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AA10-AC78-443B-96A6-2E69AA53E688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B345-F624-4BBA-BD7E-CB2830ED3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Interaction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2209800"/>
            <a:ext cx="3810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362200"/>
            <a:ext cx="39624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0" y="5943600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general interaction framework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6019800"/>
            <a:ext cx="34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Translations between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System then transforms itself as described by the operations; </a:t>
            </a:r>
            <a:r>
              <a:rPr lang="en-US" dirty="0">
                <a:solidFill>
                  <a:srgbClr val="FF0000"/>
                </a:solidFill>
              </a:rPr>
              <a:t>the execution phase of </a:t>
            </a:r>
            <a:r>
              <a:rPr lang="en-US" dirty="0" smtClean="0">
                <a:solidFill>
                  <a:srgbClr val="FF0000"/>
                </a:solidFill>
              </a:rPr>
              <a:t>the cycle </a:t>
            </a:r>
            <a:r>
              <a:rPr lang="en-US" dirty="0">
                <a:solidFill>
                  <a:srgbClr val="FF0000"/>
                </a:solidFill>
              </a:rPr>
              <a:t>is complete and the evaluation phase now begins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is in a new state, </a:t>
            </a:r>
            <a:r>
              <a:rPr lang="en-US" dirty="0" smtClean="0"/>
              <a:t>which must </a:t>
            </a:r>
            <a:r>
              <a:rPr lang="en-US" dirty="0"/>
              <a:t>now be communicated to the User.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current values of system attributes are </a:t>
            </a:r>
            <a:r>
              <a:rPr lang="en-US" dirty="0" smtClean="0"/>
              <a:t>rendered as </a:t>
            </a:r>
            <a:r>
              <a:rPr lang="en-US" dirty="0"/>
              <a:t>concepts or features of the Output.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then up to the User to observe the Output </a:t>
            </a:r>
            <a:r>
              <a:rPr lang="en-US" dirty="0" smtClean="0"/>
              <a:t>and assess </a:t>
            </a:r>
            <a:r>
              <a:rPr lang="en-US" dirty="0"/>
              <a:t>the results of the interaction relative to the original goal, ending the evaluation </a:t>
            </a:r>
            <a:r>
              <a:rPr lang="en-US" dirty="0" smtClean="0"/>
              <a:t>phase and</a:t>
            </a:r>
            <a:r>
              <a:rPr lang="en-US" dirty="0"/>
              <a:t>, hence, the interactive cycle.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four main translations involved in the interaction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articulation</a:t>
            </a:r>
            <a:r>
              <a:rPr lang="en-US" dirty="0">
                <a:solidFill>
                  <a:srgbClr val="FF0000"/>
                </a:solidFill>
              </a:rPr>
              <a:t>, performance, presentation and observation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Assessing overall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interaction framework </a:t>
            </a:r>
            <a:r>
              <a:rPr lang="en-US" dirty="0"/>
              <a:t>is presented as a means to judge the </a:t>
            </a:r>
            <a:r>
              <a:rPr lang="en-US" dirty="0">
                <a:solidFill>
                  <a:srgbClr val="FF0000"/>
                </a:solidFill>
              </a:rPr>
              <a:t>overall usability of </a:t>
            </a:r>
            <a:r>
              <a:rPr lang="en-US" dirty="0" smtClean="0">
                <a:solidFill>
                  <a:srgbClr val="FF0000"/>
                </a:solidFill>
              </a:rPr>
              <a:t>an entire </a:t>
            </a:r>
            <a:r>
              <a:rPr lang="en-US" dirty="0">
                <a:solidFill>
                  <a:srgbClr val="FF0000"/>
                </a:solidFill>
              </a:rPr>
              <a:t>interactive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not </a:t>
            </a:r>
            <a:r>
              <a:rPr lang="en-US" dirty="0" smtClean="0"/>
              <a:t> surprising </a:t>
            </a:r>
            <a:r>
              <a:rPr lang="en-US" dirty="0"/>
              <a:t>since it is only </a:t>
            </a:r>
            <a:r>
              <a:rPr lang="en-US" dirty="0">
                <a:solidFill>
                  <a:srgbClr val="FF0000"/>
                </a:solidFill>
              </a:rPr>
              <a:t>in attempting to perform </a:t>
            </a:r>
            <a:r>
              <a:rPr lang="en-US" dirty="0" smtClean="0">
                <a:solidFill>
                  <a:srgbClr val="FF0000"/>
                </a:solidFill>
              </a:rPr>
              <a:t>a particular </a:t>
            </a:r>
            <a:r>
              <a:rPr lang="en-US" dirty="0">
                <a:solidFill>
                  <a:srgbClr val="FF0000"/>
                </a:solidFill>
              </a:rPr>
              <a:t>task within some domain </a:t>
            </a:r>
            <a:r>
              <a:rPr lang="en-US" dirty="0"/>
              <a:t>that we are able to determine if the tools we use </a:t>
            </a:r>
            <a:r>
              <a:rPr lang="en-US" dirty="0" smtClean="0"/>
              <a:t>are adequate.</a:t>
            </a:r>
          </a:p>
          <a:p>
            <a:r>
              <a:rPr lang="en-US" dirty="0" smtClean="0"/>
              <a:t>For </a:t>
            </a:r>
            <a:r>
              <a:rPr lang="en-US" dirty="0"/>
              <a:t>a particular editing task, one can choose the text editor best suited </a:t>
            </a:r>
            <a:r>
              <a:rPr lang="en-US" dirty="0" smtClean="0"/>
              <a:t>for interaction </a:t>
            </a:r>
            <a:r>
              <a:rPr lang="en-US" dirty="0"/>
              <a:t>relative to the task.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editor, if we are forced to choose only one, is the </a:t>
            </a:r>
            <a:r>
              <a:rPr lang="en-US" dirty="0" smtClean="0"/>
              <a:t>one that </a:t>
            </a:r>
            <a:r>
              <a:rPr lang="en-US" dirty="0"/>
              <a:t>best suits the tasks most frequently performed.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herefore</a:t>
            </a:r>
            <a:r>
              <a:rPr lang="en-US" dirty="0"/>
              <a:t>, it is not too disappointing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cannot extend the interaction analysis beyond the scope of a particular task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Interaction involves at least two participants: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user and the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interface must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effectively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translate between them to allow the interaction to be successful.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translation can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at a number of points and for a number of reasons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use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interaction can help us to understand exactly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going on in the interaction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identify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likely root of difficulties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also provide us with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framework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compare different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interaction styles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to consider interaction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terms of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purpose of an interactive system is to aid a user in </a:t>
            </a:r>
            <a:r>
              <a:rPr lang="en-US" dirty="0">
                <a:solidFill>
                  <a:srgbClr val="FF0000"/>
                </a:solidFill>
              </a:rPr>
              <a:t>accomplishing goals </a:t>
            </a:r>
            <a:r>
              <a:rPr lang="en-US" dirty="0" smtClean="0">
                <a:solidFill>
                  <a:srgbClr val="FF0000"/>
                </a:solidFill>
              </a:rPr>
              <a:t>from some </a:t>
            </a:r>
            <a:r>
              <a:rPr lang="en-US" dirty="0">
                <a:solidFill>
                  <a:srgbClr val="FF0000"/>
                </a:solidFill>
              </a:rPr>
              <a:t>application domain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domain defines </a:t>
            </a:r>
            <a:r>
              <a:rPr lang="en-US" dirty="0">
                <a:solidFill>
                  <a:srgbClr val="FF0000"/>
                </a:solidFill>
              </a:rPr>
              <a:t>an area of expertise and knowledge in some </a:t>
            </a:r>
            <a:r>
              <a:rPr lang="en-US" dirty="0" smtClean="0">
                <a:solidFill>
                  <a:srgbClr val="FF0000"/>
                </a:solidFill>
              </a:rPr>
              <a:t>real world activity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examples of domains are </a:t>
            </a:r>
            <a:r>
              <a:rPr lang="en-US" dirty="0" smtClean="0"/>
              <a:t>graphic design</a:t>
            </a:r>
            <a:r>
              <a:rPr lang="en-US" dirty="0"/>
              <a:t>, authoring and process </a:t>
            </a:r>
            <a:r>
              <a:rPr lang="en-US" dirty="0" smtClean="0"/>
              <a:t>control in </a:t>
            </a:r>
            <a:r>
              <a:rPr lang="en-US" dirty="0"/>
              <a:t>a factory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domain consists of concepts that highlight its important aspects.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graphic </a:t>
            </a:r>
            <a:r>
              <a:rPr lang="en-US" dirty="0" smtClean="0">
                <a:solidFill>
                  <a:srgbClr val="FF0000"/>
                </a:solidFill>
              </a:rPr>
              <a:t>design domain</a:t>
            </a:r>
            <a:r>
              <a:rPr lang="en-US" dirty="0">
                <a:solidFill>
                  <a:srgbClr val="FF0000"/>
                </a:solidFill>
              </a:rPr>
              <a:t>, some of the important concepts are geometric shapes, a drawing surface and </a:t>
            </a:r>
            <a:r>
              <a:rPr lang="en-US" dirty="0" smtClean="0">
                <a:solidFill>
                  <a:srgbClr val="FF0000"/>
                </a:solidFill>
              </a:rPr>
              <a:t>a drawing </a:t>
            </a:r>
            <a:r>
              <a:rPr lang="en-US" dirty="0">
                <a:solidFill>
                  <a:srgbClr val="FF0000"/>
                </a:solidFill>
              </a:rPr>
              <a:t>utensil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Tasks are operations to manipulate the concepts of a domain.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goal is </a:t>
            </a:r>
            <a:r>
              <a:rPr lang="en-US" dirty="0" smtClean="0">
                <a:solidFill>
                  <a:srgbClr val="FF0000"/>
                </a:solidFill>
              </a:rPr>
              <a:t>the desired </a:t>
            </a:r>
            <a:r>
              <a:rPr lang="en-US" dirty="0">
                <a:solidFill>
                  <a:srgbClr val="FF0000"/>
                </a:solidFill>
              </a:rPr>
              <a:t>output from a performed task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one task within the graphic </a:t>
            </a:r>
            <a:r>
              <a:rPr lang="en-US" dirty="0" smtClean="0"/>
              <a:t>design domain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construction of a specific geometric shape with particular attributes on </a:t>
            </a:r>
            <a:r>
              <a:rPr lang="en-US" dirty="0" smtClean="0">
                <a:solidFill>
                  <a:srgbClr val="FF0000"/>
                </a:solidFill>
              </a:rPr>
              <a:t>the drawing </a:t>
            </a:r>
            <a:r>
              <a:rPr lang="en-US" dirty="0">
                <a:solidFill>
                  <a:srgbClr val="FF0000"/>
                </a:solidFill>
              </a:rPr>
              <a:t>surface.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related goal would be to produce a solid red triangle centered on </a:t>
            </a:r>
            <a:r>
              <a:rPr lang="en-US" dirty="0" smtClean="0"/>
              <a:t>the canvas</a:t>
            </a:r>
            <a:r>
              <a:rPr lang="en-US" dirty="0"/>
              <a:t>. An intention is a specific action required to </a:t>
            </a:r>
            <a:r>
              <a:rPr lang="en-US" dirty="0">
                <a:solidFill>
                  <a:srgbClr val="FF0000"/>
                </a:solidFill>
              </a:rPr>
              <a:t>meet the goal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execution–evaluation cycle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interactive cycle can be divided into two major phases: </a:t>
            </a:r>
            <a:r>
              <a:rPr lang="en-US" dirty="0">
                <a:solidFill>
                  <a:srgbClr val="FF0000"/>
                </a:solidFill>
              </a:rPr>
              <a:t>execution and evaluation</a:t>
            </a:r>
            <a:r>
              <a:rPr lang="en-US" dirty="0"/>
              <a:t>.</a:t>
            </a:r>
          </a:p>
          <a:p>
            <a:r>
              <a:rPr lang="en-US" dirty="0"/>
              <a:t>These can then be subdivided into further stages, seven in all. The stages in Norman‘s </a:t>
            </a:r>
            <a:r>
              <a:rPr lang="en-US" dirty="0" smtClean="0"/>
              <a:t>model of </a:t>
            </a:r>
            <a:r>
              <a:rPr lang="en-US" dirty="0"/>
              <a:t>interaction are as follows: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1. Establishing the goal.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2. Forming the intention.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3. Specifying the action sequence.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4. Executing the action.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5. Perceiving the system state.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6. Interpreting the system state.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7. Evaluating the system state with respect to the goals and intentions.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is liable to be imprecise and therefore needs to be translated into the </a:t>
            </a:r>
            <a:r>
              <a:rPr lang="en-US" dirty="0">
                <a:solidFill>
                  <a:srgbClr val="FF0000"/>
                </a:solidFill>
              </a:rPr>
              <a:t>more </a:t>
            </a:r>
            <a:r>
              <a:rPr lang="en-US" dirty="0" smtClean="0">
                <a:solidFill>
                  <a:srgbClr val="FF0000"/>
                </a:solidFill>
              </a:rPr>
              <a:t>specific intention</a:t>
            </a:r>
            <a:r>
              <a:rPr lang="en-US" dirty="0"/>
              <a:t>, and the </a:t>
            </a:r>
            <a:r>
              <a:rPr lang="en-US" dirty="0">
                <a:solidFill>
                  <a:srgbClr val="FF0000"/>
                </a:solidFill>
              </a:rPr>
              <a:t>actual actions that will reach the goal, before it can be executed by the user</a:t>
            </a:r>
            <a:r>
              <a:rPr lang="en-US" dirty="0"/>
              <a:t>.</a:t>
            </a:r>
          </a:p>
          <a:p>
            <a:r>
              <a:rPr lang="en-US" dirty="0"/>
              <a:t>The user </a:t>
            </a:r>
            <a:r>
              <a:rPr lang="en-US" dirty="0">
                <a:solidFill>
                  <a:srgbClr val="FF0000"/>
                </a:solidFill>
              </a:rPr>
              <a:t>perceives the new state of the system, after execution of the action sequence, </a:t>
            </a:r>
            <a:r>
              <a:rPr lang="en-US" dirty="0" smtClean="0">
                <a:solidFill>
                  <a:srgbClr val="FF0000"/>
                </a:solidFill>
              </a:rPr>
              <a:t>and interprets </a:t>
            </a:r>
            <a:r>
              <a:rPr lang="en-US" dirty="0">
                <a:solidFill>
                  <a:srgbClr val="FF0000"/>
                </a:solidFill>
              </a:rPr>
              <a:t>it in terms of his expectations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system state </a:t>
            </a:r>
            <a:r>
              <a:rPr lang="en-US" dirty="0">
                <a:solidFill>
                  <a:srgbClr val="FF0000"/>
                </a:solidFill>
              </a:rPr>
              <a:t>reflects the user‘s goal then </a:t>
            </a:r>
            <a:r>
              <a:rPr lang="en-US" dirty="0" smtClean="0">
                <a:solidFill>
                  <a:srgbClr val="FF0000"/>
                </a:solidFill>
              </a:rPr>
              <a:t>the computer </a:t>
            </a:r>
            <a:r>
              <a:rPr lang="en-US" dirty="0">
                <a:solidFill>
                  <a:srgbClr val="FF0000"/>
                </a:solidFill>
              </a:rPr>
              <a:t>has done</a:t>
            </a:r>
            <a:r>
              <a:rPr lang="en-US" dirty="0"/>
              <a:t> what he wanted and the interaction has been successful; otherwise </a:t>
            </a:r>
            <a:r>
              <a:rPr lang="en-US" dirty="0" smtClean="0"/>
              <a:t>the user </a:t>
            </a:r>
            <a:r>
              <a:rPr lang="en-US" dirty="0"/>
              <a:t>must formulate a </a:t>
            </a:r>
            <a:r>
              <a:rPr lang="en-US" dirty="0">
                <a:solidFill>
                  <a:srgbClr val="FF0000"/>
                </a:solidFill>
              </a:rPr>
              <a:t>new goal and repeat the cycle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Norman</a:t>
            </a:r>
            <a:r>
              <a:rPr lang="en-US" dirty="0"/>
              <a:t> uses this model of interaction to demonstrate </a:t>
            </a:r>
            <a:r>
              <a:rPr lang="en-US" dirty="0">
                <a:solidFill>
                  <a:srgbClr val="FF0000"/>
                </a:solidFill>
              </a:rPr>
              <a:t>why some interfaces </a:t>
            </a:r>
            <a:r>
              <a:rPr lang="en-US" dirty="0" smtClean="0">
                <a:solidFill>
                  <a:srgbClr val="FF0000"/>
                </a:solidFill>
              </a:rPr>
              <a:t>cause problems </a:t>
            </a:r>
            <a:r>
              <a:rPr lang="en-US" dirty="0">
                <a:solidFill>
                  <a:srgbClr val="FF0000"/>
                </a:solidFill>
              </a:rPr>
              <a:t>to their users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>
                <a:solidFill>
                  <a:srgbClr val="FF0000"/>
                </a:solidFill>
              </a:rPr>
              <a:t>describes</a:t>
            </a:r>
            <a:r>
              <a:rPr lang="en-US" dirty="0"/>
              <a:t> these in terms of the </a:t>
            </a:r>
            <a:r>
              <a:rPr lang="en-US" dirty="0">
                <a:solidFill>
                  <a:srgbClr val="FF0000"/>
                </a:solidFill>
              </a:rPr>
              <a:t>gulfs of execution and the gulfs </a:t>
            </a:r>
            <a:r>
              <a:rPr lang="en-US" dirty="0" smtClean="0">
                <a:solidFill>
                  <a:srgbClr val="FF0000"/>
                </a:solidFill>
              </a:rPr>
              <a:t>of evaluation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 noted earlier, the </a:t>
            </a:r>
            <a:r>
              <a:rPr lang="en-US" dirty="0">
                <a:solidFill>
                  <a:srgbClr val="FF0000"/>
                </a:solidFill>
              </a:rPr>
              <a:t>user and the system do not use the same terms to describe </a:t>
            </a:r>
            <a:r>
              <a:rPr lang="en-US" dirty="0" smtClean="0">
                <a:solidFill>
                  <a:srgbClr val="FF0000"/>
                </a:solidFill>
              </a:rPr>
              <a:t>the  domain </a:t>
            </a:r>
            <a:r>
              <a:rPr lang="en-US" dirty="0">
                <a:solidFill>
                  <a:srgbClr val="FF0000"/>
                </a:solidFill>
              </a:rPr>
              <a:t>and goals </a:t>
            </a:r>
            <a:r>
              <a:rPr lang="en-US" dirty="0"/>
              <a:t>– remember that we called the language of the system the core </a:t>
            </a:r>
            <a:r>
              <a:rPr lang="en-US" dirty="0" smtClean="0"/>
              <a:t>language and </a:t>
            </a:r>
            <a:r>
              <a:rPr lang="en-US" dirty="0"/>
              <a:t>the language of the user the task language.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gulf of execution is the </a:t>
            </a:r>
            <a:r>
              <a:rPr lang="en-US" dirty="0" smtClean="0"/>
              <a:t>difference between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user‘s formulation of the actions to reach the goal and the actions allowed by </a:t>
            </a:r>
            <a:r>
              <a:rPr lang="en-US" dirty="0" smtClean="0">
                <a:solidFill>
                  <a:srgbClr val="FF0000"/>
                </a:solidFill>
              </a:rPr>
              <a:t>the system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actions allowed by the system correspond to those intended by the user, </a:t>
            </a:r>
            <a:r>
              <a:rPr lang="en-US" dirty="0" smtClean="0"/>
              <a:t>the interaction </a:t>
            </a:r>
            <a:r>
              <a:rPr lang="en-US" dirty="0"/>
              <a:t>will be effective.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interface should therefore aim to reduce this gulf.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gulf of </a:t>
            </a:r>
            <a:r>
              <a:rPr lang="en-US" dirty="0">
                <a:solidFill>
                  <a:srgbClr val="FF0000"/>
                </a:solidFill>
              </a:rPr>
              <a:t>evaluation is the distance between the physical presentation of the system state and </a:t>
            </a:r>
            <a:r>
              <a:rPr lang="en-US" dirty="0" smtClean="0">
                <a:solidFill>
                  <a:srgbClr val="FF0000"/>
                </a:solidFill>
              </a:rPr>
              <a:t>the expectation </a:t>
            </a:r>
            <a:r>
              <a:rPr lang="en-US" dirty="0">
                <a:solidFill>
                  <a:srgbClr val="FF0000"/>
                </a:solidFill>
              </a:rPr>
              <a:t>of the user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user can readily evaluate the presentation in terms of his </a:t>
            </a:r>
            <a:r>
              <a:rPr lang="en-US" dirty="0" err="1" smtClean="0"/>
              <a:t>goal,the</a:t>
            </a:r>
            <a:r>
              <a:rPr lang="en-US" dirty="0" smtClean="0"/>
              <a:t> </a:t>
            </a:r>
            <a:r>
              <a:rPr lang="en-US" dirty="0"/>
              <a:t>gulf of evaluation is small.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more effort that is required on the part of the user </a:t>
            </a:r>
            <a:r>
              <a:rPr lang="en-US" dirty="0" smtClean="0"/>
              <a:t>to interpret </a:t>
            </a:r>
            <a:r>
              <a:rPr lang="en-US" dirty="0"/>
              <a:t>the presentation, the less effective the </a:t>
            </a:r>
            <a:r>
              <a:rPr lang="en-US" dirty="0" smtClean="0"/>
              <a:t> interaction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interaction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interaction framework attempts a more realistic description of interaction </a:t>
            </a:r>
            <a:r>
              <a:rPr lang="en-US" dirty="0" smtClean="0"/>
              <a:t>by including </a:t>
            </a:r>
            <a:r>
              <a:rPr lang="en-US" dirty="0"/>
              <a:t>the system explicitly, and breaks it into </a:t>
            </a:r>
            <a:r>
              <a:rPr lang="en-US" dirty="0">
                <a:solidFill>
                  <a:srgbClr val="FF0000"/>
                </a:solidFill>
              </a:rPr>
              <a:t>four main components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nodes </a:t>
            </a:r>
            <a:r>
              <a:rPr lang="en-US" dirty="0" smtClean="0"/>
              <a:t>represent the </a:t>
            </a:r>
            <a:r>
              <a:rPr lang="en-US" dirty="0"/>
              <a:t>four major components in an interactive system – </a:t>
            </a:r>
            <a:r>
              <a:rPr lang="en-US" dirty="0">
                <a:solidFill>
                  <a:srgbClr val="FF0000"/>
                </a:solidFill>
              </a:rPr>
              <a:t>the System, the User, the Input and </a:t>
            </a:r>
            <a:r>
              <a:rPr lang="en-US" dirty="0" smtClean="0">
                <a:solidFill>
                  <a:srgbClr val="FF0000"/>
                </a:solidFill>
              </a:rPr>
              <a:t>the Output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component has its own language</a:t>
            </a:r>
            <a:r>
              <a:rPr lang="en-US" dirty="0"/>
              <a:t>. In addition to the User‘s task language </a:t>
            </a:r>
            <a:r>
              <a:rPr lang="en-US" dirty="0" smtClean="0"/>
              <a:t>and the </a:t>
            </a:r>
            <a:r>
              <a:rPr lang="en-US" dirty="0"/>
              <a:t>System‘s core language, which we have </a:t>
            </a:r>
            <a:r>
              <a:rPr lang="en-US" dirty="0" smtClean="0"/>
              <a:t>already </a:t>
            </a:r>
            <a:r>
              <a:rPr lang="en-US" dirty="0"/>
              <a:t>introduced, there are languages for </a:t>
            </a:r>
            <a:r>
              <a:rPr lang="en-US" dirty="0" smtClean="0"/>
              <a:t>both the </a:t>
            </a:r>
            <a:r>
              <a:rPr lang="en-US" dirty="0"/>
              <a:t>Input and Output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Input and Output together form the Interface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47844E71F594D83451D2A2920E3DF" ma:contentTypeVersion="2" ma:contentTypeDescription="Create a new document." ma:contentTypeScope="" ma:versionID="4e3283f31b5420b5d3c13826b818a405">
  <xsd:schema xmlns:xsd="http://www.w3.org/2001/XMLSchema" xmlns:xs="http://www.w3.org/2001/XMLSchema" xmlns:p="http://schemas.microsoft.com/office/2006/metadata/properties" xmlns:ns2="cad77504-b2d8-4f2f-a156-c08007b767ef" targetNamespace="http://schemas.microsoft.com/office/2006/metadata/properties" ma:root="true" ma:fieldsID="6fa9f7493774111b29cb07a7d23abc17" ns2:_="">
    <xsd:import namespace="cad77504-b2d8-4f2f-a156-c08007b76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77504-b2d8-4f2f-a156-c08007b76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78573-409D-4D90-A3FB-B351B1DE8700}"/>
</file>

<file path=customXml/itemProps2.xml><?xml version="1.0" encoding="utf-8"?>
<ds:datastoreItem xmlns:ds="http://schemas.openxmlformats.org/officeDocument/2006/customXml" ds:itemID="{59D03C7B-1B4B-4131-BE30-A2468BAABE22}"/>
</file>

<file path=customXml/itemProps3.xml><?xml version="1.0" encoding="utf-8"?>
<ds:datastoreItem xmlns:ds="http://schemas.openxmlformats.org/officeDocument/2006/customXml" ds:itemID="{DC0AE5AE-52BD-400C-BD5E-F7CE63A9BEA6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986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Interaction models</vt:lpstr>
      <vt:lpstr> Intro </vt:lpstr>
      <vt:lpstr>The terms of interaction</vt:lpstr>
      <vt:lpstr>Slide 4</vt:lpstr>
      <vt:lpstr> The execution–evaluation cycle </vt:lpstr>
      <vt:lpstr>Slide 6</vt:lpstr>
      <vt:lpstr>Slide 7</vt:lpstr>
      <vt:lpstr>Slide 8</vt:lpstr>
      <vt:lpstr>The interaction framework</vt:lpstr>
      <vt:lpstr>Slide 10</vt:lpstr>
      <vt:lpstr>Slide 11</vt:lpstr>
      <vt:lpstr>Assessing overall interaction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models</dc:title>
  <dc:creator>Admin</dc:creator>
  <cp:lastModifiedBy>Admin</cp:lastModifiedBy>
  <cp:revision>5</cp:revision>
  <dcterms:created xsi:type="dcterms:W3CDTF">2022-11-07T10:37:39Z</dcterms:created>
  <dcterms:modified xsi:type="dcterms:W3CDTF">2022-11-08T04:00:24Z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0x01010047247844E71F594D83451D2A2920E3DF</vt:lpwstr>
  </property>
</Properties>
</file>