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CE74-AEC2-43B1-8179-D7633EE88C94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5BEE-4CD2-4893-9B96-BC3FCA66F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PARADIGMS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Paper </a:t>
            </a:r>
            <a:r>
              <a:rPr lang="en-US" dirty="0"/>
              <a:t>used the metaphor of a turtle dragging its tail in the dirt</a:t>
            </a:r>
            <a:r>
              <a:rPr lang="en-US" dirty="0">
                <a:solidFill>
                  <a:srgbClr val="FF0000"/>
                </a:solidFill>
              </a:rPr>
              <a:t>. Children </a:t>
            </a:r>
            <a:r>
              <a:rPr lang="en-US" dirty="0" smtClean="0">
                <a:solidFill>
                  <a:srgbClr val="FF0000"/>
                </a:solidFill>
              </a:rPr>
              <a:t>could quickly </a:t>
            </a:r>
            <a:r>
              <a:rPr lang="en-US" dirty="0">
                <a:solidFill>
                  <a:srgbClr val="FF0000"/>
                </a:solidFill>
              </a:rPr>
              <a:t>identify </a:t>
            </a:r>
            <a:r>
              <a:rPr lang="en-US" dirty="0"/>
              <a:t>with the real-world phenomenon and that instant familiarity gave them </a:t>
            </a:r>
            <a:r>
              <a:rPr lang="en-US" dirty="0" smtClean="0"/>
              <a:t>an understanding </a:t>
            </a:r>
            <a:r>
              <a:rPr lang="en-US" dirty="0"/>
              <a:t>of how they could </a:t>
            </a:r>
            <a:r>
              <a:rPr lang="en-US" dirty="0">
                <a:solidFill>
                  <a:srgbClr val="FF0000"/>
                </a:solidFill>
              </a:rPr>
              <a:t>create pictures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danger of a metaphor is usually </a:t>
            </a:r>
            <a:r>
              <a:rPr lang="en-US" dirty="0" smtClean="0"/>
              <a:t>realized after </a:t>
            </a:r>
            <a:r>
              <a:rPr lang="en-US" dirty="0"/>
              <a:t>the initial honeymoon period. </a:t>
            </a:r>
            <a:r>
              <a:rPr lang="en-US" dirty="0">
                <a:solidFill>
                  <a:srgbClr val="FF0000"/>
                </a:solidFill>
              </a:rPr>
              <a:t>When word </a:t>
            </a:r>
            <a:r>
              <a:rPr lang="en-US" dirty="0" smtClean="0">
                <a:solidFill>
                  <a:srgbClr val="FF0000"/>
                </a:solidFill>
              </a:rPr>
              <a:t> processors </a:t>
            </a:r>
            <a:r>
              <a:rPr lang="en-US" dirty="0">
                <a:solidFill>
                  <a:srgbClr val="FF0000"/>
                </a:solidFill>
              </a:rPr>
              <a:t>were first introduced, they </a:t>
            </a:r>
            <a:r>
              <a:rPr lang="en-US" dirty="0" smtClean="0">
                <a:solidFill>
                  <a:srgbClr val="FF0000"/>
                </a:solidFill>
              </a:rPr>
              <a:t>relied heavily </a:t>
            </a:r>
            <a:r>
              <a:rPr lang="en-US" dirty="0">
                <a:solidFill>
                  <a:srgbClr val="FF0000"/>
                </a:solidFill>
              </a:rPr>
              <a:t>on the typewriter metaphor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keyboard of a computer closely resembles that of </a:t>
            </a:r>
            <a:r>
              <a:rPr lang="en-US" dirty="0" smtClean="0"/>
              <a:t>a standard </a:t>
            </a:r>
            <a:r>
              <a:rPr lang="en-US" dirty="0"/>
              <a:t>typewriter, so it seems like a good metaphor from which to start.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Hypertext is text which is not constrained to be </a:t>
            </a:r>
            <a:r>
              <a:rPr lang="en-US" dirty="0">
                <a:solidFill>
                  <a:srgbClr val="FF0000"/>
                </a:solidFill>
              </a:rPr>
              <a:t>linear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Hypertext is text </a:t>
            </a:r>
            <a:r>
              <a:rPr lang="en-US" dirty="0" smtClean="0">
                <a:solidFill>
                  <a:srgbClr val="FF0000"/>
                </a:solidFill>
              </a:rPr>
              <a:t>which contains </a:t>
            </a:r>
            <a:r>
              <a:rPr lang="en-US" dirty="0">
                <a:solidFill>
                  <a:srgbClr val="FF0000"/>
                </a:solidFill>
              </a:rPr>
              <a:t>links to other texts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was coined by Ted Nelson around 1965 . </a:t>
            </a:r>
            <a:r>
              <a:rPr lang="en-US" dirty="0" err="1" smtClean="0">
                <a:solidFill>
                  <a:srgbClr val="FF0000"/>
                </a:solidFill>
              </a:rPr>
              <a:t>HyperMedia</a:t>
            </a:r>
            <a:r>
              <a:rPr lang="en-US" dirty="0" smtClean="0"/>
              <a:t> is </a:t>
            </a:r>
            <a:r>
              <a:rPr lang="en-US" dirty="0"/>
              <a:t>a term used for hypertext which is not constrained to be text: it can include</a:t>
            </a:r>
            <a:r>
              <a:rPr lang="en-US" dirty="0">
                <a:solidFill>
                  <a:srgbClr val="FF0000"/>
                </a:solidFill>
              </a:rPr>
              <a:t> graphics, </a:t>
            </a:r>
            <a:r>
              <a:rPr lang="en-US" dirty="0" smtClean="0">
                <a:solidFill>
                  <a:srgbClr val="FF0000"/>
                </a:solidFill>
              </a:rPr>
              <a:t>video and </a:t>
            </a:r>
            <a:r>
              <a:rPr lang="en-US" dirty="0">
                <a:solidFill>
                  <a:srgbClr val="FF0000"/>
                </a:solidFill>
              </a:rPr>
              <a:t>sound</a:t>
            </a:r>
            <a:r>
              <a:rPr lang="en-US" dirty="0"/>
              <a:t>, for example. </a:t>
            </a:r>
            <a:endParaRPr lang="en-US" dirty="0" smtClean="0"/>
          </a:p>
          <a:p>
            <a:r>
              <a:rPr lang="en-US" dirty="0" smtClean="0"/>
              <a:t>Apparently </a:t>
            </a:r>
            <a:r>
              <a:rPr lang="en-US" dirty="0"/>
              <a:t>Ted Nelson was the first to use this term too. </a:t>
            </a:r>
            <a:r>
              <a:rPr lang="en-US" dirty="0" smtClean="0">
                <a:solidFill>
                  <a:srgbClr val="FF0000"/>
                </a:solidFill>
              </a:rPr>
              <a:t>Hypertext and </a:t>
            </a:r>
            <a:r>
              <a:rPr lang="en-US" dirty="0" err="1">
                <a:solidFill>
                  <a:srgbClr val="FF0000"/>
                </a:solidFill>
              </a:rPr>
              <a:t>HyperMedia</a:t>
            </a:r>
            <a:r>
              <a:rPr lang="en-US" dirty="0">
                <a:solidFill>
                  <a:srgbClr val="FF0000"/>
                </a:solidFill>
              </a:rPr>
              <a:t> are concepts, not products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Multi-modality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Genuine multi-modal systems rely to a greater extent on simultaneous use of </a:t>
            </a:r>
            <a:r>
              <a:rPr lang="en-US" dirty="0" smtClean="0">
                <a:solidFill>
                  <a:srgbClr val="FF0000"/>
                </a:solidFill>
              </a:rPr>
              <a:t>multiple communication </a:t>
            </a:r>
            <a:r>
              <a:rPr lang="en-US" dirty="0">
                <a:solidFill>
                  <a:srgbClr val="FF0000"/>
                </a:solidFill>
              </a:rPr>
              <a:t>channels for both input and output.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Humans </a:t>
            </a:r>
            <a:r>
              <a:rPr lang="en-US" dirty="0"/>
              <a:t>quite naturally </a:t>
            </a:r>
            <a:r>
              <a:rPr lang="en-US" dirty="0" smtClean="0"/>
              <a:t>process information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simultaneous use of different channels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point to someone and refer </a:t>
            </a:r>
            <a:r>
              <a:rPr lang="en-US" dirty="0" smtClean="0"/>
              <a:t>to them </a:t>
            </a:r>
            <a:r>
              <a:rPr lang="en-US" dirty="0"/>
              <a:t>as </a:t>
            </a:r>
            <a:r>
              <a:rPr lang="en-US" dirty="0" smtClean="0"/>
              <a:t>you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/>
              <a:t>and it is only by interpreting the </a:t>
            </a:r>
            <a:r>
              <a:rPr lang="en-US" dirty="0">
                <a:solidFill>
                  <a:srgbClr val="FF0000"/>
                </a:solidFill>
              </a:rPr>
              <a:t>simultaneous use of voice and touch that </a:t>
            </a:r>
            <a:r>
              <a:rPr lang="en-US" dirty="0" smtClean="0">
                <a:solidFill>
                  <a:srgbClr val="FF0000"/>
                </a:solidFill>
              </a:rPr>
              <a:t>our directions </a:t>
            </a:r>
            <a:r>
              <a:rPr lang="en-US" dirty="0">
                <a:solidFill>
                  <a:srgbClr val="FF0000"/>
                </a:solidFill>
              </a:rPr>
              <a:t>are easily articulated and understood.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Designers have </a:t>
            </a:r>
            <a:r>
              <a:rPr lang="en-US" dirty="0"/>
              <a:t>wanted to mimic </a:t>
            </a:r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flexibility </a:t>
            </a:r>
            <a:r>
              <a:rPr lang="en-US" dirty="0">
                <a:solidFill>
                  <a:srgbClr val="FF0000"/>
                </a:solidFill>
              </a:rPr>
              <a:t>in both articulation and observation by </a:t>
            </a:r>
            <a:r>
              <a:rPr lang="en-US" dirty="0" smtClean="0">
                <a:solidFill>
                  <a:srgbClr val="FF0000"/>
                </a:solidFill>
              </a:rPr>
              <a:t> extending </a:t>
            </a:r>
            <a:r>
              <a:rPr lang="en-US" dirty="0">
                <a:solidFill>
                  <a:srgbClr val="FF0000"/>
                </a:solidFill>
              </a:rPr>
              <a:t>the input and output </a:t>
            </a:r>
            <a:r>
              <a:rPr lang="en-US" dirty="0" smtClean="0"/>
              <a:t>expressions an </a:t>
            </a:r>
            <a:r>
              <a:rPr lang="en-US" dirty="0"/>
              <a:t>interactive system will support.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for </a:t>
            </a:r>
            <a:r>
              <a:rPr lang="en-US" dirty="0" smtClean="0"/>
              <a:t>example</a:t>
            </a:r>
            <a:r>
              <a:rPr lang="en-US" dirty="0"/>
              <a:t>, we can modify a gesture made with </a:t>
            </a:r>
            <a:r>
              <a:rPr lang="en-US" dirty="0" smtClean="0"/>
              <a:t>a pointing </a:t>
            </a:r>
            <a:r>
              <a:rPr lang="en-US" dirty="0"/>
              <a:t>device by speaking, indicating what operation is to be performed on the </a:t>
            </a:r>
            <a:r>
              <a:rPr lang="en-US" dirty="0" smtClean="0"/>
              <a:t>selected object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Computer-supported cooperative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Personal computing provides </a:t>
            </a:r>
            <a:r>
              <a:rPr lang="en-US" sz="2600" dirty="0"/>
              <a:t>individuals with enough </a:t>
            </a:r>
            <a:r>
              <a:rPr lang="en-US" sz="2600" dirty="0">
                <a:solidFill>
                  <a:srgbClr val="FF0000"/>
                </a:solidFill>
              </a:rPr>
              <a:t>computing power </a:t>
            </a:r>
            <a:r>
              <a:rPr lang="en-US" sz="2600" dirty="0"/>
              <a:t>so that </a:t>
            </a:r>
            <a:r>
              <a:rPr lang="en-US" sz="2600" dirty="0" smtClean="0"/>
              <a:t>they were </a:t>
            </a:r>
            <a:r>
              <a:rPr lang="en-US" sz="2600" dirty="0"/>
              <a:t>liberated from dumb terminals which operated on a </a:t>
            </a:r>
            <a:r>
              <a:rPr lang="en-US" sz="2600" dirty="0">
                <a:solidFill>
                  <a:srgbClr val="FF0000"/>
                </a:solidFill>
              </a:rPr>
              <a:t>time-sharing system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is </a:t>
            </a:r>
            <a:r>
              <a:rPr lang="en-US" sz="2600" dirty="0" smtClean="0"/>
              <a:t>interesting to </a:t>
            </a:r>
            <a:r>
              <a:rPr lang="en-US" sz="2600" dirty="0"/>
              <a:t>note that as </a:t>
            </a:r>
            <a:r>
              <a:rPr lang="en-US" sz="2600" dirty="0">
                <a:solidFill>
                  <a:srgbClr val="FF0000"/>
                </a:solidFill>
              </a:rPr>
              <a:t>computer networks </a:t>
            </a:r>
            <a:r>
              <a:rPr lang="en-US" sz="2600" dirty="0"/>
              <a:t>became </a:t>
            </a:r>
            <a:r>
              <a:rPr lang="en-US" sz="2600" dirty="0">
                <a:solidFill>
                  <a:srgbClr val="FF0000"/>
                </a:solidFill>
              </a:rPr>
              <a:t>widespread</a:t>
            </a:r>
            <a:r>
              <a:rPr lang="en-US" sz="2600" dirty="0"/>
              <a:t>, individuals retained their </a:t>
            </a:r>
            <a:r>
              <a:rPr lang="en-US" sz="2600" dirty="0" smtClean="0"/>
              <a:t>powerful workstations </a:t>
            </a:r>
            <a:r>
              <a:rPr lang="en-US" sz="2600" dirty="0"/>
              <a:t>but now wanted to reconnect themselves to the rest of the workstations in </a:t>
            </a:r>
            <a:r>
              <a:rPr lang="en-US" sz="2600" dirty="0" smtClean="0"/>
              <a:t>their immediate </a:t>
            </a:r>
            <a:r>
              <a:rPr lang="en-US" sz="2600" dirty="0"/>
              <a:t>working environment, and even </a:t>
            </a:r>
            <a:r>
              <a:rPr lang="en-US" sz="2600" dirty="0" smtClean="0"/>
              <a:t>throughout </a:t>
            </a:r>
            <a:r>
              <a:rPr lang="en-US" sz="2600" dirty="0"/>
              <a:t>the world! </a:t>
            </a:r>
            <a:endParaRPr lang="en-US" sz="2600" dirty="0" smtClean="0"/>
          </a:p>
          <a:p>
            <a:r>
              <a:rPr lang="en-US" sz="2600" dirty="0" smtClean="0"/>
              <a:t>One </a:t>
            </a:r>
            <a:r>
              <a:rPr lang="en-US" sz="2600" dirty="0"/>
              <a:t>result of </a:t>
            </a:r>
            <a:r>
              <a:rPr lang="en-US" sz="2600" dirty="0" smtClean="0"/>
              <a:t>this reconnection </a:t>
            </a:r>
            <a:r>
              <a:rPr lang="en-US" sz="2600" dirty="0"/>
              <a:t>was the </a:t>
            </a:r>
            <a:r>
              <a:rPr lang="en-US" sz="2600" dirty="0">
                <a:solidFill>
                  <a:srgbClr val="FF0000"/>
                </a:solidFill>
              </a:rPr>
              <a:t>emergence of collaboration between individuals via the computer </a:t>
            </a:r>
            <a:r>
              <a:rPr lang="en-US" sz="2600" dirty="0" smtClean="0"/>
              <a:t>–called </a:t>
            </a:r>
            <a:r>
              <a:rPr lang="en-US" sz="2600" dirty="0"/>
              <a:t>computer-supported cooperative work, or CSCW.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World Wide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dirty="0"/>
              <a:t>WWW or "Web" is a global information medium which users can </a:t>
            </a:r>
            <a:r>
              <a:rPr lang="en-US" sz="2400" dirty="0">
                <a:solidFill>
                  <a:srgbClr val="FF0000"/>
                </a:solidFill>
              </a:rPr>
              <a:t>read and write </a:t>
            </a:r>
            <a:r>
              <a:rPr lang="en-US" sz="2400" dirty="0" smtClean="0">
                <a:solidFill>
                  <a:srgbClr val="FF0000"/>
                </a:solidFill>
              </a:rPr>
              <a:t>via computers </a:t>
            </a:r>
            <a:r>
              <a:rPr lang="en-US" sz="2400" dirty="0">
                <a:solidFill>
                  <a:srgbClr val="FF0000"/>
                </a:solidFill>
              </a:rPr>
              <a:t>connected to the Internet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term is often mistakenly used as a synonym for </a:t>
            </a:r>
            <a:r>
              <a:rPr lang="en-US" sz="2400" dirty="0" smtClean="0"/>
              <a:t>the Internet </a:t>
            </a:r>
            <a:r>
              <a:rPr lang="en-US" sz="2400" dirty="0"/>
              <a:t>itself, but the Web is a service that operates over the Internet, just as e-mail </a:t>
            </a:r>
            <a:r>
              <a:rPr lang="en-US" sz="2400" dirty="0" smtClean="0"/>
              <a:t>also does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history of the Internet dates back significantly further than that of the World </a:t>
            </a:r>
            <a:r>
              <a:rPr lang="en-US" sz="2400" dirty="0" smtClean="0"/>
              <a:t>Wide Web. 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internet is simply a collection of computers</a:t>
            </a:r>
            <a:r>
              <a:rPr lang="en-US" sz="2400" dirty="0"/>
              <a:t>, each linked by </a:t>
            </a:r>
            <a:r>
              <a:rPr lang="en-US" sz="2400" dirty="0">
                <a:solidFill>
                  <a:srgbClr val="FF0000"/>
                </a:solidFill>
              </a:rPr>
              <a:t>any sort of </a:t>
            </a:r>
            <a:r>
              <a:rPr lang="en-US" sz="2400" dirty="0" smtClean="0">
                <a:solidFill>
                  <a:srgbClr val="FF0000"/>
                </a:solidFill>
              </a:rPr>
              <a:t>data connection</a:t>
            </a:r>
            <a:r>
              <a:rPr lang="en-US" sz="2400" dirty="0"/>
              <a:t>, whether it </a:t>
            </a:r>
            <a:r>
              <a:rPr lang="en-US" sz="2400" dirty="0">
                <a:solidFill>
                  <a:srgbClr val="FF0000"/>
                </a:solidFill>
              </a:rPr>
              <a:t>be slow telephone line and modem or high-bandwidth </a:t>
            </a:r>
            <a:r>
              <a:rPr lang="en-US" sz="2400" dirty="0" smtClean="0">
                <a:solidFill>
                  <a:srgbClr val="FF0000"/>
                </a:solidFill>
              </a:rPr>
              <a:t>optical connection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computers of the internet all communicate using common data </a:t>
            </a:r>
            <a:r>
              <a:rPr lang="en-US" sz="2400" dirty="0" smtClean="0"/>
              <a:t>transmission protocols </a:t>
            </a:r>
            <a:r>
              <a:rPr lang="en-US" sz="2400" dirty="0"/>
              <a:t>(TCP/IP) and addressing systems (IP addresses and domain names).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makes </a:t>
            </a:r>
            <a:r>
              <a:rPr lang="en-US" dirty="0" smtClean="0"/>
              <a:t>it possible </a:t>
            </a:r>
            <a:r>
              <a:rPr lang="en-US" dirty="0"/>
              <a:t>for</a:t>
            </a:r>
            <a:r>
              <a:rPr lang="en-US" dirty="0">
                <a:solidFill>
                  <a:srgbClr val="FF0000"/>
                </a:solidFill>
              </a:rPr>
              <a:t> anyone to read anything from anywhere</a:t>
            </a:r>
            <a:r>
              <a:rPr lang="en-US" dirty="0"/>
              <a:t>, in theory, if it conforms to the protocol.</a:t>
            </a:r>
          </a:p>
          <a:p>
            <a:r>
              <a:rPr lang="en-US" dirty="0"/>
              <a:t>The web builds on this with its own layer of network protocol (http), a standard </a:t>
            </a:r>
            <a:r>
              <a:rPr lang="en-US" dirty="0" smtClean="0"/>
              <a:t>markup notation </a:t>
            </a:r>
            <a:r>
              <a:rPr lang="en-US" dirty="0"/>
              <a:t>(such as HTML) for laying out pages of information and a global naming </a:t>
            </a:r>
            <a:r>
              <a:rPr lang="en-US" dirty="0" smtClean="0"/>
              <a:t>scheme (</a:t>
            </a:r>
            <a:r>
              <a:rPr lang="en-US" dirty="0"/>
              <a:t>uniform resource locators or URLs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Web </a:t>
            </a:r>
            <a:r>
              <a:rPr lang="en-US" dirty="0"/>
              <a:t>pages can contain </a:t>
            </a:r>
            <a:r>
              <a:rPr lang="en-US" dirty="0">
                <a:solidFill>
                  <a:srgbClr val="FF0000"/>
                </a:solidFill>
              </a:rPr>
              <a:t>text, color images, movies</a:t>
            </a:r>
            <a:r>
              <a:rPr lang="en-US" dirty="0" smtClean="0">
                <a:solidFill>
                  <a:srgbClr val="FF0000"/>
                </a:solidFill>
              </a:rPr>
              <a:t>, sound </a:t>
            </a:r>
            <a:r>
              <a:rPr lang="en-US" dirty="0">
                <a:solidFill>
                  <a:srgbClr val="FF0000"/>
                </a:solidFill>
              </a:rPr>
              <a:t>and, most important, hypertext links to other web pages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Hypermedia </a:t>
            </a:r>
            <a:r>
              <a:rPr lang="en-US" dirty="0">
                <a:solidFill>
                  <a:srgbClr val="FF0000"/>
                </a:solidFill>
              </a:rPr>
              <a:t>documents </a:t>
            </a:r>
            <a:r>
              <a:rPr lang="en-US" dirty="0" smtClean="0"/>
              <a:t>can therefore </a:t>
            </a:r>
            <a:r>
              <a:rPr lang="en-US" dirty="0"/>
              <a:t>be </a:t>
            </a:r>
            <a:r>
              <a:rPr lang="en-US" dirty="0" smtClean="0"/>
              <a:t>published </a:t>
            </a:r>
            <a:r>
              <a:rPr lang="en-US" dirty="0"/>
              <a:t>by anyone who has </a:t>
            </a:r>
            <a:r>
              <a:rPr lang="en-US" dirty="0">
                <a:solidFill>
                  <a:srgbClr val="FF0000"/>
                </a:solidFill>
              </a:rPr>
              <a:t>access to a computer connected to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Ubiquitous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500" dirty="0"/>
              <a:t>Ubiquitous computing is a paradigm in which the </a:t>
            </a:r>
            <a:r>
              <a:rPr lang="en-US" sz="2500" dirty="0">
                <a:solidFill>
                  <a:srgbClr val="FF0000"/>
                </a:solidFill>
              </a:rPr>
              <a:t>processing of information is </a:t>
            </a:r>
            <a:r>
              <a:rPr lang="en-US" sz="2500" dirty="0" smtClean="0">
                <a:solidFill>
                  <a:srgbClr val="FF0000"/>
                </a:solidFill>
              </a:rPr>
              <a:t>linked with </a:t>
            </a:r>
            <a:r>
              <a:rPr lang="en-US" sz="2500" dirty="0">
                <a:solidFill>
                  <a:srgbClr val="FF0000"/>
                </a:solidFill>
              </a:rPr>
              <a:t>each activity or object as encountered</a:t>
            </a:r>
            <a:r>
              <a:rPr lang="en-US" sz="2500" dirty="0"/>
              <a:t>. </a:t>
            </a:r>
            <a:endParaRPr lang="en-US" sz="2500" dirty="0" smtClean="0"/>
          </a:p>
          <a:p>
            <a:r>
              <a:rPr lang="en-US" sz="2500" dirty="0" smtClean="0"/>
              <a:t>It </a:t>
            </a:r>
            <a:r>
              <a:rPr lang="en-US" sz="2500" dirty="0"/>
              <a:t>involves </a:t>
            </a:r>
            <a:r>
              <a:rPr lang="en-US" sz="2500" dirty="0">
                <a:solidFill>
                  <a:srgbClr val="FF0000"/>
                </a:solidFill>
              </a:rPr>
              <a:t>connecting electronic devices</a:t>
            </a:r>
            <a:r>
              <a:rPr lang="en-US" sz="2500" dirty="0" smtClean="0"/>
              <a:t>, including </a:t>
            </a:r>
            <a:r>
              <a:rPr lang="en-US" sz="2500" dirty="0">
                <a:solidFill>
                  <a:srgbClr val="FF0000"/>
                </a:solidFill>
              </a:rPr>
              <a:t>embedding microprocessors to communicate information</a:t>
            </a:r>
            <a:r>
              <a:rPr lang="en-US" sz="2500" dirty="0"/>
              <a:t>. </a:t>
            </a:r>
            <a:endParaRPr lang="en-US" sz="2500" dirty="0" smtClean="0"/>
          </a:p>
          <a:p>
            <a:r>
              <a:rPr lang="en-US" sz="2500" dirty="0" smtClean="0"/>
              <a:t>Devices </a:t>
            </a:r>
            <a:r>
              <a:rPr lang="en-US" sz="2500" dirty="0"/>
              <a:t>that </a:t>
            </a:r>
            <a:r>
              <a:rPr lang="en-US" sz="2500" dirty="0" smtClean="0"/>
              <a:t>use ubiquitous </a:t>
            </a:r>
            <a:r>
              <a:rPr lang="en-US" sz="2500" dirty="0"/>
              <a:t>computing have </a:t>
            </a:r>
            <a:r>
              <a:rPr lang="en-US" sz="2500" dirty="0">
                <a:solidFill>
                  <a:srgbClr val="FF0000"/>
                </a:solidFill>
              </a:rPr>
              <a:t>constant availability</a:t>
            </a:r>
            <a:r>
              <a:rPr lang="en-US" sz="2500" dirty="0"/>
              <a:t> and are completely connected. </a:t>
            </a:r>
            <a:endParaRPr lang="en-US" sz="2500" dirty="0" smtClean="0"/>
          </a:p>
          <a:p>
            <a:r>
              <a:rPr lang="en-US" sz="2500" dirty="0" smtClean="0"/>
              <a:t>Ubiquitous computing </a:t>
            </a:r>
            <a:r>
              <a:rPr lang="en-US" sz="2500" dirty="0">
                <a:solidFill>
                  <a:srgbClr val="FF0000"/>
                </a:solidFill>
              </a:rPr>
              <a:t>focuses on learning </a:t>
            </a:r>
            <a:r>
              <a:rPr lang="en-US" sz="2500" dirty="0"/>
              <a:t>by </a:t>
            </a:r>
            <a:r>
              <a:rPr lang="en-US" sz="2500" dirty="0">
                <a:solidFill>
                  <a:srgbClr val="FF0000"/>
                </a:solidFill>
              </a:rPr>
              <a:t>removing the complexity of computing and </a:t>
            </a:r>
            <a:r>
              <a:rPr lang="en-US" sz="2500" dirty="0" smtClean="0">
                <a:solidFill>
                  <a:srgbClr val="FF0000"/>
                </a:solidFill>
              </a:rPr>
              <a:t>increases efficiency </a:t>
            </a:r>
            <a:r>
              <a:rPr lang="en-US" sz="2500" dirty="0"/>
              <a:t>while using computing for different daily activities. </a:t>
            </a:r>
            <a:endParaRPr lang="en-US" sz="2500" dirty="0" smtClean="0"/>
          </a:p>
          <a:p>
            <a:r>
              <a:rPr lang="en-US" sz="2500" dirty="0" smtClean="0"/>
              <a:t>Ubiquitous </a:t>
            </a:r>
            <a:r>
              <a:rPr lang="en-US" sz="2500" dirty="0"/>
              <a:t>computing is </a:t>
            </a:r>
            <a:r>
              <a:rPr lang="en-US" sz="2500" dirty="0" smtClean="0"/>
              <a:t>also known </a:t>
            </a:r>
            <a:r>
              <a:rPr lang="en-US" sz="2500" dirty="0"/>
              <a:t>as pervasive computing, </a:t>
            </a:r>
            <a:r>
              <a:rPr lang="en-US" sz="2500" dirty="0" smtClean="0"/>
              <a:t>every ware </a:t>
            </a:r>
            <a:r>
              <a:rPr lang="en-US" sz="2500" dirty="0"/>
              <a:t>and ambient intelligence.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r>
              <a:rPr lang="en-US" sz="2600" dirty="0"/>
              <a:t>Major contributions to come out of this new emphasis in research were the concept </a:t>
            </a:r>
            <a:r>
              <a:rPr lang="en-US" sz="2600" dirty="0" smtClean="0"/>
              <a:t>of time </a:t>
            </a:r>
            <a:r>
              <a:rPr lang="en-US" sz="2600" dirty="0"/>
              <a:t>sharing, in which a </a:t>
            </a:r>
            <a:r>
              <a:rPr lang="en-US" sz="2600" dirty="0">
                <a:solidFill>
                  <a:srgbClr val="FF0000"/>
                </a:solidFill>
              </a:rPr>
              <a:t>single computer could support multiple users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human (or </a:t>
            </a:r>
            <a:r>
              <a:rPr lang="en-US" sz="2600" dirty="0" smtClean="0"/>
              <a:t>more accurately</a:t>
            </a:r>
            <a:r>
              <a:rPr lang="en-US" sz="2600" dirty="0"/>
              <a:t>, the programmer) was restricted to batch sessions, in which complete jobs </a:t>
            </a:r>
            <a:r>
              <a:rPr lang="en-US" sz="2600" dirty="0" smtClean="0"/>
              <a:t>were submitted </a:t>
            </a:r>
            <a:r>
              <a:rPr lang="en-US" sz="2600" dirty="0"/>
              <a:t>on punched cards or paper tape to an operator who would then run </a:t>
            </a:r>
            <a:r>
              <a:rPr lang="en-US" sz="2600" dirty="0" smtClean="0"/>
              <a:t>them individually </a:t>
            </a:r>
            <a:r>
              <a:rPr lang="en-US" sz="2600" dirty="0"/>
              <a:t>on the computer. </a:t>
            </a:r>
            <a:endParaRPr lang="en-US" sz="2600" dirty="0" smtClean="0"/>
          </a:p>
          <a:p>
            <a:r>
              <a:rPr lang="en-US" sz="2600" dirty="0" smtClean="0"/>
              <a:t>Time-sharing </a:t>
            </a:r>
            <a:r>
              <a:rPr lang="en-US" sz="2600" dirty="0"/>
              <a:t>systems of the 1960s made programming a </a:t>
            </a:r>
            <a:r>
              <a:rPr lang="en-US" sz="2600" dirty="0" smtClean="0"/>
              <a:t>truly interactive </a:t>
            </a:r>
            <a:r>
              <a:rPr lang="en-US" sz="2600" dirty="0"/>
              <a:t>venture and brought about a subculture of programmers known as </a:t>
            </a:r>
            <a:r>
              <a:rPr lang="en-US" sz="2600" dirty="0" smtClean="0">
                <a:solidFill>
                  <a:srgbClr val="FF0000"/>
                </a:solidFill>
              </a:rPr>
              <a:t>hacker</a:t>
            </a:r>
            <a:r>
              <a:rPr lang="en-US" sz="2600" dirty="0" smtClean="0"/>
              <a:t>s </a:t>
            </a:r>
            <a:r>
              <a:rPr lang="en-US" sz="2600" dirty="0" smtClean="0"/>
              <a:t>single-minded </a:t>
            </a:r>
            <a:r>
              <a:rPr lang="en-US" sz="2600" dirty="0"/>
              <a:t>masters of detail who took pleasure in </a:t>
            </a:r>
            <a:r>
              <a:rPr lang="en-US" sz="2600" dirty="0">
                <a:solidFill>
                  <a:srgbClr val="FF0000"/>
                </a:solidFill>
              </a:rPr>
              <a:t>understanding complexity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Autofit/>
          </a:bodyPr>
          <a:lstStyle/>
          <a:p>
            <a:r>
              <a:rPr lang="en-US" sz="2600" dirty="0"/>
              <a:t>Though </a:t>
            </a:r>
            <a:r>
              <a:rPr lang="en-US" sz="2600" dirty="0" smtClean="0"/>
              <a:t>the purpose </a:t>
            </a:r>
            <a:r>
              <a:rPr lang="en-US" sz="2600" dirty="0"/>
              <a:t>of the first interactive time-sharing systems was simply to </a:t>
            </a:r>
            <a:r>
              <a:rPr lang="en-US" sz="2600" dirty="0">
                <a:solidFill>
                  <a:srgbClr val="FF0000"/>
                </a:solidFill>
              </a:rPr>
              <a:t>augment the </a:t>
            </a:r>
            <a:r>
              <a:rPr lang="en-US" sz="2600" dirty="0" smtClean="0">
                <a:solidFill>
                  <a:srgbClr val="FF0000"/>
                </a:solidFill>
              </a:rPr>
              <a:t>programming capabilities </a:t>
            </a:r>
            <a:r>
              <a:rPr lang="en-US" sz="2600" dirty="0">
                <a:solidFill>
                  <a:srgbClr val="FF0000"/>
                </a:solidFill>
              </a:rPr>
              <a:t>of the early hackers, it marked a significant stage in computer applications </a:t>
            </a:r>
            <a:r>
              <a:rPr lang="en-US" sz="2600" dirty="0" smtClean="0">
                <a:solidFill>
                  <a:srgbClr val="FF0000"/>
                </a:solidFill>
              </a:rPr>
              <a:t>for human </a:t>
            </a:r>
            <a:r>
              <a:rPr lang="en-US" sz="2600" dirty="0">
                <a:solidFill>
                  <a:srgbClr val="FF0000"/>
                </a:solidFill>
              </a:rPr>
              <a:t>use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Rather </a:t>
            </a:r>
            <a:r>
              <a:rPr lang="en-US" sz="2600" dirty="0"/>
              <a:t>than rely on a model of interaction as a pre-planned activity that </a:t>
            </a:r>
            <a:r>
              <a:rPr lang="en-US" sz="2600" dirty="0" smtClean="0"/>
              <a:t>resulted in </a:t>
            </a:r>
            <a:r>
              <a:rPr lang="en-US" sz="2600" dirty="0"/>
              <a:t>a complete set of instructions being laid out for the computer to follow, truly </a:t>
            </a:r>
            <a:r>
              <a:rPr lang="en-US" sz="2600" dirty="0" smtClean="0"/>
              <a:t>interactive exchange </a:t>
            </a:r>
            <a:r>
              <a:rPr lang="en-US" sz="2600" dirty="0"/>
              <a:t>between programmer and computer was possible.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computer could now </a:t>
            </a:r>
            <a:r>
              <a:rPr lang="en-US" sz="2600" dirty="0" smtClean="0"/>
              <a:t>project itself </a:t>
            </a:r>
            <a:r>
              <a:rPr lang="en-US" sz="2600" dirty="0"/>
              <a:t>as a dedicated partner with each individual user and the increased throughput </a:t>
            </a:r>
            <a:r>
              <a:rPr lang="en-US" sz="2600" dirty="0" smtClean="0"/>
              <a:t>of </a:t>
            </a:r>
            <a:r>
              <a:rPr lang="en-US" sz="2600" dirty="0" smtClean="0">
                <a:solidFill>
                  <a:srgbClr val="FF0000"/>
                </a:solidFill>
              </a:rPr>
              <a:t>information </a:t>
            </a:r>
            <a:r>
              <a:rPr lang="en-US" sz="2600" dirty="0">
                <a:solidFill>
                  <a:srgbClr val="FF0000"/>
                </a:solidFill>
              </a:rPr>
              <a:t>between user and computer allowed the human to become a more reactive </a:t>
            </a:r>
            <a:r>
              <a:rPr lang="en-US" sz="2600" dirty="0" smtClean="0">
                <a:solidFill>
                  <a:srgbClr val="FF0000"/>
                </a:solidFill>
              </a:rPr>
              <a:t>and spontaneous </a:t>
            </a:r>
            <a:r>
              <a:rPr lang="en-US" sz="2600" dirty="0">
                <a:solidFill>
                  <a:srgbClr val="FF0000"/>
                </a:solidFill>
              </a:rPr>
              <a:t>collaborator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Video display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mid-1950s researchers were experimenting with the possibility of presenting </a:t>
            </a:r>
            <a:r>
              <a:rPr lang="en-US" dirty="0" smtClean="0"/>
              <a:t>and manipulating </a:t>
            </a:r>
            <a:r>
              <a:rPr lang="en-US" dirty="0"/>
              <a:t>information from a </a:t>
            </a:r>
            <a:r>
              <a:rPr lang="en-US" dirty="0">
                <a:solidFill>
                  <a:srgbClr val="FF0000"/>
                </a:solidFill>
              </a:rPr>
              <a:t>computer in the form of images on a video display </a:t>
            </a:r>
            <a:r>
              <a:rPr lang="en-US" dirty="0" smtClean="0">
                <a:solidFill>
                  <a:srgbClr val="FF0000"/>
                </a:solidFill>
              </a:rPr>
              <a:t>unit</a:t>
            </a:r>
            <a:r>
              <a:rPr lang="en-US" dirty="0" smtClean="0"/>
              <a:t> (</a:t>
            </a:r>
            <a:r>
              <a:rPr lang="en-US" dirty="0"/>
              <a:t>VDU).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These </a:t>
            </a:r>
            <a:r>
              <a:rPr lang="en-US" dirty="0">
                <a:solidFill>
                  <a:srgbClr val="FF0000"/>
                </a:solidFill>
              </a:rPr>
              <a:t>display screens could provide a more suitable medium than a paper </a:t>
            </a:r>
            <a:r>
              <a:rPr lang="en-US" dirty="0" smtClean="0">
                <a:solidFill>
                  <a:srgbClr val="FF0000"/>
                </a:solidFill>
              </a:rPr>
              <a:t>printout </a:t>
            </a:r>
            <a:r>
              <a:rPr lang="en-US" dirty="0" smtClean="0"/>
              <a:t>for </a:t>
            </a:r>
            <a:r>
              <a:rPr lang="en-US" dirty="0"/>
              <a:t>presenting vast quantities of strategic information for rapid assimilation. </a:t>
            </a:r>
            <a:endParaRPr lang="en-US" dirty="0" smtClean="0"/>
          </a:p>
          <a:p>
            <a:r>
              <a:rPr lang="en-US" dirty="0" smtClean="0"/>
              <a:t>The earliest applications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display screen images were developed in military applications</a:t>
            </a:r>
            <a:r>
              <a:rPr lang="en-US" dirty="0"/>
              <a:t>, most </a:t>
            </a:r>
            <a:r>
              <a:rPr lang="en-US" dirty="0" smtClean="0"/>
              <a:t>notably the </a:t>
            </a:r>
            <a:r>
              <a:rPr lang="en-US" dirty="0"/>
              <a:t>Semi-Automatic Ground Environment (SAGE) project of the US </a:t>
            </a:r>
            <a:r>
              <a:rPr lang="en-US" dirty="0">
                <a:solidFill>
                  <a:srgbClr val="FF0000"/>
                </a:solidFill>
              </a:rPr>
              <a:t>Air Force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Douglas </a:t>
            </a:r>
            <a:r>
              <a:rPr lang="en-US" dirty="0" err="1"/>
              <a:t>Engelbart‘s</a:t>
            </a:r>
            <a:r>
              <a:rPr lang="en-US" dirty="0"/>
              <a:t> ambition since the early 1950s was to use computer technology as </a:t>
            </a:r>
            <a:r>
              <a:rPr lang="en-US" dirty="0" smtClean="0"/>
              <a:t>a means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complementing human problem-solving 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Programming toolkits provide</a:t>
            </a:r>
            <a:r>
              <a:rPr lang="en-US" dirty="0"/>
              <a:t> a means for those with </a:t>
            </a:r>
            <a:r>
              <a:rPr lang="en-US" dirty="0">
                <a:solidFill>
                  <a:srgbClr val="FF0000"/>
                </a:solidFill>
              </a:rPr>
              <a:t>substantial computing skills </a:t>
            </a:r>
            <a:r>
              <a:rPr lang="en-US" dirty="0" smtClean="0">
                <a:solidFill>
                  <a:srgbClr val="FF0000"/>
                </a:solidFill>
              </a:rPr>
              <a:t>to increase </a:t>
            </a:r>
            <a:r>
              <a:rPr lang="en-US" dirty="0">
                <a:solidFill>
                  <a:srgbClr val="FF0000"/>
                </a:solidFill>
              </a:rPr>
              <a:t>their productivity greatly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</a:t>
            </a:r>
            <a:r>
              <a:rPr lang="en-US" dirty="0" smtClean="0"/>
              <a:t>first demonstrations </a:t>
            </a:r>
            <a:r>
              <a:rPr lang="en-US" dirty="0"/>
              <a:t>that the powerful tools </a:t>
            </a:r>
            <a:r>
              <a:rPr lang="en-US" dirty="0" smtClean="0"/>
              <a:t>of the </a:t>
            </a:r>
            <a:r>
              <a:rPr lang="en-US" dirty="0"/>
              <a:t>hacker could be made accessible to the computer novice was a </a:t>
            </a:r>
            <a:r>
              <a:rPr lang="en-US" dirty="0" smtClean="0"/>
              <a:t>graphics programming language </a:t>
            </a:r>
            <a:r>
              <a:rPr lang="en-US" dirty="0"/>
              <a:t>for children called </a:t>
            </a:r>
            <a:r>
              <a:rPr lang="en-US" dirty="0" smtClean="0"/>
              <a:t>LOGO.</a:t>
            </a:r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child could quite easily pretend </a:t>
            </a:r>
            <a:r>
              <a:rPr lang="en-US" dirty="0"/>
              <a:t>they were </a:t>
            </a:r>
            <a:r>
              <a:rPr lang="en-US" dirty="0" smtClean="0"/>
              <a:t>inside </a:t>
            </a:r>
            <a:r>
              <a:rPr lang="en-US" dirty="0" smtClean="0"/>
              <a:t>the turtle </a:t>
            </a:r>
            <a:r>
              <a:rPr lang="en-US" dirty="0"/>
              <a:t>and direct it to trace out simple geometric shapes, such as a </a:t>
            </a:r>
            <a:r>
              <a:rPr lang="en-US" dirty="0">
                <a:solidFill>
                  <a:srgbClr val="FF0000"/>
                </a:solidFill>
              </a:rPr>
              <a:t>square or a circle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By typing </a:t>
            </a:r>
            <a:r>
              <a:rPr lang="en-US" dirty="0"/>
              <a:t>in English phrases, such as go forward or Turn left, the </a:t>
            </a:r>
            <a:r>
              <a:rPr lang="en-US" dirty="0">
                <a:solidFill>
                  <a:srgbClr val="FF0000"/>
                </a:solidFill>
              </a:rPr>
              <a:t>child/programmer could </a:t>
            </a:r>
            <a:r>
              <a:rPr lang="en-US" dirty="0" smtClean="0">
                <a:solidFill>
                  <a:srgbClr val="FF0000"/>
                </a:solidFill>
              </a:rPr>
              <a:t>teach the </a:t>
            </a:r>
            <a:r>
              <a:rPr lang="en-US" dirty="0">
                <a:solidFill>
                  <a:srgbClr val="FF0000"/>
                </a:solidFill>
              </a:rPr>
              <a:t>turtle to draw more and more complicated figures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adapting the </a:t>
            </a:r>
            <a:r>
              <a:rPr lang="en-US" dirty="0" smtClean="0">
                <a:solidFill>
                  <a:srgbClr val="FF0000"/>
                </a:solidFill>
              </a:rPr>
              <a:t>graphical programming </a:t>
            </a:r>
            <a:r>
              <a:rPr lang="en-US" dirty="0">
                <a:solidFill>
                  <a:srgbClr val="FF0000"/>
                </a:solidFill>
              </a:rPr>
              <a:t>language to a model which children could understand and use</a:t>
            </a:r>
            <a:r>
              <a:rPr lang="en-US" dirty="0"/>
              <a:t>, </a:t>
            </a:r>
            <a:r>
              <a:rPr lang="en-US" dirty="0" smtClean="0"/>
              <a:t>Paper demonstrated </a:t>
            </a:r>
            <a:r>
              <a:rPr lang="en-US" dirty="0"/>
              <a:t>a valuable maxim for interactive system development – no matter </a:t>
            </a:r>
            <a:r>
              <a:rPr lang="en-US" dirty="0" smtClean="0"/>
              <a:t>how powerful </a:t>
            </a:r>
            <a:r>
              <a:rPr lang="en-US" dirty="0"/>
              <a:t>a system may be, it will always be </a:t>
            </a:r>
            <a:r>
              <a:rPr lang="en-US" dirty="0">
                <a:solidFill>
                  <a:srgbClr val="FF0000"/>
                </a:solidFill>
              </a:rPr>
              <a:t>more powerful if it is easier to use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Window systems and the WIMP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Humans are able to </a:t>
            </a:r>
            <a:r>
              <a:rPr lang="en-US" dirty="0">
                <a:solidFill>
                  <a:srgbClr val="FF0000"/>
                </a:solidFill>
              </a:rPr>
              <a:t>think</a:t>
            </a:r>
            <a:r>
              <a:rPr lang="en-US" dirty="0"/>
              <a:t> about </a:t>
            </a:r>
            <a:r>
              <a:rPr lang="en-US" dirty="0">
                <a:solidFill>
                  <a:srgbClr val="FF0000"/>
                </a:solidFill>
              </a:rPr>
              <a:t>more than one thing at a time</a:t>
            </a:r>
            <a:r>
              <a:rPr lang="en-US" dirty="0"/>
              <a:t>, and in </a:t>
            </a:r>
            <a:r>
              <a:rPr lang="en-US" dirty="0" smtClean="0"/>
              <a:t>accomplishing some </a:t>
            </a:r>
            <a:r>
              <a:rPr lang="en-US" dirty="0"/>
              <a:t>piece of work, they </a:t>
            </a:r>
            <a:r>
              <a:rPr lang="en-US" dirty="0">
                <a:solidFill>
                  <a:srgbClr val="FF0000"/>
                </a:solidFill>
              </a:rPr>
              <a:t>frequently interrupt </a:t>
            </a:r>
            <a:r>
              <a:rPr lang="en-US" dirty="0"/>
              <a:t>their current train of thought to pursue </a:t>
            </a:r>
            <a:r>
              <a:rPr lang="en-US" dirty="0" smtClean="0"/>
              <a:t>some </a:t>
            </a:r>
            <a:r>
              <a:rPr lang="en-US" dirty="0"/>
              <a:t>other related piece of work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 personal computer </a:t>
            </a:r>
            <a:r>
              <a:rPr lang="en-US" dirty="0"/>
              <a:t>system </a:t>
            </a:r>
            <a:r>
              <a:rPr lang="en-US" dirty="0">
                <a:solidFill>
                  <a:srgbClr val="FF0000"/>
                </a:solidFill>
              </a:rPr>
              <a:t>which forces the user to progress</a:t>
            </a:r>
            <a:r>
              <a:rPr lang="en-US" dirty="0"/>
              <a:t> </a:t>
            </a:r>
            <a:r>
              <a:rPr lang="en-US" dirty="0" smtClean="0"/>
              <a:t>in order </a:t>
            </a:r>
            <a:r>
              <a:rPr lang="en-US" dirty="0"/>
              <a:t>through all of the tasks needed to achieve some objective, from beginning to </a:t>
            </a:r>
            <a:r>
              <a:rPr lang="en-US" dirty="0" smtClean="0"/>
              <a:t>end </a:t>
            </a:r>
            <a:r>
              <a:rPr lang="en-US" dirty="0" smtClean="0">
                <a:solidFill>
                  <a:srgbClr val="FF0000"/>
                </a:solidFill>
              </a:rPr>
              <a:t>without </a:t>
            </a:r>
            <a:r>
              <a:rPr lang="en-US" dirty="0">
                <a:solidFill>
                  <a:srgbClr val="FF0000"/>
                </a:solidFill>
              </a:rPr>
              <a:t>any diversions</a:t>
            </a:r>
            <a:r>
              <a:rPr lang="en-US" dirty="0"/>
              <a:t>, does not correspond to that standard working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presentation mechanism for achieving this </a:t>
            </a:r>
            <a:r>
              <a:rPr lang="en-US" dirty="0">
                <a:solidFill>
                  <a:srgbClr val="FF0000"/>
                </a:solidFill>
              </a:rPr>
              <a:t>dialog</a:t>
            </a:r>
            <a:r>
              <a:rPr lang="en-US" dirty="0"/>
              <a:t> partitioning is to </a:t>
            </a:r>
            <a:r>
              <a:rPr lang="en-US" dirty="0" smtClean="0"/>
              <a:t>separate physically </a:t>
            </a:r>
            <a:r>
              <a:rPr lang="en-US" dirty="0"/>
              <a:t>the presentation of the different logical threads of </a:t>
            </a:r>
            <a:r>
              <a:rPr lang="en-US" dirty="0">
                <a:solidFill>
                  <a:srgbClr val="FF0000"/>
                </a:solidFill>
              </a:rPr>
              <a:t>user–computer conversation </a:t>
            </a:r>
            <a:r>
              <a:rPr lang="en-US" dirty="0" smtClean="0">
                <a:solidFill>
                  <a:srgbClr val="FF0000"/>
                </a:solidFill>
              </a:rPr>
              <a:t>on the </a:t>
            </a:r>
            <a:r>
              <a:rPr lang="en-US" dirty="0">
                <a:solidFill>
                  <a:srgbClr val="FF0000"/>
                </a:solidFill>
              </a:rPr>
              <a:t>display device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window is the common mechanism associated with these </a:t>
            </a:r>
            <a:r>
              <a:rPr lang="en-US" dirty="0" smtClean="0">
                <a:solidFill>
                  <a:srgbClr val="FF0000"/>
                </a:solidFill>
              </a:rPr>
              <a:t>physically and </a:t>
            </a:r>
            <a:r>
              <a:rPr lang="en-US" dirty="0">
                <a:solidFill>
                  <a:srgbClr val="FF0000"/>
                </a:solidFill>
              </a:rPr>
              <a:t>logically separate display spaces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47844E71F594D83451D2A2920E3DF" ma:contentTypeVersion="2" ma:contentTypeDescription="Create a new document." ma:contentTypeScope="" ma:versionID="4e3283f31b5420b5d3c13826b818a405">
  <xsd:schema xmlns:xsd="http://www.w3.org/2001/XMLSchema" xmlns:xs="http://www.w3.org/2001/XMLSchema" xmlns:p="http://schemas.microsoft.com/office/2006/metadata/properties" xmlns:ns2="cad77504-b2d8-4f2f-a156-c08007b767ef" targetNamespace="http://schemas.microsoft.com/office/2006/metadata/properties" ma:root="true" ma:fieldsID="6fa9f7493774111b29cb07a7d23abc17" ns2:_="">
    <xsd:import namespace="cad77504-b2d8-4f2f-a156-c08007b767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77504-b2d8-4f2f-a156-c08007b767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4424E5-905C-41D2-A36C-D2F118FD8F6F}"/>
</file>

<file path=customXml/itemProps2.xml><?xml version="1.0" encoding="utf-8"?>
<ds:datastoreItem xmlns:ds="http://schemas.openxmlformats.org/officeDocument/2006/customXml" ds:itemID="{EE74264E-2B07-4442-A166-4AAF2CC083AB}"/>
</file>

<file path=customXml/itemProps3.xml><?xml version="1.0" encoding="utf-8"?>
<ds:datastoreItem xmlns:ds="http://schemas.openxmlformats.org/officeDocument/2006/customXml" ds:itemID="{8E111C4D-DCD1-48A6-86F1-EA8B43EB59BC}"/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1314</Words>
  <Application>Microsoft Office PowerPoint</Application>
  <PresentationFormat>On-screen Show (4:3)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PARADIGMS</vt:lpstr>
      <vt:lpstr>Time sharing</vt:lpstr>
      <vt:lpstr>Slide 3</vt:lpstr>
      <vt:lpstr>Video display units</vt:lpstr>
      <vt:lpstr>Programming toolkits</vt:lpstr>
      <vt:lpstr>Personal computing</vt:lpstr>
      <vt:lpstr>Slide 7</vt:lpstr>
      <vt:lpstr>Window systems and the WIMP interface</vt:lpstr>
      <vt:lpstr>Slide 9</vt:lpstr>
      <vt:lpstr>The metaphor</vt:lpstr>
      <vt:lpstr>Hypertext</vt:lpstr>
      <vt:lpstr>Multi-modality</vt:lpstr>
      <vt:lpstr>Slide 13</vt:lpstr>
      <vt:lpstr>Computer-supported cooperative work</vt:lpstr>
      <vt:lpstr>The World Wide Web</vt:lpstr>
      <vt:lpstr>Slide 16</vt:lpstr>
      <vt:lpstr>Ubiquitous computing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PARADIGMS</dc:title>
  <dc:creator>Admin</dc:creator>
  <cp:lastModifiedBy>Admin</cp:lastModifiedBy>
  <cp:revision>8</cp:revision>
  <dcterms:created xsi:type="dcterms:W3CDTF">2022-11-09T06:00:58Z</dcterms:created>
  <dcterms:modified xsi:type="dcterms:W3CDTF">2022-11-11T07:12:16Z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0x01010047247844E71F594D83451D2A2920E3DF</vt:lpwstr>
  </property>
</Properties>
</file>