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1" r:id="rId3"/>
    <p:sldId id="272" r:id="rId4"/>
    <p:sldId id="273" r:id="rId5"/>
    <p:sldId id="274" r:id="rId6"/>
    <p:sldId id="275" r:id="rId7"/>
    <p:sldId id="287" r:id="rId8"/>
    <p:sldId id="276" r:id="rId9"/>
    <p:sldId id="277" r:id="rId10"/>
    <p:sldId id="278" r:id="rId11"/>
    <p:sldId id="279" r:id="rId12"/>
    <p:sldId id="280" r:id="rId13"/>
    <p:sldId id="281" r:id="rId14"/>
    <p:sldId id="282" r:id="rId15"/>
    <p:sldId id="283" r:id="rId16"/>
    <p:sldId id="284" r:id="rId17"/>
    <p:sldId id="285"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F2A2F-5498-4D8C-8947-A663B6DA362B}" type="datetimeFigureOut">
              <a:rPr lang="en-US" smtClean="0"/>
              <a:pPr/>
              <a:t>7/12/2022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3D9D2-7135-4722-83DD-A3C1570D14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35D32F-B119-4136-83DA-5D7482A826CA}" type="datetimeFigureOut">
              <a:rPr lang="en-US" smtClean="0"/>
              <a:pPr/>
              <a:t>7/12/2022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AFC12F-3522-4AEE-9DB2-8E203DDBE3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35D32F-B119-4136-83DA-5D7482A826CA}" type="datetimeFigureOut">
              <a:rPr lang="en-US" smtClean="0"/>
              <a:pPr/>
              <a:t>7/12/2022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35D32F-B119-4136-83DA-5D7482A826CA}" type="datetimeFigureOut">
              <a:rPr lang="en-US" smtClean="0"/>
              <a:pPr/>
              <a:t>7/12/2022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35D32F-B119-4136-83DA-5D7482A826CA}" type="datetimeFigureOut">
              <a:rPr lang="en-US" smtClean="0"/>
              <a:pPr/>
              <a:t>7/12/2022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AFC12F-3522-4AEE-9DB2-8E203DDBE38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35D32F-B119-4136-83DA-5D7482A826CA}" type="datetimeFigureOut">
              <a:rPr lang="en-US" smtClean="0"/>
              <a:pPr/>
              <a:t>7/12/2022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AAFC12F-3522-4AEE-9DB2-8E203DDBE3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839162"/>
          </a:xfrm>
        </p:spPr>
        <p:txBody>
          <a:bodyPr>
            <a:normAutofit/>
          </a:bodyPr>
          <a:lstStyle/>
          <a:p>
            <a:pPr algn="ctr"/>
            <a:r>
              <a:rPr lang="en-US" sz="3800" dirty="0" smtClean="0">
                <a:latin typeface="Times New Roman" pitchFamily="18" charset="0"/>
                <a:cs typeface="Times New Roman" pitchFamily="18" charset="0"/>
              </a:rPr>
              <a:t>Introduction of Computer Network </a:t>
            </a:r>
            <a:endParaRPr lang="en-US" sz="3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Autofit/>
          </a:bodyPr>
          <a:lstStyle/>
          <a:p>
            <a:pPr algn="ctr"/>
            <a:r>
              <a:rPr lang="en-US" sz="2400" b="1" dirty="0" smtClean="0">
                <a:latin typeface="Times New Roman" pitchFamily="18" charset="0"/>
                <a:cs typeface="Times New Roman" pitchFamily="18" charset="0"/>
              </a:rPr>
              <a:t>Dr. </a:t>
            </a:r>
            <a:r>
              <a:rPr lang="en-US" sz="2400" b="1" dirty="0" err="1" smtClean="0">
                <a:latin typeface="Times New Roman" pitchFamily="18" charset="0"/>
                <a:cs typeface="Times New Roman" pitchFamily="18" charset="0"/>
              </a:rPr>
              <a:t>Kamlesh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Chandravanshi</a:t>
            </a:r>
            <a:endParaRPr lang="en-US" sz="2400" b="1"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VIT, Bhopal</a:t>
            </a:r>
          </a:p>
          <a:p>
            <a:pPr algn="ctr"/>
            <a:r>
              <a:rPr lang="en-US" sz="2400" b="1" dirty="0" smtClean="0">
                <a:latin typeface="Times New Roman" pitchFamily="18" charset="0"/>
                <a:cs typeface="Times New Roman" pitchFamily="18" charset="0"/>
              </a:rPr>
              <a:t>School of Computer Science &amp; </a:t>
            </a:r>
            <a:r>
              <a:rPr lang="en-US" sz="2400" b="1" dirty="0" err="1" smtClean="0">
                <a:latin typeface="Times New Roman" pitchFamily="18" charset="0"/>
                <a:cs typeface="Times New Roman" pitchFamily="18" charset="0"/>
              </a:rPr>
              <a:t>Enginnering</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7410" name="AutoShape 2" descr="Bhopal (V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2" name="Picture 4" descr="C:\Users\RJ\Desktop\VIT-Bio\Winter Session\CN\download.png"/>
          <p:cNvPicPr>
            <a:picLocks noChangeAspect="1" noChangeArrowheads="1"/>
          </p:cNvPicPr>
          <p:nvPr/>
        </p:nvPicPr>
        <p:blipFill>
          <a:blip r:embed="rId2"/>
          <a:srcRect/>
          <a:stretch>
            <a:fillRect/>
          </a:stretch>
        </p:blipFill>
        <p:spPr bwMode="auto">
          <a:xfrm>
            <a:off x="3124200" y="0"/>
            <a:ext cx="3028950" cy="15144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Also known as Hierarchical Topology, this is the most common form of network topology in use presently. This topology imitates as extended Star topology and inherits properties of bus topology.</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Tree Topology</a:t>
            </a:r>
            <a:endParaRPr lang="en-US" dirty="0"/>
          </a:p>
        </p:txBody>
      </p:sp>
      <p:pic>
        <p:nvPicPr>
          <p:cNvPr id="22530" name="Picture 2" descr="Tree Topology"/>
          <p:cNvPicPr>
            <a:picLocks noChangeAspect="1" noChangeArrowheads="1"/>
          </p:cNvPicPr>
          <p:nvPr/>
        </p:nvPicPr>
        <p:blipFill>
          <a:blip r:embed="rId2"/>
          <a:srcRect/>
          <a:stretch>
            <a:fillRect/>
          </a:stretch>
        </p:blipFill>
        <p:spPr bwMode="auto">
          <a:xfrm>
            <a:off x="2438400" y="3581400"/>
            <a:ext cx="5334000" cy="2514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This topology connects all the hosts in a linear fashion. Similar to Ring topology, all hosts are connected to two hosts only, except the end hosts. Means, if the end hosts in daisy chain are connected then it represents Ring topology.</a:t>
            </a:r>
          </a:p>
          <a:p>
            <a:pPr algn="just"/>
            <a:r>
              <a:rPr lang="en-US" sz="2400" dirty="0" smtClean="0">
                <a:latin typeface="Times New Roman" pitchFamily="18" charset="0"/>
                <a:cs typeface="Times New Roman" pitchFamily="18" charset="0"/>
              </a:rPr>
              <a:t>Each link in daisy chain topology represents single point of failure. Every link failure splits the network into two segments. Every intermediate host works as relay for its immediate hosts.</a:t>
            </a:r>
          </a:p>
        </p:txBody>
      </p:sp>
      <p:sp>
        <p:nvSpPr>
          <p:cNvPr id="3" name="Title 2"/>
          <p:cNvSpPr>
            <a:spLocks noGrp="1"/>
          </p:cNvSpPr>
          <p:nvPr>
            <p:ph type="title"/>
          </p:nvPr>
        </p:nvSpPr>
        <p:spPr/>
        <p:txBody>
          <a:bodyPr>
            <a:normAutofit/>
          </a:bodyPr>
          <a:lstStyle/>
          <a:p>
            <a:r>
              <a:rPr lang="en-US" b="0" dirty="0" smtClean="0"/>
              <a:t>Daisy Chain</a:t>
            </a:r>
            <a:endParaRPr lang="en-US" dirty="0"/>
          </a:p>
        </p:txBody>
      </p:sp>
      <p:pic>
        <p:nvPicPr>
          <p:cNvPr id="23554" name="Picture 2" descr="Daisy Chain Topology"/>
          <p:cNvPicPr>
            <a:picLocks noChangeAspect="1" noChangeArrowheads="1"/>
          </p:cNvPicPr>
          <p:nvPr/>
        </p:nvPicPr>
        <p:blipFill>
          <a:blip r:embed="rId2"/>
          <a:srcRect/>
          <a:stretch>
            <a:fillRect/>
          </a:stretch>
        </p:blipFill>
        <p:spPr bwMode="auto">
          <a:xfrm>
            <a:off x="1447800" y="4895849"/>
            <a:ext cx="5334000" cy="8191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network structure whose design contains more than one topology is said to be hybrid topology. Hybrid topology inherits merits and demerits of all the incorporating topologies.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Hybrid Topology</a:t>
            </a:r>
            <a:endParaRPr lang="en-US" dirty="0"/>
          </a:p>
        </p:txBody>
      </p:sp>
      <p:pic>
        <p:nvPicPr>
          <p:cNvPr id="24578" name="Picture 2" descr="Hybrid Topology"/>
          <p:cNvPicPr>
            <a:picLocks noChangeAspect="1" noChangeArrowheads="1"/>
          </p:cNvPicPr>
          <p:nvPr/>
        </p:nvPicPr>
        <p:blipFill>
          <a:blip r:embed="rId2"/>
          <a:srcRect/>
          <a:stretch>
            <a:fillRect/>
          </a:stretch>
        </p:blipFill>
        <p:spPr bwMode="auto">
          <a:xfrm>
            <a:off x="1905000" y="3352800"/>
            <a:ext cx="5334000" cy="26289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Times New Roman" pitchFamily="18" charset="0"/>
                <a:cs typeface="Times New Roman" pitchFamily="18" charset="0"/>
              </a:rPr>
              <a:t>Personal Area Network</a:t>
            </a:r>
          </a:p>
          <a:p>
            <a:r>
              <a:rPr lang="en-US" sz="2800" dirty="0" smtClean="0">
                <a:latin typeface="Times New Roman" pitchFamily="18" charset="0"/>
                <a:cs typeface="Times New Roman" pitchFamily="18" charset="0"/>
              </a:rPr>
              <a:t>Local Area Network</a:t>
            </a:r>
          </a:p>
          <a:p>
            <a:r>
              <a:rPr lang="en-US" sz="2800" dirty="0" smtClean="0">
                <a:latin typeface="Times New Roman" pitchFamily="18" charset="0"/>
                <a:cs typeface="Times New Roman" pitchFamily="18" charset="0"/>
              </a:rPr>
              <a:t>Metropolitan Area Network</a:t>
            </a:r>
          </a:p>
          <a:p>
            <a:r>
              <a:rPr lang="en-US" sz="2800" dirty="0" smtClean="0">
                <a:latin typeface="Times New Roman" pitchFamily="18" charset="0"/>
                <a:cs typeface="Times New Roman" pitchFamily="18" charset="0"/>
              </a:rPr>
              <a:t>Wide Area Network</a:t>
            </a:r>
          </a:p>
          <a:p>
            <a:r>
              <a:rPr lang="en-US" sz="2800" dirty="0" smtClean="0">
                <a:latin typeface="Times New Roman" pitchFamily="18" charset="0"/>
                <a:cs typeface="Times New Roman" pitchFamily="18" charset="0"/>
              </a:rPr>
              <a:t>Internetwork</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Computer Network Types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Generally, networks are distinguished based on their geographical span. A network can be as small as distance between your mobile phone and its Bluetooth headphone and as large as the internet itself, covering the whole geographical world.</a:t>
            </a:r>
          </a:p>
          <a:p>
            <a:pPr algn="just"/>
            <a:r>
              <a:rPr lang="en-US" sz="2400" dirty="0" smtClean="0">
                <a:latin typeface="Times New Roman" pitchFamily="18" charset="0"/>
                <a:cs typeface="Times New Roman" pitchFamily="18" charset="0"/>
              </a:rPr>
              <a:t>Personal Area Network</a:t>
            </a:r>
          </a:p>
          <a:p>
            <a:pPr algn="just"/>
            <a:r>
              <a:rPr lang="en-US" sz="2000" dirty="0" smtClean="0">
                <a:latin typeface="Times New Roman" pitchFamily="18" charset="0"/>
                <a:cs typeface="Times New Roman" pitchFamily="18" charset="0"/>
              </a:rPr>
              <a:t>A Personal Area Network (PAN) is smallest network which is very personal to a user. This may include Bluetooth enabled devices or infra-red enabled devices. PAN has connectivity range up to 10 meters. PAN may include wireless computer keyboard and mouse, Bluetooth enabled headphones, wireless printers and TV remotes.</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25602" name="Picture 2" descr="Personal Area Network"/>
          <p:cNvPicPr>
            <a:picLocks noChangeAspect="1" noChangeArrowheads="1"/>
          </p:cNvPicPr>
          <p:nvPr/>
        </p:nvPicPr>
        <p:blipFill>
          <a:blip r:embed="rId2"/>
          <a:srcRect/>
          <a:stretch>
            <a:fillRect/>
          </a:stretch>
        </p:blipFill>
        <p:spPr bwMode="auto">
          <a:xfrm>
            <a:off x="3429000" y="5429249"/>
            <a:ext cx="5067300" cy="142875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computer network spanned inside a building and operated under single administrative system is generally termed as Local Area Network (LAN). Usually, LAN covers an organization’ offices, schools, colleges or universities. Number of systems connected in LAN may vary from as least as two to as much as 16 million.</a:t>
            </a:r>
          </a:p>
          <a:p>
            <a:pPr algn="just"/>
            <a:r>
              <a:rPr lang="en-US" sz="2400" dirty="0" smtClean="0">
                <a:latin typeface="Times New Roman" pitchFamily="18" charset="0"/>
                <a:cs typeface="Times New Roman" pitchFamily="18" charset="0"/>
              </a:rPr>
              <a:t>LAN provides a useful way of sharing the resources between end users. The resources such as printers, file servers, scanners, and internet are easily sharable among computers.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Local Area Network</a:t>
            </a:r>
            <a:endParaRPr lang="en-US" dirty="0"/>
          </a:p>
        </p:txBody>
      </p:sp>
      <p:pic>
        <p:nvPicPr>
          <p:cNvPr id="27650" name="Picture 2" descr="Local Area Network"/>
          <p:cNvPicPr>
            <a:picLocks noChangeAspect="1" noChangeArrowheads="1"/>
          </p:cNvPicPr>
          <p:nvPr/>
        </p:nvPicPr>
        <p:blipFill>
          <a:blip r:embed="rId2"/>
          <a:srcRect/>
          <a:stretch>
            <a:fillRect/>
          </a:stretch>
        </p:blipFill>
        <p:spPr bwMode="auto">
          <a:xfrm>
            <a:off x="3124200" y="4876800"/>
            <a:ext cx="5334000" cy="1828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Metropolitan Area Network (MAN) generally expands throughout a city such as cable TV network. It can be in the form of Ethernet, Token-ring, ATM, or Fiber Distributed Data Interface (FDDI).</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Metropolitan Area Network</a:t>
            </a:r>
            <a:endParaRPr lang="en-US" dirty="0"/>
          </a:p>
        </p:txBody>
      </p:sp>
      <p:pic>
        <p:nvPicPr>
          <p:cNvPr id="28674" name="Picture 2" descr="Metropolitan Area Network"/>
          <p:cNvPicPr>
            <a:picLocks noChangeAspect="1" noChangeArrowheads="1"/>
          </p:cNvPicPr>
          <p:nvPr/>
        </p:nvPicPr>
        <p:blipFill>
          <a:blip r:embed="rId2"/>
          <a:srcRect/>
          <a:stretch>
            <a:fillRect/>
          </a:stretch>
        </p:blipFill>
        <p:spPr bwMode="auto">
          <a:xfrm>
            <a:off x="1600200" y="3352800"/>
            <a:ext cx="5334000" cy="23431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Wide Area Network (WAN) covers a wide area which may span across provinces and even a whole country. Generally, telecommunication networks are Wide Area Network. These networks provide connectivity to MANs and LANs. Since they are equipped with very high speed backbone, WANs use very expensive network equipment.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Wide Area Network</a:t>
            </a:r>
            <a:endParaRPr lang="en-US" dirty="0"/>
          </a:p>
        </p:txBody>
      </p:sp>
      <p:pic>
        <p:nvPicPr>
          <p:cNvPr id="29698" name="Picture 2" descr="Wide Area Network"/>
          <p:cNvPicPr>
            <a:picLocks noChangeAspect="1" noChangeArrowheads="1"/>
          </p:cNvPicPr>
          <p:nvPr/>
        </p:nvPicPr>
        <p:blipFill>
          <a:blip r:embed="rId2"/>
          <a:srcRect/>
          <a:stretch>
            <a:fillRect/>
          </a:stretch>
        </p:blipFill>
        <p:spPr bwMode="auto">
          <a:xfrm>
            <a:off x="2286000" y="3810000"/>
            <a:ext cx="5334000" cy="22002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2400" dirty="0" smtClean="0">
                <a:latin typeface="Times New Roman" pitchFamily="18" charset="0"/>
                <a:cs typeface="Times New Roman" pitchFamily="18" charset="0"/>
              </a:rPr>
              <a:t>A network of networks is called an internetwork, or simply the internet. It is the largest network in existence on this planet. The internet hugely connects all WANs and it can have connection to LANs and Home networks. Internet uses TCP/IP protocol suite and uses IP as its addressing protocol.</a:t>
            </a:r>
          </a:p>
          <a:p>
            <a:r>
              <a:rPr lang="en-US" sz="2400" dirty="0" smtClean="0">
                <a:latin typeface="Times New Roman" pitchFamily="18" charset="0"/>
                <a:cs typeface="Times New Roman" pitchFamily="18" charset="0"/>
              </a:rPr>
              <a:t>Internet is serving many proposes and is involved in many aspects of life. Some of them are:</a:t>
            </a:r>
          </a:p>
          <a:p>
            <a:pPr lvl="1"/>
            <a:r>
              <a:rPr lang="en-US" sz="2000" dirty="0" smtClean="0">
                <a:latin typeface="Times New Roman" pitchFamily="18" charset="0"/>
                <a:cs typeface="Times New Roman" pitchFamily="18" charset="0"/>
              </a:rPr>
              <a:t>Web sites</a:t>
            </a:r>
          </a:p>
          <a:p>
            <a:pPr lvl="1"/>
            <a:r>
              <a:rPr lang="en-US" sz="2000" dirty="0" smtClean="0">
                <a:latin typeface="Times New Roman" pitchFamily="18" charset="0"/>
                <a:cs typeface="Times New Roman" pitchFamily="18" charset="0"/>
              </a:rPr>
              <a:t>E-mail</a:t>
            </a:r>
          </a:p>
          <a:p>
            <a:pPr lvl="1"/>
            <a:r>
              <a:rPr lang="en-US" sz="2000" dirty="0" smtClean="0">
                <a:latin typeface="Times New Roman" pitchFamily="18" charset="0"/>
                <a:cs typeface="Times New Roman" pitchFamily="18" charset="0"/>
              </a:rPr>
              <a:t>Instant Messaging</a:t>
            </a:r>
          </a:p>
          <a:p>
            <a:pPr lvl="1"/>
            <a:r>
              <a:rPr lang="en-US" sz="2000" dirty="0" smtClean="0">
                <a:latin typeface="Times New Roman" pitchFamily="18" charset="0"/>
                <a:cs typeface="Times New Roman" pitchFamily="18" charset="0"/>
              </a:rPr>
              <a:t>Blogging</a:t>
            </a:r>
          </a:p>
          <a:p>
            <a:pPr lvl="1"/>
            <a:r>
              <a:rPr lang="en-US" sz="2000" dirty="0" smtClean="0">
                <a:latin typeface="Times New Roman" pitchFamily="18" charset="0"/>
                <a:cs typeface="Times New Roman" pitchFamily="18" charset="0"/>
              </a:rPr>
              <a:t>Social Media</a:t>
            </a:r>
          </a:p>
          <a:p>
            <a:pPr lvl="1"/>
            <a:r>
              <a:rPr lang="en-US" sz="2000" dirty="0" smtClean="0">
                <a:latin typeface="Times New Roman" pitchFamily="18" charset="0"/>
                <a:cs typeface="Times New Roman" pitchFamily="18" charset="0"/>
              </a:rPr>
              <a:t>Marketing</a:t>
            </a:r>
          </a:p>
          <a:p>
            <a:pPr lvl="1"/>
            <a:r>
              <a:rPr lang="en-US" sz="2000" dirty="0" smtClean="0">
                <a:latin typeface="Times New Roman" pitchFamily="18" charset="0"/>
                <a:cs typeface="Times New Roman" pitchFamily="18" charset="0"/>
              </a:rPr>
              <a:t>Networking</a:t>
            </a:r>
          </a:p>
          <a:p>
            <a:pPr lvl="1"/>
            <a:r>
              <a:rPr lang="en-US" sz="2000" dirty="0" smtClean="0">
                <a:latin typeface="Times New Roman" pitchFamily="18" charset="0"/>
                <a:cs typeface="Times New Roman" pitchFamily="18" charset="0"/>
              </a:rPr>
              <a:t>Resource Sharing</a:t>
            </a:r>
          </a:p>
          <a:p>
            <a:pPr lvl="1"/>
            <a:r>
              <a:rPr lang="en-US" sz="2000" dirty="0" smtClean="0">
                <a:latin typeface="Times New Roman" pitchFamily="18" charset="0"/>
                <a:cs typeface="Times New Roman" pitchFamily="18" charset="0"/>
              </a:rPr>
              <a:t>Audio and Video Streaming</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Internetwork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smtClean="0">
                <a:latin typeface="Times New Roman" pitchFamily="18" charset="0"/>
                <a:cs typeface="Times New Roman" pitchFamily="18" charset="0"/>
              </a:rPr>
              <a:t>Network Topology </a:t>
            </a:r>
          </a:p>
          <a:p>
            <a:pPr fontAlgn="base"/>
            <a:r>
              <a:rPr lang="en-US" b="1" dirty="0" smtClean="0">
                <a:latin typeface="Times New Roman" pitchFamily="18" charset="0"/>
                <a:cs typeface="Times New Roman" pitchFamily="18" charset="0"/>
              </a:rPr>
              <a:t>Computer Network Types</a:t>
            </a:r>
          </a:p>
          <a:p>
            <a:pPr fontAlgn="base"/>
            <a:endParaRPr lang="en-US" b="1" dirty="0" smtClean="0">
              <a:latin typeface="Times New Roman" pitchFamily="18" charset="0"/>
              <a:cs typeface="Times New Roman" pitchFamily="18" charset="0"/>
            </a:endParaRPr>
          </a:p>
          <a:p>
            <a:pPr fontAlgn="base"/>
            <a:endParaRPr lang="en-US"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latin typeface="Cambria" pitchFamily="18" charset="0"/>
              </a:rPr>
              <a:t>UNIT-1 Content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solidFill>
                  <a:srgbClr val="FF0000"/>
                </a:solidFill>
                <a:latin typeface="Times New Roman" pitchFamily="18" charset="0"/>
                <a:ea typeface="Tahoma" pitchFamily="34" charset="0"/>
                <a:cs typeface="Times New Roman" pitchFamily="18" charset="0"/>
              </a:rPr>
              <a:t>A Network Topology is the arrangement with which computer systems or network devices are connected to each other</a:t>
            </a:r>
            <a:r>
              <a:rPr lang="en-US" sz="2400" dirty="0" smtClean="0">
                <a:solidFill>
                  <a:srgbClr val="000000"/>
                </a:solidFill>
                <a:latin typeface="Times New Roman" pitchFamily="18" charset="0"/>
                <a:ea typeface="Tahoma" pitchFamily="34" charset="0"/>
                <a:cs typeface="Times New Roman" pitchFamily="18" charset="0"/>
              </a:rPr>
              <a:t>. Topologies may define both physical and logical aspect of the network. Both logical and physical topologies could be same or different in a same network.</a:t>
            </a:r>
          </a:p>
          <a:p>
            <a:pPr lvl="1" algn="just"/>
            <a:r>
              <a:rPr lang="en-US" sz="1800" dirty="0" smtClean="0">
                <a:latin typeface="Times New Roman" pitchFamily="18" charset="0"/>
                <a:cs typeface="Times New Roman" pitchFamily="18" charset="0"/>
              </a:rPr>
              <a:t>Point-to-Point</a:t>
            </a:r>
          </a:p>
          <a:p>
            <a:pPr lvl="1" algn="just"/>
            <a:r>
              <a:rPr lang="en-US" sz="1800" dirty="0" smtClean="0">
                <a:latin typeface="Times New Roman" pitchFamily="18" charset="0"/>
                <a:cs typeface="Times New Roman" pitchFamily="18" charset="0"/>
              </a:rPr>
              <a:t>Bus Topology</a:t>
            </a:r>
          </a:p>
          <a:p>
            <a:pPr lvl="1" algn="just"/>
            <a:r>
              <a:rPr lang="en-US" sz="1800" dirty="0" smtClean="0">
                <a:latin typeface="Times New Roman" pitchFamily="18" charset="0"/>
                <a:cs typeface="Times New Roman" pitchFamily="18" charset="0"/>
              </a:rPr>
              <a:t>Star Topology</a:t>
            </a:r>
          </a:p>
          <a:p>
            <a:pPr lvl="1" algn="just"/>
            <a:r>
              <a:rPr lang="en-US" sz="1800" dirty="0" smtClean="0">
                <a:latin typeface="Times New Roman" pitchFamily="18" charset="0"/>
                <a:cs typeface="Times New Roman" pitchFamily="18" charset="0"/>
              </a:rPr>
              <a:t>Ring Topology</a:t>
            </a:r>
          </a:p>
          <a:p>
            <a:pPr lvl="1" algn="just"/>
            <a:r>
              <a:rPr lang="en-US" sz="1800" dirty="0" smtClean="0">
                <a:latin typeface="Times New Roman" pitchFamily="18" charset="0"/>
                <a:cs typeface="Times New Roman" pitchFamily="18" charset="0"/>
              </a:rPr>
              <a:t>Mesh Topology</a:t>
            </a:r>
          </a:p>
          <a:p>
            <a:pPr lvl="1" algn="just"/>
            <a:r>
              <a:rPr lang="en-US" sz="1800" dirty="0" smtClean="0">
                <a:latin typeface="Times New Roman" pitchFamily="18" charset="0"/>
                <a:cs typeface="Times New Roman" pitchFamily="18" charset="0"/>
              </a:rPr>
              <a:t>Tree Topology</a:t>
            </a:r>
          </a:p>
          <a:p>
            <a:pPr lvl="1" algn="just"/>
            <a:r>
              <a:rPr lang="en-US" sz="1800" dirty="0" smtClean="0">
                <a:latin typeface="Times New Roman" pitchFamily="18" charset="0"/>
                <a:cs typeface="Times New Roman" pitchFamily="18" charset="0"/>
              </a:rPr>
              <a:t>Daisy Chain</a:t>
            </a:r>
          </a:p>
          <a:p>
            <a:pPr lvl="1" algn="just"/>
            <a:r>
              <a:rPr lang="en-US" sz="1800" dirty="0" smtClean="0">
                <a:latin typeface="Times New Roman" pitchFamily="18" charset="0"/>
                <a:cs typeface="Times New Roman" pitchFamily="18" charset="0"/>
              </a:rPr>
              <a:t>Hybrid Topology</a:t>
            </a:r>
          </a:p>
          <a:p>
            <a:pPr lvl="1" algn="just"/>
            <a:endParaRPr lang="en-US" sz="1800" dirty="0" smtClean="0">
              <a:latin typeface="Times New Roman" pitchFamily="18" charset="0"/>
              <a:cs typeface="Times New Roman" pitchFamily="18" charset="0"/>
            </a:endParaRPr>
          </a:p>
          <a:p>
            <a:pPr algn="just"/>
            <a:endParaRPr lang="en-US" sz="2400" dirty="0">
              <a:latin typeface="Times New Roman" pitchFamily="18" charset="0"/>
              <a:ea typeface="Tahoma" pitchFamily="34" charset="0"/>
              <a:cs typeface="Times New Roman" pitchFamily="18" charset="0"/>
            </a:endParaRPr>
          </a:p>
        </p:txBody>
      </p:sp>
      <p:sp>
        <p:nvSpPr>
          <p:cNvPr id="3" name="Title 2"/>
          <p:cNvSpPr>
            <a:spLocks noGrp="1"/>
          </p:cNvSpPr>
          <p:nvPr>
            <p:ph type="title"/>
          </p:nvPr>
        </p:nvSpPr>
        <p:spPr/>
        <p:txBody>
          <a:bodyPr>
            <a:normAutofit/>
          </a:bodyPr>
          <a:lstStyle/>
          <a:p>
            <a:r>
              <a:rPr lang="en-US" sz="3200" b="0" dirty="0" smtClean="0">
                <a:latin typeface="Tahoma" pitchFamily="34" charset="0"/>
                <a:ea typeface="Tahoma" pitchFamily="34" charset="0"/>
                <a:cs typeface="Tahoma" pitchFamily="34" charset="0"/>
              </a:rPr>
              <a:t>Network Topologies</a:t>
            </a:r>
            <a:endParaRPr lang="en-US" sz="32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95272"/>
          </a:xfrm>
        </p:spPr>
        <p:txBody>
          <a:bodyPr/>
          <a:lstStyle/>
          <a:p>
            <a:r>
              <a:rPr lang="en-US" dirty="0" smtClean="0"/>
              <a:t>Point-to-point networks contains exactly two hosts such as computer, switches or routers, servers connected back to back using a single piece of cable.</a:t>
            </a:r>
            <a:endParaRPr lang="en-US" dirty="0"/>
          </a:p>
        </p:txBody>
      </p:sp>
      <p:sp>
        <p:nvSpPr>
          <p:cNvPr id="3" name="Title 2"/>
          <p:cNvSpPr>
            <a:spLocks noGrp="1"/>
          </p:cNvSpPr>
          <p:nvPr>
            <p:ph type="title"/>
          </p:nvPr>
        </p:nvSpPr>
        <p:spPr/>
        <p:txBody>
          <a:bodyPr>
            <a:normAutofit/>
          </a:bodyPr>
          <a:lstStyle/>
          <a:p>
            <a:r>
              <a:rPr lang="en-US" b="0" dirty="0" smtClean="0"/>
              <a:t>Point-to-Point</a:t>
            </a:r>
            <a:endParaRPr lang="en-US" dirty="0"/>
          </a:p>
        </p:txBody>
      </p:sp>
      <p:pic>
        <p:nvPicPr>
          <p:cNvPr id="1026" name="Picture 2" descr="https://www.tutorialspoint.com/data_communication_computer_network/images/p2p_topology.jpg"/>
          <p:cNvPicPr>
            <a:picLocks noChangeAspect="1" noChangeArrowheads="1"/>
          </p:cNvPicPr>
          <p:nvPr/>
        </p:nvPicPr>
        <p:blipFill>
          <a:blip r:embed="rId2"/>
          <a:srcRect/>
          <a:stretch>
            <a:fillRect/>
          </a:stretch>
        </p:blipFill>
        <p:spPr bwMode="auto">
          <a:xfrm>
            <a:off x="1524000" y="3352800"/>
            <a:ext cx="5334000" cy="962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normAutofit/>
          </a:bodyPr>
          <a:lstStyle/>
          <a:p>
            <a:pPr algn="just"/>
            <a:r>
              <a:rPr lang="en-US" sz="2400" dirty="0" smtClean="0">
                <a:latin typeface="Times New Roman" pitchFamily="18" charset="0"/>
                <a:cs typeface="Times New Roman" pitchFamily="18" charset="0"/>
              </a:rPr>
              <a:t>all devices share single communication line or cable. Bus topology may have problem while multiple hosts sending data at the same time.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Bus Topology</a:t>
            </a:r>
            <a:endParaRPr lang="en-US" dirty="0"/>
          </a:p>
        </p:txBody>
      </p:sp>
      <p:pic>
        <p:nvPicPr>
          <p:cNvPr id="18434" name="Picture 2" descr="Bus Topology"/>
          <p:cNvPicPr>
            <a:picLocks noChangeAspect="1" noChangeArrowheads="1"/>
          </p:cNvPicPr>
          <p:nvPr/>
        </p:nvPicPr>
        <p:blipFill>
          <a:blip r:embed="rId2"/>
          <a:srcRect/>
          <a:stretch>
            <a:fillRect/>
          </a:stretch>
        </p:blipFill>
        <p:spPr bwMode="auto">
          <a:xfrm>
            <a:off x="1600200" y="2743200"/>
            <a:ext cx="5334000" cy="24479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All hosts in Star topology are connected to a central device, known as hub device, using a point-to-point connection. That is, there exists a point to point connection between hosts and hub. The hub device can be any of the following:</a:t>
            </a:r>
          </a:p>
          <a:p>
            <a:pPr lvl="1" algn="just"/>
            <a:r>
              <a:rPr lang="en-US" sz="2000" dirty="0" smtClean="0">
                <a:latin typeface="Times New Roman" pitchFamily="18" charset="0"/>
                <a:cs typeface="Times New Roman" pitchFamily="18" charset="0"/>
              </a:rPr>
              <a:t>Layer-1 device such as hub or repeater</a:t>
            </a:r>
          </a:p>
          <a:p>
            <a:pPr lvl="1" algn="just"/>
            <a:r>
              <a:rPr lang="en-US" sz="2000" dirty="0" smtClean="0">
                <a:latin typeface="Times New Roman" pitchFamily="18" charset="0"/>
                <a:cs typeface="Times New Roman" pitchFamily="18" charset="0"/>
              </a:rPr>
              <a:t>Layer-2 device such as switch or bridge</a:t>
            </a:r>
          </a:p>
          <a:p>
            <a:pPr lvl="1" algn="just"/>
            <a:r>
              <a:rPr lang="en-US" sz="2000" dirty="0" smtClean="0">
                <a:latin typeface="Times New Roman" pitchFamily="18" charset="0"/>
                <a:cs typeface="Times New Roman" pitchFamily="18" charset="0"/>
              </a:rPr>
              <a:t>Layer-3 device such as router or gateway</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Star Topology</a:t>
            </a:r>
            <a:endParaRPr lang="en-US" dirty="0"/>
          </a:p>
        </p:txBody>
      </p:sp>
      <p:pic>
        <p:nvPicPr>
          <p:cNvPr id="19458" name="Picture 2" descr="Star Topology"/>
          <p:cNvPicPr>
            <a:picLocks noChangeAspect="1" noChangeArrowheads="1"/>
          </p:cNvPicPr>
          <p:nvPr/>
        </p:nvPicPr>
        <p:blipFill>
          <a:blip r:embed="rId2"/>
          <a:srcRect/>
          <a:stretch>
            <a:fillRect/>
          </a:stretch>
        </p:blipFill>
        <p:spPr bwMode="auto">
          <a:xfrm>
            <a:off x="2362200" y="4038600"/>
            <a:ext cx="5400675" cy="23241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Switch 8 port </a:t>
            </a:r>
            <a:r>
              <a:rPr lang="en-US" dirty="0" smtClean="0">
                <a:sym typeface="Wingdings" pitchFamily="2" charset="2"/>
              </a:rPr>
              <a:t> 200rs</a:t>
            </a:r>
          </a:p>
          <a:p>
            <a:pPr lvl="2"/>
            <a:r>
              <a:rPr lang="en-US" dirty="0" smtClean="0">
                <a:sym typeface="Wingdings" pitchFamily="2" charset="2"/>
              </a:rPr>
              <a:t>16 p-&gt; 400rs</a:t>
            </a:r>
          </a:p>
          <a:p>
            <a:pPr lvl="2"/>
            <a:r>
              <a:rPr lang="en-US" dirty="0" smtClean="0">
                <a:sym typeface="Wingdings" pitchFamily="2" charset="2"/>
              </a:rPr>
              <a:t>128 1000</a:t>
            </a:r>
          </a:p>
          <a:p>
            <a:pPr lvl="2"/>
            <a:r>
              <a:rPr lang="en-US" dirty="0" smtClean="0">
                <a:sym typeface="Wingdings" pitchFamily="2" charset="2"/>
              </a:rPr>
              <a:t>256-&gt; 1800</a:t>
            </a:r>
          </a:p>
          <a:p>
            <a:pPr lvl="2"/>
            <a:endParaRPr lang="en-US" dirty="0" smtClean="0">
              <a:sym typeface="Wingdings" pitchFamily="2" charset="2"/>
            </a:endParaRPr>
          </a:p>
          <a:p>
            <a:pPr lvl="2"/>
            <a:r>
              <a:rPr lang="en-US" dirty="0" smtClean="0">
                <a:sym typeface="Wingdings" pitchFamily="2" charset="2"/>
              </a:rPr>
              <a:t>Use star topology and connect 130 pc </a:t>
            </a:r>
          </a:p>
          <a:p>
            <a:pPr lvl="2"/>
            <a:endParaRPr lang="en-US" dirty="0" smtClean="0">
              <a:sym typeface="Wingdings" pitchFamily="2" charset="2"/>
            </a:endParaRPr>
          </a:p>
          <a:p>
            <a:pPr lvl="2"/>
            <a:r>
              <a:rPr lang="en-US" dirty="0" smtClean="0">
                <a:sym typeface="Wingdings" pitchFamily="2" charset="2"/>
              </a:rPr>
              <a:t>256 -&gt; 1800</a:t>
            </a:r>
          </a:p>
          <a:p>
            <a:pPr lvl="2"/>
            <a:r>
              <a:rPr lang="en-US" dirty="0" smtClean="0">
                <a:sym typeface="Wingdings" pitchFamily="2" charset="2"/>
              </a:rPr>
              <a:t>130 all of computer </a:t>
            </a:r>
          </a:p>
          <a:p>
            <a:pPr lvl="2"/>
            <a:r>
              <a:rPr lang="en-US" dirty="0" smtClean="0">
                <a:sym typeface="Wingdings" pitchFamily="2" charset="2"/>
              </a:rPr>
              <a:t>256-130 </a:t>
            </a:r>
          </a:p>
          <a:p>
            <a:pPr lvl="2">
              <a:buNone/>
            </a:pPr>
            <a:r>
              <a:rPr lang="en-US" dirty="0" smtClean="0">
                <a:sym typeface="Wingdings" pitchFamily="2" charset="2"/>
              </a:rPr>
              <a:t>Yes 128 + 8 port  136 (2port for two switch)=134</a:t>
            </a:r>
          </a:p>
          <a:p>
            <a:pPr lvl="2">
              <a:buNone/>
            </a:pPr>
            <a:r>
              <a:rPr lang="en-US" dirty="0" smtClean="0">
                <a:sym typeface="Wingdings" pitchFamily="2" charset="2"/>
              </a:rPr>
              <a:t>134 -130 =&gt; 4 unused</a:t>
            </a:r>
          </a:p>
          <a:p>
            <a:pPr lvl="2">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In ring topology, each host machine connects to exactly two other machines, creating a circular network structure. When one host tries to communicate or send message to a host which is not adjacent to it, the data travels through all intermediate hosts.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Ring Topology</a:t>
            </a:r>
            <a:endParaRPr lang="en-US" dirty="0"/>
          </a:p>
        </p:txBody>
      </p:sp>
      <p:pic>
        <p:nvPicPr>
          <p:cNvPr id="20482" name="Picture 2" descr="Ring Topology"/>
          <p:cNvPicPr>
            <a:picLocks noChangeAspect="1" noChangeArrowheads="1"/>
          </p:cNvPicPr>
          <p:nvPr/>
        </p:nvPicPr>
        <p:blipFill>
          <a:blip r:embed="rId2"/>
          <a:srcRect/>
          <a:stretch>
            <a:fillRect/>
          </a:stretch>
        </p:blipFill>
        <p:spPr bwMode="auto">
          <a:xfrm>
            <a:off x="1828800" y="3514725"/>
            <a:ext cx="5314950" cy="26574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host is connected to one or multiple hosts. This topology has hosts in point-to-point connection with every other host or may also have hosts which are in point-to-point connection to few hosts only.</a:t>
            </a:r>
          </a:p>
          <a:p>
            <a:r>
              <a:rPr lang="en-US" sz="2400" dirty="0" smtClean="0"/>
              <a:t>Mesh technology comes into two types:</a:t>
            </a:r>
          </a:p>
          <a:p>
            <a:pPr lvl="1"/>
            <a:r>
              <a:rPr lang="en-US" sz="2000" dirty="0" smtClean="0">
                <a:latin typeface="Times New Roman" pitchFamily="18" charset="0"/>
                <a:cs typeface="Times New Roman" pitchFamily="18" charset="0"/>
              </a:rPr>
              <a:t>Full Mesh</a:t>
            </a:r>
          </a:p>
          <a:p>
            <a:pPr lvl="1"/>
            <a:r>
              <a:rPr lang="en-US" sz="2000" dirty="0" smtClean="0">
                <a:latin typeface="Times New Roman" pitchFamily="18" charset="0"/>
                <a:cs typeface="Times New Roman" pitchFamily="18" charset="0"/>
              </a:rPr>
              <a:t>Partially Mesh</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t>Mesh Topology</a:t>
            </a:r>
            <a:endParaRPr lang="en-US" dirty="0"/>
          </a:p>
        </p:txBody>
      </p:sp>
      <p:pic>
        <p:nvPicPr>
          <p:cNvPr id="21506" name="Picture 2" descr="Full Mesh Topology"/>
          <p:cNvPicPr>
            <a:picLocks noChangeAspect="1" noChangeArrowheads="1"/>
          </p:cNvPicPr>
          <p:nvPr/>
        </p:nvPicPr>
        <p:blipFill>
          <a:blip r:embed="rId2"/>
          <a:srcRect/>
          <a:stretch>
            <a:fillRect/>
          </a:stretch>
        </p:blipFill>
        <p:spPr bwMode="auto">
          <a:xfrm>
            <a:off x="2133600" y="4191000"/>
            <a:ext cx="5334000" cy="21336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0D67EB-3D40-4539-8DBB-150F33437871}"/>
</file>

<file path=customXml/itemProps2.xml><?xml version="1.0" encoding="utf-8"?>
<ds:datastoreItem xmlns:ds="http://schemas.openxmlformats.org/officeDocument/2006/customXml" ds:itemID="{60E9F678-9E1E-4C82-A1F2-D43B7814FE93}"/>
</file>

<file path=customXml/itemProps3.xml><?xml version="1.0" encoding="utf-8"?>
<ds:datastoreItem xmlns:ds="http://schemas.openxmlformats.org/officeDocument/2006/customXml" ds:itemID="{929627B9-D3DA-4909-966F-C98D7C5F89FC}"/>
</file>

<file path=docProps/app.xml><?xml version="1.0" encoding="utf-8"?>
<Properties xmlns="http://schemas.openxmlformats.org/officeDocument/2006/extended-properties" xmlns:vt="http://schemas.openxmlformats.org/officeDocument/2006/docPropsVTypes">
  <Template/>
  <TotalTime>593</TotalTime>
  <Words>908</Words>
  <Application>Microsoft Office PowerPoint</Application>
  <PresentationFormat>On-screen Show (4:3)</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Introduction of Computer Network </vt:lpstr>
      <vt:lpstr>UNIT-1 Content</vt:lpstr>
      <vt:lpstr>Network Topologies</vt:lpstr>
      <vt:lpstr>Point-to-Point</vt:lpstr>
      <vt:lpstr>Bus Topology</vt:lpstr>
      <vt:lpstr>Star Topology</vt:lpstr>
      <vt:lpstr>Slide 7</vt:lpstr>
      <vt:lpstr>Ring Topology</vt:lpstr>
      <vt:lpstr>Mesh Topology</vt:lpstr>
      <vt:lpstr>Tree Topology</vt:lpstr>
      <vt:lpstr>Daisy Chain</vt:lpstr>
      <vt:lpstr>Hybrid Topology</vt:lpstr>
      <vt:lpstr>Computer Network Types</vt:lpstr>
      <vt:lpstr>Slide 14</vt:lpstr>
      <vt:lpstr>Local Area Network</vt:lpstr>
      <vt:lpstr>Metropolitan Area Network</vt:lpstr>
      <vt:lpstr>Wide Area Network</vt:lpstr>
      <vt:lpstr>Internetwork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Analytics </dc:title>
  <dc:creator>RJ</dc:creator>
  <cp:lastModifiedBy>RJ</cp:lastModifiedBy>
  <cp:revision>17</cp:revision>
  <dcterms:created xsi:type="dcterms:W3CDTF">2022-01-15T05:57:26Z</dcterms:created>
  <dcterms:modified xsi:type="dcterms:W3CDTF">2022-07-12T04:00:33Z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