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1" r:id="rId3"/>
    <p:sldId id="272" r:id="rId4"/>
    <p:sldId id="273" r:id="rId5"/>
    <p:sldId id="274" r:id="rId6"/>
    <p:sldId id="279" r:id="rId7"/>
    <p:sldId id="275" r:id="rId8"/>
    <p:sldId id="276" r:id="rId9"/>
    <p:sldId id="277" r:id="rId10"/>
    <p:sldId id="278" r:id="rId11"/>
    <p:sldId id="280" r:id="rId12"/>
    <p:sldId id="282" r:id="rId13"/>
    <p:sldId id="291" r:id="rId14"/>
    <p:sldId id="292" r:id="rId15"/>
    <p:sldId id="293" r:id="rId16"/>
    <p:sldId id="294" r:id="rId17"/>
    <p:sldId id="296" r:id="rId18"/>
    <p:sldId id="299" r:id="rId19"/>
    <p:sldId id="295" r:id="rId20"/>
    <p:sldId id="297" r:id="rId21"/>
    <p:sldId id="29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F2A2F-5498-4D8C-8947-A663B6DA362B}" type="datetimeFigureOut">
              <a:rPr lang="en-US" smtClean="0"/>
              <a:pPr/>
              <a:t>7/4/2022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3D9D2-7135-4722-83DD-A3C1570D14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35D32F-B119-4136-83DA-5D7482A826CA}" type="datetimeFigureOut">
              <a:rPr lang="en-US" smtClean="0"/>
              <a:pPr/>
              <a:t>7/4/2022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AFC12F-3522-4AEE-9DB2-8E203DDBE3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AFC12F-3522-4AEE-9DB2-8E203DDBE38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35D32F-B119-4136-83DA-5D7482A826CA}" type="datetimeFigureOut">
              <a:rPr lang="en-US" smtClean="0"/>
              <a:pPr/>
              <a:t>7/4/2022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35D32F-B119-4136-83DA-5D7482A826CA}" type="datetimeFigureOut">
              <a:rPr lang="en-US" smtClean="0"/>
              <a:pPr/>
              <a:t>7/4/2022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FC12F-3522-4AEE-9DB2-8E203DDBE3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35D32F-B119-4136-83DA-5D7482A826CA}" type="datetimeFigureOut">
              <a:rPr lang="en-US" smtClean="0"/>
              <a:pPr/>
              <a:t>7/4/2022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AFC12F-3522-4AEE-9DB2-8E203DDBE38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35D32F-B119-4136-83DA-5D7482A826CA}" type="datetimeFigureOut">
              <a:rPr lang="en-US" smtClean="0"/>
              <a:pPr/>
              <a:t>7/4/2022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AAFC12F-3522-4AEE-9DB2-8E203DDBE3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elecommunication" TargetMode="External"/><Relationship Id="rId2" Type="http://schemas.openxmlformats.org/officeDocument/2006/relationships/hyperlink" Target="https://en.wikipedia.org/wiki/Networking_hardware" TargetMode="Externa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en.wikipedia.org/wiki/Network_switch" TargetMode="External"/><Relationship Id="rId4" Type="http://schemas.openxmlformats.org/officeDocument/2006/relationships/hyperlink" Target="https://en.wikipedia.org/wiki/Router_(comput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yberattack" TargetMode="External"/><Relationship Id="rId2" Type="http://schemas.openxmlformats.org/officeDocument/2006/relationships/hyperlink" Target="https://en.wikipedia.org/wiki/Firewall_(computing)"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png"/><Relationship Id="rId3" Type="http://schemas.openxmlformats.org/officeDocument/2006/relationships/slide" Target="slide20.xml"/><Relationship Id="rId7" Type="http://schemas.openxmlformats.org/officeDocument/2006/relationships/image" Target="../media/image6.png"/><Relationship Id="rId12" Type="http://schemas.openxmlformats.org/officeDocument/2006/relationships/image" Target="../media/image11.wmf"/><Relationship Id="rId2" Type="http://schemas.openxmlformats.org/officeDocument/2006/relationships/image" Target="../media/image4.png"/><Relationship Id="rId16"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slide" Target="slide14.xml"/><Relationship Id="rId15" Type="http://schemas.openxmlformats.org/officeDocument/2006/relationships/slide" Target="slide4.xml"/><Relationship Id="rId10" Type="http://schemas.openxmlformats.org/officeDocument/2006/relationships/image" Target="../media/image9.png"/><Relationship Id="rId4" Type="http://schemas.openxmlformats.org/officeDocument/2006/relationships/slide" Target="slide17.xml"/><Relationship Id="rId9" Type="http://schemas.openxmlformats.org/officeDocument/2006/relationships/image" Target="../media/image8.wmf"/><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839162"/>
          </a:xfrm>
        </p:spPr>
        <p:txBody>
          <a:bodyPr>
            <a:normAutofit/>
          </a:bodyPr>
          <a:lstStyle/>
          <a:p>
            <a:pPr algn="ctr"/>
            <a:r>
              <a:rPr lang="en-US" sz="3800" dirty="0" smtClean="0">
                <a:latin typeface="Times New Roman" pitchFamily="18" charset="0"/>
                <a:cs typeface="Times New Roman" pitchFamily="18" charset="0"/>
              </a:rPr>
              <a:t>Introduction of Computer Network </a:t>
            </a:r>
            <a:endParaRPr lang="en-US" sz="3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Autofit/>
          </a:bodyPr>
          <a:lstStyle/>
          <a:p>
            <a:pPr algn="ctr"/>
            <a:r>
              <a:rPr lang="en-US" sz="2400" b="1" dirty="0" smtClean="0">
                <a:latin typeface="Times New Roman" pitchFamily="18" charset="0"/>
                <a:cs typeface="Times New Roman" pitchFamily="18" charset="0"/>
              </a:rPr>
              <a:t>Dr. </a:t>
            </a:r>
            <a:r>
              <a:rPr lang="en-US" sz="2400" b="1" dirty="0" err="1" smtClean="0">
                <a:latin typeface="Times New Roman" pitchFamily="18" charset="0"/>
                <a:cs typeface="Times New Roman" pitchFamily="18" charset="0"/>
              </a:rPr>
              <a:t>Kamlesh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Chandravanshi</a:t>
            </a:r>
            <a:endParaRPr lang="en-US" sz="2400" b="1"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VIT, Bhopal</a:t>
            </a:r>
          </a:p>
          <a:p>
            <a:pPr algn="ctr"/>
            <a:r>
              <a:rPr lang="en-US" sz="2400" b="1" dirty="0" smtClean="0">
                <a:latin typeface="Times New Roman" pitchFamily="18" charset="0"/>
                <a:cs typeface="Times New Roman" pitchFamily="18" charset="0"/>
              </a:rPr>
              <a:t>School of Computer Science &amp; Engineering </a:t>
            </a:r>
            <a:endParaRPr lang="en-US" sz="2400" b="1" dirty="0">
              <a:latin typeface="Times New Roman" pitchFamily="18" charset="0"/>
              <a:cs typeface="Times New Roman" pitchFamily="18" charset="0"/>
            </a:endParaRPr>
          </a:p>
        </p:txBody>
      </p:sp>
      <p:sp>
        <p:nvSpPr>
          <p:cNvPr id="17410" name="AutoShape 2" descr="Bhopal (V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2" name="Picture 4" descr="C:\Users\RJ\Desktop\VIT-Bio\Winter Session\CN\download.png"/>
          <p:cNvPicPr>
            <a:picLocks noChangeAspect="1" noChangeArrowheads="1"/>
          </p:cNvPicPr>
          <p:nvPr/>
        </p:nvPicPr>
        <p:blipFill>
          <a:blip r:embed="rId2"/>
          <a:srcRect/>
          <a:stretch>
            <a:fillRect/>
          </a:stretch>
        </p:blipFill>
        <p:spPr bwMode="auto">
          <a:xfrm>
            <a:off x="3124200" y="0"/>
            <a:ext cx="3028950" cy="15144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fontAlgn="base"/>
            <a:r>
              <a:rPr lang="en-US" sz="2400" b="1" dirty="0" smtClean="0">
                <a:latin typeface="Times New Roman" pitchFamily="18" charset="0"/>
                <a:cs typeface="Times New Roman" pitchFamily="18" charset="0"/>
              </a:rPr>
              <a:t>Inter-process Communication </a:t>
            </a:r>
          </a:p>
          <a:p>
            <a:pPr algn="just" fontAlgn="base">
              <a:buNone/>
            </a:pPr>
            <a:r>
              <a:rPr lang="en-US" sz="2400" dirty="0" smtClean="0">
                <a:latin typeface="Times New Roman" pitchFamily="18" charset="0"/>
                <a:cs typeface="Times New Roman" pitchFamily="18" charset="0"/>
              </a:rPr>
              <a:t>	Network users, located geographically apart, may converse in an interactive session through the network. In order to permit this, the network must provide almost error-free communications. </a:t>
            </a:r>
          </a:p>
          <a:p>
            <a:pPr algn="just" fontAlgn="base"/>
            <a:r>
              <a:rPr lang="en-US" sz="2400" b="1" dirty="0" smtClean="0">
                <a:latin typeface="Times New Roman" pitchFamily="18" charset="0"/>
                <a:cs typeface="Times New Roman" pitchFamily="18" charset="0"/>
              </a:rPr>
              <a:t>Flexible access</a:t>
            </a:r>
          </a:p>
          <a:p>
            <a:pPr algn="just" fontAlgn="base">
              <a:buNone/>
            </a:pPr>
            <a:r>
              <a:rPr lang="en-US" sz="2400" dirty="0" smtClean="0">
                <a:latin typeface="Times New Roman" pitchFamily="18" charset="0"/>
                <a:cs typeface="Times New Roman" pitchFamily="18" charset="0"/>
              </a:rPr>
              <a:t>	Files can be accessed from any computer in the network. The project can be begun on one computer and finished on another. Other goals include Distribution of processing functions, Centralized management, and allocation of network resources, Compatibility of dissimilar equipment and software, Good network performance, Scalability, Saving money, Access to remote information, Person to person communication, etc. </a:t>
            </a:r>
          </a:p>
          <a:p>
            <a:pPr algn="just"/>
            <a:endParaRPr lang="en-US" sz="24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smtClean="0">
                <a:latin typeface="Times New Roman" pitchFamily="18" charset="0"/>
                <a:cs typeface="Times New Roman" pitchFamily="18" charset="0"/>
              </a:rPr>
              <a:t>Simultaneous Access</a:t>
            </a:r>
          </a:p>
          <a:p>
            <a:pPr marL="766763" lvl="1" indent="-342900" algn="just">
              <a:buFont typeface="Arial" pitchFamily="34" charset="0"/>
              <a:buChar char="•"/>
            </a:pPr>
            <a:r>
              <a:rPr lang="en-IN" dirty="0" smtClean="0">
                <a:latin typeface="Times New Roman" pitchFamily="18" charset="0"/>
                <a:cs typeface="Times New Roman" pitchFamily="18" charset="0"/>
              </a:rPr>
              <a:t>There are moments in any business when several workers may need to use the same data at the same time.</a:t>
            </a:r>
          </a:p>
          <a:p>
            <a:pPr algn="just"/>
            <a:r>
              <a:rPr lang="en-IN" b="1" dirty="0" smtClean="0">
                <a:latin typeface="Times New Roman" pitchFamily="18" charset="0"/>
                <a:cs typeface="Times New Roman" pitchFamily="18" charset="0"/>
              </a:rPr>
              <a:t>Shared Peripheral Devices</a:t>
            </a:r>
            <a:endParaRPr lang="en-IN"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Personal Communications</a:t>
            </a:r>
          </a:p>
          <a:p>
            <a:pPr marL="766763" lvl="1" indent="-342900" algn="just">
              <a:buFont typeface="Arial" pitchFamily="34" charset="0"/>
              <a:buChar char="•"/>
            </a:pPr>
            <a:r>
              <a:rPr lang="en-IN" dirty="0" smtClean="0">
                <a:latin typeface="Times New Roman" pitchFamily="18" charset="0"/>
                <a:cs typeface="Times New Roman" pitchFamily="18" charset="0"/>
              </a:rPr>
              <a:t>Videoconferencing</a:t>
            </a:r>
          </a:p>
          <a:p>
            <a:pPr marL="766763" lvl="1" indent="-342900" algn="just">
              <a:buFont typeface="Arial" pitchFamily="34" charset="0"/>
              <a:buChar char="•"/>
            </a:pPr>
            <a:r>
              <a:rPr lang="en-IN" dirty="0" smtClean="0">
                <a:latin typeface="Times New Roman" pitchFamily="18" charset="0"/>
                <a:cs typeface="Times New Roman" pitchFamily="18" charset="0"/>
              </a:rPr>
              <a:t>Voice over Internet Protocol (VoIP):-VoIP transmits the sound of voice over a computer network using the Internet Protocol (IP ) rather than sending  the signal over traditional phone wires</a:t>
            </a:r>
          </a:p>
          <a:p>
            <a:pPr algn="just"/>
            <a:r>
              <a:rPr lang="en-IN" b="1" dirty="0" smtClean="0">
                <a:latin typeface="Times New Roman" pitchFamily="18" charset="0"/>
                <a:cs typeface="Times New Roman" pitchFamily="18" charset="0"/>
              </a:rPr>
              <a:t>Easier Data Backup</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The Advantages/Uses of Network</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The Networking Devices(Nodes)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defRPr/>
            </a:pPr>
            <a:r>
              <a:rPr lang="en-US" sz="2400" dirty="0" smtClean="0">
                <a:latin typeface="Times New Roman" pitchFamily="18" charset="0"/>
                <a:cs typeface="Times New Roman" pitchFamily="18" charset="0"/>
              </a:rPr>
              <a:t>NIC Card(</a:t>
            </a:r>
            <a:r>
              <a:rPr lang="en-US" sz="2400" dirty="0" err="1" smtClean="0">
                <a:latin typeface="Times New Roman" pitchFamily="18" charset="0"/>
                <a:cs typeface="Times New Roman" pitchFamily="18" charset="0"/>
              </a:rPr>
              <a:t>ethernet</a:t>
            </a:r>
            <a:r>
              <a:rPr lang="en-US" sz="2400" dirty="0" smtClean="0">
                <a:latin typeface="Times New Roman" pitchFamily="18" charset="0"/>
                <a:cs typeface="Times New Roman" pitchFamily="18" charset="0"/>
              </a:rPr>
              <a:t> card) (wired network)</a:t>
            </a:r>
          </a:p>
          <a:p>
            <a:pPr marL="514350" indent="-514350">
              <a:buFont typeface="+mj-lt"/>
              <a:buAutoNum type="arabicPeriod"/>
              <a:defRPr/>
            </a:pPr>
            <a:r>
              <a:rPr lang="en-US" sz="2400" dirty="0" smtClean="0">
                <a:latin typeface="Times New Roman" pitchFamily="18" charset="0"/>
                <a:cs typeface="Times New Roman" pitchFamily="18" charset="0"/>
              </a:rPr>
              <a:t>Repeater</a:t>
            </a:r>
          </a:p>
          <a:p>
            <a:pPr marL="514350" indent="-514350">
              <a:buFont typeface="+mj-lt"/>
              <a:buAutoNum type="arabicPeriod"/>
              <a:defRPr/>
            </a:pPr>
            <a:r>
              <a:rPr lang="en-US" sz="2400" dirty="0" smtClean="0">
                <a:latin typeface="Times New Roman" pitchFamily="18" charset="0"/>
                <a:cs typeface="Times New Roman" pitchFamily="18" charset="0"/>
              </a:rPr>
              <a:t>Hub</a:t>
            </a:r>
          </a:p>
          <a:p>
            <a:pPr marL="514350" indent="-514350">
              <a:buFont typeface="+mj-lt"/>
              <a:buAutoNum type="arabicPeriod"/>
              <a:defRPr/>
            </a:pPr>
            <a:r>
              <a:rPr lang="en-US" sz="2400" dirty="0" smtClean="0">
                <a:latin typeface="Times New Roman" pitchFamily="18" charset="0"/>
                <a:cs typeface="Times New Roman" pitchFamily="18" charset="0"/>
              </a:rPr>
              <a:t>Switch</a:t>
            </a:r>
          </a:p>
          <a:p>
            <a:pPr marL="514350" indent="-514350">
              <a:buFont typeface="+mj-lt"/>
              <a:buAutoNum type="arabicPeriod"/>
              <a:defRPr/>
            </a:pPr>
            <a:r>
              <a:rPr lang="en-US" sz="2400" dirty="0" smtClean="0">
                <a:latin typeface="Times New Roman" pitchFamily="18" charset="0"/>
                <a:cs typeface="Times New Roman" pitchFamily="18" charset="0"/>
              </a:rPr>
              <a:t>Bridge</a:t>
            </a:r>
          </a:p>
          <a:p>
            <a:pPr marL="514350" indent="-514350">
              <a:buFont typeface="+mj-lt"/>
              <a:buAutoNum type="arabicPeriod"/>
              <a:defRPr/>
            </a:pPr>
            <a:r>
              <a:rPr lang="en-US" sz="2400" dirty="0" smtClean="0">
                <a:latin typeface="Times New Roman" pitchFamily="18" charset="0"/>
                <a:cs typeface="Times New Roman" pitchFamily="18" charset="0"/>
              </a:rPr>
              <a:t>Router</a:t>
            </a:r>
          </a:p>
          <a:p>
            <a:pPr marL="514350" indent="-514350">
              <a:buFont typeface="+mj-lt"/>
              <a:buAutoNum type="arabicPeriod"/>
              <a:defRPr/>
            </a:pPr>
            <a:r>
              <a:rPr lang="en-US" sz="2400" dirty="0" smtClean="0">
                <a:latin typeface="Times New Roman" pitchFamily="18" charset="0"/>
                <a:cs typeface="Times New Roman" pitchFamily="18" charset="0"/>
              </a:rPr>
              <a:t>Gateway</a:t>
            </a:r>
          </a:p>
          <a:p>
            <a:pPr marL="514350" indent="-514350">
              <a:buFont typeface="+mj-lt"/>
              <a:buAutoNum type="arabicPeriod"/>
              <a:defRPr/>
            </a:pPr>
            <a:r>
              <a:rPr lang="en-US" sz="2400" dirty="0" smtClean="0">
                <a:latin typeface="Times New Roman" pitchFamily="18" charset="0"/>
                <a:cs typeface="Times New Roman" pitchFamily="18" charset="0"/>
              </a:rPr>
              <a:t>Firewall</a:t>
            </a:r>
          </a:p>
          <a:p>
            <a:pPr marL="514350" indent="-514350">
              <a:buFont typeface="+mj-lt"/>
              <a:buAutoNum type="arabicPeriod"/>
              <a:defRPr/>
            </a:pPr>
            <a:r>
              <a:rPr lang="en-US" sz="2400" dirty="0" smtClean="0">
                <a:latin typeface="Times New Roman" pitchFamily="18" charset="0"/>
                <a:cs typeface="Times New Roman" pitchFamily="18" charset="0"/>
              </a:rPr>
              <a:t>Medium(Wired/Wireless)</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257800" cy="4525963"/>
          </a:xfrm>
        </p:spPr>
        <p:txBody>
          <a:bodyPr>
            <a:normAutofit fontScale="85000" lnSpcReduction="20000"/>
          </a:bodyPr>
          <a:lstStyle/>
          <a:p>
            <a:pPr lvl="1" indent="-317500" algn="just">
              <a:buFont typeface="Wingdings" pitchFamily="2" charset="2"/>
              <a:buChar char="Ø"/>
            </a:pPr>
            <a:r>
              <a:rPr lang="en-IN" sz="2400" dirty="0" smtClean="0">
                <a:latin typeface="Times New Roman" pitchFamily="18" charset="0"/>
                <a:cs typeface="Times New Roman" pitchFamily="18" charset="0"/>
              </a:rPr>
              <a:t>NIC is used to physically connect host devices to the network media.</a:t>
            </a:r>
          </a:p>
          <a:p>
            <a:pPr lvl="1" indent="-317500" algn="just">
              <a:buFont typeface="Wingdings" pitchFamily="2" charset="2"/>
              <a:buChar char="Ø"/>
            </a:pPr>
            <a:r>
              <a:rPr lang="en-IN" sz="2400" dirty="0" smtClean="0">
                <a:latin typeface="Times New Roman" pitchFamily="18" charset="0"/>
                <a:cs typeface="Times New Roman" pitchFamily="18" charset="0"/>
              </a:rPr>
              <a:t>A NIC is a printed circuit board that fits into the expansion slot of a bus on a computer motherboard. </a:t>
            </a:r>
          </a:p>
          <a:p>
            <a:pPr lvl="1" indent="-317500" algn="just">
              <a:buFont typeface="Wingdings" pitchFamily="2" charset="2"/>
              <a:buChar char="Ø"/>
            </a:pPr>
            <a:r>
              <a:rPr lang="en-IN" sz="2400" dirty="0" smtClean="0">
                <a:latin typeface="Times New Roman" pitchFamily="18" charset="0"/>
                <a:cs typeface="Times New Roman" pitchFamily="18" charset="0"/>
              </a:rPr>
              <a:t>It can also be a peripheral device. NICs are sometimes called network adapters. </a:t>
            </a:r>
          </a:p>
          <a:p>
            <a:pPr lvl="1" indent="-317500" algn="just">
              <a:buFont typeface="Wingdings" pitchFamily="2" charset="2"/>
              <a:buChar char="Ø"/>
            </a:pPr>
            <a:r>
              <a:rPr lang="en-IN" sz="2400" dirty="0" smtClean="0">
                <a:latin typeface="Times New Roman" pitchFamily="18" charset="0"/>
                <a:cs typeface="Times New Roman" pitchFamily="18" charset="0"/>
              </a:rPr>
              <a:t>Each NIC is identified by a unique code called a Media Access Control (MAC) address. </a:t>
            </a:r>
          </a:p>
          <a:p>
            <a:pPr lvl="1" indent="-317500" algn="just">
              <a:buFont typeface="Wingdings" pitchFamily="2" charset="2"/>
              <a:buChar char="Ø"/>
            </a:pPr>
            <a:r>
              <a:rPr lang="en-IN" sz="2400" dirty="0" smtClean="0">
                <a:latin typeface="Times New Roman" pitchFamily="18" charset="0"/>
                <a:cs typeface="Times New Roman" pitchFamily="18" charset="0"/>
              </a:rPr>
              <a:t>This address is used to control data communication for the host on the network.</a:t>
            </a:r>
          </a:p>
          <a:p>
            <a:pPr lvl="1" indent="-317500" algn="just">
              <a:buFont typeface="Wingdings" pitchFamily="2" charset="2"/>
              <a:buChar char="Ø"/>
            </a:pPr>
            <a:r>
              <a:rPr lang="en-IN" sz="2400" dirty="0" smtClean="0">
                <a:latin typeface="Times New Roman" pitchFamily="18" charset="0"/>
                <a:cs typeface="Times New Roman" pitchFamily="18" charset="0"/>
              </a:rPr>
              <a:t>(Physical address of the device in the network)    ABCD:1023:CDEF(why important) (ABCD:1023:CDEF) (Security purpose)</a:t>
            </a:r>
          </a:p>
        </p:txBody>
      </p:sp>
      <p:sp>
        <p:nvSpPr>
          <p:cNvPr id="3" name="Title 2"/>
          <p:cNvSpPr>
            <a:spLocks noGrp="1"/>
          </p:cNvSpPr>
          <p:nvPr>
            <p:ph type="title"/>
          </p:nvPr>
        </p:nvSpPr>
        <p:spPr/>
        <p:txBody>
          <a:bodyPr/>
          <a:lstStyle/>
          <a:p>
            <a:r>
              <a:rPr lang="en-US" dirty="0" smtClean="0"/>
              <a:t>Network Interface Card </a:t>
            </a:r>
            <a:endParaRPr lang="en-US" dirty="0"/>
          </a:p>
        </p:txBody>
      </p:sp>
      <p:pic>
        <p:nvPicPr>
          <p:cNvPr id="4" name="Picture 2"/>
          <p:cNvPicPr>
            <a:picLocks noChangeAspect="1" noChangeArrowheads="1"/>
          </p:cNvPicPr>
          <p:nvPr/>
        </p:nvPicPr>
        <p:blipFill>
          <a:blip r:embed="rId2"/>
          <a:srcRect/>
          <a:stretch>
            <a:fillRect/>
          </a:stretch>
        </p:blipFill>
        <p:spPr bwMode="auto">
          <a:xfrm>
            <a:off x="6019800" y="1522413"/>
            <a:ext cx="2971800" cy="396398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Repeaters</a:t>
            </a:r>
            <a:endParaRPr lang="en-US" dirty="0"/>
          </a:p>
        </p:txBody>
      </p:sp>
      <p:sp>
        <p:nvSpPr>
          <p:cNvPr id="4" name="Rectangle 3"/>
          <p:cNvSpPr/>
          <p:nvPr/>
        </p:nvSpPr>
        <p:spPr>
          <a:xfrm>
            <a:off x="457200" y="1676400"/>
            <a:ext cx="4572000" cy="3416320"/>
          </a:xfrm>
          <a:prstGeom prst="rect">
            <a:avLst/>
          </a:prstGeom>
        </p:spPr>
        <p:txBody>
          <a:bodyPr>
            <a:spAutoFit/>
          </a:bodyPr>
          <a:lstStyle/>
          <a:p>
            <a:pPr marL="342900" indent="-342900" algn="just">
              <a:buFont typeface="Wingdings" pitchFamily="2" charset="2"/>
              <a:buChar char="Ø"/>
            </a:pPr>
            <a:r>
              <a:rPr lang="en-IN" sz="2400" dirty="0" smtClean="0">
                <a:latin typeface="Times New Roman" pitchFamily="18" charset="0"/>
                <a:cs typeface="Times New Roman" pitchFamily="18" charset="0"/>
              </a:rPr>
              <a:t>A repeater is a network device used to regenerate a signal. </a:t>
            </a:r>
          </a:p>
          <a:p>
            <a:pPr marL="342900" indent="-342900" algn="just">
              <a:buFont typeface="Wingdings" pitchFamily="2" charset="2"/>
              <a:buChar char="Ø"/>
            </a:pPr>
            <a:r>
              <a:rPr lang="en-IN" sz="2400" dirty="0" smtClean="0">
                <a:latin typeface="Times New Roman" pitchFamily="18" charset="0"/>
                <a:cs typeface="Times New Roman" pitchFamily="18" charset="0"/>
              </a:rPr>
              <a:t>Repeaters regenerate </a:t>
            </a:r>
            <a:r>
              <a:rPr lang="en-IN" sz="2400" dirty="0" err="1" smtClean="0">
                <a:latin typeface="Times New Roman" pitchFamily="18" charset="0"/>
                <a:cs typeface="Times New Roman" pitchFamily="18" charset="0"/>
              </a:rPr>
              <a:t>analog</a:t>
            </a:r>
            <a:r>
              <a:rPr lang="en-IN" sz="2400" dirty="0" smtClean="0">
                <a:latin typeface="Times New Roman" pitchFamily="18" charset="0"/>
                <a:cs typeface="Times New Roman" pitchFamily="18" charset="0"/>
              </a:rPr>
              <a:t> or digital signals that are distorted by transmission loss due to attenuation. </a:t>
            </a:r>
          </a:p>
          <a:p>
            <a:pPr marL="342900" indent="-342900" algn="just">
              <a:buFont typeface="Wingdings" pitchFamily="2" charset="2"/>
              <a:buChar char="Ø"/>
            </a:pPr>
            <a:r>
              <a:rPr lang="en-IN" sz="2400" dirty="0" smtClean="0">
                <a:latin typeface="Times New Roman" pitchFamily="18" charset="0"/>
                <a:cs typeface="Times New Roman" pitchFamily="18" charset="0"/>
              </a:rPr>
              <a:t>A repeater does not make an intelligent decision concerning forwarding packets</a:t>
            </a:r>
            <a:endParaRPr lang="en-IN" sz="2400" dirty="0">
              <a:latin typeface="Times New Roman" pitchFamily="18" charset="0"/>
              <a:cs typeface="Times New Roman" pitchFamily="18" charset="0"/>
            </a:endParaRPr>
          </a:p>
        </p:txBody>
      </p:sp>
      <p:pic>
        <p:nvPicPr>
          <p:cNvPr id="5" name="Picture 4" descr="10/100/1000 Ethernet Repeater and Rate Converter | Perle"/>
          <p:cNvPicPr>
            <a:picLocks noChangeAspect="1" noChangeArrowheads="1"/>
          </p:cNvPicPr>
          <p:nvPr/>
        </p:nvPicPr>
        <p:blipFill>
          <a:blip r:embed="rId2"/>
          <a:srcRect/>
          <a:stretch>
            <a:fillRect/>
          </a:stretch>
        </p:blipFill>
        <p:spPr bwMode="auto">
          <a:xfrm>
            <a:off x="5715000" y="1600200"/>
            <a:ext cx="2590800" cy="368046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Hubs </a:t>
            </a:r>
            <a:endParaRPr lang="en-US" dirty="0"/>
          </a:p>
        </p:txBody>
      </p:sp>
      <p:sp>
        <p:nvSpPr>
          <p:cNvPr id="5" name="Rectangle 3"/>
          <p:cNvSpPr>
            <a:spLocks noChangeArrowheads="1"/>
          </p:cNvSpPr>
          <p:nvPr/>
        </p:nvSpPr>
        <p:spPr bwMode="auto">
          <a:xfrm>
            <a:off x="457200" y="1447800"/>
            <a:ext cx="5257800" cy="3046988"/>
          </a:xfrm>
          <a:prstGeom prst="rect">
            <a:avLst/>
          </a:prstGeom>
          <a:noFill/>
          <a:ln w="9525">
            <a:noFill/>
            <a:miter lim="800000"/>
            <a:headEnd/>
            <a:tailEnd/>
          </a:ln>
        </p:spPr>
        <p:txBody>
          <a:bodyPr wrap="square">
            <a:spAutoFit/>
          </a:bodyPr>
          <a:lstStyle/>
          <a:p>
            <a:pPr marL="457200" indent="-457200" algn="just">
              <a:buFont typeface="Wingdings" pitchFamily="2" charset="2"/>
              <a:buChar char="Ø"/>
            </a:pPr>
            <a:r>
              <a:rPr lang="en-IN" sz="2400" dirty="0">
                <a:latin typeface="Times New Roman" pitchFamily="18" charset="0"/>
                <a:cs typeface="Times New Roman" pitchFamily="18" charset="0"/>
              </a:rPr>
              <a:t>Hubs concentrate on connections. </a:t>
            </a:r>
          </a:p>
          <a:p>
            <a:pPr marL="457200" indent="-457200" algn="just">
              <a:buFont typeface="Wingdings" pitchFamily="2" charset="2"/>
              <a:buChar char="Ø"/>
            </a:pPr>
            <a:r>
              <a:rPr lang="en-IN" sz="2400" dirty="0">
                <a:latin typeface="Times New Roman" pitchFamily="18" charset="0"/>
                <a:cs typeface="Times New Roman" pitchFamily="18" charset="0"/>
              </a:rPr>
              <a:t>In other words, they take a group of hosts and allow the network to see them as a single unit. This is done passively, without any other effect on the data transmission. </a:t>
            </a:r>
          </a:p>
          <a:p>
            <a:pPr marL="457200" indent="-457200" algn="just">
              <a:buFont typeface="Wingdings" pitchFamily="2" charset="2"/>
              <a:buChar char="Ø"/>
            </a:pPr>
            <a:r>
              <a:rPr lang="en-IN" sz="2400" dirty="0">
                <a:latin typeface="Times New Roman" pitchFamily="18" charset="0"/>
                <a:cs typeface="Times New Roman" pitchFamily="18" charset="0"/>
              </a:rPr>
              <a:t>Active hubs concentrate hosts and also regenerate signals. </a:t>
            </a:r>
          </a:p>
        </p:txBody>
      </p:sp>
      <p:pic>
        <p:nvPicPr>
          <p:cNvPr id="6" name="Picture 2"/>
          <p:cNvPicPr>
            <a:picLocks noChangeAspect="1" noChangeArrowheads="1"/>
          </p:cNvPicPr>
          <p:nvPr/>
        </p:nvPicPr>
        <p:blipFill>
          <a:blip r:embed="rId2"/>
          <a:srcRect/>
          <a:stretch>
            <a:fillRect/>
          </a:stretch>
        </p:blipFill>
        <p:spPr bwMode="auto">
          <a:xfrm>
            <a:off x="6019800" y="1417320"/>
            <a:ext cx="2209800" cy="38404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Bridges </a:t>
            </a:r>
            <a:endParaRPr lang="en-US" dirty="0"/>
          </a:p>
        </p:txBody>
      </p:sp>
      <p:sp>
        <p:nvSpPr>
          <p:cNvPr id="4" name="Rectangle 3"/>
          <p:cNvSpPr>
            <a:spLocks noChangeArrowheads="1"/>
          </p:cNvSpPr>
          <p:nvPr/>
        </p:nvSpPr>
        <p:spPr bwMode="auto">
          <a:xfrm>
            <a:off x="762000" y="1325880"/>
            <a:ext cx="4114800" cy="3139321"/>
          </a:xfrm>
          <a:prstGeom prst="rect">
            <a:avLst/>
          </a:prstGeom>
          <a:noFill/>
          <a:ln w="9525">
            <a:noFill/>
            <a:miter lim="800000"/>
            <a:headEnd/>
            <a:tailEnd/>
          </a:ln>
        </p:spPr>
        <p:txBody>
          <a:bodyPr>
            <a:spAutoFit/>
          </a:bodyPr>
          <a:lstStyle/>
          <a:p>
            <a:pPr marL="342900" indent="-342900" algn="just">
              <a:buFont typeface="Wingdings" pitchFamily="2" charset="2"/>
              <a:buChar char="Ø"/>
            </a:pPr>
            <a:r>
              <a:rPr lang="en-IN" sz="2200" dirty="0">
                <a:latin typeface="Times New Roman" pitchFamily="18" charset="0"/>
                <a:cs typeface="Times New Roman" pitchFamily="18" charset="0"/>
              </a:rPr>
              <a:t>Bridges convert network data formats and perform basic data transmission management.</a:t>
            </a:r>
          </a:p>
          <a:p>
            <a:pPr marL="342900" indent="-342900" algn="just">
              <a:buFont typeface="Wingdings" pitchFamily="2" charset="2"/>
              <a:buChar char="Ø"/>
            </a:pPr>
            <a:r>
              <a:rPr lang="en-IN" sz="2200" dirty="0">
                <a:latin typeface="Times New Roman" pitchFamily="18" charset="0"/>
                <a:cs typeface="Times New Roman" pitchFamily="18" charset="0"/>
              </a:rPr>
              <a:t>Bridges provide connections between LANs.</a:t>
            </a:r>
          </a:p>
          <a:p>
            <a:pPr marL="342900" indent="-342900" algn="just">
              <a:buFont typeface="Wingdings" pitchFamily="2" charset="2"/>
              <a:buChar char="Ø"/>
            </a:pPr>
            <a:r>
              <a:rPr lang="en-IN" sz="2200" dirty="0">
                <a:latin typeface="Times New Roman" pitchFamily="18" charset="0"/>
                <a:cs typeface="Times New Roman" pitchFamily="18" charset="0"/>
              </a:rPr>
              <a:t>They also check data to determine if it should cross the bridge. This makes each part of the network more efficient </a:t>
            </a:r>
          </a:p>
        </p:txBody>
      </p:sp>
      <p:pic>
        <p:nvPicPr>
          <p:cNvPr id="5" name="Picture 1"/>
          <p:cNvPicPr>
            <a:picLocks noChangeAspect="1" noChangeArrowheads="1"/>
          </p:cNvPicPr>
          <p:nvPr/>
        </p:nvPicPr>
        <p:blipFill>
          <a:blip r:embed="rId2"/>
          <a:srcRect/>
          <a:stretch>
            <a:fillRect/>
          </a:stretch>
        </p:blipFill>
        <p:spPr bwMode="auto">
          <a:xfrm>
            <a:off x="5029200" y="1600200"/>
            <a:ext cx="3657600" cy="42976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Router [network layer]</a:t>
            </a:r>
            <a:endParaRPr lang="en-US" dirty="0"/>
          </a:p>
        </p:txBody>
      </p:sp>
      <p:sp>
        <p:nvSpPr>
          <p:cNvPr id="4" name="Rectangle 3"/>
          <p:cNvSpPr>
            <a:spLocks noChangeArrowheads="1"/>
          </p:cNvSpPr>
          <p:nvPr/>
        </p:nvSpPr>
        <p:spPr bwMode="auto">
          <a:xfrm>
            <a:off x="609600" y="1417320"/>
            <a:ext cx="4648200" cy="4154984"/>
          </a:xfrm>
          <a:prstGeom prst="rect">
            <a:avLst/>
          </a:prstGeom>
          <a:noFill/>
          <a:ln w="9525">
            <a:noFill/>
            <a:miter lim="800000"/>
            <a:headEnd/>
            <a:tailEnd/>
          </a:ln>
        </p:spPr>
        <p:txBody>
          <a:bodyPr>
            <a:spAutoFit/>
          </a:bodyPr>
          <a:lstStyle/>
          <a:p>
            <a:pPr marL="342900" indent="-342900" algn="just">
              <a:buFont typeface="Wingdings" pitchFamily="2" charset="2"/>
              <a:buChar char="Ø"/>
            </a:pPr>
            <a:r>
              <a:rPr lang="en-IN" sz="2400" dirty="0">
                <a:latin typeface="Times New Roman" pitchFamily="18" charset="0"/>
                <a:cs typeface="Times New Roman" pitchFamily="18" charset="0"/>
              </a:rPr>
              <a:t>Routers have all the capabilities listed above. </a:t>
            </a:r>
          </a:p>
          <a:p>
            <a:pPr marL="342900" indent="-342900" algn="just">
              <a:buFont typeface="Wingdings" pitchFamily="2" charset="2"/>
              <a:buChar char="Ø"/>
            </a:pPr>
            <a:r>
              <a:rPr lang="en-IN" sz="2400" dirty="0">
                <a:latin typeface="Times New Roman" pitchFamily="18" charset="0"/>
                <a:cs typeface="Times New Roman" pitchFamily="18" charset="0"/>
              </a:rPr>
              <a:t>Routers can regenerate signals, concentrate multiple connections, convert data transmission formats, and manage data transfers. </a:t>
            </a:r>
          </a:p>
          <a:p>
            <a:pPr marL="342900" indent="-342900" algn="just">
              <a:buFont typeface="Wingdings" pitchFamily="2" charset="2"/>
              <a:buChar char="Ø"/>
            </a:pPr>
            <a:r>
              <a:rPr lang="en-IN" sz="2400" dirty="0">
                <a:latin typeface="Times New Roman" pitchFamily="18" charset="0"/>
                <a:cs typeface="Times New Roman" pitchFamily="18" charset="0"/>
              </a:rPr>
              <a:t>They can also connect to a WAN, which allows them to connect LANs that are separated by great distances. </a:t>
            </a:r>
          </a:p>
        </p:txBody>
      </p:sp>
      <p:pic>
        <p:nvPicPr>
          <p:cNvPr id="5" name="Picture 1"/>
          <p:cNvPicPr>
            <a:picLocks noChangeAspect="1" noChangeArrowheads="1"/>
          </p:cNvPicPr>
          <p:nvPr/>
        </p:nvPicPr>
        <p:blipFill>
          <a:blip r:embed="rId2"/>
          <a:srcRect/>
          <a:stretch>
            <a:fillRect/>
          </a:stretch>
        </p:blipFill>
        <p:spPr bwMode="auto">
          <a:xfrm>
            <a:off x="5562600" y="1676400"/>
            <a:ext cx="3248025" cy="25603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LAN 1    12.0.0.0      Router </a:t>
            </a:r>
            <a:r>
              <a:rPr lang="en-US" dirty="0" smtClean="0">
                <a:sym typeface="Wingdings" pitchFamily="2" charset="2"/>
              </a:rPr>
              <a:t> ISP        (Indore)</a:t>
            </a:r>
          </a:p>
          <a:p>
            <a:endParaRPr lang="en-US" dirty="0" smtClean="0"/>
          </a:p>
          <a:p>
            <a:r>
              <a:rPr lang="en-US" dirty="0" smtClean="0"/>
              <a:t>LAN2 (</a:t>
            </a:r>
            <a:r>
              <a:rPr lang="en-US" dirty="0" smtClean="0">
                <a:solidFill>
                  <a:srgbClr val="FF0000"/>
                </a:solidFill>
              </a:rPr>
              <a:t>120.1.1</a:t>
            </a:r>
            <a:r>
              <a:rPr lang="en-US" dirty="0" smtClean="0"/>
              <a:t>.0)</a:t>
            </a:r>
          </a:p>
          <a:p>
            <a:pPr lvl="2">
              <a:buNone/>
            </a:pPr>
            <a:r>
              <a:rPr lang="en-US" dirty="0" smtClean="0"/>
              <a:t>		</a:t>
            </a:r>
          </a:p>
          <a:p>
            <a:pPr lvl="2">
              <a:buNone/>
            </a:pPr>
            <a:endParaRPr lang="en-US" dirty="0" smtClean="0"/>
          </a:p>
          <a:p>
            <a:pPr lvl="2">
              <a:buNone/>
            </a:pPr>
            <a:r>
              <a:rPr lang="en-US" dirty="0" smtClean="0"/>
              <a:t>(</a:t>
            </a:r>
            <a:r>
              <a:rPr lang="en-US" dirty="0" smtClean="0">
                <a:solidFill>
                  <a:srgbClr val="FF0000"/>
                </a:solidFill>
              </a:rPr>
              <a:t>120.1.1</a:t>
            </a:r>
            <a:r>
              <a:rPr lang="en-US" dirty="0" smtClean="0"/>
              <a:t>.15)</a:t>
            </a:r>
          </a:p>
          <a:p>
            <a:endParaRPr lang="en-US" dirty="0" smtClean="0"/>
          </a:p>
          <a:p>
            <a:endParaRPr lang="en-US" dirty="0" smtClean="0"/>
          </a:p>
          <a:p>
            <a:endParaRPr lang="en-US" dirty="0" smtClean="0"/>
          </a:p>
          <a:p>
            <a:r>
              <a:rPr lang="en-US" dirty="0" err="1" smtClean="0"/>
              <a:t>LANn</a:t>
            </a:r>
            <a:r>
              <a:rPr lang="en-US" dirty="0" smtClean="0"/>
              <a:t>  (</a:t>
            </a:r>
          </a:p>
          <a:p>
            <a:r>
              <a:rPr lang="en-US" dirty="0" smtClean="0"/>
              <a:t>Bhopal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Switches</a:t>
            </a:r>
            <a:endParaRPr lang="en-US" dirty="0"/>
          </a:p>
        </p:txBody>
      </p:sp>
      <p:sp>
        <p:nvSpPr>
          <p:cNvPr id="4" name="Rectangle 3"/>
          <p:cNvSpPr>
            <a:spLocks noChangeArrowheads="1"/>
          </p:cNvSpPr>
          <p:nvPr/>
        </p:nvSpPr>
        <p:spPr bwMode="auto">
          <a:xfrm>
            <a:off x="685800" y="1325880"/>
            <a:ext cx="7696200" cy="1631216"/>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IN" sz="2000" dirty="0">
                <a:latin typeface="Times New Roman" pitchFamily="18" charset="0"/>
                <a:cs typeface="Times New Roman" pitchFamily="18" charset="0"/>
              </a:rPr>
              <a:t>Switches add more intelligence to data transfer management. </a:t>
            </a:r>
          </a:p>
          <a:p>
            <a:pPr marL="342900" indent="-342900" algn="just">
              <a:buFont typeface="Wingdings" pitchFamily="2" charset="2"/>
              <a:buChar char="Ø"/>
            </a:pPr>
            <a:r>
              <a:rPr lang="en-IN" sz="2000" dirty="0">
                <a:latin typeface="Times New Roman" pitchFamily="18" charset="0"/>
                <a:cs typeface="Times New Roman" pitchFamily="18" charset="0"/>
              </a:rPr>
              <a:t>They can determine if data should remain on a LAN and transfer data only to the connection that needs it.</a:t>
            </a:r>
          </a:p>
          <a:p>
            <a:pPr marL="342900" indent="-342900" algn="just">
              <a:buFont typeface="Wingdings" pitchFamily="2" charset="2"/>
              <a:buChar char="Ø"/>
            </a:pPr>
            <a:r>
              <a:rPr lang="en-IN" sz="2000" dirty="0">
                <a:latin typeface="Times New Roman" pitchFamily="18" charset="0"/>
                <a:cs typeface="Times New Roman" pitchFamily="18" charset="0"/>
              </a:rPr>
              <a:t>Another difference between a bridge and switch is that a switch does not convert data transmission </a:t>
            </a:r>
            <a:r>
              <a:rPr lang="en-IN" sz="2000" dirty="0" smtClean="0">
                <a:latin typeface="Times New Roman" pitchFamily="18" charset="0"/>
                <a:cs typeface="Times New Roman" pitchFamily="18" charset="0"/>
              </a:rPr>
              <a:t>formats</a:t>
            </a:r>
            <a:endParaRPr lang="en-IN" sz="2000" dirty="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a:srcRect/>
          <a:stretch>
            <a:fillRect/>
          </a:stretch>
        </p:blipFill>
        <p:spPr bwMode="auto">
          <a:xfrm>
            <a:off x="1371600" y="3200400"/>
            <a:ext cx="609600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smtClean="0">
                <a:latin typeface="Times New Roman" pitchFamily="18" charset="0"/>
                <a:cs typeface="Times New Roman" pitchFamily="18" charset="0"/>
              </a:rPr>
              <a:t>Basics of Computer Networking</a:t>
            </a:r>
          </a:p>
          <a:p>
            <a:pPr fontAlgn="base"/>
            <a:r>
              <a:rPr lang="en-US" b="1" dirty="0" smtClean="0">
                <a:latin typeface="Times New Roman" pitchFamily="18" charset="0"/>
                <a:cs typeface="Times New Roman" pitchFamily="18" charset="0"/>
              </a:rPr>
              <a:t>Goals of Networks</a:t>
            </a:r>
          </a:p>
          <a:p>
            <a:pPr fontAlgn="base"/>
            <a:r>
              <a:rPr lang="en-US" sz="2800" b="1" dirty="0" smtClean="0">
                <a:latin typeface="Times New Roman" pitchFamily="18" charset="0"/>
                <a:cs typeface="Times New Roman" pitchFamily="18" charset="0"/>
              </a:rPr>
              <a:t>The Advantages/Uses of Network</a:t>
            </a:r>
          </a:p>
          <a:p>
            <a:pPr fontAlgn="base"/>
            <a:r>
              <a:rPr lang="en-US" sz="2800" b="1" dirty="0" smtClean="0">
                <a:latin typeface="Times New Roman" pitchFamily="18" charset="0"/>
                <a:cs typeface="Times New Roman" pitchFamily="18" charset="0"/>
              </a:rPr>
              <a:t>The Networking Devices(Nodes)</a:t>
            </a:r>
            <a:endParaRPr lang="en-US" b="1" dirty="0" smtClean="0">
              <a:latin typeface="Times New Roman" pitchFamily="18" charset="0"/>
              <a:cs typeface="Times New Roman" pitchFamily="18" charset="0"/>
            </a:endParaRPr>
          </a:p>
          <a:p>
            <a:pPr fontAlgn="base"/>
            <a:endParaRPr lang="en-US"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latin typeface="Cambria" pitchFamily="18" charset="0"/>
              </a:rPr>
              <a:t>UNIT-1 Content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Gateway</a:t>
            </a:r>
            <a:endParaRPr lang="en-US" dirty="0"/>
          </a:p>
        </p:txBody>
      </p:sp>
      <p:sp>
        <p:nvSpPr>
          <p:cNvPr id="4" name="Rectangle 4"/>
          <p:cNvSpPr>
            <a:spLocks noChangeArrowheads="1"/>
          </p:cNvSpPr>
          <p:nvPr/>
        </p:nvSpPr>
        <p:spPr bwMode="auto">
          <a:xfrm>
            <a:off x="533400" y="1325881"/>
            <a:ext cx="4267200" cy="3139321"/>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gateway</a:t>
            </a:r>
            <a:r>
              <a:rPr lang="en-IN" dirty="0">
                <a:latin typeface="Times New Roman" pitchFamily="18" charset="0"/>
                <a:cs typeface="Times New Roman" pitchFamily="18" charset="0"/>
              </a:rPr>
              <a:t> is a piece of </a:t>
            </a:r>
            <a:r>
              <a:rPr lang="en-IN" dirty="0">
                <a:latin typeface="Times New Roman" pitchFamily="18" charset="0"/>
                <a:cs typeface="Times New Roman" pitchFamily="18" charset="0"/>
                <a:hlinkClick r:id="rId2" tooltip="Networking hardware"/>
              </a:rPr>
              <a:t>networking hardware</a:t>
            </a:r>
            <a:r>
              <a:rPr lang="en-IN" dirty="0">
                <a:latin typeface="Times New Roman" pitchFamily="18" charset="0"/>
                <a:cs typeface="Times New Roman" pitchFamily="18" charset="0"/>
              </a:rPr>
              <a:t> used in </a:t>
            </a:r>
            <a:r>
              <a:rPr lang="en-IN" dirty="0">
                <a:latin typeface="Times New Roman" pitchFamily="18" charset="0"/>
                <a:cs typeface="Times New Roman" pitchFamily="18" charset="0"/>
                <a:hlinkClick r:id="rId3" tooltip="Telecommunication"/>
              </a:rPr>
              <a:t>telecommunications</a:t>
            </a:r>
            <a:r>
              <a:rPr lang="en-IN" dirty="0">
                <a:latin typeface="Times New Roman" pitchFamily="18" charset="0"/>
                <a:cs typeface="Times New Roman" pitchFamily="18" charset="0"/>
              </a:rPr>
              <a:t> for telecommunications networks that allows data to flow from one discrete network to another. </a:t>
            </a:r>
          </a:p>
          <a:p>
            <a:pPr marL="342900" indent="-342900" algn="just">
              <a:buFont typeface="Wingdings" pitchFamily="2" charset="2"/>
              <a:buChar char="Ø"/>
            </a:pPr>
            <a:r>
              <a:rPr lang="en-IN" dirty="0">
                <a:latin typeface="Times New Roman" pitchFamily="18" charset="0"/>
                <a:cs typeface="Times New Roman" pitchFamily="18" charset="0"/>
              </a:rPr>
              <a:t>Gateways are distinct from </a:t>
            </a:r>
            <a:r>
              <a:rPr lang="en-IN" dirty="0">
                <a:latin typeface="Times New Roman" pitchFamily="18" charset="0"/>
                <a:cs typeface="Times New Roman" pitchFamily="18" charset="0"/>
                <a:hlinkClick r:id="rId4" tooltip="Router (computing)"/>
              </a:rPr>
              <a:t>routers</a:t>
            </a:r>
            <a:r>
              <a:rPr lang="en-IN" dirty="0">
                <a:latin typeface="Times New Roman" pitchFamily="18" charset="0"/>
                <a:cs typeface="Times New Roman" pitchFamily="18" charset="0"/>
              </a:rPr>
              <a:t> or </a:t>
            </a:r>
            <a:r>
              <a:rPr lang="en-IN" dirty="0">
                <a:latin typeface="Times New Roman" pitchFamily="18" charset="0"/>
                <a:cs typeface="Times New Roman" pitchFamily="18" charset="0"/>
                <a:hlinkClick r:id="rId5" tooltip="Network switch"/>
              </a:rPr>
              <a:t>switches</a:t>
            </a:r>
            <a:r>
              <a:rPr lang="en-IN" dirty="0">
                <a:latin typeface="Times New Roman" pitchFamily="18" charset="0"/>
                <a:cs typeface="Times New Roman" pitchFamily="18" charset="0"/>
              </a:rPr>
              <a:t> in that they communicate using more than one protocol to connect a bunch of </a:t>
            </a:r>
            <a:r>
              <a:rPr lang="en-IN" dirty="0" smtClean="0">
                <a:latin typeface="Times New Roman" pitchFamily="18" charset="0"/>
                <a:cs typeface="Times New Roman" pitchFamily="18" charset="0"/>
              </a:rPr>
              <a:t>networks</a:t>
            </a:r>
          </a:p>
          <a:p>
            <a:pPr marL="342900" indent="-342900" algn="just">
              <a:buFont typeface="Wingdings" pitchFamily="2" charset="2"/>
              <a:buChar char="Ø"/>
            </a:pPr>
            <a:endParaRPr lang="en-IN" dirty="0" smtClean="0">
              <a:latin typeface="Times New Roman" pitchFamily="18" charset="0"/>
              <a:cs typeface="Times New Roman" pitchFamily="18" charset="0"/>
            </a:endParaRPr>
          </a:p>
          <a:p>
            <a:pPr marL="342900" indent="-342900" algn="just">
              <a:buFont typeface="Wingdings" pitchFamily="2" charset="2"/>
              <a:buChar char="Ø"/>
            </a:pPr>
            <a:endParaRPr lang="en-IN" dirty="0" smtClean="0">
              <a:latin typeface="Times New Roman" pitchFamily="18" charset="0"/>
              <a:cs typeface="Times New Roman" pitchFamily="18" charset="0"/>
            </a:endParaRPr>
          </a:p>
        </p:txBody>
      </p:sp>
      <p:pic>
        <p:nvPicPr>
          <p:cNvPr id="5" name="Picture 2" descr="What is Gateway | Function of gateway in computer network | Difference  between Gateway and Router - YouTube"/>
          <p:cNvPicPr>
            <a:picLocks noChangeAspect="1" noChangeArrowheads="1"/>
          </p:cNvPicPr>
          <p:nvPr/>
        </p:nvPicPr>
        <p:blipFill>
          <a:blip r:embed="rId6"/>
          <a:srcRect/>
          <a:stretch>
            <a:fillRect/>
          </a:stretch>
        </p:blipFill>
        <p:spPr bwMode="auto">
          <a:xfrm>
            <a:off x="5026025" y="1463040"/>
            <a:ext cx="3584575" cy="44805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Firewall</a:t>
            </a:r>
            <a:endParaRPr lang="en-US" dirty="0"/>
          </a:p>
        </p:txBody>
      </p:sp>
      <p:sp>
        <p:nvSpPr>
          <p:cNvPr id="4" name="Rectangle 3"/>
          <p:cNvSpPr>
            <a:spLocks noChangeArrowheads="1"/>
          </p:cNvSpPr>
          <p:nvPr/>
        </p:nvSpPr>
        <p:spPr bwMode="auto">
          <a:xfrm>
            <a:off x="533400" y="1483994"/>
            <a:ext cx="4343400" cy="3970318"/>
          </a:xfrm>
          <a:prstGeom prst="rect">
            <a:avLst/>
          </a:prstGeom>
          <a:noFill/>
          <a:ln w="9525">
            <a:noFill/>
            <a:miter lim="800000"/>
            <a:headEnd/>
            <a:tailEnd/>
          </a:ln>
        </p:spPr>
        <p:txBody>
          <a:bodyPr>
            <a:spAutoFit/>
          </a:bodyPr>
          <a:lstStyle/>
          <a:p>
            <a:pPr marL="342900" indent="-342900" algn="just">
              <a:buFont typeface="Wingdings" pitchFamily="2" charset="2"/>
              <a:buChar char="Ø"/>
            </a:pPr>
            <a:r>
              <a:rPr lang="en-IN" dirty="0">
                <a:latin typeface="Times New Roman" pitchFamily="18" charset="0"/>
                <a:cs typeface="Times New Roman" pitchFamily="18" charset="0"/>
              </a:rPr>
              <a:t>A </a:t>
            </a:r>
            <a:r>
              <a:rPr lang="en-IN" dirty="0">
                <a:latin typeface="Times New Roman" pitchFamily="18" charset="0"/>
                <a:cs typeface="Times New Roman" pitchFamily="18" charset="0"/>
                <a:hlinkClick r:id="rId2" tooltip="Firewall (computing)"/>
              </a:rPr>
              <a:t>firewall</a:t>
            </a:r>
            <a:r>
              <a:rPr lang="en-IN" dirty="0">
                <a:latin typeface="Times New Roman" pitchFamily="18" charset="0"/>
                <a:cs typeface="Times New Roman" pitchFamily="18" charset="0"/>
              </a:rPr>
              <a:t> is a network device or software for controlling network security and access rules.</a:t>
            </a:r>
          </a:p>
          <a:p>
            <a:pPr marL="342900" indent="-342900" algn="just">
              <a:buFont typeface="Wingdings" pitchFamily="2" charset="2"/>
              <a:buChar char="Ø"/>
            </a:pPr>
            <a:r>
              <a:rPr lang="en-IN" dirty="0">
                <a:latin typeface="Times New Roman" pitchFamily="18" charset="0"/>
                <a:cs typeface="Times New Roman" pitchFamily="18" charset="0"/>
              </a:rPr>
              <a:t> Firewalls are inserted in connections between secure internal networks and potentially insecure external networks such as the Internet.</a:t>
            </a:r>
          </a:p>
          <a:p>
            <a:pPr marL="342900" indent="-342900" algn="just">
              <a:buFont typeface="Wingdings" pitchFamily="2" charset="2"/>
              <a:buChar char="Ø"/>
            </a:pPr>
            <a:r>
              <a:rPr lang="en-IN" dirty="0">
                <a:latin typeface="Times New Roman" pitchFamily="18" charset="0"/>
                <a:cs typeface="Times New Roman" pitchFamily="18" charset="0"/>
              </a:rPr>
              <a:t>Firewalls are typically configured to reject access requests from unrecognized sources while allowing actions from recognized ones. </a:t>
            </a:r>
          </a:p>
          <a:p>
            <a:pPr marL="342900" indent="-342900" algn="just">
              <a:buFont typeface="Wingdings" pitchFamily="2" charset="2"/>
              <a:buChar char="Ø"/>
            </a:pPr>
            <a:r>
              <a:rPr lang="en-IN" dirty="0">
                <a:latin typeface="Times New Roman" pitchFamily="18" charset="0"/>
                <a:cs typeface="Times New Roman" pitchFamily="18" charset="0"/>
              </a:rPr>
              <a:t>The vital role firewalls play in network security grows in parallel with the constant increase in </a:t>
            </a:r>
            <a:r>
              <a:rPr lang="en-IN" dirty="0">
                <a:latin typeface="Times New Roman" pitchFamily="18" charset="0"/>
                <a:cs typeface="Times New Roman" pitchFamily="18" charset="0"/>
                <a:hlinkClick r:id="rId3" tooltip="Cyberattack"/>
              </a:rPr>
              <a:t>cyber attacks</a:t>
            </a:r>
            <a:r>
              <a:rPr lang="en-IN" dirty="0">
                <a:latin typeface="Times New Roman" pitchFamily="18" charset="0"/>
                <a:cs typeface="Times New Roman" pitchFamily="18" charset="0"/>
              </a:rPr>
              <a:t>. </a:t>
            </a:r>
          </a:p>
        </p:txBody>
      </p:sp>
      <p:pic>
        <p:nvPicPr>
          <p:cNvPr id="5" name="Picture 4" descr="Externe Firewall Computer Hardware Computer Network, PNG, 2400x1043px,  Firewall, Client, Communication, Computer, Computer Hardware Download Free"/>
          <p:cNvPicPr>
            <a:picLocks noChangeAspect="1" noChangeArrowheads="1"/>
          </p:cNvPicPr>
          <p:nvPr/>
        </p:nvPicPr>
        <p:blipFill>
          <a:blip r:embed="rId4"/>
          <a:srcRect/>
          <a:stretch>
            <a:fillRect/>
          </a:stretch>
        </p:blipFill>
        <p:spPr bwMode="auto">
          <a:xfrm>
            <a:off x="5257800" y="1981200"/>
            <a:ext cx="3429000" cy="23774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400" b="1" dirty="0" smtClean="0">
                <a:latin typeface="Times New Roman" pitchFamily="18" charset="0"/>
                <a:cs typeface="Times New Roman" pitchFamily="18" charset="0"/>
              </a:rPr>
              <a:t>Open system:</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system which is connected to the network and is ready for communication. </a:t>
            </a:r>
          </a:p>
          <a:p>
            <a:pPr fontAlgn="base"/>
            <a:r>
              <a:rPr lang="en-US" sz="2400" b="1" dirty="0" smtClean="0">
                <a:latin typeface="Times New Roman" pitchFamily="18" charset="0"/>
                <a:cs typeface="Times New Roman" pitchFamily="18" charset="0"/>
              </a:rPr>
              <a:t>Closed system:</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system which is not connected to the network and can’t be communicated with. </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t>Basics of Computer Networking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b="1" dirty="0" smtClean="0">
                <a:latin typeface="Times New Roman" pitchFamily="18" charset="0"/>
                <a:cs typeface="Times New Roman" pitchFamily="18" charset="0"/>
              </a:rPr>
              <a:t>Computer Network: </a:t>
            </a:r>
          </a:p>
          <a:p>
            <a:pPr algn="just">
              <a:buNone/>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An interconnection of multiple devices, also known as hosts, that are connected using multiple paths for the purpose of sending/receiving data or media</a:t>
            </a:r>
            <a:r>
              <a:rPr lang="en-US" sz="2400" dirty="0" smtClean="0">
                <a:latin typeface="Times New Roman" pitchFamily="18" charset="0"/>
                <a:cs typeface="Times New Roman" pitchFamily="18" charset="0"/>
              </a:rPr>
              <a:t>. Computer networks can also include multiple devices/mediums which help in the communication between two different devices; these are known as </a:t>
            </a:r>
            <a:r>
              <a:rPr lang="en-US" sz="2400" b="1" dirty="0" smtClean="0">
                <a:latin typeface="Times New Roman" pitchFamily="18" charset="0"/>
                <a:cs typeface="Times New Roman" pitchFamily="18" charset="0"/>
              </a:rPr>
              <a:t>Network devices</a:t>
            </a:r>
            <a:r>
              <a:rPr lang="en-US" sz="2400" dirty="0" smtClean="0">
                <a:latin typeface="Times New Roman" pitchFamily="18" charset="0"/>
                <a:cs typeface="Times New Roman" pitchFamily="18" charset="0"/>
              </a:rPr>
              <a:t> and include things such as routers, switches, hubs, and bridges.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1026" name="Picture 2" descr="Lightbox"/>
          <p:cNvPicPr>
            <a:picLocks noChangeAspect="1" noChangeArrowheads="1"/>
          </p:cNvPicPr>
          <p:nvPr/>
        </p:nvPicPr>
        <p:blipFill>
          <a:blip r:embed="rId2"/>
          <a:srcRect/>
          <a:stretch>
            <a:fillRect/>
          </a:stretch>
        </p:blipFill>
        <p:spPr bwMode="auto">
          <a:xfrm>
            <a:off x="4800600" y="4419600"/>
            <a:ext cx="3181350" cy="22479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dirty="0" smtClean="0">
                <a:latin typeface="Times New Roman" pitchFamily="18" charset="0"/>
                <a:cs typeface="Times New Roman" pitchFamily="18" charset="0"/>
              </a:rPr>
              <a:t>Computer Network means an interconnection of autonomous (standalone) computers for information exchange. The connecting media could be a copper wire, </a:t>
            </a:r>
            <a:r>
              <a:rPr lang="en-US" dirty="0" smtClean="0">
                <a:solidFill>
                  <a:srgbClr val="FF0000"/>
                </a:solidFill>
                <a:latin typeface="Times New Roman" pitchFamily="18" charset="0"/>
                <a:cs typeface="Times New Roman" pitchFamily="18" charset="0"/>
              </a:rPr>
              <a:t>optical fiber</a:t>
            </a:r>
            <a:r>
              <a:rPr lang="en-US" dirty="0" smtClean="0">
                <a:latin typeface="Times New Roman" pitchFamily="18" charset="0"/>
                <a:cs typeface="Times New Roman" pitchFamily="18" charset="0"/>
              </a:rPr>
              <a:t>, microwave, or satellite. </a:t>
            </a:r>
          </a:p>
          <a:p>
            <a:pPr algn="just" fontAlgn="base"/>
            <a:r>
              <a:rPr lang="en-US" b="1" dirty="0" smtClean="0">
                <a:latin typeface="Times New Roman" pitchFamily="18" charset="0"/>
                <a:cs typeface="Times New Roman" pitchFamily="18" charset="0"/>
              </a:rPr>
              <a:t>Networking Elements –</a:t>
            </a:r>
            <a:r>
              <a:rPr lang="en-US" dirty="0" smtClean="0">
                <a:latin typeface="Times New Roman" pitchFamily="18" charset="0"/>
                <a:cs typeface="Times New Roman" pitchFamily="18" charset="0"/>
              </a:rPr>
              <a:t> The computer network includes the following networking elements: </a:t>
            </a:r>
          </a:p>
          <a:p>
            <a:pPr lvl="1" algn="just" fontAlgn="base"/>
            <a:r>
              <a:rPr lang="en-US" dirty="0" smtClean="0">
                <a:latin typeface="Times New Roman" pitchFamily="18" charset="0"/>
                <a:cs typeface="Times New Roman" pitchFamily="18" charset="0"/>
              </a:rPr>
              <a:t>At least two computers </a:t>
            </a:r>
          </a:p>
          <a:p>
            <a:pPr lvl="1" algn="just" fontAlgn="base"/>
            <a:r>
              <a:rPr lang="en-US" dirty="0" smtClean="0">
                <a:latin typeface="Times New Roman" pitchFamily="18" charset="0"/>
                <a:cs typeface="Times New Roman" pitchFamily="18" charset="0"/>
              </a:rPr>
              <a:t>Transmission medium either wired or wireless </a:t>
            </a:r>
          </a:p>
          <a:p>
            <a:pPr lvl="1" algn="just" fontAlgn="base"/>
            <a:r>
              <a:rPr lang="en-US" dirty="0" smtClean="0">
                <a:latin typeface="Times New Roman" pitchFamily="18" charset="0"/>
                <a:cs typeface="Times New Roman" pitchFamily="18" charset="0"/>
              </a:rPr>
              <a:t>Protocols or rules that govern the communication </a:t>
            </a:r>
          </a:p>
          <a:p>
            <a:pPr lvl="1" algn="just" fontAlgn="base"/>
            <a:r>
              <a:rPr lang="en-US" dirty="0" smtClean="0">
                <a:latin typeface="Times New Roman" pitchFamily="18" charset="0"/>
                <a:cs typeface="Times New Roman" pitchFamily="18" charset="0"/>
              </a:rPr>
              <a:t>Network software such as Network Operating System </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latin typeface="Times New Roman" pitchFamily="18" charset="0"/>
                <a:cs typeface="Times New Roman" pitchFamily="18" charset="0"/>
              </a:rPr>
              <a:t>Networking Elements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8"/>
          <p:cNvPicPr>
            <a:picLocks noChangeAspect="1" noChangeArrowheads="1"/>
          </p:cNvPicPr>
          <p:nvPr/>
        </p:nvPicPr>
        <p:blipFill>
          <a:blip r:embed="rId2" cstate="print"/>
          <a:srcRect/>
          <a:stretch>
            <a:fillRect/>
          </a:stretch>
        </p:blipFill>
        <p:spPr bwMode="auto">
          <a:xfrm>
            <a:off x="6400801" y="3276600"/>
            <a:ext cx="523875" cy="904876"/>
          </a:xfrm>
          <a:prstGeom prst="rect">
            <a:avLst/>
          </a:prstGeom>
          <a:noFill/>
          <a:ln w="9525">
            <a:noFill/>
            <a:miter lim="800000"/>
            <a:headEnd/>
            <a:tailEnd/>
          </a:ln>
        </p:spPr>
      </p:pic>
      <p:sp>
        <p:nvSpPr>
          <p:cNvPr id="5" name="Line 8"/>
          <p:cNvSpPr>
            <a:spLocks noChangeShapeType="1"/>
          </p:cNvSpPr>
          <p:nvPr/>
        </p:nvSpPr>
        <p:spPr bwMode="auto">
          <a:xfrm flipV="1">
            <a:off x="2965450" y="3810000"/>
            <a:ext cx="3587750" cy="15240"/>
          </a:xfrm>
          <a:prstGeom prst="line">
            <a:avLst/>
          </a:prstGeom>
          <a:noFill/>
          <a:ln w="38100">
            <a:solidFill>
              <a:srgbClr val="E84B02"/>
            </a:solidFill>
            <a:round/>
            <a:headEnd/>
            <a:tailEnd/>
          </a:ln>
        </p:spPr>
        <p:txBody>
          <a:bodyPr lIns="84899" tIns="42449" rIns="84899" bIns="42449"/>
          <a:lstStyle/>
          <a:p>
            <a:endParaRPr lang="en-US"/>
          </a:p>
        </p:txBody>
      </p:sp>
      <p:sp>
        <p:nvSpPr>
          <p:cNvPr id="7" name="Rectangle 4"/>
          <p:cNvSpPr>
            <a:spLocks noGrp="1" noChangeArrowheads="1"/>
          </p:cNvSpPr>
          <p:nvPr>
            <p:ph type="title"/>
          </p:nvPr>
        </p:nvSpPr>
        <p:spPr>
          <a:xfrm>
            <a:off x="533400" y="533400"/>
            <a:ext cx="8153400" cy="685800"/>
          </a:xfrm>
          <a:solidFill>
            <a:srgbClr val="E84B02"/>
          </a:solidFill>
        </p:spPr>
        <p:txBody>
          <a:bodyPr>
            <a:normAutofit/>
          </a:bodyPr>
          <a:lstStyle/>
          <a:p>
            <a:pPr algn="ctr" eaLnBrk="1" hangingPunct="1">
              <a:spcBef>
                <a:spcPct val="600000"/>
              </a:spcBef>
            </a:pPr>
            <a:r>
              <a:rPr lang="en-US" sz="2900" dirty="0" smtClean="0">
                <a:solidFill>
                  <a:srgbClr val="EEB42D"/>
                </a:solidFill>
              </a:rPr>
              <a:t>The Network Diagram</a:t>
            </a:r>
          </a:p>
        </p:txBody>
      </p:sp>
      <p:sp>
        <p:nvSpPr>
          <p:cNvPr id="8" name="Rectangle 10"/>
          <p:cNvSpPr>
            <a:spLocks noChangeArrowheads="1"/>
          </p:cNvSpPr>
          <p:nvPr/>
        </p:nvSpPr>
        <p:spPr bwMode="auto">
          <a:xfrm>
            <a:off x="1952625" y="3394710"/>
            <a:ext cx="1214438" cy="862966"/>
          </a:xfrm>
          <a:prstGeom prst="rect">
            <a:avLst/>
          </a:prstGeom>
          <a:solidFill>
            <a:srgbClr val="FFFFFF"/>
          </a:solidFill>
          <a:ln w="9525">
            <a:solidFill>
              <a:srgbClr val="E84B02"/>
            </a:solidFill>
            <a:miter lim="800000"/>
            <a:headEnd/>
            <a:tailEnd/>
          </a:ln>
        </p:spPr>
        <p:txBody>
          <a:bodyPr lIns="84899" tIns="42449" rIns="84899" bIns="42449"/>
          <a:lstStyle/>
          <a:p>
            <a:endParaRPr lang="en-US"/>
          </a:p>
        </p:txBody>
      </p:sp>
      <p:sp>
        <p:nvSpPr>
          <p:cNvPr id="9" name="Rectangle 11"/>
          <p:cNvSpPr>
            <a:spLocks noChangeArrowheads="1"/>
          </p:cNvSpPr>
          <p:nvPr/>
        </p:nvSpPr>
        <p:spPr bwMode="auto">
          <a:xfrm>
            <a:off x="2459038" y="3933826"/>
            <a:ext cx="201612" cy="215264"/>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0" name="Rectangle 12"/>
          <p:cNvSpPr>
            <a:spLocks noChangeArrowheads="1"/>
          </p:cNvSpPr>
          <p:nvPr/>
        </p:nvSpPr>
        <p:spPr bwMode="auto">
          <a:xfrm>
            <a:off x="2863851" y="3933826"/>
            <a:ext cx="201613" cy="215264"/>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1" name="Rectangle 13"/>
          <p:cNvSpPr>
            <a:spLocks noChangeArrowheads="1"/>
          </p:cNvSpPr>
          <p:nvPr/>
        </p:nvSpPr>
        <p:spPr bwMode="auto">
          <a:xfrm>
            <a:off x="2863851" y="3501391"/>
            <a:ext cx="201613" cy="217170"/>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2" name="Rectangle 14"/>
          <p:cNvSpPr>
            <a:spLocks noChangeArrowheads="1"/>
          </p:cNvSpPr>
          <p:nvPr/>
        </p:nvSpPr>
        <p:spPr bwMode="auto">
          <a:xfrm>
            <a:off x="2459038" y="3501391"/>
            <a:ext cx="201612" cy="217170"/>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3" name="Rectangle 15"/>
          <p:cNvSpPr>
            <a:spLocks noChangeArrowheads="1"/>
          </p:cNvSpPr>
          <p:nvPr/>
        </p:nvSpPr>
        <p:spPr bwMode="auto">
          <a:xfrm>
            <a:off x="2052638" y="3501391"/>
            <a:ext cx="203200" cy="217170"/>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4" name="Rectangle 16"/>
          <p:cNvSpPr>
            <a:spLocks noChangeArrowheads="1"/>
          </p:cNvSpPr>
          <p:nvPr/>
        </p:nvSpPr>
        <p:spPr bwMode="auto">
          <a:xfrm>
            <a:off x="2052638" y="3933826"/>
            <a:ext cx="203200" cy="215264"/>
          </a:xfrm>
          <a:prstGeom prst="rect">
            <a:avLst/>
          </a:prstGeom>
          <a:solidFill>
            <a:srgbClr val="E84B02"/>
          </a:solidFill>
          <a:ln w="9525">
            <a:solidFill>
              <a:srgbClr val="E84B02"/>
            </a:solidFill>
            <a:miter lim="800000"/>
            <a:headEnd/>
            <a:tailEnd/>
          </a:ln>
        </p:spPr>
        <p:txBody>
          <a:bodyPr lIns="84899" tIns="42449" rIns="84899" bIns="42449"/>
          <a:lstStyle/>
          <a:p>
            <a:endParaRPr lang="en-US"/>
          </a:p>
        </p:txBody>
      </p:sp>
      <p:sp>
        <p:nvSpPr>
          <p:cNvPr id="15" name="Line 18"/>
          <p:cNvSpPr>
            <a:spLocks noChangeShapeType="1"/>
          </p:cNvSpPr>
          <p:nvPr/>
        </p:nvSpPr>
        <p:spPr bwMode="auto">
          <a:xfrm flipH="1">
            <a:off x="1851026" y="4042410"/>
            <a:ext cx="708025" cy="1621156"/>
          </a:xfrm>
          <a:prstGeom prst="line">
            <a:avLst/>
          </a:prstGeom>
          <a:noFill/>
          <a:ln w="9525">
            <a:solidFill>
              <a:srgbClr val="E84B02"/>
            </a:solidFill>
            <a:round/>
            <a:headEnd/>
            <a:tailEnd/>
          </a:ln>
        </p:spPr>
        <p:txBody>
          <a:bodyPr lIns="84899" tIns="42449" rIns="84899" bIns="42449"/>
          <a:lstStyle/>
          <a:p>
            <a:endParaRPr lang="en-US"/>
          </a:p>
        </p:txBody>
      </p:sp>
      <p:sp>
        <p:nvSpPr>
          <p:cNvPr id="16" name="Line 20"/>
          <p:cNvSpPr>
            <a:spLocks noChangeShapeType="1"/>
          </p:cNvSpPr>
          <p:nvPr/>
        </p:nvSpPr>
        <p:spPr bwMode="auto">
          <a:xfrm flipV="1">
            <a:off x="2965450" y="2636520"/>
            <a:ext cx="1619250" cy="973456"/>
          </a:xfrm>
          <a:prstGeom prst="line">
            <a:avLst/>
          </a:prstGeom>
          <a:noFill/>
          <a:ln w="9525">
            <a:solidFill>
              <a:srgbClr val="E84B02"/>
            </a:solidFill>
            <a:round/>
            <a:headEnd/>
            <a:tailEnd/>
          </a:ln>
        </p:spPr>
        <p:txBody>
          <a:bodyPr lIns="84899" tIns="42449" rIns="84899" bIns="42449"/>
          <a:lstStyle/>
          <a:p>
            <a:endParaRPr lang="en-US"/>
          </a:p>
        </p:txBody>
      </p:sp>
      <p:sp>
        <p:nvSpPr>
          <p:cNvPr id="17" name="Line 26"/>
          <p:cNvSpPr>
            <a:spLocks noChangeShapeType="1"/>
          </p:cNvSpPr>
          <p:nvPr/>
        </p:nvSpPr>
        <p:spPr bwMode="auto">
          <a:xfrm flipH="1" flipV="1">
            <a:off x="1079500" y="2257426"/>
            <a:ext cx="1130300" cy="1396364"/>
          </a:xfrm>
          <a:prstGeom prst="line">
            <a:avLst/>
          </a:prstGeom>
          <a:noFill/>
          <a:ln w="9525">
            <a:solidFill>
              <a:srgbClr val="E84B02"/>
            </a:solidFill>
            <a:round/>
            <a:headEnd/>
            <a:tailEnd/>
          </a:ln>
        </p:spPr>
        <p:txBody>
          <a:bodyPr lIns="84899" tIns="42449" rIns="84899" bIns="42449"/>
          <a:lstStyle/>
          <a:p>
            <a:endParaRPr lang="en-US"/>
          </a:p>
        </p:txBody>
      </p:sp>
      <p:sp>
        <p:nvSpPr>
          <p:cNvPr id="18" name="Line 27"/>
          <p:cNvSpPr>
            <a:spLocks noChangeShapeType="1"/>
          </p:cNvSpPr>
          <p:nvPr/>
        </p:nvSpPr>
        <p:spPr bwMode="auto">
          <a:xfrm flipV="1">
            <a:off x="1806575" y="2748916"/>
            <a:ext cx="484188" cy="411480"/>
          </a:xfrm>
          <a:prstGeom prst="line">
            <a:avLst/>
          </a:prstGeom>
          <a:noFill/>
          <a:ln w="9525">
            <a:solidFill>
              <a:srgbClr val="E84B02"/>
            </a:solidFill>
            <a:round/>
            <a:headEnd/>
            <a:tailEnd/>
          </a:ln>
        </p:spPr>
        <p:txBody>
          <a:bodyPr lIns="84899" tIns="42449" rIns="84899" bIns="42449"/>
          <a:lstStyle/>
          <a:p>
            <a:endParaRPr lang="en-US"/>
          </a:p>
        </p:txBody>
      </p:sp>
      <p:sp>
        <p:nvSpPr>
          <p:cNvPr id="19" name="Line 28"/>
          <p:cNvSpPr>
            <a:spLocks noChangeShapeType="1"/>
          </p:cNvSpPr>
          <p:nvPr/>
        </p:nvSpPr>
        <p:spPr bwMode="auto">
          <a:xfrm flipH="1">
            <a:off x="1079500" y="2863216"/>
            <a:ext cx="484188" cy="461010"/>
          </a:xfrm>
          <a:prstGeom prst="line">
            <a:avLst/>
          </a:prstGeom>
          <a:noFill/>
          <a:ln w="9525">
            <a:solidFill>
              <a:srgbClr val="E84B02"/>
            </a:solidFill>
            <a:round/>
            <a:headEnd/>
            <a:tailEnd/>
          </a:ln>
        </p:spPr>
        <p:txBody>
          <a:bodyPr lIns="84899" tIns="42449" rIns="84899" bIns="42449"/>
          <a:lstStyle/>
          <a:p>
            <a:endParaRPr lang="en-US"/>
          </a:p>
        </p:txBody>
      </p:sp>
      <p:sp>
        <p:nvSpPr>
          <p:cNvPr id="20" name="Line 29"/>
          <p:cNvSpPr>
            <a:spLocks noChangeShapeType="1"/>
          </p:cNvSpPr>
          <p:nvPr/>
        </p:nvSpPr>
        <p:spPr bwMode="auto">
          <a:xfrm flipV="1">
            <a:off x="1079500" y="1845946"/>
            <a:ext cx="484188" cy="411480"/>
          </a:xfrm>
          <a:prstGeom prst="line">
            <a:avLst/>
          </a:prstGeom>
          <a:noFill/>
          <a:ln w="9525">
            <a:solidFill>
              <a:srgbClr val="E84B02"/>
            </a:solidFill>
            <a:round/>
            <a:headEnd/>
            <a:tailEnd/>
          </a:ln>
        </p:spPr>
        <p:txBody>
          <a:bodyPr lIns="84899" tIns="42449" rIns="84899" bIns="42449"/>
          <a:lstStyle/>
          <a:p>
            <a:endParaRPr lang="en-US"/>
          </a:p>
        </p:txBody>
      </p:sp>
      <p:sp>
        <p:nvSpPr>
          <p:cNvPr id="21" name="Rectangle 30"/>
          <p:cNvSpPr>
            <a:spLocks noChangeArrowheads="1"/>
          </p:cNvSpPr>
          <p:nvPr/>
        </p:nvSpPr>
        <p:spPr bwMode="auto">
          <a:xfrm rot="2855235">
            <a:off x="2233136" y="2495392"/>
            <a:ext cx="329566" cy="322262"/>
          </a:xfrm>
          <a:prstGeom prst="rect">
            <a:avLst/>
          </a:prstGeom>
          <a:solidFill>
            <a:srgbClr val="CC6600"/>
          </a:solidFill>
          <a:ln w="9525">
            <a:solidFill>
              <a:srgbClr val="E84B02"/>
            </a:solidFill>
            <a:miter lim="800000"/>
            <a:headEnd/>
            <a:tailEnd/>
          </a:ln>
        </p:spPr>
        <p:txBody>
          <a:bodyPr lIns="84899" tIns="42449" rIns="84899" bIns="42449"/>
          <a:lstStyle/>
          <a:p>
            <a:endParaRPr lang="en-US"/>
          </a:p>
        </p:txBody>
      </p:sp>
      <p:sp>
        <p:nvSpPr>
          <p:cNvPr id="22" name="Rectangle 31"/>
          <p:cNvSpPr>
            <a:spLocks noChangeArrowheads="1"/>
          </p:cNvSpPr>
          <p:nvPr/>
        </p:nvSpPr>
        <p:spPr bwMode="auto">
          <a:xfrm rot="2855235">
            <a:off x="835502" y="3245009"/>
            <a:ext cx="327660" cy="322263"/>
          </a:xfrm>
          <a:prstGeom prst="rect">
            <a:avLst/>
          </a:prstGeom>
          <a:solidFill>
            <a:srgbClr val="000000"/>
          </a:solidFill>
          <a:ln w="9525">
            <a:solidFill>
              <a:srgbClr val="E84B02"/>
            </a:solidFill>
            <a:miter lim="800000"/>
            <a:headEnd/>
            <a:tailEnd/>
          </a:ln>
        </p:spPr>
        <p:txBody>
          <a:bodyPr lIns="84899" tIns="42449" rIns="84899" bIns="42449"/>
          <a:lstStyle/>
          <a:p>
            <a:endParaRPr lang="en-US"/>
          </a:p>
        </p:txBody>
      </p:sp>
      <p:sp>
        <p:nvSpPr>
          <p:cNvPr id="23" name="Text Box 38"/>
          <p:cNvSpPr txBox="1">
            <a:spLocks noChangeArrowheads="1"/>
          </p:cNvSpPr>
          <p:nvPr/>
        </p:nvSpPr>
        <p:spPr bwMode="auto">
          <a:xfrm>
            <a:off x="7239000" y="1600200"/>
            <a:ext cx="1447800" cy="228600"/>
          </a:xfrm>
          <a:prstGeom prst="rect">
            <a:avLst/>
          </a:prstGeom>
          <a:noFill/>
          <a:ln w="9525">
            <a:noFill/>
            <a:miter lim="800000"/>
            <a:headEnd/>
            <a:tailEnd/>
          </a:ln>
        </p:spPr>
        <p:txBody>
          <a:bodyPr lIns="84899" tIns="42449" rIns="84899" bIns="42449"/>
          <a:lstStyle/>
          <a:p>
            <a:r>
              <a:rPr lang="en-US" sz="1500" b="1">
                <a:solidFill>
                  <a:srgbClr val="EEB42D"/>
                </a:solidFill>
                <a:hlinkClick r:id="" action="ppaction://noaction"/>
              </a:rPr>
              <a:t>The Internet</a:t>
            </a:r>
            <a:endParaRPr lang="en-US" sz="1500" b="1">
              <a:solidFill>
                <a:srgbClr val="EEB42D"/>
              </a:solidFill>
            </a:endParaRPr>
          </a:p>
        </p:txBody>
      </p:sp>
      <p:sp>
        <p:nvSpPr>
          <p:cNvPr id="24" name="Text Box 39"/>
          <p:cNvSpPr txBox="1">
            <a:spLocks noChangeArrowheads="1"/>
          </p:cNvSpPr>
          <p:nvPr/>
        </p:nvSpPr>
        <p:spPr bwMode="auto">
          <a:xfrm>
            <a:off x="7239000" y="5181600"/>
            <a:ext cx="1524000" cy="320040"/>
          </a:xfrm>
          <a:prstGeom prst="rect">
            <a:avLst/>
          </a:prstGeom>
          <a:noFill/>
          <a:ln w="9525">
            <a:noFill/>
            <a:miter lim="800000"/>
            <a:headEnd/>
            <a:tailEnd/>
          </a:ln>
        </p:spPr>
        <p:txBody>
          <a:bodyPr lIns="84899" tIns="42449" rIns="84899" bIns="42449"/>
          <a:lstStyle/>
          <a:p>
            <a:r>
              <a:rPr lang="en-US" sz="1500" b="1">
                <a:solidFill>
                  <a:srgbClr val="EEB42D"/>
                </a:solidFill>
                <a:hlinkClick r:id="rId3" action="ppaction://hlinksldjump"/>
              </a:rPr>
              <a:t>Other LANS</a:t>
            </a:r>
            <a:endParaRPr lang="en-US">
              <a:solidFill>
                <a:srgbClr val="EEB42D"/>
              </a:solidFill>
            </a:endParaRPr>
          </a:p>
        </p:txBody>
      </p:sp>
      <p:sp>
        <p:nvSpPr>
          <p:cNvPr id="25" name="Line 40"/>
          <p:cNvSpPr>
            <a:spLocks noChangeShapeType="1"/>
          </p:cNvSpPr>
          <p:nvPr/>
        </p:nvSpPr>
        <p:spPr bwMode="auto">
          <a:xfrm>
            <a:off x="6610350" y="1924051"/>
            <a:ext cx="95250" cy="1428750"/>
          </a:xfrm>
          <a:prstGeom prst="line">
            <a:avLst/>
          </a:prstGeom>
          <a:noFill/>
          <a:ln w="9525">
            <a:solidFill>
              <a:srgbClr val="E84B02"/>
            </a:solidFill>
            <a:round/>
            <a:headEnd/>
            <a:tailEnd type="triangle" w="med" len="med"/>
          </a:ln>
        </p:spPr>
        <p:txBody>
          <a:bodyPr lIns="84899" tIns="42449" rIns="84899" bIns="42449"/>
          <a:lstStyle/>
          <a:p>
            <a:endParaRPr lang="en-US"/>
          </a:p>
        </p:txBody>
      </p:sp>
      <p:sp>
        <p:nvSpPr>
          <p:cNvPr id="26" name="Text Box 41"/>
          <p:cNvSpPr txBox="1">
            <a:spLocks noChangeArrowheads="1"/>
          </p:cNvSpPr>
          <p:nvPr/>
        </p:nvSpPr>
        <p:spPr bwMode="auto">
          <a:xfrm>
            <a:off x="6019801" y="1600201"/>
            <a:ext cx="1114425" cy="323850"/>
          </a:xfrm>
          <a:prstGeom prst="rect">
            <a:avLst/>
          </a:prstGeom>
          <a:noFill/>
          <a:ln w="9525">
            <a:noFill/>
            <a:miter lim="800000"/>
            <a:headEnd/>
            <a:tailEnd/>
          </a:ln>
        </p:spPr>
        <p:txBody>
          <a:bodyPr lIns="84899" tIns="42449" rIns="84899" bIns="42449"/>
          <a:lstStyle/>
          <a:p>
            <a:r>
              <a:rPr lang="en-US" sz="1500" b="1">
                <a:solidFill>
                  <a:srgbClr val="EEB42D"/>
                </a:solidFill>
                <a:hlinkClick r:id="rId4" action="ppaction://hlinksldjump"/>
              </a:rPr>
              <a:t>Firewall</a:t>
            </a:r>
            <a:endParaRPr lang="en-US">
              <a:solidFill>
                <a:srgbClr val="EEB42D"/>
              </a:solidFill>
            </a:endParaRPr>
          </a:p>
        </p:txBody>
      </p:sp>
      <p:sp>
        <p:nvSpPr>
          <p:cNvPr id="27" name="Text Box 43"/>
          <p:cNvSpPr txBox="1">
            <a:spLocks noChangeArrowheads="1"/>
          </p:cNvSpPr>
          <p:nvPr/>
        </p:nvSpPr>
        <p:spPr bwMode="auto">
          <a:xfrm>
            <a:off x="7467600" y="4114801"/>
            <a:ext cx="1112838" cy="323850"/>
          </a:xfrm>
          <a:prstGeom prst="rect">
            <a:avLst/>
          </a:prstGeom>
          <a:noFill/>
          <a:ln w="9525">
            <a:noFill/>
            <a:miter lim="800000"/>
            <a:headEnd/>
            <a:tailEnd/>
          </a:ln>
        </p:spPr>
        <p:txBody>
          <a:bodyPr lIns="84899" tIns="42449" rIns="84899" bIns="42449"/>
          <a:lstStyle/>
          <a:p>
            <a:pPr algn="ctr"/>
            <a:r>
              <a:rPr lang="en-US" sz="1500" b="1">
                <a:solidFill>
                  <a:srgbClr val="EEB42D"/>
                </a:solidFill>
                <a:hlinkClick r:id="rId3" action="ppaction://hlinksldjump"/>
              </a:rPr>
              <a:t>Router</a:t>
            </a:r>
            <a:endParaRPr lang="en-US">
              <a:solidFill>
                <a:srgbClr val="EEB42D"/>
              </a:solidFill>
            </a:endParaRPr>
          </a:p>
        </p:txBody>
      </p:sp>
      <p:sp>
        <p:nvSpPr>
          <p:cNvPr id="28" name="Text Box 44"/>
          <p:cNvSpPr txBox="1">
            <a:spLocks noChangeArrowheads="1"/>
          </p:cNvSpPr>
          <p:nvPr/>
        </p:nvSpPr>
        <p:spPr bwMode="auto">
          <a:xfrm>
            <a:off x="3581400" y="3429000"/>
            <a:ext cx="2819400" cy="304800"/>
          </a:xfrm>
          <a:prstGeom prst="rect">
            <a:avLst/>
          </a:prstGeom>
          <a:noFill/>
          <a:ln w="19050">
            <a:noFill/>
            <a:miter lim="800000"/>
            <a:headEnd/>
            <a:tailEnd/>
          </a:ln>
        </p:spPr>
        <p:txBody>
          <a:bodyPr lIns="84899" tIns="42449" rIns="84899" bIns="42449"/>
          <a:lstStyle/>
          <a:p>
            <a:pPr algn="ctr"/>
            <a:r>
              <a:rPr lang="en-US" sz="1500" b="1">
                <a:solidFill>
                  <a:srgbClr val="EEB42D"/>
                </a:solidFill>
                <a:hlinkClick r:id="rId5" action="ppaction://hlinksldjump"/>
              </a:rPr>
              <a:t>Fiber Optic Network Cable</a:t>
            </a:r>
            <a:endParaRPr lang="en-US">
              <a:solidFill>
                <a:srgbClr val="EEB42D"/>
              </a:solidFill>
            </a:endParaRPr>
          </a:p>
        </p:txBody>
      </p:sp>
      <p:sp>
        <p:nvSpPr>
          <p:cNvPr id="29" name="Line 45"/>
          <p:cNvSpPr>
            <a:spLocks noChangeShapeType="1"/>
          </p:cNvSpPr>
          <p:nvPr/>
        </p:nvSpPr>
        <p:spPr bwMode="auto">
          <a:xfrm flipH="1" flipV="1">
            <a:off x="7315200" y="3962400"/>
            <a:ext cx="609600" cy="1295400"/>
          </a:xfrm>
          <a:prstGeom prst="line">
            <a:avLst/>
          </a:prstGeom>
          <a:noFill/>
          <a:ln w="9525">
            <a:solidFill>
              <a:srgbClr val="E84B02"/>
            </a:solidFill>
            <a:round/>
            <a:headEnd/>
            <a:tailEnd/>
          </a:ln>
        </p:spPr>
        <p:txBody>
          <a:bodyPr lIns="84899" tIns="42449" rIns="84899" bIns="42449"/>
          <a:lstStyle/>
          <a:p>
            <a:endParaRPr lang="en-US"/>
          </a:p>
        </p:txBody>
      </p:sp>
      <p:pic>
        <p:nvPicPr>
          <p:cNvPr id="30" name="Picture 46" descr="MPj04308490000[1]"/>
          <p:cNvPicPr>
            <a:picLocks noChangeAspect="1" noChangeArrowheads="1"/>
          </p:cNvPicPr>
          <p:nvPr/>
        </p:nvPicPr>
        <p:blipFill>
          <a:blip r:embed="rId6" cstate="print">
            <a:clrChange>
              <a:clrFrom>
                <a:srgbClr val="000000"/>
              </a:clrFrom>
              <a:clrTo>
                <a:srgbClr val="000000">
                  <a:alpha val="0"/>
                </a:srgbClr>
              </a:clrTo>
            </a:clrChange>
          </a:blip>
          <a:srcRect/>
          <a:stretch>
            <a:fillRect/>
          </a:stretch>
        </p:blipFill>
        <p:spPr bwMode="auto">
          <a:xfrm>
            <a:off x="7239000" y="1981201"/>
            <a:ext cx="1219200" cy="895350"/>
          </a:xfrm>
          <a:prstGeom prst="rect">
            <a:avLst/>
          </a:prstGeom>
          <a:noFill/>
          <a:ln w="9525">
            <a:noFill/>
            <a:miter lim="800000"/>
            <a:headEnd/>
            <a:tailEnd/>
          </a:ln>
        </p:spPr>
      </p:pic>
      <p:sp>
        <p:nvSpPr>
          <p:cNvPr id="31" name="Line 50"/>
          <p:cNvSpPr>
            <a:spLocks noChangeShapeType="1"/>
          </p:cNvSpPr>
          <p:nvPr/>
        </p:nvSpPr>
        <p:spPr bwMode="auto">
          <a:xfrm flipV="1">
            <a:off x="6858000" y="3810000"/>
            <a:ext cx="387350" cy="0"/>
          </a:xfrm>
          <a:prstGeom prst="line">
            <a:avLst/>
          </a:prstGeom>
          <a:noFill/>
          <a:ln w="38100">
            <a:solidFill>
              <a:srgbClr val="E84B02"/>
            </a:solidFill>
            <a:round/>
            <a:headEnd/>
            <a:tailEnd/>
          </a:ln>
        </p:spPr>
        <p:txBody>
          <a:bodyPr lIns="84899" tIns="42449" rIns="84899" bIns="42449"/>
          <a:lstStyle/>
          <a:p>
            <a:endParaRPr lang="en-US"/>
          </a:p>
        </p:txBody>
      </p:sp>
      <p:sp>
        <p:nvSpPr>
          <p:cNvPr id="32" name="Line 37"/>
          <p:cNvSpPr>
            <a:spLocks noChangeShapeType="1"/>
          </p:cNvSpPr>
          <p:nvPr/>
        </p:nvSpPr>
        <p:spPr bwMode="auto">
          <a:xfrm flipV="1">
            <a:off x="7467600" y="2819400"/>
            <a:ext cx="304800" cy="838200"/>
          </a:xfrm>
          <a:prstGeom prst="line">
            <a:avLst/>
          </a:prstGeom>
          <a:noFill/>
          <a:ln w="9525">
            <a:solidFill>
              <a:srgbClr val="E84B02"/>
            </a:solidFill>
            <a:round/>
            <a:headEnd/>
            <a:tailEnd/>
          </a:ln>
        </p:spPr>
        <p:txBody>
          <a:bodyPr lIns="84899" tIns="42449" rIns="84899" bIns="42449"/>
          <a:lstStyle/>
          <a:p>
            <a:endParaRPr lang="en-US"/>
          </a:p>
        </p:txBody>
      </p:sp>
      <p:sp>
        <p:nvSpPr>
          <p:cNvPr id="33" name="Line 17"/>
          <p:cNvSpPr>
            <a:spLocks noChangeShapeType="1"/>
          </p:cNvSpPr>
          <p:nvPr/>
        </p:nvSpPr>
        <p:spPr bwMode="auto">
          <a:xfrm>
            <a:off x="2965450" y="4042411"/>
            <a:ext cx="692150" cy="681990"/>
          </a:xfrm>
          <a:prstGeom prst="line">
            <a:avLst/>
          </a:prstGeom>
          <a:noFill/>
          <a:ln w="9525">
            <a:solidFill>
              <a:srgbClr val="E84B02"/>
            </a:solidFill>
            <a:round/>
            <a:headEnd/>
            <a:tailEnd/>
          </a:ln>
        </p:spPr>
        <p:txBody>
          <a:bodyPr lIns="84899" tIns="42449" rIns="84899" bIns="42449"/>
          <a:lstStyle/>
          <a:p>
            <a:endParaRPr lang="en-US"/>
          </a:p>
        </p:txBody>
      </p:sp>
      <p:pic>
        <p:nvPicPr>
          <p:cNvPr id="34" name="Picture 61" descr="j0431637"/>
          <p:cNvPicPr>
            <a:picLocks noChangeAspect="1" noChangeArrowheads="1"/>
          </p:cNvPicPr>
          <p:nvPr/>
        </p:nvPicPr>
        <p:blipFill>
          <a:blip r:embed="rId7" cstate="print"/>
          <a:srcRect/>
          <a:stretch>
            <a:fillRect/>
          </a:stretch>
        </p:blipFill>
        <p:spPr bwMode="auto">
          <a:xfrm>
            <a:off x="1219200" y="5105400"/>
            <a:ext cx="1066800" cy="1447800"/>
          </a:xfrm>
          <a:prstGeom prst="rect">
            <a:avLst/>
          </a:prstGeom>
          <a:noFill/>
          <a:ln w="9525">
            <a:noFill/>
            <a:miter lim="800000"/>
            <a:headEnd/>
            <a:tailEnd/>
          </a:ln>
        </p:spPr>
      </p:pic>
      <p:sp>
        <p:nvSpPr>
          <p:cNvPr id="35" name="Text Box 62"/>
          <p:cNvSpPr txBox="1">
            <a:spLocks noChangeArrowheads="1"/>
          </p:cNvSpPr>
          <p:nvPr/>
        </p:nvSpPr>
        <p:spPr bwMode="auto">
          <a:xfrm>
            <a:off x="533400" y="5105400"/>
            <a:ext cx="1066800" cy="316560"/>
          </a:xfrm>
          <a:prstGeom prst="rect">
            <a:avLst/>
          </a:prstGeom>
          <a:noFill/>
          <a:ln w="9525">
            <a:noFill/>
            <a:miter lim="800000"/>
            <a:headEnd/>
            <a:tailEnd/>
          </a:ln>
        </p:spPr>
        <p:txBody>
          <a:bodyPr lIns="84899" tIns="42449" rIns="84899" bIns="42449">
            <a:spAutoFit/>
          </a:bodyPr>
          <a:lstStyle/>
          <a:p>
            <a:pPr>
              <a:spcBef>
                <a:spcPct val="50000"/>
              </a:spcBef>
            </a:pPr>
            <a:r>
              <a:rPr lang="en-US" sz="1500" b="1">
                <a:solidFill>
                  <a:srgbClr val="EEB42D"/>
                </a:solidFill>
                <a:hlinkClick r:id="rId4" action="ppaction://hlinksldjump"/>
              </a:rPr>
              <a:t>Server</a:t>
            </a:r>
            <a:endParaRPr lang="en-US" sz="1500" b="1">
              <a:solidFill>
                <a:srgbClr val="EEB42D"/>
              </a:solidFill>
            </a:endParaRPr>
          </a:p>
        </p:txBody>
      </p:sp>
      <p:pic>
        <p:nvPicPr>
          <p:cNvPr id="36" name="Picture 66" descr="j0396868"/>
          <p:cNvPicPr>
            <a:picLocks noChangeAspect="1" noChangeArrowheads="1"/>
          </p:cNvPicPr>
          <p:nvPr/>
        </p:nvPicPr>
        <p:blipFill>
          <a:blip r:embed="rId8" cstate="print"/>
          <a:srcRect/>
          <a:stretch>
            <a:fillRect/>
          </a:stretch>
        </p:blipFill>
        <p:spPr bwMode="auto">
          <a:xfrm>
            <a:off x="4495801" y="1981200"/>
            <a:ext cx="703263" cy="836296"/>
          </a:xfrm>
          <a:prstGeom prst="rect">
            <a:avLst/>
          </a:prstGeom>
          <a:noFill/>
          <a:ln w="9525">
            <a:noFill/>
            <a:miter lim="800000"/>
            <a:headEnd/>
            <a:tailEnd/>
          </a:ln>
        </p:spPr>
      </p:pic>
      <p:pic>
        <p:nvPicPr>
          <p:cNvPr id="37" name="Picture 68" descr="j0396868"/>
          <p:cNvPicPr>
            <a:picLocks noChangeAspect="1" noChangeArrowheads="1"/>
          </p:cNvPicPr>
          <p:nvPr/>
        </p:nvPicPr>
        <p:blipFill>
          <a:blip r:embed="rId8" cstate="print"/>
          <a:srcRect/>
          <a:stretch>
            <a:fillRect/>
          </a:stretch>
        </p:blipFill>
        <p:spPr bwMode="auto">
          <a:xfrm>
            <a:off x="2133601" y="2209800"/>
            <a:ext cx="703263" cy="836296"/>
          </a:xfrm>
          <a:prstGeom prst="rect">
            <a:avLst/>
          </a:prstGeom>
          <a:noFill/>
          <a:ln w="9525">
            <a:noFill/>
            <a:miter lim="800000"/>
            <a:headEnd/>
            <a:tailEnd/>
          </a:ln>
        </p:spPr>
      </p:pic>
      <p:pic>
        <p:nvPicPr>
          <p:cNvPr id="38" name="Picture 72" descr="j0396876"/>
          <p:cNvPicPr>
            <a:picLocks noChangeAspect="1" noChangeArrowheads="1"/>
          </p:cNvPicPr>
          <p:nvPr/>
        </p:nvPicPr>
        <p:blipFill>
          <a:blip r:embed="rId9" cstate="print"/>
          <a:srcRect/>
          <a:stretch>
            <a:fillRect/>
          </a:stretch>
        </p:blipFill>
        <p:spPr bwMode="auto">
          <a:xfrm>
            <a:off x="457200" y="3048001"/>
            <a:ext cx="990600" cy="956310"/>
          </a:xfrm>
          <a:prstGeom prst="rect">
            <a:avLst/>
          </a:prstGeom>
          <a:noFill/>
          <a:ln w="9525">
            <a:noFill/>
            <a:miter lim="800000"/>
            <a:headEnd/>
            <a:tailEnd/>
          </a:ln>
        </p:spPr>
      </p:pic>
      <p:pic>
        <p:nvPicPr>
          <p:cNvPr id="39" name="Picture 78" descr="router"/>
          <p:cNvPicPr>
            <a:picLocks noChangeAspect="1" noChangeArrowheads="1"/>
          </p:cNvPicPr>
          <p:nvPr/>
        </p:nvPicPr>
        <p:blipFill>
          <a:blip r:embed="rId10" cstate="print"/>
          <a:srcRect/>
          <a:stretch>
            <a:fillRect/>
          </a:stretch>
        </p:blipFill>
        <p:spPr bwMode="auto">
          <a:xfrm>
            <a:off x="7086601" y="3505200"/>
            <a:ext cx="1419225" cy="754380"/>
          </a:xfrm>
          <a:prstGeom prst="rect">
            <a:avLst/>
          </a:prstGeom>
          <a:noFill/>
          <a:ln w="9525">
            <a:noFill/>
            <a:miter lim="800000"/>
            <a:headEnd/>
            <a:tailEnd/>
          </a:ln>
        </p:spPr>
      </p:pic>
      <p:grpSp>
        <p:nvGrpSpPr>
          <p:cNvPr id="40" name="Group 111"/>
          <p:cNvGrpSpPr>
            <a:grpSpLocks/>
          </p:cNvGrpSpPr>
          <p:nvPr/>
        </p:nvGrpSpPr>
        <p:grpSpPr bwMode="auto">
          <a:xfrm>
            <a:off x="3040063" y="4333876"/>
            <a:ext cx="2957512" cy="2070734"/>
            <a:chOff x="1915" y="2730"/>
            <a:chExt cx="1863" cy="1304"/>
          </a:xfrm>
        </p:grpSpPr>
        <p:pic>
          <p:nvPicPr>
            <p:cNvPr id="41" name="Picture 57"/>
            <p:cNvPicPr>
              <a:picLocks noChangeAspect="1" noChangeArrowheads="1"/>
            </p:cNvPicPr>
            <p:nvPr/>
          </p:nvPicPr>
          <p:blipFill>
            <a:blip r:embed="rId11" cstate="print"/>
            <a:srcRect/>
            <a:stretch>
              <a:fillRect/>
            </a:stretch>
          </p:blipFill>
          <p:spPr bwMode="auto">
            <a:xfrm>
              <a:off x="2064" y="2784"/>
              <a:ext cx="714" cy="466"/>
            </a:xfrm>
            <a:prstGeom prst="rect">
              <a:avLst/>
            </a:prstGeom>
            <a:noFill/>
            <a:ln w="9525">
              <a:noFill/>
              <a:miter lim="800000"/>
              <a:headEnd/>
              <a:tailEnd/>
            </a:ln>
          </p:spPr>
        </p:pic>
        <p:pic>
          <p:nvPicPr>
            <p:cNvPr id="42" name="Picture 69" descr="j0396868"/>
            <p:cNvPicPr>
              <a:picLocks noChangeAspect="1" noChangeArrowheads="1"/>
            </p:cNvPicPr>
            <p:nvPr/>
          </p:nvPicPr>
          <p:blipFill>
            <a:blip r:embed="rId8" cstate="print"/>
            <a:srcRect/>
            <a:stretch>
              <a:fillRect/>
            </a:stretch>
          </p:blipFill>
          <p:spPr bwMode="auto">
            <a:xfrm>
              <a:off x="3456" y="2928"/>
              <a:ext cx="322" cy="383"/>
            </a:xfrm>
            <a:prstGeom prst="rect">
              <a:avLst/>
            </a:prstGeom>
            <a:noFill/>
            <a:ln w="9525">
              <a:noFill/>
              <a:miter lim="800000"/>
              <a:headEnd/>
              <a:tailEnd/>
            </a:ln>
          </p:spPr>
        </p:pic>
        <p:pic>
          <p:nvPicPr>
            <p:cNvPr id="43" name="Picture 76" descr="j0396866"/>
            <p:cNvPicPr>
              <a:picLocks noChangeAspect="1" noChangeArrowheads="1"/>
            </p:cNvPicPr>
            <p:nvPr/>
          </p:nvPicPr>
          <p:blipFill>
            <a:blip r:embed="rId12" cstate="print"/>
            <a:srcRect/>
            <a:stretch>
              <a:fillRect/>
            </a:stretch>
          </p:blipFill>
          <p:spPr bwMode="auto">
            <a:xfrm>
              <a:off x="2544" y="3696"/>
              <a:ext cx="280" cy="338"/>
            </a:xfrm>
            <a:prstGeom prst="rect">
              <a:avLst/>
            </a:prstGeom>
            <a:noFill/>
            <a:ln w="9525">
              <a:noFill/>
              <a:miter lim="800000"/>
              <a:headEnd/>
              <a:tailEnd/>
            </a:ln>
          </p:spPr>
        </p:pic>
        <p:sp>
          <p:nvSpPr>
            <p:cNvPr id="44" name="Arc 79"/>
            <p:cNvSpPr>
              <a:spLocks/>
            </p:cNvSpPr>
            <p:nvPr/>
          </p:nvSpPr>
          <p:spPr bwMode="auto">
            <a:xfrm rot="21363590" flipV="1">
              <a:off x="1915" y="2730"/>
              <a:ext cx="1340" cy="735"/>
            </a:xfrm>
            <a:custGeom>
              <a:avLst/>
              <a:gdLst>
                <a:gd name="T0" fmla="*/ 0 w 21350"/>
                <a:gd name="T1" fmla="*/ 0 h 21023"/>
                <a:gd name="T2" fmla="*/ 0 w 21350"/>
                <a:gd name="T3" fmla="*/ 0 h 21023"/>
                <a:gd name="T4" fmla="*/ 0 w 21350"/>
                <a:gd name="T5" fmla="*/ 0 h 21023"/>
                <a:gd name="T6" fmla="*/ 0 60000 65536"/>
                <a:gd name="T7" fmla="*/ 0 60000 65536"/>
                <a:gd name="T8" fmla="*/ 0 60000 65536"/>
                <a:gd name="T9" fmla="*/ 0 w 21350"/>
                <a:gd name="T10" fmla="*/ 0 h 21023"/>
                <a:gd name="T11" fmla="*/ 21350 w 21350"/>
                <a:gd name="T12" fmla="*/ 21023 h 21023"/>
              </a:gdLst>
              <a:ahLst/>
              <a:cxnLst>
                <a:cxn ang="T6">
                  <a:pos x="T0" y="T1"/>
                </a:cxn>
                <a:cxn ang="T7">
                  <a:pos x="T2" y="T3"/>
                </a:cxn>
                <a:cxn ang="T8">
                  <a:pos x="T4" y="T5"/>
                </a:cxn>
              </a:cxnLst>
              <a:rect l="T9" t="T10" r="T11" b="T12"/>
              <a:pathLst>
                <a:path w="21350" h="21023" fill="none" extrusionOk="0">
                  <a:moveTo>
                    <a:pt x="4960" y="0"/>
                  </a:moveTo>
                  <a:cubicBezTo>
                    <a:pt x="13528" y="2022"/>
                    <a:pt x="20012" y="9041"/>
                    <a:pt x="21349" y="17743"/>
                  </a:cubicBezTo>
                </a:path>
                <a:path w="21350" h="21023" stroke="0" extrusionOk="0">
                  <a:moveTo>
                    <a:pt x="4960" y="0"/>
                  </a:moveTo>
                  <a:cubicBezTo>
                    <a:pt x="13528" y="2022"/>
                    <a:pt x="20012" y="9041"/>
                    <a:pt x="21349" y="17743"/>
                  </a:cubicBezTo>
                  <a:lnTo>
                    <a:pt x="0" y="21023"/>
                  </a:lnTo>
                  <a:close/>
                </a:path>
              </a:pathLst>
            </a:custGeom>
            <a:noFill/>
            <a:ln w="3175">
              <a:solidFill>
                <a:srgbClr val="C0C0C0"/>
              </a:solidFill>
              <a:round/>
              <a:headEnd/>
              <a:tailEnd/>
            </a:ln>
          </p:spPr>
          <p:txBody>
            <a:bodyPr wrap="none" anchor="ctr"/>
            <a:lstStyle/>
            <a:p>
              <a:endParaRPr lang="en-US"/>
            </a:p>
          </p:txBody>
        </p:sp>
        <p:sp>
          <p:nvSpPr>
            <p:cNvPr id="45" name="Arc 86"/>
            <p:cNvSpPr>
              <a:spLocks/>
            </p:cNvSpPr>
            <p:nvPr/>
          </p:nvSpPr>
          <p:spPr bwMode="auto">
            <a:xfrm rot="21363590" flipV="1">
              <a:off x="2011" y="2825"/>
              <a:ext cx="1351" cy="735"/>
            </a:xfrm>
            <a:custGeom>
              <a:avLst/>
              <a:gdLst>
                <a:gd name="T0" fmla="*/ 0 w 21527"/>
                <a:gd name="T1" fmla="*/ 0 h 21023"/>
                <a:gd name="T2" fmla="*/ 0 w 21527"/>
                <a:gd name="T3" fmla="*/ 0 h 21023"/>
                <a:gd name="T4" fmla="*/ 0 w 21527"/>
                <a:gd name="T5" fmla="*/ 0 h 21023"/>
                <a:gd name="T6" fmla="*/ 0 60000 65536"/>
                <a:gd name="T7" fmla="*/ 0 60000 65536"/>
                <a:gd name="T8" fmla="*/ 0 60000 65536"/>
                <a:gd name="T9" fmla="*/ 0 w 21527"/>
                <a:gd name="T10" fmla="*/ 0 h 21023"/>
                <a:gd name="T11" fmla="*/ 21527 w 21527"/>
                <a:gd name="T12" fmla="*/ 21023 h 21023"/>
              </a:gdLst>
              <a:ahLst/>
              <a:cxnLst>
                <a:cxn ang="T6">
                  <a:pos x="T0" y="T1"/>
                </a:cxn>
                <a:cxn ang="T7">
                  <a:pos x="T2" y="T3"/>
                </a:cxn>
                <a:cxn ang="T8">
                  <a:pos x="T4" y="T5"/>
                </a:cxn>
              </a:cxnLst>
              <a:rect l="T9" t="T10" r="T11" b="T12"/>
              <a:pathLst>
                <a:path w="21527" h="21023" fill="none" extrusionOk="0">
                  <a:moveTo>
                    <a:pt x="4960" y="0"/>
                  </a:moveTo>
                  <a:cubicBezTo>
                    <a:pt x="14071" y="2150"/>
                    <a:pt x="20759" y="9923"/>
                    <a:pt x="21527" y="19251"/>
                  </a:cubicBezTo>
                </a:path>
                <a:path w="21527" h="21023" stroke="0" extrusionOk="0">
                  <a:moveTo>
                    <a:pt x="4960" y="0"/>
                  </a:moveTo>
                  <a:cubicBezTo>
                    <a:pt x="14071" y="2150"/>
                    <a:pt x="20759" y="9923"/>
                    <a:pt x="21527" y="19251"/>
                  </a:cubicBezTo>
                  <a:lnTo>
                    <a:pt x="0" y="21023"/>
                  </a:lnTo>
                  <a:close/>
                </a:path>
              </a:pathLst>
            </a:custGeom>
            <a:noFill/>
            <a:ln w="3175">
              <a:solidFill>
                <a:srgbClr val="C0C0C0"/>
              </a:solidFill>
              <a:round/>
              <a:headEnd/>
              <a:tailEnd/>
            </a:ln>
          </p:spPr>
          <p:txBody>
            <a:bodyPr wrap="none" anchor="ctr"/>
            <a:lstStyle/>
            <a:p>
              <a:endParaRPr lang="en-US"/>
            </a:p>
          </p:txBody>
        </p:sp>
        <p:sp>
          <p:nvSpPr>
            <p:cNvPr id="46" name="Arc 87"/>
            <p:cNvSpPr>
              <a:spLocks/>
            </p:cNvSpPr>
            <p:nvPr/>
          </p:nvSpPr>
          <p:spPr bwMode="auto">
            <a:xfrm rot="21363590" flipV="1">
              <a:off x="2107" y="2921"/>
              <a:ext cx="1355" cy="735"/>
            </a:xfrm>
            <a:custGeom>
              <a:avLst/>
              <a:gdLst>
                <a:gd name="T0" fmla="*/ 0 w 21590"/>
                <a:gd name="T1" fmla="*/ 0 h 21023"/>
                <a:gd name="T2" fmla="*/ 0 w 21590"/>
                <a:gd name="T3" fmla="*/ 0 h 21023"/>
                <a:gd name="T4" fmla="*/ 0 w 21590"/>
                <a:gd name="T5" fmla="*/ 0 h 21023"/>
                <a:gd name="T6" fmla="*/ 0 60000 65536"/>
                <a:gd name="T7" fmla="*/ 0 60000 65536"/>
                <a:gd name="T8" fmla="*/ 0 60000 65536"/>
                <a:gd name="T9" fmla="*/ 0 w 21590"/>
                <a:gd name="T10" fmla="*/ 0 h 21023"/>
                <a:gd name="T11" fmla="*/ 21590 w 21590"/>
                <a:gd name="T12" fmla="*/ 21023 h 21023"/>
              </a:gdLst>
              <a:ahLst/>
              <a:cxnLst>
                <a:cxn ang="T6">
                  <a:pos x="T0" y="T1"/>
                </a:cxn>
                <a:cxn ang="T7">
                  <a:pos x="T2" y="T3"/>
                </a:cxn>
                <a:cxn ang="T8">
                  <a:pos x="T4" y="T5"/>
                </a:cxn>
              </a:cxnLst>
              <a:rect l="T9" t="T10" r="T11" b="T12"/>
              <a:pathLst>
                <a:path w="21590" h="21023" fill="none" extrusionOk="0">
                  <a:moveTo>
                    <a:pt x="4960" y="0"/>
                  </a:moveTo>
                  <a:cubicBezTo>
                    <a:pt x="14467" y="2243"/>
                    <a:pt x="21285" y="10587"/>
                    <a:pt x="21589" y="20350"/>
                  </a:cubicBezTo>
                </a:path>
                <a:path w="21590" h="21023" stroke="0" extrusionOk="0">
                  <a:moveTo>
                    <a:pt x="4960" y="0"/>
                  </a:moveTo>
                  <a:cubicBezTo>
                    <a:pt x="14467" y="2243"/>
                    <a:pt x="21285" y="10587"/>
                    <a:pt x="21589" y="20350"/>
                  </a:cubicBezTo>
                  <a:lnTo>
                    <a:pt x="0" y="21023"/>
                  </a:lnTo>
                  <a:close/>
                </a:path>
              </a:pathLst>
            </a:custGeom>
            <a:noFill/>
            <a:ln w="3175">
              <a:solidFill>
                <a:srgbClr val="C0C0C0"/>
              </a:solidFill>
              <a:round/>
              <a:headEnd/>
              <a:tailEnd/>
            </a:ln>
          </p:spPr>
          <p:txBody>
            <a:bodyPr wrap="none" anchor="ctr"/>
            <a:lstStyle/>
            <a:p>
              <a:endParaRPr lang="en-US"/>
            </a:p>
          </p:txBody>
        </p:sp>
        <p:pic>
          <p:nvPicPr>
            <p:cNvPr id="47" name="Picture 88" descr="j0396876"/>
            <p:cNvPicPr>
              <a:picLocks noChangeAspect="1" noChangeArrowheads="1"/>
            </p:cNvPicPr>
            <p:nvPr/>
          </p:nvPicPr>
          <p:blipFill>
            <a:blip r:embed="rId9" cstate="print"/>
            <a:srcRect/>
            <a:stretch>
              <a:fillRect/>
            </a:stretch>
          </p:blipFill>
          <p:spPr bwMode="auto">
            <a:xfrm>
              <a:off x="3072" y="3408"/>
              <a:ext cx="432" cy="417"/>
            </a:xfrm>
            <a:prstGeom prst="rect">
              <a:avLst/>
            </a:prstGeom>
            <a:noFill/>
            <a:ln w="9525">
              <a:noFill/>
              <a:miter lim="800000"/>
              <a:headEnd/>
              <a:tailEnd/>
            </a:ln>
          </p:spPr>
        </p:pic>
      </p:grpSp>
      <p:pic>
        <p:nvPicPr>
          <p:cNvPr id="48" name="Picture 96"/>
          <p:cNvPicPr>
            <a:picLocks noChangeAspect="1" noChangeArrowheads="1"/>
          </p:cNvPicPr>
          <p:nvPr/>
        </p:nvPicPr>
        <p:blipFill>
          <a:blip r:embed="rId13" cstate="print"/>
          <a:srcRect/>
          <a:stretch>
            <a:fillRect/>
          </a:stretch>
        </p:blipFill>
        <p:spPr bwMode="auto">
          <a:xfrm>
            <a:off x="1295400" y="1600201"/>
            <a:ext cx="609600" cy="537210"/>
          </a:xfrm>
          <a:prstGeom prst="rect">
            <a:avLst/>
          </a:prstGeom>
          <a:noFill/>
          <a:ln w="9525">
            <a:noFill/>
            <a:miter lim="800000"/>
            <a:headEnd/>
            <a:tailEnd/>
          </a:ln>
        </p:spPr>
      </p:pic>
      <p:sp>
        <p:nvSpPr>
          <p:cNvPr id="49" name="Text Box 104"/>
          <p:cNvSpPr txBox="1">
            <a:spLocks noChangeArrowheads="1"/>
          </p:cNvSpPr>
          <p:nvPr/>
        </p:nvSpPr>
        <p:spPr bwMode="auto">
          <a:xfrm>
            <a:off x="4572000" y="1600200"/>
            <a:ext cx="533400" cy="316560"/>
          </a:xfrm>
          <a:prstGeom prst="rect">
            <a:avLst/>
          </a:prstGeom>
          <a:noFill/>
          <a:ln w="9525">
            <a:noFill/>
            <a:miter lim="800000"/>
            <a:headEnd/>
            <a:tailEnd/>
          </a:ln>
        </p:spPr>
        <p:txBody>
          <a:bodyPr lIns="84899" tIns="42449" rIns="84899" bIns="42449">
            <a:spAutoFit/>
          </a:bodyPr>
          <a:lstStyle/>
          <a:p>
            <a:pPr>
              <a:spcBef>
                <a:spcPct val="50000"/>
              </a:spcBef>
            </a:pPr>
            <a:r>
              <a:rPr lang="en-US" sz="1500" b="1">
                <a:solidFill>
                  <a:srgbClr val="EEB42D"/>
                </a:solidFill>
                <a:hlinkClick r:id="rId14" action="ppaction://hlinksldjump"/>
              </a:rPr>
              <a:t>PC</a:t>
            </a:r>
            <a:endParaRPr lang="en-US" sz="1500" b="1">
              <a:solidFill>
                <a:srgbClr val="EEB42D"/>
              </a:solidFill>
            </a:endParaRPr>
          </a:p>
        </p:txBody>
      </p:sp>
      <p:sp>
        <p:nvSpPr>
          <p:cNvPr id="50" name="Text Box 105"/>
          <p:cNvSpPr txBox="1">
            <a:spLocks noChangeArrowheads="1"/>
          </p:cNvSpPr>
          <p:nvPr/>
        </p:nvSpPr>
        <p:spPr bwMode="auto">
          <a:xfrm>
            <a:off x="5105400" y="6096000"/>
            <a:ext cx="1981200" cy="316560"/>
          </a:xfrm>
          <a:prstGeom prst="rect">
            <a:avLst/>
          </a:prstGeom>
          <a:noFill/>
          <a:ln w="9525">
            <a:noFill/>
            <a:miter lim="800000"/>
            <a:headEnd/>
            <a:tailEnd/>
          </a:ln>
        </p:spPr>
        <p:txBody>
          <a:bodyPr lIns="84899" tIns="42449" rIns="84899" bIns="42449">
            <a:spAutoFit/>
          </a:bodyPr>
          <a:lstStyle/>
          <a:p>
            <a:pPr>
              <a:spcBef>
                <a:spcPct val="50000"/>
              </a:spcBef>
            </a:pPr>
            <a:r>
              <a:rPr lang="en-US" sz="1500" b="1">
                <a:solidFill>
                  <a:srgbClr val="EEB42D"/>
                </a:solidFill>
                <a:hlinkClick r:id="" action="ppaction://noaction"/>
              </a:rPr>
              <a:t>Wireless Network</a:t>
            </a:r>
            <a:endParaRPr lang="en-US" sz="1500" b="1">
              <a:solidFill>
                <a:srgbClr val="EEB42D"/>
              </a:solidFill>
            </a:endParaRPr>
          </a:p>
        </p:txBody>
      </p:sp>
      <p:sp>
        <p:nvSpPr>
          <p:cNvPr id="51" name="Text Box 106"/>
          <p:cNvSpPr txBox="1">
            <a:spLocks noChangeArrowheads="1"/>
          </p:cNvSpPr>
          <p:nvPr/>
        </p:nvSpPr>
        <p:spPr bwMode="auto">
          <a:xfrm>
            <a:off x="2057400" y="1600200"/>
            <a:ext cx="1676400" cy="316560"/>
          </a:xfrm>
          <a:prstGeom prst="rect">
            <a:avLst/>
          </a:prstGeom>
          <a:noFill/>
          <a:ln w="9525">
            <a:noFill/>
            <a:miter lim="800000"/>
            <a:headEnd/>
            <a:tailEnd/>
          </a:ln>
        </p:spPr>
        <p:txBody>
          <a:bodyPr lIns="84899" tIns="42449" rIns="84899" bIns="42449">
            <a:spAutoFit/>
          </a:bodyPr>
          <a:lstStyle/>
          <a:p>
            <a:pPr>
              <a:spcBef>
                <a:spcPct val="50000"/>
              </a:spcBef>
            </a:pPr>
            <a:r>
              <a:rPr lang="en-US" sz="1500" b="1">
                <a:solidFill>
                  <a:srgbClr val="EEB42D"/>
                </a:solidFill>
                <a:hlinkClick r:id="rId15" action="ppaction://hlinksldjump"/>
              </a:rPr>
              <a:t>Wired Network</a:t>
            </a:r>
            <a:endParaRPr lang="en-US" sz="1500" b="1">
              <a:solidFill>
                <a:srgbClr val="EEB42D"/>
              </a:solidFill>
            </a:endParaRPr>
          </a:p>
        </p:txBody>
      </p:sp>
      <p:sp>
        <p:nvSpPr>
          <p:cNvPr id="52" name="Text Box 107"/>
          <p:cNvSpPr txBox="1">
            <a:spLocks noChangeArrowheads="1"/>
          </p:cNvSpPr>
          <p:nvPr/>
        </p:nvSpPr>
        <p:spPr bwMode="auto">
          <a:xfrm>
            <a:off x="1219200" y="4343400"/>
            <a:ext cx="914400" cy="316560"/>
          </a:xfrm>
          <a:prstGeom prst="rect">
            <a:avLst/>
          </a:prstGeom>
          <a:noFill/>
          <a:ln w="9525">
            <a:noFill/>
            <a:miter lim="800000"/>
            <a:headEnd/>
            <a:tailEnd/>
          </a:ln>
        </p:spPr>
        <p:txBody>
          <a:bodyPr lIns="84899" tIns="42449" rIns="84899" bIns="42449">
            <a:spAutoFit/>
          </a:bodyPr>
          <a:lstStyle/>
          <a:p>
            <a:pPr>
              <a:spcBef>
                <a:spcPct val="50000"/>
              </a:spcBef>
            </a:pPr>
            <a:r>
              <a:rPr lang="en-US" sz="1500" b="1">
                <a:solidFill>
                  <a:srgbClr val="EEB42D"/>
                </a:solidFill>
                <a:hlinkClick r:id="rId16" action="ppaction://hlinksldjump"/>
              </a:rPr>
              <a:t>Switch</a:t>
            </a:r>
            <a:endParaRPr lang="en-US" sz="1500" b="1">
              <a:solidFill>
                <a:srgbClr val="EEB42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sz="2400" b="1" dirty="0" smtClean="0">
                <a:latin typeface="Times New Roman" pitchFamily="18" charset="0"/>
                <a:cs typeface="Times New Roman" pitchFamily="18" charset="0"/>
              </a:rPr>
              <a:t>Network Criteria:</a:t>
            </a:r>
          </a:p>
          <a:p>
            <a:pPr algn="just" fontAlgn="base">
              <a:buNone/>
            </a:pPr>
            <a:r>
              <a:rPr lang="en-US" sz="2400" dirty="0" smtClean="0">
                <a:latin typeface="Times New Roman" pitchFamily="18" charset="0"/>
                <a:cs typeface="Times New Roman" pitchFamily="18" charset="0"/>
              </a:rPr>
              <a:t>The criteria that have to be met by a computer network are: </a:t>
            </a:r>
          </a:p>
          <a:p>
            <a:pPr algn="just" fontAlgn="base"/>
            <a:r>
              <a:rPr lang="en-US" sz="2400" b="1" dirty="0" smtClean="0">
                <a:latin typeface="Times New Roman" pitchFamily="18" charset="0"/>
                <a:cs typeface="Times New Roman" pitchFamily="18" charset="0"/>
              </a:rPr>
              <a:t>1. Performance –</a:t>
            </a:r>
            <a:r>
              <a:rPr lang="en-US" sz="2400" dirty="0" smtClean="0">
                <a:latin typeface="Times New Roman" pitchFamily="18" charset="0"/>
                <a:cs typeface="Times New Roman" pitchFamily="18" charset="0"/>
              </a:rPr>
              <a:t> It is measured in terms of transit time and response time. </a:t>
            </a:r>
          </a:p>
          <a:p>
            <a:pPr lvl="1" algn="just" fontAlgn="base"/>
            <a:r>
              <a:rPr lang="en-US" sz="2000" dirty="0" smtClean="0">
                <a:latin typeface="Times New Roman" pitchFamily="18" charset="0"/>
                <a:cs typeface="Times New Roman" pitchFamily="18" charset="0"/>
              </a:rPr>
              <a:t>Transit time is the time for a message to travel from one device to another </a:t>
            </a:r>
          </a:p>
          <a:p>
            <a:pPr lvl="1" algn="just" fontAlgn="base"/>
            <a:r>
              <a:rPr lang="en-US" sz="2000" dirty="0" smtClean="0">
                <a:latin typeface="Times New Roman" pitchFamily="18" charset="0"/>
                <a:cs typeface="Times New Roman" pitchFamily="18" charset="0"/>
              </a:rPr>
              <a:t>Response time is the elapsed time between an inquiry and a response. </a:t>
            </a:r>
          </a:p>
          <a:p>
            <a:pPr algn="just" fontAlgn="base"/>
            <a:r>
              <a:rPr lang="en-US" sz="2400" dirty="0" smtClean="0">
                <a:latin typeface="Times New Roman" pitchFamily="18" charset="0"/>
                <a:cs typeface="Times New Roman" pitchFamily="18" charset="0"/>
              </a:rPr>
              <a:t>Performance is dependent on the following factors: </a:t>
            </a:r>
          </a:p>
          <a:p>
            <a:pPr lvl="1" fontAlgn="base"/>
            <a:r>
              <a:rPr lang="en-US" sz="2000" dirty="0" smtClean="0">
                <a:latin typeface="Times New Roman" pitchFamily="18" charset="0"/>
                <a:cs typeface="Times New Roman" pitchFamily="18" charset="0"/>
              </a:rPr>
              <a:t>The number of users </a:t>
            </a:r>
          </a:p>
          <a:p>
            <a:pPr lvl="1" fontAlgn="base"/>
            <a:r>
              <a:rPr lang="en-US" sz="2000" dirty="0" smtClean="0">
                <a:latin typeface="Times New Roman" pitchFamily="18" charset="0"/>
                <a:cs typeface="Times New Roman" pitchFamily="18" charset="0"/>
              </a:rPr>
              <a:t>Type of transmission medium </a:t>
            </a:r>
          </a:p>
          <a:p>
            <a:pPr lvl="1" fontAlgn="base"/>
            <a:r>
              <a:rPr lang="en-US" sz="2000" dirty="0" smtClean="0">
                <a:latin typeface="Times New Roman" pitchFamily="18" charset="0"/>
                <a:cs typeface="Times New Roman" pitchFamily="18" charset="0"/>
              </a:rPr>
              <a:t>Capability of connected network </a:t>
            </a:r>
          </a:p>
          <a:p>
            <a:pPr lvl="1" fontAlgn="base"/>
            <a:r>
              <a:rPr lang="en-US" sz="2000" dirty="0" smtClean="0">
                <a:latin typeface="Times New Roman" pitchFamily="18" charset="0"/>
                <a:cs typeface="Times New Roman" pitchFamily="18" charset="0"/>
              </a:rPr>
              <a:t>Efficiency of software</a:t>
            </a:r>
            <a:r>
              <a:rPr lang="en-US" sz="2000" dirty="0" smtClean="0"/>
              <a:t> </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400" dirty="0" smtClean="0">
                <a:latin typeface="Times New Roman" pitchFamily="18" charset="0"/>
                <a:cs typeface="Times New Roman" pitchFamily="18" charset="0"/>
              </a:rPr>
              <a:t>Network Criteria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400" b="1" dirty="0" smtClean="0">
                <a:latin typeface="Times New Roman" pitchFamily="18" charset="0"/>
                <a:cs typeface="Times New Roman" pitchFamily="18" charset="0"/>
              </a:rPr>
              <a:t>2. Reliability –</a:t>
            </a:r>
            <a:r>
              <a:rPr lang="en-US" sz="2400" dirty="0" smtClean="0">
                <a:latin typeface="Times New Roman" pitchFamily="18" charset="0"/>
                <a:cs typeface="Times New Roman" pitchFamily="18" charset="0"/>
              </a:rPr>
              <a:t> It is measured in terms of </a:t>
            </a:r>
          </a:p>
          <a:p>
            <a:pPr lvl="1" fontAlgn="base"/>
            <a:r>
              <a:rPr lang="en-US" sz="2000" dirty="0" smtClean="0">
                <a:latin typeface="Times New Roman" pitchFamily="18" charset="0"/>
                <a:cs typeface="Times New Roman" pitchFamily="18" charset="0"/>
              </a:rPr>
              <a:t>Frequency of failure </a:t>
            </a:r>
          </a:p>
          <a:p>
            <a:pPr lvl="1" fontAlgn="base"/>
            <a:r>
              <a:rPr lang="en-US" sz="2000" dirty="0" smtClean="0">
                <a:latin typeface="Times New Roman" pitchFamily="18" charset="0"/>
                <a:cs typeface="Times New Roman" pitchFamily="18" charset="0"/>
              </a:rPr>
              <a:t>Recovery from failures </a:t>
            </a:r>
          </a:p>
          <a:p>
            <a:pPr lvl="1" fontAlgn="base"/>
            <a:r>
              <a:rPr lang="en-US" sz="2000" dirty="0" smtClean="0">
                <a:latin typeface="Times New Roman" pitchFamily="18" charset="0"/>
                <a:cs typeface="Times New Roman" pitchFamily="18" charset="0"/>
              </a:rPr>
              <a:t>Robustness during catastrophe </a:t>
            </a:r>
          </a:p>
          <a:p>
            <a:pPr fontAlgn="base"/>
            <a:r>
              <a:rPr lang="en-US" sz="2400" b="1" dirty="0" smtClean="0">
                <a:latin typeface="Times New Roman" pitchFamily="18" charset="0"/>
                <a:cs typeface="Times New Roman" pitchFamily="18" charset="0"/>
              </a:rPr>
              <a:t>3. Security –</a:t>
            </a:r>
            <a:r>
              <a:rPr lang="en-US" sz="2400" dirty="0" smtClean="0">
                <a:latin typeface="Times New Roman" pitchFamily="18" charset="0"/>
                <a:cs typeface="Times New Roman" pitchFamily="18" charset="0"/>
              </a:rPr>
              <a:t> It means protecting data from unauthorized access. </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2400" dirty="0" smtClean="0">
                <a:latin typeface="Times New Roman" pitchFamily="18" charset="0"/>
                <a:cs typeface="Times New Roman" pitchFamily="18" charset="0"/>
              </a:rPr>
              <a:t>The following are some important goals of computer networks:  </a:t>
            </a:r>
          </a:p>
          <a:p>
            <a:pPr algn="just" fontAlgn="base"/>
            <a:r>
              <a:rPr lang="en-US" sz="2400" b="1" dirty="0" smtClean="0">
                <a:latin typeface="Times New Roman" pitchFamily="18" charset="0"/>
                <a:cs typeface="Times New Roman" pitchFamily="18" charset="0"/>
              </a:rPr>
              <a:t>Resource Sharing </a:t>
            </a:r>
          </a:p>
          <a:p>
            <a:pPr algn="just" fontAlgn="base">
              <a:buNone/>
            </a:pPr>
            <a:r>
              <a:rPr lang="en-US" sz="2400" dirty="0" smtClean="0">
                <a:latin typeface="Times New Roman" pitchFamily="18" charset="0"/>
                <a:cs typeface="Times New Roman" pitchFamily="18" charset="0"/>
              </a:rPr>
              <a:t>	Many organization has a substantial number of computers in operations, which are located apart. Ex. A group of office workers can share a common printer, fax, modem, scanner, etc.  </a:t>
            </a:r>
          </a:p>
          <a:p>
            <a:pPr algn="just" fontAlgn="base"/>
            <a:r>
              <a:rPr lang="en-US" sz="2400" b="1" dirty="0" smtClean="0">
                <a:latin typeface="Times New Roman" pitchFamily="18" charset="0"/>
                <a:cs typeface="Times New Roman" pitchFamily="18" charset="0"/>
              </a:rPr>
              <a:t>High Reliability </a:t>
            </a:r>
          </a:p>
          <a:p>
            <a:pPr algn="just" fontAlgn="base">
              <a:buNone/>
            </a:pPr>
            <a:r>
              <a:rPr lang="en-US" sz="2400" dirty="0" smtClean="0">
                <a:latin typeface="Times New Roman" pitchFamily="18" charset="0"/>
                <a:cs typeface="Times New Roman" pitchFamily="18" charset="0"/>
              </a:rPr>
              <a:t>	If there are alternate sources of supply, all files could be replicated on two or more machines. If one of them is not available, due to hardware failure, the other copies could be used. </a:t>
            </a:r>
          </a:p>
          <a:p>
            <a:pPr algn="just" fontAlgn="base">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p>
        </p:txBody>
      </p:sp>
      <p:sp>
        <p:nvSpPr>
          <p:cNvPr id="3" name="Title 2"/>
          <p:cNvSpPr>
            <a:spLocks noGrp="1"/>
          </p:cNvSpPr>
          <p:nvPr>
            <p:ph type="title"/>
          </p:nvPr>
        </p:nvSpPr>
        <p:spPr/>
        <p:txBody>
          <a:bodyPr>
            <a:normAutofit/>
          </a:bodyPr>
          <a:lstStyle/>
          <a:p>
            <a:r>
              <a:rPr lang="en-US" sz="3800" dirty="0" smtClean="0"/>
              <a:t>Goals of Computer Networks</a:t>
            </a:r>
            <a:endParaRPr lang="en-US" sz="3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6B2692-2551-4F95-BF99-4160E1DBAA35}"/>
</file>

<file path=customXml/itemProps2.xml><?xml version="1.0" encoding="utf-8"?>
<ds:datastoreItem xmlns:ds="http://schemas.openxmlformats.org/officeDocument/2006/customXml" ds:itemID="{ED17BD3C-0180-4838-A5E4-36E71B25BA99}"/>
</file>

<file path=customXml/itemProps3.xml><?xml version="1.0" encoding="utf-8"?>
<ds:datastoreItem xmlns:ds="http://schemas.openxmlformats.org/officeDocument/2006/customXml" ds:itemID="{B82D4E23-7A6B-4650-A3C8-8B2881F9F088}"/>
</file>

<file path=docProps/app.xml><?xml version="1.0" encoding="utf-8"?>
<Properties xmlns="http://schemas.openxmlformats.org/officeDocument/2006/extended-properties" xmlns:vt="http://schemas.openxmlformats.org/officeDocument/2006/docPropsVTypes">
  <Template/>
  <TotalTime>537</TotalTime>
  <Words>700</Words>
  <Application>Microsoft Office PowerPoint</Application>
  <PresentationFormat>On-screen Show (4:3)</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Introduction of Computer Network </vt:lpstr>
      <vt:lpstr>UNIT-1 Content</vt:lpstr>
      <vt:lpstr>Basics of Computer Networking</vt:lpstr>
      <vt:lpstr>Slide 4</vt:lpstr>
      <vt:lpstr>Networking Elements</vt:lpstr>
      <vt:lpstr>The Network Diagram</vt:lpstr>
      <vt:lpstr>Network Criteria</vt:lpstr>
      <vt:lpstr>Slide 8</vt:lpstr>
      <vt:lpstr>Goals of Computer Networks</vt:lpstr>
      <vt:lpstr>Slide 10</vt:lpstr>
      <vt:lpstr>The Advantages/Uses of Network</vt:lpstr>
      <vt:lpstr>The Networking Devices(Nodes)</vt:lpstr>
      <vt:lpstr>Network Interface Card </vt:lpstr>
      <vt:lpstr>Repeaters</vt:lpstr>
      <vt:lpstr>Hubs </vt:lpstr>
      <vt:lpstr>Bridges </vt:lpstr>
      <vt:lpstr>Router [network layer]</vt:lpstr>
      <vt:lpstr>Slide 18</vt:lpstr>
      <vt:lpstr>Switches</vt:lpstr>
      <vt:lpstr>Gateway</vt:lpstr>
      <vt:lpstr>Firewall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Analytics </dc:title>
  <dc:creator>RJ</dc:creator>
  <cp:lastModifiedBy>RJ</cp:lastModifiedBy>
  <cp:revision>14</cp:revision>
  <dcterms:created xsi:type="dcterms:W3CDTF">2022-01-15T05:57:26Z</dcterms:created>
  <dcterms:modified xsi:type="dcterms:W3CDTF">2022-07-04T05:10:44Z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