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408" r:id="rId4"/>
    <p:sldId id="409" r:id="rId5"/>
    <p:sldId id="410" r:id="rId6"/>
    <p:sldId id="411" r:id="rId7"/>
    <p:sldId id="262" r:id="rId8"/>
    <p:sldId id="412" r:id="rId9"/>
    <p:sldId id="413" r:id="rId10"/>
    <p:sldId id="414" r:id="rId11"/>
    <p:sldId id="266" r:id="rId12"/>
    <p:sldId id="267" r:id="rId13"/>
    <p:sldId id="268" r:id="rId14"/>
    <p:sldId id="269" r:id="rId15"/>
    <p:sldId id="29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323BF2"/>
    <a:srgbClr val="DEE9FA"/>
    <a:srgbClr val="DDFFEE"/>
    <a:srgbClr val="CCFF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08"/>
    <p:restoredTop sz="94737"/>
  </p:normalViewPr>
  <p:slideViewPr>
    <p:cSldViewPr snapToGrid="0">
      <p:cViewPr varScale="1">
        <p:scale>
          <a:sx n="80" d="100"/>
          <a:sy n="80" d="100"/>
        </p:scale>
        <p:origin x="-677" y="-7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B7C5C6-E9BF-4466-AE1B-25D18F372A53}" type="datetimeFigureOut">
              <a:rPr lang="en-US" smtClean="0"/>
              <a:pPr/>
              <a:t>1/31/2022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604FC7-1B0F-44F0-A396-CE9D336DC458}" type="slidenum">
              <a:rPr lang="en-US" smtClean="0"/>
              <a:pPr/>
              <a:t>‹#›</a:t>
            </a:fld>
            <a:endParaRPr lang="en-US"/>
          </a:p>
        </p:txBody>
      </p:sp>
    </p:spTree>
    <p:extLst>
      <p:ext uri="{BB962C8B-B14F-4D97-AF65-F5344CB8AC3E}">
        <p14:creationId xmlns="" xmlns:p14="http://schemas.microsoft.com/office/powerpoint/2010/main" val="1117791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10"/>
          </p:nvPr>
        </p:nvSpPr>
        <p:spPr/>
        <p:txBody>
          <a:bodyPr/>
          <a:lstStyle/>
          <a:p>
            <a:fld id="{74194DD8-11C4-4E23-A16B-18DBF0294556}" type="slidenum">
              <a:rPr lang="ar-SA" smtClean="0"/>
              <a:pPr/>
              <a:t>15</a:t>
            </a:fld>
            <a:endParaRPr lang="ar-SA"/>
          </a:p>
        </p:txBody>
      </p:sp>
    </p:spTree>
    <p:extLst>
      <p:ext uri="{BB962C8B-B14F-4D97-AF65-F5344CB8AC3E}">
        <p14:creationId xmlns="" xmlns:p14="http://schemas.microsoft.com/office/powerpoint/2010/main" val="1731828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9C90AA7-2E6A-4E7F-A3CF-B2732BE8B355}" type="datetimeFigureOut">
              <a:rPr lang="en-US" smtClean="0"/>
              <a:pPr/>
              <a:t>1/31/2022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0ED048A-1FA4-4EAC-9A82-D8865462F8A8}"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262874810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C90AA7-2E6A-4E7F-A3CF-B2732BE8B355}" type="datetimeFigureOut">
              <a:rPr lang="en-US" smtClean="0"/>
              <a:pPr/>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D048A-1FA4-4EAC-9A82-D8865462F8A8}" type="slidenum">
              <a:rPr lang="en-US" smtClean="0"/>
              <a:pPr/>
              <a:t>‹#›</a:t>
            </a:fld>
            <a:endParaRPr lang="en-US"/>
          </a:p>
        </p:txBody>
      </p:sp>
    </p:spTree>
    <p:extLst>
      <p:ext uri="{BB962C8B-B14F-4D97-AF65-F5344CB8AC3E}">
        <p14:creationId xmlns="" xmlns:p14="http://schemas.microsoft.com/office/powerpoint/2010/main" val="9187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C90AA7-2E6A-4E7F-A3CF-B2732BE8B355}" type="datetimeFigureOut">
              <a:rPr lang="en-US" smtClean="0"/>
              <a:pPr/>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D048A-1FA4-4EAC-9A82-D8865462F8A8}" type="slidenum">
              <a:rPr lang="en-US" smtClean="0"/>
              <a:pPr/>
              <a:t>‹#›</a:t>
            </a:fld>
            <a:endParaRPr lang="en-US"/>
          </a:p>
        </p:txBody>
      </p:sp>
    </p:spTree>
    <p:extLst>
      <p:ext uri="{BB962C8B-B14F-4D97-AF65-F5344CB8AC3E}">
        <p14:creationId xmlns="" xmlns:p14="http://schemas.microsoft.com/office/powerpoint/2010/main" val="3047210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C90AA7-2E6A-4E7F-A3CF-B2732BE8B355}" type="datetimeFigureOut">
              <a:rPr lang="en-US" smtClean="0"/>
              <a:pPr/>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D048A-1FA4-4EAC-9A82-D8865462F8A8}" type="slidenum">
              <a:rPr lang="en-US" smtClean="0"/>
              <a:pPr/>
              <a:t>‹#›</a:t>
            </a:fld>
            <a:endParaRPr lang="en-US"/>
          </a:p>
        </p:txBody>
      </p:sp>
    </p:spTree>
    <p:extLst>
      <p:ext uri="{BB962C8B-B14F-4D97-AF65-F5344CB8AC3E}">
        <p14:creationId xmlns="" xmlns:p14="http://schemas.microsoft.com/office/powerpoint/2010/main" val="2338322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90AA7-2E6A-4E7F-A3CF-B2732BE8B355}" type="datetimeFigureOut">
              <a:rPr lang="en-US" smtClean="0"/>
              <a:pPr/>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D048A-1FA4-4EAC-9A82-D8865462F8A8}"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3201059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C90AA7-2E6A-4E7F-A3CF-B2732BE8B355}" type="datetimeFigureOut">
              <a:rPr lang="en-US" smtClean="0"/>
              <a:pPr/>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D048A-1FA4-4EAC-9A82-D8865462F8A8}" type="slidenum">
              <a:rPr lang="en-US" smtClean="0"/>
              <a:pPr/>
              <a:t>‹#›</a:t>
            </a:fld>
            <a:endParaRPr lang="en-US"/>
          </a:p>
        </p:txBody>
      </p:sp>
    </p:spTree>
    <p:extLst>
      <p:ext uri="{BB962C8B-B14F-4D97-AF65-F5344CB8AC3E}">
        <p14:creationId xmlns="" xmlns:p14="http://schemas.microsoft.com/office/powerpoint/2010/main" val="1310900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C90AA7-2E6A-4E7F-A3CF-B2732BE8B355}" type="datetimeFigureOut">
              <a:rPr lang="en-US" smtClean="0"/>
              <a:pPr/>
              <a:t>1/31/2022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D048A-1FA4-4EAC-9A82-D8865462F8A8}" type="slidenum">
              <a:rPr lang="en-US" smtClean="0"/>
              <a:pPr/>
              <a:t>‹#›</a:t>
            </a:fld>
            <a:endParaRPr lang="en-US"/>
          </a:p>
        </p:txBody>
      </p:sp>
    </p:spTree>
    <p:extLst>
      <p:ext uri="{BB962C8B-B14F-4D97-AF65-F5344CB8AC3E}">
        <p14:creationId xmlns="" xmlns:p14="http://schemas.microsoft.com/office/powerpoint/2010/main" val="89948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C90AA7-2E6A-4E7F-A3CF-B2732BE8B355}" type="datetimeFigureOut">
              <a:rPr lang="en-US" smtClean="0"/>
              <a:pPr/>
              <a:t>1/31/2022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D048A-1FA4-4EAC-9A82-D8865462F8A8}" type="slidenum">
              <a:rPr lang="en-US" smtClean="0"/>
              <a:pPr/>
              <a:t>‹#›</a:t>
            </a:fld>
            <a:endParaRPr lang="en-US"/>
          </a:p>
        </p:txBody>
      </p:sp>
    </p:spTree>
    <p:extLst>
      <p:ext uri="{BB962C8B-B14F-4D97-AF65-F5344CB8AC3E}">
        <p14:creationId xmlns="" xmlns:p14="http://schemas.microsoft.com/office/powerpoint/2010/main" val="4052793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C90AA7-2E6A-4E7F-A3CF-B2732BE8B355}" type="datetimeFigureOut">
              <a:rPr lang="en-US" smtClean="0"/>
              <a:pPr/>
              <a:t>1/31/2022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D048A-1FA4-4EAC-9A82-D8865462F8A8}" type="slidenum">
              <a:rPr lang="en-US" smtClean="0"/>
              <a:pPr/>
              <a:t>‹#›</a:t>
            </a:fld>
            <a:endParaRPr lang="en-US"/>
          </a:p>
        </p:txBody>
      </p:sp>
    </p:spTree>
    <p:extLst>
      <p:ext uri="{BB962C8B-B14F-4D97-AF65-F5344CB8AC3E}">
        <p14:creationId xmlns="" xmlns:p14="http://schemas.microsoft.com/office/powerpoint/2010/main" val="293366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C90AA7-2E6A-4E7F-A3CF-B2732BE8B355}" type="datetimeFigureOut">
              <a:rPr lang="en-US" smtClean="0"/>
              <a:pPr/>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D048A-1FA4-4EAC-9A82-D8865462F8A8}" type="slidenum">
              <a:rPr lang="en-US" smtClean="0"/>
              <a:pPr/>
              <a:t>‹#›</a:t>
            </a:fld>
            <a:endParaRPr lang="en-US"/>
          </a:p>
        </p:txBody>
      </p:sp>
    </p:spTree>
    <p:extLst>
      <p:ext uri="{BB962C8B-B14F-4D97-AF65-F5344CB8AC3E}">
        <p14:creationId xmlns="" xmlns:p14="http://schemas.microsoft.com/office/powerpoint/2010/main" val="3022004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C90AA7-2E6A-4E7F-A3CF-B2732BE8B355}" type="datetimeFigureOut">
              <a:rPr lang="en-US" smtClean="0"/>
              <a:pPr/>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D048A-1FA4-4EAC-9A82-D8865462F8A8}" type="slidenum">
              <a:rPr lang="en-US" smtClean="0"/>
              <a:pPr/>
              <a:t>‹#›</a:t>
            </a:fld>
            <a:endParaRPr lang="en-US"/>
          </a:p>
        </p:txBody>
      </p:sp>
    </p:spTree>
    <p:extLst>
      <p:ext uri="{BB962C8B-B14F-4D97-AF65-F5344CB8AC3E}">
        <p14:creationId xmlns="" xmlns:p14="http://schemas.microsoft.com/office/powerpoint/2010/main" val="3296914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9C90AA7-2E6A-4E7F-A3CF-B2732BE8B355}" type="datetimeFigureOut">
              <a:rPr lang="en-US" smtClean="0"/>
              <a:pPr/>
              <a:t>1/31/2022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0ED048A-1FA4-4EAC-9A82-D8865462F8A8}" type="slidenum">
              <a:rPr lang="en-US" smtClean="0"/>
              <a:pPr/>
              <a:t>‹#›</a:t>
            </a:fld>
            <a:endParaRPr lang="en-US"/>
          </a:p>
        </p:txBody>
      </p:sp>
    </p:spTree>
    <p:extLst>
      <p:ext uri="{BB962C8B-B14F-4D97-AF65-F5344CB8AC3E}">
        <p14:creationId xmlns="" xmlns:p14="http://schemas.microsoft.com/office/powerpoint/2010/main" val="10176792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alpha val="27000"/>
          </a:schemeClr>
        </a:solidFill>
        <a:effectLst/>
      </p:bgPr>
    </p:bg>
    <p:spTree>
      <p:nvGrpSpPr>
        <p:cNvPr id="1" name=""/>
        <p:cNvGrpSpPr/>
        <p:nvPr/>
      </p:nvGrpSpPr>
      <p:grpSpPr>
        <a:xfrm>
          <a:off x="0" y="0"/>
          <a:ext cx="0" cy="0"/>
          <a:chOff x="0" y="0"/>
          <a:chExt cx="0" cy="0"/>
        </a:xfrm>
      </p:grpSpPr>
      <p:sp>
        <p:nvSpPr>
          <p:cNvPr id="5" name="Oval 4"/>
          <p:cNvSpPr/>
          <p:nvPr/>
        </p:nvSpPr>
        <p:spPr>
          <a:xfrm>
            <a:off x="837209" y="3895107"/>
            <a:ext cx="1490355" cy="1662546"/>
          </a:xfrm>
          <a:prstGeom prst="ellipse">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p:cNvSpPr/>
          <p:nvPr/>
        </p:nvSpPr>
        <p:spPr>
          <a:xfrm>
            <a:off x="1436914" y="5118266"/>
            <a:ext cx="724395" cy="760020"/>
          </a:xfrm>
          <a:prstGeom prst="star5">
            <a:avLst/>
          </a:prstGeom>
          <a:solidFill>
            <a:srgbClr val="DEE9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p:nvPr/>
        </p:nvSpPr>
        <p:spPr>
          <a:xfrm>
            <a:off x="1656608" y="4690753"/>
            <a:ext cx="748146" cy="736271"/>
          </a:xfrm>
          <a:prstGeom prst="star5">
            <a:avLst/>
          </a:prstGeom>
          <a:solidFill>
            <a:srgbClr val="DDFFE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273972" y="1875103"/>
            <a:ext cx="7248459" cy="1015663"/>
          </a:xfrm>
          <a:prstGeom prst="rect">
            <a:avLst/>
          </a:prstGeom>
          <a:noFill/>
        </p:spPr>
        <p:txBody>
          <a:bodyPr wrap="none" rtlCol="0">
            <a:spAutoFit/>
          </a:bodyPr>
          <a:lstStyle/>
          <a:p>
            <a:pPr algn="ctr"/>
            <a:r>
              <a:rPr lang="en-US" sz="3600" dirty="0">
                <a:solidFill>
                  <a:schemeClr val="bg1">
                    <a:lumMod val="25000"/>
                  </a:schemeClr>
                </a:solidFill>
              </a:rPr>
              <a:t>(</a:t>
            </a:r>
            <a:r>
              <a:rPr lang="en-US" sz="3200" spc="-5" dirty="0">
                <a:solidFill>
                  <a:schemeClr val="tx1">
                    <a:lumMod val="50000"/>
                  </a:schemeClr>
                </a:solidFill>
              </a:rPr>
              <a:t>D</a:t>
            </a:r>
            <a:r>
              <a:rPr lang="en-US" sz="3200" dirty="0">
                <a:solidFill>
                  <a:schemeClr val="tx1">
                    <a:lumMod val="50000"/>
                  </a:schemeClr>
                </a:solidFill>
              </a:rPr>
              <a:t>igit</a:t>
            </a:r>
            <a:r>
              <a:rPr lang="en-US" sz="3200" spc="-5" dirty="0">
                <a:solidFill>
                  <a:schemeClr val="tx1">
                    <a:lumMod val="50000"/>
                  </a:schemeClr>
                </a:solidFill>
              </a:rPr>
              <a:t>a</a:t>
            </a:r>
            <a:r>
              <a:rPr lang="en-US" sz="3200" dirty="0">
                <a:solidFill>
                  <a:schemeClr val="tx1">
                    <a:lumMod val="50000"/>
                  </a:schemeClr>
                </a:solidFill>
              </a:rPr>
              <a:t>l Modul</a:t>
            </a:r>
            <a:r>
              <a:rPr lang="en-US" sz="3200" spc="-5" dirty="0">
                <a:solidFill>
                  <a:schemeClr val="tx1">
                    <a:lumMod val="50000"/>
                  </a:schemeClr>
                </a:solidFill>
              </a:rPr>
              <a:t>a</a:t>
            </a:r>
            <a:r>
              <a:rPr lang="en-US" sz="3200" dirty="0">
                <a:solidFill>
                  <a:schemeClr val="tx1">
                    <a:lumMod val="50000"/>
                  </a:schemeClr>
                </a:solidFill>
              </a:rPr>
              <a:t>tion B</a:t>
            </a:r>
            <a:r>
              <a:rPr lang="en-US" sz="3200" spc="-5" dirty="0">
                <a:solidFill>
                  <a:schemeClr val="tx1">
                    <a:lumMod val="50000"/>
                  </a:schemeClr>
                </a:solidFill>
              </a:rPr>
              <a:t>a</a:t>
            </a:r>
            <a:r>
              <a:rPr lang="en-US" sz="3200" dirty="0">
                <a:solidFill>
                  <a:schemeClr val="tx1">
                    <a:lumMod val="50000"/>
                  </a:schemeClr>
                </a:solidFill>
              </a:rPr>
              <a:t>si</a:t>
            </a:r>
            <a:r>
              <a:rPr lang="en-US" sz="3200" spc="-5" dirty="0">
                <a:solidFill>
                  <a:schemeClr val="tx1">
                    <a:lumMod val="50000"/>
                  </a:schemeClr>
                </a:solidFill>
              </a:rPr>
              <a:t>c</a:t>
            </a:r>
            <a:r>
              <a:rPr lang="en-US" sz="3200" dirty="0">
                <a:solidFill>
                  <a:schemeClr val="tx1">
                    <a:lumMod val="50000"/>
                  </a:schemeClr>
                </a:solidFill>
              </a:rPr>
              <a:t>s – part 2</a:t>
            </a:r>
            <a:r>
              <a:rPr lang="en-US" sz="3600" dirty="0">
                <a:solidFill>
                  <a:schemeClr val="bg1">
                    <a:lumMod val="25000"/>
                  </a:schemeClr>
                </a:solidFill>
              </a:rPr>
              <a:t>)</a:t>
            </a:r>
          </a:p>
          <a:p>
            <a:r>
              <a:rPr lang="en-US" sz="2400" dirty="0">
                <a:solidFill>
                  <a:schemeClr val="bg1">
                    <a:lumMod val="25000"/>
                  </a:schemeClr>
                </a:solidFill>
              </a:rPr>
              <a:t>Data Transmission And Digital  Communication</a:t>
            </a:r>
          </a:p>
        </p:txBody>
      </p:sp>
      <p:sp>
        <p:nvSpPr>
          <p:cNvPr id="10" name="TextBox 9"/>
          <p:cNvSpPr txBox="1"/>
          <p:nvPr/>
        </p:nvSpPr>
        <p:spPr>
          <a:xfrm>
            <a:off x="411249" y="6581001"/>
            <a:ext cx="1132041" cy="230832"/>
          </a:xfrm>
          <a:prstGeom prst="rect">
            <a:avLst/>
          </a:prstGeom>
          <a:noFill/>
        </p:spPr>
        <p:txBody>
          <a:bodyPr wrap="none" rtlCol="0">
            <a:spAutoFit/>
          </a:bodyPr>
          <a:lstStyle/>
          <a:p>
            <a:r>
              <a:rPr lang="en-US" sz="900" dirty="0">
                <a:solidFill>
                  <a:schemeClr val="bg1">
                    <a:lumMod val="75000"/>
                  </a:schemeClr>
                </a:solidFill>
              </a:rPr>
              <a:t>By: Elham Sunbu</a:t>
            </a:r>
          </a:p>
        </p:txBody>
      </p:sp>
    </p:spTree>
    <p:extLst>
      <p:ext uri="{BB962C8B-B14F-4D97-AF65-F5344CB8AC3E}">
        <p14:creationId xmlns="" xmlns:p14="http://schemas.microsoft.com/office/powerpoint/2010/main" val="2823261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65529" y="484278"/>
            <a:ext cx="9692640" cy="535531"/>
          </a:xfrm>
          <a:prstGeom prst="rect">
            <a:avLst/>
          </a:prstGeom>
          <a:solidFill>
            <a:schemeClr val="bg1">
              <a:lumMod val="85000"/>
            </a:schemeClr>
          </a:solidFill>
        </p:spPr>
        <p:txBody>
          <a:bodyPr vert="horz" wrap="square" lIns="91440" tIns="45720" rIns="91440" bIns="45720" rtlCol="0" anchor="b">
            <a:spAutoFit/>
          </a:bodyPr>
          <a:lstStyle/>
          <a:p>
            <a:pPr algn="ctr"/>
            <a:r>
              <a:rPr lang="en-US" sz="3200" spc="-215" dirty="0">
                <a:solidFill>
                  <a:schemeClr val="tx1">
                    <a:lumMod val="10000"/>
                  </a:schemeClr>
                </a:solidFill>
                <a:latin typeface="+mn-lt"/>
                <a:ea typeface="+mn-ea"/>
                <a:cs typeface="+mn-cs"/>
              </a:rPr>
              <a:t>C</a:t>
            </a:r>
            <a:r>
              <a:rPr sz="3200" spc="-215" dirty="0">
                <a:solidFill>
                  <a:schemeClr val="tx1">
                    <a:lumMod val="10000"/>
                  </a:schemeClr>
                </a:solidFill>
                <a:latin typeface="+mn-lt"/>
                <a:ea typeface="+mn-ea"/>
                <a:cs typeface="+mn-cs"/>
              </a:rPr>
              <a:t>ONSTELLATION DIAGRAMS FOR QAM</a:t>
            </a:r>
          </a:p>
        </p:txBody>
      </p:sp>
      <p:sp>
        <p:nvSpPr>
          <p:cNvPr id="4" name="object 4"/>
          <p:cNvSpPr txBox="1"/>
          <p:nvPr/>
        </p:nvSpPr>
        <p:spPr>
          <a:xfrm>
            <a:off x="414339" y="1426274"/>
            <a:ext cx="10678158" cy="4990340"/>
          </a:xfrm>
          <a:prstGeom prst="rect">
            <a:avLst/>
          </a:prstGeom>
        </p:spPr>
        <p:txBody>
          <a:bodyPr vert="horz" wrap="square" lIns="0" tIns="54610" rIns="0" bIns="0" rtlCol="0">
            <a:spAutoFit/>
          </a:bodyPr>
          <a:lstStyle/>
          <a:p>
            <a:pPr marL="241300" marR="5080" indent="-228600" algn="just">
              <a:lnSpc>
                <a:spcPct val="90000"/>
              </a:lnSpc>
              <a:spcBef>
                <a:spcPts val="430"/>
              </a:spcBef>
              <a:buClr>
                <a:schemeClr val="tx1">
                  <a:lumMod val="10000"/>
                </a:schemeClr>
              </a:buClr>
              <a:buSzPct val="96428"/>
              <a:buFont typeface="Wingdings"/>
              <a:buChar char=""/>
              <a:tabLst>
                <a:tab pos="295910" algn="l"/>
              </a:tabLst>
            </a:pPr>
            <a:r>
              <a:rPr sz="2800" b="1" spc="-5" dirty="0">
                <a:solidFill>
                  <a:srgbClr val="C00000"/>
                </a:solidFill>
                <a:latin typeface="Times New Roman"/>
                <a:cs typeface="Times New Roman"/>
              </a:rPr>
              <a:t>Quadrature amplitude modulation</a:t>
            </a:r>
            <a:r>
              <a:rPr sz="2800" spc="-5" dirty="0">
                <a:solidFill>
                  <a:schemeClr val="bg2">
                    <a:lumMod val="10000"/>
                  </a:schemeClr>
                </a:solidFill>
                <a:latin typeface="Times New Roman"/>
                <a:cs typeface="Times New Roman"/>
              </a:rPr>
              <a:t>, </a:t>
            </a:r>
            <a:r>
              <a:rPr sz="2800" b="1" spc="-5" dirty="0">
                <a:solidFill>
                  <a:srgbClr val="C00000"/>
                </a:solidFill>
                <a:latin typeface="Times New Roman"/>
                <a:cs typeface="Times New Roman"/>
              </a:rPr>
              <a:t>QAM</a:t>
            </a:r>
            <a:r>
              <a:rPr sz="2800" spc="-5" dirty="0">
                <a:solidFill>
                  <a:schemeClr val="bg2">
                    <a:lumMod val="10000"/>
                  </a:schemeClr>
                </a:solidFill>
                <a:latin typeface="Times New Roman"/>
                <a:cs typeface="Times New Roman"/>
              </a:rPr>
              <a:t>, when used </a:t>
            </a:r>
            <a:r>
              <a:rPr sz="2800" dirty="0">
                <a:solidFill>
                  <a:schemeClr val="bg2">
                    <a:lumMod val="10000"/>
                  </a:schemeClr>
                </a:solidFill>
                <a:latin typeface="Times New Roman"/>
                <a:cs typeface="Times New Roman"/>
              </a:rPr>
              <a:t>for digital  </a:t>
            </a:r>
            <a:r>
              <a:rPr sz="2800" spc="-5" dirty="0">
                <a:solidFill>
                  <a:schemeClr val="bg2">
                    <a:lumMod val="10000"/>
                  </a:schemeClr>
                </a:solidFill>
                <a:latin typeface="Times New Roman"/>
                <a:cs typeface="Times New Roman"/>
              </a:rPr>
              <a:t>transmission for radio communications applications </a:t>
            </a:r>
            <a:r>
              <a:rPr sz="2800" spc="-10" dirty="0">
                <a:solidFill>
                  <a:schemeClr val="bg2">
                    <a:lumMod val="10000"/>
                  </a:schemeClr>
                </a:solidFill>
                <a:latin typeface="Times New Roman"/>
                <a:cs typeface="Times New Roman"/>
              </a:rPr>
              <a:t>is </a:t>
            </a:r>
            <a:r>
              <a:rPr sz="2800" spc="-5" dirty="0">
                <a:solidFill>
                  <a:schemeClr val="bg2">
                    <a:lumMod val="10000"/>
                  </a:schemeClr>
                </a:solidFill>
                <a:latin typeface="Times New Roman"/>
                <a:cs typeface="Times New Roman"/>
              </a:rPr>
              <a:t>able to carry  </a:t>
            </a:r>
            <a:r>
              <a:rPr sz="2800" dirty="0">
                <a:solidFill>
                  <a:schemeClr val="bg2">
                    <a:lumMod val="10000"/>
                  </a:schemeClr>
                </a:solidFill>
                <a:latin typeface="Times New Roman"/>
                <a:cs typeface="Times New Roman"/>
              </a:rPr>
              <a:t>higher </a:t>
            </a:r>
            <a:r>
              <a:rPr sz="2800" spc="-5" dirty="0">
                <a:solidFill>
                  <a:schemeClr val="bg2">
                    <a:lumMod val="10000"/>
                  </a:schemeClr>
                </a:solidFill>
                <a:latin typeface="Times New Roman"/>
                <a:cs typeface="Times New Roman"/>
              </a:rPr>
              <a:t>data rates than ordinary amplitude modulated </a:t>
            </a:r>
            <a:r>
              <a:rPr sz="2800" spc="-10" dirty="0">
                <a:solidFill>
                  <a:schemeClr val="bg2">
                    <a:lumMod val="10000"/>
                  </a:schemeClr>
                </a:solidFill>
                <a:latin typeface="Times New Roman"/>
                <a:cs typeface="Times New Roman"/>
              </a:rPr>
              <a:t>schemes </a:t>
            </a:r>
            <a:r>
              <a:rPr sz="2800" spc="-5" dirty="0">
                <a:solidFill>
                  <a:schemeClr val="bg2">
                    <a:lumMod val="10000"/>
                  </a:schemeClr>
                </a:solidFill>
                <a:latin typeface="Times New Roman"/>
                <a:cs typeface="Times New Roman"/>
              </a:rPr>
              <a:t>and  phase modulated </a:t>
            </a:r>
            <a:r>
              <a:rPr sz="2800" spc="-10" dirty="0">
                <a:solidFill>
                  <a:schemeClr val="bg2">
                    <a:lumMod val="10000"/>
                  </a:schemeClr>
                </a:solidFill>
                <a:latin typeface="Times New Roman"/>
                <a:cs typeface="Times New Roman"/>
              </a:rPr>
              <a:t>schemes. As </a:t>
            </a:r>
            <a:r>
              <a:rPr sz="2800" spc="-5" dirty="0">
                <a:solidFill>
                  <a:schemeClr val="bg2">
                    <a:lumMod val="10000"/>
                  </a:schemeClr>
                </a:solidFill>
                <a:latin typeface="Times New Roman"/>
                <a:cs typeface="Times New Roman"/>
              </a:rPr>
              <a:t>with phase shift keying, etc, the number  </a:t>
            </a:r>
            <a:r>
              <a:rPr sz="2800" dirty="0">
                <a:solidFill>
                  <a:schemeClr val="bg2">
                    <a:lumMod val="10000"/>
                  </a:schemeClr>
                </a:solidFill>
                <a:latin typeface="Times New Roman"/>
                <a:cs typeface="Times New Roman"/>
              </a:rPr>
              <a:t>of </a:t>
            </a:r>
            <a:r>
              <a:rPr sz="2800" spc="-5" dirty="0">
                <a:solidFill>
                  <a:schemeClr val="bg2">
                    <a:lumMod val="10000"/>
                  </a:schemeClr>
                </a:solidFill>
                <a:latin typeface="Times New Roman"/>
                <a:cs typeface="Times New Roman"/>
              </a:rPr>
              <a:t>points </a:t>
            </a:r>
            <a:r>
              <a:rPr sz="2800" spc="-10" dirty="0">
                <a:solidFill>
                  <a:schemeClr val="bg2">
                    <a:lumMod val="10000"/>
                  </a:schemeClr>
                </a:solidFill>
                <a:latin typeface="Times New Roman"/>
                <a:cs typeface="Times New Roman"/>
              </a:rPr>
              <a:t>at </a:t>
            </a:r>
            <a:r>
              <a:rPr sz="2800" spc="-5" dirty="0">
                <a:solidFill>
                  <a:schemeClr val="bg2">
                    <a:lumMod val="10000"/>
                  </a:schemeClr>
                </a:solidFill>
                <a:latin typeface="Times New Roman"/>
                <a:cs typeface="Times New Roman"/>
              </a:rPr>
              <a:t>which </a:t>
            </a:r>
            <a:r>
              <a:rPr sz="2800" dirty="0">
                <a:solidFill>
                  <a:schemeClr val="bg2">
                    <a:lumMod val="10000"/>
                  </a:schemeClr>
                </a:solidFill>
                <a:latin typeface="Times New Roman"/>
                <a:cs typeface="Times New Roman"/>
              </a:rPr>
              <a:t>the signal </a:t>
            </a:r>
            <a:r>
              <a:rPr sz="2800" spc="-10" dirty="0">
                <a:solidFill>
                  <a:schemeClr val="bg2">
                    <a:lumMod val="10000"/>
                  </a:schemeClr>
                </a:solidFill>
                <a:latin typeface="Times New Roman"/>
                <a:cs typeface="Times New Roman"/>
              </a:rPr>
              <a:t>can </a:t>
            </a:r>
            <a:r>
              <a:rPr sz="2800" spc="-5" dirty="0">
                <a:solidFill>
                  <a:schemeClr val="bg2">
                    <a:lumMod val="10000"/>
                  </a:schemeClr>
                </a:solidFill>
                <a:latin typeface="Times New Roman"/>
                <a:cs typeface="Times New Roman"/>
              </a:rPr>
              <a:t>rest, i.e. </a:t>
            </a:r>
            <a:r>
              <a:rPr sz="2800" dirty="0">
                <a:solidFill>
                  <a:schemeClr val="bg2">
                    <a:lumMod val="10000"/>
                  </a:schemeClr>
                </a:solidFill>
                <a:latin typeface="Times New Roman"/>
                <a:cs typeface="Times New Roman"/>
              </a:rPr>
              <a:t>the </a:t>
            </a:r>
            <a:r>
              <a:rPr sz="2800" spc="-5" dirty="0">
                <a:solidFill>
                  <a:schemeClr val="bg2">
                    <a:lumMod val="10000"/>
                  </a:schemeClr>
                </a:solidFill>
                <a:latin typeface="Times New Roman"/>
                <a:cs typeface="Times New Roman"/>
              </a:rPr>
              <a:t>number </a:t>
            </a:r>
            <a:r>
              <a:rPr sz="2800" dirty="0">
                <a:solidFill>
                  <a:schemeClr val="bg2">
                    <a:lumMod val="10000"/>
                  </a:schemeClr>
                </a:solidFill>
                <a:latin typeface="Times New Roman"/>
                <a:cs typeface="Times New Roman"/>
              </a:rPr>
              <a:t>of </a:t>
            </a:r>
            <a:r>
              <a:rPr sz="2800" spc="-5" dirty="0">
                <a:solidFill>
                  <a:schemeClr val="bg2">
                    <a:lumMod val="10000"/>
                  </a:schemeClr>
                </a:solidFill>
                <a:latin typeface="Times New Roman"/>
                <a:cs typeface="Times New Roman"/>
              </a:rPr>
              <a:t>points </a:t>
            </a:r>
            <a:r>
              <a:rPr sz="2800" dirty="0">
                <a:solidFill>
                  <a:schemeClr val="bg2">
                    <a:lumMod val="10000"/>
                  </a:schemeClr>
                </a:solidFill>
                <a:latin typeface="Times New Roman"/>
                <a:cs typeface="Times New Roman"/>
              </a:rPr>
              <a:t>on the  </a:t>
            </a:r>
            <a:r>
              <a:rPr sz="2800" spc="-5" dirty="0">
                <a:solidFill>
                  <a:schemeClr val="bg2">
                    <a:lumMod val="10000"/>
                  </a:schemeClr>
                </a:solidFill>
                <a:latin typeface="Times New Roman"/>
                <a:cs typeface="Times New Roman"/>
              </a:rPr>
              <a:t>constellation is indicated in </a:t>
            </a:r>
            <a:r>
              <a:rPr sz="2800" spc="-10" dirty="0">
                <a:solidFill>
                  <a:schemeClr val="bg2">
                    <a:lumMod val="10000"/>
                  </a:schemeClr>
                </a:solidFill>
                <a:latin typeface="Times New Roman"/>
                <a:cs typeface="Times New Roman"/>
              </a:rPr>
              <a:t>the </a:t>
            </a:r>
            <a:r>
              <a:rPr sz="2800" spc="-5" dirty="0">
                <a:solidFill>
                  <a:schemeClr val="bg2">
                    <a:lumMod val="10000"/>
                  </a:schemeClr>
                </a:solidFill>
                <a:latin typeface="Times New Roman"/>
                <a:cs typeface="Times New Roman"/>
              </a:rPr>
              <a:t>modulation format </a:t>
            </a:r>
            <a:r>
              <a:rPr sz="2800" dirty="0">
                <a:solidFill>
                  <a:schemeClr val="bg2">
                    <a:lumMod val="10000"/>
                  </a:schemeClr>
                </a:solidFill>
                <a:latin typeface="Times New Roman"/>
                <a:cs typeface="Times New Roman"/>
              </a:rPr>
              <a:t>description, </a:t>
            </a:r>
            <a:r>
              <a:rPr sz="2800" spc="-5" dirty="0">
                <a:solidFill>
                  <a:schemeClr val="bg2">
                    <a:lumMod val="10000"/>
                  </a:schemeClr>
                </a:solidFill>
                <a:latin typeface="Times New Roman"/>
                <a:cs typeface="Times New Roman"/>
              </a:rPr>
              <a:t>e.g.  16QAM uses a </a:t>
            </a:r>
            <a:r>
              <a:rPr sz="2800" dirty="0">
                <a:solidFill>
                  <a:schemeClr val="bg2">
                    <a:lumMod val="10000"/>
                  </a:schemeClr>
                </a:solidFill>
                <a:latin typeface="Times New Roman"/>
                <a:cs typeface="Times New Roman"/>
              </a:rPr>
              <a:t>16 point</a:t>
            </a:r>
            <a:r>
              <a:rPr sz="2800" spc="-15" dirty="0">
                <a:solidFill>
                  <a:schemeClr val="bg2">
                    <a:lumMod val="10000"/>
                  </a:schemeClr>
                </a:solidFill>
                <a:latin typeface="Times New Roman"/>
                <a:cs typeface="Times New Roman"/>
              </a:rPr>
              <a:t> </a:t>
            </a:r>
            <a:r>
              <a:rPr sz="2800" spc="-5" dirty="0">
                <a:solidFill>
                  <a:schemeClr val="bg2">
                    <a:lumMod val="10000"/>
                  </a:schemeClr>
                </a:solidFill>
                <a:latin typeface="Times New Roman"/>
                <a:cs typeface="Times New Roman"/>
              </a:rPr>
              <a:t>constellation.</a:t>
            </a:r>
            <a:endParaRPr sz="2800" dirty="0">
              <a:solidFill>
                <a:schemeClr val="bg2">
                  <a:lumMod val="10000"/>
                </a:schemeClr>
              </a:solidFill>
              <a:latin typeface="Times New Roman"/>
              <a:cs typeface="Times New Roman"/>
            </a:endParaRPr>
          </a:p>
          <a:p>
            <a:pPr>
              <a:lnSpc>
                <a:spcPct val="100000"/>
              </a:lnSpc>
              <a:spcBef>
                <a:spcPts val="25"/>
              </a:spcBef>
              <a:buFont typeface="Wingdings"/>
              <a:buChar char=""/>
            </a:pPr>
            <a:endParaRPr sz="4350" dirty="0">
              <a:solidFill>
                <a:schemeClr val="bg2">
                  <a:lumMod val="10000"/>
                </a:schemeClr>
              </a:solidFill>
              <a:latin typeface="Times New Roman"/>
              <a:cs typeface="Times New Roman"/>
            </a:endParaRPr>
          </a:p>
          <a:p>
            <a:pPr marL="241300" marR="5080" indent="-228600" algn="just">
              <a:lnSpc>
                <a:spcPct val="90000"/>
              </a:lnSpc>
              <a:buSzPct val="96428"/>
              <a:buFont typeface="Wingdings"/>
              <a:buChar char=""/>
              <a:tabLst>
                <a:tab pos="295910" algn="l"/>
              </a:tabLst>
            </a:pPr>
            <a:r>
              <a:rPr sz="2800" spc="-5" dirty="0">
                <a:solidFill>
                  <a:schemeClr val="bg2">
                    <a:lumMod val="10000"/>
                  </a:schemeClr>
                </a:solidFill>
                <a:latin typeface="Times New Roman"/>
                <a:cs typeface="Times New Roman"/>
              </a:rPr>
              <a:t>When using </a:t>
            </a:r>
            <a:r>
              <a:rPr sz="2800" b="1" spc="-5" dirty="0">
                <a:solidFill>
                  <a:srgbClr val="C00000"/>
                </a:solidFill>
                <a:latin typeface="Times New Roman"/>
                <a:cs typeface="Times New Roman"/>
              </a:rPr>
              <a:t>QAM</a:t>
            </a:r>
            <a:r>
              <a:rPr sz="2800" spc="-5" dirty="0">
                <a:solidFill>
                  <a:schemeClr val="bg2">
                    <a:lumMod val="10000"/>
                  </a:schemeClr>
                </a:solidFill>
                <a:latin typeface="Times New Roman"/>
                <a:cs typeface="Times New Roman"/>
              </a:rPr>
              <a:t>, the constellation points are normally arranged in a  square grid with equal vertical and horizontal spacing and </a:t>
            </a:r>
            <a:r>
              <a:rPr sz="2800" spc="-15" dirty="0">
                <a:solidFill>
                  <a:schemeClr val="bg2">
                    <a:lumMod val="10000"/>
                  </a:schemeClr>
                </a:solidFill>
                <a:latin typeface="Times New Roman"/>
                <a:cs typeface="Times New Roman"/>
              </a:rPr>
              <a:t>as </a:t>
            </a:r>
            <a:r>
              <a:rPr sz="2800" spc="-5" dirty="0">
                <a:solidFill>
                  <a:schemeClr val="bg2">
                    <a:lumMod val="10000"/>
                  </a:schemeClr>
                </a:solidFill>
                <a:latin typeface="Times New Roman"/>
                <a:cs typeface="Times New Roman"/>
              </a:rPr>
              <a:t>a </a:t>
            </a:r>
            <a:r>
              <a:rPr sz="2800" dirty="0">
                <a:solidFill>
                  <a:schemeClr val="bg2">
                    <a:lumMod val="10000"/>
                  </a:schemeClr>
                </a:solidFill>
                <a:latin typeface="Times New Roman"/>
                <a:cs typeface="Times New Roman"/>
              </a:rPr>
              <a:t>result  the </a:t>
            </a:r>
            <a:r>
              <a:rPr sz="2800" spc="-5" dirty="0">
                <a:solidFill>
                  <a:schemeClr val="bg2">
                    <a:lumMod val="10000"/>
                  </a:schemeClr>
                </a:solidFill>
                <a:latin typeface="Times New Roman"/>
                <a:cs typeface="Times New Roman"/>
              </a:rPr>
              <a:t>most common forms </a:t>
            </a:r>
            <a:r>
              <a:rPr sz="2800" dirty="0">
                <a:solidFill>
                  <a:schemeClr val="bg2">
                    <a:lumMod val="10000"/>
                  </a:schemeClr>
                </a:solidFill>
                <a:latin typeface="Times New Roman"/>
                <a:cs typeface="Times New Roman"/>
              </a:rPr>
              <a:t>of </a:t>
            </a:r>
            <a:r>
              <a:rPr sz="2800" spc="-5" dirty="0">
                <a:solidFill>
                  <a:schemeClr val="bg2">
                    <a:lumMod val="10000"/>
                  </a:schemeClr>
                </a:solidFill>
                <a:latin typeface="Times New Roman"/>
                <a:cs typeface="Times New Roman"/>
              </a:rPr>
              <a:t>QAM use a constellation with the number  </a:t>
            </a:r>
            <a:r>
              <a:rPr sz="2800" dirty="0">
                <a:solidFill>
                  <a:schemeClr val="bg2">
                    <a:lumMod val="10000"/>
                  </a:schemeClr>
                </a:solidFill>
                <a:latin typeface="Times New Roman"/>
                <a:cs typeface="Times New Roman"/>
              </a:rPr>
              <a:t>of points </a:t>
            </a:r>
            <a:r>
              <a:rPr sz="2800" spc="-5" dirty="0">
                <a:solidFill>
                  <a:schemeClr val="bg2">
                    <a:lumMod val="10000"/>
                  </a:schemeClr>
                </a:solidFill>
                <a:latin typeface="Times New Roman"/>
                <a:cs typeface="Times New Roman"/>
              </a:rPr>
              <a:t>equal </a:t>
            </a:r>
            <a:r>
              <a:rPr sz="2800" dirty="0">
                <a:solidFill>
                  <a:schemeClr val="bg2">
                    <a:lumMod val="10000"/>
                  </a:schemeClr>
                </a:solidFill>
                <a:latin typeface="Times New Roman"/>
                <a:cs typeface="Times New Roman"/>
              </a:rPr>
              <a:t>to </a:t>
            </a:r>
            <a:r>
              <a:rPr sz="2800" spc="-5" dirty="0">
                <a:solidFill>
                  <a:schemeClr val="bg2">
                    <a:lumMod val="10000"/>
                  </a:schemeClr>
                </a:solidFill>
                <a:latin typeface="Times New Roman"/>
                <a:cs typeface="Times New Roman"/>
              </a:rPr>
              <a:t>a power </a:t>
            </a:r>
            <a:r>
              <a:rPr sz="2800" dirty="0">
                <a:solidFill>
                  <a:schemeClr val="bg2">
                    <a:lumMod val="10000"/>
                  </a:schemeClr>
                </a:solidFill>
                <a:latin typeface="Times New Roman"/>
                <a:cs typeface="Times New Roman"/>
              </a:rPr>
              <a:t>of </a:t>
            </a:r>
            <a:r>
              <a:rPr sz="2800" spc="-5" dirty="0">
                <a:solidFill>
                  <a:schemeClr val="bg2">
                    <a:lumMod val="10000"/>
                  </a:schemeClr>
                </a:solidFill>
                <a:latin typeface="Times New Roman"/>
                <a:cs typeface="Times New Roman"/>
              </a:rPr>
              <a:t>2 i.e. </a:t>
            </a:r>
            <a:r>
              <a:rPr sz="2800" dirty="0">
                <a:solidFill>
                  <a:schemeClr val="bg2">
                    <a:lumMod val="10000"/>
                  </a:schemeClr>
                </a:solidFill>
                <a:latin typeface="Times New Roman"/>
                <a:cs typeface="Times New Roman"/>
              </a:rPr>
              <a:t>2, 4, 8, 16 </a:t>
            </a:r>
            <a:r>
              <a:rPr sz="2800" spc="-5" dirty="0">
                <a:solidFill>
                  <a:schemeClr val="bg2">
                    <a:lumMod val="10000"/>
                  </a:schemeClr>
                </a:solidFill>
                <a:latin typeface="Times New Roman"/>
                <a:cs typeface="Times New Roman"/>
              </a:rPr>
              <a:t>. . .</a:t>
            </a:r>
            <a:r>
              <a:rPr sz="2800" spc="-20" dirty="0">
                <a:solidFill>
                  <a:schemeClr val="bg2">
                    <a:lumMod val="10000"/>
                  </a:schemeClr>
                </a:solidFill>
                <a:latin typeface="Times New Roman"/>
                <a:cs typeface="Times New Roman"/>
              </a:rPr>
              <a:t> </a:t>
            </a:r>
            <a:r>
              <a:rPr sz="2800" spc="-5" dirty="0">
                <a:solidFill>
                  <a:schemeClr val="bg2">
                    <a:lumMod val="10000"/>
                  </a:schemeClr>
                </a:solidFill>
                <a:latin typeface="Times New Roman"/>
                <a:cs typeface="Times New Roman"/>
              </a:rPr>
              <a:t>.</a:t>
            </a:r>
            <a:endParaRPr sz="2800" dirty="0">
              <a:solidFill>
                <a:schemeClr val="bg2">
                  <a:lumMod val="10000"/>
                </a:schemeClr>
              </a:solidFill>
              <a:latin typeface="Times New Roman"/>
              <a:cs typeface="Times New Roman"/>
            </a:endParaRPr>
          </a:p>
        </p:txBody>
      </p:sp>
    </p:spTree>
    <p:extLst>
      <p:ext uri="{BB962C8B-B14F-4D97-AF65-F5344CB8AC3E}">
        <p14:creationId xmlns="" xmlns:p14="http://schemas.microsoft.com/office/powerpoint/2010/main" val="2992787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6732" y="1423416"/>
            <a:ext cx="10359390" cy="4474815"/>
          </a:xfrm>
          <a:prstGeom prst="rect">
            <a:avLst/>
          </a:prstGeom>
        </p:spPr>
        <p:txBody>
          <a:bodyPr vert="horz" wrap="square" lIns="0" tIns="54610" rIns="0" bIns="0" rtlCol="0">
            <a:spAutoFit/>
          </a:bodyPr>
          <a:lstStyle/>
          <a:p>
            <a:pPr marL="241300" marR="5080" indent="-228600" algn="just">
              <a:lnSpc>
                <a:spcPct val="90000"/>
              </a:lnSpc>
              <a:spcBef>
                <a:spcPts val="430"/>
              </a:spcBef>
              <a:buSzPct val="96428"/>
              <a:buFont typeface="Wingdings"/>
              <a:buChar char=""/>
              <a:tabLst>
                <a:tab pos="295910" algn="l"/>
              </a:tabLst>
            </a:pPr>
            <a:r>
              <a:rPr lang="en-US" sz="2800" spc="-5" dirty="0">
                <a:solidFill>
                  <a:schemeClr val="bg2">
                    <a:lumMod val="10000"/>
                  </a:schemeClr>
                </a:solidFill>
                <a:latin typeface="Times New Roman"/>
                <a:cs typeface="Times New Roman"/>
              </a:rPr>
              <a:t>By using higher order modulation formats, i.e. more points on the  constellation, it is possible to transmit more bits per symbol. However  the points are closer together  and they are  therefore more susceptible to noise and data errors.</a:t>
            </a:r>
          </a:p>
          <a:p>
            <a:pPr marL="241300" marR="5080" indent="-228600" algn="just">
              <a:lnSpc>
                <a:spcPct val="90000"/>
              </a:lnSpc>
              <a:spcBef>
                <a:spcPts val="430"/>
              </a:spcBef>
              <a:buSzPct val="96428"/>
              <a:buFont typeface="Wingdings"/>
              <a:buChar char=""/>
              <a:tabLst>
                <a:tab pos="295910" algn="l"/>
              </a:tabLst>
            </a:pPr>
            <a:endParaRPr lang="en-US" sz="2800" spc="-5" dirty="0">
              <a:solidFill>
                <a:schemeClr val="bg2">
                  <a:lumMod val="10000"/>
                </a:schemeClr>
              </a:solidFill>
              <a:latin typeface="Times New Roman"/>
              <a:cs typeface="Times New Roman"/>
            </a:endParaRPr>
          </a:p>
          <a:p>
            <a:pPr marL="241300" marR="5080" indent="-228600" algn="just">
              <a:lnSpc>
                <a:spcPct val="90000"/>
              </a:lnSpc>
              <a:spcBef>
                <a:spcPts val="430"/>
              </a:spcBef>
              <a:buSzPct val="96428"/>
              <a:buFont typeface="Wingdings"/>
              <a:buChar char=""/>
              <a:tabLst>
                <a:tab pos="295910" algn="l"/>
              </a:tabLst>
            </a:pPr>
            <a:r>
              <a:rPr lang="en-US" sz="2800" spc="-5" dirty="0">
                <a:solidFill>
                  <a:schemeClr val="bg2">
                    <a:lumMod val="10000"/>
                  </a:schemeClr>
                </a:solidFill>
                <a:latin typeface="Times New Roman"/>
                <a:cs typeface="Times New Roman"/>
              </a:rPr>
              <a:t>To provide  an example of how QAM operates, the table below  provides the bit sequences, and the associated amplitude and phase  states. From this it can be seen that a continuous bit stream may be  grouped into threes and represented as a sequence of eight  permissible states.</a:t>
            </a:r>
          </a:p>
          <a:p>
            <a:pPr marL="241300" marR="5080" indent="-228600" algn="just">
              <a:lnSpc>
                <a:spcPct val="90000"/>
              </a:lnSpc>
              <a:spcBef>
                <a:spcPts val="430"/>
              </a:spcBef>
              <a:buSzPct val="96428"/>
              <a:buFont typeface="Wingdings"/>
              <a:buChar char=""/>
              <a:tabLst>
                <a:tab pos="295910" algn="l"/>
              </a:tabLst>
            </a:pPr>
            <a:endParaRPr sz="2800" spc="-5" dirty="0">
              <a:solidFill>
                <a:schemeClr val="bg2">
                  <a:lumMod val="10000"/>
                </a:schemeClr>
              </a:solidFill>
              <a:latin typeface="Times New Roman"/>
              <a:cs typeface="Times New Roman"/>
            </a:endParaRPr>
          </a:p>
        </p:txBody>
      </p:sp>
    </p:spTree>
    <p:extLst>
      <p:ext uri="{BB962C8B-B14F-4D97-AF65-F5344CB8AC3E}">
        <p14:creationId xmlns="" xmlns:p14="http://schemas.microsoft.com/office/powerpoint/2010/main" val="20850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5278" y="410655"/>
            <a:ext cx="10358755" cy="2409955"/>
          </a:xfrm>
          <a:prstGeom prst="rect">
            <a:avLst/>
          </a:prstGeom>
        </p:spPr>
        <p:txBody>
          <a:bodyPr vert="horz" wrap="square" lIns="0" tIns="60960" rIns="0" bIns="0" rtlCol="0">
            <a:spAutoFit/>
          </a:bodyPr>
          <a:lstStyle/>
          <a:p>
            <a:pPr marL="241300" marR="5080" indent="-228600" algn="just">
              <a:lnSpc>
                <a:spcPts val="3020"/>
              </a:lnSpc>
              <a:spcBef>
                <a:spcPts val="480"/>
              </a:spcBef>
              <a:buSzPct val="96428"/>
              <a:buFont typeface="Wingdings"/>
              <a:buChar char=""/>
              <a:tabLst>
                <a:tab pos="295910" algn="l"/>
              </a:tabLst>
            </a:pPr>
            <a:r>
              <a:rPr lang="en-US" sz="2400" spc="-5" dirty="0">
                <a:solidFill>
                  <a:schemeClr val="bg2">
                    <a:lumMod val="10000"/>
                  </a:schemeClr>
                </a:solidFill>
                <a:latin typeface="Times New Roman"/>
                <a:cs typeface="Times New Roman"/>
              </a:rPr>
              <a:t>The constellation diagrams show the different positions for the states within different forms of </a:t>
            </a:r>
            <a:r>
              <a:rPr lang="en-US" sz="2400" b="1" spc="-5" dirty="0">
                <a:solidFill>
                  <a:srgbClr val="C00000"/>
                </a:solidFill>
                <a:latin typeface="Times New Roman"/>
                <a:cs typeface="Times New Roman"/>
              </a:rPr>
              <a:t>QAM</a:t>
            </a:r>
            <a:r>
              <a:rPr lang="en-US" sz="2400" spc="-5" dirty="0">
                <a:solidFill>
                  <a:schemeClr val="bg2">
                    <a:lumMod val="10000"/>
                  </a:schemeClr>
                </a:solidFill>
                <a:latin typeface="Times New Roman"/>
                <a:cs typeface="Times New Roman"/>
              </a:rPr>
              <a:t>, quadrature amplitude modulation. As the order of the modulation increases, so does the number of points on the </a:t>
            </a:r>
            <a:r>
              <a:rPr lang="en-US" sz="2400" b="1" spc="-5" dirty="0">
                <a:solidFill>
                  <a:srgbClr val="C00000"/>
                </a:solidFill>
                <a:latin typeface="Times New Roman"/>
                <a:cs typeface="Times New Roman"/>
              </a:rPr>
              <a:t>QAM</a:t>
            </a:r>
            <a:r>
              <a:rPr lang="en-US" sz="2400" spc="-5" dirty="0">
                <a:solidFill>
                  <a:schemeClr val="bg2">
                    <a:lumMod val="10000"/>
                  </a:schemeClr>
                </a:solidFill>
                <a:latin typeface="Times New Roman"/>
                <a:cs typeface="Times New Roman"/>
              </a:rPr>
              <a:t> constellation diagram.</a:t>
            </a:r>
          </a:p>
          <a:p>
            <a:pPr marL="241300" marR="5080" indent="-228600" algn="just">
              <a:lnSpc>
                <a:spcPts val="3020"/>
              </a:lnSpc>
              <a:spcBef>
                <a:spcPts val="480"/>
              </a:spcBef>
              <a:buSzPct val="96428"/>
              <a:buFont typeface="Wingdings"/>
              <a:buChar char=""/>
              <a:tabLst>
                <a:tab pos="295910" algn="l"/>
              </a:tabLst>
            </a:pPr>
            <a:r>
              <a:rPr lang="en-US" sz="2400" spc="-5" dirty="0">
                <a:solidFill>
                  <a:schemeClr val="bg2">
                    <a:lumMod val="10000"/>
                  </a:schemeClr>
                </a:solidFill>
                <a:latin typeface="Times New Roman"/>
                <a:cs typeface="Times New Roman"/>
              </a:rPr>
              <a:t>The diagrams below show constellation diagrams for a variety of  formats of modulation:</a:t>
            </a:r>
            <a:endParaRPr sz="2400" spc="-5" dirty="0">
              <a:solidFill>
                <a:schemeClr val="bg2">
                  <a:lumMod val="10000"/>
                </a:schemeClr>
              </a:solidFill>
              <a:latin typeface="Times New Roman"/>
              <a:cs typeface="Times New Roman"/>
            </a:endParaRPr>
          </a:p>
        </p:txBody>
      </p:sp>
      <p:sp>
        <p:nvSpPr>
          <p:cNvPr id="3" name="object 3"/>
          <p:cNvSpPr/>
          <p:nvPr/>
        </p:nvSpPr>
        <p:spPr>
          <a:xfrm>
            <a:off x="4118419" y="3000376"/>
            <a:ext cx="5182743" cy="283902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634518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71538" y="458851"/>
            <a:ext cx="9995013" cy="590931"/>
          </a:xfrm>
          <a:prstGeom prst="rect">
            <a:avLst/>
          </a:prstGeom>
          <a:solidFill>
            <a:schemeClr val="bg1">
              <a:lumMod val="85000"/>
            </a:schemeClr>
          </a:solidFill>
        </p:spPr>
        <p:txBody>
          <a:bodyPr vert="horz" wrap="square" lIns="91440" tIns="45720" rIns="91440" bIns="45720" rtlCol="0" anchor="b">
            <a:spAutoFit/>
          </a:bodyPr>
          <a:lstStyle/>
          <a:p>
            <a:pPr algn="ctr"/>
            <a:r>
              <a:rPr sz="3600" spc="-215" dirty="0">
                <a:solidFill>
                  <a:schemeClr val="tx1">
                    <a:lumMod val="10000"/>
                  </a:schemeClr>
                </a:solidFill>
                <a:latin typeface="+mn-lt"/>
                <a:ea typeface="+mn-ea"/>
                <a:cs typeface="+mn-cs"/>
              </a:rPr>
              <a:t>WHY QAM CALLED COMBINED ASK AND PSK</a:t>
            </a:r>
          </a:p>
        </p:txBody>
      </p:sp>
      <p:sp>
        <p:nvSpPr>
          <p:cNvPr id="4" name="object 4"/>
          <p:cNvSpPr txBox="1"/>
          <p:nvPr/>
        </p:nvSpPr>
        <p:spPr>
          <a:xfrm>
            <a:off x="613130" y="1523048"/>
            <a:ext cx="10253421" cy="4692118"/>
          </a:xfrm>
          <a:prstGeom prst="rect">
            <a:avLst/>
          </a:prstGeom>
        </p:spPr>
        <p:txBody>
          <a:bodyPr vert="horz" wrap="square" lIns="0" tIns="60960" rIns="0" bIns="0" rtlCol="0">
            <a:spAutoFit/>
          </a:bodyPr>
          <a:lstStyle/>
          <a:p>
            <a:pPr marL="241300" marR="5080" indent="-228600" algn="just">
              <a:lnSpc>
                <a:spcPts val="3020"/>
              </a:lnSpc>
              <a:spcBef>
                <a:spcPts val="480"/>
              </a:spcBef>
              <a:buSzPct val="96428"/>
              <a:buFont typeface="Wingdings"/>
              <a:buChar char=""/>
              <a:tabLst>
                <a:tab pos="295910" algn="l"/>
              </a:tabLst>
            </a:pPr>
            <a:r>
              <a:rPr sz="2000" spc="-5" dirty="0">
                <a:solidFill>
                  <a:schemeClr val="bg2">
                    <a:lumMod val="10000"/>
                  </a:schemeClr>
                </a:solidFill>
                <a:latin typeface="Times New Roman"/>
                <a:cs typeface="Times New Roman"/>
              </a:rPr>
              <a:t>Quadrature Amplitude Modulation </a:t>
            </a:r>
            <a:r>
              <a:rPr sz="2000" spc="-10" dirty="0">
                <a:solidFill>
                  <a:schemeClr val="bg2">
                    <a:lumMod val="10000"/>
                  </a:schemeClr>
                </a:solidFill>
                <a:latin typeface="Times New Roman"/>
                <a:cs typeface="Times New Roman"/>
              </a:rPr>
              <a:t>uses </a:t>
            </a:r>
            <a:r>
              <a:rPr sz="2000" dirty="0">
                <a:solidFill>
                  <a:schemeClr val="bg2">
                    <a:lumMod val="10000"/>
                  </a:schemeClr>
                </a:solidFill>
                <a:latin typeface="Times New Roman"/>
                <a:cs typeface="Times New Roman"/>
              </a:rPr>
              <a:t>the </a:t>
            </a:r>
            <a:r>
              <a:rPr sz="2000" spc="-5" dirty="0">
                <a:solidFill>
                  <a:schemeClr val="bg2">
                    <a:lumMod val="10000"/>
                  </a:schemeClr>
                </a:solidFill>
                <a:latin typeface="Times New Roman"/>
                <a:cs typeface="Times New Roman"/>
              </a:rPr>
              <a:t>phase and </a:t>
            </a:r>
            <a:r>
              <a:rPr sz="2000" dirty="0">
                <a:solidFill>
                  <a:schemeClr val="bg2">
                    <a:lumMod val="10000"/>
                  </a:schemeClr>
                </a:solidFill>
                <a:latin typeface="Times New Roman"/>
                <a:cs typeface="Times New Roman"/>
              </a:rPr>
              <a:t>amplitude of the  </a:t>
            </a:r>
            <a:r>
              <a:rPr sz="2000" spc="-5" dirty="0">
                <a:solidFill>
                  <a:schemeClr val="bg2">
                    <a:lumMod val="10000"/>
                  </a:schemeClr>
                </a:solidFill>
                <a:latin typeface="Times New Roman"/>
                <a:cs typeface="Times New Roman"/>
              </a:rPr>
              <a:t>carrier </a:t>
            </a:r>
            <a:r>
              <a:rPr sz="2000" dirty="0">
                <a:solidFill>
                  <a:schemeClr val="bg2">
                    <a:lumMod val="10000"/>
                  </a:schemeClr>
                </a:solidFill>
                <a:latin typeface="Times New Roman"/>
                <a:cs typeface="Times New Roman"/>
              </a:rPr>
              <a:t>signal </a:t>
            </a:r>
            <a:r>
              <a:rPr sz="2000" spc="-5" dirty="0">
                <a:solidFill>
                  <a:schemeClr val="bg2">
                    <a:lumMod val="10000"/>
                  </a:schemeClr>
                </a:solidFill>
                <a:latin typeface="Times New Roman"/>
                <a:cs typeface="Times New Roman"/>
              </a:rPr>
              <a:t>to encode data. QAM </a:t>
            </a:r>
            <a:r>
              <a:rPr sz="2000" dirty="0">
                <a:solidFill>
                  <a:schemeClr val="bg2">
                    <a:lumMod val="10000"/>
                  </a:schemeClr>
                </a:solidFill>
                <a:latin typeface="Times New Roman"/>
                <a:cs typeface="Times New Roman"/>
              </a:rPr>
              <a:t>finds </a:t>
            </a:r>
            <a:r>
              <a:rPr sz="2000" spc="-5" dirty="0">
                <a:solidFill>
                  <a:schemeClr val="bg2">
                    <a:lumMod val="10000"/>
                  </a:schemeClr>
                </a:solidFill>
                <a:latin typeface="Times New Roman"/>
                <a:cs typeface="Times New Roman"/>
              </a:rPr>
              <a:t>widespread use </a:t>
            </a:r>
            <a:r>
              <a:rPr sz="2000" dirty="0">
                <a:solidFill>
                  <a:schemeClr val="bg2">
                    <a:lumMod val="10000"/>
                  </a:schemeClr>
                </a:solidFill>
                <a:latin typeface="Times New Roman"/>
                <a:cs typeface="Times New Roman"/>
              </a:rPr>
              <a:t>in </a:t>
            </a:r>
            <a:r>
              <a:rPr sz="2000" spc="-5" dirty="0">
                <a:solidFill>
                  <a:schemeClr val="bg2">
                    <a:lumMod val="10000"/>
                  </a:schemeClr>
                </a:solidFill>
                <a:latin typeface="Times New Roman"/>
                <a:cs typeface="Times New Roman"/>
              </a:rPr>
              <a:t>current and  </a:t>
            </a:r>
            <a:r>
              <a:rPr sz="2000" spc="-10" dirty="0">
                <a:solidFill>
                  <a:schemeClr val="bg2">
                    <a:lumMod val="10000"/>
                  </a:schemeClr>
                </a:solidFill>
                <a:latin typeface="Times New Roman"/>
                <a:cs typeface="Times New Roman"/>
              </a:rPr>
              <a:t>emerging </a:t>
            </a:r>
            <a:r>
              <a:rPr sz="2000" spc="-5" dirty="0">
                <a:solidFill>
                  <a:schemeClr val="bg2">
                    <a:lumMod val="10000"/>
                  </a:schemeClr>
                </a:solidFill>
                <a:latin typeface="Times New Roman"/>
                <a:cs typeface="Times New Roman"/>
              </a:rPr>
              <a:t>wireless standards, including </a:t>
            </a:r>
            <a:r>
              <a:rPr sz="2000" spc="-20" dirty="0">
                <a:solidFill>
                  <a:schemeClr val="bg2">
                    <a:lumMod val="10000"/>
                  </a:schemeClr>
                </a:solidFill>
                <a:latin typeface="Times New Roman"/>
                <a:cs typeface="Times New Roman"/>
              </a:rPr>
              <a:t>Wi-Fi, </a:t>
            </a:r>
            <a:r>
              <a:rPr sz="2000" spc="-5" dirty="0">
                <a:solidFill>
                  <a:schemeClr val="bg2">
                    <a:lumMod val="10000"/>
                  </a:schemeClr>
                </a:solidFill>
                <a:latin typeface="Times New Roman"/>
                <a:cs typeface="Times New Roman"/>
              </a:rPr>
              <a:t>Digital </a:t>
            </a:r>
            <a:r>
              <a:rPr sz="2000" spc="-35" dirty="0">
                <a:solidFill>
                  <a:schemeClr val="bg2">
                    <a:lumMod val="10000"/>
                  </a:schemeClr>
                </a:solidFill>
                <a:latin typeface="Times New Roman"/>
                <a:cs typeface="Times New Roman"/>
              </a:rPr>
              <a:t>Video </a:t>
            </a:r>
            <a:r>
              <a:rPr sz="2000" spc="-5" dirty="0">
                <a:solidFill>
                  <a:schemeClr val="bg2">
                    <a:lumMod val="10000"/>
                  </a:schemeClr>
                </a:solidFill>
                <a:latin typeface="Times New Roman"/>
                <a:cs typeface="Times New Roman"/>
              </a:rPr>
              <a:t>Broadcast  (DVB), </a:t>
            </a:r>
            <a:r>
              <a:rPr sz="2000" spc="-25" dirty="0">
                <a:solidFill>
                  <a:schemeClr val="bg2">
                    <a:lumMod val="10000"/>
                  </a:schemeClr>
                </a:solidFill>
                <a:latin typeface="Times New Roman"/>
                <a:cs typeface="Times New Roman"/>
              </a:rPr>
              <a:t>WiMAX, </a:t>
            </a:r>
            <a:r>
              <a:rPr sz="2000" spc="-5" dirty="0">
                <a:solidFill>
                  <a:schemeClr val="bg2">
                    <a:lumMod val="10000"/>
                  </a:schemeClr>
                </a:solidFill>
                <a:latin typeface="Times New Roman"/>
                <a:cs typeface="Times New Roman"/>
              </a:rPr>
              <a:t>IEEE </a:t>
            </a:r>
            <a:r>
              <a:rPr sz="2000" spc="-15" dirty="0">
                <a:solidFill>
                  <a:schemeClr val="bg2">
                    <a:lumMod val="10000"/>
                  </a:schemeClr>
                </a:solidFill>
                <a:latin typeface="Times New Roman"/>
                <a:cs typeface="Times New Roman"/>
              </a:rPr>
              <a:t>802.11n, </a:t>
            </a:r>
            <a:r>
              <a:rPr sz="2000" spc="-5" dirty="0">
                <a:solidFill>
                  <a:schemeClr val="bg2">
                    <a:lumMod val="10000"/>
                  </a:schemeClr>
                </a:solidFill>
                <a:latin typeface="Times New Roman"/>
                <a:cs typeface="Times New Roman"/>
              </a:rPr>
              <a:t>and</a:t>
            </a:r>
            <a:r>
              <a:rPr sz="2000" spc="25" dirty="0">
                <a:solidFill>
                  <a:schemeClr val="bg2">
                    <a:lumMod val="10000"/>
                  </a:schemeClr>
                </a:solidFill>
                <a:latin typeface="Times New Roman"/>
                <a:cs typeface="Times New Roman"/>
              </a:rPr>
              <a:t> </a:t>
            </a:r>
            <a:r>
              <a:rPr sz="2000" spc="-45" dirty="0">
                <a:solidFill>
                  <a:schemeClr val="bg2">
                    <a:lumMod val="10000"/>
                  </a:schemeClr>
                </a:solidFill>
                <a:latin typeface="Times New Roman"/>
                <a:cs typeface="Times New Roman"/>
              </a:rPr>
              <a:t>HSDPA/HSUPA.</a:t>
            </a:r>
            <a:endParaRPr sz="2000" dirty="0">
              <a:solidFill>
                <a:schemeClr val="bg2">
                  <a:lumMod val="10000"/>
                </a:schemeClr>
              </a:solidFill>
              <a:latin typeface="Times New Roman"/>
              <a:cs typeface="Times New Roman"/>
            </a:endParaRPr>
          </a:p>
          <a:p>
            <a:pPr>
              <a:lnSpc>
                <a:spcPct val="100000"/>
              </a:lnSpc>
              <a:spcBef>
                <a:spcPts val="40"/>
              </a:spcBef>
              <a:buFont typeface="Wingdings"/>
              <a:buChar char=""/>
            </a:pPr>
            <a:endParaRPr sz="3600" dirty="0">
              <a:solidFill>
                <a:schemeClr val="bg2">
                  <a:lumMod val="10000"/>
                </a:schemeClr>
              </a:solidFill>
              <a:latin typeface="Times New Roman"/>
              <a:cs typeface="Times New Roman"/>
            </a:endParaRPr>
          </a:p>
          <a:p>
            <a:pPr marL="241300" marR="145415" indent="-228600">
              <a:lnSpc>
                <a:spcPts val="3020"/>
              </a:lnSpc>
              <a:spcBef>
                <a:spcPts val="5"/>
              </a:spcBef>
              <a:buSzPct val="96428"/>
              <a:buFont typeface="Wingdings"/>
              <a:buChar char=""/>
              <a:tabLst>
                <a:tab pos="295910" algn="l"/>
              </a:tabLst>
            </a:pPr>
            <a:r>
              <a:rPr sz="2000" spc="-5" dirty="0">
                <a:solidFill>
                  <a:schemeClr val="bg2">
                    <a:lumMod val="10000"/>
                  </a:schemeClr>
                </a:solidFill>
                <a:latin typeface="Times New Roman"/>
                <a:cs typeface="Times New Roman"/>
              </a:rPr>
              <a:t>The QAM modulation </a:t>
            </a:r>
            <a:r>
              <a:rPr sz="2000" spc="-10" dirty="0">
                <a:solidFill>
                  <a:schemeClr val="bg2">
                    <a:lumMod val="10000"/>
                  </a:schemeClr>
                </a:solidFill>
                <a:latin typeface="Times New Roman"/>
                <a:cs typeface="Times New Roman"/>
              </a:rPr>
              <a:t>scheme </a:t>
            </a:r>
            <a:r>
              <a:rPr sz="2000" spc="-5" dirty="0">
                <a:solidFill>
                  <a:schemeClr val="bg2">
                    <a:lumMod val="10000"/>
                  </a:schemeClr>
                </a:solidFill>
                <a:latin typeface="Times New Roman"/>
                <a:cs typeface="Times New Roman"/>
              </a:rPr>
              <a:t>encodes data by </a:t>
            </a:r>
            <a:r>
              <a:rPr sz="2000" dirty="0">
                <a:solidFill>
                  <a:schemeClr val="bg2">
                    <a:lumMod val="10000"/>
                  </a:schemeClr>
                </a:solidFill>
                <a:latin typeface="Times New Roman"/>
                <a:cs typeface="Times New Roman"/>
              </a:rPr>
              <a:t>varying </a:t>
            </a:r>
            <a:r>
              <a:rPr sz="2000" spc="-5" dirty="0">
                <a:solidFill>
                  <a:schemeClr val="bg2">
                    <a:lumMod val="10000"/>
                  </a:schemeClr>
                </a:solidFill>
                <a:latin typeface="Times New Roman"/>
                <a:cs typeface="Times New Roman"/>
              </a:rPr>
              <a:t>both amplitude and  phase of the carrier signal. Thus, it is sometimes viewed as a combination of  ASK and PSK</a:t>
            </a:r>
            <a:r>
              <a:rPr sz="2000" spc="20" dirty="0">
                <a:solidFill>
                  <a:schemeClr val="bg2">
                    <a:lumMod val="10000"/>
                  </a:schemeClr>
                </a:solidFill>
                <a:latin typeface="Times New Roman"/>
                <a:cs typeface="Times New Roman"/>
              </a:rPr>
              <a:t> </a:t>
            </a:r>
            <a:r>
              <a:rPr sz="2000" spc="-5" dirty="0">
                <a:solidFill>
                  <a:schemeClr val="bg2">
                    <a:lumMod val="10000"/>
                  </a:schemeClr>
                </a:solidFill>
                <a:latin typeface="Times New Roman"/>
                <a:cs typeface="Times New Roman"/>
              </a:rPr>
              <a:t>modulation.</a:t>
            </a:r>
            <a:endParaRPr sz="2000" dirty="0">
              <a:solidFill>
                <a:schemeClr val="bg2">
                  <a:lumMod val="10000"/>
                </a:schemeClr>
              </a:solidFill>
              <a:latin typeface="Times New Roman"/>
              <a:cs typeface="Times New Roman"/>
            </a:endParaRPr>
          </a:p>
          <a:p>
            <a:pPr>
              <a:lnSpc>
                <a:spcPct val="100000"/>
              </a:lnSpc>
              <a:spcBef>
                <a:spcPts val="30"/>
              </a:spcBef>
              <a:buFont typeface="Wingdings"/>
              <a:buChar char=""/>
            </a:pPr>
            <a:endParaRPr sz="2800" dirty="0">
              <a:solidFill>
                <a:schemeClr val="bg2">
                  <a:lumMod val="10000"/>
                </a:schemeClr>
              </a:solidFill>
              <a:latin typeface="Times New Roman"/>
              <a:cs typeface="Times New Roman"/>
            </a:endParaRPr>
          </a:p>
          <a:p>
            <a:pPr marL="295910" marR="231775" indent="-295910">
              <a:lnSpc>
                <a:spcPct val="119600"/>
              </a:lnSpc>
              <a:buSzPct val="96428"/>
              <a:buFont typeface="Wingdings"/>
              <a:buChar char=""/>
              <a:tabLst>
                <a:tab pos="295910" algn="l"/>
              </a:tabLst>
            </a:pPr>
            <a:r>
              <a:rPr sz="2000" spc="-5" dirty="0">
                <a:solidFill>
                  <a:schemeClr val="bg2">
                    <a:lumMod val="10000"/>
                  </a:schemeClr>
                </a:solidFill>
                <a:latin typeface="Times New Roman"/>
                <a:cs typeface="Times New Roman"/>
              </a:rPr>
              <a:t>A modulated carrier signal </a:t>
            </a:r>
            <a:r>
              <a:rPr sz="2000" spc="-10" dirty="0">
                <a:solidFill>
                  <a:schemeClr val="bg2">
                    <a:lumMod val="10000"/>
                  </a:schemeClr>
                </a:solidFill>
                <a:latin typeface="Times New Roman"/>
                <a:cs typeface="Times New Roman"/>
              </a:rPr>
              <a:t>can </a:t>
            </a:r>
            <a:r>
              <a:rPr sz="2000" dirty="0">
                <a:solidFill>
                  <a:schemeClr val="bg2">
                    <a:lumMod val="10000"/>
                  </a:schemeClr>
                </a:solidFill>
                <a:latin typeface="Times New Roman"/>
                <a:cs typeface="Times New Roman"/>
              </a:rPr>
              <a:t>be </a:t>
            </a:r>
            <a:r>
              <a:rPr sz="2000" spc="-5" dirty="0">
                <a:solidFill>
                  <a:schemeClr val="bg2">
                    <a:lumMod val="10000"/>
                  </a:schemeClr>
                </a:solidFill>
                <a:latin typeface="Times New Roman"/>
                <a:cs typeface="Times New Roman"/>
              </a:rPr>
              <a:t>expressed in terms of </a:t>
            </a:r>
            <a:r>
              <a:rPr sz="2000" spc="-40" dirty="0">
                <a:solidFill>
                  <a:schemeClr val="bg2">
                    <a:lumMod val="10000"/>
                  </a:schemeClr>
                </a:solidFill>
                <a:latin typeface="Times New Roman"/>
                <a:cs typeface="Times New Roman"/>
              </a:rPr>
              <a:t>it’s </a:t>
            </a:r>
            <a:r>
              <a:rPr sz="2000" spc="-5" dirty="0">
                <a:solidFill>
                  <a:schemeClr val="bg2">
                    <a:lumMod val="10000"/>
                  </a:schemeClr>
                </a:solidFill>
                <a:latin typeface="Times New Roman"/>
                <a:cs typeface="Times New Roman"/>
              </a:rPr>
              <a:t>components as:  </a:t>
            </a:r>
            <a:endParaRPr lang="en-US" sz="2000" spc="-5" dirty="0">
              <a:solidFill>
                <a:schemeClr val="bg2">
                  <a:lumMod val="10000"/>
                </a:schemeClr>
              </a:solidFill>
              <a:latin typeface="Times New Roman"/>
              <a:cs typeface="Times New Roman"/>
            </a:endParaRPr>
          </a:p>
          <a:p>
            <a:pPr marR="231775" lvl="2">
              <a:lnSpc>
                <a:spcPct val="119600"/>
              </a:lnSpc>
              <a:buSzPct val="96428"/>
              <a:tabLst>
                <a:tab pos="295910" algn="l"/>
              </a:tabLst>
            </a:pPr>
            <a:r>
              <a:rPr sz="2000" spc="-5" dirty="0">
                <a:solidFill>
                  <a:schemeClr val="bg2">
                    <a:lumMod val="10000"/>
                  </a:schemeClr>
                </a:solidFill>
                <a:latin typeface="Times New Roman"/>
                <a:cs typeface="Times New Roman"/>
              </a:rPr>
              <a:t>Ac</a:t>
            </a:r>
            <a:r>
              <a:rPr lang="en-US" sz="2000" spc="-5" dirty="0">
                <a:solidFill>
                  <a:schemeClr val="bg2">
                    <a:lumMod val="10000"/>
                  </a:schemeClr>
                </a:solidFill>
                <a:latin typeface="Times New Roman"/>
                <a:cs typeface="Times New Roman"/>
              </a:rPr>
              <a:t> </a:t>
            </a:r>
            <a:r>
              <a:rPr sz="2000" spc="-5" dirty="0">
                <a:solidFill>
                  <a:schemeClr val="bg2">
                    <a:lumMod val="10000"/>
                  </a:schemeClr>
                </a:solidFill>
                <a:latin typeface="Times New Roman"/>
                <a:cs typeface="Times New Roman"/>
              </a:rPr>
              <a:t>Cos(2*pi*fc*t+θ) =ICos(2*pi*fc*t) -</a:t>
            </a:r>
            <a:r>
              <a:rPr sz="2000" spc="-10" dirty="0">
                <a:solidFill>
                  <a:schemeClr val="bg2">
                    <a:lumMod val="10000"/>
                  </a:schemeClr>
                </a:solidFill>
                <a:latin typeface="Times New Roman"/>
                <a:cs typeface="Times New Roman"/>
              </a:rPr>
              <a:t> </a:t>
            </a:r>
            <a:r>
              <a:rPr sz="2000" dirty="0">
                <a:solidFill>
                  <a:schemeClr val="bg2">
                    <a:lumMod val="10000"/>
                  </a:schemeClr>
                </a:solidFill>
                <a:latin typeface="Times New Roman"/>
                <a:cs typeface="Times New Roman"/>
              </a:rPr>
              <a:t>QSin(2*pi*fc*t)</a:t>
            </a:r>
          </a:p>
          <a:p>
            <a:pPr marL="1167765" marR="6663690" indent="-1155700">
              <a:lnSpc>
                <a:spcPts val="4029"/>
              </a:lnSpc>
              <a:spcBef>
                <a:spcPts val="240"/>
              </a:spcBef>
            </a:pPr>
            <a:r>
              <a:rPr sz="2000" spc="-5" dirty="0">
                <a:solidFill>
                  <a:schemeClr val="bg2">
                    <a:lumMod val="10000"/>
                  </a:schemeClr>
                </a:solidFill>
                <a:latin typeface="Times New Roman"/>
                <a:cs typeface="Times New Roman"/>
              </a:rPr>
              <a:t>Where </a:t>
            </a:r>
            <a:r>
              <a:rPr sz="2000" spc="-5" dirty="0">
                <a:solidFill>
                  <a:srgbClr val="00B050"/>
                </a:solidFill>
                <a:latin typeface="Times New Roman"/>
                <a:cs typeface="Times New Roman"/>
              </a:rPr>
              <a:t>I</a:t>
            </a:r>
            <a:r>
              <a:rPr sz="2000" spc="-5" dirty="0">
                <a:solidFill>
                  <a:schemeClr val="bg2">
                    <a:lumMod val="10000"/>
                  </a:schemeClr>
                </a:solidFill>
                <a:latin typeface="Times New Roman"/>
                <a:cs typeface="Times New Roman"/>
              </a:rPr>
              <a:t> = </a:t>
            </a:r>
            <a:r>
              <a:rPr sz="2000" spc="-5" dirty="0">
                <a:solidFill>
                  <a:srgbClr val="C00000"/>
                </a:solidFill>
                <a:latin typeface="Times New Roman"/>
                <a:cs typeface="Times New Roman"/>
              </a:rPr>
              <a:t>Ac </a:t>
            </a:r>
            <a:r>
              <a:rPr sz="2000" dirty="0">
                <a:solidFill>
                  <a:srgbClr val="C00000"/>
                </a:solidFill>
                <a:latin typeface="Times New Roman"/>
                <a:cs typeface="Times New Roman"/>
              </a:rPr>
              <a:t>Cosθ </a:t>
            </a:r>
            <a:r>
              <a:rPr sz="2000" spc="-5" dirty="0">
                <a:solidFill>
                  <a:schemeClr val="bg2">
                    <a:lumMod val="10000"/>
                  </a:schemeClr>
                </a:solidFill>
                <a:latin typeface="Times New Roman"/>
                <a:cs typeface="Times New Roman"/>
              </a:rPr>
              <a:t>and </a:t>
            </a:r>
            <a:r>
              <a:rPr sz="2000" spc="-5" dirty="0">
                <a:solidFill>
                  <a:srgbClr val="C00000"/>
                </a:solidFill>
                <a:latin typeface="Times New Roman"/>
                <a:cs typeface="Times New Roman"/>
              </a:rPr>
              <a:t>Ac</a:t>
            </a:r>
            <a:r>
              <a:rPr sz="2000" spc="-365" dirty="0">
                <a:solidFill>
                  <a:srgbClr val="C00000"/>
                </a:solidFill>
                <a:latin typeface="Times New Roman"/>
                <a:cs typeface="Times New Roman"/>
              </a:rPr>
              <a:t> </a:t>
            </a:r>
            <a:r>
              <a:rPr sz="2000" dirty="0">
                <a:solidFill>
                  <a:srgbClr val="C00000"/>
                </a:solidFill>
                <a:latin typeface="Times New Roman"/>
                <a:cs typeface="Times New Roman"/>
              </a:rPr>
              <a:t>Sinθ  </a:t>
            </a:r>
            <a:r>
              <a:rPr sz="2000" spc="-10" dirty="0">
                <a:solidFill>
                  <a:schemeClr val="bg2">
                    <a:lumMod val="10000"/>
                  </a:schemeClr>
                </a:solidFill>
                <a:latin typeface="Times New Roman"/>
                <a:cs typeface="Times New Roman"/>
              </a:rPr>
              <a:t>Q=Ac</a:t>
            </a:r>
            <a:r>
              <a:rPr sz="2000" spc="15" dirty="0">
                <a:solidFill>
                  <a:schemeClr val="bg2">
                    <a:lumMod val="10000"/>
                  </a:schemeClr>
                </a:solidFill>
                <a:latin typeface="Times New Roman"/>
                <a:cs typeface="Times New Roman"/>
              </a:rPr>
              <a:t> </a:t>
            </a:r>
            <a:r>
              <a:rPr sz="2000" dirty="0">
                <a:solidFill>
                  <a:schemeClr val="bg2">
                    <a:lumMod val="10000"/>
                  </a:schemeClr>
                </a:solidFill>
                <a:latin typeface="Times New Roman"/>
                <a:cs typeface="Times New Roman"/>
              </a:rPr>
              <a:t>Sinθ</a:t>
            </a:r>
          </a:p>
        </p:txBody>
      </p:sp>
    </p:spTree>
    <p:extLst>
      <p:ext uri="{BB962C8B-B14F-4D97-AF65-F5344CB8AC3E}">
        <p14:creationId xmlns="" xmlns:p14="http://schemas.microsoft.com/office/powerpoint/2010/main" val="1145957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086225" y="566540"/>
            <a:ext cx="3179825" cy="757130"/>
          </a:xfrm>
          <a:prstGeom prst="rect">
            <a:avLst/>
          </a:prstGeom>
          <a:solidFill>
            <a:schemeClr val="bg1">
              <a:lumMod val="85000"/>
            </a:schemeClr>
          </a:solidFill>
        </p:spPr>
        <p:txBody>
          <a:bodyPr vert="horz" wrap="square" lIns="91440" tIns="45720" rIns="91440" bIns="45720" rtlCol="0" anchor="b">
            <a:spAutoFit/>
          </a:bodyPr>
          <a:lstStyle/>
          <a:p>
            <a:pPr algn="ctr"/>
            <a:r>
              <a:rPr sz="4800" spc="-215" dirty="0">
                <a:solidFill>
                  <a:schemeClr val="tx1">
                    <a:lumMod val="10000"/>
                  </a:schemeClr>
                </a:solidFill>
                <a:latin typeface="+mn-lt"/>
                <a:ea typeface="+mn-ea"/>
                <a:cs typeface="+mn-cs"/>
              </a:rPr>
              <a:t>Conclusion</a:t>
            </a:r>
          </a:p>
        </p:txBody>
      </p:sp>
      <p:sp>
        <p:nvSpPr>
          <p:cNvPr id="4" name="object 4"/>
          <p:cNvSpPr txBox="1"/>
          <p:nvPr/>
        </p:nvSpPr>
        <p:spPr>
          <a:xfrm>
            <a:off x="916939" y="1804161"/>
            <a:ext cx="10231755" cy="1994136"/>
          </a:xfrm>
          <a:prstGeom prst="rect">
            <a:avLst/>
          </a:prstGeom>
        </p:spPr>
        <p:txBody>
          <a:bodyPr vert="horz" wrap="square" lIns="0" tIns="54610" rIns="0" bIns="0" rtlCol="0">
            <a:spAutoFit/>
          </a:bodyPr>
          <a:lstStyle/>
          <a:p>
            <a:pPr marL="241300" marR="5080" indent="-228600">
              <a:lnSpc>
                <a:spcPct val="90000"/>
              </a:lnSpc>
              <a:spcBef>
                <a:spcPts val="430"/>
              </a:spcBef>
              <a:buClr>
                <a:schemeClr val="bg2">
                  <a:lumMod val="10000"/>
                </a:schemeClr>
              </a:buClr>
              <a:buFont typeface="Wingdings"/>
              <a:buChar char=""/>
              <a:tabLst>
                <a:tab pos="383540" algn="l"/>
              </a:tabLst>
            </a:pPr>
            <a:r>
              <a:rPr lang="en-US" sz="2800" b="1" dirty="0">
                <a:solidFill>
                  <a:srgbClr val="C00000"/>
                </a:solidFill>
                <a:latin typeface="Times New Roman"/>
                <a:cs typeface="Times New Roman"/>
              </a:rPr>
              <a:t>Quadrature Amplitude Modulation </a:t>
            </a:r>
            <a:r>
              <a:rPr lang="en-US" sz="2800" dirty="0">
                <a:solidFill>
                  <a:schemeClr val="bg2">
                    <a:lumMod val="10000"/>
                  </a:schemeClr>
                </a:solidFill>
                <a:latin typeface="Times New Roman"/>
                <a:cs typeface="Times New Roman"/>
              </a:rPr>
              <a:t>is an important modulation  scheme with many practical applications, including current and future  wireless technologies. Some examples of communication systems that  use QAM are </a:t>
            </a:r>
            <a:r>
              <a:rPr lang="en-US" sz="2800" dirty="0">
                <a:solidFill>
                  <a:srgbClr val="002060"/>
                </a:solidFill>
                <a:latin typeface="Times New Roman"/>
                <a:cs typeface="Times New Roman"/>
              </a:rPr>
              <a:t>Wi‐Fi</a:t>
            </a:r>
            <a:r>
              <a:rPr lang="en-US" sz="2800" dirty="0">
                <a:solidFill>
                  <a:schemeClr val="bg2">
                    <a:lumMod val="10000"/>
                  </a:schemeClr>
                </a:solidFill>
                <a:latin typeface="Times New Roman"/>
                <a:cs typeface="Times New Roman"/>
              </a:rPr>
              <a:t>, </a:t>
            </a:r>
            <a:r>
              <a:rPr lang="en-US" sz="2800" dirty="0">
                <a:solidFill>
                  <a:srgbClr val="002060"/>
                </a:solidFill>
                <a:latin typeface="Times New Roman"/>
                <a:cs typeface="Times New Roman"/>
              </a:rPr>
              <a:t>cable modems</a:t>
            </a:r>
            <a:r>
              <a:rPr lang="en-US" sz="2800" dirty="0">
                <a:solidFill>
                  <a:schemeClr val="bg2">
                    <a:lumMod val="10000"/>
                  </a:schemeClr>
                </a:solidFill>
                <a:latin typeface="Times New Roman"/>
                <a:cs typeface="Times New Roman"/>
              </a:rPr>
              <a:t>, </a:t>
            </a:r>
            <a:r>
              <a:rPr lang="en-US" sz="2800" dirty="0">
                <a:solidFill>
                  <a:srgbClr val="002060"/>
                </a:solidFill>
                <a:latin typeface="Times New Roman"/>
                <a:cs typeface="Times New Roman"/>
              </a:rPr>
              <a:t>Digital Video Broadcast </a:t>
            </a:r>
            <a:r>
              <a:rPr lang="en-US" sz="2800" dirty="0">
                <a:solidFill>
                  <a:schemeClr val="bg2">
                    <a:lumMod val="10000"/>
                  </a:schemeClr>
                </a:solidFill>
                <a:latin typeface="Times New Roman"/>
                <a:cs typeface="Times New Roman"/>
              </a:rPr>
              <a:t>(DVB)  and </a:t>
            </a:r>
            <a:r>
              <a:rPr lang="en-US" sz="2800" dirty="0">
                <a:solidFill>
                  <a:srgbClr val="002060"/>
                </a:solidFill>
                <a:latin typeface="Times New Roman"/>
                <a:cs typeface="Times New Roman"/>
              </a:rPr>
              <a:t>WiMAX</a:t>
            </a:r>
            <a:r>
              <a:rPr lang="en-US" sz="2800" dirty="0">
                <a:solidFill>
                  <a:schemeClr val="bg2">
                    <a:lumMod val="10000"/>
                  </a:schemeClr>
                </a:solidFill>
                <a:latin typeface="Times New Roman"/>
                <a:cs typeface="Times New Roman"/>
              </a:rPr>
              <a:t>.</a:t>
            </a:r>
          </a:p>
        </p:txBody>
      </p:sp>
      <p:pic>
        <p:nvPicPr>
          <p:cNvPr id="2050" name="Picture 2" descr="نتيجة بحث الصور عن ‪Digital Video Broadcast‬‏">
            <a:extLst>
              <a:ext uri="{FF2B5EF4-FFF2-40B4-BE49-F238E27FC236}">
                <a16:creationId xmlns="" xmlns:a16="http://schemas.microsoft.com/office/drawing/2014/main" id="{7885B00F-17BC-9247-80BF-75E36A2BE05E}"/>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26017" y="4129088"/>
            <a:ext cx="3449410" cy="2414587"/>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a:extLst>
              <a:ext uri="{FF2B5EF4-FFF2-40B4-BE49-F238E27FC236}">
                <a16:creationId xmlns="" xmlns:a16="http://schemas.microsoft.com/office/drawing/2014/main" id="{2F87F47A-EB5F-5648-90BF-D4AF6CEF32F0}"/>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815013" y="4237391"/>
            <a:ext cx="4329112" cy="2042142"/>
          </a:xfrm>
          <a:prstGeom prst="rect">
            <a:avLst/>
          </a:prstGeom>
        </p:spPr>
      </p:pic>
    </p:spTree>
    <p:extLst>
      <p:ext uri="{BB962C8B-B14F-4D97-AF65-F5344CB8AC3E}">
        <p14:creationId xmlns="" xmlns:p14="http://schemas.microsoft.com/office/powerpoint/2010/main" val="3973509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رقم الشريحة 2"/>
          <p:cNvSpPr>
            <a:spLocks noGrp="1"/>
          </p:cNvSpPr>
          <p:nvPr>
            <p:ph type="sldNum" sz="quarter" idx="12"/>
          </p:nvPr>
        </p:nvSpPr>
        <p:spPr bwMode="auto">
          <a:xfrm>
            <a:off x="6457950" y="6356350"/>
            <a:ext cx="20574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fontScale="55000" lnSpcReduction="20000"/>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275A38B-A046-4FCF-AF9F-62DD063CECAF}" type="slidenum">
              <a:rPr lang="en-US" altLang="en-US" smtClean="0">
                <a:solidFill>
                  <a:srgbClr val="FFFFFF"/>
                </a:solidFill>
              </a:rPr>
              <a:pPr/>
              <a:t>15</a:t>
            </a:fld>
            <a:endParaRPr lang="en-US" altLang="en-US">
              <a:solidFill>
                <a:srgbClr val="FFFFFF"/>
              </a:solidFill>
            </a:endParaRPr>
          </a:p>
        </p:txBody>
      </p:sp>
      <p:sp>
        <p:nvSpPr>
          <p:cNvPr id="5" name="مستطيل 3"/>
          <p:cNvSpPr/>
          <p:nvPr/>
        </p:nvSpPr>
        <p:spPr>
          <a:xfrm>
            <a:off x="762000" y="2551113"/>
            <a:ext cx="8077200" cy="1108075"/>
          </a:xfrm>
          <a:prstGeom prst="rect">
            <a:avLst/>
          </a:prstGeom>
        </p:spPr>
        <p:txBody>
          <a:bodyPr>
            <a:spAutoFit/>
          </a:bodyPr>
          <a:lstStyle/>
          <a:p>
            <a:pPr algn="ctr">
              <a:defRPr/>
            </a:pPr>
            <a:r>
              <a:rPr lang="en-US" altLang="ar-SA" sz="6600" spc="-50" dirty="0">
                <a:solidFill>
                  <a:schemeClr val="accent2">
                    <a:lumMod val="75000"/>
                  </a:schemeClr>
                </a:solidFill>
                <a:latin typeface="Calibri"/>
                <a:cs typeface="Bold Italic Art" pitchFamily="2" charset="-78"/>
              </a:rPr>
              <a:t>Thank You</a:t>
            </a:r>
          </a:p>
        </p:txBody>
      </p:sp>
      <p:sp>
        <p:nvSpPr>
          <p:cNvPr id="7" name="Oval 6"/>
          <p:cNvSpPr/>
          <p:nvPr/>
        </p:nvSpPr>
        <p:spPr>
          <a:xfrm>
            <a:off x="854075" y="4114800"/>
            <a:ext cx="1203325" cy="12954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1638300" y="4579938"/>
            <a:ext cx="838200" cy="9144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1371600" y="3889375"/>
            <a:ext cx="990600" cy="1076325"/>
          </a:xfrm>
          <a:prstGeom prst="ellipse">
            <a:avLst/>
          </a:prstGeom>
          <a:solidFill>
            <a:srgbClr val="D4D3DD"/>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 xmlns:p14="http://schemas.microsoft.com/office/powerpoint/2010/main" val="291597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5">
                    <a:lumMod val="50000"/>
                  </a:schemeClr>
                </a:solidFill>
              </a:rPr>
              <a:t>OUTLINE</a:t>
            </a:r>
            <a:endParaRPr lang="en-US" dirty="0">
              <a:solidFill>
                <a:schemeClr val="accent5">
                  <a:lumMod val="50000"/>
                </a:schemeClr>
              </a:solidFill>
            </a:endParaRPr>
          </a:p>
        </p:txBody>
      </p:sp>
      <p:sp>
        <p:nvSpPr>
          <p:cNvPr id="3" name="Content Placeholder 2"/>
          <p:cNvSpPr>
            <a:spLocks noGrp="1"/>
          </p:cNvSpPr>
          <p:nvPr>
            <p:ph idx="1"/>
          </p:nvPr>
        </p:nvSpPr>
        <p:spPr/>
        <p:txBody>
          <a:bodyPr>
            <a:normAutofit/>
          </a:bodyPr>
          <a:lstStyle/>
          <a:p>
            <a:r>
              <a:rPr lang="en-US" sz="2400" b="1" dirty="0">
                <a:solidFill>
                  <a:schemeClr val="tx1">
                    <a:lumMod val="10000"/>
                  </a:schemeClr>
                </a:solidFill>
              </a:rPr>
              <a:t>Quadrature Amplitude Modulation</a:t>
            </a:r>
          </a:p>
          <a:p>
            <a:endParaRPr lang="en-US" sz="2400" b="1" dirty="0">
              <a:solidFill>
                <a:schemeClr val="tx1">
                  <a:lumMod val="10000"/>
                </a:schemeClr>
              </a:solidFill>
            </a:endParaRPr>
          </a:p>
          <a:p>
            <a:endParaRPr lang="en-US" dirty="0"/>
          </a:p>
        </p:txBody>
      </p:sp>
    </p:spTree>
    <p:extLst>
      <p:ext uri="{BB962C8B-B14F-4D97-AF65-F5344CB8AC3E}">
        <p14:creationId xmlns="" xmlns:p14="http://schemas.microsoft.com/office/powerpoint/2010/main" val="2731555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4444" y="481583"/>
            <a:ext cx="3112008" cy="123139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887979" y="481583"/>
            <a:ext cx="914399" cy="123139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073907" y="481583"/>
            <a:ext cx="1525523" cy="1231391"/>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3870959" y="481583"/>
            <a:ext cx="914400" cy="123139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056888" y="481583"/>
            <a:ext cx="7254240" cy="1231391"/>
          </a:xfrm>
          <a:prstGeom prst="rect">
            <a:avLst/>
          </a:prstGeom>
          <a:blipFill>
            <a:blip r:embed="rId5"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837691" y="677339"/>
            <a:ext cx="10105390" cy="646331"/>
          </a:xfrm>
          <a:prstGeom prst="rect">
            <a:avLst/>
          </a:prstGeom>
          <a:solidFill>
            <a:schemeClr val="bg1">
              <a:lumMod val="85000"/>
            </a:schemeClr>
          </a:solidFill>
        </p:spPr>
        <p:txBody>
          <a:bodyPr vert="horz" wrap="square" lIns="91440" tIns="45720" rIns="91440" bIns="45720" rtlCol="0" anchor="b">
            <a:spAutoFit/>
          </a:bodyPr>
          <a:lstStyle/>
          <a:p>
            <a:pPr algn="ctr"/>
            <a:r>
              <a:rPr sz="4000" spc="-215" dirty="0">
                <a:solidFill>
                  <a:schemeClr val="tx1">
                    <a:lumMod val="10000"/>
                  </a:schemeClr>
                </a:solidFill>
                <a:latin typeface="+mn-lt"/>
                <a:ea typeface="+mn-ea"/>
                <a:cs typeface="+mn-cs"/>
              </a:rPr>
              <a:t>DIGITAL-TO-ANALOG MODULATION</a:t>
            </a:r>
          </a:p>
        </p:txBody>
      </p:sp>
      <p:sp>
        <p:nvSpPr>
          <p:cNvPr id="8" name="object 8"/>
          <p:cNvSpPr txBox="1"/>
          <p:nvPr/>
        </p:nvSpPr>
        <p:spPr>
          <a:xfrm>
            <a:off x="710691" y="2307844"/>
            <a:ext cx="10359390" cy="2105192"/>
          </a:xfrm>
          <a:prstGeom prst="rect">
            <a:avLst/>
          </a:prstGeom>
        </p:spPr>
        <p:txBody>
          <a:bodyPr vert="horz" wrap="square" lIns="0" tIns="60960" rIns="0" bIns="0" rtlCol="0">
            <a:spAutoFit/>
          </a:bodyPr>
          <a:lstStyle/>
          <a:p>
            <a:pPr marL="241300" marR="5715" indent="-228600" algn="just">
              <a:lnSpc>
                <a:spcPts val="3020"/>
              </a:lnSpc>
              <a:spcBef>
                <a:spcPts val="480"/>
              </a:spcBef>
              <a:buSzPct val="96428"/>
              <a:buFont typeface="Wingdings"/>
              <a:buChar char=""/>
              <a:tabLst>
                <a:tab pos="295910" algn="l"/>
              </a:tabLst>
            </a:pPr>
            <a:r>
              <a:rPr sz="2400" spc="-15" dirty="0">
                <a:solidFill>
                  <a:schemeClr val="bg2">
                    <a:lumMod val="10000"/>
                  </a:schemeClr>
                </a:solidFill>
                <a:latin typeface="Times" pitchFamily="2" charset="0"/>
                <a:cs typeface="Calibri"/>
              </a:rPr>
              <a:t>Process </a:t>
            </a:r>
            <a:r>
              <a:rPr sz="2400" spc="-5" dirty="0">
                <a:solidFill>
                  <a:schemeClr val="bg2">
                    <a:lumMod val="10000"/>
                  </a:schemeClr>
                </a:solidFill>
                <a:latin typeface="Times" pitchFamily="2" charset="0"/>
                <a:cs typeface="Calibri"/>
              </a:rPr>
              <a:t>of changing </a:t>
            </a:r>
            <a:r>
              <a:rPr sz="2400" spc="-10" dirty="0">
                <a:solidFill>
                  <a:schemeClr val="bg2">
                    <a:lumMod val="10000"/>
                  </a:schemeClr>
                </a:solidFill>
                <a:latin typeface="Times" pitchFamily="2" charset="0"/>
                <a:cs typeface="Calibri"/>
              </a:rPr>
              <a:t>one </a:t>
            </a:r>
            <a:r>
              <a:rPr sz="2400" spc="-5" dirty="0">
                <a:solidFill>
                  <a:schemeClr val="bg2">
                    <a:lumMod val="10000"/>
                  </a:schemeClr>
                </a:solidFill>
                <a:latin typeface="Times" pitchFamily="2" charset="0"/>
                <a:cs typeface="Calibri"/>
              </a:rPr>
              <a:t>of the </a:t>
            </a:r>
            <a:r>
              <a:rPr sz="2400" spc="-15" dirty="0">
                <a:solidFill>
                  <a:schemeClr val="bg2">
                    <a:lumMod val="10000"/>
                  </a:schemeClr>
                </a:solidFill>
                <a:latin typeface="Times" pitchFamily="2" charset="0"/>
                <a:cs typeface="Calibri"/>
              </a:rPr>
              <a:t>characteristic </a:t>
            </a:r>
            <a:r>
              <a:rPr sz="2400" spc="-5" dirty="0">
                <a:solidFill>
                  <a:schemeClr val="bg2">
                    <a:lumMod val="10000"/>
                  </a:schemeClr>
                </a:solidFill>
                <a:latin typeface="Times" pitchFamily="2" charset="0"/>
                <a:cs typeface="Calibri"/>
              </a:rPr>
              <a:t>of an analog </a:t>
            </a:r>
            <a:r>
              <a:rPr sz="2400" spc="-10" dirty="0">
                <a:solidFill>
                  <a:schemeClr val="bg2">
                    <a:lumMod val="10000"/>
                  </a:schemeClr>
                </a:solidFill>
                <a:latin typeface="Times" pitchFamily="2" charset="0"/>
                <a:cs typeface="Calibri"/>
              </a:rPr>
              <a:t>signal  (typically </a:t>
            </a:r>
            <a:r>
              <a:rPr sz="2400" spc="-5" dirty="0">
                <a:solidFill>
                  <a:schemeClr val="bg2">
                    <a:lumMod val="10000"/>
                  </a:schemeClr>
                </a:solidFill>
                <a:latin typeface="Times" pitchFamily="2" charset="0"/>
                <a:cs typeface="Calibri"/>
              </a:rPr>
              <a:t>a </a:t>
            </a:r>
            <a:r>
              <a:rPr sz="2400" spc="-20" dirty="0">
                <a:solidFill>
                  <a:srgbClr val="C00000"/>
                </a:solidFill>
                <a:latin typeface="Times" pitchFamily="2" charset="0"/>
                <a:cs typeface="Calibri"/>
              </a:rPr>
              <a:t>sinewave</a:t>
            </a:r>
            <a:r>
              <a:rPr sz="2400" spc="-20" dirty="0">
                <a:solidFill>
                  <a:schemeClr val="bg2">
                    <a:lumMod val="10000"/>
                  </a:schemeClr>
                </a:solidFill>
                <a:latin typeface="Times" pitchFamily="2" charset="0"/>
                <a:cs typeface="Calibri"/>
              </a:rPr>
              <a:t>) </a:t>
            </a:r>
            <a:r>
              <a:rPr sz="2400" spc="-5" dirty="0">
                <a:solidFill>
                  <a:schemeClr val="bg2">
                    <a:lumMod val="10000"/>
                  </a:schemeClr>
                </a:solidFill>
                <a:latin typeface="Times" pitchFamily="2" charset="0"/>
                <a:cs typeface="Calibri"/>
              </a:rPr>
              <a:t>based on the </a:t>
            </a:r>
            <a:r>
              <a:rPr sz="2400" spc="-15" dirty="0">
                <a:solidFill>
                  <a:schemeClr val="bg2">
                    <a:lumMod val="10000"/>
                  </a:schemeClr>
                </a:solidFill>
                <a:latin typeface="Times" pitchFamily="2" charset="0"/>
                <a:cs typeface="Calibri"/>
              </a:rPr>
              <a:t>information </a:t>
            </a:r>
            <a:r>
              <a:rPr sz="2400" spc="-10" dirty="0">
                <a:solidFill>
                  <a:schemeClr val="bg2">
                    <a:lumMod val="10000"/>
                  </a:schemeClr>
                </a:solidFill>
                <a:latin typeface="Times" pitchFamily="2" charset="0"/>
                <a:cs typeface="Calibri"/>
              </a:rPr>
              <a:t>in </a:t>
            </a:r>
            <a:r>
              <a:rPr sz="2400" spc="-5" dirty="0">
                <a:solidFill>
                  <a:schemeClr val="bg2">
                    <a:lumMod val="10000"/>
                  </a:schemeClr>
                </a:solidFill>
                <a:latin typeface="Times" pitchFamily="2" charset="0"/>
                <a:cs typeface="Calibri"/>
              </a:rPr>
              <a:t>a </a:t>
            </a:r>
            <a:r>
              <a:rPr sz="2400" spc="-15" dirty="0">
                <a:solidFill>
                  <a:schemeClr val="bg2">
                    <a:lumMod val="10000"/>
                  </a:schemeClr>
                </a:solidFill>
                <a:latin typeface="Times" pitchFamily="2" charset="0"/>
                <a:cs typeface="Calibri"/>
              </a:rPr>
              <a:t>digital</a:t>
            </a:r>
            <a:r>
              <a:rPr sz="2400" spc="160" dirty="0">
                <a:solidFill>
                  <a:schemeClr val="bg2">
                    <a:lumMod val="10000"/>
                  </a:schemeClr>
                </a:solidFill>
                <a:latin typeface="Times" pitchFamily="2" charset="0"/>
                <a:cs typeface="Calibri"/>
              </a:rPr>
              <a:t> </a:t>
            </a:r>
            <a:r>
              <a:rPr sz="2400" spc="-5" dirty="0">
                <a:solidFill>
                  <a:schemeClr val="bg2">
                    <a:lumMod val="10000"/>
                  </a:schemeClr>
                </a:solidFill>
                <a:latin typeface="Times" pitchFamily="2" charset="0"/>
                <a:cs typeface="Calibri"/>
              </a:rPr>
              <a:t>signal.</a:t>
            </a:r>
            <a:endParaRPr sz="2400" dirty="0">
              <a:solidFill>
                <a:schemeClr val="bg2">
                  <a:lumMod val="10000"/>
                </a:schemeClr>
              </a:solidFill>
              <a:latin typeface="Times" pitchFamily="2" charset="0"/>
              <a:cs typeface="Calibri"/>
            </a:endParaRPr>
          </a:p>
          <a:p>
            <a:pPr>
              <a:lnSpc>
                <a:spcPct val="100000"/>
              </a:lnSpc>
              <a:buFont typeface="Wingdings"/>
              <a:buChar char=""/>
            </a:pPr>
            <a:endParaRPr sz="2400" dirty="0">
              <a:solidFill>
                <a:schemeClr val="bg2">
                  <a:lumMod val="10000"/>
                </a:schemeClr>
              </a:solidFill>
              <a:latin typeface="Times" pitchFamily="2" charset="0"/>
              <a:cs typeface="Times New Roman"/>
            </a:endParaRPr>
          </a:p>
          <a:p>
            <a:pPr marL="241300" marR="5080" indent="-228600" algn="just">
              <a:lnSpc>
                <a:spcPct val="90000"/>
              </a:lnSpc>
              <a:spcBef>
                <a:spcPts val="1770"/>
              </a:spcBef>
              <a:buSzPct val="96428"/>
              <a:buFont typeface="Wingdings"/>
              <a:buChar char=""/>
              <a:tabLst>
                <a:tab pos="295910" algn="l"/>
              </a:tabLst>
            </a:pPr>
            <a:r>
              <a:rPr sz="2400" spc="-25" dirty="0">
                <a:solidFill>
                  <a:schemeClr val="bg2">
                    <a:lumMod val="10000"/>
                  </a:schemeClr>
                </a:solidFill>
                <a:latin typeface="Times" pitchFamily="2" charset="0"/>
                <a:cs typeface="Calibri"/>
              </a:rPr>
              <a:t>Sinewave </a:t>
            </a:r>
            <a:r>
              <a:rPr sz="2400" spc="-10" dirty="0">
                <a:solidFill>
                  <a:schemeClr val="bg2">
                    <a:lumMod val="10000"/>
                  </a:schemeClr>
                </a:solidFill>
                <a:latin typeface="Times" pitchFamily="2" charset="0"/>
                <a:cs typeface="Calibri"/>
              </a:rPr>
              <a:t>is defined </a:t>
            </a:r>
            <a:r>
              <a:rPr sz="2400" spc="-15" dirty="0">
                <a:solidFill>
                  <a:schemeClr val="bg2">
                    <a:lumMod val="10000"/>
                  </a:schemeClr>
                </a:solidFill>
                <a:latin typeface="Times" pitchFamily="2" charset="0"/>
                <a:cs typeface="Calibri"/>
              </a:rPr>
              <a:t>by </a:t>
            </a:r>
            <a:r>
              <a:rPr sz="2400" spc="-5" dirty="0">
                <a:solidFill>
                  <a:schemeClr val="bg2">
                    <a:lumMod val="10000"/>
                  </a:schemeClr>
                </a:solidFill>
                <a:latin typeface="Times" pitchFamily="2" charset="0"/>
                <a:cs typeface="Calibri"/>
              </a:rPr>
              <a:t>3 </a:t>
            </a:r>
            <a:r>
              <a:rPr sz="2400" spc="-15" dirty="0">
                <a:solidFill>
                  <a:schemeClr val="bg2">
                    <a:lumMod val="10000"/>
                  </a:schemeClr>
                </a:solidFill>
                <a:latin typeface="Times" pitchFamily="2" charset="0"/>
                <a:cs typeface="Calibri"/>
              </a:rPr>
              <a:t>characteristics </a:t>
            </a:r>
            <a:r>
              <a:rPr sz="2400" spc="-5" dirty="0">
                <a:solidFill>
                  <a:schemeClr val="bg2">
                    <a:lumMod val="10000"/>
                  </a:schemeClr>
                </a:solidFill>
                <a:latin typeface="Times" pitchFamily="2" charset="0"/>
                <a:cs typeface="Calibri"/>
              </a:rPr>
              <a:t>(amplitude, </a:t>
            </a:r>
            <a:r>
              <a:rPr sz="2400" spc="-30" dirty="0">
                <a:solidFill>
                  <a:schemeClr val="bg2">
                    <a:lumMod val="10000"/>
                  </a:schemeClr>
                </a:solidFill>
                <a:latin typeface="Times" pitchFamily="2" charset="0"/>
                <a:cs typeface="Calibri"/>
              </a:rPr>
              <a:t>frequency, </a:t>
            </a:r>
            <a:r>
              <a:rPr sz="2400" dirty="0">
                <a:solidFill>
                  <a:schemeClr val="bg2">
                    <a:lumMod val="10000"/>
                  </a:schemeClr>
                </a:solidFill>
                <a:latin typeface="Times" pitchFamily="2" charset="0"/>
                <a:cs typeface="Calibri"/>
              </a:rPr>
              <a:t>and  </a:t>
            </a:r>
            <a:r>
              <a:rPr sz="2400" spc="-10" dirty="0">
                <a:solidFill>
                  <a:schemeClr val="bg2">
                    <a:lumMod val="10000"/>
                  </a:schemeClr>
                </a:solidFill>
                <a:latin typeface="Times" pitchFamily="2" charset="0"/>
                <a:cs typeface="Calibri"/>
              </a:rPr>
              <a:t>phase) </a:t>
            </a:r>
            <a:r>
              <a:rPr sz="2400" spc="-5" dirty="0">
                <a:solidFill>
                  <a:schemeClr val="bg2">
                    <a:lumMod val="10000"/>
                  </a:schemeClr>
                </a:solidFill>
                <a:latin typeface="Times" pitchFamily="2" charset="0"/>
                <a:cs typeface="Cambria Math"/>
              </a:rPr>
              <a:t>⇒ </a:t>
            </a:r>
            <a:r>
              <a:rPr sz="2400" spc="-15" dirty="0">
                <a:solidFill>
                  <a:schemeClr val="bg2">
                    <a:lumMod val="10000"/>
                  </a:schemeClr>
                </a:solidFill>
                <a:latin typeface="Times" pitchFamily="2" charset="0"/>
                <a:cs typeface="Calibri"/>
              </a:rPr>
              <a:t>digital </a:t>
            </a:r>
            <a:r>
              <a:rPr sz="2400" spc="-20" dirty="0">
                <a:solidFill>
                  <a:schemeClr val="bg2">
                    <a:lumMod val="10000"/>
                  </a:schemeClr>
                </a:solidFill>
                <a:latin typeface="Times" pitchFamily="2" charset="0"/>
                <a:cs typeface="Calibri"/>
              </a:rPr>
              <a:t>data </a:t>
            </a:r>
            <a:r>
              <a:rPr sz="2400" spc="-5" dirty="0">
                <a:solidFill>
                  <a:schemeClr val="bg2">
                    <a:lumMod val="10000"/>
                  </a:schemeClr>
                </a:solidFill>
                <a:latin typeface="Times" pitchFamily="2" charset="0"/>
                <a:cs typeface="Calibri"/>
              </a:rPr>
              <a:t>(</a:t>
            </a:r>
            <a:r>
              <a:rPr sz="2400" b="1" spc="-5" dirty="0">
                <a:solidFill>
                  <a:srgbClr val="C00000"/>
                </a:solidFill>
                <a:latin typeface="Times" pitchFamily="2" charset="0"/>
                <a:cs typeface="Calibri"/>
              </a:rPr>
              <a:t>binary 0 &amp; 1</a:t>
            </a:r>
            <a:r>
              <a:rPr sz="2400" spc="-5" dirty="0">
                <a:solidFill>
                  <a:schemeClr val="bg2">
                    <a:lumMod val="10000"/>
                  </a:schemeClr>
                </a:solidFill>
                <a:latin typeface="Times" pitchFamily="2" charset="0"/>
                <a:cs typeface="Calibri"/>
              </a:rPr>
              <a:t>) </a:t>
            </a:r>
            <a:r>
              <a:rPr sz="2400" spc="-10" dirty="0">
                <a:solidFill>
                  <a:schemeClr val="bg2">
                    <a:lumMod val="10000"/>
                  </a:schemeClr>
                </a:solidFill>
                <a:latin typeface="Times" pitchFamily="2" charset="0"/>
                <a:cs typeface="Calibri"/>
              </a:rPr>
              <a:t>can </a:t>
            </a:r>
            <a:r>
              <a:rPr sz="2400" spc="-5" dirty="0">
                <a:solidFill>
                  <a:schemeClr val="bg2">
                    <a:lumMod val="10000"/>
                  </a:schemeClr>
                </a:solidFill>
                <a:latin typeface="Times" pitchFamily="2" charset="0"/>
                <a:cs typeface="Calibri"/>
              </a:rPr>
              <a:t>be </a:t>
            </a:r>
            <a:r>
              <a:rPr sz="2400" spc="-15" dirty="0">
                <a:solidFill>
                  <a:schemeClr val="bg2">
                    <a:lumMod val="10000"/>
                  </a:schemeClr>
                </a:solidFill>
                <a:latin typeface="Times" pitchFamily="2" charset="0"/>
                <a:cs typeface="Calibri"/>
              </a:rPr>
              <a:t>represented </a:t>
            </a:r>
            <a:r>
              <a:rPr sz="2400" spc="-5" dirty="0">
                <a:solidFill>
                  <a:schemeClr val="bg2">
                    <a:lumMod val="10000"/>
                  </a:schemeClr>
                </a:solidFill>
                <a:latin typeface="Times" pitchFamily="2" charset="0"/>
                <a:cs typeface="Calibri"/>
              </a:rPr>
              <a:t>by </a:t>
            </a:r>
            <a:r>
              <a:rPr sz="2400" spc="-10" dirty="0">
                <a:solidFill>
                  <a:schemeClr val="bg2">
                    <a:lumMod val="10000"/>
                  </a:schemeClr>
                </a:solidFill>
                <a:latin typeface="Times" pitchFamily="2" charset="0"/>
                <a:cs typeface="Calibri"/>
              </a:rPr>
              <a:t>varying  </a:t>
            </a:r>
            <a:r>
              <a:rPr sz="2400" spc="-20" dirty="0">
                <a:solidFill>
                  <a:schemeClr val="bg2">
                    <a:lumMod val="10000"/>
                  </a:schemeClr>
                </a:solidFill>
                <a:latin typeface="Times" pitchFamily="2" charset="0"/>
                <a:cs typeface="Calibri"/>
              </a:rPr>
              <a:t>any </a:t>
            </a:r>
            <a:r>
              <a:rPr sz="2400" spc="-5" dirty="0">
                <a:solidFill>
                  <a:schemeClr val="bg2">
                    <a:lumMod val="10000"/>
                  </a:schemeClr>
                </a:solidFill>
                <a:latin typeface="Times" pitchFamily="2" charset="0"/>
                <a:cs typeface="Calibri"/>
              </a:rPr>
              <a:t>of the</a:t>
            </a:r>
            <a:r>
              <a:rPr sz="2400" spc="20" dirty="0">
                <a:solidFill>
                  <a:schemeClr val="bg2">
                    <a:lumMod val="10000"/>
                  </a:schemeClr>
                </a:solidFill>
                <a:latin typeface="Times" pitchFamily="2" charset="0"/>
                <a:cs typeface="Calibri"/>
              </a:rPr>
              <a:t> </a:t>
            </a:r>
            <a:r>
              <a:rPr sz="2400" spc="-10" dirty="0">
                <a:solidFill>
                  <a:schemeClr val="bg2">
                    <a:lumMod val="10000"/>
                  </a:schemeClr>
                </a:solidFill>
                <a:latin typeface="Times" pitchFamily="2" charset="0"/>
                <a:cs typeface="Calibri"/>
              </a:rPr>
              <a:t>three.</a:t>
            </a:r>
            <a:endParaRPr sz="2400" dirty="0">
              <a:solidFill>
                <a:schemeClr val="bg2">
                  <a:lumMod val="10000"/>
                </a:schemeClr>
              </a:solidFill>
              <a:latin typeface="Times" pitchFamily="2" charset="0"/>
              <a:cs typeface="Calibri"/>
            </a:endParaRPr>
          </a:p>
        </p:txBody>
      </p:sp>
    </p:spTree>
    <p:extLst>
      <p:ext uri="{BB962C8B-B14F-4D97-AF65-F5344CB8AC3E}">
        <p14:creationId xmlns="" xmlns:p14="http://schemas.microsoft.com/office/powerpoint/2010/main" val="1768722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1541" y="324993"/>
            <a:ext cx="8869680" cy="1300480"/>
          </a:xfrm>
          <a:prstGeom prst="rect">
            <a:avLst/>
          </a:prstGeom>
          <a:solidFill>
            <a:schemeClr val="bg1">
              <a:lumMod val="85000"/>
            </a:schemeClr>
          </a:solidFill>
        </p:spPr>
        <p:txBody>
          <a:bodyPr vert="horz" wrap="square" lIns="91440" tIns="45720" rIns="91440" bIns="45720" rtlCol="0" anchor="b">
            <a:spAutoFit/>
          </a:bodyPr>
          <a:lstStyle/>
          <a:p>
            <a:pPr algn="ctr"/>
            <a:r>
              <a:rPr sz="3200" spc="-215" dirty="0">
                <a:solidFill>
                  <a:schemeClr val="tx1">
                    <a:lumMod val="10000"/>
                  </a:schemeClr>
                </a:solidFill>
                <a:latin typeface="+mn-lt"/>
                <a:ea typeface="+mn-ea"/>
                <a:cs typeface="+mn-cs"/>
              </a:rPr>
              <a:t>TYPES OF DIGITAL-TO-ANALOG  MODULATION</a:t>
            </a:r>
          </a:p>
        </p:txBody>
      </p:sp>
      <p:sp>
        <p:nvSpPr>
          <p:cNvPr id="3" name="object 3"/>
          <p:cNvSpPr/>
          <p:nvPr/>
        </p:nvSpPr>
        <p:spPr>
          <a:xfrm>
            <a:off x="1374647" y="2074164"/>
            <a:ext cx="9025128" cy="349027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840791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610043" y="786953"/>
            <a:ext cx="7972425" cy="701731"/>
          </a:xfrm>
          <a:prstGeom prst="rect">
            <a:avLst/>
          </a:prstGeom>
          <a:solidFill>
            <a:schemeClr val="bg1">
              <a:lumMod val="85000"/>
            </a:schemeClr>
          </a:solidFill>
        </p:spPr>
        <p:txBody>
          <a:bodyPr vert="horz" wrap="square" lIns="91440" tIns="45720" rIns="91440" bIns="45720" rtlCol="0" anchor="b">
            <a:spAutoFit/>
          </a:bodyPr>
          <a:lstStyle/>
          <a:p>
            <a:pPr algn="ctr"/>
            <a:r>
              <a:rPr spc="-215" dirty="0">
                <a:solidFill>
                  <a:schemeClr val="tx1">
                    <a:lumMod val="10000"/>
                  </a:schemeClr>
                </a:solidFill>
                <a:latin typeface="+mn-lt"/>
                <a:ea typeface="+mn-ea"/>
                <a:cs typeface="+mn-cs"/>
              </a:rPr>
              <a:t>ITRODUCTION ‐QAM</a:t>
            </a:r>
          </a:p>
        </p:txBody>
      </p:sp>
      <p:sp>
        <p:nvSpPr>
          <p:cNvPr id="6" name="object 6"/>
          <p:cNvSpPr txBox="1"/>
          <p:nvPr/>
        </p:nvSpPr>
        <p:spPr>
          <a:xfrm>
            <a:off x="405448" y="1842630"/>
            <a:ext cx="10853102" cy="4582151"/>
          </a:xfrm>
          <a:prstGeom prst="rect">
            <a:avLst/>
          </a:prstGeom>
        </p:spPr>
        <p:txBody>
          <a:bodyPr vert="horz" wrap="square" lIns="0" tIns="55244" rIns="0" bIns="0" rtlCol="0">
            <a:spAutoFit/>
          </a:bodyPr>
          <a:lstStyle/>
          <a:p>
            <a:pPr marL="584200" marR="5080" indent="-571500" algn="just">
              <a:lnSpc>
                <a:spcPct val="90000"/>
              </a:lnSpc>
              <a:spcBef>
                <a:spcPts val="434"/>
              </a:spcBef>
              <a:buFont typeface="Wingdings"/>
              <a:buChar char=""/>
              <a:tabLst>
                <a:tab pos="584200" algn="l"/>
              </a:tabLst>
            </a:pPr>
            <a:r>
              <a:rPr sz="2400" b="1" spc="-5" dirty="0">
                <a:solidFill>
                  <a:srgbClr val="C00000"/>
                </a:solidFill>
                <a:latin typeface="Times New Roman"/>
                <a:cs typeface="Times New Roman"/>
              </a:rPr>
              <a:t>Quadrature Amplitude Modulation </a:t>
            </a:r>
            <a:r>
              <a:rPr sz="2400" spc="-5" dirty="0">
                <a:solidFill>
                  <a:schemeClr val="tx1">
                    <a:lumMod val="10000"/>
                  </a:schemeClr>
                </a:solidFill>
                <a:latin typeface="Times New Roman"/>
                <a:cs typeface="Times New Roman"/>
              </a:rPr>
              <a:t>or </a:t>
            </a:r>
            <a:r>
              <a:rPr sz="2400" b="1" spc="-5" dirty="0">
                <a:solidFill>
                  <a:srgbClr val="C00000"/>
                </a:solidFill>
                <a:latin typeface="Times New Roman"/>
                <a:cs typeface="Times New Roman"/>
              </a:rPr>
              <a:t>QAM</a:t>
            </a:r>
            <a:r>
              <a:rPr sz="2400" spc="-5" dirty="0">
                <a:solidFill>
                  <a:schemeClr val="tx1">
                    <a:lumMod val="10000"/>
                  </a:schemeClr>
                </a:solidFill>
                <a:latin typeface="Times New Roman"/>
                <a:cs typeface="Times New Roman"/>
              </a:rPr>
              <a:t> is a form of modulation  which is widely </a:t>
            </a:r>
            <a:r>
              <a:rPr sz="2400" spc="-10" dirty="0">
                <a:solidFill>
                  <a:schemeClr val="tx1">
                    <a:lumMod val="10000"/>
                  </a:schemeClr>
                </a:solidFill>
                <a:latin typeface="Times New Roman"/>
                <a:cs typeface="Times New Roman"/>
              </a:rPr>
              <a:t>used </a:t>
            </a:r>
            <a:r>
              <a:rPr sz="2400" dirty="0">
                <a:solidFill>
                  <a:schemeClr val="tx1">
                    <a:lumMod val="10000"/>
                  </a:schemeClr>
                </a:solidFill>
                <a:latin typeface="Times New Roman"/>
                <a:cs typeface="Times New Roman"/>
              </a:rPr>
              <a:t>for </a:t>
            </a:r>
            <a:r>
              <a:rPr sz="2400" spc="-5" dirty="0">
                <a:solidFill>
                  <a:schemeClr val="tx1">
                    <a:lumMod val="10000"/>
                  </a:schemeClr>
                </a:solidFill>
                <a:latin typeface="Times New Roman"/>
                <a:cs typeface="Times New Roman"/>
              </a:rPr>
              <a:t>modulating data signals onto a carrier used </a:t>
            </a:r>
            <a:r>
              <a:rPr sz="2400" dirty="0">
                <a:solidFill>
                  <a:schemeClr val="tx1">
                    <a:lumMod val="10000"/>
                  </a:schemeClr>
                </a:solidFill>
                <a:latin typeface="Times New Roman"/>
                <a:cs typeface="Times New Roman"/>
              </a:rPr>
              <a:t>for  </a:t>
            </a:r>
            <a:r>
              <a:rPr sz="2400" spc="-5" dirty="0">
                <a:solidFill>
                  <a:schemeClr val="tx1">
                    <a:lumMod val="10000"/>
                  </a:schemeClr>
                </a:solidFill>
                <a:latin typeface="Times New Roman"/>
                <a:cs typeface="Times New Roman"/>
              </a:rPr>
              <a:t>radio communications.</a:t>
            </a:r>
            <a:endParaRPr lang="ar-SA" sz="2400" spc="-5" dirty="0">
              <a:solidFill>
                <a:schemeClr val="tx1">
                  <a:lumMod val="10000"/>
                </a:schemeClr>
              </a:solidFill>
              <a:latin typeface="Times New Roman"/>
              <a:cs typeface="Times New Roman"/>
            </a:endParaRPr>
          </a:p>
          <a:p>
            <a:pPr marL="584200" marR="5080" indent="-571500" algn="just">
              <a:lnSpc>
                <a:spcPct val="90000"/>
              </a:lnSpc>
              <a:spcBef>
                <a:spcPts val="434"/>
              </a:spcBef>
              <a:buFont typeface="Wingdings"/>
              <a:buChar char=""/>
              <a:tabLst>
                <a:tab pos="584200" algn="l"/>
              </a:tabLst>
            </a:pPr>
            <a:endParaRPr lang="ar-SA" sz="2400" spc="-5" dirty="0">
              <a:solidFill>
                <a:schemeClr val="tx1">
                  <a:lumMod val="10000"/>
                </a:schemeClr>
              </a:solidFill>
              <a:latin typeface="Times New Roman"/>
              <a:cs typeface="Times New Roman"/>
            </a:endParaRPr>
          </a:p>
          <a:p>
            <a:pPr marL="584200" marR="5080" indent="-571500" algn="just">
              <a:lnSpc>
                <a:spcPct val="90000"/>
              </a:lnSpc>
              <a:spcBef>
                <a:spcPts val="434"/>
              </a:spcBef>
              <a:buFont typeface="Wingdings"/>
              <a:buChar char=""/>
              <a:tabLst>
                <a:tab pos="584200" algn="l"/>
              </a:tabLst>
            </a:pPr>
            <a:r>
              <a:rPr lang="en-US" sz="2400" spc="-5" dirty="0">
                <a:solidFill>
                  <a:schemeClr val="tx1">
                    <a:lumMod val="10000"/>
                  </a:schemeClr>
                </a:solidFill>
                <a:latin typeface="Times New Roman"/>
                <a:cs typeface="Times New Roman"/>
              </a:rPr>
              <a:t>It is wid</a:t>
            </a:r>
            <a:r>
              <a:rPr lang="en-US" sz="2400" spc="-20" dirty="0">
                <a:solidFill>
                  <a:schemeClr val="tx1">
                    <a:lumMod val="10000"/>
                  </a:schemeClr>
                </a:solidFill>
                <a:latin typeface="Times New Roman"/>
                <a:cs typeface="Times New Roman"/>
              </a:rPr>
              <a:t>e</a:t>
            </a:r>
            <a:r>
              <a:rPr lang="en-US" sz="2400" spc="-5" dirty="0">
                <a:solidFill>
                  <a:schemeClr val="tx1">
                    <a:lumMod val="10000"/>
                  </a:schemeClr>
                </a:solidFill>
                <a:latin typeface="Times New Roman"/>
                <a:cs typeface="Times New Roman"/>
              </a:rPr>
              <a:t>ly u</a:t>
            </a:r>
            <a:r>
              <a:rPr lang="en-US" sz="2400" dirty="0">
                <a:solidFill>
                  <a:schemeClr val="tx1">
                    <a:lumMod val="10000"/>
                  </a:schemeClr>
                </a:solidFill>
                <a:latin typeface="Times New Roman"/>
                <a:cs typeface="Times New Roman"/>
              </a:rPr>
              <a:t>s</a:t>
            </a:r>
            <a:r>
              <a:rPr lang="en-US" sz="2400" spc="-25" dirty="0">
                <a:solidFill>
                  <a:schemeClr val="tx1">
                    <a:lumMod val="10000"/>
                  </a:schemeClr>
                </a:solidFill>
                <a:latin typeface="Times New Roman"/>
                <a:cs typeface="Times New Roman"/>
              </a:rPr>
              <a:t>e</a:t>
            </a:r>
            <a:r>
              <a:rPr lang="en-US" sz="2400" spc="-5" dirty="0">
                <a:solidFill>
                  <a:schemeClr val="tx1">
                    <a:lumMod val="10000"/>
                  </a:schemeClr>
                </a:solidFill>
                <a:latin typeface="Times New Roman"/>
                <a:cs typeface="Times New Roman"/>
              </a:rPr>
              <a:t>d </a:t>
            </a:r>
            <a:r>
              <a:rPr lang="en-US" sz="2400" dirty="0">
                <a:solidFill>
                  <a:schemeClr val="tx1">
                    <a:lumMod val="10000"/>
                  </a:schemeClr>
                </a:solidFill>
                <a:latin typeface="Times New Roman"/>
                <a:cs typeface="Times New Roman"/>
              </a:rPr>
              <a:t>b</a:t>
            </a:r>
            <a:r>
              <a:rPr lang="en-US" sz="2400" spc="-5" dirty="0">
                <a:solidFill>
                  <a:schemeClr val="tx1">
                    <a:lumMod val="10000"/>
                  </a:schemeClr>
                </a:solidFill>
                <a:latin typeface="Times New Roman"/>
                <a:cs typeface="Times New Roman"/>
              </a:rPr>
              <a:t>ec</a:t>
            </a:r>
            <a:r>
              <a:rPr lang="en-US" sz="2400" spc="-15" dirty="0">
                <a:solidFill>
                  <a:schemeClr val="tx1">
                    <a:lumMod val="10000"/>
                  </a:schemeClr>
                </a:solidFill>
                <a:latin typeface="Times New Roman"/>
                <a:cs typeface="Times New Roman"/>
              </a:rPr>
              <a:t>a</a:t>
            </a:r>
            <a:r>
              <a:rPr lang="en-US" sz="2400" dirty="0">
                <a:solidFill>
                  <a:schemeClr val="tx1">
                    <a:lumMod val="10000"/>
                  </a:schemeClr>
                </a:solidFill>
                <a:latin typeface="Times New Roman"/>
                <a:cs typeface="Times New Roman"/>
              </a:rPr>
              <a:t>u</a:t>
            </a:r>
            <a:r>
              <a:rPr lang="en-US" sz="2400" spc="-5" dirty="0">
                <a:solidFill>
                  <a:schemeClr val="tx1">
                    <a:lumMod val="10000"/>
                  </a:schemeClr>
                </a:solidFill>
                <a:latin typeface="Times New Roman"/>
                <a:cs typeface="Times New Roman"/>
              </a:rPr>
              <a:t>se it o</a:t>
            </a:r>
            <a:r>
              <a:rPr lang="en-US" sz="2400" spc="-45" dirty="0">
                <a:solidFill>
                  <a:schemeClr val="tx1">
                    <a:lumMod val="10000"/>
                  </a:schemeClr>
                </a:solidFill>
                <a:latin typeface="Times New Roman"/>
                <a:cs typeface="Times New Roman"/>
              </a:rPr>
              <a:t>f</a:t>
            </a:r>
            <a:r>
              <a:rPr lang="en-US" sz="2400" spc="-5" dirty="0">
                <a:solidFill>
                  <a:schemeClr val="tx1">
                    <a:lumMod val="10000"/>
                  </a:schemeClr>
                </a:solidFill>
                <a:latin typeface="Times New Roman"/>
                <a:cs typeface="Times New Roman"/>
              </a:rPr>
              <a:t>fers advan</a:t>
            </a:r>
            <a:r>
              <a:rPr lang="en-US" sz="2400" dirty="0">
                <a:solidFill>
                  <a:schemeClr val="tx1">
                    <a:lumMod val="10000"/>
                  </a:schemeClr>
                </a:solidFill>
                <a:latin typeface="Times New Roman"/>
                <a:cs typeface="Times New Roman"/>
              </a:rPr>
              <a:t>t</a:t>
            </a:r>
            <a:r>
              <a:rPr lang="en-US" sz="2400" spc="-25" dirty="0">
                <a:solidFill>
                  <a:schemeClr val="tx1">
                    <a:lumMod val="10000"/>
                  </a:schemeClr>
                </a:solidFill>
                <a:latin typeface="Times New Roman"/>
                <a:cs typeface="Times New Roman"/>
              </a:rPr>
              <a:t>a</a:t>
            </a:r>
            <a:r>
              <a:rPr lang="en-US" sz="2400" spc="-5" dirty="0">
                <a:solidFill>
                  <a:schemeClr val="tx1">
                    <a:lumMod val="10000"/>
                  </a:schemeClr>
                </a:solidFill>
                <a:latin typeface="Times New Roman"/>
                <a:cs typeface="Times New Roman"/>
              </a:rPr>
              <a:t>ges o</a:t>
            </a:r>
            <a:r>
              <a:rPr lang="en-US" sz="2400" dirty="0">
                <a:solidFill>
                  <a:schemeClr val="tx1">
                    <a:lumMod val="10000"/>
                  </a:schemeClr>
                </a:solidFill>
                <a:latin typeface="Times New Roman"/>
                <a:cs typeface="Times New Roman"/>
              </a:rPr>
              <a:t>v</a:t>
            </a:r>
            <a:r>
              <a:rPr lang="en-US" sz="2400" spc="-5" dirty="0">
                <a:solidFill>
                  <a:schemeClr val="tx1">
                    <a:lumMod val="10000"/>
                  </a:schemeClr>
                </a:solidFill>
                <a:latin typeface="Times New Roman"/>
                <a:cs typeface="Times New Roman"/>
              </a:rPr>
              <a:t>er</a:t>
            </a:r>
            <a:r>
              <a:rPr lang="ar-SA" sz="2400" spc="-5" dirty="0">
                <a:solidFill>
                  <a:schemeClr val="tx1">
                    <a:lumMod val="10000"/>
                  </a:schemeClr>
                </a:solidFill>
                <a:latin typeface="Times New Roman"/>
                <a:cs typeface="Times New Roman"/>
              </a:rPr>
              <a:t> </a:t>
            </a:r>
            <a:r>
              <a:rPr lang="en-US" sz="2400" spc="-5" dirty="0">
                <a:solidFill>
                  <a:schemeClr val="tx1">
                    <a:lumMod val="10000"/>
                  </a:schemeClr>
                </a:solidFill>
                <a:latin typeface="Times New Roman"/>
                <a:cs typeface="Times New Roman"/>
              </a:rPr>
              <a:t>other f</a:t>
            </a:r>
            <a:r>
              <a:rPr lang="en-US" sz="2400" dirty="0">
                <a:solidFill>
                  <a:schemeClr val="tx1">
                    <a:lumMod val="10000"/>
                  </a:schemeClr>
                </a:solidFill>
                <a:latin typeface="Times New Roman"/>
                <a:cs typeface="Times New Roman"/>
              </a:rPr>
              <a:t>o</a:t>
            </a:r>
            <a:r>
              <a:rPr lang="en-US" sz="2400" spc="-5" dirty="0">
                <a:solidFill>
                  <a:schemeClr val="tx1">
                    <a:lumMod val="10000"/>
                  </a:schemeClr>
                </a:solidFill>
                <a:latin typeface="Times New Roman"/>
                <a:cs typeface="Times New Roman"/>
              </a:rPr>
              <a:t>r</a:t>
            </a:r>
            <a:r>
              <a:rPr lang="en-US" sz="2400" spc="-20" dirty="0">
                <a:solidFill>
                  <a:schemeClr val="tx1">
                    <a:lumMod val="10000"/>
                  </a:schemeClr>
                </a:solidFill>
                <a:latin typeface="Times New Roman"/>
                <a:cs typeface="Times New Roman"/>
              </a:rPr>
              <a:t>m</a:t>
            </a:r>
            <a:r>
              <a:rPr lang="en-US" sz="2400" spc="-5" dirty="0">
                <a:solidFill>
                  <a:schemeClr val="tx1">
                    <a:lumMod val="10000"/>
                  </a:schemeClr>
                </a:solidFill>
                <a:latin typeface="Times New Roman"/>
                <a:cs typeface="Times New Roman"/>
              </a:rPr>
              <a:t>s </a:t>
            </a:r>
            <a:r>
              <a:rPr lang="en-US" sz="2400" dirty="0">
                <a:solidFill>
                  <a:schemeClr val="tx1">
                    <a:lumMod val="10000"/>
                  </a:schemeClr>
                </a:solidFill>
                <a:latin typeface="Times New Roman"/>
                <a:cs typeface="Times New Roman"/>
              </a:rPr>
              <a:t>o</a:t>
            </a:r>
            <a:r>
              <a:rPr lang="en-US" sz="2400" spc="-5" dirty="0">
                <a:solidFill>
                  <a:schemeClr val="tx1">
                    <a:lumMod val="10000"/>
                  </a:schemeClr>
                </a:solidFill>
                <a:latin typeface="Times New Roman"/>
                <a:cs typeface="Times New Roman"/>
              </a:rPr>
              <a:t>f</a:t>
            </a:r>
            <a:r>
              <a:rPr lang="ar-SA" sz="2400" spc="-5" dirty="0">
                <a:solidFill>
                  <a:schemeClr val="tx1">
                    <a:lumMod val="10000"/>
                  </a:schemeClr>
                </a:solidFill>
                <a:latin typeface="Times New Roman"/>
                <a:cs typeface="Times New Roman"/>
              </a:rPr>
              <a:t> </a:t>
            </a:r>
            <a:r>
              <a:rPr lang="en-US" sz="2400" spc="-5" dirty="0">
                <a:solidFill>
                  <a:schemeClr val="tx1">
                    <a:lumMod val="10000"/>
                  </a:schemeClr>
                </a:solidFill>
                <a:latin typeface="Times New Roman"/>
                <a:cs typeface="Times New Roman"/>
              </a:rPr>
              <a:t>data </a:t>
            </a:r>
            <a:r>
              <a:rPr lang="en-US" sz="2400" spc="-20" dirty="0">
                <a:solidFill>
                  <a:schemeClr val="tx1">
                    <a:lumMod val="10000"/>
                  </a:schemeClr>
                </a:solidFill>
                <a:latin typeface="Times New Roman"/>
                <a:cs typeface="Times New Roman"/>
              </a:rPr>
              <a:t>m</a:t>
            </a:r>
            <a:r>
              <a:rPr lang="en-US" sz="2400" spc="-5" dirty="0">
                <a:solidFill>
                  <a:schemeClr val="tx1">
                    <a:lumMod val="10000"/>
                  </a:schemeClr>
                </a:solidFill>
                <a:latin typeface="Times New Roman"/>
                <a:cs typeface="Times New Roman"/>
              </a:rPr>
              <a:t>o</a:t>
            </a:r>
            <a:r>
              <a:rPr lang="en-US" sz="2400" dirty="0">
                <a:solidFill>
                  <a:schemeClr val="tx1">
                    <a:lumMod val="10000"/>
                  </a:schemeClr>
                </a:solidFill>
                <a:latin typeface="Times New Roman"/>
                <a:cs typeface="Times New Roman"/>
              </a:rPr>
              <a:t>d</a:t>
            </a:r>
            <a:r>
              <a:rPr lang="en-US" sz="2400" spc="-5" dirty="0">
                <a:solidFill>
                  <a:schemeClr val="tx1">
                    <a:lumMod val="10000"/>
                  </a:schemeClr>
                </a:solidFill>
                <a:latin typeface="Times New Roman"/>
                <a:cs typeface="Times New Roman"/>
              </a:rPr>
              <a:t>u</a:t>
            </a:r>
            <a:r>
              <a:rPr lang="en-US" sz="2400" dirty="0">
                <a:solidFill>
                  <a:schemeClr val="tx1">
                    <a:lumMod val="10000"/>
                  </a:schemeClr>
                </a:solidFill>
                <a:latin typeface="Times New Roman"/>
                <a:cs typeface="Times New Roman"/>
              </a:rPr>
              <a:t>l</a:t>
            </a:r>
            <a:r>
              <a:rPr lang="en-US" sz="2400" spc="-5" dirty="0">
                <a:solidFill>
                  <a:schemeClr val="tx1">
                    <a:lumMod val="10000"/>
                  </a:schemeClr>
                </a:solidFill>
                <a:latin typeface="Times New Roman"/>
                <a:cs typeface="Times New Roman"/>
              </a:rPr>
              <a:t>ation s</a:t>
            </a:r>
            <a:r>
              <a:rPr lang="en-US" sz="2400" dirty="0">
                <a:solidFill>
                  <a:schemeClr val="tx1">
                    <a:lumMod val="10000"/>
                  </a:schemeClr>
                </a:solidFill>
                <a:latin typeface="Times New Roman"/>
                <a:cs typeface="Times New Roman"/>
              </a:rPr>
              <a:t>u</a:t>
            </a:r>
            <a:r>
              <a:rPr lang="en-US" sz="2400" spc="-5" dirty="0">
                <a:solidFill>
                  <a:schemeClr val="tx1">
                    <a:lumMod val="10000"/>
                  </a:schemeClr>
                </a:solidFill>
                <a:latin typeface="Times New Roman"/>
                <a:cs typeface="Times New Roman"/>
              </a:rPr>
              <a:t>ch </a:t>
            </a:r>
            <a:r>
              <a:rPr lang="en-US" sz="2400" spc="-15" dirty="0">
                <a:solidFill>
                  <a:schemeClr val="tx1">
                    <a:lumMod val="10000"/>
                  </a:schemeClr>
                </a:solidFill>
                <a:latin typeface="Times New Roman"/>
                <a:cs typeface="Times New Roman"/>
              </a:rPr>
              <a:t>a</a:t>
            </a:r>
            <a:r>
              <a:rPr lang="en-US" sz="2400" spc="-5" dirty="0">
                <a:solidFill>
                  <a:schemeClr val="tx1">
                    <a:lumMod val="10000"/>
                  </a:schemeClr>
                </a:solidFill>
                <a:latin typeface="Times New Roman"/>
                <a:cs typeface="Times New Roman"/>
              </a:rPr>
              <a:t>s P</a:t>
            </a:r>
            <a:r>
              <a:rPr lang="en-US" sz="2400" dirty="0">
                <a:solidFill>
                  <a:schemeClr val="tx1">
                    <a:lumMod val="10000"/>
                  </a:schemeClr>
                </a:solidFill>
                <a:latin typeface="Times New Roman"/>
                <a:cs typeface="Times New Roman"/>
              </a:rPr>
              <a:t>SK</a:t>
            </a:r>
            <a:r>
              <a:rPr lang="en-US" sz="2400" spc="-5" dirty="0">
                <a:solidFill>
                  <a:schemeClr val="tx1">
                    <a:lumMod val="10000"/>
                  </a:schemeClr>
                </a:solidFill>
                <a:latin typeface="Times New Roman"/>
                <a:cs typeface="Times New Roman"/>
              </a:rPr>
              <a:t>, a</a:t>
            </a:r>
            <a:r>
              <a:rPr lang="en-US" sz="2400" dirty="0">
                <a:solidFill>
                  <a:schemeClr val="tx1">
                    <a:lumMod val="10000"/>
                  </a:schemeClr>
                </a:solidFill>
                <a:latin typeface="Times New Roman"/>
                <a:cs typeface="Times New Roman"/>
              </a:rPr>
              <a:t>l</a:t>
            </a:r>
            <a:r>
              <a:rPr lang="en-US" sz="2400" spc="-5" dirty="0">
                <a:solidFill>
                  <a:schemeClr val="tx1">
                    <a:lumMod val="10000"/>
                  </a:schemeClr>
                </a:solidFill>
                <a:latin typeface="Times New Roman"/>
                <a:cs typeface="Times New Roman"/>
              </a:rPr>
              <a:t>tho</a:t>
            </a:r>
            <a:r>
              <a:rPr lang="en-US" sz="2400" dirty="0">
                <a:solidFill>
                  <a:schemeClr val="tx1">
                    <a:lumMod val="10000"/>
                  </a:schemeClr>
                </a:solidFill>
                <a:latin typeface="Times New Roman"/>
                <a:cs typeface="Times New Roman"/>
              </a:rPr>
              <a:t>u</a:t>
            </a:r>
            <a:r>
              <a:rPr lang="en-US" sz="2400" spc="-5" dirty="0">
                <a:solidFill>
                  <a:schemeClr val="tx1">
                    <a:lumMod val="10000"/>
                  </a:schemeClr>
                </a:solidFill>
                <a:latin typeface="Times New Roman"/>
                <a:cs typeface="Times New Roman"/>
              </a:rPr>
              <a:t>gh </a:t>
            </a:r>
            <a:r>
              <a:rPr lang="en-US" sz="2400" spc="-20" dirty="0">
                <a:solidFill>
                  <a:schemeClr val="tx1">
                    <a:lumMod val="10000"/>
                  </a:schemeClr>
                </a:solidFill>
                <a:latin typeface="Times New Roman"/>
                <a:cs typeface="Times New Roman"/>
              </a:rPr>
              <a:t>m</a:t>
            </a:r>
            <a:r>
              <a:rPr lang="en-US" sz="2400" spc="-5" dirty="0">
                <a:solidFill>
                  <a:schemeClr val="tx1">
                    <a:lumMod val="10000"/>
                  </a:schemeClr>
                </a:solidFill>
                <a:latin typeface="Times New Roman"/>
                <a:cs typeface="Times New Roman"/>
              </a:rPr>
              <a:t>any f</a:t>
            </a:r>
            <a:r>
              <a:rPr lang="en-US" sz="2400" dirty="0">
                <a:solidFill>
                  <a:schemeClr val="tx1">
                    <a:lumMod val="10000"/>
                  </a:schemeClr>
                </a:solidFill>
                <a:latin typeface="Times New Roman"/>
                <a:cs typeface="Times New Roman"/>
              </a:rPr>
              <a:t>o</a:t>
            </a:r>
            <a:r>
              <a:rPr lang="en-US" sz="2400" spc="5" dirty="0">
                <a:solidFill>
                  <a:schemeClr val="tx1">
                    <a:lumMod val="10000"/>
                  </a:schemeClr>
                </a:solidFill>
                <a:latin typeface="Times New Roman"/>
                <a:cs typeface="Times New Roman"/>
              </a:rPr>
              <a:t>r</a:t>
            </a:r>
            <a:r>
              <a:rPr lang="en-US" sz="2400" spc="-20" dirty="0">
                <a:solidFill>
                  <a:schemeClr val="tx1">
                    <a:lumMod val="10000"/>
                  </a:schemeClr>
                </a:solidFill>
                <a:latin typeface="Times New Roman"/>
                <a:cs typeface="Times New Roman"/>
              </a:rPr>
              <a:t>m</a:t>
            </a:r>
            <a:r>
              <a:rPr lang="en-US" sz="2400" spc="-5" dirty="0">
                <a:solidFill>
                  <a:schemeClr val="tx1">
                    <a:lumMod val="10000"/>
                  </a:schemeClr>
                </a:solidFill>
                <a:latin typeface="Times New Roman"/>
                <a:cs typeface="Times New Roman"/>
              </a:rPr>
              <a:t>s </a:t>
            </a:r>
            <a:r>
              <a:rPr lang="en-US" sz="2400" dirty="0">
                <a:solidFill>
                  <a:schemeClr val="tx1">
                    <a:lumMod val="10000"/>
                  </a:schemeClr>
                </a:solidFill>
                <a:latin typeface="Times New Roman"/>
                <a:cs typeface="Times New Roman"/>
              </a:rPr>
              <a:t>o</a:t>
            </a:r>
            <a:r>
              <a:rPr lang="en-US" sz="2400" spc="-5" dirty="0">
                <a:solidFill>
                  <a:schemeClr val="tx1">
                    <a:lumMod val="10000"/>
                  </a:schemeClr>
                </a:solidFill>
                <a:latin typeface="Times New Roman"/>
                <a:cs typeface="Times New Roman"/>
              </a:rPr>
              <a:t>f</a:t>
            </a:r>
            <a:r>
              <a:rPr lang="ar-SA" sz="2400" spc="-5" dirty="0">
                <a:solidFill>
                  <a:schemeClr val="tx1">
                    <a:lumMod val="10000"/>
                  </a:schemeClr>
                </a:solidFill>
                <a:latin typeface="Times New Roman"/>
                <a:cs typeface="Times New Roman"/>
              </a:rPr>
              <a:t> </a:t>
            </a:r>
            <a:r>
              <a:rPr lang="en-US" sz="2400" spc="-5" dirty="0">
                <a:solidFill>
                  <a:schemeClr val="tx1">
                    <a:lumMod val="10000"/>
                  </a:schemeClr>
                </a:solidFill>
                <a:latin typeface="Times New Roman"/>
                <a:cs typeface="Times New Roman"/>
              </a:rPr>
              <a:t>d</a:t>
            </a:r>
            <a:r>
              <a:rPr lang="en-US" sz="2400" dirty="0">
                <a:solidFill>
                  <a:schemeClr val="tx1">
                    <a:lumMod val="10000"/>
                  </a:schemeClr>
                </a:solidFill>
                <a:latin typeface="Times New Roman"/>
                <a:cs typeface="Times New Roman"/>
              </a:rPr>
              <a:t>a</a:t>
            </a:r>
            <a:r>
              <a:rPr lang="en-US" sz="2400" spc="-5" dirty="0">
                <a:solidFill>
                  <a:schemeClr val="tx1">
                    <a:lumMod val="10000"/>
                  </a:schemeClr>
                </a:solidFill>
                <a:latin typeface="Times New Roman"/>
                <a:cs typeface="Times New Roman"/>
              </a:rPr>
              <a:t>ta </a:t>
            </a:r>
            <a:r>
              <a:rPr lang="ar-SA" sz="2400" spc="-5" dirty="0">
                <a:solidFill>
                  <a:schemeClr val="tx1">
                    <a:lumMod val="10000"/>
                  </a:schemeClr>
                </a:solidFill>
                <a:latin typeface="Times New Roman"/>
                <a:cs typeface="Times New Roman"/>
              </a:rPr>
              <a:t> </a:t>
            </a:r>
            <a:r>
              <a:rPr lang="en-US" sz="2400" spc="-5" dirty="0">
                <a:solidFill>
                  <a:schemeClr val="tx1">
                    <a:lumMod val="10000"/>
                  </a:schemeClr>
                </a:solidFill>
                <a:latin typeface="Times New Roman"/>
                <a:cs typeface="Times New Roman"/>
              </a:rPr>
              <a:t>modulation operate along </a:t>
            </a:r>
            <a:r>
              <a:rPr lang="en-US" sz="2400" dirty="0">
                <a:solidFill>
                  <a:schemeClr val="tx1">
                    <a:lumMod val="10000"/>
                  </a:schemeClr>
                </a:solidFill>
                <a:latin typeface="Times New Roman"/>
                <a:cs typeface="Times New Roman"/>
              </a:rPr>
              <a:t>side </a:t>
            </a:r>
            <a:r>
              <a:rPr lang="en-US" sz="2400" spc="-10" dirty="0">
                <a:solidFill>
                  <a:schemeClr val="tx1">
                    <a:lumMod val="10000"/>
                  </a:schemeClr>
                </a:solidFill>
                <a:latin typeface="Times New Roman"/>
                <a:cs typeface="Times New Roman"/>
              </a:rPr>
              <a:t>each</a:t>
            </a:r>
            <a:r>
              <a:rPr lang="en-US" sz="2400" spc="-25" dirty="0">
                <a:solidFill>
                  <a:schemeClr val="tx1">
                    <a:lumMod val="10000"/>
                  </a:schemeClr>
                </a:solidFill>
                <a:latin typeface="Times New Roman"/>
                <a:cs typeface="Times New Roman"/>
              </a:rPr>
              <a:t> other. </a:t>
            </a:r>
            <a:endParaRPr lang="ar-SA" sz="2400" spc="-25" dirty="0">
              <a:solidFill>
                <a:schemeClr val="tx1">
                  <a:lumMod val="10000"/>
                </a:schemeClr>
              </a:solidFill>
              <a:latin typeface="Times New Roman"/>
              <a:cs typeface="Times New Roman"/>
            </a:endParaRPr>
          </a:p>
          <a:p>
            <a:pPr marL="584200" marR="5080" indent="-571500" algn="just">
              <a:lnSpc>
                <a:spcPct val="90000"/>
              </a:lnSpc>
              <a:spcBef>
                <a:spcPts val="434"/>
              </a:spcBef>
              <a:buFont typeface="Wingdings"/>
              <a:buChar char=""/>
              <a:tabLst>
                <a:tab pos="584200" algn="l"/>
              </a:tabLst>
            </a:pPr>
            <a:endParaRPr lang="ar-SA" sz="2400" spc="-25" dirty="0">
              <a:solidFill>
                <a:schemeClr val="tx1">
                  <a:lumMod val="10000"/>
                </a:schemeClr>
              </a:solidFill>
              <a:latin typeface="Times New Roman"/>
              <a:cs typeface="Times New Roman"/>
            </a:endParaRPr>
          </a:p>
          <a:p>
            <a:pPr marL="584200" marR="5080" indent="-571500" algn="just">
              <a:lnSpc>
                <a:spcPct val="90000"/>
              </a:lnSpc>
              <a:spcBef>
                <a:spcPts val="434"/>
              </a:spcBef>
              <a:buFont typeface="Wingdings"/>
              <a:buChar char=""/>
              <a:tabLst>
                <a:tab pos="584200" algn="l"/>
              </a:tabLst>
            </a:pPr>
            <a:r>
              <a:rPr lang="en-US" sz="2400" b="1" spc="-5" dirty="0">
                <a:solidFill>
                  <a:srgbClr val="C00000"/>
                </a:solidFill>
                <a:latin typeface="Times New Roman"/>
                <a:cs typeface="Times New Roman"/>
              </a:rPr>
              <a:t>Quadrature Amplitude Modulation</a:t>
            </a:r>
            <a:r>
              <a:rPr lang="en-US" sz="2400" spc="-5" dirty="0">
                <a:solidFill>
                  <a:schemeClr val="tx1">
                    <a:lumMod val="10000"/>
                  </a:schemeClr>
                </a:solidFill>
                <a:latin typeface="Times New Roman"/>
                <a:cs typeface="Times New Roman"/>
              </a:rPr>
              <a:t>, </a:t>
            </a:r>
            <a:r>
              <a:rPr lang="en-US" sz="2400" b="1" spc="-5" dirty="0">
                <a:solidFill>
                  <a:srgbClr val="C00000"/>
                </a:solidFill>
                <a:latin typeface="Times New Roman"/>
                <a:cs typeface="Times New Roman"/>
              </a:rPr>
              <a:t>QAM</a:t>
            </a:r>
            <a:r>
              <a:rPr lang="en-US" sz="2400" spc="-5" dirty="0">
                <a:solidFill>
                  <a:schemeClr val="tx1">
                    <a:lumMod val="10000"/>
                  </a:schemeClr>
                </a:solidFill>
                <a:latin typeface="Times New Roman"/>
                <a:cs typeface="Times New Roman"/>
              </a:rPr>
              <a:t> is a </a:t>
            </a:r>
            <a:r>
              <a:rPr lang="en-US" sz="2400" dirty="0">
                <a:solidFill>
                  <a:schemeClr val="tx1">
                    <a:lumMod val="10000"/>
                  </a:schemeClr>
                </a:solidFill>
                <a:latin typeface="Times New Roman"/>
                <a:cs typeface="Times New Roman"/>
              </a:rPr>
              <a:t>signal </a:t>
            </a:r>
            <a:r>
              <a:rPr lang="en-US" sz="2400" spc="-5" dirty="0">
                <a:solidFill>
                  <a:schemeClr val="tx1">
                    <a:lumMod val="10000"/>
                  </a:schemeClr>
                </a:solidFill>
                <a:latin typeface="Times New Roman"/>
                <a:cs typeface="Times New Roman"/>
              </a:rPr>
              <a:t>in which </a:t>
            </a:r>
            <a:r>
              <a:rPr lang="en-US" sz="2400" spc="-10" dirty="0">
                <a:solidFill>
                  <a:schemeClr val="tx1">
                    <a:lumMod val="10000"/>
                  </a:schemeClr>
                </a:solidFill>
                <a:latin typeface="Times New Roman"/>
                <a:cs typeface="Times New Roman"/>
              </a:rPr>
              <a:t>two  </a:t>
            </a:r>
            <a:r>
              <a:rPr lang="en-US" sz="2400" spc="-5" dirty="0">
                <a:solidFill>
                  <a:schemeClr val="tx1">
                    <a:lumMod val="10000"/>
                  </a:schemeClr>
                </a:solidFill>
                <a:latin typeface="Times New Roman"/>
                <a:cs typeface="Times New Roman"/>
              </a:rPr>
              <a:t>carriers shifted in phase </a:t>
            </a:r>
            <a:r>
              <a:rPr lang="en-US" sz="2400" dirty="0">
                <a:solidFill>
                  <a:schemeClr val="tx1">
                    <a:lumMod val="10000"/>
                  </a:schemeClr>
                </a:solidFill>
                <a:latin typeface="Times New Roman"/>
                <a:cs typeface="Times New Roman"/>
              </a:rPr>
              <a:t>by 90 </a:t>
            </a:r>
            <a:r>
              <a:rPr lang="en-US" sz="2400" spc="-5" dirty="0">
                <a:solidFill>
                  <a:schemeClr val="tx1">
                    <a:lumMod val="10000"/>
                  </a:schemeClr>
                </a:solidFill>
                <a:latin typeface="Times New Roman"/>
                <a:cs typeface="Times New Roman"/>
              </a:rPr>
              <a:t>degrees are modulated and </a:t>
            </a:r>
            <a:r>
              <a:rPr lang="en-US" sz="2400" dirty="0">
                <a:solidFill>
                  <a:schemeClr val="tx1">
                    <a:lumMod val="10000"/>
                  </a:schemeClr>
                </a:solidFill>
                <a:latin typeface="Times New Roman"/>
                <a:cs typeface="Times New Roman"/>
              </a:rPr>
              <a:t>the </a:t>
            </a:r>
            <a:r>
              <a:rPr lang="en-US" sz="2400" spc="-5" dirty="0">
                <a:solidFill>
                  <a:schemeClr val="tx1">
                    <a:lumMod val="10000"/>
                  </a:schemeClr>
                </a:solidFill>
                <a:latin typeface="Times New Roman"/>
                <a:cs typeface="Times New Roman"/>
              </a:rPr>
              <a:t>resultant  </a:t>
            </a:r>
            <a:r>
              <a:rPr lang="en-US" sz="2400" dirty="0">
                <a:solidFill>
                  <a:schemeClr val="tx1">
                    <a:lumMod val="10000"/>
                  </a:schemeClr>
                </a:solidFill>
                <a:latin typeface="Times New Roman"/>
                <a:cs typeface="Times New Roman"/>
              </a:rPr>
              <a:t>output </a:t>
            </a:r>
            <a:r>
              <a:rPr lang="en-US" sz="2400" spc="-5" dirty="0">
                <a:solidFill>
                  <a:schemeClr val="tx1">
                    <a:lumMod val="10000"/>
                  </a:schemeClr>
                </a:solidFill>
                <a:latin typeface="Times New Roman"/>
                <a:cs typeface="Times New Roman"/>
              </a:rPr>
              <a:t>consists of both amplitude and </a:t>
            </a:r>
            <a:r>
              <a:rPr lang="en-US" sz="2400" dirty="0">
                <a:solidFill>
                  <a:schemeClr val="tx1">
                    <a:lumMod val="10000"/>
                  </a:schemeClr>
                </a:solidFill>
                <a:latin typeface="Times New Roman"/>
                <a:cs typeface="Times New Roman"/>
              </a:rPr>
              <a:t>phase </a:t>
            </a:r>
            <a:r>
              <a:rPr lang="en-US" sz="2400" spc="-5" dirty="0">
                <a:solidFill>
                  <a:schemeClr val="tx1">
                    <a:lumMod val="10000"/>
                  </a:schemeClr>
                </a:solidFill>
                <a:latin typeface="Times New Roman"/>
                <a:cs typeface="Times New Roman"/>
              </a:rPr>
              <a:t>variations. In view of the  fact </a:t>
            </a:r>
            <a:r>
              <a:rPr lang="en-US" sz="2400" dirty="0">
                <a:solidFill>
                  <a:schemeClr val="tx1">
                    <a:lumMod val="10000"/>
                  </a:schemeClr>
                </a:solidFill>
                <a:latin typeface="Times New Roman"/>
                <a:cs typeface="Times New Roman"/>
              </a:rPr>
              <a:t>that </a:t>
            </a:r>
            <a:r>
              <a:rPr lang="en-US" sz="2400" spc="-5" dirty="0">
                <a:solidFill>
                  <a:schemeClr val="tx1">
                    <a:lumMod val="10000"/>
                  </a:schemeClr>
                </a:solidFill>
                <a:latin typeface="Times New Roman"/>
                <a:cs typeface="Times New Roman"/>
              </a:rPr>
              <a:t>both amplitude and phase variations are present </a:t>
            </a:r>
            <a:r>
              <a:rPr lang="en-US" sz="2400" spc="-10" dirty="0">
                <a:solidFill>
                  <a:schemeClr val="tx1">
                    <a:lumMod val="10000"/>
                  </a:schemeClr>
                </a:solidFill>
                <a:latin typeface="Times New Roman"/>
                <a:cs typeface="Times New Roman"/>
              </a:rPr>
              <a:t>it may </a:t>
            </a:r>
            <a:r>
              <a:rPr lang="en-US" sz="2400" spc="-5" dirty="0">
                <a:solidFill>
                  <a:schemeClr val="tx1">
                    <a:lumMod val="10000"/>
                  </a:schemeClr>
                </a:solidFill>
                <a:latin typeface="Times New Roman"/>
                <a:cs typeface="Times New Roman"/>
              </a:rPr>
              <a:t>also </a:t>
            </a:r>
            <a:r>
              <a:rPr lang="en-US" sz="2400" dirty="0">
                <a:solidFill>
                  <a:schemeClr val="tx1">
                    <a:lumMod val="10000"/>
                  </a:schemeClr>
                </a:solidFill>
                <a:latin typeface="Times New Roman"/>
                <a:cs typeface="Times New Roman"/>
              </a:rPr>
              <a:t>be  </a:t>
            </a:r>
            <a:r>
              <a:rPr lang="en-US" sz="2400" spc="-5" dirty="0">
                <a:solidFill>
                  <a:schemeClr val="tx1">
                    <a:lumMod val="10000"/>
                  </a:schemeClr>
                </a:solidFill>
                <a:latin typeface="Times New Roman"/>
                <a:cs typeface="Times New Roman"/>
              </a:rPr>
              <a:t>considered </a:t>
            </a:r>
            <a:r>
              <a:rPr lang="en-US" sz="2400" spc="-10" dirty="0">
                <a:solidFill>
                  <a:schemeClr val="tx1">
                    <a:lumMod val="10000"/>
                  </a:schemeClr>
                </a:solidFill>
                <a:latin typeface="Times New Roman"/>
                <a:cs typeface="Times New Roman"/>
              </a:rPr>
              <a:t>as </a:t>
            </a:r>
            <a:r>
              <a:rPr lang="en-US" sz="2400" spc="-5" dirty="0">
                <a:solidFill>
                  <a:schemeClr val="tx1">
                    <a:lumMod val="10000"/>
                  </a:schemeClr>
                </a:solidFill>
                <a:latin typeface="Times New Roman"/>
                <a:cs typeface="Times New Roman"/>
              </a:rPr>
              <a:t>a mixture </a:t>
            </a:r>
            <a:r>
              <a:rPr lang="en-US" sz="2400" dirty="0">
                <a:solidFill>
                  <a:schemeClr val="tx1">
                    <a:lumMod val="10000"/>
                  </a:schemeClr>
                </a:solidFill>
                <a:latin typeface="Times New Roman"/>
                <a:cs typeface="Times New Roman"/>
              </a:rPr>
              <a:t>of </a:t>
            </a:r>
            <a:r>
              <a:rPr lang="en-US" sz="2400" spc="-5" dirty="0">
                <a:solidFill>
                  <a:schemeClr val="tx1">
                    <a:lumMod val="10000"/>
                  </a:schemeClr>
                </a:solidFill>
                <a:latin typeface="Times New Roman"/>
                <a:cs typeface="Times New Roman"/>
              </a:rPr>
              <a:t>amplitude </a:t>
            </a:r>
            <a:r>
              <a:rPr lang="en-US" sz="2400" spc="-10" dirty="0">
                <a:solidFill>
                  <a:schemeClr val="tx1">
                    <a:lumMod val="10000"/>
                  </a:schemeClr>
                </a:solidFill>
                <a:latin typeface="Times New Roman"/>
                <a:cs typeface="Times New Roman"/>
              </a:rPr>
              <a:t>and</a:t>
            </a:r>
            <a:r>
              <a:rPr lang="en-US" sz="2400" spc="630" dirty="0">
                <a:solidFill>
                  <a:schemeClr val="tx1">
                    <a:lumMod val="10000"/>
                  </a:schemeClr>
                </a:solidFill>
                <a:latin typeface="Times New Roman"/>
                <a:cs typeface="Times New Roman"/>
              </a:rPr>
              <a:t> </a:t>
            </a:r>
            <a:r>
              <a:rPr lang="en-US" sz="2400" spc="-5" dirty="0">
                <a:solidFill>
                  <a:schemeClr val="tx1">
                    <a:lumMod val="10000"/>
                  </a:schemeClr>
                </a:solidFill>
                <a:latin typeface="Times New Roman"/>
                <a:cs typeface="Times New Roman"/>
              </a:rPr>
              <a:t>phase.</a:t>
            </a:r>
            <a:endParaRPr lang="en-US" sz="2400" dirty="0">
              <a:latin typeface="Times New Roman"/>
              <a:cs typeface="Times New Roman"/>
            </a:endParaRPr>
          </a:p>
        </p:txBody>
      </p:sp>
    </p:spTree>
    <p:extLst>
      <p:ext uri="{BB962C8B-B14F-4D97-AF65-F5344CB8AC3E}">
        <p14:creationId xmlns="" xmlns:p14="http://schemas.microsoft.com/office/powerpoint/2010/main" val="1008245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96105" y="1956257"/>
            <a:ext cx="615950" cy="748030"/>
          </a:xfrm>
          <a:prstGeom prst="rect">
            <a:avLst/>
          </a:prstGeom>
        </p:spPr>
        <p:txBody>
          <a:bodyPr vert="horz" wrap="square" lIns="0" tIns="13335" rIns="0" bIns="0" rtlCol="0">
            <a:spAutoFit/>
          </a:bodyPr>
          <a:lstStyle/>
          <a:p>
            <a:pPr marL="330835">
              <a:lnSpc>
                <a:spcPct val="100000"/>
              </a:lnSpc>
              <a:spcBef>
                <a:spcPts val="105"/>
              </a:spcBef>
            </a:pPr>
            <a:r>
              <a:rPr sz="1400" b="0" dirty="0">
                <a:latin typeface="Calibri Light"/>
                <a:cs typeface="Calibri Light"/>
              </a:rPr>
              <a:t>Bk</a:t>
            </a:r>
            <a:endParaRPr sz="1400">
              <a:latin typeface="Calibri Light"/>
              <a:cs typeface="Calibri Light"/>
            </a:endParaRPr>
          </a:p>
          <a:p>
            <a:pPr>
              <a:lnSpc>
                <a:spcPct val="100000"/>
              </a:lnSpc>
              <a:spcBef>
                <a:spcPts val="10"/>
              </a:spcBef>
            </a:pPr>
            <a:endParaRPr sz="1800">
              <a:latin typeface="Times New Roman"/>
              <a:cs typeface="Times New Roman"/>
            </a:endParaRPr>
          </a:p>
          <a:p>
            <a:pPr marL="12700">
              <a:lnSpc>
                <a:spcPct val="100000"/>
              </a:lnSpc>
              <a:spcBef>
                <a:spcPts val="5"/>
              </a:spcBef>
            </a:pPr>
            <a:r>
              <a:rPr sz="1600" b="0" spc="-5" dirty="0">
                <a:latin typeface="Calibri Light"/>
                <a:cs typeface="Calibri Light"/>
              </a:rPr>
              <a:t>S</a:t>
            </a:r>
            <a:r>
              <a:rPr sz="1600" b="0" spc="-15" dirty="0">
                <a:latin typeface="Calibri Light"/>
                <a:cs typeface="Calibri Light"/>
              </a:rPr>
              <a:t>i</a:t>
            </a:r>
            <a:r>
              <a:rPr sz="1600" b="0" spc="-5" dirty="0">
                <a:latin typeface="Calibri Light"/>
                <a:cs typeface="Calibri Light"/>
              </a:rPr>
              <a:t>n(</a:t>
            </a:r>
            <a:r>
              <a:rPr sz="1200" b="0" spc="-5" dirty="0">
                <a:latin typeface="Calibri Light"/>
                <a:cs typeface="Calibri Light"/>
              </a:rPr>
              <a:t>W</a:t>
            </a:r>
            <a:r>
              <a:rPr sz="1600" b="0" dirty="0">
                <a:latin typeface="Calibri Light"/>
                <a:cs typeface="Calibri Light"/>
              </a:rPr>
              <a:t>ct</a:t>
            </a:r>
            <a:endParaRPr sz="1600">
              <a:latin typeface="Calibri Light"/>
              <a:cs typeface="Calibri Light"/>
            </a:endParaRPr>
          </a:p>
        </p:txBody>
      </p:sp>
      <p:sp>
        <p:nvSpPr>
          <p:cNvPr id="3" name="object 3"/>
          <p:cNvSpPr txBox="1"/>
          <p:nvPr/>
        </p:nvSpPr>
        <p:spPr>
          <a:xfrm>
            <a:off x="4498594" y="2498851"/>
            <a:ext cx="60960" cy="203200"/>
          </a:xfrm>
          <a:prstGeom prst="rect">
            <a:avLst/>
          </a:prstGeom>
        </p:spPr>
        <p:txBody>
          <a:bodyPr vert="horz" wrap="square" lIns="0" tIns="0" rIns="0" bIns="0" rtlCol="0">
            <a:spAutoFit/>
          </a:bodyPr>
          <a:lstStyle/>
          <a:p>
            <a:pPr>
              <a:lnSpc>
                <a:spcPts val="1515"/>
              </a:lnSpc>
            </a:pPr>
            <a:r>
              <a:rPr sz="1600" b="0" spc="-5" dirty="0">
                <a:latin typeface="Calibri Light"/>
                <a:cs typeface="Calibri Light"/>
              </a:rPr>
              <a:t>)</a:t>
            </a:r>
            <a:endParaRPr sz="1600">
              <a:latin typeface="Calibri Light"/>
              <a:cs typeface="Calibri Light"/>
            </a:endParaRPr>
          </a:p>
        </p:txBody>
      </p:sp>
      <p:sp>
        <p:nvSpPr>
          <p:cNvPr id="4" name="object 4"/>
          <p:cNvSpPr/>
          <p:nvPr/>
        </p:nvSpPr>
        <p:spPr>
          <a:xfrm>
            <a:off x="1700213" y="1443608"/>
            <a:ext cx="7998522" cy="5052442"/>
          </a:xfrm>
          <a:prstGeom prst="rect">
            <a:avLst/>
          </a:prstGeom>
          <a:blipFill>
            <a:blip r:embed="rId2" cstate="print"/>
            <a:stretch>
              <a:fillRect/>
            </a:stretch>
          </a:blipFill>
        </p:spPr>
        <p:txBody>
          <a:bodyPr wrap="square" lIns="0" tIns="0" rIns="0" bIns="0" rtlCol="0"/>
          <a:lstStyle/>
          <a:p>
            <a:pPr marL="0" algn="r" defTabSz="914400" rtl="1" eaLnBrk="1" latinLnBrk="0" hangingPunct="1"/>
            <a:endParaRPr/>
          </a:p>
        </p:txBody>
      </p:sp>
      <p:sp>
        <p:nvSpPr>
          <p:cNvPr id="5" name="object 5"/>
          <p:cNvSpPr txBox="1"/>
          <p:nvPr/>
        </p:nvSpPr>
        <p:spPr>
          <a:xfrm>
            <a:off x="3843654" y="3541902"/>
            <a:ext cx="658495" cy="815975"/>
          </a:xfrm>
          <a:prstGeom prst="rect">
            <a:avLst/>
          </a:prstGeom>
        </p:spPr>
        <p:txBody>
          <a:bodyPr vert="horz" wrap="square" lIns="0" tIns="13335" rIns="0" bIns="0" rtlCol="0">
            <a:spAutoFit/>
          </a:bodyPr>
          <a:lstStyle/>
          <a:p>
            <a:pPr marL="410209">
              <a:lnSpc>
                <a:spcPct val="100000"/>
              </a:lnSpc>
              <a:spcBef>
                <a:spcPts val="105"/>
              </a:spcBef>
            </a:pPr>
            <a:r>
              <a:rPr sz="1400" b="0" dirty="0">
                <a:latin typeface="Calibri Light"/>
                <a:cs typeface="Calibri Light"/>
              </a:rPr>
              <a:t>Ak</a:t>
            </a:r>
            <a:endParaRPr sz="1400">
              <a:latin typeface="Calibri Light"/>
              <a:cs typeface="Calibri Light"/>
            </a:endParaRPr>
          </a:p>
          <a:p>
            <a:pPr>
              <a:lnSpc>
                <a:spcPct val="100000"/>
              </a:lnSpc>
            </a:pPr>
            <a:endParaRPr sz="1400">
              <a:latin typeface="Times New Roman"/>
              <a:cs typeface="Times New Roman"/>
            </a:endParaRPr>
          </a:p>
          <a:p>
            <a:pPr marL="12700">
              <a:lnSpc>
                <a:spcPct val="100000"/>
              </a:lnSpc>
              <a:spcBef>
                <a:spcPts val="1245"/>
              </a:spcBef>
            </a:pPr>
            <a:r>
              <a:rPr sz="1400" b="0" spc="-5" dirty="0">
                <a:latin typeface="Calibri Light"/>
                <a:cs typeface="Calibri Light"/>
              </a:rPr>
              <a:t>Cos(</a:t>
            </a:r>
            <a:r>
              <a:rPr sz="1200" b="0" spc="-5" dirty="0">
                <a:latin typeface="Calibri Light"/>
                <a:cs typeface="Calibri Light"/>
              </a:rPr>
              <a:t>W</a:t>
            </a:r>
            <a:r>
              <a:rPr sz="1400" b="0" spc="-5" dirty="0">
                <a:latin typeface="Calibri Light"/>
                <a:cs typeface="Calibri Light"/>
              </a:rPr>
              <a:t>ct)</a:t>
            </a:r>
            <a:endParaRPr sz="1400">
              <a:latin typeface="Calibri Light"/>
              <a:cs typeface="Calibri Light"/>
            </a:endParaRPr>
          </a:p>
        </p:txBody>
      </p:sp>
      <p:sp>
        <p:nvSpPr>
          <p:cNvPr id="7" name="object 7"/>
          <p:cNvSpPr txBox="1">
            <a:spLocks noGrp="1"/>
          </p:cNvSpPr>
          <p:nvPr>
            <p:ph type="title"/>
          </p:nvPr>
        </p:nvSpPr>
        <p:spPr>
          <a:xfrm>
            <a:off x="566921" y="527711"/>
            <a:ext cx="10265106" cy="590931"/>
          </a:xfrm>
          <a:prstGeom prst="rect">
            <a:avLst/>
          </a:prstGeom>
          <a:solidFill>
            <a:schemeClr val="bg1">
              <a:lumMod val="85000"/>
            </a:schemeClr>
          </a:solidFill>
        </p:spPr>
        <p:txBody>
          <a:bodyPr vert="horz" wrap="square" lIns="91440" tIns="45720" rIns="91440" bIns="45720" rtlCol="0" anchor="b">
            <a:spAutoFit/>
          </a:bodyPr>
          <a:lstStyle/>
          <a:p>
            <a:pPr algn="ctr"/>
            <a:r>
              <a:rPr sz="3600" spc="-215" dirty="0">
                <a:solidFill>
                  <a:schemeClr val="tx1">
                    <a:lumMod val="10000"/>
                  </a:schemeClr>
                </a:solidFill>
                <a:latin typeface="+mn-lt"/>
                <a:ea typeface="+mn-ea"/>
                <a:cs typeface="+mn-cs"/>
              </a:rPr>
              <a:t>BLOCK DIAGRAM OF QAM MODULATION</a:t>
            </a:r>
          </a:p>
        </p:txBody>
      </p:sp>
    </p:spTree>
    <p:extLst>
      <p:ext uri="{BB962C8B-B14F-4D97-AF65-F5344CB8AC3E}">
        <p14:creationId xmlns="" xmlns:p14="http://schemas.microsoft.com/office/powerpoint/2010/main" val="434018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140202" y="347076"/>
            <a:ext cx="5684520" cy="646331"/>
          </a:xfrm>
          <a:prstGeom prst="rect">
            <a:avLst/>
          </a:prstGeom>
          <a:solidFill>
            <a:schemeClr val="bg1">
              <a:lumMod val="85000"/>
            </a:schemeClr>
          </a:solidFill>
        </p:spPr>
        <p:txBody>
          <a:bodyPr vert="horz" wrap="square" lIns="91440" tIns="45720" rIns="91440" bIns="45720" rtlCol="0" anchor="b">
            <a:spAutoFit/>
          </a:bodyPr>
          <a:lstStyle/>
          <a:p>
            <a:pPr algn="ctr"/>
            <a:r>
              <a:rPr sz="4000" spc="-215" dirty="0">
                <a:solidFill>
                  <a:schemeClr val="tx1">
                    <a:lumMod val="10000"/>
                  </a:schemeClr>
                </a:solidFill>
                <a:latin typeface="+mn-lt"/>
                <a:ea typeface="+mn-ea"/>
                <a:cs typeface="+mn-cs"/>
              </a:rPr>
              <a:t>QAM APPLICATIONS</a:t>
            </a:r>
          </a:p>
        </p:txBody>
      </p:sp>
      <p:sp>
        <p:nvSpPr>
          <p:cNvPr id="4" name="object 4"/>
          <p:cNvSpPr txBox="1"/>
          <p:nvPr/>
        </p:nvSpPr>
        <p:spPr>
          <a:xfrm>
            <a:off x="685291" y="1269237"/>
            <a:ext cx="10230359" cy="4210704"/>
          </a:xfrm>
          <a:prstGeom prst="rect">
            <a:avLst/>
          </a:prstGeom>
        </p:spPr>
        <p:txBody>
          <a:bodyPr vert="horz" wrap="square" lIns="0" tIns="59690" rIns="0" bIns="0" rtlCol="0">
            <a:spAutoFit/>
          </a:bodyPr>
          <a:lstStyle/>
          <a:p>
            <a:pPr marL="241300" marR="6350" indent="-228600" algn="just">
              <a:lnSpc>
                <a:spcPts val="3030"/>
              </a:lnSpc>
              <a:spcBef>
                <a:spcPts val="470"/>
              </a:spcBef>
              <a:buClr>
                <a:schemeClr val="tx1">
                  <a:lumMod val="10000"/>
                </a:schemeClr>
              </a:buClr>
              <a:buSzPct val="96428"/>
              <a:buFont typeface="Wingdings"/>
              <a:buChar char=""/>
              <a:tabLst>
                <a:tab pos="295910" algn="l"/>
              </a:tabLst>
            </a:pPr>
            <a:r>
              <a:rPr sz="2400" b="1" spc="-5" dirty="0">
                <a:solidFill>
                  <a:srgbClr val="C00000"/>
                </a:solidFill>
                <a:latin typeface="Times New Roman"/>
                <a:cs typeface="Times New Roman"/>
              </a:rPr>
              <a:t>QAM</a:t>
            </a:r>
            <a:r>
              <a:rPr sz="2400" spc="-5" dirty="0">
                <a:solidFill>
                  <a:schemeClr val="tx1">
                    <a:lumMod val="10000"/>
                  </a:schemeClr>
                </a:solidFill>
                <a:latin typeface="Times New Roman"/>
                <a:cs typeface="Times New Roman"/>
              </a:rPr>
              <a:t> is in </a:t>
            </a:r>
            <a:r>
              <a:rPr sz="2400" spc="-10" dirty="0">
                <a:solidFill>
                  <a:schemeClr val="tx1">
                    <a:lumMod val="10000"/>
                  </a:schemeClr>
                </a:solidFill>
                <a:latin typeface="Times New Roman"/>
                <a:cs typeface="Times New Roman"/>
              </a:rPr>
              <a:t>many </a:t>
            </a:r>
            <a:r>
              <a:rPr sz="2400" spc="-5" dirty="0">
                <a:solidFill>
                  <a:schemeClr val="tx1">
                    <a:lumMod val="10000"/>
                  </a:schemeClr>
                </a:solidFill>
                <a:latin typeface="Times New Roman"/>
                <a:cs typeface="Times New Roman"/>
              </a:rPr>
              <a:t>radio communications </a:t>
            </a:r>
            <a:r>
              <a:rPr sz="2400" spc="-10" dirty="0">
                <a:solidFill>
                  <a:schemeClr val="tx1">
                    <a:lumMod val="10000"/>
                  </a:schemeClr>
                </a:solidFill>
                <a:latin typeface="Times New Roman"/>
                <a:cs typeface="Times New Roman"/>
              </a:rPr>
              <a:t>and </a:t>
            </a:r>
            <a:r>
              <a:rPr sz="2400" spc="-5" dirty="0">
                <a:solidFill>
                  <a:schemeClr val="tx1">
                    <a:lumMod val="10000"/>
                  </a:schemeClr>
                </a:solidFill>
                <a:latin typeface="Times New Roman"/>
                <a:cs typeface="Times New Roman"/>
              </a:rPr>
              <a:t>data delivery  applications. </a:t>
            </a:r>
            <a:r>
              <a:rPr sz="2400" dirty="0">
                <a:solidFill>
                  <a:schemeClr val="tx1">
                    <a:lumMod val="10000"/>
                  </a:schemeClr>
                </a:solidFill>
                <a:latin typeface="Times New Roman"/>
                <a:cs typeface="Times New Roman"/>
              </a:rPr>
              <a:t>However </a:t>
            </a:r>
            <a:r>
              <a:rPr sz="2400" spc="-5" dirty="0">
                <a:solidFill>
                  <a:schemeClr val="tx1">
                    <a:lumMod val="10000"/>
                  </a:schemeClr>
                </a:solidFill>
                <a:latin typeface="Times New Roman"/>
                <a:cs typeface="Times New Roman"/>
              </a:rPr>
              <a:t>some specific variants of QAM </a:t>
            </a:r>
            <a:r>
              <a:rPr sz="2400" dirty="0">
                <a:solidFill>
                  <a:schemeClr val="tx1">
                    <a:lumMod val="10000"/>
                  </a:schemeClr>
                </a:solidFill>
                <a:latin typeface="Times New Roman"/>
                <a:cs typeface="Times New Roman"/>
              </a:rPr>
              <a:t>are </a:t>
            </a:r>
            <a:r>
              <a:rPr sz="2400" spc="-5" dirty="0">
                <a:solidFill>
                  <a:schemeClr val="tx1">
                    <a:lumMod val="10000"/>
                  </a:schemeClr>
                </a:solidFill>
                <a:latin typeface="Times New Roman"/>
                <a:cs typeface="Times New Roman"/>
              </a:rPr>
              <a:t>used in  some specific applications and</a:t>
            </a:r>
            <a:r>
              <a:rPr sz="2400" spc="-35" dirty="0">
                <a:solidFill>
                  <a:schemeClr val="tx1">
                    <a:lumMod val="10000"/>
                  </a:schemeClr>
                </a:solidFill>
                <a:latin typeface="Times New Roman"/>
                <a:cs typeface="Times New Roman"/>
              </a:rPr>
              <a:t> </a:t>
            </a:r>
            <a:r>
              <a:rPr sz="2400" dirty="0">
                <a:solidFill>
                  <a:schemeClr val="tx1">
                    <a:lumMod val="10000"/>
                  </a:schemeClr>
                </a:solidFill>
                <a:latin typeface="Times New Roman"/>
                <a:cs typeface="Times New Roman"/>
              </a:rPr>
              <a:t>standards.</a:t>
            </a:r>
          </a:p>
          <a:p>
            <a:pPr marL="241300" marR="5080" indent="-228600" algn="just">
              <a:lnSpc>
                <a:spcPct val="90000"/>
              </a:lnSpc>
              <a:spcBef>
                <a:spcPts val="955"/>
              </a:spcBef>
              <a:buSzPct val="96428"/>
              <a:buFont typeface="Wingdings"/>
              <a:buChar char=""/>
              <a:tabLst>
                <a:tab pos="295910" algn="l"/>
              </a:tabLst>
            </a:pPr>
            <a:r>
              <a:rPr sz="2400" dirty="0">
                <a:solidFill>
                  <a:schemeClr val="tx1">
                    <a:lumMod val="10000"/>
                  </a:schemeClr>
                </a:solidFill>
                <a:latin typeface="Times New Roman"/>
                <a:cs typeface="Times New Roman"/>
              </a:rPr>
              <a:t>For </a:t>
            </a:r>
            <a:r>
              <a:rPr sz="2400" spc="-5" dirty="0">
                <a:solidFill>
                  <a:schemeClr val="tx1">
                    <a:lumMod val="10000"/>
                  </a:schemeClr>
                </a:solidFill>
                <a:latin typeface="Times New Roman"/>
                <a:cs typeface="Times New Roman"/>
              </a:rPr>
              <a:t>domestic broadcast applications </a:t>
            </a:r>
            <a:r>
              <a:rPr sz="2400" dirty="0">
                <a:solidFill>
                  <a:schemeClr val="tx1">
                    <a:lumMod val="10000"/>
                  </a:schemeClr>
                </a:solidFill>
                <a:latin typeface="Times New Roman"/>
                <a:cs typeface="Times New Roman"/>
              </a:rPr>
              <a:t>for </a:t>
            </a:r>
            <a:r>
              <a:rPr sz="2400" spc="-5" dirty="0">
                <a:solidFill>
                  <a:schemeClr val="tx1">
                    <a:lumMod val="10000"/>
                  </a:schemeClr>
                </a:solidFill>
                <a:latin typeface="Times New Roman"/>
                <a:cs typeface="Times New Roman"/>
              </a:rPr>
              <a:t>example, </a:t>
            </a:r>
            <a:r>
              <a:rPr sz="2400" b="1" dirty="0">
                <a:solidFill>
                  <a:srgbClr val="002060"/>
                </a:solidFill>
                <a:latin typeface="Times New Roman"/>
                <a:cs typeface="Times New Roman"/>
              </a:rPr>
              <a:t>64 </a:t>
            </a:r>
            <a:r>
              <a:rPr sz="2400" b="1" spc="-5" dirty="0">
                <a:solidFill>
                  <a:srgbClr val="002060"/>
                </a:solidFill>
                <a:latin typeface="Times New Roman"/>
                <a:cs typeface="Times New Roman"/>
              </a:rPr>
              <a:t>QAM </a:t>
            </a:r>
            <a:r>
              <a:rPr sz="2400" spc="-5" dirty="0">
                <a:solidFill>
                  <a:schemeClr val="tx1">
                    <a:lumMod val="10000"/>
                  </a:schemeClr>
                </a:solidFill>
                <a:latin typeface="Times New Roman"/>
                <a:cs typeface="Times New Roman"/>
              </a:rPr>
              <a:t>and </a:t>
            </a:r>
            <a:r>
              <a:rPr sz="2400" b="1" dirty="0">
                <a:solidFill>
                  <a:srgbClr val="002060"/>
                </a:solidFill>
                <a:latin typeface="Times New Roman"/>
                <a:cs typeface="Times New Roman"/>
              </a:rPr>
              <a:t>256  QAM </a:t>
            </a:r>
            <a:r>
              <a:rPr sz="2400" dirty="0">
                <a:solidFill>
                  <a:schemeClr val="tx1">
                    <a:lumMod val="10000"/>
                  </a:schemeClr>
                </a:solidFill>
                <a:latin typeface="Times New Roman"/>
                <a:cs typeface="Times New Roman"/>
              </a:rPr>
              <a:t>are often </a:t>
            </a:r>
            <a:r>
              <a:rPr sz="2400" spc="-5" dirty="0">
                <a:solidFill>
                  <a:schemeClr val="tx1">
                    <a:lumMod val="10000"/>
                  </a:schemeClr>
                </a:solidFill>
                <a:latin typeface="Times New Roman"/>
                <a:cs typeface="Times New Roman"/>
              </a:rPr>
              <a:t>used in </a:t>
            </a:r>
            <a:r>
              <a:rPr sz="2400" dirty="0">
                <a:solidFill>
                  <a:schemeClr val="tx1">
                    <a:lumMod val="10000"/>
                  </a:schemeClr>
                </a:solidFill>
                <a:latin typeface="Times New Roman"/>
                <a:cs typeface="Times New Roman"/>
              </a:rPr>
              <a:t>digital </a:t>
            </a:r>
            <a:r>
              <a:rPr sz="2400" spc="-5" dirty="0">
                <a:solidFill>
                  <a:schemeClr val="tx1">
                    <a:lumMod val="10000"/>
                  </a:schemeClr>
                </a:solidFill>
                <a:latin typeface="Times New Roman"/>
                <a:cs typeface="Times New Roman"/>
              </a:rPr>
              <a:t>cable television and cable modem  applications. In </a:t>
            </a:r>
            <a:r>
              <a:rPr sz="2400" dirty="0">
                <a:solidFill>
                  <a:schemeClr val="tx1">
                    <a:lumMod val="10000"/>
                  </a:schemeClr>
                </a:solidFill>
                <a:latin typeface="Times New Roman"/>
                <a:cs typeface="Times New Roman"/>
              </a:rPr>
              <a:t>the </a:t>
            </a:r>
            <a:r>
              <a:rPr sz="2400" spc="-5" dirty="0">
                <a:solidFill>
                  <a:schemeClr val="tx1">
                    <a:lumMod val="10000"/>
                  </a:schemeClr>
                </a:solidFill>
                <a:latin typeface="Times New Roman"/>
                <a:cs typeface="Times New Roman"/>
              </a:rPr>
              <a:t>UK, </a:t>
            </a:r>
            <a:r>
              <a:rPr sz="2400" b="1" dirty="0">
                <a:solidFill>
                  <a:srgbClr val="002060"/>
                </a:solidFill>
                <a:latin typeface="Times New Roman"/>
                <a:cs typeface="Times New Roman"/>
              </a:rPr>
              <a:t>16 QAM </a:t>
            </a:r>
            <a:r>
              <a:rPr sz="2400" spc="-5" dirty="0">
                <a:solidFill>
                  <a:schemeClr val="tx1">
                    <a:lumMod val="10000"/>
                  </a:schemeClr>
                </a:solidFill>
                <a:latin typeface="Times New Roman"/>
                <a:cs typeface="Times New Roman"/>
              </a:rPr>
              <a:t>and </a:t>
            </a:r>
            <a:r>
              <a:rPr sz="2400" b="1" dirty="0">
                <a:solidFill>
                  <a:srgbClr val="002060"/>
                </a:solidFill>
                <a:latin typeface="Times New Roman"/>
                <a:cs typeface="Times New Roman"/>
              </a:rPr>
              <a:t>64 QAM </a:t>
            </a:r>
            <a:r>
              <a:rPr sz="2400" dirty="0">
                <a:solidFill>
                  <a:schemeClr val="tx1">
                    <a:lumMod val="10000"/>
                  </a:schemeClr>
                </a:solidFill>
                <a:latin typeface="Times New Roman"/>
                <a:cs typeface="Times New Roman"/>
              </a:rPr>
              <a:t>are </a:t>
            </a:r>
            <a:r>
              <a:rPr sz="2400" spc="-5" dirty="0">
                <a:solidFill>
                  <a:schemeClr val="tx1">
                    <a:lumMod val="10000"/>
                  </a:schemeClr>
                </a:solidFill>
                <a:latin typeface="Times New Roman"/>
                <a:cs typeface="Times New Roman"/>
              </a:rPr>
              <a:t>currently used for  digital terrestrial television using DVB Digital </a:t>
            </a:r>
            <a:r>
              <a:rPr sz="2400" spc="-40" dirty="0">
                <a:solidFill>
                  <a:schemeClr val="tx1">
                    <a:lumMod val="10000"/>
                  </a:schemeClr>
                </a:solidFill>
                <a:latin typeface="Times New Roman"/>
                <a:cs typeface="Times New Roman"/>
              </a:rPr>
              <a:t>Video </a:t>
            </a:r>
            <a:r>
              <a:rPr sz="2400" spc="-5" dirty="0">
                <a:solidFill>
                  <a:schemeClr val="tx1">
                    <a:lumMod val="10000"/>
                  </a:schemeClr>
                </a:solidFill>
                <a:latin typeface="Times New Roman"/>
                <a:cs typeface="Times New Roman"/>
              </a:rPr>
              <a:t>Broadcasting. In  </a:t>
            </a:r>
            <a:r>
              <a:rPr sz="2400" dirty="0">
                <a:solidFill>
                  <a:schemeClr val="tx1">
                    <a:lumMod val="10000"/>
                  </a:schemeClr>
                </a:solidFill>
                <a:latin typeface="Times New Roman"/>
                <a:cs typeface="Times New Roman"/>
              </a:rPr>
              <a:t>the </a:t>
            </a:r>
            <a:r>
              <a:rPr sz="2400" spc="-5" dirty="0">
                <a:solidFill>
                  <a:schemeClr val="tx1">
                    <a:lumMod val="10000"/>
                  </a:schemeClr>
                </a:solidFill>
                <a:latin typeface="Times New Roman"/>
                <a:cs typeface="Times New Roman"/>
              </a:rPr>
              <a:t>US, </a:t>
            </a:r>
            <a:r>
              <a:rPr sz="2400" b="1" dirty="0">
                <a:solidFill>
                  <a:srgbClr val="002060"/>
                </a:solidFill>
                <a:latin typeface="Times New Roman"/>
                <a:cs typeface="Times New Roman"/>
              </a:rPr>
              <a:t>64 </a:t>
            </a:r>
            <a:r>
              <a:rPr sz="2400" b="1" spc="-5" dirty="0">
                <a:solidFill>
                  <a:srgbClr val="002060"/>
                </a:solidFill>
                <a:latin typeface="Times New Roman"/>
                <a:cs typeface="Times New Roman"/>
              </a:rPr>
              <a:t>QAM </a:t>
            </a:r>
            <a:r>
              <a:rPr sz="2400" spc="-5" dirty="0">
                <a:solidFill>
                  <a:schemeClr val="tx1">
                    <a:lumMod val="10000"/>
                  </a:schemeClr>
                </a:solidFill>
                <a:latin typeface="Times New Roman"/>
                <a:cs typeface="Times New Roman"/>
              </a:rPr>
              <a:t>and </a:t>
            </a:r>
            <a:r>
              <a:rPr sz="2400" b="1" dirty="0">
                <a:solidFill>
                  <a:srgbClr val="002060"/>
                </a:solidFill>
                <a:latin typeface="Times New Roman"/>
                <a:cs typeface="Times New Roman"/>
              </a:rPr>
              <a:t>256 QAM </a:t>
            </a:r>
            <a:r>
              <a:rPr sz="2400" spc="-5" dirty="0">
                <a:solidFill>
                  <a:schemeClr val="tx1">
                    <a:lumMod val="10000"/>
                  </a:schemeClr>
                </a:solidFill>
                <a:latin typeface="Times New Roman"/>
                <a:cs typeface="Times New Roman"/>
              </a:rPr>
              <a:t>are </a:t>
            </a:r>
            <a:r>
              <a:rPr sz="2400" dirty="0">
                <a:solidFill>
                  <a:schemeClr val="tx1">
                    <a:lumMod val="10000"/>
                  </a:schemeClr>
                </a:solidFill>
                <a:latin typeface="Times New Roman"/>
                <a:cs typeface="Times New Roman"/>
              </a:rPr>
              <a:t>the </a:t>
            </a:r>
            <a:r>
              <a:rPr sz="2400" spc="-5" dirty="0">
                <a:solidFill>
                  <a:schemeClr val="tx1">
                    <a:lumMod val="10000"/>
                  </a:schemeClr>
                </a:solidFill>
                <a:latin typeface="Times New Roman"/>
                <a:cs typeface="Times New Roman"/>
              </a:rPr>
              <a:t>mandated modulation schemes  for digital cable </a:t>
            </a:r>
            <a:r>
              <a:rPr sz="2400" spc="-15" dirty="0">
                <a:solidFill>
                  <a:schemeClr val="tx1">
                    <a:lumMod val="10000"/>
                  </a:schemeClr>
                </a:solidFill>
                <a:latin typeface="Times New Roman"/>
                <a:cs typeface="Times New Roman"/>
              </a:rPr>
              <a:t>as  </a:t>
            </a:r>
            <a:r>
              <a:rPr sz="2400" spc="-5" dirty="0">
                <a:solidFill>
                  <a:schemeClr val="tx1">
                    <a:lumMod val="10000"/>
                  </a:schemeClr>
                </a:solidFill>
                <a:latin typeface="Times New Roman"/>
                <a:cs typeface="Times New Roman"/>
              </a:rPr>
              <a:t>standardised by the SCTE in the standard  ANSI/SCTE </a:t>
            </a:r>
            <a:r>
              <a:rPr sz="2400" dirty="0">
                <a:solidFill>
                  <a:schemeClr val="tx1">
                    <a:lumMod val="10000"/>
                  </a:schemeClr>
                </a:solidFill>
                <a:latin typeface="Times New Roman"/>
                <a:cs typeface="Times New Roman"/>
              </a:rPr>
              <a:t>07</a:t>
            </a:r>
            <a:r>
              <a:rPr sz="2400" spc="30" dirty="0">
                <a:solidFill>
                  <a:schemeClr val="tx1">
                    <a:lumMod val="10000"/>
                  </a:schemeClr>
                </a:solidFill>
                <a:latin typeface="Times New Roman"/>
                <a:cs typeface="Times New Roman"/>
              </a:rPr>
              <a:t> </a:t>
            </a:r>
            <a:r>
              <a:rPr sz="2400" dirty="0">
                <a:solidFill>
                  <a:schemeClr val="tx1">
                    <a:lumMod val="10000"/>
                  </a:schemeClr>
                </a:solidFill>
                <a:latin typeface="Times New Roman"/>
                <a:cs typeface="Times New Roman"/>
              </a:rPr>
              <a:t>2000.</a:t>
            </a:r>
          </a:p>
          <a:p>
            <a:pPr marL="241300" marR="6985" indent="-228600" algn="just">
              <a:lnSpc>
                <a:spcPts val="3020"/>
              </a:lnSpc>
              <a:spcBef>
                <a:spcPts val="1040"/>
              </a:spcBef>
              <a:buSzPct val="96428"/>
              <a:buFont typeface="Wingdings"/>
              <a:buChar char=""/>
              <a:tabLst>
                <a:tab pos="295910" algn="l"/>
              </a:tabLst>
            </a:pPr>
            <a:r>
              <a:rPr sz="2400" spc="-5" dirty="0">
                <a:solidFill>
                  <a:schemeClr val="tx1">
                    <a:lumMod val="10000"/>
                  </a:schemeClr>
                </a:solidFill>
                <a:latin typeface="Times New Roman"/>
                <a:cs typeface="Times New Roman"/>
              </a:rPr>
              <a:t>In addition to this, </a:t>
            </a:r>
            <a:r>
              <a:rPr sz="2400" b="1" spc="-5" dirty="0">
                <a:solidFill>
                  <a:srgbClr val="002060"/>
                </a:solidFill>
                <a:latin typeface="Times New Roman"/>
                <a:cs typeface="Times New Roman"/>
              </a:rPr>
              <a:t>variants </a:t>
            </a:r>
            <a:r>
              <a:rPr sz="2400" b="1" dirty="0">
                <a:solidFill>
                  <a:srgbClr val="002060"/>
                </a:solidFill>
                <a:latin typeface="Times New Roman"/>
                <a:cs typeface="Times New Roman"/>
              </a:rPr>
              <a:t>of </a:t>
            </a:r>
            <a:r>
              <a:rPr sz="2400" b="1" spc="-5" dirty="0">
                <a:solidFill>
                  <a:srgbClr val="002060"/>
                </a:solidFill>
                <a:latin typeface="Times New Roman"/>
                <a:cs typeface="Times New Roman"/>
              </a:rPr>
              <a:t>QAM </a:t>
            </a:r>
            <a:r>
              <a:rPr sz="2400" spc="-5" dirty="0">
                <a:solidFill>
                  <a:schemeClr val="tx1">
                    <a:lumMod val="10000"/>
                  </a:schemeClr>
                </a:solidFill>
                <a:latin typeface="Times New Roman"/>
                <a:cs typeface="Times New Roman"/>
              </a:rPr>
              <a:t>are also used </a:t>
            </a:r>
            <a:r>
              <a:rPr sz="2400" dirty="0">
                <a:solidFill>
                  <a:schemeClr val="tx1">
                    <a:lumMod val="10000"/>
                  </a:schemeClr>
                </a:solidFill>
                <a:latin typeface="Times New Roman"/>
                <a:cs typeface="Times New Roman"/>
              </a:rPr>
              <a:t>for </a:t>
            </a:r>
            <a:r>
              <a:rPr sz="2400" spc="-10" dirty="0">
                <a:solidFill>
                  <a:schemeClr val="tx1">
                    <a:lumMod val="10000"/>
                  </a:schemeClr>
                </a:solidFill>
                <a:latin typeface="Times New Roman"/>
                <a:cs typeface="Times New Roman"/>
              </a:rPr>
              <a:t>many </a:t>
            </a:r>
            <a:r>
              <a:rPr sz="2400" spc="-5" dirty="0">
                <a:solidFill>
                  <a:schemeClr val="tx1">
                    <a:lumMod val="10000"/>
                  </a:schemeClr>
                </a:solidFill>
                <a:latin typeface="Times New Roman"/>
                <a:cs typeface="Times New Roman"/>
              </a:rPr>
              <a:t>wireless  and cellular technology</a:t>
            </a:r>
            <a:r>
              <a:rPr sz="2400" spc="-20" dirty="0">
                <a:solidFill>
                  <a:schemeClr val="tx1">
                    <a:lumMod val="10000"/>
                  </a:schemeClr>
                </a:solidFill>
                <a:latin typeface="Times New Roman"/>
                <a:cs typeface="Times New Roman"/>
              </a:rPr>
              <a:t> </a:t>
            </a:r>
            <a:r>
              <a:rPr sz="2400" dirty="0">
                <a:solidFill>
                  <a:schemeClr val="tx1">
                    <a:lumMod val="10000"/>
                  </a:schemeClr>
                </a:solidFill>
                <a:latin typeface="Times New Roman"/>
                <a:cs typeface="Times New Roman"/>
              </a:rPr>
              <a:t>applications.</a:t>
            </a:r>
          </a:p>
        </p:txBody>
      </p:sp>
      <p:pic>
        <p:nvPicPr>
          <p:cNvPr id="1026" name="Picture 2" descr="نتيجة بحث الصور عن ‪cellular technology applications‬‏">
            <a:extLst>
              <a:ext uri="{FF2B5EF4-FFF2-40B4-BE49-F238E27FC236}">
                <a16:creationId xmlns="" xmlns:a16="http://schemas.microsoft.com/office/drawing/2014/main" id="{3C45298B-3AAD-A246-8C98-A16F227F4F71}"/>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164589" y="5321410"/>
            <a:ext cx="2751061" cy="153659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09474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514601" y="677339"/>
            <a:ext cx="6699758" cy="646331"/>
          </a:xfrm>
          <a:prstGeom prst="rect">
            <a:avLst/>
          </a:prstGeom>
          <a:solidFill>
            <a:schemeClr val="bg1">
              <a:lumMod val="85000"/>
            </a:schemeClr>
          </a:solidFill>
        </p:spPr>
        <p:txBody>
          <a:bodyPr vert="horz" wrap="square" lIns="91440" tIns="45720" rIns="91440" bIns="45720" rtlCol="0" anchor="b">
            <a:spAutoFit/>
          </a:bodyPr>
          <a:lstStyle/>
          <a:p>
            <a:pPr algn="ctr"/>
            <a:r>
              <a:rPr sz="4000" b="1" spc="-215" dirty="0">
                <a:solidFill>
                  <a:schemeClr val="tx1">
                    <a:lumMod val="10000"/>
                  </a:schemeClr>
                </a:solidFill>
                <a:latin typeface="+mn-lt"/>
                <a:ea typeface="+mn-ea"/>
                <a:cs typeface="+mn-cs"/>
              </a:rPr>
              <a:t>ADVANTAGES OF QAM</a:t>
            </a:r>
          </a:p>
        </p:txBody>
      </p:sp>
      <p:sp>
        <p:nvSpPr>
          <p:cNvPr id="4" name="object 4"/>
          <p:cNvSpPr txBox="1"/>
          <p:nvPr/>
        </p:nvSpPr>
        <p:spPr>
          <a:xfrm>
            <a:off x="888364" y="2184210"/>
            <a:ext cx="10155874" cy="1889620"/>
          </a:xfrm>
          <a:prstGeom prst="rect">
            <a:avLst/>
          </a:prstGeom>
        </p:spPr>
        <p:txBody>
          <a:bodyPr vert="horz" wrap="square" lIns="0" tIns="12065" rIns="0" bIns="0" rtlCol="0">
            <a:spAutoFit/>
          </a:bodyPr>
          <a:lstStyle/>
          <a:p>
            <a:pPr marL="241300" indent="-228600">
              <a:lnSpc>
                <a:spcPct val="100000"/>
              </a:lnSpc>
              <a:spcBef>
                <a:spcPts val="95"/>
              </a:spcBef>
              <a:buClr>
                <a:schemeClr val="bg2">
                  <a:lumMod val="10000"/>
                </a:schemeClr>
              </a:buClr>
              <a:buSzPct val="96428"/>
              <a:buFont typeface="Wingdings"/>
              <a:buChar char=""/>
              <a:tabLst>
                <a:tab pos="295910" algn="l"/>
              </a:tabLst>
            </a:pPr>
            <a:r>
              <a:rPr sz="2800" b="1" u="sng" spc="-5" dirty="0">
                <a:solidFill>
                  <a:srgbClr val="002060"/>
                </a:solidFill>
                <a:latin typeface="Times New Roman"/>
                <a:cs typeface="Times New Roman"/>
              </a:rPr>
              <a:t>QAM</a:t>
            </a:r>
            <a:r>
              <a:rPr sz="2800" spc="-5" dirty="0">
                <a:solidFill>
                  <a:schemeClr val="bg2">
                    <a:lumMod val="10000"/>
                  </a:schemeClr>
                </a:solidFill>
                <a:latin typeface="Times New Roman"/>
                <a:cs typeface="Times New Roman"/>
              </a:rPr>
              <a:t> appears to increase </a:t>
            </a:r>
            <a:r>
              <a:rPr sz="2800" dirty="0">
                <a:solidFill>
                  <a:schemeClr val="bg2">
                    <a:lumMod val="10000"/>
                  </a:schemeClr>
                </a:solidFill>
                <a:latin typeface="Times New Roman"/>
                <a:cs typeface="Times New Roman"/>
              </a:rPr>
              <a:t>the </a:t>
            </a:r>
            <a:r>
              <a:rPr sz="2800" spc="-10" dirty="0">
                <a:solidFill>
                  <a:schemeClr val="bg2">
                    <a:lumMod val="10000"/>
                  </a:schemeClr>
                </a:solidFill>
                <a:latin typeface="Times New Roman"/>
                <a:cs typeface="Times New Roman"/>
              </a:rPr>
              <a:t>efficiency </a:t>
            </a:r>
            <a:r>
              <a:rPr sz="2800" spc="-5" dirty="0">
                <a:solidFill>
                  <a:schemeClr val="bg2">
                    <a:lumMod val="10000"/>
                  </a:schemeClr>
                </a:solidFill>
                <a:latin typeface="Times New Roman"/>
                <a:cs typeface="Times New Roman"/>
              </a:rPr>
              <a:t>of transmission </a:t>
            </a:r>
            <a:r>
              <a:rPr sz="2800" dirty="0">
                <a:solidFill>
                  <a:schemeClr val="bg2">
                    <a:lumMod val="10000"/>
                  </a:schemeClr>
                </a:solidFill>
                <a:latin typeface="Times New Roman"/>
                <a:cs typeface="Times New Roman"/>
              </a:rPr>
              <a:t>for</a:t>
            </a:r>
            <a:r>
              <a:rPr sz="2800" spc="55" dirty="0">
                <a:solidFill>
                  <a:schemeClr val="bg2">
                    <a:lumMod val="10000"/>
                  </a:schemeClr>
                </a:solidFill>
                <a:latin typeface="Times New Roman"/>
                <a:cs typeface="Times New Roman"/>
              </a:rPr>
              <a:t> </a:t>
            </a:r>
            <a:r>
              <a:rPr sz="2800" dirty="0">
                <a:solidFill>
                  <a:schemeClr val="bg2">
                    <a:lumMod val="10000"/>
                  </a:schemeClr>
                </a:solidFill>
                <a:latin typeface="Times New Roman"/>
                <a:cs typeface="Times New Roman"/>
              </a:rPr>
              <a:t>radio.</a:t>
            </a:r>
          </a:p>
          <a:p>
            <a:pPr>
              <a:lnSpc>
                <a:spcPct val="100000"/>
              </a:lnSpc>
              <a:spcBef>
                <a:spcPts val="5"/>
              </a:spcBef>
            </a:pPr>
            <a:endParaRPr sz="4400" dirty="0">
              <a:solidFill>
                <a:schemeClr val="bg2">
                  <a:lumMod val="10000"/>
                </a:schemeClr>
              </a:solidFill>
              <a:latin typeface="Times New Roman"/>
              <a:cs typeface="Times New Roman"/>
            </a:endParaRPr>
          </a:p>
          <a:p>
            <a:pPr marL="241300" marR="328295" indent="-228600">
              <a:lnSpc>
                <a:spcPts val="3030"/>
              </a:lnSpc>
              <a:spcBef>
                <a:spcPts val="5"/>
              </a:spcBef>
              <a:buSzPct val="96428"/>
              <a:buFont typeface="Wingdings"/>
              <a:buChar char=""/>
              <a:tabLst>
                <a:tab pos="295910" algn="l"/>
              </a:tabLst>
            </a:pPr>
            <a:r>
              <a:rPr sz="2800" spc="-5" dirty="0">
                <a:solidFill>
                  <a:schemeClr val="bg2">
                    <a:lumMod val="10000"/>
                  </a:schemeClr>
                </a:solidFill>
                <a:latin typeface="Times New Roman"/>
                <a:cs typeface="Times New Roman"/>
              </a:rPr>
              <a:t>communications systems by </a:t>
            </a:r>
            <a:r>
              <a:rPr sz="2800" dirty="0">
                <a:solidFill>
                  <a:schemeClr val="bg2">
                    <a:lumMod val="10000"/>
                  </a:schemeClr>
                </a:solidFill>
                <a:latin typeface="Times New Roman"/>
                <a:cs typeface="Times New Roman"/>
              </a:rPr>
              <a:t>utilizing both </a:t>
            </a:r>
            <a:r>
              <a:rPr sz="2800" spc="-5" dirty="0">
                <a:solidFill>
                  <a:srgbClr val="C00000"/>
                </a:solidFill>
                <a:latin typeface="Times New Roman"/>
                <a:cs typeface="Times New Roman"/>
              </a:rPr>
              <a:t>amplitude</a:t>
            </a:r>
            <a:r>
              <a:rPr sz="2800" spc="-5" dirty="0">
                <a:solidFill>
                  <a:schemeClr val="bg2">
                    <a:lumMod val="10000"/>
                  </a:schemeClr>
                </a:solidFill>
                <a:latin typeface="Times New Roman"/>
                <a:cs typeface="Times New Roman"/>
              </a:rPr>
              <a:t> and</a:t>
            </a:r>
            <a:r>
              <a:rPr sz="2800" spc="-55" dirty="0">
                <a:solidFill>
                  <a:schemeClr val="bg2">
                    <a:lumMod val="10000"/>
                  </a:schemeClr>
                </a:solidFill>
                <a:latin typeface="Times New Roman"/>
                <a:cs typeface="Times New Roman"/>
              </a:rPr>
              <a:t> </a:t>
            </a:r>
            <a:r>
              <a:rPr sz="2800" dirty="0">
                <a:solidFill>
                  <a:srgbClr val="C00000"/>
                </a:solidFill>
                <a:latin typeface="Times New Roman"/>
                <a:cs typeface="Times New Roman"/>
              </a:rPr>
              <a:t>phase</a:t>
            </a:r>
            <a:r>
              <a:rPr lang="ar-SA" sz="2800" dirty="0">
                <a:solidFill>
                  <a:srgbClr val="C00000"/>
                </a:solidFill>
                <a:latin typeface="Times New Roman"/>
                <a:cs typeface="Times New Roman"/>
              </a:rPr>
              <a:t> </a:t>
            </a:r>
            <a:r>
              <a:rPr sz="2800" spc="-5" dirty="0">
                <a:solidFill>
                  <a:srgbClr val="C00000"/>
                </a:solidFill>
                <a:latin typeface="Times New Roman"/>
                <a:cs typeface="Times New Roman"/>
              </a:rPr>
              <a:t>variations</a:t>
            </a:r>
            <a:r>
              <a:rPr lang="ar-SA" sz="2800" spc="-5" dirty="0">
                <a:solidFill>
                  <a:schemeClr val="bg2">
                    <a:lumMod val="10000"/>
                  </a:schemeClr>
                </a:solidFill>
                <a:latin typeface="Times New Roman"/>
                <a:cs typeface="Times New Roman"/>
              </a:rPr>
              <a:t>.</a:t>
            </a:r>
            <a:endParaRPr sz="2800" dirty="0">
              <a:solidFill>
                <a:schemeClr val="bg2">
                  <a:lumMod val="10000"/>
                </a:schemeClr>
              </a:solidFill>
              <a:latin typeface="Times New Roman"/>
              <a:cs typeface="Times New Roman"/>
            </a:endParaRPr>
          </a:p>
        </p:txBody>
      </p:sp>
    </p:spTree>
    <p:extLst>
      <p:ext uri="{BB962C8B-B14F-4D97-AF65-F5344CB8AC3E}">
        <p14:creationId xmlns="" xmlns:p14="http://schemas.microsoft.com/office/powerpoint/2010/main" val="1865659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0093" y="295577"/>
            <a:ext cx="7156450" cy="646331"/>
          </a:xfrm>
          <a:prstGeom prst="rect">
            <a:avLst/>
          </a:prstGeom>
          <a:solidFill>
            <a:schemeClr val="bg1">
              <a:lumMod val="85000"/>
            </a:schemeClr>
          </a:solidFill>
        </p:spPr>
        <p:txBody>
          <a:bodyPr vert="horz" wrap="square" lIns="91440" tIns="45720" rIns="91440" bIns="45720" rtlCol="0" anchor="b">
            <a:spAutoFit/>
          </a:bodyPr>
          <a:lstStyle/>
          <a:p>
            <a:pPr algn="ctr"/>
            <a:r>
              <a:rPr sz="4000" spc="-215" dirty="0">
                <a:solidFill>
                  <a:schemeClr val="tx1">
                    <a:lumMod val="10000"/>
                  </a:schemeClr>
                </a:solidFill>
                <a:latin typeface="+mn-lt"/>
                <a:ea typeface="+mn-ea"/>
                <a:cs typeface="+mn-cs"/>
              </a:rPr>
              <a:t>DISADVANTAGES OF QAM</a:t>
            </a:r>
          </a:p>
        </p:txBody>
      </p:sp>
      <p:sp>
        <p:nvSpPr>
          <p:cNvPr id="4" name="object 4"/>
          <p:cNvSpPr txBox="1"/>
          <p:nvPr/>
        </p:nvSpPr>
        <p:spPr>
          <a:xfrm>
            <a:off x="553961" y="1152335"/>
            <a:ext cx="10576002" cy="5320944"/>
          </a:xfrm>
          <a:prstGeom prst="rect">
            <a:avLst/>
          </a:prstGeom>
        </p:spPr>
        <p:txBody>
          <a:bodyPr vert="horz" wrap="square" lIns="0" tIns="60960" rIns="0" bIns="0" rtlCol="0">
            <a:spAutoFit/>
          </a:bodyPr>
          <a:lstStyle/>
          <a:p>
            <a:pPr marL="241300" marR="6985" indent="-228600" algn="just">
              <a:lnSpc>
                <a:spcPts val="3020"/>
              </a:lnSpc>
              <a:spcBef>
                <a:spcPts val="480"/>
              </a:spcBef>
              <a:buSzPct val="96428"/>
              <a:buFont typeface="Wingdings"/>
              <a:buChar char=""/>
              <a:tabLst>
                <a:tab pos="295910" algn="l"/>
              </a:tabLst>
            </a:pPr>
            <a:r>
              <a:rPr lang="en-US" sz="2400" spc="-5" dirty="0">
                <a:solidFill>
                  <a:schemeClr val="bg2">
                    <a:lumMod val="10000"/>
                  </a:schemeClr>
                </a:solidFill>
                <a:latin typeface="Times New Roman"/>
                <a:cs typeface="Times New Roman"/>
              </a:rPr>
              <a:t>M</a:t>
            </a:r>
            <a:r>
              <a:rPr sz="2400" spc="-5" dirty="0">
                <a:solidFill>
                  <a:schemeClr val="bg2">
                    <a:lumMod val="10000"/>
                  </a:schemeClr>
                </a:solidFill>
                <a:latin typeface="Times New Roman"/>
                <a:cs typeface="Times New Roman"/>
              </a:rPr>
              <a:t>ore susceptible </a:t>
            </a:r>
            <a:r>
              <a:rPr sz="2400" spc="-10" dirty="0">
                <a:solidFill>
                  <a:schemeClr val="bg2">
                    <a:lumMod val="10000"/>
                  </a:schemeClr>
                </a:solidFill>
                <a:latin typeface="Times New Roman"/>
                <a:cs typeface="Times New Roman"/>
              </a:rPr>
              <a:t>to </a:t>
            </a:r>
            <a:r>
              <a:rPr sz="2400" spc="-5" dirty="0">
                <a:solidFill>
                  <a:schemeClr val="bg2">
                    <a:lumMod val="10000"/>
                  </a:schemeClr>
                </a:solidFill>
                <a:latin typeface="Times New Roman"/>
                <a:cs typeface="Times New Roman"/>
              </a:rPr>
              <a:t>noise because </a:t>
            </a:r>
            <a:r>
              <a:rPr sz="2400" dirty="0">
                <a:solidFill>
                  <a:schemeClr val="bg2">
                    <a:lumMod val="10000"/>
                  </a:schemeClr>
                </a:solidFill>
                <a:latin typeface="Times New Roman"/>
                <a:cs typeface="Times New Roman"/>
              </a:rPr>
              <a:t>the </a:t>
            </a:r>
            <a:r>
              <a:rPr sz="2400" spc="-5" dirty="0">
                <a:solidFill>
                  <a:schemeClr val="bg2">
                    <a:lumMod val="10000"/>
                  </a:schemeClr>
                </a:solidFill>
                <a:latin typeface="Times New Roman"/>
                <a:cs typeface="Times New Roman"/>
              </a:rPr>
              <a:t>states are </a:t>
            </a:r>
            <a:r>
              <a:rPr sz="2400" b="1" spc="-5" dirty="0">
                <a:solidFill>
                  <a:srgbClr val="C00000"/>
                </a:solidFill>
                <a:latin typeface="Times New Roman"/>
                <a:cs typeface="Times New Roman"/>
              </a:rPr>
              <a:t>closer together </a:t>
            </a:r>
            <a:r>
              <a:rPr sz="2400" spc="-5" dirty="0">
                <a:solidFill>
                  <a:schemeClr val="bg2">
                    <a:lumMod val="10000"/>
                  </a:schemeClr>
                </a:solidFill>
                <a:latin typeface="Times New Roman"/>
                <a:cs typeface="Times New Roman"/>
              </a:rPr>
              <a:t>so </a:t>
            </a:r>
            <a:r>
              <a:rPr sz="2400" spc="-10" dirty="0">
                <a:solidFill>
                  <a:schemeClr val="bg2">
                    <a:lumMod val="10000"/>
                  </a:schemeClr>
                </a:solidFill>
                <a:latin typeface="Times New Roman"/>
                <a:cs typeface="Times New Roman"/>
              </a:rPr>
              <a:t>that </a:t>
            </a:r>
            <a:r>
              <a:rPr sz="2400" spc="-5" dirty="0">
                <a:solidFill>
                  <a:schemeClr val="bg2">
                    <a:lumMod val="10000"/>
                  </a:schemeClr>
                </a:solidFill>
                <a:latin typeface="Times New Roman"/>
                <a:cs typeface="Times New Roman"/>
              </a:rPr>
              <a:t>a  </a:t>
            </a:r>
            <a:r>
              <a:rPr sz="2400" spc="-30" dirty="0">
                <a:solidFill>
                  <a:schemeClr val="bg2">
                    <a:lumMod val="10000"/>
                  </a:schemeClr>
                </a:solidFill>
                <a:latin typeface="Times New Roman"/>
                <a:cs typeface="Times New Roman"/>
              </a:rPr>
              <a:t>lower.</a:t>
            </a:r>
            <a:endParaRPr lang="en-US" sz="2400" spc="-30" dirty="0">
              <a:solidFill>
                <a:schemeClr val="bg2">
                  <a:lumMod val="10000"/>
                </a:schemeClr>
              </a:solidFill>
              <a:latin typeface="Times New Roman"/>
              <a:cs typeface="Times New Roman"/>
            </a:endParaRPr>
          </a:p>
          <a:p>
            <a:pPr marL="241300" marR="6985" indent="-228600" algn="just">
              <a:lnSpc>
                <a:spcPts val="3020"/>
              </a:lnSpc>
              <a:spcBef>
                <a:spcPts val="480"/>
              </a:spcBef>
              <a:buSzPct val="96428"/>
              <a:buFont typeface="Wingdings"/>
              <a:buChar char=""/>
              <a:tabLst>
                <a:tab pos="295910" algn="l"/>
              </a:tabLst>
            </a:pPr>
            <a:endParaRPr sz="2400" dirty="0">
              <a:solidFill>
                <a:schemeClr val="bg2">
                  <a:lumMod val="10000"/>
                </a:schemeClr>
              </a:solidFill>
              <a:latin typeface="Times New Roman"/>
              <a:cs typeface="Times New Roman"/>
            </a:endParaRPr>
          </a:p>
          <a:p>
            <a:pPr marL="295275" indent="-282575">
              <a:lnSpc>
                <a:spcPct val="100000"/>
              </a:lnSpc>
              <a:spcBef>
                <a:spcPts val="620"/>
              </a:spcBef>
              <a:buSzPct val="96428"/>
              <a:buFont typeface="Wingdings"/>
              <a:buChar char=""/>
              <a:tabLst>
                <a:tab pos="295910" algn="l"/>
              </a:tabLst>
            </a:pPr>
            <a:r>
              <a:rPr sz="2400" spc="-5" dirty="0">
                <a:solidFill>
                  <a:schemeClr val="bg2">
                    <a:lumMod val="10000"/>
                  </a:schemeClr>
                </a:solidFill>
                <a:latin typeface="Times New Roman"/>
                <a:cs typeface="Times New Roman"/>
              </a:rPr>
              <a:t>level of </a:t>
            </a:r>
            <a:r>
              <a:rPr sz="2400" dirty="0">
                <a:solidFill>
                  <a:schemeClr val="bg2">
                    <a:lumMod val="10000"/>
                  </a:schemeClr>
                </a:solidFill>
                <a:latin typeface="Times New Roman"/>
                <a:cs typeface="Times New Roman"/>
              </a:rPr>
              <a:t>noise </a:t>
            </a:r>
            <a:r>
              <a:rPr sz="2400" spc="-5" dirty="0">
                <a:solidFill>
                  <a:schemeClr val="bg2">
                    <a:lumMod val="10000"/>
                  </a:schemeClr>
                </a:solidFill>
                <a:latin typeface="Times New Roman"/>
                <a:cs typeface="Times New Roman"/>
              </a:rPr>
              <a:t>is needed to move the </a:t>
            </a:r>
            <a:r>
              <a:rPr sz="2400" dirty="0">
                <a:solidFill>
                  <a:schemeClr val="bg2">
                    <a:lumMod val="10000"/>
                  </a:schemeClr>
                </a:solidFill>
                <a:latin typeface="Times New Roman"/>
                <a:cs typeface="Times New Roman"/>
              </a:rPr>
              <a:t>signal </a:t>
            </a:r>
            <a:r>
              <a:rPr sz="2400" spc="-5" dirty="0">
                <a:solidFill>
                  <a:schemeClr val="bg2">
                    <a:lumMod val="10000"/>
                  </a:schemeClr>
                </a:solidFill>
                <a:latin typeface="Times New Roman"/>
                <a:cs typeface="Times New Roman"/>
              </a:rPr>
              <a:t>to a </a:t>
            </a:r>
            <a:r>
              <a:rPr sz="2400" spc="-10" dirty="0">
                <a:solidFill>
                  <a:schemeClr val="bg2">
                    <a:lumMod val="10000"/>
                  </a:schemeClr>
                </a:solidFill>
                <a:latin typeface="Times New Roman"/>
                <a:cs typeface="Times New Roman"/>
              </a:rPr>
              <a:t>different </a:t>
            </a:r>
            <a:r>
              <a:rPr sz="2400" spc="-5" dirty="0">
                <a:solidFill>
                  <a:schemeClr val="bg2">
                    <a:lumMod val="10000"/>
                  </a:schemeClr>
                </a:solidFill>
                <a:latin typeface="Times New Roman"/>
                <a:cs typeface="Times New Roman"/>
              </a:rPr>
              <a:t>decision</a:t>
            </a:r>
            <a:r>
              <a:rPr sz="2400" spc="-10" dirty="0">
                <a:solidFill>
                  <a:schemeClr val="bg2">
                    <a:lumMod val="10000"/>
                  </a:schemeClr>
                </a:solidFill>
                <a:latin typeface="Times New Roman"/>
                <a:cs typeface="Times New Roman"/>
              </a:rPr>
              <a:t> </a:t>
            </a:r>
            <a:r>
              <a:rPr sz="2400" dirty="0">
                <a:solidFill>
                  <a:schemeClr val="bg2">
                    <a:lumMod val="10000"/>
                  </a:schemeClr>
                </a:solidFill>
                <a:latin typeface="Times New Roman"/>
                <a:cs typeface="Times New Roman"/>
              </a:rPr>
              <a:t>point.</a:t>
            </a:r>
            <a:endParaRPr lang="en-US" sz="2400" dirty="0">
              <a:solidFill>
                <a:schemeClr val="bg2">
                  <a:lumMod val="10000"/>
                </a:schemeClr>
              </a:solidFill>
              <a:latin typeface="Times New Roman"/>
              <a:cs typeface="Times New Roman"/>
            </a:endParaRPr>
          </a:p>
          <a:p>
            <a:pPr marL="12700">
              <a:lnSpc>
                <a:spcPct val="100000"/>
              </a:lnSpc>
              <a:spcBef>
                <a:spcPts val="620"/>
              </a:spcBef>
              <a:buSzPct val="96428"/>
              <a:tabLst>
                <a:tab pos="295910" algn="l"/>
              </a:tabLst>
            </a:pPr>
            <a:endParaRPr sz="2400" dirty="0">
              <a:solidFill>
                <a:schemeClr val="bg2">
                  <a:lumMod val="10000"/>
                </a:schemeClr>
              </a:solidFill>
              <a:latin typeface="Times New Roman"/>
              <a:cs typeface="Times New Roman"/>
            </a:endParaRPr>
          </a:p>
          <a:p>
            <a:pPr marL="241300" marR="6985" indent="-228600" algn="just">
              <a:lnSpc>
                <a:spcPts val="3020"/>
              </a:lnSpc>
              <a:spcBef>
                <a:spcPts val="1045"/>
              </a:spcBef>
              <a:buSzPct val="96428"/>
              <a:buFont typeface="Wingdings"/>
              <a:buChar char=""/>
              <a:tabLst>
                <a:tab pos="295910" algn="l"/>
              </a:tabLst>
            </a:pPr>
            <a:r>
              <a:rPr sz="2400" spc="-5" dirty="0">
                <a:solidFill>
                  <a:schemeClr val="bg2">
                    <a:lumMod val="10000"/>
                  </a:schemeClr>
                </a:solidFill>
                <a:latin typeface="Times New Roman"/>
                <a:cs typeface="Times New Roman"/>
              </a:rPr>
              <a:t>Receivers </a:t>
            </a:r>
            <a:r>
              <a:rPr sz="2400" dirty="0">
                <a:solidFill>
                  <a:schemeClr val="bg2">
                    <a:lumMod val="10000"/>
                  </a:schemeClr>
                </a:solidFill>
                <a:latin typeface="Times New Roman"/>
                <a:cs typeface="Times New Roman"/>
              </a:rPr>
              <a:t>for </a:t>
            </a:r>
            <a:r>
              <a:rPr sz="2400" spc="-5" dirty="0">
                <a:solidFill>
                  <a:schemeClr val="bg2">
                    <a:lumMod val="10000"/>
                  </a:schemeClr>
                </a:solidFill>
                <a:latin typeface="Times New Roman"/>
                <a:cs typeface="Times New Roman"/>
              </a:rPr>
              <a:t>use with </a:t>
            </a:r>
            <a:r>
              <a:rPr sz="2400" dirty="0">
                <a:solidFill>
                  <a:schemeClr val="bg2">
                    <a:lumMod val="10000"/>
                  </a:schemeClr>
                </a:solidFill>
                <a:latin typeface="Times New Roman"/>
                <a:cs typeface="Times New Roman"/>
              </a:rPr>
              <a:t>phase or </a:t>
            </a:r>
            <a:r>
              <a:rPr sz="2400" spc="-5" dirty="0">
                <a:solidFill>
                  <a:schemeClr val="bg2">
                    <a:lumMod val="10000"/>
                  </a:schemeClr>
                </a:solidFill>
                <a:latin typeface="Times New Roman"/>
                <a:cs typeface="Times New Roman"/>
              </a:rPr>
              <a:t>frequency modulation are both able to use  </a:t>
            </a:r>
            <a:r>
              <a:rPr sz="2400" b="1" spc="-5" dirty="0">
                <a:solidFill>
                  <a:srgbClr val="C00000"/>
                </a:solidFill>
                <a:latin typeface="Times New Roman"/>
                <a:cs typeface="Times New Roman"/>
              </a:rPr>
              <a:t>limiting amplifiers </a:t>
            </a:r>
            <a:r>
              <a:rPr sz="2400" spc="-5" dirty="0">
                <a:solidFill>
                  <a:schemeClr val="bg2">
                    <a:lumMod val="10000"/>
                  </a:schemeClr>
                </a:solidFill>
                <a:latin typeface="Times New Roman"/>
                <a:cs typeface="Times New Roman"/>
              </a:rPr>
              <a:t>that are able to remove any amplitude noise and thereby  improve the </a:t>
            </a:r>
            <a:r>
              <a:rPr sz="2400" dirty="0">
                <a:solidFill>
                  <a:schemeClr val="bg2">
                    <a:lumMod val="10000"/>
                  </a:schemeClr>
                </a:solidFill>
                <a:latin typeface="Times New Roman"/>
                <a:cs typeface="Times New Roman"/>
              </a:rPr>
              <a:t>noise </a:t>
            </a:r>
            <a:r>
              <a:rPr sz="2400" spc="-5" dirty="0">
                <a:solidFill>
                  <a:schemeClr val="bg2">
                    <a:lumMod val="10000"/>
                  </a:schemeClr>
                </a:solidFill>
                <a:latin typeface="Times New Roman"/>
                <a:cs typeface="Times New Roman"/>
              </a:rPr>
              <a:t>reliance. This is not the case with</a:t>
            </a:r>
            <a:r>
              <a:rPr sz="2400" spc="-60" dirty="0">
                <a:solidFill>
                  <a:schemeClr val="bg2">
                    <a:lumMod val="10000"/>
                  </a:schemeClr>
                </a:solidFill>
                <a:latin typeface="Times New Roman"/>
                <a:cs typeface="Times New Roman"/>
              </a:rPr>
              <a:t> </a:t>
            </a:r>
            <a:r>
              <a:rPr sz="2400" spc="-10" dirty="0">
                <a:solidFill>
                  <a:schemeClr val="bg2">
                    <a:lumMod val="10000"/>
                  </a:schemeClr>
                </a:solidFill>
                <a:latin typeface="Times New Roman"/>
                <a:cs typeface="Times New Roman"/>
              </a:rPr>
              <a:t>QAM.</a:t>
            </a:r>
            <a:endParaRPr sz="2400" dirty="0">
              <a:solidFill>
                <a:schemeClr val="bg2">
                  <a:lumMod val="10000"/>
                </a:schemeClr>
              </a:solidFill>
              <a:latin typeface="Times New Roman"/>
              <a:cs typeface="Times New Roman"/>
            </a:endParaRPr>
          </a:p>
          <a:p>
            <a:pPr marL="241300" marR="5080" indent="-228600" algn="just">
              <a:lnSpc>
                <a:spcPct val="90000"/>
              </a:lnSpc>
              <a:spcBef>
                <a:spcPts val="975"/>
              </a:spcBef>
              <a:buSzPct val="96428"/>
              <a:buFont typeface="Wingdings"/>
              <a:buChar char=""/>
              <a:tabLst>
                <a:tab pos="377190" algn="l"/>
              </a:tabLst>
            </a:pPr>
            <a:r>
              <a:rPr sz="2400" spc="-5" dirty="0">
                <a:solidFill>
                  <a:schemeClr val="bg2">
                    <a:lumMod val="10000"/>
                  </a:schemeClr>
                </a:solidFill>
                <a:latin typeface="Times New Roman"/>
                <a:cs typeface="Times New Roman"/>
              </a:rPr>
              <a:t>The second limitation is also associated with </a:t>
            </a:r>
            <a:r>
              <a:rPr sz="2400" dirty="0">
                <a:solidFill>
                  <a:schemeClr val="bg2">
                    <a:lumMod val="10000"/>
                  </a:schemeClr>
                </a:solidFill>
                <a:latin typeface="Times New Roman"/>
                <a:cs typeface="Times New Roman"/>
              </a:rPr>
              <a:t>the </a:t>
            </a:r>
            <a:r>
              <a:rPr sz="2400" spc="-5" dirty="0">
                <a:solidFill>
                  <a:schemeClr val="bg2">
                    <a:lumMod val="10000"/>
                  </a:schemeClr>
                </a:solidFill>
                <a:latin typeface="Times New Roman"/>
                <a:cs typeface="Times New Roman"/>
              </a:rPr>
              <a:t>amplitude component </a:t>
            </a:r>
            <a:r>
              <a:rPr sz="2400" dirty="0">
                <a:solidFill>
                  <a:schemeClr val="bg2">
                    <a:lumMod val="10000"/>
                  </a:schemeClr>
                </a:solidFill>
                <a:latin typeface="Times New Roman"/>
                <a:cs typeface="Times New Roman"/>
              </a:rPr>
              <a:t>of  the </a:t>
            </a:r>
            <a:r>
              <a:rPr sz="2400" spc="-5" dirty="0">
                <a:solidFill>
                  <a:schemeClr val="bg2">
                    <a:lumMod val="10000"/>
                  </a:schemeClr>
                </a:solidFill>
                <a:latin typeface="Times New Roman"/>
                <a:cs typeface="Times New Roman"/>
              </a:rPr>
              <a:t>signal. When a phase </a:t>
            </a:r>
            <a:r>
              <a:rPr sz="2400" dirty="0">
                <a:solidFill>
                  <a:schemeClr val="bg2">
                    <a:lumMod val="10000"/>
                  </a:schemeClr>
                </a:solidFill>
                <a:latin typeface="Times New Roman"/>
                <a:cs typeface="Times New Roman"/>
              </a:rPr>
              <a:t>or </a:t>
            </a:r>
            <a:r>
              <a:rPr sz="2400" spc="-5" dirty="0">
                <a:solidFill>
                  <a:schemeClr val="bg2">
                    <a:lumMod val="10000"/>
                  </a:schemeClr>
                </a:solidFill>
                <a:latin typeface="Times New Roman"/>
                <a:cs typeface="Times New Roman"/>
              </a:rPr>
              <a:t>frequency modulated </a:t>
            </a:r>
            <a:r>
              <a:rPr sz="2400" dirty="0">
                <a:solidFill>
                  <a:schemeClr val="bg2">
                    <a:lumMod val="10000"/>
                  </a:schemeClr>
                </a:solidFill>
                <a:latin typeface="Times New Roman"/>
                <a:cs typeface="Times New Roman"/>
              </a:rPr>
              <a:t>signal </a:t>
            </a:r>
            <a:r>
              <a:rPr sz="2400" spc="-10" dirty="0">
                <a:solidFill>
                  <a:schemeClr val="bg2">
                    <a:lumMod val="10000"/>
                  </a:schemeClr>
                </a:solidFill>
                <a:latin typeface="Times New Roman"/>
                <a:cs typeface="Times New Roman"/>
              </a:rPr>
              <a:t>is </a:t>
            </a:r>
            <a:r>
              <a:rPr sz="2400" spc="-5" dirty="0">
                <a:solidFill>
                  <a:schemeClr val="bg2">
                    <a:lumMod val="10000"/>
                  </a:schemeClr>
                </a:solidFill>
                <a:latin typeface="Times New Roman"/>
                <a:cs typeface="Times New Roman"/>
              </a:rPr>
              <a:t>amplified in a  radio </a:t>
            </a:r>
            <a:r>
              <a:rPr sz="2400" spc="-15" dirty="0">
                <a:solidFill>
                  <a:schemeClr val="bg2">
                    <a:lumMod val="10000"/>
                  </a:schemeClr>
                </a:solidFill>
                <a:latin typeface="Times New Roman"/>
                <a:cs typeface="Times New Roman"/>
              </a:rPr>
              <a:t>transmitter, </a:t>
            </a:r>
            <a:r>
              <a:rPr sz="2400" spc="-5" dirty="0">
                <a:solidFill>
                  <a:schemeClr val="bg2">
                    <a:lumMod val="10000"/>
                  </a:schemeClr>
                </a:solidFill>
                <a:latin typeface="Times New Roman"/>
                <a:cs typeface="Times New Roman"/>
              </a:rPr>
              <a:t>there </a:t>
            </a:r>
            <a:r>
              <a:rPr sz="2400" dirty="0">
                <a:solidFill>
                  <a:schemeClr val="bg2">
                    <a:lumMod val="10000"/>
                  </a:schemeClr>
                </a:solidFill>
                <a:latin typeface="Times New Roman"/>
                <a:cs typeface="Times New Roman"/>
              </a:rPr>
              <a:t>is no </a:t>
            </a:r>
            <a:r>
              <a:rPr sz="2400" spc="-5" dirty="0">
                <a:solidFill>
                  <a:schemeClr val="bg2">
                    <a:lumMod val="10000"/>
                  </a:schemeClr>
                </a:solidFill>
                <a:latin typeface="Times New Roman"/>
                <a:cs typeface="Times New Roman"/>
              </a:rPr>
              <a:t>need to use linear amplifiers, whereas </a:t>
            </a:r>
            <a:r>
              <a:rPr sz="2400" dirty="0">
                <a:solidFill>
                  <a:schemeClr val="bg2">
                    <a:lumMod val="10000"/>
                  </a:schemeClr>
                </a:solidFill>
                <a:latin typeface="Times New Roman"/>
                <a:cs typeface="Times New Roman"/>
              </a:rPr>
              <a:t>when  using </a:t>
            </a:r>
            <a:r>
              <a:rPr sz="2400" b="1" spc="-5" dirty="0">
                <a:solidFill>
                  <a:srgbClr val="C00000"/>
                </a:solidFill>
                <a:latin typeface="Times New Roman"/>
                <a:cs typeface="Times New Roman"/>
              </a:rPr>
              <a:t>QAM</a:t>
            </a:r>
            <a:r>
              <a:rPr sz="2400" spc="-5" dirty="0">
                <a:solidFill>
                  <a:schemeClr val="bg2">
                    <a:lumMod val="10000"/>
                  </a:schemeClr>
                </a:solidFill>
                <a:latin typeface="Times New Roman"/>
                <a:cs typeface="Times New Roman"/>
              </a:rPr>
              <a:t> that contains </a:t>
            </a:r>
            <a:r>
              <a:rPr sz="2400" spc="-10" dirty="0">
                <a:solidFill>
                  <a:schemeClr val="bg2">
                    <a:lumMod val="10000"/>
                  </a:schemeClr>
                </a:solidFill>
                <a:latin typeface="Times New Roman"/>
                <a:cs typeface="Times New Roman"/>
              </a:rPr>
              <a:t>an </a:t>
            </a:r>
            <a:r>
              <a:rPr sz="2400" spc="-5" dirty="0">
                <a:solidFill>
                  <a:schemeClr val="bg2">
                    <a:lumMod val="10000"/>
                  </a:schemeClr>
                </a:solidFill>
                <a:latin typeface="Times New Roman"/>
                <a:cs typeface="Times New Roman"/>
              </a:rPr>
              <a:t>amplitude component, linearity </a:t>
            </a:r>
            <a:r>
              <a:rPr sz="2400" spc="-10" dirty="0">
                <a:solidFill>
                  <a:schemeClr val="bg2">
                    <a:lumMod val="10000"/>
                  </a:schemeClr>
                </a:solidFill>
                <a:latin typeface="Times New Roman"/>
                <a:cs typeface="Times New Roman"/>
              </a:rPr>
              <a:t>must </a:t>
            </a:r>
            <a:r>
              <a:rPr sz="2400" spc="-5" dirty="0">
                <a:solidFill>
                  <a:schemeClr val="bg2">
                    <a:lumMod val="10000"/>
                  </a:schemeClr>
                </a:solidFill>
                <a:latin typeface="Times New Roman"/>
                <a:cs typeface="Times New Roman"/>
              </a:rPr>
              <a:t>be  maintained. Unfortunately </a:t>
            </a:r>
            <a:r>
              <a:rPr sz="2400" spc="-10" dirty="0">
                <a:solidFill>
                  <a:schemeClr val="bg2">
                    <a:lumMod val="10000"/>
                  </a:schemeClr>
                </a:solidFill>
                <a:latin typeface="Times New Roman"/>
                <a:cs typeface="Times New Roman"/>
              </a:rPr>
              <a:t>linear </a:t>
            </a:r>
            <a:r>
              <a:rPr sz="2400" spc="-5" dirty="0">
                <a:solidFill>
                  <a:schemeClr val="bg2">
                    <a:lumMod val="10000"/>
                  </a:schemeClr>
                </a:solidFill>
                <a:latin typeface="Times New Roman"/>
                <a:cs typeface="Times New Roman"/>
              </a:rPr>
              <a:t>amplifiers are less </a:t>
            </a:r>
            <a:r>
              <a:rPr sz="2400" spc="-10" dirty="0">
                <a:solidFill>
                  <a:schemeClr val="bg2">
                    <a:lumMod val="10000"/>
                  </a:schemeClr>
                </a:solidFill>
                <a:latin typeface="Times New Roman"/>
                <a:cs typeface="Times New Roman"/>
              </a:rPr>
              <a:t>efficient </a:t>
            </a:r>
            <a:r>
              <a:rPr sz="2400" spc="-5" dirty="0">
                <a:solidFill>
                  <a:schemeClr val="bg2">
                    <a:lumMod val="10000"/>
                  </a:schemeClr>
                </a:solidFill>
                <a:latin typeface="Times New Roman"/>
                <a:cs typeface="Times New Roman"/>
              </a:rPr>
              <a:t>and consume  more </a:t>
            </a:r>
            <a:r>
              <a:rPr sz="2400" spc="-25" dirty="0">
                <a:solidFill>
                  <a:schemeClr val="bg2">
                    <a:lumMod val="10000"/>
                  </a:schemeClr>
                </a:solidFill>
                <a:latin typeface="Times New Roman"/>
                <a:cs typeface="Times New Roman"/>
              </a:rPr>
              <a:t>power, </a:t>
            </a:r>
            <a:r>
              <a:rPr sz="2400" spc="-5" dirty="0">
                <a:solidFill>
                  <a:schemeClr val="bg2">
                    <a:lumMod val="10000"/>
                  </a:schemeClr>
                </a:solidFill>
                <a:latin typeface="Times New Roman"/>
                <a:cs typeface="Times New Roman"/>
              </a:rPr>
              <a:t>and this makes them less attractive </a:t>
            </a:r>
            <a:r>
              <a:rPr sz="2400" dirty="0">
                <a:solidFill>
                  <a:schemeClr val="bg2">
                    <a:lumMod val="10000"/>
                  </a:schemeClr>
                </a:solidFill>
                <a:latin typeface="Times New Roman"/>
                <a:cs typeface="Times New Roman"/>
              </a:rPr>
              <a:t>for </a:t>
            </a:r>
            <a:r>
              <a:rPr sz="2400" spc="-5" dirty="0">
                <a:solidFill>
                  <a:schemeClr val="bg2">
                    <a:lumMod val="10000"/>
                  </a:schemeClr>
                </a:solidFill>
                <a:latin typeface="Times New Roman"/>
                <a:cs typeface="Times New Roman"/>
              </a:rPr>
              <a:t>mobile</a:t>
            </a:r>
            <a:r>
              <a:rPr sz="2400" spc="100" dirty="0">
                <a:solidFill>
                  <a:schemeClr val="bg2">
                    <a:lumMod val="10000"/>
                  </a:schemeClr>
                </a:solidFill>
                <a:latin typeface="Times New Roman"/>
                <a:cs typeface="Times New Roman"/>
              </a:rPr>
              <a:t> </a:t>
            </a:r>
            <a:r>
              <a:rPr sz="2400" spc="-5" dirty="0">
                <a:solidFill>
                  <a:schemeClr val="bg2">
                    <a:lumMod val="10000"/>
                  </a:schemeClr>
                </a:solidFill>
                <a:latin typeface="Times New Roman"/>
                <a:cs typeface="Times New Roman"/>
              </a:rPr>
              <a:t>applications.</a:t>
            </a:r>
            <a:endParaRPr sz="2400" dirty="0">
              <a:solidFill>
                <a:schemeClr val="bg2">
                  <a:lumMod val="10000"/>
                </a:schemeClr>
              </a:solidFill>
              <a:latin typeface="Times New Roman"/>
              <a:cs typeface="Times New Roman"/>
            </a:endParaRPr>
          </a:p>
        </p:txBody>
      </p:sp>
    </p:spTree>
    <p:extLst>
      <p:ext uri="{BB962C8B-B14F-4D97-AF65-F5344CB8AC3E}">
        <p14:creationId xmlns="" xmlns:p14="http://schemas.microsoft.com/office/powerpoint/2010/main" val="2785091732"/>
      </p:ext>
    </p:extLst>
  </p:cSld>
  <p:clrMapOvr>
    <a:masterClrMapping/>
  </p:clrMapOvr>
</p:sld>
</file>

<file path=ppt/theme/theme1.xml><?xml version="1.0" encoding="utf-8"?>
<a:theme xmlns:a="http://schemas.openxmlformats.org/drawingml/2006/main" name="View">
  <a:themeElements>
    <a:clrScheme name="Custom 9">
      <a:dk1>
        <a:srgbClr val="E7E5E1"/>
      </a:dk1>
      <a:lt1>
        <a:srgbClr val="FFFFFF"/>
      </a:lt1>
      <a:dk2>
        <a:srgbClr val="EDECE9"/>
      </a:dk2>
      <a:lt2>
        <a:srgbClr val="F3F2F0"/>
      </a:lt2>
      <a:accent1>
        <a:srgbClr val="6F6F74"/>
      </a:accent1>
      <a:accent2>
        <a:srgbClr val="D2CFC7"/>
      </a:accent2>
      <a:accent3>
        <a:srgbClr val="E7E5E1"/>
      </a:accent3>
      <a:accent4>
        <a:srgbClr val="D2CFC7"/>
      </a:accent4>
      <a:accent5>
        <a:srgbClr val="E7E5E1"/>
      </a:accent5>
      <a:accent6>
        <a:srgbClr val="D2CFC7"/>
      </a:accent6>
      <a:hlink>
        <a:srgbClr val="D2CFC7"/>
      </a:hlink>
      <a:folHlink>
        <a:srgbClr val="D2CFC7"/>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E6DD7FB5155A440AF7BB58CFFD0EB48" ma:contentTypeVersion="4" ma:contentTypeDescription="Create a new document." ma:contentTypeScope="" ma:versionID="990fa8cc0888ac136b9df06f6aff5f81">
  <xsd:schema xmlns:xsd="http://www.w3.org/2001/XMLSchema" xmlns:xs="http://www.w3.org/2001/XMLSchema" xmlns:p="http://schemas.microsoft.com/office/2006/metadata/properties" xmlns:ns2="55327a11-6e4c-481a-812d-9a5ea8cd96ec" targetNamespace="http://schemas.microsoft.com/office/2006/metadata/properties" ma:root="true" ma:fieldsID="cb56dc8b258b4ad306b09ca19339265d" ns2:_="">
    <xsd:import namespace="55327a11-6e4c-481a-812d-9a5ea8cd96e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327a11-6e4c-481a-812d-9a5ea8cd96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9A15C4-5BFB-43EC-9B4E-FA4EB5B166E9}"/>
</file>

<file path=customXml/itemProps2.xml><?xml version="1.0" encoding="utf-8"?>
<ds:datastoreItem xmlns:ds="http://schemas.openxmlformats.org/officeDocument/2006/customXml" ds:itemID="{D948CC5F-A424-4E0E-87A2-DB4D347F252D}"/>
</file>

<file path=customXml/itemProps3.xml><?xml version="1.0" encoding="utf-8"?>
<ds:datastoreItem xmlns:ds="http://schemas.openxmlformats.org/officeDocument/2006/customXml" ds:itemID="{52506366-C41D-4010-8D3E-4C0839871CF7}"/>
</file>

<file path=docProps/app.xml><?xml version="1.0" encoding="utf-8"?>
<Properties xmlns="http://schemas.openxmlformats.org/officeDocument/2006/extended-properties" xmlns:vt="http://schemas.openxmlformats.org/officeDocument/2006/docPropsVTypes">
  <Template>View</Template>
  <TotalTime>1997</TotalTime>
  <Words>955</Words>
  <Application>Microsoft Macintosh PowerPoint</Application>
  <PresentationFormat>Custom</PresentationFormat>
  <Paragraphs>61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View</vt:lpstr>
      <vt:lpstr>Slide 1</vt:lpstr>
      <vt:lpstr>OUTLINE</vt:lpstr>
      <vt:lpstr>DIGITAL-TO-ANALOG MODULATION</vt:lpstr>
      <vt:lpstr>TYPES OF DIGITAL-TO-ANALOG  MODULATION</vt:lpstr>
      <vt:lpstr>ITRODUCTION ‐QAM</vt:lpstr>
      <vt:lpstr>BLOCK DIAGRAM OF QAM MODULATION</vt:lpstr>
      <vt:lpstr>QAM APPLICATIONS</vt:lpstr>
      <vt:lpstr>ADVANTAGES OF QAM</vt:lpstr>
      <vt:lpstr>DISADVANTAGES OF QAM</vt:lpstr>
      <vt:lpstr>CONSTELLATION DIAGRAMS FOR QAM</vt:lpstr>
      <vt:lpstr>Slide 11</vt:lpstr>
      <vt:lpstr>Slide 12</vt:lpstr>
      <vt:lpstr>WHY QAM CALLED COMBINED ASK AND PSK</vt:lpstr>
      <vt:lpstr>Conclusion</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dc:creator>
  <cp:lastModifiedBy>RJ</cp:lastModifiedBy>
  <cp:revision>84</cp:revision>
  <dcterms:created xsi:type="dcterms:W3CDTF">2017-10-14T05:22:23Z</dcterms:created>
  <dcterms:modified xsi:type="dcterms:W3CDTF">2022-01-31T04:22:43Z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0x0101000E6DD7FB5155A440AF7BB58CFFD0EB48</vt:lpwstr>
  </property>
</Properties>
</file>