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0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9146" y="447547"/>
            <a:ext cx="821510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23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23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23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23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23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917" y="1512824"/>
            <a:ext cx="852956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373" y="6860953"/>
            <a:ext cx="672465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2310"/>
                </a:lnSpc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100" y="2576270"/>
            <a:ext cx="6096000" cy="10007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9794">
              <a:lnSpc>
                <a:spcPct val="145500"/>
              </a:lnSpc>
              <a:spcBef>
                <a:spcPts val="95"/>
              </a:spcBef>
            </a:pPr>
            <a:r>
              <a:rPr sz="4400" spc="-5" smtClean="0">
                <a:latin typeface="Arial"/>
                <a:cs typeface="Arial"/>
              </a:rPr>
              <a:t>Data</a:t>
            </a:r>
            <a:r>
              <a:rPr sz="4400" spc="-3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Link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Control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40485" algn="l"/>
              </a:tabLst>
            </a:pPr>
            <a:r>
              <a:rPr spc="-50" dirty="0"/>
              <a:t>	</a:t>
            </a:r>
            <a:r>
              <a:rPr spc="-5" dirty="0"/>
              <a:t>FRAMING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2919996"/>
            <a:ext cx="9144000" cy="2573020"/>
          </a:xfrm>
          <a:custGeom>
            <a:avLst/>
            <a:gdLst/>
            <a:ahLst/>
            <a:cxnLst/>
            <a:rect l="l" t="t" r="r" b="b"/>
            <a:pathLst>
              <a:path w="9144000" h="257302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4500"/>
                </a:lnTo>
                <a:lnTo>
                  <a:pt x="0" y="1715262"/>
                </a:lnTo>
                <a:lnTo>
                  <a:pt x="0" y="2572512"/>
                </a:lnTo>
                <a:lnTo>
                  <a:pt x="9144000" y="2572512"/>
                </a:lnTo>
                <a:lnTo>
                  <a:pt x="9144000" y="1715262"/>
                </a:lnTo>
                <a:lnTo>
                  <a:pt x="9144000" y="1714500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37" y="2123948"/>
            <a:ext cx="807085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data link layer needs to pack bits into </a:t>
            </a:r>
            <a:r>
              <a:rPr sz="28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frames</a:t>
            </a:r>
            <a:r>
              <a:rPr sz="2800" b="1" i="1" spc="-95" dirty="0">
                <a:latin typeface="Times New Roman"/>
                <a:cs typeface="Times New Roman"/>
              </a:rPr>
              <a:t>,, </a:t>
            </a:r>
            <a:r>
              <a:rPr sz="2800" b="1" i="1" spc="-5" dirty="0">
                <a:latin typeface="Times New Roman"/>
                <a:cs typeface="Times New Roman"/>
              </a:rPr>
              <a:t>so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 each frame is distinguishable from </a:t>
            </a:r>
            <a:r>
              <a:rPr sz="2800" b="1" i="1" spc="-210" dirty="0">
                <a:latin typeface="Times New Roman"/>
                <a:cs typeface="Times New Roman"/>
              </a:rPr>
              <a:t>another....</a:t>
            </a:r>
            <a:r>
              <a:rPr sz="2800" b="1" i="1" spc="-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postal system practices </a:t>
            </a:r>
            <a:r>
              <a:rPr sz="2800" b="1" i="1" dirty="0">
                <a:latin typeface="Times New Roman"/>
                <a:cs typeface="Times New Roman"/>
              </a:rPr>
              <a:t>a type </a:t>
            </a:r>
            <a:r>
              <a:rPr sz="2800" b="1" i="1" spc="-5" dirty="0">
                <a:latin typeface="Times New Roman"/>
                <a:cs typeface="Times New Roman"/>
              </a:rPr>
              <a:t>of framing. The simple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act of inserting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letter </a:t>
            </a:r>
            <a:r>
              <a:rPr sz="2800" b="1" i="1" dirty="0">
                <a:latin typeface="Times New Roman"/>
                <a:cs typeface="Times New Roman"/>
              </a:rPr>
              <a:t>into </a:t>
            </a:r>
            <a:r>
              <a:rPr sz="2800" b="1" i="1" spc="-5" dirty="0">
                <a:latin typeface="Times New Roman"/>
                <a:cs typeface="Times New Roman"/>
              </a:rPr>
              <a:t>an envelope separates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piece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information from another; the envelope </a:t>
            </a:r>
            <a:r>
              <a:rPr sz="2800" b="1" i="1" spc="-10" dirty="0">
                <a:latin typeface="Times New Roman"/>
                <a:cs typeface="Times New Roman"/>
              </a:rPr>
              <a:t>serves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45" dirty="0">
                <a:latin typeface="Times New Roman"/>
                <a:cs typeface="Times New Roman"/>
              </a:rPr>
              <a:t>delimiter..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03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10857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Fixed-Size Framing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Variable-Size</a:t>
            </a:r>
            <a:r>
              <a:rPr sz="2400" b="1" spc="-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Framing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86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sz="2400" spc="-40" smtClean="0">
                <a:solidFill>
                  <a:srgbClr val="3333CC"/>
                </a:solidFill>
              </a:rPr>
              <a:t>1</a:t>
            </a:r>
            <a:r>
              <a:rPr sz="2400" spc="-40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frame in 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character-oriented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639" y="2949702"/>
            <a:ext cx="7158228" cy="99364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8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sz="2400" spc="-40" smtClean="0">
                <a:solidFill>
                  <a:srgbClr val="3333CC"/>
                </a:solidFill>
              </a:rPr>
              <a:t>2</a:t>
            </a:r>
            <a:r>
              <a:rPr sz="2400" spc="-40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Byte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stuffing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unstuffing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39" y="1924050"/>
            <a:ext cx="7331202" cy="406374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1935" marR="23558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Byte </a:t>
            </a:r>
            <a:r>
              <a:rPr sz="3200" b="1" spc="-10" dirty="0">
                <a:latin typeface="Arial"/>
                <a:cs typeface="Arial"/>
              </a:rPr>
              <a:t>stuffing </a:t>
            </a:r>
            <a:r>
              <a:rPr sz="3200" b="1" spc="-5" dirty="0">
                <a:latin typeface="Arial"/>
                <a:cs typeface="Arial"/>
              </a:rPr>
              <a:t>is the process of </a:t>
            </a:r>
            <a:r>
              <a:rPr sz="3200" b="1" spc="-10" dirty="0">
                <a:latin typeface="Arial"/>
                <a:cs typeface="Arial"/>
              </a:rPr>
              <a:t>adding </a:t>
            </a:r>
            <a:r>
              <a:rPr sz="3200" b="1" spc="-5" dirty="0">
                <a:latin typeface="Arial"/>
                <a:cs typeface="Arial"/>
              </a:rPr>
              <a:t>1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extra byte whenever there is a flag </a:t>
            </a:r>
            <a:r>
              <a:rPr sz="3200" b="1" spc="-10" dirty="0">
                <a:latin typeface="Arial"/>
                <a:cs typeface="Arial"/>
              </a:rPr>
              <a:t>or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escape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character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text.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2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sz="2400" spc="-15" smtClean="0">
                <a:solidFill>
                  <a:srgbClr val="3333CC"/>
                </a:solidFill>
              </a:rPr>
              <a:t>Figure</a:t>
            </a:r>
            <a:r>
              <a:rPr lang="en-US" sz="2400" spc="-15" dirty="0" smtClean="0">
                <a:solidFill>
                  <a:srgbClr val="3333CC"/>
                </a:solidFill>
              </a:rPr>
              <a:t> </a:t>
            </a:r>
            <a:r>
              <a:rPr sz="2400" spc="-40" smtClean="0">
                <a:solidFill>
                  <a:srgbClr val="3333CC"/>
                </a:solidFill>
              </a:rPr>
              <a:t>3</a:t>
            </a:r>
            <a:r>
              <a:rPr sz="2400" spc="-40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frame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bit-oriented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589" y="3127248"/>
            <a:ext cx="6800850" cy="126034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1720595"/>
            <a:ext cx="1143000" cy="3429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17414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839" y="2062733"/>
            <a:ext cx="9144000" cy="2573020"/>
            <a:chOff x="774839" y="2062733"/>
            <a:chExt cx="9144000" cy="2573020"/>
          </a:xfrm>
        </p:grpSpPr>
        <p:sp>
          <p:nvSpPr>
            <p:cNvPr id="10" name="object 10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2039" y="23682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2039" y="2063495"/>
              <a:ext cx="1143000" cy="2240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4839" y="291999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4953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495300" y="1715262"/>
                  </a:lnTo>
                  <a:lnTo>
                    <a:pt x="495300" y="858012"/>
                  </a:lnTo>
                  <a:lnTo>
                    <a:pt x="495300" y="857250"/>
                  </a:lnTo>
                  <a:lnTo>
                    <a:pt x="495300" y="0"/>
                  </a:lnTo>
                  <a:close/>
                </a:path>
                <a:path w="9144000" h="171577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7250"/>
                  </a:lnTo>
                  <a:lnTo>
                    <a:pt x="8572500" y="858012"/>
                  </a:lnTo>
                  <a:lnTo>
                    <a:pt x="857250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0139" y="2498598"/>
            <a:ext cx="8077200" cy="252920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62560" marR="15430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Bit stuffing is the process of </a:t>
            </a:r>
            <a:r>
              <a:rPr sz="3200" b="1" spc="-10" dirty="0">
                <a:latin typeface="Arial"/>
                <a:cs typeface="Arial"/>
              </a:rPr>
              <a:t>adding </a:t>
            </a:r>
            <a:r>
              <a:rPr sz="3200" b="1" spc="-5" dirty="0">
                <a:latin typeface="Arial"/>
                <a:cs typeface="Arial"/>
              </a:rPr>
              <a:t>one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extra 0 </a:t>
            </a:r>
            <a:r>
              <a:rPr sz="3200" b="1" spc="-10" dirty="0">
                <a:latin typeface="Arial"/>
                <a:cs typeface="Arial"/>
              </a:rPr>
              <a:t>whenever </a:t>
            </a:r>
            <a:r>
              <a:rPr sz="3200" b="1" spc="-5" dirty="0">
                <a:latin typeface="Arial"/>
                <a:cs typeface="Arial"/>
              </a:rPr>
              <a:t>five </a:t>
            </a:r>
            <a:r>
              <a:rPr sz="3200" b="1" spc="-10" dirty="0">
                <a:latin typeface="Arial"/>
                <a:cs typeface="Arial"/>
              </a:rPr>
              <a:t>consecutive 1s </a:t>
            </a:r>
            <a:r>
              <a:rPr sz="3200" b="1" spc="-5" dirty="0">
                <a:latin typeface="Arial"/>
                <a:cs typeface="Arial"/>
              </a:rPr>
              <a:t> follow a 0 in the data, so that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receiver</a:t>
            </a:r>
            <a:r>
              <a:rPr sz="3200" b="1" spc="-5" dirty="0">
                <a:latin typeface="Arial"/>
                <a:cs typeface="Arial"/>
              </a:rPr>
              <a:t> does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mistake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pattern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10" dirty="0">
                <a:latin typeface="Arial"/>
                <a:cs typeface="Arial"/>
              </a:rPr>
              <a:t>0111110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flag.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4325" y="5111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42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sz="2400" spc="-40" smtClean="0">
                <a:solidFill>
                  <a:srgbClr val="3333CC"/>
                </a:solidFill>
              </a:rPr>
              <a:t>4</a:t>
            </a:r>
            <a:r>
              <a:rPr sz="2400" spc="-40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Bit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stuffing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unstuffing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17" y="2046732"/>
            <a:ext cx="5776721" cy="409346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7D047-A338-4589-A9C9-4E6841FC5E39}"/>
</file>

<file path=customXml/itemProps2.xml><?xml version="1.0" encoding="utf-8"?>
<ds:datastoreItem xmlns:ds="http://schemas.openxmlformats.org/officeDocument/2006/customXml" ds:itemID="{7E5A25B1-9E16-4242-9725-7EF275ACC84D}"/>
</file>

<file path=customXml/itemProps3.xml><?xml version="1.0" encoding="utf-8"?>
<ds:datastoreItem xmlns:ds="http://schemas.openxmlformats.org/officeDocument/2006/customXml" ds:itemID="{E076FC25-716C-4E05-88C3-3475ADBD31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134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Link Control</vt:lpstr>
      <vt:lpstr> FRAMING</vt:lpstr>
      <vt:lpstr>Figure 1 A frame in a character-oriented protocol</vt:lpstr>
      <vt:lpstr>Figure 2 Byte stuffing and unstuffing</vt:lpstr>
      <vt:lpstr>Note</vt:lpstr>
      <vt:lpstr>Figure 3 A frame in a bit-oriented protocol</vt:lpstr>
      <vt:lpstr>Note</vt:lpstr>
      <vt:lpstr>Figure 4 Bit stuffing and unstuffing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ch11.ppt [Compatibility Mode]</dc:title>
  <dc:creator>Noi</dc:creator>
  <cp:lastModifiedBy>RJ</cp:lastModifiedBy>
  <cp:revision>2</cp:revision>
  <dcterms:created xsi:type="dcterms:W3CDTF">2022-02-02T15:47:31Z</dcterms:created>
  <dcterms:modified xsi:type="dcterms:W3CDTF">2022-02-02T15:59:24Z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2022-02-02T00:00:00Z</vt:filetime>
  </property>
  <property fmtid="{D5CDD505-2E9C-101B-9397-08002B2CF9AE}" pid="5" name="ContentTypeId">
    <vt:lpwstr>0x0101000E6DD7FB5155A440AF7BB58CFFD0EB48</vt:lpwstr>
  </property>
</Properties>
</file>