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82" r:id="rId2"/>
    <p:sldId id="259" r:id="rId3"/>
    <p:sldId id="260" r:id="rId4"/>
    <p:sldId id="263" r:id="rId5"/>
    <p:sldId id="264" r:id="rId6"/>
    <p:sldId id="265" r:id="rId7"/>
    <p:sldId id="266" r:id="rId8"/>
    <p:sldId id="268" r:id="rId9"/>
    <p:sldId id="269" r:id="rId10"/>
    <p:sldId id="270" r:id="rId11"/>
    <p:sldId id="271" r:id="rId12"/>
    <p:sldId id="272" r:id="rId13"/>
    <p:sldId id="273" r:id="rId14"/>
    <p:sldId id="280" r:id="rId15"/>
    <p:sldId id="274" r:id="rId16"/>
    <p:sldId id="275" r:id="rId17"/>
    <p:sldId id="281" r:id="rId18"/>
    <p:sldId id="276" r:id="rId19"/>
    <p:sldId id="277" r:id="rId20"/>
    <p:sldId id="278" r:id="rId21"/>
    <p:sldId id="279" r:id="rId2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34710185-064E-4A7F-8827-D7D610B8D583}" type="datetimeFigureOut">
              <a:rPr lang="en-US"/>
              <a:pPr>
                <a:defRPr/>
              </a:pPr>
              <a:t>9/5/2022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73486CE7-22D2-4DEC-87C6-2B2F1480B37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0CE1EC98-C3B5-4869-AC18-4114F24C5741}" type="datetimeFigureOut">
              <a:rPr lang="en-US" smtClean="0"/>
              <a:pPr/>
              <a:t>9/5/2022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663A313F-AC8D-49D4-AB96-A842F40B22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7B8248FA-7F92-4E4E-9EA4-740555E710F7}" type="slidenum">
              <a:rPr lang="en-US" smtClean="0"/>
              <a:pPr/>
              <a:t>1</a:t>
            </a:fld>
            <a:endParaRPr lang="en-US"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E12F8C4-221F-4158-8643-E1E9359E0814}" type="datetimeFigureOut">
              <a:rPr lang="en-US"/>
              <a:pPr>
                <a:defRPr/>
              </a:pPr>
              <a:t>9/5/2022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7A5CBA-67B7-4005-B487-D29D2944E0C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7450E31-DD8A-4659-83D7-9334BF4D3D80}" type="datetimeFigureOut">
              <a:rPr lang="en-US"/>
              <a:pPr>
                <a:defRPr/>
              </a:pPr>
              <a:t>9/5/2022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45E0A1-5069-499C-AC84-65491674F5E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C27240-A8C3-49F8-B09C-FD33B710C01C}" type="datetimeFigureOut">
              <a:rPr lang="en-US"/>
              <a:pPr>
                <a:defRPr/>
              </a:pPr>
              <a:t>9/5/2022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F2B0260-F22D-4CF5-9BA8-D0CC9036EBD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5.</a:t>
            </a:r>
            <a:fld id="{C69EBB45-4D80-473E-97CB-07F481E33CD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96898F4-FD74-481D-A430-98CE0A4297C3}" type="datetimeFigureOut">
              <a:rPr lang="en-US"/>
              <a:pPr>
                <a:defRPr/>
              </a:pPr>
              <a:t>9/5/2022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0A6B8DE-3FB3-47ED-AB53-FCB056BDC38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3123B5A-1BFE-4321-9C98-701053B89639}" type="datetimeFigureOut">
              <a:rPr lang="en-US"/>
              <a:pPr>
                <a:defRPr/>
              </a:pPr>
              <a:t>9/5/2022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425942-318C-4061-8099-B74BBA2A48D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0C7D89B-E979-42DB-9EE7-5BB68CBDDDA0}" type="datetimeFigureOut">
              <a:rPr lang="en-US"/>
              <a:pPr>
                <a:defRPr/>
              </a:pPr>
              <a:t>9/5/2022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FF5CA01-880D-425E-A285-FAE2C73E8CC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8421A74-CE94-4748-BD32-35748D4A0DDC}" type="datetimeFigureOut">
              <a:rPr lang="en-US"/>
              <a:pPr>
                <a:defRPr/>
              </a:pPr>
              <a:t>9/5/2022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CB89D38-E4AA-45DE-8DC9-A0D44F2A8B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CE2DFC5-D8C8-456C-A628-8DCB1DA128BE}" type="datetimeFigureOut">
              <a:rPr lang="en-US"/>
              <a:pPr>
                <a:defRPr/>
              </a:pPr>
              <a:t>9/5/2022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A1AB100-B0D1-4D8D-9E8B-1ADDC97A873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7DD2EE-D799-4ABB-8357-C83738601370}" type="datetimeFigureOut">
              <a:rPr lang="en-US"/>
              <a:pPr>
                <a:defRPr/>
              </a:pPr>
              <a:t>9/5/2022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04261F1-359F-47D4-8EE7-28164F5C9C8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BF663F-D50C-4AA5-A5CC-89B8A0C57891}" type="datetimeFigureOut">
              <a:rPr lang="en-US"/>
              <a:pPr>
                <a:defRPr/>
              </a:pPr>
              <a:t>9/5/2022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F86CBD-1FCA-494B-A1B9-6B9A285AA3D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3557DB3-A798-47A3-ACB6-ED0E9BCE1A80}" type="datetimeFigureOut">
              <a:rPr lang="en-US"/>
              <a:pPr>
                <a:defRPr/>
              </a:pPr>
              <a:t>9/5/2022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459FB1F-1AF0-49A5-A3AE-E59FF70B994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04420407-7B93-49F9-AD83-74EC9AF6C99A}" type="datetimeFigureOut">
              <a:rPr lang="en-US"/>
              <a:pPr>
                <a:defRPr/>
              </a:pPr>
              <a:t>9/5/2022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D3E050AE-CE1F-448B-A14F-CAEA768A3EE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27"/>
          <p:cNvSpPr>
            <a:spLocks noChangeArrowheads="1"/>
          </p:cNvSpPr>
          <p:nvPr/>
        </p:nvSpPr>
        <p:spPr bwMode="auto">
          <a:xfrm>
            <a:off x="1143000" y="2514600"/>
            <a:ext cx="6858000" cy="1354217"/>
          </a:xfrm>
          <a:prstGeom prst="rect">
            <a:avLst/>
          </a:prstGeom>
          <a:noFill/>
          <a:ln w="9525">
            <a:noFill/>
            <a:miter lim="800000"/>
            <a:headEnd/>
            <a:tailEnd/>
          </a:ln>
        </p:spPr>
        <p:txBody>
          <a:bodyPr>
            <a:spAutoFit/>
          </a:bodyPr>
          <a:lstStyle/>
          <a:p>
            <a:pPr algn="ctr">
              <a:defRPr/>
            </a:pPr>
            <a:r>
              <a:rPr lang="en-US" sz="2400" dirty="0">
                <a:solidFill>
                  <a:schemeClr val="tx2"/>
                </a:solidFill>
              </a:rPr>
              <a:t>Chapter </a:t>
            </a:r>
            <a:r>
              <a:rPr lang="en-US" sz="2400" dirty="0" smtClean="0">
                <a:solidFill>
                  <a:schemeClr val="tx2"/>
                </a:solidFill>
              </a:rPr>
              <a:t>2</a:t>
            </a:r>
            <a:endParaRPr lang="en-US" sz="2400" dirty="0">
              <a:solidFill>
                <a:schemeClr val="tx2"/>
              </a:solidFill>
            </a:endParaRPr>
          </a:p>
          <a:p>
            <a:pPr algn="ctr">
              <a:defRPr/>
            </a:pPr>
            <a:endParaRPr lang="en-US" sz="1400" dirty="0">
              <a:solidFill>
                <a:schemeClr val="tx2"/>
              </a:solidFill>
            </a:endParaRPr>
          </a:p>
          <a:p>
            <a:pPr algn="ctr">
              <a:defRPr/>
            </a:pPr>
            <a:r>
              <a:rPr lang="en-US" sz="4400" b="0" kern="0" dirty="0" smtClean="0">
                <a:solidFill>
                  <a:srgbClr val="333399"/>
                </a:solidFill>
                <a:latin typeface="Tahoma"/>
                <a:ea typeface="+mj-ea"/>
                <a:cs typeface="+mj-cs"/>
              </a:rPr>
              <a:t>Error &amp; Flow Control </a:t>
            </a:r>
            <a:endParaRPr lang="en-US" dirty="0"/>
          </a:p>
        </p:txBody>
      </p:sp>
      <p:pic>
        <p:nvPicPr>
          <p:cNvPr id="2" name="Picture 4" descr="C:\Users\RJ\Desktop\VIT-Bio\Winter Session\CN\download.png"/>
          <p:cNvPicPr>
            <a:picLocks noChangeAspect="1" noChangeArrowheads="1"/>
          </p:cNvPicPr>
          <p:nvPr/>
        </p:nvPicPr>
        <p:blipFill>
          <a:blip r:embed="rId3"/>
          <a:srcRect/>
          <a:stretch>
            <a:fillRect/>
          </a:stretch>
        </p:blipFill>
        <p:spPr bwMode="auto">
          <a:xfrm>
            <a:off x="3067050" y="85725"/>
            <a:ext cx="3028950" cy="1514475"/>
          </a:xfrm>
          <a:prstGeom prst="rect">
            <a:avLst/>
          </a:prstGeom>
          <a:noFill/>
          <a:ln w="9525">
            <a:noFill/>
            <a:miter lim="800000"/>
            <a:headEnd/>
            <a:tailEnd/>
          </a:ln>
        </p:spPr>
      </p:pic>
      <p:sp>
        <p:nvSpPr>
          <p:cNvPr id="3076" name="Rectangle 7"/>
          <p:cNvSpPr>
            <a:spLocks noChangeArrowheads="1"/>
          </p:cNvSpPr>
          <p:nvPr/>
        </p:nvSpPr>
        <p:spPr bwMode="auto">
          <a:xfrm>
            <a:off x="914400" y="4303713"/>
            <a:ext cx="7239000" cy="923330"/>
          </a:xfrm>
          <a:prstGeom prst="rect">
            <a:avLst/>
          </a:prstGeom>
          <a:noFill/>
          <a:ln w="9525">
            <a:noFill/>
            <a:miter lim="800000"/>
            <a:headEnd/>
            <a:tailEnd/>
          </a:ln>
        </p:spPr>
        <p:txBody>
          <a:bodyPr>
            <a:spAutoFit/>
          </a:bodyPr>
          <a:lstStyle/>
          <a:p>
            <a:pPr algn="ctr"/>
            <a:r>
              <a:rPr lang="en-US" dirty="0">
                <a:cs typeface="Times New Roman" pitchFamily="-128" charset="0"/>
              </a:rPr>
              <a:t>Dr. </a:t>
            </a:r>
            <a:r>
              <a:rPr lang="en-US" dirty="0" err="1">
                <a:cs typeface="Times New Roman" pitchFamily="-128" charset="0"/>
              </a:rPr>
              <a:t>Kamlesh</a:t>
            </a:r>
            <a:r>
              <a:rPr lang="en-US" dirty="0">
                <a:cs typeface="Times New Roman" pitchFamily="-128" charset="0"/>
              </a:rPr>
              <a:t> </a:t>
            </a:r>
            <a:r>
              <a:rPr lang="en-US" dirty="0" err="1">
                <a:cs typeface="Times New Roman" pitchFamily="-128" charset="0"/>
              </a:rPr>
              <a:t>Chandravanshi</a:t>
            </a:r>
            <a:endParaRPr lang="en-US" dirty="0">
              <a:cs typeface="Times New Roman" pitchFamily="-128" charset="0"/>
            </a:endParaRPr>
          </a:p>
          <a:p>
            <a:pPr algn="ctr"/>
            <a:r>
              <a:rPr lang="en-US" dirty="0">
                <a:cs typeface="Times New Roman" pitchFamily="-128" charset="0"/>
              </a:rPr>
              <a:t>School of Computer Science &amp; </a:t>
            </a:r>
            <a:r>
              <a:rPr lang="en-US" dirty="0" smtClean="0">
                <a:cs typeface="Times New Roman" pitchFamily="-128" charset="0"/>
              </a:rPr>
              <a:t>Engineering </a:t>
            </a:r>
            <a:endParaRPr lang="en-US" dirty="0">
              <a:cs typeface="Times New Roman" pitchFamily="-128" charset="0"/>
            </a:endParaRPr>
          </a:p>
          <a:p>
            <a:pPr algn="ctr"/>
            <a:endParaRPr lang="en-US" dirty="0">
              <a:cs typeface="Times New Roman" pitchFamily="-12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Sequence Numbers</a:t>
            </a:r>
          </a:p>
        </p:txBody>
      </p:sp>
      <p:sp>
        <p:nvSpPr>
          <p:cNvPr id="3" name="Content Placeholder 2"/>
          <p:cNvSpPr>
            <a:spLocks noGrp="1"/>
          </p:cNvSpPr>
          <p:nvPr>
            <p:ph idx="1"/>
          </p:nvPr>
        </p:nvSpPr>
        <p:spPr/>
        <p:txBody>
          <a:bodyPr rtlCol="0">
            <a:normAutofit/>
          </a:bodyPr>
          <a:lstStyle/>
          <a:p>
            <a:pPr algn="just" eaLnBrk="1" fontAlgn="auto" hangingPunct="1">
              <a:spcAft>
                <a:spcPts val="0"/>
              </a:spcAft>
              <a:buFont typeface="Arial" pitchFamily="34" charset="0"/>
              <a:buChar char="•"/>
              <a:defRPr/>
            </a:pPr>
            <a:r>
              <a:rPr lang="en-US" sz="2600" dirty="0" smtClean="0">
                <a:latin typeface="Times New Roman" pitchFamily="18" charset="0"/>
                <a:cs typeface="Times New Roman" pitchFamily="18" charset="0"/>
              </a:rPr>
              <a:t>Frames from a sender are numbered sequentially.</a:t>
            </a:r>
          </a:p>
          <a:p>
            <a:pPr algn="just" eaLnBrk="1" fontAlgn="auto" hangingPunct="1">
              <a:spcAft>
                <a:spcPts val="0"/>
              </a:spcAft>
              <a:buFont typeface="Arial" pitchFamily="34" charset="0"/>
              <a:buChar char="•"/>
              <a:defRPr/>
            </a:pPr>
            <a:r>
              <a:rPr lang="en-US" sz="2600" dirty="0" smtClean="0">
                <a:latin typeface="Times New Roman" pitchFamily="18" charset="0"/>
                <a:cs typeface="Times New Roman" pitchFamily="18" charset="0"/>
              </a:rPr>
              <a:t>We need to set a limit since we need to include the sequence number of each frame in the header.</a:t>
            </a:r>
          </a:p>
          <a:p>
            <a:pPr algn="just" eaLnBrk="1" fontAlgn="auto" hangingPunct="1">
              <a:spcAft>
                <a:spcPts val="0"/>
              </a:spcAft>
              <a:buFont typeface="Arial" pitchFamily="34" charset="0"/>
              <a:buChar char="•"/>
              <a:defRPr/>
            </a:pPr>
            <a:r>
              <a:rPr lang="en-US" sz="2600" dirty="0" smtClean="0">
                <a:latin typeface="Times New Roman" pitchFamily="18" charset="0"/>
                <a:cs typeface="Times New Roman" pitchFamily="18" charset="0"/>
              </a:rPr>
              <a:t>If the header of the frame allows m bits for sequence number, the sequence numbers range from 0 to 2 </a:t>
            </a:r>
            <a:r>
              <a:rPr lang="en-US" sz="2600" baseline="30000" dirty="0" smtClean="0">
                <a:latin typeface="Times New Roman" pitchFamily="18" charset="0"/>
                <a:cs typeface="Times New Roman" pitchFamily="18" charset="0"/>
              </a:rPr>
              <a:t>m</a:t>
            </a:r>
            <a:r>
              <a:rPr lang="en-US" sz="2600" dirty="0" smtClean="0">
                <a:latin typeface="Times New Roman" pitchFamily="18" charset="0"/>
                <a:cs typeface="Times New Roman" pitchFamily="18" charset="0"/>
              </a:rPr>
              <a:t> – 1. for m = 3, sequence numbers are: 1, 2, 3, 4, 5, 6, 7.</a:t>
            </a:r>
          </a:p>
          <a:p>
            <a:pPr algn="just" eaLnBrk="1" fontAlgn="auto" hangingPunct="1">
              <a:spcAft>
                <a:spcPts val="0"/>
              </a:spcAft>
              <a:buFont typeface="Arial" pitchFamily="34" charset="0"/>
              <a:buChar char="•"/>
              <a:defRPr/>
            </a:pPr>
            <a:r>
              <a:rPr lang="en-US" sz="2600" dirty="0" smtClean="0">
                <a:latin typeface="Times New Roman" pitchFamily="18" charset="0"/>
                <a:cs typeface="Times New Roman" pitchFamily="18" charset="0"/>
              </a:rPr>
              <a:t>We can repeat the sequence number.</a:t>
            </a:r>
          </a:p>
          <a:p>
            <a:pPr algn="just" eaLnBrk="1" fontAlgn="auto" hangingPunct="1">
              <a:spcAft>
                <a:spcPts val="0"/>
              </a:spcAft>
              <a:buFont typeface="Arial" pitchFamily="34" charset="0"/>
              <a:buChar char="•"/>
              <a:defRPr/>
            </a:pPr>
            <a:r>
              <a:rPr lang="en-US" sz="2600" dirty="0" smtClean="0">
                <a:latin typeface="Times New Roman" pitchFamily="18" charset="0"/>
                <a:cs typeface="Times New Roman" pitchFamily="18" charset="0"/>
              </a:rPr>
              <a:t>Sequence numbers are:</a:t>
            </a:r>
          </a:p>
          <a:p>
            <a:pPr algn="just" eaLnBrk="1" fontAlgn="auto" hangingPunct="1">
              <a:spcAft>
                <a:spcPts val="0"/>
              </a:spcAft>
              <a:buFont typeface="Arial" pitchFamily="34" charset="0"/>
              <a:buNone/>
              <a:defRPr/>
            </a:pPr>
            <a:r>
              <a:rPr lang="en-US" sz="2600" dirty="0" smtClean="0">
                <a:latin typeface="Times New Roman" pitchFamily="18" charset="0"/>
                <a:cs typeface="Times New Roman" pitchFamily="18" charset="0"/>
              </a:rPr>
              <a:t>	0, 1, 2, 3, 4, 5, 6, 7, 0, 1, 2, 3, 4, 5, 6, 7, 0, 1,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5562600" cy="641350"/>
          </a:xfrm>
        </p:spPr>
        <p:txBody>
          <a:bodyPr/>
          <a:lstStyle/>
          <a:p>
            <a:pPr eaLnBrk="1" hangingPunct="1"/>
            <a:r>
              <a:rPr lang="en-US" sz="3600" smtClean="0"/>
              <a:t>Sender Sliding Window</a:t>
            </a:r>
          </a:p>
        </p:txBody>
      </p:sp>
      <p:pic>
        <p:nvPicPr>
          <p:cNvPr id="14339" name="Picture 11"/>
          <p:cNvPicPr>
            <a:picLocks noGrp="1" noChangeAspect="1" noChangeArrowheads="1"/>
          </p:cNvPicPr>
          <p:nvPr>
            <p:ph idx="1"/>
          </p:nvPr>
        </p:nvPicPr>
        <p:blipFill>
          <a:blip r:embed="rId2"/>
          <a:srcRect/>
          <a:stretch>
            <a:fillRect/>
          </a:stretch>
        </p:blipFill>
        <p:spPr>
          <a:xfrm>
            <a:off x="3886200" y="1828800"/>
            <a:ext cx="5111750" cy="2855913"/>
          </a:xfrm>
          <a:noFill/>
        </p:spPr>
      </p:pic>
      <p:sp>
        <p:nvSpPr>
          <p:cNvPr id="14340" name="Content Placeholder 2"/>
          <p:cNvSpPr txBox="1">
            <a:spLocks/>
          </p:cNvSpPr>
          <p:nvPr/>
        </p:nvSpPr>
        <p:spPr bwMode="auto">
          <a:xfrm>
            <a:off x="152400" y="838200"/>
            <a:ext cx="3657600" cy="586740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000" dirty="0">
                <a:latin typeface="Times New Roman" pitchFamily="18" charset="0"/>
                <a:cs typeface="Times New Roman" pitchFamily="18" charset="0"/>
              </a:rPr>
              <a:t>At the sending site, to hold the outstanding frames until they are acknowledged, we use the concept of a window.</a:t>
            </a:r>
          </a:p>
          <a:p>
            <a:pPr marL="342900" indent="-342900" algn="just">
              <a:spcBef>
                <a:spcPct val="20000"/>
              </a:spcBef>
              <a:buFont typeface="Arial" charset="0"/>
              <a:buChar char="•"/>
            </a:pPr>
            <a:r>
              <a:rPr lang="en-US" sz="2000" dirty="0">
                <a:latin typeface="Times New Roman" pitchFamily="18" charset="0"/>
                <a:cs typeface="Times New Roman" pitchFamily="18" charset="0"/>
              </a:rPr>
              <a:t>The size of the window is at most 2</a:t>
            </a:r>
            <a:r>
              <a:rPr lang="en-US" sz="2000" baseline="30000" dirty="0">
                <a:latin typeface="Times New Roman" pitchFamily="18" charset="0"/>
                <a:cs typeface="Times New Roman" pitchFamily="18" charset="0"/>
              </a:rPr>
              <a:t>m</a:t>
            </a:r>
            <a:r>
              <a:rPr lang="en-US" sz="2000" dirty="0">
                <a:latin typeface="Times New Roman" pitchFamily="18" charset="0"/>
                <a:cs typeface="Times New Roman" pitchFamily="18" charset="0"/>
              </a:rPr>
              <a:t> -1 where m is the number of bits for the sequence number.</a:t>
            </a:r>
          </a:p>
          <a:p>
            <a:pPr marL="342900" indent="-342900" algn="just">
              <a:spcBef>
                <a:spcPct val="20000"/>
              </a:spcBef>
              <a:buFont typeface="Arial" charset="0"/>
              <a:buChar char="•"/>
            </a:pPr>
            <a:r>
              <a:rPr lang="en-US" sz="2000" dirty="0">
                <a:latin typeface="Times New Roman" pitchFamily="18" charset="0"/>
                <a:cs typeface="Times New Roman" pitchFamily="18" charset="0"/>
              </a:rPr>
              <a:t>Size of the window can be variable, e.g. TCP.</a:t>
            </a:r>
          </a:p>
          <a:p>
            <a:pPr marL="342900" indent="-342900" algn="just">
              <a:spcBef>
                <a:spcPct val="20000"/>
              </a:spcBef>
              <a:buFont typeface="Arial" charset="0"/>
              <a:buChar char="•"/>
            </a:pPr>
            <a:r>
              <a:rPr lang="en-US" sz="2000" dirty="0">
                <a:latin typeface="Times New Roman" pitchFamily="18" charset="0"/>
                <a:cs typeface="Times New Roman" pitchFamily="18" charset="0"/>
              </a:rPr>
              <a:t>The window slides to include new unsent frames when the correct ACKs are received</a:t>
            </a:r>
          </a:p>
          <a:p>
            <a:pPr marL="342900" indent="-342900" algn="just">
              <a:spcBef>
                <a:spcPct val="20000"/>
              </a:spcBef>
              <a:buFont typeface="Arial" charset="0"/>
              <a:buChar char="•"/>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3050"/>
            <a:ext cx="5562600" cy="641350"/>
          </a:xfrm>
        </p:spPr>
        <p:txBody>
          <a:bodyPr/>
          <a:lstStyle/>
          <a:p>
            <a:pPr eaLnBrk="1" hangingPunct="1"/>
            <a:r>
              <a:rPr lang="en-US" sz="3600" smtClean="0"/>
              <a:t>Receiver Sliding Window</a:t>
            </a:r>
          </a:p>
        </p:txBody>
      </p:sp>
      <p:sp>
        <p:nvSpPr>
          <p:cNvPr id="15363" name="Content Placeholder 2"/>
          <p:cNvSpPr txBox="1">
            <a:spLocks/>
          </p:cNvSpPr>
          <p:nvPr/>
        </p:nvSpPr>
        <p:spPr bwMode="auto">
          <a:xfrm>
            <a:off x="152400" y="914400"/>
            <a:ext cx="3505200" cy="571500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000" dirty="0">
                <a:latin typeface="Times New Roman" pitchFamily="18" charset="0"/>
                <a:cs typeface="Times New Roman" pitchFamily="18" charset="0"/>
              </a:rPr>
              <a:t>Size of the window at the receiving site is always 1 in this protocol.</a:t>
            </a:r>
          </a:p>
          <a:p>
            <a:pPr marL="342900" indent="-342900" algn="just">
              <a:spcBef>
                <a:spcPct val="20000"/>
              </a:spcBef>
              <a:buFont typeface="Arial" charset="0"/>
              <a:buChar char="•"/>
            </a:pPr>
            <a:r>
              <a:rPr lang="en-US" sz="2000" dirty="0">
                <a:latin typeface="Times New Roman" pitchFamily="18" charset="0"/>
                <a:cs typeface="Times New Roman" pitchFamily="18" charset="0"/>
              </a:rPr>
              <a:t>Receiver is always looking for a specific frame to arrive in a specific order.</a:t>
            </a:r>
          </a:p>
          <a:p>
            <a:pPr marL="342900" indent="-342900" algn="just">
              <a:spcBef>
                <a:spcPct val="20000"/>
              </a:spcBef>
              <a:buFont typeface="Arial" charset="0"/>
              <a:buChar char="•"/>
            </a:pPr>
            <a:r>
              <a:rPr lang="en-US" sz="2000" dirty="0">
                <a:latin typeface="Times New Roman" pitchFamily="18" charset="0"/>
                <a:cs typeface="Times New Roman" pitchFamily="18" charset="0"/>
              </a:rPr>
              <a:t>Any frame arriving out of order is discarded and needs to be resent.</a:t>
            </a:r>
          </a:p>
          <a:p>
            <a:pPr marL="342900" indent="-342900" algn="just">
              <a:spcBef>
                <a:spcPct val="20000"/>
              </a:spcBef>
              <a:buFont typeface="Arial" charset="0"/>
              <a:buChar char="•"/>
            </a:pPr>
            <a:r>
              <a:rPr lang="en-US" sz="2000" dirty="0">
                <a:latin typeface="Times New Roman" pitchFamily="18" charset="0"/>
                <a:cs typeface="Times New Roman" pitchFamily="18" charset="0"/>
              </a:rPr>
              <a:t>Receiver window slides as shown in fig. Receiver is waiting for frame 0 in part a.</a:t>
            </a:r>
          </a:p>
          <a:p>
            <a:pPr marL="342900" indent="-342900" algn="just">
              <a:spcBef>
                <a:spcPct val="20000"/>
              </a:spcBef>
              <a:buFont typeface="Arial" charset="0"/>
              <a:buChar char="•"/>
            </a:pPr>
            <a:endParaRPr lang="en-US" sz="2000" dirty="0">
              <a:latin typeface="Times New Roman" pitchFamily="18" charset="0"/>
              <a:cs typeface="Times New Roman" pitchFamily="18" charset="0"/>
            </a:endParaRPr>
          </a:p>
        </p:txBody>
      </p:sp>
      <p:pic>
        <p:nvPicPr>
          <p:cNvPr id="15364" name="Picture 10"/>
          <p:cNvPicPr>
            <a:picLocks noGrp="1" noChangeAspect="1" noChangeArrowheads="1"/>
          </p:cNvPicPr>
          <p:nvPr>
            <p:ph idx="1"/>
          </p:nvPr>
        </p:nvPicPr>
        <p:blipFill>
          <a:blip r:embed="rId2"/>
          <a:srcRect/>
          <a:stretch>
            <a:fillRect/>
          </a:stretch>
        </p:blipFill>
        <p:spPr>
          <a:xfrm>
            <a:off x="3733800" y="2514600"/>
            <a:ext cx="5111750" cy="2173288"/>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52400"/>
            <a:ext cx="5562600" cy="457200"/>
          </a:xfrm>
        </p:spPr>
        <p:txBody>
          <a:bodyPr/>
          <a:lstStyle/>
          <a:p>
            <a:pPr eaLnBrk="1" hangingPunct="1"/>
            <a:r>
              <a:rPr lang="en-US" sz="3600" smtClean="0"/>
              <a:t>Control Variables</a:t>
            </a:r>
          </a:p>
        </p:txBody>
      </p:sp>
      <p:sp>
        <p:nvSpPr>
          <p:cNvPr id="16387" name="Content Placeholder 2"/>
          <p:cNvSpPr txBox="1">
            <a:spLocks/>
          </p:cNvSpPr>
          <p:nvPr/>
        </p:nvSpPr>
        <p:spPr bwMode="auto">
          <a:xfrm>
            <a:off x="152400" y="685800"/>
            <a:ext cx="8686800" cy="289560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400" dirty="0">
                <a:latin typeface="Times New Roman" pitchFamily="18" charset="0"/>
                <a:cs typeface="Times New Roman" pitchFamily="18" charset="0"/>
              </a:rPr>
              <a:t>Sender has 3 variables: S, S</a:t>
            </a:r>
            <a:r>
              <a:rPr lang="en-US" sz="2400" baseline="-25000" dirty="0">
                <a:latin typeface="Times New Roman" pitchFamily="18" charset="0"/>
                <a:cs typeface="Times New Roman" pitchFamily="18" charset="0"/>
              </a:rPr>
              <a:t>F</a:t>
            </a:r>
            <a:r>
              <a:rPr lang="en-US" sz="2400" dirty="0">
                <a:latin typeface="Times New Roman" pitchFamily="18" charset="0"/>
                <a:cs typeface="Times New Roman" pitchFamily="18" charset="0"/>
              </a:rPr>
              <a:t>, and S</a:t>
            </a:r>
            <a:r>
              <a:rPr lang="en-US" sz="2400" baseline="-25000" dirty="0">
                <a:latin typeface="Times New Roman" pitchFamily="18" charset="0"/>
                <a:cs typeface="Times New Roman" pitchFamily="18" charset="0"/>
              </a:rPr>
              <a:t>L</a:t>
            </a:r>
            <a:endParaRPr lang="en-US" sz="2400" dirty="0">
              <a:latin typeface="Times New Roman" pitchFamily="18" charset="0"/>
              <a:cs typeface="Times New Roman" pitchFamily="18" charset="0"/>
            </a:endParaRPr>
          </a:p>
          <a:p>
            <a:pPr marL="342900" indent="-342900" algn="just">
              <a:spcBef>
                <a:spcPct val="20000"/>
              </a:spcBef>
              <a:buFont typeface="Arial" charset="0"/>
              <a:buChar char="•"/>
            </a:pPr>
            <a:r>
              <a:rPr lang="en-US" sz="2400" dirty="0">
                <a:latin typeface="Times New Roman" pitchFamily="18" charset="0"/>
                <a:cs typeface="Times New Roman" pitchFamily="18" charset="0"/>
              </a:rPr>
              <a:t>S holds the sequence number of recently sent frame</a:t>
            </a:r>
          </a:p>
          <a:p>
            <a:pPr marL="342900" indent="-342900" algn="just">
              <a:spcBef>
                <a:spcPct val="20000"/>
              </a:spcBef>
              <a:buFont typeface="Arial" charset="0"/>
              <a:buChar char="•"/>
            </a:pPr>
            <a:r>
              <a:rPr lang="en-US" sz="2400" dirty="0">
                <a:latin typeface="Times New Roman" pitchFamily="18" charset="0"/>
                <a:cs typeface="Times New Roman" pitchFamily="18" charset="0"/>
              </a:rPr>
              <a:t>S</a:t>
            </a:r>
            <a:r>
              <a:rPr lang="en-US" sz="2400" baseline="-25000" dirty="0">
                <a:latin typeface="Times New Roman" pitchFamily="18" charset="0"/>
                <a:cs typeface="Times New Roman" pitchFamily="18" charset="0"/>
              </a:rPr>
              <a:t>F</a:t>
            </a:r>
            <a:r>
              <a:rPr lang="en-US" sz="2400" dirty="0">
                <a:latin typeface="Times New Roman" pitchFamily="18" charset="0"/>
                <a:cs typeface="Times New Roman" pitchFamily="18" charset="0"/>
              </a:rPr>
              <a:t> holds the sequence number of the first frame</a:t>
            </a:r>
          </a:p>
          <a:p>
            <a:pPr marL="342900" indent="-342900" algn="just">
              <a:spcBef>
                <a:spcPct val="20000"/>
              </a:spcBef>
              <a:buFont typeface="Arial" charset="0"/>
              <a:buChar char="•"/>
            </a:pPr>
            <a:r>
              <a:rPr lang="en-US" sz="2400" dirty="0">
                <a:latin typeface="Times New Roman" pitchFamily="18" charset="0"/>
                <a:cs typeface="Times New Roman" pitchFamily="18" charset="0"/>
              </a:rPr>
              <a:t>S</a:t>
            </a:r>
            <a:r>
              <a:rPr lang="en-US" sz="2400" baseline="-25000" dirty="0">
                <a:latin typeface="Times New Roman" pitchFamily="18" charset="0"/>
                <a:cs typeface="Times New Roman" pitchFamily="18" charset="0"/>
              </a:rPr>
              <a:t>L</a:t>
            </a:r>
            <a:r>
              <a:rPr lang="en-US" sz="2400" dirty="0">
                <a:latin typeface="Times New Roman" pitchFamily="18" charset="0"/>
                <a:cs typeface="Times New Roman" pitchFamily="18" charset="0"/>
              </a:rPr>
              <a:t> holds the sequence number of the last frame</a:t>
            </a:r>
          </a:p>
          <a:p>
            <a:pPr marL="342900" indent="-342900" algn="just">
              <a:spcBef>
                <a:spcPct val="20000"/>
              </a:spcBef>
              <a:buFont typeface="Arial" charset="0"/>
              <a:buChar char="•"/>
            </a:pPr>
            <a:r>
              <a:rPr lang="en-US" sz="2400" dirty="0">
                <a:latin typeface="Times New Roman" pitchFamily="18" charset="0"/>
                <a:cs typeface="Times New Roman" pitchFamily="18" charset="0"/>
              </a:rPr>
              <a:t>Receiver only has the one variable, R, that holds the sequence number of the frame it expects to receive. If the seq. no. is the same as the value of R, the frame is accepted, otherwise rejected.</a:t>
            </a:r>
          </a:p>
        </p:txBody>
      </p:sp>
      <p:pic>
        <p:nvPicPr>
          <p:cNvPr id="16388" name="Picture 10"/>
          <p:cNvPicPr>
            <a:picLocks noGrp="1" noChangeAspect="1" noChangeArrowheads="1"/>
          </p:cNvPicPr>
          <p:nvPr>
            <p:ph idx="1"/>
          </p:nvPr>
        </p:nvPicPr>
        <p:blipFill>
          <a:blip r:embed="rId2"/>
          <a:srcRect/>
          <a:stretch>
            <a:fillRect/>
          </a:stretch>
        </p:blipFill>
        <p:spPr>
          <a:xfrm>
            <a:off x="228600" y="3962400"/>
            <a:ext cx="8534400" cy="2787650"/>
          </a:xfr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28600"/>
            <a:ext cx="8229600" cy="715963"/>
          </a:xfrm>
        </p:spPr>
        <p:txBody>
          <a:bodyPr/>
          <a:lstStyle/>
          <a:p>
            <a:r>
              <a:rPr lang="en-US" smtClean="0"/>
              <a:t>Acknowledgement</a:t>
            </a:r>
          </a:p>
        </p:txBody>
      </p:sp>
      <p:sp>
        <p:nvSpPr>
          <p:cNvPr id="17411" name="Content Placeholder 2"/>
          <p:cNvSpPr>
            <a:spLocks noGrp="1"/>
          </p:cNvSpPr>
          <p:nvPr>
            <p:ph idx="1"/>
          </p:nvPr>
        </p:nvSpPr>
        <p:spPr>
          <a:xfrm>
            <a:off x="228600" y="990600"/>
            <a:ext cx="8763000" cy="5562600"/>
          </a:xfrm>
        </p:spPr>
        <p:txBody>
          <a:bodyPr/>
          <a:lstStyle/>
          <a:p>
            <a:r>
              <a:rPr lang="en-US" sz="2400" dirty="0" smtClean="0">
                <a:latin typeface="Times New Roman" pitchFamily="18" charset="0"/>
                <a:cs typeface="Times New Roman" pitchFamily="18" charset="0"/>
              </a:rPr>
              <a:t>Receiver sends positive ACK if a frame arrived safe and in order. </a:t>
            </a:r>
          </a:p>
          <a:p>
            <a:r>
              <a:rPr lang="en-US" sz="2400" dirty="0" smtClean="0">
                <a:latin typeface="Times New Roman" pitchFamily="18" charset="0"/>
                <a:cs typeface="Times New Roman" pitchFamily="18" charset="0"/>
              </a:rPr>
              <a:t>If the frames are damaged/out of order, receiver is silent and discard all subsequent frames until it receives the one it is expecting.</a:t>
            </a:r>
          </a:p>
          <a:p>
            <a:r>
              <a:rPr lang="en-US" sz="2400" dirty="0" smtClean="0">
                <a:latin typeface="Times New Roman" pitchFamily="18" charset="0"/>
                <a:cs typeface="Times New Roman" pitchFamily="18" charset="0"/>
              </a:rPr>
              <a:t>The silence of the receiver causes the timer of the unacknowledged frame to expire.</a:t>
            </a:r>
          </a:p>
          <a:p>
            <a:r>
              <a:rPr lang="en-US" sz="2400" dirty="0" smtClean="0">
                <a:latin typeface="Times New Roman" pitchFamily="18" charset="0"/>
                <a:cs typeface="Times New Roman" pitchFamily="18" charset="0"/>
              </a:rPr>
              <a:t>Then the sender resends all frames, beginning with the one with the expired timer.</a:t>
            </a:r>
          </a:p>
          <a:p>
            <a:r>
              <a:rPr lang="en-US" sz="2400" dirty="0" smtClean="0">
                <a:latin typeface="Times New Roman" pitchFamily="18" charset="0"/>
                <a:cs typeface="Times New Roman" pitchFamily="18" charset="0"/>
              </a:rPr>
              <a:t>For example, suppose the sender has sent frame 6, but the timer for frame 3 expires (i.e. frame 3 has not been acknowledged), then the sender goes back and sends frames 3, 4, 5, 6 again. Thus it is called Go-Back-N-ARQ</a:t>
            </a:r>
          </a:p>
          <a:p>
            <a:r>
              <a:rPr lang="en-US" sz="2400" dirty="0" smtClean="0">
                <a:latin typeface="Times New Roman" pitchFamily="18" charset="0"/>
                <a:cs typeface="Times New Roman" pitchFamily="18" charset="0"/>
              </a:rPr>
              <a:t>The receiver does not have to acknowledge each frame received, it can send one cumulative ACK for several frames.</a:t>
            </a:r>
          </a:p>
          <a:p>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7467600" cy="533400"/>
          </a:xfrm>
        </p:spPr>
        <p:txBody>
          <a:bodyPr/>
          <a:lstStyle/>
          <a:p>
            <a:pPr eaLnBrk="1" hangingPunct="1"/>
            <a:r>
              <a:rPr lang="en-US" sz="3600" smtClean="0"/>
              <a:t>Go-Back-N ARQ, normal operation</a:t>
            </a:r>
          </a:p>
        </p:txBody>
      </p:sp>
      <p:pic>
        <p:nvPicPr>
          <p:cNvPr id="18435" name="Picture 10"/>
          <p:cNvPicPr>
            <a:picLocks noChangeAspect="1" noChangeArrowheads="1"/>
          </p:cNvPicPr>
          <p:nvPr/>
        </p:nvPicPr>
        <p:blipFill>
          <a:blip r:embed="rId2"/>
          <a:srcRect/>
          <a:stretch>
            <a:fillRect/>
          </a:stretch>
        </p:blipFill>
        <p:spPr bwMode="auto">
          <a:xfrm>
            <a:off x="1066800" y="2133600"/>
            <a:ext cx="6629400" cy="4514850"/>
          </a:xfrm>
          <a:prstGeom prst="rect">
            <a:avLst/>
          </a:prstGeom>
          <a:noFill/>
          <a:ln w="9525">
            <a:noFill/>
            <a:miter lim="800000"/>
            <a:headEnd/>
            <a:tailEnd/>
          </a:ln>
        </p:spPr>
      </p:pic>
      <p:sp>
        <p:nvSpPr>
          <p:cNvPr id="18436" name="Content Placeholder 2"/>
          <p:cNvSpPr txBox="1">
            <a:spLocks/>
          </p:cNvSpPr>
          <p:nvPr/>
        </p:nvSpPr>
        <p:spPr bwMode="auto">
          <a:xfrm>
            <a:off x="457200" y="762000"/>
            <a:ext cx="7696200" cy="83820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400" dirty="0">
                <a:latin typeface="Times New Roman" pitchFamily="18" charset="0"/>
                <a:cs typeface="Times New Roman" pitchFamily="18" charset="0"/>
              </a:rPr>
              <a:t>The sender keeps track of the outstanding frames and updates the variables and windows as the ACKs arrive.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52400"/>
            <a:ext cx="5562600" cy="609600"/>
          </a:xfrm>
        </p:spPr>
        <p:txBody>
          <a:bodyPr/>
          <a:lstStyle/>
          <a:p>
            <a:pPr eaLnBrk="1" hangingPunct="1"/>
            <a:r>
              <a:rPr lang="en-US" sz="3600" smtClean="0"/>
              <a:t>Go-Back-N ARQ, lost frame</a:t>
            </a:r>
          </a:p>
        </p:txBody>
      </p:sp>
      <p:sp>
        <p:nvSpPr>
          <p:cNvPr id="19459" name="Content Placeholder 2"/>
          <p:cNvSpPr txBox="1">
            <a:spLocks/>
          </p:cNvSpPr>
          <p:nvPr/>
        </p:nvSpPr>
        <p:spPr bwMode="auto">
          <a:xfrm>
            <a:off x="6248400" y="609600"/>
            <a:ext cx="2667000" cy="609600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400" dirty="0">
                <a:latin typeface="Times New Roman" pitchFamily="18" charset="0"/>
                <a:cs typeface="Times New Roman" pitchFamily="18" charset="0"/>
              </a:rPr>
              <a:t>Frame 2 is lost</a:t>
            </a:r>
          </a:p>
          <a:p>
            <a:pPr marL="342900" indent="-342900" algn="just">
              <a:spcBef>
                <a:spcPct val="20000"/>
              </a:spcBef>
              <a:buFont typeface="Arial" charset="0"/>
              <a:buChar char="•"/>
            </a:pPr>
            <a:r>
              <a:rPr lang="en-US" sz="2400" dirty="0">
                <a:latin typeface="Times New Roman" pitchFamily="18" charset="0"/>
                <a:cs typeface="Times New Roman" pitchFamily="18" charset="0"/>
              </a:rPr>
              <a:t>When the receiver receives frame 3, it discards frame 3 as it is expecting frame 2 (according to window).</a:t>
            </a:r>
          </a:p>
          <a:p>
            <a:pPr marL="342900" indent="-342900" algn="just">
              <a:spcBef>
                <a:spcPct val="20000"/>
              </a:spcBef>
              <a:buFont typeface="Arial" charset="0"/>
              <a:buChar char="•"/>
            </a:pPr>
            <a:r>
              <a:rPr lang="en-US" sz="2400" dirty="0">
                <a:latin typeface="Times New Roman" pitchFamily="18" charset="0"/>
                <a:cs typeface="Times New Roman" pitchFamily="18" charset="0"/>
              </a:rPr>
              <a:t>After the timer for frame 2 expires at the sender site, the sender sends frame 2 and 3. (go back to 2)</a:t>
            </a:r>
          </a:p>
        </p:txBody>
      </p:sp>
      <p:pic>
        <p:nvPicPr>
          <p:cNvPr id="19460" name="Picture 10"/>
          <p:cNvPicPr>
            <a:picLocks noChangeAspect="1" noChangeArrowheads="1"/>
          </p:cNvPicPr>
          <p:nvPr/>
        </p:nvPicPr>
        <p:blipFill>
          <a:blip r:embed="rId2"/>
          <a:srcRect/>
          <a:stretch>
            <a:fillRect/>
          </a:stretch>
        </p:blipFill>
        <p:spPr bwMode="auto">
          <a:xfrm>
            <a:off x="28575" y="838200"/>
            <a:ext cx="6143625" cy="5583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04800" y="304800"/>
            <a:ext cx="8686800" cy="609600"/>
          </a:xfrm>
        </p:spPr>
        <p:txBody>
          <a:bodyPr/>
          <a:lstStyle/>
          <a:p>
            <a:pPr eaLnBrk="1" hangingPunct="1"/>
            <a:r>
              <a:rPr lang="en-US" sz="3600" smtClean="0"/>
              <a:t>Go-Back-N ARQ, damaged/lost/delayed ACK</a:t>
            </a:r>
          </a:p>
        </p:txBody>
      </p:sp>
      <p:sp>
        <p:nvSpPr>
          <p:cNvPr id="20483" name="Content Placeholder 2"/>
          <p:cNvSpPr txBox="1">
            <a:spLocks/>
          </p:cNvSpPr>
          <p:nvPr/>
        </p:nvSpPr>
        <p:spPr bwMode="auto">
          <a:xfrm>
            <a:off x="838200" y="1371600"/>
            <a:ext cx="7620000" cy="4648200"/>
          </a:xfrm>
          <a:prstGeom prst="rect">
            <a:avLst/>
          </a:prstGeom>
          <a:noFill/>
          <a:ln w="9525">
            <a:noFill/>
            <a:miter lim="800000"/>
            <a:headEnd/>
            <a:tailEnd/>
          </a:ln>
        </p:spPr>
        <p:txBody>
          <a:bodyPr/>
          <a:lstStyle/>
          <a:p>
            <a:pPr marL="342900" indent="-342900" algn="just">
              <a:spcBef>
                <a:spcPct val="20000"/>
              </a:spcBef>
              <a:buFont typeface="Arial" charset="0"/>
              <a:buChar char="•"/>
            </a:pPr>
            <a:r>
              <a:rPr lang="en-US" sz="2400" dirty="0">
                <a:latin typeface="Times New Roman" pitchFamily="18" charset="0"/>
                <a:cs typeface="Times New Roman" pitchFamily="18" charset="0"/>
              </a:rPr>
              <a:t>If an ACK is damaged/lost, we can have two situations:</a:t>
            </a:r>
          </a:p>
          <a:p>
            <a:pPr marL="342900" indent="-342900" algn="just">
              <a:spcBef>
                <a:spcPct val="20000"/>
              </a:spcBef>
              <a:buFont typeface="Arial" charset="0"/>
              <a:buChar char="•"/>
            </a:pPr>
            <a:r>
              <a:rPr lang="en-US" sz="2400" dirty="0">
                <a:latin typeface="Times New Roman" pitchFamily="18" charset="0"/>
                <a:cs typeface="Times New Roman" pitchFamily="18" charset="0"/>
              </a:rPr>
              <a:t>If the next ACK arrives before the expiration of any timer, there is no need for retransmission of frames because ACKs are cumulative in this protocol.</a:t>
            </a:r>
          </a:p>
          <a:p>
            <a:pPr marL="342900" indent="-342900" algn="just">
              <a:spcBef>
                <a:spcPct val="20000"/>
              </a:spcBef>
              <a:buFont typeface="Arial" charset="0"/>
              <a:buChar char="•"/>
            </a:pPr>
            <a:r>
              <a:rPr lang="en-US" sz="2400" dirty="0">
                <a:latin typeface="Times New Roman" pitchFamily="18" charset="0"/>
                <a:cs typeface="Times New Roman" pitchFamily="18" charset="0"/>
              </a:rPr>
              <a:t>If ACK1, ACK2, and ACk3 are lost, ACK4 covers them if it arrives before the timer expires.</a:t>
            </a:r>
          </a:p>
          <a:p>
            <a:pPr marL="342900" indent="-342900" algn="just">
              <a:spcBef>
                <a:spcPct val="20000"/>
              </a:spcBef>
              <a:buFont typeface="Arial" charset="0"/>
              <a:buChar char="•"/>
            </a:pPr>
            <a:r>
              <a:rPr lang="en-US" sz="2400" dirty="0">
                <a:latin typeface="Times New Roman" pitchFamily="18" charset="0"/>
                <a:cs typeface="Times New Roman" pitchFamily="18" charset="0"/>
              </a:rPr>
              <a:t>If ACK4 arrives after time-out, the last frame and all the frames after that are resent.</a:t>
            </a:r>
          </a:p>
          <a:p>
            <a:pPr marL="342900" indent="-342900" algn="just">
              <a:spcBef>
                <a:spcPct val="20000"/>
              </a:spcBef>
              <a:buFont typeface="Arial" charset="0"/>
              <a:buChar char="•"/>
            </a:pPr>
            <a:r>
              <a:rPr lang="en-US" sz="2400" dirty="0">
                <a:latin typeface="Times New Roman" pitchFamily="18" charset="0"/>
                <a:cs typeface="Times New Roman" pitchFamily="18" charset="0"/>
              </a:rPr>
              <a:t>Receiver never resends an ACK.</a:t>
            </a:r>
          </a:p>
          <a:p>
            <a:pPr marL="342900" indent="-342900" algn="just">
              <a:spcBef>
                <a:spcPct val="20000"/>
              </a:spcBef>
              <a:buFont typeface="Arial" charset="0"/>
              <a:buChar char="•"/>
            </a:pPr>
            <a:r>
              <a:rPr lang="en-US" sz="2400" dirty="0">
                <a:latin typeface="Times New Roman" pitchFamily="18" charset="0"/>
                <a:cs typeface="Times New Roman" pitchFamily="18" charset="0"/>
              </a:rPr>
              <a:t>A delayed ACK also triggers the resending of frames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7467600" cy="457200"/>
          </a:xfrm>
        </p:spPr>
        <p:txBody>
          <a:bodyPr/>
          <a:lstStyle/>
          <a:p>
            <a:pPr eaLnBrk="1" hangingPunct="1"/>
            <a:r>
              <a:rPr lang="en-US" sz="3600" smtClean="0"/>
              <a:t>Go-Back-N ARQ, sender window size</a:t>
            </a:r>
          </a:p>
        </p:txBody>
      </p:sp>
      <p:sp>
        <p:nvSpPr>
          <p:cNvPr id="21507" name="Content Placeholder 2"/>
          <p:cNvSpPr txBox="1">
            <a:spLocks/>
          </p:cNvSpPr>
          <p:nvPr/>
        </p:nvSpPr>
        <p:spPr bwMode="auto">
          <a:xfrm>
            <a:off x="304800" y="685800"/>
            <a:ext cx="8610600" cy="121920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400" dirty="0">
                <a:latin typeface="Times New Roman" pitchFamily="18" charset="0"/>
                <a:cs typeface="Times New Roman" pitchFamily="18" charset="0"/>
              </a:rPr>
              <a:t>Size of the sender window must be less than 2 </a:t>
            </a:r>
            <a:r>
              <a:rPr lang="en-US" sz="2400" baseline="30000" dirty="0">
                <a:latin typeface="Times New Roman" pitchFamily="18" charset="0"/>
                <a:cs typeface="Times New Roman" pitchFamily="18" charset="0"/>
              </a:rPr>
              <a:t>m</a:t>
            </a:r>
            <a:r>
              <a:rPr lang="en-US" sz="2400" dirty="0">
                <a:latin typeface="Times New Roman" pitchFamily="18" charset="0"/>
                <a:cs typeface="Times New Roman" pitchFamily="18" charset="0"/>
              </a:rPr>
              <a:t>. Size of the receiver is always 1. If m = 2, window size = 2 </a:t>
            </a:r>
            <a:r>
              <a:rPr lang="en-US" sz="2400" baseline="30000" dirty="0">
                <a:latin typeface="Times New Roman" pitchFamily="18" charset="0"/>
                <a:cs typeface="Times New Roman" pitchFamily="18" charset="0"/>
              </a:rPr>
              <a:t>m</a:t>
            </a:r>
            <a:r>
              <a:rPr lang="en-US" sz="2400" dirty="0">
                <a:latin typeface="Times New Roman" pitchFamily="18" charset="0"/>
                <a:cs typeface="Times New Roman" pitchFamily="18" charset="0"/>
              </a:rPr>
              <a:t> – 1 = 3. </a:t>
            </a:r>
          </a:p>
          <a:p>
            <a:pPr marL="342900" indent="-342900" algn="just">
              <a:spcBef>
                <a:spcPct val="20000"/>
              </a:spcBef>
              <a:buFont typeface="Arial" charset="0"/>
              <a:buChar char="•"/>
            </a:pPr>
            <a:r>
              <a:rPr lang="en-US" sz="2400" dirty="0">
                <a:latin typeface="Times New Roman" pitchFamily="18" charset="0"/>
                <a:cs typeface="Times New Roman" pitchFamily="18" charset="0"/>
              </a:rPr>
              <a:t>Fig compares a window size of 3 and 4.</a:t>
            </a:r>
          </a:p>
        </p:txBody>
      </p:sp>
      <p:pic>
        <p:nvPicPr>
          <p:cNvPr id="21508" name="Picture 10"/>
          <p:cNvPicPr>
            <a:picLocks noChangeAspect="1" noChangeArrowheads="1"/>
          </p:cNvPicPr>
          <p:nvPr/>
        </p:nvPicPr>
        <p:blipFill>
          <a:blip r:embed="rId2"/>
          <a:srcRect/>
          <a:stretch>
            <a:fillRect/>
          </a:stretch>
        </p:blipFill>
        <p:spPr bwMode="auto">
          <a:xfrm>
            <a:off x="457200" y="2057400"/>
            <a:ext cx="7496175" cy="4683125"/>
          </a:xfrm>
          <a:prstGeom prst="rect">
            <a:avLst/>
          </a:prstGeom>
          <a:noFill/>
          <a:ln w="9525">
            <a:noFill/>
            <a:miter lim="800000"/>
            <a:headEnd/>
            <a:tailEnd/>
          </a:ln>
        </p:spPr>
      </p:pic>
      <p:sp>
        <p:nvSpPr>
          <p:cNvPr id="21509" name="Content Placeholder 2"/>
          <p:cNvSpPr txBox="1">
            <a:spLocks/>
          </p:cNvSpPr>
          <p:nvPr/>
        </p:nvSpPr>
        <p:spPr bwMode="auto">
          <a:xfrm>
            <a:off x="8001000" y="5181600"/>
            <a:ext cx="1066800" cy="1447800"/>
          </a:xfrm>
          <a:prstGeom prst="rect">
            <a:avLst/>
          </a:prstGeom>
          <a:solidFill>
            <a:srgbClr val="FFFF00"/>
          </a:solidFill>
          <a:ln w="9525">
            <a:solidFill>
              <a:schemeClr val="tx1"/>
            </a:solidFill>
            <a:miter lim="800000"/>
            <a:headEnd/>
            <a:tailEnd/>
          </a:ln>
        </p:spPr>
        <p:txBody>
          <a:bodyPr/>
          <a:lstStyle/>
          <a:p>
            <a:pPr indent="-342900">
              <a:spcBef>
                <a:spcPct val="20000"/>
              </a:spcBef>
            </a:pPr>
            <a:r>
              <a:rPr lang="en-US" sz="1600">
                <a:latin typeface="Calibri" pitchFamily="34" charset="0"/>
              </a:rPr>
              <a:t>Accepts as the 1</a:t>
            </a:r>
            <a:r>
              <a:rPr lang="en-US" sz="1600" baseline="30000">
                <a:latin typeface="Calibri" pitchFamily="34" charset="0"/>
              </a:rPr>
              <a:t>st</a:t>
            </a:r>
            <a:r>
              <a:rPr lang="en-US" sz="1600">
                <a:latin typeface="Calibri" pitchFamily="34" charset="0"/>
              </a:rPr>
              <a:t> frame in the next cycle-an </a:t>
            </a:r>
            <a:r>
              <a:rPr lang="en-US" sz="1600" b="1">
                <a:latin typeface="Calibri" pitchFamily="34" charset="0"/>
              </a:rPr>
              <a:t>error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0"/>
            <a:ext cx="9144000" cy="685800"/>
          </a:xfrm>
        </p:spPr>
        <p:txBody>
          <a:bodyPr/>
          <a:lstStyle/>
          <a:p>
            <a:pPr eaLnBrk="1" hangingPunct="1"/>
            <a:r>
              <a:rPr lang="en-US" sz="3200" smtClean="0"/>
              <a:t>Selective Repeat ARQ, sender and receiver windows</a:t>
            </a:r>
          </a:p>
        </p:txBody>
      </p:sp>
      <p:pic>
        <p:nvPicPr>
          <p:cNvPr id="22531" name="Picture 10"/>
          <p:cNvPicPr>
            <a:picLocks noChangeAspect="1" noChangeArrowheads="1"/>
          </p:cNvPicPr>
          <p:nvPr/>
        </p:nvPicPr>
        <p:blipFill>
          <a:blip r:embed="rId2"/>
          <a:srcRect/>
          <a:stretch>
            <a:fillRect/>
          </a:stretch>
        </p:blipFill>
        <p:spPr bwMode="auto">
          <a:xfrm>
            <a:off x="152400" y="4038600"/>
            <a:ext cx="8866188" cy="2043113"/>
          </a:xfrm>
          <a:prstGeom prst="rect">
            <a:avLst/>
          </a:prstGeom>
          <a:noFill/>
          <a:ln w="9525">
            <a:noFill/>
            <a:miter lim="800000"/>
            <a:headEnd/>
            <a:tailEnd/>
          </a:ln>
        </p:spPr>
      </p:pic>
      <p:sp>
        <p:nvSpPr>
          <p:cNvPr id="22532" name="Content Placeholder 2"/>
          <p:cNvSpPr txBox="1">
            <a:spLocks/>
          </p:cNvSpPr>
          <p:nvPr/>
        </p:nvSpPr>
        <p:spPr bwMode="auto">
          <a:xfrm>
            <a:off x="304800" y="685800"/>
            <a:ext cx="8610600" cy="297180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000" dirty="0">
                <a:latin typeface="Times New Roman" pitchFamily="18" charset="0"/>
                <a:cs typeface="Times New Roman" pitchFamily="18" charset="0"/>
              </a:rPr>
              <a:t>Go-Back-N ARQ simplifies the process at the receiver site. Receiver only keeps track of only one variable, and there is no need to buffer out-of-order frames, they are simply discarded.</a:t>
            </a:r>
          </a:p>
          <a:p>
            <a:pPr marL="342900" indent="-342900" algn="just">
              <a:spcBef>
                <a:spcPct val="20000"/>
              </a:spcBef>
              <a:buFont typeface="Arial" charset="0"/>
              <a:buChar char="•"/>
            </a:pPr>
            <a:r>
              <a:rPr lang="en-US" sz="2000" dirty="0">
                <a:latin typeface="Times New Roman" pitchFamily="18" charset="0"/>
                <a:cs typeface="Times New Roman" pitchFamily="18" charset="0"/>
              </a:rPr>
              <a:t>However, Go-Back-N ARQ protocol is inefficient for noisy link. It bandwidth inefficient and slows down the transmission.</a:t>
            </a:r>
          </a:p>
          <a:p>
            <a:pPr marL="342900" indent="-342900" algn="just">
              <a:spcBef>
                <a:spcPct val="20000"/>
              </a:spcBef>
              <a:buFont typeface="Arial" charset="0"/>
              <a:buChar char="•"/>
            </a:pPr>
            <a:r>
              <a:rPr lang="en-US" sz="2000" dirty="0">
                <a:latin typeface="Times New Roman" pitchFamily="18" charset="0"/>
                <a:cs typeface="Times New Roman" pitchFamily="18" charset="0"/>
              </a:rPr>
              <a:t>In Selective Repeat ARQ, only the damaged frame is resent. More bandwidth efficient  but more complex processing at receiver.</a:t>
            </a:r>
          </a:p>
          <a:p>
            <a:pPr marL="342900" indent="-342900" algn="just">
              <a:spcBef>
                <a:spcPct val="20000"/>
              </a:spcBef>
              <a:buFont typeface="Arial" charset="0"/>
              <a:buChar char="•"/>
            </a:pPr>
            <a:r>
              <a:rPr lang="en-US" sz="2000" dirty="0">
                <a:latin typeface="Times New Roman" pitchFamily="18" charset="0"/>
                <a:cs typeface="Times New Roman" pitchFamily="18" charset="0"/>
              </a:rPr>
              <a:t>It defines a negative ACK (NAK) to report the sequence number of a damaged frame before the timer expires.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smtClean="0">
                <a:latin typeface="Times New Roman" pitchFamily="18" charset="0"/>
                <a:cs typeface="Times New Roman" pitchFamily="18" charset="0"/>
              </a:rPr>
              <a:t>Error Control</a:t>
            </a:r>
          </a:p>
        </p:txBody>
      </p:sp>
      <p:sp>
        <p:nvSpPr>
          <p:cNvPr id="3" name="Content Placeholder 2"/>
          <p:cNvSpPr>
            <a:spLocks noGrp="1"/>
          </p:cNvSpPr>
          <p:nvPr>
            <p:ph idx="1"/>
          </p:nvPr>
        </p:nvSpPr>
        <p:spPr/>
        <p:txBody>
          <a:bodyPr rtlCol="0">
            <a:normAutofit/>
          </a:bodyPr>
          <a:lstStyle/>
          <a:p>
            <a:pPr algn="just" eaLnBrk="1" fontAlgn="auto" hangingPunct="1">
              <a:spcAft>
                <a:spcPts val="0"/>
              </a:spcAft>
              <a:buFont typeface="Arial" pitchFamily="34" charset="0"/>
              <a:buChar char="•"/>
              <a:defRPr/>
            </a:pPr>
            <a:r>
              <a:rPr lang="en-US" sz="2800" dirty="0" smtClean="0">
                <a:latin typeface="Times New Roman" pitchFamily="18" charset="0"/>
                <a:cs typeface="Times New Roman" pitchFamily="18" charset="0"/>
              </a:rPr>
              <a:t>Error control includes both error detection and error correction.</a:t>
            </a:r>
          </a:p>
          <a:p>
            <a:pPr algn="just" eaLnBrk="1" fontAlgn="auto" hangingPunct="1">
              <a:spcAft>
                <a:spcPts val="0"/>
              </a:spcAft>
              <a:buFont typeface="Arial" pitchFamily="34" charset="0"/>
              <a:buChar char="•"/>
              <a:defRPr/>
            </a:pPr>
            <a:r>
              <a:rPr lang="en-US" sz="2800" dirty="0" smtClean="0">
                <a:latin typeface="Times New Roman" pitchFamily="18" charset="0"/>
                <a:cs typeface="Times New Roman" pitchFamily="18" charset="0"/>
              </a:rPr>
              <a:t>It allows the receiver to inform the sender if a frame is lost or damaged during transmission and coordinates the retransmission of those frames by the sender.</a:t>
            </a:r>
          </a:p>
          <a:p>
            <a:pPr algn="just" eaLnBrk="1" fontAlgn="auto" hangingPunct="1">
              <a:spcAft>
                <a:spcPts val="0"/>
              </a:spcAft>
              <a:buFont typeface="Arial" pitchFamily="34" charset="0"/>
              <a:buChar char="•"/>
              <a:defRPr/>
            </a:pPr>
            <a:r>
              <a:rPr lang="en-US" sz="2800" dirty="0" smtClean="0">
                <a:latin typeface="Times New Roman" pitchFamily="18" charset="0"/>
                <a:cs typeface="Times New Roman" pitchFamily="18" charset="0"/>
              </a:rPr>
              <a:t>Error control in the data link layer is based on automatic repeat request (ARQ). Whenever an error is detected, specified frames are retransmitted.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152400"/>
            <a:ext cx="7086600" cy="533400"/>
          </a:xfrm>
        </p:spPr>
        <p:txBody>
          <a:bodyPr/>
          <a:lstStyle/>
          <a:p>
            <a:pPr eaLnBrk="1" hangingPunct="1"/>
            <a:r>
              <a:rPr lang="en-US" sz="3200" smtClean="0"/>
              <a:t>Selective Repeat ARQ, lost frame</a:t>
            </a:r>
          </a:p>
        </p:txBody>
      </p:sp>
      <p:sp>
        <p:nvSpPr>
          <p:cNvPr id="23555" name="Content Placeholder 2"/>
          <p:cNvSpPr txBox="1">
            <a:spLocks/>
          </p:cNvSpPr>
          <p:nvPr/>
        </p:nvSpPr>
        <p:spPr bwMode="auto">
          <a:xfrm>
            <a:off x="6781800" y="228600"/>
            <a:ext cx="2209800" cy="617220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000" dirty="0">
                <a:latin typeface="Times New Roman" pitchFamily="18" charset="0"/>
                <a:cs typeface="Times New Roman" pitchFamily="18" charset="0"/>
              </a:rPr>
              <a:t>Frames 0 and 1 are accepted when received because they are in the range specified by the receiver window. Same for frame 3.</a:t>
            </a:r>
          </a:p>
          <a:p>
            <a:pPr marL="342900" indent="-342900" algn="just">
              <a:spcBef>
                <a:spcPct val="20000"/>
              </a:spcBef>
              <a:buFont typeface="Arial" charset="0"/>
              <a:buChar char="•"/>
            </a:pPr>
            <a:r>
              <a:rPr lang="en-US" sz="2000" dirty="0">
                <a:latin typeface="Times New Roman" pitchFamily="18" charset="0"/>
                <a:cs typeface="Times New Roman" pitchFamily="18" charset="0"/>
              </a:rPr>
              <a:t>Receiver sends a NAK2 to show that frame 2 has not been received and then sender resends only frame 2 and it is accepted as it is in the range of the window.</a:t>
            </a:r>
          </a:p>
        </p:txBody>
      </p:sp>
      <p:pic>
        <p:nvPicPr>
          <p:cNvPr id="23556" name="Picture 10"/>
          <p:cNvPicPr>
            <a:picLocks noChangeAspect="1" noChangeArrowheads="1"/>
          </p:cNvPicPr>
          <p:nvPr/>
        </p:nvPicPr>
        <p:blipFill>
          <a:blip r:embed="rId2"/>
          <a:srcRect/>
          <a:stretch>
            <a:fillRect/>
          </a:stretch>
        </p:blipFill>
        <p:spPr bwMode="auto">
          <a:xfrm>
            <a:off x="838200" y="990600"/>
            <a:ext cx="5859463" cy="567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28600" y="0"/>
            <a:ext cx="8077200" cy="533400"/>
          </a:xfrm>
        </p:spPr>
        <p:txBody>
          <a:bodyPr/>
          <a:lstStyle/>
          <a:p>
            <a:pPr eaLnBrk="1" hangingPunct="1"/>
            <a:r>
              <a:rPr lang="en-US" sz="3200" smtClean="0"/>
              <a:t>Selective Repeat ARQ, sender window size</a:t>
            </a:r>
          </a:p>
        </p:txBody>
      </p:sp>
      <p:sp>
        <p:nvSpPr>
          <p:cNvPr id="24579" name="Content Placeholder 2"/>
          <p:cNvSpPr txBox="1">
            <a:spLocks/>
          </p:cNvSpPr>
          <p:nvPr/>
        </p:nvSpPr>
        <p:spPr bwMode="auto">
          <a:xfrm>
            <a:off x="152400" y="609600"/>
            <a:ext cx="8763000" cy="152400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000" dirty="0">
                <a:latin typeface="Times New Roman" pitchFamily="18" charset="0"/>
                <a:cs typeface="Times New Roman" pitchFamily="18" charset="0"/>
              </a:rPr>
              <a:t>Size of the sender and receiver windows must be at most one-half of 2 </a:t>
            </a:r>
            <a:r>
              <a:rPr lang="en-US" sz="2000" baseline="30000" dirty="0">
                <a:latin typeface="Times New Roman" pitchFamily="18" charset="0"/>
                <a:cs typeface="Times New Roman" pitchFamily="18" charset="0"/>
              </a:rPr>
              <a:t>m</a:t>
            </a:r>
            <a:r>
              <a:rPr lang="en-US" sz="2000" dirty="0">
                <a:latin typeface="Times New Roman" pitchFamily="18" charset="0"/>
                <a:cs typeface="Times New Roman" pitchFamily="18" charset="0"/>
              </a:rPr>
              <a:t>. If m = 2, window size should be 2 </a:t>
            </a:r>
            <a:r>
              <a:rPr lang="en-US" sz="2000" baseline="30000" dirty="0">
                <a:latin typeface="Times New Roman" pitchFamily="18" charset="0"/>
                <a:cs typeface="Times New Roman" pitchFamily="18" charset="0"/>
              </a:rPr>
              <a:t>m</a:t>
            </a:r>
            <a:r>
              <a:rPr lang="en-US" sz="2000" dirty="0">
                <a:latin typeface="Times New Roman" pitchFamily="18" charset="0"/>
                <a:cs typeface="Times New Roman" pitchFamily="18" charset="0"/>
              </a:rPr>
              <a:t> /2 = 2. Fig compares a window size of 2 with a window size of 3. Window size is 3 and all ACKs are lost, sender sends duplicate of frame 0, window of the receiver expect to receive frame 0 (part of the window), so accepts frame 0, as the 1</a:t>
            </a:r>
            <a:r>
              <a:rPr lang="en-US" sz="2000" baseline="30000" dirty="0">
                <a:latin typeface="Times New Roman" pitchFamily="18" charset="0"/>
                <a:cs typeface="Times New Roman" pitchFamily="18" charset="0"/>
              </a:rPr>
              <a:t>st</a:t>
            </a:r>
            <a:r>
              <a:rPr lang="en-US" sz="2000" dirty="0">
                <a:latin typeface="Times New Roman" pitchFamily="18" charset="0"/>
                <a:cs typeface="Times New Roman" pitchFamily="18" charset="0"/>
              </a:rPr>
              <a:t> frame of the next cycle – an </a:t>
            </a:r>
            <a:r>
              <a:rPr lang="en-US" sz="2000" b="1" dirty="0">
                <a:latin typeface="Times New Roman" pitchFamily="18" charset="0"/>
                <a:cs typeface="Times New Roman" pitchFamily="18" charset="0"/>
              </a:rPr>
              <a:t>error</a:t>
            </a:r>
            <a:r>
              <a:rPr lang="en-US" sz="2000" dirty="0">
                <a:latin typeface="Times New Roman" pitchFamily="18" charset="0"/>
                <a:cs typeface="Times New Roman" pitchFamily="18" charset="0"/>
              </a:rPr>
              <a:t>.</a:t>
            </a:r>
          </a:p>
        </p:txBody>
      </p:sp>
      <p:pic>
        <p:nvPicPr>
          <p:cNvPr id="24580" name="Picture 11"/>
          <p:cNvPicPr>
            <a:picLocks noChangeAspect="1" noChangeArrowheads="1"/>
          </p:cNvPicPr>
          <p:nvPr/>
        </p:nvPicPr>
        <p:blipFill>
          <a:blip r:embed="rId2"/>
          <a:srcRect/>
          <a:stretch>
            <a:fillRect/>
          </a:stretch>
        </p:blipFill>
        <p:spPr bwMode="auto">
          <a:xfrm>
            <a:off x="228600" y="2276475"/>
            <a:ext cx="8189913" cy="458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latin typeface="Times New Roman" pitchFamily="18" charset="0"/>
                <a:cs typeface="Times New Roman" pitchFamily="18" charset="0"/>
              </a:rPr>
              <a:t>Error and Flow Control Mechanisms</a:t>
            </a:r>
          </a:p>
        </p:txBody>
      </p:sp>
      <p:sp>
        <p:nvSpPr>
          <p:cNvPr id="5123" name="Content Placeholder 2"/>
          <p:cNvSpPr>
            <a:spLocks noGrp="1"/>
          </p:cNvSpPr>
          <p:nvPr>
            <p:ph idx="1"/>
          </p:nvPr>
        </p:nvSpPr>
        <p:spPr>
          <a:xfrm>
            <a:off x="1600200" y="1828800"/>
            <a:ext cx="5867400" cy="2057400"/>
          </a:xfrm>
        </p:spPr>
        <p:txBody>
          <a:bodyPr/>
          <a:lstStyle/>
          <a:p>
            <a:pPr eaLnBrk="1" hangingPunct="1"/>
            <a:r>
              <a:rPr lang="en-US" sz="2800" dirty="0" smtClean="0">
                <a:latin typeface="Times New Roman" pitchFamily="18" charset="0"/>
                <a:cs typeface="Times New Roman" pitchFamily="18" charset="0"/>
              </a:rPr>
              <a:t>Stop-and-Wait</a:t>
            </a:r>
          </a:p>
          <a:p>
            <a:pPr eaLnBrk="1" hangingPunct="1"/>
            <a:r>
              <a:rPr lang="en-US" sz="2800" dirty="0" smtClean="0">
                <a:latin typeface="Times New Roman" pitchFamily="18" charset="0"/>
                <a:cs typeface="Times New Roman" pitchFamily="18" charset="0"/>
              </a:rPr>
              <a:t>Go-Back-N ARQ</a:t>
            </a:r>
          </a:p>
          <a:p>
            <a:pPr eaLnBrk="1" hangingPunct="1"/>
            <a:r>
              <a:rPr lang="en-US" sz="2800" dirty="0" smtClean="0">
                <a:latin typeface="Times New Roman" pitchFamily="18" charset="0"/>
                <a:cs typeface="Times New Roman" pitchFamily="18" charset="0"/>
              </a:rPr>
              <a:t>Selective-Repeat ARQ</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3050"/>
            <a:ext cx="3008313" cy="641350"/>
          </a:xfrm>
        </p:spPr>
        <p:txBody>
          <a:bodyPr/>
          <a:lstStyle/>
          <a:p>
            <a:pPr eaLnBrk="1" hangingPunct="1"/>
            <a:r>
              <a:rPr lang="en-US" sz="3600" dirty="0" smtClean="0"/>
              <a:t>Stop-and-Wait</a:t>
            </a:r>
          </a:p>
        </p:txBody>
      </p:sp>
      <p:sp>
        <p:nvSpPr>
          <p:cNvPr id="6147" name="Content Placeholder 2"/>
          <p:cNvSpPr>
            <a:spLocks noGrp="1"/>
          </p:cNvSpPr>
          <p:nvPr>
            <p:ph idx="1"/>
          </p:nvPr>
        </p:nvSpPr>
        <p:spPr>
          <a:xfrm>
            <a:off x="4038600" y="228600"/>
            <a:ext cx="4953000" cy="6477000"/>
          </a:xfrm>
        </p:spPr>
        <p:txBody>
          <a:bodyPr/>
          <a:lstStyle/>
          <a:p>
            <a:pPr algn="just" eaLnBrk="1" hangingPunct="1">
              <a:buFont typeface="Wingdings" pitchFamily="2" charset="2"/>
              <a:buChar char="§"/>
            </a:pPr>
            <a:r>
              <a:rPr lang="en-US" sz="2000" dirty="0" smtClean="0">
                <a:latin typeface="Times New Roman" pitchFamily="18" charset="0"/>
                <a:cs typeface="Times New Roman" pitchFamily="18" charset="0"/>
              </a:rPr>
              <a:t>Sender keeps a copy of the last frame until it receives an acknowledgement.</a:t>
            </a:r>
          </a:p>
          <a:p>
            <a:pPr algn="just" eaLnBrk="1" hangingPunct="1">
              <a:buFont typeface="Wingdings" pitchFamily="2" charset="2"/>
              <a:buChar char="§"/>
            </a:pPr>
            <a:r>
              <a:rPr lang="en-US" sz="2000" dirty="0" smtClean="0">
                <a:latin typeface="Times New Roman" pitchFamily="18" charset="0"/>
                <a:cs typeface="Times New Roman" pitchFamily="18" charset="0"/>
              </a:rPr>
              <a:t>For identification, both data frames and acknowledgements (ACK) frames are numbered alternatively 0 and 1.</a:t>
            </a:r>
          </a:p>
          <a:p>
            <a:pPr algn="just" eaLnBrk="1" hangingPunct="1">
              <a:buFont typeface="Wingdings" pitchFamily="2" charset="2"/>
              <a:buChar char="§"/>
            </a:pPr>
            <a:r>
              <a:rPr lang="en-US" sz="2000" dirty="0" smtClean="0">
                <a:latin typeface="Times New Roman" pitchFamily="18" charset="0"/>
                <a:cs typeface="Times New Roman" pitchFamily="18" charset="0"/>
              </a:rPr>
              <a:t>Sender has a control variable (S) that holds the number of the recently sent frame. (0 or 1)</a:t>
            </a:r>
          </a:p>
          <a:p>
            <a:pPr algn="just" eaLnBrk="1" hangingPunct="1">
              <a:buFont typeface="Wingdings" pitchFamily="2" charset="2"/>
              <a:buChar char="§"/>
            </a:pPr>
            <a:r>
              <a:rPr lang="en-US" sz="2000" dirty="0" smtClean="0">
                <a:latin typeface="Times New Roman" pitchFamily="18" charset="0"/>
                <a:cs typeface="Times New Roman" pitchFamily="18" charset="0"/>
              </a:rPr>
              <a:t>Receiver has a control variable ® that holds the number of the next frame expected (0 or 1).</a:t>
            </a:r>
          </a:p>
          <a:p>
            <a:pPr algn="just" eaLnBrk="1" hangingPunct="1">
              <a:buFont typeface="Wingdings" pitchFamily="2" charset="2"/>
              <a:buChar char="§"/>
            </a:pPr>
            <a:r>
              <a:rPr lang="en-US" sz="2000" dirty="0" smtClean="0">
                <a:latin typeface="Times New Roman" pitchFamily="18" charset="0"/>
                <a:cs typeface="Times New Roman" pitchFamily="18" charset="0"/>
              </a:rPr>
              <a:t>Sender starts a timer when it sends a frame. If an ACK is not received within a allocated time period, the sender assumes that the frame was lost or damaged and resends it</a:t>
            </a:r>
          </a:p>
          <a:p>
            <a:pPr algn="just" eaLnBrk="1" hangingPunct="1">
              <a:buFont typeface="Wingdings" pitchFamily="2" charset="2"/>
              <a:buChar char="§"/>
            </a:pPr>
            <a:r>
              <a:rPr lang="en-US" sz="2000" dirty="0" smtClean="0">
                <a:latin typeface="Times New Roman" pitchFamily="18" charset="0"/>
                <a:cs typeface="Times New Roman" pitchFamily="18" charset="0"/>
              </a:rPr>
              <a:t>Receiver send only positive ACK if the frame is intact.</a:t>
            </a:r>
          </a:p>
          <a:p>
            <a:pPr algn="just" eaLnBrk="1" hangingPunct="1">
              <a:buFont typeface="Wingdings" pitchFamily="2" charset="2"/>
              <a:buChar char="§"/>
            </a:pPr>
            <a:r>
              <a:rPr lang="en-US" sz="2000" dirty="0" smtClean="0">
                <a:latin typeface="Times New Roman" pitchFamily="18" charset="0"/>
                <a:cs typeface="Times New Roman" pitchFamily="18" charset="0"/>
              </a:rPr>
              <a:t>ACK number always defines the number of the next expected frame</a:t>
            </a:r>
          </a:p>
        </p:txBody>
      </p:sp>
      <p:sp>
        <p:nvSpPr>
          <p:cNvPr id="6148" name="Text Placeholder 3"/>
          <p:cNvSpPr>
            <a:spLocks noGrp="1"/>
          </p:cNvSpPr>
          <p:nvPr>
            <p:ph type="body" sz="half" idx="2"/>
          </p:nvPr>
        </p:nvSpPr>
        <p:spPr>
          <a:xfrm>
            <a:off x="304800" y="1219200"/>
            <a:ext cx="3352800" cy="4419600"/>
          </a:xfrm>
        </p:spPr>
        <p:txBody>
          <a:bodyPr/>
          <a:lstStyle/>
          <a:p>
            <a:pPr eaLnBrk="1" hangingPunct="1"/>
            <a:endParaRPr lang="en-US" smtClean="0"/>
          </a:p>
        </p:txBody>
      </p:sp>
      <p:pic>
        <p:nvPicPr>
          <p:cNvPr id="6149" name="Picture 10"/>
          <p:cNvPicPr>
            <a:picLocks noChangeAspect="1" noChangeArrowheads="1"/>
          </p:cNvPicPr>
          <p:nvPr/>
        </p:nvPicPr>
        <p:blipFill>
          <a:blip r:embed="rId2"/>
          <a:srcRect/>
          <a:stretch>
            <a:fillRect/>
          </a:stretch>
        </p:blipFill>
        <p:spPr bwMode="auto">
          <a:xfrm>
            <a:off x="152400" y="1143000"/>
            <a:ext cx="36576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92162"/>
          </a:xfrm>
        </p:spPr>
        <p:txBody>
          <a:bodyPr/>
          <a:lstStyle/>
          <a:p>
            <a:pPr eaLnBrk="1" hangingPunct="1"/>
            <a:r>
              <a:rPr lang="en-US" dirty="0" smtClean="0"/>
              <a:t>Stop-and-Wait ARQ, lost frame</a:t>
            </a:r>
          </a:p>
        </p:txBody>
      </p:sp>
      <p:sp>
        <p:nvSpPr>
          <p:cNvPr id="7171" name="Content Placeholder 2"/>
          <p:cNvSpPr>
            <a:spLocks noGrp="1"/>
          </p:cNvSpPr>
          <p:nvPr>
            <p:ph idx="1"/>
          </p:nvPr>
        </p:nvSpPr>
        <p:spPr>
          <a:xfrm>
            <a:off x="5410200" y="1752600"/>
            <a:ext cx="3429000" cy="4525963"/>
          </a:xfrm>
          <a:ln>
            <a:solidFill>
              <a:schemeClr val="tx1"/>
            </a:solidFill>
          </a:ln>
        </p:spPr>
        <p:txBody>
          <a:bodyPr/>
          <a:lstStyle/>
          <a:p>
            <a:pPr algn="just" eaLnBrk="1" hangingPunct="1"/>
            <a:r>
              <a:rPr lang="en-US" sz="2400" dirty="0" smtClean="0">
                <a:latin typeface="Times New Roman" pitchFamily="18" charset="0"/>
                <a:cs typeface="Times New Roman" pitchFamily="18" charset="0"/>
              </a:rPr>
              <a:t>When a receiver receives a damaged frame, it discards it and keeps its value of R.</a:t>
            </a:r>
          </a:p>
          <a:p>
            <a:pPr algn="just" eaLnBrk="1" hangingPunct="1"/>
            <a:r>
              <a:rPr lang="en-US" sz="2400" dirty="0" smtClean="0">
                <a:latin typeface="Times New Roman" pitchFamily="18" charset="0"/>
                <a:cs typeface="Times New Roman" pitchFamily="18" charset="0"/>
              </a:rPr>
              <a:t>After the timer at the sender expires, another copy of frame 1 is sent.</a:t>
            </a:r>
          </a:p>
        </p:txBody>
      </p:sp>
      <p:pic>
        <p:nvPicPr>
          <p:cNvPr id="7172" name="Picture 10"/>
          <p:cNvPicPr>
            <a:picLocks noChangeAspect="1" noChangeArrowheads="1"/>
          </p:cNvPicPr>
          <p:nvPr/>
        </p:nvPicPr>
        <p:blipFill>
          <a:blip r:embed="rId2"/>
          <a:srcRect/>
          <a:stretch>
            <a:fillRect/>
          </a:stretch>
        </p:blipFill>
        <p:spPr bwMode="auto">
          <a:xfrm>
            <a:off x="115888" y="1371600"/>
            <a:ext cx="4760912"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152400"/>
            <a:ext cx="6019800" cy="685800"/>
          </a:xfrm>
        </p:spPr>
        <p:txBody>
          <a:bodyPr/>
          <a:lstStyle/>
          <a:p>
            <a:pPr eaLnBrk="1" hangingPunct="1"/>
            <a:r>
              <a:rPr lang="en-US" sz="3600" dirty="0" smtClean="0"/>
              <a:t>Stop-and-Wait, lost ACK frame</a:t>
            </a:r>
          </a:p>
        </p:txBody>
      </p:sp>
      <p:sp>
        <p:nvSpPr>
          <p:cNvPr id="3" name="Content Placeholder 2"/>
          <p:cNvSpPr>
            <a:spLocks noGrp="1"/>
          </p:cNvSpPr>
          <p:nvPr>
            <p:ph idx="1"/>
          </p:nvPr>
        </p:nvSpPr>
        <p:spPr>
          <a:xfrm>
            <a:off x="5486400" y="1295400"/>
            <a:ext cx="3048000" cy="5029200"/>
          </a:xfrm>
          <a:ln>
            <a:solidFill>
              <a:schemeClr val="tx1"/>
            </a:solidFill>
          </a:ln>
        </p:spPr>
        <p:txBody>
          <a:bodyPr rtlCol="0">
            <a:normAutofit fontScale="92500"/>
          </a:bodyPr>
          <a:lstStyle/>
          <a:p>
            <a:pPr algn="just" eaLnBrk="1" fontAlgn="auto" hangingPunct="1">
              <a:spcAft>
                <a:spcPts val="0"/>
              </a:spcAft>
              <a:buFont typeface="Arial" pitchFamily="34" charset="0"/>
              <a:buChar char="•"/>
              <a:defRPr/>
            </a:pPr>
            <a:r>
              <a:rPr lang="en-US" sz="2400" dirty="0" smtClean="0">
                <a:latin typeface="Times New Roman" pitchFamily="18" charset="0"/>
                <a:cs typeface="Times New Roman" pitchFamily="18" charset="0"/>
              </a:rPr>
              <a:t>If the sender receives a damaged ACK, it discards it.</a:t>
            </a:r>
          </a:p>
          <a:p>
            <a:pPr algn="just" eaLnBrk="1" fontAlgn="auto" hangingPunct="1">
              <a:spcAft>
                <a:spcPts val="0"/>
              </a:spcAft>
              <a:buFont typeface="Arial" pitchFamily="34" charset="0"/>
              <a:buChar char="•"/>
              <a:defRPr/>
            </a:pPr>
            <a:r>
              <a:rPr lang="en-US" sz="2400" dirty="0" smtClean="0">
                <a:latin typeface="Times New Roman" pitchFamily="18" charset="0"/>
                <a:cs typeface="Times New Roman" pitchFamily="18" charset="0"/>
              </a:rPr>
              <a:t>When the timer of the sender expires, the sender retransmits frame 1.</a:t>
            </a:r>
          </a:p>
          <a:p>
            <a:pPr algn="just" eaLnBrk="1" fontAlgn="auto" hangingPunct="1">
              <a:spcAft>
                <a:spcPts val="0"/>
              </a:spcAft>
              <a:buFont typeface="Arial" pitchFamily="34" charset="0"/>
              <a:buChar char="•"/>
              <a:defRPr/>
            </a:pPr>
            <a:r>
              <a:rPr lang="en-US" sz="2400" dirty="0" smtClean="0">
                <a:latin typeface="Times New Roman" pitchFamily="18" charset="0"/>
                <a:cs typeface="Times New Roman" pitchFamily="18" charset="0"/>
              </a:rPr>
              <a:t>Receiver has already received frame 1 and expecting to receive frame 0 (R=0). Therefore it discards the second copy of frame 1.</a:t>
            </a:r>
          </a:p>
        </p:txBody>
      </p:sp>
      <p:sp>
        <p:nvSpPr>
          <p:cNvPr id="8196" name="Text Placeholder 3"/>
          <p:cNvSpPr>
            <a:spLocks noGrp="1"/>
          </p:cNvSpPr>
          <p:nvPr>
            <p:ph type="body" sz="half" idx="2"/>
          </p:nvPr>
        </p:nvSpPr>
        <p:spPr/>
        <p:txBody>
          <a:bodyPr/>
          <a:lstStyle/>
          <a:p>
            <a:pPr eaLnBrk="1" hangingPunct="1"/>
            <a:endParaRPr lang="en-US" smtClean="0"/>
          </a:p>
        </p:txBody>
      </p:sp>
      <p:pic>
        <p:nvPicPr>
          <p:cNvPr id="8197" name="Picture 10"/>
          <p:cNvPicPr>
            <a:picLocks noChangeAspect="1" noChangeArrowheads="1"/>
          </p:cNvPicPr>
          <p:nvPr/>
        </p:nvPicPr>
        <p:blipFill>
          <a:blip r:embed="rId2"/>
          <a:srcRect/>
          <a:stretch>
            <a:fillRect/>
          </a:stretch>
        </p:blipFill>
        <p:spPr bwMode="auto">
          <a:xfrm>
            <a:off x="53975" y="1295400"/>
            <a:ext cx="5059363"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28600" y="152400"/>
            <a:ext cx="7086600" cy="685800"/>
          </a:xfrm>
        </p:spPr>
        <p:txBody>
          <a:bodyPr/>
          <a:lstStyle/>
          <a:p>
            <a:pPr eaLnBrk="1" hangingPunct="1"/>
            <a:r>
              <a:rPr lang="en-US" sz="3600" dirty="0" smtClean="0"/>
              <a:t>Stop-and-Wait, delayed ACK frame</a:t>
            </a:r>
          </a:p>
        </p:txBody>
      </p:sp>
      <p:sp>
        <p:nvSpPr>
          <p:cNvPr id="3" name="Content Placeholder 2"/>
          <p:cNvSpPr>
            <a:spLocks noGrp="1"/>
          </p:cNvSpPr>
          <p:nvPr>
            <p:ph idx="1"/>
          </p:nvPr>
        </p:nvSpPr>
        <p:spPr>
          <a:xfrm>
            <a:off x="5486400" y="914400"/>
            <a:ext cx="3048000" cy="5029200"/>
          </a:xfrm>
          <a:ln>
            <a:solidFill>
              <a:schemeClr val="tx1"/>
            </a:solidFill>
          </a:ln>
        </p:spPr>
        <p:txBody>
          <a:bodyPr rtlCol="0">
            <a:normAutofit fontScale="92500" lnSpcReduction="20000"/>
          </a:bodyPr>
          <a:lstStyle/>
          <a:p>
            <a:pPr algn="just" eaLnBrk="1" fontAlgn="auto" hangingPunct="1">
              <a:spcAft>
                <a:spcPts val="0"/>
              </a:spcAft>
              <a:buFont typeface="Arial" pitchFamily="34" charset="0"/>
              <a:buChar char="•"/>
              <a:defRPr/>
            </a:pPr>
            <a:r>
              <a:rPr lang="en-US" sz="2400" dirty="0" smtClean="0">
                <a:latin typeface="Times New Roman" pitchFamily="18" charset="0"/>
                <a:cs typeface="Times New Roman" pitchFamily="18" charset="0"/>
              </a:rPr>
              <a:t>The ACK can be delayed at the receiver or due to some problem</a:t>
            </a:r>
          </a:p>
          <a:p>
            <a:pPr algn="just" eaLnBrk="1" fontAlgn="auto" hangingPunct="1">
              <a:spcAft>
                <a:spcPts val="0"/>
              </a:spcAft>
              <a:buFont typeface="Arial" pitchFamily="34" charset="0"/>
              <a:buChar char="•"/>
              <a:defRPr/>
            </a:pPr>
            <a:r>
              <a:rPr lang="en-US" sz="2400" dirty="0" smtClean="0">
                <a:latin typeface="Times New Roman" pitchFamily="18" charset="0"/>
                <a:cs typeface="Times New Roman" pitchFamily="18" charset="0"/>
              </a:rPr>
              <a:t>It is received after the timer for frame 0 has expired.</a:t>
            </a:r>
          </a:p>
          <a:p>
            <a:pPr algn="just" eaLnBrk="1" fontAlgn="auto" hangingPunct="1">
              <a:spcAft>
                <a:spcPts val="0"/>
              </a:spcAft>
              <a:buFont typeface="Arial" pitchFamily="34" charset="0"/>
              <a:buChar char="•"/>
              <a:defRPr/>
            </a:pPr>
            <a:r>
              <a:rPr lang="en-US" sz="2400" dirty="0" smtClean="0">
                <a:latin typeface="Times New Roman" pitchFamily="18" charset="0"/>
                <a:cs typeface="Times New Roman" pitchFamily="18" charset="0"/>
              </a:rPr>
              <a:t>Sender retransmitted a copy of frame 0. However, R =1 means receiver expects to see frame 1. Receiver discards the duplicate frame 0.</a:t>
            </a:r>
          </a:p>
          <a:p>
            <a:pPr algn="just" eaLnBrk="1" fontAlgn="auto" hangingPunct="1">
              <a:spcAft>
                <a:spcPts val="0"/>
              </a:spcAft>
              <a:buFont typeface="Arial" pitchFamily="34" charset="0"/>
              <a:buChar char="•"/>
              <a:defRPr/>
            </a:pPr>
            <a:r>
              <a:rPr lang="en-US" sz="2400" dirty="0" smtClean="0">
                <a:latin typeface="Times New Roman" pitchFamily="18" charset="0"/>
                <a:cs typeface="Times New Roman" pitchFamily="18" charset="0"/>
              </a:rPr>
              <a:t>Sender receives 2 ACKs, it discards the second ACK.</a:t>
            </a:r>
          </a:p>
          <a:p>
            <a:pPr algn="just" eaLnBrk="1" fontAlgn="auto" hangingPunct="1">
              <a:spcAft>
                <a:spcPts val="0"/>
              </a:spcAft>
              <a:buFont typeface="Arial" pitchFamily="34" charset="0"/>
              <a:buChar char="•"/>
              <a:defRPr/>
            </a:pPr>
            <a:endParaRPr lang="en-US" sz="2400" dirty="0" smtClean="0">
              <a:latin typeface="Times New Roman" pitchFamily="18" charset="0"/>
              <a:cs typeface="Times New Roman" pitchFamily="18" charset="0"/>
            </a:endParaRPr>
          </a:p>
          <a:p>
            <a:pPr algn="just" eaLnBrk="1" fontAlgn="auto" hangingPunct="1">
              <a:spcAft>
                <a:spcPts val="0"/>
              </a:spcAft>
              <a:buFont typeface="Arial" pitchFamily="34" charset="0"/>
              <a:buChar char="•"/>
              <a:defRPr/>
            </a:pPr>
            <a:endParaRPr lang="en-US" sz="2400" dirty="0" smtClean="0">
              <a:latin typeface="Times New Roman" pitchFamily="18" charset="0"/>
              <a:cs typeface="Times New Roman" pitchFamily="18" charset="0"/>
            </a:endParaRPr>
          </a:p>
        </p:txBody>
      </p:sp>
      <p:sp>
        <p:nvSpPr>
          <p:cNvPr id="9220" name="Text Placeholder 3"/>
          <p:cNvSpPr>
            <a:spLocks noGrp="1"/>
          </p:cNvSpPr>
          <p:nvPr>
            <p:ph type="body" sz="half" idx="2"/>
          </p:nvPr>
        </p:nvSpPr>
        <p:spPr/>
        <p:txBody>
          <a:bodyPr/>
          <a:lstStyle/>
          <a:p>
            <a:pPr eaLnBrk="1" hangingPunct="1"/>
            <a:endParaRPr lang="en-US" smtClean="0"/>
          </a:p>
        </p:txBody>
      </p:sp>
      <p:pic>
        <p:nvPicPr>
          <p:cNvPr id="9221" name="Picture 10"/>
          <p:cNvPicPr>
            <a:picLocks noChangeAspect="1" noChangeArrowheads="1"/>
          </p:cNvPicPr>
          <p:nvPr/>
        </p:nvPicPr>
        <p:blipFill>
          <a:blip r:embed="rId2"/>
          <a:srcRect/>
          <a:stretch>
            <a:fillRect/>
          </a:stretch>
        </p:blipFill>
        <p:spPr bwMode="auto">
          <a:xfrm>
            <a:off x="228600" y="990600"/>
            <a:ext cx="5181600" cy="5492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Disadvantage of Stop-and-Wait</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sz="2800" dirty="0" smtClean="0">
                <a:solidFill>
                  <a:srgbClr val="FF0000"/>
                </a:solidFill>
                <a:latin typeface="Times New Roman" pitchFamily="18" charset="0"/>
                <a:cs typeface="Times New Roman" pitchFamily="18" charset="0"/>
              </a:rPr>
              <a:t>In stop-and-wait, at any point in time, there is only one frame that is sent and waiting to be acknowledged.</a:t>
            </a:r>
          </a:p>
          <a:p>
            <a:pPr eaLnBrk="1" fontAlgn="auto" hangingPunct="1">
              <a:spcAft>
                <a:spcPts val="0"/>
              </a:spcAft>
              <a:buFont typeface="Arial" pitchFamily="34" charset="0"/>
              <a:buChar char="•"/>
              <a:defRPr/>
            </a:pPr>
            <a:r>
              <a:rPr lang="en-US" sz="2800" dirty="0" smtClean="0">
                <a:solidFill>
                  <a:srgbClr val="FF0000"/>
                </a:solidFill>
                <a:latin typeface="Times New Roman" pitchFamily="18" charset="0"/>
                <a:cs typeface="Times New Roman" pitchFamily="18" charset="0"/>
              </a:rPr>
              <a:t>This is not a good use of transmission medium.</a:t>
            </a:r>
          </a:p>
          <a:p>
            <a:pPr eaLnBrk="1" fontAlgn="auto" hangingPunct="1">
              <a:spcAft>
                <a:spcPts val="0"/>
              </a:spcAft>
              <a:buFont typeface="Arial" pitchFamily="34" charset="0"/>
              <a:buChar char="•"/>
              <a:defRPr/>
            </a:pPr>
            <a:r>
              <a:rPr lang="en-US" sz="2800" dirty="0" smtClean="0">
                <a:solidFill>
                  <a:srgbClr val="FF0000"/>
                </a:solidFill>
                <a:latin typeface="Times New Roman" pitchFamily="18" charset="0"/>
                <a:cs typeface="Times New Roman" pitchFamily="18" charset="0"/>
              </a:rPr>
              <a:t>To improve efficiency, multiple frames should be in transition while waiting for ACK.</a:t>
            </a:r>
          </a:p>
          <a:p>
            <a:pPr eaLnBrk="1" fontAlgn="auto" hangingPunct="1">
              <a:spcAft>
                <a:spcPts val="0"/>
              </a:spcAft>
              <a:buFont typeface="Arial" pitchFamily="34" charset="0"/>
              <a:buChar char="•"/>
              <a:defRPr/>
            </a:pPr>
            <a:r>
              <a:rPr lang="en-US" sz="2800" dirty="0" smtClean="0">
                <a:latin typeface="Times New Roman" pitchFamily="18" charset="0"/>
                <a:cs typeface="Times New Roman" pitchFamily="18" charset="0"/>
              </a:rPr>
              <a:t>Two protocol use the above concept,</a:t>
            </a:r>
          </a:p>
          <a:p>
            <a:pPr lvl="1" eaLnBrk="1" fontAlgn="auto" hangingPunct="1">
              <a:spcAft>
                <a:spcPts val="0"/>
              </a:spcAft>
              <a:buFont typeface="Arial" pitchFamily="34" charset="0"/>
              <a:buChar char="–"/>
              <a:defRPr/>
            </a:pPr>
            <a:r>
              <a:rPr lang="en-US" sz="2400" b="1" dirty="0" smtClean="0">
                <a:latin typeface="Times New Roman" pitchFamily="18" charset="0"/>
                <a:cs typeface="Times New Roman" pitchFamily="18" charset="0"/>
              </a:rPr>
              <a:t>Go-Back-N ARQ</a:t>
            </a:r>
          </a:p>
          <a:p>
            <a:pPr lvl="1" eaLnBrk="1" fontAlgn="auto" hangingPunct="1">
              <a:spcAft>
                <a:spcPts val="0"/>
              </a:spcAft>
              <a:buFont typeface="Arial" pitchFamily="34" charset="0"/>
              <a:buChar char="–"/>
              <a:defRPr/>
            </a:pPr>
            <a:r>
              <a:rPr lang="en-US" sz="2400" b="1" dirty="0" smtClean="0">
                <a:latin typeface="Times New Roman" pitchFamily="18" charset="0"/>
                <a:cs typeface="Times New Roman" pitchFamily="18" charset="0"/>
              </a:rPr>
              <a:t>Selective Repeat ARQ</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Go-Back-N ARQ</a:t>
            </a:r>
          </a:p>
        </p:txBody>
      </p:sp>
      <p:sp>
        <p:nvSpPr>
          <p:cNvPr id="12291" name="Content Placeholder 2"/>
          <p:cNvSpPr>
            <a:spLocks noGrp="1"/>
          </p:cNvSpPr>
          <p:nvPr>
            <p:ph idx="1"/>
          </p:nvPr>
        </p:nvSpPr>
        <p:spPr/>
        <p:txBody>
          <a:bodyPr/>
          <a:lstStyle/>
          <a:p>
            <a:pPr eaLnBrk="1" hangingPunct="1"/>
            <a:r>
              <a:rPr lang="en-US" sz="2800" dirty="0" smtClean="0">
                <a:latin typeface="Times New Roman" pitchFamily="18" charset="0"/>
                <a:cs typeface="Times New Roman" pitchFamily="18" charset="0"/>
              </a:rPr>
              <a:t>We can send up to W frames before worrying about ACKs.</a:t>
            </a:r>
          </a:p>
          <a:p>
            <a:pPr eaLnBrk="1" hangingPunct="1"/>
            <a:r>
              <a:rPr lang="en-US" sz="2800" dirty="0" smtClean="0">
                <a:latin typeface="Times New Roman" pitchFamily="18" charset="0"/>
                <a:cs typeface="Times New Roman" pitchFamily="18" charset="0"/>
              </a:rPr>
              <a:t>We keep a copy of these frames until the ACKs arrive.</a:t>
            </a:r>
          </a:p>
          <a:p>
            <a:pPr eaLnBrk="1" hangingPunct="1"/>
            <a:r>
              <a:rPr lang="en-US" sz="2800" dirty="0" smtClean="0">
                <a:latin typeface="Times New Roman" pitchFamily="18" charset="0"/>
                <a:cs typeface="Times New Roman" pitchFamily="18" charset="0"/>
              </a:rPr>
              <a:t>This procedure requires additional features to be added to Stop-and-Wait ARQ.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6DD7FB5155A440AF7BB58CFFD0EB48" ma:contentTypeVersion="4" ma:contentTypeDescription="Create a new document." ma:contentTypeScope="" ma:versionID="990fa8cc0888ac136b9df06f6aff5f81">
  <xsd:schema xmlns:xsd="http://www.w3.org/2001/XMLSchema" xmlns:xs="http://www.w3.org/2001/XMLSchema" xmlns:p="http://schemas.microsoft.com/office/2006/metadata/properties" xmlns:ns2="55327a11-6e4c-481a-812d-9a5ea8cd96ec" targetNamespace="http://schemas.microsoft.com/office/2006/metadata/properties" ma:root="true" ma:fieldsID="cb56dc8b258b4ad306b09ca19339265d" ns2:_="">
    <xsd:import namespace="55327a11-6e4c-481a-812d-9a5ea8cd96e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327a11-6e4c-481a-812d-9a5ea8cd96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159584-0BB1-4C02-A58A-6F8AFB766F10}"/>
</file>

<file path=customXml/itemProps2.xml><?xml version="1.0" encoding="utf-8"?>
<ds:datastoreItem xmlns:ds="http://schemas.openxmlformats.org/officeDocument/2006/customXml" ds:itemID="{74D52657-19B8-4154-A0CC-8375C1032551}"/>
</file>

<file path=customXml/itemProps3.xml><?xml version="1.0" encoding="utf-8"?>
<ds:datastoreItem xmlns:ds="http://schemas.openxmlformats.org/officeDocument/2006/customXml" ds:itemID="{54A92242-8516-485C-B098-95C28D63AB84}"/>
</file>

<file path=docProps/app.xml><?xml version="1.0" encoding="utf-8"?>
<Properties xmlns="http://schemas.openxmlformats.org/officeDocument/2006/extended-properties" xmlns:vt="http://schemas.openxmlformats.org/officeDocument/2006/docPropsVTypes">
  <TotalTime>501</TotalTime>
  <Words>1463</Words>
  <Application>Microsoft Office PowerPoint</Application>
  <PresentationFormat>On-screen Show (4:3)</PresentationFormat>
  <Paragraphs>102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Error Control</vt:lpstr>
      <vt:lpstr>Error and Flow Control Mechanisms</vt:lpstr>
      <vt:lpstr>Stop-and-Wait</vt:lpstr>
      <vt:lpstr>Stop-and-Wait ARQ, lost frame</vt:lpstr>
      <vt:lpstr>Stop-and-Wait, lost ACK frame</vt:lpstr>
      <vt:lpstr>Stop-and-Wait, delayed ACK frame</vt:lpstr>
      <vt:lpstr>Disadvantage of Stop-and-Wait</vt:lpstr>
      <vt:lpstr>Go-Back-N ARQ</vt:lpstr>
      <vt:lpstr>Sequence Numbers</vt:lpstr>
      <vt:lpstr>Sender Sliding Window</vt:lpstr>
      <vt:lpstr>Receiver Sliding Window</vt:lpstr>
      <vt:lpstr>Control Variables</vt:lpstr>
      <vt:lpstr>Acknowledgement</vt:lpstr>
      <vt:lpstr>Go-Back-N ARQ, normal operation</vt:lpstr>
      <vt:lpstr>Go-Back-N ARQ, lost frame</vt:lpstr>
      <vt:lpstr>Go-Back-N ARQ, damaged/lost/delayed ACK</vt:lpstr>
      <vt:lpstr>Go-Back-N ARQ, sender window size</vt:lpstr>
      <vt:lpstr>Selective Repeat ARQ, sender and receiver windows</vt:lpstr>
      <vt:lpstr>Selective Repeat ARQ, lost frame</vt:lpstr>
      <vt:lpstr>Selective Repeat ARQ, sender window size</vt:lpstr>
    </vt:vector>
  </TitlesOfParts>
  <Company>Cleveland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IST</dc:creator>
  <cp:lastModifiedBy>RJ</cp:lastModifiedBy>
  <cp:revision>89</cp:revision>
  <dcterms:created xsi:type="dcterms:W3CDTF">2008-02-11T20:33:11Z</dcterms:created>
  <dcterms:modified xsi:type="dcterms:W3CDTF">2022-09-05T05:56:51Z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0x0101000E6DD7FB5155A440AF7BB58CFFD0EB48</vt:lpwstr>
  </property>
</Properties>
</file>