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3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38.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0"/>
  </p:notesMasterIdLst>
  <p:handoutMasterIdLst>
    <p:handoutMasterId r:id="rId41"/>
  </p:handoutMasterIdLst>
  <p:sldIdLst>
    <p:sldId id="256" r:id="rId2"/>
    <p:sldId id="266" r:id="rId3"/>
    <p:sldId id="257" r:id="rId4"/>
    <p:sldId id="258" r:id="rId5"/>
    <p:sldId id="267" r:id="rId6"/>
    <p:sldId id="260" r:id="rId7"/>
    <p:sldId id="259" r:id="rId8"/>
    <p:sldId id="268" r:id="rId9"/>
    <p:sldId id="269" r:id="rId10"/>
    <p:sldId id="270" r:id="rId11"/>
    <p:sldId id="261" r:id="rId12"/>
    <p:sldId id="262" r:id="rId13"/>
    <p:sldId id="263" r:id="rId14"/>
    <p:sldId id="271" r:id="rId15"/>
    <p:sldId id="264" r:id="rId16"/>
    <p:sldId id="272" r:id="rId17"/>
    <p:sldId id="265" r:id="rId18"/>
    <p:sldId id="293" r:id="rId19"/>
    <p:sldId id="294" r:id="rId20"/>
    <p:sldId id="295" r:id="rId21"/>
    <p:sldId id="296" r:id="rId22"/>
    <p:sldId id="297" r:id="rId23"/>
    <p:sldId id="275" r:id="rId24"/>
    <p:sldId id="276" r:id="rId25"/>
    <p:sldId id="277" r:id="rId26"/>
    <p:sldId id="278" r:id="rId27"/>
    <p:sldId id="288" r:id="rId28"/>
    <p:sldId id="289" r:id="rId29"/>
    <p:sldId id="290" r:id="rId30"/>
    <p:sldId id="291" r:id="rId31"/>
    <p:sldId id="292" r:id="rId32"/>
    <p:sldId id="280" r:id="rId33"/>
    <p:sldId id="281" r:id="rId34"/>
    <p:sldId id="282" r:id="rId35"/>
    <p:sldId id="283" r:id="rId36"/>
    <p:sldId id="284" r:id="rId37"/>
    <p:sldId id="285" r:id="rId38"/>
    <p:sldId id="286" r:id="rId39"/>
  </p:sldIdLst>
  <p:sldSz cx="9432925" cy="7200900"/>
  <p:notesSz cx="6858000" cy="9144000"/>
  <p:kinsoku lang="ja-JP" invalStChars="" invalEndChars=""/>
  <p:defaultTextStyle>
    <a:defPPr>
      <a:defRPr lang="en-US"/>
    </a:defPPr>
    <a:lvl1pPr algn="l" rtl="0" eaLnBrk="0" fontAlgn="base" hangingPunct="0">
      <a:spcBef>
        <a:spcPct val="0"/>
      </a:spcBef>
      <a:spcAft>
        <a:spcPct val="0"/>
      </a:spcAft>
      <a:defRPr sz="2500" kern="1200">
        <a:solidFill>
          <a:schemeClr val="tx1"/>
        </a:solidFill>
        <a:latin typeface="Times New Roman" pitchFamily="-128" charset="0"/>
        <a:ea typeface="+mn-ea"/>
        <a:cs typeface="+mn-cs"/>
      </a:defRPr>
    </a:lvl1pPr>
    <a:lvl2pPr marL="474663" indent="-17463" algn="l" rtl="0" eaLnBrk="0" fontAlgn="base" hangingPunct="0">
      <a:spcBef>
        <a:spcPct val="0"/>
      </a:spcBef>
      <a:spcAft>
        <a:spcPct val="0"/>
      </a:spcAft>
      <a:defRPr sz="2500" kern="1200">
        <a:solidFill>
          <a:schemeClr val="tx1"/>
        </a:solidFill>
        <a:latin typeface="Times New Roman" pitchFamily="-128" charset="0"/>
        <a:ea typeface="+mn-ea"/>
        <a:cs typeface="+mn-cs"/>
      </a:defRPr>
    </a:lvl2pPr>
    <a:lvl3pPr marL="949325" indent="-34925" algn="l" rtl="0" eaLnBrk="0" fontAlgn="base" hangingPunct="0">
      <a:spcBef>
        <a:spcPct val="0"/>
      </a:spcBef>
      <a:spcAft>
        <a:spcPct val="0"/>
      </a:spcAft>
      <a:defRPr sz="2500" kern="1200">
        <a:solidFill>
          <a:schemeClr val="tx1"/>
        </a:solidFill>
        <a:latin typeface="Times New Roman" pitchFamily="-128" charset="0"/>
        <a:ea typeface="+mn-ea"/>
        <a:cs typeface="+mn-cs"/>
      </a:defRPr>
    </a:lvl3pPr>
    <a:lvl4pPr marL="1425575" indent="-53975" algn="l" rtl="0" eaLnBrk="0" fontAlgn="base" hangingPunct="0">
      <a:spcBef>
        <a:spcPct val="0"/>
      </a:spcBef>
      <a:spcAft>
        <a:spcPct val="0"/>
      </a:spcAft>
      <a:defRPr sz="2500" kern="1200">
        <a:solidFill>
          <a:schemeClr val="tx1"/>
        </a:solidFill>
        <a:latin typeface="Times New Roman" pitchFamily="-128" charset="0"/>
        <a:ea typeface="+mn-ea"/>
        <a:cs typeface="+mn-cs"/>
      </a:defRPr>
    </a:lvl4pPr>
    <a:lvl5pPr marL="1900238" indent="-71438" algn="l" rtl="0" eaLnBrk="0" fontAlgn="base" hangingPunct="0">
      <a:spcBef>
        <a:spcPct val="0"/>
      </a:spcBef>
      <a:spcAft>
        <a:spcPct val="0"/>
      </a:spcAft>
      <a:defRPr sz="2500" kern="1200">
        <a:solidFill>
          <a:schemeClr val="tx1"/>
        </a:solidFill>
        <a:latin typeface="Times New Roman" pitchFamily="-128" charset="0"/>
        <a:ea typeface="+mn-ea"/>
        <a:cs typeface="+mn-cs"/>
      </a:defRPr>
    </a:lvl5pPr>
    <a:lvl6pPr marL="2286000" algn="l" defTabSz="914400" rtl="0" eaLnBrk="1" latinLnBrk="0" hangingPunct="1">
      <a:defRPr sz="2500" kern="1200">
        <a:solidFill>
          <a:schemeClr val="tx1"/>
        </a:solidFill>
        <a:latin typeface="Times New Roman" pitchFamily="-128" charset="0"/>
        <a:ea typeface="+mn-ea"/>
        <a:cs typeface="+mn-cs"/>
      </a:defRPr>
    </a:lvl6pPr>
    <a:lvl7pPr marL="2743200" algn="l" defTabSz="914400" rtl="0" eaLnBrk="1" latinLnBrk="0" hangingPunct="1">
      <a:defRPr sz="2500" kern="1200">
        <a:solidFill>
          <a:schemeClr val="tx1"/>
        </a:solidFill>
        <a:latin typeface="Times New Roman" pitchFamily="-128" charset="0"/>
        <a:ea typeface="+mn-ea"/>
        <a:cs typeface="+mn-cs"/>
      </a:defRPr>
    </a:lvl7pPr>
    <a:lvl8pPr marL="3200400" algn="l" defTabSz="914400" rtl="0" eaLnBrk="1" latinLnBrk="0" hangingPunct="1">
      <a:defRPr sz="2500" kern="1200">
        <a:solidFill>
          <a:schemeClr val="tx1"/>
        </a:solidFill>
        <a:latin typeface="Times New Roman" pitchFamily="-128" charset="0"/>
        <a:ea typeface="+mn-ea"/>
        <a:cs typeface="+mn-cs"/>
      </a:defRPr>
    </a:lvl8pPr>
    <a:lvl9pPr marL="3657600" algn="l" defTabSz="914400" rtl="0" eaLnBrk="1" latinLnBrk="0" hangingPunct="1">
      <a:defRPr sz="2500" kern="1200">
        <a:solidFill>
          <a:schemeClr val="tx1"/>
        </a:solidFill>
        <a:latin typeface="Times New Roman" pitchFamily="-12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3399"/>
    <a:srgbClr val="9900CC"/>
    <a:srgbClr val="D60093"/>
    <a:srgbClr val="063DE8"/>
    <a:srgbClr val="A3F25F"/>
    <a:srgbClr val="114FFB"/>
    <a:srgbClr val="FAFD00"/>
    <a:srgbClr val="CC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9" d="100"/>
          <a:sy n="79" d="100"/>
        </p:scale>
        <p:origin x="-1474" y="-82"/>
      </p:cViewPr>
      <p:guideLst>
        <p:guide orient="horz" pos="2268"/>
        <p:guide pos="2971"/>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8915" name="Rectangle 3"/>
          <p:cNvSpPr>
            <a:spLocks noGrp="1" noRot="1" noChangeAspect="1" noChangeArrowheads="1" noTextEdit="1"/>
          </p:cNvSpPr>
          <p:nvPr>
            <p:ph type="sldImg" idx="2"/>
          </p:nvPr>
        </p:nvSpPr>
        <p:spPr bwMode="auto">
          <a:xfrm>
            <a:off x="1190625" y="692150"/>
            <a:ext cx="4476750" cy="3416300"/>
          </a:xfrm>
          <a:prstGeom prst="rect">
            <a:avLst/>
          </a:prstGeom>
          <a:noFill/>
          <a:ln w="12700">
            <a:solidFill>
              <a:schemeClr val="tx1"/>
            </a:solidFill>
            <a:miter lim="800000"/>
            <a:headEnd/>
            <a:tailEnd/>
          </a:ln>
          <a:effec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74663"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49325"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425575"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900238"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376068" algn="l" defTabSz="950427" rtl="0" eaLnBrk="1" latinLnBrk="0" hangingPunct="1">
      <a:defRPr sz="1200" kern="1200">
        <a:solidFill>
          <a:schemeClr val="tx1"/>
        </a:solidFill>
        <a:latin typeface="+mn-lt"/>
        <a:ea typeface="+mn-ea"/>
        <a:cs typeface="+mn-cs"/>
      </a:defRPr>
    </a:lvl6pPr>
    <a:lvl7pPr marL="2851282" algn="l" defTabSz="950427" rtl="0" eaLnBrk="1" latinLnBrk="0" hangingPunct="1">
      <a:defRPr sz="1200" kern="1200">
        <a:solidFill>
          <a:schemeClr val="tx1"/>
        </a:solidFill>
        <a:latin typeface="+mn-lt"/>
        <a:ea typeface="+mn-ea"/>
        <a:cs typeface="+mn-cs"/>
      </a:defRPr>
    </a:lvl7pPr>
    <a:lvl8pPr marL="3326496" algn="l" defTabSz="950427" rtl="0" eaLnBrk="1" latinLnBrk="0" hangingPunct="1">
      <a:defRPr sz="1200" kern="1200">
        <a:solidFill>
          <a:schemeClr val="tx1"/>
        </a:solidFill>
        <a:latin typeface="+mn-lt"/>
        <a:ea typeface="+mn-ea"/>
        <a:cs typeface="+mn-cs"/>
      </a:defRPr>
    </a:lvl8pPr>
    <a:lvl9pPr marL="3801709" algn="l" defTabSz="95042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p:spPr>
        <p:txBody>
          <a:bodyPr/>
          <a:lstStyle/>
          <a:p>
            <a:endParaRPr lang="en-US" smtClean="0">
              <a:latin typeface="Times New Roman" pitchFamily="-12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p:spPr>
        <p:txBody>
          <a:bodyPr/>
          <a:lstStyle/>
          <a:p>
            <a:r>
              <a:rPr lang="en-US" smtClean="0">
                <a:latin typeface="Times New Roman" pitchFamily="-128" charset="0"/>
              </a:rPr>
              <a:t>Make sense of message. </a:t>
            </a:r>
          </a:p>
          <a:p>
            <a:r>
              <a:rPr lang="en-US" smtClean="0">
                <a:latin typeface="Times New Roman" pitchFamily="-128" charset="0"/>
              </a:rPr>
              <a:t>Make sense of message. </a:t>
            </a:r>
          </a:p>
          <a:p>
            <a:endParaRPr lang="en-US" smtClean="0">
              <a:latin typeface="Times New Roman" pitchFamily="-12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p:spPr>
        <p:txBody>
          <a:bodyPr/>
          <a:lstStyle/>
          <a:p>
            <a:endParaRPr lang="en-US" smtClean="0">
              <a:latin typeface="Times New Roman" pitchFamily="-12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07470" y="2236947"/>
            <a:ext cx="8017986" cy="1543526"/>
          </a:xfrm>
        </p:spPr>
        <p:txBody>
          <a:bodyPr/>
          <a:lstStyle/>
          <a:p>
            <a:r>
              <a:rPr lang="en-US" smtClean="0"/>
              <a:t>Click to edit Master title style</a:t>
            </a:r>
            <a:endParaRPr lang="en-US"/>
          </a:p>
        </p:txBody>
      </p:sp>
      <p:sp>
        <p:nvSpPr>
          <p:cNvPr id="3" name="Subtitle 2"/>
          <p:cNvSpPr>
            <a:spLocks noGrp="1"/>
          </p:cNvSpPr>
          <p:nvPr>
            <p:ph type="subTitle" idx="1"/>
          </p:nvPr>
        </p:nvSpPr>
        <p:spPr>
          <a:xfrm>
            <a:off x="1414939" y="4080510"/>
            <a:ext cx="6603048" cy="1840230"/>
          </a:xfrm>
        </p:spPr>
        <p:txBody>
          <a:bodyPr/>
          <a:lstStyle>
            <a:lvl1pPr marL="0" indent="0" algn="ctr">
              <a:buNone/>
              <a:defRPr/>
            </a:lvl1pPr>
            <a:lvl2pPr marL="475214" indent="0" algn="ctr">
              <a:buNone/>
              <a:defRPr/>
            </a:lvl2pPr>
            <a:lvl3pPr marL="950427" indent="0" algn="ctr">
              <a:buNone/>
              <a:defRPr/>
            </a:lvl3pPr>
            <a:lvl4pPr marL="1425641" indent="0" algn="ctr">
              <a:buNone/>
              <a:defRPr/>
            </a:lvl4pPr>
            <a:lvl5pPr marL="1900855" indent="0" algn="ctr">
              <a:buNone/>
              <a:defRPr/>
            </a:lvl5pPr>
            <a:lvl6pPr marL="2376068" indent="0" algn="ctr">
              <a:buNone/>
              <a:defRPr/>
            </a:lvl6pPr>
            <a:lvl7pPr marL="2851282" indent="0" algn="ctr">
              <a:buNone/>
              <a:defRPr/>
            </a:lvl7pPr>
            <a:lvl8pPr marL="3326496" indent="0" algn="ctr">
              <a:buNone/>
              <a:defRPr/>
            </a:lvl8pPr>
            <a:lvl9pPr marL="3801709"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0959" y="640080"/>
            <a:ext cx="2004497" cy="57607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07470" y="640080"/>
            <a:ext cx="5856274" cy="5760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707470" y="640080"/>
            <a:ext cx="8017986" cy="12001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07470" y="2080260"/>
            <a:ext cx="8017986" cy="20802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07470" y="4320540"/>
            <a:ext cx="8017986" cy="20802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5136" y="4627245"/>
            <a:ext cx="8017986" cy="1430179"/>
          </a:xfrm>
        </p:spPr>
        <p:txBody>
          <a:bodyPr anchor="t"/>
          <a:lstStyle>
            <a:lvl1pPr algn="l">
              <a:defRPr sz="4200" b="1" cap="all"/>
            </a:lvl1pPr>
          </a:lstStyle>
          <a:p>
            <a:r>
              <a:rPr lang="en-US" smtClean="0"/>
              <a:t>Click to edit Master title style</a:t>
            </a:r>
            <a:endParaRPr lang="en-US"/>
          </a:p>
        </p:txBody>
      </p:sp>
      <p:sp>
        <p:nvSpPr>
          <p:cNvPr id="3" name="Text Placeholder 2"/>
          <p:cNvSpPr>
            <a:spLocks noGrp="1"/>
          </p:cNvSpPr>
          <p:nvPr>
            <p:ph type="body" idx="1"/>
          </p:nvPr>
        </p:nvSpPr>
        <p:spPr>
          <a:xfrm>
            <a:off x="745136" y="3052049"/>
            <a:ext cx="8017986" cy="1575196"/>
          </a:xfrm>
        </p:spPr>
        <p:txBody>
          <a:bodyPr anchor="b"/>
          <a:lstStyle>
            <a:lvl1pPr marL="0" indent="0">
              <a:buNone/>
              <a:defRPr sz="2100"/>
            </a:lvl1pPr>
            <a:lvl2pPr marL="475214" indent="0">
              <a:buNone/>
              <a:defRPr sz="1900"/>
            </a:lvl2pPr>
            <a:lvl3pPr marL="950427" indent="0">
              <a:buNone/>
              <a:defRPr sz="1700"/>
            </a:lvl3pPr>
            <a:lvl4pPr marL="1425641" indent="0">
              <a:buNone/>
              <a:defRPr sz="1500"/>
            </a:lvl4pPr>
            <a:lvl5pPr marL="1900855" indent="0">
              <a:buNone/>
              <a:defRPr sz="1500"/>
            </a:lvl5pPr>
            <a:lvl6pPr marL="2376068" indent="0">
              <a:buNone/>
              <a:defRPr sz="1500"/>
            </a:lvl6pPr>
            <a:lvl7pPr marL="2851282" indent="0">
              <a:buNone/>
              <a:defRPr sz="1500"/>
            </a:lvl7pPr>
            <a:lvl8pPr marL="3326496" indent="0">
              <a:buNone/>
              <a:defRPr sz="1500"/>
            </a:lvl8pPr>
            <a:lvl9pPr marL="3801709" indent="0">
              <a:buNone/>
              <a:defRPr sz="15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07470" y="2080260"/>
            <a:ext cx="3930385" cy="4320540"/>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95070" y="2080260"/>
            <a:ext cx="3930385" cy="4320540"/>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1646" y="288370"/>
            <a:ext cx="8489633" cy="12001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71646" y="1611869"/>
            <a:ext cx="4167847" cy="671750"/>
          </a:xfrm>
        </p:spPr>
        <p:txBody>
          <a:bodyPr anchor="b"/>
          <a:lstStyle>
            <a:lvl1pPr marL="0" indent="0">
              <a:buNone/>
              <a:defRPr sz="2500" b="1"/>
            </a:lvl1pPr>
            <a:lvl2pPr marL="475214" indent="0">
              <a:buNone/>
              <a:defRPr sz="2100" b="1"/>
            </a:lvl2pPr>
            <a:lvl3pPr marL="950427" indent="0">
              <a:buNone/>
              <a:defRPr sz="1900" b="1"/>
            </a:lvl3pPr>
            <a:lvl4pPr marL="1425641" indent="0">
              <a:buNone/>
              <a:defRPr sz="1700" b="1"/>
            </a:lvl4pPr>
            <a:lvl5pPr marL="1900855" indent="0">
              <a:buNone/>
              <a:defRPr sz="1700" b="1"/>
            </a:lvl5pPr>
            <a:lvl6pPr marL="2376068" indent="0">
              <a:buNone/>
              <a:defRPr sz="1700" b="1"/>
            </a:lvl6pPr>
            <a:lvl7pPr marL="2851282" indent="0">
              <a:buNone/>
              <a:defRPr sz="1700" b="1"/>
            </a:lvl7pPr>
            <a:lvl8pPr marL="3326496" indent="0">
              <a:buNone/>
              <a:defRPr sz="1700" b="1"/>
            </a:lvl8pPr>
            <a:lvl9pPr marL="3801709"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471646" y="2283619"/>
            <a:ext cx="4167847" cy="4148852"/>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791795" y="1611869"/>
            <a:ext cx="4169484" cy="671750"/>
          </a:xfrm>
        </p:spPr>
        <p:txBody>
          <a:bodyPr anchor="b"/>
          <a:lstStyle>
            <a:lvl1pPr marL="0" indent="0">
              <a:buNone/>
              <a:defRPr sz="2500" b="1"/>
            </a:lvl1pPr>
            <a:lvl2pPr marL="475214" indent="0">
              <a:buNone/>
              <a:defRPr sz="2100" b="1"/>
            </a:lvl2pPr>
            <a:lvl3pPr marL="950427" indent="0">
              <a:buNone/>
              <a:defRPr sz="1900" b="1"/>
            </a:lvl3pPr>
            <a:lvl4pPr marL="1425641" indent="0">
              <a:buNone/>
              <a:defRPr sz="1700" b="1"/>
            </a:lvl4pPr>
            <a:lvl5pPr marL="1900855" indent="0">
              <a:buNone/>
              <a:defRPr sz="1700" b="1"/>
            </a:lvl5pPr>
            <a:lvl6pPr marL="2376068" indent="0">
              <a:buNone/>
              <a:defRPr sz="1700" b="1"/>
            </a:lvl6pPr>
            <a:lvl7pPr marL="2851282" indent="0">
              <a:buNone/>
              <a:defRPr sz="1700" b="1"/>
            </a:lvl7pPr>
            <a:lvl8pPr marL="3326496" indent="0">
              <a:buNone/>
              <a:defRPr sz="1700" b="1"/>
            </a:lvl8pPr>
            <a:lvl9pPr marL="3801709"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4791795" y="2283619"/>
            <a:ext cx="4169484" cy="4148852"/>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647" y="286702"/>
            <a:ext cx="3103367" cy="1220153"/>
          </a:xfrm>
        </p:spPr>
        <p:txBody>
          <a:bodyPr anchor="b"/>
          <a:lstStyle>
            <a:lvl1pPr algn="l">
              <a:defRPr sz="2100" b="1"/>
            </a:lvl1pPr>
          </a:lstStyle>
          <a:p>
            <a:r>
              <a:rPr lang="en-US" smtClean="0"/>
              <a:t>Click to edit Master title style</a:t>
            </a:r>
            <a:endParaRPr lang="en-US"/>
          </a:p>
        </p:txBody>
      </p:sp>
      <p:sp>
        <p:nvSpPr>
          <p:cNvPr id="3" name="Content Placeholder 2"/>
          <p:cNvSpPr>
            <a:spLocks noGrp="1"/>
          </p:cNvSpPr>
          <p:nvPr>
            <p:ph idx="1"/>
          </p:nvPr>
        </p:nvSpPr>
        <p:spPr>
          <a:xfrm>
            <a:off x="3688012" y="286703"/>
            <a:ext cx="5273267" cy="6145769"/>
          </a:xfrm>
        </p:spPr>
        <p:txBody>
          <a:bodyPr/>
          <a:lstStyle>
            <a:lvl1pPr>
              <a:defRPr sz="33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71647" y="1506856"/>
            <a:ext cx="3103367" cy="4925616"/>
          </a:xfrm>
        </p:spPr>
        <p:txBody>
          <a:bodyPr/>
          <a:lstStyle>
            <a:lvl1pPr marL="0" indent="0">
              <a:buNone/>
              <a:defRPr sz="1500"/>
            </a:lvl1pPr>
            <a:lvl2pPr marL="475214" indent="0">
              <a:buNone/>
              <a:defRPr sz="1200"/>
            </a:lvl2pPr>
            <a:lvl3pPr marL="950427" indent="0">
              <a:buNone/>
              <a:defRPr sz="1000"/>
            </a:lvl3pPr>
            <a:lvl4pPr marL="1425641" indent="0">
              <a:buNone/>
              <a:defRPr sz="900"/>
            </a:lvl4pPr>
            <a:lvl5pPr marL="1900855" indent="0">
              <a:buNone/>
              <a:defRPr sz="900"/>
            </a:lvl5pPr>
            <a:lvl6pPr marL="2376068" indent="0">
              <a:buNone/>
              <a:defRPr sz="900"/>
            </a:lvl6pPr>
            <a:lvl7pPr marL="2851282" indent="0">
              <a:buNone/>
              <a:defRPr sz="900"/>
            </a:lvl7pPr>
            <a:lvl8pPr marL="3326496" indent="0">
              <a:buNone/>
              <a:defRPr sz="900"/>
            </a:lvl8pPr>
            <a:lvl9pPr marL="3801709"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48919" y="5040630"/>
            <a:ext cx="5659755" cy="595075"/>
          </a:xfrm>
        </p:spPr>
        <p:txBody>
          <a:bodyPr anchor="b"/>
          <a:lstStyle>
            <a:lvl1pPr algn="l">
              <a:defRPr sz="2100" b="1"/>
            </a:lvl1pPr>
          </a:lstStyle>
          <a:p>
            <a:r>
              <a:rPr lang="en-US" smtClean="0"/>
              <a:t>Click to edit Master title style</a:t>
            </a:r>
            <a:endParaRPr lang="en-US"/>
          </a:p>
        </p:txBody>
      </p:sp>
      <p:sp>
        <p:nvSpPr>
          <p:cNvPr id="3" name="Picture Placeholder 2"/>
          <p:cNvSpPr>
            <a:spLocks noGrp="1"/>
          </p:cNvSpPr>
          <p:nvPr>
            <p:ph type="pic" idx="1"/>
          </p:nvPr>
        </p:nvSpPr>
        <p:spPr>
          <a:xfrm>
            <a:off x="1848919" y="643414"/>
            <a:ext cx="5659755" cy="4320540"/>
          </a:xfrm>
        </p:spPr>
        <p:txBody>
          <a:bodyPr/>
          <a:lstStyle>
            <a:lvl1pPr marL="0" indent="0">
              <a:buNone/>
              <a:defRPr sz="3300"/>
            </a:lvl1pPr>
            <a:lvl2pPr marL="475214" indent="0">
              <a:buNone/>
              <a:defRPr sz="2900"/>
            </a:lvl2pPr>
            <a:lvl3pPr marL="950427" indent="0">
              <a:buNone/>
              <a:defRPr sz="2500"/>
            </a:lvl3pPr>
            <a:lvl4pPr marL="1425641" indent="0">
              <a:buNone/>
              <a:defRPr sz="2100"/>
            </a:lvl4pPr>
            <a:lvl5pPr marL="1900855" indent="0">
              <a:buNone/>
              <a:defRPr sz="2100"/>
            </a:lvl5pPr>
            <a:lvl6pPr marL="2376068" indent="0">
              <a:buNone/>
              <a:defRPr sz="2100"/>
            </a:lvl6pPr>
            <a:lvl7pPr marL="2851282" indent="0">
              <a:buNone/>
              <a:defRPr sz="2100"/>
            </a:lvl7pPr>
            <a:lvl8pPr marL="3326496" indent="0">
              <a:buNone/>
              <a:defRPr sz="2100"/>
            </a:lvl8pPr>
            <a:lvl9pPr marL="3801709" indent="0">
              <a:buNone/>
              <a:defRPr sz="2100"/>
            </a:lvl9pPr>
          </a:lstStyle>
          <a:p>
            <a:pPr lvl="0"/>
            <a:endParaRPr lang="en-US" noProof="0" smtClean="0"/>
          </a:p>
        </p:txBody>
      </p:sp>
      <p:sp>
        <p:nvSpPr>
          <p:cNvPr id="4" name="Text Placeholder 3"/>
          <p:cNvSpPr>
            <a:spLocks noGrp="1"/>
          </p:cNvSpPr>
          <p:nvPr>
            <p:ph type="body" sz="half" idx="2"/>
          </p:nvPr>
        </p:nvSpPr>
        <p:spPr>
          <a:xfrm>
            <a:off x="1848919" y="5635705"/>
            <a:ext cx="5659755" cy="845105"/>
          </a:xfrm>
        </p:spPr>
        <p:txBody>
          <a:bodyPr/>
          <a:lstStyle>
            <a:lvl1pPr marL="0" indent="0">
              <a:buNone/>
              <a:defRPr sz="1500"/>
            </a:lvl1pPr>
            <a:lvl2pPr marL="475214" indent="0">
              <a:buNone/>
              <a:defRPr sz="1200"/>
            </a:lvl2pPr>
            <a:lvl3pPr marL="950427" indent="0">
              <a:buNone/>
              <a:defRPr sz="1000"/>
            </a:lvl3pPr>
            <a:lvl4pPr marL="1425641" indent="0">
              <a:buNone/>
              <a:defRPr sz="900"/>
            </a:lvl4pPr>
            <a:lvl5pPr marL="1900855" indent="0">
              <a:buNone/>
              <a:defRPr sz="900"/>
            </a:lvl5pPr>
            <a:lvl6pPr marL="2376068" indent="0">
              <a:buNone/>
              <a:defRPr sz="900"/>
            </a:lvl6pPr>
            <a:lvl7pPr marL="2851282" indent="0">
              <a:buNone/>
              <a:defRPr sz="900"/>
            </a:lvl7pPr>
            <a:lvl8pPr marL="3326496" indent="0">
              <a:buNone/>
              <a:defRPr sz="900"/>
            </a:lvl8pPr>
            <a:lvl9pPr marL="3801709"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08025" y="639763"/>
            <a:ext cx="8016875" cy="1200150"/>
          </a:xfrm>
          <a:prstGeom prst="rect">
            <a:avLst/>
          </a:prstGeom>
          <a:noFill/>
          <a:ln w="12700">
            <a:noFill/>
            <a:miter lim="800000"/>
            <a:headEnd/>
            <a:tailEnd/>
          </a:ln>
          <a:effectLst/>
        </p:spPr>
        <p:txBody>
          <a:bodyPr vert="horz" wrap="square" lIns="94053" tIns="46201" rIns="94053" bIns="46201"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708025" y="2079625"/>
            <a:ext cx="8016875" cy="4321175"/>
          </a:xfrm>
          <a:prstGeom prst="rect">
            <a:avLst/>
          </a:prstGeom>
          <a:noFill/>
          <a:ln w="12700">
            <a:noFill/>
            <a:miter lim="800000"/>
            <a:headEnd/>
            <a:tailEnd/>
          </a:ln>
          <a:effectLst/>
        </p:spPr>
        <p:txBody>
          <a:bodyPr vert="horz" wrap="square" lIns="94053" tIns="46201" rIns="94053" bIns="4620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600">
          <a:solidFill>
            <a:schemeClr val="tx2"/>
          </a:solidFill>
          <a:latin typeface="+mj-lt"/>
          <a:ea typeface="+mj-ea"/>
          <a:cs typeface="+mj-cs"/>
        </a:defRPr>
      </a:lvl1pPr>
      <a:lvl2pPr algn="ctr" rtl="0" eaLnBrk="0" fontAlgn="base" hangingPunct="0">
        <a:spcBef>
          <a:spcPct val="0"/>
        </a:spcBef>
        <a:spcAft>
          <a:spcPct val="0"/>
        </a:spcAft>
        <a:defRPr sz="4600">
          <a:solidFill>
            <a:schemeClr val="tx2"/>
          </a:solidFill>
          <a:latin typeface="Times New Roman" pitchFamily="18" charset="0"/>
        </a:defRPr>
      </a:lvl2pPr>
      <a:lvl3pPr algn="ctr" rtl="0" eaLnBrk="0" fontAlgn="base" hangingPunct="0">
        <a:spcBef>
          <a:spcPct val="0"/>
        </a:spcBef>
        <a:spcAft>
          <a:spcPct val="0"/>
        </a:spcAft>
        <a:defRPr sz="4600">
          <a:solidFill>
            <a:schemeClr val="tx2"/>
          </a:solidFill>
          <a:latin typeface="Times New Roman" pitchFamily="18" charset="0"/>
        </a:defRPr>
      </a:lvl3pPr>
      <a:lvl4pPr algn="ctr" rtl="0" eaLnBrk="0" fontAlgn="base" hangingPunct="0">
        <a:spcBef>
          <a:spcPct val="0"/>
        </a:spcBef>
        <a:spcAft>
          <a:spcPct val="0"/>
        </a:spcAft>
        <a:defRPr sz="4600">
          <a:solidFill>
            <a:schemeClr val="tx2"/>
          </a:solidFill>
          <a:latin typeface="Times New Roman" pitchFamily="18" charset="0"/>
        </a:defRPr>
      </a:lvl4pPr>
      <a:lvl5pPr algn="ctr" rtl="0" eaLnBrk="0" fontAlgn="base" hangingPunct="0">
        <a:spcBef>
          <a:spcPct val="0"/>
        </a:spcBef>
        <a:spcAft>
          <a:spcPct val="0"/>
        </a:spcAft>
        <a:defRPr sz="4600">
          <a:solidFill>
            <a:schemeClr val="tx2"/>
          </a:solidFill>
          <a:latin typeface="Times New Roman" pitchFamily="18" charset="0"/>
        </a:defRPr>
      </a:lvl5pPr>
      <a:lvl6pPr marL="475214" algn="ctr" rtl="0" eaLnBrk="0" fontAlgn="base" hangingPunct="0">
        <a:spcBef>
          <a:spcPct val="0"/>
        </a:spcBef>
        <a:spcAft>
          <a:spcPct val="0"/>
        </a:spcAft>
        <a:defRPr sz="4600">
          <a:solidFill>
            <a:schemeClr val="tx2"/>
          </a:solidFill>
          <a:latin typeface="Times New Roman" pitchFamily="18" charset="0"/>
        </a:defRPr>
      </a:lvl6pPr>
      <a:lvl7pPr marL="950427" algn="ctr" rtl="0" eaLnBrk="0" fontAlgn="base" hangingPunct="0">
        <a:spcBef>
          <a:spcPct val="0"/>
        </a:spcBef>
        <a:spcAft>
          <a:spcPct val="0"/>
        </a:spcAft>
        <a:defRPr sz="4600">
          <a:solidFill>
            <a:schemeClr val="tx2"/>
          </a:solidFill>
          <a:latin typeface="Times New Roman" pitchFamily="18" charset="0"/>
        </a:defRPr>
      </a:lvl7pPr>
      <a:lvl8pPr marL="1425641" algn="ctr" rtl="0" eaLnBrk="0" fontAlgn="base" hangingPunct="0">
        <a:spcBef>
          <a:spcPct val="0"/>
        </a:spcBef>
        <a:spcAft>
          <a:spcPct val="0"/>
        </a:spcAft>
        <a:defRPr sz="4600">
          <a:solidFill>
            <a:schemeClr val="tx2"/>
          </a:solidFill>
          <a:latin typeface="Times New Roman" pitchFamily="18" charset="0"/>
        </a:defRPr>
      </a:lvl8pPr>
      <a:lvl9pPr marL="1900855" algn="ctr" rtl="0" eaLnBrk="0" fontAlgn="base" hangingPunct="0">
        <a:spcBef>
          <a:spcPct val="0"/>
        </a:spcBef>
        <a:spcAft>
          <a:spcPct val="0"/>
        </a:spcAft>
        <a:defRPr sz="4600">
          <a:solidFill>
            <a:schemeClr val="tx2"/>
          </a:solidFill>
          <a:latin typeface="Times New Roman" pitchFamily="18" charset="0"/>
        </a:defRPr>
      </a:lvl9pPr>
    </p:titleStyle>
    <p:bodyStyle>
      <a:lvl1pPr marL="355600" indent="-355600" algn="l" rtl="0" eaLnBrk="0" fontAlgn="base" hangingPunct="0">
        <a:spcBef>
          <a:spcPct val="20000"/>
        </a:spcBef>
        <a:spcAft>
          <a:spcPct val="0"/>
        </a:spcAft>
        <a:buSzPct val="100000"/>
        <a:buChar char="•"/>
        <a:defRPr sz="3300">
          <a:solidFill>
            <a:schemeClr val="tx1"/>
          </a:solidFill>
          <a:latin typeface="+mn-lt"/>
          <a:ea typeface="+mn-ea"/>
          <a:cs typeface="+mn-cs"/>
        </a:defRPr>
      </a:lvl1pPr>
      <a:lvl2pPr marL="771525" indent="-296863" algn="l" rtl="0" eaLnBrk="0" fontAlgn="base" hangingPunct="0">
        <a:spcBef>
          <a:spcPct val="20000"/>
        </a:spcBef>
        <a:spcAft>
          <a:spcPct val="0"/>
        </a:spcAft>
        <a:buSzPct val="100000"/>
        <a:buChar char="–"/>
        <a:defRPr sz="2900">
          <a:solidFill>
            <a:schemeClr val="tx1"/>
          </a:solidFill>
          <a:latin typeface="+mn-lt"/>
        </a:defRPr>
      </a:lvl2pPr>
      <a:lvl3pPr marL="1187450" indent="-236538" algn="l" rtl="0" eaLnBrk="0" fontAlgn="base" hangingPunct="0">
        <a:spcBef>
          <a:spcPct val="20000"/>
        </a:spcBef>
        <a:spcAft>
          <a:spcPct val="0"/>
        </a:spcAft>
        <a:buSzPct val="100000"/>
        <a:buChar char="•"/>
        <a:defRPr sz="2500">
          <a:solidFill>
            <a:schemeClr val="tx1"/>
          </a:solidFill>
          <a:latin typeface="+mn-lt"/>
        </a:defRPr>
      </a:lvl3pPr>
      <a:lvl4pPr marL="1662113" indent="-236538" algn="l" rtl="0" eaLnBrk="0" fontAlgn="base" hangingPunct="0">
        <a:spcBef>
          <a:spcPct val="20000"/>
        </a:spcBef>
        <a:spcAft>
          <a:spcPct val="0"/>
        </a:spcAft>
        <a:buSzPct val="100000"/>
        <a:buChar char="–"/>
        <a:defRPr sz="2100">
          <a:solidFill>
            <a:schemeClr val="tx1"/>
          </a:solidFill>
          <a:latin typeface="+mn-lt"/>
        </a:defRPr>
      </a:lvl4pPr>
      <a:lvl5pPr marL="2138363" indent="-236538" algn="l" rtl="0" eaLnBrk="0" fontAlgn="base" hangingPunct="0">
        <a:spcBef>
          <a:spcPct val="20000"/>
        </a:spcBef>
        <a:spcAft>
          <a:spcPct val="0"/>
        </a:spcAft>
        <a:buSzPct val="100000"/>
        <a:buChar char="•"/>
        <a:defRPr sz="2100">
          <a:solidFill>
            <a:schemeClr val="tx1"/>
          </a:solidFill>
          <a:latin typeface="+mn-lt"/>
        </a:defRPr>
      </a:lvl5pPr>
      <a:lvl6pPr marL="2613675" indent="-237607" algn="l" rtl="0" eaLnBrk="0" fontAlgn="base" hangingPunct="0">
        <a:spcBef>
          <a:spcPct val="20000"/>
        </a:spcBef>
        <a:spcAft>
          <a:spcPct val="0"/>
        </a:spcAft>
        <a:buSzPct val="100000"/>
        <a:buChar char="•"/>
        <a:defRPr sz="2100">
          <a:solidFill>
            <a:schemeClr val="tx1"/>
          </a:solidFill>
          <a:latin typeface="+mn-lt"/>
        </a:defRPr>
      </a:lvl6pPr>
      <a:lvl7pPr marL="3088889" indent="-237607" algn="l" rtl="0" eaLnBrk="0" fontAlgn="base" hangingPunct="0">
        <a:spcBef>
          <a:spcPct val="20000"/>
        </a:spcBef>
        <a:spcAft>
          <a:spcPct val="0"/>
        </a:spcAft>
        <a:buSzPct val="100000"/>
        <a:buChar char="•"/>
        <a:defRPr sz="2100">
          <a:solidFill>
            <a:schemeClr val="tx1"/>
          </a:solidFill>
          <a:latin typeface="+mn-lt"/>
        </a:defRPr>
      </a:lvl7pPr>
      <a:lvl8pPr marL="3564103" indent="-237607" algn="l" rtl="0" eaLnBrk="0" fontAlgn="base" hangingPunct="0">
        <a:spcBef>
          <a:spcPct val="20000"/>
        </a:spcBef>
        <a:spcAft>
          <a:spcPct val="0"/>
        </a:spcAft>
        <a:buSzPct val="100000"/>
        <a:buChar char="•"/>
        <a:defRPr sz="2100">
          <a:solidFill>
            <a:schemeClr val="tx1"/>
          </a:solidFill>
          <a:latin typeface="+mn-lt"/>
        </a:defRPr>
      </a:lvl8pPr>
      <a:lvl9pPr marL="4039316" indent="-237607" algn="l" rtl="0" eaLnBrk="0" fontAlgn="base" hangingPunct="0">
        <a:spcBef>
          <a:spcPct val="20000"/>
        </a:spcBef>
        <a:spcAft>
          <a:spcPct val="0"/>
        </a:spcAft>
        <a:buSzPct val="100000"/>
        <a:buChar char="•"/>
        <a:defRPr sz="2100">
          <a:solidFill>
            <a:schemeClr val="tx1"/>
          </a:solidFill>
          <a:latin typeface="+mn-lt"/>
        </a:defRPr>
      </a:lvl9pPr>
    </p:bodyStyle>
    <p:otherStyle>
      <a:defPPr>
        <a:defRPr lang="en-US"/>
      </a:defPPr>
      <a:lvl1pPr marL="0" algn="l" defTabSz="950427" rtl="0" eaLnBrk="1" latinLnBrk="0" hangingPunct="1">
        <a:defRPr sz="1900" kern="1200">
          <a:solidFill>
            <a:schemeClr val="tx1"/>
          </a:solidFill>
          <a:latin typeface="+mn-lt"/>
          <a:ea typeface="+mn-ea"/>
          <a:cs typeface="+mn-cs"/>
        </a:defRPr>
      </a:lvl1pPr>
      <a:lvl2pPr marL="475214" algn="l" defTabSz="950427" rtl="0" eaLnBrk="1" latinLnBrk="0" hangingPunct="1">
        <a:defRPr sz="1900" kern="1200">
          <a:solidFill>
            <a:schemeClr val="tx1"/>
          </a:solidFill>
          <a:latin typeface="+mn-lt"/>
          <a:ea typeface="+mn-ea"/>
          <a:cs typeface="+mn-cs"/>
        </a:defRPr>
      </a:lvl2pPr>
      <a:lvl3pPr marL="950427" algn="l" defTabSz="950427" rtl="0" eaLnBrk="1" latinLnBrk="0" hangingPunct="1">
        <a:defRPr sz="1900" kern="1200">
          <a:solidFill>
            <a:schemeClr val="tx1"/>
          </a:solidFill>
          <a:latin typeface="+mn-lt"/>
          <a:ea typeface="+mn-ea"/>
          <a:cs typeface="+mn-cs"/>
        </a:defRPr>
      </a:lvl3pPr>
      <a:lvl4pPr marL="1425641" algn="l" defTabSz="950427" rtl="0" eaLnBrk="1" latinLnBrk="0" hangingPunct="1">
        <a:defRPr sz="1900" kern="1200">
          <a:solidFill>
            <a:schemeClr val="tx1"/>
          </a:solidFill>
          <a:latin typeface="+mn-lt"/>
          <a:ea typeface="+mn-ea"/>
          <a:cs typeface="+mn-cs"/>
        </a:defRPr>
      </a:lvl4pPr>
      <a:lvl5pPr marL="1900855" algn="l" defTabSz="950427" rtl="0" eaLnBrk="1" latinLnBrk="0" hangingPunct="1">
        <a:defRPr sz="1900" kern="1200">
          <a:solidFill>
            <a:schemeClr val="tx1"/>
          </a:solidFill>
          <a:latin typeface="+mn-lt"/>
          <a:ea typeface="+mn-ea"/>
          <a:cs typeface="+mn-cs"/>
        </a:defRPr>
      </a:lvl5pPr>
      <a:lvl6pPr marL="2376068" algn="l" defTabSz="950427" rtl="0" eaLnBrk="1" latinLnBrk="0" hangingPunct="1">
        <a:defRPr sz="1900" kern="1200">
          <a:solidFill>
            <a:schemeClr val="tx1"/>
          </a:solidFill>
          <a:latin typeface="+mn-lt"/>
          <a:ea typeface="+mn-ea"/>
          <a:cs typeface="+mn-cs"/>
        </a:defRPr>
      </a:lvl6pPr>
      <a:lvl7pPr marL="2851282" algn="l" defTabSz="950427" rtl="0" eaLnBrk="1" latinLnBrk="0" hangingPunct="1">
        <a:defRPr sz="1900" kern="1200">
          <a:solidFill>
            <a:schemeClr val="tx1"/>
          </a:solidFill>
          <a:latin typeface="+mn-lt"/>
          <a:ea typeface="+mn-ea"/>
          <a:cs typeface="+mn-cs"/>
        </a:defRPr>
      </a:lvl7pPr>
      <a:lvl8pPr marL="3326496" algn="l" defTabSz="950427" rtl="0" eaLnBrk="1" latinLnBrk="0" hangingPunct="1">
        <a:defRPr sz="1900" kern="1200">
          <a:solidFill>
            <a:schemeClr val="tx1"/>
          </a:solidFill>
          <a:latin typeface="+mn-lt"/>
          <a:ea typeface="+mn-ea"/>
          <a:cs typeface="+mn-cs"/>
        </a:defRPr>
      </a:lvl8pPr>
      <a:lvl9pPr marL="3801709" algn="l" defTabSz="950427"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08025" y="720725"/>
            <a:ext cx="8016875" cy="2559050"/>
          </a:xfrm>
          <a:noFill/>
        </p:spPr>
        <p:txBody>
          <a:bodyPr/>
          <a:lstStyle/>
          <a:p>
            <a:r>
              <a:rPr lang="en-US" sz="5600" dirty="0" smtClean="0">
                <a:solidFill>
                  <a:schemeClr val="hlink"/>
                </a:solidFill>
              </a:rPr>
              <a:t>Error Detection</a:t>
            </a:r>
            <a:br>
              <a:rPr lang="en-US" sz="5600" dirty="0" smtClean="0">
                <a:solidFill>
                  <a:schemeClr val="hlink"/>
                </a:solidFill>
              </a:rPr>
            </a:br>
            <a:r>
              <a:rPr lang="en-US" sz="5600" dirty="0" smtClean="0">
                <a:solidFill>
                  <a:schemeClr val="hlink"/>
                </a:solidFill>
              </a:rPr>
              <a:t>and Correction</a:t>
            </a:r>
          </a:p>
        </p:txBody>
      </p:sp>
      <p:sp>
        <p:nvSpPr>
          <p:cNvPr id="4099" name="Rectangle 3"/>
          <p:cNvSpPr>
            <a:spLocks noGrp="1" noChangeArrowheads="1"/>
          </p:cNvSpPr>
          <p:nvPr>
            <p:ph type="body" sz="half" idx="1"/>
          </p:nvPr>
        </p:nvSpPr>
        <p:spPr>
          <a:xfrm>
            <a:off x="471488" y="4079875"/>
            <a:ext cx="8018462" cy="1920875"/>
          </a:xfrm>
          <a:noFill/>
        </p:spPr>
        <p:txBody>
          <a:bodyPr/>
          <a:lstStyle/>
          <a:p>
            <a:r>
              <a:rPr lang="en-US" b="1" dirty="0" smtClean="0">
                <a:solidFill>
                  <a:schemeClr val="accent2"/>
                </a:solidFill>
              </a:rPr>
              <a:t>Types of Errors</a:t>
            </a:r>
          </a:p>
          <a:p>
            <a:r>
              <a:rPr lang="en-US" b="1" dirty="0" smtClean="0">
                <a:solidFill>
                  <a:schemeClr val="accent2"/>
                </a:solidFill>
              </a:rPr>
              <a:t>Detection</a:t>
            </a:r>
          </a:p>
          <a:p>
            <a:r>
              <a:rPr lang="en-US" b="1" dirty="0" smtClean="0">
                <a:solidFill>
                  <a:schemeClr val="accent2"/>
                </a:solidFill>
              </a:rPr>
              <a:t>Correction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strips(downLeft)">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strips(downLeft)">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strips(downLeft)">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defRPr/>
            </a:pPr>
            <a:r>
              <a:rPr lang="en-US" b="1" i="1" smtClean="0">
                <a:solidFill>
                  <a:srgbClr val="CC0066"/>
                </a:solidFill>
                <a:effectLst>
                  <a:outerShdw blurRad="38100" dist="38100" dir="2700000" algn="tl">
                    <a:srgbClr val="C0C0C0"/>
                  </a:outerShdw>
                </a:effectLst>
              </a:rPr>
              <a:t>Error detection</a:t>
            </a:r>
          </a:p>
        </p:txBody>
      </p:sp>
      <p:sp>
        <p:nvSpPr>
          <p:cNvPr id="11267" name="Rectangle 3"/>
          <p:cNvSpPr>
            <a:spLocks noGrp="1" noChangeArrowheads="1"/>
          </p:cNvSpPr>
          <p:nvPr>
            <p:ph type="body" idx="1"/>
          </p:nvPr>
        </p:nvSpPr>
        <p:spPr>
          <a:xfrm>
            <a:off x="185738" y="2079625"/>
            <a:ext cx="8988425" cy="4321175"/>
          </a:xfrm>
        </p:spPr>
        <p:txBody>
          <a:bodyPr/>
          <a:lstStyle/>
          <a:p>
            <a:pPr>
              <a:buFontTx/>
              <a:buNone/>
            </a:pPr>
            <a:r>
              <a:rPr lang="en-US" dirty="0" smtClean="0"/>
              <a:t>	Error detection means to decide whether the received data is correct or not without having a copy of the original message.</a:t>
            </a:r>
          </a:p>
          <a:p>
            <a:endParaRPr lang="en-US" dirty="0" smtClean="0"/>
          </a:p>
          <a:p>
            <a:pPr>
              <a:buFontTx/>
              <a:buNone/>
            </a:pPr>
            <a:r>
              <a:rPr lang="en-US" dirty="0" smtClean="0"/>
              <a:t>	Error detection </a:t>
            </a:r>
            <a:r>
              <a:rPr lang="en-US" b="1" dirty="0" smtClean="0"/>
              <a:t>uses the concept of redundancy</a:t>
            </a:r>
            <a:r>
              <a:rPr lang="en-US" dirty="0" smtClean="0"/>
              <a:t>, </a:t>
            </a:r>
            <a:r>
              <a:rPr lang="en-US" b="1" dirty="0" smtClean="0"/>
              <a:t>which means</a:t>
            </a:r>
            <a:r>
              <a:rPr lang="en-US" dirty="0" smtClean="0"/>
              <a:t> adding extra bits for detecting errors at the destination.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rrowheads="1"/>
          </p:cNvPicPr>
          <p:nvPr/>
        </p:nvPicPr>
        <p:blipFill>
          <a:blip r:embed="rId2"/>
          <a:srcRect/>
          <a:stretch>
            <a:fillRect/>
          </a:stretch>
        </p:blipFill>
        <p:spPr bwMode="auto">
          <a:xfrm>
            <a:off x="636588" y="1219200"/>
            <a:ext cx="7985125" cy="5024438"/>
          </a:xfrm>
          <a:prstGeom prst="rect">
            <a:avLst/>
          </a:prstGeom>
          <a:noFill/>
          <a:ln w="12700">
            <a:noFill/>
            <a:miter lim="800000"/>
            <a:headEnd/>
            <a:tailEnd/>
          </a:ln>
          <a:effectLst/>
        </p:spPr>
      </p:pic>
      <p:sp>
        <p:nvSpPr>
          <p:cNvPr id="12291" name="Rectangle 3"/>
          <p:cNvSpPr>
            <a:spLocks noChangeArrowheads="1"/>
          </p:cNvSpPr>
          <p:nvPr/>
        </p:nvSpPr>
        <p:spPr bwMode="auto">
          <a:xfrm>
            <a:off x="3436938" y="203200"/>
            <a:ext cx="2459037" cy="619125"/>
          </a:xfrm>
          <a:prstGeom prst="rect">
            <a:avLst/>
          </a:prstGeom>
          <a:noFill/>
          <a:ln w="12700">
            <a:noFill/>
            <a:miter lim="800000"/>
            <a:headEnd/>
            <a:tailEnd/>
          </a:ln>
          <a:effectLst/>
        </p:spPr>
        <p:txBody>
          <a:bodyPr wrap="none" lIns="94053" tIns="46201" rIns="94053" bIns="46201">
            <a:spAutoFit/>
          </a:bodyPr>
          <a:lstStyle/>
          <a:p>
            <a:r>
              <a:rPr lang="en-US" sz="3300" b="1">
                <a:solidFill>
                  <a:srgbClr val="063DE8"/>
                </a:solidFill>
              </a:rPr>
              <a:t>Redundancy</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42" name="Picture 2"/>
          <p:cNvPicPr>
            <a:picLocks noChangeArrowheads="1"/>
          </p:cNvPicPr>
          <p:nvPr/>
        </p:nvPicPr>
        <p:blipFill>
          <a:blip r:embed="rId2"/>
          <a:srcRect/>
          <a:stretch>
            <a:fillRect/>
          </a:stretch>
        </p:blipFill>
        <p:spPr bwMode="auto">
          <a:xfrm>
            <a:off x="385763" y="2846388"/>
            <a:ext cx="8629650" cy="1582737"/>
          </a:xfrm>
          <a:prstGeom prst="rect">
            <a:avLst/>
          </a:prstGeom>
          <a:noFill/>
          <a:ln w="12700">
            <a:noFill/>
            <a:miter lim="800000"/>
            <a:headEnd/>
            <a:tailEnd/>
          </a:ln>
          <a:effectLst/>
        </p:spPr>
      </p:pic>
      <p:sp>
        <p:nvSpPr>
          <p:cNvPr id="10246" name="Text Box 6"/>
          <p:cNvSpPr txBox="1">
            <a:spLocks noChangeArrowheads="1"/>
          </p:cNvSpPr>
          <p:nvPr/>
        </p:nvSpPr>
        <p:spPr bwMode="auto">
          <a:xfrm>
            <a:off x="852488" y="803275"/>
            <a:ext cx="7713662" cy="1120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5043" tIns="47521" rIns="95043" bIns="47521">
            <a:spAutoFit/>
          </a:bodyPr>
          <a:lstStyle/>
          <a:p>
            <a:pPr algn="ctr">
              <a:defRPr/>
            </a:pPr>
            <a:r>
              <a:rPr lang="en-US" sz="3300" b="1" dirty="0">
                <a:solidFill>
                  <a:srgbClr val="CC0066"/>
                </a:solidFill>
                <a:effectLst>
                  <a:outerShdw blurRad="38100" dist="38100" dir="2700000" algn="tl">
                    <a:srgbClr val="C0C0C0"/>
                  </a:outerShdw>
                </a:effectLst>
                <a:latin typeface="Times New Roman" pitchFamily="18" charset="0"/>
              </a:rPr>
              <a:t>Four types of redundancy checks are used</a:t>
            </a:r>
          </a:p>
          <a:p>
            <a:pPr algn="ctr">
              <a:defRPr/>
            </a:pPr>
            <a:r>
              <a:rPr lang="en-US" sz="3300" b="1" dirty="0">
                <a:solidFill>
                  <a:srgbClr val="CC0066"/>
                </a:solidFill>
                <a:effectLst>
                  <a:outerShdw blurRad="38100" dist="38100" dir="2700000" algn="tl">
                    <a:srgbClr val="C0C0C0"/>
                  </a:outerShdw>
                </a:effectLst>
                <a:latin typeface="Times New Roman" pitchFamily="18" charset="0"/>
              </a:rPr>
              <a:t> in data communications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0246"/>
                                        </p:tgtEl>
                                        <p:attrNameLst>
                                          <p:attrName>style.visibility</p:attrName>
                                        </p:attrNameLst>
                                      </p:cBhvr>
                                      <p:to>
                                        <p:strVal val="visible"/>
                                      </p:to>
                                    </p:set>
                                    <p:anim calcmode="discrete" valueType="clr">
                                      <p:cBhvr override="childStyle">
                                        <p:cTn id="7" dur="80"/>
                                        <p:tgtEl>
                                          <p:spTgt spid="1024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246"/>
                                        </p:tgtEl>
                                        <p:attrNameLst>
                                          <p:attrName>fillcolor</p:attrName>
                                        </p:attrNameLst>
                                      </p:cBhvr>
                                      <p:tavLst>
                                        <p:tav tm="0">
                                          <p:val>
                                            <p:clrVal>
                                              <a:schemeClr val="accent2"/>
                                            </p:clrVal>
                                          </p:val>
                                        </p:tav>
                                        <p:tav tm="50000">
                                          <p:val>
                                            <p:clrVal>
                                              <a:schemeClr val="hlink"/>
                                            </p:clrVal>
                                          </p:val>
                                        </p:tav>
                                      </p:tavLst>
                                    </p:anim>
                                    <p:set>
                                      <p:cBhvr>
                                        <p:cTn id="9" dur="80"/>
                                        <p:tgtEl>
                                          <p:spTgt spid="10246"/>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rrowheads="1"/>
          </p:cNvPicPr>
          <p:nvPr/>
        </p:nvPicPr>
        <p:blipFill>
          <a:blip r:embed="rId2"/>
          <a:srcRect/>
          <a:stretch>
            <a:fillRect/>
          </a:stretch>
        </p:blipFill>
        <p:spPr bwMode="auto">
          <a:xfrm>
            <a:off x="311150" y="1465263"/>
            <a:ext cx="8642350" cy="5178425"/>
          </a:xfrm>
          <a:prstGeom prst="rect">
            <a:avLst/>
          </a:prstGeom>
          <a:noFill/>
          <a:ln w="12700">
            <a:noFill/>
            <a:miter lim="800000"/>
            <a:headEnd/>
            <a:tailEnd/>
          </a:ln>
          <a:effectLst/>
        </p:spPr>
      </p:pic>
      <p:sp>
        <p:nvSpPr>
          <p:cNvPr id="14339" name="Rectangle 3"/>
          <p:cNvSpPr>
            <a:spLocks noChangeArrowheads="1"/>
          </p:cNvSpPr>
          <p:nvPr/>
        </p:nvSpPr>
        <p:spPr bwMode="auto">
          <a:xfrm>
            <a:off x="2339975" y="0"/>
            <a:ext cx="5240338" cy="1117600"/>
          </a:xfrm>
          <a:prstGeom prst="rect">
            <a:avLst/>
          </a:prstGeom>
          <a:noFill/>
          <a:ln w="12700">
            <a:noFill/>
            <a:miter lim="800000"/>
            <a:headEnd/>
            <a:tailEnd/>
          </a:ln>
          <a:effectLst/>
        </p:spPr>
        <p:txBody>
          <a:bodyPr wrap="none" lIns="94053" tIns="46201" rIns="94053" bIns="46201">
            <a:spAutoFit/>
          </a:bodyPr>
          <a:lstStyle/>
          <a:p>
            <a:pPr algn="ctr"/>
            <a:r>
              <a:rPr lang="en-US" sz="3300" b="1">
                <a:solidFill>
                  <a:srgbClr val="00279F"/>
                </a:solidFill>
              </a:rPr>
              <a:t>Vertical Redundancy Check</a:t>
            </a:r>
          </a:p>
          <a:p>
            <a:pPr algn="ctr"/>
            <a:r>
              <a:rPr lang="en-US" sz="3300" b="1">
                <a:solidFill>
                  <a:srgbClr val="00279F"/>
                </a:solidFill>
              </a:rPr>
              <a:t>VRC</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en-US" b="1" smtClean="0">
                <a:solidFill>
                  <a:srgbClr val="CC0066"/>
                </a:solidFill>
                <a:effectLst>
                  <a:outerShdw blurRad="38100" dist="38100" dir="2700000" algn="tl">
                    <a:srgbClr val="C0C0C0"/>
                  </a:outerShdw>
                </a:effectLst>
              </a:rPr>
              <a:t>Performance</a:t>
            </a:r>
          </a:p>
        </p:txBody>
      </p:sp>
      <p:sp>
        <p:nvSpPr>
          <p:cNvPr id="15363" name="Rectangle 3"/>
          <p:cNvSpPr>
            <a:spLocks noGrp="1" noChangeArrowheads="1"/>
          </p:cNvSpPr>
          <p:nvPr>
            <p:ph type="body" idx="1"/>
          </p:nvPr>
        </p:nvSpPr>
        <p:spPr/>
        <p:txBody>
          <a:bodyPr/>
          <a:lstStyle/>
          <a:p>
            <a:endParaRPr lang="en-US" dirty="0" smtClean="0"/>
          </a:p>
          <a:p>
            <a:pPr>
              <a:buClr>
                <a:srgbClr val="CC0066"/>
              </a:buClr>
              <a:buFont typeface="Wingdings 3" pitchFamily="18" charset="2"/>
              <a:buChar char="â"/>
            </a:pPr>
            <a:r>
              <a:rPr lang="en-US" dirty="0" smtClean="0"/>
              <a:t>It can detect single bit error</a:t>
            </a:r>
          </a:p>
          <a:p>
            <a:pPr>
              <a:buClr>
                <a:srgbClr val="CC0066"/>
              </a:buClr>
              <a:buFont typeface="Wingdings 3" pitchFamily="18" charset="2"/>
              <a:buChar char="â"/>
            </a:pPr>
            <a:r>
              <a:rPr lang="en-US" dirty="0" smtClean="0"/>
              <a:t>It can detect burst errors </a:t>
            </a:r>
            <a:r>
              <a:rPr lang="en-US" dirty="0" smtClean="0">
                <a:solidFill>
                  <a:srgbClr val="FF0000"/>
                </a:solidFill>
              </a:rPr>
              <a:t>only if the total number of errors is odd.</a:t>
            </a:r>
          </a:p>
          <a:p>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712913" y="425450"/>
            <a:ext cx="6188075" cy="1108075"/>
          </a:xfrm>
          <a:prstGeom prst="rect">
            <a:avLst/>
          </a:prstGeom>
          <a:noFill/>
          <a:ln w="12700">
            <a:noFill/>
            <a:miter lim="800000"/>
            <a:headEnd/>
            <a:tailEnd/>
          </a:ln>
          <a:effectLst/>
        </p:spPr>
        <p:txBody>
          <a:bodyPr wrap="none" lIns="94053" tIns="46201" rIns="94053" bIns="46201">
            <a:spAutoFit/>
          </a:bodyPr>
          <a:lstStyle/>
          <a:p>
            <a:pPr algn="ctr"/>
            <a:r>
              <a:rPr lang="en-US" sz="3300" b="1">
                <a:solidFill>
                  <a:srgbClr val="00279F"/>
                </a:solidFill>
              </a:rPr>
              <a:t>Longitudinal Redundancy Check</a:t>
            </a:r>
          </a:p>
          <a:p>
            <a:pPr algn="ctr"/>
            <a:r>
              <a:rPr lang="en-US" sz="3300" b="1">
                <a:solidFill>
                  <a:srgbClr val="00279F"/>
                </a:solidFill>
              </a:rPr>
              <a:t>LRC</a:t>
            </a:r>
          </a:p>
        </p:txBody>
      </p:sp>
      <p:pic>
        <p:nvPicPr>
          <p:cNvPr id="16387" name="Picture 3"/>
          <p:cNvPicPr>
            <a:picLocks noChangeArrowheads="1"/>
          </p:cNvPicPr>
          <p:nvPr/>
        </p:nvPicPr>
        <p:blipFill>
          <a:blip r:embed="rId2"/>
          <a:srcRect/>
          <a:stretch>
            <a:fillRect/>
          </a:stretch>
        </p:blipFill>
        <p:spPr bwMode="auto">
          <a:xfrm>
            <a:off x="196850" y="3167063"/>
            <a:ext cx="8753475" cy="1720850"/>
          </a:xfrm>
          <a:prstGeom prst="rect">
            <a:avLst/>
          </a:prstGeom>
          <a:noFill/>
          <a:ln w="12700">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ChangeArrowheads="1"/>
          </p:cNvSpPr>
          <p:nvPr/>
        </p:nvSpPr>
        <p:spPr bwMode="auto">
          <a:xfrm>
            <a:off x="930275" y="866775"/>
            <a:ext cx="8018463" cy="1200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4053" tIns="46201" rIns="94053" bIns="46201" anchor="ctr"/>
          <a:lstStyle/>
          <a:p>
            <a:pPr algn="ctr">
              <a:defRPr/>
            </a:pPr>
            <a:r>
              <a:rPr lang="en-US" sz="4600" b="1">
                <a:solidFill>
                  <a:srgbClr val="CC0066"/>
                </a:solidFill>
                <a:effectLst>
                  <a:outerShdw blurRad="38100" dist="38100" dir="2700000" algn="tl">
                    <a:srgbClr val="C0C0C0"/>
                  </a:outerShdw>
                </a:effectLst>
                <a:latin typeface="Times New Roman" pitchFamily="18" charset="0"/>
              </a:rPr>
              <a:t>Performance</a:t>
            </a:r>
          </a:p>
        </p:txBody>
      </p:sp>
      <p:sp>
        <p:nvSpPr>
          <p:cNvPr id="17411" name="Rectangle 5"/>
          <p:cNvSpPr>
            <a:spLocks noChangeArrowheads="1"/>
          </p:cNvSpPr>
          <p:nvPr/>
        </p:nvSpPr>
        <p:spPr bwMode="auto">
          <a:xfrm>
            <a:off x="930275" y="2306638"/>
            <a:ext cx="8018463" cy="4321175"/>
          </a:xfrm>
          <a:prstGeom prst="rect">
            <a:avLst/>
          </a:prstGeom>
          <a:noFill/>
          <a:ln w="12700">
            <a:noFill/>
            <a:miter lim="800000"/>
            <a:headEnd/>
            <a:tailEnd/>
          </a:ln>
          <a:effectLst/>
        </p:spPr>
        <p:txBody>
          <a:bodyPr lIns="94053" tIns="46201" rIns="94053" bIns="46201"/>
          <a:lstStyle/>
          <a:p>
            <a:pPr marL="355600" indent="-355600">
              <a:spcBef>
                <a:spcPct val="20000"/>
              </a:spcBef>
              <a:buSzPct val="100000"/>
              <a:buFontTx/>
              <a:buChar char="•"/>
            </a:pPr>
            <a:endParaRPr lang="en-US" sz="3300"/>
          </a:p>
          <a:p>
            <a:pPr marL="355600" indent="-355600">
              <a:spcBef>
                <a:spcPct val="20000"/>
              </a:spcBef>
              <a:buClr>
                <a:srgbClr val="CC0066"/>
              </a:buClr>
              <a:buSzPct val="100000"/>
              <a:buFont typeface="Wingdings 3" pitchFamily="18" charset="2"/>
              <a:buChar char="â"/>
            </a:pPr>
            <a:r>
              <a:rPr lang="en-US" sz="3300"/>
              <a:t>LCR increases the likelihood of detecting burst errors.</a:t>
            </a:r>
          </a:p>
          <a:p>
            <a:pPr marL="355600" indent="-355600">
              <a:spcBef>
                <a:spcPct val="20000"/>
              </a:spcBef>
              <a:buClr>
                <a:srgbClr val="CC0066"/>
              </a:buClr>
              <a:buSzPct val="100000"/>
              <a:buFont typeface="Wingdings 3" pitchFamily="18" charset="2"/>
              <a:buChar char="â"/>
            </a:pPr>
            <a:r>
              <a:rPr lang="en-US" sz="3300"/>
              <a:t>If two bits in one data units are damaged and two bits in exactly the same positions in another data unit are also damaged, the LRC checker will not detect an error.</a:t>
            </a:r>
          </a:p>
          <a:p>
            <a:pPr marL="355600" indent="-355600">
              <a:spcBef>
                <a:spcPct val="20000"/>
              </a:spcBef>
              <a:buSzPct val="100000"/>
              <a:buFontTx/>
              <a:buChar char="•"/>
            </a:pPr>
            <a:endParaRPr lang="en-US" sz="33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rrowheads="1"/>
          </p:cNvPicPr>
          <p:nvPr/>
        </p:nvPicPr>
        <p:blipFill>
          <a:blip r:embed="rId2"/>
          <a:srcRect/>
          <a:stretch>
            <a:fillRect/>
          </a:stretch>
        </p:blipFill>
        <p:spPr bwMode="auto">
          <a:xfrm>
            <a:off x="449263" y="1408113"/>
            <a:ext cx="8231187" cy="5156200"/>
          </a:xfrm>
          <a:prstGeom prst="rect">
            <a:avLst/>
          </a:prstGeom>
          <a:noFill/>
          <a:ln w="12700">
            <a:noFill/>
            <a:miter lim="800000"/>
            <a:headEnd/>
            <a:tailEnd/>
          </a:ln>
          <a:effectLst/>
        </p:spPr>
      </p:pic>
      <p:sp>
        <p:nvSpPr>
          <p:cNvPr id="18435" name="Rectangle 3"/>
          <p:cNvSpPr>
            <a:spLocks noChangeArrowheads="1"/>
          </p:cNvSpPr>
          <p:nvPr/>
        </p:nvSpPr>
        <p:spPr bwMode="auto">
          <a:xfrm>
            <a:off x="3359150" y="284163"/>
            <a:ext cx="2878138" cy="617537"/>
          </a:xfrm>
          <a:prstGeom prst="rect">
            <a:avLst/>
          </a:prstGeom>
          <a:noFill/>
          <a:ln w="12700">
            <a:noFill/>
            <a:miter lim="800000"/>
            <a:headEnd/>
            <a:tailEnd/>
          </a:ln>
          <a:effectLst/>
        </p:spPr>
        <p:txBody>
          <a:bodyPr wrap="none" lIns="94053" tIns="46201" rIns="94053" bIns="46201">
            <a:spAutoFit/>
          </a:bodyPr>
          <a:lstStyle/>
          <a:p>
            <a:r>
              <a:rPr lang="en-US" sz="3300" b="1">
                <a:solidFill>
                  <a:srgbClr val="00279F"/>
                </a:solidFill>
              </a:rPr>
              <a:t>VRC and LRC</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819" y="1"/>
            <a:ext cx="9442751" cy="1450181"/>
            <a:chOff x="-4672" y="0"/>
            <a:chExt cx="9153525" cy="1381125"/>
          </a:xfrm>
        </p:grpSpPr>
        <p:sp>
          <p:nvSpPr>
            <p:cNvPr id="3" name="object 3"/>
            <p:cNvSpPr/>
            <p:nvPr/>
          </p:nvSpPr>
          <p:spPr>
            <a:xfrm>
              <a:off x="0" y="0"/>
              <a:ext cx="9144000" cy="1371600"/>
            </a:xfrm>
            <a:custGeom>
              <a:avLst/>
              <a:gdLst/>
              <a:ahLst/>
              <a:cxnLst/>
              <a:rect l="l" t="t" r="r" b="b"/>
              <a:pathLst>
                <a:path w="9144000" h="1371600">
                  <a:moveTo>
                    <a:pt x="9144000" y="0"/>
                  </a:moveTo>
                  <a:lnTo>
                    <a:pt x="0" y="0"/>
                  </a:lnTo>
                  <a:lnTo>
                    <a:pt x="0" y="1371600"/>
                  </a:lnTo>
                  <a:lnTo>
                    <a:pt x="4572000" y="1371600"/>
                  </a:lnTo>
                  <a:lnTo>
                    <a:pt x="9144000" y="1371600"/>
                  </a:lnTo>
                  <a:lnTo>
                    <a:pt x="9144000" y="0"/>
                  </a:lnTo>
                  <a:close/>
                </a:path>
              </a:pathLst>
            </a:custGeom>
            <a:solidFill>
              <a:srgbClr val="33CCFF"/>
            </a:solidFill>
          </p:spPr>
          <p:txBody>
            <a:bodyPr wrap="square" lIns="0" tIns="0" rIns="0" bIns="0" rtlCol="0"/>
            <a:lstStyle/>
            <a:p>
              <a:endParaRPr/>
            </a:p>
          </p:txBody>
        </p:sp>
        <p:sp>
          <p:nvSpPr>
            <p:cNvPr id="4" name="object 4"/>
            <p:cNvSpPr/>
            <p:nvPr/>
          </p:nvSpPr>
          <p:spPr>
            <a:xfrm>
              <a:off x="0" y="0"/>
              <a:ext cx="9144000" cy="1371600"/>
            </a:xfrm>
            <a:custGeom>
              <a:avLst/>
              <a:gdLst/>
              <a:ahLst/>
              <a:cxnLst/>
              <a:rect l="l" t="t" r="r" b="b"/>
              <a:pathLst>
                <a:path w="9144000" h="1371600">
                  <a:moveTo>
                    <a:pt x="4572000" y="1371600"/>
                  </a:moveTo>
                  <a:lnTo>
                    <a:pt x="0" y="1371600"/>
                  </a:lnTo>
                  <a:lnTo>
                    <a:pt x="0" y="0"/>
                  </a:lnTo>
                  <a:lnTo>
                    <a:pt x="9144000" y="0"/>
                  </a:lnTo>
                  <a:lnTo>
                    <a:pt x="9144000" y="1371600"/>
                  </a:lnTo>
                  <a:lnTo>
                    <a:pt x="4572000" y="1371600"/>
                  </a:lnTo>
                  <a:close/>
                </a:path>
              </a:pathLst>
            </a:custGeom>
            <a:ln w="9344">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330153" y="462725"/>
            <a:ext cx="4469503" cy="538734"/>
          </a:xfrm>
          <a:prstGeom prst="rect">
            <a:avLst/>
          </a:prstGeom>
        </p:spPr>
        <p:txBody>
          <a:bodyPr vert="horz" wrap="square" lIns="0" tIns="13200" rIns="0" bIns="0" rtlCol="0">
            <a:spAutoFit/>
          </a:bodyPr>
          <a:lstStyle/>
          <a:p>
            <a:pPr marL="13200">
              <a:spcBef>
                <a:spcPts val="104"/>
              </a:spcBef>
            </a:pPr>
            <a:r>
              <a:rPr sz="3300" spc="182" smtClean="0">
                <a:latin typeface="Times New Roman"/>
                <a:cs typeface="Times New Roman"/>
              </a:rPr>
              <a:t>CYCLICCODES</a:t>
            </a:r>
            <a:endParaRPr sz="3300">
              <a:latin typeface="Times New Roman"/>
              <a:cs typeface="Times New Roman"/>
            </a:endParaRPr>
          </a:p>
        </p:txBody>
      </p:sp>
      <p:sp>
        <p:nvSpPr>
          <p:cNvPr id="7" name="object 7"/>
          <p:cNvSpPr txBox="1"/>
          <p:nvPr/>
        </p:nvSpPr>
        <p:spPr>
          <a:xfrm>
            <a:off x="394349" y="1585530"/>
            <a:ext cx="8326520" cy="3175733"/>
          </a:xfrm>
          <a:prstGeom prst="rect">
            <a:avLst/>
          </a:prstGeom>
        </p:spPr>
        <p:txBody>
          <a:bodyPr vert="horz" wrap="square" lIns="0" tIns="13200" rIns="0" bIns="0" rtlCol="0">
            <a:spAutoFit/>
          </a:bodyPr>
          <a:lstStyle/>
          <a:p>
            <a:pPr marL="13200" marR="5280" algn="just">
              <a:spcBef>
                <a:spcPts val="104"/>
              </a:spcBef>
            </a:pPr>
            <a:r>
              <a:rPr sz="2900" b="1" i="1" spc="-5" dirty="0">
                <a:solidFill>
                  <a:srgbClr val="FF0000"/>
                </a:solidFill>
                <a:latin typeface="Times New Roman"/>
                <a:cs typeface="Times New Roman"/>
              </a:rPr>
              <a:t>Cyclic codes </a:t>
            </a:r>
            <a:r>
              <a:rPr sz="2900" b="1" i="1" dirty="0">
                <a:latin typeface="Times New Roman"/>
                <a:cs typeface="Times New Roman"/>
              </a:rPr>
              <a:t>are </a:t>
            </a:r>
            <a:r>
              <a:rPr sz="2900" b="1" i="1" spc="-5" dirty="0">
                <a:latin typeface="Times New Roman"/>
                <a:cs typeface="Times New Roman"/>
              </a:rPr>
              <a:t>special linear </a:t>
            </a:r>
            <a:r>
              <a:rPr sz="2900" b="1" i="1" dirty="0">
                <a:latin typeface="Times New Roman"/>
                <a:cs typeface="Times New Roman"/>
              </a:rPr>
              <a:t>block </a:t>
            </a:r>
            <a:r>
              <a:rPr sz="2900" b="1" i="1" spc="-5" dirty="0">
                <a:latin typeface="Times New Roman"/>
                <a:cs typeface="Times New Roman"/>
              </a:rPr>
              <a:t>codes with </a:t>
            </a:r>
            <a:r>
              <a:rPr sz="2900" b="1" i="1" dirty="0">
                <a:latin typeface="Times New Roman"/>
                <a:cs typeface="Times New Roman"/>
              </a:rPr>
              <a:t>one </a:t>
            </a:r>
            <a:r>
              <a:rPr sz="2900" b="1" i="1" spc="5" dirty="0">
                <a:latin typeface="Times New Roman"/>
                <a:cs typeface="Times New Roman"/>
              </a:rPr>
              <a:t> </a:t>
            </a:r>
            <a:r>
              <a:rPr sz="2900" b="1" i="1" spc="-5" dirty="0">
                <a:latin typeface="Times New Roman"/>
                <a:cs typeface="Times New Roman"/>
              </a:rPr>
              <a:t>extra</a:t>
            </a:r>
            <a:r>
              <a:rPr sz="2900" b="1" i="1" dirty="0">
                <a:latin typeface="Times New Roman"/>
                <a:cs typeface="Times New Roman"/>
              </a:rPr>
              <a:t> </a:t>
            </a:r>
            <a:r>
              <a:rPr sz="2900" b="1" i="1" spc="-16" dirty="0">
                <a:latin typeface="Times New Roman"/>
                <a:cs typeface="Times New Roman"/>
              </a:rPr>
              <a:t>property.</a:t>
            </a:r>
            <a:r>
              <a:rPr sz="2900" b="1" i="1" spc="-10" dirty="0">
                <a:latin typeface="Times New Roman"/>
                <a:cs typeface="Times New Roman"/>
              </a:rPr>
              <a:t> </a:t>
            </a:r>
            <a:r>
              <a:rPr sz="2900" b="1" i="1" dirty="0">
                <a:latin typeface="Times New Roman"/>
                <a:cs typeface="Times New Roman"/>
              </a:rPr>
              <a:t>In</a:t>
            </a:r>
            <a:r>
              <a:rPr sz="2900" b="1" i="1" spc="5" dirty="0">
                <a:latin typeface="Times New Roman"/>
                <a:cs typeface="Times New Roman"/>
              </a:rPr>
              <a:t> </a:t>
            </a:r>
            <a:r>
              <a:rPr sz="2900" b="1" i="1" dirty="0">
                <a:latin typeface="Times New Roman"/>
                <a:cs typeface="Times New Roman"/>
              </a:rPr>
              <a:t>a</a:t>
            </a:r>
            <a:r>
              <a:rPr sz="2900" b="1" i="1" spc="5" dirty="0">
                <a:latin typeface="Times New Roman"/>
                <a:cs typeface="Times New Roman"/>
              </a:rPr>
              <a:t> </a:t>
            </a:r>
            <a:r>
              <a:rPr sz="2900" b="1" i="1" spc="-5" dirty="0">
                <a:latin typeface="Times New Roman"/>
                <a:cs typeface="Times New Roman"/>
              </a:rPr>
              <a:t>cyclic</a:t>
            </a:r>
            <a:r>
              <a:rPr sz="2900" b="1" i="1" dirty="0">
                <a:latin typeface="Times New Roman"/>
                <a:cs typeface="Times New Roman"/>
              </a:rPr>
              <a:t> </a:t>
            </a:r>
            <a:r>
              <a:rPr sz="2900" b="1" i="1" spc="-5" dirty="0">
                <a:latin typeface="Times New Roman"/>
                <a:cs typeface="Times New Roman"/>
              </a:rPr>
              <a:t>code,</a:t>
            </a:r>
            <a:r>
              <a:rPr sz="2900" b="1" i="1" dirty="0">
                <a:latin typeface="Times New Roman"/>
                <a:cs typeface="Times New Roman"/>
              </a:rPr>
              <a:t> if</a:t>
            </a:r>
            <a:r>
              <a:rPr sz="2900" b="1" i="1" spc="5" dirty="0">
                <a:latin typeface="Times New Roman"/>
                <a:cs typeface="Times New Roman"/>
              </a:rPr>
              <a:t> </a:t>
            </a:r>
            <a:r>
              <a:rPr sz="2900" b="1" i="1" dirty="0">
                <a:latin typeface="Times New Roman"/>
                <a:cs typeface="Times New Roman"/>
              </a:rPr>
              <a:t>a</a:t>
            </a:r>
            <a:r>
              <a:rPr sz="2900" b="1" i="1" spc="5" dirty="0">
                <a:latin typeface="Times New Roman"/>
                <a:cs typeface="Times New Roman"/>
              </a:rPr>
              <a:t> </a:t>
            </a:r>
            <a:r>
              <a:rPr sz="2900" b="1" i="1" spc="-5" dirty="0">
                <a:latin typeface="Times New Roman"/>
                <a:cs typeface="Times New Roman"/>
              </a:rPr>
              <a:t>codeword</a:t>
            </a:r>
            <a:r>
              <a:rPr sz="2900" b="1" i="1" dirty="0">
                <a:latin typeface="Times New Roman"/>
                <a:cs typeface="Times New Roman"/>
              </a:rPr>
              <a:t> is </a:t>
            </a:r>
            <a:r>
              <a:rPr sz="2900" b="1" i="1" spc="5" dirty="0">
                <a:latin typeface="Times New Roman"/>
                <a:cs typeface="Times New Roman"/>
              </a:rPr>
              <a:t> </a:t>
            </a:r>
            <a:r>
              <a:rPr sz="2900" b="1" i="1" spc="-5" dirty="0">
                <a:latin typeface="Times New Roman"/>
                <a:cs typeface="Times New Roman"/>
              </a:rPr>
              <a:t>cyclically</a:t>
            </a:r>
            <a:r>
              <a:rPr sz="2900" b="1" i="1" dirty="0">
                <a:latin typeface="Times New Roman"/>
                <a:cs typeface="Times New Roman"/>
              </a:rPr>
              <a:t> </a:t>
            </a:r>
            <a:r>
              <a:rPr sz="2900" b="1" i="1" spc="-5" dirty="0">
                <a:latin typeface="Times New Roman"/>
                <a:cs typeface="Times New Roman"/>
              </a:rPr>
              <a:t>shifted</a:t>
            </a:r>
            <a:r>
              <a:rPr sz="2900" b="1" i="1" dirty="0">
                <a:latin typeface="Times New Roman"/>
                <a:cs typeface="Times New Roman"/>
              </a:rPr>
              <a:t> </a:t>
            </a:r>
            <a:r>
              <a:rPr sz="2900" b="1" i="1" spc="-5" dirty="0">
                <a:latin typeface="Times New Roman"/>
                <a:cs typeface="Times New Roman"/>
              </a:rPr>
              <a:t>(rotated),</a:t>
            </a:r>
            <a:r>
              <a:rPr sz="2900" b="1" i="1" dirty="0">
                <a:latin typeface="Times New Roman"/>
                <a:cs typeface="Times New Roman"/>
              </a:rPr>
              <a:t> </a:t>
            </a:r>
            <a:r>
              <a:rPr sz="2900" b="1" i="1" spc="-5" dirty="0">
                <a:latin typeface="Times New Roman"/>
                <a:cs typeface="Times New Roman"/>
              </a:rPr>
              <a:t>the</a:t>
            </a:r>
            <a:r>
              <a:rPr sz="2900" b="1" i="1" dirty="0">
                <a:latin typeface="Times New Roman"/>
                <a:cs typeface="Times New Roman"/>
              </a:rPr>
              <a:t> </a:t>
            </a:r>
            <a:r>
              <a:rPr sz="2900" b="1" i="1" spc="-5" dirty="0">
                <a:latin typeface="Times New Roman"/>
                <a:cs typeface="Times New Roman"/>
              </a:rPr>
              <a:t>result</a:t>
            </a:r>
            <a:r>
              <a:rPr sz="2900" b="1" i="1" dirty="0">
                <a:latin typeface="Times New Roman"/>
                <a:cs typeface="Times New Roman"/>
              </a:rPr>
              <a:t> is</a:t>
            </a:r>
            <a:r>
              <a:rPr sz="2900" b="1" i="1" spc="5" dirty="0">
                <a:latin typeface="Times New Roman"/>
                <a:cs typeface="Times New Roman"/>
              </a:rPr>
              <a:t> </a:t>
            </a:r>
            <a:r>
              <a:rPr sz="2900" b="1" i="1" spc="-5" dirty="0">
                <a:latin typeface="Times New Roman"/>
                <a:cs typeface="Times New Roman"/>
              </a:rPr>
              <a:t>another </a:t>
            </a:r>
            <a:r>
              <a:rPr sz="2900" b="1" i="1" dirty="0">
                <a:latin typeface="Times New Roman"/>
                <a:cs typeface="Times New Roman"/>
              </a:rPr>
              <a:t> </a:t>
            </a:r>
            <a:r>
              <a:rPr sz="2900" b="1" i="1" spc="-5">
                <a:latin typeface="Times New Roman"/>
                <a:cs typeface="Times New Roman"/>
              </a:rPr>
              <a:t>codeword</a:t>
            </a:r>
            <a:r>
              <a:rPr sz="2900" b="1" i="1" spc="-5" smtClean="0">
                <a:latin typeface="Times New Roman"/>
                <a:cs typeface="Times New Roman"/>
              </a:rPr>
              <a:t>.</a:t>
            </a:r>
            <a:endParaRPr lang="en-US" sz="2900" b="1" i="1" spc="-5" dirty="0" smtClean="0">
              <a:latin typeface="Times New Roman"/>
              <a:cs typeface="Times New Roman"/>
            </a:endParaRPr>
          </a:p>
          <a:p>
            <a:pPr marL="13200" marR="5280" algn="just">
              <a:spcBef>
                <a:spcPts val="104"/>
              </a:spcBef>
            </a:pPr>
            <a:endParaRPr lang="en-US" sz="2900" b="1" i="1" spc="-5" dirty="0" smtClean="0">
              <a:latin typeface="Times New Roman"/>
              <a:cs typeface="Times New Roman"/>
            </a:endParaRPr>
          </a:p>
          <a:p>
            <a:pPr marL="13200" marR="5280" algn="just">
              <a:spcBef>
                <a:spcPts val="104"/>
              </a:spcBef>
            </a:pPr>
            <a:r>
              <a:rPr lang="en-US" sz="2900" b="1" i="1" spc="-5" dirty="0" smtClean="0">
                <a:latin typeface="Times New Roman"/>
                <a:cs typeface="Times New Roman"/>
              </a:rPr>
              <a:t>10101000 (Send) </a:t>
            </a:r>
            <a:r>
              <a:rPr lang="en-US" sz="2900" b="1" i="1" spc="-5" dirty="0" smtClean="0">
                <a:latin typeface="Times New Roman"/>
                <a:cs typeface="Times New Roman"/>
                <a:sym typeface="Wingdings" pitchFamily="2" charset="2"/>
              </a:rPr>
              <a:t> </a:t>
            </a:r>
            <a:r>
              <a:rPr lang="en-US" sz="2900" b="1" i="1" spc="-5" dirty="0" smtClean="0">
                <a:latin typeface="Times New Roman"/>
                <a:cs typeface="Times New Roman"/>
              </a:rPr>
              <a:t>01010001(one left shift)</a:t>
            </a:r>
          </a:p>
          <a:p>
            <a:pPr marL="13200" marR="5280" algn="just">
              <a:spcBef>
                <a:spcPts val="104"/>
              </a:spcBef>
            </a:pPr>
            <a:endParaRPr sz="290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1134" y="756094"/>
            <a:ext cx="4202892" cy="444216"/>
          </a:xfrm>
          <a:prstGeom prst="rect">
            <a:avLst/>
          </a:prstGeom>
        </p:spPr>
        <p:txBody>
          <a:bodyPr vert="horz" wrap="square" lIns="0" tIns="13200" rIns="0" bIns="0" rtlCol="0">
            <a:spAutoFit/>
          </a:bodyPr>
          <a:lstStyle/>
          <a:p>
            <a:pPr marL="13200">
              <a:spcBef>
                <a:spcPts val="104"/>
              </a:spcBef>
              <a:tabLst>
                <a:tab pos="1549065" algn="l"/>
              </a:tabLst>
            </a:pPr>
            <a:r>
              <a:rPr sz="2800" smtClean="0"/>
              <a:t>A</a:t>
            </a:r>
            <a:r>
              <a:rPr sz="2800" spc="-130" smtClean="0"/>
              <a:t> </a:t>
            </a:r>
            <a:r>
              <a:rPr sz="2800" spc="-5" dirty="0"/>
              <a:t>C</a:t>
            </a:r>
            <a:r>
              <a:rPr sz="2800" dirty="0"/>
              <a:t>RC</a:t>
            </a:r>
            <a:r>
              <a:rPr sz="2800" spc="-5" dirty="0"/>
              <a:t> </a:t>
            </a:r>
            <a:r>
              <a:rPr sz="2800" dirty="0"/>
              <a:t>c</a:t>
            </a:r>
            <a:r>
              <a:rPr sz="2800" spc="5" dirty="0"/>
              <a:t>od</a:t>
            </a:r>
            <a:r>
              <a:rPr sz="2800" dirty="0"/>
              <a:t>e </a:t>
            </a:r>
            <a:r>
              <a:rPr sz="2800" spc="-5"/>
              <a:t>w</a:t>
            </a:r>
            <a:r>
              <a:rPr sz="2800" spc="-10"/>
              <a:t>i</a:t>
            </a:r>
            <a:r>
              <a:rPr sz="2800"/>
              <a:t>th</a:t>
            </a:r>
            <a:r>
              <a:rPr sz="2800" spc="-5"/>
              <a:t> </a:t>
            </a:r>
            <a:r>
              <a:rPr sz="2800" smtClean="0"/>
              <a:t>C(</a:t>
            </a:r>
            <a:r>
              <a:rPr sz="2800" spc="5" smtClean="0"/>
              <a:t>7</a:t>
            </a:r>
            <a:r>
              <a:rPr sz="2800" smtClean="0"/>
              <a:t>, </a:t>
            </a:r>
            <a:r>
              <a:rPr sz="2800" spc="5" smtClean="0"/>
              <a:t>4</a:t>
            </a:r>
            <a:r>
              <a:rPr sz="2800" smtClean="0"/>
              <a:t>)</a:t>
            </a:r>
            <a:endParaRPr sz="2800">
              <a:cs typeface="Times New Roman"/>
            </a:endParaRPr>
          </a:p>
        </p:txBody>
      </p:sp>
      <p:pic>
        <p:nvPicPr>
          <p:cNvPr id="3" name="object 3"/>
          <p:cNvPicPr/>
          <p:nvPr/>
        </p:nvPicPr>
        <p:blipFill>
          <a:blip r:embed="rId2" cstate="print"/>
          <a:stretch>
            <a:fillRect/>
          </a:stretch>
        </p:blipFill>
        <p:spPr>
          <a:xfrm>
            <a:off x="540551" y="1389909"/>
            <a:ext cx="8603595" cy="414607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333375" y="500063"/>
            <a:ext cx="8691563" cy="5832475"/>
          </a:xfrm>
        </p:spPr>
        <p:txBody>
          <a:bodyPr/>
          <a:lstStyle/>
          <a:p>
            <a:pPr marL="356410" indent="-356410" algn="ctr">
              <a:buClr>
                <a:srgbClr val="114FFB"/>
              </a:buClr>
              <a:buFont typeface="Wingdings" pitchFamily="2" charset="2"/>
              <a:buNone/>
              <a:defRPr/>
            </a:pPr>
            <a:r>
              <a:rPr lang="en-US" sz="3700" b="1" dirty="0" smtClean="0">
                <a:solidFill>
                  <a:srgbClr val="CC0066"/>
                </a:solidFill>
                <a:effectLst>
                  <a:outerShdw blurRad="38100" dist="38100" dir="2700000" algn="tl">
                    <a:srgbClr val="C0C0C0"/>
                  </a:outerShdw>
                </a:effectLst>
              </a:rPr>
              <a:t>Basic concepts</a:t>
            </a:r>
          </a:p>
          <a:p>
            <a:pPr marL="356410" indent="-356410">
              <a:buClr>
                <a:srgbClr val="CC0066"/>
              </a:buClr>
              <a:buFont typeface="Wingdings" pitchFamily="2" charset="2"/>
              <a:buChar char="«"/>
              <a:defRPr/>
            </a:pPr>
            <a:r>
              <a:rPr lang="en-US" dirty="0" smtClean="0"/>
              <a:t> Networks must be able to transfer data from one device to another with complete accuracy.</a:t>
            </a:r>
          </a:p>
          <a:p>
            <a:pPr marL="356410" indent="-356410">
              <a:buClr>
                <a:srgbClr val="CC0066"/>
              </a:buClr>
              <a:buFont typeface="Wingdings" pitchFamily="2" charset="2"/>
              <a:buChar char="«"/>
              <a:defRPr/>
            </a:pPr>
            <a:r>
              <a:rPr lang="en-US" dirty="0" smtClean="0"/>
              <a:t> Data can be corrupted during transmission.</a:t>
            </a:r>
          </a:p>
          <a:p>
            <a:pPr marL="356410" indent="-356410">
              <a:buClr>
                <a:srgbClr val="CC0066"/>
              </a:buClr>
              <a:buFont typeface="Wingdings" pitchFamily="2" charset="2"/>
              <a:buChar char="«"/>
              <a:defRPr/>
            </a:pPr>
            <a:r>
              <a:rPr lang="en-US" dirty="0" smtClean="0"/>
              <a:t> For reliable communication, errors must be detected and corrected.</a:t>
            </a:r>
          </a:p>
          <a:p>
            <a:pPr marL="356410" indent="-356410">
              <a:buClr>
                <a:srgbClr val="CC0066"/>
              </a:buClr>
              <a:buFont typeface="Wingdings" pitchFamily="2" charset="2"/>
              <a:buChar char="«"/>
              <a:defRPr/>
            </a:pPr>
            <a:r>
              <a:rPr lang="en-US" dirty="0" smtClean="0"/>
              <a:t> </a:t>
            </a:r>
            <a:r>
              <a:rPr lang="en-US" sz="3700" b="1" dirty="0" smtClean="0">
                <a:latin typeface="Georgia" pitchFamily="18" charset="0"/>
              </a:rPr>
              <a:t>Error detection and correction</a:t>
            </a:r>
            <a:r>
              <a:rPr lang="en-US" dirty="0" smtClean="0">
                <a:latin typeface="Georgia" pitchFamily="18" charset="0"/>
              </a:rPr>
              <a:t> are implemented either at the </a:t>
            </a:r>
            <a:r>
              <a:rPr lang="en-US" b="1" dirty="0" smtClean="0">
                <a:latin typeface="Georgia" pitchFamily="18" charset="0"/>
              </a:rPr>
              <a:t>data link layer</a:t>
            </a:r>
            <a:r>
              <a:rPr lang="en-US" dirty="0" smtClean="0">
                <a:latin typeface="Georgia" pitchFamily="18" charset="0"/>
              </a:rPr>
              <a:t> or the </a:t>
            </a:r>
            <a:r>
              <a:rPr lang="en-US" b="1" dirty="0" smtClean="0">
                <a:latin typeface="Georgia" pitchFamily="18" charset="0"/>
              </a:rPr>
              <a:t>transport layer</a:t>
            </a:r>
            <a:r>
              <a:rPr lang="en-US" dirty="0" smtClean="0">
                <a:latin typeface="Georgia" pitchFamily="18" charset="0"/>
              </a:rPr>
              <a:t> of the OSI model.</a:t>
            </a:r>
          </a:p>
          <a:p>
            <a:pPr marL="356410" indent="-356410">
              <a:defRPr/>
            </a:pPr>
            <a:endParaRPr lang="en-US" dirty="0" smtClean="0">
              <a:latin typeface="Georgia"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7216" y="160020"/>
            <a:ext cx="9039886" cy="0"/>
          </a:xfrm>
          <a:custGeom>
            <a:avLst/>
            <a:gdLst/>
            <a:ahLst/>
            <a:cxnLst/>
            <a:rect l="l" t="t" r="r" b="b"/>
            <a:pathLst>
              <a:path w="8763000">
                <a:moveTo>
                  <a:pt x="0" y="0"/>
                </a:moveTo>
                <a:lnTo>
                  <a:pt x="8763000" y="0"/>
                </a:lnTo>
              </a:path>
            </a:pathLst>
          </a:custGeom>
          <a:ln w="76194">
            <a:solidFill>
              <a:srgbClr val="FF0000"/>
            </a:solidFill>
          </a:ln>
        </p:spPr>
        <p:txBody>
          <a:bodyPr wrap="square" lIns="0" tIns="0" rIns="0" bIns="0" rtlCol="0"/>
          <a:lstStyle/>
          <a:p>
            <a:endParaRPr/>
          </a:p>
        </p:txBody>
      </p:sp>
      <p:sp>
        <p:nvSpPr>
          <p:cNvPr id="3" name="object 3"/>
          <p:cNvSpPr/>
          <p:nvPr/>
        </p:nvSpPr>
        <p:spPr>
          <a:xfrm>
            <a:off x="157216" y="1040130"/>
            <a:ext cx="9039886" cy="0"/>
          </a:xfrm>
          <a:custGeom>
            <a:avLst/>
            <a:gdLst/>
            <a:ahLst/>
            <a:cxnLst/>
            <a:rect l="l" t="t" r="r" b="b"/>
            <a:pathLst>
              <a:path w="8763000">
                <a:moveTo>
                  <a:pt x="0" y="0"/>
                </a:moveTo>
                <a:lnTo>
                  <a:pt x="8763000" y="0"/>
                </a:lnTo>
              </a:path>
            </a:pathLst>
          </a:custGeom>
          <a:ln w="19048">
            <a:solidFill>
              <a:srgbClr val="FF0000"/>
            </a:solidFill>
          </a:ln>
        </p:spPr>
        <p:txBody>
          <a:bodyPr wrap="square" lIns="0" tIns="0" rIns="0" bIns="0" rtlCol="0"/>
          <a:lstStyle/>
          <a:p>
            <a:endParaRPr/>
          </a:p>
        </p:txBody>
      </p:sp>
      <p:sp>
        <p:nvSpPr>
          <p:cNvPr id="4" name="object 4"/>
          <p:cNvSpPr txBox="1">
            <a:spLocks noGrp="1"/>
          </p:cNvSpPr>
          <p:nvPr>
            <p:ph type="title"/>
          </p:nvPr>
        </p:nvSpPr>
        <p:spPr>
          <a:xfrm>
            <a:off x="393039" y="436055"/>
            <a:ext cx="4692225" cy="444216"/>
          </a:xfrm>
          <a:prstGeom prst="rect">
            <a:avLst/>
          </a:prstGeom>
        </p:spPr>
        <p:txBody>
          <a:bodyPr vert="horz" wrap="square" lIns="0" tIns="13200" rIns="0" bIns="0" rtlCol="0">
            <a:spAutoFit/>
          </a:bodyPr>
          <a:lstStyle/>
          <a:p>
            <a:pPr marL="13200">
              <a:spcBef>
                <a:spcPts val="104"/>
              </a:spcBef>
              <a:tabLst>
                <a:tab pos="1855313" algn="l"/>
              </a:tabLst>
            </a:pPr>
            <a:r>
              <a:rPr sz="2800" spc="-5" smtClean="0"/>
              <a:t>CRC</a:t>
            </a:r>
            <a:r>
              <a:rPr sz="2800" spc="-26" smtClean="0"/>
              <a:t> </a:t>
            </a:r>
            <a:r>
              <a:rPr sz="2800" dirty="0">
                <a:solidFill>
                  <a:srgbClr val="FF0000"/>
                </a:solidFill>
              </a:rPr>
              <a:t>encoder</a:t>
            </a:r>
            <a:r>
              <a:rPr sz="2800" spc="-26" dirty="0"/>
              <a:t> </a:t>
            </a:r>
            <a:r>
              <a:rPr sz="2800" dirty="0"/>
              <a:t>and</a:t>
            </a:r>
            <a:r>
              <a:rPr sz="2800" spc="-21" dirty="0"/>
              <a:t> </a:t>
            </a:r>
            <a:r>
              <a:rPr sz="2800" dirty="0">
                <a:solidFill>
                  <a:srgbClr val="FF0000"/>
                </a:solidFill>
              </a:rPr>
              <a:t>decoder</a:t>
            </a:r>
            <a:endParaRPr sz="2800">
              <a:solidFill>
                <a:srgbClr val="FF0000"/>
              </a:solidFill>
              <a:cs typeface="Times New Roman"/>
            </a:endParaRPr>
          </a:p>
        </p:txBody>
      </p:sp>
      <p:sp>
        <p:nvSpPr>
          <p:cNvPr id="5" name="object 5"/>
          <p:cNvSpPr/>
          <p:nvPr/>
        </p:nvSpPr>
        <p:spPr>
          <a:xfrm>
            <a:off x="157216" y="6640830"/>
            <a:ext cx="9039886" cy="0"/>
          </a:xfrm>
          <a:custGeom>
            <a:avLst/>
            <a:gdLst/>
            <a:ahLst/>
            <a:cxnLst/>
            <a:rect l="l" t="t" r="r" b="b"/>
            <a:pathLst>
              <a:path w="8763000">
                <a:moveTo>
                  <a:pt x="0" y="0"/>
                </a:moveTo>
                <a:lnTo>
                  <a:pt x="8763000" y="0"/>
                </a:lnTo>
              </a:path>
            </a:pathLst>
          </a:custGeom>
          <a:ln w="76194">
            <a:solidFill>
              <a:srgbClr val="FF0000"/>
            </a:solidFill>
          </a:ln>
        </p:spPr>
        <p:txBody>
          <a:bodyPr wrap="square" lIns="0" tIns="0" rIns="0" bIns="0" rtlCol="0"/>
          <a:lstStyle/>
          <a:p>
            <a:endParaRPr/>
          </a:p>
        </p:txBody>
      </p:sp>
      <p:pic>
        <p:nvPicPr>
          <p:cNvPr id="6" name="object 6"/>
          <p:cNvPicPr/>
          <p:nvPr/>
        </p:nvPicPr>
        <p:blipFill>
          <a:blip r:embed="rId2" cstate="print"/>
          <a:stretch>
            <a:fillRect/>
          </a:stretch>
        </p:blipFill>
        <p:spPr>
          <a:xfrm>
            <a:off x="235823" y="1656369"/>
            <a:ext cx="8619335" cy="457903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7216" y="80010"/>
            <a:ext cx="9039886" cy="0"/>
          </a:xfrm>
          <a:custGeom>
            <a:avLst/>
            <a:gdLst/>
            <a:ahLst/>
            <a:cxnLst/>
            <a:rect l="l" t="t" r="r" b="b"/>
            <a:pathLst>
              <a:path w="8763000">
                <a:moveTo>
                  <a:pt x="0" y="0"/>
                </a:moveTo>
                <a:lnTo>
                  <a:pt x="8763000" y="0"/>
                </a:lnTo>
              </a:path>
            </a:pathLst>
          </a:custGeom>
          <a:ln w="76194">
            <a:solidFill>
              <a:srgbClr val="FF0000"/>
            </a:solidFill>
          </a:ln>
        </p:spPr>
        <p:txBody>
          <a:bodyPr wrap="square" lIns="0" tIns="0" rIns="0" bIns="0" rtlCol="0"/>
          <a:lstStyle/>
          <a:p>
            <a:endParaRPr/>
          </a:p>
        </p:txBody>
      </p:sp>
      <p:sp>
        <p:nvSpPr>
          <p:cNvPr id="3" name="object 3"/>
          <p:cNvSpPr/>
          <p:nvPr/>
        </p:nvSpPr>
        <p:spPr>
          <a:xfrm>
            <a:off x="157216" y="960120"/>
            <a:ext cx="9039886" cy="0"/>
          </a:xfrm>
          <a:custGeom>
            <a:avLst/>
            <a:gdLst/>
            <a:ahLst/>
            <a:cxnLst/>
            <a:rect l="l" t="t" r="r" b="b"/>
            <a:pathLst>
              <a:path w="8763000">
                <a:moveTo>
                  <a:pt x="0" y="0"/>
                </a:moveTo>
                <a:lnTo>
                  <a:pt x="8763000" y="0"/>
                </a:lnTo>
              </a:path>
            </a:pathLst>
          </a:custGeom>
          <a:ln w="19048">
            <a:solidFill>
              <a:srgbClr val="FF0000"/>
            </a:solidFill>
          </a:ln>
        </p:spPr>
        <p:txBody>
          <a:bodyPr wrap="square" lIns="0" tIns="0" rIns="0" bIns="0" rtlCol="0"/>
          <a:lstStyle/>
          <a:p>
            <a:endParaRPr/>
          </a:p>
        </p:txBody>
      </p:sp>
      <p:sp>
        <p:nvSpPr>
          <p:cNvPr id="4" name="object 4"/>
          <p:cNvSpPr txBox="1">
            <a:spLocks noGrp="1"/>
          </p:cNvSpPr>
          <p:nvPr>
            <p:ph type="title"/>
          </p:nvPr>
        </p:nvSpPr>
        <p:spPr>
          <a:xfrm>
            <a:off x="394349" y="356045"/>
            <a:ext cx="4557937" cy="444216"/>
          </a:xfrm>
          <a:prstGeom prst="rect">
            <a:avLst/>
          </a:prstGeom>
        </p:spPr>
        <p:txBody>
          <a:bodyPr vert="horz" wrap="square" lIns="0" tIns="13200" rIns="0" bIns="0" rtlCol="0">
            <a:spAutoFit/>
          </a:bodyPr>
          <a:lstStyle/>
          <a:p>
            <a:pPr marL="13200">
              <a:spcBef>
                <a:spcPts val="104"/>
              </a:spcBef>
              <a:tabLst>
                <a:tab pos="1853992" algn="l"/>
              </a:tabLst>
            </a:pPr>
            <a:r>
              <a:rPr sz="2800" spc="-5" smtClean="0"/>
              <a:t>Division</a:t>
            </a:r>
            <a:r>
              <a:rPr sz="2800" spc="-21" smtClean="0"/>
              <a:t> </a:t>
            </a:r>
            <a:r>
              <a:rPr sz="2800" spc="-5" dirty="0"/>
              <a:t>in</a:t>
            </a:r>
            <a:r>
              <a:rPr sz="2800" spc="-16" dirty="0"/>
              <a:t> </a:t>
            </a:r>
            <a:r>
              <a:rPr sz="2800" spc="-5" dirty="0"/>
              <a:t>CRC</a:t>
            </a:r>
            <a:r>
              <a:rPr sz="2800" spc="-21" dirty="0"/>
              <a:t> </a:t>
            </a:r>
            <a:r>
              <a:rPr sz="2800" dirty="0"/>
              <a:t>encoder</a:t>
            </a:r>
            <a:endParaRPr sz="2800">
              <a:cs typeface="Times New Roman"/>
            </a:endParaRPr>
          </a:p>
        </p:txBody>
      </p:sp>
      <p:sp>
        <p:nvSpPr>
          <p:cNvPr id="5" name="object 5"/>
          <p:cNvSpPr/>
          <p:nvPr/>
        </p:nvSpPr>
        <p:spPr>
          <a:xfrm>
            <a:off x="157216" y="6640830"/>
            <a:ext cx="9039886" cy="0"/>
          </a:xfrm>
          <a:custGeom>
            <a:avLst/>
            <a:gdLst/>
            <a:ahLst/>
            <a:cxnLst/>
            <a:rect l="l" t="t" r="r" b="b"/>
            <a:pathLst>
              <a:path w="8763000">
                <a:moveTo>
                  <a:pt x="0" y="0"/>
                </a:moveTo>
                <a:lnTo>
                  <a:pt x="8763000" y="0"/>
                </a:lnTo>
              </a:path>
            </a:pathLst>
          </a:custGeom>
          <a:ln w="76194">
            <a:solidFill>
              <a:srgbClr val="FF0000"/>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756403" y="1049464"/>
            <a:ext cx="5003859" cy="5227357"/>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7216" y="560070"/>
            <a:ext cx="9039886" cy="0"/>
          </a:xfrm>
          <a:custGeom>
            <a:avLst/>
            <a:gdLst/>
            <a:ahLst/>
            <a:cxnLst/>
            <a:rect l="l" t="t" r="r" b="b"/>
            <a:pathLst>
              <a:path w="8763000">
                <a:moveTo>
                  <a:pt x="0" y="0"/>
                </a:moveTo>
                <a:lnTo>
                  <a:pt x="8763000" y="0"/>
                </a:lnTo>
              </a:path>
            </a:pathLst>
          </a:custGeom>
          <a:ln w="76194">
            <a:solidFill>
              <a:srgbClr val="FF0000"/>
            </a:solidFill>
          </a:ln>
        </p:spPr>
        <p:txBody>
          <a:bodyPr wrap="square" lIns="0" tIns="0" rIns="0" bIns="0" rtlCol="0"/>
          <a:lstStyle/>
          <a:p>
            <a:endParaRPr/>
          </a:p>
        </p:txBody>
      </p:sp>
      <p:sp>
        <p:nvSpPr>
          <p:cNvPr id="3" name="object 3"/>
          <p:cNvSpPr/>
          <p:nvPr/>
        </p:nvSpPr>
        <p:spPr>
          <a:xfrm>
            <a:off x="157216" y="1440180"/>
            <a:ext cx="9039886" cy="0"/>
          </a:xfrm>
          <a:custGeom>
            <a:avLst/>
            <a:gdLst/>
            <a:ahLst/>
            <a:cxnLst/>
            <a:rect l="l" t="t" r="r" b="b"/>
            <a:pathLst>
              <a:path w="8763000">
                <a:moveTo>
                  <a:pt x="0" y="0"/>
                </a:moveTo>
                <a:lnTo>
                  <a:pt x="8763000" y="0"/>
                </a:lnTo>
              </a:path>
            </a:pathLst>
          </a:custGeom>
          <a:ln w="19048">
            <a:solidFill>
              <a:srgbClr val="FF0000"/>
            </a:solidFill>
          </a:ln>
        </p:spPr>
        <p:txBody>
          <a:bodyPr wrap="square" lIns="0" tIns="0" rIns="0" bIns="0" rtlCol="0"/>
          <a:lstStyle/>
          <a:p>
            <a:endParaRPr/>
          </a:p>
        </p:txBody>
      </p:sp>
      <p:sp>
        <p:nvSpPr>
          <p:cNvPr id="4" name="object 4"/>
          <p:cNvSpPr txBox="1">
            <a:spLocks noGrp="1"/>
          </p:cNvSpPr>
          <p:nvPr>
            <p:ph type="title"/>
          </p:nvPr>
        </p:nvSpPr>
        <p:spPr>
          <a:xfrm>
            <a:off x="390418" y="836105"/>
            <a:ext cx="6409804" cy="444216"/>
          </a:xfrm>
          <a:prstGeom prst="rect">
            <a:avLst/>
          </a:prstGeom>
        </p:spPr>
        <p:txBody>
          <a:bodyPr vert="horz" wrap="square" lIns="0" tIns="13200" rIns="0" bIns="0" rtlCol="0">
            <a:spAutoFit/>
          </a:bodyPr>
          <a:lstStyle/>
          <a:p>
            <a:pPr marL="13200">
              <a:spcBef>
                <a:spcPts val="104"/>
              </a:spcBef>
              <a:tabLst>
                <a:tab pos="1853992" algn="l"/>
              </a:tabLst>
            </a:pPr>
            <a:r>
              <a:rPr sz="2800" spc="-5" smtClean="0"/>
              <a:t>Division </a:t>
            </a:r>
            <a:r>
              <a:rPr sz="2800" spc="-5" dirty="0"/>
              <a:t>in</a:t>
            </a:r>
            <a:r>
              <a:rPr sz="2800" dirty="0"/>
              <a:t> </a:t>
            </a:r>
            <a:r>
              <a:rPr sz="2800" spc="-5" dirty="0"/>
              <a:t>the CRC </a:t>
            </a:r>
            <a:r>
              <a:rPr sz="2800" dirty="0"/>
              <a:t>decoder</a:t>
            </a:r>
            <a:r>
              <a:rPr sz="2800" spc="-10" dirty="0"/>
              <a:t> </a:t>
            </a:r>
            <a:r>
              <a:rPr sz="2800" dirty="0"/>
              <a:t>for</a:t>
            </a:r>
            <a:r>
              <a:rPr sz="2800" spc="-10" dirty="0"/>
              <a:t> </a:t>
            </a:r>
            <a:r>
              <a:rPr sz="2800" spc="-5" dirty="0"/>
              <a:t>two</a:t>
            </a:r>
            <a:r>
              <a:rPr sz="2800" dirty="0"/>
              <a:t> cases</a:t>
            </a:r>
            <a:endParaRPr sz="2800">
              <a:cs typeface="Times New Roman"/>
            </a:endParaRPr>
          </a:p>
        </p:txBody>
      </p:sp>
      <p:sp>
        <p:nvSpPr>
          <p:cNvPr id="5" name="object 5"/>
          <p:cNvSpPr/>
          <p:nvPr/>
        </p:nvSpPr>
        <p:spPr>
          <a:xfrm>
            <a:off x="157216" y="6560820"/>
            <a:ext cx="9039886" cy="0"/>
          </a:xfrm>
          <a:custGeom>
            <a:avLst/>
            <a:gdLst/>
            <a:ahLst/>
            <a:cxnLst/>
            <a:rect l="l" t="t" r="r" b="b"/>
            <a:pathLst>
              <a:path w="8763000">
                <a:moveTo>
                  <a:pt x="0" y="0"/>
                </a:moveTo>
                <a:lnTo>
                  <a:pt x="8763000" y="0"/>
                </a:lnTo>
              </a:path>
            </a:pathLst>
          </a:custGeom>
          <a:ln w="76194">
            <a:solidFill>
              <a:srgbClr val="FF0000"/>
            </a:solidFill>
          </a:ln>
        </p:spPr>
        <p:txBody>
          <a:bodyPr wrap="square" lIns="0" tIns="0" rIns="0" bIns="0" rtlCol="0"/>
          <a:lstStyle/>
          <a:p>
            <a:endParaRPr/>
          </a:p>
        </p:txBody>
      </p:sp>
      <p:pic>
        <p:nvPicPr>
          <p:cNvPr id="6" name="object 6"/>
          <p:cNvPicPr/>
          <p:nvPr/>
        </p:nvPicPr>
        <p:blipFill>
          <a:blip r:embed="rId2" cstate="print"/>
          <a:stretch>
            <a:fillRect/>
          </a:stretch>
        </p:blipFill>
        <p:spPr>
          <a:xfrm>
            <a:off x="509640" y="1628202"/>
            <a:ext cx="7896624" cy="4757941"/>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rrowheads="1"/>
          </p:cNvPicPr>
          <p:nvPr/>
        </p:nvPicPr>
        <p:blipFill>
          <a:blip r:embed="rId2"/>
          <a:srcRect/>
          <a:stretch>
            <a:fillRect/>
          </a:stretch>
        </p:blipFill>
        <p:spPr bwMode="auto">
          <a:xfrm>
            <a:off x="719138" y="3289300"/>
            <a:ext cx="7681912" cy="1689100"/>
          </a:xfrm>
          <a:prstGeom prst="rect">
            <a:avLst/>
          </a:prstGeom>
          <a:noFill/>
          <a:ln w="12700">
            <a:noFill/>
            <a:miter lim="800000"/>
            <a:headEnd/>
            <a:tailEnd/>
          </a:ln>
          <a:effectLst/>
        </p:spPr>
      </p:pic>
      <p:sp>
        <p:nvSpPr>
          <p:cNvPr id="22531" name="Rectangle 3"/>
          <p:cNvSpPr>
            <a:spLocks noChangeArrowheads="1"/>
          </p:cNvSpPr>
          <p:nvPr/>
        </p:nvSpPr>
        <p:spPr bwMode="auto">
          <a:xfrm>
            <a:off x="3279775" y="684213"/>
            <a:ext cx="2224088" cy="617537"/>
          </a:xfrm>
          <a:prstGeom prst="rect">
            <a:avLst/>
          </a:prstGeom>
          <a:noFill/>
          <a:ln w="12700">
            <a:noFill/>
            <a:miter lim="800000"/>
            <a:headEnd/>
            <a:tailEnd/>
          </a:ln>
          <a:effectLst/>
        </p:spPr>
        <p:txBody>
          <a:bodyPr wrap="none" lIns="94053" tIns="46201" rIns="94053" bIns="46201">
            <a:spAutoFit/>
          </a:bodyPr>
          <a:lstStyle/>
          <a:p>
            <a:r>
              <a:rPr lang="en-US" sz="3300" b="1">
                <a:solidFill>
                  <a:srgbClr val="00279F"/>
                </a:solidFill>
              </a:rPr>
              <a:t>Polynomial</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rrowheads="1"/>
          </p:cNvPicPr>
          <p:nvPr/>
        </p:nvPicPr>
        <p:blipFill>
          <a:blip r:embed="rId2"/>
          <a:srcRect/>
          <a:stretch>
            <a:fillRect/>
          </a:stretch>
        </p:blipFill>
        <p:spPr bwMode="auto">
          <a:xfrm>
            <a:off x="2619375" y="1244600"/>
            <a:ext cx="4208463" cy="4830763"/>
          </a:xfrm>
          <a:prstGeom prst="rect">
            <a:avLst/>
          </a:prstGeom>
          <a:noFill/>
          <a:ln w="12700">
            <a:noFill/>
            <a:miter lim="800000"/>
            <a:headEnd/>
            <a:tailEnd/>
          </a:ln>
          <a:effectLst/>
        </p:spPr>
      </p:pic>
      <p:sp>
        <p:nvSpPr>
          <p:cNvPr id="23555" name="Rectangle 6"/>
          <p:cNvSpPr>
            <a:spLocks noChangeArrowheads="1"/>
          </p:cNvSpPr>
          <p:nvPr/>
        </p:nvSpPr>
        <p:spPr bwMode="auto">
          <a:xfrm>
            <a:off x="2573338" y="123825"/>
            <a:ext cx="4413250" cy="617538"/>
          </a:xfrm>
          <a:prstGeom prst="rect">
            <a:avLst/>
          </a:prstGeom>
          <a:noFill/>
          <a:ln w="12700">
            <a:noFill/>
            <a:miter lim="800000"/>
            <a:headEnd/>
            <a:tailEnd/>
          </a:ln>
          <a:effectLst/>
        </p:spPr>
        <p:txBody>
          <a:bodyPr wrap="none" lIns="94053" tIns="46201" rIns="94053" bIns="46201">
            <a:spAutoFit/>
          </a:bodyPr>
          <a:lstStyle/>
          <a:p>
            <a:r>
              <a:rPr lang="en-US" sz="3300" b="1">
                <a:solidFill>
                  <a:srgbClr val="00279F"/>
                </a:solidFill>
              </a:rPr>
              <a:t>Polynomial and Divisor</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rrowheads="1"/>
          </p:cNvPicPr>
          <p:nvPr/>
        </p:nvPicPr>
        <p:blipFill>
          <a:blip r:embed="rId2"/>
          <a:srcRect/>
          <a:stretch>
            <a:fillRect/>
          </a:stretch>
        </p:blipFill>
        <p:spPr bwMode="auto">
          <a:xfrm>
            <a:off x="709613" y="3025775"/>
            <a:ext cx="8167687" cy="2546350"/>
          </a:xfrm>
          <a:prstGeom prst="rect">
            <a:avLst/>
          </a:prstGeom>
          <a:noFill/>
          <a:ln w="12700">
            <a:noFill/>
            <a:miter lim="800000"/>
            <a:headEnd/>
            <a:tailEnd/>
          </a:ln>
          <a:effectLst/>
        </p:spPr>
      </p:pic>
      <p:sp>
        <p:nvSpPr>
          <p:cNvPr id="24579" name="Rectangle 3"/>
          <p:cNvSpPr>
            <a:spLocks noChangeArrowheads="1"/>
          </p:cNvSpPr>
          <p:nvPr/>
        </p:nvSpPr>
        <p:spPr bwMode="auto">
          <a:xfrm>
            <a:off x="2651125" y="442913"/>
            <a:ext cx="4168775" cy="619125"/>
          </a:xfrm>
          <a:prstGeom prst="rect">
            <a:avLst/>
          </a:prstGeom>
          <a:noFill/>
          <a:ln w="12700">
            <a:noFill/>
            <a:miter lim="800000"/>
            <a:headEnd/>
            <a:tailEnd/>
          </a:ln>
          <a:effectLst/>
        </p:spPr>
        <p:txBody>
          <a:bodyPr wrap="none" lIns="94053" tIns="46201" rIns="94053" bIns="46201">
            <a:spAutoFit/>
          </a:bodyPr>
          <a:lstStyle/>
          <a:p>
            <a:r>
              <a:rPr lang="en-US" sz="3300" b="1">
                <a:solidFill>
                  <a:srgbClr val="00279F"/>
                </a:solidFill>
              </a:rPr>
              <a:t>Standard Polynomials</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rrowheads="1"/>
          </p:cNvPicPr>
          <p:nvPr/>
        </p:nvPicPr>
        <p:blipFill>
          <a:blip r:embed="rId2"/>
          <a:srcRect/>
          <a:stretch>
            <a:fillRect/>
          </a:stretch>
        </p:blipFill>
        <p:spPr bwMode="auto">
          <a:xfrm>
            <a:off x="242888" y="936625"/>
            <a:ext cx="8789987" cy="5565775"/>
          </a:xfrm>
          <a:prstGeom prst="rect">
            <a:avLst/>
          </a:prstGeom>
          <a:noFill/>
          <a:ln w="12700">
            <a:noFill/>
            <a:miter lim="800000"/>
            <a:headEnd/>
            <a:tailEnd/>
          </a:ln>
          <a:effectLst/>
        </p:spPr>
      </p:pic>
      <p:sp>
        <p:nvSpPr>
          <p:cNvPr id="25603" name="Rectangle 3"/>
          <p:cNvSpPr>
            <a:spLocks noChangeArrowheads="1"/>
          </p:cNvSpPr>
          <p:nvPr/>
        </p:nvSpPr>
        <p:spPr bwMode="auto">
          <a:xfrm>
            <a:off x="3751263" y="123825"/>
            <a:ext cx="2087562" cy="617538"/>
          </a:xfrm>
          <a:prstGeom prst="rect">
            <a:avLst/>
          </a:prstGeom>
          <a:noFill/>
          <a:ln w="12700">
            <a:noFill/>
            <a:miter lim="800000"/>
            <a:headEnd/>
            <a:tailEnd/>
          </a:ln>
          <a:effectLst/>
        </p:spPr>
        <p:txBody>
          <a:bodyPr wrap="none" lIns="94053" tIns="46201" rIns="94053" bIns="46201">
            <a:spAutoFit/>
          </a:bodyPr>
          <a:lstStyle/>
          <a:p>
            <a:r>
              <a:rPr lang="en-US" sz="3300" b="1" dirty="0">
                <a:solidFill>
                  <a:srgbClr val="00279F"/>
                </a:solidFill>
              </a:rPr>
              <a:t>Checksum</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defRPr/>
            </a:pPr>
            <a:r>
              <a:rPr lang="en-US" b="1" i="1" smtClean="0">
                <a:solidFill>
                  <a:srgbClr val="CC0066"/>
                </a:solidFill>
                <a:effectLst>
                  <a:outerShdw blurRad="38100" dist="38100" dir="2700000" algn="tl">
                    <a:srgbClr val="C0C0C0"/>
                  </a:outerShdw>
                </a:effectLst>
                <a:latin typeface="Comic Sans MS" pitchFamily="66" charset="0"/>
              </a:rPr>
              <a:t>At the sender</a:t>
            </a:r>
          </a:p>
        </p:txBody>
      </p:sp>
      <p:sp>
        <p:nvSpPr>
          <p:cNvPr id="26627" name="Rectangle 3"/>
          <p:cNvSpPr>
            <a:spLocks noGrp="1" noChangeArrowheads="1"/>
          </p:cNvSpPr>
          <p:nvPr>
            <p:ph type="body" idx="1"/>
          </p:nvPr>
        </p:nvSpPr>
        <p:spPr/>
        <p:txBody>
          <a:bodyPr/>
          <a:lstStyle/>
          <a:p>
            <a:pPr>
              <a:buClr>
                <a:srgbClr val="CC0066"/>
              </a:buClr>
              <a:buFont typeface="Wingdings" pitchFamily="-128" charset="2"/>
              <a:buChar char="Ü"/>
            </a:pPr>
            <a:r>
              <a:rPr lang="en-US" smtClean="0"/>
              <a:t>The unit is divided into </a:t>
            </a:r>
            <a:r>
              <a:rPr lang="en-US" i="1" smtClean="0"/>
              <a:t>k</a:t>
            </a:r>
            <a:r>
              <a:rPr lang="en-US" smtClean="0"/>
              <a:t> sections, each of </a:t>
            </a:r>
            <a:r>
              <a:rPr lang="en-US" i="1" smtClean="0"/>
              <a:t>n</a:t>
            </a:r>
            <a:r>
              <a:rPr lang="en-US" smtClean="0"/>
              <a:t> bits.</a:t>
            </a:r>
          </a:p>
          <a:p>
            <a:pPr>
              <a:buClr>
                <a:srgbClr val="CC0066"/>
              </a:buClr>
              <a:buFont typeface="Wingdings" pitchFamily="-128" charset="2"/>
              <a:buChar char="Ü"/>
            </a:pPr>
            <a:r>
              <a:rPr lang="en-US" smtClean="0"/>
              <a:t>All sections are added together using one’s complement to get the sum.</a:t>
            </a:r>
          </a:p>
          <a:p>
            <a:pPr>
              <a:buClr>
                <a:srgbClr val="CC0066"/>
              </a:buClr>
              <a:buFont typeface="Wingdings" pitchFamily="-128" charset="2"/>
              <a:buChar char="Ü"/>
            </a:pPr>
            <a:r>
              <a:rPr lang="en-US" smtClean="0"/>
              <a:t>The sum is complemented and becomes the checksum.</a:t>
            </a:r>
          </a:p>
          <a:p>
            <a:pPr>
              <a:buClr>
                <a:srgbClr val="CC0066"/>
              </a:buClr>
              <a:buFont typeface="Wingdings" pitchFamily="-128" charset="2"/>
              <a:buChar char="Ü"/>
            </a:pPr>
            <a:r>
              <a:rPr lang="en-US" smtClean="0"/>
              <a:t>The checksum is sent with the data</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defRPr/>
            </a:pPr>
            <a:r>
              <a:rPr lang="en-US" b="1" i="1" smtClean="0">
                <a:solidFill>
                  <a:srgbClr val="CC0066"/>
                </a:solidFill>
                <a:effectLst>
                  <a:outerShdw blurRad="38100" dist="38100" dir="2700000" algn="tl">
                    <a:srgbClr val="C0C0C0"/>
                  </a:outerShdw>
                </a:effectLst>
                <a:latin typeface="Comic Sans MS" pitchFamily="66" charset="0"/>
              </a:rPr>
              <a:t>At the receiver</a:t>
            </a:r>
          </a:p>
        </p:txBody>
      </p:sp>
      <p:sp>
        <p:nvSpPr>
          <p:cNvPr id="27651" name="Rectangle 3"/>
          <p:cNvSpPr>
            <a:spLocks noGrp="1" noChangeArrowheads="1"/>
          </p:cNvSpPr>
          <p:nvPr>
            <p:ph type="body" idx="1"/>
          </p:nvPr>
        </p:nvSpPr>
        <p:spPr/>
        <p:txBody>
          <a:bodyPr/>
          <a:lstStyle/>
          <a:p>
            <a:pPr>
              <a:buClr>
                <a:srgbClr val="CC0066"/>
              </a:buClr>
              <a:buFont typeface="Wingdings" pitchFamily="-128" charset="2"/>
              <a:buChar char="Ü"/>
            </a:pPr>
            <a:r>
              <a:rPr lang="en-US" smtClean="0"/>
              <a:t>The unit is divided into </a:t>
            </a:r>
            <a:r>
              <a:rPr lang="en-US" i="1" smtClean="0"/>
              <a:t>k</a:t>
            </a:r>
            <a:r>
              <a:rPr lang="en-US" smtClean="0"/>
              <a:t> sections, each of </a:t>
            </a:r>
            <a:r>
              <a:rPr lang="en-US" i="1" smtClean="0"/>
              <a:t>n</a:t>
            </a:r>
            <a:r>
              <a:rPr lang="en-US" smtClean="0"/>
              <a:t> bits.</a:t>
            </a:r>
          </a:p>
          <a:p>
            <a:pPr>
              <a:buClr>
                <a:srgbClr val="CC0066"/>
              </a:buClr>
              <a:buFont typeface="Wingdings" pitchFamily="-128" charset="2"/>
              <a:buChar char="Ü"/>
            </a:pPr>
            <a:r>
              <a:rPr lang="en-US" smtClean="0"/>
              <a:t>All sections are added together using one’s complement to get the sum.</a:t>
            </a:r>
          </a:p>
          <a:p>
            <a:pPr>
              <a:buClr>
                <a:srgbClr val="CC0066"/>
              </a:buClr>
              <a:buFont typeface="Wingdings" pitchFamily="-128" charset="2"/>
              <a:buChar char="Ü"/>
            </a:pPr>
            <a:r>
              <a:rPr lang="en-US" smtClean="0"/>
              <a:t>The sum is complemented.</a:t>
            </a:r>
          </a:p>
          <a:p>
            <a:pPr>
              <a:buClr>
                <a:srgbClr val="CC0066"/>
              </a:buClr>
              <a:buFont typeface="Wingdings" pitchFamily="-128" charset="2"/>
              <a:buChar char="Ü"/>
            </a:pPr>
            <a:r>
              <a:rPr lang="en-US" smtClean="0"/>
              <a:t>If the result is zero, the data are accepted: otherwise, they are rejected.</a:t>
            </a:r>
          </a:p>
          <a:p>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08025" y="273050"/>
            <a:ext cx="8016875" cy="1285875"/>
          </a:xfrm>
        </p:spPr>
        <p:txBody>
          <a:bodyPr/>
          <a:lstStyle/>
          <a:p>
            <a:pPr>
              <a:defRPr/>
            </a:pPr>
            <a:r>
              <a:rPr lang="en-US" b="1" i="1" smtClean="0">
                <a:solidFill>
                  <a:srgbClr val="CC0066"/>
                </a:solidFill>
                <a:effectLst>
                  <a:outerShdw blurRad="38100" dist="38100" dir="2700000" algn="tl">
                    <a:srgbClr val="C0C0C0"/>
                  </a:outerShdw>
                </a:effectLst>
                <a:latin typeface="Book Antiqua" pitchFamily="18" charset="0"/>
              </a:rPr>
              <a:t>Performance</a:t>
            </a:r>
          </a:p>
        </p:txBody>
      </p:sp>
      <p:sp>
        <p:nvSpPr>
          <p:cNvPr id="28675" name="Rectangle 3"/>
          <p:cNvSpPr>
            <a:spLocks noGrp="1" noChangeArrowheads="1"/>
          </p:cNvSpPr>
          <p:nvPr>
            <p:ph type="body" idx="1"/>
          </p:nvPr>
        </p:nvSpPr>
        <p:spPr>
          <a:xfrm>
            <a:off x="407988" y="1484313"/>
            <a:ext cx="8691562" cy="4916487"/>
          </a:xfrm>
        </p:spPr>
        <p:txBody>
          <a:bodyPr/>
          <a:lstStyle/>
          <a:p>
            <a:pPr>
              <a:buClr>
                <a:srgbClr val="CC0066"/>
              </a:buClr>
              <a:buFont typeface="Wingdings 3" pitchFamily="18" charset="2"/>
              <a:buChar char="â"/>
            </a:pPr>
            <a:r>
              <a:rPr lang="en-US" smtClean="0"/>
              <a:t>The checksum detects all errors involving an odd number of bits.</a:t>
            </a:r>
          </a:p>
          <a:p>
            <a:pPr>
              <a:buClr>
                <a:srgbClr val="CC0066"/>
              </a:buClr>
              <a:buFont typeface="Wingdings 3" pitchFamily="18" charset="2"/>
              <a:buChar char="â"/>
            </a:pPr>
            <a:r>
              <a:rPr lang="en-US" smtClean="0"/>
              <a:t>It detects most errors involving an even number of bits.</a:t>
            </a:r>
          </a:p>
          <a:p>
            <a:pPr>
              <a:buClr>
                <a:srgbClr val="CC0066"/>
              </a:buClr>
              <a:buFont typeface="Wingdings 3" pitchFamily="18" charset="2"/>
              <a:buChar char="â"/>
            </a:pPr>
            <a:r>
              <a:rPr lang="en-US" smtClean="0"/>
              <a:t>If one or more bits of a segment are damaged and the corresponding bit or bits of opposite value in a second segment are also damaged, the sums of those columns will not change and the receiver will not detect a problem.</a:t>
            </a:r>
          </a:p>
          <a:p>
            <a:pPr>
              <a:buFontTx/>
              <a:buNone/>
            </a:pPr>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rrowheads="1"/>
          </p:cNvPicPr>
          <p:nvPr/>
        </p:nvPicPr>
        <p:blipFill>
          <a:blip r:embed="rId2"/>
          <a:srcRect/>
          <a:stretch>
            <a:fillRect/>
          </a:stretch>
        </p:blipFill>
        <p:spPr bwMode="auto">
          <a:xfrm>
            <a:off x="358775" y="2390775"/>
            <a:ext cx="8702675" cy="2543175"/>
          </a:xfrm>
          <a:prstGeom prst="rect">
            <a:avLst/>
          </a:prstGeom>
          <a:noFill/>
          <a:ln w="12700">
            <a:noFill/>
            <a:miter lim="800000"/>
            <a:headEnd/>
            <a:tailEnd/>
          </a:ln>
          <a:effectLst/>
        </p:spPr>
      </p:pic>
      <p:sp>
        <p:nvSpPr>
          <p:cNvPr id="4099" name="Text Box 6"/>
          <p:cNvSpPr txBox="1">
            <a:spLocks noChangeArrowheads="1"/>
          </p:cNvSpPr>
          <p:nvPr/>
        </p:nvSpPr>
        <p:spPr bwMode="auto">
          <a:xfrm>
            <a:off x="1724025" y="673100"/>
            <a:ext cx="6334125" cy="673100"/>
          </a:xfrm>
          <a:prstGeom prst="rect">
            <a:avLst/>
          </a:prstGeom>
          <a:noFill/>
          <a:ln w="12700">
            <a:noFill/>
            <a:miter lim="800000"/>
            <a:headEnd/>
            <a:tailEnd/>
          </a:ln>
          <a:effectLst/>
        </p:spPr>
        <p:txBody>
          <a:bodyPr lIns="95043" tIns="47521" rIns="95043" bIns="47521">
            <a:spAutoFit/>
          </a:bodyPr>
          <a:lstStyle/>
          <a:p>
            <a:pPr algn="ctr"/>
            <a:r>
              <a:rPr lang="en-US" sz="3700" b="1">
                <a:solidFill>
                  <a:srgbClr val="CC0066"/>
                </a:solidFill>
              </a:rPr>
              <a:t>Types of Errors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en-US" b="1" i="1" smtClean="0">
                <a:solidFill>
                  <a:srgbClr val="CC0066"/>
                </a:solidFill>
                <a:effectLst>
                  <a:outerShdw blurRad="38100" dist="38100" dir="2700000" algn="tl">
                    <a:srgbClr val="C0C0C0"/>
                  </a:outerShdw>
                </a:effectLst>
                <a:latin typeface="Comic Sans MS" pitchFamily="66" charset="0"/>
              </a:rPr>
              <a:t>Error Correction</a:t>
            </a:r>
          </a:p>
        </p:txBody>
      </p:sp>
      <p:sp>
        <p:nvSpPr>
          <p:cNvPr id="29699" name="Rectangle 3"/>
          <p:cNvSpPr>
            <a:spLocks noGrp="1" noChangeArrowheads="1"/>
          </p:cNvSpPr>
          <p:nvPr>
            <p:ph type="body" idx="1"/>
          </p:nvPr>
        </p:nvSpPr>
        <p:spPr/>
        <p:txBody>
          <a:bodyPr/>
          <a:lstStyle/>
          <a:p>
            <a:pPr marL="633413" indent="-633413">
              <a:buFontTx/>
              <a:buNone/>
            </a:pPr>
            <a:r>
              <a:rPr lang="en-US" smtClean="0"/>
              <a:t>It can be handled in two ways:</a:t>
            </a:r>
          </a:p>
          <a:p>
            <a:pPr marL="633413" indent="-633413">
              <a:buClr>
                <a:srgbClr val="CC0066"/>
              </a:buClr>
              <a:buFont typeface="Wingdings" pitchFamily="-128" charset="2"/>
              <a:buAutoNum type="arabicParenR"/>
            </a:pPr>
            <a:r>
              <a:rPr lang="en-US" smtClean="0"/>
              <a:t>receiver can have the sender retransmit the entire data unit.</a:t>
            </a:r>
          </a:p>
          <a:p>
            <a:pPr marL="633413" indent="-633413">
              <a:buClr>
                <a:srgbClr val="CC0066"/>
              </a:buClr>
              <a:buFont typeface="Wingdings" pitchFamily="-128" charset="2"/>
              <a:buAutoNum type="arabicParenR"/>
            </a:pPr>
            <a:r>
              <a:rPr lang="en-US" smtClean="0"/>
              <a:t>The receiver can use an error-correcting code, which automatically corrects certain errors.</a:t>
            </a:r>
          </a:p>
          <a:p>
            <a:pPr marL="633413" indent="-633413"/>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08025" y="639763"/>
            <a:ext cx="8016875" cy="919162"/>
          </a:xfrm>
        </p:spPr>
        <p:txBody>
          <a:bodyPr/>
          <a:lstStyle/>
          <a:p>
            <a:pPr>
              <a:defRPr/>
            </a:pPr>
            <a:r>
              <a:rPr lang="en-US" b="1" i="1" smtClean="0">
                <a:solidFill>
                  <a:srgbClr val="CC0066"/>
                </a:solidFill>
                <a:effectLst>
                  <a:outerShdw blurRad="38100" dist="38100" dir="2700000" algn="tl">
                    <a:srgbClr val="C0C0C0"/>
                  </a:outerShdw>
                </a:effectLst>
                <a:latin typeface="Comic Sans MS" pitchFamily="66" charset="0"/>
              </a:rPr>
              <a:t>Single-bit error correction</a:t>
            </a:r>
          </a:p>
        </p:txBody>
      </p:sp>
      <p:sp>
        <p:nvSpPr>
          <p:cNvPr id="49155" name="Rectangle 3"/>
          <p:cNvSpPr>
            <a:spLocks noGrp="1" noChangeArrowheads="1"/>
          </p:cNvSpPr>
          <p:nvPr>
            <p:ph type="body" idx="1"/>
          </p:nvPr>
        </p:nvSpPr>
        <p:spPr>
          <a:xfrm>
            <a:off x="708025" y="1558925"/>
            <a:ext cx="8016875" cy="5216525"/>
          </a:xfrm>
        </p:spPr>
        <p:txBody>
          <a:bodyPr/>
          <a:lstStyle/>
          <a:p>
            <a:pPr marL="356410" indent="-356410">
              <a:buFontTx/>
              <a:buNone/>
              <a:defRPr/>
            </a:pPr>
            <a:r>
              <a:rPr lang="en-US" sz="2900" dirty="0" smtClean="0"/>
              <a:t>	To correct an error, the receiver reverses the value of the altered bit. To do so, it must know which bit is in error.</a:t>
            </a:r>
          </a:p>
          <a:p>
            <a:pPr marL="356410" indent="-356410">
              <a:buFontTx/>
              <a:buNone/>
              <a:defRPr/>
            </a:pPr>
            <a:r>
              <a:rPr lang="en-US" sz="2900" dirty="0" smtClean="0"/>
              <a:t>Number of redundancy bits needed</a:t>
            </a:r>
          </a:p>
          <a:p>
            <a:pPr marL="356410" indent="-356410">
              <a:defRPr/>
            </a:pPr>
            <a:r>
              <a:rPr lang="en-US" sz="2900" dirty="0" smtClean="0"/>
              <a:t>Let data bits = </a:t>
            </a:r>
            <a:r>
              <a:rPr lang="en-US" sz="2900" i="1" dirty="0" smtClean="0"/>
              <a:t>m</a:t>
            </a:r>
          </a:p>
          <a:p>
            <a:pPr marL="356410" indent="-356410">
              <a:defRPr/>
            </a:pPr>
            <a:r>
              <a:rPr lang="en-US" sz="2900" dirty="0" smtClean="0"/>
              <a:t>Redundancy bits =</a:t>
            </a:r>
            <a:r>
              <a:rPr lang="en-US" sz="2900" i="1" dirty="0" smtClean="0"/>
              <a:t> r</a:t>
            </a:r>
          </a:p>
          <a:p>
            <a:pPr marL="356410" indent="-356410">
              <a:buFontTx/>
              <a:buNone/>
              <a:defRPr/>
            </a:pPr>
            <a:r>
              <a:rPr lang="en-US" sz="2900" dirty="0" smtClean="0">
                <a:sym typeface="Symbol" pitchFamily="18" charset="2"/>
              </a:rPr>
              <a:t></a:t>
            </a:r>
            <a:r>
              <a:rPr lang="en-US" sz="2900" dirty="0" smtClean="0"/>
              <a:t>Total message sent =</a:t>
            </a:r>
            <a:r>
              <a:rPr lang="en-US" sz="2900" i="1" dirty="0" smtClean="0"/>
              <a:t> </a:t>
            </a:r>
            <a:r>
              <a:rPr lang="en-US" sz="2900" i="1" dirty="0" err="1" smtClean="0"/>
              <a:t>m+r</a:t>
            </a:r>
            <a:endParaRPr lang="en-US" sz="2900" i="1" dirty="0" smtClean="0"/>
          </a:p>
          <a:p>
            <a:pPr marL="356410" indent="-356410">
              <a:buFontTx/>
              <a:buNone/>
              <a:defRPr/>
            </a:pPr>
            <a:r>
              <a:rPr lang="en-US" sz="2900" dirty="0" smtClean="0"/>
              <a:t>The value of r must satisfy the following relation:</a:t>
            </a:r>
          </a:p>
          <a:p>
            <a:pPr marL="356410" indent="-356410" algn="ctr">
              <a:buFontTx/>
              <a:buNone/>
              <a:defRPr/>
            </a:pPr>
            <a:r>
              <a:rPr lang="en-US" b="1" dirty="0" smtClean="0">
                <a:solidFill>
                  <a:srgbClr val="063DE8"/>
                </a:solidFill>
                <a:effectLst>
                  <a:outerShdw blurRad="38100" dist="38100" dir="2700000" algn="tl">
                    <a:srgbClr val="C0C0C0"/>
                  </a:outerShdw>
                </a:effectLst>
              </a:rPr>
              <a:t>2</a:t>
            </a:r>
            <a:r>
              <a:rPr lang="en-US" b="1" baseline="30000" dirty="0" smtClean="0">
                <a:solidFill>
                  <a:srgbClr val="063DE8"/>
                </a:solidFill>
                <a:effectLst>
                  <a:outerShdw blurRad="38100" dist="38100" dir="2700000" algn="tl">
                    <a:srgbClr val="C0C0C0"/>
                  </a:outerShdw>
                </a:effectLst>
              </a:rPr>
              <a:t>r</a:t>
            </a:r>
            <a:r>
              <a:rPr lang="en-US" b="1" dirty="0" smtClean="0">
                <a:solidFill>
                  <a:srgbClr val="063DE8"/>
                </a:solidFill>
                <a:effectLst>
                  <a:outerShdw blurRad="38100" dist="38100" dir="2700000" algn="tl">
                    <a:srgbClr val="C0C0C0"/>
                  </a:outerShdw>
                </a:effectLst>
              </a:rPr>
              <a:t> </a:t>
            </a:r>
            <a:r>
              <a:rPr lang="en-US" b="1" dirty="0" smtClean="0">
                <a:solidFill>
                  <a:srgbClr val="063DE8"/>
                </a:solidFill>
                <a:effectLst>
                  <a:outerShdw blurRad="38100" dist="38100" dir="2700000" algn="tl">
                    <a:srgbClr val="C0C0C0"/>
                  </a:outerShdw>
                </a:effectLst>
                <a:ea typeface="SimSun" pitchFamily="2" charset="-122"/>
              </a:rPr>
              <a:t>≥ m+r+1</a:t>
            </a:r>
          </a:p>
          <a:p>
            <a:pPr marL="356410" indent="-356410">
              <a:defRPr/>
            </a:pPr>
            <a:endParaRPr lang="en-US" b="1" dirty="0" smtClean="0">
              <a:solidFill>
                <a:srgbClr val="063DE8"/>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rrowheads="1"/>
          </p:cNvPicPr>
          <p:nvPr/>
        </p:nvPicPr>
        <p:blipFill>
          <a:blip r:embed="rId2"/>
          <a:srcRect/>
          <a:stretch>
            <a:fillRect/>
          </a:stretch>
        </p:blipFill>
        <p:spPr bwMode="auto">
          <a:xfrm>
            <a:off x="415925" y="2436813"/>
            <a:ext cx="8586788" cy="3178175"/>
          </a:xfrm>
          <a:prstGeom prst="rect">
            <a:avLst/>
          </a:prstGeom>
          <a:noFill/>
          <a:ln w="12700">
            <a:noFill/>
            <a:miter lim="800000"/>
            <a:headEnd/>
            <a:tailEnd/>
          </a:ln>
          <a:effectLst/>
        </p:spPr>
      </p:pic>
      <p:sp>
        <p:nvSpPr>
          <p:cNvPr id="31747" name="Rectangle 3"/>
          <p:cNvSpPr>
            <a:spLocks noChangeArrowheads="1"/>
          </p:cNvSpPr>
          <p:nvPr/>
        </p:nvSpPr>
        <p:spPr bwMode="auto">
          <a:xfrm>
            <a:off x="2808288" y="203200"/>
            <a:ext cx="3311525" cy="619125"/>
          </a:xfrm>
          <a:prstGeom prst="rect">
            <a:avLst/>
          </a:prstGeom>
          <a:noFill/>
          <a:ln w="12700">
            <a:noFill/>
            <a:miter lim="800000"/>
            <a:headEnd/>
            <a:tailEnd/>
          </a:ln>
          <a:effectLst/>
        </p:spPr>
        <p:txBody>
          <a:bodyPr wrap="none" lIns="94053" tIns="46201" rIns="94053" bIns="46201">
            <a:spAutoFit/>
          </a:bodyPr>
          <a:lstStyle/>
          <a:p>
            <a:r>
              <a:rPr lang="en-US" sz="3300" b="1">
                <a:solidFill>
                  <a:srgbClr val="00279F"/>
                </a:solidFill>
              </a:rPr>
              <a:t>Error Correction</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rrowheads="1"/>
          </p:cNvPicPr>
          <p:nvPr/>
        </p:nvPicPr>
        <p:blipFill>
          <a:blip r:embed="rId2"/>
          <a:srcRect/>
          <a:stretch>
            <a:fillRect/>
          </a:stretch>
        </p:blipFill>
        <p:spPr bwMode="auto">
          <a:xfrm>
            <a:off x="593725" y="2941638"/>
            <a:ext cx="8375650" cy="2636837"/>
          </a:xfrm>
          <a:prstGeom prst="rect">
            <a:avLst/>
          </a:prstGeom>
          <a:noFill/>
          <a:ln w="12700">
            <a:noFill/>
            <a:miter lim="800000"/>
            <a:headEnd/>
            <a:tailEnd/>
          </a:ln>
          <a:effectLst/>
        </p:spPr>
      </p:pic>
      <p:sp>
        <p:nvSpPr>
          <p:cNvPr id="32771" name="Rectangle 3"/>
          <p:cNvSpPr>
            <a:spLocks noChangeArrowheads="1"/>
          </p:cNvSpPr>
          <p:nvPr/>
        </p:nvSpPr>
        <p:spPr bwMode="auto">
          <a:xfrm>
            <a:off x="2887663" y="284163"/>
            <a:ext cx="3027362" cy="617537"/>
          </a:xfrm>
          <a:prstGeom prst="rect">
            <a:avLst/>
          </a:prstGeom>
          <a:noFill/>
          <a:ln w="12700">
            <a:noFill/>
            <a:miter lim="800000"/>
            <a:headEnd/>
            <a:tailEnd/>
          </a:ln>
          <a:effectLst/>
        </p:spPr>
        <p:txBody>
          <a:bodyPr wrap="none" lIns="94053" tIns="46201" rIns="94053" bIns="46201">
            <a:spAutoFit/>
          </a:bodyPr>
          <a:lstStyle/>
          <a:p>
            <a:r>
              <a:rPr lang="en-US" sz="3300" b="1">
                <a:solidFill>
                  <a:srgbClr val="00279F"/>
                </a:solidFill>
              </a:rPr>
              <a:t>Hamming Code</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rrowheads="1"/>
          </p:cNvPicPr>
          <p:nvPr/>
        </p:nvPicPr>
        <p:blipFill>
          <a:blip r:embed="rId2"/>
          <a:srcRect/>
          <a:stretch>
            <a:fillRect/>
          </a:stretch>
        </p:blipFill>
        <p:spPr bwMode="auto">
          <a:xfrm>
            <a:off x="1309688" y="1395413"/>
            <a:ext cx="6954837" cy="4956175"/>
          </a:xfrm>
          <a:prstGeom prst="rect">
            <a:avLst/>
          </a:prstGeom>
          <a:noFill/>
          <a:ln w="12700">
            <a:noFill/>
            <a:miter lim="800000"/>
            <a:headEnd/>
            <a:tailEnd/>
          </a:ln>
          <a:effectLst/>
        </p:spPr>
      </p:pic>
      <p:sp>
        <p:nvSpPr>
          <p:cNvPr id="33795" name="Rectangle 6"/>
          <p:cNvSpPr>
            <a:spLocks noChangeArrowheads="1"/>
          </p:cNvSpPr>
          <p:nvPr/>
        </p:nvSpPr>
        <p:spPr bwMode="auto">
          <a:xfrm>
            <a:off x="3122613" y="42863"/>
            <a:ext cx="3028950" cy="619125"/>
          </a:xfrm>
          <a:prstGeom prst="rect">
            <a:avLst/>
          </a:prstGeom>
          <a:noFill/>
          <a:ln w="12700">
            <a:noFill/>
            <a:miter lim="800000"/>
            <a:headEnd/>
            <a:tailEnd/>
          </a:ln>
          <a:effectLst/>
        </p:spPr>
        <p:txBody>
          <a:bodyPr wrap="none" lIns="94053" tIns="46201" rIns="94053" bIns="46201">
            <a:spAutoFit/>
          </a:bodyPr>
          <a:lstStyle/>
          <a:p>
            <a:r>
              <a:rPr lang="en-US" sz="3300" b="1">
                <a:solidFill>
                  <a:srgbClr val="00279F"/>
                </a:solidFill>
              </a:rPr>
              <a:t>Hamming Code</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rrowheads="1"/>
          </p:cNvPicPr>
          <p:nvPr/>
        </p:nvPicPr>
        <p:blipFill>
          <a:blip r:embed="rId2"/>
          <a:srcRect/>
          <a:stretch>
            <a:fillRect/>
          </a:stretch>
        </p:blipFill>
        <p:spPr bwMode="auto">
          <a:xfrm>
            <a:off x="1141413" y="1303338"/>
            <a:ext cx="6954837" cy="4956175"/>
          </a:xfrm>
          <a:prstGeom prst="rect">
            <a:avLst/>
          </a:prstGeom>
          <a:noFill/>
          <a:ln w="12700">
            <a:noFill/>
            <a:miter lim="800000"/>
            <a:headEnd/>
            <a:tailEnd/>
          </a:ln>
          <a:effectLst/>
        </p:spPr>
      </p:pic>
      <p:sp>
        <p:nvSpPr>
          <p:cNvPr id="34819" name="Rectangle 6"/>
          <p:cNvSpPr>
            <a:spLocks noChangeArrowheads="1"/>
          </p:cNvSpPr>
          <p:nvPr/>
        </p:nvSpPr>
        <p:spPr bwMode="auto">
          <a:xfrm>
            <a:off x="3122613" y="42863"/>
            <a:ext cx="3028950" cy="619125"/>
          </a:xfrm>
          <a:prstGeom prst="rect">
            <a:avLst/>
          </a:prstGeom>
          <a:noFill/>
          <a:ln w="12700">
            <a:noFill/>
            <a:miter lim="800000"/>
            <a:headEnd/>
            <a:tailEnd/>
          </a:ln>
          <a:effectLst/>
        </p:spPr>
        <p:txBody>
          <a:bodyPr wrap="none" lIns="94053" tIns="46201" rIns="94053" bIns="46201">
            <a:spAutoFit/>
          </a:bodyPr>
          <a:lstStyle/>
          <a:p>
            <a:r>
              <a:rPr lang="en-US" sz="3300" b="1">
                <a:solidFill>
                  <a:srgbClr val="00279F"/>
                </a:solidFill>
              </a:rPr>
              <a:t>Hamming Code</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rrowheads="1"/>
          </p:cNvPicPr>
          <p:nvPr/>
        </p:nvPicPr>
        <p:blipFill>
          <a:blip r:embed="rId2"/>
          <a:srcRect/>
          <a:stretch>
            <a:fillRect/>
          </a:stretch>
        </p:blipFill>
        <p:spPr bwMode="auto">
          <a:xfrm>
            <a:off x="1300163" y="927100"/>
            <a:ext cx="6646862" cy="5718175"/>
          </a:xfrm>
          <a:prstGeom prst="rect">
            <a:avLst/>
          </a:prstGeom>
          <a:noFill/>
          <a:ln w="12700">
            <a:noFill/>
            <a:miter lim="800000"/>
            <a:headEnd/>
            <a:tailEnd/>
          </a:ln>
          <a:effectLst/>
        </p:spPr>
      </p:pic>
      <p:sp>
        <p:nvSpPr>
          <p:cNvPr id="35843" name="Rectangle 6"/>
          <p:cNvSpPr>
            <a:spLocks noChangeArrowheads="1"/>
          </p:cNvSpPr>
          <p:nvPr/>
        </p:nvSpPr>
        <p:spPr bwMode="auto">
          <a:xfrm>
            <a:off x="2259013" y="42863"/>
            <a:ext cx="5168900" cy="619125"/>
          </a:xfrm>
          <a:prstGeom prst="rect">
            <a:avLst/>
          </a:prstGeom>
          <a:noFill/>
          <a:ln w="12700">
            <a:noFill/>
            <a:miter lim="800000"/>
            <a:headEnd/>
            <a:tailEnd/>
          </a:ln>
          <a:effectLst/>
        </p:spPr>
        <p:txBody>
          <a:bodyPr wrap="none" lIns="94053" tIns="46201" rIns="94053" bIns="46201">
            <a:spAutoFit/>
          </a:bodyPr>
          <a:lstStyle/>
          <a:p>
            <a:r>
              <a:rPr lang="en-US" sz="3300" b="1">
                <a:solidFill>
                  <a:srgbClr val="00279F"/>
                </a:solidFill>
              </a:rPr>
              <a:t>Example of Hamming Code</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rrowheads="1"/>
          </p:cNvPicPr>
          <p:nvPr/>
        </p:nvPicPr>
        <p:blipFill>
          <a:blip r:embed="rId2"/>
          <a:srcRect/>
          <a:stretch>
            <a:fillRect/>
          </a:stretch>
        </p:blipFill>
        <p:spPr bwMode="auto">
          <a:xfrm>
            <a:off x="442913" y="3205163"/>
            <a:ext cx="8523287" cy="1643062"/>
          </a:xfrm>
          <a:prstGeom prst="rect">
            <a:avLst/>
          </a:prstGeom>
          <a:noFill/>
          <a:ln w="12700">
            <a:noFill/>
            <a:miter lim="800000"/>
            <a:headEnd/>
            <a:tailEnd/>
          </a:ln>
          <a:effectLst/>
        </p:spPr>
      </p:pic>
      <p:sp>
        <p:nvSpPr>
          <p:cNvPr id="36867" name="Rectangle 3"/>
          <p:cNvSpPr>
            <a:spLocks noChangeArrowheads="1"/>
          </p:cNvSpPr>
          <p:nvPr/>
        </p:nvSpPr>
        <p:spPr bwMode="auto">
          <a:xfrm>
            <a:off x="3201988" y="1003300"/>
            <a:ext cx="2981325" cy="619125"/>
          </a:xfrm>
          <a:prstGeom prst="rect">
            <a:avLst/>
          </a:prstGeom>
          <a:noFill/>
          <a:ln w="12700">
            <a:noFill/>
            <a:miter lim="800000"/>
            <a:headEnd/>
            <a:tailEnd/>
          </a:ln>
          <a:effectLst/>
        </p:spPr>
        <p:txBody>
          <a:bodyPr wrap="none" lIns="94053" tIns="46201" rIns="94053" bIns="46201">
            <a:spAutoFit/>
          </a:bodyPr>
          <a:lstStyle/>
          <a:p>
            <a:r>
              <a:rPr lang="en-US" sz="3300" b="1">
                <a:solidFill>
                  <a:srgbClr val="063DE8"/>
                </a:solidFill>
              </a:rPr>
              <a:t>Single-bit error</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rrowheads="1"/>
          </p:cNvPicPr>
          <p:nvPr/>
        </p:nvPicPr>
        <p:blipFill>
          <a:blip r:embed="rId3"/>
          <a:srcRect/>
          <a:stretch>
            <a:fillRect/>
          </a:stretch>
        </p:blipFill>
        <p:spPr bwMode="auto">
          <a:xfrm>
            <a:off x="3203575" y="439738"/>
            <a:ext cx="5122863" cy="6094412"/>
          </a:xfrm>
          <a:prstGeom prst="rect">
            <a:avLst/>
          </a:prstGeom>
          <a:noFill/>
          <a:ln w="12700">
            <a:noFill/>
            <a:miter lim="800000"/>
            <a:headEnd/>
            <a:tailEnd/>
          </a:ln>
          <a:effectLst/>
        </p:spPr>
      </p:pic>
      <p:sp>
        <p:nvSpPr>
          <p:cNvPr id="37891" name="Rectangle 6"/>
          <p:cNvSpPr>
            <a:spLocks noChangeArrowheads="1"/>
          </p:cNvSpPr>
          <p:nvPr/>
        </p:nvSpPr>
        <p:spPr bwMode="auto">
          <a:xfrm>
            <a:off x="608013" y="2443163"/>
            <a:ext cx="1898650" cy="1130300"/>
          </a:xfrm>
          <a:prstGeom prst="rect">
            <a:avLst/>
          </a:prstGeom>
          <a:noFill/>
          <a:ln w="12700">
            <a:noFill/>
            <a:miter lim="800000"/>
            <a:headEnd/>
            <a:tailEnd/>
          </a:ln>
          <a:effectLst/>
        </p:spPr>
        <p:txBody>
          <a:bodyPr wrap="none" lIns="94053" tIns="46201" rIns="94053" bIns="46201">
            <a:spAutoFit/>
          </a:bodyPr>
          <a:lstStyle/>
          <a:p>
            <a:r>
              <a:rPr lang="en-US" sz="3300" b="1">
                <a:solidFill>
                  <a:srgbClr val="00279F"/>
                </a:solidFill>
              </a:rPr>
              <a:t>Error </a:t>
            </a:r>
          </a:p>
          <a:p>
            <a:r>
              <a:rPr lang="en-US" sz="3300" b="1">
                <a:solidFill>
                  <a:srgbClr val="00279F"/>
                </a:solidFill>
              </a:rPr>
              <a:t>Detection</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rrowheads="1"/>
          </p:cNvPicPr>
          <p:nvPr/>
        </p:nvPicPr>
        <p:blipFill>
          <a:blip r:embed="rId2"/>
          <a:srcRect/>
          <a:stretch>
            <a:fillRect/>
          </a:stretch>
        </p:blipFill>
        <p:spPr bwMode="auto">
          <a:xfrm>
            <a:off x="284163" y="2647950"/>
            <a:ext cx="8848725" cy="1995488"/>
          </a:xfrm>
          <a:prstGeom prst="rect">
            <a:avLst/>
          </a:prstGeom>
          <a:noFill/>
          <a:ln w="12700">
            <a:noFill/>
            <a:miter lim="800000"/>
            <a:headEnd/>
            <a:tailEnd/>
          </a:ln>
          <a:effectLst/>
        </p:spPr>
      </p:pic>
      <p:sp>
        <p:nvSpPr>
          <p:cNvPr id="5123" name="Rectangle 3"/>
          <p:cNvSpPr>
            <a:spLocks noChangeArrowheads="1"/>
          </p:cNvSpPr>
          <p:nvPr/>
        </p:nvSpPr>
        <p:spPr bwMode="auto">
          <a:xfrm>
            <a:off x="2887663" y="523875"/>
            <a:ext cx="2981325" cy="617538"/>
          </a:xfrm>
          <a:prstGeom prst="rect">
            <a:avLst/>
          </a:prstGeom>
          <a:noFill/>
          <a:ln w="12700">
            <a:noFill/>
            <a:miter lim="800000"/>
            <a:headEnd/>
            <a:tailEnd/>
          </a:ln>
          <a:effectLst/>
        </p:spPr>
        <p:txBody>
          <a:bodyPr wrap="none" lIns="94053" tIns="46201" rIns="94053" bIns="46201">
            <a:spAutoFit/>
          </a:bodyPr>
          <a:lstStyle/>
          <a:p>
            <a:r>
              <a:rPr lang="en-US" sz="3300" b="1">
                <a:solidFill>
                  <a:srgbClr val="00279F"/>
                </a:solidFill>
              </a:rPr>
              <a:t>Single-bit error</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708025" y="425450"/>
            <a:ext cx="8016875" cy="5670550"/>
          </a:xfrm>
        </p:spPr>
        <p:txBody>
          <a:bodyPr/>
          <a:lstStyle/>
          <a:p>
            <a:pPr marL="356410" indent="-356410">
              <a:lnSpc>
                <a:spcPct val="90000"/>
              </a:lnSpc>
              <a:buFontTx/>
              <a:buNone/>
              <a:defRPr/>
            </a:pPr>
            <a:r>
              <a:rPr lang="en-US" dirty="0" smtClean="0"/>
              <a:t>   </a:t>
            </a:r>
            <a:r>
              <a:rPr lang="en-US" b="1" dirty="0" smtClean="0"/>
              <a:t>Single bit errors</a:t>
            </a:r>
            <a:r>
              <a:rPr lang="en-US" dirty="0" smtClean="0"/>
              <a:t> are the </a:t>
            </a:r>
            <a:r>
              <a:rPr lang="en-US" b="1" dirty="0" smtClean="0"/>
              <a:t>least likely</a:t>
            </a:r>
            <a:r>
              <a:rPr lang="en-US" dirty="0" smtClean="0"/>
              <a:t> type of errors in serial data transmission because the noise must have a very short duration which is very rare. However this kind of errors can happen in parallel transmission.</a:t>
            </a:r>
          </a:p>
          <a:p>
            <a:pPr marL="356410" indent="-356410">
              <a:lnSpc>
                <a:spcPct val="90000"/>
              </a:lnSpc>
              <a:buFontTx/>
              <a:buNone/>
              <a:defRPr/>
            </a:pPr>
            <a:endParaRPr lang="en-US" dirty="0" smtClean="0"/>
          </a:p>
          <a:p>
            <a:pPr marL="356410" indent="-356410">
              <a:lnSpc>
                <a:spcPct val="90000"/>
              </a:lnSpc>
              <a:defRPr/>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rrowheads="1"/>
          </p:cNvPicPr>
          <p:nvPr/>
        </p:nvPicPr>
        <p:blipFill>
          <a:blip r:embed="rId2"/>
          <a:srcRect/>
          <a:stretch>
            <a:fillRect/>
          </a:stretch>
        </p:blipFill>
        <p:spPr bwMode="auto">
          <a:xfrm>
            <a:off x="785813" y="2054225"/>
            <a:ext cx="7874000" cy="3225800"/>
          </a:xfrm>
          <a:prstGeom prst="rect">
            <a:avLst/>
          </a:prstGeom>
          <a:noFill/>
          <a:ln w="12700">
            <a:noFill/>
            <a:miter lim="800000"/>
            <a:headEnd/>
            <a:tailEnd/>
          </a:ln>
          <a:effectLst/>
        </p:spPr>
      </p:pic>
      <p:sp>
        <p:nvSpPr>
          <p:cNvPr id="7171" name="Rectangle 3"/>
          <p:cNvSpPr>
            <a:spLocks noChangeArrowheads="1"/>
          </p:cNvSpPr>
          <p:nvPr/>
        </p:nvSpPr>
        <p:spPr bwMode="auto">
          <a:xfrm>
            <a:off x="3516313" y="363538"/>
            <a:ext cx="2263775" cy="617537"/>
          </a:xfrm>
          <a:prstGeom prst="rect">
            <a:avLst/>
          </a:prstGeom>
          <a:noFill/>
          <a:ln w="12700">
            <a:noFill/>
            <a:miter lim="800000"/>
            <a:headEnd/>
            <a:tailEnd/>
          </a:ln>
          <a:effectLst/>
        </p:spPr>
        <p:txBody>
          <a:bodyPr wrap="none" lIns="94053" tIns="46201" rIns="94053" bIns="46201">
            <a:spAutoFit/>
          </a:bodyPr>
          <a:lstStyle/>
          <a:p>
            <a:r>
              <a:rPr lang="en-US" sz="3300" b="1">
                <a:solidFill>
                  <a:srgbClr val="00279F"/>
                </a:solidFill>
              </a:rPr>
              <a:t>Burst error</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rrowheads="1"/>
          </p:cNvPicPr>
          <p:nvPr/>
        </p:nvPicPr>
        <p:blipFill>
          <a:blip r:embed="rId2"/>
          <a:srcRect/>
          <a:stretch>
            <a:fillRect/>
          </a:stretch>
        </p:blipFill>
        <p:spPr bwMode="auto">
          <a:xfrm>
            <a:off x="215900" y="2557463"/>
            <a:ext cx="8985250" cy="2205037"/>
          </a:xfrm>
          <a:prstGeom prst="rect">
            <a:avLst/>
          </a:prstGeom>
          <a:noFill/>
          <a:ln w="12700">
            <a:noFill/>
            <a:miter lim="800000"/>
            <a:headEnd/>
            <a:tailEnd/>
          </a:ln>
          <a:effec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708025" y="425450"/>
            <a:ext cx="8016875" cy="5975350"/>
          </a:xfrm>
        </p:spPr>
        <p:txBody>
          <a:bodyPr/>
          <a:lstStyle/>
          <a:p>
            <a:pPr marL="356410" indent="-356410">
              <a:buFontTx/>
              <a:buNone/>
              <a:defRPr/>
            </a:pPr>
            <a:r>
              <a:rPr lang="en-US" dirty="0" smtClean="0"/>
              <a:t>	The term </a:t>
            </a:r>
            <a:r>
              <a:rPr lang="en-US" b="1" dirty="0" smtClean="0">
                <a:solidFill>
                  <a:srgbClr val="CC0066"/>
                </a:solidFill>
                <a:effectLst>
                  <a:outerShdw blurRad="38100" dist="38100" dir="2700000" algn="tl">
                    <a:srgbClr val="C0C0C0"/>
                  </a:outerShdw>
                </a:effectLst>
              </a:rPr>
              <a:t>burst error</a:t>
            </a:r>
            <a:r>
              <a:rPr lang="en-US" dirty="0" smtClean="0"/>
              <a:t> means that two or more bits in the data unit have changed from 1 to 0 or from 0 to 1.</a:t>
            </a:r>
          </a:p>
          <a:p>
            <a:pPr marL="356410" indent="-356410">
              <a:buFontTx/>
              <a:buNone/>
              <a:defRPr/>
            </a:pPr>
            <a:endParaRPr lang="en-US" dirty="0" smtClean="0"/>
          </a:p>
          <a:p>
            <a:pPr marL="356410" indent="-356410">
              <a:buFontTx/>
              <a:buNone/>
              <a:defRPr/>
            </a:pPr>
            <a:r>
              <a:rPr lang="en-US" dirty="0" smtClean="0"/>
              <a:t>	</a:t>
            </a:r>
            <a:r>
              <a:rPr lang="en-US" b="1" dirty="0" smtClean="0"/>
              <a:t>Burst errors</a:t>
            </a:r>
            <a:r>
              <a:rPr lang="en-US" dirty="0" smtClean="0"/>
              <a:t> </a:t>
            </a:r>
            <a:r>
              <a:rPr lang="en-US" b="1" dirty="0" smtClean="0"/>
              <a:t>does not</a:t>
            </a:r>
            <a:r>
              <a:rPr lang="en-US" dirty="0" smtClean="0"/>
              <a:t> </a:t>
            </a:r>
            <a:r>
              <a:rPr lang="en-US" sz="2900" dirty="0" smtClean="0"/>
              <a:t>necessarily</a:t>
            </a:r>
            <a:r>
              <a:rPr lang="en-US" dirty="0" smtClean="0"/>
              <a:t> </a:t>
            </a:r>
            <a:r>
              <a:rPr lang="en-US" b="1" dirty="0" smtClean="0"/>
              <a:t>mean that the errors occur in consecutive bits</a:t>
            </a:r>
            <a:r>
              <a:rPr lang="en-US" dirty="0" smtClean="0"/>
              <a:t>, the length of the burst is measured from the first corrupted bit to the last corrupted bit. Some bits in between may not have been corrupted.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333375" y="500063"/>
            <a:ext cx="8840788" cy="5900737"/>
          </a:xfrm>
        </p:spPr>
        <p:txBody>
          <a:bodyPr/>
          <a:lstStyle/>
          <a:p>
            <a:pPr marL="356410" indent="-356410">
              <a:buClr>
                <a:srgbClr val="CC0066"/>
              </a:buClr>
              <a:buFont typeface="Wingdings" pitchFamily="2" charset="2"/>
              <a:buChar char="«"/>
              <a:defRPr/>
            </a:pPr>
            <a:r>
              <a:rPr lang="en-US" b="1" dirty="0" smtClean="0"/>
              <a:t>Burst error is most likely to happen in serial transmission</a:t>
            </a:r>
            <a:r>
              <a:rPr lang="en-US" dirty="0" smtClean="0"/>
              <a:t> since the duration of noise is normally longer than the duration of a bit.</a:t>
            </a:r>
          </a:p>
          <a:p>
            <a:pPr marL="356410" indent="-356410">
              <a:buClr>
                <a:srgbClr val="CC0066"/>
              </a:buClr>
              <a:buFont typeface="Wingdings" pitchFamily="2" charset="2"/>
              <a:buChar char="«"/>
              <a:defRPr/>
            </a:pPr>
            <a:r>
              <a:rPr lang="en-US" dirty="0" smtClean="0"/>
              <a:t>The number of bits affected depends on the data rate and duration of noise.</a:t>
            </a:r>
          </a:p>
          <a:p>
            <a:pPr marL="356410" indent="-356410">
              <a:defRPr/>
            </a:pPr>
            <a:endParaRPr lang="en-US" sz="2900" dirty="0" smtClean="0"/>
          </a:p>
          <a:p>
            <a:pPr marL="356410" indent="-356410">
              <a:defRPr/>
            </a:pP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E6DD7FB5155A440AF7BB58CFFD0EB48" ma:contentTypeVersion="4" ma:contentTypeDescription="Create a new document." ma:contentTypeScope="" ma:versionID="990fa8cc0888ac136b9df06f6aff5f81">
  <xsd:schema xmlns:xsd="http://www.w3.org/2001/XMLSchema" xmlns:xs="http://www.w3.org/2001/XMLSchema" xmlns:p="http://schemas.microsoft.com/office/2006/metadata/properties" xmlns:ns2="55327a11-6e4c-481a-812d-9a5ea8cd96ec" targetNamespace="http://schemas.microsoft.com/office/2006/metadata/properties" ma:root="true" ma:fieldsID="cb56dc8b258b4ad306b09ca19339265d" ns2:_="">
    <xsd:import namespace="55327a11-6e4c-481a-812d-9a5ea8cd96e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327a11-6e4c-481a-812d-9a5ea8cd96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B971555-6EF7-40BB-B6D6-6C177F4F9DB2}"/>
</file>

<file path=customXml/itemProps2.xml><?xml version="1.0" encoding="utf-8"?>
<ds:datastoreItem xmlns:ds="http://schemas.openxmlformats.org/officeDocument/2006/customXml" ds:itemID="{C282365B-4336-4072-9160-66D997D95FB3}"/>
</file>

<file path=customXml/itemProps3.xml><?xml version="1.0" encoding="utf-8"?>
<ds:datastoreItem xmlns:ds="http://schemas.openxmlformats.org/officeDocument/2006/customXml" ds:itemID="{55216279-9589-4B2F-BD4A-42CA8AB094C9}"/>
</file>

<file path=docProps/app.xml><?xml version="1.0" encoding="utf-8"?>
<Properties xmlns="http://schemas.openxmlformats.org/officeDocument/2006/extended-properties" xmlns:vt="http://schemas.openxmlformats.org/officeDocument/2006/docPropsVTypes">
  <Template>HD:Programs (Applications):Microsoft Office:Microsoft PowerPoint 4:</Template>
  <TotalTime>2481784088</TotalTime>
  <Pages>10</Pages>
  <Words>547</Words>
  <Application>Microsoft PowerPoint 4.0</Application>
  <PresentationFormat>Custom</PresentationFormat>
  <Paragraphs>86</Paragraphs>
  <Slides>38</Slides>
  <Notes>3</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Default Design</vt:lpstr>
      <vt:lpstr>Error Detection and Correction</vt:lpstr>
      <vt:lpstr>Slide 2</vt:lpstr>
      <vt:lpstr>Slide 3</vt:lpstr>
      <vt:lpstr>Slide 4</vt:lpstr>
      <vt:lpstr>Slide 5</vt:lpstr>
      <vt:lpstr>Slide 6</vt:lpstr>
      <vt:lpstr>Slide 7</vt:lpstr>
      <vt:lpstr>Slide 8</vt:lpstr>
      <vt:lpstr>Slide 9</vt:lpstr>
      <vt:lpstr>Error detection</vt:lpstr>
      <vt:lpstr>Slide 11</vt:lpstr>
      <vt:lpstr>Slide 12</vt:lpstr>
      <vt:lpstr>Slide 13</vt:lpstr>
      <vt:lpstr>Performance</vt:lpstr>
      <vt:lpstr>Slide 15</vt:lpstr>
      <vt:lpstr>Slide 16</vt:lpstr>
      <vt:lpstr>Slide 17</vt:lpstr>
      <vt:lpstr>CYCLICCODES</vt:lpstr>
      <vt:lpstr>A CRC code with C(7, 4)</vt:lpstr>
      <vt:lpstr>CRC encoder and decoder</vt:lpstr>
      <vt:lpstr>Division in CRC encoder</vt:lpstr>
      <vt:lpstr>Division in the CRC decoder for two cases</vt:lpstr>
      <vt:lpstr>Slide 23</vt:lpstr>
      <vt:lpstr>Slide 24</vt:lpstr>
      <vt:lpstr>Slide 25</vt:lpstr>
      <vt:lpstr>Slide 26</vt:lpstr>
      <vt:lpstr>At the sender</vt:lpstr>
      <vt:lpstr>At the receiver</vt:lpstr>
      <vt:lpstr>Performance</vt:lpstr>
      <vt:lpstr>Error Correction</vt:lpstr>
      <vt:lpstr>Single-bit error correction</vt:lpstr>
      <vt:lpstr>Slide 32</vt:lpstr>
      <vt:lpstr>Slide 33</vt:lpstr>
      <vt:lpstr>Slide 34</vt:lpstr>
      <vt:lpstr>Slide 35</vt:lpstr>
      <vt:lpstr>Slide 36</vt:lpstr>
      <vt:lpstr>Slide 37</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Error Detection and Correction</dc:title>
  <dc:creator>Behrouz Forouzan</dc:creator>
  <cp:lastModifiedBy>RJ</cp:lastModifiedBy>
  <cp:revision>48</cp:revision>
  <cp:lastPrinted>2011-09-14T05:23:33Z</cp:lastPrinted>
  <dcterms:created xsi:type="dcterms:W3CDTF">1998-04-08T08:02:40Z</dcterms:created>
  <dcterms:modified xsi:type="dcterms:W3CDTF">2022-08-09T04:28:43Z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0x0101000E6DD7FB5155A440AF7BB58CFFD0EB48</vt:lpwstr>
  </property>
</Properties>
</file>