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0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408EB-263A-4FDD-BD19-AD7A3F3A7D26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E321-5740-48C9-994D-1AD51E4E86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D6C25-9440-4047-A075-D83CF4F4B6F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5899" y="1206245"/>
            <a:ext cx="368045" cy="14782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039" y="1206245"/>
            <a:ext cx="560832" cy="2285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4670" y="302865"/>
            <a:ext cx="9624060" cy="13849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5.</a:t>
            </a:r>
            <a:fld id="{46F35BD2-7B00-46E5-9BEF-C277D09C4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73" y="1512824"/>
            <a:ext cx="8605253" cy="511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1336675" y="2773045"/>
            <a:ext cx="8020050" cy="145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ctr">
              <a:defRPr/>
            </a:pPr>
            <a:r>
              <a:rPr lang="en-US" sz="4400" b="1" kern="0" spc="-5" dirty="0">
                <a:solidFill>
                  <a:srgbClr val="33339A"/>
                </a:solidFill>
                <a:latin typeface="Arial"/>
                <a:ea typeface="+mj-ea"/>
                <a:cs typeface="Arial"/>
              </a:rPr>
              <a:t>Chapter 2 </a:t>
            </a:r>
            <a:endParaRPr lang="en-US" sz="4400" b="1" kern="0" spc="-5" dirty="0" smtClean="0">
              <a:solidFill>
                <a:srgbClr val="33339A"/>
              </a:solidFill>
              <a:latin typeface="Arial"/>
              <a:ea typeface="+mj-ea"/>
              <a:cs typeface="Arial"/>
            </a:endParaRPr>
          </a:p>
          <a:p>
            <a:pPr algn="ctr">
              <a:defRPr/>
            </a:pPr>
            <a:r>
              <a:rPr lang="en-US" sz="4400" b="1" kern="0" spc="-1210" dirty="0" smtClean="0">
                <a:solidFill>
                  <a:srgbClr val="33339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4400" b="1" kern="0" spc="-5" dirty="0">
                <a:solidFill>
                  <a:prstClr val="black"/>
                </a:solidFill>
                <a:latin typeface="Arial"/>
                <a:ea typeface="+mj-ea"/>
                <a:cs typeface="Arial"/>
              </a:rPr>
              <a:t>Switching</a:t>
            </a:r>
            <a:endParaRPr lang="en-US" dirty="0"/>
          </a:p>
        </p:txBody>
      </p:sp>
      <p:pic>
        <p:nvPicPr>
          <p:cNvPr id="2" name="Picture 4" descr="C:\Users\RJ\Desktop\VIT-Bio\Winter Session\CN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6744" y="94536"/>
            <a:ext cx="3542189" cy="16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069340" y="4746039"/>
            <a:ext cx="8465608" cy="139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15" tIns="52157" rIns="104315" bIns="52157">
            <a:spAutoFit/>
          </a:bodyPr>
          <a:lstStyle/>
          <a:p>
            <a:pPr algn="ctr"/>
            <a:r>
              <a:rPr lang="en-US" sz="2800" dirty="0">
                <a:cs typeface="Times New Roman" pitchFamily="-128" charset="0"/>
              </a:rPr>
              <a:t>Dr. </a:t>
            </a:r>
            <a:r>
              <a:rPr lang="en-US" sz="2800" dirty="0" err="1">
                <a:cs typeface="Times New Roman" pitchFamily="-128" charset="0"/>
              </a:rPr>
              <a:t>Kamlesh</a:t>
            </a:r>
            <a:r>
              <a:rPr lang="en-US" sz="2800" dirty="0">
                <a:cs typeface="Times New Roman" pitchFamily="-128" charset="0"/>
              </a:rPr>
              <a:t> </a:t>
            </a:r>
            <a:r>
              <a:rPr lang="en-US" sz="2800" dirty="0" err="1">
                <a:cs typeface="Times New Roman" pitchFamily="-128" charset="0"/>
              </a:rPr>
              <a:t>Chandravanshi</a:t>
            </a:r>
            <a:endParaRPr lang="en-US" sz="2800" dirty="0">
              <a:cs typeface="Times New Roman" pitchFamily="-128" charset="0"/>
            </a:endParaRPr>
          </a:p>
          <a:p>
            <a:pPr algn="ctr"/>
            <a:r>
              <a:rPr lang="en-US" sz="2800" dirty="0">
                <a:cs typeface="Times New Roman" pitchFamily="-128" charset="0"/>
              </a:rPr>
              <a:t>School of Computer Science &amp; Engineering </a:t>
            </a:r>
          </a:p>
          <a:p>
            <a:pPr algn="ctr"/>
            <a:endParaRPr lang="en-US" sz="2800" dirty="0">
              <a:cs typeface="Times New Roman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.2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932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As another example, consider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circuit-switched </a:t>
            </a:r>
            <a:r>
              <a:rPr sz="2800" b="1" i="1" spc="-5">
                <a:latin typeface="Times New Roman"/>
                <a:cs typeface="Times New Roman"/>
              </a:rPr>
              <a:t>network </a:t>
            </a:r>
            <a:r>
              <a:rPr sz="2800" b="1" i="1">
                <a:latin typeface="Times New Roman"/>
                <a:cs typeface="Times New Roman"/>
              </a:rPr>
              <a:t> </a:t>
            </a:r>
            <a:r>
              <a:rPr sz="2800" b="1" i="1" smtClean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two </a:t>
            </a:r>
            <a:r>
              <a:rPr sz="2800" b="1" i="1" spc="-5">
                <a:latin typeface="Times New Roman"/>
                <a:cs typeface="Times New Roman"/>
              </a:rPr>
              <a:t>remote </a:t>
            </a:r>
            <a:r>
              <a:rPr sz="2800" b="1" i="1" spc="-10" smtClean="0">
                <a:latin typeface="Times New Roman"/>
                <a:cs typeface="Times New Roman"/>
              </a:rPr>
              <a:t>off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that connects computers </a:t>
            </a:r>
            <a:r>
              <a:rPr sz="2800" b="1" i="1" spc="-10" smtClean="0">
                <a:latin typeface="Times New Roman"/>
                <a:cs typeface="Times New Roman"/>
              </a:rPr>
              <a:t>ices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private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company.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offices</a:t>
            </a:r>
            <a:r>
              <a:rPr sz="2800" b="1" i="1" spc="-5" dirty="0">
                <a:latin typeface="Times New Roman"/>
                <a:cs typeface="Times New Roman"/>
              </a:rPr>
              <a:t> 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90" dirty="0">
                <a:latin typeface="Times New Roman"/>
                <a:cs typeface="Times New Roman"/>
              </a:rPr>
              <a:t>T-1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leased from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communication </a:t>
            </a:r>
            <a:r>
              <a:rPr sz="2800" b="1" i="1" spc="-10" dirty="0">
                <a:latin typeface="Times New Roman"/>
                <a:cs typeface="Times New Roman"/>
              </a:rPr>
              <a:t>service </a:t>
            </a:r>
            <a:r>
              <a:rPr sz="2800" b="1" i="1" spc="-25" dirty="0">
                <a:latin typeface="Times New Roman"/>
                <a:cs typeface="Times New Roman"/>
              </a:rPr>
              <a:t>provider. </a:t>
            </a:r>
            <a:r>
              <a:rPr sz="2800" b="1" i="1" spc="-5" dirty="0">
                <a:latin typeface="Times New Roman"/>
                <a:cs typeface="Times New Roman"/>
              </a:rPr>
              <a:t>There 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dirty="0">
                <a:latin typeface="Times New Roman"/>
                <a:cs typeface="Times New Roman"/>
              </a:rPr>
              <a:t> 4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inputs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8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outputs)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switches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network.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5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switch,</a:t>
            </a:r>
            <a:r>
              <a:rPr sz="2800" b="1" i="1" spc="5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four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output</a:t>
            </a:r>
            <a:r>
              <a:rPr sz="2800" b="1" i="1" spc="5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ports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5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folded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input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ports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allow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communication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between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computers </a:t>
            </a:r>
            <a:r>
              <a:rPr sz="2800" b="1" i="1" dirty="0">
                <a:latin typeface="Times New Roman"/>
                <a:cs typeface="Times New Roman"/>
              </a:rPr>
              <a:t>in the </a:t>
            </a:r>
            <a:r>
              <a:rPr sz="2800" b="1" i="1" spc="-5" dirty="0">
                <a:latin typeface="Times New Roman"/>
                <a:cs typeface="Times New Roman"/>
              </a:rPr>
              <a:t>same </a:t>
            </a:r>
            <a:r>
              <a:rPr sz="2800" b="1" i="1" spc="-10" dirty="0">
                <a:latin typeface="Times New Roman"/>
                <a:cs typeface="Times New Roman"/>
              </a:rPr>
              <a:t>office.</a:t>
            </a:r>
            <a:r>
              <a:rPr sz="2800" b="1" i="1" spc="-5" dirty="0">
                <a:latin typeface="Times New Roman"/>
                <a:cs typeface="Times New Roman"/>
              </a:rPr>
              <a:t> Four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other</a:t>
            </a:r>
            <a:r>
              <a:rPr sz="2800" b="1" i="1" dirty="0">
                <a:latin typeface="Times New Roman"/>
                <a:cs typeface="Times New Roman"/>
              </a:rPr>
              <a:t> output </a:t>
            </a:r>
            <a:r>
              <a:rPr sz="2800" b="1" i="1" spc="-5" dirty="0">
                <a:latin typeface="Times New Roman"/>
                <a:cs typeface="Times New Roman"/>
              </a:rPr>
              <a:t>ports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allow communication between the two </a:t>
            </a:r>
            <a:r>
              <a:rPr sz="2800" b="1" i="1" spc="-10" dirty="0">
                <a:latin typeface="Times New Roman"/>
                <a:cs typeface="Times New Roman"/>
              </a:rPr>
              <a:t>offices. </a:t>
            </a:r>
            <a:r>
              <a:rPr sz="2800" b="1" i="1" spc="-5">
                <a:latin typeface="Times New Roman"/>
                <a:cs typeface="Times New Roman"/>
              </a:rPr>
              <a:t>Figure </a:t>
            </a:r>
            <a:r>
              <a:rPr lang="en-US" sz="2800" b="1" i="1" spc="-5" dirty="0" smtClean="0">
                <a:latin typeface="Times New Roman"/>
                <a:cs typeface="Times New Roman"/>
              </a:rPr>
              <a:t>2</a:t>
            </a:r>
            <a:r>
              <a:rPr sz="2800" b="1" i="1" spc="-5" smtClean="0">
                <a:latin typeface="Times New Roman"/>
                <a:cs typeface="Times New Roman"/>
              </a:rPr>
              <a:t>.5 </a:t>
            </a:r>
            <a:r>
              <a:rPr sz="2800" b="1" i="1" smtClean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situation.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0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Circuit-switched network used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 </a:t>
            </a:r>
            <a:r>
              <a:rPr sz="2000" i="1" spc="-5">
                <a:latin typeface="Times New Roman"/>
                <a:cs typeface="Times New Roman"/>
              </a:rPr>
              <a:t>Example </a:t>
            </a:r>
            <a:r>
              <a:rPr lang="en-US" sz="2000" i="1" spc="-5" dirty="0" smtClean="0">
                <a:latin typeface="Times New Roman"/>
                <a:cs typeface="Times New Roman"/>
              </a:rPr>
              <a:t>2</a:t>
            </a:r>
            <a:r>
              <a:rPr sz="2000" i="1" spc="-5" smtClean="0">
                <a:latin typeface="Times New Roman"/>
                <a:cs typeface="Times New Roman"/>
              </a:rPr>
              <a:t>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825" y="2425445"/>
            <a:ext cx="8417814" cy="34099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9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Delay 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 circuit-switched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567" y="1941576"/>
            <a:ext cx="8729471" cy="43510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73629"/>
            <a:ext cx="1143000" cy="5471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93695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2039" y="2920745"/>
            <a:ext cx="8153400" cy="133350"/>
            <a:chOff x="1232039" y="2920745"/>
            <a:chExt cx="8153400" cy="133350"/>
          </a:xfrm>
        </p:grpSpPr>
        <p:sp>
          <p:nvSpPr>
            <p:cNvPr id="5" name="object 5"/>
            <p:cNvSpPr/>
            <p:nvPr/>
          </p:nvSpPr>
          <p:spPr>
            <a:xfrm>
              <a:off x="1232039" y="2977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039" y="2920745"/>
              <a:ext cx="1143000" cy="190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488315" marR="484505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Switching </a:t>
            </a:r>
            <a:r>
              <a:rPr sz="3200" b="1" spc="-5" dirty="0">
                <a:latin typeface="Arial"/>
                <a:cs typeface="Arial"/>
              </a:rPr>
              <a:t>at the </a:t>
            </a:r>
            <a:r>
              <a:rPr sz="3200" b="1" spc="-10" dirty="0">
                <a:latin typeface="Arial"/>
                <a:cs typeface="Arial"/>
              </a:rPr>
              <a:t>physical layer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traditional telephone network </a:t>
            </a:r>
            <a:r>
              <a:rPr sz="3200" b="1" spc="-10" dirty="0">
                <a:latin typeface="Arial"/>
                <a:cs typeface="Arial"/>
              </a:rPr>
              <a:t>uses </a:t>
            </a:r>
            <a:r>
              <a:rPr sz="3200" b="1" spc="-5" dirty="0">
                <a:latin typeface="Arial"/>
                <a:cs typeface="Arial"/>
              </a:rPr>
              <a:t> 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circuit-switching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approach.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lang="en-US" spc="-5" dirty="0" smtClean="0"/>
              <a:t>2</a:t>
            </a:r>
            <a:r>
              <a:rPr spc="-5" smtClean="0"/>
              <a:t>-2</a:t>
            </a:r>
            <a:r>
              <a:rPr spc="-5" dirty="0"/>
              <a:t>	</a:t>
            </a:r>
            <a:r>
              <a:rPr spc="-65" dirty="0"/>
              <a:t>DATAGRAM</a:t>
            </a:r>
            <a:r>
              <a:rPr spc="5" dirty="0"/>
              <a:t> </a:t>
            </a:r>
            <a:r>
              <a:rPr spc="-5" dirty="0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973" y="1907539"/>
            <a:ext cx="8224520" cy="5334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data communications, we need to send messages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system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another.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message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going to pass </a:t>
            </a:r>
            <a:r>
              <a:rPr sz="2800" b="1" i="1" dirty="0">
                <a:latin typeface="Times New Roman"/>
                <a:cs typeface="Times New Roman"/>
              </a:rPr>
              <a:t>through a </a:t>
            </a:r>
            <a:r>
              <a:rPr sz="2800" b="1" i="1" spc="-5" dirty="0">
                <a:latin typeface="Times New Roman"/>
                <a:cs typeface="Times New Roman"/>
              </a:rPr>
              <a:t>packet-switched network, </a:t>
            </a:r>
            <a:r>
              <a:rPr sz="2800" b="1" i="1" dirty="0">
                <a:latin typeface="Times New Roman"/>
                <a:cs typeface="Times New Roman"/>
              </a:rPr>
              <a:t>it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be divided into packets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fixed or variable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20" dirty="0">
                <a:latin typeface="Times New Roman"/>
                <a:cs typeface="Times New Roman"/>
              </a:rPr>
              <a:t>size..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size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determined</a:t>
            </a:r>
            <a:r>
              <a:rPr sz="2800" b="1" i="1" dirty="0">
                <a:latin typeface="Times New Roman"/>
                <a:cs typeface="Times New Roman"/>
              </a:rPr>
              <a:t> by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network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governing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>
                <a:latin typeface="Times New Roman"/>
                <a:cs typeface="Times New Roman"/>
              </a:rPr>
              <a:t>protocol</a:t>
            </a:r>
            <a:r>
              <a:rPr sz="2800" b="1" i="1" smtClean="0">
                <a:latin typeface="Times New Roman"/>
                <a:cs typeface="Times New Roman"/>
              </a:rPr>
              <a:t>.</a:t>
            </a:r>
            <a:r>
              <a:rPr lang="en-US" sz="2800" b="1" i="1" dirty="0" smtClean="0">
                <a:latin typeface="Times New Roman"/>
                <a:cs typeface="Times New Roman"/>
              </a:rPr>
              <a:t> </a:t>
            </a:r>
          </a:p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2800" b="1" i="1" dirty="0" smtClean="0">
                <a:latin typeface="Times New Roman"/>
                <a:cs typeface="Times New Roman"/>
              </a:rPr>
              <a:t>[10101010100] frame [fixed, </a:t>
            </a:r>
            <a:r>
              <a:rPr lang="en-US" sz="2800" b="1" i="1" dirty="0" err="1" smtClean="0">
                <a:latin typeface="Times New Roman"/>
                <a:cs typeface="Times New Roman"/>
              </a:rPr>
              <a:t>varible</a:t>
            </a:r>
            <a:r>
              <a:rPr lang="en-US" sz="2800" b="1" i="1" dirty="0" smtClean="0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6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36587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Routing</a:t>
            </a:r>
            <a:r>
              <a:rPr sz="2400" b="1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Table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Efficiency 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Datagram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Networks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576580" marR="57150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a </a:t>
            </a:r>
            <a:r>
              <a:rPr sz="3200" b="1" spc="-10" dirty="0">
                <a:latin typeface="Arial"/>
                <a:cs typeface="Arial"/>
              </a:rPr>
              <a:t>packet-switched network, there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no </a:t>
            </a:r>
            <a:r>
              <a:rPr sz="3200" b="1" spc="-10" dirty="0">
                <a:latin typeface="Arial"/>
                <a:cs typeface="Arial"/>
              </a:rPr>
              <a:t>resource </a:t>
            </a:r>
            <a:r>
              <a:rPr sz="3200" b="1" spc="-5" dirty="0">
                <a:latin typeface="Arial"/>
                <a:cs typeface="Arial"/>
              </a:rPr>
              <a:t>reservation;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resources </a:t>
            </a:r>
            <a:r>
              <a:rPr sz="3200" b="1" spc="-5" dirty="0">
                <a:latin typeface="Arial"/>
                <a:cs typeface="Arial"/>
              </a:rPr>
              <a:t>are </a:t>
            </a:r>
            <a:r>
              <a:rPr sz="3200" b="1" spc="-10" dirty="0">
                <a:latin typeface="Arial"/>
                <a:cs typeface="Arial"/>
              </a:rPr>
              <a:t>allocated </a:t>
            </a:r>
            <a:r>
              <a:rPr sz="3200" b="1" spc="-5" dirty="0">
                <a:latin typeface="Arial"/>
                <a:cs typeface="Arial"/>
              </a:rPr>
              <a:t>on </a:t>
            </a:r>
            <a:r>
              <a:rPr sz="3200" b="1" spc="-10" dirty="0">
                <a:latin typeface="Arial"/>
                <a:cs typeface="Arial"/>
              </a:rPr>
              <a:t>demand.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56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.7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datagram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four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switches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(routers)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399" y="2370582"/>
            <a:ext cx="8473440" cy="300761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.8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Routing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datagram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2745" y="1846326"/>
            <a:ext cx="2733294" cy="444627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14325" marR="30988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switch</a:t>
            </a:r>
            <a:r>
              <a:rPr sz="3200" b="1" spc="-5" dirty="0">
                <a:latin typeface="Arial"/>
                <a:cs typeface="Arial"/>
              </a:rPr>
              <a:t> in a </a:t>
            </a:r>
            <a:r>
              <a:rPr sz="3200" b="1" spc="-10" dirty="0">
                <a:latin typeface="Arial"/>
                <a:cs typeface="Arial"/>
              </a:rPr>
              <a:t>datagram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network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uses </a:t>
            </a: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routing table that is based on the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destination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address.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39700" marR="13652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destination address </a:t>
            </a: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header 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packet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datagram network</a:t>
            </a:r>
            <a:endParaRPr sz="3200">
              <a:latin typeface="Arial"/>
              <a:cs typeface="Arial"/>
            </a:endParaRPr>
          </a:p>
          <a:p>
            <a:pPr marL="667385" marR="661035"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remains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same </a:t>
            </a:r>
            <a:r>
              <a:rPr sz="3200" b="1" spc="-5" dirty="0">
                <a:latin typeface="Arial"/>
                <a:cs typeface="Arial"/>
              </a:rPr>
              <a:t>during the </a:t>
            </a:r>
            <a:r>
              <a:rPr sz="3200" b="1" spc="-10" dirty="0">
                <a:latin typeface="Arial"/>
                <a:cs typeface="Arial"/>
              </a:rPr>
              <a:t>entire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journey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packet.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34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Switched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17" y="2253995"/>
            <a:ext cx="6691121" cy="328955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3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.9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Delay in a datagram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189" y="2392679"/>
            <a:ext cx="8172450" cy="33665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623570" marR="617855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Switching </a:t>
            </a: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Internet </a:t>
            </a:r>
            <a:r>
              <a:rPr sz="3200" b="1" spc="-5" dirty="0">
                <a:latin typeface="Arial"/>
                <a:cs typeface="Arial"/>
              </a:rPr>
              <a:t>is done </a:t>
            </a:r>
            <a:r>
              <a:rPr sz="3200" b="1" spc="-10" dirty="0">
                <a:latin typeface="Arial"/>
                <a:cs typeface="Arial"/>
              </a:rPr>
              <a:t>by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datagram </a:t>
            </a:r>
            <a:r>
              <a:rPr sz="3200" b="1" spc="-5" dirty="0"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  <a:p>
            <a:pPr marL="1920875" marR="1915160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packet switching at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network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layer.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2525" algn="l"/>
              </a:tabLst>
            </a:pPr>
            <a:r>
              <a:rPr lang="en-US" spc="-5" dirty="0" smtClean="0"/>
              <a:t>2</a:t>
            </a:r>
            <a:r>
              <a:rPr spc="-5" smtClean="0"/>
              <a:t>-3</a:t>
            </a:r>
            <a:r>
              <a:rPr spc="-5" dirty="0"/>
              <a:t>	</a:t>
            </a:r>
            <a:r>
              <a:rPr spc="-15" dirty="0"/>
              <a:t>VIRTUAL-CIRCUIT</a:t>
            </a:r>
            <a:r>
              <a:rPr spc="-45" dirty="0"/>
              <a:t> </a:t>
            </a:r>
            <a:r>
              <a:rPr spc="-5" dirty="0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973" y="2045461"/>
            <a:ext cx="822198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virtual-circuit network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cross between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circuit-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switched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datagram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network.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some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characteristics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both.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56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471285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Addressing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Three</a:t>
            </a:r>
            <a:r>
              <a:rPr sz="2400" b="1" spc="-1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Phases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Efficiency 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Circuit-Switched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Technology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0033CC"/>
                </a:solidFill>
                <a:latin typeface="Times New Roman"/>
                <a:cs typeface="Times New Roman"/>
              </a:rPr>
              <a:t>WANs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4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.10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15" dirty="0">
                <a:latin typeface="Times New Roman"/>
                <a:cs typeface="Times New Roman"/>
              </a:rPr>
              <a:t>Virtual-circuit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273" y="2162555"/>
            <a:ext cx="8262366" cy="38252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13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40" dirty="0" smtClean="0">
                <a:solidFill>
                  <a:srgbClr val="3333CC"/>
                </a:solidFill>
              </a:rPr>
              <a:t>2</a:t>
            </a:r>
            <a:r>
              <a:rPr sz="2400" spc="-40" smtClean="0">
                <a:solidFill>
                  <a:srgbClr val="3333CC"/>
                </a:solidFill>
              </a:rPr>
              <a:t>.11</a:t>
            </a:r>
            <a:r>
              <a:rPr sz="2400" spc="-40" dirty="0">
                <a:solidFill>
                  <a:srgbClr val="3333CC"/>
                </a:solidFill>
              </a:rPr>
              <a:t>	</a:t>
            </a:r>
            <a:r>
              <a:rPr sz="2000" i="1" spc="-15" dirty="0">
                <a:latin typeface="Times New Roman"/>
                <a:cs typeface="Times New Roman"/>
              </a:rPr>
              <a:t>Virtual-circuit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identifier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39" y="2787395"/>
            <a:ext cx="7496556" cy="20231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6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Switch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tables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virtual-circuit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27239" y="1546097"/>
            <a:ext cx="8763000" cy="5165725"/>
            <a:chOff x="927239" y="1546097"/>
            <a:chExt cx="8763000" cy="5165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4439" y="1546097"/>
              <a:ext cx="7404354" cy="50512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7239" y="6635495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81921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Source-to-destination data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transfer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virtual-circuit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519" y="1560575"/>
            <a:ext cx="7513319" cy="50368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94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Setup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request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virtual-circuit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39" y="2153032"/>
            <a:ext cx="7696200" cy="391439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94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Setup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acknowledgment in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virtual-circuit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673" y="2125979"/>
            <a:ext cx="8033766" cy="39380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1872995"/>
            <a:ext cx="1143000" cy="56692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0139" y="2651010"/>
            <a:ext cx="8077200" cy="2841625"/>
          </a:xfrm>
          <a:custGeom>
            <a:avLst/>
            <a:gdLst/>
            <a:ahLst/>
            <a:cxnLst/>
            <a:rect l="l" t="t" r="r" b="b"/>
            <a:pathLst>
              <a:path w="8077200" h="2841625">
                <a:moveTo>
                  <a:pt x="8077200" y="0"/>
                </a:moveTo>
                <a:lnTo>
                  <a:pt x="0" y="0"/>
                </a:lnTo>
                <a:lnTo>
                  <a:pt x="0" y="268986"/>
                </a:lnTo>
                <a:lnTo>
                  <a:pt x="0" y="269748"/>
                </a:lnTo>
                <a:lnTo>
                  <a:pt x="0" y="2841498"/>
                </a:lnTo>
                <a:lnTo>
                  <a:pt x="8077200" y="2841498"/>
                </a:lnTo>
                <a:lnTo>
                  <a:pt x="8077200" y="26898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18938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099" y="2673350"/>
            <a:ext cx="7350759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  <a:tabLst>
                <a:tab pos="3582670" algn="l"/>
              </a:tabLst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virtual-circuit </a:t>
            </a:r>
            <a:r>
              <a:rPr sz="3200" b="1" spc="-5" dirty="0">
                <a:latin typeface="Arial"/>
                <a:cs typeface="Arial"/>
              </a:rPr>
              <a:t>switching, all </a:t>
            </a:r>
            <a:r>
              <a:rPr sz="3200" b="1" spc="-10" dirty="0">
                <a:latin typeface="Arial"/>
                <a:cs typeface="Arial"/>
              </a:rPr>
              <a:t>packets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belonging </a:t>
            </a:r>
            <a:r>
              <a:rPr sz="3200" b="1" spc="-5" dirty="0">
                <a:latin typeface="Arial"/>
                <a:cs typeface="Arial"/>
              </a:rPr>
              <a:t>to the </a:t>
            </a:r>
            <a:r>
              <a:rPr sz="3200" b="1" spc="-10" dirty="0">
                <a:latin typeface="Arial"/>
                <a:cs typeface="Arial"/>
              </a:rPr>
              <a:t>same source and </a:t>
            </a:r>
            <a:r>
              <a:rPr sz="3200" b="1" spc="-5" dirty="0">
                <a:latin typeface="Arial"/>
                <a:cs typeface="Arial"/>
              </a:rPr>
              <a:t> destination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travel</a:t>
            </a:r>
            <a:r>
              <a:rPr sz="3200" b="1" spc="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same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path;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but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packets	</a:t>
            </a:r>
            <a:r>
              <a:rPr sz="3200" b="1" spc="-10" dirty="0">
                <a:latin typeface="Arial"/>
                <a:cs typeface="Arial"/>
              </a:rPr>
              <a:t>may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arrive</a:t>
            </a:r>
            <a:r>
              <a:rPr sz="3200" b="1" spc="-5" dirty="0">
                <a:latin typeface="Arial"/>
                <a:cs typeface="Arial"/>
              </a:rPr>
              <a:t> at </a:t>
            </a:r>
            <a:r>
              <a:rPr sz="3200" b="1" spc="-10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destination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with </a:t>
            </a:r>
            <a:r>
              <a:rPr sz="3200" b="1" spc="-10" dirty="0">
                <a:latin typeface="Arial"/>
                <a:cs typeface="Arial"/>
              </a:rPr>
              <a:t>different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delays</a:t>
            </a:r>
            <a:endParaRPr sz="3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-10" dirty="0">
                <a:latin typeface="Arial"/>
                <a:cs typeface="Arial"/>
              </a:rPr>
              <a:t> resource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allocation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</a:t>
            </a:r>
            <a:r>
              <a:rPr sz="3200" b="1" spc="-10" dirty="0">
                <a:latin typeface="Arial"/>
                <a:cs typeface="Arial"/>
              </a:rPr>
              <a:t> demand.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8" name="object 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139" y="5491734"/>
              <a:ext cx="8077200" cy="176530"/>
            </a:xfrm>
            <a:custGeom>
              <a:avLst/>
              <a:gdLst/>
              <a:ahLst/>
              <a:cxnLst/>
              <a:rect l="l" t="t" r="r" b="b"/>
              <a:pathLst>
                <a:path w="8077200" h="176529">
                  <a:moveTo>
                    <a:pt x="8077200" y="1760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76022"/>
                  </a:lnTo>
                  <a:lnTo>
                    <a:pt x="8077200" y="1760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830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25" dirty="0">
                <a:latin typeface="Times New Roman"/>
                <a:cs typeface="Times New Roman"/>
              </a:rPr>
              <a:t>Taxonomy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switched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941" y="2114550"/>
            <a:ext cx="8327897" cy="341604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3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Delay in a virtual-circuit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67" y="1822704"/>
            <a:ext cx="8729471" cy="43174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6730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025395"/>
            <a:ext cx="1143000" cy="5669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4123" y="20462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39" y="3777234"/>
            <a:ext cx="9144000" cy="1715770"/>
            <a:chOff x="774839" y="3777234"/>
            <a:chExt cx="9144000" cy="1715770"/>
          </a:xfrm>
        </p:grpSpPr>
        <p:sp>
          <p:nvSpPr>
            <p:cNvPr id="6" name="object 6"/>
            <p:cNvSpPr/>
            <p:nvPr/>
          </p:nvSpPr>
          <p:spPr>
            <a:xfrm>
              <a:off x="774839" y="37772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7250"/>
                  </a:lnTo>
                  <a:lnTo>
                    <a:pt x="495300" y="85725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4325" y="4959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0139" y="4634484"/>
              <a:ext cx="8077200" cy="210820"/>
            </a:xfrm>
            <a:custGeom>
              <a:avLst/>
              <a:gdLst/>
              <a:ahLst/>
              <a:cxnLst/>
              <a:rect l="l" t="t" r="r" b="b"/>
              <a:pathLst>
                <a:path w="8077200" h="210820">
                  <a:moveTo>
                    <a:pt x="8077200" y="2103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8077200" y="2103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70139" y="2803398"/>
            <a:ext cx="8077200" cy="1831339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668655" marR="663575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Switching </a:t>
            </a:r>
            <a:r>
              <a:rPr sz="3200" b="1" spc="-5" dirty="0">
                <a:latin typeface="Arial"/>
                <a:cs typeface="Arial"/>
              </a:rPr>
              <a:t>at the data link </a:t>
            </a:r>
            <a:r>
              <a:rPr sz="3200" b="1" spc="-10" dirty="0">
                <a:latin typeface="Arial"/>
                <a:cs typeface="Arial"/>
              </a:rPr>
              <a:t>layer </a:t>
            </a:r>
            <a:r>
              <a:rPr sz="3200" b="1" spc="-5" dirty="0">
                <a:latin typeface="Arial"/>
                <a:cs typeface="Arial"/>
              </a:rPr>
              <a:t>in a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switched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65" dirty="0">
                <a:latin typeface="Arial"/>
                <a:cs typeface="Arial"/>
              </a:rPr>
              <a:t>WAN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normally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implemented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using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2625"/>
              </a:lnSpc>
            </a:pPr>
            <a:r>
              <a:rPr sz="3200" b="1" spc="-10" dirty="0">
                <a:latin typeface="Arial"/>
                <a:cs typeface="Arial"/>
              </a:rPr>
              <a:t>virtual-circuit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techniques.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lang="en-US" spc="-5" dirty="0" smtClean="0"/>
              <a:t>2</a:t>
            </a:r>
            <a:r>
              <a:rPr spc="-10" smtClean="0"/>
              <a:t>-</a:t>
            </a:r>
            <a:r>
              <a:rPr spc="-5" smtClean="0"/>
              <a:t>4</a:t>
            </a:r>
            <a:r>
              <a:rPr dirty="0"/>
              <a:t>	</a:t>
            </a:r>
            <a:r>
              <a:rPr spc="-5" dirty="0"/>
              <a:t>STRUCTURE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300" dirty="0"/>
              <a:t> </a:t>
            </a:r>
            <a:r>
              <a:rPr spc="-5" dirty="0"/>
              <a:t>A</a:t>
            </a:r>
            <a:r>
              <a:rPr spc="-180" dirty="0"/>
              <a:t> </a:t>
            </a:r>
            <a:r>
              <a:rPr spc="-5" dirty="0"/>
              <a:t>SWITCH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8373" y="1758187"/>
            <a:ext cx="59048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  <a:tab pos="1499870" algn="l"/>
                <a:tab pos="2995295" algn="l"/>
                <a:tab pos="3565525" algn="l"/>
              </a:tabLst>
            </a:pPr>
            <a:r>
              <a:rPr sz="2800" b="1" i="1" spc="-110" dirty="0">
                <a:latin typeface="Times New Roman"/>
                <a:cs typeface="Times New Roman"/>
              </a:rPr>
              <a:t>We	</a:t>
            </a:r>
            <a:r>
              <a:rPr sz="2800" b="1" i="1" dirty="0">
                <a:latin typeface="Times New Roman"/>
                <a:cs typeface="Times New Roman"/>
              </a:rPr>
              <a:t>use	</a:t>
            </a:r>
            <a:r>
              <a:rPr sz="2800" b="1" i="1" spc="-5" dirty="0">
                <a:latin typeface="Times New Roman"/>
                <a:cs typeface="Times New Roman"/>
              </a:rPr>
              <a:t>switches	</a:t>
            </a:r>
            <a:r>
              <a:rPr sz="2800" b="1" i="1" dirty="0">
                <a:latin typeface="Times New Roman"/>
                <a:cs typeface="Times New Roman"/>
              </a:rPr>
              <a:t>in	</a:t>
            </a:r>
            <a:r>
              <a:rPr sz="2800" b="1" i="1" spc="-5" dirty="0">
                <a:latin typeface="Times New Roman"/>
                <a:cs typeface="Times New Roman"/>
              </a:rPr>
              <a:t>circuit-switched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1523" y="1758187"/>
            <a:ext cx="1917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an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packe</a:t>
            </a:r>
            <a:r>
              <a:rPr sz="2800" b="1" i="1" dirty="0">
                <a:latin typeface="Times New Roman"/>
                <a:cs typeface="Times New Roman"/>
              </a:rPr>
              <a:t>t-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839" y="2062745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8373" y="2184907"/>
            <a:ext cx="80721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switched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section,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structures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switches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type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5973" y="4743128"/>
            <a:ext cx="4699635" cy="12941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27940">
              <a:lnSpc>
                <a:spcPct val="106000"/>
              </a:lnSpc>
              <a:spcBef>
                <a:spcPts val="3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Structure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of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Circuit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Switches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Structure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Packet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Switches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95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.17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Crossbar switch with three inputs and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four outputs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493" y="1821179"/>
            <a:ext cx="7797545" cy="447141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8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.18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Multistage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switch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" y="2368295"/>
            <a:ext cx="8600693" cy="33908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2039" y="2101595"/>
            <a:ext cx="8153400" cy="647700"/>
            <a:chOff x="1232039" y="2101595"/>
            <a:chExt cx="8153400" cy="647700"/>
          </a:xfrm>
        </p:grpSpPr>
        <p:sp>
          <p:nvSpPr>
            <p:cNvPr id="3" name="object 3"/>
            <p:cNvSpPr/>
            <p:nvPr/>
          </p:nvSpPr>
          <p:spPr>
            <a:xfrm>
              <a:off x="1232039" y="26730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9" y="2101595"/>
              <a:ext cx="1143000" cy="5669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21224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839" y="3777246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457200" y="0"/>
                </a:moveTo>
                <a:lnTo>
                  <a:pt x="0" y="0"/>
                </a:lnTo>
                <a:lnTo>
                  <a:pt x="0" y="858012"/>
                </a:lnTo>
                <a:lnTo>
                  <a:pt x="457200" y="858012"/>
                </a:lnTo>
                <a:lnTo>
                  <a:pt x="457200" y="0"/>
                </a:lnTo>
                <a:close/>
              </a:path>
              <a:path w="9144000" h="858520">
                <a:moveTo>
                  <a:pt x="9144000" y="0"/>
                </a:moveTo>
                <a:lnTo>
                  <a:pt x="8534400" y="0"/>
                </a:lnTo>
                <a:lnTo>
                  <a:pt x="853440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2039" y="2787395"/>
            <a:ext cx="8077200" cy="1847214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65555" marR="1259205" algn="ctr">
              <a:lnSpc>
                <a:spcPct val="100000"/>
              </a:lnSpc>
              <a:spcBef>
                <a:spcPts val="250"/>
              </a:spcBef>
            </a:pPr>
            <a:r>
              <a:rPr sz="3200" b="1" spc="-5" dirty="0">
                <a:latin typeface="Times New Roman"/>
                <a:cs typeface="Times New Roman"/>
              </a:rPr>
              <a:t>In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spc="-10" dirty="0">
                <a:latin typeface="Times New Roman"/>
                <a:cs typeface="Times New Roman"/>
              </a:rPr>
              <a:t> three-stage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switch,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the</a:t>
            </a:r>
            <a:r>
              <a:rPr sz="3200" b="1" spc="-10" dirty="0">
                <a:latin typeface="Times New Roman"/>
                <a:cs typeface="Times New Roman"/>
              </a:rPr>
              <a:t> total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number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of</a:t>
            </a:r>
            <a:r>
              <a:rPr sz="3200" b="1" spc="-10" dirty="0">
                <a:latin typeface="Times New Roman"/>
                <a:cs typeface="Times New Roman"/>
              </a:rPr>
              <a:t> crosspoints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2kN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k(N/n)</a:t>
            </a:r>
            <a:r>
              <a:rPr sz="3150" b="1" spc="-7" baseline="2513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150" baseline="25132">
              <a:latin typeface="Times New Roman"/>
              <a:cs typeface="Times New Roman"/>
            </a:endParaRPr>
          </a:p>
          <a:p>
            <a:pPr algn="ctr">
              <a:lnSpc>
                <a:spcPts val="2775"/>
              </a:lnSpc>
            </a:pPr>
            <a:r>
              <a:rPr sz="3200" b="1" spc="-5" dirty="0">
                <a:latin typeface="Times New Roman"/>
                <a:cs typeface="Times New Roman"/>
              </a:rPr>
              <a:t>which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is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much </a:t>
            </a:r>
            <a:r>
              <a:rPr sz="3200" b="1" spc="-10" dirty="0">
                <a:latin typeface="Times New Roman"/>
                <a:cs typeface="Times New Roman"/>
              </a:rPr>
              <a:t>smaller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than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the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number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9" name="object 9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4325" y="5340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32039" y="4634484"/>
            <a:ext cx="8077200" cy="68199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135255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065"/>
              </a:spcBef>
            </a:pPr>
            <a:r>
              <a:rPr sz="3200" b="1" spc="-10" dirty="0">
                <a:latin typeface="Times New Roman"/>
                <a:cs typeface="Times New Roman"/>
              </a:rPr>
              <a:t>crosspoints</a:t>
            </a:r>
            <a:r>
              <a:rPr sz="3200" b="1" spc="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in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a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single-stage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switch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(N</a:t>
            </a:r>
            <a:r>
              <a:rPr sz="3150" b="1" baseline="25132" dirty="0">
                <a:latin typeface="Times New Roman"/>
                <a:cs typeface="Times New Roman"/>
              </a:rPr>
              <a:t>2</a:t>
            </a:r>
            <a:r>
              <a:rPr sz="3200" b="1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lang="en-US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2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.3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4073" y="1665224"/>
            <a:ext cx="8606155" cy="46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6858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Design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three-stage, </a:t>
            </a:r>
            <a:r>
              <a:rPr sz="2800" b="1" i="1" dirty="0">
                <a:latin typeface="Times New Roman"/>
                <a:cs typeface="Times New Roman"/>
              </a:rPr>
              <a:t>200 × 200 switch (N = 200)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 4 and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 = 20.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In the first stage we have N/n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10 crossbars, each of size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 </a:t>
            </a:r>
            <a:r>
              <a:rPr sz="2800" b="1" i="1" dirty="0">
                <a:latin typeface="Times New Roman"/>
                <a:cs typeface="Times New Roman"/>
              </a:rPr>
              <a:t>× 4. In </a:t>
            </a:r>
            <a:r>
              <a:rPr sz="2800" b="1" i="1" spc="-5" dirty="0">
                <a:latin typeface="Times New Roman"/>
                <a:cs typeface="Times New Roman"/>
              </a:rPr>
              <a:t>the second stage, we have </a:t>
            </a:r>
            <a:r>
              <a:rPr sz="2800" b="1" i="1" dirty="0">
                <a:latin typeface="Times New Roman"/>
                <a:cs typeface="Times New Roman"/>
              </a:rPr>
              <a:t>4 </a:t>
            </a:r>
            <a:r>
              <a:rPr sz="2800" b="1" i="1" spc="-5" dirty="0">
                <a:latin typeface="Times New Roman"/>
                <a:cs typeface="Times New Roman"/>
              </a:rPr>
              <a:t>crossbars, each of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size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10.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third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stage,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crossbars,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size</a:t>
            </a:r>
            <a:r>
              <a:rPr sz="2800" b="1" i="1" spc="4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20.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total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crosspoints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2kN + k(N/n)</a:t>
            </a:r>
            <a:r>
              <a:rPr sz="2775" b="1" i="1" baseline="25525" dirty="0">
                <a:latin typeface="Times New Roman"/>
                <a:cs typeface="Times New Roman"/>
              </a:rPr>
              <a:t>2</a:t>
            </a:r>
            <a:r>
              <a:rPr sz="2800" b="1" i="1" dirty="0">
                <a:latin typeface="Times New Roman"/>
                <a:cs typeface="Times New Roman"/>
              </a:rPr>
              <a:t>, </a:t>
            </a:r>
            <a:r>
              <a:rPr sz="2800" b="1" i="1" spc="-5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2000 </a:t>
            </a:r>
            <a:r>
              <a:rPr sz="2800" b="1" i="1" spc="-5" dirty="0">
                <a:latin typeface="Times New Roman"/>
                <a:cs typeface="Times New Roman"/>
              </a:rPr>
              <a:t>crosspoints. This is </a:t>
            </a:r>
            <a:r>
              <a:rPr sz="2800" b="1" i="1" dirty="0">
                <a:latin typeface="Times New Roman"/>
                <a:cs typeface="Times New Roman"/>
              </a:rPr>
              <a:t>5 </a:t>
            </a:r>
            <a:r>
              <a:rPr sz="2800" b="1" i="1" spc="-5" dirty="0">
                <a:latin typeface="Times New Roman"/>
                <a:cs typeface="Times New Roman"/>
              </a:rPr>
              <a:t>percent of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crosspoints in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single-stage switch (200 </a:t>
            </a:r>
            <a:r>
              <a:rPr sz="2800" b="1" i="1" dirty="0">
                <a:latin typeface="Times New Roman"/>
                <a:cs typeface="Times New Roman"/>
              </a:rPr>
              <a:t>×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200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 40,000).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lang="en-US" spc="-5" dirty="0" smtClean="0"/>
              <a:t>2</a:t>
            </a:r>
            <a:r>
              <a:rPr spc="-5" smtClean="0"/>
              <a:t>-1</a:t>
            </a:r>
            <a:r>
              <a:rPr spc="-5" dirty="0"/>
              <a:t>	</a:t>
            </a:r>
            <a:r>
              <a:rPr spc="-25" dirty="0"/>
              <a:t>CIRCUIT-SWITCHED</a:t>
            </a:r>
            <a:r>
              <a:rPr spc="10" dirty="0"/>
              <a:t> </a:t>
            </a:r>
            <a:r>
              <a:rPr spc="-5" dirty="0"/>
              <a:t>NETWORKS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973" y="1907539"/>
            <a:ext cx="8223250" cy="486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circuit-switched network consists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set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10" dirty="0">
                <a:latin typeface="Times New Roman"/>
                <a:cs typeface="Times New Roman"/>
              </a:rPr>
              <a:t>switches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connected by physical links.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connection between two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stations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dedicated path made </a:t>
            </a:r>
            <a:r>
              <a:rPr sz="2800" b="1" i="1" dirty="0">
                <a:latin typeface="Times New Roman"/>
                <a:cs typeface="Times New Roman"/>
              </a:rPr>
              <a:t>of one or </a:t>
            </a:r>
            <a:r>
              <a:rPr sz="2800" b="1" i="1" spc="-5" dirty="0">
                <a:latin typeface="Times New Roman"/>
                <a:cs typeface="Times New Roman"/>
              </a:rPr>
              <a:t>more </a:t>
            </a:r>
            <a:r>
              <a:rPr sz="2800" b="1" i="1" spc="-204" dirty="0">
                <a:latin typeface="Times New Roman"/>
                <a:cs typeface="Times New Roman"/>
              </a:rPr>
              <a:t>links.. </a:t>
            </a:r>
            <a:r>
              <a:rPr sz="2800" b="1" i="1" spc="-20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However,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dedicated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 on each </a:t>
            </a:r>
            <a:r>
              <a:rPr sz="2800" b="1" i="1" spc="-120" dirty="0">
                <a:latin typeface="Times New Roman"/>
                <a:cs typeface="Times New Roman"/>
              </a:rPr>
              <a:t>link..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 link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normally divided </a:t>
            </a:r>
            <a:r>
              <a:rPr sz="2800" b="1" i="1" dirty="0">
                <a:latin typeface="Times New Roman"/>
                <a:cs typeface="Times New Roman"/>
              </a:rPr>
              <a:t> into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 channels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 </a:t>
            </a:r>
            <a:r>
              <a:rPr sz="2800" b="1" i="1" spc="-5" dirty="0">
                <a:latin typeface="Times New Roman"/>
                <a:cs typeface="Times New Roman"/>
              </a:rPr>
              <a:t>FDM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TDM.</a:t>
            </a:r>
            <a:endParaRPr sz="2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6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47319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Three</a:t>
            </a:r>
            <a:r>
              <a:rPr sz="2400" b="1" spc="-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Phases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Efficiency 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Delay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Circuit-Switched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Technology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in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Telephone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35585" marR="230504" algn="ctr">
              <a:lnSpc>
                <a:spcPct val="100000"/>
              </a:lnSpc>
              <a:spcBef>
                <a:spcPts val="275"/>
              </a:spcBef>
              <a:tabLst>
                <a:tab pos="3229610" algn="l"/>
              </a:tabLst>
            </a:pP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circuit-switched network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made </a:t>
            </a:r>
            <a:r>
              <a:rPr sz="3200" b="1" spc="-5" dirty="0">
                <a:latin typeface="Arial"/>
                <a:cs typeface="Arial"/>
              </a:rPr>
              <a:t>of a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set of switches </a:t>
            </a:r>
            <a:r>
              <a:rPr sz="3200" b="1" spc="-10" dirty="0">
                <a:latin typeface="Arial"/>
                <a:cs typeface="Arial"/>
              </a:rPr>
              <a:t>connected </a:t>
            </a:r>
            <a:r>
              <a:rPr sz="3200" b="1" spc="-5" dirty="0">
                <a:latin typeface="Arial"/>
                <a:cs typeface="Arial"/>
              </a:rPr>
              <a:t>by physical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links,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	</a:t>
            </a:r>
            <a:r>
              <a:rPr sz="3200" b="1" spc="-10" dirty="0">
                <a:latin typeface="Arial"/>
                <a:cs typeface="Arial"/>
              </a:rPr>
              <a:t>each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link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divided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channels.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6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trivial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circuit-switched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069" y="1786127"/>
            <a:ext cx="7532369" cy="450646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1872995"/>
            <a:ext cx="1143000" cy="56692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70139" y="2651010"/>
            <a:ext cx="8077200" cy="2841625"/>
          </a:xfrm>
          <a:custGeom>
            <a:avLst/>
            <a:gdLst/>
            <a:ahLst/>
            <a:cxnLst/>
            <a:rect l="l" t="t" r="r" b="b"/>
            <a:pathLst>
              <a:path w="8077200" h="2841625">
                <a:moveTo>
                  <a:pt x="8077200" y="0"/>
                </a:moveTo>
                <a:lnTo>
                  <a:pt x="0" y="0"/>
                </a:lnTo>
                <a:lnTo>
                  <a:pt x="0" y="268986"/>
                </a:lnTo>
                <a:lnTo>
                  <a:pt x="0" y="269748"/>
                </a:lnTo>
                <a:lnTo>
                  <a:pt x="0" y="2841498"/>
                </a:lnTo>
                <a:lnTo>
                  <a:pt x="8077200" y="2841498"/>
                </a:lnTo>
                <a:lnTo>
                  <a:pt x="8077200" y="268986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3" y="18938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6034" y="3161030"/>
            <a:ext cx="764413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  <a:tabLst>
                <a:tab pos="1205865" algn="l"/>
              </a:tabLst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circuit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switching,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resources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need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	</a:t>
            </a:r>
            <a:r>
              <a:rPr sz="3200" b="1" spc="-10" dirty="0">
                <a:latin typeface="Arial"/>
                <a:cs typeface="Arial"/>
              </a:rPr>
              <a:t>reserved </a:t>
            </a:r>
            <a:r>
              <a:rPr sz="3200" b="1" spc="-5" dirty="0">
                <a:latin typeface="Arial"/>
                <a:cs typeface="Arial"/>
              </a:rPr>
              <a:t>during the </a:t>
            </a:r>
            <a:r>
              <a:rPr sz="3200" b="1" spc="-10" dirty="0">
                <a:latin typeface="Arial"/>
                <a:cs typeface="Arial"/>
              </a:rPr>
              <a:t>setup phase;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resources remain dedicated </a:t>
            </a: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entire duration</a:t>
            </a:r>
            <a:r>
              <a:rPr sz="3200" b="1" spc="-5" dirty="0">
                <a:latin typeface="Arial"/>
                <a:cs typeface="Arial"/>
              </a:rPr>
              <a:t> of data</a:t>
            </a:r>
            <a:r>
              <a:rPr sz="3200" b="1" spc="-10" dirty="0">
                <a:latin typeface="Arial"/>
                <a:cs typeface="Arial"/>
              </a:rPr>
              <a:t> transfer</a:t>
            </a:r>
            <a:r>
              <a:rPr sz="3200" b="1" spc="-5" dirty="0">
                <a:latin typeface="Arial"/>
                <a:cs typeface="Arial"/>
              </a:rPr>
              <a:t> until </a:t>
            </a:r>
            <a:r>
              <a:rPr sz="3200" b="1" spc="-10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teardown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phase.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8" name="object 8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325" y="57210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139" y="5491734"/>
              <a:ext cx="8077200" cy="176530"/>
            </a:xfrm>
            <a:custGeom>
              <a:avLst/>
              <a:gdLst/>
              <a:ahLst/>
              <a:cxnLst/>
              <a:rect l="l" t="t" r="r" b="b"/>
              <a:pathLst>
                <a:path w="8077200" h="176529">
                  <a:moveTo>
                    <a:pt x="8077200" y="1760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76022"/>
                  </a:lnTo>
                  <a:lnTo>
                    <a:pt x="8077200" y="1760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647" y="457200"/>
              <a:ext cx="328422" cy="47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806195"/>
              <a:ext cx="8593836" cy="4000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8097" y="368299"/>
            <a:ext cx="2125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.1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62" y="1589024"/>
            <a:ext cx="853122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trivial example, let </a:t>
            </a:r>
            <a:r>
              <a:rPr sz="2800" b="1" i="1" dirty="0">
                <a:latin typeface="Times New Roman"/>
                <a:cs typeface="Times New Roman"/>
              </a:rPr>
              <a:t>us </a:t>
            </a:r>
            <a:r>
              <a:rPr sz="2800" b="1" i="1" spc="-5" dirty="0">
                <a:latin typeface="Times New Roman"/>
                <a:cs typeface="Times New Roman"/>
              </a:rPr>
              <a:t>use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circuit-switched network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eight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telephones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small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area.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Communication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4-kHz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voice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 that each link uses FDM to connect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maximum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 two voice channels. The bandwidth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each link is </a:t>
            </a:r>
            <a:r>
              <a:rPr sz="2800" b="1" i="1" spc="-5">
                <a:latin typeface="Times New Roman"/>
                <a:cs typeface="Times New Roman"/>
              </a:rPr>
              <a:t>then </a:t>
            </a:r>
            <a:r>
              <a:rPr sz="2800" b="1" i="1">
                <a:latin typeface="Times New Roman"/>
                <a:cs typeface="Times New Roman"/>
              </a:rPr>
              <a:t> </a:t>
            </a:r>
            <a:r>
              <a:rPr sz="2800" b="1" i="1" smtClean="0">
                <a:latin typeface="Times New Roman"/>
                <a:cs typeface="Times New Roman"/>
              </a:rPr>
              <a:t>8</a:t>
            </a:r>
            <a:r>
              <a:rPr sz="2800" b="1" i="1" spc="655" smtClean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kHz.</a:t>
            </a:r>
            <a:r>
              <a:rPr sz="2800" b="1" i="1" spc="655" dirty="0">
                <a:latin typeface="Times New Roman"/>
                <a:cs typeface="Times New Roman"/>
              </a:rPr>
              <a:t> </a:t>
            </a:r>
            <a:r>
              <a:rPr sz="2800" b="1" i="1" spc="-5">
                <a:latin typeface="Times New Roman"/>
                <a:cs typeface="Times New Roman"/>
              </a:rPr>
              <a:t>Figure</a:t>
            </a:r>
            <a:r>
              <a:rPr sz="2800" b="1" i="1" spc="655"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latin typeface="Times New Roman"/>
                <a:cs typeface="Times New Roman"/>
              </a:rPr>
              <a:t>2</a:t>
            </a:r>
            <a:r>
              <a:rPr sz="2800" b="1" i="1" spc="-5" smtClean="0">
                <a:latin typeface="Times New Roman"/>
                <a:cs typeface="Times New Roman"/>
              </a:rPr>
              <a:t>.4</a:t>
            </a:r>
            <a:r>
              <a:rPr sz="2800" b="1" i="1" spc="655" smtClean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situation.</a:t>
            </a:r>
            <a:r>
              <a:rPr sz="2800" b="1" i="1" spc="655" dirty="0">
                <a:latin typeface="Times New Roman"/>
                <a:cs typeface="Times New Roman"/>
              </a:rPr>
              <a:t> </a:t>
            </a:r>
            <a:r>
              <a:rPr sz="2800" b="1" i="1" spc="-35" dirty="0">
                <a:latin typeface="Times New Roman"/>
                <a:cs typeface="Times New Roman"/>
              </a:rPr>
              <a:t>Telephone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connected to telephone </a:t>
            </a:r>
            <a:r>
              <a:rPr sz="2800" b="1" i="1" dirty="0">
                <a:latin typeface="Times New Roman"/>
                <a:cs typeface="Times New Roman"/>
              </a:rPr>
              <a:t>7; 2 </a:t>
            </a:r>
            <a:r>
              <a:rPr sz="2800" b="1" i="1" spc="-5" dirty="0">
                <a:latin typeface="Times New Roman"/>
                <a:cs typeface="Times New Roman"/>
              </a:rPr>
              <a:t>to 5; </a:t>
            </a:r>
            <a:r>
              <a:rPr sz="2800" b="1" i="1" dirty="0">
                <a:latin typeface="Times New Roman"/>
                <a:cs typeface="Times New Roman"/>
              </a:rPr>
              <a:t>3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8; and 4 to 6.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course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situation may change when new connections </a:t>
            </a:r>
            <a:r>
              <a:rPr sz="2800" b="1" i="1" dirty="0">
                <a:latin typeface="Times New Roman"/>
                <a:cs typeface="Times New Roman"/>
              </a:rPr>
              <a:t> are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made.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switch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controls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connections.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30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0">
                <a:solidFill>
                  <a:srgbClr val="3333CC"/>
                </a:solidFill>
              </a:rPr>
              <a:t>Figure</a:t>
            </a:r>
            <a:r>
              <a:rPr sz="2400" spc="-1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2</a:t>
            </a:r>
            <a:r>
              <a:rPr sz="2400" spc="-5" smtClean="0">
                <a:solidFill>
                  <a:srgbClr val="3333CC"/>
                </a:solidFill>
              </a:rPr>
              <a:t>.4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Circuit-switched network used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 </a:t>
            </a:r>
            <a:r>
              <a:rPr sz="2000" i="1" spc="-5">
                <a:latin typeface="Times New Roman"/>
                <a:cs typeface="Times New Roman"/>
              </a:rPr>
              <a:t>Example </a:t>
            </a:r>
            <a:r>
              <a:rPr lang="en-US" sz="2000" i="1" spc="-5" dirty="0" smtClean="0">
                <a:latin typeface="Times New Roman"/>
                <a:cs typeface="Times New Roman"/>
              </a:rPr>
              <a:t>2</a:t>
            </a:r>
            <a:r>
              <a:rPr sz="2000" i="1" spc="-5" smtClean="0">
                <a:latin typeface="Times New Roman"/>
                <a:cs typeface="Times New Roman"/>
              </a:rPr>
              <a:t>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825" y="2330195"/>
            <a:ext cx="8417814" cy="316458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6DD7FB5155A440AF7BB58CFFD0EB48" ma:contentTypeVersion="4" ma:contentTypeDescription="Create a new document." ma:contentTypeScope="" ma:versionID="990fa8cc0888ac136b9df06f6aff5f81">
  <xsd:schema xmlns:xsd="http://www.w3.org/2001/XMLSchema" xmlns:xs="http://www.w3.org/2001/XMLSchema" xmlns:p="http://schemas.microsoft.com/office/2006/metadata/properties" xmlns:ns2="55327a11-6e4c-481a-812d-9a5ea8cd96ec" targetNamespace="http://schemas.microsoft.com/office/2006/metadata/properties" ma:root="true" ma:fieldsID="cb56dc8b258b4ad306b09ca19339265d" ns2:_="">
    <xsd:import namespace="55327a11-6e4c-481a-812d-9a5ea8cd9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27a11-6e4c-481a-812d-9a5ea8cd9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14CD11-FD83-44D3-9F59-CD48155C9964}"/>
</file>

<file path=customXml/itemProps2.xml><?xml version="1.0" encoding="utf-8"?>
<ds:datastoreItem xmlns:ds="http://schemas.openxmlformats.org/officeDocument/2006/customXml" ds:itemID="{F970C419-62ED-403F-8D7B-88D4F0459CB5}"/>
</file>

<file path=customXml/itemProps3.xml><?xml version="1.0" encoding="utf-8"?>
<ds:datastoreItem xmlns:ds="http://schemas.openxmlformats.org/officeDocument/2006/customXml" ds:itemID="{B0E4059D-D111-48B0-BBDA-9048490127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814</Words>
  <Application>Microsoft Office PowerPoint</Application>
  <PresentationFormat>Custom</PresentationFormat>
  <Paragraphs>83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Figure 2.1 Switched network</vt:lpstr>
      <vt:lpstr>Figure 2.2 Taxonomy of switched networks</vt:lpstr>
      <vt:lpstr>2-1 CIRCUIT-SWITCHED NETWORKS</vt:lpstr>
      <vt:lpstr>Note</vt:lpstr>
      <vt:lpstr>Figure 2.3 A trivial circuit-switched network</vt:lpstr>
      <vt:lpstr>Note</vt:lpstr>
      <vt:lpstr>Example 2.1</vt:lpstr>
      <vt:lpstr>Figure 2.4 Circuit-switched network used in Example 2.1</vt:lpstr>
      <vt:lpstr>Example 2.2</vt:lpstr>
      <vt:lpstr>Figure 2.5 Circuit-switched network used in Example 2.2</vt:lpstr>
      <vt:lpstr>Figure 2.6 Delay in a circuit-switched network</vt:lpstr>
      <vt:lpstr>Note</vt:lpstr>
      <vt:lpstr>2-2 DATAGRAM NETWORKS</vt:lpstr>
      <vt:lpstr>Note</vt:lpstr>
      <vt:lpstr>Figure 2.7 A datagram network with four switches (routers)</vt:lpstr>
      <vt:lpstr>Figure 2.8 Routing table in a datagram network</vt:lpstr>
      <vt:lpstr>Note</vt:lpstr>
      <vt:lpstr>Note</vt:lpstr>
      <vt:lpstr>Figure 2.9 Delay in a datagram network</vt:lpstr>
      <vt:lpstr>Note</vt:lpstr>
      <vt:lpstr>2-3 VIRTUAL-CIRCUIT NETWORKS</vt:lpstr>
      <vt:lpstr>Figure 2.10 Virtual-circuit network</vt:lpstr>
      <vt:lpstr>Figure 2.11 Virtual-circuit identifier</vt:lpstr>
      <vt:lpstr>Figure 2.12 Switch and tables in a virtual-circuit network</vt:lpstr>
      <vt:lpstr>Figure 2.13 Source-to-destination data transfer in a virtual-circuit network</vt:lpstr>
      <vt:lpstr>Figure 2.14 Setup request in a virtual-circuit network</vt:lpstr>
      <vt:lpstr>Figure 2.15 Setup acknowledgment in a virtual-circuit network</vt:lpstr>
      <vt:lpstr>Note</vt:lpstr>
      <vt:lpstr>Figure 2.16 Delay in a virtual-circuit network</vt:lpstr>
      <vt:lpstr>Note</vt:lpstr>
      <vt:lpstr>2-4 STRUCTURE OF A SWITCH</vt:lpstr>
      <vt:lpstr>Figure 2.17 Crossbar switch with three inputs and four outputs</vt:lpstr>
      <vt:lpstr>Figure 2.18 Multistage switch</vt:lpstr>
      <vt:lpstr>Note</vt:lpstr>
      <vt:lpstr>Example 2.3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ch08.ppt [Compatibility Mode]</dc:title>
  <dc:creator>Noi</dc:creator>
  <cp:lastModifiedBy>RJ</cp:lastModifiedBy>
  <cp:revision>4</cp:revision>
  <dcterms:created xsi:type="dcterms:W3CDTF">2022-01-31T16:10:08Z</dcterms:created>
  <dcterms:modified xsi:type="dcterms:W3CDTF">2022-08-02T04:02:36Z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2022-01-31T00:00:00Z</vt:filetime>
  </property>
  <property fmtid="{D5CDD505-2E9C-101B-9397-08002B2CF9AE}" pid="5" name="ContentTypeId">
    <vt:lpwstr>0x0101000E6DD7FB5155A440AF7BB58CFFD0EB48</vt:lpwstr>
  </property>
</Properties>
</file>