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slideLayouts/slideLayout10.xml" ContentType="application/vnd.openxmlformats-officedocument.presentationml.slideLayout+xml"/>
  <Override PartName="/ppt/notesSlides/notesSlide1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notesSlides/notesSlide20.xml" ContentType="application/vnd.openxmlformats-officedocument.presentationml.notesSlide+xml"/>
  <Override PartName="/ppt/slideLayouts/slideLayout6.xml" ContentType="application/vnd.openxmlformats-officedocument.presentationml.slideLayout+xml"/>
  <Override PartName="/ppt/notesSlides/notesSlide16.xml" ContentType="application/vnd.openxmlformats-officedocument.presentationml.notesSlide+xml"/>
  <Override PartName="/ppt/slideLayouts/slideLayout8.xml" ContentType="application/vnd.openxmlformats-officedocument.presentationml.slideLayout+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800" r:id="rId2"/>
    <p:sldId id="535" r:id="rId3"/>
    <p:sldId id="749" r:id="rId4"/>
    <p:sldId id="801" r:id="rId5"/>
    <p:sldId id="750" r:id="rId6"/>
    <p:sldId id="751" r:id="rId7"/>
    <p:sldId id="752" r:id="rId8"/>
    <p:sldId id="772" r:id="rId9"/>
    <p:sldId id="784" r:id="rId10"/>
    <p:sldId id="753" r:id="rId11"/>
    <p:sldId id="754" r:id="rId12"/>
    <p:sldId id="802" r:id="rId13"/>
    <p:sldId id="803" r:id="rId14"/>
    <p:sldId id="755" r:id="rId15"/>
    <p:sldId id="746" r:id="rId16"/>
    <p:sldId id="756" r:id="rId17"/>
    <p:sldId id="774" r:id="rId18"/>
    <p:sldId id="757" r:id="rId19"/>
    <p:sldId id="775" r:id="rId20"/>
    <p:sldId id="758" r:id="rId21"/>
    <p:sldId id="760" r:id="rId22"/>
    <p:sldId id="761" r:id="rId23"/>
    <p:sldId id="747" r:id="rId2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a:srgbClr val="660066"/>
    <a:srgbClr val="00CC00"/>
    <a:srgbClr val="996633"/>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86" autoAdjust="0"/>
    <p:restoredTop sz="94680" autoAdjust="0"/>
  </p:normalViewPr>
  <p:slideViewPr>
    <p:cSldViewPr>
      <p:cViewPr>
        <p:scale>
          <a:sx n="70" d="100"/>
          <a:sy n="70" d="100"/>
        </p:scale>
        <p:origin x="-1824" y="-4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6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smtClean="0">
                <a:latin typeface="Times New Roman" pitchFamily="18" charset="0"/>
              </a:defRPr>
            </a:lvl1pPr>
          </a:lstStyle>
          <a:p>
            <a:pPr>
              <a:defRPr/>
            </a:pPr>
            <a:endParaRPr lang="en-US"/>
          </a:p>
        </p:txBody>
      </p:sp>
      <p:sp>
        <p:nvSpPr>
          <p:cNvPr id="906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smtClean="0">
                <a:latin typeface="Times New Roman" pitchFamily="18" charset="0"/>
              </a:defRPr>
            </a:lvl1pPr>
          </a:lstStyle>
          <a:p>
            <a:pPr>
              <a:defRPr/>
            </a:pPr>
            <a:endParaRPr lang="en-US"/>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06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06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smtClean="0">
                <a:latin typeface="Times New Roman" pitchFamily="18" charset="0"/>
              </a:defRPr>
            </a:lvl1pPr>
          </a:lstStyle>
          <a:p>
            <a:pPr>
              <a:defRPr/>
            </a:pPr>
            <a:endParaRPr lang="en-US"/>
          </a:p>
        </p:txBody>
      </p:sp>
      <p:sp>
        <p:nvSpPr>
          <p:cNvPr id="906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itchFamily="18" charset="0"/>
              </a:defRPr>
            </a:lvl1pPr>
          </a:lstStyle>
          <a:p>
            <a:pPr>
              <a:defRPr/>
            </a:pPr>
            <a:fld id="{50AE38B1-EDCF-4F01-8187-4EE806AFDAF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1A2B7D1-D116-4B67-A497-D88FDD6CF0DB}" type="slidenum">
              <a:rPr lang="en-US"/>
              <a:pPr/>
              <a:t>1</a:t>
            </a:fld>
            <a:endParaRPr lang="en-US"/>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FC3970F-AA7C-4135-AC10-3E06248C2B84}" type="slidenum">
              <a:rPr lang="en-US"/>
              <a:pPr/>
              <a:t>10</a:t>
            </a:fld>
            <a:endParaRPr lang="en-US"/>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BBA0FDA-F6B4-4B00-8AB6-82DDDC1F3D13}" type="slidenum">
              <a:rPr lang="en-US"/>
              <a:pPr/>
              <a:t>11</a:t>
            </a:fld>
            <a:endParaRPr lang="en-US"/>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67FED9-FB84-4117-BF38-8DD345833CC6}" type="slidenum">
              <a:rPr lang="en-US"/>
              <a:pPr/>
              <a:t>14</a:t>
            </a:fld>
            <a:endParaRPr lang="en-US"/>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69D1EF5-4EA2-4E00-AA71-074A0A8EDA65}" type="slidenum">
              <a:rPr lang="en-US"/>
              <a:pPr/>
              <a:t>15</a:t>
            </a:fld>
            <a:endParaRPr lang="en-US"/>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DF50C6C-BBD7-4D95-A2FC-E9F791D73946}" type="slidenum">
              <a:rPr lang="en-US"/>
              <a:pPr/>
              <a:t>16</a:t>
            </a:fld>
            <a:endParaRPr lang="en-US"/>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3C18DF7-9FBD-40B5-8B8B-3F908C88DC4D}" type="slidenum">
              <a:rPr lang="en-US"/>
              <a:pPr/>
              <a:t>17</a:t>
            </a:fld>
            <a:endParaRPr lang="en-US"/>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96B8A5F-14AE-4D82-AD88-42EDB599BEA3}" type="slidenum">
              <a:rPr lang="en-US"/>
              <a:pPr/>
              <a:t>18</a:t>
            </a:fld>
            <a:endParaRPr lang="en-US"/>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9996243-55F8-4ADD-83FB-F3E61B14A8C1}" type="slidenum">
              <a:rPr lang="en-US"/>
              <a:pPr/>
              <a:t>19</a:t>
            </a:fld>
            <a:endParaRPr lang="en-US"/>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5857B24-FA28-4404-BE1A-FF990648C649}" type="slidenum">
              <a:rPr lang="en-US"/>
              <a:pPr/>
              <a:t>20</a:t>
            </a:fld>
            <a:endParaRPr lang="en-US"/>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54FAC74-E35F-4F44-B1EF-CADB7EE78C2B}" type="slidenum">
              <a:rPr lang="en-US"/>
              <a:pPr/>
              <a:t>21</a:t>
            </a:fld>
            <a:endParaRPr 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E5886D6-51E3-43FF-BB53-37EB87BFD5E2}" type="slidenum">
              <a:rPr lang="en-US"/>
              <a:pPr/>
              <a:t>2</a:t>
            </a:fld>
            <a:endParaRPr lang="en-US"/>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A595505-7A01-48E1-88C1-B8A9BA1F8E23}" type="slidenum">
              <a:rPr lang="en-US"/>
              <a:pPr/>
              <a:t>22</a:t>
            </a:fld>
            <a:endParaRPr lang="en-US"/>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2AACD6E-F776-43B3-8288-42E823B828D3}" type="slidenum">
              <a:rPr lang="en-US"/>
              <a:pPr/>
              <a:t>23</a:t>
            </a:fld>
            <a:endParaRPr lang="en-US"/>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0A02526-A733-4AA4-90CA-A02330D0D02E}" type="slidenum">
              <a:rPr lang="en-US"/>
              <a:pPr/>
              <a:t>3</a:t>
            </a:fld>
            <a:endParaRPr 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73C6F-C121-4E6D-93EF-4A3F8A76295B}" type="slidenum">
              <a:rPr lang="en-US"/>
              <a:pPr/>
              <a:t>4</a:t>
            </a:fld>
            <a:endParaRPr lang="en-US"/>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835E0C2-1B94-48ED-B1AD-718F8876755D}" type="slidenum">
              <a:rPr lang="en-US"/>
              <a:pPr/>
              <a:t>5</a:t>
            </a:fld>
            <a:endParaRPr lang="en-US"/>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9A2ECAE-1FE8-41AA-99CF-627DDAD57196}" type="slidenum">
              <a:rPr lang="en-US"/>
              <a:pPr/>
              <a:t>6</a:t>
            </a:fld>
            <a:endParaRPr lang="en-US"/>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6E2268A-23D3-4678-BA78-3FB3C714535E}" type="slidenum">
              <a:rPr lang="en-US"/>
              <a:pPr/>
              <a:t>7</a:t>
            </a:fld>
            <a:endParaRPr lang="en-US"/>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9CEAA97-EDD1-4E1F-B11E-85EF99C63976}" type="slidenum">
              <a:rPr lang="en-US"/>
              <a:pPr/>
              <a:t>8</a:t>
            </a:fld>
            <a:endParaRPr lang="en-US"/>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2F94D41-FA21-4F0E-9732-9F39671074E7}" type="slidenum">
              <a:rPr lang="en-US"/>
              <a:pPr/>
              <a:t>9</a:t>
            </a:fld>
            <a:endParaRPr lang="en-US"/>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Rectangle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smtClean="0">
                <a:solidFill>
                  <a:schemeClr val="bg2"/>
                </a:solidFill>
                <a:latin typeface="Tahoma" pitchFamily="34" charset="0"/>
              </a:defRPr>
            </a:lvl1pPr>
          </a:lstStyle>
          <a:p>
            <a:pPr>
              <a:defRPr/>
            </a:pPr>
            <a:endParaRPr lang="en-US"/>
          </a:p>
        </p:txBody>
      </p:sp>
      <p:sp>
        <p:nvSpPr>
          <p:cNvPr id="17" name="Rectangle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smtClean="0">
                <a:solidFill>
                  <a:schemeClr val="bg2"/>
                </a:solidFill>
                <a:latin typeface="Tahoma" pitchFamily="34" charset="0"/>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Tahoma" pitchFamily="34" charset="0"/>
              </a:defRPr>
            </a:lvl1pPr>
          </a:lstStyle>
          <a:p>
            <a:pPr>
              <a:defRPr/>
            </a:pPr>
            <a:fld id="{CD77DE03-F774-4CA3-8FEA-28945E9E9A0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21.</a:t>
            </a:r>
            <a:fld id="{A9527552-2B5F-42FF-9C25-A74FB5E7EF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21.</a:t>
            </a:r>
            <a:fld id="{37DA86BF-B05D-4ED4-B25C-14EC1C073E4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21.</a:t>
            </a:r>
            <a:fld id="{21E7B7CF-53C7-4608-90FC-AFE57F5C642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21.</a:t>
            </a:r>
            <a:fld id="{B697A91E-5992-47DC-AA04-8844AAC7CE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21.</a:t>
            </a:r>
            <a:fld id="{E48A3B87-6707-4336-9AA9-5AF551178DA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21.</a:t>
            </a:r>
            <a:fld id="{3E5C02E1-EEA0-48CC-BE2C-244A530FAE8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21.</a:t>
            </a:r>
            <a:fld id="{9A67193A-3245-4523-8E34-E656B04112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21.</a:t>
            </a:r>
            <a:fld id="{31864ECF-4A9B-4D93-81C0-A7F4A73990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21.</a:t>
            </a:r>
            <a:fld id="{65DEB8DA-5B97-4FA7-84F9-1F5D1F274D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21.</a:t>
            </a:r>
            <a:fld id="{4FD8707C-E805-4A5D-AFC2-F123C2E4013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21.</a:t>
            </a:r>
            <a:fld id="{AD056357-45BB-4640-B4CE-B1ED58B1B69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smtClean="0">
                <a:solidFill>
                  <a:schemeClr val="bg2"/>
                </a:solidFill>
              </a:defRPr>
            </a:lvl1pPr>
          </a:lstStyle>
          <a:p>
            <a:pPr>
              <a:defRPr/>
            </a:pPr>
            <a:r>
              <a:rPr lang="en-US"/>
              <a:t>21.</a:t>
            </a:r>
            <a:fld id="{21BB721E-F998-498E-BD21-2E4BEA9E21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r>
              <a:rPr lang="en-US"/>
              <a:t>21.</a:t>
            </a:r>
            <a:fld id="{3167D79D-8FC2-4B61-8173-8EA758A29A97}" type="slidenum">
              <a:rPr lang="en-US"/>
              <a:pPr/>
              <a:t>1</a:t>
            </a:fld>
            <a:endParaRPr lang="en-US"/>
          </a:p>
        </p:txBody>
      </p:sp>
      <p:sp>
        <p:nvSpPr>
          <p:cNvPr id="6148" name="Rectangle 3"/>
          <p:cNvSpPr>
            <a:spLocks noChangeArrowheads="1"/>
          </p:cNvSpPr>
          <p:nvPr/>
        </p:nvSpPr>
        <p:spPr bwMode="auto">
          <a:xfrm>
            <a:off x="1143000" y="2286000"/>
            <a:ext cx="6858000" cy="2800767"/>
          </a:xfrm>
          <a:prstGeom prst="rect">
            <a:avLst/>
          </a:prstGeom>
          <a:noFill/>
          <a:ln w="9525">
            <a:noFill/>
            <a:miter lim="800000"/>
            <a:headEnd/>
            <a:tailEnd/>
          </a:ln>
        </p:spPr>
        <p:txBody>
          <a:bodyPr>
            <a:spAutoFit/>
          </a:bodyPr>
          <a:lstStyle/>
          <a:p>
            <a:pPr algn="ctr"/>
            <a:r>
              <a:rPr lang="en-US" sz="4400" dirty="0" smtClean="0"/>
              <a:t>Network </a:t>
            </a:r>
            <a:r>
              <a:rPr lang="en-US" sz="4400" dirty="0"/>
              <a:t>Layer: </a:t>
            </a:r>
            <a:br>
              <a:rPr lang="en-US" sz="4400" dirty="0"/>
            </a:br>
            <a:r>
              <a:rPr lang="en-US" sz="4400" dirty="0"/>
              <a:t>Address Mapping,</a:t>
            </a:r>
          </a:p>
          <a:p>
            <a:pPr algn="ctr"/>
            <a:r>
              <a:rPr lang="en-US" sz="4400" dirty="0"/>
              <a:t>Error Reporting, </a:t>
            </a:r>
            <a:br>
              <a:rPr lang="en-US" sz="4400" dirty="0"/>
            </a:br>
            <a:r>
              <a:rPr lang="en-US" sz="4400" dirty="0"/>
              <a:t>and Multicasting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r>
              <a:rPr lang="en-US"/>
              <a:t>21.</a:t>
            </a:r>
            <a:fld id="{D8474FD4-A75D-4CC4-AF85-C31DAB48231A}" type="slidenum">
              <a:rPr lang="en-US"/>
              <a:pPr/>
              <a:t>10</a:t>
            </a:fld>
            <a:endParaRPr lang="en-US"/>
          </a:p>
        </p:txBody>
      </p:sp>
      <p:sp>
        <p:nvSpPr>
          <p:cNvPr id="1536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536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5365" name="Text Box 4"/>
          <p:cNvSpPr txBox="1">
            <a:spLocks noChangeArrowheads="1"/>
          </p:cNvSpPr>
          <p:nvPr/>
        </p:nvSpPr>
        <p:spPr bwMode="auto">
          <a:xfrm>
            <a:off x="304800" y="762000"/>
            <a:ext cx="606742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21.5  </a:t>
            </a:r>
            <a:r>
              <a:rPr lang="en-US" sz="2000" i="1">
                <a:latin typeface="Times New Roman" pitchFamily="18" charset="0"/>
              </a:rPr>
              <a:t>Example 21.1, an ARP request and reply</a:t>
            </a:r>
          </a:p>
        </p:txBody>
      </p:sp>
      <p:sp>
        <p:nvSpPr>
          <p:cNvPr id="1536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5367" name="Picture 7"/>
          <p:cNvPicPr>
            <a:picLocks noChangeAspect="1" noChangeArrowheads="1"/>
          </p:cNvPicPr>
          <p:nvPr/>
        </p:nvPicPr>
        <p:blipFill>
          <a:blip r:embed="rId3"/>
          <a:srcRect/>
          <a:stretch>
            <a:fillRect/>
          </a:stretch>
        </p:blipFill>
        <p:spPr bwMode="auto">
          <a:xfrm>
            <a:off x="752475" y="1757363"/>
            <a:ext cx="7477125" cy="4262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r>
              <a:rPr lang="en-US"/>
              <a:t>21.</a:t>
            </a:r>
            <a:fld id="{91625C6E-7A00-4607-8CD6-BA930FE6850B}" type="slidenum">
              <a:rPr lang="en-US"/>
              <a:pPr/>
              <a:t>11</a:t>
            </a:fld>
            <a:endParaRPr lang="en-US"/>
          </a:p>
        </p:txBody>
      </p:sp>
      <p:sp>
        <p:nvSpPr>
          <p:cNvPr id="1638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638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6389" name="Text Box 4"/>
          <p:cNvSpPr txBox="1">
            <a:spLocks noChangeArrowheads="1"/>
          </p:cNvSpPr>
          <p:nvPr/>
        </p:nvSpPr>
        <p:spPr bwMode="auto">
          <a:xfrm>
            <a:off x="304800" y="762000"/>
            <a:ext cx="298767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21.6  </a:t>
            </a:r>
            <a:r>
              <a:rPr lang="en-US" sz="2000" i="1">
                <a:latin typeface="Times New Roman" pitchFamily="18" charset="0"/>
              </a:rPr>
              <a:t>Proxy ARP</a:t>
            </a:r>
          </a:p>
        </p:txBody>
      </p:sp>
      <p:sp>
        <p:nvSpPr>
          <p:cNvPr id="1639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6391" name="Picture 6"/>
          <p:cNvPicPr>
            <a:picLocks noChangeAspect="1" noChangeArrowheads="1"/>
          </p:cNvPicPr>
          <p:nvPr/>
        </p:nvPicPr>
        <p:blipFill>
          <a:blip r:embed="rId3"/>
          <a:srcRect/>
          <a:stretch>
            <a:fillRect/>
          </a:stretch>
        </p:blipFill>
        <p:spPr bwMode="auto">
          <a:xfrm>
            <a:off x="685800" y="2057400"/>
            <a:ext cx="7386638" cy="345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a:t>21.</a:t>
            </a:r>
            <a:fld id="{F9B65EA2-B4EA-490F-B36F-3106C01CD2AB}" type="slidenum">
              <a:rPr lang="en-US"/>
              <a:pPr/>
              <a:t>12</a:t>
            </a:fld>
            <a:endParaRPr lang="en-US"/>
          </a:p>
        </p:txBody>
      </p:sp>
      <p:sp>
        <p:nvSpPr>
          <p:cNvPr id="17411"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s-ES" sz="4000" smtClean="0"/>
              <a:t>Mapping Phy to Logical Address: RARP, BOOTP, and DHCP</a:t>
            </a:r>
          </a:p>
        </p:txBody>
      </p:sp>
      <p:sp>
        <p:nvSpPr>
          <p:cNvPr id="17412"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s-ES" smtClean="0"/>
              <a:t>A diskless station just booted.</a:t>
            </a:r>
          </a:p>
          <a:p>
            <a:pPr eaLnBrk="1" hangingPunct="1"/>
            <a:r>
              <a:rPr lang="es-ES" smtClean="0"/>
              <a:t>An organization does not have enough IP addresses to assign to each station.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a:t>21.</a:t>
            </a:r>
            <a:fld id="{150D3017-69D3-4EA7-AEBE-9C06BAF05E17}" type="slidenum">
              <a:rPr lang="en-US"/>
              <a:pPr/>
              <a:t>13</a:t>
            </a:fld>
            <a:endParaRPr lang="en-US"/>
          </a:p>
        </p:txBody>
      </p:sp>
      <p:sp>
        <p:nvSpPr>
          <p:cNvPr id="18435"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s-ES" sz="4000" smtClean="0"/>
              <a:t>Reverse Address Resolution Protocol (RARP)	</a:t>
            </a:r>
          </a:p>
        </p:txBody>
      </p:sp>
      <p:sp>
        <p:nvSpPr>
          <p:cNvPr id="18436"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800" smtClean="0"/>
              <a:t>A machine can use the phy address to get the logical address using RARP.</a:t>
            </a:r>
          </a:p>
          <a:p>
            <a:pPr eaLnBrk="1" hangingPunct="1">
              <a:lnSpc>
                <a:spcPct val="90000"/>
              </a:lnSpc>
            </a:pPr>
            <a:r>
              <a:rPr lang="en-US" sz="2800" smtClean="0"/>
              <a:t>A RARP messages is created and broadcast on the local network.</a:t>
            </a:r>
          </a:p>
          <a:p>
            <a:pPr eaLnBrk="1" hangingPunct="1">
              <a:lnSpc>
                <a:spcPct val="90000"/>
              </a:lnSpc>
            </a:pPr>
            <a:r>
              <a:rPr lang="en-US" sz="2800" smtClean="0"/>
              <a:t>The machine on the local network that knows the logical address will respond with a RARP reply.</a:t>
            </a:r>
          </a:p>
          <a:p>
            <a:pPr eaLnBrk="1" hangingPunct="1">
              <a:lnSpc>
                <a:spcPct val="90000"/>
              </a:lnSpc>
            </a:pPr>
            <a:r>
              <a:rPr lang="en-US" sz="2800" smtClean="0"/>
              <a:t>Broadcasting is done at data link layer.</a:t>
            </a:r>
          </a:p>
          <a:p>
            <a:pPr eaLnBrk="1" hangingPunct="1">
              <a:lnSpc>
                <a:spcPct val="90000"/>
              </a:lnSpc>
            </a:pPr>
            <a:r>
              <a:rPr lang="en-US" sz="2800" smtClean="0"/>
              <a:t>Broadcast requests does not pass the boundaries of a network.</a:t>
            </a:r>
          </a:p>
          <a:p>
            <a:pPr eaLnBrk="1" hangingPunct="1">
              <a:lnSpc>
                <a:spcPct val="90000"/>
              </a:lnSpc>
            </a:pPr>
            <a:endParaRPr lang="en-US"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r>
              <a:rPr lang="en-US"/>
              <a:t>21.</a:t>
            </a:r>
            <a:fld id="{DB3C26E3-DD11-420D-B824-5EFA1FBBB3ED}" type="slidenum">
              <a:rPr lang="en-US"/>
              <a:pPr/>
              <a:t>14</a:t>
            </a:fld>
            <a:endParaRPr lang="en-US"/>
          </a:p>
        </p:txBody>
      </p:sp>
      <p:sp>
        <p:nvSpPr>
          <p:cNvPr id="19459"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9460" name="Line 3"/>
          <p:cNvSpPr>
            <a:spLocks noChangeShapeType="1"/>
          </p:cNvSpPr>
          <p:nvPr/>
        </p:nvSpPr>
        <p:spPr bwMode="auto">
          <a:xfrm>
            <a:off x="152400" y="914400"/>
            <a:ext cx="8763000" cy="0"/>
          </a:xfrm>
          <a:prstGeom prst="line">
            <a:avLst/>
          </a:prstGeom>
          <a:noFill/>
          <a:ln w="19050">
            <a:solidFill>
              <a:schemeClr val="hlink"/>
            </a:solidFill>
            <a:round/>
            <a:headEnd/>
            <a:tailEnd/>
          </a:ln>
        </p:spPr>
        <p:txBody>
          <a:bodyPr/>
          <a:lstStyle/>
          <a:p>
            <a:endParaRPr lang="en-US"/>
          </a:p>
        </p:txBody>
      </p:sp>
      <p:sp>
        <p:nvSpPr>
          <p:cNvPr id="19461" name="Text Box 4"/>
          <p:cNvSpPr txBox="1">
            <a:spLocks noChangeArrowheads="1"/>
          </p:cNvSpPr>
          <p:nvPr/>
        </p:nvSpPr>
        <p:spPr bwMode="auto">
          <a:xfrm>
            <a:off x="304800" y="304800"/>
            <a:ext cx="820102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21.7  </a:t>
            </a:r>
            <a:r>
              <a:rPr lang="en-US" sz="2000" i="1">
                <a:latin typeface="Times New Roman" pitchFamily="18" charset="0"/>
              </a:rPr>
              <a:t>BOOTP client and server on the same and different networks</a:t>
            </a:r>
          </a:p>
        </p:txBody>
      </p:sp>
      <p:sp>
        <p:nvSpPr>
          <p:cNvPr id="19462"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19463" name="Picture 6"/>
          <p:cNvPicPr>
            <a:picLocks noChangeAspect="1" noChangeArrowheads="1"/>
          </p:cNvPicPr>
          <p:nvPr/>
        </p:nvPicPr>
        <p:blipFill>
          <a:blip r:embed="rId3"/>
          <a:srcRect/>
          <a:stretch>
            <a:fillRect/>
          </a:stretch>
        </p:blipFill>
        <p:spPr bwMode="auto">
          <a:xfrm>
            <a:off x="1358900" y="1041400"/>
            <a:ext cx="6032500" cy="520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p:spPr>
        <p:txBody>
          <a:bodyPr/>
          <a:lstStyle/>
          <a:p>
            <a:r>
              <a:rPr lang="en-US"/>
              <a:t>21.</a:t>
            </a:r>
            <a:fld id="{B5E10871-8B73-4CAE-A7BA-5CD7A73407E5}" type="slidenum">
              <a:rPr lang="en-US"/>
              <a:pPr/>
              <a:t>15</a:t>
            </a:fld>
            <a:endParaRPr lang="en-US"/>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s-E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317750"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21-2   ICMP</a:t>
            </a:r>
          </a:p>
        </p:txBody>
      </p:sp>
      <p:sp>
        <p:nvSpPr>
          <p:cNvPr id="22533"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s-ES" sz="1800">
              <a:latin typeface="Times New Roman" pitchFamily="18" charset="0"/>
            </a:endParaRPr>
          </a:p>
        </p:txBody>
      </p:sp>
      <p:sp>
        <p:nvSpPr>
          <p:cNvPr id="858117" name="Rectangle 5"/>
          <p:cNvSpPr>
            <a:spLocks noChangeArrowheads="1"/>
          </p:cNvSpPr>
          <p:nvPr/>
        </p:nvSpPr>
        <p:spPr bwMode="auto">
          <a:xfrm>
            <a:off x="152400" y="14605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IP protocol has no error-reporting or error-correcting mechanism. The IP protocol also lacks a mechanism for host and management queries. The </a:t>
            </a:r>
            <a:r>
              <a:rPr lang="en-US" sz="2800" i="1">
                <a:solidFill>
                  <a:schemeClr val="hlink"/>
                </a:solidFill>
                <a:effectLst>
                  <a:outerShdw blurRad="38100" dist="38100" dir="2700000" algn="tl">
                    <a:srgbClr val="C0C0C0"/>
                  </a:outerShdw>
                </a:effectLst>
                <a:latin typeface="Times New Roman" pitchFamily="18" charset="0"/>
              </a:rPr>
              <a:t>Internet Control Message Protocol (ICMP)</a:t>
            </a:r>
            <a:r>
              <a:rPr lang="en-US" sz="2800" i="1">
                <a:effectLst>
                  <a:outerShdw blurRad="38100" dist="38100" dir="2700000" algn="tl">
                    <a:srgbClr val="C0C0C0"/>
                  </a:outerShdw>
                </a:effectLst>
                <a:latin typeface="Times New Roman" pitchFamily="18" charset="0"/>
              </a:rPr>
              <a:t> has been designed to compensate for the above two deficiencies. It is a companion to the IP protocol.</a:t>
            </a:r>
          </a:p>
        </p:txBody>
      </p:sp>
      <p:sp>
        <p:nvSpPr>
          <p:cNvPr id="22535" name="Rectangle 6"/>
          <p:cNvSpPr>
            <a:spLocks noChangeArrowheads="1"/>
          </p:cNvSpPr>
          <p:nvPr/>
        </p:nvSpPr>
        <p:spPr bwMode="auto">
          <a:xfrm>
            <a:off x="152400" y="4679950"/>
            <a:ext cx="6705600" cy="155257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Types of Messages</a:t>
            </a:r>
            <a:r>
              <a:rPr lang="fr-FR" sz="2400">
                <a:solidFill>
                  <a:srgbClr val="0033CC"/>
                </a:solidFill>
                <a:latin typeface="Times New Roman" pitchFamily="18" charset="0"/>
              </a:rPr>
              <a:t/>
            </a:r>
            <a:br>
              <a:rPr lang="fr-FR" sz="2400">
                <a:solidFill>
                  <a:srgbClr val="0033CC"/>
                </a:solidFill>
                <a:latin typeface="Times New Roman" pitchFamily="18" charset="0"/>
              </a:rPr>
            </a:br>
            <a:r>
              <a:rPr lang="fr-FR" sz="2400">
                <a:solidFill>
                  <a:srgbClr val="0033CC"/>
                </a:solidFill>
                <a:latin typeface="Times New Roman" pitchFamily="18" charset="0"/>
              </a:rPr>
              <a:t>Message Format</a:t>
            </a:r>
            <a:br>
              <a:rPr lang="fr-FR" sz="2400">
                <a:solidFill>
                  <a:srgbClr val="0033CC"/>
                </a:solidFill>
                <a:latin typeface="Times New Roman" pitchFamily="18" charset="0"/>
              </a:rPr>
            </a:br>
            <a:r>
              <a:rPr lang="fr-FR" sz="2400">
                <a:solidFill>
                  <a:srgbClr val="0033CC"/>
                </a:solidFill>
                <a:latin typeface="Times New Roman" pitchFamily="18" charset="0"/>
              </a:rPr>
              <a:t>Error Reporting and </a:t>
            </a:r>
            <a:r>
              <a:rPr lang="en-US" sz="2400">
                <a:solidFill>
                  <a:srgbClr val="0033CC"/>
                </a:solidFill>
                <a:latin typeface="Times New Roman" pitchFamily="18" charset="0"/>
              </a:rPr>
              <a:t>Query</a:t>
            </a:r>
          </a:p>
          <a:p>
            <a:pPr>
              <a:buClr>
                <a:schemeClr val="tx1"/>
              </a:buClr>
              <a:buSzPct val="117000"/>
              <a:buFont typeface="Wingdings" pitchFamily="2" charset="2"/>
              <a:buNone/>
            </a:pPr>
            <a:r>
              <a:rPr lang="en-US" sz="2400">
                <a:solidFill>
                  <a:srgbClr val="0033CC"/>
                </a:solidFill>
                <a:latin typeface="Times New Roman" pitchFamily="18" charset="0"/>
              </a:rPr>
              <a:t>Debugging Tools</a:t>
            </a:r>
          </a:p>
        </p:txBody>
      </p:sp>
      <p:sp>
        <p:nvSpPr>
          <p:cNvPr id="858119"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p>
            <a:r>
              <a:rPr lang="en-US"/>
              <a:t>21.</a:t>
            </a:r>
            <a:fld id="{ABBDAA16-FCD1-43C9-AEDC-71C855B53B72}" type="slidenum">
              <a:rPr lang="en-US"/>
              <a:pPr/>
              <a:t>16</a:t>
            </a:fld>
            <a:endParaRPr lang="en-US"/>
          </a:p>
        </p:txBody>
      </p:sp>
      <p:sp>
        <p:nvSpPr>
          <p:cNvPr id="23555" name="Line 2"/>
          <p:cNvSpPr>
            <a:spLocks noChangeShapeType="1"/>
          </p:cNvSpPr>
          <p:nvPr/>
        </p:nvSpPr>
        <p:spPr bwMode="auto">
          <a:xfrm>
            <a:off x="152400" y="304800"/>
            <a:ext cx="8763000" cy="0"/>
          </a:xfrm>
          <a:prstGeom prst="line">
            <a:avLst/>
          </a:prstGeom>
          <a:noFill/>
          <a:ln w="76200">
            <a:solidFill>
              <a:schemeClr val="hlink"/>
            </a:solidFill>
            <a:round/>
            <a:headEnd/>
            <a:tailEnd/>
          </a:ln>
        </p:spPr>
        <p:txBody>
          <a:bodyPr/>
          <a:lstStyle/>
          <a:p>
            <a:endParaRPr lang="en-US"/>
          </a:p>
        </p:txBody>
      </p:sp>
      <p:sp>
        <p:nvSpPr>
          <p:cNvPr id="23556" name="Line 3"/>
          <p:cNvSpPr>
            <a:spLocks noChangeShapeType="1"/>
          </p:cNvSpPr>
          <p:nvPr/>
        </p:nvSpPr>
        <p:spPr bwMode="auto">
          <a:xfrm>
            <a:off x="152400" y="1143000"/>
            <a:ext cx="8763000" cy="0"/>
          </a:xfrm>
          <a:prstGeom prst="line">
            <a:avLst/>
          </a:prstGeom>
          <a:noFill/>
          <a:ln w="19050">
            <a:solidFill>
              <a:schemeClr val="hlink"/>
            </a:solidFill>
            <a:round/>
            <a:headEnd/>
            <a:tailEnd/>
          </a:ln>
        </p:spPr>
        <p:txBody>
          <a:bodyPr/>
          <a:lstStyle/>
          <a:p>
            <a:endParaRPr lang="en-US"/>
          </a:p>
        </p:txBody>
      </p:sp>
      <p:sp>
        <p:nvSpPr>
          <p:cNvPr id="23557" name="Text Box 4"/>
          <p:cNvSpPr txBox="1">
            <a:spLocks noChangeArrowheads="1"/>
          </p:cNvSpPr>
          <p:nvPr/>
        </p:nvSpPr>
        <p:spPr bwMode="auto">
          <a:xfrm>
            <a:off x="304800" y="533400"/>
            <a:ext cx="54435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21.8  </a:t>
            </a:r>
            <a:r>
              <a:rPr lang="en-US" sz="2000" i="1">
                <a:latin typeface="Times New Roman" pitchFamily="18" charset="0"/>
              </a:rPr>
              <a:t>General format of ICMP messages</a:t>
            </a:r>
          </a:p>
        </p:txBody>
      </p:sp>
      <p:sp>
        <p:nvSpPr>
          <p:cNvPr id="2355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3559" name="Picture 6"/>
          <p:cNvPicPr>
            <a:picLocks noChangeAspect="1" noChangeArrowheads="1"/>
          </p:cNvPicPr>
          <p:nvPr/>
        </p:nvPicPr>
        <p:blipFill>
          <a:blip r:embed="rId3"/>
          <a:srcRect/>
          <a:stretch>
            <a:fillRect/>
          </a:stretch>
        </p:blipFill>
        <p:spPr bwMode="auto">
          <a:xfrm>
            <a:off x="922338" y="2354263"/>
            <a:ext cx="7231062" cy="2370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p>
            <a:r>
              <a:rPr lang="en-US"/>
              <a:t>21.</a:t>
            </a:r>
            <a:fld id="{46323B5A-ABCB-435D-A9AB-B0D734E30C04}" type="slidenum">
              <a:rPr lang="en-US"/>
              <a:pPr/>
              <a:t>17</a:t>
            </a:fld>
            <a:endParaRPr lang="en-US"/>
          </a:p>
        </p:txBody>
      </p:sp>
      <p:sp>
        <p:nvSpPr>
          <p:cNvPr id="245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458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24587" name="Line 10"/>
          <p:cNvSpPr>
            <a:spLocks noChangeShapeType="1"/>
          </p:cNvSpPr>
          <p:nvPr/>
        </p:nvSpPr>
        <p:spPr bwMode="auto">
          <a:xfrm>
            <a:off x="458788" y="3886200"/>
            <a:ext cx="8153400" cy="0"/>
          </a:xfrm>
          <a:prstGeom prst="line">
            <a:avLst/>
          </a:prstGeom>
          <a:noFill/>
          <a:ln w="76200">
            <a:solidFill>
              <a:srgbClr val="009900"/>
            </a:solidFill>
            <a:round/>
            <a:headEnd/>
            <a:tailEnd/>
          </a:ln>
        </p:spPr>
        <p:txBody>
          <a:bodyPr/>
          <a:lstStyle/>
          <a:p>
            <a:endParaRPr lang="en-US"/>
          </a:p>
        </p:txBody>
      </p:sp>
      <p:sp>
        <p:nvSpPr>
          <p:cNvPr id="24588"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ICMP always reports error messages to the original source.</a:t>
            </a:r>
          </a:p>
        </p:txBody>
      </p:sp>
      <p:grpSp>
        <p:nvGrpSpPr>
          <p:cNvPr id="24589" name="Group 12"/>
          <p:cNvGrpSpPr>
            <a:grpSpLocks/>
          </p:cNvGrpSpPr>
          <p:nvPr/>
        </p:nvGrpSpPr>
        <p:grpSpPr bwMode="auto">
          <a:xfrm>
            <a:off x="457200" y="1981200"/>
            <a:ext cx="1143000" cy="566738"/>
            <a:chOff x="1200" y="1248"/>
            <a:chExt cx="720" cy="357"/>
          </a:xfrm>
        </p:grpSpPr>
        <p:pic>
          <p:nvPicPr>
            <p:cNvPr id="24590"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459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p>
            <a:r>
              <a:rPr lang="en-US"/>
              <a:t>21.</a:t>
            </a:r>
            <a:fld id="{152E4AD1-6639-4E09-9D36-04DF61C3D9E3}" type="slidenum">
              <a:rPr lang="en-US"/>
              <a:pPr/>
              <a:t>18</a:t>
            </a:fld>
            <a:endParaRPr lang="en-US"/>
          </a:p>
        </p:txBody>
      </p:sp>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5605" name="Text Box 4"/>
          <p:cNvSpPr txBox="1">
            <a:spLocks noChangeArrowheads="1"/>
          </p:cNvSpPr>
          <p:nvPr/>
        </p:nvSpPr>
        <p:spPr bwMode="auto">
          <a:xfrm>
            <a:off x="304800" y="762000"/>
            <a:ext cx="44910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21.9  </a:t>
            </a:r>
            <a:r>
              <a:rPr lang="en-US" sz="2000" i="1">
                <a:latin typeface="Times New Roman" pitchFamily="18" charset="0"/>
              </a:rPr>
              <a:t>Error-reporting messages</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5607" name="Picture 6"/>
          <p:cNvPicPr>
            <a:picLocks noChangeAspect="1" noChangeArrowheads="1"/>
          </p:cNvPicPr>
          <p:nvPr/>
        </p:nvPicPr>
        <p:blipFill>
          <a:blip r:embed="rId3"/>
          <a:srcRect/>
          <a:stretch>
            <a:fillRect/>
          </a:stretch>
        </p:blipFill>
        <p:spPr bwMode="auto">
          <a:xfrm>
            <a:off x="381000" y="2422525"/>
            <a:ext cx="7742238" cy="214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r>
              <a:rPr lang="en-US"/>
              <a:t>21.</a:t>
            </a:r>
            <a:fld id="{5C5AEEA5-3CEB-47C2-8149-3E9BF954F702}" type="slidenum">
              <a:rPr lang="en-US"/>
              <a:pPr/>
              <a:t>19</a:t>
            </a:fld>
            <a:endParaRPr lang="en-US"/>
          </a:p>
        </p:txBody>
      </p:sp>
      <p:sp>
        <p:nvSpPr>
          <p:cNvPr id="266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26634" name="Line 9"/>
          <p:cNvSpPr>
            <a:spLocks noChangeShapeType="1"/>
          </p:cNvSpPr>
          <p:nvPr/>
        </p:nvSpPr>
        <p:spPr bwMode="auto">
          <a:xfrm>
            <a:off x="457200" y="1687513"/>
            <a:ext cx="8153400" cy="0"/>
          </a:xfrm>
          <a:prstGeom prst="line">
            <a:avLst/>
          </a:prstGeom>
          <a:noFill/>
          <a:ln w="76200">
            <a:solidFill>
              <a:srgbClr val="009900"/>
            </a:solidFill>
            <a:round/>
            <a:headEnd/>
            <a:tailEnd/>
          </a:ln>
        </p:spPr>
        <p:txBody>
          <a:bodyPr/>
          <a:lstStyle/>
          <a:p>
            <a:endParaRPr lang="en-US"/>
          </a:p>
        </p:txBody>
      </p:sp>
      <p:sp>
        <p:nvSpPr>
          <p:cNvPr id="26635" name="Line 10"/>
          <p:cNvSpPr>
            <a:spLocks noChangeShapeType="1"/>
          </p:cNvSpPr>
          <p:nvPr/>
        </p:nvSpPr>
        <p:spPr bwMode="auto">
          <a:xfrm>
            <a:off x="458788" y="6096000"/>
            <a:ext cx="8153400" cy="0"/>
          </a:xfrm>
          <a:prstGeom prst="line">
            <a:avLst/>
          </a:prstGeom>
          <a:noFill/>
          <a:ln w="76200">
            <a:solidFill>
              <a:srgbClr val="009900"/>
            </a:solidFill>
            <a:round/>
            <a:headEnd/>
            <a:tailEnd/>
          </a:ln>
        </p:spPr>
        <p:txBody>
          <a:bodyPr/>
          <a:lstStyle/>
          <a:p>
            <a:endParaRPr lang="en-US"/>
          </a:p>
        </p:txBody>
      </p:sp>
      <p:sp>
        <p:nvSpPr>
          <p:cNvPr id="26636" name="Rectangle 11"/>
          <p:cNvSpPr>
            <a:spLocks noChangeArrowheads="1"/>
          </p:cNvSpPr>
          <p:nvPr/>
        </p:nvSpPr>
        <p:spPr bwMode="auto">
          <a:xfrm>
            <a:off x="495300" y="1779588"/>
            <a:ext cx="8077200" cy="4230687"/>
          </a:xfrm>
          <a:prstGeom prst="rect">
            <a:avLst/>
          </a:prstGeom>
          <a:solidFill>
            <a:srgbClr val="99FF33"/>
          </a:solidFill>
          <a:ln w="76200" algn="ctr">
            <a:noFill/>
            <a:miter lim="800000"/>
            <a:headEnd/>
            <a:tailEnd/>
          </a:ln>
        </p:spPr>
        <p:txBody>
          <a:bodyPr>
            <a:spAutoFit/>
          </a:bodyPr>
          <a:lstStyle/>
          <a:p>
            <a:pPr algn="ctr"/>
            <a:r>
              <a:rPr lang="en-US" sz="2800"/>
              <a:t>Important points about ICMP error messages</a:t>
            </a:r>
            <a:r>
              <a:rPr lang="en-US"/>
              <a:t>:</a:t>
            </a:r>
          </a:p>
          <a:p>
            <a:pPr algn="just"/>
            <a:r>
              <a:rPr lang="en-US" sz="2400">
                <a:solidFill>
                  <a:schemeClr val="hlink"/>
                </a:solidFill>
              </a:rPr>
              <a:t>❏</a:t>
            </a:r>
            <a:r>
              <a:rPr lang="en-US" sz="2400"/>
              <a:t> No ICMP error message will be generated in</a:t>
            </a:r>
            <a:br>
              <a:rPr lang="en-US" sz="2400"/>
            </a:br>
            <a:r>
              <a:rPr lang="en-US" sz="2400"/>
              <a:t>      response to a datagram carrying an ICMP error</a:t>
            </a:r>
            <a:br>
              <a:rPr lang="en-US" sz="2400"/>
            </a:br>
            <a:r>
              <a:rPr lang="en-US" sz="2400"/>
              <a:t>      message.</a:t>
            </a:r>
          </a:p>
          <a:p>
            <a:pPr algn="just"/>
            <a:r>
              <a:rPr lang="en-US" sz="2400">
                <a:solidFill>
                  <a:schemeClr val="hlink"/>
                </a:solidFill>
              </a:rPr>
              <a:t>❏</a:t>
            </a:r>
            <a:r>
              <a:rPr lang="en-US" sz="2400"/>
              <a:t> No ICMP error message will be generated for a</a:t>
            </a:r>
            <a:br>
              <a:rPr lang="en-US" sz="2400"/>
            </a:br>
            <a:r>
              <a:rPr lang="en-US" sz="2400"/>
              <a:t>     fragmented datagram that is not the first fragment.</a:t>
            </a:r>
          </a:p>
          <a:p>
            <a:pPr algn="just"/>
            <a:r>
              <a:rPr lang="en-US" sz="2400">
                <a:solidFill>
                  <a:schemeClr val="hlink"/>
                </a:solidFill>
              </a:rPr>
              <a:t>❏</a:t>
            </a:r>
            <a:r>
              <a:rPr lang="en-US" sz="2400"/>
              <a:t> No ICMP error message will be generated for a</a:t>
            </a:r>
            <a:br>
              <a:rPr lang="en-US" sz="2400"/>
            </a:br>
            <a:r>
              <a:rPr lang="en-US" sz="2400"/>
              <a:t>     datagram having a multicast address.</a:t>
            </a:r>
          </a:p>
          <a:p>
            <a:pPr algn="just"/>
            <a:r>
              <a:rPr lang="en-US" sz="2400">
                <a:solidFill>
                  <a:schemeClr val="hlink"/>
                </a:solidFill>
              </a:rPr>
              <a:t>❏</a:t>
            </a:r>
            <a:r>
              <a:rPr lang="en-US" sz="2400"/>
              <a:t> No ICMP error message will be generated for a</a:t>
            </a:r>
            <a:br>
              <a:rPr lang="en-US" sz="2400"/>
            </a:br>
            <a:r>
              <a:rPr lang="en-US" sz="2400"/>
              <a:t>     datagram having a special address such as</a:t>
            </a:r>
            <a:br>
              <a:rPr lang="en-US" sz="2400"/>
            </a:br>
            <a:r>
              <a:rPr lang="en-US" sz="2400"/>
              <a:t>     127.0.0.0 or 0.0.0.0.</a:t>
            </a:r>
          </a:p>
        </p:txBody>
      </p:sp>
      <p:grpSp>
        <p:nvGrpSpPr>
          <p:cNvPr id="26637" name="Group 12"/>
          <p:cNvGrpSpPr>
            <a:grpSpLocks/>
          </p:cNvGrpSpPr>
          <p:nvPr/>
        </p:nvGrpSpPr>
        <p:grpSpPr bwMode="auto">
          <a:xfrm>
            <a:off x="457200" y="1033463"/>
            <a:ext cx="1143000" cy="566737"/>
            <a:chOff x="1200" y="1248"/>
            <a:chExt cx="720" cy="357"/>
          </a:xfrm>
        </p:grpSpPr>
        <p:pic>
          <p:nvPicPr>
            <p:cNvPr id="26638"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6639"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p>
            <a:r>
              <a:rPr lang="en-US"/>
              <a:t>21.</a:t>
            </a:r>
            <a:fld id="{928B4F7D-6C39-41DF-8335-F8D1B72A7A74}" type="slidenum">
              <a:rPr lang="en-US"/>
              <a:pPr/>
              <a:t>2</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s-E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17366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21-1   ADDRESS MAPPING</a:t>
            </a:r>
          </a:p>
        </p:txBody>
      </p:sp>
      <p:sp>
        <p:nvSpPr>
          <p:cNvPr id="7173"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s-ES" sz="1800">
              <a:latin typeface="Times New Roman" pitchFamily="18" charset="0"/>
            </a:endParaRPr>
          </a:p>
        </p:txBody>
      </p:sp>
      <p:sp>
        <p:nvSpPr>
          <p:cNvPr id="565253" name="Rectangle 5"/>
          <p:cNvSpPr>
            <a:spLocks noChangeArrowheads="1"/>
          </p:cNvSpPr>
          <p:nvPr/>
        </p:nvSpPr>
        <p:spPr bwMode="auto">
          <a:xfrm>
            <a:off x="228600" y="16002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delivery of a packet to a host or a router requires two levels of addressing: </a:t>
            </a:r>
            <a:r>
              <a:rPr lang="en-US" sz="2800" i="1">
                <a:solidFill>
                  <a:schemeClr val="hlink"/>
                </a:solidFill>
                <a:effectLst>
                  <a:outerShdw blurRad="38100" dist="38100" dir="2700000" algn="tl">
                    <a:srgbClr val="C0C0C0"/>
                  </a:outerShdw>
                </a:effectLst>
                <a:latin typeface="Times New Roman" pitchFamily="18" charset="0"/>
              </a:rPr>
              <a:t>logical</a:t>
            </a:r>
            <a:r>
              <a:rPr lang="en-US" sz="2800" i="1">
                <a:effectLst>
                  <a:outerShdw blurRad="38100" dist="38100" dir="2700000" algn="tl">
                    <a:srgbClr val="C0C0C0"/>
                  </a:outerShdw>
                </a:effectLst>
                <a:latin typeface="Times New Roman" pitchFamily="18" charset="0"/>
              </a:rPr>
              <a:t> and </a:t>
            </a:r>
            <a:r>
              <a:rPr lang="en-US" sz="2800" i="1">
                <a:solidFill>
                  <a:schemeClr val="hlink"/>
                </a:solidFill>
                <a:effectLst>
                  <a:outerShdw blurRad="38100" dist="38100" dir="2700000" algn="tl">
                    <a:srgbClr val="C0C0C0"/>
                  </a:outerShdw>
                </a:effectLst>
                <a:latin typeface="Times New Roman" pitchFamily="18" charset="0"/>
              </a:rPr>
              <a:t>physical</a:t>
            </a:r>
            <a:r>
              <a:rPr lang="en-US" sz="2800" i="1">
                <a:effectLst>
                  <a:outerShdw blurRad="38100" dist="38100" dir="2700000" algn="tl">
                    <a:srgbClr val="C0C0C0"/>
                  </a:outerShdw>
                </a:effectLst>
                <a:latin typeface="Times New Roman" pitchFamily="18" charset="0"/>
              </a:rPr>
              <a:t>. We need to be able to map a logical address to its corresponding</a:t>
            </a:r>
          </a:p>
          <a:p>
            <a:pPr algn="just" eaLnBrk="1" hangingPunct="1">
              <a:defRPr/>
            </a:pPr>
            <a:r>
              <a:rPr lang="en-US" sz="2800" i="1">
                <a:effectLst>
                  <a:outerShdw blurRad="38100" dist="38100" dir="2700000" algn="tl">
                    <a:srgbClr val="C0C0C0"/>
                  </a:outerShdw>
                </a:effectLst>
                <a:latin typeface="Times New Roman" pitchFamily="18" charset="0"/>
              </a:rPr>
              <a:t>physical address and vice versa. This can be done by using either static or dynamic mapping.</a:t>
            </a:r>
          </a:p>
        </p:txBody>
      </p:sp>
      <p:sp>
        <p:nvSpPr>
          <p:cNvPr id="7175" name="Rectangle 29"/>
          <p:cNvSpPr>
            <a:spLocks noChangeArrowheads="1"/>
          </p:cNvSpPr>
          <p:nvPr/>
        </p:nvSpPr>
        <p:spPr bwMode="auto">
          <a:xfrm>
            <a:off x="152400" y="4743450"/>
            <a:ext cx="88392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Mapping Logical to Physical Address</a:t>
            </a:r>
          </a:p>
          <a:p>
            <a:pPr>
              <a:buClr>
                <a:schemeClr val="tx1"/>
              </a:buClr>
              <a:buSzPct val="117000"/>
              <a:buFont typeface="Wingdings" pitchFamily="2" charset="2"/>
              <a:buNone/>
            </a:pPr>
            <a:r>
              <a:rPr lang="en-US" sz="2400">
                <a:solidFill>
                  <a:srgbClr val="0033CC"/>
                </a:solidFill>
                <a:latin typeface="Times New Roman" pitchFamily="18" charset="0"/>
              </a:rPr>
              <a:t>Mapping Physical to Logical Address</a:t>
            </a:r>
          </a:p>
        </p:txBody>
      </p:sp>
      <p:sp>
        <p:nvSpPr>
          <p:cNvPr id="565278" name="Text Box 30"/>
          <p:cNvSpPr txBox="1">
            <a:spLocks noChangeArrowheads="1"/>
          </p:cNvSpPr>
          <p:nvPr/>
        </p:nvSpPr>
        <p:spPr bwMode="auto">
          <a:xfrm>
            <a:off x="165100" y="42672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p>
            <a:r>
              <a:rPr lang="en-US"/>
              <a:t>21.</a:t>
            </a:r>
            <a:fld id="{A3AA3E03-D5E8-45DD-9074-8D9078F16FBB}" type="slidenum">
              <a:rPr lang="en-US"/>
              <a:pPr/>
              <a:t>20</a:t>
            </a:fld>
            <a:endParaRPr lang="en-US"/>
          </a:p>
        </p:txBody>
      </p:sp>
      <p:sp>
        <p:nvSpPr>
          <p:cNvPr id="2765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765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7653" name="Text Box 4"/>
          <p:cNvSpPr txBox="1">
            <a:spLocks noChangeArrowheads="1"/>
          </p:cNvSpPr>
          <p:nvPr/>
        </p:nvSpPr>
        <p:spPr bwMode="auto">
          <a:xfrm>
            <a:off x="304800" y="762000"/>
            <a:ext cx="6600825"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21.10  </a:t>
            </a:r>
            <a:r>
              <a:rPr lang="en-US" sz="2000" i="1">
                <a:latin typeface="Times New Roman" pitchFamily="18" charset="0"/>
              </a:rPr>
              <a:t>Contents of data field for the error messages</a:t>
            </a:r>
          </a:p>
        </p:txBody>
      </p:sp>
      <p:sp>
        <p:nvSpPr>
          <p:cNvPr id="2765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7655" name="Picture 7"/>
          <p:cNvPicPr>
            <a:picLocks noChangeAspect="1" noChangeArrowheads="1"/>
          </p:cNvPicPr>
          <p:nvPr/>
        </p:nvPicPr>
        <p:blipFill>
          <a:blip r:embed="rId3"/>
          <a:srcRect/>
          <a:stretch>
            <a:fillRect/>
          </a:stretch>
        </p:blipFill>
        <p:spPr bwMode="auto">
          <a:xfrm>
            <a:off x="762000" y="2343150"/>
            <a:ext cx="6654800" cy="2533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p>
            <a:r>
              <a:rPr lang="en-US"/>
              <a:t>21.</a:t>
            </a:r>
            <a:fld id="{4FBD04F0-8EB5-4A97-8F89-6E0C675656BB}" type="slidenum">
              <a:rPr lang="en-US"/>
              <a:pPr/>
              <a:t>21</a:t>
            </a:fld>
            <a:endParaRPr lang="en-US"/>
          </a:p>
        </p:txBody>
      </p:sp>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8677" name="Text Box 4"/>
          <p:cNvSpPr txBox="1">
            <a:spLocks noChangeArrowheads="1"/>
          </p:cNvSpPr>
          <p:nvPr/>
        </p:nvSpPr>
        <p:spPr bwMode="auto">
          <a:xfrm>
            <a:off x="304800" y="762000"/>
            <a:ext cx="36449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21.12  </a:t>
            </a:r>
            <a:r>
              <a:rPr lang="en-US" sz="2000" i="1">
                <a:latin typeface="Times New Roman" pitchFamily="18" charset="0"/>
              </a:rPr>
              <a:t>Query messages</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8679" name="Picture 6"/>
          <p:cNvPicPr>
            <a:picLocks noChangeAspect="1" noChangeArrowheads="1"/>
          </p:cNvPicPr>
          <p:nvPr/>
        </p:nvPicPr>
        <p:blipFill>
          <a:blip r:embed="rId3"/>
          <a:srcRect/>
          <a:stretch>
            <a:fillRect/>
          </a:stretch>
        </p:blipFill>
        <p:spPr bwMode="auto">
          <a:xfrm>
            <a:off x="228600" y="2336800"/>
            <a:ext cx="8355013" cy="208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r>
              <a:rPr lang="en-US"/>
              <a:t>21.</a:t>
            </a:r>
            <a:fld id="{D9DC070D-2561-41BE-8A83-584AB02BB175}" type="slidenum">
              <a:rPr lang="en-US"/>
              <a:pPr/>
              <a:t>22</a:t>
            </a:fld>
            <a:endParaRPr lang="en-US"/>
          </a:p>
        </p:txBody>
      </p:sp>
      <p:sp>
        <p:nvSpPr>
          <p:cNvPr id="2969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970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9701" name="Text Box 4"/>
          <p:cNvSpPr txBox="1">
            <a:spLocks noChangeArrowheads="1"/>
          </p:cNvSpPr>
          <p:nvPr/>
        </p:nvSpPr>
        <p:spPr bwMode="auto">
          <a:xfrm>
            <a:off x="304800" y="762000"/>
            <a:ext cx="61610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21.13  </a:t>
            </a:r>
            <a:r>
              <a:rPr lang="en-US" sz="2000" i="1">
                <a:latin typeface="Times New Roman" pitchFamily="18" charset="0"/>
              </a:rPr>
              <a:t>Encapsulation of ICMP query messages</a:t>
            </a:r>
          </a:p>
        </p:txBody>
      </p:sp>
      <p:sp>
        <p:nvSpPr>
          <p:cNvPr id="2970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9703" name="Picture 8"/>
          <p:cNvPicPr>
            <a:picLocks noChangeAspect="1" noChangeArrowheads="1"/>
          </p:cNvPicPr>
          <p:nvPr/>
        </p:nvPicPr>
        <p:blipFill>
          <a:blip r:embed="rId3"/>
          <a:srcRect/>
          <a:stretch>
            <a:fillRect/>
          </a:stretch>
        </p:blipFill>
        <p:spPr bwMode="auto">
          <a:xfrm>
            <a:off x="1790700" y="2420938"/>
            <a:ext cx="5562600" cy="201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p>
            <a:r>
              <a:rPr lang="en-US"/>
              <a:t>21.</a:t>
            </a:r>
            <a:fld id="{0F8D5BF9-46C4-4361-8683-532971186030}" type="slidenum">
              <a:rPr lang="en-US"/>
              <a:pPr/>
              <a:t>23</a:t>
            </a:fld>
            <a:endParaRPr lang="en-US"/>
          </a:p>
        </p:txBody>
      </p:sp>
      <p:sp>
        <p:nvSpPr>
          <p:cNvPr id="85913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s-ES">
              <a:effectLst>
                <a:outerShdw blurRad="38100" dist="38100" dir="2700000" algn="tl">
                  <a:srgbClr val="FFFFFF"/>
                </a:outerShdw>
              </a:effectLst>
              <a:latin typeface="Times New Roman" pitchFamily="18" charset="0"/>
            </a:endParaRPr>
          </a:p>
        </p:txBody>
      </p:sp>
      <p:sp>
        <p:nvSpPr>
          <p:cNvPr id="859139" name="Text Box 3"/>
          <p:cNvSpPr txBox="1">
            <a:spLocks noChangeArrowheads="1"/>
          </p:cNvSpPr>
          <p:nvPr/>
        </p:nvSpPr>
        <p:spPr bwMode="auto">
          <a:xfrm>
            <a:off x="228600" y="406400"/>
            <a:ext cx="8372475" cy="584200"/>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C0C0C0"/>
                  </a:outerShdw>
                </a:effectLst>
                <a:latin typeface="Times" pitchFamily="18" charset="0"/>
              </a:rPr>
              <a:t>21-3   </a:t>
            </a:r>
            <a:r>
              <a:rPr lang="en-US" sz="2800" dirty="0">
                <a:effectLst>
                  <a:outerShdw blurRad="38100" dist="38100" dir="2700000" algn="tl">
                    <a:srgbClr val="C0C0C0"/>
                  </a:outerShdw>
                </a:effectLst>
                <a:latin typeface="Times" pitchFamily="18" charset="0"/>
              </a:rPr>
              <a:t>IGMP (Internet Group Management Protocol)</a:t>
            </a:r>
          </a:p>
        </p:txBody>
      </p:sp>
      <p:sp>
        <p:nvSpPr>
          <p:cNvPr id="4096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s-ES" sz="1800">
              <a:latin typeface="Times New Roman" pitchFamily="18" charset="0"/>
            </a:endParaRPr>
          </a:p>
        </p:txBody>
      </p:sp>
      <p:sp>
        <p:nvSpPr>
          <p:cNvPr id="859141" name="Rectangle 5"/>
          <p:cNvSpPr>
            <a:spLocks noChangeArrowheads="1"/>
          </p:cNvSpPr>
          <p:nvPr/>
        </p:nvSpPr>
        <p:spPr bwMode="auto">
          <a:xfrm>
            <a:off x="228600" y="15240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The IP protocol can be involved in two types of communication: </a:t>
            </a:r>
            <a:r>
              <a:rPr lang="en-US" sz="2800" i="1" dirty="0" err="1">
                <a:effectLst>
                  <a:outerShdw blurRad="38100" dist="38100" dir="2700000" algn="tl">
                    <a:srgbClr val="C0C0C0"/>
                  </a:outerShdw>
                </a:effectLst>
                <a:latin typeface="Times New Roman" pitchFamily="18" charset="0"/>
              </a:rPr>
              <a:t>unicasting</a:t>
            </a:r>
            <a:r>
              <a:rPr lang="en-US" sz="2800" i="1" dirty="0">
                <a:effectLst>
                  <a:outerShdw blurRad="38100" dist="38100" dir="2700000" algn="tl">
                    <a:srgbClr val="C0C0C0"/>
                  </a:outerShdw>
                </a:effectLst>
                <a:latin typeface="Times New Roman" pitchFamily="18" charset="0"/>
              </a:rPr>
              <a:t> and multicasting. The Internet Group Management Protocol (IGMP) is one of the necessary, but not sufficient, protocols that is involved in multicasting. IGMP is a companion to the IP protocol.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r>
              <a:rPr lang="en-US"/>
              <a:t>21.</a:t>
            </a:r>
            <a:fld id="{6DC3FF42-28AC-4C08-BBAC-7F48E200442D}" type="slidenum">
              <a:rPr lang="en-US"/>
              <a:pPr/>
              <a:t>3</a:t>
            </a:fld>
            <a:endParaRPr lang="en-US"/>
          </a:p>
        </p:txBody>
      </p:sp>
      <p:sp>
        <p:nvSpPr>
          <p:cNvPr id="8195"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8196" name="Line 3"/>
          <p:cNvSpPr>
            <a:spLocks noChangeShapeType="1"/>
          </p:cNvSpPr>
          <p:nvPr/>
        </p:nvSpPr>
        <p:spPr bwMode="auto">
          <a:xfrm>
            <a:off x="152400" y="1066800"/>
            <a:ext cx="8763000" cy="0"/>
          </a:xfrm>
          <a:prstGeom prst="line">
            <a:avLst/>
          </a:prstGeom>
          <a:noFill/>
          <a:ln w="19050">
            <a:solidFill>
              <a:schemeClr val="hlink"/>
            </a:solidFill>
            <a:round/>
            <a:headEnd/>
            <a:tailEnd/>
          </a:ln>
        </p:spPr>
        <p:txBody>
          <a:bodyPr/>
          <a:lstStyle/>
          <a:p>
            <a:endParaRPr lang="en-US"/>
          </a:p>
        </p:txBody>
      </p:sp>
      <p:sp>
        <p:nvSpPr>
          <p:cNvPr id="8197" name="Text Box 4"/>
          <p:cNvSpPr txBox="1">
            <a:spLocks noChangeArrowheads="1"/>
          </p:cNvSpPr>
          <p:nvPr/>
        </p:nvSpPr>
        <p:spPr bwMode="auto">
          <a:xfrm>
            <a:off x="304800" y="304800"/>
            <a:ext cx="8153400" cy="830263"/>
          </a:xfrm>
          <a:prstGeom prst="rect">
            <a:avLst/>
          </a:prstGeom>
          <a:noFill/>
          <a:ln w="9525">
            <a:noFill/>
            <a:miter lim="800000"/>
            <a:headEnd/>
            <a:tailEnd/>
          </a:ln>
        </p:spPr>
        <p:txBody>
          <a:bodyPr>
            <a:spAutoFit/>
          </a:bodyPr>
          <a:lstStyle/>
          <a:p>
            <a:r>
              <a:rPr lang="en-US" sz="2400">
                <a:solidFill>
                  <a:schemeClr val="folHlink"/>
                </a:solidFill>
                <a:latin typeface="Times New Roman" pitchFamily="18" charset="0"/>
              </a:rPr>
              <a:t>Figure 21.1  </a:t>
            </a:r>
            <a:r>
              <a:rPr lang="en-US" sz="2000">
                <a:solidFill>
                  <a:srgbClr val="0033CC"/>
                </a:solidFill>
                <a:latin typeface="Times New Roman" pitchFamily="18" charset="0"/>
              </a:rPr>
              <a:t>Mapping Logical to Physical Address  </a:t>
            </a:r>
          </a:p>
          <a:p>
            <a:r>
              <a:rPr lang="en-US" sz="2400" i="1">
                <a:latin typeface="Times New Roman" pitchFamily="18" charset="0"/>
              </a:rPr>
              <a:t>ARP  (address resolution protocol)</a:t>
            </a:r>
          </a:p>
        </p:txBody>
      </p:sp>
      <p:sp>
        <p:nvSpPr>
          <p:cNvPr id="819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8199" name="Picture 7"/>
          <p:cNvPicPr>
            <a:picLocks noChangeAspect="1" noChangeArrowheads="1"/>
          </p:cNvPicPr>
          <p:nvPr/>
        </p:nvPicPr>
        <p:blipFill>
          <a:blip r:embed="rId3"/>
          <a:srcRect/>
          <a:stretch>
            <a:fillRect/>
          </a:stretch>
        </p:blipFill>
        <p:spPr bwMode="auto">
          <a:xfrm>
            <a:off x="1676400" y="1219200"/>
            <a:ext cx="5667375"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r>
              <a:rPr lang="en-US"/>
              <a:t>21.</a:t>
            </a:r>
            <a:fld id="{8EE4B23B-400B-4304-82E2-645E7360495F}" type="slidenum">
              <a:rPr lang="en-US"/>
              <a:pPr/>
              <a:t>4</a:t>
            </a:fld>
            <a:endParaRPr lang="en-US"/>
          </a:p>
        </p:txBody>
      </p:sp>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9226"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9227" name="Line 10"/>
          <p:cNvSpPr>
            <a:spLocks noChangeShapeType="1"/>
          </p:cNvSpPr>
          <p:nvPr/>
        </p:nvSpPr>
        <p:spPr bwMode="auto">
          <a:xfrm>
            <a:off x="457200" y="4419600"/>
            <a:ext cx="8153400" cy="0"/>
          </a:xfrm>
          <a:prstGeom prst="line">
            <a:avLst/>
          </a:prstGeom>
          <a:noFill/>
          <a:ln w="76200">
            <a:solidFill>
              <a:srgbClr val="009900"/>
            </a:solidFill>
            <a:round/>
            <a:headEnd/>
            <a:tailEnd/>
          </a:ln>
        </p:spPr>
        <p:txBody>
          <a:bodyPr/>
          <a:lstStyle/>
          <a:p>
            <a:endParaRPr lang="en-US"/>
          </a:p>
        </p:txBody>
      </p:sp>
      <p:sp>
        <p:nvSpPr>
          <p:cNvPr id="9228" name="Rectangle 11"/>
          <p:cNvSpPr>
            <a:spLocks noChangeArrowheads="1"/>
          </p:cNvSpPr>
          <p:nvPr/>
        </p:nvSpPr>
        <p:spPr bwMode="auto">
          <a:xfrm>
            <a:off x="533400" y="2819400"/>
            <a:ext cx="8077200" cy="1554163"/>
          </a:xfrm>
          <a:prstGeom prst="rect">
            <a:avLst/>
          </a:prstGeom>
          <a:solidFill>
            <a:srgbClr val="99FF33"/>
          </a:solidFill>
          <a:ln w="76200" algn="ctr">
            <a:noFill/>
            <a:miter lim="800000"/>
            <a:headEnd/>
            <a:tailEnd/>
          </a:ln>
        </p:spPr>
        <p:txBody>
          <a:bodyPr>
            <a:spAutoFit/>
          </a:bodyPr>
          <a:lstStyle/>
          <a:p>
            <a:pPr algn="ctr"/>
            <a:r>
              <a:rPr lang="en-US"/>
              <a:t>ARP can be useful if the ARP reply is cached (kept in cache memory for a while).</a:t>
            </a:r>
          </a:p>
        </p:txBody>
      </p:sp>
      <p:grpSp>
        <p:nvGrpSpPr>
          <p:cNvPr id="9229" name="Group 12"/>
          <p:cNvGrpSpPr>
            <a:grpSpLocks/>
          </p:cNvGrpSpPr>
          <p:nvPr/>
        </p:nvGrpSpPr>
        <p:grpSpPr bwMode="auto">
          <a:xfrm>
            <a:off x="457200" y="1981200"/>
            <a:ext cx="1143000" cy="566738"/>
            <a:chOff x="1200" y="1248"/>
            <a:chExt cx="720" cy="357"/>
          </a:xfrm>
        </p:grpSpPr>
        <p:pic>
          <p:nvPicPr>
            <p:cNvPr id="9230"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9231"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r>
              <a:rPr lang="en-US"/>
              <a:t>21.</a:t>
            </a:r>
            <a:fld id="{292EFD3D-7488-42B8-8DE1-8E6073D2E52A}" type="slidenum">
              <a:rPr lang="en-US"/>
              <a:pPr/>
              <a:t>5</a:t>
            </a:fld>
            <a:endParaRPr lang="en-US"/>
          </a:p>
        </p:txBody>
      </p:sp>
      <p:sp>
        <p:nvSpPr>
          <p:cNvPr id="102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02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0245" name="Text Box 4"/>
          <p:cNvSpPr txBox="1">
            <a:spLocks noChangeArrowheads="1"/>
          </p:cNvSpPr>
          <p:nvPr/>
        </p:nvSpPr>
        <p:spPr bwMode="auto">
          <a:xfrm>
            <a:off x="304800" y="762000"/>
            <a:ext cx="30432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21.2  </a:t>
            </a:r>
            <a:r>
              <a:rPr lang="en-US" sz="2000" i="1">
                <a:latin typeface="Times New Roman" pitchFamily="18" charset="0"/>
              </a:rPr>
              <a:t>ARP packet</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0247" name="Picture 6"/>
          <p:cNvPicPr>
            <a:picLocks noChangeAspect="1" noChangeArrowheads="1"/>
          </p:cNvPicPr>
          <p:nvPr/>
        </p:nvPicPr>
        <p:blipFill>
          <a:blip r:embed="rId3"/>
          <a:srcRect/>
          <a:stretch>
            <a:fillRect/>
          </a:stretch>
        </p:blipFill>
        <p:spPr bwMode="auto">
          <a:xfrm>
            <a:off x="1431925" y="1539875"/>
            <a:ext cx="6188075" cy="447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r>
              <a:rPr lang="en-US"/>
              <a:t>21.</a:t>
            </a:r>
            <a:fld id="{A5E28737-4428-4894-8FCC-3112DE2FB23B}" type="slidenum">
              <a:rPr lang="en-US"/>
              <a:pPr/>
              <a:t>6</a:t>
            </a:fld>
            <a:endParaRPr lang="en-US"/>
          </a:p>
        </p:txBody>
      </p:sp>
      <p:sp>
        <p:nvSpPr>
          <p:cNvPr id="1126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126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1269" name="Text Box 4"/>
          <p:cNvSpPr txBox="1">
            <a:spLocks noChangeArrowheads="1"/>
          </p:cNvSpPr>
          <p:nvPr/>
        </p:nvSpPr>
        <p:spPr bwMode="auto">
          <a:xfrm>
            <a:off x="304800" y="762000"/>
            <a:ext cx="49037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21.3  </a:t>
            </a:r>
            <a:r>
              <a:rPr lang="en-US" sz="2000" i="1">
                <a:latin typeface="Times New Roman" pitchFamily="18" charset="0"/>
              </a:rPr>
              <a:t>Encapsulation of ARP packet</a:t>
            </a: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1271" name="Picture 6"/>
          <p:cNvPicPr>
            <a:picLocks noChangeAspect="1" noChangeArrowheads="1"/>
          </p:cNvPicPr>
          <p:nvPr/>
        </p:nvPicPr>
        <p:blipFill>
          <a:blip r:embed="rId3"/>
          <a:srcRect/>
          <a:stretch>
            <a:fillRect/>
          </a:stretch>
        </p:blipFill>
        <p:spPr bwMode="auto">
          <a:xfrm>
            <a:off x="228600" y="2514600"/>
            <a:ext cx="8007350" cy="1712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r>
              <a:rPr lang="en-US"/>
              <a:t>21.</a:t>
            </a:r>
            <a:fld id="{6CB726A7-1EC2-4A8F-BF66-1A90F6279A41}" type="slidenum">
              <a:rPr lang="en-US"/>
              <a:pPr/>
              <a:t>7</a:t>
            </a:fld>
            <a:endParaRPr lang="en-US"/>
          </a:p>
        </p:txBody>
      </p:sp>
      <p:sp>
        <p:nvSpPr>
          <p:cNvPr id="12291" name="Line 2"/>
          <p:cNvSpPr>
            <a:spLocks noChangeShapeType="1"/>
          </p:cNvSpPr>
          <p:nvPr/>
        </p:nvSpPr>
        <p:spPr bwMode="auto">
          <a:xfrm>
            <a:off x="152400" y="762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6858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152400"/>
            <a:ext cx="415766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21.4  </a:t>
            </a:r>
            <a:r>
              <a:rPr lang="en-US" sz="2000" i="1">
                <a:latin typeface="Times New Roman" pitchFamily="18" charset="0"/>
              </a:rPr>
              <a:t>Four cases using ARP</a:t>
            </a:r>
          </a:p>
        </p:txBody>
      </p:sp>
      <p:sp>
        <p:nvSpPr>
          <p:cNvPr id="12294" name="Line 5"/>
          <p:cNvSpPr>
            <a:spLocks noChangeShapeType="1"/>
          </p:cNvSpPr>
          <p:nvPr/>
        </p:nvSpPr>
        <p:spPr bwMode="auto">
          <a:xfrm>
            <a:off x="152400" y="6400800"/>
            <a:ext cx="8763000" cy="0"/>
          </a:xfrm>
          <a:prstGeom prst="line">
            <a:avLst/>
          </a:prstGeom>
          <a:noFill/>
          <a:ln w="76200">
            <a:solidFill>
              <a:schemeClr val="hlink"/>
            </a:solidFill>
            <a:round/>
            <a:headEnd/>
            <a:tailEnd/>
          </a:ln>
        </p:spPr>
        <p:txBody>
          <a:bodyPr/>
          <a:lstStyle/>
          <a:p>
            <a:endParaRPr lang="en-US"/>
          </a:p>
        </p:txBody>
      </p:sp>
      <p:pic>
        <p:nvPicPr>
          <p:cNvPr id="12295" name="Picture 6"/>
          <p:cNvPicPr>
            <a:picLocks noChangeAspect="1" noChangeArrowheads="1"/>
          </p:cNvPicPr>
          <p:nvPr/>
        </p:nvPicPr>
        <p:blipFill>
          <a:blip r:embed="rId3"/>
          <a:srcRect/>
          <a:stretch>
            <a:fillRect/>
          </a:stretch>
        </p:blipFill>
        <p:spPr bwMode="auto">
          <a:xfrm>
            <a:off x="1285875" y="838200"/>
            <a:ext cx="6334125" cy="5414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r>
              <a:rPr lang="en-US"/>
              <a:t>21.</a:t>
            </a:r>
            <a:fld id="{2EA65D47-BF46-463F-A902-2DD9CEF5A435}" type="slidenum">
              <a:rPr lang="en-US"/>
              <a:pPr/>
              <a:t>8</a:t>
            </a:fld>
            <a:endParaRPr lang="en-US"/>
          </a:p>
        </p:txBody>
      </p:sp>
      <p:sp>
        <p:nvSpPr>
          <p:cNvPr id="133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3322" name="Line 9"/>
          <p:cNvSpPr>
            <a:spLocks noChangeShapeType="1"/>
          </p:cNvSpPr>
          <p:nvPr/>
        </p:nvSpPr>
        <p:spPr bwMode="auto">
          <a:xfrm>
            <a:off x="457200" y="2667000"/>
            <a:ext cx="8153400" cy="0"/>
          </a:xfrm>
          <a:prstGeom prst="line">
            <a:avLst/>
          </a:prstGeom>
          <a:noFill/>
          <a:ln w="76200">
            <a:solidFill>
              <a:srgbClr val="009900"/>
            </a:solidFill>
            <a:round/>
            <a:headEnd/>
            <a:tailEnd/>
          </a:ln>
        </p:spPr>
        <p:txBody>
          <a:bodyPr/>
          <a:lstStyle/>
          <a:p>
            <a:endParaRPr lang="en-US"/>
          </a:p>
        </p:txBody>
      </p:sp>
      <p:sp>
        <p:nvSpPr>
          <p:cNvPr id="13323" name="Line 10"/>
          <p:cNvSpPr>
            <a:spLocks noChangeShapeType="1"/>
          </p:cNvSpPr>
          <p:nvPr/>
        </p:nvSpPr>
        <p:spPr bwMode="auto">
          <a:xfrm>
            <a:off x="458788" y="3962400"/>
            <a:ext cx="8153400" cy="0"/>
          </a:xfrm>
          <a:prstGeom prst="line">
            <a:avLst/>
          </a:prstGeom>
          <a:noFill/>
          <a:ln w="76200">
            <a:solidFill>
              <a:srgbClr val="009900"/>
            </a:solidFill>
            <a:round/>
            <a:headEnd/>
            <a:tailEnd/>
          </a:ln>
        </p:spPr>
        <p:txBody>
          <a:bodyPr/>
          <a:lstStyle/>
          <a:p>
            <a:endParaRPr lang="en-US"/>
          </a:p>
        </p:txBody>
      </p:sp>
      <p:sp>
        <p:nvSpPr>
          <p:cNvPr id="13324" name="Rectangle 11"/>
          <p:cNvSpPr>
            <a:spLocks noChangeArrowheads="1"/>
          </p:cNvSpPr>
          <p:nvPr/>
        </p:nvSpPr>
        <p:spPr bwMode="auto">
          <a:xfrm>
            <a:off x="495300" y="2759075"/>
            <a:ext cx="8077200" cy="1066800"/>
          </a:xfrm>
          <a:prstGeom prst="rect">
            <a:avLst/>
          </a:prstGeom>
          <a:solidFill>
            <a:srgbClr val="99FF33"/>
          </a:solidFill>
          <a:ln w="76200" algn="ctr">
            <a:noFill/>
            <a:miter lim="800000"/>
            <a:headEnd/>
            <a:tailEnd/>
          </a:ln>
        </p:spPr>
        <p:txBody>
          <a:bodyPr>
            <a:spAutoFit/>
          </a:bodyPr>
          <a:lstStyle/>
          <a:p>
            <a:pPr algn="ctr"/>
            <a:r>
              <a:rPr lang="en-US"/>
              <a:t>An ARP request is broadcast;</a:t>
            </a:r>
            <a:br>
              <a:rPr lang="en-US"/>
            </a:br>
            <a:r>
              <a:rPr lang="en-US"/>
              <a:t>an ARP reply is unicast.</a:t>
            </a:r>
          </a:p>
        </p:txBody>
      </p:sp>
      <p:grpSp>
        <p:nvGrpSpPr>
          <p:cNvPr id="13325" name="Group 12"/>
          <p:cNvGrpSpPr>
            <a:grpSpLocks/>
          </p:cNvGrpSpPr>
          <p:nvPr/>
        </p:nvGrpSpPr>
        <p:grpSpPr bwMode="auto">
          <a:xfrm>
            <a:off x="457200" y="1981200"/>
            <a:ext cx="1143000" cy="566738"/>
            <a:chOff x="1200" y="1248"/>
            <a:chExt cx="720" cy="357"/>
          </a:xfrm>
        </p:grpSpPr>
        <p:pic>
          <p:nvPicPr>
            <p:cNvPr id="1332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1332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r>
              <a:rPr lang="en-US"/>
              <a:t>21.</a:t>
            </a:r>
            <a:fld id="{B565A304-833D-449B-8F70-4F09249DC91B}" type="slidenum">
              <a:rPr lang="en-US"/>
              <a:pPr/>
              <a:t>9</a:t>
            </a:fld>
            <a:endParaRPr lang="en-US"/>
          </a:p>
        </p:txBody>
      </p:sp>
      <p:sp>
        <p:nvSpPr>
          <p:cNvPr id="143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s-ES" sz="2400" b="0">
              <a:latin typeface="Tahoma" pitchFamily="34" charset="0"/>
            </a:endParaRPr>
          </a:p>
        </p:txBody>
      </p:sp>
      <p:sp>
        <p:nvSpPr>
          <p:cNvPr id="14346" name="Rectangle 9"/>
          <p:cNvSpPr>
            <a:spLocks noChangeArrowheads="1"/>
          </p:cNvSpPr>
          <p:nvPr/>
        </p:nvSpPr>
        <p:spPr bwMode="auto">
          <a:xfrm>
            <a:off x="228600" y="927100"/>
            <a:ext cx="8686800" cy="2654300"/>
          </a:xfrm>
          <a:prstGeom prst="rect">
            <a:avLst/>
          </a:prstGeom>
          <a:noFill/>
          <a:ln w="9525">
            <a:noFill/>
            <a:miter lim="800000"/>
            <a:headEnd/>
            <a:tailEnd/>
          </a:ln>
        </p:spPr>
        <p:txBody>
          <a:bodyPr>
            <a:spAutoFit/>
          </a:bodyPr>
          <a:lstStyle/>
          <a:p>
            <a:pPr algn="just"/>
            <a:r>
              <a:rPr lang="en-US" sz="2800" i="1">
                <a:latin typeface="Times New Roman"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14347" name="Rectangle 10"/>
          <p:cNvSpPr>
            <a:spLocks noChangeArrowheads="1"/>
          </p:cNvSpPr>
          <p:nvPr/>
        </p:nvSpPr>
        <p:spPr bwMode="auto">
          <a:xfrm>
            <a:off x="228600" y="3810000"/>
            <a:ext cx="8686800" cy="2654300"/>
          </a:xfrm>
          <a:prstGeom prst="rect">
            <a:avLst/>
          </a:prstGeom>
          <a:noFill/>
          <a:ln w="9525">
            <a:noFill/>
            <a:miter lim="800000"/>
            <a:headEnd/>
            <a:tailEnd/>
          </a:ln>
        </p:spPr>
        <p:txBody>
          <a:bodyPr>
            <a:spAutoFit/>
          </a:bodyPr>
          <a:lstStyle/>
          <a:p>
            <a:pPr algn="just"/>
            <a:r>
              <a:rPr lang="en-US" sz="2800" i="1">
                <a:solidFill>
                  <a:schemeClr val="hlink"/>
                </a:solidFill>
                <a:latin typeface="Times New Roman" pitchFamily="18" charset="0"/>
              </a:rPr>
              <a:t>Solution</a:t>
            </a:r>
          </a:p>
          <a:p>
            <a:pPr algn="just"/>
            <a:r>
              <a:rPr lang="en-US" sz="2800" i="1">
                <a:latin typeface="Times New Roman"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14348" name="Text Box 11"/>
          <p:cNvSpPr txBox="1">
            <a:spLocks noChangeArrowheads="1"/>
          </p:cNvSpPr>
          <p:nvPr/>
        </p:nvSpPr>
        <p:spPr bwMode="auto">
          <a:xfrm>
            <a:off x="1143000" y="0"/>
            <a:ext cx="2487613" cy="579438"/>
          </a:xfrm>
          <a:prstGeom prst="rect">
            <a:avLst/>
          </a:prstGeom>
          <a:noFill/>
          <a:ln w="9525">
            <a:noFill/>
            <a:miter lim="800000"/>
            <a:headEnd/>
            <a:tailEnd/>
          </a:ln>
        </p:spPr>
        <p:txBody>
          <a:bodyPr wrap="none">
            <a:spAutoFit/>
          </a:bodyPr>
          <a:lstStyle/>
          <a:p>
            <a:r>
              <a:rPr lang="en-US" i="1">
                <a:solidFill>
                  <a:schemeClr val="hlink"/>
                </a:solidFill>
                <a:latin typeface="Times New Roman" pitchFamily="18" charset="0"/>
              </a:rPr>
              <a:t>Example 21.1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6DD7FB5155A440AF7BB58CFFD0EB48" ma:contentTypeVersion="4" ma:contentTypeDescription="Create a new document." ma:contentTypeScope="" ma:versionID="990fa8cc0888ac136b9df06f6aff5f81">
  <xsd:schema xmlns:xsd="http://www.w3.org/2001/XMLSchema" xmlns:xs="http://www.w3.org/2001/XMLSchema" xmlns:p="http://schemas.microsoft.com/office/2006/metadata/properties" xmlns:ns2="55327a11-6e4c-481a-812d-9a5ea8cd96ec" targetNamespace="http://schemas.microsoft.com/office/2006/metadata/properties" ma:root="true" ma:fieldsID="cb56dc8b258b4ad306b09ca19339265d" ns2:_="">
    <xsd:import namespace="55327a11-6e4c-481a-812d-9a5ea8cd96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27a11-6e4c-481a-812d-9a5ea8cd9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FBF409-91BF-4942-8B81-9C091CA80927}"/>
</file>

<file path=customXml/itemProps2.xml><?xml version="1.0" encoding="utf-8"?>
<ds:datastoreItem xmlns:ds="http://schemas.openxmlformats.org/officeDocument/2006/customXml" ds:itemID="{688D2186-046B-4DF1-9002-C18AC8F7B059}"/>
</file>

<file path=customXml/itemProps3.xml><?xml version="1.0" encoding="utf-8"?>
<ds:datastoreItem xmlns:ds="http://schemas.openxmlformats.org/officeDocument/2006/customXml" ds:itemID="{A00A3DFF-CCAB-4BD1-8C66-A4D7A95E1CE4}"/>
</file>

<file path=docProps/app.xml><?xml version="1.0" encoding="utf-8"?>
<Properties xmlns="http://schemas.openxmlformats.org/officeDocument/2006/extended-properties" xmlns:vt="http://schemas.openxmlformats.org/officeDocument/2006/docPropsVTypes">
  <Template/>
  <TotalTime>3237</TotalTime>
  <Words>586</Words>
  <Application>Microsoft Office PowerPoint</Application>
  <PresentationFormat>On-screen Show (4:3)</PresentationFormat>
  <Paragraphs>97</Paragraphs>
  <Slides>23</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Tahoma</vt:lpstr>
      <vt:lpstr>Wingdings</vt:lpstr>
      <vt:lpstr>Times New Roman</vt:lpstr>
      <vt:lpstr>McGrawHill-Italic</vt:lpstr>
      <vt:lpstr>Times</vt:lpstr>
      <vt:lpstr>宋体</vt:lpstr>
      <vt:lpstr>ZapfDingbats</vt:lpstr>
      <vt:lpstr>Courier</vt:lpstr>
      <vt:lpstr>Comic Sans MS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Mapping Phy to Logical Address: RARP, BOOTP, and DHCP</vt:lpstr>
      <vt:lpstr>Reverse Address Resolution Protocol (RARP) </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RJ</cp:lastModifiedBy>
  <cp:revision>192</cp:revision>
  <dcterms:created xsi:type="dcterms:W3CDTF">2000-01-15T04:50:39Z</dcterms:created>
  <dcterms:modified xsi:type="dcterms:W3CDTF">2022-02-21T16:36:21Z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0x0101000E6DD7FB5155A440AF7BB58CFFD0EB48</vt:lpwstr>
  </property>
</Properties>
</file>