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373" y="503825"/>
            <a:ext cx="837525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696" y="1219658"/>
            <a:ext cx="8272606" cy="196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881" y="1881754"/>
            <a:ext cx="53346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/>
              <a:t>LAN</a:t>
            </a:r>
            <a:r>
              <a:rPr sz="5200" spc="-165" dirty="0"/>
              <a:t> </a:t>
            </a:r>
            <a:r>
              <a:rPr sz="5200" spc="-55" dirty="0"/>
              <a:t>Technologies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95820">
              <a:lnSpc>
                <a:spcPct val="100000"/>
              </a:lnSpc>
              <a:spcBef>
                <a:spcPts val="100"/>
              </a:spcBef>
            </a:pPr>
            <a:r>
              <a:rPr dirty="0"/>
              <a:t>contd...</a:t>
            </a:r>
          </a:p>
        </p:txBody>
      </p:sp>
      <p:sp>
        <p:nvSpPr>
          <p:cNvPr id="3" name="object 3"/>
          <p:cNvSpPr/>
          <p:nvPr/>
        </p:nvSpPr>
        <p:spPr>
          <a:xfrm>
            <a:off x="2170895" y="1184172"/>
            <a:ext cx="4525165" cy="3400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979" y="510428"/>
            <a:ext cx="28155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Features of Cable and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Network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95857"/>
            <a:ext cx="8279765" cy="299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latin typeface="Arial"/>
                <a:cs typeface="Arial"/>
              </a:rPr>
              <a:t>The </a:t>
            </a:r>
            <a:r>
              <a:rPr sz="1150" dirty="0">
                <a:latin typeface="Arial"/>
                <a:cs typeface="Arial"/>
              </a:rPr>
              <a:t>salient </a:t>
            </a:r>
            <a:r>
              <a:rPr sz="1150" spc="-5" dirty="0">
                <a:latin typeface="Arial"/>
                <a:cs typeface="Arial"/>
              </a:rPr>
              <a:t>features of 10-BASE-2 Ethernet </a:t>
            </a:r>
            <a:r>
              <a:rPr sz="1150" dirty="0">
                <a:latin typeface="Arial"/>
                <a:cs typeface="Arial"/>
              </a:rPr>
              <a:t>cabling </a:t>
            </a:r>
            <a:r>
              <a:rPr sz="1150" spc="-5" dirty="0">
                <a:latin typeface="Arial"/>
                <a:cs typeface="Arial"/>
              </a:rPr>
              <a:t>are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−</a:t>
            </a:r>
            <a:endParaRPr sz="1150">
              <a:latin typeface="Arial"/>
              <a:cs typeface="Arial"/>
            </a:endParaRPr>
          </a:p>
          <a:p>
            <a:pPr marL="469265" marR="36195" indent="-316865">
              <a:lnSpc>
                <a:spcPct val="157600"/>
              </a:lnSpc>
              <a:spcBef>
                <a:spcPts val="225"/>
              </a:spcBef>
              <a:buChar char="●"/>
              <a:tabLst>
                <a:tab pos="469265" algn="l"/>
                <a:tab pos="469900" algn="l"/>
              </a:tabLst>
            </a:pPr>
            <a:r>
              <a:rPr sz="1150" spc="-5" dirty="0">
                <a:latin typeface="Arial"/>
                <a:cs typeface="Arial"/>
              </a:rPr>
              <a:t>10-BASE-2 use RG-58 A/U </a:t>
            </a:r>
            <a:r>
              <a:rPr sz="1150" dirty="0">
                <a:latin typeface="Arial"/>
                <a:cs typeface="Arial"/>
              </a:rPr>
              <a:t>coaxial cable. </a:t>
            </a:r>
            <a:r>
              <a:rPr sz="1150" spc="-5" dirty="0">
                <a:latin typeface="Arial"/>
                <a:cs typeface="Arial"/>
              </a:rPr>
              <a:t>It is </a:t>
            </a:r>
            <a:r>
              <a:rPr sz="1150" spc="-15" dirty="0">
                <a:latin typeface="Arial"/>
                <a:cs typeface="Arial"/>
              </a:rPr>
              <a:t>thinner, </a:t>
            </a:r>
            <a:r>
              <a:rPr sz="1150" dirty="0">
                <a:latin typeface="Arial"/>
                <a:cs typeface="Arial"/>
              </a:rPr>
              <a:t>more </a:t>
            </a:r>
            <a:r>
              <a:rPr sz="1150" spc="-5" dirty="0">
                <a:latin typeface="Arial"/>
                <a:cs typeface="Arial"/>
              </a:rPr>
              <a:t>flexible, </a:t>
            </a:r>
            <a:r>
              <a:rPr sz="1150" dirty="0">
                <a:latin typeface="Arial"/>
                <a:cs typeface="Arial"/>
              </a:rPr>
              <a:t>more </a:t>
            </a:r>
            <a:r>
              <a:rPr sz="1150" spc="-5" dirty="0">
                <a:latin typeface="Arial"/>
                <a:cs typeface="Arial"/>
              </a:rPr>
              <a:t>economic and easier to install than the </a:t>
            </a:r>
            <a:r>
              <a:rPr sz="1150" dirty="0">
                <a:latin typeface="Arial"/>
                <a:cs typeface="Arial"/>
              </a:rPr>
              <a:t>coaxial  cable </a:t>
            </a:r>
            <a:r>
              <a:rPr sz="1150" spc="-5" dirty="0">
                <a:latin typeface="Arial"/>
                <a:cs typeface="Arial"/>
              </a:rPr>
              <a:t>used in thick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Ethernet.</a:t>
            </a:r>
            <a:endParaRPr sz="1150">
              <a:latin typeface="Arial"/>
              <a:cs typeface="Arial"/>
            </a:endParaRPr>
          </a:p>
          <a:p>
            <a:pPr marL="469900" indent="-316865">
              <a:lnSpc>
                <a:spcPct val="100000"/>
              </a:lnSpc>
              <a:spcBef>
                <a:spcPts val="795"/>
              </a:spcBef>
              <a:buChar char="●"/>
              <a:tabLst>
                <a:tab pos="469265" algn="l"/>
                <a:tab pos="469900" algn="l"/>
              </a:tabLst>
            </a:pPr>
            <a:r>
              <a:rPr sz="1150" spc="-5" dirty="0">
                <a:latin typeface="Arial"/>
                <a:cs typeface="Arial"/>
              </a:rPr>
              <a:t>The </a:t>
            </a:r>
            <a:r>
              <a:rPr sz="1150" dirty="0">
                <a:latin typeface="Arial"/>
                <a:cs typeface="Arial"/>
              </a:rPr>
              <a:t>cable </a:t>
            </a:r>
            <a:r>
              <a:rPr sz="1150" spc="-5" dirty="0">
                <a:latin typeface="Arial"/>
                <a:cs typeface="Arial"/>
              </a:rPr>
              <a:t>has 10 </a:t>
            </a:r>
            <a:r>
              <a:rPr sz="1150" dirty="0">
                <a:latin typeface="Arial"/>
                <a:cs typeface="Arial"/>
              </a:rPr>
              <a:t>Mbps </a:t>
            </a:r>
            <a:r>
              <a:rPr sz="1150" spc="-5" dirty="0">
                <a:latin typeface="Arial"/>
                <a:cs typeface="Arial"/>
              </a:rPr>
              <a:t>transmission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speed.</a:t>
            </a:r>
            <a:endParaRPr sz="1150">
              <a:latin typeface="Arial"/>
              <a:cs typeface="Arial"/>
            </a:endParaRPr>
          </a:p>
          <a:p>
            <a:pPr marL="469900" indent="-316865">
              <a:lnSpc>
                <a:spcPct val="100000"/>
              </a:lnSpc>
              <a:spcBef>
                <a:spcPts val="795"/>
              </a:spcBef>
              <a:buChar char="●"/>
              <a:tabLst>
                <a:tab pos="469265" algn="l"/>
                <a:tab pos="469900" algn="l"/>
              </a:tabLst>
            </a:pPr>
            <a:r>
              <a:rPr sz="1150" spc="-5" dirty="0">
                <a:latin typeface="Arial"/>
                <a:cs typeface="Arial"/>
              </a:rPr>
              <a:t>The </a:t>
            </a:r>
            <a:r>
              <a:rPr sz="1150" dirty="0">
                <a:latin typeface="Arial"/>
                <a:cs typeface="Arial"/>
              </a:rPr>
              <a:t>maximum segment </a:t>
            </a:r>
            <a:r>
              <a:rPr sz="1150" spc="-5" dirty="0">
                <a:latin typeface="Arial"/>
                <a:cs typeface="Arial"/>
              </a:rPr>
              <a:t>length is 185 </a:t>
            </a:r>
            <a:r>
              <a:rPr sz="1150" dirty="0">
                <a:latin typeface="Arial"/>
                <a:cs typeface="Arial"/>
              </a:rPr>
              <a:t>m </a:t>
            </a:r>
            <a:r>
              <a:rPr sz="1150" spc="-5" dirty="0">
                <a:latin typeface="Arial"/>
                <a:cs typeface="Arial"/>
              </a:rPr>
              <a:t>and the </a:t>
            </a:r>
            <a:r>
              <a:rPr sz="1150" dirty="0">
                <a:latin typeface="Arial"/>
                <a:cs typeface="Arial"/>
              </a:rPr>
              <a:t>minimum </a:t>
            </a:r>
            <a:r>
              <a:rPr sz="1150" spc="-5" dirty="0">
                <a:latin typeface="Arial"/>
                <a:cs typeface="Arial"/>
              </a:rPr>
              <a:t>gap between </a:t>
            </a:r>
            <a:r>
              <a:rPr sz="1150" dirty="0">
                <a:latin typeface="Arial"/>
                <a:cs typeface="Arial"/>
              </a:rPr>
              <a:t>stations </a:t>
            </a:r>
            <a:r>
              <a:rPr sz="1150" spc="-5" dirty="0">
                <a:latin typeface="Arial"/>
                <a:cs typeface="Arial"/>
              </a:rPr>
              <a:t>is 50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cm.</a:t>
            </a:r>
            <a:endParaRPr sz="1150">
              <a:latin typeface="Arial"/>
              <a:cs typeface="Arial"/>
            </a:endParaRPr>
          </a:p>
          <a:p>
            <a:pPr marL="469900" indent="-316865">
              <a:lnSpc>
                <a:spcPct val="100000"/>
              </a:lnSpc>
              <a:spcBef>
                <a:spcPts val="795"/>
              </a:spcBef>
              <a:buChar char="●"/>
              <a:tabLst>
                <a:tab pos="469265" algn="l"/>
                <a:tab pos="469900" algn="l"/>
              </a:tabLst>
            </a:pPr>
            <a:r>
              <a:rPr sz="1150" spc="-5" dirty="0">
                <a:latin typeface="Arial"/>
                <a:cs typeface="Arial"/>
              </a:rPr>
              <a:t>The </a:t>
            </a:r>
            <a:r>
              <a:rPr sz="1150" dirty="0">
                <a:latin typeface="Arial"/>
                <a:cs typeface="Arial"/>
              </a:rPr>
              <a:t>maximum </a:t>
            </a:r>
            <a:r>
              <a:rPr sz="1150" spc="-5" dirty="0">
                <a:latin typeface="Arial"/>
                <a:cs typeface="Arial"/>
              </a:rPr>
              <a:t>number of </a:t>
            </a:r>
            <a:r>
              <a:rPr sz="1150" dirty="0">
                <a:latin typeface="Arial"/>
                <a:cs typeface="Arial"/>
              </a:rPr>
              <a:t>stations </a:t>
            </a:r>
            <a:r>
              <a:rPr sz="1150" spc="-5" dirty="0">
                <a:latin typeface="Arial"/>
                <a:cs typeface="Arial"/>
              </a:rPr>
              <a:t>that </a:t>
            </a:r>
            <a:r>
              <a:rPr sz="1150" dirty="0">
                <a:latin typeface="Arial"/>
                <a:cs typeface="Arial"/>
              </a:rPr>
              <a:t>can </a:t>
            </a:r>
            <a:r>
              <a:rPr sz="1150" spc="-5" dirty="0">
                <a:latin typeface="Arial"/>
                <a:cs typeface="Arial"/>
              </a:rPr>
              <a:t>be </a:t>
            </a:r>
            <a:r>
              <a:rPr sz="1150" dirty="0">
                <a:latin typeface="Arial"/>
                <a:cs typeface="Arial"/>
              </a:rPr>
              <a:t>connected </a:t>
            </a:r>
            <a:r>
              <a:rPr sz="1150" spc="-5" dirty="0">
                <a:latin typeface="Arial"/>
                <a:cs typeface="Arial"/>
              </a:rPr>
              <a:t>is </a:t>
            </a:r>
            <a:r>
              <a:rPr sz="1150" dirty="0">
                <a:latin typeface="Arial"/>
                <a:cs typeface="Arial"/>
              </a:rPr>
              <a:t>restricted </a:t>
            </a:r>
            <a:r>
              <a:rPr sz="1150" spc="-5" dirty="0">
                <a:latin typeface="Arial"/>
                <a:cs typeface="Arial"/>
              </a:rPr>
              <a:t>to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30.</a:t>
            </a:r>
            <a:endParaRPr sz="1150">
              <a:latin typeface="Arial"/>
              <a:cs typeface="Arial"/>
            </a:endParaRPr>
          </a:p>
          <a:p>
            <a:pPr marL="469900" indent="-316865">
              <a:lnSpc>
                <a:spcPct val="100000"/>
              </a:lnSpc>
              <a:spcBef>
                <a:spcPts val="795"/>
              </a:spcBef>
              <a:buChar char="●"/>
              <a:tabLst>
                <a:tab pos="469265" algn="l"/>
                <a:tab pos="469900" algn="l"/>
              </a:tabLst>
            </a:pPr>
            <a:r>
              <a:rPr sz="1150" spc="-5" dirty="0">
                <a:latin typeface="Arial"/>
                <a:cs typeface="Arial"/>
              </a:rPr>
              <a:t>Thinnet uses </a:t>
            </a:r>
            <a:r>
              <a:rPr sz="1150" dirty="0">
                <a:latin typeface="Arial"/>
                <a:cs typeface="Arial"/>
              </a:rPr>
              <a:t>Manchester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coding.</a:t>
            </a:r>
            <a:endParaRPr sz="1150">
              <a:latin typeface="Arial"/>
              <a:cs typeface="Arial"/>
            </a:endParaRPr>
          </a:p>
          <a:p>
            <a:pPr marL="469265" marR="5080" indent="-316865">
              <a:lnSpc>
                <a:spcPct val="157600"/>
              </a:lnSpc>
              <a:buChar char="●"/>
              <a:tabLst>
                <a:tab pos="469265" algn="l"/>
                <a:tab pos="469900" algn="l"/>
              </a:tabLst>
            </a:pPr>
            <a:r>
              <a:rPr sz="1150" dirty="0">
                <a:latin typeface="Arial"/>
                <a:cs typeface="Arial"/>
              </a:rPr>
              <a:t>A </a:t>
            </a:r>
            <a:r>
              <a:rPr sz="1150" spc="-5" dirty="0">
                <a:latin typeface="Arial"/>
                <a:cs typeface="Arial"/>
              </a:rPr>
              <a:t>low-to-high transition in the </a:t>
            </a:r>
            <a:r>
              <a:rPr sz="1150" dirty="0">
                <a:latin typeface="Arial"/>
                <a:cs typeface="Arial"/>
              </a:rPr>
              <a:t>middle </a:t>
            </a:r>
            <a:r>
              <a:rPr sz="1150" spc="-5" dirty="0">
                <a:latin typeface="Arial"/>
                <a:cs typeface="Arial"/>
              </a:rPr>
              <a:t>of the bit period is encoded as binary </a:t>
            </a:r>
            <a:r>
              <a:rPr sz="1150" dirty="0">
                <a:latin typeface="Arial"/>
                <a:cs typeface="Arial"/>
              </a:rPr>
              <a:t>0 </a:t>
            </a:r>
            <a:r>
              <a:rPr sz="1150" spc="-5" dirty="0">
                <a:latin typeface="Arial"/>
                <a:cs typeface="Arial"/>
              </a:rPr>
              <a:t>while </a:t>
            </a:r>
            <a:r>
              <a:rPr sz="1150" dirty="0">
                <a:latin typeface="Arial"/>
                <a:cs typeface="Arial"/>
              </a:rPr>
              <a:t>a </a:t>
            </a:r>
            <a:r>
              <a:rPr sz="1150" spc="-5" dirty="0">
                <a:latin typeface="Arial"/>
                <a:cs typeface="Arial"/>
              </a:rPr>
              <a:t>high-to-low transition in the </a:t>
            </a:r>
            <a:r>
              <a:rPr sz="1150" dirty="0">
                <a:latin typeface="Arial"/>
                <a:cs typeface="Arial"/>
              </a:rPr>
              <a:t>middle </a:t>
            </a:r>
            <a:r>
              <a:rPr sz="1150" spc="-5" dirty="0">
                <a:latin typeface="Arial"/>
                <a:cs typeface="Arial"/>
              </a:rPr>
              <a:t>of  the bit period is encoded as binary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1.</a:t>
            </a:r>
            <a:endParaRPr sz="1150">
              <a:latin typeface="Arial"/>
              <a:cs typeface="Arial"/>
            </a:endParaRPr>
          </a:p>
          <a:p>
            <a:pPr marL="469900" indent="-316865">
              <a:lnSpc>
                <a:spcPct val="100000"/>
              </a:lnSpc>
              <a:spcBef>
                <a:spcPts val="795"/>
              </a:spcBef>
              <a:buChar char="●"/>
              <a:tabLst>
                <a:tab pos="469265" algn="l"/>
                <a:tab pos="469900" algn="l"/>
              </a:tabLst>
            </a:pPr>
            <a:r>
              <a:rPr sz="1150" spc="-5" dirty="0">
                <a:latin typeface="Arial"/>
                <a:cs typeface="Arial"/>
              </a:rPr>
              <a:t>It uses BNC </a:t>
            </a:r>
            <a:r>
              <a:rPr sz="1150" spc="-10" dirty="0">
                <a:latin typeface="Arial"/>
                <a:cs typeface="Arial"/>
              </a:rPr>
              <a:t>T-connector </a:t>
            </a:r>
            <a:r>
              <a:rPr sz="1150" spc="-5" dirty="0">
                <a:latin typeface="Arial"/>
                <a:cs typeface="Arial"/>
              </a:rPr>
              <a:t>for </a:t>
            </a:r>
            <a:r>
              <a:rPr sz="1150" dirty="0">
                <a:latin typeface="Arial"/>
                <a:cs typeface="Arial"/>
              </a:rPr>
              <a:t>connecting </a:t>
            </a:r>
            <a:r>
              <a:rPr sz="1150" spc="-5" dirty="0">
                <a:latin typeface="Arial"/>
                <a:cs typeface="Arial"/>
              </a:rPr>
              <a:t>with the </a:t>
            </a:r>
            <a:r>
              <a:rPr sz="1150" dirty="0">
                <a:latin typeface="Arial"/>
                <a:cs typeface="Arial"/>
              </a:rPr>
              <a:t>stations </a:t>
            </a:r>
            <a:r>
              <a:rPr sz="1150" spc="-5" dirty="0">
                <a:latin typeface="Arial"/>
                <a:cs typeface="Arial"/>
              </a:rPr>
              <a:t>network interface </a:t>
            </a:r>
            <a:r>
              <a:rPr sz="1150" dirty="0">
                <a:latin typeface="Arial"/>
                <a:cs typeface="Arial"/>
              </a:rPr>
              <a:t>card (NIC) </a:t>
            </a:r>
            <a:r>
              <a:rPr sz="1150" spc="-5" dirty="0">
                <a:latin typeface="Arial"/>
                <a:cs typeface="Arial"/>
              </a:rPr>
              <a:t>and also for joining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cables.</a:t>
            </a:r>
            <a:endParaRPr sz="1150">
              <a:latin typeface="Arial"/>
              <a:cs typeface="Arial"/>
            </a:endParaRPr>
          </a:p>
          <a:p>
            <a:pPr marL="469900" indent="-316865">
              <a:lnSpc>
                <a:spcPct val="100000"/>
              </a:lnSpc>
              <a:spcBef>
                <a:spcPts val="795"/>
              </a:spcBef>
              <a:buChar char="●"/>
              <a:tabLst>
                <a:tab pos="469265" algn="l"/>
                <a:tab pos="469900" algn="l"/>
              </a:tabLst>
            </a:pPr>
            <a:r>
              <a:rPr sz="1150" spc="-5" dirty="0">
                <a:latin typeface="Arial"/>
                <a:cs typeface="Arial"/>
              </a:rPr>
              <a:t>The thin </a:t>
            </a:r>
            <a:r>
              <a:rPr sz="1150" dirty="0">
                <a:latin typeface="Arial"/>
                <a:cs typeface="Arial"/>
              </a:rPr>
              <a:t>coaxial cable </a:t>
            </a:r>
            <a:r>
              <a:rPr sz="1150" spc="-5" dirty="0">
                <a:latin typeface="Arial"/>
                <a:cs typeface="Arial"/>
              </a:rPr>
              <a:t>is terminated by </a:t>
            </a:r>
            <a:r>
              <a:rPr sz="1150" dirty="0">
                <a:latin typeface="Arial"/>
                <a:cs typeface="Arial"/>
              </a:rPr>
              <a:t>a </a:t>
            </a:r>
            <a:r>
              <a:rPr sz="1150" spc="-5" dirty="0">
                <a:latin typeface="Arial"/>
                <a:cs typeface="Arial"/>
              </a:rPr>
              <a:t>50 ohm </a:t>
            </a:r>
            <a:r>
              <a:rPr sz="1150" dirty="0">
                <a:latin typeface="Arial"/>
                <a:cs typeface="Arial"/>
              </a:rPr>
              <a:t>resistor </a:t>
            </a:r>
            <a:r>
              <a:rPr sz="1150" spc="-5" dirty="0">
                <a:latin typeface="Arial"/>
                <a:cs typeface="Arial"/>
              </a:rPr>
              <a:t>at both the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ends.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12207"/>
            <a:ext cx="363029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latin typeface="Arial"/>
                <a:cs typeface="Arial"/>
              </a:rPr>
              <a:t>Thin Ethernet network is </a:t>
            </a:r>
            <a:r>
              <a:rPr sz="1150" dirty="0">
                <a:latin typeface="Arial"/>
                <a:cs typeface="Arial"/>
              </a:rPr>
              <a:t>shown </a:t>
            </a:r>
            <a:r>
              <a:rPr sz="1150" spc="-5" dirty="0">
                <a:latin typeface="Arial"/>
                <a:cs typeface="Arial"/>
              </a:rPr>
              <a:t>in the following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diagram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6796" y="1152472"/>
            <a:ext cx="4868815" cy="3236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9667"/>
            <a:ext cx="193865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" dirty="0"/>
              <a:t>Ethernet</a:t>
            </a:r>
            <a:r>
              <a:rPr sz="1650" spc="-110" dirty="0"/>
              <a:t> </a:t>
            </a:r>
            <a:r>
              <a:rPr sz="1650" spc="-5" dirty="0"/>
              <a:t>Throughput</a:t>
            </a:r>
            <a:endParaRPr sz="1650"/>
          </a:p>
        </p:txBody>
      </p:sp>
      <p:sp>
        <p:nvSpPr>
          <p:cNvPr id="3" name="object 3"/>
          <p:cNvSpPr txBox="1"/>
          <p:nvPr/>
        </p:nvSpPr>
        <p:spPr>
          <a:xfrm>
            <a:off x="525138" y="1219658"/>
            <a:ext cx="7783830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100"/>
              </a:spcBef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Throughput of </a:t>
            </a:r>
            <a:r>
              <a:rPr sz="1150" dirty="0">
                <a:latin typeface="Arial"/>
                <a:cs typeface="Arial"/>
              </a:rPr>
              <a:t>a system refers </a:t>
            </a:r>
            <a:r>
              <a:rPr sz="1150" spc="-5" dirty="0">
                <a:latin typeface="Arial"/>
                <a:cs typeface="Arial"/>
              </a:rPr>
              <a:t>to the </a:t>
            </a:r>
            <a:r>
              <a:rPr sz="1150" dirty="0">
                <a:latin typeface="Arial"/>
                <a:cs typeface="Arial"/>
              </a:rPr>
              <a:t>rate </a:t>
            </a:r>
            <a:r>
              <a:rPr sz="1150" spc="-5" dirty="0">
                <a:latin typeface="Arial"/>
                <a:cs typeface="Arial"/>
              </a:rPr>
              <a:t>of processing of </a:t>
            </a:r>
            <a:r>
              <a:rPr sz="1150" dirty="0">
                <a:latin typeface="Arial"/>
                <a:cs typeface="Arial"/>
              </a:rPr>
              <a:t>a </a:t>
            </a:r>
            <a:r>
              <a:rPr sz="1150" spc="-5" dirty="0">
                <a:latin typeface="Arial"/>
                <a:cs typeface="Arial"/>
              </a:rPr>
              <a:t>task there by generating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results.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Ethernet is </a:t>
            </a:r>
            <a:r>
              <a:rPr sz="1150" dirty="0">
                <a:latin typeface="Arial"/>
                <a:cs typeface="Arial"/>
              </a:rPr>
              <a:t>a set </a:t>
            </a:r>
            <a:r>
              <a:rPr sz="1150" spc="-5" dirty="0">
                <a:latin typeface="Arial"/>
                <a:cs typeface="Arial"/>
              </a:rPr>
              <a:t>of technologies primarily used in LANs, whose primary data units are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frames.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The throughput of Ethernet is </a:t>
            </a:r>
            <a:r>
              <a:rPr sz="1150" dirty="0">
                <a:latin typeface="Arial"/>
                <a:cs typeface="Arial"/>
              </a:rPr>
              <a:t>measured </a:t>
            </a:r>
            <a:r>
              <a:rPr sz="1150" spc="-5" dirty="0">
                <a:latin typeface="Arial"/>
                <a:cs typeface="Arial"/>
              </a:rPr>
              <a:t>by the </a:t>
            </a:r>
            <a:r>
              <a:rPr sz="1150" dirty="0">
                <a:latin typeface="Arial"/>
                <a:cs typeface="Arial"/>
              </a:rPr>
              <a:t>rate </a:t>
            </a:r>
            <a:r>
              <a:rPr sz="1150" spc="-5" dirty="0">
                <a:latin typeface="Arial"/>
                <a:cs typeface="Arial"/>
              </a:rPr>
              <a:t>of </a:t>
            </a:r>
            <a:r>
              <a:rPr sz="1150" dirty="0">
                <a:latin typeface="Arial"/>
                <a:cs typeface="Arial"/>
              </a:rPr>
              <a:t>successful </a:t>
            </a:r>
            <a:r>
              <a:rPr sz="1150" spc="-5" dirty="0">
                <a:latin typeface="Arial"/>
                <a:cs typeface="Arial"/>
              </a:rPr>
              <a:t>delivery of frames over </a:t>
            </a:r>
            <a:r>
              <a:rPr sz="1150" dirty="0">
                <a:latin typeface="Arial"/>
                <a:cs typeface="Arial"/>
              </a:rPr>
              <a:t>a communication</a:t>
            </a:r>
            <a:r>
              <a:rPr sz="1150" spc="-6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channel.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8485" y="503825"/>
            <a:ext cx="325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Ethernet </a:t>
            </a:r>
            <a:r>
              <a:rPr spc="-5" dirty="0"/>
              <a:t>IEEE</a:t>
            </a:r>
            <a:r>
              <a:rPr spc="-90" dirty="0"/>
              <a:t> </a:t>
            </a:r>
            <a:r>
              <a:rPr spc="-5" dirty="0"/>
              <a:t>802.3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138" y="1219658"/>
            <a:ext cx="7867015" cy="125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100"/>
              </a:spcBef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Ethernet is </a:t>
            </a:r>
            <a:r>
              <a:rPr sz="1150" dirty="0">
                <a:latin typeface="Arial"/>
                <a:cs typeface="Arial"/>
              </a:rPr>
              <a:t>a set </a:t>
            </a:r>
            <a:r>
              <a:rPr sz="1150" spc="-5" dirty="0">
                <a:latin typeface="Arial"/>
                <a:cs typeface="Arial"/>
              </a:rPr>
              <a:t>of technologies and protocols that are used primarily in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LANs.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69570" indent="-357505">
              <a:lnSpc>
                <a:spcPct val="100000"/>
              </a:lnSpc>
              <a:buChar char="●"/>
              <a:tabLst>
                <a:tab pos="369570" algn="l"/>
                <a:tab pos="370205" algn="l"/>
              </a:tabLst>
            </a:pPr>
            <a:r>
              <a:rPr sz="1150" spc="-5" dirty="0">
                <a:latin typeface="Arial"/>
                <a:cs typeface="Arial"/>
              </a:rPr>
              <a:t>It was first </a:t>
            </a:r>
            <a:r>
              <a:rPr sz="1150" dirty="0">
                <a:latin typeface="Arial"/>
                <a:cs typeface="Arial"/>
              </a:rPr>
              <a:t>standardized </a:t>
            </a:r>
            <a:r>
              <a:rPr sz="1150" spc="-5" dirty="0">
                <a:latin typeface="Arial"/>
                <a:cs typeface="Arial"/>
              </a:rPr>
              <a:t>in 1980s by IEEE 802.3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standard.</a:t>
            </a:r>
            <a:endParaRPr sz="1150">
              <a:latin typeface="Arial"/>
              <a:cs typeface="Arial"/>
            </a:endParaRPr>
          </a:p>
          <a:p>
            <a:pPr marL="328930" marR="5080" indent="-316865">
              <a:lnSpc>
                <a:spcPct val="2011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IEEE 802.3 defines the physical layer and the </a:t>
            </a:r>
            <a:r>
              <a:rPr sz="1150" dirty="0">
                <a:latin typeface="Arial"/>
                <a:cs typeface="Arial"/>
              </a:rPr>
              <a:t>medium </a:t>
            </a:r>
            <a:r>
              <a:rPr sz="1150" spc="-5" dirty="0">
                <a:latin typeface="Arial"/>
                <a:cs typeface="Arial"/>
              </a:rPr>
              <a:t>access </a:t>
            </a:r>
            <a:r>
              <a:rPr sz="1150" dirty="0">
                <a:latin typeface="Arial"/>
                <a:cs typeface="Arial"/>
              </a:rPr>
              <a:t>control (MAC) sub-layer </a:t>
            </a:r>
            <a:r>
              <a:rPr sz="1150" spc="-5" dirty="0">
                <a:latin typeface="Arial"/>
                <a:cs typeface="Arial"/>
              </a:rPr>
              <a:t>of the data link layer for wired  Ethernet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networks.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812" y="510428"/>
            <a:ext cx="25933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IEEE 802.3 Popular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spc="-15" dirty="0">
                <a:latin typeface="Arial"/>
                <a:cs typeface="Arial"/>
              </a:rPr>
              <a:t>Versions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95857"/>
            <a:ext cx="8366759" cy="326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latin typeface="Arial"/>
                <a:cs typeface="Arial"/>
              </a:rPr>
              <a:t>There are </a:t>
            </a:r>
            <a:r>
              <a:rPr sz="1150" dirty="0">
                <a:latin typeface="Arial"/>
                <a:cs typeface="Arial"/>
              </a:rPr>
              <a:t>a </a:t>
            </a:r>
            <a:r>
              <a:rPr sz="1150" spc="-5" dirty="0">
                <a:latin typeface="Arial"/>
                <a:cs typeface="Arial"/>
              </a:rPr>
              <a:t>number of </a:t>
            </a:r>
            <a:r>
              <a:rPr sz="1150" dirty="0">
                <a:latin typeface="Arial"/>
                <a:cs typeface="Arial"/>
              </a:rPr>
              <a:t>versions </a:t>
            </a:r>
            <a:r>
              <a:rPr sz="1150" spc="-5" dirty="0">
                <a:latin typeface="Arial"/>
                <a:cs typeface="Arial"/>
              </a:rPr>
              <a:t>of IEEE 802.3 protocol. The </a:t>
            </a:r>
            <a:r>
              <a:rPr sz="1150" dirty="0">
                <a:latin typeface="Arial"/>
                <a:cs typeface="Arial"/>
              </a:rPr>
              <a:t>most </a:t>
            </a:r>
            <a:r>
              <a:rPr sz="1150" spc="-5" dirty="0">
                <a:latin typeface="Arial"/>
                <a:cs typeface="Arial"/>
              </a:rPr>
              <a:t>popular ones are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-</a:t>
            </a:r>
            <a:endParaRPr sz="1150">
              <a:latin typeface="Arial"/>
              <a:cs typeface="Arial"/>
            </a:endParaRPr>
          </a:p>
          <a:p>
            <a:pPr marL="469265" marR="7620" algn="just">
              <a:lnSpc>
                <a:spcPct val="157600"/>
              </a:lnSpc>
              <a:spcBef>
                <a:spcPts val="225"/>
              </a:spcBef>
            </a:pPr>
            <a:r>
              <a:rPr sz="1150" b="1" spc="-5" dirty="0">
                <a:latin typeface="Arial"/>
                <a:cs typeface="Arial"/>
              </a:rPr>
              <a:t>IEEE 802.3</a:t>
            </a:r>
            <a:r>
              <a:rPr sz="1150" spc="-5" dirty="0">
                <a:latin typeface="Arial"/>
                <a:cs typeface="Arial"/>
              </a:rPr>
              <a:t>: This was the original </a:t>
            </a:r>
            <a:r>
              <a:rPr sz="1150" dirty="0">
                <a:latin typeface="Arial"/>
                <a:cs typeface="Arial"/>
              </a:rPr>
              <a:t>standard </a:t>
            </a:r>
            <a:r>
              <a:rPr sz="1150" spc="-5" dirty="0">
                <a:latin typeface="Arial"/>
                <a:cs typeface="Arial"/>
              </a:rPr>
              <a:t>given for 10BASE-5. It used </a:t>
            </a:r>
            <a:r>
              <a:rPr sz="1150" dirty="0">
                <a:latin typeface="Arial"/>
                <a:cs typeface="Arial"/>
              </a:rPr>
              <a:t>a </a:t>
            </a:r>
            <a:r>
              <a:rPr sz="1150" spc="-5" dirty="0">
                <a:latin typeface="Arial"/>
                <a:cs typeface="Arial"/>
              </a:rPr>
              <a:t>thick </a:t>
            </a:r>
            <a:r>
              <a:rPr sz="1150" dirty="0">
                <a:latin typeface="Arial"/>
                <a:cs typeface="Arial"/>
              </a:rPr>
              <a:t>single coaxial cable </a:t>
            </a:r>
            <a:r>
              <a:rPr sz="1150" spc="-5" dirty="0">
                <a:latin typeface="Arial"/>
                <a:cs typeface="Arial"/>
              </a:rPr>
              <a:t>into which </a:t>
            </a:r>
            <a:r>
              <a:rPr sz="1150" dirty="0">
                <a:latin typeface="Arial"/>
                <a:cs typeface="Arial"/>
              </a:rPr>
              <a:t>a  connection can </a:t>
            </a:r>
            <a:r>
              <a:rPr sz="1150" spc="-5" dirty="0">
                <a:latin typeface="Arial"/>
                <a:cs typeface="Arial"/>
              </a:rPr>
              <a:t>be tapped by drilling into the </a:t>
            </a:r>
            <a:r>
              <a:rPr sz="1150" dirty="0">
                <a:latin typeface="Arial"/>
                <a:cs typeface="Arial"/>
              </a:rPr>
              <a:t>cable </a:t>
            </a:r>
            <a:r>
              <a:rPr sz="1150" spc="-5" dirty="0">
                <a:latin typeface="Arial"/>
                <a:cs typeface="Arial"/>
              </a:rPr>
              <a:t>to the </a:t>
            </a:r>
            <a:r>
              <a:rPr sz="1150" dirty="0">
                <a:latin typeface="Arial"/>
                <a:cs typeface="Arial"/>
              </a:rPr>
              <a:t>core. </a:t>
            </a:r>
            <a:r>
              <a:rPr sz="1150" spc="-5" dirty="0">
                <a:latin typeface="Arial"/>
                <a:cs typeface="Arial"/>
              </a:rPr>
              <a:t>Here, 10 is the </a:t>
            </a:r>
            <a:r>
              <a:rPr sz="1150" dirty="0">
                <a:latin typeface="Arial"/>
                <a:cs typeface="Arial"/>
              </a:rPr>
              <a:t>maximum </a:t>
            </a:r>
            <a:r>
              <a:rPr sz="1150" spc="-5" dirty="0">
                <a:latin typeface="Arial"/>
                <a:cs typeface="Arial"/>
              </a:rPr>
              <a:t>throughput, i.e. 10 </a:t>
            </a:r>
            <a:r>
              <a:rPr sz="1150" dirty="0">
                <a:latin typeface="Arial"/>
                <a:cs typeface="Arial"/>
              </a:rPr>
              <a:t>Mbps, </a:t>
            </a:r>
            <a:r>
              <a:rPr sz="1150" spc="-5" dirty="0">
                <a:latin typeface="Arial"/>
                <a:cs typeface="Arial"/>
              </a:rPr>
              <a:t>BASE  denoted use of baseband transmission, and </a:t>
            </a:r>
            <a:r>
              <a:rPr sz="1150" dirty="0">
                <a:latin typeface="Arial"/>
                <a:cs typeface="Arial"/>
              </a:rPr>
              <a:t>5 refers </a:t>
            </a:r>
            <a:r>
              <a:rPr sz="1150" spc="-5" dirty="0">
                <a:latin typeface="Arial"/>
                <a:cs typeface="Arial"/>
              </a:rPr>
              <a:t>to the </a:t>
            </a:r>
            <a:r>
              <a:rPr sz="1150" dirty="0">
                <a:latin typeface="Arial"/>
                <a:cs typeface="Arial"/>
              </a:rPr>
              <a:t>maximum segment </a:t>
            </a:r>
            <a:r>
              <a:rPr sz="1150" spc="-5" dirty="0">
                <a:latin typeface="Arial"/>
                <a:cs typeface="Arial"/>
              </a:rPr>
              <a:t>length of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500m.</a:t>
            </a:r>
            <a:endParaRPr sz="1150">
              <a:latin typeface="Arial"/>
              <a:cs typeface="Arial"/>
            </a:endParaRPr>
          </a:p>
          <a:p>
            <a:pPr marL="469265" marR="5080" algn="just">
              <a:lnSpc>
                <a:spcPct val="157600"/>
              </a:lnSpc>
            </a:pPr>
            <a:r>
              <a:rPr sz="1150" b="1" spc="-5" dirty="0">
                <a:latin typeface="Arial"/>
                <a:cs typeface="Arial"/>
              </a:rPr>
              <a:t>IEEE 802.3a</a:t>
            </a:r>
            <a:r>
              <a:rPr sz="1150" spc="-5" dirty="0">
                <a:latin typeface="Arial"/>
                <a:cs typeface="Arial"/>
              </a:rPr>
              <a:t>: This gave the </a:t>
            </a:r>
            <a:r>
              <a:rPr sz="1150" dirty="0">
                <a:latin typeface="Arial"/>
                <a:cs typeface="Arial"/>
              </a:rPr>
              <a:t>standard </a:t>
            </a:r>
            <a:r>
              <a:rPr sz="1150" spc="-5" dirty="0">
                <a:latin typeface="Arial"/>
                <a:cs typeface="Arial"/>
              </a:rPr>
              <a:t>for thin </a:t>
            </a:r>
            <a:r>
              <a:rPr sz="1150" dirty="0">
                <a:latin typeface="Arial"/>
                <a:cs typeface="Arial"/>
              </a:rPr>
              <a:t>coax (10BASE-2), </a:t>
            </a:r>
            <a:r>
              <a:rPr sz="1150" spc="-5" dirty="0">
                <a:latin typeface="Arial"/>
                <a:cs typeface="Arial"/>
              </a:rPr>
              <a:t>which is </a:t>
            </a:r>
            <a:r>
              <a:rPr sz="1150" dirty="0">
                <a:latin typeface="Arial"/>
                <a:cs typeface="Arial"/>
              </a:rPr>
              <a:t>a </a:t>
            </a:r>
            <a:r>
              <a:rPr sz="1150" spc="-5" dirty="0">
                <a:latin typeface="Arial"/>
                <a:cs typeface="Arial"/>
              </a:rPr>
              <a:t>thinner </a:t>
            </a:r>
            <a:r>
              <a:rPr sz="1150" dirty="0">
                <a:latin typeface="Arial"/>
                <a:cs typeface="Arial"/>
              </a:rPr>
              <a:t>variety </a:t>
            </a:r>
            <a:r>
              <a:rPr sz="1150" spc="-5" dirty="0">
                <a:latin typeface="Arial"/>
                <a:cs typeface="Arial"/>
              </a:rPr>
              <a:t>where the </a:t>
            </a:r>
            <a:r>
              <a:rPr sz="1150" dirty="0">
                <a:latin typeface="Arial"/>
                <a:cs typeface="Arial"/>
              </a:rPr>
              <a:t>segments </a:t>
            </a:r>
            <a:r>
              <a:rPr sz="1150" spc="-5" dirty="0">
                <a:latin typeface="Arial"/>
                <a:cs typeface="Arial"/>
              </a:rPr>
              <a:t>of </a:t>
            </a:r>
            <a:r>
              <a:rPr sz="1150" dirty="0">
                <a:latin typeface="Arial"/>
                <a:cs typeface="Arial"/>
              </a:rPr>
              <a:t>coaxial  cables </a:t>
            </a:r>
            <a:r>
              <a:rPr sz="1150" spc="-5" dirty="0">
                <a:latin typeface="Arial"/>
                <a:cs typeface="Arial"/>
              </a:rPr>
              <a:t>are </a:t>
            </a:r>
            <a:r>
              <a:rPr sz="1150" dirty="0">
                <a:latin typeface="Arial"/>
                <a:cs typeface="Arial"/>
              </a:rPr>
              <a:t>connected </a:t>
            </a:r>
            <a:r>
              <a:rPr sz="1150" spc="-5" dirty="0">
                <a:latin typeface="Arial"/>
                <a:cs typeface="Arial"/>
              </a:rPr>
              <a:t>by BNC </a:t>
            </a:r>
            <a:r>
              <a:rPr sz="1150" dirty="0">
                <a:latin typeface="Arial"/>
                <a:cs typeface="Arial"/>
              </a:rPr>
              <a:t>connectors. </a:t>
            </a:r>
            <a:r>
              <a:rPr sz="1150" spc="-5" dirty="0">
                <a:latin typeface="Arial"/>
                <a:cs typeface="Arial"/>
              </a:rPr>
              <a:t>The </a:t>
            </a:r>
            <a:r>
              <a:rPr sz="1150" dirty="0">
                <a:latin typeface="Arial"/>
                <a:cs typeface="Arial"/>
              </a:rPr>
              <a:t>2 refers </a:t>
            </a:r>
            <a:r>
              <a:rPr sz="1150" spc="-5" dirty="0">
                <a:latin typeface="Arial"/>
                <a:cs typeface="Arial"/>
              </a:rPr>
              <a:t>to the </a:t>
            </a:r>
            <a:r>
              <a:rPr sz="1150" dirty="0">
                <a:latin typeface="Arial"/>
                <a:cs typeface="Arial"/>
              </a:rPr>
              <a:t>maximum segment </a:t>
            </a:r>
            <a:r>
              <a:rPr sz="1150" spc="-5" dirty="0">
                <a:latin typeface="Arial"/>
                <a:cs typeface="Arial"/>
              </a:rPr>
              <a:t>length of about 200m </a:t>
            </a:r>
            <a:r>
              <a:rPr sz="1150" dirty="0">
                <a:latin typeface="Arial"/>
                <a:cs typeface="Arial"/>
              </a:rPr>
              <a:t>(185m </a:t>
            </a:r>
            <a:r>
              <a:rPr sz="1150" spc="-5" dirty="0">
                <a:latin typeface="Arial"/>
                <a:cs typeface="Arial"/>
              </a:rPr>
              <a:t>to be  precise).</a:t>
            </a:r>
            <a:endParaRPr sz="1150">
              <a:latin typeface="Arial"/>
              <a:cs typeface="Arial"/>
            </a:endParaRPr>
          </a:p>
          <a:p>
            <a:pPr marL="469265" marR="6985" algn="just">
              <a:lnSpc>
                <a:spcPct val="157600"/>
              </a:lnSpc>
            </a:pPr>
            <a:r>
              <a:rPr sz="1150" b="1" spc="-5" dirty="0">
                <a:latin typeface="Arial"/>
                <a:cs typeface="Arial"/>
              </a:rPr>
              <a:t>IEEE 802.3i</a:t>
            </a:r>
            <a:r>
              <a:rPr sz="1150" spc="-5" dirty="0">
                <a:latin typeface="Arial"/>
                <a:cs typeface="Arial"/>
              </a:rPr>
              <a:t>: This gave the </a:t>
            </a:r>
            <a:r>
              <a:rPr sz="1150" dirty="0">
                <a:latin typeface="Arial"/>
                <a:cs typeface="Arial"/>
              </a:rPr>
              <a:t>standard </a:t>
            </a:r>
            <a:r>
              <a:rPr sz="1150" spc="-5" dirty="0">
                <a:latin typeface="Arial"/>
                <a:cs typeface="Arial"/>
              </a:rPr>
              <a:t>for twisted pair </a:t>
            </a:r>
            <a:r>
              <a:rPr sz="1150" dirty="0">
                <a:latin typeface="Arial"/>
                <a:cs typeface="Arial"/>
              </a:rPr>
              <a:t>(10BASE-T) </a:t>
            </a:r>
            <a:r>
              <a:rPr sz="1150" spc="-5" dirty="0">
                <a:latin typeface="Arial"/>
                <a:cs typeface="Arial"/>
              </a:rPr>
              <a:t>that uses unshielded twisted pair </a:t>
            </a:r>
            <a:r>
              <a:rPr sz="1150" dirty="0">
                <a:latin typeface="Arial"/>
                <a:cs typeface="Arial"/>
              </a:rPr>
              <a:t>(UTP) copper </a:t>
            </a:r>
            <a:r>
              <a:rPr sz="1150" spc="-5" dirty="0">
                <a:latin typeface="Arial"/>
                <a:cs typeface="Arial"/>
              </a:rPr>
              <a:t>wires as  physical layer </a:t>
            </a:r>
            <a:r>
              <a:rPr sz="1150" dirty="0">
                <a:latin typeface="Arial"/>
                <a:cs typeface="Arial"/>
              </a:rPr>
              <a:t>medium. </a:t>
            </a:r>
            <a:r>
              <a:rPr sz="1150" spc="-5" dirty="0">
                <a:latin typeface="Arial"/>
                <a:cs typeface="Arial"/>
              </a:rPr>
              <a:t>The further </a:t>
            </a:r>
            <a:r>
              <a:rPr sz="1150" dirty="0">
                <a:latin typeface="Arial"/>
                <a:cs typeface="Arial"/>
              </a:rPr>
              <a:t>variations </a:t>
            </a:r>
            <a:r>
              <a:rPr sz="1150" spc="-5" dirty="0">
                <a:latin typeface="Arial"/>
                <a:cs typeface="Arial"/>
              </a:rPr>
              <a:t>were given by IEEE 802.3u for 100BASE-TX, 100BASE-T4 and  100BASE-FX.</a:t>
            </a:r>
            <a:endParaRPr sz="1150">
              <a:latin typeface="Arial"/>
              <a:cs typeface="Arial"/>
            </a:endParaRPr>
          </a:p>
          <a:p>
            <a:pPr marL="469265" marR="24765" algn="just">
              <a:lnSpc>
                <a:spcPct val="157600"/>
              </a:lnSpc>
            </a:pPr>
            <a:r>
              <a:rPr sz="1150" b="1" spc="-5" dirty="0">
                <a:latin typeface="Arial"/>
                <a:cs typeface="Arial"/>
              </a:rPr>
              <a:t>IEEE 802.3i</a:t>
            </a:r>
            <a:r>
              <a:rPr sz="1150" spc="-5" dirty="0">
                <a:latin typeface="Arial"/>
                <a:cs typeface="Arial"/>
              </a:rPr>
              <a:t>: This gave the </a:t>
            </a:r>
            <a:r>
              <a:rPr sz="1150" dirty="0">
                <a:latin typeface="Arial"/>
                <a:cs typeface="Arial"/>
              </a:rPr>
              <a:t>standard </a:t>
            </a:r>
            <a:r>
              <a:rPr sz="1150" spc="-5" dirty="0">
                <a:latin typeface="Arial"/>
                <a:cs typeface="Arial"/>
              </a:rPr>
              <a:t>for Ethernet over Fiber </a:t>
            </a:r>
            <a:r>
              <a:rPr sz="1150" dirty="0">
                <a:latin typeface="Arial"/>
                <a:cs typeface="Arial"/>
              </a:rPr>
              <a:t>(10BASE-F) </a:t>
            </a:r>
            <a:r>
              <a:rPr sz="1150" spc="-5" dirty="0">
                <a:latin typeface="Arial"/>
                <a:cs typeface="Arial"/>
              </a:rPr>
              <a:t>that uses fiber optic </a:t>
            </a:r>
            <a:r>
              <a:rPr sz="1150" dirty="0">
                <a:latin typeface="Arial"/>
                <a:cs typeface="Arial"/>
              </a:rPr>
              <a:t>cables </a:t>
            </a:r>
            <a:r>
              <a:rPr sz="1150" spc="-5" dirty="0">
                <a:latin typeface="Arial"/>
                <a:cs typeface="Arial"/>
              </a:rPr>
              <a:t>as </a:t>
            </a:r>
            <a:r>
              <a:rPr sz="1150" dirty="0">
                <a:latin typeface="Arial"/>
                <a:cs typeface="Arial"/>
              </a:rPr>
              <a:t>medium </a:t>
            </a:r>
            <a:r>
              <a:rPr sz="1150" spc="-5" dirty="0">
                <a:latin typeface="Arial"/>
                <a:cs typeface="Arial"/>
              </a:rPr>
              <a:t>of  transmission.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5913" y="503825"/>
            <a:ext cx="2809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Types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Ethernet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675" y="1176351"/>
            <a:ext cx="215582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Classic</a:t>
            </a:r>
            <a:r>
              <a:rPr sz="1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Ethernet</a:t>
            </a:r>
            <a:endParaRPr sz="18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Switch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Ethernet</a:t>
            </a:r>
            <a:endParaRPr sz="18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Fast</a:t>
            </a:r>
            <a:r>
              <a:rPr sz="1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Ethernet</a:t>
            </a:r>
            <a:endParaRPr sz="1800">
              <a:latin typeface="Arial"/>
              <a:cs typeface="Arial"/>
            </a:endParaRPr>
          </a:p>
          <a:p>
            <a:pPr marL="494665" indent="-4826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94665" algn="l"/>
                <a:tab pos="4953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Gigabit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Ethernet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4954" y="503825"/>
            <a:ext cx="2610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Classic</a:t>
            </a:r>
            <a:r>
              <a:rPr spc="-90" dirty="0"/>
              <a:t> </a:t>
            </a:r>
            <a:r>
              <a:rPr spc="-5" dirty="0"/>
              <a:t>Ethernet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138" y="1219658"/>
            <a:ext cx="5490845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100"/>
              </a:spcBef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Classic Ethernet is the original form of Ethernet used primarily in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LANs.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69570" indent="-357505">
              <a:lnSpc>
                <a:spcPct val="100000"/>
              </a:lnSpc>
              <a:buChar char="●"/>
              <a:tabLst>
                <a:tab pos="369570" algn="l"/>
                <a:tab pos="370205" algn="l"/>
              </a:tabLst>
            </a:pPr>
            <a:r>
              <a:rPr sz="1150" spc="-5" dirty="0">
                <a:latin typeface="Arial"/>
                <a:cs typeface="Arial"/>
              </a:rPr>
              <a:t>It provides data </a:t>
            </a:r>
            <a:r>
              <a:rPr sz="1150" dirty="0">
                <a:latin typeface="Arial"/>
                <a:cs typeface="Arial"/>
              </a:rPr>
              <a:t>rates </a:t>
            </a:r>
            <a:r>
              <a:rPr sz="1150" spc="-5" dirty="0">
                <a:latin typeface="Arial"/>
                <a:cs typeface="Arial"/>
              </a:rPr>
              <a:t>between </a:t>
            </a:r>
            <a:r>
              <a:rPr sz="1150" dirty="0">
                <a:latin typeface="Arial"/>
                <a:cs typeface="Arial"/>
              </a:rPr>
              <a:t>3 </a:t>
            </a:r>
            <a:r>
              <a:rPr sz="1150" spc="-5" dirty="0">
                <a:latin typeface="Arial"/>
                <a:cs typeface="Arial"/>
              </a:rPr>
              <a:t>to 10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Mbps.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It operates both in the physical layer and in the </a:t>
            </a:r>
            <a:r>
              <a:rPr sz="1150" dirty="0">
                <a:latin typeface="Arial"/>
                <a:cs typeface="Arial"/>
              </a:rPr>
              <a:t>MAC sublayer </a:t>
            </a:r>
            <a:r>
              <a:rPr sz="1150" spc="-5" dirty="0">
                <a:latin typeface="Arial"/>
                <a:cs typeface="Arial"/>
              </a:rPr>
              <a:t>of the OSI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model.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In the physical </a:t>
            </a:r>
            <a:r>
              <a:rPr sz="1150" spc="-15" dirty="0">
                <a:latin typeface="Arial"/>
                <a:cs typeface="Arial"/>
              </a:rPr>
              <a:t>layer, </a:t>
            </a:r>
            <a:r>
              <a:rPr sz="1150" spc="-5" dirty="0">
                <a:latin typeface="Arial"/>
                <a:cs typeface="Arial"/>
              </a:rPr>
              <a:t>the features of the </a:t>
            </a:r>
            <a:r>
              <a:rPr sz="1150" dirty="0">
                <a:latin typeface="Arial"/>
                <a:cs typeface="Arial"/>
              </a:rPr>
              <a:t>cables </a:t>
            </a:r>
            <a:r>
              <a:rPr sz="1150" spc="-5" dirty="0">
                <a:latin typeface="Arial"/>
                <a:cs typeface="Arial"/>
              </a:rPr>
              <a:t>and networks are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considered.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In </a:t>
            </a:r>
            <a:r>
              <a:rPr sz="1150" dirty="0">
                <a:latin typeface="Arial"/>
                <a:cs typeface="Arial"/>
              </a:rPr>
              <a:t>MAC </a:t>
            </a:r>
            <a:r>
              <a:rPr sz="1150" spc="-10" dirty="0">
                <a:latin typeface="Arial"/>
                <a:cs typeface="Arial"/>
              </a:rPr>
              <a:t>sublayer, </a:t>
            </a:r>
            <a:r>
              <a:rPr sz="1150" spc="-5" dirty="0">
                <a:latin typeface="Arial"/>
                <a:cs typeface="Arial"/>
              </a:rPr>
              <a:t>the frame formats for the Ethernet data frame are laid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down.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Classic Ethernet was first </a:t>
            </a:r>
            <a:r>
              <a:rPr sz="1150" dirty="0">
                <a:latin typeface="Arial"/>
                <a:cs typeface="Arial"/>
              </a:rPr>
              <a:t>standardized </a:t>
            </a:r>
            <a:r>
              <a:rPr sz="1150" spc="-5" dirty="0">
                <a:latin typeface="Arial"/>
                <a:cs typeface="Arial"/>
              </a:rPr>
              <a:t>in 1980s as IEEE 802.3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standard.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82056"/>
            <a:ext cx="6301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The </a:t>
            </a:r>
            <a:r>
              <a:rPr sz="2400" dirty="0"/>
              <a:t>common varieties </a:t>
            </a:r>
            <a:r>
              <a:rPr sz="2400" spc="-5" dirty="0"/>
              <a:t>of </a:t>
            </a:r>
            <a:r>
              <a:rPr sz="2400" dirty="0"/>
              <a:t>classic </a:t>
            </a:r>
            <a:r>
              <a:rPr sz="2400" spc="-5" dirty="0"/>
              <a:t>Ethernet are</a:t>
            </a:r>
            <a:r>
              <a:rPr sz="2400" spc="-110" dirty="0"/>
              <a:t> </a:t>
            </a:r>
            <a:r>
              <a:rPr sz="2400" dirty="0"/>
              <a:t>-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5248" y="1443050"/>
            <a:ext cx="3638550" cy="173990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Thick </a:t>
            </a:r>
            <a:r>
              <a:rPr sz="1800" dirty="0">
                <a:latin typeface="Arial"/>
                <a:cs typeface="Arial"/>
              </a:rPr>
              <a:t>coax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(10BASE-5)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2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Thin </a:t>
            </a:r>
            <a:r>
              <a:rPr sz="1800" dirty="0">
                <a:latin typeface="Arial"/>
                <a:cs typeface="Arial"/>
              </a:rPr>
              <a:t>coax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(10BASE-2)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2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latin typeface="Arial"/>
                <a:cs typeface="Arial"/>
              </a:rPr>
              <a:t>Twisted </a:t>
            </a:r>
            <a:r>
              <a:rPr sz="1800" spc="-5" dirty="0">
                <a:latin typeface="Arial"/>
                <a:cs typeface="Arial"/>
              </a:rPr>
              <a:t>pair </a:t>
            </a:r>
            <a:r>
              <a:rPr sz="1800" dirty="0">
                <a:latin typeface="Arial"/>
                <a:cs typeface="Arial"/>
              </a:rPr>
              <a:t>(10BASE-T)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2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Ethernet over Fiber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(10BASE-F)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10428"/>
            <a:ext cx="30676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Frame Format of Classic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Ethernet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71092"/>
            <a:ext cx="835787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1150" spc="-5" dirty="0">
                <a:latin typeface="Arial"/>
                <a:cs typeface="Arial"/>
              </a:rPr>
              <a:t>Classic Ethernet frames </a:t>
            </a:r>
            <a:r>
              <a:rPr sz="1150" dirty="0">
                <a:latin typeface="Arial"/>
                <a:cs typeface="Arial"/>
              </a:rPr>
              <a:t>can </a:t>
            </a:r>
            <a:r>
              <a:rPr sz="1150" spc="-5" dirty="0">
                <a:latin typeface="Arial"/>
                <a:cs typeface="Arial"/>
              </a:rPr>
              <a:t>be either of Ethernet </a:t>
            </a:r>
            <a:r>
              <a:rPr sz="1150" dirty="0">
                <a:latin typeface="Arial"/>
                <a:cs typeface="Arial"/>
              </a:rPr>
              <a:t>(DIX) </a:t>
            </a:r>
            <a:r>
              <a:rPr sz="1150" spc="-5" dirty="0">
                <a:latin typeface="Arial"/>
                <a:cs typeface="Arial"/>
              </a:rPr>
              <a:t>or of IEEE 802.3 </a:t>
            </a:r>
            <a:r>
              <a:rPr sz="1150" dirty="0">
                <a:latin typeface="Arial"/>
                <a:cs typeface="Arial"/>
              </a:rPr>
              <a:t>standard. </a:t>
            </a:r>
            <a:r>
              <a:rPr sz="1150" spc="-5" dirty="0">
                <a:latin typeface="Arial"/>
                <a:cs typeface="Arial"/>
              </a:rPr>
              <a:t>The frames of the two </a:t>
            </a:r>
            <a:r>
              <a:rPr sz="1150" dirty="0">
                <a:latin typeface="Arial"/>
                <a:cs typeface="Arial"/>
              </a:rPr>
              <a:t>standards </a:t>
            </a:r>
            <a:r>
              <a:rPr sz="1150" spc="-5" dirty="0">
                <a:latin typeface="Arial"/>
                <a:cs typeface="Arial"/>
              </a:rPr>
              <a:t>are </a:t>
            </a:r>
            <a:r>
              <a:rPr sz="1150" dirty="0">
                <a:latin typeface="Arial"/>
                <a:cs typeface="Arial"/>
              </a:rPr>
              <a:t>very  similar </a:t>
            </a:r>
            <a:r>
              <a:rPr sz="1150" spc="-5" dirty="0">
                <a:latin typeface="Arial"/>
                <a:cs typeface="Arial"/>
              </a:rPr>
              <a:t>except for one field. The </a:t>
            </a:r>
            <a:r>
              <a:rPr sz="1150" dirty="0">
                <a:latin typeface="Arial"/>
                <a:cs typeface="Arial"/>
              </a:rPr>
              <a:t>main </a:t>
            </a:r>
            <a:r>
              <a:rPr sz="1150" spc="-5" dirty="0">
                <a:latin typeface="Arial"/>
                <a:cs typeface="Arial"/>
              </a:rPr>
              <a:t>fields of </a:t>
            </a:r>
            <a:r>
              <a:rPr sz="1150" dirty="0">
                <a:latin typeface="Arial"/>
                <a:cs typeface="Arial"/>
              </a:rPr>
              <a:t>a </a:t>
            </a:r>
            <a:r>
              <a:rPr sz="1150" spc="-5" dirty="0">
                <a:latin typeface="Arial"/>
                <a:cs typeface="Arial"/>
              </a:rPr>
              <a:t>frame of </a:t>
            </a:r>
            <a:r>
              <a:rPr sz="1150" dirty="0">
                <a:latin typeface="Arial"/>
                <a:cs typeface="Arial"/>
              </a:rPr>
              <a:t>classic </a:t>
            </a:r>
            <a:r>
              <a:rPr sz="1150" spc="-5" dirty="0">
                <a:latin typeface="Arial"/>
                <a:cs typeface="Arial"/>
              </a:rPr>
              <a:t>Ethernet are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−</a:t>
            </a:r>
            <a:endParaRPr sz="11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19"/>
              </a:spcBef>
            </a:pPr>
            <a:r>
              <a:rPr sz="1150" b="1" spc="-5" dirty="0">
                <a:latin typeface="Arial"/>
                <a:cs typeface="Arial"/>
              </a:rPr>
              <a:t>Preamble </a:t>
            </a:r>
            <a:r>
              <a:rPr sz="1150" dirty="0">
                <a:latin typeface="Arial"/>
                <a:cs typeface="Arial"/>
              </a:rPr>
              <a:t>− </a:t>
            </a:r>
            <a:r>
              <a:rPr sz="1150" spc="-5" dirty="0">
                <a:latin typeface="Arial"/>
                <a:cs typeface="Arial"/>
              </a:rPr>
              <a:t>It is the </a:t>
            </a:r>
            <a:r>
              <a:rPr sz="1150" dirty="0">
                <a:latin typeface="Arial"/>
                <a:cs typeface="Arial"/>
              </a:rPr>
              <a:t>starting </a:t>
            </a:r>
            <a:r>
              <a:rPr sz="1150" spc="-5" dirty="0">
                <a:latin typeface="Arial"/>
                <a:cs typeface="Arial"/>
              </a:rPr>
              <a:t>field that provides alert and timing pulse for transmission. In </a:t>
            </a:r>
            <a:r>
              <a:rPr sz="1150" dirty="0">
                <a:latin typeface="Arial"/>
                <a:cs typeface="Arial"/>
              </a:rPr>
              <a:t>case </a:t>
            </a:r>
            <a:r>
              <a:rPr sz="1150" spc="-5" dirty="0">
                <a:latin typeface="Arial"/>
                <a:cs typeface="Arial"/>
              </a:rPr>
              <a:t>of Ethernet </a:t>
            </a:r>
            <a:r>
              <a:rPr sz="1150" dirty="0">
                <a:latin typeface="Arial"/>
                <a:cs typeface="Arial"/>
              </a:rPr>
              <a:t>(DIX) </a:t>
            </a:r>
            <a:r>
              <a:rPr sz="1150" spc="-5" dirty="0">
                <a:latin typeface="Arial"/>
                <a:cs typeface="Arial"/>
              </a:rPr>
              <a:t>it is an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byte field and in </a:t>
            </a:r>
            <a:r>
              <a:rPr sz="1150" dirty="0">
                <a:latin typeface="Arial"/>
                <a:cs typeface="Arial"/>
              </a:rPr>
              <a:t>case </a:t>
            </a:r>
            <a:r>
              <a:rPr sz="1150" spc="-5" dirty="0">
                <a:latin typeface="Arial"/>
                <a:cs typeface="Arial"/>
              </a:rPr>
              <a:t>of IEEE 802.3 it is of </a:t>
            </a:r>
            <a:r>
              <a:rPr sz="1150" dirty="0">
                <a:latin typeface="Arial"/>
                <a:cs typeface="Arial"/>
              </a:rPr>
              <a:t>7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bytes.</a:t>
            </a:r>
            <a:endParaRPr sz="1150">
              <a:latin typeface="Arial"/>
              <a:cs typeface="Arial"/>
            </a:endParaRPr>
          </a:p>
          <a:p>
            <a:pPr marL="469265" marR="173355">
              <a:lnSpc>
                <a:spcPct val="201100"/>
              </a:lnSpc>
            </a:pPr>
            <a:r>
              <a:rPr sz="1150" b="1" spc="-5" dirty="0">
                <a:latin typeface="Arial"/>
                <a:cs typeface="Arial"/>
              </a:rPr>
              <a:t>Start of Frame Delimiter </a:t>
            </a:r>
            <a:r>
              <a:rPr sz="1150" b="1" dirty="0">
                <a:latin typeface="Arial"/>
                <a:cs typeface="Arial"/>
              </a:rPr>
              <a:t>(SOF) </a:t>
            </a:r>
            <a:r>
              <a:rPr sz="1150" dirty="0">
                <a:latin typeface="Arial"/>
                <a:cs typeface="Arial"/>
              </a:rPr>
              <a:t>− </a:t>
            </a:r>
            <a:r>
              <a:rPr sz="1150" spc="-5" dirty="0">
                <a:latin typeface="Arial"/>
                <a:cs typeface="Arial"/>
              </a:rPr>
              <a:t>It is </a:t>
            </a:r>
            <a:r>
              <a:rPr sz="1150" dirty="0">
                <a:latin typeface="Arial"/>
                <a:cs typeface="Arial"/>
              </a:rPr>
              <a:t>a 1 </a:t>
            </a:r>
            <a:r>
              <a:rPr sz="1150" spc="-5" dirty="0">
                <a:latin typeface="Arial"/>
                <a:cs typeface="Arial"/>
              </a:rPr>
              <a:t>byte field in an IEEE 802.3 frame that </a:t>
            </a:r>
            <a:r>
              <a:rPr sz="1150" dirty="0">
                <a:latin typeface="Arial"/>
                <a:cs typeface="Arial"/>
              </a:rPr>
              <a:t>contains </a:t>
            </a:r>
            <a:r>
              <a:rPr sz="1150" spc="-5" dirty="0">
                <a:latin typeface="Arial"/>
                <a:cs typeface="Arial"/>
              </a:rPr>
              <a:t>an alternating pattern of ones  and </a:t>
            </a:r>
            <a:r>
              <a:rPr sz="1150" dirty="0">
                <a:latin typeface="Arial"/>
                <a:cs typeface="Arial"/>
              </a:rPr>
              <a:t>zeros </a:t>
            </a:r>
            <a:r>
              <a:rPr sz="1150" spc="-5" dirty="0">
                <a:latin typeface="Arial"/>
                <a:cs typeface="Arial"/>
              </a:rPr>
              <a:t>ending with two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ones.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150" b="1" spc="-5" dirty="0">
                <a:latin typeface="Arial"/>
                <a:cs typeface="Arial"/>
              </a:rPr>
              <a:t>Destination Address </a:t>
            </a:r>
            <a:r>
              <a:rPr sz="1150" dirty="0">
                <a:latin typeface="Arial"/>
                <a:cs typeface="Arial"/>
              </a:rPr>
              <a:t>− </a:t>
            </a:r>
            <a:r>
              <a:rPr sz="1150" spc="-5" dirty="0">
                <a:latin typeface="Arial"/>
                <a:cs typeface="Arial"/>
              </a:rPr>
              <a:t>It is </a:t>
            </a:r>
            <a:r>
              <a:rPr sz="1150" dirty="0">
                <a:latin typeface="Arial"/>
                <a:cs typeface="Arial"/>
              </a:rPr>
              <a:t>a 6 </a:t>
            </a:r>
            <a:r>
              <a:rPr sz="1150" spc="-5" dirty="0">
                <a:latin typeface="Arial"/>
                <a:cs typeface="Arial"/>
              </a:rPr>
              <a:t>byte field </a:t>
            </a:r>
            <a:r>
              <a:rPr sz="1150" dirty="0">
                <a:latin typeface="Arial"/>
                <a:cs typeface="Arial"/>
              </a:rPr>
              <a:t>containing </a:t>
            </a:r>
            <a:r>
              <a:rPr sz="1150" spc="-5" dirty="0">
                <a:latin typeface="Arial"/>
                <a:cs typeface="Arial"/>
              </a:rPr>
              <a:t>physical address of destination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stations.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367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779" y="1220166"/>
            <a:ext cx="8183245" cy="245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00"/>
              </a:spcBef>
              <a:buChar char="●"/>
              <a:tabLst>
                <a:tab pos="321310" algn="l"/>
                <a:tab pos="321945" algn="l"/>
              </a:tabLst>
            </a:pP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It is associated with the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cables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and give the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specification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105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cable.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321310" indent="-309245">
              <a:lnSpc>
                <a:spcPct val="100000"/>
              </a:lnSpc>
              <a:buChar char="●"/>
              <a:tabLst>
                <a:tab pos="321310" algn="l"/>
                <a:tab pos="321945" algn="l"/>
              </a:tabLst>
            </a:pP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Ethernet describes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technology for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cabled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data networks that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connect software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and/or hardware with each</a:t>
            </a:r>
            <a:r>
              <a:rPr sz="105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3B3B3B"/>
                </a:solidFill>
                <a:latin typeface="Arial"/>
                <a:cs typeface="Arial"/>
              </a:rPr>
              <a:t>other.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321310" indent="-309245">
              <a:lnSpc>
                <a:spcPct val="100000"/>
              </a:lnSpc>
              <a:buChar char="●"/>
              <a:tabLst>
                <a:tab pos="321310" algn="l"/>
                <a:tab pos="321945" algn="l"/>
              </a:tabLst>
            </a:pP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It is also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sometimes referred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to as LAN</a:t>
            </a:r>
            <a:r>
              <a:rPr sz="105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3B3B3B"/>
                </a:solidFill>
                <a:latin typeface="Arial"/>
                <a:cs typeface="Arial"/>
              </a:rPr>
              <a:t>technology.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321310" indent="-309245">
              <a:lnSpc>
                <a:spcPct val="100000"/>
              </a:lnSpc>
              <a:buChar char="●"/>
              <a:tabLst>
                <a:tab pos="321310" algn="l"/>
                <a:tab pos="321945" algn="l"/>
              </a:tabLst>
            </a:pP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It enables data exchanges between end</a:t>
            </a:r>
            <a:r>
              <a:rPr sz="105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devices.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321310" indent="-309245">
              <a:lnSpc>
                <a:spcPct val="100000"/>
              </a:lnSpc>
              <a:buChar char="●"/>
              <a:tabLst>
                <a:tab pos="321310" algn="l"/>
                <a:tab pos="321945" algn="l"/>
              </a:tabLst>
            </a:pP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These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could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computers,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printers,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servers, routers,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105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others.</a:t>
            </a:r>
            <a:endParaRPr sz="1050">
              <a:latin typeface="Arial"/>
              <a:cs typeface="Arial"/>
            </a:endParaRPr>
          </a:p>
          <a:p>
            <a:pPr marL="321310" marR="5080" indent="-309245">
              <a:lnSpc>
                <a:spcPct val="202400"/>
              </a:lnSpc>
              <a:buChar char="●"/>
              <a:tabLst>
                <a:tab pos="321310" algn="l"/>
                <a:tab pos="321945" algn="l"/>
              </a:tabLst>
            </a:pP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When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combined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into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local network, these devices establish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connections via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the Ethernet protocol and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exchange data packages  with one</a:t>
            </a:r>
            <a:r>
              <a:rPr sz="105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3B3B3B"/>
                </a:solidFill>
                <a:latin typeface="Arial"/>
                <a:cs typeface="Arial"/>
              </a:rPr>
              <a:t>another.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321310" indent="-309245">
              <a:lnSpc>
                <a:spcPct val="100000"/>
              </a:lnSpc>
              <a:buChar char="●"/>
              <a:tabLst>
                <a:tab pos="321310" algn="l"/>
                <a:tab pos="321945" algn="l"/>
              </a:tabLst>
            </a:pP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current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1050" dirty="0">
                <a:solidFill>
                  <a:srgbClr val="3B3B3B"/>
                </a:solidFill>
                <a:latin typeface="Arial"/>
                <a:cs typeface="Arial"/>
              </a:rPr>
              <a:t>most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widely distributed protocol is IEEE</a:t>
            </a:r>
            <a:r>
              <a:rPr sz="105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B3B3B"/>
                </a:solidFill>
                <a:latin typeface="Arial"/>
                <a:cs typeface="Arial"/>
              </a:rPr>
              <a:t>802.3.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95820">
              <a:lnSpc>
                <a:spcPct val="100000"/>
              </a:lnSpc>
              <a:spcBef>
                <a:spcPts val="100"/>
              </a:spcBef>
            </a:pPr>
            <a:r>
              <a:rPr dirty="0"/>
              <a:t>contd...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Source Address </a:t>
            </a:r>
            <a:r>
              <a:rPr dirty="0"/>
              <a:t>− </a:t>
            </a:r>
            <a:r>
              <a:rPr spc="-5" dirty="0"/>
              <a:t>It is </a:t>
            </a:r>
            <a:r>
              <a:rPr dirty="0"/>
              <a:t>a 6 </a:t>
            </a:r>
            <a:r>
              <a:rPr spc="-5" dirty="0"/>
              <a:t>byte field </a:t>
            </a:r>
            <a:r>
              <a:rPr dirty="0"/>
              <a:t>containing </a:t>
            </a:r>
            <a:r>
              <a:rPr spc="-5" dirty="0"/>
              <a:t>the physical address of the </a:t>
            </a:r>
            <a:r>
              <a:rPr dirty="0"/>
              <a:t>sending</a:t>
            </a:r>
            <a:r>
              <a:rPr spc="-70" dirty="0"/>
              <a:t> </a:t>
            </a:r>
            <a:r>
              <a:rPr dirty="0"/>
              <a:t>station.</a:t>
            </a:r>
          </a:p>
          <a:p>
            <a:pPr marL="418465" marR="5080">
              <a:lnSpc>
                <a:spcPct val="201100"/>
              </a:lnSpc>
            </a:pPr>
            <a:r>
              <a:rPr b="1" spc="-15" dirty="0">
                <a:latin typeface="Arial"/>
                <a:cs typeface="Arial"/>
              </a:rPr>
              <a:t>Type/Length </a:t>
            </a:r>
            <a:r>
              <a:rPr dirty="0"/>
              <a:t>− </a:t>
            </a:r>
            <a:r>
              <a:rPr spc="-5" dirty="0"/>
              <a:t>This is </a:t>
            </a:r>
            <a:r>
              <a:rPr dirty="0"/>
              <a:t>a 2 </a:t>
            </a:r>
            <a:r>
              <a:rPr spc="-5" dirty="0"/>
              <a:t>byte field. In </a:t>
            </a:r>
            <a:r>
              <a:rPr dirty="0"/>
              <a:t>case </a:t>
            </a:r>
            <a:r>
              <a:rPr spc="-5" dirty="0"/>
              <a:t>of Ethernet </a:t>
            </a:r>
            <a:r>
              <a:rPr dirty="0"/>
              <a:t>(DIX), </a:t>
            </a:r>
            <a:r>
              <a:rPr spc="-5" dirty="0"/>
              <a:t>the field is type that instructs the </a:t>
            </a:r>
            <a:r>
              <a:rPr dirty="0"/>
              <a:t>receiver </a:t>
            </a:r>
            <a:r>
              <a:rPr spc="-5" dirty="0"/>
              <a:t>which process to  give the frame to. In </a:t>
            </a:r>
            <a:r>
              <a:rPr dirty="0"/>
              <a:t>case </a:t>
            </a:r>
            <a:r>
              <a:rPr spc="-5" dirty="0"/>
              <a:t>of IEEE 802.3, the field is length that </a:t>
            </a:r>
            <a:r>
              <a:rPr dirty="0"/>
              <a:t>stores </a:t>
            </a:r>
            <a:r>
              <a:rPr spc="-5" dirty="0"/>
              <a:t>the number of bytes in the data</a:t>
            </a:r>
            <a:r>
              <a:rPr spc="-15" dirty="0"/>
              <a:t> </a:t>
            </a:r>
            <a:r>
              <a:rPr spc="-5" dirty="0"/>
              <a:t>field.</a:t>
            </a:r>
          </a:p>
          <a:p>
            <a:pPr marL="405765">
              <a:lnSpc>
                <a:spcPct val="100000"/>
              </a:lnSpc>
              <a:spcBef>
                <a:spcPts val="10"/>
              </a:spcBef>
            </a:pPr>
            <a:endParaRPr sz="1200"/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latin typeface="Arial"/>
                <a:cs typeface="Arial"/>
              </a:rPr>
              <a:t>Data </a:t>
            </a:r>
            <a:r>
              <a:rPr dirty="0"/>
              <a:t>− </a:t>
            </a:r>
            <a:r>
              <a:rPr spc="-5" dirty="0"/>
              <a:t>This is </a:t>
            </a:r>
            <a:r>
              <a:rPr dirty="0"/>
              <a:t>a variable sized </a:t>
            </a:r>
            <a:r>
              <a:rPr spc="-5" dirty="0"/>
              <a:t>field </a:t>
            </a:r>
            <a:r>
              <a:rPr dirty="0"/>
              <a:t>carries </a:t>
            </a:r>
            <a:r>
              <a:rPr spc="-5" dirty="0"/>
              <a:t>the data from the upper layers. The </a:t>
            </a:r>
            <a:r>
              <a:rPr dirty="0"/>
              <a:t>maximum size </a:t>
            </a:r>
            <a:r>
              <a:rPr spc="-5" dirty="0"/>
              <a:t>of data field is 1500</a:t>
            </a:r>
            <a:r>
              <a:rPr spc="-100" dirty="0"/>
              <a:t> </a:t>
            </a:r>
            <a:r>
              <a:rPr spc="-5" dirty="0"/>
              <a:t>bytes.</a:t>
            </a:r>
          </a:p>
          <a:p>
            <a:pPr marL="405765">
              <a:lnSpc>
                <a:spcPct val="100000"/>
              </a:lnSpc>
              <a:spcBef>
                <a:spcPts val="15"/>
              </a:spcBef>
            </a:pPr>
            <a:endParaRPr sz="1200"/>
          </a:p>
          <a:p>
            <a:pPr marL="418465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Padding </a:t>
            </a:r>
            <a:r>
              <a:rPr dirty="0"/>
              <a:t>− </a:t>
            </a:r>
            <a:r>
              <a:rPr spc="-5" dirty="0"/>
              <a:t>This is added to the data to bring its length to the </a:t>
            </a:r>
            <a:r>
              <a:rPr dirty="0"/>
              <a:t>minimum requirement </a:t>
            </a:r>
            <a:r>
              <a:rPr spc="-5" dirty="0"/>
              <a:t>of 46</a:t>
            </a:r>
            <a:r>
              <a:rPr spc="-45" dirty="0"/>
              <a:t> </a:t>
            </a:r>
            <a:r>
              <a:rPr spc="-5" dirty="0"/>
              <a:t>bytes.</a:t>
            </a:r>
          </a:p>
          <a:p>
            <a:pPr marL="405765">
              <a:lnSpc>
                <a:spcPct val="100000"/>
              </a:lnSpc>
              <a:spcBef>
                <a:spcPts val="15"/>
              </a:spcBef>
            </a:pPr>
            <a:endParaRPr sz="1200"/>
          </a:p>
          <a:p>
            <a:pPr marL="418465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CRC </a:t>
            </a:r>
            <a:r>
              <a:rPr dirty="0"/>
              <a:t>− </a:t>
            </a:r>
            <a:r>
              <a:rPr spc="-5" dirty="0"/>
              <a:t>CRC </a:t>
            </a:r>
            <a:r>
              <a:rPr dirty="0"/>
              <a:t>stands </a:t>
            </a:r>
            <a:r>
              <a:rPr spc="-5" dirty="0"/>
              <a:t>for </a:t>
            </a:r>
            <a:r>
              <a:rPr dirty="0"/>
              <a:t>cyclic redundancy check. </a:t>
            </a:r>
            <a:r>
              <a:rPr spc="-5" dirty="0"/>
              <a:t>It </a:t>
            </a:r>
            <a:r>
              <a:rPr dirty="0"/>
              <a:t>contains </a:t>
            </a:r>
            <a:r>
              <a:rPr spc="-5" dirty="0"/>
              <a:t>the error detection</a:t>
            </a:r>
            <a:r>
              <a:rPr spc="-50" dirty="0"/>
              <a:t> </a:t>
            </a:r>
            <a:r>
              <a:rPr spc="-5" dirty="0"/>
              <a:t>information.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95820">
              <a:lnSpc>
                <a:spcPct val="100000"/>
              </a:lnSpc>
              <a:spcBef>
                <a:spcPts val="100"/>
              </a:spcBef>
            </a:pPr>
            <a:r>
              <a:rPr dirty="0"/>
              <a:t>contd...</a:t>
            </a:r>
          </a:p>
        </p:txBody>
      </p:sp>
      <p:sp>
        <p:nvSpPr>
          <p:cNvPr id="3" name="object 3"/>
          <p:cNvSpPr/>
          <p:nvPr/>
        </p:nvSpPr>
        <p:spPr>
          <a:xfrm>
            <a:off x="1736659" y="1346097"/>
            <a:ext cx="5457801" cy="2933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95820">
              <a:lnSpc>
                <a:spcPct val="100000"/>
              </a:lnSpc>
              <a:spcBef>
                <a:spcPts val="100"/>
              </a:spcBef>
            </a:pPr>
            <a:r>
              <a:rPr dirty="0"/>
              <a:t>contd...</a:t>
            </a:r>
          </a:p>
        </p:txBody>
      </p:sp>
      <p:sp>
        <p:nvSpPr>
          <p:cNvPr id="3" name="object 3"/>
          <p:cNvSpPr/>
          <p:nvPr/>
        </p:nvSpPr>
        <p:spPr>
          <a:xfrm>
            <a:off x="1741334" y="1286922"/>
            <a:ext cx="5476851" cy="295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125" y="503825"/>
            <a:ext cx="2312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Thick</a:t>
            </a:r>
            <a:r>
              <a:rPr spc="-95" dirty="0"/>
              <a:t> </a:t>
            </a:r>
            <a:r>
              <a:rPr spc="-5" dirty="0"/>
              <a:t>Ethernet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138" y="1219658"/>
            <a:ext cx="7855584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100"/>
              </a:spcBef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Thick Ethernet was the first </a:t>
            </a:r>
            <a:r>
              <a:rPr sz="1150" dirty="0">
                <a:latin typeface="Arial"/>
                <a:cs typeface="Arial"/>
              </a:rPr>
              <a:t>commercially </a:t>
            </a:r>
            <a:r>
              <a:rPr sz="1150" spc="-5" dirty="0">
                <a:latin typeface="Arial"/>
                <a:cs typeface="Arial"/>
              </a:rPr>
              <a:t>available form of </a:t>
            </a:r>
            <a:r>
              <a:rPr sz="1150" dirty="0">
                <a:latin typeface="Arial"/>
                <a:cs typeface="Arial"/>
              </a:rPr>
              <a:t>cabling supported </a:t>
            </a:r>
            <a:r>
              <a:rPr sz="1150" spc="-5" dirty="0">
                <a:latin typeface="Arial"/>
                <a:cs typeface="Arial"/>
              </a:rPr>
              <a:t>by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Ethernet.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It is technically </a:t>
            </a:r>
            <a:r>
              <a:rPr sz="1150" dirty="0">
                <a:latin typeface="Arial"/>
                <a:cs typeface="Arial"/>
              </a:rPr>
              <a:t>known </a:t>
            </a:r>
            <a:r>
              <a:rPr sz="1150" spc="-5" dirty="0">
                <a:latin typeface="Arial"/>
                <a:cs typeface="Arial"/>
              </a:rPr>
              <a:t>as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10-BASE-5.</a:t>
            </a:r>
            <a:endParaRPr sz="1150">
              <a:latin typeface="Arial"/>
              <a:cs typeface="Arial"/>
            </a:endParaRPr>
          </a:p>
          <a:p>
            <a:pPr marL="328930" marR="5080" indent="-316865">
              <a:lnSpc>
                <a:spcPct val="2011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Here, 10 is the </a:t>
            </a:r>
            <a:r>
              <a:rPr sz="1150" dirty="0">
                <a:latin typeface="Arial"/>
                <a:cs typeface="Arial"/>
              </a:rPr>
              <a:t>maximum </a:t>
            </a:r>
            <a:r>
              <a:rPr sz="1150" spc="-5" dirty="0">
                <a:latin typeface="Arial"/>
                <a:cs typeface="Arial"/>
              </a:rPr>
              <a:t>throughput, i.e. 10 </a:t>
            </a:r>
            <a:r>
              <a:rPr sz="1150" dirty="0">
                <a:latin typeface="Arial"/>
                <a:cs typeface="Arial"/>
              </a:rPr>
              <a:t>Mbps, </a:t>
            </a:r>
            <a:r>
              <a:rPr sz="1150" spc="-5" dirty="0">
                <a:latin typeface="Arial"/>
                <a:cs typeface="Arial"/>
              </a:rPr>
              <a:t>BASE denoted use of baseband transmission, and </a:t>
            </a:r>
            <a:r>
              <a:rPr sz="1150" dirty="0">
                <a:latin typeface="Arial"/>
                <a:cs typeface="Arial"/>
              </a:rPr>
              <a:t>5 refers </a:t>
            </a:r>
            <a:r>
              <a:rPr sz="1150" spc="-5" dirty="0">
                <a:latin typeface="Arial"/>
                <a:cs typeface="Arial"/>
              </a:rPr>
              <a:t>to the  </a:t>
            </a:r>
            <a:r>
              <a:rPr sz="1150" dirty="0">
                <a:latin typeface="Arial"/>
                <a:cs typeface="Arial"/>
              </a:rPr>
              <a:t>maximum segment </a:t>
            </a:r>
            <a:r>
              <a:rPr sz="1150" spc="-5" dirty="0">
                <a:latin typeface="Arial"/>
                <a:cs typeface="Arial"/>
              </a:rPr>
              <a:t>length of 500 </a:t>
            </a:r>
            <a:r>
              <a:rPr sz="1150" dirty="0">
                <a:latin typeface="Arial"/>
                <a:cs typeface="Arial"/>
              </a:rPr>
              <a:t>metres (1,600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ft).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This type of </a:t>
            </a:r>
            <a:r>
              <a:rPr sz="1150" dirty="0">
                <a:latin typeface="Arial"/>
                <a:cs typeface="Arial"/>
              </a:rPr>
              <a:t>cabling </a:t>
            </a:r>
            <a:r>
              <a:rPr sz="1150" spc="-5" dirty="0">
                <a:latin typeface="Arial"/>
                <a:cs typeface="Arial"/>
              </a:rPr>
              <a:t>allows 100 </a:t>
            </a:r>
            <a:r>
              <a:rPr sz="1150" dirty="0">
                <a:latin typeface="Arial"/>
                <a:cs typeface="Arial"/>
              </a:rPr>
              <a:t>stations </a:t>
            </a:r>
            <a:r>
              <a:rPr sz="1150" spc="-5" dirty="0">
                <a:latin typeface="Arial"/>
                <a:cs typeface="Arial"/>
              </a:rPr>
              <a:t>to be </a:t>
            </a:r>
            <a:r>
              <a:rPr sz="1150" dirty="0">
                <a:latin typeface="Arial"/>
                <a:cs typeface="Arial"/>
              </a:rPr>
              <a:t>connected </a:t>
            </a:r>
            <a:r>
              <a:rPr sz="1150" spc="-5" dirty="0">
                <a:latin typeface="Arial"/>
                <a:cs typeface="Arial"/>
              </a:rPr>
              <a:t>to it by </a:t>
            </a:r>
            <a:r>
              <a:rPr sz="1150" dirty="0">
                <a:latin typeface="Arial"/>
                <a:cs typeface="Arial"/>
              </a:rPr>
              <a:t>vampire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taps.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The </a:t>
            </a:r>
            <a:r>
              <a:rPr sz="1150" dirty="0">
                <a:latin typeface="Arial"/>
                <a:cs typeface="Arial"/>
              </a:rPr>
              <a:t>stations share a single collision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domain.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601" y="510428"/>
            <a:ext cx="702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contd...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1995" y="1317547"/>
            <a:ext cx="3905242" cy="2990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669" y="510428"/>
            <a:ext cx="16725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Structure of</a:t>
            </a:r>
            <a:r>
              <a:rPr sz="1500" b="1" spc="-8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Cable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138" y="1219658"/>
            <a:ext cx="750125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100"/>
              </a:spcBef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The </a:t>
            </a:r>
            <a:r>
              <a:rPr sz="1150" dirty="0">
                <a:latin typeface="Arial"/>
                <a:cs typeface="Arial"/>
              </a:rPr>
              <a:t>coaxial cable </a:t>
            </a:r>
            <a:r>
              <a:rPr sz="1150" spc="-5" dirty="0">
                <a:latin typeface="Arial"/>
                <a:cs typeface="Arial"/>
              </a:rPr>
              <a:t>of thick Ethernet is 0.5 inches in diameter and usually has </a:t>
            </a:r>
            <a:r>
              <a:rPr sz="1150" dirty="0">
                <a:latin typeface="Arial"/>
                <a:cs typeface="Arial"/>
              </a:rPr>
              <a:t>a yellow </a:t>
            </a:r>
            <a:r>
              <a:rPr sz="1150" spc="-5" dirty="0">
                <a:latin typeface="Arial"/>
                <a:cs typeface="Arial"/>
              </a:rPr>
              <a:t>outer PVC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coating.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The </a:t>
            </a:r>
            <a:r>
              <a:rPr sz="1150" dirty="0">
                <a:latin typeface="Arial"/>
                <a:cs typeface="Arial"/>
              </a:rPr>
              <a:t>coaxial cable </a:t>
            </a:r>
            <a:r>
              <a:rPr sz="1150" spc="-5" dirty="0">
                <a:latin typeface="Arial"/>
                <a:cs typeface="Arial"/>
              </a:rPr>
              <a:t>has </a:t>
            </a:r>
            <a:r>
              <a:rPr sz="1150" dirty="0">
                <a:latin typeface="Arial"/>
                <a:cs typeface="Arial"/>
              </a:rPr>
              <a:t>a </a:t>
            </a:r>
            <a:r>
              <a:rPr sz="1150" spc="-5" dirty="0">
                <a:latin typeface="Arial"/>
                <a:cs typeface="Arial"/>
              </a:rPr>
              <a:t>stiff inner </a:t>
            </a:r>
            <a:r>
              <a:rPr sz="1150" dirty="0">
                <a:latin typeface="Arial"/>
                <a:cs typeface="Arial"/>
              </a:rPr>
              <a:t>copper conductor </a:t>
            </a:r>
            <a:r>
              <a:rPr sz="1150" spc="-5" dirty="0">
                <a:latin typeface="Arial"/>
                <a:cs typeface="Arial"/>
              </a:rPr>
              <a:t>for transmitting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signals.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This is </a:t>
            </a:r>
            <a:r>
              <a:rPr sz="1150" dirty="0">
                <a:latin typeface="Arial"/>
                <a:cs typeface="Arial"/>
              </a:rPr>
              <a:t>covered </a:t>
            </a:r>
            <a:r>
              <a:rPr sz="1150" spc="-5" dirty="0">
                <a:latin typeface="Arial"/>
                <a:cs typeface="Arial"/>
              </a:rPr>
              <a:t>by an inner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insulation.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67030" indent="-354965">
              <a:lnSpc>
                <a:spcPct val="100000"/>
              </a:lnSpc>
              <a:buChar char="●"/>
              <a:tabLst>
                <a:tab pos="367030" algn="l"/>
                <a:tab pos="367665" algn="l"/>
              </a:tabLst>
            </a:pPr>
            <a:r>
              <a:rPr sz="1150" spc="-5" dirty="0">
                <a:latin typeface="Arial"/>
                <a:cs typeface="Arial"/>
              </a:rPr>
              <a:t>This insulator is encased by </a:t>
            </a:r>
            <a:r>
              <a:rPr sz="1150" dirty="0">
                <a:latin typeface="Arial"/>
                <a:cs typeface="Arial"/>
              </a:rPr>
              <a:t>a closely </a:t>
            </a:r>
            <a:r>
              <a:rPr sz="1150" spc="-5" dirty="0">
                <a:latin typeface="Arial"/>
                <a:cs typeface="Arial"/>
              </a:rPr>
              <a:t>woven braided </a:t>
            </a:r>
            <a:r>
              <a:rPr sz="1150" dirty="0">
                <a:latin typeface="Arial"/>
                <a:cs typeface="Arial"/>
              </a:rPr>
              <a:t>metal </a:t>
            </a:r>
            <a:r>
              <a:rPr sz="1150" spc="-5" dirty="0">
                <a:latin typeface="Arial"/>
                <a:cs typeface="Arial"/>
              </a:rPr>
              <a:t>outer </a:t>
            </a:r>
            <a:r>
              <a:rPr sz="1150" dirty="0">
                <a:latin typeface="Arial"/>
                <a:cs typeface="Arial"/>
              </a:rPr>
              <a:t>conductor </a:t>
            </a:r>
            <a:r>
              <a:rPr sz="1150" spc="-5" dirty="0">
                <a:latin typeface="Arial"/>
                <a:cs typeface="Arial"/>
              </a:rPr>
              <a:t>that acts as </a:t>
            </a:r>
            <a:r>
              <a:rPr sz="1150" dirty="0">
                <a:latin typeface="Arial"/>
                <a:cs typeface="Arial"/>
              </a:rPr>
              <a:t>a shield </a:t>
            </a:r>
            <a:r>
              <a:rPr sz="1150" spc="-5" dirty="0">
                <a:latin typeface="Arial"/>
                <a:cs typeface="Arial"/>
              </a:rPr>
              <a:t>against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noise.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The outer </a:t>
            </a:r>
            <a:r>
              <a:rPr sz="1150" dirty="0">
                <a:latin typeface="Arial"/>
                <a:cs typeface="Arial"/>
              </a:rPr>
              <a:t>conductor </a:t>
            </a:r>
            <a:r>
              <a:rPr sz="1150" spc="-5" dirty="0">
                <a:latin typeface="Arial"/>
                <a:cs typeface="Arial"/>
              </a:rPr>
              <a:t>is enclosed by the </a:t>
            </a:r>
            <a:r>
              <a:rPr sz="1150" dirty="0">
                <a:latin typeface="Arial"/>
                <a:cs typeface="Arial"/>
              </a:rPr>
              <a:t>yellow </a:t>
            </a:r>
            <a:r>
              <a:rPr sz="1150" spc="-5" dirty="0">
                <a:latin typeface="Arial"/>
                <a:cs typeface="Arial"/>
              </a:rPr>
              <a:t>PVC outer</a:t>
            </a:r>
            <a:r>
              <a:rPr sz="1150" spc="-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coating.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95820">
              <a:lnSpc>
                <a:spcPct val="100000"/>
              </a:lnSpc>
              <a:spcBef>
                <a:spcPts val="100"/>
              </a:spcBef>
            </a:pPr>
            <a:r>
              <a:rPr dirty="0"/>
              <a:t>contd...</a:t>
            </a:r>
          </a:p>
        </p:txBody>
      </p:sp>
      <p:sp>
        <p:nvSpPr>
          <p:cNvPr id="3" name="object 3"/>
          <p:cNvSpPr/>
          <p:nvPr/>
        </p:nvSpPr>
        <p:spPr>
          <a:xfrm>
            <a:off x="2218357" y="1534396"/>
            <a:ext cx="4267179" cy="244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9472" y="510428"/>
            <a:ext cx="1464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Network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Design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138" y="1219658"/>
            <a:ext cx="8021320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100"/>
              </a:spcBef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The thick Ethernet is deployed using bus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-15" dirty="0">
                <a:latin typeface="Arial"/>
                <a:cs typeface="Arial"/>
              </a:rPr>
              <a:t>topology.</a:t>
            </a:r>
            <a:endParaRPr sz="1150">
              <a:latin typeface="Arial"/>
              <a:cs typeface="Arial"/>
            </a:endParaRPr>
          </a:p>
          <a:p>
            <a:pPr marL="328930" marR="5080" indent="-316865">
              <a:lnSpc>
                <a:spcPct val="2011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The 10-Base-5 </a:t>
            </a:r>
            <a:r>
              <a:rPr sz="1150" dirty="0">
                <a:latin typeface="Arial"/>
                <a:cs typeface="Arial"/>
              </a:rPr>
              <a:t>co-axial cable </a:t>
            </a:r>
            <a:r>
              <a:rPr sz="1150" spc="-5" dirty="0">
                <a:latin typeface="Arial"/>
                <a:cs typeface="Arial"/>
              </a:rPr>
              <a:t>forms the </a:t>
            </a:r>
            <a:r>
              <a:rPr sz="1150" dirty="0">
                <a:latin typeface="Arial"/>
                <a:cs typeface="Arial"/>
              </a:rPr>
              <a:t>shared </a:t>
            </a:r>
            <a:r>
              <a:rPr sz="1150" spc="-5" dirty="0">
                <a:latin typeface="Arial"/>
                <a:cs typeface="Arial"/>
              </a:rPr>
              <a:t>bus. Up to 100 </a:t>
            </a:r>
            <a:r>
              <a:rPr sz="1150" dirty="0">
                <a:latin typeface="Arial"/>
                <a:cs typeface="Arial"/>
              </a:rPr>
              <a:t>stations may </a:t>
            </a:r>
            <a:r>
              <a:rPr sz="1150" spc="-5" dirty="0">
                <a:latin typeface="Arial"/>
                <a:cs typeface="Arial"/>
              </a:rPr>
              <a:t>be </a:t>
            </a:r>
            <a:r>
              <a:rPr sz="1150" dirty="0">
                <a:latin typeface="Arial"/>
                <a:cs typeface="Arial"/>
              </a:rPr>
              <a:t>connected </a:t>
            </a:r>
            <a:r>
              <a:rPr sz="1150" spc="-5" dirty="0">
                <a:latin typeface="Arial"/>
                <a:cs typeface="Arial"/>
              </a:rPr>
              <a:t>to it by </a:t>
            </a:r>
            <a:r>
              <a:rPr sz="1150" dirty="0">
                <a:latin typeface="Arial"/>
                <a:cs typeface="Arial"/>
              </a:rPr>
              <a:t>vampire </a:t>
            </a:r>
            <a:r>
              <a:rPr sz="1150" spc="-5" dirty="0">
                <a:latin typeface="Arial"/>
                <a:cs typeface="Arial"/>
              </a:rPr>
              <a:t>taps through  AUI </a:t>
            </a:r>
            <a:r>
              <a:rPr sz="1150" dirty="0">
                <a:latin typeface="Arial"/>
                <a:cs typeface="Arial"/>
              </a:rPr>
              <a:t>(attachment </a:t>
            </a:r>
            <a:r>
              <a:rPr sz="1150" spc="-5" dirty="0">
                <a:latin typeface="Arial"/>
                <a:cs typeface="Arial"/>
              </a:rPr>
              <a:t>unit interface)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cables.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95820">
              <a:lnSpc>
                <a:spcPct val="100000"/>
              </a:lnSpc>
              <a:spcBef>
                <a:spcPts val="100"/>
              </a:spcBef>
            </a:pPr>
            <a:r>
              <a:rPr dirty="0"/>
              <a:t>contd...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047750"/>
            <a:ext cx="48006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030" y="503825"/>
            <a:ext cx="2155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Thin</a:t>
            </a:r>
            <a:r>
              <a:rPr spc="-95" dirty="0"/>
              <a:t> </a:t>
            </a:r>
            <a:r>
              <a:rPr spc="-5" dirty="0"/>
              <a:t>Ethernet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138" y="1295857"/>
            <a:ext cx="8226425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100"/>
              </a:spcBef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Thin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Ethernet,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popularly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known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as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thinnet,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among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family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of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Ethernet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standards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that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uses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thinner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coaxial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cable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as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2893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transmission </a:t>
            </a:r>
            <a:r>
              <a:rPr sz="1150" dirty="0">
                <a:latin typeface="Arial"/>
                <a:cs typeface="Arial"/>
              </a:rPr>
              <a:t>media. </a:t>
            </a:r>
            <a:r>
              <a:rPr sz="1150" spc="-5" dirty="0">
                <a:latin typeface="Arial"/>
                <a:cs typeface="Arial"/>
              </a:rPr>
              <a:t>It is technically </a:t>
            </a:r>
            <a:r>
              <a:rPr sz="1150" dirty="0">
                <a:latin typeface="Arial"/>
                <a:cs typeface="Arial"/>
              </a:rPr>
              <a:t>known </a:t>
            </a:r>
            <a:r>
              <a:rPr sz="1150" spc="-5" dirty="0">
                <a:latin typeface="Arial"/>
                <a:cs typeface="Arial"/>
              </a:rPr>
              <a:t>as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10-BASE-2.</a:t>
            </a:r>
            <a:endParaRPr sz="1150">
              <a:latin typeface="Arial"/>
              <a:cs typeface="Arial"/>
            </a:endParaRPr>
          </a:p>
          <a:p>
            <a:pPr marL="328930" marR="8255" indent="-316865">
              <a:lnSpc>
                <a:spcPct val="201100"/>
              </a:lnSpc>
              <a:buFont typeface="Arial"/>
              <a:buChar char="●"/>
              <a:tabLst>
                <a:tab pos="377825" algn="l"/>
                <a:tab pos="378460" algn="l"/>
              </a:tabLst>
            </a:pPr>
            <a:r>
              <a:rPr dirty="0"/>
              <a:t>	</a:t>
            </a:r>
            <a:r>
              <a:rPr sz="1150" spc="-5" dirty="0">
                <a:latin typeface="Arial"/>
                <a:cs typeface="Arial"/>
              </a:rPr>
              <a:t>Here, 10 is the </a:t>
            </a:r>
            <a:r>
              <a:rPr sz="1150" dirty="0">
                <a:latin typeface="Arial"/>
                <a:cs typeface="Arial"/>
              </a:rPr>
              <a:t>maximum </a:t>
            </a:r>
            <a:r>
              <a:rPr sz="1150" spc="-5" dirty="0">
                <a:latin typeface="Arial"/>
                <a:cs typeface="Arial"/>
              </a:rPr>
              <a:t>throughput, i.e. 10 </a:t>
            </a:r>
            <a:r>
              <a:rPr sz="1150" dirty="0">
                <a:latin typeface="Arial"/>
                <a:cs typeface="Arial"/>
              </a:rPr>
              <a:t>Mbps, </a:t>
            </a:r>
            <a:r>
              <a:rPr sz="1150" spc="-5" dirty="0">
                <a:latin typeface="Arial"/>
                <a:cs typeface="Arial"/>
              </a:rPr>
              <a:t>BASE denoted use of baseband transmission, and </a:t>
            </a:r>
            <a:r>
              <a:rPr sz="1150" dirty="0">
                <a:latin typeface="Arial"/>
                <a:cs typeface="Arial"/>
              </a:rPr>
              <a:t>2 refers </a:t>
            </a:r>
            <a:r>
              <a:rPr sz="1150" spc="-5" dirty="0">
                <a:latin typeface="Arial"/>
                <a:cs typeface="Arial"/>
              </a:rPr>
              <a:t>to the  </a:t>
            </a:r>
            <a:r>
              <a:rPr sz="1150" dirty="0">
                <a:latin typeface="Arial"/>
                <a:cs typeface="Arial"/>
              </a:rPr>
              <a:t>maximum segment </a:t>
            </a:r>
            <a:r>
              <a:rPr sz="1150" spc="-5" dirty="0">
                <a:latin typeface="Arial"/>
                <a:cs typeface="Arial"/>
              </a:rPr>
              <a:t>length of about 200 </a:t>
            </a:r>
            <a:r>
              <a:rPr sz="1150" dirty="0">
                <a:latin typeface="Arial"/>
                <a:cs typeface="Arial"/>
              </a:rPr>
              <a:t>metres (precisely </a:t>
            </a:r>
            <a:r>
              <a:rPr sz="1150" spc="-5" dirty="0">
                <a:latin typeface="Arial"/>
                <a:cs typeface="Arial"/>
              </a:rPr>
              <a:t>185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metres).</a:t>
            </a:r>
            <a:endParaRPr sz="1150">
              <a:latin typeface="Arial"/>
              <a:cs typeface="Arial"/>
            </a:endParaRPr>
          </a:p>
          <a:p>
            <a:pPr marL="328930" marR="5080" indent="-316865">
              <a:lnSpc>
                <a:spcPct val="201100"/>
              </a:lnSpc>
              <a:buChar char="●"/>
              <a:tabLst>
                <a:tab pos="328930" algn="l"/>
                <a:tab pos="329565" algn="l"/>
              </a:tabLst>
            </a:pPr>
            <a:r>
              <a:rPr sz="1150" spc="-5" dirty="0">
                <a:latin typeface="Arial"/>
                <a:cs typeface="Arial"/>
              </a:rPr>
              <a:t>This type of </a:t>
            </a:r>
            <a:r>
              <a:rPr sz="1150" dirty="0">
                <a:latin typeface="Arial"/>
                <a:cs typeface="Arial"/>
              </a:rPr>
              <a:t>cabling </a:t>
            </a:r>
            <a:r>
              <a:rPr sz="1150" spc="-5" dirty="0">
                <a:latin typeface="Arial"/>
                <a:cs typeface="Arial"/>
              </a:rPr>
              <a:t>allows </a:t>
            </a:r>
            <a:r>
              <a:rPr sz="1150" dirty="0">
                <a:latin typeface="Arial"/>
                <a:cs typeface="Arial"/>
              </a:rPr>
              <a:t>a maximum </a:t>
            </a:r>
            <a:r>
              <a:rPr sz="1150" spc="-5" dirty="0">
                <a:latin typeface="Arial"/>
                <a:cs typeface="Arial"/>
              </a:rPr>
              <a:t>of 30 </a:t>
            </a:r>
            <a:r>
              <a:rPr sz="1150" dirty="0">
                <a:latin typeface="Arial"/>
                <a:cs typeface="Arial"/>
              </a:rPr>
              <a:t>stations </a:t>
            </a:r>
            <a:r>
              <a:rPr sz="1150" spc="-5" dirty="0">
                <a:latin typeface="Arial"/>
                <a:cs typeface="Arial"/>
              </a:rPr>
              <a:t>to be </a:t>
            </a:r>
            <a:r>
              <a:rPr sz="1150" dirty="0">
                <a:latin typeface="Arial"/>
                <a:cs typeface="Arial"/>
              </a:rPr>
              <a:t>connected </a:t>
            </a:r>
            <a:r>
              <a:rPr sz="1150" spc="-5" dirty="0">
                <a:latin typeface="Arial"/>
                <a:cs typeface="Arial"/>
              </a:rPr>
              <a:t>to it by BNC </a:t>
            </a:r>
            <a:r>
              <a:rPr sz="1150" dirty="0">
                <a:latin typeface="Arial"/>
                <a:cs typeface="Arial"/>
              </a:rPr>
              <a:t>connectors </a:t>
            </a:r>
            <a:r>
              <a:rPr sz="1150" spc="-5" dirty="0">
                <a:latin typeface="Arial"/>
                <a:cs typeface="Arial"/>
              </a:rPr>
              <a:t>with 50 </a:t>
            </a:r>
            <a:r>
              <a:rPr sz="1150" dirty="0">
                <a:latin typeface="Arial"/>
                <a:cs typeface="Arial"/>
              </a:rPr>
              <a:t>centimetres  minimum </a:t>
            </a:r>
            <a:r>
              <a:rPr sz="1150" spc="-5" dirty="0">
                <a:latin typeface="Arial"/>
                <a:cs typeface="Arial"/>
              </a:rPr>
              <a:t>gap between </a:t>
            </a:r>
            <a:r>
              <a:rPr sz="1150" dirty="0">
                <a:latin typeface="Arial"/>
                <a:cs typeface="Arial"/>
              </a:rPr>
              <a:t>subsequent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stations.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DD7FB5155A440AF7BB58CFFD0EB48" ma:contentTypeVersion="4" ma:contentTypeDescription="Create a new document." ma:contentTypeScope="" ma:versionID="990fa8cc0888ac136b9df06f6aff5f81">
  <xsd:schema xmlns:xsd="http://www.w3.org/2001/XMLSchema" xmlns:xs="http://www.w3.org/2001/XMLSchema" xmlns:p="http://schemas.microsoft.com/office/2006/metadata/properties" xmlns:ns2="55327a11-6e4c-481a-812d-9a5ea8cd96ec" targetNamespace="http://schemas.microsoft.com/office/2006/metadata/properties" ma:root="true" ma:fieldsID="cb56dc8b258b4ad306b09ca19339265d" ns2:_="">
    <xsd:import namespace="55327a11-6e4c-481a-812d-9a5ea8cd9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27a11-6e4c-481a-812d-9a5ea8cd9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09E7C5-96C1-4008-A2DC-4B12A924AE0D}"/>
</file>

<file path=customXml/itemProps2.xml><?xml version="1.0" encoding="utf-8"?>
<ds:datastoreItem xmlns:ds="http://schemas.openxmlformats.org/officeDocument/2006/customXml" ds:itemID="{8B4E2BFF-169D-4B53-86B0-55DE4CD3F6B4}"/>
</file>

<file path=customXml/itemProps3.xml><?xml version="1.0" encoding="utf-8"?>
<ds:datastoreItem xmlns:ds="http://schemas.openxmlformats.org/officeDocument/2006/customXml" ds:itemID="{6B104831-7FFA-4C95-9A11-A6BBE08DA32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1220</Words>
  <Application>Microsoft Office PowerPoint</Application>
  <PresentationFormat>On-screen Show (16:9)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LAN Technologies</vt:lpstr>
      <vt:lpstr>Ethernet</vt:lpstr>
      <vt:lpstr>Thick Ethernet</vt:lpstr>
      <vt:lpstr>Slide 4</vt:lpstr>
      <vt:lpstr>Structure of Cable</vt:lpstr>
      <vt:lpstr>contd...</vt:lpstr>
      <vt:lpstr>Network Design</vt:lpstr>
      <vt:lpstr>contd...</vt:lpstr>
      <vt:lpstr>Thin Ethernet</vt:lpstr>
      <vt:lpstr>contd...</vt:lpstr>
      <vt:lpstr>Features of Cable and Network</vt:lpstr>
      <vt:lpstr>Slide 12</vt:lpstr>
      <vt:lpstr>Ethernet Throughput</vt:lpstr>
      <vt:lpstr>Ethernet IEEE 802.3</vt:lpstr>
      <vt:lpstr>IEEE 802.3 Popular Versions</vt:lpstr>
      <vt:lpstr>Types of Ethernet</vt:lpstr>
      <vt:lpstr>Classic Ethernet</vt:lpstr>
      <vt:lpstr>The common varieties of classic Ethernet are -</vt:lpstr>
      <vt:lpstr>Frame Format of Classic Ethernet</vt:lpstr>
      <vt:lpstr>contd...</vt:lpstr>
      <vt:lpstr>contd...</vt:lpstr>
      <vt:lpstr>contd...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 Technologies</dc:title>
  <dc:creator>Dell</dc:creator>
  <cp:lastModifiedBy>RJ</cp:lastModifiedBy>
  <cp:revision>3</cp:revision>
  <dcterms:created xsi:type="dcterms:W3CDTF">2022-01-10T06:55:52Z</dcterms:created>
  <dcterms:modified xsi:type="dcterms:W3CDTF">2022-02-15T14:45:55Z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2022-01-10T00:00:00Z</vt:filetime>
  </property>
  <property fmtid="{D5CDD505-2E9C-101B-9397-08002B2CF9AE}" pid="4" name="ContentTypeId">
    <vt:lpwstr>0x0101000E6DD7FB5155A440AF7BB58CFFD0EB48</vt:lpwstr>
  </property>
</Properties>
</file>