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4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42.xml" ContentType="application/vnd.openxmlformats-officedocument.presentationml.slide+xml"/>
  <Override PartName="/ppt/slides/slide16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3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6.xml" ContentType="application/vnd.openxmlformats-officedocument.presentationml.slide+xml"/>
  <Override PartName="/ppt/slides/slide2.xml" ContentType="application/vnd.openxmlformats-officedocument.presentationml.slide+xml"/>
  <Override PartName="/ppt/slides/slide45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892" r:id="rId2"/>
    <p:sldId id="535" r:id="rId3"/>
    <p:sldId id="854" r:id="rId4"/>
    <p:sldId id="835" r:id="rId5"/>
    <p:sldId id="857" r:id="rId6"/>
    <p:sldId id="897" r:id="rId7"/>
    <p:sldId id="873" r:id="rId8"/>
    <p:sldId id="874" r:id="rId9"/>
    <p:sldId id="875" r:id="rId10"/>
    <p:sldId id="858" r:id="rId11"/>
    <p:sldId id="836" r:id="rId12"/>
    <p:sldId id="876" r:id="rId13"/>
    <p:sldId id="868" r:id="rId14"/>
    <p:sldId id="861" r:id="rId15"/>
    <p:sldId id="862" r:id="rId16"/>
    <p:sldId id="859" r:id="rId17"/>
    <p:sldId id="860" r:id="rId18"/>
    <p:sldId id="837" r:id="rId19"/>
    <p:sldId id="878" r:id="rId20"/>
    <p:sldId id="863" r:id="rId21"/>
    <p:sldId id="879" r:id="rId22"/>
    <p:sldId id="864" r:id="rId23"/>
    <p:sldId id="881" r:id="rId24"/>
    <p:sldId id="885" r:id="rId25"/>
    <p:sldId id="886" r:id="rId26"/>
    <p:sldId id="838" r:id="rId27"/>
    <p:sldId id="865" r:id="rId28"/>
    <p:sldId id="839" r:id="rId29"/>
    <p:sldId id="840" r:id="rId30"/>
    <p:sldId id="866" r:id="rId31"/>
    <p:sldId id="841" r:id="rId32"/>
    <p:sldId id="842" r:id="rId33"/>
    <p:sldId id="882" r:id="rId34"/>
    <p:sldId id="889" r:id="rId35"/>
    <p:sldId id="890" r:id="rId36"/>
    <p:sldId id="891" r:id="rId37"/>
    <p:sldId id="843" r:id="rId38"/>
    <p:sldId id="896" r:id="rId39"/>
    <p:sldId id="895" r:id="rId40"/>
    <p:sldId id="870" r:id="rId41"/>
    <p:sldId id="844" r:id="rId42"/>
    <p:sldId id="845" r:id="rId43"/>
    <p:sldId id="893" r:id="rId44"/>
    <p:sldId id="894" r:id="rId45"/>
    <p:sldId id="871" r:id="rId46"/>
    <p:sldId id="834" r:id="rId4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 baseline="-18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 baseline="-18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 baseline="-18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 baseline="-18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 baseline="-18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95" autoAdjust="0"/>
    <p:restoredTop sz="94680" autoAdjust="0"/>
  </p:normalViewPr>
  <p:slideViewPr>
    <p:cSldViewPr>
      <p:cViewPr>
        <p:scale>
          <a:sx n="60" d="100"/>
          <a:sy n="60" d="100"/>
        </p:scale>
        <p:origin x="-1958" y="-5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latin typeface="Times New Roman" pitchFamily="18" charset="0"/>
              </a:defRPr>
            </a:lvl1pPr>
          </a:lstStyle>
          <a:p>
            <a:fld id="{C6BBDDC5-3E95-4A1A-9744-4EB1588FA0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DC388-2C9C-4049-9521-81EA023B8119}" type="slidenum">
              <a:rPr lang="en-US"/>
              <a:pPr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BFE7B-7E6A-47DE-8284-8782D94F4E67}" type="slidenum">
              <a:rPr lang="en-US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B3757-5852-4C50-8EC4-A893EDFEB578}" type="slidenum">
              <a:rPr lang="en-US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97A3A-E676-46E4-8799-488B2AD8FC26}" type="slidenum">
              <a:rPr lang="en-US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736E1-97FA-45E5-BDA3-BB0BB3A0AD0A}" type="slidenum">
              <a:rPr lang="en-US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04EBD-FEDE-4770-BE6D-14620B8E6BA1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A3FA-751D-4505-A572-C833A66A2F8F}" type="slidenum">
              <a:rPr lang="en-US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FBD03-B063-4723-9AF3-A42DAA7FFC59}" type="slidenum">
              <a:rPr lang="en-US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C21D-06D0-4E28-9044-1E7BDB03CA98}" type="slidenum">
              <a:rPr lang="en-US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E0C6E-6649-4A27-B248-279A9E0FBB77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8879B-8306-4455-AB95-AA27A2372231}" type="slidenum">
              <a:rPr lang="en-US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E309D-4B3F-4F80-8BBE-AD7DD6941A0D}" type="slidenum">
              <a:rPr lang="en-US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D80B9-E128-4227-A983-4BCCC24128DA}" type="slidenum">
              <a:rPr lang="en-US"/>
              <a:pPr/>
              <a:t>21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97900-60CF-4BC2-8689-D15447636E66}" type="slidenum">
              <a:rPr lang="en-US"/>
              <a:pPr/>
              <a:t>22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46117-1253-409A-9C50-9BBC3F2E673E}" type="slidenum">
              <a:rPr lang="en-US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A5EB5-7E8E-4909-A996-FA38254B287E}" type="slidenum">
              <a:rPr lang="en-US"/>
              <a:pPr/>
              <a:t>24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4C26E-322B-43E7-8D87-BA931F727F3E}" type="slidenum">
              <a:rPr lang="en-US"/>
              <a:pPr/>
              <a:t>25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4F66D-EE37-474C-A3B3-BC7939CBFBBB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AFF1C-E04F-468E-8833-F1CD2B60AE67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CA51D-B95D-44CF-A7D7-8D542DA016FA}" type="slidenum">
              <a:rPr lang="en-US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E3854-432B-4414-A35F-E62F14E29D5A}" type="slidenum">
              <a:rPr lang="en-US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82AB4-FCD3-425A-A76C-4C2CACE88339}" type="slidenum">
              <a:rPr lang="en-US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DA787-0883-4E15-AB2B-85A3857F5002}" type="slidenum">
              <a:rPr lang="en-US"/>
              <a:pPr/>
              <a:t>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A29F6-83D6-4E30-8395-9D94B7BE4D9D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6930C-530C-45D9-8CA4-EA50356DB552}" type="slidenum">
              <a:rPr lang="en-US"/>
              <a:pPr/>
              <a:t>32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BD627-178C-476A-A0E6-BA2EA26F958F}" type="slidenum">
              <a:rPr lang="en-US"/>
              <a:pPr/>
              <a:t>33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4479D-DE1F-46E8-9B70-E7FF7EE42087}" type="slidenum">
              <a:rPr lang="en-US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42C8C-2607-41E1-83D3-D46961182B83}" type="slidenum">
              <a:rPr lang="en-US"/>
              <a:pPr/>
              <a:t>35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04933-BB62-4C1B-9DD0-A9EF25E54264}" type="slidenum">
              <a:rPr lang="en-US"/>
              <a:pPr/>
              <a:t>36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B6704-AC9A-4E4F-9362-68FEA9EC5D0F}" type="slidenum">
              <a:rPr lang="en-US"/>
              <a:pPr/>
              <a:t>37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20FF5-9784-4CDD-9FE1-C6139B2D6E75}" type="slidenum">
              <a:rPr lang="en-US"/>
              <a:pPr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39C98-28D2-4053-A548-935117D00EE3}" type="slidenum">
              <a:rPr lang="en-US"/>
              <a:pPr/>
              <a:t>40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B0700-4D9D-48D1-9EA8-C1C85ECF3E37}" type="slidenum">
              <a:rPr lang="en-US"/>
              <a:pPr/>
              <a:t>41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EA966F-166D-4CD8-8C83-78BF3B158AC1}" type="slidenum">
              <a:rPr lang="en-US"/>
              <a:pPr/>
              <a:t>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ED663-5352-4E0B-BE9E-4749B0C7F99B}" type="slidenum">
              <a:rPr lang="en-US"/>
              <a:pPr/>
              <a:t>42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AB12C-9589-48CF-86C8-987C0B5A221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D7DAC-183D-4CFA-929B-BE6DFF5A438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6D18E-0C5C-4226-A38F-85A5EB9E8A7C}" type="slidenum">
              <a:rPr lang="en-US"/>
              <a:pPr/>
              <a:t>45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AEB4C-2825-4CC0-A99A-41B4572C8367}" type="slidenum">
              <a:rPr lang="en-US"/>
              <a:pPr/>
              <a:t>46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86F22-31DA-4763-A896-128565C92DEC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26E98-130D-482D-BA91-018E8F7164DC}" type="slidenum">
              <a:rPr lang="en-US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1CACE-6A5B-40D3-BDE8-8172107E3277}" type="slidenum">
              <a:rPr lang="en-US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D1A7E-5DB0-4EE1-AC0A-9C927178FAE3}" type="slidenum">
              <a:rPr lang="en-US"/>
              <a:pPr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AAEEC-7A62-46E6-96B7-232F1B8E151E}" type="slidenum">
              <a:rPr lang="en-US"/>
              <a:pPr/>
              <a:t>10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baseline="0">
                <a:latin typeface="McGrawHill-Italic" pitchFamily="2" charset="0"/>
              </a:rPr>
              <a:t>McGraw-Hill</a:t>
            </a:r>
            <a:endParaRPr lang="en-US" altLang="en-US" sz="2400" b="0" baseline="0">
              <a:latin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baseline="0">
                <a:latin typeface="McGrawHill-Italic" pitchFamily="2" charset="0"/>
              </a:rPr>
              <a:t>The McGraw-Hill Companies, Inc., 2000</a:t>
            </a:r>
            <a:endParaRPr lang="en-US" altLang="en-US" sz="2400" b="0" baseline="0">
              <a:latin typeface="Times New Roman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baseline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baseline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Tahoma" pitchFamily="34" charset="0"/>
              </a:defRPr>
            </a:lvl1pPr>
          </a:lstStyle>
          <a:p>
            <a:fld id="{89CEA2BD-716C-4E65-B410-777AB6444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864F2E35-1B7C-495E-8BD3-0361A8346A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F32AB677-3201-4170-A8CE-B418FBCAB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71CCF038-1258-4D6D-A97E-3E68D38061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A623D4E1-F206-4607-BC6A-780F96CC5F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93888DF0-3346-48CE-A4FA-B58D4FFEE0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71C692E1-C631-4898-BE52-247B4242E2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EFB9636A-0BAB-42B1-ACD4-46E0EE63F6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43404521-A8CD-4361-ABA3-173786DC4E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4F5B82E2-3A21-4C03-AD6D-D9340FACD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82B7B165-DD16-468E-90A0-890200649C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19.</a:t>
            </a:r>
            <a:fld id="{680767D2-8D2A-4B16-96A2-92AD00488B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19.</a:t>
            </a:r>
            <a:fld id="{0F063B9C-80C2-4079-9F9F-15F3BA48C82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c-onlin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3587C35E-09D0-49D6-B0D9-C2429B5AEADE}" type="slidenum">
              <a:rPr lang="en-US"/>
              <a:pPr/>
              <a:t>1</a:t>
            </a:fld>
            <a:endParaRPr lang="en-US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en-US" sz="2000" baseline="0" dirty="0">
              <a:solidFill>
                <a:schemeClr val="tx2"/>
              </a:solidFill>
            </a:endParaRPr>
          </a:p>
          <a:p>
            <a:pPr algn="ctr"/>
            <a:r>
              <a:rPr lang="en-US" sz="4400" baseline="0" dirty="0"/>
              <a:t>Network Layer:</a:t>
            </a:r>
          </a:p>
          <a:p>
            <a:pPr algn="ctr"/>
            <a:r>
              <a:rPr lang="en-US" sz="4400" baseline="0" dirty="0"/>
              <a:t>Logical Addressing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9A34A325-87FE-4908-AFC0-FCF8C5B4E4A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In classful addressing, the address space is divided into five classes:</a:t>
            </a:r>
          </a:p>
          <a:p>
            <a:pPr algn="ctr"/>
            <a:r>
              <a:rPr lang="en-US" baseline="0"/>
              <a:t>A, B, C, D, and E.</a:t>
            </a:r>
          </a:p>
        </p:txBody>
      </p:sp>
      <p:grpSp>
        <p:nvGrpSpPr>
          <p:cNvPr id="14349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4350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BD13AB77-E351-49BE-A860-A7E7FE3E8F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3.2  </a:t>
            </a:r>
            <a:r>
              <a:rPr lang="en-US" sz="2000" i="1" baseline="0" dirty="0">
                <a:latin typeface="Times New Roman" pitchFamily="18" charset="0"/>
              </a:rPr>
              <a:t>Finding the classes in binary and dotted-decimal notation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70112"/>
            <a:ext cx="82264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990600" y="5410200"/>
            <a:ext cx="255428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Class D: multicast</a:t>
            </a:r>
          </a:p>
          <a:p>
            <a:r>
              <a:rPr lang="en-US"/>
              <a:t>Class E: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E8D05AB3-C5CC-4428-B32E-6027006F197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Find the class of each address.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0</a:t>
            </a:r>
            <a:r>
              <a:rPr lang="en-US" sz="2800" b="0" baseline="0">
                <a:latin typeface="Times New Roman" pitchFamily="18" charset="0"/>
              </a:rPr>
              <a:t>0000001 00001011 00001011 11101111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110</a:t>
            </a:r>
            <a:r>
              <a:rPr lang="en-US" sz="2800" b="0" baseline="0">
                <a:latin typeface="Times New Roman" pitchFamily="18" charset="0"/>
              </a:rPr>
              <a:t>00001 10000011 00011011 11111111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14</a:t>
            </a:r>
            <a:r>
              <a:rPr lang="en-US" sz="2800" b="0" baseline="0">
                <a:latin typeface="Times New Roman" pitchFamily="18" charset="0"/>
              </a:rPr>
              <a:t>.23.120.8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252</a:t>
            </a:r>
            <a:r>
              <a:rPr lang="en-US" sz="2800" b="0" baseline="0">
                <a:latin typeface="Times New Roman" pitchFamily="18" charset="0"/>
              </a:rPr>
              <a:t>.5.15.111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3054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3.4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168395" name="Rectangle 11"/>
          <p:cNvSpPr>
            <a:spLocks noChangeArrowheads="1"/>
          </p:cNvSpPr>
          <p:nvPr/>
        </p:nvSpPr>
        <p:spPr bwMode="auto">
          <a:xfrm>
            <a:off x="152400" y="36576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baseline="0" dirty="0">
                <a:latin typeface="Times New Roman" pitchFamily="18" charset="0"/>
              </a:rPr>
              <a:t>Solution</a:t>
            </a: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 dirty="0">
                <a:latin typeface="Times New Roman" pitchFamily="18" charset="0"/>
              </a:rPr>
              <a:t> The first bit is 0. This is a class A address.</a:t>
            </a: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 dirty="0">
                <a:latin typeface="Times New Roman" pitchFamily="18" charset="0"/>
              </a:rPr>
              <a:t> The first 2 bits are 1; the third bit is 0. This is a class C</a:t>
            </a:r>
            <a:br>
              <a:rPr lang="en-US" sz="2800" i="1" baseline="0" dirty="0">
                <a:latin typeface="Times New Roman" pitchFamily="18" charset="0"/>
              </a:rPr>
            </a:br>
            <a:r>
              <a:rPr lang="en-US" sz="2800" i="1" baseline="0" dirty="0">
                <a:latin typeface="Times New Roman" pitchFamily="18" charset="0"/>
              </a:rPr>
              <a:t>     address.</a:t>
            </a: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 dirty="0">
                <a:latin typeface="Times New Roman" pitchFamily="18" charset="0"/>
              </a:rPr>
              <a:t> The first byte is 14; the class is A.</a:t>
            </a: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 dirty="0">
                <a:latin typeface="Times New Roman" pitchFamily="18" charset="0"/>
              </a:rPr>
              <a:t> The first byte is 252; the class is 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909BEB4F-FD6F-4EC9-A72F-D3A5199583E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796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Table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3.1  </a:t>
            </a:r>
            <a:r>
              <a:rPr lang="en-US" sz="2000" i="1" baseline="0" dirty="0">
                <a:latin typeface="Times New Roman" pitchFamily="18" charset="0"/>
              </a:rPr>
              <a:t>Number of blocks and block size in </a:t>
            </a:r>
            <a:r>
              <a:rPr lang="en-US" sz="2000" i="1" baseline="0" dirty="0" err="1">
                <a:latin typeface="Times New Roman" pitchFamily="18" charset="0"/>
              </a:rPr>
              <a:t>classful</a:t>
            </a:r>
            <a:r>
              <a:rPr lang="en-US" sz="2000" i="1" baseline="0" dirty="0">
                <a:latin typeface="Times New Roman" pitchFamily="18" charset="0"/>
              </a:rPr>
              <a:t> IPv4 addressing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293938"/>
            <a:ext cx="8026400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5A7F63D4-E7B8-4B06-8A54-B9C6F2B7BA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In classful addressing, a large part of the available addresses were wasted.</a:t>
            </a:r>
          </a:p>
        </p:txBody>
      </p:sp>
      <p:grpSp>
        <p:nvGrpSpPr>
          <p:cNvPr id="18445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844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1F990DAF-86FD-4428-8E56-B28B5EB98B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Classful addressing, which is almost obsolete, is replaced with classless addressing.</a:t>
            </a:r>
          </a:p>
        </p:txBody>
      </p:sp>
      <p:grpSp>
        <p:nvGrpSpPr>
          <p:cNvPr id="19469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9470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5097A022-098E-46C7-8F6D-640522D14A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55428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 dirty="0"/>
              <a:t>In IPv4 addressing, a block of </a:t>
            </a:r>
            <a:br>
              <a:rPr lang="en-US" baseline="0" dirty="0"/>
            </a:br>
            <a:r>
              <a:rPr lang="en-US" baseline="0" dirty="0"/>
              <a:t>addresses can be defined as</a:t>
            </a:r>
          </a:p>
          <a:p>
            <a:pPr algn="ctr"/>
            <a:r>
              <a:rPr lang="en-US" baseline="0" dirty="0" err="1"/>
              <a:t>x.y.z.t</a:t>
            </a:r>
            <a:r>
              <a:rPr lang="en-US" baseline="0" dirty="0"/>
              <a:t> /</a:t>
            </a:r>
            <a:r>
              <a:rPr lang="en-US" i="1" baseline="0" dirty="0"/>
              <a:t>n</a:t>
            </a:r>
          </a:p>
          <a:p>
            <a:pPr algn="ctr"/>
            <a:r>
              <a:rPr lang="en-US" baseline="0" dirty="0"/>
              <a:t>in which </a:t>
            </a:r>
            <a:r>
              <a:rPr lang="en-US" baseline="0" dirty="0" err="1"/>
              <a:t>x.y.z.t</a:t>
            </a:r>
            <a:r>
              <a:rPr lang="en-US" baseline="0" dirty="0"/>
              <a:t> defines one of the addresses and the /</a:t>
            </a:r>
            <a:r>
              <a:rPr lang="en-US" i="1" baseline="0" dirty="0"/>
              <a:t>n</a:t>
            </a:r>
            <a:r>
              <a:rPr lang="en-US" baseline="0" dirty="0"/>
              <a:t> defines the mask.</a:t>
            </a:r>
          </a:p>
        </p:txBody>
      </p:sp>
      <p:grpSp>
        <p:nvGrpSpPr>
          <p:cNvPr id="20493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049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  <p:sp>
        <p:nvSpPr>
          <p:cNvPr id="20494" name="TextBox 15"/>
          <p:cNvSpPr txBox="1">
            <a:spLocks noChangeArrowheads="1"/>
          </p:cNvSpPr>
          <p:nvPr/>
        </p:nvSpPr>
        <p:spPr bwMode="auto">
          <a:xfrm>
            <a:off x="685800" y="5867400"/>
            <a:ext cx="813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rgbClr val="FF0000"/>
                </a:solidFill>
              </a:rPr>
              <a:t>Usually, x.y.z.t is the first address in the address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1E7B3362-3A02-42DF-8578-F05F5ABE1B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first address in the block can be found by setting the rightmost </a:t>
            </a:r>
            <a:br>
              <a:rPr lang="en-US" baseline="0"/>
            </a:br>
            <a:r>
              <a:rPr lang="en-US" baseline="0"/>
              <a:t>32 − </a:t>
            </a:r>
            <a:r>
              <a:rPr lang="en-US" i="1" baseline="0"/>
              <a:t>n</a:t>
            </a:r>
            <a:r>
              <a:rPr lang="en-US" baseline="0"/>
              <a:t> bits to 0s.</a:t>
            </a:r>
          </a:p>
        </p:txBody>
      </p:sp>
      <p:grpSp>
        <p:nvGrpSpPr>
          <p:cNvPr id="21517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1518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22718C26-CC75-43DF-8811-CB60AA735B3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59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3.3  </a:t>
            </a:r>
            <a:r>
              <a:rPr lang="en-US" sz="2000" i="1" baseline="0" dirty="0">
                <a:latin typeface="Times New Roman" pitchFamily="18" charset="0"/>
              </a:rPr>
              <a:t>A block of 16 addresses granted to a small organization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2359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600" y="3810000"/>
            <a:ext cx="8686800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i="1" baseline="0" dirty="0">
                <a:latin typeface="Times New Roman" pitchFamily="18" charset="0"/>
              </a:rPr>
              <a:t>We can see that the restrictions are applied to this block. The addresses are contiguous. The number of addresses is a power of 2 (16 = 2</a:t>
            </a:r>
            <a:r>
              <a:rPr lang="en-US" sz="2400" i="1" baseline="30000" dirty="0">
                <a:latin typeface="Times New Roman" pitchFamily="18" charset="0"/>
              </a:rPr>
              <a:t>4</a:t>
            </a:r>
            <a:r>
              <a:rPr lang="en-US" sz="2400" i="1" baseline="0" dirty="0">
                <a:latin typeface="Times New Roman" pitchFamily="18" charset="0"/>
              </a:rPr>
              <a:t>).  This block of IP addresses is represented by:</a:t>
            </a:r>
          </a:p>
          <a:p>
            <a:pPr algn="just"/>
            <a:r>
              <a:rPr lang="en-US" sz="2400" i="1" baseline="0" dirty="0">
                <a:solidFill>
                  <a:srgbClr val="FF0000"/>
                </a:solidFill>
                <a:latin typeface="Times New Roman" pitchFamily="18" charset="0"/>
              </a:rPr>
              <a:t>				205.16.37.32/28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871D212A-1CF2-4DD1-86FD-F6193841302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9" name="Rectangle 9"/>
          <p:cNvSpPr>
            <a:spLocks noChangeArrowheads="1"/>
          </p:cNvSpPr>
          <p:nvPr/>
        </p:nvSpPr>
        <p:spPr bwMode="auto">
          <a:xfrm>
            <a:off x="228600" y="1000125"/>
            <a:ext cx="8686800" cy="5692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A /28 block of addresses is granted to a small organization. We know that one of the addresses is 205.16.37.39. What is the first address in the block? What is its x.y.z.t/n representation?</a:t>
            </a:r>
          </a:p>
          <a:p>
            <a:pPr algn="just"/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The binary representation of the given address is</a:t>
            </a: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11001101   00010000   00100101   00100111</a:t>
            </a:r>
          </a:p>
          <a:p>
            <a:r>
              <a:rPr lang="en-US" sz="2800" i="1" baseline="0">
                <a:latin typeface="Times New Roman" pitchFamily="18" charset="0"/>
              </a:rPr>
              <a:t>If we set 32−28 rightmost bits to 0, we get </a:t>
            </a: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11001101    00010000    00100101   0010000</a:t>
            </a:r>
            <a:r>
              <a:rPr lang="en-US" sz="2800" i="1" baseline="0">
                <a:latin typeface="Times New Roman" pitchFamily="18" charset="0"/>
              </a:rPr>
              <a:t> 0</a:t>
            </a:r>
          </a:p>
          <a:p>
            <a:pPr algn="ctr"/>
            <a:r>
              <a:rPr lang="en-US" sz="2800" i="1" baseline="0">
                <a:latin typeface="Times New Roman" pitchFamily="18" charset="0"/>
              </a:rPr>
              <a:t>or 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205.16.37.32</a:t>
            </a:r>
            <a:r>
              <a:rPr lang="en-US" sz="2800" i="1" baseline="0">
                <a:latin typeface="Times New Roman" pitchFamily="18" charset="0"/>
              </a:rPr>
              <a:t> </a:t>
            </a:r>
          </a:p>
          <a:p>
            <a:pPr algn="ctr"/>
            <a:r>
              <a:rPr lang="en-US" sz="2800" i="1" baseline="0">
                <a:latin typeface="Times New Roman" pitchFamily="18" charset="0"/>
              </a:rPr>
              <a:t>The block representation is 205.16.37.32/28</a:t>
            </a: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3054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3.6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3E44EF55-05F8-403E-A0B7-1F73FC90543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246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3-1   </a:t>
            </a:r>
            <a:r>
              <a:rPr lang="en-US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IPv4 ADDRESSES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 baseline="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6002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 </a:t>
            </a:r>
            <a:r>
              <a:rPr lang="en-US" sz="2800" i="1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 address</a:t>
            </a:r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a </a:t>
            </a:r>
            <a:r>
              <a:rPr lang="en-US" sz="2800" i="1" baseline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32-bit</a:t>
            </a:r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address that uniquely and universally defines the connection of a device (for example, a computer or a router) to the Internet.</a:t>
            </a:r>
          </a:p>
        </p:txBody>
      </p:sp>
      <p:sp>
        <p:nvSpPr>
          <p:cNvPr id="5127" name="Rectangle 29"/>
          <p:cNvSpPr>
            <a:spLocks noChangeArrowheads="1"/>
          </p:cNvSpPr>
          <p:nvPr/>
        </p:nvSpPr>
        <p:spPr bwMode="auto">
          <a:xfrm>
            <a:off x="304800" y="3905250"/>
            <a:ext cx="6705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>
                <a:solidFill>
                  <a:srgbClr val="0033CC"/>
                </a:solidFill>
                <a:latin typeface="Times New Roman" pitchFamily="18" charset="0"/>
              </a:rPr>
              <a:t>Address Space</a:t>
            </a:r>
            <a:r>
              <a:rPr lang="fr-FR" sz="2400" baseline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aseline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aseline="0">
                <a:solidFill>
                  <a:srgbClr val="0033CC"/>
                </a:solidFill>
                <a:latin typeface="Times New Roman" pitchFamily="18" charset="0"/>
              </a:rPr>
              <a:t>Notations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>
                <a:solidFill>
                  <a:srgbClr val="0033CC"/>
                </a:solidFill>
                <a:latin typeface="Times New Roman" pitchFamily="18" charset="0"/>
              </a:rPr>
              <a:t>Classful Addressing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>
                <a:solidFill>
                  <a:srgbClr val="0033CC"/>
                </a:solidFill>
                <a:latin typeface="Times New Roman" pitchFamily="18" charset="0"/>
              </a:rPr>
              <a:t>Classless Addressing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>
                <a:solidFill>
                  <a:srgbClr val="0033CC"/>
                </a:solidFill>
                <a:latin typeface="Times New Roman" pitchFamily="18" charset="0"/>
              </a:rPr>
              <a:t>Network Address Translation (NAT)</a:t>
            </a: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317500" y="34290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E836F2B1-C128-407C-9710-578D7E60BC3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last address in the block can be found by setting the rightmost </a:t>
            </a:r>
            <a:br>
              <a:rPr lang="en-US" baseline="0"/>
            </a:br>
            <a:r>
              <a:rPr lang="en-US" baseline="0"/>
              <a:t>32 − n bits to 1s.</a:t>
            </a:r>
          </a:p>
        </p:txBody>
      </p:sp>
      <p:grpSp>
        <p:nvGrpSpPr>
          <p:cNvPr id="24589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4590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58FE9BEF-C378-41A2-8A22-1246E22404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362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latin typeface="Times New Roman" pitchFamily="18" charset="0"/>
              </a:rPr>
              <a:t>Find the last address for the block in Example </a:t>
            </a:r>
            <a:r>
              <a:rPr lang="en-US" sz="2800" i="1" baseline="0" dirty="0" smtClean="0">
                <a:latin typeface="Times New Roman" pitchFamily="18" charset="0"/>
              </a:rPr>
              <a:t>3.6</a:t>
            </a:r>
            <a:r>
              <a:rPr lang="en-US" sz="2800" i="1" baseline="0" dirty="0">
                <a:latin typeface="Times New Roman" pitchFamily="18" charset="0"/>
              </a:rPr>
              <a:t>.</a:t>
            </a:r>
          </a:p>
          <a:p>
            <a:pPr algn="just"/>
            <a:endParaRPr lang="en-US" sz="2800" i="1" baseline="0" dirty="0">
              <a:latin typeface="Times New Roman" pitchFamily="18" charset="0"/>
            </a:endParaRPr>
          </a:p>
          <a:p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r>
              <a:rPr lang="en-US" sz="2800" i="1" baseline="0" dirty="0">
                <a:latin typeface="Times New Roman" pitchFamily="18" charset="0"/>
              </a:rPr>
              <a:t>The binary representation of the given address is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11001101    00010000    00100101    00100111</a:t>
            </a:r>
          </a:p>
          <a:p>
            <a:r>
              <a:rPr lang="en-US" sz="2800" i="1" baseline="0" dirty="0">
                <a:latin typeface="Times New Roman" pitchFamily="18" charset="0"/>
              </a:rPr>
              <a:t>If we set 32 − 28 rightmost bits to 1, we get 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11001101 00010000 00100101 00101111</a:t>
            </a:r>
            <a:r>
              <a:rPr lang="en-US" sz="2800" i="1" baseline="0" dirty="0">
                <a:latin typeface="Times New Roman" pitchFamily="18" charset="0"/>
              </a:rPr>
              <a:t> </a:t>
            </a:r>
          </a:p>
          <a:p>
            <a:pPr algn="ctr"/>
            <a:r>
              <a:rPr lang="en-US" sz="2800" i="1" baseline="0" dirty="0">
                <a:latin typeface="Times New Roman" pitchFamily="18" charset="0"/>
              </a:rPr>
              <a:t>or 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205.16.37.47</a:t>
            </a:r>
          </a:p>
          <a:p>
            <a:r>
              <a:rPr lang="en-US" sz="2800" i="1" baseline="0" dirty="0">
                <a:latin typeface="Times New Roman" pitchFamily="18" charset="0"/>
              </a:rPr>
              <a:t>This is actually the block shown in Figure </a:t>
            </a:r>
            <a:r>
              <a:rPr lang="en-US" sz="2800" i="1" baseline="0" dirty="0" smtClean="0">
                <a:latin typeface="Times New Roman" pitchFamily="18" charset="0"/>
              </a:rPr>
              <a:t>3.3</a:t>
            </a:r>
            <a:r>
              <a:rPr lang="en-US" sz="2800" i="1" baseline="0" dirty="0">
                <a:latin typeface="Times New Roman" pitchFamily="18" charset="0"/>
              </a:rPr>
              <a:t>.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3054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3.7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22AC7C48-A481-4612-9F0E-9885047CEB0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number of addresses in the block can be found by using the formula </a:t>
            </a:r>
            <a:br>
              <a:rPr lang="en-US" baseline="0"/>
            </a:br>
            <a:r>
              <a:rPr lang="en-US" baseline="0"/>
              <a:t>2</a:t>
            </a:r>
            <a:r>
              <a:rPr lang="en-US" baseline="30000"/>
              <a:t>32−n</a:t>
            </a:r>
            <a:r>
              <a:rPr lang="en-US" baseline="0"/>
              <a:t>.</a:t>
            </a:r>
          </a:p>
        </p:txBody>
      </p:sp>
      <p:grpSp>
        <p:nvGrpSpPr>
          <p:cNvPr id="26637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6638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34C928E9-FDB3-48F2-85CB-CF84B853FA0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228600" y="914400"/>
            <a:ext cx="8686800" cy="5262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latin typeface="Times New Roman" pitchFamily="18" charset="0"/>
              </a:rPr>
              <a:t>Another way to find the first address, the last address, and the number of addresses is to represent the mask as a 32-bit binary (or 8-digit hexadecimal) number. This is particularly useful when we are writing a program to find these pieces of information. In Example </a:t>
            </a:r>
            <a:r>
              <a:rPr lang="en-US" sz="2800" i="1" baseline="0" dirty="0" smtClean="0">
                <a:latin typeface="Times New Roman" pitchFamily="18" charset="0"/>
              </a:rPr>
              <a:t>3.5 </a:t>
            </a:r>
            <a:r>
              <a:rPr lang="en-US" sz="2800" i="1" baseline="0" dirty="0">
                <a:latin typeface="Times New Roman" pitchFamily="18" charset="0"/>
              </a:rPr>
              <a:t>the /28 can be represented as 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11111111  11111111  11111111  11110000</a:t>
            </a:r>
            <a:r>
              <a:rPr lang="en-US" sz="2800" i="1" baseline="0" dirty="0">
                <a:latin typeface="Times New Roman" pitchFamily="18" charset="0"/>
              </a:rPr>
              <a:t> </a:t>
            </a: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(twenty-eight 1s and four 0s). </a:t>
            </a:r>
          </a:p>
          <a:p>
            <a:pPr algn="just"/>
            <a:endParaRPr lang="en-US" sz="2800" i="1" baseline="0" dirty="0">
              <a:latin typeface="Times New Roman" pitchFamily="18" charset="0"/>
            </a:endParaRP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Find</a:t>
            </a:r>
          </a:p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 dirty="0">
                <a:latin typeface="Times New Roman" pitchFamily="18" charset="0"/>
              </a:rPr>
              <a:t> The first address</a:t>
            </a:r>
          </a:p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 dirty="0">
                <a:latin typeface="Times New Roman" pitchFamily="18" charset="0"/>
              </a:rPr>
              <a:t> The last address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3054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3.9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51322209-3A65-49F3-8E52-640566DB5C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28600" y="12954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 first address can be found by ANDing the given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 with the mask. ANDing here is done bit by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bit. The result of ANDing 2 bits is 1 if both bits are 1s;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the result is 0 otherwise.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3.9 </a:t>
            </a:r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(continued)</a:t>
            </a:r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3" y="3857625"/>
            <a:ext cx="8034337" cy="1323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66FC939B-E228-416C-9DE1-835424057DF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 last address can be found by ORing the given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 with the complement of the mask. ORing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here is done bit by bit. The result of ORing 2 bits is 0 if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both bits are 0s; the result is 1 otherwise. The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complement of a number is found by changing each 1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to 0 and each 0 to 1.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3.9 </a:t>
            </a:r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(continued)</a:t>
            </a:r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86225"/>
            <a:ext cx="8702675" cy="1323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4B92E3E2-8917-48B7-A853-7C11832346B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49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3.4  </a:t>
            </a:r>
            <a:r>
              <a:rPr lang="en-US" sz="2000" i="1" baseline="0" dirty="0">
                <a:latin typeface="Times New Roman" pitchFamily="18" charset="0"/>
              </a:rPr>
              <a:t>A network configuration for the block 205.16.37.32/28</a:t>
            </a: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801687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337F55DB-A35D-4F2B-82D0-A1975277A78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first address in a block is </a:t>
            </a:r>
            <a:br>
              <a:rPr lang="en-US" baseline="0"/>
            </a:br>
            <a:r>
              <a:rPr lang="en-US" baseline="0"/>
              <a:t>normally not assigned to any device; </a:t>
            </a:r>
            <a:br>
              <a:rPr lang="en-US" baseline="0"/>
            </a:br>
            <a:r>
              <a:rPr lang="en-US" baseline="0"/>
              <a:t>it is used as the network address that represents the organization </a:t>
            </a:r>
            <a:br>
              <a:rPr lang="en-US" baseline="0"/>
            </a:br>
            <a:r>
              <a:rPr lang="en-US" baseline="0"/>
              <a:t>to the rest of the world.</a:t>
            </a:r>
          </a:p>
        </p:txBody>
      </p:sp>
      <p:grpSp>
        <p:nvGrpSpPr>
          <p:cNvPr id="31757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31758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F63E2E67-FF04-4BDB-B562-18EDBE0131E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277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97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3.5  </a:t>
            </a:r>
            <a:r>
              <a:rPr lang="en-US" sz="2000" i="1" baseline="0" dirty="0">
                <a:latin typeface="Times New Roman" pitchFamily="18" charset="0"/>
              </a:rPr>
              <a:t>hierarchy in telephone numbers</a:t>
            </a: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663" y="2006600"/>
            <a:ext cx="5400675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11043F7E-CBEF-4BF4-BD9C-866E732D8F4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379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633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3.6  </a:t>
            </a:r>
            <a:r>
              <a:rPr lang="en-US" sz="2000" i="1" baseline="0" dirty="0">
                <a:latin typeface="Times New Roman" pitchFamily="18" charset="0"/>
              </a:rPr>
              <a:t>hierarchy in IP addressing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2470150"/>
            <a:ext cx="68040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B60BB03E-9468-4DD5-B0FF-F1EEB166B0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322263" y="18240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323850" y="25860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360363" y="1916113"/>
            <a:ext cx="8077200" cy="57943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An IPv4 address is 32 bits long.</a:t>
            </a:r>
          </a:p>
        </p:txBody>
      </p:sp>
      <p:grpSp>
        <p:nvGrpSpPr>
          <p:cNvPr id="6157" name="Group 12"/>
          <p:cNvGrpSpPr>
            <a:grpSpLocks/>
          </p:cNvGrpSpPr>
          <p:nvPr/>
        </p:nvGrpSpPr>
        <p:grpSpPr bwMode="auto">
          <a:xfrm>
            <a:off x="322263" y="1138238"/>
            <a:ext cx="1143000" cy="566737"/>
            <a:chOff x="1200" y="1248"/>
            <a:chExt cx="720" cy="357"/>
          </a:xfrm>
        </p:grpSpPr>
        <p:pic>
          <p:nvPicPr>
            <p:cNvPr id="6164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5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  <p:sp>
        <p:nvSpPr>
          <p:cNvPr id="6158" name="Line 9"/>
          <p:cNvSpPr>
            <a:spLocks noChangeShapeType="1"/>
          </p:cNvSpPr>
          <p:nvPr/>
        </p:nvSpPr>
        <p:spPr bwMode="auto">
          <a:xfrm>
            <a:off x="319088" y="28797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0"/>
          <p:cNvSpPr>
            <a:spLocks noChangeShapeType="1"/>
          </p:cNvSpPr>
          <p:nvPr/>
        </p:nvSpPr>
        <p:spPr bwMode="auto">
          <a:xfrm>
            <a:off x="320675" y="4648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357188" y="2971800"/>
            <a:ext cx="8077200" cy="15700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IPv4 addresses are unique </a:t>
            </a:r>
            <a:br>
              <a:rPr lang="en-US" baseline="0"/>
            </a:br>
            <a:r>
              <a:rPr lang="en-US" baseline="0"/>
              <a:t>and universal (all nodes connecting Internet must have IP addresses).</a:t>
            </a:r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277813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Line 10"/>
          <p:cNvSpPr>
            <a:spLocks noChangeShapeType="1"/>
          </p:cNvSpPr>
          <p:nvPr/>
        </p:nvSpPr>
        <p:spPr bwMode="auto">
          <a:xfrm>
            <a:off x="280988" y="617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Rectangle 11"/>
          <p:cNvSpPr>
            <a:spLocks noChangeArrowheads="1"/>
          </p:cNvSpPr>
          <p:nvPr/>
        </p:nvSpPr>
        <p:spPr bwMode="auto">
          <a:xfrm>
            <a:off x="315913" y="5045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address space of IPv4 is </a:t>
            </a:r>
            <a:br>
              <a:rPr lang="en-US" baseline="0"/>
            </a:br>
            <a:r>
              <a:rPr lang="en-US" baseline="0"/>
              <a:t>2</a:t>
            </a:r>
            <a:r>
              <a:rPr lang="en-US" baseline="30000"/>
              <a:t>32</a:t>
            </a:r>
            <a:r>
              <a:rPr lang="en-US" baseline="0"/>
              <a:t>  or  4,294,967,296.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FDC188AD-91C4-4284-BABB-7CAB07EF2E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457200" y="213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458788" y="5791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495300" y="2225675"/>
            <a:ext cx="8077200" cy="350361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Each address in the block can be considered as a two-level </a:t>
            </a:r>
            <a:br>
              <a:rPr lang="en-US" baseline="0"/>
            </a:br>
            <a:r>
              <a:rPr lang="en-US" baseline="0"/>
              <a:t>hierarchical structure: </a:t>
            </a:r>
            <a:br>
              <a:rPr lang="en-US" baseline="0"/>
            </a:br>
            <a:r>
              <a:rPr lang="en-US" baseline="0"/>
              <a:t>the leftmost </a:t>
            </a:r>
            <a:r>
              <a:rPr lang="en-US" i="1" baseline="0"/>
              <a:t>n</a:t>
            </a:r>
            <a:r>
              <a:rPr lang="en-US" baseline="0"/>
              <a:t> bits (prefix) define </a:t>
            </a:r>
            <a:br>
              <a:rPr lang="en-US" baseline="0"/>
            </a:br>
            <a:r>
              <a:rPr lang="en-US" baseline="0"/>
              <a:t>the network;</a:t>
            </a:r>
          </a:p>
          <a:p>
            <a:pPr algn="ctr"/>
            <a:r>
              <a:rPr lang="en-US" baseline="0"/>
              <a:t>the rightmost 32 − n bits define </a:t>
            </a:r>
            <a:br>
              <a:rPr lang="en-US" baseline="0"/>
            </a:br>
            <a:r>
              <a:rPr lang="en-US" baseline="0"/>
              <a:t>the host.</a:t>
            </a:r>
          </a:p>
        </p:txBody>
      </p:sp>
      <p:grpSp>
        <p:nvGrpSpPr>
          <p:cNvPr id="34829" name="Group 12"/>
          <p:cNvGrpSpPr>
            <a:grpSpLocks/>
          </p:cNvGrpSpPr>
          <p:nvPr/>
        </p:nvGrpSpPr>
        <p:grpSpPr bwMode="auto">
          <a:xfrm>
            <a:off x="457200" y="1447800"/>
            <a:ext cx="1143000" cy="566738"/>
            <a:chOff x="1200" y="1248"/>
            <a:chExt cx="720" cy="357"/>
          </a:xfrm>
        </p:grpSpPr>
        <p:pic>
          <p:nvPicPr>
            <p:cNvPr id="34830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3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1A451596-3A5A-42C7-8BA5-C894358AF48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26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3.7  </a:t>
            </a:r>
            <a:r>
              <a:rPr lang="en-US" sz="2000" i="1" baseline="0" dirty="0">
                <a:latin typeface="Times New Roman" pitchFamily="18" charset="0"/>
              </a:rPr>
              <a:t>Configuration and addresses in a </a:t>
            </a:r>
            <a:r>
              <a:rPr lang="en-US" sz="2000" i="1" baseline="0" dirty="0" err="1">
                <a:latin typeface="Times New Roman" pitchFamily="18" charset="0"/>
              </a:rPr>
              <a:t>subnetted</a:t>
            </a:r>
            <a:r>
              <a:rPr lang="en-US" sz="2000" i="1" baseline="0" dirty="0">
                <a:latin typeface="Times New Roman" pitchFamily="18" charset="0"/>
              </a:rPr>
              <a:t> network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023938"/>
            <a:ext cx="60198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7C408D49-096A-4C4E-82F8-234356D9AEB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686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08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3.8  </a:t>
            </a:r>
            <a:r>
              <a:rPr lang="en-US" sz="2000" i="1" baseline="0" dirty="0">
                <a:latin typeface="Times New Roman" pitchFamily="18" charset="0"/>
              </a:rPr>
              <a:t>Three-level hierarchy in an IPv4 address</a:t>
            </a:r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150" y="2600325"/>
            <a:ext cx="82994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0CA17348-F1AC-4450-87FB-D65EE5DC85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524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i="1" baseline="0" dirty="0">
                <a:latin typeface="Times New Roman" pitchFamily="18" charset="0"/>
              </a:rPr>
              <a:t>An ISP is granted a block of addresses starting with 190.100.0.0/16 (65,536 addresses). The ISP needs to distribute these addresses to three groups of customers as follows:</a:t>
            </a:r>
          </a:p>
          <a:p>
            <a:pPr algn="just"/>
            <a:r>
              <a:rPr lang="en-US" sz="2400" i="1" baseline="0" dirty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400" i="1" baseline="0" dirty="0">
                <a:latin typeface="Times New Roman" pitchFamily="18" charset="0"/>
              </a:rPr>
              <a:t> The first group has 64 customers; each needs 256</a:t>
            </a:r>
            <a:br>
              <a:rPr lang="en-US" sz="2400" i="1" baseline="0" dirty="0">
                <a:latin typeface="Times New Roman" pitchFamily="18" charset="0"/>
              </a:rPr>
            </a:br>
            <a:r>
              <a:rPr lang="en-US" sz="2400" i="1" baseline="0" dirty="0">
                <a:latin typeface="Times New Roman" pitchFamily="18" charset="0"/>
              </a:rPr>
              <a:t>     addresses.</a:t>
            </a:r>
          </a:p>
          <a:p>
            <a:pPr algn="just"/>
            <a:r>
              <a:rPr lang="en-US" sz="2400" i="1" baseline="0" dirty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400" i="1" baseline="0" dirty="0">
                <a:latin typeface="Times New Roman" pitchFamily="18" charset="0"/>
              </a:rPr>
              <a:t> The second group has 128 customers; each needs 128</a:t>
            </a:r>
            <a:br>
              <a:rPr lang="en-US" sz="2400" i="1" baseline="0" dirty="0">
                <a:latin typeface="Times New Roman" pitchFamily="18" charset="0"/>
              </a:rPr>
            </a:br>
            <a:r>
              <a:rPr lang="en-US" sz="2400" i="1" baseline="0" dirty="0">
                <a:latin typeface="Times New Roman" pitchFamily="18" charset="0"/>
              </a:rPr>
              <a:t>     addresses.</a:t>
            </a:r>
          </a:p>
          <a:p>
            <a:pPr algn="just"/>
            <a:r>
              <a:rPr lang="en-US" sz="2400" i="1" baseline="0" dirty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400" i="1" baseline="0" dirty="0">
                <a:latin typeface="Times New Roman" pitchFamily="18" charset="0"/>
              </a:rPr>
              <a:t> The third group has 128 customers; each needs 64</a:t>
            </a:r>
            <a:br>
              <a:rPr lang="en-US" sz="2400" i="1" baseline="0" dirty="0">
                <a:latin typeface="Times New Roman" pitchFamily="18" charset="0"/>
              </a:rPr>
            </a:br>
            <a:r>
              <a:rPr lang="en-US" sz="2400" i="1" baseline="0" dirty="0">
                <a:latin typeface="Times New Roman" pitchFamily="18" charset="0"/>
              </a:rPr>
              <a:t>     addresses.</a:t>
            </a:r>
          </a:p>
          <a:p>
            <a:pPr algn="just"/>
            <a:r>
              <a:rPr lang="en-US" sz="2400" i="1" baseline="0" dirty="0">
                <a:latin typeface="Times New Roman" pitchFamily="18" charset="0"/>
              </a:rPr>
              <a:t>Assume the blocks of IPs are sequentially assigned. Design the </a:t>
            </a:r>
            <a:r>
              <a:rPr lang="en-US" sz="2400" i="1" baseline="0" dirty="0" err="1">
                <a:latin typeface="Times New Roman" pitchFamily="18" charset="0"/>
              </a:rPr>
              <a:t>subblocks</a:t>
            </a:r>
            <a:r>
              <a:rPr lang="en-US" sz="2400" i="1" baseline="0" dirty="0">
                <a:latin typeface="Times New Roman" pitchFamily="18" charset="0"/>
              </a:rPr>
              <a:t> and find out how many addresses are still available after these allocations.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510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3.10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DB31249A-AE56-4F11-9F19-78F1C05F209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Figure </a:t>
            </a:r>
            <a:r>
              <a:rPr lang="en-US" sz="2800" i="1" baseline="0" dirty="0" smtClean="0">
                <a:latin typeface="Times New Roman" pitchFamily="18" charset="0"/>
              </a:rPr>
              <a:t>3.9 </a:t>
            </a:r>
            <a:r>
              <a:rPr lang="en-US" sz="2800" i="1" baseline="0" dirty="0">
                <a:latin typeface="Times New Roman" pitchFamily="18" charset="0"/>
              </a:rPr>
              <a:t>shows the situation.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1143000" y="0"/>
            <a:ext cx="4732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3.10 </a:t>
            </a:r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(continued)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52400" y="22098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Group 1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For this group, each customer needs 256 addresses. This means that 8 (log2 256) bits are needed to define each host. The prefix length is then 32 − 8 = 24. The addresses are</a:t>
            </a:r>
          </a:p>
        </p:txBody>
      </p:sp>
      <p:pic>
        <p:nvPicPr>
          <p:cNvPr id="3892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0775" y="4343400"/>
            <a:ext cx="6902450" cy="18716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7A0E9B01-FDB6-4DD6-8464-BCC25B056A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143000" y="0"/>
            <a:ext cx="4732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3.10 </a:t>
            </a:r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(continued)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52400" y="12954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Group 2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For this group, each customer needs 128 addresses. This means that 7 (log2 128) bits are needed to define each host. The prefix length is then 32 − 7 = 25. The addresses are</a:t>
            </a:r>
          </a:p>
        </p:txBody>
      </p:sp>
      <p:pic>
        <p:nvPicPr>
          <p:cNvPr id="3994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9675" y="3730625"/>
            <a:ext cx="6723063" cy="19081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0172F647-9C4C-4CA9-9D0E-AF478FDCC06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1143000" y="0"/>
            <a:ext cx="4732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3.10 </a:t>
            </a:r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(continued)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152400" y="8382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Group 3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For this group, each customer needs 64 addresses. This means that 6 (log</a:t>
            </a:r>
            <a:r>
              <a:rPr lang="en-US" sz="2800" i="1" baseline="-16000">
                <a:latin typeface="Times New Roman" pitchFamily="18" charset="0"/>
              </a:rPr>
              <a:t>2</a:t>
            </a:r>
            <a:r>
              <a:rPr lang="en-US" sz="2800" i="1" baseline="0">
                <a:latin typeface="Times New Roman" pitchFamily="18" charset="0"/>
              </a:rPr>
              <a:t>64) bits are needed to each host. The prefix length is then 32 − 6 = 26. The addresses are</a:t>
            </a:r>
          </a:p>
        </p:txBody>
      </p:sp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2843213"/>
            <a:ext cx="6831013" cy="188118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52400" y="4875213"/>
            <a:ext cx="8686800" cy="1373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Number of granted addresses to the ISP: 65,536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Number of allocated addresses by the ISP: 40,960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Number of available addresses: 24,576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D1850F4D-0D5B-460A-9690-6223E2C1BC0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11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3.9  </a:t>
            </a:r>
            <a:r>
              <a:rPr lang="en-US" sz="2000" i="1" baseline="0" dirty="0">
                <a:latin typeface="Times New Roman" pitchFamily="18" charset="0"/>
              </a:rPr>
              <a:t>An example of address allocation and distribution by an ISP</a:t>
            </a:r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1524000"/>
            <a:ext cx="8428037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5A79A3E7-7B41-4D43-9034-BF0905D4DC6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1143000" y="0"/>
            <a:ext cx="5667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Another Example on Subnetting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228600" y="1143000"/>
            <a:ext cx="8686800" cy="3970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An ISP needs to allocate three subnets: Subnet 1, Subnet 2, and Subnet 3 with its acquired IP block of 223.1.17.0/24. Subnet 1 is required to support 63 interfaces, Subnet 2 is to support at least 40 interfaces, and Subnet 3 is to support at least 95 interfaces. In addition, values of IP addresses have the relationship: Subnet 1 &lt; Subnet 2 &lt; Subnet 3.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Provide three network addresses ( of the form a.b.c.d/x) that satisfy these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9FD01408-9E03-4FA6-ADEF-56F0C7EEFC5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4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1143000" y="0"/>
            <a:ext cx="20304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Subnetting</a:t>
            </a:r>
          </a:p>
        </p:txBody>
      </p:sp>
      <p:sp>
        <p:nvSpPr>
          <p:cNvPr id="44044" name="Rectangle 10"/>
          <p:cNvSpPr>
            <a:spLocks noChangeArrowheads="1"/>
          </p:cNvSpPr>
          <p:nvPr/>
        </p:nvSpPr>
        <p:spPr bwMode="auto">
          <a:xfrm>
            <a:off x="228600" y="1108075"/>
            <a:ext cx="8686800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800" i="1" baseline="0">
              <a:latin typeface="Times New Roman" pitchFamily="18" charset="0"/>
            </a:endParaRPr>
          </a:p>
        </p:txBody>
      </p:sp>
      <p:sp>
        <p:nvSpPr>
          <p:cNvPr id="44045" name="Rectangle 10"/>
          <p:cNvSpPr>
            <a:spLocks noChangeArrowheads="1"/>
          </p:cNvSpPr>
          <p:nvPr/>
        </p:nvSpPr>
        <p:spPr bwMode="auto">
          <a:xfrm>
            <a:off x="228600" y="1108075"/>
            <a:ext cx="8686800" cy="3540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223.1.17.0/24,   ip addresses are 2^(32-24) = 256</a:t>
            </a:r>
          </a:p>
          <a:p>
            <a:pPr algn="just"/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Subnet 1 needs 2^6=64,                        223.1.17.0/26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		                    last address:  223.1.17.63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Subnet 2 needs 2^6=64,                       223.1.17.64/26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                                        last address:  223.1.17.127</a:t>
            </a:r>
          </a:p>
          <a:p>
            <a:pPr algn="just"/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Subnet 3 needs 2^7 = 128,                   223.1.17.128/25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B8B16E28-E654-4638-A93D-ADA15C9AD9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0" y="381000"/>
            <a:ext cx="858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3.1  </a:t>
            </a:r>
            <a:r>
              <a:rPr lang="en-US" sz="2000" i="1" baseline="0" dirty="0">
                <a:latin typeface="Times New Roman" pitchFamily="18" charset="0"/>
              </a:rPr>
              <a:t>Dotted-decimal notation and binary notation for an IPv4 address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125" y="2533650"/>
            <a:ext cx="76501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62CE25BD-9294-4487-884A-4AAA3A5A553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504950" y="2057400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Table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3.3  </a:t>
            </a:r>
            <a:r>
              <a:rPr lang="en-US" sz="2000" i="1" baseline="0" dirty="0">
                <a:latin typeface="Times New Roman" pitchFamily="18" charset="0"/>
              </a:rPr>
              <a:t>Addresses for private networks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4138" y="2590800"/>
            <a:ext cx="64341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Box 1"/>
          <p:cNvSpPr txBox="1">
            <a:spLocks noChangeArrowheads="1"/>
          </p:cNvSpPr>
          <p:nvPr/>
        </p:nvSpPr>
        <p:spPr bwMode="auto">
          <a:xfrm>
            <a:off x="1354138" y="5334000"/>
            <a:ext cx="6918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aseline="0" dirty="0"/>
              <a:t>Home used wireless router usually uses 192.168.1.0/24 </a:t>
            </a:r>
          </a:p>
          <a:p>
            <a:r>
              <a:rPr lang="en-US" sz="2000" baseline="0" dirty="0"/>
              <a:t>or 192.168.0.0/24 IP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CF78A625-B9B6-4D65-B3E2-94403DDAA5D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39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3.10  </a:t>
            </a:r>
            <a:r>
              <a:rPr lang="en-US" sz="2000" i="1" baseline="0" dirty="0">
                <a:latin typeface="Times New Roman" pitchFamily="18" charset="0"/>
              </a:rPr>
              <a:t>A NAT implementation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608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117725"/>
            <a:ext cx="87296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3FA6A14C-1EE7-4268-872A-911F3C990A5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04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3.11  </a:t>
            </a:r>
            <a:r>
              <a:rPr lang="en-US" sz="2000" i="1" baseline="0" dirty="0">
                <a:latin typeface="Times New Roman" pitchFamily="18" charset="0"/>
              </a:rPr>
              <a:t>Addresses in a NAT</a:t>
            </a: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71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162175"/>
            <a:ext cx="90138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smtClean="0">
                <a:ea typeface="宋体" pitchFamily="2" charset="-122"/>
              </a:rPr>
              <a:t>NAT: Network Address Translation</a:t>
            </a:r>
          </a:p>
        </p:txBody>
      </p:sp>
      <p:sp>
        <p:nvSpPr>
          <p:cNvPr id="1031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27"/>
          <p:cNvGraphicFramePr>
            <a:graphicFrameLocks noChangeAspect="1"/>
          </p:cNvGraphicFramePr>
          <p:nvPr>
            <p:ph sz="half" idx="2"/>
          </p:nvPr>
        </p:nvGraphicFramePr>
        <p:xfrm>
          <a:off x="7497763" y="3233738"/>
          <a:ext cx="555625" cy="463550"/>
        </p:xfrm>
        <a:graphic>
          <a:graphicData uri="http://schemas.openxmlformats.org/presentationml/2006/ole">
            <p:oleObj spid="_x0000_s1026" name="Clip" r:id="rId4" imgW="1307263" imgH="1084139" progId="">
              <p:embed/>
            </p:oleObj>
          </a:graphicData>
        </a:graphic>
      </p:graphicFrame>
      <p:graphicFrame>
        <p:nvGraphicFramePr>
          <p:cNvPr id="1027" name="Object 30"/>
          <p:cNvGraphicFramePr>
            <a:graphicFrameLocks noChangeAspect="1"/>
          </p:cNvGraphicFramePr>
          <p:nvPr/>
        </p:nvGraphicFramePr>
        <p:xfrm>
          <a:off x="7546975" y="4022725"/>
          <a:ext cx="579438" cy="482600"/>
        </p:xfrm>
        <a:graphic>
          <a:graphicData uri="http://schemas.openxmlformats.org/presentationml/2006/ole">
            <p:oleObj spid="_x0000_s1027" name="Clip" r:id="rId5" imgW="1307263" imgH="1084139" progId="">
              <p:embed/>
            </p:oleObj>
          </a:graphicData>
        </a:graphic>
      </p:graphicFrame>
      <p:graphicFrame>
        <p:nvGraphicFramePr>
          <p:cNvPr id="1028" name="Object 31"/>
          <p:cNvGraphicFramePr>
            <a:graphicFrameLocks noChangeAspect="1"/>
          </p:cNvGraphicFramePr>
          <p:nvPr/>
        </p:nvGraphicFramePr>
        <p:xfrm>
          <a:off x="7518400" y="4787900"/>
          <a:ext cx="563563" cy="469900"/>
        </p:xfrm>
        <a:graphic>
          <a:graphicData uri="http://schemas.openxmlformats.org/presentationml/2006/ole">
            <p:oleObj spid="_x0000_s1028" name="Clip" r:id="rId6" imgW="1307263" imgH="1084139" progId="">
              <p:embed/>
            </p:oleObj>
          </a:graphicData>
        </a:graphic>
      </p:graphicFrame>
      <p:sp>
        <p:nvSpPr>
          <p:cNvPr id="1032" name="Line 32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3" name="Line 33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5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6" name="Text Box 36"/>
          <p:cNvSpPr txBox="1">
            <a:spLocks noChangeArrowheads="1"/>
          </p:cNvSpPr>
          <p:nvPr/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10.0.0.1</a:t>
            </a:r>
          </a:p>
        </p:txBody>
      </p:sp>
      <p:sp>
        <p:nvSpPr>
          <p:cNvPr id="1037" name="Text Box 37"/>
          <p:cNvSpPr txBox="1">
            <a:spLocks noChangeArrowheads="1"/>
          </p:cNvSpPr>
          <p:nvPr/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10.0.0.2</a:t>
            </a:r>
          </a:p>
        </p:txBody>
      </p:sp>
      <p:sp>
        <p:nvSpPr>
          <p:cNvPr id="1038" name="Text Box 38"/>
          <p:cNvSpPr txBox="1">
            <a:spLocks noChangeArrowheads="1"/>
          </p:cNvSpPr>
          <p:nvPr/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635625" y="2860675"/>
            <a:ext cx="1871663" cy="1033463"/>
            <a:chOff x="3550" y="2055"/>
            <a:chExt cx="1179" cy="651"/>
          </a:xfrm>
        </p:grpSpPr>
        <p:grpSp>
          <p:nvGrpSpPr>
            <p:cNvPr id="1123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128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dirty="0">
                    <a:ea typeface="宋体" pitchFamily="2" charset="-122"/>
                  </a:rPr>
                  <a:t>S: 10.0.0.1, 3345</a:t>
                </a:r>
              </a:p>
              <a:p>
                <a:r>
                  <a:rPr lang="en-US" altLang="zh-CN" sz="1400" dirty="0">
                    <a:ea typeface="宋体" pitchFamily="2" charset="-122"/>
                  </a:rPr>
                  <a:t>D: 128.119.40.186, 80</a:t>
                </a:r>
              </a:p>
            </p:txBody>
          </p:sp>
          <p:grpSp>
            <p:nvGrpSpPr>
              <p:cNvPr id="1130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35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3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3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1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32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3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3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24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1249 h 264"/>
                <a:gd name="T2" fmla="*/ 2554 w 417"/>
                <a:gd name="T3" fmla="*/ 1249 h 264"/>
                <a:gd name="T4" fmla="*/ 2554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25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25"/>
              <a:chOff x="5140" y="403"/>
              <a:chExt cx="218" cy="225"/>
            </a:xfrm>
          </p:grpSpPr>
          <p:sp>
            <p:nvSpPr>
              <p:cNvPr id="1126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1</a:t>
                </a:r>
                <a:endParaRPr lang="en-US" altLang="zh-CN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</p:grpSp>
      <p:sp>
        <p:nvSpPr>
          <p:cNvPr id="1040" name="Text Box 54"/>
          <p:cNvSpPr txBox="1">
            <a:spLocks noChangeArrowheads="1"/>
          </p:cNvSpPr>
          <p:nvPr/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10.0.0.4</a:t>
            </a:r>
          </a:p>
        </p:txBody>
      </p:sp>
      <p:sp>
        <p:nvSpPr>
          <p:cNvPr id="1041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2" name="Text Box 56"/>
          <p:cNvSpPr txBox="1">
            <a:spLocks noChangeArrowheads="1"/>
          </p:cNvSpPr>
          <p:nvPr/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138.76.29.7</a:t>
            </a:r>
          </a:p>
        </p:txBody>
      </p:sp>
      <p:sp>
        <p:nvSpPr>
          <p:cNvPr id="1043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69063" y="1541463"/>
            <a:ext cx="2347912" cy="1417637"/>
            <a:chOff x="3944" y="971"/>
            <a:chExt cx="1479" cy="893"/>
          </a:xfrm>
        </p:grpSpPr>
        <p:sp>
          <p:nvSpPr>
            <p:cNvPr id="1121" name="Text Box 53"/>
            <p:cNvSpPr txBox="1">
              <a:spLocks noChangeArrowheads="1"/>
            </p:cNvSpPr>
            <p:nvPr/>
          </p:nvSpPr>
          <p:spPr bwMode="auto">
            <a:xfrm>
              <a:off x="4121" y="971"/>
              <a:ext cx="130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u="sng">
                  <a:solidFill>
                    <a:srgbClr val="FF0000"/>
                  </a:solidFill>
                  <a:ea typeface="宋体" pitchFamily="2" charset="-122"/>
                </a:rPr>
                <a:t>1:</a:t>
              </a:r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 host 10.0.0.1 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sends datagram to 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128.119.40.186, 80</a:t>
              </a:r>
            </a:p>
          </p:txBody>
        </p:sp>
        <p:sp>
          <p:nvSpPr>
            <p:cNvPr id="1122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45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6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Text Box 60"/>
          <p:cNvSpPr txBox="1">
            <a:spLocks noChangeArrowheads="1"/>
          </p:cNvSpPr>
          <p:nvPr/>
        </p:nvSpPr>
        <p:spPr bwMode="auto">
          <a:xfrm>
            <a:off x="2482850" y="1423988"/>
            <a:ext cx="3484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宋体" pitchFamily="2" charset="-122"/>
              </a:rPr>
              <a:t>NAT translation table</a:t>
            </a:r>
          </a:p>
          <a:p>
            <a:pPr algn="ctr"/>
            <a:r>
              <a:rPr lang="en-US" altLang="zh-CN" sz="2400">
                <a:ea typeface="宋体" pitchFamily="2" charset="-122"/>
              </a:rPr>
              <a:t>WAN side addr        LAN side addr</a:t>
            </a:r>
          </a:p>
        </p:txBody>
      </p:sp>
      <p:sp>
        <p:nvSpPr>
          <p:cNvPr id="1048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9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0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051" name="Group 10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1108" name="Oval 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Line 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Line 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Rectangle 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12" name="Oval 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3" name="Group 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8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9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0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4" name="Group 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15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568575" y="2049463"/>
            <a:ext cx="3370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138.76.29.7, 5001   10.0.0.1, 3345</a:t>
            </a:r>
          </a:p>
          <a:p>
            <a:pPr algn="ctr"/>
            <a:r>
              <a:rPr lang="en-US" altLang="zh-CN" sz="2400">
                <a:ea typeface="宋体" pitchFamily="2" charset="-122"/>
              </a:rPr>
              <a:t>……                                         ……</a:t>
            </a:r>
          </a:p>
        </p:txBody>
      </p: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4765675" y="3435350"/>
            <a:ext cx="2784475" cy="1516063"/>
            <a:chOff x="3002" y="2417"/>
            <a:chExt cx="1754" cy="955"/>
          </a:xfrm>
        </p:grpSpPr>
        <p:sp>
          <p:nvSpPr>
            <p:cNvPr id="109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ea typeface="宋体" pitchFamily="2" charset="-122"/>
                </a:rPr>
                <a:t>S: 128.119.40.186, 80 </a:t>
              </a:r>
            </a:p>
            <a:p>
              <a:r>
                <a:rPr lang="en-US" altLang="zh-CN" sz="1400">
                  <a:ea typeface="宋体" pitchFamily="2" charset="-122"/>
                </a:rPr>
                <a:t>D: 10.0.0.1, 3345</a:t>
              </a:r>
            </a:p>
            <a:p>
              <a:endParaRPr lang="en-US" altLang="zh-CN" sz="1400">
                <a:ea typeface="宋体" pitchFamily="2" charset="-122"/>
              </a:endParaRPr>
            </a:p>
          </p:txBody>
        </p:sp>
        <p:grpSp>
          <p:nvGrpSpPr>
            <p:cNvPr id="1096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10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97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10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9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99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25"/>
              <a:chOff x="5140" y="403"/>
              <a:chExt cx="218" cy="225"/>
            </a:xfrm>
          </p:grpSpPr>
          <p:sp>
            <p:nvSpPr>
              <p:cNvPr id="110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4</a:t>
                </a:r>
              </a:p>
            </p:txBody>
          </p:sp>
        </p:grp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531938" y="3641725"/>
            <a:ext cx="2497137" cy="566738"/>
            <a:chOff x="1026" y="3559"/>
            <a:chExt cx="1573" cy="357"/>
          </a:xfrm>
        </p:grpSpPr>
        <p:grpSp>
          <p:nvGrpSpPr>
            <p:cNvPr id="1079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8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ea typeface="宋体" pitchFamily="2" charset="-122"/>
                  </a:rPr>
                  <a:t>S: 138.76.29.7, 5001</a:t>
                </a:r>
              </a:p>
              <a:p>
                <a:r>
                  <a:rPr lang="en-US" altLang="zh-CN" sz="1400">
                    <a:ea typeface="宋体" pitchFamily="2" charset="-122"/>
                  </a:rPr>
                  <a:t>D: 128.119.40.186, 80</a:t>
                </a:r>
              </a:p>
            </p:txBody>
          </p:sp>
          <p:grpSp>
            <p:nvGrpSpPr>
              <p:cNvPr id="1086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9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87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8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8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81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25"/>
              <a:chOff x="5140" y="403"/>
              <a:chExt cx="218" cy="225"/>
            </a:xfrm>
          </p:grpSpPr>
          <p:sp>
            <p:nvSpPr>
              <p:cNvPr id="108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2</a:t>
                </a:r>
                <a:endParaRPr lang="en-US" altLang="zh-CN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20" name="Group 112"/>
          <p:cNvGrpSpPr>
            <a:grpSpLocks/>
          </p:cNvGrpSpPr>
          <p:nvPr/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1075" name="Text Box 82"/>
            <p:cNvSpPr txBox="1">
              <a:spLocks noChangeArrowheads="1"/>
            </p:cNvSpPr>
            <p:nvPr/>
          </p:nvSpPr>
          <p:spPr bwMode="auto">
            <a:xfrm>
              <a:off x="0" y="1288"/>
              <a:ext cx="125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u="sng">
                  <a:solidFill>
                    <a:srgbClr val="FF0000"/>
                  </a:solidFill>
                  <a:ea typeface="宋体" pitchFamily="2" charset="-122"/>
                </a:rPr>
                <a:t>2:</a:t>
              </a:r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 NAT router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changes datagram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source addr from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10.0.0.1, 3345 to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138.76.29.7, 5001,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updates table</a:t>
              </a:r>
            </a:p>
          </p:txBody>
        </p:sp>
        <p:sp>
          <p:nvSpPr>
            <p:cNvPr id="1076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7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8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29"/>
          <p:cNvGrpSpPr>
            <a:grpSpLocks/>
          </p:cNvGrpSpPr>
          <p:nvPr/>
        </p:nvGrpSpPr>
        <p:grpSpPr bwMode="auto">
          <a:xfrm>
            <a:off x="1360488" y="4681538"/>
            <a:ext cx="2471737" cy="560387"/>
            <a:chOff x="1163" y="3752"/>
            <a:chExt cx="1557" cy="353"/>
          </a:xfrm>
        </p:grpSpPr>
        <p:sp>
          <p:nvSpPr>
            <p:cNvPr id="1061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ea typeface="宋体" pitchFamily="2" charset="-122"/>
                </a:rPr>
                <a:t>S: 128.119.40.186, 80 </a:t>
              </a:r>
            </a:p>
            <a:p>
              <a:r>
                <a:rPr lang="en-US" altLang="zh-CN" sz="1400">
                  <a:ea typeface="宋体" pitchFamily="2" charset="-122"/>
                </a:rPr>
                <a:t>D: 138.76.29.7, 5001</a:t>
              </a:r>
            </a:p>
            <a:p>
              <a:endParaRPr lang="en-US" altLang="zh-CN" sz="1200">
                <a:ea typeface="宋体" pitchFamily="2" charset="-122"/>
              </a:endParaRPr>
            </a:p>
          </p:txBody>
        </p:sp>
        <p:grpSp>
          <p:nvGrpSpPr>
            <p:cNvPr id="1063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72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3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64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69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0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1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65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66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25"/>
              <a:chOff x="5140" y="403"/>
              <a:chExt cx="218" cy="225"/>
            </a:xfrm>
          </p:grpSpPr>
          <p:sp>
            <p:nvSpPr>
              <p:cNvPr id="1067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068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41913"/>
            <a:ext cx="18970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u="sng">
                <a:solidFill>
                  <a:srgbClr val="FF0000"/>
                </a:solidFill>
                <a:ea typeface="宋体" pitchFamily="2" charset="-122"/>
              </a:rPr>
              <a:t>3: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Reply arrives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dest. address: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4976813"/>
            <a:ext cx="35194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u="sng">
                <a:solidFill>
                  <a:srgbClr val="FF0000"/>
                </a:solidFill>
                <a:ea typeface="宋体" pitchFamily="2" charset="-122"/>
              </a:rPr>
              <a:t>4: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NAT router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changes datagram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dest addr from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138.76.29.7, 5001 to 10.0.0.1, 3345</a:t>
            </a:r>
            <a:r>
              <a:rPr lang="en-US" altLang="zh-CN" sz="2400">
                <a:ea typeface="宋体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59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17258598-6A7E-4D94-9491-71BC16B37945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smtClean="0">
                <a:ea typeface="宋体" pitchFamily="2" charset="-122"/>
              </a:rPr>
              <a:t>NAT: Network Address Translation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>
                <a:ea typeface="宋体" pitchFamily="2" charset="-122"/>
              </a:rPr>
              <a:t>16-bit port-number field: 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60,000 simultaneous connections with a single LAN-side address!</a:t>
            </a:r>
          </a:p>
          <a:p>
            <a:r>
              <a:rPr lang="en-US" altLang="zh-CN" sz="2800" smtClean="0">
                <a:ea typeface="宋体" pitchFamily="2" charset="-122"/>
              </a:rPr>
              <a:t>NAT is controversial: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violates end-to-end argument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Internal computers not visible to outside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Outside hosts have trouble to request service from local computers, e.g., P2P, video conference, web hosting.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address shortage should instead be solved by IPv6</a:t>
            </a:r>
          </a:p>
          <a:p>
            <a:endParaRPr lang="en-US" altLang="zh-CN" smtClean="0">
              <a:ea typeface="宋体" pitchFamily="2" charset="-122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AAE05616-B0C1-4940-904C-AD14157FAEBF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2E9742D7-C988-4304-B77F-6624BA33C1C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989013" y="1828800"/>
            <a:ext cx="4802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Table </a:t>
            </a:r>
            <a:r>
              <a:rPr lang="en-US" sz="2400" baseline="0" dirty="0" smtClean="0">
                <a:solidFill>
                  <a:schemeClr val="folHlink"/>
                </a:solidFill>
                <a:latin typeface="Times New Roman" pitchFamily="18" charset="0"/>
              </a:rPr>
              <a:t>3.4  </a:t>
            </a:r>
            <a:r>
              <a:rPr lang="en-US" sz="2000" i="1" baseline="0" dirty="0">
                <a:latin typeface="Times New Roman" pitchFamily="18" charset="0"/>
              </a:rPr>
              <a:t>Five-column translation table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63" y="2244725"/>
            <a:ext cx="7659687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E60354A8-B3E3-4472-8D76-2180D9B4E47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7622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76227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246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3-2   </a:t>
            </a:r>
            <a:r>
              <a:rPr lang="en-US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IPv6 ADDRESSES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 baseline="0">
              <a:latin typeface="Times New Roman" pitchFamily="18" charset="0"/>
            </a:endParaRPr>
          </a:p>
        </p:txBody>
      </p:sp>
      <p:sp>
        <p:nvSpPr>
          <p:cNvPr id="1076229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Despite all short-term solutions, address depletion is still a long-term problem for the Internet. This and other problems in the IP protocol itself have been the motivation for IPv6. </a:t>
            </a:r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419100" y="4556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420688" y="5318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Rectangle 11"/>
          <p:cNvSpPr>
            <a:spLocks noChangeArrowheads="1"/>
          </p:cNvSpPr>
          <p:nvPr/>
        </p:nvSpPr>
        <p:spPr bwMode="auto">
          <a:xfrm>
            <a:off x="457200" y="4648200"/>
            <a:ext cx="8077200" cy="5794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An IPv6 address is 128 bits long.</a:t>
            </a:r>
          </a:p>
        </p:txBody>
      </p:sp>
      <p:grpSp>
        <p:nvGrpSpPr>
          <p:cNvPr id="50186" name="Group 12"/>
          <p:cNvGrpSpPr>
            <a:grpSpLocks/>
          </p:cNvGrpSpPr>
          <p:nvPr/>
        </p:nvGrpSpPr>
        <p:grpSpPr bwMode="auto">
          <a:xfrm>
            <a:off x="419100" y="3870325"/>
            <a:ext cx="1143000" cy="566738"/>
            <a:chOff x="1200" y="1248"/>
            <a:chExt cx="720" cy="357"/>
          </a:xfrm>
        </p:grpSpPr>
        <p:pic>
          <p:nvPicPr>
            <p:cNvPr id="5018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12F352D3-2F7F-4402-BAAB-42909360B8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Numbering systems are reviewed in Appendix B.</a:t>
            </a:r>
          </a:p>
        </p:txBody>
      </p:sp>
      <p:grpSp>
        <p:nvGrpSpPr>
          <p:cNvPr id="8205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20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781B6805-E682-46CB-8366-66D5CBC097F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6738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914400" y="5486400"/>
            <a:ext cx="4956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baseline="0"/>
              <a:t>Obtained from </a:t>
            </a:r>
            <a:r>
              <a:rPr lang="en-US" sz="2000" b="0" baseline="0">
                <a:hlinkClick r:id="rId3"/>
              </a:rPr>
              <a:t>http://www.wisc-online.com</a:t>
            </a:r>
            <a:endParaRPr lang="en-US" sz="2000" b="0" baseline="0"/>
          </a:p>
          <a:p>
            <a:r>
              <a:rPr lang="en-US" sz="2000" b="0" baseline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C54AAB17-BE54-4AE0-B8D0-44460E2CDC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Change the following IPv4 addresses from binary notation to dotted-decimal notation.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3054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3.1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77152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2253" name="Rectangle 13"/>
          <p:cNvSpPr>
            <a:spLocks noChangeArrowheads="1"/>
          </p:cNvSpPr>
          <p:nvPr/>
        </p:nvSpPr>
        <p:spPr bwMode="auto">
          <a:xfrm>
            <a:off x="228600" y="35814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We replace each group of 8 bits with its equivalent decimal number (see Appendix B) and add dots for separation.</a:t>
            </a:r>
          </a:p>
        </p:txBody>
      </p:sp>
      <p:pic>
        <p:nvPicPr>
          <p:cNvPr id="1162254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486400"/>
            <a:ext cx="30718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0B53301A-A46D-4BC7-822F-CB25F42C17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Change the following IPv4 addresses from dotted-decimal notation to binary notation.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3054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3.2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1230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09800"/>
            <a:ext cx="2870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4300" name="Rectangle 12"/>
          <p:cNvSpPr>
            <a:spLocks noChangeArrowheads="1"/>
          </p:cNvSpPr>
          <p:nvPr/>
        </p:nvSpPr>
        <p:spPr bwMode="auto">
          <a:xfrm>
            <a:off x="228600" y="32766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We replace each decimal number with its binary equivalent (see Appendix B).</a:t>
            </a:r>
          </a:p>
        </p:txBody>
      </p:sp>
      <p:pic>
        <p:nvPicPr>
          <p:cNvPr id="11643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" y="4821238"/>
            <a:ext cx="72771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3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3.</a:t>
            </a:r>
            <a:fld id="{56456DDC-16B3-49ED-84D5-870D2C9D44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Find the error, if any, in the following IPv4 addresses.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3054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>
                <a:solidFill>
                  <a:schemeClr val="hlink"/>
                </a:solidFill>
                <a:latin typeface="Times New Roman" pitchFamily="18" charset="0"/>
              </a:rPr>
              <a:t>Example </a:t>
            </a:r>
            <a:r>
              <a:rPr lang="en-US" i="1" baseline="0" dirty="0" smtClean="0">
                <a:solidFill>
                  <a:schemeClr val="hlink"/>
                </a:solidFill>
                <a:latin typeface="Times New Roman" pitchFamily="18" charset="0"/>
              </a:rPr>
              <a:t>3.3</a:t>
            </a:r>
            <a:endParaRPr lang="en-US" i="1" baseline="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1332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163" y="1447800"/>
            <a:ext cx="3602037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6348" name="Rectangle 12"/>
          <p:cNvSpPr>
            <a:spLocks noChangeArrowheads="1"/>
          </p:cNvSpPr>
          <p:nvPr/>
        </p:nvSpPr>
        <p:spPr bwMode="auto">
          <a:xfrm>
            <a:off x="0" y="36576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There must be no leading zero (045).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There can be no more than four numbers.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Each number needs to be less than or equal to 255.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>
                <a:latin typeface="Times New Roman" pitchFamily="18" charset="0"/>
              </a:rPr>
              <a:t> A mixture of binary notation and dotted-decimal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notation is not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8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DD7FB5155A440AF7BB58CFFD0EB48" ma:contentTypeVersion="4" ma:contentTypeDescription="Create a new document." ma:contentTypeScope="" ma:versionID="990fa8cc0888ac136b9df06f6aff5f81">
  <xsd:schema xmlns:xsd="http://www.w3.org/2001/XMLSchema" xmlns:xs="http://www.w3.org/2001/XMLSchema" xmlns:p="http://schemas.microsoft.com/office/2006/metadata/properties" xmlns:ns2="55327a11-6e4c-481a-812d-9a5ea8cd96ec" targetNamespace="http://schemas.microsoft.com/office/2006/metadata/properties" ma:root="true" ma:fieldsID="cb56dc8b258b4ad306b09ca19339265d" ns2:_="">
    <xsd:import namespace="55327a11-6e4c-481a-812d-9a5ea8cd9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7a11-6e4c-481a-812d-9a5ea8cd9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2862F4-4666-4B1A-821E-CF145E498DAB}"/>
</file>

<file path=customXml/itemProps2.xml><?xml version="1.0" encoding="utf-8"?>
<ds:datastoreItem xmlns:ds="http://schemas.openxmlformats.org/officeDocument/2006/customXml" ds:itemID="{E049A6DC-4233-4115-899D-2C17575E3CE7}"/>
</file>

<file path=customXml/itemProps3.xml><?xml version="1.0" encoding="utf-8"?>
<ds:datastoreItem xmlns:ds="http://schemas.openxmlformats.org/officeDocument/2006/customXml" ds:itemID="{17C982B7-2716-496D-A42F-FADA287951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</TotalTime>
  <Words>1481</Words>
  <Application>Microsoft Office PowerPoint</Application>
  <PresentationFormat>On-screen Show (4:3)</PresentationFormat>
  <Paragraphs>293</Paragraphs>
  <Slides>46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Blends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NAT: Network Address Translation</vt:lpstr>
      <vt:lpstr>NAT: Network Address Translation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RJ</cp:lastModifiedBy>
  <cp:revision>215</cp:revision>
  <cp:lastPrinted>2012-06-28T13:55:12Z</cp:lastPrinted>
  <dcterms:created xsi:type="dcterms:W3CDTF">2000-01-15T04:50:39Z</dcterms:created>
  <dcterms:modified xsi:type="dcterms:W3CDTF">2022-02-15T06:19:30Z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0x0101000E6DD7FB5155A440AF7BB58CFFD0EB48</vt:lpwstr>
  </property>
</Properties>
</file>