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24.xml" ContentType="application/vnd.openxmlformats-officedocument.presentationml.slide+xml"/>
  <Override PartName="/ppt/slides/slide31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887" r:id="rId2"/>
    <p:sldId id="834" r:id="rId3"/>
    <p:sldId id="835" r:id="rId4"/>
    <p:sldId id="535" r:id="rId5"/>
    <p:sldId id="838" r:id="rId6"/>
    <p:sldId id="839" r:id="rId7"/>
    <p:sldId id="876" r:id="rId8"/>
    <p:sldId id="882" r:id="rId9"/>
    <p:sldId id="840" r:id="rId10"/>
    <p:sldId id="877" r:id="rId11"/>
    <p:sldId id="865" r:id="rId12"/>
    <p:sldId id="878" r:id="rId13"/>
    <p:sldId id="883" r:id="rId14"/>
    <p:sldId id="841" r:id="rId15"/>
    <p:sldId id="866" r:id="rId16"/>
    <p:sldId id="842" r:id="rId17"/>
    <p:sldId id="884" r:id="rId18"/>
    <p:sldId id="885" r:id="rId19"/>
    <p:sldId id="843" r:id="rId20"/>
    <p:sldId id="844" r:id="rId21"/>
    <p:sldId id="845" r:id="rId22"/>
    <p:sldId id="846" r:id="rId23"/>
    <p:sldId id="847" r:id="rId24"/>
    <p:sldId id="848" r:id="rId25"/>
    <p:sldId id="880" r:id="rId26"/>
    <p:sldId id="849" r:id="rId27"/>
    <p:sldId id="850" r:id="rId28"/>
    <p:sldId id="851" r:id="rId29"/>
    <p:sldId id="867" r:id="rId30"/>
    <p:sldId id="868" r:id="rId31"/>
    <p:sldId id="852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695" autoAdjust="0"/>
    <p:restoredTop sz="94680" autoAdjust="0"/>
  </p:normalViewPr>
  <p:slideViewPr>
    <p:cSldViewPr>
      <p:cViewPr>
        <p:scale>
          <a:sx n="75" d="100"/>
          <a:sy n="75" d="100"/>
        </p:scale>
        <p:origin x="-1512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/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endParaRPr lang="en-US"/>
          </a:p>
        </p:txBody>
      </p:sp>
      <p:sp>
        <p:nvSpPr>
          <p:cNvPr id="9625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62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62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/>
          </a:p>
        </p:txBody>
      </p:sp>
      <p:sp>
        <p:nvSpPr>
          <p:cNvPr id="962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fld id="{7E0FAB2C-FFDE-4D1E-AD37-1F6A5901ED1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248FA-7F92-4E4E-9EA4-740555E710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023B9-701B-42FD-8036-A61933141DB0}" type="slidenum">
              <a:rPr lang="en-US"/>
              <a:pPr/>
              <a:t>10</a:t>
            </a:fld>
            <a:endParaRPr lang="en-US"/>
          </a:p>
        </p:txBody>
      </p:sp>
      <p:sp>
        <p:nvSpPr>
          <p:cNvPr id="1165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FA9AE-F480-41C4-BC2C-D7E6E3690D68}" type="slidenum">
              <a:rPr lang="en-US"/>
              <a:pPr/>
              <a:t>11</a:t>
            </a:fld>
            <a:endParaRPr lang="en-US"/>
          </a:p>
        </p:txBody>
      </p:sp>
      <p:sp>
        <p:nvSpPr>
          <p:cNvPr id="1140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75E5A-109A-4B6F-AD20-A36D79EF7479}" type="slidenum">
              <a:rPr lang="en-US"/>
              <a:pPr/>
              <a:t>12</a:t>
            </a:fld>
            <a:endParaRPr lang="en-US"/>
          </a:p>
        </p:txBody>
      </p:sp>
      <p:sp>
        <p:nvSpPr>
          <p:cNvPr id="1167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11219-DD34-4ABF-8556-D54FD623A634}" type="slidenum">
              <a:rPr lang="en-US"/>
              <a:pPr/>
              <a:t>13</a:t>
            </a:fld>
            <a:endParaRPr lang="en-US"/>
          </a:p>
        </p:txBody>
      </p:sp>
      <p:sp>
        <p:nvSpPr>
          <p:cNvPr id="1177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DBFD3-0B13-40DD-ABA8-D5ACCE140508}" type="slidenum">
              <a:rPr lang="en-US"/>
              <a:pPr/>
              <a:t>14</a:t>
            </a:fld>
            <a:endParaRPr lang="en-US"/>
          </a:p>
        </p:txBody>
      </p:sp>
      <p:sp>
        <p:nvSpPr>
          <p:cNvPr id="1091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01390-8CEB-4AA8-A561-6F0C64C64305}" type="slidenum">
              <a:rPr lang="en-US"/>
              <a:pPr/>
              <a:t>15</a:t>
            </a:fld>
            <a:endParaRPr lang="en-US"/>
          </a:p>
        </p:txBody>
      </p:sp>
      <p:sp>
        <p:nvSpPr>
          <p:cNvPr id="1142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AEC81-9967-4717-9596-DA71B20A48BC}" type="slidenum">
              <a:rPr lang="en-US"/>
              <a:pPr/>
              <a:t>16</a:t>
            </a:fld>
            <a:endParaRPr lang="en-US"/>
          </a:p>
        </p:txBody>
      </p:sp>
      <p:sp>
        <p:nvSpPr>
          <p:cNvPr id="1093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57AB6-7350-4E8F-BF76-1B37FBE1E25E}" type="slidenum">
              <a:rPr lang="en-US"/>
              <a:pPr/>
              <a:t>17</a:t>
            </a:fld>
            <a:endParaRPr lang="en-US"/>
          </a:p>
        </p:txBody>
      </p:sp>
      <p:sp>
        <p:nvSpPr>
          <p:cNvPr id="1179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7FFFD-218B-470B-9B49-A9D8D931FC1B}" type="slidenum">
              <a:rPr lang="en-US"/>
              <a:pPr/>
              <a:t>18</a:t>
            </a:fld>
            <a:endParaRPr lang="en-US"/>
          </a:p>
        </p:txBody>
      </p:sp>
      <p:sp>
        <p:nvSpPr>
          <p:cNvPr id="1181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D892E-5E52-43E3-A7DF-667B0CA0574F}" type="slidenum">
              <a:rPr lang="en-US"/>
              <a:pPr/>
              <a:t>19</a:t>
            </a:fld>
            <a:endParaRPr lang="en-US"/>
          </a:p>
        </p:txBody>
      </p:sp>
      <p:sp>
        <p:nvSpPr>
          <p:cNvPr id="1095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8459A-8CFE-4195-B016-6719D7057043}" type="slidenum">
              <a:rPr lang="en-US"/>
              <a:pPr/>
              <a:t>2</a:t>
            </a:fld>
            <a:endParaRPr lang="en-US"/>
          </a:p>
        </p:txBody>
      </p:sp>
      <p:sp>
        <p:nvSpPr>
          <p:cNvPr id="1077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CB8A1-F31D-434E-8EAF-2C70B277DA19}" type="slidenum">
              <a:rPr lang="en-US"/>
              <a:pPr/>
              <a:t>20</a:t>
            </a:fld>
            <a:endParaRPr lang="en-US"/>
          </a:p>
        </p:txBody>
      </p:sp>
      <p:sp>
        <p:nvSpPr>
          <p:cNvPr id="1097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C6444-589A-41AD-B800-4335E36DC09D}" type="slidenum">
              <a:rPr lang="en-US"/>
              <a:pPr/>
              <a:t>21</a:t>
            </a:fld>
            <a:endParaRPr lang="en-US"/>
          </a:p>
        </p:txBody>
      </p:sp>
      <p:sp>
        <p:nvSpPr>
          <p:cNvPr id="1099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F02A7-50E1-4B1D-924C-8E10E7FA9EA0}" type="slidenum">
              <a:rPr lang="en-US"/>
              <a:pPr/>
              <a:t>22</a:t>
            </a:fld>
            <a:endParaRPr lang="en-US"/>
          </a:p>
        </p:txBody>
      </p:sp>
      <p:sp>
        <p:nvSpPr>
          <p:cNvPr id="1101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0C194D-A4CD-4EBC-B95E-763D363B988D}" type="slidenum">
              <a:rPr lang="en-US"/>
              <a:pPr/>
              <a:t>23</a:t>
            </a:fld>
            <a:endParaRPr lang="en-US"/>
          </a:p>
        </p:txBody>
      </p:sp>
      <p:sp>
        <p:nvSpPr>
          <p:cNvPr id="1103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5A69B-CEFA-406D-8F0B-E789FEB6AA1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423FC-5B73-4C0C-9189-A353181BF611}" type="slidenum">
              <a:rPr lang="en-US"/>
              <a:pPr/>
              <a:t>25</a:t>
            </a:fld>
            <a:endParaRPr lang="en-US"/>
          </a:p>
        </p:txBody>
      </p:sp>
      <p:sp>
        <p:nvSpPr>
          <p:cNvPr id="1171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BD9C8-7134-439F-877B-5FEB566CE884}" type="slidenum">
              <a:rPr lang="en-US"/>
              <a:pPr/>
              <a:t>26</a:t>
            </a:fld>
            <a:endParaRPr lang="en-US"/>
          </a:p>
        </p:txBody>
      </p:sp>
      <p:sp>
        <p:nvSpPr>
          <p:cNvPr id="1107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6EEA1-F822-45BF-9215-B95CFF2456EE}" type="slidenum">
              <a:rPr lang="en-US"/>
              <a:pPr/>
              <a:t>27</a:t>
            </a:fld>
            <a:endParaRPr lang="en-US"/>
          </a:p>
        </p:txBody>
      </p:sp>
      <p:sp>
        <p:nvSpPr>
          <p:cNvPr id="1110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8FB5CA-AA06-4FC9-9690-0BF507BF1451}" type="slidenum">
              <a:rPr lang="en-US"/>
              <a:pPr/>
              <a:t>28</a:t>
            </a:fld>
            <a:endParaRPr lang="en-US"/>
          </a:p>
        </p:txBody>
      </p:sp>
      <p:sp>
        <p:nvSpPr>
          <p:cNvPr id="1112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49388-F3D7-414F-B21A-7ACBC833D4FF}" type="slidenum">
              <a:rPr lang="en-US"/>
              <a:pPr/>
              <a:t>29</a:t>
            </a:fld>
            <a:endParaRPr lang="en-US"/>
          </a:p>
        </p:txBody>
      </p:sp>
      <p:sp>
        <p:nvSpPr>
          <p:cNvPr id="1144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19EEC-24DF-41EC-80A0-BD430CE6E87E}" type="slidenum">
              <a:rPr lang="en-US"/>
              <a:pPr/>
              <a:t>3</a:t>
            </a:fld>
            <a:endParaRPr lang="en-US"/>
          </a:p>
        </p:txBody>
      </p:sp>
      <p:sp>
        <p:nvSpPr>
          <p:cNvPr id="1079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FF02F-34EA-4D6C-B01F-468D2E204826}" type="slidenum">
              <a:rPr lang="en-US"/>
              <a:pPr/>
              <a:t>30</a:t>
            </a:fld>
            <a:endParaRPr lang="en-US"/>
          </a:p>
        </p:txBody>
      </p:sp>
      <p:sp>
        <p:nvSpPr>
          <p:cNvPr id="1146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40CFD-E1C5-4380-AB84-F27AFDFC903B}" type="slidenum">
              <a:rPr lang="en-US"/>
              <a:pPr/>
              <a:t>31</a:t>
            </a:fld>
            <a:endParaRPr lang="en-US"/>
          </a:p>
        </p:txBody>
      </p:sp>
      <p:sp>
        <p:nvSpPr>
          <p:cNvPr id="1114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4AB65-1101-4ABB-9D74-8B399323460A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D36FD-EA2F-4A4E-8945-086D15288580}" type="slidenum">
              <a:rPr lang="en-US"/>
              <a:pPr/>
              <a:t>5</a:t>
            </a:fld>
            <a:endParaRPr lang="en-US"/>
          </a:p>
        </p:txBody>
      </p:sp>
      <p:sp>
        <p:nvSpPr>
          <p:cNvPr id="1085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42775-8613-4B6F-B79E-C23C21EF2F8A}" type="slidenum">
              <a:rPr lang="en-US"/>
              <a:pPr/>
              <a:t>6</a:t>
            </a:fld>
            <a:endParaRPr lang="en-US"/>
          </a:p>
        </p:txBody>
      </p:sp>
      <p:sp>
        <p:nvSpPr>
          <p:cNvPr id="1087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E5DA7-D923-432D-A0E3-CB0E8C1FC35F}" type="slidenum">
              <a:rPr lang="en-US"/>
              <a:pPr/>
              <a:t>7</a:t>
            </a:fld>
            <a:endParaRPr lang="en-US"/>
          </a:p>
        </p:txBody>
      </p:sp>
      <p:sp>
        <p:nvSpPr>
          <p:cNvPr id="1163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EB51B-B0AE-415F-A1F2-6F48F246A6FF}" type="slidenum">
              <a:rPr lang="en-US"/>
              <a:pPr/>
              <a:t>8</a:t>
            </a:fld>
            <a:endParaRPr lang="en-US"/>
          </a:p>
        </p:txBody>
      </p:sp>
      <p:sp>
        <p:nvSpPr>
          <p:cNvPr id="1175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A7B4C-E699-4265-8EC4-F2873CD71BCB}" type="slidenum">
              <a:rPr lang="en-US"/>
              <a:pPr/>
              <a:t>9</a:t>
            </a:fld>
            <a:endParaRPr lang="en-US"/>
          </a:p>
        </p:txBody>
      </p:sp>
      <p:sp>
        <p:nvSpPr>
          <p:cNvPr id="1089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E25360F1-978A-4736-B90B-B8B1605096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14240B98-B1E6-4865-B6F5-95D47D8C1B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A33E835D-8574-4BA1-83E3-B43A155D22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3E2B827E-11B2-41CC-91EB-7972536BC4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8FA28FC4-42A5-44CB-A738-E0EFC884A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EF95BA54-8179-43DA-8842-4C80C7E6FE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A484B005-4F30-408A-BC76-D91B01845D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6D11FF7C-D809-47BA-A24A-5C72AD73D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AA69ED70-A782-4992-A013-F5763B4D17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BD630F59-DDE9-4186-8560-FF11B234F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C026F339-F30B-4A8F-808B-936BCF6D8D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76F91D0B-A9A0-4A45-B212-0BF2518861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12.</a:t>
            </a:r>
            <a:fld id="{45BED4B1-F99F-478C-8B0D-265A3BADF5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1143000" y="2514600"/>
            <a:ext cx="685800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 i="0" baseline="0" dirty="0" smtClean="0">
                <a:solidFill>
                  <a:schemeClr val="tx2"/>
                </a:solidFill>
                <a:latin typeface="Arial" charset="0"/>
              </a:rPr>
              <a:t>Unit- 3</a:t>
            </a:r>
          </a:p>
          <a:p>
            <a:pPr algn="ctr"/>
            <a:endParaRPr lang="en-US" altLang="en-US" sz="1100" i="0" baseline="0" dirty="0" smtClean="0">
              <a:solidFill>
                <a:schemeClr val="tx2"/>
              </a:solidFill>
              <a:latin typeface="Arial" charset="0"/>
            </a:endParaRPr>
          </a:p>
          <a:p>
            <a:pPr algn="ctr"/>
            <a:r>
              <a:rPr lang="en-US" sz="2400" i="0" baseline="0" dirty="0" smtClean="0">
                <a:latin typeface="Arial" charset="0"/>
              </a:rPr>
              <a:t>Multiple Access</a:t>
            </a:r>
            <a:endParaRPr lang="en-US" sz="2400" i="0" baseline="0" dirty="0">
              <a:latin typeface="Arial" charset="0"/>
            </a:endParaRPr>
          </a:p>
        </p:txBody>
      </p:sp>
      <p:pic>
        <p:nvPicPr>
          <p:cNvPr id="2" name="Picture 4" descr="C:\Users\RJ\Desktop\VIT-Bio\Winter Session\CN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7050" y="85725"/>
            <a:ext cx="30289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914400" y="4303713"/>
            <a:ext cx="7239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cs typeface="Times New Roman" pitchFamily="-128" charset="0"/>
              </a:rPr>
              <a:t>Dr. </a:t>
            </a:r>
            <a:r>
              <a:rPr lang="en-US" dirty="0" err="1">
                <a:cs typeface="Times New Roman" pitchFamily="-128" charset="0"/>
              </a:rPr>
              <a:t>Kamlesh</a:t>
            </a:r>
            <a:r>
              <a:rPr lang="en-US" dirty="0">
                <a:cs typeface="Times New Roman" pitchFamily="-128" charset="0"/>
              </a:rPr>
              <a:t> </a:t>
            </a:r>
            <a:r>
              <a:rPr lang="en-US" dirty="0" err="1">
                <a:cs typeface="Times New Roman" pitchFamily="-128" charset="0"/>
              </a:rPr>
              <a:t>Chandravanshi</a:t>
            </a:r>
            <a:endParaRPr lang="en-US" dirty="0">
              <a:cs typeface="Times New Roman" pitchFamily="-128" charset="0"/>
            </a:endParaRPr>
          </a:p>
          <a:p>
            <a:pPr algn="ctr"/>
            <a:r>
              <a:rPr lang="en-US" dirty="0">
                <a:cs typeface="Times New Roman" pitchFamily="-128" charset="0"/>
              </a:rPr>
              <a:t>School of Computer Science &amp; </a:t>
            </a:r>
            <a:r>
              <a:rPr lang="en-US" dirty="0" smtClean="0">
                <a:cs typeface="Times New Roman" pitchFamily="-128" charset="0"/>
              </a:rPr>
              <a:t>Engineering </a:t>
            </a:r>
            <a:endParaRPr lang="en-US" dirty="0">
              <a:cs typeface="Times New Roman" pitchFamily="-128" charset="0"/>
            </a:endParaRPr>
          </a:p>
          <a:p>
            <a:pPr algn="ctr"/>
            <a:endParaRPr lang="en-US" dirty="0">
              <a:cs typeface="Times New Roman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CBFC9295-1E53-4701-B865-B0B3A8FFAE1B}" type="slidenum">
              <a:rPr lang="en-US"/>
              <a:pPr/>
              <a:t>10</a:t>
            </a:fld>
            <a:endParaRPr lang="en-US"/>
          </a:p>
        </p:txBody>
      </p:sp>
      <p:sp>
        <p:nvSpPr>
          <p:cNvPr id="116429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A pure ALOHA network transmits 200-bit frames on a shared channel of 200 kbps. What is the requirement to make this frame collision-free?</a:t>
            </a:r>
          </a:p>
        </p:txBody>
      </p:sp>
      <p:sp>
        <p:nvSpPr>
          <p:cNvPr id="1164298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12.2</a:t>
            </a:r>
          </a:p>
        </p:txBody>
      </p:sp>
      <p:sp>
        <p:nvSpPr>
          <p:cNvPr id="1164299" name="Rectangle 11"/>
          <p:cNvSpPr>
            <a:spLocks noChangeArrowheads="1"/>
          </p:cNvSpPr>
          <p:nvPr/>
        </p:nvSpPr>
        <p:spPr bwMode="auto">
          <a:xfrm>
            <a:off x="152400" y="2819400"/>
            <a:ext cx="8839200" cy="3081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aseline="0"/>
              <a:t>Average frame transmission time T</a:t>
            </a:r>
            <a:r>
              <a:rPr lang="en-US" baseline="-12000"/>
              <a:t>fr</a:t>
            </a:r>
            <a:r>
              <a:rPr lang="en-US" baseline="0"/>
              <a:t> is 200 bits/200 kbps or 1 ms. The vulnerable time is  2 × 1 ms = 2 ms. This means no station should send later than 1 ms before this station starts transmission and no station should start sending during the one 1-ms period that this station is sending.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1737A727-8F07-43AD-A920-36BA604A6213}" type="slidenum">
              <a:rPr lang="en-US"/>
              <a:pPr/>
              <a:t>11</a:t>
            </a:fld>
            <a:endParaRPr lang="en-US"/>
          </a:p>
        </p:txBody>
      </p:sp>
      <p:sp>
        <p:nvSpPr>
          <p:cNvPr id="11397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2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722" name="Line 10"/>
          <p:cNvSpPr>
            <a:spLocks noChangeShapeType="1"/>
          </p:cNvSpPr>
          <p:nvPr/>
        </p:nvSpPr>
        <p:spPr bwMode="auto">
          <a:xfrm>
            <a:off x="458788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72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The throughput for pure ALOHA is </a:t>
            </a:r>
            <a:br>
              <a:rPr lang="en-US" sz="3200" i="0" baseline="0">
                <a:latin typeface="Arial" charset="0"/>
              </a:rPr>
            </a:br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S = G × e </a:t>
            </a:r>
            <a:r>
              <a:rPr lang="en-US" sz="3200" i="0" baseline="30000">
                <a:solidFill>
                  <a:schemeClr val="hlink"/>
                </a:solidFill>
                <a:latin typeface="Arial" charset="0"/>
              </a:rPr>
              <a:t>−2G  </a:t>
            </a:r>
            <a:r>
              <a:rPr lang="en-US" sz="3200" i="0" baseline="0">
                <a:latin typeface="Arial" charset="0"/>
              </a:rPr>
              <a:t>.</a:t>
            </a:r>
          </a:p>
          <a:p>
            <a:pPr algn="ctr"/>
            <a:r>
              <a:rPr lang="en-US" sz="3200" i="0" baseline="0">
                <a:latin typeface="Arial" charset="0"/>
              </a:rPr>
              <a:t>The maximum throughput</a:t>
            </a:r>
          </a:p>
          <a:p>
            <a:pPr algn="ctr"/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S</a:t>
            </a:r>
            <a:r>
              <a:rPr lang="en-US" sz="3200" i="0" baseline="-18000">
                <a:solidFill>
                  <a:schemeClr val="hlink"/>
                </a:solidFill>
                <a:latin typeface="Arial" charset="0"/>
              </a:rPr>
              <a:t>max</a:t>
            </a:r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 = 0.184 </a:t>
            </a:r>
            <a:r>
              <a:rPr lang="en-US" sz="3200" i="0" baseline="0">
                <a:latin typeface="Arial" charset="0"/>
              </a:rPr>
              <a:t>when G= (1/2).</a:t>
            </a:r>
          </a:p>
        </p:txBody>
      </p:sp>
      <p:grpSp>
        <p:nvGrpSpPr>
          <p:cNvPr id="1139724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972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972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4C78A96-435B-489A-AF6A-FDAAB41C37B8}" type="slidenum">
              <a:rPr lang="en-US"/>
              <a:pPr/>
              <a:t>12</a:t>
            </a:fld>
            <a:endParaRPr lang="en-US"/>
          </a:p>
        </p:txBody>
      </p:sp>
      <p:sp>
        <p:nvSpPr>
          <p:cNvPr id="116633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3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5" name="Rectangle 9"/>
          <p:cNvSpPr>
            <a:spLocks noChangeArrowheads="1"/>
          </p:cNvSpPr>
          <p:nvPr/>
        </p:nvSpPr>
        <p:spPr bwMode="auto">
          <a:xfrm>
            <a:off x="228600" y="8382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A pure ALOHA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a.</a:t>
            </a:r>
            <a:r>
              <a:rPr lang="en-US" baseline="0"/>
              <a:t> 1000 frames per second    </a:t>
            </a:r>
            <a:r>
              <a:rPr lang="en-US" baseline="0">
                <a:solidFill>
                  <a:schemeClr val="hlink"/>
                </a:solidFill>
              </a:rPr>
              <a:t>b.</a:t>
            </a:r>
            <a:r>
              <a:rPr lang="en-US" baseline="0"/>
              <a:t> 500 frames per second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c.</a:t>
            </a:r>
            <a:r>
              <a:rPr lang="en-US" baseline="0"/>
              <a:t> 250 frames per second.</a:t>
            </a:r>
          </a:p>
        </p:txBody>
      </p:sp>
      <p:sp>
        <p:nvSpPr>
          <p:cNvPr id="1166346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12.3</a:t>
            </a:r>
          </a:p>
        </p:txBody>
      </p:sp>
      <p:sp>
        <p:nvSpPr>
          <p:cNvPr id="1166347" name="Rectangle 11"/>
          <p:cNvSpPr>
            <a:spLocks noChangeArrowheads="1"/>
          </p:cNvSpPr>
          <p:nvPr/>
        </p:nvSpPr>
        <p:spPr bwMode="auto"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aseline="0"/>
              <a:t>The frame transmission time is 200/200 kbps or 1 ms.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a.</a:t>
            </a:r>
            <a:r>
              <a:rPr lang="en-US" baseline="0"/>
              <a:t> If the system creates 1000 frames per second, this is 1</a:t>
            </a:r>
            <a:br>
              <a:rPr lang="en-US" baseline="0"/>
            </a:br>
            <a:r>
              <a:rPr lang="en-US" baseline="0"/>
              <a:t>    frame per millisecond. The load is 1. In this case </a:t>
            </a:r>
            <a:br>
              <a:rPr lang="en-US" baseline="0"/>
            </a:br>
            <a:r>
              <a:rPr lang="en-US" baseline="0"/>
              <a:t>    S = G× e</a:t>
            </a:r>
            <a:r>
              <a:rPr lang="en-US" baseline="30000"/>
              <a:t>−2 G</a:t>
            </a:r>
            <a:r>
              <a:rPr lang="en-US" baseline="0"/>
              <a:t> or S = 0.135 (13.5 percent). This means</a:t>
            </a:r>
            <a:br>
              <a:rPr lang="en-US" baseline="0"/>
            </a:br>
            <a:r>
              <a:rPr lang="en-US" baseline="0"/>
              <a:t>    that the throughput is 1000 × 0.135 = 135 frames. Only</a:t>
            </a:r>
            <a:br>
              <a:rPr lang="en-US" baseline="0"/>
            </a:br>
            <a:r>
              <a:rPr lang="en-US" baseline="0"/>
              <a:t>    135 frames out of 1000 will probably survive.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88D11AED-28EB-4CAE-BE53-0514B4E1DF1A}" type="slidenum">
              <a:rPr lang="en-US"/>
              <a:pPr/>
              <a:t>13</a:t>
            </a:fld>
            <a:endParaRPr lang="en-US"/>
          </a:p>
        </p:txBody>
      </p:sp>
      <p:sp>
        <p:nvSpPr>
          <p:cNvPr id="117657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7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12.3 (continued)</a:t>
            </a:r>
          </a:p>
        </p:txBody>
      </p:sp>
      <p:sp>
        <p:nvSpPr>
          <p:cNvPr id="1176587" name="Rectangle 11"/>
          <p:cNvSpPr>
            <a:spLocks noChangeArrowheads="1"/>
          </p:cNvSpPr>
          <p:nvPr/>
        </p:nvSpPr>
        <p:spPr bwMode="auto">
          <a:xfrm>
            <a:off x="228600" y="838200"/>
            <a:ext cx="8686800" cy="564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b.</a:t>
            </a:r>
            <a:r>
              <a:rPr lang="en-US" baseline="0"/>
              <a:t> If the system creates 500 frames per second, this is</a:t>
            </a:r>
            <a:br>
              <a:rPr lang="en-US" baseline="0"/>
            </a:br>
            <a:r>
              <a:rPr lang="en-US" baseline="0"/>
              <a:t>    (1/2) frame per millisecond. The load is (1/2). In this</a:t>
            </a:r>
            <a:br>
              <a:rPr lang="en-US" baseline="0"/>
            </a:br>
            <a:r>
              <a:rPr lang="en-US" baseline="0"/>
              <a:t>    case S = G × e </a:t>
            </a:r>
            <a:r>
              <a:rPr lang="en-US" baseline="30000"/>
              <a:t>−2G</a:t>
            </a:r>
            <a:r>
              <a:rPr lang="en-US" baseline="0"/>
              <a:t> or S = 0.184 (18.4 percent). This</a:t>
            </a:r>
            <a:br>
              <a:rPr lang="en-US" baseline="0"/>
            </a:br>
            <a:r>
              <a:rPr lang="en-US" baseline="0"/>
              <a:t>    means that the throughput is 500 × 0.184 = 92 and that</a:t>
            </a:r>
            <a:br>
              <a:rPr lang="en-US" baseline="0"/>
            </a:br>
            <a:r>
              <a:rPr lang="en-US" baseline="0"/>
              <a:t>    only 92 frames out of 500 will probably survive. Note</a:t>
            </a:r>
            <a:br>
              <a:rPr lang="en-US" baseline="0"/>
            </a:br>
            <a:r>
              <a:rPr lang="en-US" baseline="0"/>
              <a:t>    that this is the maximum throughput case,</a:t>
            </a:r>
            <a:br>
              <a:rPr lang="en-US" baseline="0"/>
            </a:br>
            <a:r>
              <a:rPr lang="en-US" baseline="0"/>
              <a:t>    percentagewise.</a:t>
            </a:r>
          </a:p>
          <a:p>
            <a:pPr algn="just"/>
            <a:endParaRPr lang="en-US" baseline="0"/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c.</a:t>
            </a:r>
            <a:r>
              <a:rPr lang="en-US" baseline="0"/>
              <a:t> If the system creates 250 frames per second, this is (1/4)</a:t>
            </a:r>
            <a:br>
              <a:rPr lang="en-US" baseline="0"/>
            </a:br>
            <a:r>
              <a:rPr lang="en-US" baseline="0"/>
              <a:t>    frame per millisecond. The load is (1/4). In this case </a:t>
            </a:r>
            <a:br>
              <a:rPr lang="en-US" baseline="0"/>
            </a:br>
            <a:r>
              <a:rPr lang="en-US" baseline="0"/>
              <a:t>    S = G × e −</a:t>
            </a:r>
            <a:r>
              <a:rPr lang="en-US" baseline="30000"/>
              <a:t>2G</a:t>
            </a:r>
            <a:r>
              <a:rPr lang="en-US" baseline="0"/>
              <a:t> or S = 0.152 (15.2 percent). This means</a:t>
            </a:r>
            <a:br>
              <a:rPr lang="en-US" baseline="0"/>
            </a:br>
            <a:r>
              <a:rPr lang="en-US" baseline="0"/>
              <a:t>    that the throughput is 250 × 0.152 = 38. Only 38</a:t>
            </a:r>
            <a:br>
              <a:rPr lang="en-US" baseline="0"/>
            </a:br>
            <a:r>
              <a:rPr lang="en-US" baseline="0"/>
              <a:t>    frames out of 250 will probably survive.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69AB738F-E354-4E39-8A3B-0EC69F744A4B}" type="slidenum">
              <a:rPr lang="en-US"/>
              <a:pPr/>
              <a:t>14</a:t>
            </a:fld>
            <a:endParaRPr lang="en-US"/>
          </a:p>
        </p:txBody>
      </p:sp>
      <p:sp>
        <p:nvSpPr>
          <p:cNvPr id="109056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056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66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12.6  </a:t>
            </a:r>
            <a:r>
              <a:rPr lang="en-US" sz="2000" baseline="0"/>
              <a:t>Frames in a slotted ALOHA network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05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4F040EB9-8ABA-43EC-A5ED-91359323779A}" type="slidenum">
              <a:rPr lang="en-US"/>
              <a:pPr/>
              <a:t>15</a:t>
            </a:fld>
            <a:endParaRPr lang="en-US"/>
          </a:p>
        </p:txBody>
      </p:sp>
      <p:sp>
        <p:nvSpPr>
          <p:cNvPr id="114176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1770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177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The throughput for slotted ALOHA is </a:t>
            </a:r>
            <a:br>
              <a:rPr lang="en-US" sz="3200" i="0" baseline="0">
                <a:latin typeface="Arial" charset="0"/>
              </a:rPr>
            </a:br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S = G × e</a:t>
            </a:r>
            <a:r>
              <a:rPr lang="en-US" sz="3200" i="0" baseline="30000">
                <a:solidFill>
                  <a:schemeClr val="hlink"/>
                </a:solidFill>
                <a:latin typeface="Arial" charset="0"/>
              </a:rPr>
              <a:t>−G</a:t>
            </a:r>
            <a:r>
              <a:rPr lang="en-US" sz="3200" i="0" baseline="0">
                <a:latin typeface="Arial" charset="0"/>
              </a:rPr>
              <a:t> .</a:t>
            </a:r>
          </a:p>
          <a:p>
            <a:pPr algn="ctr"/>
            <a:r>
              <a:rPr lang="en-US" sz="3200" i="0" baseline="0">
                <a:latin typeface="Arial" charset="0"/>
              </a:rPr>
              <a:t>The maximum throughput </a:t>
            </a:r>
            <a:br>
              <a:rPr lang="en-US" sz="3200" i="0" baseline="0">
                <a:latin typeface="Arial" charset="0"/>
              </a:rPr>
            </a:br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S</a:t>
            </a:r>
            <a:r>
              <a:rPr lang="en-US" sz="3200" i="0" baseline="-18000">
                <a:solidFill>
                  <a:schemeClr val="hlink"/>
                </a:solidFill>
                <a:latin typeface="Arial" charset="0"/>
              </a:rPr>
              <a:t>max</a:t>
            </a:r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 = 0.368</a:t>
            </a:r>
            <a:r>
              <a:rPr lang="en-US" sz="3200" i="0" baseline="0">
                <a:latin typeface="Arial" charset="0"/>
              </a:rPr>
              <a:t> when G = 1.</a:t>
            </a:r>
          </a:p>
        </p:txBody>
      </p:sp>
      <p:grpSp>
        <p:nvGrpSpPr>
          <p:cNvPr id="114177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1773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177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323C5940-1B50-4E17-86BD-41BC5B85EA2B}" type="slidenum">
              <a:rPr lang="en-US"/>
              <a:pPr/>
              <a:t>16</a:t>
            </a:fld>
            <a:endParaRPr lang="en-US"/>
          </a:p>
        </p:txBody>
      </p:sp>
      <p:sp>
        <p:nvSpPr>
          <p:cNvPr id="109261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261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261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6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12.7  </a:t>
            </a:r>
            <a:r>
              <a:rPr lang="en-US" sz="2000" baseline="0"/>
              <a:t>Vulnerable time for slotted ALOHA protocol</a:t>
            </a:r>
          </a:p>
        </p:txBody>
      </p:sp>
      <p:sp>
        <p:nvSpPr>
          <p:cNvPr id="10926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26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1430338"/>
            <a:ext cx="7632700" cy="436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85F05E64-410E-4038-B5E2-9A6A3009ED4D}" type="slidenum">
              <a:rPr lang="en-US"/>
              <a:pPr/>
              <a:t>17</a:t>
            </a:fld>
            <a:endParaRPr lang="en-US"/>
          </a:p>
        </p:txBody>
      </p:sp>
      <p:sp>
        <p:nvSpPr>
          <p:cNvPr id="117862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2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2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3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3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3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33" name="Rectangle 9"/>
          <p:cNvSpPr>
            <a:spLocks noChangeArrowheads="1"/>
          </p:cNvSpPr>
          <p:nvPr/>
        </p:nvSpPr>
        <p:spPr bwMode="auto">
          <a:xfrm>
            <a:off x="228600" y="8382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A slotted ALOHA 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a.</a:t>
            </a:r>
            <a:r>
              <a:rPr lang="en-US" baseline="0"/>
              <a:t> 1000 frames per second    </a:t>
            </a:r>
            <a:r>
              <a:rPr lang="en-US" baseline="0">
                <a:solidFill>
                  <a:schemeClr val="hlink"/>
                </a:solidFill>
              </a:rPr>
              <a:t>b.</a:t>
            </a:r>
            <a:r>
              <a:rPr lang="en-US" baseline="0"/>
              <a:t> 500 frames per second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c.</a:t>
            </a:r>
            <a:r>
              <a:rPr lang="en-US" baseline="0"/>
              <a:t> 250 frames per second.</a:t>
            </a:r>
          </a:p>
        </p:txBody>
      </p:sp>
      <p:sp>
        <p:nvSpPr>
          <p:cNvPr id="1178634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12.4</a:t>
            </a:r>
          </a:p>
        </p:txBody>
      </p:sp>
      <p:sp>
        <p:nvSpPr>
          <p:cNvPr id="1178635" name="Rectangle 11"/>
          <p:cNvSpPr>
            <a:spLocks noChangeArrowheads="1"/>
          </p:cNvSpPr>
          <p:nvPr/>
        </p:nvSpPr>
        <p:spPr bwMode="auto"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aseline="0"/>
              <a:t>The frame transmission time is 200/200 kbps or 1 ms.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a.</a:t>
            </a:r>
            <a:r>
              <a:rPr lang="en-US" baseline="0"/>
              <a:t> If the system creates 1000 frames per second, this is 1</a:t>
            </a:r>
            <a:br>
              <a:rPr lang="en-US" baseline="0"/>
            </a:br>
            <a:r>
              <a:rPr lang="en-US" baseline="0"/>
              <a:t>    frame per millisecond. The load is 1. In this case </a:t>
            </a:r>
            <a:br>
              <a:rPr lang="en-US" baseline="0"/>
            </a:br>
            <a:r>
              <a:rPr lang="en-US" baseline="0"/>
              <a:t>    S = G× e</a:t>
            </a:r>
            <a:r>
              <a:rPr lang="en-US" baseline="30000"/>
              <a:t>−G</a:t>
            </a:r>
            <a:r>
              <a:rPr lang="en-US" baseline="0"/>
              <a:t> or S = 0.368 (36.8 percent). This means</a:t>
            </a:r>
            <a:br>
              <a:rPr lang="en-US" baseline="0"/>
            </a:br>
            <a:r>
              <a:rPr lang="en-US" baseline="0"/>
              <a:t>    that the throughput is 1000 × 0.0368 = 368 frames.</a:t>
            </a:r>
            <a:br>
              <a:rPr lang="en-US" baseline="0"/>
            </a:br>
            <a:r>
              <a:rPr lang="en-US" baseline="0"/>
              <a:t>    Only 386 frames out of 1000 will probably survive.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0BA4434F-3893-4286-A88F-3BDC496A6DE6}" type="slidenum">
              <a:rPr lang="en-US"/>
              <a:pPr/>
              <a:t>18</a:t>
            </a:fld>
            <a:endParaRPr lang="en-US"/>
          </a:p>
        </p:txBody>
      </p:sp>
      <p:sp>
        <p:nvSpPr>
          <p:cNvPr id="118067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7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7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7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7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7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8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81" name="Text Box 9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12.4 (continued)</a:t>
            </a:r>
          </a:p>
        </p:txBody>
      </p:sp>
      <p:sp>
        <p:nvSpPr>
          <p:cNvPr id="1180682" name="Rectangle 10"/>
          <p:cNvSpPr>
            <a:spLocks noChangeArrowheads="1"/>
          </p:cNvSpPr>
          <p:nvPr/>
        </p:nvSpPr>
        <p:spPr bwMode="auto">
          <a:xfrm>
            <a:off x="228600" y="838200"/>
            <a:ext cx="8686800" cy="4789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b.</a:t>
            </a:r>
            <a:r>
              <a:rPr lang="en-US" baseline="0"/>
              <a:t> If the system creates 500 frames per second, this is</a:t>
            </a:r>
            <a:br>
              <a:rPr lang="en-US" baseline="0"/>
            </a:br>
            <a:r>
              <a:rPr lang="en-US" baseline="0"/>
              <a:t>    (1/2) frame per millisecond. The load is (1/2). In this</a:t>
            </a:r>
            <a:br>
              <a:rPr lang="en-US" baseline="0"/>
            </a:br>
            <a:r>
              <a:rPr lang="en-US" baseline="0"/>
              <a:t>    case S = G × e</a:t>
            </a:r>
            <a:r>
              <a:rPr lang="en-US" baseline="30000"/>
              <a:t>−G</a:t>
            </a:r>
            <a:r>
              <a:rPr lang="en-US" baseline="0"/>
              <a:t> or S = 0.303 (30.3 percent). This</a:t>
            </a:r>
            <a:br>
              <a:rPr lang="en-US" baseline="0"/>
            </a:br>
            <a:r>
              <a:rPr lang="en-US" baseline="0"/>
              <a:t>    means that the throughput is 500 × 0.0303 = 151. </a:t>
            </a:r>
            <a:br>
              <a:rPr lang="en-US" baseline="0"/>
            </a:br>
            <a:r>
              <a:rPr lang="en-US" baseline="0"/>
              <a:t>    Only 151 frames out of 500 will probably survive.</a:t>
            </a:r>
          </a:p>
          <a:p>
            <a:pPr algn="just"/>
            <a:endParaRPr lang="en-US" baseline="0"/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c.</a:t>
            </a:r>
            <a:r>
              <a:rPr lang="en-US" baseline="0"/>
              <a:t> If the system creates 250 frames per second, this is (1/4)</a:t>
            </a:r>
            <a:br>
              <a:rPr lang="en-US" baseline="0"/>
            </a:br>
            <a:r>
              <a:rPr lang="en-US" baseline="0"/>
              <a:t>    frame per millisecond. The load is (1/4). In this case </a:t>
            </a:r>
            <a:br>
              <a:rPr lang="en-US" baseline="0"/>
            </a:br>
            <a:r>
              <a:rPr lang="en-US" baseline="0"/>
              <a:t>    S = G × e </a:t>
            </a:r>
            <a:r>
              <a:rPr lang="en-US" baseline="30000"/>
              <a:t>−G</a:t>
            </a:r>
            <a:r>
              <a:rPr lang="en-US" baseline="0"/>
              <a:t> or S = 0.195 (19.5 percent). This means</a:t>
            </a:r>
            <a:br>
              <a:rPr lang="en-US" baseline="0"/>
            </a:br>
            <a:r>
              <a:rPr lang="en-US" baseline="0"/>
              <a:t>    that the throughput is 250 × 0.195 = 49. Only 49</a:t>
            </a:r>
            <a:br>
              <a:rPr lang="en-US" baseline="0"/>
            </a:br>
            <a:r>
              <a:rPr lang="en-US" baseline="0"/>
              <a:t>    frames out of 250 will probably survive.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E9580564-CFAE-4578-9633-3A85F641E4B2}" type="slidenum">
              <a:rPr lang="en-US"/>
              <a:pPr/>
              <a:t>19</a:t>
            </a:fld>
            <a:endParaRPr lang="en-US"/>
          </a:p>
        </p:txBody>
      </p:sp>
      <p:sp>
        <p:nvSpPr>
          <p:cNvPr id="109465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465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466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300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12.8  </a:t>
            </a:r>
            <a:r>
              <a:rPr lang="en-US" sz="2000" baseline="0"/>
              <a:t>Space/time model of the collision in CSMA</a:t>
            </a:r>
          </a:p>
        </p:txBody>
      </p:sp>
      <p:sp>
        <p:nvSpPr>
          <p:cNvPr id="10946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466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066800"/>
            <a:ext cx="788035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22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47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  </a:t>
            </a:r>
            <a:r>
              <a:rPr lang="en-US" sz="2000" baseline="0"/>
              <a:t>Data link layer divided into two functionality-oriented sublayers</a:t>
            </a:r>
          </a:p>
        </p:txBody>
      </p:sp>
      <p:sp>
        <p:nvSpPr>
          <p:cNvPr id="10762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762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5125" y="2038350"/>
            <a:ext cx="53752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CAD3E198-7CCC-49B8-89B9-22449DF3A493}" type="slidenum">
              <a:rPr lang="en-US"/>
              <a:pPr/>
              <a:t>20</a:t>
            </a:fld>
            <a:endParaRPr lang="en-US"/>
          </a:p>
        </p:txBody>
      </p:sp>
      <p:sp>
        <p:nvSpPr>
          <p:cNvPr id="109670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670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670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53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12.9  </a:t>
            </a:r>
            <a:r>
              <a:rPr lang="en-US" sz="2000" baseline="0"/>
              <a:t>Vulnerable time in CSMA</a:t>
            </a:r>
          </a:p>
        </p:txBody>
      </p:sp>
      <p:sp>
        <p:nvSpPr>
          <p:cNvPr id="109670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67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035175"/>
            <a:ext cx="883920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6178F488-9A84-4618-84DA-75E7D044229D}" type="slidenum">
              <a:rPr lang="en-US"/>
              <a:pPr/>
              <a:t>21</a:t>
            </a:fld>
            <a:endParaRPr lang="en-US"/>
          </a:p>
        </p:txBody>
      </p:sp>
      <p:sp>
        <p:nvSpPr>
          <p:cNvPr id="109875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8755" name="Line 3"/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875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594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12.10  </a:t>
            </a:r>
            <a:r>
              <a:rPr lang="en-US" sz="2000" baseline="0"/>
              <a:t>Behavior of three persistence methods</a:t>
            </a:r>
          </a:p>
        </p:txBody>
      </p:sp>
      <p:sp>
        <p:nvSpPr>
          <p:cNvPr id="1098757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87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7350" y="914400"/>
            <a:ext cx="5100638" cy="542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391B7510-558F-4C02-8895-2DAB80C42D78}" type="slidenum">
              <a:rPr lang="en-US"/>
              <a:pPr/>
              <a:t>22</a:t>
            </a:fld>
            <a:endParaRPr lang="en-US"/>
          </a:p>
        </p:txBody>
      </p:sp>
      <p:sp>
        <p:nvSpPr>
          <p:cNvPr id="110080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080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080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55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12.11  </a:t>
            </a:r>
            <a:r>
              <a:rPr lang="en-US" sz="2000" baseline="0"/>
              <a:t>Flow diagram for three persistence methods</a:t>
            </a:r>
          </a:p>
        </p:txBody>
      </p:sp>
      <p:sp>
        <p:nvSpPr>
          <p:cNvPr id="11008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080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075" y="1173163"/>
            <a:ext cx="5064125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5D61EA0E-084A-4F06-9685-4863ACE41EA9}" type="slidenum">
              <a:rPr lang="en-US"/>
              <a:pPr/>
              <a:t>23</a:t>
            </a:fld>
            <a:endParaRPr lang="en-US"/>
          </a:p>
        </p:txBody>
      </p:sp>
      <p:sp>
        <p:nvSpPr>
          <p:cNvPr id="110285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285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285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84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12.12  </a:t>
            </a:r>
            <a:r>
              <a:rPr lang="en-US" sz="2000" baseline="0"/>
              <a:t>Collision of the first bit in CSMA/CD</a:t>
            </a:r>
          </a:p>
        </p:txBody>
      </p:sp>
      <p:sp>
        <p:nvSpPr>
          <p:cNvPr id="11028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28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2033588"/>
            <a:ext cx="9058275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13252C65-02C5-4DF2-B0D1-717E033A08A9}" type="slidenum">
              <a:rPr lang="en-US"/>
              <a:pPr/>
              <a:t>24</a:t>
            </a:fld>
            <a:endParaRPr lang="en-US"/>
          </a:p>
        </p:txBody>
      </p:sp>
      <p:sp>
        <p:nvSpPr>
          <p:cNvPr id="110489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489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490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705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12.13 </a:t>
            </a:r>
            <a:r>
              <a:rPr lang="en-US" sz="2000" baseline="0"/>
              <a:t>Collision and abortion in CSMA/CD</a:t>
            </a:r>
            <a:endParaRPr lang="en-US" sz="3200" b="0" i="0" baseline="-18000">
              <a:latin typeface="Arial" charset="0"/>
            </a:endParaRPr>
          </a:p>
          <a:p>
            <a:endParaRPr lang="en-US" sz="2000" baseline="0"/>
          </a:p>
        </p:txBody>
      </p:sp>
      <p:sp>
        <p:nvSpPr>
          <p:cNvPr id="110490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49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25" y="2081213"/>
            <a:ext cx="899477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4FAEE823-9D9C-461C-BD16-1A75DE9F787A}" type="slidenum">
              <a:rPr lang="en-US"/>
              <a:pPr/>
              <a:t>25</a:t>
            </a:fld>
            <a:endParaRPr lang="en-US"/>
          </a:p>
        </p:txBody>
      </p:sp>
      <p:sp>
        <p:nvSpPr>
          <p:cNvPr id="117043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3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3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3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3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3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4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41" name="Rectangle 9"/>
          <p:cNvSpPr>
            <a:spLocks noChangeArrowheads="1"/>
          </p:cNvSpPr>
          <p:nvPr/>
        </p:nvSpPr>
        <p:spPr bwMode="auto">
          <a:xfrm>
            <a:off x="228600" y="973138"/>
            <a:ext cx="8686800" cy="2227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</a:p>
        </p:txBody>
      </p:sp>
      <p:sp>
        <p:nvSpPr>
          <p:cNvPr id="1170442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12.5</a:t>
            </a:r>
          </a:p>
        </p:txBody>
      </p:sp>
      <p:sp>
        <p:nvSpPr>
          <p:cNvPr id="1170443" name="Rectangle 11"/>
          <p:cNvSpPr>
            <a:spLocks noChangeArrowheads="1"/>
          </p:cNvSpPr>
          <p:nvPr/>
        </p:nvSpPr>
        <p:spPr bwMode="auto">
          <a:xfrm>
            <a:off x="152400" y="3276600"/>
            <a:ext cx="8686800" cy="3081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aseline="0"/>
              <a:t>The frame transmission time is T</a:t>
            </a:r>
            <a:r>
              <a:rPr lang="en-US" baseline="-16000"/>
              <a:t>fr</a:t>
            </a:r>
            <a:r>
              <a:rPr lang="en-US" baseline="0"/>
              <a:t> = 2 × T</a:t>
            </a:r>
            <a:r>
              <a:rPr lang="en-US" baseline="-14000"/>
              <a:t>p</a:t>
            </a:r>
            <a:r>
              <a:rPr lang="en-US" baseline="0"/>
              <a:t> = 51.2 μs. This means, in the worst case, a station needs to transmit for a period of 51.2 μs to detect the collision. The minimum size of the frame is 10 Mbps × 51.2 μs = 512 bits or 64 bytes. This is actually the minimum size of the frame for Standard Ethernet.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777F2D0F-98E9-4CD2-8F15-0EB4F882C15D}" type="slidenum">
              <a:rPr lang="en-US"/>
              <a:pPr/>
              <a:t>26</a:t>
            </a:fld>
            <a:endParaRPr lang="en-US"/>
          </a:p>
        </p:txBody>
      </p:sp>
      <p:sp>
        <p:nvSpPr>
          <p:cNvPr id="110694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94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94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8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12.14  </a:t>
            </a:r>
            <a:r>
              <a:rPr lang="en-US" sz="2000" baseline="0"/>
              <a:t>Flow diagram for the CSMA/CD</a:t>
            </a:r>
          </a:p>
        </p:txBody>
      </p:sp>
      <p:sp>
        <p:nvSpPr>
          <p:cNvPr id="110694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69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437C541D-D2E4-410D-8A1B-844F18A48EA6}" type="slidenum">
              <a:rPr lang="en-US"/>
              <a:pPr/>
              <a:t>27</a:t>
            </a:fld>
            <a:endParaRPr lang="en-US"/>
          </a:p>
        </p:txBody>
      </p:sp>
      <p:sp>
        <p:nvSpPr>
          <p:cNvPr id="110899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899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899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69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12.15  </a:t>
            </a:r>
            <a:r>
              <a:rPr lang="en-US" sz="2000" baseline="0"/>
              <a:t>Energy level during transmission, idleness, or collision</a:t>
            </a:r>
          </a:p>
        </p:txBody>
      </p:sp>
      <p:sp>
        <p:nvSpPr>
          <p:cNvPr id="110899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89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388" y="2378075"/>
            <a:ext cx="7212012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03DB8BD4-B05A-4673-B6C4-AAD75E53C134}" type="slidenum">
              <a:rPr lang="en-US"/>
              <a:pPr/>
              <a:t>28</a:t>
            </a:fld>
            <a:endParaRPr lang="en-US"/>
          </a:p>
        </p:txBody>
      </p:sp>
      <p:sp>
        <p:nvSpPr>
          <p:cNvPr id="111104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104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104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12.16  </a:t>
            </a:r>
            <a:r>
              <a:rPr lang="en-US" sz="2000" baseline="0"/>
              <a:t>Timing in CSMA/CA</a:t>
            </a:r>
          </a:p>
        </p:txBody>
      </p:sp>
      <p:sp>
        <p:nvSpPr>
          <p:cNvPr id="111104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10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2438400"/>
            <a:ext cx="8510587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FB7F6A1-3D55-474F-8730-BB820F9A98D4}" type="slidenum">
              <a:rPr lang="en-US"/>
              <a:pPr/>
              <a:t>29</a:t>
            </a:fld>
            <a:endParaRPr lang="en-US"/>
          </a:p>
        </p:txBody>
      </p:sp>
      <p:sp>
        <p:nvSpPr>
          <p:cNvPr id="11438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3818" name="Line 10"/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381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In CSMA/CA, the IFS can also be used to define the priority of a station or a frame.</a:t>
            </a:r>
          </a:p>
        </p:txBody>
      </p:sp>
      <p:grpSp>
        <p:nvGrpSpPr>
          <p:cNvPr id="1143820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3821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382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0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  </a:t>
            </a:r>
            <a:r>
              <a:rPr lang="en-US" sz="2000" baseline="0"/>
              <a:t>Taxonomy of multiple-access protocols discussed in this chapter</a:t>
            </a:r>
          </a:p>
        </p:txBody>
      </p:sp>
      <p:sp>
        <p:nvSpPr>
          <p:cNvPr id="10782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782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2F5836D3-CB7C-4CBE-9F0E-FA16AE22D372}" type="slidenum">
              <a:rPr lang="en-US"/>
              <a:pPr/>
              <a:t>30</a:t>
            </a:fld>
            <a:endParaRPr lang="en-US"/>
          </a:p>
        </p:txBody>
      </p:sp>
      <p:sp>
        <p:nvSpPr>
          <p:cNvPr id="114585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5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5866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586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lang="en-US" sz="3200" i="0" baseline="0">
                <a:latin typeface="Arial" charset="0"/>
              </a:rPr>
              <a:t>it stops the timer and restarts it when the channel becomes idle.</a:t>
            </a:r>
          </a:p>
        </p:txBody>
      </p:sp>
      <p:grpSp>
        <p:nvGrpSpPr>
          <p:cNvPr id="1145868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586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587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E3A307F-4671-473D-9984-F45265E3EE1C}" type="slidenum">
              <a:rPr lang="en-US"/>
              <a:pPr/>
              <a:t>31</a:t>
            </a:fld>
            <a:endParaRPr lang="en-US"/>
          </a:p>
        </p:txBody>
      </p:sp>
      <p:sp>
        <p:nvSpPr>
          <p:cNvPr id="111309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309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309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986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12.17  </a:t>
            </a:r>
            <a:r>
              <a:rPr lang="en-US" sz="2000" baseline="0"/>
              <a:t>Flow diagram for CSMA/CA</a:t>
            </a:r>
          </a:p>
        </p:txBody>
      </p:sp>
      <p:sp>
        <p:nvSpPr>
          <p:cNvPr id="111309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30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092200"/>
            <a:ext cx="3025775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4813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12-1   RANDOM ACCESS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143000"/>
            <a:ext cx="82296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</a:t>
            </a:r>
            <a:r>
              <a:rPr 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contention</a:t>
            </a:r>
            <a:r>
              <a:rPr 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</a:p>
        </p:txBody>
      </p:sp>
      <p:sp>
        <p:nvSpPr>
          <p:cNvPr id="565277" name="Rectangle 29"/>
          <p:cNvSpPr>
            <a:spLocks noChangeArrowheads="1"/>
          </p:cNvSpPr>
          <p:nvPr/>
        </p:nvSpPr>
        <p:spPr bwMode="auto">
          <a:xfrm>
            <a:off x="304800" y="4743450"/>
            <a:ext cx="7924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i="0" baseline="0">
                <a:solidFill>
                  <a:srgbClr val="0033CC"/>
                </a:solidFill>
              </a:rPr>
              <a:t>ALOHA</a:t>
            </a:r>
            <a:r>
              <a:rPr lang="fr-FR" sz="2400" i="0" baseline="0">
                <a:solidFill>
                  <a:srgbClr val="0033CC"/>
                </a:solidFill>
              </a:rPr>
              <a:t/>
            </a:r>
            <a:br>
              <a:rPr lang="fr-FR" sz="2400" i="0" baseline="0">
                <a:solidFill>
                  <a:srgbClr val="0033CC"/>
                </a:solidFill>
              </a:rPr>
            </a:br>
            <a:r>
              <a:rPr lang="en-US" sz="2400" i="0" baseline="0">
                <a:solidFill>
                  <a:srgbClr val="0033CC"/>
                </a:solidFill>
              </a:rPr>
              <a:t>Carrier Sense Multiple Access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i="0" baseline="0">
                <a:solidFill>
                  <a:srgbClr val="0033CC"/>
                </a:solidFill>
              </a:rPr>
              <a:t>Carrier Sense Multiple Access with Collision Detection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i="0" baseline="0">
                <a:solidFill>
                  <a:srgbClr val="0033CC"/>
                </a:solidFill>
              </a:rPr>
              <a:t>Carrier Sense Multiple Access with Collision Avoidance</a:t>
            </a: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317500" y="42672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B3672AFD-6BEA-482B-955B-AD0E787B4192}" type="slidenum">
              <a:rPr lang="en-US"/>
              <a:pPr/>
              <a:t>5</a:t>
            </a:fld>
            <a:endParaRPr lang="en-US"/>
          </a:p>
        </p:txBody>
      </p:sp>
      <p:sp>
        <p:nvSpPr>
          <p:cNvPr id="108441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441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442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46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12.3  </a:t>
            </a:r>
            <a:r>
              <a:rPr lang="en-US" sz="2000" baseline="0"/>
              <a:t>Frames in a pure ALOHA network</a:t>
            </a:r>
          </a:p>
        </p:txBody>
      </p:sp>
      <p:sp>
        <p:nvSpPr>
          <p:cNvPr id="10844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442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CF9BBB7A-7D6C-4E97-9188-3DEF1DDA68C1}" type="slidenum">
              <a:rPr lang="en-US"/>
              <a:pPr/>
              <a:t>6</a:t>
            </a:fld>
            <a:endParaRPr lang="en-US"/>
          </a:p>
        </p:txBody>
      </p:sp>
      <p:sp>
        <p:nvSpPr>
          <p:cNvPr id="108646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646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67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12.4  </a:t>
            </a:r>
            <a:r>
              <a:rPr lang="it-IT" sz="2000" baseline="0"/>
              <a:t>Procedure for pure ALOHA protocol</a:t>
            </a:r>
            <a:endParaRPr lang="en-US" sz="2000" baseline="0"/>
          </a:p>
        </p:txBody>
      </p:sp>
      <p:sp>
        <p:nvSpPr>
          <p:cNvPr id="10864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64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1206500"/>
            <a:ext cx="6088062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286E4C1D-D804-4425-950D-1B0BC08DAFE8}" type="slidenum">
              <a:rPr lang="en-US"/>
              <a:pPr/>
              <a:t>7</a:t>
            </a:fld>
            <a:endParaRPr lang="en-US"/>
          </a:p>
        </p:txBody>
      </p:sp>
      <p:sp>
        <p:nvSpPr>
          <p:cNvPr id="11622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9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789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The stations on a wireless ALOHA network are a maximum of 600 km apart. If we assume that signals propagate at 3 × 10</a:t>
            </a:r>
            <a:r>
              <a:rPr lang="en-US" baseline="20000"/>
              <a:t>8</a:t>
            </a:r>
            <a:r>
              <a:rPr lang="en-US" baseline="0"/>
              <a:t> m/s,  we find  </a:t>
            </a:r>
          </a:p>
          <a:p>
            <a:pPr algn="just"/>
            <a:r>
              <a:rPr lang="en-US" baseline="0"/>
              <a:t>                         </a:t>
            </a:r>
            <a:r>
              <a:rPr lang="en-US" baseline="0">
                <a:solidFill>
                  <a:schemeClr val="folHlink"/>
                </a:solidFill>
              </a:rPr>
              <a:t>T</a:t>
            </a:r>
            <a:r>
              <a:rPr lang="en-US">
                <a:solidFill>
                  <a:schemeClr val="folHlink"/>
                </a:solidFill>
              </a:rPr>
              <a:t>p </a:t>
            </a:r>
            <a:r>
              <a:rPr lang="en-US" baseline="0">
                <a:solidFill>
                  <a:schemeClr val="folHlink"/>
                </a:solidFill>
              </a:rPr>
              <a:t>= (600 × 10</a:t>
            </a:r>
            <a:r>
              <a:rPr lang="en-US" baseline="30000">
                <a:solidFill>
                  <a:schemeClr val="folHlink"/>
                </a:solidFill>
              </a:rPr>
              <a:t>5</a:t>
            </a:r>
            <a:r>
              <a:rPr lang="en-US" baseline="0">
                <a:solidFill>
                  <a:schemeClr val="folHlink"/>
                </a:solidFill>
              </a:rPr>
              <a:t> ) / (3 × 10</a:t>
            </a:r>
            <a:r>
              <a:rPr lang="en-US" baseline="30000">
                <a:solidFill>
                  <a:schemeClr val="folHlink"/>
                </a:solidFill>
              </a:rPr>
              <a:t>8</a:t>
            </a:r>
            <a:r>
              <a:rPr lang="en-US" baseline="0">
                <a:solidFill>
                  <a:schemeClr val="folHlink"/>
                </a:solidFill>
              </a:rPr>
              <a:t> ) = 2 ms.</a:t>
            </a:r>
            <a:r>
              <a:rPr lang="en-US" baseline="0"/>
              <a:t> </a:t>
            </a:r>
          </a:p>
          <a:p>
            <a:pPr algn="just"/>
            <a:r>
              <a:rPr lang="en-US" baseline="0"/>
              <a:t>Now we can find the value of T</a:t>
            </a:r>
            <a:r>
              <a:rPr lang="en-US" baseline="-12000"/>
              <a:t>B</a:t>
            </a:r>
            <a:r>
              <a:rPr lang="en-US" baseline="0"/>
              <a:t> for different values of </a:t>
            </a:r>
            <a:br>
              <a:rPr lang="en-US" baseline="0"/>
            </a:br>
            <a:r>
              <a:rPr lang="en-US" baseline="0"/>
              <a:t>K .</a:t>
            </a:r>
          </a:p>
          <a:p>
            <a:pPr algn="just"/>
            <a:endParaRPr lang="en-US" baseline="0"/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a</a:t>
            </a:r>
            <a:r>
              <a:rPr lang="en-US" baseline="0"/>
              <a:t>. For K = 1, the range is {0, 1}. The station needs to|</a:t>
            </a:r>
            <a:br>
              <a:rPr lang="en-US" baseline="0"/>
            </a:br>
            <a:r>
              <a:rPr lang="en-US" baseline="0"/>
              <a:t>     generate a random number with a value of 0 or 1. This</a:t>
            </a:r>
            <a:br>
              <a:rPr lang="en-US" baseline="0"/>
            </a:br>
            <a:r>
              <a:rPr lang="en-US" baseline="0"/>
              <a:t>     means that T</a:t>
            </a:r>
            <a:r>
              <a:rPr lang="en-US" baseline="-12000"/>
              <a:t>B</a:t>
            </a:r>
            <a:r>
              <a:rPr lang="en-US" baseline="0"/>
              <a:t> is either 0 ms (0 × 2) or 2 ms (1 × 2),</a:t>
            </a:r>
            <a:br>
              <a:rPr lang="en-US" baseline="0"/>
            </a:br>
            <a:r>
              <a:rPr lang="en-US" baseline="0"/>
              <a:t>     based on the outcome of the random variable.</a:t>
            </a:r>
          </a:p>
        </p:txBody>
      </p:sp>
      <p:sp>
        <p:nvSpPr>
          <p:cNvPr id="1162250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37661E7D-756B-443E-BA5F-6F3154A50D2B}" type="slidenum">
              <a:rPr lang="en-US"/>
              <a:pPr/>
              <a:t>8</a:t>
            </a:fld>
            <a:endParaRPr lang="en-US"/>
          </a:p>
        </p:txBody>
      </p:sp>
      <p:sp>
        <p:nvSpPr>
          <p:cNvPr id="11745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362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b.</a:t>
            </a:r>
            <a:r>
              <a:rPr lang="en-US" baseline="0"/>
              <a:t> For K = 2, the range is {0, 1, 2, 3}. This means that T</a:t>
            </a:r>
            <a:r>
              <a:rPr lang="en-US" baseline="-12000"/>
              <a:t>B</a:t>
            </a:r>
            <a:br>
              <a:rPr lang="en-US" baseline="-12000"/>
            </a:br>
            <a:r>
              <a:rPr lang="en-US" baseline="-12000"/>
              <a:t>      </a:t>
            </a:r>
            <a:r>
              <a:rPr lang="en-US" baseline="0"/>
              <a:t>can be 0, 2, 4, or 6 ms, based on the outcome of the</a:t>
            </a:r>
            <a:br>
              <a:rPr lang="en-US" baseline="0"/>
            </a:br>
            <a:r>
              <a:rPr lang="en-US" baseline="0"/>
              <a:t>     random variable.</a:t>
            </a:r>
          </a:p>
          <a:p>
            <a:pPr algn="just"/>
            <a:endParaRPr lang="en-US" baseline="0"/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c.</a:t>
            </a:r>
            <a:r>
              <a:rPr lang="en-US" baseline="0"/>
              <a:t> For K = 3, the range is {0, 1, 2, 3, 4, 5, 6, 7}. This</a:t>
            </a:r>
            <a:br>
              <a:rPr lang="en-US" baseline="0"/>
            </a:br>
            <a:r>
              <a:rPr lang="en-US" baseline="0"/>
              <a:t>     means that T</a:t>
            </a:r>
            <a:r>
              <a:rPr lang="en-US" baseline="-12000"/>
              <a:t>B</a:t>
            </a:r>
            <a:r>
              <a:rPr lang="en-US" baseline="0"/>
              <a:t> can be 0, 2, 4, . . . , 14 ms, based on the</a:t>
            </a:r>
            <a:br>
              <a:rPr lang="en-US" baseline="0"/>
            </a:br>
            <a:r>
              <a:rPr lang="en-US" baseline="0"/>
              <a:t>     outcome of the random variable.</a:t>
            </a:r>
          </a:p>
          <a:p>
            <a:pPr algn="just"/>
            <a:endParaRPr lang="en-US" baseline="0"/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d.</a:t>
            </a:r>
            <a:r>
              <a:rPr lang="en-US" baseline="0"/>
              <a:t> We need to mention that if K &gt; 10, it is normally set to</a:t>
            </a:r>
            <a:br>
              <a:rPr lang="en-US" baseline="0"/>
            </a:br>
            <a:r>
              <a:rPr lang="en-US" baseline="0"/>
              <a:t>     10.</a:t>
            </a:r>
          </a:p>
        </p:txBody>
      </p:sp>
      <p:sp>
        <p:nvSpPr>
          <p:cNvPr id="1174538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12.1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B4A3720D-92D6-41EB-8C62-75F3C57A9AC7}" type="slidenum">
              <a:rPr lang="en-US"/>
              <a:pPr/>
              <a:t>9</a:t>
            </a:fld>
            <a:endParaRPr lang="en-US"/>
          </a:p>
        </p:txBody>
      </p:sp>
      <p:sp>
        <p:nvSpPr>
          <p:cNvPr id="108851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851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851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26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12.5  </a:t>
            </a:r>
            <a:r>
              <a:rPr lang="en-US" sz="2000" baseline="0"/>
              <a:t>Vulnerable time for pure ALOHA protocol</a:t>
            </a:r>
          </a:p>
        </p:txBody>
      </p:sp>
      <p:sp>
        <p:nvSpPr>
          <p:cNvPr id="108851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852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063" y="1376363"/>
            <a:ext cx="6992937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DD7FB5155A440AF7BB58CFFD0EB48" ma:contentTypeVersion="4" ma:contentTypeDescription="Create a new document." ma:contentTypeScope="" ma:versionID="990fa8cc0888ac136b9df06f6aff5f81">
  <xsd:schema xmlns:xsd="http://www.w3.org/2001/XMLSchema" xmlns:xs="http://www.w3.org/2001/XMLSchema" xmlns:p="http://schemas.microsoft.com/office/2006/metadata/properties" xmlns:ns2="55327a11-6e4c-481a-812d-9a5ea8cd96ec" targetNamespace="http://schemas.microsoft.com/office/2006/metadata/properties" ma:root="true" ma:fieldsID="cb56dc8b258b4ad306b09ca19339265d" ns2:_="">
    <xsd:import namespace="55327a11-6e4c-481a-812d-9a5ea8cd9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27a11-6e4c-481a-812d-9a5ea8cd9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713739-8179-4F06-A60D-3839569E40F5}"/>
</file>

<file path=customXml/itemProps2.xml><?xml version="1.0" encoding="utf-8"?>
<ds:datastoreItem xmlns:ds="http://schemas.openxmlformats.org/officeDocument/2006/customXml" ds:itemID="{D9F533AE-EAFB-4BF5-B382-ACCE45125FD8}"/>
</file>

<file path=customXml/itemProps3.xml><?xml version="1.0" encoding="utf-8"?>
<ds:datastoreItem xmlns:ds="http://schemas.openxmlformats.org/officeDocument/2006/customXml" ds:itemID="{7389259C-7FCF-4AB7-BA2D-0711310ED30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3047</TotalTime>
  <Words>838</Words>
  <Application>Microsoft PowerPoint</Application>
  <PresentationFormat>On-screen Show (4:3)</PresentationFormat>
  <Paragraphs>140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RJ</cp:lastModifiedBy>
  <cp:revision>188</cp:revision>
  <dcterms:created xsi:type="dcterms:W3CDTF">2000-01-15T04:50:39Z</dcterms:created>
  <dcterms:modified xsi:type="dcterms:W3CDTF">2022-02-08T05:55:52Z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0x0101000E6DD7FB5155A440AF7BB58CFFD0EB48</vt:lpwstr>
  </property>
</Properties>
</file>