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2" r:id="rId6"/>
    <p:sldId id="263"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IEEE </a:t>
            </a:r>
            <a:r>
              <a:rPr lang="en-US" sz="3200" dirty="0" smtClean="0">
                <a:latin typeface="Times New Roman" pitchFamily="18" charset="0"/>
                <a:cs typeface="Times New Roman" pitchFamily="18" charset="0"/>
              </a:rPr>
              <a:t>Standard</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IEEE </a:t>
            </a:r>
            <a:r>
              <a:rPr lang="en-US" sz="2400" dirty="0" smtClean="0">
                <a:latin typeface="Times New Roman" pitchFamily="18" charset="0"/>
                <a:cs typeface="Times New Roman" pitchFamily="18" charset="0"/>
              </a:rPr>
              <a:t>802 </a:t>
            </a:r>
            <a:r>
              <a:rPr lang="en-US" sz="2400" dirty="0" smtClean="0">
                <a:latin typeface="Times New Roman" pitchFamily="18" charset="0"/>
                <a:cs typeface="Times New Roman" pitchFamily="18" charset="0"/>
              </a:rPr>
              <a:t>specifies to a group of IEEE standards. IEEE standards 802 are used for controlling the Local Area Network and Metropolitan Area Network. The user layer in IEEE 802 is serviced by the two layers- the data link layer and the physical layer.</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36660" y="1794796"/>
            <a:ext cx="5457801" cy="3911592"/>
          </a:xfrm>
          <a:prstGeom prst="rect">
            <a:avLst/>
          </a:prstGeom>
          <a:blipFill>
            <a:blip r:embed="rId2" cstate="print"/>
            <a:stretch>
              <a:fillRect/>
            </a:stretch>
          </a:blipFill>
        </p:spPr>
        <p:txBody>
          <a:bodyPr wrap="square" lIns="0" tIns="0" rIns="0" bIns="0" rtlCol="0"/>
          <a:lstStyle/>
          <a:p>
            <a:endParaRPr/>
          </a:p>
        </p:txBody>
      </p:sp>
      <p:sp>
        <p:nvSpPr>
          <p:cNvPr id="4" name="Title 3"/>
          <p:cNvSpPr>
            <a:spLocks noGrp="1"/>
          </p:cNvSpPr>
          <p:nvPr>
            <p:ph type="title"/>
          </p:nvPr>
        </p:nvSpPr>
        <p:spPr/>
        <p:txBody>
          <a:bodyPr>
            <a:normAutofit/>
          </a:bodyPr>
          <a:lstStyle/>
          <a:p>
            <a:pPr algn="just"/>
            <a:r>
              <a:rPr lang="en-US" sz="2800" b="1" spc="-5" dirty="0" smtClean="0">
                <a:latin typeface="Times New Roman" pitchFamily="18" charset="0"/>
                <a:cs typeface="Times New Roman" pitchFamily="18" charset="0"/>
              </a:rPr>
              <a:t>Frame Format of Classic</a:t>
            </a:r>
            <a:r>
              <a:rPr lang="en-US" sz="2800" b="1" spc="-80" dirty="0" smtClean="0">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Ethernet </a:t>
            </a:r>
            <a:r>
              <a:rPr lang="en-US" sz="2800" b="1" dirty="0" smtClean="0">
                <a:latin typeface="Times New Roman" pitchFamily="18" charset="0"/>
                <a:cs typeface="Times New Roman" pitchFamily="18" charset="0"/>
              </a:rPr>
              <a:t>IEEE 802.3</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41335" y="1715896"/>
            <a:ext cx="5476851" cy="3936992"/>
          </a:xfrm>
          <a:prstGeom prst="rect">
            <a:avLst/>
          </a:prstGeom>
          <a:blipFill>
            <a:blip r:embed="rId2" cstate="print"/>
            <a:stretch>
              <a:fillRect/>
            </a:stretch>
          </a:blipFill>
        </p:spPr>
        <p:txBody>
          <a:bodyPr wrap="square" lIns="0" tIns="0" rIns="0" bIns="0" rtlCol="0"/>
          <a:lstStyle/>
          <a:p>
            <a:endParaRPr/>
          </a:p>
        </p:txBody>
      </p:sp>
      <p:sp>
        <p:nvSpPr>
          <p:cNvPr id="5" name="Title 1"/>
          <p:cNvSpPr>
            <a:spLocks noGrp="1"/>
          </p:cNvSpPr>
          <p:nvPr>
            <p:ph type="title"/>
          </p:nvPr>
        </p:nvSpPr>
        <p:spPr/>
        <p:txBody>
          <a:bodyPr>
            <a:normAutofit/>
          </a:bodyPr>
          <a:lstStyle/>
          <a:p>
            <a:pPr algn="just"/>
            <a:r>
              <a:rPr lang="en-US" sz="2800" b="1" spc="-5" dirty="0" smtClean="0">
                <a:latin typeface="Times New Roman" pitchFamily="18" charset="0"/>
                <a:cs typeface="Times New Roman" pitchFamily="18" charset="0"/>
              </a:rPr>
              <a:t>Frame Format of Classic</a:t>
            </a:r>
            <a:r>
              <a:rPr lang="en-US" sz="2800" b="1" spc="-80" dirty="0" smtClean="0">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Ethernet </a:t>
            </a:r>
            <a:r>
              <a:rPr lang="en-US" sz="2800" b="1" dirty="0" smtClean="0">
                <a:latin typeface="Times New Roman" pitchFamily="18" charset="0"/>
                <a:cs typeface="Times New Roman" pitchFamily="18" charset="0"/>
              </a:rPr>
              <a:t>IEEE 802.3</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680571"/>
            <a:ext cx="6549475" cy="382156"/>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itchFamily="18" charset="0"/>
                <a:cs typeface="Times New Roman" pitchFamily="18" charset="0"/>
              </a:rPr>
              <a:t>Frame Format of </a:t>
            </a:r>
            <a:r>
              <a:rPr sz="2400" b="1" spc="-5">
                <a:latin typeface="Times New Roman" pitchFamily="18" charset="0"/>
                <a:cs typeface="Times New Roman" pitchFamily="18" charset="0"/>
              </a:rPr>
              <a:t>Classic</a:t>
            </a:r>
            <a:r>
              <a:rPr sz="2400" b="1" spc="-80">
                <a:latin typeface="Times New Roman" pitchFamily="18" charset="0"/>
                <a:cs typeface="Times New Roman" pitchFamily="18" charset="0"/>
              </a:rPr>
              <a:t> </a:t>
            </a:r>
            <a:r>
              <a:rPr sz="2400" b="1" spc="-5" smtClean="0">
                <a:latin typeface="Times New Roman" pitchFamily="18" charset="0"/>
                <a:cs typeface="Times New Roman" pitchFamily="18" charset="0"/>
              </a:rPr>
              <a:t>Ethernet</a:t>
            </a:r>
            <a:r>
              <a:rPr lang="en-US" sz="2400" b="1" spc="-5" dirty="0" smtClean="0">
                <a:latin typeface="Times New Roman" pitchFamily="18" charset="0"/>
                <a:cs typeface="Times New Roman" pitchFamily="18" charset="0"/>
              </a:rPr>
              <a:t> 802.3</a:t>
            </a:r>
            <a:endParaRPr sz="2400">
              <a:latin typeface="Times New Roman" pitchFamily="18" charset="0"/>
              <a:cs typeface="Times New Roman" pitchFamily="18" charset="0"/>
            </a:endParaRPr>
          </a:p>
        </p:txBody>
      </p:sp>
      <p:sp>
        <p:nvSpPr>
          <p:cNvPr id="3" name="object 3"/>
          <p:cNvSpPr txBox="1"/>
          <p:nvPr/>
        </p:nvSpPr>
        <p:spPr>
          <a:xfrm>
            <a:off x="384724" y="1694789"/>
            <a:ext cx="8357870" cy="3450304"/>
          </a:xfrm>
          <a:prstGeom prst="rect">
            <a:avLst/>
          </a:prstGeom>
        </p:spPr>
        <p:txBody>
          <a:bodyPr vert="horz" wrap="square" lIns="0" tIns="12700" rIns="0" bIns="0" rtlCol="0">
            <a:spAutoFit/>
          </a:bodyPr>
          <a:lstStyle/>
          <a:p>
            <a:pPr marL="12700" marR="5080" algn="just">
              <a:lnSpc>
                <a:spcPct val="114100"/>
              </a:lnSpc>
              <a:spcBef>
                <a:spcPts val="100"/>
              </a:spcBef>
            </a:pPr>
            <a:r>
              <a:rPr sz="1600" spc="-5" dirty="0">
                <a:latin typeface="Times New Roman" pitchFamily="18" charset="0"/>
                <a:cs typeface="Times New Roman" pitchFamily="18" charset="0"/>
              </a:rPr>
              <a:t>Classic Ethernet frames </a:t>
            </a:r>
            <a:r>
              <a:rPr sz="1600" dirty="0">
                <a:latin typeface="Times New Roman" pitchFamily="18" charset="0"/>
                <a:cs typeface="Times New Roman" pitchFamily="18" charset="0"/>
              </a:rPr>
              <a:t>can </a:t>
            </a:r>
            <a:r>
              <a:rPr sz="1600" spc="-5" dirty="0">
                <a:latin typeface="Times New Roman" pitchFamily="18" charset="0"/>
                <a:cs typeface="Times New Roman" pitchFamily="18" charset="0"/>
              </a:rPr>
              <a:t>be either of Ethernet </a:t>
            </a:r>
            <a:r>
              <a:rPr sz="1600" dirty="0">
                <a:latin typeface="Times New Roman" pitchFamily="18" charset="0"/>
                <a:cs typeface="Times New Roman" pitchFamily="18" charset="0"/>
              </a:rPr>
              <a:t>(DIX) </a:t>
            </a:r>
            <a:r>
              <a:rPr sz="1600" spc="-5" dirty="0">
                <a:latin typeface="Times New Roman" pitchFamily="18" charset="0"/>
                <a:cs typeface="Times New Roman" pitchFamily="18" charset="0"/>
              </a:rPr>
              <a:t>or of IEEE 802.3 </a:t>
            </a:r>
            <a:r>
              <a:rPr sz="1600" dirty="0">
                <a:latin typeface="Times New Roman" pitchFamily="18" charset="0"/>
                <a:cs typeface="Times New Roman" pitchFamily="18" charset="0"/>
              </a:rPr>
              <a:t>standard. </a:t>
            </a:r>
            <a:r>
              <a:rPr sz="1600" spc="-5" dirty="0">
                <a:latin typeface="Times New Roman" pitchFamily="18" charset="0"/>
                <a:cs typeface="Times New Roman" pitchFamily="18" charset="0"/>
              </a:rPr>
              <a:t>The frames of the two </a:t>
            </a:r>
            <a:r>
              <a:rPr sz="1600" dirty="0">
                <a:latin typeface="Times New Roman" pitchFamily="18" charset="0"/>
                <a:cs typeface="Times New Roman" pitchFamily="18" charset="0"/>
              </a:rPr>
              <a:t>standards </a:t>
            </a:r>
            <a:r>
              <a:rPr sz="1600" spc="-5" dirty="0">
                <a:latin typeface="Times New Roman" pitchFamily="18" charset="0"/>
                <a:cs typeface="Times New Roman" pitchFamily="18" charset="0"/>
              </a:rPr>
              <a:t>are </a:t>
            </a:r>
            <a:r>
              <a:rPr sz="1600" dirty="0">
                <a:latin typeface="Times New Roman" pitchFamily="18" charset="0"/>
                <a:cs typeface="Times New Roman" pitchFamily="18" charset="0"/>
              </a:rPr>
              <a:t>very  similar </a:t>
            </a:r>
            <a:r>
              <a:rPr sz="1600" spc="-5" dirty="0">
                <a:latin typeface="Times New Roman" pitchFamily="18" charset="0"/>
                <a:cs typeface="Times New Roman" pitchFamily="18" charset="0"/>
              </a:rPr>
              <a:t>except for one field. The </a:t>
            </a:r>
            <a:r>
              <a:rPr sz="1600" dirty="0">
                <a:latin typeface="Times New Roman" pitchFamily="18" charset="0"/>
                <a:cs typeface="Times New Roman" pitchFamily="18" charset="0"/>
              </a:rPr>
              <a:t>main </a:t>
            </a:r>
            <a:r>
              <a:rPr sz="1600" spc="-5" dirty="0">
                <a:latin typeface="Times New Roman" pitchFamily="18" charset="0"/>
                <a:cs typeface="Times New Roman" pitchFamily="18" charset="0"/>
              </a:rPr>
              <a:t>fields of </a:t>
            </a:r>
            <a:r>
              <a:rPr sz="1600" dirty="0">
                <a:latin typeface="Times New Roman" pitchFamily="18" charset="0"/>
                <a:cs typeface="Times New Roman" pitchFamily="18" charset="0"/>
              </a:rPr>
              <a:t>a </a:t>
            </a:r>
            <a:r>
              <a:rPr sz="1600" spc="-5" dirty="0">
                <a:latin typeface="Times New Roman" pitchFamily="18" charset="0"/>
                <a:cs typeface="Times New Roman" pitchFamily="18" charset="0"/>
              </a:rPr>
              <a:t>frame of </a:t>
            </a:r>
            <a:r>
              <a:rPr sz="1600" dirty="0">
                <a:latin typeface="Times New Roman" pitchFamily="18" charset="0"/>
                <a:cs typeface="Times New Roman" pitchFamily="18" charset="0"/>
              </a:rPr>
              <a:t>classic </a:t>
            </a:r>
            <a:r>
              <a:rPr sz="1600" spc="-5" dirty="0">
                <a:latin typeface="Times New Roman" pitchFamily="18" charset="0"/>
                <a:cs typeface="Times New Roman" pitchFamily="18" charset="0"/>
              </a:rPr>
              <a:t>Ethernet are</a:t>
            </a:r>
            <a:r>
              <a:rPr sz="1600" spc="-55" dirty="0">
                <a:latin typeface="Times New Roman" pitchFamily="18" charset="0"/>
                <a:cs typeface="Times New Roman" pitchFamily="18" charset="0"/>
              </a:rPr>
              <a:t> </a:t>
            </a: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469265" algn="just">
              <a:lnSpc>
                <a:spcPct val="100000"/>
              </a:lnSpc>
              <a:spcBef>
                <a:spcPts val="1019"/>
              </a:spcBef>
            </a:pPr>
            <a:r>
              <a:rPr sz="1600" b="1" spc="-5" dirty="0">
                <a:latin typeface="Times New Roman" pitchFamily="18" charset="0"/>
                <a:cs typeface="Times New Roman" pitchFamily="18" charset="0"/>
              </a:rPr>
              <a:t>Preamble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It is the </a:t>
            </a:r>
            <a:r>
              <a:rPr sz="1600" dirty="0">
                <a:latin typeface="Times New Roman" pitchFamily="18" charset="0"/>
                <a:cs typeface="Times New Roman" pitchFamily="18" charset="0"/>
              </a:rPr>
              <a:t>starting </a:t>
            </a:r>
            <a:r>
              <a:rPr sz="1600" spc="-5" dirty="0">
                <a:latin typeface="Times New Roman" pitchFamily="18" charset="0"/>
                <a:cs typeface="Times New Roman" pitchFamily="18" charset="0"/>
              </a:rPr>
              <a:t>field that provides alert and timing pulse for transmission. In </a:t>
            </a:r>
            <a:r>
              <a:rPr sz="1600" dirty="0">
                <a:latin typeface="Times New Roman" pitchFamily="18" charset="0"/>
                <a:cs typeface="Times New Roman" pitchFamily="18" charset="0"/>
              </a:rPr>
              <a:t>case </a:t>
            </a:r>
            <a:r>
              <a:rPr sz="1600" spc="-5" dirty="0">
                <a:latin typeface="Times New Roman" pitchFamily="18" charset="0"/>
                <a:cs typeface="Times New Roman" pitchFamily="18" charset="0"/>
              </a:rPr>
              <a:t>of Ethernet </a:t>
            </a:r>
            <a:r>
              <a:rPr sz="1600" dirty="0">
                <a:latin typeface="Times New Roman" pitchFamily="18" charset="0"/>
                <a:cs typeface="Times New Roman" pitchFamily="18" charset="0"/>
              </a:rPr>
              <a:t>(DIX) </a:t>
            </a:r>
            <a:r>
              <a:rPr sz="1600" spc="-5" dirty="0">
                <a:latin typeface="Times New Roman" pitchFamily="18" charset="0"/>
                <a:cs typeface="Times New Roman" pitchFamily="18" charset="0"/>
              </a:rPr>
              <a:t>it is an</a:t>
            </a:r>
            <a:r>
              <a:rPr sz="1600" spc="-20" dirty="0">
                <a:latin typeface="Times New Roman" pitchFamily="18" charset="0"/>
                <a:cs typeface="Times New Roman" pitchFamily="18" charset="0"/>
              </a:rPr>
              <a:t> </a:t>
            </a:r>
            <a:r>
              <a:rPr sz="1600" dirty="0">
                <a:latin typeface="Times New Roman" pitchFamily="18" charset="0"/>
                <a:cs typeface="Times New Roman" pitchFamily="18" charset="0"/>
              </a:rPr>
              <a:t>8</a:t>
            </a:r>
            <a:endParaRPr sz="1600">
              <a:latin typeface="Times New Roman" pitchFamily="18" charset="0"/>
              <a:cs typeface="Times New Roman" pitchFamily="18" charset="0"/>
            </a:endParaRPr>
          </a:p>
          <a:p>
            <a:pPr algn="just">
              <a:lnSpc>
                <a:spcPct val="100000"/>
              </a:lnSpc>
              <a:spcBef>
                <a:spcPts val="15"/>
              </a:spcBef>
            </a:pPr>
            <a:endParaRPr sz="1600">
              <a:latin typeface="Times New Roman" pitchFamily="18" charset="0"/>
              <a:cs typeface="Times New Roman" pitchFamily="18" charset="0"/>
            </a:endParaRPr>
          </a:p>
          <a:p>
            <a:pPr marL="469265" algn="just">
              <a:lnSpc>
                <a:spcPct val="100000"/>
              </a:lnSpc>
            </a:pPr>
            <a:r>
              <a:rPr sz="1600" spc="-5" dirty="0">
                <a:latin typeface="Times New Roman" pitchFamily="18" charset="0"/>
                <a:cs typeface="Times New Roman" pitchFamily="18" charset="0"/>
              </a:rPr>
              <a:t>byte field and in </a:t>
            </a:r>
            <a:r>
              <a:rPr sz="1600" dirty="0">
                <a:latin typeface="Times New Roman" pitchFamily="18" charset="0"/>
                <a:cs typeface="Times New Roman" pitchFamily="18" charset="0"/>
              </a:rPr>
              <a:t>case </a:t>
            </a:r>
            <a:r>
              <a:rPr sz="1600" spc="-5" dirty="0">
                <a:latin typeface="Times New Roman" pitchFamily="18" charset="0"/>
                <a:cs typeface="Times New Roman" pitchFamily="18" charset="0"/>
              </a:rPr>
              <a:t>of IEEE 802.3 it is of </a:t>
            </a:r>
            <a:r>
              <a:rPr sz="1600" dirty="0">
                <a:latin typeface="Times New Roman" pitchFamily="18" charset="0"/>
                <a:cs typeface="Times New Roman" pitchFamily="18" charset="0"/>
              </a:rPr>
              <a:t>7</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bytes.</a:t>
            </a:r>
            <a:endParaRPr sz="1600">
              <a:latin typeface="Times New Roman" pitchFamily="18" charset="0"/>
              <a:cs typeface="Times New Roman" pitchFamily="18" charset="0"/>
            </a:endParaRPr>
          </a:p>
          <a:p>
            <a:pPr marL="469265" marR="173355" algn="just">
              <a:lnSpc>
                <a:spcPct val="201100"/>
              </a:lnSpc>
            </a:pPr>
            <a:r>
              <a:rPr sz="1600" b="1" spc="-5" dirty="0">
                <a:latin typeface="Times New Roman" pitchFamily="18" charset="0"/>
                <a:cs typeface="Times New Roman" pitchFamily="18" charset="0"/>
              </a:rPr>
              <a:t>Start of Frame Delimiter </a:t>
            </a:r>
            <a:r>
              <a:rPr sz="1600" b="1">
                <a:latin typeface="Times New Roman" pitchFamily="18" charset="0"/>
                <a:cs typeface="Times New Roman" pitchFamily="18" charset="0"/>
              </a:rPr>
              <a:t>(</a:t>
            </a:r>
            <a:r>
              <a:rPr sz="1600" b="1" smtClean="0">
                <a:latin typeface="Times New Roman" pitchFamily="18" charset="0"/>
                <a:cs typeface="Times New Roman" pitchFamily="18" charset="0"/>
              </a:rPr>
              <a:t>SOF)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It is </a:t>
            </a:r>
            <a:r>
              <a:rPr sz="1600" dirty="0">
                <a:latin typeface="Times New Roman" pitchFamily="18" charset="0"/>
                <a:cs typeface="Times New Roman" pitchFamily="18" charset="0"/>
              </a:rPr>
              <a:t>a 1 </a:t>
            </a:r>
            <a:r>
              <a:rPr sz="1600" spc="-5" dirty="0">
                <a:latin typeface="Times New Roman" pitchFamily="18" charset="0"/>
                <a:cs typeface="Times New Roman" pitchFamily="18" charset="0"/>
              </a:rPr>
              <a:t>byte field in an IEEE 802.3 frame that </a:t>
            </a:r>
            <a:r>
              <a:rPr sz="1600" dirty="0">
                <a:latin typeface="Times New Roman" pitchFamily="18" charset="0"/>
                <a:cs typeface="Times New Roman" pitchFamily="18" charset="0"/>
              </a:rPr>
              <a:t>contains </a:t>
            </a:r>
            <a:r>
              <a:rPr sz="1600" spc="-5" dirty="0">
                <a:latin typeface="Times New Roman" pitchFamily="18" charset="0"/>
                <a:cs typeface="Times New Roman" pitchFamily="18" charset="0"/>
              </a:rPr>
              <a:t>an alternating pattern of ones  and </a:t>
            </a:r>
            <a:r>
              <a:rPr sz="1600" dirty="0">
                <a:latin typeface="Times New Roman" pitchFamily="18" charset="0"/>
                <a:cs typeface="Times New Roman" pitchFamily="18" charset="0"/>
              </a:rPr>
              <a:t>zeros </a:t>
            </a:r>
            <a:r>
              <a:rPr sz="1600" spc="-5" dirty="0">
                <a:latin typeface="Times New Roman" pitchFamily="18" charset="0"/>
                <a:cs typeface="Times New Roman" pitchFamily="18" charset="0"/>
              </a:rPr>
              <a:t>ending with two</a:t>
            </a:r>
            <a:r>
              <a:rPr sz="1600" spc="-15" dirty="0">
                <a:latin typeface="Times New Roman" pitchFamily="18" charset="0"/>
                <a:cs typeface="Times New Roman" pitchFamily="18" charset="0"/>
              </a:rPr>
              <a:t> </a:t>
            </a:r>
            <a:r>
              <a:rPr sz="1600" spc="-5">
                <a:latin typeface="Times New Roman" pitchFamily="18" charset="0"/>
                <a:cs typeface="Times New Roman" pitchFamily="18" charset="0"/>
              </a:rPr>
              <a:t>ones</a:t>
            </a:r>
            <a:r>
              <a:rPr sz="1600" spc="-5" smtClean="0">
                <a:latin typeface="Times New Roman" pitchFamily="18" charset="0"/>
                <a:cs typeface="Times New Roman" pitchFamily="18" charset="0"/>
              </a:rPr>
              <a:t>.</a:t>
            </a:r>
            <a:r>
              <a:rPr lang="en-US" sz="1600" spc="-5" dirty="0" smtClean="0">
                <a:latin typeface="Times New Roman" pitchFamily="18" charset="0"/>
                <a:cs typeface="Times New Roman" pitchFamily="18" charset="0"/>
              </a:rPr>
              <a:t> 11000011 -----11000011</a:t>
            </a:r>
            <a:endParaRPr sz="1600">
              <a:latin typeface="Times New Roman" pitchFamily="18" charset="0"/>
              <a:cs typeface="Times New Roman" pitchFamily="18" charset="0"/>
            </a:endParaRPr>
          </a:p>
          <a:p>
            <a:pPr algn="just">
              <a:lnSpc>
                <a:spcPct val="100000"/>
              </a:lnSpc>
              <a:spcBef>
                <a:spcPts val="15"/>
              </a:spcBef>
            </a:pPr>
            <a:endParaRPr sz="1600">
              <a:latin typeface="Times New Roman" pitchFamily="18" charset="0"/>
              <a:cs typeface="Times New Roman" pitchFamily="18" charset="0"/>
            </a:endParaRPr>
          </a:p>
          <a:p>
            <a:pPr marL="469265" algn="just">
              <a:lnSpc>
                <a:spcPct val="100000"/>
              </a:lnSpc>
            </a:pPr>
            <a:r>
              <a:rPr sz="1600" b="1" spc="-5" dirty="0">
                <a:latin typeface="Times New Roman" pitchFamily="18" charset="0"/>
                <a:cs typeface="Times New Roman" pitchFamily="18" charset="0"/>
              </a:rPr>
              <a:t>Destination Address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It is </a:t>
            </a:r>
            <a:r>
              <a:rPr sz="1600" dirty="0">
                <a:latin typeface="Times New Roman" pitchFamily="18" charset="0"/>
                <a:cs typeface="Times New Roman" pitchFamily="18" charset="0"/>
              </a:rPr>
              <a:t>a 6 </a:t>
            </a:r>
            <a:r>
              <a:rPr sz="1600" spc="-5" dirty="0">
                <a:latin typeface="Times New Roman" pitchFamily="18" charset="0"/>
                <a:cs typeface="Times New Roman" pitchFamily="18" charset="0"/>
              </a:rPr>
              <a:t>byte field </a:t>
            </a:r>
            <a:r>
              <a:rPr sz="1600" dirty="0">
                <a:latin typeface="Times New Roman" pitchFamily="18" charset="0"/>
                <a:cs typeface="Times New Roman" pitchFamily="18" charset="0"/>
              </a:rPr>
              <a:t>containing </a:t>
            </a:r>
            <a:r>
              <a:rPr sz="1600" spc="-5" dirty="0">
                <a:latin typeface="Times New Roman" pitchFamily="18" charset="0"/>
                <a:cs typeface="Times New Roman" pitchFamily="18" charset="0"/>
              </a:rPr>
              <a:t>physical address of destination</a:t>
            </a:r>
            <a:r>
              <a:rPr sz="1600" spc="-75" dirty="0">
                <a:latin typeface="Times New Roman" pitchFamily="18" charset="0"/>
                <a:cs typeface="Times New Roman" pitchFamily="18" charset="0"/>
              </a:rPr>
              <a:t> </a:t>
            </a:r>
            <a:r>
              <a:rPr sz="1600" dirty="0">
                <a:latin typeface="Times New Roman" pitchFamily="18" charset="0"/>
                <a:cs typeface="Times New Roman" pitchFamily="18" charset="0"/>
              </a:rPr>
              <a:t>stations.</a:t>
            </a:r>
            <a:endParaRPr sz="160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457200" y="1600200"/>
            <a:ext cx="8229600" cy="3890809"/>
          </a:xfrm>
          <a:prstGeom prst="rect">
            <a:avLst/>
          </a:prstGeom>
        </p:spPr>
        <p:txBody>
          <a:bodyPr vert="horz" wrap="square" lIns="0" tIns="12700" rIns="0" bIns="0" rtlCol="0">
            <a:spAutoFit/>
          </a:bodyPr>
          <a:lstStyle/>
          <a:p>
            <a:pPr marL="418465" algn="just">
              <a:spcBef>
                <a:spcPts val="100"/>
              </a:spcBef>
            </a:pPr>
            <a:r>
              <a:rPr sz="2000" b="1" spc="-5" dirty="0">
                <a:latin typeface="Times New Roman" pitchFamily="18" charset="0"/>
                <a:cs typeface="Times New Roman" pitchFamily="18" charset="0"/>
              </a:rPr>
              <a:t>Source Address </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It is </a:t>
            </a:r>
            <a:r>
              <a:rPr sz="2000" dirty="0">
                <a:latin typeface="Times New Roman" pitchFamily="18" charset="0"/>
                <a:cs typeface="Times New Roman" pitchFamily="18" charset="0"/>
              </a:rPr>
              <a:t>a 6 </a:t>
            </a:r>
            <a:r>
              <a:rPr sz="2000" spc="-5" dirty="0">
                <a:latin typeface="Times New Roman" pitchFamily="18" charset="0"/>
                <a:cs typeface="Times New Roman" pitchFamily="18" charset="0"/>
              </a:rPr>
              <a:t>byte field </a:t>
            </a:r>
            <a:r>
              <a:rPr sz="2000" dirty="0">
                <a:latin typeface="Times New Roman" pitchFamily="18" charset="0"/>
                <a:cs typeface="Times New Roman" pitchFamily="18" charset="0"/>
              </a:rPr>
              <a:t>containing </a:t>
            </a:r>
            <a:r>
              <a:rPr sz="2000" spc="-5" dirty="0">
                <a:latin typeface="Times New Roman" pitchFamily="18" charset="0"/>
                <a:cs typeface="Times New Roman" pitchFamily="18" charset="0"/>
              </a:rPr>
              <a:t>the physical address of the </a:t>
            </a:r>
            <a:r>
              <a:rPr sz="2000" dirty="0">
                <a:latin typeface="Times New Roman" pitchFamily="18" charset="0"/>
                <a:cs typeface="Times New Roman" pitchFamily="18" charset="0"/>
              </a:rPr>
              <a:t>sending</a:t>
            </a:r>
            <a:r>
              <a:rPr sz="2000" spc="-70" dirty="0">
                <a:latin typeface="Times New Roman" pitchFamily="18" charset="0"/>
                <a:cs typeface="Times New Roman" pitchFamily="18" charset="0"/>
              </a:rPr>
              <a:t> </a:t>
            </a:r>
            <a:r>
              <a:rPr sz="2000" dirty="0">
                <a:latin typeface="Times New Roman" pitchFamily="18" charset="0"/>
                <a:cs typeface="Times New Roman" pitchFamily="18" charset="0"/>
              </a:rPr>
              <a:t>station.</a:t>
            </a:r>
          </a:p>
          <a:p>
            <a:pPr marL="418465" marR="5080" algn="just"/>
            <a:r>
              <a:rPr sz="2000" b="1" spc="-15" dirty="0">
                <a:latin typeface="Times New Roman" pitchFamily="18" charset="0"/>
                <a:cs typeface="Times New Roman" pitchFamily="18" charset="0"/>
              </a:rPr>
              <a:t>Type/Length </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This is </a:t>
            </a:r>
            <a:r>
              <a:rPr sz="2000" dirty="0">
                <a:latin typeface="Times New Roman" pitchFamily="18" charset="0"/>
                <a:cs typeface="Times New Roman" pitchFamily="18" charset="0"/>
              </a:rPr>
              <a:t>a 2 </a:t>
            </a:r>
            <a:r>
              <a:rPr sz="2000" spc="-5" dirty="0">
                <a:latin typeface="Times New Roman" pitchFamily="18" charset="0"/>
                <a:cs typeface="Times New Roman" pitchFamily="18" charset="0"/>
              </a:rPr>
              <a:t>byte field. In </a:t>
            </a:r>
            <a:r>
              <a:rPr sz="2000" dirty="0">
                <a:latin typeface="Times New Roman" pitchFamily="18" charset="0"/>
                <a:cs typeface="Times New Roman" pitchFamily="18" charset="0"/>
              </a:rPr>
              <a:t>case </a:t>
            </a:r>
            <a:r>
              <a:rPr sz="2000" spc="-5" dirty="0">
                <a:latin typeface="Times New Roman" pitchFamily="18" charset="0"/>
                <a:cs typeface="Times New Roman" pitchFamily="18" charset="0"/>
              </a:rPr>
              <a:t>of Ethernet </a:t>
            </a:r>
            <a:r>
              <a:rPr sz="2000" dirty="0">
                <a:latin typeface="Times New Roman" pitchFamily="18" charset="0"/>
                <a:cs typeface="Times New Roman" pitchFamily="18" charset="0"/>
              </a:rPr>
              <a:t>(DIX), </a:t>
            </a:r>
            <a:r>
              <a:rPr sz="2000" spc="-5" dirty="0">
                <a:latin typeface="Times New Roman" pitchFamily="18" charset="0"/>
                <a:cs typeface="Times New Roman" pitchFamily="18" charset="0"/>
              </a:rPr>
              <a:t>the field is type that instructs the </a:t>
            </a:r>
            <a:r>
              <a:rPr sz="2000" dirty="0">
                <a:latin typeface="Times New Roman" pitchFamily="18" charset="0"/>
                <a:cs typeface="Times New Roman" pitchFamily="18" charset="0"/>
              </a:rPr>
              <a:t>receiver </a:t>
            </a:r>
            <a:r>
              <a:rPr sz="2000" spc="-5" dirty="0">
                <a:latin typeface="Times New Roman" pitchFamily="18" charset="0"/>
                <a:cs typeface="Times New Roman" pitchFamily="18" charset="0"/>
              </a:rPr>
              <a:t>which process to  give the frame to. In </a:t>
            </a:r>
            <a:r>
              <a:rPr sz="2000" dirty="0">
                <a:latin typeface="Times New Roman" pitchFamily="18" charset="0"/>
                <a:cs typeface="Times New Roman" pitchFamily="18" charset="0"/>
              </a:rPr>
              <a:t>case </a:t>
            </a:r>
            <a:r>
              <a:rPr sz="2000" spc="-5" dirty="0">
                <a:latin typeface="Times New Roman" pitchFamily="18" charset="0"/>
                <a:cs typeface="Times New Roman" pitchFamily="18" charset="0"/>
              </a:rPr>
              <a:t>of IEEE 802.3, the field is length that </a:t>
            </a:r>
            <a:r>
              <a:rPr sz="2000" dirty="0">
                <a:latin typeface="Times New Roman" pitchFamily="18" charset="0"/>
                <a:cs typeface="Times New Roman" pitchFamily="18" charset="0"/>
              </a:rPr>
              <a:t>stores </a:t>
            </a:r>
            <a:r>
              <a:rPr sz="2000" spc="-5" dirty="0">
                <a:latin typeface="Times New Roman" pitchFamily="18" charset="0"/>
                <a:cs typeface="Times New Roman" pitchFamily="18" charset="0"/>
              </a:rPr>
              <a:t>the number of bytes in the data</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field.</a:t>
            </a:r>
          </a:p>
          <a:p>
            <a:pPr marL="418465" algn="just">
              <a:spcBef>
                <a:spcPts val="5"/>
              </a:spcBef>
            </a:pPr>
            <a:r>
              <a:rPr sz="2000" b="1" spc="-5" smtClean="0">
                <a:latin typeface="Times New Roman" pitchFamily="18" charset="0"/>
                <a:cs typeface="Times New Roman" pitchFamily="18" charset="0"/>
              </a:rPr>
              <a:t>Data </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This is </a:t>
            </a:r>
            <a:r>
              <a:rPr sz="2000" dirty="0">
                <a:latin typeface="Times New Roman" pitchFamily="18" charset="0"/>
                <a:cs typeface="Times New Roman" pitchFamily="18" charset="0"/>
              </a:rPr>
              <a:t>a variable sized </a:t>
            </a:r>
            <a:r>
              <a:rPr sz="2000" spc="-5" dirty="0">
                <a:latin typeface="Times New Roman" pitchFamily="18" charset="0"/>
                <a:cs typeface="Times New Roman" pitchFamily="18" charset="0"/>
              </a:rPr>
              <a:t>field </a:t>
            </a:r>
            <a:r>
              <a:rPr sz="2000" dirty="0">
                <a:latin typeface="Times New Roman" pitchFamily="18" charset="0"/>
                <a:cs typeface="Times New Roman" pitchFamily="18" charset="0"/>
              </a:rPr>
              <a:t>carries </a:t>
            </a:r>
            <a:r>
              <a:rPr sz="2000" spc="-5" dirty="0">
                <a:latin typeface="Times New Roman" pitchFamily="18" charset="0"/>
                <a:cs typeface="Times New Roman" pitchFamily="18" charset="0"/>
              </a:rPr>
              <a:t>the data from the upper layers. The </a:t>
            </a:r>
            <a:r>
              <a:rPr sz="2000" dirty="0">
                <a:latin typeface="Times New Roman" pitchFamily="18" charset="0"/>
                <a:cs typeface="Times New Roman" pitchFamily="18" charset="0"/>
              </a:rPr>
              <a:t>maximum size </a:t>
            </a:r>
            <a:r>
              <a:rPr sz="2000" spc="-5" dirty="0">
                <a:latin typeface="Times New Roman" pitchFamily="18" charset="0"/>
                <a:cs typeface="Times New Roman" pitchFamily="18" charset="0"/>
              </a:rPr>
              <a:t>of data field is 1500</a:t>
            </a:r>
            <a:r>
              <a:rPr sz="2000" spc="-100" dirty="0">
                <a:latin typeface="Times New Roman" pitchFamily="18" charset="0"/>
                <a:cs typeface="Times New Roman" pitchFamily="18" charset="0"/>
              </a:rPr>
              <a:t> </a:t>
            </a:r>
            <a:r>
              <a:rPr sz="2000" spc="-5" dirty="0">
                <a:latin typeface="Times New Roman" pitchFamily="18" charset="0"/>
                <a:cs typeface="Times New Roman" pitchFamily="18" charset="0"/>
              </a:rPr>
              <a:t>bytes.</a:t>
            </a:r>
          </a:p>
          <a:p>
            <a:pPr marL="418465" algn="just"/>
            <a:r>
              <a:rPr sz="2000" b="1" spc="-5" smtClean="0">
                <a:latin typeface="Times New Roman" pitchFamily="18" charset="0"/>
                <a:cs typeface="Times New Roman" pitchFamily="18" charset="0"/>
              </a:rPr>
              <a:t>Padding </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This is added to the data to bring its length to the </a:t>
            </a:r>
            <a:r>
              <a:rPr sz="2000" dirty="0">
                <a:latin typeface="Times New Roman" pitchFamily="18" charset="0"/>
                <a:cs typeface="Times New Roman" pitchFamily="18" charset="0"/>
              </a:rPr>
              <a:t>minimum requirement </a:t>
            </a:r>
            <a:r>
              <a:rPr sz="2000" spc="-5" dirty="0">
                <a:latin typeface="Times New Roman" pitchFamily="18" charset="0"/>
                <a:cs typeface="Times New Roman" pitchFamily="18" charset="0"/>
              </a:rPr>
              <a:t>of 46</a:t>
            </a:r>
            <a:r>
              <a:rPr sz="2000" spc="-45" dirty="0">
                <a:latin typeface="Times New Roman" pitchFamily="18" charset="0"/>
                <a:cs typeface="Times New Roman" pitchFamily="18" charset="0"/>
              </a:rPr>
              <a:t> </a:t>
            </a:r>
            <a:r>
              <a:rPr sz="2000" spc="-5" dirty="0">
                <a:latin typeface="Times New Roman" pitchFamily="18" charset="0"/>
                <a:cs typeface="Times New Roman" pitchFamily="18" charset="0"/>
              </a:rPr>
              <a:t>bytes.</a:t>
            </a:r>
          </a:p>
          <a:p>
            <a:pPr marL="418465" algn="just"/>
            <a:r>
              <a:rPr sz="2000" b="1" spc="-5" smtClean="0">
                <a:latin typeface="Times New Roman" pitchFamily="18" charset="0"/>
                <a:cs typeface="Times New Roman" pitchFamily="18" charset="0"/>
              </a:rPr>
              <a:t>CRC </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CRC </a:t>
            </a:r>
            <a:r>
              <a:rPr sz="2000" dirty="0">
                <a:latin typeface="Times New Roman" pitchFamily="18" charset="0"/>
                <a:cs typeface="Times New Roman" pitchFamily="18" charset="0"/>
              </a:rPr>
              <a:t>stands </a:t>
            </a:r>
            <a:r>
              <a:rPr sz="2000" spc="-5" dirty="0">
                <a:latin typeface="Times New Roman" pitchFamily="18" charset="0"/>
                <a:cs typeface="Times New Roman" pitchFamily="18" charset="0"/>
              </a:rPr>
              <a:t>for </a:t>
            </a:r>
            <a:r>
              <a:rPr sz="2000" dirty="0">
                <a:latin typeface="Times New Roman" pitchFamily="18" charset="0"/>
                <a:cs typeface="Times New Roman" pitchFamily="18" charset="0"/>
              </a:rPr>
              <a:t>cyclic redundancy check. </a:t>
            </a:r>
            <a:r>
              <a:rPr sz="2000" spc="-5" dirty="0">
                <a:latin typeface="Times New Roman" pitchFamily="18" charset="0"/>
                <a:cs typeface="Times New Roman" pitchFamily="18" charset="0"/>
              </a:rPr>
              <a:t>It </a:t>
            </a:r>
            <a:r>
              <a:rPr sz="2000" dirty="0">
                <a:latin typeface="Times New Roman" pitchFamily="18" charset="0"/>
                <a:cs typeface="Times New Roman" pitchFamily="18" charset="0"/>
              </a:rPr>
              <a:t>contains </a:t>
            </a:r>
            <a:r>
              <a:rPr sz="2000" spc="-5" dirty="0">
                <a:latin typeface="Times New Roman" pitchFamily="18" charset="0"/>
                <a:cs typeface="Times New Roman" pitchFamily="18" charset="0"/>
              </a:rPr>
              <a:t>the error detection</a:t>
            </a:r>
            <a:r>
              <a:rPr sz="2000" spc="-50" dirty="0">
                <a:latin typeface="Times New Roman" pitchFamily="18" charset="0"/>
                <a:cs typeface="Times New Roman" pitchFamily="18" charset="0"/>
              </a:rPr>
              <a:t> </a:t>
            </a:r>
            <a:r>
              <a:rPr sz="2000" spc="-5" dirty="0">
                <a:latin typeface="Times New Roman" pitchFamily="18" charset="0"/>
                <a:cs typeface="Times New Roman" pitchFamily="18" charset="0"/>
              </a:rPr>
              <a:t>information.</a:t>
            </a:r>
          </a:p>
        </p:txBody>
      </p:sp>
      <p:sp>
        <p:nvSpPr>
          <p:cNvPr id="4" name="Title 1"/>
          <p:cNvSpPr>
            <a:spLocks noGrp="1"/>
          </p:cNvSpPr>
          <p:nvPr>
            <p:ph type="title"/>
          </p:nvPr>
        </p:nvSpPr>
        <p:spPr>
          <a:xfrm>
            <a:off x="457200" y="274638"/>
            <a:ext cx="8229600" cy="1143000"/>
          </a:xfrm>
        </p:spPr>
        <p:txBody>
          <a:bodyPr>
            <a:normAutofit/>
          </a:bodyPr>
          <a:lstStyle/>
          <a:p>
            <a:pPr algn="l"/>
            <a:r>
              <a:rPr lang="en-US" sz="2800" b="1" dirty="0" smtClean="0">
                <a:latin typeface="Times New Roman" pitchFamily="18" charset="0"/>
                <a:cs typeface="Times New Roman" pitchFamily="18" charset="0"/>
              </a:rPr>
              <a:t>Continued..</a:t>
            </a:r>
            <a:endParaRPr lang="en-US" sz="28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latin typeface="Times New Roman" pitchFamily="18" charset="0"/>
                <a:cs typeface="Times New Roman" pitchFamily="18" charset="0"/>
              </a:rPr>
              <a:t>The generally uses specifications of IEEE 802 are:</a:t>
            </a:r>
          </a:p>
          <a:p>
            <a:pPr algn="just" fontAlgn="base"/>
            <a:r>
              <a:rPr lang="en-US" b="1" u="sng" dirty="0" smtClean="0">
                <a:latin typeface="Times New Roman" pitchFamily="18" charset="0"/>
                <a:cs typeface="Times New Roman" pitchFamily="18" charset="0"/>
              </a:rPr>
              <a:t>IEEE 802.3</a:t>
            </a:r>
          </a:p>
          <a:p>
            <a:pPr algn="just" fontAlgn="base">
              <a:buNone/>
            </a:pPr>
            <a:r>
              <a:rPr lang="en-US" dirty="0" smtClean="0">
                <a:latin typeface="Times New Roman" pitchFamily="18" charset="0"/>
                <a:cs typeface="Times New Roman" pitchFamily="18" charset="0"/>
              </a:rPr>
              <a:t>	The IEEE 802.3 standard determines the CSMA/CD access control protocol. The best known scheme for controlling a local area network on a bus structure is carrier sense multiple action with collision detection(CSMA/CD).</a:t>
            </a:r>
          </a:p>
          <a:p>
            <a:pPr algn="just" fontAlgn="base"/>
            <a:r>
              <a:rPr lang="en-US" b="1" u="sng" dirty="0" smtClean="0">
                <a:latin typeface="Times New Roman" pitchFamily="18" charset="0"/>
                <a:cs typeface="Times New Roman" pitchFamily="18" charset="0"/>
              </a:rPr>
              <a:t>IEEE 802.4</a:t>
            </a:r>
          </a:p>
          <a:p>
            <a:pPr algn="just" fontAlgn="base">
              <a:buNone/>
            </a:pPr>
            <a:r>
              <a:rPr lang="en-US" dirty="0" smtClean="0">
                <a:latin typeface="Times New Roman" pitchFamily="18" charset="0"/>
                <a:cs typeface="Times New Roman" pitchFamily="18" charset="0"/>
              </a:rPr>
              <a:t>	IEEE 802.4 describes a token bus LAN standards. In token passing methods, stations connected on a bus are arranged in a logical ring. In this method only the station having token(token holder)is being permitted to transmit frames.</a:t>
            </a:r>
          </a:p>
          <a:p>
            <a:pPr algn="just" fontAlgn="base"/>
            <a:r>
              <a:rPr lang="en-US" b="1" u="sng" dirty="0" smtClean="0">
                <a:latin typeface="Times New Roman" pitchFamily="18" charset="0"/>
                <a:cs typeface="Times New Roman" pitchFamily="18" charset="0"/>
              </a:rPr>
              <a:t>IEEE 802.5</a:t>
            </a:r>
          </a:p>
          <a:p>
            <a:pPr algn="just" fontAlgn="base">
              <a:buNone/>
            </a:pPr>
            <a:r>
              <a:rPr lang="en-US" dirty="0" smtClean="0">
                <a:latin typeface="Times New Roman" pitchFamily="18" charset="0"/>
                <a:cs typeface="Times New Roman" pitchFamily="18" charset="0"/>
              </a:rPr>
              <a:t>	IEEE 802.5 describes the token ring standards. In a token ring a special bit pattern, called the token, circulates around the ring whenever all stations are idle. The sequence of token is determined by the physical locations of the stations on the ring.</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Difference between IEEE 802.3, 802.4 and 802.5</a:t>
            </a:r>
            <a:endParaRPr lang="en-US" sz="32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62000" y="1371600"/>
          <a:ext cx="7772400" cy="5254037"/>
        </p:xfrm>
        <a:graphic>
          <a:graphicData uri="http://schemas.openxmlformats.org/drawingml/2006/table">
            <a:tbl>
              <a:tblPr/>
              <a:tblGrid>
                <a:gridCol w="838200"/>
                <a:gridCol w="2819400"/>
                <a:gridCol w="1828800"/>
                <a:gridCol w="2286000"/>
              </a:tblGrid>
              <a:tr h="168945">
                <a:tc>
                  <a:txBody>
                    <a:bodyPr/>
                    <a:lstStyle/>
                    <a:p>
                      <a:pPr algn="ctr" fontAlgn="base"/>
                      <a:r>
                        <a:rPr lang="en-US" sz="1400" b="1" dirty="0">
                          <a:latin typeface="Times New Roman" pitchFamily="18" charset="0"/>
                          <a:cs typeface="Times New Roman" pitchFamily="18" charset="0"/>
                        </a:rPr>
                        <a:t>S</a:t>
                      </a:r>
                      <a:r>
                        <a:rPr lang="en-US" sz="1400" b="1" dirty="0" smtClean="0">
                          <a:latin typeface="Times New Roman" pitchFamily="18" charset="0"/>
                          <a:cs typeface="Times New Roman" pitchFamily="18" charset="0"/>
                        </a:rPr>
                        <a:t>. No</a:t>
                      </a:r>
                      <a:r>
                        <a:rPr lang="en-US" sz="1400" b="1" dirty="0">
                          <a:latin typeface="Times New Roman" pitchFamily="18" charset="0"/>
                          <a:cs typeface="Times New Roman" pitchFamily="18" charset="0"/>
                        </a:rPr>
                        <a:t>.</a:t>
                      </a:r>
                    </a:p>
                  </a:txBody>
                  <a:tcPr marL="37805" marR="37805" marT="37805" marB="37805" anchor="ctr">
                    <a:lnL>
                      <a:noFill/>
                    </a:lnL>
                    <a:lnR>
                      <a:noFill/>
                    </a:lnR>
                    <a:lnT>
                      <a:noFill/>
                    </a:lnT>
                    <a:lnB>
                      <a:noFill/>
                    </a:lnB>
                    <a:noFill/>
                  </a:tcPr>
                </a:tc>
                <a:tc>
                  <a:txBody>
                    <a:bodyPr/>
                    <a:lstStyle/>
                    <a:p>
                      <a:pPr algn="l" fontAlgn="base"/>
                      <a:r>
                        <a:rPr lang="en-US" sz="1400" b="1" dirty="0">
                          <a:latin typeface="Times New Roman" pitchFamily="18" charset="0"/>
                          <a:cs typeface="Times New Roman" pitchFamily="18" charset="0"/>
                        </a:rPr>
                        <a:t>IEEE 802.3</a:t>
                      </a:r>
                    </a:p>
                  </a:txBody>
                  <a:tcPr marL="37805" marR="37805" marT="37805" marB="37805" anchor="ctr">
                    <a:lnL>
                      <a:noFill/>
                    </a:lnL>
                    <a:lnR>
                      <a:noFill/>
                    </a:lnR>
                    <a:lnT>
                      <a:noFill/>
                    </a:lnT>
                    <a:lnB>
                      <a:noFill/>
                    </a:lnB>
                    <a:noFill/>
                  </a:tcPr>
                </a:tc>
                <a:tc>
                  <a:txBody>
                    <a:bodyPr/>
                    <a:lstStyle/>
                    <a:p>
                      <a:pPr algn="l" fontAlgn="base"/>
                      <a:r>
                        <a:rPr lang="en-US" sz="1400" b="1" dirty="0">
                          <a:latin typeface="Times New Roman" pitchFamily="18" charset="0"/>
                          <a:cs typeface="Times New Roman" pitchFamily="18" charset="0"/>
                        </a:rPr>
                        <a:t>IEEE 802.4</a:t>
                      </a:r>
                    </a:p>
                  </a:txBody>
                  <a:tcPr marL="37805" marR="37805" marT="37805" marB="37805" anchor="ctr">
                    <a:lnL>
                      <a:noFill/>
                    </a:lnL>
                    <a:lnR>
                      <a:noFill/>
                    </a:lnR>
                    <a:lnT>
                      <a:noFill/>
                    </a:lnT>
                    <a:lnB>
                      <a:noFill/>
                    </a:lnB>
                    <a:noFill/>
                  </a:tcPr>
                </a:tc>
                <a:tc>
                  <a:txBody>
                    <a:bodyPr/>
                    <a:lstStyle/>
                    <a:p>
                      <a:pPr algn="l" fontAlgn="base"/>
                      <a:r>
                        <a:rPr lang="en-US" sz="1400" b="1" dirty="0">
                          <a:latin typeface="Times New Roman" pitchFamily="18" charset="0"/>
                          <a:cs typeface="Times New Roman" pitchFamily="18" charset="0"/>
                        </a:rPr>
                        <a:t>IEEE 802.5</a:t>
                      </a:r>
                    </a:p>
                  </a:txBody>
                  <a:tcPr marL="37805" marR="37805" marT="37805" marB="37805" anchor="ctr">
                    <a:lnL>
                      <a:noFill/>
                    </a:lnL>
                    <a:lnR>
                      <a:noFill/>
                    </a:lnR>
                    <a:lnT>
                      <a:noFill/>
                    </a:lnT>
                    <a:lnB>
                      <a:noFill/>
                    </a:lnB>
                    <a:noFill/>
                  </a:tcPr>
                </a:tc>
              </a:tr>
              <a:tr h="436108">
                <a:tc>
                  <a:txBody>
                    <a:bodyPr/>
                    <a:lstStyle/>
                    <a:p>
                      <a:pPr algn="ctr" fontAlgn="base"/>
                      <a:r>
                        <a:rPr lang="en-US" sz="1400" b="0" dirty="0">
                          <a:latin typeface="Times New Roman" pitchFamily="18" charset="0"/>
                          <a:cs typeface="Times New Roman" pitchFamily="18" charset="0"/>
                        </a:rPr>
                        <a:t>1.</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Topology used in IEEE 802.3 is Bus Topology.</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Topology used in IEEE 802.4 is Bus or Tree Topology.</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Topology used in IEEE 802.5 is Ring Topology.</a:t>
                      </a:r>
                    </a:p>
                  </a:txBody>
                  <a:tcPr marL="37805" marR="37805" marT="52927" marB="52927" anchor="ctr">
                    <a:lnL>
                      <a:noFill/>
                    </a:lnL>
                    <a:lnR>
                      <a:noFill/>
                    </a:lnR>
                    <a:lnT>
                      <a:noFill/>
                    </a:lnT>
                    <a:lnB>
                      <a:noFill/>
                    </a:lnB>
                    <a:noFill/>
                  </a:tcPr>
                </a:tc>
              </a:tr>
              <a:tr h="560849">
                <a:tc>
                  <a:txBody>
                    <a:bodyPr/>
                    <a:lstStyle/>
                    <a:p>
                      <a:pPr algn="ctr" fontAlgn="base"/>
                      <a:r>
                        <a:rPr lang="en-US" sz="1400" b="0" dirty="0">
                          <a:latin typeface="Times New Roman" pitchFamily="18" charset="0"/>
                          <a:cs typeface="Times New Roman" pitchFamily="18" charset="0"/>
                        </a:rPr>
                        <a:t>2.</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Size of the frame format in IEEE 802.3 standard is 1572 bytes.</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Size of the frame format in IEEE 802.4 standard is 8202 bytes.</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Frame format in IEEE 802.5 standard is of the variable size.</a:t>
                      </a:r>
                    </a:p>
                  </a:txBody>
                  <a:tcPr marL="37805" marR="37805" marT="52927" marB="52927" anchor="ctr">
                    <a:lnL>
                      <a:noFill/>
                    </a:lnL>
                    <a:lnR>
                      <a:noFill/>
                    </a:lnR>
                    <a:lnT>
                      <a:noFill/>
                    </a:lnT>
                    <a:lnB>
                      <a:noFill/>
                    </a:lnB>
                    <a:noFill/>
                  </a:tcPr>
                </a:tc>
              </a:tr>
              <a:tr h="436108">
                <a:tc>
                  <a:txBody>
                    <a:bodyPr/>
                    <a:lstStyle/>
                    <a:p>
                      <a:pPr algn="ctr" fontAlgn="base"/>
                      <a:r>
                        <a:rPr lang="en-US" sz="1400" b="0" dirty="0">
                          <a:latin typeface="Times New Roman" pitchFamily="18" charset="0"/>
                          <a:cs typeface="Times New Roman" pitchFamily="18" charset="0"/>
                        </a:rPr>
                        <a:t>3.</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There is no priority given in this standard.</a:t>
                      </a:r>
                    </a:p>
                  </a:txBody>
                  <a:tcPr marL="37805" marR="37805" marT="52927" marB="52927" anchor="ctr">
                    <a:lnL>
                      <a:noFill/>
                    </a:lnL>
                    <a:lnR>
                      <a:noFill/>
                    </a:lnR>
                    <a:lnT>
                      <a:noFill/>
                    </a:lnT>
                    <a:lnB>
                      <a:noFill/>
                    </a:lnB>
                    <a:noFill/>
                  </a:tcPr>
                </a:tc>
                <a:tc>
                  <a:txBody>
                    <a:bodyPr/>
                    <a:lstStyle/>
                    <a:p>
                      <a:pPr algn="l" fontAlgn="base"/>
                      <a:r>
                        <a:rPr lang="en-US" sz="1400" b="0">
                          <a:latin typeface="Times New Roman" pitchFamily="18" charset="0"/>
                          <a:cs typeface="Times New Roman" pitchFamily="18" charset="0"/>
                        </a:rPr>
                        <a:t>It supports priorities to stations.</a:t>
                      </a:r>
                    </a:p>
                  </a:txBody>
                  <a:tcPr marL="37805" marR="37805" marT="52927" marB="52927" anchor="ctr">
                    <a:lnL>
                      <a:noFill/>
                    </a:lnL>
                    <a:lnR>
                      <a:noFill/>
                    </a:lnR>
                    <a:lnT>
                      <a:noFill/>
                    </a:lnT>
                    <a:lnB>
                      <a:noFill/>
                    </a:lnB>
                    <a:noFill/>
                  </a:tcPr>
                </a:tc>
                <a:tc>
                  <a:txBody>
                    <a:bodyPr/>
                    <a:lstStyle/>
                    <a:p>
                      <a:pPr algn="l" fontAlgn="base"/>
                      <a:r>
                        <a:rPr lang="en-US" sz="1400" b="0">
                          <a:latin typeface="Times New Roman" pitchFamily="18" charset="0"/>
                          <a:cs typeface="Times New Roman" pitchFamily="18" charset="0"/>
                        </a:rPr>
                        <a:t>In IEEE 802.5 priorities are possible</a:t>
                      </a:r>
                    </a:p>
                  </a:txBody>
                  <a:tcPr marL="37805" marR="37805" marT="52927" marB="52927" anchor="ctr">
                    <a:lnL>
                      <a:noFill/>
                    </a:lnL>
                    <a:lnR>
                      <a:noFill/>
                    </a:lnR>
                    <a:lnT>
                      <a:noFill/>
                    </a:lnT>
                    <a:lnB>
                      <a:noFill/>
                    </a:lnB>
                    <a:noFill/>
                  </a:tcPr>
                </a:tc>
              </a:tr>
              <a:tr h="436108">
                <a:tc>
                  <a:txBody>
                    <a:bodyPr/>
                    <a:lstStyle/>
                    <a:p>
                      <a:pPr algn="ctr" fontAlgn="base"/>
                      <a:r>
                        <a:rPr lang="en-US" sz="1400" b="0" dirty="0">
                          <a:latin typeface="Times New Roman" pitchFamily="18" charset="0"/>
                          <a:cs typeface="Times New Roman" pitchFamily="18" charset="0"/>
                        </a:rPr>
                        <a:t>4.</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Size of the data field is 0 to 1500 bytes.</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Size of the data field is 0 to 8182 bytes.</a:t>
                      </a:r>
                    </a:p>
                  </a:txBody>
                  <a:tcPr marL="37805" marR="37805" marT="52927" marB="52927" anchor="ctr">
                    <a:lnL>
                      <a:noFill/>
                    </a:lnL>
                    <a:lnR>
                      <a:noFill/>
                    </a:lnR>
                    <a:lnT>
                      <a:noFill/>
                    </a:lnT>
                    <a:lnB>
                      <a:noFill/>
                    </a:lnB>
                    <a:noFill/>
                  </a:tcPr>
                </a:tc>
                <a:tc>
                  <a:txBody>
                    <a:bodyPr/>
                    <a:lstStyle/>
                    <a:p>
                      <a:pPr algn="l" fontAlgn="base"/>
                      <a:r>
                        <a:rPr lang="en-US" sz="1400" b="0">
                          <a:latin typeface="Times New Roman" pitchFamily="18" charset="0"/>
                          <a:cs typeface="Times New Roman" pitchFamily="18" charset="0"/>
                        </a:rPr>
                        <a:t>No limit is of the size of the data field.</a:t>
                      </a:r>
                    </a:p>
                  </a:txBody>
                  <a:tcPr marL="37805" marR="37805" marT="52927" marB="52927" anchor="ctr">
                    <a:lnL>
                      <a:noFill/>
                    </a:lnL>
                    <a:lnR>
                      <a:noFill/>
                    </a:lnR>
                    <a:lnT>
                      <a:noFill/>
                    </a:lnT>
                    <a:lnB>
                      <a:noFill/>
                    </a:lnB>
                    <a:noFill/>
                  </a:tcPr>
                </a:tc>
              </a:tr>
              <a:tr h="436108">
                <a:tc>
                  <a:txBody>
                    <a:bodyPr/>
                    <a:lstStyle/>
                    <a:p>
                      <a:pPr algn="ctr" fontAlgn="base"/>
                      <a:r>
                        <a:rPr lang="en-US" sz="1400" b="0" dirty="0">
                          <a:latin typeface="Times New Roman" pitchFamily="18" charset="0"/>
                          <a:cs typeface="Times New Roman" pitchFamily="18" charset="0"/>
                        </a:rPr>
                        <a:t>5.</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Minimum frame required is 64 bytes.</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It can handle short minimum frames.</a:t>
                      </a:r>
                    </a:p>
                  </a:txBody>
                  <a:tcPr marL="37805" marR="37805" marT="52927" marB="52927" anchor="ctr">
                    <a:lnL>
                      <a:noFill/>
                    </a:lnL>
                    <a:lnR>
                      <a:noFill/>
                    </a:lnR>
                    <a:lnT>
                      <a:noFill/>
                    </a:lnT>
                    <a:lnB>
                      <a:noFill/>
                    </a:lnB>
                    <a:noFill/>
                  </a:tcPr>
                </a:tc>
                <a:tc>
                  <a:txBody>
                    <a:bodyPr/>
                    <a:lstStyle/>
                    <a:p>
                      <a:pPr algn="l" fontAlgn="base"/>
                      <a:r>
                        <a:rPr lang="en-US" sz="1400" b="0">
                          <a:latin typeface="Times New Roman" pitchFamily="18" charset="0"/>
                          <a:cs typeface="Times New Roman" pitchFamily="18" charset="0"/>
                        </a:rPr>
                        <a:t>It supports both short and large frames.</a:t>
                      </a:r>
                    </a:p>
                  </a:txBody>
                  <a:tcPr marL="37805" marR="37805" marT="52927" marB="52927" anchor="ctr">
                    <a:lnL>
                      <a:noFill/>
                    </a:lnL>
                    <a:lnR>
                      <a:noFill/>
                    </a:lnR>
                    <a:lnT>
                      <a:noFill/>
                    </a:lnT>
                    <a:lnB>
                      <a:noFill/>
                    </a:lnB>
                    <a:noFill/>
                  </a:tcPr>
                </a:tc>
              </a:tr>
              <a:tr h="810329">
                <a:tc>
                  <a:txBody>
                    <a:bodyPr/>
                    <a:lstStyle/>
                    <a:p>
                      <a:pPr algn="ctr" fontAlgn="base"/>
                      <a:r>
                        <a:rPr lang="en-US" sz="1400" b="0" dirty="0">
                          <a:latin typeface="Times New Roman" pitchFamily="18" charset="0"/>
                          <a:cs typeface="Times New Roman" pitchFamily="18" charset="0"/>
                        </a:rPr>
                        <a:t>6.</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Efficiency decreases when speed increases and throughput is affected by the collision.</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Throughput &amp; efficiency at very high loads are outstanding.</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Throughput &amp; efficiency at very high loads are outstanding.</a:t>
                      </a:r>
                    </a:p>
                  </a:txBody>
                  <a:tcPr marL="37805" marR="37805" marT="52927" marB="52927" anchor="ctr">
                    <a:lnL>
                      <a:noFill/>
                    </a:lnL>
                    <a:lnR>
                      <a:noFill/>
                    </a:lnR>
                    <a:lnT>
                      <a:noFill/>
                    </a:lnT>
                    <a:lnB>
                      <a:noFill/>
                    </a:lnB>
                    <a:noFill/>
                  </a:tcPr>
                </a:tc>
              </a:tr>
              <a:tr h="436108">
                <a:tc>
                  <a:txBody>
                    <a:bodyPr/>
                    <a:lstStyle/>
                    <a:p>
                      <a:pPr algn="ctr" fontAlgn="base"/>
                      <a:r>
                        <a:rPr lang="en-US" sz="1400" b="0" dirty="0">
                          <a:latin typeface="Times New Roman" pitchFamily="18" charset="0"/>
                          <a:cs typeface="Times New Roman" pitchFamily="18" charset="0"/>
                        </a:rPr>
                        <a:t>7.</a:t>
                      </a:r>
                    </a:p>
                  </a:txBody>
                  <a:tcPr marL="37805" marR="37805" marT="52927" marB="52927" anchor="ctr">
                    <a:lnL>
                      <a:noFill/>
                    </a:lnL>
                    <a:lnR>
                      <a:noFill/>
                    </a:lnR>
                    <a:lnT>
                      <a:noFill/>
                    </a:lnT>
                    <a:lnB>
                      <a:noFill/>
                    </a:lnB>
                    <a:noFill/>
                  </a:tcPr>
                </a:tc>
                <a:tc>
                  <a:txBody>
                    <a:bodyPr/>
                    <a:lstStyle/>
                    <a:p>
                      <a:pPr algn="l" fontAlgn="base"/>
                      <a:r>
                        <a:rPr lang="en-US" sz="1400" b="0">
                          <a:latin typeface="Times New Roman" pitchFamily="18" charset="0"/>
                          <a:cs typeface="Times New Roman" pitchFamily="18" charset="0"/>
                        </a:rPr>
                        <a:t>Modems are not required.</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Modems are required in this standard.</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Like IEEE 802.4, modems are also required in it.</a:t>
                      </a:r>
                    </a:p>
                  </a:txBody>
                  <a:tcPr marL="37805" marR="37805" marT="52927" marB="52927" anchor="ctr">
                    <a:lnL>
                      <a:noFill/>
                    </a:lnL>
                    <a:lnR>
                      <a:noFill/>
                    </a:lnR>
                    <a:lnT>
                      <a:noFill/>
                    </a:lnT>
                    <a:lnB>
                      <a:noFill/>
                    </a:lnB>
                    <a:noFill/>
                  </a:tcPr>
                </a:tc>
              </a:tr>
              <a:tr h="436108">
                <a:tc>
                  <a:txBody>
                    <a:bodyPr/>
                    <a:lstStyle/>
                    <a:p>
                      <a:pPr algn="ctr" fontAlgn="base"/>
                      <a:r>
                        <a:rPr lang="en-US" sz="1400" b="0" dirty="0">
                          <a:latin typeface="Times New Roman" pitchFamily="18" charset="0"/>
                          <a:cs typeface="Times New Roman" pitchFamily="18" charset="0"/>
                        </a:rPr>
                        <a:t>8.</a:t>
                      </a:r>
                    </a:p>
                  </a:txBody>
                  <a:tcPr marL="37805" marR="37805" marT="52927" marB="52927" anchor="ctr">
                    <a:lnL>
                      <a:noFill/>
                    </a:lnL>
                    <a:lnR>
                      <a:noFill/>
                    </a:lnR>
                    <a:lnT>
                      <a:noFill/>
                    </a:lnT>
                    <a:lnB>
                      <a:noFill/>
                    </a:lnB>
                    <a:noFill/>
                  </a:tcPr>
                </a:tc>
                <a:tc>
                  <a:txBody>
                    <a:bodyPr/>
                    <a:lstStyle/>
                    <a:p>
                      <a:pPr algn="l" fontAlgn="base"/>
                      <a:r>
                        <a:rPr lang="en-US" sz="1400" b="0">
                          <a:latin typeface="Times New Roman" pitchFamily="18" charset="0"/>
                          <a:cs typeface="Times New Roman" pitchFamily="18" charset="0"/>
                        </a:rPr>
                        <a:t>Protocol is very simple.</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Protocol is extremely complex.</a:t>
                      </a:r>
                    </a:p>
                  </a:txBody>
                  <a:tcPr marL="37805" marR="37805" marT="52927" marB="52927" anchor="ctr">
                    <a:lnL>
                      <a:noFill/>
                    </a:lnL>
                    <a:lnR>
                      <a:noFill/>
                    </a:lnR>
                    <a:lnT>
                      <a:noFill/>
                    </a:lnT>
                    <a:lnB>
                      <a:noFill/>
                    </a:lnB>
                    <a:noFill/>
                  </a:tcPr>
                </a:tc>
                <a:tc>
                  <a:txBody>
                    <a:bodyPr/>
                    <a:lstStyle/>
                    <a:p>
                      <a:pPr algn="l" fontAlgn="base"/>
                      <a:r>
                        <a:rPr lang="en-US" sz="1400" b="0" dirty="0">
                          <a:latin typeface="Times New Roman" pitchFamily="18" charset="0"/>
                          <a:cs typeface="Times New Roman" pitchFamily="18" charset="0"/>
                        </a:rPr>
                        <a:t>Protocol is moderately complex.</a:t>
                      </a:r>
                    </a:p>
                  </a:txBody>
                  <a:tcPr marL="37805" marR="37805" marT="52927" marB="52927" anchor="ctr">
                    <a:lnL>
                      <a:noFill/>
                    </a:lnL>
                    <a:lnR>
                      <a:noFill/>
                    </a:lnR>
                    <a:lnT>
                      <a:noFill/>
                    </a:lnT>
                    <a:lnB>
                      <a:noFill/>
                    </a:lnB>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DD7FB5155A440AF7BB58CFFD0EB48" ma:contentTypeVersion="4" ma:contentTypeDescription="Create a new document." ma:contentTypeScope="" ma:versionID="990fa8cc0888ac136b9df06f6aff5f81">
  <xsd:schema xmlns:xsd="http://www.w3.org/2001/XMLSchema" xmlns:xs="http://www.w3.org/2001/XMLSchema" xmlns:p="http://schemas.microsoft.com/office/2006/metadata/properties" xmlns:ns2="55327a11-6e4c-481a-812d-9a5ea8cd96ec" targetNamespace="http://schemas.microsoft.com/office/2006/metadata/properties" ma:root="true" ma:fieldsID="cb56dc8b258b4ad306b09ca19339265d" ns2:_="">
    <xsd:import namespace="55327a11-6e4c-481a-812d-9a5ea8cd96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27a11-6e4c-481a-812d-9a5ea8cd9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62A17-3C4D-4C1B-B44E-AFF836BD7D80}"/>
</file>

<file path=customXml/itemProps2.xml><?xml version="1.0" encoding="utf-8"?>
<ds:datastoreItem xmlns:ds="http://schemas.openxmlformats.org/officeDocument/2006/customXml" ds:itemID="{AD44F442-2979-4424-A642-3C09F181EAB2}"/>
</file>

<file path=customXml/itemProps3.xml><?xml version="1.0" encoding="utf-8"?>
<ds:datastoreItem xmlns:ds="http://schemas.openxmlformats.org/officeDocument/2006/customXml" ds:itemID="{3190FACF-AB26-47A9-B739-29FCD26ABFFD}"/>
</file>

<file path=docProps/app.xml><?xml version="1.0" encoding="utf-8"?>
<Properties xmlns="http://schemas.openxmlformats.org/officeDocument/2006/extended-properties" xmlns:vt="http://schemas.openxmlformats.org/officeDocument/2006/docPropsVTypes">
  <TotalTime>75</TotalTime>
  <Words>598</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IEEE Standard</vt:lpstr>
      <vt:lpstr>Frame Format of Classic Ethernet IEEE 802.3 </vt:lpstr>
      <vt:lpstr>Frame Format of Classic Ethernet IEEE 802.3 </vt:lpstr>
      <vt:lpstr>Frame Format of Classic Ethernet 802.3</vt:lpstr>
      <vt:lpstr>Continued..</vt:lpstr>
      <vt:lpstr>Slide 7</vt:lpstr>
      <vt:lpstr>Difference between IEEE 802.3, 802.4 and 802.5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RJ</dc:creator>
  <cp:lastModifiedBy>RJ</cp:lastModifiedBy>
  <cp:revision>3</cp:revision>
  <dcterms:created xsi:type="dcterms:W3CDTF">2006-08-16T00:00:00Z</dcterms:created>
  <dcterms:modified xsi:type="dcterms:W3CDTF">2022-02-11T04:22:07Z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0x0101000E6DD7FB5155A440AF7BB58CFFD0EB48</vt:lpwstr>
  </property>
</Properties>
</file>