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4"/>
  </p:notesMasterIdLst>
  <p:sldIdLst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6B3A2-0A1D-441D-A0D3-BB7FD8C061E1}" v="1" dt="2022-09-26T14:54:42.8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0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BAI10088" userId="S::shrimohan.tripathi2020@vitbhopal.ac.in::80c44223-6f07-4262-9b22-1757bcb72471" providerId="AD" clId="Web-{8276B3A2-0A1D-441D-A0D3-BB7FD8C061E1}"/>
    <pc:docChg chg="modSld">
      <pc:chgData name="20BAI10088" userId="S::shrimohan.tripathi2020@vitbhopal.ac.in::80c44223-6f07-4262-9b22-1757bcb72471" providerId="AD" clId="Web-{8276B3A2-0A1D-441D-A0D3-BB7FD8C061E1}" dt="2022-09-26T14:54:42.857" v="0" actId="1076"/>
      <pc:docMkLst>
        <pc:docMk/>
      </pc:docMkLst>
      <pc:sldChg chg="modSp">
        <pc:chgData name="20BAI10088" userId="S::shrimohan.tripathi2020@vitbhopal.ac.in::80c44223-6f07-4262-9b22-1757bcb72471" providerId="AD" clId="Web-{8276B3A2-0A1D-441D-A0D3-BB7FD8C061E1}" dt="2022-09-26T14:54:42.857" v="0" actId="1076"/>
        <pc:sldMkLst>
          <pc:docMk/>
          <pc:sldMk cId="0" sldId="263"/>
        </pc:sldMkLst>
        <pc:spChg chg="mod">
          <ac:chgData name="20BAI10088" userId="S::shrimohan.tripathi2020@vitbhopal.ac.in::80c44223-6f07-4262-9b22-1757bcb72471" providerId="AD" clId="Web-{8276B3A2-0A1D-441D-A0D3-BB7FD8C061E1}" dt="2022-09-26T14:54:42.857" v="0" actId="1076"/>
          <ac:spMkLst>
            <pc:docMk/>
            <pc:sldMk cId="0" sldId="263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3C164-36AF-4F60-88B4-18B04307C71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D97A-5E3B-47E5-9C1F-6F855E24B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248FA-7F92-4E4E-9EA4-740555E710F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839" y="3489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0" y="0"/>
                </a:lnTo>
                <a:lnTo>
                  <a:pt x="0" y="857250"/>
                </a:lnTo>
                <a:lnTo>
                  <a:pt x="9144000" y="85725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4827" y="349007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4000" y="6858"/>
                </a:moveTo>
                <a:lnTo>
                  <a:pt x="9140685" y="3124"/>
                </a:lnTo>
                <a:lnTo>
                  <a:pt x="9143873" y="3124"/>
                </a:lnTo>
                <a:lnTo>
                  <a:pt x="9143873" y="0"/>
                </a:lnTo>
                <a:lnTo>
                  <a:pt x="9137917" y="0"/>
                </a:lnTo>
                <a:lnTo>
                  <a:pt x="9137523" y="0"/>
                </a:lnTo>
                <a:lnTo>
                  <a:pt x="6858" y="0"/>
                </a:lnTo>
                <a:lnTo>
                  <a:pt x="0" y="0"/>
                </a:lnTo>
                <a:lnTo>
                  <a:pt x="0" y="6858"/>
                </a:lnTo>
                <a:lnTo>
                  <a:pt x="0" y="857250"/>
                </a:lnTo>
                <a:lnTo>
                  <a:pt x="6858" y="857250"/>
                </a:lnTo>
                <a:lnTo>
                  <a:pt x="6858" y="6858"/>
                </a:lnTo>
                <a:lnTo>
                  <a:pt x="9137917" y="6858"/>
                </a:lnTo>
                <a:lnTo>
                  <a:pt x="9137917" y="857250"/>
                </a:lnTo>
                <a:lnTo>
                  <a:pt x="9144000" y="857250"/>
                </a:lnTo>
                <a:lnTo>
                  <a:pt x="9144000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839" y="348995"/>
            <a:ext cx="9144000" cy="10972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4670" y="302865"/>
            <a:ext cx="9624060" cy="1538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7058660"/>
            <a:ext cx="2227792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3E2B827E-11B2-41CC-91EB-7972536BC4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844296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199"/>
                </a:moveTo>
                <a:lnTo>
                  <a:pt x="8763000" y="0"/>
                </a:lnTo>
                <a:lnTo>
                  <a:pt x="0" y="0"/>
                </a:lnTo>
                <a:lnTo>
                  <a:pt x="0" y="76199"/>
                </a:lnTo>
                <a:lnTo>
                  <a:pt x="876300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7239" y="1711451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50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402" y="774445"/>
            <a:ext cx="91325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973" y="1970786"/>
            <a:ext cx="8681453" cy="395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1336675" y="2773045"/>
            <a:ext cx="8020050" cy="197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Unit- 4</a:t>
            </a:r>
          </a:p>
          <a:p>
            <a:pPr algn="ctr"/>
            <a:endParaRPr lang="en-US" altLang="en-US" sz="1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1737995">
              <a:lnSpc>
                <a:spcPct val="145500"/>
              </a:lnSpc>
              <a:spcBef>
                <a:spcPts val="95"/>
              </a:spcBef>
            </a:pPr>
            <a:r>
              <a:rPr lang="en-US" sz="3200" b="1" spc="-5" dirty="0">
                <a:latin typeface="Arial"/>
                <a:cs typeface="Arial"/>
              </a:rPr>
              <a:t>Congestion</a:t>
            </a:r>
            <a:r>
              <a:rPr lang="en-US" sz="3200" b="1" spc="-10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Control</a:t>
            </a:r>
            <a:r>
              <a:rPr lang="en-US" sz="3200" b="1" spc="-10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and</a:t>
            </a:r>
            <a:endParaRPr lang="en-US" sz="3200" dirty="0">
              <a:latin typeface="Arial"/>
              <a:cs typeface="Arial"/>
            </a:endParaRPr>
          </a:p>
          <a:p>
            <a:pPr marL="833119" algn="ctr">
              <a:lnSpc>
                <a:spcPct val="100000"/>
              </a:lnSpc>
            </a:pPr>
            <a:r>
              <a:rPr lang="en-US" sz="3200" b="1" spc="-5" dirty="0">
                <a:latin typeface="Arial"/>
                <a:cs typeface="Arial"/>
              </a:rPr>
              <a:t>Quality</a:t>
            </a:r>
            <a:r>
              <a:rPr lang="en-US" sz="3200" b="1" spc="-10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of Service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Picture 4" descr="C:\Users\RJ\Desktop\VIT-Bio\Winter Session\CN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6744" y="94536"/>
            <a:ext cx="3542189" cy="16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069340" y="4746039"/>
            <a:ext cx="8465608" cy="93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dirty="0">
                <a:cs typeface="Times New Roman" pitchFamily="-128" charset="0"/>
              </a:rPr>
              <a:t>Dr. </a:t>
            </a:r>
            <a:r>
              <a:rPr lang="en-US" dirty="0" err="1">
                <a:cs typeface="Times New Roman" pitchFamily="-128" charset="0"/>
              </a:rPr>
              <a:t>Kamlesh</a:t>
            </a:r>
            <a:r>
              <a:rPr lang="en-US" dirty="0">
                <a:cs typeface="Times New Roman" pitchFamily="-128" charset="0"/>
              </a:rPr>
              <a:t> </a:t>
            </a:r>
            <a:r>
              <a:rPr lang="en-US" dirty="0" err="1">
                <a:cs typeface="Times New Roman" pitchFamily="-128" charset="0"/>
              </a:rPr>
              <a:t>Chandravanshi</a:t>
            </a:r>
            <a:endParaRPr lang="en-US" dirty="0">
              <a:cs typeface="Times New Roman" pitchFamily="-128" charset="0"/>
            </a:endParaRPr>
          </a:p>
          <a:p>
            <a:pPr algn="ctr"/>
            <a:r>
              <a:rPr lang="en-US" dirty="0">
                <a:cs typeface="Times New Roman" pitchFamily="-128" charset="0"/>
              </a:rPr>
              <a:t>School of Computer Science &amp; Engineering </a:t>
            </a:r>
          </a:p>
          <a:p>
            <a:pPr algn="ctr"/>
            <a:endParaRPr lang="en-US" dirty="0">
              <a:cs typeface="Times New Roman" pitchFamily="-12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6633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6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Backpressure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method for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alleviating congestion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297" y="3320796"/>
            <a:ext cx="8527542" cy="137845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063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7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Choke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packet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497" y="2659379"/>
            <a:ext cx="8527542" cy="233781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55090" algn="l"/>
              </a:tabLst>
            </a:pPr>
            <a:r>
              <a:rPr spc="-5"/>
              <a:t>4</a:t>
            </a:r>
            <a:r>
              <a:rPr spc="-5" dirty="0"/>
              <a:t>	TWO</a:t>
            </a:r>
            <a:r>
              <a:rPr spc="-25" dirty="0"/>
              <a:t> </a:t>
            </a:r>
            <a:r>
              <a:rPr spc="-5" dirty="0"/>
              <a:t>EXAMPLES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58352" y="1970786"/>
            <a:ext cx="807212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130" dirty="0">
                <a:latin typeface="Times New Roman"/>
                <a:cs typeface="Times New Roman"/>
              </a:rPr>
              <a:t>To</a:t>
            </a:r>
            <a:r>
              <a:rPr sz="2800" b="1" i="1" spc="-1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better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understand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concept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congestion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control, </a:t>
            </a:r>
            <a:r>
              <a:rPr sz="2800" b="1" i="1" spc="-10" dirty="0">
                <a:latin typeface="Times New Roman"/>
                <a:cs typeface="Times New Roman"/>
              </a:rPr>
              <a:t>let </a:t>
            </a:r>
            <a:r>
              <a:rPr sz="2800" b="1" i="1" spc="-5" dirty="0">
                <a:latin typeface="Times New Roman"/>
                <a:cs typeface="Times New Roman"/>
              </a:rPr>
              <a:t>us give two examples: one in TCP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other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220" dirty="0">
                <a:latin typeface="Times New Roman"/>
                <a:cs typeface="Times New Roman"/>
              </a:rPr>
              <a:t>Relay..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12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005973" y="4514528"/>
            <a:ext cx="4699000" cy="12941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27940">
              <a:lnSpc>
                <a:spcPct val="106000"/>
              </a:lnSpc>
              <a:spcBef>
                <a:spcPts val="36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 </a:t>
            </a:r>
            <a:r>
              <a:rPr sz="2800" b="1" i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Congestion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Control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in TCP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Congestion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Control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in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Frame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Relay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97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8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Slow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start,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exponential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increase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571" y="2148077"/>
            <a:ext cx="5878067" cy="429691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32039" y="2596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039" y="1949195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44123" y="1970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0139" y="2727198"/>
            <a:ext cx="8077200" cy="1907539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22225" rIns="0" bIns="0" rtlCol="0">
            <a:spAutoFit/>
          </a:bodyPr>
          <a:lstStyle/>
          <a:p>
            <a:pPr marL="398145" marR="390525" algn="ctr">
              <a:lnSpc>
                <a:spcPct val="100000"/>
              </a:lnSpc>
              <a:spcBef>
                <a:spcPts val="175"/>
              </a:spcBef>
            </a:pP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slow-start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algorithm,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size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congestion </a:t>
            </a:r>
            <a:r>
              <a:rPr sz="3200" b="1" spc="-5" dirty="0">
                <a:latin typeface="Arial"/>
                <a:cs typeface="Arial"/>
              </a:rPr>
              <a:t>window </a:t>
            </a:r>
            <a:r>
              <a:rPr sz="3200" b="1" spc="-10" dirty="0">
                <a:latin typeface="Arial"/>
                <a:cs typeface="Arial"/>
              </a:rPr>
              <a:t>increases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exponentially </a:t>
            </a:r>
            <a:r>
              <a:rPr sz="3200" b="1" spc="-5" dirty="0">
                <a:latin typeface="Arial"/>
                <a:cs typeface="Arial"/>
              </a:rPr>
              <a:t>until it </a:t>
            </a:r>
            <a:r>
              <a:rPr sz="3200" b="1" spc="-10" dirty="0">
                <a:latin typeface="Arial"/>
                <a:cs typeface="Arial"/>
              </a:rPr>
              <a:t>reaches </a:t>
            </a:r>
            <a:r>
              <a:rPr sz="3200" b="1" spc="-5" dirty="0">
                <a:latin typeface="Arial"/>
                <a:cs typeface="Arial"/>
              </a:rPr>
              <a:t>a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threshold.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17" name="object 17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4325" y="48066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70139" y="4634484"/>
              <a:ext cx="8077200" cy="134620"/>
            </a:xfrm>
            <a:custGeom>
              <a:avLst/>
              <a:gdLst/>
              <a:ahLst/>
              <a:cxnLst/>
              <a:rect l="l" t="t" r="r" b="b"/>
              <a:pathLst>
                <a:path w="8077200" h="134620">
                  <a:moveTo>
                    <a:pt x="8077200" y="1341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134112"/>
                  </a:lnTo>
                  <a:lnTo>
                    <a:pt x="8077200" y="1341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83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9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Congestion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avoidance, additive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increase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869" y="2275332"/>
            <a:ext cx="5246370" cy="386486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32039" y="2596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039" y="1949195"/>
            <a:ext cx="1143000" cy="5669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44123" y="1970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0139" y="2727198"/>
            <a:ext cx="8077200" cy="1907539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74955" marR="26797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the </a:t>
            </a:r>
            <a:r>
              <a:rPr sz="3200" b="1" spc="-10" dirty="0">
                <a:latin typeface="Arial"/>
                <a:cs typeface="Arial"/>
              </a:rPr>
              <a:t>congestion </a:t>
            </a:r>
            <a:r>
              <a:rPr sz="3200" b="1" spc="-5" dirty="0">
                <a:latin typeface="Arial"/>
                <a:cs typeface="Arial"/>
              </a:rPr>
              <a:t>avoidance algorithm,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size of the </a:t>
            </a:r>
            <a:r>
              <a:rPr sz="3200" b="1" spc="-10" dirty="0">
                <a:latin typeface="Arial"/>
                <a:cs typeface="Arial"/>
              </a:rPr>
              <a:t>congestion window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increases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additively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until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225"/>
              </a:lnSpc>
            </a:pPr>
            <a:r>
              <a:rPr sz="3200" b="1" spc="-5" dirty="0">
                <a:latin typeface="Arial"/>
                <a:cs typeface="Arial"/>
              </a:rPr>
              <a:t>congestion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detected.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17" name="object 17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4325" y="48066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70139" y="4634484"/>
              <a:ext cx="8077200" cy="134620"/>
            </a:xfrm>
            <a:custGeom>
              <a:avLst/>
              <a:gdLst/>
              <a:ahLst/>
              <a:cxnLst/>
              <a:rect l="l" t="t" r="r" b="b"/>
              <a:pathLst>
                <a:path w="8077200" h="134620">
                  <a:moveTo>
                    <a:pt x="8077200" y="1341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134112"/>
                  </a:lnTo>
                  <a:lnTo>
                    <a:pt x="8077200" y="1341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039" y="1720595"/>
            <a:ext cx="1143000" cy="3429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44123" y="17414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4839" y="2062733"/>
            <a:ext cx="9144000" cy="3430270"/>
            <a:chOff x="774839" y="2062733"/>
            <a:chExt cx="9144000" cy="3430270"/>
          </a:xfrm>
        </p:grpSpPr>
        <p:sp>
          <p:nvSpPr>
            <p:cNvPr id="15" name="object 15"/>
            <p:cNvSpPr/>
            <p:nvPr/>
          </p:nvSpPr>
          <p:spPr>
            <a:xfrm>
              <a:off x="774839" y="2062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9189" y="23682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93939" y="2498597"/>
              <a:ext cx="8343900" cy="422275"/>
            </a:xfrm>
            <a:custGeom>
              <a:avLst/>
              <a:gdLst/>
              <a:ahLst/>
              <a:cxnLst/>
              <a:rect l="l" t="t" r="r" b="b"/>
              <a:pathLst>
                <a:path w="8343900" h="422275">
                  <a:moveTo>
                    <a:pt x="8343900" y="422148"/>
                  </a:moveTo>
                  <a:lnTo>
                    <a:pt x="8343900" y="0"/>
                  </a:lnTo>
                  <a:lnTo>
                    <a:pt x="0" y="0"/>
                  </a:lnTo>
                  <a:lnTo>
                    <a:pt x="0" y="422148"/>
                  </a:lnTo>
                  <a:lnTo>
                    <a:pt x="8343900" y="422148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2039" y="2063495"/>
              <a:ext cx="1143000" cy="22402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4839" y="291999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191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19100" y="858012"/>
                  </a:lnTo>
                  <a:lnTo>
                    <a:pt x="4191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763000" y="0"/>
                  </a:lnTo>
                  <a:lnTo>
                    <a:pt x="87630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3939" y="2919983"/>
              <a:ext cx="8343900" cy="858519"/>
            </a:xfrm>
            <a:custGeom>
              <a:avLst/>
              <a:gdLst/>
              <a:ahLst/>
              <a:cxnLst/>
              <a:rect l="l" t="t" r="r" b="b"/>
              <a:pathLst>
                <a:path w="8343900" h="858520">
                  <a:moveTo>
                    <a:pt x="8343900" y="858012"/>
                  </a:moveTo>
                  <a:lnTo>
                    <a:pt x="83439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343900" y="8580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4839" y="377724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191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19100" y="858012"/>
                  </a:lnTo>
                  <a:lnTo>
                    <a:pt x="4191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763000" y="0"/>
                  </a:lnTo>
                  <a:lnTo>
                    <a:pt x="87630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3939" y="3777246"/>
              <a:ext cx="8343900" cy="1715770"/>
            </a:xfrm>
            <a:custGeom>
              <a:avLst/>
              <a:gdLst/>
              <a:ahLst/>
              <a:cxnLst/>
              <a:rect l="l" t="t" r="r" b="b"/>
              <a:pathLst>
                <a:path w="8343900" h="1715770">
                  <a:moveTo>
                    <a:pt x="83439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5262"/>
                  </a:lnTo>
                  <a:lnTo>
                    <a:pt x="8343900" y="1715262"/>
                  </a:lnTo>
                  <a:lnTo>
                    <a:pt x="8343900" y="858012"/>
                  </a:lnTo>
                  <a:lnTo>
                    <a:pt x="8343900" y="857250"/>
                  </a:lnTo>
                  <a:lnTo>
                    <a:pt x="83439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72663" y="2520950"/>
            <a:ext cx="7825740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048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An</a:t>
            </a:r>
            <a:r>
              <a:rPr sz="3200" b="1" spc="-10" dirty="0">
                <a:latin typeface="Arial"/>
                <a:cs typeface="Arial"/>
              </a:rPr>
              <a:t> implementation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reacts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congestion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detection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one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following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ways:</a:t>
            </a:r>
            <a:endParaRPr sz="3200">
              <a:latin typeface="Arial"/>
              <a:cs typeface="Arial"/>
            </a:endParaRPr>
          </a:p>
          <a:p>
            <a:pPr marL="575310" marR="5080" indent="-563245">
              <a:lnSpc>
                <a:spcPts val="3810"/>
              </a:lnSpc>
              <a:spcBef>
                <a:spcPts val="185"/>
              </a:spcBef>
              <a:tabLst>
                <a:tab pos="4678045" algn="l"/>
              </a:tabLst>
            </a:pPr>
            <a:r>
              <a:rPr sz="3200" spc="-5" dirty="0">
                <a:solidFill>
                  <a:srgbClr val="FF0000"/>
                </a:solidFill>
                <a:latin typeface="MS Gothic"/>
                <a:cs typeface="MS Gothic"/>
              </a:rPr>
              <a:t>❏</a:t>
            </a:r>
            <a:r>
              <a:rPr sz="3200" spc="-700" dirty="0">
                <a:solidFill>
                  <a:srgbClr val="FF0000"/>
                </a:solidFill>
                <a:latin typeface="MS Gothic"/>
                <a:cs typeface="MS Gothic"/>
              </a:rPr>
              <a:t> </a:t>
            </a:r>
            <a:r>
              <a:rPr sz="3200" b="1" spc="-5" dirty="0">
                <a:latin typeface="Arial"/>
                <a:cs typeface="Arial"/>
              </a:rPr>
              <a:t>If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detection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tim	-out,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new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slow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start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phase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starts.</a:t>
            </a:r>
            <a:endParaRPr sz="3200">
              <a:latin typeface="Arial"/>
              <a:cs typeface="Arial"/>
            </a:endParaRPr>
          </a:p>
          <a:p>
            <a:pPr marL="575310" marR="370840" indent="-563245">
              <a:lnSpc>
                <a:spcPts val="3810"/>
              </a:lnSpc>
              <a:spcBef>
                <a:spcPts val="35"/>
              </a:spcBef>
            </a:pPr>
            <a:r>
              <a:rPr sz="3200" spc="-5" dirty="0">
                <a:solidFill>
                  <a:srgbClr val="FF0000"/>
                </a:solidFill>
                <a:latin typeface="MS Gothic"/>
                <a:cs typeface="MS Gothic"/>
              </a:rPr>
              <a:t>❏</a:t>
            </a:r>
            <a:r>
              <a:rPr sz="3200" spc="-710" dirty="0">
                <a:solidFill>
                  <a:srgbClr val="FF0000"/>
                </a:solidFill>
                <a:latin typeface="MS Gothic"/>
                <a:cs typeface="MS Gothic"/>
              </a:rPr>
              <a:t> 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spc="-5" dirty="0">
                <a:latin typeface="Arial"/>
                <a:cs typeface="Arial"/>
              </a:rPr>
              <a:t>f d</a:t>
            </a:r>
            <a:r>
              <a:rPr sz="3200" b="1" spc="-10" dirty="0">
                <a:latin typeface="Arial"/>
                <a:cs typeface="Arial"/>
              </a:rPr>
              <a:t>etecti</a:t>
            </a:r>
            <a:r>
              <a:rPr sz="3200" b="1" spc="-5" dirty="0">
                <a:latin typeface="Arial"/>
                <a:cs typeface="Arial"/>
              </a:rPr>
              <a:t>on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r>
              <a:rPr sz="3200" b="1" spc="-10" dirty="0">
                <a:latin typeface="Arial"/>
                <a:cs typeface="Arial"/>
              </a:rPr>
              <a:t> t</a:t>
            </a:r>
            <a:r>
              <a:rPr sz="3200" b="1" spc="-5" dirty="0">
                <a:latin typeface="Arial"/>
                <a:cs typeface="Arial"/>
              </a:rPr>
              <a:t>h</a:t>
            </a:r>
            <a:r>
              <a:rPr sz="3200" b="1" spc="-10" dirty="0">
                <a:latin typeface="Arial"/>
                <a:cs typeface="Arial"/>
              </a:rPr>
              <a:t>re</a:t>
            </a:r>
            <a:r>
              <a:rPr sz="3200" b="1" spc="-5" dirty="0">
                <a:latin typeface="Arial"/>
                <a:cs typeface="Arial"/>
              </a:rPr>
              <a:t>e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ACK</a:t>
            </a:r>
            <a:r>
              <a:rPr sz="3200" b="1" spc="-10" dirty="0">
                <a:latin typeface="Arial"/>
                <a:cs typeface="Arial"/>
              </a:rPr>
              <a:t>s</a:t>
            </a:r>
            <a:r>
              <a:rPr sz="3200" b="1" spc="-5" dirty="0">
                <a:latin typeface="Arial"/>
                <a:cs typeface="Arial"/>
              </a:rPr>
              <a:t>,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new  congestion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avoidance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phase starts.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9189" y="5568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3939" y="5491734"/>
            <a:ext cx="8343900" cy="24130"/>
          </a:xfrm>
          <a:custGeom>
            <a:avLst/>
            <a:gdLst/>
            <a:ahLst/>
            <a:cxnLst/>
            <a:rect l="l" t="t" r="r" b="b"/>
            <a:pathLst>
              <a:path w="8343900" h="24129">
                <a:moveTo>
                  <a:pt x="8343900" y="23622"/>
                </a:moveTo>
                <a:lnTo>
                  <a:pt x="8343900" y="0"/>
                </a:lnTo>
                <a:lnTo>
                  <a:pt x="0" y="0"/>
                </a:lnTo>
                <a:lnTo>
                  <a:pt x="0" y="23622"/>
                </a:lnTo>
                <a:lnTo>
                  <a:pt x="8343900" y="23622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178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10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TCP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congestion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policy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summary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791" y="2086355"/>
            <a:ext cx="7394447" cy="43586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90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93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>
                <a:solidFill>
                  <a:srgbClr val="3333CC"/>
                </a:solidFill>
              </a:rPr>
              <a:t> </a:t>
            </a:r>
            <a:r>
              <a:rPr sz="2400" spc="-35">
                <a:solidFill>
                  <a:srgbClr val="3333CC"/>
                </a:solidFill>
              </a:rPr>
              <a:t>11</a:t>
            </a:r>
            <a:r>
              <a:rPr sz="2400" spc="-3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Congestion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117" y="2249423"/>
            <a:ext cx="7376921" cy="389077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/>
              <a:t>1</a:t>
            </a:r>
            <a:r>
              <a:rPr dirty="0"/>
              <a:t>	</a:t>
            </a:r>
            <a:r>
              <a:rPr spc="-5" dirty="0"/>
              <a:t>D</a:t>
            </a:r>
            <a:r>
              <a:rPr spc="-245" dirty="0"/>
              <a:t>AT</a:t>
            </a:r>
            <a:r>
              <a:rPr spc="-5" dirty="0"/>
              <a:t>A</a:t>
            </a:r>
            <a:r>
              <a:rPr spc="-220" dirty="0"/>
              <a:t> </a:t>
            </a:r>
            <a:r>
              <a:rPr spc="-5" dirty="0"/>
              <a:t>TRAFFIC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5973" y="1831339"/>
            <a:ext cx="8223884" cy="434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main </a:t>
            </a:r>
            <a:r>
              <a:rPr sz="2800" b="1" i="1" dirty="0">
                <a:latin typeface="Times New Roman"/>
                <a:cs typeface="Times New Roman"/>
              </a:rPr>
              <a:t>focus of </a:t>
            </a:r>
            <a:r>
              <a:rPr sz="2800" b="1" i="1" spc="-5" dirty="0">
                <a:latin typeface="Times New Roman"/>
                <a:cs typeface="Times New Roman"/>
              </a:rPr>
              <a:t>congestion control and quality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service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8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traffic</a:t>
            </a:r>
            <a:r>
              <a:rPr sz="2800" b="1" i="1" spc="-90" dirty="0">
                <a:latin typeface="Times New Roman"/>
                <a:cs typeface="Times New Roman"/>
              </a:rPr>
              <a:t>.. </a:t>
            </a:r>
            <a:r>
              <a:rPr sz="2800" b="1" i="1" spc="-5" dirty="0">
                <a:latin typeface="Times New Roman"/>
                <a:cs typeface="Times New Roman"/>
              </a:rPr>
              <a:t>In congestion control we try to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avoid </a:t>
            </a:r>
            <a:r>
              <a:rPr sz="2800" b="1" i="1" spc="-10" dirty="0">
                <a:latin typeface="Times New Roman"/>
                <a:cs typeface="Times New Roman"/>
              </a:rPr>
              <a:t>traffic </a:t>
            </a:r>
            <a:r>
              <a:rPr sz="2800" b="1" i="1" spc="-65" dirty="0">
                <a:latin typeface="Times New Roman"/>
                <a:cs typeface="Times New Roman"/>
              </a:rPr>
              <a:t>congestion..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quality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service, we try to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create an appropriate environment for the </a:t>
            </a:r>
            <a:r>
              <a:rPr sz="2800" b="1" i="1" spc="-10" dirty="0">
                <a:latin typeface="Times New Roman"/>
                <a:cs typeface="Times New Roman"/>
              </a:rPr>
              <a:t>traffic. </a:t>
            </a:r>
            <a:r>
              <a:rPr sz="2800" b="1" i="1" dirty="0">
                <a:latin typeface="Times New Roman"/>
                <a:cs typeface="Times New Roman"/>
              </a:rPr>
              <a:t>So,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before talking about congestion control and quality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service,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discuss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traffic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itself.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5848985">
              <a:lnSpc>
                <a:spcPct val="100000"/>
              </a:lnSpc>
              <a:spcBef>
                <a:spcPts val="400"/>
              </a:spcBef>
            </a:pP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Traffic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Descriptor </a:t>
            </a:r>
            <a:r>
              <a:rPr sz="2400" b="1" spc="-5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Traffic</a:t>
            </a:r>
            <a:r>
              <a:rPr sz="24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Profiles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573" y="6860953"/>
            <a:ext cx="54483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z="2000" b="1" spc="-5" smtClean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48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0">
                <a:solidFill>
                  <a:srgbClr val="3333CC"/>
                </a:solidFill>
              </a:rPr>
              <a:t>Figu</a:t>
            </a:r>
            <a:r>
              <a:rPr sz="2400" spc="-45">
                <a:solidFill>
                  <a:srgbClr val="3333CC"/>
                </a:solidFill>
              </a:rPr>
              <a:t>r</a:t>
            </a:r>
            <a:r>
              <a:rPr sz="2400" spc="-5">
                <a:solidFill>
                  <a:srgbClr val="3333CC"/>
                </a:solidFill>
              </a:rPr>
              <a:t>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sz="2400" spc="-10">
                <a:solidFill>
                  <a:srgbClr val="3333CC"/>
                </a:solidFill>
              </a:rPr>
              <a:t>1</a:t>
            </a:r>
            <a:r>
              <a:rPr sz="2400" spc="-5">
                <a:solidFill>
                  <a:srgbClr val="3333CC"/>
                </a:solidFill>
              </a:rPr>
              <a:t>2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BECN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239" y="2760726"/>
            <a:ext cx="7924800" cy="26174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48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0">
                <a:solidFill>
                  <a:srgbClr val="3333CC"/>
                </a:solidFill>
              </a:rPr>
              <a:t>Figu</a:t>
            </a:r>
            <a:r>
              <a:rPr sz="2400" spc="-45">
                <a:solidFill>
                  <a:srgbClr val="3333CC"/>
                </a:solidFill>
              </a:rPr>
              <a:t>r</a:t>
            </a:r>
            <a:r>
              <a:rPr sz="2400" spc="-5">
                <a:solidFill>
                  <a:srgbClr val="3333CC"/>
                </a:solidFill>
              </a:rPr>
              <a:t>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sz="2400" spc="-10">
                <a:solidFill>
                  <a:srgbClr val="3333CC"/>
                </a:solidFill>
              </a:rPr>
              <a:t>1</a:t>
            </a:r>
            <a:r>
              <a:rPr sz="2400" spc="-5">
                <a:solidFill>
                  <a:srgbClr val="3333CC"/>
                </a:solidFill>
              </a:rPr>
              <a:t>3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FECN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439" y="2684526"/>
            <a:ext cx="7924800" cy="26174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413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14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Four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cases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congestion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297" y="2332482"/>
            <a:ext cx="8756142" cy="375589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/>
              <a:t>5</a:t>
            </a:r>
            <a:r>
              <a:rPr spc="-5" dirty="0"/>
              <a:t>	QUALITY</a:t>
            </a:r>
            <a:r>
              <a:rPr spc="-125" dirty="0"/>
              <a:t> </a:t>
            </a:r>
            <a:r>
              <a:rPr spc="-5" dirty="0"/>
              <a:t>OF</a:t>
            </a:r>
            <a:r>
              <a:rPr spc="-140" dirty="0"/>
              <a:t> </a:t>
            </a:r>
            <a:r>
              <a:rPr spc="-20" dirty="0"/>
              <a:t>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2571750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39" y="2062746"/>
              <a:ext cx="9144000" cy="1715770"/>
            </a:xfrm>
            <a:custGeom>
              <a:avLst/>
              <a:gdLst/>
              <a:ahLst/>
              <a:cxnLst/>
              <a:rect l="l" t="t" r="r" b="b"/>
              <a:pathLst>
                <a:path w="9144000" h="1715770">
                  <a:moveTo>
                    <a:pt x="91440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5262"/>
                  </a:lnTo>
                  <a:lnTo>
                    <a:pt x="9144000" y="1715262"/>
                  </a:lnTo>
                  <a:lnTo>
                    <a:pt x="9144000" y="858012"/>
                  </a:lnTo>
                  <a:lnTo>
                    <a:pt x="9144000" y="8572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58373" y="1758187"/>
            <a:ext cx="8071484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Quality of service </a:t>
            </a:r>
            <a:r>
              <a:rPr sz="2800" b="1" i="1" dirty="0">
                <a:latin typeface="Times New Roman"/>
                <a:cs typeface="Times New Roman"/>
              </a:rPr>
              <a:t>(QoS)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internetworking </a:t>
            </a:r>
            <a:r>
              <a:rPr sz="2800" b="1" i="1" dirty="0">
                <a:latin typeface="Times New Roman"/>
                <a:cs typeface="Times New Roman"/>
              </a:rPr>
              <a:t>issue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has been discussed more </a:t>
            </a:r>
            <a:r>
              <a:rPr sz="2800" b="1" i="1" dirty="0">
                <a:latin typeface="Times New Roman"/>
                <a:cs typeface="Times New Roman"/>
              </a:rPr>
              <a:t>than </a:t>
            </a:r>
            <a:r>
              <a:rPr sz="2800" b="1" i="1" spc="-5" dirty="0">
                <a:latin typeface="Times New Roman"/>
                <a:cs typeface="Times New Roman"/>
              </a:rPr>
              <a:t>defined.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informally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define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quality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service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something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flow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seeks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attain.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23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005973" y="4514528"/>
            <a:ext cx="4699000" cy="12941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6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1978025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Flow Characteristics </a:t>
            </a:r>
            <a:r>
              <a:rPr sz="2400" b="1" spc="-5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Flow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Classes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91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15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Flow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characteristics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100" y="1952625"/>
            <a:ext cx="6079235" cy="152857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24</a:t>
            </a:fld>
            <a:endParaRPr spc="-5" dirty="0"/>
          </a:p>
        </p:txBody>
      </p:sp>
      <p:sp>
        <p:nvSpPr>
          <p:cNvPr id="6" name="TextBox 5"/>
          <p:cNvSpPr txBox="1"/>
          <p:nvPr/>
        </p:nvSpPr>
        <p:spPr>
          <a:xfrm>
            <a:off x="850900" y="4010025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Reliability</a:t>
            </a: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Capacity of the network to offer the same services even during a failure.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Delay</a:t>
            </a: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is the time it takes for data to move from one endpoint on the network to another.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Jitter</a:t>
            </a: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is the difference in delay between two packets.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Bandwidth</a:t>
            </a: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is a measure of how much information a network, a group of two or more devices that communicate between themselves, can transfer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55090" algn="l"/>
              </a:tabLst>
            </a:pPr>
            <a:r>
              <a:rPr spc="-5"/>
              <a:t>6</a:t>
            </a:r>
            <a:r>
              <a:rPr spc="-5" dirty="0"/>
              <a:t>	TECHNIQUES</a:t>
            </a:r>
            <a:r>
              <a:rPr spc="-55" dirty="0"/>
              <a:t> </a:t>
            </a:r>
            <a:r>
              <a:rPr spc="-35" dirty="0"/>
              <a:t>TO</a:t>
            </a:r>
            <a:r>
              <a:rPr dirty="0"/>
              <a:t> </a:t>
            </a:r>
            <a:r>
              <a:rPr spc="-5" dirty="0"/>
              <a:t>IMPROVE</a:t>
            </a:r>
            <a:r>
              <a:rPr dirty="0"/>
              <a:t> </a:t>
            </a:r>
            <a:r>
              <a:rPr spc="-5" dirty="0"/>
              <a:t>QoS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5973" y="1831339"/>
            <a:ext cx="8071484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>
                <a:latin typeface="Times New Roman"/>
                <a:cs typeface="Times New Roman"/>
              </a:rPr>
              <a:t>Section </a:t>
            </a:r>
            <a:r>
              <a:rPr sz="2800" b="1" i="1" spc="-145">
                <a:latin typeface="Times New Roman"/>
                <a:cs typeface="Times New Roman"/>
              </a:rPr>
              <a:t>5 </a:t>
            </a:r>
            <a:r>
              <a:rPr sz="2800" b="1" i="1" spc="-5" dirty="0">
                <a:latin typeface="Times New Roman"/>
                <a:cs typeface="Times New Roman"/>
              </a:rPr>
              <a:t>we tried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define QoS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terms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its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characteristics.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section,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discuss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some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techniques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10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used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improve the quality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service.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briefly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discuss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four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common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methods: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scheduling,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traffic</a:t>
            </a:r>
            <a:r>
              <a:rPr sz="2800" b="1" i="1" spc="-5" dirty="0">
                <a:latin typeface="Times New Roman"/>
                <a:cs typeface="Times New Roman"/>
              </a:rPr>
              <a:t> shaping,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admission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control,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resource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reservation.</a:t>
            </a:r>
            <a:endParaRPr sz="2800">
              <a:latin typeface="Times New Roman"/>
              <a:cs typeface="Times New Roman"/>
            </a:endParaRPr>
          </a:p>
          <a:p>
            <a:pPr marL="40640" algn="just">
              <a:lnSpc>
                <a:spcPct val="100000"/>
              </a:lnSpc>
              <a:spcBef>
                <a:spcPts val="143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019165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Scheduling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Traffic</a:t>
            </a:r>
            <a:r>
              <a:rPr sz="24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Shaping</a:t>
            </a:r>
            <a:endParaRPr sz="2400">
              <a:latin typeface="Times New Roman"/>
              <a:cs typeface="Times New Roman"/>
            </a:endParaRPr>
          </a:p>
          <a:p>
            <a:pPr marL="12700" marR="5220335">
              <a:lnSpc>
                <a:spcPct val="100000"/>
              </a:lnSpc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Resource</a:t>
            </a:r>
            <a:r>
              <a:rPr sz="2400" b="1" spc="-8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Reservation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Admission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Control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115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16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FIFO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919" y="3348227"/>
            <a:ext cx="7284719" cy="14965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52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17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Priority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queuing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965" y="2468879"/>
            <a:ext cx="8593073" cy="321411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13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18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25" dirty="0">
                <a:latin typeface="Times New Roman"/>
                <a:cs typeface="Times New Roman"/>
              </a:rPr>
              <a:t>Weighted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fair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queuing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519" y="2346198"/>
            <a:ext cx="7970519" cy="34213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187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19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Leaky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bucket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021" y="2294382"/>
            <a:ext cx="5630417" cy="38458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568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1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20" dirty="0">
                <a:latin typeface="Times New Roman"/>
                <a:cs typeface="Times New Roman"/>
              </a:rPr>
              <a:t>Traffic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descriptors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9071" y="2879598"/>
            <a:ext cx="6525768" cy="257479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54483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z="2000" b="1" spc="-5" smtClean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3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88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20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Leaky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bucket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895" y="2702051"/>
            <a:ext cx="7248143" cy="25237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32039" y="24444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039" y="1796795"/>
            <a:ext cx="1143000" cy="56692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44123" y="18176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4839" y="2919983"/>
            <a:ext cx="495300" cy="858519"/>
          </a:xfrm>
          <a:custGeom>
            <a:avLst/>
            <a:gdLst/>
            <a:ahLst/>
            <a:cxnLst/>
            <a:rect l="l" t="t" r="r" b="b"/>
            <a:pathLst>
              <a:path w="495300" h="858520">
                <a:moveTo>
                  <a:pt x="0" y="858012"/>
                </a:moveTo>
                <a:lnTo>
                  <a:pt x="495299" y="858012"/>
                </a:lnTo>
                <a:lnTo>
                  <a:pt x="495299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7339" y="2919983"/>
            <a:ext cx="571500" cy="858519"/>
          </a:xfrm>
          <a:custGeom>
            <a:avLst/>
            <a:gdLst/>
            <a:ahLst/>
            <a:cxnLst/>
            <a:rect l="l" t="t" r="r" b="b"/>
            <a:pathLst>
              <a:path w="571500" h="858520">
                <a:moveTo>
                  <a:pt x="0" y="858012"/>
                </a:moveTo>
                <a:lnTo>
                  <a:pt x="571500" y="858012"/>
                </a:lnTo>
                <a:lnTo>
                  <a:pt x="571500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70139" y="25747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49860" marR="144145" indent="190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leaky bucket algorithm shapes bursty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traffic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into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fixed-rate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traffic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averaging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data rate. It may drop the </a:t>
            </a:r>
            <a:r>
              <a:rPr sz="3200" b="1" spc="-10" dirty="0">
                <a:latin typeface="Arial"/>
                <a:cs typeface="Arial"/>
              </a:rPr>
              <a:t>packets if </a:t>
            </a:r>
            <a:r>
              <a:rPr sz="3200" b="1" spc="-5" dirty="0">
                <a:latin typeface="Arial"/>
                <a:cs typeface="Arial"/>
              </a:rPr>
              <a:t> 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bucket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full.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34325" y="4654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467485" marR="161290" indent="-1304925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token bucket </a:t>
            </a:r>
            <a:r>
              <a:rPr sz="3200" b="1" spc="-5" dirty="0">
                <a:latin typeface="Arial"/>
                <a:cs typeface="Arial"/>
              </a:rPr>
              <a:t>allows </a:t>
            </a:r>
            <a:r>
              <a:rPr sz="3200" b="1" spc="-10" dirty="0">
                <a:latin typeface="Arial"/>
                <a:cs typeface="Arial"/>
              </a:rPr>
              <a:t>bursty traffic at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regulated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maximum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rate.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34325" y="41970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19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21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40" dirty="0">
                <a:latin typeface="Times New Roman"/>
                <a:cs typeface="Times New Roman"/>
              </a:rPr>
              <a:t>Token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bucket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439" y="1975104"/>
            <a:ext cx="7395209" cy="439369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/>
              <a:t>7</a:t>
            </a:r>
            <a:r>
              <a:rPr spc="-5" dirty="0"/>
              <a:t>	</a:t>
            </a:r>
            <a:r>
              <a:rPr spc="-30" dirty="0"/>
              <a:t>INTEGRATED</a:t>
            </a:r>
            <a:r>
              <a:rPr spc="5" dirty="0"/>
              <a:t> </a:t>
            </a:r>
            <a:r>
              <a:rPr spc="-20" dirty="0"/>
              <a:t>SERVICES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9773" y="1894586"/>
            <a:ext cx="8070850" cy="475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40" dirty="0">
                <a:latin typeface="Times New Roman"/>
                <a:cs typeface="Times New Roman"/>
              </a:rPr>
              <a:t>Two </a:t>
            </a:r>
            <a:r>
              <a:rPr sz="2800" b="1" i="1" spc="-5" dirty="0">
                <a:latin typeface="Times New Roman"/>
                <a:cs typeface="Times New Roman"/>
              </a:rPr>
              <a:t>models have been designed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provide quality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service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Internet: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Integrated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Services</a:t>
            </a:r>
            <a:r>
              <a:rPr sz="2800" b="1" i="1" dirty="0">
                <a:latin typeface="Times New Roman"/>
                <a:cs typeface="Times New Roman"/>
              </a:rPr>
              <a:t> and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Differentiated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spc="-80" dirty="0">
                <a:latin typeface="Times New Roman"/>
                <a:cs typeface="Times New Roman"/>
              </a:rPr>
              <a:t>Services..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discuss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first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model </a:t>
            </a:r>
            <a:r>
              <a:rPr sz="2800" b="1" i="1" dirty="0">
                <a:latin typeface="Times New Roman"/>
                <a:cs typeface="Times New Roman"/>
              </a:rPr>
              <a:t> here.</a:t>
            </a:r>
            <a:endParaRPr sz="2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275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Signaling</a:t>
            </a:r>
            <a:endParaRPr sz="2400">
              <a:latin typeface="Times New Roman"/>
              <a:cs typeface="Times New Roman"/>
            </a:endParaRPr>
          </a:p>
          <a:p>
            <a:pPr marL="88900" marR="5579745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Flow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Specification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Admission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Service 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Classes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RSVP</a:t>
            </a:r>
            <a:endParaRPr sz="2400">
              <a:latin typeface="Times New Roman"/>
              <a:cs typeface="Times New Roman"/>
            </a:endParaRPr>
          </a:p>
          <a:p>
            <a:pPr marL="88900" algn="just">
              <a:lnSpc>
                <a:spcPct val="100000"/>
              </a:lnSpc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Problems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with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Integrated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89125" marR="177800" indent="-1706880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Integrated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Services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flow-based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QoS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model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designed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for </a:t>
            </a:r>
            <a:r>
              <a:rPr sz="3200" b="1" spc="-145" dirty="0">
                <a:latin typeface="Arial"/>
                <a:cs typeface="Arial"/>
              </a:rPr>
              <a:t>IP.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34325" y="41970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32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22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Path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messages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615" y="3015995"/>
            <a:ext cx="8345423" cy="222123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32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23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Resv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messages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639" y="3006851"/>
            <a:ext cx="8328659" cy="221894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9738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24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Reservation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merging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321" y="2852927"/>
            <a:ext cx="8335518" cy="22204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66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25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Reservation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styles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771" y="2462022"/>
            <a:ext cx="7184897" cy="263271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573" y="6860953"/>
            <a:ext cx="6858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pc="-5" smtClean="0"/>
              <a:pPr marL="12700">
                <a:lnSpc>
                  <a:spcPts val="2310"/>
                </a:lnSpc>
              </a:pPr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823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2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Three </a:t>
            </a:r>
            <a:r>
              <a:rPr sz="2000" i="1" spc="-10" dirty="0">
                <a:latin typeface="Times New Roman"/>
                <a:cs typeface="Times New Roman"/>
              </a:rPr>
              <a:t>traffic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profiles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717" y="2157222"/>
            <a:ext cx="7148321" cy="41353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54483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z="2000" b="1" spc="-5" smtClean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4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/>
              <a:t>2</a:t>
            </a:r>
            <a:r>
              <a:rPr spc="-5" dirty="0"/>
              <a:t>	CONGESTION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5973" y="1895348"/>
            <a:ext cx="8223884" cy="429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Congestion in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network may occur </a:t>
            </a:r>
            <a:r>
              <a:rPr sz="2800" b="1" i="1" dirty="0">
                <a:latin typeface="Times New Roman"/>
                <a:cs typeface="Times New Roman"/>
              </a:rPr>
              <a:t>if </a:t>
            </a:r>
            <a:r>
              <a:rPr sz="2800" b="1" i="1" spc="-5" dirty="0">
                <a:latin typeface="Times New Roman"/>
                <a:cs typeface="Times New Roman"/>
              </a:rPr>
              <a:t>the load on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network—the number of packets sent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the network—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greater</a:t>
            </a:r>
            <a:r>
              <a:rPr sz="2800" b="1" i="1" dirty="0">
                <a:latin typeface="Times New Roman"/>
                <a:cs typeface="Times New Roman"/>
              </a:rPr>
              <a:t> than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capacity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dirty="0">
                <a:latin typeface="Times New Roman"/>
                <a:cs typeface="Times New Roman"/>
              </a:rPr>
              <a:t> 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network—the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number of packets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network can handle. Congestion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control refers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the mechanisms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techniques to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control the congestion and keep the load below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55" dirty="0">
                <a:latin typeface="Times New Roman"/>
                <a:cs typeface="Times New Roman"/>
              </a:rPr>
              <a:t>capacity..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40640" algn="just">
              <a:lnSpc>
                <a:spcPct val="100000"/>
              </a:lnSpc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Network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573" y="6860953"/>
            <a:ext cx="54483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z="2000" b="1" spc="-5" smtClean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5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612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3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Queues in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router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069" y="2825495"/>
            <a:ext cx="7760969" cy="22479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54483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z="2000" b="1" spc="-5" smtClean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6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6111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10" dirty="0">
                <a:solidFill>
                  <a:srgbClr val="3333CC"/>
                </a:solidFill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Packet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delay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throughput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as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functions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load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975" y="2532126"/>
            <a:ext cx="7751064" cy="294513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54483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z="2000" b="1" spc="-5" smtClean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7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/>
              <a:t>3</a:t>
            </a:r>
            <a:r>
              <a:rPr spc="-5" dirty="0"/>
              <a:t>	CONGESTION</a:t>
            </a:r>
            <a:r>
              <a:rPr spc="-10" dirty="0"/>
              <a:t> </a:t>
            </a:r>
            <a:r>
              <a:rPr spc="-5" dirty="0"/>
              <a:t>CONTROL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39" y="2062746"/>
              <a:ext cx="9144000" cy="4287520"/>
            </a:xfrm>
            <a:custGeom>
              <a:avLst/>
              <a:gdLst/>
              <a:ahLst/>
              <a:cxnLst/>
              <a:rect l="l" t="t" r="r" b="b"/>
              <a:pathLst>
                <a:path w="9144000" h="4287520">
                  <a:moveTo>
                    <a:pt x="91440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4287012"/>
                  </a:lnTo>
                  <a:lnTo>
                    <a:pt x="9144000" y="4287012"/>
                  </a:lnTo>
                  <a:lnTo>
                    <a:pt x="9144000" y="8572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9773" y="1709419"/>
            <a:ext cx="8071484" cy="469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Congestion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control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refers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techniques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mechanisms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can either prevent congestion, before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happens,</a:t>
            </a:r>
            <a:r>
              <a:rPr sz="2800" b="1" i="1" dirty="0">
                <a:latin typeface="Times New Roman"/>
                <a:cs typeface="Times New Roman"/>
              </a:rPr>
              <a:t> or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remove</a:t>
            </a:r>
            <a:r>
              <a:rPr sz="2800" b="1" i="1" spc="-5" dirty="0">
                <a:latin typeface="Times New Roman"/>
                <a:cs typeface="Times New Roman"/>
              </a:rPr>
              <a:t> congestion,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after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</a:t>
            </a:r>
            <a:r>
              <a:rPr sz="2800" b="1" i="1" dirty="0">
                <a:latin typeface="Times New Roman"/>
                <a:cs typeface="Times New Roman"/>
              </a:rPr>
              <a:t> has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happened.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general,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divide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congestion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control mechanisms into </a:t>
            </a:r>
            <a:r>
              <a:rPr sz="2800" b="1" i="1" spc="-10" dirty="0">
                <a:latin typeface="Times New Roman"/>
                <a:cs typeface="Times New Roman"/>
              </a:rPr>
              <a:t>two </a:t>
            </a:r>
            <a:r>
              <a:rPr sz="2800" b="1" i="1" spc="-5" dirty="0">
                <a:latin typeface="Times New Roman"/>
                <a:cs typeface="Times New Roman"/>
              </a:rPr>
              <a:t>broad categories: open-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loop congestion control (prevention) and closed-loop </a:t>
            </a:r>
            <a:r>
              <a:rPr sz="2800" b="1" i="1" dirty="0">
                <a:latin typeface="Times New Roman"/>
                <a:cs typeface="Times New Roman"/>
              </a:rPr>
              <a:t> congestion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control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220" dirty="0">
                <a:latin typeface="Times New Roman"/>
                <a:cs typeface="Times New Roman"/>
              </a:rPr>
              <a:t>(removal)....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88900" marR="3300095" indent="27940">
              <a:lnSpc>
                <a:spcPct val="106000"/>
              </a:lnSpc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 </a:t>
            </a:r>
            <a:r>
              <a:rPr sz="2800" b="1" i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Open-Loop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Congestion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Control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Closed-Loop Congestion</a:t>
            </a:r>
            <a:r>
              <a:rPr sz="2400" b="1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839" y="6432750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3573" y="6860953"/>
            <a:ext cx="54483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z="2000" b="1" spc="-5" smtClean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8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75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5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Congestion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control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categories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839" y="2253995"/>
            <a:ext cx="6774180" cy="343890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54483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fld id="{81D60167-4931-47E6-BA6A-407CBD079E47}" type="slidenum">
              <a:rPr sz="2000" b="1" spc="-5" smtClean="0">
                <a:solidFill>
                  <a:srgbClr val="1B1B1B"/>
                </a:solidFill>
                <a:latin typeface="Arial"/>
                <a:cs typeface="Arial"/>
              </a:rPr>
              <a:pPr marL="12700">
                <a:lnSpc>
                  <a:spcPts val="2310"/>
                </a:lnSpc>
              </a:pPr>
              <a:t>9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DD7FB5155A440AF7BB58CFFD0EB48" ma:contentTypeVersion="4" ma:contentTypeDescription="Create a new document." ma:contentTypeScope="" ma:versionID="990fa8cc0888ac136b9df06f6aff5f81">
  <xsd:schema xmlns:xsd="http://www.w3.org/2001/XMLSchema" xmlns:xs="http://www.w3.org/2001/XMLSchema" xmlns:p="http://schemas.microsoft.com/office/2006/metadata/properties" xmlns:ns2="55327a11-6e4c-481a-812d-9a5ea8cd96ec" targetNamespace="http://schemas.microsoft.com/office/2006/metadata/properties" ma:root="true" ma:fieldsID="cb56dc8b258b4ad306b09ca19339265d" ns2:_="">
    <xsd:import namespace="55327a11-6e4c-481a-812d-9a5ea8cd9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27a11-6e4c-481a-812d-9a5ea8cd9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0392CF-1646-4ACF-A8EB-923E8A2F65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6D9464-C7C3-471A-BCC7-9C508210DE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D9B487-6A6F-438C-9832-3C26F2005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327a11-6e4c-481a-812d-9a5ea8cd96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698</Words>
  <Application>Microsoft Office PowerPoint</Application>
  <PresentationFormat>Custom</PresentationFormat>
  <Paragraphs>121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1 DATA TRAFFIC</vt:lpstr>
      <vt:lpstr>Figure 1 Traffic descriptors</vt:lpstr>
      <vt:lpstr>Figure 2 Three traffic profiles</vt:lpstr>
      <vt:lpstr>2 CONGESTION</vt:lpstr>
      <vt:lpstr>Figure 3 Queues in a router</vt:lpstr>
      <vt:lpstr>Figure Packet delay and throughput as functions of load</vt:lpstr>
      <vt:lpstr>3 CONGESTION CONTROL</vt:lpstr>
      <vt:lpstr>Figure 5 Congestion control categories</vt:lpstr>
      <vt:lpstr>Figure 6 Backpressure method for alleviating congestion</vt:lpstr>
      <vt:lpstr>Figure 7 Choke packet</vt:lpstr>
      <vt:lpstr>4 TWO EXAMPLES</vt:lpstr>
      <vt:lpstr>Figure 8 Slow start, exponential increase</vt:lpstr>
      <vt:lpstr>Note</vt:lpstr>
      <vt:lpstr>Figure 9 Congestion avoidance, additive increase</vt:lpstr>
      <vt:lpstr>Note</vt:lpstr>
      <vt:lpstr>Note</vt:lpstr>
      <vt:lpstr>Figure 10 TCP congestion policy summary</vt:lpstr>
      <vt:lpstr>Figure 11 Congestion example</vt:lpstr>
      <vt:lpstr>Figure 12 BECN</vt:lpstr>
      <vt:lpstr>Figure 13 FECN</vt:lpstr>
      <vt:lpstr>Figure 14 Four cases of congestion</vt:lpstr>
      <vt:lpstr>5 QUALITY OF SERVICE</vt:lpstr>
      <vt:lpstr>Figure 15 Flow characteristics</vt:lpstr>
      <vt:lpstr>6 TECHNIQUES TO IMPROVE QoS</vt:lpstr>
      <vt:lpstr>Figure 16 FIFO queue</vt:lpstr>
      <vt:lpstr>Figure 17 Priority queuing</vt:lpstr>
      <vt:lpstr>Figure 18 Weighted fair queuing</vt:lpstr>
      <vt:lpstr>Figure 19 Leaky bucket</vt:lpstr>
      <vt:lpstr>Figure 20 Leaky bucket implementation</vt:lpstr>
      <vt:lpstr>Note</vt:lpstr>
      <vt:lpstr>Note</vt:lpstr>
      <vt:lpstr>Figure 21 Token bucket</vt:lpstr>
      <vt:lpstr>7 INTEGRATED SERVICES</vt:lpstr>
      <vt:lpstr>Note</vt:lpstr>
      <vt:lpstr>Figure 22 Path messages</vt:lpstr>
      <vt:lpstr>Figure 23 Resv messages</vt:lpstr>
      <vt:lpstr>Figure 24 Reservation merging</vt:lpstr>
      <vt:lpstr>Figure 25 Reservation styles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ch24.ppt [Compatibility Mode]</dc:title>
  <dc:creator>Noi</dc:creator>
  <cp:lastModifiedBy>RJ</cp:lastModifiedBy>
  <cp:revision>3</cp:revision>
  <dcterms:created xsi:type="dcterms:W3CDTF">2022-02-24T08:59:08Z</dcterms:created>
  <dcterms:modified xsi:type="dcterms:W3CDTF">2022-09-26T14:54:42Z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2022-02-24T00:00:00Z</vt:filetime>
  </property>
  <property fmtid="{D5CDD505-2E9C-101B-9397-08002B2CF9AE}" pid="5" name="ContentTypeId">
    <vt:lpwstr>0x0101000E6DD7FB5155A440AF7BB58CFFD0EB48</vt:lpwstr>
  </property>
</Properties>
</file>