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9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31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0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778B3-3CEE-494F-98D7-A577B7403FCF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F1698-BAA4-4A54-94EE-51820643BF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8248FA-7F92-4E4E-9EA4-740555E710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14311" y="2881375"/>
            <a:ext cx="306477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333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3624" y="3856735"/>
            <a:ext cx="7946151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647" y="457200"/>
            <a:ext cx="328422" cy="47472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39" y="806195"/>
            <a:ext cx="8593836" cy="40005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65567" y="1206245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422147" y="147827"/>
                </a:moveTo>
                <a:lnTo>
                  <a:pt x="422147" y="0"/>
                </a:lnTo>
                <a:lnTo>
                  <a:pt x="0" y="0"/>
                </a:lnTo>
                <a:lnTo>
                  <a:pt x="0" y="147827"/>
                </a:lnTo>
                <a:lnTo>
                  <a:pt x="422147" y="14782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5899" y="1206245"/>
            <a:ext cx="368045" cy="14782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1039" y="1206245"/>
            <a:ext cx="560832" cy="22859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486547" y="1206245"/>
            <a:ext cx="31750" cy="196215"/>
          </a:xfrm>
          <a:custGeom>
            <a:avLst/>
            <a:gdLst/>
            <a:ahLst/>
            <a:cxnLst/>
            <a:rect l="l" t="t" r="r" b="b"/>
            <a:pathLst>
              <a:path w="31750" h="196215">
                <a:moveTo>
                  <a:pt x="31241" y="195833"/>
                </a:moveTo>
                <a:lnTo>
                  <a:pt x="31241" y="0"/>
                </a:lnTo>
                <a:lnTo>
                  <a:pt x="0" y="0"/>
                </a:lnTo>
                <a:lnTo>
                  <a:pt x="0" y="195833"/>
                </a:lnTo>
                <a:lnTo>
                  <a:pt x="31241" y="19583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463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4670" y="302865"/>
            <a:ext cx="9624060" cy="15388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7058660"/>
            <a:ext cx="2227792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12.</a:t>
            </a:r>
            <a:fld id="{3E2B827E-11B2-41CC-91EB-7972536BC4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402" y="774445"/>
            <a:ext cx="913259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1906" y="1360424"/>
            <a:ext cx="8529586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7373" y="6860953"/>
            <a:ext cx="685800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1336675" y="2773045"/>
            <a:ext cx="8020050" cy="125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Unit- </a:t>
            </a:r>
            <a:r>
              <a:rPr lang="en-US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2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en-US" sz="1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41120" marR="5080" indent="-1176655" algn="ctr"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 smtClean="0">
                <a:latin typeface="Times New Roman" pitchFamily="18" charset="0"/>
                <a:cs typeface="Times New Roman" pitchFamily="18" charset="0"/>
              </a:rPr>
              <a:t>Process-to-Process</a:t>
            </a:r>
            <a:r>
              <a:rPr lang="en-US" sz="3200" b="1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5" dirty="0" smtClean="0">
                <a:latin typeface="Times New Roman" pitchFamily="18" charset="0"/>
                <a:cs typeface="Times New Roman" pitchFamily="18" charset="0"/>
              </a:rPr>
              <a:t>Delivery: </a:t>
            </a:r>
            <a:r>
              <a:rPr lang="en-US" sz="3200" b="1" spc="-12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145" dirty="0" smtClean="0">
                <a:latin typeface="Times New Roman" pitchFamily="18" charset="0"/>
                <a:cs typeface="Times New Roman" pitchFamily="18" charset="0"/>
              </a:rPr>
              <a:t>UDP,</a:t>
            </a:r>
            <a:r>
              <a:rPr lang="en-US" sz="32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145" dirty="0" smtClean="0">
                <a:latin typeface="Times New Roman" pitchFamily="18" charset="0"/>
                <a:cs typeface="Times New Roman" pitchFamily="18" charset="0"/>
              </a:rPr>
              <a:t>TCP</a:t>
            </a:r>
            <a:endParaRPr lang="en-US" sz="3200" b="1" spc="-5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4" descr="C:\Users\RJ\Desktop\VIT-Bio\Winter Session\CN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6744" y="94536"/>
            <a:ext cx="3542189" cy="16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1069340" y="4746039"/>
            <a:ext cx="8465608" cy="93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dirty="0">
                <a:cs typeface="Times New Roman" pitchFamily="-128" charset="0"/>
              </a:rPr>
              <a:t>Dr. </a:t>
            </a:r>
            <a:r>
              <a:rPr lang="en-US" dirty="0" err="1">
                <a:cs typeface="Times New Roman" pitchFamily="-128" charset="0"/>
              </a:rPr>
              <a:t>Kamlesh</a:t>
            </a:r>
            <a:r>
              <a:rPr lang="en-US" dirty="0">
                <a:cs typeface="Times New Roman" pitchFamily="-128" charset="0"/>
              </a:rPr>
              <a:t> </a:t>
            </a:r>
            <a:r>
              <a:rPr lang="en-US" dirty="0" err="1">
                <a:cs typeface="Times New Roman" pitchFamily="-128" charset="0"/>
              </a:rPr>
              <a:t>Chandravanshi</a:t>
            </a:r>
            <a:endParaRPr lang="en-US" dirty="0">
              <a:cs typeface="Times New Roman" pitchFamily="-128" charset="0"/>
            </a:endParaRPr>
          </a:p>
          <a:p>
            <a:pPr algn="ctr"/>
            <a:r>
              <a:rPr lang="en-US" dirty="0">
                <a:cs typeface="Times New Roman" pitchFamily="-128" charset="0"/>
              </a:rPr>
              <a:t>School of Computer Science &amp; </a:t>
            </a:r>
            <a:r>
              <a:rPr lang="en-US" dirty="0" smtClean="0">
                <a:cs typeface="Times New Roman" pitchFamily="-128" charset="0"/>
              </a:rPr>
              <a:t>Engineering </a:t>
            </a:r>
            <a:endParaRPr lang="en-US" dirty="0">
              <a:cs typeface="Times New Roman" pitchFamily="-128" charset="0"/>
            </a:endParaRPr>
          </a:p>
          <a:p>
            <a:pPr algn="ctr"/>
            <a:endParaRPr lang="en-US" dirty="0">
              <a:cs typeface="Times New Roman" pitchFamily="-1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04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7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Error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239" y="2143505"/>
            <a:ext cx="8822435" cy="338709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79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8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Position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 </a:t>
            </a:r>
            <a:r>
              <a:rPr sz="2000" i="1" spc="-65" dirty="0">
                <a:latin typeface="Times New Roman"/>
                <a:cs typeface="Times New Roman"/>
              </a:rPr>
              <a:t>UDP,</a:t>
            </a:r>
            <a:r>
              <a:rPr sz="2000" i="1" spc="25" dirty="0">
                <a:latin typeface="Times New Roman"/>
                <a:cs typeface="Times New Roman"/>
              </a:rPr>
              <a:t> </a:t>
            </a:r>
            <a:r>
              <a:rPr sz="2000" i="1" spc="-70" dirty="0">
                <a:latin typeface="Times New Roman"/>
                <a:cs typeface="Times New Roman"/>
              </a:rPr>
              <a:t>TCP,</a:t>
            </a:r>
            <a:r>
              <a:rPr sz="2000" i="1" spc="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SCTP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TCP/IP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suite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5597" y="1415796"/>
            <a:ext cx="7139178" cy="50101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 smtClean="0"/>
              <a:t>2</a:t>
            </a:r>
            <a:r>
              <a:rPr dirty="0"/>
              <a:t>	</a:t>
            </a:r>
            <a:r>
              <a:rPr spc="-5" dirty="0"/>
              <a:t>USER</a:t>
            </a:r>
            <a:r>
              <a:rPr spc="5" dirty="0"/>
              <a:t> </a:t>
            </a:r>
            <a:r>
              <a:rPr spc="-5" dirty="0"/>
              <a:t>D</a:t>
            </a:r>
            <a:r>
              <a:rPr spc="-245" dirty="0"/>
              <a:t>AT</a:t>
            </a:r>
            <a:r>
              <a:rPr spc="-5" dirty="0"/>
              <a:t>AGRAM</a:t>
            </a:r>
            <a:r>
              <a:rPr spc="30" dirty="0"/>
              <a:t> </a:t>
            </a:r>
            <a:r>
              <a:rPr spc="-5" dirty="0"/>
              <a:t>PRO</a:t>
            </a:r>
            <a:r>
              <a:rPr spc="-65" dirty="0"/>
              <a:t>T</a:t>
            </a:r>
            <a:r>
              <a:rPr spc="-5" dirty="0"/>
              <a:t>OCOL</a:t>
            </a:r>
            <a:r>
              <a:rPr spc="-190" dirty="0"/>
              <a:t> </a:t>
            </a:r>
            <a:r>
              <a:rPr spc="-10" dirty="0"/>
              <a:t>(</a:t>
            </a:r>
            <a:r>
              <a:rPr spc="-5" dirty="0"/>
              <a:t>UDP)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4839" y="4634496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8337" y="2046986"/>
            <a:ext cx="8071484" cy="461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Datagram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Protocol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(UDP)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called</a:t>
            </a:r>
            <a:r>
              <a:rPr sz="2800" b="1" i="1" dirty="0">
                <a:latin typeface="Times New Roman"/>
                <a:cs typeface="Times New Roman"/>
              </a:rPr>
              <a:t> 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connectionless, unreliable transport protocol. It does </a:t>
            </a:r>
            <a:r>
              <a:rPr sz="2800" b="1" i="1" dirty="0">
                <a:latin typeface="Times New Roman"/>
                <a:cs typeface="Times New Roman"/>
              </a:rPr>
              <a:t> not </a:t>
            </a:r>
            <a:r>
              <a:rPr sz="2800" b="1" i="1" spc="-5" dirty="0">
                <a:latin typeface="Times New Roman"/>
                <a:cs typeface="Times New Roman"/>
              </a:rPr>
              <a:t>add anything to the services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IP except to provide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process-to-process communication instead </a:t>
            </a:r>
            <a:r>
              <a:rPr sz="2800" b="1" i="1" dirty="0">
                <a:latin typeface="Times New Roman"/>
                <a:cs typeface="Times New Roman"/>
              </a:rPr>
              <a:t>of host-to-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host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communication.</a:t>
            </a:r>
            <a:endParaRPr sz="2800">
              <a:latin typeface="Times New Roman"/>
              <a:cs typeface="Times New Roman"/>
            </a:endParaRPr>
          </a:p>
          <a:p>
            <a:pPr marL="40640" algn="just">
              <a:lnSpc>
                <a:spcPct val="100000"/>
              </a:lnSpc>
              <a:spcBef>
                <a:spcPts val="119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4475480">
              <a:lnSpc>
                <a:spcPct val="100000"/>
              </a:lnSpc>
              <a:spcBef>
                <a:spcPts val="400"/>
              </a:spcBef>
            </a:pP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Well-Known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Ports</a:t>
            </a: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400" b="1" spc="-6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UDP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User</a:t>
            </a:r>
            <a:r>
              <a:rPr sz="2400" b="1" spc="-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Datagram</a:t>
            </a:r>
            <a:endParaRPr sz="2400">
              <a:latin typeface="Times New Roman"/>
              <a:cs typeface="Times New Roman"/>
            </a:endParaRPr>
          </a:p>
          <a:p>
            <a:pPr marL="12700" marR="6026785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Checksum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UDP</a:t>
            </a:r>
            <a:r>
              <a:rPr sz="2400" b="1" spc="-1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Operation 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Use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UDP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573" y="447547"/>
            <a:ext cx="497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400" spc="-50">
                <a:solidFill>
                  <a:srgbClr val="3333CC"/>
                </a:solidFill>
              </a:rPr>
              <a:t>Table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sz="2400" smtClean="0">
                <a:solidFill>
                  <a:srgbClr val="3333CC"/>
                </a:solidFill>
              </a:rPr>
              <a:t>1</a:t>
            </a:r>
            <a:r>
              <a:rPr sz="2400" dirty="0">
                <a:solidFill>
                  <a:srgbClr val="3333CC"/>
                </a:solidFill>
              </a:rPr>
              <a:t>	</a:t>
            </a:r>
            <a:r>
              <a:rPr sz="2000" i="1" spc="-20" dirty="0">
                <a:latin typeface="Times New Roman"/>
                <a:cs typeface="Times New Roman"/>
              </a:rPr>
              <a:t>Well-known</a:t>
            </a:r>
            <a:r>
              <a:rPr sz="2000" i="1" spc="-5" dirty="0">
                <a:latin typeface="Times New Roman"/>
                <a:cs typeface="Times New Roman"/>
              </a:rPr>
              <a:t> ports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used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with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UDP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51495" y="883919"/>
            <a:ext cx="7705725" cy="5866130"/>
            <a:chOff x="1451495" y="883919"/>
            <a:chExt cx="7705725" cy="5866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1495" y="883919"/>
              <a:ext cx="7705344" cy="16664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8259" y="2491739"/>
              <a:ext cx="7673340" cy="42580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6573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i="1" spc="-5" dirty="0" smtClean="0">
                <a:solidFill>
                  <a:srgbClr val="FF0000"/>
                </a:solidFill>
              </a:rPr>
              <a:t>1</a:t>
            </a:r>
            <a:endParaRPr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4839" y="1206246"/>
            <a:ext cx="9144000" cy="2571750"/>
            <a:chOff x="774839" y="1206246"/>
            <a:chExt cx="9144000" cy="2571750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33350"/>
            </a:xfrm>
            <a:custGeom>
              <a:avLst/>
              <a:gdLst/>
              <a:ahLst/>
              <a:cxnLst/>
              <a:rect l="l" t="t" r="r" b="b"/>
              <a:pathLst>
                <a:path w="422275" h="133350">
                  <a:moveTo>
                    <a:pt x="0" y="133349"/>
                  </a:moveTo>
                  <a:lnTo>
                    <a:pt x="422147" y="133349"/>
                  </a:lnTo>
                  <a:lnTo>
                    <a:pt x="422147" y="0"/>
                  </a:lnTo>
                  <a:lnTo>
                    <a:pt x="0" y="0"/>
                  </a:lnTo>
                  <a:lnTo>
                    <a:pt x="0" y="13334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86547" y="1206246"/>
              <a:ext cx="31750" cy="133350"/>
            </a:xfrm>
            <a:custGeom>
              <a:avLst/>
              <a:gdLst/>
              <a:ahLst/>
              <a:cxnLst/>
              <a:rect l="l" t="t" r="r" b="b"/>
              <a:pathLst>
                <a:path w="31750" h="133350">
                  <a:moveTo>
                    <a:pt x="0" y="133349"/>
                  </a:moveTo>
                  <a:lnTo>
                    <a:pt x="31241" y="133349"/>
                  </a:lnTo>
                  <a:lnTo>
                    <a:pt x="31241" y="0"/>
                  </a:lnTo>
                  <a:lnTo>
                    <a:pt x="0" y="0"/>
                  </a:lnTo>
                  <a:lnTo>
                    <a:pt x="0" y="1333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4839" y="1339608"/>
              <a:ext cx="9144000" cy="2438400"/>
            </a:xfrm>
            <a:custGeom>
              <a:avLst/>
              <a:gdLst/>
              <a:ahLst/>
              <a:cxnLst/>
              <a:rect l="l" t="t" r="r" b="b"/>
              <a:pathLst>
                <a:path w="9144000" h="2438400">
                  <a:moveTo>
                    <a:pt x="9144000" y="723138"/>
                  </a:moveTo>
                  <a:lnTo>
                    <a:pt x="8915400" y="723138"/>
                  </a:lnTo>
                  <a:lnTo>
                    <a:pt x="8915400" y="0"/>
                  </a:lnTo>
                  <a:lnTo>
                    <a:pt x="228600" y="0"/>
                  </a:lnTo>
                  <a:lnTo>
                    <a:pt x="228600" y="723138"/>
                  </a:lnTo>
                  <a:lnTo>
                    <a:pt x="0" y="723138"/>
                  </a:lnTo>
                  <a:lnTo>
                    <a:pt x="0" y="1580388"/>
                  </a:lnTo>
                  <a:lnTo>
                    <a:pt x="0" y="1581150"/>
                  </a:lnTo>
                  <a:lnTo>
                    <a:pt x="0" y="2438400"/>
                  </a:lnTo>
                  <a:lnTo>
                    <a:pt x="9144000" y="2438400"/>
                  </a:lnTo>
                  <a:lnTo>
                    <a:pt x="9144000" y="1581150"/>
                  </a:lnTo>
                  <a:lnTo>
                    <a:pt x="9144000" y="1580388"/>
                  </a:lnTo>
                  <a:lnTo>
                    <a:pt x="9144000" y="723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</a:t>
            </a:r>
            <a:r>
              <a:rPr spc="190" dirty="0"/>
              <a:t> </a:t>
            </a:r>
            <a:r>
              <a:rPr spc="-5" dirty="0"/>
              <a:t>UNIX,</a:t>
            </a:r>
            <a:r>
              <a:rPr spc="185" dirty="0"/>
              <a:t> </a:t>
            </a:r>
            <a:r>
              <a:rPr spc="-5" dirty="0"/>
              <a:t>the</a:t>
            </a:r>
            <a:r>
              <a:rPr spc="180" dirty="0"/>
              <a:t> </a:t>
            </a:r>
            <a:r>
              <a:rPr spc="-5" dirty="0"/>
              <a:t>well-known</a:t>
            </a:r>
            <a:r>
              <a:rPr spc="195" dirty="0"/>
              <a:t> </a:t>
            </a:r>
            <a:r>
              <a:rPr spc="-5" dirty="0"/>
              <a:t>ports</a:t>
            </a:r>
            <a:r>
              <a:rPr spc="180" dirty="0"/>
              <a:t> </a:t>
            </a:r>
            <a:r>
              <a:rPr spc="-5" dirty="0"/>
              <a:t>are</a:t>
            </a:r>
            <a:r>
              <a:rPr spc="175" dirty="0"/>
              <a:t> </a:t>
            </a:r>
            <a:r>
              <a:rPr spc="-5" dirty="0"/>
              <a:t>stored</a:t>
            </a:r>
            <a:r>
              <a:rPr spc="190" dirty="0"/>
              <a:t> </a:t>
            </a:r>
            <a:r>
              <a:rPr dirty="0"/>
              <a:t>in</a:t>
            </a:r>
            <a:r>
              <a:rPr spc="185" dirty="0"/>
              <a:t> </a:t>
            </a:r>
            <a:r>
              <a:rPr dirty="0"/>
              <a:t>a</a:t>
            </a:r>
            <a:r>
              <a:rPr spc="185" dirty="0"/>
              <a:t> </a:t>
            </a:r>
            <a:r>
              <a:rPr spc="-5" dirty="0"/>
              <a:t>file</a:t>
            </a:r>
            <a:r>
              <a:rPr spc="185" dirty="0"/>
              <a:t> </a:t>
            </a:r>
            <a:r>
              <a:rPr spc="-5" dirty="0"/>
              <a:t>called</a:t>
            </a:r>
          </a:p>
          <a:p>
            <a:pPr marL="12700" marR="5080">
              <a:lnSpc>
                <a:spcPct val="100000"/>
              </a:lnSpc>
              <a:tabLst>
                <a:tab pos="1981200" algn="l"/>
              </a:tabLst>
            </a:pPr>
            <a:r>
              <a:rPr spc="-5" dirty="0"/>
              <a:t>/etc/services	Each</a:t>
            </a:r>
            <a:r>
              <a:rPr spc="305" dirty="0"/>
              <a:t> </a:t>
            </a:r>
            <a:r>
              <a:rPr dirty="0"/>
              <a:t>line</a:t>
            </a:r>
            <a:r>
              <a:rPr spc="300" dirty="0"/>
              <a:t> </a:t>
            </a:r>
            <a:r>
              <a:rPr spc="-5" dirty="0"/>
              <a:t>in</a:t>
            </a:r>
            <a:r>
              <a:rPr spc="315" dirty="0"/>
              <a:t> </a:t>
            </a:r>
            <a:r>
              <a:rPr spc="-5" dirty="0"/>
              <a:t>this</a:t>
            </a:r>
            <a:r>
              <a:rPr spc="315" dirty="0"/>
              <a:t> </a:t>
            </a:r>
            <a:r>
              <a:rPr spc="-5" dirty="0"/>
              <a:t>file</a:t>
            </a:r>
            <a:r>
              <a:rPr spc="305" dirty="0"/>
              <a:t> </a:t>
            </a:r>
            <a:r>
              <a:rPr spc="-5" dirty="0"/>
              <a:t>gives</a:t>
            </a:r>
            <a:r>
              <a:rPr spc="310" dirty="0"/>
              <a:t> </a:t>
            </a:r>
            <a:r>
              <a:rPr dirty="0"/>
              <a:t>the</a:t>
            </a:r>
            <a:r>
              <a:rPr spc="305" dirty="0"/>
              <a:t> </a:t>
            </a:r>
            <a:r>
              <a:rPr dirty="0"/>
              <a:t>name</a:t>
            </a:r>
            <a:r>
              <a:rPr spc="310" dirty="0"/>
              <a:t> </a:t>
            </a:r>
            <a:r>
              <a:rPr spc="-5" dirty="0"/>
              <a:t>of</a:t>
            </a:r>
            <a:r>
              <a:rPr spc="320" dirty="0"/>
              <a:t> </a:t>
            </a:r>
            <a:r>
              <a:rPr spc="-5" dirty="0"/>
              <a:t>the </a:t>
            </a:r>
            <a:r>
              <a:rPr spc="-685" dirty="0"/>
              <a:t> </a:t>
            </a:r>
            <a:r>
              <a:rPr dirty="0"/>
              <a:t>server and the well-known port </a:t>
            </a:r>
            <a:r>
              <a:rPr spc="-25" dirty="0"/>
              <a:t>number. </a:t>
            </a:r>
            <a:r>
              <a:rPr spc="-110" dirty="0"/>
              <a:t>We </a:t>
            </a:r>
            <a:r>
              <a:rPr dirty="0"/>
              <a:t>can use the </a:t>
            </a:r>
            <a:r>
              <a:rPr spc="5" dirty="0"/>
              <a:t> </a:t>
            </a:r>
            <a:r>
              <a:rPr spc="-5" dirty="0"/>
              <a:t>grep</a:t>
            </a:r>
            <a:r>
              <a:rPr spc="20" dirty="0"/>
              <a:t> </a:t>
            </a:r>
            <a:r>
              <a:rPr spc="-5" dirty="0"/>
              <a:t>utility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5" dirty="0"/>
              <a:t>extract</a:t>
            </a:r>
            <a:r>
              <a:rPr spc="2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line</a:t>
            </a:r>
            <a:r>
              <a:rPr spc="10" dirty="0"/>
              <a:t> </a:t>
            </a:r>
            <a:r>
              <a:rPr spc="-5" dirty="0"/>
              <a:t>corresponding</a:t>
            </a:r>
            <a:r>
              <a:rPr spc="2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desired </a:t>
            </a:r>
            <a:r>
              <a:rPr spc="-685" dirty="0"/>
              <a:t> </a:t>
            </a:r>
            <a:r>
              <a:rPr spc="-5" dirty="0"/>
              <a:t>application.</a:t>
            </a:r>
            <a:r>
              <a:rPr spc="325" dirty="0"/>
              <a:t> </a:t>
            </a:r>
            <a:r>
              <a:rPr spc="-5" dirty="0"/>
              <a:t>The</a:t>
            </a:r>
            <a:r>
              <a:rPr spc="325" dirty="0"/>
              <a:t> </a:t>
            </a:r>
            <a:r>
              <a:rPr spc="-5" dirty="0"/>
              <a:t>following</a:t>
            </a:r>
            <a:r>
              <a:rPr spc="325" dirty="0"/>
              <a:t> </a:t>
            </a:r>
            <a:r>
              <a:rPr spc="-5" dirty="0"/>
              <a:t>shows</a:t>
            </a:r>
            <a:r>
              <a:rPr spc="315" dirty="0"/>
              <a:t> </a:t>
            </a:r>
            <a:r>
              <a:rPr spc="-5" dirty="0"/>
              <a:t>the</a:t>
            </a:r>
            <a:r>
              <a:rPr spc="320" dirty="0"/>
              <a:t> </a:t>
            </a:r>
            <a:r>
              <a:rPr spc="-5" dirty="0"/>
              <a:t>port</a:t>
            </a:r>
            <a:r>
              <a:rPr spc="320" dirty="0"/>
              <a:t> </a:t>
            </a:r>
            <a:r>
              <a:rPr spc="-5" dirty="0"/>
              <a:t>for</a:t>
            </a:r>
            <a:r>
              <a:rPr spc="320" dirty="0"/>
              <a:t> </a:t>
            </a:r>
            <a:r>
              <a:rPr spc="-95" dirty="0"/>
              <a:t>FTP.</a:t>
            </a:r>
            <a:r>
              <a:rPr spc="325" dirty="0"/>
              <a:t> </a:t>
            </a:r>
            <a:r>
              <a:rPr spc="-5" dirty="0"/>
              <a:t>Note </a:t>
            </a:r>
            <a:r>
              <a:rPr spc="-685" dirty="0"/>
              <a:t> </a:t>
            </a:r>
            <a:r>
              <a:rPr dirty="0"/>
              <a:t>that</a:t>
            </a:r>
            <a:r>
              <a:rPr spc="-25" dirty="0"/>
              <a:t> </a:t>
            </a:r>
            <a:r>
              <a:rPr spc="-5" dirty="0"/>
              <a:t>FTP</a:t>
            </a:r>
            <a:r>
              <a:rPr spc="-110" dirty="0"/>
              <a:t> </a:t>
            </a:r>
            <a:r>
              <a:rPr dirty="0"/>
              <a:t>can</a:t>
            </a:r>
            <a:r>
              <a:rPr spc="-10" dirty="0"/>
              <a:t> </a:t>
            </a:r>
            <a:r>
              <a:rPr dirty="0"/>
              <a:t>use</a:t>
            </a:r>
            <a:r>
              <a:rPr spc="-5" dirty="0"/>
              <a:t> </a:t>
            </a:r>
            <a:r>
              <a:rPr dirty="0"/>
              <a:t>port</a:t>
            </a:r>
            <a:r>
              <a:rPr spc="-30" dirty="0"/>
              <a:t> </a:t>
            </a:r>
            <a:r>
              <a:rPr dirty="0"/>
              <a:t>21</a:t>
            </a:r>
            <a:r>
              <a:rPr spc="-5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either</a:t>
            </a:r>
            <a:r>
              <a:rPr spc="-25" dirty="0"/>
              <a:t> </a:t>
            </a:r>
            <a:r>
              <a:rPr spc="-5" dirty="0"/>
              <a:t>UDP</a:t>
            </a:r>
            <a:r>
              <a:rPr spc="-105" dirty="0"/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spc="-5" dirty="0"/>
              <a:t>TCP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774839" y="4467225"/>
            <a:ext cx="9144000" cy="1908175"/>
            <a:chOff x="774839" y="3777234"/>
            <a:chExt cx="9144000" cy="1908175"/>
          </a:xfrm>
        </p:grpSpPr>
        <p:sp>
          <p:nvSpPr>
            <p:cNvPr id="17" name="object 17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9750" y="4330458"/>
              <a:ext cx="4174490" cy="304800"/>
            </a:xfrm>
            <a:custGeom>
              <a:avLst/>
              <a:gdLst/>
              <a:ahLst/>
              <a:cxnLst/>
              <a:rect l="l" t="t" r="r" b="b"/>
              <a:pathLst>
                <a:path w="4174490" h="304800">
                  <a:moveTo>
                    <a:pt x="4128770" y="45720"/>
                  </a:moveTo>
                  <a:lnTo>
                    <a:pt x="411734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304800"/>
                  </a:lnTo>
                  <a:lnTo>
                    <a:pt x="57150" y="304800"/>
                  </a:lnTo>
                  <a:lnTo>
                    <a:pt x="57150" y="57150"/>
                  </a:lnTo>
                  <a:lnTo>
                    <a:pt x="4117340" y="57150"/>
                  </a:lnTo>
                  <a:lnTo>
                    <a:pt x="4117340" y="304800"/>
                  </a:lnTo>
                  <a:lnTo>
                    <a:pt x="4128770" y="304800"/>
                  </a:lnTo>
                  <a:lnTo>
                    <a:pt x="4128770" y="45720"/>
                  </a:lnTo>
                  <a:close/>
                </a:path>
                <a:path w="4174490" h="304800">
                  <a:moveTo>
                    <a:pt x="4174490" y="0"/>
                  </a:moveTo>
                  <a:lnTo>
                    <a:pt x="414020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34290" y="304800"/>
                  </a:lnTo>
                  <a:lnTo>
                    <a:pt x="34290" y="34290"/>
                  </a:lnTo>
                  <a:lnTo>
                    <a:pt x="4140200" y="34290"/>
                  </a:lnTo>
                  <a:lnTo>
                    <a:pt x="4140200" y="304800"/>
                  </a:lnTo>
                  <a:lnTo>
                    <a:pt x="4174490" y="304800"/>
                  </a:lnTo>
                  <a:lnTo>
                    <a:pt x="417449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2373" y="4389120"/>
              <a:ext cx="4054602" cy="110337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79889" y="4635258"/>
              <a:ext cx="4174490" cy="857250"/>
            </a:xfrm>
            <a:custGeom>
              <a:avLst/>
              <a:gdLst/>
              <a:ahLst/>
              <a:cxnLst/>
              <a:rect l="l" t="t" r="r" b="b"/>
              <a:pathLst>
                <a:path w="4174490" h="857250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4174490" h="857250">
                  <a:moveTo>
                    <a:pt x="57150" y="0"/>
                  </a:moveTo>
                  <a:lnTo>
                    <a:pt x="45707" y="0"/>
                  </a:lnTo>
                  <a:lnTo>
                    <a:pt x="45707" y="857250"/>
                  </a:lnTo>
                  <a:lnTo>
                    <a:pt x="57150" y="857250"/>
                  </a:lnTo>
                  <a:lnTo>
                    <a:pt x="57150" y="0"/>
                  </a:lnTo>
                  <a:close/>
                </a:path>
                <a:path w="4174490" h="857250">
                  <a:moveTo>
                    <a:pt x="4128516" y="0"/>
                  </a:moveTo>
                  <a:lnTo>
                    <a:pt x="4117086" y="0"/>
                  </a:lnTo>
                  <a:lnTo>
                    <a:pt x="4117086" y="857250"/>
                  </a:lnTo>
                  <a:lnTo>
                    <a:pt x="4128516" y="857250"/>
                  </a:lnTo>
                  <a:lnTo>
                    <a:pt x="4128516" y="0"/>
                  </a:lnTo>
                  <a:close/>
                </a:path>
                <a:path w="4174490" h="857250">
                  <a:moveTo>
                    <a:pt x="4174236" y="0"/>
                  </a:moveTo>
                  <a:lnTo>
                    <a:pt x="4139946" y="0"/>
                  </a:lnTo>
                  <a:lnTo>
                    <a:pt x="4139946" y="857250"/>
                  </a:lnTo>
                  <a:lnTo>
                    <a:pt x="4174236" y="857250"/>
                  </a:lnTo>
                  <a:lnTo>
                    <a:pt x="4174236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2373" y="5492496"/>
              <a:ext cx="4054602" cy="13563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79750" y="5492508"/>
              <a:ext cx="4174490" cy="193040"/>
            </a:xfrm>
            <a:custGeom>
              <a:avLst/>
              <a:gdLst/>
              <a:ahLst/>
              <a:cxnLst/>
              <a:rect l="l" t="t" r="r" b="b"/>
              <a:pathLst>
                <a:path w="4174490" h="193039">
                  <a:moveTo>
                    <a:pt x="4128770" y="0"/>
                  </a:moveTo>
                  <a:lnTo>
                    <a:pt x="4117340" y="0"/>
                  </a:lnTo>
                  <a:lnTo>
                    <a:pt x="4117340" y="135636"/>
                  </a:lnTo>
                  <a:lnTo>
                    <a:pt x="57150" y="135636"/>
                  </a:lnTo>
                  <a:lnTo>
                    <a:pt x="57150" y="0"/>
                  </a:lnTo>
                  <a:lnTo>
                    <a:pt x="45720" y="0"/>
                  </a:lnTo>
                  <a:lnTo>
                    <a:pt x="45720" y="147066"/>
                  </a:lnTo>
                  <a:lnTo>
                    <a:pt x="57150" y="147066"/>
                  </a:lnTo>
                  <a:lnTo>
                    <a:pt x="4117340" y="147066"/>
                  </a:lnTo>
                  <a:lnTo>
                    <a:pt x="4128770" y="147066"/>
                  </a:lnTo>
                  <a:lnTo>
                    <a:pt x="4128770" y="0"/>
                  </a:lnTo>
                  <a:close/>
                </a:path>
                <a:path w="4174490" h="193039">
                  <a:moveTo>
                    <a:pt x="4174490" y="0"/>
                  </a:moveTo>
                  <a:lnTo>
                    <a:pt x="4140200" y="0"/>
                  </a:lnTo>
                  <a:lnTo>
                    <a:pt x="4140200" y="158496"/>
                  </a:lnTo>
                  <a:lnTo>
                    <a:pt x="34290" y="158496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92786"/>
                  </a:lnTo>
                  <a:lnTo>
                    <a:pt x="34290" y="192786"/>
                  </a:lnTo>
                  <a:lnTo>
                    <a:pt x="4140200" y="192786"/>
                  </a:lnTo>
                  <a:lnTo>
                    <a:pt x="4174490" y="192786"/>
                  </a:lnTo>
                  <a:lnTo>
                    <a:pt x="417449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6573" y="368299"/>
            <a:ext cx="4370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i="1" spc="-15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(continued)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9144000" y="858011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82173" y="1741424"/>
            <a:ext cx="852868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SNMP</a:t>
            </a:r>
            <a:r>
              <a:rPr sz="2800" b="1" i="1" spc="1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uses</a:t>
            </a:r>
            <a:r>
              <a:rPr sz="2800" b="1" i="1" spc="2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two</a:t>
            </a:r>
            <a:r>
              <a:rPr sz="2800" b="1" i="1" spc="2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port</a:t>
            </a:r>
            <a:r>
              <a:rPr sz="2800" b="1" i="1" spc="2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numbers</a:t>
            </a:r>
            <a:r>
              <a:rPr sz="2800" b="1" i="1" spc="2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(161</a:t>
            </a:r>
            <a:r>
              <a:rPr sz="2800" b="1" i="1" spc="2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2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162),</a:t>
            </a:r>
            <a:r>
              <a:rPr sz="2800" b="1" i="1" spc="2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2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>
                <a:latin typeface="Times New Roman"/>
                <a:cs typeface="Times New Roman"/>
              </a:rPr>
              <a:t>different</a:t>
            </a:r>
            <a:r>
              <a:rPr sz="2800" b="1" i="1" spc="-25">
                <a:latin typeface="Times New Roman"/>
                <a:cs typeface="Times New Roman"/>
              </a:rPr>
              <a:t> </a:t>
            </a:r>
            <a:r>
              <a:rPr sz="2800" b="1" i="1" smtClean="0">
                <a:latin typeface="Times New Roman"/>
                <a:cs typeface="Times New Roman"/>
              </a:rPr>
              <a:t>purpose</a:t>
            </a:r>
            <a:r>
              <a:rPr lang="en-US" sz="2800" b="1" i="1" dirty="0" smtClean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46150" y="3784853"/>
            <a:ext cx="8287384" cy="1727200"/>
            <a:chOff x="946150" y="3784853"/>
            <a:chExt cx="8287384" cy="172720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3439" y="3842003"/>
              <a:ext cx="8172450" cy="79324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46150" y="3784866"/>
              <a:ext cx="8286750" cy="850900"/>
            </a:xfrm>
            <a:custGeom>
              <a:avLst/>
              <a:gdLst/>
              <a:ahLst/>
              <a:cxnLst/>
              <a:rect l="l" t="t" r="r" b="b"/>
              <a:pathLst>
                <a:path w="8286750" h="850900">
                  <a:moveTo>
                    <a:pt x="8241030" y="45720"/>
                  </a:moveTo>
                  <a:lnTo>
                    <a:pt x="822960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850392"/>
                  </a:lnTo>
                  <a:lnTo>
                    <a:pt x="57150" y="850392"/>
                  </a:lnTo>
                  <a:lnTo>
                    <a:pt x="57150" y="57150"/>
                  </a:lnTo>
                  <a:lnTo>
                    <a:pt x="8229600" y="57150"/>
                  </a:lnTo>
                  <a:lnTo>
                    <a:pt x="8229600" y="850392"/>
                  </a:lnTo>
                  <a:lnTo>
                    <a:pt x="8241030" y="850392"/>
                  </a:lnTo>
                  <a:lnTo>
                    <a:pt x="8241030" y="45720"/>
                  </a:lnTo>
                  <a:close/>
                </a:path>
                <a:path w="8286750" h="850900">
                  <a:moveTo>
                    <a:pt x="8286750" y="0"/>
                  </a:moveTo>
                  <a:lnTo>
                    <a:pt x="825246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850392"/>
                  </a:lnTo>
                  <a:lnTo>
                    <a:pt x="34290" y="850392"/>
                  </a:lnTo>
                  <a:lnTo>
                    <a:pt x="34290" y="34290"/>
                  </a:lnTo>
                  <a:lnTo>
                    <a:pt x="8252460" y="34290"/>
                  </a:lnTo>
                  <a:lnTo>
                    <a:pt x="8252460" y="850392"/>
                  </a:lnTo>
                  <a:lnTo>
                    <a:pt x="8286750" y="850392"/>
                  </a:lnTo>
                  <a:lnTo>
                    <a:pt x="828675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3439" y="4635245"/>
              <a:ext cx="8172450" cy="8191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46150" y="4635258"/>
              <a:ext cx="8287384" cy="876300"/>
            </a:xfrm>
            <a:custGeom>
              <a:avLst/>
              <a:gdLst/>
              <a:ahLst/>
              <a:cxnLst/>
              <a:rect l="l" t="t" r="r" b="b"/>
              <a:pathLst>
                <a:path w="8287384" h="876300">
                  <a:moveTo>
                    <a:pt x="8241030" y="0"/>
                  </a:moveTo>
                  <a:lnTo>
                    <a:pt x="8229600" y="0"/>
                  </a:lnTo>
                  <a:lnTo>
                    <a:pt x="8229600" y="819150"/>
                  </a:lnTo>
                  <a:lnTo>
                    <a:pt x="57150" y="819150"/>
                  </a:lnTo>
                  <a:lnTo>
                    <a:pt x="57150" y="0"/>
                  </a:lnTo>
                  <a:lnTo>
                    <a:pt x="45720" y="0"/>
                  </a:lnTo>
                  <a:lnTo>
                    <a:pt x="45720" y="830580"/>
                  </a:lnTo>
                  <a:lnTo>
                    <a:pt x="57150" y="830580"/>
                  </a:lnTo>
                  <a:lnTo>
                    <a:pt x="8229600" y="830580"/>
                  </a:lnTo>
                  <a:lnTo>
                    <a:pt x="8241030" y="830580"/>
                  </a:lnTo>
                  <a:lnTo>
                    <a:pt x="8241030" y="0"/>
                  </a:lnTo>
                  <a:close/>
                </a:path>
                <a:path w="8287384" h="876300">
                  <a:moveTo>
                    <a:pt x="8286890" y="857250"/>
                  </a:moveTo>
                  <a:lnTo>
                    <a:pt x="8286750" y="857250"/>
                  </a:lnTo>
                  <a:lnTo>
                    <a:pt x="8286750" y="0"/>
                  </a:lnTo>
                  <a:lnTo>
                    <a:pt x="8252460" y="0"/>
                  </a:lnTo>
                  <a:lnTo>
                    <a:pt x="8252460" y="842010"/>
                  </a:lnTo>
                  <a:lnTo>
                    <a:pt x="34290" y="84201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39" y="857250"/>
                  </a:lnTo>
                  <a:lnTo>
                    <a:pt x="139" y="876300"/>
                  </a:lnTo>
                  <a:lnTo>
                    <a:pt x="8286890" y="876300"/>
                  </a:lnTo>
                  <a:lnTo>
                    <a:pt x="8286890" y="857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970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9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User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datagram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format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0575" y="2215895"/>
            <a:ext cx="7065264" cy="3086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UDP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length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462280" algn="l"/>
              </a:tabLst>
            </a:pPr>
            <a:r>
              <a:rPr sz="3200" b="1" spc="-5" dirty="0">
                <a:latin typeface="Arial"/>
                <a:cs typeface="Arial"/>
              </a:rPr>
              <a:t>=	IP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length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–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IP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header’s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length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273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993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10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Pseudoheader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for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checksum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calculation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2243" y="1796795"/>
            <a:ext cx="5987796" cy="389610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6573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82173" y="1512824"/>
            <a:ext cx="85293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2800" b="1" i="1" spc="-5" dirty="0" smtClean="0">
                <a:latin typeface="Times New Roman"/>
                <a:cs typeface="Times New Roman"/>
              </a:rPr>
              <a:t>Figure </a:t>
            </a:r>
            <a:r>
              <a:rPr sz="2800" b="1" i="1" spc="-35" smtClean="0">
                <a:latin typeface="Times New Roman"/>
                <a:cs typeface="Times New Roman"/>
              </a:rPr>
              <a:t>11 </a:t>
            </a:r>
            <a:r>
              <a:rPr sz="2800" b="1" i="1" spc="-5" dirty="0">
                <a:latin typeface="Times New Roman"/>
                <a:cs typeface="Times New Roman"/>
              </a:rPr>
              <a:t>shows the checksum calculation for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very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small</a:t>
            </a:r>
            <a:r>
              <a:rPr sz="2800" b="1" i="1" spc="4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user</a:t>
            </a:r>
            <a:r>
              <a:rPr sz="2800" b="1" i="1" spc="409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datagram</a:t>
            </a:r>
            <a:r>
              <a:rPr sz="2800" b="1" i="1" spc="4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spc="409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only</a:t>
            </a:r>
            <a:r>
              <a:rPr sz="2800" b="1" i="1" spc="3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7</a:t>
            </a:r>
            <a:r>
              <a:rPr sz="2800" b="1" i="1" spc="409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bytes</a:t>
            </a:r>
            <a:r>
              <a:rPr sz="2800" b="1" i="1" spc="409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spc="4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data.</a:t>
            </a:r>
            <a:r>
              <a:rPr sz="2800" b="1" i="1" spc="409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Because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number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bytes of data is odd, padding is added for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checksum calculation. The pseudoheader as well </a:t>
            </a:r>
            <a:r>
              <a:rPr sz="2800" b="1" i="1" dirty="0">
                <a:latin typeface="Times New Roman"/>
                <a:cs typeface="Times New Roman"/>
              </a:rPr>
              <a:t>as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padding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will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dropped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when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datagram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delivered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125" dirty="0">
                <a:latin typeface="Times New Roman"/>
                <a:cs typeface="Times New Roman"/>
              </a:rPr>
              <a:t>IP.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 smtClean="0"/>
              <a:t>1</a:t>
            </a:r>
            <a:r>
              <a:rPr spc="-5" dirty="0"/>
              <a:t>	</a:t>
            </a:r>
            <a:r>
              <a:rPr spc="-10" dirty="0"/>
              <a:t>PROCESS-TO-PROCESS</a:t>
            </a:r>
            <a:r>
              <a:rPr spc="-5" dirty="0"/>
              <a:t> </a:t>
            </a:r>
            <a:r>
              <a:rPr spc="-20" dirty="0"/>
              <a:t>DELIVERY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4839" y="5491746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8337" y="2046986"/>
            <a:ext cx="8071484" cy="469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transport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layer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responsible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process-to-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process delivery—the delivery </a:t>
            </a:r>
            <a:r>
              <a:rPr sz="2800" b="1" i="1" dirty="0">
                <a:latin typeface="Times New Roman"/>
                <a:cs typeface="Times New Roman"/>
              </a:rPr>
              <a:t>of a </a:t>
            </a:r>
            <a:r>
              <a:rPr sz="2800" b="1" i="1" spc="-5" dirty="0">
                <a:latin typeface="Times New Roman"/>
                <a:cs typeface="Times New Roman"/>
              </a:rPr>
              <a:t>packet, part </a:t>
            </a:r>
            <a:r>
              <a:rPr sz="2800" b="1" i="1" dirty="0">
                <a:latin typeface="Times New Roman"/>
                <a:cs typeface="Times New Roman"/>
              </a:rPr>
              <a:t>of 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message, </a:t>
            </a:r>
            <a:r>
              <a:rPr sz="2800" b="1" i="1" dirty="0">
                <a:latin typeface="Times New Roman"/>
                <a:cs typeface="Times New Roman"/>
              </a:rPr>
              <a:t>from </a:t>
            </a:r>
            <a:r>
              <a:rPr sz="2800" b="1" i="1" spc="-5" dirty="0">
                <a:latin typeface="Times New Roman"/>
                <a:cs typeface="Times New Roman"/>
              </a:rPr>
              <a:t>one process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25" dirty="0">
                <a:latin typeface="Times New Roman"/>
                <a:cs typeface="Times New Roman"/>
              </a:rPr>
              <a:t>another. </a:t>
            </a:r>
            <a:r>
              <a:rPr sz="2800" b="1" i="1" spc="-40" dirty="0">
                <a:latin typeface="Times New Roman"/>
                <a:cs typeface="Times New Roman"/>
              </a:rPr>
              <a:t>Two </a:t>
            </a:r>
            <a:r>
              <a:rPr sz="2800" b="1" i="1" spc="-5" dirty="0">
                <a:latin typeface="Times New Roman"/>
                <a:cs typeface="Times New Roman"/>
              </a:rPr>
              <a:t>processes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communicate </a:t>
            </a:r>
            <a:r>
              <a:rPr sz="2800" b="1" i="1" dirty="0">
                <a:latin typeface="Times New Roman"/>
                <a:cs typeface="Times New Roman"/>
              </a:rPr>
              <a:t>in a </a:t>
            </a:r>
            <a:r>
              <a:rPr sz="2800" b="1" i="1" spc="-5" dirty="0">
                <a:latin typeface="Times New Roman"/>
                <a:cs typeface="Times New Roman"/>
              </a:rPr>
              <a:t>client/server relationship, as we </a:t>
            </a:r>
            <a:r>
              <a:rPr sz="2800" b="1" i="1" spc="-10" dirty="0">
                <a:latin typeface="Times New Roman"/>
                <a:cs typeface="Times New Roman"/>
              </a:rPr>
              <a:t>will </a:t>
            </a:r>
            <a:r>
              <a:rPr sz="2800" b="1" i="1" spc="-5" dirty="0">
                <a:latin typeface="Times New Roman"/>
                <a:cs typeface="Times New Roman"/>
              </a:rPr>
              <a:t> see</a:t>
            </a:r>
            <a:r>
              <a:rPr sz="2800" b="1" i="1" spc="-30" dirty="0">
                <a:latin typeface="Times New Roman"/>
                <a:cs typeface="Times New Roman"/>
              </a:rPr>
              <a:t> later.</a:t>
            </a:r>
            <a:endParaRPr sz="2800">
              <a:latin typeface="Times New Roman"/>
              <a:cs typeface="Times New Roman"/>
            </a:endParaRPr>
          </a:p>
          <a:p>
            <a:pPr marL="12700" marR="3375025" indent="27940">
              <a:lnSpc>
                <a:spcPct val="106000"/>
              </a:lnSpc>
              <a:spcBef>
                <a:spcPts val="159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 </a:t>
            </a:r>
            <a:r>
              <a:rPr sz="2800" b="1" i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Client/Server Paradigm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Multiplexing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and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Demultiplexing</a:t>
            </a:r>
            <a:endParaRPr sz="2400">
              <a:latin typeface="Times New Roman"/>
              <a:cs typeface="Times New Roman"/>
            </a:endParaRPr>
          </a:p>
          <a:p>
            <a:pPr marL="12700" marR="1303655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Connectionless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Versus</a:t>
            </a:r>
            <a:r>
              <a:rPr sz="2400" b="1" spc="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Connection-Oriented</a:t>
            </a:r>
            <a:r>
              <a:rPr sz="2400" b="1" spc="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Service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Reliable</a:t>
            </a:r>
            <a:r>
              <a:rPr sz="2400" b="1" spc="-6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Versus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Unreliable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Three</a:t>
            </a:r>
            <a:r>
              <a:rPr sz="2400" b="1" spc="-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Protocols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747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93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35" smtClean="0">
                <a:solidFill>
                  <a:srgbClr val="3333CC"/>
                </a:solidFill>
              </a:rPr>
              <a:t>11</a:t>
            </a:r>
            <a:r>
              <a:rPr sz="2400" spc="-3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Checksum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calculation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simple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UDP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user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datagram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921" y="1906523"/>
            <a:ext cx="8564118" cy="393115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44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12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Queues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UDP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0639" y="1949195"/>
            <a:ext cx="7523226" cy="347395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55090" algn="l"/>
              </a:tabLst>
            </a:pPr>
            <a:r>
              <a:rPr spc="-5" smtClean="0"/>
              <a:t>3</a:t>
            </a:r>
            <a:r>
              <a:rPr spc="-5" dirty="0"/>
              <a:t>	TCP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8360" y="1894586"/>
            <a:ext cx="8071484" cy="4814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TCP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connection-oriented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protocol;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creates</a:t>
            </a:r>
            <a:r>
              <a:rPr sz="2800" b="1" i="1" dirty="0">
                <a:latin typeface="Times New Roman"/>
                <a:cs typeface="Times New Roman"/>
              </a:rPr>
              <a:t> a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virtual connection between two TCPs to send </a:t>
            </a:r>
            <a:r>
              <a:rPr sz="2800" b="1" i="1" dirty="0">
                <a:latin typeface="Times New Roman"/>
                <a:cs typeface="Times New Roman"/>
              </a:rPr>
              <a:t>data. In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addition, TCP uses </a:t>
            </a:r>
            <a:r>
              <a:rPr sz="2800" b="1" i="1" dirty="0">
                <a:latin typeface="Times New Roman"/>
                <a:cs typeface="Times New Roman"/>
              </a:rPr>
              <a:t>flow and </a:t>
            </a:r>
            <a:r>
              <a:rPr sz="2800" b="1" i="1" spc="-5" dirty="0">
                <a:latin typeface="Times New Roman"/>
                <a:cs typeface="Times New Roman"/>
              </a:rPr>
              <a:t>error control mechanisms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at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transport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40640" algn="just">
              <a:lnSpc>
                <a:spcPct val="100000"/>
              </a:lnSpc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6253480" algn="just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TCP</a:t>
            </a:r>
            <a:r>
              <a:rPr sz="2400" b="1" spc="-1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er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vices  TCP</a:t>
            </a:r>
            <a:r>
              <a:rPr sz="2400" b="1" spc="-1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Featu</a:t>
            </a: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es 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Segment</a:t>
            </a:r>
            <a:endParaRPr sz="2400">
              <a:latin typeface="Times New Roman"/>
              <a:cs typeface="Times New Roman"/>
            </a:endParaRPr>
          </a:p>
          <a:p>
            <a:pPr marL="12700" marR="5618480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400" b="1" spc="-18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TCP</a:t>
            </a:r>
            <a:r>
              <a:rPr sz="2400" b="1" spc="-1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Connection  Flow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Control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Error</a:t>
            </a:r>
            <a:r>
              <a:rPr sz="2400" b="1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973" y="447547"/>
            <a:ext cx="4725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400" spc="-50">
                <a:solidFill>
                  <a:srgbClr val="3333CC"/>
                </a:solidFill>
              </a:rPr>
              <a:t>Table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 </a:t>
            </a:r>
            <a:r>
              <a:rPr sz="2000" i="1" spc="-20" smtClean="0">
                <a:latin typeface="Times New Roman"/>
                <a:cs typeface="Times New Roman"/>
              </a:rPr>
              <a:t>Well-known</a:t>
            </a:r>
            <a:r>
              <a:rPr sz="2000" i="1" spc="-5" smtClean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ports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used by TCP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335" y="809244"/>
            <a:ext cx="6530340" cy="588568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42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13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Stream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delivery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239" y="2177795"/>
            <a:ext cx="7844028" cy="291693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941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14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Sending and receiving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buffers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015" y="1476755"/>
            <a:ext cx="7888223" cy="458724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29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15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TCP</a:t>
            </a:r>
            <a:r>
              <a:rPr sz="2000" i="1" spc="-10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segments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119" y="1629155"/>
            <a:ext cx="8427719" cy="458724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54635" marR="247015" indent="-2540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bytes </a:t>
            </a:r>
            <a:r>
              <a:rPr sz="3200" b="1" spc="-5" dirty="0">
                <a:latin typeface="Arial"/>
                <a:cs typeface="Arial"/>
              </a:rPr>
              <a:t>of data being </a:t>
            </a:r>
            <a:r>
              <a:rPr sz="3200" b="1" spc="-10" dirty="0">
                <a:latin typeface="Arial"/>
                <a:cs typeface="Arial"/>
              </a:rPr>
              <a:t>transferred in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each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connection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are numbered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by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5" dirty="0">
                <a:latin typeface="Arial"/>
                <a:cs typeface="Arial"/>
              </a:rPr>
              <a:t>TCP.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numbering starts </a:t>
            </a:r>
            <a:r>
              <a:rPr sz="3200" b="1" spc="-5" dirty="0">
                <a:latin typeface="Arial"/>
                <a:cs typeface="Arial"/>
              </a:rPr>
              <a:t>with a </a:t>
            </a:r>
            <a:r>
              <a:rPr sz="3200" b="1" spc="-10" dirty="0">
                <a:latin typeface="Arial"/>
                <a:cs typeface="Arial"/>
              </a:rPr>
              <a:t>randomly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generated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number.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96573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82173" y="1512824"/>
            <a:ext cx="85255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12800" algn="l"/>
                <a:tab pos="2422525" algn="l"/>
                <a:tab pos="3538220" algn="l"/>
                <a:tab pos="4218940" algn="l"/>
                <a:tab pos="5787390" algn="l"/>
                <a:tab pos="7159625" algn="l"/>
                <a:tab pos="782129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</a:t>
            </a:r>
            <a:r>
              <a:rPr sz="2800" b="1" i="1" dirty="0">
                <a:latin typeface="Times New Roman"/>
                <a:cs typeface="Times New Roman"/>
              </a:rPr>
              <a:t>e	f</a:t>
            </a:r>
            <a:r>
              <a:rPr sz="2800" b="1" i="1" spc="-5" dirty="0">
                <a:latin typeface="Times New Roman"/>
                <a:cs typeface="Times New Roman"/>
              </a:rPr>
              <a:t>ollowin</a:t>
            </a:r>
            <a:r>
              <a:rPr sz="2800" b="1" i="1" dirty="0">
                <a:latin typeface="Times New Roman"/>
                <a:cs typeface="Times New Roman"/>
              </a:rPr>
              <a:t>g	</a:t>
            </a:r>
            <a:r>
              <a:rPr sz="2800" b="1" i="1" spc="-5" dirty="0">
                <a:latin typeface="Times New Roman"/>
                <a:cs typeface="Times New Roman"/>
              </a:rPr>
              <a:t>show</a:t>
            </a:r>
            <a:r>
              <a:rPr sz="2800" b="1" i="1" dirty="0">
                <a:latin typeface="Times New Roman"/>
                <a:cs typeface="Times New Roman"/>
              </a:rPr>
              <a:t>s	t</a:t>
            </a:r>
            <a:r>
              <a:rPr sz="2800" b="1" i="1" spc="-5" dirty="0">
                <a:latin typeface="Times New Roman"/>
                <a:cs typeface="Times New Roman"/>
              </a:rPr>
              <a:t>h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sequenc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numbe</a:t>
            </a:r>
            <a:r>
              <a:rPr sz="2800" b="1" i="1" dirty="0">
                <a:latin typeface="Times New Roman"/>
                <a:cs typeface="Times New Roman"/>
              </a:rPr>
              <a:t>r	f</a:t>
            </a:r>
            <a:r>
              <a:rPr sz="2800" b="1" i="1" spc="-5" dirty="0">
                <a:latin typeface="Times New Roman"/>
                <a:cs typeface="Times New Roman"/>
              </a:rPr>
              <a:t>o</a:t>
            </a:r>
            <a:r>
              <a:rPr sz="2800" b="1" i="1" dirty="0">
                <a:latin typeface="Times New Roman"/>
                <a:cs typeface="Times New Roman"/>
              </a:rPr>
              <a:t>r	</a:t>
            </a:r>
            <a:r>
              <a:rPr sz="2800" b="1" i="1" spc="-5" dirty="0">
                <a:latin typeface="Times New Roman"/>
                <a:cs typeface="Times New Roman"/>
              </a:rPr>
              <a:t>each  segment: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67625" y="3015995"/>
            <a:ext cx="8780145" cy="1885950"/>
            <a:chOff x="967625" y="3015995"/>
            <a:chExt cx="8780145" cy="188595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4775" y="3073145"/>
              <a:ext cx="8665464" cy="7048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67740" y="3016008"/>
              <a:ext cx="8779510" cy="762000"/>
            </a:xfrm>
            <a:custGeom>
              <a:avLst/>
              <a:gdLst/>
              <a:ahLst/>
              <a:cxnLst/>
              <a:rect l="l" t="t" r="r" b="b"/>
              <a:pathLst>
                <a:path w="8779510" h="762000">
                  <a:moveTo>
                    <a:pt x="8733790" y="45720"/>
                  </a:moveTo>
                  <a:lnTo>
                    <a:pt x="872236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762000"/>
                  </a:lnTo>
                  <a:lnTo>
                    <a:pt x="57150" y="762000"/>
                  </a:lnTo>
                  <a:lnTo>
                    <a:pt x="57150" y="57150"/>
                  </a:lnTo>
                  <a:lnTo>
                    <a:pt x="8722360" y="57150"/>
                  </a:lnTo>
                  <a:lnTo>
                    <a:pt x="8722360" y="762000"/>
                  </a:lnTo>
                  <a:lnTo>
                    <a:pt x="8733790" y="762000"/>
                  </a:lnTo>
                  <a:lnTo>
                    <a:pt x="8733790" y="45720"/>
                  </a:lnTo>
                  <a:close/>
                </a:path>
                <a:path w="8779510" h="762000">
                  <a:moveTo>
                    <a:pt x="8779510" y="0"/>
                  </a:moveTo>
                  <a:lnTo>
                    <a:pt x="874522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762000"/>
                  </a:lnTo>
                  <a:lnTo>
                    <a:pt x="34290" y="762000"/>
                  </a:lnTo>
                  <a:lnTo>
                    <a:pt x="34290" y="34290"/>
                  </a:lnTo>
                  <a:lnTo>
                    <a:pt x="8745220" y="34290"/>
                  </a:lnTo>
                  <a:lnTo>
                    <a:pt x="8745220" y="762000"/>
                  </a:lnTo>
                  <a:lnTo>
                    <a:pt x="8779510" y="762000"/>
                  </a:lnTo>
                  <a:lnTo>
                    <a:pt x="87795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4775" y="3777995"/>
              <a:ext cx="8665464" cy="8572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7625" y="3778008"/>
              <a:ext cx="8780145" cy="857250"/>
            </a:xfrm>
            <a:custGeom>
              <a:avLst/>
              <a:gdLst/>
              <a:ahLst/>
              <a:cxnLst/>
              <a:rect l="l" t="t" r="r" b="b"/>
              <a:pathLst>
                <a:path w="8780145" h="857250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8780145" h="857250">
                  <a:moveTo>
                    <a:pt x="57150" y="0"/>
                  </a:moveTo>
                  <a:lnTo>
                    <a:pt x="45707" y="0"/>
                  </a:lnTo>
                  <a:lnTo>
                    <a:pt x="45707" y="857250"/>
                  </a:lnTo>
                  <a:lnTo>
                    <a:pt x="57150" y="857250"/>
                  </a:lnTo>
                  <a:lnTo>
                    <a:pt x="57150" y="0"/>
                  </a:lnTo>
                  <a:close/>
                </a:path>
                <a:path w="8780145" h="857250">
                  <a:moveTo>
                    <a:pt x="8734044" y="0"/>
                  </a:moveTo>
                  <a:lnTo>
                    <a:pt x="8722614" y="0"/>
                  </a:lnTo>
                  <a:lnTo>
                    <a:pt x="8722614" y="857250"/>
                  </a:lnTo>
                  <a:lnTo>
                    <a:pt x="8734044" y="857250"/>
                  </a:lnTo>
                  <a:lnTo>
                    <a:pt x="8734044" y="0"/>
                  </a:lnTo>
                  <a:close/>
                </a:path>
                <a:path w="8780145" h="857250">
                  <a:moveTo>
                    <a:pt x="8779764" y="0"/>
                  </a:moveTo>
                  <a:lnTo>
                    <a:pt x="8745461" y="0"/>
                  </a:lnTo>
                  <a:lnTo>
                    <a:pt x="8745461" y="857250"/>
                  </a:lnTo>
                  <a:lnTo>
                    <a:pt x="8779764" y="857250"/>
                  </a:lnTo>
                  <a:lnTo>
                    <a:pt x="877976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4775" y="4635245"/>
              <a:ext cx="8665464" cy="2095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67740" y="4635258"/>
              <a:ext cx="8779510" cy="266700"/>
            </a:xfrm>
            <a:custGeom>
              <a:avLst/>
              <a:gdLst/>
              <a:ahLst/>
              <a:cxnLst/>
              <a:rect l="l" t="t" r="r" b="b"/>
              <a:pathLst>
                <a:path w="8779510" h="266700">
                  <a:moveTo>
                    <a:pt x="8733790" y="0"/>
                  </a:moveTo>
                  <a:lnTo>
                    <a:pt x="8722360" y="0"/>
                  </a:lnTo>
                  <a:lnTo>
                    <a:pt x="8722360" y="209550"/>
                  </a:lnTo>
                  <a:lnTo>
                    <a:pt x="57150" y="209550"/>
                  </a:lnTo>
                  <a:lnTo>
                    <a:pt x="57150" y="0"/>
                  </a:lnTo>
                  <a:lnTo>
                    <a:pt x="45720" y="0"/>
                  </a:lnTo>
                  <a:lnTo>
                    <a:pt x="45720" y="220980"/>
                  </a:lnTo>
                  <a:lnTo>
                    <a:pt x="57150" y="220980"/>
                  </a:lnTo>
                  <a:lnTo>
                    <a:pt x="8722360" y="220980"/>
                  </a:lnTo>
                  <a:lnTo>
                    <a:pt x="8733790" y="220980"/>
                  </a:lnTo>
                  <a:lnTo>
                    <a:pt x="8733790" y="0"/>
                  </a:lnTo>
                  <a:close/>
                </a:path>
                <a:path w="8779510" h="266700">
                  <a:moveTo>
                    <a:pt x="8779510" y="0"/>
                  </a:moveTo>
                  <a:lnTo>
                    <a:pt x="8745220" y="0"/>
                  </a:lnTo>
                  <a:lnTo>
                    <a:pt x="8745220" y="232410"/>
                  </a:lnTo>
                  <a:lnTo>
                    <a:pt x="34290" y="23241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266700"/>
                  </a:lnTo>
                  <a:lnTo>
                    <a:pt x="34290" y="266700"/>
                  </a:lnTo>
                  <a:lnTo>
                    <a:pt x="8745220" y="266700"/>
                  </a:lnTo>
                  <a:lnTo>
                    <a:pt x="8779510" y="266700"/>
                  </a:lnTo>
                  <a:lnTo>
                    <a:pt x="87795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6730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025395"/>
            <a:ext cx="1143000" cy="5669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4123" y="20462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4839" y="3777234"/>
            <a:ext cx="9144000" cy="1715770"/>
            <a:chOff x="774839" y="3777234"/>
            <a:chExt cx="9144000" cy="1715770"/>
          </a:xfrm>
        </p:grpSpPr>
        <p:sp>
          <p:nvSpPr>
            <p:cNvPr id="6" name="object 6"/>
            <p:cNvSpPr/>
            <p:nvPr/>
          </p:nvSpPr>
          <p:spPr>
            <a:xfrm>
              <a:off x="774839" y="3777246"/>
              <a:ext cx="9144000" cy="1715770"/>
            </a:xfrm>
            <a:custGeom>
              <a:avLst/>
              <a:gdLst/>
              <a:ahLst/>
              <a:cxnLst/>
              <a:rect l="l" t="t" r="r" b="b"/>
              <a:pathLst>
                <a:path w="9144000" h="171577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7250"/>
                  </a:lnTo>
                  <a:lnTo>
                    <a:pt x="495300" y="85725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5262"/>
                  </a:lnTo>
                  <a:lnTo>
                    <a:pt x="9144000" y="1715262"/>
                  </a:lnTo>
                  <a:lnTo>
                    <a:pt x="9144000" y="858012"/>
                  </a:lnTo>
                  <a:lnTo>
                    <a:pt x="9144000" y="8572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4325" y="48828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0139" y="4634484"/>
              <a:ext cx="8077200" cy="210820"/>
            </a:xfrm>
            <a:custGeom>
              <a:avLst/>
              <a:gdLst/>
              <a:ahLst/>
              <a:cxnLst/>
              <a:rect l="l" t="t" r="r" b="b"/>
              <a:pathLst>
                <a:path w="8077200" h="210820">
                  <a:moveTo>
                    <a:pt x="8077200" y="21031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210312"/>
                  </a:lnTo>
                  <a:lnTo>
                    <a:pt x="8077200" y="21031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70139" y="2803398"/>
            <a:ext cx="8077200" cy="1831339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40665" marR="236854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value </a:t>
            </a:r>
            <a:r>
              <a:rPr sz="3200" b="1" spc="-5" dirty="0">
                <a:latin typeface="Arial"/>
                <a:cs typeface="Arial"/>
              </a:rPr>
              <a:t>in the </a:t>
            </a:r>
            <a:r>
              <a:rPr sz="3200" b="1" spc="-10" dirty="0">
                <a:latin typeface="Arial"/>
                <a:cs typeface="Arial"/>
              </a:rPr>
              <a:t>sequence number field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segment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defines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  <a:p>
            <a:pPr marL="1299845" marR="1292860" algn="ctr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number </a:t>
            </a:r>
            <a:r>
              <a:rPr sz="3200" b="1" spc="-5" dirty="0">
                <a:latin typeface="Arial"/>
                <a:cs typeface="Arial"/>
              </a:rPr>
              <a:t>of the first data </a:t>
            </a:r>
            <a:r>
              <a:rPr sz="3200" b="1" spc="-10" dirty="0">
                <a:latin typeface="Arial"/>
                <a:cs typeface="Arial"/>
              </a:rPr>
              <a:t>byte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contained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that</a:t>
            </a:r>
            <a:r>
              <a:rPr sz="3200" b="1" spc="-10" dirty="0">
                <a:latin typeface="Arial"/>
                <a:cs typeface="Arial"/>
              </a:rPr>
              <a:t> segment.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292225" marR="447040" indent="-838200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transport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layer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responsible for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process-to-process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delivery.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273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1568196"/>
            <a:ext cx="1143000" cy="495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1589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215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74839" y="2346198"/>
            <a:ext cx="9144000" cy="3146425"/>
            <a:chOff x="774839" y="2346198"/>
            <a:chExt cx="9144000" cy="3146425"/>
          </a:xfrm>
        </p:grpSpPr>
        <p:sp>
          <p:nvSpPr>
            <p:cNvPr id="6" name="object 6"/>
            <p:cNvSpPr/>
            <p:nvPr/>
          </p:nvSpPr>
          <p:spPr>
            <a:xfrm>
              <a:off x="1270139" y="2346210"/>
              <a:ext cx="8077200" cy="1431925"/>
            </a:xfrm>
            <a:custGeom>
              <a:avLst/>
              <a:gdLst/>
              <a:ahLst/>
              <a:cxnLst/>
              <a:rect l="l" t="t" r="r" b="b"/>
              <a:pathLst>
                <a:path w="8077200" h="1431925">
                  <a:moveTo>
                    <a:pt x="8077200" y="0"/>
                  </a:moveTo>
                  <a:lnTo>
                    <a:pt x="0" y="0"/>
                  </a:lnTo>
                  <a:lnTo>
                    <a:pt x="0" y="573786"/>
                  </a:lnTo>
                  <a:lnTo>
                    <a:pt x="0" y="574548"/>
                  </a:lnTo>
                  <a:lnTo>
                    <a:pt x="0" y="1431798"/>
                  </a:lnTo>
                  <a:lnTo>
                    <a:pt x="8077200" y="1431798"/>
                  </a:lnTo>
                  <a:lnTo>
                    <a:pt x="8077200" y="574548"/>
                  </a:lnTo>
                  <a:lnTo>
                    <a:pt x="8077200" y="573786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39" y="377724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4953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95300" y="858012"/>
                  </a:lnTo>
                  <a:lnTo>
                    <a:pt x="495300" y="0"/>
                  </a:lnTo>
                  <a:close/>
                </a:path>
                <a:path w="9144000" h="85852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0139" y="3777234"/>
              <a:ext cx="8077200" cy="858519"/>
            </a:xfrm>
            <a:custGeom>
              <a:avLst/>
              <a:gdLst/>
              <a:ahLst/>
              <a:cxnLst/>
              <a:rect l="l" t="t" r="r" b="b"/>
              <a:pathLst>
                <a:path w="8077200" h="858520">
                  <a:moveTo>
                    <a:pt x="8077200" y="85801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8077200" y="85801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46344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4325" y="54162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0139" y="4634483"/>
              <a:ext cx="8077200" cy="728980"/>
            </a:xfrm>
            <a:custGeom>
              <a:avLst/>
              <a:gdLst/>
              <a:ahLst/>
              <a:cxnLst/>
              <a:rect l="l" t="t" r="r" b="b"/>
              <a:pathLst>
                <a:path w="8077200" h="728979">
                  <a:moveTo>
                    <a:pt x="8077200" y="72847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728472"/>
                  </a:lnTo>
                  <a:lnTo>
                    <a:pt x="8077200" y="72847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77473" y="2368550"/>
            <a:ext cx="7461250" cy="295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value </a:t>
            </a:r>
            <a:r>
              <a:rPr sz="3200" b="1" spc="-5" dirty="0">
                <a:latin typeface="Arial"/>
                <a:cs typeface="Arial"/>
              </a:rPr>
              <a:t>of the </a:t>
            </a:r>
            <a:r>
              <a:rPr sz="3200" b="1" spc="-10" dirty="0">
                <a:latin typeface="Arial"/>
                <a:cs typeface="Arial"/>
              </a:rPr>
              <a:t>acknowledgment field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segment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defines</a:t>
            </a:r>
            <a:endParaRPr sz="3200">
              <a:latin typeface="Arial"/>
              <a:cs typeface="Arial"/>
            </a:endParaRPr>
          </a:p>
          <a:p>
            <a:pPr marL="350520" marR="340995"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number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next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byte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party </a:t>
            </a:r>
            <a:r>
              <a:rPr sz="3200" b="1" spc="-869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expects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receive.</a:t>
            </a:r>
            <a:endParaRPr sz="3200">
              <a:latin typeface="Arial"/>
              <a:cs typeface="Arial"/>
            </a:endParaRPr>
          </a:p>
          <a:p>
            <a:pPr marL="642620" marR="633095"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acknowledgment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number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cumulative.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2039" y="2063495"/>
            <a:ext cx="1143000" cy="71628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234325" y="5491734"/>
            <a:ext cx="8153400" cy="1270"/>
          </a:xfrm>
          <a:custGeom>
            <a:avLst/>
            <a:gdLst/>
            <a:ahLst/>
            <a:cxnLst/>
            <a:rect l="l" t="t" r="r" b="b"/>
            <a:pathLst>
              <a:path w="8153400" h="1270">
                <a:moveTo>
                  <a:pt x="8153400" y="761"/>
                </a:moveTo>
                <a:lnTo>
                  <a:pt x="8153400" y="0"/>
                </a:lnTo>
                <a:lnTo>
                  <a:pt x="0" y="0"/>
                </a:lnTo>
                <a:lnTo>
                  <a:pt x="0" y="761"/>
                </a:lnTo>
                <a:lnTo>
                  <a:pt x="8153400" y="761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95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16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TCP</a:t>
            </a:r>
            <a:r>
              <a:rPr sz="2000" i="1" spc="-7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segment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format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439" y="1491996"/>
            <a:ext cx="8775954" cy="495680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12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17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Control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field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493" y="2820923"/>
            <a:ext cx="8483345" cy="179527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173" y="1285747"/>
            <a:ext cx="5560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400" spc="-50">
                <a:solidFill>
                  <a:srgbClr val="3333CC"/>
                </a:solidFill>
              </a:rPr>
              <a:t>Table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sz="2400" smtClean="0">
                <a:solidFill>
                  <a:srgbClr val="3333CC"/>
                </a:solidFill>
              </a:rPr>
              <a:t>3</a:t>
            </a:r>
            <a:r>
              <a:rPr sz="2400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Description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flags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the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control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field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3049" y="1682495"/>
            <a:ext cx="700659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7674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18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Connection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establishment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using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three-way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handshaking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5167" y="1491996"/>
            <a:ext cx="6672071" cy="475640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780415" marR="174625" indent="-601980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SYN </a:t>
            </a:r>
            <a:r>
              <a:rPr sz="3200" b="1" spc="-10" dirty="0">
                <a:latin typeface="Arial"/>
                <a:cs typeface="Arial"/>
              </a:rPr>
              <a:t>segment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cannot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carry</a:t>
            </a:r>
            <a:r>
              <a:rPr sz="3200" b="1" spc="-5" dirty="0">
                <a:latin typeface="Arial"/>
                <a:cs typeface="Arial"/>
              </a:rPr>
              <a:t> data, but </a:t>
            </a:r>
            <a:r>
              <a:rPr sz="3200" b="1" spc="-10" dirty="0">
                <a:latin typeface="Arial"/>
                <a:cs typeface="Arial"/>
              </a:rPr>
              <a:t>it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consumes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one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sequence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number.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273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746125" marR="739775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A SYN + </a:t>
            </a:r>
            <a:r>
              <a:rPr sz="3200" b="1" spc="-10" dirty="0">
                <a:latin typeface="Arial"/>
                <a:cs typeface="Arial"/>
              </a:rPr>
              <a:t>ACK segment cannot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carry </a:t>
            </a:r>
            <a:r>
              <a:rPr sz="3200" b="1" spc="-5" dirty="0">
                <a:latin typeface="Arial"/>
                <a:cs typeface="Arial"/>
              </a:rPr>
              <a:t>data, but does </a:t>
            </a:r>
            <a:r>
              <a:rPr sz="3200" b="1" spc="-10" dirty="0">
                <a:latin typeface="Arial"/>
                <a:cs typeface="Arial"/>
              </a:rPr>
              <a:t>consume one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sequence</a:t>
            </a:r>
            <a:r>
              <a:rPr sz="3200" b="1" spc="-35" dirty="0">
                <a:latin typeface="Arial"/>
                <a:cs typeface="Arial"/>
              </a:rPr>
              <a:t> number.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893444" marR="452120" indent="-433705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An </a:t>
            </a:r>
            <a:r>
              <a:rPr sz="3200" b="1" spc="-10" dirty="0">
                <a:latin typeface="Arial"/>
                <a:cs typeface="Arial"/>
              </a:rPr>
              <a:t>ACK segment, </a:t>
            </a:r>
            <a:r>
              <a:rPr sz="3200" b="1" spc="-5" dirty="0">
                <a:latin typeface="Arial"/>
                <a:cs typeface="Arial"/>
              </a:rPr>
              <a:t>if </a:t>
            </a:r>
            <a:r>
              <a:rPr sz="3200" b="1" spc="-10" dirty="0">
                <a:latin typeface="Arial"/>
                <a:cs typeface="Arial"/>
              </a:rPr>
              <a:t>carrying </a:t>
            </a:r>
            <a:r>
              <a:rPr sz="3200" b="1" spc="-5" dirty="0">
                <a:latin typeface="Arial"/>
                <a:cs typeface="Arial"/>
              </a:rPr>
              <a:t>no </a:t>
            </a:r>
            <a:r>
              <a:rPr sz="3200" b="1" spc="-10" dirty="0">
                <a:latin typeface="Arial"/>
                <a:cs typeface="Arial"/>
              </a:rPr>
              <a:t>data,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consumes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no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sequence</a:t>
            </a:r>
            <a:r>
              <a:rPr sz="3200" b="1" spc="-30" dirty="0">
                <a:latin typeface="Arial"/>
                <a:cs typeface="Arial"/>
              </a:rPr>
              <a:t> number.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273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20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19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Data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transfer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4817" y="1491996"/>
            <a:ext cx="4214952" cy="488518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7463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20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Connection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termination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using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three-way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handshaking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143" y="1506474"/>
            <a:ext cx="6864095" cy="486232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081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1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20" dirty="0">
                <a:latin typeface="Times New Roman"/>
                <a:cs typeface="Times New Roman"/>
              </a:rPr>
              <a:t>Types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data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deliveries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5567" y="2308098"/>
            <a:ext cx="8043671" cy="329869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0" marR="920115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 FIN </a:t>
            </a:r>
            <a:r>
              <a:rPr sz="3200" b="1" spc="-10" dirty="0">
                <a:latin typeface="Arial"/>
                <a:cs typeface="Arial"/>
              </a:rPr>
              <a:t>segment consumes one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sequence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number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if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it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does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not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carry data.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678815" marR="673735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+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ACK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segment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consumes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one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sequence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number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if</a:t>
            </a:r>
            <a:r>
              <a:rPr sz="3200" b="1" spc="-10" dirty="0">
                <a:latin typeface="Arial"/>
                <a:cs typeface="Arial"/>
              </a:rPr>
              <a:t> it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does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not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carry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11018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73" y="523747"/>
            <a:ext cx="288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21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Half-close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4619" y="1187196"/>
            <a:ext cx="4584801" cy="535533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410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22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Sliding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window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5775" y="2406395"/>
            <a:ext cx="7065264" cy="259461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4444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4839" y="2574798"/>
            <a:ext cx="9144000" cy="2917825"/>
            <a:chOff x="774839" y="2574798"/>
            <a:chExt cx="9144000" cy="2917825"/>
          </a:xfrm>
        </p:grpSpPr>
        <p:sp>
          <p:nvSpPr>
            <p:cNvPr id="4" name="object 4"/>
            <p:cNvSpPr/>
            <p:nvPr/>
          </p:nvSpPr>
          <p:spPr>
            <a:xfrm>
              <a:off x="1270139" y="2574798"/>
              <a:ext cx="8077200" cy="346075"/>
            </a:xfrm>
            <a:custGeom>
              <a:avLst/>
              <a:gdLst/>
              <a:ahLst/>
              <a:cxnLst/>
              <a:rect l="l" t="t" r="r" b="b"/>
              <a:pathLst>
                <a:path w="8077200" h="346075">
                  <a:moveTo>
                    <a:pt x="8077200" y="345948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345948"/>
                  </a:lnTo>
                  <a:lnTo>
                    <a:pt x="8077200" y="345948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291999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4953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95300" y="858012"/>
                  </a:lnTo>
                  <a:lnTo>
                    <a:pt x="495300" y="0"/>
                  </a:lnTo>
                  <a:close/>
                </a:path>
                <a:path w="9144000" h="85852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0139" y="2919996"/>
              <a:ext cx="8077200" cy="2573020"/>
            </a:xfrm>
            <a:custGeom>
              <a:avLst/>
              <a:gdLst/>
              <a:ahLst/>
              <a:cxnLst/>
              <a:rect l="l" t="t" r="r" b="b"/>
              <a:pathLst>
                <a:path w="8077200" h="2573020">
                  <a:moveTo>
                    <a:pt x="80772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4500"/>
                  </a:lnTo>
                  <a:lnTo>
                    <a:pt x="0" y="1715262"/>
                  </a:lnTo>
                  <a:lnTo>
                    <a:pt x="0" y="2572512"/>
                  </a:lnTo>
                  <a:lnTo>
                    <a:pt x="8077200" y="2572512"/>
                  </a:lnTo>
                  <a:lnTo>
                    <a:pt x="8077200" y="1715262"/>
                  </a:lnTo>
                  <a:lnTo>
                    <a:pt x="8077200" y="1714500"/>
                  </a:lnTo>
                  <a:lnTo>
                    <a:pt x="8077200" y="858012"/>
                  </a:lnTo>
                  <a:lnTo>
                    <a:pt x="8077200" y="85725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11921" y="2597150"/>
            <a:ext cx="7594600" cy="295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510" marR="137795" indent="1270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A sliding window is used to </a:t>
            </a:r>
            <a:r>
              <a:rPr sz="3200" b="1" spc="-10" dirty="0">
                <a:latin typeface="Arial"/>
                <a:cs typeface="Arial"/>
              </a:rPr>
              <a:t>make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transmission more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efficient</a:t>
            </a:r>
            <a:r>
              <a:rPr sz="3200" b="1" spc="-5" dirty="0">
                <a:latin typeface="Arial"/>
                <a:cs typeface="Arial"/>
              </a:rPr>
              <a:t> as well </a:t>
            </a:r>
            <a:r>
              <a:rPr sz="3200" b="1" spc="-10" dirty="0">
                <a:latin typeface="Arial"/>
                <a:cs typeface="Arial"/>
              </a:rPr>
              <a:t>as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 control the flow of data so that </a:t>
            </a:r>
            <a:r>
              <a:rPr sz="3200" b="1" spc="-10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destination </a:t>
            </a:r>
            <a:r>
              <a:rPr sz="3200" b="1" spc="-5" dirty="0">
                <a:latin typeface="Arial"/>
                <a:cs typeface="Arial"/>
              </a:rPr>
              <a:t>does not </a:t>
            </a:r>
            <a:r>
              <a:rPr sz="3200" b="1" spc="-10" dirty="0">
                <a:latin typeface="Arial"/>
                <a:cs typeface="Arial"/>
              </a:rPr>
              <a:t>become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overwhelmed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with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data.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TCP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sliding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windows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are</a:t>
            </a:r>
            <a:r>
              <a:rPr sz="3200" b="1" spc="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byte-oriented.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1796795"/>
            <a:ext cx="1143000" cy="56692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4123" y="18176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11" name="object 11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4325" y="56448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70139" y="5491734"/>
              <a:ext cx="8077200" cy="100330"/>
            </a:xfrm>
            <a:custGeom>
              <a:avLst/>
              <a:gdLst/>
              <a:ahLst/>
              <a:cxnLst/>
              <a:rect l="l" t="t" r="r" b="b"/>
              <a:pathLst>
                <a:path w="8077200" h="100329">
                  <a:moveTo>
                    <a:pt x="8077200" y="9982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99822"/>
                  </a:lnTo>
                  <a:lnTo>
                    <a:pt x="8077200" y="9982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6573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05973" y="1512824"/>
            <a:ext cx="8604885" cy="375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What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value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receiver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window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(rwnd)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host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if the </a:t>
            </a:r>
            <a:r>
              <a:rPr sz="2800" b="1" i="1" spc="-25" dirty="0">
                <a:latin typeface="Times New Roman"/>
                <a:cs typeface="Times New Roman"/>
              </a:rPr>
              <a:t>receiver, </a:t>
            </a:r>
            <a:r>
              <a:rPr sz="2800" b="1" i="1" spc="-10" dirty="0">
                <a:latin typeface="Times New Roman"/>
                <a:cs typeface="Times New Roman"/>
              </a:rPr>
              <a:t>host </a:t>
            </a:r>
            <a:r>
              <a:rPr sz="2800" b="1" i="1" dirty="0">
                <a:latin typeface="Times New Roman"/>
                <a:cs typeface="Times New Roman"/>
              </a:rPr>
              <a:t>B, has a </a:t>
            </a:r>
            <a:r>
              <a:rPr sz="2800" b="1" i="1" spc="-10" dirty="0">
                <a:latin typeface="Times New Roman"/>
                <a:cs typeface="Times New Roman"/>
              </a:rPr>
              <a:t>buffer </a:t>
            </a:r>
            <a:r>
              <a:rPr sz="2800" b="1" i="1" spc="-5" dirty="0">
                <a:latin typeface="Times New Roman"/>
                <a:cs typeface="Times New Roman"/>
              </a:rPr>
              <a:t>size of 5000 bytes </a:t>
            </a:r>
            <a:r>
              <a:rPr sz="2800" b="1" i="1" dirty="0">
                <a:latin typeface="Times New Roman"/>
                <a:cs typeface="Times New Roman"/>
              </a:rPr>
              <a:t> and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1000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bytes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received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unprocessed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80010" algn="just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value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rwnd </a:t>
            </a:r>
            <a:r>
              <a:rPr sz="2800" b="1" i="1" dirty="0">
                <a:latin typeface="Times New Roman"/>
                <a:cs typeface="Times New Roman"/>
              </a:rPr>
              <a:t>= </a:t>
            </a:r>
            <a:r>
              <a:rPr sz="2800" b="1" i="1" spc="-5" dirty="0">
                <a:latin typeface="Times New Roman"/>
                <a:cs typeface="Times New Roman"/>
              </a:rPr>
              <a:t>5000 </a:t>
            </a:r>
            <a:r>
              <a:rPr sz="2800" b="1" i="1" dirty="0">
                <a:latin typeface="Times New Roman"/>
                <a:cs typeface="Times New Roman"/>
              </a:rPr>
              <a:t>− 1000 = </a:t>
            </a:r>
            <a:r>
              <a:rPr sz="2800" b="1" i="1" spc="-5" dirty="0">
                <a:latin typeface="Times New Roman"/>
                <a:cs typeface="Times New Roman"/>
              </a:rPr>
              <a:t>4000. Host </a:t>
            </a:r>
            <a:r>
              <a:rPr sz="2800" b="1" i="1" dirty="0">
                <a:latin typeface="Times New Roman"/>
                <a:cs typeface="Times New Roman"/>
              </a:rPr>
              <a:t>B </a:t>
            </a:r>
            <a:r>
              <a:rPr sz="2800" b="1" i="1" spc="-5" dirty="0">
                <a:latin typeface="Times New Roman"/>
                <a:cs typeface="Times New Roman"/>
              </a:rPr>
              <a:t>can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receive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only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4000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bytes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before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overflowing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35" dirty="0">
                <a:latin typeface="Times New Roman"/>
                <a:cs typeface="Times New Roman"/>
              </a:rPr>
              <a:t>buffer. </a:t>
            </a:r>
            <a:r>
              <a:rPr sz="2800" b="1" i="1" spc="-5" dirty="0">
                <a:latin typeface="Times New Roman"/>
                <a:cs typeface="Times New Roman"/>
              </a:rPr>
              <a:t>Host </a:t>
            </a:r>
            <a:r>
              <a:rPr sz="2800" b="1" i="1" dirty="0">
                <a:latin typeface="Times New Roman"/>
                <a:cs typeface="Times New Roman"/>
              </a:rPr>
              <a:t>B </a:t>
            </a:r>
            <a:r>
              <a:rPr sz="2800" b="1" i="1" spc="-5" dirty="0">
                <a:latin typeface="Times New Roman"/>
                <a:cs typeface="Times New Roman"/>
              </a:rPr>
              <a:t>advertises this value </a:t>
            </a: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its next segment to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6573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5973" y="1512824"/>
            <a:ext cx="8604250" cy="321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What</a:t>
            </a:r>
            <a:r>
              <a:rPr sz="2800" b="1" i="1" spc="2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2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size</a:t>
            </a:r>
            <a:r>
              <a:rPr sz="2800" b="1" i="1" spc="2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2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5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window</a:t>
            </a:r>
            <a:r>
              <a:rPr sz="2800" b="1" i="1" spc="25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2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host</a:t>
            </a:r>
            <a:r>
              <a:rPr sz="2800" b="1" i="1" spc="2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if</a:t>
            </a:r>
            <a:r>
              <a:rPr sz="2800" b="1" i="1" spc="2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5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value</a:t>
            </a:r>
            <a:r>
              <a:rPr sz="2800" b="1" i="1" spc="2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rwnd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3000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bytes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value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 cwnd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3500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bytes?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78740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size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window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smaller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rwnd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</a:t>
            </a:r>
            <a:r>
              <a:rPr sz="2800" b="1" i="1" spc="2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cwnd,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which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3000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bytes.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6573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82173" y="1512824"/>
            <a:ext cx="8529320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2800" b="1" i="1" spc="-5" dirty="0" smtClean="0">
                <a:latin typeface="Times New Roman"/>
                <a:cs typeface="Times New Roman"/>
              </a:rPr>
              <a:t>Figure </a:t>
            </a:r>
            <a:r>
              <a:rPr sz="2800" b="1" i="1" spc="-5" smtClean="0">
                <a:latin typeface="Times New Roman"/>
                <a:cs typeface="Times New Roman"/>
              </a:rPr>
              <a:t>23 </a:t>
            </a:r>
            <a:r>
              <a:rPr sz="2800" b="1" i="1" spc="-5" dirty="0">
                <a:latin typeface="Times New Roman"/>
                <a:cs typeface="Times New Roman"/>
              </a:rPr>
              <a:t>shows an unrealistic example </a:t>
            </a:r>
            <a:r>
              <a:rPr sz="2800" b="1" i="1" dirty="0">
                <a:latin typeface="Times New Roman"/>
                <a:cs typeface="Times New Roman"/>
              </a:rPr>
              <a:t>of a </a:t>
            </a:r>
            <a:r>
              <a:rPr sz="2800" b="1" i="1" spc="-5" dirty="0">
                <a:latin typeface="Times New Roman"/>
                <a:cs typeface="Times New Roman"/>
              </a:rPr>
              <a:t>sliding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window.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sender </a:t>
            </a:r>
            <a:r>
              <a:rPr sz="2800" b="1" i="1" dirty="0">
                <a:latin typeface="Times New Roman"/>
                <a:cs typeface="Times New Roman"/>
              </a:rPr>
              <a:t>has </a:t>
            </a:r>
            <a:r>
              <a:rPr sz="2800" b="1" i="1" spc="-5" dirty="0">
                <a:latin typeface="Times New Roman"/>
                <a:cs typeface="Times New Roman"/>
              </a:rPr>
              <a:t>sent bytes up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202.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assume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that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cwnd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20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reality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value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thousands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bytes).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10" dirty="0">
                <a:latin typeface="Times New Roman"/>
                <a:cs typeface="Times New Roman"/>
              </a:rPr>
              <a:t>receiver </a:t>
            </a:r>
            <a:r>
              <a:rPr sz="2800" b="1" i="1" dirty="0">
                <a:latin typeface="Times New Roman"/>
                <a:cs typeface="Times New Roman"/>
              </a:rPr>
              <a:t>has </a:t>
            </a:r>
            <a:r>
              <a:rPr sz="2800" b="1" i="1" spc="-5" dirty="0">
                <a:latin typeface="Times New Roman"/>
                <a:cs typeface="Times New Roman"/>
              </a:rPr>
              <a:t>sent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acknowledgment number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 200 with an rwnd of </a:t>
            </a:r>
            <a:r>
              <a:rPr sz="2800" b="1" i="1" dirty="0">
                <a:latin typeface="Times New Roman"/>
                <a:cs typeface="Times New Roman"/>
              </a:rPr>
              <a:t>9 </a:t>
            </a:r>
            <a:r>
              <a:rPr sz="2800" b="1" i="1" spc="-5" dirty="0">
                <a:latin typeface="Times New Roman"/>
                <a:cs typeface="Times New Roman"/>
              </a:rPr>
              <a:t>bytes (in reality this value is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thousands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bytes).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size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the sender window is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minimum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rwnd and cwnd, or </a:t>
            </a:r>
            <a:r>
              <a:rPr sz="2800" b="1" i="1" dirty="0">
                <a:latin typeface="Times New Roman"/>
                <a:cs typeface="Times New Roman"/>
              </a:rPr>
              <a:t>9 </a:t>
            </a:r>
            <a:r>
              <a:rPr sz="2800" b="1" i="1" spc="-5" dirty="0">
                <a:latin typeface="Times New Roman"/>
                <a:cs typeface="Times New Roman"/>
              </a:rPr>
              <a:t>bytes. Bytes 200 to 202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 sent, </a:t>
            </a:r>
            <a:r>
              <a:rPr sz="2800" b="1" i="1" dirty="0">
                <a:latin typeface="Times New Roman"/>
                <a:cs typeface="Times New Roman"/>
              </a:rPr>
              <a:t>but not </a:t>
            </a:r>
            <a:r>
              <a:rPr sz="2800" b="1" i="1" spc="-5" dirty="0">
                <a:latin typeface="Times New Roman"/>
                <a:cs typeface="Times New Roman"/>
              </a:rPr>
              <a:t>acknowledged. </a:t>
            </a:r>
            <a:r>
              <a:rPr sz="2800" b="1" i="1" spc="-10" dirty="0">
                <a:latin typeface="Times New Roman"/>
                <a:cs typeface="Times New Roman"/>
              </a:rPr>
              <a:t>Bytes </a:t>
            </a:r>
            <a:r>
              <a:rPr sz="2800" b="1" i="1" dirty="0">
                <a:latin typeface="Times New Roman"/>
                <a:cs typeface="Times New Roman"/>
              </a:rPr>
              <a:t>203 to 208 can </a:t>
            </a:r>
            <a:r>
              <a:rPr sz="2800" b="1" i="1" spc="-5" dirty="0">
                <a:latin typeface="Times New Roman"/>
                <a:cs typeface="Times New Roman"/>
              </a:rPr>
              <a:t>be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sent without worrying about acknowledgment. Bytes 209 </a:t>
            </a:r>
            <a:r>
              <a:rPr sz="2800" b="1" i="1" dirty="0">
                <a:latin typeface="Times New Roman"/>
                <a:cs typeface="Times New Roman"/>
              </a:rPr>
              <a:t> and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above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cannot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sent.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234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23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>
                <a:latin typeface="Times New Roman"/>
                <a:cs typeface="Times New Roman"/>
              </a:rPr>
              <a:t>Example</a:t>
            </a:r>
            <a:r>
              <a:rPr sz="2000" i="1" spc="-60">
                <a:latin typeface="Times New Roman"/>
                <a:cs typeface="Times New Roman"/>
              </a:rPr>
              <a:t> </a:t>
            </a:r>
            <a:r>
              <a:rPr sz="2000" i="1" spc="-5" smtClean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5973" y="2330195"/>
            <a:ext cx="7386066" cy="283083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15300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4839" y="1674876"/>
            <a:ext cx="9144000" cy="4900930"/>
            <a:chOff x="774839" y="1674876"/>
            <a:chExt cx="9144000" cy="4900930"/>
          </a:xfrm>
        </p:grpSpPr>
        <p:sp>
          <p:nvSpPr>
            <p:cNvPr id="4" name="object 4"/>
            <p:cNvSpPr/>
            <p:nvPr/>
          </p:nvSpPr>
          <p:spPr>
            <a:xfrm>
              <a:off x="1270139" y="1674876"/>
              <a:ext cx="8077200" cy="388620"/>
            </a:xfrm>
            <a:custGeom>
              <a:avLst/>
              <a:gdLst/>
              <a:ahLst/>
              <a:cxnLst/>
              <a:rect l="l" t="t" r="r" b="b"/>
              <a:pathLst>
                <a:path w="8077200" h="388619">
                  <a:moveTo>
                    <a:pt x="8077200" y="388619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8077200" y="388619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206274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4953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95300" y="858012"/>
                  </a:lnTo>
                  <a:lnTo>
                    <a:pt x="495300" y="0"/>
                  </a:lnTo>
                  <a:close/>
                </a:path>
                <a:path w="9144000" h="858519">
                  <a:moveTo>
                    <a:pt x="9144000" y="0"/>
                  </a:moveTo>
                  <a:lnTo>
                    <a:pt x="8572500" y="0"/>
                  </a:lnTo>
                  <a:lnTo>
                    <a:pt x="85725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0139" y="2062734"/>
              <a:ext cx="8077200" cy="858519"/>
            </a:xfrm>
            <a:custGeom>
              <a:avLst/>
              <a:gdLst/>
              <a:ahLst/>
              <a:cxnLst/>
              <a:rect l="l" t="t" r="r" b="b"/>
              <a:pathLst>
                <a:path w="8077200" h="858519">
                  <a:moveTo>
                    <a:pt x="8077200" y="858011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8077200" y="858011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0139" y="2919996"/>
              <a:ext cx="8077200" cy="1715770"/>
            </a:xfrm>
            <a:custGeom>
              <a:avLst/>
              <a:gdLst/>
              <a:ahLst/>
              <a:cxnLst/>
              <a:rect l="l" t="t" r="r" b="b"/>
              <a:pathLst>
                <a:path w="8077200" h="1715770">
                  <a:moveTo>
                    <a:pt x="80772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5262"/>
                  </a:lnTo>
                  <a:lnTo>
                    <a:pt x="8077200" y="1715262"/>
                  </a:lnTo>
                  <a:lnTo>
                    <a:pt x="8077200" y="858012"/>
                  </a:lnTo>
                  <a:lnTo>
                    <a:pt x="8077200" y="85725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463449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4953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95300" y="858012"/>
                  </a:lnTo>
                  <a:lnTo>
                    <a:pt x="495300" y="0"/>
                  </a:lnTo>
                  <a:close/>
                </a:path>
                <a:path w="9144000" h="85852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70139" y="4634496"/>
              <a:ext cx="8077200" cy="1941195"/>
            </a:xfrm>
            <a:custGeom>
              <a:avLst/>
              <a:gdLst/>
              <a:ahLst/>
              <a:cxnLst/>
              <a:rect l="l" t="t" r="r" b="b"/>
              <a:pathLst>
                <a:path w="8077200" h="1941195">
                  <a:moveTo>
                    <a:pt x="80772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4500"/>
                  </a:lnTo>
                  <a:lnTo>
                    <a:pt x="0" y="1715262"/>
                  </a:lnTo>
                  <a:lnTo>
                    <a:pt x="0" y="1940814"/>
                  </a:lnTo>
                  <a:lnTo>
                    <a:pt x="8077200" y="1940814"/>
                  </a:lnTo>
                  <a:lnTo>
                    <a:pt x="8077200" y="1715262"/>
                  </a:lnTo>
                  <a:lnTo>
                    <a:pt x="8077200" y="1714500"/>
                  </a:lnTo>
                  <a:lnTo>
                    <a:pt x="8077200" y="858012"/>
                  </a:lnTo>
                  <a:lnTo>
                    <a:pt x="8077200" y="85725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48873" y="1697989"/>
            <a:ext cx="7854315" cy="4843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709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Some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points about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TCP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sliding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windows:</a:t>
            </a:r>
            <a:endParaRPr sz="2800">
              <a:latin typeface="Arial"/>
              <a:cs typeface="Arial"/>
            </a:endParaRPr>
          </a:p>
          <a:p>
            <a:pPr marL="432434" marR="474980" indent="-420370">
              <a:lnSpc>
                <a:spcPts val="2860"/>
              </a:lnSpc>
              <a:spcBef>
                <a:spcPts val="145"/>
              </a:spcBef>
            </a:pPr>
            <a:r>
              <a:rPr sz="2400" dirty="0">
                <a:solidFill>
                  <a:srgbClr val="FF0000"/>
                </a:solidFill>
                <a:latin typeface="MS Gothic"/>
                <a:cs typeface="MS Gothic"/>
              </a:rPr>
              <a:t>❏</a:t>
            </a:r>
            <a:r>
              <a:rPr sz="2400" spc="-530" dirty="0">
                <a:solidFill>
                  <a:srgbClr val="FF0000"/>
                </a:solidFill>
                <a:latin typeface="MS Gothic"/>
                <a:cs typeface="MS Gothic"/>
              </a:rPr>
              <a:t> </a:t>
            </a:r>
            <a:r>
              <a:rPr sz="2400" b="1" spc="-5" dirty="0">
                <a:latin typeface="Arial"/>
                <a:cs typeface="Arial"/>
              </a:rPr>
              <a:t>Th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 siz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 o</a:t>
            </a:r>
            <a:r>
              <a:rPr sz="2400" b="1" dirty="0">
                <a:latin typeface="Arial"/>
                <a:cs typeface="Arial"/>
              </a:rPr>
              <a:t>f</a:t>
            </a:r>
            <a:r>
              <a:rPr sz="2400" b="1" spc="-5" dirty="0">
                <a:latin typeface="Arial"/>
                <a:cs typeface="Arial"/>
              </a:rPr>
              <a:t> th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 windo</a:t>
            </a:r>
            <a:r>
              <a:rPr sz="2400" b="1" dirty="0">
                <a:latin typeface="Arial"/>
                <a:cs typeface="Arial"/>
              </a:rPr>
              <a:t>w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5" dirty="0">
                <a:latin typeface="Arial"/>
                <a:cs typeface="Arial"/>
              </a:rPr>
              <a:t> th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lesse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f</a:t>
            </a:r>
            <a:r>
              <a:rPr sz="2400" b="1" spc="-5" dirty="0">
                <a:latin typeface="Arial"/>
                <a:cs typeface="Arial"/>
              </a:rPr>
              <a:t> rwn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-5" dirty="0">
                <a:latin typeface="Arial"/>
                <a:cs typeface="Arial"/>
              </a:rPr>
              <a:t> and  cwnd.</a:t>
            </a:r>
            <a:endParaRPr sz="2400">
              <a:latin typeface="Arial"/>
              <a:cs typeface="Arial"/>
            </a:endParaRPr>
          </a:p>
          <a:p>
            <a:pPr marL="432434" marR="281940" indent="-420370">
              <a:lnSpc>
                <a:spcPts val="2860"/>
              </a:lnSpc>
              <a:spcBef>
                <a:spcPts val="40"/>
              </a:spcBef>
            </a:pPr>
            <a:r>
              <a:rPr sz="2400" dirty="0">
                <a:solidFill>
                  <a:srgbClr val="FF0000"/>
                </a:solidFill>
                <a:latin typeface="MS Gothic"/>
                <a:cs typeface="MS Gothic"/>
              </a:rPr>
              <a:t>❏</a:t>
            </a:r>
            <a:r>
              <a:rPr sz="2400" spc="-530" dirty="0">
                <a:solidFill>
                  <a:srgbClr val="FF0000"/>
                </a:solidFill>
                <a:latin typeface="MS Gothic"/>
                <a:cs typeface="MS Gothic"/>
              </a:rPr>
              <a:t> </a:t>
            </a:r>
            <a:r>
              <a:rPr sz="2400" b="1" spc="-5" dirty="0">
                <a:latin typeface="Arial"/>
                <a:cs typeface="Arial"/>
              </a:rPr>
              <a:t>Th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 sourc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5" dirty="0">
                <a:latin typeface="Arial"/>
                <a:cs typeface="Arial"/>
              </a:rPr>
              <a:t> no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hav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o</a:t>
            </a:r>
            <a:r>
              <a:rPr sz="2400" b="1" spc="-5" dirty="0">
                <a:latin typeface="Arial"/>
                <a:cs typeface="Arial"/>
              </a:rPr>
              <a:t> sen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-5" dirty="0">
                <a:latin typeface="Arial"/>
                <a:cs typeface="Arial"/>
              </a:rPr>
              <a:t> a ful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-5" dirty="0">
                <a:latin typeface="Arial"/>
                <a:cs typeface="Arial"/>
              </a:rPr>
              <a:t> window</a:t>
            </a:r>
            <a:r>
              <a:rPr sz="2400" b="1" spc="-95" dirty="0">
                <a:latin typeface="Arial"/>
                <a:cs typeface="Arial"/>
              </a:rPr>
              <a:t>’</a:t>
            </a:r>
            <a:r>
              <a:rPr sz="2400" b="1" spc="-5" dirty="0">
                <a:latin typeface="Arial"/>
                <a:cs typeface="Arial"/>
              </a:rPr>
              <a:t>s  worth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 data.</a:t>
            </a:r>
            <a:endParaRPr sz="2400">
              <a:latin typeface="Arial"/>
              <a:cs typeface="Arial"/>
            </a:endParaRPr>
          </a:p>
          <a:p>
            <a:pPr marL="432434" marR="1068705" indent="-420370">
              <a:lnSpc>
                <a:spcPts val="2860"/>
              </a:lnSpc>
              <a:spcBef>
                <a:spcPts val="40"/>
              </a:spcBef>
            </a:pPr>
            <a:r>
              <a:rPr sz="2400" dirty="0">
                <a:solidFill>
                  <a:srgbClr val="FF0000"/>
                </a:solidFill>
                <a:latin typeface="MS Gothic"/>
                <a:cs typeface="MS Gothic"/>
              </a:rPr>
              <a:t>❏</a:t>
            </a:r>
            <a:r>
              <a:rPr sz="2400" spc="-530" dirty="0">
                <a:solidFill>
                  <a:srgbClr val="FF0000"/>
                </a:solidFill>
                <a:latin typeface="MS Gothic"/>
                <a:cs typeface="MS Gothic"/>
              </a:rPr>
              <a:t> </a:t>
            </a:r>
            <a:r>
              <a:rPr sz="2400" b="1" spc="-5" dirty="0">
                <a:latin typeface="Arial"/>
                <a:cs typeface="Arial"/>
              </a:rPr>
              <a:t>Th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windo</a:t>
            </a:r>
            <a:r>
              <a:rPr sz="2400" b="1" dirty="0">
                <a:latin typeface="Arial"/>
                <a:cs typeface="Arial"/>
              </a:rPr>
              <a:t>w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</a:t>
            </a:r>
            <a:r>
              <a:rPr sz="2400" b="1" dirty="0">
                <a:latin typeface="Arial"/>
                <a:cs typeface="Arial"/>
              </a:rPr>
              <a:t>n </a:t>
            </a:r>
            <a:r>
              <a:rPr sz="2400" b="1" spc="-5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 opene</a:t>
            </a:r>
            <a:r>
              <a:rPr sz="2400" b="1" dirty="0">
                <a:latin typeface="Arial"/>
                <a:cs typeface="Arial"/>
              </a:rPr>
              <a:t>d 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5" dirty="0">
                <a:latin typeface="Arial"/>
                <a:cs typeface="Arial"/>
              </a:rPr>
              <a:t> close</a:t>
            </a:r>
            <a:r>
              <a:rPr sz="2400" b="1" dirty="0">
                <a:latin typeface="Arial"/>
                <a:cs typeface="Arial"/>
              </a:rPr>
              <a:t>d </a:t>
            </a:r>
            <a:r>
              <a:rPr sz="2400" b="1" spc="-5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-5" dirty="0">
                <a:latin typeface="Arial"/>
                <a:cs typeface="Arial"/>
              </a:rPr>
              <a:t> the  </a:t>
            </a:r>
            <a:r>
              <a:rPr sz="2400" b="1" spc="-20" dirty="0">
                <a:latin typeface="Arial"/>
                <a:cs typeface="Arial"/>
              </a:rPr>
              <a:t>receiver,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but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should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not be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shrunk.</a:t>
            </a:r>
            <a:endParaRPr sz="2400">
              <a:latin typeface="Arial"/>
              <a:cs typeface="Arial"/>
            </a:endParaRPr>
          </a:p>
          <a:p>
            <a:pPr marL="432434" marR="5080" indent="-420370">
              <a:lnSpc>
                <a:spcPts val="2860"/>
              </a:lnSpc>
              <a:spcBef>
                <a:spcPts val="40"/>
              </a:spcBef>
            </a:pPr>
            <a:r>
              <a:rPr sz="2400" dirty="0">
                <a:solidFill>
                  <a:srgbClr val="FF0000"/>
                </a:solidFill>
                <a:latin typeface="MS Gothic"/>
                <a:cs typeface="MS Gothic"/>
              </a:rPr>
              <a:t>❏</a:t>
            </a:r>
            <a:r>
              <a:rPr sz="2400" spc="-530" dirty="0">
                <a:solidFill>
                  <a:srgbClr val="FF0000"/>
                </a:solidFill>
                <a:latin typeface="MS Gothic"/>
                <a:cs typeface="MS Gothic"/>
              </a:rPr>
              <a:t> </a:t>
            </a:r>
            <a:r>
              <a:rPr sz="2400" b="1" spc="-5" dirty="0">
                <a:latin typeface="Arial"/>
                <a:cs typeface="Arial"/>
              </a:rPr>
              <a:t>Th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destinatio</a:t>
            </a:r>
            <a:r>
              <a:rPr sz="2400" b="1" dirty="0">
                <a:latin typeface="Arial"/>
                <a:cs typeface="Arial"/>
              </a:rPr>
              <a:t>n </a:t>
            </a:r>
            <a:r>
              <a:rPr sz="2400" b="1" spc="-5" dirty="0">
                <a:latin typeface="Arial"/>
                <a:cs typeface="Arial"/>
              </a:rPr>
              <a:t>ca</a:t>
            </a:r>
            <a:r>
              <a:rPr sz="2400" b="1" dirty="0">
                <a:latin typeface="Arial"/>
                <a:cs typeface="Arial"/>
              </a:rPr>
              <a:t>n </a:t>
            </a:r>
            <a:r>
              <a:rPr sz="2400" b="1" spc="-5" dirty="0">
                <a:latin typeface="Arial"/>
                <a:cs typeface="Arial"/>
              </a:rPr>
              <a:t>sen</a:t>
            </a:r>
            <a:r>
              <a:rPr sz="2400" b="1" dirty="0">
                <a:latin typeface="Arial"/>
                <a:cs typeface="Arial"/>
              </a:rPr>
              <a:t>d 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 acknowledgmen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t  </a:t>
            </a:r>
            <a:r>
              <a:rPr sz="2400" b="1" spc="-5" dirty="0">
                <a:latin typeface="Arial"/>
                <a:cs typeface="Arial"/>
              </a:rPr>
              <a:t>any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time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long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as it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does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result in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shrinking</a:t>
            </a:r>
            <a:endParaRPr sz="2400">
              <a:latin typeface="Arial"/>
              <a:cs typeface="Arial"/>
            </a:endParaRPr>
          </a:p>
          <a:p>
            <a:pPr marL="432434">
              <a:lnSpc>
                <a:spcPts val="2785"/>
              </a:lnSpc>
            </a:pPr>
            <a:r>
              <a:rPr sz="2400" b="1" spc="-20" dirty="0">
                <a:latin typeface="Arial"/>
                <a:cs typeface="Arial"/>
              </a:rPr>
              <a:t>window.</a:t>
            </a:r>
            <a:endParaRPr sz="2400">
              <a:latin typeface="Arial"/>
              <a:cs typeface="Arial"/>
            </a:endParaRPr>
          </a:p>
          <a:p>
            <a:pPr marL="348615" marR="391160" indent="-336550">
              <a:lnSpc>
                <a:spcPct val="99600"/>
              </a:lnSpc>
              <a:spcBef>
                <a:spcPts val="35"/>
              </a:spcBef>
            </a:pPr>
            <a:r>
              <a:rPr sz="2400" dirty="0">
                <a:solidFill>
                  <a:srgbClr val="FF0000"/>
                </a:solidFill>
                <a:latin typeface="MS Gothic"/>
                <a:cs typeface="MS Gothic"/>
              </a:rPr>
              <a:t>❏</a:t>
            </a:r>
            <a:r>
              <a:rPr sz="2400" spc="-530" dirty="0">
                <a:solidFill>
                  <a:srgbClr val="FF0000"/>
                </a:solidFill>
                <a:latin typeface="MS Gothic"/>
                <a:cs typeface="MS Gothic"/>
              </a:rPr>
              <a:t> </a:t>
            </a:r>
            <a:r>
              <a:rPr sz="2400" b="1" spc="-5" dirty="0">
                <a:latin typeface="Arial"/>
                <a:cs typeface="Arial"/>
              </a:rPr>
              <a:t>Th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receive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 temporaril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shu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 dow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 the  window;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sender,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however,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can always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send a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segment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 byte after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 window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shut down.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6227" y="958595"/>
            <a:ext cx="1143000" cy="56692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78323" y="9794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34325" y="66354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07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2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Port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numbers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639" y="2001773"/>
            <a:ext cx="8365235" cy="330022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970915" marR="965200" algn="ctr">
              <a:lnSpc>
                <a:spcPct val="100000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ACK segments </a:t>
            </a:r>
            <a:r>
              <a:rPr sz="3200" b="1" spc="-5" dirty="0">
                <a:latin typeface="Arial"/>
                <a:cs typeface="Arial"/>
              </a:rPr>
              <a:t>do not </a:t>
            </a:r>
            <a:r>
              <a:rPr sz="3200" b="1" spc="-10" dirty="0">
                <a:latin typeface="Arial"/>
                <a:cs typeface="Arial"/>
              </a:rPr>
              <a:t>consume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sequence </a:t>
            </a:r>
            <a:r>
              <a:rPr sz="3200" b="1" spc="-5" dirty="0">
                <a:latin typeface="Arial"/>
                <a:cs typeface="Arial"/>
              </a:rPr>
              <a:t>numbers and are not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acknowledged.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348615" marR="340995" indent="-3175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modern implementations, </a:t>
            </a:r>
            <a:r>
              <a:rPr sz="3200" b="1" spc="-5" dirty="0">
                <a:latin typeface="Arial"/>
                <a:cs typeface="Arial"/>
              </a:rPr>
              <a:t>a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retransmission occurs if the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retransmission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timer</a:t>
            </a:r>
            <a:r>
              <a:rPr sz="3200" b="1" spc="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expires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or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three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duplicate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ACK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segments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have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arrived.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650490" marR="502920" indent="-2143125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No </a:t>
            </a:r>
            <a:r>
              <a:rPr sz="3200" b="1" spc="-10" dirty="0">
                <a:latin typeface="Arial"/>
                <a:cs typeface="Arial"/>
              </a:rPr>
              <a:t>retransmission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timer</a:t>
            </a:r>
            <a:r>
              <a:rPr sz="3200" b="1" spc="-5" dirty="0">
                <a:latin typeface="Arial"/>
                <a:cs typeface="Arial"/>
              </a:rPr>
              <a:t> is set for </a:t>
            </a:r>
            <a:r>
              <a:rPr sz="3200" b="1" spc="-10" dirty="0">
                <a:latin typeface="Arial"/>
                <a:cs typeface="Arial"/>
              </a:rPr>
              <a:t>an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ACK segment.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273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63195" marR="155575" indent="-3810" algn="ctr">
              <a:lnSpc>
                <a:spcPct val="100000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Data may arrive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out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-10" dirty="0">
                <a:latin typeface="Arial"/>
                <a:cs typeface="Arial"/>
              </a:rPr>
              <a:t> order </a:t>
            </a:r>
            <a:r>
              <a:rPr sz="3200" b="1" spc="-5" dirty="0">
                <a:latin typeface="Arial"/>
                <a:cs typeface="Arial"/>
              </a:rPr>
              <a:t>and</a:t>
            </a:r>
            <a:r>
              <a:rPr sz="3200" b="1" spc="-10" dirty="0">
                <a:latin typeface="Arial"/>
                <a:cs typeface="Arial"/>
              </a:rPr>
              <a:t> be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temporarily </a:t>
            </a:r>
            <a:r>
              <a:rPr sz="3200" b="1" spc="-5" dirty="0">
                <a:latin typeface="Arial"/>
                <a:cs typeface="Arial"/>
              </a:rPr>
              <a:t>stored by the receiving </a:t>
            </a:r>
            <a:r>
              <a:rPr sz="3200" b="1" spc="-105" dirty="0">
                <a:latin typeface="Arial"/>
                <a:cs typeface="Arial"/>
              </a:rPr>
              <a:t>TCP,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but TCP </a:t>
            </a:r>
            <a:r>
              <a:rPr sz="3200" b="1" spc="-10" dirty="0">
                <a:latin typeface="Arial"/>
                <a:cs typeface="Arial"/>
              </a:rPr>
              <a:t>guarantees </a:t>
            </a:r>
            <a:r>
              <a:rPr sz="3200" b="1" spc="-5" dirty="0">
                <a:latin typeface="Arial"/>
                <a:cs typeface="Arial"/>
              </a:rPr>
              <a:t>that no </a:t>
            </a:r>
            <a:r>
              <a:rPr sz="3200" b="1" spc="-10" dirty="0">
                <a:latin typeface="Arial"/>
                <a:cs typeface="Arial"/>
              </a:rPr>
              <a:t>out-of-order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segment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delivered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process.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11780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73" y="599947"/>
            <a:ext cx="36658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24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Normal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operation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2317" y="1465325"/>
            <a:ext cx="6005321" cy="505586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16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25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Lost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segment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895" y="1491996"/>
            <a:ext cx="7476743" cy="50200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122805" marR="270510" indent="-1847214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receiver </a:t>
            </a:r>
            <a:r>
              <a:rPr sz="3200" b="1" spc="-5" dirty="0">
                <a:latin typeface="Arial"/>
                <a:cs typeface="Arial"/>
              </a:rPr>
              <a:t>TCP </a:t>
            </a:r>
            <a:r>
              <a:rPr sz="3200" b="1" spc="-10" dirty="0">
                <a:latin typeface="Arial"/>
                <a:cs typeface="Arial"/>
              </a:rPr>
              <a:t>delivers </a:t>
            </a:r>
            <a:r>
              <a:rPr sz="3200" b="1" spc="-5" dirty="0">
                <a:latin typeface="Arial"/>
                <a:cs typeface="Arial"/>
              </a:rPr>
              <a:t>only </a:t>
            </a:r>
            <a:r>
              <a:rPr sz="3200" b="1" spc="-10" dirty="0">
                <a:latin typeface="Arial"/>
                <a:cs typeface="Arial"/>
              </a:rPr>
              <a:t>ordered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data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0" dirty="0">
                <a:latin typeface="Arial"/>
                <a:cs typeface="Arial"/>
              </a:rPr>
              <a:t> process.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273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87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26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Fast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retransmission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1293" y="1587245"/>
            <a:ext cx="5968746" cy="485775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14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3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IP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addresses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versus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port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numbers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1571" y="1690877"/>
            <a:ext cx="5878067" cy="475411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02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lang="en-US" sz="2400" spc="-10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4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IANA</a:t>
            </a:r>
            <a:r>
              <a:rPr sz="2000" i="1" spc="-9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ranges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3623" y="2806445"/>
            <a:ext cx="6909816" cy="15049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188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5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Socket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address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3247" y="3046476"/>
            <a:ext cx="6946392" cy="141732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080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lang="en-US" sz="2400" spc="-15" dirty="0" smtClean="0">
                <a:solidFill>
                  <a:srgbClr val="3333CC"/>
                </a:solidFill>
              </a:rPr>
              <a:t>Figure </a:t>
            </a:r>
            <a:r>
              <a:rPr sz="2400" spc="-5" smtClean="0">
                <a:solidFill>
                  <a:srgbClr val="3333CC"/>
                </a:solidFill>
              </a:rPr>
              <a:t>6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10" dirty="0">
                <a:latin typeface="Times New Roman"/>
                <a:cs typeface="Times New Roman"/>
              </a:rPr>
              <a:t>Multiplexing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demultiplexing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0491" y="1949195"/>
            <a:ext cx="6746747" cy="372617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6DD7FB5155A440AF7BB58CFFD0EB48" ma:contentTypeVersion="4" ma:contentTypeDescription="Create a new document." ma:contentTypeScope="" ma:versionID="990fa8cc0888ac136b9df06f6aff5f81">
  <xsd:schema xmlns:xsd="http://www.w3.org/2001/XMLSchema" xmlns:xs="http://www.w3.org/2001/XMLSchema" xmlns:p="http://schemas.microsoft.com/office/2006/metadata/properties" xmlns:ns2="55327a11-6e4c-481a-812d-9a5ea8cd96ec" targetNamespace="http://schemas.microsoft.com/office/2006/metadata/properties" ma:root="true" ma:fieldsID="cb56dc8b258b4ad306b09ca19339265d" ns2:_="">
    <xsd:import namespace="55327a11-6e4c-481a-812d-9a5ea8cd9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27a11-6e4c-481a-812d-9a5ea8cd9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7D006D-EAF8-45C1-9C8E-2FBB1350D3E9}"/>
</file>

<file path=customXml/itemProps2.xml><?xml version="1.0" encoding="utf-8"?>
<ds:datastoreItem xmlns:ds="http://schemas.openxmlformats.org/officeDocument/2006/customXml" ds:itemID="{EA702F2F-9C5A-4C64-9B52-7963CEDDF1D5}"/>
</file>

<file path=customXml/itemProps3.xml><?xml version="1.0" encoding="utf-8"?>
<ds:datastoreItem xmlns:ds="http://schemas.openxmlformats.org/officeDocument/2006/customXml" ds:itemID="{753C2A43-D4DE-489D-B9E3-569629BC8F1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984</Words>
  <Application>Microsoft Office PowerPoint</Application>
  <PresentationFormat>Custom</PresentationFormat>
  <Paragraphs>119</Paragraphs>
  <Slides>57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Slide 1</vt:lpstr>
      <vt:lpstr>1 PROCESS-TO-PROCESS DELIVERY</vt:lpstr>
      <vt:lpstr>Note</vt:lpstr>
      <vt:lpstr>Figure 1 Types of data deliveries</vt:lpstr>
      <vt:lpstr>Figure 2 Port numbers</vt:lpstr>
      <vt:lpstr>Figure 3 IP addresses versus port numbers</vt:lpstr>
      <vt:lpstr>Figure 4 IANA ranges</vt:lpstr>
      <vt:lpstr>Figure 5 Socket address</vt:lpstr>
      <vt:lpstr>Figure 6 Multiplexing and demultiplexing</vt:lpstr>
      <vt:lpstr>Figure 7 Error control</vt:lpstr>
      <vt:lpstr>Figure 8 Position of UDP, TCP, and SCTP in TCP/IP suite</vt:lpstr>
      <vt:lpstr>2 USER DATAGRAM PROTOCOL (UDP)</vt:lpstr>
      <vt:lpstr>Table 1 Well-known ports used with UDP</vt:lpstr>
      <vt:lpstr>Example 1</vt:lpstr>
      <vt:lpstr>Example 1 (continued)</vt:lpstr>
      <vt:lpstr>Figure 9 User datagram format</vt:lpstr>
      <vt:lpstr>Note</vt:lpstr>
      <vt:lpstr>Figure 10 Pseudoheader for checksum calculation</vt:lpstr>
      <vt:lpstr>Example 2</vt:lpstr>
      <vt:lpstr>Figure 11 Checksum calculation of a simple UDP user datagram</vt:lpstr>
      <vt:lpstr>Figure 12 Queues in UDP</vt:lpstr>
      <vt:lpstr>3 TCP</vt:lpstr>
      <vt:lpstr>Table 2 Well-known ports used by TCP</vt:lpstr>
      <vt:lpstr>Figure 13 Stream delivery</vt:lpstr>
      <vt:lpstr>Figure 14 Sending and receiving buffers</vt:lpstr>
      <vt:lpstr>Figure 15 TCP segments</vt:lpstr>
      <vt:lpstr>Note</vt:lpstr>
      <vt:lpstr>Slide 28</vt:lpstr>
      <vt:lpstr>Note</vt:lpstr>
      <vt:lpstr>Note</vt:lpstr>
      <vt:lpstr>Figure 16 TCP segment format</vt:lpstr>
      <vt:lpstr>Figure 17 Control field</vt:lpstr>
      <vt:lpstr>Table 3 Description of flags in the control field</vt:lpstr>
      <vt:lpstr>Figure 18 Connection establishment using three-way handshaking</vt:lpstr>
      <vt:lpstr>Note</vt:lpstr>
      <vt:lpstr>Note</vt:lpstr>
      <vt:lpstr>Note</vt:lpstr>
      <vt:lpstr>Figure 19 Data transfer</vt:lpstr>
      <vt:lpstr>Figure 20 Connection termination using three-way handshaking</vt:lpstr>
      <vt:lpstr>Note</vt:lpstr>
      <vt:lpstr>Note</vt:lpstr>
      <vt:lpstr>Figure 21 Half-close</vt:lpstr>
      <vt:lpstr>Figure 22 Sliding window</vt:lpstr>
      <vt:lpstr>Note</vt:lpstr>
      <vt:lpstr>Example 4</vt:lpstr>
      <vt:lpstr>Example 5</vt:lpstr>
      <vt:lpstr>Example 6</vt:lpstr>
      <vt:lpstr>Figure 23 Example 6</vt:lpstr>
      <vt:lpstr>Note</vt:lpstr>
      <vt:lpstr>Note</vt:lpstr>
      <vt:lpstr>Note</vt:lpstr>
      <vt:lpstr>Note</vt:lpstr>
      <vt:lpstr>Note</vt:lpstr>
      <vt:lpstr>Figure 24 Normal operation</vt:lpstr>
      <vt:lpstr>Figure 25 Lost segment</vt:lpstr>
      <vt:lpstr>Note</vt:lpstr>
      <vt:lpstr>Figure 26 Fast retransmission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ch23.ppt [Compatibility Mode]</dc:title>
  <dc:creator>Noi</dc:creator>
  <cp:lastModifiedBy>RJ</cp:lastModifiedBy>
  <cp:revision>5</cp:revision>
  <dcterms:created xsi:type="dcterms:W3CDTF">2022-02-22T09:59:08Z</dcterms:created>
  <dcterms:modified xsi:type="dcterms:W3CDTF">2022-02-22T16:11:15Z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2022-02-22T00:00:00Z</vt:filetime>
  </property>
  <property fmtid="{D5CDD505-2E9C-101B-9397-08002B2CF9AE}" pid="5" name="ContentTypeId">
    <vt:lpwstr>0x0101000E6DD7FB5155A440AF7BB58CFFD0EB48</vt:lpwstr>
  </property>
</Properties>
</file>