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Slides/notesSlide15.xml" ContentType="application/vnd.openxmlformats-officedocument.presentationml.notesSlide+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3.xml" ContentType="application/vnd.openxmlformats-officedocument.presentationml.slideLayout+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2" r:id="rId1"/>
  </p:sldMasterIdLst>
  <p:notesMasterIdLst>
    <p:notesMasterId r:id="rId29"/>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5143500" type="screen16x9"/>
  <p:notesSz cx="6858000" cy="9144000"/>
  <p:embeddedFontLst>
    <p:embeddedFont>
      <p:font typeface="Work Sans Light" charset="0"/>
      <p:regular r:id="rId30"/>
      <p:bold r:id="rId31"/>
      <p:italic r:id="rId32"/>
      <p:boldItalic r:id="rId33"/>
    </p:embeddedFont>
    <p:embeddedFont>
      <p:font typeface="Calibri" pitchFamily="34" charset="0"/>
      <p:regular r:id="rId34"/>
      <p:bold r:id="rId35"/>
      <p:italic r:id="rId36"/>
      <p:boldItalic r:id="rId37"/>
    </p:embeddedFont>
    <p:embeddedFont>
      <p:font typeface="Work Sans" charset="0"/>
      <p:regular r:id="rId38"/>
      <p:bold r:id="rId39"/>
      <p:italic r:id="rId40"/>
      <p:boldItalic r:id="rId41"/>
    </p:embeddedFont>
    <p:embeddedFont>
      <p:font typeface="Raleway" charset="0"/>
      <p:regular r:id="rId42"/>
      <p:bold r:id="rId43"/>
      <p:italic r:id="rId44"/>
      <p:boldItalic r:id="rId45"/>
    </p:embeddedFont>
    <p:embeddedFont>
      <p:font typeface="Raleway ExtraBold" charset="0"/>
      <p:bold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418" y="1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0323119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404b1e11f4_3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404b1e11f4_3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404b1e11f4_3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404b1e11f4_3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404b1e11f4_3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404b1e11f4_3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404b1e11f4_3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404b1e11f4_3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404b1e11f4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1404b1e11f4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404b1e11f4_3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404b1e11f4_3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404b1e11f4_3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404b1e11f4_3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404b1e11f4_3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404b1e11f4_3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404b1e11f4_3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404b1e11f4_3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404b1e11f4_3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404b1e11f4_3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404b1e11f4_3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404b1e11f4_3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404b1e11f4_3_19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404b1e11f4_3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04b1e11f4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1404b1e11f4_3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404b1e11f4_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1404b1e11f4_3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404b1e11f4_3_6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404b1e11f4_3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353775" y="3795498"/>
            <a:ext cx="1722922" cy="16986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 name="Google Shape;11;p2"/>
          <p:cNvSpPr/>
          <p:nvPr/>
        </p:nvSpPr>
        <p:spPr>
          <a:xfrm>
            <a:off x="6654971" y="-410153"/>
            <a:ext cx="2805957" cy="2661973"/>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 name="Google Shape;12;p2"/>
          <p:cNvSpPr/>
          <p:nvPr/>
        </p:nvSpPr>
        <p:spPr>
          <a:xfrm>
            <a:off x="6017770" y="693100"/>
            <a:ext cx="1910145" cy="170122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 name="Google Shape;13;p2"/>
          <p:cNvSpPr/>
          <p:nvPr/>
        </p:nvSpPr>
        <p:spPr>
          <a:xfrm rot="986735">
            <a:off x="654370" y="3671524"/>
            <a:ext cx="2361497" cy="1160970"/>
          </a:xfrm>
          <a:custGeom>
            <a:avLst/>
            <a:gdLst/>
            <a:ahLst/>
            <a:cxnLst/>
            <a:rect l="l" t="t" r="r" b="b"/>
            <a:pathLst>
              <a:path w="2728778" h="1341534" extrusionOk="0">
                <a:moveTo>
                  <a:pt x="2727858" y="971865"/>
                </a:moveTo>
                <a:cubicBezTo>
                  <a:pt x="2662022" y="811650"/>
                  <a:pt x="2599698" y="650061"/>
                  <a:pt x="2540889" y="487098"/>
                </a:cubicBezTo>
                <a:cubicBezTo>
                  <a:pt x="2509539" y="400203"/>
                  <a:pt x="2479196" y="312951"/>
                  <a:pt x="2449860" y="225343"/>
                </a:cubicBezTo>
                <a:cubicBezTo>
                  <a:pt x="2433572" y="176691"/>
                  <a:pt x="2413699" y="33711"/>
                  <a:pt x="2369261" y="7263"/>
                </a:cubicBezTo>
                <a:cubicBezTo>
                  <a:pt x="2220183" y="-81480"/>
                  <a:pt x="2022959" y="670486"/>
                  <a:pt x="2005088" y="766409"/>
                </a:cubicBezTo>
                <a:lnTo>
                  <a:pt x="1865337" y="330248"/>
                </a:lnTo>
                <a:cubicBezTo>
                  <a:pt x="1847733" y="275297"/>
                  <a:pt x="1832638" y="161377"/>
                  <a:pt x="1794493" y="120269"/>
                </a:cubicBezTo>
                <a:cubicBezTo>
                  <a:pt x="1743936" y="65765"/>
                  <a:pt x="1696730" y="134449"/>
                  <a:pt x="1673636" y="175317"/>
                </a:cubicBezTo>
                <a:cubicBezTo>
                  <a:pt x="1532725" y="424648"/>
                  <a:pt x="1433672" y="703337"/>
                  <a:pt x="1369342" y="981741"/>
                </a:cubicBezTo>
                <a:cubicBezTo>
                  <a:pt x="1335812" y="807258"/>
                  <a:pt x="1310689" y="631297"/>
                  <a:pt x="1288321" y="455076"/>
                </a:cubicBezTo>
                <a:cubicBezTo>
                  <a:pt x="1277775" y="371868"/>
                  <a:pt x="1286240" y="249841"/>
                  <a:pt x="1254234" y="172978"/>
                </a:cubicBezTo>
                <a:cubicBezTo>
                  <a:pt x="1238347" y="134825"/>
                  <a:pt x="1212978" y="119984"/>
                  <a:pt x="1171917" y="143412"/>
                </a:cubicBezTo>
                <a:cubicBezTo>
                  <a:pt x="1121936" y="171928"/>
                  <a:pt x="1103360" y="253710"/>
                  <a:pt x="1079994" y="303625"/>
                </a:cubicBezTo>
                <a:lnTo>
                  <a:pt x="960796" y="558322"/>
                </a:lnTo>
                <a:cubicBezTo>
                  <a:pt x="886287" y="717505"/>
                  <a:pt x="811785" y="876689"/>
                  <a:pt x="737289" y="1035876"/>
                </a:cubicBezTo>
                <a:cubicBezTo>
                  <a:pt x="703260" y="851023"/>
                  <a:pt x="694251" y="662703"/>
                  <a:pt x="693045" y="475089"/>
                </a:cubicBezTo>
                <a:cubicBezTo>
                  <a:pt x="692644" y="412762"/>
                  <a:pt x="744004" y="92719"/>
                  <a:pt x="611649" y="163840"/>
                </a:cubicBezTo>
                <a:cubicBezTo>
                  <a:pt x="556749" y="193334"/>
                  <a:pt x="524198" y="292679"/>
                  <a:pt x="502867" y="347332"/>
                </a:cubicBezTo>
                <a:cubicBezTo>
                  <a:pt x="477349" y="414675"/>
                  <a:pt x="457547" y="484047"/>
                  <a:pt x="443669" y="554712"/>
                </a:cubicBezTo>
                <a:cubicBezTo>
                  <a:pt x="409499" y="720246"/>
                  <a:pt x="400346" y="890485"/>
                  <a:pt x="355630" y="1053919"/>
                </a:cubicBezTo>
                <a:cubicBezTo>
                  <a:pt x="285715" y="780155"/>
                  <a:pt x="210959" y="507689"/>
                  <a:pt x="131364" y="236523"/>
                </a:cubicBezTo>
                <a:cubicBezTo>
                  <a:pt x="118161" y="191558"/>
                  <a:pt x="113027" y="129290"/>
                  <a:pt x="50577" y="143198"/>
                </a:cubicBezTo>
                <a:cubicBezTo>
                  <a:pt x="-12470" y="157242"/>
                  <a:pt x="-3279" y="216354"/>
                  <a:pt x="8446" y="263094"/>
                </a:cubicBezTo>
                <a:cubicBezTo>
                  <a:pt x="43940" y="404564"/>
                  <a:pt x="90024" y="544084"/>
                  <a:pt x="128772" y="684757"/>
                </a:cubicBezTo>
                <a:cubicBezTo>
                  <a:pt x="166036" y="820038"/>
                  <a:pt x="202099" y="955643"/>
                  <a:pt x="236957" y="1091572"/>
                </a:cubicBezTo>
                <a:cubicBezTo>
                  <a:pt x="252616" y="1152628"/>
                  <a:pt x="281531" y="1400183"/>
                  <a:pt x="388193" y="1271824"/>
                </a:cubicBezTo>
                <a:cubicBezTo>
                  <a:pt x="462849" y="1181987"/>
                  <a:pt x="485276" y="1020568"/>
                  <a:pt x="504863" y="909402"/>
                </a:cubicBezTo>
                <a:cubicBezTo>
                  <a:pt x="529163" y="771484"/>
                  <a:pt x="540778" y="631070"/>
                  <a:pt x="574004" y="494803"/>
                </a:cubicBezTo>
                <a:cubicBezTo>
                  <a:pt x="575241" y="655256"/>
                  <a:pt x="582170" y="816046"/>
                  <a:pt x="604136" y="975125"/>
                </a:cubicBezTo>
                <a:cubicBezTo>
                  <a:pt x="613522" y="1043173"/>
                  <a:pt x="625027" y="1339795"/>
                  <a:pt x="745391" y="1256853"/>
                </a:cubicBezTo>
                <a:cubicBezTo>
                  <a:pt x="794464" y="1223043"/>
                  <a:pt x="818465" y="1123043"/>
                  <a:pt x="843860" y="1068779"/>
                </a:cubicBezTo>
                <a:cubicBezTo>
                  <a:pt x="878736" y="994262"/>
                  <a:pt x="913612" y="919746"/>
                  <a:pt x="948488" y="845229"/>
                </a:cubicBezTo>
                <a:cubicBezTo>
                  <a:pt x="1018243" y="696170"/>
                  <a:pt x="1087996" y="547134"/>
                  <a:pt x="1157748" y="398122"/>
                </a:cubicBezTo>
                <a:cubicBezTo>
                  <a:pt x="1180978" y="586423"/>
                  <a:pt x="1206639" y="774517"/>
                  <a:pt x="1240610" y="961223"/>
                </a:cubicBezTo>
                <a:cubicBezTo>
                  <a:pt x="1257080" y="1051741"/>
                  <a:pt x="1275481" y="1141916"/>
                  <a:pt x="1296488" y="1231474"/>
                </a:cubicBezTo>
                <a:cubicBezTo>
                  <a:pt x="1309192" y="1285680"/>
                  <a:pt x="1339526" y="1397462"/>
                  <a:pt x="1413974" y="1319763"/>
                </a:cubicBezTo>
                <a:cubicBezTo>
                  <a:pt x="1458277" y="1273529"/>
                  <a:pt x="1452573" y="1149479"/>
                  <a:pt x="1464648" y="1088092"/>
                </a:cubicBezTo>
                <a:cubicBezTo>
                  <a:pt x="1481578" y="1002001"/>
                  <a:pt x="1502116" y="916717"/>
                  <a:pt x="1526262" y="832241"/>
                </a:cubicBezTo>
                <a:cubicBezTo>
                  <a:pt x="1577535" y="652900"/>
                  <a:pt x="1644666" y="478475"/>
                  <a:pt x="1726863" y="311033"/>
                </a:cubicBezTo>
                <a:cubicBezTo>
                  <a:pt x="1780566" y="478649"/>
                  <a:pt x="1834269" y="646261"/>
                  <a:pt x="1887972" y="813868"/>
                </a:cubicBezTo>
                <a:cubicBezTo>
                  <a:pt x="1906483" y="871638"/>
                  <a:pt x="1954500" y="1194715"/>
                  <a:pt x="2067072" y="1089466"/>
                </a:cubicBezTo>
                <a:cubicBezTo>
                  <a:pt x="2107505" y="1051663"/>
                  <a:pt x="2094354" y="971930"/>
                  <a:pt x="2100077" y="920070"/>
                </a:cubicBezTo>
                <a:cubicBezTo>
                  <a:pt x="2109631" y="833719"/>
                  <a:pt x="2124428" y="748029"/>
                  <a:pt x="2144386" y="663474"/>
                </a:cubicBezTo>
                <a:cubicBezTo>
                  <a:pt x="2181645" y="504832"/>
                  <a:pt x="2237334" y="351093"/>
                  <a:pt x="2310317" y="205388"/>
                </a:cubicBezTo>
                <a:cubicBezTo>
                  <a:pt x="2376062" y="406506"/>
                  <a:pt x="2447122" y="605783"/>
                  <a:pt x="2523499" y="803220"/>
                </a:cubicBezTo>
                <a:cubicBezTo>
                  <a:pt x="2540467" y="847078"/>
                  <a:pt x="2557696" y="890835"/>
                  <a:pt x="2575183" y="934490"/>
                </a:cubicBezTo>
                <a:cubicBezTo>
                  <a:pt x="2586772" y="963420"/>
                  <a:pt x="2601525" y="1035053"/>
                  <a:pt x="2630783" y="1052519"/>
                </a:cubicBezTo>
                <a:cubicBezTo>
                  <a:pt x="2676789" y="1079978"/>
                  <a:pt x="2749669" y="1024878"/>
                  <a:pt x="2727858" y="97186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 name="Google Shape;14;p2"/>
          <p:cNvSpPr/>
          <p:nvPr/>
        </p:nvSpPr>
        <p:spPr>
          <a:xfrm rot="7283088">
            <a:off x="8001790" y="3285780"/>
            <a:ext cx="1578088" cy="1381267"/>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 name="Google Shape;15;p2"/>
          <p:cNvSpPr/>
          <p:nvPr/>
        </p:nvSpPr>
        <p:spPr>
          <a:xfrm rot="-10155561">
            <a:off x="-945733" y="1047694"/>
            <a:ext cx="3985308" cy="1963944"/>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 name="Google Shape;16;p2"/>
          <p:cNvSpPr/>
          <p:nvPr/>
        </p:nvSpPr>
        <p:spPr>
          <a:xfrm>
            <a:off x="-271725" y="550602"/>
            <a:ext cx="1123676" cy="1157073"/>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 name="Google Shape;17;p2"/>
          <p:cNvSpPr txBox="1">
            <a:spLocks noGrp="1"/>
          </p:cNvSpPr>
          <p:nvPr>
            <p:ph type="ctrTitle"/>
          </p:nvPr>
        </p:nvSpPr>
        <p:spPr>
          <a:xfrm>
            <a:off x="1216025" y="1991825"/>
            <a:ext cx="6711900" cy="1159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3"/>
          <p:cNvSpPr/>
          <p:nvPr/>
        </p:nvSpPr>
        <p:spPr>
          <a:xfrm>
            <a:off x="-363974" y="-139386"/>
            <a:ext cx="2380859" cy="2120450"/>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 name="Google Shape;20;p3"/>
          <p:cNvSpPr/>
          <p:nvPr/>
        </p:nvSpPr>
        <p:spPr>
          <a:xfrm>
            <a:off x="538350" y="1180336"/>
            <a:ext cx="1722922" cy="16986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 name="Google Shape;21;p3"/>
          <p:cNvSpPr/>
          <p:nvPr/>
        </p:nvSpPr>
        <p:spPr>
          <a:xfrm rot="3886626">
            <a:off x="5504907" y="3800569"/>
            <a:ext cx="2184896" cy="1912394"/>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 name="Google Shape;22;p3"/>
          <p:cNvSpPr/>
          <p:nvPr/>
        </p:nvSpPr>
        <p:spPr>
          <a:xfrm rot="-10114520">
            <a:off x="6110162" y="-457878"/>
            <a:ext cx="3531172" cy="1733961"/>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 name="Google Shape;23;p3"/>
          <p:cNvSpPr/>
          <p:nvPr/>
        </p:nvSpPr>
        <p:spPr>
          <a:xfrm>
            <a:off x="6891075" y="3047950"/>
            <a:ext cx="1416809" cy="1458918"/>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 name="Google Shape;24;p3"/>
          <p:cNvSpPr txBox="1">
            <a:spLocks noGrp="1"/>
          </p:cNvSpPr>
          <p:nvPr>
            <p:ph type="ctrTitle"/>
          </p:nvPr>
        </p:nvSpPr>
        <p:spPr>
          <a:xfrm>
            <a:off x="1216025" y="1888150"/>
            <a:ext cx="6711900" cy="1159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5" name="Google Shape;25;p3"/>
          <p:cNvSpPr txBox="1">
            <a:spLocks noGrp="1"/>
          </p:cNvSpPr>
          <p:nvPr>
            <p:ph type="subTitle" idx="1"/>
          </p:nvPr>
        </p:nvSpPr>
        <p:spPr>
          <a:xfrm>
            <a:off x="1216025" y="3144854"/>
            <a:ext cx="6711900" cy="784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a:solidFill>
                  <a:schemeClr val="lt1"/>
                </a:solidFill>
              </a:defRPr>
            </a:lvl1pPr>
            <a:lvl2pPr lvl="1" algn="l">
              <a:lnSpc>
                <a:spcPct val="100000"/>
              </a:lnSpc>
              <a:spcBef>
                <a:spcPts val="0"/>
              </a:spcBef>
              <a:spcAft>
                <a:spcPts val="0"/>
              </a:spcAft>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a:endParaRPr/>
          </a:p>
        </p:txBody>
      </p:sp>
      <p:sp>
        <p:nvSpPr>
          <p:cNvPr id="26" name="Google Shape;26;p3"/>
          <p:cNvSpPr/>
          <p:nvPr/>
        </p:nvSpPr>
        <p:spPr>
          <a:xfrm rot="-1859257">
            <a:off x="7432020" y="368594"/>
            <a:ext cx="1201023" cy="1494418"/>
          </a:xfrm>
          <a:custGeom>
            <a:avLst/>
            <a:gdLst/>
            <a:ahLst/>
            <a:cxnLst/>
            <a:rect l="l" t="t" r="r" b="b"/>
            <a:pathLst>
              <a:path w="1166698" h="1451708" extrusionOk="0">
                <a:moveTo>
                  <a:pt x="1104371" y="837588"/>
                </a:moveTo>
                <a:cubicBezTo>
                  <a:pt x="1157339" y="839253"/>
                  <a:pt x="1194466" y="769072"/>
                  <a:pt x="1156120" y="730764"/>
                </a:cubicBezTo>
                <a:cubicBezTo>
                  <a:pt x="1131024" y="705703"/>
                  <a:pt x="1056796" y="697790"/>
                  <a:pt x="1025113" y="689689"/>
                </a:cubicBezTo>
                <a:cubicBezTo>
                  <a:pt x="976107" y="677159"/>
                  <a:pt x="926719" y="666291"/>
                  <a:pt x="876948" y="657083"/>
                </a:cubicBezTo>
                <a:cubicBezTo>
                  <a:pt x="677677" y="619877"/>
                  <a:pt x="474788" y="606805"/>
                  <a:pt x="272508" y="599333"/>
                </a:cubicBezTo>
                <a:cubicBezTo>
                  <a:pt x="414956" y="553740"/>
                  <a:pt x="571313" y="560979"/>
                  <a:pt x="717526" y="532275"/>
                </a:cubicBezTo>
                <a:cubicBezTo>
                  <a:pt x="794658" y="517136"/>
                  <a:pt x="1076999" y="472088"/>
                  <a:pt x="1093897" y="375770"/>
                </a:cubicBezTo>
                <a:cubicBezTo>
                  <a:pt x="1113789" y="262426"/>
                  <a:pt x="822127" y="319425"/>
                  <a:pt x="765977" y="325964"/>
                </a:cubicBezTo>
                <a:cubicBezTo>
                  <a:pt x="606897" y="344506"/>
                  <a:pt x="447882" y="374454"/>
                  <a:pt x="287053" y="368537"/>
                </a:cubicBezTo>
                <a:cubicBezTo>
                  <a:pt x="439431" y="292342"/>
                  <a:pt x="597233" y="251823"/>
                  <a:pt x="756649" y="195920"/>
                </a:cubicBezTo>
                <a:cubicBezTo>
                  <a:pt x="814693" y="175563"/>
                  <a:pt x="895694" y="138493"/>
                  <a:pt x="910718" y="70515"/>
                </a:cubicBezTo>
                <a:cubicBezTo>
                  <a:pt x="930876" y="-20754"/>
                  <a:pt x="835343" y="1047"/>
                  <a:pt x="776717" y="5383"/>
                </a:cubicBezTo>
                <a:cubicBezTo>
                  <a:pt x="687594" y="11976"/>
                  <a:pt x="598499" y="18960"/>
                  <a:pt x="509432" y="26335"/>
                </a:cubicBezTo>
                <a:cubicBezTo>
                  <a:pt x="431931" y="32752"/>
                  <a:pt x="306479" y="19855"/>
                  <a:pt x="236334" y="53937"/>
                </a:cubicBezTo>
                <a:cubicBezTo>
                  <a:pt x="208463" y="67482"/>
                  <a:pt x="182471" y="96160"/>
                  <a:pt x="192129" y="129919"/>
                </a:cubicBezTo>
                <a:cubicBezTo>
                  <a:pt x="204289" y="172414"/>
                  <a:pt x="242686" y="162822"/>
                  <a:pt x="276281" y="161610"/>
                </a:cubicBezTo>
                <a:cubicBezTo>
                  <a:pt x="372209" y="158143"/>
                  <a:pt x="468786" y="144812"/>
                  <a:pt x="564475" y="137119"/>
                </a:cubicBezTo>
                <a:cubicBezTo>
                  <a:pt x="412228" y="187543"/>
                  <a:pt x="265424" y="253112"/>
                  <a:pt x="126269" y="332840"/>
                </a:cubicBezTo>
                <a:cubicBezTo>
                  <a:pt x="90944" y="353093"/>
                  <a:pt x="24111" y="392030"/>
                  <a:pt x="52047" y="444674"/>
                </a:cubicBezTo>
                <a:cubicBezTo>
                  <a:pt x="77365" y="492392"/>
                  <a:pt x="227551" y="483676"/>
                  <a:pt x="273435" y="484376"/>
                </a:cubicBezTo>
                <a:cubicBezTo>
                  <a:pt x="220065" y="499314"/>
                  <a:pt x="-60435" y="618289"/>
                  <a:pt x="47225" y="703305"/>
                </a:cubicBezTo>
                <a:cubicBezTo>
                  <a:pt x="88559" y="735949"/>
                  <a:pt x="224823" y="715074"/>
                  <a:pt x="277084" y="717213"/>
                </a:cubicBezTo>
                <a:cubicBezTo>
                  <a:pt x="367380" y="720900"/>
                  <a:pt x="457637" y="725897"/>
                  <a:pt x="547655" y="733998"/>
                </a:cubicBezTo>
                <a:cubicBezTo>
                  <a:pt x="432420" y="747080"/>
                  <a:pt x="319072" y="773366"/>
                  <a:pt x="209844" y="812339"/>
                </a:cubicBezTo>
                <a:cubicBezTo>
                  <a:pt x="152455" y="833395"/>
                  <a:pt x="3869" y="871742"/>
                  <a:pt x="78" y="949979"/>
                </a:cubicBezTo>
                <a:cubicBezTo>
                  <a:pt x="-4226" y="1038941"/>
                  <a:pt x="171193" y="998229"/>
                  <a:pt x="226618" y="998585"/>
                </a:cubicBezTo>
                <a:cubicBezTo>
                  <a:pt x="358205" y="999423"/>
                  <a:pt x="489566" y="1006593"/>
                  <a:pt x="620703" y="1020095"/>
                </a:cubicBezTo>
                <a:lnTo>
                  <a:pt x="343859" y="1065701"/>
                </a:lnTo>
                <a:cubicBezTo>
                  <a:pt x="293567" y="1073983"/>
                  <a:pt x="218970" y="1068449"/>
                  <a:pt x="193776" y="1122952"/>
                </a:cubicBezTo>
                <a:cubicBezTo>
                  <a:pt x="159896" y="1196238"/>
                  <a:pt x="239990" y="1199050"/>
                  <a:pt x="288304" y="1207126"/>
                </a:cubicBezTo>
                <a:lnTo>
                  <a:pt x="693829" y="1274915"/>
                </a:lnTo>
                <a:cubicBezTo>
                  <a:pt x="633090" y="1284831"/>
                  <a:pt x="504240" y="1280385"/>
                  <a:pt x="458545" y="1324364"/>
                </a:cubicBezTo>
                <a:cubicBezTo>
                  <a:pt x="416096" y="1365193"/>
                  <a:pt x="436721" y="1406761"/>
                  <a:pt x="481807" y="1429710"/>
                </a:cubicBezTo>
                <a:cubicBezTo>
                  <a:pt x="540629" y="1459645"/>
                  <a:pt x="629803" y="1468154"/>
                  <a:pt x="683076" y="1426418"/>
                </a:cubicBezTo>
                <a:lnTo>
                  <a:pt x="693220" y="1408239"/>
                </a:lnTo>
                <a:cubicBezTo>
                  <a:pt x="691327" y="1385228"/>
                  <a:pt x="703536" y="1376803"/>
                  <a:pt x="729848" y="1382964"/>
                </a:cubicBezTo>
                <a:cubicBezTo>
                  <a:pt x="766793" y="1367650"/>
                  <a:pt x="820934" y="1368097"/>
                  <a:pt x="860544" y="1361635"/>
                </a:cubicBezTo>
                <a:cubicBezTo>
                  <a:pt x="920823" y="1351797"/>
                  <a:pt x="1017030" y="1355505"/>
                  <a:pt x="1070673" y="1324837"/>
                </a:cubicBezTo>
                <a:cubicBezTo>
                  <a:pt x="1105855" y="1304746"/>
                  <a:pt x="1127621" y="1251267"/>
                  <a:pt x="1092185" y="1222155"/>
                </a:cubicBezTo>
                <a:cubicBezTo>
                  <a:pt x="1051435" y="1188675"/>
                  <a:pt x="922048" y="1190891"/>
                  <a:pt x="872393" y="1182622"/>
                </a:cubicBezTo>
                <a:lnTo>
                  <a:pt x="601180" y="1137256"/>
                </a:lnTo>
                <a:lnTo>
                  <a:pt x="936334" y="1082045"/>
                </a:lnTo>
                <a:cubicBezTo>
                  <a:pt x="979858" y="1074878"/>
                  <a:pt x="1108889" y="1042376"/>
                  <a:pt x="1044312" y="968747"/>
                </a:cubicBezTo>
                <a:cubicBezTo>
                  <a:pt x="1020517" y="941618"/>
                  <a:pt x="933320" y="941716"/>
                  <a:pt x="899997" y="936343"/>
                </a:cubicBezTo>
                <a:cubicBezTo>
                  <a:pt x="841490" y="926881"/>
                  <a:pt x="782803" y="918642"/>
                  <a:pt x="723936" y="911625"/>
                </a:cubicBezTo>
                <a:cubicBezTo>
                  <a:pt x="600353" y="896901"/>
                  <a:pt x="476300" y="887594"/>
                  <a:pt x="351779" y="883706"/>
                </a:cubicBezTo>
                <a:cubicBezTo>
                  <a:pt x="597012" y="821094"/>
                  <a:pt x="853485" y="829701"/>
                  <a:pt x="1104371" y="8375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4"/>
          <p:cNvSpPr/>
          <p:nvPr/>
        </p:nvSpPr>
        <p:spPr>
          <a:xfrm>
            <a:off x="-544275" y="3228500"/>
            <a:ext cx="1568804" cy="1615431"/>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 name="Google Shape;29;p4"/>
          <p:cNvSpPr/>
          <p:nvPr/>
        </p:nvSpPr>
        <p:spPr>
          <a:xfrm rot="5400000">
            <a:off x="7272240" y="3378547"/>
            <a:ext cx="1825737" cy="2198998"/>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 name="Google Shape;30;p4"/>
          <p:cNvSpPr/>
          <p:nvPr/>
        </p:nvSpPr>
        <p:spPr>
          <a:xfrm>
            <a:off x="685804" y="-380379"/>
            <a:ext cx="2346749" cy="209007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 name="Google Shape;31;p4"/>
          <p:cNvSpPr/>
          <p:nvPr/>
        </p:nvSpPr>
        <p:spPr>
          <a:xfrm>
            <a:off x="8237775" y="436811"/>
            <a:ext cx="1780932" cy="1755838"/>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rgbClr val="1D1D1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 name="Google Shape;32;p4"/>
          <p:cNvSpPr/>
          <p:nvPr/>
        </p:nvSpPr>
        <p:spPr>
          <a:xfrm>
            <a:off x="602736" y="4310518"/>
            <a:ext cx="2574272" cy="1045975"/>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 name="Google Shape;33;p4"/>
          <p:cNvSpPr txBox="1">
            <a:spLocks noGrp="1"/>
          </p:cNvSpPr>
          <p:nvPr>
            <p:ph type="title"/>
          </p:nvPr>
        </p:nvSpPr>
        <p:spPr>
          <a:xfrm>
            <a:off x="1216025" y="1003175"/>
            <a:ext cx="6711900" cy="623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4" name="Google Shape;34;p4"/>
          <p:cNvSpPr txBox="1">
            <a:spLocks noGrp="1"/>
          </p:cNvSpPr>
          <p:nvPr>
            <p:ph type="body" idx="1"/>
          </p:nvPr>
        </p:nvSpPr>
        <p:spPr>
          <a:xfrm>
            <a:off x="1216025" y="1863125"/>
            <a:ext cx="2988000" cy="30627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35" name="Google Shape;35;p4"/>
          <p:cNvSpPr txBox="1">
            <a:spLocks noGrp="1"/>
          </p:cNvSpPr>
          <p:nvPr>
            <p:ph type="body" idx="2"/>
          </p:nvPr>
        </p:nvSpPr>
        <p:spPr>
          <a:xfrm>
            <a:off x="4939920" y="1863125"/>
            <a:ext cx="2988000" cy="30627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36" name="Google Shape;36;p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with scribbles 3">
  <p:cSld name="BLANK_1_1_1">
    <p:spTree>
      <p:nvGrpSpPr>
        <p:cNvPr id="1" name="Shape 37"/>
        <p:cNvGrpSpPr/>
        <p:nvPr/>
      </p:nvGrpSpPr>
      <p:grpSpPr>
        <a:xfrm>
          <a:off x="0" y="0"/>
          <a:ext cx="0" cy="0"/>
          <a:chOff x="0" y="0"/>
          <a:chExt cx="0" cy="0"/>
        </a:xfrm>
      </p:grpSpPr>
      <p:sp>
        <p:nvSpPr>
          <p:cNvPr id="38" name="Google Shape;38;p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9pPr>
          </a:lstStyle>
          <a:p>
            <a:pPr marL="0" lvl="0" indent="0" algn="r" rtl="0">
              <a:spcBef>
                <a:spcPts val="0"/>
              </a:spcBef>
              <a:spcAft>
                <a:spcPts val="0"/>
              </a:spcAft>
              <a:buNone/>
            </a:pPr>
            <a:fld id="{00000000-1234-1234-1234-123412341234}" type="slidenum">
              <a:rPr lang="en-IN"/>
              <a:t>‹#›</a:t>
            </a:fld>
            <a:endParaRPr/>
          </a:p>
        </p:txBody>
      </p:sp>
      <p:sp>
        <p:nvSpPr>
          <p:cNvPr id="39" name="Google Shape;39;p5"/>
          <p:cNvSpPr/>
          <p:nvPr/>
        </p:nvSpPr>
        <p:spPr>
          <a:xfrm flipH="1">
            <a:off x="7835213" y="3361850"/>
            <a:ext cx="1568804" cy="1615431"/>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 name="Google Shape;40;p5"/>
          <p:cNvSpPr/>
          <p:nvPr/>
        </p:nvSpPr>
        <p:spPr>
          <a:xfrm rot="-5400000" flipH="1">
            <a:off x="161815" y="3378547"/>
            <a:ext cx="1825737" cy="2198998"/>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 name="Google Shape;41;p5"/>
          <p:cNvSpPr/>
          <p:nvPr/>
        </p:nvSpPr>
        <p:spPr>
          <a:xfrm flipH="1">
            <a:off x="6793464" y="-380376"/>
            <a:ext cx="1780528" cy="158578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 name="Google Shape;42;p5"/>
          <p:cNvSpPr/>
          <p:nvPr/>
        </p:nvSpPr>
        <p:spPr>
          <a:xfrm flipH="1">
            <a:off x="-544275" y="645938"/>
            <a:ext cx="1566292" cy="1544222"/>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rgbClr val="1D1D1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 name="Google Shape;43;p5"/>
          <p:cNvSpPr/>
          <p:nvPr/>
        </p:nvSpPr>
        <p:spPr>
          <a:xfrm flipH="1">
            <a:off x="6244184" y="4423655"/>
            <a:ext cx="2574272" cy="1045975"/>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FEFBF1"/>
            </a:gs>
            <a:gs pos="42000">
              <a:srgbClr val="FFE08B"/>
            </a:gs>
            <a:gs pos="83000">
              <a:srgbClr val="FFE08B"/>
            </a:gs>
            <a:gs pos="100000">
              <a:srgbClr val="FEEAB2"/>
            </a:gs>
          </a:gsLst>
          <a:lin ang="54000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16025" y="1003175"/>
            <a:ext cx="6711900" cy="6231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1216025" y="1863126"/>
            <a:ext cx="6711900" cy="2494200"/>
          </a:xfrm>
          <a:prstGeom prst="rect">
            <a:avLst/>
          </a:prstGeom>
          <a:noFill/>
          <a:ln>
            <a:noFill/>
          </a:ln>
        </p:spPr>
        <p:txBody>
          <a:bodyPr spcFirstLastPara="1" wrap="square" lIns="0" tIns="0" rIns="0" bIns="0" anchor="t" anchorCtr="0">
            <a:noAutofit/>
          </a:bodyPr>
          <a:lstStyle>
            <a:lvl1pPr marL="457200" marR="0" lvl="0" indent="-342900" algn="l" rtl="0">
              <a:lnSpc>
                <a:spcPct val="100000"/>
              </a:lnSpc>
              <a:spcBef>
                <a:spcPts val="600"/>
              </a:spcBef>
              <a:spcAft>
                <a:spcPts val="0"/>
              </a:spcAft>
              <a:buClr>
                <a:schemeClr val="lt1"/>
              </a:buClr>
              <a:buSzPts val="1800"/>
              <a:buFont typeface="Work Sans Light"/>
              <a:buChar char="✘"/>
              <a:defRPr sz="2400" b="0" i="0" u="none" strike="noStrike" cap="none">
                <a:solidFill>
                  <a:schemeClr val="dk1"/>
                </a:solidFill>
                <a:latin typeface="Work Sans Light"/>
                <a:ea typeface="Work Sans Light"/>
                <a:cs typeface="Work Sans Light"/>
                <a:sym typeface="Work Sans Light"/>
              </a:defRPr>
            </a:lvl1pPr>
            <a:lvl2pPr marL="914400" marR="0" lvl="1" indent="-342900" algn="l" rtl="0">
              <a:lnSpc>
                <a:spcPct val="100000"/>
              </a:lnSpc>
              <a:spcBef>
                <a:spcPts val="0"/>
              </a:spcBef>
              <a:spcAft>
                <a:spcPts val="0"/>
              </a:spcAft>
              <a:buClr>
                <a:schemeClr val="lt1"/>
              </a:buClr>
              <a:buSzPts val="1800"/>
              <a:buFont typeface="Work Sans Light"/>
              <a:buChar char="✗"/>
              <a:defRPr sz="2400" b="0" i="0" u="none" strike="noStrike" cap="none">
                <a:solidFill>
                  <a:schemeClr val="dk1"/>
                </a:solidFill>
                <a:latin typeface="Work Sans Light"/>
                <a:ea typeface="Work Sans Light"/>
                <a:cs typeface="Work Sans Light"/>
                <a:sym typeface="Work Sans Light"/>
              </a:defRPr>
            </a:lvl2pPr>
            <a:lvl3pPr marL="1371600" marR="0" lvl="2"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3pPr>
            <a:lvl4pPr marL="1828800" marR="0" lvl="3"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4pPr>
            <a:lvl5pPr marL="2286000" marR="0" lvl="4"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5pPr>
            <a:lvl6pPr marL="2743200" marR="0" lvl="5"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6pPr>
            <a:lvl7pPr marL="3200400" marR="0" lvl="6"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7pPr>
            <a:lvl8pPr marL="3657600" marR="0" lvl="7"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8pPr>
            <a:lvl9pPr marL="4114800" marR="0" lvl="8"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6"/>
          <p:cNvSpPr txBox="1">
            <a:spLocks noGrp="1"/>
          </p:cNvSpPr>
          <p:nvPr>
            <p:ph type="ctrTitle"/>
          </p:nvPr>
        </p:nvSpPr>
        <p:spPr>
          <a:xfrm>
            <a:off x="886415" y="2055620"/>
            <a:ext cx="7183696" cy="1159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6000"/>
              <a:buNone/>
            </a:pPr>
            <a:r>
              <a:rPr lang="en-IN"/>
              <a:t>Engineering Design </a:t>
            </a:r>
            <a:r>
              <a:rPr lang="en-IN" b="1"/>
              <a:t>DSN2096</a:t>
            </a:r>
            <a:endParaRPr sz="3600">
              <a:solidFill>
                <a:srgbClr val="002060"/>
              </a:solidFill>
            </a:endParaRPr>
          </a:p>
        </p:txBody>
      </p:sp>
      <p:sp>
        <p:nvSpPr>
          <p:cNvPr id="49" name="Google Shape;49;p6"/>
          <p:cNvSpPr txBox="1"/>
          <p:nvPr/>
        </p:nvSpPr>
        <p:spPr>
          <a:xfrm>
            <a:off x="6137775" y="4028125"/>
            <a:ext cx="1822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latin typeface="Work Sans"/>
                <a:ea typeface="Work Sans"/>
                <a:cs typeface="Work Sans"/>
                <a:sym typeface="Work Sans"/>
              </a:rPr>
              <a:t>By:</a:t>
            </a:r>
            <a:br>
              <a:rPr lang="en-IN" b="1">
                <a:latin typeface="Work Sans"/>
                <a:ea typeface="Work Sans"/>
                <a:cs typeface="Work Sans"/>
                <a:sym typeface="Work Sans"/>
              </a:rPr>
            </a:br>
            <a:r>
              <a:rPr lang="en-IN" b="1">
                <a:latin typeface="Work Sans"/>
                <a:ea typeface="Work Sans"/>
                <a:cs typeface="Work Sans"/>
                <a:sym typeface="Work Sans"/>
              </a:rPr>
              <a:t>Akshay Jadhav</a:t>
            </a:r>
            <a:endParaRPr b="1">
              <a:latin typeface="Work Sans"/>
              <a:ea typeface="Work Sans"/>
              <a:cs typeface="Work Sans"/>
              <a:sym typeface="Work San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ctrTitle"/>
          </p:nvPr>
        </p:nvSpPr>
        <p:spPr>
          <a:xfrm>
            <a:off x="1216025" y="1888150"/>
            <a:ext cx="6711900" cy="11598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IN"/>
              <a:t>Types of Design</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269725" y="312200"/>
            <a:ext cx="77538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a:t>Conceptual Design and Embodiment Design</a:t>
            </a:r>
            <a:endParaRPr sz="2800"/>
          </a:p>
        </p:txBody>
      </p:sp>
      <p:sp>
        <p:nvSpPr>
          <p:cNvPr id="124" name="Google Shape;124;p1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11</a:t>
            </a:fld>
            <a:endParaRPr/>
          </a:p>
        </p:txBody>
      </p:sp>
      <p:pic>
        <p:nvPicPr>
          <p:cNvPr id="125" name="Google Shape;125;p17"/>
          <p:cNvPicPr preferRelativeResize="0"/>
          <p:nvPr/>
        </p:nvPicPr>
        <p:blipFill>
          <a:blip r:embed="rId3">
            <a:alphaModFix/>
          </a:blip>
          <a:stretch>
            <a:fillRect/>
          </a:stretch>
        </p:blipFill>
        <p:spPr>
          <a:xfrm>
            <a:off x="559750" y="1236475"/>
            <a:ext cx="4026779" cy="3513375"/>
          </a:xfrm>
          <a:prstGeom prst="rect">
            <a:avLst/>
          </a:prstGeom>
          <a:noFill/>
          <a:ln>
            <a:noFill/>
          </a:ln>
        </p:spPr>
      </p:pic>
      <p:sp>
        <p:nvSpPr>
          <p:cNvPr id="126" name="Google Shape;126;p17"/>
          <p:cNvSpPr txBox="1"/>
          <p:nvPr/>
        </p:nvSpPr>
        <p:spPr>
          <a:xfrm>
            <a:off x="5188125" y="1255600"/>
            <a:ext cx="2989200" cy="272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500" b="1">
                <a:latin typeface="Work Sans"/>
                <a:ea typeface="Work Sans"/>
                <a:cs typeface="Work Sans"/>
                <a:sym typeface="Work Sans"/>
              </a:rPr>
              <a:t>Three Major Phases </a:t>
            </a:r>
            <a:endParaRPr sz="1500" b="1">
              <a:latin typeface="Work Sans"/>
              <a:ea typeface="Work Sans"/>
              <a:cs typeface="Work Sans"/>
              <a:sym typeface="Work Sans"/>
            </a:endParaRPr>
          </a:p>
          <a:p>
            <a:pPr marL="0" lvl="0" indent="0" algn="l" rtl="0">
              <a:spcBef>
                <a:spcPts val="0"/>
              </a:spcBef>
              <a:spcAft>
                <a:spcPts val="0"/>
              </a:spcAft>
              <a:buNone/>
            </a:pPr>
            <a:r>
              <a:rPr lang="en-IN" sz="1500">
                <a:latin typeface="Work Sans Light"/>
                <a:ea typeface="Work Sans Light"/>
                <a:cs typeface="Work Sans Light"/>
                <a:sym typeface="Work Sans Light"/>
              </a:rPr>
              <a:t>1. Conceptual Design </a:t>
            </a:r>
            <a:endParaRPr sz="1500">
              <a:latin typeface="Work Sans Light"/>
              <a:ea typeface="Work Sans Light"/>
              <a:cs typeface="Work Sans Light"/>
              <a:sym typeface="Work Sans Light"/>
            </a:endParaRPr>
          </a:p>
          <a:p>
            <a:pPr marL="0" lvl="0" indent="0" algn="l" rtl="0">
              <a:spcBef>
                <a:spcPts val="0"/>
              </a:spcBef>
              <a:spcAft>
                <a:spcPts val="0"/>
              </a:spcAft>
              <a:buNone/>
            </a:pPr>
            <a:r>
              <a:rPr lang="en-IN" sz="1500">
                <a:latin typeface="Work Sans Light"/>
                <a:ea typeface="Work Sans Light"/>
                <a:cs typeface="Work Sans Light"/>
                <a:sym typeface="Work Sans Light"/>
              </a:rPr>
              <a:t>2. Embodiment Design </a:t>
            </a:r>
            <a:endParaRPr sz="1500">
              <a:latin typeface="Work Sans Light"/>
              <a:ea typeface="Work Sans Light"/>
              <a:cs typeface="Work Sans Light"/>
              <a:sym typeface="Work Sans Light"/>
            </a:endParaRPr>
          </a:p>
          <a:p>
            <a:pPr marL="0" lvl="0" indent="0" algn="l" rtl="0">
              <a:spcBef>
                <a:spcPts val="0"/>
              </a:spcBef>
              <a:spcAft>
                <a:spcPts val="0"/>
              </a:spcAft>
              <a:buNone/>
            </a:pPr>
            <a:r>
              <a:rPr lang="en-IN" sz="1500">
                <a:latin typeface="Work Sans Light"/>
                <a:ea typeface="Work Sans Light"/>
                <a:cs typeface="Work Sans Light"/>
                <a:sym typeface="Work Sans Light"/>
              </a:rPr>
              <a:t>3. Detailed Design </a:t>
            </a:r>
            <a:endParaRPr sz="1500">
              <a:latin typeface="Work Sans Light"/>
              <a:ea typeface="Work Sans Light"/>
              <a:cs typeface="Work Sans Light"/>
              <a:sym typeface="Work Sans Light"/>
            </a:endParaRPr>
          </a:p>
          <a:p>
            <a:pPr marL="0" lvl="0" indent="0" algn="l" rtl="0">
              <a:spcBef>
                <a:spcPts val="0"/>
              </a:spcBef>
              <a:spcAft>
                <a:spcPts val="0"/>
              </a:spcAft>
              <a:buNone/>
            </a:pPr>
            <a:endParaRPr sz="1500">
              <a:latin typeface="Work Sans Light"/>
              <a:ea typeface="Work Sans Light"/>
              <a:cs typeface="Work Sans Light"/>
              <a:sym typeface="Work Sans Light"/>
            </a:endParaRPr>
          </a:p>
          <a:p>
            <a:pPr marL="0" lvl="0" indent="0" algn="l" rtl="0">
              <a:spcBef>
                <a:spcPts val="0"/>
              </a:spcBef>
              <a:spcAft>
                <a:spcPts val="0"/>
              </a:spcAft>
              <a:buNone/>
            </a:pPr>
            <a:r>
              <a:rPr lang="en-IN" sz="1500" b="1">
                <a:latin typeface="Work Sans"/>
                <a:ea typeface="Work Sans"/>
                <a:cs typeface="Work Sans"/>
                <a:sym typeface="Work Sans"/>
              </a:rPr>
              <a:t>Others </a:t>
            </a:r>
            <a:endParaRPr sz="1500" b="1">
              <a:latin typeface="Work Sans"/>
              <a:ea typeface="Work Sans"/>
              <a:cs typeface="Work Sans"/>
              <a:sym typeface="Work Sans"/>
            </a:endParaRPr>
          </a:p>
          <a:p>
            <a:pPr marL="0" lvl="0" indent="0" algn="l" rtl="0">
              <a:spcBef>
                <a:spcPts val="0"/>
              </a:spcBef>
              <a:spcAft>
                <a:spcPts val="0"/>
              </a:spcAft>
              <a:buNone/>
            </a:pPr>
            <a:r>
              <a:rPr lang="en-IN" sz="1500">
                <a:latin typeface="Work Sans Light"/>
                <a:ea typeface="Work Sans Light"/>
                <a:cs typeface="Work Sans Light"/>
                <a:sym typeface="Work Sans Light"/>
              </a:rPr>
              <a:t>4. Planning for Manufacture </a:t>
            </a:r>
            <a:endParaRPr sz="1500">
              <a:latin typeface="Work Sans Light"/>
              <a:ea typeface="Work Sans Light"/>
              <a:cs typeface="Work Sans Light"/>
              <a:sym typeface="Work Sans Light"/>
            </a:endParaRPr>
          </a:p>
          <a:p>
            <a:pPr marL="0" lvl="0" indent="0" algn="l" rtl="0">
              <a:spcBef>
                <a:spcPts val="0"/>
              </a:spcBef>
              <a:spcAft>
                <a:spcPts val="0"/>
              </a:spcAft>
              <a:buNone/>
            </a:pPr>
            <a:r>
              <a:rPr lang="en-IN" sz="1500">
                <a:latin typeface="Work Sans Light"/>
                <a:ea typeface="Work Sans Light"/>
                <a:cs typeface="Work Sans Light"/>
                <a:sym typeface="Work Sans Light"/>
              </a:rPr>
              <a:t>5. Planning for Distribution </a:t>
            </a:r>
            <a:endParaRPr sz="1500">
              <a:latin typeface="Work Sans Light"/>
              <a:ea typeface="Work Sans Light"/>
              <a:cs typeface="Work Sans Light"/>
              <a:sym typeface="Work Sans Light"/>
            </a:endParaRPr>
          </a:p>
          <a:p>
            <a:pPr marL="0" lvl="0" indent="0" algn="l" rtl="0">
              <a:spcBef>
                <a:spcPts val="0"/>
              </a:spcBef>
              <a:spcAft>
                <a:spcPts val="0"/>
              </a:spcAft>
              <a:buNone/>
            </a:pPr>
            <a:r>
              <a:rPr lang="en-IN" sz="1500">
                <a:latin typeface="Work Sans Light"/>
                <a:ea typeface="Work Sans Light"/>
                <a:cs typeface="Work Sans Light"/>
                <a:sym typeface="Work Sans Light"/>
              </a:rPr>
              <a:t>6. Planning for Use </a:t>
            </a:r>
            <a:endParaRPr sz="1500">
              <a:latin typeface="Work Sans Light"/>
              <a:ea typeface="Work Sans Light"/>
              <a:cs typeface="Work Sans Light"/>
              <a:sym typeface="Work Sans Light"/>
            </a:endParaRPr>
          </a:p>
          <a:p>
            <a:pPr marL="0" lvl="0" indent="0" algn="l" rtl="0">
              <a:spcBef>
                <a:spcPts val="0"/>
              </a:spcBef>
              <a:spcAft>
                <a:spcPts val="0"/>
              </a:spcAft>
              <a:buNone/>
            </a:pPr>
            <a:r>
              <a:rPr lang="en-IN" sz="1500">
                <a:latin typeface="Work Sans Light"/>
                <a:ea typeface="Work Sans Light"/>
                <a:cs typeface="Work Sans Light"/>
                <a:sym typeface="Work Sans Light"/>
              </a:rPr>
              <a:t>7. Planning for Retirement of Product</a:t>
            </a:r>
            <a:endParaRPr sz="1500">
              <a:latin typeface="Work Sans Light"/>
              <a:ea typeface="Work Sans Light"/>
              <a:cs typeface="Work Sans Light"/>
              <a:sym typeface="Work Sans Ligh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269725" y="312200"/>
            <a:ext cx="77538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a:t>Conceptual Design and Embodiment Design</a:t>
            </a:r>
            <a:endParaRPr sz="2800"/>
          </a:p>
        </p:txBody>
      </p:sp>
      <p:sp>
        <p:nvSpPr>
          <p:cNvPr id="132" name="Google Shape;132;p1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12</a:t>
            </a:fld>
            <a:endParaRPr/>
          </a:p>
        </p:txBody>
      </p:sp>
      <p:pic>
        <p:nvPicPr>
          <p:cNvPr id="133" name="Google Shape;133;p18"/>
          <p:cNvPicPr preferRelativeResize="0"/>
          <p:nvPr/>
        </p:nvPicPr>
        <p:blipFill rotWithShape="1">
          <a:blip r:embed="rId3">
            <a:alphaModFix/>
          </a:blip>
          <a:srcRect l="18418" t="21554" r="34811" b="17455"/>
          <a:stretch/>
        </p:blipFill>
        <p:spPr>
          <a:xfrm>
            <a:off x="262648" y="1061181"/>
            <a:ext cx="5132178" cy="3762712"/>
          </a:xfrm>
          <a:prstGeom prst="rect">
            <a:avLst/>
          </a:prstGeom>
          <a:noFill/>
          <a:ln>
            <a:noFill/>
          </a:ln>
        </p:spPr>
      </p:pic>
      <p:sp>
        <p:nvSpPr>
          <p:cNvPr id="134" name="Google Shape;134;p18"/>
          <p:cNvSpPr/>
          <p:nvPr/>
        </p:nvSpPr>
        <p:spPr>
          <a:xfrm>
            <a:off x="5502875" y="2933969"/>
            <a:ext cx="2869800" cy="18159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Embodiment design is also called preliminary design/ system-level</a:t>
            </a:r>
            <a:endParaRPr/>
          </a:p>
          <a:p>
            <a:pPr marL="0" marR="0" lvl="0" indent="0" algn="just"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Design.</a:t>
            </a:r>
            <a:endParaRPr/>
          </a:p>
          <a:p>
            <a:pPr marL="0" marR="0" lvl="0" indent="0" algn="just" rtl="0">
              <a:lnSpc>
                <a:spcPct val="100000"/>
              </a:lnSpc>
              <a:spcBef>
                <a:spcPts val="0"/>
              </a:spcBef>
              <a:spcAft>
                <a:spcPts val="0"/>
              </a:spcAft>
              <a:buNone/>
            </a:pPr>
            <a:r>
              <a:rPr lang="en-IN" sz="1400" b="0" i="0" u="none" strike="noStrike" cap="none">
                <a:solidFill>
                  <a:srgbClr val="000000"/>
                </a:solidFill>
                <a:latin typeface="Arial"/>
                <a:ea typeface="Arial"/>
                <a:cs typeface="Arial"/>
                <a:sym typeface="Arial"/>
              </a:rPr>
              <a:t>The term embodiment design comes from Pahland and Beitz and has been adopted by most European and British writers about design. </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1216025" y="622175"/>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2800"/>
              <a:t>Design Features</a:t>
            </a:r>
            <a:endParaRPr sz="2800"/>
          </a:p>
        </p:txBody>
      </p:sp>
      <p:sp>
        <p:nvSpPr>
          <p:cNvPr id="140" name="Google Shape;140;p19"/>
          <p:cNvSpPr txBox="1">
            <a:spLocks noGrp="1"/>
          </p:cNvSpPr>
          <p:nvPr>
            <p:ph type="body" idx="1"/>
          </p:nvPr>
        </p:nvSpPr>
        <p:spPr>
          <a:xfrm>
            <a:off x="1216025" y="1482125"/>
            <a:ext cx="2988000" cy="3062700"/>
          </a:xfrm>
          <a:prstGeom prst="rect">
            <a:avLst/>
          </a:prstGeom>
        </p:spPr>
        <p:txBody>
          <a:bodyPr spcFirstLastPara="1" wrap="square" lIns="0" tIns="0" rIns="0" bIns="0" anchor="t" anchorCtr="0">
            <a:noAutofit/>
          </a:bodyPr>
          <a:lstStyle/>
          <a:p>
            <a:pPr marL="457200" lvl="0" indent="-317500" algn="just" rtl="0">
              <a:lnSpc>
                <a:spcPct val="115000"/>
              </a:lnSpc>
              <a:spcBef>
                <a:spcPts val="1000"/>
              </a:spcBef>
              <a:spcAft>
                <a:spcPts val="0"/>
              </a:spcAft>
              <a:buClr>
                <a:srgbClr val="000000"/>
              </a:buClr>
              <a:buSzPts val="1400"/>
              <a:buFont typeface="Calibri"/>
              <a:buChar char="❖"/>
            </a:pPr>
            <a:r>
              <a:rPr lang="en-IN" sz="1400">
                <a:solidFill>
                  <a:srgbClr val="000000"/>
                </a:solidFill>
                <a:latin typeface="Calibri"/>
                <a:ea typeface="Calibri"/>
                <a:cs typeface="Calibri"/>
                <a:sym typeface="Calibri"/>
              </a:rPr>
              <a:t>Design for Aesthetics, </a:t>
            </a:r>
            <a:endParaRPr sz="1400">
              <a:solidFill>
                <a:srgbClr val="000000"/>
              </a:solidFill>
              <a:latin typeface="Calibri"/>
              <a:ea typeface="Calibri"/>
              <a:cs typeface="Calibri"/>
              <a:sym typeface="Calibri"/>
            </a:endParaRPr>
          </a:p>
          <a:p>
            <a:pPr marL="457200" lvl="0" indent="-317500" algn="just" rtl="0">
              <a:lnSpc>
                <a:spcPct val="115000"/>
              </a:lnSpc>
              <a:spcBef>
                <a:spcPts val="1000"/>
              </a:spcBef>
              <a:spcAft>
                <a:spcPts val="0"/>
              </a:spcAft>
              <a:buClr>
                <a:srgbClr val="000000"/>
              </a:buClr>
              <a:buSzPts val="1400"/>
              <a:buFont typeface="Calibri"/>
              <a:buChar char="❖"/>
            </a:pPr>
            <a:r>
              <a:rPr lang="en-IN" sz="1400">
                <a:solidFill>
                  <a:srgbClr val="000000"/>
                </a:solidFill>
                <a:latin typeface="Calibri"/>
                <a:ea typeface="Calibri"/>
                <a:cs typeface="Calibri"/>
                <a:sym typeface="Calibri"/>
              </a:rPr>
              <a:t>Production, </a:t>
            </a:r>
            <a:endParaRPr sz="1400">
              <a:solidFill>
                <a:srgbClr val="000000"/>
              </a:solidFill>
              <a:latin typeface="Calibri"/>
              <a:ea typeface="Calibri"/>
              <a:cs typeface="Calibri"/>
              <a:sym typeface="Calibri"/>
            </a:endParaRPr>
          </a:p>
          <a:p>
            <a:pPr marL="457200" lvl="0" indent="-317500" algn="just" rtl="0">
              <a:lnSpc>
                <a:spcPct val="115000"/>
              </a:lnSpc>
              <a:spcBef>
                <a:spcPts val="1000"/>
              </a:spcBef>
              <a:spcAft>
                <a:spcPts val="0"/>
              </a:spcAft>
              <a:buClr>
                <a:srgbClr val="000000"/>
              </a:buClr>
              <a:buSzPts val="1400"/>
              <a:buFont typeface="Calibri"/>
              <a:buChar char="❖"/>
            </a:pPr>
            <a:r>
              <a:rPr lang="en-IN" sz="1400">
                <a:solidFill>
                  <a:srgbClr val="000000"/>
                </a:solidFill>
                <a:latin typeface="Calibri"/>
                <a:ea typeface="Calibri"/>
                <a:cs typeface="Calibri"/>
                <a:sym typeface="Calibri"/>
              </a:rPr>
              <a:t>Standards, </a:t>
            </a:r>
            <a:endParaRPr sz="1400">
              <a:solidFill>
                <a:srgbClr val="000000"/>
              </a:solidFill>
              <a:latin typeface="Calibri"/>
              <a:ea typeface="Calibri"/>
              <a:cs typeface="Calibri"/>
              <a:sym typeface="Calibri"/>
            </a:endParaRPr>
          </a:p>
          <a:p>
            <a:pPr marL="457200" lvl="0" indent="-317500" algn="just" rtl="0">
              <a:lnSpc>
                <a:spcPct val="115000"/>
              </a:lnSpc>
              <a:spcBef>
                <a:spcPts val="1000"/>
              </a:spcBef>
              <a:spcAft>
                <a:spcPts val="0"/>
              </a:spcAft>
              <a:buClr>
                <a:srgbClr val="000000"/>
              </a:buClr>
              <a:buSzPts val="1400"/>
              <a:buFont typeface="Calibri"/>
              <a:buChar char="❖"/>
            </a:pPr>
            <a:r>
              <a:rPr lang="en-IN" sz="1400">
                <a:solidFill>
                  <a:srgbClr val="000000"/>
                </a:solidFill>
                <a:latin typeface="Calibri"/>
                <a:ea typeface="Calibri"/>
                <a:cs typeface="Calibri"/>
                <a:sym typeface="Calibri"/>
              </a:rPr>
              <a:t>Minimum risk, </a:t>
            </a:r>
            <a:endParaRPr sz="1400">
              <a:solidFill>
                <a:srgbClr val="000000"/>
              </a:solidFill>
              <a:latin typeface="Calibri"/>
              <a:ea typeface="Calibri"/>
              <a:cs typeface="Calibri"/>
              <a:sym typeface="Calibri"/>
            </a:endParaRPr>
          </a:p>
          <a:p>
            <a:pPr marL="457200" lvl="0" indent="-317500" algn="just" rtl="0">
              <a:lnSpc>
                <a:spcPct val="115000"/>
              </a:lnSpc>
              <a:spcBef>
                <a:spcPts val="1000"/>
              </a:spcBef>
              <a:spcAft>
                <a:spcPts val="0"/>
              </a:spcAft>
              <a:buClr>
                <a:srgbClr val="000000"/>
              </a:buClr>
              <a:buSzPts val="1400"/>
              <a:buFont typeface="Calibri"/>
              <a:buChar char="❖"/>
            </a:pPr>
            <a:r>
              <a:rPr lang="en-IN" sz="1400">
                <a:solidFill>
                  <a:srgbClr val="000000"/>
                </a:solidFill>
                <a:latin typeface="Calibri"/>
                <a:ea typeface="Calibri"/>
                <a:cs typeface="Calibri"/>
                <a:sym typeface="Calibri"/>
              </a:rPr>
              <a:t>Ease of maintenance, </a:t>
            </a:r>
            <a:endParaRPr sz="1400">
              <a:solidFill>
                <a:srgbClr val="000000"/>
              </a:solidFill>
              <a:latin typeface="Calibri"/>
              <a:ea typeface="Calibri"/>
              <a:cs typeface="Calibri"/>
              <a:sym typeface="Calibri"/>
            </a:endParaRPr>
          </a:p>
          <a:p>
            <a:pPr marL="457200" lvl="0" indent="-317500" algn="just" rtl="0">
              <a:lnSpc>
                <a:spcPct val="115000"/>
              </a:lnSpc>
              <a:spcBef>
                <a:spcPts val="1000"/>
              </a:spcBef>
              <a:spcAft>
                <a:spcPts val="0"/>
              </a:spcAft>
              <a:buClr>
                <a:srgbClr val="000000"/>
              </a:buClr>
              <a:buSzPts val="1400"/>
              <a:buFont typeface="Calibri"/>
              <a:buChar char="❖"/>
            </a:pPr>
            <a:r>
              <a:rPr lang="en-IN" sz="1400">
                <a:solidFill>
                  <a:srgbClr val="000000"/>
                </a:solidFill>
                <a:latin typeface="Calibri"/>
                <a:ea typeface="Calibri"/>
                <a:cs typeface="Calibri"/>
                <a:sym typeface="Calibri"/>
              </a:rPr>
              <a:t>Quality, </a:t>
            </a:r>
            <a:endParaRPr sz="1400">
              <a:solidFill>
                <a:srgbClr val="000000"/>
              </a:solidFill>
              <a:latin typeface="Calibri"/>
              <a:ea typeface="Calibri"/>
              <a:cs typeface="Calibri"/>
              <a:sym typeface="Calibri"/>
            </a:endParaRPr>
          </a:p>
          <a:p>
            <a:pPr marL="457200" lvl="0" indent="-317500" algn="just" rtl="0">
              <a:lnSpc>
                <a:spcPct val="115000"/>
              </a:lnSpc>
              <a:spcBef>
                <a:spcPts val="1000"/>
              </a:spcBef>
              <a:spcAft>
                <a:spcPts val="0"/>
              </a:spcAft>
              <a:buClr>
                <a:srgbClr val="000000"/>
              </a:buClr>
              <a:buSzPts val="1400"/>
              <a:buFont typeface="Calibri"/>
              <a:buChar char="❖"/>
            </a:pPr>
            <a:r>
              <a:rPr lang="en-IN" sz="1400">
                <a:solidFill>
                  <a:srgbClr val="000000"/>
                </a:solidFill>
                <a:latin typeface="Calibri"/>
                <a:ea typeface="Calibri"/>
                <a:cs typeface="Calibri"/>
                <a:sym typeface="Calibri"/>
              </a:rPr>
              <a:t>Minimum cost &amp;</a:t>
            </a:r>
            <a:endParaRPr sz="1400">
              <a:solidFill>
                <a:srgbClr val="000000"/>
              </a:solidFill>
              <a:latin typeface="Calibri"/>
              <a:ea typeface="Calibri"/>
              <a:cs typeface="Calibri"/>
              <a:sym typeface="Calibri"/>
            </a:endParaRPr>
          </a:p>
          <a:p>
            <a:pPr marL="457200" lvl="0" indent="-317500" algn="just" rtl="0">
              <a:lnSpc>
                <a:spcPct val="115000"/>
              </a:lnSpc>
              <a:spcBef>
                <a:spcPts val="1000"/>
              </a:spcBef>
              <a:spcAft>
                <a:spcPts val="1000"/>
              </a:spcAft>
              <a:buClr>
                <a:srgbClr val="000000"/>
              </a:buClr>
              <a:buSzPts val="1400"/>
              <a:buFont typeface="Calibri"/>
              <a:buChar char="❖"/>
            </a:pPr>
            <a:r>
              <a:rPr lang="en-IN" sz="1400">
                <a:solidFill>
                  <a:srgbClr val="000000"/>
                </a:solidFill>
                <a:latin typeface="Calibri"/>
                <a:ea typeface="Calibri"/>
                <a:cs typeface="Calibri"/>
                <a:sym typeface="Calibri"/>
              </a:rPr>
              <a:t>Optimum Design</a:t>
            </a:r>
            <a:endParaRPr/>
          </a:p>
        </p:txBody>
      </p:sp>
      <p:sp>
        <p:nvSpPr>
          <p:cNvPr id="141" name="Google Shape;141;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IN"/>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758825" y="12575"/>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2800"/>
              <a:t>Detailed Design</a:t>
            </a:r>
            <a:endParaRPr sz="2800"/>
          </a:p>
        </p:txBody>
      </p:sp>
      <p:sp>
        <p:nvSpPr>
          <p:cNvPr id="147" name="Google Shape;147;p20"/>
          <p:cNvSpPr txBox="1">
            <a:spLocks noGrp="1"/>
          </p:cNvSpPr>
          <p:nvPr>
            <p:ph type="body" idx="1"/>
          </p:nvPr>
        </p:nvSpPr>
        <p:spPr>
          <a:xfrm>
            <a:off x="758825" y="872525"/>
            <a:ext cx="7456800" cy="4220100"/>
          </a:xfrm>
          <a:prstGeom prst="rect">
            <a:avLst/>
          </a:prstGeom>
        </p:spPr>
        <p:txBody>
          <a:bodyPr spcFirstLastPara="1" wrap="square" lIns="0" tIns="0" rIns="0" bIns="0" anchor="t" anchorCtr="0">
            <a:noAutofit/>
          </a:bodyPr>
          <a:lstStyle/>
          <a:p>
            <a:pPr marL="0" lvl="0" indent="0" algn="l" rtl="0">
              <a:lnSpc>
                <a:spcPct val="100000"/>
              </a:lnSpc>
              <a:spcBef>
                <a:spcPts val="600"/>
              </a:spcBef>
              <a:spcAft>
                <a:spcPts val="0"/>
              </a:spcAft>
              <a:buNone/>
            </a:pPr>
            <a:r>
              <a:rPr lang="en-IN" sz="1200">
                <a:solidFill>
                  <a:srgbClr val="000000"/>
                </a:solidFill>
                <a:latin typeface="Work Sans"/>
                <a:ea typeface="Work Sans"/>
                <a:cs typeface="Work Sans"/>
                <a:sym typeface="Work Sans"/>
              </a:rPr>
              <a:t>Detailed engineering design as the last of three implementation phases in engineering where the first two phases are conceptual and embodiment designs</a:t>
            </a:r>
            <a:r>
              <a:rPr lang="en-IN" sz="1200" b="1">
                <a:solidFill>
                  <a:srgbClr val="000000"/>
                </a:solidFill>
                <a:latin typeface="Work Sans"/>
                <a:ea typeface="Work Sans"/>
                <a:cs typeface="Work Sans"/>
                <a:sym typeface="Work Sans"/>
              </a:rPr>
              <a:t>.</a:t>
            </a:r>
            <a:endParaRPr sz="1200" b="1">
              <a:solidFill>
                <a:srgbClr val="000000"/>
              </a:solidFill>
              <a:latin typeface="Work Sans"/>
              <a:ea typeface="Work Sans"/>
              <a:cs typeface="Work Sans"/>
              <a:sym typeface="Work Sans"/>
            </a:endParaRPr>
          </a:p>
          <a:p>
            <a:pPr marL="0" lvl="0" indent="0" algn="l" rtl="0">
              <a:lnSpc>
                <a:spcPct val="100000"/>
              </a:lnSpc>
              <a:spcBef>
                <a:spcPts val="600"/>
              </a:spcBef>
              <a:spcAft>
                <a:spcPts val="0"/>
              </a:spcAft>
              <a:buNone/>
            </a:pPr>
            <a:r>
              <a:rPr lang="en-IN" sz="1200">
                <a:solidFill>
                  <a:srgbClr val="000000"/>
                </a:solidFill>
                <a:latin typeface="Work Sans"/>
                <a:ea typeface="Work Sans"/>
                <a:cs typeface="Work Sans"/>
                <a:sym typeface="Work Sans"/>
              </a:rPr>
              <a:t>In general, detailed engineering design includes the following stages:</a:t>
            </a:r>
            <a:endParaRPr sz="1200">
              <a:solidFill>
                <a:srgbClr val="000000"/>
              </a:solidFill>
              <a:latin typeface="Work Sans"/>
              <a:ea typeface="Work Sans"/>
              <a:cs typeface="Work Sans"/>
              <a:sym typeface="Work Sans"/>
            </a:endParaRPr>
          </a:p>
          <a:p>
            <a:pPr marL="457200" lvl="0" indent="-304800" algn="l" rtl="0">
              <a:lnSpc>
                <a:spcPct val="100000"/>
              </a:lnSpc>
              <a:spcBef>
                <a:spcPts val="600"/>
              </a:spcBef>
              <a:spcAft>
                <a:spcPts val="0"/>
              </a:spcAft>
              <a:buClr>
                <a:srgbClr val="000000"/>
              </a:buClr>
              <a:buSzPts val="1200"/>
              <a:buFont typeface="Work Sans"/>
              <a:buChar char="✘"/>
            </a:pPr>
            <a:r>
              <a:rPr lang="en-IN" sz="1200" i="1">
                <a:solidFill>
                  <a:srgbClr val="000000"/>
                </a:solidFill>
                <a:latin typeface="Work Sans"/>
                <a:ea typeface="Work Sans"/>
                <a:cs typeface="Work Sans"/>
                <a:sym typeface="Work Sans"/>
              </a:rPr>
              <a:t>Checking specifications.</a:t>
            </a:r>
            <a:r>
              <a:rPr lang="en-IN" sz="1200">
                <a:solidFill>
                  <a:srgbClr val="000000"/>
                </a:solidFill>
                <a:latin typeface="Work Sans"/>
                <a:ea typeface="Work Sans"/>
                <a:cs typeface="Work Sans"/>
                <a:sym typeface="Work Sans"/>
              </a:rPr>
              <a:t> At this stage you ensure that the obtained embodiment design fits all characteristics and conditions of the project. </a:t>
            </a:r>
            <a:endParaRPr sz="1200">
              <a:solidFill>
                <a:srgbClr val="000000"/>
              </a:solidFill>
              <a:latin typeface="Work Sans"/>
              <a:ea typeface="Work Sans"/>
              <a:cs typeface="Work Sans"/>
              <a:sym typeface="Work Sans"/>
            </a:endParaRPr>
          </a:p>
          <a:p>
            <a:pPr marL="457200" lvl="0" indent="-304800" algn="l" rtl="0">
              <a:lnSpc>
                <a:spcPct val="100000"/>
              </a:lnSpc>
              <a:spcBef>
                <a:spcPts val="1000"/>
              </a:spcBef>
              <a:spcAft>
                <a:spcPts val="0"/>
              </a:spcAft>
              <a:buClr>
                <a:srgbClr val="000000"/>
              </a:buClr>
              <a:buSzPts val="1200"/>
              <a:buFont typeface="Work Sans"/>
              <a:buChar char="✘"/>
            </a:pPr>
            <a:r>
              <a:rPr lang="en-IN" sz="1200" i="1">
                <a:solidFill>
                  <a:srgbClr val="000000"/>
                </a:solidFill>
                <a:latin typeface="Work Sans"/>
                <a:ea typeface="Work Sans"/>
                <a:cs typeface="Work Sans"/>
                <a:sym typeface="Work Sans"/>
              </a:rPr>
              <a:t>Defining subsystems, checking, and assembling parts.</a:t>
            </a:r>
            <a:r>
              <a:rPr lang="en-IN" sz="1200">
                <a:solidFill>
                  <a:srgbClr val="000000"/>
                </a:solidFill>
                <a:latin typeface="Work Sans"/>
                <a:ea typeface="Work Sans"/>
                <a:cs typeface="Work Sans"/>
                <a:sym typeface="Work Sans"/>
              </a:rPr>
              <a:t> You must establish subsystem at this stage, divide all parts and components of the product and arrange them in detail, elaborate specifics of their assembling.</a:t>
            </a:r>
            <a:endParaRPr sz="1200">
              <a:solidFill>
                <a:srgbClr val="000000"/>
              </a:solidFill>
              <a:latin typeface="Work Sans"/>
              <a:ea typeface="Work Sans"/>
              <a:cs typeface="Work Sans"/>
              <a:sym typeface="Work Sans"/>
            </a:endParaRPr>
          </a:p>
          <a:p>
            <a:pPr marL="457200" lvl="0" indent="-304800" algn="l" rtl="0">
              <a:lnSpc>
                <a:spcPct val="100000"/>
              </a:lnSpc>
              <a:spcBef>
                <a:spcPts val="1000"/>
              </a:spcBef>
              <a:spcAft>
                <a:spcPts val="0"/>
              </a:spcAft>
              <a:buClr>
                <a:srgbClr val="000000"/>
              </a:buClr>
              <a:buSzPts val="1200"/>
              <a:buFont typeface="Work Sans"/>
              <a:buChar char="✘"/>
            </a:pPr>
            <a:r>
              <a:rPr lang="en-IN" sz="1200" i="1">
                <a:solidFill>
                  <a:srgbClr val="000000"/>
                </a:solidFill>
                <a:latin typeface="Work Sans"/>
                <a:ea typeface="Work Sans"/>
                <a:cs typeface="Work Sans"/>
                <a:sym typeface="Work Sans"/>
              </a:rPr>
              <a:t>Finalizing individual parts and accomplishing technical calculations.</a:t>
            </a:r>
            <a:r>
              <a:rPr lang="en-IN" sz="1200">
                <a:solidFill>
                  <a:srgbClr val="000000"/>
                </a:solidFill>
                <a:latin typeface="Work Sans"/>
                <a:ea typeface="Work Sans"/>
                <a:cs typeface="Work Sans"/>
                <a:sym typeface="Work Sans"/>
              </a:rPr>
              <a:t> You can accomplish these actions as well during conceptual or embodiment designs, however, in the detailed engineering design components and subsystems are finalized and thoroughly verified. At this stage, you prepare the set of manufacturing drawings.</a:t>
            </a:r>
            <a:endParaRPr sz="1200">
              <a:solidFill>
                <a:srgbClr val="000000"/>
              </a:solidFill>
              <a:latin typeface="Work Sans"/>
              <a:ea typeface="Work Sans"/>
              <a:cs typeface="Work Sans"/>
              <a:sym typeface="Work Sans"/>
            </a:endParaRPr>
          </a:p>
          <a:p>
            <a:pPr marL="457200" lvl="0" indent="-304800" algn="l" rtl="0">
              <a:lnSpc>
                <a:spcPct val="100000"/>
              </a:lnSpc>
              <a:spcBef>
                <a:spcPts val="1000"/>
              </a:spcBef>
              <a:spcAft>
                <a:spcPts val="0"/>
              </a:spcAft>
              <a:buClr>
                <a:srgbClr val="000000"/>
              </a:buClr>
              <a:buSzPts val="1200"/>
              <a:buFont typeface="Work Sans"/>
              <a:buChar char="✘"/>
            </a:pPr>
            <a:r>
              <a:rPr lang="en-IN" sz="1200" i="1">
                <a:solidFill>
                  <a:srgbClr val="000000"/>
                </a:solidFill>
                <a:latin typeface="Work Sans"/>
                <a:ea typeface="Work Sans"/>
                <a:cs typeface="Work Sans"/>
                <a:sym typeface="Work Sans"/>
              </a:rPr>
              <a:t>Checking conformity with the standards.</a:t>
            </a:r>
            <a:r>
              <a:rPr lang="en-IN" sz="1200">
                <a:solidFill>
                  <a:srgbClr val="000000"/>
                </a:solidFill>
                <a:latin typeface="Work Sans"/>
                <a:ea typeface="Work Sans"/>
                <a:cs typeface="Work Sans"/>
                <a:sym typeface="Work Sans"/>
              </a:rPr>
              <a:t> At this step you verify all results and ensure that regulations and safety standards are met.</a:t>
            </a:r>
            <a:endParaRPr sz="1200">
              <a:solidFill>
                <a:srgbClr val="000000"/>
              </a:solidFill>
              <a:latin typeface="Work Sans"/>
              <a:ea typeface="Work Sans"/>
              <a:cs typeface="Work Sans"/>
              <a:sym typeface="Work Sans"/>
            </a:endParaRPr>
          </a:p>
          <a:p>
            <a:pPr marL="457200" lvl="0" indent="-304800" algn="l" rtl="0">
              <a:lnSpc>
                <a:spcPct val="100000"/>
              </a:lnSpc>
              <a:spcBef>
                <a:spcPts val="1100"/>
              </a:spcBef>
              <a:spcAft>
                <a:spcPts val="1000"/>
              </a:spcAft>
              <a:buClr>
                <a:srgbClr val="000000"/>
              </a:buClr>
              <a:buSzPts val="1200"/>
              <a:buFont typeface="Work Sans"/>
              <a:buChar char="✘"/>
            </a:pPr>
            <a:r>
              <a:rPr lang="en-IN" sz="1200" i="1">
                <a:solidFill>
                  <a:srgbClr val="000000"/>
                </a:solidFill>
                <a:latin typeface="Work Sans"/>
                <a:ea typeface="Work Sans"/>
                <a:cs typeface="Work Sans"/>
                <a:sym typeface="Work Sans"/>
              </a:rPr>
              <a:t>Preparing and reviewing documents.</a:t>
            </a:r>
            <a:r>
              <a:rPr lang="en-IN" sz="1200">
                <a:solidFill>
                  <a:srgbClr val="000000"/>
                </a:solidFill>
                <a:latin typeface="Work Sans"/>
                <a:ea typeface="Work Sans"/>
                <a:cs typeface="Work Sans"/>
                <a:sym typeface="Work Sans"/>
              </a:rPr>
              <a:t> You must prepare, finalize, and review all documents for accuracy as a final step before starting manufacturing of the designed product. Detailed design includes outputs such as 2D and 3D models, plans, detailed and assembly drawings, Bill of Materials, cost estimates, procurement plans etc. Here you identify the full cost of the project.</a:t>
            </a:r>
            <a:endParaRPr sz="1200">
              <a:solidFill>
                <a:srgbClr val="000000"/>
              </a:solidFill>
              <a:latin typeface="Work Sans"/>
              <a:ea typeface="Work Sans"/>
              <a:cs typeface="Work Sans"/>
              <a:sym typeface="Work Sans"/>
            </a:endParaRPr>
          </a:p>
        </p:txBody>
      </p:sp>
      <p:sp>
        <p:nvSpPr>
          <p:cNvPr id="148" name="Google Shape;148;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IN"/>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758825" y="469775"/>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2800"/>
              <a:t>Design for Aesthetics</a:t>
            </a:r>
            <a:endParaRPr sz="2800"/>
          </a:p>
        </p:txBody>
      </p:sp>
      <p:sp>
        <p:nvSpPr>
          <p:cNvPr id="154" name="Google Shape;154;p21"/>
          <p:cNvSpPr txBox="1">
            <a:spLocks noGrp="1"/>
          </p:cNvSpPr>
          <p:nvPr>
            <p:ph type="body" idx="1"/>
          </p:nvPr>
        </p:nvSpPr>
        <p:spPr>
          <a:xfrm>
            <a:off x="758825" y="1329725"/>
            <a:ext cx="7163700" cy="3021900"/>
          </a:xfrm>
          <a:prstGeom prst="rect">
            <a:avLst/>
          </a:prstGeom>
        </p:spPr>
        <p:txBody>
          <a:bodyPr spcFirstLastPara="1" wrap="square" lIns="0" tIns="0" rIns="0" bIns="0" anchor="t" anchorCtr="0">
            <a:noAutofit/>
          </a:bodyPr>
          <a:lstStyle/>
          <a:p>
            <a:pPr marL="0" lvl="0" indent="0" algn="l" rtl="0">
              <a:lnSpc>
                <a:spcPct val="100000"/>
              </a:lnSpc>
              <a:spcBef>
                <a:spcPts val="1100"/>
              </a:spcBef>
              <a:spcAft>
                <a:spcPts val="0"/>
              </a:spcAft>
              <a:buNone/>
            </a:pPr>
            <a:r>
              <a:rPr lang="en-IN" sz="1350">
                <a:solidFill>
                  <a:srgbClr val="2B2B2B"/>
                </a:solidFill>
                <a:latin typeface="Work Sans"/>
                <a:ea typeface="Work Sans"/>
                <a:cs typeface="Work Sans"/>
                <a:sym typeface="Work Sans"/>
              </a:rPr>
              <a:t>Aesthetics is a core design principle that defines a design’s pleasing qualities. In visual terms, aesthetics includes factors such as balance, color, movement, pattern, scale, shape and visual weight. Designers use aesthetics to complement their designs’ usability, and so enhance functionality with attractive layouts.</a:t>
            </a:r>
            <a:endParaRPr sz="1350">
              <a:solidFill>
                <a:srgbClr val="2B2B2B"/>
              </a:solidFill>
              <a:latin typeface="Work Sans"/>
              <a:ea typeface="Work Sans"/>
              <a:cs typeface="Work Sans"/>
              <a:sym typeface="Work Sans"/>
            </a:endParaRPr>
          </a:p>
          <a:p>
            <a:pPr marL="0" lvl="0" indent="0" algn="l" rtl="0">
              <a:lnSpc>
                <a:spcPct val="100000"/>
              </a:lnSpc>
              <a:spcBef>
                <a:spcPts val="1100"/>
              </a:spcBef>
              <a:spcAft>
                <a:spcPts val="0"/>
              </a:spcAft>
              <a:buNone/>
            </a:pPr>
            <a:r>
              <a:rPr lang="en-IN" sz="1350">
                <a:solidFill>
                  <a:srgbClr val="2B2B2B"/>
                </a:solidFill>
                <a:latin typeface="Work Sans"/>
                <a:ea typeface="Work Sans"/>
                <a:cs typeface="Work Sans"/>
                <a:sym typeface="Work Sans"/>
              </a:rPr>
              <a:t>Aesthetics here refers to the </a:t>
            </a:r>
            <a:r>
              <a:rPr lang="en-IN" sz="1350" b="1">
                <a:solidFill>
                  <a:srgbClr val="2B2B2B"/>
                </a:solidFill>
                <a:latin typeface="Work Sans"/>
                <a:ea typeface="Work Sans"/>
                <a:cs typeface="Work Sans"/>
                <a:sym typeface="Work Sans"/>
              </a:rPr>
              <a:t>lines, colors, spacing and more on websites and apps, namely what elements you choose and how you apply them</a:t>
            </a:r>
            <a:r>
              <a:rPr lang="en-IN" sz="1350">
                <a:solidFill>
                  <a:srgbClr val="2B2B2B"/>
                </a:solidFill>
                <a:latin typeface="Work Sans"/>
                <a:ea typeface="Work Sans"/>
                <a:cs typeface="Work Sans"/>
                <a:sym typeface="Work Sans"/>
              </a:rPr>
              <a:t>.</a:t>
            </a:r>
            <a:endParaRPr sz="1350">
              <a:solidFill>
                <a:srgbClr val="2B2B2B"/>
              </a:solidFill>
              <a:latin typeface="Work Sans"/>
              <a:ea typeface="Work Sans"/>
              <a:cs typeface="Work Sans"/>
              <a:sym typeface="Work Sans"/>
            </a:endParaRPr>
          </a:p>
          <a:p>
            <a:pPr marL="0" lvl="0" indent="0" algn="l" rtl="0">
              <a:lnSpc>
                <a:spcPct val="100000"/>
              </a:lnSpc>
              <a:spcBef>
                <a:spcPts val="1100"/>
              </a:spcBef>
              <a:spcAft>
                <a:spcPts val="1000"/>
              </a:spcAft>
              <a:buNone/>
            </a:pPr>
            <a:r>
              <a:rPr lang="en-IN" sz="1350">
                <a:solidFill>
                  <a:srgbClr val="2B2B2B"/>
                </a:solidFill>
                <a:latin typeface="Work Sans"/>
                <a:ea typeface="Work Sans"/>
                <a:cs typeface="Work Sans"/>
                <a:sym typeface="Work Sans"/>
              </a:rPr>
              <a:t>Ex: </a:t>
            </a:r>
            <a:r>
              <a:rPr lang="en-IN" sz="1350" b="1" i="1">
                <a:solidFill>
                  <a:srgbClr val="2B2B2B"/>
                </a:solidFill>
                <a:latin typeface="Work Sans"/>
                <a:ea typeface="Work Sans"/>
                <a:cs typeface="Work Sans"/>
                <a:sym typeface="Work Sans"/>
              </a:rPr>
              <a:t>Google’s</a:t>
            </a:r>
            <a:r>
              <a:rPr lang="en-IN" sz="1350" i="1">
                <a:solidFill>
                  <a:srgbClr val="2B2B2B"/>
                </a:solidFill>
                <a:latin typeface="Work Sans"/>
                <a:ea typeface="Work Sans"/>
                <a:cs typeface="Work Sans"/>
                <a:sym typeface="Work Sans"/>
              </a:rPr>
              <a:t> simple design showcases highly effective aesthetics – instantly declaring its purpose as users’ eyes are drawn to the function in the calm, clean layout they expect from Google.</a:t>
            </a:r>
            <a:endParaRPr sz="1350">
              <a:solidFill>
                <a:srgbClr val="2B2B2B"/>
              </a:solidFill>
              <a:latin typeface="Work Sans"/>
              <a:ea typeface="Work Sans"/>
              <a:cs typeface="Work Sans"/>
              <a:sym typeface="Work Sans"/>
            </a:endParaRPr>
          </a:p>
        </p:txBody>
      </p:sp>
      <p:sp>
        <p:nvSpPr>
          <p:cNvPr id="155" name="Google Shape;155;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IN"/>
              <a:t>15</a:t>
            </a:fld>
            <a:endParaRPr/>
          </a:p>
        </p:txBody>
      </p:sp>
      <p:pic>
        <p:nvPicPr>
          <p:cNvPr id="156" name="Google Shape;156;p21"/>
          <p:cNvPicPr preferRelativeResize="0"/>
          <p:nvPr/>
        </p:nvPicPr>
        <p:blipFill>
          <a:blip r:embed="rId3">
            <a:alphaModFix/>
          </a:blip>
          <a:stretch>
            <a:fillRect/>
          </a:stretch>
        </p:blipFill>
        <p:spPr>
          <a:xfrm>
            <a:off x="6096725" y="3528425"/>
            <a:ext cx="1730076" cy="115265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a:t>Product Architecture</a:t>
            </a:r>
            <a:endParaRPr sz="2800"/>
          </a:p>
        </p:txBody>
      </p:sp>
      <p:sp>
        <p:nvSpPr>
          <p:cNvPr id="162" name="Google Shape;162;p2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16</a:t>
            </a:fld>
            <a:endParaRPr/>
          </a:p>
        </p:txBody>
      </p:sp>
      <p:sp>
        <p:nvSpPr>
          <p:cNvPr id="163" name="Google Shape;163;p22"/>
          <p:cNvSpPr txBox="1"/>
          <p:nvPr/>
        </p:nvSpPr>
        <p:spPr>
          <a:xfrm>
            <a:off x="649100" y="1286575"/>
            <a:ext cx="7247700" cy="35403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Work Sans"/>
              <a:buChar char="•"/>
            </a:pPr>
            <a:r>
              <a:rPr lang="en-IN" sz="1400" i="0" u="none" strike="noStrike" cap="none">
                <a:solidFill>
                  <a:srgbClr val="000000"/>
                </a:solidFill>
                <a:latin typeface="Work Sans"/>
                <a:ea typeface="Work Sans"/>
                <a:cs typeface="Work Sans"/>
                <a:sym typeface="Work Sans"/>
              </a:rPr>
              <a:t>Product architecture is the arrangement of the physical elements of a product to carry out its required functions. </a:t>
            </a:r>
            <a:endParaRPr>
              <a:latin typeface="Work Sans"/>
              <a:ea typeface="Work Sans"/>
              <a:cs typeface="Work Sans"/>
              <a:sym typeface="Work Sans"/>
            </a:endParaRPr>
          </a:p>
          <a:p>
            <a:pPr marL="0" marR="0" lvl="0" indent="0" algn="just" rtl="0">
              <a:lnSpc>
                <a:spcPct val="100000"/>
              </a:lnSpc>
              <a:spcBef>
                <a:spcPts val="0"/>
              </a:spcBef>
              <a:spcAft>
                <a:spcPts val="0"/>
              </a:spcAft>
              <a:buNone/>
            </a:pPr>
            <a:endParaRPr sz="1400" i="0" u="none" strike="noStrike" cap="none">
              <a:solidFill>
                <a:srgbClr val="000000"/>
              </a:solidFill>
              <a:latin typeface="Work Sans"/>
              <a:ea typeface="Work Sans"/>
              <a:cs typeface="Work Sans"/>
              <a:sym typeface="Work Sans"/>
            </a:endParaRPr>
          </a:p>
          <a:p>
            <a:pPr marL="285750" marR="0" lvl="0" indent="-285750" algn="just" rtl="0">
              <a:lnSpc>
                <a:spcPct val="100000"/>
              </a:lnSpc>
              <a:spcBef>
                <a:spcPts val="0"/>
              </a:spcBef>
              <a:spcAft>
                <a:spcPts val="0"/>
              </a:spcAft>
              <a:buClr>
                <a:srgbClr val="000000"/>
              </a:buClr>
              <a:buSzPts val="1400"/>
              <a:buFont typeface="Work Sans"/>
              <a:buChar char="•"/>
            </a:pPr>
            <a:r>
              <a:rPr lang="en-IN" sz="1400" i="0" u="none" strike="noStrike" cap="none">
                <a:solidFill>
                  <a:srgbClr val="000000"/>
                </a:solidFill>
                <a:latin typeface="Work Sans"/>
                <a:ea typeface="Work Sans"/>
                <a:cs typeface="Work Sans"/>
                <a:sym typeface="Work Sans"/>
              </a:rPr>
              <a:t>The product architecture begins to emerge in the conceptual design phase from such things as </a:t>
            </a:r>
            <a:r>
              <a:rPr lang="en-IN" sz="1400" i="0" u="none" strike="noStrike" cap="none">
                <a:solidFill>
                  <a:srgbClr val="FF0000"/>
                </a:solidFill>
                <a:latin typeface="Work Sans"/>
                <a:ea typeface="Work Sans"/>
                <a:cs typeface="Work Sans"/>
                <a:sym typeface="Work Sans"/>
              </a:rPr>
              <a:t>diagrams of functions</a:t>
            </a:r>
            <a:r>
              <a:rPr lang="en-IN" sz="1400" i="0" u="none" strike="noStrike" cap="none">
                <a:solidFill>
                  <a:srgbClr val="000000"/>
                </a:solidFill>
                <a:latin typeface="Work Sans"/>
                <a:ea typeface="Work Sans"/>
                <a:cs typeface="Work Sans"/>
                <a:sym typeface="Work Sans"/>
              </a:rPr>
              <a:t>, </a:t>
            </a:r>
            <a:r>
              <a:rPr lang="en-IN" sz="1400" i="0" u="none" strike="noStrike" cap="none">
                <a:solidFill>
                  <a:srgbClr val="FF0000"/>
                </a:solidFill>
                <a:latin typeface="Work Sans"/>
                <a:ea typeface="Work Sans"/>
                <a:cs typeface="Work Sans"/>
                <a:sym typeface="Work Sans"/>
              </a:rPr>
              <a:t>rough sketches of concepts</a:t>
            </a:r>
            <a:r>
              <a:rPr lang="en-IN" sz="1400" i="0" u="none" strike="noStrike" cap="none">
                <a:solidFill>
                  <a:srgbClr val="000000"/>
                </a:solidFill>
                <a:latin typeface="Work Sans"/>
                <a:ea typeface="Work Sans"/>
                <a:cs typeface="Work Sans"/>
                <a:sym typeface="Work Sans"/>
              </a:rPr>
              <a:t>, and perhaps a </a:t>
            </a:r>
            <a:r>
              <a:rPr lang="en-IN" sz="1400" i="0" u="none" strike="noStrike" cap="none">
                <a:solidFill>
                  <a:srgbClr val="FF0000"/>
                </a:solidFill>
                <a:latin typeface="Work Sans"/>
                <a:ea typeface="Work Sans"/>
                <a:cs typeface="Work Sans"/>
                <a:sym typeface="Work Sans"/>
              </a:rPr>
              <a:t>proof-of-concept model</a:t>
            </a:r>
            <a:r>
              <a:rPr lang="en-IN" sz="1400" i="0" u="none" strike="noStrike" cap="none">
                <a:solidFill>
                  <a:srgbClr val="000000"/>
                </a:solidFill>
                <a:latin typeface="Work Sans"/>
                <a:ea typeface="Work Sans"/>
                <a:cs typeface="Work Sans"/>
                <a:sym typeface="Work Sans"/>
              </a:rPr>
              <a:t>. </a:t>
            </a:r>
            <a:endParaRPr>
              <a:latin typeface="Work Sans"/>
              <a:ea typeface="Work Sans"/>
              <a:cs typeface="Work Sans"/>
              <a:sym typeface="Work Sans"/>
            </a:endParaRPr>
          </a:p>
          <a:p>
            <a:pPr marL="285750" marR="0" lvl="0" indent="-196850" algn="just"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Work Sans"/>
              <a:ea typeface="Work Sans"/>
              <a:cs typeface="Work Sans"/>
              <a:sym typeface="Work Sans"/>
            </a:endParaRPr>
          </a:p>
          <a:p>
            <a:pPr marL="285750" marR="0" lvl="0" indent="-285750" algn="just" rtl="0">
              <a:lnSpc>
                <a:spcPct val="100000"/>
              </a:lnSpc>
              <a:spcBef>
                <a:spcPts val="0"/>
              </a:spcBef>
              <a:spcAft>
                <a:spcPts val="0"/>
              </a:spcAft>
              <a:buClr>
                <a:srgbClr val="000000"/>
              </a:buClr>
              <a:buSzPts val="1400"/>
              <a:buFont typeface="Work Sans"/>
              <a:buChar char="•"/>
            </a:pPr>
            <a:r>
              <a:rPr lang="en-IN" sz="1400" i="0" u="none" strike="noStrike" cap="none">
                <a:solidFill>
                  <a:srgbClr val="000000"/>
                </a:solidFill>
                <a:latin typeface="Work Sans"/>
                <a:ea typeface="Work Sans"/>
                <a:cs typeface="Work Sans"/>
                <a:sym typeface="Work Sans"/>
              </a:rPr>
              <a:t>However, it is in the embodiment design phase that the layout and architecture of the product must be established by defining the basic building blocks of the product and their interfaces.</a:t>
            </a:r>
            <a:endParaRPr>
              <a:latin typeface="Work Sans"/>
              <a:ea typeface="Work Sans"/>
              <a:cs typeface="Work Sans"/>
              <a:sym typeface="Work Sans"/>
            </a:endParaRPr>
          </a:p>
          <a:p>
            <a:pPr marL="285750" marR="0" lvl="0" indent="-196850" algn="just"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Work Sans"/>
              <a:ea typeface="Work Sans"/>
              <a:cs typeface="Work Sans"/>
              <a:sym typeface="Work Sans"/>
            </a:endParaRPr>
          </a:p>
          <a:p>
            <a:pPr marL="285750" marR="0" lvl="0" indent="-285750" algn="just" rtl="0">
              <a:lnSpc>
                <a:spcPct val="100000"/>
              </a:lnSpc>
              <a:spcBef>
                <a:spcPts val="0"/>
              </a:spcBef>
              <a:spcAft>
                <a:spcPts val="0"/>
              </a:spcAft>
              <a:buClr>
                <a:srgbClr val="000000"/>
              </a:buClr>
              <a:buSzPts val="1400"/>
              <a:buFont typeface="Work Sans"/>
              <a:buChar char="•"/>
            </a:pPr>
            <a:r>
              <a:rPr lang="en-IN" sz="1400" i="0" u="none" strike="noStrike" cap="none">
                <a:solidFill>
                  <a:srgbClr val="000000"/>
                </a:solidFill>
                <a:latin typeface="Work Sans"/>
                <a:ea typeface="Work Sans"/>
                <a:cs typeface="Work Sans"/>
                <a:sym typeface="Work Sans"/>
              </a:rPr>
              <a:t>The physical building blocks that the product is organized into are usually called </a:t>
            </a:r>
            <a:r>
              <a:rPr lang="en-IN" sz="1400" i="0" u="none" strike="noStrike" cap="none">
                <a:solidFill>
                  <a:srgbClr val="FF0000"/>
                </a:solidFill>
                <a:latin typeface="Work Sans"/>
                <a:ea typeface="Work Sans"/>
                <a:cs typeface="Work Sans"/>
                <a:sym typeface="Work Sans"/>
              </a:rPr>
              <a:t>modules</a:t>
            </a:r>
            <a:r>
              <a:rPr lang="en-IN" sz="1400" i="0" u="none" strike="noStrike" cap="none">
                <a:solidFill>
                  <a:srgbClr val="000000"/>
                </a:solidFill>
                <a:latin typeface="Work Sans"/>
                <a:ea typeface="Work Sans"/>
                <a:cs typeface="Work Sans"/>
                <a:sym typeface="Work Sans"/>
              </a:rPr>
              <a:t>  (often called subsystem, subassembly, cluster, or chunk).</a:t>
            </a:r>
            <a:endParaRPr>
              <a:latin typeface="Work Sans"/>
              <a:ea typeface="Work Sans"/>
              <a:cs typeface="Work Sans"/>
              <a:sym typeface="Work Sans"/>
            </a:endParaRPr>
          </a:p>
          <a:p>
            <a:pPr marL="0" marR="0" lvl="0" indent="0" algn="just" rtl="0">
              <a:lnSpc>
                <a:spcPct val="100000"/>
              </a:lnSpc>
              <a:spcBef>
                <a:spcPts val="0"/>
              </a:spcBef>
              <a:spcAft>
                <a:spcPts val="0"/>
              </a:spcAft>
              <a:buNone/>
            </a:pPr>
            <a:endParaRPr sz="1400" i="0" u="none" strike="noStrike" cap="none">
              <a:solidFill>
                <a:srgbClr val="000000"/>
              </a:solidFill>
              <a:latin typeface="Work Sans"/>
              <a:ea typeface="Work Sans"/>
              <a:cs typeface="Work Sans"/>
              <a:sym typeface="Work Sans"/>
            </a:endParaRPr>
          </a:p>
          <a:p>
            <a:pPr marL="285750" marR="0" lvl="0" indent="-285750" algn="just" rtl="0">
              <a:lnSpc>
                <a:spcPct val="100000"/>
              </a:lnSpc>
              <a:spcBef>
                <a:spcPts val="0"/>
              </a:spcBef>
              <a:spcAft>
                <a:spcPts val="0"/>
              </a:spcAft>
              <a:buClr>
                <a:srgbClr val="000000"/>
              </a:buClr>
              <a:buSzPts val="1400"/>
              <a:buFont typeface="Work Sans"/>
              <a:buChar char="•"/>
            </a:pPr>
            <a:r>
              <a:rPr lang="en-IN" sz="1400" i="0" u="none" strike="noStrike" cap="none">
                <a:solidFill>
                  <a:srgbClr val="000000"/>
                </a:solidFill>
                <a:latin typeface="Work Sans"/>
                <a:ea typeface="Work Sans"/>
                <a:cs typeface="Work Sans"/>
                <a:sym typeface="Work Sans"/>
              </a:rPr>
              <a:t>Each module is made up of a collection of components that carry out functions. </a:t>
            </a:r>
            <a:endParaRPr>
              <a:latin typeface="Work Sans"/>
              <a:ea typeface="Work Sans"/>
              <a:cs typeface="Work Sans"/>
              <a:sym typeface="Work San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a:t>Product Architecture</a:t>
            </a:r>
            <a:endParaRPr sz="2800"/>
          </a:p>
        </p:txBody>
      </p:sp>
      <p:sp>
        <p:nvSpPr>
          <p:cNvPr id="169" name="Google Shape;169;p2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17</a:t>
            </a:fld>
            <a:endParaRPr/>
          </a:p>
        </p:txBody>
      </p:sp>
      <p:sp>
        <p:nvSpPr>
          <p:cNvPr id="170" name="Google Shape;170;p23"/>
          <p:cNvSpPr txBox="1"/>
          <p:nvPr/>
        </p:nvSpPr>
        <p:spPr>
          <a:xfrm>
            <a:off x="649098" y="1286575"/>
            <a:ext cx="3742200" cy="27192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1000"/>
              </a:spcBef>
              <a:spcAft>
                <a:spcPts val="0"/>
              </a:spcAft>
              <a:buClr>
                <a:srgbClr val="000000"/>
              </a:buClr>
              <a:buSzPts val="1400"/>
              <a:buFont typeface="Work Sans"/>
              <a:buChar char="•"/>
            </a:pPr>
            <a:r>
              <a:rPr lang="en-IN" sz="1400" i="0" u="none" strike="noStrike" cap="none">
                <a:solidFill>
                  <a:srgbClr val="000000"/>
                </a:solidFill>
                <a:latin typeface="Work Sans"/>
                <a:ea typeface="Work Sans"/>
                <a:cs typeface="Work Sans"/>
                <a:sym typeface="Work Sans"/>
              </a:rPr>
              <a:t>There are two entirely opposite styles of product architecture: modular and integral. </a:t>
            </a:r>
            <a:endParaRPr>
              <a:latin typeface="Work Sans"/>
              <a:ea typeface="Work Sans"/>
              <a:cs typeface="Work Sans"/>
              <a:sym typeface="Work Sans"/>
            </a:endParaRPr>
          </a:p>
          <a:p>
            <a:pPr marL="285750" marR="0" lvl="0" indent="-285750" algn="just" rtl="0">
              <a:lnSpc>
                <a:spcPct val="100000"/>
              </a:lnSpc>
              <a:spcBef>
                <a:spcPts val="1000"/>
              </a:spcBef>
              <a:spcAft>
                <a:spcPts val="0"/>
              </a:spcAft>
              <a:buClr>
                <a:srgbClr val="000000"/>
              </a:buClr>
              <a:buSzPts val="1400"/>
              <a:buFont typeface="Work Sans"/>
              <a:buChar char="•"/>
            </a:pPr>
            <a:r>
              <a:rPr lang="en-IN" sz="1400" i="0" u="none" strike="noStrike" cap="none">
                <a:solidFill>
                  <a:srgbClr val="000000"/>
                </a:solidFill>
                <a:latin typeface="Work Sans"/>
                <a:ea typeface="Work Sans"/>
                <a:cs typeface="Work Sans"/>
                <a:sym typeface="Work Sans"/>
              </a:rPr>
              <a:t>In a modular architecture, each module implements only one or a few functions, and the interactions between modules are well defined. </a:t>
            </a:r>
            <a:endParaRPr>
              <a:latin typeface="Work Sans"/>
              <a:ea typeface="Work Sans"/>
              <a:cs typeface="Work Sans"/>
              <a:sym typeface="Work Sans"/>
            </a:endParaRPr>
          </a:p>
          <a:p>
            <a:pPr marL="285750" marR="0" lvl="0" indent="-285750" algn="just" rtl="0">
              <a:lnSpc>
                <a:spcPct val="100000"/>
              </a:lnSpc>
              <a:spcBef>
                <a:spcPts val="1000"/>
              </a:spcBef>
              <a:spcAft>
                <a:spcPts val="0"/>
              </a:spcAft>
              <a:buClr>
                <a:srgbClr val="000000"/>
              </a:buClr>
              <a:buSzPts val="1400"/>
              <a:buFont typeface="Work Sans"/>
              <a:buChar char="•"/>
            </a:pPr>
            <a:r>
              <a:rPr lang="en-IN" sz="1400" i="0" u="none" strike="noStrike" cap="none">
                <a:solidFill>
                  <a:srgbClr val="000000"/>
                </a:solidFill>
                <a:latin typeface="Work Sans"/>
                <a:ea typeface="Work Sans"/>
                <a:cs typeface="Work Sans"/>
                <a:sym typeface="Work Sans"/>
              </a:rPr>
              <a:t>In an integral architecture the implementation of functions is accomplished by only one or a few modules.</a:t>
            </a:r>
            <a:endParaRPr>
              <a:latin typeface="Work Sans"/>
              <a:ea typeface="Work Sans"/>
              <a:cs typeface="Work Sans"/>
              <a:sym typeface="Work Sans"/>
            </a:endParaRPr>
          </a:p>
        </p:txBody>
      </p:sp>
      <p:pic>
        <p:nvPicPr>
          <p:cNvPr id="171" name="Google Shape;171;p23" descr="Image result for integral product architecture"/>
          <p:cNvPicPr preferRelativeResize="0"/>
          <p:nvPr/>
        </p:nvPicPr>
        <p:blipFill rotWithShape="1">
          <a:blip r:embed="rId3">
            <a:alphaModFix/>
          </a:blip>
          <a:srcRect/>
          <a:stretch/>
        </p:blipFill>
        <p:spPr>
          <a:xfrm>
            <a:off x="5533672" y="2738428"/>
            <a:ext cx="2052536" cy="1539402"/>
          </a:xfrm>
          <a:prstGeom prst="rect">
            <a:avLst/>
          </a:prstGeom>
          <a:noFill/>
          <a:ln>
            <a:noFill/>
          </a:ln>
        </p:spPr>
      </p:pic>
      <p:pic>
        <p:nvPicPr>
          <p:cNvPr id="172" name="Google Shape;172;p23"/>
          <p:cNvPicPr preferRelativeResize="0"/>
          <p:nvPr/>
        </p:nvPicPr>
        <p:blipFill rotWithShape="1">
          <a:blip r:embed="rId4">
            <a:alphaModFix/>
          </a:blip>
          <a:srcRect/>
          <a:stretch/>
        </p:blipFill>
        <p:spPr>
          <a:xfrm>
            <a:off x="5533669" y="935303"/>
            <a:ext cx="2052536" cy="1537421"/>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a:t>Modular vs Integral</a:t>
            </a:r>
            <a:endParaRPr sz="2800"/>
          </a:p>
        </p:txBody>
      </p:sp>
      <p:sp>
        <p:nvSpPr>
          <p:cNvPr id="178" name="Google Shape;178;p2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18</a:t>
            </a:fld>
            <a:endParaRPr/>
          </a:p>
        </p:txBody>
      </p:sp>
      <p:sp>
        <p:nvSpPr>
          <p:cNvPr id="179" name="Google Shape;179;p24"/>
          <p:cNvSpPr txBox="1"/>
          <p:nvPr/>
        </p:nvSpPr>
        <p:spPr>
          <a:xfrm>
            <a:off x="649107" y="1286574"/>
            <a:ext cx="6789600" cy="16008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Work Sans"/>
              <a:buChar char="•"/>
            </a:pPr>
            <a:r>
              <a:rPr lang="en-IN" sz="1400" i="0" u="none" strike="noStrike" cap="none">
                <a:solidFill>
                  <a:srgbClr val="000000"/>
                </a:solidFill>
                <a:latin typeface="Work Sans"/>
                <a:ea typeface="Work Sans"/>
                <a:cs typeface="Work Sans"/>
                <a:sym typeface="Work Sans"/>
              </a:rPr>
              <a:t>A modular architecture makes it easier to evolve the design over time. It can be adapted to the needs of different customers by adding or deleting modules. </a:t>
            </a:r>
            <a:endParaRPr>
              <a:latin typeface="Work Sans"/>
              <a:ea typeface="Work Sans"/>
              <a:cs typeface="Work Sans"/>
              <a:sym typeface="Work Sans"/>
            </a:endParaRPr>
          </a:p>
          <a:p>
            <a:pPr marL="285750" marR="0" lvl="0" indent="-196850" algn="just"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Work Sans"/>
              <a:ea typeface="Work Sans"/>
              <a:cs typeface="Work Sans"/>
              <a:sym typeface="Work Sans"/>
            </a:endParaRPr>
          </a:p>
          <a:p>
            <a:pPr marL="285750" marR="0" lvl="0" indent="-285750" algn="just" rtl="0">
              <a:lnSpc>
                <a:spcPct val="100000"/>
              </a:lnSpc>
              <a:spcBef>
                <a:spcPts val="0"/>
              </a:spcBef>
              <a:spcAft>
                <a:spcPts val="0"/>
              </a:spcAft>
              <a:buClr>
                <a:srgbClr val="000000"/>
              </a:buClr>
              <a:buSzPts val="1400"/>
              <a:buFont typeface="Work Sans"/>
              <a:buChar char="•"/>
            </a:pPr>
            <a:r>
              <a:rPr lang="en-IN" sz="1400" i="0" u="none" strike="noStrike" cap="none">
                <a:solidFill>
                  <a:srgbClr val="000000"/>
                </a:solidFill>
                <a:latin typeface="Work Sans"/>
                <a:ea typeface="Work Sans"/>
                <a:cs typeface="Work Sans"/>
                <a:sym typeface="Work Sans"/>
              </a:rPr>
              <a:t>Integral product architecture is often adopted when constraints of weight, space, or cost make it difficult to achieve required performance. </a:t>
            </a:r>
            <a:endParaRPr>
              <a:latin typeface="Work Sans"/>
              <a:ea typeface="Work Sans"/>
              <a:cs typeface="Work Sans"/>
              <a:sym typeface="Work Sans"/>
            </a:endParaRPr>
          </a:p>
        </p:txBody>
      </p:sp>
      <p:pic>
        <p:nvPicPr>
          <p:cNvPr id="180" name="Google Shape;180;p24"/>
          <p:cNvPicPr preferRelativeResize="0"/>
          <p:nvPr/>
        </p:nvPicPr>
        <p:blipFill>
          <a:blip r:embed="rId3">
            <a:alphaModFix/>
          </a:blip>
          <a:stretch>
            <a:fillRect/>
          </a:stretch>
        </p:blipFill>
        <p:spPr>
          <a:xfrm>
            <a:off x="2478775" y="3027049"/>
            <a:ext cx="3951436" cy="1951326"/>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a:t>Types of Modular Design</a:t>
            </a:r>
            <a:endParaRPr/>
          </a:p>
        </p:txBody>
      </p:sp>
      <p:sp>
        <p:nvSpPr>
          <p:cNvPr id="186" name="Google Shape;186;p2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19</a:t>
            </a:fld>
            <a:endParaRPr/>
          </a:p>
        </p:txBody>
      </p:sp>
      <p:sp>
        <p:nvSpPr>
          <p:cNvPr id="187" name="Google Shape;187;p25"/>
          <p:cNvSpPr txBox="1"/>
          <p:nvPr/>
        </p:nvSpPr>
        <p:spPr>
          <a:xfrm>
            <a:off x="649107" y="1286574"/>
            <a:ext cx="6789721" cy="52322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rgbClr val="000000"/>
                </a:solidFill>
                <a:latin typeface="Arial"/>
                <a:ea typeface="Arial"/>
                <a:cs typeface="Arial"/>
                <a:sym typeface="Arial"/>
              </a:rPr>
              <a:t>There are three types of modular architectures defined by the type of interface used: slot, bus, and sectional</a:t>
            </a:r>
            <a:endParaRPr/>
          </a:p>
        </p:txBody>
      </p:sp>
      <p:pic>
        <p:nvPicPr>
          <p:cNvPr id="188" name="Google Shape;188;p25"/>
          <p:cNvPicPr preferRelativeResize="0"/>
          <p:nvPr/>
        </p:nvPicPr>
        <p:blipFill rotWithShape="1">
          <a:blip r:embed="rId3">
            <a:alphaModFix/>
          </a:blip>
          <a:srcRect/>
          <a:stretch/>
        </p:blipFill>
        <p:spPr>
          <a:xfrm>
            <a:off x="649107" y="2770759"/>
            <a:ext cx="4515087" cy="1289857"/>
          </a:xfrm>
          <a:prstGeom prst="rect">
            <a:avLst/>
          </a:prstGeom>
          <a:noFill/>
          <a:ln>
            <a:noFill/>
          </a:ln>
        </p:spPr>
      </p:pic>
      <p:pic>
        <p:nvPicPr>
          <p:cNvPr id="189" name="Google Shape;189;p25"/>
          <p:cNvPicPr preferRelativeResize="0"/>
          <p:nvPr/>
        </p:nvPicPr>
        <p:blipFill rotWithShape="1">
          <a:blip r:embed="rId4">
            <a:alphaModFix/>
          </a:blip>
          <a:srcRect/>
          <a:stretch/>
        </p:blipFill>
        <p:spPr>
          <a:xfrm>
            <a:off x="5371684" y="2333014"/>
            <a:ext cx="3657600" cy="254317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6928" y="237630"/>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a:t>Syllabus</a:t>
            </a:r>
            <a:endParaRPr/>
          </a:p>
        </p:txBody>
      </p:sp>
      <p:sp>
        <p:nvSpPr>
          <p:cNvPr id="55" name="Google Shape;55;p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IN"/>
              <a:t>2</a:t>
            </a:fld>
            <a:endParaRPr/>
          </a:p>
        </p:txBody>
      </p:sp>
      <p:sp>
        <p:nvSpPr>
          <p:cNvPr id="56" name="Google Shape;56;p7"/>
          <p:cNvSpPr txBox="1"/>
          <p:nvPr/>
        </p:nvSpPr>
        <p:spPr>
          <a:xfrm>
            <a:off x="429288" y="988319"/>
            <a:ext cx="7343100" cy="3761400"/>
          </a:xfrm>
          <a:prstGeom prst="rect">
            <a:avLst/>
          </a:prstGeom>
          <a:noFill/>
          <a:ln>
            <a:noFill/>
          </a:ln>
        </p:spPr>
        <p:txBody>
          <a:bodyPr spcFirstLastPara="1" wrap="square" lIns="91425" tIns="45700" rIns="91425" bIns="45700" anchor="ctr" anchorCtr="0">
            <a:normAutofit/>
          </a:bodyPr>
          <a:lstStyle/>
          <a:p>
            <a:pPr marL="228600" marR="0" lvl="0" indent="-228600" algn="just" rtl="0">
              <a:lnSpc>
                <a:spcPct val="90000"/>
              </a:lnSpc>
              <a:spcBef>
                <a:spcPts val="0"/>
              </a:spcBef>
              <a:spcAft>
                <a:spcPts val="0"/>
              </a:spcAft>
              <a:buClr>
                <a:srgbClr val="000000"/>
              </a:buClr>
              <a:buSzPts val="1400"/>
              <a:buFont typeface="Arial"/>
              <a:buChar char="•"/>
            </a:pPr>
            <a:r>
              <a:rPr lang="en-IN" sz="1400" b="1" i="0" u="none" strike="noStrike" cap="none">
                <a:solidFill>
                  <a:srgbClr val="000000"/>
                </a:solidFill>
                <a:latin typeface="Calibri"/>
                <a:ea typeface="Calibri"/>
                <a:cs typeface="Calibri"/>
                <a:sym typeface="Calibri"/>
              </a:rPr>
              <a:t>Introduction to Engineering design process: </a:t>
            </a:r>
            <a:r>
              <a:rPr lang="en-IN" sz="1400" b="0" i="0" u="none" strike="noStrike" cap="none">
                <a:solidFill>
                  <a:srgbClr val="000000"/>
                </a:solidFill>
                <a:latin typeface="Calibri"/>
                <a:ea typeface="Calibri"/>
                <a:cs typeface="Calibri"/>
                <a:sym typeface="Calibri"/>
              </a:rPr>
              <a:t>Design History; Dieter Rams Principles of Good Design; Overview of Engineering Design Process: Problem Formulation, Concept generation, Project Planning and Design Making; Human Centred Design (HCD);</a:t>
            </a:r>
            <a:endParaRPr/>
          </a:p>
          <a:p>
            <a:pPr marL="228600" marR="0" lvl="0" indent="-228600" algn="just" rtl="0">
              <a:lnSpc>
                <a:spcPct val="90000"/>
              </a:lnSpc>
              <a:spcBef>
                <a:spcPts val="1000"/>
              </a:spcBef>
              <a:spcAft>
                <a:spcPts val="0"/>
              </a:spcAft>
              <a:buClr>
                <a:srgbClr val="000000"/>
              </a:buClr>
              <a:buSzPts val="1400"/>
              <a:buFont typeface="Arial"/>
              <a:buChar char="•"/>
            </a:pPr>
            <a:r>
              <a:rPr lang="en-IN" sz="1400" b="1" i="0" u="none" strike="noStrike" cap="none">
                <a:solidFill>
                  <a:srgbClr val="000000"/>
                </a:solidFill>
                <a:latin typeface="Calibri"/>
                <a:ea typeface="Calibri"/>
                <a:cs typeface="Calibri"/>
                <a:sym typeface="Calibri"/>
              </a:rPr>
              <a:t>Design Thinking for Innovation: </a:t>
            </a:r>
            <a:r>
              <a:rPr lang="en-IN" sz="1400" b="0" i="0" u="none" strike="noStrike" cap="none">
                <a:solidFill>
                  <a:srgbClr val="000000"/>
                </a:solidFill>
                <a:latin typeface="Calibri"/>
                <a:ea typeface="Calibri"/>
                <a:cs typeface="Calibri"/>
                <a:sym typeface="Calibri"/>
              </a:rPr>
              <a:t>Design Thinking as Mindset, Process and Toolbox., Enhancing Design Thinking Through, Empathy, Interviewing, Questioning &amp; Brainstorming, Tools for Design Thinking: Mind Mapping, Innovation Flowchart – Question ladder – SCAMPER (for products) Journey Mapping, Task analysis grid (for services) </a:t>
            </a:r>
            <a:endParaRPr/>
          </a:p>
          <a:p>
            <a:pPr marL="228600" marR="0" lvl="0" indent="-228600" algn="just" rtl="0">
              <a:lnSpc>
                <a:spcPct val="90000"/>
              </a:lnSpc>
              <a:spcBef>
                <a:spcPts val="1000"/>
              </a:spcBef>
              <a:spcAft>
                <a:spcPts val="0"/>
              </a:spcAft>
              <a:buClr>
                <a:srgbClr val="000000"/>
              </a:buClr>
              <a:buSzPts val="1400"/>
              <a:buFont typeface="Arial"/>
              <a:buChar char="•"/>
            </a:pPr>
            <a:r>
              <a:rPr lang="en-IN" sz="1400" b="1" i="0" u="none" strike="noStrike" cap="none">
                <a:solidFill>
                  <a:srgbClr val="000000"/>
                </a:solidFill>
                <a:latin typeface="Calibri"/>
                <a:ea typeface="Calibri"/>
                <a:cs typeface="Calibri"/>
                <a:sym typeface="Calibri"/>
              </a:rPr>
              <a:t>Engineering Design Approaches: </a:t>
            </a:r>
            <a:r>
              <a:rPr lang="en-IN" sz="1400" b="0" i="0" u="none" strike="noStrike" cap="none">
                <a:solidFill>
                  <a:srgbClr val="000000"/>
                </a:solidFill>
                <a:latin typeface="Calibri"/>
                <a:ea typeface="Calibri"/>
                <a:cs typeface="Calibri"/>
                <a:sym typeface="Calibri"/>
              </a:rPr>
              <a:t>Professional and societal Context of Design; Different types of design – Conceptual, Embodiment designs and Detailed designs – Identification and Specifications, Standards and codes, Design Features – Design for Aesthetics, Production, Standards, Minimum risk, Ease of maintenance, Quality, Minimum cost and Optimum Design, Service Design - People - Asserts - policies - culture. Iterative process - Exploration - Creation - Reflection - Implementation. </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1216025" y="393575"/>
            <a:ext cx="6711900" cy="623100"/>
          </a:xfrm>
          <a:prstGeom prst="rect">
            <a:avLst/>
          </a:prstGeom>
        </p:spPr>
        <p:txBody>
          <a:bodyPr spcFirstLastPara="1" wrap="square" lIns="0" tIns="0" rIns="0" bIns="0" anchor="b" anchorCtr="0">
            <a:noAutofit/>
          </a:bodyPr>
          <a:lstStyle/>
          <a:p>
            <a:pPr marL="0" lvl="0" indent="0" algn="l" rtl="0">
              <a:lnSpc>
                <a:spcPct val="115000"/>
              </a:lnSpc>
              <a:spcBef>
                <a:spcPts val="400"/>
              </a:spcBef>
              <a:spcAft>
                <a:spcPts val="400"/>
              </a:spcAft>
              <a:buNone/>
            </a:pPr>
            <a:r>
              <a:rPr lang="en-IN" sz="2800"/>
              <a:t>Engineering Standards</a:t>
            </a:r>
            <a:endParaRPr sz="2800"/>
          </a:p>
        </p:txBody>
      </p:sp>
      <p:sp>
        <p:nvSpPr>
          <p:cNvPr id="195" name="Google Shape;195;p26"/>
          <p:cNvSpPr txBox="1">
            <a:spLocks noGrp="1"/>
          </p:cNvSpPr>
          <p:nvPr>
            <p:ph type="body" idx="1"/>
          </p:nvPr>
        </p:nvSpPr>
        <p:spPr>
          <a:xfrm>
            <a:off x="1216025" y="1253525"/>
            <a:ext cx="6711900" cy="31953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r>
              <a:rPr lang="en-IN" sz="1200">
                <a:solidFill>
                  <a:srgbClr val="333333"/>
                </a:solidFill>
                <a:latin typeface="Work Sans"/>
                <a:ea typeface="Work Sans"/>
                <a:cs typeface="Work Sans"/>
                <a:sym typeface="Work Sans"/>
              </a:rPr>
              <a:t>A standard is a document that provides requirements, specifications, guidelines or characteristics that can be used consistently to ensure that materials, products, processes, and services are fit for their purpose.</a:t>
            </a:r>
            <a:endParaRPr sz="1200">
              <a:solidFill>
                <a:srgbClr val="333333"/>
              </a:solidFill>
              <a:latin typeface="Work Sans"/>
              <a:ea typeface="Work Sans"/>
              <a:cs typeface="Work Sans"/>
              <a:sym typeface="Work Sans"/>
            </a:endParaRPr>
          </a:p>
          <a:p>
            <a:pPr marL="0" lvl="0" indent="0" algn="l" rtl="0">
              <a:lnSpc>
                <a:spcPct val="115000"/>
              </a:lnSpc>
              <a:spcBef>
                <a:spcPts val="800"/>
              </a:spcBef>
              <a:spcAft>
                <a:spcPts val="0"/>
              </a:spcAft>
              <a:buNone/>
            </a:pPr>
            <a:r>
              <a:rPr lang="en-IN" sz="1200">
                <a:solidFill>
                  <a:srgbClr val="333333"/>
                </a:solidFill>
                <a:latin typeface="Work Sans"/>
                <a:ea typeface="Work Sans"/>
                <a:cs typeface="Work Sans"/>
                <a:sym typeface="Work Sans"/>
              </a:rPr>
              <a:t>Standards establish a minimum level of performance and quality control to ensure that optimal conditions and procedures for the purpose of creating compatibility with products and services from different periods and a range of sources.</a:t>
            </a:r>
            <a:endParaRPr sz="1200">
              <a:solidFill>
                <a:srgbClr val="333333"/>
              </a:solidFill>
              <a:latin typeface="Work Sans"/>
              <a:ea typeface="Work Sans"/>
              <a:cs typeface="Work Sans"/>
              <a:sym typeface="Work Sans"/>
            </a:endParaRPr>
          </a:p>
          <a:p>
            <a:pPr marL="0" lvl="0" indent="0" algn="l" rtl="0">
              <a:lnSpc>
                <a:spcPct val="115000"/>
              </a:lnSpc>
              <a:spcBef>
                <a:spcPts val="800"/>
              </a:spcBef>
              <a:spcAft>
                <a:spcPts val="0"/>
              </a:spcAft>
              <a:buNone/>
            </a:pPr>
            <a:r>
              <a:rPr lang="en-IN" sz="1200">
                <a:solidFill>
                  <a:srgbClr val="333333"/>
                </a:solidFill>
                <a:latin typeface="Work Sans"/>
                <a:ea typeface="Work Sans"/>
                <a:cs typeface="Work Sans"/>
                <a:sym typeface="Work Sans"/>
              </a:rPr>
              <a:t>Engineering standards provide rules and recommendations for</a:t>
            </a:r>
            <a:endParaRPr sz="1200">
              <a:solidFill>
                <a:srgbClr val="333333"/>
              </a:solidFill>
              <a:latin typeface="Work Sans"/>
              <a:ea typeface="Work Sans"/>
              <a:cs typeface="Work Sans"/>
              <a:sym typeface="Work Sans"/>
            </a:endParaRPr>
          </a:p>
          <a:p>
            <a:pPr marL="457200" lvl="0" indent="-304800" algn="l" rtl="0">
              <a:lnSpc>
                <a:spcPct val="115000"/>
              </a:lnSpc>
              <a:spcBef>
                <a:spcPts val="800"/>
              </a:spcBef>
              <a:spcAft>
                <a:spcPts val="0"/>
              </a:spcAft>
              <a:buClr>
                <a:srgbClr val="333333"/>
              </a:buClr>
              <a:buSzPts val="1200"/>
              <a:buFont typeface="Work Sans"/>
              <a:buChar char="●"/>
            </a:pPr>
            <a:r>
              <a:rPr lang="en-IN" sz="1200">
                <a:solidFill>
                  <a:srgbClr val="333333"/>
                </a:solidFill>
                <a:latin typeface="Work Sans"/>
                <a:ea typeface="Work Sans"/>
                <a:cs typeface="Work Sans"/>
                <a:sym typeface="Work Sans"/>
              </a:rPr>
              <a:t>quality, safety, performance and construction, structure, equipment, durability,</a:t>
            </a:r>
            <a:endParaRPr sz="1200">
              <a:solidFill>
                <a:srgbClr val="333333"/>
              </a:solidFill>
              <a:latin typeface="Work Sans"/>
              <a:ea typeface="Work Sans"/>
              <a:cs typeface="Work Sans"/>
              <a:sym typeface="Work Sans"/>
            </a:endParaRPr>
          </a:p>
          <a:p>
            <a:pPr marL="457200" lvl="0" indent="-304800" algn="l" rtl="0">
              <a:lnSpc>
                <a:spcPct val="115000"/>
              </a:lnSpc>
              <a:spcBef>
                <a:spcPts val="0"/>
              </a:spcBef>
              <a:spcAft>
                <a:spcPts val="0"/>
              </a:spcAft>
              <a:buClr>
                <a:srgbClr val="333333"/>
              </a:buClr>
              <a:buSzPts val="1200"/>
              <a:buFont typeface="Work Sans"/>
              <a:buChar char="●"/>
            </a:pPr>
            <a:r>
              <a:rPr lang="en-IN" sz="1200">
                <a:solidFill>
                  <a:srgbClr val="333333"/>
                </a:solidFill>
                <a:latin typeface="Work Sans"/>
                <a:ea typeface="Work Sans"/>
                <a:cs typeface="Work Sans"/>
                <a:sym typeface="Work Sans"/>
              </a:rPr>
              <a:t>codes of practice,</a:t>
            </a:r>
            <a:endParaRPr sz="1200">
              <a:solidFill>
                <a:srgbClr val="333333"/>
              </a:solidFill>
              <a:latin typeface="Work Sans"/>
              <a:ea typeface="Work Sans"/>
              <a:cs typeface="Work Sans"/>
              <a:sym typeface="Work Sans"/>
            </a:endParaRPr>
          </a:p>
          <a:p>
            <a:pPr marL="457200" lvl="0" indent="-304800" algn="l" rtl="0">
              <a:lnSpc>
                <a:spcPct val="115000"/>
              </a:lnSpc>
              <a:spcBef>
                <a:spcPts val="0"/>
              </a:spcBef>
              <a:spcAft>
                <a:spcPts val="0"/>
              </a:spcAft>
              <a:buClr>
                <a:srgbClr val="333333"/>
              </a:buClr>
              <a:buSzPts val="1200"/>
              <a:buFont typeface="Work Sans"/>
              <a:buChar char="●"/>
            </a:pPr>
            <a:r>
              <a:rPr lang="en-IN" sz="1200">
                <a:solidFill>
                  <a:srgbClr val="333333"/>
                </a:solidFill>
                <a:latin typeface="Work Sans"/>
                <a:ea typeface="Work Sans"/>
                <a:cs typeface="Work Sans"/>
                <a:sym typeface="Work Sans"/>
              </a:rPr>
              <a:t>methods of testing, analyzing, appraising, verifying, or measuring, manufacturing, designing, drawing, using, operation of safety condition of production,</a:t>
            </a:r>
            <a:endParaRPr sz="1200">
              <a:solidFill>
                <a:srgbClr val="333333"/>
              </a:solidFill>
              <a:latin typeface="Work Sans"/>
              <a:ea typeface="Work Sans"/>
              <a:cs typeface="Work Sans"/>
              <a:sym typeface="Work Sans"/>
            </a:endParaRPr>
          </a:p>
          <a:p>
            <a:pPr marL="457200" lvl="0" indent="-304800" algn="l" rtl="0">
              <a:lnSpc>
                <a:spcPct val="115000"/>
              </a:lnSpc>
              <a:spcBef>
                <a:spcPts val="0"/>
              </a:spcBef>
              <a:spcAft>
                <a:spcPts val="0"/>
              </a:spcAft>
              <a:buClr>
                <a:srgbClr val="333333"/>
              </a:buClr>
              <a:buSzPts val="1200"/>
              <a:buFont typeface="Work Sans"/>
              <a:buChar char="●"/>
            </a:pPr>
            <a:r>
              <a:rPr lang="en-IN" sz="1200">
                <a:solidFill>
                  <a:srgbClr val="333333"/>
                </a:solidFill>
                <a:latin typeface="Work Sans"/>
                <a:ea typeface="Work Sans"/>
                <a:cs typeface="Work Sans"/>
                <a:sym typeface="Work Sans"/>
              </a:rPr>
              <a:t>symbols and terminology, abbreviations, marks, preferred numbers, or units.</a:t>
            </a:r>
            <a:endParaRPr sz="1200">
              <a:solidFill>
                <a:srgbClr val="2B2B2B"/>
              </a:solidFill>
              <a:latin typeface="Work Sans"/>
              <a:ea typeface="Work Sans"/>
              <a:cs typeface="Work Sans"/>
              <a:sym typeface="Work Sans"/>
            </a:endParaRPr>
          </a:p>
        </p:txBody>
      </p:sp>
      <p:sp>
        <p:nvSpPr>
          <p:cNvPr id="196" name="Google Shape;196;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IN"/>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1216025" y="393575"/>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2800"/>
              <a:t>Service Design</a:t>
            </a:r>
            <a:endParaRPr sz="2800"/>
          </a:p>
        </p:txBody>
      </p:sp>
      <p:sp>
        <p:nvSpPr>
          <p:cNvPr id="202" name="Google Shape;202;p27"/>
          <p:cNvSpPr txBox="1">
            <a:spLocks noGrp="1"/>
          </p:cNvSpPr>
          <p:nvPr>
            <p:ph type="body" idx="1"/>
          </p:nvPr>
        </p:nvSpPr>
        <p:spPr>
          <a:xfrm>
            <a:off x="1216025" y="1253525"/>
            <a:ext cx="6711900" cy="3062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sz="1300">
                <a:solidFill>
                  <a:srgbClr val="2B2B2B"/>
                </a:solidFill>
                <a:latin typeface="Work Sans"/>
                <a:ea typeface="Work Sans"/>
                <a:cs typeface="Work Sans"/>
                <a:sym typeface="Work Sans"/>
              </a:rPr>
              <a:t>Service design is a process where designers create sustainable solutions and optimal experiences for both customers in unique contexts and any service providers involved. Designers break services into sections and adapt fine-tuned solutions to suit all users’ needs in context—based on actors, location and other factors.</a:t>
            </a:r>
            <a:endParaRPr sz="1300">
              <a:solidFill>
                <a:srgbClr val="2B2B2B"/>
              </a:solidFill>
              <a:latin typeface="Work Sans"/>
              <a:ea typeface="Work Sans"/>
              <a:cs typeface="Work Sans"/>
              <a:sym typeface="Work Sans"/>
            </a:endParaRPr>
          </a:p>
          <a:p>
            <a:pPr marL="0" lvl="0" indent="0" algn="l" rtl="0">
              <a:spcBef>
                <a:spcPts val="600"/>
              </a:spcBef>
              <a:spcAft>
                <a:spcPts val="0"/>
              </a:spcAft>
              <a:buNone/>
            </a:pPr>
            <a:r>
              <a:rPr lang="en-IN" sz="1300">
                <a:solidFill>
                  <a:srgbClr val="2B2B2B"/>
                </a:solidFill>
                <a:latin typeface="Work Sans"/>
                <a:ea typeface="Work Sans"/>
                <a:cs typeface="Work Sans"/>
                <a:sym typeface="Work Sans"/>
              </a:rPr>
              <a:t>The service design focuses on the communication between consumers and the organization during the process of buying or using a physical product or service.</a:t>
            </a:r>
            <a:endParaRPr sz="1300">
              <a:solidFill>
                <a:srgbClr val="2B2B2B"/>
              </a:solidFill>
              <a:latin typeface="Work Sans"/>
              <a:ea typeface="Work Sans"/>
              <a:cs typeface="Work Sans"/>
              <a:sym typeface="Work Sans"/>
            </a:endParaRPr>
          </a:p>
          <a:p>
            <a:pPr marL="0" lvl="0" indent="0" algn="l" rtl="0">
              <a:lnSpc>
                <a:spcPct val="120000"/>
              </a:lnSpc>
              <a:spcBef>
                <a:spcPts val="3000"/>
              </a:spcBef>
              <a:spcAft>
                <a:spcPts val="0"/>
              </a:spcAft>
              <a:buNone/>
            </a:pPr>
            <a:r>
              <a:rPr lang="en-IN" sz="1300" b="1">
                <a:solidFill>
                  <a:srgbClr val="2B2B2B"/>
                </a:solidFill>
                <a:latin typeface="Work Sans"/>
                <a:ea typeface="Work Sans"/>
                <a:cs typeface="Work Sans"/>
                <a:sym typeface="Work Sans"/>
              </a:rPr>
              <a:t>Service Design is about Designing for the Biggest Picture</a:t>
            </a:r>
            <a:endParaRPr sz="1300" b="1">
              <a:solidFill>
                <a:srgbClr val="2B2B2B"/>
              </a:solidFill>
              <a:latin typeface="Work Sans"/>
              <a:ea typeface="Work Sans"/>
              <a:cs typeface="Work Sans"/>
              <a:sym typeface="Work Sans"/>
            </a:endParaRPr>
          </a:p>
          <a:p>
            <a:pPr marL="0" lvl="0" indent="0" algn="l" rtl="0">
              <a:spcBef>
                <a:spcPts val="1200"/>
              </a:spcBef>
              <a:spcAft>
                <a:spcPts val="0"/>
              </a:spcAft>
              <a:buNone/>
            </a:pPr>
            <a:r>
              <a:rPr lang="en-IN" sz="1300">
                <a:solidFill>
                  <a:srgbClr val="2B2B2B"/>
                </a:solidFill>
                <a:latin typeface="Work Sans"/>
                <a:ea typeface="Work Sans"/>
                <a:cs typeface="Work Sans"/>
                <a:sym typeface="Work Sans"/>
              </a:rPr>
              <a:t>Only then can you </a:t>
            </a:r>
            <a:r>
              <a:rPr lang="en-IN" sz="1300" b="1">
                <a:solidFill>
                  <a:srgbClr val="2B2B2B"/>
                </a:solidFill>
                <a:latin typeface="Work Sans"/>
                <a:ea typeface="Work Sans"/>
                <a:cs typeface="Work Sans"/>
                <a:sym typeface="Work Sans"/>
              </a:rPr>
              <a:t>ideate towards solutions for these users’/customers’ </a:t>
            </a:r>
            <a:r>
              <a:rPr lang="en-IN" sz="1300" b="1" i="1">
                <a:solidFill>
                  <a:srgbClr val="2B2B2B"/>
                </a:solidFill>
                <a:latin typeface="Work Sans"/>
                <a:ea typeface="Work Sans"/>
                <a:cs typeface="Work Sans"/>
                <a:sym typeface="Work Sans"/>
              </a:rPr>
              <a:t>specific</a:t>
            </a:r>
            <a:r>
              <a:rPr lang="en-IN" sz="1300" b="1">
                <a:solidFill>
                  <a:srgbClr val="2B2B2B"/>
                </a:solidFill>
                <a:latin typeface="Work Sans"/>
                <a:ea typeface="Work Sans"/>
                <a:cs typeface="Work Sans"/>
                <a:sym typeface="Work Sans"/>
              </a:rPr>
              <a:t> </a:t>
            </a:r>
            <a:r>
              <a:rPr lang="en-IN" sz="1300" b="1" i="1">
                <a:solidFill>
                  <a:srgbClr val="2B2B2B"/>
                </a:solidFill>
                <a:latin typeface="Work Sans"/>
                <a:ea typeface="Work Sans"/>
                <a:cs typeface="Work Sans"/>
                <a:sym typeface="Work Sans"/>
              </a:rPr>
              <a:t>ecosystems</a:t>
            </a:r>
            <a:r>
              <a:rPr lang="en-IN" sz="1300" b="1">
                <a:solidFill>
                  <a:srgbClr val="2B2B2B"/>
                </a:solidFill>
                <a:latin typeface="Work Sans"/>
                <a:ea typeface="Work Sans"/>
                <a:cs typeface="Work Sans"/>
                <a:sym typeface="Work Sans"/>
              </a:rPr>
              <a:t> while you ensure brands can deliver on expectations optimally and sustainably</a:t>
            </a:r>
            <a:r>
              <a:rPr lang="en-IN" sz="1300">
                <a:solidFill>
                  <a:srgbClr val="2B2B2B"/>
                </a:solidFill>
                <a:latin typeface="Work Sans"/>
                <a:ea typeface="Work Sans"/>
                <a:cs typeface="Work Sans"/>
                <a:sym typeface="Work Sans"/>
              </a:rPr>
              <a:t>.</a:t>
            </a:r>
            <a:endParaRPr sz="1300">
              <a:solidFill>
                <a:srgbClr val="2B2B2B"/>
              </a:solidFill>
              <a:latin typeface="Work Sans"/>
              <a:ea typeface="Work Sans"/>
              <a:cs typeface="Work Sans"/>
              <a:sym typeface="Work Sans"/>
            </a:endParaRPr>
          </a:p>
          <a:p>
            <a:pPr marL="0" lvl="0" indent="0" algn="l" rtl="0">
              <a:spcBef>
                <a:spcPts val="600"/>
              </a:spcBef>
              <a:spcAft>
                <a:spcPts val="0"/>
              </a:spcAft>
              <a:buNone/>
            </a:pPr>
            <a:endParaRPr sz="1300">
              <a:solidFill>
                <a:srgbClr val="2B2B2B"/>
              </a:solidFill>
              <a:latin typeface="Work Sans"/>
              <a:ea typeface="Work Sans"/>
              <a:cs typeface="Work Sans"/>
              <a:sym typeface="Work Sans"/>
            </a:endParaRPr>
          </a:p>
        </p:txBody>
      </p:sp>
      <p:sp>
        <p:nvSpPr>
          <p:cNvPr id="203" name="Google Shape;203;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IN"/>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title"/>
          </p:nvPr>
        </p:nvSpPr>
        <p:spPr>
          <a:xfrm>
            <a:off x="1216025" y="393575"/>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2800"/>
              <a:t>Service Design</a:t>
            </a:r>
            <a:endParaRPr sz="2800"/>
          </a:p>
        </p:txBody>
      </p:sp>
      <p:sp>
        <p:nvSpPr>
          <p:cNvPr id="209" name="Google Shape;209;p28"/>
          <p:cNvSpPr txBox="1">
            <a:spLocks noGrp="1"/>
          </p:cNvSpPr>
          <p:nvPr>
            <p:ph type="body" idx="1"/>
          </p:nvPr>
        </p:nvSpPr>
        <p:spPr>
          <a:xfrm>
            <a:off x="1216025" y="1253525"/>
            <a:ext cx="6711900" cy="30627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IN" sz="1200">
                <a:solidFill>
                  <a:srgbClr val="2B2B2B"/>
                </a:solidFill>
                <a:latin typeface="Work Sans"/>
                <a:ea typeface="Work Sans"/>
                <a:cs typeface="Work Sans"/>
                <a:sym typeface="Work Sans"/>
              </a:rPr>
              <a:t>Marc Stickdorn and Jakob Schneider, authors of </a:t>
            </a:r>
            <a:r>
              <a:rPr lang="en-IN" sz="1200" i="1">
                <a:solidFill>
                  <a:srgbClr val="2B2B2B"/>
                </a:solidFill>
                <a:latin typeface="Work Sans"/>
                <a:ea typeface="Work Sans"/>
                <a:cs typeface="Work Sans"/>
                <a:sym typeface="Work Sans"/>
              </a:rPr>
              <a:t>This is Service Design Thinking</a:t>
            </a:r>
            <a:r>
              <a:rPr lang="en-IN" sz="1200">
                <a:solidFill>
                  <a:srgbClr val="2B2B2B"/>
                </a:solidFill>
                <a:latin typeface="Work Sans"/>
                <a:ea typeface="Work Sans"/>
                <a:cs typeface="Work Sans"/>
                <a:sym typeface="Work Sans"/>
              </a:rPr>
              <a:t>, identify five key principles—for service design to be:</a:t>
            </a:r>
            <a:endParaRPr sz="1200">
              <a:solidFill>
                <a:srgbClr val="2B2B2B"/>
              </a:solidFill>
              <a:latin typeface="Work Sans"/>
              <a:ea typeface="Work Sans"/>
              <a:cs typeface="Work Sans"/>
              <a:sym typeface="Work Sans"/>
            </a:endParaRPr>
          </a:p>
          <a:p>
            <a:pPr marL="457200" lvl="0" indent="-304800" algn="l" rtl="0">
              <a:lnSpc>
                <a:spcPct val="100000"/>
              </a:lnSpc>
              <a:spcBef>
                <a:spcPts val="1000"/>
              </a:spcBef>
              <a:spcAft>
                <a:spcPts val="0"/>
              </a:spcAft>
              <a:buClr>
                <a:srgbClr val="2B2B2B"/>
              </a:buClr>
              <a:buSzPts val="1200"/>
              <a:buFont typeface="Merriweather"/>
              <a:buAutoNum type="arabicPeriod"/>
            </a:pPr>
            <a:r>
              <a:rPr lang="en-IN" sz="1200" b="1">
                <a:solidFill>
                  <a:srgbClr val="2B2B2B"/>
                </a:solidFill>
                <a:latin typeface="Work Sans"/>
                <a:ea typeface="Work Sans"/>
                <a:cs typeface="Work Sans"/>
                <a:sym typeface="Work Sans"/>
              </a:rPr>
              <a:t>User-centered</a:t>
            </a:r>
            <a:r>
              <a:rPr lang="en-IN" sz="1200">
                <a:solidFill>
                  <a:srgbClr val="2B2B2B"/>
                </a:solidFill>
                <a:latin typeface="Work Sans"/>
                <a:ea typeface="Work Sans"/>
                <a:cs typeface="Work Sans"/>
                <a:sym typeface="Work Sans"/>
              </a:rPr>
              <a:t> – Use qualitative research to design focusing on all users.</a:t>
            </a:r>
            <a:endParaRPr sz="1200">
              <a:solidFill>
                <a:srgbClr val="2B2B2B"/>
              </a:solidFill>
              <a:latin typeface="Work Sans"/>
              <a:ea typeface="Work Sans"/>
              <a:cs typeface="Work Sans"/>
              <a:sym typeface="Work Sans"/>
            </a:endParaRPr>
          </a:p>
          <a:p>
            <a:pPr marL="457200" lvl="0" indent="-304800" algn="l" rtl="0">
              <a:lnSpc>
                <a:spcPct val="100000"/>
              </a:lnSpc>
              <a:spcBef>
                <a:spcPts val="1000"/>
              </a:spcBef>
              <a:spcAft>
                <a:spcPts val="0"/>
              </a:spcAft>
              <a:buClr>
                <a:srgbClr val="2B2B2B"/>
              </a:buClr>
              <a:buSzPts val="1200"/>
              <a:buFont typeface="Merriweather"/>
              <a:buAutoNum type="arabicPeriod"/>
            </a:pPr>
            <a:r>
              <a:rPr lang="en-IN" sz="1200" b="1">
                <a:solidFill>
                  <a:srgbClr val="2B2B2B"/>
                </a:solidFill>
                <a:latin typeface="Work Sans"/>
                <a:ea typeface="Work Sans"/>
                <a:cs typeface="Work Sans"/>
                <a:sym typeface="Work Sans"/>
              </a:rPr>
              <a:t>Co-creative –</a:t>
            </a:r>
            <a:r>
              <a:rPr lang="en-IN" sz="1200">
                <a:solidFill>
                  <a:srgbClr val="2B2B2B"/>
                </a:solidFill>
                <a:latin typeface="Work Sans"/>
                <a:ea typeface="Work Sans"/>
                <a:cs typeface="Work Sans"/>
                <a:sym typeface="Work Sans"/>
              </a:rPr>
              <a:t> Include all relevant stakeholders in the design process.</a:t>
            </a:r>
            <a:endParaRPr sz="1200">
              <a:solidFill>
                <a:srgbClr val="2B2B2B"/>
              </a:solidFill>
              <a:latin typeface="Work Sans"/>
              <a:ea typeface="Work Sans"/>
              <a:cs typeface="Work Sans"/>
              <a:sym typeface="Work Sans"/>
            </a:endParaRPr>
          </a:p>
          <a:p>
            <a:pPr marL="457200" lvl="0" indent="-304800" algn="l" rtl="0">
              <a:lnSpc>
                <a:spcPct val="100000"/>
              </a:lnSpc>
              <a:spcBef>
                <a:spcPts val="1000"/>
              </a:spcBef>
              <a:spcAft>
                <a:spcPts val="0"/>
              </a:spcAft>
              <a:buClr>
                <a:srgbClr val="2B2B2B"/>
              </a:buClr>
              <a:buSzPts val="1200"/>
              <a:buFont typeface="Merriweather"/>
              <a:buAutoNum type="arabicPeriod"/>
            </a:pPr>
            <a:r>
              <a:rPr lang="en-IN" sz="1200" b="1">
                <a:solidFill>
                  <a:srgbClr val="2B2B2B"/>
                </a:solidFill>
                <a:latin typeface="Work Sans"/>
                <a:ea typeface="Work Sans"/>
                <a:cs typeface="Work Sans"/>
                <a:sym typeface="Work Sans"/>
              </a:rPr>
              <a:t>Sequencing –</a:t>
            </a:r>
            <a:r>
              <a:rPr lang="en-IN" sz="1200">
                <a:solidFill>
                  <a:srgbClr val="2B2B2B"/>
                </a:solidFill>
                <a:latin typeface="Work Sans"/>
                <a:ea typeface="Work Sans"/>
                <a:cs typeface="Work Sans"/>
                <a:sym typeface="Work Sans"/>
              </a:rPr>
              <a:t> Break a complex service into separate processes and user journey sections.</a:t>
            </a:r>
            <a:endParaRPr sz="1200">
              <a:solidFill>
                <a:srgbClr val="2B2B2B"/>
              </a:solidFill>
              <a:latin typeface="Work Sans"/>
              <a:ea typeface="Work Sans"/>
              <a:cs typeface="Work Sans"/>
              <a:sym typeface="Work Sans"/>
            </a:endParaRPr>
          </a:p>
          <a:p>
            <a:pPr marL="457200" lvl="0" indent="-304800" algn="l" rtl="0">
              <a:lnSpc>
                <a:spcPct val="100000"/>
              </a:lnSpc>
              <a:spcBef>
                <a:spcPts val="1000"/>
              </a:spcBef>
              <a:spcAft>
                <a:spcPts val="0"/>
              </a:spcAft>
              <a:buClr>
                <a:srgbClr val="2B2B2B"/>
              </a:buClr>
              <a:buSzPts val="1200"/>
              <a:buFont typeface="Merriweather"/>
              <a:buAutoNum type="arabicPeriod"/>
            </a:pPr>
            <a:r>
              <a:rPr lang="en-IN" sz="1200" b="1">
                <a:solidFill>
                  <a:srgbClr val="2B2B2B"/>
                </a:solidFill>
                <a:latin typeface="Work Sans"/>
                <a:ea typeface="Work Sans"/>
                <a:cs typeface="Work Sans"/>
                <a:sym typeface="Work Sans"/>
              </a:rPr>
              <a:t>Evidencing –</a:t>
            </a:r>
            <a:r>
              <a:rPr lang="en-IN" sz="1200">
                <a:solidFill>
                  <a:srgbClr val="2B2B2B"/>
                </a:solidFill>
                <a:latin typeface="Work Sans"/>
                <a:ea typeface="Work Sans"/>
                <a:cs typeface="Work Sans"/>
                <a:sym typeface="Work Sans"/>
              </a:rPr>
              <a:t> Envision service experiences to make them tangible for users to understand and trust brands.</a:t>
            </a:r>
            <a:endParaRPr sz="1200">
              <a:solidFill>
                <a:srgbClr val="2B2B2B"/>
              </a:solidFill>
              <a:latin typeface="Work Sans"/>
              <a:ea typeface="Work Sans"/>
              <a:cs typeface="Work Sans"/>
              <a:sym typeface="Work Sans"/>
            </a:endParaRPr>
          </a:p>
          <a:p>
            <a:pPr marL="457200" lvl="0" indent="-304800" algn="l" rtl="0">
              <a:lnSpc>
                <a:spcPct val="100000"/>
              </a:lnSpc>
              <a:spcBef>
                <a:spcPts val="1000"/>
              </a:spcBef>
              <a:spcAft>
                <a:spcPts val="1000"/>
              </a:spcAft>
              <a:buClr>
                <a:srgbClr val="2B2B2B"/>
              </a:buClr>
              <a:buSzPts val="1200"/>
              <a:buFont typeface="Merriweather"/>
              <a:buAutoNum type="arabicPeriod"/>
            </a:pPr>
            <a:r>
              <a:rPr lang="en-IN" sz="1200" b="1">
                <a:solidFill>
                  <a:srgbClr val="2B2B2B"/>
                </a:solidFill>
                <a:latin typeface="Work Sans"/>
                <a:ea typeface="Work Sans"/>
                <a:cs typeface="Work Sans"/>
                <a:sym typeface="Work Sans"/>
              </a:rPr>
              <a:t>Holistic –</a:t>
            </a:r>
            <a:r>
              <a:rPr lang="en-IN" sz="1200">
                <a:solidFill>
                  <a:srgbClr val="2B2B2B"/>
                </a:solidFill>
                <a:latin typeface="Work Sans"/>
                <a:ea typeface="Work Sans"/>
                <a:cs typeface="Work Sans"/>
                <a:sym typeface="Work Sans"/>
              </a:rPr>
              <a:t> Design for all touchpoints throughout experiences, across networks of users and interactions.</a:t>
            </a:r>
            <a:endParaRPr sz="1200">
              <a:solidFill>
                <a:srgbClr val="2B2B2B"/>
              </a:solidFill>
              <a:latin typeface="Work Sans"/>
              <a:ea typeface="Work Sans"/>
              <a:cs typeface="Work Sans"/>
              <a:sym typeface="Work Sans"/>
            </a:endParaRPr>
          </a:p>
        </p:txBody>
      </p:sp>
      <p:sp>
        <p:nvSpPr>
          <p:cNvPr id="210" name="Google Shape;210;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IN"/>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a:spLocks noGrp="1"/>
          </p:cNvSpPr>
          <p:nvPr>
            <p:ph type="title"/>
          </p:nvPr>
        </p:nvSpPr>
        <p:spPr>
          <a:xfrm>
            <a:off x="1216025" y="393575"/>
            <a:ext cx="6961200" cy="623100"/>
          </a:xfrm>
          <a:prstGeom prst="rect">
            <a:avLst/>
          </a:prstGeom>
        </p:spPr>
        <p:txBody>
          <a:bodyPr spcFirstLastPara="1" wrap="square" lIns="0" tIns="0" rIns="0" bIns="0" anchor="b" anchorCtr="0">
            <a:noAutofit/>
          </a:bodyPr>
          <a:lstStyle/>
          <a:p>
            <a:pPr marL="0" lvl="0" indent="0" algn="l" rtl="0">
              <a:lnSpc>
                <a:spcPct val="120000"/>
              </a:lnSpc>
              <a:spcBef>
                <a:spcPts val="0"/>
              </a:spcBef>
              <a:spcAft>
                <a:spcPts val="0"/>
              </a:spcAft>
              <a:buNone/>
            </a:pPr>
            <a:r>
              <a:rPr lang="en-IN" sz="2100" b="1">
                <a:solidFill>
                  <a:srgbClr val="333333"/>
                </a:solidFill>
                <a:latin typeface="Raleway"/>
                <a:ea typeface="Raleway"/>
                <a:cs typeface="Raleway"/>
                <a:sym typeface="Raleway"/>
              </a:rPr>
              <a:t>Service Design Thinking: Putting Your Consumer First</a:t>
            </a:r>
            <a:endParaRPr sz="2500"/>
          </a:p>
        </p:txBody>
      </p:sp>
      <p:sp>
        <p:nvSpPr>
          <p:cNvPr id="216" name="Google Shape;216;p29"/>
          <p:cNvSpPr txBox="1">
            <a:spLocks noGrp="1"/>
          </p:cNvSpPr>
          <p:nvPr>
            <p:ph type="body" idx="1"/>
          </p:nvPr>
        </p:nvSpPr>
        <p:spPr>
          <a:xfrm>
            <a:off x="1216025" y="1253525"/>
            <a:ext cx="6711900" cy="3062700"/>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IN" sz="1200">
                <a:solidFill>
                  <a:srgbClr val="444444"/>
                </a:solidFill>
                <a:latin typeface="Work Sans"/>
                <a:ea typeface="Work Sans"/>
                <a:cs typeface="Work Sans"/>
                <a:sym typeface="Work Sans"/>
              </a:rPr>
              <a:t>Every product is different and has a unique service experience in terms of the type of the product, the service provided, and the persona of the consumer involved in the process. </a:t>
            </a:r>
            <a:endParaRPr sz="1200">
              <a:solidFill>
                <a:srgbClr val="444444"/>
              </a:solidFill>
              <a:latin typeface="Work Sans"/>
              <a:ea typeface="Work Sans"/>
              <a:cs typeface="Work Sans"/>
              <a:sym typeface="Work Sans"/>
            </a:endParaRPr>
          </a:p>
          <a:p>
            <a:pPr marL="0" lvl="0" indent="0" algn="l" rtl="0">
              <a:lnSpc>
                <a:spcPct val="100000"/>
              </a:lnSpc>
              <a:spcBef>
                <a:spcPts val="1000"/>
              </a:spcBef>
              <a:spcAft>
                <a:spcPts val="0"/>
              </a:spcAft>
              <a:buNone/>
            </a:pPr>
            <a:r>
              <a:rPr lang="en-IN" sz="1200">
                <a:solidFill>
                  <a:srgbClr val="444444"/>
                </a:solidFill>
                <a:latin typeface="Work Sans"/>
                <a:ea typeface="Work Sans"/>
                <a:cs typeface="Work Sans"/>
                <a:sym typeface="Work Sans"/>
              </a:rPr>
              <a:t>Therefore, a </a:t>
            </a:r>
            <a:r>
              <a:rPr lang="en-IN" sz="1200" b="1">
                <a:solidFill>
                  <a:srgbClr val="444444"/>
                </a:solidFill>
                <a:latin typeface="Work Sans"/>
                <a:ea typeface="Work Sans"/>
                <a:cs typeface="Work Sans"/>
                <a:sym typeface="Work Sans"/>
              </a:rPr>
              <a:t>service design thinking process</a:t>
            </a:r>
            <a:r>
              <a:rPr lang="en-IN" sz="1200">
                <a:solidFill>
                  <a:srgbClr val="444444"/>
                </a:solidFill>
                <a:latin typeface="Work Sans"/>
                <a:ea typeface="Work Sans"/>
                <a:cs typeface="Work Sans"/>
                <a:sym typeface="Work Sans"/>
              </a:rPr>
              <a:t> is required to ensure designing a tailored experience for each consumer segment. </a:t>
            </a:r>
            <a:endParaRPr sz="1200">
              <a:solidFill>
                <a:srgbClr val="444444"/>
              </a:solidFill>
              <a:latin typeface="Work Sans"/>
              <a:ea typeface="Work Sans"/>
              <a:cs typeface="Work Sans"/>
              <a:sym typeface="Work Sans"/>
            </a:endParaRPr>
          </a:p>
          <a:p>
            <a:pPr marL="0" lvl="0" indent="0" algn="l" rtl="0">
              <a:lnSpc>
                <a:spcPct val="100000"/>
              </a:lnSpc>
              <a:spcBef>
                <a:spcPts val="1000"/>
              </a:spcBef>
              <a:spcAft>
                <a:spcPts val="0"/>
              </a:spcAft>
              <a:buNone/>
            </a:pPr>
            <a:r>
              <a:rPr lang="en-IN" sz="1200">
                <a:solidFill>
                  <a:srgbClr val="444444"/>
                </a:solidFill>
                <a:latin typeface="Work Sans"/>
                <a:ea typeface="Work Sans"/>
                <a:cs typeface="Work Sans"/>
                <a:sym typeface="Work Sans"/>
              </a:rPr>
              <a:t>For example, the service design for car selling may vary from one type of cars to another based on the market segment, the luxury car may require a different service model compared with selling an economy car.</a:t>
            </a:r>
            <a:endParaRPr sz="1200">
              <a:solidFill>
                <a:srgbClr val="444444"/>
              </a:solidFill>
              <a:latin typeface="Work Sans"/>
              <a:ea typeface="Work Sans"/>
              <a:cs typeface="Work Sans"/>
              <a:sym typeface="Work Sans"/>
            </a:endParaRPr>
          </a:p>
          <a:p>
            <a:pPr marL="0" lvl="0" indent="0" algn="l" rtl="0">
              <a:lnSpc>
                <a:spcPct val="100000"/>
              </a:lnSpc>
              <a:spcBef>
                <a:spcPts val="1000"/>
              </a:spcBef>
              <a:spcAft>
                <a:spcPts val="0"/>
              </a:spcAft>
              <a:buNone/>
            </a:pPr>
            <a:r>
              <a:rPr lang="en-IN" sz="1200">
                <a:solidFill>
                  <a:srgbClr val="444444"/>
                </a:solidFill>
                <a:latin typeface="Work Sans"/>
                <a:ea typeface="Work Sans"/>
                <a:cs typeface="Work Sans"/>
                <a:sym typeface="Work Sans"/>
              </a:rPr>
              <a:t>The service design thinking process is an iterative process involves four stages: exploration, creation, reflection and implementation.</a:t>
            </a:r>
            <a:endParaRPr sz="1200">
              <a:solidFill>
                <a:srgbClr val="444444"/>
              </a:solidFill>
              <a:latin typeface="Work Sans"/>
              <a:ea typeface="Work Sans"/>
              <a:cs typeface="Work Sans"/>
              <a:sym typeface="Work Sans"/>
            </a:endParaRPr>
          </a:p>
          <a:p>
            <a:pPr marL="0" lvl="0" indent="0" algn="l" rtl="0">
              <a:lnSpc>
                <a:spcPct val="100000"/>
              </a:lnSpc>
              <a:spcBef>
                <a:spcPts val="1000"/>
              </a:spcBef>
              <a:spcAft>
                <a:spcPts val="0"/>
              </a:spcAft>
              <a:buNone/>
            </a:pPr>
            <a:r>
              <a:rPr lang="en-IN" sz="1200">
                <a:solidFill>
                  <a:srgbClr val="444444"/>
                </a:solidFill>
                <a:latin typeface="Work Sans"/>
                <a:ea typeface="Work Sans"/>
                <a:cs typeface="Work Sans"/>
                <a:sym typeface="Work Sans"/>
              </a:rPr>
              <a:t/>
            </a:r>
            <a:br>
              <a:rPr lang="en-IN" sz="1200">
                <a:solidFill>
                  <a:srgbClr val="444444"/>
                </a:solidFill>
                <a:latin typeface="Work Sans"/>
                <a:ea typeface="Work Sans"/>
                <a:cs typeface="Work Sans"/>
                <a:sym typeface="Work Sans"/>
              </a:rPr>
            </a:br>
            <a:endParaRPr sz="1200">
              <a:solidFill>
                <a:srgbClr val="444444"/>
              </a:solidFill>
              <a:latin typeface="Work Sans"/>
              <a:ea typeface="Work Sans"/>
              <a:cs typeface="Work Sans"/>
              <a:sym typeface="Work Sans"/>
            </a:endParaRPr>
          </a:p>
          <a:p>
            <a:pPr marL="0" lvl="0" indent="0" algn="l" rtl="0">
              <a:lnSpc>
                <a:spcPct val="100000"/>
              </a:lnSpc>
              <a:spcBef>
                <a:spcPts val="1000"/>
              </a:spcBef>
              <a:spcAft>
                <a:spcPts val="1000"/>
              </a:spcAft>
              <a:buNone/>
            </a:pPr>
            <a:endParaRPr sz="1200">
              <a:solidFill>
                <a:srgbClr val="444444"/>
              </a:solidFill>
              <a:latin typeface="Work Sans"/>
              <a:ea typeface="Work Sans"/>
              <a:cs typeface="Work Sans"/>
              <a:sym typeface="Work Sans"/>
            </a:endParaRPr>
          </a:p>
        </p:txBody>
      </p:sp>
      <p:sp>
        <p:nvSpPr>
          <p:cNvPr id="217" name="Google Shape;217;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IN"/>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0"/>
          <p:cNvSpPr txBox="1">
            <a:spLocks noGrp="1"/>
          </p:cNvSpPr>
          <p:nvPr>
            <p:ph type="title"/>
          </p:nvPr>
        </p:nvSpPr>
        <p:spPr>
          <a:xfrm>
            <a:off x="1216025" y="393575"/>
            <a:ext cx="6961200" cy="623100"/>
          </a:xfrm>
          <a:prstGeom prst="rect">
            <a:avLst/>
          </a:prstGeom>
        </p:spPr>
        <p:txBody>
          <a:bodyPr spcFirstLastPara="1" wrap="square" lIns="0" tIns="0" rIns="0" bIns="0" anchor="b" anchorCtr="0">
            <a:noAutofit/>
          </a:bodyPr>
          <a:lstStyle/>
          <a:p>
            <a:pPr marL="0" lvl="0" indent="0" algn="l" rtl="0">
              <a:lnSpc>
                <a:spcPct val="120000"/>
              </a:lnSpc>
              <a:spcBef>
                <a:spcPts val="0"/>
              </a:spcBef>
              <a:spcAft>
                <a:spcPts val="0"/>
              </a:spcAft>
              <a:buNone/>
            </a:pPr>
            <a:r>
              <a:rPr lang="en-IN" sz="2100" b="1">
                <a:solidFill>
                  <a:srgbClr val="333333"/>
                </a:solidFill>
                <a:latin typeface="Raleway"/>
                <a:ea typeface="Raleway"/>
                <a:cs typeface="Raleway"/>
                <a:sym typeface="Raleway"/>
              </a:rPr>
              <a:t>Service Design Thinking: Putting Your Consumer First</a:t>
            </a:r>
            <a:endParaRPr sz="2500"/>
          </a:p>
        </p:txBody>
      </p:sp>
      <p:sp>
        <p:nvSpPr>
          <p:cNvPr id="223" name="Google Shape;223;p30"/>
          <p:cNvSpPr txBox="1">
            <a:spLocks noGrp="1"/>
          </p:cNvSpPr>
          <p:nvPr>
            <p:ph type="body" idx="1"/>
          </p:nvPr>
        </p:nvSpPr>
        <p:spPr>
          <a:xfrm>
            <a:off x="1216025" y="1253525"/>
            <a:ext cx="6711900" cy="3062700"/>
          </a:xfrm>
          <a:prstGeom prst="rect">
            <a:avLst/>
          </a:prstGeom>
        </p:spPr>
        <p:txBody>
          <a:bodyPr spcFirstLastPara="1" wrap="square" lIns="0" tIns="0" rIns="0" bIns="0" anchor="t" anchorCtr="0">
            <a:noAutofit/>
          </a:bodyPr>
          <a:lstStyle/>
          <a:p>
            <a:pPr marL="0" lvl="0" indent="0" algn="l" rtl="0">
              <a:lnSpc>
                <a:spcPct val="100000"/>
              </a:lnSpc>
              <a:spcBef>
                <a:spcPts val="1000"/>
              </a:spcBef>
              <a:spcAft>
                <a:spcPts val="0"/>
              </a:spcAft>
              <a:buNone/>
            </a:pPr>
            <a:r>
              <a:rPr lang="en-IN" sz="2100">
                <a:solidFill>
                  <a:srgbClr val="333333"/>
                </a:solidFill>
                <a:latin typeface="Work Sans"/>
                <a:ea typeface="Work Sans"/>
                <a:cs typeface="Work Sans"/>
                <a:sym typeface="Work Sans"/>
              </a:rPr>
              <a:t>Stage 1: Exploration (Consumer-Centered)</a:t>
            </a:r>
            <a:endParaRPr sz="2100">
              <a:solidFill>
                <a:srgbClr val="333333"/>
              </a:solidFill>
              <a:latin typeface="Work Sans"/>
              <a:ea typeface="Work Sans"/>
              <a:cs typeface="Work Sans"/>
              <a:sym typeface="Work Sans"/>
            </a:endParaRPr>
          </a:p>
          <a:p>
            <a:pPr marL="457200" lvl="0" indent="-304800" algn="l" rtl="0">
              <a:lnSpc>
                <a:spcPct val="100000"/>
              </a:lnSpc>
              <a:spcBef>
                <a:spcPts val="1000"/>
              </a:spcBef>
              <a:spcAft>
                <a:spcPts val="0"/>
              </a:spcAft>
              <a:buClr>
                <a:srgbClr val="444444"/>
              </a:buClr>
              <a:buSzPts val="1200"/>
              <a:buFont typeface="Work Sans"/>
              <a:buChar char="●"/>
            </a:pPr>
            <a:r>
              <a:rPr lang="en-IN" sz="1200">
                <a:solidFill>
                  <a:srgbClr val="444444"/>
                </a:solidFill>
                <a:latin typeface="Work Sans"/>
                <a:ea typeface="Work Sans"/>
                <a:cs typeface="Work Sans"/>
                <a:sym typeface="Work Sans"/>
              </a:rPr>
              <a:t>What is the consumer characteristics and culture?</a:t>
            </a:r>
            <a:endParaRPr sz="1200">
              <a:solidFill>
                <a:srgbClr val="444444"/>
              </a:solidFill>
              <a:latin typeface="Work Sans"/>
              <a:ea typeface="Work Sans"/>
              <a:cs typeface="Work Sans"/>
              <a:sym typeface="Work Sans"/>
            </a:endParaRPr>
          </a:p>
          <a:p>
            <a:pPr marL="457200" lvl="0" indent="-304800" algn="l" rtl="0">
              <a:lnSpc>
                <a:spcPct val="100000"/>
              </a:lnSpc>
              <a:spcBef>
                <a:spcPts val="0"/>
              </a:spcBef>
              <a:spcAft>
                <a:spcPts val="0"/>
              </a:spcAft>
              <a:buClr>
                <a:srgbClr val="444444"/>
              </a:buClr>
              <a:buSzPts val="1200"/>
              <a:buFont typeface="Work Sans"/>
              <a:buChar char="●"/>
            </a:pPr>
            <a:r>
              <a:rPr lang="en-IN" sz="1200">
                <a:solidFill>
                  <a:srgbClr val="444444"/>
                </a:solidFill>
                <a:latin typeface="Work Sans"/>
                <a:ea typeface="Work Sans"/>
                <a:cs typeface="Work Sans"/>
                <a:sym typeface="Work Sans"/>
              </a:rPr>
              <a:t>What is the consumer experience before, during and after purchasing the product or service?</a:t>
            </a:r>
            <a:endParaRPr sz="1200">
              <a:solidFill>
                <a:srgbClr val="444444"/>
              </a:solidFill>
              <a:latin typeface="Work Sans"/>
              <a:ea typeface="Work Sans"/>
              <a:cs typeface="Work Sans"/>
              <a:sym typeface="Work Sans"/>
            </a:endParaRPr>
          </a:p>
          <a:p>
            <a:pPr marL="457200" lvl="0" indent="-304800" algn="l" rtl="0">
              <a:lnSpc>
                <a:spcPct val="100000"/>
              </a:lnSpc>
              <a:spcBef>
                <a:spcPts val="0"/>
              </a:spcBef>
              <a:spcAft>
                <a:spcPts val="0"/>
              </a:spcAft>
              <a:buClr>
                <a:srgbClr val="444444"/>
              </a:buClr>
              <a:buSzPts val="1200"/>
              <a:buFont typeface="Work Sans"/>
              <a:buChar char="●"/>
            </a:pPr>
            <a:r>
              <a:rPr lang="en-IN" sz="1200">
                <a:solidFill>
                  <a:srgbClr val="444444"/>
                </a:solidFill>
                <a:latin typeface="Work Sans"/>
                <a:ea typeface="Work Sans"/>
                <a:cs typeface="Work Sans"/>
                <a:sym typeface="Work Sans"/>
              </a:rPr>
              <a:t>What is the existing problems that face the consumer at each touch point?</a:t>
            </a:r>
            <a:endParaRPr sz="1200">
              <a:solidFill>
                <a:srgbClr val="444444"/>
              </a:solidFill>
              <a:latin typeface="Work Sans"/>
              <a:ea typeface="Work Sans"/>
              <a:cs typeface="Work Sans"/>
              <a:sym typeface="Work Sans"/>
            </a:endParaRPr>
          </a:p>
          <a:p>
            <a:pPr marL="0" lvl="0" indent="0" algn="l" rtl="0">
              <a:lnSpc>
                <a:spcPct val="100000"/>
              </a:lnSpc>
              <a:spcBef>
                <a:spcPts val="0"/>
              </a:spcBef>
              <a:spcAft>
                <a:spcPts val="0"/>
              </a:spcAft>
              <a:buNone/>
            </a:pPr>
            <a:endParaRPr sz="1150">
              <a:solidFill>
                <a:srgbClr val="444444"/>
              </a:solidFill>
              <a:latin typeface="Work Sans"/>
              <a:ea typeface="Work Sans"/>
              <a:cs typeface="Work Sans"/>
              <a:sym typeface="Work Sans"/>
            </a:endParaRPr>
          </a:p>
          <a:p>
            <a:pPr marL="0" lvl="0" indent="0" algn="l" rtl="0">
              <a:lnSpc>
                <a:spcPct val="100000"/>
              </a:lnSpc>
              <a:spcBef>
                <a:spcPts val="1000"/>
              </a:spcBef>
              <a:spcAft>
                <a:spcPts val="0"/>
              </a:spcAft>
              <a:buNone/>
            </a:pPr>
            <a:r>
              <a:rPr lang="en-IN" sz="2100">
                <a:solidFill>
                  <a:srgbClr val="333333"/>
                </a:solidFill>
                <a:latin typeface="Work Sans"/>
                <a:ea typeface="Work Sans"/>
                <a:cs typeface="Work Sans"/>
                <a:sym typeface="Work Sans"/>
              </a:rPr>
              <a:t>Stage 2: Creation (</a:t>
            </a:r>
            <a:r>
              <a:rPr lang="en-IN" sz="1350">
                <a:solidFill>
                  <a:srgbClr val="444444"/>
                </a:solidFill>
                <a:latin typeface="Work Sans"/>
                <a:ea typeface="Work Sans"/>
                <a:cs typeface="Work Sans"/>
                <a:sym typeface="Work Sans"/>
              </a:rPr>
              <a:t> </a:t>
            </a:r>
            <a:r>
              <a:rPr lang="en-IN" sz="2100">
                <a:solidFill>
                  <a:srgbClr val="444444"/>
                </a:solidFill>
                <a:latin typeface="Work Sans"/>
                <a:ea typeface="Work Sans"/>
                <a:cs typeface="Work Sans"/>
                <a:sym typeface="Work Sans"/>
              </a:rPr>
              <a:t>Co-creation model</a:t>
            </a:r>
            <a:r>
              <a:rPr lang="en-IN" sz="2100">
                <a:solidFill>
                  <a:srgbClr val="333333"/>
                </a:solidFill>
                <a:latin typeface="Work Sans"/>
                <a:ea typeface="Work Sans"/>
                <a:cs typeface="Work Sans"/>
                <a:sym typeface="Work Sans"/>
              </a:rPr>
              <a:t>)</a:t>
            </a:r>
            <a:endParaRPr sz="2100">
              <a:solidFill>
                <a:srgbClr val="333333"/>
              </a:solidFill>
              <a:latin typeface="Work Sans"/>
              <a:ea typeface="Work Sans"/>
              <a:cs typeface="Work Sans"/>
              <a:sym typeface="Work Sans"/>
            </a:endParaRPr>
          </a:p>
          <a:p>
            <a:pPr marL="0" lvl="0" indent="0" algn="l" rtl="0">
              <a:lnSpc>
                <a:spcPct val="100000"/>
              </a:lnSpc>
              <a:spcBef>
                <a:spcPts val="1000"/>
              </a:spcBef>
              <a:spcAft>
                <a:spcPts val="0"/>
              </a:spcAft>
              <a:buNone/>
            </a:pPr>
            <a:r>
              <a:rPr lang="en-IN" sz="1200">
                <a:solidFill>
                  <a:srgbClr val="444444"/>
                </a:solidFill>
                <a:latin typeface="Work Sans"/>
                <a:ea typeface="Work Sans"/>
                <a:cs typeface="Work Sans"/>
                <a:sym typeface="Work Sans"/>
              </a:rPr>
              <a:t>This stage involves the collaboration of all stakeholders to plan the service design that will be delivered to the consumer. The main aim of this stage is to formulate the Exploration stage results into an action plan. This stage is very similar to the ideation phase.</a:t>
            </a:r>
            <a:endParaRPr sz="1200">
              <a:solidFill>
                <a:srgbClr val="444444"/>
              </a:solidFill>
              <a:latin typeface="Work Sans"/>
              <a:ea typeface="Work Sans"/>
              <a:cs typeface="Work Sans"/>
              <a:sym typeface="Work Sans"/>
            </a:endParaRPr>
          </a:p>
        </p:txBody>
      </p:sp>
      <p:sp>
        <p:nvSpPr>
          <p:cNvPr id="224" name="Google Shape;224;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IN"/>
              <a:t>24</a:t>
            </a:fld>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txBox="1">
            <a:spLocks noGrp="1"/>
          </p:cNvSpPr>
          <p:nvPr>
            <p:ph type="title"/>
          </p:nvPr>
        </p:nvSpPr>
        <p:spPr>
          <a:xfrm>
            <a:off x="1216025" y="393575"/>
            <a:ext cx="6961200" cy="623100"/>
          </a:xfrm>
          <a:prstGeom prst="rect">
            <a:avLst/>
          </a:prstGeom>
        </p:spPr>
        <p:txBody>
          <a:bodyPr spcFirstLastPara="1" wrap="square" lIns="0" tIns="0" rIns="0" bIns="0" anchor="b" anchorCtr="0">
            <a:noAutofit/>
          </a:bodyPr>
          <a:lstStyle/>
          <a:p>
            <a:pPr marL="0" lvl="0" indent="0" algn="l" rtl="0">
              <a:lnSpc>
                <a:spcPct val="120000"/>
              </a:lnSpc>
              <a:spcBef>
                <a:spcPts val="0"/>
              </a:spcBef>
              <a:spcAft>
                <a:spcPts val="0"/>
              </a:spcAft>
              <a:buNone/>
            </a:pPr>
            <a:r>
              <a:rPr lang="en-IN" sz="2100" b="1">
                <a:solidFill>
                  <a:srgbClr val="333333"/>
                </a:solidFill>
                <a:latin typeface="Raleway"/>
                <a:ea typeface="Raleway"/>
                <a:cs typeface="Raleway"/>
                <a:sym typeface="Raleway"/>
              </a:rPr>
              <a:t>Service Design Thinking: Putting Your Consumer First</a:t>
            </a:r>
            <a:endParaRPr sz="2500"/>
          </a:p>
        </p:txBody>
      </p:sp>
      <p:sp>
        <p:nvSpPr>
          <p:cNvPr id="230" name="Google Shape;230;p31"/>
          <p:cNvSpPr txBox="1">
            <a:spLocks noGrp="1"/>
          </p:cNvSpPr>
          <p:nvPr>
            <p:ph type="body" idx="1"/>
          </p:nvPr>
        </p:nvSpPr>
        <p:spPr>
          <a:xfrm>
            <a:off x="1216025" y="1253525"/>
            <a:ext cx="6711900" cy="3698700"/>
          </a:xfrm>
          <a:prstGeom prst="rect">
            <a:avLst/>
          </a:prstGeom>
        </p:spPr>
        <p:txBody>
          <a:bodyPr spcFirstLastPara="1" wrap="square" lIns="0" tIns="0" rIns="0" bIns="0" anchor="t" anchorCtr="0">
            <a:noAutofit/>
          </a:bodyPr>
          <a:lstStyle/>
          <a:p>
            <a:pPr marL="0" lvl="0" indent="0" algn="l" rtl="0">
              <a:lnSpc>
                <a:spcPct val="100000"/>
              </a:lnSpc>
              <a:spcBef>
                <a:spcPts val="1000"/>
              </a:spcBef>
              <a:spcAft>
                <a:spcPts val="0"/>
              </a:spcAft>
              <a:buNone/>
            </a:pPr>
            <a:r>
              <a:rPr lang="en-IN" sz="2100">
                <a:solidFill>
                  <a:srgbClr val="333333"/>
                </a:solidFill>
                <a:latin typeface="Work Sans"/>
                <a:ea typeface="Work Sans"/>
                <a:cs typeface="Work Sans"/>
                <a:sym typeface="Work Sans"/>
              </a:rPr>
              <a:t>Stage 3: Reflection (Prototype)</a:t>
            </a:r>
            <a:endParaRPr sz="2100">
              <a:solidFill>
                <a:srgbClr val="333333"/>
              </a:solidFill>
              <a:latin typeface="Work Sans"/>
              <a:ea typeface="Work Sans"/>
              <a:cs typeface="Work Sans"/>
              <a:sym typeface="Work Sans"/>
            </a:endParaRPr>
          </a:p>
          <a:p>
            <a:pPr marL="0" lvl="0" indent="0" algn="l" rtl="0">
              <a:lnSpc>
                <a:spcPct val="100000"/>
              </a:lnSpc>
              <a:spcBef>
                <a:spcPts val="1000"/>
              </a:spcBef>
              <a:spcAft>
                <a:spcPts val="0"/>
              </a:spcAft>
              <a:buNone/>
            </a:pPr>
            <a:r>
              <a:rPr lang="en-IN" sz="1200">
                <a:solidFill>
                  <a:srgbClr val="444444"/>
                </a:solidFill>
                <a:latin typeface="Work Sans"/>
                <a:ea typeface="Work Sans"/>
                <a:cs typeface="Work Sans"/>
                <a:sym typeface="Work Sans"/>
              </a:rPr>
              <a:t>This allows the team to build a prototype that is supposed to improve the consumer experience. It helps to convert the theoretical research results into a tangible solution that can be evaluated and modified in further stages. </a:t>
            </a:r>
            <a:endParaRPr sz="1200">
              <a:solidFill>
                <a:srgbClr val="444444"/>
              </a:solidFill>
              <a:latin typeface="Work Sans"/>
              <a:ea typeface="Work Sans"/>
              <a:cs typeface="Work Sans"/>
              <a:sym typeface="Work Sans"/>
            </a:endParaRPr>
          </a:p>
          <a:p>
            <a:pPr marL="0" lvl="0" indent="0" algn="l" rtl="0">
              <a:lnSpc>
                <a:spcPct val="100000"/>
              </a:lnSpc>
              <a:spcBef>
                <a:spcPts val="1000"/>
              </a:spcBef>
              <a:spcAft>
                <a:spcPts val="0"/>
              </a:spcAft>
              <a:buNone/>
            </a:pPr>
            <a:r>
              <a:rPr lang="en-IN" sz="1200">
                <a:solidFill>
                  <a:srgbClr val="444444"/>
                </a:solidFill>
                <a:latin typeface="Work Sans"/>
                <a:ea typeface="Work Sans"/>
                <a:cs typeface="Work Sans"/>
                <a:sym typeface="Work Sans"/>
              </a:rPr>
              <a:t>The reflection stage is at the heart of the iteration process, if the prototype requires further Exploration or Creation, then the process is returned to the first or the second stage again before building another prototype based on new research results.</a:t>
            </a:r>
            <a:endParaRPr sz="1200">
              <a:solidFill>
                <a:srgbClr val="444444"/>
              </a:solidFill>
              <a:latin typeface="Work Sans"/>
              <a:ea typeface="Work Sans"/>
              <a:cs typeface="Work Sans"/>
              <a:sym typeface="Work Sans"/>
            </a:endParaRPr>
          </a:p>
          <a:p>
            <a:pPr marL="0" lvl="0" indent="0" algn="l" rtl="0">
              <a:lnSpc>
                <a:spcPct val="100000"/>
              </a:lnSpc>
              <a:spcBef>
                <a:spcPts val="0"/>
              </a:spcBef>
              <a:spcAft>
                <a:spcPts val="0"/>
              </a:spcAft>
              <a:buNone/>
            </a:pPr>
            <a:endParaRPr sz="1200">
              <a:solidFill>
                <a:srgbClr val="444444"/>
              </a:solidFill>
              <a:latin typeface="Work Sans"/>
              <a:ea typeface="Work Sans"/>
              <a:cs typeface="Work Sans"/>
              <a:sym typeface="Work Sans"/>
            </a:endParaRPr>
          </a:p>
          <a:p>
            <a:pPr marL="0" lvl="0" indent="0" algn="l" rtl="0">
              <a:lnSpc>
                <a:spcPct val="100000"/>
              </a:lnSpc>
              <a:spcBef>
                <a:spcPts val="1000"/>
              </a:spcBef>
              <a:spcAft>
                <a:spcPts val="0"/>
              </a:spcAft>
              <a:buNone/>
            </a:pPr>
            <a:r>
              <a:rPr lang="en-IN" sz="2100">
                <a:solidFill>
                  <a:srgbClr val="333333"/>
                </a:solidFill>
                <a:latin typeface="Work Sans"/>
                <a:ea typeface="Work Sans"/>
                <a:cs typeface="Work Sans"/>
                <a:sym typeface="Work Sans"/>
              </a:rPr>
              <a:t>Stage 4: Implementation (</a:t>
            </a:r>
            <a:r>
              <a:rPr lang="en-IN" sz="2100">
                <a:solidFill>
                  <a:srgbClr val="444444"/>
                </a:solidFill>
                <a:latin typeface="Work Sans"/>
                <a:ea typeface="Work Sans"/>
                <a:cs typeface="Work Sans"/>
                <a:sym typeface="Work Sans"/>
              </a:rPr>
              <a:t> Co-creation model</a:t>
            </a:r>
            <a:r>
              <a:rPr lang="en-IN" sz="2100">
                <a:solidFill>
                  <a:srgbClr val="333333"/>
                </a:solidFill>
                <a:latin typeface="Work Sans"/>
                <a:ea typeface="Work Sans"/>
                <a:cs typeface="Work Sans"/>
                <a:sym typeface="Work Sans"/>
              </a:rPr>
              <a:t>)</a:t>
            </a:r>
            <a:endParaRPr sz="2100">
              <a:solidFill>
                <a:srgbClr val="333333"/>
              </a:solidFill>
              <a:latin typeface="Work Sans"/>
              <a:ea typeface="Work Sans"/>
              <a:cs typeface="Work Sans"/>
              <a:sym typeface="Work Sans"/>
            </a:endParaRPr>
          </a:p>
          <a:p>
            <a:pPr marL="0" lvl="0" indent="0" algn="l" rtl="0">
              <a:lnSpc>
                <a:spcPct val="100000"/>
              </a:lnSpc>
              <a:spcBef>
                <a:spcPts val="1000"/>
              </a:spcBef>
              <a:spcAft>
                <a:spcPts val="0"/>
              </a:spcAft>
              <a:buNone/>
            </a:pPr>
            <a:r>
              <a:rPr lang="en-IN" sz="1200">
                <a:solidFill>
                  <a:srgbClr val="444444"/>
                </a:solidFill>
                <a:latin typeface="Work Sans"/>
                <a:ea typeface="Work Sans"/>
                <a:cs typeface="Work Sans"/>
                <a:sym typeface="Work Sans"/>
              </a:rPr>
              <a:t>After applying all the feedback to the prototype and reach a satisfactory stage, the final service is designed and implemented in the system. By this stage, the solution can be tested in its realistic state. </a:t>
            </a:r>
            <a:endParaRPr sz="1200">
              <a:solidFill>
                <a:srgbClr val="444444"/>
              </a:solidFill>
              <a:latin typeface="Work Sans"/>
              <a:ea typeface="Work Sans"/>
              <a:cs typeface="Work Sans"/>
              <a:sym typeface="Work Sans"/>
            </a:endParaRPr>
          </a:p>
          <a:p>
            <a:pPr marL="0" lvl="0" indent="0" algn="l" rtl="0">
              <a:lnSpc>
                <a:spcPct val="100000"/>
              </a:lnSpc>
              <a:spcBef>
                <a:spcPts val="1000"/>
              </a:spcBef>
              <a:spcAft>
                <a:spcPts val="0"/>
              </a:spcAft>
              <a:buNone/>
            </a:pPr>
            <a:r>
              <a:rPr lang="en-IN" sz="1200">
                <a:solidFill>
                  <a:srgbClr val="444444"/>
                </a:solidFill>
                <a:latin typeface="Work Sans"/>
                <a:ea typeface="Work Sans"/>
                <a:cs typeface="Work Sans"/>
                <a:sym typeface="Work Sans"/>
              </a:rPr>
              <a:t>The implementation of the changes in the system should consider the consumer review for this provided service. The collected feedback from consumers can help in the iterative process when improvements are needed again in the future.</a:t>
            </a:r>
            <a:endParaRPr sz="1200">
              <a:solidFill>
                <a:srgbClr val="444444"/>
              </a:solidFill>
              <a:latin typeface="Work Sans"/>
              <a:ea typeface="Work Sans"/>
              <a:cs typeface="Work Sans"/>
              <a:sym typeface="Work Sans"/>
            </a:endParaRPr>
          </a:p>
        </p:txBody>
      </p:sp>
      <p:sp>
        <p:nvSpPr>
          <p:cNvPr id="231" name="Google Shape;231;p3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IN"/>
              <a:t>25</a:t>
            </a:fld>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a:spLocks noGrp="1"/>
          </p:cNvSpPr>
          <p:nvPr>
            <p:ph type="ctrTitle"/>
          </p:nvPr>
        </p:nvSpPr>
        <p:spPr>
          <a:xfrm>
            <a:off x="1216025" y="1888150"/>
            <a:ext cx="6711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2400"/>
              <a:t>UX vs UI Design!</a:t>
            </a:r>
            <a:endParaRPr sz="2400"/>
          </a:p>
          <a:p>
            <a:pPr marL="0" lvl="0" indent="0" algn="l" rtl="0">
              <a:spcBef>
                <a:spcPts val="0"/>
              </a:spcBef>
              <a:spcAft>
                <a:spcPts val="0"/>
              </a:spcAft>
              <a:buNone/>
            </a:pPr>
            <a:r>
              <a:rPr lang="en-IN" sz="2400"/>
              <a:t>What's the difference? With suitable real world examples.</a:t>
            </a:r>
            <a:endParaRPr sz="2400"/>
          </a:p>
        </p:txBody>
      </p:sp>
      <p:sp>
        <p:nvSpPr>
          <p:cNvPr id="237" name="Google Shape;237;p32"/>
          <p:cNvSpPr txBox="1">
            <a:spLocks noGrp="1"/>
          </p:cNvSpPr>
          <p:nvPr>
            <p:ph type="subTitle" idx="1"/>
          </p:nvPr>
        </p:nvSpPr>
        <p:spPr>
          <a:xfrm>
            <a:off x="1216025" y="3144854"/>
            <a:ext cx="6711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IN">
                <a:solidFill>
                  <a:schemeClr val="dk1"/>
                </a:solidFill>
              </a:rPr>
              <a:t>Assignment</a:t>
            </a:r>
            <a:endParaRPr>
              <a:solidFill>
                <a:schemeClr val="dk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p:nvPr/>
        </p:nvSpPr>
        <p:spPr>
          <a:xfrm>
            <a:off x="4235751" y="1177699"/>
            <a:ext cx="2938896" cy="2788091"/>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3" name="Google Shape;243;p3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27</a:t>
            </a:fld>
            <a:endParaRPr/>
          </a:p>
        </p:txBody>
      </p:sp>
      <p:sp>
        <p:nvSpPr>
          <p:cNvPr id="244" name="Google Shape;244;p33"/>
          <p:cNvSpPr txBox="1">
            <a:spLocks noGrp="1"/>
          </p:cNvSpPr>
          <p:nvPr>
            <p:ph type="ctrTitle" idx="4294967295"/>
          </p:nvPr>
        </p:nvSpPr>
        <p:spPr>
          <a:xfrm>
            <a:off x="1049175" y="1265775"/>
            <a:ext cx="3590100" cy="11598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chemeClr val="dk1"/>
              </a:buClr>
              <a:buSzPts val="4200"/>
              <a:buFont typeface="Raleway ExtraBold"/>
              <a:buNone/>
            </a:pPr>
            <a:r>
              <a:rPr lang="en-IN" sz="6000" b="0" i="0" u="none" strike="noStrike" cap="none">
                <a:solidFill>
                  <a:schemeClr val="dk1"/>
                </a:solidFill>
                <a:latin typeface="Raleway ExtraBold"/>
                <a:ea typeface="Raleway ExtraBold"/>
                <a:cs typeface="Raleway ExtraBold"/>
                <a:sym typeface="Raleway ExtraBold"/>
              </a:rPr>
              <a:t>Thanks!</a:t>
            </a:r>
            <a:endParaRPr sz="6000" b="0" i="0" u="none" strike="noStrike" cap="none">
              <a:solidFill>
                <a:schemeClr val="dk1"/>
              </a:solidFill>
              <a:latin typeface="Raleway ExtraBold"/>
              <a:ea typeface="Raleway ExtraBold"/>
              <a:cs typeface="Raleway ExtraBold"/>
              <a:sym typeface="Raleway ExtraBold"/>
            </a:endParaRPr>
          </a:p>
        </p:txBody>
      </p:sp>
      <p:sp>
        <p:nvSpPr>
          <p:cNvPr id="245" name="Google Shape;245;p33"/>
          <p:cNvSpPr/>
          <p:nvPr/>
        </p:nvSpPr>
        <p:spPr>
          <a:xfrm>
            <a:off x="5107580" y="2019766"/>
            <a:ext cx="1195248" cy="1103958"/>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726928" y="237630"/>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a:t>Syllabus</a:t>
            </a:r>
            <a:endParaRPr/>
          </a:p>
        </p:txBody>
      </p:sp>
      <p:sp>
        <p:nvSpPr>
          <p:cNvPr id="62" name="Google Shape;62;p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IN"/>
              <a:t>3</a:t>
            </a:fld>
            <a:endParaRPr/>
          </a:p>
        </p:txBody>
      </p:sp>
      <p:sp>
        <p:nvSpPr>
          <p:cNvPr id="63" name="Google Shape;63;p8"/>
          <p:cNvSpPr txBox="1"/>
          <p:nvPr/>
        </p:nvSpPr>
        <p:spPr>
          <a:xfrm>
            <a:off x="429288" y="988319"/>
            <a:ext cx="7343100" cy="3761400"/>
          </a:xfrm>
          <a:prstGeom prst="rect">
            <a:avLst/>
          </a:prstGeom>
          <a:noFill/>
          <a:ln>
            <a:noFill/>
          </a:ln>
        </p:spPr>
        <p:txBody>
          <a:bodyPr spcFirstLastPara="1" wrap="square" lIns="91425" tIns="45700" rIns="91425" bIns="45700" anchor="ctr" anchorCtr="0">
            <a:normAutofit/>
          </a:bodyPr>
          <a:lstStyle/>
          <a:p>
            <a:pPr marL="228600" marR="0" lvl="0" indent="-228600" algn="just" rtl="0">
              <a:lnSpc>
                <a:spcPct val="90000"/>
              </a:lnSpc>
              <a:spcBef>
                <a:spcPts val="0"/>
              </a:spcBef>
              <a:spcAft>
                <a:spcPts val="0"/>
              </a:spcAft>
              <a:buClr>
                <a:srgbClr val="000000"/>
              </a:buClr>
              <a:buSzPts val="1400"/>
              <a:buFont typeface="Arial"/>
              <a:buChar char="•"/>
            </a:pPr>
            <a:r>
              <a:rPr lang="en-IN" sz="1400" b="1" i="0" u="none" strike="noStrike" cap="none" dirty="0">
                <a:solidFill>
                  <a:srgbClr val="000000"/>
                </a:solidFill>
                <a:latin typeface="Arial"/>
                <a:ea typeface="Arial"/>
                <a:cs typeface="Arial"/>
                <a:sym typeface="Arial"/>
              </a:rPr>
              <a:t>Usability &amp; Reliability: </a:t>
            </a:r>
            <a:r>
              <a:rPr lang="en-IN" sz="1400" b="0" i="0" u="none" strike="noStrike" cap="none" dirty="0">
                <a:solidFill>
                  <a:srgbClr val="000000"/>
                </a:solidFill>
                <a:latin typeface="Arial"/>
                <a:ea typeface="Arial"/>
                <a:cs typeface="Arial"/>
                <a:sym typeface="Arial"/>
              </a:rPr>
              <a:t> Usability – User requirement; User experience; Usability testing; Customer Co-creation; </a:t>
            </a:r>
            <a:r>
              <a:rPr lang="en-IN" sz="1400" b="1" i="0" u="none" strike="noStrike" cap="none" dirty="0">
                <a:solidFill>
                  <a:srgbClr val="000000"/>
                </a:solidFill>
                <a:latin typeface="Arial"/>
                <a:ea typeface="Arial"/>
                <a:cs typeface="Arial"/>
                <a:sym typeface="Arial"/>
              </a:rPr>
              <a:t>Reliability</a:t>
            </a:r>
            <a:r>
              <a:rPr lang="en-IN" sz="1400" b="0" i="0" u="none" strike="noStrike" cap="none" dirty="0">
                <a:solidFill>
                  <a:srgbClr val="000000"/>
                </a:solidFill>
                <a:latin typeface="Arial"/>
                <a:ea typeface="Arial"/>
                <a:cs typeface="Arial"/>
                <a:sym typeface="Arial"/>
              </a:rPr>
              <a:t> </a:t>
            </a:r>
            <a:r>
              <a:rPr lang="en-IN" sz="1400" b="1" i="0" u="none" strike="noStrike" cap="none" dirty="0">
                <a:solidFill>
                  <a:srgbClr val="000000"/>
                </a:solidFill>
                <a:latin typeface="Arial"/>
                <a:ea typeface="Arial"/>
                <a:cs typeface="Arial"/>
                <a:sym typeface="Arial"/>
              </a:rPr>
              <a:t>&amp; Safety:</a:t>
            </a:r>
            <a:r>
              <a:rPr lang="en-IN" sz="1400" b="0" i="0" u="none" strike="noStrike" cap="none" dirty="0">
                <a:solidFill>
                  <a:srgbClr val="000000"/>
                </a:solidFill>
                <a:latin typeface="Arial"/>
                <a:ea typeface="Arial"/>
                <a:cs typeface="Arial"/>
                <a:sym typeface="Arial"/>
              </a:rPr>
              <a:t> Human and equipment, safety, Risk analysis, and security, System reliability; </a:t>
            </a:r>
            <a:r>
              <a:rPr lang="en-IN" sz="1400" b="1" i="0" u="none" strike="noStrike" cap="none" dirty="0">
                <a:solidFill>
                  <a:srgbClr val="000000"/>
                </a:solidFill>
                <a:latin typeface="Arial"/>
                <a:ea typeface="Arial"/>
                <a:cs typeface="Arial"/>
                <a:sym typeface="Arial"/>
              </a:rPr>
              <a:t>Use of e-engineering</a:t>
            </a:r>
            <a:r>
              <a:rPr lang="en-IN" sz="1400" b="0" i="0" u="none" strike="noStrike" cap="none" dirty="0">
                <a:solidFill>
                  <a:srgbClr val="000000"/>
                </a:solidFill>
                <a:latin typeface="Arial"/>
                <a:ea typeface="Arial"/>
                <a:cs typeface="Arial"/>
                <a:sym typeface="Arial"/>
              </a:rPr>
              <a:t>: Modelling, Simulation and Verification. </a:t>
            </a:r>
            <a:endParaRPr dirty="0"/>
          </a:p>
          <a:p>
            <a:pPr marL="228600" marR="0" lvl="0" indent="-228600" algn="just" rtl="0">
              <a:lnSpc>
                <a:spcPct val="90000"/>
              </a:lnSpc>
              <a:spcBef>
                <a:spcPts val="1000"/>
              </a:spcBef>
              <a:spcAft>
                <a:spcPts val="0"/>
              </a:spcAft>
              <a:buClr>
                <a:srgbClr val="000000"/>
              </a:buClr>
              <a:buSzPts val="1400"/>
              <a:buFont typeface="Arial"/>
              <a:buChar char="•"/>
            </a:pPr>
            <a:r>
              <a:rPr lang="en-IN" sz="1400" b="1" i="0" u="none" strike="noStrike" cap="none" dirty="0">
                <a:solidFill>
                  <a:srgbClr val="000000"/>
                </a:solidFill>
                <a:latin typeface="Arial"/>
                <a:ea typeface="Arial"/>
                <a:cs typeface="Arial"/>
                <a:sym typeface="Arial"/>
              </a:rPr>
              <a:t>Prototyping and Visualization: </a:t>
            </a:r>
            <a:r>
              <a:rPr lang="en-IN" sz="1400" b="0" i="0" u="none" strike="noStrike" cap="none" dirty="0">
                <a:solidFill>
                  <a:srgbClr val="000000"/>
                </a:solidFill>
                <a:latin typeface="Arial"/>
                <a:ea typeface="Arial"/>
                <a:cs typeface="Arial"/>
                <a:sym typeface="Arial"/>
              </a:rPr>
              <a:t>Design Cycle Model, Metaphor method: Theory and methodology of concept generation, Blend method &amp; Thematic Method. Conceptual Design &amp; Design capability and sociality. Prototyping &amp; Visualization Design Tools – E-tools</a:t>
            </a:r>
            <a:endParaRPr dirty="0"/>
          </a:p>
          <a:p>
            <a:pPr marL="228600" marR="0" lvl="0" indent="-228600" algn="just" rtl="0">
              <a:lnSpc>
                <a:spcPct val="90000"/>
              </a:lnSpc>
              <a:spcBef>
                <a:spcPts val="1000"/>
              </a:spcBef>
              <a:spcAft>
                <a:spcPts val="0"/>
              </a:spcAft>
              <a:buClr>
                <a:srgbClr val="000000"/>
              </a:buClr>
              <a:buSzPts val="1400"/>
              <a:buFont typeface="Arial"/>
              <a:buChar char="•"/>
            </a:pPr>
            <a:r>
              <a:rPr lang="en-IN" sz="1400" b="1" i="0" u="none" strike="noStrike" cap="none" dirty="0">
                <a:solidFill>
                  <a:srgbClr val="000000"/>
                </a:solidFill>
                <a:latin typeface="Arial"/>
                <a:ea typeface="Arial"/>
                <a:cs typeface="Arial"/>
                <a:sym typeface="Arial"/>
              </a:rPr>
              <a:t>Sustainable Design: </a:t>
            </a:r>
            <a:r>
              <a:rPr lang="en-IN" sz="1400" b="0" i="0" u="none" strike="noStrike" cap="none" dirty="0">
                <a:solidFill>
                  <a:srgbClr val="000000"/>
                </a:solidFill>
                <a:latin typeface="Arial"/>
                <a:ea typeface="Arial"/>
                <a:cs typeface="Arial"/>
                <a:sym typeface="Arial"/>
              </a:rPr>
              <a:t>Concepts of sustainable development, Sustainable design principles - Design for Environment; Life Cycle Assessment; Models of sustainable design- </a:t>
            </a:r>
            <a:r>
              <a:rPr lang="en-IN" sz="1400" b="0" i="0" u="none" strike="noStrike" cap="none" dirty="0" err="1">
                <a:solidFill>
                  <a:srgbClr val="000000"/>
                </a:solidFill>
                <a:latin typeface="Arial"/>
                <a:ea typeface="Arial"/>
                <a:cs typeface="Arial"/>
                <a:sym typeface="Arial"/>
              </a:rPr>
              <a:t>Biomimicry</a:t>
            </a:r>
            <a:r>
              <a:rPr lang="en-IN" sz="1400" b="0" i="0" u="none" strike="noStrike" cap="none" dirty="0">
                <a:solidFill>
                  <a:srgbClr val="000000"/>
                </a:solidFill>
                <a:latin typeface="Arial"/>
                <a:ea typeface="Arial"/>
                <a:cs typeface="Arial"/>
                <a:sym typeface="Arial"/>
              </a:rPr>
              <a:t>, Eco Design, Recycling; Social Innovation</a:t>
            </a:r>
            <a:endParaRPr dirty="0"/>
          </a:p>
          <a:p>
            <a:pPr marL="228600" marR="0" lvl="0" indent="-228600" algn="just" rtl="0">
              <a:lnSpc>
                <a:spcPct val="90000"/>
              </a:lnSpc>
              <a:spcBef>
                <a:spcPts val="1000"/>
              </a:spcBef>
              <a:spcAft>
                <a:spcPts val="0"/>
              </a:spcAft>
              <a:buClr>
                <a:srgbClr val="000000"/>
              </a:buClr>
              <a:buSzPts val="1400"/>
              <a:buFont typeface="Arial"/>
              <a:buChar char="•"/>
            </a:pPr>
            <a:r>
              <a:rPr lang="en-IN" sz="1400" b="1" i="0" u="none" strike="noStrike" cap="none" dirty="0">
                <a:solidFill>
                  <a:srgbClr val="000000"/>
                </a:solidFill>
                <a:latin typeface="Arial"/>
                <a:ea typeface="Arial"/>
                <a:cs typeface="Arial"/>
                <a:sym typeface="Arial"/>
              </a:rPr>
              <a:t>Communication: </a:t>
            </a:r>
            <a:r>
              <a:rPr lang="en-IN" sz="1400" b="0" i="0" u="none" strike="noStrike" cap="none" dirty="0">
                <a:solidFill>
                  <a:srgbClr val="000000"/>
                </a:solidFill>
                <a:latin typeface="Arial"/>
                <a:ea typeface="Arial"/>
                <a:cs typeface="Arial"/>
                <a:sym typeface="Arial"/>
              </a:rPr>
              <a:t>Articulating design ideas: Storytelling;  Sketching &amp; Dynamic Diagrams; K Scripts </a:t>
            </a: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726928" y="237630"/>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a:t>Books and resources</a:t>
            </a:r>
            <a:endParaRPr/>
          </a:p>
        </p:txBody>
      </p:sp>
      <p:sp>
        <p:nvSpPr>
          <p:cNvPr id="69" name="Google Shape;69;p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IN"/>
              <a:t>4</a:t>
            </a:fld>
            <a:endParaRPr/>
          </a:p>
        </p:txBody>
      </p:sp>
      <p:sp>
        <p:nvSpPr>
          <p:cNvPr id="70" name="Google Shape;70;p9"/>
          <p:cNvSpPr txBox="1"/>
          <p:nvPr/>
        </p:nvSpPr>
        <p:spPr>
          <a:xfrm>
            <a:off x="726928" y="1222744"/>
            <a:ext cx="7045500" cy="1508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IN" sz="1400" b="1" i="0" u="none" strike="noStrike" cap="none">
                <a:solidFill>
                  <a:srgbClr val="000000"/>
                </a:solidFill>
                <a:latin typeface="Arial"/>
                <a:ea typeface="Arial"/>
                <a:cs typeface="Arial"/>
                <a:sym typeface="Arial"/>
              </a:rPr>
              <a:t>TEXT BOOKS:</a:t>
            </a:r>
            <a:endParaRPr/>
          </a:p>
          <a:p>
            <a:pPr marL="342900" marR="0" lvl="0" indent="-342900" algn="just" rtl="0">
              <a:lnSpc>
                <a:spcPct val="100000"/>
              </a:lnSpc>
              <a:spcBef>
                <a:spcPts val="0"/>
              </a:spcBef>
              <a:spcAft>
                <a:spcPts val="0"/>
              </a:spcAft>
              <a:buClr>
                <a:srgbClr val="000000"/>
              </a:buClr>
              <a:buSzPts val="1600"/>
              <a:buFont typeface="Arial"/>
              <a:buAutoNum type="arabicPeriod"/>
            </a:pPr>
            <a:r>
              <a:rPr lang="en-IN" sz="1600" b="0" i="0" u="none" strike="noStrike" cap="none">
                <a:solidFill>
                  <a:srgbClr val="C00000"/>
                </a:solidFill>
                <a:latin typeface="Arial"/>
                <a:ea typeface="Arial"/>
                <a:cs typeface="Arial"/>
                <a:sym typeface="Arial"/>
              </a:rPr>
              <a:t>Huge Jack, “Engineering Design, Planning, and Management” Academic Press, 2013. </a:t>
            </a:r>
            <a:endParaRPr/>
          </a:p>
          <a:p>
            <a:pPr marL="342900" marR="0" lvl="0" indent="-342900" algn="just" rtl="0">
              <a:lnSpc>
                <a:spcPct val="100000"/>
              </a:lnSpc>
              <a:spcBef>
                <a:spcPts val="0"/>
              </a:spcBef>
              <a:spcAft>
                <a:spcPts val="0"/>
              </a:spcAft>
              <a:buClr>
                <a:srgbClr val="000000"/>
              </a:buClr>
              <a:buSzPts val="1600"/>
              <a:buFont typeface="Arial"/>
              <a:buAutoNum type="arabicPeriod"/>
            </a:pPr>
            <a:r>
              <a:rPr lang="en-IN" sz="1600" b="0" i="0" u="none" strike="noStrike" cap="none">
                <a:solidFill>
                  <a:srgbClr val="C00000"/>
                </a:solidFill>
                <a:latin typeface="Arial"/>
                <a:ea typeface="Arial"/>
                <a:cs typeface="Arial"/>
                <a:sym typeface="Arial"/>
              </a:rPr>
              <a:t> Gerhard Pahl, Wolfgang Beitz “Engineering Design: A Systematic Approach” 2014.</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0"/>
          <p:cNvSpPr txBox="1">
            <a:spLocks noGrp="1"/>
          </p:cNvSpPr>
          <p:nvPr>
            <p:ph type="ctrTitle"/>
          </p:nvPr>
        </p:nvSpPr>
        <p:spPr>
          <a:xfrm>
            <a:off x="1216025" y="1888150"/>
            <a:ext cx="6711900" cy="11598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IN"/>
              <a:t>Unit3: </a:t>
            </a:r>
            <a:r>
              <a:rPr lang="en-IN" b="1"/>
              <a:t>Engineering Design Approaches</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726925" y="390025"/>
            <a:ext cx="75438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a:t>Professional and Societal Context of Design</a:t>
            </a:r>
            <a:endParaRPr sz="2800"/>
          </a:p>
        </p:txBody>
      </p:sp>
      <p:sp>
        <p:nvSpPr>
          <p:cNvPr id="81" name="Google Shape;81;p1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6</a:t>
            </a:fld>
            <a:endParaRPr/>
          </a:p>
        </p:txBody>
      </p:sp>
      <p:sp>
        <p:nvSpPr>
          <p:cNvPr id="82" name="Google Shape;82;p11"/>
          <p:cNvSpPr txBox="1"/>
          <p:nvPr/>
        </p:nvSpPr>
        <p:spPr>
          <a:xfrm>
            <a:off x="726928" y="1354667"/>
            <a:ext cx="7299472" cy="2246769"/>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rgbClr val="000000"/>
                </a:solidFill>
                <a:latin typeface="Arial"/>
                <a:ea typeface="Arial"/>
                <a:cs typeface="Arial"/>
                <a:sym typeface="Arial"/>
              </a:rPr>
              <a:t>It is important to understand the role of engineering within our society.</a:t>
            </a:r>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rgbClr val="000000"/>
                </a:solidFill>
                <a:latin typeface="Arial"/>
                <a:ea typeface="Arial"/>
                <a:cs typeface="Arial"/>
                <a:sym typeface="Arial"/>
              </a:rPr>
              <a:t>What is a society : A group of humans broadly distinguished from other groups by mutual interests, participation in characteristic relationships, distinct cultural patterns, shared institution, and a common cultural identity.</a:t>
            </a:r>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rgbClr val="000000"/>
                </a:solidFill>
                <a:latin typeface="Arial"/>
                <a:ea typeface="Arial"/>
                <a:cs typeface="Arial"/>
                <a:sym typeface="Arial"/>
              </a:rPr>
              <a:t>As a society, we often take technology for granted. However, we must always be aware of its value and shortcomings.</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83" name="Google Shape;83;p11"/>
          <p:cNvPicPr preferRelativeResize="0"/>
          <p:nvPr/>
        </p:nvPicPr>
        <p:blipFill rotWithShape="1">
          <a:blip r:embed="rId3">
            <a:alphaModFix/>
          </a:blip>
          <a:srcRect/>
          <a:stretch/>
        </p:blipFill>
        <p:spPr>
          <a:xfrm>
            <a:off x="3103774" y="3116732"/>
            <a:ext cx="2937285" cy="1652481"/>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a:t>Engineering, Technology and Society</a:t>
            </a:r>
            <a:endParaRPr sz="2800"/>
          </a:p>
        </p:txBody>
      </p:sp>
      <p:sp>
        <p:nvSpPr>
          <p:cNvPr id="89" name="Google Shape;89;p1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7</a:t>
            </a:fld>
            <a:endParaRPr/>
          </a:p>
        </p:txBody>
      </p:sp>
      <p:sp>
        <p:nvSpPr>
          <p:cNvPr id="90" name="Google Shape;90;p12"/>
          <p:cNvSpPr txBox="1"/>
          <p:nvPr/>
        </p:nvSpPr>
        <p:spPr>
          <a:xfrm>
            <a:off x="726928" y="1354667"/>
            <a:ext cx="7299472" cy="353943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rgbClr val="000000"/>
                </a:solidFill>
                <a:latin typeface="Arial"/>
                <a:ea typeface="Arial"/>
                <a:cs typeface="Arial"/>
                <a:sym typeface="Arial"/>
              </a:rPr>
              <a:t>Engineers are the members of society that are engaged in “systematic development of technology, and application of that technology to the benefit of society.”</a:t>
            </a:r>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rgbClr val="000000"/>
                </a:solidFill>
                <a:latin typeface="Arial"/>
                <a:ea typeface="Arial"/>
                <a:cs typeface="Arial"/>
                <a:sym typeface="Arial"/>
              </a:rPr>
              <a:t>Your engineering activities can have profound impact on society.</a:t>
            </a:r>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rgbClr val="000000"/>
              </a:buClr>
              <a:buSzPts val="1400"/>
              <a:buFont typeface="Arial"/>
              <a:buChar char="•"/>
            </a:pPr>
            <a:r>
              <a:rPr lang="en-IN" sz="1400" b="0" i="0" u="none" strike="noStrike" cap="none">
                <a:solidFill>
                  <a:srgbClr val="000000"/>
                </a:solidFill>
                <a:latin typeface="Arial"/>
                <a:ea typeface="Arial"/>
                <a:cs typeface="Arial"/>
                <a:sym typeface="Arial"/>
              </a:rPr>
              <a:t>What are the challenges : By the year 2020 the world’s population will approach 8 billion.</a:t>
            </a:r>
            <a:endParaRPr/>
          </a:p>
          <a:p>
            <a:pPr marL="285750" marR="0" lvl="0" indent="-285750" algn="just" rtl="0">
              <a:lnSpc>
                <a:spcPct val="100000"/>
              </a:lnSpc>
              <a:spcBef>
                <a:spcPts val="0"/>
              </a:spcBef>
              <a:spcAft>
                <a:spcPts val="0"/>
              </a:spcAft>
              <a:buClr>
                <a:srgbClr val="000000"/>
              </a:buClr>
              <a:buSzPts val="1400"/>
              <a:buFont typeface="Noto Sans Symbols"/>
              <a:buChar char="❑"/>
            </a:pPr>
            <a:r>
              <a:rPr lang="en-IN" sz="1400" b="0" i="0" u="none" strike="noStrike" cap="none">
                <a:solidFill>
                  <a:srgbClr val="000000"/>
                </a:solidFill>
                <a:latin typeface="Arial"/>
                <a:ea typeface="Arial"/>
                <a:cs typeface="Arial"/>
                <a:sym typeface="Arial"/>
              </a:rPr>
              <a:t>Effective use of resources.</a:t>
            </a:r>
            <a:endParaRPr/>
          </a:p>
          <a:p>
            <a:pPr marL="285750" marR="0" lvl="0" indent="-285750" algn="just" rtl="0">
              <a:lnSpc>
                <a:spcPct val="100000"/>
              </a:lnSpc>
              <a:spcBef>
                <a:spcPts val="0"/>
              </a:spcBef>
              <a:spcAft>
                <a:spcPts val="0"/>
              </a:spcAft>
              <a:buClr>
                <a:srgbClr val="000000"/>
              </a:buClr>
              <a:buSzPts val="1400"/>
              <a:buFont typeface="Noto Sans Symbols"/>
              <a:buChar char="❑"/>
            </a:pPr>
            <a:r>
              <a:rPr lang="en-IN" sz="1400" b="0" i="0" u="none" strike="noStrike" cap="none">
                <a:solidFill>
                  <a:srgbClr val="000000"/>
                </a:solidFill>
                <a:latin typeface="Arial"/>
                <a:ea typeface="Arial"/>
                <a:cs typeface="Arial"/>
                <a:sym typeface="Arial"/>
              </a:rPr>
              <a:t>Healthcare accessible to different society as per their need.</a:t>
            </a:r>
            <a:endParaRPr/>
          </a:p>
          <a:p>
            <a:pPr marL="285750" marR="0" lvl="0" indent="-285750" algn="just" rtl="0">
              <a:lnSpc>
                <a:spcPct val="100000"/>
              </a:lnSpc>
              <a:spcBef>
                <a:spcPts val="0"/>
              </a:spcBef>
              <a:spcAft>
                <a:spcPts val="0"/>
              </a:spcAft>
              <a:buClr>
                <a:srgbClr val="000000"/>
              </a:buClr>
              <a:buSzPts val="1400"/>
              <a:buFont typeface="Noto Sans Symbols"/>
              <a:buChar char="❑"/>
            </a:pPr>
            <a:r>
              <a:rPr lang="en-IN" sz="1400" b="0" i="0" u="none" strike="noStrike" cap="none">
                <a:solidFill>
                  <a:srgbClr val="000000"/>
                </a:solidFill>
                <a:latin typeface="Arial"/>
                <a:ea typeface="Arial"/>
                <a:cs typeface="Arial"/>
                <a:sym typeface="Arial"/>
              </a:rPr>
              <a:t>The Youth Bulge and Security Implications.</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342900" marR="0" lvl="0" indent="-254000" algn="just"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342900" marR="0" lvl="0" indent="-254000" algn="just"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1216025" y="545975"/>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2800"/>
              <a:t>Societal Context</a:t>
            </a:r>
            <a:r>
              <a:rPr lang="en-IN" sz="3000"/>
              <a:t> </a:t>
            </a:r>
            <a:endParaRPr sz="3000"/>
          </a:p>
        </p:txBody>
      </p:sp>
      <p:sp>
        <p:nvSpPr>
          <p:cNvPr id="96" name="Google Shape;96;p13"/>
          <p:cNvSpPr txBox="1">
            <a:spLocks noGrp="1"/>
          </p:cNvSpPr>
          <p:nvPr>
            <p:ph type="body" idx="1"/>
          </p:nvPr>
        </p:nvSpPr>
        <p:spPr>
          <a:xfrm>
            <a:off x="1216025" y="1405925"/>
            <a:ext cx="3780900" cy="3246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sz="1200">
                <a:solidFill>
                  <a:srgbClr val="000000"/>
                </a:solidFill>
                <a:latin typeface="Work Sans"/>
                <a:ea typeface="Work Sans"/>
                <a:cs typeface="Work Sans"/>
                <a:sym typeface="Work Sans"/>
              </a:rPr>
              <a:t>It was evident that design requires new methods to apply to the resolution of social issues, and as such, this chapter presents a new method that supports designers in the development of solutions within the design for social innovation (DfSI) framework. </a:t>
            </a:r>
            <a:endParaRPr sz="1200">
              <a:solidFill>
                <a:srgbClr val="000000"/>
              </a:solidFill>
              <a:latin typeface="Work Sans"/>
              <a:ea typeface="Work Sans"/>
              <a:cs typeface="Work Sans"/>
              <a:sym typeface="Work Sans"/>
            </a:endParaRPr>
          </a:p>
          <a:p>
            <a:pPr marL="0" lvl="0" indent="0" algn="l" rtl="0">
              <a:spcBef>
                <a:spcPts val="600"/>
              </a:spcBef>
              <a:spcAft>
                <a:spcPts val="0"/>
              </a:spcAft>
              <a:buNone/>
            </a:pPr>
            <a:r>
              <a:rPr lang="en-IN" sz="1200">
                <a:solidFill>
                  <a:srgbClr val="000000"/>
                </a:solidFill>
                <a:latin typeface="Work Sans"/>
                <a:ea typeface="Work Sans"/>
                <a:cs typeface="Work Sans"/>
                <a:sym typeface="Work Sans"/>
              </a:rPr>
              <a:t>The proposed method consists of six stages: </a:t>
            </a:r>
            <a:endParaRPr sz="1200">
              <a:solidFill>
                <a:srgbClr val="000000"/>
              </a:solidFill>
              <a:latin typeface="Work Sans"/>
              <a:ea typeface="Work Sans"/>
              <a:cs typeface="Work Sans"/>
              <a:sym typeface="Work Sans"/>
            </a:endParaRPr>
          </a:p>
          <a:p>
            <a:pPr marL="0" lvl="0" indent="0" algn="l" rtl="0">
              <a:spcBef>
                <a:spcPts val="0"/>
              </a:spcBef>
              <a:spcAft>
                <a:spcPts val="0"/>
              </a:spcAft>
              <a:buNone/>
            </a:pPr>
            <a:r>
              <a:rPr lang="en-IN" sz="1200">
                <a:solidFill>
                  <a:srgbClr val="000000"/>
                </a:solidFill>
                <a:latin typeface="Work Sans"/>
                <a:ea typeface="Work Sans"/>
                <a:cs typeface="Work Sans"/>
                <a:sym typeface="Work Sans"/>
              </a:rPr>
              <a:t>(1) identifying the challenge, </a:t>
            </a:r>
            <a:endParaRPr sz="1200">
              <a:solidFill>
                <a:srgbClr val="000000"/>
              </a:solidFill>
              <a:latin typeface="Work Sans"/>
              <a:ea typeface="Work Sans"/>
              <a:cs typeface="Work Sans"/>
              <a:sym typeface="Work Sans"/>
            </a:endParaRPr>
          </a:p>
          <a:p>
            <a:pPr marL="0" lvl="0" indent="0" algn="l" rtl="0">
              <a:spcBef>
                <a:spcPts val="0"/>
              </a:spcBef>
              <a:spcAft>
                <a:spcPts val="0"/>
              </a:spcAft>
              <a:buNone/>
            </a:pPr>
            <a:r>
              <a:rPr lang="en-IN" sz="1200">
                <a:solidFill>
                  <a:srgbClr val="000000"/>
                </a:solidFill>
                <a:latin typeface="Work Sans"/>
                <a:ea typeface="Work Sans"/>
                <a:cs typeface="Work Sans"/>
                <a:sym typeface="Work Sans"/>
              </a:rPr>
              <a:t>(2) analyzing the system in which the challenge co-exists, </a:t>
            </a:r>
            <a:endParaRPr sz="1200">
              <a:solidFill>
                <a:srgbClr val="000000"/>
              </a:solidFill>
              <a:latin typeface="Work Sans"/>
              <a:ea typeface="Work Sans"/>
              <a:cs typeface="Work Sans"/>
              <a:sym typeface="Work Sans"/>
            </a:endParaRPr>
          </a:p>
          <a:p>
            <a:pPr marL="0" lvl="0" indent="0" algn="l" rtl="0">
              <a:spcBef>
                <a:spcPts val="0"/>
              </a:spcBef>
              <a:spcAft>
                <a:spcPts val="0"/>
              </a:spcAft>
              <a:buNone/>
            </a:pPr>
            <a:r>
              <a:rPr lang="en-IN" sz="1200">
                <a:solidFill>
                  <a:srgbClr val="000000"/>
                </a:solidFill>
                <a:latin typeface="Work Sans"/>
                <a:ea typeface="Work Sans"/>
                <a:cs typeface="Work Sans"/>
                <a:sym typeface="Work Sans"/>
              </a:rPr>
              <a:t>(3) understanding the system using user-centered design techniques, </a:t>
            </a:r>
            <a:endParaRPr sz="1200">
              <a:solidFill>
                <a:srgbClr val="000000"/>
              </a:solidFill>
              <a:latin typeface="Work Sans"/>
              <a:ea typeface="Work Sans"/>
              <a:cs typeface="Work Sans"/>
              <a:sym typeface="Work Sans"/>
            </a:endParaRPr>
          </a:p>
          <a:p>
            <a:pPr marL="0" lvl="0" indent="0" algn="l" rtl="0">
              <a:spcBef>
                <a:spcPts val="0"/>
              </a:spcBef>
              <a:spcAft>
                <a:spcPts val="0"/>
              </a:spcAft>
              <a:buNone/>
            </a:pPr>
            <a:r>
              <a:rPr lang="en-IN" sz="1200">
                <a:solidFill>
                  <a:srgbClr val="000000"/>
                </a:solidFill>
                <a:latin typeface="Work Sans"/>
                <a:ea typeface="Work Sans"/>
                <a:cs typeface="Work Sans"/>
                <a:sym typeface="Work Sans"/>
              </a:rPr>
              <a:t>(4) defining the design brief, </a:t>
            </a:r>
            <a:endParaRPr sz="1200">
              <a:solidFill>
                <a:srgbClr val="000000"/>
              </a:solidFill>
              <a:latin typeface="Work Sans"/>
              <a:ea typeface="Work Sans"/>
              <a:cs typeface="Work Sans"/>
              <a:sym typeface="Work Sans"/>
            </a:endParaRPr>
          </a:p>
          <a:p>
            <a:pPr marL="0" lvl="0" indent="0" algn="l" rtl="0">
              <a:spcBef>
                <a:spcPts val="0"/>
              </a:spcBef>
              <a:spcAft>
                <a:spcPts val="0"/>
              </a:spcAft>
              <a:buNone/>
            </a:pPr>
            <a:r>
              <a:rPr lang="en-IN" sz="1200">
                <a:solidFill>
                  <a:srgbClr val="000000"/>
                </a:solidFill>
                <a:latin typeface="Work Sans"/>
                <a:ea typeface="Work Sans"/>
                <a:cs typeface="Work Sans"/>
                <a:sym typeface="Work Sans"/>
              </a:rPr>
              <a:t>(5) generating proposals, and </a:t>
            </a:r>
            <a:endParaRPr sz="1200">
              <a:solidFill>
                <a:srgbClr val="000000"/>
              </a:solidFill>
              <a:latin typeface="Work Sans"/>
              <a:ea typeface="Work Sans"/>
              <a:cs typeface="Work Sans"/>
              <a:sym typeface="Work Sans"/>
            </a:endParaRPr>
          </a:p>
          <a:p>
            <a:pPr marL="0" lvl="0" indent="0" algn="l" rtl="0">
              <a:spcBef>
                <a:spcPts val="0"/>
              </a:spcBef>
              <a:spcAft>
                <a:spcPts val="0"/>
              </a:spcAft>
              <a:buNone/>
            </a:pPr>
            <a:r>
              <a:rPr lang="en-IN" sz="1200">
                <a:solidFill>
                  <a:srgbClr val="000000"/>
                </a:solidFill>
                <a:latin typeface="Work Sans"/>
                <a:ea typeface="Work Sans"/>
                <a:cs typeface="Work Sans"/>
                <a:sym typeface="Work Sans"/>
              </a:rPr>
              <a:t>(6) evaluating and concluding.</a:t>
            </a:r>
            <a:endParaRPr sz="1200">
              <a:solidFill>
                <a:srgbClr val="000000"/>
              </a:solidFill>
              <a:latin typeface="Work Sans"/>
              <a:ea typeface="Work Sans"/>
              <a:cs typeface="Work Sans"/>
              <a:sym typeface="Work Sans"/>
            </a:endParaRPr>
          </a:p>
        </p:txBody>
      </p:sp>
      <p:sp>
        <p:nvSpPr>
          <p:cNvPr id="97" name="Google Shape;97;p13"/>
          <p:cNvSpPr txBox="1">
            <a:spLocks noGrp="1"/>
          </p:cNvSpPr>
          <p:nvPr>
            <p:ph type="sldNum" idx="12"/>
          </p:nvPr>
        </p:nvSpPr>
        <p:spPr>
          <a:xfrm>
            <a:off x="8480584" y="4292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IN"/>
              <a:t>8</a:t>
            </a:fld>
            <a:endParaRPr/>
          </a:p>
        </p:txBody>
      </p:sp>
      <p:pic>
        <p:nvPicPr>
          <p:cNvPr id="98" name="Google Shape;98;p13"/>
          <p:cNvPicPr preferRelativeResize="0"/>
          <p:nvPr/>
        </p:nvPicPr>
        <p:blipFill>
          <a:blip r:embed="rId3">
            <a:alphaModFix/>
          </a:blip>
          <a:stretch>
            <a:fillRect/>
          </a:stretch>
        </p:blipFill>
        <p:spPr>
          <a:xfrm>
            <a:off x="5143250" y="1253525"/>
            <a:ext cx="2938475" cy="31924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a:t>Professionalism </a:t>
            </a:r>
            <a:endParaRPr sz="2800"/>
          </a:p>
        </p:txBody>
      </p:sp>
      <p:sp>
        <p:nvSpPr>
          <p:cNvPr id="110" name="Google Shape;110;p1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9</a:t>
            </a:fld>
            <a:endParaRPr/>
          </a:p>
        </p:txBody>
      </p:sp>
      <p:sp>
        <p:nvSpPr>
          <p:cNvPr id="111" name="Google Shape;111;p15"/>
          <p:cNvSpPr txBox="1"/>
          <p:nvPr/>
        </p:nvSpPr>
        <p:spPr>
          <a:xfrm>
            <a:off x="726928" y="1354667"/>
            <a:ext cx="7299472" cy="138499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342900" marR="0" lvl="0" indent="-254000" algn="just"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342900" marR="0" lvl="0" indent="-254000" algn="just"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2" name="Google Shape;112;p15" descr="Image result for professionalism"/>
          <p:cNvPicPr preferRelativeResize="0"/>
          <p:nvPr/>
        </p:nvPicPr>
        <p:blipFill rotWithShape="1">
          <a:blip r:embed="rId3">
            <a:alphaModFix/>
          </a:blip>
          <a:srcRect/>
          <a:stretch/>
        </p:blipFill>
        <p:spPr>
          <a:xfrm>
            <a:off x="1563783" y="829701"/>
            <a:ext cx="5625762" cy="2763656"/>
          </a:xfrm>
          <a:prstGeom prst="rect">
            <a:avLst/>
          </a:prstGeom>
          <a:noFill/>
          <a:ln>
            <a:noFill/>
          </a:ln>
        </p:spPr>
      </p:pic>
      <p:sp>
        <p:nvSpPr>
          <p:cNvPr id="113" name="Google Shape;113;p15"/>
          <p:cNvSpPr txBox="1"/>
          <p:nvPr/>
        </p:nvSpPr>
        <p:spPr>
          <a:xfrm>
            <a:off x="726925" y="3620500"/>
            <a:ext cx="75591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Work Sans"/>
                <a:ea typeface="Work Sans"/>
                <a:cs typeface="Work Sans"/>
                <a:sym typeface="Work Sans"/>
              </a:rPr>
              <a:t>The </a:t>
            </a:r>
            <a:r>
              <a:rPr lang="en-IN" sz="1200" b="1">
                <a:solidFill>
                  <a:schemeClr val="dk1"/>
                </a:solidFill>
                <a:latin typeface="Work Sans"/>
                <a:ea typeface="Work Sans"/>
                <a:cs typeface="Work Sans"/>
                <a:sym typeface="Work Sans"/>
              </a:rPr>
              <a:t>National Society of Professional Engineers (NSPE) Code of Ethics</a:t>
            </a:r>
            <a:r>
              <a:rPr lang="en-IN" sz="1200">
                <a:solidFill>
                  <a:schemeClr val="dk1"/>
                </a:solidFill>
                <a:latin typeface="Work Sans"/>
                <a:ea typeface="Work Sans"/>
                <a:cs typeface="Work Sans"/>
                <a:sym typeface="Work Sans"/>
              </a:rPr>
              <a:t> states, </a:t>
            </a:r>
            <a:endParaRPr sz="1200">
              <a:solidFill>
                <a:schemeClr val="dk1"/>
              </a:solidFill>
              <a:latin typeface="Work Sans"/>
              <a:ea typeface="Work Sans"/>
              <a:cs typeface="Work Sans"/>
              <a:sym typeface="Work Sans"/>
            </a:endParaRPr>
          </a:p>
          <a:p>
            <a:pPr marL="0" lvl="0" indent="0" algn="ctr" rtl="0">
              <a:spcBef>
                <a:spcPts val="0"/>
              </a:spcBef>
              <a:spcAft>
                <a:spcPts val="0"/>
              </a:spcAft>
              <a:buNone/>
            </a:pPr>
            <a:r>
              <a:rPr lang="en-IN" sz="1200" i="1">
                <a:solidFill>
                  <a:schemeClr val="dk1"/>
                </a:solidFill>
                <a:latin typeface="Work Sans"/>
                <a:ea typeface="Work Sans"/>
                <a:cs typeface="Work Sans"/>
                <a:sym typeface="Work Sans"/>
              </a:rPr>
              <a:t>“Engineering is an important and learned profession. As members of this profession, engineers are expected to exhibit the highest standards of honesty and integrity. Engineering has a direct and vital impact on the quality of life for all people. Accordingly, the services provided by engineers require honesty, impartiality, fairness, and equity, and must be dedicated to the protection of the public health, safety, and welfare. Engineers must perform under a standard of professional behavior that requires adherence to the highest principles of ethical conduct.”</a:t>
            </a:r>
            <a:endParaRPr sz="1200" i="1">
              <a:solidFill>
                <a:schemeClr val="dk1"/>
              </a:solidFill>
              <a:latin typeface="Work Sans Light"/>
              <a:ea typeface="Work Sans Light"/>
              <a:cs typeface="Work Sans Light"/>
              <a:sym typeface="Work Sans Ligh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sanio template">
  <a:themeElements>
    <a:clrScheme name="Custom 347">
      <a:dk1>
        <a:srgbClr val="111111"/>
      </a:dk1>
      <a:lt1>
        <a:srgbClr val="FFFFFF"/>
      </a:lt1>
      <a:dk2>
        <a:srgbClr val="434343"/>
      </a:dk2>
      <a:lt2>
        <a:srgbClr val="F3F3F3"/>
      </a:lt2>
      <a:accent1>
        <a:srgbClr val="FFBC00"/>
      </a:accent1>
      <a:accent2>
        <a:srgbClr val="FF8100"/>
      </a:accent2>
      <a:accent3>
        <a:srgbClr val="8BAB42"/>
      </a:accent3>
      <a:accent4>
        <a:srgbClr val="57A7B5"/>
      </a:accent4>
      <a:accent5>
        <a:srgbClr val="8B81D2"/>
      </a:accent5>
      <a:accent6>
        <a:srgbClr val="963334"/>
      </a:accent6>
      <a:hlink>
        <a:srgbClr val="B45F0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383C2DAFA74140BE40DB4D54CA30C2" ma:contentTypeVersion="8" ma:contentTypeDescription="Create a new document." ma:contentTypeScope="" ma:versionID="c775f242c44b2aa134ee2c7bf64cd0f7">
  <xsd:schema xmlns:xsd="http://www.w3.org/2001/XMLSchema" xmlns:xs="http://www.w3.org/2001/XMLSchema" xmlns:p="http://schemas.microsoft.com/office/2006/metadata/properties" xmlns:ns2="81ccf8aa-fc89-4770-828b-e405b25c825e" xmlns:ns3="8cde8d82-a03d-461f-b436-85f7946edc74" targetNamespace="http://schemas.microsoft.com/office/2006/metadata/properties" ma:root="true" ma:fieldsID="ac2dca705c3d86a0ec575908e0b3d39c" ns2:_="" ns3:_="">
    <xsd:import namespace="81ccf8aa-fc89-4770-828b-e405b25c825e"/>
    <xsd:import namespace="8cde8d82-a03d-461f-b436-85f7946edc7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ccf8aa-fc89-4770-828b-e405b25c825e"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017251b9-f22d-46e4-8eed-2cff48c8dd0f"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de8d82-a03d-461f-b436-85f7946edc7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ee3762ee-8977-4786-9d30-730ecc65d6c3}" ma:internalName="TaxCatchAll" ma:showField="CatchAllData" ma:web="8cde8d82-a03d-461f-b436-85f7946edc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4A68CE-00EC-44B3-B10C-24ED6DD9AE89}"/>
</file>

<file path=customXml/itemProps2.xml><?xml version="1.0" encoding="utf-8"?>
<ds:datastoreItem xmlns:ds="http://schemas.openxmlformats.org/officeDocument/2006/customXml" ds:itemID="{9B377619-6FB6-4D33-8733-B74F5A91CD18}"/>
</file>

<file path=docProps/app.xml><?xml version="1.0" encoding="utf-8"?>
<Properties xmlns="http://schemas.openxmlformats.org/officeDocument/2006/extended-properties" xmlns:vt="http://schemas.openxmlformats.org/officeDocument/2006/docPropsVTypes">
  <TotalTime>1574</TotalTime>
  <Words>2274</Words>
  <Application>Microsoft Office PowerPoint</Application>
  <PresentationFormat>On-screen Show (16:9)</PresentationFormat>
  <Paragraphs>178</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Work Sans Light</vt:lpstr>
      <vt:lpstr>Calibri</vt:lpstr>
      <vt:lpstr>Merriweather</vt:lpstr>
      <vt:lpstr>Noto Sans Symbols</vt:lpstr>
      <vt:lpstr>Work Sans</vt:lpstr>
      <vt:lpstr>Raleway</vt:lpstr>
      <vt:lpstr>Raleway ExtraBold</vt:lpstr>
      <vt:lpstr>Pisanio template</vt:lpstr>
      <vt:lpstr>Engineering Design DSN2096</vt:lpstr>
      <vt:lpstr>Syllabus</vt:lpstr>
      <vt:lpstr>Syllabus</vt:lpstr>
      <vt:lpstr>Books and resources</vt:lpstr>
      <vt:lpstr>Unit3: Engineering Design Approaches</vt:lpstr>
      <vt:lpstr>Professional and Societal Context of Design</vt:lpstr>
      <vt:lpstr>Engineering, Technology and Society</vt:lpstr>
      <vt:lpstr>Societal Context </vt:lpstr>
      <vt:lpstr>Professionalism </vt:lpstr>
      <vt:lpstr>Types of Design</vt:lpstr>
      <vt:lpstr>Conceptual Design and Embodiment Design</vt:lpstr>
      <vt:lpstr>Conceptual Design and Embodiment Design</vt:lpstr>
      <vt:lpstr>Design Features</vt:lpstr>
      <vt:lpstr>Detailed Design</vt:lpstr>
      <vt:lpstr>Design for Aesthetics</vt:lpstr>
      <vt:lpstr>Product Architecture</vt:lpstr>
      <vt:lpstr>Product Architecture</vt:lpstr>
      <vt:lpstr>Modular vs Integral</vt:lpstr>
      <vt:lpstr>Types of Modular Design</vt:lpstr>
      <vt:lpstr>Engineering Standards</vt:lpstr>
      <vt:lpstr>Service Design</vt:lpstr>
      <vt:lpstr>Service Design</vt:lpstr>
      <vt:lpstr>Service Design Thinking: Putting Your Consumer First</vt:lpstr>
      <vt:lpstr>Service Design Thinking: Putting Your Consumer First</vt:lpstr>
      <vt:lpstr>Service Design Thinking: Putting Your Consumer First</vt:lpstr>
      <vt:lpstr>UX vs UI Design! What's the difference? With suitable real world examples.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Design DSN2096</dc:title>
  <cp:lastModifiedBy>DELL</cp:lastModifiedBy>
  <cp:revision>3</cp:revision>
  <dcterms:modified xsi:type="dcterms:W3CDTF">2022-08-27T05:50:33Z</dcterms:modified>
</cp:coreProperties>
</file>