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30.xml" ContentType="application/vnd.openxmlformats-officedocument.presentationml.slide+xml"/>
  <Override PartName="/ppt/slides/slide15.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28.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0.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29.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2"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aleway ExtraBold" charset="0"/>
      <p:bold r:id="rId33"/>
      <p:boldItalic r:id="rId34"/>
    </p:embeddedFont>
    <p:embeddedFont>
      <p:font typeface="Work Sans" charset="0"/>
      <p:regular r:id="rId35"/>
      <p:bold r:id="rId36"/>
      <p:italic r:id="rId37"/>
      <p:boldItalic r:id="rId38"/>
    </p:embeddedFont>
    <p:embeddedFont>
      <p:font typeface="Work Sans Light" charset="0"/>
      <p:regular r:id="rId39"/>
      <p:bold r:id="rId40"/>
      <p:italic r:id="rId41"/>
      <p:boldItalic r:id="rId42"/>
    </p:embeddedFont>
    <p:embeddedFont>
      <p:font typeface="Calibri"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706"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0751894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403edf0a9e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1403edf0a9e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403edf0a9e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1403edf0a9e_2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403edf0a9e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1403edf0a9e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403edf0a9e_2_107: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403edf0a9e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403edf0a9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1403edf0a9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4070ab70d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14070ab70d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4070ab70d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14070ab70db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4070ab70d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14070ab70db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070ab70d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14070ab70db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4070ab70db_0_44: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4070ab70d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4070ab70d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14070ab70db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14070ab70db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14070ab70db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03edf0a9e_2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403edf0a9e_2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1403edf0a9e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1403edf0a9e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1403edf0a9e_2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1403edf0a9e_2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403edf0a9e_2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1403edf0a9e_2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403edf0a9e_2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1403edf0a9e_2_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353775" y="3795498"/>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1" name="Google Shape;11;p2"/>
          <p:cNvSpPr/>
          <p:nvPr/>
        </p:nvSpPr>
        <p:spPr>
          <a:xfrm>
            <a:off x="6654971" y="-410153"/>
            <a:ext cx="2805957" cy="2661973"/>
          </a:xfrm>
          <a:custGeom>
            <a:avLst/>
            <a:gdLst/>
            <a:ahLst/>
            <a:cxnLst/>
            <a:rect l="l" t="t" r="r" b="b"/>
            <a:pathLst>
              <a:path w="1899125" h="1801674" extrusionOk="0">
                <a:moveTo>
                  <a:pt x="1818538" y="707752"/>
                </a:moveTo>
                <a:cubicBezTo>
                  <a:pt x="1831074" y="497125"/>
                  <a:pt x="1753858" y="325519"/>
                  <a:pt x="1578309" y="205746"/>
                </a:cubicBezTo>
                <a:cubicBezTo>
                  <a:pt x="1408528" y="89914"/>
                  <a:pt x="1198250" y="22552"/>
                  <a:pt x="994519" y="4769"/>
                </a:cubicBezTo>
                <a:cubicBezTo>
                  <a:pt x="827085" y="-9839"/>
                  <a:pt x="652527" y="8307"/>
                  <a:pt x="495522" y="70381"/>
                </a:cubicBezTo>
                <a:cubicBezTo>
                  <a:pt x="429934" y="95571"/>
                  <a:pt x="368486" y="130433"/>
                  <a:pt x="313219" y="173809"/>
                </a:cubicBezTo>
                <a:cubicBezTo>
                  <a:pt x="239976" y="232551"/>
                  <a:pt x="210471" y="301682"/>
                  <a:pt x="158916" y="375104"/>
                </a:cubicBezTo>
                <a:cubicBezTo>
                  <a:pt x="103122" y="454565"/>
                  <a:pt x="46440" y="506438"/>
                  <a:pt x="18368" y="605174"/>
                </a:cubicBezTo>
                <a:cubicBezTo>
                  <a:pt x="-14565" y="720999"/>
                  <a:pt x="5923" y="819242"/>
                  <a:pt x="10454" y="934958"/>
                </a:cubicBezTo>
                <a:cubicBezTo>
                  <a:pt x="14758" y="1044814"/>
                  <a:pt x="-1278" y="1145825"/>
                  <a:pt x="25122" y="1255759"/>
                </a:cubicBezTo>
                <a:cubicBezTo>
                  <a:pt x="47323" y="1350745"/>
                  <a:pt x="90532" y="1439548"/>
                  <a:pt x="151572" y="1515641"/>
                </a:cubicBezTo>
                <a:cubicBezTo>
                  <a:pt x="422033" y="1849229"/>
                  <a:pt x="943761" y="1837532"/>
                  <a:pt x="1324630" y="1747856"/>
                </a:cubicBezTo>
                <a:cubicBezTo>
                  <a:pt x="1538265" y="1697565"/>
                  <a:pt x="1682812" y="1551189"/>
                  <a:pt x="1774457" y="1356692"/>
                </a:cubicBezTo>
                <a:cubicBezTo>
                  <a:pt x="1865783" y="1162882"/>
                  <a:pt x="1991560" y="890940"/>
                  <a:pt x="1818538" y="707752"/>
                </a:cubicBezTo>
                <a:close/>
                <a:moveTo>
                  <a:pt x="1780057" y="1013000"/>
                </a:moveTo>
                <a:cubicBezTo>
                  <a:pt x="1773893" y="989902"/>
                  <a:pt x="1783298" y="964666"/>
                  <a:pt x="1787413" y="941387"/>
                </a:cubicBezTo>
                <a:cubicBezTo>
                  <a:pt x="1787430" y="965448"/>
                  <a:pt x="1784958" y="989447"/>
                  <a:pt x="1780037" y="1013000"/>
                </a:cubicBezTo>
                <a:close/>
                <a:moveTo>
                  <a:pt x="1240206" y="1350652"/>
                </a:moveTo>
                <a:cubicBezTo>
                  <a:pt x="1199929" y="1367787"/>
                  <a:pt x="1164079" y="1357269"/>
                  <a:pt x="1121896" y="1347528"/>
                </a:cubicBezTo>
                <a:cubicBezTo>
                  <a:pt x="1185325" y="1323272"/>
                  <a:pt x="1246595" y="1293709"/>
                  <a:pt x="1305055" y="1259156"/>
                </a:cubicBezTo>
                <a:cubicBezTo>
                  <a:pt x="1286530" y="1291734"/>
                  <a:pt x="1264799" y="1322383"/>
                  <a:pt x="1240186" y="1350646"/>
                </a:cubicBezTo>
                <a:close/>
                <a:moveTo>
                  <a:pt x="1291243" y="1489342"/>
                </a:moveTo>
                <a:cubicBezTo>
                  <a:pt x="1273962" y="1493315"/>
                  <a:pt x="1256501" y="1496665"/>
                  <a:pt x="1238987" y="1499452"/>
                </a:cubicBezTo>
                <a:cubicBezTo>
                  <a:pt x="1256980" y="1483982"/>
                  <a:pt x="1267701" y="1489167"/>
                  <a:pt x="1291223" y="1489348"/>
                </a:cubicBezTo>
                <a:close/>
                <a:moveTo>
                  <a:pt x="1066251" y="829391"/>
                </a:moveTo>
                <a:cubicBezTo>
                  <a:pt x="1043961" y="799579"/>
                  <a:pt x="1027361" y="796436"/>
                  <a:pt x="1043676" y="759852"/>
                </a:cubicBezTo>
                <a:cubicBezTo>
                  <a:pt x="1056548" y="779930"/>
                  <a:pt x="1068915" y="804660"/>
                  <a:pt x="1066251" y="829391"/>
                </a:cubicBezTo>
                <a:close/>
                <a:moveTo>
                  <a:pt x="131680" y="905133"/>
                </a:moveTo>
                <a:cubicBezTo>
                  <a:pt x="135569" y="877323"/>
                  <a:pt x="140671" y="849592"/>
                  <a:pt x="146822" y="822178"/>
                </a:cubicBezTo>
                <a:cubicBezTo>
                  <a:pt x="168547" y="893395"/>
                  <a:pt x="196336" y="962619"/>
                  <a:pt x="229884" y="1029092"/>
                </a:cubicBezTo>
                <a:cubicBezTo>
                  <a:pt x="262843" y="1095845"/>
                  <a:pt x="272015" y="1165598"/>
                  <a:pt x="298810" y="1235112"/>
                </a:cubicBezTo>
                <a:cubicBezTo>
                  <a:pt x="217288" y="1140213"/>
                  <a:pt x="159946" y="1026998"/>
                  <a:pt x="131680" y="905133"/>
                </a:cubicBezTo>
                <a:close/>
                <a:moveTo>
                  <a:pt x="263413" y="518227"/>
                </a:moveTo>
                <a:cubicBezTo>
                  <a:pt x="267756" y="601097"/>
                  <a:pt x="263265" y="667409"/>
                  <a:pt x="254417" y="750351"/>
                </a:cubicBezTo>
                <a:cubicBezTo>
                  <a:pt x="242890" y="706980"/>
                  <a:pt x="235842" y="662542"/>
                  <a:pt x="233384" y="617733"/>
                </a:cubicBezTo>
                <a:cubicBezTo>
                  <a:pt x="231686" y="584111"/>
                  <a:pt x="263660" y="522899"/>
                  <a:pt x="263413" y="518207"/>
                </a:cubicBezTo>
                <a:close/>
                <a:moveTo>
                  <a:pt x="454798" y="739444"/>
                </a:moveTo>
                <a:cubicBezTo>
                  <a:pt x="460884" y="691751"/>
                  <a:pt x="468441" y="598388"/>
                  <a:pt x="506592" y="564461"/>
                </a:cubicBezTo>
                <a:cubicBezTo>
                  <a:pt x="560559" y="516503"/>
                  <a:pt x="618427" y="559464"/>
                  <a:pt x="661686" y="596690"/>
                </a:cubicBezTo>
                <a:cubicBezTo>
                  <a:pt x="571591" y="647105"/>
                  <a:pt x="494711" y="685938"/>
                  <a:pt x="463872" y="794233"/>
                </a:cubicBezTo>
                <a:cubicBezTo>
                  <a:pt x="451181" y="778945"/>
                  <a:pt x="447713" y="758006"/>
                  <a:pt x="454797" y="739444"/>
                </a:cubicBezTo>
                <a:close/>
                <a:moveTo>
                  <a:pt x="731461" y="908134"/>
                </a:moveTo>
                <a:cubicBezTo>
                  <a:pt x="722308" y="910395"/>
                  <a:pt x="744800" y="779767"/>
                  <a:pt x="748890" y="771388"/>
                </a:cubicBezTo>
                <a:cubicBezTo>
                  <a:pt x="760771" y="795114"/>
                  <a:pt x="730521" y="879935"/>
                  <a:pt x="731435" y="908134"/>
                </a:cubicBezTo>
                <a:close/>
                <a:moveTo>
                  <a:pt x="845227" y="1379142"/>
                </a:moveTo>
                <a:cubicBezTo>
                  <a:pt x="857758" y="1385458"/>
                  <a:pt x="870425" y="1391522"/>
                  <a:pt x="883229" y="1397334"/>
                </a:cubicBezTo>
                <a:cubicBezTo>
                  <a:pt x="752707" y="1462829"/>
                  <a:pt x="626011" y="1370055"/>
                  <a:pt x="553798" y="1260257"/>
                </a:cubicBezTo>
                <a:cubicBezTo>
                  <a:pt x="638530" y="1325267"/>
                  <a:pt x="739171" y="1366326"/>
                  <a:pt x="845201" y="1379142"/>
                </a:cubicBezTo>
                <a:close/>
                <a:moveTo>
                  <a:pt x="900431" y="1221080"/>
                </a:moveTo>
                <a:cubicBezTo>
                  <a:pt x="851903" y="1224269"/>
                  <a:pt x="735408" y="1064244"/>
                  <a:pt x="764601" y="1038036"/>
                </a:cubicBezTo>
                <a:cubicBezTo>
                  <a:pt x="801100" y="1107529"/>
                  <a:pt x="838959" y="1170361"/>
                  <a:pt x="900405" y="1221080"/>
                </a:cubicBezTo>
                <a:close/>
                <a:moveTo>
                  <a:pt x="868554" y="883856"/>
                </a:moveTo>
                <a:cubicBezTo>
                  <a:pt x="876831" y="858244"/>
                  <a:pt x="875101" y="846987"/>
                  <a:pt x="894416" y="825528"/>
                </a:cubicBezTo>
                <a:cubicBezTo>
                  <a:pt x="912798" y="846164"/>
                  <a:pt x="891065" y="881406"/>
                  <a:pt x="868528" y="883856"/>
                </a:cubicBezTo>
                <a:close/>
                <a:moveTo>
                  <a:pt x="728486" y="1608635"/>
                </a:moveTo>
                <a:cubicBezTo>
                  <a:pt x="649811" y="1617598"/>
                  <a:pt x="547608" y="1627157"/>
                  <a:pt x="504071" y="1545122"/>
                </a:cubicBezTo>
                <a:cubicBezTo>
                  <a:pt x="575905" y="1575650"/>
                  <a:pt x="651306" y="1596990"/>
                  <a:pt x="728486" y="1608635"/>
                </a:cubicBezTo>
                <a:close/>
                <a:moveTo>
                  <a:pt x="613968" y="944705"/>
                </a:moveTo>
                <a:cubicBezTo>
                  <a:pt x="601558" y="949388"/>
                  <a:pt x="589242" y="954311"/>
                  <a:pt x="577022" y="959475"/>
                </a:cubicBezTo>
                <a:cubicBezTo>
                  <a:pt x="563190" y="872093"/>
                  <a:pt x="576374" y="816384"/>
                  <a:pt x="638384" y="749956"/>
                </a:cubicBezTo>
                <a:cubicBezTo>
                  <a:pt x="611193" y="810726"/>
                  <a:pt x="608452" y="879287"/>
                  <a:pt x="613968" y="944705"/>
                </a:cubicBezTo>
                <a:close/>
                <a:moveTo>
                  <a:pt x="591846" y="303276"/>
                </a:moveTo>
                <a:cubicBezTo>
                  <a:pt x="628408" y="288330"/>
                  <a:pt x="667749" y="281390"/>
                  <a:pt x="707219" y="282926"/>
                </a:cubicBezTo>
                <a:cubicBezTo>
                  <a:pt x="663312" y="299699"/>
                  <a:pt x="637373" y="298999"/>
                  <a:pt x="591846" y="303276"/>
                </a:cubicBezTo>
                <a:close/>
                <a:moveTo>
                  <a:pt x="1317850" y="417689"/>
                </a:moveTo>
                <a:lnTo>
                  <a:pt x="1307285" y="402472"/>
                </a:lnTo>
                <a:cubicBezTo>
                  <a:pt x="1317340" y="410681"/>
                  <a:pt x="1327462" y="418817"/>
                  <a:pt x="1337651" y="426879"/>
                </a:cubicBezTo>
                <a:cubicBezTo>
                  <a:pt x="1330187" y="426198"/>
                  <a:pt x="1323189" y="422950"/>
                  <a:pt x="1317850" y="417689"/>
                </a:cubicBezTo>
                <a:close/>
                <a:moveTo>
                  <a:pt x="1632061" y="731809"/>
                </a:moveTo>
                <a:cubicBezTo>
                  <a:pt x="1624353" y="721440"/>
                  <a:pt x="1616512" y="711161"/>
                  <a:pt x="1608539" y="700973"/>
                </a:cubicBezTo>
                <a:cubicBezTo>
                  <a:pt x="1627021" y="705221"/>
                  <a:pt x="1634861" y="715499"/>
                  <a:pt x="1632061" y="731809"/>
                </a:cubicBezTo>
                <a:close/>
                <a:moveTo>
                  <a:pt x="1164124" y="1111237"/>
                </a:moveTo>
                <a:cubicBezTo>
                  <a:pt x="1193935" y="1064028"/>
                  <a:pt x="1216052" y="1012382"/>
                  <a:pt x="1229647" y="958230"/>
                </a:cubicBezTo>
                <a:cubicBezTo>
                  <a:pt x="1274209" y="1032391"/>
                  <a:pt x="1272861" y="1190594"/>
                  <a:pt x="1155108" y="1191904"/>
                </a:cubicBezTo>
                <a:cubicBezTo>
                  <a:pt x="1160632" y="1165356"/>
                  <a:pt x="1163651" y="1138349"/>
                  <a:pt x="1164124" y="1111237"/>
                </a:cubicBezTo>
                <a:close/>
                <a:moveTo>
                  <a:pt x="1241023" y="537578"/>
                </a:moveTo>
                <a:lnTo>
                  <a:pt x="1217041" y="518933"/>
                </a:lnTo>
                <a:cubicBezTo>
                  <a:pt x="1228622" y="518119"/>
                  <a:pt x="1238958" y="526155"/>
                  <a:pt x="1241023" y="537578"/>
                </a:cubicBezTo>
                <a:close/>
                <a:moveTo>
                  <a:pt x="1601403" y="917090"/>
                </a:moveTo>
                <a:cubicBezTo>
                  <a:pt x="1587347" y="952543"/>
                  <a:pt x="1569018" y="986148"/>
                  <a:pt x="1546821" y="1017161"/>
                </a:cubicBezTo>
                <a:cubicBezTo>
                  <a:pt x="1537578" y="966383"/>
                  <a:pt x="1516869" y="922009"/>
                  <a:pt x="1501184" y="873403"/>
                </a:cubicBezTo>
                <a:cubicBezTo>
                  <a:pt x="1486723" y="828600"/>
                  <a:pt x="1481836" y="780448"/>
                  <a:pt x="1468853" y="734622"/>
                </a:cubicBezTo>
                <a:cubicBezTo>
                  <a:pt x="1518813" y="791032"/>
                  <a:pt x="1563203" y="852139"/>
                  <a:pt x="1601403" y="917090"/>
                </a:cubicBezTo>
                <a:close/>
                <a:moveTo>
                  <a:pt x="1506499" y="1277230"/>
                </a:moveTo>
                <a:cubicBezTo>
                  <a:pt x="1528504" y="1241119"/>
                  <a:pt x="1535426" y="1195876"/>
                  <a:pt x="1557892" y="1163168"/>
                </a:cubicBezTo>
                <a:cubicBezTo>
                  <a:pt x="1581226" y="1129254"/>
                  <a:pt x="1618521" y="1102410"/>
                  <a:pt x="1643080" y="1067996"/>
                </a:cubicBezTo>
                <a:cubicBezTo>
                  <a:pt x="1627336" y="1135145"/>
                  <a:pt x="1607386" y="1202526"/>
                  <a:pt x="1575930" y="1264204"/>
                </a:cubicBezTo>
                <a:cubicBezTo>
                  <a:pt x="1539633" y="1335351"/>
                  <a:pt x="1511412" y="1355584"/>
                  <a:pt x="1428460" y="1365590"/>
                </a:cubicBezTo>
                <a:cubicBezTo>
                  <a:pt x="1459219" y="1340695"/>
                  <a:pt x="1485597" y="1310830"/>
                  <a:pt x="1506499" y="1277231"/>
                </a:cubicBezTo>
                <a:close/>
                <a:moveTo>
                  <a:pt x="1533521" y="332875"/>
                </a:moveTo>
                <a:cubicBezTo>
                  <a:pt x="1592389" y="376330"/>
                  <a:pt x="1638930" y="434359"/>
                  <a:pt x="1668566" y="501253"/>
                </a:cubicBezTo>
                <a:cubicBezTo>
                  <a:pt x="1556693" y="420243"/>
                  <a:pt x="1442466" y="350191"/>
                  <a:pt x="1337301" y="259356"/>
                </a:cubicBezTo>
                <a:cubicBezTo>
                  <a:pt x="1295598" y="223329"/>
                  <a:pt x="1253688" y="183977"/>
                  <a:pt x="1199974" y="166680"/>
                </a:cubicBezTo>
                <a:cubicBezTo>
                  <a:pt x="1173730" y="158255"/>
                  <a:pt x="1150189" y="159985"/>
                  <a:pt x="1123763" y="157555"/>
                </a:cubicBezTo>
                <a:cubicBezTo>
                  <a:pt x="1079629" y="153498"/>
                  <a:pt x="1075922" y="156051"/>
                  <a:pt x="1034964" y="129201"/>
                </a:cubicBezTo>
                <a:cubicBezTo>
                  <a:pt x="1213839" y="155578"/>
                  <a:pt x="1388941" y="223361"/>
                  <a:pt x="1533521" y="332875"/>
                </a:cubicBezTo>
                <a:close/>
                <a:moveTo>
                  <a:pt x="982366" y="363652"/>
                </a:moveTo>
                <a:cubicBezTo>
                  <a:pt x="945492" y="365499"/>
                  <a:pt x="954592" y="374177"/>
                  <a:pt x="913563" y="371507"/>
                </a:cubicBezTo>
                <a:cubicBezTo>
                  <a:pt x="884920" y="369640"/>
                  <a:pt x="855455" y="358389"/>
                  <a:pt x="826709" y="354657"/>
                </a:cubicBezTo>
                <a:cubicBezTo>
                  <a:pt x="894008" y="332557"/>
                  <a:pt x="916603" y="332751"/>
                  <a:pt x="982366" y="363652"/>
                </a:cubicBezTo>
                <a:close/>
                <a:moveTo>
                  <a:pt x="881751" y="188974"/>
                </a:moveTo>
                <a:lnTo>
                  <a:pt x="896899" y="196440"/>
                </a:lnTo>
                <a:cubicBezTo>
                  <a:pt x="837460" y="176929"/>
                  <a:pt x="775327" y="166870"/>
                  <a:pt x="712768" y="166628"/>
                </a:cubicBezTo>
                <a:cubicBezTo>
                  <a:pt x="682225" y="166870"/>
                  <a:pt x="651806" y="170526"/>
                  <a:pt x="622076" y="177529"/>
                </a:cubicBezTo>
                <a:lnTo>
                  <a:pt x="592449" y="185876"/>
                </a:lnTo>
                <a:cubicBezTo>
                  <a:pt x="573172" y="201637"/>
                  <a:pt x="555272" y="200598"/>
                  <a:pt x="538748" y="182759"/>
                </a:cubicBezTo>
                <a:cubicBezTo>
                  <a:pt x="644580" y="132072"/>
                  <a:pt x="776936" y="139758"/>
                  <a:pt x="881751" y="188974"/>
                </a:cubicBezTo>
                <a:close/>
                <a:moveTo>
                  <a:pt x="214866" y="1384255"/>
                </a:moveTo>
                <a:cubicBezTo>
                  <a:pt x="191487" y="1347181"/>
                  <a:pt x="172644" y="1307435"/>
                  <a:pt x="158741" y="1265869"/>
                </a:cubicBezTo>
                <a:cubicBezTo>
                  <a:pt x="193513" y="1313954"/>
                  <a:pt x="233150" y="1358325"/>
                  <a:pt x="277025" y="1398280"/>
                </a:cubicBezTo>
                <a:cubicBezTo>
                  <a:pt x="297559" y="1416945"/>
                  <a:pt x="339489" y="1436944"/>
                  <a:pt x="352465" y="1459115"/>
                </a:cubicBezTo>
                <a:cubicBezTo>
                  <a:pt x="364450" y="1479582"/>
                  <a:pt x="363024" y="1519795"/>
                  <a:pt x="369155" y="1542718"/>
                </a:cubicBezTo>
                <a:cubicBezTo>
                  <a:pt x="307803" y="1500558"/>
                  <a:pt x="255371" y="1446708"/>
                  <a:pt x="214866" y="1384255"/>
                </a:cubicBezTo>
                <a:close/>
                <a:moveTo>
                  <a:pt x="1479256" y="1570216"/>
                </a:moveTo>
                <a:cubicBezTo>
                  <a:pt x="1327449" y="1670760"/>
                  <a:pt x="1099366" y="1675297"/>
                  <a:pt x="923778" y="1679872"/>
                </a:cubicBezTo>
                <a:cubicBezTo>
                  <a:pt x="988666" y="1657403"/>
                  <a:pt x="1038030" y="1628207"/>
                  <a:pt x="1106904" y="1625329"/>
                </a:cubicBezTo>
                <a:cubicBezTo>
                  <a:pt x="1170621" y="1623535"/>
                  <a:pt x="1234050" y="1616067"/>
                  <a:pt x="1296441" y="1603016"/>
                </a:cubicBezTo>
                <a:cubicBezTo>
                  <a:pt x="1353688" y="1590948"/>
                  <a:pt x="1408748" y="1570185"/>
                  <a:pt x="1459708" y="1541448"/>
                </a:cubicBezTo>
                <a:cubicBezTo>
                  <a:pt x="1518269" y="1507573"/>
                  <a:pt x="1559791" y="1451805"/>
                  <a:pt x="1617257" y="1420042"/>
                </a:cubicBezTo>
                <a:cubicBezTo>
                  <a:pt x="1581556" y="1478325"/>
                  <a:pt x="1536658" y="1532193"/>
                  <a:pt x="1479256" y="1570216"/>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2" name="Google Shape;12;p2"/>
          <p:cNvSpPr/>
          <p:nvPr/>
        </p:nvSpPr>
        <p:spPr>
          <a:xfrm>
            <a:off x="6017770" y="693100"/>
            <a:ext cx="1910145" cy="170122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3" name="Google Shape;13;p2"/>
          <p:cNvSpPr/>
          <p:nvPr/>
        </p:nvSpPr>
        <p:spPr>
          <a:xfrm rot="986735">
            <a:off x="654370" y="3671524"/>
            <a:ext cx="2361497" cy="1160970"/>
          </a:xfrm>
          <a:custGeom>
            <a:avLst/>
            <a:gdLst/>
            <a:ahLst/>
            <a:cxnLst/>
            <a:rect l="l" t="t" r="r" b="b"/>
            <a:pathLst>
              <a:path w="2728778" h="1341534" extrusionOk="0">
                <a:moveTo>
                  <a:pt x="2727858" y="971865"/>
                </a:moveTo>
                <a:cubicBezTo>
                  <a:pt x="2662022" y="811650"/>
                  <a:pt x="2599698" y="650061"/>
                  <a:pt x="2540889" y="487098"/>
                </a:cubicBezTo>
                <a:cubicBezTo>
                  <a:pt x="2509539" y="400203"/>
                  <a:pt x="2479196" y="312951"/>
                  <a:pt x="2449860" y="225343"/>
                </a:cubicBezTo>
                <a:cubicBezTo>
                  <a:pt x="2433572" y="176691"/>
                  <a:pt x="2413699" y="33711"/>
                  <a:pt x="2369261" y="7263"/>
                </a:cubicBezTo>
                <a:cubicBezTo>
                  <a:pt x="2220183" y="-81480"/>
                  <a:pt x="2022959" y="670486"/>
                  <a:pt x="2005088" y="766409"/>
                </a:cubicBezTo>
                <a:lnTo>
                  <a:pt x="1865337" y="330248"/>
                </a:lnTo>
                <a:cubicBezTo>
                  <a:pt x="1847733" y="275297"/>
                  <a:pt x="1832638" y="161377"/>
                  <a:pt x="1794493" y="120269"/>
                </a:cubicBezTo>
                <a:cubicBezTo>
                  <a:pt x="1743936" y="65765"/>
                  <a:pt x="1696730" y="134449"/>
                  <a:pt x="1673636" y="175317"/>
                </a:cubicBezTo>
                <a:cubicBezTo>
                  <a:pt x="1532725" y="424648"/>
                  <a:pt x="1433672" y="703337"/>
                  <a:pt x="1369342" y="981741"/>
                </a:cubicBezTo>
                <a:cubicBezTo>
                  <a:pt x="1335812" y="807258"/>
                  <a:pt x="1310689" y="631297"/>
                  <a:pt x="1288321" y="455076"/>
                </a:cubicBezTo>
                <a:cubicBezTo>
                  <a:pt x="1277775" y="371868"/>
                  <a:pt x="1286240" y="249841"/>
                  <a:pt x="1254234" y="172978"/>
                </a:cubicBezTo>
                <a:cubicBezTo>
                  <a:pt x="1238347" y="134825"/>
                  <a:pt x="1212978" y="119984"/>
                  <a:pt x="1171917" y="143412"/>
                </a:cubicBezTo>
                <a:cubicBezTo>
                  <a:pt x="1121936" y="171928"/>
                  <a:pt x="1103360" y="253710"/>
                  <a:pt x="1079994" y="303625"/>
                </a:cubicBezTo>
                <a:lnTo>
                  <a:pt x="960796" y="558322"/>
                </a:lnTo>
                <a:cubicBezTo>
                  <a:pt x="886287" y="717505"/>
                  <a:pt x="811785" y="876689"/>
                  <a:pt x="737289" y="1035876"/>
                </a:cubicBezTo>
                <a:cubicBezTo>
                  <a:pt x="703260" y="851023"/>
                  <a:pt x="694251" y="662703"/>
                  <a:pt x="693045" y="475089"/>
                </a:cubicBezTo>
                <a:cubicBezTo>
                  <a:pt x="692644" y="412762"/>
                  <a:pt x="744004" y="92719"/>
                  <a:pt x="611649" y="163840"/>
                </a:cubicBezTo>
                <a:cubicBezTo>
                  <a:pt x="556749" y="193334"/>
                  <a:pt x="524198" y="292679"/>
                  <a:pt x="502867" y="347332"/>
                </a:cubicBezTo>
                <a:cubicBezTo>
                  <a:pt x="477349" y="414675"/>
                  <a:pt x="457547" y="484047"/>
                  <a:pt x="443669" y="554712"/>
                </a:cubicBezTo>
                <a:cubicBezTo>
                  <a:pt x="409499" y="720246"/>
                  <a:pt x="400346" y="890485"/>
                  <a:pt x="355630" y="1053919"/>
                </a:cubicBezTo>
                <a:cubicBezTo>
                  <a:pt x="285715" y="780155"/>
                  <a:pt x="210959" y="507689"/>
                  <a:pt x="131364" y="236523"/>
                </a:cubicBezTo>
                <a:cubicBezTo>
                  <a:pt x="118161" y="191558"/>
                  <a:pt x="113027" y="129290"/>
                  <a:pt x="50577" y="143198"/>
                </a:cubicBezTo>
                <a:cubicBezTo>
                  <a:pt x="-12470" y="157242"/>
                  <a:pt x="-3279" y="216354"/>
                  <a:pt x="8446" y="263094"/>
                </a:cubicBezTo>
                <a:cubicBezTo>
                  <a:pt x="43940" y="404564"/>
                  <a:pt x="90024" y="544084"/>
                  <a:pt x="128772" y="684757"/>
                </a:cubicBezTo>
                <a:cubicBezTo>
                  <a:pt x="166036" y="820038"/>
                  <a:pt x="202099" y="955643"/>
                  <a:pt x="236957" y="1091572"/>
                </a:cubicBezTo>
                <a:cubicBezTo>
                  <a:pt x="252616" y="1152628"/>
                  <a:pt x="281531" y="1400183"/>
                  <a:pt x="388193" y="1271824"/>
                </a:cubicBezTo>
                <a:cubicBezTo>
                  <a:pt x="462849" y="1181987"/>
                  <a:pt x="485276" y="1020568"/>
                  <a:pt x="504863" y="909402"/>
                </a:cubicBezTo>
                <a:cubicBezTo>
                  <a:pt x="529163" y="771484"/>
                  <a:pt x="540778" y="631070"/>
                  <a:pt x="574004" y="494803"/>
                </a:cubicBezTo>
                <a:cubicBezTo>
                  <a:pt x="575241" y="655256"/>
                  <a:pt x="582170" y="816046"/>
                  <a:pt x="604136" y="975125"/>
                </a:cubicBezTo>
                <a:cubicBezTo>
                  <a:pt x="613522" y="1043173"/>
                  <a:pt x="625027" y="1339795"/>
                  <a:pt x="745391" y="1256853"/>
                </a:cubicBezTo>
                <a:cubicBezTo>
                  <a:pt x="794464" y="1223043"/>
                  <a:pt x="818465" y="1123043"/>
                  <a:pt x="843860" y="1068779"/>
                </a:cubicBezTo>
                <a:cubicBezTo>
                  <a:pt x="878736" y="994262"/>
                  <a:pt x="913612" y="919746"/>
                  <a:pt x="948488" y="845229"/>
                </a:cubicBezTo>
                <a:cubicBezTo>
                  <a:pt x="1018243" y="696170"/>
                  <a:pt x="1087996" y="547134"/>
                  <a:pt x="1157748" y="398122"/>
                </a:cubicBezTo>
                <a:cubicBezTo>
                  <a:pt x="1180978" y="586423"/>
                  <a:pt x="1206639" y="774517"/>
                  <a:pt x="1240610" y="961223"/>
                </a:cubicBezTo>
                <a:cubicBezTo>
                  <a:pt x="1257080" y="1051741"/>
                  <a:pt x="1275481" y="1141916"/>
                  <a:pt x="1296488" y="1231474"/>
                </a:cubicBezTo>
                <a:cubicBezTo>
                  <a:pt x="1309192" y="1285680"/>
                  <a:pt x="1339526" y="1397462"/>
                  <a:pt x="1413974" y="1319763"/>
                </a:cubicBezTo>
                <a:cubicBezTo>
                  <a:pt x="1458277" y="1273529"/>
                  <a:pt x="1452573" y="1149479"/>
                  <a:pt x="1464648" y="1088092"/>
                </a:cubicBezTo>
                <a:cubicBezTo>
                  <a:pt x="1481578" y="1002001"/>
                  <a:pt x="1502116" y="916717"/>
                  <a:pt x="1526262" y="832241"/>
                </a:cubicBezTo>
                <a:cubicBezTo>
                  <a:pt x="1577535" y="652900"/>
                  <a:pt x="1644666" y="478475"/>
                  <a:pt x="1726863" y="311033"/>
                </a:cubicBezTo>
                <a:cubicBezTo>
                  <a:pt x="1780566" y="478649"/>
                  <a:pt x="1834269" y="646261"/>
                  <a:pt x="1887972" y="813868"/>
                </a:cubicBezTo>
                <a:cubicBezTo>
                  <a:pt x="1906483" y="871638"/>
                  <a:pt x="1954500" y="1194715"/>
                  <a:pt x="2067072" y="1089466"/>
                </a:cubicBezTo>
                <a:cubicBezTo>
                  <a:pt x="2107505" y="1051663"/>
                  <a:pt x="2094354" y="971930"/>
                  <a:pt x="2100077" y="920070"/>
                </a:cubicBezTo>
                <a:cubicBezTo>
                  <a:pt x="2109631" y="833719"/>
                  <a:pt x="2124428" y="748029"/>
                  <a:pt x="2144386" y="663474"/>
                </a:cubicBezTo>
                <a:cubicBezTo>
                  <a:pt x="2181645" y="504832"/>
                  <a:pt x="2237334" y="351093"/>
                  <a:pt x="2310317" y="205388"/>
                </a:cubicBezTo>
                <a:cubicBezTo>
                  <a:pt x="2376062" y="406506"/>
                  <a:pt x="2447122" y="605783"/>
                  <a:pt x="2523499" y="803220"/>
                </a:cubicBezTo>
                <a:cubicBezTo>
                  <a:pt x="2540467" y="847078"/>
                  <a:pt x="2557696" y="890835"/>
                  <a:pt x="2575183" y="934490"/>
                </a:cubicBezTo>
                <a:cubicBezTo>
                  <a:pt x="2586772" y="963420"/>
                  <a:pt x="2601525" y="1035053"/>
                  <a:pt x="2630783" y="1052519"/>
                </a:cubicBezTo>
                <a:cubicBezTo>
                  <a:pt x="2676789" y="1079978"/>
                  <a:pt x="2749669" y="1024878"/>
                  <a:pt x="2727858" y="97186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4" name="Google Shape;14;p2"/>
          <p:cNvSpPr/>
          <p:nvPr/>
        </p:nvSpPr>
        <p:spPr>
          <a:xfrm rot="7283088">
            <a:off x="8001790" y="3285780"/>
            <a:ext cx="1578088" cy="1381267"/>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5" name="Google Shape;15;p2"/>
          <p:cNvSpPr/>
          <p:nvPr/>
        </p:nvSpPr>
        <p:spPr>
          <a:xfrm rot="-10155561">
            <a:off x="-945733" y="1047694"/>
            <a:ext cx="3985308" cy="1963944"/>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6" name="Google Shape;16;p2"/>
          <p:cNvSpPr/>
          <p:nvPr/>
        </p:nvSpPr>
        <p:spPr>
          <a:xfrm>
            <a:off x="-271725" y="550602"/>
            <a:ext cx="1123676" cy="1157073"/>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 name="Google Shape;17;p2"/>
          <p:cNvSpPr txBox="1">
            <a:spLocks noGrp="1"/>
          </p:cNvSpPr>
          <p:nvPr>
            <p:ph type="ctrTitle"/>
          </p:nvPr>
        </p:nvSpPr>
        <p:spPr>
          <a:xfrm>
            <a:off x="1216025" y="1991825"/>
            <a:ext cx="6711900" cy="1159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8"/>
        <p:cNvGrpSpPr/>
        <p:nvPr/>
      </p:nvGrpSpPr>
      <p:grpSpPr>
        <a:xfrm>
          <a:off x="0" y="0"/>
          <a:ext cx="0" cy="0"/>
          <a:chOff x="0" y="0"/>
          <a:chExt cx="0" cy="0"/>
        </a:xfrm>
      </p:grpSpPr>
      <p:sp>
        <p:nvSpPr>
          <p:cNvPr id="19" name="Google Shape;19;p3"/>
          <p:cNvSpPr/>
          <p:nvPr/>
        </p:nvSpPr>
        <p:spPr>
          <a:xfrm>
            <a:off x="-363974" y="-139386"/>
            <a:ext cx="2380859" cy="2120450"/>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 name="Google Shape;20;p3"/>
          <p:cNvSpPr/>
          <p:nvPr/>
        </p:nvSpPr>
        <p:spPr>
          <a:xfrm>
            <a:off x="538350" y="1180336"/>
            <a:ext cx="1722922" cy="1698645"/>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 name="Google Shape;21;p3"/>
          <p:cNvSpPr/>
          <p:nvPr/>
        </p:nvSpPr>
        <p:spPr>
          <a:xfrm rot="3886626">
            <a:off x="5504907" y="3800569"/>
            <a:ext cx="2184896" cy="1912394"/>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 name="Google Shape;22;p3"/>
          <p:cNvSpPr/>
          <p:nvPr/>
        </p:nvSpPr>
        <p:spPr>
          <a:xfrm rot="-10114520">
            <a:off x="6110162" y="-457878"/>
            <a:ext cx="3531172" cy="1733961"/>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 name="Google Shape;23;p3"/>
          <p:cNvSpPr/>
          <p:nvPr/>
        </p:nvSpPr>
        <p:spPr>
          <a:xfrm>
            <a:off x="6891075" y="3047950"/>
            <a:ext cx="1416809" cy="1458918"/>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5" name="Google Shape;25;p3"/>
          <p:cNvSpPr txBox="1">
            <a:spLocks noGrp="1"/>
          </p:cNvSpPr>
          <p:nvPr>
            <p:ph type="subTitle" idx="1"/>
          </p:nvPr>
        </p:nvSpPr>
        <p:spPr>
          <a:xfrm>
            <a:off x="1216025" y="3144854"/>
            <a:ext cx="6711900" cy="784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800"/>
              <a:buNone/>
              <a:defRPr>
                <a:solidFill>
                  <a:schemeClr val="lt1"/>
                </a:solidFill>
              </a:defRPr>
            </a:lvl1pPr>
            <a:lvl2pPr lvl="1" algn="l">
              <a:lnSpc>
                <a:spcPct val="100000"/>
              </a:lnSpc>
              <a:spcBef>
                <a:spcPts val="0"/>
              </a:spcBef>
              <a:spcAft>
                <a:spcPts val="0"/>
              </a:spcAft>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26" name="Google Shape;26;p3"/>
          <p:cNvSpPr/>
          <p:nvPr/>
        </p:nvSpPr>
        <p:spPr>
          <a:xfrm rot="-1859257">
            <a:off x="7432020" y="368594"/>
            <a:ext cx="1201023" cy="1494418"/>
          </a:xfrm>
          <a:custGeom>
            <a:avLst/>
            <a:gdLst/>
            <a:ahLst/>
            <a:cxnLst/>
            <a:rect l="l" t="t" r="r" b="b"/>
            <a:pathLst>
              <a:path w="1166698" h="1451708" extrusionOk="0">
                <a:moveTo>
                  <a:pt x="1104371" y="837588"/>
                </a:moveTo>
                <a:cubicBezTo>
                  <a:pt x="1157339" y="839253"/>
                  <a:pt x="1194466" y="769072"/>
                  <a:pt x="1156120" y="730764"/>
                </a:cubicBezTo>
                <a:cubicBezTo>
                  <a:pt x="1131024" y="705703"/>
                  <a:pt x="1056796" y="697790"/>
                  <a:pt x="1025113" y="689689"/>
                </a:cubicBezTo>
                <a:cubicBezTo>
                  <a:pt x="976107" y="677159"/>
                  <a:pt x="926719" y="666291"/>
                  <a:pt x="876948" y="657083"/>
                </a:cubicBezTo>
                <a:cubicBezTo>
                  <a:pt x="677677" y="619877"/>
                  <a:pt x="474788" y="606805"/>
                  <a:pt x="272508" y="599333"/>
                </a:cubicBezTo>
                <a:cubicBezTo>
                  <a:pt x="414956" y="553740"/>
                  <a:pt x="571313" y="560979"/>
                  <a:pt x="717526" y="532275"/>
                </a:cubicBezTo>
                <a:cubicBezTo>
                  <a:pt x="794658" y="517136"/>
                  <a:pt x="1076999" y="472088"/>
                  <a:pt x="1093897" y="375770"/>
                </a:cubicBezTo>
                <a:cubicBezTo>
                  <a:pt x="1113789" y="262426"/>
                  <a:pt x="822127" y="319425"/>
                  <a:pt x="765977" y="325964"/>
                </a:cubicBezTo>
                <a:cubicBezTo>
                  <a:pt x="606897" y="344506"/>
                  <a:pt x="447882" y="374454"/>
                  <a:pt x="287053" y="368537"/>
                </a:cubicBezTo>
                <a:cubicBezTo>
                  <a:pt x="439431" y="292342"/>
                  <a:pt x="597233" y="251823"/>
                  <a:pt x="756649" y="195920"/>
                </a:cubicBezTo>
                <a:cubicBezTo>
                  <a:pt x="814693" y="175563"/>
                  <a:pt x="895694" y="138493"/>
                  <a:pt x="910718" y="70515"/>
                </a:cubicBezTo>
                <a:cubicBezTo>
                  <a:pt x="930876" y="-20754"/>
                  <a:pt x="835343" y="1047"/>
                  <a:pt x="776717" y="5383"/>
                </a:cubicBezTo>
                <a:cubicBezTo>
                  <a:pt x="687594" y="11976"/>
                  <a:pt x="598499" y="18960"/>
                  <a:pt x="509432" y="26335"/>
                </a:cubicBezTo>
                <a:cubicBezTo>
                  <a:pt x="431931" y="32752"/>
                  <a:pt x="306479" y="19855"/>
                  <a:pt x="236334" y="53937"/>
                </a:cubicBezTo>
                <a:cubicBezTo>
                  <a:pt x="208463" y="67482"/>
                  <a:pt x="182471" y="96160"/>
                  <a:pt x="192129" y="129919"/>
                </a:cubicBezTo>
                <a:cubicBezTo>
                  <a:pt x="204289" y="172414"/>
                  <a:pt x="242686" y="162822"/>
                  <a:pt x="276281" y="161610"/>
                </a:cubicBezTo>
                <a:cubicBezTo>
                  <a:pt x="372209" y="158143"/>
                  <a:pt x="468786" y="144812"/>
                  <a:pt x="564475" y="137119"/>
                </a:cubicBezTo>
                <a:cubicBezTo>
                  <a:pt x="412228" y="187543"/>
                  <a:pt x="265424" y="253112"/>
                  <a:pt x="126269" y="332840"/>
                </a:cubicBezTo>
                <a:cubicBezTo>
                  <a:pt x="90944" y="353093"/>
                  <a:pt x="24111" y="392030"/>
                  <a:pt x="52047" y="444674"/>
                </a:cubicBezTo>
                <a:cubicBezTo>
                  <a:pt x="77365" y="492392"/>
                  <a:pt x="227551" y="483676"/>
                  <a:pt x="273435" y="484376"/>
                </a:cubicBezTo>
                <a:cubicBezTo>
                  <a:pt x="220065" y="499314"/>
                  <a:pt x="-60435" y="618289"/>
                  <a:pt x="47225" y="703305"/>
                </a:cubicBezTo>
                <a:cubicBezTo>
                  <a:pt x="88559" y="735949"/>
                  <a:pt x="224823" y="715074"/>
                  <a:pt x="277084" y="717213"/>
                </a:cubicBezTo>
                <a:cubicBezTo>
                  <a:pt x="367380" y="720900"/>
                  <a:pt x="457637" y="725897"/>
                  <a:pt x="547655" y="733998"/>
                </a:cubicBezTo>
                <a:cubicBezTo>
                  <a:pt x="432420" y="747080"/>
                  <a:pt x="319072" y="773366"/>
                  <a:pt x="209844" y="812339"/>
                </a:cubicBezTo>
                <a:cubicBezTo>
                  <a:pt x="152455" y="833395"/>
                  <a:pt x="3869" y="871742"/>
                  <a:pt x="78" y="949979"/>
                </a:cubicBezTo>
                <a:cubicBezTo>
                  <a:pt x="-4226" y="1038941"/>
                  <a:pt x="171193" y="998229"/>
                  <a:pt x="226618" y="998585"/>
                </a:cubicBezTo>
                <a:cubicBezTo>
                  <a:pt x="358205" y="999423"/>
                  <a:pt x="489566" y="1006593"/>
                  <a:pt x="620703" y="1020095"/>
                </a:cubicBezTo>
                <a:lnTo>
                  <a:pt x="343859" y="1065701"/>
                </a:lnTo>
                <a:cubicBezTo>
                  <a:pt x="293567" y="1073983"/>
                  <a:pt x="218970" y="1068449"/>
                  <a:pt x="193776" y="1122952"/>
                </a:cubicBezTo>
                <a:cubicBezTo>
                  <a:pt x="159896" y="1196238"/>
                  <a:pt x="239990" y="1199050"/>
                  <a:pt x="288304" y="1207126"/>
                </a:cubicBezTo>
                <a:lnTo>
                  <a:pt x="693829" y="1274915"/>
                </a:lnTo>
                <a:cubicBezTo>
                  <a:pt x="633090" y="1284831"/>
                  <a:pt x="504240" y="1280385"/>
                  <a:pt x="458545" y="1324364"/>
                </a:cubicBezTo>
                <a:cubicBezTo>
                  <a:pt x="416096" y="1365193"/>
                  <a:pt x="436721" y="1406761"/>
                  <a:pt x="481807" y="1429710"/>
                </a:cubicBezTo>
                <a:cubicBezTo>
                  <a:pt x="540629" y="1459645"/>
                  <a:pt x="629803" y="1468154"/>
                  <a:pt x="683076" y="1426418"/>
                </a:cubicBezTo>
                <a:lnTo>
                  <a:pt x="693220" y="1408239"/>
                </a:lnTo>
                <a:cubicBezTo>
                  <a:pt x="691327" y="1385228"/>
                  <a:pt x="703536" y="1376803"/>
                  <a:pt x="729848" y="1382964"/>
                </a:cubicBezTo>
                <a:cubicBezTo>
                  <a:pt x="766793" y="1367650"/>
                  <a:pt x="820934" y="1368097"/>
                  <a:pt x="860544" y="1361635"/>
                </a:cubicBezTo>
                <a:cubicBezTo>
                  <a:pt x="920823" y="1351797"/>
                  <a:pt x="1017030" y="1355505"/>
                  <a:pt x="1070673" y="1324837"/>
                </a:cubicBezTo>
                <a:cubicBezTo>
                  <a:pt x="1105855" y="1304746"/>
                  <a:pt x="1127621" y="1251267"/>
                  <a:pt x="1092185" y="1222155"/>
                </a:cubicBezTo>
                <a:cubicBezTo>
                  <a:pt x="1051435" y="1188675"/>
                  <a:pt x="922048" y="1190891"/>
                  <a:pt x="872393" y="1182622"/>
                </a:cubicBezTo>
                <a:lnTo>
                  <a:pt x="601180" y="1137256"/>
                </a:lnTo>
                <a:lnTo>
                  <a:pt x="936334" y="1082045"/>
                </a:lnTo>
                <a:cubicBezTo>
                  <a:pt x="979858" y="1074878"/>
                  <a:pt x="1108889" y="1042376"/>
                  <a:pt x="1044312" y="968747"/>
                </a:cubicBezTo>
                <a:cubicBezTo>
                  <a:pt x="1020517" y="941618"/>
                  <a:pt x="933320" y="941716"/>
                  <a:pt x="899997" y="936343"/>
                </a:cubicBezTo>
                <a:cubicBezTo>
                  <a:pt x="841490" y="926881"/>
                  <a:pt x="782803" y="918642"/>
                  <a:pt x="723936" y="911625"/>
                </a:cubicBezTo>
                <a:cubicBezTo>
                  <a:pt x="600353" y="896901"/>
                  <a:pt x="476300" y="887594"/>
                  <a:pt x="351779" y="883706"/>
                </a:cubicBezTo>
                <a:cubicBezTo>
                  <a:pt x="597012" y="821094"/>
                  <a:pt x="853485" y="829701"/>
                  <a:pt x="1104371" y="83758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4"/>
          <p:cNvSpPr/>
          <p:nvPr/>
        </p:nvSpPr>
        <p:spPr>
          <a:xfrm>
            <a:off x="-544275" y="322850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9" name="Google Shape;29;p4"/>
          <p:cNvSpPr/>
          <p:nvPr/>
        </p:nvSpPr>
        <p:spPr>
          <a:xfrm rot="5400000">
            <a:off x="7272240"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0" name="Google Shape;30;p4"/>
          <p:cNvSpPr/>
          <p:nvPr/>
        </p:nvSpPr>
        <p:spPr>
          <a:xfrm>
            <a:off x="685804" y="-380379"/>
            <a:ext cx="2346749" cy="209007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1" name="Google Shape;31;p4"/>
          <p:cNvSpPr/>
          <p:nvPr/>
        </p:nvSpPr>
        <p:spPr>
          <a:xfrm>
            <a:off x="8237775" y="436811"/>
            <a:ext cx="1780932" cy="1755838"/>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2" name="Google Shape;32;p4"/>
          <p:cNvSpPr/>
          <p:nvPr/>
        </p:nvSpPr>
        <p:spPr>
          <a:xfrm>
            <a:off x="602736" y="4310518"/>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33" name="Google Shape;33;p4"/>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4" name="Google Shape;34;p4"/>
          <p:cNvSpPr txBox="1">
            <a:spLocks noGrp="1"/>
          </p:cNvSpPr>
          <p:nvPr>
            <p:ph type="body" idx="1"/>
          </p:nvPr>
        </p:nvSpPr>
        <p:spPr>
          <a:xfrm>
            <a:off x="1216025"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5" name="Google Shape;35;p4"/>
          <p:cNvSpPr txBox="1">
            <a:spLocks noGrp="1"/>
          </p:cNvSpPr>
          <p:nvPr>
            <p:ph type="body" idx="2"/>
          </p:nvPr>
        </p:nvSpPr>
        <p:spPr>
          <a:xfrm>
            <a:off x="4939920" y="1863125"/>
            <a:ext cx="2988000" cy="3062700"/>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6" name="Google Shape;36;p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with scribbles 3">
  <p:cSld name="BLANK_1_1_1">
    <p:spTree>
      <p:nvGrpSpPr>
        <p:cNvPr id="1" name="Shape 37"/>
        <p:cNvGrpSpPr/>
        <p:nvPr/>
      </p:nvGrpSpPr>
      <p:grpSpPr>
        <a:xfrm>
          <a:off x="0" y="0"/>
          <a:ext cx="0" cy="0"/>
          <a:chOff x="0" y="0"/>
          <a:chExt cx="0" cy="0"/>
        </a:xfrm>
      </p:grpSpPr>
      <p:sp>
        <p:nvSpPr>
          <p:cNvPr id="38" name="Google Shape;38;p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
        <p:nvSpPr>
          <p:cNvPr id="39" name="Google Shape;39;p5"/>
          <p:cNvSpPr/>
          <p:nvPr/>
        </p:nvSpPr>
        <p:spPr>
          <a:xfrm flipH="1">
            <a:off x="7835213" y="3361850"/>
            <a:ext cx="1568804" cy="1615431"/>
          </a:xfrm>
          <a:custGeom>
            <a:avLst/>
            <a:gdLst/>
            <a:ahLst/>
            <a:cxnLst/>
            <a:rect l="l" t="t" r="r" b="b"/>
            <a:pathLst>
              <a:path w="2171355" h="2235890" extrusionOk="0">
                <a:moveTo>
                  <a:pt x="521783" y="906652"/>
                </a:moveTo>
                <a:cubicBezTo>
                  <a:pt x="579807" y="973404"/>
                  <a:pt x="695621" y="906418"/>
                  <a:pt x="718612" y="840988"/>
                </a:cubicBezTo>
                <a:cubicBezTo>
                  <a:pt x="735976" y="791591"/>
                  <a:pt x="742160" y="618993"/>
                  <a:pt x="642776" y="689407"/>
                </a:cubicBezTo>
                <a:cubicBezTo>
                  <a:pt x="635646" y="596615"/>
                  <a:pt x="535012" y="675759"/>
                  <a:pt x="515613" y="714268"/>
                </a:cubicBezTo>
                <a:cubicBezTo>
                  <a:pt x="488623" y="767819"/>
                  <a:pt x="478862" y="857280"/>
                  <a:pt x="521783" y="906652"/>
                </a:cubicBezTo>
                <a:close/>
                <a:moveTo>
                  <a:pt x="1112088" y="737126"/>
                </a:moveTo>
                <a:cubicBezTo>
                  <a:pt x="1219281" y="749757"/>
                  <a:pt x="1322093" y="648649"/>
                  <a:pt x="1292115" y="540108"/>
                </a:cubicBezTo>
                <a:cubicBezTo>
                  <a:pt x="1254055" y="402416"/>
                  <a:pt x="1119250" y="455410"/>
                  <a:pt x="1105379" y="575578"/>
                </a:cubicBezTo>
                <a:cubicBezTo>
                  <a:pt x="1097983" y="512636"/>
                  <a:pt x="1183936" y="477069"/>
                  <a:pt x="1169949" y="420180"/>
                </a:cubicBezTo>
                <a:cubicBezTo>
                  <a:pt x="1148054" y="331140"/>
                  <a:pt x="1053733" y="420031"/>
                  <a:pt x="1029945" y="454315"/>
                </a:cubicBezTo>
                <a:cubicBezTo>
                  <a:pt x="964979" y="548047"/>
                  <a:pt x="968097" y="720152"/>
                  <a:pt x="1112088" y="737126"/>
                </a:cubicBezTo>
                <a:close/>
                <a:moveTo>
                  <a:pt x="1602224" y="925777"/>
                </a:moveTo>
                <a:cubicBezTo>
                  <a:pt x="1719801" y="909873"/>
                  <a:pt x="1761504" y="744481"/>
                  <a:pt x="1611460" y="766192"/>
                </a:cubicBezTo>
                <a:cubicBezTo>
                  <a:pt x="1575733" y="771377"/>
                  <a:pt x="1539851" y="786218"/>
                  <a:pt x="1533998" y="827708"/>
                </a:cubicBezTo>
                <a:cubicBezTo>
                  <a:pt x="1529351" y="860650"/>
                  <a:pt x="1561150" y="931337"/>
                  <a:pt x="1602224" y="925777"/>
                </a:cubicBezTo>
                <a:close/>
                <a:moveTo>
                  <a:pt x="1276592" y="992218"/>
                </a:moveTo>
                <a:cubicBezTo>
                  <a:pt x="1097763" y="948641"/>
                  <a:pt x="1023807" y="1258736"/>
                  <a:pt x="1225289" y="1268704"/>
                </a:cubicBezTo>
                <a:cubicBezTo>
                  <a:pt x="1297599" y="1272275"/>
                  <a:pt x="1364645" y="1216280"/>
                  <a:pt x="1375703" y="1144790"/>
                </a:cubicBezTo>
                <a:cubicBezTo>
                  <a:pt x="1382787" y="1098906"/>
                  <a:pt x="1368275" y="1073968"/>
                  <a:pt x="1337993" y="1044039"/>
                </a:cubicBezTo>
                <a:cubicBezTo>
                  <a:pt x="1332269" y="1038381"/>
                  <a:pt x="1317900" y="1040384"/>
                  <a:pt x="1311904" y="1035614"/>
                </a:cubicBezTo>
                <a:cubicBezTo>
                  <a:pt x="1290372" y="1018362"/>
                  <a:pt x="1317038" y="1002076"/>
                  <a:pt x="1276592" y="992218"/>
                </a:cubicBezTo>
                <a:close/>
                <a:moveTo>
                  <a:pt x="1256991" y="1150798"/>
                </a:moveTo>
                <a:cubicBezTo>
                  <a:pt x="1255047" y="1160713"/>
                  <a:pt x="1248319" y="1152509"/>
                  <a:pt x="1239491" y="1148795"/>
                </a:cubicBezTo>
                <a:cubicBezTo>
                  <a:pt x="1252795" y="1143274"/>
                  <a:pt x="1258629" y="1143941"/>
                  <a:pt x="1256991" y="1150798"/>
                </a:cubicBezTo>
                <a:close/>
                <a:moveTo>
                  <a:pt x="874962" y="976042"/>
                </a:moveTo>
                <a:cubicBezTo>
                  <a:pt x="829344" y="966185"/>
                  <a:pt x="775527" y="1015491"/>
                  <a:pt x="794279" y="1062587"/>
                </a:cubicBezTo>
                <a:cubicBezTo>
                  <a:pt x="808084" y="1097279"/>
                  <a:pt x="879097" y="1109586"/>
                  <a:pt x="912135" y="1101271"/>
                </a:cubicBezTo>
                <a:cubicBezTo>
                  <a:pt x="951569" y="1091356"/>
                  <a:pt x="985410" y="1040766"/>
                  <a:pt x="965680" y="1001174"/>
                </a:cubicBezTo>
                <a:cubicBezTo>
                  <a:pt x="942527" y="954733"/>
                  <a:pt x="910579" y="983735"/>
                  <a:pt x="874962" y="976042"/>
                </a:cubicBezTo>
                <a:close/>
                <a:moveTo>
                  <a:pt x="501307" y="1366267"/>
                </a:moveTo>
                <a:cubicBezTo>
                  <a:pt x="580792" y="1337906"/>
                  <a:pt x="649459" y="1248963"/>
                  <a:pt x="630461" y="1161770"/>
                </a:cubicBezTo>
                <a:cubicBezTo>
                  <a:pt x="612811" y="1080721"/>
                  <a:pt x="535991" y="1053650"/>
                  <a:pt x="468050" y="1097921"/>
                </a:cubicBezTo>
                <a:cubicBezTo>
                  <a:pt x="461569" y="1057383"/>
                  <a:pt x="418355" y="1053300"/>
                  <a:pt x="387678" y="1066631"/>
                </a:cubicBezTo>
                <a:cubicBezTo>
                  <a:pt x="337185" y="1088550"/>
                  <a:pt x="306605" y="1162010"/>
                  <a:pt x="304797" y="1211919"/>
                </a:cubicBezTo>
                <a:cubicBezTo>
                  <a:pt x="300940" y="1317550"/>
                  <a:pt x="396434" y="1403681"/>
                  <a:pt x="501307" y="1366267"/>
                </a:cubicBezTo>
                <a:close/>
                <a:moveTo>
                  <a:pt x="512138" y="1224284"/>
                </a:moveTo>
                <a:cubicBezTo>
                  <a:pt x="506059" y="1245412"/>
                  <a:pt x="484397" y="1264057"/>
                  <a:pt x="461582" y="1257492"/>
                </a:cubicBezTo>
                <a:cubicBezTo>
                  <a:pt x="480341" y="1249640"/>
                  <a:pt x="497482" y="1238381"/>
                  <a:pt x="512138" y="1224284"/>
                </a:cubicBezTo>
                <a:close/>
                <a:moveTo>
                  <a:pt x="924716" y="1292216"/>
                </a:moveTo>
                <a:cubicBezTo>
                  <a:pt x="895179" y="1274666"/>
                  <a:pt x="859977" y="1247382"/>
                  <a:pt x="822850" y="1263953"/>
                </a:cubicBezTo>
                <a:cubicBezTo>
                  <a:pt x="779578" y="1283273"/>
                  <a:pt x="769746" y="1335191"/>
                  <a:pt x="789294" y="1375690"/>
                </a:cubicBezTo>
                <a:cubicBezTo>
                  <a:pt x="847597" y="1496460"/>
                  <a:pt x="1007208" y="1341218"/>
                  <a:pt x="924716" y="1292216"/>
                </a:cubicBezTo>
                <a:close/>
                <a:moveTo>
                  <a:pt x="1570930" y="1379993"/>
                </a:moveTo>
                <a:cubicBezTo>
                  <a:pt x="1672783" y="1556654"/>
                  <a:pt x="1967472" y="1327498"/>
                  <a:pt x="1885939" y="1167421"/>
                </a:cubicBezTo>
                <a:cubicBezTo>
                  <a:pt x="1863901" y="1124097"/>
                  <a:pt x="1831908" y="1119217"/>
                  <a:pt x="1789874" y="1105309"/>
                </a:cubicBezTo>
                <a:cubicBezTo>
                  <a:pt x="1749999" y="1092114"/>
                  <a:pt x="1721765" y="1065452"/>
                  <a:pt x="1675667" y="1095244"/>
                </a:cubicBezTo>
                <a:cubicBezTo>
                  <a:pt x="1590265" y="1150506"/>
                  <a:pt x="1515279" y="1283500"/>
                  <a:pt x="1570930" y="1379993"/>
                </a:cubicBezTo>
                <a:close/>
                <a:moveTo>
                  <a:pt x="1764570" y="1221731"/>
                </a:moveTo>
                <a:cubicBezTo>
                  <a:pt x="1804594" y="1233481"/>
                  <a:pt x="1759787" y="1291536"/>
                  <a:pt x="1746279" y="1305684"/>
                </a:cubicBezTo>
                <a:cubicBezTo>
                  <a:pt x="1747024" y="1290791"/>
                  <a:pt x="1725304" y="1210227"/>
                  <a:pt x="1764570" y="1221757"/>
                </a:cubicBezTo>
                <a:close/>
                <a:moveTo>
                  <a:pt x="1451467" y="1581152"/>
                </a:moveTo>
                <a:cubicBezTo>
                  <a:pt x="1402673" y="1552156"/>
                  <a:pt x="1323422" y="1544814"/>
                  <a:pt x="1275879" y="1578884"/>
                </a:cubicBezTo>
                <a:cubicBezTo>
                  <a:pt x="1220202" y="1618792"/>
                  <a:pt x="1197166" y="1700211"/>
                  <a:pt x="1246186" y="1754333"/>
                </a:cubicBezTo>
                <a:cubicBezTo>
                  <a:pt x="1365455" y="1886030"/>
                  <a:pt x="1560586" y="1646012"/>
                  <a:pt x="1451467" y="1581178"/>
                </a:cubicBezTo>
                <a:close/>
                <a:moveTo>
                  <a:pt x="879901" y="1594664"/>
                </a:moveTo>
                <a:cubicBezTo>
                  <a:pt x="825695" y="1596906"/>
                  <a:pt x="754540" y="1653562"/>
                  <a:pt x="740935" y="1706971"/>
                </a:cubicBezTo>
                <a:cubicBezTo>
                  <a:pt x="725411" y="1767891"/>
                  <a:pt x="796372" y="1820910"/>
                  <a:pt x="849042" y="1823957"/>
                </a:cubicBezTo>
                <a:cubicBezTo>
                  <a:pt x="993771" y="1832356"/>
                  <a:pt x="1036356" y="1588203"/>
                  <a:pt x="879901" y="1594690"/>
                </a:cubicBezTo>
                <a:close/>
                <a:moveTo>
                  <a:pt x="601838" y="1494477"/>
                </a:moveTo>
                <a:cubicBezTo>
                  <a:pt x="546303" y="1429429"/>
                  <a:pt x="343512" y="1604547"/>
                  <a:pt x="483224" y="1665228"/>
                </a:cubicBezTo>
                <a:cubicBezTo>
                  <a:pt x="585783" y="1709790"/>
                  <a:pt x="673577" y="1578566"/>
                  <a:pt x="601812" y="1494503"/>
                </a:cubicBezTo>
                <a:close/>
                <a:moveTo>
                  <a:pt x="1938356" y="1635571"/>
                </a:moveTo>
                <a:cubicBezTo>
                  <a:pt x="1900114" y="1552831"/>
                  <a:pt x="1802844" y="1664573"/>
                  <a:pt x="1789862" y="1706815"/>
                </a:cubicBezTo>
                <a:cubicBezTo>
                  <a:pt x="1769278" y="1769489"/>
                  <a:pt x="1803405" y="1836979"/>
                  <a:pt x="1866087" y="1857560"/>
                </a:cubicBezTo>
                <a:cubicBezTo>
                  <a:pt x="1872124" y="1859542"/>
                  <a:pt x="1878309" y="1861040"/>
                  <a:pt x="1884585" y="1862038"/>
                </a:cubicBezTo>
                <a:cubicBezTo>
                  <a:pt x="2053522" y="1891267"/>
                  <a:pt x="2105959" y="1610711"/>
                  <a:pt x="1938311" y="1635597"/>
                </a:cubicBezTo>
                <a:close/>
                <a:moveTo>
                  <a:pt x="1645865" y="1846847"/>
                </a:moveTo>
                <a:cubicBezTo>
                  <a:pt x="1626653" y="1832356"/>
                  <a:pt x="1573082" y="1845434"/>
                  <a:pt x="1554603" y="1852129"/>
                </a:cubicBezTo>
                <a:cubicBezTo>
                  <a:pt x="1524697" y="1862958"/>
                  <a:pt x="1493792" y="1880677"/>
                  <a:pt x="1490733" y="1917183"/>
                </a:cubicBezTo>
                <a:cubicBezTo>
                  <a:pt x="1490169" y="1923937"/>
                  <a:pt x="1502108" y="1988090"/>
                  <a:pt x="1506827" y="1998511"/>
                </a:cubicBezTo>
                <a:cubicBezTo>
                  <a:pt x="1566581" y="2130714"/>
                  <a:pt x="1777845" y="1946477"/>
                  <a:pt x="1645826" y="1846892"/>
                </a:cubicBezTo>
                <a:close/>
                <a:moveTo>
                  <a:pt x="1231039" y="1960177"/>
                </a:moveTo>
                <a:cubicBezTo>
                  <a:pt x="1206765" y="1957339"/>
                  <a:pt x="1186834" y="1968978"/>
                  <a:pt x="1164815" y="1968039"/>
                </a:cubicBezTo>
                <a:cubicBezTo>
                  <a:pt x="1145299" y="1967209"/>
                  <a:pt x="1129536" y="1957514"/>
                  <a:pt x="1107284" y="1958408"/>
                </a:cubicBezTo>
                <a:cubicBezTo>
                  <a:pt x="1066923" y="1960035"/>
                  <a:pt x="1022628" y="2003158"/>
                  <a:pt x="1003837" y="2036340"/>
                </a:cubicBezTo>
                <a:cubicBezTo>
                  <a:pt x="957098" y="2118841"/>
                  <a:pt x="1061660" y="2208270"/>
                  <a:pt x="1137865" y="2229638"/>
                </a:cubicBezTo>
                <a:cubicBezTo>
                  <a:pt x="1331465" y="2283979"/>
                  <a:pt x="1438543" y="1984500"/>
                  <a:pt x="1231000" y="1960223"/>
                </a:cubicBezTo>
                <a:close/>
                <a:moveTo>
                  <a:pt x="711482" y="1954636"/>
                </a:moveTo>
                <a:cubicBezTo>
                  <a:pt x="623610" y="1894144"/>
                  <a:pt x="514984" y="2078706"/>
                  <a:pt x="624531" y="2123786"/>
                </a:cubicBezTo>
                <a:cubicBezTo>
                  <a:pt x="725729" y="2165503"/>
                  <a:pt x="819414" y="1978550"/>
                  <a:pt x="711411" y="1954681"/>
                </a:cubicBezTo>
                <a:close/>
                <a:moveTo>
                  <a:pt x="304122" y="1795467"/>
                </a:moveTo>
                <a:cubicBezTo>
                  <a:pt x="239792" y="1737372"/>
                  <a:pt x="139489" y="1764197"/>
                  <a:pt x="92522" y="1831682"/>
                </a:cubicBezTo>
                <a:cubicBezTo>
                  <a:pt x="70686" y="1863049"/>
                  <a:pt x="75145" y="1901065"/>
                  <a:pt x="77297" y="1934954"/>
                </a:cubicBezTo>
                <a:cubicBezTo>
                  <a:pt x="79961" y="1976976"/>
                  <a:pt x="80823" y="2013858"/>
                  <a:pt x="119732" y="2038919"/>
                </a:cubicBezTo>
                <a:cubicBezTo>
                  <a:pt x="251880" y="2124059"/>
                  <a:pt x="423385" y="1903159"/>
                  <a:pt x="304122" y="1795467"/>
                </a:cubicBezTo>
                <a:close/>
                <a:moveTo>
                  <a:pt x="216121" y="1933995"/>
                </a:moveTo>
                <a:lnTo>
                  <a:pt x="204454" y="1937533"/>
                </a:lnTo>
                <a:cubicBezTo>
                  <a:pt x="213038" y="1931226"/>
                  <a:pt x="220262" y="1923254"/>
                  <a:pt x="225695" y="1914092"/>
                </a:cubicBezTo>
                <a:close/>
                <a:moveTo>
                  <a:pt x="165272" y="1555695"/>
                </a:moveTo>
                <a:cubicBezTo>
                  <a:pt x="191011" y="1516363"/>
                  <a:pt x="190972" y="1454270"/>
                  <a:pt x="149431" y="1424924"/>
                </a:cubicBezTo>
                <a:cubicBezTo>
                  <a:pt x="102076" y="1391470"/>
                  <a:pt x="55733" y="1431652"/>
                  <a:pt x="28289" y="1472267"/>
                </a:cubicBezTo>
                <a:cubicBezTo>
                  <a:pt x="5085" y="1506616"/>
                  <a:pt x="-18184" y="1564431"/>
                  <a:pt x="21250" y="1594658"/>
                </a:cubicBezTo>
                <a:cubicBezTo>
                  <a:pt x="65247" y="1628384"/>
                  <a:pt x="139268" y="1595403"/>
                  <a:pt x="165260" y="1555695"/>
                </a:cubicBezTo>
                <a:close/>
                <a:moveTo>
                  <a:pt x="1627625" y="553945"/>
                </a:moveTo>
                <a:cubicBezTo>
                  <a:pt x="1764479" y="512338"/>
                  <a:pt x="1744691" y="280337"/>
                  <a:pt x="1613969" y="247252"/>
                </a:cubicBezTo>
                <a:cubicBezTo>
                  <a:pt x="1540538" y="228671"/>
                  <a:pt x="1449088" y="247835"/>
                  <a:pt x="1406277" y="314542"/>
                </a:cubicBezTo>
                <a:cubicBezTo>
                  <a:pt x="1368631" y="373187"/>
                  <a:pt x="1384926" y="486544"/>
                  <a:pt x="1477996" y="446104"/>
                </a:cubicBezTo>
                <a:cubicBezTo>
                  <a:pt x="1484089" y="518579"/>
                  <a:pt x="1554856" y="576064"/>
                  <a:pt x="1627625" y="553945"/>
                </a:cubicBezTo>
                <a:close/>
                <a:moveTo>
                  <a:pt x="1596805" y="406473"/>
                </a:moveTo>
                <a:cubicBezTo>
                  <a:pt x="1598206" y="412285"/>
                  <a:pt x="1599257" y="418176"/>
                  <a:pt x="1599955" y="424114"/>
                </a:cubicBezTo>
                <a:cubicBezTo>
                  <a:pt x="1596720" y="418841"/>
                  <a:pt x="1595595" y="412540"/>
                  <a:pt x="1596805" y="406473"/>
                </a:cubicBezTo>
                <a:close/>
                <a:moveTo>
                  <a:pt x="1861257" y="850132"/>
                </a:moveTo>
                <a:cubicBezTo>
                  <a:pt x="1866358" y="968900"/>
                  <a:pt x="2092963" y="894351"/>
                  <a:pt x="2075515" y="773133"/>
                </a:cubicBezTo>
                <a:cubicBezTo>
                  <a:pt x="2066110" y="707793"/>
                  <a:pt x="1991253" y="665486"/>
                  <a:pt x="1930099" y="688921"/>
                </a:cubicBezTo>
                <a:cubicBezTo>
                  <a:pt x="1874985" y="710029"/>
                  <a:pt x="1858943" y="796782"/>
                  <a:pt x="1861231" y="850132"/>
                </a:cubicBezTo>
                <a:close/>
                <a:moveTo>
                  <a:pt x="2172629" y="1284595"/>
                </a:moveTo>
                <a:cubicBezTo>
                  <a:pt x="2154351" y="1248036"/>
                  <a:pt x="2138737" y="1191660"/>
                  <a:pt x="2087220" y="1197752"/>
                </a:cubicBezTo>
                <a:cubicBezTo>
                  <a:pt x="2043689" y="1202936"/>
                  <a:pt x="2022404" y="1248205"/>
                  <a:pt x="2029961" y="1285697"/>
                </a:cubicBezTo>
                <a:cubicBezTo>
                  <a:pt x="2036845" y="1319935"/>
                  <a:pt x="2067244" y="1370259"/>
                  <a:pt x="2104442" y="1372151"/>
                </a:cubicBezTo>
                <a:cubicBezTo>
                  <a:pt x="2143080" y="1374115"/>
                  <a:pt x="2193060" y="1325502"/>
                  <a:pt x="2172603" y="1284595"/>
                </a:cubicBezTo>
                <a:close/>
                <a:moveTo>
                  <a:pt x="803165" y="507775"/>
                </a:moveTo>
                <a:cubicBezTo>
                  <a:pt x="943221" y="476427"/>
                  <a:pt x="945308" y="252255"/>
                  <a:pt x="788497" y="262923"/>
                </a:cubicBezTo>
                <a:cubicBezTo>
                  <a:pt x="808065" y="198393"/>
                  <a:pt x="733059" y="191925"/>
                  <a:pt x="696270" y="218600"/>
                </a:cubicBezTo>
                <a:cubicBezTo>
                  <a:pt x="657859" y="246468"/>
                  <a:pt x="631382" y="305806"/>
                  <a:pt x="626734" y="351716"/>
                </a:cubicBezTo>
                <a:cubicBezTo>
                  <a:pt x="616474" y="452973"/>
                  <a:pt x="703691" y="530043"/>
                  <a:pt x="803165" y="507775"/>
                </a:cubicBezTo>
                <a:close/>
                <a:moveTo>
                  <a:pt x="776396" y="376959"/>
                </a:moveTo>
                <a:cubicBezTo>
                  <a:pt x="780550" y="379124"/>
                  <a:pt x="787635" y="393304"/>
                  <a:pt x="788925" y="395332"/>
                </a:cubicBezTo>
                <a:cubicBezTo>
                  <a:pt x="777255" y="394238"/>
                  <a:pt x="766330" y="389114"/>
                  <a:pt x="758026" y="380841"/>
                </a:cubicBezTo>
                <a:close/>
                <a:moveTo>
                  <a:pt x="280905" y="653491"/>
                </a:moveTo>
                <a:cubicBezTo>
                  <a:pt x="335280" y="646821"/>
                  <a:pt x="402287" y="617846"/>
                  <a:pt x="422445" y="562454"/>
                </a:cubicBezTo>
                <a:cubicBezTo>
                  <a:pt x="447613" y="493323"/>
                  <a:pt x="387846" y="437374"/>
                  <a:pt x="322822" y="428741"/>
                </a:cubicBezTo>
                <a:cubicBezTo>
                  <a:pt x="161461" y="407277"/>
                  <a:pt x="95932" y="676174"/>
                  <a:pt x="280905" y="653491"/>
                </a:cubicBezTo>
                <a:close/>
                <a:moveTo>
                  <a:pt x="188179" y="1073721"/>
                </a:moveTo>
                <a:cubicBezTo>
                  <a:pt x="343570" y="1061725"/>
                  <a:pt x="249664" y="844299"/>
                  <a:pt x="112311" y="875511"/>
                </a:cubicBezTo>
                <a:cubicBezTo>
                  <a:pt x="60458" y="887306"/>
                  <a:pt x="30642" y="948952"/>
                  <a:pt x="43975" y="998647"/>
                </a:cubicBezTo>
                <a:cubicBezTo>
                  <a:pt x="61242" y="1062983"/>
                  <a:pt x="129922" y="1078187"/>
                  <a:pt x="188179" y="1073689"/>
                </a:cubicBezTo>
                <a:close/>
                <a:moveTo>
                  <a:pt x="1216092" y="188859"/>
                </a:moveTo>
                <a:cubicBezTo>
                  <a:pt x="1255533" y="170635"/>
                  <a:pt x="1312170" y="115879"/>
                  <a:pt x="1309597" y="68180"/>
                </a:cubicBezTo>
                <a:cubicBezTo>
                  <a:pt x="1306563" y="11880"/>
                  <a:pt x="1243594" y="6093"/>
                  <a:pt x="1209461" y="42185"/>
                </a:cubicBezTo>
                <a:cubicBezTo>
                  <a:pt x="1199091" y="-50452"/>
                  <a:pt x="1077449" y="30344"/>
                  <a:pt x="1066748" y="86041"/>
                </a:cubicBezTo>
                <a:cubicBezTo>
                  <a:pt x="1049449" y="175904"/>
                  <a:pt x="1139842" y="224076"/>
                  <a:pt x="1216092" y="188859"/>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0" name="Google Shape;40;p5"/>
          <p:cNvSpPr/>
          <p:nvPr/>
        </p:nvSpPr>
        <p:spPr>
          <a:xfrm rot="-5400000" flipH="1">
            <a:off x="161815" y="3378547"/>
            <a:ext cx="1825737" cy="2198998"/>
          </a:xfrm>
          <a:custGeom>
            <a:avLst/>
            <a:gdLst/>
            <a:ahLst/>
            <a:cxnLst/>
            <a:rect l="l" t="t" r="r" b="b"/>
            <a:pathLst>
              <a:path w="2080612" h="1821116" extrusionOk="0">
                <a:moveTo>
                  <a:pt x="2048960" y="809683"/>
                </a:moveTo>
                <a:lnTo>
                  <a:pt x="538228" y="597170"/>
                </a:lnTo>
                <a:cubicBezTo>
                  <a:pt x="816109" y="572197"/>
                  <a:pt x="1094535" y="554865"/>
                  <a:pt x="1373506" y="545174"/>
                </a:cubicBezTo>
                <a:cubicBezTo>
                  <a:pt x="1506678" y="540573"/>
                  <a:pt x="1639896" y="537765"/>
                  <a:pt x="1773159" y="536749"/>
                </a:cubicBezTo>
                <a:cubicBezTo>
                  <a:pt x="1822951" y="536354"/>
                  <a:pt x="2018561" y="567177"/>
                  <a:pt x="1996484" y="459828"/>
                </a:cubicBezTo>
                <a:cubicBezTo>
                  <a:pt x="1981045" y="384773"/>
                  <a:pt x="1760396" y="401565"/>
                  <a:pt x="1700428" y="395545"/>
                </a:cubicBezTo>
                <a:cubicBezTo>
                  <a:pt x="1558350" y="381287"/>
                  <a:pt x="1416382" y="365968"/>
                  <a:pt x="1274525" y="349589"/>
                </a:cubicBezTo>
                <a:cubicBezTo>
                  <a:pt x="1000960" y="317997"/>
                  <a:pt x="727896" y="282510"/>
                  <a:pt x="455334" y="243128"/>
                </a:cubicBezTo>
                <a:cubicBezTo>
                  <a:pt x="701507" y="210499"/>
                  <a:pt x="948396" y="184083"/>
                  <a:pt x="1195999" y="163880"/>
                </a:cubicBezTo>
                <a:cubicBezTo>
                  <a:pt x="1313858" y="154246"/>
                  <a:pt x="1431824" y="145998"/>
                  <a:pt x="1549898" y="139136"/>
                </a:cubicBezTo>
                <a:cubicBezTo>
                  <a:pt x="1590622" y="136771"/>
                  <a:pt x="1726770" y="127516"/>
                  <a:pt x="1684632" y="44678"/>
                </a:cubicBezTo>
                <a:cubicBezTo>
                  <a:pt x="1654577" y="-14421"/>
                  <a:pt x="1465189" y="7199"/>
                  <a:pt x="1407515" y="4931"/>
                </a:cubicBezTo>
                <a:cubicBezTo>
                  <a:pt x="1281940" y="1"/>
                  <a:pt x="1156295" y="-1232"/>
                  <a:pt x="1030581" y="1231"/>
                </a:cubicBezTo>
                <a:cubicBezTo>
                  <a:pt x="910925" y="3572"/>
                  <a:pt x="791388" y="9299"/>
                  <a:pt x="671970" y="18411"/>
                </a:cubicBezTo>
                <a:cubicBezTo>
                  <a:pt x="629587" y="21652"/>
                  <a:pt x="354667" y="20680"/>
                  <a:pt x="432577" y="132267"/>
                </a:cubicBezTo>
                <a:cubicBezTo>
                  <a:pt x="357934" y="142334"/>
                  <a:pt x="283367" y="152945"/>
                  <a:pt x="208875" y="164101"/>
                </a:cubicBezTo>
                <a:cubicBezTo>
                  <a:pt x="162557" y="171029"/>
                  <a:pt x="73272" y="169285"/>
                  <a:pt x="33831" y="197322"/>
                </a:cubicBezTo>
                <a:cubicBezTo>
                  <a:pt x="8281" y="215468"/>
                  <a:pt x="-11501" y="256842"/>
                  <a:pt x="7671" y="286193"/>
                </a:cubicBezTo>
                <a:cubicBezTo>
                  <a:pt x="28452" y="318008"/>
                  <a:pt x="142646" y="317833"/>
                  <a:pt x="175974" y="322901"/>
                </a:cubicBezTo>
                <a:cubicBezTo>
                  <a:pt x="469693" y="367606"/>
                  <a:pt x="764042" y="407850"/>
                  <a:pt x="1059022" y="443632"/>
                </a:cubicBezTo>
                <a:cubicBezTo>
                  <a:pt x="879213" y="453768"/>
                  <a:pt x="699623" y="467097"/>
                  <a:pt x="520254" y="483619"/>
                </a:cubicBezTo>
                <a:cubicBezTo>
                  <a:pt x="439194" y="491120"/>
                  <a:pt x="358200" y="499270"/>
                  <a:pt x="277270" y="508071"/>
                </a:cubicBezTo>
                <a:cubicBezTo>
                  <a:pt x="210269" y="515356"/>
                  <a:pt x="108960" y="509283"/>
                  <a:pt x="48383" y="537423"/>
                </a:cubicBezTo>
                <a:cubicBezTo>
                  <a:pt x="-5415" y="562420"/>
                  <a:pt x="-13841" y="617695"/>
                  <a:pt x="35880" y="647345"/>
                </a:cubicBezTo>
                <a:cubicBezTo>
                  <a:pt x="66590" y="665660"/>
                  <a:pt x="139839" y="661965"/>
                  <a:pt x="175747" y="667021"/>
                </a:cubicBezTo>
                <a:lnTo>
                  <a:pt x="280640" y="681777"/>
                </a:lnTo>
                <a:lnTo>
                  <a:pt x="805129" y="755555"/>
                </a:lnTo>
                <a:cubicBezTo>
                  <a:pt x="639309" y="756735"/>
                  <a:pt x="472957" y="770630"/>
                  <a:pt x="311039" y="807558"/>
                </a:cubicBezTo>
                <a:cubicBezTo>
                  <a:pt x="252224" y="820973"/>
                  <a:pt x="129715" y="833935"/>
                  <a:pt x="89204" y="883383"/>
                </a:cubicBezTo>
                <a:cubicBezTo>
                  <a:pt x="34557" y="950091"/>
                  <a:pt x="101409" y="974323"/>
                  <a:pt x="158688" y="980959"/>
                </a:cubicBezTo>
                <a:cubicBezTo>
                  <a:pt x="523527" y="1023240"/>
                  <a:pt x="887881" y="1069470"/>
                  <a:pt x="1251748" y="1119649"/>
                </a:cubicBezTo>
                <a:lnTo>
                  <a:pt x="614283" y="1156843"/>
                </a:lnTo>
                <a:cubicBezTo>
                  <a:pt x="547561" y="1160731"/>
                  <a:pt x="446810" y="1147121"/>
                  <a:pt x="383323" y="1173868"/>
                </a:cubicBezTo>
                <a:cubicBezTo>
                  <a:pt x="345210" y="1189934"/>
                  <a:pt x="317035" y="1242163"/>
                  <a:pt x="352100" y="1276265"/>
                </a:cubicBezTo>
                <a:cubicBezTo>
                  <a:pt x="381151" y="1304515"/>
                  <a:pt x="493472" y="1301975"/>
                  <a:pt x="530540" y="1307276"/>
                </a:cubicBezTo>
                <a:lnTo>
                  <a:pt x="974268" y="1370788"/>
                </a:lnTo>
                <a:cubicBezTo>
                  <a:pt x="913866" y="1373653"/>
                  <a:pt x="472912" y="1350847"/>
                  <a:pt x="537644" y="1479984"/>
                </a:cubicBezTo>
                <a:cubicBezTo>
                  <a:pt x="562741" y="1530061"/>
                  <a:pt x="718359" y="1530029"/>
                  <a:pt x="769176" y="1538862"/>
                </a:cubicBezTo>
                <a:lnTo>
                  <a:pt x="1071461" y="1591441"/>
                </a:lnTo>
                <a:cubicBezTo>
                  <a:pt x="981184" y="1610016"/>
                  <a:pt x="883752" y="1620793"/>
                  <a:pt x="795712" y="1648175"/>
                </a:cubicBezTo>
                <a:cubicBezTo>
                  <a:pt x="744273" y="1664176"/>
                  <a:pt x="694915" y="1716781"/>
                  <a:pt x="751578" y="1760559"/>
                </a:cubicBezTo>
                <a:cubicBezTo>
                  <a:pt x="778308" y="1781207"/>
                  <a:pt x="836916" y="1785465"/>
                  <a:pt x="869512" y="1794357"/>
                </a:cubicBezTo>
                <a:cubicBezTo>
                  <a:pt x="906736" y="1804512"/>
                  <a:pt x="958511" y="1831356"/>
                  <a:pt x="997200" y="1825880"/>
                </a:cubicBezTo>
                <a:cubicBezTo>
                  <a:pt x="1043752" y="1819295"/>
                  <a:pt x="1097439" y="1738874"/>
                  <a:pt x="1036220" y="1713113"/>
                </a:cubicBezTo>
                <a:lnTo>
                  <a:pt x="1283068" y="1662329"/>
                </a:lnTo>
                <a:cubicBezTo>
                  <a:pt x="1333372" y="1651960"/>
                  <a:pt x="1409291" y="1654630"/>
                  <a:pt x="1434881" y="1599841"/>
                </a:cubicBezTo>
                <a:cubicBezTo>
                  <a:pt x="1484842" y="1492874"/>
                  <a:pt x="1189991" y="1489582"/>
                  <a:pt x="1130774" y="1479297"/>
                </a:cubicBezTo>
                <a:lnTo>
                  <a:pt x="1480875" y="1462661"/>
                </a:lnTo>
                <a:cubicBezTo>
                  <a:pt x="1524995" y="1460567"/>
                  <a:pt x="1714940" y="1456316"/>
                  <a:pt x="1644861" y="1358241"/>
                </a:cubicBezTo>
                <a:cubicBezTo>
                  <a:pt x="1622635" y="1327133"/>
                  <a:pt x="1550228" y="1332234"/>
                  <a:pt x="1514216" y="1327088"/>
                </a:cubicBezTo>
                <a:lnTo>
                  <a:pt x="1337073" y="1301735"/>
                </a:lnTo>
                <a:lnTo>
                  <a:pt x="982779" y="1251035"/>
                </a:lnTo>
                <a:lnTo>
                  <a:pt x="1776296" y="1204723"/>
                </a:lnTo>
                <a:cubicBezTo>
                  <a:pt x="1820650" y="1202131"/>
                  <a:pt x="1880754" y="1204930"/>
                  <a:pt x="1894677" y="1149033"/>
                </a:cubicBezTo>
                <a:cubicBezTo>
                  <a:pt x="1915917" y="1063719"/>
                  <a:pt x="1773411" y="1073130"/>
                  <a:pt x="1722362" y="1065651"/>
                </a:cubicBezTo>
                <a:cubicBezTo>
                  <a:pt x="1640719" y="1053691"/>
                  <a:pt x="1559050" y="1041931"/>
                  <a:pt x="1477355" y="1030369"/>
                </a:cubicBezTo>
                <a:cubicBezTo>
                  <a:pt x="1136251" y="982100"/>
                  <a:pt x="794668" y="937336"/>
                  <a:pt x="452605" y="896079"/>
                </a:cubicBezTo>
                <a:cubicBezTo>
                  <a:pt x="756770" y="851420"/>
                  <a:pt x="1065297" y="879229"/>
                  <a:pt x="1369967" y="903098"/>
                </a:cubicBezTo>
                <a:cubicBezTo>
                  <a:pt x="1520283" y="914867"/>
                  <a:pt x="1670716" y="925781"/>
                  <a:pt x="1821551" y="927797"/>
                </a:cubicBezTo>
                <a:cubicBezTo>
                  <a:pt x="1879750" y="928568"/>
                  <a:pt x="1981051" y="944770"/>
                  <a:pt x="2036379" y="920370"/>
                </a:cubicBezTo>
                <a:cubicBezTo>
                  <a:pt x="2073078" y="904193"/>
                  <a:pt x="2116317" y="819158"/>
                  <a:pt x="2048960" y="809683"/>
                </a:cubicBezTo>
                <a:close/>
              </a:path>
            </a:pathLst>
          </a:custGeom>
          <a:solidFill>
            <a:srgbClr val="D03900">
              <a:alpha val="28235"/>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1" name="Google Shape;41;p5"/>
          <p:cNvSpPr/>
          <p:nvPr/>
        </p:nvSpPr>
        <p:spPr>
          <a:xfrm flipH="1">
            <a:off x="6793464" y="-380376"/>
            <a:ext cx="1780528" cy="1585781"/>
          </a:xfrm>
          <a:custGeom>
            <a:avLst/>
            <a:gdLst/>
            <a:ahLst/>
            <a:cxnLst/>
            <a:rect l="l" t="t" r="r" b="b"/>
            <a:pathLst>
              <a:path w="2728778" h="2430315" extrusionOk="0">
                <a:moveTo>
                  <a:pt x="1643749" y="1553993"/>
                </a:moveTo>
                <a:cubicBezTo>
                  <a:pt x="1750586" y="1525081"/>
                  <a:pt x="1702550" y="1183094"/>
                  <a:pt x="1592421" y="1239568"/>
                </a:cubicBezTo>
                <a:cubicBezTo>
                  <a:pt x="1524551" y="1274377"/>
                  <a:pt x="1562397" y="1343261"/>
                  <a:pt x="1571536" y="1399580"/>
                </a:cubicBezTo>
                <a:cubicBezTo>
                  <a:pt x="1579185" y="1446754"/>
                  <a:pt x="1556396" y="1577609"/>
                  <a:pt x="1643749" y="1553993"/>
                </a:cubicBezTo>
                <a:close/>
                <a:moveTo>
                  <a:pt x="2242057" y="1551627"/>
                </a:moveTo>
                <a:cubicBezTo>
                  <a:pt x="2275205" y="1530111"/>
                  <a:pt x="2300392" y="1479463"/>
                  <a:pt x="2260206" y="1451939"/>
                </a:cubicBezTo>
                <a:cubicBezTo>
                  <a:pt x="2222483" y="1426126"/>
                  <a:pt x="2181836" y="1464544"/>
                  <a:pt x="2150018" y="1482127"/>
                </a:cubicBezTo>
                <a:cubicBezTo>
                  <a:pt x="2107096" y="1505944"/>
                  <a:pt x="2061981" y="1525576"/>
                  <a:pt x="2015297" y="1540752"/>
                </a:cubicBezTo>
                <a:cubicBezTo>
                  <a:pt x="1965654" y="1556786"/>
                  <a:pt x="1906781" y="1556306"/>
                  <a:pt x="1859361" y="1575010"/>
                </a:cubicBezTo>
                <a:cubicBezTo>
                  <a:pt x="1824049" y="1588963"/>
                  <a:pt x="1785963" y="1620700"/>
                  <a:pt x="1808123" y="1663201"/>
                </a:cubicBezTo>
                <a:cubicBezTo>
                  <a:pt x="1831652" y="1708327"/>
                  <a:pt x="1901051" y="1682774"/>
                  <a:pt x="1940038" y="1674724"/>
                </a:cubicBezTo>
                <a:cubicBezTo>
                  <a:pt x="2047477" y="1652779"/>
                  <a:pt x="2149893" y="1611036"/>
                  <a:pt x="2242057" y="1551627"/>
                </a:cubicBezTo>
                <a:close/>
                <a:moveTo>
                  <a:pt x="2000881" y="1216944"/>
                </a:moveTo>
                <a:cubicBezTo>
                  <a:pt x="1983589" y="1251421"/>
                  <a:pt x="1918740" y="1337137"/>
                  <a:pt x="1939772" y="1378517"/>
                </a:cubicBezTo>
                <a:cubicBezTo>
                  <a:pt x="1967825" y="1433715"/>
                  <a:pt x="2025116" y="1398387"/>
                  <a:pt x="2050765" y="1362354"/>
                </a:cubicBezTo>
                <a:cubicBezTo>
                  <a:pt x="2072342" y="1332030"/>
                  <a:pt x="2130379" y="1239951"/>
                  <a:pt x="2111874" y="1200780"/>
                </a:cubicBezTo>
                <a:cubicBezTo>
                  <a:pt x="2087204" y="1148577"/>
                  <a:pt x="2021228" y="1176373"/>
                  <a:pt x="2000881" y="1216944"/>
                </a:cubicBezTo>
                <a:close/>
                <a:moveTo>
                  <a:pt x="1290278" y="1526196"/>
                </a:moveTo>
                <a:cubicBezTo>
                  <a:pt x="1309003" y="1553455"/>
                  <a:pt x="1353552" y="1541485"/>
                  <a:pt x="1374067" y="1523792"/>
                </a:cubicBezTo>
                <a:cubicBezTo>
                  <a:pt x="1411601" y="1491388"/>
                  <a:pt x="1397348" y="1452853"/>
                  <a:pt x="1371746" y="1419450"/>
                </a:cubicBezTo>
                <a:cubicBezTo>
                  <a:pt x="1325447" y="1359055"/>
                  <a:pt x="1221080" y="1296120"/>
                  <a:pt x="1141783" y="1303599"/>
                </a:cubicBezTo>
                <a:cubicBezTo>
                  <a:pt x="1095115" y="1308006"/>
                  <a:pt x="1051117" y="1358453"/>
                  <a:pt x="1085704" y="1403404"/>
                </a:cubicBezTo>
                <a:cubicBezTo>
                  <a:pt x="1105382" y="1429003"/>
                  <a:pt x="1155453" y="1424590"/>
                  <a:pt x="1183900" y="1436812"/>
                </a:cubicBezTo>
                <a:cubicBezTo>
                  <a:pt x="1227053" y="1456024"/>
                  <a:pt x="1263920" y="1487002"/>
                  <a:pt x="1290277" y="1526196"/>
                </a:cubicBezTo>
                <a:close/>
                <a:moveTo>
                  <a:pt x="719379" y="1694601"/>
                </a:moveTo>
                <a:cubicBezTo>
                  <a:pt x="770540" y="1816765"/>
                  <a:pt x="1010192" y="1522178"/>
                  <a:pt x="867758" y="1486164"/>
                </a:cubicBezTo>
                <a:cubicBezTo>
                  <a:pt x="793627" y="1467422"/>
                  <a:pt x="796460" y="1555885"/>
                  <a:pt x="773417" y="1594835"/>
                </a:cubicBezTo>
                <a:cubicBezTo>
                  <a:pt x="754407" y="1626909"/>
                  <a:pt x="697971" y="1643519"/>
                  <a:pt x="719360" y="1694601"/>
                </a:cubicBezTo>
                <a:close/>
                <a:moveTo>
                  <a:pt x="1087680" y="1842196"/>
                </a:moveTo>
                <a:cubicBezTo>
                  <a:pt x="1076234" y="1888067"/>
                  <a:pt x="1018372" y="2015500"/>
                  <a:pt x="1107268" y="2018066"/>
                </a:cubicBezTo>
                <a:cubicBezTo>
                  <a:pt x="1159199" y="2019570"/>
                  <a:pt x="1172551" y="1967995"/>
                  <a:pt x="1183628" y="1929155"/>
                </a:cubicBezTo>
                <a:cubicBezTo>
                  <a:pt x="1190707" y="1904347"/>
                  <a:pt x="1208078" y="1864607"/>
                  <a:pt x="1206172" y="1838787"/>
                </a:cubicBezTo>
                <a:cubicBezTo>
                  <a:pt x="1200241" y="1758865"/>
                  <a:pt x="1104974" y="1772779"/>
                  <a:pt x="1087661" y="1842196"/>
                </a:cubicBezTo>
                <a:close/>
                <a:moveTo>
                  <a:pt x="1662428" y="1950594"/>
                </a:moveTo>
                <a:cubicBezTo>
                  <a:pt x="1620794" y="1922577"/>
                  <a:pt x="1581544" y="1891170"/>
                  <a:pt x="1545078" y="1856693"/>
                </a:cubicBezTo>
                <a:cubicBezTo>
                  <a:pt x="1516637" y="1829791"/>
                  <a:pt x="1484889" y="1773013"/>
                  <a:pt x="1449610" y="1757284"/>
                </a:cubicBezTo>
                <a:cubicBezTo>
                  <a:pt x="1378228" y="1725456"/>
                  <a:pt x="1339914" y="1814114"/>
                  <a:pt x="1374798" y="1865151"/>
                </a:cubicBezTo>
                <a:cubicBezTo>
                  <a:pt x="1414466" y="1923187"/>
                  <a:pt x="1524051" y="2039401"/>
                  <a:pt x="1594527" y="2057437"/>
                </a:cubicBezTo>
                <a:cubicBezTo>
                  <a:pt x="1649505" y="2071507"/>
                  <a:pt x="1724446" y="1992383"/>
                  <a:pt x="1662409" y="1950594"/>
                </a:cubicBezTo>
                <a:close/>
                <a:moveTo>
                  <a:pt x="2318269" y="1856447"/>
                </a:moveTo>
                <a:cubicBezTo>
                  <a:pt x="2249784" y="1856447"/>
                  <a:pt x="2177870" y="1849655"/>
                  <a:pt x="2109806" y="1856447"/>
                </a:cubicBezTo>
                <a:cubicBezTo>
                  <a:pt x="2042559" y="1863155"/>
                  <a:pt x="1981962" y="1952876"/>
                  <a:pt x="2074992" y="1973297"/>
                </a:cubicBezTo>
                <a:cubicBezTo>
                  <a:pt x="2131137" y="1985610"/>
                  <a:pt x="2215405" y="1977736"/>
                  <a:pt x="2272865" y="1973297"/>
                </a:cubicBezTo>
                <a:cubicBezTo>
                  <a:pt x="2304774" y="1970827"/>
                  <a:pt x="2330772" y="1973297"/>
                  <a:pt x="2352330" y="1942999"/>
                </a:cubicBezTo>
                <a:cubicBezTo>
                  <a:pt x="2377349" y="1907808"/>
                  <a:pt x="2368372" y="1856447"/>
                  <a:pt x="2318269" y="1856447"/>
                </a:cubicBezTo>
                <a:close/>
                <a:moveTo>
                  <a:pt x="1047494" y="1688878"/>
                </a:moveTo>
                <a:cubicBezTo>
                  <a:pt x="1089495" y="1699378"/>
                  <a:pt x="1139462" y="1719987"/>
                  <a:pt x="1173731" y="1680350"/>
                </a:cubicBezTo>
                <a:cubicBezTo>
                  <a:pt x="1203806" y="1645541"/>
                  <a:pt x="1191634" y="1609760"/>
                  <a:pt x="1156347" y="1589857"/>
                </a:cubicBezTo>
                <a:cubicBezTo>
                  <a:pt x="1124218" y="1571711"/>
                  <a:pt x="1068883" y="1566721"/>
                  <a:pt x="1039846" y="1590642"/>
                </a:cubicBezTo>
                <a:cubicBezTo>
                  <a:pt x="1010316" y="1614945"/>
                  <a:pt x="996879" y="1676228"/>
                  <a:pt x="1047481" y="1688878"/>
                </a:cubicBezTo>
                <a:close/>
                <a:moveTo>
                  <a:pt x="931389" y="1237630"/>
                </a:moveTo>
                <a:cubicBezTo>
                  <a:pt x="859961" y="1185783"/>
                  <a:pt x="754867" y="1109070"/>
                  <a:pt x="665822" y="1095817"/>
                </a:cubicBezTo>
                <a:cubicBezTo>
                  <a:pt x="598289" y="1085758"/>
                  <a:pt x="559931" y="1157780"/>
                  <a:pt x="608194" y="1205006"/>
                </a:cubicBezTo>
                <a:cubicBezTo>
                  <a:pt x="636927" y="1233113"/>
                  <a:pt x="704122" y="1247527"/>
                  <a:pt x="740335" y="1267527"/>
                </a:cubicBezTo>
                <a:cubicBezTo>
                  <a:pt x="777767" y="1288207"/>
                  <a:pt x="823061" y="1334156"/>
                  <a:pt x="863292" y="1344707"/>
                </a:cubicBezTo>
                <a:cubicBezTo>
                  <a:pt x="918749" y="1359250"/>
                  <a:pt x="991422" y="1281240"/>
                  <a:pt x="931375" y="1237630"/>
                </a:cubicBezTo>
                <a:close/>
                <a:moveTo>
                  <a:pt x="1072260" y="1139705"/>
                </a:moveTo>
                <a:cubicBezTo>
                  <a:pt x="1057120" y="1264610"/>
                  <a:pt x="1243376" y="1146646"/>
                  <a:pt x="1268072" y="1094864"/>
                </a:cubicBezTo>
                <a:cubicBezTo>
                  <a:pt x="1286908" y="1055331"/>
                  <a:pt x="1292054" y="995318"/>
                  <a:pt x="1232980" y="992972"/>
                </a:cubicBezTo>
                <a:cubicBezTo>
                  <a:pt x="1188607" y="991216"/>
                  <a:pt x="1172331" y="1038882"/>
                  <a:pt x="1163373" y="1057664"/>
                </a:cubicBezTo>
                <a:cubicBezTo>
                  <a:pt x="1157864" y="1066573"/>
                  <a:pt x="1150354" y="1074075"/>
                  <a:pt x="1141439" y="1079575"/>
                </a:cubicBezTo>
                <a:cubicBezTo>
                  <a:pt x="1109569" y="1083056"/>
                  <a:pt x="1076383" y="1105765"/>
                  <a:pt x="1072248" y="1139705"/>
                </a:cubicBezTo>
                <a:close/>
                <a:moveTo>
                  <a:pt x="1419029" y="1234746"/>
                </a:moveTo>
                <a:cubicBezTo>
                  <a:pt x="1485985" y="1269911"/>
                  <a:pt x="1646179" y="1091403"/>
                  <a:pt x="1570137" y="1042777"/>
                </a:cubicBezTo>
                <a:cubicBezTo>
                  <a:pt x="1504212" y="1000632"/>
                  <a:pt x="1342028" y="1194312"/>
                  <a:pt x="1419023" y="1234772"/>
                </a:cubicBezTo>
                <a:close/>
                <a:moveTo>
                  <a:pt x="1816926" y="1150197"/>
                </a:moveTo>
                <a:cubicBezTo>
                  <a:pt x="1846891" y="1193198"/>
                  <a:pt x="1917501" y="1149316"/>
                  <a:pt x="1924158" y="1108720"/>
                </a:cubicBezTo>
                <a:cubicBezTo>
                  <a:pt x="1930556" y="1069653"/>
                  <a:pt x="1852951" y="954411"/>
                  <a:pt x="1822675" y="933037"/>
                </a:cubicBezTo>
                <a:cubicBezTo>
                  <a:pt x="1784893" y="906381"/>
                  <a:pt x="1724348" y="920173"/>
                  <a:pt x="1715436" y="974514"/>
                </a:cubicBezTo>
                <a:cubicBezTo>
                  <a:pt x="1706258" y="1030515"/>
                  <a:pt x="1787025" y="1107314"/>
                  <a:pt x="1816919" y="1150197"/>
                </a:cubicBezTo>
                <a:close/>
                <a:moveTo>
                  <a:pt x="2499872" y="1127903"/>
                </a:moveTo>
                <a:cubicBezTo>
                  <a:pt x="2466816" y="1170113"/>
                  <a:pt x="2383753" y="1185330"/>
                  <a:pt x="2370486" y="1238078"/>
                </a:cubicBezTo>
                <a:cubicBezTo>
                  <a:pt x="2356680" y="1292989"/>
                  <a:pt x="2403658" y="1307902"/>
                  <a:pt x="2448220" y="1295005"/>
                </a:cubicBezTo>
                <a:cubicBezTo>
                  <a:pt x="2496372" y="1281065"/>
                  <a:pt x="2568345" y="1228207"/>
                  <a:pt x="2593124" y="1182627"/>
                </a:cubicBezTo>
                <a:cubicBezTo>
                  <a:pt x="2632688" y="1109854"/>
                  <a:pt x="2548063" y="1066348"/>
                  <a:pt x="2499866" y="1127903"/>
                </a:cubicBezTo>
                <a:close/>
                <a:moveTo>
                  <a:pt x="2715860" y="1603124"/>
                </a:moveTo>
                <a:cubicBezTo>
                  <a:pt x="2672096" y="1559890"/>
                  <a:pt x="2583939" y="1434052"/>
                  <a:pt x="2520296" y="1425756"/>
                </a:cubicBezTo>
                <a:cubicBezTo>
                  <a:pt x="2462421" y="1418206"/>
                  <a:pt x="2427089" y="1480377"/>
                  <a:pt x="2453211" y="1525334"/>
                </a:cubicBezTo>
                <a:cubicBezTo>
                  <a:pt x="2472863" y="1559151"/>
                  <a:pt x="2519408" y="1590732"/>
                  <a:pt x="2547389" y="1618380"/>
                </a:cubicBezTo>
                <a:cubicBezTo>
                  <a:pt x="2571015" y="1641711"/>
                  <a:pt x="2606275" y="1692909"/>
                  <a:pt x="2640725" y="1700544"/>
                </a:cubicBezTo>
                <a:cubicBezTo>
                  <a:pt x="2687724" y="1711004"/>
                  <a:pt x="2761861" y="1648581"/>
                  <a:pt x="2715854" y="1603124"/>
                </a:cubicBezTo>
                <a:close/>
                <a:moveTo>
                  <a:pt x="2407625" y="1662851"/>
                </a:moveTo>
                <a:cubicBezTo>
                  <a:pt x="2376682" y="1662851"/>
                  <a:pt x="2341162" y="1657667"/>
                  <a:pt x="2313771" y="1674413"/>
                </a:cubicBezTo>
                <a:cubicBezTo>
                  <a:pt x="2258599" y="1708178"/>
                  <a:pt x="2273429" y="1765145"/>
                  <a:pt x="2328179" y="1779701"/>
                </a:cubicBezTo>
                <a:cubicBezTo>
                  <a:pt x="2349536" y="1785372"/>
                  <a:pt x="2390676" y="1783369"/>
                  <a:pt x="2411333" y="1774756"/>
                </a:cubicBezTo>
                <a:cubicBezTo>
                  <a:pt x="2460866" y="1754108"/>
                  <a:pt x="2480680" y="1662851"/>
                  <a:pt x="2407619" y="1662851"/>
                </a:cubicBezTo>
                <a:close/>
                <a:moveTo>
                  <a:pt x="1643917" y="1818969"/>
                </a:moveTo>
                <a:cubicBezTo>
                  <a:pt x="1682703" y="1846486"/>
                  <a:pt x="1742439" y="1911482"/>
                  <a:pt x="1794415" y="1896790"/>
                </a:cubicBezTo>
                <a:cubicBezTo>
                  <a:pt x="1846981" y="1881923"/>
                  <a:pt x="1855809" y="1826376"/>
                  <a:pt x="1824230" y="1789772"/>
                </a:cubicBezTo>
                <a:cubicBezTo>
                  <a:pt x="1796573" y="1757744"/>
                  <a:pt x="1718054" y="1699416"/>
                  <a:pt x="1673733" y="1711957"/>
                </a:cubicBezTo>
                <a:cubicBezTo>
                  <a:pt x="1630221" y="1724251"/>
                  <a:pt x="1600322" y="1788048"/>
                  <a:pt x="1643911" y="1818969"/>
                </a:cubicBezTo>
                <a:close/>
                <a:moveTo>
                  <a:pt x="282814" y="1619475"/>
                </a:moveTo>
                <a:cubicBezTo>
                  <a:pt x="292083" y="1710084"/>
                  <a:pt x="431892" y="1624770"/>
                  <a:pt x="468980" y="1607336"/>
                </a:cubicBezTo>
                <a:cubicBezTo>
                  <a:pt x="512978" y="1586656"/>
                  <a:pt x="654615" y="1539936"/>
                  <a:pt x="621630" y="1466631"/>
                </a:cubicBezTo>
                <a:cubicBezTo>
                  <a:pt x="590784" y="1398050"/>
                  <a:pt x="494693" y="1474978"/>
                  <a:pt x="457475" y="1493455"/>
                </a:cubicBezTo>
                <a:cubicBezTo>
                  <a:pt x="408299" y="1517868"/>
                  <a:pt x="275160" y="1544712"/>
                  <a:pt x="282814" y="1619475"/>
                </a:cubicBezTo>
                <a:close/>
                <a:moveTo>
                  <a:pt x="575655" y="1781988"/>
                </a:moveTo>
                <a:cubicBezTo>
                  <a:pt x="499405" y="1776545"/>
                  <a:pt x="426052" y="1876849"/>
                  <a:pt x="525999" y="1898838"/>
                </a:cubicBezTo>
                <a:cubicBezTo>
                  <a:pt x="609704" y="1917250"/>
                  <a:pt x="669290" y="1781988"/>
                  <a:pt x="575655" y="1781988"/>
                </a:cubicBezTo>
                <a:close/>
                <a:moveTo>
                  <a:pt x="894922" y="1808269"/>
                </a:moveTo>
                <a:cubicBezTo>
                  <a:pt x="875477" y="1757990"/>
                  <a:pt x="807420" y="1782060"/>
                  <a:pt x="787755" y="1819357"/>
                </a:cubicBezTo>
                <a:cubicBezTo>
                  <a:pt x="764142" y="1864075"/>
                  <a:pt x="811005" y="1981670"/>
                  <a:pt x="839906" y="2018527"/>
                </a:cubicBezTo>
                <a:cubicBezTo>
                  <a:pt x="869436" y="2056180"/>
                  <a:pt x="921614" y="2055675"/>
                  <a:pt x="947074" y="2007438"/>
                </a:cubicBezTo>
                <a:cubicBezTo>
                  <a:pt x="976112" y="1952415"/>
                  <a:pt x="915100" y="1860420"/>
                  <a:pt x="894897" y="1808269"/>
                </a:cubicBezTo>
                <a:close/>
                <a:moveTo>
                  <a:pt x="882730" y="844794"/>
                </a:moveTo>
                <a:cubicBezTo>
                  <a:pt x="839472" y="801541"/>
                  <a:pt x="764693" y="855260"/>
                  <a:pt x="774065" y="909428"/>
                </a:cubicBezTo>
                <a:cubicBezTo>
                  <a:pt x="781928" y="954865"/>
                  <a:pt x="875666" y="1034119"/>
                  <a:pt x="923591" y="1014553"/>
                </a:cubicBezTo>
                <a:cubicBezTo>
                  <a:pt x="1027589" y="972084"/>
                  <a:pt x="922308" y="884366"/>
                  <a:pt x="882730" y="844794"/>
                </a:cubicBezTo>
                <a:close/>
                <a:moveTo>
                  <a:pt x="244041" y="1312866"/>
                </a:moveTo>
                <a:cubicBezTo>
                  <a:pt x="287766" y="1334739"/>
                  <a:pt x="351889" y="1385724"/>
                  <a:pt x="401189" y="1350384"/>
                </a:cubicBezTo>
                <a:cubicBezTo>
                  <a:pt x="437940" y="1324046"/>
                  <a:pt x="436131" y="1283443"/>
                  <a:pt x="409200" y="1254234"/>
                </a:cubicBezTo>
                <a:cubicBezTo>
                  <a:pt x="379183" y="1221675"/>
                  <a:pt x="292692" y="1187145"/>
                  <a:pt x="252052" y="1216717"/>
                </a:cubicBezTo>
                <a:cubicBezTo>
                  <a:pt x="224848" y="1236515"/>
                  <a:pt x="205009" y="1293346"/>
                  <a:pt x="244041" y="1312866"/>
                </a:cubicBezTo>
                <a:close/>
                <a:moveTo>
                  <a:pt x="575072" y="836693"/>
                </a:moveTo>
                <a:cubicBezTo>
                  <a:pt x="510061" y="798061"/>
                  <a:pt x="440902" y="919978"/>
                  <a:pt x="408708" y="958241"/>
                </a:cubicBezTo>
                <a:cubicBezTo>
                  <a:pt x="383176" y="988578"/>
                  <a:pt x="319656" y="1050153"/>
                  <a:pt x="376513" y="1085914"/>
                </a:cubicBezTo>
                <a:cubicBezTo>
                  <a:pt x="434375" y="1122297"/>
                  <a:pt x="493604" y="1022927"/>
                  <a:pt x="522422" y="988701"/>
                </a:cubicBezTo>
                <a:cubicBezTo>
                  <a:pt x="547745" y="958572"/>
                  <a:pt x="641373" y="876090"/>
                  <a:pt x="575072" y="836693"/>
                </a:cubicBezTo>
                <a:close/>
                <a:moveTo>
                  <a:pt x="1052038" y="679150"/>
                </a:moveTo>
                <a:cubicBezTo>
                  <a:pt x="1025003" y="619527"/>
                  <a:pt x="953128" y="542657"/>
                  <a:pt x="881142" y="542443"/>
                </a:cubicBezTo>
                <a:cubicBezTo>
                  <a:pt x="837242" y="542314"/>
                  <a:pt x="782265" y="595735"/>
                  <a:pt x="812780" y="640984"/>
                </a:cubicBezTo>
                <a:cubicBezTo>
                  <a:pt x="827844" y="663317"/>
                  <a:pt x="868348" y="665061"/>
                  <a:pt x="890146" y="680615"/>
                </a:cubicBezTo>
                <a:cubicBezTo>
                  <a:pt x="916539" y="699461"/>
                  <a:pt x="925322" y="738677"/>
                  <a:pt x="949277" y="754931"/>
                </a:cubicBezTo>
                <a:cubicBezTo>
                  <a:pt x="995219" y="786097"/>
                  <a:pt x="1078827" y="738230"/>
                  <a:pt x="1052038" y="679150"/>
                </a:cubicBezTo>
                <a:close/>
                <a:moveTo>
                  <a:pt x="1159575" y="883083"/>
                </a:moveTo>
                <a:cubicBezTo>
                  <a:pt x="1226985" y="923154"/>
                  <a:pt x="1282642" y="799784"/>
                  <a:pt x="1319627" y="764341"/>
                </a:cubicBezTo>
                <a:cubicBezTo>
                  <a:pt x="1352852" y="732501"/>
                  <a:pt x="1508243" y="661613"/>
                  <a:pt x="1443070" y="598204"/>
                </a:cubicBezTo>
                <a:cubicBezTo>
                  <a:pt x="1359483" y="516902"/>
                  <a:pt x="1067536" y="828423"/>
                  <a:pt x="1159575" y="883083"/>
                </a:cubicBezTo>
                <a:close/>
                <a:moveTo>
                  <a:pt x="1503965" y="829940"/>
                </a:moveTo>
                <a:cubicBezTo>
                  <a:pt x="1514141" y="929369"/>
                  <a:pt x="1779014" y="806401"/>
                  <a:pt x="1756653" y="716486"/>
                </a:cubicBezTo>
                <a:cubicBezTo>
                  <a:pt x="1737072" y="637744"/>
                  <a:pt x="1656725" y="707011"/>
                  <a:pt x="1624271" y="727504"/>
                </a:cubicBezTo>
                <a:cubicBezTo>
                  <a:pt x="1582419" y="753933"/>
                  <a:pt x="1497095" y="762863"/>
                  <a:pt x="1503965" y="829972"/>
                </a:cubicBezTo>
                <a:close/>
                <a:moveTo>
                  <a:pt x="1975233" y="518458"/>
                </a:moveTo>
                <a:cubicBezTo>
                  <a:pt x="1897032" y="539618"/>
                  <a:pt x="1920788" y="666435"/>
                  <a:pt x="1920788" y="726635"/>
                </a:cubicBezTo>
                <a:cubicBezTo>
                  <a:pt x="1920788" y="775092"/>
                  <a:pt x="1896805" y="904211"/>
                  <a:pt x="1986045" y="883809"/>
                </a:cubicBezTo>
                <a:cubicBezTo>
                  <a:pt x="2064525" y="865850"/>
                  <a:pt x="2040491" y="731703"/>
                  <a:pt x="2040491" y="675625"/>
                </a:cubicBezTo>
                <a:cubicBezTo>
                  <a:pt x="2040491" y="628438"/>
                  <a:pt x="2063449" y="494615"/>
                  <a:pt x="1975233" y="518490"/>
                </a:cubicBezTo>
                <a:close/>
                <a:moveTo>
                  <a:pt x="2268367" y="784736"/>
                </a:moveTo>
                <a:cubicBezTo>
                  <a:pt x="2242732" y="843809"/>
                  <a:pt x="2175679" y="909058"/>
                  <a:pt x="2162405" y="969440"/>
                </a:cubicBezTo>
                <a:cubicBezTo>
                  <a:pt x="2142506" y="1059692"/>
                  <a:pt x="2238790" y="1033600"/>
                  <a:pt x="2275186" y="991216"/>
                </a:cubicBezTo>
                <a:cubicBezTo>
                  <a:pt x="2310186" y="950471"/>
                  <a:pt x="2378892" y="855481"/>
                  <a:pt x="2380389" y="800284"/>
                </a:cubicBezTo>
                <a:cubicBezTo>
                  <a:pt x="2382334" y="727491"/>
                  <a:pt x="2296140" y="720764"/>
                  <a:pt x="2268360" y="784769"/>
                </a:cubicBezTo>
                <a:close/>
                <a:moveTo>
                  <a:pt x="2380681" y="987405"/>
                </a:moveTo>
                <a:cubicBezTo>
                  <a:pt x="2389801" y="1076510"/>
                  <a:pt x="2678980" y="987573"/>
                  <a:pt x="2666088" y="900750"/>
                </a:cubicBezTo>
                <a:cubicBezTo>
                  <a:pt x="2652599" y="809940"/>
                  <a:pt x="2372131" y="903938"/>
                  <a:pt x="2380681" y="987437"/>
                </a:cubicBezTo>
                <a:close/>
                <a:moveTo>
                  <a:pt x="2133302" y="653901"/>
                </a:moveTo>
                <a:cubicBezTo>
                  <a:pt x="2207056" y="692630"/>
                  <a:pt x="2341739" y="507116"/>
                  <a:pt x="2269637" y="461874"/>
                </a:cubicBezTo>
                <a:cubicBezTo>
                  <a:pt x="2196485" y="416009"/>
                  <a:pt x="2061531" y="616241"/>
                  <a:pt x="2133302" y="653933"/>
                </a:cubicBezTo>
                <a:close/>
                <a:moveTo>
                  <a:pt x="1659175" y="588178"/>
                </a:moveTo>
                <a:cubicBezTo>
                  <a:pt x="1692270" y="644828"/>
                  <a:pt x="1777595" y="602987"/>
                  <a:pt x="1777005" y="545580"/>
                </a:cubicBezTo>
                <a:cubicBezTo>
                  <a:pt x="1776765" y="522567"/>
                  <a:pt x="1750962" y="489676"/>
                  <a:pt x="1741609" y="470551"/>
                </a:cubicBezTo>
                <a:cubicBezTo>
                  <a:pt x="1725573" y="437745"/>
                  <a:pt x="1716427" y="377726"/>
                  <a:pt x="1694195" y="350714"/>
                </a:cubicBezTo>
                <a:cubicBezTo>
                  <a:pt x="1663823" y="313832"/>
                  <a:pt x="1606842" y="314557"/>
                  <a:pt x="1584538" y="365102"/>
                </a:cubicBezTo>
                <a:cubicBezTo>
                  <a:pt x="1557322" y="426858"/>
                  <a:pt x="1628945" y="536448"/>
                  <a:pt x="1659175" y="588211"/>
                </a:cubicBezTo>
                <a:close/>
                <a:moveTo>
                  <a:pt x="1169583" y="508010"/>
                </a:moveTo>
                <a:cubicBezTo>
                  <a:pt x="1242735" y="551478"/>
                  <a:pt x="1389927" y="345698"/>
                  <a:pt x="1319750" y="300371"/>
                </a:cubicBezTo>
                <a:cubicBezTo>
                  <a:pt x="1247882" y="253987"/>
                  <a:pt x="1099360" y="466319"/>
                  <a:pt x="1169583" y="508043"/>
                </a:cubicBezTo>
                <a:close/>
                <a:moveTo>
                  <a:pt x="957905" y="439962"/>
                </a:moveTo>
                <a:cubicBezTo>
                  <a:pt x="1027012" y="444725"/>
                  <a:pt x="1058896" y="328699"/>
                  <a:pt x="977771" y="323112"/>
                </a:cubicBezTo>
                <a:cubicBezTo>
                  <a:pt x="989101" y="323890"/>
                  <a:pt x="970590" y="319405"/>
                  <a:pt x="968049" y="319768"/>
                </a:cubicBezTo>
                <a:cubicBezTo>
                  <a:pt x="949770" y="322399"/>
                  <a:pt x="933962" y="267669"/>
                  <a:pt x="884740" y="281777"/>
                </a:cubicBezTo>
                <a:cubicBezTo>
                  <a:pt x="762923" y="316754"/>
                  <a:pt x="886036" y="435036"/>
                  <a:pt x="957905" y="440007"/>
                </a:cubicBezTo>
                <a:close/>
                <a:moveTo>
                  <a:pt x="971516" y="320973"/>
                </a:moveTo>
                <a:cubicBezTo>
                  <a:pt x="970648" y="320552"/>
                  <a:pt x="971380" y="320973"/>
                  <a:pt x="971542" y="321019"/>
                </a:cubicBezTo>
                <a:close/>
                <a:moveTo>
                  <a:pt x="453580" y="476844"/>
                </a:moveTo>
                <a:cubicBezTo>
                  <a:pt x="484771" y="495440"/>
                  <a:pt x="512886" y="518763"/>
                  <a:pt x="536921" y="545982"/>
                </a:cubicBezTo>
                <a:cubicBezTo>
                  <a:pt x="560326" y="572890"/>
                  <a:pt x="573821" y="613584"/>
                  <a:pt x="613463" y="616565"/>
                </a:cubicBezTo>
                <a:cubicBezTo>
                  <a:pt x="702774" y="623279"/>
                  <a:pt x="684301" y="527129"/>
                  <a:pt x="650881" y="483280"/>
                </a:cubicBezTo>
                <a:cubicBezTo>
                  <a:pt x="619770" y="442496"/>
                  <a:pt x="554091" y="362042"/>
                  <a:pt x="496462" y="366663"/>
                </a:cubicBezTo>
                <a:cubicBezTo>
                  <a:pt x="448849" y="370526"/>
                  <a:pt x="402083" y="445820"/>
                  <a:pt x="453606" y="476889"/>
                </a:cubicBezTo>
                <a:close/>
                <a:moveTo>
                  <a:pt x="271056" y="801845"/>
                </a:moveTo>
                <a:cubicBezTo>
                  <a:pt x="334090" y="839298"/>
                  <a:pt x="541342" y="622721"/>
                  <a:pt x="457676" y="570155"/>
                </a:cubicBezTo>
                <a:cubicBezTo>
                  <a:pt x="398045" y="532709"/>
                  <a:pt x="335348" y="638204"/>
                  <a:pt x="306654" y="671464"/>
                </a:cubicBezTo>
                <a:cubicBezTo>
                  <a:pt x="281343" y="700867"/>
                  <a:pt x="211568" y="766531"/>
                  <a:pt x="271082" y="801891"/>
                </a:cubicBezTo>
                <a:close/>
                <a:moveTo>
                  <a:pt x="30120" y="1157060"/>
                </a:moveTo>
                <a:cubicBezTo>
                  <a:pt x="26192" y="1205181"/>
                  <a:pt x="75492" y="1224137"/>
                  <a:pt x="113915" y="1203256"/>
                </a:cubicBezTo>
                <a:cubicBezTo>
                  <a:pt x="173851" y="1170703"/>
                  <a:pt x="150329" y="1069141"/>
                  <a:pt x="133217" y="1018656"/>
                </a:cubicBezTo>
                <a:cubicBezTo>
                  <a:pt x="115451" y="966271"/>
                  <a:pt x="72815" y="921352"/>
                  <a:pt x="20469" y="970010"/>
                </a:cubicBezTo>
                <a:cubicBezTo>
                  <a:pt x="-32758" y="1019556"/>
                  <a:pt x="35234" y="1094728"/>
                  <a:pt x="30146" y="1157106"/>
                </a:cubicBezTo>
                <a:close/>
                <a:moveTo>
                  <a:pt x="195143" y="1540020"/>
                </a:moveTo>
                <a:cubicBezTo>
                  <a:pt x="217829" y="1505898"/>
                  <a:pt x="209105" y="1460422"/>
                  <a:pt x="164031" y="1454764"/>
                </a:cubicBezTo>
                <a:cubicBezTo>
                  <a:pt x="143711" y="1452217"/>
                  <a:pt x="80917" y="1483241"/>
                  <a:pt x="64628" y="1495594"/>
                </a:cubicBezTo>
                <a:cubicBezTo>
                  <a:pt x="31176" y="1520966"/>
                  <a:pt x="10423" y="1572502"/>
                  <a:pt x="57953" y="1596559"/>
                </a:cubicBezTo>
                <a:cubicBezTo>
                  <a:pt x="103804" y="1619793"/>
                  <a:pt x="170850" y="1576630"/>
                  <a:pt x="195169" y="1540065"/>
                </a:cubicBezTo>
                <a:close/>
                <a:moveTo>
                  <a:pt x="271964" y="1783051"/>
                </a:moveTo>
                <a:cubicBezTo>
                  <a:pt x="232309" y="1732702"/>
                  <a:pt x="160162" y="1795365"/>
                  <a:pt x="164466" y="1844257"/>
                </a:cubicBezTo>
                <a:cubicBezTo>
                  <a:pt x="167778" y="1881897"/>
                  <a:pt x="217492" y="1923135"/>
                  <a:pt x="240508" y="1952363"/>
                </a:cubicBezTo>
                <a:cubicBezTo>
                  <a:pt x="272268" y="1992668"/>
                  <a:pt x="309460" y="2062415"/>
                  <a:pt x="351137" y="2092823"/>
                </a:cubicBezTo>
                <a:cubicBezTo>
                  <a:pt x="391972" y="2122635"/>
                  <a:pt x="459952" y="2099304"/>
                  <a:pt x="459816" y="2039797"/>
                </a:cubicBezTo>
                <a:cubicBezTo>
                  <a:pt x="459718" y="1999065"/>
                  <a:pt x="405603" y="1952726"/>
                  <a:pt x="382593" y="1923511"/>
                </a:cubicBezTo>
                <a:cubicBezTo>
                  <a:pt x="345734" y="1876706"/>
                  <a:pt x="308873" y="1829886"/>
                  <a:pt x="272009" y="1783051"/>
                </a:cubicBezTo>
                <a:close/>
                <a:moveTo>
                  <a:pt x="741171" y="2048364"/>
                </a:moveTo>
                <a:cubicBezTo>
                  <a:pt x="722024" y="1981774"/>
                  <a:pt x="632027" y="2040348"/>
                  <a:pt x="625797" y="2085117"/>
                </a:cubicBezTo>
                <a:cubicBezTo>
                  <a:pt x="620820" y="2120853"/>
                  <a:pt x="645930" y="2170366"/>
                  <a:pt x="655671" y="2204242"/>
                </a:cubicBezTo>
                <a:cubicBezTo>
                  <a:pt x="665193" y="2237346"/>
                  <a:pt x="671227" y="2304410"/>
                  <a:pt x="692169" y="2331182"/>
                </a:cubicBezTo>
                <a:cubicBezTo>
                  <a:pt x="729213" y="2378492"/>
                  <a:pt x="798891" y="2356612"/>
                  <a:pt x="807543" y="2294429"/>
                </a:cubicBezTo>
                <a:cubicBezTo>
                  <a:pt x="817117" y="2225693"/>
                  <a:pt x="760324" y="2114916"/>
                  <a:pt x="741197" y="2048384"/>
                </a:cubicBezTo>
                <a:close/>
                <a:moveTo>
                  <a:pt x="1275831" y="2199128"/>
                </a:moveTo>
                <a:cubicBezTo>
                  <a:pt x="1220956" y="2182764"/>
                  <a:pt x="1129636" y="2098481"/>
                  <a:pt x="1074899" y="2114735"/>
                </a:cubicBezTo>
                <a:cubicBezTo>
                  <a:pt x="1002142" y="2136348"/>
                  <a:pt x="1025146" y="2208882"/>
                  <a:pt x="1069713" y="2240502"/>
                </a:cubicBezTo>
                <a:cubicBezTo>
                  <a:pt x="1114697" y="2272426"/>
                  <a:pt x="1209004" y="2332400"/>
                  <a:pt x="1264890" y="2309659"/>
                </a:cubicBezTo>
                <a:cubicBezTo>
                  <a:pt x="1308796" y="2291830"/>
                  <a:pt x="1333750" y="2216406"/>
                  <a:pt x="1275856" y="2199122"/>
                </a:cubicBezTo>
                <a:close/>
                <a:moveTo>
                  <a:pt x="1528291" y="2067735"/>
                </a:moveTo>
                <a:cubicBezTo>
                  <a:pt x="1477268" y="2053905"/>
                  <a:pt x="1419043" y="2027185"/>
                  <a:pt x="1366483" y="2023867"/>
                </a:cubicBezTo>
                <a:cubicBezTo>
                  <a:pt x="1300824" y="2019726"/>
                  <a:pt x="1242683" y="2099388"/>
                  <a:pt x="1315109" y="2137217"/>
                </a:cubicBezTo>
                <a:cubicBezTo>
                  <a:pt x="1353999" y="2157528"/>
                  <a:pt x="1427650" y="2175402"/>
                  <a:pt x="1471045" y="2179491"/>
                </a:cubicBezTo>
                <a:cubicBezTo>
                  <a:pt x="1531227" y="2185168"/>
                  <a:pt x="1614782" y="2091196"/>
                  <a:pt x="1528317" y="2067755"/>
                </a:cubicBezTo>
                <a:close/>
                <a:moveTo>
                  <a:pt x="1871559" y="2036770"/>
                </a:moveTo>
                <a:cubicBezTo>
                  <a:pt x="1800365" y="2019233"/>
                  <a:pt x="1760471" y="2139277"/>
                  <a:pt x="1725722" y="2181604"/>
                </a:cubicBezTo>
                <a:cubicBezTo>
                  <a:pt x="1700586" y="2212232"/>
                  <a:pt x="1571057" y="2324494"/>
                  <a:pt x="1679210" y="2344001"/>
                </a:cubicBezTo>
                <a:cubicBezTo>
                  <a:pt x="1764683" y="2359438"/>
                  <a:pt x="1974327" y="2062104"/>
                  <a:pt x="1871585" y="2036790"/>
                </a:cubicBezTo>
                <a:close/>
                <a:moveTo>
                  <a:pt x="2227863" y="2145000"/>
                </a:moveTo>
                <a:cubicBezTo>
                  <a:pt x="2183204" y="2113536"/>
                  <a:pt x="2072874" y="2018319"/>
                  <a:pt x="2045514" y="2128150"/>
                </a:cubicBezTo>
                <a:cubicBezTo>
                  <a:pt x="2031903" y="2182699"/>
                  <a:pt x="2127870" y="2253055"/>
                  <a:pt x="2174123" y="2255687"/>
                </a:cubicBezTo>
                <a:cubicBezTo>
                  <a:pt x="2227390" y="2258745"/>
                  <a:pt x="2281207" y="2182563"/>
                  <a:pt x="2227889" y="2145000"/>
                </a:cubicBezTo>
                <a:close/>
                <a:moveTo>
                  <a:pt x="1945418" y="2245978"/>
                </a:moveTo>
                <a:cubicBezTo>
                  <a:pt x="1874256" y="2268188"/>
                  <a:pt x="1858220" y="2455413"/>
                  <a:pt x="1956255" y="2432626"/>
                </a:cubicBezTo>
                <a:cubicBezTo>
                  <a:pt x="2032719" y="2414850"/>
                  <a:pt x="2037918" y="2217106"/>
                  <a:pt x="1945444" y="2245978"/>
                </a:cubicBezTo>
                <a:close/>
                <a:moveTo>
                  <a:pt x="2541082" y="1887587"/>
                </a:moveTo>
                <a:cubicBezTo>
                  <a:pt x="2429598" y="1860122"/>
                  <a:pt x="2390708" y="2138552"/>
                  <a:pt x="2494602" y="2135868"/>
                </a:cubicBezTo>
                <a:cubicBezTo>
                  <a:pt x="2538542" y="2134734"/>
                  <a:pt x="2557177" y="2098163"/>
                  <a:pt x="2562245" y="2062149"/>
                </a:cubicBezTo>
                <a:cubicBezTo>
                  <a:pt x="2567943" y="2022020"/>
                  <a:pt x="2596189" y="1901133"/>
                  <a:pt x="2541141" y="1887575"/>
                </a:cubicBezTo>
                <a:close/>
                <a:moveTo>
                  <a:pt x="898429" y="157851"/>
                </a:moveTo>
                <a:cubicBezTo>
                  <a:pt x="941108" y="153833"/>
                  <a:pt x="984019" y="152854"/>
                  <a:pt x="1026837" y="154921"/>
                </a:cubicBezTo>
                <a:cubicBezTo>
                  <a:pt x="1063134" y="156755"/>
                  <a:pt x="1111637" y="173469"/>
                  <a:pt x="1147085" y="165083"/>
                </a:cubicBezTo>
                <a:cubicBezTo>
                  <a:pt x="1208330" y="150592"/>
                  <a:pt x="1227827" y="81876"/>
                  <a:pt x="1171981" y="51358"/>
                </a:cubicBezTo>
                <a:cubicBezTo>
                  <a:pt x="1119784" y="22842"/>
                  <a:pt x="974899" y="26853"/>
                  <a:pt x="918296" y="40988"/>
                </a:cubicBezTo>
                <a:cubicBezTo>
                  <a:pt x="861102" y="55304"/>
                  <a:pt x="810843" y="165926"/>
                  <a:pt x="898487" y="157844"/>
                </a:cubicBezTo>
                <a:close/>
                <a:moveTo>
                  <a:pt x="1383257" y="100262"/>
                </a:moveTo>
                <a:cubicBezTo>
                  <a:pt x="1395721" y="131085"/>
                  <a:pt x="1369062" y="162633"/>
                  <a:pt x="1412120" y="182167"/>
                </a:cubicBezTo>
                <a:cubicBezTo>
                  <a:pt x="1473897" y="210190"/>
                  <a:pt x="1509572" y="127358"/>
                  <a:pt x="1504807" y="80418"/>
                </a:cubicBezTo>
                <a:cubicBezTo>
                  <a:pt x="1490522" y="-60826"/>
                  <a:pt x="1346299" y="8798"/>
                  <a:pt x="1383329" y="100255"/>
                </a:cubicBezTo>
                <a:close/>
                <a:moveTo>
                  <a:pt x="1731173" y="248880"/>
                </a:moveTo>
                <a:cubicBezTo>
                  <a:pt x="1789171" y="266288"/>
                  <a:pt x="1912083" y="331836"/>
                  <a:pt x="1970605" y="300643"/>
                </a:cubicBezTo>
                <a:cubicBezTo>
                  <a:pt x="2020093" y="274246"/>
                  <a:pt x="2018239" y="218388"/>
                  <a:pt x="1974495" y="193210"/>
                </a:cubicBezTo>
                <a:cubicBezTo>
                  <a:pt x="1928786" y="166911"/>
                  <a:pt x="1790921" y="118188"/>
                  <a:pt x="1742153" y="138285"/>
                </a:cubicBezTo>
                <a:cubicBezTo>
                  <a:pt x="1698460" y="156295"/>
                  <a:pt x="1673259" y="231467"/>
                  <a:pt x="1731245" y="248874"/>
                </a:cubicBezTo>
                <a:close/>
                <a:moveTo>
                  <a:pt x="630361" y="236075"/>
                </a:moveTo>
                <a:cubicBezTo>
                  <a:pt x="681566" y="207079"/>
                  <a:pt x="779899" y="37190"/>
                  <a:pt x="661064" y="40839"/>
                </a:cubicBezTo>
                <a:cubicBezTo>
                  <a:pt x="610346" y="42401"/>
                  <a:pt x="610507" y="84721"/>
                  <a:pt x="595866" y="117676"/>
                </a:cubicBezTo>
                <a:cubicBezTo>
                  <a:pt x="595055" y="119497"/>
                  <a:pt x="587737" y="141441"/>
                  <a:pt x="594530" y="127825"/>
                </a:cubicBezTo>
                <a:cubicBezTo>
                  <a:pt x="583971" y="148998"/>
                  <a:pt x="558933" y="154856"/>
                  <a:pt x="552665" y="181778"/>
                </a:cubicBezTo>
                <a:cubicBezTo>
                  <a:pt x="541970" y="227746"/>
                  <a:pt x="587861" y="260164"/>
                  <a:pt x="630361" y="23607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2" name="Google Shape;42;p5"/>
          <p:cNvSpPr/>
          <p:nvPr/>
        </p:nvSpPr>
        <p:spPr>
          <a:xfrm flipH="1">
            <a:off x="-544275" y="645938"/>
            <a:ext cx="1566292" cy="1544222"/>
          </a:xfrm>
          <a:custGeom>
            <a:avLst/>
            <a:gdLst/>
            <a:ahLst/>
            <a:cxnLst/>
            <a:rect l="l" t="t" r="r" b="b"/>
            <a:pathLst>
              <a:path w="2320433" h="2287737" extrusionOk="0">
                <a:moveTo>
                  <a:pt x="2153387" y="834165"/>
                </a:moveTo>
                <a:cubicBezTo>
                  <a:pt x="2172723" y="714143"/>
                  <a:pt x="2145915" y="591250"/>
                  <a:pt x="2078348" y="490181"/>
                </a:cubicBezTo>
                <a:cubicBezTo>
                  <a:pt x="2044378" y="439566"/>
                  <a:pt x="2005158" y="399832"/>
                  <a:pt x="1975173" y="346708"/>
                </a:cubicBezTo>
                <a:cubicBezTo>
                  <a:pt x="1941700" y="287459"/>
                  <a:pt x="1899270" y="233738"/>
                  <a:pt x="1849384" y="187448"/>
                </a:cubicBezTo>
                <a:cubicBezTo>
                  <a:pt x="1767537" y="111597"/>
                  <a:pt x="1668889" y="56203"/>
                  <a:pt x="1561514" y="25803"/>
                </a:cubicBezTo>
                <a:cubicBezTo>
                  <a:pt x="1506158" y="9971"/>
                  <a:pt x="1448997" y="1315"/>
                  <a:pt x="1391435" y="48"/>
                </a:cubicBezTo>
                <a:cubicBezTo>
                  <a:pt x="1319139" y="-1248"/>
                  <a:pt x="1249979" y="24027"/>
                  <a:pt x="1180230" y="23703"/>
                </a:cubicBezTo>
                <a:cubicBezTo>
                  <a:pt x="1056560" y="23107"/>
                  <a:pt x="951920" y="27592"/>
                  <a:pt x="835147" y="76088"/>
                </a:cubicBezTo>
                <a:cubicBezTo>
                  <a:pt x="714432" y="126211"/>
                  <a:pt x="602676" y="200364"/>
                  <a:pt x="498340" y="278381"/>
                </a:cubicBezTo>
                <a:cubicBezTo>
                  <a:pt x="316549" y="414323"/>
                  <a:pt x="139756" y="600427"/>
                  <a:pt x="91415" y="829829"/>
                </a:cubicBezTo>
                <a:cubicBezTo>
                  <a:pt x="79003" y="888708"/>
                  <a:pt x="86878" y="939427"/>
                  <a:pt x="88045" y="997586"/>
                </a:cubicBezTo>
                <a:cubicBezTo>
                  <a:pt x="89082" y="1050832"/>
                  <a:pt x="55131" y="1103677"/>
                  <a:pt x="38078" y="1157429"/>
                </a:cubicBezTo>
                <a:cubicBezTo>
                  <a:pt x="11" y="1277448"/>
                  <a:pt x="-14534" y="1408633"/>
                  <a:pt x="17946" y="1531711"/>
                </a:cubicBezTo>
                <a:cubicBezTo>
                  <a:pt x="48089" y="1641594"/>
                  <a:pt x="113118" y="1738713"/>
                  <a:pt x="203243" y="1808443"/>
                </a:cubicBezTo>
                <a:cubicBezTo>
                  <a:pt x="245350" y="1841298"/>
                  <a:pt x="291705" y="1868311"/>
                  <a:pt x="341050" y="1888747"/>
                </a:cubicBezTo>
                <a:cubicBezTo>
                  <a:pt x="363567" y="1898144"/>
                  <a:pt x="396319" y="1902454"/>
                  <a:pt x="416736" y="1914833"/>
                </a:cubicBezTo>
                <a:cubicBezTo>
                  <a:pt x="446785" y="1933044"/>
                  <a:pt x="473775" y="1971922"/>
                  <a:pt x="501270" y="1994994"/>
                </a:cubicBezTo>
                <a:cubicBezTo>
                  <a:pt x="857113" y="2293314"/>
                  <a:pt x="1489723" y="2410721"/>
                  <a:pt x="1891093" y="2139141"/>
                </a:cubicBezTo>
                <a:cubicBezTo>
                  <a:pt x="2280518" y="1875630"/>
                  <a:pt x="2487814" y="1215731"/>
                  <a:pt x="2153387" y="834165"/>
                </a:cubicBezTo>
                <a:close/>
                <a:moveTo>
                  <a:pt x="2071932" y="1234085"/>
                </a:moveTo>
                <a:cubicBezTo>
                  <a:pt x="2062060" y="1212367"/>
                  <a:pt x="2028122" y="1172348"/>
                  <a:pt x="2026437" y="1149931"/>
                </a:cubicBezTo>
                <a:cubicBezTo>
                  <a:pt x="2024382" y="1122523"/>
                  <a:pt x="2046368" y="1102167"/>
                  <a:pt x="2063434" y="1074105"/>
                </a:cubicBezTo>
                <a:cubicBezTo>
                  <a:pt x="2074382" y="1126690"/>
                  <a:pt x="2077247" y="1180636"/>
                  <a:pt x="2071932" y="1234085"/>
                </a:cubicBezTo>
                <a:close/>
                <a:moveTo>
                  <a:pt x="1092968" y="196910"/>
                </a:moveTo>
                <a:cubicBezTo>
                  <a:pt x="1119970" y="180248"/>
                  <a:pt x="1163326" y="150157"/>
                  <a:pt x="1195741" y="147455"/>
                </a:cubicBezTo>
                <a:cubicBezTo>
                  <a:pt x="1226970" y="144862"/>
                  <a:pt x="1272814" y="165601"/>
                  <a:pt x="1302423" y="174817"/>
                </a:cubicBezTo>
                <a:cubicBezTo>
                  <a:pt x="1391072" y="202386"/>
                  <a:pt x="1476462" y="239911"/>
                  <a:pt x="1561041" y="277862"/>
                </a:cubicBezTo>
                <a:cubicBezTo>
                  <a:pt x="1643300" y="314803"/>
                  <a:pt x="1725675" y="353241"/>
                  <a:pt x="1800972" y="403260"/>
                </a:cubicBezTo>
                <a:cubicBezTo>
                  <a:pt x="1885603" y="459494"/>
                  <a:pt x="1917707" y="508716"/>
                  <a:pt x="1937217" y="609280"/>
                </a:cubicBezTo>
                <a:cubicBezTo>
                  <a:pt x="1807996" y="485965"/>
                  <a:pt x="1646365" y="401939"/>
                  <a:pt x="1471186" y="367006"/>
                </a:cubicBezTo>
                <a:cubicBezTo>
                  <a:pt x="1386789" y="350228"/>
                  <a:pt x="1300403" y="345799"/>
                  <a:pt x="1214732" y="353857"/>
                </a:cubicBezTo>
                <a:cubicBezTo>
                  <a:pt x="1115116" y="363403"/>
                  <a:pt x="1018098" y="341880"/>
                  <a:pt x="917302" y="351861"/>
                </a:cubicBezTo>
                <a:cubicBezTo>
                  <a:pt x="967425" y="291374"/>
                  <a:pt x="1026695" y="239093"/>
                  <a:pt x="1092968" y="196910"/>
                </a:cubicBezTo>
                <a:close/>
                <a:moveTo>
                  <a:pt x="1028767" y="1972661"/>
                </a:moveTo>
                <a:cubicBezTo>
                  <a:pt x="1015164" y="1961047"/>
                  <a:pt x="1002039" y="1948915"/>
                  <a:pt x="989391" y="1936265"/>
                </a:cubicBezTo>
                <a:cubicBezTo>
                  <a:pt x="1075597" y="1924029"/>
                  <a:pt x="1163326" y="1891281"/>
                  <a:pt x="1245028" y="1918001"/>
                </a:cubicBezTo>
                <a:cubicBezTo>
                  <a:pt x="1177832" y="1950736"/>
                  <a:pt x="1103053" y="1967398"/>
                  <a:pt x="1028767" y="1972661"/>
                </a:cubicBezTo>
                <a:close/>
                <a:moveTo>
                  <a:pt x="508154" y="1734121"/>
                </a:moveTo>
                <a:cubicBezTo>
                  <a:pt x="416710" y="1643992"/>
                  <a:pt x="338386" y="1495211"/>
                  <a:pt x="358110" y="1365821"/>
                </a:cubicBezTo>
                <a:cubicBezTo>
                  <a:pt x="409756" y="1449893"/>
                  <a:pt x="477297" y="1523094"/>
                  <a:pt x="556954" y="1581328"/>
                </a:cubicBezTo>
                <a:cubicBezTo>
                  <a:pt x="591501" y="1606915"/>
                  <a:pt x="647185" y="1625553"/>
                  <a:pt x="676158" y="1655210"/>
                </a:cubicBezTo>
                <a:cubicBezTo>
                  <a:pt x="708178" y="1688003"/>
                  <a:pt x="721932" y="1765333"/>
                  <a:pt x="743567" y="1809940"/>
                </a:cubicBezTo>
                <a:cubicBezTo>
                  <a:pt x="652727" y="1828696"/>
                  <a:pt x="574636" y="1799648"/>
                  <a:pt x="508154" y="1734121"/>
                </a:cubicBezTo>
                <a:close/>
                <a:moveTo>
                  <a:pt x="1945786" y="824320"/>
                </a:moveTo>
                <a:cubicBezTo>
                  <a:pt x="1939190" y="886486"/>
                  <a:pt x="1924643" y="947548"/>
                  <a:pt x="1902501" y="1006011"/>
                </a:cubicBezTo>
                <a:cubicBezTo>
                  <a:pt x="1886854" y="992641"/>
                  <a:pt x="1840627" y="968927"/>
                  <a:pt x="1829667" y="952797"/>
                </a:cubicBezTo>
                <a:cubicBezTo>
                  <a:pt x="1819251" y="937463"/>
                  <a:pt x="1821675" y="898934"/>
                  <a:pt x="1816120" y="880425"/>
                </a:cubicBezTo>
                <a:cubicBezTo>
                  <a:pt x="1802398" y="833749"/>
                  <a:pt x="1777628" y="791066"/>
                  <a:pt x="1743908" y="755993"/>
                </a:cubicBezTo>
                <a:cubicBezTo>
                  <a:pt x="1815745" y="762071"/>
                  <a:pt x="1885027" y="785520"/>
                  <a:pt x="1945786" y="824320"/>
                </a:cubicBezTo>
                <a:close/>
                <a:moveTo>
                  <a:pt x="865630" y="1769026"/>
                </a:moveTo>
                <a:cubicBezTo>
                  <a:pt x="857684" y="1754194"/>
                  <a:pt x="850269" y="1739098"/>
                  <a:pt x="843385" y="1723738"/>
                </a:cubicBezTo>
                <a:cubicBezTo>
                  <a:pt x="866101" y="1730859"/>
                  <a:pt x="889003" y="1737365"/>
                  <a:pt x="912091" y="1743259"/>
                </a:cubicBezTo>
                <a:cubicBezTo>
                  <a:pt x="897164" y="1752821"/>
                  <a:pt x="881646" y="1761427"/>
                  <a:pt x="865630" y="1769027"/>
                </a:cubicBezTo>
                <a:close/>
                <a:moveTo>
                  <a:pt x="1092488" y="489397"/>
                </a:moveTo>
                <a:cubicBezTo>
                  <a:pt x="1156646" y="518081"/>
                  <a:pt x="1208200" y="569090"/>
                  <a:pt x="1237561" y="632935"/>
                </a:cubicBezTo>
                <a:cubicBezTo>
                  <a:pt x="1263909" y="689545"/>
                  <a:pt x="1248041" y="682772"/>
                  <a:pt x="1196383" y="703712"/>
                </a:cubicBezTo>
                <a:cubicBezTo>
                  <a:pt x="1162240" y="717649"/>
                  <a:pt x="1129084" y="733889"/>
                  <a:pt x="1097142" y="752318"/>
                </a:cubicBezTo>
                <a:cubicBezTo>
                  <a:pt x="1067151" y="769525"/>
                  <a:pt x="1035871" y="801352"/>
                  <a:pt x="1004454" y="813640"/>
                </a:cubicBezTo>
                <a:cubicBezTo>
                  <a:pt x="958752" y="831521"/>
                  <a:pt x="977925" y="829045"/>
                  <a:pt x="925449" y="805863"/>
                </a:cubicBezTo>
                <a:cubicBezTo>
                  <a:pt x="853575" y="773600"/>
                  <a:pt x="778485" y="749039"/>
                  <a:pt x="701437" y="732590"/>
                </a:cubicBezTo>
                <a:cubicBezTo>
                  <a:pt x="801462" y="614730"/>
                  <a:pt x="943624" y="529196"/>
                  <a:pt x="1092488" y="489397"/>
                </a:cubicBezTo>
                <a:close/>
                <a:moveTo>
                  <a:pt x="1641122" y="1285044"/>
                </a:moveTo>
                <a:cubicBezTo>
                  <a:pt x="1622973" y="1291726"/>
                  <a:pt x="1552187" y="1325134"/>
                  <a:pt x="1534583" y="1316800"/>
                </a:cubicBezTo>
                <a:cubicBezTo>
                  <a:pt x="1521697" y="1310688"/>
                  <a:pt x="1500230" y="1245413"/>
                  <a:pt x="1491091" y="1230371"/>
                </a:cubicBezTo>
                <a:cubicBezTo>
                  <a:pt x="1450904" y="1165084"/>
                  <a:pt x="1398699" y="1108010"/>
                  <a:pt x="1337242" y="1062174"/>
                </a:cubicBezTo>
                <a:cubicBezTo>
                  <a:pt x="1424848" y="990178"/>
                  <a:pt x="1531044" y="969893"/>
                  <a:pt x="1639430" y="1002783"/>
                </a:cubicBezTo>
                <a:cubicBezTo>
                  <a:pt x="1652063" y="1006620"/>
                  <a:pt x="1702153" y="1016750"/>
                  <a:pt x="1708913" y="1030366"/>
                </a:cubicBezTo>
                <a:cubicBezTo>
                  <a:pt x="1715933" y="1044488"/>
                  <a:pt x="1698264" y="1104526"/>
                  <a:pt x="1694900" y="1118829"/>
                </a:cubicBezTo>
                <a:cubicBezTo>
                  <a:pt x="1681632" y="1175407"/>
                  <a:pt x="1660865" y="1230449"/>
                  <a:pt x="1641148" y="1285044"/>
                </a:cubicBezTo>
                <a:close/>
                <a:moveTo>
                  <a:pt x="435248" y="1176399"/>
                </a:moveTo>
                <a:cubicBezTo>
                  <a:pt x="444433" y="1164230"/>
                  <a:pt x="454379" y="1152654"/>
                  <a:pt x="465025" y="1141739"/>
                </a:cubicBezTo>
                <a:cubicBezTo>
                  <a:pt x="468011" y="1159250"/>
                  <a:pt x="472248" y="1176524"/>
                  <a:pt x="477703" y="1193430"/>
                </a:cubicBezTo>
                <a:cubicBezTo>
                  <a:pt x="463357" y="1188284"/>
                  <a:pt x="449205" y="1182607"/>
                  <a:pt x="435248" y="1176399"/>
                </a:cubicBezTo>
                <a:close/>
                <a:moveTo>
                  <a:pt x="1612816" y="873795"/>
                </a:moveTo>
                <a:cubicBezTo>
                  <a:pt x="1521101" y="862385"/>
                  <a:pt x="1428166" y="881190"/>
                  <a:pt x="1348105" y="927360"/>
                </a:cubicBezTo>
                <a:cubicBezTo>
                  <a:pt x="1374823" y="861080"/>
                  <a:pt x="1408268" y="839771"/>
                  <a:pt x="1475178" y="808112"/>
                </a:cubicBezTo>
                <a:cubicBezTo>
                  <a:pt x="1559816" y="768119"/>
                  <a:pt x="1574114" y="791722"/>
                  <a:pt x="1612842" y="873795"/>
                </a:cubicBezTo>
                <a:close/>
                <a:moveTo>
                  <a:pt x="934984" y="1028850"/>
                </a:moveTo>
                <a:cubicBezTo>
                  <a:pt x="1009614" y="1040612"/>
                  <a:pt x="1107772" y="1066335"/>
                  <a:pt x="1022486" y="1147727"/>
                </a:cubicBezTo>
                <a:cubicBezTo>
                  <a:pt x="977659" y="1190501"/>
                  <a:pt x="883597" y="1209853"/>
                  <a:pt x="824938" y="1220961"/>
                </a:cubicBezTo>
                <a:cubicBezTo>
                  <a:pt x="851643" y="1151704"/>
                  <a:pt x="888751" y="1086923"/>
                  <a:pt x="934984" y="1028850"/>
                </a:cubicBezTo>
                <a:close/>
                <a:moveTo>
                  <a:pt x="974042" y="1291414"/>
                </a:moveTo>
                <a:cubicBezTo>
                  <a:pt x="965007" y="1318310"/>
                  <a:pt x="967386" y="1321731"/>
                  <a:pt x="944674" y="1330779"/>
                </a:cubicBezTo>
                <a:cubicBezTo>
                  <a:pt x="932391" y="1335672"/>
                  <a:pt x="888141" y="1325037"/>
                  <a:pt x="876441" y="1323650"/>
                </a:cubicBezTo>
                <a:cubicBezTo>
                  <a:pt x="909646" y="1315069"/>
                  <a:pt x="942247" y="1304300"/>
                  <a:pt x="974029" y="1291414"/>
                </a:cubicBezTo>
                <a:close/>
                <a:moveTo>
                  <a:pt x="701061" y="1232594"/>
                </a:moveTo>
                <a:cubicBezTo>
                  <a:pt x="666708" y="1232549"/>
                  <a:pt x="628032" y="1118369"/>
                  <a:pt x="628505" y="1089063"/>
                </a:cubicBezTo>
                <a:cubicBezTo>
                  <a:pt x="629341" y="1037864"/>
                  <a:pt x="626042" y="1043626"/>
                  <a:pt x="682847" y="1032271"/>
                </a:cubicBezTo>
                <a:cubicBezTo>
                  <a:pt x="724041" y="1024151"/>
                  <a:pt x="765900" y="1019873"/>
                  <a:pt x="807885" y="1019491"/>
                </a:cubicBezTo>
                <a:cubicBezTo>
                  <a:pt x="762362" y="1085110"/>
                  <a:pt x="726391" y="1156861"/>
                  <a:pt x="701048" y="1232595"/>
                </a:cubicBezTo>
                <a:close/>
                <a:moveTo>
                  <a:pt x="1150726" y="944262"/>
                </a:moveTo>
                <a:cubicBezTo>
                  <a:pt x="1130821" y="970185"/>
                  <a:pt x="1087335" y="914125"/>
                  <a:pt x="1068597" y="897599"/>
                </a:cubicBezTo>
                <a:cubicBezTo>
                  <a:pt x="1127862" y="851996"/>
                  <a:pt x="1194466" y="816825"/>
                  <a:pt x="1265548" y="793595"/>
                </a:cubicBezTo>
                <a:cubicBezTo>
                  <a:pt x="1260921" y="849641"/>
                  <a:pt x="1185014" y="899608"/>
                  <a:pt x="1150726" y="944262"/>
                </a:cubicBezTo>
                <a:close/>
                <a:moveTo>
                  <a:pt x="821458" y="903024"/>
                </a:moveTo>
                <a:cubicBezTo>
                  <a:pt x="755314" y="903649"/>
                  <a:pt x="689538" y="912937"/>
                  <a:pt x="625809" y="930652"/>
                </a:cubicBezTo>
                <a:cubicBezTo>
                  <a:pt x="634235" y="869972"/>
                  <a:pt x="649460" y="871268"/>
                  <a:pt x="712468" y="875941"/>
                </a:cubicBezTo>
                <a:cubicBezTo>
                  <a:pt x="750180" y="878071"/>
                  <a:pt x="787156" y="887260"/>
                  <a:pt x="821477" y="903030"/>
                </a:cubicBezTo>
                <a:close/>
                <a:moveTo>
                  <a:pt x="1321193" y="1221291"/>
                </a:moveTo>
                <a:cubicBezTo>
                  <a:pt x="1354510" y="1256363"/>
                  <a:pt x="1382693" y="1295973"/>
                  <a:pt x="1404904" y="1338945"/>
                </a:cubicBezTo>
                <a:cubicBezTo>
                  <a:pt x="1370895" y="1342788"/>
                  <a:pt x="1336646" y="1345257"/>
                  <a:pt x="1302449" y="1346586"/>
                </a:cubicBezTo>
                <a:cubicBezTo>
                  <a:pt x="1321177" y="1307665"/>
                  <a:pt x="1327728" y="1264000"/>
                  <a:pt x="1321245" y="1221298"/>
                </a:cubicBezTo>
                <a:close/>
                <a:moveTo>
                  <a:pt x="477178" y="936193"/>
                </a:moveTo>
                <a:cubicBezTo>
                  <a:pt x="470599" y="961520"/>
                  <a:pt x="469717" y="989536"/>
                  <a:pt x="456145" y="1009290"/>
                </a:cubicBezTo>
                <a:cubicBezTo>
                  <a:pt x="443266" y="1028039"/>
                  <a:pt x="411765" y="1043321"/>
                  <a:pt x="395217" y="1059394"/>
                </a:cubicBezTo>
                <a:cubicBezTo>
                  <a:pt x="394569" y="996342"/>
                  <a:pt x="425986" y="969841"/>
                  <a:pt x="477178" y="936193"/>
                </a:cubicBezTo>
                <a:close/>
                <a:moveTo>
                  <a:pt x="577047" y="1342542"/>
                </a:moveTo>
                <a:cubicBezTo>
                  <a:pt x="594677" y="1357136"/>
                  <a:pt x="656979" y="1379346"/>
                  <a:pt x="666319" y="1395879"/>
                </a:cubicBezTo>
                <a:cubicBezTo>
                  <a:pt x="676560" y="1414025"/>
                  <a:pt x="662845" y="1480344"/>
                  <a:pt x="664012" y="1503221"/>
                </a:cubicBezTo>
                <a:cubicBezTo>
                  <a:pt x="592393" y="1456296"/>
                  <a:pt x="530904" y="1395500"/>
                  <a:pt x="483173" y="1324421"/>
                </a:cubicBezTo>
                <a:cubicBezTo>
                  <a:pt x="514059" y="1332400"/>
                  <a:pt x="545411" y="1338452"/>
                  <a:pt x="577047" y="1342542"/>
                </a:cubicBezTo>
                <a:close/>
                <a:moveTo>
                  <a:pt x="795667" y="1573318"/>
                </a:moveTo>
                <a:cubicBezTo>
                  <a:pt x="787932" y="1534199"/>
                  <a:pt x="783743" y="1494461"/>
                  <a:pt x="783151" y="1454589"/>
                </a:cubicBezTo>
                <a:cubicBezTo>
                  <a:pt x="814531" y="1468185"/>
                  <a:pt x="847039" y="1479012"/>
                  <a:pt x="880305" y="1486947"/>
                </a:cubicBezTo>
                <a:cubicBezTo>
                  <a:pt x="894564" y="1490350"/>
                  <a:pt x="936695" y="1490039"/>
                  <a:pt x="947027" y="1498879"/>
                </a:cubicBezTo>
                <a:cubicBezTo>
                  <a:pt x="954267" y="1505055"/>
                  <a:pt x="967217" y="1560324"/>
                  <a:pt x="975073" y="1572028"/>
                </a:cubicBezTo>
                <a:cubicBezTo>
                  <a:pt x="985113" y="1586993"/>
                  <a:pt x="1006930" y="1598528"/>
                  <a:pt x="1014656" y="1612566"/>
                </a:cubicBezTo>
                <a:cubicBezTo>
                  <a:pt x="1042197" y="1662624"/>
                  <a:pt x="988315" y="1635599"/>
                  <a:pt x="950877" y="1625677"/>
                </a:cubicBezTo>
                <a:cubicBezTo>
                  <a:pt x="897958" y="1611945"/>
                  <a:pt x="846090" y="1594447"/>
                  <a:pt x="795667" y="1573318"/>
                </a:cubicBezTo>
                <a:close/>
                <a:moveTo>
                  <a:pt x="1233652" y="1463623"/>
                </a:moveTo>
                <a:cubicBezTo>
                  <a:pt x="1280858" y="1463208"/>
                  <a:pt x="1328096" y="1461141"/>
                  <a:pt x="1375102" y="1456676"/>
                </a:cubicBezTo>
                <a:cubicBezTo>
                  <a:pt x="1414944" y="1452891"/>
                  <a:pt x="1480104" y="1434550"/>
                  <a:pt x="1421880" y="1477725"/>
                </a:cubicBezTo>
                <a:cubicBezTo>
                  <a:pt x="1371653" y="1514965"/>
                  <a:pt x="1271200" y="1532022"/>
                  <a:pt x="1209644" y="1537732"/>
                </a:cubicBezTo>
                <a:cubicBezTo>
                  <a:pt x="1219140" y="1513538"/>
                  <a:pt x="1227157" y="1488789"/>
                  <a:pt x="1233652" y="1463623"/>
                </a:cubicBezTo>
                <a:close/>
                <a:moveTo>
                  <a:pt x="1817650" y="1103068"/>
                </a:moveTo>
                <a:cubicBezTo>
                  <a:pt x="1859067" y="1139121"/>
                  <a:pt x="1819724" y="1165478"/>
                  <a:pt x="1790828" y="1202303"/>
                </a:cubicBezTo>
                <a:cubicBezTo>
                  <a:pt x="1801481" y="1169704"/>
                  <a:pt x="1810427" y="1136572"/>
                  <a:pt x="1817630" y="1103042"/>
                </a:cubicBezTo>
                <a:close/>
                <a:moveTo>
                  <a:pt x="1376651" y="655559"/>
                </a:moveTo>
                <a:cubicBezTo>
                  <a:pt x="1371813" y="631020"/>
                  <a:pt x="1364778" y="606966"/>
                  <a:pt x="1355630" y="583687"/>
                </a:cubicBezTo>
                <a:cubicBezTo>
                  <a:pt x="1386675" y="603799"/>
                  <a:pt x="1416181" y="626192"/>
                  <a:pt x="1443904" y="650679"/>
                </a:cubicBezTo>
                <a:cubicBezTo>
                  <a:pt x="1421408" y="651100"/>
                  <a:pt x="1398952" y="652729"/>
                  <a:pt x="1376631" y="655559"/>
                </a:cubicBezTo>
                <a:close/>
                <a:moveTo>
                  <a:pt x="810283" y="498632"/>
                </a:moveTo>
                <a:cubicBezTo>
                  <a:pt x="813565" y="488309"/>
                  <a:pt x="823797" y="481841"/>
                  <a:pt x="834531" y="483305"/>
                </a:cubicBezTo>
                <a:close/>
                <a:moveTo>
                  <a:pt x="1049489" y="1772086"/>
                </a:moveTo>
                <a:cubicBezTo>
                  <a:pt x="1077768" y="1776862"/>
                  <a:pt x="1074391" y="1784853"/>
                  <a:pt x="1089234" y="1806913"/>
                </a:cubicBezTo>
                <a:cubicBezTo>
                  <a:pt x="1055413" y="1812487"/>
                  <a:pt x="1021436" y="1817199"/>
                  <a:pt x="987472" y="1821709"/>
                </a:cubicBezTo>
                <a:cubicBezTo>
                  <a:pt x="1009214" y="1806559"/>
                  <a:pt x="1029925" y="1789981"/>
                  <a:pt x="1049469" y="1772086"/>
                </a:cubicBezTo>
                <a:close/>
                <a:moveTo>
                  <a:pt x="1450392" y="1646603"/>
                </a:moveTo>
                <a:cubicBezTo>
                  <a:pt x="1405248" y="1695009"/>
                  <a:pt x="1381609" y="1691710"/>
                  <a:pt x="1316125" y="1685275"/>
                </a:cubicBezTo>
                <a:cubicBezTo>
                  <a:pt x="1280793" y="1681807"/>
                  <a:pt x="1167183" y="1684905"/>
                  <a:pt x="1156780" y="1651730"/>
                </a:cubicBezTo>
                <a:cubicBezTo>
                  <a:pt x="1260784" y="1652702"/>
                  <a:pt x="1364977" y="1620460"/>
                  <a:pt x="1459525" y="1579507"/>
                </a:cubicBezTo>
                <a:cubicBezTo>
                  <a:pt x="1459214" y="1590758"/>
                  <a:pt x="1460471" y="1635768"/>
                  <a:pt x="1450373" y="1646603"/>
                </a:cubicBezTo>
                <a:close/>
                <a:moveTo>
                  <a:pt x="1648167" y="643550"/>
                </a:moveTo>
                <a:cubicBezTo>
                  <a:pt x="1603398" y="649752"/>
                  <a:pt x="1577200" y="598301"/>
                  <a:pt x="1544299" y="568165"/>
                </a:cubicBezTo>
                <a:cubicBezTo>
                  <a:pt x="1509324" y="536089"/>
                  <a:pt x="1471701" y="507027"/>
                  <a:pt x="1431829" y="481290"/>
                </a:cubicBezTo>
                <a:cubicBezTo>
                  <a:pt x="1556597" y="507721"/>
                  <a:pt x="1673763" y="562046"/>
                  <a:pt x="1774547" y="640193"/>
                </a:cubicBezTo>
                <a:cubicBezTo>
                  <a:pt x="1732426" y="636617"/>
                  <a:pt x="1690038" y="637743"/>
                  <a:pt x="1648167" y="643551"/>
                </a:cubicBezTo>
                <a:close/>
                <a:moveTo>
                  <a:pt x="581396" y="610433"/>
                </a:moveTo>
                <a:cubicBezTo>
                  <a:pt x="600608" y="597039"/>
                  <a:pt x="620196" y="584214"/>
                  <a:pt x="640159" y="571956"/>
                </a:cubicBezTo>
                <a:cubicBezTo>
                  <a:pt x="623495" y="603285"/>
                  <a:pt x="607582" y="635164"/>
                  <a:pt x="592843" y="667445"/>
                </a:cubicBezTo>
                <a:cubicBezTo>
                  <a:pt x="573320" y="710219"/>
                  <a:pt x="580119" y="708923"/>
                  <a:pt x="542934" y="726077"/>
                </a:cubicBezTo>
                <a:cubicBezTo>
                  <a:pt x="492455" y="749370"/>
                  <a:pt x="446357" y="751048"/>
                  <a:pt x="400940" y="789259"/>
                </a:cubicBezTo>
                <a:cubicBezTo>
                  <a:pt x="447913" y="714911"/>
                  <a:pt x="509644" y="660401"/>
                  <a:pt x="581396" y="610433"/>
                </a:cubicBezTo>
                <a:close/>
                <a:moveTo>
                  <a:pt x="1545122" y="1736933"/>
                </a:moveTo>
                <a:cubicBezTo>
                  <a:pt x="1564120" y="1684899"/>
                  <a:pt x="1587078" y="1648483"/>
                  <a:pt x="1616621" y="1601749"/>
                </a:cubicBezTo>
                <a:cubicBezTo>
                  <a:pt x="1646942" y="1553791"/>
                  <a:pt x="1665110" y="1497188"/>
                  <a:pt x="1695781" y="1450338"/>
                </a:cubicBezTo>
                <a:cubicBezTo>
                  <a:pt x="1749942" y="1367623"/>
                  <a:pt x="1853623" y="1302794"/>
                  <a:pt x="1928065" y="1236204"/>
                </a:cubicBezTo>
                <a:cubicBezTo>
                  <a:pt x="1957044" y="1284272"/>
                  <a:pt x="2015567" y="1382671"/>
                  <a:pt x="2006441" y="1441705"/>
                </a:cubicBezTo>
                <a:cubicBezTo>
                  <a:pt x="1997496" y="1499546"/>
                  <a:pt x="1919010" y="1575735"/>
                  <a:pt x="1880049" y="1616040"/>
                </a:cubicBezTo>
                <a:cubicBezTo>
                  <a:pt x="1779920" y="1719694"/>
                  <a:pt x="1648653" y="1798404"/>
                  <a:pt x="1504761" y="1820387"/>
                </a:cubicBezTo>
                <a:cubicBezTo>
                  <a:pt x="1520921" y="1793962"/>
                  <a:pt x="1534441" y="1766009"/>
                  <a:pt x="1545122" y="1736933"/>
                </a:cubicBezTo>
                <a:close/>
                <a:moveTo>
                  <a:pt x="799245" y="1953134"/>
                </a:moveTo>
                <a:cubicBezTo>
                  <a:pt x="816745" y="1952810"/>
                  <a:pt x="827408" y="1947178"/>
                  <a:pt x="838854" y="1961559"/>
                </a:cubicBezTo>
                <a:cubicBezTo>
                  <a:pt x="825593" y="1959096"/>
                  <a:pt x="812390" y="1956288"/>
                  <a:pt x="799245" y="1953134"/>
                </a:cubicBezTo>
                <a:close/>
                <a:moveTo>
                  <a:pt x="1913274" y="1881631"/>
                </a:moveTo>
                <a:cubicBezTo>
                  <a:pt x="1746604" y="2103613"/>
                  <a:pt x="1417252" y="2183755"/>
                  <a:pt x="1167157" y="2063308"/>
                </a:cubicBezTo>
                <a:cubicBezTo>
                  <a:pt x="1246233" y="2041351"/>
                  <a:pt x="1307939" y="2001423"/>
                  <a:pt x="1377266" y="1960263"/>
                </a:cubicBezTo>
                <a:cubicBezTo>
                  <a:pt x="1440074" y="1922992"/>
                  <a:pt x="1540604" y="1931974"/>
                  <a:pt x="1614949" y="1907490"/>
                </a:cubicBezTo>
                <a:cubicBezTo>
                  <a:pt x="1771591" y="1855908"/>
                  <a:pt x="1909916" y="1753097"/>
                  <a:pt x="2013454" y="1625683"/>
                </a:cubicBezTo>
                <a:cubicBezTo>
                  <a:pt x="2003170" y="1718328"/>
                  <a:pt x="1968613" y="1806617"/>
                  <a:pt x="1913274" y="1881631"/>
                </a:cubicBezTo>
                <a:close/>
                <a:moveTo>
                  <a:pt x="239813" y="737976"/>
                </a:moveTo>
                <a:cubicBezTo>
                  <a:pt x="303547" y="587446"/>
                  <a:pt x="423821" y="465975"/>
                  <a:pt x="552229" y="368419"/>
                </a:cubicBezTo>
                <a:cubicBezTo>
                  <a:pt x="677519" y="273209"/>
                  <a:pt x="826403" y="173851"/>
                  <a:pt x="983408" y="143903"/>
                </a:cubicBezTo>
                <a:cubicBezTo>
                  <a:pt x="915508" y="196888"/>
                  <a:pt x="854237" y="257856"/>
                  <a:pt x="800917" y="325490"/>
                </a:cubicBezTo>
                <a:cubicBezTo>
                  <a:pt x="771069" y="362664"/>
                  <a:pt x="757257" y="384388"/>
                  <a:pt x="712624" y="401964"/>
                </a:cubicBezTo>
                <a:cubicBezTo>
                  <a:pt x="671108" y="418285"/>
                  <a:pt x="630981" y="437938"/>
                  <a:pt x="592636" y="460732"/>
                </a:cubicBezTo>
                <a:cubicBezTo>
                  <a:pt x="443739" y="549254"/>
                  <a:pt x="311260" y="689778"/>
                  <a:pt x="209569" y="828540"/>
                </a:cubicBezTo>
                <a:cubicBezTo>
                  <a:pt x="217050" y="797545"/>
                  <a:pt x="227168" y="767247"/>
                  <a:pt x="239813" y="737976"/>
                </a:cubicBezTo>
                <a:close/>
                <a:moveTo>
                  <a:pt x="130655" y="1472580"/>
                </a:moveTo>
                <a:cubicBezTo>
                  <a:pt x="104288" y="1361051"/>
                  <a:pt x="123357" y="1243683"/>
                  <a:pt x="162927" y="1137708"/>
                </a:cubicBezTo>
                <a:cubicBezTo>
                  <a:pt x="198978" y="1178537"/>
                  <a:pt x="147728" y="1283793"/>
                  <a:pt x="143774" y="1336903"/>
                </a:cubicBezTo>
                <a:cubicBezTo>
                  <a:pt x="137166" y="1421486"/>
                  <a:pt x="148132" y="1506521"/>
                  <a:pt x="175982" y="1586662"/>
                </a:cubicBezTo>
                <a:cubicBezTo>
                  <a:pt x="155362" y="1551062"/>
                  <a:pt x="140090" y="1512623"/>
                  <a:pt x="130655" y="1472580"/>
                </a:cubicBezTo>
                <a:close/>
                <a:moveTo>
                  <a:pt x="924749" y="2090347"/>
                </a:moveTo>
                <a:cubicBezTo>
                  <a:pt x="962622" y="2091714"/>
                  <a:pt x="972811" y="2094494"/>
                  <a:pt x="1003981" y="2115797"/>
                </a:cubicBezTo>
                <a:cubicBezTo>
                  <a:pt x="977322" y="2108169"/>
                  <a:pt x="950851" y="2099692"/>
                  <a:pt x="924749" y="2090347"/>
                </a:cubicBezTo>
                <a:close/>
                <a:moveTo>
                  <a:pt x="2121944" y="1683440"/>
                </a:moveTo>
                <a:cubicBezTo>
                  <a:pt x="2139775" y="1600738"/>
                  <a:pt x="2118444" y="1517926"/>
                  <a:pt x="2130675" y="1438290"/>
                </a:cubicBezTo>
                <a:cubicBezTo>
                  <a:pt x="2142154" y="1363565"/>
                  <a:pt x="2184868" y="1295134"/>
                  <a:pt x="2192653" y="1216386"/>
                </a:cubicBezTo>
                <a:cubicBezTo>
                  <a:pt x="2218242" y="1374706"/>
                  <a:pt x="2185296" y="1537764"/>
                  <a:pt x="2121944" y="1683440"/>
                </a:cubicBezTo>
                <a:close/>
              </a:path>
            </a:pathLst>
          </a:custGeom>
          <a:solidFill>
            <a:srgbClr val="1D1D1B"/>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43" name="Google Shape;43;p5"/>
          <p:cNvSpPr/>
          <p:nvPr/>
        </p:nvSpPr>
        <p:spPr>
          <a:xfrm flipH="1">
            <a:off x="6244184" y="4423655"/>
            <a:ext cx="2574272" cy="1045975"/>
          </a:xfrm>
          <a:custGeom>
            <a:avLst/>
            <a:gdLst/>
            <a:ahLst/>
            <a:cxnLst/>
            <a:rect l="l" t="t" r="r" b="b"/>
            <a:pathLst>
              <a:path w="2884338" h="1095262" extrusionOk="0">
                <a:moveTo>
                  <a:pt x="2886374" y="595499"/>
                </a:moveTo>
                <a:cubicBezTo>
                  <a:pt x="2877559" y="509388"/>
                  <a:pt x="2497157" y="610606"/>
                  <a:pt x="2431265" y="621150"/>
                </a:cubicBezTo>
                <a:cubicBezTo>
                  <a:pt x="2253853" y="649536"/>
                  <a:pt x="2076173" y="676188"/>
                  <a:pt x="1898226" y="701104"/>
                </a:cubicBezTo>
                <a:cubicBezTo>
                  <a:pt x="2078615" y="667637"/>
                  <a:pt x="2257925" y="628938"/>
                  <a:pt x="2436158" y="585007"/>
                </a:cubicBezTo>
                <a:cubicBezTo>
                  <a:pt x="2496380" y="570133"/>
                  <a:pt x="2827780" y="532713"/>
                  <a:pt x="2785021" y="422875"/>
                </a:cubicBezTo>
                <a:cubicBezTo>
                  <a:pt x="2761343" y="362040"/>
                  <a:pt x="2662361" y="406356"/>
                  <a:pt x="2618695" y="415208"/>
                </a:cubicBezTo>
                <a:lnTo>
                  <a:pt x="2336425" y="472402"/>
                </a:lnTo>
                <a:lnTo>
                  <a:pt x="1771872" y="586782"/>
                </a:lnTo>
                <a:cubicBezTo>
                  <a:pt x="2000565" y="531274"/>
                  <a:pt x="2227073" y="466498"/>
                  <a:pt x="2449148" y="388469"/>
                </a:cubicBezTo>
                <a:cubicBezTo>
                  <a:pt x="2510775" y="366823"/>
                  <a:pt x="2698173" y="330789"/>
                  <a:pt x="2719672" y="258638"/>
                </a:cubicBezTo>
                <a:cubicBezTo>
                  <a:pt x="2758012" y="129993"/>
                  <a:pt x="2505589" y="246726"/>
                  <a:pt x="2467446" y="259163"/>
                </a:cubicBezTo>
                <a:cubicBezTo>
                  <a:pt x="2520465" y="236998"/>
                  <a:pt x="2573550" y="214775"/>
                  <a:pt x="2627465" y="194840"/>
                </a:cubicBezTo>
                <a:cubicBezTo>
                  <a:pt x="2667100" y="180174"/>
                  <a:pt x="2727450" y="171613"/>
                  <a:pt x="2748574" y="130330"/>
                </a:cubicBezTo>
                <a:cubicBezTo>
                  <a:pt x="2813922" y="2619"/>
                  <a:pt x="2593798" y="90687"/>
                  <a:pt x="2557754" y="103072"/>
                </a:cubicBezTo>
                <a:cubicBezTo>
                  <a:pt x="2589974" y="78749"/>
                  <a:pt x="2595717" y="27531"/>
                  <a:pt x="2557060" y="6339"/>
                </a:cubicBezTo>
                <a:cubicBezTo>
                  <a:pt x="2522429" y="-12650"/>
                  <a:pt x="2430020" y="16624"/>
                  <a:pt x="2393762" y="21355"/>
                </a:cubicBezTo>
                <a:cubicBezTo>
                  <a:pt x="2275925" y="36727"/>
                  <a:pt x="2158175" y="52735"/>
                  <a:pt x="2040511" y="69378"/>
                </a:cubicBezTo>
                <a:cubicBezTo>
                  <a:pt x="1805171" y="102646"/>
                  <a:pt x="1570210" y="138477"/>
                  <a:pt x="1335631" y="176869"/>
                </a:cubicBezTo>
                <a:cubicBezTo>
                  <a:pt x="1108220" y="214082"/>
                  <a:pt x="881219" y="253706"/>
                  <a:pt x="654629" y="295741"/>
                </a:cubicBezTo>
                <a:cubicBezTo>
                  <a:pt x="542890" y="316479"/>
                  <a:pt x="431262" y="337801"/>
                  <a:pt x="319747" y="359707"/>
                </a:cubicBezTo>
                <a:cubicBezTo>
                  <a:pt x="281273" y="367263"/>
                  <a:pt x="221570" y="367257"/>
                  <a:pt x="196402" y="402888"/>
                </a:cubicBezTo>
                <a:cubicBezTo>
                  <a:pt x="179186" y="427256"/>
                  <a:pt x="177605" y="470244"/>
                  <a:pt x="209021" y="485279"/>
                </a:cubicBezTo>
                <a:cubicBezTo>
                  <a:pt x="168310" y="502531"/>
                  <a:pt x="92027" y="527645"/>
                  <a:pt x="72446" y="571533"/>
                </a:cubicBezTo>
                <a:cubicBezTo>
                  <a:pt x="64522" y="585533"/>
                  <a:pt x="63290" y="602347"/>
                  <a:pt x="69089" y="617353"/>
                </a:cubicBezTo>
                <a:lnTo>
                  <a:pt x="45281" y="623114"/>
                </a:lnTo>
                <a:cubicBezTo>
                  <a:pt x="25117" y="644598"/>
                  <a:pt x="-3901" y="651215"/>
                  <a:pt x="435" y="688707"/>
                </a:cubicBezTo>
                <a:cubicBezTo>
                  <a:pt x="10481" y="775608"/>
                  <a:pt x="292525" y="734947"/>
                  <a:pt x="357574" y="733424"/>
                </a:cubicBezTo>
                <a:cubicBezTo>
                  <a:pt x="309980" y="740735"/>
                  <a:pt x="212988" y="744928"/>
                  <a:pt x="228706" y="820916"/>
                </a:cubicBezTo>
                <a:cubicBezTo>
                  <a:pt x="243179" y="890844"/>
                  <a:pt x="391396" y="857856"/>
                  <a:pt x="441142" y="856418"/>
                </a:cubicBezTo>
                <a:cubicBezTo>
                  <a:pt x="397994" y="865160"/>
                  <a:pt x="338940" y="864195"/>
                  <a:pt x="312760" y="905063"/>
                </a:cubicBezTo>
                <a:cubicBezTo>
                  <a:pt x="296906" y="929807"/>
                  <a:pt x="292667" y="977065"/>
                  <a:pt x="328466" y="987084"/>
                </a:cubicBezTo>
                <a:cubicBezTo>
                  <a:pt x="269968" y="1003734"/>
                  <a:pt x="266527" y="1085490"/>
                  <a:pt x="326702" y="1099255"/>
                </a:cubicBezTo>
                <a:cubicBezTo>
                  <a:pt x="373156" y="1109877"/>
                  <a:pt x="454080" y="1077752"/>
                  <a:pt x="500961" y="1069774"/>
                </a:cubicBezTo>
                <a:cubicBezTo>
                  <a:pt x="564529" y="1058972"/>
                  <a:pt x="628201" y="1048819"/>
                  <a:pt x="691977" y="1039314"/>
                </a:cubicBezTo>
                <a:cubicBezTo>
                  <a:pt x="947113" y="1001141"/>
                  <a:pt x="1203457" y="971809"/>
                  <a:pt x="1459404" y="939573"/>
                </a:cubicBezTo>
                <a:cubicBezTo>
                  <a:pt x="1715352" y="907338"/>
                  <a:pt x="1970982" y="872322"/>
                  <a:pt x="2224163" y="822847"/>
                </a:cubicBezTo>
                <a:cubicBezTo>
                  <a:pt x="2344034" y="799425"/>
                  <a:pt x="2463258" y="772705"/>
                  <a:pt x="2581367" y="741558"/>
                </a:cubicBezTo>
                <a:cubicBezTo>
                  <a:pt x="2646520" y="724390"/>
                  <a:pt x="2896486" y="693956"/>
                  <a:pt x="2886374" y="595499"/>
                </a:cubicBezTo>
                <a:close/>
                <a:moveTo>
                  <a:pt x="1690249" y="349622"/>
                </a:moveTo>
                <a:cubicBezTo>
                  <a:pt x="1627798" y="355313"/>
                  <a:pt x="1565198" y="359344"/>
                  <a:pt x="1502566" y="362441"/>
                </a:cubicBezTo>
                <a:cubicBezTo>
                  <a:pt x="1834252" y="276318"/>
                  <a:pt x="2162243" y="167828"/>
                  <a:pt x="2502913" y="121782"/>
                </a:cubicBezTo>
                <a:cubicBezTo>
                  <a:pt x="2368202" y="167226"/>
                  <a:pt x="2232582" y="209820"/>
                  <a:pt x="2096052" y="249565"/>
                </a:cubicBezTo>
                <a:cubicBezTo>
                  <a:pt x="1964364" y="287905"/>
                  <a:pt x="1827148" y="337153"/>
                  <a:pt x="1690249" y="349622"/>
                </a:cubicBezTo>
                <a:close/>
                <a:moveTo>
                  <a:pt x="1068042" y="342934"/>
                </a:moveTo>
                <a:cubicBezTo>
                  <a:pt x="1018982" y="350757"/>
                  <a:pt x="969624" y="356706"/>
                  <a:pt x="920202" y="361761"/>
                </a:cubicBezTo>
                <a:cubicBezTo>
                  <a:pt x="1051792" y="338430"/>
                  <a:pt x="1183528" y="315916"/>
                  <a:pt x="1315408" y="294218"/>
                </a:cubicBezTo>
                <a:cubicBezTo>
                  <a:pt x="1233512" y="313006"/>
                  <a:pt x="1151078" y="329694"/>
                  <a:pt x="1068068" y="342934"/>
                </a:cubicBezTo>
                <a:close/>
                <a:moveTo>
                  <a:pt x="1057302" y="492642"/>
                </a:moveTo>
                <a:cubicBezTo>
                  <a:pt x="787302" y="540682"/>
                  <a:pt x="515627" y="577344"/>
                  <a:pt x="242279" y="602628"/>
                </a:cubicBezTo>
                <a:cubicBezTo>
                  <a:pt x="504754" y="516997"/>
                  <a:pt x="783303" y="500944"/>
                  <a:pt x="1057328" y="4926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FEFBF1"/>
            </a:gs>
            <a:gs pos="42000">
              <a:srgbClr val="FFE08B"/>
            </a:gs>
            <a:gs pos="83000">
              <a:srgbClr val="FFE08B"/>
            </a:gs>
            <a:gs pos="100000">
              <a:srgbClr val="FEEAB2"/>
            </a:gs>
          </a:gsLst>
          <a:lin ang="54000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16025" y="1003175"/>
            <a:ext cx="6711900" cy="6231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1pPr>
            <a:lvl2pPr marR="0" lvl="1"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2pPr>
            <a:lvl3pPr marR="0" lvl="2"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3pPr>
            <a:lvl4pPr marR="0" lvl="3"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4pPr>
            <a:lvl5pPr marR="0" lvl="4"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5pPr>
            <a:lvl6pPr marR="0" lvl="5"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6pPr>
            <a:lvl7pPr marR="0" lvl="6"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7pPr>
            <a:lvl8pPr marR="0" lvl="7"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8pPr>
            <a:lvl9pPr marR="0" lvl="8" algn="l" rtl="0">
              <a:lnSpc>
                <a:spcPct val="100000"/>
              </a:lnSpc>
              <a:spcBef>
                <a:spcPts val="0"/>
              </a:spcBef>
              <a:spcAft>
                <a:spcPts val="0"/>
              </a:spcAft>
              <a:buClr>
                <a:schemeClr val="dk1"/>
              </a:buClr>
              <a:buSzPts val="4200"/>
              <a:buFont typeface="Raleway ExtraBold"/>
              <a:buNone/>
              <a:defRPr sz="4200" b="0" i="0" u="none" strike="noStrike" cap="none">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1216025" y="1863126"/>
            <a:ext cx="6711900" cy="2494200"/>
          </a:xfrm>
          <a:prstGeom prst="rect">
            <a:avLst/>
          </a:prstGeom>
          <a:noFill/>
          <a:ln>
            <a:noFill/>
          </a:ln>
        </p:spPr>
        <p:txBody>
          <a:bodyPr spcFirstLastPara="1" wrap="square" lIns="0" tIns="0" rIns="0" bIns="0" anchor="t" anchorCtr="0">
            <a:noAutofit/>
          </a:bodyPr>
          <a:lstStyle>
            <a:lvl1pPr marL="457200" marR="0" lvl="0" indent="-342900" algn="l" rtl="0">
              <a:lnSpc>
                <a:spcPct val="100000"/>
              </a:lnSpc>
              <a:spcBef>
                <a:spcPts val="60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1pPr>
            <a:lvl2pPr marL="914400" marR="0" lvl="1" indent="-342900" algn="l" rtl="0">
              <a:lnSpc>
                <a:spcPct val="100000"/>
              </a:lnSpc>
              <a:spcBef>
                <a:spcPts val="0"/>
              </a:spcBef>
              <a:spcAft>
                <a:spcPts val="0"/>
              </a:spcAft>
              <a:buClr>
                <a:schemeClr val="lt1"/>
              </a:buClr>
              <a:buSzPts val="1800"/>
              <a:buFont typeface="Work Sans Light"/>
              <a:buChar char="✗"/>
              <a:defRPr sz="2400" b="0" i="0" u="none" strike="noStrike" cap="none">
                <a:solidFill>
                  <a:schemeClr val="dk1"/>
                </a:solidFill>
                <a:latin typeface="Work Sans Light"/>
                <a:ea typeface="Work Sans Light"/>
                <a:cs typeface="Work Sans Light"/>
                <a:sym typeface="Work Sans Light"/>
              </a:defRPr>
            </a:lvl2pPr>
            <a:lvl3pPr marL="1371600" marR="0" lvl="2"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3pPr>
            <a:lvl4pPr marL="1828800" marR="0" lvl="3"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4pPr>
            <a:lvl5pPr marL="2286000" marR="0" lvl="4"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5pPr>
            <a:lvl6pPr marL="2743200" marR="0" lvl="5"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6pPr>
            <a:lvl7pPr marL="3200400" marR="0" lvl="6"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7pPr>
            <a:lvl8pPr marL="3657600" marR="0" lvl="7"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8pPr>
            <a:lvl9pPr marL="4114800" marR="0" lvl="8" indent="-381000" algn="l" rtl="0">
              <a:lnSpc>
                <a:spcPct val="100000"/>
              </a:lnSpc>
              <a:spcBef>
                <a:spcPts val="0"/>
              </a:spcBef>
              <a:spcAft>
                <a:spcPts val="0"/>
              </a:spcAft>
              <a:buClr>
                <a:schemeClr val="dk1"/>
              </a:buClr>
              <a:buSzPts val="2400"/>
              <a:buFont typeface="Work Sans Light"/>
              <a:buChar char="■"/>
              <a:defRPr sz="2400" b="0" i="0" u="none" strike="noStrike" cap="none">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dk1"/>
                </a:solidFill>
                <a:latin typeface="Work Sans Light"/>
                <a:ea typeface="Work Sans Light"/>
                <a:cs typeface="Work Sans Light"/>
                <a:sym typeface="Work Sans Light"/>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6"/>
          <p:cNvSpPr txBox="1">
            <a:spLocks noGrp="1"/>
          </p:cNvSpPr>
          <p:nvPr>
            <p:ph type="ctrTitle"/>
          </p:nvPr>
        </p:nvSpPr>
        <p:spPr>
          <a:xfrm>
            <a:off x="886415" y="2055620"/>
            <a:ext cx="7183696" cy="11598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6000"/>
              <a:buNone/>
            </a:pPr>
            <a:r>
              <a:rPr lang="en-IN" dirty="0"/>
              <a:t>Engineering Design </a:t>
            </a:r>
            <a:r>
              <a:rPr lang="en-IN" b="1" dirty="0"/>
              <a:t>DSN2096</a:t>
            </a:r>
            <a:endParaRPr sz="3600" dirty="0">
              <a:solidFill>
                <a:srgbClr val="002060"/>
              </a:solidFill>
            </a:endParaRPr>
          </a:p>
        </p:txBody>
      </p:sp>
      <p:sp>
        <p:nvSpPr>
          <p:cNvPr id="49" name="Google Shape;49;p6"/>
          <p:cNvSpPr txBox="1"/>
          <p:nvPr/>
        </p:nvSpPr>
        <p:spPr>
          <a:xfrm>
            <a:off x="6239750" y="3970750"/>
            <a:ext cx="1771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latin typeface="Work Sans"/>
                <a:ea typeface="Work Sans"/>
                <a:cs typeface="Work Sans"/>
                <a:sym typeface="Work Sans"/>
              </a:rPr>
              <a:t>By:</a:t>
            </a:r>
            <a:endParaRPr b="1" dirty="0">
              <a:latin typeface="Work Sans"/>
              <a:ea typeface="Work Sans"/>
              <a:cs typeface="Work Sans"/>
              <a:sym typeface="Work Sans"/>
            </a:endParaRPr>
          </a:p>
          <a:p>
            <a:pPr marL="0" lvl="0" indent="0" rtl="0">
              <a:spcBef>
                <a:spcPts val="0"/>
              </a:spcBef>
              <a:spcAft>
                <a:spcPts val="0"/>
              </a:spcAft>
              <a:buNone/>
            </a:pPr>
            <a:r>
              <a:rPr lang="en-IN" b="1" dirty="0" err="1" smtClean="0">
                <a:latin typeface="Work Sans"/>
                <a:ea typeface="Work Sans"/>
                <a:cs typeface="Work Sans"/>
                <a:sym typeface="Work Sans"/>
              </a:rPr>
              <a:t>Ramraj</a:t>
            </a:r>
            <a:r>
              <a:rPr lang="en-IN" b="1" dirty="0" smtClean="0">
                <a:latin typeface="Work Sans"/>
                <a:ea typeface="Work Sans"/>
                <a:cs typeface="Work Sans"/>
                <a:sym typeface="Work Sans"/>
              </a:rPr>
              <a:t> </a:t>
            </a:r>
            <a:r>
              <a:rPr lang="en-IN" b="1" dirty="0" err="1" smtClean="0">
                <a:latin typeface="Work Sans"/>
                <a:ea typeface="Work Sans"/>
                <a:cs typeface="Work Sans"/>
                <a:sym typeface="Work Sans"/>
              </a:rPr>
              <a:t>Dangi</a:t>
            </a:r>
            <a:endParaRPr b="1" dirty="0">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Usability Testing</a:t>
            </a:r>
            <a:endParaRPr/>
          </a:p>
        </p:txBody>
      </p:sp>
      <p:sp>
        <p:nvSpPr>
          <p:cNvPr id="109" name="Google Shape;109;p1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10</a:t>
            </a:fld>
            <a:endParaRPr/>
          </a:p>
        </p:txBody>
      </p:sp>
      <p:sp>
        <p:nvSpPr>
          <p:cNvPr id="110" name="Google Shape;110;p15"/>
          <p:cNvSpPr txBox="1"/>
          <p:nvPr/>
        </p:nvSpPr>
        <p:spPr>
          <a:xfrm>
            <a:off x="726925" y="1096250"/>
            <a:ext cx="6806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200">
                <a:solidFill>
                  <a:srgbClr val="333333"/>
                </a:solidFill>
                <a:latin typeface="Work Sans"/>
                <a:ea typeface="Work Sans"/>
                <a:cs typeface="Work Sans"/>
                <a:sym typeface="Work Sans"/>
              </a:rPr>
              <a:t>Usability testing refers to evaluating a product or service by testing it with representative users. Typically, during a test, participants will try to complete typical tasks while observers watch, listen and takes notes.  The goal is to identify any usability problems, collect qualitative and quantitative data and determine the participant's satisfaction with the product.</a:t>
            </a:r>
            <a:endParaRPr sz="1200">
              <a:solidFill>
                <a:srgbClr val="333333"/>
              </a:solidFill>
              <a:latin typeface="Work Sans"/>
              <a:ea typeface="Work Sans"/>
              <a:cs typeface="Work Sans"/>
              <a:sym typeface="Work Sans"/>
            </a:endParaRPr>
          </a:p>
          <a:p>
            <a:pPr marL="0" lvl="0" indent="0" algn="l" rtl="0">
              <a:spcBef>
                <a:spcPts val="0"/>
              </a:spcBef>
              <a:spcAft>
                <a:spcPts val="0"/>
              </a:spcAft>
              <a:buNone/>
            </a:pPr>
            <a:endParaRPr sz="1200">
              <a:solidFill>
                <a:srgbClr val="333333"/>
              </a:solidFill>
              <a:latin typeface="Work Sans"/>
              <a:ea typeface="Work Sans"/>
              <a:cs typeface="Work Sans"/>
              <a:sym typeface="Work Sans"/>
            </a:endParaRPr>
          </a:p>
          <a:p>
            <a:pPr marL="0" lvl="0" indent="0" algn="l" rtl="0">
              <a:lnSpc>
                <a:spcPct val="200000"/>
              </a:lnSpc>
              <a:spcBef>
                <a:spcPts val="0"/>
              </a:spcBef>
              <a:spcAft>
                <a:spcPts val="0"/>
              </a:spcAft>
              <a:buNone/>
            </a:pPr>
            <a:r>
              <a:rPr lang="en-IN" sz="1200" b="1">
                <a:solidFill>
                  <a:srgbClr val="333333"/>
                </a:solidFill>
                <a:latin typeface="Work Sans"/>
                <a:ea typeface="Work Sans"/>
                <a:cs typeface="Work Sans"/>
                <a:sym typeface="Work Sans"/>
              </a:rPr>
              <a:t>Why Usability Test?</a:t>
            </a:r>
            <a:endParaRPr sz="1200" b="1">
              <a:solidFill>
                <a:srgbClr val="333333"/>
              </a:solidFill>
              <a:latin typeface="Work Sans"/>
              <a:ea typeface="Work Sans"/>
              <a:cs typeface="Work Sans"/>
              <a:sym typeface="Work Sans"/>
            </a:endParaRPr>
          </a:p>
          <a:p>
            <a:pPr marL="0" lvl="0" indent="0" algn="l" rtl="0">
              <a:lnSpc>
                <a:spcPct val="200000"/>
              </a:lnSpc>
              <a:spcBef>
                <a:spcPts val="0"/>
              </a:spcBef>
              <a:spcAft>
                <a:spcPts val="0"/>
              </a:spcAft>
              <a:buNone/>
            </a:pPr>
            <a:r>
              <a:rPr lang="en-IN" sz="1200">
                <a:solidFill>
                  <a:srgbClr val="333333"/>
                </a:solidFill>
                <a:latin typeface="Work Sans"/>
                <a:ea typeface="Work Sans"/>
                <a:cs typeface="Work Sans"/>
                <a:sym typeface="Work Sans"/>
              </a:rPr>
              <a:t>The goals of usability testing vary by study, but they usually include:</a:t>
            </a:r>
            <a:endParaRPr sz="1200">
              <a:solidFill>
                <a:srgbClr val="333333"/>
              </a:solidFill>
              <a:latin typeface="Work Sans"/>
              <a:ea typeface="Work Sans"/>
              <a:cs typeface="Work Sans"/>
              <a:sym typeface="Work Sans"/>
            </a:endParaRPr>
          </a:p>
          <a:p>
            <a:pPr marL="457200" lvl="0" indent="-304800" algn="l" rtl="0">
              <a:lnSpc>
                <a:spcPct val="200000"/>
              </a:lnSpc>
              <a:spcBef>
                <a:spcPts val="0"/>
              </a:spcBef>
              <a:spcAft>
                <a:spcPts val="0"/>
              </a:spcAft>
              <a:buClr>
                <a:srgbClr val="333333"/>
              </a:buClr>
              <a:buSzPts val="1200"/>
              <a:buChar char="●"/>
            </a:pPr>
            <a:r>
              <a:rPr lang="en-IN" sz="1200" b="1">
                <a:solidFill>
                  <a:srgbClr val="333333"/>
                </a:solidFill>
                <a:latin typeface="Work Sans"/>
                <a:ea typeface="Work Sans"/>
                <a:cs typeface="Work Sans"/>
                <a:sym typeface="Work Sans"/>
              </a:rPr>
              <a:t>Identifying problems</a:t>
            </a:r>
            <a:r>
              <a:rPr lang="en-IN" sz="1200">
                <a:solidFill>
                  <a:srgbClr val="333333"/>
                </a:solidFill>
                <a:latin typeface="Work Sans"/>
                <a:ea typeface="Work Sans"/>
                <a:cs typeface="Work Sans"/>
                <a:sym typeface="Work Sans"/>
              </a:rPr>
              <a:t> in the design of the product or service</a:t>
            </a:r>
            <a:endParaRPr sz="1200">
              <a:solidFill>
                <a:srgbClr val="333333"/>
              </a:solidFill>
              <a:latin typeface="Work Sans"/>
              <a:ea typeface="Work Sans"/>
              <a:cs typeface="Work Sans"/>
              <a:sym typeface="Work Sans"/>
            </a:endParaRPr>
          </a:p>
          <a:p>
            <a:pPr marL="457200" lvl="0" indent="-304800" algn="l" rtl="0">
              <a:lnSpc>
                <a:spcPct val="200000"/>
              </a:lnSpc>
              <a:spcBef>
                <a:spcPts val="0"/>
              </a:spcBef>
              <a:spcAft>
                <a:spcPts val="0"/>
              </a:spcAft>
              <a:buClr>
                <a:srgbClr val="333333"/>
              </a:buClr>
              <a:buSzPts val="1200"/>
              <a:buChar char="●"/>
            </a:pPr>
            <a:r>
              <a:rPr lang="en-IN" sz="1200" b="1">
                <a:solidFill>
                  <a:srgbClr val="333333"/>
                </a:solidFill>
                <a:latin typeface="Work Sans"/>
                <a:ea typeface="Work Sans"/>
                <a:cs typeface="Work Sans"/>
                <a:sym typeface="Work Sans"/>
              </a:rPr>
              <a:t>Uncovering opportunities</a:t>
            </a:r>
            <a:r>
              <a:rPr lang="en-IN" sz="1200">
                <a:solidFill>
                  <a:srgbClr val="333333"/>
                </a:solidFill>
                <a:latin typeface="Work Sans"/>
                <a:ea typeface="Work Sans"/>
                <a:cs typeface="Work Sans"/>
                <a:sym typeface="Work Sans"/>
              </a:rPr>
              <a:t> to improve</a:t>
            </a:r>
            <a:endParaRPr sz="1200">
              <a:solidFill>
                <a:srgbClr val="333333"/>
              </a:solidFill>
              <a:latin typeface="Work Sans"/>
              <a:ea typeface="Work Sans"/>
              <a:cs typeface="Work Sans"/>
              <a:sym typeface="Work Sans"/>
            </a:endParaRPr>
          </a:p>
          <a:p>
            <a:pPr marL="457200" lvl="0" indent="-304800" algn="l" rtl="0">
              <a:lnSpc>
                <a:spcPct val="200000"/>
              </a:lnSpc>
              <a:spcBef>
                <a:spcPts val="0"/>
              </a:spcBef>
              <a:spcAft>
                <a:spcPts val="0"/>
              </a:spcAft>
              <a:buClr>
                <a:srgbClr val="333333"/>
              </a:buClr>
              <a:buSzPts val="1200"/>
              <a:buChar char="●"/>
            </a:pPr>
            <a:r>
              <a:rPr lang="en-IN" sz="1200" b="1">
                <a:solidFill>
                  <a:srgbClr val="333333"/>
                </a:solidFill>
                <a:latin typeface="Work Sans"/>
                <a:ea typeface="Work Sans"/>
                <a:cs typeface="Work Sans"/>
                <a:sym typeface="Work Sans"/>
              </a:rPr>
              <a:t>Learning about the target user’s</a:t>
            </a:r>
            <a:r>
              <a:rPr lang="en-IN" sz="1200">
                <a:solidFill>
                  <a:srgbClr val="333333"/>
                </a:solidFill>
                <a:latin typeface="Work Sans"/>
                <a:ea typeface="Work Sans"/>
                <a:cs typeface="Work Sans"/>
                <a:sym typeface="Work Sans"/>
              </a:rPr>
              <a:t> behavior and preferences</a:t>
            </a:r>
            <a:endParaRPr sz="1200">
              <a:solidFill>
                <a:srgbClr val="333333"/>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11</a:t>
            </a:fld>
            <a:endParaRPr/>
          </a:p>
        </p:txBody>
      </p:sp>
      <p:pic>
        <p:nvPicPr>
          <p:cNvPr id="116" name="Google Shape;116;p16"/>
          <p:cNvPicPr preferRelativeResize="0"/>
          <p:nvPr/>
        </p:nvPicPr>
        <p:blipFill>
          <a:blip r:embed="rId3">
            <a:alphaModFix/>
          </a:blip>
          <a:stretch>
            <a:fillRect/>
          </a:stretch>
        </p:blipFill>
        <p:spPr>
          <a:xfrm>
            <a:off x="685800" y="554308"/>
            <a:ext cx="7498621" cy="39033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12</a:t>
            </a:fld>
            <a:endParaRPr/>
          </a:p>
        </p:txBody>
      </p:sp>
      <p:pic>
        <p:nvPicPr>
          <p:cNvPr id="122" name="Google Shape;122;p17"/>
          <p:cNvPicPr preferRelativeResize="0"/>
          <p:nvPr/>
        </p:nvPicPr>
        <p:blipFill>
          <a:blip r:embed="rId3">
            <a:alphaModFix/>
          </a:blip>
          <a:stretch>
            <a:fillRect/>
          </a:stretch>
        </p:blipFill>
        <p:spPr>
          <a:xfrm>
            <a:off x="152400" y="304800"/>
            <a:ext cx="8839197" cy="43690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a:t>Usability Testing Methods</a:t>
            </a:r>
            <a:endParaRPr/>
          </a:p>
        </p:txBody>
      </p:sp>
      <p:sp>
        <p:nvSpPr>
          <p:cNvPr id="128" name="Google Shape;128;p1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13</a:t>
            </a:fld>
            <a:endParaRPr/>
          </a:p>
        </p:txBody>
      </p:sp>
      <p:pic>
        <p:nvPicPr>
          <p:cNvPr id="129" name="Google Shape;129;p18"/>
          <p:cNvPicPr preferRelativeResize="0"/>
          <p:nvPr/>
        </p:nvPicPr>
        <p:blipFill>
          <a:blip r:embed="rId3">
            <a:alphaModFix/>
          </a:blip>
          <a:stretch>
            <a:fillRect/>
          </a:stretch>
        </p:blipFill>
        <p:spPr>
          <a:xfrm>
            <a:off x="1295400" y="1087708"/>
            <a:ext cx="5956009" cy="39033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Objectives of User Testing</a:t>
            </a:r>
            <a:endParaRPr sz="2800"/>
          </a:p>
        </p:txBody>
      </p:sp>
      <p:sp>
        <p:nvSpPr>
          <p:cNvPr id="135" name="Google Shape;135;p1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14</a:t>
            </a:fld>
            <a:endParaRPr/>
          </a:p>
        </p:txBody>
      </p:sp>
      <p:sp>
        <p:nvSpPr>
          <p:cNvPr id="136" name="Google Shape;136;p19"/>
          <p:cNvSpPr/>
          <p:nvPr/>
        </p:nvSpPr>
        <p:spPr>
          <a:xfrm>
            <a:off x="726928" y="1518968"/>
            <a:ext cx="7103838" cy="2246769"/>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Gain insights from our users</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See if we meet user’s expectations</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Check if the design is matching business decision to real world use</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Check if the user can perform the tasks we proposed</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Find out if we’re on the right track</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Get user reactions and feedback</a:t>
            </a:r>
            <a:endParaRPr>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chemeClr val="dk1"/>
              </a:solidFill>
              <a:latin typeface="Work Sans"/>
              <a:ea typeface="Work Sans"/>
              <a:cs typeface="Work Sans"/>
              <a:sym typeface="Work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0"/>
          <p:cNvSpPr txBox="1">
            <a:spLocks noGrp="1"/>
          </p:cNvSpPr>
          <p:nvPr>
            <p:ph type="ctrTitle"/>
          </p:nvPr>
        </p:nvSpPr>
        <p:spPr>
          <a:xfrm>
            <a:off x="1216025" y="1888150"/>
            <a:ext cx="6711900" cy="11598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sz="2500"/>
              <a:t>What are the elements of Usability Testing?</a:t>
            </a:r>
            <a:endParaRPr sz="2500"/>
          </a:p>
          <a:p>
            <a:pPr marL="0" lvl="0" indent="0" algn="l" rtl="0">
              <a:spcBef>
                <a:spcPts val="0"/>
              </a:spcBef>
              <a:spcAft>
                <a:spcPts val="0"/>
              </a:spcAft>
              <a:buNone/>
            </a:pPr>
            <a:r>
              <a:rPr lang="en-IN" sz="2500"/>
              <a:t>Explain </a:t>
            </a:r>
            <a:r>
              <a:rPr lang="en-IN" sz="2300" b="1">
                <a:solidFill>
                  <a:srgbClr val="333333"/>
                </a:solidFill>
                <a:latin typeface="Arial"/>
                <a:ea typeface="Arial"/>
                <a:cs typeface="Arial"/>
                <a:sym typeface="Arial"/>
              </a:rPr>
              <a:t>Types of Usability Testing?</a:t>
            </a:r>
            <a:endParaRPr sz="2500"/>
          </a:p>
        </p:txBody>
      </p:sp>
      <p:sp>
        <p:nvSpPr>
          <p:cNvPr id="142" name="Google Shape;142;p20"/>
          <p:cNvSpPr txBox="1">
            <a:spLocks noGrp="1"/>
          </p:cNvSpPr>
          <p:nvPr>
            <p:ph type="subTitle" idx="1"/>
          </p:nvPr>
        </p:nvSpPr>
        <p:spPr>
          <a:xfrm>
            <a:off x="1216025" y="3444429"/>
            <a:ext cx="6711900" cy="7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IN">
                <a:solidFill>
                  <a:schemeClr val="dk1"/>
                </a:solidFill>
              </a:rPr>
              <a:t>Assignment:: PowerPoint Presentation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Customer Co-creation</a:t>
            </a:r>
            <a:endParaRPr sz="2800"/>
          </a:p>
        </p:txBody>
      </p:sp>
      <p:sp>
        <p:nvSpPr>
          <p:cNvPr id="148" name="Google Shape;148;p2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16</a:t>
            </a:fld>
            <a:endParaRPr/>
          </a:p>
        </p:txBody>
      </p:sp>
      <p:sp>
        <p:nvSpPr>
          <p:cNvPr id="149" name="Google Shape;149;p21"/>
          <p:cNvSpPr/>
          <p:nvPr/>
        </p:nvSpPr>
        <p:spPr>
          <a:xfrm>
            <a:off x="639379" y="1100678"/>
            <a:ext cx="7103838" cy="95410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Co-creation strategy that aims to bring together different groups of people, typically bringing in a third party, to assist with product development or creative processes.</a:t>
            </a:r>
            <a:endParaRPr>
              <a:latin typeface="Work Sans"/>
              <a:ea typeface="Work Sans"/>
              <a:cs typeface="Work Sans"/>
              <a:sym typeface="Work Sans"/>
            </a:endParaRPr>
          </a:p>
          <a:p>
            <a:pPr marL="0" marR="0" lvl="0" indent="0" algn="l"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In essence, customer co-creation requires contribution from external parties, be it customers, stakeholders, online crowd forums etc.</a:t>
            </a:r>
            <a:endParaRPr>
              <a:latin typeface="Work Sans"/>
              <a:ea typeface="Work Sans"/>
              <a:cs typeface="Work Sans"/>
              <a:sym typeface="Work Sans"/>
            </a:endParaRPr>
          </a:p>
        </p:txBody>
      </p:sp>
      <p:pic>
        <p:nvPicPr>
          <p:cNvPr id="150" name="Google Shape;150;p21" descr="https://player.slideplayer.com/31/9729200/data/images/img44.png"/>
          <p:cNvPicPr preferRelativeResize="0"/>
          <p:nvPr/>
        </p:nvPicPr>
        <p:blipFill rotWithShape="1">
          <a:blip r:embed="rId3">
            <a:alphaModFix/>
          </a:blip>
          <a:srcRect/>
          <a:stretch/>
        </p:blipFill>
        <p:spPr>
          <a:xfrm>
            <a:off x="2673749" y="2391398"/>
            <a:ext cx="3035097" cy="25108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Reliability and Safety</a:t>
            </a:r>
            <a:endParaRPr sz="2800"/>
          </a:p>
        </p:txBody>
      </p:sp>
      <p:sp>
        <p:nvSpPr>
          <p:cNvPr id="156" name="Google Shape;156;p2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17</a:t>
            </a:fld>
            <a:endParaRPr/>
          </a:p>
        </p:txBody>
      </p:sp>
      <p:sp>
        <p:nvSpPr>
          <p:cNvPr id="157" name="Google Shape;157;p22"/>
          <p:cNvSpPr/>
          <p:nvPr/>
        </p:nvSpPr>
        <p:spPr>
          <a:xfrm>
            <a:off x="639375" y="1100675"/>
            <a:ext cx="7563600" cy="33864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There is no distinct line between reliability and safety. Most systems must be both reliable and safe. In theory, safe systems may be unreliable, while reliable systems may be unsafe. Nevertheless, systems can be designed in order to be both safe and reliable, but it is very rare that both requirements are equally important.</a:t>
            </a: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endParaRPr>
              <a:latin typeface="Work Sans"/>
              <a:ea typeface="Work Sans"/>
              <a:cs typeface="Work Sans"/>
              <a:sym typeface="Work Sans"/>
            </a:endParaRPr>
          </a:p>
          <a:p>
            <a:pPr marL="0" marR="0" lvl="0" indent="0" algn="just" rtl="0">
              <a:lnSpc>
                <a:spcPct val="100000"/>
              </a:lnSpc>
              <a:spcBef>
                <a:spcPts val="0"/>
              </a:spcBef>
              <a:spcAft>
                <a:spcPts val="0"/>
              </a:spcAft>
              <a:buNone/>
            </a:pPr>
            <a:r>
              <a:rPr lang="en-IN" b="1">
                <a:latin typeface="Work Sans"/>
                <a:ea typeface="Work Sans"/>
                <a:cs typeface="Work Sans"/>
                <a:sym typeface="Work Sans"/>
              </a:rPr>
              <a:t>Meanings</a:t>
            </a:r>
            <a:endParaRPr b="1">
              <a:latin typeface="Work Sans"/>
              <a:ea typeface="Work Sans"/>
              <a:cs typeface="Work Sans"/>
              <a:sym typeface="Work Sans"/>
            </a:endParaRPr>
          </a:p>
          <a:p>
            <a:pPr marL="0" marR="0" lvl="0" indent="0" algn="just" rtl="0">
              <a:lnSpc>
                <a:spcPct val="100000"/>
              </a:lnSpc>
              <a:spcBef>
                <a:spcPts val="0"/>
              </a:spcBef>
              <a:spcAft>
                <a:spcPts val="0"/>
              </a:spcAft>
              <a:buNone/>
            </a:pPr>
            <a:r>
              <a:rPr lang="en-IN" b="1">
                <a:latin typeface="Work Sans"/>
                <a:ea typeface="Work Sans"/>
                <a:cs typeface="Work Sans"/>
                <a:sym typeface="Work Sans"/>
              </a:rPr>
              <a:t>Reliable	::</a:t>
            </a:r>
            <a:r>
              <a:rPr lang="en-IN">
                <a:latin typeface="Work Sans"/>
                <a:ea typeface="Work Sans"/>
                <a:cs typeface="Work Sans"/>
                <a:sym typeface="Work Sans"/>
              </a:rPr>
              <a:t> consistently good in quality or performance; able to be trusted</a:t>
            </a:r>
            <a:endParaRPr>
              <a:latin typeface="Work Sans"/>
              <a:ea typeface="Work Sans"/>
              <a:cs typeface="Work Sans"/>
              <a:sym typeface="Work Sans"/>
            </a:endParaRPr>
          </a:p>
          <a:p>
            <a:pPr marL="0" marR="0" lvl="0" indent="0" algn="just" rtl="0">
              <a:lnSpc>
                <a:spcPct val="100000"/>
              </a:lnSpc>
              <a:spcBef>
                <a:spcPts val="0"/>
              </a:spcBef>
              <a:spcAft>
                <a:spcPts val="0"/>
              </a:spcAft>
              <a:buNone/>
            </a:pPr>
            <a:r>
              <a:rPr lang="en-IN" b="1">
                <a:latin typeface="Work Sans"/>
                <a:ea typeface="Work Sans"/>
                <a:cs typeface="Work Sans"/>
                <a:sym typeface="Work Sans"/>
              </a:rPr>
              <a:t>Safe		::</a:t>
            </a:r>
            <a:r>
              <a:rPr lang="en-IN">
                <a:latin typeface="Work Sans"/>
                <a:ea typeface="Work Sans"/>
                <a:cs typeface="Work Sans"/>
                <a:sym typeface="Work Sans"/>
              </a:rPr>
              <a:t> protected from or not exposed to danger or risk; not likely to be harmed or lost.</a:t>
            </a:r>
            <a:endParaRPr>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b="1" i="0" u="none" strike="noStrike" cap="none">
                <a:solidFill>
                  <a:srgbClr val="000000"/>
                </a:solidFill>
                <a:latin typeface="Work Sans"/>
                <a:ea typeface="Work Sans"/>
                <a:cs typeface="Work Sans"/>
                <a:sym typeface="Work Sans"/>
              </a:rPr>
              <a:t>Example 1: Safe but unreliable:</a:t>
            </a:r>
            <a:endParaRPr>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A smoke detector producing many false alarms. As long as potentially dangerous smoke is detected reliably, the smoke detector can be considered safe.</a:t>
            </a:r>
            <a:endParaRPr>
              <a:latin typeface="Work Sans"/>
              <a:ea typeface="Work Sans"/>
              <a:cs typeface="Work Sans"/>
              <a:sym typeface="Work Sans"/>
            </a:endParaRPr>
          </a:p>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By producing many false alarms, the smoke detector is considered unreliable because it announces dangerous situations while in reality everything is safe.</a:t>
            </a:r>
            <a:endParaRPr sz="14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endParaRPr sz="1400" i="0" u="none" strike="noStrike" cap="none">
              <a:solidFill>
                <a:srgbClr val="000000"/>
              </a:solidFill>
              <a:latin typeface="Work Sans"/>
              <a:ea typeface="Work Sans"/>
              <a:cs typeface="Work Sans"/>
              <a:sym typeface="Work Sans"/>
            </a:endParaRPr>
          </a:p>
        </p:txBody>
      </p:sp>
      <p:pic>
        <p:nvPicPr>
          <p:cNvPr id="158" name="Google Shape;158;p22"/>
          <p:cNvPicPr preferRelativeResize="0"/>
          <p:nvPr/>
        </p:nvPicPr>
        <p:blipFill rotWithShape="1">
          <a:blip r:embed="rId3">
            <a:alphaModFix/>
          </a:blip>
          <a:srcRect/>
          <a:stretch/>
        </p:blipFill>
        <p:spPr>
          <a:xfrm>
            <a:off x="-12096749" y="-5267325"/>
            <a:ext cx="3482989" cy="163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Reliability and Safety</a:t>
            </a:r>
            <a:endParaRPr sz="2800"/>
          </a:p>
        </p:txBody>
      </p:sp>
      <p:sp>
        <p:nvSpPr>
          <p:cNvPr id="164" name="Google Shape;164;p2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18</a:t>
            </a:fld>
            <a:endParaRPr/>
          </a:p>
        </p:txBody>
      </p:sp>
      <p:sp>
        <p:nvSpPr>
          <p:cNvPr id="165" name="Google Shape;165;p23"/>
          <p:cNvSpPr/>
          <p:nvPr/>
        </p:nvSpPr>
        <p:spPr>
          <a:xfrm>
            <a:off x="639379" y="1100678"/>
            <a:ext cx="7103838" cy="2893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300" b="1" i="0" u="none" strike="noStrike" cap="none">
                <a:solidFill>
                  <a:srgbClr val="000000"/>
                </a:solidFill>
                <a:latin typeface="Work Sans"/>
                <a:ea typeface="Work Sans"/>
                <a:cs typeface="Work Sans"/>
                <a:sym typeface="Work Sans"/>
              </a:rPr>
              <a:t>Example 2: Reliable, but unsafe:</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3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An old hedge trimmer. There is only one switch to operate the hedge trimmer. If pressed, the trimmer starts immediately with full speed.</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Due to its simplicity, the electrical part of such a hedge trimmer would be more reliable than those trimmers available today.</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Today's hedge trimmers have at least two switches. Both switches must be activated in order to operate the trimmer, and the switch positions are such that you will need both hands in order to activate them. Additionally, modern hedge trimmers have a soft start which inherently serves as an announcement function for the operator.</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Beyond any reasonable doubt, these features make modern hedge trimmers safe. The downside effect is that, due to more electrical parts involved, modern trimmers are relatively unreliable.</a:t>
            </a:r>
            <a:endParaRPr sz="1300">
              <a:latin typeface="Work Sans"/>
              <a:ea typeface="Work Sans"/>
              <a:cs typeface="Work Sans"/>
              <a:sym typeface="Work Sans"/>
            </a:endParaRPr>
          </a:p>
        </p:txBody>
      </p:sp>
      <p:pic>
        <p:nvPicPr>
          <p:cNvPr id="166" name="Google Shape;166;p23"/>
          <p:cNvPicPr preferRelativeResize="0"/>
          <p:nvPr/>
        </p:nvPicPr>
        <p:blipFill rotWithShape="1">
          <a:blip r:embed="rId3">
            <a:alphaModFix/>
          </a:blip>
          <a:srcRect/>
          <a:stretch/>
        </p:blipFill>
        <p:spPr>
          <a:xfrm>
            <a:off x="-12096749" y="-5267325"/>
            <a:ext cx="3482989" cy="1638000"/>
          </a:xfrm>
          <a:prstGeom prst="rect">
            <a:avLst/>
          </a:prstGeom>
          <a:noFill/>
          <a:ln>
            <a:noFill/>
          </a:ln>
        </p:spPr>
      </p:pic>
      <p:pic>
        <p:nvPicPr>
          <p:cNvPr id="167" name="Google Shape;167;p23"/>
          <p:cNvPicPr preferRelativeResize="0"/>
          <p:nvPr/>
        </p:nvPicPr>
        <p:blipFill rotWithShape="1">
          <a:blip r:embed="rId4">
            <a:alphaModFix/>
          </a:blip>
          <a:srcRect/>
          <a:stretch/>
        </p:blipFill>
        <p:spPr>
          <a:xfrm>
            <a:off x="3262303" y="3855954"/>
            <a:ext cx="1857990" cy="10906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4"/>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Reliability and Safety</a:t>
            </a:r>
            <a:endParaRPr sz="2800"/>
          </a:p>
        </p:txBody>
      </p:sp>
      <p:sp>
        <p:nvSpPr>
          <p:cNvPr id="173" name="Google Shape;173;p2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19</a:t>
            </a:fld>
            <a:endParaRPr/>
          </a:p>
        </p:txBody>
      </p:sp>
      <p:sp>
        <p:nvSpPr>
          <p:cNvPr id="174" name="Google Shape;174;p24"/>
          <p:cNvSpPr/>
          <p:nvPr/>
        </p:nvSpPr>
        <p:spPr>
          <a:xfrm>
            <a:off x="639379" y="1100678"/>
            <a:ext cx="7103838" cy="267765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1400" b="1" i="0" u="none" strike="noStrike" cap="none">
                <a:solidFill>
                  <a:srgbClr val="000000"/>
                </a:solidFill>
                <a:latin typeface="Work Sans"/>
                <a:ea typeface="Work Sans"/>
                <a:cs typeface="Work Sans"/>
                <a:sym typeface="Work Sans"/>
              </a:rPr>
              <a:t>Example 3: Reliable and safe</a:t>
            </a:r>
            <a:r>
              <a:rPr lang="en-IN" sz="1400" i="0" u="none" strike="noStrike" cap="none">
                <a:solidFill>
                  <a:srgbClr val="000000"/>
                </a:solidFill>
                <a:latin typeface="Work Sans"/>
                <a:ea typeface="Work Sans"/>
                <a:cs typeface="Work Sans"/>
                <a:sym typeface="Work Sans"/>
              </a:rPr>
              <a:t/>
            </a:r>
            <a:br>
              <a:rPr lang="en-IN" sz="1400" i="0" u="none" strike="noStrike" cap="none">
                <a:solidFill>
                  <a:srgbClr val="000000"/>
                </a:solidFill>
                <a:latin typeface="Work Sans"/>
                <a:ea typeface="Work Sans"/>
                <a:cs typeface="Work Sans"/>
                <a:sym typeface="Work Sans"/>
              </a:rPr>
            </a:br>
            <a:r>
              <a:rPr lang="en-IN" sz="1400" i="0" u="none" strike="noStrike" cap="none">
                <a:solidFill>
                  <a:srgbClr val="000000"/>
                </a:solidFill>
                <a:latin typeface="Work Sans"/>
                <a:ea typeface="Work Sans"/>
                <a:cs typeface="Work Sans"/>
                <a:sym typeface="Work Sans"/>
              </a:rPr>
              <a:t>Railroad crossing, controlled by three independent and redundant controllers. Each controller would be able to handle the railway crossing on it's own. Under normal conditions, all three controllers yield identical outputs from input data. If one controller fails, there are still two controllers left in order to keep the railroad crossing in a safe state.</a:t>
            </a:r>
            <a:endParaRPr>
              <a:latin typeface="Work Sans"/>
              <a:ea typeface="Work Sans"/>
              <a:cs typeface="Work Sans"/>
              <a:sym typeface="Work Sans"/>
            </a:endParaRPr>
          </a:p>
          <a:p>
            <a:pPr marL="0" marR="0" lvl="0" indent="0" algn="l"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
            </a:r>
            <a:br>
              <a:rPr lang="en-IN" sz="1400" i="0" u="none" strike="noStrike" cap="none">
                <a:solidFill>
                  <a:srgbClr val="000000"/>
                </a:solidFill>
                <a:latin typeface="Work Sans"/>
                <a:ea typeface="Work Sans"/>
                <a:cs typeface="Work Sans"/>
                <a:sym typeface="Work Sans"/>
              </a:rPr>
            </a:br>
            <a:r>
              <a:rPr lang="en-IN" sz="1400" i="0" u="none" strike="noStrike" cap="none">
                <a:solidFill>
                  <a:srgbClr val="000000"/>
                </a:solidFill>
                <a:latin typeface="Work Sans"/>
                <a:ea typeface="Work Sans"/>
                <a:cs typeface="Work Sans"/>
                <a:sym typeface="Work Sans"/>
              </a:rPr>
              <a:t>This system is safe and reliable at the same time:</a:t>
            </a:r>
            <a:endParaRPr>
              <a:latin typeface="Work Sans"/>
              <a:ea typeface="Work Sans"/>
              <a:cs typeface="Work Sans"/>
              <a:sym typeface="Work Sans"/>
            </a:endParaRPr>
          </a:p>
          <a:p>
            <a:pPr marL="0" marR="0" lvl="0" indent="0" algn="l"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
            </a:r>
            <a:br>
              <a:rPr lang="en-IN" sz="1400" i="0" u="none" strike="noStrike" cap="none">
                <a:solidFill>
                  <a:srgbClr val="000000"/>
                </a:solidFill>
                <a:latin typeface="Work Sans"/>
                <a:ea typeface="Work Sans"/>
                <a:cs typeface="Work Sans"/>
                <a:sym typeface="Work Sans"/>
              </a:rPr>
            </a:br>
            <a:r>
              <a:rPr lang="en-IN" sz="1400" i="0" u="none" strike="noStrike" cap="none">
                <a:solidFill>
                  <a:srgbClr val="000000"/>
                </a:solidFill>
                <a:latin typeface="Work Sans"/>
                <a:ea typeface="Work Sans"/>
                <a:cs typeface="Work Sans"/>
                <a:sym typeface="Work Sans"/>
              </a:rPr>
              <a:t>Safe: 2 of 3 controllers must yield identical results,</a:t>
            </a:r>
            <a:br>
              <a:rPr lang="en-IN" sz="1400" i="0" u="none" strike="noStrike" cap="none">
                <a:solidFill>
                  <a:srgbClr val="000000"/>
                </a:solidFill>
                <a:latin typeface="Work Sans"/>
                <a:ea typeface="Work Sans"/>
                <a:cs typeface="Work Sans"/>
                <a:sym typeface="Work Sans"/>
              </a:rPr>
            </a:br>
            <a:endParaRPr sz="1400" i="0" u="none" strike="noStrike" cap="none">
              <a:solidFill>
                <a:srgbClr val="000000"/>
              </a:solidFill>
              <a:latin typeface="Work Sans"/>
              <a:ea typeface="Work Sans"/>
              <a:cs typeface="Work Sans"/>
              <a:sym typeface="Work Sans"/>
            </a:endParaRPr>
          </a:p>
          <a:p>
            <a:pPr marL="0" marR="0" lvl="0" indent="0" algn="l"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Reliable: The  loss of one controller can be tolerated.</a:t>
            </a:r>
            <a:endParaRPr>
              <a:latin typeface="Work Sans"/>
              <a:ea typeface="Work Sans"/>
              <a:cs typeface="Work Sans"/>
              <a:sym typeface="Work Sans"/>
            </a:endParaRPr>
          </a:p>
        </p:txBody>
      </p:sp>
      <p:pic>
        <p:nvPicPr>
          <p:cNvPr id="175" name="Google Shape;175;p24"/>
          <p:cNvPicPr preferRelativeResize="0"/>
          <p:nvPr/>
        </p:nvPicPr>
        <p:blipFill rotWithShape="1">
          <a:blip r:embed="rId3">
            <a:alphaModFix/>
          </a:blip>
          <a:srcRect/>
          <a:stretch/>
        </p:blipFill>
        <p:spPr>
          <a:xfrm>
            <a:off x="-12096749" y="-5267325"/>
            <a:ext cx="3482989" cy="163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Syllabus</a:t>
            </a:r>
            <a:endParaRPr/>
          </a:p>
        </p:txBody>
      </p:sp>
      <p:sp>
        <p:nvSpPr>
          <p:cNvPr id="55" name="Google Shape;55;p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2</a:t>
            </a:fld>
            <a:endParaRPr/>
          </a:p>
        </p:txBody>
      </p:sp>
      <p:sp>
        <p:nvSpPr>
          <p:cNvPr id="56" name="Google Shape;56;p7"/>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Introduction to Engineering design process: </a:t>
            </a:r>
            <a:r>
              <a:rPr lang="en-IN" sz="1400" b="0" i="0" u="none" strike="noStrike" cap="none">
                <a:solidFill>
                  <a:srgbClr val="000000"/>
                </a:solidFill>
                <a:latin typeface="Calibri"/>
                <a:ea typeface="Calibri"/>
                <a:cs typeface="Calibri"/>
                <a:sym typeface="Calibri"/>
              </a:rPr>
              <a:t>Design History; Dieter Rams Principles of Good Design; Overview of Engineering Design Process: Problem Formulation, Concept generation, Project Planning and Design Making; Human Centred Design (HCD);</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Design Thinking for Innovation: </a:t>
            </a:r>
            <a:r>
              <a:rPr lang="en-IN" sz="1400" b="0" i="0" u="none" strike="noStrike" cap="none">
                <a:solidFill>
                  <a:srgbClr val="000000"/>
                </a:solidFill>
                <a:latin typeface="Calibri"/>
                <a:ea typeface="Calibri"/>
                <a:cs typeface="Calibri"/>
                <a:sym typeface="Calibri"/>
              </a:rPr>
              <a:t>Design Thinking as Mindset, Process and Toolbox., Enhancing Design Thinking Through, Empathy, Interviewing, Questioning &amp; Brainstorming, Tools for Design Thinking: Mind Mapping, Innovation Flowchart – Question ladder – SCAMPER (for products) Journey Mapping, Task analysis grid (for services) </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Calibri"/>
                <a:ea typeface="Calibri"/>
                <a:cs typeface="Calibri"/>
                <a:sym typeface="Calibri"/>
              </a:rPr>
              <a:t>Engineering Design Approaches: </a:t>
            </a:r>
            <a:r>
              <a:rPr lang="en-IN" sz="1400" b="0" i="0" u="none" strike="noStrike" cap="none">
                <a:solidFill>
                  <a:srgbClr val="000000"/>
                </a:solidFill>
                <a:latin typeface="Calibri"/>
                <a:ea typeface="Calibri"/>
                <a:cs typeface="Calibri"/>
                <a:sym typeface="Calibri"/>
              </a:rPr>
              <a:t>Professional and societal Context of Design; Different types of design – Conceptual, Embodiment designs and Detailed designs – Identification and Specifications, Standards and codes, Design Features – Design for Aesthetics, Production, Standards, Minimum risk, Ease of maintenance, Quality, Minimum cost and Optimum Design, Service Design - People - Asserts - policies - culture. Iterative process - Exploration - Creation - Reflection - Implementation.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Risk Analysis</a:t>
            </a:r>
            <a:endParaRPr sz="2800"/>
          </a:p>
        </p:txBody>
      </p:sp>
      <p:sp>
        <p:nvSpPr>
          <p:cNvPr id="181" name="Google Shape;181;p2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20</a:t>
            </a:fld>
            <a:endParaRPr/>
          </a:p>
        </p:txBody>
      </p:sp>
      <p:sp>
        <p:nvSpPr>
          <p:cNvPr id="182" name="Google Shape;182;p25"/>
          <p:cNvSpPr/>
          <p:nvPr/>
        </p:nvSpPr>
        <p:spPr>
          <a:xfrm>
            <a:off x="639375" y="1100671"/>
            <a:ext cx="7103700" cy="37179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Performing a risk analysis includes considering the probability of adverse events caused by either natural processes, like severe storms, earthquakes or floods, or adverse events caused by malicious or inadvertent human activities; an important part of risk analysis is identifying the potential for harm from these events, as well as the likelihood that they will occur.</a:t>
            </a:r>
            <a:endParaRPr sz="1400" i="0" u="none" strike="noStrike" cap="none">
              <a:solidFill>
                <a:srgbClr val="000000"/>
              </a:solidFill>
              <a:latin typeface="Work Sans"/>
              <a:ea typeface="Work Sans"/>
              <a:cs typeface="Work Sans"/>
              <a:sym typeface="Work Sans"/>
            </a:endParaRPr>
          </a:p>
          <a:p>
            <a:pPr marL="0" lvl="0" indent="0" algn="l" rtl="0">
              <a:spcBef>
                <a:spcPts val="0"/>
              </a:spcBef>
              <a:spcAft>
                <a:spcPts val="0"/>
              </a:spcAft>
              <a:buNone/>
            </a:pPr>
            <a:endParaRPr>
              <a:latin typeface="Work Sans"/>
              <a:ea typeface="Work Sans"/>
              <a:cs typeface="Work Sans"/>
              <a:sym typeface="Work Sans"/>
            </a:endParaRPr>
          </a:p>
          <a:p>
            <a:pPr marL="0" lvl="0" indent="0" algn="l" rtl="0">
              <a:spcBef>
                <a:spcPts val="0"/>
              </a:spcBef>
              <a:spcAft>
                <a:spcPts val="0"/>
              </a:spcAft>
              <a:buNone/>
            </a:pPr>
            <a:r>
              <a:rPr lang="en-IN">
                <a:latin typeface="Work Sans"/>
                <a:ea typeface="Work Sans"/>
                <a:cs typeface="Work Sans"/>
                <a:sym typeface="Work Sans"/>
              </a:rPr>
              <a:t>Many industries have recognized the increasing importance of risk analysis such as:</a:t>
            </a:r>
            <a:endParaRPr>
              <a:latin typeface="Work Sans"/>
              <a:ea typeface="Work Sans"/>
              <a:cs typeface="Work Sans"/>
              <a:sym typeface="Work Sans"/>
            </a:endParaRPr>
          </a:p>
          <a:p>
            <a:pPr marL="0" lvl="0" indent="0" algn="l" rtl="0">
              <a:spcBef>
                <a:spcPts val="0"/>
              </a:spcBef>
              <a:spcAft>
                <a:spcPts val="0"/>
              </a:spcAft>
              <a:buNone/>
            </a:pPr>
            <a:endParaRPr>
              <a:latin typeface="Work Sans"/>
              <a:ea typeface="Work Sans"/>
              <a:cs typeface="Work Sans"/>
              <a:sym typeface="Work Sans"/>
            </a:endParaRPr>
          </a:p>
          <a:p>
            <a:pPr marL="457200" lvl="0" indent="-317500" algn="l" rtl="0">
              <a:spcBef>
                <a:spcPts val="0"/>
              </a:spcBef>
              <a:spcAft>
                <a:spcPts val="0"/>
              </a:spcAft>
              <a:buSzPts val="1400"/>
              <a:buChar char="●"/>
            </a:pPr>
            <a:r>
              <a:rPr lang="en-IN">
                <a:latin typeface="Work Sans"/>
                <a:ea typeface="Work Sans"/>
                <a:cs typeface="Work Sans"/>
                <a:sym typeface="Work Sans"/>
              </a:rPr>
              <a:t>Medical</a:t>
            </a:r>
            <a:endParaRPr>
              <a:latin typeface="Work Sans"/>
              <a:ea typeface="Work Sans"/>
              <a:cs typeface="Work Sans"/>
              <a:sym typeface="Work Sans"/>
            </a:endParaRPr>
          </a:p>
          <a:p>
            <a:pPr marL="457200" lvl="0" indent="-317500" algn="l" rtl="0">
              <a:spcBef>
                <a:spcPts val="0"/>
              </a:spcBef>
              <a:spcAft>
                <a:spcPts val="0"/>
              </a:spcAft>
              <a:buSzPts val="1400"/>
              <a:buChar char="●"/>
            </a:pPr>
            <a:r>
              <a:rPr lang="en-IN">
                <a:latin typeface="Work Sans"/>
                <a:ea typeface="Work Sans"/>
                <a:cs typeface="Work Sans"/>
                <a:sym typeface="Work Sans"/>
              </a:rPr>
              <a:t>Food and beverage</a:t>
            </a:r>
            <a:endParaRPr>
              <a:latin typeface="Work Sans"/>
              <a:ea typeface="Work Sans"/>
              <a:cs typeface="Work Sans"/>
              <a:sym typeface="Work Sans"/>
            </a:endParaRPr>
          </a:p>
          <a:p>
            <a:pPr marL="457200" lvl="0" indent="-317500" algn="l" rtl="0">
              <a:spcBef>
                <a:spcPts val="0"/>
              </a:spcBef>
              <a:spcAft>
                <a:spcPts val="0"/>
              </a:spcAft>
              <a:buSzPts val="1400"/>
              <a:buChar char="●"/>
            </a:pPr>
            <a:r>
              <a:rPr lang="en-IN">
                <a:latin typeface="Work Sans"/>
                <a:ea typeface="Work Sans"/>
                <a:cs typeface="Work Sans"/>
                <a:sym typeface="Work Sans"/>
              </a:rPr>
              <a:t>Automotive</a:t>
            </a:r>
            <a:endParaRPr>
              <a:latin typeface="Work Sans"/>
              <a:ea typeface="Work Sans"/>
              <a:cs typeface="Work Sans"/>
              <a:sym typeface="Work Sans"/>
            </a:endParaRPr>
          </a:p>
          <a:p>
            <a:pPr marL="457200" lvl="0" indent="-317500" algn="l" rtl="0">
              <a:spcBef>
                <a:spcPts val="0"/>
              </a:spcBef>
              <a:spcAft>
                <a:spcPts val="0"/>
              </a:spcAft>
              <a:buSzPts val="1400"/>
              <a:buChar char="●"/>
            </a:pPr>
            <a:r>
              <a:rPr lang="en-IN">
                <a:latin typeface="Work Sans"/>
                <a:ea typeface="Work Sans"/>
                <a:cs typeface="Work Sans"/>
                <a:sym typeface="Work Sans"/>
              </a:rPr>
              <a:t>Transportation</a:t>
            </a:r>
            <a:endParaRPr>
              <a:latin typeface="Work Sans"/>
              <a:ea typeface="Work Sans"/>
              <a:cs typeface="Work Sans"/>
              <a:sym typeface="Work Sans"/>
            </a:endParaRPr>
          </a:p>
          <a:p>
            <a:pPr marL="457200" lvl="0" indent="-317500" algn="l" rtl="0">
              <a:spcBef>
                <a:spcPts val="0"/>
              </a:spcBef>
              <a:spcAft>
                <a:spcPts val="0"/>
              </a:spcAft>
              <a:buSzPts val="1400"/>
              <a:buChar char="●"/>
            </a:pPr>
            <a:r>
              <a:rPr lang="en-IN">
                <a:latin typeface="Work Sans"/>
                <a:ea typeface="Work Sans"/>
                <a:cs typeface="Work Sans"/>
                <a:sym typeface="Work Sans"/>
              </a:rPr>
              <a:t>Military</a:t>
            </a:r>
            <a:endParaRPr>
              <a:latin typeface="Work Sans"/>
              <a:ea typeface="Work Sans"/>
              <a:cs typeface="Work Sans"/>
              <a:sym typeface="Work Sans"/>
            </a:endParaRPr>
          </a:p>
          <a:p>
            <a:pPr marL="457200" lvl="0" indent="-317500" algn="l" rtl="0">
              <a:spcBef>
                <a:spcPts val="0"/>
              </a:spcBef>
              <a:spcAft>
                <a:spcPts val="0"/>
              </a:spcAft>
              <a:buSzPts val="1400"/>
              <a:buChar char="●"/>
            </a:pPr>
            <a:r>
              <a:rPr lang="en-IN">
                <a:latin typeface="Work Sans"/>
                <a:ea typeface="Work Sans"/>
                <a:cs typeface="Work Sans"/>
                <a:sym typeface="Work Sans"/>
              </a:rPr>
              <a:t>Aerospace</a:t>
            </a:r>
            <a:endParaRPr>
              <a:latin typeface="Work Sans"/>
              <a:ea typeface="Work Sans"/>
              <a:cs typeface="Work Sans"/>
              <a:sym typeface="Work Sans"/>
            </a:endParaRPr>
          </a:p>
          <a:p>
            <a:pPr marL="457200" lvl="0" indent="-317500" algn="l" rtl="0">
              <a:spcBef>
                <a:spcPts val="0"/>
              </a:spcBef>
              <a:spcAft>
                <a:spcPts val="0"/>
              </a:spcAft>
              <a:buSzPts val="1400"/>
              <a:buChar char="●"/>
            </a:pPr>
            <a:r>
              <a:rPr lang="en-IN">
                <a:latin typeface="Work Sans"/>
                <a:ea typeface="Work Sans"/>
                <a:cs typeface="Work Sans"/>
                <a:sym typeface="Work Sans"/>
              </a:rPr>
              <a:t>Nuclear &amp; many more…</a:t>
            </a:r>
            <a:endParaRPr>
              <a:latin typeface="Work Sans"/>
              <a:ea typeface="Work Sans"/>
              <a:cs typeface="Work Sans"/>
              <a:sym typeface="Work Sans"/>
            </a:endParaRPr>
          </a:p>
        </p:txBody>
      </p:sp>
      <p:pic>
        <p:nvPicPr>
          <p:cNvPr id="183" name="Google Shape;183;p25"/>
          <p:cNvPicPr preferRelativeResize="0"/>
          <p:nvPr/>
        </p:nvPicPr>
        <p:blipFill rotWithShape="1">
          <a:blip r:embed="rId3">
            <a:alphaModFix/>
          </a:blip>
          <a:srcRect/>
          <a:stretch/>
        </p:blipFill>
        <p:spPr>
          <a:xfrm>
            <a:off x="-12096749" y="-5267325"/>
            <a:ext cx="3482989" cy="163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Benefits of Risk Analysis</a:t>
            </a:r>
            <a:endParaRPr sz="2800"/>
          </a:p>
        </p:txBody>
      </p:sp>
      <p:sp>
        <p:nvSpPr>
          <p:cNvPr id="189" name="Google Shape;189;p26"/>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21</a:t>
            </a:fld>
            <a:endParaRPr/>
          </a:p>
        </p:txBody>
      </p:sp>
      <p:sp>
        <p:nvSpPr>
          <p:cNvPr id="190" name="Google Shape;190;p26"/>
          <p:cNvSpPr/>
          <p:nvPr/>
        </p:nvSpPr>
        <p:spPr>
          <a:xfrm>
            <a:off x="639375" y="1100675"/>
            <a:ext cx="7103700" cy="29211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400" i="0" u="none" strike="noStrike" cap="none">
                <a:solidFill>
                  <a:srgbClr val="000000"/>
                </a:solidFill>
                <a:latin typeface="Work Sans"/>
                <a:ea typeface="Work Sans"/>
                <a:cs typeface="Work Sans"/>
                <a:sym typeface="Work Sans"/>
              </a:rPr>
              <a:t>Performing a risk analysis includes considering the probability of adverse events caused by either natural processes, like severe storms, earthquakes or floods, or adverse events caused by malicious or inadvertent human activities; an important part of risk analysis is identifying the potential for harm from these events, as well as the likelihood that they will occur.</a:t>
            </a:r>
            <a:endParaRPr>
              <a:latin typeface="Work Sans"/>
              <a:ea typeface="Work Sans"/>
              <a:cs typeface="Work Sans"/>
              <a:sym typeface="Work Sans"/>
            </a:endParaRPr>
          </a:p>
          <a:p>
            <a:pPr marL="342900" marR="0" lvl="0" indent="-342900" algn="just"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identify, rate and compare the overall impact of risks to the organization, in terms of both financial and organizational impacts</a:t>
            </a:r>
            <a:endParaRPr>
              <a:latin typeface="Work Sans"/>
              <a:ea typeface="Work Sans"/>
              <a:cs typeface="Work Sans"/>
              <a:sym typeface="Work Sans"/>
            </a:endParaRPr>
          </a:p>
          <a:p>
            <a:pPr marL="342900" marR="0" lvl="0" indent="-342900" algn="just"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identify gaps in security and determine the next steps to eliminate the weaknesses and strengthen security;</a:t>
            </a:r>
            <a:endParaRPr>
              <a:latin typeface="Work Sans"/>
              <a:ea typeface="Work Sans"/>
              <a:cs typeface="Work Sans"/>
              <a:sym typeface="Work Sans"/>
            </a:endParaRPr>
          </a:p>
          <a:p>
            <a:pPr marL="342900" marR="0" lvl="0" indent="-342900" algn="just"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improve security policies and procedures and develop cost-effective methods for implementing these information security policies and procedures;</a:t>
            </a:r>
            <a:endParaRPr>
              <a:latin typeface="Work Sans"/>
              <a:ea typeface="Work Sans"/>
              <a:cs typeface="Work Sans"/>
              <a:sym typeface="Work Sans"/>
            </a:endParaRPr>
          </a:p>
          <a:p>
            <a:pPr marL="342900" marR="0" lvl="0" indent="-342900" algn="just" rtl="0">
              <a:lnSpc>
                <a:spcPct val="100000"/>
              </a:lnSpc>
              <a:spcBef>
                <a:spcPts val="0"/>
              </a:spcBef>
              <a:spcAft>
                <a:spcPts val="0"/>
              </a:spcAft>
              <a:buClr>
                <a:srgbClr val="000000"/>
              </a:buClr>
              <a:buSzPts val="1400"/>
              <a:buFont typeface="Work Sans"/>
              <a:buAutoNum type="arabicPeriod"/>
            </a:pPr>
            <a:r>
              <a:rPr lang="en-IN" sz="1400" i="0" u="none" strike="noStrike" cap="none">
                <a:solidFill>
                  <a:srgbClr val="000000"/>
                </a:solidFill>
                <a:latin typeface="Work Sans"/>
                <a:ea typeface="Work Sans"/>
                <a:cs typeface="Work Sans"/>
                <a:sym typeface="Work Sans"/>
              </a:rPr>
              <a:t>understand the financial impacts of potential security risks.</a:t>
            </a:r>
            <a:endParaRPr>
              <a:latin typeface="Work Sans"/>
              <a:ea typeface="Work Sans"/>
              <a:cs typeface="Work Sans"/>
              <a:sym typeface="Work Sans"/>
            </a:endParaRPr>
          </a:p>
        </p:txBody>
      </p:sp>
      <p:pic>
        <p:nvPicPr>
          <p:cNvPr id="191" name="Google Shape;191;p26"/>
          <p:cNvPicPr preferRelativeResize="0"/>
          <p:nvPr/>
        </p:nvPicPr>
        <p:blipFill rotWithShape="1">
          <a:blip r:embed="rId3">
            <a:alphaModFix/>
          </a:blip>
          <a:srcRect/>
          <a:stretch/>
        </p:blipFill>
        <p:spPr>
          <a:xfrm>
            <a:off x="-12096749" y="-5267325"/>
            <a:ext cx="3482989" cy="163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Risk Analysis in Project Mgmt.</a:t>
            </a:r>
            <a:endParaRPr/>
          </a:p>
        </p:txBody>
      </p:sp>
      <p:sp>
        <p:nvSpPr>
          <p:cNvPr id="197" name="Google Shape;197;p27"/>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22</a:t>
            </a:fld>
            <a:endParaRPr/>
          </a:p>
        </p:txBody>
      </p:sp>
      <p:sp>
        <p:nvSpPr>
          <p:cNvPr id="198" name="Google Shape;198;p27"/>
          <p:cNvSpPr/>
          <p:nvPr/>
        </p:nvSpPr>
        <p:spPr>
          <a:xfrm>
            <a:off x="639375" y="1126173"/>
            <a:ext cx="7103700" cy="3623700"/>
          </a:xfrm>
          <a:prstGeom prst="rect">
            <a:avLst/>
          </a:prstGeom>
          <a:noFill/>
          <a:ln>
            <a:noFill/>
          </a:ln>
        </p:spPr>
        <p:txBody>
          <a:bodyPr spcFirstLastPara="1" wrap="square" lIns="91425" tIns="45700" rIns="91425" bIns="45700" anchor="t" anchorCtr="0">
            <a:noAutofit/>
          </a:bodyPr>
          <a:lstStyle/>
          <a:p>
            <a:pPr marL="457200" marR="0" lvl="0" indent="-317500" algn="just" rtl="0">
              <a:lnSpc>
                <a:spcPct val="100000"/>
              </a:lnSpc>
              <a:spcBef>
                <a:spcPts val="0"/>
              </a:spcBef>
              <a:spcAft>
                <a:spcPts val="0"/>
              </a:spcAft>
              <a:buSzPts val="1400"/>
              <a:buFont typeface="Work Sans"/>
              <a:buChar char="●"/>
            </a:pPr>
            <a:r>
              <a:rPr lang="en-IN">
                <a:latin typeface="Work Sans"/>
                <a:ea typeface="Work Sans"/>
                <a:cs typeface="Work Sans"/>
                <a:sym typeface="Work Sans"/>
              </a:rPr>
              <a:t>A key process area in project management.</a:t>
            </a:r>
            <a:endParaRPr>
              <a:latin typeface="Work Sans"/>
              <a:ea typeface="Work Sans"/>
              <a:cs typeface="Work Sans"/>
              <a:sym typeface="Work Sans"/>
            </a:endParaRPr>
          </a:p>
          <a:p>
            <a:pPr marL="457200" marR="0" lvl="0" indent="-317500" algn="just" rtl="0">
              <a:lnSpc>
                <a:spcPct val="100000"/>
              </a:lnSpc>
              <a:spcBef>
                <a:spcPts val="1000"/>
              </a:spcBef>
              <a:spcAft>
                <a:spcPts val="0"/>
              </a:spcAft>
              <a:buSzPts val="1400"/>
              <a:buFont typeface="Work Sans"/>
              <a:buChar char="●"/>
            </a:pPr>
            <a:r>
              <a:rPr lang="en-IN">
                <a:latin typeface="Work Sans"/>
                <a:ea typeface="Work Sans"/>
                <a:cs typeface="Work Sans"/>
                <a:sym typeface="Work Sans"/>
              </a:rPr>
              <a:t>Helps deciding whether to proceed with a project or not.</a:t>
            </a:r>
            <a:endParaRPr>
              <a:latin typeface="Work Sans"/>
              <a:ea typeface="Work Sans"/>
              <a:cs typeface="Work Sans"/>
              <a:sym typeface="Work Sans"/>
            </a:endParaRPr>
          </a:p>
          <a:p>
            <a:pPr marL="457200" marR="0" lvl="0" indent="-317500" algn="just" rtl="0">
              <a:lnSpc>
                <a:spcPct val="100000"/>
              </a:lnSpc>
              <a:spcBef>
                <a:spcPts val="1000"/>
              </a:spcBef>
              <a:spcAft>
                <a:spcPts val="0"/>
              </a:spcAft>
              <a:buSzPts val="1400"/>
              <a:buFont typeface="Work Sans"/>
              <a:buChar char="●"/>
            </a:pPr>
            <a:r>
              <a:rPr lang="en-IN">
                <a:latin typeface="Work Sans"/>
                <a:ea typeface="Work Sans"/>
                <a:cs typeface="Work Sans"/>
                <a:sym typeface="Work Sans"/>
              </a:rPr>
              <a:t>Ensures only projects with the highest chance of success are selected.</a:t>
            </a:r>
            <a:endParaRPr>
              <a:latin typeface="Work Sans"/>
              <a:ea typeface="Work Sans"/>
              <a:cs typeface="Work Sans"/>
              <a:sym typeface="Work Sans"/>
            </a:endParaRPr>
          </a:p>
          <a:p>
            <a:pPr marL="457200" marR="0" lvl="0" indent="-317500" algn="just" rtl="0">
              <a:lnSpc>
                <a:spcPct val="100000"/>
              </a:lnSpc>
              <a:spcBef>
                <a:spcPts val="1000"/>
              </a:spcBef>
              <a:spcAft>
                <a:spcPts val="0"/>
              </a:spcAft>
              <a:buSzPts val="1400"/>
              <a:buFont typeface="Work Sans"/>
              <a:buChar char="●"/>
            </a:pPr>
            <a:r>
              <a:rPr lang="en-IN">
                <a:latin typeface="Work Sans"/>
                <a:ea typeface="Work Sans"/>
                <a:cs typeface="Work Sans"/>
                <a:sym typeface="Work Sans"/>
              </a:rPr>
              <a:t>Used in project planning and during project implementation to evaluate how a project can be successfully completed.</a:t>
            </a:r>
            <a:endParaRPr>
              <a:latin typeface="Work Sans"/>
              <a:ea typeface="Work Sans"/>
              <a:cs typeface="Work Sans"/>
              <a:sym typeface="Work Sans"/>
            </a:endParaRPr>
          </a:p>
          <a:p>
            <a:pPr marL="457200" marR="0" lvl="0" indent="-317500" algn="just" rtl="0">
              <a:lnSpc>
                <a:spcPct val="100000"/>
              </a:lnSpc>
              <a:spcBef>
                <a:spcPts val="1000"/>
              </a:spcBef>
              <a:spcAft>
                <a:spcPts val="0"/>
              </a:spcAft>
              <a:buSzPts val="1400"/>
              <a:buFont typeface="Work Sans"/>
              <a:buChar char="●"/>
            </a:pPr>
            <a:r>
              <a:rPr lang="en-IN">
                <a:latin typeface="Work Sans"/>
                <a:ea typeface="Work Sans"/>
                <a:cs typeface="Work Sans"/>
                <a:sym typeface="Work Sans"/>
              </a:rPr>
              <a:t>If risks are not considered and controlled,you will not be able to minimize their impact on the schedule,scope,cost or quality.</a:t>
            </a:r>
            <a:endParaRPr>
              <a:latin typeface="Work Sans"/>
              <a:ea typeface="Work Sans"/>
              <a:cs typeface="Work Sans"/>
              <a:sym typeface="Work Sans"/>
            </a:endParaRPr>
          </a:p>
          <a:p>
            <a:pPr marL="457200" marR="0" lvl="0" indent="-317500" algn="just" rtl="0">
              <a:lnSpc>
                <a:spcPct val="100000"/>
              </a:lnSpc>
              <a:spcBef>
                <a:spcPts val="1000"/>
              </a:spcBef>
              <a:spcAft>
                <a:spcPts val="1000"/>
              </a:spcAft>
              <a:buSzPts val="1400"/>
              <a:buFont typeface="Work Sans"/>
              <a:buChar char="●"/>
            </a:pPr>
            <a:r>
              <a:rPr lang="en-IN">
                <a:latin typeface="Work Sans"/>
                <a:ea typeface="Work Sans"/>
                <a:cs typeface="Work Sans"/>
                <a:sym typeface="Work Sans"/>
              </a:rPr>
              <a:t>It is possible for a project to be stopped for example if the availability of resources become an issue,or the potential benefits might not be sufficient.</a:t>
            </a:r>
            <a:endParaRPr>
              <a:latin typeface="Work Sans"/>
              <a:ea typeface="Work Sans"/>
              <a:cs typeface="Work Sans"/>
              <a:sym typeface="Work Sans"/>
            </a:endParaRPr>
          </a:p>
        </p:txBody>
      </p:sp>
      <p:pic>
        <p:nvPicPr>
          <p:cNvPr id="199" name="Google Shape;199;p27"/>
          <p:cNvPicPr preferRelativeResize="0"/>
          <p:nvPr/>
        </p:nvPicPr>
        <p:blipFill rotWithShape="1">
          <a:blip r:embed="rId3">
            <a:alphaModFix/>
          </a:blip>
          <a:srcRect/>
          <a:stretch/>
        </p:blipFill>
        <p:spPr>
          <a:xfrm>
            <a:off x="-12096749" y="-5267325"/>
            <a:ext cx="3482988" cy="163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Steps in Risk Analysis Process</a:t>
            </a:r>
            <a:endParaRPr/>
          </a:p>
        </p:txBody>
      </p:sp>
      <p:sp>
        <p:nvSpPr>
          <p:cNvPr id="205" name="Google Shape;205;p2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23</a:t>
            </a:fld>
            <a:endParaRPr/>
          </a:p>
        </p:txBody>
      </p:sp>
      <p:sp>
        <p:nvSpPr>
          <p:cNvPr id="206" name="Google Shape;206;p28"/>
          <p:cNvSpPr/>
          <p:nvPr/>
        </p:nvSpPr>
        <p:spPr>
          <a:xfrm>
            <a:off x="639379" y="1126178"/>
            <a:ext cx="7103700" cy="19914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b="1" i="0" u="none" strike="noStrike" cap="none">
                <a:solidFill>
                  <a:srgbClr val="000000"/>
                </a:solidFill>
                <a:latin typeface="Work Sans"/>
                <a:ea typeface="Work Sans"/>
                <a:cs typeface="Work Sans"/>
                <a:sym typeface="Work Sans"/>
              </a:rPr>
              <a:t>Conduct</a:t>
            </a:r>
            <a:r>
              <a:rPr lang="en-IN" sz="1400" i="0" u="none" strike="noStrike" cap="none">
                <a:solidFill>
                  <a:srgbClr val="000000"/>
                </a:solidFill>
                <a:latin typeface="Work Sans"/>
                <a:ea typeface="Work Sans"/>
                <a:cs typeface="Work Sans"/>
                <a:sym typeface="Work Sans"/>
              </a:rPr>
              <a:t> a risk assessment survey</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b="1" i="0" u="none" strike="noStrike" cap="none">
                <a:solidFill>
                  <a:srgbClr val="000000"/>
                </a:solidFill>
                <a:latin typeface="Work Sans"/>
                <a:ea typeface="Work Sans"/>
                <a:cs typeface="Work Sans"/>
                <a:sym typeface="Work Sans"/>
              </a:rPr>
              <a:t>Identify</a:t>
            </a:r>
            <a:r>
              <a:rPr lang="en-IN" sz="1400" i="0" u="none" strike="noStrike" cap="none">
                <a:solidFill>
                  <a:srgbClr val="000000"/>
                </a:solidFill>
                <a:latin typeface="Work Sans"/>
                <a:ea typeface="Work Sans"/>
                <a:cs typeface="Work Sans"/>
                <a:sym typeface="Work Sans"/>
              </a:rPr>
              <a:t> the risks</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b="1" i="0" u="none" strike="noStrike" cap="none">
                <a:solidFill>
                  <a:srgbClr val="000000"/>
                </a:solidFill>
                <a:latin typeface="Work Sans"/>
                <a:ea typeface="Work Sans"/>
                <a:cs typeface="Work Sans"/>
                <a:sym typeface="Work Sans"/>
              </a:rPr>
              <a:t>Analyse</a:t>
            </a:r>
            <a:r>
              <a:rPr lang="en-IN" sz="1400" i="0" u="none" strike="noStrike" cap="none">
                <a:solidFill>
                  <a:srgbClr val="000000"/>
                </a:solidFill>
                <a:latin typeface="Work Sans"/>
                <a:ea typeface="Work Sans"/>
                <a:cs typeface="Work Sans"/>
                <a:sym typeface="Work Sans"/>
              </a:rPr>
              <a:t> the risks</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b="1" i="0" u="none" strike="noStrike" cap="none">
                <a:solidFill>
                  <a:srgbClr val="000000"/>
                </a:solidFill>
                <a:latin typeface="Work Sans"/>
                <a:ea typeface="Work Sans"/>
                <a:cs typeface="Work Sans"/>
                <a:sym typeface="Work Sans"/>
              </a:rPr>
              <a:t>Develop</a:t>
            </a:r>
            <a:r>
              <a:rPr lang="en-IN" sz="1400" i="0" u="none" strike="noStrike" cap="none">
                <a:solidFill>
                  <a:srgbClr val="000000"/>
                </a:solidFill>
                <a:latin typeface="Work Sans"/>
                <a:ea typeface="Work Sans"/>
                <a:cs typeface="Work Sans"/>
                <a:sym typeface="Work Sans"/>
              </a:rPr>
              <a:t> a risk management plan</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b="1" i="0" u="none" strike="noStrike" cap="none">
                <a:solidFill>
                  <a:srgbClr val="000000"/>
                </a:solidFill>
                <a:latin typeface="Work Sans"/>
                <a:ea typeface="Work Sans"/>
                <a:cs typeface="Work Sans"/>
                <a:sym typeface="Work Sans"/>
              </a:rPr>
              <a:t>Implement</a:t>
            </a:r>
            <a:r>
              <a:rPr lang="en-IN" sz="1400" i="0" u="none" strike="noStrike" cap="none">
                <a:solidFill>
                  <a:srgbClr val="000000"/>
                </a:solidFill>
                <a:latin typeface="Work Sans"/>
                <a:ea typeface="Work Sans"/>
                <a:cs typeface="Work Sans"/>
                <a:sym typeface="Work Sans"/>
              </a:rPr>
              <a:t> the risk management plan</a:t>
            </a:r>
            <a:endParaRPr>
              <a:latin typeface="Work Sans"/>
              <a:ea typeface="Work Sans"/>
              <a:cs typeface="Work Sans"/>
              <a:sym typeface="Work Sans"/>
            </a:endParaRPr>
          </a:p>
          <a:p>
            <a:pPr marL="342900" marR="0" lvl="0" indent="-342900" algn="just" rtl="0">
              <a:lnSpc>
                <a:spcPct val="150000"/>
              </a:lnSpc>
              <a:spcBef>
                <a:spcPts val="0"/>
              </a:spcBef>
              <a:spcAft>
                <a:spcPts val="0"/>
              </a:spcAft>
              <a:buClr>
                <a:srgbClr val="000000"/>
              </a:buClr>
              <a:buSzPts val="1400"/>
              <a:buFont typeface="Work Sans"/>
              <a:buAutoNum type="arabicPeriod"/>
            </a:pPr>
            <a:r>
              <a:rPr lang="en-IN" sz="1400" b="1" i="0" u="none" strike="noStrike" cap="none">
                <a:solidFill>
                  <a:srgbClr val="000000"/>
                </a:solidFill>
                <a:latin typeface="Work Sans"/>
                <a:ea typeface="Work Sans"/>
                <a:cs typeface="Work Sans"/>
                <a:sym typeface="Work Sans"/>
              </a:rPr>
              <a:t>Monitor</a:t>
            </a:r>
            <a:r>
              <a:rPr lang="en-IN" sz="1400" i="0" u="none" strike="noStrike" cap="none">
                <a:solidFill>
                  <a:srgbClr val="000000"/>
                </a:solidFill>
                <a:latin typeface="Work Sans"/>
                <a:ea typeface="Work Sans"/>
                <a:cs typeface="Work Sans"/>
                <a:sym typeface="Work Sans"/>
              </a:rPr>
              <a:t> the risks </a:t>
            </a:r>
            <a:endParaRPr>
              <a:latin typeface="Work Sans"/>
              <a:ea typeface="Work Sans"/>
              <a:cs typeface="Work Sans"/>
              <a:sym typeface="Work Sans"/>
            </a:endParaRPr>
          </a:p>
        </p:txBody>
      </p:sp>
      <p:pic>
        <p:nvPicPr>
          <p:cNvPr id="207" name="Google Shape;207;p28"/>
          <p:cNvPicPr preferRelativeResize="0"/>
          <p:nvPr/>
        </p:nvPicPr>
        <p:blipFill rotWithShape="1">
          <a:blip r:embed="rId3">
            <a:alphaModFix/>
          </a:blip>
          <a:srcRect/>
          <a:stretch/>
        </p:blipFill>
        <p:spPr>
          <a:xfrm>
            <a:off x="-12096749" y="-5267325"/>
            <a:ext cx="3482989" cy="1638000"/>
          </a:xfrm>
          <a:prstGeom prst="rect">
            <a:avLst/>
          </a:prstGeom>
          <a:noFill/>
          <a:ln>
            <a:noFill/>
          </a:ln>
        </p:spPr>
      </p:pic>
      <p:pic>
        <p:nvPicPr>
          <p:cNvPr id="208" name="Google Shape;208;p28" descr="Image result for risk analysis"/>
          <p:cNvPicPr preferRelativeResize="0"/>
          <p:nvPr/>
        </p:nvPicPr>
        <p:blipFill rotWithShape="1">
          <a:blip r:embed="rId4">
            <a:alphaModFix/>
          </a:blip>
          <a:srcRect/>
          <a:stretch/>
        </p:blipFill>
        <p:spPr>
          <a:xfrm>
            <a:off x="4776202" y="2310718"/>
            <a:ext cx="3430864" cy="23244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just" rtl="0">
              <a:lnSpc>
                <a:spcPct val="150000"/>
              </a:lnSpc>
              <a:spcBef>
                <a:spcPts val="0"/>
              </a:spcBef>
              <a:spcAft>
                <a:spcPts val="0"/>
              </a:spcAft>
              <a:buNone/>
            </a:pPr>
            <a:r>
              <a:rPr lang="en-IN" sz="2000" b="1">
                <a:solidFill>
                  <a:srgbClr val="000000"/>
                </a:solidFill>
                <a:latin typeface="Work Sans"/>
                <a:ea typeface="Work Sans"/>
                <a:cs typeface="Work Sans"/>
                <a:sym typeface="Work Sans"/>
              </a:rPr>
              <a:t>Helpful Questions for Identifying Risks</a:t>
            </a:r>
            <a:endParaRPr sz="2000"/>
          </a:p>
        </p:txBody>
      </p:sp>
      <p:sp>
        <p:nvSpPr>
          <p:cNvPr id="214" name="Google Shape;214;p2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24</a:t>
            </a:fld>
            <a:endParaRPr/>
          </a:p>
        </p:txBody>
      </p:sp>
      <p:sp>
        <p:nvSpPr>
          <p:cNvPr id="215" name="Google Shape;215;p29"/>
          <p:cNvSpPr/>
          <p:nvPr/>
        </p:nvSpPr>
        <p:spPr>
          <a:xfrm>
            <a:off x="639375" y="1126173"/>
            <a:ext cx="7103700" cy="3016800"/>
          </a:xfrm>
          <a:prstGeom prst="rect">
            <a:avLst/>
          </a:prstGeom>
          <a:noFill/>
          <a:ln>
            <a:noFill/>
          </a:ln>
        </p:spPr>
        <p:txBody>
          <a:bodyPr spcFirstLastPara="1" wrap="square" lIns="91425" tIns="45700" rIns="91425" bIns="45700" anchor="t" anchorCtr="0">
            <a:noAutofit/>
          </a:bodyPr>
          <a:lstStyle/>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What do you want to achieve?</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What will stop it being achieved?</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What could go wrong?</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Will the projected benefits be achieved as predicted?</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Will the benefits be achieved at no extra costs?</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Will the necessary resources be available?</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What are the constraints,assumptions and dependencies?</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  Are there any potential issues beyond local control?</a:t>
            </a:r>
            <a:endParaRPr>
              <a:latin typeface="Work Sans"/>
              <a:ea typeface="Work Sans"/>
              <a:cs typeface="Work Sans"/>
              <a:sym typeface="Work Sans"/>
            </a:endParaRPr>
          </a:p>
        </p:txBody>
      </p:sp>
      <p:pic>
        <p:nvPicPr>
          <p:cNvPr id="216" name="Google Shape;216;p29"/>
          <p:cNvPicPr preferRelativeResize="0"/>
          <p:nvPr/>
        </p:nvPicPr>
        <p:blipFill rotWithShape="1">
          <a:blip r:embed="rId3">
            <a:alphaModFix/>
          </a:blip>
          <a:srcRect/>
          <a:stretch/>
        </p:blipFill>
        <p:spPr>
          <a:xfrm>
            <a:off x="-12096749" y="-5267325"/>
            <a:ext cx="3482988" cy="163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Security in Risk Analysis</a:t>
            </a:r>
            <a:endParaRPr/>
          </a:p>
        </p:txBody>
      </p:sp>
      <p:sp>
        <p:nvSpPr>
          <p:cNvPr id="222" name="Google Shape;222;p30"/>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25</a:t>
            </a:fld>
            <a:endParaRPr/>
          </a:p>
        </p:txBody>
      </p:sp>
      <p:sp>
        <p:nvSpPr>
          <p:cNvPr id="223" name="Google Shape;223;p30"/>
          <p:cNvSpPr/>
          <p:nvPr/>
        </p:nvSpPr>
        <p:spPr>
          <a:xfrm>
            <a:off x="639375" y="1126173"/>
            <a:ext cx="7103700" cy="33672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IN">
                <a:latin typeface="Work Sans"/>
                <a:ea typeface="Work Sans"/>
                <a:cs typeface="Work Sans"/>
                <a:sym typeface="Work Sans"/>
              </a:rPr>
              <a:t>Possible security measures</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Transfer the risk, e.g. insurance</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Reduce vulnerability</a:t>
            </a:r>
            <a:endParaRPr>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b="1">
                <a:latin typeface="Work Sans"/>
                <a:ea typeface="Work Sans"/>
                <a:cs typeface="Work Sans"/>
                <a:sym typeface="Work Sans"/>
              </a:rPr>
              <a:t>*</a:t>
            </a:r>
            <a:r>
              <a:rPr lang="en-IN">
                <a:latin typeface="Work Sans"/>
                <a:ea typeface="Work Sans"/>
                <a:cs typeface="Work Sans"/>
                <a:sym typeface="Work Sans"/>
              </a:rPr>
              <a:t> Reduce likelihood of attempt</a:t>
            </a:r>
            <a:endParaRPr>
              <a:latin typeface="Work Sans"/>
              <a:ea typeface="Work Sans"/>
              <a:cs typeface="Work Sans"/>
              <a:sym typeface="Work Sans"/>
            </a:endParaRPr>
          </a:p>
          <a:p>
            <a:pPr marL="0" marR="0" lvl="0" indent="0" algn="just" rtl="0">
              <a:lnSpc>
                <a:spcPct val="150000"/>
              </a:lnSpc>
              <a:spcBef>
                <a:spcPts val="0"/>
              </a:spcBef>
              <a:spcAft>
                <a:spcPts val="0"/>
              </a:spcAft>
              <a:buNone/>
            </a:pPr>
            <a:r>
              <a:rPr lang="en-IN">
                <a:latin typeface="Work Sans"/>
                <a:ea typeface="Work Sans"/>
                <a:cs typeface="Work Sans"/>
                <a:sym typeface="Work Sans"/>
              </a:rPr>
              <a:t>      	-e.g. publicise security measures in order to deter attackers</a:t>
            </a:r>
            <a:endParaRPr>
              <a:latin typeface="Work Sans"/>
              <a:ea typeface="Work Sans"/>
              <a:cs typeface="Work Sans"/>
              <a:sym typeface="Work Sans"/>
            </a:endParaRPr>
          </a:p>
          <a:p>
            <a:pPr marL="0" marR="0" lvl="0" indent="0" algn="just" rtl="0">
              <a:lnSpc>
                <a:spcPct val="150000"/>
              </a:lnSpc>
              <a:spcBef>
                <a:spcPts val="0"/>
              </a:spcBef>
              <a:spcAft>
                <a:spcPts val="0"/>
              </a:spcAft>
              <a:buNone/>
            </a:pPr>
            <a:r>
              <a:rPr lang="en-IN">
                <a:latin typeface="Work Sans"/>
                <a:ea typeface="Work Sans"/>
                <a:cs typeface="Work Sans"/>
                <a:sym typeface="Work Sans"/>
              </a:rPr>
              <a:t>      	-e.g. competitive approach-the lion-hunter's approach to security</a:t>
            </a:r>
            <a:endParaRPr>
              <a:latin typeface="Work Sans"/>
              <a:ea typeface="Work Sans"/>
              <a:cs typeface="Work Sans"/>
              <a:sym typeface="Work Sans"/>
            </a:endParaRPr>
          </a:p>
          <a:p>
            <a:pPr marL="0" marR="0" lvl="0" indent="0" algn="just" rtl="0">
              <a:lnSpc>
                <a:spcPct val="150000"/>
              </a:lnSpc>
              <a:spcBef>
                <a:spcPts val="0"/>
              </a:spcBef>
              <a:spcAft>
                <a:spcPts val="0"/>
              </a:spcAft>
              <a:buNone/>
            </a:pPr>
            <a:r>
              <a:rPr lang="en-IN">
                <a:latin typeface="Work Sans"/>
                <a:ea typeface="Work Sans"/>
                <a:cs typeface="Work Sans"/>
                <a:sym typeface="Work Sans"/>
              </a:rPr>
              <a:t>     	</a:t>
            </a:r>
            <a:r>
              <a:rPr lang="en-IN" b="1">
                <a:latin typeface="Work Sans"/>
                <a:ea typeface="Work Sans"/>
                <a:cs typeface="Work Sans"/>
                <a:sym typeface="Work Sans"/>
              </a:rPr>
              <a:t>*</a:t>
            </a:r>
            <a:r>
              <a:rPr lang="en-IN">
                <a:latin typeface="Work Sans"/>
                <a:ea typeface="Work Sans"/>
                <a:cs typeface="Work Sans"/>
                <a:sym typeface="Work Sans"/>
              </a:rPr>
              <a:t> Reduce likelihood of success by preventive measures</a:t>
            </a:r>
            <a:endParaRPr>
              <a:latin typeface="Work Sans"/>
              <a:ea typeface="Work Sans"/>
              <a:cs typeface="Work Sans"/>
              <a:sym typeface="Work Sans"/>
            </a:endParaRPr>
          </a:p>
          <a:p>
            <a:pPr marL="0" marR="0" lvl="0" indent="0" algn="just" rtl="0">
              <a:lnSpc>
                <a:spcPct val="150000"/>
              </a:lnSpc>
              <a:spcBef>
                <a:spcPts val="0"/>
              </a:spcBef>
              <a:spcAft>
                <a:spcPts val="0"/>
              </a:spcAft>
              <a:buNone/>
            </a:pPr>
            <a:r>
              <a:rPr lang="en-IN">
                <a:latin typeface="Work Sans"/>
                <a:ea typeface="Work Sans"/>
                <a:cs typeface="Work Sans"/>
                <a:sym typeface="Work Sans"/>
              </a:rPr>
              <a:t>      -e.g. access control, encryption, firewall</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Reduce impact, e.g. use fire extinguisher/firewall</a:t>
            </a:r>
            <a:endParaRPr>
              <a:latin typeface="Work Sans"/>
              <a:ea typeface="Work Sans"/>
              <a:cs typeface="Work Sans"/>
              <a:sym typeface="Work Sans"/>
            </a:endParaRPr>
          </a:p>
          <a:p>
            <a:pPr marL="457200" marR="0" lvl="0" indent="-317500" algn="just" rtl="0">
              <a:lnSpc>
                <a:spcPct val="150000"/>
              </a:lnSpc>
              <a:spcBef>
                <a:spcPts val="0"/>
              </a:spcBef>
              <a:spcAft>
                <a:spcPts val="0"/>
              </a:spcAft>
              <a:buSzPts val="1400"/>
              <a:buFont typeface="Work Sans"/>
              <a:buChar char="●"/>
            </a:pPr>
            <a:r>
              <a:rPr lang="en-IN">
                <a:latin typeface="Work Sans"/>
                <a:ea typeface="Work Sans"/>
                <a:cs typeface="Work Sans"/>
                <a:sym typeface="Work Sans"/>
              </a:rPr>
              <a:t>Recovery measures, e.g. restoration from backup</a:t>
            </a:r>
            <a:endParaRPr>
              <a:latin typeface="Work Sans"/>
              <a:ea typeface="Work Sans"/>
              <a:cs typeface="Work Sans"/>
              <a:sym typeface="Work Sans"/>
            </a:endParaRPr>
          </a:p>
          <a:p>
            <a:pPr marL="0" marR="0" lvl="0" indent="0" algn="just" rtl="0">
              <a:lnSpc>
                <a:spcPct val="150000"/>
              </a:lnSpc>
              <a:spcBef>
                <a:spcPts val="0"/>
              </a:spcBef>
              <a:spcAft>
                <a:spcPts val="0"/>
              </a:spcAft>
              <a:buNone/>
            </a:pPr>
            <a:endParaRPr>
              <a:latin typeface="Work Sans"/>
              <a:ea typeface="Work Sans"/>
              <a:cs typeface="Work Sans"/>
              <a:sym typeface="Work Sans"/>
            </a:endParaRPr>
          </a:p>
        </p:txBody>
      </p:sp>
      <p:pic>
        <p:nvPicPr>
          <p:cNvPr id="224" name="Google Shape;224;p30"/>
          <p:cNvPicPr preferRelativeResize="0"/>
          <p:nvPr/>
        </p:nvPicPr>
        <p:blipFill rotWithShape="1">
          <a:blip r:embed="rId3">
            <a:alphaModFix/>
          </a:blip>
          <a:srcRect/>
          <a:stretch/>
        </p:blipFill>
        <p:spPr>
          <a:xfrm>
            <a:off x="-12096749" y="-5267325"/>
            <a:ext cx="3482988" cy="163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1"/>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Security in Risk Analysis</a:t>
            </a:r>
            <a:endParaRPr/>
          </a:p>
        </p:txBody>
      </p:sp>
      <p:sp>
        <p:nvSpPr>
          <p:cNvPr id="230" name="Google Shape;230;p3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26</a:t>
            </a:fld>
            <a:endParaRPr/>
          </a:p>
        </p:txBody>
      </p:sp>
      <p:sp>
        <p:nvSpPr>
          <p:cNvPr id="231" name="Google Shape;231;p31"/>
          <p:cNvSpPr/>
          <p:nvPr/>
        </p:nvSpPr>
        <p:spPr>
          <a:xfrm>
            <a:off x="639375" y="1126175"/>
            <a:ext cx="7103700" cy="3679500"/>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50000"/>
              </a:lnSpc>
              <a:spcBef>
                <a:spcPts val="0"/>
              </a:spcBef>
              <a:spcAft>
                <a:spcPts val="0"/>
              </a:spcAft>
              <a:buSzPts val="1200"/>
              <a:buFont typeface="Work Sans"/>
              <a:buChar char="●"/>
            </a:pPr>
            <a:r>
              <a:rPr lang="en-IN" sz="1200">
                <a:latin typeface="Work Sans"/>
                <a:ea typeface="Work Sans"/>
                <a:cs typeface="Work Sans"/>
                <a:sym typeface="Work Sans"/>
              </a:rPr>
              <a:t>Identify possible security measures</a:t>
            </a:r>
            <a:endParaRPr sz="1200">
              <a:latin typeface="Work Sans"/>
              <a:ea typeface="Work Sans"/>
              <a:cs typeface="Work Sans"/>
              <a:sym typeface="Work Sans"/>
            </a:endParaRPr>
          </a:p>
          <a:p>
            <a:pPr marL="457200" marR="0" lvl="0" indent="-304800" algn="just" rtl="0">
              <a:lnSpc>
                <a:spcPct val="150000"/>
              </a:lnSpc>
              <a:spcBef>
                <a:spcPts val="0"/>
              </a:spcBef>
              <a:spcAft>
                <a:spcPts val="0"/>
              </a:spcAft>
              <a:buSzPts val="1200"/>
              <a:buFont typeface="Work Sans"/>
              <a:buChar char="●"/>
            </a:pPr>
            <a:r>
              <a:rPr lang="en-IN" sz="1200">
                <a:latin typeface="Work Sans"/>
                <a:ea typeface="Work Sans"/>
                <a:cs typeface="Work Sans"/>
                <a:sym typeface="Work Sans"/>
              </a:rPr>
              <a:t>Decide which to choose</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Ensure complete coverage with confidence that:</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 The selected security measures address all threats</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 The results are consistent</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 The expenditure and its benefits are commensurate with the risks</a:t>
            </a:r>
            <a:endParaRPr sz="1200">
              <a:latin typeface="Work Sans"/>
              <a:ea typeface="Work Sans"/>
              <a:cs typeface="Work Sans"/>
              <a:sym typeface="Work Sans"/>
            </a:endParaRPr>
          </a:p>
          <a:p>
            <a:pPr marL="457200" marR="0" lvl="0" indent="-304800" algn="just" rtl="0">
              <a:lnSpc>
                <a:spcPct val="150000"/>
              </a:lnSpc>
              <a:spcBef>
                <a:spcPts val="0"/>
              </a:spcBef>
              <a:spcAft>
                <a:spcPts val="0"/>
              </a:spcAft>
              <a:buSzPts val="1200"/>
              <a:buFont typeface="Work Sans"/>
              <a:buChar char="●"/>
            </a:pPr>
            <a:r>
              <a:rPr lang="en-IN" sz="1200">
                <a:latin typeface="Work Sans"/>
                <a:ea typeface="Work Sans"/>
                <a:cs typeface="Work Sans"/>
                <a:sym typeface="Work Sans"/>
              </a:rPr>
              <a:t>Adding security measures changes the system</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 Vulnerabilities may have been introduced</a:t>
            </a:r>
            <a:endParaRPr sz="1200">
              <a:latin typeface="Work Sans"/>
              <a:ea typeface="Work Sans"/>
              <a:cs typeface="Work Sans"/>
              <a:sym typeface="Work Sans"/>
            </a:endParaRPr>
          </a:p>
          <a:p>
            <a:pPr marL="457200" marR="0" lvl="0" indent="-304800" algn="just" rtl="0">
              <a:lnSpc>
                <a:spcPct val="150000"/>
              </a:lnSpc>
              <a:spcBef>
                <a:spcPts val="0"/>
              </a:spcBef>
              <a:spcAft>
                <a:spcPts val="0"/>
              </a:spcAft>
              <a:buSzPts val="1200"/>
              <a:buFont typeface="Work Sans"/>
              <a:buChar char="●"/>
            </a:pPr>
            <a:r>
              <a:rPr lang="en-IN" sz="1200">
                <a:latin typeface="Work Sans"/>
                <a:ea typeface="Work Sans"/>
                <a:cs typeface="Work Sans"/>
                <a:sym typeface="Work Sans"/>
              </a:rPr>
              <a:t>After deciding on security measures,revisit the risk analysis and management processes</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e.g. introduction of encryption of stored files may remove the threat to</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Confidentiality but introduce a threat to Availability</a:t>
            </a:r>
            <a:endParaRPr sz="1200">
              <a:latin typeface="Work Sans"/>
              <a:ea typeface="Work Sans"/>
              <a:cs typeface="Work Sans"/>
              <a:sym typeface="Work Sans"/>
            </a:endParaRPr>
          </a:p>
          <a:p>
            <a:pPr marL="457200" marR="0" lvl="0" indent="0" algn="just" rtl="0">
              <a:lnSpc>
                <a:spcPct val="150000"/>
              </a:lnSpc>
              <a:spcBef>
                <a:spcPts val="0"/>
              </a:spcBef>
              <a:spcAft>
                <a:spcPts val="0"/>
              </a:spcAft>
              <a:buNone/>
            </a:pPr>
            <a:r>
              <a:rPr lang="en-IN" sz="1200">
                <a:latin typeface="Work Sans"/>
                <a:ea typeface="Work Sans"/>
                <a:cs typeface="Work Sans"/>
                <a:sym typeface="Work Sans"/>
              </a:rPr>
              <a:t>- What happens if the secret key is lost?</a:t>
            </a:r>
            <a:endParaRPr sz="1200">
              <a:latin typeface="Work Sans"/>
              <a:ea typeface="Work Sans"/>
              <a:cs typeface="Work Sans"/>
              <a:sym typeface="Work Sans"/>
            </a:endParaRPr>
          </a:p>
        </p:txBody>
      </p:sp>
      <p:pic>
        <p:nvPicPr>
          <p:cNvPr id="232" name="Google Shape;232;p31"/>
          <p:cNvPicPr preferRelativeResize="0"/>
          <p:nvPr/>
        </p:nvPicPr>
        <p:blipFill rotWithShape="1">
          <a:blip r:embed="rId3">
            <a:alphaModFix/>
          </a:blip>
          <a:srcRect/>
          <a:stretch/>
        </p:blipFill>
        <p:spPr>
          <a:xfrm>
            <a:off x="-12096749" y="-5267325"/>
            <a:ext cx="3482988" cy="1638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1216025" y="1003175"/>
            <a:ext cx="6711900" cy="623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IN"/>
              <a:t>E-Engineering</a:t>
            </a:r>
            <a:endParaRPr/>
          </a:p>
        </p:txBody>
      </p:sp>
      <p:sp>
        <p:nvSpPr>
          <p:cNvPr id="238" name="Google Shape;238;p32"/>
          <p:cNvSpPr txBox="1">
            <a:spLocks noGrp="1"/>
          </p:cNvSpPr>
          <p:nvPr>
            <p:ph type="body" idx="1"/>
          </p:nvPr>
        </p:nvSpPr>
        <p:spPr>
          <a:xfrm>
            <a:off x="1216025" y="2091725"/>
            <a:ext cx="2988000" cy="2228700"/>
          </a:xfrm>
          <a:prstGeom prst="rect">
            <a:avLst/>
          </a:prstGeom>
        </p:spPr>
        <p:txBody>
          <a:bodyPr spcFirstLastPara="1" wrap="square" lIns="0" tIns="0" rIns="0" bIns="0" anchor="t" anchorCtr="0">
            <a:noAutofit/>
          </a:bodyPr>
          <a:lstStyle/>
          <a:p>
            <a:pPr marL="457200" lvl="0" indent="-349250" algn="just" rtl="0">
              <a:lnSpc>
                <a:spcPct val="200000"/>
              </a:lnSpc>
              <a:spcBef>
                <a:spcPts val="1000"/>
              </a:spcBef>
              <a:spcAft>
                <a:spcPts val="0"/>
              </a:spcAft>
              <a:buClr>
                <a:srgbClr val="000000"/>
              </a:buClr>
              <a:buSzPts val="1900"/>
              <a:buFont typeface="Work Sans"/>
              <a:buChar char="❖"/>
            </a:pPr>
            <a:r>
              <a:rPr lang="en-IN" sz="1900">
                <a:solidFill>
                  <a:srgbClr val="000000"/>
                </a:solidFill>
                <a:latin typeface="Work Sans"/>
                <a:ea typeface="Work Sans"/>
                <a:cs typeface="Work Sans"/>
                <a:sym typeface="Work Sans"/>
              </a:rPr>
              <a:t>Modelling, </a:t>
            </a:r>
            <a:endParaRPr sz="1900">
              <a:solidFill>
                <a:srgbClr val="000000"/>
              </a:solidFill>
              <a:latin typeface="Work Sans"/>
              <a:ea typeface="Work Sans"/>
              <a:cs typeface="Work Sans"/>
              <a:sym typeface="Work Sans"/>
            </a:endParaRPr>
          </a:p>
          <a:p>
            <a:pPr marL="457200" lvl="0" indent="-349250" algn="just" rtl="0">
              <a:lnSpc>
                <a:spcPct val="200000"/>
              </a:lnSpc>
              <a:spcBef>
                <a:spcPts val="1000"/>
              </a:spcBef>
              <a:spcAft>
                <a:spcPts val="0"/>
              </a:spcAft>
              <a:buClr>
                <a:srgbClr val="000000"/>
              </a:buClr>
              <a:buSzPts val="1900"/>
              <a:buFont typeface="Work Sans"/>
              <a:buChar char="❖"/>
            </a:pPr>
            <a:r>
              <a:rPr lang="en-IN" sz="1900">
                <a:solidFill>
                  <a:srgbClr val="000000"/>
                </a:solidFill>
                <a:latin typeface="Work Sans"/>
                <a:ea typeface="Work Sans"/>
                <a:cs typeface="Work Sans"/>
                <a:sym typeface="Work Sans"/>
              </a:rPr>
              <a:t>Simulation &amp; </a:t>
            </a:r>
            <a:endParaRPr sz="1900">
              <a:solidFill>
                <a:srgbClr val="000000"/>
              </a:solidFill>
              <a:latin typeface="Work Sans"/>
              <a:ea typeface="Work Sans"/>
              <a:cs typeface="Work Sans"/>
              <a:sym typeface="Work Sans"/>
            </a:endParaRPr>
          </a:p>
          <a:p>
            <a:pPr marL="457200" lvl="0" indent="-349250" algn="just" rtl="0">
              <a:lnSpc>
                <a:spcPct val="200000"/>
              </a:lnSpc>
              <a:spcBef>
                <a:spcPts val="1000"/>
              </a:spcBef>
              <a:spcAft>
                <a:spcPts val="1000"/>
              </a:spcAft>
              <a:buClr>
                <a:srgbClr val="000000"/>
              </a:buClr>
              <a:buSzPts val="1900"/>
              <a:buFont typeface="Work Sans"/>
              <a:buChar char="❖"/>
            </a:pPr>
            <a:r>
              <a:rPr lang="en-IN" sz="1900">
                <a:solidFill>
                  <a:srgbClr val="000000"/>
                </a:solidFill>
                <a:latin typeface="Work Sans"/>
                <a:ea typeface="Work Sans"/>
                <a:cs typeface="Work Sans"/>
                <a:sym typeface="Work Sans"/>
              </a:rPr>
              <a:t>Verification</a:t>
            </a:r>
            <a:endParaRPr sz="2500"/>
          </a:p>
        </p:txBody>
      </p:sp>
      <p:sp>
        <p:nvSpPr>
          <p:cNvPr id="239" name="Google Shape;239;p32"/>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Simulation and Modeling</a:t>
            </a:r>
            <a:endParaRPr/>
          </a:p>
        </p:txBody>
      </p:sp>
      <p:sp>
        <p:nvSpPr>
          <p:cNvPr id="245" name="Google Shape;245;p3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28</a:t>
            </a:fld>
            <a:endParaRPr/>
          </a:p>
        </p:txBody>
      </p:sp>
      <p:sp>
        <p:nvSpPr>
          <p:cNvPr id="246" name="Google Shape;246;p33"/>
          <p:cNvSpPr/>
          <p:nvPr/>
        </p:nvSpPr>
        <p:spPr>
          <a:xfrm>
            <a:off x="639375" y="1126175"/>
            <a:ext cx="7103700" cy="3915300"/>
          </a:xfrm>
          <a:prstGeom prst="rect">
            <a:avLst/>
          </a:prstGeom>
          <a:noFill/>
          <a:ln>
            <a:noFill/>
          </a:ln>
        </p:spPr>
        <p:txBody>
          <a:bodyPr spcFirstLastPara="1" wrap="square" lIns="91425" tIns="45700" rIns="91425" bIns="45700" anchor="t" anchorCtr="0">
            <a:noAutofit/>
          </a:bodyPr>
          <a:lstStyle/>
          <a:p>
            <a:pPr marL="457200" marR="0" lvl="0" indent="-304800" algn="just" rtl="0">
              <a:lnSpc>
                <a:spcPct val="150000"/>
              </a:lnSpc>
              <a:spcBef>
                <a:spcPts val="0"/>
              </a:spcBef>
              <a:spcAft>
                <a:spcPts val="0"/>
              </a:spcAft>
              <a:buSzPts val="1200"/>
              <a:buFont typeface="Work Sans"/>
              <a:buChar char="●"/>
            </a:pPr>
            <a:r>
              <a:rPr lang="en-IN" sz="1200">
                <a:latin typeface="Work Sans"/>
                <a:ea typeface="Work Sans"/>
                <a:cs typeface="Work Sans"/>
                <a:sym typeface="Work Sans"/>
              </a:rPr>
              <a:t>The aspects of modeling and simulation that are particularly important in the context of design.</a:t>
            </a:r>
            <a:endParaRPr sz="1200">
              <a:latin typeface="Work Sans"/>
              <a:ea typeface="Work Sans"/>
              <a:cs typeface="Work Sans"/>
              <a:sym typeface="Work Sans"/>
            </a:endParaRPr>
          </a:p>
          <a:p>
            <a:pPr marL="457200" marR="0" lvl="0" indent="-304800" algn="just" rtl="0">
              <a:lnSpc>
                <a:spcPct val="150000"/>
              </a:lnSpc>
              <a:spcBef>
                <a:spcPts val="1000"/>
              </a:spcBef>
              <a:spcAft>
                <a:spcPts val="0"/>
              </a:spcAft>
              <a:buSzPts val="1200"/>
              <a:buFont typeface="Work Sans"/>
              <a:buChar char="●"/>
            </a:pPr>
            <a:r>
              <a:rPr lang="en-IN" sz="1200">
                <a:latin typeface="Work Sans"/>
                <a:ea typeface="Work Sans"/>
                <a:cs typeface="Work Sans"/>
                <a:sym typeface="Work Sans"/>
              </a:rPr>
              <a:t>Modeling and simulation enables designers to test whether design specifications are met by using virtual rather than physical experiments. </a:t>
            </a:r>
            <a:endParaRPr sz="1200">
              <a:latin typeface="Work Sans"/>
              <a:ea typeface="Work Sans"/>
              <a:cs typeface="Work Sans"/>
              <a:sym typeface="Work Sans"/>
            </a:endParaRPr>
          </a:p>
          <a:p>
            <a:pPr marL="457200" marR="0" lvl="0" indent="-304800" algn="just" rtl="0">
              <a:lnSpc>
                <a:spcPct val="150000"/>
              </a:lnSpc>
              <a:spcBef>
                <a:spcPts val="1000"/>
              </a:spcBef>
              <a:spcAft>
                <a:spcPts val="0"/>
              </a:spcAft>
              <a:buSzPts val="1200"/>
              <a:buFont typeface="Work Sans"/>
              <a:buChar char="●"/>
            </a:pPr>
            <a:r>
              <a:rPr lang="en-IN" sz="1200">
                <a:latin typeface="Work Sans"/>
                <a:ea typeface="Work Sans"/>
                <a:cs typeface="Work Sans"/>
                <a:sym typeface="Work Sans"/>
              </a:rPr>
              <a:t>The use of virtual prototypes significantly shortens the design cycle and reduces the cost of design. </a:t>
            </a:r>
            <a:endParaRPr sz="1200">
              <a:latin typeface="Work Sans"/>
              <a:ea typeface="Work Sans"/>
              <a:cs typeface="Work Sans"/>
              <a:sym typeface="Work Sans"/>
            </a:endParaRPr>
          </a:p>
          <a:p>
            <a:pPr marL="457200" marR="0" lvl="0" indent="-304800" algn="just" rtl="0">
              <a:lnSpc>
                <a:spcPct val="150000"/>
              </a:lnSpc>
              <a:spcBef>
                <a:spcPts val="1000"/>
              </a:spcBef>
              <a:spcAft>
                <a:spcPts val="0"/>
              </a:spcAft>
              <a:buSzPts val="1200"/>
              <a:buFont typeface="Work Sans"/>
              <a:buChar char="●"/>
            </a:pPr>
            <a:r>
              <a:rPr lang="en-IN" sz="1200">
                <a:latin typeface="Work Sans"/>
                <a:ea typeface="Work Sans"/>
                <a:cs typeface="Work Sans"/>
                <a:sym typeface="Work Sans"/>
              </a:rPr>
              <a:t>It further provides the designer with immediate feedback on design decisions which, in turn, promises a more comprehensive exploration of design alternatives and a better performing final design. </a:t>
            </a:r>
            <a:endParaRPr sz="1200">
              <a:latin typeface="Work Sans"/>
              <a:ea typeface="Work Sans"/>
              <a:cs typeface="Work Sans"/>
              <a:sym typeface="Work Sans"/>
            </a:endParaRPr>
          </a:p>
          <a:p>
            <a:pPr marL="457200" marR="0" lvl="0" indent="-304800" algn="just" rtl="0">
              <a:lnSpc>
                <a:spcPct val="150000"/>
              </a:lnSpc>
              <a:spcBef>
                <a:spcPts val="1000"/>
              </a:spcBef>
              <a:spcAft>
                <a:spcPts val="1000"/>
              </a:spcAft>
              <a:buSzPts val="1200"/>
              <a:buFont typeface="Work Sans"/>
              <a:buChar char="●"/>
            </a:pPr>
            <a:r>
              <a:rPr lang="en-IN" sz="1200">
                <a:latin typeface="Work Sans"/>
                <a:ea typeface="Work Sans"/>
                <a:cs typeface="Work Sans"/>
                <a:sym typeface="Work Sans"/>
              </a:rPr>
              <a:t>Simulation is particularly important for the design of multi-disciplinary systems in which components in different disciplines (mechanical, electrical, embedded control, etc.) are tightly coupled to achieve optimal system performance.</a:t>
            </a:r>
            <a:endParaRPr sz="1200">
              <a:latin typeface="Work Sans"/>
              <a:ea typeface="Work Sans"/>
              <a:cs typeface="Work Sans"/>
              <a:sym typeface="Work Sans"/>
            </a:endParaRPr>
          </a:p>
        </p:txBody>
      </p:sp>
      <p:pic>
        <p:nvPicPr>
          <p:cNvPr id="247" name="Google Shape;247;p33"/>
          <p:cNvPicPr preferRelativeResize="0"/>
          <p:nvPr/>
        </p:nvPicPr>
        <p:blipFill rotWithShape="1">
          <a:blip r:embed="rId3">
            <a:alphaModFix/>
          </a:blip>
          <a:srcRect/>
          <a:stretch/>
        </p:blipFill>
        <p:spPr>
          <a:xfrm>
            <a:off x="-12096749" y="-5267325"/>
            <a:ext cx="3482988" cy="163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4"/>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500" b="1"/>
              <a:t>Simulation, Modeling &amp; Verification</a:t>
            </a:r>
            <a:endParaRPr sz="3900"/>
          </a:p>
        </p:txBody>
      </p:sp>
      <p:sp>
        <p:nvSpPr>
          <p:cNvPr id="253" name="Google Shape;253;p3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29</a:t>
            </a:fld>
            <a:endParaRPr/>
          </a:p>
        </p:txBody>
      </p:sp>
      <p:sp>
        <p:nvSpPr>
          <p:cNvPr id="254" name="Google Shape;254;p34"/>
          <p:cNvSpPr/>
          <p:nvPr/>
        </p:nvSpPr>
        <p:spPr>
          <a:xfrm>
            <a:off x="639375" y="1126175"/>
            <a:ext cx="7103700" cy="3316200"/>
          </a:xfrm>
          <a:prstGeom prst="rect">
            <a:avLst/>
          </a:prstGeom>
          <a:noFill/>
          <a:ln>
            <a:noFill/>
          </a:ln>
        </p:spPr>
        <p:txBody>
          <a:bodyPr spcFirstLastPara="1" wrap="square" lIns="91425" tIns="45700" rIns="91425" bIns="45700" anchor="t" anchorCtr="0">
            <a:noAutofit/>
          </a:bodyPr>
          <a:lstStyle/>
          <a:p>
            <a:pPr marL="457200" lvl="0" indent="-304800" algn="l" rtl="0">
              <a:lnSpc>
                <a:spcPct val="115000"/>
              </a:lnSpc>
              <a:spcBef>
                <a:spcPts val="0"/>
              </a:spcBef>
              <a:spcAft>
                <a:spcPts val="0"/>
              </a:spcAft>
              <a:buClr>
                <a:schemeClr val="dk1"/>
              </a:buClr>
              <a:buSzPts val="1200"/>
              <a:buFont typeface="Work Sans"/>
              <a:buChar char="●"/>
            </a:pPr>
            <a:r>
              <a:rPr lang="en-IN" sz="1200" b="1">
                <a:solidFill>
                  <a:schemeClr val="dk1"/>
                </a:solidFill>
                <a:latin typeface="Work Sans"/>
                <a:ea typeface="Work Sans"/>
                <a:cs typeface="Work Sans"/>
                <a:sym typeface="Work Sans"/>
              </a:rPr>
              <a:t>Simulation Conceptual Model:</a:t>
            </a:r>
            <a:r>
              <a:rPr lang="en-IN" sz="1200">
                <a:solidFill>
                  <a:schemeClr val="dk1"/>
                </a:solidFill>
                <a:latin typeface="Work Sans"/>
                <a:ea typeface="Work Sans"/>
                <a:cs typeface="Work Sans"/>
                <a:sym typeface="Work Sans"/>
              </a:rPr>
              <a:t> "The developer's description of what the model or simulation will represent, the assumptions limiting those representations, and other capabilities needed to satisfy the user's requirements."</a:t>
            </a:r>
            <a:endParaRPr sz="1200">
              <a:solidFill>
                <a:schemeClr val="dk1"/>
              </a:solidFill>
              <a:latin typeface="Work Sans"/>
              <a:ea typeface="Work Sans"/>
              <a:cs typeface="Work Sans"/>
              <a:sym typeface="Work Sans"/>
            </a:endParaRPr>
          </a:p>
          <a:p>
            <a:pPr marL="457200" lvl="0" indent="-304800" algn="l" rtl="0">
              <a:lnSpc>
                <a:spcPct val="115000"/>
              </a:lnSpc>
              <a:spcBef>
                <a:spcPts val="1000"/>
              </a:spcBef>
              <a:spcAft>
                <a:spcPts val="0"/>
              </a:spcAft>
              <a:buClr>
                <a:schemeClr val="dk1"/>
              </a:buClr>
              <a:buSzPts val="1200"/>
              <a:buFont typeface="Work Sans"/>
              <a:buChar char="●"/>
            </a:pPr>
            <a:r>
              <a:rPr lang="en-IN" sz="1200" b="1">
                <a:solidFill>
                  <a:schemeClr val="dk1"/>
                </a:solidFill>
                <a:latin typeface="Work Sans"/>
                <a:ea typeface="Work Sans"/>
                <a:cs typeface="Work Sans"/>
                <a:sym typeface="Work Sans"/>
              </a:rPr>
              <a:t>Verification:</a:t>
            </a:r>
            <a:r>
              <a:rPr lang="en-IN" sz="1200">
                <a:solidFill>
                  <a:schemeClr val="dk1"/>
                </a:solidFill>
                <a:latin typeface="Work Sans"/>
                <a:ea typeface="Work Sans"/>
                <a:cs typeface="Work Sans"/>
                <a:sym typeface="Work Sans"/>
              </a:rPr>
              <a:t> "The process of determining that a model implementation and its associated data accurately represent the developer’s conceptual description and specifications."</a:t>
            </a:r>
            <a:endParaRPr sz="1200">
              <a:solidFill>
                <a:schemeClr val="dk1"/>
              </a:solidFill>
              <a:latin typeface="Work Sans"/>
              <a:ea typeface="Work Sans"/>
              <a:cs typeface="Work Sans"/>
              <a:sym typeface="Work Sans"/>
            </a:endParaRPr>
          </a:p>
          <a:p>
            <a:pPr marL="457200" marR="0" lvl="0" indent="-304800" algn="just" rtl="0">
              <a:lnSpc>
                <a:spcPct val="115000"/>
              </a:lnSpc>
              <a:spcBef>
                <a:spcPts val="1000"/>
              </a:spcBef>
              <a:spcAft>
                <a:spcPts val="0"/>
              </a:spcAft>
              <a:buClr>
                <a:schemeClr val="dk1"/>
              </a:buClr>
              <a:buSzPts val="1200"/>
              <a:buFont typeface="Work Sans"/>
              <a:buChar char="●"/>
            </a:pPr>
            <a:r>
              <a:rPr lang="en-IN" sz="1200">
                <a:solidFill>
                  <a:schemeClr val="dk1"/>
                </a:solidFill>
                <a:latin typeface="Work Sans"/>
                <a:ea typeface="Work Sans"/>
                <a:cs typeface="Work Sans"/>
                <a:sym typeface="Work Sans"/>
              </a:rPr>
              <a:t>Verification answers the question "Have we built the model right?" whereas validation answers the question "Have we built the right model?”</a:t>
            </a:r>
            <a:endParaRPr sz="1200">
              <a:solidFill>
                <a:schemeClr val="dk1"/>
              </a:solidFill>
              <a:latin typeface="Work Sans"/>
              <a:ea typeface="Work Sans"/>
              <a:cs typeface="Work Sans"/>
              <a:sym typeface="Work Sans"/>
            </a:endParaRPr>
          </a:p>
          <a:p>
            <a:pPr marL="457200" marR="0" lvl="0" indent="-304800" algn="just" rtl="0">
              <a:lnSpc>
                <a:spcPct val="115000"/>
              </a:lnSpc>
              <a:spcBef>
                <a:spcPts val="1000"/>
              </a:spcBef>
              <a:spcAft>
                <a:spcPts val="1000"/>
              </a:spcAft>
              <a:buClr>
                <a:schemeClr val="dk1"/>
              </a:buClr>
              <a:buSzPts val="1200"/>
              <a:buFont typeface="Work Sans"/>
              <a:buChar char="●"/>
            </a:pPr>
            <a:r>
              <a:rPr lang="en-IN" sz="1200">
                <a:solidFill>
                  <a:schemeClr val="dk1"/>
                </a:solidFill>
                <a:latin typeface="Work Sans"/>
                <a:ea typeface="Work Sans"/>
                <a:cs typeface="Work Sans"/>
                <a:sym typeface="Work Sans"/>
              </a:rPr>
              <a:t>Verification is an iterative process aimed at determining whether the product of each step in the development of the simulation model fulfills all the requirements levied on it by the previous step and is internally complete, consistent, and correct enough to support the next phase</a:t>
            </a:r>
            <a:endParaRPr sz="1200">
              <a:solidFill>
                <a:schemeClr val="dk1"/>
              </a:solidFill>
              <a:latin typeface="Work Sans"/>
              <a:ea typeface="Work Sans"/>
              <a:cs typeface="Work Sans"/>
              <a:sym typeface="Work Sans"/>
            </a:endParaRPr>
          </a:p>
        </p:txBody>
      </p:sp>
      <p:pic>
        <p:nvPicPr>
          <p:cNvPr id="255" name="Google Shape;255;p34"/>
          <p:cNvPicPr preferRelativeResize="0"/>
          <p:nvPr/>
        </p:nvPicPr>
        <p:blipFill rotWithShape="1">
          <a:blip r:embed="rId3">
            <a:alphaModFix/>
          </a:blip>
          <a:srcRect/>
          <a:stretch/>
        </p:blipFill>
        <p:spPr>
          <a:xfrm>
            <a:off x="-12096749" y="-5267325"/>
            <a:ext cx="3482988" cy="163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Syllabus</a:t>
            </a:r>
            <a:endParaRPr/>
          </a:p>
        </p:txBody>
      </p:sp>
      <p:sp>
        <p:nvSpPr>
          <p:cNvPr id="62" name="Google Shape;62;p8"/>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3</a:t>
            </a:fld>
            <a:endParaRPr/>
          </a:p>
        </p:txBody>
      </p:sp>
      <p:sp>
        <p:nvSpPr>
          <p:cNvPr id="63" name="Google Shape;63;p8"/>
          <p:cNvSpPr txBox="1"/>
          <p:nvPr/>
        </p:nvSpPr>
        <p:spPr>
          <a:xfrm>
            <a:off x="429288" y="988319"/>
            <a:ext cx="7343100" cy="3761400"/>
          </a:xfrm>
          <a:prstGeom prst="rect">
            <a:avLst/>
          </a:prstGeom>
          <a:noFill/>
          <a:ln>
            <a:noFill/>
          </a:ln>
        </p:spPr>
        <p:txBody>
          <a:bodyPr spcFirstLastPara="1" wrap="square" lIns="91425" tIns="45700" rIns="91425" bIns="45700" anchor="ctr" anchorCtr="0">
            <a:normAutofit/>
          </a:bodyPr>
          <a:lstStyle/>
          <a:p>
            <a:pPr marL="228600" marR="0" lvl="0" indent="-228600" algn="just" rtl="0">
              <a:lnSpc>
                <a:spcPct val="90000"/>
              </a:lnSpc>
              <a:spcBef>
                <a:spcPts val="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Usability &amp; Reliability: </a:t>
            </a:r>
            <a:r>
              <a:rPr lang="en-IN" sz="1400" b="0" i="0" u="none" strike="noStrike" cap="none">
                <a:solidFill>
                  <a:srgbClr val="000000"/>
                </a:solidFill>
                <a:latin typeface="Arial"/>
                <a:ea typeface="Arial"/>
                <a:cs typeface="Arial"/>
                <a:sym typeface="Arial"/>
              </a:rPr>
              <a:t> Usability – User requirement; User experience; Usability testing; Customer Co-creation; </a:t>
            </a:r>
            <a:r>
              <a:rPr lang="en-IN" sz="1400" b="1" i="0" u="none" strike="noStrike" cap="none">
                <a:solidFill>
                  <a:srgbClr val="000000"/>
                </a:solidFill>
                <a:latin typeface="Arial"/>
                <a:ea typeface="Arial"/>
                <a:cs typeface="Arial"/>
                <a:sym typeface="Arial"/>
              </a:rPr>
              <a:t>Reliability</a:t>
            </a:r>
            <a:r>
              <a:rPr lang="en-IN" sz="1400" b="0" i="0" u="none" strike="noStrike" cap="none">
                <a:solidFill>
                  <a:srgbClr val="000000"/>
                </a:solidFill>
                <a:latin typeface="Arial"/>
                <a:ea typeface="Arial"/>
                <a:cs typeface="Arial"/>
                <a:sym typeface="Arial"/>
              </a:rPr>
              <a:t> </a:t>
            </a:r>
            <a:r>
              <a:rPr lang="en-IN" sz="1400" b="1" i="0" u="none" strike="noStrike" cap="none">
                <a:solidFill>
                  <a:srgbClr val="000000"/>
                </a:solidFill>
                <a:latin typeface="Arial"/>
                <a:ea typeface="Arial"/>
                <a:cs typeface="Arial"/>
                <a:sym typeface="Arial"/>
              </a:rPr>
              <a:t>&amp; Safety:</a:t>
            </a:r>
            <a:r>
              <a:rPr lang="en-IN" sz="1400" b="0" i="0" u="none" strike="noStrike" cap="none">
                <a:solidFill>
                  <a:srgbClr val="000000"/>
                </a:solidFill>
                <a:latin typeface="Arial"/>
                <a:ea typeface="Arial"/>
                <a:cs typeface="Arial"/>
                <a:sym typeface="Arial"/>
              </a:rPr>
              <a:t> Human and equipment, safety, Risk analysis, and security, System reliability; </a:t>
            </a:r>
            <a:r>
              <a:rPr lang="en-IN" sz="1400" b="1" i="0" u="none" strike="noStrike" cap="none">
                <a:solidFill>
                  <a:srgbClr val="000000"/>
                </a:solidFill>
                <a:latin typeface="Arial"/>
                <a:ea typeface="Arial"/>
                <a:cs typeface="Arial"/>
                <a:sym typeface="Arial"/>
              </a:rPr>
              <a:t>Use of e-engineering</a:t>
            </a:r>
            <a:r>
              <a:rPr lang="en-IN" sz="1400" b="0" i="0" u="none" strike="noStrike" cap="none">
                <a:solidFill>
                  <a:srgbClr val="000000"/>
                </a:solidFill>
                <a:latin typeface="Arial"/>
                <a:ea typeface="Arial"/>
                <a:cs typeface="Arial"/>
                <a:sym typeface="Arial"/>
              </a:rPr>
              <a:t>: Modelling, Simulation and Verification. </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Prototyping and Visualization: </a:t>
            </a:r>
            <a:r>
              <a:rPr lang="en-IN" sz="1400" b="0" i="0" u="none" strike="noStrike" cap="none">
                <a:solidFill>
                  <a:srgbClr val="000000"/>
                </a:solidFill>
                <a:latin typeface="Arial"/>
                <a:ea typeface="Arial"/>
                <a:cs typeface="Arial"/>
                <a:sym typeface="Arial"/>
              </a:rPr>
              <a:t>Design Cycle Model, Metaphor method: Theory and methodology of concept generation, Blend method &amp; Thematic Method. Conceptual Design &amp; Design capability and sociality. Prototyping &amp; Visualization Design Tools – E-tools</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Sustainable Design: </a:t>
            </a:r>
            <a:r>
              <a:rPr lang="en-IN" sz="1400" b="0" i="0" u="none" strike="noStrike" cap="none">
                <a:solidFill>
                  <a:srgbClr val="000000"/>
                </a:solidFill>
                <a:latin typeface="Arial"/>
                <a:ea typeface="Arial"/>
                <a:cs typeface="Arial"/>
                <a:sym typeface="Arial"/>
              </a:rPr>
              <a:t>Concepts of sustainable development, Sustainable design principles - Design for Environment; Life Cycle Assessment; Models of sustainable design- Biomimicry, Eco Design, Recycling; Social Innovation</a:t>
            </a:r>
            <a:endParaRPr/>
          </a:p>
          <a:p>
            <a:pPr marL="228600" marR="0" lvl="0" indent="-228600" algn="just" rtl="0">
              <a:lnSpc>
                <a:spcPct val="90000"/>
              </a:lnSpc>
              <a:spcBef>
                <a:spcPts val="1000"/>
              </a:spcBef>
              <a:spcAft>
                <a:spcPts val="0"/>
              </a:spcAft>
              <a:buClr>
                <a:srgbClr val="000000"/>
              </a:buClr>
              <a:buSzPts val="1400"/>
              <a:buFont typeface="Arial"/>
              <a:buChar char="•"/>
            </a:pPr>
            <a:r>
              <a:rPr lang="en-IN" sz="1400" b="1" i="0" u="none" strike="noStrike" cap="none">
                <a:solidFill>
                  <a:srgbClr val="000000"/>
                </a:solidFill>
                <a:latin typeface="Arial"/>
                <a:ea typeface="Arial"/>
                <a:cs typeface="Arial"/>
                <a:sym typeface="Arial"/>
              </a:rPr>
              <a:t>Communication: </a:t>
            </a:r>
            <a:r>
              <a:rPr lang="en-IN" sz="1400" b="0" i="0" u="none" strike="noStrike" cap="none">
                <a:solidFill>
                  <a:srgbClr val="000000"/>
                </a:solidFill>
                <a:latin typeface="Arial"/>
                <a:ea typeface="Arial"/>
                <a:cs typeface="Arial"/>
                <a:sym typeface="Arial"/>
              </a:rPr>
              <a:t>Articulating design ideas: Storytelling;  Sketching &amp; Dynamic Diagrams; K Scripts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5"/>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30</a:t>
            </a:fld>
            <a:endParaRPr/>
          </a:p>
        </p:txBody>
      </p:sp>
      <p:sp>
        <p:nvSpPr>
          <p:cNvPr id="261" name="Google Shape;261;p35"/>
          <p:cNvSpPr txBox="1">
            <a:spLocks noGrp="1"/>
          </p:cNvSpPr>
          <p:nvPr>
            <p:ph type="ctrTitle" idx="4294967295"/>
          </p:nvPr>
        </p:nvSpPr>
        <p:spPr>
          <a:xfrm>
            <a:off x="2218800" y="1839450"/>
            <a:ext cx="3590100" cy="11598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chemeClr val="dk1"/>
              </a:buClr>
              <a:buSzPts val="4200"/>
              <a:buFont typeface="Raleway ExtraBold"/>
              <a:buNone/>
            </a:pPr>
            <a:r>
              <a:rPr lang="en-IN" sz="6000" b="0" i="0" u="none" strike="noStrike" cap="none">
                <a:solidFill>
                  <a:schemeClr val="dk1"/>
                </a:solidFill>
                <a:latin typeface="Raleway ExtraBold"/>
                <a:ea typeface="Raleway ExtraBold"/>
                <a:cs typeface="Raleway ExtraBold"/>
                <a:sym typeface="Raleway ExtraBold"/>
              </a:rPr>
              <a:t>Thanks!</a:t>
            </a:r>
            <a:endParaRPr sz="6000" b="0" i="0" u="none" strike="noStrike" cap="none">
              <a:solidFill>
                <a:schemeClr val="dk1"/>
              </a:solidFill>
              <a:latin typeface="Raleway ExtraBold"/>
              <a:ea typeface="Raleway ExtraBold"/>
              <a:cs typeface="Raleway ExtraBold"/>
              <a:sym typeface="Raleway ExtraBold"/>
            </a:endParaRPr>
          </a:p>
        </p:txBody>
      </p:sp>
      <p:sp>
        <p:nvSpPr>
          <p:cNvPr id="262" name="Google Shape;262;p35"/>
          <p:cNvSpPr/>
          <p:nvPr/>
        </p:nvSpPr>
        <p:spPr>
          <a:xfrm>
            <a:off x="5717180" y="1867366"/>
            <a:ext cx="1195248" cy="1103958"/>
          </a:xfrm>
          <a:custGeom>
            <a:avLst/>
            <a:gdLst/>
            <a:ahLst/>
            <a:cxnLst/>
            <a:rect l="l" t="t" r="r" b="b"/>
            <a:pathLst>
              <a:path w="17204" h="15890" extrusionOk="0">
                <a:moveTo>
                  <a:pt x="1241" y="6108"/>
                </a:moveTo>
                <a:lnTo>
                  <a:pt x="1022" y="6376"/>
                </a:lnTo>
                <a:lnTo>
                  <a:pt x="852" y="6644"/>
                </a:lnTo>
                <a:lnTo>
                  <a:pt x="755" y="6765"/>
                </a:lnTo>
                <a:lnTo>
                  <a:pt x="730" y="6425"/>
                </a:lnTo>
                <a:lnTo>
                  <a:pt x="682" y="6108"/>
                </a:lnTo>
                <a:close/>
                <a:moveTo>
                  <a:pt x="3188" y="6181"/>
                </a:moveTo>
                <a:lnTo>
                  <a:pt x="3918" y="6206"/>
                </a:lnTo>
                <a:lnTo>
                  <a:pt x="3772" y="6327"/>
                </a:lnTo>
                <a:lnTo>
                  <a:pt x="3626" y="6498"/>
                </a:lnTo>
                <a:lnTo>
                  <a:pt x="3382" y="6814"/>
                </a:lnTo>
                <a:lnTo>
                  <a:pt x="3236" y="7009"/>
                </a:lnTo>
                <a:lnTo>
                  <a:pt x="3115" y="6936"/>
                </a:lnTo>
                <a:lnTo>
                  <a:pt x="2969" y="6911"/>
                </a:lnTo>
                <a:lnTo>
                  <a:pt x="2896" y="6887"/>
                </a:lnTo>
                <a:lnTo>
                  <a:pt x="2798" y="6863"/>
                </a:lnTo>
                <a:lnTo>
                  <a:pt x="2725" y="6863"/>
                </a:lnTo>
                <a:lnTo>
                  <a:pt x="2969" y="6546"/>
                </a:lnTo>
                <a:lnTo>
                  <a:pt x="3188" y="6230"/>
                </a:lnTo>
                <a:lnTo>
                  <a:pt x="3188" y="6181"/>
                </a:lnTo>
                <a:close/>
                <a:moveTo>
                  <a:pt x="4112" y="6206"/>
                </a:moveTo>
                <a:lnTo>
                  <a:pt x="4064" y="6376"/>
                </a:lnTo>
                <a:lnTo>
                  <a:pt x="4039" y="6546"/>
                </a:lnTo>
                <a:lnTo>
                  <a:pt x="4039" y="6863"/>
                </a:lnTo>
                <a:lnTo>
                  <a:pt x="3991" y="7398"/>
                </a:lnTo>
                <a:lnTo>
                  <a:pt x="3796" y="7617"/>
                </a:lnTo>
                <a:lnTo>
                  <a:pt x="3626" y="7860"/>
                </a:lnTo>
                <a:lnTo>
                  <a:pt x="3650" y="7714"/>
                </a:lnTo>
                <a:lnTo>
                  <a:pt x="3650" y="7568"/>
                </a:lnTo>
                <a:lnTo>
                  <a:pt x="3626" y="7447"/>
                </a:lnTo>
                <a:lnTo>
                  <a:pt x="3577" y="7325"/>
                </a:lnTo>
                <a:lnTo>
                  <a:pt x="3504" y="7203"/>
                </a:lnTo>
                <a:lnTo>
                  <a:pt x="3820" y="6717"/>
                </a:lnTo>
                <a:lnTo>
                  <a:pt x="3966" y="6473"/>
                </a:lnTo>
                <a:lnTo>
                  <a:pt x="4088" y="6206"/>
                </a:lnTo>
                <a:close/>
                <a:moveTo>
                  <a:pt x="2701" y="7301"/>
                </a:moveTo>
                <a:lnTo>
                  <a:pt x="2750" y="7325"/>
                </a:lnTo>
                <a:lnTo>
                  <a:pt x="2823" y="7325"/>
                </a:lnTo>
                <a:lnTo>
                  <a:pt x="2969" y="7374"/>
                </a:lnTo>
                <a:lnTo>
                  <a:pt x="3090" y="7447"/>
                </a:lnTo>
                <a:lnTo>
                  <a:pt x="3163" y="7568"/>
                </a:lnTo>
                <a:lnTo>
                  <a:pt x="3188" y="7690"/>
                </a:lnTo>
                <a:lnTo>
                  <a:pt x="3188" y="7836"/>
                </a:lnTo>
                <a:lnTo>
                  <a:pt x="3139" y="7982"/>
                </a:lnTo>
                <a:lnTo>
                  <a:pt x="3042" y="8104"/>
                </a:lnTo>
                <a:lnTo>
                  <a:pt x="2920" y="8201"/>
                </a:lnTo>
                <a:lnTo>
                  <a:pt x="2847" y="8225"/>
                </a:lnTo>
                <a:lnTo>
                  <a:pt x="2774" y="8250"/>
                </a:lnTo>
                <a:lnTo>
                  <a:pt x="2677" y="8225"/>
                </a:lnTo>
                <a:lnTo>
                  <a:pt x="2604" y="8201"/>
                </a:lnTo>
                <a:lnTo>
                  <a:pt x="2531" y="8152"/>
                </a:lnTo>
                <a:lnTo>
                  <a:pt x="2482" y="8079"/>
                </a:lnTo>
                <a:lnTo>
                  <a:pt x="2433" y="8031"/>
                </a:lnTo>
                <a:lnTo>
                  <a:pt x="2409" y="7958"/>
                </a:lnTo>
                <a:lnTo>
                  <a:pt x="2385" y="7836"/>
                </a:lnTo>
                <a:lnTo>
                  <a:pt x="2385" y="7714"/>
                </a:lnTo>
                <a:lnTo>
                  <a:pt x="2433" y="7593"/>
                </a:lnTo>
                <a:lnTo>
                  <a:pt x="2482" y="7495"/>
                </a:lnTo>
                <a:lnTo>
                  <a:pt x="2579" y="7374"/>
                </a:lnTo>
                <a:lnTo>
                  <a:pt x="2701" y="7301"/>
                </a:lnTo>
                <a:close/>
                <a:moveTo>
                  <a:pt x="1582" y="6133"/>
                </a:moveTo>
                <a:lnTo>
                  <a:pt x="1898" y="6157"/>
                </a:lnTo>
                <a:lnTo>
                  <a:pt x="2239" y="6157"/>
                </a:lnTo>
                <a:lnTo>
                  <a:pt x="3042" y="6181"/>
                </a:lnTo>
                <a:lnTo>
                  <a:pt x="2823" y="6303"/>
                </a:lnTo>
                <a:lnTo>
                  <a:pt x="2628" y="6473"/>
                </a:lnTo>
                <a:lnTo>
                  <a:pt x="2458" y="6692"/>
                </a:lnTo>
                <a:lnTo>
                  <a:pt x="2287" y="6911"/>
                </a:lnTo>
                <a:lnTo>
                  <a:pt x="1995" y="7398"/>
                </a:lnTo>
                <a:lnTo>
                  <a:pt x="1728" y="7836"/>
                </a:lnTo>
                <a:lnTo>
                  <a:pt x="1485" y="8225"/>
                </a:lnTo>
                <a:lnTo>
                  <a:pt x="1193" y="8639"/>
                </a:lnTo>
                <a:lnTo>
                  <a:pt x="925" y="9053"/>
                </a:lnTo>
                <a:lnTo>
                  <a:pt x="657" y="9466"/>
                </a:lnTo>
                <a:lnTo>
                  <a:pt x="633" y="8639"/>
                </a:lnTo>
                <a:lnTo>
                  <a:pt x="755" y="8566"/>
                </a:lnTo>
                <a:lnTo>
                  <a:pt x="852" y="8469"/>
                </a:lnTo>
                <a:lnTo>
                  <a:pt x="1047" y="8225"/>
                </a:lnTo>
                <a:lnTo>
                  <a:pt x="1193" y="7982"/>
                </a:lnTo>
                <a:lnTo>
                  <a:pt x="1314" y="7714"/>
                </a:lnTo>
                <a:lnTo>
                  <a:pt x="1436" y="7544"/>
                </a:lnTo>
                <a:lnTo>
                  <a:pt x="1582" y="7349"/>
                </a:lnTo>
                <a:lnTo>
                  <a:pt x="1874" y="6984"/>
                </a:lnTo>
                <a:lnTo>
                  <a:pt x="1995" y="6790"/>
                </a:lnTo>
                <a:lnTo>
                  <a:pt x="2141" y="6619"/>
                </a:lnTo>
                <a:lnTo>
                  <a:pt x="2239" y="6425"/>
                </a:lnTo>
                <a:lnTo>
                  <a:pt x="2312" y="6206"/>
                </a:lnTo>
                <a:lnTo>
                  <a:pt x="2312" y="6181"/>
                </a:lnTo>
                <a:lnTo>
                  <a:pt x="2287" y="6181"/>
                </a:lnTo>
                <a:lnTo>
                  <a:pt x="2117" y="6279"/>
                </a:lnTo>
                <a:lnTo>
                  <a:pt x="1971" y="6400"/>
                </a:lnTo>
                <a:lnTo>
                  <a:pt x="1825" y="6546"/>
                </a:lnTo>
                <a:lnTo>
                  <a:pt x="1703" y="6692"/>
                </a:lnTo>
                <a:lnTo>
                  <a:pt x="1460" y="7009"/>
                </a:lnTo>
                <a:lnTo>
                  <a:pt x="1217" y="7325"/>
                </a:lnTo>
                <a:lnTo>
                  <a:pt x="925" y="7714"/>
                </a:lnTo>
                <a:lnTo>
                  <a:pt x="657" y="8152"/>
                </a:lnTo>
                <a:lnTo>
                  <a:pt x="657" y="8128"/>
                </a:lnTo>
                <a:lnTo>
                  <a:pt x="730" y="7398"/>
                </a:lnTo>
                <a:lnTo>
                  <a:pt x="828" y="7276"/>
                </a:lnTo>
                <a:lnTo>
                  <a:pt x="901" y="7130"/>
                </a:lnTo>
                <a:lnTo>
                  <a:pt x="1047" y="6887"/>
                </a:lnTo>
                <a:lnTo>
                  <a:pt x="1339" y="6522"/>
                </a:lnTo>
                <a:lnTo>
                  <a:pt x="1460" y="6327"/>
                </a:lnTo>
                <a:lnTo>
                  <a:pt x="1582" y="6133"/>
                </a:lnTo>
                <a:close/>
                <a:moveTo>
                  <a:pt x="1971" y="7982"/>
                </a:moveTo>
                <a:lnTo>
                  <a:pt x="1995" y="8104"/>
                </a:lnTo>
                <a:lnTo>
                  <a:pt x="2044" y="8225"/>
                </a:lnTo>
                <a:lnTo>
                  <a:pt x="2117" y="8323"/>
                </a:lnTo>
                <a:lnTo>
                  <a:pt x="2190" y="8396"/>
                </a:lnTo>
                <a:lnTo>
                  <a:pt x="1533" y="9369"/>
                </a:lnTo>
                <a:lnTo>
                  <a:pt x="682" y="10658"/>
                </a:lnTo>
                <a:lnTo>
                  <a:pt x="682" y="10512"/>
                </a:lnTo>
                <a:lnTo>
                  <a:pt x="657" y="10123"/>
                </a:lnTo>
                <a:lnTo>
                  <a:pt x="1241" y="9150"/>
                </a:lnTo>
                <a:lnTo>
                  <a:pt x="1849" y="8201"/>
                </a:lnTo>
                <a:lnTo>
                  <a:pt x="1971" y="7982"/>
                </a:lnTo>
                <a:close/>
                <a:moveTo>
                  <a:pt x="3188" y="8566"/>
                </a:moveTo>
                <a:lnTo>
                  <a:pt x="2312" y="9928"/>
                </a:lnTo>
                <a:lnTo>
                  <a:pt x="1436" y="11242"/>
                </a:lnTo>
                <a:lnTo>
                  <a:pt x="1047" y="11753"/>
                </a:lnTo>
                <a:lnTo>
                  <a:pt x="828" y="11997"/>
                </a:lnTo>
                <a:lnTo>
                  <a:pt x="657" y="12264"/>
                </a:lnTo>
                <a:lnTo>
                  <a:pt x="657" y="11242"/>
                </a:lnTo>
                <a:lnTo>
                  <a:pt x="974" y="10780"/>
                </a:lnTo>
                <a:lnTo>
                  <a:pt x="1922" y="9369"/>
                </a:lnTo>
                <a:lnTo>
                  <a:pt x="2458" y="8590"/>
                </a:lnTo>
                <a:lnTo>
                  <a:pt x="2579" y="8639"/>
                </a:lnTo>
                <a:lnTo>
                  <a:pt x="2725" y="8663"/>
                </a:lnTo>
                <a:lnTo>
                  <a:pt x="2871" y="8663"/>
                </a:lnTo>
                <a:lnTo>
                  <a:pt x="2993" y="8639"/>
                </a:lnTo>
                <a:lnTo>
                  <a:pt x="3090" y="8615"/>
                </a:lnTo>
                <a:lnTo>
                  <a:pt x="3188" y="8566"/>
                </a:lnTo>
                <a:close/>
                <a:moveTo>
                  <a:pt x="3991" y="7787"/>
                </a:moveTo>
                <a:lnTo>
                  <a:pt x="3991" y="8834"/>
                </a:lnTo>
                <a:lnTo>
                  <a:pt x="3820" y="8980"/>
                </a:lnTo>
                <a:lnTo>
                  <a:pt x="3650" y="9174"/>
                </a:lnTo>
                <a:lnTo>
                  <a:pt x="3358" y="9588"/>
                </a:lnTo>
                <a:lnTo>
                  <a:pt x="2823" y="10342"/>
                </a:lnTo>
                <a:lnTo>
                  <a:pt x="2555" y="10707"/>
                </a:lnTo>
                <a:lnTo>
                  <a:pt x="2287" y="11096"/>
                </a:lnTo>
                <a:lnTo>
                  <a:pt x="1436" y="12143"/>
                </a:lnTo>
                <a:lnTo>
                  <a:pt x="1022" y="12654"/>
                </a:lnTo>
                <a:lnTo>
                  <a:pt x="633" y="13189"/>
                </a:lnTo>
                <a:lnTo>
                  <a:pt x="633" y="12946"/>
                </a:lnTo>
                <a:lnTo>
                  <a:pt x="633" y="12775"/>
                </a:lnTo>
                <a:lnTo>
                  <a:pt x="755" y="12654"/>
                </a:lnTo>
                <a:lnTo>
                  <a:pt x="876" y="12532"/>
                </a:lnTo>
                <a:lnTo>
                  <a:pt x="1120" y="12264"/>
                </a:lnTo>
                <a:lnTo>
                  <a:pt x="1509" y="11680"/>
                </a:lnTo>
                <a:lnTo>
                  <a:pt x="2020" y="10975"/>
                </a:lnTo>
                <a:lnTo>
                  <a:pt x="2506" y="10245"/>
                </a:lnTo>
                <a:lnTo>
                  <a:pt x="2993" y="9490"/>
                </a:lnTo>
                <a:lnTo>
                  <a:pt x="3455" y="8736"/>
                </a:lnTo>
                <a:lnTo>
                  <a:pt x="3723" y="8274"/>
                </a:lnTo>
                <a:lnTo>
                  <a:pt x="3869" y="8031"/>
                </a:lnTo>
                <a:lnTo>
                  <a:pt x="3991" y="7787"/>
                </a:lnTo>
                <a:close/>
                <a:moveTo>
                  <a:pt x="4039" y="14065"/>
                </a:moveTo>
                <a:lnTo>
                  <a:pt x="4039" y="14430"/>
                </a:lnTo>
                <a:lnTo>
                  <a:pt x="3820" y="14430"/>
                </a:lnTo>
                <a:lnTo>
                  <a:pt x="4015" y="14089"/>
                </a:lnTo>
                <a:lnTo>
                  <a:pt x="4039" y="14065"/>
                </a:lnTo>
                <a:close/>
                <a:moveTo>
                  <a:pt x="4039" y="12921"/>
                </a:moveTo>
                <a:lnTo>
                  <a:pt x="4039" y="13140"/>
                </a:lnTo>
                <a:lnTo>
                  <a:pt x="4039" y="13554"/>
                </a:lnTo>
                <a:lnTo>
                  <a:pt x="3918" y="13724"/>
                </a:lnTo>
                <a:lnTo>
                  <a:pt x="3820" y="13870"/>
                </a:lnTo>
                <a:lnTo>
                  <a:pt x="3577" y="14235"/>
                </a:lnTo>
                <a:lnTo>
                  <a:pt x="3431" y="14454"/>
                </a:lnTo>
                <a:lnTo>
                  <a:pt x="2993" y="14454"/>
                </a:lnTo>
                <a:lnTo>
                  <a:pt x="3431" y="13797"/>
                </a:lnTo>
                <a:lnTo>
                  <a:pt x="3747" y="13359"/>
                </a:lnTo>
                <a:lnTo>
                  <a:pt x="4039" y="12921"/>
                </a:lnTo>
                <a:close/>
                <a:moveTo>
                  <a:pt x="4039" y="11826"/>
                </a:moveTo>
                <a:lnTo>
                  <a:pt x="4039" y="12483"/>
                </a:lnTo>
                <a:lnTo>
                  <a:pt x="3845" y="12678"/>
                </a:lnTo>
                <a:lnTo>
                  <a:pt x="3650" y="12873"/>
                </a:lnTo>
                <a:lnTo>
                  <a:pt x="3334" y="13311"/>
                </a:lnTo>
                <a:lnTo>
                  <a:pt x="2896" y="13895"/>
                </a:lnTo>
                <a:lnTo>
                  <a:pt x="2677" y="14187"/>
                </a:lnTo>
                <a:lnTo>
                  <a:pt x="2482" y="14503"/>
                </a:lnTo>
                <a:lnTo>
                  <a:pt x="2312" y="14503"/>
                </a:lnTo>
                <a:lnTo>
                  <a:pt x="2433" y="14333"/>
                </a:lnTo>
                <a:lnTo>
                  <a:pt x="2555" y="14162"/>
                </a:lnTo>
                <a:lnTo>
                  <a:pt x="2871" y="13651"/>
                </a:lnTo>
                <a:lnTo>
                  <a:pt x="3188" y="13116"/>
                </a:lnTo>
                <a:lnTo>
                  <a:pt x="3504" y="12581"/>
                </a:lnTo>
                <a:lnTo>
                  <a:pt x="3845" y="12070"/>
                </a:lnTo>
                <a:lnTo>
                  <a:pt x="4039" y="11826"/>
                </a:lnTo>
                <a:close/>
                <a:moveTo>
                  <a:pt x="4015" y="10391"/>
                </a:moveTo>
                <a:lnTo>
                  <a:pt x="4015" y="11218"/>
                </a:lnTo>
                <a:lnTo>
                  <a:pt x="4039" y="11364"/>
                </a:lnTo>
                <a:lnTo>
                  <a:pt x="3869" y="11486"/>
                </a:lnTo>
                <a:lnTo>
                  <a:pt x="3723" y="11656"/>
                </a:lnTo>
                <a:lnTo>
                  <a:pt x="3577" y="11826"/>
                </a:lnTo>
                <a:lnTo>
                  <a:pt x="3455" y="12021"/>
                </a:lnTo>
                <a:lnTo>
                  <a:pt x="3236" y="12386"/>
                </a:lnTo>
                <a:lnTo>
                  <a:pt x="3042" y="12702"/>
                </a:lnTo>
                <a:lnTo>
                  <a:pt x="2725" y="13238"/>
                </a:lnTo>
                <a:lnTo>
                  <a:pt x="2409" y="13773"/>
                </a:lnTo>
                <a:lnTo>
                  <a:pt x="2263" y="13968"/>
                </a:lnTo>
                <a:lnTo>
                  <a:pt x="2117" y="14138"/>
                </a:lnTo>
                <a:lnTo>
                  <a:pt x="1971" y="14333"/>
                </a:lnTo>
                <a:lnTo>
                  <a:pt x="1849" y="14527"/>
                </a:lnTo>
                <a:lnTo>
                  <a:pt x="1047" y="14600"/>
                </a:lnTo>
                <a:lnTo>
                  <a:pt x="1460" y="14089"/>
                </a:lnTo>
                <a:lnTo>
                  <a:pt x="1825" y="13554"/>
                </a:lnTo>
                <a:lnTo>
                  <a:pt x="2214" y="13019"/>
                </a:lnTo>
                <a:lnTo>
                  <a:pt x="2604" y="12508"/>
                </a:lnTo>
                <a:lnTo>
                  <a:pt x="2823" y="12240"/>
                </a:lnTo>
                <a:lnTo>
                  <a:pt x="3017" y="11972"/>
                </a:lnTo>
                <a:lnTo>
                  <a:pt x="3382" y="11388"/>
                </a:lnTo>
                <a:lnTo>
                  <a:pt x="3723" y="10902"/>
                </a:lnTo>
                <a:lnTo>
                  <a:pt x="3869" y="10634"/>
                </a:lnTo>
                <a:lnTo>
                  <a:pt x="4015" y="10391"/>
                </a:lnTo>
                <a:close/>
                <a:moveTo>
                  <a:pt x="4015" y="9271"/>
                </a:moveTo>
                <a:lnTo>
                  <a:pt x="4015" y="10147"/>
                </a:lnTo>
                <a:lnTo>
                  <a:pt x="3893" y="10220"/>
                </a:lnTo>
                <a:lnTo>
                  <a:pt x="3796" y="10318"/>
                </a:lnTo>
                <a:lnTo>
                  <a:pt x="3626" y="10512"/>
                </a:lnTo>
                <a:lnTo>
                  <a:pt x="3455" y="10731"/>
                </a:lnTo>
                <a:lnTo>
                  <a:pt x="3285" y="10975"/>
                </a:lnTo>
                <a:lnTo>
                  <a:pt x="2847" y="11632"/>
                </a:lnTo>
                <a:lnTo>
                  <a:pt x="2628" y="11972"/>
                </a:lnTo>
                <a:lnTo>
                  <a:pt x="2385" y="12289"/>
                </a:lnTo>
                <a:lnTo>
                  <a:pt x="1947" y="12873"/>
                </a:lnTo>
                <a:lnTo>
                  <a:pt x="1509" y="13481"/>
                </a:lnTo>
                <a:lnTo>
                  <a:pt x="1071" y="14065"/>
                </a:lnTo>
                <a:lnTo>
                  <a:pt x="828" y="14333"/>
                </a:lnTo>
                <a:lnTo>
                  <a:pt x="584" y="14625"/>
                </a:lnTo>
                <a:lnTo>
                  <a:pt x="609" y="14430"/>
                </a:lnTo>
                <a:lnTo>
                  <a:pt x="609" y="14235"/>
                </a:lnTo>
                <a:lnTo>
                  <a:pt x="609" y="13895"/>
                </a:lnTo>
                <a:lnTo>
                  <a:pt x="1120" y="13213"/>
                </a:lnTo>
                <a:lnTo>
                  <a:pt x="1631" y="12556"/>
                </a:lnTo>
                <a:lnTo>
                  <a:pt x="2677" y="11242"/>
                </a:lnTo>
                <a:lnTo>
                  <a:pt x="3090" y="10658"/>
                </a:lnTo>
                <a:lnTo>
                  <a:pt x="3480" y="10050"/>
                </a:lnTo>
                <a:lnTo>
                  <a:pt x="3747" y="9661"/>
                </a:lnTo>
                <a:lnTo>
                  <a:pt x="4015" y="9271"/>
                </a:lnTo>
                <a:close/>
                <a:moveTo>
                  <a:pt x="10341" y="488"/>
                </a:moveTo>
                <a:lnTo>
                  <a:pt x="10536" y="512"/>
                </a:lnTo>
                <a:lnTo>
                  <a:pt x="10755" y="536"/>
                </a:lnTo>
                <a:lnTo>
                  <a:pt x="10950" y="585"/>
                </a:lnTo>
                <a:lnTo>
                  <a:pt x="11071" y="609"/>
                </a:lnTo>
                <a:lnTo>
                  <a:pt x="11169" y="658"/>
                </a:lnTo>
                <a:lnTo>
                  <a:pt x="11266" y="731"/>
                </a:lnTo>
                <a:lnTo>
                  <a:pt x="11339" y="828"/>
                </a:lnTo>
                <a:lnTo>
                  <a:pt x="11485" y="999"/>
                </a:lnTo>
                <a:lnTo>
                  <a:pt x="11582" y="1217"/>
                </a:lnTo>
                <a:lnTo>
                  <a:pt x="11655" y="1436"/>
                </a:lnTo>
                <a:lnTo>
                  <a:pt x="11704" y="1680"/>
                </a:lnTo>
                <a:lnTo>
                  <a:pt x="11728" y="1923"/>
                </a:lnTo>
                <a:lnTo>
                  <a:pt x="11728" y="2385"/>
                </a:lnTo>
                <a:lnTo>
                  <a:pt x="11680" y="2848"/>
                </a:lnTo>
                <a:lnTo>
                  <a:pt x="11582" y="3310"/>
                </a:lnTo>
                <a:lnTo>
                  <a:pt x="11461" y="3772"/>
                </a:lnTo>
                <a:lnTo>
                  <a:pt x="11315" y="4210"/>
                </a:lnTo>
                <a:lnTo>
                  <a:pt x="10974" y="5111"/>
                </a:lnTo>
                <a:lnTo>
                  <a:pt x="10804" y="5549"/>
                </a:lnTo>
                <a:lnTo>
                  <a:pt x="10658" y="5987"/>
                </a:lnTo>
                <a:lnTo>
                  <a:pt x="10658" y="6084"/>
                </a:lnTo>
                <a:lnTo>
                  <a:pt x="10658" y="6181"/>
                </a:lnTo>
                <a:lnTo>
                  <a:pt x="10731" y="6254"/>
                </a:lnTo>
                <a:lnTo>
                  <a:pt x="10779" y="6303"/>
                </a:lnTo>
                <a:lnTo>
                  <a:pt x="10877" y="6327"/>
                </a:lnTo>
                <a:lnTo>
                  <a:pt x="10950" y="6327"/>
                </a:lnTo>
                <a:lnTo>
                  <a:pt x="11047" y="6303"/>
                </a:lnTo>
                <a:lnTo>
                  <a:pt x="11120" y="6279"/>
                </a:lnTo>
                <a:lnTo>
                  <a:pt x="11388" y="6303"/>
                </a:lnTo>
                <a:lnTo>
                  <a:pt x="11655" y="6327"/>
                </a:lnTo>
                <a:lnTo>
                  <a:pt x="12215" y="6352"/>
                </a:lnTo>
                <a:lnTo>
                  <a:pt x="12775" y="6327"/>
                </a:lnTo>
                <a:lnTo>
                  <a:pt x="13310" y="6327"/>
                </a:lnTo>
                <a:lnTo>
                  <a:pt x="13748" y="6352"/>
                </a:lnTo>
                <a:lnTo>
                  <a:pt x="14210" y="6425"/>
                </a:lnTo>
                <a:lnTo>
                  <a:pt x="14673" y="6498"/>
                </a:lnTo>
                <a:lnTo>
                  <a:pt x="15111" y="6595"/>
                </a:lnTo>
                <a:lnTo>
                  <a:pt x="15476" y="6668"/>
                </a:lnTo>
                <a:lnTo>
                  <a:pt x="15841" y="6790"/>
                </a:lnTo>
                <a:lnTo>
                  <a:pt x="16011" y="6887"/>
                </a:lnTo>
                <a:lnTo>
                  <a:pt x="16157" y="6960"/>
                </a:lnTo>
                <a:lnTo>
                  <a:pt x="16327" y="7082"/>
                </a:lnTo>
                <a:lnTo>
                  <a:pt x="16449" y="7203"/>
                </a:lnTo>
                <a:lnTo>
                  <a:pt x="16546" y="7301"/>
                </a:lnTo>
                <a:lnTo>
                  <a:pt x="16619" y="7398"/>
                </a:lnTo>
                <a:lnTo>
                  <a:pt x="16644" y="7520"/>
                </a:lnTo>
                <a:lnTo>
                  <a:pt x="16668" y="7641"/>
                </a:lnTo>
                <a:lnTo>
                  <a:pt x="16692" y="7763"/>
                </a:lnTo>
                <a:lnTo>
                  <a:pt x="16668" y="7885"/>
                </a:lnTo>
                <a:lnTo>
                  <a:pt x="16644" y="8031"/>
                </a:lnTo>
                <a:lnTo>
                  <a:pt x="16595" y="8152"/>
                </a:lnTo>
                <a:lnTo>
                  <a:pt x="16473" y="8371"/>
                </a:lnTo>
                <a:lnTo>
                  <a:pt x="16303" y="8566"/>
                </a:lnTo>
                <a:lnTo>
                  <a:pt x="16206" y="8663"/>
                </a:lnTo>
                <a:lnTo>
                  <a:pt x="16108" y="8736"/>
                </a:lnTo>
                <a:lnTo>
                  <a:pt x="15987" y="8785"/>
                </a:lnTo>
                <a:lnTo>
                  <a:pt x="15889" y="8834"/>
                </a:lnTo>
                <a:lnTo>
                  <a:pt x="15792" y="8882"/>
                </a:lnTo>
                <a:lnTo>
                  <a:pt x="15719" y="8955"/>
                </a:lnTo>
                <a:lnTo>
                  <a:pt x="15695" y="9053"/>
                </a:lnTo>
                <a:lnTo>
                  <a:pt x="15719" y="9150"/>
                </a:lnTo>
                <a:lnTo>
                  <a:pt x="15743" y="9247"/>
                </a:lnTo>
                <a:lnTo>
                  <a:pt x="15816" y="9296"/>
                </a:lnTo>
                <a:lnTo>
                  <a:pt x="15914" y="9344"/>
                </a:lnTo>
                <a:lnTo>
                  <a:pt x="16035" y="9344"/>
                </a:lnTo>
                <a:lnTo>
                  <a:pt x="16157" y="9296"/>
                </a:lnTo>
                <a:lnTo>
                  <a:pt x="16279" y="9393"/>
                </a:lnTo>
                <a:lnTo>
                  <a:pt x="16376" y="9490"/>
                </a:lnTo>
                <a:lnTo>
                  <a:pt x="16425" y="9636"/>
                </a:lnTo>
                <a:lnTo>
                  <a:pt x="16473" y="9782"/>
                </a:lnTo>
                <a:lnTo>
                  <a:pt x="16473" y="9953"/>
                </a:lnTo>
                <a:lnTo>
                  <a:pt x="16449" y="10123"/>
                </a:lnTo>
                <a:lnTo>
                  <a:pt x="16376" y="10415"/>
                </a:lnTo>
                <a:lnTo>
                  <a:pt x="16303" y="10610"/>
                </a:lnTo>
                <a:lnTo>
                  <a:pt x="16206" y="10756"/>
                </a:lnTo>
                <a:lnTo>
                  <a:pt x="16084" y="10902"/>
                </a:lnTo>
                <a:lnTo>
                  <a:pt x="15938" y="11023"/>
                </a:lnTo>
                <a:lnTo>
                  <a:pt x="15743" y="11145"/>
                </a:lnTo>
                <a:lnTo>
                  <a:pt x="15670" y="11194"/>
                </a:lnTo>
                <a:lnTo>
                  <a:pt x="15622" y="11315"/>
                </a:lnTo>
                <a:lnTo>
                  <a:pt x="15622" y="11388"/>
                </a:lnTo>
                <a:lnTo>
                  <a:pt x="15646" y="11437"/>
                </a:lnTo>
                <a:lnTo>
                  <a:pt x="15670" y="11486"/>
                </a:lnTo>
                <a:lnTo>
                  <a:pt x="15719" y="11510"/>
                </a:lnTo>
                <a:lnTo>
                  <a:pt x="15792" y="11559"/>
                </a:lnTo>
                <a:lnTo>
                  <a:pt x="15889" y="11583"/>
                </a:lnTo>
                <a:lnTo>
                  <a:pt x="15962" y="11753"/>
                </a:lnTo>
                <a:lnTo>
                  <a:pt x="15987" y="11924"/>
                </a:lnTo>
                <a:lnTo>
                  <a:pt x="16011" y="12070"/>
                </a:lnTo>
                <a:lnTo>
                  <a:pt x="15987" y="12410"/>
                </a:lnTo>
                <a:lnTo>
                  <a:pt x="15962" y="12678"/>
                </a:lnTo>
                <a:lnTo>
                  <a:pt x="15914" y="12824"/>
                </a:lnTo>
                <a:lnTo>
                  <a:pt x="15865" y="12994"/>
                </a:lnTo>
                <a:lnTo>
                  <a:pt x="15792" y="13140"/>
                </a:lnTo>
                <a:lnTo>
                  <a:pt x="15719" y="13262"/>
                </a:lnTo>
                <a:lnTo>
                  <a:pt x="15622" y="13335"/>
                </a:lnTo>
                <a:lnTo>
                  <a:pt x="15549" y="13359"/>
                </a:lnTo>
                <a:lnTo>
                  <a:pt x="15500" y="13359"/>
                </a:lnTo>
                <a:lnTo>
                  <a:pt x="15403" y="13384"/>
                </a:lnTo>
                <a:lnTo>
                  <a:pt x="15330" y="13432"/>
                </a:lnTo>
                <a:lnTo>
                  <a:pt x="15281" y="13505"/>
                </a:lnTo>
                <a:lnTo>
                  <a:pt x="15257" y="13578"/>
                </a:lnTo>
                <a:lnTo>
                  <a:pt x="15257" y="13676"/>
                </a:lnTo>
                <a:lnTo>
                  <a:pt x="15281" y="13749"/>
                </a:lnTo>
                <a:lnTo>
                  <a:pt x="15354" y="13797"/>
                </a:lnTo>
                <a:lnTo>
                  <a:pt x="15427" y="13846"/>
                </a:lnTo>
                <a:lnTo>
                  <a:pt x="15524" y="13846"/>
                </a:lnTo>
                <a:lnTo>
                  <a:pt x="15573" y="14089"/>
                </a:lnTo>
                <a:lnTo>
                  <a:pt x="15622" y="14357"/>
                </a:lnTo>
                <a:lnTo>
                  <a:pt x="15622" y="14479"/>
                </a:lnTo>
                <a:lnTo>
                  <a:pt x="15622" y="14600"/>
                </a:lnTo>
                <a:lnTo>
                  <a:pt x="15597" y="14722"/>
                </a:lnTo>
                <a:lnTo>
                  <a:pt x="15549" y="14868"/>
                </a:lnTo>
                <a:lnTo>
                  <a:pt x="15476" y="14965"/>
                </a:lnTo>
                <a:lnTo>
                  <a:pt x="15403" y="15063"/>
                </a:lnTo>
                <a:lnTo>
                  <a:pt x="15305" y="15136"/>
                </a:lnTo>
                <a:lnTo>
                  <a:pt x="15208" y="15184"/>
                </a:lnTo>
                <a:lnTo>
                  <a:pt x="15208" y="15184"/>
                </a:lnTo>
                <a:lnTo>
                  <a:pt x="15257" y="14917"/>
                </a:lnTo>
                <a:lnTo>
                  <a:pt x="15330" y="14625"/>
                </a:lnTo>
                <a:lnTo>
                  <a:pt x="15330" y="14600"/>
                </a:lnTo>
                <a:lnTo>
                  <a:pt x="15330" y="14552"/>
                </a:lnTo>
                <a:lnTo>
                  <a:pt x="15281" y="14527"/>
                </a:lnTo>
                <a:lnTo>
                  <a:pt x="15208" y="14503"/>
                </a:lnTo>
                <a:lnTo>
                  <a:pt x="15184" y="14527"/>
                </a:lnTo>
                <a:lnTo>
                  <a:pt x="15159" y="14552"/>
                </a:lnTo>
                <a:lnTo>
                  <a:pt x="15013" y="14917"/>
                </a:lnTo>
                <a:lnTo>
                  <a:pt x="14965" y="15087"/>
                </a:lnTo>
                <a:lnTo>
                  <a:pt x="14965" y="15282"/>
                </a:lnTo>
                <a:lnTo>
                  <a:pt x="14648" y="15355"/>
                </a:lnTo>
                <a:lnTo>
                  <a:pt x="14721" y="15038"/>
                </a:lnTo>
                <a:lnTo>
                  <a:pt x="14819" y="14673"/>
                </a:lnTo>
                <a:lnTo>
                  <a:pt x="14867" y="14308"/>
                </a:lnTo>
                <a:lnTo>
                  <a:pt x="14867" y="14284"/>
                </a:lnTo>
                <a:lnTo>
                  <a:pt x="14843" y="14235"/>
                </a:lnTo>
                <a:lnTo>
                  <a:pt x="14794" y="14211"/>
                </a:lnTo>
                <a:lnTo>
                  <a:pt x="14721" y="14235"/>
                </a:lnTo>
                <a:lnTo>
                  <a:pt x="14673" y="14260"/>
                </a:lnTo>
                <a:lnTo>
                  <a:pt x="14673" y="14284"/>
                </a:lnTo>
                <a:lnTo>
                  <a:pt x="14551" y="14625"/>
                </a:lnTo>
                <a:lnTo>
                  <a:pt x="14454" y="14965"/>
                </a:lnTo>
                <a:lnTo>
                  <a:pt x="14356" y="15184"/>
                </a:lnTo>
                <a:lnTo>
                  <a:pt x="14332" y="15306"/>
                </a:lnTo>
                <a:lnTo>
                  <a:pt x="14332" y="15403"/>
                </a:lnTo>
                <a:lnTo>
                  <a:pt x="14064" y="15428"/>
                </a:lnTo>
                <a:lnTo>
                  <a:pt x="14064" y="15428"/>
                </a:lnTo>
                <a:lnTo>
                  <a:pt x="14089" y="15379"/>
                </a:lnTo>
                <a:lnTo>
                  <a:pt x="14089" y="15330"/>
                </a:lnTo>
                <a:lnTo>
                  <a:pt x="14113" y="15063"/>
                </a:lnTo>
                <a:lnTo>
                  <a:pt x="14162" y="14771"/>
                </a:lnTo>
                <a:lnTo>
                  <a:pt x="14235" y="14503"/>
                </a:lnTo>
                <a:lnTo>
                  <a:pt x="14356" y="14260"/>
                </a:lnTo>
                <a:lnTo>
                  <a:pt x="14356" y="14211"/>
                </a:lnTo>
                <a:lnTo>
                  <a:pt x="14332" y="14162"/>
                </a:lnTo>
                <a:lnTo>
                  <a:pt x="14283" y="14138"/>
                </a:lnTo>
                <a:lnTo>
                  <a:pt x="14235" y="14162"/>
                </a:lnTo>
                <a:lnTo>
                  <a:pt x="14064" y="14430"/>
                </a:lnTo>
                <a:lnTo>
                  <a:pt x="13918" y="14722"/>
                </a:lnTo>
                <a:lnTo>
                  <a:pt x="13845" y="14868"/>
                </a:lnTo>
                <a:lnTo>
                  <a:pt x="13821" y="15014"/>
                </a:lnTo>
                <a:lnTo>
                  <a:pt x="13797" y="15160"/>
                </a:lnTo>
                <a:lnTo>
                  <a:pt x="13797" y="15330"/>
                </a:lnTo>
                <a:lnTo>
                  <a:pt x="13821" y="15379"/>
                </a:lnTo>
                <a:lnTo>
                  <a:pt x="13845" y="15428"/>
                </a:lnTo>
                <a:lnTo>
                  <a:pt x="13383" y="15428"/>
                </a:lnTo>
                <a:lnTo>
                  <a:pt x="13432" y="15209"/>
                </a:lnTo>
                <a:lnTo>
                  <a:pt x="13456" y="14990"/>
                </a:lnTo>
                <a:lnTo>
                  <a:pt x="13505" y="14771"/>
                </a:lnTo>
                <a:lnTo>
                  <a:pt x="13578" y="14552"/>
                </a:lnTo>
                <a:lnTo>
                  <a:pt x="13748" y="14114"/>
                </a:lnTo>
                <a:lnTo>
                  <a:pt x="13748" y="14089"/>
                </a:lnTo>
                <a:lnTo>
                  <a:pt x="13748" y="14065"/>
                </a:lnTo>
                <a:lnTo>
                  <a:pt x="13699" y="14016"/>
                </a:lnTo>
                <a:lnTo>
                  <a:pt x="13651" y="14016"/>
                </a:lnTo>
                <a:lnTo>
                  <a:pt x="13602" y="14065"/>
                </a:lnTo>
                <a:lnTo>
                  <a:pt x="13456" y="14260"/>
                </a:lnTo>
                <a:lnTo>
                  <a:pt x="13334" y="14454"/>
                </a:lnTo>
                <a:lnTo>
                  <a:pt x="13237" y="14673"/>
                </a:lnTo>
                <a:lnTo>
                  <a:pt x="13140" y="14917"/>
                </a:lnTo>
                <a:lnTo>
                  <a:pt x="13067" y="15136"/>
                </a:lnTo>
                <a:lnTo>
                  <a:pt x="13042" y="15282"/>
                </a:lnTo>
                <a:lnTo>
                  <a:pt x="13042" y="15403"/>
                </a:lnTo>
                <a:lnTo>
                  <a:pt x="12556" y="15330"/>
                </a:lnTo>
                <a:lnTo>
                  <a:pt x="12604" y="15038"/>
                </a:lnTo>
                <a:lnTo>
                  <a:pt x="12677" y="14746"/>
                </a:lnTo>
                <a:lnTo>
                  <a:pt x="12775" y="14479"/>
                </a:lnTo>
                <a:lnTo>
                  <a:pt x="12921" y="14211"/>
                </a:lnTo>
                <a:lnTo>
                  <a:pt x="12921" y="14162"/>
                </a:lnTo>
                <a:lnTo>
                  <a:pt x="12896" y="14114"/>
                </a:lnTo>
                <a:lnTo>
                  <a:pt x="12799" y="14114"/>
                </a:lnTo>
                <a:lnTo>
                  <a:pt x="12702" y="14235"/>
                </a:lnTo>
                <a:lnTo>
                  <a:pt x="12604" y="14357"/>
                </a:lnTo>
                <a:lnTo>
                  <a:pt x="12507" y="14479"/>
                </a:lnTo>
                <a:lnTo>
                  <a:pt x="12410" y="14649"/>
                </a:lnTo>
                <a:lnTo>
                  <a:pt x="12337" y="14795"/>
                </a:lnTo>
                <a:lnTo>
                  <a:pt x="12288" y="14965"/>
                </a:lnTo>
                <a:lnTo>
                  <a:pt x="12239" y="15136"/>
                </a:lnTo>
                <a:lnTo>
                  <a:pt x="12239" y="15282"/>
                </a:lnTo>
                <a:lnTo>
                  <a:pt x="11801" y="15233"/>
                </a:lnTo>
                <a:lnTo>
                  <a:pt x="11753" y="15209"/>
                </a:lnTo>
                <a:lnTo>
                  <a:pt x="11874" y="14941"/>
                </a:lnTo>
                <a:lnTo>
                  <a:pt x="11947" y="14673"/>
                </a:lnTo>
                <a:lnTo>
                  <a:pt x="12118" y="14114"/>
                </a:lnTo>
                <a:lnTo>
                  <a:pt x="12118" y="14089"/>
                </a:lnTo>
                <a:lnTo>
                  <a:pt x="12118" y="14065"/>
                </a:lnTo>
                <a:lnTo>
                  <a:pt x="12093" y="14065"/>
                </a:lnTo>
                <a:lnTo>
                  <a:pt x="12069" y="14089"/>
                </a:lnTo>
                <a:lnTo>
                  <a:pt x="11874" y="14357"/>
                </a:lnTo>
                <a:lnTo>
                  <a:pt x="11680" y="14600"/>
                </a:lnTo>
                <a:lnTo>
                  <a:pt x="11509" y="14868"/>
                </a:lnTo>
                <a:lnTo>
                  <a:pt x="11363" y="15136"/>
                </a:lnTo>
                <a:lnTo>
                  <a:pt x="11363" y="15160"/>
                </a:lnTo>
                <a:lnTo>
                  <a:pt x="10974" y="15087"/>
                </a:lnTo>
                <a:lnTo>
                  <a:pt x="11096" y="14990"/>
                </a:lnTo>
                <a:lnTo>
                  <a:pt x="11169" y="14868"/>
                </a:lnTo>
                <a:lnTo>
                  <a:pt x="11290" y="14600"/>
                </a:lnTo>
                <a:lnTo>
                  <a:pt x="11655" y="13870"/>
                </a:lnTo>
                <a:lnTo>
                  <a:pt x="11680" y="13846"/>
                </a:lnTo>
                <a:lnTo>
                  <a:pt x="11680" y="13822"/>
                </a:lnTo>
                <a:lnTo>
                  <a:pt x="11631" y="13773"/>
                </a:lnTo>
                <a:lnTo>
                  <a:pt x="11558" y="13773"/>
                </a:lnTo>
                <a:lnTo>
                  <a:pt x="11534" y="13797"/>
                </a:lnTo>
                <a:lnTo>
                  <a:pt x="11144" y="14406"/>
                </a:lnTo>
                <a:lnTo>
                  <a:pt x="10974" y="14722"/>
                </a:lnTo>
                <a:lnTo>
                  <a:pt x="10901" y="14868"/>
                </a:lnTo>
                <a:lnTo>
                  <a:pt x="10877" y="14941"/>
                </a:lnTo>
                <a:lnTo>
                  <a:pt x="10877" y="15038"/>
                </a:lnTo>
                <a:lnTo>
                  <a:pt x="10901" y="15063"/>
                </a:lnTo>
                <a:lnTo>
                  <a:pt x="10341" y="14941"/>
                </a:lnTo>
                <a:lnTo>
                  <a:pt x="10487" y="14625"/>
                </a:lnTo>
                <a:lnTo>
                  <a:pt x="10633" y="14333"/>
                </a:lnTo>
                <a:lnTo>
                  <a:pt x="10804" y="14041"/>
                </a:lnTo>
                <a:lnTo>
                  <a:pt x="10998" y="13773"/>
                </a:lnTo>
                <a:lnTo>
                  <a:pt x="11023" y="13724"/>
                </a:lnTo>
                <a:lnTo>
                  <a:pt x="10998" y="13700"/>
                </a:lnTo>
                <a:lnTo>
                  <a:pt x="10950" y="13676"/>
                </a:lnTo>
                <a:lnTo>
                  <a:pt x="10901" y="13700"/>
                </a:lnTo>
                <a:lnTo>
                  <a:pt x="10658" y="13943"/>
                </a:lnTo>
                <a:lnTo>
                  <a:pt x="10414" y="14211"/>
                </a:lnTo>
                <a:lnTo>
                  <a:pt x="10317" y="14357"/>
                </a:lnTo>
                <a:lnTo>
                  <a:pt x="10220" y="14503"/>
                </a:lnTo>
                <a:lnTo>
                  <a:pt x="10147" y="14673"/>
                </a:lnTo>
                <a:lnTo>
                  <a:pt x="10098" y="14844"/>
                </a:lnTo>
                <a:lnTo>
                  <a:pt x="10098" y="14892"/>
                </a:lnTo>
                <a:lnTo>
                  <a:pt x="9709" y="14771"/>
                </a:lnTo>
                <a:lnTo>
                  <a:pt x="9757" y="14576"/>
                </a:lnTo>
                <a:lnTo>
                  <a:pt x="9830" y="14381"/>
                </a:lnTo>
                <a:lnTo>
                  <a:pt x="10001" y="13968"/>
                </a:lnTo>
                <a:lnTo>
                  <a:pt x="10147" y="13530"/>
                </a:lnTo>
                <a:lnTo>
                  <a:pt x="10147" y="13505"/>
                </a:lnTo>
                <a:lnTo>
                  <a:pt x="10122" y="13530"/>
                </a:lnTo>
                <a:lnTo>
                  <a:pt x="9879" y="13919"/>
                </a:lnTo>
                <a:lnTo>
                  <a:pt x="9636" y="14308"/>
                </a:lnTo>
                <a:lnTo>
                  <a:pt x="9539" y="14503"/>
                </a:lnTo>
                <a:lnTo>
                  <a:pt x="9466" y="14698"/>
                </a:lnTo>
                <a:lnTo>
                  <a:pt x="8906" y="14527"/>
                </a:lnTo>
                <a:lnTo>
                  <a:pt x="8979" y="14430"/>
                </a:lnTo>
                <a:lnTo>
                  <a:pt x="9028" y="14308"/>
                </a:lnTo>
                <a:lnTo>
                  <a:pt x="9149" y="14089"/>
                </a:lnTo>
                <a:lnTo>
                  <a:pt x="9344" y="13724"/>
                </a:lnTo>
                <a:lnTo>
                  <a:pt x="9417" y="13554"/>
                </a:lnTo>
                <a:lnTo>
                  <a:pt x="9490" y="13359"/>
                </a:lnTo>
                <a:lnTo>
                  <a:pt x="9490" y="13311"/>
                </a:lnTo>
                <a:lnTo>
                  <a:pt x="9441" y="13286"/>
                </a:lnTo>
                <a:lnTo>
                  <a:pt x="9393" y="13262"/>
                </a:lnTo>
                <a:lnTo>
                  <a:pt x="9368" y="13311"/>
                </a:lnTo>
                <a:lnTo>
                  <a:pt x="9247" y="13481"/>
                </a:lnTo>
                <a:lnTo>
                  <a:pt x="9149" y="13627"/>
                </a:lnTo>
                <a:lnTo>
                  <a:pt x="8906" y="13943"/>
                </a:lnTo>
                <a:lnTo>
                  <a:pt x="8736" y="14162"/>
                </a:lnTo>
                <a:lnTo>
                  <a:pt x="8663" y="14284"/>
                </a:lnTo>
                <a:lnTo>
                  <a:pt x="8638" y="14430"/>
                </a:lnTo>
                <a:lnTo>
                  <a:pt x="8419" y="14333"/>
                </a:lnTo>
                <a:lnTo>
                  <a:pt x="8492" y="14065"/>
                </a:lnTo>
                <a:lnTo>
                  <a:pt x="8541" y="13846"/>
                </a:lnTo>
                <a:lnTo>
                  <a:pt x="8711" y="13384"/>
                </a:lnTo>
                <a:lnTo>
                  <a:pt x="8833" y="13165"/>
                </a:lnTo>
                <a:lnTo>
                  <a:pt x="8955" y="12946"/>
                </a:lnTo>
                <a:lnTo>
                  <a:pt x="8955" y="12897"/>
                </a:lnTo>
                <a:lnTo>
                  <a:pt x="8930" y="12848"/>
                </a:lnTo>
                <a:lnTo>
                  <a:pt x="8882" y="12848"/>
                </a:lnTo>
                <a:lnTo>
                  <a:pt x="8833" y="12873"/>
                </a:lnTo>
                <a:lnTo>
                  <a:pt x="8687" y="13092"/>
                </a:lnTo>
                <a:lnTo>
                  <a:pt x="8565" y="13286"/>
                </a:lnTo>
                <a:lnTo>
                  <a:pt x="8444" y="13505"/>
                </a:lnTo>
                <a:lnTo>
                  <a:pt x="8322" y="13749"/>
                </a:lnTo>
                <a:lnTo>
                  <a:pt x="8225" y="13968"/>
                </a:lnTo>
                <a:lnTo>
                  <a:pt x="8176" y="14089"/>
                </a:lnTo>
                <a:lnTo>
                  <a:pt x="8152" y="14211"/>
                </a:lnTo>
                <a:lnTo>
                  <a:pt x="7762" y="14041"/>
                </a:lnTo>
                <a:lnTo>
                  <a:pt x="7908" y="13627"/>
                </a:lnTo>
                <a:lnTo>
                  <a:pt x="8103" y="13213"/>
                </a:lnTo>
                <a:lnTo>
                  <a:pt x="8322" y="12800"/>
                </a:lnTo>
                <a:lnTo>
                  <a:pt x="8322" y="12751"/>
                </a:lnTo>
                <a:lnTo>
                  <a:pt x="8298" y="12727"/>
                </a:lnTo>
                <a:lnTo>
                  <a:pt x="8249" y="12727"/>
                </a:lnTo>
                <a:lnTo>
                  <a:pt x="7908" y="13140"/>
                </a:lnTo>
                <a:lnTo>
                  <a:pt x="7762" y="13335"/>
                </a:lnTo>
                <a:lnTo>
                  <a:pt x="7616" y="13578"/>
                </a:lnTo>
                <a:lnTo>
                  <a:pt x="7543" y="13700"/>
                </a:lnTo>
                <a:lnTo>
                  <a:pt x="7470" y="13870"/>
                </a:lnTo>
                <a:lnTo>
                  <a:pt x="7130" y="13700"/>
                </a:lnTo>
                <a:lnTo>
                  <a:pt x="7154" y="13554"/>
                </a:lnTo>
                <a:lnTo>
                  <a:pt x="7178" y="13408"/>
                </a:lnTo>
                <a:lnTo>
                  <a:pt x="7300" y="13165"/>
                </a:lnTo>
                <a:lnTo>
                  <a:pt x="7495" y="12751"/>
                </a:lnTo>
                <a:lnTo>
                  <a:pt x="7689" y="12313"/>
                </a:lnTo>
                <a:lnTo>
                  <a:pt x="7689" y="12289"/>
                </a:lnTo>
                <a:lnTo>
                  <a:pt x="7665" y="12264"/>
                </a:lnTo>
                <a:lnTo>
                  <a:pt x="7641" y="12264"/>
                </a:lnTo>
                <a:lnTo>
                  <a:pt x="7616" y="12289"/>
                </a:lnTo>
                <a:lnTo>
                  <a:pt x="7397" y="12581"/>
                </a:lnTo>
                <a:lnTo>
                  <a:pt x="7178" y="12873"/>
                </a:lnTo>
                <a:lnTo>
                  <a:pt x="7081" y="13043"/>
                </a:lnTo>
                <a:lnTo>
                  <a:pt x="7008" y="13189"/>
                </a:lnTo>
                <a:lnTo>
                  <a:pt x="6935" y="13359"/>
                </a:lnTo>
                <a:lnTo>
                  <a:pt x="6886" y="13530"/>
                </a:lnTo>
                <a:lnTo>
                  <a:pt x="6570" y="13335"/>
                </a:lnTo>
                <a:lnTo>
                  <a:pt x="6692" y="13043"/>
                </a:lnTo>
                <a:lnTo>
                  <a:pt x="6813" y="12751"/>
                </a:lnTo>
                <a:lnTo>
                  <a:pt x="7105" y="12216"/>
                </a:lnTo>
                <a:lnTo>
                  <a:pt x="7130" y="12191"/>
                </a:lnTo>
                <a:lnTo>
                  <a:pt x="7105" y="12167"/>
                </a:lnTo>
                <a:lnTo>
                  <a:pt x="7057" y="12167"/>
                </a:lnTo>
                <a:lnTo>
                  <a:pt x="6838" y="12386"/>
                </a:lnTo>
                <a:lnTo>
                  <a:pt x="6619" y="12629"/>
                </a:lnTo>
                <a:lnTo>
                  <a:pt x="6448" y="12897"/>
                </a:lnTo>
                <a:lnTo>
                  <a:pt x="6327" y="13165"/>
                </a:lnTo>
                <a:lnTo>
                  <a:pt x="6254" y="13165"/>
                </a:lnTo>
                <a:lnTo>
                  <a:pt x="6181" y="13189"/>
                </a:lnTo>
                <a:lnTo>
                  <a:pt x="6132" y="13238"/>
                </a:lnTo>
                <a:lnTo>
                  <a:pt x="6083" y="13286"/>
                </a:lnTo>
                <a:lnTo>
                  <a:pt x="5937" y="13238"/>
                </a:lnTo>
                <a:lnTo>
                  <a:pt x="5791" y="13213"/>
                </a:lnTo>
                <a:lnTo>
                  <a:pt x="5816" y="13140"/>
                </a:lnTo>
                <a:lnTo>
                  <a:pt x="6059" y="12654"/>
                </a:lnTo>
                <a:lnTo>
                  <a:pt x="6254" y="12264"/>
                </a:lnTo>
                <a:lnTo>
                  <a:pt x="6351" y="12045"/>
                </a:lnTo>
                <a:lnTo>
                  <a:pt x="6424" y="11851"/>
                </a:lnTo>
                <a:lnTo>
                  <a:pt x="6424" y="11826"/>
                </a:lnTo>
                <a:lnTo>
                  <a:pt x="6400" y="11802"/>
                </a:lnTo>
                <a:lnTo>
                  <a:pt x="6375" y="11802"/>
                </a:lnTo>
                <a:lnTo>
                  <a:pt x="6351" y="11826"/>
                </a:lnTo>
                <a:lnTo>
                  <a:pt x="6108" y="12143"/>
                </a:lnTo>
                <a:lnTo>
                  <a:pt x="5864" y="12459"/>
                </a:lnTo>
                <a:lnTo>
                  <a:pt x="5743" y="12654"/>
                </a:lnTo>
                <a:lnTo>
                  <a:pt x="5621" y="12824"/>
                </a:lnTo>
                <a:lnTo>
                  <a:pt x="5548" y="13019"/>
                </a:lnTo>
                <a:lnTo>
                  <a:pt x="5475" y="13213"/>
                </a:lnTo>
                <a:lnTo>
                  <a:pt x="5451" y="13213"/>
                </a:lnTo>
                <a:lnTo>
                  <a:pt x="5183" y="13189"/>
                </a:lnTo>
                <a:lnTo>
                  <a:pt x="4891" y="13213"/>
                </a:lnTo>
                <a:lnTo>
                  <a:pt x="5037" y="12921"/>
                </a:lnTo>
                <a:lnTo>
                  <a:pt x="5353" y="12410"/>
                </a:lnTo>
                <a:lnTo>
                  <a:pt x="5451" y="12240"/>
                </a:lnTo>
                <a:lnTo>
                  <a:pt x="5524" y="12070"/>
                </a:lnTo>
                <a:lnTo>
                  <a:pt x="5548" y="11972"/>
                </a:lnTo>
                <a:lnTo>
                  <a:pt x="5548" y="11899"/>
                </a:lnTo>
                <a:lnTo>
                  <a:pt x="5524" y="11802"/>
                </a:lnTo>
                <a:lnTo>
                  <a:pt x="5475" y="11729"/>
                </a:lnTo>
                <a:lnTo>
                  <a:pt x="5451" y="11729"/>
                </a:lnTo>
                <a:lnTo>
                  <a:pt x="5451" y="11753"/>
                </a:lnTo>
                <a:lnTo>
                  <a:pt x="5426" y="11802"/>
                </a:lnTo>
                <a:lnTo>
                  <a:pt x="5378" y="11875"/>
                </a:lnTo>
                <a:lnTo>
                  <a:pt x="5280" y="11997"/>
                </a:lnTo>
                <a:lnTo>
                  <a:pt x="4988" y="12435"/>
                </a:lnTo>
                <a:lnTo>
                  <a:pt x="4745" y="12800"/>
                </a:lnTo>
                <a:lnTo>
                  <a:pt x="4623" y="13019"/>
                </a:lnTo>
                <a:lnTo>
                  <a:pt x="4599" y="13140"/>
                </a:lnTo>
                <a:lnTo>
                  <a:pt x="4599" y="13238"/>
                </a:lnTo>
                <a:lnTo>
                  <a:pt x="4599" y="13262"/>
                </a:lnTo>
                <a:lnTo>
                  <a:pt x="4575" y="13262"/>
                </a:lnTo>
                <a:lnTo>
                  <a:pt x="4550" y="11802"/>
                </a:lnTo>
                <a:lnTo>
                  <a:pt x="4550" y="10537"/>
                </a:lnTo>
                <a:lnTo>
                  <a:pt x="4526" y="9271"/>
                </a:lnTo>
                <a:lnTo>
                  <a:pt x="4477" y="8396"/>
                </a:lnTo>
                <a:lnTo>
                  <a:pt x="4477" y="7520"/>
                </a:lnTo>
                <a:lnTo>
                  <a:pt x="4453" y="7130"/>
                </a:lnTo>
                <a:lnTo>
                  <a:pt x="4453" y="6863"/>
                </a:lnTo>
                <a:lnTo>
                  <a:pt x="4453" y="6595"/>
                </a:lnTo>
                <a:lnTo>
                  <a:pt x="4648" y="6619"/>
                </a:lnTo>
                <a:lnTo>
                  <a:pt x="4818" y="6619"/>
                </a:lnTo>
                <a:lnTo>
                  <a:pt x="5183" y="6595"/>
                </a:lnTo>
                <a:lnTo>
                  <a:pt x="5791" y="6595"/>
                </a:lnTo>
                <a:lnTo>
                  <a:pt x="6010" y="6571"/>
                </a:lnTo>
                <a:lnTo>
                  <a:pt x="6108" y="6522"/>
                </a:lnTo>
                <a:lnTo>
                  <a:pt x="6156" y="6449"/>
                </a:lnTo>
                <a:lnTo>
                  <a:pt x="6546" y="6230"/>
                </a:lnTo>
                <a:lnTo>
                  <a:pt x="6935" y="5962"/>
                </a:lnTo>
                <a:lnTo>
                  <a:pt x="7300" y="5646"/>
                </a:lnTo>
                <a:lnTo>
                  <a:pt x="7665" y="5330"/>
                </a:lnTo>
                <a:lnTo>
                  <a:pt x="8006" y="4989"/>
                </a:lnTo>
                <a:lnTo>
                  <a:pt x="8322" y="4648"/>
                </a:lnTo>
                <a:lnTo>
                  <a:pt x="8930" y="3943"/>
                </a:lnTo>
                <a:lnTo>
                  <a:pt x="9003" y="3870"/>
                </a:lnTo>
                <a:lnTo>
                  <a:pt x="9003" y="3797"/>
                </a:lnTo>
                <a:lnTo>
                  <a:pt x="9003" y="3699"/>
                </a:lnTo>
                <a:lnTo>
                  <a:pt x="8979" y="3626"/>
                </a:lnTo>
                <a:lnTo>
                  <a:pt x="9125" y="3456"/>
                </a:lnTo>
                <a:lnTo>
                  <a:pt x="9247" y="3286"/>
                </a:lnTo>
                <a:lnTo>
                  <a:pt x="9514" y="2872"/>
                </a:lnTo>
                <a:lnTo>
                  <a:pt x="9709" y="2434"/>
                </a:lnTo>
                <a:lnTo>
                  <a:pt x="9855" y="2020"/>
                </a:lnTo>
                <a:lnTo>
                  <a:pt x="10074" y="1266"/>
                </a:lnTo>
                <a:lnTo>
                  <a:pt x="10195" y="877"/>
                </a:lnTo>
                <a:lnTo>
                  <a:pt x="10341" y="512"/>
                </a:lnTo>
                <a:lnTo>
                  <a:pt x="10341" y="488"/>
                </a:lnTo>
                <a:close/>
                <a:moveTo>
                  <a:pt x="10536" y="1"/>
                </a:moveTo>
                <a:lnTo>
                  <a:pt x="10366" y="25"/>
                </a:lnTo>
                <a:lnTo>
                  <a:pt x="10195" y="74"/>
                </a:lnTo>
                <a:lnTo>
                  <a:pt x="10049" y="171"/>
                </a:lnTo>
                <a:lnTo>
                  <a:pt x="10025" y="196"/>
                </a:lnTo>
                <a:lnTo>
                  <a:pt x="9952" y="244"/>
                </a:lnTo>
                <a:lnTo>
                  <a:pt x="9903" y="293"/>
                </a:lnTo>
                <a:lnTo>
                  <a:pt x="9782" y="415"/>
                </a:lnTo>
                <a:lnTo>
                  <a:pt x="9709" y="585"/>
                </a:lnTo>
                <a:lnTo>
                  <a:pt x="9636" y="780"/>
                </a:lnTo>
                <a:lnTo>
                  <a:pt x="9539" y="1169"/>
                </a:lnTo>
                <a:lnTo>
                  <a:pt x="9466" y="1509"/>
                </a:lnTo>
                <a:lnTo>
                  <a:pt x="9320" y="1972"/>
                </a:lnTo>
                <a:lnTo>
                  <a:pt x="9247" y="2215"/>
                </a:lnTo>
                <a:lnTo>
                  <a:pt x="9149" y="2458"/>
                </a:lnTo>
                <a:lnTo>
                  <a:pt x="9003" y="2726"/>
                </a:lnTo>
                <a:lnTo>
                  <a:pt x="8833" y="2994"/>
                </a:lnTo>
                <a:lnTo>
                  <a:pt x="8663" y="3286"/>
                </a:lnTo>
                <a:lnTo>
                  <a:pt x="8614" y="3407"/>
                </a:lnTo>
                <a:lnTo>
                  <a:pt x="8565" y="3578"/>
                </a:lnTo>
                <a:lnTo>
                  <a:pt x="7324" y="4867"/>
                </a:lnTo>
                <a:lnTo>
                  <a:pt x="6692" y="5500"/>
                </a:lnTo>
                <a:lnTo>
                  <a:pt x="6035" y="6108"/>
                </a:lnTo>
                <a:lnTo>
                  <a:pt x="5937" y="6084"/>
                </a:lnTo>
                <a:lnTo>
                  <a:pt x="5524" y="6084"/>
                </a:lnTo>
                <a:lnTo>
                  <a:pt x="5110" y="6133"/>
                </a:lnTo>
                <a:lnTo>
                  <a:pt x="4867" y="6133"/>
                </a:lnTo>
                <a:lnTo>
                  <a:pt x="4599" y="6157"/>
                </a:lnTo>
                <a:lnTo>
                  <a:pt x="4599" y="6157"/>
                </a:lnTo>
                <a:lnTo>
                  <a:pt x="4623" y="6133"/>
                </a:lnTo>
                <a:lnTo>
                  <a:pt x="4623" y="6084"/>
                </a:lnTo>
                <a:lnTo>
                  <a:pt x="4599" y="5987"/>
                </a:lnTo>
                <a:lnTo>
                  <a:pt x="4526" y="5914"/>
                </a:lnTo>
                <a:lnTo>
                  <a:pt x="4453" y="5889"/>
                </a:lnTo>
                <a:lnTo>
                  <a:pt x="4404" y="5816"/>
                </a:lnTo>
                <a:lnTo>
                  <a:pt x="4331" y="5768"/>
                </a:lnTo>
                <a:lnTo>
                  <a:pt x="4112" y="5670"/>
                </a:lnTo>
                <a:lnTo>
                  <a:pt x="3869" y="5622"/>
                </a:lnTo>
                <a:lnTo>
                  <a:pt x="3626" y="5597"/>
                </a:lnTo>
                <a:lnTo>
                  <a:pt x="2871" y="5597"/>
                </a:lnTo>
                <a:lnTo>
                  <a:pt x="2385" y="5646"/>
                </a:lnTo>
                <a:lnTo>
                  <a:pt x="2166" y="5646"/>
                </a:lnTo>
                <a:lnTo>
                  <a:pt x="1922" y="5622"/>
                </a:lnTo>
                <a:lnTo>
                  <a:pt x="1412" y="5597"/>
                </a:lnTo>
                <a:lnTo>
                  <a:pt x="1144" y="5597"/>
                </a:lnTo>
                <a:lnTo>
                  <a:pt x="901" y="5622"/>
                </a:lnTo>
                <a:lnTo>
                  <a:pt x="682" y="5670"/>
                </a:lnTo>
                <a:lnTo>
                  <a:pt x="463" y="5792"/>
                </a:lnTo>
                <a:lnTo>
                  <a:pt x="365" y="5792"/>
                </a:lnTo>
                <a:lnTo>
                  <a:pt x="317" y="5841"/>
                </a:lnTo>
                <a:lnTo>
                  <a:pt x="292" y="5889"/>
                </a:lnTo>
                <a:lnTo>
                  <a:pt x="244" y="6133"/>
                </a:lnTo>
                <a:lnTo>
                  <a:pt x="219" y="6400"/>
                </a:lnTo>
                <a:lnTo>
                  <a:pt x="219" y="6911"/>
                </a:lnTo>
                <a:lnTo>
                  <a:pt x="195" y="7422"/>
                </a:lnTo>
                <a:lnTo>
                  <a:pt x="171" y="7933"/>
                </a:lnTo>
                <a:lnTo>
                  <a:pt x="146" y="8493"/>
                </a:lnTo>
                <a:lnTo>
                  <a:pt x="146" y="9028"/>
                </a:lnTo>
                <a:lnTo>
                  <a:pt x="146" y="10123"/>
                </a:lnTo>
                <a:lnTo>
                  <a:pt x="171" y="10707"/>
                </a:lnTo>
                <a:lnTo>
                  <a:pt x="171" y="11267"/>
                </a:lnTo>
                <a:lnTo>
                  <a:pt x="122" y="12386"/>
                </a:lnTo>
                <a:lnTo>
                  <a:pt x="98" y="13530"/>
                </a:lnTo>
                <a:lnTo>
                  <a:pt x="98" y="14162"/>
                </a:lnTo>
                <a:lnTo>
                  <a:pt x="73" y="14479"/>
                </a:lnTo>
                <a:lnTo>
                  <a:pt x="25" y="14795"/>
                </a:lnTo>
                <a:lnTo>
                  <a:pt x="0" y="14868"/>
                </a:lnTo>
                <a:lnTo>
                  <a:pt x="25" y="14965"/>
                </a:lnTo>
                <a:lnTo>
                  <a:pt x="73" y="15014"/>
                </a:lnTo>
                <a:lnTo>
                  <a:pt x="122" y="15063"/>
                </a:lnTo>
                <a:lnTo>
                  <a:pt x="195" y="15087"/>
                </a:lnTo>
                <a:lnTo>
                  <a:pt x="268" y="15111"/>
                </a:lnTo>
                <a:lnTo>
                  <a:pt x="341" y="15087"/>
                </a:lnTo>
                <a:lnTo>
                  <a:pt x="414" y="15038"/>
                </a:lnTo>
                <a:lnTo>
                  <a:pt x="463" y="15087"/>
                </a:lnTo>
                <a:lnTo>
                  <a:pt x="536" y="15111"/>
                </a:lnTo>
                <a:lnTo>
                  <a:pt x="998" y="15136"/>
                </a:lnTo>
                <a:lnTo>
                  <a:pt x="1460" y="15136"/>
                </a:lnTo>
                <a:lnTo>
                  <a:pt x="1922" y="15111"/>
                </a:lnTo>
                <a:lnTo>
                  <a:pt x="2385" y="15087"/>
                </a:lnTo>
                <a:lnTo>
                  <a:pt x="2482" y="15087"/>
                </a:lnTo>
                <a:lnTo>
                  <a:pt x="3309" y="15014"/>
                </a:lnTo>
                <a:lnTo>
                  <a:pt x="3723" y="14990"/>
                </a:lnTo>
                <a:lnTo>
                  <a:pt x="4112" y="14965"/>
                </a:lnTo>
                <a:lnTo>
                  <a:pt x="4137" y="14965"/>
                </a:lnTo>
                <a:lnTo>
                  <a:pt x="4185" y="14990"/>
                </a:lnTo>
                <a:lnTo>
                  <a:pt x="4234" y="15014"/>
                </a:lnTo>
                <a:lnTo>
                  <a:pt x="4356" y="15014"/>
                </a:lnTo>
                <a:lnTo>
                  <a:pt x="4453" y="14941"/>
                </a:lnTo>
                <a:lnTo>
                  <a:pt x="4502" y="14917"/>
                </a:lnTo>
                <a:lnTo>
                  <a:pt x="4526" y="14868"/>
                </a:lnTo>
                <a:lnTo>
                  <a:pt x="4575" y="14746"/>
                </a:lnTo>
                <a:lnTo>
                  <a:pt x="4599" y="14600"/>
                </a:lnTo>
                <a:lnTo>
                  <a:pt x="4599" y="14333"/>
                </a:lnTo>
                <a:lnTo>
                  <a:pt x="4599" y="14065"/>
                </a:lnTo>
                <a:lnTo>
                  <a:pt x="4575" y="13797"/>
                </a:lnTo>
                <a:lnTo>
                  <a:pt x="4599" y="13773"/>
                </a:lnTo>
                <a:lnTo>
                  <a:pt x="5037" y="13724"/>
                </a:lnTo>
                <a:lnTo>
                  <a:pt x="5451" y="13676"/>
                </a:lnTo>
                <a:lnTo>
                  <a:pt x="5791" y="13700"/>
                </a:lnTo>
                <a:lnTo>
                  <a:pt x="5986" y="13676"/>
                </a:lnTo>
                <a:lnTo>
                  <a:pt x="6132" y="13627"/>
                </a:lnTo>
                <a:lnTo>
                  <a:pt x="6156" y="13651"/>
                </a:lnTo>
                <a:lnTo>
                  <a:pt x="6521" y="13895"/>
                </a:lnTo>
                <a:lnTo>
                  <a:pt x="6886" y="14138"/>
                </a:lnTo>
                <a:lnTo>
                  <a:pt x="7276" y="14357"/>
                </a:lnTo>
                <a:lnTo>
                  <a:pt x="7665" y="14552"/>
                </a:lnTo>
                <a:lnTo>
                  <a:pt x="8054" y="14722"/>
                </a:lnTo>
                <a:lnTo>
                  <a:pt x="8444" y="14892"/>
                </a:lnTo>
                <a:lnTo>
                  <a:pt x="8833" y="15038"/>
                </a:lnTo>
                <a:lnTo>
                  <a:pt x="9247" y="15160"/>
                </a:lnTo>
                <a:lnTo>
                  <a:pt x="10074" y="15403"/>
                </a:lnTo>
                <a:lnTo>
                  <a:pt x="10925" y="15574"/>
                </a:lnTo>
                <a:lnTo>
                  <a:pt x="11777" y="15695"/>
                </a:lnTo>
                <a:lnTo>
                  <a:pt x="12653" y="15817"/>
                </a:lnTo>
                <a:lnTo>
                  <a:pt x="13310" y="15866"/>
                </a:lnTo>
                <a:lnTo>
                  <a:pt x="13651" y="15890"/>
                </a:lnTo>
                <a:lnTo>
                  <a:pt x="14016" y="15866"/>
                </a:lnTo>
                <a:lnTo>
                  <a:pt x="14356" y="15866"/>
                </a:lnTo>
                <a:lnTo>
                  <a:pt x="14697" y="15793"/>
                </a:lnTo>
                <a:lnTo>
                  <a:pt x="15013" y="15720"/>
                </a:lnTo>
                <a:lnTo>
                  <a:pt x="15330" y="15598"/>
                </a:lnTo>
                <a:lnTo>
                  <a:pt x="15476" y="15525"/>
                </a:lnTo>
                <a:lnTo>
                  <a:pt x="15597" y="15452"/>
                </a:lnTo>
                <a:lnTo>
                  <a:pt x="15719" y="15355"/>
                </a:lnTo>
                <a:lnTo>
                  <a:pt x="15792" y="15257"/>
                </a:lnTo>
                <a:lnTo>
                  <a:pt x="15865" y="15160"/>
                </a:lnTo>
                <a:lnTo>
                  <a:pt x="15914" y="15038"/>
                </a:lnTo>
                <a:lnTo>
                  <a:pt x="15962" y="14941"/>
                </a:lnTo>
                <a:lnTo>
                  <a:pt x="15987" y="14819"/>
                </a:lnTo>
                <a:lnTo>
                  <a:pt x="16011" y="14552"/>
                </a:lnTo>
                <a:lnTo>
                  <a:pt x="15987" y="14284"/>
                </a:lnTo>
                <a:lnTo>
                  <a:pt x="15938" y="14016"/>
                </a:lnTo>
                <a:lnTo>
                  <a:pt x="15865" y="13749"/>
                </a:lnTo>
                <a:lnTo>
                  <a:pt x="15987" y="13651"/>
                </a:lnTo>
                <a:lnTo>
                  <a:pt x="16084" y="13530"/>
                </a:lnTo>
                <a:lnTo>
                  <a:pt x="16181" y="13408"/>
                </a:lnTo>
                <a:lnTo>
                  <a:pt x="16254" y="13262"/>
                </a:lnTo>
                <a:lnTo>
                  <a:pt x="16376" y="12946"/>
                </a:lnTo>
                <a:lnTo>
                  <a:pt x="16425" y="12654"/>
                </a:lnTo>
                <a:lnTo>
                  <a:pt x="16449" y="12410"/>
                </a:lnTo>
                <a:lnTo>
                  <a:pt x="16449" y="12070"/>
                </a:lnTo>
                <a:lnTo>
                  <a:pt x="16425" y="11875"/>
                </a:lnTo>
                <a:lnTo>
                  <a:pt x="16400" y="11680"/>
                </a:lnTo>
                <a:lnTo>
                  <a:pt x="16352" y="11534"/>
                </a:lnTo>
                <a:lnTo>
                  <a:pt x="16279" y="11388"/>
                </a:lnTo>
                <a:lnTo>
                  <a:pt x="16425" y="11267"/>
                </a:lnTo>
                <a:lnTo>
                  <a:pt x="16546" y="11096"/>
                </a:lnTo>
                <a:lnTo>
                  <a:pt x="16668" y="10926"/>
                </a:lnTo>
                <a:lnTo>
                  <a:pt x="16765" y="10756"/>
                </a:lnTo>
                <a:lnTo>
                  <a:pt x="16838" y="10561"/>
                </a:lnTo>
                <a:lnTo>
                  <a:pt x="16887" y="10342"/>
                </a:lnTo>
                <a:lnTo>
                  <a:pt x="16911" y="10147"/>
                </a:lnTo>
                <a:lnTo>
                  <a:pt x="16936" y="9953"/>
                </a:lnTo>
                <a:lnTo>
                  <a:pt x="16911" y="9758"/>
                </a:lnTo>
                <a:lnTo>
                  <a:pt x="16838" y="9515"/>
                </a:lnTo>
                <a:lnTo>
                  <a:pt x="16717" y="9271"/>
                </a:lnTo>
                <a:lnTo>
                  <a:pt x="16571" y="9053"/>
                </a:lnTo>
                <a:lnTo>
                  <a:pt x="16717" y="8931"/>
                </a:lnTo>
                <a:lnTo>
                  <a:pt x="16838" y="8785"/>
                </a:lnTo>
                <a:lnTo>
                  <a:pt x="16936" y="8615"/>
                </a:lnTo>
                <a:lnTo>
                  <a:pt x="17033" y="8444"/>
                </a:lnTo>
                <a:lnTo>
                  <a:pt x="17106" y="8274"/>
                </a:lnTo>
                <a:lnTo>
                  <a:pt x="17155" y="8079"/>
                </a:lnTo>
                <a:lnTo>
                  <a:pt x="17179" y="7885"/>
                </a:lnTo>
                <a:lnTo>
                  <a:pt x="17203" y="7690"/>
                </a:lnTo>
                <a:lnTo>
                  <a:pt x="17179" y="7447"/>
                </a:lnTo>
                <a:lnTo>
                  <a:pt x="17106" y="7252"/>
                </a:lnTo>
                <a:lnTo>
                  <a:pt x="17009" y="7057"/>
                </a:lnTo>
                <a:lnTo>
                  <a:pt x="16887" y="6887"/>
                </a:lnTo>
                <a:lnTo>
                  <a:pt x="16717" y="6741"/>
                </a:lnTo>
                <a:lnTo>
                  <a:pt x="16546" y="6619"/>
                </a:lnTo>
                <a:lnTo>
                  <a:pt x="16352" y="6498"/>
                </a:lnTo>
                <a:lnTo>
                  <a:pt x="16157" y="6400"/>
                </a:lnTo>
                <a:lnTo>
                  <a:pt x="15938" y="6303"/>
                </a:lnTo>
                <a:lnTo>
                  <a:pt x="15719" y="6206"/>
                </a:lnTo>
                <a:lnTo>
                  <a:pt x="15232" y="6084"/>
                </a:lnTo>
                <a:lnTo>
                  <a:pt x="14746" y="5987"/>
                </a:lnTo>
                <a:lnTo>
                  <a:pt x="14259" y="5938"/>
                </a:lnTo>
                <a:lnTo>
                  <a:pt x="13845" y="5889"/>
                </a:lnTo>
                <a:lnTo>
                  <a:pt x="13432" y="5865"/>
                </a:lnTo>
                <a:lnTo>
                  <a:pt x="12604" y="5841"/>
                </a:lnTo>
                <a:lnTo>
                  <a:pt x="11607" y="5841"/>
                </a:lnTo>
                <a:lnTo>
                  <a:pt x="11266" y="5865"/>
                </a:lnTo>
                <a:lnTo>
                  <a:pt x="11461" y="5354"/>
                </a:lnTo>
                <a:lnTo>
                  <a:pt x="11655" y="4843"/>
                </a:lnTo>
                <a:lnTo>
                  <a:pt x="11826" y="4308"/>
                </a:lnTo>
                <a:lnTo>
                  <a:pt x="11996" y="3797"/>
                </a:lnTo>
                <a:lnTo>
                  <a:pt x="12142" y="3261"/>
                </a:lnTo>
                <a:lnTo>
                  <a:pt x="12239" y="2726"/>
                </a:lnTo>
                <a:lnTo>
                  <a:pt x="12264" y="2458"/>
                </a:lnTo>
                <a:lnTo>
                  <a:pt x="12264" y="2191"/>
                </a:lnTo>
                <a:lnTo>
                  <a:pt x="12239" y="1899"/>
                </a:lnTo>
                <a:lnTo>
                  <a:pt x="12215" y="1631"/>
                </a:lnTo>
                <a:lnTo>
                  <a:pt x="12166" y="1412"/>
                </a:lnTo>
                <a:lnTo>
                  <a:pt x="12118" y="1217"/>
                </a:lnTo>
                <a:lnTo>
                  <a:pt x="12045" y="1023"/>
                </a:lnTo>
                <a:lnTo>
                  <a:pt x="11972" y="853"/>
                </a:lnTo>
                <a:lnTo>
                  <a:pt x="11850" y="682"/>
                </a:lnTo>
                <a:lnTo>
                  <a:pt x="11728" y="512"/>
                </a:lnTo>
                <a:lnTo>
                  <a:pt x="11582" y="366"/>
                </a:lnTo>
                <a:lnTo>
                  <a:pt x="11412" y="220"/>
                </a:lnTo>
                <a:lnTo>
                  <a:pt x="11266" y="147"/>
                </a:lnTo>
                <a:lnTo>
                  <a:pt x="11120" y="74"/>
                </a:lnTo>
                <a:lnTo>
                  <a:pt x="10925" y="25"/>
                </a:lnTo>
                <a:lnTo>
                  <a:pt x="10731" y="1"/>
                </a:ln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726928" y="237630"/>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a:t>Books and resources</a:t>
            </a:r>
            <a:endParaRPr/>
          </a:p>
        </p:txBody>
      </p:sp>
      <p:sp>
        <p:nvSpPr>
          <p:cNvPr id="69" name="Google Shape;69;p9"/>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1300"/>
              <a:buFont typeface="Arial"/>
              <a:buNone/>
            </a:pPr>
            <a:fld id="{00000000-1234-1234-1234-123412341234}" type="slidenum">
              <a:rPr lang="en-IN"/>
              <a:t>4</a:t>
            </a:fld>
            <a:endParaRPr/>
          </a:p>
        </p:txBody>
      </p:sp>
      <p:sp>
        <p:nvSpPr>
          <p:cNvPr id="70" name="Google Shape;70;p9"/>
          <p:cNvSpPr txBox="1"/>
          <p:nvPr/>
        </p:nvSpPr>
        <p:spPr>
          <a:xfrm>
            <a:off x="726928" y="1222744"/>
            <a:ext cx="7045500" cy="15084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r>
              <a:rPr lang="en-IN" sz="1400" b="1" i="0" u="none" strike="noStrike" cap="none">
                <a:solidFill>
                  <a:srgbClr val="000000"/>
                </a:solidFill>
                <a:latin typeface="Arial"/>
                <a:ea typeface="Arial"/>
                <a:cs typeface="Arial"/>
                <a:sym typeface="Arial"/>
              </a:rPr>
              <a:t>TEXT BOOKS:</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IN" sz="1600" b="0" i="0" u="none" strike="noStrike" cap="none">
                <a:solidFill>
                  <a:srgbClr val="C00000"/>
                </a:solidFill>
                <a:latin typeface="Arial"/>
                <a:ea typeface="Arial"/>
                <a:cs typeface="Arial"/>
                <a:sym typeface="Arial"/>
              </a:rPr>
              <a:t>Huge Jack, “Engineering Design, Planning, and Management” Academic Press, 2013. </a:t>
            </a:r>
            <a:endParaRPr/>
          </a:p>
          <a:p>
            <a:pPr marL="342900" marR="0" lvl="0" indent="-342900" algn="just" rtl="0">
              <a:lnSpc>
                <a:spcPct val="100000"/>
              </a:lnSpc>
              <a:spcBef>
                <a:spcPts val="0"/>
              </a:spcBef>
              <a:spcAft>
                <a:spcPts val="0"/>
              </a:spcAft>
              <a:buClr>
                <a:srgbClr val="000000"/>
              </a:buClr>
              <a:buSzPts val="1600"/>
              <a:buFont typeface="Arial"/>
              <a:buAutoNum type="arabicPeriod"/>
            </a:pPr>
            <a:r>
              <a:rPr lang="en-IN" sz="1600" b="0" i="0" u="none" strike="noStrike" cap="none">
                <a:solidFill>
                  <a:srgbClr val="C00000"/>
                </a:solidFill>
                <a:latin typeface="Arial"/>
                <a:ea typeface="Arial"/>
                <a:cs typeface="Arial"/>
                <a:sym typeface="Arial"/>
              </a:rPr>
              <a:t> Gerhard Pahl, Wolfgang Beitz “Engineering Design: A Systematic Approach” 2014.</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ctrTitle"/>
          </p:nvPr>
        </p:nvSpPr>
        <p:spPr>
          <a:xfrm>
            <a:off x="1216025" y="1888150"/>
            <a:ext cx="6711900" cy="11598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800"/>
              <a:buNone/>
            </a:pPr>
            <a:r>
              <a:rPr lang="en-IN"/>
              <a:t>Unit4: </a:t>
            </a:r>
            <a:r>
              <a:rPr lang="en-IN" b="1"/>
              <a:t>Usability &amp; Reliability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User</a:t>
            </a:r>
            <a:r>
              <a:rPr lang="en-IN" sz="2800"/>
              <a:t> Requirements</a:t>
            </a:r>
            <a:endParaRPr/>
          </a:p>
        </p:txBody>
      </p:sp>
      <p:sp>
        <p:nvSpPr>
          <p:cNvPr id="81" name="Google Shape;81;p1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6</a:t>
            </a:fld>
            <a:endParaRPr/>
          </a:p>
        </p:txBody>
      </p:sp>
      <p:sp>
        <p:nvSpPr>
          <p:cNvPr id="82" name="Google Shape;82;p11"/>
          <p:cNvSpPr/>
          <p:nvPr/>
        </p:nvSpPr>
        <p:spPr>
          <a:xfrm>
            <a:off x="639375" y="1083525"/>
            <a:ext cx="7103700" cy="3633000"/>
          </a:xfrm>
          <a:prstGeom prst="rect">
            <a:avLst/>
          </a:prstGeom>
          <a:noFill/>
          <a:ln>
            <a:noFill/>
          </a:ln>
        </p:spPr>
        <p:txBody>
          <a:bodyPr spcFirstLastPara="1" wrap="square" lIns="91425" tIns="45700" rIns="91425" bIns="45700" anchor="t" anchorCtr="0">
            <a:noAutofit/>
          </a:bodyPr>
          <a:lstStyle/>
          <a:p>
            <a:pPr marL="457200" lvl="0" indent="-304800" algn="l" rtl="0">
              <a:lnSpc>
                <a:spcPct val="100000"/>
              </a:lnSpc>
              <a:spcBef>
                <a:spcPts val="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User Requirements define how to meet the physical and cognitive needs of the intended users of your website or application.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Users should be able to comfortably and effectively use an interface to accomplish the goals that it has been designed to support.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When you can clearly define who will be using your interface, and the environment(s) in which it will be used, you can specify User Requirements.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A Contextual Task Analysis is one method you can use to gain insights about how and where your users expect to use your interface, by observing how they currently perform a task that your interface will, or already does, support.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If you learn that a majority of your intended users have impaired vision, hearing, or motor skills, you may need to design your interface to support </a:t>
            </a:r>
            <a:r>
              <a:rPr lang="en-IN" sz="1200" b="1">
                <a:solidFill>
                  <a:srgbClr val="4A4A4A"/>
                </a:solidFill>
                <a:latin typeface="Work Sans"/>
                <a:ea typeface="Work Sans"/>
                <a:cs typeface="Work Sans"/>
                <a:sym typeface="Work Sans"/>
              </a:rPr>
              <a:t>accessibility</a:t>
            </a:r>
            <a:r>
              <a:rPr lang="en-IN" sz="1200">
                <a:solidFill>
                  <a:srgbClr val="4A4A4A"/>
                </a:solidFill>
                <a:latin typeface="Work Sans"/>
                <a:ea typeface="Work Sans"/>
                <a:cs typeface="Work Sans"/>
                <a:sym typeface="Work Sans"/>
              </a:rPr>
              <a:t>.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1000"/>
              </a:spcAft>
              <a:buClr>
                <a:srgbClr val="4A4A4A"/>
              </a:buClr>
              <a:buSzPts val="1200"/>
              <a:buFont typeface="Work Sans"/>
              <a:buChar char="●"/>
            </a:pPr>
            <a:r>
              <a:rPr lang="en-IN" sz="1200">
                <a:solidFill>
                  <a:srgbClr val="4A4A4A"/>
                </a:solidFill>
                <a:latin typeface="Work Sans"/>
                <a:ea typeface="Work Sans"/>
                <a:cs typeface="Work Sans"/>
                <a:sym typeface="Work Sans"/>
              </a:rPr>
              <a:t>For example, website form fields and error messages should support assistive devices such as text-to-speech readers. Another example is providing the ability to adjust font size (e.g., small, medium, large) to help users with impaired vision, which may include someone who does not always wear his or her glasses.</a:t>
            </a:r>
            <a:endParaRPr sz="1200">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Usability</a:t>
            </a:r>
            <a:r>
              <a:rPr lang="en-IN" sz="2800"/>
              <a:t> Requirements</a:t>
            </a:r>
            <a:endParaRPr/>
          </a:p>
        </p:txBody>
      </p:sp>
      <p:sp>
        <p:nvSpPr>
          <p:cNvPr id="88" name="Google Shape;88;p12"/>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7</a:t>
            </a:fld>
            <a:endParaRPr/>
          </a:p>
        </p:txBody>
      </p:sp>
      <p:sp>
        <p:nvSpPr>
          <p:cNvPr id="89" name="Google Shape;89;p12"/>
          <p:cNvSpPr/>
          <p:nvPr/>
        </p:nvSpPr>
        <p:spPr>
          <a:xfrm>
            <a:off x="639375" y="1083525"/>
            <a:ext cx="7103700" cy="3957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000"/>
              </a:spcBef>
              <a:spcAft>
                <a:spcPts val="0"/>
              </a:spcAft>
              <a:buNone/>
            </a:pPr>
            <a:r>
              <a:rPr lang="en-IN" sz="1200">
                <a:solidFill>
                  <a:srgbClr val="4A4A4A"/>
                </a:solidFill>
                <a:latin typeface="Work Sans"/>
                <a:ea typeface="Work Sans"/>
                <a:cs typeface="Work Sans"/>
                <a:sym typeface="Work Sans"/>
              </a:rPr>
              <a:t>An interface should be easy to learn how to use and easy to remember how to use. The latter pertains especially to devices that require infrequent use. Users should not be required to consult a manual each time they need to use a kitchen blender for instance. Bank ATMs and web-based forms, which may be used by anyone, should be simple to use the first time around without instructions.</a:t>
            </a:r>
            <a:endParaRPr sz="1200">
              <a:solidFill>
                <a:srgbClr val="4A4A4A"/>
              </a:solidFill>
              <a:latin typeface="Work Sans"/>
              <a:ea typeface="Work Sans"/>
              <a:cs typeface="Work Sans"/>
              <a:sym typeface="Work Sans"/>
            </a:endParaRPr>
          </a:p>
          <a:p>
            <a:pPr marL="0" lvl="0" indent="0" algn="l" rtl="0">
              <a:lnSpc>
                <a:spcPct val="100000"/>
              </a:lnSpc>
              <a:spcBef>
                <a:spcPts val="1000"/>
              </a:spcBef>
              <a:spcAft>
                <a:spcPts val="0"/>
              </a:spcAft>
              <a:buNone/>
            </a:pPr>
            <a:r>
              <a:rPr lang="en-IN" sz="1200">
                <a:solidFill>
                  <a:srgbClr val="4A4A4A"/>
                </a:solidFill>
                <a:latin typeface="Work Sans"/>
                <a:ea typeface="Work Sans"/>
                <a:cs typeface="Work Sans"/>
                <a:sym typeface="Work Sans"/>
              </a:rPr>
              <a:t>Usability Requirements for an interface design should support the following from the perspective of its primary users:</a:t>
            </a:r>
            <a:endParaRPr sz="1200">
              <a:solidFill>
                <a:srgbClr val="4A4A4A"/>
              </a:solidFill>
              <a:latin typeface="Work Sans"/>
              <a:ea typeface="Work Sans"/>
              <a:cs typeface="Work Sans"/>
              <a:sym typeface="Work Sans"/>
            </a:endParaRPr>
          </a:p>
          <a:p>
            <a:pPr marL="6096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Efficiency of use:  goals are easy to accomplish quickly and with few or no user errors</a:t>
            </a:r>
            <a:endParaRPr sz="1200">
              <a:solidFill>
                <a:srgbClr val="4A4A4A"/>
              </a:solidFill>
              <a:latin typeface="Work Sans"/>
              <a:ea typeface="Work Sans"/>
              <a:cs typeface="Work Sans"/>
              <a:sym typeface="Work Sans"/>
            </a:endParaRPr>
          </a:p>
          <a:p>
            <a:pPr marL="6096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Intuitiveness:  the interface is easy to learn and navigate; buttons, headings, and help/error messages are simple to understand</a:t>
            </a:r>
            <a:endParaRPr sz="1200">
              <a:solidFill>
                <a:srgbClr val="4A4A4A"/>
              </a:solidFill>
              <a:latin typeface="Work Sans"/>
              <a:ea typeface="Work Sans"/>
              <a:cs typeface="Work Sans"/>
              <a:sym typeface="Work Sans"/>
            </a:endParaRPr>
          </a:p>
          <a:p>
            <a:pPr marL="6096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Low perceived workload:  the interface appears easy to use, rather than intimidating, demanding and frustrating</a:t>
            </a:r>
            <a:endParaRPr sz="1200">
              <a:solidFill>
                <a:srgbClr val="4A4A4A"/>
              </a:solidFill>
              <a:latin typeface="Work Sans"/>
              <a:ea typeface="Work Sans"/>
              <a:cs typeface="Work Sans"/>
              <a:sym typeface="Work Sans"/>
            </a:endParaRPr>
          </a:p>
          <a:p>
            <a:pPr marL="0" lvl="0" indent="0" algn="l" rtl="0">
              <a:lnSpc>
                <a:spcPct val="100000"/>
              </a:lnSpc>
              <a:spcBef>
                <a:spcPts val="1000"/>
              </a:spcBef>
              <a:spcAft>
                <a:spcPts val="0"/>
              </a:spcAft>
              <a:buNone/>
            </a:pPr>
            <a:endParaRPr sz="1200">
              <a:solidFill>
                <a:srgbClr val="4A4A4A"/>
              </a:solidFill>
              <a:latin typeface="Work Sans"/>
              <a:ea typeface="Work Sans"/>
              <a:cs typeface="Work Sans"/>
              <a:sym typeface="Work Sans"/>
            </a:endParaRPr>
          </a:p>
          <a:p>
            <a:pPr marL="0" lvl="0" indent="0" algn="l" rtl="0">
              <a:lnSpc>
                <a:spcPct val="100000"/>
              </a:lnSpc>
              <a:spcBef>
                <a:spcPts val="0"/>
              </a:spcBef>
              <a:spcAft>
                <a:spcPts val="0"/>
              </a:spcAft>
              <a:buNone/>
            </a:pPr>
            <a:r>
              <a:rPr lang="en-IN" sz="1200" b="1">
                <a:solidFill>
                  <a:srgbClr val="4A4A4A"/>
                </a:solidFill>
                <a:latin typeface="Work Sans"/>
                <a:ea typeface="Work Sans"/>
                <a:cs typeface="Work Sans"/>
                <a:sym typeface="Work Sans"/>
              </a:rPr>
              <a:t>NOTE:</a:t>
            </a:r>
            <a:r>
              <a:rPr lang="en-IN" sz="1200">
                <a:solidFill>
                  <a:srgbClr val="4A4A4A"/>
                </a:solidFill>
                <a:latin typeface="Work Sans"/>
                <a:ea typeface="Work Sans"/>
                <a:cs typeface="Work Sans"/>
                <a:sym typeface="Work Sans"/>
              </a:rPr>
              <a:t> Your usability requirements should describe the context of use: who, what, when, where, and why. “The specific activities the requirements describe should reflect both a range of user goals that the system must support and business goals for creating the new system.</a:t>
            </a:r>
            <a:endParaRPr sz="1200">
              <a:solidFill>
                <a:srgbClr val="4A4A4A"/>
              </a:solidFill>
              <a:latin typeface="Work Sans"/>
              <a:ea typeface="Work Sans"/>
              <a:cs typeface="Work Sans"/>
              <a:sym typeface="Work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User Experience</a:t>
            </a:r>
            <a:r>
              <a:rPr lang="en-IN" sz="2800"/>
              <a:t> Requirements</a:t>
            </a:r>
            <a:endParaRPr/>
          </a:p>
        </p:txBody>
      </p:sp>
      <p:sp>
        <p:nvSpPr>
          <p:cNvPr id="95" name="Google Shape;95;p13"/>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8</a:t>
            </a:fld>
            <a:endParaRPr/>
          </a:p>
        </p:txBody>
      </p:sp>
      <p:sp>
        <p:nvSpPr>
          <p:cNvPr id="96" name="Google Shape;96;p13"/>
          <p:cNvSpPr/>
          <p:nvPr/>
        </p:nvSpPr>
        <p:spPr>
          <a:xfrm>
            <a:off x="639375" y="1083525"/>
            <a:ext cx="7103700" cy="3633000"/>
          </a:xfrm>
          <a:prstGeom prst="rect">
            <a:avLst/>
          </a:prstGeom>
          <a:noFill/>
          <a:ln>
            <a:noFill/>
          </a:ln>
        </p:spPr>
        <p:txBody>
          <a:bodyPr spcFirstLastPara="1" wrap="square" lIns="91425" tIns="45700" rIns="91425" bIns="45700" anchor="t" anchorCtr="0">
            <a:noAutofit/>
          </a:bodyPr>
          <a:lstStyle/>
          <a:p>
            <a:pPr marL="457200" lvl="0" indent="-304800" algn="l" rtl="0">
              <a:lnSpc>
                <a:spcPct val="100000"/>
              </a:lnSpc>
              <a:spcBef>
                <a:spcPts val="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User Experience Requirements have an impact on all other requirements. This is because in a User-Centered Design (UCD) process, users come first.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Specifically, user needs and preferences for an interface design should be supported to the extent that they provide users an enjoyable experience and the means to complete their task goals with ease.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0"/>
              </a:spcAft>
              <a:buClr>
                <a:srgbClr val="4A4A4A"/>
              </a:buClr>
              <a:buSzPts val="1200"/>
              <a:buFont typeface="Work Sans"/>
              <a:buChar char="●"/>
            </a:pPr>
            <a:r>
              <a:rPr lang="en-IN" sz="1200">
                <a:solidFill>
                  <a:srgbClr val="4A4A4A"/>
                </a:solidFill>
                <a:latin typeface="Work Sans"/>
                <a:ea typeface="Work Sans"/>
                <a:cs typeface="Work Sans"/>
                <a:sym typeface="Work Sans"/>
              </a:rPr>
              <a:t>A user’s experience can be enhanced by adding elements of delight to user interactions. Delight may manifest as unexpected (by users) shortcuts that allow a user to complete a common task more efficiently, or through the language used on a website — when you speak the users’ language, you gain user trust. </a:t>
            </a:r>
            <a:endParaRPr sz="1200">
              <a:solidFill>
                <a:srgbClr val="4A4A4A"/>
              </a:solidFill>
              <a:latin typeface="Work Sans"/>
              <a:ea typeface="Work Sans"/>
              <a:cs typeface="Work Sans"/>
              <a:sym typeface="Work Sans"/>
            </a:endParaRPr>
          </a:p>
          <a:p>
            <a:pPr marL="457200" lvl="0" indent="-304800" algn="l" rtl="0">
              <a:lnSpc>
                <a:spcPct val="100000"/>
              </a:lnSpc>
              <a:spcBef>
                <a:spcPts val="1000"/>
              </a:spcBef>
              <a:spcAft>
                <a:spcPts val="1000"/>
              </a:spcAft>
              <a:buClr>
                <a:srgbClr val="4A4A4A"/>
              </a:buClr>
              <a:buSzPts val="1200"/>
              <a:buFont typeface="Work Sans"/>
              <a:buChar char="●"/>
            </a:pPr>
            <a:r>
              <a:rPr lang="en-IN" sz="1200">
                <a:solidFill>
                  <a:srgbClr val="4A4A4A"/>
                </a:solidFill>
                <a:latin typeface="Work Sans"/>
                <a:ea typeface="Work Sans"/>
                <a:cs typeface="Work Sans"/>
                <a:sym typeface="Work Sans"/>
              </a:rPr>
              <a:t>To thoroughly understand user needs and preferences, conduct user research, such as one-on-one structured interviews, focus groups, and ethnographic observations.</a:t>
            </a:r>
            <a:endParaRPr sz="1200">
              <a:latin typeface="Work Sans"/>
              <a:ea typeface="Work Sans"/>
              <a:cs typeface="Work Sans"/>
              <a:sym typeface="Work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726928" y="312208"/>
            <a:ext cx="6711900" cy="62310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4200"/>
              <a:buNone/>
            </a:pPr>
            <a:r>
              <a:rPr lang="en-IN" sz="2800" b="1"/>
              <a:t>Usability</a:t>
            </a:r>
            <a:r>
              <a:rPr lang="en-IN" sz="2800"/>
              <a:t> and User Experience (UX)</a:t>
            </a:r>
            <a:endParaRPr/>
          </a:p>
        </p:txBody>
      </p:sp>
      <p:sp>
        <p:nvSpPr>
          <p:cNvPr id="102" name="Google Shape;102;p14"/>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300"/>
              <a:buNone/>
            </a:pPr>
            <a:fld id="{00000000-1234-1234-1234-123412341234}" type="slidenum">
              <a:rPr lang="en-IN"/>
              <a:t>9</a:t>
            </a:fld>
            <a:endParaRPr/>
          </a:p>
        </p:txBody>
      </p:sp>
      <p:sp>
        <p:nvSpPr>
          <p:cNvPr id="103" name="Google Shape;103;p14"/>
          <p:cNvSpPr/>
          <p:nvPr/>
        </p:nvSpPr>
        <p:spPr>
          <a:xfrm>
            <a:off x="639379" y="1011508"/>
            <a:ext cx="7103700" cy="39702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IN" sz="1300" i="0" u="none" strike="noStrike" cap="none">
                <a:solidFill>
                  <a:srgbClr val="000000"/>
                </a:solidFill>
                <a:latin typeface="Work Sans"/>
                <a:ea typeface="Work Sans"/>
                <a:cs typeface="Work Sans"/>
                <a:sym typeface="Work Sans"/>
              </a:rPr>
              <a:t>Usability is the degree of ease with which products such as a device , a software or any web applications can be used to achieve required goals effectively and efficiently.</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300" i="0" u="none" strike="noStrike" cap="none">
              <a:solidFill>
                <a:srgbClr val="000000"/>
              </a:solidFill>
              <a:latin typeface="Work Sans"/>
              <a:ea typeface="Work Sans"/>
              <a:cs typeface="Work Sans"/>
              <a:sym typeface="Work Sans"/>
            </a:endParaRPr>
          </a:p>
          <a:p>
            <a:pPr marL="0" marR="0" lvl="0" indent="0" algn="just" rtl="0">
              <a:lnSpc>
                <a:spcPct val="100000"/>
              </a:lnSpc>
              <a:spcBef>
                <a:spcPts val="0"/>
              </a:spcBef>
              <a:spcAft>
                <a:spcPts val="0"/>
              </a:spcAft>
              <a:buNone/>
            </a:pPr>
            <a:r>
              <a:rPr lang="en-IN" sz="1300" b="1" i="0" u="none" strike="noStrike" cap="none">
                <a:solidFill>
                  <a:srgbClr val="FF0000"/>
                </a:solidFill>
                <a:latin typeface="Work Sans"/>
                <a:ea typeface="Work Sans"/>
                <a:cs typeface="Work Sans"/>
                <a:sym typeface="Work Sans"/>
              </a:rPr>
              <a:t>Difference with UX:</a:t>
            </a:r>
            <a:endParaRPr sz="1300">
              <a:latin typeface="Work Sans"/>
              <a:ea typeface="Work Sans"/>
              <a:cs typeface="Work Sans"/>
              <a:sym typeface="Work Sans"/>
            </a:endParaRPr>
          </a:p>
          <a:p>
            <a:pPr marL="0" marR="0" lvl="0" indent="0" algn="just" rtl="0">
              <a:lnSpc>
                <a:spcPct val="100000"/>
              </a:lnSpc>
              <a:spcBef>
                <a:spcPts val="0"/>
              </a:spcBef>
              <a:spcAft>
                <a:spcPts val="0"/>
              </a:spcAft>
              <a:buNone/>
            </a:pPr>
            <a:endParaRPr sz="1300" b="1" i="0" u="none" strike="noStrike" cap="none">
              <a:solidFill>
                <a:srgbClr val="FF0000"/>
              </a:solidFill>
              <a:latin typeface="Work Sans"/>
              <a:ea typeface="Work Sans"/>
              <a:cs typeface="Work Sans"/>
              <a:sym typeface="Work Sans"/>
            </a:endParaRPr>
          </a:p>
          <a:p>
            <a:pPr marL="342900" marR="0" lvl="0" indent="-336550" algn="just" rtl="0">
              <a:lnSpc>
                <a:spcPct val="100000"/>
              </a:lnSpc>
              <a:spcBef>
                <a:spcPts val="0"/>
              </a:spcBef>
              <a:spcAft>
                <a:spcPts val="0"/>
              </a:spcAft>
              <a:buClr>
                <a:srgbClr val="000000"/>
              </a:buClr>
              <a:buSzPts val="1300"/>
              <a:buFont typeface="Work Sans"/>
              <a:buAutoNum type="arabicPeriod"/>
            </a:pPr>
            <a:r>
              <a:rPr lang="en-IN" sz="1300" i="0" u="none" strike="noStrike" cap="none">
                <a:solidFill>
                  <a:schemeClr val="dk1"/>
                </a:solidFill>
                <a:latin typeface="Work Sans"/>
                <a:ea typeface="Work Sans"/>
                <a:cs typeface="Work Sans"/>
                <a:sym typeface="Work Sans"/>
              </a:rPr>
              <a:t>Usability is concerned with the “effectiveness, efficiency and satisfaction with which specified users achieve specified goals in particular environments” (ISO 9241-11) whil</a:t>
            </a:r>
            <a:r>
              <a:rPr lang="en-IN" sz="1300">
                <a:solidFill>
                  <a:schemeClr val="dk1"/>
                </a:solidFill>
                <a:latin typeface="Work Sans"/>
                <a:ea typeface="Work Sans"/>
                <a:cs typeface="Work Sans"/>
                <a:sym typeface="Work Sans"/>
              </a:rPr>
              <a:t>e</a:t>
            </a:r>
            <a:r>
              <a:rPr lang="en-IN" sz="1300" i="0" u="none" strike="noStrike" cap="none">
                <a:solidFill>
                  <a:schemeClr val="dk1"/>
                </a:solidFill>
                <a:latin typeface="Work Sans"/>
                <a:ea typeface="Work Sans"/>
                <a:cs typeface="Work Sans"/>
                <a:sym typeface="Work Sans"/>
              </a:rPr>
              <a:t> user experience is concerned with “all aspects of the user’s experience when interacting with the product, service, environment or facility”.</a:t>
            </a:r>
            <a:endParaRPr sz="1300">
              <a:latin typeface="Work Sans"/>
              <a:ea typeface="Work Sans"/>
              <a:cs typeface="Work Sans"/>
              <a:sym typeface="Work Sans"/>
            </a:endParaRPr>
          </a:p>
          <a:p>
            <a:pPr marL="342900" marR="0" lvl="0" indent="-254000" algn="just" rtl="0">
              <a:lnSpc>
                <a:spcPct val="100000"/>
              </a:lnSpc>
              <a:spcBef>
                <a:spcPts val="0"/>
              </a:spcBef>
              <a:spcAft>
                <a:spcPts val="0"/>
              </a:spcAft>
              <a:buClr>
                <a:srgbClr val="000000"/>
              </a:buClr>
              <a:buSzPts val="1400"/>
              <a:buFont typeface="Arial"/>
              <a:buNone/>
            </a:pPr>
            <a:endParaRPr sz="1300" i="0" u="none" strike="noStrike" cap="none">
              <a:solidFill>
                <a:schemeClr val="dk1"/>
              </a:solidFill>
              <a:latin typeface="Work Sans"/>
              <a:ea typeface="Work Sans"/>
              <a:cs typeface="Work Sans"/>
              <a:sym typeface="Work Sans"/>
            </a:endParaRPr>
          </a:p>
          <a:p>
            <a:pPr marL="342900" marR="0" lvl="0" indent="-336550" algn="just" rtl="0">
              <a:lnSpc>
                <a:spcPct val="100000"/>
              </a:lnSpc>
              <a:spcBef>
                <a:spcPts val="0"/>
              </a:spcBef>
              <a:spcAft>
                <a:spcPts val="0"/>
              </a:spcAft>
              <a:buClr>
                <a:srgbClr val="000000"/>
              </a:buClr>
              <a:buSzPts val="1300"/>
              <a:buFont typeface="Work Sans"/>
              <a:buAutoNum type="arabicPeriod"/>
            </a:pPr>
            <a:r>
              <a:rPr lang="en-IN" sz="1300" i="0" u="none" strike="noStrike" cap="none">
                <a:solidFill>
                  <a:schemeClr val="dk1"/>
                </a:solidFill>
                <a:latin typeface="Work Sans"/>
                <a:ea typeface="Work Sans"/>
                <a:cs typeface="Work Sans"/>
                <a:sym typeface="Work Sans"/>
              </a:rPr>
              <a:t>In terms of a web site, the aim of usability is to make that </a:t>
            </a:r>
            <a:r>
              <a:rPr lang="en-IN" sz="1300">
                <a:solidFill>
                  <a:schemeClr val="dk1"/>
                </a:solidFill>
                <a:latin typeface="Work Sans"/>
                <a:ea typeface="Work Sans"/>
                <a:cs typeface="Work Sans"/>
                <a:sym typeface="Work Sans"/>
              </a:rPr>
              <a:t>website</a:t>
            </a:r>
            <a:r>
              <a:rPr lang="en-IN" sz="1300" i="0" u="none" strike="noStrike" cap="none">
                <a:solidFill>
                  <a:schemeClr val="dk1"/>
                </a:solidFill>
                <a:latin typeface="Work Sans"/>
                <a:ea typeface="Work Sans"/>
                <a:cs typeface="Work Sans"/>
                <a:sym typeface="Work Sans"/>
              </a:rPr>
              <a:t> easy to use whil</a:t>
            </a:r>
            <a:r>
              <a:rPr lang="en-IN" sz="1300">
                <a:solidFill>
                  <a:schemeClr val="dk1"/>
                </a:solidFill>
                <a:latin typeface="Work Sans"/>
                <a:ea typeface="Work Sans"/>
                <a:cs typeface="Work Sans"/>
                <a:sym typeface="Work Sans"/>
              </a:rPr>
              <a:t>e</a:t>
            </a:r>
            <a:r>
              <a:rPr lang="en-IN" sz="1300" i="0" u="none" strike="noStrike" cap="none">
                <a:solidFill>
                  <a:schemeClr val="dk1"/>
                </a:solidFill>
                <a:latin typeface="Work Sans"/>
                <a:ea typeface="Work Sans"/>
                <a:cs typeface="Work Sans"/>
                <a:sym typeface="Work Sans"/>
              </a:rPr>
              <a:t> the aim of user experience is to make the user happy before, during and after using that </a:t>
            </a:r>
            <a:r>
              <a:rPr lang="en-IN" sz="1300">
                <a:solidFill>
                  <a:schemeClr val="dk1"/>
                </a:solidFill>
                <a:latin typeface="Work Sans"/>
                <a:ea typeface="Work Sans"/>
                <a:cs typeface="Work Sans"/>
                <a:sym typeface="Work Sans"/>
              </a:rPr>
              <a:t>website.</a:t>
            </a:r>
            <a:endParaRPr sz="1300">
              <a:latin typeface="Work Sans"/>
              <a:ea typeface="Work Sans"/>
              <a:cs typeface="Work Sans"/>
              <a:sym typeface="Work Sans"/>
            </a:endParaRPr>
          </a:p>
          <a:p>
            <a:pPr marL="342900" marR="0" lvl="0" indent="-254000" algn="just" rtl="0">
              <a:lnSpc>
                <a:spcPct val="100000"/>
              </a:lnSpc>
              <a:spcBef>
                <a:spcPts val="0"/>
              </a:spcBef>
              <a:spcAft>
                <a:spcPts val="0"/>
              </a:spcAft>
              <a:buClr>
                <a:srgbClr val="000000"/>
              </a:buClr>
              <a:buSzPts val="1400"/>
              <a:buFont typeface="Arial"/>
              <a:buNone/>
            </a:pPr>
            <a:endParaRPr sz="1300" i="0" u="none" strike="noStrike" cap="none">
              <a:solidFill>
                <a:schemeClr val="dk1"/>
              </a:solidFill>
              <a:latin typeface="Work Sans"/>
              <a:ea typeface="Work Sans"/>
              <a:cs typeface="Work Sans"/>
              <a:sym typeface="Work Sans"/>
            </a:endParaRPr>
          </a:p>
          <a:p>
            <a:pPr marL="342900" marR="0" lvl="0" indent="-336550" algn="just" rtl="0">
              <a:lnSpc>
                <a:spcPct val="100000"/>
              </a:lnSpc>
              <a:spcBef>
                <a:spcPts val="0"/>
              </a:spcBef>
              <a:spcAft>
                <a:spcPts val="0"/>
              </a:spcAft>
              <a:buClr>
                <a:srgbClr val="000000"/>
              </a:buClr>
              <a:buSzPts val="1300"/>
              <a:buFont typeface="Work Sans"/>
              <a:buAutoNum type="arabicPeriod"/>
            </a:pPr>
            <a:r>
              <a:rPr lang="en-IN" sz="1300" i="0" u="none" strike="noStrike" cap="none">
                <a:solidFill>
                  <a:srgbClr val="000000"/>
                </a:solidFill>
                <a:latin typeface="Work Sans"/>
                <a:ea typeface="Work Sans"/>
                <a:cs typeface="Work Sans"/>
                <a:sym typeface="Work Sans"/>
              </a:rPr>
              <a:t>Usability can be modelled as the question “Can the user accomplish their goal?” whi</a:t>
            </a:r>
            <a:r>
              <a:rPr lang="en-IN" sz="1300">
                <a:latin typeface="Work Sans"/>
                <a:ea typeface="Work Sans"/>
                <a:cs typeface="Work Sans"/>
                <a:sym typeface="Work Sans"/>
              </a:rPr>
              <a:t>le</a:t>
            </a:r>
            <a:r>
              <a:rPr lang="en-IN" sz="1300" i="0" u="none" strike="noStrike" cap="none">
                <a:solidFill>
                  <a:srgbClr val="000000"/>
                </a:solidFill>
                <a:latin typeface="Work Sans"/>
                <a:ea typeface="Work Sans"/>
                <a:cs typeface="Work Sans"/>
                <a:sym typeface="Work Sans"/>
              </a:rPr>
              <a:t> user experience can be phrased as “Did the user have as delightful an experience as possible?”</a:t>
            </a:r>
            <a:endParaRPr sz="1300" i="0" u="none" strike="noStrike" cap="none">
              <a:solidFill>
                <a:schemeClr val="dk1"/>
              </a:solidFill>
              <a:latin typeface="Work Sans"/>
              <a:ea typeface="Work Sans"/>
              <a:cs typeface="Work Sans"/>
              <a:sym typeface="Work Sans"/>
            </a:endParaRPr>
          </a:p>
        </p:txBody>
      </p:sp>
    </p:spTree>
  </p:cSld>
  <p:clrMapOvr>
    <a:masterClrMapping/>
  </p:clrMapOvr>
</p:sld>
</file>

<file path=ppt/theme/theme1.xml><?xml version="1.0" encoding="utf-8"?>
<a:theme xmlns:a="http://schemas.openxmlformats.org/drawingml/2006/main" name="Pisanio template">
  <a:themeElements>
    <a:clrScheme name="Custom 347">
      <a:dk1>
        <a:srgbClr val="111111"/>
      </a:dk1>
      <a:lt1>
        <a:srgbClr val="FFFFFF"/>
      </a:lt1>
      <a:dk2>
        <a:srgbClr val="434343"/>
      </a:dk2>
      <a:lt2>
        <a:srgbClr val="F3F3F3"/>
      </a:lt2>
      <a:accent1>
        <a:srgbClr val="FFBC00"/>
      </a:accent1>
      <a:accent2>
        <a:srgbClr val="FF8100"/>
      </a:accent2>
      <a:accent3>
        <a:srgbClr val="8BAB42"/>
      </a:accent3>
      <a:accent4>
        <a:srgbClr val="57A7B5"/>
      </a:accent4>
      <a:accent5>
        <a:srgbClr val="8B81D2"/>
      </a:accent5>
      <a:accent6>
        <a:srgbClr val="963334"/>
      </a:accent6>
      <a:hlink>
        <a:srgbClr val="B45F0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D383C2DAFA74140BE40DB4D54CA30C2" ma:contentTypeVersion="8" ma:contentTypeDescription="Create a new document." ma:contentTypeScope="" ma:versionID="c775f242c44b2aa134ee2c7bf64cd0f7">
  <xsd:schema xmlns:xsd="http://www.w3.org/2001/XMLSchema" xmlns:xs="http://www.w3.org/2001/XMLSchema" xmlns:p="http://schemas.microsoft.com/office/2006/metadata/properties" xmlns:ns2="81ccf8aa-fc89-4770-828b-e405b25c825e" xmlns:ns3="8cde8d82-a03d-461f-b436-85f7946edc74" targetNamespace="http://schemas.microsoft.com/office/2006/metadata/properties" ma:root="true" ma:fieldsID="ac2dca705c3d86a0ec575908e0b3d39c" ns2:_="" ns3:_="">
    <xsd:import namespace="81ccf8aa-fc89-4770-828b-e405b25c825e"/>
    <xsd:import namespace="8cde8d82-a03d-461f-b436-85f7946edc7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ccf8aa-fc89-4770-828b-e405b25c825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017251b9-f22d-46e4-8eed-2cff48c8dd0f"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de8d82-a03d-461f-b436-85f7946edc7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e3762ee-8977-4786-9d30-730ecc65d6c3}" ma:internalName="TaxCatchAll" ma:showField="CatchAllData" ma:web="8cde8d82-a03d-461f-b436-85f7946edc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E39D7C3-6721-4C65-BB49-497E209866C3}"/>
</file>

<file path=customXml/itemProps2.xml><?xml version="1.0" encoding="utf-8"?>
<ds:datastoreItem xmlns:ds="http://schemas.openxmlformats.org/officeDocument/2006/customXml" ds:itemID="{DAA4C57C-CDBA-495E-AC42-EDB9635409B4}"/>
</file>

<file path=docProps/app.xml><?xml version="1.0" encoding="utf-8"?>
<Properties xmlns="http://schemas.openxmlformats.org/officeDocument/2006/extended-properties" xmlns:vt="http://schemas.openxmlformats.org/officeDocument/2006/docPropsVTypes">
  <TotalTime>0</TotalTime>
  <Words>2345</Words>
  <Application>Microsoft Office PowerPoint</Application>
  <PresentationFormat>On-screen Show (16:9)</PresentationFormat>
  <Paragraphs>199</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Raleway ExtraBold</vt:lpstr>
      <vt:lpstr>Work Sans</vt:lpstr>
      <vt:lpstr>Work Sans Light</vt:lpstr>
      <vt:lpstr>Calibri</vt:lpstr>
      <vt:lpstr>Pisanio template</vt:lpstr>
      <vt:lpstr>Engineering Design DSN2096</vt:lpstr>
      <vt:lpstr>Syllabus</vt:lpstr>
      <vt:lpstr>Syllabus</vt:lpstr>
      <vt:lpstr>Books and resources</vt:lpstr>
      <vt:lpstr>Unit4: Usability &amp; Reliability</vt:lpstr>
      <vt:lpstr>User Requirements</vt:lpstr>
      <vt:lpstr>Usability Requirements</vt:lpstr>
      <vt:lpstr>User Experience Requirements</vt:lpstr>
      <vt:lpstr>Usability and User Experience (UX)</vt:lpstr>
      <vt:lpstr>Usability Testing</vt:lpstr>
      <vt:lpstr>PowerPoint Presentation</vt:lpstr>
      <vt:lpstr>PowerPoint Presentation</vt:lpstr>
      <vt:lpstr>Usability Testing Methods</vt:lpstr>
      <vt:lpstr>Objectives of User Testing</vt:lpstr>
      <vt:lpstr>What are the elements of Usability Testing? Explain Types of Usability Testing?</vt:lpstr>
      <vt:lpstr>Customer Co-creation</vt:lpstr>
      <vt:lpstr>Reliability and Safety</vt:lpstr>
      <vt:lpstr>Reliability and Safety</vt:lpstr>
      <vt:lpstr>Reliability and Safety</vt:lpstr>
      <vt:lpstr>Risk Analysis</vt:lpstr>
      <vt:lpstr>Benefits of Risk Analysis</vt:lpstr>
      <vt:lpstr>Risk Analysis in Project Mgmt.</vt:lpstr>
      <vt:lpstr>Steps in Risk Analysis Process</vt:lpstr>
      <vt:lpstr>Helpful Questions for Identifying Risks</vt:lpstr>
      <vt:lpstr>Security in Risk Analysis</vt:lpstr>
      <vt:lpstr>Security in Risk Analysis</vt:lpstr>
      <vt:lpstr>E-Engineering</vt:lpstr>
      <vt:lpstr>Simulation and Modeling</vt:lpstr>
      <vt:lpstr>Simulation, Modeling &amp; Verification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Design DSN2096</dc:title>
  <cp:lastModifiedBy>DELL</cp:lastModifiedBy>
  <cp:revision>2</cp:revision>
  <dcterms:modified xsi:type="dcterms:W3CDTF">2022-09-02T09:14:30Z</dcterms:modified>
</cp:coreProperties>
</file>