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s/slide14.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18.xml" ContentType="application/vnd.openxmlformats-officedocument.presentationml.notesSlide+xml"/>
  <Override PartName="/ppt/notesSlides/notesSlide14.xml" ContentType="application/vnd.openxmlformats-officedocument.presentationml.notes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2.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2"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Raleway ExtraBold" charset="0"/>
      <p:bold r:id="rId22"/>
      <p:boldItalic r:id="rId23"/>
    </p:embeddedFont>
    <p:embeddedFont>
      <p:font typeface="Work Sans Light" charset="0"/>
      <p:regular r:id="rId24"/>
      <p:bold r:id="rId25"/>
      <p:italic r:id="rId26"/>
      <p:boldItalic r:id="rId27"/>
    </p:embeddedFont>
    <p:embeddedFont>
      <p:font typeface="Work Sans" charset="0"/>
      <p:regular r:id="rId28"/>
      <p:bold r:id="rId29"/>
      <p:italic r:id="rId30"/>
      <p:boldItalic r:id="rId31"/>
    </p:embeddedFont>
    <p:embeddedFont>
      <p:font typeface="Work Sans ExtraBold" charset="0"/>
      <p:bold r:id="rId32"/>
      <p:boldItalic r:id="rId33"/>
    </p:embeddedFont>
    <p:embeddedFont>
      <p:font typeface="Calibri"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418" y="1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5225815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 name="Google Shape;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5630f96bb5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5630f96b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406549815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g1406549815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4065498157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g14065498157_1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4065498157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g14065498157_1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353775" y="3795498"/>
            <a:ext cx="1722922" cy="1698645"/>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 name="Google Shape;11;p2"/>
          <p:cNvSpPr/>
          <p:nvPr/>
        </p:nvSpPr>
        <p:spPr>
          <a:xfrm>
            <a:off x="6654971" y="-410153"/>
            <a:ext cx="2805957" cy="2661973"/>
          </a:xfrm>
          <a:custGeom>
            <a:avLst/>
            <a:gdLst/>
            <a:ahLst/>
            <a:cxnLst/>
            <a:rect l="l" t="t" r="r" b="b"/>
            <a:pathLst>
              <a:path w="1899125" h="1801674" extrusionOk="0">
                <a:moveTo>
                  <a:pt x="1818538" y="707752"/>
                </a:moveTo>
                <a:cubicBezTo>
                  <a:pt x="1831074" y="497125"/>
                  <a:pt x="1753858" y="325519"/>
                  <a:pt x="1578309" y="205746"/>
                </a:cubicBezTo>
                <a:cubicBezTo>
                  <a:pt x="1408528" y="89914"/>
                  <a:pt x="1198250" y="22552"/>
                  <a:pt x="994519" y="4769"/>
                </a:cubicBezTo>
                <a:cubicBezTo>
                  <a:pt x="827085" y="-9839"/>
                  <a:pt x="652527" y="8307"/>
                  <a:pt x="495522" y="70381"/>
                </a:cubicBezTo>
                <a:cubicBezTo>
                  <a:pt x="429934" y="95571"/>
                  <a:pt x="368486" y="130433"/>
                  <a:pt x="313219" y="173809"/>
                </a:cubicBezTo>
                <a:cubicBezTo>
                  <a:pt x="239976" y="232551"/>
                  <a:pt x="210471" y="301682"/>
                  <a:pt x="158916" y="375104"/>
                </a:cubicBezTo>
                <a:cubicBezTo>
                  <a:pt x="103122" y="454565"/>
                  <a:pt x="46440" y="506438"/>
                  <a:pt x="18368" y="605174"/>
                </a:cubicBezTo>
                <a:cubicBezTo>
                  <a:pt x="-14565" y="720999"/>
                  <a:pt x="5923" y="819242"/>
                  <a:pt x="10454" y="934958"/>
                </a:cubicBezTo>
                <a:cubicBezTo>
                  <a:pt x="14758" y="1044814"/>
                  <a:pt x="-1278" y="1145825"/>
                  <a:pt x="25122" y="1255759"/>
                </a:cubicBezTo>
                <a:cubicBezTo>
                  <a:pt x="47323" y="1350745"/>
                  <a:pt x="90532" y="1439548"/>
                  <a:pt x="151572" y="1515641"/>
                </a:cubicBezTo>
                <a:cubicBezTo>
                  <a:pt x="422033" y="1849229"/>
                  <a:pt x="943761" y="1837532"/>
                  <a:pt x="1324630" y="1747856"/>
                </a:cubicBezTo>
                <a:cubicBezTo>
                  <a:pt x="1538265" y="1697565"/>
                  <a:pt x="1682812" y="1551189"/>
                  <a:pt x="1774457" y="1356692"/>
                </a:cubicBezTo>
                <a:cubicBezTo>
                  <a:pt x="1865783" y="1162882"/>
                  <a:pt x="1991560" y="890940"/>
                  <a:pt x="1818538" y="707752"/>
                </a:cubicBezTo>
                <a:close/>
                <a:moveTo>
                  <a:pt x="1780057" y="1013000"/>
                </a:moveTo>
                <a:cubicBezTo>
                  <a:pt x="1773893" y="989902"/>
                  <a:pt x="1783298" y="964666"/>
                  <a:pt x="1787413" y="941387"/>
                </a:cubicBezTo>
                <a:cubicBezTo>
                  <a:pt x="1787430" y="965448"/>
                  <a:pt x="1784958" y="989447"/>
                  <a:pt x="1780037" y="1013000"/>
                </a:cubicBezTo>
                <a:close/>
                <a:moveTo>
                  <a:pt x="1240206" y="1350652"/>
                </a:moveTo>
                <a:cubicBezTo>
                  <a:pt x="1199929" y="1367787"/>
                  <a:pt x="1164079" y="1357269"/>
                  <a:pt x="1121896" y="1347528"/>
                </a:cubicBezTo>
                <a:cubicBezTo>
                  <a:pt x="1185325" y="1323272"/>
                  <a:pt x="1246595" y="1293709"/>
                  <a:pt x="1305055" y="1259156"/>
                </a:cubicBezTo>
                <a:cubicBezTo>
                  <a:pt x="1286530" y="1291734"/>
                  <a:pt x="1264799" y="1322383"/>
                  <a:pt x="1240186" y="1350646"/>
                </a:cubicBezTo>
                <a:close/>
                <a:moveTo>
                  <a:pt x="1291243" y="1489342"/>
                </a:moveTo>
                <a:cubicBezTo>
                  <a:pt x="1273962" y="1493315"/>
                  <a:pt x="1256501" y="1496665"/>
                  <a:pt x="1238987" y="1499452"/>
                </a:cubicBezTo>
                <a:cubicBezTo>
                  <a:pt x="1256980" y="1483982"/>
                  <a:pt x="1267701" y="1489167"/>
                  <a:pt x="1291223" y="1489348"/>
                </a:cubicBezTo>
                <a:close/>
                <a:moveTo>
                  <a:pt x="1066251" y="829391"/>
                </a:moveTo>
                <a:cubicBezTo>
                  <a:pt x="1043961" y="799579"/>
                  <a:pt x="1027361" y="796436"/>
                  <a:pt x="1043676" y="759852"/>
                </a:cubicBezTo>
                <a:cubicBezTo>
                  <a:pt x="1056548" y="779930"/>
                  <a:pt x="1068915" y="804660"/>
                  <a:pt x="1066251" y="829391"/>
                </a:cubicBezTo>
                <a:close/>
                <a:moveTo>
                  <a:pt x="131680" y="905133"/>
                </a:moveTo>
                <a:cubicBezTo>
                  <a:pt x="135569" y="877323"/>
                  <a:pt x="140671" y="849592"/>
                  <a:pt x="146822" y="822178"/>
                </a:cubicBezTo>
                <a:cubicBezTo>
                  <a:pt x="168547" y="893395"/>
                  <a:pt x="196336" y="962619"/>
                  <a:pt x="229884" y="1029092"/>
                </a:cubicBezTo>
                <a:cubicBezTo>
                  <a:pt x="262843" y="1095845"/>
                  <a:pt x="272015" y="1165598"/>
                  <a:pt x="298810" y="1235112"/>
                </a:cubicBezTo>
                <a:cubicBezTo>
                  <a:pt x="217288" y="1140213"/>
                  <a:pt x="159946" y="1026998"/>
                  <a:pt x="131680" y="905133"/>
                </a:cubicBezTo>
                <a:close/>
                <a:moveTo>
                  <a:pt x="263413" y="518227"/>
                </a:moveTo>
                <a:cubicBezTo>
                  <a:pt x="267756" y="601097"/>
                  <a:pt x="263265" y="667409"/>
                  <a:pt x="254417" y="750351"/>
                </a:cubicBezTo>
                <a:cubicBezTo>
                  <a:pt x="242890" y="706980"/>
                  <a:pt x="235842" y="662542"/>
                  <a:pt x="233384" y="617733"/>
                </a:cubicBezTo>
                <a:cubicBezTo>
                  <a:pt x="231686" y="584111"/>
                  <a:pt x="263660" y="522899"/>
                  <a:pt x="263413" y="518207"/>
                </a:cubicBezTo>
                <a:close/>
                <a:moveTo>
                  <a:pt x="454798" y="739444"/>
                </a:moveTo>
                <a:cubicBezTo>
                  <a:pt x="460884" y="691751"/>
                  <a:pt x="468441" y="598388"/>
                  <a:pt x="506592" y="564461"/>
                </a:cubicBezTo>
                <a:cubicBezTo>
                  <a:pt x="560559" y="516503"/>
                  <a:pt x="618427" y="559464"/>
                  <a:pt x="661686" y="596690"/>
                </a:cubicBezTo>
                <a:cubicBezTo>
                  <a:pt x="571591" y="647105"/>
                  <a:pt x="494711" y="685938"/>
                  <a:pt x="463872" y="794233"/>
                </a:cubicBezTo>
                <a:cubicBezTo>
                  <a:pt x="451181" y="778945"/>
                  <a:pt x="447713" y="758006"/>
                  <a:pt x="454797" y="739444"/>
                </a:cubicBezTo>
                <a:close/>
                <a:moveTo>
                  <a:pt x="731461" y="908134"/>
                </a:moveTo>
                <a:cubicBezTo>
                  <a:pt x="722308" y="910395"/>
                  <a:pt x="744800" y="779767"/>
                  <a:pt x="748890" y="771388"/>
                </a:cubicBezTo>
                <a:cubicBezTo>
                  <a:pt x="760771" y="795114"/>
                  <a:pt x="730521" y="879935"/>
                  <a:pt x="731435" y="908134"/>
                </a:cubicBezTo>
                <a:close/>
                <a:moveTo>
                  <a:pt x="845227" y="1379142"/>
                </a:moveTo>
                <a:cubicBezTo>
                  <a:pt x="857758" y="1385458"/>
                  <a:pt x="870425" y="1391522"/>
                  <a:pt x="883229" y="1397334"/>
                </a:cubicBezTo>
                <a:cubicBezTo>
                  <a:pt x="752707" y="1462829"/>
                  <a:pt x="626011" y="1370055"/>
                  <a:pt x="553798" y="1260257"/>
                </a:cubicBezTo>
                <a:cubicBezTo>
                  <a:pt x="638530" y="1325267"/>
                  <a:pt x="739171" y="1366326"/>
                  <a:pt x="845201" y="1379142"/>
                </a:cubicBezTo>
                <a:close/>
                <a:moveTo>
                  <a:pt x="900431" y="1221080"/>
                </a:moveTo>
                <a:cubicBezTo>
                  <a:pt x="851903" y="1224269"/>
                  <a:pt x="735408" y="1064244"/>
                  <a:pt x="764601" y="1038036"/>
                </a:cubicBezTo>
                <a:cubicBezTo>
                  <a:pt x="801100" y="1107529"/>
                  <a:pt x="838959" y="1170361"/>
                  <a:pt x="900405" y="1221080"/>
                </a:cubicBezTo>
                <a:close/>
                <a:moveTo>
                  <a:pt x="868554" y="883856"/>
                </a:moveTo>
                <a:cubicBezTo>
                  <a:pt x="876831" y="858244"/>
                  <a:pt x="875101" y="846987"/>
                  <a:pt x="894416" y="825528"/>
                </a:cubicBezTo>
                <a:cubicBezTo>
                  <a:pt x="912798" y="846164"/>
                  <a:pt x="891065" y="881406"/>
                  <a:pt x="868528" y="883856"/>
                </a:cubicBezTo>
                <a:close/>
                <a:moveTo>
                  <a:pt x="728486" y="1608635"/>
                </a:moveTo>
                <a:cubicBezTo>
                  <a:pt x="649811" y="1617598"/>
                  <a:pt x="547608" y="1627157"/>
                  <a:pt x="504071" y="1545122"/>
                </a:cubicBezTo>
                <a:cubicBezTo>
                  <a:pt x="575905" y="1575650"/>
                  <a:pt x="651306" y="1596990"/>
                  <a:pt x="728486" y="1608635"/>
                </a:cubicBezTo>
                <a:close/>
                <a:moveTo>
                  <a:pt x="613968" y="944705"/>
                </a:moveTo>
                <a:cubicBezTo>
                  <a:pt x="601558" y="949388"/>
                  <a:pt x="589242" y="954311"/>
                  <a:pt x="577022" y="959475"/>
                </a:cubicBezTo>
                <a:cubicBezTo>
                  <a:pt x="563190" y="872093"/>
                  <a:pt x="576374" y="816384"/>
                  <a:pt x="638384" y="749956"/>
                </a:cubicBezTo>
                <a:cubicBezTo>
                  <a:pt x="611193" y="810726"/>
                  <a:pt x="608452" y="879287"/>
                  <a:pt x="613968" y="944705"/>
                </a:cubicBezTo>
                <a:close/>
                <a:moveTo>
                  <a:pt x="591846" y="303276"/>
                </a:moveTo>
                <a:cubicBezTo>
                  <a:pt x="628408" y="288330"/>
                  <a:pt x="667749" y="281390"/>
                  <a:pt x="707219" y="282926"/>
                </a:cubicBezTo>
                <a:cubicBezTo>
                  <a:pt x="663312" y="299699"/>
                  <a:pt x="637373" y="298999"/>
                  <a:pt x="591846" y="303276"/>
                </a:cubicBezTo>
                <a:close/>
                <a:moveTo>
                  <a:pt x="1317850" y="417689"/>
                </a:moveTo>
                <a:lnTo>
                  <a:pt x="1307285" y="402472"/>
                </a:lnTo>
                <a:cubicBezTo>
                  <a:pt x="1317340" y="410681"/>
                  <a:pt x="1327462" y="418817"/>
                  <a:pt x="1337651" y="426879"/>
                </a:cubicBezTo>
                <a:cubicBezTo>
                  <a:pt x="1330187" y="426198"/>
                  <a:pt x="1323189" y="422950"/>
                  <a:pt x="1317850" y="417689"/>
                </a:cubicBezTo>
                <a:close/>
                <a:moveTo>
                  <a:pt x="1632061" y="731809"/>
                </a:moveTo>
                <a:cubicBezTo>
                  <a:pt x="1624353" y="721440"/>
                  <a:pt x="1616512" y="711161"/>
                  <a:pt x="1608539" y="700973"/>
                </a:cubicBezTo>
                <a:cubicBezTo>
                  <a:pt x="1627021" y="705221"/>
                  <a:pt x="1634861" y="715499"/>
                  <a:pt x="1632061" y="731809"/>
                </a:cubicBezTo>
                <a:close/>
                <a:moveTo>
                  <a:pt x="1164124" y="1111237"/>
                </a:moveTo>
                <a:cubicBezTo>
                  <a:pt x="1193935" y="1064028"/>
                  <a:pt x="1216052" y="1012382"/>
                  <a:pt x="1229647" y="958230"/>
                </a:cubicBezTo>
                <a:cubicBezTo>
                  <a:pt x="1274209" y="1032391"/>
                  <a:pt x="1272861" y="1190594"/>
                  <a:pt x="1155108" y="1191904"/>
                </a:cubicBezTo>
                <a:cubicBezTo>
                  <a:pt x="1160632" y="1165356"/>
                  <a:pt x="1163651" y="1138349"/>
                  <a:pt x="1164124" y="1111237"/>
                </a:cubicBezTo>
                <a:close/>
                <a:moveTo>
                  <a:pt x="1241023" y="537578"/>
                </a:moveTo>
                <a:lnTo>
                  <a:pt x="1217041" y="518933"/>
                </a:lnTo>
                <a:cubicBezTo>
                  <a:pt x="1228622" y="518119"/>
                  <a:pt x="1238958" y="526155"/>
                  <a:pt x="1241023" y="537578"/>
                </a:cubicBezTo>
                <a:close/>
                <a:moveTo>
                  <a:pt x="1601403" y="917090"/>
                </a:moveTo>
                <a:cubicBezTo>
                  <a:pt x="1587347" y="952543"/>
                  <a:pt x="1569018" y="986148"/>
                  <a:pt x="1546821" y="1017161"/>
                </a:cubicBezTo>
                <a:cubicBezTo>
                  <a:pt x="1537578" y="966383"/>
                  <a:pt x="1516869" y="922009"/>
                  <a:pt x="1501184" y="873403"/>
                </a:cubicBezTo>
                <a:cubicBezTo>
                  <a:pt x="1486723" y="828600"/>
                  <a:pt x="1481836" y="780448"/>
                  <a:pt x="1468853" y="734622"/>
                </a:cubicBezTo>
                <a:cubicBezTo>
                  <a:pt x="1518813" y="791032"/>
                  <a:pt x="1563203" y="852139"/>
                  <a:pt x="1601403" y="917090"/>
                </a:cubicBezTo>
                <a:close/>
                <a:moveTo>
                  <a:pt x="1506499" y="1277230"/>
                </a:moveTo>
                <a:cubicBezTo>
                  <a:pt x="1528504" y="1241119"/>
                  <a:pt x="1535426" y="1195876"/>
                  <a:pt x="1557892" y="1163168"/>
                </a:cubicBezTo>
                <a:cubicBezTo>
                  <a:pt x="1581226" y="1129254"/>
                  <a:pt x="1618521" y="1102410"/>
                  <a:pt x="1643080" y="1067996"/>
                </a:cubicBezTo>
                <a:cubicBezTo>
                  <a:pt x="1627336" y="1135145"/>
                  <a:pt x="1607386" y="1202526"/>
                  <a:pt x="1575930" y="1264204"/>
                </a:cubicBezTo>
                <a:cubicBezTo>
                  <a:pt x="1539633" y="1335351"/>
                  <a:pt x="1511412" y="1355584"/>
                  <a:pt x="1428460" y="1365590"/>
                </a:cubicBezTo>
                <a:cubicBezTo>
                  <a:pt x="1459219" y="1340695"/>
                  <a:pt x="1485597" y="1310830"/>
                  <a:pt x="1506499" y="1277231"/>
                </a:cubicBezTo>
                <a:close/>
                <a:moveTo>
                  <a:pt x="1533521" y="332875"/>
                </a:moveTo>
                <a:cubicBezTo>
                  <a:pt x="1592389" y="376330"/>
                  <a:pt x="1638930" y="434359"/>
                  <a:pt x="1668566" y="501253"/>
                </a:cubicBezTo>
                <a:cubicBezTo>
                  <a:pt x="1556693" y="420243"/>
                  <a:pt x="1442466" y="350191"/>
                  <a:pt x="1337301" y="259356"/>
                </a:cubicBezTo>
                <a:cubicBezTo>
                  <a:pt x="1295598" y="223329"/>
                  <a:pt x="1253688" y="183977"/>
                  <a:pt x="1199974" y="166680"/>
                </a:cubicBezTo>
                <a:cubicBezTo>
                  <a:pt x="1173730" y="158255"/>
                  <a:pt x="1150189" y="159985"/>
                  <a:pt x="1123763" y="157555"/>
                </a:cubicBezTo>
                <a:cubicBezTo>
                  <a:pt x="1079629" y="153498"/>
                  <a:pt x="1075922" y="156051"/>
                  <a:pt x="1034964" y="129201"/>
                </a:cubicBezTo>
                <a:cubicBezTo>
                  <a:pt x="1213839" y="155578"/>
                  <a:pt x="1388941" y="223361"/>
                  <a:pt x="1533521" y="332875"/>
                </a:cubicBezTo>
                <a:close/>
                <a:moveTo>
                  <a:pt x="982366" y="363652"/>
                </a:moveTo>
                <a:cubicBezTo>
                  <a:pt x="945492" y="365499"/>
                  <a:pt x="954592" y="374177"/>
                  <a:pt x="913563" y="371507"/>
                </a:cubicBezTo>
                <a:cubicBezTo>
                  <a:pt x="884920" y="369640"/>
                  <a:pt x="855455" y="358389"/>
                  <a:pt x="826709" y="354657"/>
                </a:cubicBezTo>
                <a:cubicBezTo>
                  <a:pt x="894008" y="332557"/>
                  <a:pt x="916603" y="332751"/>
                  <a:pt x="982366" y="363652"/>
                </a:cubicBezTo>
                <a:close/>
                <a:moveTo>
                  <a:pt x="881751" y="188974"/>
                </a:moveTo>
                <a:lnTo>
                  <a:pt x="896899" y="196440"/>
                </a:lnTo>
                <a:cubicBezTo>
                  <a:pt x="837460" y="176929"/>
                  <a:pt x="775327" y="166870"/>
                  <a:pt x="712768" y="166628"/>
                </a:cubicBezTo>
                <a:cubicBezTo>
                  <a:pt x="682225" y="166870"/>
                  <a:pt x="651806" y="170526"/>
                  <a:pt x="622076" y="177529"/>
                </a:cubicBezTo>
                <a:lnTo>
                  <a:pt x="592449" y="185876"/>
                </a:lnTo>
                <a:cubicBezTo>
                  <a:pt x="573172" y="201637"/>
                  <a:pt x="555272" y="200598"/>
                  <a:pt x="538748" y="182759"/>
                </a:cubicBezTo>
                <a:cubicBezTo>
                  <a:pt x="644580" y="132072"/>
                  <a:pt x="776936" y="139758"/>
                  <a:pt x="881751" y="188974"/>
                </a:cubicBezTo>
                <a:close/>
                <a:moveTo>
                  <a:pt x="214866" y="1384255"/>
                </a:moveTo>
                <a:cubicBezTo>
                  <a:pt x="191487" y="1347181"/>
                  <a:pt x="172644" y="1307435"/>
                  <a:pt x="158741" y="1265869"/>
                </a:cubicBezTo>
                <a:cubicBezTo>
                  <a:pt x="193513" y="1313954"/>
                  <a:pt x="233150" y="1358325"/>
                  <a:pt x="277025" y="1398280"/>
                </a:cubicBezTo>
                <a:cubicBezTo>
                  <a:pt x="297559" y="1416945"/>
                  <a:pt x="339489" y="1436944"/>
                  <a:pt x="352465" y="1459115"/>
                </a:cubicBezTo>
                <a:cubicBezTo>
                  <a:pt x="364450" y="1479582"/>
                  <a:pt x="363024" y="1519795"/>
                  <a:pt x="369155" y="1542718"/>
                </a:cubicBezTo>
                <a:cubicBezTo>
                  <a:pt x="307803" y="1500558"/>
                  <a:pt x="255371" y="1446708"/>
                  <a:pt x="214866" y="1384255"/>
                </a:cubicBezTo>
                <a:close/>
                <a:moveTo>
                  <a:pt x="1479256" y="1570216"/>
                </a:moveTo>
                <a:cubicBezTo>
                  <a:pt x="1327449" y="1670760"/>
                  <a:pt x="1099366" y="1675297"/>
                  <a:pt x="923778" y="1679872"/>
                </a:cubicBezTo>
                <a:cubicBezTo>
                  <a:pt x="988666" y="1657403"/>
                  <a:pt x="1038030" y="1628207"/>
                  <a:pt x="1106904" y="1625329"/>
                </a:cubicBezTo>
                <a:cubicBezTo>
                  <a:pt x="1170621" y="1623535"/>
                  <a:pt x="1234050" y="1616067"/>
                  <a:pt x="1296441" y="1603016"/>
                </a:cubicBezTo>
                <a:cubicBezTo>
                  <a:pt x="1353688" y="1590948"/>
                  <a:pt x="1408748" y="1570185"/>
                  <a:pt x="1459708" y="1541448"/>
                </a:cubicBezTo>
                <a:cubicBezTo>
                  <a:pt x="1518269" y="1507573"/>
                  <a:pt x="1559791" y="1451805"/>
                  <a:pt x="1617257" y="1420042"/>
                </a:cubicBezTo>
                <a:cubicBezTo>
                  <a:pt x="1581556" y="1478325"/>
                  <a:pt x="1536658" y="1532193"/>
                  <a:pt x="1479256" y="1570216"/>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 name="Google Shape;12;p2"/>
          <p:cNvSpPr/>
          <p:nvPr/>
        </p:nvSpPr>
        <p:spPr>
          <a:xfrm>
            <a:off x="6017770" y="693100"/>
            <a:ext cx="1910145" cy="1701221"/>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 name="Google Shape;13;p2"/>
          <p:cNvSpPr/>
          <p:nvPr/>
        </p:nvSpPr>
        <p:spPr>
          <a:xfrm rot="986735">
            <a:off x="654370" y="3671524"/>
            <a:ext cx="2361497" cy="1160970"/>
          </a:xfrm>
          <a:custGeom>
            <a:avLst/>
            <a:gdLst/>
            <a:ahLst/>
            <a:cxnLst/>
            <a:rect l="l" t="t" r="r" b="b"/>
            <a:pathLst>
              <a:path w="2728778" h="1341534" extrusionOk="0">
                <a:moveTo>
                  <a:pt x="2727858" y="971865"/>
                </a:moveTo>
                <a:cubicBezTo>
                  <a:pt x="2662022" y="811650"/>
                  <a:pt x="2599698" y="650061"/>
                  <a:pt x="2540889" y="487098"/>
                </a:cubicBezTo>
                <a:cubicBezTo>
                  <a:pt x="2509539" y="400203"/>
                  <a:pt x="2479196" y="312951"/>
                  <a:pt x="2449860" y="225343"/>
                </a:cubicBezTo>
                <a:cubicBezTo>
                  <a:pt x="2433572" y="176691"/>
                  <a:pt x="2413699" y="33711"/>
                  <a:pt x="2369261" y="7263"/>
                </a:cubicBezTo>
                <a:cubicBezTo>
                  <a:pt x="2220183" y="-81480"/>
                  <a:pt x="2022959" y="670486"/>
                  <a:pt x="2005088" y="766409"/>
                </a:cubicBezTo>
                <a:lnTo>
                  <a:pt x="1865337" y="330248"/>
                </a:lnTo>
                <a:cubicBezTo>
                  <a:pt x="1847733" y="275297"/>
                  <a:pt x="1832638" y="161377"/>
                  <a:pt x="1794493" y="120269"/>
                </a:cubicBezTo>
                <a:cubicBezTo>
                  <a:pt x="1743936" y="65765"/>
                  <a:pt x="1696730" y="134449"/>
                  <a:pt x="1673636" y="175317"/>
                </a:cubicBezTo>
                <a:cubicBezTo>
                  <a:pt x="1532725" y="424648"/>
                  <a:pt x="1433672" y="703337"/>
                  <a:pt x="1369342" y="981741"/>
                </a:cubicBezTo>
                <a:cubicBezTo>
                  <a:pt x="1335812" y="807258"/>
                  <a:pt x="1310689" y="631297"/>
                  <a:pt x="1288321" y="455076"/>
                </a:cubicBezTo>
                <a:cubicBezTo>
                  <a:pt x="1277775" y="371868"/>
                  <a:pt x="1286240" y="249841"/>
                  <a:pt x="1254234" y="172978"/>
                </a:cubicBezTo>
                <a:cubicBezTo>
                  <a:pt x="1238347" y="134825"/>
                  <a:pt x="1212978" y="119984"/>
                  <a:pt x="1171917" y="143412"/>
                </a:cubicBezTo>
                <a:cubicBezTo>
                  <a:pt x="1121936" y="171928"/>
                  <a:pt x="1103360" y="253710"/>
                  <a:pt x="1079994" y="303625"/>
                </a:cubicBezTo>
                <a:lnTo>
                  <a:pt x="960796" y="558322"/>
                </a:lnTo>
                <a:cubicBezTo>
                  <a:pt x="886287" y="717505"/>
                  <a:pt x="811785" y="876689"/>
                  <a:pt x="737289" y="1035876"/>
                </a:cubicBezTo>
                <a:cubicBezTo>
                  <a:pt x="703260" y="851023"/>
                  <a:pt x="694251" y="662703"/>
                  <a:pt x="693045" y="475089"/>
                </a:cubicBezTo>
                <a:cubicBezTo>
                  <a:pt x="692644" y="412762"/>
                  <a:pt x="744004" y="92719"/>
                  <a:pt x="611649" y="163840"/>
                </a:cubicBezTo>
                <a:cubicBezTo>
                  <a:pt x="556749" y="193334"/>
                  <a:pt x="524198" y="292679"/>
                  <a:pt x="502867" y="347332"/>
                </a:cubicBezTo>
                <a:cubicBezTo>
                  <a:pt x="477349" y="414675"/>
                  <a:pt x="457547" y="484047"/>
                  <a:pt x="443669" y="554712"/>
                </a:cubicBezTo>
                <a:cubicBezTo>
                  <a:pt x="409499" y="720246"/>
                  <a:pt x="400346" y="890485"/>
                  <a:pt x="355630" y="1053919"/>
                </a:cubicBezTo>
                <a:cubicBezTo>
                  <a:pt x="285715" y="780155"/>
                  <a:pt x="210959" y="507689"/>
                  <a:pt x="131364" y="236523"/>
                </a:cubicBezTo>
                <a:cubicBezTo>
                  <a:pt x="118161" y="191558"/>
                  <a:pt x="113027" y="129290"/>
                  <a:pt x="50577" y="143198"/>
                </a:cubicBezTo>
                <a:cubicBezTo>
                  <a:pt x="-12470" y="157242"/>
                  <a:pt x="-3279" y="216354"/>
                  <a:pt x="8446" y="263094"/>
                </a:cubicBezTo>
                <a:cubicBezTo>
                  <a:pt x="43940" y="404564"/>
                  <a:pt x="90024" y="544084"/>
                  <a:pt x="128772" y="684757"/>
                </a:cubicBezTo>
                <a:cubicBezTo>
                  <a:pt x="166036" y="820038"/>
                  <a:pt x="202099" y="955643"/>
                  <a:pt x="236957" y="1091572"/>
                </a:cubicBezTo>
                <a:cubicBezTo>
                  <a:pt x="252616" y="1152628"/>
                  <a:pt x="281531" y="1400183"/>
                  <a:pt x="388193" y="1271824"/>
                </a:cubicBezTo>
                <a:cubicBezTo>
                  <a:pt x="462849" y="1181987"/>
                  <a:pt x="485276" y="1020568"/>
                  <a:pt x="504863" y="909402"/>
                </a:cubicBezTo>
                <a:cubicBezTo>
                  <a:pt x="529163" y="771484"/>
                  <a:pt x="540778" y="631070"/>
                  <a:pt x="574004" y="494803"/>
                </a:cubicBezTo>
                <a:cubicBezTo>
                  <a:pt x="575241" y="655256"/>
                  <a:pt x="582170" y="816046"/>
                  <a:pt x="604136" y="975125"/>
                </a:cubicBezTo>
                <a:cubicBezTo>
                  <a:pt x="613522" y="1043173"/>
                  <a:pt x="625027" y="1339795"/>
                  <a:pt x="745391" y="1256853"/>
                </a:cubicBezTo>
                <a:cubicBezTo>
                  <a:pt x="794464" y="1223043"/>
                  <a:pt x="818465" y="1123043"/>
                  <a:pt x="843860" y="1068779"/>
                </a:cubicBezTo>
                <a:cubicBezTo>
                  <a:pt x="878736" y="994262"/>
                  <a:pt x="913612" y="919746"/>
                  <a:pt x="948488" y="845229"/>
                </a:cubicBezTo>
                <a:cubicBezTo>
                  <a:pt x="1018243" y="696170"/>
                  <a:pt x="1087996" y="547134"/>
                  <a:pt x="1157748" y="398122"/>
                </a:cubicBezTo>
                <a:cubicBezTo>
                  <a:pt x="1180978" y="586423"/>
                  <a:pt x="1206639" y="774517"/>
                  <a:pt x="1240610" y="961223"/>
                </a:cubicBezTo>
                <a:cubicBezTo>
                  <a:pt x="1257080" y="1051741"/>
                  <a:pt x="1275481" y="1141916"/>
                  <a:pt x="1296488" y="1231474"/>
                </a:cubicBezTo>
                <a:cubicBezTo>
                  <a:pt x="1309192" y="1285680"/>
                  <a:pt x="1339526" y="1397462"/>
                  <a:pt x="1413974" y="1319763"/>
                </a:cubicBezTo>
                <a:cubicBezTo>
                  <a:pt x="1458277" y="1273529"/>
                  <a:pt x="1452573" y="1149479"/>
                  <a:pt x="1464648" y="1088092"/>
                </a:cubicBezTo>
                <a:cubicBezTo>
                  <a:pt x="1481578" y="1002001"/>
                  <a:pt x="1502116" y="916717"/>
                  <a:pt x="1526262" y="832241"/>
                </a:cubicBezTo>
                <a:cubicBezTo>
                  <a:pt x="1577535" y="652900"/>
                  <a:pt x="1644666" y="478475"/>
                  <a:pt x="1726863" y="311033"/>
                </a:cubicBezTo>
                <a:cubicBezTo>
                  <a:pt x="1780566" y="478649"/>
                  <a:pt x="1834269" y="646261"/>
                  <a:pt x="1887972" y="813868"/>
                </a:cubicBezTo>
                <a:cubicBezTo>
                  <a:pt x="1906483" y="871638"/>
                  <a:pt x="1954500" y="1194715"/>
                  <a:pt x="2067072" y="1089466"/>
                </a:cubicBezTo>
                <a:cubicBezTo>
                  <a:pt x="2107505" y="1051663"/>
                  <a:pt x="2094354" y="971930"/>
                  <a:pt x="2100077" y="920070"/>
                </a:cubicBezTo>
                <a:cubicBezTo>
                  <a:pt x="2109631" y="833719"/>
                  <a:pt x="2124428" y="748029"/>
                  <a:pt x="2144386" y="663474"/>
                </a:cubicBezTo>
                <a:cubicBezTo>
                  <a:pt x="2181645" y="504832"/>
                  <a:pt x="2237334" y="351093"/>
                  <a:pt x="2310317" y="205388"/>
                </a:cubicBezTo>
                <a:cubicBezTo>
                  <a:pt x="2376062" y="406506"/>
                  <a:pt x="2447122" y="605783"/>
                  <a:pt x="2523499" y="803220"/>
                </a:cubicBezTo>
                <a:cubicBezTo>
                  <a:pt x="2540467" y="847078"/>
                  <a:pt x="2557696" y="890835"/>
                  <a:pt x="2575183" y="934490"/>
                </a:cubicBezTo>
                <a:cubicBezTo>
                  <a:pt x="2586772" y="963420"/>
                  <a:pt x="2601525" y="1035053"/>
                  <a:pt x="2630783" y="1052519"/>
                </a:cubicBezTo>
                <a:cubicBezTo>
                  <a:pt x="2676789" y="1079978"/>
                  <a:pt x="2749669" y="1024878"/>
                  <a:pt x="2727858" y="97186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 name="Google Shape;14;p2"/>
          <p:cNvSpPr/>
          <p:nvPr/>
        </p:nvSpPr>
        <p:spPr>
          <a:xfrm rot="7283088">
            <a:off x="8001790" y="3285780"/>
            <a:ext cx="1578088" cy="1381267"/>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 name="Google Shape;15;p2"/>
          <p:cNvSpPr/>
          <p:nvPr/>
        </p:nvSpPr>
        <p:spPr>
          <a:xfrm rot="-10155561">
            <a:off x="-945733" y="1047694"/>
            <a:ext cx="3985308" cy="1963944"/>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 name="Google Shape;16;p2"/>
          <p:cNvSpPr/>
          <p:nvPr/>
        </p:nvSpPr>
        <p:spPr>
          <a:xfrm>
            <a:off x="-271725" y="550602"/>
            <a:ext cx="1123676" cy="1157073"/>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 name="Google Shape;17;p2"/>
          <p:cNvSpPr txBox="1">
            <a:spLocks noGrp="1"/>
          </p:cNvSpPr>
          <p:nvPr>
            <p:ph type="ctrTitle"/>
          </p:nvPr>
        </p:nvSpPr>
        <p:spPr>
          <a:xfrm>
            <a:off x="1216025" y="1991825"/>
            <a:ext cx="6711900" cy="1159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8"/>
        <p:cNvGrpSpPr/>
        <p:nvPr/>
      </p:nvGrpSpPr>
      <p:grpSpPr>
        <a:xfrm>
          <a:off x="0" y="0"/>
          <a:ext cx="0" cy="0"/>
          <a:chOff x="0" y="0"/>
          <a:chExt cx="0" cy="0"/>
        </a:xfrm>
      </p:grpSpPr>
      <p:sp>
        <p:nvSpPr>
          <p:cNvPr id="19" name="Google Shape;19;p3"/>
          <p:cNvSpPr/>
          <p:nvPr/>
        </p:nvSpPr>
        <p:spPr>
          <a:xfrm>
            <a:off x="-363974" y="-139386"/>
            <a:ext cx="2380859" cy="2120450"/>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 name="Google Shape;20;p3"/>
          <p:cNvSpPr/>
          <p:nvPr/>
        </p:nvSpPr>
        <p:spPr>
          <a:xfrm>
            <a:off x="538350" y="1180336"/>
            <a:ext cx="1722922" cy="1698645"/>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 name="Google Shape;21;p3"/>
          <p:cNvSpPr/>
          <p:nvPr/>
        </p:nvSpPr>
        <p:spPr>
          <a:xfrm rot="3886626">
            <a:off x="5504907" y="3800569"/>
            <a:ext cx="2184896" cy="1912394"/>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 name="Google Shape;22;p3"/>
          <p:cNvSpPr/>
          <p:nvPr/>
        </p:nvSpPr>
        <p:spPr>
          <a:xfrm rot="-10114520">
            <a:off x="6110162" y="-457878"/>
            <a:ext cx="3531172" cy="1733961"/>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 name="Google Shape;23;p3"/>
          <p:cNvSpPr/>
          <p:nvPr/>
        </p:nvSpPr>
        <p:spPr>
          <a:xfrm>
            <a:off x="6891075" y="3047950"/>
            <a:ext cx="1416809" cy="1458918"/>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 name="Google Shape;24;p3"/>
          <p:cNvSpPr txBox="1">
            <a:spLocks noGrp="1"/>
          </p:cNvSpPr>
          <p:nvPr>
            <p:ph type="ctrTitle"/>
          </p:nvPr>
        </p:nvSpPr>
        <p:spPr>
          <a:xfrm>
            <a:off x="1216025" y="1888150"/>
            <a:ext cx="6711900" cy="1159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5" name="Google Shape;25;p3"/>
          <p:cNvSpPr txBox="1">
            <a:spLocks noGrp="1"/>
          </p:cNvSpPr>
          <p:nvPr>
            <p:ph type="subTitle" idx="1"/>
          </p:nvPr>
        </p:nvSpPr>
        <p:spPr>
          <a:xfrm>
            <a:off x="1216025" y="3144854"/>
            <a:ext cx="6711900" cy="784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a:solidFill>
                  <a:schemeClr val="lt1"/>
                </a:solidFill>
              </a:defRPr>
            </a:lvl1pPr>
            <a:lvl2pPr lvl="1" algn="l">
              <a:lnSpc>
                <a:spcPct val="100000"/>
              </a:lnSpc>
              <a:spcBef>
                <a:spcPts val="0"/>
              </a:spcBef>
              <a:spcAft>
                <a:spcPts val="0"/>
              </a:spcAft>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a:endParaRPr/>
          </a:p>
        </p:txBody>
      </p:sp>
      <p:sp>
        <p:nvSpPr>
          <p:cNvPr id="26" name="Google Shape;26;p3"/>
          <p:cNvSpPr/>
          <p:nvPr/>
        </p:nvSpPr>
        <p:spPr>
          <a:xfrm rot="-1859257">
            <a:off x="7432020" y="368594"/>
            <a:ext cx="1201023" cy="1494418"/>
          </a:xfrm>
          <a:custGeom>
            <a:avLst/>
            <a:gdLst/>
            <a:ahLst/>
            <a:cxnLst/>
            <a:rect l="l" t="t" r="r" b="b"/>
            <a:pathLst>
              <a:path w="1166698" h="1451708" extrusionOk="0">
                <a:moveTo>
                  <a:pt x="1104371" y="837588"/>
                </a:moveTo>
                <a:cubicBezTo>
                  <a:pt x="1157339" y="839253"/>
                  <a:pt x="1194466" y="769072"/>
                  <a:pt x="1156120" y="730764"/>
                </a:cubicBezTo>
                <a:cubicBezTo>
                  <a:pt x="1131024" y="705703"/>
                  <a:pt x="1056796" y="697790"/>
                  <a:pt x="1025113" y="689689"/>
                </a:cubicBezTo>
                <a:cubicBezTo>
                  <a:pt x="976107" y="677159"/>
                  <a:pt x="926719" y="666291"/>
                  <a:pt x="876948" y="657083"/>
                </a:cubicBezTo>
                <a:cubicBezTo>
                  <a:pt x="677677" y="619877"/>
                  <a:pt x="474788" y="606805"/>
                  <a:pt x="272508" y="599333"/>
                </a:cubicBezTo>
                <a:cubicBezTo>
                  <a:pt x="414956" y="553740"/>
                  <a:pt x="571313" y="560979"/>
                  <a:pt x="717526" y="532275"/>
                </a:cubicBezTo>
                <a:cubicBezTo>
                  <a:pt x="794658" y="517136"/>
                  <a:pt x="1076999" y="472088"/>
                  <a:pt x="1093897" y="375770"/>
                </a:cubicBezTo>
                <a:cubicBezTo>
                  <a:pt x="1113789" y="262426"/>
                  <a:pt x="822127" y="319425"/>
                  <a:pt x="765977" y="325964"/>
                </a:cubicBezTo>
                <a:cubicBezTo>
                  <a:pt x="606897" y="344506"/>
                  <a:pt x="447882" y="374454"/>
                  <a:pt x="287053" y="368537"/>
                </a:cubicBezTo>
                <a:cubicBezTo>
                  <a:pt x="439431" y="292342"/>
                  <a:pt x="597233" y="251823"/>
                  <a:pt x="756649" y="195920"/>
                </a:cubicBezTo>
                <a:cubicBezTo>
                  <a:pt x="814693" y="175563"/>
                  <a:pt x="895694" y="138493"/>
                  <a:pt x="910718" y="70515"/>
                </a:cubicBezTo>
                <a:cubicBezTo>
                  <a:pt x="930876" y="-20754"/>
                  <a:pt x="835343" y="1047"/>
                  <a:pt x="776717" y="5383"/>
                </a:cubicBezTo>
                <a:cubicBezTo>
                  <a:pt x="687594" y="11976"/>
                  <a:pt x="598499" y="18960"/>
                  <a:pt x="509432" y="26335"/>
                </a:cubicBezTo>
                <a:cubicBezTo>
                  <a:pt x="431931" y="32752"/>
                  <a:pt x="306479" y="19855"/>
                  <a:pt x="236334" y="53937"/>
                </a:cubicBezTo>
                <a:cubicBezTo>
                  <a:pt x="208463" y="67482"/>
                  <a:pt x="182471" y="96160"/>
                  <a:pt x="192129" y="129919"/>
                </a:cubicBezTo>
                <a:cubicBezTo>
                  <a:pt x="204289" y="172414"/>
                  <a:pt x="242686" y="162822"/>
                  <a:pt x="276281" y="161610"/>
                </a:cubicBezTo>
                <a:cubicBezTo>
                  <a:pt x="372209" y="158143"/>
                  <a:pt x="468786" y="144812"/>
                  <a:pt x="564475" y="137119"/>
                </a:cubicBezTo>
                <a:cubicBezTo>
                  <a:pt x="412228" y="187543"/>
                  <a:pt x="265424" y="253112"/>
                  <a:pt x="126269" y="332840"/>
                </a:cubicBezTo>
                <a:cubicBezTo>
                  <a:pt x="90944" y="353093"/>
                  <a:pt x="24111" y="392030"/>
                  <a:pt x="52047" y="444674"/>
                </a:cubicBezTo>
                <a:cubicBezTo>
                  <a:pt x="77365" y="492392"/>
                  <a:pt x="227551" y="483676"/>
                  <a:pt x="273435" y="484376"/>
                </a:cubicBezTo>
                <a:cubicBezTo>
                  <a:pt x="220065" y="499314"/>
                  <a:pt x="-60435" y="618289"/>
                  <a:pt x="47225" y="703305"/>
                </a:cubicBezTo>
                <a:cubicBezTo>
                  <a:pt x="88559" y="735949"/>
                  <a:pt x="224823" y="715074"/>
                  <a:pt x="277084" y="717213"/>
                </a:cubicBezTo>
                <a:cubicBezTo>
                  <a:pt x="367380" y="720900"/>
                  <a:pt x="457637" y="725897"/>
                  <a:pt x="547655" y="733998"/>
                </a:cubicBezTo>
                <a:cubicBezTo>
                  <a:pt x="432420" y="747080"/>
                  <a:pt x="319072" y="773366"/>
                  <a:pt x="209844" y="812339"/>
                </a:cubicBezTo>
                <a:cubicBezTo>
                  <a:pt x="152455" y="833395"/>
                  <a:pt x="3869" y="871742"/>
                  <a:pt x="78" y="949979"/>
                </a:cubicBezTo>
                <a:cubicBezTo>
                  <a:pt x="-4226" y="1038941"/>
                  <a:pt x="171193" y="998229"/>
                  <a:pt x="226618" y="998585"/>
                </a:cubicBezTo>
                <a:cubicBezTo>
                  <a:pt x="358205" y="999423"/>
                  <a:pt x="489566" y="1006593"/>
                  <a:pt x="620703" y="1020095"/>
                </a:cubicBezTo>
                <a:lnTo>
                  <a:pt x="343859" y="1065701"/>
                </a:lnTo>
                <a:cubicBezTo>
                  <a:pt x="293567" y="1073983"/>
                  <a:pt x="218970" y="1068449"/>
                  <a:pt x="193776" y="1122952"/>
                </a:cubicBezTo>
                <a:cubicBezTo>
                  <a:pt x="159896" y="1196238"/>
                  <a:pt x="239990" y="1199050"/>
                  <a:pt x="288304" y="1207126"/>
                </a:cubicBezTo>
                <a:lnTo>
                  <a:pt x="693829" y="1274915"/>
                </a:lnTo>
                <a:cubicBezTo>
                  <a:pt x="633090" y="1284831"/>
                  <a:pt x="504240" y="1280385"/>
                  <a:pt x="458545" y="1324364"/>
                </a:cubicBezTo>
                <a:cubicBezTo>
                  <a:pt x="416096" y="1365193"/>
                  <a:pt x="436721" y="1406761"/>
                  <a:pt x="481807" y="1429710"/>
                </a:cubicBezTo>
                <a:cubicBezTo>
                  <a:pt x="540629" y="1459645"/>
                  <a:pt x="629803" y="1468154"/>
                  <a:pt x="683076" y="1426418"/>
                </a:cubicBezTo>
                <a:lnTo>
                  <a:pt x="693220" y="1408239"/>
                </a:lnTo>
                <a:cubicBezTo>
                  <a:pt x="691327" y="1385228"/>
                  <a:pt x="703536" y="1376803"/>
                  <a:pt x="729848" y="1382964"/>
                </a:cubicBezTo>
                <a:cubicBezTo>
                  <a:pt x="766793" y="1367650"/>
                  <a:pt x="820934" y="1368097"/>
                  <a:pt x="860544" y="1361635"/>
                </a:cubicBezTo>
                <a:cubicBezTo>
                  <a:pt x="920823" y="1351797"/>
                  <a:pt x="1017030" y="1355505"/>
                  <a:pt x="1070673" y="1324837"/>
                </a:cubicBezTo>
                <a:cubicBezTo>
                  <a:pt x="1105855" y="1304746"/>
                  <a:pt x="1127621" y="1251267"/>
                  <a:pt x="1092185" y="1222155"/>
                </a:cubicBezTo>
                <a:cubicBezTo>
                  <a:pt x="1051435" y="1188675"/>
                  <a:pt x="922048" y="1190891"/>
                  <a:pt x="872393" y="1182622"/>
                </a:cubicBezTo>
                <a:lnTo>
                  <a:pt x="601180" y="1137256"/>
                </a:lnTo>
                <a:lnTo>
                  <a:pt x="936334" y="1082045"/>
                </a:lnTo>
                <a:cubicBezTo>
                  <a:pt x="979858" y="1074878"/>
                  <a:pt x="1108889" y="1042376"/>
                  <a:pt x="1044312" y="968747"/>
                </a:cubicBezTo>
                <a:cubicBezTo>
                  <a:pt x="1020517" y="941618"/>
                  <a:pt x="933320" y="941716"/>
                  <a:pt x="899997" y="936343"/>
                </a:cubicBezTo>
                <a:cubicBezTo>
                  <a:pt x="841490" y="926881"/>
                  <a:pt x="782803" y="918642"/>
                  <a:pt x="723936" y="911625"/>
                </a:cubicBezTo>
                <a:cubicBezTo>
                  <a:pt x="600353" y="896901"/>
                  <a:pt x="476300" y="887594"/>
                  <a:pt x="351779" y="883706"/>
                </a:cubicBezTo>
                <a:cubicBezTo>
                  <a:pt x="597012" y="821094"/>
                  <a:pt x="853485" y="829701"/>
                  <a:pt x="1104371" y="83758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4"/>
          <p:cNvSpPr/>
          <p:nvPr/>
        </p:nvSpPr>
        <p:spPr>
          <a:xfrm>
            <a:off x="-544275" y="3228500"/>
            <a:ext cx="1568804" cy="1615431"/>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 name="Google Shape;29;p4"/>
          <p:cNvSpPr/>
          <p:nvPr/>
        </p:nvSpPr>
        <p:spPr>
          <a:xfrm rot="5400000">
            <a:off x="7272240" y="3378547"/>
            <a:ext cx="1825737" cy="2198998"/>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 name="Google Shape;30;p4"/>
          <p:cNvSpPr/>
          <p:nvPr/>
        </p:nvSpPr>
        <p:spPr>
          <a:xfrm>
            <a:off x="685804" y="-380379"/>
            <a:ext cx="2346749" cy="2090071"/>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 name="Google Shape;31;p4"/>
          <p:cNvSpPr/>
          <p:nvPr/>
        </p:nvSpPr>
        <p:spPr>
          <a:xfrm>
            <a:off x="8237775" y="436811"/>
            <a:ext cx="1780932" cy="1755838"/>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rgbClr val="1D1D1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 name="Google Shape;32;p4"/>
          <p:cNvSpPr/>
          <p:nvPr/>
        </p:nvSpPr>
        <p:spPr>
          <a:xfrm>
            <a:off x="602736" y="4310518"/>
            <a:ext cx="2574272" cy="1045975"/>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 name="Google Shape;33;p4"/>
          <p:cNvSpPr txBox="1">
            <a:spLocks noGrp="1"/>
          </p:cNvSpPr>
          <p:nvPr>
            <p:ph type="title"/>
          </p:nvPr>
        </p:nvSpPr>
        <p:spPr>
          <a:xfrm>
            <a:off x="1216025" y="1003175"/>
            <a:ext cx="6711900" cy="6231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34" name="Google Shape;34;p4"/>
          <p:cNvSpPr txBox="1">
            <a:spLocks noGrp="1"/>
          </p:cNvSpPr>
          <p:nvPr>
            <p:ph type="body" idx="1"/>
          </p:nvPr>
        </p:nvSpPr>
        <p:spPr>
          <a:xfrm>
            <a:off x="1216025" y="1863125"/>
            <a:ext cx="2988000" cy="30627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35" name="Google Shape;35;p4"/>
          <p:cNvSpPr txBox="1">
            <a:spLocks noGrp="1"/>
          </p:cNvSpPr>
          <p:nvPr>
            <p:ph type="body" idx="2"/>
          </p:nvPr>
        </p:nvSpPr>
        <p:spPr>
          <a:xfrm>
            <a:off x="4939920" y="1863125"/>
            <a:ext cx="2988000" cy="30627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36" name="Google Shape;36;p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with scribbles 3">
  <p:cSld name="BLANK_1_1_1">
    <p:spTree>
      <p:nvGrpSpPr>
        <p:cNvPr id="1" name="Shape 37"/>
        <p:cNvGrpSpPr/>
        <p:nvPr/>
      </p:nvGrpSpPr>
      <p:grpSpPr>
        <a:xfrm>
          <a:off x="0" y="0"/>
          <a:ext cx="0" cy="0"/>
          <a:chOff x="0" y="0"/>
          <a:chExt cx="0" cy="0"/>
        </a:xfrm>
      </p:grpSpPr>
      <p:sp>
        <p:nvSpPr>
          <p:cNvPr id="38" name="Google Shape;38;p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9pPr>
          </a:lstStyle>
          <a:p>
            <a:pPr marL="0" lvl="0" indent="0" algn="r" rtl="0">
              <a:spcBef>
                <a:spcPts val="0"/>
              </a:spcBef>
              <a:spcAft>
                <a:spcPts val="0"/>
              </a:spcAft>
              <a:buNone/>
            </a:pPr>
            <a:fld id="{00000000-1234-1234-1234-123412341234}" type="slidenum">
              <a:rPr lang="en-IN"/>
              <a:t>‹#›</a:t>
            </a:fld>
            <a:endParaRPr/>
          </a:p>
        </p:txBody>
      </p:sp>
      <p:sp>
        <p:nvSpPr>
          <p:cNvPr id="39" name="Google Shape;39;p5"/>
          <p:cNvSpPr/>
          <p:nvPr/>
        </p:nvSpPr>
        <p:spPr>
          <a:xfrm flipH="1">
            <a:off x="7835213" y="3361850"/>
            <a:ext cx="1568804" cy="1615431"/>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 name="Google Shape;40;p5"/>
          <p:cNvSpPr/>
          <p:nvPr/>
        </p:nvSpPr>
        <p:spPr>
          <a:xfrm rot="-5400000" flipH="1">
            <a:off x="161815" y="3378547"/>
            <a:ext cx="1825737" cy="2198998"/>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 name="Google Shape;41;p5"/>
          <p:cNvSpPr/>
          <p:nvPr/>
        </p:nvSpPr>
        <p:spPr>
          <a:xfrm flipH="1">
            <a:off x="6793464" y="-380376"/>
            <a:ext cx="1780528" cy="1585781"/>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 name="Google Shape;42;p5"/>
          <p:cNvSpPr/>
          <p:nvPr/>
        </p:nvSpPr>
        <p:spPr>
          <a:xfrm flipH="1">
            <a:off x="-544275" y="645938"/>
            <a:ext cx="1566292" cy="1544222"/>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rgbClr val="1D1D1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 name="Google Shape;43;p5"/>
          <p:cNvSpPr/>
          <p:nvPr/>
        </p:nvSpPr>
        <p:spPr>
          <a:xfrm flipH="1">
            <a:off x="6244184" y="4423655"/>
            <a:ext cx="2574272" cy="1045975"/>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FEFBF1"/>
            </a:gs>
            <a:gs pos="42000">
              <a:srgbClr val="FFE08B"/>
            </a:gs>
            <a:gs pos="83000">
              <a:srgbClr val="FFE08B"/>
            </a:gs>
            <a:gs pos="100000">
              <a:srgbClr val="FEEAB2"/>
            </a:gs>
          </a:gsLst>
          <a:lin ang="54000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16025" y="1003175"/>
            <a:ext cx="6711900" cy="6231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1216025" y="1863126"/>
            <a:ext cx="6711900" cy="2494200"/>
          </a:xfrm>
          <a:prstGeom prst="rect">
            <a:avLst/>
          </a:prstGeom>
          <a:noFill/>
          <a:ln>
            <a:noFill/>
          </a:ln>
        </p:spPr>
        <p:txBody>
          <a:bodyPr spcFirstLastPara="1" wrap="square" lIns="0" tIns="0" rIns="0" bIns="0" anchor="t" anchorCtr="0">
            <a:noAutofit/>
          </a:bodyPr>
          <a:lstStyle>
            <a:lvl1pPr marL="457200" marR="0" lvl="0" indent="-342900" algn="l" rtl="0">
              <a:lnSpc>
                <a:spcPct val="100000"/>
              </a:lnSpc>
              <a:spcBef>
                <a:spcPts val="600"/>
              </a:spcBef>
              <a:spcAft>
                <a:spcPts val="0"/>
              </a:spcAft>
              <a:buClr>
                <a:schemeClr val="lt1"/>
              </a:buClr>
              <a:buSzPts val="1800"/>
              <a:buFont typeface="Work Sans Light"/>
              <a:buChar char="✘"/>
              <a:defRPr sz="2400" b="0" i="0" u="none" strike="noStrike" cap="none">
                <a:solidFill>
                  <a:schemeClr val="dk1"/>
                </a:solidFill>
                <a:latin typeface="Work Sans Light"/>
                <a:ea typeface="Work Sans Light"/>
                <a:cs typeface="Work Sans Light"/>
                <a:sym typeface="Work Sans Light"/>
              </a:defRPr>
            </a:lvl1pPr>
            <a:lvl2pPr marL="914400" marR="0" lvl="1" indent="-342900" algn="l" rtl="0">
              <a:lnSpc>
                <a:spcPct val="100000"/>
              </a:lnSpc>
              <a:spcBef>
                <a:spcPts val="0"/>
              </a:spcBef>
              <a:spcAft>
                <a:spcPts val="0"/>
              </a:spcAft>
              <a:buClr>
                <a:schemeClr val="lt1"/>
              </a:buClr>
              <a:buSzPts val="1800"/>
              <a:buFont typeface="Work Sans Light"/>
              <a:buChar char="✗"/>
              <a:defRPr sz="2400" b="0" i="0" u="none" strike="noStrike" cap="none">
                <a:solidFill>
                  <a:schemeClr val="dk1"/>
                </a:solidFill>
                <a:latin typeface="Work Sans Light"/>
                <a:ea typeface="Work Sans Light"/>
                <a:cs typeface="Work Sans Light"/>
                <a:sym typeface="Work Sans Light"/>
              </a:defRPr>
            </a:lvl2pPr>
            <a:lvl3pPr marL="1371600" marR="0" lvl="2" indent="-381000" algn="l" rtl="0">
              <a:lnSpc>
                <a:spcPct val="100000"/>
              </a:lnSpc>
              <a:spcBef>
                <a:spcPts val="0"/>
              </a:spcBef>
              <a:spcAft>
                <a:spcPts val="0"/>
              </a:spcAft>
              <a:buClr>
                <a:schemeClr val="dk1"/>
              </a:buClr>
              <a:buSzPts val="2400"/>
              <a:buFont typeface="Work Sans Light"/>
              <a:buChar char="■"/>
              <a:defRPr sz="2400" b="0" i="0" u="none" strike="noStrike" cap="none">
                <a:solidFill>
                  <a:schemeClr val="dk1"/>
                </a:solidFill>
                <a:latin typeface="Work Sans Light"/>
                <a:ea typeface="Work Sans Light"/>
                <a:cs typeface="Work Sans Light"/>
                <a:sym typeface="Work Sans Light"/>
              </a:defRPr>
            </a:lvl3pPr>
            <a:lvl4pPr marL="1828800" marR="0" lvl="3" indent="-381000" algn="l" rtl="0">
              <a:lnSpc>
                <a:spcPct val="100000"/>
              </a:lnSpc>
              <a:spcBef>
                <a:spcPts val="0"/>
              </a:spcBef>
              <a:spcAft>
                <a:spcPts val="0"/>
              </a:spcAft>
              <a:buClr>
                <a:schemeClr val="dk1"/>
              </a:buClr>
              <a:buSzPts val="2400"/>
              <a:buFont typeface="Work Sans Light"/>
              <a:buChar char="●"/>
              <a:defRPr sz="2400" b="0" i="0" u="none" strike="noStrike" cap="none">
                <a:solidFill>
                  <a:schemeClr val="dk1"/>
                </a:solidFill>
                <a:latin typeface="Work Sans Light"/>
                <a:ea typeface="Work Sans Light"/>
                <a:cs typeface="Work Sans Light"/>
                <a:sym typeface="Work Sans Light"/>
              </a:defRPr>
            </a:lvl4pPr>
            <a:lvl5pPr marL="2286000" marR="0" lvl="4" indent="-381000" algn="l" rtl="0">
              <a:lnSpc>
                <a:spcPct val="100000"/>
              </a:lnSpc>
              <a:spcBef>
                <a:spcPts val="0"/>
              </a:spcBef>
              <a:spcAft>
                <a:spcPts val="0"/>
              </a:spcAft>
              <a:buClr>
                <a:schemeClr val="dk1"/>
              </a:buClr>
              <a:buSzPts val="2400"/>
              <a:buFont typeface="Work Sans Light"/>
              <a:buChar char="○"/>
              <a:defRPr sz="2400" b="0" i="0" u="none" strike="noStrike" cap="none">
                <a:solidFill>
                  <a:schemeClr val="dk1"/>
                </a:solidFill>
                <a:latin typeface="Work Sans Light"/>
                <a:ea typeface="Work Sans Light"/>
                <a:cs typeface="Work Sans Light"/>
                <a:sym typeface="Work Sans Light"/>
              </a:defRPr>
            </a:lvl5pPr>
            <a:lvl6pPr marL="2743200" marR="0" lvl="5" indent="-381000" algn="l" rtl="0">
              <a:lnSpc>
                <a:spcPct val="100000"/>
              </a:lnSpc>
              <a:spcBef>
                <a:spcPts val="0"/>
              </a:spcBef>
              <a:spcAft>
                <a:spcPts val="0"/>
              </a:spcAft>
              <a:buClr>
                <a:schemeClr val="dk1"/>
              </a:buClr>
              <a:buSzPts val="2400"/>
              <a:buFont typeface="Work Sans Light"/>
              <a:buChar char="■"/>
              <a:defRPr sz="2400" b="0" i="0" u="none" strike="noStrike" cap="none">
                <a:solidFill>
                  <a:schemeClr val="dk1"/>
                </a:solidFill>
                <a:latin typeface="Work Sans Light"/>
                <a:ea typeface="Work Sans Light"/>
                <a:cs typeface="Work Sans Light"/>
                <a:sym typeface="Work Sans Light"/>
              </a:defRPr>
            </a:lvl6pPr>
            <a:lvl7pPr marL="3200400" marR="0" lvl="6" indent="-381000" algn="l" rtl="0">
              <a:lnSpc>
                <a:spcPct val="100000"/>
              </a:lnSpc>
              <a:spcBef>
                <a:spcPts val="0"/>
              </a:spcBef>
              <a:spcAft>
                <a:spcPts val="0"/>
              </a:spcAft>
              <a:buClr>
                <a:schemeClr val="dk1"/>
              </a:buClr>
              <a:buSzPts val="2400"/>
              <a:buFont typeface="Work Sans Light"/>
              <a:buChar char="●"/>
              <a:defRPr sz="2400" b="0" i="0" u="none" strike="noStrike" cap="none">
                <a:solidFill>
                  <a:schemeClr val="dk1"/>
                </a:solidFill>
                <a:latin typeface="Work Sans Light"/>
                <a:ea typeface="Work Sans Light"/>
                <a:cs typeface="Work Sans Light"/>
                <a:sym typeface="Work Sans Light"/>
              </a:defRPr>
            </a:lvl7pPr>
            <a:lvl8pPr marL="3657600" marR="0" lvl="7" indent="-381000" algn="l" rtl="0">
              <a:lnSpc>
                <a:spcPct val="100000"/>
              </a:lnSpc>
              <a:spcBef>
                <a:spcPts val="0"/>
              </a:spcBef>
              <a:spcAft>
                <a:spcPts val="0"/>
              </a:spcAft>
              <a:buClr>
                <a:schemeClr val="dk1"/>
              </a:buClr>
              <a:buSzPts val="2400"/>
              <a:buFont typeface="Work Sans Light"/>
              <a:buChar char="○"/>
              <a:defRPr sz="2400" b="0" i="0" u="none" strike="noStrike" cap="none">
                <a:solidFill>
                  <a:schemeClr val="dk1"/>
                </a:solidFill>
                <a:latin typeface="Work Sans Light"/>
                <a:ea typeface="Work Sans Light"/>
                <a:cs typeface="Work Sans Light"/>
                <a:sym typeface="Work Sans Light"/>
              </a:defRPr>
            </a:lvl8pPr>
            <a:lvl9pPr marL="4114800" marR="0" lvl="8" indent="-381000" algn="l" rtl="0">
              <a:lnSpc>
                <a:spcPct val="100000"/>
              </a:lnSpc>
              <a:spcBef>
                <a:spcPts val="0"/>
              </a:spcBef>
              <a:spcAft>
                <a:spcPts val="0"/>
              </a:spcAft>
              <a:buClr>
                <a:schemeClr val="dk1"/>
              </a:buClr>
              <a:buSzPts val="2400"/>
              <a:buFont typeface="Work Sans Light"/>
              <a:buChar char="■"/>
              <a:defRPr sz="2400" b="0" i="0" u="none" strike="noStrike" cap="none">
                <a:solidFill>
                  <a:schemeClr val="dk1"/>
                </a:solidFill>
                <a:latin typeface="Work Sans Light"/>
                <a:ea typeface="Work Sans Light"/>
                <a:cs typeface="Work Sans Light"/>
                <a:sym typeface="Work Sans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6"/>
          <p:cNvSpPr txBox="1">
            <a:spLocks noGrp="1"/>
          </p:cNvSpPr>
          <p:nvPr>
            <p:ph type="ctrTitle"/>
          </p:nvPr>
        </p:nvSpPr>
        <p:spPr>
          <a:xfrm>
            <a:off x="886415" y="2055620"/>
            <a:ext cx="7183696" cy="11598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6000"/>
              <a:buNone/>
            </a:pPr>
            <a:r>
              <a:rPr lang="en-IN" dirty="0"/>
              <a:t>Engineering Design </a:t>
            </a:r>
            <a:r>
              <a:rPr lang="en-IN" b="1" dirty="0"/>
              <a:t>DSN2096</a:t>
            </a:r>
            <a:br>
              <a:rPr lang="en-IN" b="1" dirty="0"/>
            </a:br>
            <a:endParaRPr sz="3600" dirty="0">
              <a:solidFill>
                <a:srgbClr val="002060"/>
              </a:solidFill>
            </a:endParaRPr>
          </a:p>
        </p:txBody>
      </p:sp>
      <p:sp>
        <p:nvSpPr>
          <p:cNvPr id="49" name="Google Shape;49;p6"/>
          <p:cNvSpPr txBox="1"/>
          <p:nvPr/>
        </p:nvSpPr>
        <p:spPr>
          <a:xfrm>
            <a:off x="6103625" y="3867900"/>
            <a:ext cx="19065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dirty="0">
                <a:latin typeface="Work Sans"/>
                <a:ea typeface="Work Sans"/>
                <a:cs typeface="Work Sans"/>
                <a:sym typeface="Work Sans"/>
              </a:rPr>
              <a:t>By</a:t>
            </a:r>
            <a:r>
              <a:rPr lang="en-IN" b="1" dirty="0" smtClean="0">
                <a:latin typeface="Work Sans"/>
                <a:ea typeface="Work Sans"/>
                <a:cs typeface="Work Sans"/>
                <a:sym typeface="Work Sans"/>
              </a:rPr>
              <a:t>:</a:t>
            </a:r>
          </a:p>
          <a:p>
            <a:pPr marL="0" lvl="0" indent="0" algn="l" rtl="0">
              <a:spcBef>
                <a:spcPts val="0"/>
              </a:spcBef>
              <a:spcAft>
                <a:spcPts val="0"/>
              </a:spcAft>
              <a:buNone/>
            </a:pPr>
            <a:r>
              <a:rPr lang="en-IN" b="1" dirty="0" err="1" smtClean="0">
                <a:latin typeface="Work Sans"/>
                <a:ea typeface="Work Sans"/>
                <a:cs typeface="Work Sans"/>
                <a:sym typeface="Work Sans"/>
              </a:rPr>
              <a:t>Ramraj</a:t>
            </a:r>
            <a:r>
              <a:rPr lang="en-IN" b="1" dirty="0" smtClean="0">
                <a:latin typeface="Work Sans"/>
                <a:ea typeface="Work Sans"/>
                <a:cs typeface="Work Sans"/>
                <a:sym typeface="Work Sans"/>
              </a:rPr>
              <a:t> </a:t>
            </a:r>
            <a:r>
              <a:rPr lang="en-IN" b="1" dirty="0" err="1" smtClean="0">
                <a:latin typeface="Work Sans"/>
                <a:ea typeface="Work Sans"/>
                <a:cs typeface="Work Sans"/>
                <a:sym typeface="Work Sans"/>
              </a:rPr>
              <a:t>Dangi</a:t>
            </a:r>
            <a:endParaRPr lang="en-IN" b="1" dirty="0" smtClean="0">
              <a:latin typeface="Work Sans"/>
              <a:ea typeface="Work Sans"/>
              <a:cs typeface="Work Sans"/>
              <a:sym typeface="Work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400" b="1"/>
              <a:t>Higher order concept generation</a:t>
            </a:r>
            <a:endParaRPr sz="2400"/>
          </a:p>
        </p:txBody>
      </p:sp>
      <p:sp>
        <p:nvSpPr>
          <p:cNvPr id="118" name="Google Shape;118;p1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10</a:t>
            </a:fld>
            <a:endParaRPr/>
          </a:p>
        </p:txBody>
      </p:sp>
      <p:sp>
        <p:nvSpPr>
          <p:cNvPr id="119" name="Google Shape;119;p15"/>
          <p:cNvSpPr/>
          <p:nvPr/>
        </p:nvSpPr>
        <p:spPr>
          <a:xfrm>
            <a:off x="633350" y="1055025"/>
            <a:ext cx="7216800" cy="30687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IN" sz="1400" i="0" u="none" strike="noStrike" cap="none">
                <a:solidFill>
                  <a:srgbClr val="000000"/>
                </a:solidFill>
                <a:latin typeface="Work Sans"/>
                <a:ea typeface="Work Sans"/>
                <a:cs typeface="Work Sans"/>
                <a:sym typeface="Work Sans"/>
              </a:rPr>
              <a:t>High-order abstract concepts are classified into two types. Generally, in the relation between concepts, it has been revealed that there are two types of relations—</a:t>
            </a:r>
            <a:r>
              <a:rPr lang="en-IN">
                <a:latin typeface="Work Sans"/>
                <a:ea typeface="Work Sans"/>
                <a:cs typeface="Work Sans"/>
                <a:sym typeface="Work Sans"/>
              </a:rPr>
              <a:t>taxonomic</a:t>
            </a:r>
            <a:r>
              <a:rPr lang="en-IN" sz="1400" i="0" u="none" strike="noStrike" cap="none">
                <a:solidFill>
                  <a:srgbClr val="000000"/>
                </a:solidFill>
                <a:latin typeface="Work Sans"/>
                <a:ea typeface="Work Sans"/>
                <a:cs typeface="Work Sans"/>
                <a:sym typeface="Work Sans"/>
              </a:rPr>
              <a:t> and thematic.</a:t>
            </a:r>
            <a:endParaRPr>
              <a:latin typeface="Work Sans"/>
              <a:ea typeface="Work Sans"/>
              <a:cs typeface="Work Sans"/>
              <a:sym typeface="Work Sans"/>
            </a:endParaRPr>
          </a:p>
          <a:p>
            <a:pPr marL="0" marR="0" lvl="0" indent="0" algn="just" rtl="0">
              <a:lnSpc>
                <a:spcPct val="100000"/>
              </a:lnSpc>
              <a:spcBef>
                <a:spcPts val="0"/>
              </a:spcBef>
              <a:spcAft>
                <a:spcPts val="0"/>
              </a:spcAft>
              <a:buNone/>
            </a:pPr>
            <a:endParaRPr sz="1400" i="0" u="none" strike="noStrike" cap="none">
              <a:solidFill>
                <a:srgbClr val="000000"/>
              </a:solidFill>
              <a:latin typeface="Work Sans"/>
              <a:ea typeface="Work Sans"/>
              <a:cs typeface="Work Sans"/>
              <a:sym typeface="Work Sans"/>
            </a:endParaRPr>
          </a:p>
          <a:p>
            <a:pPr marL="0" marR="0" lvl="0" indent="0" algn="just" rtl="0">
              <a:lnSpc>
                <a:spcPct val="100000"/>
              </a:lnSpc>
              <a:spcBef>
                <a:spcPts val="0"/>
              </a:spcBef>
              <a:spcAft>
                <a:spcPts val="0"/>
              </a:spcAft>
              <a:buNone/>
            </a:pPr>
            <a:r>
              <a:rPr lang="en-IN" sz="1400" i="0" u="none" strike="noStrike" cap="none">
                <a:solidFill>
                  <a:srgbClr val="000000"/>
                </a:solidFill>
                <a:latin typeface="Work Sans"/>
                <a:ea typeface="Work Sans"/>
                <a:cs typeface="Work Sans"/>
                <a:sym typeface="Work Sans"/>
              </a:rPr>
              <a:t>The former is a relation that represents a physical resemblance between the concepts, and the latter represents the relation between the concepts through a thematic scene. </a:t>
            </a:r>
            <a:endParaRPr sz="1400" i="0" u="none" strike="noStrike" cap="none">
              <a:solidFill>
                <a:srgbClr val="000000"/>
              </a:solidFill>
              <a:latin typeface="Work Sans"/>
              <a:ea typeface="Work Sans"/>
              <a:cs typeface="Work Sans"/>
              <a:sym typeface="Work Sans"/>
            </a:endParaRPr>
          </a:p>
          <a:p>
            <a:pPr marL="0" marR="0" lvl="0" indent="0" algn="just" rtl="0">
              <a:lnSpc>
                <a:spcPct val="100000"/>
              </a:lnSpc>
              <a:spcBef>
                <a:spcPts val="0"/>
              </a:spcBef>
              <a:spcAft>
                <a:spcPts val="0"/>
              </a:spcAft>
              <a:buNone/>
            </a:pPr>
            <a:endParaRPr>
              <a:latin typeface="Work Sans"/>
              <a:ea typeface="Work Sans"/>
              <a:cs typeface="Work Sans"/>
              <a:sym typeface="Work Sans"/>
            </a:endParaRPr>
          </a:p>
          <a:p>
            <a:pPr marL="0" marR="0" lvl="0" indent="0" algn="just" rtl="0">
              <a:lnSpc>
                <a:spcPct val="100000"/>
              </a:lnSpc>
              <a:spcBef>
                <a:spcPts val="0"/>
              </a:spcBef>
              <a:spcAft>
                <a:spcPts val="0"/>
              </a:spcAft>
              <a:buNone/>
            </a:pPr>
            <a:r>
              <a:rPr lang="en-IN" sz="1400" i="0" u="none" strike="noStrike" cap="none">
                <a:solidFill>
                  <a:srgbClr val="000000"/>
                </a:solidFill>
                <a:latin typeface="Work Sans"/>
                <a:ea typeface="Work Sans"/>
                <a:cs typeface="Work Sans"/>
                <a:sym typeface="Work Sans"/>
              </a:rPr>
              <a:t>With respect to the example of an ‘apple’ and an ‘orange’, the relation which focuses on the shape (round) is a </a:t>
            </a:r>
            <a:r>
              <a:rPr lang="en-IN">
                <a:latin typeface="Work Sans"/>
                <a:ea typeface="Work Sans"/>
                <a:cs typeface="Work Sans"/>
                <a:sym typeface="Work Sans"/>
              </a:rPr>
              <a:t>taxonomical</a:t>
            </a:r>
            <a:r>
              <a:rPr lang="en-IN" sz="1400" i="0" u="none" strike="noStrike" cap="none">
                <a:solidFill>
                  <a:srgbClr val="000000"/>
                </a:solidFill>
                <a:latin typeface="Work Sans"/>
                <a:ea typeface="Work Sans"/>
                <a:cs typeface="Work Sans"/>
                <a:sym typeface="Work Sans"/>
              </a:rPr>
              <a:t> relation. On the other hand, with respect to the example of an ‘apple’ and a ‘knife’, the relation which focuses on the scene in which ‘an apple is cut by a knife’ is a thematic relation.</a:t>
            </a:r>
            <a:endParaRPr>
              <a:latin typeface="Work Sans"/>
              <a:ea typeface="Work Sans"/>
              <a:cs typeface="Work Sans"/>
              <a:sym typeface="Work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400" b="1"/>
              <a:t>Blending and Thematic Method</a:t>
            </a:r>
            <a:endParaRPr sz="2400"/>
          </a:p>
        </p:txBody>
      </p:sp>
      <p:sp>
        <p:nvSpPr>
          <p:cNvPr id="125" name="Google Shape;125;p16"/>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11</a:t>
            </a:fld>
            <a:endParaRPr/>
          </a:p>
        </p:txBody>
      </p:sp>
      <p:sp>
        <p:nvSpPr>
          <p:cNvPr id="126" name="Google Shape;126;p16"/>
          <p:cNvSpPr/>
          <p:nvPr/>
        </p:nvSpPr>
        <p:spPr>
          <a:xfrm>
            <a:off x="633354" y="1055016"/>
            <a:ext cx="7216867" cy="310854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IN" sz="1400" i="0" u="none" strike="noStrike" cap="none">
                <a:solidFill>
                  <a:srgbClr val="000000"/>
                </a:solidFill>
                <a:latin typeface="Work Sans"/>
                <a:ea typeface="Work Sans"/>
                <a:cs typeface="Work Sans"/>
                <a:sym typeface="Work Sans"/>
              </a:rPr>
              <a:t>High-order abstract concepts can be interpreted as abstract concepts involving an innovative concept which inherits partial properties from both the two base concepts but is different from the two base concepts. We define the concept generation based on this process as concept blending or blending method.</a:t>
            </a:r>
            <a:endParaRPr>
              <a:latin typeface="Work Sans"/>
              <a:ea typeface="Work Sans"/>
              <a:cs typeface="Work Sans"/>
              <a:sym typeface="Work Sans"/>
            </a:endParaRPr>
          </a:p>
          <a:p>
            <a:pPr marL="0" marR="0" lvl="0" indent="0" algn="just" rtl="0">
              <a:lnSpc>
                <a:spcPct val="100000"/>
              </a:lnSpc>
              <a:spcBef>
                <a:spcPts val="0"/>
              </a:spcBef>
              <a:spcAft>
                <a:spcPts val="0"/>
              </a:spcAft>
              <a:buNone/>
            </a:pPr>
            <a:endParaRPr sz="1400" i="0" u="none" strike="noStrike" cap="none">
              <a:solidFill>
                <a:srgbClr val="000000"/>
              </a:solidFill>
              <a:latin typeface="Work Sans"/>
              <a:ea typeface="Work Sans"/>
              <a:cs typeface="Work Sans"/>
              <a:sym typeface="Work Sans"/>
            </a:endParaRPr>
          </a:p>
          <a:p>
            <a:pPr marL="0" marR="0" lvl="0" indent="0" algn="just" rtl="0">
              <a:lnSpc>
                <a:spcPct val="100000"/>
              </a:lnSpc>
              <a:spcBef>
                <a:spcPts val="0"/>
              </a:spcBef>
              <a:spcAft>
                <a:spcPts val="0"/>
              </a:spcAft>
              <a:buNone/>
            </a:pPr>
            <a:r>
              <a:rPr lang="en-IN" sz="1400" i="0" u="none" strike="noStrike" cap="none">
                <a:solidFill>
                  <a:srgbClr val="000000"/>
                </a:solidFill>
                <a:latin typeface="Work Sans"/>
                <a:ea typeface="Work Sans"/>
                <a:cs typeface="Work Sans"/>
                <a:sym typeface="Work Sans"/>
              </a:rPr>
              <a:t>The concept of </a:t>
            </a:r>
            <a:r>
              <a:rPr lang="en-IN" sz="1400" b="1" i="0" u="none" strike="noStrike" cap="none">
                <a:solidFill>
                  <a:srgbClr val="000000"/>
                </a:solidFill>
                <a:latin typeface="Work Sans"/>
                <a:ea typeface="Work Sans"/>
                <a:cs typeface="Work Sans"/>
                <a:sym typeface="Work Sans"/>
              </a:rPr>
              <a:t>‘‘powdered ketchup’’ </a:t>
            </a:r>
            <a:r>
              <a:rPr lang="en-IN" sz="1400" i="0" u="none" strike="noStrike" cap="none">
                <a:solidFill>
                  <a:srgbClr val="000000"/>
                </a:solidFill>
                <a:latin typeface="Work Sans"/>
                <a:ea typeface="Work Sans"/>
                <a:cs typeface="Work Sans"/>
                <a:sym typeface="Work Sans"/>
              </a:rPr>
              <a:t>is an example of concept blending. This new concept is understood to be generated by blending the different properties of snow (abstract concept: snowflake) and tomato (abstract concept: flavouring).</a:t>
            </a:r>
            <a:endParaRPr>
              <a:latin typeface="Work Sans"/>
              <a:ea typeface="Work Sans"/>
              <a:cs typeface="Work Sans"/>
              <a:sym typeface="Work Sans"/>
            </a:endParaRPr>
          </a:p>
          <a:p>
            <a:pPr marL="0" marR="0" lvl="0" indent="0" algn="just" rtl="0">
              <a:lnSpc>
                <a:spcPct val="100000"/>
              </a:lnSpc>
              <a:spcBef>
                <a:spcPts val="0"/>
              </a:spcBef>
              <a:spcAft>
                <a:spcPts val="0"/>
              </a:spcAft>
              <a:buNone/>
            </a:pPr>
            <a:endParaRPr sz="1400" i="0" u="none" strike="noStrike" cap="none">
              <a:solidFill>
                <a:srgbClr val="000000"/>
              </a:solidFill>
              <a:latin typeface="Work Sans"/>
              <a:ea typeface="Work Sans"/>
              <a:cs typeface="Work Sans"/>
              <a:sym typeface="Work Sans"/>
            </a:endParaRPr>
          </a:p>
          <a:p>
            <a:pPr marL="0" marR="0" lvl="0" indent="0" algn="just" rtl="0">
              <a:lnSpc>
                <a:spcPct val="100000"/>
              </a:lnSpc>
              <a:spcBef>
                <a:spcPts val="0"/>
              </a:spcBef>
              <a:spcAft>
                <a:spcPts val="0"/>
              </a:spcAft>
              <a:buNone/>
            </a:pPr>
            <a:r>
              <a:rPr lang="en-IN" sz="1400" i="0" u="none" strike="noStrike" cap="none">
                <a:solidFill>
                  <a:srgbClr val="000000"/>
                </a:solidFill>
                <a:latin typeface="Work Sans"/>
                <a:ea typeface="Work Sans"/>
                <a:cs typeface="Work Sans"/>
                <a:sym typeface="Work Sans"/>
              </a:rPr>
              <a:t>On the other hand, according to the latter relation between the two base concepts, high-order abstract concepts can be interpreted as abstract concepts involving an innovative concept which is generated from the thematic scenes (situations, roles, etc.) of the base concepts. We define the concept generation based on the thematic relation as concept integration in thematic relation</a:t>
            </a:r>
            <a:endParaRPr>
              <a:latin typeface="Work Sans"/>
              <a:ea typeface="Work Sans"/>
              <a:cs typeface="Work Sans"/>
              <a:sym typeface="Work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7"/>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400"/>
              <a:t>Prototyping</a:t>
            </a:r>
            <a:r>
              <a:rPr lang="en-IN" sz="2400" b="1"/>
              <a:t> Tools for Designer</a:t>
            </a:r>
            <a:endParaRPr sz="2400"/>
          </a:p>
        </p:txBody>
      </p:sp>
      <p:sp>
        <p:nvSpPr>
          <p:cNvPr id="132" name="Google Shape;132;p17"/>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12</a:t>
            </a:fld>
            <a:endParaRPr/>
          </a:p>
        </p:txBody>
      </p:sp>
      <p:sp>
        <p:nvSpPr>
          <p:cNvPr id="133" name="Google Shape;133;p17"/>
          <p:cNvSpPr/>
          <p:nvPr/>
        </p:nvSpPr>
        <p:spPr>
          <a:xfrm>
            <a:off x="633354" y="1055016"/>
            <a:ext cx="7304416" cy="403187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IN" sz="1300" i="0" u="none" strike="noStrike" cap="none">
                <a:solidFill>
                  <a:srgbClr val="000000"/>
                </a:solidFill>
                <a:latin typeface="Work Sans"/>
                <a:ea typeface="Work Sans"/>
                <a:cs typeface="Work Sans"/>
                <a:sym typeface="Work Sans"/>
              </a:rPr>
              <a:t>In simple terms prototyping tools allow designers to experience how their project will work when it will get completed.</a:t>
            </a:r>
            <a:endParaRPr sz="1300">
              <a:latin typeface="Work Sans"/>
              <a:ea typeface="Work Sans"/>
              <a:cs typeface="Work Sans"/>
              <a:sym typeface="Work Sans"/>
            </a:endParaRPr>
          </a:p>
          <a:p>
            <a:pPr marL="0" marR="0" lvl="0" indent="0" algn="just" rtl="0">
              <a:lnSpc>
                <a:spcPct val="100000"/>
              </a:lnSpc>
              <a:spcBef>
                <a:spcPts val="0"/>
              </a:spcBef>
              <a:spcAft>
                <a:spcPts val="0"/>
              </a:spcAft>
              <a:buNone/>
            </a:pPr>
            <a:r>
              <a:rPr lang="en-IN" sz="1300" i="0" u="none" strike="noStrike" cap="none">
                <a:solidFill>
                  <a:srgbClr val="000000"/>
                </a:solidFill>
                <a:latin typeface="Work Sans"/>
                <a:ea typeface="Work Sans"/>
                <a:cs typeface="Work Sans"/>
                <a:sym typeface="Work Sans"/>
              </a:rPr>
              <a:t>There are different types of prototypes tools or UX design tools open source available with different goals and users, means the similar prototyping tool would not work every time.</a:t>
            </a:r>
            <a:endParaRPr sz="1300">
              <a:latin typeface="Work Sans"/>
              <a:ea typeface="Work Sans"/>
              <a:cs typeface="Work Sans"/>
              <a:sym typeface="Work Sans"/>
            </a:endParaRPr>
          </a:p>
          <a:p>
            <a:pPr marL="0" marR="0" lvl="0" indent="0" algn="just" rtl="0">
              <a:lnSpc>
                <a:spcPct val="100000"/>
              </a:lnSpc>
              <a:spcBef>
                <a:spcPts val="0"/>
              </a:spcBef>
              <a:spcAft>
                <a:spcPts val="0"/>
              </a:spcAft>
              <a:buNone/>
            </a:pPr>
            <a:r>
              <a:rPr lang="en-IN" sz="1300" b="1" i="0" u="none" strike="noStrike" cap="none">
                <a:solidFill>
                  <a:srgbClr val="FF0000"/>
                </a:solidFill>
                <a:latin typeface="Work Sans"/>
                <a:ea typeface="Work Sans"/>
                <a:cs typeface="Work Sans"/>
                <a:sym typeface="Work Sans"/>
              </a:rPr>
              <a:t>How to Prefer Best Prototyping Tools that Suit Your Needs?</a:t>
            </a:r>
            <a:endParaRPr sz="1300">
              <a:latin typeface="Work Sans"/>
              <a:ea typeface="Work Sans"/>
              <a:cs typeface="Work Sans"/>
              <a:sym typeface="Work Sans"/>
            </a:endParaRPr>
          </a:p>
          <a:p>
            <a:pPr marL="0" marR="0" lvl="0" indent="0" algn="just" rtl="0">
              <a:lnSpc>
                <a:spcPct val="100000"/>
              </a:lnSpc>
              <a:spcBef>
                <a:spcPts val="0"/>
              </a:spcBef>
              <a:spcAft>
                <a:spcPts val="0"/>
              </a:spcAft>
              <a:buNone/>
            </a:pPr>
            <a:r>
              <a:rPr lang="en-IN" sz="1300" i="0" u="none" strike="noStrike" cap="none">
                <a:solidFill>
                  <a:srgbClr val="000000"/>
                </a:solidFill>
                <a:latin typeface="Work Sans"/>
                <a:ea typeface="Work Sans"/>
                <a:cs typeface="Work Sans"/>
                <a:sym typeface="Work Sans"/>
              </a:rPr>
              <a:t>In order to pick a right tool from the variety of online prototyping tools for designing, here are few factors that will assist you in your research.</a:t>
            </a:r>
            <a:endParaRPr sz="1300">
              <a:latin typeface="Work Sans"/>
              <a:ea typeface="Work Sans"/>
              <a:cs typeface="Work Sans"/>
              <a:sym typeface="Work Sans"/>
            </a:endParaRPr>
          </a:p>
          <a:p>
            <a:pPr marL="0" marR="0" lvl="0" indent="0" algn="just" rtl="0">
              <a:lnSpc>
                <a:spcPct val="100000"/>
              </a:lnSpc>
              <a:spcBef>
                <a:spcPts val="0"/>
              </a:spcBef>
              <a:spcAft>
                <a:spcPts val="0"/>
              </a:spcAft>
              <a:buNone/>
            </a:pPr>
            <a:endParaRPr sz="1300" i="0" u="none" strike="noStrike" cap="none">
              <a:solidFill>
                <a:srgbClr val="000000"/>
              </a:solidFill>
              <a:latin typeface="Work Sans"/>
              <a:ea typeface="Work Sans"/>
              <a:cs typeface="Work Sans"/>
              <a:sym typeface="Work Sans"/>
            </a:endParaRPr>
          </a:p>
          <a:p>
            <a:pPr marL="0" marR="0" lvl="0" indent="0" algn="just" rtl="0">
              <a:lnSpc>
                <a:spcPct val="100000"/>
              </a:lnSpc>
              <a:spcBef>
                <a:spcPts val="0"/>
              </a:spcBef>
              <a:spcAft>
                <a:spcPts val="0"/>
              </a:spcAft>
              <a:buNone/>
            </a:pPr>
            <a:r>
              <a:rPr lang="en-IN" sz="1100" b="1" i="0" u="none" strike="noStrike" cap="none">
                <a:solidFill>
                  <a:schemeClr val="dk1"/>
                </a:solidFill>
                <a:latin typeface="Work Sans"/>
                <a:ea typeface="Work Sans"/>
                <a:cs typeface="Work Sans"/>
                <a:sym typeface="Work Sans"/>
              </a:rPr>
              <a:t>Adaptation:</a:t>
            </a:r>
            <a:r>
              <a:rPr lang="en-IN" sz="1100" i="0" u="none" strike="noStrike" cap="none">
                <a:solidFill>
                  <a:schemeClr val="dk1"/>
                </a:solidFill>
                <a:latin typeface="Work Sans"/>
                <a:ea typeface="Work Sans"/>
                <a:cs typeface="Work Sans"/>
                <a:sym typeface="Work Sans"/>
              </a:rPr>
              <a:t> Always choose a tool that you can easily analyse and adapt. </a:t>
            </a:r>
            <a:endParaRPr sz="1300">
              <a:latin typeface="Work Sans"/>
              <a:ea typeface="Work Sans"/>
              <a:cs typeface="Work Sans"/>
              <a:sym typeface="Work Sans"/>
            </a:endParaRPr>
          </a:p>
          <a:p>
            <a:pPr marL="0" marR="0" lvl="0" indent="0" algn="just" rtl="0">
              <a:lnSpc>
                <a:spcPct val="100000"/>
              </a:lnSpc>
              <a:spcBef>
                <a:spcPts val="0"/>
              </a:spcBef>
              <a:spcAft>
                <a:spcPts val="0"/>
              </a:spcAft>
              <a:buNone/>
            </a:pPr>
            <a:endParaRPr sz="1100" b="1" i="0" u="none" strike="noStrike" cap="none">
              <a:solidFill>
                <a:schemeClr val="dk1"/>
              </a:solidFill>
              <a:latin typeface="Work Sans"/>
              <a:ea typeface="Work Sans"/>
              <a:cs typeface="Work Sans"/>
              <a:sym typeface="Work Sans"/>
            </a:endParaRPr>
          </a:p>
          <a:p>
            <a:pPr marL="0" marR="0" lvl="0" indent="0" algn="just" rtl="0">
              <a:lnSpc>
                <a:spcPct val="100000"/>
              </a:lnSpc>
              <a:spcBef>
                <a:spcPts val="0"/>
              </a:spcBef>
              <a:spcAft>
                <a:spcPts val="0"/>
              </a:spcAft>
              <a:buNone/>
            </a:pPr>
            <a:r>
              <a:rPr lang="en-IN" sz="1100" b="1" i="0" u="none" strike="noStrike" cap="none">
                <a:solidFill>
                  <a:schemeClr val="dk1"/>
                </a:solidFill>
                <a:latin typeface="Work Sans"/>
                <a:ea typeface="Work Sans"/>
                <a:cs typeface="Work Sans"/>
                <a:sym typeface="Work Sans"/>
              </a:rPr>
              <a:t>Sharing:</a:t>
            </a:r>
            <a:r>
              <a:rPr lang="en-IN" sz="1100" i="0" u="none" strike="noStrike" cap="none">
                <a:solidFill>
                  <a:schemeClr val="dk1"/>
                </a:solidFill>
                <a:latin typeface="Work Sans"/>
                <a:ea typeface="Work Sans"/>
                <a:cs typeface="Work Sans"/>
                <a:sym typeface="Work Sans"/>
              </a:rPr>
              <a:t> As we know, teamwork is essential for a great design work, so check your tool is suitable for collaboration to be in sync with other members of your team.</a:t>
            </a:r>
            <a:endParaRPr sz="1100" b="1" i="0" u="none" strike="noStrike" cap="none">
              <a:solidFill>
                <a:schemeClr val="dk1"/>
              </a:solidFill>
              <a:latin typeface="Work Sans"/>
              <a:ea typeface="Work Sans"/>
              <a:cs typeface="Work Sans"/>
              <a:sym typeface="Work Sans"/>
            </a:endParaRPr>
          </a:p>
          <a:p>
            <a:pPr marL="0" marR="0" lvl="0" indent="0" algn="just" rtl="0">
              <a:lnSpc>
                <a:spcPct val="100000"/>
              </a:lnSpc>
              <a:spcBef>
                <a:spcPts val="0"/>
              </a:spcBef>
              <a:spcAft>
                <a:spcPts val="0"/>
              </a:spcAft>
              <a:buNone/>
            </a:pPr>
            <a:endParaRPr sz="1100" b="1" i="0" u="none" strike="noStrike" cap="none">
              <a:solidFill>
                <a:schemeClr val="dk1"/>
              </a:solidFill>
              <a:latin typeface="Work Sans"/>
              <a:ea typeface="Work Sans"/>
              <a:cs typeface="Work Sans"/>
              <a:sym typeface="Work Sans"/>
            </a:endParaRPr>
          </a:p>
          <a:p>
            <a:pPr marL="0" marR="0" lvl="0" indent="0" algn="just" rtl="0">
              <a:lnSpc>
                <a:spcPct val="100000"/>
              </a:lnSpc>
              <a:spcBef>
                <a:spcPts val="0"/>
              </a:spcBef>
              <a:spcAft>
                <a:spcPts val="0"/>
              </a:spcAft>
              <a:buNone/>
            </a:pPr>
            <a:r>
              <a:rPr lang="en-IN" sz="1100" b="1" i="0" u="none" strike="noStrike" cap="none">
                <a:solidFill>
                  <a:schemeClr val="dk1"/>
                </a:solidFill>
                <a:latin typeface="Work Sans"/>
                <a:ea typeface="Work Sans"/>
                <a:cs typeface="Work Sans"/>
                <a:sym typeface="Work Sans"/>
              </a:rPr>
              <a:t>Usage:</a:t>
            </a:r>
            <a:r>
              <a:rPr lang="en-IN" sz="1100" i="0" u="none" strike="noStrike" cap="none">
                <a:solidFill>
                  <a:schemeClr val="dk1"/>
                </a:solidFill>
                <a:latin typeface="Work Sans"/>
                <a:ea typeface="Work Sans"/>
                <a:cs typeface="Work Sans"/>
                <a:sym typeface="Work Sans"/>
              </a:rPr>
              <a:t> When selecting a prototyping tool, always check how well it fits with your design process and other tools you regularly use</a:t>
            </a:r>
            <a:endParaRPr sz="1300">
              <a:latin typeface="Work Sans"/>
              <a:ea typeface="Work Sans"/>
              <a:cs typeface="Work Sans"/>
              <a:sym typeface="Work Sans"/>
            </a:endParaRPr>
          </a:p>
          <a:p>
            <a:pPr marL="0" marR="0" lvl="0" indent="0" algn="just" rtl="0">
              <a:lnSpc>
                <a:spcPct val="100000"/>
              </a:lnSpc>
              <a:spcBef>
                <a:spcPts val="0"/>
              </a:spcBef>
              <a:spcAft>
                <a:spcPts val="0"/>
              </a:spcAft>
              <a:buNone/>
            </a:pPr>
            <a:endParaRPr sz="1100" b="1" i="0" u="none" strike="noStrike" cap="none">
              <a:solidFill>
                <a:schemeClr val="dk1"/>
              </a:solidFill>
              <a:latin typeface="Work Sans"/>
              <a:ea typeface="Work Sans"/>
              <a:cs typeface="Work Sans"/>
              <a:sym typeface="Work Sans"/>
            </a:endParaRPr>
          </a:p>
          <a:p>
            <a:pPr marL="0" marR="0" lvl="0" indent="0" algn="just" rtl="0">
              <a:lnSpc>
                <a:spcPct val="100000"/>
              </a:lnSpc>
              <a:spcBef>
                <a:spcPts val="0"/>
              </a:spcBef>
              <a:spcAft>
                <a:spcPts val="0"/>
              </a:spcAft>
              <a:buNone/>
            </a:pPr>
            <a:r>
              <a:rPr lang="en-IN" sz="1100" b="1" i="0" u="none" strike="noStrike" cap="none">
                <a:solidFill>
                  <a:schemeClr val="dk1"/>
                </a:solidFill>
                <a:latin typeface="Work Sans"/>
                <a:ea typeface="Work Sans"/>
                <a:cs typeface="Work Sans"/>
                <a:sym typeface="Work Sans"/>
              </a:rPr>
              <a:t>Easiness of Use and Comfort:</a:t>
            </a:r>
            <a:r>
              <a:rPr lang="en-IN" sz="1100" i="0" u="none" strike="noStrike" cap="none">
                <a:solidFill>
                  <a:schemeClr val="dk1"/>
                </a:solidFill>
                <a:latin typeface="Work Sans"/>
                <a:ea typeface="Work Sans"/>
                <a:cs typeface="Work Sans"/>
                <a:sym typeface="Work Sans"/>
              </a:rPr>
              <a:t> The ease of use in using the prototyping tool is essential for the designer to save time and help increase output.</a:t>
            </a:r>
            <a:endParaRPr sz="1300">
              <a:latin typeface="Work Sans"/>
              <a:ea typeface="Work Sans"/>
              <a:cs typeface="Work Sans"/>
              <a:sym typeface="Work Sans"/>
            </a:endParaRPr>
          </a:p>
          <a:p>
            <a:pPr marL="0" marR="0" lvl="0" indent="0" algn="just" rtl="0">
              <a:lnSpc>
                <a:spcPct val="100000"/>
              </a:lnSpc>
              <a:spcBef>
                <a:spcPts val="0"/>
              </a:spcBef>
              <a:spcAft>
                <a:spcPts val="0"/>
              </a:spcAft>
              <a:buNone/>
            </a:pPr>
            <a:endParaRPr sz="1100" i="0" u="none" strike="noStrike" cap="none">
              <a:solidFill>
                <a:schemeClr val="dk1"/>
              </a:solidFill>
              <a:latin typeface="Work Sans"/>
              <a:ea typeface="Work Sans"/>
              <a:cs typeface="Work Sans"/>
              <a:sym typeface="Work Sans"/>
            </a:endParaRPr>
          </a:p>
          <a:p>
            <a:pPr marL="0" marR="0" lvl="0" indent="0" algn="just" rtl="0">
              <a:lnSpc>
                <a:spcPct val="100000"/>
              </a:lnSpc>
              <a:spcBef>
                <a:spcPts val="0"/>
              </a:spcBef>
              <a:spcAft>
                <a:spcPts val="0"/>
              </a:spcAft>
              <a:buNone/>
            </a:pPr>
            <a:r>
              <a:rPr lang="en-IN" sz="1100" b="1" i="0" u="none" strike="noStrike" cap="none">
                <a:solidFill>
                  <a:schemeClr val="dk1"/>
                </a:solidFill>
                <a:latin typeface="Work Sans"/>
                <a:ea typeface="Work Sans"/>
                <a:cs typeface="Work Sans"/>
                <a:sym typeface="Work Sans"/>
              </a:rPr>
              <a:t>Price:</a:t>
            </a:r>
            <a:r>
              <a:rPr lang="en-IN" sz="1100" i="0" u="none" strike="noStrike" cap="none">
                <a:solidFill>
                  <a:schemeClr val="dk1"/>
                </a:solidFill>
                <a:latin typeface="Work Sans"/>
                <a:ea typeface="Work Sans"/>
                <a:cs typeface="Work Sans"/>
                <a:sym typeface="Work Sans"/>
              </a:rPr>
              <a:t> we should be careful while choosing tools and not be blinded by the features.</a:t>
            </a:r>
            <a:endParaRPr sz="1100" b="1" i="0" u="none" strike="noStrike" cap="none">
              <a:solidFill>
                <a:schemeClr val="dk1"/>
              </a:solidFill>
              <a:latin typeface="Work Sans"/>
              <a:ea typeface="Work Sans"/>
              <a:cs typeface="Work Sans"/>
              <a:sym typeface="Work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400"/>
              <a:t>Available E-tools</a:t>
            </a:r>
            <a:endParaRPr/>
          </a:p>
        </p:txBody>
      </p:sp>
      <p:sp>
        <p:nvSpPr>
          <p:cNvPr id="139" name="Google Shape;139;p18"/>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13</a:t>
            </a:fld>
            <a:endParaRPr/>
          </a:p>
        </p:txBody>
      </p:sp>
      <p:sp>
        <p:nvSpPr>
          <p:cNvPr id="140" name="Google Shape;140;p18"/>
          <p:cNvSpPr/>
          <p:nvPr/>
        </p:nvSpPr>
        <p:spPr>
          <a:xfrm>
            <a:off x="633354" y="1055016"/>
            <a:ext cx="7304416" cy="46166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IN" sz="1200" b="1" i="0" u="none" strike="noStrike" cap="none">
                <a:solidFill>
                  <a:srgbClr val="000000"/>
                </a:solidFill>
                <a:latin typeface="Arial"/>
                <a:ea typeface="Arial"/>
                <a:cs typeface="Arial"/>
                <a:sym typeface="Arial"/>
              </a:rPr>
              <a:t>Marvelapp — Turn anything into interactive prototypes</a:t>
            </a:r>
            <a:endParaRPr/>
          </a:p>
          <a:p>
            <a:pPr marL="0" marR="0" lvl="0" indent="0" algn="just" rtl="0">
              <a:lnSpc>
                <a:spcPct val="100000"/>
              </a:lnSpc>
              <a:spcBef>
                <a:spcPts val="0"/>
              </a:spcBef>
              <a:spcAft>
                <a:spcPts val="0"/>
              </a:spcAft>
              <a:buNone/>
            </a:pPr>
            <a:endParaRPr sz="1200" b="1" i="0" u="none" strike="noStrike" cap="none">
              <a:solidFill>
                <a:schemeClr val="dk1"/>
              </a:solidFill>
              <a:latin typeface="Arial"/>
              <a:ea typeface="Arial"/>
              <a:cs typeface="Arial"/>
              <a:sym typeface="Arial"/>
            </a:endParaRPr>
          </a:p>
        </p:txBody>
      </p:sp>
      <p:pic>
        <p:nvPicPr>
          <p:cNvPr id="141" name="Google Shape;141;p18" descr="https://miro.medium.com/max/1349/0*qvIq44VsAheX4r4a.jpg"/>
          <p:cNvPicPr preferRelativeResize="0"/>
          <p:nvPr/>
        </p:nvPicPr>
        <p:blipFill rotWithShape="1">
          <a:blip r:embed="rId3">
            <a:alphaModFix/>
          </a:blip>
          <a:srcRect l="27350" t="34958" r="24423"/>
          <a:stretch/>
        </p:blipFill>
        <p:spPr>
          <a:xfrm>
            <a:off x="633354" y="1366344"/>
            <a:ext cx="1734208" cy="1147763"/>
          </a:xfrm>
          <a:prstGeom prst="rect">
            <a:avLst/>
          </a:prstGeom>
          <a:noFill/>
          <a:ln>
            <a:noFill/>
          </a:ln>
        </p:spPr>
      </p:pic>
      <p:sp>
        <p:nvSpPr>
          <p:cNvPr id="142" name="Google Shape;142;p18"/>
          <p:cNvSpPr/>
          <p:nvPr/>
        </p:nvSpPr>
        <p:spPr>
          <a:xfrm>
            <a:off x="633354" y="2594602"/>
            <a:ext cx="7304416"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200" b="1" i="0" u="none" strike="noStrike" cap="none">
                <a:solidFill>
                  <a:srgbClr val="000000"/>
                </a:solidFill>
                <a:latin typeface="Arial"/>
                <a:ea typeface="Arial"/>
                <a:cs typeface="Arial"/>
                <a:sym typeface="Arial"/>
              </a:rPr>
              <a:t>InVision — Powerful design prototyping tools</a:t>
            </a:r>
            <a:endParaRPr/>
          </a:p>
        </p:txBody>
      </p:sp>
      <p:pic>
        <p:nvPicPr>
          <p:cNvPr id="143" name="Google Shape;143;p18"/>
          <p:cNvPicPr preferRelativeResize="0"/>
          <p:nvPr/>
        </p:nvPicPr>
        <p:blipFill rotWithShape="1">
          <a:blip r:embed="rId4">
            <a:alphaModFix/>
          </a:blip>
          <a:srcRect/>
          <a:stretch/>
        </p:blipFill>
        <p:spPr>
          <a:xfrm>
            <a:off x="633354" y="2952096"/>
            <a:ext cx="2857500" cy="1600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400"/>
              <a:t>Available E-tools</a:t>
            </a:r>
            <a:endParaRPr/>
          </a:p>
        </p:txBody>
      </p:sp>
      <p:sp>
        <p:nvSpPr>
          <p:cNvPr id="149" name="Google Shape;149;p19"/>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14</a:t>
            </a:fld>
            <a:endParaRPr/>
          </a:p>
        </p:txBody>
      </p:sp>
      <p:sp>
        <p:nvSpPr>
          <p:cNvPr id="150" name="Google Shape;150;p19"/>
          <p:cNvSpPr/>
          <p:nvPr/>
        </p:nvSpPr>
        <p:spPr>
          <a:xfrm>
            <a:off x="633354" y="1055016"/>
            <a:ext cx="7304416"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200" b="1" i="0" u="none" strike="noStrike" cap="none">
                <a:solidFill>
                  <a:srgbClr val="000000"/>
                </a:solidFill>
                <a:latin typeface="Arial"/>
                <a:ea typeface="Arial"/>
                <a:cs typeface="Arial"/>
                <a:sym typeface="Arial"/>
              </a:rPr>
              <a:t>Justinmind — Prototyping Tool for web and mobile apps</a:t>
            </a:r>
            <a:endParaRPr/>
          </a:p>
        </p:txBody>
      </p:sp>
      <p:sp>
        <p:nvSpPr>
          <p:cNvPr id="151" name="Google Shape;151;p19"/>
          <p:cNvSpPr/>
          <p:nvPr/>
        </p:nvSpPr>
        <p:spPr>
          <a:xfrm>
            <a:off x="633354" y="3065565"/>
            <a:ext cx="7304416"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200" b="1" i="0" u="none" strike="noStrike" cap="none">
                <a:solidFill>
                  <a:srgbClr val="000000"/>
                </a:solidFill>
                <a:latin typeface="Arial"/>
                <a:ea typeface="Arial"/>
                <a:cs typeface="Arial"/>
                <a:sym typeface="Arial"/>
              </a:rPr>
              <a:t>Flinto — The App Design Apps</a:t>
            </a:r>
            <a:endParaRPr/>
          </a:p>
        </p:txBody>
      </p:sp>
      <p:pic>
        <p:nvPicPr>
          <p:cNvPr id="152" name="Google Shape;152;p19"/>
          <p:cNvPicPr preferRelativeResize="0"/>
          <p:nvPr/>
        </p:nvPicPr>
        <p:blipFill rotWithShape="1">
          <a:blip r:embed="rId3">
            <a:alphaModFix/>
          </a:blip>
          <a:srcRect/>
          <a:stretch/>
        </p:blipFill>
        <p:spPr>
          <a:xfrm>
            <a:off x="738129" y="1332015"/>
            <a:ext cx="2647950" cy="1733550"/>
          </a:xfrm>
          <a:prstGeom prst="rect">
            <a:avLst/>
          </a:prstGeom>
          <a:noFill/>
          <a:ln>
            <a:noFill/>
          </a:ln>
        </p:spPr>
      </p:pic>
      <p:pic>
        <p:nvPicPr>
          <p:cNvPr id="153" name="Google Shape;153;p19"/>
          <p:cNvPicPr preferRelativeResize="0"/>
          <p:nvPr/>
        </p:nvPicPr>
        <p:blipFill rotWithShape="1">
          <a:blip r:embed="rId4">
            <a:alphaModFix/>
          </a:blip>
          <a:srcRect/>
          <a:stretch/>
        </p:blipFill>
        <p:spPr>
          <a:xfrm>
            <a:off x="726928" y="3420959"/>
            <a:ext cx="2707968" cy="132889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400"/>
              <a:t>Available E-tools</a:t>
            </a:r>
            <a:endParaRPr/>
          </a:p>
        </p:txBody>
      </p:sp>
      <p:sp>
        <p:nvSpPr>
          <p:cNvPr id="159" name="Google Shape;159;p20"/>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15</a:t>
            </a:fld>
            <a:endParaRPr/>
          </a:p>
        </p:txBody>
      </p:sp>
      <p:sp>
        <p:nvSpPr>
          <p:cNvPr id="160" name="Google Shape;160;p20"/>
          <p:cNvSpPr/>
          <p:nvPr/>
        </p:nvSpPr>
        <p:spPr>
          <a:xfrm>
            <a:off x="633354" y="1055016"/>
            <a:ext cx="7304416"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200" b="1" i="0" u="none" strike="noStrike" cap="none">
                <a:solidFill>
                  <a:srgbClr val="000000"/>
                </a:solidFill>
                <a:latin typeface="Arial"/>
                <a:ea typeface="Arial"/>
                <a:cs typeface="Arial"/>
                <a:sym typeface="Arial"/>
              </a:rPr>
              <a:t>Proto.io — Prototypes that feel real</a:t>
            </a:r>
            <a:endParaRPr/>
          </a:p>
        </p:txBody>
      </p:sp>
      <p:sp>
        <p:nvSpPr>
          <p:cNvPr id="161" name="Google Shape;161;p20"/>
          <p:cNvSpPr/>
          <p:nvPr/>
        </p:nvSpPr>
        <p:spPr>
          <a:xfrm>
            <a:off x="633354" y="3065565"/>
            <a:ext cx="7304416"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200" b="1" i="0" u="none" strike="noStrike" cap="none">
                <a:solidFill>
                  <a:srgbClr val="000000"/>
                </a:solidFill>
                <a:latin typeface="Arial"/>
                <a:ea typeface="Arial"/>
                <a:cs typeface="Arial"/>
                <a:sym typeface="Arial"/>
              </a:rPr>
              <a:t>Origami.Design — Design Prototyping</a:t>
            </a:r>
            <a:endParaRPr/>
          </a:p>
        </p:txBody>
      </p:sp>
      <p:pic>
        <p:nvPicPr>
          <p:cNvPr id="162" name="Google Shape;162;p20"/>
          <p:cNvPicPr preferRelativeResize="0"/>
          <p:nvPr/>
        </p:nvPicPr>
        <p:blipFill rotWithShape="1">
          <a:blip r:embed="rId3">
            <a:alphaModFix/>
          </a:blip>
          <a:srcRect/>
          <a:stretch/>
        </p:blipFill>
        <p:spPr>
          <a:xfrm>
            <a:off x="726928" y="1332015"/>
            <a:ext cx="2904605" cy="1425388"/>
          </a:xfrm>
          <a:prstGeom prst="rect">
            <a:avLst/>
          </a:prstGeom>
          <a:noFill/>
          <a:ln>
            <a:noFill/>
          </a:ln>
        </p:spPr>
      </p:pic>
      <p:pic>
        <p:nvPicPr>
          <p:cNvPr id="163" name="Google Shape;163;p20"/>
          <p:cNvPicPr preferRelativeResize="0"/>
          <p:nvPr/>
        </p:nvPicPr>
        <p:blipFill rotWithShape="1">
          <a:blip r:embed="rId4">
            <a:alphaModFix/>
          </a:blip>
          <a:srcRect/>
          <a:stretch/>
        </p:blipFill>
        <p:spPr>
          <a:xfrm>
            <a:off x="726928" y="3400683"/>
            <a:ext cx="3150318" cy="15459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400"/>
              <a:t>Available E-tools</a:t>
            </a:r>
            <a:endParaRPr/>
          </a:p>
        </p:txBody>
      </p:sp>
      <p:sp>
        <p:nvSpPr>
          <p:cNvPr id="169" name="Google Shape;169;p2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16</a:t>
            </a:fld>
            <a:endParaRPr/>
          </a:p>
        </p:txBody>
      </p:sp>
      <p:sp>
        <p:nvSpPr>
          <p:cNvPr id="170" name="Google Shape;170;p21"/>
          <p:cNvSpPr/>
          <p:nvPr/>
        </p:nvSpPr>
        <p:spPr>
          <a:xfrm>
            <a:off x="633354" y="1055016"/>
            <a:ext cx="7304416"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200" b="1" i="0" u="none" strike="noStrike" cap="none">
                <a:solidFill>
                  <a:srgbClr val="000000"/>
                </a:solidFill>
                <a:latin typeface="Arial"/>
                <a:ea typeface="Arial"/>
                <a:cs typeface="Arial"/>
                <a:sym typeface="Arial"/>
              </a:rPr>
              <a:t>Axure — Design the right solution</a:t>
            </a:r>
            <a:endParaRPr/>
          </a:p>
        </p:txBody>
      </p:sp>
      <p:sp>
        <p:nvSpPr>
          <p:cNvPr id="171" name="Google Shape;171;p21"/>
          <p:cNvSpPr/>
          <p:nvPr/>
        </p:nvSpPr>
        <p:spPr>
          <a:xfrm>
            <a:off x="633354" y="3065565"/>
            <a:ext cx="7304416"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200" b="1" i="0" u="none" strike="noStrike" cap="none">
                <a:solidFill>
                  <a:srgbClr val="000000"/>
                </a:solidFill>
                <a:latin typeface="Arial"/>
                <a:ea typeface="Arial"/>
                <a:cs typeface="Arial"/>
                <a:sym typeface="Arial"/>
              </a:rPr>
              <a:t>Fluid — Create Web and Mobile Prototypes in Minutes</a:t>
            </a:r>
            <a:endParaRPr/>
          </a:p>
        </p:txBody>
      </p:sp>
      <p:pic>
        <p:nvPicPr>
          <p:cNvPr id="172" name="Google Shape;172;p21"/>
          <p:cNvPicPr preferRelativeResize="0"/>
          <p:nvPr/>
        </p:nvPicPr>
        <p:blipFill rotWithShape="1">
          <a:blip r:embed="rId3">
            <a:alphaModFix/>
          </a:blip>
          <a:srcRect/>
          <a:stretch/>
        </p:blipFill>
        <p:spPr>
          <a:xfrm>
            <a:off x="726928" y="1451723"/>
            <a:ext cx="2897756" cy="1422027"/>
          </a:xfrm>
          <a:prstGeom prst="rect">
            <a:avLst/>
          </a:prstGeom>
          <a:noFill/>
          <a:ln>
            <a:noFill/>
          </a:ln>
        </p:spPr>
      </p:pic>
      <p:pic>
        <p:nvPicPr>
          <p:cNvPr id="173" name="Google Shape;173;p21"/>
          <p:cNvPicPr preferRelativeResize="0"/>
          <p:nvPr/>
        </p:nvPicPr>
        <p:blipFill rotWithShape="1">
          <a:blip r:embed="rId4">
            <a:alphaModFix/>
          </a:blip>
          <a:srcRect/>
          <a:stretch/>
        </p:blipFill>
        <p:spPr>
          <a:xfrm>
            <a:off x="726928" y="3637623"/>
            <a:ext cx="2897756" cy="129953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2"/>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400"/>
              <a:t>Design Tools for Data Visualization</a:t>
            </a:r>
            <a:endParaRPr/>
          </a:p>
        </p:txBody>
      </p:sp>
      <p:sp>
        <p:nvSpPr>
          <p:cNvPr id="179" name="Google Shape;179;p2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17</a:t>
            </a:fld>
            <a:endParaRPr/>
          </a:p>
        </p:txBody>
      </p:sp>
      <p:sp>
        <p:nvSpPr>
          <p:cNvPr id="180" name="Google Shape;180;p22"/>
          <p:cNvSpPr/>
          <p:nvPr/>
        </p:nvSpPr>
        <p:spPr>
          <a:xfrm>
            <a:off x="633354" y="1055016"/>
            <a:ext cx="7304416" cy="276999"/>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endParaRPr sz="1200" b="1" i="0" u="none" strike="noStrike" cap="none">
              <a:solidFill>
                <a:schemeClr val="dk1"/>
              </a:solidFill>
              <a:latin typeface="Arial"/>
              <a:ea typeface="Arial"/>
              <a:cs typeface="Arial"/>
              <a:sym typeface="Arial"/>
            </a:endParaRPr>
          </a:p>
        </p:txBody>
      </p:sp>
      <p:pic>
        <p:nvPicPr>
          <p:cNvPr id="181" name="Google Shape;181;p22"/>
          <p:cNvPicPr preferRelativeResize="0"/>
          <p:nvPr/>
        </p:nvPicPr>
        <p:blipFill rotWithShape="1">
          <a:blip r:embed="rId3">
            <a:alphaModFix/>
          </a:blip>
          <a:srcRect/>
          <a:stretch/>
        </p:blipFill>
        <p:spPr>
          <a:xfrm>
            <a:off x="633354" y="1570615"/>
            <a:ext cx="3566559" cy="2867585"/>
          </a:xfrm>
          <a:prstGeom prst="rect">
            <a:avLst/>
          </a:prstGeom>
          <a:noFill/>
          <a:ln>
            <a:noFill/>
          </a:ln>
        </p:spPr>
      </p:pic>
      <p:sp>
        <p:nvSpPr>
          <p:cNvPr id="182" name="Google Shape;182;p22"/>
          <p:cNvSpPr/>
          <p:nvPr/>
        </p:nvSpPr>
        <p:spPr>
          <a:xfrm>
            <a:off x="4285562" y="1570615"/>
            <a:ext cx="2601994" cy="181588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1400"/>
              <a:buFont typeface="Work Sans"/>
              <a:buAutoNum type="arabicPeriod"/>
            </a:pPr>
            <a:r>
              <a:rPr lang="en-IN" sz="1400" i="0" u="none" strike="noStrike" cap="none">
                <a:solidFill>
                  <a:srgbClr val="000000"/>
                </a:solidFill>
                <a:latin typeface="Work Sans"/>
                <a:ea typeface="Work Sans"/>
                <a:cs typeface="Work Sans"/>
                <a:sym typeface="Work Sans"/>
              </a:rPr>
              <a:t>Adobe Illustrator</a:t>
            </a:r>
            <a:endParaRPr>
              <a:latin typeface="Work Sans"/>
              <a:ea typeface="Work Sans"/>
              <a:cs typeface="Work Sans"/>
              <a:sym typeface="Work Sans"/>
            </a:endParaRPr>
          </a:p>
          <a:p>
            <a:pPr marL="342900" marR="0" lvl="0" indent="-342900" algn="l" rtl="0">
              <a:lnSpc>
                <a:spcPct val="100000"/>
              </a:lnSpc>
              <a:spcBef>
                <a:spcPts val="0"/>
              </a:spcBef>
              <a:spcAft>
                <a:spcPts val="0"/>
              </a:spcAft>
              <a:buClr>
                <a:srgbClr val="000000"/>
              </a:buClr>
              <a:buSzPts val="1400"/>
              <a:buFont typeface="Work Sans"/>
              <a:buAutoNum type="arabicPeriod"/>
            </a:pPr>
            <a:r>
              <a:rPr lang="en-IN" sz="1400" i="0" u="none" strike="noStrike" cap="none">
                <a:solidFill>
                  <a:srgbClr val="000000"/>
                </a:solidFill>
                <a:latin typeface="Work Sans"/>
                <a:ea typeface="Work Sans"/>
                <a:cs typeface="Work Sans"/>
                <a:sym typeface="Work Sans"/>
              </a:rPr>
              <a:t>SketchApp</a:t>
            </a:r>
            <a:endParaRPr sz="1400" i="0" u="none" strike="noStrike" cap="none">
              <a:solidFill>
                <a:srgbClr val="000000"/>
              </a:solidFill>
              <a:latin typeface="Work Sans"/>
              <a:ea typeface="Work Sans"/>
              <a:cs typeface="Work Sans"/>
              <a:sym typeface="Work Sans"/>
            </a:endParaRPr>
          </a:p>
          <a:p>
            <a:pPr marL="342900" marR="0" lvl="0" indent="-342900" algn="l" rtl="0">
              <a:lnSpc>
                <a:spcPct val="100000"/>
              </a:lnSpc>
              <a:spcBef>
                <a:spcPts val="0"/>
              </a:spcBef>
              <a:spcAft>
                <a:spcPts val="0"/>
              </a:spcAft>
              <a:buClr>
                <a:srgbClr val="000000"/>
              </a:buClr>
              <a:buSzPts val="1400"/>
              <a:buFont typeface="Work Sans"/>
              <a:buAutoNum type="arabicPeriod"/>
            </a:pPr>
            <a:r>
              <a:rPr lang="en-IN" sz="1400" i="0" u="none" strike="noStrike" cap="none">
                <a:solidFill>
                  <a:srgbClr val="000000"/>
                </a:solidFill>
                <a:latin typeface="Work Sans"/>
                <a:ea typeface="Work Sans"/>
                <a:cs typeface="Work Sans"/>
                <a:sym typeface="Work Sans"/>
              </a:rPr>
              <a:t>Balsamiq</a:t>
            </a:r>
            <a:endParaRPr sz="1400" i="0" u="none" strike="noStrike" cap="none">
              <a:solidFill>
                <a:srgbClr val="000000"/>
              </a:solidFill>
              <a:latin typeface="Work Sans"/>
              <a:ea typeface="Work Sans"/>
              <a:cs typeface="Work Sans"/>
              <a:sym typeface="Work Sans"/>
            </a:endParaRPr>
          </a:p>
          <a:p>
            <a:pPr marL="342900" marR="0" lvl="0" indent="-342900" algn="l" rtl="0">
              <a:lnSpc>
                <a:spcPct val="100000"/>
              </a:lnSpc>
              <a:spcBef>
                <a:spcPts val="0"/>
              </a:spcBef>
              <a:spcAft>
                <a:spcPts val="0"/>
              </a:spcAft>
              <a:buClr>
                <a:srgbClr val="000000"/>
              </a:buClr>
              <a:buSzPts val="1400"/>
              <a:buFont typeface="Work Sans"/>
              <a:buAutoNum type="arabicPeriod"/>
            </a:pPr>
            <a:r>
              <a:rPr lang="en-IN" sz="1400" i="0" u="none" strike="noStrike" cap="none">
                <a:solidFill>
                  <a:srgbClr val="000000"/>
                </a:solidFill>
                <a:latin typeface="Work Sans"/>
                <a:ea typeface="Work Sans"/>
                <a:cs typeface="Work Sans"/>
                <a:sym typeface="Work Sans"/>
              </a:rPr>
              <a:t>Adobe After Effects</a:t>
            </a:r>
            <a:endParaRPr>
              <a:latin typeface="Work Sans"/>
              <a:ea typeface="Work Sans"/>
              <a:cs typeface="Work Sans"/>
              <a:sym typeface="Work Sans"/>
            </a:endParaRPr>
          </a:p>
          <a:p>
            <a:pPr marL="342900" marR="0" lvl="0" indent="-342900" algn="l" rtl="0">
              <a:lnSpc>
                <a:spcPct val="100000"/>
              </a:lnSpc>
              <a:spcBef>
                <a:spcPts val="0"/>
              </a:spcBef>
              <a:spcAft>
                <a:spcPts val="0"/>
              </a:spcAft>
              <a:buClr>
                <a:srgbClr val="000000"/>
              </a:buClr>
              <a:buSzPts val="1400"/>
              <a:buFont typeface="Work Sans"/>
              <a:buAutoNum type="arabicPeriod"/>
            </a:pPr>
            <a:r>
              <a:rPr lang="en-IN" sz="1400" i="0" u="none" strike="noStrike" cap="none">
                <a:solidFill>
                  <a:srgbClr val="000000"/>
                </a:solidFill>
                <a:latin typeface="Work Sans"/>
                <a:ea typeface="Work Sans"/>
                <a:cs typeface="Work Sans"/>
                <a:sym typeface="Work Sans"/>
              </a:rPr>
              <a:t>Origami Studio</a:t>
            </a:r>
            <a:endParaRPr>
              <a:latin typeface="Work Sans"/>
              <a:ea typeface="Work Sans"/>
              <a:cs typeface="Work Sans"/>
              <a:sym typeface="Work Sans"/>
            </a:endParaRPr>
          </a:p>
          <a:p>
            <a:pPr marL="342900" marR="0" lvl="0" indent="-342900" algn="l" rtl="0">
              <a:lnSpc>
                <a:spcPct val="100000"/>
              </a:lnSpc>
              <a:spcBef>
                <a:spcPts val="0"/>
              </a:spcBef>
              <a:spcAft>
                <a:spcPts val="0"/>
              </a:spcAft>
              <a:buClr>
                <a:srgbClr val="000000"/>
              </a:buClr>
              <a:buSzPts val="1400"/>
              <a:buFont typeface="Work Sans"/>
              <a:buAutoNum type="arabicPeriod"/>
            </a:pPr>
            <a:r>
              <a:rPr lang="en-IN" sz="1400" i="0" u="none" strike="noStrike" cap="none">
                <a:solidFill>
                  <a:srgbClr val="000000"/>
                </a:solidFill>
                <a:latin typeface="Work Sans"/>
                <a:ea typeface="Work Sans"/>
                <a:cs typeface="Work Sans"/>
                <a:sym typeface="Work Sans"/>
              </a:rPr>
              <a:t>Adobe Experience Design</a:t>
            </a:r>
            <a:endParaRPr>
              <a:latin typeface="Work Sans"/>
              <a:ea typeface="Work Sans"/>
              <a:cs typeface="Work Sans"/>
              <a:sym typeface="Work Sans"/>
            </a:endParaRPr>
          </a:p>
          <a:p>
            <a:pPr marL="342900" marR="0" lvl="0" indent="-342900" algn="l" rtl="0">
              <a:lnSpc>
                <a:spcPct val="100000"/>
              </a:lnSpc>
              <a:spcBef>
                <a:spcPts val="0"/>
              </a:spcBef>
              <a:spcAft>
                <a:spcPts val="0"/>
              </a:spcAft>
              <a:buClr>
                <a:srgbClr val="000000"/>
              </a:buClr>
              <a:buSzPts val="1400"/>
              <a:buFont typeface="Work Sans"/>
              <a:buAutoNum type="arabicPeriod"/>
            </a:pPr>
            <a:r>
              <a:rPr lang="en-IN" sz="1400" i="0" u="none" strike="noStrike" cap="none">
                <a:solidFill>
                  <a:srgbClr val="000000"/>
                </a:solidFill>
                <a:latin typeface="Work Sans"/>
                <a:ea typeface="Work Sans"/>
                <a:cs typeface="Work Sans"/>
                <a:sym typeface="Work Sans"/>
              </a:rPr>
              <a:t>Craft</a:t>
            </a:r>
            <a:endParaRPr>
              <a:latin typeface="Work Sans"/>
              <a:ea typeface="Work Sans"/>
              <a:cs typeface="Work Sans"/>
              <a:sym typeface="Work Sans"/>
            </a:endParaRPr>
          </a:p>
          <a:p>
            <a:pPr marL="342900" marR="0" lvl="0" indent="-342900" algn="l" rtl="0">
              <a:lnSpc>
                <a:spcPct val="100000"/>
              </a:lnSpc>
              <a:spcBef>
                <a:spcPts val="0"/>
              </a:spcBef>
              <a:spcAft>
                <a:spcPts val="0"/>
              </a:spcAft>
              <a:buClr>
                <a:srgbClr val="000000"/>
              </a:buClr>
              <a:buSzPts val="1400"/>
              <a:buFont typeface="Work Sans"/>
              <a:buAutoNum type="arabicPeriod"/>
            </a:pPr>
            <a:r>
              <a:rPr lang="en-IN" sz="1400" i="0" u="none" strike="noStrike" cap="none">
                <a:solidFill>
                  <a:srgbClr val="000000"/>
                </a:solidFill>
                <a:latin typeface="Work Sans"/>
                <a:ea typeface="Work Sans"/>
                <a:cs typeface="Work Sans"/>
                <a:sym typeface="Work Sans"/>
              </a:rPr>
              <a:t>Microsoft PowerPoint</a:t>
            </a:r>
            <a:endParaRPr>
              <a:latin typeface="Work Sans"/>
              <a:ea typeface="Work Sans"/>
              <a:cs typeface="Work Sans"/>
              <a:sym typeface="Work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ctrTitle"/>
          </p:nvPr>
        </p:nvSpPr>
        <p:spPr>
          <a:xfrm>
            <a:off x="1216025" y="1888150"/>
            <a:ext cx="6711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2800">
                <a:latin typeface="Work Sans ExtraBold"/>
                <a:ea typeface="Work Sans ExtraBold"/>
                <a:cs typeface="Work Sans ExtraBold"/>
                <a:sym typeface="Work Sans ExtraBold"/>
              </a:rPr>
              <a:t>Give description of the above stated prototyping tools for designers?</a:t>
            </a:r>
            <a:endParaRPr sz="2800">
              <a:latin typeface="Work Sans ExtraBold"/>
              <a:ea typeface="Work Sans ExtraBold"/>
              <a:cs typeface="Work Sans ExtraBold"/>
              <a:sym typeface="Work Sans ExtraBold"/>
            </a:endParaRPr>
          </a:p>
        </p:txBody>
      </p:sp>
      <p:sp>
        <p:nvSpPr>
          <p:cNvPr id="188" name="Google Shape;188;p23"/>
          <p:cNvSpPr txBox="1">
            <a:spLocks noGrp="1"/>
          </p:cNvSpPr>
          <p:nvPr>
            <p:ph type="subTitle" idx="1"/>
          </p:nvPr>
        </p:nvSpPr>
        <p:spPr>
          <a:xfrm>
            <a:off x="1216025" y="3693004"/>
            <a:ext cx="67119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a:solidFill>
                  <a:schemeClr val="dk1"/>
                </a:solidFill>
              </a:rPr>
              <a:t>Assignment 5</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p:nvPr/>
        </p:nvSpPr>
        <p:spPr>
          <a:xfrm>
            <a:off x="4235751" y="1177699"/>
            <a:ext cx="2938896" cy="2788091"/>
          </a:xfrm>
          <a:custGeom>
            <a:avLst/>
            <a:gdLst/>
            <a:ahLst/>
            <a:cxnLst/>
            <a:rect l="l" t="t" r="r" b="b"/>
            <a:pathLst>
              <a:path w="1899125" h="1801674" extrusionOk="0">
                <a:moveTo>
                  <a:pt x="1818538" y="707752"/>
                </a:moveTo>
                <a:cubicBezTo>
                  <a:pt x="1831074" y="497125"/>
                  <a:pt x="1753858" y="325519"/>
                  <a:pt x="1578309" y="205746"/>
                </a:cubicBezTo>
                <a:cubicBezTo>
                  <a:pt x="1408528" y="89914"/>
                  <a:pt x="1198250" y="22552"/>
                  <a:pt x="994519" y="4769"/>
                </a:cubicBezTo>
                <a:cubicBezTo>
                  <a:pt x="827085" y="-9839"/>
                  <a:pt x="652527" y="8307"/>
                  <a:pt x="495522" y="70381"/>
                </a:cubicBezTo>
                <a:cubicBezTo>
                  <a:pt x="429934" y="95571"/>
                  <a:pt x="368486" y="130433"/>
                  <a:pt x="313219" y="173809"/>
                </a:cubicBezTo>
                <a:cubicBezTo>
                  <a:pt x="239976" y="232551"/>
                  <a:pt x="210471" y="301682"/>
                  <a:pt x="158916" y="375104"/>
                </a:cubicBezTo>
                <a:cubicBezTo>
                  <a:pt x="103122" y="454565"/>
                  <a:pt x="46440" y="506438"/>
                  <a:pt x="18368" y="605174"/>
                </a:cubicBezTo>
                <a:cubicBezTo>
                  <a:pt x="-14565" y="720999"/>
                  <a:pt x="5923" y="819242"/>
                  <a:pt x="10454" y="934958"/>
                </a:cubicBezTo>
                <a:cubicBezTo>
                  <a:pt x="14758" y="1044814"/>
                  <a:pt x="-1278" y="1145825"/>
                  <a:pt x="25122" y="1255759"/>
                </a:cubicBezTo>
                <a:cubicBezTo>
                  <a:pt x="47323" y="1350745"/>
                  <a:pt x="90532" y="1439548"/>
                  <a:pt x="151572" y="1515641"/>
                </a:cubicBezTo>
                <a:cubicBezTo>
                  <a:pt x="422033" y="1849229"/>
                  <a:pt x="943761" y="1837532"/>
                  <a:pt x="1324630" y="1747856"/>
                </a:cubicBezTo>
                <a:cubicBezTo>
                  <a:pt x="1538265" y="1697565"/>
                  <a:pt x="1682812" y="1551189"/>
                  <a:pt x="1774457" y="1356692"/>
                </a:cubicBezTo>
                <a:cubicBezTo>
                  <a:pt x="1865783" y="1162882"/>
                  <a:pt x="1991560" y="890940"/>
                  <a:pt x="1818538" y="707752"/>
                </a:cubicBezTo>
                <a:close/>
                <a:moveTo>
                  <a:pt x="1780057" y="1013000"/>
                </a:moveTo>
                <a:cubicBezTo>
                  <a:pt x="1773893" y="989902"/>
                  <a:pt x="1783298" y="964666"/>
                  <a:pt x="1787413" y="941387"/>
                </a:cubicBezTo>
                <a:cubicBezTo>
                  <a:pt x="1787430" y="965448"/>
                  <a:pt x="1784958" y="989447"/>
                  <a:pt x="1780037" y="1013000"/>
                </a:cubicBezTo>
                <a:close/>
                <a:moveTo>
                  <a:pt x="1240206" y="1350652"/>
                </a:moveTo>
                <a:cubicBezTo>
                  <a:pt x="1199929" y="1367787"/>
                  <a:pt x="1164079" y="1357269"/>
                  <a:pt x="1121896" y="1347528"/>
                </a:cubicBezTo>
                <a:cubicBezTo>
                  <a:pt x="1185325" y="1323272"/>
                  <a:pt x="1246595" y="1293709"/>
                  <a:pt x="1305055" y="1259156"/>
                </a:cubicBezTo>
                <a:cubicBezTo>
                  <a:pt x="1286530" y="1291734"/>
                  <a:pt x="1264799" y="1322383"/>
                  <a:pt x="1240186" y="1350646"/>
                </a:cubicBezTo>
                <a:close/>
                <a:moveTo>
                  <a:pt x="1291243" y="1489342"/>
                </a:moveTo>
                <a:cubicBezTo>
                  <a:pt x="1273962" y="1493315"/>
                  <a:pt x="1256501" y="1496665"/>
                  <a:pt x="1238987" y="1499452"/>
                </a:cubicBezTo>
                <a:cubicBezTo>
                  <a:pt x="1256980" y="1483982"/>
                  <a:pt x="1267701" y="1489167"/>
                  <a:pt x="1291223" y="1489348"/>
                </a:cubicBezTo>
                <a:close/>
                <a:moveTo>
                  <a:pt x="1066251" y="829391"/>
                </a:moveTo>
                <a:cubicBezTo>
                  <a:pt x="1043961" y="799579"/>
                  <a:pt x="1027361" y="796436"/>
                  <a:pt x="1043676" y="759852"/>
                </a:cubicBezTo>
                <a:cubicBezTo>
                  <a:pt x="1056548" y="779930"/>
                  <a:pt x="1068915" y="804660"/>
                  <a:pt x="1066251" y="829391"/>
                </a:cubicBezTo>
                <a:close/>
                <a:moveTo>
                  <a:pt x="131680" y="905133"/>
                </a:moveTo>
                <a:cubicBezTo>
                  <a:pt x="135569" y="877323"/>
                  <a:pt x="140671" y="849592"/>
                  <a:pt x="146822" y="822178"/>
                </a:cubicBezTo>
                <a:cubicBezTo>
                  <a:pt x="168547" y="893395"/>
                  <a:pt x="196336" y="962619"/>
                  <a:pt x="229884" y="1029092"/>
                </a:cubicBezTo>
                <a:cubicBezTo>
                  <a:pt x="262843" y="1095845"/>
                  <a:pt x="272015" y="1165598"/>
                  <a:pt x="298810" y="1235112"/>
                </a:cubicBezTo>
                <a:cubicBezTo>
                  <a:pt x="217288" y="1140213"/>
                  <a:pt x="159946" y="1026998"/>
                  <a:pt x="131680" y="905133"/>
                </a:cubicBezTo>
                <a:close/>
                <a:moveTo>
                  <a:pt x="263413" y="518227"/>
                </a:moveTo>
                <a:cubicBezTo>
                  <a:pt x="267756" y="601097"/>
                  <a:pt x="263265" y="667409"/>
                  <a:pt x="254417" y="750351"/>
                </a:cubicBezTo>
                <a:cubicBezTo>
                  <a:pt x="242890" y="706980"/>
                  <a:pt x="235842" y="662542"/>
                  <a:pt x="233384" y="617733"/>
                </a:cubicBezTo>
                <a:cubicBezTo>
                  <a:pt x="231686" y="584111"/>
                  <a:pt x="263660" y="522899"/>
                  <a:pt x="263413" y="518207"/>
                </a:cubicBezTo>
                <a:close/>
                <a:moveTo>
                  <a:pt x="454798" y="739444"/>
                </a:moveTo>
                <a:cubicBezTo>
                  <a:pt x="460884" y="691751"/>
                  <a:pt x="468441" y="598388"/>
                  <a:pt x="506592" y="564461"/>
                </a:cubicBezTo>
                <a:cubicBezTo>
                  <a:pt x="560559" y="516503"/>
                  <a:pt x="618427" y="559464"/>
                  <a:pt x="661686" y="596690"/>
                </a:cubicBezTo>
                <a:cubicBezTo>
                  <a:pt x="571591" y="647105"/>
                  <a:pt x="494711" y="685938"/>
                  <a:pt x="463872" y="794233"/>
                </a:cubicBezTo>
                <a:cubicBezTo>
                  <a:pt x="451181" y="778945"/>
                  <a:pt x="447713" y="758006"/>
                  <a:pt x="454797" y="739444"/>
                </a:cubicBezTo>
                <a:close/>
                <a:moveTo>
                  <a:pt x="731461" y="908134"/>
                </a:moveTo>
                <a:cubicBezTo>
                  <a:pt x="722308" y="910395"/>
                  <a:pt x="744800" y="779767"/>
                  <a:pt x="748890" y="771388"/>
                </a:cubicBezTo>
                <a:cubicBezTo>
                  <a:pt x="760771" y="795114"/>
                  <a:pt x="730521" y="879935"/>
                  <a:pt x="731435" y="908134"/>
                </a:cubicBezTo>
                <a:close/>
                <a:moveTo>
                  <a:pt x="845227" y="1379142"/>
                </a:moveTo>
                <a:cubicBezTo>
                  <a:pt x="857758" y="1385458"/>
                  <a:pt x="870425" y="1391522"/>
                  <a:pt x="883229" y="1397334"/>
                </a:cubicBezTo>
                <a:cubicBezTo>
                  <a:pt x="752707" y="1462829"/>
                  <a:pt x="626011" y="1370055"/>
                  <a:pt x="553798" y="1260257"/>
                </a:cubicBezTo>
                <a:cubicBezTo>
                  <a:pt x="638530" y="1325267"/>
                  <a:pt x="739171" y="1366326"/>
                  <a:pt x="845201" y="1379142"/>
                </a:cubicBezTo>
                <a:close/>
                <a:moveTo>
                  <a:pt x="900431" y="1221080"/>
                </a:moveTo>
                <a:cubicBezTo>
                  <a:pt x="851903" y="1224269"/>
                  <a:pt x="735408" y="1064244"/>
                  <a:pt x="764601" y="1038036"/>
                </a:cubicBezTo>
                <a:cubicBezTo>
                  <a:pt x="801100" y="1107529"/>
                  <a:pt x="838959" y="1170361"/>
                  <a:pt x="900405" y="1221080"/>
                </a:cubicBezTo>
                <a:close/>
                <a:moveTo>
                  <a:pt x="868554" y="883856"/>
                </a:moveTo>
                <a:cubicBezTo>
                  <a:pt x="876831" y="858244"/>
                  <a:pt x="875101" y="846987"/>
                  <a:pt x="894416" y="825528"/>
                </a:cubicBezTo>
                <a:cubicBezTo>
                  <a:pt x="912798" y="846164"/>
                  <a:pt x="891065" y="881406"/>
                  <a:pt x="868528" y="883856"/>
                </a:cubicBezTo>
                <a:close/>
                <a:moveTo>
                  <a:pt x="728486" y="1608635"/>
                </a:moveTo>
                <a:cubicBezTo>
                  <a:pt x="649811" y="1617598"/>
                  <a:pt x="547608" y="1627157"/>
                  <a:pt x="504071" y="1545122"/>
                </a:cubicBezTo>
                <a:cubicBezTo>
                  <a:pt x="575905" y="1575650"/>
                  <a:pt x="651306" y="1596990"/>
                  <a:pt x="728486" y="1608635"/>
                </a:cubicBezTo>
                <a:close/>
                <a:moveTo>
                  <a:pt x="613968" y="944705"/>
                </a:moveTo>
                <a:cubicBezTo>
                  <a:pt x="601558" y="949388"/>
                  <a:pt x="589242" y="954311"/>
                  <a:pt x="577022" y="959475"/>
                </a:cubicBezTo>
                <a:cubicBezTo>
                  <a:pt x="563190" y="872093"/>
                  <a:pt x="576374" y="816384"/>
                  <a:pt x="638384" y="749956"/>
                </a:cubicBezTo>
                <a:cubicBezTo>
                  <a:pt x="611193" y="810726"/>
                  <a:pt x="608452" y="879287"/>
                  <a:pt x="613968" y="944705"/>
                </a:cubicBezTo>
                <a:close/>
                <a:moveTo>
                  <a:pt x="591846" y="303276"/>
                </a:moveTo>
                <a:cubicBezTo>
                  <a:pt x="628408" y="288330"/>
                  <a:pt x="667749" y="281390"/>
                  <a:pt x="707219" y="282926"/>
                </a:cubicBezTo>
                <a:cubicBezTo>
                  <a:pt x="663312" y="299699"/>
                  <a:pt x="637373" y="298999"/>
                  <a:pt x="591846" y="303276"/>
                </a:cubicBezTo>
                <a:close/>
                <a:moveTo>
                  <a:pt x="1317850" y="417689"/>
                </a:moveTo>
                <a:lnTo>
                  <a:pt x="1307285" y="402472"/>
                </a:lnTo>
                <a:cubicBezTo>
                  <a:pt x="1317340" y="410681"/>
                  <a:pt x="1327462" y="418817"/>
                  <a:pt x="1337651" y="426879"/>
                </a:cubicBezTo>
                <a:cubicBezTo>
                  <a:pt x="1330187" y="426198"/>
                  <a:pt x="1323189" y="422950"/>
                  <a:pt x="1317850" y="417689"/>
                </a:cubicBezTo>
                <a:close/>
                <a:moveTo>
                  <a:pt x="1632061" y="731809"/>
                </a:moveTo>
                <a:cubicBezTo>
                  <a:pt x="1624353" y="721440"/>
                  <a:pt x="1616512" y="711161"/>
                  <a:pt x="1608539" y="700973"/>
                </a:cubicBezTo>
                <a:cubicBezTo>
                  <a:pt x="1627021" y="705221"/>
                  <a:pt x="1634861" y="715499"/>
                  <a:pt x="1632061" y="731809"/>
                </a:cubicBezTo>
                <a:close/>
                <a:moveTo>
                  <a:pt x="1164124" y="1111237"/>
                </a:moveTo>
                <a:cubicBezTo>
                  <a:pt x="1193935" y="1064028"/>
                  <a:pt x="1216052" y="1012382"/>
                  <a:pt x="1229647" y="958230"/>
                </a:cubicBezTo>
                <a:cubicBezTo>
                  <a:pt x="1274209" y="1032391"/>
                  <a:pt x="1272861" y="1190594"/>
                  <a:pt x="1155108" y="1191904"/>
                </a:cubicBezTo>
                <a:cubicBezTo>
                  <a:pt x="1160632" y="1165356"/>
                  <a:pt x="1163651" y="1138349"/>
                  <a:pt x="1164124" y="1111237"/>
                </a:cubicBezTo>
                <a:close/>
                <a:moveTo>
                  <a:pt x="1241023" y="537578"/>
                </a:moveTo>
                <a:lnTo>
                  <a:pt x="1217041" y="518933"/>
                </a:lnTo>
                <a:cubicBezTo>
                  <a:pt x="1228622" y="518119"/>
                  <a:pt x="1238958" y="526155"/>
                  <a:pt x="1241023" y="537578"/>
                </a:cubicBezTo>
                <a:close/>
                <a:moveTo>
                  <a:pt x="1601403" y="917090"/>
                </a:moveTo>
                <a:cubicBezTo>
                  <a:pt x="1587347" y="952543"/>
                  <a:pt x="1569018" y="986148"/>
                  <a:pt x="1546821" y="1017161"/>
                </a:cubicBezTo>
                <a:cubicBezTo>
                  <a:pt x="1537578" y="966383"/>
                  <a:pt x="1516869" y="922009"/>
                  <a:pt x="1501184" y="873403"/>
                </a:cubicBezTo>
                <a:cubicBezTo>
                  <a:pt x="1486723" y="828600"/>
                  <a:pt x="1481836" y="780448"/>
                  <a:pt x="1468853" y="734622"/>
                </a:cubicBezTo>
                <a:cubicBezTo>
                  <a:pt x="1518813" y="791032"/>
                  <a:pt x="1563203" y="852139"/>
                  <a:pt x="1601403" y="917090"/>
                </a:cubicBezTo>
                <a:close/>
                <a:moveTo>
                  <a:pt x="1506499" y="1277230"/>
                </a:moveTo>
                <a:cubicBezTo>
                  <a:pt x="1528504" y="1241119"/>
                  <a:pt x="1535426" y="1195876"/>
                  <a:pt x="1557892" y="1163168"/>
                </a:cubicBezTo>
                <a:cubicBezTo>
                  <a:pt x="1581226" y="1129254"/>
                  <a:pt x="1618521" y="1102410"/>
                  <a:pt x="1643080" y="1067996"/>
                </a:cubicBezTo>
                <a:cubicBezTo>
                  <a:pt x="1627336" y="1135145"/>
                  <a:pt x="1607386" y="1202526"/>
                  <a:pt x="1575930" y="1264204"/>
                </a:cubicBezTo>
                <a:cubicBezTo>
                  <a:pt x="1539633" y="1335351"/>
                  <a:pt x="1511412" y="1355584"/>
                  <a:pt x="1428460" y="1365590"/>
                </a:cubicBezTo>
                <a:cubicBezTo>
                  <a:pt x="1459219" y="1340695"/>
                  <a:pt x="1485597" y="1310830"/>
                  <a:pt x="1506499" y="1277231"/>
                </a:cubicBezTo>
                <a:close/>
                <a:moveTo>
                  <a:pt x="1533521" y="332875"/>
                </a:moveTo>
                <a:cubicBezTo>
                  <a:pt x="1592389" y="376330"/>
                  <a:pt x="1638930" y="434359"/>
                  <a:pt x="1668566" y="501253"/>
                </a:cubicBezTo>
                <a:cubicBezTo>
                  <a:pt x="1556693" y="420243"/>
                  <a:pt x="1442466" y="350191"/>
                  <a:pt x="1337301" y="259356"/>
                </a:cubicBezTo>
                <a:cubicBezTo>
                  <a:pt x="1295598" y="223329"/>
                  <a:pt x="1253688" y="183977"/>
                  <a:pt x="1199974" y="166680"/>
                </a:cubicBezTo>
                <a:cubicBezTo>
                  <a:pt x="1173730" y="158255"/>
                  <a:pt x="1150189" y="159985"/>
                  <a:pt x="1123763" y="157555"/>
                </a:cubicBezTo>
                <a:cubicBezTo>
                  <a:pt x="1079629" y="153498"/>
                  <a:pt x="1075922" y="156051"/>
                  <a:pt x="1034964" y="129201"/>
                </a:cubicBezTo>
                <a:cubicBezTo>
                  <a:pt x="1213839" y="155578"/>
                  <a:pt x="1388941" y="223361"/>
                  <a:pt x="1533521" y="332875"/>
                </a:cubicBezTo>
                <a:close/>
                <a:moveTo>
                  <a:pt x="982366" y="363652"/>
                </a:moveTo>
                <a:cubicBezTo>
                  <a:pt x="945492" y="365499"/>
                  <a:pt x="954592" y="374177"/>
                  <a:pt x="913563" y="371507"/>
                </a:cubicBezTo>
                <a:cubicBezTo>
                  <a:pt x="884920" y="369640"/>
                  <a:pt x="855455" y="358389"/>
                  <a:pt x="826709" y="354657"/>
                </a:cubicBezTo>
                <a:cubicBezTo>
                  <a:pt x="894008" y="332557"/>
                  <a:pt x="916603" y="332751"/>
                  <a:pt x="982366" y="363652"/>
                </a:cubicBezTo>
                <a:close/>
                <a:moveTo>
                  <a:pt x="881751" y="188974"/>
                </a:moveTo>
                <a:lnTo>
                  <a:pt x="896899" y="196440"/>
                </a:lnTo>
                <a:cubicBezTo>
                  <a:pt x="837460" y="176929"/>
                  <a:pt x="775327" y="166870"/>
                  <a:pt x="712768" y="166628"/>
                </a:cubicBezTo>
                <a:cubicBezTo>
                  <a:pt x="682225" y="166870"/>
                  <a:pt x="651806" y="170526"/>
                  <a:pt x="622076" y="177529"/>
                </a:cubicBezTo>
                <a:lnTo>
                  <a:pt x="592449" y="185876"/>
                </a:lnTo>
                <a:cubicBezTo>
                  <a:pt x="573172" y="201637"/>
                  <a:pt x="555272" y="200598"/>
                  <a:pt x="538748" y="182759"/>
                </a:cubicBezTo>
                <a:cubicBezTo>
                  <a:pt x="644580" y="132072"/>
                  <a:pt x="776936" y="139758"/>
                  <a:pt x="881751" y="188974"/>
                </a:cubicBezTo>
                <a:close/>
                <a:moveTo>
                  <a:pt x="214866" y="1384255"/>
                </a:moveTo>
                <a:cubicBezTo>
                  <a:pt x="191487" y="1347181"/>
                  <a:pt x="172644" y="1307435"/>
                  <a:pt x="158741" y="1265869"/>
                </a:cubicBezTo>
                <a:cubicBezTo>
                  <a:pt x="193513" y="1313954"/>
                  <a:pt x="233150" y="1358325"/>
                  <a:pt x="277025" y="1398280"/>
                </a:cubicBezTo>
                <a:cubicBezTo>
                  <a:pt x="297559" y="1416945"/>
                  <a:pt x="339489" y="1436944"/>
                  <a:pt x="352465" y="1459115"/>
                </a:cubicBezTo>
                <a:cubicBezTo>
                  <a:pt x="364450" y="1479582"/>
                  <a:pt x="363024" y="1519795"/>
                  <a:pt x="369155" y="1542718"/>
                </a:cubicBezTo>
                <a:cubicBezTo>
                  <a:pt x="307803" y="1500558"/>
                  <a:pt x="255371" y="1446708"/>
                  <a:pt x="214866" y="1384255"/>
                </a:cubicBezTo>
                <a:close/>
                <a:moveTo>
                  <a:pt x="1479256" y="1570216"/>
                </a:moveTo>
                <a:cubicBezTo>
                  <a:pt x="1327449" y="1670760"/>
                  <a:pt x="1099366" y="1675297"/>
                  <a:pt x="923778" y="1679872"/>
                </a:cubicBezTo>
                <a:cubicBezTo>
                  <a:pt x="988666" y="1657403"/>
                  <a:pt x="1038030" y="1628207"/>
                  <a:pt x="1106904" y="1625329"/>
                </a:cubicBezTo>
                <a:cubicBezTo>
                  <a:pt x="1170621" y="1623535"/>
                  <a:pt x="1234050" y="1616067"/>
                  <a:pt x="1296441" y="1603016"/>
                </a:cubicBezTo>
                <a:cubicBezTo>
                  <a:pt x="1353688" y="1590948"/>
                  <a:pt x="1408748" y="1570185"/>
                  <a:pt x="1459708" y="1541448"/>
                </a:cubicBezTo>
                <a:cubicBezTo>
                  <a:pt x="1518269" y="1507573"/>
                  <a:pt x="1559791" y="1451805"/>
                  <a:pt x="1617257" y="1420042"/>
                </a:cubicBezTo>
                <a:cubicBezTo>
                  <a:pt x="1581556" y="1478325"/>
                  <a:pt x="1536658" y="1532193"/>
                  <a:pt x="1479256" y="1570216"/>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 name="Google Shape;194;p2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19</a:t>
            </a:fld>
            <a:endParaRPr/>
          </a:p>
        </p:txBody>
      </p:sp>
      <p:sp>
        <p:nvSpPr>
          <p:cNvPr id="195" name="Google Shape;195;p24"/>
          <p:cNvSpPr txBox="1">
            <a:spLocks noGrp="1"/>
          </p:cNvSpPr>
          <p:nvPr>
            <p:ph type="ctrTitle" idx="4294967295"/>
          </p:nvPr>
        </p:nvSpPr>
        <p:spPr>
          <a:xfrm>
            <a:off x="1049175" y="1265775"/>
            <a:ext cx="3590100" cy="11598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dk1"/>
              </a:buClr>
              <a:buSzPts val="4200"/>
              <a:buFont typeface="Raleway ExtraBold"/>
              <a:buNone/>
            </a:pPr>
            <a:r>
              <a:rPr lang="en-IN" sz="6000" b="0" i="0" u="none" strike="noStrike" cap="none">
                <a:solidFill>
                  <a:schemeClr val="dk1"/>
                </a:solidFill>
                <a:latin typeface="Raleway ExtraBold"/>
                <a:ea typeface="Raleway ExtraBold"/>
                <a:cs typeface="Raleway ExtraBold"/>
                <a:sym typeface="Raleway ExtraBold"/>
              </a:rPr>
              <a:t>Thanks!</a:t>
            </a:r>
            <a:endParaRPr sz="6000" b="0" i="0" u="none" strike="noStrike" cap="none">
              <a:solidFill>
                <a:schemeClr val="dk1"/>
              </a:solidFill>
              <a:latin typeface="Raleway ExtraBold"/>
              <a:ea typeface="Raleway ExtraBold"/>
              <a:cs typeface="Raleway ExtraBold"/>
              <a:sym typeface="Raleway ExtraBold"/>
            </a:endParaRPr>
          </a:p>
        </p:txBody>
      </p:sp>
      <p:sp>
        <p:nvSpPr>
          <p:cNvPr id="196" name="Google Shape;196;p24"/>
          <p:cNvSpPr/>
          <p:nvPr/>
        </p:nvSpPr>
        <p:spPr>
          <a:xfrm>
            <a:off x="5107580" y="2019766"/>
            <a:ext cx="1195248" cy="1103958"/>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726928" y="237630"/>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a:t>Syllabus</a:t>
            </a:r>
            <a:endParaRPr/>
          </a:p>
        </p:txBody>
      </p:sp>
      <p:sp>
        <p:nvSpPr>
          <p:cNvPr id="55" name="Google Shape;55;p7"/>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IN"/>
              <a:t>2</a:t>
            </a:fld>
            <a:endParaRPr/>
          </a:p>
        </p:txBody>
      </p:sp>
      <p:sp>
        <p:nvSpPr>
          <p:cNvPr id="56" name="Google Shape;56;p7"/>
          <p:cNvSpPr txBox="1"/>
          <p:nvPr/>
        </p:nvSpPr>
        <p:spPr>
          <a:xfrm>
            <a:off x="429288" y="988319"/>
            <a:ext cx="7343100" cy="3761400"/>
          </a:xfrm>
          <a:prstGeom prst="rect">
            <a:avLst/>
          </a:prstGeom>
          <a:noFill/>
          <a:ln>
            <a:noFill/>
          </a:ln>
        </p:spPr>
        <p:txBody>
          <a:bodyPr spcFirstLastPara="1" wrap="square" lIns="91425" tIns="45700" rIns="91425" bIns="45700" anchor="ctr" anchorCtr="0">
            <a:normAutofit/>
          </a:bodyPr>
          <a:lstStyle/>
          <a:p>
            <a:pPr marL="228600" marR="0" lvl="0" indent="-228600" algn="just" rtl="0">
              <a:lnSpc>
                <a:spcPct val="90000"/>
              </a:lnSpc>
              <a:spcBef>
                <a:spcPts val="0"/>
              </a:spcBef>
              <a:spcAft>
                <a:spcPts val="0"/>
              </a:spcAft>
              <a:buClr>
                <a:srgbClr val="000000"/>
              </a:buClr>
              <a:buSzPts val="1400"/>
              <a:buFont typeface="Arial"/>
              <a:buChar char="•"/>
            </a:pPr>
            <a:r>
              <a:rPr lang="en-IN" sz="1400" b="1" i="0" u="none" strike="noStrike" cap="none">
                <a:solidFill>
                  <a:srgbClr val="000000"/>
                </a:solidFill>
                <a:latin typeface="Calibri"/>
                <a:ea typeface="Calibri"/>
                <a:cs typeface="Calibri"/>
                <a:sym typeface="Calibri"/>
              </a:rPr>
              <a:t>Introduction to Engineering design process: </a:t>
            </a:r>
            <a:r>
              <a:rPr lang="en-IN" sz="1400" b="0" i="0" u="none" strike="noStrike" cap="none">
                <a:solidFill>
                  <a:srgbClr val="000000"/>
                </a:solidFill>
                <a:latin typeface="Calibri"/>
                <a:ea typeface="Calibri"/>
                <a:cs typeface="Calibri"/>
                <a:sym typeface="Calibri"/>
              </a:rPr>
              <a:t>Design History; Dieter Rams Principles of Good Design; Overview of Engineering Design Process: Problem Formulation, Concept generation, Project Planning and Design Making; Human Centred Design (HCD);</a:t>
            </a:r>
            <a:endParaRPr/>
          </a:p>
          <a:p>
            <a:pPr marL="228600" marR="0" lvl="0" indent="-228600" algn="just" rtl="0">
              <a:lnSpc>
                <a:spcPct val="90000"/>
              </a:lnSpc>
              <a:spcBef>
                <a:spcPts val="1000"/>
              </a:spcBef>
              <a:spcAft>
                <a:spcPts val="0"/>
              </a:spcAft>
              <a:buClr>
                <a:srgbClr val="000000"/>
              </a:buClr>
              <a:buSzPts val="1400"/>
              <a:buFont typeface="Arial"/>
              <a:buChar char="•"/>
            </a:pPr>
            <a:r>
              <a:rPr lang="en-IN" sz="1400" b="1" i="0" u="none" strike="noStrike" cap="none">
                <a:solidFill>
                  <a:srgbClr val="000000"/>
                </a:solidFill>
                <a:latin typeface="Calibri"/>
                <a:ea typeface="Calibri"/>
                <a:cs typeface="Calibri"/>
                <a:sym typeface="Calibri"/>
              </a:rPr>
              <a:t>Design Thinking for Innovation: </a:t>
            </a:r>
            <a:r>
              <a:rPr lang="en-IN" sz="1400" b="0" i="0" u="none" strike="noStrike" cap="none">
                <a:solidFill>
                  <a:srgbClr val="000000"/>
                </a:solidFill>
                <a:latin typeface="Calibri"/>
                <a:ea typeface="Calibri"/>
                <a:cs typeface="Calibri"/>
                <a:sym typeface="Calibri"/>
              </a:rPr>
              <a:t>Design Thinking as Mindset, Process and Toolbox., Enhancing Design Thinking Through, Empathy, Interviewing, Questioning &amp; Brainstorming, Tools for Design Thinking: Mind Mapping, Innovation Flowchart – Question ladder – SCAMPER (for products) Journey Mapping, Task analysis grid (for services) </a:t>
            </a:r>
            <a:endParaRPr/>
          </a:p>
          <a:p>
            <a:pPr marL="228600" marR="0" lvl="0" indent="-228600" algn="just" rtl="0">
              <a:lnSpc>
                <a:spcPct val="90000"/>
              </a:lnSpc>
              <a:spcBef>
                <a:spcPts val="1000"/>
              </a:spcBef>
              <a:spcAft>
                <a:spcPts val="0"/>
              </a:spcAft>
              <a:buClr>
                <a:srgbClr val="000000"/>
              </a:buClr>
              <a:buSzPts val="1400"/>
              <a:buFont typeface="Arial"/>
              <a:buChar char="•"/>
            </a:pPr>
            <a:r>
              <a:rPr lang="en-IN" sz="1400" b="1" i="0" u="none" strike="noStrike" cap="none">
                <a:solidFill>
                  <a:srgbClr val="000000"/>
                </a:solidFill>
                <a:latin typeface="Calibri"/>
                <a:ea typeface="Calibri"/>
                <a:cs typeface="Calibri"/>
                <a:sym typeface="Calibri"/>
              </a:rPr>
              <a:t>Engineering Design Approaches: </a:t>
            </a:r>
            <a:r>
              <a:rPr lang="en-IN" sz="1400" b="0" i="0" u="none" strike="noStrike" cap="none">
                <a:solidFill>
                  <a:srgbClr val="000000"/>
                </a:solidFill>
                <a:latin typeface="Calibri"/>
                <a:ea typeface="Calibri"/>
                <a:cs typeface="Calibri"/>
                <a:sym typeface="Calibri"/>
              </a:rPr>
              <a:t>Professional and societal Context of Design; Different types of design – Conceptual, Embodiment designs and Detailed designs – Identification and Specifications, Standards and codes, Design Features – Design for Aesthetics, Production, Standards, Minimum risk, Ease of maintenance, Quality, Minimum cost and Optimum Design, Service Design - People - Asserts - policies - culture. Iterative process - Exploration - Creation - Reflection - Implementation.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726928" y="237630"/>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a:t>Syllabus</a:t>
            </a:r>
            <a:endParaRPr/>
          </a:p>
        </p:txBody>
      </p:sp>
      <p:sp>
        <p:nvSpPr>
          <p:cNvPr id="62" name="Google Shape;62;p8"/>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IN"/>
              <a:t>3</a:t>
            </a:fld>
            <a:endParaRPr/>
          </a:p>
        </p:txBody>
      </p:sp>
      <p:sp>
        <p:nvSpPr>
          <p:cNvPr id="63" name="Google Shape;63;p8"/>
          <p:cNvSpPr txBox="1"/>
          <p:nvPr/>
        </p:nvSpPr>
        <p:spPr>
          <a:xfrm>
            <a:off x="429288" y="988319"/>
            <a:ext cx="7343100" cy="3761400"/>
          </a:xfrm>
          <a:prstGeom prst="rect">
            <a:avLst/>
          </a:prstGeom>
          <a:noFill/>
          <a:ln>
            <a:noFill/>
          </a:ln>
        </p:spPr>
        <p:txBody>
          <a:bodyPr spcFirstLastPara="1" wrap="square" lIns="91425" tIns="45700" rIns="91425" bIns="45700" anchor="ctr" anchorCtr="0">
            <a:normAutofit/>
          </a:bodyPr>
          <a:lstStyle/>
          <a:p>
            <a:pPr marL="228600" marR="0" lvl="0" indent="-228600" algn="just" rtl="0">
              <a:lnSpc>
                <a:spcPct val="90000"/>
              </a:lnSpc>
              <a:spcBef>
                <a:spcPts val="0"/>
              </a:spcBef>
              <a:spcAft>
                <a:spcPts val="0"/>
              </a:spcAft>
              <a:buClr>
                <a:srgbClr val="000000"/>
              </a:buClr>
              <a:buSzPts val="1400"/>
              <a:buFont typeface="Arial"/>
              <a:buChar char="•"/>
            </a:pPr>
            <a:r>
              <a:rPr lang="en-IN" sz="1400" b="1" i="0" u="none" strike="noStrike" cap="none">
                <a:solidFill>
                  <a:srgbClr val="000000"/>
                </a:solidFill>
                <a:latin typeface="Arial"/>
                <a:ea typeface="Arial"/>
                <a:cs typeface="Arial"/>
                <a:sym typeface="Arial"/>
              </a:rPr>
              <a:t>Usability &amp; Reliability: </a:t>
            </a:r>
            <a:r>
              <a:rPr lang="en-IN" sz="1400" b="0" i="0" u="none" strike="noStrike" cap="none">
                <a:solidFill>
                  <a:srgbClr val="000000"/>
                </a:solidFill>
                <a:latin typeface="Arial"/>
                <a:ea typeface="Arial"/>
                <a:cs typeface="Arial"/>
                <a:sym typeface="Arial"/>
              </a:rPr>
              <a:t> Usability – User requirement; User experience; Usability testing; Customer Co-creation; </a:t>
            </a:r>
            <a:r>
              <a:rPr lang="en-IN" sz="1400" b="1" i="0" u="none" strike="noStrike" cap="none">
                <a:solidFill>
                  <a:srgbClr val="000000"/>
                </a:solidFill>
                <a:latin typeface="Arial"/>
                <a:ea typeface="Arial"/>
                <a:cs typeface="Arial"/>
                <a:sym typeface="Arial"/>
              </a:rPr>
              <a:t>Reliability</a:t>
            </a:r>
            <a:r>
              <a:rPr lang="en-IN" sz="1400" b="0" i="0" u="none" strike="noStrike" cap="none">
                <a:solidFill>
                  <a:srgbClr val="000000"/>
                </a:solidFill>
                <a:latin typeface="Arial"/>
                <a:ea typeface="Arial"/>
                <a:cs typeface="Arial"/>
                <a:sym typeface="Arial"/>
              </a:rPr>
              <a:t> </a:t>
            </a:r>
            <a:r>
              <a:rPr lang="en-IN" sz="1400" b="1" i="0" u="none" strike="noStrike" cap="none">
                <a:solidFill>
                  <a:srgbClr val="000000"/>
                </a:solidFill>
                <a:latin typeface="Arial"/>
                <a:ea typeface="Arial"/>
                <a:cs typeface="Arial"/>
                <a:sym typeface="Arial"/>
              </a:rPr>
              <a:t>&amp; Safety:</a:t>
            </a:r>
            <a:r>
              <a:rPr lang="en-IN" sz="1400" b="0" i="0" u="none" strike="noStrike" cap="none">
                <a:solidFill>
                  <a:srgbClr val="000000"/>
                </a:solidFill>
                <a:latin typeface="Arial"/>
                <a:ea typeface="Arial"/>
                <a:cs typeface="Arial"/>
                <a:sym typeface="Arial"/>
              </a:rPr>
              <a:t> Human and equipment, safety, Risk analysis, and security, System reliability; </a:t>
            </a:r>
            <a:r>
              <a:rPr lang="en-IN" sz="1400" b="1" i="0" u="none" strike="noStrike" cap="none">
                <a:solidFill>
                  <a:srgbClr val="000000"/>
                </a:solidFill>
                <a:latin typeface="Arial"/>
                <a:ea typeface="Arial"/>
                <a:cs typeface="Arial"/>
                <a:sym typeface="Arial"/>
              </a:rPr>
              <a:t>Use of e-engineering</a:t>
            </a:r>
            <a:r>
              <a:rPr lang="en-IN" sz="1400" b="0" i="0" u="none" strike="noStrike" cap="none">
                <a:solidFill>
                  <a:srgbClr val="000000"/>
                </a:solidFill>
                <a:latin typeface="Arial"/>
                <a:ea typeface="Arial"/>
                <a:cs typeface="Arial"/>
                <a:sym typeface="Arial"/>
              </a:rPr>
              <a:t>: Modelling, Simulation and Verification. </a:t>
            </a:r>
            <a:endParaRPr/>
          </a:p>
          <a:p>
            <a:pPr marL="228600" marR="0" lvl="0" indent="-228600" algn="just" rtl="0">
              <a:lnSpc>
                <a:spcPct val="90000"/>
              </a:lnSpc>
              <a:spcBef>
                <a:spcPts val="1000"/>
              </a:spcBef>
              <a:spcAft>
                <a:spcPts val="0"/>
              </a:spcAft>
              <a:buClr>
                <a:srgbClr val="000000"/>
              </a:buClr>
              <a:buSzPts val="1400"/>
              <a:buFont typeface="Arial"/>
              <a:buChar char="•"/>
            </a:pPr>
            <a:r>
              <a:rPr lang="en-IN" sz="1400" b="1" i="0" u="none" strike="noStrike" cap="none">
                <a:solidFill>
                  <a:srgbClr val="000000"/>
                </a:solidFill>
                <a:latin typeface="Arial"/>
                <a:ea typeface="Arial"/>
                <a:cs typeface="Arial"/>
                <a:sym typeface="Arial"/>
              </a:rPr>
              <a:t>Prototyping and Visualization: </a:t>
            </a:r>
            <a:r>
              <a:rPr lang="en-IN" sz="1400" b="0" i="0" u="none" strike="noStrike" cap="none">
                <a:solidFill>
                  <a:srgbClr val="000000"/>
                </a:solidFill>
                <a:latin typeface="Arial"/>
                <a:ea typeface="Arial"/>
                <a:cs typeface="Arial"/>
                <a:sym typeface="Arial"/>
              </a:rPr>
              <a:t>Design Cycle Model, Metaphor method: Theory and methodology of concept generation, Blend method &amp; Thematic Method. Conceptual Design &amp; Design capability and sociality. Prototyping &amp; Visualization Design Tools – E-tools</a:t>
            </a:r>
            <a:endParaRPr/>
          </a:p>
          <a:p>
            <a:pPr marL="228600" marR="0" lvl="0" indent="-228600" algn="just" rtl="0">
              <a:lnSpc>
                <a:spcPct val="90000"/>
              </a:lnSpc>
              <a:spcBef>
                <a:spcPts val="1000"/>
              </a:spcBef>
              <a:spcAft>
                <a:spcPts val="0"/>
              </a:spcAft>
              <a:buClr>
                <a:srgbClr val="000000"/>
              </a:buClr>
              <a:buSzPts val="1400"/>
              <a:buFont typeface="Arial"/>
              <a:buChar char="•"/>
            </a:pPr>
            <a:r>
              <a:rPr lang="en-IN" sz="1400" b="1" i="0" u="none" strike="noStrike" cap="none">
                <a:solidFill>
                  <a:srgbClr val="000000"/>
                </a:solidFill>
                <a:latin typeface="Arial"/>
                <a:ea typeface="Arial"/>
                <a:cs typeface="Arial"/>
                <a:sym typeface="Arial"/>
              </a:rPr>
              <a:t>Sustainable Design: </a:t>
            </a:r>
            <a:r>
              <a:rPr lang="en-IN" sz="1400" b="0" i="0" u="none" strike="noStrike" cap="none">
                <a:solidFill>
                  <a:srgbClr val="000000"/>
                </a:solidFill>
                <a:latin typeface="Arial"/>
                <a:ea typeface="Arial"/>
                <a:cs typeface="Arial"/>
                <a:sym typeface="Arial"/>
              </a:rPr>
              <a:t>Concepts of sustainable development, Sustainable design principles - Design for Environment; Life Cycle Assessment; Models of sustainable design- Biomimicry, Eco Design, Recycling; Social Innovation</a:t>
            </a:r>
            <a:endParaRPr/>
          </a:p>
          <a:p>
            <a:pPr marL="228600" marR="0" lvl="0" indent="-228600" algn="just" rtl="0">
              <a:lnSpc>
                <a:spcPct val="90000"/>
              </a:lnSpc>
              <a:spcBef>
                <a:spcPts val="1000"/>
              </a:spcBef>
              <a:spcAft>
                <a:spcPts val="0"/>
              </a:spcAft>
              <a:buClr>
                <a:srgbClr val="000000"/>
              </a:buClr>
              <a:buSzPts val="1400"/>
              <a:buFont typeface="Arial"/>
              <a:buChar char="•"/>
            </a:pPr>
            <a:r>
              <a:rPr lang="en-IN" sz="1400" b="1" i="0" u="none" strike="noStrike" cap="none">
                <a:solidFill>
                  <a:srgbClr val="000000"/>
                </a:solidFill>
                <a:latin typeface="Arial"/>
                <a:ea typeface="Arial"/>
                <a:cs typeface="Arial"/>
                <a:sym typeface="Arial"/>
              </a:rPr>
              <a:t>Communication: </a:t>
            </a:r>
            <a:r>
              <a:rPr lang="en-IN" sz="1400" b="0" i="0" u="none" strike="noStrike" cap="none">
                <a:solidFill>
                  <a:srgbClr val="000000"/>
                </a:solidFill>
                <a:latin typeface="Arial"/>
                <a:ea typeface="Arial"/>
                <a:cs typeface="Arial"/>
                <a:sym typeface="Arial"/>
              </a:rPr>
              <a:t>Articulating design ideas: Storytelling;  Sketching &amp; Dynamic Diagrams; K Scripts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726928" y="237630"/>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a:t>Books and resources</a:t>
            </a:r>
            <a:endParaRPr/>
          </a:p>
        </p:txBody>
      </p:sp>
      <p:sp>
        <p:nvSpPr>
          <p:cNvPr id="69" name="Google Shape;69;p9"/>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IN"/>
              <a:t>4</a:t>
            </a:fld>
            <a:endParaRPr/>
          </a:p>
        </p:txBody>
      </p:sp>
      <p:sp>
        <p:nvSpPr>
          <p:cNvPr id="70" name="Google Shape;70;p9"/>
          <p:cNvSpPr txBox="1"/>
          <p:nvPr/>
        </p:nvSpPr>
        <p:spPr>
          <a:xfrm>
            <a:off x="726928" y="1222744"/>
            <a:ext cx="7045500" cy="15084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IN" sz="1400" b="1" i="0" u="none" strike="noStrike" cap="none">
                <a:solidFill>
                  <a:srgbClr val="000000"/>
                </a:solidFill>
                <a:latin typeface="Arial"/>
                <a:ea typeface="Arial"/>
                <a:cs typeface="Arial"/>
                <a:sym typeface="Arial"/>
              </a:rPr>
              <a:t>TEXT BOOKS:</a:t>
            </a:r>
            <a:endParaRPr/>
          </a:p>
          <a:p>
            <a:pPr marL="342900" marR="0" lvl="0" indent="-342900" algn="just" rtl="0">
              <a:lnSpc>
                <a:spcPct val="100000"/>
              </a:lnSpc>
              <a:spcBef>
                <a:spcPts val="0"/>
              </a:spcBef>
              <a:spcAft>
                <a:spcPts val="0"/>
              </a:spcAft>
              <a:buClr>
                <a:srgbClr val="000000"/>
              </a:buClr>
              <a:buSzPts val="1600"/>
              <a:buFont typeface="Arial"/>
              <a:buAutoNum type="arabicPeriod"/>
            </a:pPr>
            <a:r>
              <a:rPr lang="en-IN" sz="1600" b="0" i="0" u="none" strike="noStrike" cap="none">
                <a:solidFill>
                  <a:srgbClr val="C00000"/>
                </a:solidFill>
                <a:latin typeface="Arial"/>
                <a:ea typeface="Arial"/>
                <a:cs typeface="Arial"/>
                <a:sym typeface="Arial"/>
              </a:rPr>
              <a:t>Huge Jack, “Engineering Design, Planning, and Management” Academic Press, 2013. </a:t>
            </a:r>
            <a:endParaRPr/>
          </a:p>
          <a:p>
            <a:pPr marL="342900" marR="0" lvl="0" indent="-342900" algn="just" rtl="0">
              <a:lnSpc>
                <a:spcPct val="100000"/>
              </a:lnSpc>
              <a:spcBef>
                <a:spcPts val="0"/>
              </a:spcBef>
              <a:spcAft>
                <a:spcPts val="0"/>
              </a:spcAft>
              <a:buClr>
                <a:srgbClr val="000000"/>
              </a:buClr>
              <a:buSzPts val="1600"/>
              <a:buFont typeface="Arial"/>
              <a:buAutoNum type="arabicPeriod"/>
            </a:pPr>
            <a:r>
              <a:rPr lang="en-IN" sz="1600" b="0" i="0" u="none" strike="noStrike" cap="none">
                <a:solidFill>
                  <a:srgbClr val="C00000"/>
                </a:solidFill>
                <a:latin typeface="Arial"/>
                <a:ea typeface="Arial"/>
                <a:cs typeface="Arial"/>
                <a:sym typeface="Arial"/>
              </a:rPr>
              <a:t> Gerhard Pahl, Wolfgang Beitz “Engineering Design: A Systematic Approach” 2014.</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0"/>
          <p:cNvSpPr txBox="1">
            <a:spLocks noGrp="1"/>
          </p:cNvSpPr>
          <p:nvPr>
            <p:ph type="ctrTitle"/>
          </p:nvPr>
        </p:nvSpPr>
        <p:spPr>
          <a:xfrm>
            <a:off x="1216025" y="1888150"/>
            <a:ext cx="6711900" cy="11598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800"/>
              <a:buNone/>
            </a:pPr>
            <a:r>
              <a:rPr lang="en-IN"/>
              <a:t>Unit5: </a:t>
            </a:r>
            <a:r>
              <a:rPr lang="en-IN" b="1"/>
              <a:t>Prototyping &amp; Visualization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1"/>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800" b="1"/>
              <a:t>Design Cycle Model</a:t>
            </a:r>
            <a:endParaRPr sz="2800"/>
          </a:p>
        </p:txBody>
      </p:sp>
      <p:sp>
        <p:nvSpPr>
          <p:cNvPr id="81" name="Google Shape;81;p1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6</a:t>
            </a:fld>
            <a:endParaRPr/>
          </a:p>
        </p:txBody>
      </p:sp>
      <p:sp>
        <p:nvSpPr>
          <p:cNvPr id="82" name="Google Shape;82;p11"/>
          <p:cNvSpPr/>
          <p:nvPr/>
        </p:nvSpPr>
        <p:spPr>
          <a:xfrm>
            <a:off x="639379" y="935308"/>
            <a:ext cx="7103838" cy="307777"/>
          </a:xfrm>
          <a:prstGeom prst="rect">
            <a:avLst/>
          </a:prstGeom>
          <a:noFill/>
          <a:ln>
            <a:noFill/>
          </a:ln>
        </p:spPr>
        <p:txBody>
          <a:bodyPr spcFirstLastPara="1" wrap="square" lIns="91425" tIns="45700" rIns="91425" bIns="45700" anchor="t" anchorCtr="0">
            <a:noAutofit/>
          </a:bodyPr>
          <a:lstStyle/>
          <a:p>
            <a:pPr marL="342900" marR="0" lvl="0" indent="-254000" algn="just"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pic>
        <p:nvPicPr>
          <p:cNvPr id="83" name="Google Shape;83;p11"/>
          <p:cNvPicPr preferRelativeResize="0"/>
          <p:nvPr/>
        </p:nvPicPr>
        <p:blipFill rotWithShape="1">
          <a:blip r:embed="rId3">
            <a:alphaModFix/>
          </a:blip>
          <a:srcRect/>
          <a:stretch/>
        </p:blipFill>
        <p:spPr>
          <a:xfrm>
            <a:off x="466926" y="1243085"/>
            <a:ext cx="3942945" cy="3450077"/>
          </a:xfrm>
          <a:prstGeom prst="rect">
            <a:avLst/>
          </a:prstGeom>
          <a:noFill/>
          <a:ln>
            <a:noFill/>
          </a:ln>
        </p:spPr>
      </p:pic>
      <p:sp>
        <p:nvSpPr>
          <p:cNvPr id="84" name="Google Shape;84;p11"/>
          <p:cNvSpPr/>
          <p:nvPr/>
        </p:nvSpPr>
        <p:spPr>
          <a:xfrm>
            <a:off x="4572000" y="1243085"/>
            <a:ext cx="3550596" cy="37548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300" i="0" u="none" strike="noStrike" cap="none">
                <a:solidFill>
                  <a:srgbClr val="000000"/>
                </a:solidFill>
                <a:latin typeface="Work Sans"/>
                <a:ea typeface="Work Sans"/>
                <a:cs typeface="Work Sans"/>
                <a:sym typeface="Work Sans"/>
              </a:rPr>
              <a:t>The Design Cycle Model is central to a student’s understanding of design activities.</a:t>
            </a:r>
            <a:endParaRPr sz="1300">
              <a:latin typeface="Work Sans"/>
              <a:ea typeface="Work Sans"/>
              <a:cs typeface="Work Sans"/>
              <a:sym typeface="Work Sans"/>
            </a:endParaRPr>
          </a:p>
          <a:p>
            <a:pPr marL="0" marR="0" lvl="0" indent="0" algn="l" rtl="0">
              <a:lnSpc>
                <a:spcPct val="100000"/>
              </a:lnSpc>
              <a:spcBef>
                <a:spcPts val="0"/>
              </a:spcBef>
              <a:spcAft>
                <a:spcPts val="0"/>
              </a:spcAft>
              <a:buNone/>
            </a:pPr>
            <a:r>
              <a:rPr lang="en-IN" sz="1300" i="0" u="none" strike="noStrike" cap="none">
                <a:solidFill>
                  <a:srgbClr val="000000"/>
                </a:solidFill>
                <a:latin typeface="Work Sans"/>
                <a:ea typeface="Work Sans"/>
                <a:cs typeface="Work Sans"/>
                <a:sym typeface="Work Sans"/>
              </a:rPr>
              <a:t>The DCM comprises of mainly six stages, as follows:</a:t>
            </a:r>
            <a:endParaRPr sz="1300">
              <a:latin typeface="Work Sans"/>
              <a:ea typeface="Work Sans"/>
              <a:cs typeface="Work Sans"/>
              <a:sym typeface="Work Sans"/>
            </a:endParaRPr>
          </a:p>
          <a:p>
            <a:pPr marL="0" marR="0" lvl="0" indent="0" algn="l" rtl="0">
              <a:lnSpc>
                <a:spcPct val="100000"/>
              </a:lnSpc>
              <a:spcBef>
                <a:spcPts val="0"/>
              </a:spcBef>
              <a:spcAft>
                <a:spcPts val="0"/>
              </a:spcAft>
              <a:buNone/>
            </a:pPr>
            <a:endParaRPr sz="1300" i="0" u="none" strike="noStrike" cap="none">
              <a:solidFill>
                <a:srgbClr val="000000"/>
              </a:solidFill>
              <a:latin typeface="Work Sans"/>
              <a:ea typeface="Work Sans"/>
              <a:cs typeface="Work Sans"/>
              <a:sym typeface="Work Sans"/>
            </a:endParaRPr>
          </a:p>
          <a:p>
            <a:pPr marL="342900" marR="0" lvl="0" indent="-336550" algn="l" rtl="0">
              <a:lnSpc>
                <a:spcPct val="100000"/>
              </a:lnSpc>
              <a:spcBef>
                <a:spcPts val="0"/>
              </a:spcBef>
              <a:spcAft>
                <a:spcPts val="0"/>
              </a:spcAft>
              <a:buClr>
                <a:srgbClr val="000000"/>
              </a:buClr>
              <a:buSzPts val="1300"/>
              <a:buFont typeface="Arial"/>
              <a:buAutoNum type="arabicPeriod"/>
            </a:pPr>
            <a:r>
              <a:rPr lang="en-IN" sz="1300" i="0" u="none" strike="noStrike" cap="none">
                <a:solidFill>
                  <a:srgbClr val="000000"/>
                </a:solidFill>
                <a:latin typeface="Work Sans"/>
                <a:ea typeface="Work Sans"/>
                <a:cs typeface="Work Sans"/>
                <a:sym typeface="Work Sans"/>
              </a:rPr>
              <a:t>Identifying the needs </a:t>
            </a:r>
            <a:r>
              <a:rPr lang="en-IN" sz="1300" b="1" i="0" u="none" strike="noStrike" cap="none">
                <a:solidFill>
                  <a:srgbClr val="000000"/>
                </a:solidFill>
                <a:latin typeface="Work Sans"/>
                <a:ea typeface="Work Sans"/>
                <a:cs typeface="Work Sans"/>
                <a:sym typeface="Work Sans"/>
              </a:rPr>
              <a:t>(Awareness)</a:t>
            </a:r>
            <a:endParaRPr sz="1300">
              <a:latin typeface="Work Sans"/>
              <a:ea typeface="Work Sans"/>
              <a:cs typeface="Work Sans"/>
              <a:sym typeface="Work Sans"/>
            </a:endParaRPr>
          </a:p>
          <a:p>
            <a:pPr marL="342900" marR="0" lvl="0" indent="-336550" algn="l" rtl="0">
              <a:lnSpc>
                <a:spcPct val="100000"/>
              </a:lnSpc>
              <a:spcBef>
                <a:spcPts val="0"/>
              </a:spcBef>
              <a:spcAft>
                <a:spcPts val="0"/>
              </a:spcAft>
              <a:buClr>
                <a:srgbClr val="000000"/>
              </a:buClr>
              <a:buSzPts val="1300"/>
              <a:buFont typeface="Arial"/>
              <a:buAutoNum type="arabicPeriod"/>
            </a:pPr>
            <a:r>
              <a:rPr lang="en-IN" sz="1300" i="0" u="none" strike="noStrike" cap="none">
                <a:solidFill>
                  <a:srgbClr val="000000"/>
                </a:solidFill>
                <a:latin typeface="Work Sans"/>
                <a:ea typeface="Work Sans"/>
                <a:cs typeface="Work Sans"/>
                <a:sym typeface="Work Sans"/>
              </a:rPr>
              <a:t>Analysing, researching and specifying requirements </a:t>
            </a:r>
            <a:r>
              <a:rPr lang="en-IN" sz="1300" b="1" i="0" u="none" strike="noStrike" cap="none">
                <a:solidFill>
                  <a:srgbClr val="000000"/>
                </a:solidFill>
                <a:latin typeface="Work Sans"/>
                <a:ea typeface="Work Sans"/>
                <a:cs typeface="Work Sans"/>
                <a:sym typeface="Work Sans"/>
              </a:rPr>
              <a:t>(Inquiry &amp; Research)</a:t>
            </a:r>
            <a:endParaRPr sz="1300">
              <a:latin typeface="Work Sans"/>
              <a:ea typeface="Work Sans"/>
              <a:cs typeface="Work Sans"/>
              <a:sym typeface="Work Sans"/>
            </a:endParaRPr>
          </a:p>
          <a:p>
            <a:pPr marL="342900" marR="0" lvl="0" indent="-336550" algn="l" rtl="0">
              <a:lnSpc>
                <a:spcPct val="100000"/>
              </a:lnSpc>
              <a:spcBef>
                <a:spcPts val="0"/>
              </a:spcBef>
              <a:spcAft>
                <a:spcPts val="0"/>
              </a:spcAft>
              <a:buClr>
                <a:srgbClr val="000000"/>
              </a:buClr>
              <a:buSzPts val="1300"/>
              <a:buFont typeface="Arial"/>
              <a:buAutoNum type="arabicPeriod"/>
            </a:pPr>
            <a:r>
              <a:rPr lang="en-IN" sz="1300" i="0" u="none" strike="noStrike" cap="none">
                <a:solidFill>
                  <a:srgbClr val="000000"/>
                </a:solidFill>
                <a:latin typeface="Work Sans"/>
                <a:ea typeface="Work Sans"/>
                <a:cs typeface="Work Sans"/>
                <a:sym typeface="Work Sans"/>
              </a:rPr>
              <a:t>Generating ideas and solutions </a:t>
            </a:r>
            <a:r>
              <a:rPr lang="en-IN" sz="1300" b="1" i="0" u="none" strike="noStrike" cap="none">
                <a:solidFill>
                  <a:srgbClr val="000000"/>
                </a:solidFill>
                <a:latin typeface="Work Sans"/>
                <a:ea typeface="Work Sans"/>
                <a:cs typeface="Work Sans"/>
                <a:sym typeface="Work Sans"/>
              </a:rPr>
              <a:t>(Ideate and Plan)</a:t>
            </a:r>
            <a:endParaRPr sz="1300">
              <a:latin typeface="Work Sans"/>
              <a:ea typeface="Work Sans"/>
              <a:cs typeface="Work Sans"/>
              <a:sym typeface="Work Sans"/>
            </a:endParaRPr>
          </a:p>
          <a:p>
            <a:pPr marL="342900" marR="0" lvl="0" indent="-336550" algn="l" rtl="0">
              <a:lnSpc>
                <a:spcPct val="100000"/>
              </a:lnSpc>
              <a:spcBef>
                <a:spcPts val="0"/>
              </a:spcBef>
              <a:spcAft>
                <a:spcPts val="0"/>
              </a:spcAft>
              <a:buClr>
                <a:srgbClr val="000000"/>
              </a:buClr>
              <a:buSzPts val="1300"/>
              <a:buFont typeface="Arial"/>
              <a:buAutoNum type="arabicPeriod"/>
            </a:pPr>
            <a:r>
              <a:rPr lang="en-IN" sz="1300" i="0" u="none" strike="noStrike" cap="none">
                <a:solidFill>
                  <a:srgbClr val="000000"/>
                </a:solidFill>
                <a:latin typeface="Work Sans"/>
                <a:ea typeface="Work Sans"/>
                <a:cs typeface="Work Sans"/>
                <a:sym typeface="Work Sans"/>
              </a:rPr>
              <a:t>Developing the chosen solution </a:t>
            </a:r>
            <a:r>
              <a:rPr lang="en-IN" sz="1300" b="1" i="0" u="none" strike="noStrike" cap="none">
                <a:solidFill>
                  <a:srgbClr val="000000"/>
                </a:solidFill>
                <a:latin typeface="Work Sans"/>
                <a:ea typeface="Work Sans"/>
                <a:cs typeface="Work Sans"/>
                <a:sym typeface="Work Sans"/>
              </a:rPr>
              <a:t>(Prototype)</a:t>
            </a:r>
            <a:endParaRPr sz="1300">
              <a:latin typeface="Work Sans"/>
              <a:ea typeface="Work Sans"/>
              <a:cs typeface="Work Sans"/>
              <a:sym typeface="Work Sans"/>
            </a:endParaRPr>
          </a:p>
          <a:p>
            <a:pPr marL="342900" marR="0" lvl="0" indent="-336550" algn="l" rtl="0">
              <a:lnSpc>
                <a:spcPct val="100000"/>
              </a:lnSpc>
              <a:spcBef>
                <a:spcPts val="0"/>
              </a:spcBef>
              <a:spcAft>
                <a:spcPts val="0"/>
              </a:spcAft>
              <a:buClr>
                <a:srgbClr val="000000"/>
              </a:buClr>
              <a:buSzPts val="1300"/>
              <a:buFont typeface="Arial"/>
              <a:buAutoNum type="arabicPeriod"/>
            </a:pPr>
            <a:r>
              <a:rPr lang="en-IN" sz="1300" i="0" u="none" strike="noStrike" cap="none">
                <a:solidFill>
                  <a:srgbClr val="000000"/>
                </a:solidFill>
                <a:latin typeface="Work Sans"/>
                <a:ea typeface="Work Sans"/>
                <a:cs typeface="Work Sans"/>
                <a:sym typeface="Work Sans"/>
              </a:rPr>
              <a:t>Realising the chosen solution </a:t>
            </a:r>
            <a:r>
              <a:rPr lang="en-IN" sz="1300" b="1" i="0" u="none" strike="noStrike" cap="none">
                <a:solidFill>
                  <a:srgbClr val="000000"/>
                </a:solidFill>
                <a:latin typeface="Work Sans"/>
                <a:ea typeface="Work Sans"/>
                <a:cs typeface="Work Sans"/>
                <a:sym typeface="Work Sans"/>
              </a:rPr>
              <a:t>(Test and Revise)</a:t>
            </a:r>
            <a:endParaRPr sz="1300">
              <a:latin typeface="Work Sans"/>
              <a:ea typeface="Work Sans"/>
              <a:cs typeface="Work Sans"/>
              <a:sym typeface="Work Sans"/>
            </a:endParaRPr>
          </a:p>
          <a:p>
            <a:pPr marL="342900" marR="0" lvl="0" indent="-336550" algn="l" rtl="0">
              <a:lnSpc>
                <a:spcPct val="100000"/>
              </a:lnSpc>
              <a:spcBef>
                <a:spcPts val="0"/>
              </a:spcBef>
              <a:spcAft>
                <a:spcPts val="0"/>
              </a:spcAft>
              <a:buClr>
                <a:srgbClr val="000000"/>
              </a:buClr>
              <a:buSzPts val="1300"/>
              <a:buFont typeface="Arial"/>
              <a:buAutoNum type="arabicPeriod"/>
            </a:pPr>
            <a:r>
              <a:rPr lang="en-IN" sz="1300" i="0" u="none" strike="noStrike" cap="none">
                <a:solidFill>
                  <a:srgbClr val="000000"/>
                </a:solidFill>
                <a:latin typeface="Work Sans"/>
                <a:ea typeface="Work Sans"/>
                <a:cs typeface="Work Sans"/>
                <a:sym typeface="Work Sans"/>
              </a:rPr>
              <a:t>Testing and evaluating the chosen solution </a:t>
            </a:r>
            <a:r>
              <a:rPr lang="en-IN" sz="1300" b="1" i="0" u="none" strike="noStrike" cap="none">
                <a:solidFill>
                  <a:srgbClr val="000000"/>
                </a:solidFill>
                <a:latin typeface="Work Sans"/>
                <a:ea typeface="Work Sans"/>
                <a:cs typeface="Work Sans"/>
                <a:sym typeface="Work Sans"/>
              </a:rPr>
              <a:t>(Launch and Market)</a:t>
            </a:r>
            <a:endParaRPr sz="1300">
              <a:latin typeface="Work Sans"/>
              <a:ea typeface="Work Sans"/>
              <a:cs typeface="Work Sans"/>
              <a:sym typeface="Work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400" b="1"/>
              <a:t>Metaphor Method in Concept generation</a:t>
            </a:r>
            <a:endParaRPr sz="2400"/>
          </a:p>
        </p:txBody>
      </p:sp>
      <p:sp>
        <p:nvSpPr>
          <p:cNvPr id="90" name="Google Shape;90;p1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7</a:t>
            </a:fld>
            <a:endParaRPr/>
          </a:p>
        </p:txBody>
      </p:sp>
      <p:sp>
        <p:nvSpPr>
          <p:cNvPr id="91" name="Google Shape;91;p12"/>
          <p:cNvSpPr/>
          <p:nvPr/>
        </p:nvSpPr>
        <p:spPr>
          <a:xfrm>
            <a:off x="639379" y="935308"/>
            <a:ext cx="7103838" cy="307777"/>
          </a:xfrm>
          <a:prstGeom prst="rect">
            <a:avLst/>
          </a:prstGeom>
          <a:noFill/>
          <a:ln>
            <a:noFill/>
          </a:ln>
        </p:spPr>
        <p:txBody>
          <a:bodyPr spcFirstLastPara="1" wrap="square" lIns="91425" tIns="45700" rIns="91425" bIns="45700" anchor="t" anchorCtr="0">
            <a:noAutofit/>
          </a:bodyPr>
          <a:lstStyle/>
          <a:p>
            <a:pPr marL="342900" marR="0" lvl="0" indent="-254000" algn="just"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92" name="Google Shape;92;p12"/>
          <p:cNvSpPr/>
          <p:nvPr/>
        </p:nvSpPr>
        <p:spPr>
          <a:xfrm>
            <a:off x="639378" y="1089196"/>
            <a:ext cx="7424851" cy="73866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400" i="0" u="none" strike="noStrike" cap="none">
                <a:solidFill>
                  <a:srgbClr val="000000"/>
                </a:solidFill>
                <a:latin typeface="Work Sans"/>
                <a:ea typeface="Work Sans"/>
                <a:cs typeface="Work Sans"/>
                <a:sym typeface="Work Sans"/>
              </a:rPr>
              <a:t>A metaphor is a </a:t>
            </a:r>
            <a:r>
              <a:rPr lang="en-IN">
                <a:latin typeface="Work Sans"/>
                <a:ea typeface="Work Sans"/>
                <a:cs typeface="Work Sans"/>
                <a:sym typeface="Work Sans"/>
              </a:rPr>
              <a:t>rhetorical</a:t>
            </a:r>
            <a:r>
              <a:rPr lang="en-IN" sz="1400" i="0" u="none" strike="noStrike" cap="none">
                <a:solidFill>
                  <a:srgbClr val="000000"/>
                </a:solidFill>
                <a:latin typeface="Work Sans"/>
                <a:ea typeface="Work Sans"/>
                <a:cs typeface="Work Sans"/>
                <a:sym typeface="Work Sans"/>
              </a:rPr>
              <a:t> figure representing one concept by way of another concept, which is considered similar to the concept to be represented.</a:t>
            </a:r>
            <a:endParaRPr>
              <a:latin typeface="Work Sans"/>
              <a:ea typeface="Work Sans"/>
              <a:cs typeface="Work Sans"/>
              <a:sym typeface="Work Sans"/>
            </a:endParaRPr>
          </a:p>
          <a:p>
            <a:pPr marL="0" marR="0" lvl="0" indent="0" algn="l" rtl="0">
              <a:lnSpc>
                <a:spcPct val="100000"/>
              </a:lnSpc>
              <a:spcBef>
                <a:spcPts val="0"/>
              </a:spcBef>
              <a:spcAft>
                <a:spcPts val="0"/>
              </a:spcAft>
              <a:buNone/>
            </a:pPr>
            <a:endParaRPr sz="1400" i="0" u="none" strike="noStrike" cap="none">
              <a:solidFill>
                <a:srgbClr val="000000"/>
              </a:solidFill>
              <a:latin typeface="Work Sans"/>
              <a:ea typeface="Work Sans"/>
              <a:cs typeface="Work Sans"/>
              <a:sym typeface="Work Sans"/>
            </a:endParaRPr>
          </a:p>
        </p:txBody>
      </p:sp>
      <p:pic>
        <p:nvPicPr>
          <p:cNvPr id="93" name="Google Shape;93;p12"/>
          <p:cNvPicPr preferRelativeResize="0"/>
          <p:nvPr/>
        </p:nvPicPr>
        <p:blipFill rotWithShape="1">
          <a:blip r:embed="rId3">
            <a:alphaModFix/>
          </a:blip>
          <a:srcRect/>
          <a:stretch/>
        </p:blipFill>
        <p:spPr>
          <a:xfrm>
            <a:off x="726928" y="1729141"/>
            <a:ext cx="2181529" cy="2191056"/>
          </a:xfrm>
          <a:prstGeom prst="rect">
            <a:avLst/>
          </a:prstGeom>
          <a:noFill/>
          <a:ln>
            <a:noFill/>
          </a:ln>
        </p:spPr>
      </p:pic>
      <p:sp>
        <p:nvSpPr>
          <p:cNvPr id="94" name="Google Shape;94;p12"/>
          <p:cNvSpPr/>
          <p:nvPr/>
        </p:nvSpPr>
        <p:spPr>
          <a:xfrm>
            <a:off x="3093400" y="1729150"/>
            <a:ext cx="4572000" cy="24648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IN" sz="1400" i="0" u="none" strike="noStrike" cap="none">
                <a:solidFill>
                  <a:srgbClr val="000000"/>
                </a:solidFill>
                <a:latin typeface="Work Sans"/>
                <a:ea typeface="Work Sans"/>
                <a:cs typeface="Work Sans"/>
                <a:sym typeface="Work Sans"/>
              </a:rPr>
              <a:t>Metaphors are often used in design. For example, in the figure shows a famous chair called the Swan Chair. This chair was created by the Danish designer</a:t>
            </a:r>
            <a:r>
              <a:rPr lang="en-IN">
                <a:latin typeface="Work Sans"/>
                <a:ea typeface="Work Sans"/>
                <a:cs typeface="Work Sans"/>
                <a:sym typeface="Work Sans"/>
              </a:rPr>
              <a:t> </a:t>
            </a:r>
            <a:r>
              <a:rPr lang="en-IN" sz="1400" i="0" u="none" strike="noStrike" cap="none">
                <a:solidFill>
                  <a:srgbClr val="000000"/>
                </a:solidFill>
                <a:latin typeface="Work Sans"/>
                <a:ea typeface="Work Sans"/>
                <a:cs typeface="Work Sans"/>
                <a:sym typeface="Work Sans"/>
              </a:rPr>
              <a:t>Arne Jacobsen for a hotel, and it remains very popular. </a:t>
            </a:r>
            <a:endParaRPr sz="1400" i="0" u="none" strike="noStrike" cap="none">
              <a:solidFill>
                <a:srgbClr val="000000"/>
              </a:solidFill>
              <a:latin typeface="Work Sans"/>
              <a:ea typeface="Work Sans"/>
              <a:cs typeface="Work Sans"/>
              <a:sym typeface="Work Sans"/>
            </a:endParaRPr>
          </a:p>
          <a:p>
            <a:pPr marL="0" marR="0" lvl="0" indent="0" algn="just" rtl="0">
              <a:lnSpc>
                <a:spcPct val="100000"/>
              </a:lnSpc>
              <a:spcBef>
                <a:spcPts val="0"/>
              </a:spcBef>
              <a:spcAft>
                <a:spcPts val="0"/>
              </a:spcAft>
              <a:buNone/>
            </a:pPr>
            <a:r>
              <a:rPr lang="en-IN" sz="1400" i="0" u="none" strike="noStrike" cap="none">
                <a:solidFill>
                  <a:srgbClr val="000000"/>
                </a:solidFill>
                <a:latin typeface="Work Sans"/>
                <a:ea typeface="Work Sans"/>
                <a:cs typeface="Work Sans"/>
                <a:sym typeface="Work Sans"/>
              </a:rPr>
              <a:t>As its name conveys, the Swan Chair is a chair which approximates the shape of a swan in order to convey</a:t>
            </a:r>
            <a:r>
              <a:rPr lang="en-IN">
                <a:latin typeface="Work Sans"/>
                <a:ea typeface="Work Sans"/>
                <a:cs typeface="Work Sans"/>
                <a:sym typeface="Work Sans"/>
              </a:rPr>
              <a:t> </a:t>
            </a:r>
            <a:r>
              <a:rPr lang="en-IN" sz="1400" i="0" u="none" strike="noStrike" cap="none">
                <a:solidFill>
                  <a:srgbClr val="000000"/>
                </a:solidFill>
                <a:latin typeface="Work Sans"/>
                <a:ea typeface="Work Sans"/>
                <a:cs typeface="Work Sans"/>
                <a:sym typeface="Work Sans"/>
              </a:rPr>
              <a:t>the quality of a swan (i.e. elegance) and can be represented by the framework for a</a:t>
            </a:r>
            <a:endParaRPr>
              <a:latin typeface="Work Sans"/>
              <a:ea typeface="Work Sans"/>
              <a:cs typeface="Work Sans"/>
              <a:sym typeface="Work Sans"/>
            </a:endParaRPr>
          </a:p>
          <a:p>
            <a:pPr marL="0" marR="0" lvl="0" indent="0" algn="just" rtl="0">
              <a:lnSpc>
                <a:spcPct val="100000"/>
              </a:lnSpc>
              <a:spcBef>
                <a:spcPts val="0"/>
              </a:spcBef>
              <a:spcAft>
                <a:spcPts val="0"/>
              </a:spcAft>
              <a:buNone/>
            </a:pPr>
            <a:r>
              <a:rPr lang="en-IN" sz="1400" i="0" u="none" strike="noStrike" cap="none">
                <a:solidFill>
                  <a:srgbClr val="000000"/>
                </a:solidFill>
                <a:latin typeface="Work Sans"/>
                <a:ea typeface="Work Sans"/>
                <a:cs typeface="Work Sans"/>
                <a:sym typeface="Work Sans"/>
              </a:rPr>
              <a:t>metaphor, such as </a:t>
            </a:r>
            <a:r>
              <a:rPr lang="en-IN" sz="1400" b="1" i="0" u="none" strike="noStrike" cap="none">
                <a:solidFill>
                  <a:srgbClr val="FF0000"/>
                </a:solidFill>
                <a:latin typeface="Work Sans"/>
                <a:ea typeface="Work Sans"/>
                <a:cs typeface="Work Sans"/>
                <a:sym typeface="Work Sans"/>
              </a:rPr>
              <a:t>‘the chair is a swan’.</a:t>
            </a:r>
            <a:endParaRPr>
              <a:latin typeface="Work Sans"/>
              <a:ea typeface="Work Sans"/>
              <a:cs typeface="Work Sans"/>
              <a:sym typeface="Work Sans"/>
            </a:endParaRPr>
          </a:p>
        </p:txBody>
      </p:sp>
      <p:sp>
        <p:nvSpPr>
          <p:cNvPr id="95" name="Google Shape;95;p12"/>
          <p:cNvSpPr/>
          <p:nvPr/>
        </p:nvSpPr>
        <p:spPr>
          <a:xfrm>
            <a:off x="753525" y="4011251"/>
            <a:ext cx="7425000" cy="941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a:latin typeface="Work Sans"/>
                <a:ea typeface="Work Sans"/>
                <a:cs typeface="Work Sans"/>
                <a:sym typeface="Work Sans"/>
              </a:rPr>
              <a:t>When we treat design as a process of exploration or when we get together to “</a:t>
            </a:r>
            <a:r>
              <a:rPr lang="en-IN" i="1">
                <a:latin typeface="Work Sans"/>
                <a:ea typeface="Work Sans"/>
                <a:cs typeface="Work Sans"/>
                <a:sym typeface="Work Sans"/>
              </a:rPr>
              <a:t>bounce ideas off each other</a:t>
            </a:r>
            <a:r>
              <a:rPr lang="en-IN">
                <a:latin typeface="Work Sans"/>
                <a:ea typeface="Work Sans"/>
                <a:cs typeface="Work Sans"/>
                <a:sym typeface="Work Sans"/>
              </a:rPr>
              <a:t>” we understand the abstract concepts of design and ideas metaphorically; ideas don’t literally bounce, nor are we literally exploring when we design.</a:t>
            </a:r>
            <a:endParaRPr sz="1400" i="0" u="none" strike="noStrike" cap="none">
              <a:solidFill>
                <a:srgbClr val="000000"/>
              </a:solidFill>
              <a:latin typeface="Work Sans"/>
              <a:ea typeface="Work Sans"/>
              <a:cs typeface="Work Sans"/>
              <a:sym typeface="Work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431700" y="312200"/>
            <a:ext cx="34371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400" b="1"/>
              <a:t>Types of Metaphors</a:t>
            </a:r>
            <a:endParaRPr sz="2400"/>
          </a:p>
        </p:txBody>
      </p:sp>
      <p:sp>
        <p:nvSpPr>
          <p:cNvPr id="101" name="Google Shape;101;p1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8</a:t>
            </a:fld>
            <a:endParaRPr/>
          </a:p>
        </p:txBody>
      </p:sp>
      <p:pic>
        <p:nvPicPr>
          <p:cNvPr id="102" name="Google Shape;102;p13"/>
          <p:cNvPicPr preferRelativeResize="0"/>
          <p:nvPr/>
        </p:nvPicPr>
        <p:blipFill rotWithShape="1">
          <a:blip r:embed="rId3">
            <a:alphaModFix/>
          </a:blip>
          <a:srcRect/>
          <a:stretch/>
        </p:blipFill>
        <p:spPr>
          <a:xfrm>
            <a:off x="398246" y="1866184"/>
            <a:ext cx="3437129" cy="2229689"/>
          </a:xfrm>
          <a:prstGeom prst="rect">
            <a:avLst/>
          </a:prstGeom>
          <a:noFill/>
          <a:ln>
            <a:noFill/>
          </a:ln>
        </p:spPr>
      </p:pic>
      <p:sp>
        <p:nvSpPr>
          <p:cNvPr id="103" name="Google Shape;103;p13"/>
          <p:cNvSpPr/>
          <p:nvPr/>
        </p:nvSpPr>
        <p:spPr>
          <a:xfrm>
            <a:off x="3911576" y="729139"/>
            <a:ext cx="4366800" cy="41859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IN" sz="1300" i="0" u="none" strike="noStrike" cap="none">
                <a:solidFill>
                  <a:srgbClr val="000000"/>
                </a:solidFill>
                <a:latin typeface="Work Sans"/>
                <a:ea typeface="Work Sans"/>
                <a:cs typeface="Work Sans"/>
                <a:sym typeface="Work Sans"/>
              </a:rPr>
              <a:t>If a person says </a:t>
            </a:r>
            <a:r>
              <a:rPr lang="en-IN" sz="1300" b="1" i="0" u="none" strike="noStrike" cap="none">
                <a:solidFill>
                  <a:srgbClr val="000000"/>
                </a:solidFill>
                <a:latin typeface="Work Sans"/>
                <a:ea typeface="Work Sans"/>
                <a:cs typeface="Work Sans"/>
                <a:sym typeface="Work Sans"/>
              </a:rPr>
              <a:t>“that chair looks like a swan”</a:t>
            </a:r>
            <a:endParaRPr sz="1300">
              <a:latin typeface="Work Sans"/>
              <a:ea typeface="Work Sans"/>
              <a:cs typeface="Work Sans"/>
              <a:sym typeface="Work Sans"/>
            </a:endParaRPr>
          </a:p>
          <a:p>
            <a:pPr marL="0" marR="0" lvl="0" indent="0" algn="just" rtl="0">
              <a:lnSpc>
                <a:spcPct val="100000"/>
              </a:lnSpc>
              <a:spcBef>
                <a:spcPts val="0"/>
              </a:spcBef>
              <a:spcAft>
                <a:spcPts val="0"/>
              </a:spcAft>
              <a:buNone/>
            </a:pPr>
            <a:r>
              <a:rPr lang="en-IN" sz="1300" i="0" u="none" strike="noStrike" cap="none">
                <a:solidFill>
                  <a:srgbClr val="000000"/>
                </a:solidFill>
                <a:latin typeface="Work Sans"/>
                <a:ea typeface="Work Sans"/>
                <a:cs typeface="Work Sans"/>
                <a:sym typeface="Work Sans"/>
              </a:rPr>
              <a:t>when he or she looks at the chair, it refers to an existing chair</a:t>
            </a:r>
            <a:r>
              <a:rPr lang="en-IN" sz="1300">
                <a:latin typeface="Work Sans"/>
                <a:ea typeface="Work Sans"/>
                <a:cs typeface="Work Sans"/>
                <a:sym typeface="Work Sans"/>
              </a:rPr>
              <a:t>.</a:t>
            </a:r>
            <a:r>
              <a:rPr lang="en-IN" sz="1300" i="0" u="none" strike="noStrike" cap="none">
                <a:solidFill>
                  <a:srgbClr val="000000"/>
                </a:solidFill>
                <a:latin typeface="Work Sans"/>
                <a:ea typeface="Work Sans"/>
                <a:cs typeface="Work Sans"/>
                <a:sym typeface="Work Sans"/>
              </a:rPr>
              <a:t>On the other hand, if a person says this while he or she is designing the chair, then the chair is a concept which does not yet exist.</a:t>
            </a:r>
            <a:endParaRPr sz="1300">
              <a:latin typeface="Work Sans"/>
              <a:ea typeface="Work Sans"/>
              <a:cs typeface="Work Sans"/>
              <a:sym typeface="Work Sans"/>
            </a:endParaRPr>
          </a:p>
          <a:p>
            <a:pPr marL="0" marR="0" lvl="0" indent="0" algn="just" rtl="0">
              <a:lnSpc>
                <a:spcPct val="100000"/>
              </a:lnSpc>
              <a:spcBef>
                <a:spcPts val="0"/>
              </a:spcBef>
              <a:spcAft>
                <a:spcPts val="0"/>
              </a:spcAft>
              <a:buNone/>
            </a:pPr>
            <a:endParaRPr sz="1300">
              <a:latin typeface="Work Sans"/>
              <a:ea typeface="Work Sans"/>
              <a:cs typeface="Work Sans"/>
              <a:sym typeface="Work Sans"/>
            </a:endParaRPr>
          </a:p>
          <a:p>
            <a:pPr marL="0" marR="0" lvl="0" indent="0" algn="just" rtl="0">
              <a:lnSpc>
                <a:spcPct val="100000"/>
              </a:lnSpc>
              <a:spcBef>
                <a:spcPts val="0"/>
              </a:spcBef>
              <a:spcAft>
                <a:spcPts val="0"/>
              </a:spcAft>
              <a:buNone/>
            </a:pPr>
            <a:r>
              <a:rPr lang="en-IN" sz="1300" i="0" u="none" strike="noStrike" cap="none">
                <a:solidFill>
                  <a:srgbClr val="000000"/>
                </a:solidFill>
                <a:latin typeface="Work Sans"/>
                <a:ea typeface="Work Sans"/>
                <a:cs typeface="Work Sans"/>
                <a:sym typeface="Work Sans"/>
              </a:rPr>
              <a:t>In this situation, </a:t>
            </a:r>
            <a:r>
              <a:rPr lang="en-IN" sz="1300" b="1" i="0" u="none" strike="noStrike" cap="none">
                <a:solidFill>
                  <a:srgbClr val="000000"/>
                </a:solidFill>
                <a:latin typeface="Work Sans"/>
                <a:ea typeface="Work Sans"/>
                <a:cs typeface="Work Sans"/>
                <a:sym typeface="Work Sans"/>
              </a:rPr>
              <a:t>‘the new chair which is to be designed is a swan’ </a:t>
            </a:r>
            <a:r>
              <a:rPr lang="en-IN" sz="1300" i="0" u="none" strike="noStrike" cap="none">
                <a:solidFill>
                  <a:srgbClr val="000000"/>
                </a:solidFill>
                <a:latin typeface="Work Sans"/>
                <a:ea typeface="Work Sans"/>
                <a:cs typeface="Work Sans"/>
                <a:sym typeface="Work Sans"/>
              </a:rPr>
              <a:t>is a more suitable representation. In such a case, the similarity (implicit common features; e.g. elegant shape) between the chair and a swan play an important role. </a:t>
            </a:r>
            <a:endParaRPr sz="1300" i="0" u="none" strike="noStrike" cap="none">
              <a:solidFill>
                <a:srgbClr val="000000"/>
              </a:solidFill>
              <a:latin typeface="Work Sans"/>
              <a:ea typeface="Work Sans"/>
              <a:cs typeface="Work Sans"/>
              <a:sym typeface="Work Sans"/>
            </a:endParaRPr>
          </a:p>
          <a:p>
            <a:pPr marL="0" marR="0" lvl="0" indent="0" algn="just" rtl="0">
              <a:lnSpc>
                <a:spcPct val="100000"/>
              </a:lnSpc>
              <a:spcBef>
                <a:spcPts val="0"/>
              </a:spcBef>
              <a:spcAft>
                <a:spcPts val="0"/>
              </a:spcAft>
              <a:buNone/>
            </a:pPr>
            <a:endParaRPr sz="1300">
              <a:latin typeface="Work Sans"/>
              <a:ea typeface="Work Sans"/>
              <a:cs typeface="Work Sans"/>
              <a:sym typeface="Work Sans"/>
            </a:endParaRPr>
          </a:p>
          <a:p>
            <a:pPr marL="0" marR="0" lvl="0" indent="0" algn="just" rtl="0">
              <a:lnSpc>
                <a:spcPct val="100000"/>
              </a:lnSpc>
              <a:spcBef>
                <a:spcPts val="0"/>
              </a:spcBef>
              <a:spcAft>
                <a:spcPts val="0"/>
              </a:spcAft>
              <a:buNone/>
            </a:pPr>
            <a:r>
              <a:rPr lang="en-IN" sz="1300" i="0" u="none" strike="noStrike" cap="none">
                <a:solidFill>
                  <a:srgbClr val="000000"/>
                </a:solidFill>
                <a:latin typeface="Work Sans"/>
                <a:ea typeface="Work Sans"/>
                <a:cs typeface="Work Sans"/>
                <a:sym typeface="Work Sans"/>
              </a:rPr>
              <a:t>On the basis of the above considerations, we can say that, in the design process using metaphors, a new concept will be generated which will be similar to the concept to be assimilated to. A new concept of a chair is generated (referring to a swan or imitating a swan) on the basis of the similarity between the chair to be designed and a swan.</a:t>
            </a:r>
            <a:endParaRPr sz="1300">
              <a:latin typeface="Work Sans"/>
              <a:ea typeface="Work Sans"/>
              <a:cs typeface="Work Sans"/>
              <a:sym typeface="Work Sans"/>
            </a:endParaRPr>
          </a:p>
          <a:p>
            <a:pPr marL="0" marR="0" lvl="0" indent="0" algn="ctr" rtl="0">
              <a:lnSpc>
                <a:spcPct val="100000"/>
              </a:lnSpc>
              <a:spcBef>
                <a:spcPts val="0"/>
              </a:spcBef>
              <a:spcAft>
                <a:spcPts val="0"/>
              </a:spcAft>
              <a:buNone/>
            </a:pPr>
            <a:r>
              <a:rPr lang="en-IN" sz="1300" b="1" i="0" u="none" strike="noStrike" cap="none">
                <a:solidFill>
                  <a:srgbClr val="FF0000"/>
                </a:solidFill>
                <a:latin typeface="Work Sans"/>
                <a:ea typeface="Work Sans"/>
                <a:cs typeface="Work Sans"/>
                <a:sym typeface="Work Sans"/>
              </a:rPr>
              <a:t>“First order Concept generation”</a:t>
            </a:r>
            <a:endParaRPr sz="1300">
              <a:latin typeface="Work Sans"/>
              <a:ea typeface="Work Sans"/>
              <a:cs typeface="Work Sans"/>
              <a:sym typeface="Work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400" b="1"/>
              <a:t>Higher Order Concept Generation</a:t>
            </a:r>
            <a:endParaRPr sz="2400"/>
          </a:p>
        </p:txBody>
      </p:sp>
      <p:sp>
        <p:nvSpPr>
          <p:cNvPr id="109" name="Google Shape;109;p1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9</a:t>
            </a:fld>
            <a:endParaRPr/>
          </a:p>
        </p:txBody>
      </p:sp>
      <p:sp>
        <p:nvSpPr>
          <p:cNvPr id="110" name="Google Shape;110;p14"/>
          <p:cNvSpPr/>
          <p:nvPr/>
        </p:nvSpPr>
        <p:spPr>
          <a:xfrm>
            <a:off x="633350" y="1055024"/>
            <a:ext cx="7216800" cy="21318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IN" sz="1300" i="0" u="none" strike="noStrike" cap="none">
                <a:solidFill>
                  <a:srgbClr val="000000"/>
                </a:solidFill>
                <a:latin typeface="Work Sans"/>
                <a:ea typeface="Work Sans"/>
                <a:cs typeface="Work Sans"/>
                <a:sym typeface="Work Sans"/>
              </a:rPr>
              <a:t>A first-order concept generation is useful only to create a subspecies of an existing object, since it cannot extend beyond the category of the existing product.</a:t>
            </a:r>
            <a:endParaRPr sz="1300">
              <a:latin typeface="Work Sans"/>
              <a:ea typeface="Work Sans"/>
              <a:cs typeface="Work Sans"/>
              <a:sym typeface="Work Sans"/>
            </a:endParaRPr>
          </a:p>
          <a:p>
            <a:pPr marL="0" marR="0" lvl="0" indent="0" algn="just" rtl="0">
              <a:lnSpc>
                <a:spcPct val="100000"/>
              </a:lnSpc>
              <a:spcBef>
                <a:spcPts val="0"/>
              </a:spcBef>
              <a:spcAft>
                <a:spcPts val="0"/>
              </a:spcAft>
              <a:buNone/>
            </a:pPr>
            <a:endParaRPr sz="1300" i="0" u="none" strike="noStrike" cap="none">
              <a:solidFill>
                <a:srgbClr val="000000"/>
              </a:solidFill>
              <a:latin typeface="Work Sans"/>
              <a:ea typeface="Work Sans"/>
              <a:cs typeface="Work Sans"/>
              <a:sym typeface="Work Sans"/>
            </a:endParaRPr>
          </a:p>
          <a:p>
            <a:pPr marL="0" marR="0" lvl="0" indent="0" algn="just" rtl="0">
              <a:lnSpc>
                <a:spcPct val="100000"/>
              </a:lnSpc>
              <a:spcBef>
                <a:spcPts val="0"/>
              </a:spcBef>
              <a:spcAft>
                <a:spcPts val="0"/>
              </a:spcAft>
              <a:buNone/>
            </a:pPr>
            <a:r>
              <a:rPr lang="en-IN" sz="1300" i="0" u="none" strike="noStrike" cap="none">
                <a:solidFill>
                  <a:srgbClr val="000000"/>
                </a:solidFill>
                <a:latin typeface="Work Sans"/>
                <a:ea typeface="Work Sans"/>
                <a:cs typeface="Work Sans"/>
                <a:sym typeface="Work Sans"/>
              </a:rPr>
              <a:t>Abstract concept generated by combining multiple abstract concepts is called a high-order abstract concept, and the high-order concept generation is the process of generating a new concept on the basis of this high-order abstract concept.</a:t>
            </a:r>
            <a:endParaRPr sz="1300">
              <a:latin typeface="Work Sans"/>
              <a:ea typeface="Work Sans"/>
              <a:cs typeface="Work Sans"/>
              <a:sym typeface="Work Sans"/>
            </a:endParaRPr>
          </a:p>
          <a:p>
            <a:pPr marL="0" marR="0" lvl="0" indent="0" algn="just" rtl="0">
              <a:lnSpc>
                <a:spcPct val="100000"/>
              </a:lnSpc>
              <a:spcBef>
                <a:spcPts val="0"/>
              </a:spcBef>
              <a:spcAft>
                <a:spcPts val="0"/>
              </a:spcAft>
              <a:buNone/>
            </a:pPr>
            <a:endParaRPr sz="1300" i="0" u="none" strike="noStrike" cap="none">
              <a:solidFill>
                <a:srgbClr val="000000"/>
              </a:solidFill>
              <a:latin typeface="Work Sans"/>
              <a:ea typeface="Work Sans"/>
              <a:cs typeface="Work Sans"/>
              <a:sym typeface="Work Sans"/>
            </a:endParaRPr>
          </a:p>
          <a:p>
            <a:pPr marL="0" marR="0" lvl="0" indent="0" algn="just" rtl="0">
              <a:lnSpc>
                <a:spcPct val="100000"/>
              </a:lnSpc>
              <a:spcBef>
                <a:spcPts val="0"/>
              </a:spcBef>
              <a:spcAft>
                <a:spcPts val="0"/>
              </a:spcAft>
              <a:buNone/>
            </a:pPr>
            <a:r>
              <a:rPr lang="en-IN" sz="1300" i="0" u="none" strike="noStrike" cap="none">
                <a:solidFill>
                  <a:srgbClr val="000000"/>
                </a:solidFill>
                <a:latin typeface="Work Sans"/>
                <a:ea typeface="Work Sans"/>
                <a:cs typeface="Work Sans"/>
                <a:sym typeface="Work Sans"/>
              </a:rPr>
              <a:t>Difference between </a:t>
            </a:r>
            <a:r>
              <a:rPr lang="en-IN" sz="1300" b="1" i="0" u="none" strike="noStrike" cap="none">
                <a:solidFill>
                  <a:schemeClr val="lt1"/>
                </a:solidFill>
                <a:latin typeface="Work Sans"/>
                <a:ea typeface="Work Sans"/>
                <a:cs typeface="Work Sans"/>
                <a:sym typeface="Work Sans"/>
              </a:rPr>
              <a:t>“White Tomato”  </a:t>
            </a:r>
            <a:r>
              <a:rPr lang="en-IN" sz="1300" i="0" u="none" strike="noStrike" cap="none">
                <a:solidFill>
                  <a:srgbClr val="000000"/>
                </a:solidFill>
                <a:latin typeface="Work Sans"/>
                <a:ea typeface="Work Sans"/>
                <a:cs typeface="Work Sans"/>
                <a:sym typeface="Work Sans"/>
              </a:rPr>
              <a:t>and </a:t>
            </a:r>
            <a:r>
              <a:rPr lang="en-IN" sz="1300" i="0" u="none" strike="noStrike" cap="none">
                <a:solidFill>
                  <a:srgbClr val="FF0000"/>
                </a:solidFill>
                <a:latin typeface="Work Sans"/>
                <a:ea typeface="Work Sans"/>
                <a:cs typeface="Work Sans"/>
                <a:sym typeface="Work Sans"/>
              </a:rPr>
              <a:t>“Powdered Ketchup”</a:t>
            </a:r>
            <a:r>
              <a:rPr lang="en-IN" sz="1300">
                <a:latin typeface="Work Sans"/>
                <a:ea typeface="Work Sans"/>
                <a:cs typeface="Work Sans"/>
                <a:sym typeface="Work Sans"/>
              </a:rPr>
              <a:t> is </a:t>
            </a:r>
            <a:r>
              <a:rPr lang="en-IN" sz="1300" i="0" u="none" strike="noStrike" cap="none">
                <a:solidFill>
                  <a:srgbClr val="000000"/>
                </a:solidFill>
                <a:latin typeface="Work Sans"/>
                <a:ea typeface="Work Sans"/>
                <a:cs typeface="Work Sans"/>
                <a:sym typeface="Work Sans"/>
              </a:rPr>
              <a:t>a high-order concept generation is understood to have its basis on the dissimilarity-recognition process. </a:t>
            </a:r>
            <a:endParaRPr sz="1300">
              <a:latin typeface="Work Sans"/>
              <a:ea typeface="Work Sans"/>
              <a:cs typeface="Work Sans"/>
              <a:sym typeface="Work Sans"/>
            </a:endParaRPr>
          </a:p>
        </p:txBody>
      </p:sp>
      <p:pic>
        <p:nvPicPr>
          <p:cNvPr id="111" name="Google Shape;111;p14"/>
          <p:cNvPicPr preferRelativeResize="0"/>
          <p:nvPr/>
        </p:nvPicPr>
        <p:blipFill rotWithShape="1">
          <a:blip r:embed="rId3">
            <a:alphaModFix/>
          </a:blip>
          <a:srcRect/>
          <a:stretch/>
        </p:blipFill>
        <p:spPr>
          <a:xfrm>
            <a:off x="2469946" y="3395223"/>
            <a:ext cx="1448365" cy="1451908"/>
          </a:xfrm>
          <a:prstGeom prst="rect">
            <a:avLst/>
          </a:prstGeom>
          <a:noFill/>
          <a:ln>
            <a:noFill/>
          </a:ln>
        </p:spPr>
      </p:pic>
      <p:pic>
        <p:nvPicPr>
          <p:cNvPr id="112" name="Google Shape;112;p14"/>
          <p:cNvPicPr preferRelativeResize="0"/>
          <p:nvPr/>
        </p:nvPicPr>
        <p:blipFill rotWithShape="1">
          <a:blip r:embed="rId4">
            <a:alphaModFix/>
          </a:blip>
          <a:srcRect/>
          <a:stretch/>
        </p:blipFill>
        <p:spPr>
          <a:xfrm>
            <a:off x="5154682" y="3395223"/>
            <a:ext cx="1459168" cy="1451908"/>
          </a:xfrm>
          <a:prstGeom prst="rect">
            <a:avLst/>
          </a:prstGeom>
          <a:noFill/>
          <a:ln>
            <a:noFill/>
          </a:ln>
        </p:spPr>
      </p:pic>
    </p:spTree>
  </p:cSld>
  <p:clrMapOvr>
    <a:masterClrMapping/>
  </p:clrMapOvr>
</p:sld>
</file>

<file path=ppt/theme/theme1.xml><?xml version="1.0" encoding="utf-8"?>
<a:theme xmlns:a="http://schemas.openxmlformats.org/drawingml/2006/main" name="Pisanio template">
  <a:themeElements>
    <a:clrScheme name="Custom 347">
      <a:dk1>
        <a:srgbClr val="111111"/>
      </a:dk1>
      <a:lt1>
        <a:srgbClr val="FFFFFF"/>
      </a:lt1>
      <a:dk2>
        <a:srgbClr val="434343"/>
      </a:dk2>
      <a:lt2>
        <a:srgbClr val="F3F3F3"/>
      </a:lt2>
      <a:accent1>
        <a:srgbClr val="FFBC00"/>
      </a:accent1>
      <a:accent2>
        <a:srgbClr val="FF8100"/>
      </a:accent2>
      <a:accent3>
        <a:srgbClr val="8BAB42"/>
      </a:accent3>
      <a:accent4>
        <a:srgbClr val="57A7B5"/>
      </a:accent4>
      <a:accent5>
        <a:srgbClr val="8B81D2"/>
      </a:accent5>
      <a:accent6>
        <a:srgbClr val="963334"/>
      </a:accent6>
      <a:hlink>
        <a:srgbClr val="B45F0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383C2DAFA74140BE40DB4D54CA30C2" ma:contentTypeVersion="8" ma:contentTypeDescription="Create a new document." ma:contentTypeScope="" ma:versionID="c775f242c44b2aa134ee2c7bf64cd0f7">
  <xsd:schema xmlns:xsd="http://www.w3.org/2001/XMLSchema" xmlns:xs="http://www.w3.org/2001/XMLSchema" xmlns:p="http://schemas.microsoft.com/office/2006/metadata/properties" xmlns:ns2="81ccf8aa-fc89-4770-828b-e405b25c825e" xmlns:ns3="8cde8d82-a03d-461f-b436-85f7946edc74" targetNamespace="http://schemas.microsoft.com/office/2006/metadata/properties" ma:root="true" ma:fieldsID="ac2dca705c3d86a0ec575908e0b3d39c" ns2:_="" ns3:_="">
    <xsd:import namespace="81ccf8aa-fc89-4770-828b-e405b25c825e"/>
    <xsd:import namespace="8cde8d82-a03d-461f-b436-85f7946edc74"/>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ccf8aa-fc89-4770-828b-e405b25c825e"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017251b9-f22d-46e4-8eed-2cff48c8dd0f"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de8d82-a03d-461f-b436-85f7946edc74"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ee3762ee-8977-4786-9d30-730ecc65d6c3}" ma:internalName="TaxCatchAll" ma:showField="CatchAllData" ma:web="8cde8d82-a03d-461f-b436-85f7946edc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824F4BA-4F23-4148-BBD8-F8A64071E77C}"/>
</file>

<file path=customXml/itemProps2.xml><?xml version="1.0" encoding="utf-8"?>
<ds:datastoreItem xmlns:ds="http://schemas.openxmlformats.org/officeDocument/2006/customXml" ds:itemID="{E2033899-E056-4197-9491-1C44694CFBFF}"/>
</file>

<file path=docProps/app.xml><?xml version="1.0" encoding="utf-8"?>
<Properties xmlns="http://schemas.openxmlformats.org/officeDocument/2006/extended-properties" xmlns:vt="http://schemas.openxmlformats.org/officeDocument/2006/docPropsVTypes">
  <TotalTime>0</TotalTime>
  <Words>1405</Words>
  <Application>Microsoft Office PowerPoint</Application>
  <PresentationFormat>On-screen Show (16:9)</PresentationFormat>
  <Paragraphs>114</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Raleway ExtraBold</vt:lpstr>
      <vt:lpstr>Work Sans Light</vt:lpstr>
      <vt:lpstr>Work Sans</vt:lpstr>
      <vt:lpstr>Work Sans ExtraBold</vt:lpstr>
      <vt:lpstr>Calibri</vt:lpstr>
      <vt:lpstr>Pisanio template</vt:lpstr>
      <vt:lpstr>Engineering Design DSN2096 </vt:lpstr>
      <vt:lpstr>Syllabus</vt:lpstr>
      <vt:lpstr>Syllabus</vt:lpstr>
      <vt:lpstr>Books and resources</vt:lpstr>
      <vt:lpstr>Unit5: Prototyping &amp; Visualization</vt:lpstr>
      <vt:lpstr>Design Cycle Model</vt:lpstr>
      <vt:lpstr>Metaphor Method in Concept generation</vt:lpstr>
      <vt:lpstr>Types of Metaphors</vt:lpstr>
      <vt:lpstr>Higher Order Concept Generation</vt:lpstr>
      <vt:lpstr>Higher order concept generation</vt:lpstr>
      <vt:lpstr>Blending and Thematic Method</vt:lpstr>
      <vt:lpstr>Prototyping Tools for Designer</vt:lpstr>
      <vt:lpstr>Available E-tools</vt:lpstr>
      <vt:lpstr>Available E-tools</vt:lpstr>
      <vt:lpstr>Available E-tools</vt:lpstr>
      <vt:lpstr>Available E-tools</vt:lpstr>
      <vt:lpstr>Design Tools for Data Visualization</vt:lpstr>
      <vt:lpstr>Give description of the above stated prototyping tools for designers?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Design DSN2096 </dc:title>
  <cp:lastModifiedBy>DELL</cp:lastModifiedBy>
  <cp:revision>1</cp:revision>
  <dcterms:modified xsi:type="dcterms:W3CDTF">2022-09-16T03:08:11Z</dcterms:modified>
</cp:coreProperties>
</file>