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1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Work Sans" charset="0"/>
      <p:regular r:id="rId17"/>
      <p:bold r:id="rId18"/>
      <p:italic r:id="rId19"/>
      <p:boldItalic r:id="rId20"/>
    </p:embeddedFont>
    <p:embeddedFont>
      <p:font typeface="Calibri" pitchFamily="34" charset="0"/>
      <p:regular r:id="rId21"/>
      <p:bold r:id="rId22"/>
      <p:italic r:id="rId23"/>
      <p:boldItalic r:id="rId24"/>
    </p:embeddedFont>
    <p:embeddedFont>
      <p:font typeface="Raleway ExtraBold" charset="0"/>
      <p:bold r:id="rId25"/>
      <p:boldItalic r:id="rId26"/>
    </p:embeddedFont>
    <p:embeddedFont>
      <p:font typeface="Work Sans Light"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3t3StWjuDWtaRESY+R6LZqrIyl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0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0939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1563254ca5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g1563254ca5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5633ed52a0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5633ed5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563254ca5a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1563254ca5a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563254ca5a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1563254ca5a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563254ca5a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1563254ca5a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12"/>
          <p:cNvSpPr/>
          <p:nvPr/>
        </p:nvSpPr>
        <p:spPr>
          <a:xfrm>
            <a:off x="-353775" y="3795498"/>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 name="Google Shape;11;p12"/>
          <p:cNvSpPr/>
          <p:nvPr/>
        </p:nvSpPr>
        <p:spPr>
          <a:xfrm>
            <a:off x="6654971" y="-410153"/>
            <a:ext cx="2805957" cy="2661973"/>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 name="Google Shape;12;p12"/>
          <p:cNvSpPr/>
          <p:nvPr/>
        </p:nvSpPr>
        <p:spPr>
          <a:xfrm>
            <a:off x="6017770" y="693100"/>
            <a:ext cx="1910145" cy="170122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 name="Google Shape;13;p12"/>
          <p:cNvSpPr/>
          <p:nvPr/>
        </p:nvSpPr>
        <p:spPr>
          <a:xfrm rot="986735">
            <a:off x="654370" y="3671524"/>
            <a:ext cx="2361497" cy="1160970"/>
          </a:xfrm>
          <a:custGeom>
            <a:avLst/>
            <a:gdLst/>
            <a:ahLst/>
            <a:cxnLst/>
            <a:rect l="l" t="t" r="r" b="b"/>
            <a:pathLst>
              <a:path w="2728778" h="1341534" extrusionOk="0">
                <a:moveTo>
                  <a:pt x="2727858" y="971865"/>
                </a:moveTo>
                <a:cubicBezTo>
                  <a:pt x="2662022" y="811650"/>
                  <a:pt x="2599698" y="650061"/>
                  <a:pt x="2540889" y="487098"/>
                </a:cubicBezTo>
                <a:cubicBezTo>
                  <a:pt x="2509539" y="400203"/>
                  <a:pt x="2479196" y="312951"/>
                  <a:pt x="2449860" y="225343"/>
                </a:cubicBezTo>
                <a:cubicBezTo>
                  <a:pt x="2433572" y="176691"/>
                  <a:pt x="2413699" y="33711"/>
                  <a:pt x="2369261" y="7263"/>
                </a:cubicBezTo>
                <a:cubicBezTo>
                  <a:pt x="2220183" y="-81480"/>
                  <a:pt x="2022959" y="670486"/>
                  <a:pt x="2005088" y="766409"/>
                </a:cubicBezTo>
                <a:lnTo>
                  <a:pt x="1865337" y="330248"/>
                </a:lnTo>
                <a:cubicBezTo>
                  <a:pt x="1847733" y="275297"/>
                  <a:pt x="1832638" y="161377"/>
                  <a:pt x="1794493" y="120269"/>
                </a:cubicBezTo>
                <a:cubicBezTo>
                  <a:pt x="1743936" y="65765"/>
                  <a:pt x="1696730" y="134449"/>
                  <a:pt x="1673636" y="175317"/>
                </a:cubicBezTo>
                <a:cubicBezTo>
                  <a:pt x="1532725" y="424648"/>
                  <a:pt x="1433672" y="703337"/>
                  <a:pt x="1369342" y="981741"/>
                </a:cubicBezTo>
                <a:cubicBezTo>
                  <a:pt x="1335812" y="807258"/>
                  <a:pt x="1310689" y="631297"/>
                  <a:pt x="1288321" y="455076"/>
                </a:cubicBezTo>
                <a:cubicBezTo>
                  <a:pt x="1277775" y="371868"/>
                  <a:pt x="1286240" y="249841"/>
                  <a:pt x="1254234" y="172978"/>
                </a:cubicBezTo>
                <a:cubicBezTo>
                  <a:pt x="1238347" y="134825"/>
                  <a:pt x="1212978" y="119984"/>
                  <a:pt x="1171917" y="143412"/>
                </a:cubicBezTo>
                <a:cubicBezTo>
                  <a:pt x="1121936" y="171928"/>
                  <a:pt x="1103360" y="253710"/>
                  <a:pt x="1079994" y="303625"/>
                </a:cubicBezTo>
                <a:lnTo>
                  <a:pt x="960796" y="558322"/>
                </a:lnTo>
                <a:cubicBezTo>
                  <a:pt x="886287" y="717505"/>
                  <a:pt x="811785" y="876689"/>
                  <a:pt x="737289" y="1035876"/>
                </a:cubicBezTo>
                <a:cubicBezTo>
                  <a:pt x="703260" y="851023"/>
                  <a:pt x="694251" y="662703"/>
                  <a:pt x="693045" y="475089"/>
                </a:cubicBezTo>
                <a:cubicBezTo>
                  <a:pt x="692644" y="412762"/>
                  <a:pt x="744004" y="92719"/>
                  <a:pt x="611649" y="163840"/>
                </a:cubicBezTo>
                <a:cubicBezTo>
                  <a:pt x="556749" y="193334"/>
                  <a:pt x="524198" y="292679"/>
                  <a:pt x="502867" y="347332"/>
                </a:cubicBezTo>
                <a:cubicBezTo>
                  <a:pt x="477349" y="414675"/>
                  <a:pt x="457547" y="484047"/>
                  <a:pt x="443669" y="554712"/>
                </a:cubicBezTo>
                <a:cubicBezTo>
                  <a:pt x="409499" y="720246"/>
                  <a:pt x="400346" y="890485"/>
                  <a:pt x="355630" y="1053919"/>
                </a:cubicBezTo>
                <a:cubicBezTo>
                  <a:pt x="285715" y="780155"/>
                  <a:pt x="210959" y="507689"/>
                  <a:pt x="131364" y="236523"/>
                </a:cubicBezTo>
                <a:cubicBezTo>
                  <a:pt x="118161" y="191558"/>
                  <a:pt x="113027" y="129290"/>
                  <a:pt x="50577" y="143198"/>
                </a:cubicBezTo>
                <a:cubicBezTo>
                  <a:pt x="-12470" y="157242"/>
                  <a:pt x="-3279" y="216354"/>
                  <a:pt x="8446" y="263094"/>
                </a:cubicBezTo>
                <a:cubicBezTo>
                  <a:pt x="43940" y="404564"/>
                  <a:pt x="90024" y="544084"/>
                  <a:pt x="128772" y="684757"/>
                </a:cubicBezTo>
                <a:cubicBezTo>
                  <a:pt x="166036" y="820038"/>
                  <a:pt x="202099" y="955643"/>
                  <a:pt x="236957" y="1091572"/>
                </a:cubicBezTo>
                <a:cubicBezTo>
                  <a:pt x="252616" y="1152628"/>
                  <a:pt x="281531" y="1400183"/>
                  <a:pt x="388193" y="1271824"/>
                </a:cubicBezTo>
                <a:cubicBezTo>
                  <a:pt x="462849" y="1181987"/>
                  <a:pt x="485276" y="1020568"/>
                  <a:pt x="504863" y="909402"/>
                </a:cubicBezTo>
                <a:cubicBezTo>
                  <a:pt x="529163" y="771484"/>
                  <a:pt x="540778" y="631070"/>
                  <a:pt x="574004" y="494803"/>
                </a:cubicBezTo>
                <a:cubicBezTo>
                  <a:pt x="575241" y="655256"/>
                  <a:pt x="582170" y="816046"/>
                  <a:pt x="604136" y="975125"/>
                </a:cubicBezTo>
                <a:cubicBezTo>
                  <a:pt x="613522" y="1043173"/>
                  <a:pt x="625027" y="1339795"/>
                  <a:pt x="745391" y="1256853"/>
                </a:cubicBezTo>
                <a:cubicBezTo>
                  <a:pt x="794464" y="1223043"/>
                  <a:pt x="818465" y="1123043"/>
                  <a:pt x="843860" y="1068779"/>
                </a:cubicBezTo>
                <a:cubicBezTo>
                  <a:pt x="878736" y="994262"/>
                  <a:pt x="913612" y="919746"/>
                  <a:pt x="948488" y="845229"/>
                </a:cubicBezTo>
                <a:cubicBezTo>
                  <a:pt x="1018243" y="696170"/>
                  <a:pt x="1087996" y="547134"/>
                  <a:pt x="1157748" y="398122"/>
                </a:cubicBezTo>
                <a:cubicBezTo>
                  <a:pt x="1180978" y="586423"/>
                  <a:pt x="1206639" y="774517"/>
                  <a:pt x="1240610" y="961223"/>
                </a:cubicBezTo>
                <a:cubicBezTo>
                  <a:pt x="1257080" y="1051741"/>
                  <a:pt x="1275481" y="1141916"/>
                  <a:pt x="1296488" y="1231474"/>
                </a:cubicBezTo>
                <a:cubicBezTo>
                  <a:pt x="1309192" y="1285680"/>
                  <a:pt x="1339526" y="1397462"/>
                  <a:pt x="1413974" y="1319763"/>
                </a:cubicBezTo>
                <a:cubicBezTo>
                  <a:pt x="1458277" y="1273529"/>
                  <a:pt x="1452573" y="1149479"/>
                  <a:pt x="1464648" y="1088092"/>
                </a:cubicBezTo>
                <a:cubicBezTo>
                  <a:pt x="1481578" y="1002001"/>
                  <a:pt x="1502116" y="916717"/>
                  <a:pt x="1526262" y="832241"/>
                </a:cubicBezTo>
                <a:cubicBezTo>
                  <a:pt x="1577535" y="652900"/>
                  <a:pt x="1644666" y="478475"/>
                  <a:pt x="1726863" y="311033"/>
                </a:cubicBezTo>
                <a:cubicBezTo>
                  <a:pt x="1780566" y="478649"/>
                  <a:pt x="1834269" y="646261"/>
                  <a:pt x="1887972" y="813868"/>
                </a:cubicBezTo>
                <a:cubicBezTo>
                  <a:pt x="1906483" y="871638"/>
                  <a:pt x="1954500" y="1194715"/>
                  <a:pt x="2067072" y="1089466"/>
                </a:cubicBezTo>
                <a:cubicBezTo>
                  <a:pt x="2107505" y="1051663"/>
                  <a:pt x="2094354" y="971930"/>
                  <a:pt x="2100077" y="920070"/>
                </a:cubicBezTo>
                <a:cubicBezTo>
                  <a:pt x="2109631" y="833719"/>
                  <a:pt x="2124428" y="748029"/>
                  <a:pt x="2144386" y="663474"/>
                </a:cubicBezTo>
                <a:cubicBezTo>
                  <a:pt x="2181645" y="504832"/>
                  <a:pt x="2237334" y="351093"/>
                  <a:pt x="2310317" y="205388"/>
                </a:cubicBezTo>
                <a:cubicBezTo>
                  <a:pt x="2376062" y="406506"/>
                  <a:pt x="2447122" y="605783"/>
                  <a:pt x="2523499" y="803220"/>
                </a:cubicBezTo>
                <a:cubicBezTo>
                  <a:pt x="2540467" y="847078"/>
                  <a:pt x="2557696" y="890835"/>
                  <a:pt x="2575183" y="934490"/>
                </a:cubicBezTo>
                <a:cubicBezTo>
                  <a:pt x="2586772" y="963420"/>
                  <a:pt x="2601525" y="1035053"/>
                  <a:pt x="2630783" y="1052519"/>
                </a:cubicBezTo>
                <a:cubicBezTo>
                  <a:pt x="2676789" y="1079978"/>
                  <a:pt x="2749669" y="1024878"/>
                  <a:pt x="2727858" y="971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 name="Google Shape;14;p12"/>
          <p:cNvSpPr/>
          <p:nvPr/>
        </p:nvSpPr>
        <p:spPr>
          <a:xfrm rot="7283088">
            <a:off x="8001790" y="3285780"/>
            <a:ext cx="1578088" cy="1381267"/>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 name="Google Shape;15;p12"/>
          <p:cNvSpPr/>
          <p:nvPr/>
        </p:nvSpPr>
        <p:spPr>
          <a:xfrm rot="-10155561">
            <a:off x="-945733" y="1047694"/>
            <a:ext cx="3985308" cy="1963944"/>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12"/>
          <p:cNvSpPr/>
          <p:nvPr/>
        </p:nvSpPr>
        <p:spPr>
          <a:xfrm>
            <a:off x="-271725" y="550602"/>
            <a:ext cx="1123676" cy="1157073"/>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12"/>
          <p:cNvSpPr txBox="1">
            <a:spLocks noGrp="1"/>
          </p:cNvSpPr>
          <p:nvPr>
            <p:ph type="ctrTitle"/>
          </p:nvPr>
        </p:nvSpPr>
        <p:spPr>
          <a:xfrm>
            <a:off x="1216025" y="1991825"/>
            <a:ext cx="6711900" cy="1159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13"/>
          <p:cNvSpPr/>
          <p:nvPr/>
        </p:nvSpPr>
        <p:spPr>
          <a:xfrm>
            <a:off x="-363974" y="-139386"/>
            <a:ext cx="2380859" cy="2120450"/>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13"/>
          <p:cNvSpPr/>
          <p:nvPr/>
        </p:nvSpPr>
        <p:spPr>
          <a:xfrm>
            <a:off x="538350" y="1180336"/>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 name="Google Shape;21;p13"/>
          <p:cNvSpPr/>
          <p:nvPr/>
        </p:nvSpPr>
        <p:spPr>
          <a:xfrm rot="3886626">
            <a:off x="5504907" y="3800569"/>
            <a:ext cx="2184896" cy="1912394"/>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 name="Google Shape;22;p13"/>
          <p:cNvSpPr/>
          <p:nvPr/>
        </p:nvSpPr>
        <p:spPr>
          <a:xfrm rot="-10114520">
            <a:off x="6110162" y="-457878"/>
            <a:ext cx="3531172" cy="1733961"/>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 name="Google Shape;23;p13"/>
          <p:cNvSpPr/>
          <p:nvPr/>
        </p:nvSpPr>
        <p:spPr>
          <a:xfrm>
            <a:off x="6891075" y="3047950"/>
            <a:ext cx="1416809" cy="1458918"/>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 name="Google Shape;24;p13"/>
          <p:cNvSpPr txBox="1">
            <a:spLocks noGrp="1"/>
          </p:cNvSpPr>
          <p:nvPr>
            <p:ph type="ctrTitle"/>
          </p:nvPr>
        </p:nvSpPr>
        <p:spPr>
          <a:xfrm>
            <a:off x="1216025" y="1888150"/>
            <a:ext cx="6711900" cy="1159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5" name="Google Shape;25;p13"/>
          <p:cNvSpPr txBox="1">
            <a:spLocks noGrp="1"/>
          </p:cNvSpPr>
          <p:nvPr>
            <p:ph type="subTitle" idx="1"/>
          </p:nvPr>
        </p:nvSpPr>
        <p:spPr>
          <a:xfrm>
            <a:off x="1216025" y="3144854"/>
            <a:ext cx="6711900" cy="784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solidFill>
                  <a:schemeClr val="lt1"/>
                </a:solidFill>
              </a:defRPr>
            </a:lvl1pPr>
            <a:lvl2pPr lvl="1" algn="l">
              <a:lnSpc>
                <a:spcPct val="100000"/>
              </a:lnSpc>
              <a:spcBef>
                <a:spcPts val="0"/>
              </a:spcBef>
              <a:spcAft>
                <a:spcPts val="0"/>
              </a:spcAft>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a:endParaRPr/>
          </a:p>
        </p:txBody>
      </p:sp>
      <p:sp>
        <p:nvSpPr>
          <p:cNvPr id="26" name="Google Shape;26;p13"/>
          <p:cNvSpPr/>
          <p:nvPr/>
        </p:nvSpPr>
        <p:spPr>
          <a:xfrm rot="-1859257">
            <a:off x="7432020" y="368594"/>
            <a:ext cx="1201023" cy="1494418"/>
          </a:xfrm>
          <a:custGeom>
            <a:avLst/>
            <a:gdLst/>
            <a:ahLst/>
            <a:cxnLst/>
            <a:rect l="l" t="t" r="r" b="b"/>
            <a:pathLst>
              <a:path w="1166698" h="1451708" extrusionOk="0">
                <a:moveTo>
                  <a:pt x="1104371" y="837588"/>
                </a:moveTo>
                <a:cubicBezTo>
                  <a:pt x="1157339" y="839253"/>
                  <a:pt x="1194466" y="769072"/>
                  <a:pt x="1156120" y="730764"/>
                </a:cubicBezTo>
                <a:cubicBezTo>
                  <a:pt x="1131024" y="705703"/>
                  <a:pt x="1056796" y="697790"/>
                  <a:pt x="1025113" y="689689"/>
                </a:cubicBezTo>
                <a:cubicBezTo>
                  <a:pt x="976107" y="677159"/>
                  <a:pt x="926719" y="666291"/>
                  <a:pt x="876948" y="657083"/>
                </a:cubicBezTo>
                <a:cubicBezTo>
                  <a:pt x="677677" y="619877"/>
                  <a:pt x="474788" y="606805"/>
                  <a:pt x="272508" y="599333"/>
                </a:cubicBezTo>
                <a:cubicBezTo>
                  <a:pt x="414956" y="553740"/>
                  <a:pt x="571313" y="560979"/>
                  <a:pt x="717526" y="532275"/>
                </a:cubicBezTo>
                <a:cubicBezTo>
                  <a:pt x="794658" y="517136"/>
                  <a:pt x="1076999" y="472088"/>
                  <a:pt x="1093897" y="375770"/>
                </a:cubicBezTo>
                <a:cubicBezTo>
                  <a:pt x="1113789" y="262426"/>
                  <a:pt x="822127" y="319425"/>
                  <a:pt x="765977" y="325964"/>
                </a:cubicBezTo>
                <a:cubicBezTo>
                  <a:pt x="606897" y="344506"/>
                  <a:pt x="447882" y="374454"/>
                  <a:pt x="287053" y="368537"/>
                </a:cubicBezTo>
                <a:cubicBezTo>
                  <a:pt x="439431" y="292342"/>
                  <a:pt x="597233" y="251823"/>
                  <a:pt x="756649" y="195920"/>
                </a:cubicBezTo>
                <a:cubicBezTo>
                  <a:pt x="814693" y="175563"/>
                  <a:pt x="895694" y="138493"/>
                  <a:pt x="910718" y="70515"/>
                </a:cubicBezTo>
                <a:cubicBezTo>
                  <a:pt x="930876" y="-20754"/>
                  <a:pt x="835343" y="1047"/>
                  <a:pt x="776717" y="5383"/>
                </a:cubicBezTo>
                <a:cubicBezTo>
                  <a:pt x="687594" y="11976"/>
                  <a:pt x="598499" y="18960"/>
                  <a:pt x="509432" y="26335"/>
                </a:cubicBezTo>
                <a:cubicBezTo>
                  <a:pt x="431931" y="32752"/>
                  <a:pt x="306479" y="19855"/>
                  <a:pt x="236334" y="53937"/>
                </a:cubicBezTo>
                <a:cubicBezTo>
                  <a:pt x="208463" y="67482"/>
                  <a:pt x="182471" y="96160"/>
                  <a:pt x="192129" y="129919"/>
                </a:cubicBezTo>
                <a:cubicBezTo>
                  <a:pt x="204289" y="172414"/>
                  <a:pt x="242686" y="162822"/>
                  <a:pt x="276281" y="161610"/>
                </a:cubicBezTo>
                <a:cubicBezTo>
                  <a:pt x="372209" y="158143"/>
                  <a:pt x="468786" y="144812"/>
                  <a:pt x="564475" y="137119"/>
                </a:cubicBezTo>
                <a:cubicBezTo>
                  <a:pt x="412228" y="187543"/>
                  <a:pt x="265424" y="253112"/>
                  <a:pt x="126269" y="332840"/>
                </a:cubicBezTo>
                <a:cubicBezTo>
                  <a:pt x="90944" y="353093"/>
                  <a:pt x="24111" y="392030"/>
                  <a:pt x="52047" y="444674"/>
                </a:cubicBezTo>
                <a:cubicBezTo>
                  <a:pt x="77365" y="492392"/>
                  <a:pt x="227551" y="483676"/>
                  <a:pt x="273435" y="484376"/>
                </a:cubicBezTo>
                <a:cubicBezTo>
                  <a:pt x="220065" y="499314"/>
                  <a:pt x="-60435" y="618289"/>
                  <a:pt x="47225" y="703305"/>
                </a:cubicBezTo>
                <a:cubicBezTo>
                  <a:pt x="88559" y="735949"/>
                  <a:pt x="224823" y="715074"/>
                  <a:pt x="277084" y="717213"/>
                </a:cubicBezTo>
                <a:cubicBezTo>
                  <a:pt x="367380" y="720900"/>
                  <a:pt x="457637" y="725897"/>
                  <a:pt x="547655" y="733998"/>
                </a:cubicBezTo>
                <a:cubicBezTo>
                  <a:pt x="432420" y="747080"/>
                  <a:pt x="319072" y="773366"/>
                  <a:pt x="209844" y="812339"/>
                </a:cubicBezTo>
                <a:cubicBezTo>
                  <a:pt x="152455" y="833395"/>
                  <a:pt x="3869" y="871742"/>
                  <a:pt x="78" y="949979"/>
                </a:cubicBezTo>
                <a:cubicBezTo>
                  <a:pt x="-4226" y="1038941"/>
                  <a:pt x="171193" y="998229"/>
                  <a:pt x="226618" y="998585"/>
                </a:cubicBezTo>
                <a:cubicBezTo>
                  <a:pt x="358205" y="999423"/>
                  <a:pt x="489566" y="1006593"/>
                  <a:pt x="620703" y="1020095"/>
                </a:cubicBezTo>
                <a:lnTo>
                  <a:pt x="343859" y="1065701"/>
                </a:lnTo>
                <a:cubicBezTo>
                  <a:pt x="293567" y="1073983"/>
                  <a:pt x="218970" y="1068449"/>
                  <a:pt x="193776" y="1122952"/>
                </a:cubicBezTo>
                <a:cubicBezTo>
                  <a:pt x="159896" y="1196238"/>
                  <a:pt x="239990" y="1199050"/>
                  <a:pt x="288304" y="1207126"/>
                </a:cubicBezTo>
                <a:lnTo>
                  <a:pt x="693829" y="1274915"/>
                </a:lnTo>
                <a:cubicBezTo>
                  <a:pt x="633090" y="1284831"/>
                  <a:pt x="504240" y="1280385"/>
                  <a:pt x="458545" y="1324364"/>
                </a:cubicBezTo>
                <a:cubicBezTo>
                  <a:pt x="416096" y="1365193"/>
                  <a:pt x="436721" y="1406761"/>
                  <a:pt x="481807" y="1429710"/>
                </a:cubicBezTo>
                <a:cubicBezTo>
                  <a:pt x="540629" y="1459645"/>
                  <a:pt x="629803" y="1468154"/>
                  <a:pt x="683076" y="1426418"/>
                </a:cubicBezTo>
                <a:lnTo>
                  <a:pt x="693220" y="1408239"/>
                </a:lnTo>
                <a:cubicBezTo>
                  <a:pt x="691327" y="1385228"/>
                  <a:pt x="703536" y="1376803"/>
                  <a:pt x="729848" y="1382964"/>
                </a:cubicBezTo>
                <a:cubicBezTo>
                  <a:pt x="766793" y="1367650"/>
                  <a:pt x="820934" y="1368097"/>
                  <a:pt x="860544" y="1361635"/>
                </a:cubicBezTo>
                <a:cubicBezTo>
                  <a:pt x="920823" y="1351797"/>
                  <a:pt x="1017030" y="1355505"/>
                  <a:pt x="1070673" y="1324837"/>
                </a:cubicBezTo>
                <a:cubicBezTo>
                  <a:pt x="1105855" y="1304746"/>
                  <a:pt x="1127621" y="1251267"/>
                  <a:pt x="1092185" y="1222155"/>
                </a:cubicBezTo>
                <a:cubicBezTo>
                  <a:pt x="1051435" y="1188675"/>
                  <a:pt x="922048" y="1190891"/>
                  <a:pt x="872393" y="1182622"/>
                </a:cubicBezTo>
                <a:lnTo>
                  <a:pt x="601180" y="1137256"/>
                </a:lnTo>
                <a:lnTo>
                  <a:pt x="936334" y="1082045"/>
                </a:lnTo>
                <a:cubicBezTo>
                  <a:pt x="979858" y="1074878"/>
                  <a:pt x="1108889" y="1042376"/>
                  <a:pt x="1044312" y="968747"/>
                </a:cubicBezTo>
                <a:cubicBezTo>
                  <a:pt x="1020517" y="941618"/>
                  <a:pt x="933320" y="941716"/>
                  <a:pt x="899997" y="936343"/>
                </a:cubicBezTo>
                <a:cubicBezTo>
                  <a:pt x="841490" y="926881"/>
                  <a:pt x="782803" y="918642"/>
                  <a:pt x="723936" y="911625"/>
                </a:cubicBezTo>
                <a:cubicBezTo>
                  <a:pt x="600353" y="896901"/>
                  <a:pt x="476300" y="887594"/>
                  <a:pt x="351779" y="883706"/>
                </a:cubicBezTo>
                <a:cubicBezTo>
                  <a:pt x="597012" y="821094"/>
                  <a:pt x="853485" y="829701"/>
                  <a:pt x="1104371" y="8375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14"/>
          <p:cNvSpPr/>
          <p:nvPr/>
        </p:nvSpPr>
        <p:spPr>
          <a:xfrm>
            <a:off x="-544275" y="322850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 name="Google Shape;29;p14"/>
          <p:cNvSpPr/>
          <p:nvPr/>
        </p:nvSpPr>
        <p:spPr>
          <a:xfrm rot="5400000">
            <a:off x="7272240" y="3378547"/>
            <a:ext cx="1825737" cy="2198998"/>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 name="Google Shape;30;p14"/>
          <p:cNvSpPr/>
          <p:nvPr/>
        </p:nvSpPr>
        <p:spPr>
          <a:xfrm>
            <a:off x="685804" y="-380379"/>
            <a:ext cx="2346749" cy="209007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 name="Google Shape;31;p14"/>
          <p:cNvSpPr/>
          <p:nvPr/>
        </p:nvSpPr>
        <p:spPr>
          <a:xfrm>
            <a:off x="8237775" y="436811"/>
            <a:ext cx="1780932" cy="1755838"/>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rgbClr val="1D1D1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 name="Google Shape;32;p14"/>
          <p:cNvSpPr/>
          <p:nvPr/>
        </p:nvSpPr>
        <p:spPr>
          <a:xfrm>
            <a:off x="602736" y="4310518"/>
            <a:ext cx="2574272" cy="1045975"/>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 name="Google Shape;33;p14"/>
          <p:cNvSpPr txBox="1">
            <a:spLocks noGrp="1"/>
          </p:cNvSpPr>
          <p:nvPr>
            <p:ph type="title"/>
          </p:nvPr>
        </p:nvSpPr>
        <p:spPr>
          <a:xfrm>
            <a:off x="1216025" y="1003175"/>
            <a:ext cx="6711900" cy="623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4" name="Google Shape;34;p14"/>
          <p:cNvSpPr txBox="1">
            <a:spLocks noGrp="1"/>
          </p:cNvSpPr>
          <p:nvPr>
            <p:ph type="body" idx="1"/>
          </p:nvPr>
        </p:nvSpPr>
        <p:spPr>
          <a:xfrm>
            <a:off x="1216025" y="1863125"/>
            <a:ext cx="2988000" cy="3062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5" name="Google Shape;35;p14"/>
          <p:cNvSpPr txBox="1">
            <a:spLocks noGrp="1"/>
          </p:cNvSpPr>
          <p:nvPr>
            <p:ph type="body" idx="2"/>
          </p:nvPr>
        </p:nvSpPr>
        <p:spPr>
          <a:xfrm>
            <a:off x="4939920" y="1863125"/>
            <a:ext cx="2988000" cy="3062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6" name="Google Shape;36;p1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with scribbles 3">
  <p:cSld name="BLANK_1_1_1">
    <p:spTree>
      <p:nvGrpSpPr>
        <p:cNvPr id="1" name="Shape 37"/>
        <p:cNvGrpSpPr/>
        <p:nvPr/>
      </p:nvGrpSpPr>
      <p:grpSpPr>
        <a:xfrm>
          <a:off x="0" y="0"/>
          <a:ext cx="0" cy="0"/>
          <a:chOff x="0" y="0"/>
          <a:chExt cx="0" cy="0"/>
        </a:xfrm>
      </p:grpSpPr>
      <p:sp>
        <p:nvSpPr>
          <p:cNvPr id="38" name="Google Shape;38;p1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15"/>
          <p:cNvSpPr/>
          <p:nvPr/>
        </p:nvSpPr>
        <p:spPr>
          <a:xfrm flipH="1">
            <a:off x="7835213" y="336185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 name="Google Shape;40;p15"/>
          <p:cNvSpPr/>
          <p:nvPr/>
        </p:nvSpPr>
        <p:spPr>
          <a:xfrm rot="-5400000" flipH="1">
            <a:off x="161815" y="3378547"/>
            <a:ext cx="1825737" cy="2198998"/>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 name="Google Shape;41;p15"/>
          <p:cNvSpPr/>
          <p:nvPr/>
        </p:nvSpPr>
        <p:spPr>
          <a:xfrm flipH="1">
            <a:off x="6793464" y="-380376"/>
            <a:ext cx="1780528" cy="158578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 name="Google Shape;42;p15"/>
          <p:cNvSpPr/>
          <p:nvPr/>
        </p:nvSpPr>
        <p:spPr>
          <a:xfrm flipH="1">
            <a:off x="-544275" y="645938"/>
            <a:ext cx="1566292" cy="1544222"/>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rgbClr val="1D1D1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 name="Google Shape;43;p15"/>
          <p:cNvSpPr/>
          <p:nvPr/>
        </p:nvSpPr>
        <p:spPr>
          <a:xfrm flipH="1">
            <a:off x="6244184" y="4423655"/>
            <a:ext cx="2574272" cy="1045975"/>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FEFBF1"/>
            </a:gs>
            <a:gs pos="42000">
              <a:srgbClr val="FFE08B"/>
            </a:gs>
            <a:gs pos="83000">
              <a:srgbClr val="FFE08B"/>
            </a:gs>
            <a:gs pos="100000">
              <a:srgbClr val="FEEAB2"/>
            </a:gs>
          </a:gsLst>
          <a:lin ang="5400000" scaled="0"/>
        </a:gra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1216025" y="1003175"/>
            <a:ext cx="6711900" cy="6231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9pPr>
          </a:lstStyle>
          <a:p>
            <a:endParaRPr/>
          </a:p>
        </p:txBody>
      </p:sp>
      <p:sp>
        <p:nvSpPr>
          <p:cNvPr id="7" name="Google Shape;7;p11"/>
          <p:cNvSpPr txBox="1">
            <a:spLocks noGrp="1"/>
          </p:cNvSpPr>
          <p:nvPr>
            <p:ph type="body" idx="1"/>
          </p:nvPr>
        </p:nvSpPr>
        <p:spPr>
          <a:xfrm>
            <a:off x="1216025" y="1863126"/>
            <a:ext cx="6711900" cy="2494200"/>
          </a:xfrm>
          <a:prstGeom prst="rect">
            <a:avLst/>
          </a:prstGeom>
          <a:noFill/>
          <a:ln>
            <a:noFill/>
          </a:ln>
        </p:spPr>
        <p:txBody>
          <a:bodyPr spcFirstLastPara="1" wrap="square" lIns="0" tIns="0" rIns="0" bIns="0" anchor="t" anchorCtr="0">
            <a:noAutofit/>
          </a:bodyPr>
          <a:lstStyle>
            <a:lvl1pPr marL="457200" marR="0" lvl="0" indent="-342900" algn="l" rtl="0">
              <a:lnSpc>
                <a:spcPct val="100000"/>
              </a:lnSpc>
              <a:spcBef>
                <a:spcPts val="600"/>
              </a:spcBef>
              <a:spcAft>
                <a:spcPts val="0"/>
              </a:spcAft>
              <a:buClr>
                <a:schemeClr val="lt1"/>
              </a:buClr>
              <a:buSzPts val="1800"/>
              <a:buFont typeface="Work Sans Light"/>
              <a:buChar char="✘"/>
              <a:defRPr sz="2400" b="0" i="0" u="none" strike="noStrike" cap="none">
                <a:solidFill>
                  <a:schemeClr val="dk1"/>
                </a:solidFill>
                <a:latin typeface="Work Sans Light"/>
                <a:ea typeface="Work Sans Light"/>
                <a:cs typeface="Work Sans Light"/>
                <a:sym typeface="Work Sans Light"/>
              </a:defRPr>
            </a:lvl1pPr>
            <a:lvl2pPr marL="914400" marR="0" lvl="1" indent="-342900" algn="l" rtl="0">
              <a:lnSpc>
                <a:spcPct val="100000"/>
              </a:lnSpc>
              <a:spcBef>
                <a:spcPts val="0"/>
              </a:spcBef>
              <a:spcAft>
                <a:spcPts val="0"/>
              </a:spcAft>
              <a:buClr>
                <a:schemeClr val="lt1"/>
              </a:buClr>
              <a:buSzPts val="1800"/>
              <a:buFont typeface="Work Sans Light"/>
              <a:buChar char="✗"/>
              <a:defRPr sz="2400" b="0" i="0" u="none" strike="noStrike" cap="none">
                <a:solidFill>
                  <a:schemeClr val="dk1"/>
                </a:solidFill>
                <a:latin typeface="Work Sans Light"/>
                <a:ea typeface="Work Sans Light"/>
                <a:cs typeface="Work Sans Light"/>
                <a:sym typeface="Work Sans Light"/>
              </a:defRPr>
            </a:lvl2pPr>
            <a:lvl3pPr marL="1371600" marR="0" lvl="2"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3pPr>
            <a:lvl4pPr marL="1828800" marR="0" lvl="3"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4pPr>
            <a:lvl5pPr marL="2286000" marR="0" lvl="4"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5pPr>
            <a:lvl6pPr marL="2743200" marR="0" lvl="5"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6pPr>
            <a:lvl7pPr marL="3200400" marR="0" lvl="6"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7pPr>
            <a:lvl8pPr marL="3657600" marR="0" lvl="7"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8pPr>
            <a:lvl9pPr marL="4114800" marR="0" lvl="8"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9pPr>
          </a:lstStyle>
          <a:p>
            <a:endParaRPr/>
          </a:p>
        </p:txBody>
      </p:sp>
      <p:sp>
        <p:nvSpPr>
          <p:cNvPr id="8" name="Google Shape;8;p1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kscript.or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g1563254ca5a_1_0"/>
          <p:cNvSpPr txBox="1">
            <a:spLocks noGrp="1"/>
          </p:cNvSpPr>
          <p:nvPr>
            <p:ph type="ctrTitle"/>
          </p:nvPr>
        </p:nvSpPr>
        <p:spPr>
          <a:xfrm>
            <a:off x="886415" y="2055620"/>
            <a:ext cx="7183800" cy="1159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6000"/>
              <a:buNone/>
            </a:pPr>
            <a:r>
              <a:rPr lang="en-US"/>
              <a:t>Engineering Design </a:t>
            </a:r>
            <a:r>
              <a:rPr lang="en-US" b="1"/>
              <a:t>DSN2096</a:t>
            </a:r>
            <a:br>
              <a:rPr lang="en-US" b="1"/>
            </a:br>
            <a:endParaRPr sz="3600">
              <a:solidFill>
                <a:srgbClr val="002060"/>
              </a:solidFill>
            </a:endParaRPr>
          </a:p>
        </p:txBody>
      </p:sp>
      <p:sp>
        <p:nvSpPr>
          <p:cNvPr id="49" name="Google Shape;49;g1563254ca5a_1_0"/>
          <p:cNvSpPr txBox="1"/>
          <p:nvPr/>
        </p:nvSpPr>
        <p:spPr>
          <a:xfrm>
            <a:off x="6103625" y="3867900"/>
            <a:ext cx="19065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latin typeface="Work Sans"/>
                <a:ea typeface="Work Sans"/>
                <a:cs typeface="Work Sans"/>
                <a:sym typeface="Work Sans"/>
              </a:rPr>
              <a:t>By</a:t>
            </a:r>
            <a:r>
              <a:rPr lang="en-US" b="1" dirty="0" smtClean="0">
                <a:latin typeface="Work Sans"/>
                <a:ea typeface="Work Sans"/>
                <a:cs typeface="Work Sans"/>
                <a:sym typeface="Work Sans"/>
              </a:rPr>
              <a:t>:</a:t>
            </a:r>
          </a:p>
          <a:p>
            <a:pPr marL="0" lvl="0" indent="0" algn="l" rtl="0">
              <a:spcBef>
                <a:spcPts val="0"/>
              </a:spcBef>
              <a:spcAft>
                <a:spcPts val="0"/>
              </a:spcAft>
              <a:buNone/>
            </a:pPr>
            <a:r>
              <a:rPr lang="en-US" b="1" dirty="0" err="1" smtClean="0">
                <a:latin typeface="Work Sans"/>
                <a:ea typeface="Work Sans"/>
                <a:cs typeface="Work Sans"/>
                <a:sym typeface="Work Sans"/>
              </a:rPr>
              <a:t>Ramraj</a:t>
            </a:r>
            <a:r>
              <a:rPr lang="en-US" b="1" dirty="0" smtClean="0">
                <a:latin typeface="Work Sans"/>
                <a:ea typeface="Work Sans"/>
                <a:cs typeface="Work Sans"/>
                <a:sym typeface="Work Sans"/>
              </a:rPr>
              <a:t> </a:t>
            </a:r>
            <a:r>
              <a:rPr lang="en-US" b="1" dirty="0" err="1">
                <a:latin typeface="Work Sans"/>
                <a:ea typeface="Work Sans"/>
                <a:cs typeface="Work Sans"/>
                <a:sym typeface="Work Sans"/>
              </a:rPr>
              <a:t>D</a:t>
            </a:r>
            <a:r>
              <a:rPr lang="en-US" b="1" dirty="0" err="1" smtClean="0">
                <a:latin typeface="Work Sans"/>
                <a:ea typeface="Work Sans"/>
                <a:cs typeface="Work Sans"/>
                <a:sym typeface="Work Sans"/>
              </a:rPr>
              <a:t>angi</a:t>
            </a:r>
            <a:endParaRPr b="1" dirty="0">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US" sz="2400" b="1"/>
              <a:t>Storytelling</a:t>
            </a:r>
            <a:endParaRPr sz="2400"/>
          </a:p>
        </p:txBody>
      </p:sp>
      <p:sp>
        <p:nvSpPr>
          <p:cNvPr id="114" name="Google Shape;114;p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t>10</a:t>
            </a:fld>
            <a:endParaRPr/>
          </a:p>
        </p:txBody>
      </p:sp>
      <p:sp>
        <p:nvSpPr>
          <p:cNvPr id="115" name="Google Shape;115;p7"/>
          <p:cNvSpPr/>
          <p:nvPr/>
        </p:nvSpPr>
        <p:spPr>
          <a:xfrm>
            <a:off x="639379" y="935308"/>
            <a:ext cx="7103838" cy="307777"/>
          </a:xfrm>
          <a:prstGeom prst="rect">
            <a:avLst/>
          </a:prstGeom>
          <a:noFill/>
          <a:ln>
            <a:noFill/>
          </a:ln>
        </p:spPr>
        <p:txBody>
          <a:bodyPr spcFirstLastPara="1" wrap="square" lIns="91425" tIns="45700" rIns="91425" bIns="45700" anchor="t" anchorCtr="0">
            <a:spAutoFit/>
          </a:bodyPr>
          <a:lstStyle/>
          <a:p>
            <a:pPr marL="342900" marR="0" lvl="0" indent="-25400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6" name="Google Shape;116;p7"/>
          <p:cNvSpPr/>
          <p:nvPr/>
        </p:nvSpPr>
        <p:spPr>
          <a:xfrm>
            <a:off x="639378" y="1089196"/>
            <a:ext cx="7424851" cy="375487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Storytelling is used in design as a technique to get insight into users, build empathy and access them emotionally. With stories, designers speak via character, theme, melody, and spectacle to increase the appeal of what they offer and provide a solid understanding of the users.</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1" i="0" u="none" strike="noStrike" cap="none">
                <a:solidFill>
                  <a:srgbClr val="FF0000"/>
                </a:solidFill>
                <a:latin typeface="Arial"/>
                <a:ea typeface="Arial"/>
                <a:cs typeface="Arial"/>
                <a:sym typeface="Arial"/>
              </a:rPr>
              <a:t>Seven Elements in Storytelling</a:t>
            </a:r>
            <a:endParaRPr/>
          </a:p>
          <a:p>
            <a:pPr marL="0" marR="0" lvl="0" indent="0" algn="just" rtl="0">
              <a:lnSpc>
                <a:spcPct val="100000"/>
              </a:lnSpc>
              <a:spcBef>
                <a:spcPts val="0"/>
              </a:spcBef>
              <a:spcAft>
                <a:spcPts val="0"/>
              </a:spcAft>
              <a:buNone/>
            </a:pPr>
            <a:endParaRPr sz="1400" b="0" i="0" u="none" strike="noStrike" cap="none">
              <a:solidFill>
                <a:srgbClr val="FF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70C0"/>
                </a:solidFill>
                <a:latin typeface="Arial"/>
                <a:ea typeface="Arial"/>
                <a:cs typeface="Arial"/>
                <a:sym typeface="Arial"/>
              </a:rPr>
              <a:t>Plot</a:t>
            </a:r>
            <a:r>
              <a:rPr lang="en-US" sz="1400" b="0" i="0" u="none" strike="noStrike" cap="none">
                <a:solidFill>
                  <a:schemeClr val="dk1"/>
                </a:solidFill>
                <a:latin typeface="Arial"/>
                <a:ea typeface="Arial"/>
                <a:cs typeface="Arial"/>
                <a:sym typeface="Arial"/>
              </a:rPr>
              <a:t> – what are users trying to achieve/overcome?</a:t>
            </a:r>
            <a:endParaRPr/>
          </a:p>
          <a:p>
            <a:pPr marL="342900" marR="0" lvl="0" indent="-342900" algn="just"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70C0"/>
                </a:solidFill>
                <a:latin typeface="Arial"/>
                <a:ea typeface="Arial"/>
                <a:cs typeface="Arial"/>
                <a:sym typeface="Arial"/>
              </a:rPr>
              <a:t>Character</a:t>
            </a:r>
            <a:r>
              <a:rPr lang="en-US" sz="1400" b="0" i="0" u="none" strike="noStrike" cap="none">
                <a:solidFill>
                  <a:schemeClr val="dk1"/>
                </a:solidFill>
                <a:latin typeface="Arial"/>
                <a:ea typeface="Arial"/>
                <a:cs typeface="Arial"/>
                <a:sym typeface="Arial"/>
              </a:rPr>
              <a:t> – who are the users: not just demographically, but what insights do you require to understand what they’re truly like?</a:t>
            </a:r>
            <a:endParaRPr/>
          </a:p>
          <a:p>
            <a:pPr marL="342900" marR="0" lvl="0" indent="-342900" algn="just"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70C0"/>
                </a:solidFill>
                <a:latin typeface="Arial"/>
                <a:ea typeface="Arial"/>
                <a:cs typeface="Arial"/>
                <a:sym typeface="Arial"/>
              </a:rPr>
              <a:t>Theme</a:t>
            </a:r>
            <a:r>
              <a:rPr lang="en-US" sz="1400" b="0" i="0" u="none" strike="noStrike" cap="none">
                <a:solidFill>
                  <a:schemeClr val="dk1"/>
                </a:solidFill>
                <a:latin typeface="Arial"/>
                <a:ea typeface="Arial"/>
                <a:cs typeface="Arial"/>
                <a:sym typeface="Arial"/>
              </a:rPr>
              <a:t> – how can you establish a trustworthy presence to them?</a:t>
            </a:r>
            <a:endParaRPr/>
          </a:p>
          <a:p>
            <a:pPr marL="342900" marR="0" lvl="0" indent="-342900" algn="just"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70C0"/>
                </a:solidFill>
                <a:latin typeface="Arial"/>
                <a:ea typeface="Arial"/>
                <a:cs typeface="Arial"/>
                <a:sym typeface="Arial"/>
              </a:rPr>
              <a:t>Diction</a:t>
            </a:r>
            <a:r>
              <a:rPr lang="en-US" sz="1400" b="0" i="0" u="none" strike="noStrike" cap="none">
                <a:solidFill>
                  <a:schemeClr val="dk1"/>
                </a:solidFill>
                <a:latin typeface="Arial"/>
                <a:ea typeface="Arial"/>
                <a:cs typeface="Arial"/>
                <a:sym typeface="Arial"/>
              </a:rPr>
              <a:t> – what will your design say to users and how? </a:t>
            </a:r>
            <a:endParaRPr/>
          </a:p>
          <a:p>
            <a:pPr marL="342900" marR="0" lvl="0" indent="-342900" algn="just"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70C0"/>
                </a:solidFill>
                <a:latin typeface="Arial"/>
                <a:ea typeface="Arial"/>
                <a:cs typeface="Arial"/>
                <a:sym typeface="Arial"/>
              </a:rPr>
              <a:t>Melody</a:t>
            </a:r>
            <a:r>
              <a:rPr lang="en-US" sz="1400" b="0" i="0" u="none" strike="noStrike" cap="none">
                <a:solidFill>
                  <a:schemeClr val="dk1"/>
                </a:solidFill>
                <a:latin typeface="Arial"/>
                <a:ea typeface="Arial"/>
                <a:cs typeface="Arial"/>
                <a:sym typeface="Arial"/>
              </a:rPr>
              <a:t> – will the overall design pattern appear pleasant and predictable to users, moving them emotionally?</a:t>
            </a:r>
            <a:endParaRPr/>
          </a:p>
          <a:p>
            <a:pPr marL="342900" marR="0" lvl="0" indent="-342900" algn="just"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70C0"/>
                </a:solidFill>
                <a:latin typeface="Arial"/>
                <a:ea typeface="Arial"/>
                <a:cs typeface="Arial"/>
                <a:sym typeface="Arial"/>
              </a:rPr>
              <a:t>Décor</a:t>
            </a:r>
            <a:r>
              <a:rPr lang="en-US" sz="1400" b="0" i="0" u="none" strike="noStrike" cap="none">
                <a:solidFill>
                  <a:schemeClr val="dk1"/>
                </a:solidFill>
                <a:latin typeface="Arial"/>
                <a:ea typeface="Arial"/>
                <a:cs typeface="Arial"/>
                <a:sym typeface="Arial"/>
              </a:rPr>
              <a:t> – how will you present everything so the graphics match the setting the users can sense? </a:t>
            </a:r>
            <a:endParaRPr/>
          </a:p>
          <a:p>
            <a:pPr marL="342900" marR="0" lvl="0" indent="-342900" algn="just"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70C0"/>
                </a:solidFill>
                <a:latin typeface="Arial"/>
                <a:ea typeface="Arial"/>
                <a:cs typeface="Arial"/>
                <a:sym typeface="Arial"/>
              </a:rPr>
              <a:t>Spectacle</a:t>
            </a:r>
            <a:r>
              <a:rPr lang="en-US" sz="1400" b="0" i="0" u="none" strike="noStrike" cap="none">
                <a:solidFill>
                  <a:schemeClr val="dk1"/>
                </a:solidFill>
                <a:latin typeface="Arial"/>
                <a:ea typeface="Arial"/>
                <a:cs typeface="Arial"/>
                <a:sym typeface="Arial"/>
              </a:rPr>
              <a:t> – how can you make your design outstanding so users will remember it?</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just" rtl="0">
              <a:lnSpc>
                <a:spcPct val="100000"/>
              </a:lnSpc>
              <a:spcBef>
                <a:spcPts val="0"/>
              </a:spcBef>
              <a:spcAft>
                <a:spcPts val="0"/>
              </a:spcAft>
              <a:buSzPts val="4200"/>
              <a:buNone/>
            </a:pPr>
            <a:r>
              <a:rPr lang="en-US" sz="2400">
                <a:solidFill>
                  <a:schemeClr val="dk1"/>
                </a:solidFill>
              </a:rPr>
              <a:t>Six Rules in Storytelling</a:t>
            </a:r>
            <a:endParaRPr/>
          </a:p>
        </p:txBody>
      </p:sp>
      <p:sp>
        <p:nvSpPr>
          <p:cNvPr id="122" name="Google Shape;122;p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t>11</a:t>
            </a:fld>
            <a:endParaRPr/>
          </a:p>
        </p:txBody>
      </p:sp>
      <p:sp>
        <p:nvSpPr>
          <p:cNvPr id="123" name="Google Shape;123;p8"/>
          <p:cNvSpPr/>
          <p:nvPr/>
        </p:nvSpPr>
        <p:spPr>
          <a:xfrm>
            <a:off x="639379" y="935308"/>
            <a:ext cx="7103838" cy="307777"/>
          </a:xfrm>
          <a:prstGeom prst="rect">
            <a:avLst/>
          </a:prstGeom>
          <a:noFill/>
          <a:ln>
            <a:noFill/>
          </a:ln>
        </p:spPr>
        <p:txBody>
          <a:bodyPr spcFirstLastPara="1" wrap="square" lIns="91425" tIns="45700" rIns="91425" bIns="45700" anchor="t" anchorCtr="0">
            <a:spAutoFit/>
          </a:bodyPr>
          <a:lstStyle/>
          <a:p>
            <a:pPr marL="342900" marR="0" lvl="0" indent="-25400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4" name="Google Shape;124;p8"/>
          <p:cNvSpPr/>
          <p:nvPr/>
        </p:nvSpPr>
        <p:spPr>
          <a:xfrm>
            <a:off x="726925" y="1523275"/>
            <a:ext cx="4848600" cy="2776800"/>
          </a:xfrm>
          <a:prstGeom prst="rect">
            <a:avLst/>
          </a:prstGeom>
          <a:noFill/>
          <a:ln>
            <a:noFill/>
          </a:ln>
        </p:spPr>
        <p:txBody>
          <a:bodyPr spcFirstLastPara="1" wrap="square" lIns="91425" tIns="45700" rIns="91425" bIns="45700" anchor="t" anchorCtr="0">
            <a:spAutoFit/>
          </a:bodyPr>
          <a:lstStyle/>
          <a:p>
            <a:pPr marL="342900" marR="0" lvl="0" indent="-355600" algn="just" rtl="0">
              <a:lnSpc>
                <a:spcPct val="150000"/>
              </a:lnSpc>
              <a:spcBef>
                <a:spcPts val="0"/>
              </a:spcBef>
              <a:spcAft>
                <a:spcPts val="0"/>
              </a:spcAft>
              <a:buClr>
                <a:srgbClr val="000000"/>
              </a:buClr>
              <a:buSzPts val="1600"/>
              <a:buFont typeface="Work Sans"/>
              <a:buAutoNum type="arabicPeriod"/>
            </a:pPr>
            <a:r>
              <a:rPr lang="en-US" sz="1600" i="0" u="none" strike="noStrike" cap="none">
                <a:solidFill>
                  <a:schemeClr val="dk1"/>
                </a:solidFill>
                <a:latin typeface="Work Sans"/>
                <a:ea typeface="Work Sans"/>
                <a:cs typeface="Work Sans"/>
                <a:sym typeface="Work Sans"/>
              </a:rPr>
              <a:t>Self knowledge and awareness</a:t>
            </a:r>
            <a:endParaRPr sz="1600">
              <a:latin typeface="Work Sans"/>
              <a:ea typeface="Work Sans"/>
              <a:cs typeface="Work Sans"/>
              <a:sym typeface="Work Sans"/>
            </a:endParaRPr>
          </a:p>
          <a:p>
            <a:pPr marL="342900" marR="0" lvl="0" indent="-355600" algn="just" rtl="0">
              <a:lnSpc>
                <a:spcPct val="150000"/>
              </a:lnSpc>
              <a:spcBef>
                <a:spcPts val="0"/>
              </a:spcBef>
              <a:spcAft>
                <a:spcPts val="0"/>
              </a:spcAft>
              <a:buClr>
                <a:srgbClr val="000000"/>
              </a:buClr>
              <a:buSzPts val="1600"/>
              <a:buFont typeface="Work Sans"/>
              <a:buAutoNum type="arabicPeriod"/>
            </a:pPr>
            <a:r>
              <a:rPr lang="en-US" sz="1600" i="0" u="none" strike="noStrike" cap="none">
                <a:solidFill>
                  <a:schemeClr val="dk1"/>
                </a:solidFill>
                <a:latin typeface="Work Sans"/>
                <a:ea typeface="Work Sans"/>
                <a:cs typeface="Work Sans"/>
                <a:sym typeface="Work Sans"/>
              </a:rPr>
              <a:t>Clear structure and purpose</a:t>
            </a:r>
            <a:endParaRPr sz="1600">
              <a:latin typeface="Work Sans"/>
              <a:ea typeface="Work Sans"/>
              <a:cs typeface="Work Sans"/>
              <a:sym typeface="Work Sans"/>
            </a:endParaRPr>
          </a:p>
          <a:p>
            <a:pPr marL="342900" marR="0" lvl="0" indent="-355600" algn="just" rtl="0">
              <a:lnSpc>
                <a:spcPct val="150000"/>
              </a:lnSpc>
              <a:spcBef>
                <a:spcPts val="0"/>
              </a:spcBef>
              <a:spcAft>
                <a:spcPts val="0"/>
              </a:spcAft>
              <a:buClr>
                <a:srgbClr val="000000"/>
              </a:buClr>
              <a:buSzPts val="1600"/>
              <a:buFont typeface="Work Sans"/>
              <a:buAutoNum type="arabicPeriod"/>
            </a:pPr>
            <a:r>
              <a:rPr lang="en-US" sz="1600" i="0" u="none" strike="noStrike" cap="none">
                <a:solidFill>
                  <a:schemeClr val="dk1"/>
                </a:solidFill>
                <a:latin typeface="Work Sans"/>
                <a:ea typeface="Work Sans"/>
                <a:cs typeface="Work Sans"/>
                <a:sym typeface="Work Sans"/>
              </a:rPr>
              <a:t>Have a character to root</a:t>
            </a:r>
            <a:endParaRPr sz="1600">
              <a:latin typeface="Work Sans"/>
              <a:ea typeface="Work Sans"/>
              <a:cs typeface="Work Sans"/>
              <a:sym typeface="Work Sans"/>
            </a:endParaRPr>
          </a:p>
          <a:p>
            <a:pPr marL="342900" marR="0" lvl="0" indent="-355600" algn="just" rtl="0">
              <a:lnSpc>
                <a:spcPct val="150000"/>
              </a:lnSpc>
              <a:spcBef>
                <a:spcPts val="0"/>
              </a:spcBef>
              <a:spcAft>
                <a:spcPts val="0"/>
              </a:spcAft>
              <a:buClr>
                <a:srgbClr val="000000"/>
              </a:buClr>
              <a:buSzPts val="1600"/>
              <a:buFont typeface="Work Sans"/>
              <a:buAutoNum type="arabicPeriod"/>
            </a:pPr>
            <a:r>
              <a:rPr lang="en-US" sz="1600" i="0" u="none" strike="noStrike" cap="none">
                <a:solidFill>
                  <a:schemeClr val="dk1"/>
                </a:solidFill>
                <a:latin typeface="Work Sans"/>
                <a:ea typeface="Work Sans"/>
                <a:cs typeface="Work Sans"/>
                <a:sym typeface="Work Sans"/>
              </a:rPr>
              <a:t>Appeal to our deepest emotions</a:t>
            </a:r>
            <a:endParaRPr sz="1600">
              <a:latin typeface="Work Sans"/>
              <a:ea typeface="Work Sans"/>
              <a:cs typeface="Work Sans"/>
              <a:sym typeface="Work Sans"/>
            </a:endParaRPr>
          </a:p>
          <a:p>
            <a:pPr marL="342900" marR="0" lvl="0" indent="-355600" algn="just" rtl="0">
              <a:lnSpc>
                <a:spcPct val="150000"/>
              </a:lnSpc>
              <a:spcBef>
                <a:spcPts val="0"/>
              </a:spcBef>
              <a:spcAft>
                <a:spcPts val="0"/>
              </a:spcAft>
              <a:buClr>
                <a:srgbClr val="000000"/>
              </a:buClr>
              <a:buSzPts val="1600"/>
              <a:buFont typeface="Work Sans"/>
              <a:buAutoNum type="arabicPeriod"/>
            </a:pPr>
            <a:r>
              <a:rPr lang="en-US" sz="1600" i="0" u="none" strike="noStrike" cap="none">
                <a:solidFill>
                  <a:schemeClr val="dk1"/>
                </a:solidFill>
                <a:latin typeface="Work Sans"/>
                <a:ea typeface="Work Sans"/>
                <a:cs typeface="Work Sans"/>
                <a:sym typeface="Work Sans"/>
              </a:rPr>
              <a:t>Surprising and unexpected</a:t>
            </a:r>
            <a:endParaRPr sz="1600">
              <a:latin typeface="Work Sans"/>
              <a:ea typeface="Work Sans"/>
              <a:cs typeface="Work Sans"/>
              <a:sym typeface="Work Sans"/>
            </a:endParaRPr>
          </a:p>
          <a:p>
            <a:pPr marL="342900" marR="0" lvl="0" indent="-355600" algn="just" rtl="0">
              <a:lnSpc>
                <a:spcPct val="150000"/>
              </a:lnSpc>
              <a:spcBef>
                <a:spcPts val="0"/>
              </a:spcBef>
              <a:spcAft>
                <a:spcPts val="0"/>
              </a:spcAft>
              <a:buClr>
                <a:srgbClr val="000000"/>
              </a:buClr>
              <a:buSzPts val="1600"/>
              <a:buFont typeface="Work Sans"/>
              <a:buAutoNum type="arabicPeriod"/>
            </a:pPr>
            <a:r>
              <a:rPr lang="en-US" sz="1600" i="0" u="none" strike="noStrike" cap="none">
                <a:solidFill>
                  <a:schemeClr val="dk1"/>
                </a:solidFill>
                <a:latin typeface="Work Sans"/>
                <a:ea typeface="Work Sans"/>
                <a:cs typeface="Work Sans"/>
                <a:sym typeface="Work Sans"/>
              </a:rPr>
              <a:t>Simple and focused</a:t>
            </a:r>
            <a:endParaRPr sz="1600">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5633ed52a0_0_0"/>
          <p:cNvSpPr txBox="1">
            <a:spLocks noGrp="1"/>
          </p:cNvSpPr>
          <p:nvPr>
            <p:ph type="title"/>
          </p:nvPr>
        </p:nvSpPr>
        <p:spPr>
          <a:xfrm>
            <a:off x="1216025" y="3935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a:t>k-Scripts</a:t>
            </a:r>
            <a:endParaRPr sz="2800"/>
          </a:p>
        </p:txBody>
      </p:sp>
      <p:sp>
        <p:nvSpPr>
          <p:cNvPr id="130" name="Google Shape;130;g15633ed52a0_0_0"/>
          <p:cNvSpPr txBox="1">
            <a:spLocks noGrp="1"/>
          </p:cNvSpPr>
          <p:nvPr>
            <p:ph type="body" idx="1"/>
          </p:nvPr>
        </p:nvSpPr>
        <p:spPr>
          <a:xfrm>
            <a:off x="1216025" y="1253525"/>
            <a:ext cx="6711900" cy="30627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n-US" sz="1350">
                <a:solidFill>
                  <a:srgbClr val="27262B"/>
                </a:solidFill>
                <a:latin typeface="Work Sans"/>
                <a:ea typeface="Work Sans"/>
                <a:cs typeface="Work Sans"/>
                <a:sym typeface="Work Sans"/>
              </a:rPr>
              <a:t>kscript (</a:t>
            </a:r>
            <a:r>
              <a:rPr lang="en-US" sz="1350">
                <a:solidFill>
                  <a:srgbClr val="2C84FA"/>
                </a:solidFill>
                <a:uFill>
                  <a:noFill/>
                </a:uFill>
                <a:latin typeface="Work Sans"/>
                <a:ea typeface="Work Sans"/>
                <a:cs typeface="Work Sans"/>
                <a:sym typeface="Work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https://kscript.org</a:t>
            </a:r>
            <a:r>
              <a:rPr lang="en-US" sz="1350">
                <a:solidFill>
                  <a:srgbClr val="27262B"/>
                </a:solidFill>
                <a:latin typeface="Work Sans"/>
                <a:ea typeface="Work Sans"/>
                <a:cs typeface="Work Sans"/>
                <a:sym typeface="Work Sans"/>
              </a:rPr>
              <a:t>) is a dynamic programming language with expressive syntax, cross platform support, and a rich standard library. Its primary aim is to allow developers to write platform agnostic programs that can run anywhere, and require little or no platform- or os- specific code.</a:t>
            </a:r>
            <a:endParaRPr sz="1350">
              <a:solidFill>
                <a:srgbClr val="27262B"/>
              </a:solidFill>
              <a:latin typeface="Work Sans"/>
              <a:ea typeface="Work Sans"/>
              <a:cs typeface="Work Sans"/>
              <a:sym typeface="Work Sans"/>
            </a:endParaRPr>
          </a:p>
          <a:p>
            <a:pPr marL="0" marR="0" lvl="0" indent="0" algn="l" rtl="0">
              <a:lnSpc>
                <a:spcPct val="115000"/>
              </a:lnSpc>
              <a:spcBef>
                <a:spcPts val="1100"/>
              </a:spcBef>
              <a:spcAft>
                <a:spcPts val="0"/>
              </a:spcAft>
              <a:buNone/>
            </a:pPr>
            <a:r>
              <a:rPr lang="en-US" sz="1350">
                <a:solidFill>
                  <a:srgbClr val="27262B"/>
                </a:solidFill>
                <a:latin typeface="Work Sans"/>
                <a:ea typeface="Work Sans"/>
                <a:cs typeface="Work Sans"/>
                <a:sym typeface="Work Sans"/>
              </a:rPr>
              <a:t>Most people want to use this site, </a:t>
            </a:r>
            <a:r>
              <a:rPr lang="en-US" sz="1350">
                <a:solidFill>
                  <a:srgbClr val="2C84FA"/>
                </a:solidFill>
                <a:uFill>
                  <a:noFill/>
                </a:uFill>
                <a:latin typeface="Work Sans"/>
                <a:ea typeface="Work Sans"/>
                <a:cs typeface="Work Sans"/>
                <a:sym typeface="Work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kscript.org</a:t>
            </a:r>
            <a:r>
              <a:rPr lang="en-US" sz="1350">
                <a:solidFill>
                  <a:srgbClr val="27262B"/>
                </a:solidFill>
                <a:latin typeface="Work Sans"/>
                <a:ea typeface="Work Sans"/>
                <a:cs typeface="Work Sans"/>
                <a:sym typeface="Work Sans"/>
              </a:rPr>
              <a:t>, to learn about kscript which contains the developer blog, setup guide, and lots of useful tutorials.</a:t>
            </a:r>
            <a:endParaRPr sz="1350">
              <a:solidFill>
                <a:srgbClr val="27262B"/>
              </a:solidFill>
              <a:latin typeface="Work Sans"/>
              <a:ea typeface="Work Sans"/>
              <a:cs typeface="Work Sans"/>
              <a:sym typeface="Work Sans"/>
            </a:endParaRPr>
          </a:p>
          <a:p>
            <a:pPr marL="0" marR="0" lvl="0" indent="0" algn="l" rtl="0">
              <a:lnSpc>
                <a:spcPct val="115000"/>
              </a:lnSpc>
              <a:spcBef>
                <a:spcPts val="1100"/>
              </a:spcBef>
              <a:spcAft>
                <a:spcPts val="1100"/>
              </a:spcAft>
              <a:buNone/>
            </a:pPr>
            <a:r>
              <a:rPr lang="en-US" sz="1350">
                <a:solidFill>
                  <a:srgbClr val="27262B"/>
                </a:solidFill>
                <a:latin typeface="Work Sans"/>
                <a:ea typeface="Work Sans"/>
                <a:cs typeface="Work Sans"/>
                <a:sym typeface="Work Sans"/>
              </a:rPr>
              <a:t>kscript was designed to be a tool useful in many different circumstances – as a computer calculator, as a task-automation language, GUI development language, numerical programming, and more.</a:t>
            </a:r>
            <a:endParaRPr/>
          </a:p>
        </p:txBody>
      </p:sp>
      <p:sp>
        <p:nvSpPr>
          <p:cNvPr id="131" name="Google Shape;131;g15633ed52a0_0_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US" sz="2400" b="1"/>
              <a:t>Tools in Sketching and dynamic diagrams</a:t>
            </a:r>
            <a:endParaRPr sz="2400"/>
          </a:p>
        </p:txBody>
      </p:sp>
      <p:sp>
        <p:nvSpPr>
          <p:cNvPr id="137" name="Google Shape;137;p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t>13</a:t>
            </a:fld>
            <a:endParaRPr/>
          </a:p>
        </p:txBody>
      </p:sp>
      <p:sp>
        <p:nvSpPr>
          <p:cNvPr id="138" name="Google Shape;138;p9"/>
          <p:cNvSpPr/>
          <p:nvPr/>
        </p:nvSpPr>
        <p:spPr>
          <a:xfrm>
            <a:off x="639379" y="935308"/>
            <a:ext cx="7103838" cy="307777"/>
          </a:xfrm>
          <a:prstGeom prst="rect">
            <a:avLst/>
          </a:prstGeom>
          <a:noFill/>
          <a:ln>
            <a:noFill/>
          </a:ln>
        </p:spPr>
        <p:txBody>
          <a:bodyPr spcFirstLastPara="1" wrap="square" lIns="91425" tIns="45700" rIns="91425" bIns="45700" anchor="t" anchorCtr="0">
            <a:spAutoFit/>
          </a:bodyPr>
          <a:lstStyle/>
          <a:p>
            <a:pPr marL="342900" marR="0" lvl="0" indent="-25400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39" name="Google Shape;139;p9"/>
          <p:cNvSpPr/>
          <p:nvPr/>
        </p:nvSpPr>
        <p:spPr>
          <a:xfrm>
            <a:off x="2928832" y="1462550"/>
            <a:ext cx="2337286" cy="116955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1400"/>
              <a:buFont typeface="Arial"/>
              <a:buAutoNum type="arabicPeriod"/>
            </a:pPr>
            <a:r>
              <a:rPr lang="en-US" sz="1400" b="0" i="0" u="none" strike="noStrike" cap="none">
                <a:solidFill>
                  <a:schemeClr val="dk1"/>
                </a:solidFill>
                <a:latin typeface="Arial"/>
                <a:ea typeface="Arial"/>
                <a:cs typeface="Arial"/>
                <a:sym typeface="Arial"/>
              </a:rPr>
              <a:t>Lucid Chart</a:t>
            </a:r>
            <a:endParaRPr/>
          </a:p>
          <a:p>
            <a:pPr marL="342900" marR="0" lvl="0" indent="-342900" algn="just" rtl="0">
              <a:lnSpc>
                <a:spcPct val="100000"/>
              </a:lnSpc>
              <a:spcBef>
                <a:spcPts val="0"/>
              </a:spcBef>
              <a:spcAft>
                <a:spcPts val="0"/>
              </a:spcAft>
              <a:buClr>
                <a:srgbClr val="000000"/>
              </a:buClr>
              <a:buSzPts val="1400"/>
              <a:buFont typeface="Arial"/>
              <a:buAutoNum type="arabicPeriod"/>
            </a:pPr>
            <a:r>
              <a:rPr lang="en-US" sz="1400" b="0" i="0" u="none" strike="noStrike" cap="none">
                <a:solidFill>
                  <a:schemeClr val="dk1"/>
                </a:solidFill>
                <a:latin typeface="Arial"/>
                <a:ea typeface="Arial"/>
                <a:cs typeface="Arial"/>
                <a:sym typeface="Arial"/>
              </a:rPr>
              <a:t>Dynamic Draw</a:t>
            </a:r>
            <a:endParaRPr/>
          </a:p>
          <a:p>
            <a:pPr marL="342900" marR="0" lvl="0" indent="-342900" algn="just" rtl="0">
              <a:lnSpc>
                <a:spcPct val="100000"/>
              </a:lnSpc>
              <a:spcBef>
                <a:spcPts val="0"/>
              </a:spcBef>
              <a:spcAft>
                <a:spcPts val="0"/>
              </a:spcAft>
              <a:buClr>
                <a:srgbClr val="000000"/>
              </a:buClr>
              <a:buSzPts val="1400"/>
              <a:buFont typeface="Arial"/>
              <a:buAutoNum type="arabicPeriod"/>
            </a:pPr>
            <a:r>
              <a:rPr lang="en-US" sz="1400" b="0" i="0" u="none" strike="noStrike" cap="none">
                <a:solidFill>
                  <a:schemeClr val="dk1"/>
                </a:solidFill>
                <a:latin typeface="Arial"/>
                <a:ea typeface="Arial"/>
                <a:cs typeface="Arial"/>
                <a:sym typeface="Arial"/>
              </a:rPr>
              <a:t>Smart Draw</a:t>
            </a:r>
            <a:endParaRPr/>
          </a:p>
          <a:p>
            <a:pPr marL="342900" marR="0" lvl="0" indent="-342900" algn="just" rtl="0">
              <a:lnSpc>
                <a:spcPct val="100000"/>
              </a:lnSpc>
              <a:spcBef>
                <a:spcPts val="0"/>
              </a:spcBef>
              <a:spcAft>
                <a:spcPts val="0"/>
              </a:spcAft>
              <a:buClr>
                <a:srgbClr val="000000"/>
              </a:buClr>
              <a:buSzPts val="1400"/>
              <a:buFont typeface="Arial"/>
              <a:buAutoNum type="arabicPeriod"/>
            </a:pPr>
            <a:r>
              <a:rPr lang="en-US" sz="1400" b="0" i="0" u="none" strike="noStrike" cap="none">
                <a:solidFill>
                  <a:schemeClr val="dk1"/>
                </a:solidFill>
                <a:latin typeface="Arial"/>
                <a:ea typeface="Arial"/>
                <a:cs typeface="Arial"/>
                <a:sym typeface="Arial"/>
              </a:rPr>
              <a:t>Concept Draw</a:t>
            </a:r>
            <a:endParaRPr/>
          </a:p>
          <a:p>
            <a:pPr marL="342900" marR="0" lvl="0" indent="-342900" algn="just" rtl="0">
              <a:lnSpc>
                <a:spcPct val="100000"/>
              </a:lnSpc>
              <a:spcBef>
                <a:spcPts val="0"/>
              </a:spcBef>
              <a:spcAft>
                <a:spcPts val="0"/>
              </a:spcAft>
              <a:buClr>
                <a:srgbClr val="000000"/>
              </a:buClr>
              <a:buSzPts val="1400"/>
              <a:buFont typeface="Arial"/>
              <a:buAutoNum type="arabicPeriod"/>
            </a:pPr>
            <a:r>
              <a:rPr lang="en-US" sz="1400" b="0" i="0" u="none" strike="noStrike" cap="none">
                <a:solidFill>
                  <a:schemeClr val="dk1"/>
                </a:solidFill>
                <a:latin typeface="Arial"/>
                <a:ea typeface="Arial"/>
                <a:cs typeface="Arial"/>
                <a:sym typeface="Arial"/>
              </a:rPr>
              <a:t>Pingboard</a:t>
            </a:r>
            <a:endParaRPr sz="1400" b="0" i="0" u="none" strike="noStrike" cap="none">
              <a:solidFill>
                <a:schemeClr val="dk1"/>
              </a:solidFill>
              <a:latin typeface="Arial"/>
              <a:ea typeface="Arial"/>
              <a:cs typeface="Arial"/>
              <a:sym typeface="Arial"/>
            </a:endParaRPr>
          </a:p>
        </p:txBody>
      </p:sp>
      <p:pic>
        <p:nvPicPr>
          <p:cNvPr id="140" name="Google Shape;140;p9"/>
          <p:cNvPicPr preferRelativeResize="0"/>
          <p:nvPr/>
        </p:nvPicPr>
        <p:blipFill rotWithShape="1">
          <a:blip r:embed="rId3">
            <a:alphaModFix/>
          </a:blip>
          <a:srcRect/>
          <a:stretch/>
        </p:blipFill>
        <p:spPr>
          <a:xfrm>
            <a:off x="565724" y="2939877"/>
            <a:ext cx="2038877" cy="1573758"/>
          </a:xfrm>
          <a:prstGeom prst="rect">
            <a:avLst/>
          </a:prstGeom>
          <a:noFill/>
          <a:ln>
            <a:noFill/>
          </a:ln>
        </p:spPr>
      </p:pic>
      <p:pic>
        <p:nvPicPr>
          <p:cNvPr id="141" name="Google Shape;141;p9"/>
          <p:cNvPicPr preferRelativeResize="0"/>
          <p:nvPr/>
        </p:nvPicPr>
        <p:blipFill rotWithShape="1">
          <a:blip r:embed="rId4">
            <a:alphaModFix/>
          </a:blip>
          <a:srcRect/>
          <a:stretch/>
        </p:blipFill>
        <p:spPr>
          <a:xfrm>
            <a:off x="565724" y="1243085"/>
            <a:ext cx="2038877" cy="1643633"/>
          </a:xfrm>
          <a:prstGeom prst="rect">
            <a:avLst/>
          </a:prstGeom>
          <a:noFill/>
          <a:ln>
            <a:noFill/>
          </a:ln>
        </p:spPr>
      </p:pic>
      <p:pic>
        <p:nvPicPr>
          <p:cNvPr id="142" name="Google Shape;142;p9"/>
          <p:cNvPicPr preferRelativeResize="0"/>
          <p:nvPr/>
        </p:nvPicPr>
        <p:blipFill rotWithShape="1">
          <a:blip r:embed="rId5">
            <a:alphaModFix/>
          </a:blip>
          <a:srcRect/>
          <a:stretch/>
        </p:blipFill>
        <p:spPr>
          <a:xfrm>
            <a:off x="5343988" y="1182406"/>
            <a:ext cx="2472884" cy="1545553"/>
          </a:xfrm>
          <a:prstGeom prst="rect">
            <a:avLst/>
          </a:prstGeom>
          <a:noFill/>
          <a:ln>
            <a:noFill/>
          </a:ln>
        </p:spPr>
      </p:pic>
      <p:pic>
        <p:nvPicPr>
          <p:cNvPr id="143" name="Google Shape;143;p9"/>
          <p:cNvPicPr preferRelativeResize="0"/>
          <p:nvPr/>
        </p:nvPicPr>
        <p:blipFill rotWithShape="1">
          <a:blip r:embed="rId6">
            <a:alphaModFix/>
          </a:blip>
          <a:srcRect/>
          <a:stretch/>
        </p:blipFill>
        <p:spPr>
          <a:xfrm>
            <a:off x="5329065" y="2886718"/>
            <a:ext cx="2472884" cy="1522853"/>
          </a:xfrm>
          <a:prstGeom prst="rect">
            <a:avLst/>
          </a:prstGeom>
          <a:noFill/>
          <a:ln>
            <a:noFill/>
          </a:ln>
        </p:spPr>
      </p:pic>
      <p:pic>
        <p:nvPicPr>
          <p:cNvPr id="144" name="Google Shape;144;p9"/>
          <p:cNvPicPr preferRelativeResize="0"/>
          <p:nvPr/>
        </p:nvPicPr>
        <p:blipFill rotWithShape="1">
          <a:blip r:embed="rId7">
            <a:alphaModFix/>
          </a:blip>
          <a:srcRect/>
          <a:stretch/>
        </p:blipFill>
        <p:spPr>
          <a:xfrm>
            <a:off x="2964153" y="2886718"/>
            <a:ext cx="2076002" cy="1573758"/>
          </a:xfrm>
          <a:prstGeom prst="rect">
            <a:avLst/>
          </a:prstGeom>
          <a:noFill/>
          <a:ln>
            <a:noFill/>
          </a:ln>
        </p:spPr>
      </p:pic>
      <p:cxnSp>
        <p:nvCxnSpPr>
          <p:cNvPr id="145" name="Google Shape;145;p9"/>
          <p:cNvCxnSpPr/>
          <p:nvPr/>
        </p:nvCxnSpPr>
        <p:spPr>
          <a:xfrm rot="10800000">
            <a:off x="2427480" y="1510831"/>
            <a:ext cx="564204" cy="95858"/>
          </a:xfrm>
          <a:prstGeom prst="straightConnector1">
            <a:avLst/>
          </a:prstGeom>
          <a:noFill/>
          <a:ln w="38100" cap="flat" cmpd="sng">
            <a:solidFill>
              <a:srgbClr val="101010"/>
            </a:solidFill>
            <a:prstDash val="solid"/>
            <a:round/>
            <a:headEnd type="none" w="sm" len="sm"/>
            <a:tailEnd type="triangle" w="med" len="med"/>
          </a:ln>
        </p:spPr>
      </p:cxnSp>
      <p:cxnSp>
        <p:nvCxnSpPr>
          <p:cNvPr id="146" name="Google Shape;146;p9"/>
          <p:cNvCxnSpPr/>
          <p:nvPr/>
        </p:nvCxnSpPr>
        <p:spPr>
          <a:xfrm flipH="1">
            <a:off x="1988964" y="1820515"/>
            <a:ext cx="975189" cy="1333949"/>
          </a:xfrm>
          <a:prstGeom prst="straightConnector1">
            <a:avLst/>
          </a:prstGeom>
          <a:noFill/>
          <a:ln w="38100" cap="flat" cmpd="sng">
            <a:solidFill>
              <a:srgbClr val="101010"/>
            </a:solidFill>
            <a:prstDash val="solid"/>
            <a:round/>
            <a:headEnd type="none" w="sm" len="sm"/>
            <a:tailEnd type="triangle" w="med" len="med"/>
          </a:ln>
        </p:spPr>
      </p:cxnSp>
      <p:cxnSp>
        <p:nvCxnSpPr>
          <p:cNvPr id="147" name="Google Shape;147;p9"/>
          <p:cNvCxnSpPr/>
          <p:nvPr/>
        </p:nvCxnSpPr>
        <p:spPr>
          <a:xfrm rot="10800000" flipH="1">
            <a:off x="4369781" y="1711403"/>
            <a:ext cx="974207" cy="353498"/>
          </a:xfrm>
          <a:prstGeom prst="straightConnector1">
            <a:avLst/>
          </a:prstGeom>
          <a:noFill/>
          <a:ln w="38100" cap="flat" cmpd="sng">
            <a:solidFill>
              <a:srgbClr val="101010"/>
            </a:solidFill>
            <a:prstDash val="solid"/>
            <a:round/>
            <a:headEnd type="none" w="sm" len="sm"/>
            <a:tailEnd type="triangle" w="med" len="med"/>
          </a:ln>
        </p:spPr>
      </p:cxnSp>
      <p:cxnSp>
        <p:nvCxnSpPr>
          <p:cNvPr id="148" name="Google Shape;148;p9"/>
          <p:cNvCxnSpPr/>
          <p:nvPr/>
        </p:nvCxnSpPr>
        <p:spPr>
          <a:xfrm>
            <a:off x="4526615" y="2267039"/>
            <a:ext cx="899677" cy="730123"/>
          </a:xfrm>
          <a:prstGeom prst="straightConnector1">
            <a:avLst/>
          </a:prstGeom>
          <a:noFill/>
          <a:ln w="38100" cap="flat" cmpd="sng">
            <a:solidFill>
              <a:srgbClr val="101010"/>
            </a:solidFill>
            <a:prstDash val="solid"/>
            <a:round/>
            <a:headEnd type="none" w="sm" len="sm"/>
            <a:tailEnd type="triangle" w="med" len="med"/>
          </a:ln>
        </p:spPr>
      </p:cxnSp>
      <p:cxnSp>
        <p:nvCxnSpPr>
          <p:cNvPr id="149" name="Google Shape;149;p9"/>
          <p:cNvCxnSpPr/>
          <p:nvPr/>
        </p:nvCxnSpPr>
        <p:spPr>
          <a:xfrm flipH="1">
            <a:off x="3939342" y="2628285"/>
            <a:ext cx="16196" cy="526179"/>
          </a:xfrm>
          <a:prstGeom prst="straightConnector1">
            <a:avLst/>
          </a:prstGeom>
          <a:noFill/>
          <a:ln w="38100" cap="flat" cmpd="sng">
            <a:solidFill>
              <a:srgbClr val="101010"/>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p:nvPr/>
        </p:nvSpPr>
        <p:spPr>
          <a:xfrm>
            <a:off x="4235751" y="1177699"/>
            <a:ext cx="2938896" cy="2788091"/>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 name="Google Shape;155;p1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t>14</a:t>
            </a:fld>
            <a:endParaRPr/>
          </a:p>
        </p:txBody>
      </p:sp>
      <p:sp>
        <p:nvSpPr>
          <p:cNvPr id="156" name="Google Shape;156;p10"/>
          <p:cNvSpPr txBox="1">
            <a:spLocks noGrp="1"/>
          </p:cNvSpPr>
          <p:nvPr>
            <p:ph type="ctrTitle" idx="4294967295"/>
          </p:nvPr>
        </p:nvSpPr>
        <p:spPr>
          <a:xfrm>
            <a:off x="1049175" y="1265775"/>
            <a:ext cx="3590100" cy="11598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4200"/>
              <a:buFont typeface="Raleway ExtraBold"/>
              <a:buNone/>
            </a:pPr>
            <a:r>
              <a:rPr lang="en-US" sz="6000" b="0" i="0" u="none" strike="noStrike" cap="none">
                <a:solidFill>
                  <a:schemeClr val="dk1"/>
                </a:solidFill>
                <a:latin typeface="Raleway ExtraBold"/>
                <a:ea typeface="Raleway ExtraBold"/>
                <a:cs typeface="Raleway ExtraBold"/>
                <a:sym typeface="Raleway ExtraBold"/>
              </a:rPr>
              <a:t>Thanks!</a:t>
            </a:r>
            <a:endParaRPr sz="6000" b="0" i="0" u="none" strike="noStrike" cap="none">
              <a:solidFill>
                <a:schemeClr val="dk1"/>
              </a:solidFill>
              <a:latin typeface="Raleway ExtraBold"/>
              <a:ea typeface="Raleway ExtraBold"/>
              <a:cs typeface="Raleway ExtraBold"/>
              <a:sym typeface="Raleway ExtraBold"/>
            </a:endParaRPr>
          </a:p>
        </p:txBody>
      </p:sp>
      <p:sp>
        <p:nvSpPr>
          <p:cNvPr id="157" name="Google Shape;157;p10"/>
          <p:cNvSpPr txBox="1">
            <a:spLocks noGrp="1"/>
          </p:cNvSpPr>
          <p:nvPr>
            <p:ph type="subTitle" idx="4294967295"/>
          </p:nvPr>
        </p:nvSpPr>
        <p:spPr>
          <a:xfrm>
            <a:off x="1049175" y="2465400"/>
            <a:ext cx="3590100" cy="1212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600"/>
              </a:spcBef>
              <a:spcAft>
                <a:spcPts val="0"/>
              </a:spcAft>
              <a:buClr>
                <a:schemeClr val="lt1"/>
              </a:buClr>
              <a:buSzPts val="1800"/>
              <a:buFont typeface="Work Sans Light"/>
              <a:buNone/>
            </a:pPr>
            <a:endParaRPr sz="2000" b="1" i="0" u="none" strike="noStrike" cap="none">
              <a:solidFill>
                <a:schemeClr val="dk1"/>
              </a:solidFill>
              <a:latin typeface="Work Sans Light"/>
              <a:ea typeface="Work Sans Light"/>
              <a:cs typeface="Work Sans Light"/>
              <a:sym typeface="Work Sans Light"/>
            </a:endParaRPr>
          </a:p>
        </p:txBody>
      </p:sp>
      <p:sp>
        <p:nvSpPr>
          <p:cNvPr id="158" name="Google Shape;158;p10"/>
          <p:cNvSpPr/>
          <p:nvPr/>
        </p:nvSpPr>
        <p:spPr>
          <a:xfrm>
            <a:off x="5107580" y="2019766"/>
            <a:ext cx="1195248" cy="1103958"/>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g1563254ca5a_1_44"/>
          <p:cNvSpPr txBox="1">
            <a:spLocks noGrp="1"/>
          </p:cNvSpPr>
          <p:nvPr>
            <p:ph type="title"/>
          </p:nvPr>
        </p:nvSpPr>
        <p:spPr>
          <a:xfrm>
            <a:off x="726928" y="237630"/>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US"/>
              <a:t>Syllabus</a:t>
            </a:r>
            <a:endParaRPr/>
          </a:p>
        </p:txBody>
      </p:sp>
      <p:sp>
        <p:nvSpPr>
          <p:cNvPr id="55" name="Google Shape;55;g1563254ca5a_1_4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2</a:t>
            </a:fld>
            <a:endParaRPr/>
          </a:p>
        </p:txBody>
      </p:sp>
      <p:sp>
        <p:nvSpPr>
          <p:cNvPr id="56" name="Google Shape;56;g1563254ca5a_1_44"/>
          <p:cNvSpPr txBox="1"/>
          <p:nvPr/>
        </p:nvSpPr>
        <p:spPr>
          <a:xfrm>
            <a:off x="429288" y="988319"/>
            <a:ext cx="7343100" cy="3761400"/>
          </a:xfrm>
          <a:prstGeom prst="rect">
            <a:avLst/>
          </a:prstGeom>
          <a:noFill/>
          <a:ln>
            <a:noFill/>
          </a:ln>
        </p:spPr>
        <p:txBody>
          <a:bodyPr spcFirstLastPara="1" wrap="square" lIns="91425" tIns="45700" rIns="91425" bIns="45700" anchor="ctr" anchorCtr="0">
            <a:normAutofit/>
          </a:bodyPr>
          <a:lstStyle/>
          <a:p>
            <a:pPr marL="228600" marR="0" lvl="0" indent="-228600" algn="just" rtl="0">
              <a:lnSpc>
                <a:spcPct val="90000"/>
              </a:lnSpc>
              <a:spcBef>
                <a:spcPts val="0"/>
              </a:spcBef>
              <a:spcAft>
                <a:spcPts val="0"/>
              </a:spcAft>
              <a:buClr>
                <a:srgbClr val="000000"/>
              </a:buClr>
              <a:buSzPts val="1400"/>
              <a:buFont typeface="Arial"/>
              <a:buChar char="•"/>
            </a:pPr>
            <a:r>
              <a:rPr lang="en-US" sz="1400" b="1" i="0" u="none" strike="noStrike" cap="none">
                <a:solidFill>
                  <a:srgbClr val="000000"/>
                </a:solidFill>
                <a:latin typeface="Calibri"/>
                <a:ea typeface="Calibri"/>
                <a:cs typeface="Calibri"/>
                <a:sym typeface="Calibri"/>
              </a:rPr>
              <a:t>Introduction to Engineering design process: </a:t>
            </a:r>
            <a:r>
              <a:rPr lang="en-US" sz="1400" b="0" i="0" u="none" strike="noStrike" cap="none">
                <a:solidFill>
                  <a:srgbClr val="000000"/>
                </a:solidFill>
                <a:latin typeface="Calibri"/>
                <a:ea typeface="Calibri"/>
                <a:cs typeface="Calibri"/>
                <a:sym typeface="Calibri"/>
              </a:rPr>
              <a:t>Design History; Dieter Rams Principles of Good Design; Overview of Engineering Design Process: Problem Formulation, Concept generation, Project Planning and Design Making; Human Centred Design (HCD);</a:t>
            </a:r>
            <a:endParaRPr/>
          </a:p>
          <a:p>
            <a:pPr marL="228600" marR="0" lvl="0" indent="-228600" algn="just" rtl="0">
              <a:lnSpc>
                <a:spcPct val="90000"/>
              </a:lnSpc>
              <a:spcBef>
                <a:spcPts val="1000"/>
              </a:spcBef>
              <a:spcAft>
                <a:spcPts val="0"/>
              </a:spcAft>
              <a:buClr>
                <a:srgbClr val="000000"/>
              </a:buClr>
              <a:buSzPts val="1400"/>
              <a:buFont typeface="Arial"/>
              <a:buChar char="•"/>
            </a:pPr>
            <a:r>
              <a:rPr lang="en-US" sz="1400" b="1" i="0" u="none" strike="noStrike" cap="none">
                <a:solidFill>
                  <a:srgbClr val="000000"/>
                </a:solidFill>
                <a:latin typeface="Calibri"/>
                <a:ea typeface="Calibri"/>
                <a:cs typeface="Calibri"/>
                <a:sym typeface="Calibri"/>
              </a:rPr>
              <a:t>Design Thinking for Innovation: </a:t>
            </a:r>
            <a:r>
              <a:rPr lang="en-US" sz="1400" b="0" i="0" u="none" strike="noStrike" cap="none">
                <a:solidFill>
                  <a:srgbClr val="000000"/>
                </a:solidFill>
                <a:latin typeface="Calibri"/>
                <a:ea typeface="Calibri"/>
                <a:cs typeface="Calibri"/>
                <a:sym typeface="Calibri"/>
              </a:rPr>
              <a:t>Design Thinking as Mindset, Process and Toolbox., Enhancing Design Thinking Through, Empathy, Interviewing, Questioning &amp; Brainstorming, Tools for Design Thinking: Mind Mapping, Innovation Flowchart – Question ladder – SCAMPER (for products) Journey Mapping, Task analysis grid (for services) </a:t>
            </a:r>
            <a:endParaRPr/>
          </a:p>
          <a:p>
            <a:pPr marL="228600" marR="0" lvl="0" indent="-228600" algn="just" rtl="0">
              <a:lnSpc>
                <a:spcPct val="90000"/>
              </a:lnSpc>
              <a:spcBef>
                <a:spcPts val="1000"/>
              </a:spcBef>
              <a:spcAft>
                <a:spcPts val="0"/>
              </a:spcAft>
              <a:buClr>
                <a:srgbClr val="000000"/>
              </a:buClr>
              <a:buSzPts val="1400"/>
              <a:buFont typeface="Arial"/>
              <a:buChar char="•"/>
            </a:pPr>
            <a:r>
              <a:rPr lang="en-US" sz="1400" b="1" i="0" u="none" strike="noStrike" cap="none">
                <a:solidFill>
                  <a:srgbClr val="000000"/>
                </a:solidFill>
                <a:latin typeface="Calibri"/>
                <a:ea typeface="Calibri"/>
                <a:cs typeface="Calibri"/>
                <a:sym typeface="Calibri"/>
              </a:rPr>
              <a:t>Engineering Design Approaches: </a:t>
            </a:r>
            <a:r>
              <a:rPr lang="en-US" sz="1400" b="0" i="0" u="none" strike="noStrike" cap="none">
                <a:solidFill>
                  <a:srgbClr val="000000"/>
                </a:solidFill>
                <a:latin typeface="Calibri"/>
                <a:ea typeface="Calibri"/>
                <a:cs typeface="Calibri"/>
                <a:sym typeface="Calibri"/>
              </a:rPr>
              <a:t>Professional and societal Context of Design; Different types of design – Conceptual, Embodiment designs and Detailed designs – Identification and Specifications, Standards and codes, Design Features – Design for Aesthetics, Production, Standards, Minimum risk, Ease of maintenance, Quality, Minimum cost and Optimum Design, Service Design - People - Asserts - policies - culture. Iterative process - Exploration - Creation - Reflection - Implementation.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1563254ca5a_1_50"/>
          <p:cNvSpPr txBox="1">
            <a:spLocks noGrp="1"/>
          </p:cNvSpPr>
          <p:nvPr>
            <p:ph type="title"/>
          </p:nvPr>
        </p:nvSpPr>
        <p:spPr>
          <a:xfrm>
            <a:off x="726928" y="237630"/>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US"/>
              <a:t>Syllabus</a:t>
            </a:r>
            <a:endParaRPr/>
          </a:p>
        </p:txBody>
      </p:sp>
      <p:sp>
        <p:nvSpPr>
          <p:cNvPr id="62" name="Google Shape;62;g1563254ca5a_1_5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3</a:t>
            </a:fld>
            <a:endParaRPr/>
          </a:p>
        </p:txBody>
      </p:sp>
      <p:sp>
        <p:nvSpPr>
          <p:cNvPr id="63" name="Google Shape;63;g1563254ca5a_1_50"/>
          <p:cNvSpPr txBox="1"/>
          <p:nvPr/>
        </p:nvSpPr>
        <p:spPr>
          <a:xfrm>
            <a:off x="429288" y="988319"/>
            <a:ext cx="7343100" cy="3761400"/>
          </a:xfrm>
          <a:prstGeom prst="rect">
            <a:avLst/>
          </a:prstGeom>
          <a:noFill/>
          <a:ln>
            <a:noFill/>
          </a:ln>
        </p:spPr>
        <p:txBody>
          <a:bodyPr spcFirstLastPara="1" wrap="square" lIns="91425" tIns="45700" rIns="91425" bIns="45700" anchor="ctr" anchorCtr="0">
            <a:normAutofit/>
          </a:bodyPr>
          <a:lstStyle/>
          <a:p>
            <a:pPr marL="228600" marR="0" lvl="0" indent="-228600" algn="just" rtl="0">
              <a:lnSpc>
                <a:spcPct val="9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Usability &amp; Reliability: </a:t>
            </a:r>
            <a:r>
              <a:rPr lang="en-US" sz="1400" b="0" i="0" u="none" strike="noStrike" cap="none">
                <a:solidFill>
                  <a:srgbClr val="000000"/>
                </a:solidFill>
                <a:latin typeface="Arial"/>
                <a:ea typeface="Arial"/>
                <a:cs typeface="Arial"/>
                <a:sym typeface="Arial"/>
              </a:rPr>
              <a:t> Usability – User requirement; User experience; Usability testing; Customer Co-creation; </a:t>
            </a:r>
            <a:r>
              <a:rPr lang="en-US" sz="1400" b="1" i="0" u="none" strike="noStrike" cap="none">
                <a:solidFill>
                  <a:srgbClr val="000000"/>
                </a:solidFill>
                <a:latin typeface="Arial"/>
                <a:ea typeface="Arial"/>
                <a:cs typeface="Arial"/>
                <a:sym typeface="Arial"/>
              </a:rPr>
              <a:t>Reliability</a:t>
            </a:r>
            <a:r>
              <a:rPr lang="en-US" sz="1400" b="0" i="0" u="none" strike="noStrike" cap="none">
                <a:solidFill>
                  <a:srgbClr val="000000"/>
                </a:solidFill>
                <a:latin typeface="Arial"/>
                <a:ea typeface="Arial"/>
                <a:cs typeface="Arial"/>
                <a:sym typeface="Arial"/>
              </a:rPr>
              <a:t> </a:t>
            </a:r>
            <a:r>
              <a:rPr lang="en-US" sz="1400" b="1" i="0" u="none" strike="noStrike" cap="none">
                <a:solidFill>
                  <a:srgbClr val="000000"/>
                </a:solidFill>
                <a:latin typeface="Arial"/>
                <a:ea typeface="Arial"/>
                <a:cs typeface="Arial"/>
                <a:sym typeface="Arial"/>
              </a:rPr>
              <a:t>&amp; Safety:</a:t>
            </a:r>
            <a:r>
              <a:rPr lang="en-US" sz="1400" b="0" i="0" u="none" strike="noStrike" cap="none">
                <a:solidFill>
                  <a:srgbClr val="000000"/>
                </a:solidFill>
                <a:latin typeface="Arial"/>
                <a:ea typeface="Arial"/>
                <a:cs typeface="Arial"/>
                <a:sym typeface="Arial"/>
              </a:rPr>
              <a:t> Human and equipment, safety, Risk analysis, and security, System reliability; </a:t>
            </a:r>
            <a:r>
              <a:rPr lang="en-US" sz="1400" b="1" i="0" u="none" strike="noStrike" cap="none">
                <a:solidFill>
                  <a:srgbClr val="000000"/>
                </a:solidFill>
                <a:latin typeface="Arial"/>
                <a:ea typeface="Arial"/>
                <a:cs typeface="Arial"/>
                <a:sym typeface="Arial"/>
              </a:rPr>
              <a:t>Use of e-engineering</a:t>
            </a:r>
            <a:r>
              <a:rPr lang="en-US" sz="1400" b="0" i="0" u="none" strike="noStrike" cap="none">
                <a:solidFill>
                  <a:srgbClr val="000000"/>
                </a:solidFill>
                <a:latin typeface="Arial"/>
                <a:ea typeface="Arial"/>
                <a:cs typeface="Arial"/>
                <a:sym typeface="Arial"/>
              </a:rPr>
              <a:t>: Modelling, Simulation and Verification. </a:t>
            </a:r>
            <a:endParaRPr/>
          </a:p>
          <a:p>
            <a:pPr marL="228600" marR="0" lvl="0" indent="-228600" algn="just" rtl="0">
              <a:lnSpc>
                <a:spcPct val="90000"/>
              </a:lnSpc>
              <a:spcBef>
                <a:spcPts val="100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Prototyping and Visualization: </a:t>
            </a:r>
            <a:r>
              <a:rPr lang="en-US" sz="1400" b="0" i="0" u="none" strike="noStrike" cap="none">
                <a:solidFill>
                  <a:srgbClr val="000000"/>
                </a:solidFill>
                <a:latin typeface="Arial"/>
                <a:ea typeface="Arial"/>
                <a:cs typeface="Arial"/>
                <a:sym typeface="Arial"/>
              </a:rPr>
              <a:t>Design Cycle Model, Metaphor method: Theory and methodology of concept generation, Blend method &amp; Thematic Method. Conceptual Design &amp; Design capability and sociality. Prototyping &amp; Visualization Design Tools – E-tools</a:t>
            </a:r>
            <a:endParaRPr/>
          </a:p>
          <a:p>
            <a:pPr marL="228600" marR="0" lvl="0" indent="-228600" algn="just" rtl="0">
              <a:lnSpc>
                <a:spcPct val="90000"/>
              </a:lnSpc>
              <a:spcBef>
                <a:spcPts val="100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Sustainable Design: </a:t>
            </a:r>
            <a:r>
              <a:rPr lang="en-US" sz="1400" b="0" i="0" u="none" strike="noStrike" cap="none">
                <a:solidFill>
                  <a:srgbClr val="000000"/>
                </a:solidFill>
                <a:latin typeface="Arial"/>
                <a:ea typeface="Arial"/>
                <a:cs typeface="Arial"/>
                <a:sym typeface="Arial"/>
              </a:rPr>
              <a:t>Concepts of sustainable development, Sustainable design principles - Design for Environment; Life Cycle Assessment; Models of sustainable design- Biomimicry, Eco Design, Recycling; Social Innovation</a:t>
            </a:r>
            <a:endParaRPr/>
          </a:p>
          <a:p>
            <a:pPr marL="228600" marR="0" lvl="0" indent="-228600" algn="just" rtl="0">
              <a:lnSpc>
                <a:spcPct val="90000"/>
              </a:lnSpc>
              <a:spcBef>
                <a:spcPts val="100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Communication: </a:t>
            </a:r>
            <a:r>
              <a:rPr lang="en-US" sz="1400" b="0" i="0" u="none" strike="noStrike" cap="none">
                <a:solidFill>
                  <a:srgbClr val="000000"/>
                </a:solidFill>
                <a:latin typeface="Arial"/>
                <a:ea typeface="Arial"/>
                <a:cs typeface="Arial"/>
                <a:sym typeface="Arial"/>
              </a:rPr>
              <a:t>Articulating design ideas: Storytelling;  Sketching &amp; Dynamic Diagrams; K Scripts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1563254ca5a_1_56"/>
          <p:cNvSpPr txBox="1">
            <a:spLocks noGrp="1"/>
          </p:cNvSpPr>
          <p:nvPr>
            <p:ph type="title"/>
          </p:nvPr>
        </p:nvSpPr>
        <p:spPr>
          <a:xfrm>
            <a:off x="726928" y="237630"/>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US"/>
              <a:t>Books and resources</a:t>
            </a:r>
            <a:endParaRPr/>
          </a:p>
        </p:txBody>
      </p:sp>
      <p:sp>
        <p:nvSpPr>
          <p:cNvPr id="69" name="Google Shape;69;g1563254ca5a_1_5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4</a:t>
            </a:fld>
            <a:endParaRPr/>
          </a:p>
        </p:txBody>
      </p:sp>
      <p:sp>
        <p:nvSpPr>
          <p:cNvPr id="70" name="Google Shape;70;g1563254ca5a_1_56"/>
          <p:cNvSpPr txBox="1"/>
          <p:nvPr/>
        </p:nvSpPr>
        <p:spPr>
          <a:xfrm>
            <a:off x="726928" y="1222744"/>
            <a:ext cx="7045500" cy="1508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TEXT BOOKS:</a:t>
            </a:r>
            <a:endParaRPr/>
          </a:p>
          <a:p>
            <a:pPr marL="342900" marR="0" lvl="0" indent="-342900" algn="just"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C00000"/>
                </a:solidFill>
                <a:latin typeface="Arial"/>
                <a:ea typeface="Arial"/>
                <a:cs typeface="Arial"/>
                <a:sym typeface="Arial"/>
              </a:rPr>
              <a:t>Huge Jack, “Engineering Design, Planning, and Management” Academic Press, 2013. </a:t>
            </a:r>
            <a:endParaRPr/>
          </a:p>
          <a:p>
            <a:pPr marL="342900" marR="0" lvl="0" indent="-342900" algn="just"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C00000"/>
                </a:solidFill>
                <a:latin typeface="Arial"/>
                <a:ea typeface="Arial"/>
                <a:cs typeface="Arial"/>
                <a:sym typeface="Arial"/>
              </a:rPr>
              <a:t> Gerhard Pahl, Wolfgang Beitz “Engineering Design: A Systematic Approach” 2014.</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a:spLocks noGrp="1"/>
          </p:cNvSpPr>
          <p:nvPr>
            <p:ph type="ctrTitle"/>
          </p:nvPr>
        </p:nvSpPr>
        <p:spPr>
          <a:xfrm>
            <a:off x="1216025" y="1888150"/>
            <a:ext cx="6711900" cy="11598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US"/>
              <a:t>Unit7: </a:t>
            </a:r>
            <a:r>
              <a:rPr lang="en-US" b="1"/>
              <a:t>Communication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US" sz="2400" b="1"/>
              <a:t>Articulate Design Ideas</a:t>
            </a:r>
            <a:endParaRPr sz="2400"/>
          </a:p>
        </p:txBody>
      </p:sp>
      <p:sp>
        <p:nvSpPr>
          <p:cNvPr id="81" name="Google Shape;81;p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t>6</a:t>
            </a:fld>
            <a:endParaRPr/>
          </a:p>
        </p:txBody>
      </p:sp>
      <p:sp>
        <p:nvSpPr>
          <p:cNvPr id="82" name="Google Shape;82;p3"/>
          <p:cNvSpPr/>
          <p:nvPr/>
        </p:nvSpPr>
        <p:spPr>
          <a:xfrm>
            <a:off x="639379" y="935308"/>
            <a:ext cx="7103838" cy="307777"/>
          </a:xfrm>
          <a:prstGeom prst="rect">
            <a:avLst/>
          </a:prstGeom>
          <a:noFill/>
          <a:ln>
            <a:noFill/>
          </a:ln>
        </p:spPr>
        <p:txBody>
          <a:bodyPr spcFirstLastPara="1" wrap="square" lIns="91425" tIns="45700" rIns="91425" bIns="45700" anchor="t" anchorCtr="0">
            <a:spAutoFit/>
          </a:bodyPr>
          <a:lstStyle/>
          <a:p>
            <a:pPr marL="342900" marR="0" lvl="0" indent="-25400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3" name="Google Shape;83;p3"/>
          <p:cNvSpPr/>
          <p:nvPr/>
        </p:nvSpPr>
        <p:spPr>
          <a:xfrm>
            <a:off x="639378" y="1089196"/>
            <a:ext cx="7424851" cy="246221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At the surface this sounds easy – anyone can talk, but talking isn't the challenge. The challenge is in communicating well. </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How can you communicate in a way that convinces your stakeholder(s) that this is the problem to focus on? The meaning behind a particular decision? The goal you're trying to achieve?</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400" b="1" i="0" u="none" strike="noStrike" cap="none">
                <a:solidFill>
                  <a:srgbClr val="FF0000"/>
                </a:solidFill>
                <a:latin typeface="Arial"/>
                <a:ea typeface="Arial"/>
                <a:cs typeface="Arial"/>
                <a:sym typeface="Arial"/>
              </a:rPr>
              <a:t>Knowing the goal is critical, but keep in mind that the goal can change. </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As we progress through the design process, new insights arise which can influence the goal or direction of the project. </a:t>
            </a:r>
            <a:endParaRPr/>
          </a:p>
        </p:txBody>
      </p:sp>
      <p:pic>
        <p:nvPicPr>
          <p:cNvPr id="84" name="Google Shape;84;p3"/>
          <p:cNvPicPr preferRelativeResize="0"/>
          <p:nvPr/>
        </p:nvPicPr>
        <p:blipFill rotWithShape="1">
          <a:blip r:embed="rId3">
            <a:alphaModFix/>
          </a:blip>
          <a:srcRect/>
          <a:stretch/>
        </p:blipFill>
        <p:spPr>
          <a:xfrm>
            <a:off x="2916372" y="3332026"/>
            <a:ext cx="3019425" cy="1514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4"/>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US" sz="2400" b="1"/>
              <a:t>Articulate Design Ideas</a:t>
            </a:r>
            <a:endParaRPr sz="2400"/>
          </a:p>
        </p:txBody>
      </p:sp>
      <p:sp>
        <p:nvSpPr>
          <p:cNvPr id="90" name="Google Shape;90;p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t>7</a:t>
            </a:fld>
            <a:endParaRPr/>
          </a:p>
        </p:txBody>
      </p:sp>
      <p:sp>
        <p:nvSpPr>
          <p:cNvPr id="91" name="Google Shape;91;p4"/>
          <p:cNvSpPr/>
          <p:nvPr/>
        </p:nvSpPr>
        <p:spPr>
          <a:xfrm>
            <a:off x="639379" y="935308"/>
            <a:ext cx="7103838" cy="307777"/>
          </a:xfrm>
          <a:prstGeom prst="rect">
            <a:avLst/>
          </a:prstGeom>
          <a:noFill/>
          <a:ln>
            <a:noFill/>
          </a:ln>
        </p:spPr>
        <p:txBody>
          <a:bodyPr spcFirstLastPara="1" wrap="square" lIns="91425" tIns="45700" rIns="91425" bIns="45700" anchor="t" anchorCtr="0">
            <a:spAutoFit/>
          </a:bodyPr>
          <a:lstStyle/>
          <a:p>
            <a:pPr marL="342900" marR="0" lvl="0" indent="-25400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2" name="Google Shape;92;p4"/>
          <p:cNvSpPr/>
          <p:nvPr/>
        </p:nvSpPr>
        <p:spPr>
          <a:xfrm>
            <a:off x="639378" y="1089196"/>
            <a:ext cx="7424851" cy="310854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 big part of any designers job is to convincing others of our design can be key to success.</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If we want buy-in from someone, we need to consider their needs and values. This can be helpful in pinpointing what to focus on. For example:</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As an engineer I value technical constraints and want to know the technicality required to make this project successful, so I should focus on how to address these.</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As a product owner I value business goals and want to know how this is solving the business problem, so I should ensure that I outline how this solution will achieve that.</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Equally important as understanding their needs and values is listening. </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Listening helps to uncover the real problem and let others be heard.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US" sz="2400" b="1"/>
              <a:t>Defining Designs' Purpose</a:t>
            </a:r>
            <a:endParaRPr sz="2400"/>
          </a:p>
        </p:txBody>
      </p:sp>
      <p:sp>
        <p:nvSpPr>
          <p:cNvPr id="98" name="Google Shape;98;p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t>8</a:t>
            </a:fld>
            <a:endParaRPr/>
          </a:p>
        </p:txBody>
      </p:sp>
      <p:sp>
        <p:nvSpPr>
          <p:cNvPr id="99" name="Google Shape;99;p5"/>
          <p:cNvSpPr/>
          <p:nvPr/>
        </p:nvSpPr>
        <p:spPr>
          <a:xfrm>
            <a:off x="639379" y="935308"/>
            <a:ext cx="7103838" cy="307777"/>
          </a:xfrm>
          <a:prstGeom prst="rect">
            <a:avLst/>
          </a:prstGeom>
          <a:noFill/>
          <a:ln>
            <a:noFill/>
          </a:ln>
        </p:spPr>
        <p:txBody>
          <a:bodyPr spcFirstLastPara="1" wrap="square" lIns="91425" tIns="45700" rIns="91425" bIns="45700" anchor="t" anchorCtr="0">
            <a:spAutoFit/>
          </a:bodyPr>
          <a:lstStyle/>
          <a:p>
            <a:pPr marL="342900" marR="0" lvl="0" indent="-25400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0" name="Google Shape;100;p5"/>
          <p:cNvSpPr/>
          <p:nvPr/>
        </p:nvSpPr>
        <p:spPr>
          <a:xfrm>
            <a:off x="639378" y="1089196"/>
            <a:ext cx="7424851" cy="2462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0000"/>
                </a:solidFill>
                <a:latin typeface="Arial"/>
                <a:ea typeface="Arial"/>
                <a:cs typeface="Arial"/>
                <a:sym typeface="Arial"/>
              </a:rPr>
              <a:t>1. Solve a problem</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What problem does this particular design solve? Always refer to the problem, goals and big picture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FF0000"/>
                </a:solidFill>
                <a:latin typeface="Arial"/>
                <a:ea typeface="Arial"/>
                <a:cs typeface="Arial"/>
                <a:sym typeface="Arial"/>
              </a:rPr>
              <a:t>2. Be easy for users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How does this particular design affect the user? What barriers are we creating or minimizing?</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FF0000"/>
                </a:solidFill>
                <a:latin typeface="Arial"/>
                <a:ea typeface="Arial"/>
                <a:cs typeface="Arial"/>
                <a:sym typeface="Arial"/>
              </a:rPr>
              <a:t>3. Be supported by everyone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There will always be someone who will challenge your decision. Be prepared to explain why it's better than the alternative and the other directions you explored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US" sz="2400" b="1"/>
              <a:t>Documentation Benefits in Articulate Design</a:t>
            </a:r>
            <a:endParaRPr sz="2400"/>
          </a:p>
        </p:txBody>
      </p:sp>
      <p:sp>
        <p:nvSpPr>
          <p:cNvPr id="106" name="Google Shape;106;p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t>9</a:t>
            </a:fld>
            <a:endParaRPr/>
          </a:p>
        </p:txBody>
      </p:sp>
      <p:sp>
        <p:nvSpPr>
          <p:cNvPr id="107" name="Google Shape;107;p6"/>
          <p:cNvSpPr/>
          <p:nvPr/>
        </p:nvSpPr>
        <p:spPr>
          <a:xfrm>
            <a:off x="639379" y="935308"/>
            <a:ext cx="7103838" cy="307777"/>
          </a:xfrm>
          <a:prstGeom prst="rect">
            <a:avLst/>
          </a:prstGeom>
          <a:noFill/>
          <a:ln>
            <a:noFill/>
          </a:ln>
        </p:spPr>
        <p:txBody>
          <a:bodyPr spcFirstLastPara="1" wrap="square" lIns="91425" tIns="45700" rIns="91425" bIns="45700" anchor="t" anchorCtr="0">
            <a:spAutoFit/>
          </a:bodyPr>
          <a:lstStyle/>
          <a:p>
            <a:pPr marL="342900" marR="0" lvl="0" indent="-25400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8" name="Google Shape;108;p6"/>
          <p:cNvSpPr/>
          <p:nvPr/>
        </p:nvSpPr>
        <p:spPr>
          <a:xfrm>
            <a:off x="726925" y="1405275"/>
            <a:ext cx="5582400" cy="1927800"/>
          </a:xfrm>
          <a:prstGeom prst="rect">
            <a:avLst/>
          </a:prstGeom>
          <a:noFill/>
          <a:ln>
            <a:noFill/>
          </a:ln>
        </p:spPr>
        <p:txBody>
          <a:bodyPr spcFirstLastPara="1" wrap="square" lIns="91425" tIns="45700" rIns="91425" bIns="45700" anchor="t" anchorCtr="0">
            <a:spAutoFit/>
          </a:bodyPr>
          <a:lstStyle/>
          <a:p>
            <a:pPr marL="342900" marR="0" lvl="0" indent="-323850" algn="just" rtl="0">
              <a:lnSpc>
                <a:spcPct val="150000"/>
              </a:lnSpc>
              <a:spcBef>
                <a:spcPts val="0"/>
              </a:spcBef>
              <a:spcAft>
                <a:spcPts val="0"/>
              </a:spcAft>
              <a:buClr>
                <a:srgbClr val="000000"/>
              </a:buClr>
              <a:buSzPts val="1700"/>
              <a:buFont typeface="Work Sans"/>
              <a:buAutoNum type="arabicPeriod"/>
            </a:pPr>
            <a:r>
              <a:rPr lang="en-US" sz="1700" i="0" u="none" strike="noStrike" cap="none">
                <a:solidFill>
                  <a:srgbClr val="000000"/>
                </a:solidFill>
                <a:latin typeface="Work Sans"/>
                <a:ea typeface="Work Sans"/>
                <a:cs typeface="Work Sans"/>
                <a:sym typeface="Work Sans"/>
              </a:rPr>
              <a:t> Avoids repeat conversations</a:t>
            </a:r>
            <a:endParaRPr sz="1700">
              <a:latin typeface="Work Sans"/>
              <a:ea typeface="Work Sans"/>
              <a:cs typeface="Work Sans"/>
              <a:sym typeface="Work Sans"/>
            </a:endParaRPr>
          </a:p>
          <a:p>
            <a:pPr marL="342900" marR="0" lvl="0" indent="-323850" algn="just" rtl="0">
              <a:lnSpc>
                <a:spcPct val="150000"/>
              </a:lnSpc>
              <a:spcBef>
                <a:spcPts val="0"/>
              </a:spcBef>
              <a:spcAft>
                <a:spcPts val="0"/>
              </a:spcAft>
              <a:buClr>
                <a:srgbClr val="000000"/>
              </a:buClr>
              <a:buSzPts val="1700"/>
              <a:buFont typeface="Work Sans"/>
              <a:buAutoNum type="arabicPeriod"/>
            </a:pPr>
            <a:r>
              <a:rPr lang="en-US" sz="1700" i="0" u="none" strike="noStrike" cap="none">
                <a:solidFill>
                  <a:srgbClr val="000000"/>
                </a:solidFill>
                <a:latin typeface="Work Sans"/>
                <a:ea typeface="Work Sans"/>
                <a:cs typeface="Work Sans"/>
                <a:sym typeface="Work Sans"/>
              </a:rPr>
              <a:t> Focuses on being articulate</a:t>
            </a:r>
            <a:endParaRPr sz="1700">
              <a:latin typeface="Work Sans"/>
              <a:ea typeface="Work Sans"/>
              <a:cs typeface="Work Sans"/>
              <a:sym typeface="Work Sans"/>
            </a:endParaRPr>
          </a:p>
          <a:p>
            <a:pPr marL="342900" marR="0" lvl="0" indent="-323850" algn="just" rtl="0">
              <a:lnSpc>
                <a:spcPct val="150000"/>
              </a:lnSpc>
              <a:spcBef>
                <a:spcPts val="0"/>
              </a:spcBef>
              <a:spcAft>
                <a:spcPts val="0"/>
              </a:spcAft>
              <a:buClr>
                <a:srgbClr val="000000"/>
              </a:buClr>
              <a:buSzPts val="1700"/>
              <a:buFont typeface="Work Sans"/>
              <a:buAutoNum type="arabicPeriod"/>
            </a:pPr>
            <a:r>
              <a:rPr lang="en-US" sz="1700" i="0" u="none" strike="noStrike" cap="none">
                <a:solidFill>
                  <a:srgbClr val="000000"/>
                </a:solidFill>
                <a:latin typeface="Work Sans"/>
                <a:ea typeface="Work Sans"/>
                <a:cs typeface="Work Sans"/>
                <a:sym typeface="Work Sans"/>
              </a:rPr>
              <a:t> Builds trust with stakeholders</a:t>
            </a:r>
            <a:endParaRPr sz="1700">
              <a:latin typeface="Work Sans"/>
              <a:ea typeface="Work Sans"/>
              <a:cs typeface="Work Sans"/>
              <a:sym typeface="Work Sans"/>
            </a:endParaRPr>
          </a:p>
          <a:p>
            <a:pPr marL="342900" marR="0" lvl="0" indent="-323850" algn="just" rtl="0">
              <a:lnSpc>
                <a:spcPct val="150000"/>
              </a:lnSpc>
              <a:spcBef>
                <a:spcPts val="0"/>
              </a:spcBef>
              <a:spcAft>
                <a:spcPts val="0"/>
              </a:spcAft>
              <a:buClr>
                <a:srgbClr val="000000"/>
              </a:buClr>
              <a:buSzPts val="1700"/>
              <a:buFont typeface="Work Sans"/>
              <a:buAutoNum type="arabicPeriod"/>
            </a:pPr>
            <a:r>
              <a:rPr lang="en-US" sz="1700" i="0" u="none" strike="noStrike" cap="none">
                <a:solidFill>
                  <a:srgbClr val="000000"/>
                </a:solidFill>
                <a:latin typeface="Work Sans"/>
                <a:ea typeface="Work Sans"/>
                <a:cs typeface="Work Sans"/>
                <a:sym typeface="Work Sans"/>
              </a:rPr>
              <a:t> Keeps the meeting on track</a:t>
            </a:r>
            <a:endParaRPr sz="1700" i="0" u="none" strike="noStrike" cap="none">
              <a:solidFill>
                <a:srgbClr val="000000"/>
              </a:solidFill>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name="Pisanio template">
  <a:themeElements>
    <a:clrScheme name="Custom 347">
      <a:dk1>
        <a:srgbClr val="111111"/>
      </a:dk1>
      <a:lt1>
        <a:srgbClr val="FFFFFF"/>
      </a:lt1>
      <a:dk2>
        <a:srgbClr val="434343"/>
      </a:dk2>
      <a:lt2>
        <a:srgbClr val="F3F3F3"/>
      </a:lt2>
      <a:accent1>
        <a:srgbClr val="FFBC00"/>
      </a:accent1>
      <a:accent2>
        <a:srgbClr val="FF8100"/>
      </a:accent2>
      <a:accent3>
        <a:srgbClr val="8BAB42"/>
      </a:accent3>
      <a:accent4>
        <a:srgbClr val="57A7B5"/>
      </a:accent4>
      <a:accent5>
        <a:srgbClr val="8B81D2"/>
      </a:accent5>
      <a:accent6>
        <a:srgbClr val="963334"/>
      </a:accent6>
      <a:hlink>
        <a:srgbClr val="B45F0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383C2DAFA74140BE40DB4D54CA30C2" ma:contentTypeVersion="8" ma:contentTypeDescription="Create a new document." ma:contentTypeScope="" ma:versionID="c775f242c44b2aa134ee2c7bf64cd0f7">
  <xsd:schema xmlns:xsd="http://www.w3.org/2001/XMLSchema" xmlns:xs="http://www.w3.org/2001/XMLSchema" xmlns:p="http://schemas.microsoft.com/office/2006/metadata/properties" xmlns:ns2="81ccf8aa-fc89-4770-828b-e405b25c825e" xmlns:ns3="8cde8d82-a03d-461f-b436-85f7946edc74" targetNamespace="http://schemas.microsoft.com/office/2006/metadata/properties" ma:root="true" ma:fieldsID="ac2dca705c3d86a0ec575908e0b3d39c" ns2:_="" ns3:_="">
    <xsd:import namespace="81ccf8aa-fc89-4770-828b-e405b25c825e"/>
    <xsd:import namespace="8cde8d82-a03d-461f-b436-85f7946edc7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ccf8aa-fc89-4770-828b-e405b25c825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017251b9-f22d-46e4-8eed-2cff48c8dd0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de8d82-a03d-461f-b436-85f7946edc7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e3762ee-8977-4786-9d30-730ecc65d6c3}" ma:internalName="TaxCatchAll" ma:showField="CatchAllData" ma:web="8cde8d82-a03d-461f-b436-85f7946edc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D8343F-9B82-4FE0-9943-38389916B493}"/>
</file>

<file path=customXml/itemProps2.xml><?xml version="1.0" encoding="utf-8"?>
<ds:datastoreItem xmlns:ds="http://schemas.openxmlformats.org/officeDocument/2006/customXml" ds:itemID="{5C752CD3-53DB-4A49-B490-732A703BB831}"/>
</file>

<file path=docProps/app.xml><?xml version="1.0" encoding="utf-8"?>
<Properties xmlns="http://schemas.openxmlformats.org/officeDocument/2006/extended-properties" xmlns:vt="http://schemas.openxmlformats.org/officeDocument/2006/docPropsVTypes">
  <TotalTime>0</TotalTime>
  <Words>1049</Words>
  <Application>Microsoft Office PowerPoint</Application>
  <PresentationFormat>On-screen Show (16:9)</PresentationFormat>
  <Paragraphs>93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Work Sans</vt:lpstr>
      <vt:lpstr>Calibri</vt:lpstr>
      <vt:lpstr>Raleway ExtraBold</vt:lpstr>
      <vt:lpstr>Work Sans Light</vt:lpstr>
      <vt:lpstr>Pisanio template</vt:lpstr>
      <vt:lpstr>Engineering Design DSN2096 </vt:lpstr>
      <vt:lpstr>Syllabus</vt:lpstr>
      <vt:lpstr>Syllabus</vt:lpstr>
      <vt:lpstr>Books and resources</vt:lpstr>
      <vt:lpstr>Unit7: Communication</vt:lpstr>
      <vt:lpstr>Articulate Design Ideas</vt:lpstr>
      <vt:lpstr>Articulate Design Ideas</vt:lpstr>
      <vt:lpstr>Defining Designs' Purpose</vt:lpstr>
      <vt:lpstr>Documentation Benefits in Articulate Design</vt:lpstr>
      <vt:lpstr>Storytelling</vt:lpstr>
      <vt:lpstr>Six Rules in Storytelling</vt:lpstr>
      <vt:lpstr>k-Scripts</vt:lpstr>
      <vt:lpstr>Tools in Sketching and dynamic diagrams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Design DSN2096 </dc:title>
  <cp:lastModifiedBy>DELL</cp:lastModifiedBy>
  <cp:revision>1</cp:revision>
  <dcterms:modified xsi:type="dcterms:W3CDTF">2022-09-23T03:30:12Z</dcterms:modified>
</cp:coreProperties>
</file>