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5" r:id="rId3"/>
  </p:sldMasterIdLst>
  <p:notesMasterIdLst>
    <p:notesMasterId r:id="rId76"/>
  </p:notesMasterIdLst>
  <p:sldIdLst>
    <p:sldId id="258" r:id="rId4"/>
    <p:sldId id="329" r:id="rId5"/>
    <p:sldId id="847" r:id="rId6"/>
    <p:sldId id="259" r:id="rId7"/>
    <p:sldId id="261" r:id="rId8"/>
    <p:sldId id="712" r:id="rId9"/>
    <p:sldId id="713" r:id="rId10"/>
    <p:sldId id="836" r:id="rId11"/>
    <p:sldId id="838" r:id="rId12"/>
    <p:sldId id="714" r:id="rId13"/>
    <p:sldId id="848" r:id="rId14"/>
    <p:sldId id="267" r:id="rId15"/>
    <p:sldId id="841" r:id="rId16"/>
    <p:sldId id="857" r:id="rId17"/>
    <p:sldId id="861" r:id="rId18"/>
    <p:sldId id="858" r:id="rId19"/>
    <p:sldId id="269" r:id="rId20"/>
    <p:sldId id="860" r:id="rId21"/>
    <p:sldId id="842" r:id="rId22"/>
    <p:sldId id="843" r:id="rId23"/>
    <p:sldId id="859" r:id="rId24"/>
    <p:sldId id="844" r:id="rId25"/>
    <p:sldId id="831" r:id="rId26"/>
    <p:sldId id="862" r:id="rId27"/>
    <p:sldId id="872" r:id="rId28"/>
    <p:sldId id="873" r:id="rId29"/>
    <p:sldId id="863" r:id="rId30"/>
    <p:sldId id="864" r:id="rId31"/>
    <p:sldId id="865" r:id="rId32"/>
    <p:sldId id="866" r:id="rId33"/>
    <p:sldId id="875" r:id="rId34"/>
    <p:sldId id="876" r:id="rId35"/>
    <p:sldId id="877" r:id="rId36"/>
    <p:sldId id="874" r:id="rId37"/>
    <p:sldId id="820" r:id="rId38"/>
    <p:sldId id="823" r:id="rId39"/>
    <p:sldId id="849" r:id="rId40"/>
    <p:sldId id="868" r:id="rId41"/>
    <p:sldId id="869" r:id="rId42"/>
    <p:sldId id="815" r:id="rId43"/>
    <p:sldId id="816" r:id="rId44"/>
    <p:sldId id="286" r:id="rId45"/>
    <p:sldId id="878" r:id="rId46"/>
    <p:sldId id="879" r:id="rId47"/>
    <p:sldId id="822" r:id="rId48"/>
    <p:sldId id="880" r:id="rId49"/>
    <p:sldId id="881" r:id="rId50"/>
    <p:sldId id="289" r:id="rId51"/>
    <p:sldId id="882" r:id="rId52"/>
    <p:sldId id="870" r:id="rId53"/>
    <p:sldId id="871" r:id="rId54"/>
    <p:sldId id="850" r:id="rId55"/>
    <p:sldId id="264" r:id="rId56"/>
    <p:sldId id="819" r:id="rId57"/>
    <p:sldId id="265" r:id="rId58"/>
    <p:sldId id="266" r:id="rId59"/>
    <p:sldId id="268" r:id="rId60"/>
    <p:sldId id="270" r:id="rId61"/>
    <p:sldId id="271" r:id="rId62"/>
    <p:sldId id="272" r:id="rId63"/>
    <p:sldId id="273" r:id="rId64"/>
    <p:sldId id="274" r:id="rId65"/>
    <p:sldId id="275" r:id="rId66"/>
    <p:sldId id="276" r:id="rId67"/>
    <p:sldId id="695" r:id="rId68"/>
    <p:sldId id="283" r:id="rId69"/>
    <p:sldId id="284" r:id="rId70"/>
    <p:sldId id="285" r:id="rId71"/>
    <p:sldId id="673" r:id="rId72"/>
    <p:sldId id="674" r:id="rId73"/>
    <p:sldId id="675" r:id="rId74"/>
    <p:sldId id="677"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7C6F15-B504-4F5B-B002-41B9F398C761}">
          <p14:sldIdLst>
            <p14:sldId id="258"/>
            <p14:sldId id="329"/>
            <p14:sldId id="847"/>
            <p14:sldId id="259"/>
            <p14:sldId id="261"/>
            <p14:sldId id="712"/>
            <p14:sldId id="713"/>
            <p14:sldId id="836"/>
            <p14:sldId id="838"/>
            <p14:sldId id="714"/>
            <p14:sldId id="848"/>
            <p14:sldId id="267"/>
            <p14:sldId id="841"/>
            <p14:sldId id="857"/>
            <p14:sldId id="861"/>
            <p14:sldId id="858"/>
            <p14:sldId id="269"/>
            <p14:sldId id="860"/>
            <p14:sldId id="842"/>
            <p14:sldId id="843"/>
            <p14:sldId id="859"/>
            <p14:sldId id="844"/>
            <p14:sldId id="831"/>
            <p14:sldId id="862"/>
            <p14:sldId id="872"/>
            <p14:sldId id="873"/>
            <p14:sldId id="863"/>
            <p14:sldId id="864"/>
            <p14:sldId id="865"/>
            <p14:sldId id="866"/>
            <p14:sldId id="875"/>
            <p14:sldId id="876"/>
            <p14:sldId id="877"/>
            <p14:sldId id="874"/>
            <p14:sldId id="820"/>
            <p14:sldId id="823"/>
            <p14:sldId id="849"/>
            <p14:sldId id="868"/>
            <p14:sldId id="869"/>
            <p14:sldId id="815"/>
            <p14:sldId id="816"/>
            <p14:sldId id="286"/>
            <p14:sldId id="878"/>
            <p14:sldId id="879"/>
            <p14:sldId id="822"/>
            <p14:sldId id="880"/>
            <p14:sldId id="881"/>
            <p14:sldId id="289"/>
            <p14:sldId id="882"/>
            <p14:sldId id="870"/>
            <p14:sldId id="871"/>
            <p14:sldId id="850"/>
            <p14:sldId id="264"/>
            <p14:sldId id="819"/>
            <p14:sldId id="265"/>
            <p14:sldId id="266"/>
            <p14:sldId id="268"/>
            <p14:sldId id="270"/>
            <p14:sldId id="271"/>
            <p14:sldId id="272"/>
            <p14:sldId id="273"/>
            <p14:sldId id="274"/>
            <p14:sldId id="275"/>
            <p14:sldId id="276"/>
            <p14:sldId id="695"/>
            <p14:sldId id="283"/>
            <p14:sldId id="284"/>
            <p14:sldId id="285"/>
            <p14:sldId id="673"/>
            <p14:sldId id="674"/>
            <p14:sldId id="675"/>
            <p14:sldId id="6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customXml" Target="../customXml/item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8T06:40:31.816"/>
    </inkml:context>
    <inkml:brush xml:id="br0">
      <inkml:brushProperty name="width" value="0.05292" units="cm"/>
      <inkml:brushProperty name="height" value="0.05292" units="cm"/>
      <inkml:brushProperty name="color" value="#FF0000"/>
    </inkml:brush>
  </inkml:definitions>
  <inkml:trace contextRef="#ctx0" brushRef="#br0">16510 17004 0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8T06:45:50.994"/>
    </inkml:context>
    <inkml:brush xml:id="br0">
      <inkml:brushProperty name="width" value="0.05292" units="cm"/>
      <inkml:brushProperty name="height" value="0.05292" units="cm"/>
      <inkml:brushProperty name="color" value="#FF0000"/>
    </inkml:brush>
  </inkml:definitions>
  <inkml:trace contextRef="#ctx0" brushRef="#br0">17198 8026 0,'18'0'234,"-1"17"-218,1-17-16,-1 18 16,1-18-16,0 18 15,-1-1 1,1 1-1,17-18 1,1 35 0,-19-35-1,1 18 1,-1-18 0,-17 17-1,18-17-15,17 0 31,1 0-15,-19 0 0,19 0 15,-19 0-15,1 0-1,52-70 1,72-36-1,299-211 1,-195 123 0,-52 70-1,-141 106 1,-17 1 0,-19 17-1,-17-18 1,18 18 15,0 0-15,-1 0-1,-17-18 63</inkml:trace>
  <inkml:trace contextRef="#ctx0" brushRef="#br0" timeOffset="7362.81">18697 7497 0,'-17'17'203,"-1"1"-187,-35-18-16,18 17 15,-1 1 1,-34 0 0,17-1-1,18 1 1,17-18-1,0 18 1,1-18 0,-1 17-1,18 1 1,0 0 15,0-1-15,0 1 15,0-1-31,18-17 31,-1 0-15,1 18 0,0-18-1,17 0 1,-17-18-1,35 18 1,-36-17 0,1 17-1,17 0 1,-17-18 0,-1 18-1,1-17 1,0-1-1,-1 18 1,1 0 15,0 0-15,-1 0 0,1 0-1,-18 18 1,17-1 15,1 18-15,-18-17-1,0 17 1,0-17 0,0 0-1,-18 17 1,-17-17-1,18-1 1,-1 1 15,0-1-31,-17 1 16,17-18 0,1 0-1,-1 18 1,0-18-1,1 0 17</inkml:trace>
  <inkml:trace contextRef="#ctx0" brushRef="#br0" timeOffset="9524.26">18927 7585 0,'0'17'125,"0"1"-109,17-18 31,-17 18-47,18-1 15,-18 1 1,17 0 0,1-18-16,-18 17 15,18 1 1,-18-1-1,17-17 1,1 18 15,-18 0-15,18-18 0,-1 0-1,-17-18 48,0 0-48,0 1 1,0-1 0,0 1-1,0-1 1,0 0-1,0 1-15,0-1 32,0 0-17,0 1 1,0-54 0,18 18-1,-18 18-15,18-36 16,-18 18-1,0-35 1,0 53 0,17-53-1,-17 17 1,0 36 0,0-18-1,18 18 1,-18-18-1,17 35 17,-17 1-17,0-19 1,0 1 0,18-18-1,-18 35 1,18-17-1,-1 35 1,36 0 0,-35 18-1,17-18 17,-17 17-17,-1-17 16,1 0 1</inkml:trace>
  <inkml:trace contextRef="#ctx0" brushRef="#br0" timeOffset="18418.95">11430 12206 0,'18'0'234,"-1"0"-234,19 0 16,16 0-16,1 0 15,53 0 1,-35 0-16,35 0 15,17 0 1,53-53 15,-123 36-15,71 17 0,-71-18-1,17 0 1,1 18-1,17-17 1,-17 17 0,-36 0-1,18 0 1,0 0 0,-18 0-1,18 0 1,0 0-1,35-18 17,-17 18-32,52 0 31,-35-18-15,-35 1-1,35-1 1,-17 0-1,-18 1 1,-18 17 0,0-18-1,-17 18 1,0 0 0,-1 0-1,-17-35 32,0 17-31,-17-17-16</inkml:trace>
  <inkml:trace contextRef="#ctx0" brushRef="#br0" timeOffset="20286.23">11148 8714 0,'35'0'250,"-17"0"-234,17 0-16,0 0 15,1 0-15,-1 0 16,-18 0-16,36 17 15,18-17 1,17 0 0,-70 0-1,35 0 1,-18 0 0,-17 0-1,17 0 1,-18 0-1,1 0 17,0 0-17,-1 0 1,1 0 0,0 0 15,-18-17 0</inkml:trace>
  <inkml:trace contextRef="#ctx0" brushRef="#br0" timeOffset="25859.62">14270 11642 0,'0'35'234,"0"0"-234,0-17 0,17 17 16,1 18-1,0-18 1,-1 36-1,-17-53 1,0 17 0,18 18-1,-18-36 1,18 1 0,-18 0-1,0-1 1,0 1-1,-18-36 64,18 1-64,0-1-15,-18 0 16,18-17-1,-17 17 1,17-17 0,-18 18-1,18-1 1,0 0-16,-18 18 16,36 0 265,0 0-266,-1 0 1,1 0-16,0 0 31,-1 0-31,1 0 16,0 0 15,-1 0-15,-17-17-1,18 17 1,-18-18 0,0 0 15,0 1 0,18 17-31,-18-18 16,0 0 15,0 1 0,0-1 1,0 0-17,0 1 1,0-1-1,0 1 17,0-1-17,0 0 32,0 36 47,0 0-94,0-1 16,0 1-1,0-1 1,0 36-1,17 0 1,-17 0 0,35 0-1,-17-18 1,-18-17 0,18 17-1,-1-17 1,-17 0-1,18-18 1,-18 17 15,18-17-15,-18-17 31,0-1-47,0 0 15,0 1 1,0-1 0,17-17-1,1 17 1,-18 1 0,0-1-1,0 0 1,0 1-1,0-1 17,0 0 15,0 36 62,0 0-93,0-1-16,0 1 31,0 0-16,0-1 1,0 1 0,0-1-1,18-17 1,-18 18 0,17-18-1,1 18 1,-1-18-1,-17 17-15,18-17 16,0 0 0,-1 0 15,1 0-15,-18-17 15,18 17-31,-18-18 15,0 0 1,17 18 15,-17-17-15,18 17 0,-18-18-16,18 18 15,-18-17 16,0-1 1,0 0-1,0 1-15,0 34 187,0 1-172,0 0 0,0-1-15,0 1-16,17-18 15,-17 17-15,18-17 16,-1 0 15,1 18-15,0-18 0,-1 0 15,1 0 0,0 0-15,-1 0-1,1 0 1,0-18 15</inkml:trace>
  <inkml:trace contextRef="#ctx0" brushRef="#br0" timeOffset="27442.62">14764 11624 0,'-18'0'375,"0"18"-359,1-1-16,-1-17 15,1 0 1,-1 0 0,18 18-1,0 0 1,-18-18 0,1 17 15,17 1 47</inkml:trace>
  <inkml:trace contextRef="#ctx0" brushRef="#br0" timeOffset="27837.91">14623 11730 0</inkml:trace>
  <inkml:trace contextRef="#ctx0" brushRef="#br0" timeOffset="32462.81">12788 11271 0,'35'0'234,"1"0"-234,-1 0 0,0-17 16,36 17 0,17-18-1,-35 18-15,-18 0 16,1 0 0,-1 0-1,-18 0 1,1 0-1,17 0 1,-35-18 47</inkml:trace>
  <inkml:trace contextRef="#ctx0" brushRef="#br0" timeOffset="34119.78">11906 8749 0,'36'0'234,"16"0"-234,1 0 16,18 0-16,-18 0 15,53 0 1,-36 0-1,-35 0 1,-17 0 0,0 0-16,17 0 31,-17 0 0</inkml:trace>
  <inkml:trace contextRef="#ctx0" brushRef="#br0" timeOffset="36503.61">14975 8714 0,'18'0'187,"35"0"-171,35 0-16,18 17 15,194-17-15,-53 36 32,-88-19-17,-124-17 1,-18 18 0,19-18-16,-19 0 31,-17-18-16</inkml:trace>
  <inkml:trace contextRef="#ctx0" brushRef="#br0" timeOffset="37920.44">18715 11307 0,'35'0'203,"0"0"-203,1 0 16,17-18-16,17 0 15,-17 1 1,0 17-16,-35-18 16,17 18-1,0 0 1,-17 0-1,-1 0 17,-17-18-17</inkml:trace>
  <inkml:trace contextRef="#ctx0" brushRef="#br0" timeOffset="41186.61">15346 11659 0,'17'18'282,"-17"0"-267,53-1-15,-35 18 16,0 1-16,17 17 16,-17-18-1,17 0 1,-35-17-1,17 0 1,-17-1 15,0-34 79,-17 17-110,17-18 15,-18 18-15,18-35 16,0-1 0,0 19 15,0-1-16,0 0-15,0 1 16,0-1 15,0 0-15,0 1 0,0-1-1,18 1 1,-1-1 31,1 0 0,0 18-32,-1 0 16,1 0 16,-18 18-31,0 0 15,18-18-31,-18 17 16,17 1-1,1-1 1,0 1 0,-18 0-1,35-1 1,-35 1 0,18 0-1,-1-1 32,-17 1-31,18-18-1,-18 18 1,0-1 31,17-17-47,1 0 15,0 0 32,-18-17-31,0-1 0,17 0-16,-17 1 31,0-1-16,0 0 1,0 1 15,0-1-15,0 0 15,0 1-15,0-1-1,0 1 1,0-1 0,-17 0-1,17 1 1,-18-1 15,0 18 16,18 18 47,0-1-79,0 1 1,0 0 0,0-1-1,0 1 1,0-1 0,18 1-1,-18 0 16,18-1-31,-18 1 16,17-18 15,-17 18-31,36-1 16,-36 1 0,35 0-1,-17-1 1,-1 1 15,1-36 0,-18 1-15,0-1 0,17 0-1,-17 1 1,36-1-16,-36-17 15,0 17 17,17 0-17,1-17 1</inkml:trace>
  <inkml:trace contextRef="#ctx0" brushRef="#br0" timeOffset="42288.63">15875 11501 0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8T06:55:32.624"/>
    </inkml:context>
    <inkml:brush xml:id="br0">
      <inkml:brushProperty name="width" value="0.05292" units="cm"/>
      <inkml:brushProperty name="height" value="0.05292" units="cm"/>
      <inkml:brushProperty name="color" value="#FF0000"/>
    </inkml:brush>
  </inkml:definitions>
  <inkml:trace contextRef="#ctx0" brushRef="#br0">17515 10283 0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9T07:11:59.360"/>
    </inkml:context>
    <inkml:brush xml:id="br0">
      <inkml:brushProperty name="width" value="0.05292" units="cm"/>
      <inkml:brushProperty name="height" value="0.05292" units="cm"/>
      <inkml:brushProperty name="color" value="#FF0000"/>
    </inkml:brush>
  </inkml:definitions>
  <inkml:trace contextRef="#ctx0" brushRef="#br0">28663 8643 0,'-17'0'234,"-1"0"-218,0 0 0,1 0-16,-1 18 15,18-1 1,-18-17-16,1 0 16,-1 0-1,18 18 1,-18-18-1,18 18 1,0-1 0,-17 19-1,17-19 1,0 1 0,0 17-1,0-17 1,0 17-1,0-17 17,0 17-17,0-17 1,0 17 0,0 18-1,0-18 1,0-17-1,17-1-15,1 1 16,-18 0 0,18-18 15,-1 0-15,1-18-1,0-35 1,-1 35-1,19 1 1,-19-36 15,-17 35-15,18-17 0,-1 17-1,1 1 1,-18-1-1,18 0 1,-18 1 0,0-1-1,0 0 1,0 1 15,0-1 0,0 1 1,-18 17 46,18 17-47,0 1 16,0-1-31,0 1-1,0 0 1,0-1-16,0 1 15,0 17 17,18 36-17,35-1 1,70 124 0,-88-105-1,1-36 1,-19-1-1,1-34 1,0 17 0,-18-17-1,0 0 32,0-1 0,-18-17 47,18-17-79</inkml:trace>
  <inkml:trace contextRef="#ctx0" brushRef="#br0" timeOffset="8848.26">28963 9278 0,'0'18'187,"0"-1"-171,0 1-1,0 0-15,0 17 16,0-17-16,18-1 16,-1 54-1,19 17 1,-36-53-1,0-17 1,0 17 0,0-17-1,0-1 17,-18-17 30,0 0-46,1 0 15,-1 0-15,0 0-1,1 0 1,-1-17-1,0 17 1,1-18 0,-1 18-1,1-18 1,-1 18 0,0-17-1,1 17 1,-1-18-1,0 1 17,18-1-17,-17 0 1,17 1 0,0-54-1,0 36 1,17-53-1,-17 52 1,18 19 0,0-1-1,-18 0 1,17-35 0,1 36-1,17-18 1,-35-1-1,18 19 1,-1-1 15,1-17-15,0 17 0,-1-17-1,1-18 1,0 18-1,-1-1 1,1 1 0,-18-18-1,18 18 1,-18 0 0,17-1-1,-17 19 1,0-19-1,0 19 17,0-1-17,0 0 1,0 1 0,-17 17-1,-19 0 1,19 17-1,-1-17 17,0 18-17,1 0 1,-1-1 0,18 1-1,-18 0 1,18-1 15,18-17 63,-18-17-94,35 17 15,-17-18 1,0 0-16,17 1 16,18-19-1,35 1 1,-53 18 0,1-1-1,-19 0-15,19 1 31,-1-1 1,-35 0-17,17 18 1,-17-17 0,0 34 46,0 1-46,-17 0-1,17 17 1,-18-17 0,18 17-1,-17-18 1,-1 19-1,18-19 17,0 19-17,0-19 1,0 1 0,0 0-1,18-18 1,-1 35-1,-17-17 1,18-18 0,17 0-1,0 0 1,18 0 0,-17-18-1,-1-17 1,-18 17-1,1 18 17,0-18-32,-1-17 31,1 17-15,0 18-1,-1-17 1,-17-1 15,-17 18-15,17-18-1,0 1 17,-18 17-32,0 0 31,1 0 0,-1 0 0,18 17 1,0 1-17,0 0 1,0 17-1,0-17 17,0-1-17,0 1 17,0 0-17,18-18 16,-1 0 1,1 0-17,0 0 1,17 0 0,0 0-1,-17 0 1,-18-18-16,35 18 15,-17 0 1,17-18 0,-17 18-1,-1-17 1,1-19 0,-18 19-1,18-1 1,-18 0 15,0 1-15,0-1-1,0 1 17,-18 17-17,18-18 1,-18 18-1,1 0 17,-1 18-1,18-1-15,0 1-1,-18-1-15,18 1 16,0 0 15,0-1-15,0 1-1,0 0 1,18-18 31,0 0-32,-1 0 1,19 0 0,-19 0-1,19 0 1,-1 0 0,-18 0-1,19-18 1,-19 0-1,19 1 17,-19-1-17,-17 0 1,18 1 0,0-1-1,-18-17 1,0 17-1,0 1 1,0-1 0,0 0-1,0 1 1,17-1 15,1 18 0,-18-18-15,17 18 0,-17 18 31,0 0-32,0-1 1,0 1-1,36 17 1,-36-17 0,0 0-1,17 17 1,-17-18 0,0 1-1,0 17 1,0-17-1,0 0 17,0-1-17,0 1 1,0-36 46,0 1-46,0-1 0,0 0-1,0-17 1,0 17 0,0 1-1,0-18 1,0 17 15,0-17-15,0 17-1,18 18 1,-18-18 0,0-17-1,18 17 1,-1 1-1,1-1 1,-18 1-16,18-1 16,-1-17-1,1 17 1,0 18 15,-1 0 16,-17 18 0,0-1-47,0 1 31,0 0-15,18-1-1,-1 1 1,-17-1 0,0 1-16,18 0 15,-18-1 1,18 19 0,17-19-1,-17 19 1,17-19 15,-35 1 0,18-18-15,-18 17 0,17-17-1,1 0 1,-1-17 15,-17-1-15,0 1-1,0-1 17,0 0-17,0 1 1,0-1 15,0 0 0,0 1 16,0-1-16</inkml:trace>
  <inkml:trace contextRef="#ctx0" brushRef="#br0" timeOffset="13743.8">33126 6191 0,'0'36'266,"0"-19"-251,17-17 1,1 18-16,-18-1 15,18-17-15,-18 36 32,35-19-17,-17 19 1,-1-1 0,1-17-1,0-1 1,-1 1-1,-17-1-15,18 1 16,-1 0 0,1-1-1,0 1 1,-1 0 0,1-1-1,-18 1 1,18-18 15,-18 18 0,0-54 16,0 19-31,0-19-16,0 19 15,0-36 1,0 18 0,0-1-1,0 19 1,0-1 0,0-17-1,0 17 1,0 0-1,0 1 1,0-1 15,0 1-15,17-1 0,-17 0-1,18 1 1,0 17-1,-18-18 1,0-17 0,17 35-1,1 0 17,0 0 14,-1 0-46,-17 17 32,18-17-17,-18 18 1,0 0 0,17-18-1,-17 17 1,18 1-1,-18 0 1,0-1 0,0 1-1,0-1 1,18 1 0,-18 0-1,17-1 1,1 1 31,0-18-32,-1 0 1,1 0 15,-18-18 0,18 1-31,-18-1 32,0 0-32,0 1 15,0-1 1,0 1 0,0-1-1,0 0 1,0 1-1,0-36 1,0 35 15,-18 0-15,0 1 0,1 17 15,17 17 31,0 1-30,0 0 14,17-18-30,1 0-16,0 17 16,-1-17-1,-17 18-15,18-18 16,-1 0 0,1 0 15,0 0 0,-18-18-15,0 1 31,0-1-16,-18 18-16,0 0 1,18-18-16,-17 18 31,-1 0-15,1 0 0,17-17-1,0-1 32,0 0 0</inkml:trace>
  <inkml:trace contextRef="#ctx0" brushRef="#br0" timeOffset="19366.91">32085 7038 0,'0'88'203,"35"53"-203,18-35 0,-35-18 16,0-35 0,-1 18-1,-17-54 1,0 1 0,0 0-1,0-1 1,0-34 62,0-1-47,0 0-31,-17 18 16,17-17-16,0-1 15,0-17 17,0 17-17,0-17 1,0 0 0,0-1-1,0 19 1,0-1-1,17-17 1,-17-1 0,18 19-1,-18-1 1,18 18 0,-18-17-1,17 17 1,1 0 15,-1 0-15,1 17 15,0-17-15,-1 18-1,1-18 1,0 17-1,-1-17 1,1 18 0,0 17-1,17-35 1,-18 0 0,-17 18-16,18-18 15,17 0 16,-17 0 16,0 0-15,-18-18-17,17 1 1,-17-1 15,0 0-15,0 1-1,0-18 1,0-1 0,-17 19-1,17-19 1,0 19-1,-18 17 17,18-18-17,-18 18 1,18 18 62,0-1-62,0 1-16,0 0 31,18-18-31,0 17 16,-1-17-1,1 0 1,0 0 15,-1 0-15,1 0 15,-1 0-15,1 0-1,0 0 1,-18-17-1,17-1 1,-17 0 0,0 1-1,0-1 1,0 0 0,0 1 15,-17-1-31,-1 1 15,0-1 17,1 0-17,-1 18 1,1 0 0,-1 0-1,0 0 1,18 18-1,-17 0 1,17-1 15,0 1 1,0-1-17,17-17 32,1 0-31,0 0-16,-1 0 15,1 0 1,-1 0 0,1-17-1,0 17-15,-1 0 16,19-18-1,-19 18 1,1 0 0,0-17-1,-1 17 1,-17-18 0,0 0-1,18 18 1,-18-17 15,0-1-15,0 0 15,0 1-15,18 17-1,-18-18 1,0 36 62,0-1-78,0 1 31,0 0-15,0-1-1,17 1-15,1 17 32,-1-17-17,1-1 1,0 1 0,-1-18-1,1 0 1,0 0-1,-1 0 1,1-18 15,-18 1 1,18 17-32,-18-18 15,0 1 1,17-1-1,1 18 1,-18-18 15,0 1 1,0-1-1,0 0-16,0 36 110,0 0-93,0-1-17,0 1 1,0 0 0,17-1-1,-17 1-15,18-1 16,0 1-1,-1-18 1,1 18 0,0-18 15,-18-18-15,17 0-1,1 1 1,17-71-1,106-353 17,-52 176-17,-89 177 1,17 70-16,-17 1 16,0-1-1,-17 18 48,17 18-32,0-1-15,-18 1-1,18 0 1,0-1-1,0 1 1,0-1 0,0 1-1,0 17 1,0-17 0,0 17-1,0-17 1,0 0-1,0 34 1,0-34 0,0 17-1,0-17 1,18 17 0,-1-17-1,-17 0 16,18 17-15,-1-35 0,36 17-1,-35 1 1,17 17 0,-35-17-1,0 17 1,0 18-1,0 18 1,-53 70 0,36-106-1,-19 18 1,19-35 0,-1-1-1,1 1 1,-1 0 15,0-18-15,18-18 46,18 18-46,-18-18-1,18 18 1,-1-17-16,1 17 16,-1-18-1,19 18 1,17-18 0,-36 18-1,19 0 1,-1-35-1,-18 35 17,19-17-17,-1 17 1,-35-18 0,0 0-1,0 1 1,0-1-1,0-17 1,0 17 0,0 0-1,0 1 1,0-1-16,0 1 31,-18 17-15,1 0 31,-1 17-32,18 1 1,0-1 15,18-17 16,-18 18-47,17-18 16,1 0 15,-18 18-31</inkml:trace>
  <inkml:trace contextRef="#ctx0" brushRef="#br0" timeOffset="22600.99">29263 11077 0,'18'0'312,"52"-53"-312,89-17 0,17-18 16,89-71 0,35 35-1,-212 71 1,-35 53 0,-18-35-16,0 35 15,1 0 16,-19-18-15,1 18 0,0 0-1,-1 0 1,1 0 15,-1 0-15</inkml:trace>
  <inkml:trace contextRef="#ctx0" brushRef="#br0" timeOffset="28135.25">29210 10689 0,'-18'0'250,"1"0"-250,-1 0 0,0 18 16,-34-1-1,-1 1 1,35 17 0,-35-17-1,18 17 1,17-17 0,0 17-1,1-17 1,-1 35 15,18-36-15,0 1-1,0 0 1,0-1 0,0 19-1,18-36 1,-1 17-1,-17 1 1,18-18 0,17 0-1,-17 0 1,0 0 0,-1 0-1,19 0 16,-1-18-31,-17 18 32,34 0-17,-16-17 1,-19-1 0,36-17-1,-35 17 1,0 18-16,-1-18 15,1 1 1,-1-19 0,1 19-1,0-18 1,17 17 0,-35 0-1,18 18 1,-18-17 15,-18 17 32,18 17-63,-18-17 15,18 18 1,-17 0-1,17-1-15,-18 1 16,0 17 0,1 0-1,-1-17 1,1-18 0,17 18-1,-18-1 1,18 1 15,0 0 0,0-1 1,18-17 77,-1-17-93,1 17 15</inkml:trace>
  <inkml:trace contextRef="#ctx0" brushRef="#br0" timeOffset="31861.1">32879 9119 0,'18'0'281,"-18"18"-265,17-18 15,-17 18-31,18-18 31,-18 17-31,17-17 16,1 35-1,0-35 1,17 18 0,-35 0-16,18-1 15,17 19 1,-17-19-1,17 1 17,-18 0-17,19-1 1,-19-17 0,1 0 15,0 0 16,-1 0-16,1 0 31,-18-17-46,0-1 31,0-17-31,0 17-1,0 0-15,0 1 16,0-36-1,0-18 1,0 54 0,0-36-1,0 17 1,0 1 0,0 18-1,0-19 1,0 19-1,0-1 17,0-17-17,0-1 1,0 19 0,0-1-1,0 1 1</inkml:trace>
  <inkml:trace contextRef="#ctx0" brushRef="#br0" timeOffset="37548.68">29457 9190 0,'0'17'250,"0"1"-234,0 0-16,18 17 16,-1-17-1,1 52 1,-1-17 0,1-18-1,0 18 1,17 18-1,-35-53 1,18 34 0,-18-16-1,17-19 1,-17 36 0,18-35-1,0 35 1,-18-36-16,17 19 15,1-19 17,-18 36-17,18 0 1,17 18 0,-35-36-1,17 0 1,-17 1-16,18-1 15,-18-17 1,18 52 0,-1-35-1,1 18 1,-18-17 0,18-1-1,-18 18 1,0-36-1,17 19 17,-17-1-17,36 0 1,-36-17 0,0 0 15,0-1-16</inkml:trace>
  <inkml:trace contextRef="#ctx0" brushRef="#br0" timeOffset="39532.78">32844 7602 0,'0'53'203,"17"18"-188,1 35-15,17 17 16,0-17-16,18 0 16,-35-18-1,0-53 1,-18 1-16,17 16 15,-17 1 1,36 18 0,-36-18-1,35 17 1,-35-52 0,0 0-1,17 35 1,-17-18 15,0-17 0,0-1 16,0 1-31,-17-53 31</inkml:trace>
  <inkml:trace contextRef="#ctx0" brushRef="#br0" timeOffset="48298.89">28363 13335 0,'-17'0'188,"-1"18"-173,0-1-15,1-17 16,-19 18-16,1 0 15,18-1 17,-1 1-17,-17 17 1,17-17 0,0-1-1,18 19 1,0-19-1,0 19 1,0-19 0,0 18-1,36 18 1,-1-35 0,-17 0-1,-1-18 1,18 0 15,1-18-15,-19-17-1,19 17 1,-36-17 0,35 17-1,-35 1 1,18-1-1,-18 0 1,0-17 0,0 0 15,-18 17-15,0-17-1,18 17 1,-17 18-1,17-17 17,0 34 15,0 1-32,0-1-15,0 1 16,0 17-1,17 36 1,72 70 0,-37-53-1,37 36 1,-72-71 0,1-18-1,0-17 1,17 17-1,-35 0 17,17-35-17,-17 35 1,0-17 0,-17-18 30,-1 18-46,18-1 16,-17-17 0,-1 0 15,0 0-15,1 0-1,-1 0 1,0-17-1,1-1 1,17-17 0,-18 35-1,18-53 1,0-35 0,0-18-1,0 0 1,71-159-1,-54 177 1,19 0 0,-36 35-1,17 53 1,-17-18-16,18-17 16,-18 18-1,0-19 1,0 19-1,0-19 17,-18-17-17,18 36 1,-17-1 0,17 0-1,-18 18 1,0 18 15,1 17-15,17-17-1,-18 17 1,18-17 15,0 0-15,0-1-1,18-17 48,-1 0-47,1 0-16,0 0 15,17 0 1,-18 0-1,36 0 1,-17 0 0,-1 0-1,-17-17 1,34-1 0,-34 18-1,-18-18 1,18 18-1,-18-17 17,17 17-17,-17 17 32,0 1-31,-17 0-16,17-1 15,-18-17 1,0 53 0,1-35-1,17-1 17,0 1-17,0 0-15,17-18 16,1 0-1,35 0 17,-35 0-17,35 0 1,-18 0 0,-17-18-1,17 18 1,-35-18-1,35 1 1,-17-1 0,-1-17-1,36-159 1,-35 123 0,0-17-1,-18 70 1,0-17 15,0 18-15,0 34 31,-18-17-32,18 18 1,0-1-1,-18-17 1,18 18 0,-17 0-1,17-1 1,0 1 15,17-18-15,1 0-1,0 0 1,34 18 0,37-18-1,-36 0 1,-1 0 0,-16 0-1,-19 0 1,19 0-1,-19-18 1,1 0 0,0 1-1,-1-1 1,-17 0 0,18-52-1,0 52-15,-18-35 16,0 18-1,-18 0 17,18 17-1,-18 18-15,1 0 15,17 18 0,0-1-15,0 1 15,0 0-15,17-1-1,-17 1 1,36-18-16,-19 0 15,1 18 17,-1-18-17,1 0 1,0 0 0,-1 0-1,36-53 1,71-141-1,-54 88 1,1 18 0,-71 70-16,17 0 15,1 1 1,-18-19 0,18 36-1,-1-17 1,1 17 31,0 0-32,-1 0 17,1 0-17,0 35 1,-1-17-1,-17-1 1,0 1 0,18 0-1,0-18 1,-18 17 0,17-17-1,1 0 32,-18-17 0,0-36-31,35 17-16,-35 1 15,18 0 1,-18 0-1,17-18 1,-17 35 0,18 18-1,0-18 1,-1 18 62,1 0-47,-18 18-31,18-18 0,-1 18 16,-17-1 0,18-17-1,-1 18 1,19-18-1,-36 18 1,17-18 0,19 0-1</inkml:trace>
  <inkml:trace contextRef="#ctx0" brushRef="#br0" timeOffset="50048.75">32191 10936 0,'88'124'188,"89"105"-173,-54-53-15,-52-70 16,17 53 0,-35-124-1,-53-17 1,17-1-1,-17 1 1,0-36 31,-17 1-31,-1-1-1,0-17-15,1 0 16,17 17-1,-18-17 17,18 17-17,0-35 1,0 35 0,0 1-1,0-18 1,18 17-1,-18 0 1,17 1 0,-17-1 15,18 18-31,0 0 16,-1 0-1,1 0 1,35 0-1,-18 0 17,18 53-17,-35-53-15,17 35 16,0-17 0,-17-1-1,0 1 1,17 0-1,-18-18 17</inkml:trace>
  <inkml:trace contextRef="#ctx0" brushRef="#br0" timeOffset="51582.1">30145 14323 0,'-35'53'172,"-18"35"-156,-18 71-16,18-36 0,-17 18 15,-1 18 1,53-71 0,1-53-1,17-17 1,0 17-1,0-17 1,17 17 0,1-17-1,0 0-15,17-1 16,0 1 0,71-1-1,-53-17 1,53 0 15,-36 0-15,1-17-1,0-1 1,-36-17 0,0 0-1,-17 17 1,17-17-1,0-1 1,-17 36 0,17-52-1,-17 52 1</inkml:trace>
  <inkml:trace contextRef="#ctx0" brushRef="#br0" timeOffset="53230.85">32738 12700 0,'0'18'203,"53"-1"-187,-36 1-16,1-18 0,17 18 16,1-18-1,-19 17 1,1-17-1,17 0 1,-17 0 0,-1 0 15,-17-17-31,18 17 16,-18-18-1,18 18 1,-18-18 15,17 18-15,-17-17-1,18 17 1,-18-18 0,0 0-1,0 1 1,0-1-1,0 0 1,0 1 0,0-18-1,0-36 1,0 18 0,0 18-1,0 17 1,0-17-1,0 17 17,0 1-17</inkml:trace>
  <inkml:trace contextRef="#ctx0" brushRef="#br0" timeOffset="56381.83">29827 12771 0,'18'0'313,"0"0"-266,-1 0-32,1 0 32,-18-18-31,18 18-16,-1 0 16,1-18-1,-1 18 1,1-17 15,17 17-31,-17-18 31,0 18-31,-1-18 16,36 18 0,-35 0-1,17-17 1,18-1 15,-18 18-15,1-18-1,-1 18 1,0 0 0,18-17-1,0 17 1,18-18-1,-36 18 1,0 0 0,18 0-1,0 0 1,-35 0-16,-1 0 16,36 0-1,-18 0 1,-17 0 15,17 0-15,1 0-1,-19 0 1,36 0 0,-35 0-1,35 0 1,-18 0-1,0 0 1,1 0 0,-1 0-1,0 0 1,18 0 0,53 0-1,-71 0 1,18 0-1,-18 0 17,1 0-17,-1 0 1,0 0 0,71 0-1,-71 0 1,36 0-1,-36 0 1,0 18 0,36-18-1,-36 17 1,53-17 0,-35 0-1,53 0 1,-35 0-1,35 0 17,52 0-17,-52 0 1,0 0 0,-71 0-1,18 0 1,-18 0-1,-17 0 1,17 0 0,1 0-1,-19 18 1,1-18 15</inkml:trace>
  <inkml:trace contextRef="#ctx0" brushRef="#br0" timeOffset="58298.87">30586 14781 0,'88'-176'203,"71"-53"-187,17-142-16,-17 89 0,53-88 16,-1 17-1,-158 247 1,-35 53 0,17 53-16,-35-35 15,18 35 1,-18-18 15,35-17-15,-17-18-1,-1 18 1,1 17 0,35-88-1,0 18 1,17-18-1,-17-17 1,141-230 0,-53 141-1,-35 36 1,0 0 0,-53 70-1,-18 53 1,-35 35-1,0 0 17,18 1-17,-18-1 17,0 36 61</inkml:trace>
  <inkml:trace contextRef="#ctx0" brushRef="#br0" timeOffset="69298.83">9366 15804 0,'0'124'203,"0"140"-187,-17 54-16,-19-1 0,1-105 15,17 123 1,18-194-1,0-88 1,0-35-16,0 17 16,0 36-1,18 70 1,0-18 0,17 1-1,-35-71 16,0-36-31,0 1 16,0-36 31,-18 1-47,1-19 16,-19-34-16,19-1 15,-36-17 1,53 18-1,0 34-15,-18-17 16,18-17 0,0-89-1,18 0 1,-1 1 0,19 87-1,-36 18 1,0 18 15,0 17-15,17 1-1,1-1 1,-18 0 0,0 1-1,18-1 1,-18-35-1,35-17 1,106-195 0,-70 124-1,-18 53 1,-53 52 0,0 19-1,17-1 1,18 0 31,-35 1 0,0-1-47,0 1 15,0-1 16,0 0-15,0 1 0,0-1 15,18 18 94,0 0-125,-1 0 16,1 0-16,35 0 15,17 0 1,89-18-1,-53 18 1,106-17 0,-106 17-1,-1 0 1,89 0 0,-35 0-1,106 17 1,-142-17-1,-17 0 17,-53 0-32,88 0 15,53 0 1,0 0 0,-35 0-1,53 0 1,105 0-1,-35 0 1,159 0 0,-247 0-1,106 18 1,-106 0 0,71-1-1,-106-17 1,-1 0-1,107 18 17,-159-18-17,52 0 1,1 0 0,247 0-1,-89-35 1,-34-1-1,210 1 1,107 35 0,-159-18-1,-335 18 1,35 0 0,18 0-1,-89 0 1,1 0-1,-36 0 17,18 18-17,0-18 1,18 0 0,-36 0-1,0 18 1,36-18-1,-36 17 1,36 1 0,-18-18-1,-1 18 1,-16-1 0,17-17-1,0 36 1,-18-19-1,18 36 17,-53 35-17,-18 142 1,-17 34 0,-18 71-1,-18 89 1,18-266-1,53-16 1,18-107 0,-18 18-1,18-36 1,-18 19 0,35-36-1,-17 17 1,-1-17-1,1 0-15,0 0 0,-36 18 16,0-18 0,-17 0-16,17 0 15,-17 18-15,-53-1 16,-124 1-16,-35 17 0,36-17 16,-19-18-16,107 0 15,35 0-15,-18 17 16,18-17-16,-36 0 15,-70 0-15,53 0 0,-18 18 16,-105-18-16,-89 0 16,71 0-16,52 0 15,-34 0-15,52 0 0,71-18 16,-71 18-16,-17 0 16,53-35-16,52 17 15,18 18-15,-52-35 16,-1 0-16,-35-18 0,-177-35 15,-70 53 17,177 17-17,52 18 1,-70-35 0,141 17-1,-36-17 1,36 35-16,-53-18 15,-53-35 1,159 36 0,35-1-1,-35 0 1,35 1 0,0-36-1,18 17 1,-18 1-1,18 17 17,-1 1-17,19-1 1,-18 1 0,17-19-1,0 36 16,1 0-15,-1 0 0,0 18 15,18 0 0,-17-18-15,17 17-1,-18-17-15,0 18 32,-34-1-17,-1 19 1,-18-19 0,36 1-16,-1 0 15,19-18 1,-18 17-1,-1-17 1,19 0 0,-1 0-1</inkml:trace>
  <inkml:trace contextRef="#ctx0" brushRef="#br0" timeOffset="75387.9">11730 10513 0,'-18'0'328,"1"0"-313,-1 0 1,0 0 15,1 0-15,-1 0 31,0 0-32,18 17-15,-17-17 16,-1 36 0,0-36-1,1 17 1,-1-17-1,18 18 17,-17-18-32,17 18 15,0-1 1,-18 1 0,18 0-1,-18-1 1,18 1-1,0-1 1,0 1 0,0 0-1,0 17 1,0-17 15,0-1-15,0 1-16,18 0 31,-18-1-15,18-17-1,-18 35 1,17-35 0,1 0-1,-1 18 1,1-18-1,0 18 1,-1-18 0,1 17-1,0-17 1,-1 18 0,1-18-1,0 0 32,-1 0-31,1 0 15,-1 0 0,-17 18-15,18-18-1,0 0 1,-1 0 0,1 0-1,0 0 17,-18-18-1,17 0-31,1 1 31,0-1-15,17-17-1,-17 0 1,-1 17 0,1 0-1,-1 1 1,-17-1-1,18 0 1,-18-17 0,0 17-1,0-34 1,0 34 0,0 0-1,0 1 1,0-1 15,0 0-15,0 1-1,0-1 1,0 0 0,0 1-1,-18-1 1,18 0-1,-17 18 1,-1 0 0,1-17-1,-1 17 1,0-18 0,1 18-1,-1 0 1,0 0 31,1 0-16,-1 0-15,0 18 30,18-1 48,0 1-63</inkml:trace>
  <inkml:trace contextRef="#ctx0" brushRef="#br0" timeOffset="77738.06">11800 10495 0,'-17'-18'187,"17"1"-187,0-1 16,0 1-16,-36-1 15,36 0 1,-17-17 0,-1 17-1,1-17 1,17 17 0,-18 18-1,18-52 1,-18 16-1,1 19 1,17-1 0,-18-17-1,18 17 1,-18 18 0,18-18-1,-17-17 1,-1 0-1,0 17 17,1-17-17,-18 35 1,35-18 0,-18 1-16,0-1 31,-17 18-16,17-18 1,1 18 15,-1 0-31,0 0 16,1 0 0,-1 0-1,1 0 16,-1 0-15,0 0 0,1 0-1,-1 0 1,-17 18 0,-1 0-1,-17-1 1,-17 1-1,-18 0 1,52 17 0,1-35-1,-18 18 1,36-18 0,-19 0-1,1 17 1,0 1 15,17-18-15,1 17-1,-19 1 1,19 0 0,-1-18-1,0 17 1,1-17-1,-1 18 1,0 0 15,18-1 47,0 1-46,18 0-1,-18-1-31,18 1 31,-1-18-15,-17 17-1,0 1 1,36-18 0,-36 18-1,17-1 1,1 1 15,-18 0 16,18-18-31,-1 0-16</inkml:trace>
  <inkml:trace contextRef="#ctx0" brushRef="#br0" timeOffset="78828.09">10707 10442 0</inkml:trace>
  <inkml:trace contextRef="#ctx0" brushRef="#br0" timeOffset="80382.27">10477 10372 0,'18'17'250,"0"1"-235,-1-18-15,1 18 16,0-1 0,-1-17-1,1 18 1,17-1 0,-35 1-1,18-18 1,-18-18 31,0 1-32,-18 17-15,18-18 16,0 1 0,-17-19-1,17 19 1,0-1-1,0 0 1,0 1 0,0-36 15,0 35-15,0-17-1,35 17 1,-35-17-1,18 17 1,17 1 0,-18-1-1,-17 0 1,18 18 15</inkml:trace>
  <inkml:trace contextRef="#ctx0" brushRef="#br0" timeOffset="82618.22">11024 10425 0,'0'17'188,"18"1"-172,0-1-1,-18 1 1,17 0-16,1-1 15,-1 19 1,1-36 0,-18 17-1,18-17-15,-18 18 32,17-18-17,1 0 32,0 0-31,-18-18 46,0 1-46,0-1-16,17 0 15,-17 1 1,0-1-16,18-17 16,0 17-1,-1-17 1,1 17 0,-18 1-1,0-19 1,18 36-1,-1 0 1,-17-17 0,18 17 15,-1 0-15,1 0 77</inkml:trace>
  <inkml:trace contextRef="#ctx0" brushRef="#br0" timeOffset="92632.21">14076 11395 0,'35'0'203,"36"17"-203,-1-17 16,-17 18-16,18 0 15,-1-1 1,36 1 0,-35 17-1,52-17 1,-70-18-1,18 17 1,-36-17-16,35 18 16,-17-18-1,53 0 1,-35 0 0,87 0-1,1-35 1,0 0-1,0 17 17,-53-17-17,88 17 1,-36 18 0,19-35-1,34 17 1,36 18-1,-70-35 1,70 0 0,-53 17-1,-18 0 1,71 1 0,-159-1-1,18 18 1,-35 0 15,-36 0-15,18 0-1,-36 0 1,19 0 0,-19 0 15,1 0-16,-18-18 1,18 18 0,-1 0-1,-17-17 1,0-1 15,0 0-15,0 1-1,0-1 1,0 0 0,-17 1-1,-1-89 1,-35-17 0,18 70-1,17-18 1,18 53-1,0-17 1,-17 35 0,-1-17-1,18-19 1,-35-17 0,-1-17-1,19-1 1,-36 36-1,53 0 17,-18 17-17,-17 0 1,17 1 0,-17-1-1,17-17 1,-17 0-1,0 35-15,-1-36 16,-34 1 0,52 35-1,1-18 1,-1 18 0,0-17-1,-17 17 1,17 0-1,-52 0 17,-18 0-17,-89 0 1,-246 17 0,-230 1-1,-634 53 1,758-19-1,123 1 1,18-35 0,264-18-1,-17 0 1,71 0 0,-19-35-1,19 35 1,35 0-1,-18 0 17,17 0-17,1 0 1,0 0 0,0 0-1,-1 0 1,19 0-1,-19 0 1,1 17 15,17-17-15,18 36 0,0-19 15,0 1-31,0 17 15,0 18 17,0 71-17,0-36 1,0-53 0,0 0-1,0 1 1,0-19-1,-17-17 1,-1 0 15,1 0-31,-1 0 16,0-17 0,18-1-1,-35 0 1,35 1 15,0 34 32,18-17-48,-18 18-15,0 0 16,17-1-1,19 36 1,-19-35 0,1 17-1,-1-17 1,1 17 0,0 0-1,-1-17 1,1 0-1,0 17 17,17-18-17,-17 36 1,-1-35 0,18 17-1,1-35 1,-19 36-1,1-36-15,17 35 16,1-17 0,34-1-1,-35 1 1,71 17 0,-35-17-1,-1-18 1,71 17 15,-70 1-31,53 0 31,-72-18-15,19 0 0,0 0-1,-19 0 1,54 0-1,-53 0 1,0-18 0,-18 18-1,1 0 1,-19 0 0,1 0-1,0 0 1</inkml:trace>
  <inkml:trace contextRef="#ctx0" brushRef="#br0" timeOffset="101632.04">29616 12788 0,'17'0'219,"1"0"-203,17 0-16,-17 0 15,17 0-15,36 0 16,-18 0 0,-36 0-1,19 0 1,16 0-1,-34 0 17,0 0-32,-1 0 15,1-17 1,17 17 0,-17 0-1,35-36 1,-18 36 15,-17 0-31,17-17 16,-17 17-1,35 0 1,-18 0 0,0 0-1,-17 0 1,-1 0 15,1 0-15,0 0 15,-1 0-15,-17-18 15,18 18-16,-18-18 1,0 1 0,53 17-1,17 0 1,19-18 0,-1 18-1,35 0 1,142 0-1,-106 0 17,52 0-17,-70 0 1,142 18 0,-178-1-1,90-17 1,-90 0-16,125 36 15,-72-1 1,-34 0 0,-71-35-1,-18 18 1,-17-18 0,-1 0 15</inkml:trace>
  <inkml:trace contextRef="#ctx0" brushRef="#br0" timeOffset="103152.26">29245 11730 0,'0'17'234,"0"1"-234,18-18 16,0 18 0,-1-1-1,-17 1 1,18-18 0,-1 18-1,1-18 16,0 0-31,-1 0 32,19 0-17,-19 0 1,1 0 0,0 0-1,-1 0 16,-17-18 32,0 0-63,0 1 16,0-1-1,0 0-15,0 1 16,-17 17 31</inkml:trace>
  <inkml:trace contextRef="#ctx0" brushRef="#br0" timeOffset="104682.75">33161 13123 0,'18'36'188,"-1"-36"-172,1 35-16,17-17 15,-35 17-15,18-18 16,0 1 15,-1 0-15,1 17-1,-18-17 1,0-1 31,0 1-32,0 0 1,0-1 15,-18-17-15,1 0 0,-19 0-1,19 0-15,-19 0 16,19 0-1,-36-17 17,35 17-17,-17-18 1</inkml:trace>
  <inkml:trace contextRef="#ctx0" brushRef="#br0" timeOffset="106183.53">30357 15699 0,'35'17'172,"53"71"-156,-17-35-16,-19 0 15,-34-17-15,35-1 16,-35 18 0,-1-53-1,-17 17 1,18 1 0,0-18-1,-18 18 1,0-1 15,0 1 0,-18-18 16,18 18-47,-18-18 16,1 17-1,-160 36 1,36 0 0,88-35-1,18-18-15,-18 17 16,18-17 0,-1 0 15,19 0-31,-1 0 31,1 0-15,17-17-1,0-1 1</inkml:trace>
  <inkml:trace contextRef="#ctx0" brushRef="#br0" timeOffset="108050.79">32226 9878 0,'18'17'281,"0"1"-265,-1 0-1,1-1 1,-1 1 0,1 0 15,0-1-31,17-17 31,-35 18 0,18-18-15,-1 0 15,-17-18-15,0-17-1,0-53 17,0 35-17,0 18 1,0-1 0,0 1-1,0 17 1,0 1-1,0-1 1,-17 18 15</inkml:trace>
  <inkml:trace contextRef="#ctx0" brushRef="#br0" timeOffset="108416.35">32403 9666 0</inkml:trace>
  <inkml:trace contextRef="#ctx0" brushRef="#br0" timeOffset="118250.36">9437 17745 0,'194'-53'265,"0"0"-265,-88 18 0,17 17 16,54-17 0,-36 35-1,-36 0 1,19 0-1,-36 0 1,-17 0 0,-54 0-1,19 0 1,-1 0 0,0 0-1,124 0 1,-53 0-1,35 0 17,-53 0-17,-35 0 1,88 0 0,-53 0-1,36 0 1,-1 0-1,-17 17 1,0-17 0,-53 0-1,-18 0-15,53 0 16,0 0 0,54 0 15,-72 0-31,54 0 31,-54 0-15,36 0-1,70 0 1,-52 0 0,70 0-1,-106 0 1,53 0-1,-53 0 1,71 0 0,106-17-1,-142 17 1,18 0 0,-35 0-1,106-18 16,-18 18-15,-53 0 0,-18 0-1,-52 0 1,-18 0 0,-18 0-16,18 0 15,123 0 1,142 0-1,-53 0 1,-71 0 0,-106 0-1,18 0 1,-36 0 0,54 0-1,87 0 1,36 0 15,-106 0-15,-70 0-1,-1 0 1,-34 0 0,-1 0-1,36 0 1,-18 0-1,-1 0 1,-16 0 0,34 18-1,-34-18 1,16 17 0,1-17-1,0 0 1,0 0-1,18 0 17,-36 0-17,0 0 1,18 0 0,18 0-1,-36 0 1,18 0-1,0 0 1,0 0 0,0 0-1,-18 0 1,18 0 0,0 0-1,17-17 1,-34-1-1,34 0 17,-34-17-17,-1 35 1,35-70 0,-17 17-1,18-71 1,-18 54-1,17-19 1,-34 37 0,16 16-1,19-34 1,-36 34 0,36-17-1,-18 36 1,0-1-1,0 1 17,0-1-17,-1-35 1,-16 18 0,17-1-1,-18 19 1,-17-18-1,-1-18 1,1 17 0,-1 19-1,1-1 1,17-17 0,1 35-1,-1 0 1,-17-18 15,-18 1-15,35-1-1,-35-17 1,0-1 0,18 19 15,-1 17-31,-17-18 15,0 0 1,-70-52 0,-107-54-1,18 36 1,124 71 0,18 17-1,-19-18 1,19 0-1,-336-140 17,-35-37-17,229 90 1,-35-1 0,123 88-1,54-17 1,-18 35-1,-18-35 1,35 35 0,-17 0-1,17-18 1,0 0 0,-17 18-1,0-17 1,17 17 15,1-18-15,-1 0-1,0 18 1,1 0 0,-72 0-1,19 0 1,-54 0-1,89 0 1,18 0 0,-72-17-1,19-1 1,-160-17 0,-69 17-1,34-17 1,142 35-1,34 0 17,-69 0-17,-1 0 1,-247 0 0,159 18-1,18-18 1,-124 53-1,177-36 1,17-17 0,88 0-1,-70 35 1,53-17 0,-18 0-1,-70 17 1,70-35-1,-70 18 17,70 17-17,-106 0 1,89-35 0,-18 0-1,-53 0 1,88 0-1,-124 0 1,142 0 0,-35 0-1,52 0 1,18 0 0,-53 0-1,54 0 1,-54 0-1,18 0 17,-1 0-17,1 0 1,35 0 0,-53 0-1,36 0 1,-36 0-1,18-17 1,-18 17 0,53 0-1,-35 0 1,17 0 0,1 0-1,-18 0 1,35 0-1,-36 0 17,72 0-17,-36 0 1,0 0 0,18-18-1,-1 0 1,1 18-1,-18-17 1,36 17 0,-19 0-1,19 0 1,-19 17 0,1 1-1,0 0 1,-18 17-1,35-18 17,1-17-17,-19 18 1,1 17 0,17-17-1,-34 0 1,-1-18-1,-36 35 1,1-35 0,-71 0-1,89 0 1,-18 0 0,52 0-1,19 0 1,-1 0-1,18 35 17,0-17-17,18-1 17,17 19-17,-17-36 1,-1 35-1,19-17 1,-19 52 0,19 18-1,-36 124 1,0-124 0,0 0-1,0-52 1,0-19 15,0 1-15,0 0-1,0-1 17,0 1-17,0 0 1,0-1 15,17 1-15,-17 17-1,0-17-15,18-1 16,-18 1 0,0 0-1,0 17 1,0-17 15,17-1 0,1-17 47</inkml:trace>
  <inkml:trace contextRef="#ctx0" brushRef="#br0" timeOffset="124130.86">13688 12541 0,'17'0'282,"19"18"-267,-19 0 16,1-18-31,0 17 16,17 1 0,-17-18 15,-1 0-15,-17-18-1,88-70 1,53-71-1,53-17 17,-105 123-32,34-71 15,-52 89 1,-18 0 0,-36 35-1,1-18 1,0 1-1,-1-1 1,1 18 31</inkml:trace>
  <inkml:trace contextRef="#ctx0" brushRef="#br0" timeOffset="126765.98">14041 13476 0,'17'0'329,"-17"18"-298,18-18-31,-18 17 15,17-17 17,-17 18-17,18-18 1,0 0 0,-18 18-1,17-1 1,1-17 15,0 0 0,-1 0 1,1 0-17,-18-17 16,0-1 1,0 0-17,53-35 1,159-158 0,705-654-1,-635 636 1,-35 70-1,-194 124 1,-36 18 0,19 17-1,-19 17 1,1 1 0,0-18-1,-18 17 1,17 19 15,-17-19-15,0 1 15,-17-18 16,-19 0-32,1-35 1</inkml:trace>
  <inkml:trace contextRef="#ctx0" brushRef="#br0" timeOffset="130674.18">18521 16563 0,'17'0'234,"1"18"-218,0-18-16,-18 17 16,17 1-16,1-18 15,17 17 1,18 19 15,0-19-15,0 1-1,-35-18-15,-1 18 16,19-18 0,-1 17-1,-17-17 1,34 0-1,1 0 1,36-17 0,352-230-1,-18 0 1,265-265 0,-477 353-1,-17 1 1,-141 122-1,-17 19 17,-36-1-17,17 1 1,1 17 15,0 0 47,-36-18 47</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9T07:15:02.126"/>
    </inkml:context>
    <inkml:brush xml:id="br0">
      <inkml:brushProperty name="width" value="0.05292" units="cm"/>
      <inkml:brushProperty name="height" value="0.05292" units="cm"/>
      <inkml:brushProperty name="color" value="#FF0000"/>
    </inkml:brush>
  </inkml:definitions>
  <inkml:trace contextRef="#ctx0" brushRef="#br0">5062 11571 0,'18'0'297,"0"0"-297,-1 0 15,19 0-15,16 0 16,54-18 0,-35 1-1,-18-1 1,17 18 0,-17 0-1,-35 0 16,35 0-31,-36-17 32,19 17-32,-1 0 15,-17 0 1,35 0 0,-18 0-1,35-18 1,-34 18-1,34 0 1,-35-18 0,18 18-1,0 0 1,0 0 0,0 0-1,-18 0 16,1 0-15,-1 0-16,18-17 16,17 17-1,19 0 1,-36 0 0,52 0-1,-69 0 1,17 0-1,17 0 1,-52 0 0,52 0-1,-17 0 1,18 0 0,-36 0-1,-17 0 1,35 0 15,-36 0-15,19 0-1,-19 0 1,1 0 0,-1 0 15</inkml:trace>
  <inkml:trace contextRef="#ctx0" brushRef="#br0" timeOffset="9660.58">16422 11483 0,'35'0'343,"-17"0"-343,-1 0 16,36-18-16,0 18 16,0-17-1,0 17-15,35-18 16,0 18 0,18-18-1,-70 18 1,52 0 15,-53 0-15,36 0-1,-1 0 1,1 0 0,17 0-1,0 0 1,-17 0-1,-18 0 1,52 0 0,1 0-1,-35 0 1,123 0 0,-35 0-1,140 0 1,-69 0 15,299 53-15,-265-17-1,-140-36 1,35 0 0,-89 0-1,36 0 1,-53 0-1,0 0 1,53 0 0,-36 0-1,71-18 1,-70 0 0,70-17 15,-88 35-31,35-18 31,0 18-15,1-17-1,-1 17 1,-53 0 0,0 0-1,-17 0 1,17 0-1,0 0 1,-17 0 0,17 0-1,-17 0 17,0 0-1,-18-18-16,0 0 1,0 1 0,0-1-1,0 1 1,17 17 0,-17-36-1,18 1 1,70-71-1,-17-17 1,70-107 0,-106 177-1,0-17 1,-17 52 0,0 1-1,-18-19 1,0 19 15,0-1-15,0 0 31,-18-17-32,0 35 1,1-18-1,-36-17 1,35 18 0,-17 17-1,0-18 1,17 0 0,-70 18-1,-18-17 1,-35-19 15,35 36-15,18 0-1,35 0-15,-71 0 16,19 0 0,-89 0-1,105 0 1,1 0-1,-18 0 1,1 18 0,-354 0-1,106-1 1,36 19 0,246-36-1,-70 17 1,17-17-1,-122 0 17,-319 18-17,283-1 1,17-17 0,177 0-1,-35 0 1,52 0-1,-70 0 1,-71 36 0,89-19-1,-1 1 1,36 17 0,0-17-1,0-18 1,-18 0 15,-88 18-15,70-18-1,-17 0 1,88 0 0,18 0-1,0 0 1,17 0-1,1 0 1,-1 17 0,0-17-1,1 18 1,-1-18 0,0 18-1,1-1 1,-1 1-1,18 17 17,-35 0-17,0 1 1,35 17 0,-18-36-1,18 36 1,0 35-1,0-35 1,18 53 0,-1-53-1,-17 18 1,18-36 0,-18 0-1,17 0 1,1-17-1,-18 17 17,0-17-17,0 0 17,0-1-17,0 1 1,18-18-1,-18 17 1,17-17 0,54 0-1,35 0 1,0 0 0,141 0-1,-124 0 1,0 0-1,-87 0 1,34 0 0,1 0-1,-1 0 1,19 0 0,-19 0-1,-35 0 1,18 0-1,-17 0 1,-1 0 0,-17 0-1,17 0 1,-18 0 0,1 0-1,0 0 16,-1 0 1</inkml:trace>
  <inkml:trace contextRef="#ctx0" brushRef="#br0" timeOffset="12178.51">16563 11483 0,'0'18'265,"0"17"-265,0 0 16,0 18-16,0 0 15,0 17 1,0 19 0,0-72-16,0 36 15,0-17 1,0 34 0,0-35-1,0 18 16,0-17-15,0-1 0,0 0-1,0-17 1,0 35 0,0-18-1,0 18 1,0-18-1,0-17 1,0 17 0,0-17-1,0-1 1,0 1 0,0 0-1,0-1 1,0 1 15,0 0-15,0-1-1,0 1 1,0-1 15,0 1 16</inkml:trace>
  <inkml:trace contextRef="#ctx0" brushRef="#br0" timeOffset="13830.34">16422 12612 0,'0'17'250,"0"1"-234,0 0-1,0-1-15,0 1 16,0 0-1,0-1 1,17 19 0,1-19-1,-18 1 1,18-1 0,-18 1-1,17 0 1,-17-1-1,18-17 1,0 0 31,-1 0 0,-17-17-32,18 17-15,-18-18 0,35 0 32,-17 1-17,-1-1 1,-17 1 0,36-1-1,-19 18 1,-17-18-1,0 1 1,18 17 0</inkml:trace>
  <inkml:trace contextRef="#ctx0" brushRef="#br0" timeOffset="20647.34">16334 13388 0</inkml:trace>
  <inkml:trace contextRef="#ctx0" brushRef="#br0" timeOffset="20864.23">16334 13388 0</inkml:trace>
  <inkml:trace contextRef="#ctx0" brushRef="#br0" timeOffset="25383.24">16281 13529 0,'0'-35'281,"0"17"-265,0 0-1,0-17 1,0 18 0,0-1-16,0 0 15,0 1 16,0-1-15,-18 0 15,18 1-15,-18 17 0,1 0-16,-1 0 31,0 17-16,18 1 17,-17-18-17,17 18 1,0-1 0,0 1-16,0 0 31,0 17-16,17-18 1,1 1 0,-18 0-1,0-1 1,18-17 0,-1 0 15,1 0 0,0 0-15,-18 18-1,17-18 1,1 0 0,17 0-1,18 0 1,-35 0-1,-1-18 1,1 18-16,0-17 16,-1-1-1,19 0 1,-19 1 0,-17-1-1,18 1 16,-18-1 1</inkml:trace>
  <inkml:trace contextRef="#ctx0" brushRef="#br0" timeOffset="27084.91">18415 11412 0,'0'18'250,"0"17"-250,0-17 0,0 17 16,0 0-16,0 18 16,0 0-1,0 18 1,18-1-1,-18-34 17,0-1-32,0 0 15,17 1 1,-17-1 0,0 0-1,0-17 1,0 17 15,0-17 0,18-18 1,-18 17-32,18 19 15,-18-19 16,17-17-15,-17 18 0,18 35-1,-1 70 1,-17-17 0,0 70-1,0-87 1,0 16-1,0-52 1,0-35 0,0 17-1,0-17 17,-17-18-1</inkml:trace>
  <inkml:trace contextRef="#ctx0" brushRef="#br0" timeOffset="29452.15">18450 13123 0,'-17'0'265,"17"18"-249,-18 0-1,0-18-15,18 17 16,0 1 0,0 0-1,0-1 1,0 1 0,0-1-1,0 1 1,18-18-1,-18 18 1,18-18 0,-18 17-1,17 1 1,-17 0 0,36-1-1,-19 1 1,-17 0 15,18-18-15,-1 0-1,1 0 1,0 0 0,-1 0 15,-17-18-16,0 0 1,0 1 0,0-1-1,0 0 1,0 1 0,0-19-1,0 1 1,-17 0 15,17 17-15,-18 18-1,18-35 1,-18 35 0,18-18-1,-17 18 1,34 0 124,-17 18-124,0 0-16,18-1 31,-18 1-15,18 0 0,-18-1-1,17 18 1,1 1-1,0-19 1,-1 1 0,19 0-1,-19-18 1,1 17 0,-1-17-1,19 0 1,-19 0-1,1 0 17,0 0-17,-1 0 1,-17-35 0</inkml:trace>
  <inkml:trace contextRef="#ctx0" brushRef="#br0" timeOffset="34750.37">19773 11553 0,'0'18'234,"0"0"-218,0 17-16,0 0 16,0 1-16,18 16 15,-18 19 1,17 70-1,1-106 1,-18 18-16,0 18 16,18-36-1,-18 18 1,0-18 0,0 18-1,0-35 1,0 17-1,0 0 17,0-17-17,0 17 1,0 1 0,17-19-1,1 19 1,-18-19-1,0 19 1,0-19 0,18 18-1,-18-17 1,0 0 0,0-1-1,17-17 32,-17 18-31,0 0-1,0-1 48,0 1-48,0 0-15,0-1 16,0 18-16,0-17 16,0 0-16,0 17 15,0-17 1,0 17 0,0-17-1,0-1 1,0 1-1,-17-18 48,-1 0-32,0 0-15,18-18 15,0 1-31</inkml:trace>
  <inkml:trace contextRef="#ctx0" brushRef="#br0" timeOffset="42751.49">4992 11571 0,'0'-18'188,"0"1"-173,0-18-15,-18 17 16,1 0-16,-19-17 15,1 0 1,35 17-16,-53-35 16,18 18-1,-18-36 1,35 36 15,1-36-31,-19 1 16,19 35-1,-1-18 17,0 35-17,18-17 1,-17 17 0,17 1-1,0-1 1,0 0-1,0 1 1,0-1 0,0-17-1,0 17 1,0-17 0,17 17 15,36-35-16,0-17 1,18-1 0,70 1-1,-88 17 1,106 0 0,-89 17-1,1 19 1,34-18-1,-52 17 1,53 18 0,-53 0-1,71-35 1,-54 35 0,1 0-1,52 0 16,-70 0-15,53 0 0,-53 17-1,35 1 1,0 17 0,-52-17-1,52-1 1,-35 19-1,0-19 1,-18-17 0,35 36-1,-17-19 1,0 1 0,0 0-1,-18-1 1,1 1 15,-1 17-15,-17-35-1,17 35 1,-17-17 0,17 0-1,0-1 1,-17-17-1,-1 36 1,1-19 0,17 1-1,1 0 1,-1 34 0,-18-16-1,19 17 1,-19-36 15,1 19-15,0-1-1,-18-18 1,17 19 0,-17-19-1,18 19 1,0-19-1,-18 1 1,0 0 0,0-1-1,0 1 1,0-1 0,0 1-1,-18 0 1,0 17 15,-17-17-15,17-1-1,-17 19 1,17-19 0,1 1-1,-1 0 1,1-18-1,-1 35 1,0-18 0,1-17-1,-1 18 1,0 17 0,1-35-1,-1 18 1,0 0 15,1-18-15,-18 35-1,-1-17 1,1-1 0,-36 1-1,54-1 1,-18 1-1,-1-18 1,19 0 15,-1 0-15,36 0 46,-1 0-15,1 0-47,-18-18 16,35 18 0,18-17-1,18-18 1,-36 35-1,35-53 1,1 35 0,-36 0-1,36 1 1,-36-1 0,0 0-1,-17 1 1,17 17-1,-35-18 1,18 18 0,-18-17-1,18-1 1,-1 0 15,-17-17-15,18 17-1,0-17 1,-1 0 0,-17-1-1,18 1 1,-1 0 0,-17 17-1,18 18 1,-18-17-1,0-1 17,0 0-17,0 1 1,0-1 0,0 0-1,0-17 1,-18 18-1,1-1 1,-1-17 0,1 17-1,-36-17 1,0-1 0,17 1-1,-34 0 1,-1 0-1,1-18 17,-1 17-17,18 1 1,18 17-16,0-17 16,-36 0-1,-35 0 1,18 17-1,53 0-15,-71-17 16,35 17 0,-34-17-1,16 18 1,37-1 0,-54 0-1,53 18 1,-71 0 15,36-17-15,35 17-1,0 0-15,18 0 16,-18 0 0,-53 0-1,53 0 1,-70 0-1,17 0 1,0 17 0,36 1-1,-36 0 1,53-1 0,0-17-1,-18 35 16,18-17-31,18 0 32,-18-1-17,36 1 1,-19-18 0,19 18-1,17-1 1,0 1-1,0 0 1,0 17 0,17 0-1,-17 53 1,18 1 0,0 69-1,-18-87 1,0-18-1,0 17 17,0-52-17,0 35 1,0-36 0,0 1-1,17 0 1,1-1-1,-18 19 1,18-19 0,34 19-1,-34-19 1,35 19 0,0-1-1,-18-18 1,18 19 15,-18-19-15,18 1-1,-35-18 1,0 18 0,17-18-1,-17 0 1,-1 0-1,1 0 1,-1 0 0</inkml:trace>
  <inkml:trace contextRef="#ctx0" brushRef="#br0" timeOffset="108217.34">21960 6085 0,'18'0'219,"0"0"-204,-1 0-15,19 0 16,17 0 0,-36 0-16,54 0 15,-18 0 16,52-17-15,19-1 0,-1-17-1,-52 17 1,17 18 0,-35-17-1,-18 17 1,18 0-1,-17 0 1,34 0 0,-35 0-1,-17 0 1,53 0 0,-19 0-1,19 0 1,-18 0 15,70-18-15,-70 18-1,18 0 1,70-18 0,-53 18-1,36-17 1,-36 17-1,35 0 1,-52-18 0,-18 18-1,88 0 1,-71 0 0,36 0-1,0 0 1,-18 0 15,53 0-15,-35-18-1,0 18 1,18 0 0,70-17-1,-89 17 1,37 0-1,-54 0 1,18 0 0,17 0-1,-17 17 1,-36-17 0,-17 0-1,0 0 1,53 0-1,-35 0 17,-18 0-17,-18 0 1,-17 0 0,34 0-1,-34 0 16,0 0-15,-18-35 0,0 17-1,0 1 1,0-1 15,0 1-31,0-89 16,-36-106 15,-122-352-15,52 264-1,88 247 1,1 35 0,-1 1-1,18-1 32,-18 18 78,1 0-109,-1 18 31,0-1-16,1-17-31,-19 18 15,-193 70-15,-476 88 16,-19-87 0,89-54-1,265-35 1,-353-53 0,317 35-1,-70-52 1,370 70-1,0 0 17,-123 0-17,52 0 1,-105 35 0,159 0-1,52-17 1,36 17-16,-53-17 15,0 17 1,-124 0 0,106 1-1,-106 17 1,107-53 0,-195 70-1,123-35 1,54 1 15,-230 52-15,106-18-1,-35 1 1,194-36 0,-36-35-1,-52 18 1,52-36-1,-123-52 1,89-18 0,-19-1-1,36 36 1,-53-88 0,88 88-1,18 1 1,-35 16 15,52 19-15,-17-1-1,35 18 1,-53 0 0,53 0-1,-35 0 1,0 0-1,-18 18 1,-70-1 0,87-17-1,1 0 1,-35 0 0,52 0-1,-70 18 1,53-18 15,-18 18-15,0-18-1,36 17 1,-89 1 0,71-18-1,-89 0 1,54 0-1,-18 0 1,105-18 0,1 18-1,18 0 1,-1 0 15,18 18 16,18-1-31,-18 1-1,17 35 1,1-18 0,-1 36-1,1-36 1,0 36-1,-1 87 1,1-34 0,-18 35-1,0-54 1,0-34 0,0 17-1,0-17 1,0-18-1,0-36 17,0 19-17,0-19 1,18-17 31,-1 0-16,1 0-31,17-17 16,53-19-1,71-17 1,18 18 0,70 17-1,317-34 1,-211 52 15,-53 17-15,-106 36-1,70 0 1,-34-35 0,-72-18-1,177 0 1,-52 0-1,69 0 1,-105-36 0,71-17-1,-195 53-15,89-35 16,53-18 0,52 0-1,-105 18 1,-89 35 15,-52 0-15,70-35-1,-35 35 1,-36 0 0,89-18-1,-53 18 1,123-35-1,18 0 1,-71-18 0,160-18-1,-107 18 1,194 18 0,-176 17-1,18-17 16,-36 35-31,-70 0 32,17 18-17,-88-18 1,1 17 0,-72-17-1,19 0 1</inkml:trace>
  <inkml:trace contextRef="#ctx0" brushRef="#br0" timeOffset="111466.83">23495 10336 0,'35'0'218,"18"18"-218,-35 0 16,17-1-16,0 1 16,1 0-16,34 17 15,-35 0 1,1 0 0,-19-17-1,19 17 16,-19-17-15,1-18 0,0 0 15,35-53-15,476-335-1,688-459 1,-759 495-1,-158 122 1,-176 142-16,52-53 16,-52 53-1,-36 52 1,-71 19 0,1 17-1,0 0 1,-1 0 31,-17 17 0,-17-17-32</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9T07:17:22.125"/>
    </inkml:context>
    <inkml:brush xml:id="br0">
      <inkml:brushProperty name="width" value="0.05292" units="cm"/>
      <inkml:brushProperty name="height" value="0.05292" units="cm"/>
      <inkml:brushProperty name="color" value="#FF0000"/>
    </inkml:brush>
  </inkml:definitions>
  <inkml:trace contextRef="#ctx0" brushRef="#br0">6509 12876 0,'17'0'219,"1"0"-203,0 18-16,17 0 15,-17-1-15,52 19 16,-17-1-1,35 18 1,-70-36 0,52 19-1,-34-36 1,-19 35 0,19-35-1,-19 18 1,1-18 15,0 0-15,17-18-1,71-70 1,599-406 0,459-529-1,-793 705 1,-195 124-1,18 36 1,-141 122 0,-18 19-1,-17 17 1,0 0 31,-18 17 0,0-52 62</inkml:trace>
  <inkml:trace contextRef="#ctx0" brushRef="#br0" timeOffset="4317.76">24888 4692 0,'18'0'266,"0"18"-250,-1-18-16,1 0 15,0 0-15,-1 0 16,36 17-1,18-17 1,-1 0 0,36-17-1,-18 17 1,18-18 0,-18 0-1,-17 18 16,-36 0-31,0 0 16,18 0 0,36 0-1,-54 0 1,53 0 0,-35 0-1,18 0 1,-54 0-1,18 0 1,18 0 0,0 0-1,0 0 1,-18 0 0,54 0-1,-36 0 1,0 0-1,35 0 17,0 0-17,53 0 1,-70 0 0,17 0-1,35 0 1,-52 0-1,52 0 1,-52 0 0,17 0-1,35 0 1,19-17 0,-1-1-1,35-17 1,36-1-1,-71 36 17,35 0-17,-88 0 1,-35 0 0,-17 0-16,-1 0 15,-17 0 1,-1 0-1,18 0 1,-17 0 0,-18-17-1,0-1 1,0-52 0</inkml:trace>
  <inkml:trace contextRef="#ctx0" brushRef="#br0" timeOffset="6659.98">25065 5927 0,'17'0'171,"1"0"-155,0 17 0,-1-17-16,1 0 15,0 18-15,52-18 16,54 0 0,-18 0-1,-36-18 1,-17 18-16,70 0 31,19-17-15,69-1-1,-105 18 1,88-18 0,-106 18-1,18-17 1,71-1-1,-54 0 1,36 18 0,-53 0-1,52 0 1,-52 0 0,-18 0-1,36 0 1,-36 0 15,36 0-15,-19 0-1,54-17 1,-18 17 0,53 0-1,36 0 1,-72 0-1,36 0 1,-88 0 0,35 0-1,-17 0 1,-1 35 0,71-17-1,-53-1 1,-52 19 15,-1-36-15,-18 0-1,1 17 1,-18 1 0,53-18-1,-53 18 1,-1-18-1,-16 0 1,17 17 0,-36-17-1,1 0 1,17 0 0,-17 0 30,-1 0-46,36 0 32,53 0-17,-35 0 1,-18 0 0,-36 0-1,19 0 1,-19 0-16,1 0 31,0 0-15,-1 0 15,-34-17 94</inkml:trace>
  <inkml:trace contextRef="#ctx0" brushRef="#br0" timeOffset="9151.2">31327 4851 0,'-18'0'188,"0"-18"-188,-17 18 15,0-18-15,-18 18 16,0-35 0,-88 17-1,53 1 1,17-18 0,-17-1-1,35 36 1,-35-35-1,35 17 1,-35-17 0,35 35-1,-53-35 1,18 17 0,35 18-1,0-17 16,18 17-31,17 0 32,0 0-32,1 0 15,-19 0 1,19 0-16,-18 17 16,-18 18-1,-53 1 1,53-1-1,-88 71 1,17-18 0,36-17-1,-18 17 1,71-35 0,-18-18-1,35 0 1,1 18 15,-18 53-15,17 0-1,-17 53 1,35-71 0,0 53-1,0-53 1,0 18-1,53 70 1,-18-105 0,18 17-1,17-17 1,142 17 0,-36-35-1,-17-36 1,53-17 15,-36 0-15,89-70-1,-54-1 1,142-105 0,-53 17-1,-18-17 1,-88-1-1,-123 107 1,35-54 0,-53 1-1,17-18 1,-35 70 0,-17 1-1,-18 17 1,0 17 15,-35-52-15,-18 18-1,-18-1 1,-17 1 0,-35 17-1,-89-18 1,124 36-1,-71 17 1,71 18 0,35 0-1,-71 35 1,54-17 0,-36 17-1,71-17 1,-18 0 15,35-1-15,-17 1-1</inkml:trace>
  <inkml:trace contextRef="#ctx0" brushRef="#br0" timeOffset="11868.16">28840 4621 0,'-53'0'187,"-53"-35"-187,-35 0 16,35-18-16,0 35 16,-70-17-1,35 0 1,-36-1 0,107 36-1,-19-17 1,36 17-16,18-18 15,-18 18 1,-17 0 0,-1 0-1,1 0 1,17 0 0,-18 18-1,-17 17 1,35 0 15,-18 18-15,19-17-1,-1 16 1,17-34 0,36 0-1,-17 17 1,-1-17-1,18 52 1,0 1 0,0 52-1,0 195 1,0-124 0,0 0-1,0-106 1,18 53 15,17-70-15,0-18-1,1-1 1,16 1 0,72 18-1,-1-36 1,89 36-1,-88-54 1,-19 1 0,89 0-1,-88-18 1,53-18 0,-36 0-1,142-87 1,-106 34 15,-18-17-15,-53 35-1,-35-18 1,0 36 0,-35 0-1,-1-18 1,-17 35-1,18-17 1,0 0 0,-18 17-1,0-52 1,0-54 0,0-282-1,-71 71 1,0 88 15,1 89-15,-1 69-1,36 54 1,0 0 0,-53-18-1,17 18 1,0-18-1,-17 17 1,18 19 0,-36-19-1,53 36 1,0 0 0,18 18 15,-1-18-16,36 18 1</inkml:trace>
  <inkml:trace contextRef="#ctx0" brushRef="#br0" timeOffset="16054.01">27270 5803 0,'17'0'219,"1"0"-219,0 0 15,-1 0-15,71 0 32,-35 0-32,36 0 15,-37-17 1,-16 17-1,87-18-15,-52 0 32,52-17-17,-70 35 1,0-18 0,-18 1-1,1 17 1,-1-18-1,0 18 1,0-18 0,18 18-1,36-35 1,-19 0 0,71-18-1,-70 0 1,-1 35 15,19-17-15,-54 17-1,0 18 1,0 0 0,-35-17-1,36 17 1,-19 0 15,1 0 0,-36 0 63,1 0-78,-19 17-16,-34-17 15,-89 18 1,-88 53 0,-35-1-1,194-17 1,-36-18-1,71 1 1,0-19 0,-35 36-1,18-17 1,-19-19 0,19 1-1,-36-1 1,88-17-1,1 18 17,-18-18-17,17 18 1,0-18 0,18 17-1,0 1 1,18-18 78,17 0-79,0-35-15,36 35 16,52-36-16,195-87 15,317-106 1,-318 140 0,-175 54-1,-54 0 1,-71 35 0,36 0-1,-35-18-15,35 1 16,-35 17-1,17 0 1,-18 0 0,19 0-1,-19 0 1,1 0 0,0 0 30,-18 17 1,0 1-31,-18-18 0,0 18-1,-87 17 1,-460 141-1,36-70 1,229-35 0,212-36-1,17-17 1,54-1-16,-36-17 16,17 35-1,-34 1 1,35-19 15,-18 1-15,17 0-1,1-1 1,-18-17 0,0 18-1,18-18 1,17 18-1,1-1 1,-1-17 15,36 0 16,-1-17-31,72 17-1,158-89 1,440-69 0,1 17-1,-106 17 1,-370 89 0,-159 35-1,-35 0 1,-1 0-1,-17 17 17,-35-34 15</inkml:trace>
  <inkml:trace contextRef="#ctx0" brushRef="#br0" timeOffset="20567.82">8678 15028 0,'18'0'313,"0"0"-313,-1 0 16,1 0-16,35-17 15,35-1 16,-53 0-31,1 18 32,-19-17-32,36 17 15,-18-36 1,89 19 0,-54-18-1,54-18 1,-54 35-1,72-35 1,-37 0 0,107 0-1,0-53 1,-54 71 0,-16-35-1,87-19 1,-88 36 15,71-17-15,-107 35-1,54-18 1,-88 35 0,17-17-1,0 17 1,-70 18-1,17 0 1,0-17 0,-17 17-1,0 0 1,-1 0 0,1 0 30,-18 17-30,0 1 0,0-1-1,-18 1 1,1 0 0,-36-1-1,-18-17 1,-670 18-1,-70-18 1,123 0 0,459 0-1,123 35 1,71-35-16,-36 36 16,53-19-1,-52 1 1,35 17 15,-1 0-15,-17 1-1,36-36 1,-19 17 0,36 1-1,-17 0 1,-1-18-1,1 17 1,34-17 31,1 0-31,17 0-1,71-35 1,300-53 15,-177 17-31,618-52 16,-389 17-1,177-53 1,-405 106 0,-19 18-1,-158 17 1,-18 18-1,-17 0 1,0 0 15,-18 18 16,0 0-16,-18-18 1,0 17-17,-17-17-15,17 0 16,-811 194 0,-335 194-1,229-105 1,618-178-1,158-34 1,71-53 0,53 17-1,17-18 32,18 1-16,0 0-15,18-18 15,-1 0-15,1 0 0,0 0-1,35-18 1,-1 18-1,319-88 1,35-53 0,-107 53-1,-140 35-15,88-18 16,-53 1 0,-106 34-1,-70 36 1,0-17-1,-1 17 32,1 0-31,-18-18 109,-18 18-125,18-35 16</inkml:trace>
  <inkml:trace contextRef="#ctx0" brushRef="#br0" timeOffset="25968.69">14482 13547 0,'17'17'219,"1"-17"-203,-1 36-16,1-36 15,17 0 1,54 35 0,-19-35-1,106 0 1,-34 17-1,-1 1 1,-71-18 0,18 0-1,-35 18-15,18-18 16,17 17 0,89 1-1,-54-18 16,71 0-15,-53 0 0,0 0-1,0 0 1,-52 0 0,34 0-1,-35 0 1,36 0-1,17 0 1,35-18 0,18 1-1,-17 17 1,175-36 0,-211 36-1,1 0 16,-54 0-15,-18 0 0,19 0-1,-37 0 1,37 0 0,-36 0-1,35 0 1,-35 0-1,0 0 1,17 0 0,-17 0-1,35 0 1,-17 0 0,-1 0-1,-17 0 16,-35 0-15,17 0 0,0 0-1,-17 0 1,0 0 0,-1 0-1,19 18 1,17-18-1,17 18 1,-35-1 0,54-17-1,-54 0 1,0 0 0,18 0-1,-18 0 16,-17 0-15,17 18 0,18-18-1,-35 0 1,17 0 0,18 0-1,-35 0 1,52 0-1,-52 0 1,88 0 0,-71 0-1,0 0 1,1 0 0,-1 0-1,-18 0 16,19 0-15,-1 0 0,18 0-1,-18 0 1,18-18 0,-35 18-1,17-35 1</inkml:trace>
  <inkml:trace contextRef="#ctx0" brushRef="#br0" timeOffset="34417.87">19262 12400 0,'-53'-18'218,"0"18"-218,0 0 16,0-17-16,0-1 16,-17 1-1,-19 17 1,-34-18 0,88 0-1,-36 18 1,18 0-1,18 0 1,-36 0 0,1 0-1,-36 0 1,71 0-16,-36 0 16,18 18-1,-17-18 1,17 18-1,0-1 17,0-17-17,18 18 1,-18-1 0,35-17-1,-17 18 1,17 0-1,-17-1 1,35 1 0,-18 0-1,-35-1 1,36 19 0,-19-19-1,36 1 1,-35 0 15,17-1-15,18 1-1,-35 35 1,17-53 0,1 35-1,17 0 16,-18-17-15,1 17 0,-1 36-1,18-1 1,0 54 0,-18-54-1,18 1 1,0-18-1,0-18 1,0 36 0,0 17-1,0-18 1,36-17 0,-19-17-1,18-1 1,1 0-1,-19-17 1,36 17 0,-17-17-1,34 35 1,-35-36 0,18 1-1,-35-18-15,35 18 16,0-1 15,17 18-15,36-17-1,0 0 1,-18-18 0,53 0-1,-52 0 1,-19 0-1,18 0 1,-35 0 0,35 0-1,-17-18 1,0 18 0,34-35-1,-16-18 1,-1 35 15,-18 1-15,18-36-1,-52 17 1,-19 19 0,19-1-1,-19-17 1,19 0-1,-19 17 1,19-35 0,-19 35-1,-17 1 1,18-36 0,-1 35-1,-17-17 1,18 0 15,0-1-15,-1 1-1,-17 0 1,18 0 0,0 17-1,-18-17 1,17 35-1,-17-18 1,0 0 0,0 1-1,0-19 1,0 19 0,0-54-1,0 36 1,0 17 15,-35-17-15,35 17-1,-18-35 1,18 36 0,-53-18-1,1-18 1,16 0-1,-70-18 1,53 36 0,-17-36-1,35 36 1,-36 35 0,53-35-1,1 35 16,-18-18-15,17 0 0,-17 1-1,17 17 1</inkml:trace>
  <inkml:trace contextRef="#ctx0" brushRef="#br0" timeOffset="36667.87">22348 12277 0,'-35'0'172,"-71"-18"-172,-35 18 0,18 0 16,-124-35-1,106 35 1,-53-18-1,105 18 1,19 0 0,35 0-1,-18 0 1,35 0 0,0 0-1,-17 18 1,18-18 15,-19 17-15,-34 19-1,34 17 1,-52 17 0,53-35-1,-53 36 1,52-36-1,1 36 1,-18-36 0,36 18-1,17-35-15,-36 17 16,1 53 0,0 18-1,0-18 1,17 0 15,18 1-15,0 16-1,0-34 1,18 17 0,17 18-1,18-36 1,17 19-1,-34-19 1,16-17 0,37 18-1,-19-18 1,18 0 0,18-36-1,0 1 1,18-1 15,-36-17-15,106 0-1,-124 0 1,248-52 0,-106-19-1,-1 0 1,36-70-1,-106 88 1,-53 0 0,18-17-1,-53 17 1,-35 18 0,17-18-1,-17 18 16,-18 17-15,17 0 0,-17-52-1,-35-89 1,0-88 0,-106-123-1,17 52 1,36 124-1,-35 35 1,52 89 0,-52-1-1,-19 18 1,37 36 0,-1-1-1,70 18 16,-16 0-15,16 18 15,36-1-15,-17-17 0</inkml:trace>
  <inkml:trace contextRef="#ctx0" brushRef="#br0" timeOffset="38820.9">24007 12435 0,'-18'0'188,"-53"-17"-172,54-1-16,-54 0 15,36 18-15,-89-17 16,36 17-1,18 0 1,34 0 0,19 0-1,-1 0-15,-17 17 16,35 1 0,-18 17-1,-17 1 1,-18 52 15,18 18-15,-18-18-1,-18 53 1,54-70 0,-36 52-1,53-70 1,-18 70-1,0-70 1,18 36 0,18 16-1,17-16 1,18 16 0,-18-69-1,54 52 16,-1-35-15,-18-53 0,107 0-1,17 0 1,212-159 0,-160 36-1,-16-36 1,-195 124-1,-17 17 1,-1-17 0,1 17-1,-18 0 1,0-17 15,0 0-31,-35-89 31,-18 1-15,-18-71 0,1 88-1,17 18 1,35 53 0,-17-18-1,0 35 1,-1-17-1,-17 35 1,18-36 0,0 36-1,0 0 1,17 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99E15-9767-4B51-8E5D-1E6C7BC08912}" type="datetimeFigureOut">
              <a:rPr lang="en-US" smtClean="0"/>
              <a:t>10/3/2022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1E006-463E-4535-BFA1-DD768A5EA19D}" type="slidenum">
              <a:rPr lang="en-US" smtClean="0"/>
              <a:t>‹#›</a:t>
            </a:fld>
            <a:endParaRPr lang="en-US"/>
          </a:p>
        </p:txBody>
      </p:sp>
    </p:spTree>
    <p:extLst>
      <p:ext uri="{BB962C8B-B14F-4D97-AF65-F5344CB8AC3E}">
        <p14:creationId xmlns:p14="http://schemas.microsoft.com/office/powerpoint/2010/main" val="8694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09325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00290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91691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786" y="4343386"/>
            <a:ext cx="5486400" cy="4114800"/>
          </a:xfrm>
          <a:prstGeom prst="rect">
            <a:avLst/>
          </a:prstGeom>
          <a:noFill/>
          <a:ln>
            <a:noFill/>
          </a:ln>
        </p:spPr>
        <p:txBody>
          <a:bodyPr lIns="81475" tIns="81475" rIns="81475" bIns="81475" anchor="ctr" anchorCtr="0">
            <a:noAutofit/>
          </a:bodyPr>
          <a:lstStyle/>
          <a:p>
            <a:pPr lvl="0" rtl="0">
              <a:spcBef>
                <a:spcPts val="0"/>
              </a:spcBef>
              <a:buNone/>
            </a:pPr>
            <a:endParaRPr sz="1200"/>
          </a:p>
        </p:txBody>
      </p:sp>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786" y="4343386"/>
            <a:ext cx="5486400" cy="4114800"/>
          </a:xfrm>
          <a:prstGeom prst="rect">
            <a:avLst/>
          </a:prstGeom>
          <a:noFill/>
          <a:ln>
            <a:noFill/>
          </a:ln>
        </p:spPr>
        <p:txBody>
          <a:bodyPr lIns="81475" tIns="81475" rIns="81475" bIns="81475" anchor="ctr" anchorCtr="0">
            <a:noAutofit/>
          </a:bodyPr>
          <a:lstStyle/>
          <a:p>
            <a:pPr lvl="0" rtl="0">
              <a:spcBef>
                <a:spcPts val="0"/>
              </a:spcBef>
              <a:buNone/>
            </a:pPr>
            <a:endParaRPr sz="1200"/>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786" y="4343386"/>
            <a:ext cx="5486400" cy="4114800"/>
          </a:xfrm>
          <a:prstGeom prst="rect">
            <a:avLst/>
          </a:prstGeom>
          <a:noFill/>
          <a:ln>
            <a:noFill/>
          </a:ln>
        </p:spPr>
        <p:txBody>
          <a:bodyPr lIns="81475" tIns="81475" rIns="81475" bIns="81475" anchor="ctr" anchorCtr="0">
            <a:noAutofit/>
          </a:bodyPr>
          <a:lstStyle/>
          <a:p>
            <a:pPr lvl="0" rtl="0">
              <a:spcBef>
                <a:spcPts val="0"/>
              </a:spcBef>
              <a:buNone/>
            </a:pPr>
            <a:endParaRPr sz="1200"/>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dirty="0"/>
              <a:t>P(\</a:t>
            </a:r>
            <a:r>
              <a:rPr lang="en-US" dirty="0" err="1"/>
              <a:t>mathbf</a:t>
            </a:r>
            <a:r>
              <a:rPr lang="en-US" dirty="0"/>
              <a:t>{</a:t>
            </a:r>
            <a:r>
              <a:rPr lang="en-US" dirty="0" err="1"/>
              <a:t>e|f</a:t>
            </a:r>
            <a:r>
              <a:rPr lang="en-US" dirty="0"/>
              <a:t>})=\exp\left( \</a:t>
            </a:r>
            <a:r>
              <a:rPr lang="en-US" dirty="0" err="1"/>
              <a:t>sum_i</a:t>
            </a:r>
            <a:r>
              <a:rPr lang="en-US" dirty="0"/>
              <a:t> \</a:t>
            </a:r>
            <a:r>
              <a:rPr lang="en-US" dirty="0" err="1"/>
              <a:t>lambda_i</a:t>
            </a:r>
            <a:r>
              <a:rPr lang="en-US" dirty="0"/>
              <a:t> </a:t>
            </a:r>
            <a:r>
              <a:rPr lang="en-US" dirty="0" err="1"/>
              <a:t>h_i</a:t>
            </a:r>
            <a:r>
              <a:rPr lang="en-US" dirty="0"/>
              <a:t>(f_1^I,e_1^J)\right)</a:t>
            </a:r>
          </a:p>
          <a:p>
            <a:endParaRPr lang="en-US" dirty="0"/>
          </a:p>
        </p:txBody>
      </p:sp>
      <p:sp>
        <p:nvSpPr>
          <p:cNvPr id="4" name="Slide Number Placeholder 3"/>
          <p:cNvSpPr>
            <a:spLocks noGrp="1"/>
          </p:cNvSpPr>
          <p:nvPr>
            <p:ph type="sldNum" sz="quarter" idx="10"/>
          </p:nvPr>
        </p:nvSpPr>
        <p:spPr/>
        <p:txBody>
          <a:bodyPr/>
          <a:lstStyle/>
          <a:p>
            <a:fld id="{86C89744-E556-4BD7-AA16-E12956233549}" type="slidenum">
              <a:rPr lang="en-US" smtClean="0"/>
              <a:pPr/>
              <a:t>66</a:t>
            </a:fld>
            <a:endParaRPr lang="en-US"/>
          </a:p>
        </p:txBody>
      </p:sp>
      <p:sp>
        <p:nvSpPr>
          <p:cNvPr id="5" name="Date Placeholder 4"/>
          <p:cNvSpPr>
            <a:spLocks noGrp="1"/>
          </p:cNvSpPr>
          <p:nvPr>
            <p:ph type="dt" idx="11"/>
          </p:nvPr>
        </p:nvSpPr>
        <p:spPr/>
        <p:txBody>
          <a:bodyPr/>
          <a:lstStyle/>
          <a:p>
            <a:r>
              <a:rPr lang="en-US"/>
              <a:t>18-Dec-2013</a:t>
            </a:r>
          </a:p>
        </p:txBody>
      </p:sp>
      <p:sp>
        <p:nvSpPr>
          <p:cNvPr id="6" name="Footer Placeholder 5"/>
          <p:cNvSpPr>
            <a:spLocks noGrp="1"/>
          </p:cNvSpPr>
          <p:nvPr>
            <p:ph type="ftr" sz="quarter" idx="12"/>
          </p:nvPr>
        </p:nvSpPr>
        <p:spPr/>
        <p:txBody>
          <a:bodyPr/>
          <a:lstStyle/>
          <a:p>
            <a:r>
              <a:rPr lang="en-US"/>
              <a:t>SMT Tutorial - ICON 2013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h_1=\prod_{</a:t>
            </a:r>
            <a:r>
              <a:rPr lang="en-US" dirty="0" err="1"/>
              <a:t>i</a:t>
            </a:r>
            <a:r>
              <a:rPr lang="en-US" dirty="0"/>
              <a:t>=1}^{I}\phi(\bar{</a:t>
            </a:r>
            <a:r>
              <a:rPr lang="en-US" dirty="0" err="1"/>
              <a:t>f_i</a:t>
            </a:r>
            <a:r>
              <a:rPr lang="en-US" dirty="0"/>
              <a:t>},\bar{</a:t>
            </a:r>
            <a:r>
              <a:rPr lang="en-US" dirty="0" err="1"/>
              <a:t>e_i</a:t>
            </a:r>
            <a:r>
              <a:rPr lang="en-US" dirty="0"/>
              <a:t>}) \;\;\; , \;\;\; \lambda_1=1</a:t>
            </a:r>
          </a:p>
        </p:txBody>
      </p:sp>
      <p:sp>
        <p:nvSpPr>
          <p:cNvPr id="4" name="Slide Number Placeholder 3"/>
          <p:cNvSpPr>
            <a:spLocks noGrp="1"/>
          </p:cNvSpPr>
          <p:nvPr>
            <p:ph type="sldNum" sz="quarter" idx="10"/>
          </p:nvPr>
        </p:nvSpPr>
        <p:spPr/>
        <p:txBody>
          <a:bodyPr/>
          <a:lstStyle/>
          <a:p>
            <a:fld id="{86C89744-E556-4BD7-AA16-E12956233549}" type="slidenum">
              <a:rPr lang="en-US" smtClean="0"/>
              <a:pPr/>
              <a:t>67</a:t>
            </a:fld>
            <a:endParaRPr lang="en-US"/>
          </a:p>
        </p:txBody>
      </p:sp>
      <p:sp>
        <p:nvSpPr>
          <p:cNvPr id="5" name="Date Placeholder 4"/>
          <p:cNvSpPr>
            <a:spLocks noGrp="1"/>
          </p:cNvSpPr>
          <p:nvPr>
            <p:ph type="dt" idx="11"/>
          </p:nvPr>
        </p:nvSpPr>
        <p:spPr/>
        <p:txBody>
          <a:bodyPr/>
          <a:lstStyle/>
          <a:p>
            <a:r>
              <a:rPr lang="en-US"/>
              <a:t>18-Dec-2013</a:t>
            </a:r>
          </a:p>
        </p:txBody>
      </p:sp>
      <p:sp>
        <p:nvSpPr>
          <p:cNvPr id="6" name="Footer Placeholder 5"/>
          <p:cNvSpPr>
            <a:spLocks noGrp="1"/>
          </p:cNvSpPr>
          <p:nvPr>
            <p:ph type="ftr" sz="quarter" idx="12"/>
          </p:nvPr>
        </p:nvSpPr>
        <p:spPr/>
        <p:txBody>
          <a:bodyPr/>
          <a:lstStyle/>
          <a:p>
            <a:r>
              <a:rPr lang="en-US"/>
              <a:t>SMT Tutorial - ICON 2013</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60B9375-CC3C-4AED-BE0D-731D4A15B517}" type="slidenum">
              <a:rPr lang="en-IN" smtClean="0"/>
              <a:pPr/>
              <a:t>70</a:t>
            </a:fld>
            <a:endParaRPr lang="en-IN"/>
          </a:p>
        </p:txBody>
      </p:sp>
      <p:sp>
        <p:nvSpPr>
          <p:cNvPr id="5" name="Date Placeholder 4"/>
          <p:cNvSpPr>
            <a:spLocks noGrp="1"/>
          </p:cNvSpPr>
          <p:nvPr>
            <p:ph type="dt" idx="11"/>
          </p:nvPr>
        </p:nvSpPr>
        <p:spPr/>
        <p:txBody>
          <a:bodyPr/>
          <a:lstStyle/>
          <a:p>
            <a:r>
              <a:rPr lang="en-US"/>
              <a:t>18-Dec-2013</a:t>
            </a:r>
          </a:p>
        </p:txBody>
      </p:sp>
      <p:sp>
        <p:nvSpPr>
          <p:cNvPr id="6" name="Footer Placeholder 5"/>
          <p:cNvSpPr>
            <a:spLocks noGrp="1"/>
          </p:cNvSpPr>
          <p:nvPr>
            <p:ph type="ftr" sz="quarter" idx="12"/>
          </p:nvPr>
        </p:nvSpPr>
        <p:spPr/>
        <p:txBody>
          <a:bodyPr/>
          <a:lstStyle/>
          <a:p>
            <a:r>
              <a:rPr lang="en-US"/>
              <a:t>SMT Tutorial - ICON 2013</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60B9375-CC3C-4AED-BE0D-731D4A15B517}" type="slidenum">
              <a:rPr lang="en-IN" smtClean="0"/>
              <a:pPr/>
              <a:t>72</a:t>
            </a:fld>
            <a:endParaRPr lang="en-IN"/>
          </a:p>
        </p:txBody>
      </p:sp>
      <p:sp>
        <p:nvSpPr>
          <p:cNvPr id="5" name="Date Placeholder 4"/>
          <p:cNvSpPr>
            <a:spLocks noGrp="1"/>
          </p:cNvSpPr>
          <p:nvPr>
            <p:ph type="dt" idx="11"/>
          </p:nvPr>
        </p:nvSpPr>
        <p:spPr/>
        <p:txBody>
          <a:bodyPr/>
          <a:lstStyle/>
          <a:p>
            <a:r>
              <a:rPr lang="en-US"/>
              <a:t>18-Dec-2013</a:t>
            </a:r>
          </a:p>
        </p:txBody>
      </p:sp>
      <p:sp>
        <p:nvSpPr>
          <p:cNvPr id="6" name="Footer Placeholder 5"/>
          <p:cNvSpPr>
            <a:spLocks noGrp="1"/>
          </p:cNvSpPr>
          <p:nvPr>
            <p:ph type="ftr" sz="quarter" idx="12"/>
          </p:nvPr>
        </p:nvSpPr>
        <p:spPr/>
        <p:txBody>
          <a:bodyPr/>
          <a:lstStyle/>
          <a:p>
            <a:r>
              <a:rPr lang="en-US"/>
              <a:t>SMT Tutorial - ICON 2013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19383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129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922B-3C82-40B0-A944-BBA548E07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C5F785-2DBA-4B72-98EB-6C1D47469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F3BA74-8360-49F2-851C-0AB670CD0D3F}"/>
              </a:ext>
            </a:extLst>
          </p:cNvPr>
          <p:cNvSpPr>
            <a:spLocks noGrp="1"/>
          </p:cNvSpPr>
          <p:nvPr>
            <p:ph type="dt" sz="half" idx="10"/>
          </p:nvPr>
        </p:nvSpPr>
        <p:spPr/>
        <p:txBody>
          <a:bodyPr/>
          <a:lstStyle/>
          <a:p>
            <a:fld id="{DD1BF7D8-0C37-4A3C-B1D0-2C1AF0EE0A60}" type="datetimeFigureOut">
              <a:rPr lang="en-US" smtClean="0"/>
              <a:t>10/3/2022</a:t>
            </a:fld>
            <a:endParaRPr lang="en-US"/>
          </a:p>
        </p:txBody>
      </p:sp>
      <p:sp>
        <p:nvSpPr>
          <p:cNvPr id="5" name="Footer Placeholder 4">
            <a:extLst>
              <a:ext uri="{FF2B5EF4-FFF2-40B4-BE49-F238E27FC236}">
                <a16:creationId xmlns:a16="http://schemas.microsoft.com/office/drawing/2014/main" id="{3EEEDAD2-6A27-49CA-9D2D-0EA80FFA1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D0CD1-7646-448C-94B7-32B40B54E8DF}"/>
              </a:ext>
            </a:extLst>
          </p:cNvPr>
          <p:cNvSpPr>
            <a:spLocks noGrp="1"/>
          </p:cNvSpPr>
          <p:nvPr>
            <p:ph type="sldNum" sz="quarter" idx="12"/>
          </p:nvPr>
        </p:nvSpPr>
        <p:spPr/>
        <p:txBody>
          <a:bodyPr/>
          <a:lstStyle/>
          <a:p>
            <a:fld id="{C96AF261-8A41-40E3-9D20-CCC047C8A878}" type="slidenum">
              <a:rPr lang="en-US" smtClean="0"/>
              <a:t>‹#›</a:t>
            </a:fld>
            <a:endParaRPr lang="en-US"/>
          </a:p>
        </p:txBody>
      </p:sp>
    </p:spTree>
    <p:extLst>
      <p:ext uri="{BB962C8B-B14F-4D97-AF65-F5344CB8AC3E}">
        <p14:creationId xmlns:p14="http://schemas.microsoft.com/office/powerpoint/2010/main" val="385405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DCB7-1F21-4E9D-9239-5ED480AC78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F1F86-877F-419F-A265-24D39154D7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48A61-66F7-4F49-B5A1-57F1BE5C9B32}"/>
              </a:ext>
            </a:extLst>
          </p:cNvPr>
          <p:cNvSpPr>
            <a:spLocks noGrp="1"/>
          </p:cNvSpPr>
          <p:nvPr>
            <p:ph type="dt" sz="half" idx="10"/>
          </p:nvPr>
        </p:nvSpPr>
        <p:spPr/>
        <p:txBody>
          <a:bodyPr/>
          <a:lstStyle/>
          <a:p>
            <a:fld id="{DD1BF7D8-0C37-4A3C-B1D0-2C1AF0EE0A60}" type="datetimeFigureOut">
              <a:rPr lang="en-US" smtClean="0"/>
              <a:t>10/3/2022</a:t>
            </a:fld>
            <a:endParaRPr lang="en-US"/>
          </a:p>
        </p:txBody>
      </p:sp>
      <p:sp>
        <p:nvSpPr>
          <p:cNvPr id="5" name="Footer Placeholder 4">
            <a:extLst>
              <a:ext uri="{FF2B5EF4-FFF2-40B4-BE49-F238E27FC236}">
                <a16:creationId xmlns:a16="http://schemas.microsoft.com/office/drawing/2014/main" id="{9A70312A-781C-41F7-9A40-4B1F3562D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53882-3043-4E66-AED5-B2B7D68482B1}"/>
              </a:ext>
            </a:extLst>
          </p:cNvPr>
          <p:cNvSpPr>
            <a:spLocks noGrp="1"/>
          </p:cNvSpPr>
          <p:nvPr>
            <p:ph type="sldNum" sz="quarter" idx="12"/>
          </p:nvPr>
        </p:nvSpPr>
        <p:spPr/>
        <p:txBody>
          <a:bodyPr/>
          <a:lstStyle/>
          <a:p>
            <a:fld id="{C96AF261-8A41-40E3-9D20-CCC047C8A878}" type="slidenum">
              <a:rPr lang="en-US" smtClean="0"/>
              <a:t>‹#›</a:t>
            </a:fld>
            <a:endParaRPr lang="en-US"/>
          </a:p>
        </p:txBody>
      </p:sp>
    </p:spTree>
    <p:extLst>
      <p:ext uri="{BB962C8B-B14F-4D97-AF65-F5344CB8AC3E}">
        <p14:creationId xmlns:p14="http://schemas.microsoft.com/office/powerpoint/2010/main" val="3439867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7060D2-3C6D-431F-B083-E97B8D051A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BB019C-A345-455A-9625-EF2CDE1C76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E595F-7159-484A-93FD-6AA02D3A3B00}"/>
              </a:ext>
            </a:extLst>
          </p:cNvPr>
          <p:cNvSpPr>
            <a:spLocks noGrp="1"/>
          </p:cNvSpPr>
          <p:nvPr>
            <p:ph type="dt" sz="half" idx="10"/>
          </p:nvPr>
        </p:nvSpPr>
        <p:spPr/>
        <p:txBody>
          <a:bodyPr/>
          <a:lstStyle/>
          <a:p>
            <a:fld id="{DD1BF7D8-0C37-4A3C-B1D0-2C1AF0EE0A60}" type="datetimeFigureOut">
              <a:rPr lang="en-US" smtClean="0"/>
              <a:t>10/3/2022</a:t>
            </a:fld>
            <a:endParaRPr lang="en-US"/>
          </a:p>
        </p:txBody>
      </p:sp>
      <p:sp>
        <p:nvSpPr>
          <p:cNvPr id="5" name="Footer Placeholder 4">
            <a:extLst>
              <a:ext uri="{FF2B5EF4-FFF2-40B4-BE49-F238E27FC236}">
                <a16:creationId xmlns:a16="http://schemas.microsoft.com/office/drawing/2014/main" id="{DEAB3E96-BC1B-413C-9AA8-F0843114E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5A3FF-874A-46D2-ABA8-0F8E0B6403F5}"/>
              </a:ext>
            </a:extLst>
          </p:cNvPr>
          <p:cNvSpPr>
            <a:spLocks noGrp="1"/>
          </p:cNvSpPr>
          <p:nvPr>
            <p:ph type="sldNum" sz="quarter" idx="12"/>
          </p:nvPr>
        </p:nvSpPr>
        <p:spPr/>
        <p:txBody>
          <a:bodyPr/>
          <a:lstStyle/>
          <a:p>
            <a:fld id="{C96AF261-8A41-40E3-9D20-CCC047C8A878}" type="slidenum">
              <a:rPr lang="en-US" smtClean="0"/>
              <a:t>‹#›</a:t>
            </a:fld>
            <a:endParaRPr lang="en-US"/>
          </a:p>
        </p:txBody>
      </p:sp>
    </p:spTree>
    <p:extLst>
      <p:ext uri="{BB962C8B-B14F-4D97-AF65-F5344CB8AC3E}">
        <p14:creationId xmlns:p14="http://schemas.microsoft.com/office/powerpoint/2010/main" val="1218828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65840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609561" y="273352"/>
            <a:ext cx="10971600" cy="1144800"/>
          </a:xfrm>
          <a:prstGeom prst="rect">
            <a:avLst/>
          </a:prstGeom>
          <a:noFill/>
          <a:ln>
            <a:noFill/>
          </a:ln>
        </p:spPr>
        <p:txBody>
          <a:bodyPr lIns="76025" tIns="76025" rIns="76025" bIns="76025" anchor="ctr" anchorCtr="0"/>
          <a:lstStyle>
            <a:lvl1pPr marL="0" marR="0" lvl="0" indent="0" algn="l" rtl="0">
              <a:spcBef>
                <a:spcPts val="0"/>
              </a:spcBef>
              <a:buNone/>
              <a:defRPr sz="2000" b="0" i="0" u="none" strike="noStrike" cap="none"/>
            </a:lvl1pPr>
            <a:lvl2pPr marL="0" marR="0" lvl="1" indent="0" algn="l" rtl="0">
              <a:spcBef>
                <a:spcPts val="0"/>
              </a:spcBef>
              <a:buNone/>
              <a:defRPr sz="2000" b="0" i="0" u="none" strike="noStrike" cap="none"/>
            </a:lvl2pPr>
            <a:lvl3pPr marL="0" marR="0" lvl="2" indent="0" algn="l" rtl="0">
              <a:spcBef>
                <a:spcPts val="0"/>
              </a:spcBef>
              <a:buNone/>
              <a:defRPr sz="2000" b="0" i="0" u="none" strike="noStrike" cap="none"/>
            </a:lvl3pPr>
            <a:lvl4pPr marL="0" marR="0" lvl="3" indent="0" algn="l" rtl="0">
              <a:spcBef>
                <a:spcPts val="0"/>
              </a:spcBef>
              <a:buNone/>
              <a:defRPr sz="2000" b="0" i="0" u="none" strike="noStrike" cap="none"/>
            </a:lvl4pPr>
            <a:lvl5pPr marL="0" marR="0" lvl="4" indent="0" algn="l" rtl="0">
              <a:spcBef>
                <a:spcPts val="0"/>
              </a:spcBef>
              <a:buNone/>
              <a:defRPr sz="2000" b="0" i="0" u="none" strike="noStrike" cap="none"/>
            </a:lvl5pPr>
            <a:lvl6pPr marL="0" marR="0" lvl="5" indent="0" algn="l" rtl="0">
              <a:spcBef>
                <a:spcPts val="0"/>
              </a:spcBef>
              <a:buNone/>
              <a:defRPr sz="2000" b="0" i="0" u="none" strike="noStrike" cap="none"/>
            </a:lvl6pPr>
            <a:lvl7pPr marL="0" marR="0" lvl="6" indent="0" algn="l" rtl="0">
              <a:spcBef>
                <a:spcPts val="0"/>
              </a:spcBef>
              <a:buNone/>
              <a:defRPr sz="2000" b="0" i="0" u="none" strike="noStrike" cap="none"/>
            </a:lvl7pPr>
            <a:lvl8pPr marL="0" marR="0" lvl="7" indent="0" algn="l" rtl="0">
              <a:spcBef>
                <a:spcPts val="0"/>
              </a:spcBef>
              <a:buNone/>
              <a:defRPr sz="2000" b="0" i="0" u="none" strike="noStrike" cap="none"/>
            </a:lvl8pPr>
            <a:lvl9pPr marL="0" marR="0" lvl="8" indent="0" algn="l" rtl="0">
              <a:spcBef>
                <a:spcPts val="0"/>
              </a:spcBef>
              <a:buNone/>
              <a:defRPr sz="2000" b="0" i="0" u="none" strike="noStrike" cap="none"/>
            </a:lvl9pPr>
          </a:lstStyle>
          <a:p>
            <a:endParaRPr/>
          </a:p>
        </p:txBody>
      </p:sp>
      <p:sp>
        <p:nvSpPr>
          <p:cNvPr id="124" name="Shape 124"/>
          <p:cNvSpPr txBox="1">
            <a:spLocks noGrp="1"/>
          </p:cNvSpPr>
          <p:nvPr>
            <p:ph type="body" idx="1"/>
          </p:nvPr>
        </p:nvSpPr>
        <p:spPr>
          <a:xfrm>
            <a:off x="609561" y="1604841"/>
            <a:ext cx="10971600" cy="1897199"/>
          </a:xfrm>
          <a:prstGeom prst="rect">
            <a:avLst/>
          </a:prstGeom>
          <a:noFill/>
          <a:ln>
            <a:noFill/>
          </a:ln>
        </p:spPr>
        <p:txBody>
          <a:bodyPr lIns="76025" tIns="76025" rIns="76025" bIns="76025" anchor="t" anchorCtr="0"/>
          <a:lstStyle>
            <a:lvl1pPr marL="0" marR="0" lvl="0" indent="0" algn="l" rtl="0">
              <a:spcBef>
                <a:spcPts val="0"/>
              </a:spcBef>
              <a:buNone/>
              <a:defRPr sz="2000" b="0" i="0" u="none" strike="noStrike" cap="none"/>
            </a:lvl1pPr>
            <a:lvl2pPr marL="507987" marR="0" lvl="1" indent="0" algn="l" rtl="0">
              <a:spcBef>
                <a:spcPts val="0"/>
              </a:spcBef>
              <a:buNone/>
              <a:defRPr sz="2000" b="0" i="0" u="none" strike="noStrike" cap="none"/>
            </a:lvl2pPr>
            <a:lvl3pPr marL="1015975" marR="0" lvl="2" indent="0" algn="l" rtl="0">
              <a:spcBef>
                <a:spcPts val="0"/>
              </a:spcBef>
              <a:buNone/>
              <a:defRPr sz="2000" b="0" i="0" u="none" strike="noStrike" cap="none"/>
            </a:lvl3pPr>
            <a:lvl4pPr marL="1523962" marR="0" lvl="3" indent="0" algn="l" rtl="0">
              <a:spcBef>
                <a:spcPts val="0"/>
              </a:spcBef>
              <a:buNone/>
              <a:defRPr sz="2000" b="0" i="0" u="none" strike="noStrike" cap="none"/>
            </a:lvl4pPr>
            <a:lvl5pPr marL="2031949" marR="0" lvl="4" indent="0" algn="l" rtl="0">
              <a:spcBef>
                <a:spcPts val="0"/>
              </a:spcBef>
              <a:buNone/>
              <a:defRPr sz="2000" b="0" i="0" u="none" strike="noStrike" cap="none"/>
            </a:lvl5pPr>
            <a:lvl6pPr marL="2539937" marR="0" lvl="5" indent="0" algn="l" rtl="0">
              <a:spcBef>
                <a:spcPts val="0"/>
              </a:spcBef>
              <a:buNone/>
              <a:defRPr sz="2000" b="0" i="0" u="none" strike="noStrike" cap="none"/>
            </a:lvl6pPr>
            <a:lvl7pPr marL="3047924" marR="0" lvl="6" indent="0" algn="l" rtl="0">
              <a:spcBef>
                <a:spcPts val="0"/>
              </a:spcBef>
              <a:buNone/>
              <a:defRPr sz="2000" b="0" i="0" u="none" strike="noStrike" cap="none"/>
            </a:lvl7pPr>
            <a:lvl8pPr marL="3555911" marR="0" lvl="7" indent="0" algn="l" rtl="0">
              <a:spcBef>
                <a:spcPts val="0"/>
              </a:spcBef>
              <a:buNone/>
              <a:defRPr sz="2000" b="0" i="0" u="none" strike="noStrike" cap="none"/>
            </a:lvl8pPr>
            <a:lvl9pPr marL="4046965" marR="0" lvl="8" indent="0" algn="l" rtl="0">
              <a:spcBef>
                <a:spcPts val="0"/>
              </a:spcBef>
              <a:buNone/>
              <a:defRPr sz="2000" b="0" i="0" u="none" strike="noStrike" cap="none"/>
            </a:lvl9pPr>
          </a:lstStyle>
          <a:p>
            <a:endParaRPr/>
          </a:p>
        </p:txBody>
      </p:sp>
      <p:sp>
        <p:nvSpPr>
          <p:cNvPr id="125" name="Shape 125"/>
          <p:cNvSpPr txBox="1">
            <a:spLocks noGrp="1"/>
          </p:cNvSpPr>
          <p:nvPr>
            <p:ph type="body" idx="2"/>
          </p:nvPr>
        </p:nvSpPr>
        <p:spPr>
          <a:xfrm>
            <a:off x="609561" y="3682577"/>
            <a:ext cx="10971600" cy="1897200"/>
          </a:xfrm>
          <a:prstGeom prst="rect">
            <a:avLst/>
          </a:prstGeom>
          <a:noFill/>
          <a:ln>
            <a:noFill/>
          </a:ln>
        </p:spPr>
        <p:txBody>
          <a:bodyPr lIns="76025" tIns="76025" rIns="76025" bIns="76025" anchor="t" anchorCtr="0"/>
          <a:lstStyle>
            <a:lvl1pPr marL="0" marR="0" lvl="0" indent="0" algn="l" rtl="0">
              <a:spcBef>
                <a:spcPts val="0"/>
              </a:spcBef>
              <a:buNone/>
              <a:defRPr sz="2000" b="0" i="0" u="none" strike="noStrike" cap="none"/>
            </a:lvl1pPr>
            <a:lvl2pPr marL="507987" marR="0" lvl="1" indent="0" algn="l" rtl="0">
              <a:spcBef>
                <a:spcPts val="0"/>
              </a:spcBef>
              <a:buNone/>
              <a:defRPr sz="2000" b="0" i="0" u="none" strike="noStrike" cap="none"/>
            </a:lvl2pPr>
            <a:lvl3pPr marL="1015975" marR="0" lvl="2" indent="0" algn="l" rtl="0">
              <a:spcBef>
                <a:spcPts val="0"/>
              </a:spcBef>
              <a:buNone/>
              <a:defRPr sz="2000" b="0" i="0" u="none" strike="noStrike" cap="none"/>
            </a:lvl3pPr>
            <a:lvl4pPr marL="1523962" marR="0" lvl="3" indent="0" algn="l" rtl="0">
              <a:spcBef>
                <a:spcPts val="0"/>
              </a:spcBef>
              <a:buNone/>
              <a:defRPr sz="2000" b="0" i="0" u="none" strike="noStrike" cap="none"/>
            </a:lvl4pPr>
            <a:lvl5pPr marL="2031949" marR="0" lvl="4" indent="0" algn="l" rtl="0">
              <a:spcBef>
                <a:spcPts val="0"/>
              </a:spcBef>
              <a:buNone/>
              <a:defRPr sz="2000" b="0" i="0" u="none" strike="noStrike" cap="none"/>
            </a:lvl5pPr>
            <a:lvl6pPr marL="2539937" marR="0" lvl="5" indent="0" algn="l" rtl="0">
              <a:spcBef>
                <a:spcPts val="0"/>
              </a:spcBef>
              <a:buNone/>
              <a:defRPr sz="2000" b="0" i="0" u="none" strike="noStrike" cap="none"/>
            </a:lvl6pPr>
            <a:lvl7pPr marL="3047924" marR="0" lvl="6" indent="0" algn="l" rtl="0">
              <a:spcBef>
                <a:spcPts val="0"/>
              </a:spcBef>
              <a:buNone/>
              <a:defRPr sz="2000" b="0" i="0" u="none" strike="noStrike" cap="none"/>
            </a:lvl7pPr>
            <a:lvl8pPr marL="3555911" marR="0" lvl="7" indent="0" algn="l" rtl="0">
              <a:spcBef>
                <a:spcPts val="0"/>
              </a:spcBef>
              <a:buNone/>
              <a:defRPr sz="2000" b="0" i="0" u="none" strike="noStrike" cap="none"/>
            </a:lvl8pPr>
            <a:lvl9pPr marL="4046965" marR="0" lvl="8" indent="0" algn="l" rtl="0">
              <a:spcBef>
                <a:spcPts val="0"/>
              </a:spcBef>
              <a:buNone/>
              <a:defRPr sz="2000" b="0" i="0" u="none" strike="noStrike" cap="none"/>
            </a:lvl9pPr>
          </a:lstStyle>
          <a:p>
            <a:endParaRPr/>
          </a:p>
        </p:txBody>
      </p:sp>
    </p:spTree>
    <p:extLst>
      <p:ext uri="{BB962C8B-B14F-4D97-AF65-F5344CB8AC3E}">
        <p14:creationId xmlns:p14="http://schemas.microsoft.com/office/powerpoint/2010/main" val="1545821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800"/>
          </a:xfrm>
          <a:prstGeom prst="rect">
            <a:avLst/>
          </a:prstGeom>
        </p:spPr>
        <p:txBody>
          <a:bodyPr lIns="91425" tIns="91425" rIns="91425" bIns="91425" anchor="b" anchorCtr="0"/>
          <a:lstStyle>
            <a:lvl1pPr lvl="0" algn="ctr">
              <a:spcBef>
                <a:spcPts val="0"/>
              </a:spcBef>
              <a:buSzPct val="100000"/>
              <a:defRPr sz="6933"/>
            </a:lvl1pPr>
            <a:lvl2pPr lvl="1" algn="ctr">
              <a:spcBef>
                <a:spcPts val="0"/>
              </a:spcBef>
              <a:buSzPct val="100000"/>
              <a:defRPr sz="6933"/>
            </a:lvl2pPr>
            <a:lvl3pPr lvl="2" algn="ctr">
              <a:spcBef>
                <a:spcPts val="0"/>
              </a:spcBef>
              <a:buSzPct val="100000"/>
              <a:defRPr sz="6933"/>
            </a:lvl3pPr>
            <a:lvl4pPr lvl="3" algn="ctr">
              <a:spcBef>
                <a:spcPts val="0"/>
              </a:spcBef>
              <a:buSzPct val="100000"/>
              <a:defRPr sz="6933"/>
            </a:lvl4pPr>
            <a:lvl5pPr lvl="4" algn="ctr">
              <a:spcBef>
                <a:spcPts val="0"/>
              </a:spcBef>
              <a:buSzPct val="100000"/>
              <a:defRPr sz="6933"/>
            </a:lvl5pPr>
            <a:lvl6pPr lvl="5" algn="ctr">
              <a:spcBef>
                <a:spcPts val="0"/>
              </a:spcBef>
              <a:buSzPct val="100000"/>
              <a:defRPr sz="6933"/>
            </a:lvl6pPr>
            <a:lvl7pPr lvl="6" algn="ctr">
              <a:spcBef>
                <a:spcPts val="0"/>
              </a:spcBef>
              <a:buSzPct val="100000"/>
              <a:defRPr sz="6933"/>
            </a:lvl7pPr>
            <a:lvl8pPr lvl="7" algn="ctr">
              <a:spcBef>
                <a:spcPts val="0"/>
              </a:spcBef>
              <a:buSzPct val="100000"/>
              <a:defRPr sz="6933"/>
            </a:lvl8pPr>
            <a:lvl9pPr lvl="8" algn="ctr">
              <a:spcBef>
                <a:spcPts val="0"/>
              </a:spcBef>
              <a:buSzPct val="100000"/>
              <a:defRPr sz="6933"/>
            </a:lvl9pPr>
          </a:lstStyle>
          <a:p>
            <a:endParaRPr/>
          </a:p>
        </p:txBody>
      </p:sp>
      <p:sp>
        <p:nvSpPr>
          <p:cNvPr id="11" name="Shape 11"/>
          <p:cNvSpPr txBox="1">
            <a:spLocks noGrp="1"/>
          </p:cNvSpPr>
          <p:nvPr>
            <p:ph type="subTitle" idx="1"/>
          </p:nvPr>
        </p:nvSpPr>
        <p:spPr>
          <a:xfrm>
            <a:off x="415600" y="3778833"/>
            <a:ext cx="11360800" cy="105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3733"/>
            </a:lvl1pPr>
            <a:lvl2pPr lvl="1" algn="ctr">
              <a:lnSpc>
                <a:spcPct val="100000"/>
              </a:lnSpc>
              <a:spcBef>
                <a:spcPts val="0"/>
              </a:spcBef>
              <a:spcAft>
                <a:spcPts val="0"/>
              </a:spcAft>
              <a:buSzPct val="100000"/>
              <a:buNone/>
              <a:defRPr sz="3733"/>
            </a:lvl2pPr>
            <a:lvl3pPr lvl="2" algn="ctr">
              <a:lnSpc>
                <a:spcPct val="100000"/>
              </a:lnSpc>
              <a:spcBef>
                <a:spcPts val="0"/>
              </a:spcBef>
              <a:spcAft>
                <a:spcPts val="0"/>
              </a:spcAft>
              <a:buSzPct val="100000"/>
              <a:buNone/>
              <a:defRPr sz="3733"/>
            </a:lvl3pPr>
            <a:lvl4pPr lvl="3" algn="ctr">
              <a:lnSpc>
                <a:spcPct val="100000"/>
              </a:lnSpc>
              <a:spcBef>
                <a:spcPts val="0"/>
              </a:spcBef>
              <a:spcAft>
                <a:spcPts val="0"/>
              </a:spcAft>
              <a:buSzPct val="100000"/>
              <a:buNone/>
              <a:defRPr sz="3733"/>
            </a:lvl4pPr>
            <a:lvl5pPr lvl="4" algn="ctr">
              <a:lnSpc>
                <a:spcPct val="100000"/>
              </a:lnSpc>
              <a:spcBef>
                <a:spcPts val="0"/>
              </a:spcBef>
              <a:spcAft>
                <a:spcPts val="0"/>
              </a:spcAft>
              <a:buSzPct val="100000"/>
              <a:buNone/>
              <a:defRPr sz="3733"/>
            </a:lvl5pPr>
            <a:lvl6pPr lvl="5" algn="ctr">
              <a:lnSpc>
                <a:spcPct val="100000"/>
              </a:lnSpc>
              <a:spcBef>
                <a:spcPts val="0"/>
              </a:spcBef>
              <a:spcAft>
                <a:spcPts val="0"/>
              </a:spcAft>
              <a:buSzPct val="100000"/>
              <a:buNone/>
              <a:defRPr sz="3733"/>
            </a:lvl6pPr>
            <a:lvl7pPr lvl="6" algn="ctr">
              <a:lnSpc>
                <a:spcPct val="100000"/>
              </a:lnSpc>
              <a:spcBef>
                <a:spcPts val="0"/>
              </a:spcBef>
              <a:spcAft>
                <a:spcPts val="0"/>
              </a:spcAft>
              <a:buSzPct val="100000"/>
              <a:buNone/>
              <a:defRPr sz="3733"/>
            </a:lvl7pPr>
            <a:lvl8pPr lvl="7" algn="ctr">
              <a:lnSpc>
                <a:spcPct val="100000"/>
              </a:lnSpc>
              <a:spcBef>
                <a:spcPts val="0"/>
              </a:spcBef>
              <a:spcAft>
                <a:spcPts val="0"/>
              </a:spcAft>
              <a:buSzPct val="100000"/>
              <a:buNone/>
              <a:defRPr sz="3733"/>
            </a:lvl8pPr>
            <a:lvl9pPr lvl="8" algn="ctr">
              <a:lnSpc>
                <a:spcPct val="100000"/>
              </a:lnSpc>
              <a:spcBef>
                <a:spcPts val="0"/>
              </a:spcBef>
              <a:spcAft>
                <a:spcPts val="0"/>
              </a:spcAft>
              <a:buSzPct val="100000"/>
              <a:buNone/>
              <a:defRPr sz="3733"/>
            </a:lvl9pPr>
          </a:lstStyle>
          <a:p>
            <a:endParaRPr/>
          </a:p>
        </p:txBody>
      </p:sp>
      <p:sp>
        <p:nvSpPr>
          <p:cNvPr id="12" name="Shape 12"/>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004700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412052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15600" y="1536633"/>
            <a:ext cx="5333200" cy="4555200"/>
          </a:xfrm>
          <a:prstGeom prst="rect">
            <a:avLst/>
          </a:prstGeom>
        </p:spPr>
        <p:txBody>
          <a:bodyPr lIns="91425" tIns="91425" rIns="91425" bIns="91425" anchor="t" anchorCtr="0"/>
          <a:lstStyle>
            <a:lvl1pPr lvl="0">
              <a:spcBef>
                <a:spcPts val="0"/>
              </a:spcBef>
              <a:buSzPct val="100000"/>
              <a:defRPr sz="1867"/>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3" name="Shape 23"/>
          <p:cNvSpPr txBox="1">
            <a:spLocks noGrp="1"/>
          </p:cNvSpPr>
          <p:nvPr>
            <p:ph type="body" idx="2"/>
          </p:nvPr>
        </p:nvSpPr>
        <p:spPr>
          <a:xfrm>
            <a:off x="6443200" y="1536633"/>
            <a:ext cx="5333200" cy="4555200"/>
          </a:xfrm>
          <a:prstGeom prst="rect">
            <a:avLst/>
          </a:prstGeom>
        </p:spPr>
        <p:txBody>
          <a:bodyPr lIns="91425" tIns="91425" rIns="91425" bIns="91425" anchor="t" anchorCtr="0"/>
          <a:lstStyle>
            <a:lvl1pPr lvl="0">
              <a:spcBef>
                <a:spcPts val="0"/>
              </a:spcBef>
              <a:buSzPct val="100000"/>
              <a:defRPr sz="1867"/>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4" name="Shape 24"/>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210073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564489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600"/>
          </a:xfrm>
          <a:prstGeom prst="rect">
            <a:avLst/>
          </a:prstGeom>
        </p:spPr>
        <p:txBody>
          <a:bodyPr lIns="91425" tIns="91425" rIns="91425" bIns="91425"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30" name="Shape 30"/>
          <p:cNvSpPr txBox="1">
            <a:spLocks noGrp="1"/>
          </p:cNvSpPr>
          <p:nvPr>
            <p:ph type="body" idx="1"/>
          </p:nvPr>
        </p:nvSpPr>
        <p:spPr>
          <a:xfrm>
            <a:off x="415600" y="1852800"/>
            <a:ext cx="3744000" cy="4239200"/>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1" name="Shape 31"/>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5577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7" y="600200"/>
            <a:ext cx="8490400" cy="5454400"/>
          </a:xfrm>
          <a:prstGeom prst="rect">
            <a:avLst/>
          </a:prstGeom>
        </p:spPr>
        <p:txBody>
          <a:bodyPr lIns="91425" tIns="91425" rIns="91425" bIns="91425" anchor="ctr" anchorCtr="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
        <p:nvSpPr>
          <p:cNvPr id="34" name="Shape 34"/>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51105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82E-9893-4F94-B91F-C7B8970BB0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37E015-3FFC-4BDC-8633-85197BBD65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4B255-F677-44BA-972C-6AA0B9E2CD06}"/>
              </a:ext>
            </a:extLst>
          </p:cNvPr>
          <p:cNvSpPr>
            <a:spLocks noGrp="1"/>
          </p:cNvSpPr>
          <p:nvPr>
            <p:ph type="dt" sz="half" idx="10"/>
          </p:nvPr>
        </p:nvSpPr>
        <p:spPr/>
        <p:txBody>
          <a:bodyPr/>
          <a:lstStyle/>
          <a:p>
            <a:fld id="{DD1BF7D8-0C37-4A3C-B1D0-2C1AF0EE0A60}" type="datetimeFigureOut">
              <a:rPr lang="en-US" smtClean="0"/>
              <a:t>10/3/2022</a:t>
            </a:fld>
            <a:endParaRPr lang="en-US"/>
          </a:p>
        </p:txBody>
      </p:sp>
      <p:sp>
        <p:nvSpPr>
          <p:cNvPr id="5" name="Footer Placeholder 4">
            <a:extLst>
              <a:ext uri="{FF2B5EF4-FFF2-40B4-BE49-F238E27FC236}">
                <a16:creationId xmlns:a16="http://schemas.microsoft.com/office/drawing/2014/main" id="{3709DE6A-BC6C-463E-A5C0-CA99F96A6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D8128-CAAE-43DF-8F26-0DE921B1B7F8}"/>
              </a:ext>
            </a:extLst>
          </p:cNvPr>
          <p:cNvSpPr>
            <a:spLocks noGrp="1"/>
          </p:cNvSpPr>
          <p:nvPr>
            <p:ph type="sldNum" sz="quarter" idx="12"/>
          </p:nvPr>
        </p:nvSpPr>
        <p:spPr/>
        <p:txBody>
          <a:bodyPr/>
          <a:lstStyle/>
          <a:p>
            <a:fld id="{C96AF261-8A41-40E3-9D20-CCC047C8A878}" type="slidenum">
              <a:rPr lang="en-US" smtClean="0"/>
              <a:t>‹#›</a:t>
            </a:fld>
            <a:endParaRPr lang="en-US"/>
          </a:p>
        </p:txBody>
      </p:sp>
    </p:spTree>
    <p:extLst>
      <p:ext uri="{BB962C8B-B14F-4D97-AF65-F5344CB8AC3E}">
        <p14:creationId xmlns:p14="http://schemas.microsoft.com/office/powerpoint/2010/main" val="2560287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lIns="121900" tIns="121900" rIns="121900" bIns="121900" anchor="ctr" anchorCtr="0">
            <a:noAutofit/>
          </a:bodyPr>
          <a:lstStyle/>
          <a:p>
            <a:pPr lvl="0">
              <a:spcBef>
                <a:spcPts val="0"/>
              </a:spcBef>
              <a:buNone/>
            </a:pPr>
            <a:endParaRPr sz="2400"/>
          </a:p>
        </p:txBody>
      </p:sp>
      <p:sp>
        <p:nvSpPr>
          <p:cNvPr id="37" name="Shape 37"/>
          <p:cNvSpPr txBox="1">
            <a:spLocks noGrp="1"/>
          </p:cNvSpPr>
          <p:nvPr>
            <p:ph type="title"/>
          </p:nvPr>
        </p:nvSpPr>
        <p:spPr>
          <a:xfrm>
            <a:off x="354000" y="1644233"/>
            <a:ext cx="5393600" cy="1976400"/>
          </a:xfrm>
          <a:prstGeom prst="rect">
            <a:avLst/>
          </a:prstGeom>
        </p:spPr>
        <p:txBody>
          <a:bodyPr lIns="91425" tIns="91425" rIns="91425" bIns="91425" anchor="b" anchorCtr="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a:endParaRPr/>
          </a:p>
        </p:txBody>
      </p:sp>
      <p:sp>
        <p:nvSpPr>
          <p:cNvPr id="38" name="Shape 38"/>
          <p:cNvSpPr txBox="1">
            <a:spLocks noGrp="1"/>
          </p:cNvSpPr>
          <p:nvPr>
            <p:ph type="subTitle" idx="1"/>
          </p:nvPr>
        </p:nvSpPr>
        <p:spPr>
          <a:xfrm>
            <a:off x="354000" y="3737433"/>
            <a:ext cx="5393600" cy="164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39" name="Shape 39"/>
          <p:cNvSpPr txBox="1">
            <a:spLocks noGrp="1"/>
          </p:cNvSpPr>
          <p:nvPr>
            <p:ph type="body" idx="2"/>
          </p:nvPr>
        </p:nvSpPr>
        <p:spPr>
          <a:xfrm>
            <a:off x="6586000" y="965433"/>
            <a:ext cx="5116000" cy="49268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132120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400" cy="806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1040423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3"/>
            <a:ext cx="11360800" cy="2618000"/>
          </a:xfrm>
          <a:prstGeom prst="rect">
            <a:avLst/>
          </a:prstGeom>
        </p:spPr>
        <p:txBody>
          <a:bodyPr lIns="91425" tIns="91425" rIns="91425" bIns="91425" anchor="b" anchorCtr="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a:endParaRPr/>
          </a:p>
        </p:txBody>
      </p:sp>
      <p:sp>
        <p:nvSpPr>
          <p:cNvPr id="46" name="Shape 46"/>
          <p:cNvSpPr txBox="1">
            <a:spLocks noGrp="1"/>
          </p:cNvSpPr>
          <p:nvPr>
            <p:ph type="body" idx="1"/>
          </p:nvPr>
        </p:nvSpPr>
        <p:spPr>
          <a:xfrm>
            <a:off x="415600" y="4202967"/>
            <a:ext cx="11360800" cy="17344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2123534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4240545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Shape 11"/>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Shape 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26153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591890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824983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Shape 23"/>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Shape 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085562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11909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Shape 30"/>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Shape 3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3758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78B5-D89F-4B2B-8D1D-72BBAE58F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B5E533-4902-485E-8B62-7DEAFFBF5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61CB24-0F7B-432B-ADFC-740859A98F35}"/>
              </a:ext>
            </a:extLst>
          </p:cNvPr>
          <p:cNvSpPr>
            <a:spLocks noGrp="1"/>
          </p:cNvSpPr>
          <p:nvPr>
            <p:ph type="dt" sz="half" idx="10"/>
          </p:nvPr>
        </p:nvSpPr>
        <p:spPr/>
        <p:txBody>
          <a:bodyPr/>
          <a:lstStyle/>
          <a:p>
            <a:fld id="{DD1BF7D8-0C37-4A3C-B1D0-2C1AF0EE0A60}" type="datetimeFigureOut">
              <a:rPr lang="en-US" smtClean="0"/>
              <a:t>10/3/2022</a:t>
            </a:fld>
            <a:endParaRPr lang="en-US"/>
          </a:p>
        </p:txBody>
      </p:sp>
      <p:sp>
        <p:nvSpPr>
          <p:cNvPr id="5" name="Footer Placeholder 4">
            <a:extLst>
              <a:ext uri="{FF2B5EF4-FFF2-40B4-BE49-F238E27FC236}">
                <a16:creationId xmlns:a16="http://schemas.microsoft.com/office/drawing/2014/main" id="{ECBAD487-C66C-48B4-B78F-957277079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44826-4453-467E-A564-DFA68E575B51}"/>
              </a:ext>
            </a:extLst>
          </p:cNvPr>
          <p:cNvSpPr>
            <a:spLocks noGrp="1"/>
          </p:cNvSpPr>
          <p:nvPr>
            <p:ph type="sldNum" sz="quarter" idx="12"/>
          </p:nvPr>
        </p:nvSpPr>
        <p:spPr/>
        <p:txBody>
          <a:bodyPr/>
          <a:lstStyle/>
          <a:p>
            <a:fld id="{C96AF261-8A41-40E3-9D20-CCC047C8A878}" type="slidenum">
              <a:rPr lang="en-US" smtClean="0"/>
              <a:t>‹#›</a:t>
            </a:fld>
            <a:endParaRPr lang="en-US"/>
          </a:p>
        </p:txBody>
      </p:sp>
    </p:spTree>
    <p:extLst>
      <p:ext uri="{BB962C8B-B14F-4D97-AF65-F5344CB8AC3E}">
        <p14:creationId xmlns:p14="http://schemas.microsoft.com/office/powerpoint/2010/main" val="6288277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Shape 3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464145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7" name="Shape 37"/>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Shape 38"/>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Shape 3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Shape 4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392360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434121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Shape 46"/>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Shape 4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38482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9516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144B-306A-49AF-91AB-D76058D077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2026AB-F71E-4420-80BB-F45ABB315CD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A38068-5EF3-41FD-B587-706522D8FC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710A06-998D-4DCA-8FC5-39A4892F11B3}"/>
              </a:ext>
            </a:extLst>
          </p:cNvPr>
          <p:cNvSpPr>
            <a:spLocks noGrp="1"/>
          </p:cNvSpPr>
          <p:nvPr>
            <p:ph type="dt" sz="half" idx="10"/>
          </p:nvPr>
        </p:nvSpPr>
        <p:spPr/>
        <p:txBody>
          <a:bodyPr/>
          <a:lstStyle/>
          <a:p>
            <a:fld id="{DD1BF7D8-0C37-4A3C-B1D0-2C1AF0EE0A60}" type="datetimeFigureOut">
              <a:rPr lang="en-US" smtClean="0"/>
              <a:t>10/3/2022</a:t>
            </a:fld>
            <a:endParaRPr lang="en-US"/>
          </a:p>
        </p:txBody>
      </p:sp>
      <p:sp>
        <p:nvSpPr>
          <p:cNvPr id="6" name="Footer Placeholder 5">
            <a:extLst>
              <a:ext uri="{FF2B5EF4-FFF2-40B4-BE49-F238E27FC236}">
                <a16:creationId xmlns:a16="http://schemas.microsoft.com/office/drawing/2014/main" id="{891DAC94-AB07-4266-A15A-7833E165D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E8DFB7-237A-4197-8C21-1F3D34AB827D}"/>
              </a:ext>
            </a:extLst>
          </p:cNvPr>
          <p:cNvSpPr>
            <a:spLocks noGrp="1"/>
          </p:cNvSpPr>
          <p:nvPr>
            <p:ph type="sldNum" sz="quarter" idx="12"/>
          </p:nvPr>
        </p:nvSpPr>
        <p:spPr/>
        <p:txBody>
          <a:bodyPr/>
          <a:lstStyle/>
          <a:p>
            <a:fld id="{C96AF261-8A41-40E3-9D20-CCC047C8A878}" type="slidenum">
              <a:rPr lang="en-US" smtClean="0"/>
              <a:t>‹#›</a:t>
            </a:fld>
            <a:endParaRPr lang="en-US"/>
          </a:p>
        </p:txBody>
      </p:sp>
    </p:spTree>
    <p:extLst>
      <p:ext uri="{BB962C8B-B14F-4D97-AF65-F5344CB8AC3E}">
        <p14:creationId xmlns:p14="http://schemas.microsoft.com/office/powerpoint/2010/main" val="288755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3C97-74EA-4573-91D1-E2555EE46E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31E109-624D-4355-BE86-8A3249BBE5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8D08A1-2FF1-4A31-88F5-9CDFF27249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6C8D-AEFE-49CC-9416-6763501CD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BC7EBC-6643-4CDE-A075-3788D0BADF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ADFC9-DC28-475B-9D95-6865A8A10682}"/>
              </a:ext>
            </a:extLst>
          </p:cNvPr>
          <p:cNvSpPr>
            <a:spLocks noGrp="1"/>
          </p:cNvSpPr>
          <p:nvPr>
            <p:ph type="dt" sz="half" idx="10"/>
          </p:nvPr>
        </p:nvSpPr>
        <p:spPr/>
        <p:txBody>
          <a:bodyPr/>
          <a:lstStyle/>
          <a:p>
            <a:fld id="{DD1BF7D8-0C37-4A3C-B1D0-2C1AF0EE0A60}" type="datetimeFigureOut">
              <a:rPr lang="en-US" smtClean="0"/>
              <a:t>10/3/2022</a:t>
            </a:fld>
            <a:endParaRPr lang="en-US"/>
          </a:p>
        </p:txBody>
      </p:sp>
      <p:sp>
        <p:nvSpPr>
          <p:cNvPr id="8" name="Footer Placeholder 7">
            <a:extLst>
              <a:ext uri="{FF2B5EF4-FFF2-40B4-BE49-F238E27FC236}">
                <a16:creationId xmlns:a16="http://schemas.microsoft.com/office/drawing/2014/main" id="{7EA330FE-7BAA-4805-AD10-7C6AFD8055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5BC3A1-0D40-4BAF-A43C-90A4B80A72D2}"/>
              </a:ext>
            </a:extLst>
          </p:cNvPr>
          <p:cNvSpPr>
            <a:spLocks noGrp="1"/>
          </p:cNvSpPr>
          <p:nvPr>
            <p:ph type="sldNum" sz="quarter" idx="12"/>
          </p:nvPr>
        </p:nvSpPr>
        <p:spPr/>
        <p:txBody>
          <a:bodyPr/>
          <a:lstStyle/>
          <a:p>
            <a:fld id="{C96AF261-8A41-40E3-9D20-CCC047C8A878}" type="slidenum">
              <a:rPr lang="en-US" smtClean="0"/>
              <a:t>‹#›</a:t>
            </a:fld>
            <a:endParaRPr lang="en-US"/>
          </a:p>
        </p:txBody>
      </p:sp>
    </p:spTree>
    <p:extLst>
      <p:ext uri="{BB962C8B-B14F-4D97-AF65-F5344CB8AC3E}">
        <p14:creationId xmlns:p14="http://schemas.microsoft.com/office/powerpoint/2010/main" val="238459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345F-C9F5-4CCF-B499-61EF7C1DC7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198D4C-E272-49D7-B375-CDAED66E45CC}"/>
              </a:ext>
            </a:extLst>
          </p:cNvPr>
          <p:cNvSpPr>
            <a:spLocks noGrp="1"/>
          </p:cNvSpPr>
          <p:nvPr>
            <p:ph type="dt" sz="half" idx="10"/>
          </p:nvPr>
        </p:nvSpPr>
        <p:spPr/>
        <p:txBody>
          <a:bodyPr/>
          <a:lstStyle/>
          <a:p>
            <a:fld id="{DD1BF7D8-0C37-4A3C-B1D0-2C1AF0EE0A60}" type="datetimeFigureOut">
              <a:rPr lang="en-US" smtClean="0"/>
              <a:t>10/3/2022</a:t>
            </a:fld>
            <a:endParaRPr lang="en-US"/>
          </a:p>
        </p:txBody>
      </p:sp>
      <p:sp>
        <p:nvSpPr>
          <p:cNvPr id="4" name="Footer Placeholder 3">
            <a:extLst>
              <a:ext uri="{FF2B5EF4-FFF2-40B4-BE49-F238E27FC236}">
                <a16:creationId xmlns:a16="http://schemas.microsoft.com/office/drawing/2014/main" id="{6D80D053-354D-4AFD-B739-CABA2D865D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448C23-B9B5-440D-A739-F7B7A68D500F}"/>
              </a:ext>
            </a:extLst>
          </p:cNvPr>
          <p:cNvSpPr>
            <a:spLocks noGrp="1"/>
          </p:cNvSpPr>
          <p:nvPr>
            <p:ph type="sldNum" sz="quarter" idx="12"/>
          </p:nvPr>
        </p:nvSpPr>
        <p:spPr/>
        <p:txBody>
          <a:bodyPr/>
          <a:lstStyle/>
          <a:p>
            <a:fld id="{C96AF261-8A41-40E3-9D20-CCC047C8A878}" type="slidenum">
              <a:rPr lang="en-US" smtClean="0"/>
              <a:t>‹#›</a:t>
            </a:fld>
            <a:endParaRPr lang="en-US"/>
          </a:p>
        </p:txBody>
      </p:sp>
    </p:spTree>
    <p:extLst>
      <p:ext uri="{BB962C8B-B14F-4D97-AF65-F5344CB8AC3E}">
        <p14:creationId xmlns:p14="http://schemas.microsoft.com/office/powerpoint/2010/main" val="114944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384664-59E3-4835-99D2-B22927EA2D6A}"/>
              </a:ext>
            </a:extLst>
          </p:cNvPr>
          <p:cNvSpPr>
            <a:spLocks noGrp="1"/>
          </p:cNvSpPr>
          <p:nvPr>
            <p:ph type="dt" sz="half" idx="10"/>
          </p:nvPr>
        </p:nvSpPr>
        <p:spPr/>
        <p:txBody>
          <a:bodyPr/>
          <a:lstStyle/>
          <a:p>
            <a:fld id="{DD1BF7D8-0C37-4A3C-B1D0-2C1AF0EE0A60}" type="datetimeFigureOut">
              <a:rPr lang="en-US" smtClean="0"/>
              <a:t>10/3/2022</a:t>
            </a:fld>
            <a:endParaRPr lang="en-US"/>
          </a:p>
        </p:txBody>
      </p:sp>
      <p:sp>
        <p:nvSpPr>
          <p:cNvPr id="3" name="Footer Placeholder 2">
            <a:extLst>
              <a:ext uri="{FF2B5EF4-FFF2-40B4-BE49-F238E27FC236}">
                <a16:creationId xmlns:a16="http://schemas.microsoft.com/office/drawing/2014/main" id="{49D63730-2954-41AB-AA53-1C24F02463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0B5398-CCC9-46B0-B0CC-EC6C5F9ABF48}"/>
              </a:ext>
            </a:extLst>
          </p:cNvPr>
          <p:cNvSpPr>
            <a:spLocks noGrp="1"/>
          </p:cNvSpPr>
          <p:nvPr>
            <p:ph type="sldNum" sz="quarter" idx="12"/>
          </p:nvPr>
        </p:nvSpPr>
        <p:spPr/>
        <p:txBody>
          <a:bodyPr/>
          <a:lstStyle/>
          <a:p>
            <a:fld id="{C96AF261-8A41-40E3-9D20-CCC047C8A878}" type="slidenum">
              <a:rPr lang="en-US" smtClean="0"/>
              <a:t>‹#›</a:t>
            </a:fld>
            <a:endParaRPr lang="en-US"/>
          </a:p>
        </p:txBody>
      </p:sp>
    </p:spTree>
    <p:extLst>
      <p:ext uri="{BB962C8B-B14F-4D97-AF65-F5344CB8AC3E}">
        <p14:creationId xmlns:p14="http://schemas.microsoft.com/office/powerpoint/2010/main" val="28080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1BE3-F2C1-436A-85E4-3B27B4D00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C215CC-6C45-4897-9B07-96632F17D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162AF6-B630-4D31-87C2-E81AD9BC6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9778DE-8BB0-4DA7-A78C-DEC464D1DF71}"/>
              </a:ext>
            </a:extLst>
          </p:cNvPr>
          <p:cNvSpPr>
            <a:spLocks noGrp="1"/>
          </p:cNvSpPr>
          <p:nvPr>
            <p:ph type="dt" sz="half" idx="10"/>
          </p:nvPr>
        </p:nvSpPr>
        <p:spPr/>
        <p:txBody>
          <a:bodyPr/>
          <a:lstStyle/>
          <a:p>
            <a:fld id="{DD1BF7D8-0C37-4A3C-B1D0-2C1AF0EE0A60}" type="datetimeFigureOut">
              <a:rPr lang="en-US" smtClean="0"/>
              <a:t>10/3/2022</a:t>
            </a:fld>
            <a:endParaRPr lang="en-US"/>
          </a:p>
        </p:txBody>
      </p:sp>
      <p:sp>
        <p:nvSpPr>
          <p:cNvPr id="6" name="Footer Placeholder 5">
            <a:extLst>
              <a:ext uri="{FF2B5EF4-FFF2-40B4-BE49-F238E27FC236}">
                <a16:creationId xmlns:a16="http://schemas.microsoft.com/office/drawing/2014/main" id="{D7D70AFE-ABF7-47E0-9773-95B109CB5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0C94B-AA18-46EE-B81D-8CC05FAFA31F}"/>
              </a:ext>
            </a:extLst>
          </p:cNvPr>
          <p:cNvSpPr>
            <a:spLocks noGrp="1"/>
          </p:cNvSpPr>
          <p:nvPr>
            <p:ph type="sldNum" sz="quarter" idx="12"/>
          </p:nvPr>
        </p:nvSpPr>
        <p:spPr/>
        <p:txBody>
          <a:bodyPr/>
          <a:lstStyle/>
          <a:p>
            <a:fld id="{C96AF261-8A41-40E3-9D20-CCC047C8A878}" type="slidenum">
              <a:rPr lang="en-US" smtClean="0"/>
              <a:t>‹#›</a:t>
            </a:fld>
            <a:endParaRPr lang="en-US"/>
          </a:p>
        </p:txBody>
      </p:sp>
    </p:spTree>
    <p:extLst>
      <p:ext uri="{BB962C8B-B14F-4D97-AF65-F5344CB8AC3E}">
        <p14:creationId xmlns:p14="http://schemas.microsoft.com/office/powerpoint/2010/main" val="296683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3EA6-8845-4B20-846E-D35E240E7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1D229A-7AC1-45A4-A984-24C300DA37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508570-ECBF-4D35-95B9-B45B23E0F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3EE579-88EC-4B8F-9B70-87AFF1CA5A5A}"/>
              </a:ext>
            </a:extLst>
          </p:cNvPr>
          <p:cNvSpPr>
            <a:spLocks noGrp="1"/>
          </p:cNvSpPr>
          <p:nvPr>
            <p:ph type="dt" sz="half" idx="10"/>
          </p:nvPr>
        </p:nvSpPr>
        <p:spPr/>
        <p:txBody>
          <a:bodyPr/>
          <a:lstStyle/>
          <a:p>
            <a:fld id="{DD1BF7D8-0C37-4A3C-B1D0-2C1AF0EE0A60}" type="datetimeFigureOut">
              <a:rPr lang="en-US" smtClean="0"/>
              <a:t>10/3/2022</a:t>
            </a:fld>
            <a:endParaRPr lang="en-US"/>
          </a:p>
        </p:txBody>
      </p:sp>
      <p:sp>
        <p:nvSpPr>
          <p:cNvPr id="6" name="Footer Placeholder 5">
            <a:extLst>
              <a:ext uri="{FF2B5EF4-FFF2-40B4-BE49-F238E27FC236}">
                <a16:creationId xmlns:a16="http://schemas.microsoft.com/office/drawing/2014/main" id="{5B481CDC-D8D9-4CBF-B723-D1066EA596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80309-3A2F-4C2A-9DC7-06EE8C20C517}"/>
              </a:ext>
            </a:extLst>
          </p:cNvPr>
          <p:cNvSpPr>
            <a:spLocks noGrp="1"/>
          </p:cNvSpPr>
          <p:nvPr>
            <p:ph type="sldNum" sz="quarter" idx="12"/>
          </p:nvPr>
        </p:nvSpPr>
        <p:spPr/>
        <p:txBody>
          <a:bodyPr/>
          <a:lstStyle/>
          <a:p>
            <a:fld id="{C96AF261-8A41-40E3-9D20-CCC047C8A878}" type="slidenum">
              <a:rPr lang="en-US" smtClean="0"/>
              <a:t>‹#›</a:t>
            </a:fld>
            <a:endParaRPr lang="en-US"/>
          </a:p>
        </p:txBody>
      </p:sp>
    </p:spTree>
    <p:extLst>
      <p:ext uri="{BB962C8B-B14F-4D97-AF65-F5344CB8AC3E}">
        <p14:creationId xmlns:p14="http://schemas.microsoft.com/office/powerpoint/2010/main" val="30623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5F203-4569-4A38-93B2-288D19D19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2A2048-2E11-4960-BFBB-E22F7C7DA2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E9552-1640-4384-AB67-7A20D5201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BF7D8-0C37-4A3C-B1D0-2C1AF0EE0A60}" type="datetimeFigureOut">
              <a:rPr lang="en-US" smtClean="0"/>
              <a:t>10/3/2022</a:t>
            </a:fld>
            <a:endParaRPr lang="en-US"/>
          </a:p>
        </p:txBody>
      </p:sp>
      <p:sp>
        <p:nvSpPr>
          <p:cNvPr id="5" name="Footer Placeholder 4">
            <a:extLst>
              <a:ext uri="{FF2B5EF4-FFF2-40B4-BE49-F238E27FC236}">
                <a16:creationId xmlns:a16="http://schemas.microsoft.com/office/drawing/2014/main" id="{46EC88D8-FB66-4CE6-A280-C96596093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66938B-9403-4EBE-B95E-B81538264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AF261-8A41-40E3-9D20-CCC047C8A878}" type="slidenum">
              <a:rPr lang="en-US" smtClean="0"/>
              <a:t>‹#›</a:t>
            </a:fld>
            <a:endParaRPr lang="en-US"/>
          </a:p>
        </p:txBody>
      </p:sp>
    </p:spTree>
    <p:extLst>
      <p:ext uri="{BB962C8B-B14F-4D97-AF65-F5344CB8AC3E}">
        <p14:creationId xmlns:p14="http://schemas.microsoft.com/office/powerpoint/2010/main" val="636727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11296609" y="6217621"/>
            <a:ext cx="731600" cy="524800"/>
          </a:xfrm>
          <a:prstGeom prst="rect">
            <a:avLst/>
          </a:prstGeom>
          <a:noFill/>
          <a:ln>
            <a:noFill/>
          </a:ln>
        </p:spPr>
        <p:txBody>
          <a:bodyPr lIns="91425" tIns="91425" rIns="91425" bIns="91425" anchor="ctr" anchorCtr="0">
            <a:noAutofit/>
          </a:bodyPr>
          <a:lstStyle/>
          <a:p>
            <a:pPr algn="r"/>
            <a:fld id="{00000000-1234-1234-1234-123412341234}" type="slidenum">
              <a:rPr lang="en" sz="1333" smtClean="0">
                <a:solidFill>
                  <a:schemeClr val="dk2"/>
                </a:solidFill>
              </a:rPr>
              <a:pPr algn="r"/>
              <a:t>‹#›</a:t>
            </a:fld>
            <a:endParaRPr lang="en" sz="1333">
              <a:solidFill>
                <a:schemeClr val="dk2"/>
              </a:solidFill>
            </a:endParaRPr>
          </a:p>
        </p:txBody>
      </p:sp>
    </p:spTree>
    <p:extLst>
      <p:ext uri="{BB962C8B-B14F-4D97-AF65-F5344CB8AC3E}">
        <p14:creationId xmlns:p14="http://schemas.microsoft.com/office/powerpoint/2010/main" val="403484714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49321647"/>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1.png"/><Relationship Id="rId1" Type="http://schemas.openxmlformats.org/officeDocument/2006/relationships/slideLayout" Target="../slideLayouts/slideLayout3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0.png"/><Relationship Id="rId1" Type="http://schemas.openxmlformats.org/officeDocument/2006/relationships/slideLayout" Target="../slideLayouts/slideLayout7.xml"/><Relationship Id="rId6" Type="http://schemas.openxmlformats.org/officeDocument/2006/relationships/image" Target="../media/image201.png"/><Relationship Id="rId5" Type="http://schemas.openxmlformats.org/officeDocument/2006/relationships/image" Target="../media/image180.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customXml" Target="../ink/ink4.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customXml" Target="../ink/ink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39.png"/></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FF9A-2D6C-4AA1-A9A6-5166A296FE9A}"/>
              </a:ext>
            </a:extLst>
          </p:cNvPr>
          <p:cNvSpPr>
            <a:spLocks noGrp="1"/>
          </p:cNvSpPr>
          <p:nvPr>
            <p:ph type="ctrTitle"/>
          </p:nvPr>
        </p:nvSpPr>
        <p:spPr>
          <a:xfrm>
            <a:off x="341087" y="868362"/>
            <a:ext cx="11437256" cy="1366838"/>
          </a:xfrm>
        </p:spPr>
        <p:txBody>
          <a:bodyPr>
            <a:normAutofit/>
          </a:bodyPr>
          <a:lstStyle/>
          <a:p>
            <a:r>
              <a:rPr lang="en-US" sz="5000" b="1" i="1" dirty="0"/>
              <a:t>An Introduction to Machine Translation</a:t>
            </a:r>
            <a:r>
              <a:rPr lang="en-US" sz="5000" dirty="0"/>
              <a:t> </a:t>
            </a:r>
          </a:p>
        </p:txBody>
      </p:sp>
      <p:sp>
        <p:nvSpPr>
          <p:cNvPr id="3" name="Subtitle 2">
            <a:extLst>
              <a:ext uri="{FF2B5EF4-FFF2-40B4-BE49-F238E27FC236}">
                <a16:creationId xmlns:a16="http://schemas.microsoft.com/office/drawing/2014/main" id="{FF37AC17-BC00-4AE5-9702-A69A495CD358}"/>
              </a:ext>
            </a:extLst>
          </p:cNvPr>
          <p:cNvSpPr>
            <a:spLocks noGrp="1"/>
          </p:cNvSpPr>
          <p:nvPr>
            <p:ph type="subTitle" idx="1"/>
          </p:nvPr>
        </p:nvSpPr>
        <p:spPr>
          <a:xfrm>
            <a:off x="1574800" y="2665866"/>
            <a:ext cx="9144000" cy="2241413"/>
          </a:xfrm>
        </p:spPr>
        <p:txBody>
          <a:bodyPr>
            <a:normAutofit/>
          </a:bodyPr>
          <a:lstStyle/>
          <a:p>
            <a:endParaRPr lang="en-US" sz="2800" i="1" dirty="0"/>
          </a:p>
        </p:txBody>
      </p:sp>
    </p:spTree>
    <p:extLst>
      <p:ext uri="{BB962C8B-B14F-4D97-AF65-F5344CB8AC3E}">
        <p14:creationId xmlns:p14="http://schemas.microsoft.com/office/powerpoint/2010/main" val="414445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p:nvPr/>
        </p:nvSpPr>
        <p:spPr>
          <a:xfrm>
            <a:off x="514367" y="638166"/>
            <a:ext cx="11220400" cy="916313"/>
          </a:xfrm>
          <a:prstGeom prst="rect">
            <a:avLst/>
          </a:prstGeom>
          <a:noFill/>
          <a:ln>
            <a:noFill/>
          </a:ln>
        </p:spPr>
        <p:txBody>
          <a:bodyPr lIns="121900" tIns="121900" rIns="121900" bIns="121900" anchor="t" anchorCtr="0">
            <a:noAutofit/>
          </a:bodyPr>
          <a:lstStyle>
            <a:defPPr>
              <a:defRPr lang="en-US"/>
            </a:defPPr>
            <a:lvl1pPr>
              <a:defRPr sz="4400" b="1" i="1">
                <a:latin typeface="+mj-lt"/>
              </a:defRPr>
            </a:lvl1pPr>
          </a:lstStyle>
          <a:p>
            <a:r>
              <a:rPr lang="en" dirty="0"/>
              <a:t>Why is Machine Translation difficult?</a:t>
            </a:r>
          </a:p>
        </p:txBody>
      </p:sp>
      <p:sp>
        <p:nvSpPr>
          <p:cNvPr id="230" name="Shape 230"/>
          <p:cNvSpPr txBox="1"/>
          <p:nvPr/>
        </p:nvSpPr>
        <p:spPr>
          <a:xfrm>
            <a:off x="514367" y="1981200"/>
            <a:ext cx="10772800" cy="4353098"/>
          </a:xfrm>
          <a:prstGeom prst="rect">
            <a:avLst/>
          </a:prstGeom>
          <a:noFill/>
          <a:ln>
            <a:noFill/>
          </a:ln>
        </p:spPr>
        <p:txBody>
          <a:bodyPr lIns="121900" tIns="121900" rIns="121900" bIns="121900" anchor="t" anchorCtr="0">
            <a:noAutofit/>
          </a:bodyPr>
          <a:lstStyle/>
          <a:p>
            <a:pPr marL="609585" indent="-304792">
              <a:lnSpc>
                <a:spcPct val="115000"/>
              </a:lnSpc>
              <a:buChar char="●"/>
            </a:pPr>
            <a:r>
              <a:rPr lang="en" sz="2400" b="1" dirty="0"/>
              <a:t>Ambiguity</a:t>
            </a:r>
          </a:p>
          <a:p>
            <a:pPr marL="1219170" lvl="1" indent="-304792">
              <a:lnSpc>
                <a:spcPct val="115000"/>
              </a:lnSpc>
              <a:buChar char="○"/>
            </a:pPr>
            <a:r>
              <a:rPr lang="en" sz="2400" dirty="0"/>
              <a:t>Same word, multiple meanings: </a:t>
            </a:r>
            <a:r>
              <a:rPr lang="hi-IN" sz="2400" dirty="0"/>
              <a:t>मंत्री </a:t>
            </a:r>
            <a:r>
              <a:rPr lang="en-US" sz="2400" dirty="0"/>
              <a:t>(minister or chess piece)</a:t>
            </a:r>
            <a:endParaRPr lang="en" sz="2400" dirty="0"/>
          </a:p>
          <a:p>
            <a:pPr marL="1219170" lvl="1" indent="-304792">
              <a:spcAft>
                <a:spcPts val="1333"/>
              </a:spcAft>
              <a:buChar char="○"/>
            </a:pPr>
            <a:r>
              <a:rPr lang="en" sz="2400" dirty="0"/>
              <a:t>Same meaning, multiple words: जल, पानी, नीर (water)</a:t>
            </a:r>
          </a:p>
          <a:p>
            <a:pPr marL="609585" indent="-304792">
              <a:lnSpc>
                <a:spcPct val="115000"/>
              </a:lnSpc>
              <a:buChar char="●"/>
            </a:pPr>
            <a:r>
              <a:rPr lang="en" sz="2400" b="1" dirty="0"/>
              <a:t>Word Order</a:t>
            </a:r>
          </a:p>
          <a:p>
            <a:pPr marL="1219170" lvl="1" indent="-304792">
              <a:lnSpc>
                <a:spcPct val="115000"/>
              </a:lnSpc>
              <a:buChar char="○"/>
            </a:pPr>
            <a:r>
              <a:rPr lang="en" sz="2400" dirty="0"/>
              <a:t>Underlying deeper syntactic structure</a:t>
            </a:r>
          </a:p>
          <a:p>
            <a:pPr marL="1219170" lvl="1" indent="-304792">
              <a:lnSpc>
                <a:spcPct val="115000"/>
              </a:lnSpc>
              <a:buChar char="○"/>
            </a:pPr>
            <a:r>
              <a:rPr lang="en" sz="2400" dirty="0"/>
              <a:t>Phrase structure grammar?</a:t>
            </a:r>
          </a:p>
          <a:p>
            <a:pPr marL="1219170" lvl="1" indent="-304792">
              <a:spcAft>
                <a:spcPts val="1333"/>
              </a:spcAft>
              <a:buChar char="○"/>
            </a:pPr>
            <a:r>
              <a:rPr lang="en" sz="2400" dirty="0"/>
              <a:t>Computationally intensive</a:t>
            </a:r>
          </a:p>
          <a:p>
            <a:pPr marL="609585" indent="-304792">
              <a:lnSpc>
                <a:spcPct val="115000"/>
              </a:lnSpc>
              <a:buChar char="●"/>
            </a:pPr>
            <a:r>
              <a:rPr lang="en" sz="2400" b="1" dirty="0"/>
              <a:t>Morphological Richness</a:t>
            </a:r>
          </a:p>
          <a:p>
            <a:pPr marL="1219170" lvl="1" indent="-304792">
              <a:buChar char="○"/>
            </a:pPr>
            <a:r>
              <a:rPr lang="en" sz="2400" dirty="0"/>
              <a:t>Identifying basic units of words</a:t>
            </a:r>
          </a:p>
          <a:p>
            <a:endParaRPr sz="240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68F4-FC1C-45E7-AEDD-3045ACEF76A5}"/>
              </a:ext>
            </a:extLst>
          </p:cNvPr>
          <p:cNvSpPr>
            <a:spLocks noGrp="1"/>
          </p:cNvSpPr>
          <p:nvPr>
            <p:ph type="title"/>
          </p:nvPr>
        </p:nvSpPr>
        <p:spPr/>
        <p:txBody>
          <a:bodyPr>
            <a:normAutofit fontScale="90000"/>
          </a:bodyPr>
          <a:lstStyle/>
          <a:p>
            <a:r>
              <a:rPr lang="en-US" dirty="0"/>
              <a:t>Agenda</a:t>
            </a:r>
          </a:p>
        </p:txBody>
      </p:sp>
      <p:sp>
        <p:nvSpPr>
          <p:cNvPr id="3" name="Text Placeholder 2">
            <a:extLst>
              <a:ext uri="{FF2B5EF4-FFF2-40B4-BE49-F238E27FC236}">
                <a16:creationId xmlns:a16="http://schemas.microsoft.com/office/drawing/2014/main" id="{F3DE2A6D-FCB6-4399-81CC-27E9E6B2357F}"/>
              </a:ext>
            </a:extLst>
          </p:cNvPr>
          <p:cNvSpPr>
            <a:spLocks noGrp="1"/>
          </p:cNvSpPr>
          <p:nvPr>
            <p:ph type="body" idx="1"/>
          </p:nvPr>
        </p:nvSpPr>
        <p:spPr>
          <a:xfrm>
            <a:off x="415600" y="1536632"/>
            <a:ext cx="11360800" cy="5125425"/>
          </a:xfrm>
        </p:spPr>
        <p:txBody>
          <a:bodyPr>
            <a:normAutofit/>
          </a:bodyPr>
          <a:lstStyle/>
          <a:p>
            <a:pPr>
              <a:lnSpc>
                <a:spcPct val="120000"/>
              </a:lnSpc>
            </a:pPr>
            <a:r>
              <a:rPr lang="en-US" dirty="0">
                <a:latin typeface="Calibri Light" panose="020F0302020204030204" pitchFamily="34" charset="0"/>
                <a:cs typeface="Calibri Light" panose="020F0302020204030204" pitchFamily="34" charset="0"/>
              </a:rPr>
              <a:t>What is Machine Translation &amp; why is it interesting?</a:t>
            </a:r>
          </a:p>
          <a:p>
            <a:pPr>
              <a:lnSpc>
                <a:spcPct val="120000"/>
              </a:lnSpc>
            </a:pPr>
            <a:r>
              <a:rPr lang="en-US" b="1" u="sng" dirty="0">
                <a:latin typeface="Calibri Light" panose="020F0302020204030204" pitchFamily="34" charset="0"/>
                <a:cs typeface="Calibri Light" panose="020F0302020204030204" pitchFamily="34" charset="0"/>
              </a:rPr>
              <a:t>Machine Translation Paradigms</a:t>
            </a:r>
          </a:p>
          <a:p>
            <a:pPr>
              <a:lnSpc>
                <a:spcPct val="120000"/>
              </a:lnSpc>
            </a:pPr>
            <a:r>
              <a:rPr lang="en-US" dirty="0">
                <a:latin typeface="Calibri Light" panose="020F0302020204030204" pitchFamily="34" charset="0"/>
                <a:cs typeface="Calibri Light" panose="020F0302020204030204" pitchFamily="34" charset="0"/>
              </a:rPr>
              <a:t>Word Alignment</a:t>
            </a:r>
          </a:p>
          <a:p>
            <a:pPr>
              <a:lnSpc>
                <a:spcPct val="120000"/>
              </a:lnSpc>
            </a:pPr>
            <a:r>
              <a:rPr lang="en-US" dirty="0">
                <a:latin typeface="Calibri Light" panose="020F0302020204030204" pitchFamily="34" charset="0"/>
                <a:cs typeface="Calibri Light" panose="020F0302020204030204" pitchFamily="34" charset="0"/>
              </a:rPr>
              <a:t>Phrase-based SMT </a:t>
            </a:r>
          </a:p>
        </p:txBody>
      </p:sp>
    </p:spTree>
    <p:extLst>
      <p:ext uri="{BB962C8B-B14F-4D97-AF65-F5344CB8AC3E}">
        <p14:creationId xmlns:p14="http://schemas.microsoft.com/office/powerpoint/2010/main" val="3917315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p:nvPr/>
        </p:nvSpPr>
        <p:spPr>
          <a:xfrm>
            <a:off x="399011" y="385533"/>
            <a:ext cx="11160614" cy="900234"/>
          </a:xfrm>
          <a:prstGeom prst="rect">
            <a:avLst/>
          </a:prstGeom>
          <a:noFill/>
          <a:ln>
            <a:noFill/>
          </a:ln>
        </p:spPr>
        <p:txBody>
          <a:bodyPr lIns="121900" tIns="121900" rIns="121900" bIns="121900" anchor="t" anchorCtr="0">
            <a:noAutofit/>
          </a:bodyPr>
          <a:lstStyle>
            <a:defPPr>
              <a:defRPr lang="en-US"/>
            </a:defPPr>
            <a:lvl1pPr>
              <a:defRPr sz="4400" b="1" i="1">
                <a:latin typeface="+mj-lt"/>
              </a:defRPr>
            </a:lvl1pPr>
          </a:lstStyle>
          <a:p>
            <a:r>
              <a:rPr lang="en" sz="3600" dirty="0">
                <a:latin typeface="Calibri Light" panose="020F0302020204030204" pitchFamily="34" charset="0"/>
                <a:cs typeface="Calibri Light" panose="020F0302020204030204" pitchFamily="34" charset="0"/>
                <a:sym typeface="Arial"/>
              </a:rPr>
              <a:t>Approaches to build MT systems</a:t>
            </a:r>
            <a:endParaRPr sz="3600" dirty="0">
              <a:latin typeface="Calibri Light" panose="020F0302020204030204" pitchFamily="34" charset="0"/>
              <a:cs typeface="Calibri Light" panose="020F0302020204030204" pitchFamily="34" charset="0"/>
              <a:sym typeface="Arial"/>
            </a:endParaRPr>
          </a:p>
        </p:txBody>
      </p:sp>
      <p:sp>
        <p:nvSpPr>
          <p:cNvPr id="242" name="Shape 242"/>
          <p:cNvSpPr txBox="1"/>
          <p:nvPr/>
        </p:nvSpPr>
        <p:spPr>
          <a:xfrm>
            <a:off x="476267" y="1909667"/>
            <a:ext cx="4543600" cy="609600"/>
          </a:xfrm>
          <a:prstGeom prst="rect">
            <a:avLst/>
          </a:prstGeom>
          <a:solidFill>
            <a:srgbClr val="4A86E8"/>
          </a:solid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FFFF"/>
                </a:solidFill>
                <a:latin typeface="Arial"/>
                <a:cs typeface="Arial"/>
                <a:sym typeface="Arial"/>
              </a:rPr>
              <a:t>Knowledge based, Rule-based MT</a:t>
            </a:r>
            <a:endParaRPr sz="1867" kern="0">
              <a:solidFill>
                <a:srgbClr val="FFFFFF"/>
              </a:solidFill>
              <a:latin typeface="Arial"/>
              <a:cs typeface="Arial"/>
              <a:sym typeface="Arial"/>
            </a:endParaRPr>
          </a:p>
          <a:p>
            <a:pPr defTabSz="1219170">
              <a:buClr>
                <a:srgbClr val="000000"/>
              </a:buClr>
            </a:pPr>
            <a:endParaRPr sz="1867" kern="0">
              <a:solidFill>
                <a:srgbClr val="FFFFFF"/>
              </a:solidFill>
              <a:latin typeface="Arial"/>
              <a:cs typeface="Arial"/>
              <a:sym typeface="Arial"/>
            </a:endParaRPr>
          </a:p>
          <a:p>
            <a:pPr defTabSz="1219170">
              <a:buClr>
                <a:srgbClr val="000000"/>
              </a:buClr>
            </a:pPr>
            <a:endParaRPr sz="1867" kern="0">
              <a:solidFill>
                <a:srgbClr val="FFFFFF"/>
              </a:solidFill>
              <a:latin typeface="Arial"/>
              <a:cs typeface="Arial"/>
              <a:sym typeface="Arial"/>
            </a:endParaRPr>
          </a:p>
        </p:txBody>
      </p:sp>
      <p:sp>
        <p:nvSpPr>
          <p:cNvPr id="243" name="Shape 243"/>
          <p:cNvSpPr txBox="1"/>
          <p:nvPr/>
        </p:nvSpPr>
        <p:spPr>
          <a:xfrm>
            <a:off x="6297967" y="1895467"/>
            <a:ext cx="5419600" cy="638000"/>
          </a:xfrm>
          <a:prstGeom prst="rect">
            <a:avLst/>
          </a:prstGeom>
          <a:solidFill>
            <a:srgbClr val="4A86E8"/>
          </a:solid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FFFF"/>
                </a:solidFill>
                <a:latin typeface="Arial"/>
                <a:cs typeface="Arial"/>
                <a:sym typeface="Arial"/>
              </a:rPr>
              <a:t>Data-driven, Machine Learning based MT</a:t>
            </a:r>
            <a:endParaRPr sz="1867" kern="0">
              <a:solidFill>
                <a:srgbClr val="FFFFFF"/>
              </a:solidFill>
              <a:latin typeface="Arial"/>
              <a:cs typeface="Arial"/>
              <a:sym typeface="Arial"/>
            </a:endParaRPr>
          </a:p>
        </p:txBody>
      </p:sp>
      <p:sp>
        <p:nvSpPr>
          <p:cNvPr id="244" name="Shape 244"/>
          <p:cNvSpPr txBox="1"/>
          <p:nvPr/>
        </p:nvSpPr>
        <p:spPr>
          <a:xfrm>
            <a:off x="2533667" y="4086033"/>
            <a:ext cx="2332800" cy="533200"/>
          </a:xfrm>
          <a:prstGeom prst="rect">
            <a:avLst/>
          </a:prstGeom>
          <a:solidFill>
            <a:srgbClr val="FF9900"/>
          </a:solidFill>
          <a:ln>
            <a:noFill/>
          </a:ln>
        </p:spPr>
        <p:txBody>
          <a:bodyPr spcFirstLastPara="1" wrap="square" lIns="121900" tIns="121900" rIns="121900" bIns="121900" anchor="t" anchorCtr="0">
            <a:noAutofit/>
          </a:bodyPr>
          <a:lstStyle/>
          <a:p>
            <a:pPr algn="ctr" defTabSz="1219170">
              <a:buClr>
                <a:srgbClr val="000000"/>
              </a:buClr>
            </a:pPr>
            <a:r>
              <a:rPr lang="en" sz="1867" i="1" kern="0">
                <a:solidFill>
                  <a:srgbClr val="000000"/>
                </a:solidFill>
                <a:latin typeface="Arial"/>
                <a:cs typeface="Arial"/>
                <a:sym typeface="Arial"/>
              </a:rPr>
              <a:t>Interlingua based</a:t>
            </a:r>
            <a:endParaRPr sz="1867" i="1" kern="0">
              <a:solidFill>
                <a:srgbClr val="000000"/>
              </a:solidFill>
              <a:latin typeface="Arial"/>
              <a:cs typeface="Arial"/>
              <a:sym typeface="Arial"/>
            </a:endParaRPr>
          </a:p>
        </p:txBody>
      </p:sp>
      <p:sp>
        <p:nvSpPr>
          <p:cNvPr id="245" name="Shape 245"/>
          <p:cNvSpPr txBox="1"/>
          <p:nvPr/>
        </p:nvSpPr>
        <p:spPr>
          <a:xfrm>
            <a:off x="85733" y="4086033"/>
            <a:ext cx="1895600" cy="533200"/>
          </a:xfrm>
          <a:prstGeom prst="rect">
            <a:avLst/>
          </a:prstGeom>
          <a:solidFill>
            <a:srgbClr val="FF9900"/>
          </a:solidFill>
          <a:ln>
            <a:noFill/>
          </a:ln>
        </p:spPr>
        <p:txBody>
          <a:bodyPr spcFirstLastPara="1" wrap="square" lIns="121900" tIns="121900" rIns="121900" bIns="121900" anchor="t" anchorCtr="0">
            <a:noAutofit/>
          </a:bodyPr>
          <a:lstStyle/>
          <a:p>
            <a:pPr algn="ctr" defTabSz="1219170">
              <a:buClr>
                <a:srgbClr val="000000"/>
              </a:buClr>
            </a:pPr>
            <a:r>
              <a:rPr lang="en" sz="1867" i="1" kern="0">
                <a:solidFill>
                  <a:srgbClr val="000000"/>
                </a:solidFill>
                <a:latin typeface="Arial"/>
                <a:cs typeface="Arial"/>
                <a:sym typeface="Arial"/>
              </a:rPr>
              <a:t>Transfer-based</a:t>
            </a:r>
            <a:endParaRPr sz="1867" i="1" kern="0">
              <a:solidFill>
                <a:srgbClr val="000000"/>
              </a:solidFill>
              <a:latin typeface="Arial"/>
              <a:cs typeface="Arial"/>
              <a:sym typeface="Arial"/>
            </a:endParaRPr>
          </a:p>
        </p:txBody>
      </p:sp>
      <p:sp>
        <p:nvSpPr>
          <p:cNvPr id="246" name="Shape 246"/>
          <p:cNvSpPr txBox="1"/>
          <p:nvPr/>
        </p:nvSpPr>
        <p:spPr>
          <a:xfrm>
            <a:off x="10515500" y="5314767"/>
            <a:ext cx="1568400" cy="533200"/>
          </a:xfrm>
          <a:prstGeom prst="rect">
            <a:avLst/>
          </a:prstGeom>
          <a:solidFill>
            <a:srgbClr val="FF9900"/>
          </a:solidFill>
          <a:ln>
            <a:noFill/>
          </a:ln>
        </p:spPr>
        <p:txBody>
          <a:bodyPr spcFirstLastPara="1" wrap="square" lIns="121900" tIns="121900" rIns="121900" bIns="121900" anchor="t" anchorCtr="0">
            <a:noAutofit/>
          </a:bodyPr>
          <a:lstStyle/>
          <a:p>
            <a:pPr algn="ctr" defTabSz="1219170">
              <a:buClr>
                <a:srgbClr val="000000"/>
              </a:buClr>
            </a:pPr>
            <a:r>
              <a:rPr lang="en" sz="1867" i="1" kern="0">
                <a:solidFill>
                  <a:srgbClr val="000000"/>
                </a:solidFill>
                <a:latin typeface="Arial"/>
                <a:cs typeface="Arial"/>
                <a:sym typeface="Arial"/>
              </a:rPr>
              <a:t>Neural </a:t>
            </a:r>
            <a:endParaRPr sz="1867" i="1" kern="0">
              <a:solidFill>
                <a:srgbClr val="000000"/>
              </a:solidFill>
              <a:latin typeface="Arial"/>
              <a:cs typeface="Arial"/>
              <a:sym typeface="Arial"/>
            </a:endParaRPr>
          </a:p>
        </p:txBody>
      </p:sp>
      <p:sp>
        <p:nvSpPr>
          <p:cNvPr id="247" name="Shape 247"/>
          <p:cNvSpPr txBox="1"/>
          <p:nvPr/>
        </p:nvSpPr>
        <p:spPr>
          <a:xfrm>
            <a:off x="5419733" y="5314767"/>
            <a:ext cx="2162400" cy="533200"/>
          </a:xfrm>
          <a:prstGeom prst="rect">
            <a:avLst/>
          </a:prstGeom>
          <a:solidFill>
            <a:srgbClr val="FF9900"/>
          </a:solidFill>
          <a:ln>
            <a:noFill/>
          </a:ln>
        </p:spPr>
        <p:txBody>
          <a:bodyPr spcFirstLastPara="1" wrap="square" lIns="121900" tIns="121900" rIns="121900" bIns="121900" anchor="t" anchorCtr="0">
            <a:noAutofit/>
          </a:bodyPr>
          <a:lstStyle/>
          <a:p>
            <a:pPr algn="ctr" defTabSz="1219170">
              <a:buClr>
                <a:srgbClr val="000000"/>
              </a:buClr>
            </a:pPr>
            <a:r>
              <a:rPr lang="en" sz="1867" i="1" kern="0">
                <a:solidFill>
                  <a:srgbClr val="000000"/>
                </a:solidFill>
                <a:latin typeface="Arial"/>
                <a:cs typeface="Arial"/>
                <a:sym typeface="Arial"/>
              </a:rPr>
              <a:t>Example-based </a:t>
            </a:r>
            <a:endParaRPr sz="1867" i="1" kern="0">
              <a:solidFill>
                <a:srgbClr val="000000"/>
              </a:solidFill>
              <a:latin typeface="Arial"/>
              <a:cs typeface="Arial"/>
              <a:sym typeface="Arial"/>
            </a:endParaRPr>
          </a:p>
        </p:txBody>
      </p:sp>
      <p:sp>
        <p:nvSpPr>
          <p:cNvPr id="248" name="Shape 248"/>
          <p:cNvSpPr txBox="1"/>
          <p:nvPr/>
        </p:nvSpPr>
        <p:spPr>
          <a:xfrm>
            <a:off x="8058167" y="5314767"/>
            <a:ext cx="1981200" cy="533200"/>
          </a:xfrm>
          <a:prstGeom prst="rect">
            <a:avLst/>
          </a:prstGeom>
          <a:solidFill>
            <a:srgbClr val="FF9900"/>
          </a:solidFill>
          <a:ln>
            <a:noFill/>
          </a:ln>
        </p:spPr>
        <p:txBody>
          <a:bodyPr spcFirstLastPara="1" wrap="square" lIns="121900" tIns="121900" rIns="121900" bIns="121900" anchor="t" anchorCtr="0">
            <a:noAutofit/>
          </a:bodyPr>
          <a:lstStyle/>
          <a:p>
            <a:pPr algn="ctr" defTabSz="1219170">
              <a:buClr>
                <a:srgbClr val="000000"/>
              </a:buClr>
            </a:pPr>
            <a:r>
              <a:rPr lang="en" sz="1867" i="1" kern="0">
                <a:solidFill>
                  <a:srgbClr val="000000"/>
                </a:solidFill>
                <a:latin typeface="Arial"/>
                <a:cs typeface="Arial"/>
                <a:sym typeface="Arial"/>
              </a:rPr>
              <a:t>Statistical </a:t>
            </a:r>
            <a:endParaRPr sz="1867" i="1" kern="0">
              <a:solidFill>
                <a:srgbClr val="000000"/>
              </a:solidFill>
              <a:latin typeface="Arial"/>
              <a:cs typeface="Arial"/>
              <a:sym typeface="Arial"/>
            </a:endParaRPr>
          </a:p>
        </p:txBody>
      </p:sp>
      <p:cxnSp>
        <p:nvCxnSpPr>
          <p:cNvPr id="249" name="Shape 249"/>
          <p:cNvCxnSpPr>
            <a:stCxn id="242" idx="2"/>
            <a:endCxn id="245" idx="0"/>
          </p:cNvCxnSpPr>
          <p:nvPr/>
        </p:nvCxnSpPr>
        <p:spPr>
          <a:xfrm flipH="1">
            <a:off x="1033667" y="2519267"/>
            <a:ext cx="1714400" cy="1566800"/>
          </a:xfrm>
          <a:prstGeom prst="straightConnector1">
            <a:avLst/>
          </a:prstGeom>
          <a:noFill/>
          <a:ln w="9525" cap="flat" cmpd="sng">
            <a:solidFill>
              <a:schemeClr val="dk2"/>
            </a:solidFill>
            <a:prstDash val="solid"/>
            <a:round/>
            <a:headEnd type="none" w="med" len="med"/>
            <a:tailEnd type="none" w="med" len="med"/>
          </a:ln>
        </p:spPr>
      </p:cxnSp>
      <p:cxnSp>
        <p:nvCxnSpPr>
          <p:cNvPr id="250" name="Shape 250"/>
          <p:cNvCxnSpPr>
            <a:stCxn id="242" idx="2"/>
            <a:endCxn id="244" idx="0"/>
          </p:cNvCxnSpPr>
          <p:nvPr/>
        </p:nvCxnSpPr>
        <p:spPr>
          <a:xfrm>
            <a:off x="2748067" y="2519267"/>
            <a:ext cx="952000" cy="1566800"/>
          </a:xfrm>
          <a:prstGeom prst="straightConnector1">
            <a:avLst/>
          </a:prstGeom>
          <a:noFill/>
          <a:ln w="9525" cap="flat" cmpd="sng">
            <a:solidFill>
              <a:schemeClr val="dk2"/>
            </a:solidFill>
            <a:prstDash val="solid"/>
            <a:round/>
            <a:headEnd type="none" w="med" len="med"/>
            <a:tailEnd type="none" w="med" len="med"/>
          </a:ln>
        </p:spPr>
      </p:cxnSp>
      <p:cxnSp>
        <p:nvCxnSpPr>
          <p:cNvPr id="251" name="Shape 251"/>
          <p:cNvCxnSpPr>
            <a:stCxn id="243" idx="2"/>
            <a:endCxn id="247" idx="0"/>
          </p:cNvCxnSpPr>
          <p:nvPr/>
        </p:nvCxnSpPr>
        <p:spPr>
          <a:xfrm flipH="1">
            <a:off x="6500967" y="2533467"/>
            <a:ext cx="2506800" cy="2781200"/>
          </a:xfrm>
          <a:prstGeom prst="straightConnector1">
            <a:avLst/>
          </a:prstGeom>
          <a:noFill/>
          <a:ln w="9525" cap="flat" cmpd="sng">
            <a:solidFill>
              <a:schemeClr val="dk2"/>
            </a:solidFill>
            <a:prstDash val="solid"/>
            <a:round/>
            <a:headEnd type="none" w="med" len="med"/>
            <a:tailEnd type="none" w="med" len="med"/>
          </a:ln>
        </p:spPr>
      </p:cxnSp>
      <p:cxnSp>
        <p:nvCxnSpPr>
          <p:cNvPr id="252" name="Shape 252"/>
          <p:cNvCxnSpPr>
            <a:stCxn id="243" idx="2"/>
            <a:endCxn id="248" idx="0"/>
          </p:cNvCxnSpPr>
          <p:nvPr/>
        </p:nvCxnSpPr>
        <p:spPr>
          <a:xfrm>
            <a:off x="9007767" y="2533467"/>
            <a:ext cx="41200" cy="2781200"/>
          </a:xfrm>
          <a:prstGeom prst="straightConnector1">
            <a:avLst/>
          </a:prstGeom>
          <a:noFill/>
          <a:ln w="9525" cap="flat" cmpd="sng">
            <a:solidFill>
              <a:schemeClr val="dk2"/>
            </a:solidFill>
            <a:prstDash val="solid"/>
            <a:round/>
            <a:headEnd type="none" w="med" len="med"/>
            <a:tailEnd type="none" w="med" len="med"/>
          </a:ln>
        </p:spPr>
      </p:cxnSp>
      <p:cxnSp>
        <p:nvCxnSpPr>
          <p:cNvPr id="253" name="Shape 253"/>
          <p:cNvCxnSpPr>
            <a:stCxn id="243" idx="2"/>
            <a:endCxn id="246" idx="0"/>
          </p:cNvCxnSpPr>
          <p:nvPr/>
        </p:nvCxnSpPr>
        <p:spPr>
          <a:xfrm>
            <a:off x="9007767" y="2533467"/>
            <a:ext cx="2292000" cy="2781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Shape 258"/>
          <p:cNvPicPr preferRelativeResize="0"/>
          <p:nvPr/>
        </p:nvPicPr>
        <p:blipFill>
          <a:blip r:embed="rId3">
            <a:alphaModFix/>
          </a:blip>
          <a:stretch>
            <a:fillRect/>
          </a:stretch>
        </p:blipFill>
        <p:spPr>
          <a:xfrm>
            <a:off x="957333" y="2722831"/>
            <a:ext cx="4343400" cy="3047267"/>
          </a:xfrm>
          <a:prstGeom prst="rect">
            <a:avLst/>
          </a:prstGeom>
          <a:noFill/>
          <a:ln>
            <a:noFill/>
          </a:ln>
        </p:spPr>
      </p:pic>
      <p:pic>
        <p:nvPicPr>
          <p:cNvPr id="259" name="Shape 259"/>
          <p:cNvPicPr preferRelativeResize="0"/>
          <p:nvPr/>
        </p:nvPicPr>
        <p:blipFill>
          <a:blip r:embed="rId4">
            <a:alphaModFix/>
          </a:blip>
          <a:stretch>
            <a:fillRect/>
          </a:stretch>
        </p:blipFill>
        <p:spPr>
          <a:xfrm>
            <a:off x="7153250" y="2870265"/>
            <a:ext cx="3784567" cy="2899833"/>
          </a:xfrm>
          <a:prstGeom prst="rect">
            <a:avLst/>
          </a:prstGeom>
          <a:noFill/>
          <a:ln>
            <a:noFill/>
          </a:ln>
        </p:spPr>
      </p:pic>
      <p:sp>
        <p:nvSpPr>
          <p:cNvPr id="260" name="Shape 260"/>
          <p:cNvSpPr txBox="1"/>
          <p:nvPr/>
        </p:nvSpPr>
        <p:spPr>
          <a:xfrm>
            <a:off x="609219" y="133233"/>
            <a:ext cx="11220400" cy="582076"/>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3600" b="1" i="1" kern="0" dirty="0">
                <a:solidFill>
                  <a:srgbClr val="000000"/>
                </a:solidFill>
                <a:latin typeface="Calibri Light" panose="020F0302020204030204" pitchFamily="34" charset="0"/>
                <a:cs typeface="Calibri Light" panose="020F0302020204030204" pitchFamily="34" charset="0"/>
                <a:sym typeface="Arial"/>
              </a:rPr>
              <a:t>Rule-based MT</a:t>
            </a:r>
            <a:endParaRPr sz="3600" b="1" i="1" kern="0" dirty="0">
              <a:solidFill>
                <a:srgbClr val="000000"/>
              </a:solidFill>
              <a:latin typeface="Calibri Light" panose="020F0302020204030204" pitchFamily="34" charset="0"/>
              <a:cs typeface="Calibri Light" panose="020F0302020204030204" pitchFamily="34" charset="0"/>
              <a:sym typeface="Arial"/>
            </a:endParaRPr>
          </a:p>
        </p:txBody>
      </p:sp>
      <p:sp>
        <p:nvSpPr>
          <p:cNvPr id="261" name="Shape 261"/>
          <p:cNvSpPr txBox="1"/>
          <p:nvPr/>
        </p:nvSpPr>
        <p:spPr>
          <a:xfrm>
            <a:off x="466733" y="781067"/>
            <a:ext cx="11153600" cy="1259200"/>
          </a:xfrm>
          <a:prstGeom prst="rect">
            <a:avLst/>
          </a:prstGeom>
          <a:noFill/>
          <a:ln>
            <a:noFill/>
          </a:ln>
        </p:spPr>
        <p:txBody>
          <a:bodyPr spcFirstLastPara="1" wrap="square" lIns="121900" tIns="121900" rIns="121900" bIns="121900" anchor="t" anchorCtr="0">
            <a:noAutofit/>
          </a:bodyPr>
          <a:lstStyle/>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Rules are written by </a:t>
            </a:r>
            <a:r>
              <a:rPr lang="en" sz="1867" b="1" i="1" kern="0" dirty="0">
                <a:solidFill>
                  <a:srgbClr val="000000"/>
                </a:solidFill>
                <a:latin typeface="Arial"/>
                <a:cs typeface="Arial"/>
                <a:sym typeface="Arial"/>
              </a:rPr>
              <a:t>linguistic experts</a:t>
            </a:r>
            <a:r>
              <a:rPr lang="en" sz="1867" kern="0" dirty="0">
                <a:solidFill>
                  <a:srgbClr val="000000"/>
                </a:solidFill>
                <a:latin typeface="Arial"/>
                <a:cs typeface="Arial"/>
                <a:sym typeface="Arial"/>
              </a:rPr>
              <a:t> to analyze the source, generate an intermediate representation, and generate the target sentence</a:t>
            </a:r>
            <a:endParaRPr sz="1867" kern="0" dirty="0">
              <a:solidFill>
                <a:srgbClr val="000000"/>
              </a:solidFill>
              <a:latin typeface="Arial"/>
              <a:cs typeface="Arial"/>
              <a:sym typeface="Arial"/>
            </a:endParaRPr>
          </a:p>
          <a:p>
            <a:pPr marL="609585" indent="-423323" defTabSz="1219170">
              <a:spcBef>
                <a:spcPts val="1333"/>
              </a:spcBef>
              <a:buClr>
                <a:srgbClr val="000000"/>
              </a:buClr>
              <a:buSzPts val="1400"/>
              <a:buFont typeface="Arial"/>
              <a:buChar char="●"/>
            </a:pPr>
            <a:r>
              <a:rPr lang="en" sz="1867" kern="0" dirty="0">
                <a:solidFill>
                  <a:srgbClr val="000000"/>
                </a:solidFill>
                <a:latin typeface="Arial"/>
                <a:cs typeface="Arial"/>
                <a:sym typeface="Arial"/>
              </a:rPr>
              <a:t>Depending on the depth of analysis: interlingua or transfer-based MT</a:t>
            </a:r>
            <a:endParaRPr sz="1867" kern="0" dirty="0">
              <a:solidFill>
                <a:srgbClr val="000000"/>
              </a:solidFill>
              <a:latin typeface="Arial"/>
              <a:cs typeface="Arial"/>
              <a:sym typeface="Arial"/>
            </a:endParaRPr>
          </a:p>
        </p:txBody>
      </p:sp>
      <p:sp>
        <p:nvSpPr>
          <p:cNvPr id="262" name="Shape 262"/>
          <p:cNvSpPr txBox="1"/>
          <p:nvPr/>
        </p:nvSpPr>
        <p:spPr>
          <a:xfrm>
            <a:off x="641333" y="5760767"/>
            <a:ext cx="5734000" cy="9640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1867" i="1" kern="0">
                <a:solidFill>
                  <a:srgbClr val="980000"/>
                </a:solidFill>
                <a:latin typeface="Arial"/>
                <a:cs typeface="Arial"/>
                <a:sym typeface="Arial"/>
              </a:rPr>
              <a:t>Deep analysis, complete disambiguation and language independent representation</a:t>
            </a:r>
            <a:endParaRPr sz="1867" i="1" kern="0">
              <a:solidFill>
                <a:srgbClr val="980000"/>
              </a:solidFill>
              <a:latin typeface="Arial"/>
              <a:cs typeface="Arial"/>
              <a:sym typeface="Arial"/>
            </a:endParaRPr>
          </a:p>
        </p:txBody>
      </p:sp>
      <p:sp>
        <p:nvSpPr>
          <p:cNvPr id="263" name="Shape 263"/>
          <p:cNvSpPr txBox="1"/>
          <p:nvPr/>
        </p:nvSpPr>
        <p:spPr>
          <a:xfrm>
            <a:off x="6178533" y="5760767"/>
            <a:ext cx="5734000" cy="9640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1867" i="1" kern="0">
                <a:solidFill>
                  <a:srgbClr val="980000"/>
                </a:solidFill>
                <a:latin typeface="Arial"/>
                <a:cs typeface="Arial"/>
                <a:sym typeface="Arial"/>
              </a:rPr>
              <a:t>Partial analysis, partial disambiguation and a bridge intermediate representation</a:t>
            </a:r>
            <a:endParaRPr sz="1867" i="1" kern="0">
              <a:solidFill>
                <a:srgbClr val="980000"/>
              </a:solidFill>
              <a:latin typeface="Arial"/>
              <a:cs typeface="Arial"/>
              <a:sym typeface="Arial"/>
            </a:endParaRPr>
          </a:p>
        </p:txBody>
      </p:sp>
      <p:sp>
        <p:nvSpPr>
          <p:cNvPr id="264" name="Shape 264"/>
          <p:cNvSpPr txBox="1"/>
          <p:nvPr/>
        </p:nvSpPr>
        <p:spPr>
          <a:xfrm>
            <a:off x="733433" y="2114567"/>
            <a:ext cx="4638800" cy="4700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1867" b="1" i="1" u="sng" kern="0">
                <a:solidFill>
                  <a:srgbClr val="000000"/>
                </a:solidFill>
                <a:latin typeface="Arial"/>
                <a:cs typeface="Arial"/>
                <a:sym typeface="Arial"/>
              </a:rPr>
              <a:t>Interlingua based MT</a:t>
            </a:r>
            <a:endParaRPr sz="1867" b="1" i="1" u="sng" kern="0">
              <a:solidFill>
                <a:srgbClr val="000000"/>
              </a:solidFill>
              <a:latin typeface="Arial"/>
              <a:cs typeface="Arial"/>
              <a:sym typeface="Arial"/>
            </a:endParaRPr>
          </a:p>
        </p:txBody>
      </p:sp>
      <p:sp>
        <p:nvSpPr>
          <p:cNvPr id="265" name="Shape 265"/>
          <p:cNvSpPr txBox="1"/>
          <p:nvPr/>
        </p:nvSpPr>
        <p:spPr>
          <a:xfrm>
            <a:off x="6726133" y="2040300"/>
            <a:ext cx="4638800" cy="4700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1867" b="1" i="1" u="sng" kern="0">
                <a:solidFill>
                  <a:srgbClr val="000000"/>
                </a:solidFill>
                <a:latin typeface="Arial"/>
                <a:cs typeface="Arial"/>
                <a:sym typeface="Arial"/>
              </a:rPr>
              <a:t>Transfer based MT</a:t>
            </a:r>
            <a:endParaRPr sz="1867" b="1" i="1" u="sng" kern="0">
              <a:solidFill>
                <a:srgbClr val="000000"/>
              </a:solidFill>
              <a:latin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53E8-4463-30BF-921C-B3B1DEE7A804}"/>
              </a:ext>
            </a:extLst>
          </p:cNvPr>
          <p:cNvSpPr>
            <a:spLocks noGrp="1"/>
          </p:cNvSpPr>
          <p:nvPr>
            <p:ph type="title"/>
          </p:nvPr>
        </p:nvSpPr>
        <p:spPr/>
        <p:txBody>
          <a:bodyPr/>
          <a:lstStyle/>
          <a:p>
            <a:r>
              <a:rPr lang="en-IN" dirty="0"/>
              <a:t>Interlingua</a:t>
            </a:r>
          </a:p>
        </p:txBody>
      </p:sp>
      <p:sp>
        <p:nvSpPr>
          <p:cNvPr id="3" name="Text Placeholder 2">
            <a:extLst>
              <a:ext uri="{FF2B5EF4-FFF2-40B4-BE49-F238E27FC236}">
                <a16:creationId xmlns:a16="http://schemas.microsoft.com/office/drawing/2014/main" id="{B7D563F4-5BC1-C4B4-2E15-3A7DE7FACA65}"/>
              </a:ext>
            </a:extLst>
          </p:cNvPr>
          <p:cNvSpPr>
            <a:spLocks noGrp="1"/>
          </p:cNvSpPr>
          <p:nvPr>
            <p:ph type="body" idx="1"/>
          </p:nvPr>
        </p:nvSpPr>
        <p:spPr/>
        <p:txBody>
          <a:bodyPr/>
          <a:lstStyle/>
          <a:p>
            <a:pPr algn="just"/>
            <a:r>
              <a:rPr lang="en-IN" dirty="0">
                <a:solidFill>
                  <a:srgbClr val="292929"/>
                </a:solidFill>
                <a:latin typeface="source-serif-pro"/>
              </a:rPr>
              <a:t>The problem is that different languages categorize the word differently. </a:t>
            </a:r>
          </a:p>
          <a:p>
            <a:pPr algn="just"/>
            <a:r>
              <a:rPr lang="en-US" dirty="0">
                <a:solidFill>
                  <a:srgbClr val="292929"/>
                </a:solidFill>
                <a:latin typeface="source-serif-pro"/>
              </a:rPr>
              <a:t>Interlingua is a language independent representation, that can be based on any representation scheme.</a:t>
            </a:r>
            <a:endParaRPr lang="en-IN" dirty="0">
              <a:solidFill>
                <a:srgbClr val="292929"/>
              </a:solidFill>
              <a:latin typeface="source-serif-pro"/>
            </a:endParaRPr>
          </a:p>
          <a:p>
            <a:pPr algn="just"/>
            <a:r>
              <a:rPr lang="en-IN" dirty="0">
                <a:solidFill>
                  <a:srgbClr val="292929"/>
                </a:solidFill>
                <a:latin typeface="source-serif-pro"/>
              </a:rPr>
              <a:t>For example: the French word “</a:t>
            </a:r>
            <a:r>
              <a:rPr lang="en-IN" dirty="0" err="1">
                <a:solidFill>
                  <a:srgbClr val="292929"/>
                </a:solidFill>
                <a:latin typeface="source-serif-pro"/>
              </a:rPr>
              <a:t>doux</a:t>
            </a:r>
            <a:r>
              <a:rPr lang="en-IN" dirty="0">
                <a:solidFill>
                  <a:srgbClr val="292929"/>
                </a:solidFill>
                <a:latin typeface="source-serif-pro"/>
              </a:rPr>
              <a:t>” covers a wide range of meaning corresponding approximately to the English word “Soft”, “Sweet” and “gentle”. Similarly the English word “hard” covers virtually all uses of the </a:t>
            </a:r>
            <a:r>
              <a:rPr lang="en-IN" dirty="0" err="1">
                <a:solidFill>
                  <a:srgbClr val="292929"/>
                </a:solidFill>
                <a:latin typeface="source-serif-pro"/>
              </a:rPr>
              <a:t>german</a:t>
            </a:r>
            <a:r>
              <a:rPr lang="en-IN" dirty="0">
                <a:solidFill>
                  <a:srgbClr val="292929"/>
                </a:solidFill>
                <a:latin typeface="source-serif-pro"/>
              </a:rPr>
              <a:t> word “Hart” (Physically, Cruel)</a:t>
            </a:r>
          </a:p>
          <a:p>
            <a:pPr algn="just"/>
            <a:r>
              <a:rPr lang="en-IN" dirty="0">
                <a:solidFill>
                  <a:srgbClr val="292929"/>
                </a:solidFill>
                <a:latin typeface="source-serif-pro"/>
              </a:rPr>
              <a:t>Therefore, Representing the meaning of a sentence is more difficult for translation than it is for single language understanding.</a:t>
            </a:r>
          </a:p>
          <a:p>
            <a:pPr algn="just"/>
            <a:r>
              <a:rPr lang="en-IN" dirty="0">
                <a:solidFill>
                  <a:srgbClr val="292929"/>
                </a:solidFill>
                <a:latin typeface="source-serif-pro"/>
              </a:rPr>
              <a:t>A representation language that makes all the distinctions necessary for the set of languages is called an INTERLINGUA.</a:t>
            </a:r>
          </a:p>
          <a:p>
            <a:pPr marL="152396" indent="0" algn="just">
              <a:buNone/>
            </a:pPr>
            <a:endParaRPr lang="en-IN" dirty="0">
              <a:solidFill>
                <a:srgbClr val="292929"/>
              </a:solidFill>
              <a:latin typeface="source-serif-pro"/>
            </a:endParaRPr>
          </a:p>
          <a:p>
            <a:endParaRPr lang="en-IN" dirty="0"/>
          </a:p>
          <a:p>
            <a:pPr marL="152396" indent="0">
              <a:buNone/>
            </a:pPr>
            <a:endParaRPr lang="en-IN" dirty="0"/>
          </a:p>
        </p:txBody>
      </p:sp>
    </p:spTree>
    <p:extLst>
      <p:ext uri="{BB962C8B-B14F-4D97-AF65-F5344CB8AC3E}">
        <p14:creationId xmlns:p14="http://schemas.microsoft.com/office/powerpoint/2010/main" val="54979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CC0F-F946-B6C8-AF2F-4998AFF2919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1EB44A7-1E2D-2FEB-8906-A73E5038BAA0}"/>
              </a:ext>
            </a:extLst>
          </p:cNvPr>
          <p:cNvSpPr>
            <a:spLocks noGrp="1"/>
          </p:cNvSpPr>
          <p:nvPr>
            <p:ph type="body" idx="1"/>
          </p:nvPr>
        </p:nvSpPr>
        <p:spPr/>
        <p:txBody>
          <a:bodyPr/>
          <a:lstStyle/>
          <a:p>
            <a:r>
              <a:rPr lang="en-US" dirty="0"/>
              <a:t>Interlingua</a:t>
            </a:r>
          </a:p>
          <a:p>
            <a:r>
              <a:rPr lang="en-US" dirty="0"/>
              <a:t> Assign a logical form (meaning representation) to sentences </a:t>
            </a:r>
          </a:p>
          <a:p>
            <a:r>
              <a:rPr lang="en-US" dirty="0"/>
              <a:t>John must not go = OBLIGATORY(NOT(GO(JOHN))) </a:t>
            </a:r>
          </a:p>
          <a:p>
            <a:r>
              <a:rPr lang="en-US" dirty="0"/>
              <a:t>John may not go = NOT(PERMITTED(GO(JOHN))) </a:t>
            </a:r>
          </a:p>
          <a:p>
            <a:r>
              <a:rPr lang="en-US" dirty="0"/>
              <a:t> Use logical form to generate a sentence in another language </a:t>
            </a:r>
            <a:endParaRPr lang="en-IN" dirty="0"/>
          </a:p>
        </p:txBody>
      </p:sp>
    </p:spTree>
    <p:extLst>
      <p:ext uri="{BB962C8B-B14F-4D97-AF65-F5344CB8AC3E}">
        <p14:creationId xmlns:p14="http://schemas.microsoft.com/office/powerpoint/2010/main" val="938418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FC97-8E5F-5003-8D9A-F23F27E24982}"/>
              </a:ext>
            </a:extLst>
          </p:cNvPr>
          <p:cNvSpPr>
            <a:spLocks noGrp="1"/>
          </p:cNvSpPr>
          <p:nvPr>
            <p:ph type="title"/>
          </p:nvPr>
        </p:nvSpPr>
        <p:spPr/>
        <p:txBody>
          <a:bodyPr/>
          <a:lstStyle/>
          <a:p>
            <a:r>
              <a:rPr lang="en-IN" dirty="0"/>
              <a:t>Transfer Based</a:t>
            </a:r>
          </a:p>
        </p:txBody>
      </p:sp>
      <p:sp>
        <p:nvSpPr>
          <p:cNvPr id="3" name="Text Placeholder 2">
            <a:extLst>
              <a:ext uri="{FF2B5EF4-FFF2-40B4-BE49-F238E27FC236}">
                <a16:creationId xmlns:a16="http://schemas.microsoft.com/office/drawing/2014/main" id="{B6905109-E4BF-05D1-77CF-4D3A1D0F871B}"/>
              </a:ext>
            </a:extLst>
          </p:cNvPr>
          <p:cNvSpPr>
            <a:spLocks noGrp="1"/>
          </p:cNvSpPr>
          <p:nvPr>
            <p:ph type="body" idx="1"/>
          </p:nvPr>
        </p:nvSpPr>
        <p:spPr/>
        <p:txBody>
          <a:bodyPr/>
          <a:lstStyle/>
          <a:p>
            <a:r>
              <a:rPr lang="en-IN" dirty="0"/>
              <a:t>They keep the database of translation rules and whenever the rules matches. They transfer directly. Transfer can occur at the lexical, syntactic or semantic level</a:t>
            </a:r>
          </a:p>
          <a:p>
            <a:endParaRPr lang="en-IN" dirty="0"/>
          </a:p>
          <a:p>
            <a:endParaRPr lang="en-IN" dirty="0"/>
          </a:p>
        </p:txBody>
      </p:sp>
      <p:pic>
        <p:nvPicPr>
          <p:cNvPr id="5" name="Picture 4">
            <a:extLst>
              <a:ext uri="{FF2B5EF4-FFF2-40B4-BE49-F238E27FC236}">
                <a16:creationId xmlns:a16="http://schemas.microsoft.com/office/drawing/2014/main" id="{BA20663F-C78A-C5EE-C067-F9B2E1D7AA80}"/>
              </a:ext>
            </a:extLst>
          </p:cNvPr>
          <p:cNvPicPr>
            <a:picLocks noChangeAspect="1"/>
          </p:cNvPicPr>
          <p:nvPr/>
        </p:nvPicPr>
        <p:blipFill>
          <a:blip r:embed="rId2"/>
          <a:stretch>
            <a:fillRect/>
          </a:stretch>
        </p:blipFill>
        <p:spPr>
          <a:xfrm>
            <a:off x="4360065" y="2036080"/>
            <a:ext cx="4778154" cy="4130398"/>
          </a:xfrm>
          <a:prstGeom prst="rect">
            <a:avLst/>
          </a:prstGeom>
        </p:spPr>
      </p:pic>
    </p:spTree>
    <p:extLst>
      <p:ext uri="{BB962C8B-B14F-4D97-AF65-F5344CB8AC3E}">
        <p14:creationId xmlns:p14="http://schemas.microsoft.com/office/powerpoint/2010/main" val="126031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p:nvPr/>
        </p:nvSpPr>
        <p:spPr>
          <a:xfrm>
            <a:off x="571533" y="371467"/>
            <a:ext cx="11220400" cy="533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3600" b="1" i="1" kern="0" dirty="0">
                <a:solidFill>
                  <a:srgbClr val="000000"/>
                </a:solidFill>
                <a:latin typeface="Calibri Light" panose="020F0302020204030204" pitchFamily="34" charset="0"/>
                <a:cs typeface="Calibri Light" panose="020F0302020204030204" pitchFamily="34" charset="0"/>
                <a:sym typeface="Arial"/>
              </a:rPr>
              <a:t>Vauquois Triangle</a:t>
            </a:r>
            <a:endParaRPr sz="3600" b="1" i="1" kern="0" dirty="0">
              <a:solidFill>
                <a:srgbClr val="000000"/>
              </a:solidFill>
              <a:latin typeface="Calibri Light" panose="020F0302020204030204" pitchFamily="34" charset="0"/>
              <a:cs typeface="Calibri Light" panose="020F0302020204030204" pitchFamily="34" charset="0"/>
              <a:sym typeface="Arial"/>
            </a:endParaRPr>
          </a:p>
        </p:txBody>
      </p:sp>
      <p:sp>
        <p:nvSpPr>
          <p:cNvPr id="271" name="Shape 271"/>
          <p:cNvSpPr txBox="1"/>
          <p:nvPr/>
        </p:nvSpPr>
        <p:spPr>
          <a:xfrm>
            <a:off x="847733" y="1114433"/>
            <a:ext cx="10668000" cy="533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i="1" kern="0">
                <a:solidFill>
                  <a:srgbClr val="000000"/>
                </a:solidFill>
                <a:latin typeface="Arial"/>
                <a:cs typeface="Arial"/>
                <a:sym typeface="Arial"/>
              </a:rPr>
              <a:t>Translation approaches can be classified by the depth of linguistic analysis they perform</a:t>
            </a:r>
            <a:endParaRPr sz="1867" i="1" kern="0">
              <a:solidFill>
                <a:srgbClr val="000000"/>
              </a:solidFill>
              <a:latin typeface="Arial"/>
              <a:cs typeface="Arial"/>
              <a:sym typeface="Arial"/>
            </a:endParaRPr>
          </a:p>
        </p:txBody>
      </p:sp>
      <p:pic>
        <p:nvPicPr>
          <p:cNvPr id="3" name="Picture 2">
            <a:extLst>
              <a:ext uri="{FF2B5EF4-FFF2-40B4-BE49-F238E27FC236}">
                <a16:creationId xmlns:a16="http://schemas.microsoft.com/office/drawing/2014/main" id="{BFF53AE4-CA41-BC67-D8D2-AAAF68A3287E}"/>
              </a:ext>
            </a:extLst>
          </p:cNvPr>
          <p:cNvPicPr>
            <a:picLocks noChangeAspect="1"/>
          </p:cNvPicPr>
          <p:nvPr/>
        </p:nvPicPr>
        <p:blipFill>
          <a:blip r:embed="rId3"/>
          <a:stretch>
            <a:fillRect/>
          </a:stretch>
        </p:blipFill>
        <p:spPr>
          <a:xfrm>
            <a:off x="2571444" y="1645765"/>
            <a:ext cx="7049111" cy="35664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D0BD21-0758-903D-DCF6-2ECEE1CD421B}"/>
              </a:ext>
            </a:extLst>
          </p:cNvPr>
          <p:cNvSpPr txBox="1"/>
          <p:nvPr/>
        </p:nvSpPr>
        <p:spPr>
          <a:xfrm>
            <a:off x="3048777" y="2690336"/>
            <a:ext cx="6683051" cy="1477328"/>
          </a:xfrm>
          <a:prstGeom prst="rect">
            <a:avLst/>
          </a:prstGeom>
          <a:noFill/>
        </p:spPr>
        <p:txBody>
          <a:bodyPr wrap="square">
            <a:spAutoFit/>
          </a:bodyPr>
          <a:lstStyle/>
          <a:p>
            <a:r>
              <a:rPr lang="en-US" b="0" i="0" dirty="0">
                <a:solidFill>
                  <a:srgbClr val="292929"/>
                </a:solidFill>
                <a:effectLst/>
                <a:latin typeface="source-serif-pro"/>
              </a:rPr>
              <a:t>The Interlingual approach first analyzes the source language sentence, represents it as an </a:t>
            </a:r>
            <a:r>
              <a:rPr lang="en-US" b="1" i="0" dirty="0">
                <a:solidFill>
                  <a:srgbClr val="292929"/>
                </a:solidFill>
                <a:effectLst/>
                <a:latin typeface="source-serif-pro"/>
              </a:rPr>
              <a:t>Interlingua, </a:t>
            </a:r>
            <a:r>
              <a:rPr lang="en-US" b="0" i="0" dirty="0">
                <a:solidFill>
                  <a:srgbClr val="292929"/>
                </a:solidFill>
                <a:effectLst/>
                <a:latin typeface="source-serif-pro"/>
              </a:rPr>
              <a:t>and</a:t>
            </a:r>
            <a:r>
              <a:rPr lang="en-US" b="1" i="0" dirty="0">
                <a:solidFill>
                  <a:srgbClr val="292929"/>
                </a:solidFill>
                <a:effectLst/>
                <a:latin typeface="source-serif-pro"/>
              </a:rPr>
              <a:t> </a:t>
            </a:r>
            <a:r>
              <a:rPr lang="en-US" b="0" i="0" dirty="0">
                <a:solidFill>
                  <a:srgbClr val="292929"/>
                </a:solidFill>
                <a:effectLst/>
                <a:latin typeface="source-serif-pro"/>
              </a:rPr>
              <a:t>then</a:t>
            </a:r>
            <a:r>
              <a:rPr lang="en-US" b="1" i="0" dirty="0">
                <a:solidFill>
                  <a:srgbClr val="292929"/>
                </a:solidFill>
                <a:effectLst/>
                <a:latin typeface="source-serif-pro"/>
              </a:rPr>
              <a:t> </a:t>
            </a:r>
            <a:r>
              <a:rPr lang="en-US" b="0" i="0" dirty="0">
                <a:solidFill>
                  <a:srgbClr val="292929"/>
                </a:solidFill>
                <a:effectLst/>
                <a:latin typeface="source-serif-pro"/>
              </a:rPr>
              <a:t>generates the target language sentence from this interlingua. Interlingua is a language independent representation, that can be based on any representation scheme.</a:t>
            </a:r>
            <a:endParaRPr lang="en-IN" dirty="0"/>
          </a:p>
        </p:txBody>
      </p:sp>
    </p:spTree>
    <p:extLst>
      <p:ext uri="{BB962C8B-B14F-4D97-AF65-F5344CB8AC3E}">
        <p14:creationId xmlns:p14="http://schemas.microsoft.com/office/powerpoint/2010/main" val="1548612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p:nvPr/>
        </p:nvSpPr>
        <p:spPr>
          <a:xfrm>
            <a:off x="581891" y="498764"/>
            <a:ext cx="10158416" cy="6856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4400" b="1" i="1" kern="0" dirty="0">
                <a:solidFill>
                  <a:srgbClr val="000000"/>
                </a:solidFill>
                <a:latin typeface="Calibri Light" panose="020F0302020204030204" pitchFamily="34" charset="0"/>
                <a:cs typeface="Calibri Light" panose="020F0302020204030204" pitchFamily="34" charset="0"/>
                <a:sym typeface="Arial"/>
              </a:rPr>
              <a:t>Problems with rule-based MT</a:t>
            </a:r>
            <a:endParaRPr sz="4400" b="1" i="1" kern="0" dirty="0">
              <a:solidFill>
                <a:srgbClr val="000000"/>
              </a:solidFill>
              <a:latin typeface="Calibri Light" panose="020F0302020204030204" pitchFamily="34" charset="0"/>
              <a:cs typeface="Calibri Light" panose="020F0302020204030204" pitchFamily="34" charset="0"/>
              <a:sym typeface="Arial"/>
            </a:endParaRPr>
          </a:p>
        </p:txBody>
      </p:sp>
      <p:sp>
        <p:nvSpPr>
          <p:cNvPr id="278" name="Shape 278"/>
          <p:cNvSpPr txBox="1"/>
          <p:nvPr/>
        </p:nvSpPr>
        <p:spPr>
          <a:xfrm>
            <a:off x="1741714" y="1991844"/>
            <a:ext cx="8417296" cy="4190110"/>
          </a:xfrm>
          <a:prstGeom prst="rect">
            <a:avLst/>
          </a:prstGeom>
          <a:noFill/>
          <a:ln>
            <a:noFill/>
          </a:ln>
        </p:spPr>
        <p:txBody>
          <a:bodyPr spcFirstLastPara="1" wrap="square" lIns="121900" tIns="121900" rIns="121900" bIns="121900" anchor="t" anchorCtr="0">
            <a:noAutofit/>
          </a:bodyPr>
          <a:lstStyle/>
          <a:p>
            <a:pPr marL="609585" indent="-423323" defTabSz="1219170">
              <a:lnSpc>
                <a:spcPct val="200000"/>
              </a:lnSpc>
              <a:buClr>
                <a:srgbClr val="000000"/>
              </a:buClr>
              <a:buSzPts val="1400"/>
              <a:buFont typeface="Arial"/>
              <a:buChar char="●"/>
            </a:pPr>
            <a:r>
              <a:rPr lang="en" sz="2400" kern="0" dirty="0">
                <a:solidFill>
                  <a:srgbClr val="000000"/>
                </a:solidFill>
                <a:latin typeface="Arial"/>
                <a:cs typeface="Arial"/>
                <a:sym typeface="Arial"/>
              </a:rPr>
              <a:t>Required linguistic expertise to develop systems</a:t>
            </a:r>
            <a:endParaRPr sz="2400" kern="0" dirty="0">
              <a:solidFill>
                <a:srgbClr val="000000"/>
              </a:solidFill>
              <a:latin typeface="Arial"/>
              <a:cs typeface="Arial"/>
              <a:sym typeface="Arial"/>
            </a:endParaRPr>
          </a:p>
          <a:p>
            <a:pPr marL="609585" indent="-423323" defTabSz="1219170">
              <a:lnSpc>
                <a:spcPct val="200000"/>
              </a:lnSpc>
              <a:buClr>
                <a:srgbClr val="000000"/>
              </a:buClr>
              <a:buSzPts val="1400"/>
              <a:buFont typeface="Arial"/>
              <a:buChar char="●"/>
            </a:pPr>
            <a:r>
              <a:rPr lang="en" sz="2400" kern="0" dirty="0">
                <a:solidFill>
                  <a:srgbClr val="000000"/>
                </a:solidFill>
                <a:latin typeface="Arial"/>
                <a:cs typeface="Arial"/>
                <a:sym typeface="Arial"/>
              </a:rPr>
              <a:t>Maintenance of system is difficult</a:t>
            </a:r>
            <a:endParaRPr sz="2400" kern="0" dirty="0">
              <a:solidFill>
                <a:srgbClr val="000000"/>
              </a:solidFill>
              <a:latin typeface="Arial"/>
              <a:cs typeface="Arial"/>
              <a:sym typeface="Arial"/>
            </a:endParaRPr>
          </a:p>
          <a:p>
            <a:pPr marL="609585" indent="-423323" defTabSz="1219170">
              <a:lnSpc>
                <a:spcPct val="200000"/>
              </a:lnSpc>
              <a:buClr>
                <a:srgbClr val="000000"/>
              </a:buClr>
              <a:buSzPts val="1400"/>
              <a:buFont typeface="Arial"/>
              <a:buChar char="●"/>
            </a:pPr>
            <a:r>
              <a:rPr lang="en" sz="2400" kern="0" dirty="0">
                <a:solidFill>
                  <a:srgbClr val="000000"/>
                </a:solidFill>
                <a:latin typeface="Arial"/>
                <a:cs typeface="Arial"/>
                <a:sym typeface="Arial"/>
              </a:rPr>
              <a:t>Difficult to handle ambiguity</a:t>
            </a:r>
            <a:endParaRPr sz="2400" kern="0" dirty="0">
              <a:solidFill>
                <a:srgbClr val="000000"/>
              </a:solidFill>
              <a:latin typeface="Arial"/>
              <a:cs typeface="Arial"/>
              <a:sym typeface="Arial"/>
            </a:endParaRPr>
          </a:p>
          <a:p>
            <a:pPr marL="609585" indent="-423323" defTabSz="1219170">
              <a:lnSpc>
                <a:spcPct val="200000"/>
              </a:lnSpc>
              <a:buClr>
                <a:srgbClr val="000000"/>
              </a:buClr>
              <a:buSzPts val="1400"/>
              <a:buFont typeface="Arial"/>
              <a:buChar char="●"/>
            </a:pPr>
            <a:r>
              <a:rPr lang="en" sz="2400" kern="0" dirty="0">
                <a:solidFill>
                  <a:srgbClr val="000000"/>
                </a:solidFill>
                <a:latin typeface="Arial"/>
                <a:cs typeface="Arial"/>
                <a:sym typeface="Arial"/>
              </a:rPr>
              <a:t>Scaling to a large number of language pairs is not easy</a:t>
            </a:r>
            <a:endParaRPr sz="2400" kern="0" dirty="0">
              <a:solidFill>
                <a:srgbClr val="000000"/>
              </a:solidFill>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68F4-FC1C-45E7-AEDD-3045ACEF76A5}"/>
              </a:ext>
            </a:extLst>
          </p:cNvPr>
          <p:cNvSpPr>
            <a:spLocks noGrp="1"/>
          </p:cNvSpPr>
          <p:nvPr>
            <p:ph type="title"/>
          </p:nvPr>
        </p:nvSpPr>
        <p:spPr/>
        <p:txBody>
          <a:bodyPr>
            <a:normAutofit fontScale="90000"/>
          </a:bodyPr>
          <a:lstStyle/>
          <a:p>
            <a:r>
              <a:rPr lang="en-US" dirty="0"/>
              <a:t>Agenda</a:t>
            </a:r>
          </a:p>
        </p:txBody>
      </p:sp>
      <p:sp>
        <p:nvSpPr>
          <p:cNvPr id="3" name="Text Placeholder 2">
            <a:extLst>
              <a:ext uri="{FF2B5EF4-FFF2-40B4-BE49-F238E27FC236}">
                <a16:creationId xmlns:a16="http://schemas.microsoft.com/office/drawing/2014/main" id="{F3DE2A6D-FCB6-4399-81CC-27E9E6B2357F}"/>
              </a:ext>
            </a:extLst>
          </p:cNvPr>
          <p:cNvSpPr>
            <a:spLocks noGrp="1"/>
          </p:cNvSpPr>
          <p:nvPr>
            <p:ph type="body" idx="1"/>
          </p:nvPr>
        </p:nvSpPr>
        <p:spPr>
          <a:xfrm>
            <a:off x="415600" y="1536632"/>
            <a:ext cx="11360800" cy="5125425"/>
          </a:xfrm>
        </p:spPr>
        <p:txBody>
          <a:bodyPr>
            <a:normAutofit/>
          </a:bodyPr>
          <a:lstStyle/>
          <a:p>
            <a:pPr>
              <a:lnSpc>
                <a:spcPct val="120000"/>
              </a:lnSpc>
            </a:pPr>
            <a:r>
              <a:rPr lang="en-US" dirty="0">
                <a:latin typeface="Calibri Light" panose="020F0302020204030204" pitchFamily="34" charset="0"/>
                <a:cs typeface="Calibri Light" panose="020F0302020204030204" pitchFamily="34" charset="0"/>
              </a:rPr>
              <a:t>What is Machine Translation &amp; why is it interesting?</a:t>
            </a:r>
          </a:p>
          <a:p>
            <a:pPr>
              <a:lnSpc>
                <a:spcPct val="120000"/>
              </a:lnSpc>
            </a:pPr>
            <a:r>
              <a:rPr lang="en-US" dirty="0">
                <a:latin typeface="Calibri Light" panose="020F0302020204030204" pitchFamily="34" charset="0"/>
                <a:cs typeface="Calibri Light" panose="020F0302020204030204" pitchFamily="34" charset="0"/>
              </a:rPr>
              <a:t>Machine Translation Paradigms</a:t>
            </a:r>
          </a:p>
          <a:p>
            <a:pPr>
              <a:lnSpc>
                <a:spcPct val="120000"/>
              </a:lnSpc>
            </a:pPr>
            <a:r>
              <a:rPr lang="en-US" dirty="0">
                <a:latin typeface="Calibri Light" panose="020F0302020204030204" pitchFamily="34" charset="0"/>
                <a:cs typeface="Calibri Light" panose="020F0302020204030204" pitchFamily="34" charset="0"/>
              </a:rPr>
              <a:t>Word Alignment</a:t>
            </a:r>
          </a:p>
          <a:p>
            <a:pPr>
              <a:lnSpc>
                <a:spcPct val="120000"/>
              </a:lnSpc>
            </a:pPr>
            <a:r>
              <a:rPr lang="en-US" dirty="0">
                <a:latin typeface="Calibri Light" panose="020F0302020204030204" pitchFamily="34" charset="0"/>
                <a:cs typeface="Calibri Light" panose="020F0302020204030204" pitchFamily="34" charset="0"/>
              </a:rPr>
              <a:t>Phrase-based SMT </a:t>
            </a:r>
          </a:p>
          <a:p>
            <a:pPr marL="152396" indent="0">
              <a:lnSpc>
                <a:spcPct val="120000"/>
              </a:lnSpc>
              <a:buNone/>
            </a:pP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7821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Shape 283"/>
          <p:cNvPicPr preferRelativeResize="0"/>
          <p:nvPr/>
        </p:nvPicPr>
        <p:blipFill>
          <a:blip r:embed="rId3">
            <a:alphaModFix/>
          </a:blip>
          <a:stretch>
            <a:fillRect/>
          </a:stretch>
        </p:blipFill>
        <p:spPr>
          <a:xfrm>
            <a:off x="330201" y="2083733"/>
            <a:ext cx="5254633" cy="2850200"/>
          </a:xfrm>
          <a:prstGeom prst="rect">
            <a:avLst/>
          </a:prstGeom>
          <a:noFill/>
          <a:ln>
            <a:noFill/>
          </a:ln>
        </p:spPr>
      </p:pic>
      <p:sp>
        <p:nvSpPr>
          <p:cNvPr id="284" name="Shape 284"/>
          <p:cNvSpPr txBox="1"/>
          <p:nvPr/>
        </p:nvSpPr>
        <p:spPr>
          <a:xfrm>
            <a:off x="5677012" y="1525322"/>
            <a:ext cx="6181600" cy="448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b="1" kern="0" dirty="0">
                <a:solidFill>
                  <a:srgbClr val="000000"/>
                </a:solidFill>
                <a:latin typeface="Arial"/>
                <a:cs typeface="Arial"/>
                <a:sym typeface="Arial"/>
              </a:rPr>
              <a:t>Input:</a:t>
            </a:r>
            <a:r>
              <a:rPr lang="en" sz="1867" kern="0" dirty="0">
                <a:solidFill>
                  <a:srgbClr val="000000"/>
                </a:solidFill>
                <a:latin typeface="Arial"/>
                <a:cs typeface="Arial"/>
                <a:sym typeface="Arial"/>
              </a:rPr>
              <a:t> </a:t>
            </a:r>
            <a:r>
              <a:rPr lang="en" sz="1867" i="1" kern="0" dirty="0">
                <a:solidFill>
                  <a:srgbClr val="000000"/>
                </a:solidFill>
                <a:latin typeface="Arial"/>
                <a:cs typeface="Arial"/>
                <a:sym typeface="Arial"/>
              </a:rPr>
              <a:t>He buys a book on international politics</a:t>
            </a:r>
            <a:endParaRPr sz="1867" kern="0" dirty="0">
              <a:solidFill>
                <a:srgbClr val="000000"/>
              </a:solidFill>
              <a:latin typeface="Arial"/>
              <a:cs typeface="Arial"/>
              <a:sym typeface="Arial"/>
            </a:endParaRPr>
          </a:p>
          <a:p>
            <a:pPr defTabSz="1219170">
              <a:buClr>
                <a:srgbClr val="000000"/>
              </a:buClr>
              <a:buSzPts val="1100"/>
            </a:pPr>
            <a:endParaRPr sz="1867" kern="0" dirty="0">
              <a:solidFill>
                <a:srgbClr val="000000"/>
              </a:solidFill>
              <a:latin typeface="Arial"/>
              <a:cs typeface="Arial"/>
              <a:sym typeface="Arial"/>
            </a:endParaRPr>
          </a:p>
          <a:p>
            <a:pPr marL="609585" indent="-423323" defTabSz="1219170">
              <a:lnSpc>
                <a:spcPct val="150000"/>
              </a:lnSpc>
              <a:buClr>
                <a:srgbClr val="000000"/>
              </a:buClr>
              <a:buSzPts val="1400"/>
              <a:buFont typeface="Arial"/>
              <a:buAutoNum type="arabicPeriod"/>
            </a:pPr>
            <a:r>
              <a:rPr lang="en" sz="1867" b="1" kern="0" dirty="0">
                <a:solidFill>
                  <a:srgbClr val="000000"/>
                </a:solidFill>
                <a:latin typeface="Arial"/>
                <a:cs typeface="Arial"/>
                <a:sym typeface="Arial"/>
              </a:rPr>
              <a:t>Phrase fragment matching: (</a:t>
            </a:r>
            <a:r>
              <a:rPr lang="en" sz="1867" b="1" i="1" kern="0" dirty="0">
                <a:solidFill>
                  <a:srgbClr val="000000"/>
                </a:solidFill>
                <a:latin typeface="Arial"/>
                <a:cs typeface="Arial"/>
                <a:sym typeface="Arial"/>
              </a:rPr>
              <a:t>data-driven)</a:t>
            </a:r>
            <a:endParaRPr sz="1867" b="1" i="1" kern="0" dirty="0">
              <a:solidFill>
                <a:srgbClr val="000000"/>
              </a:solidFill>
              <a:latin typeface="Arial"/>
              <a:cs typeface="Arial"/>
              <a:sym typeface="Arial"/>
            </a:endParaRPr>
          </a:p>
          <a:p>
            <a:pPr indent="609585" defTabSz="1219170">
              <a:buClr>
                <a:srgbClr val="000000"/>
              </a:buClr>
            </a:pPr>
            <a:r>
              <a:rPr lang="en" sz="1867" i="1" kern="0" dirty="0">
                <a:solidFill>
                  <a:srgbClr val="000000"/>
                </a:solidFill>
                <a:latin typeface="Arial"/>
                <a:cs typeface="Arial"/>
                <a:sym typeface="Arial"/>
              </a:rPr>
              <a:t>he buys</a:t>
            </a:r>
            <a:endParaRPr sz="1867" i="1" kern="0" dirty="0">
              <a:solidFill>
                <a:srgbClr val="000000"/>
              </a:solidFill>
              <a:latin typeface="Arial"/>
              <a:cs typeface="Arial"/>
              <a:sym typeface="Arial"/>
            </a:endParaRPr>
          </a:p>
          <a:p>
            <a:pPr indent="609585" defTabSz="1219170">
              <a:buClr>
                <a:srgbClr val="000000"/>
              </a:buClr>
            </a:pPr>
            <a:r>
              <a:rPr lang="en" sz="1867" i="1" kern="0" dirty="0">
                <a:solidFill>
                  <a:srgbClr val="000000"/>
                </a:solidFill>
                <a:latin typeface="Arial"/>
                <a:cs typeface="Arial"/>
                <a:sym typeface="Arial"/>
              </a:rPr>
              <a:t>a book</a:t>
            </a:r>
            <a:endParaRPr sz="1867" i="1" kern="0" dirty="0">
              <a:solidFill>
                <a:srgbClr val="000000"/>
              </a:solidFill>
              <a:latin typeface="Arial"/>
              <a:cs typeface="Arial"/>
              <a:sym typeface="Arial"/>
            </a:endParaRPr>
          </a:p>
          <a:p>
            <a:pPr indent="609585" defTabSz="1219170">
              <a:buClr>
                <a:srgbClr val="000000"/>
              </a:buClr>
            </a:pPr>
            <a:r>
              <a:rPr lang="en" sz="1867" i="1" kern="0" dirty="0">
                <a:solidFill>
                  <a:srgbClr val="000000"/>
                </a:solidFill>
                <a:latin typeface="Arial"/>
                <a:cs typeface="Arial"/>
                <a:sym typeface="Arial"/>
              </a:rPr>
              <a:t>international politics</a:t>
            </a:r>
            <a:endParaRPr sz="1867" i="1" kern="0" dirty="0">
              <a:solidFill>
                <a:srgbClr val="000000"/>
              </a:solidFill>
              <a:latin typeface="Arial"/>
              <a:cs typeface="Arial"/>
              <a:sym typeface="Arial"/>
            </a:endParaRPr>
          </a:p>
          <a:p>
            <a:pPr marL="643462" indent="-457200" defTabSz="1219170">
              <a:lnSpc>
                <a:spcPct val="150000"/>
              </a:lnSpc>
              <a:spcBef>
                <a:spcPts val="1333"/>
              </a:spcBef>
              <a:buClr>
                <a:srgbClr val="000000"/>
              </a:buClr>
              <a:buSzPts val="1400"/>
              <a:buFont typeface="+mj-lt"/>
              <a:buAutoNum type="arabicPeriod" startAt="2"/>
            </a:pPr>
            <a:r>
              <a:rPr lang="en" sz="1867" b="1" kern="0" dirty="0">
                <a:solidFill>
                  <a:srgbClr val="000000"/>
                </a:solidFill>
                <a:latin typeface="Arial"/>
                <a:cs typeface="Arial"/>
                <a:sym typeface="Arial"/>
              </a:rPr>
              <a:t>Translation of segments: (</a:t>
            </a:r>
            <a:r>
              <a:rPr lang="en" sz="1867" b="1" i="1" kern="0" dirty="0">
                <a:solidFill>
                  <a:srgbClr val="000000"/>
                </a:solidFill>
                <a:latin typeface="Arial"/>
                <a:cs typeface="Arial"/>
                <a:sym typeface="Arial"/>
              </a:rPr>
              <a:t>data-driven)</a:t>
            </a:r>
            <a:endParaRPr sz="1867" b="1" kern="0" dirty="0">
              <a:solidFill>
                <a:srgbClr val="000000"/>
              </a:solidFill>
              <a:latin typeface="Arial"/>
              <a:cs typeface="Arial"/>
              <a:sym typeface="Arial"/>
            </a:endParaRPr>
          </a:p>
          <a:p>
            <a:pPr marL="609585" defTabSz="1219170">
              <a:buClr>
                <a:srgbClr val="000000"/>
              </a:buClr>
            </a:pPr>
            <a:r>
              <a:rPr lang="en" sz="1867" i="1" kern="0" dirty="0">
                <a:solidFill>
                  <a:srgbClr val="000000"/>
                </a:solidFill>
                <a:latin typeface="Arial"/>
                <a:cs typeface="Arial"/>
                <a:sym typeface="Arial"/>
              </a:rPr>
              <a:t>वह खरीदता है</a:t>
            </a:r>
            <a:endParaRPr sz="1867" i="1" kern="0" dirty="0">
              <a:solidFill>
                <a:srgbClr val="000000"/>
              </a:solidFill>
              <a:latin typeface="Arial"/>
              <a:cs typeface="Arial"/>
              <a:sym typeface="Arial"/>
            </a:endParaRPr>
          </a:p>
          <a:p>
            <a:pPr marL="609585" defTabSz="1219170">
              <a:buClr>
                <a:srgbClr val="000000"/>
              </a:buClr>
              <a:buSzPts val="1100"/>
            </a:pPr>
            <a:r>
              <a:rPr lang="en" sz="1867" i="1" kern="0" dirty="0">
                <a:solidFill>
                  <a:srgbClr val="000000"/>
                </a:solidFill>
                <a:latin typeface="Arial"/>
                <a:cs typeface="Arial"/>
                <a:sym typeface="Arial"/>
              </a:rPr>
              <a:t>एक किताब</a:t>
            </a:r>
            <a:endParaRPr sz="1867" i="1" kern="0" dirty="0">
              <a:solidFill>
                <a:srgbClr val="000000"/>
              </a:solidFill>
              <a:latin typeface="Arial"/>
              <a:cs typeface="Arial"/>
              <a:sym typeface="Arial"/>
            </a:endParaRPr>
          </a:p>
          <a:p>
            <a:pPr marL="609585" defTabSz="1219170">
              <a:buClr>
                <a:srgbClr val="000000"/>
              </a:buClr>
            </a:pPr>
            <a:r>
              <a:rPr lang="en" sz="1867" i="1" kern="0" dirty="0">
                <a:solidFill>
                  <a:srgbClr val="000000"/>
                </a:solidFill>
                <a:latin typeface="Arial"/>
                <a:cs typeface="Arial"/>
                <a:sym typeface="Arial"/>
              </a:rPr>
              <a:t>अंतर राष्ट्रीय राजनीति</a:t>
            </a:r>
            <a:endParaRPr sz="1867" i="1" kern="0" dirty="0">
              <a:solidFill>
                <a:srgbClr val="000000"/>
              </a:solidFill>
              <a:latin typeface="Arial"/>
              <a:cs typeface="Arial"/>
              <a:sym typeface="Arial"/>
            </a:endParaRPr>
          </a:p>
          <a:p>
            <a:pPr marL="643462" indent="-457200" defTabSz="1219170">
              <a:lnSpc>
                <a:spcPct val="150000"/>
              </a:lnSpc>
              <a:spcBef>
                <a:spcPts val="1333"/>
              </a:spcBef>
              <a:buClr>
                <a:srgbClr val="000000"/>
              </a:buClr>
              <a:buSzPts val="1400"/>
              <a:buFont typeface="+mj-lt"/>
              <a:buAutoNum type="arabicPeriod" startAt="3"/>
            </a:pPr>
            <a:r>
              <a:rPr lang="en" sz="1867" b="1" kern="0" dirty="0">
                <a:solidFill>
                  <a:srgbClr val="000000"/>
                </a:solidFill>
                <a:latin typeface="Arial"/>
                <a:cs typeface="Arial"/>
                <a:sym typeface="Arial"/>
              </a:rPr>
              <a:t>Recombination: </a:t>
            </a:r>
            <a:r>
              <a:rPr lang="en" sz="1867" i="1" kern="0" dirty="0">
                <a:solidFill>
                  <a:srgbClr val="000000"/>
                </a:solidFill>
                <a:latin typeface="Arial"/>
                <a:cs typeface="Arial"/>
                <a:sym typeface="Arial"/>
              </a:rPr>
              <a:t>(human crafted rules/templates)</a:t>
            </a:r>
            <a:endParaRPr sz="1867" i="1" kern="0" dirty="0">
              <a:solidFill>
                <a:srgbClr val="000000"/>
              </a:solidFill>
              <a:latin typeface="Arial"/>
              <a:cs typeface="Arial"/>
              <a:sym typeface="Arial"/>
            </a:endParaRPr>
          </a:p>
          <a:p>
            <a:pPr marL="609585" defTabSz="1219170">
              <a:buClr>
                <a:srgbClr val="000000"/>
              </a:buClr>
              <a:buSzPts val="1100"/>
            </a:pPr>
            <a:r>
              <a:rPr lang="en" sz="1867" kern="0" dirty="0">
                <a:solidFill>
                  <a:srgbClr val="000000"/>
                </a:solidFill>
                <a:latin typeface="Arial"/>
                <a:cs typeface="Arial"/>
                <a:sym typeface="Arial"/>
              </a:rPr>
              <a:t>वह अंतर राष्ट्रीय राजनीति पर एक किताब खरीदता है</a:t>
            </a:r>
            <a:endParaRPr sz="1867" kern="0" dirty="0">
              <a:solidFill>
                <a:srgbClr val="000000"/>
              </a:solidFill>
              <a:latin typeface="Arial"/>
              <a:cs typeface="Arial"/>
              <a:sym typeface="Arial"/>
            </a:endParaRPr>
          </a:p>
          <a:p>
            <a:pPr indent="609585" defTabSz="1219170">
              <a:buClr>
                <a:srgbClr val="000000"/>
              </a:buClr>
            </a:pPr>
            <a:endParaRPr sz="1867" kern="0" dirty="0">
              <a:solidFill>
                <a:srgbClr val="000000"/>
              </a:solidFill>
              <a:latin typeface="Arial"/>
              <a:cs typeface="Arial"/>
              <a:sym typeface="Arial"/>
            </a:endParaRPr>
          </a:p>
          <a:p>
            <a:pPr defTabSz="1219170">
              <a:buClr>
                <a:srgbClr val="000000"/>
              </a:buClr>
            </a:pPr>
            <a:endParaRPr sz="1867" kern="0" dirty="0">
              <a:solidFill>
                <a:srgbClr val="000000"/>
              </a:solidFill>
              <a:latin typeface="Arial"/>
              <a:cs typeface="Arial"/>
              <a:sym typeface="Arial"/>
            </a:endParaRPr>
          </a:p>
        </p:txBody>
      </p:sp>
      <p:sp>
        <p:nvSpPr>
          <p:cNvPr id="285" name="Shape 285"/>
          <p:cNvSpPr txBox="1"/>
          <p:nvPr/>
        </p:nvSpPr>
        <p:spPr>
          <a:xfrm>
            <a:off x="590500" y="90674"/>
            <a:ext cx="11220400" cy="533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3600" b="1" i="1" kern="0" dirty="0">
                <a:solidFill>
                  <a:srgbClr val="000000"/>
                </a:solidFill>
                <a:latin typeface="Calibri Light" panose="020F0302020204030204" pitchFamily="34" charset="0"/>
                <a:cs typeface="Calibri Light" panose="020F0302020204030204" pitchFamily="34" charset="0"/>
                <a:sym typeface="Arial"/>
              </a:rPr>
              <a:t>Example-based MT</a:t>
            </a:r>
            <a:endParaRPr sz="3600" b="1" i="1" kern="0" dirty="0">
              <a:solidFill>
                <a:srgbClr val="000000"/>
              </a:solidFill>
              <a:latin typeface="Calibri Light" panose="020F0302020204030204" pitchFamily="34" charset="0"/>
              <a:cs typeface="Calibri Light" panose="020F0302020204030204" pitchFamily="34" charset="0"/>
              <a:sym typeface="Arial"/>
            </a:endParaRPr>
          </a:p>
        </p:txBody>
      </p:sp>
      <p:sp>
        <p:nvSpPr>
          <p:cNvPr id="286" name="Shape 286"/>
          <p:cNvSpPr txBox="1"/>
          <p:nvPr/>
        </p:nvSpPr>
        <p:spPr>
          <a:xfrm>
            <a:off x="537770" y="889793"/>
            <a:ext cx="10839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i="1" kern="0" dirty="0">
                <a:solidFill>
                  <a:srgbClr val="0000FF"/>
                </a:solidFill>
                <a:latin typeface="Arial"/>
                <a:cs typeface="Arial"/>
                <a:sym typeface="Arial"/>
              </a:rPr>
              <a:t>Translation by analogy</a:t>
            </a:r>
            <a:r>
              <a:rPr lang="en" sz="1867" i="1" kern="0" dirty="0">
                <a:solidFill>
                  <a:srgbClr val="000000"/>
                </a:solidFill>
                <a:latin typeface="Arial"/>
                <a:cs typeface="Arial"/>
                <a:sym typeface="Arial"/>
              </a:rPr>
              <a:t> ⇒ match parts of sentences to known translations and then combine  </a:t>
            </a:r>
            <a:endParaRPr sz="1867" i="1" kern="0" dirty="0">
              <a:solidFill>
                <a:srgbClr val="000000"/>
              </a:solidFill>
              <a:latin typeface="Arial"/>
              <a:cs typeface="Arial"/>
              <a:sym typeface="Arial"/>
            </a:endParaRPr>
          </a:p>
        </p:txBody>
      </p:sp>
      <p:sp>
        <p:nvSpPr>
          <p:cNvPr id="287" name="Shape 287"/>
          <p:cNvSpPr txBox="1"/>
          <p:nvPr/>
        </p:nvSpPr>
        <p:spPr>
          <a:xfrm>
            <a:off x="480900" y="5865133"/>
            <a:ext cx="11439600" cy="735600"/>
          </a:xfrm>
          <a:prstGeom prst="rect">
            <a:avLst/>
          </a:prstGeom>
          <a:noFill/>
          <a:ln>
            <a:noFill/>
          </a:ln>
        </p:spPr>
        <p:txBody>
          <a:bodyPr spcFirstLastPara="1" wrap="square" lIns="121900" tIns="121900" rIns="121900" bIns="121900" anchor="t" anchorCtr="0">
            <a:noAutofit/>
          </a:bodyPr>
          <a:lstStyle/>
          <a:p>
            <a:pPr marL="609585" indent="-423323" defTabSz="1219170">
              <a:buClr>
                <a:srgbClr val="000000"/>
              </a:buClr>
              <a:buSzPts val="1400"/>
              <a:buFont typeface="Arial"/>
              <a:buChar char="●"/>
            </a:pPr>
            <a:r>
              <a:rPr lang="en" sz="1867" i="1" kern="0" dirty="0">
                <a:solidFill>
                  <a:srgbClr val="000000"/>
                </a:solidFill>
                <a:latin typeface="Arial"/>
                <a:cs typeface="Arial"/>
                <a:sym typeface="Arial"/>
              </a:rPr>
              <a:t>Partly rule-based, partly data-driven. </a:t>
            </a:r>
            <a:endParaRPr sz="1867" i="1" kern="0" dirty="0">
              <a:solidFill>
                <a:srgbClr val="000000"/>
              </a:solidFill>
              <a:latin typeface="Arial"/>
              <a:cs typeface="Arial"/>
              <a:sym typeface="Arial"/>
            </a:endParaRPr>
          </a:p>
          <a:p>
            <a:pPr marL="609585" indent="-423323" defTabSz="1219170">
              <a:buClr>
                <a:srgbClr val="000000"/>
              </a:buClr>
              <a:buSzPts val="1400"/>
              <a:buFont typeface="Arial"/>
              <a:buChar char="●"/>
            </a:pPr>
            <a:r>
              <a:rPr lang="en" sz="1867" i="1" kern="0" dirty="0">
                <a:solidFill>
                  <a:srgbClr val="000000"/>
                </a:solidFill>
                <a:latin typeface="Arial"/>
                <a:cs typeface="Arial"/>
                <a:sym typeface="Arial"/>
              </a:rPr>
              <a:t>Good methods for matching and large corpora did not exist when proposed</a:t>
            </a:r>
            <a:endParaRPr sz="1867" i="1" kern="0" dirty="0">
              <a:solidFill>
                <a:srgbClr val="000000"/>
              </a:solidFill>
              <a:latin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8B88DD-9D76-A2E5-8680-DE6103437CA2}"/>
              </a:ext>
            </a:extLst>
          </p:cNvPr>
          <p:cNvPicPr>
            <a:picLocks noChangeAspect="1"/>
          </p:cNvPicPr>
          <p:nvPr/>
        </p:nvPicPr>
        <p:blipFill>
          <a:blip r:embed="rId2"/>
          <a:stretch>
            <a:fillRect/>
          </a:stretch>
        </p:blipFill>
        <p:spPr>
          <a:xfrm>
            <a:off x="2845837" y="1660848"/>
            <a:ext cx="6503436" cy="418944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BC608A5-C50F-6F56-555F-A95BE73E8CB7}"/>
                  </a:ext>
                </a:extLst>
              </p14:cNvPr>
              <p14:cNvContentPartPr/>
              <p14:nvPr/>
            </p14:nvContentPartPr>
            <p14:xfrm>
              <a:off x="4013280" y="2387520"/>
              <a:ext cx="2965680" cy="2007000"/>
            </p14:xfrm>
          </p:contentPart>
        </mc:Choice>
        <mc:Fallback xmlns="">
          <p:pic>
            <p:nvPicPr>
              <p:cNvPr id="2" name="Ink 1">
                <a:extLst>
                  <a:ext uri="{FF2B5EF4-FFF2-40B4-BE49-F238E27FC236}">
                    <a16:creationId xmlns:a16="http://schemas.microsoft.com/office/drawing/2014/main" id="{FBC608A5-C50F-6F56-555F-A95BE73E8CB7}"/>
                  </a:ext>
                </a:extLst>
              </p:cNvPr>
              <p:cNvPicPr/>
              <p:nvPr/>
            </p:nvPicPr>
            <p:blipFill>
              <a:blip r:embed="rId4"/>
              <a:stretch>
                <a:fillRect/>
              </a:stretch>
            </p:blipFill>
            <p:spPr>
              <a:xfrm>
                <a:off x="4003920" y="2378160"/>
                <a:ext cx="2984400" cy="2025720"/>
              </a:xfrm>
              <a:prstGeom prst="rect">
                <a:avLst/>
              </a:prstGeom>
            </p:spPr>
          </p:pic>
        </mc:Fallback>
      </mc:AlternateContent>
    </p:spTree>
    <p:extLst>
      <p:ext uri="{BB962C8B-B14F-4D97-AF65-F5344CB8AC3E}">
        <p14:creationId xmlns:p14="http://schemas.microsoft.com/office/powerpoint/2010/main" val="737927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p:nvPr/>
        </p:nvSpPr>
        <p:spPr>
          <a:xfrm>
            <a:off x="2709800" y="476267"/>
            <a:ext cx="6772400" cy="533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3200" b="1" i="1" kern="0">
                <a:solidFill>
                  <a:srgbClr val="000000"/>
                </a:solidFill>
                <a:latin typeface="Arial"/>
                <a:cs typeface="Arial"/>
                <a:sym typeface="Arial"/>
              </a:rPr>
              <a:t>Approaches to build MT systems</a:t>
            </a:r>
            <a:endParaRPr sz="3200" b="1" i="1" kern="0">
              <a:solidFill>
                <a:srgbClr val="000000"/>
              </a:solidFill>
              <a:latin typeface="Arial"/>
              <a:cs typeface="Arial"/>
              <a:sym typeface="Arial"/>
            </a:endParaRPr>
          </a:p>
        </p:txBody>
      </p:sp>
      <p:sp>
        <p:nvSpPr>
          <p:cNvPr id="242" name="Shape 242"/>
          <p:cNvSpPr txBox="1"/>
          <p:nvPr/>
        </p:nvSpPr>
        <p:spPr>
          <a:xfrm>
            <a:off x="476267" y="1909667"/>
            <a:ext cx="4543600" cy="609600"/>
          </a:xfrm>
          <a:prstGeom prst="rect">
            <a:avLst/>
          </a:prstGeom>
          <a:solidFill>
            <a:srgbClr val="4A86E8"/>
          </a:solid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FFFF"/>
                </a:solidFill>
                <a:latin typeface="Arial"/>
                <a:cs typeface="Arial"/>
                <a:sym typeface="Arial"/>
              </a:rPr>
              <a:t>Knowledge based, Rule-based MT</a:t>
            </a:r>
            <a:endParaRPr sz="1867" kern="0">
              <a:solidFill>
                <a:srgbClr val="FFFFFF"/>
              </a:solidFill>
              <a:latin typeface="Arial"/>
              <a:cs typeface="Arial"/>
              <a:sym typeface="Arial"/>
            </a:endParaRPr>
          </a:p>
          <a:p>
            <a:pPr defTabSz="1219170">
              <a:buClr>
                <a:srgbClr val="000000"/>
              </a:buClr>
            </a:pPr>
            <a:endParaRPr sz="1867" kern="0">
              <a:solidFill>
                <a:srgbClr val="FFFFFF"/>
              </a:solidFill>
              <a:latin typeface="Arial"/>
              <a:cs typeface="Arial"/>
              <a:sym typeface="Arial"/>
            </a:endParaRPr>
          </a:p>
          <a:p>
            <a:pPr defTabSz="1219170">
              <a:buClr>
                <a:srgbClr val="000000"/>
              </a:buClr>
            </a:pPr>
            <a:endParaRPr sz="1867" kern="0">
              <a:solidFill>
                <a:srgbClr val="FFFFFF"/>
              </a:solidFill>
              <a:latin typeface="Arial"/>
              <a:cs typeface="Arial"/>
              <a:sym typeface="Arial"/>
            </a:endParaRPr>
          </a:p>
        </p:txBody>
      </p:sp>
      <p:sp>
        <p:nvSpPr>
          <p:cNvPr id="243" name="Shape 243"/>
          <p:cNvSpPr txBox="1"/>
          <p:nvPr/>
        </p:nvSpPr>
        <p:spPr>
          <a:xfrm>
            <a:off x="6297967" y="1895467"/>
            <a:ext cx="5419600" cy="638000"/>
          </a:xfrm>
          <a:prstGeom prst="rect">
            <a:avLst/>
          </a:prstGeom>
          <a:solidFill>
            <a:srgbClr val="4A86E8"/>
          </a:solid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FFFF"/>
                </a:solidFill>
                <a:latin typeface="Arial"/>
                <a:cs typeface="Arial"/>
                <a:sym typeface="Arial"/>
              </a:rPr>
              <a:t>Data-driven, Machine Learning based MT</a:t>
            </a:r>
            <a:endParaRPr sz="1867" kern="0">
              <a:solidFill>
                <a:srgbClr val="FFFFFF"/>
              </a:solidFill>
              <a:latin typeface="Arial"/>
              <a:cs typeface="Arial"/>
              <a:sym typeface="Arial"/>
            </a:endParaRPr>
          </a:p>
        </p:txBody>
      </p:sp>
      <p:sp>
        <p:nvSpPr>
          <p:cNvPr id="244" name="Shape 244"/>
          <p:cNvSpPr txBox="1"/>
          <p:nvPr/>
        </p:nvSpPr>
        <p:spPr>
          <a:xfrm>
            <a:off x="2533667" y="4086033"/>
            <a:ext cx="2332800" cy="533200"/>
          </a:xfrm>
          <a:prstGeom prst="rect">
            <a:avLst/>
          </a:prstGeom>
          <a:solidFill>
            <a:srgbClr val="FF9900"/>
          </a:solidFill>
          <a:ln>
            <a:noFill/>
          </a:ln>
        </p:spPr>
        <p:txBody>
          <a:bodyPr spcFirstLastPara="1" wrap="square" lIns="121900" tIns="121900" rIns="121900" bIns="121900" anchor="t" anchorCtr="0">
            <a:noAutofit/>
          </a:bodyPr>
          <a:lstStyle/>
          <a:p>
            <a:pPr algn="ctr" defTabSz="1219170">
              <a:buClr>
                <a:srgbClr val="000000"/>
              </a:buClr>
            </a:pPr>
            <a:r>
              <a:rPr lang="en" sz="1867" i="1" kern="0">
                <a:solidFill>
                  <a:srgbClr val="000000"/>
                </a:solidFill>
                <a:latin typeface="Arial"/>
                <a:cs typeface="Arial"/>
                <a:sym typeface="Arial"/>
              </a:rPr>
              <a:t>Interlingua based</a:t>
            </a:r>
            <a:endParaRPr sz="1867" i="1" kern="0">
              <a:solidFill>
                <a:srgbClr val="000000"/>
              </a:solidFill>
              <a:latin typeface="Arial"/>
              <a:cs typeface="Arial"/>
              <a:sym typeface="Arial"/>
            </a:endParaRPr>
          </a:p>
        </p:txBody>
      </p:sp>
      <p:sp>
        <p:nvSpPr>
          <p:cNvPr id="245" name="Shape 245"/>
          <p:cNvSpPr txBox="1"/>
          <p:nvPr/>
        </p:nvSpPr>
        <p:spPr>
          <a:xfrm>
            <a:off x="85733" y="4086033"/>
            <a:ext cx="1895600" cy="533200"/>
          </a:xfrm>
          <a:prstGeom prst="rect">
            <a:avLst/>
          </a:prstGeom>
          <a:solidFill>
            <a:srgbClr val="FF9900"/>
          </a:solidFill>
          <a:ln>
            <a:noFill/>
          </a:ln>
        </p:spPr>
        <p:txBody>
          <a:bodyPr spcFirstLastPara="1" wrap="square" lIns="121900" tIns="121900" rIns="121900" bIns="121900" anchor="t" anchorCtr="0">
            <a:noAutofit/>
          </a:bodyPr>
          <a:lstStyle/>
          <a:p>
            <a:pPr algn="ctr" defTabSz="1219170">
              <a:buClr>
                <a:srgbClr val="000000"/>
              </a:buClr>
            </a:pPr>
            <a:r>
              <a:rPr lang="en" sz="1867" i="1" kern="0">
                <a:solidFill>
                  <a:srgbClr val="000000"/>
                </a:solidFill>
                <a:latin typeface="Arial"/>
                <a:cs typeface="Arial"/>
                <a:sym typeface="Arial"/>
              </a:rPr>
              <a:t>Transfer-based</a:t>
            </a:r>
            <a:endParaRPr sz="1867" i="1" kern="0">
              <a:solidFill>
                <a:srgbClr val="000000"/>
              </a:solidFill>
              <a:latin typeface="Arial"/>
              <a:cs typeface="Arial"/>
              <a:sym typeface="Arial"/>
            </a:endParaRPr>
          </a:p>
        </p:txBody>
      </p:sp>
      <p:sp>
        <p:nvSpPr>
          <p:cNvPr id="246" name="Shape 246"/>
          <p:cNvSpPr txBox="1"/>
          <p:nvPr/>
        </p:nvSpPr>
        <p:spPr>
          <a:xfrm>
            <a:off x="10515500" y="5314767"/>
            <a:ext cx="1568400" cy="533200"/>
          </a:xfrm>
          <a:prstGeom prst="rect">
            <a:avLst/>
          </a:prstGeom>
          <a:solidFill>
            <a:srgbClr val="FF9900"/>
          </a:solidFill>
          <a:ln>
            <a:noFill/>
          </a:ln>
        </p:spPr>
        <p:txBody>
          <a:bodyPr spcFirstLastPara="1" wrap="square" lIns="121900" tIns="121900" rIns="121900" bIns="121900" anchor="t" anchorCtr="0">
            <a:noAutofit/>
          </a:bodyPr>
          <a:lstStyle/>
          <a:p>
            <a:pPr algn="ctr" defTabSz="1219170">
              <a:buClr>
                <a:srgbClr val="000000"/>
              </a:buClr>
            </a:pPr>
            <a:r>
              <a:rPr lang="en" sz="1867" i="1" kern="0">
                <a:solidFill>
                  <a:srgbClr val="000000"/>
                </a:solidFill>
                <a:latin typeface="Arial"/>
                <a:cs typeface="Arial"/>
                <a:sym typeface="Arial"/>
              </a:rPr>
              <a:t>Neural </a:t>
            </a:r>
            <a:endParaRPr sz="1867" i="1" kern="0">
              <a:solidFill>
                <a:srgbClr val="000000"/>
              </a:solidFill>
              <a:latin typeface="Arial"/>
              <a:cs typeface="Arial"/>
              <a:sym typeface="Arial"/>
            </a:endParaRPr>
          </a:p>
        </p:txBody>
      </p:sp>
      <p:sp>
        <p:nvSpPr>
          <p:cNvPr id="247" name="Shape 247"/>
          <p:cNvSpPr txBox="1"/>
          <p:nvPr/>
        </p:nvSpPr>
        <p:spPr>
          <a:xfrm>
            <a:off x="5419733" y="5314767"/>
            <a:ext cx="2162400" cy="533200"/>
          </a:xfrm>
          <a:prstGeom prst="rect">
            <a:avLst/>
          </a:prstGeom>
          <a:solidFill>
            <a:srgbClr val="FF9900"/>
          </a:solidFill>
          <a:ln>
            <a:noFill/>
          </a:ln>
        </p:spPr>
        <p:txBody>
          <a:bodyPr spcFirstLastPara="1" wrap="square" lIns="121900" tIns="121900" rIns="121900" bIns="121900" anchor="t" anchorCtr="0">
            <a:noAutofit/>
          </a:bodyPr>
          <a:lstStyle/>
          <a:p>
            <a:pPr algn="ctr" defTabSz="1219170">
              <a:buClr>
                <a:srgbClr val="000000"/>
              </a:buClr>
            </a:pPr>
            <a:r>
              <a:rPr lang="en" sz="1867" i="1" kern="0">
                <a:solidFill>
                  <a:srgbClr val="000000"/>
                </a:solidFill>
                <a:latin typeface="Arial"/>
                <a:cs typeface="Arial"/>
                <a:sym typeface="Arial"/>
              </a:rPr>
              <a:t>Example-based </a:t>
            </a:r>
            <a:endParaRPr sz="1867" i="1" kern="0">
              <a:solidFill>
                <a:srgbClr val="000000"/>
              </a:solidFill>
              <a:latin typeface="Arial"/>
              <a:cs typeface="Arial"/>
              <a:sym typeface="Arial"/>
            </a:endParaRPr>
          </a:p>
        </p:txBody>
      </p:sp>
      <p:sp>
        <p:nvSpPr>
          <p:cNvPr id="248" name="Shape 248"/>
          <p:cNvSpPr txBox="1"/>
          <p:nvPr/>
        </p:nvSpPr>
        <p:spPr>
          <a:xfrm>
            <a:off x="8058167" y="5314767"/>
            <a:ext cx="1981200" cy="533200"/>
          </a:xfrm>
          <a:prstGeom prst="rect">
            <a:avLst/>
          </a:prstGeom>
          <a:solidFill>
            <a:srgbClr val="92D050"/>
          </a:solidFill>
          <a:ln>
            <a:noFill/>
          </a:ln>
        </p:spPr>
        <p:txBody>
          <a:bodyPr spcFirstLastPara="1" wrap="square" lIns="121900" tIns="121900" rIns="121900" bIns="121900" anchor="t" anchorCtr="0">
            <a:noAutofit/>
          </a:bodyPr>
          <a:lstStyle/>
          <a:p>
            <a:pPr algn="ctr" defTabSz="1219170">
              <a:buClr>
                <a:srgbClr val="000000"/>
              </a:buClr>
            </a:pPr>
            <a:r>
              <a:rPr lang="en" sz="1867" i="1" kern="0">
                <a:solidFill>
                  <a:srgbClr val="000000"/>
                </a:solidFill>
                <a:latin typeface="Arial"/>
                <a:cs typeface="Arial"/>
                <a:sym typeface="Arial"/>
              </a:rPr>
              <a:t>Statistical </a:t>
            </a:r>
            <a:endParaRPr sz="1867" i="1" kern="0">
              <a:solidFill>
                <a:srgbClr val="000000"/>
              </a:solidFill>
              <a:latin typeface="Arial"/>
              <a:cs typeface="Arial"/>
              <a:sym typeface="Arial"/>
            </a:endParaRPr>
          </a:p>
        </p:txBody>
      </p:sp>
      <p:cxnSp>
        <p:nvCxnSpPr>
          <p:cNvPr id="249" name="Shape 249"/>
          <p:cNvCxnSpPr>
            <a:stCxn id="242" idx="2"/>
            <a:endCxn id="245" idx="0"/>
          </p:cNvCxnSpPr>
          <p:nvPr/>
        </p:nvCxnSpPr>
        <p:spPr>
          <a:xfrm flipH="1">
            <a:off x="1033667" y="2519267"/>
            <a:ext cx="1714400" cy="1566800"/>
          </a:xfrm>
          <a:prstGeom prst="straightConnector1">
            <a:avLst/>
          </a:prstGeom>
          <a:noFill/>
          <a:ln w="9525" cap="flat" cmpd="sng">
            <a:solidFill>
              <a:schemeClr val="dk2"/>
            </a:solidFill>
            <a:prstDash val="solid"/>
            <a:round/>
            <a:headEnd type="none" w="med" len="med"/>
            <a:tailEnd type="none" w="med" len="med"/>
          </a:ln>
        </p:spPr>
      </p:cxnSp>
      <p:cxnSp>
        <p:nvCxnSpPr>
          <p:cNvPr id="250" name="Shape 250"/>
          <p:cNvCxnSpPr>
            <a:stCxn id="242" idx="2"/>
            <a:endCxn id="244" idx="0"/>
          </p:cNvCxnSpPr>
          <p:nvPr/>
        </p:nvCxnSpPr>
        <p:spPr>
          <a:xfrm>
            <a:off x="2748067" y="2519267"/>
            <a:ext cx="952000" cy="1566800"/>
          </a:xfrm>
          <a:prstGeom prst="straightConnector1">
            <a:avLst/>
          </a:prstGeom>
          <a:noFill/>
          <a:ln w="9525" cap="flat" cmpd="sng">
            <a:solidFill>
              <a:schemeClr val="dk2"/>
            </a:solidFill>
            <a:prstDash val="solid"/>
            <a:round/>
            <a:headEnd type="none" w="med" len="med"/>
            <a:tailEnd type="none" w="med" len="med"/>
          </a:ln>
        </p:spPr>
      </p:cxnSp>
      <p:cxnSp>
        <p:nvCxnSpPr>
          <p:cNvPr id="251" name="Shape 251"/>
          <p:cNvCxnSpPr>
            <a:stCxn id="243" idx="2"/>
            <a:endCxn id="247" idx="0"/>
          </p:cNvCxnSpPr>
          <p:nvPr/>
        </p:nvCxnSpPr>
        <p:spPr>
          <a:xfrm flipH="1">
            <a:off x="6500967" y="2533467"/>
            <a:ext cx="2506800" cy="2781200"/>
          </a:xfrm>
          <a:prstGeom prst="straightConnector1">
            <a:avLst/>
          </a:prstGeom>
          <a:noFill/>
          <a:ln w="9525" cap="flat" cmpd="sng">
            <a:solidFill>
              <a:schemeClr val="dk2"/>
            </a:solidFill>
            <a:prstDash val="solid"/>
            <a:round/>
            <a:headEnd type="none" w="med" len="med"/>
            <a:tailEnd type="none" w="med" len="med"/>
          </a:ln>
        </p:spPr>
      </p:cxnSp>
      <p:cxnSp>
        <p:nvCxnSpPr>
          <p:cNvPr id="252" name="Shape 252"/>
          <p:cNvCxnSpPr>
            <a:stCxn id="243" idx="2"/>
            <a:endCxn id="248" idx="0"/>
          </p:cNvCxnSpPr>
          <p:nvPr/>
        </p:nvCxnSpPr>
        <p:spPr>
          <a:xfrm>
            <a:off x="9007767" y="2533467"/>
            <a:ext cx="41200" cy="2781200"/>
          </a:xfrm>
          <a:prstGeom prst="straightConnector1">
            <a:avLst/>
          </a:prstGeom>
          <a:noFill/>
          <a:ln w="9525" cap="flat" cmpd="sng">
            <a:solidFill>
              <a:schemeClr val="dk2"/>
            </a:solidFill>
            <a:prstDash val="solid"/>
            <a:round/>
            <a:headEnd type="none" w="med" len="med"/>
            <a:tailEnd type="none" w="med" len="med"/>
          </a:ln>
        </p:spPr>
      </p:cxnSp>
      <p:cxnSp>
        <p:nvCxnSpPr>
          <p:cNvPr id="253" name="Shape 253"/>
          <p:cNvCxnSpPr>
            <a:stCxn id="243" idx="2"/>
            <a:endCxn id="246" idx="0"/>
          </p:cNvCxnSpPr>
          <p:nvPr/>
        </p:nvCxnSpPr>
        <p:spPr>
          <a:xfrm>
            <a:off x="9007767" y="2533467"/>
            <a:ext cx="2292000" cy="27812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11117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06EA-E76E-4B7E-A5C6-8FA6C77E6348}"/>
              </a:ext>
            </a:extLst>
          </p:cNvPr>
          <p:cNvSpPr>
            <a:spLocks noGrp="1"/>
          </p:cNvSpPr>
          <p:nvPr>
            <p:ph type="title"/>
          </p:nvPr>
        </p:nvSpPr>
        <p:spPr/>
        <p:txBody>
          <a:bodyPr/>
          <a:lstStyle/>
          <a:p>
            <a:r>
              <a:rPr lang="en-US" dirty="0"/>
              <a:t>Statistical Machine Translation</a:t>
            </a:r>
          </a:p>
        </p:txBody>
      </p:sp>
      <p:sp>
        <p:nvSpPr>
          <p:cNvPr id="3" name="Text Placeholder 2">
            <a:extLst>
              <a:ext uri="{FF2B5EF4-FFF2-40B4-BE49-F238E27FC236}">
                <a16:creationId xmlns:a16="http://schemas.microsoft.com/office/drawing/2014/main" id="{0976904D-733B-4A28-83D7-F77035544DDA}"/>
              </a:ext>
            </a:extLst>
          </p:cNvPr>
          <p:cNvSpPr>
            <a:spLocks noGrp="1"/>
          </p:cNvSpPr>
          <p:nvPr>
            <p:ph type="body" idx="1"/>
          </p:nvPr>
        </p:nvSpPr>
        <p:spPr/>
        <p:txBody>
          <a:bodyPr/>
          <a:lstStyle/>
          <a:p>
            <a:r>
              <a:rPr lang="en-US" dirty="0"/>
              <a:t>A Probabilistic Formalism</a:t>
            </a:r>
          </a:p>
        </p:txBody>
      </p:sp>
    </p:spTree>
    <p:extLst>
      <p:ext uri="{BB962C8B-B14F-4D97-AF65-F5344CB8AC3E}">
        <p14:creationId xmlns:p14="http://schemas.microsoft.com/office/powerpoint/2010/main" val="3061174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AE58DD-0C57-3BF9-E319-807A7032F0FD}"/>
              </a:ext>
            </a:extLst>
          </p:cNvPr>
          <p:cNvSpPr>
            <a:spLocks noGrp="1"/>
          </p:cNvSpPr>
          <p:nvPr>
            <p:ph type="title"/>
          </p:nvPr>
        </p:nvSpPr>
        <p:spPr/>
        <p:txBody>
          <a:bodyPr>
            <a:normAutofit fontScale="90000"/>
          </a:bodyPr>
          <a:lstStyle/>
          <a:p>
            <a:endParaRPr lang="en-IN"/>
          </a:p>
        </p:txBody>
      </p:sp>
      <p:sp>
        <p:nvSpPr>
          <p:cNvPr id="5" name="Text Placeholder 4">
            <a:extLst>
              <a:ext uri="{FF2B5EF4-FFF2-40B4-BE49-F238E27FC236}">
                <a16:creationId xmlns:a16="http://schemas.microsoft.com/office/drawing/2014/main" id="{BA39B9E5-607B-A8CE-3B4D-8E0EAA1E1091}"/>
              </a:ext>
            </a:extLst>
          </p:cNvPr>
          <p:cNvSpPr>
            <a:spLocks noGrp="1"/>
          </p:cNvSpPr>
          <p:nvPr>
            <p:ph type="body" idx="1"/>
          </p:nvPr>
        </p:nvSpPr>
        <p:spPr/>
        <p:txBody>
          <a:bodyPr/>
          <a:lstStyle/>
          <a:p>
            <a:r>
              <a:rPr lang="en-US" dirty="0"/>
              <a:t>Find most probable English sentence given a foreign language sentence.</a:t>
            </a:r>
          </a:p>
          <a:p>
            <a:pPr marL="152396" indent="0">
              <a:buNone/>
            </a:pPr>
            <a:endParaRPr lang="en-US" dirty="0"/>
          </a:p>
          <a:p>
            <a:r>
              <a:rPr lang="en-US" dirty="0"/>
              <a:t>Automatically align words and phrases within sentence pairs in a parallel corpus</a:t>
            </a:r>
          </a:p>
          <a:p>
            <a:pPr marL="152396" indent="0">
              <a:buNone/>
            </a:pPr>
            <a:endParaRPr lang="en-US" dirty="0"/>
          </a:p>
          <a:p>
            <a:r>
              <a:rPr lang="en-US" dirty="0"/>
              <a:t> Probabilities are determined automatically by training a statistical model using the parallel corpus (pdf of parallel corpus)</a:t>
            </a:r>
            <a:endParaRPr lang="en-IN" dirty="0"/>
          </a:p>
        </p:txBody>
      </p:sp>
    </p:spTree>
    <p:extLst>
      <p:ext uri="{BB962C8B-B14F-4D97-AF65-F5344CB8AC3E}">
        <p14:creationId xmlns:p14="http://schemas.microsoft.com/office/powerpoint/2010/main" val="496756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0FEC-0183-638F-F9A1-F0D644088C8D}"/>
              </a:ext>
            </a:extLst>
          </p:cNvPr>
          <p:cNvSpPr>
            <a:spLocks noGrp="1"/>
          </p:cNvSpPr>
          <p:nvPr>
            <p:ph type="title"/>
          </p:nvPr>
        </p:nvSpPr>
        <p:spPr/>
        <p:txBody>
          <a:bodyPr>
            <a:normAutofit fontScale="90000"/>
          </a:bodyPr>
          <a:lstStyle/>
          <a:p>
            <a:endParaRPr lang="en-IN" dirty="0"/>
          </a:p>
        </p:txBody>
      </p:sp>
      <p:sp>
        <p:nvSpPr>
          <p:cNvPr id="3" name="Text Placeholder 2">
            <a:extLst>
              <a:ext uri="{FF2B5EF4-FFF2-40B4-BE49-F238E27FC236}">
                <a16:creationId xmlns:a16="http://schemas.microsoft.com/office/drawing/2014/main" id="{A8E4FA19-5F4B-393F-F30F-851AD2FE422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30DE86F-21DA-B460-F5F9-579BE295640D}"/>
              </a:ext>
            </a:extLst>
          </p:cNvPr>
          <p:cNvPicPr>
            <a:picLocks noChangeAspect="1"/>
          </p:cNvPicPr>
          <p:nvPr/>
        </p:nvPicPr>
        <p:blipFill>
          <a:blip r:embed="rId2"/>
          <a:stretch>
            <a:fillRect/>
          </a:stretch>
        </p:blipFill>
        <p:spPr>
          <a:xfrm>
            <a:off x="1070386" y="1653386"/>
            <a:ext cx="10182331" cy="1775614"/>
          </a:xfrm>
          <a:prstGeom prst="rect">
            <a:avLst/>
          </a:prstGeom>
        </p:spPr>
      </p:pic>
    </p:spTree>
    <p:extLst>
      <p:ext uri="{BB962C8B-B14F-4D97-AF65-F5344CB8AC3E}">
        <p14:creationId xmlns:p14="http://schemas.microsoft.com/office/powerpoint/2010/main" val="1013580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9F62-368E-EE09-EE07-B14B2D61FA5C}"/>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3C424342-6F40-6B60-8BA8-DAE40C3C002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789C4E8D-16CC-BAE5-304C-44E21F83ACFE}"/>
              </a:ext>
            </a:extLst>
          </p:cNvPr>
          <p:cNvPicPr>
            <a:picLocks noChangeAspect="1"/>
          </p:cNvPicPr>
          <p:nvPr/>
        </p:nvPicPr>
        <p:blipFill>
          <a:blip r:embed="rId2"/>
          <a:stretch>
            <a:fillRect/>
          </a:stretch>
        </p:blipFill>
        <p:spPr>
          <a:xfrm>
            <a:off x="2258997" y="1234250"/>
            <a:ext cx="8461876" cy="43895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FD52A85-EB20-7FB4-88DC-5FDCD9E95ADD}"/>
                  </a:ext>
                </a:extLst>
              </p14:cNvPr>
              <p14:cNvContentPartPr/>
              <p14:nvPr/>
            </p14:nvContentPartPr>
            <p14:xfrm>
              <a:off x="6305400" y="3701880"/>
              <a:ext cx="360" cy="360"/>
            </p14:xfrm>
          </p:contentPart>
        </mc:Choice>
        <mc:Fallback xmlns="">
          <p:pic>
            <p:nvPicPr>
              <p:cNvPr id="4" name="Ink 3">
                <a:extLst>
                  <a:ext uri="{FF2B5EF4-FFF2-40B4-BE49-F238E27FC236}">
                    <a16:creationId xmlns:a16="http://schemas.microsoft.com/office/drawing/2014/main" id="{BFD52A85-EB20-7FB4-88DC-5FDCD9E95ADD}"/>
                  </a:ext>
                </a:extLst>
              </p:cNvPr>
              <p:cNvPicPr/>
              <p:nvPr/>
            </p:nvPicPr>
            <p:blipFill>
              <a:blip r:embed="rId4"/>
              <a:stretch>
                <a:fillRect/>
              </a:stretch>
            </p:blipFill>
            <p:spPr>
              <a:xfrm>
                <a:off x="6296040" y="3692520"/>
                <a:ext cx="19080" cy="19080"/>
              </a:xfrm>
              <a:prstGeom prst="rect">
                <a:avLst/>
              </a:prstGeom>
            </p:spPr>
          </p:pic>
        </mc:Fallback>
      </mc:AlternateContent>
    </p:spTree>
    <p:extLst>
      <p:ext uri="{BB962C8B-B14F-4D97-AF65-F5344CB8AC3E}">
        <p14:creationId xmlns:p14="http://schemas.microsoft.com/office/powerpoint/2010/main" val="2554763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6849-E5AF-8F16-285A-EB852175DF6D}"/>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F80DFD96-E67D-1D7E-3B90-B9A7C4C84141}"/>
              </a:ext>
            </a:extLst>
          </p:cNvPr>
          <p:cNvSpPr>
            <a:spLocks noGrp="1"/>
          </p:cNvSpPr>
          <p:nvPr>
            <p:ph type="body" idx="1"/>
          </p:nvPr>
        </p:nvSpPr>
        <p:spPr/>
        <p:txBody>
          <a:bodyPr/>
          <a:lstStyle/>
          <a:p>
            <a:pPr marL="152396" indent="0">
              <a:buNone/>
            </a:pPr>
            <a:r>
              <a:rPr lang="en-US" dirty="0"/>
              <a:t>Probabilities</a:t>
            </a:r>
          </a:p>
          <a:p>
            <a:pPr marL="152396" indent="0">
              <a:buNone/>
            </a:pPr>
            <a:r>
              <a:rPr lang="en-US" dirty="0"/>
              <a:t> </a:t>
            </a:r>
          </a:p>
          <a:p>
            <a:pPr marL="152396" indent="0">
              <a:buNone/>
            </a:pPr>
            <a:r>
              <a:rPr lang="en-US" dirty="0"/>
              <a:t>• Find the most probable English sentence given a foreign language sentence (this is often how the problem is framed - of course can be </a:t>
            </a:r>
            <a:r>
              <a:rPr lang="en-US" dirty="0" err="1"/>
              <a:t>generalised</a:t>
            </a:r>
            <a:r>
              <a:rPr lang="en-US" dirty="0"/>
              <a:t> to any language pair in any direction) </a:t>
            </a:r>
          </a:p>
          <a:p>
            <a:pPr marL="152396" indent="0">
              <a:buNone/>
            </a:pPr>
            <a:endParaRPr lang="en-US" dirty="0"/>
          </a:p>
          <a:p>
            <a:pPr marL="152396" indent="0">
              <a:buNone/>
            </a:pPr>
            <a:endParaRPr lang="en-IN" dirty="0"/>
          </a:p>
        </p:txBody>
      </p:sp>
      <p:pic>
        <p:nvPicPr>
          <p:cNvPr id="5" name="Picture 4">
            <a:extLst>
              <a:ext uri="{FF2B5EF4-FFF2-40B4-BE49-F238E27FC236}">
                <a16:creationId xmlns:a16="http://schemas.microsoft.com/office/drawing/2014/main" id="{E09C37AD-605D-76BB-BCAC-24384FE893AC}"/>
              </a:ext>
            </a:extLst>
          </p:cNvPr>
          <p:cNvPicPr>
            <a:picLocks noChangeAspect="1"/>
          </p:cNvPicPr>
          <p:nvPr/>
        </p:nvPicPr>
        <p:blipFill>
          <a:blip r:embed="rId2"/>
          <a:stretch>
            <a:fillRect/>
          </a:stretch>
        </p:blipFill>
        <p:spPr>
          <a:xfrm>
            <a:off x="4125965" y="4298503"/>
            <a:ext cx="4313294" cy="1966130"/>
          </a:xfrm>
          <a:prstGeom prst="rect">
            <a:avLst/>
          </a:prstGeom>
        </p:spPr>
      </p:pic>
    </p:spTree>
    <p:extLst>
      <p:ext uri="{BB962C8B-B14F-4D97-AF65-F5344CB8AC3E}">
        <p14:creationId xmlns:p14="http://schemas.microsoft.com/office/powerpoint/2010/main" val="4007010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E1C9-E4B3-857F-F6B4-2EC968C55DB2}"/>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B5FA0871-46A4-6D42-C6D8-0E75270CD638}"/>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3AA21F61-0AC4-CFE2-4C6E-EF04BB0EE401}"/>
              </a:ext>
            </a:extLst>
          </p:cNvPr>
          <p:cNvPicPr>
            <a:picLocks noChangeAspect="1"/>
          </p:cNvPicPr>
          <p:nvPr/>
        </p:nvPicPr>
        <p:blipFill>
          <a:blip r:embed="rId2"/>
          <a:stretch>
            <a:fillRect/>
          </a:stretch>
        </p:blipFill>
        <p:spPr>
          <a:xfrm>
            <a:off x="933062" y="1466679"/>
            <a:ext cx="9681990" cy="4252985"/>
          </a:xfrm>
          <a:prstGeom prst="rect">
            <a:avLst/>
          </a:prstGeom>
        </p:spPr>
      </p:pic>
    </p:spTree>
    <p:extLst>
      <p:ext uri="{BB962C8B-B14F-4D97-AF65-F5344CB8AC3E}">
        <p14:creationId xmlns:p14="http://schemas.microsoft.com/office/powerpoint/2010/main" val="3501208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B7E1-1724-63DB-82AC-7E6DD2D4BAB6}"/>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EDE70EFF-F2D5-37CB-1069-503945683569}"/>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42CDF4E-6997-F541-85D7-90E46F8A1FF6}"/>
              </a:ext>
            </a:extLst>
          </p:cNvPr>
          <p:cNvPicPr>
            <a:picLocks noChangeAspect="1"/>
          </p:cNvPicPr>
          <p:nvPr/>
        </p:nvPicPr>
        <p:blipFill>
          <a:blip r:embed="rId2"/>
          <a:stretch>
            <a:fillRect/>
          </a:stretch>
        </p:blipFill>
        <p:spPr>
          <a:xfrm>
            <a:off x="877078" y="1074215"/>
            <a:ext cx="10008507" cy="5017617"/>
          </a:xfrm>
          <a:prstGeom prst="rect">
            <a:avLst/>
          </a:prstGeom>
        </p:spPr>
      </p:pic>
    </p:spTree>
    <p:extLst>
      <p:ext uri="{BB962C8B-B14F-4D97-AF65-F5344CB8AC3E}">
        <p14:creationId xmlns:p14="http://schemas.microsoft.com/office/powerpoint/2010/main" val="387822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68F4-FC1C-45E7-AEDD-3045ACEF76A5}"/>
              </a:ext>
            </a:extLst>
          </p:cNvPr>
          <p:cNvSpPr>
            <a:spLocks noGrp="1"/>
          </p:cNvSpPr>
          <p:nvPr>
            <p:ph type="title"/>
          </p:nvPr>
        </p:nvSpPr>
        <p:spPr/>
        <p:txBody>
          <a:bodyPr>
            <a:normAutofit fontScale="90000"/>
          </a:bodyPr>
          <a:lstStyle/>
          <a:p>
            <a:r>
              <a:rPr lang="en-US" dirty="0"/>
              <a:t>Agenda</a:t>
            </a:r>
          </a:p>
        </p:txBody>
      </p:sp>
      <p:sp>
        <p:nvSpPr>
          <p:cNvPr id="3" name="Text Placeholder 2">
            <a:extLst>
              <a:ext uri="{FF2B5EF4-FFF2-40B4-BE49-F238E27FC236}">
                <a16:creationId xmlns:a16="http://schemas.microsoft.com/office/drawing/2014/main" id="{F3DE2A6D-FCB6-4399-81CC-27E9E6B2357F}"/>
              </a:ext>
            </a:extLst>
          </p:cNvPr>
          <p:cNvSpPr>
            <a:spLocks noGrp="1"/>
          </p:cNvSpPr>
          <p:nvPr>
            <p:ph type="body" idx="1"/>
          </p:nvPr>
        </p:nvSpPr>
        <p:spPr>
          <a:xfrm>
            <a:off x="415600" y="1536632"/>
            <a:ext cx="11360800" cy="5125425"/>
          </a:xfrm>
        </p:spPr>
        <p:txBody>
          <a:bodyPr>
            <a:normAutofit fontScale="92500" lnSpcReduction="10000"/>
          </a:bodyPr>
          <a:lstStyle/>
          <a:p>
            <a:pPr>
              <a:lnSpc>
                <a:spcPct val="120000"/>
              </a:lnSpc>
            </a:pPr>
            <a:r>
              <a:rPr lang="en-US" b="1" u="sng" dirty="0">
                <a:latin typeface="Calibri Light" panose="020F0302020204030204" pitchFamily="34" charset="0"/>
                <a:cs typeface="Calibri Light" panose="020F0302020204030204" pitchFamily="34" charset="0"/>
              </a:rPr>
              <a:t>What is Machine Translation &amp; why is it interesting?</a:t>
            </a:r>
          </a:p>
          <a:p>
            <a:pPr>
              <a:lnSpc>
                <a:spcPct val="120000"/>
              </a:lnSpc>
            </a:pPr>
            <a:r>
              <a:rPr lang="en-US" dirty="0">
                <a:latin typeface="Calibri Light" panose="020F0302020204030204" pitchFamily="34" charset="0"/>
                <a:cs typeface="Calibri Light" panose="020F0302020204030204" pitchFamily="34" charset="0"/>
              </a:rPr>
              <a:t>Machine Translation Paradigms</a:t>
            </a:r>
          </a:p>
          <a:p>
            <a:pPr>
              <a:lnSpc>
                <a:spcPct val="120000"/>
              </a:lnSpc>
            </a:pPr>
            <a:r>
              <a:rPr lang="en-US" dirty="0">
                <a:latin typeface="Calibri Light" panose="020F0302020204030204" pitchFamily="34" charset="0"/>
                <a:cs typeface="Calibri Light" panose="020F0302020204030204" pitchFamily="34" charset="0"/>
              </a:rPr>
              <a:t>Word Alignment</a:t>
            </a:r>
          </a:p>
          <a:p>
            <a:pPr>
              <a:lnSpc>
                <a:spcPct val="120000"/>
              </a:lnSpc>
            </a:pPr>
            <a:r>
              <a:rPr lang="en-US" dirty="0">
                <a:latin typeface="Calibri Light" panose="020F0302020204030204" pitchFamily="34" charset="0"/>
                <a:cs typeface="Calibri Light" panose="020F0302020204030204" pitchFamily="34" charset="0"/>
              </a:rPr>
              <a:t>Phrase-based SMT </a:t>
            </a:r>
          </a:p>
          <a:p>
            <a:pPr>
              <a:lnSpc>
                <a:spcPct val="120000"/>
              </a:lnSpc>
            </a:pPr>
            <a:r>
              <a:rPr lang="en-US" dirty="0">
                <a:latin typeface="Calibri Light" panose="020F0302020204030204" pitchFamily="34" charset="0"/>
                <a:cs typeface="Calibri Light" panose="020F0302020204030204" pitchFamily="34" charset="0"/>
              </a:rPr>
              <a:t>Extensions to Phrase-based SMT</a:t>
            </a:r>
          </a:p>
          <a:p>
            <a:pPr lvl="1">
              <a:lnSpc>
                <a:spcPct val="120000"/>
              </a:lnSpc>
              <a:spcBef>
                <a:spcPts val="0"/>
              </a:spcBef>
            </a:pPr>
            <a:r>
              <a:rPr lang="en-US" dirty="0">
                <a:latin typeface="Calibri Light" panose="020F0302020204030204" pitchFamily="34" charset="0"/>
                <a:cs typeface="Calibri Light" panose="020F0302020204030204" pitchFamily="34" charset="0"/>
              </a:rPr>
              <a:t>Addressing Word-order Divergence</a:t>
            </a:r>
          </a:p>
          <a:p>
            <a:pPr lvl="1">
              <a:lnSpc>
                <a:spcPct val="120000"/>
              </a:lnSpc>
              <a:spcBef>
                <a:spcPts val="0"/>
              </a:spcBef>
            </a:pPr>
            <a:r>
              <a:rPr lang="en-US" dirty="0">
                <a:latin typeface="Calibri Light" panose="020F0302020204030204" pitchFamily="34" charset="0"/>
                <a:cs typeface="Calibri Light" panose="020F0302020204030204" pitchFamily="34" charset="0"/>
              </a:rPr>
              <a:t>Addressing Morphological Divergence</a:t>
            </a:r>
          </a:p>
          <a:p>
            <a:pPr lvl="1">
              <a:lnSpc>
                <a:spcPct val="120000"/>
              </a:lnSpc>
              <a:spcBef>
                <a:spcPts val="0"/>
              </a:spcBef>
            </a:pPr>
            <a:r>
              <a:rPr lang="en-US" dirty="0">
                <a:latin typeface="Calibri Light" panose="020F0302020204030204" pitchFamily="34" charset="0"/>
                <a:cs typeface="Calibri Light" panose="020F0302020204030204" pitchFamily="34" charset="0"/>
              </a:rPr>
              <a:t>Handling Named Entities</a:t>
            </a:r>
          </a:p>
          <a:p>
            <a:pPr>
              <a:lnSpc>
                <a:spcPct val="120000"/>
              </a:lnSpc>
            </a:pPr>
            <a:r>
              <a:rPr lang="en-US" dirty="0">
                <a:latin typeface="Calibri Light" panose="020F0302020204030204" pitchFamily="34" charset="0"/>
                <a:cs typeface="Calibri Light" panose="020F0302020204030204" pitchFamily="34" charset="0"/>
              </a:rPr>
              <a:t>Syntax-based SMT </a:t>
            </a:r>
          </a:p>
          <a:p>
            <a:pPr>
              <a:lnSpc>
                <a:spcPct val="120000"/>
              </a:lnSpc>
            </a:pPr>
            <a:r>
              <a:rPr lang="en-US" dirty="0">
                <a:latin typeface="Calibri Light" panose="020F0302020204030204" pitchFamily="34" charset="0"/>
                <a:cs typeface="Calibri Light" panose="020F0302020204030204" pitchFamily="34" charset="0"/>
              </a:rPr>
              <a:t>Machine Translation Evaluation</a:t>
            </a:r>
          </a:p>
          <a:p>
            <a:pPr>
              <a:lnSpc>
                <a:spcPct val="120000"/>
              </a:lnSpc>
            </a:pPr>
            <a:r>
              <a:rPr lang="en-US" dirty="0">
                <a:latin typeface="Calibri Light" panose="020F0302020204030204" pitchFamily="34" charset="0"/>
                <a:cs typeface="Calibri Light" panose="020F0302020204030204" pitchFamily="34" charset="0"/>
              </a:rPr>
              <a:t>Summary</a:t>
            </a:r>
          </a:p>
        </p:txBody>
      </p:sp>
    </p:spTree>
    <p:extLst>
      <p:ext uri="{BB962C8B-B14F-4D97-AF65-F5344CB8AC3E}">
        <p14:creationId xmlns:p14="http://schemas.microsoft.com/office/powerpoint/2010/main" val="4132967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2BC2-9D67-D3C4-6B43-C600FB1D31C0}"/>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E5B37B94-80C6-3B86-F778-0DDFC442477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E9B6308-EAAF-5A04-2A70-BEB12EC609EF}"/>
              </a:ext>
            </a:extLst>
          </p:cNvPr>
          <p:cNvPicPr>
            <a:picLocks noChangeAspect="1"/>
          </p:cNvPicPr>
          <p:nvPr/>
        </p:nvPicPr>
        <p:blipFill>
          <a:blip r:embed="rId2"/>
          <a:stretch>
            <a:fillRect/>
          </a:stretch>
        </p:blipFill>
        <p:spPr>
          <a:xfrm>
            <a:off x="662472" y="1978091"/>
            <a:ext cx="10730205" cy="2563526"/>
          </a:xfrm>
          <a:prstGeom prst="rect">
            <a:avLst/>
          </a:prstGeom>
        </p:spPr>
      </p:pic>
    </p:spTree>
    <p:extLst>
      <p:ext uri="{BB962C8B-B14F-4D97-AF65-F5344CB8AC3E}">
        <p14:creationId xmlns:p14="http://schemas.microsoft.com/office/powerpoint/2010/main" val="2413605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FC72-7B68-C926-AD07-F3AB195E7468}"/>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15F4389E-293A-BB27-EB35-ED26E46ADFC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B35F231-E82A-01F1-DE2C-F1238F0D1F58}"/>
              </a:ext>
            </a:extLst>
          </p:cNvPr>
          <p:cNvPicPr>
            <a:picLocks noChangeAspect="1"/>
          </p:cNvPicPr>
          <p:nvPr/>
        </p:nvPicPr>
        <p:blipFill>
          <a:blip r:embed="rId2"/>
          <a:stretch>
            <a:fillRect/>
          </a:stretch>
        </p:blipFill>
        <p:spPr>
          <a:xfrm>
            <a:off x="2800064" y="1626714"/>
            <a:ext cx="6591871" cy="3604572"/>
          </a:xfrm>
          <a:prstGeom prst="rect">
            <a:avLst/>
          </a:prstGeom>
        </p:spPr>
      </p:pic>
    </p:spTree>
    <p:extLst>
      <p:ext uri="{BB962C8B-B14F-4D97-AF65-F5344CB8AC3E}">
        <p14:creationId xmlns:p14="http://schemas.microsoft.com/office/powerpoint/2010/main" val="2988788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B817-3EB2-78C6-601E-CEBF772CF6E7}"/>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0EE3C28C-FCBF-464F-C8C3-F00AEC8E215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495AC64D-5E38-E85B-7184-A9ECB76E2A4D}"/>
              </a:ext>
            </a:extLst>
          </p:cNvPr>
          <p:cNvPicPr>
            <a:picLocks noChangeAspect="1"/>
          </p:cNvPicPr>
          <p:nvPr/>
        </p:nvPicPr>
        <p:blipFill>
          <a:blip r:embed="rId2"/>
          <a:stretch>
            <a:fillRect/>
          </a:stretch>
        </p:blipFill>
        <p:spPr>
          <a:xfrm>
            <a:off x="2674323" y="1420956"/>
            <a:ext cx="6843353" cy="4016088"/>
          </a:xfrm>
          <a:prstGeom prst="rect">
            <a:avLst/>
          </a:prstGeom>
        </p:spPr>
      </p:pic>
    </p:spTree>
    <p:extLst>
      <p:ext uri="{BB962C8B-B14F-4D97-AF65-F5344CB8AC3E}">
        <p14:creationId xmlns:p14="http://schemas.microsoft.com/office/powerpoint/2010/main" val="2843775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DCF6-9A3E-65CA-AF5D-931B0748CF60}"/>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AADBA143-B0E6-F93F-08C8-5A7799958B8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9A94495-FB43-6252-A8A7-1DBE11EB4B16}"/>
              </a:ext>
            </a:extLst>
          </p:cNvPr>
          <p:cNvPicPr>
            <a:picLocks noChangeAspect="1"/>
          </p:cNvPicPr>
          <p:nvPr/>
        </p:nvPicPr>
        <p:blipFill>
          <a:blip r:embed="rId2"/>
          <a:stretch>
            <a:fillRect/>
          </a:stretch>
        </p:blipFill>
        <p:spPr>
          <a:xfrm>
            <a:off x="3729785" y="2152539"/>
            <a:ext cx="4732430" cy="2552921"/>
          </a:xfrm>
          <a:prstGeom prst="rect">
            <a:avLst/>
          </a:prstGeom>
        </p:spPr>
      </p:pic>
    </p:spTree>
    <p:extLst>
      <p:ext uri="{BB962C8B-B14F-4D97-AF65-F5344CB8AC3E}">
        <p14:creationId xmlns:p14="http://schemas.microsoft.com/office/powerpoint/2010/main" val="1339740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1A6D-2715-39CC-BDFA-A8C121F4D10F}"/>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EF683F05-5F50-8BC8-7875-5CBB14ED093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C29E67D-D4D0-5B8A-CD68-D72919CAEC23}"/>
              </a:ext>
            </a:extLst>
          </p:cNvPr>
          <p:cNvPicPr>
            <a:picLocks noChangeAspect="1"/>
          </p:cNvPicPr>
          <p:nvPr/>
        </p:nvPicPr>
        <p:blipFill>
          <a:blip r:embed="rId2"/>
          <a:stretch>
            <a:fillRect/>
          </a:stretch>
        </p:blipFill>
        <p:spPr>
          <a:xfrm>
            <a:off x="2236135" y="1253301"/>
            <a:ext cx="7719729" cy="4351397"/>
          </a:xfrm>
          <a:prstGeom prst="rect">
            <a:avLst/>
          </a:prstGeom>
        </p:spPr>
      </p:pic>
    </p:spTree>
    <p:extLst>
      <p:ext uri="{BB962C8B-B14F-4D97-AF65-F5344CB8AC3E}">
        <p14:creationId xmlns:p14="http://schemas.microsoft.com/office/powerpoint/2010/main" val="3060487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676267" y="350190"/>
            <a:ext cx="10420400" cy="2171600"/>
          </a:xfrm>
          <a:prstGeom prst="rect">
            <a:avLst/>
          </a:prstGeom>
          <a:noFill/>
          <a:ln>
            <a:noFill/>
          </a:ln>
        </p:spPr>
        <p:txBody>
          <a:bodyPr lIns="121900" tIns="121900" rIns="121900" bIns="121900" anchor="t" anchorCtr="0">
            <a:noAutofit/>
          </a:bodyPr>
          <a:lstStyle/>
          <a:p>
            <a:pPr defTabSz="1219170"/>
            <a:r>
              <a:rPr lang="en" sz="2400" i="1" kern="0" dirty="0">
                <a:solidFill>
                  <a:srgbClr val="FF0000"/>
                </a:solidFill>
                <a:latin typeface="Arial"/>
                <a:cs typeface="Arial"/>
                <a:sym typeface="Arial"/>
              </a:rPr>
              <a:t>Let’s formalize the translation process</a:t>
            </a:r>
          </a:p>
          <a:p>
            <a:pPr defTabSz="1219170"/>
            <a:endParaRPr sz="1867" i="1" kern="0" dirty="0">
              <a:solidFill>
                <a:srgbClr val="000000"/>
              </a:solidFill>
              <a:latin typeface="Arial"/>
              <a:cs typeface="Arial"/>
              <a:sym typeface="Arial"/>
            </a:endParaRPr>
          </a:p>
          <a:p>
            <a:pPr defTabSz="1219170"/>
            <a:endParaRPr sz="1867" i="1" kern="0" dirty="0">
              <a:solidFill>
                <a:srgbClr val="000000"/>
              </a:solidFill>
              <a:latin typeface="Arial"/>
              <a:cs typeface="Arial"/>
              <a:sym typeface="Arial"/>
            </a:endParaRPr>
          </a:p>
          <a:p>
            <a:pPr defTabSz="1219170">
              <a:lnSpc>
                <a:spcPct val="115000"/>
              </a:lnSpc>
            </a:pPr>
            <a:r>
              <a:rPr lang="en" sz="1867" i="1" kern="0" dirty="0">
                <a:solidFill>
                  <a:srgbClr val="000000"/>
                </a:solidFill>
                <a:latin typeface="Arial"/>
                <a:cs typeface="Arial"/>
                <a:sym typeface="Arial"/>
              </a:rPr>
              <a:t>We will model translation using a </a:t>
            </a:r>
            <a:r>
              <a:rPr lang="en" sz="1867" b="1" i="1" kern="0" dirty="0">
                <a:solidFill>
                  <a:srgbClr val="0000FF"/>
                </a:solidFill>
                <a:latin typeface="Arial"/>
                <a:cs typeface="Arial"/>
                <a:sym typeface="Arial"/>
              </a:rPr>
              <a:t>probabilistic model</a:t>
            </a:r>
            <a:r>
              <a:rPr lang="en" sz="1867" i="1" kern="0" dirty="0">
                <a:solidFill>
                  <a:srgbClr val="000000"/>
                </a:solidFill>
                <a:latin typeface="Arial"/>
                <a:cs typeface="Arial"/>
                <a:sym typeface="Arial"/>
              </a:rPr>
              <a:t>. Why? </a:t>
            </a:r>
          </a:p>
          <a:p>
            <a:pPr marL="609585" indent="-304792" defTabSz="1219170">
              <a:lnSpc>
                <a:spcPct val="115000"/>
              </a:lnSpc>
              <a:buFontTx/>
              <a:buChar char="-"/>
            </a:pPr>
            <a:r>
              <a:rPr lang="en" sz="1867" i="1" kern="0" dirty="0">
                <a:solidFill>
                  <a:srgbClr val="000000"/>
                </a:solidFill>
                <a:latin typeface="Arial"/>
                <a:cs typeface="Arial"/>
                <a:sym typeface="Arial"/>
              </a:rPr>
              <a:t>We would like to have a measure of confidence for the translations we learn</a:t>
            </a:r>
          </a:p>
          <a:p>
            <a:pPr marL="609585" indent="-304792" defTabSz="1219170">
              <a:lnSpc>
                <a:spcPct val="115000"/>
              </a:lnSpc>
              <a:buFontTx/>
              <a:buChar char="-"/>
            </a:pPr>
            <a:r>
              <a:rPr lang="en" sz="1867" i="1" kern="0" dirty="0">
                <a:solidFill>
                  <a:srgbClr val="000000"/>
                </a:solidFill>
                <a:latin typeface="Arial"/>
                <a:cs typeface="Arial"/>
                <a:sym typeface="Arial"/>
              </a:rPr>
              <a:t>We would like to model uncertainty in translation</a:t>
            </a:r>
          </a:p>
        </p:txBody>
      </p:sp>
      <p:sp>
        <p:nvSpPr>
          <p:cNvPr id="331" name="Shape 331"/>
          <p:cNvSpPr txBox="1"/>
          <p:nvPr/>
        </p:nvSpPr>
        <p:spPr>
          <a:xfrm>
            <a:off x="990600" y="2686067"/>
            <a:ext cx="10677600" cy="857200"/>
          </a:xfrm>
          <a:prstGeom prst="rect">
            <a:avLst/>
          </a:prstGeom>
          <a:noFill/>
          <a:ln>
            <a:noFill/>
          </a:ln>
        </p:spPr>
        <p:txBody>
          <a:bodyPr lIns="121900" tIns="121900" rIns="121900" bIns="121900" anchor="t" anchorCtr="0">
            <a:noAutofit/>
          </a:bodyPr>
          <a:lstStyle/>
          <a:p>
            <a:pPr defTabSz="1219170"/>
            <a:r>
              <a:rPr lang="en" sz="1867" i="1" kern="0" dirty="0">
                <a:solidFill>
                  <a:srgbClr val="000000"/>
                </a:solidFill>
                <a:latin typeface="Arial"/>
                <a:cs typeface="Arial"/>
                <a:sym typeface="Arial"/>
              </a:rPr>
              <a:t>E: target language			e: source language sentence</a:t>
            </a:r>
          </a:p>
          <a:p>
            <a:pPr defTabSz="1219170"/>
            <a:r>
              <a:rPr lang="en" sz="1867" i="1" kern="0" dirty="0">
                <a:solidFill>
                  <a:srgbClr val="000000"/>
                </a:solidFill>
                <a:latin typeface="Arial"/>
                <a:cs typeface="Arial"/>
                <a:sym typeface="Arial"/>
              </a:rPr>
              <a:t>F: source language			f : target language sentence</a:t>
            </a:r>
          </a:p>
          <a:p>
            <a:pPr defTabSz="1219170"/>
            <a:endParaRPr sz="1867" i="1" kern="0" dirty="0">
              <a:solidFill>
                <a:srgbClr val="000000"/>
              </a:solidFill>
              <a:latin typeface="Arial"/>
              <a:cs typeface="Arial"/>
              <a:sym typeface="Arial"/>
            </a:endParaRPr>
          </a:p>
          <a:p>
            <a:pPr defTabSz="1219170"/>
            <a:endParaRPr sz="1867" i="1" kern="0" dirty="0">
              <a:solidFill>
                <a:srgbClr val="000000"/>
              </a:solidFill>
              <a:latin typeface="Arial"/>
              <a:cs typeface="Arial"/>
              <a:sym typeface="Arial"/>
            </a:endParaRPr>
          </a:p>
        </p:txBody>
      </p:sp>
      <p:pic>
        <p:nvPicPr>
          <p:cNvPr id="332" name="Shape 332"/>
          <p:cNvPicPr preferRelativeResize="0"/>
          <p:nvPr/>
        </p:nvPicPr>
        <p:blipFill>
          <a:blip r:embed="rId3">
            <a:alphaModFix/>
          </a:blip>
          <a:stretch>
            <a:fillRect/>
          </a:stretch>
        </p:blipFill>
        <p:spPr>
          <a:xfrm>
            <a:off x="3394101" y="3927367"/>
            <a:ext cx="3682999" cy="1109765"/>
          </a:xfrm>
          <a:prstGeom prst="rect">
            <a:avLst/>
          </a:prstGeom>
          <a:noFill/>
          <a:ln>
            <a:noFill/>
          </a:ln>
        </p:spPr>
      </p:pic>
      <p:sp>
        <p:nvSpPr>
          <p:cNvPr id="333" name="Shape 333"/>
          <p:cNvSpPr/>
          <p:nvPr/>
        </p:nvSpPr>
        <p:spPr>
          <a:xfrm>
            <a:off x="533400" y="3990867"/>
            <a:ext cx="1962000" cy="990800"/>
          </a:xfrm>
          <a:prstGeom prst="wedgeEllipseCallout">
            <a:avLst>
              <a:gd name="adj1" fmla="val 100982"/>
              <a:gd name="adj2" fmla="val -7691"/>
            </a:avLst>
          </a:prstGeom>
          <a:solidFill>
            <a:srgbClr val="FFFF0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defTabSz="1219170"/>
            <a:r>
              <a:rPr lang="en" sz="1867" kern="0">
                <a:solidFill>
                  <a:srgbClr val="000000"/>
                </a:solidFill>
                <a:latin typeface="Arial"/>
                <a:cs typeface="Arial"/>
                <a:sym typeface="Arial"/>
              </a:rPr>
              <a:t>Best translation</a:t>
            </a:r>
          </a:p>
        </p:txBody>
      </p:sp>
      <p:sp>
        <p:nvSpPr>
          <p:cNvPr id="334" name="Shape 334"/>
          <p:cNvSpPr/>
          <p:nvPr/>
        </p:nvSpPr>
        <p:spPr>
          <a:xfrm>
            <a:off x="8566133" y="3651167"/>
            <a:ext cx="2806800" cy="1063600"/>
          </a:xfrm>
          <a:prstGeom prst="wedgeEllipseCallout">
            <a:avLst>
              <a:gd name="adj1" fmla="val -106105"/>
              <a:gd name="adj2" fmla="val 15084"/>
            </a:avLst>
          </a:prstGeom>
          <a:solidFill>
            <a:srgbClr val="FFFF0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defTabSz="1219170"/>
            <a:r>
              <a:rPr lang="en" sz="1867" kern="0">
                <a:solidFill>
                  <a:srgbClr val="000000"/>
                </a:solidFill>
                <a:latin typeface="Arial"/>
                <a:cs typeface="Arial"/>
                <a:sym typeface="Arial"/>
              </a:rPr>
              <a:t>How do we </a:t>
            </a:r>
            <a:r>
              <a:rPr lang="en" sz="1867" b="1" kern="0">
                <a:solidFill>
                  <a:srgbClr val="000000"/>
                </a:solidFill>
                <a:latin typeface="Arial"/>
                <a:cs typeface="Arial"/>
                <a:sym typeface="Arial"/>
              </a:rPr>
              <a:t>model</a:t>
            </a:r>
            <a:r>
              <a:rPr lang="en" sz="1867" kern="0">
                <a:solidFill>
                  <a:srgbClr val="000000"/>
                </a:solidFill>
                <a:latin typeface="Arial"/>
                <a:cs typeface="Arial"/>
                <a:sym typeface="Arial"/>
              </a:rPr>
              <a:t> this quantity?</a:t>
            </a:r>
          </a:p>
        </p:txBody>
      </p:sp>
      <p:sp>
        <p:nvSpPr>
          <p:cNvPr id="335" name="Shape 335"/>
          <p:cNvSpPr txBox="1"/>
          <p:nvPr/>
        </p:nvSpPr>
        <p:spPr>
          <a:xfrm>
            <a:off x="570967" y="6019767"/>
            <a:ext cx="6564000" cy="600000"/>
          </a:xfrm>
          <a:prstGeom prst="rect">
            <a:avLst/>
          </a:prstGeom>
          <a:noFill/>
          <a:ln>
            <a:noFill/>
          </a:ln>
        </p:spPr>
        <p:txBody>
          <a:bodyPr lIns="121900" tIns="121900" rIns="121900" bIns="121900" anchor="t" anchorCtr="0">
            <a:noAutofit/>
          </a:bodyPr>
          <a:lstStyle/>
          <a:p>
            <a:pPr defTabSz="1219170"/>
            <a:r>
              <a:rPr lang="en" sz="2400" i="1" kern="0">
                <a:solidFill>
                  <a:srgbClr val="000000"/>
                </a:solidFill>
                <a:latin typeface="Arial"/>
                <a:cs typeface="Arial"/>
                <a:sym typeface="Arial"/>
              </a:rPr>
              <a:t>We must first explain the process of translation</a:t>
            </a:r>
          </a:p>
        </p:txBody>
      </p:sp>
      <p:sp>
        <p:nvSpPr>
          <p:cNvPr id="336" name="Shape 336"/>
          <p:cNvSpPr txBox="1"/>
          <p:nvPr/>
        </p:nvSpPr>
        <p:spPr>
          <a:xfrm>
            <a:off x="590567" y="5362567"/>
            <a:ext cx="11228800" cy="600000"/>
          </a:xfrm>
          <a:prstGeom prst="rect">
            <a:avLst/>
          </a:prstGeom>
          <a:noFill/>
          <a:ln>
            <a:noFill/>
          </a:ln>
        </p:spPr>
        <p:txBody>
          <a:bodyPr lIns="121900" tIns="121900" rIns="121900" bIns="121900" anchor="t" anchorCtr="0">
            <a:noAutofit/>
          </a:bodyPr>
          <a:lstStyle/>
          <a:p>
            <a:pPr defTabSz="1219170"/>
            <a:r>
              <a:rPr lang="en" sz="2400" b="1" i="1" kern="0">
                <a:solidFill>
                  <a:srgbClr val="000000"/>
                </a:solidFill>
                <a:latin typeface="Arial"/>
                <a:cs typeface="Arial"/>
                <a:sym typeface="Arial"/>
              </a:rPr>
              <a:t>Model</a:t>
            </a:r>
            <a:r>
              <a:rPr lang="en" sz="2400" i="1" kern="0">
                <a:solidFill>
                  <a:srgbClr val="000000"/>
                </a:solidFill>
                <a:latin typeface="Arial"/>
                <a:cs typeface="Arial"/>
                <a:sym typeface="Arial"/>
              </a:rPr>
              <a:t>: </a:t>
            </a:r>
            <a:r>
              <a:rPr lang="en" sz="2400" i="1" kern="0">
                <a:solidFill>
                  <a:srgbClr val="000000"/>
                </a:solidFill>
                <a:highlight>
                  <a:srgbClr val="FFFFFF"/>
                </a:highlight>
                <a:latin typeface="Arial"/>
                <a:cs typeface="Arial"/>
                <a:sym typeface="Arial"/>
              </a:rPr>
              <a:t>a simplified and idealized understanding of a physical process</a:t>
            </a:r>
          </a:p>
        </p:txBody>
      </p:sp>
    </p:spTree>
    <p:extLst>
      <p:ext uri="{BB962C8B-B14F-4D97-AF65-F5344CB8AC3E}">
        <p14:creationId xmlns:p14="http://schemas.microsoft.com/office/powerpoint/2010/main" val="2321080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29B98F-1703-47A2-90B2-CB23E4C983D0}"/>
              </a:ext>
            </a:extLst>
          </p:cNvPr>
          <p:cNvSpPr txBox="1"/>
          <p:nvPr/>
        </p:nvSpPr>
        <p:spPr>
          <a:xfrm>
            <a:off x="1030515" y="1059543"/>
            <a:ext cx="10355943" cy="523220"/>
          </a:xfrm>
          <a:prstGeom prst="rect">
            <a:avLst/>
          </a:prstGeom>
          <a:noFill/>
        </p:spPr>
        <p:txBody>
          <a:bodyPr wrap="square" rtlCol="0">
            <a:spAutoFit/>
          </a:bodyPr>
          <a:lstStyle/>
          <a:p>
            <a:r>
              <a:rPr lang="en-US" sz="2800" i="1" dirty="0"/>
              <a:t>We have already seen how to learn n-gram language models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B44E813-8BC0-4CFB-8094-1B7A3CEE4180}"/>
                  </a:ext>
                </a:extLst>
              </p:cNvPr>
              <p:cNvSpPr txBox="1"/>
              <p:nvPr/>
            </p:nvSpPr>
            <p:spPr>
              <a:xfrm>
                <a:off x="1124857" y="2760638"/>
                <a:ext cx="10355943" cy="523220"/>
              </a:xfrm>
              <a:prstGeom prst="rect">
                <a:avLst/>
              </a:prstGeom>
              <a:noFill/>
            </p:spPr>
            <p:txBody>
              <a:bodyPr wrap="square" rtlCol="0">
                <a:spAutoFit/>
              </a:bodyPr>
              <a:lstStyle/>
              <a:p>
                <a:r>
                  <a:rPr lang="en-US" sz="2800" i="1" dirty="0"/>
                  <a:t>Let’s see how to learn the translation model </a:t>
                </a:r>
                <a:r>
                  <a:rPr lang="en-US" sz="2800" i="1" dirty="0">
                    <a:sym typeface="Wingdings" panose="05000000000000000000" pitchFamily="2" charset="2"/>
                  </a:rPr>
                  <a:t> </a:t>
                </a:r>
                <a14:m>
                  <m:oMath xmlns:m="http://schemas.openxmlformats.org/officeDocument/2006/math">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1" i="1" smtClean="0">
                        <a:latin typeface="Cambria Math" panose="02040503050406030204" pitchFamily="18" charset="0"/>
                      </a:rPr>
                      <m:t>𝒇</m:t>
                    </m:r>
                    <m:r>
                      <a:rPr lang="en-US" sz="2800" b="0" i="1" smtClean="0">
                        <a:latin typeface="Cambria Math" panose="02040503050406030204" pitchFamily="18" charset="0"/>
                      </a:rPr>
                      <m:t>|</m:t>
                    </m:r>
                    <m:r>
                      <a:rPr lang="en-US" sz="2800" b="1" i="1" smtClean="0">
                        <a:latin typeface="Cambria Math" panose="02040503050406030204" pitchFamily="18" charset="0"/>
                      </a:rPr>
                      <m:t>𝒆</m:t>
                    </m:r>
                    <m:r>
                      <a:rPr lang="en-US" sz="2800" b="0" i="1" smtClean="0">
                        <a:latin typeface="Cambria Math" panose="02040503050406030204" pitchFamily="18" charset="0"/>
                      </a:rPr>
                      <m:t>)</m:t>
                    </m:r>
                  </m:oMath>
                </a14:m>
                <a:endParaRPr lang="en-US" sz="2800" i="1" dirty="0"/>
              </a:p>
            </p:txBody>
          </p:sp>
        </mc:Choice>
        <mc:Fallback xmlns="">
          <p:sp>
            <p:nvSpPr>
              <p:cNvPr id="3" name="TextBox 2">
                <a:extLst>
                  <a:ext uri="{FF2B5EF4-FFF2-40B4-BE49-F238E27FC236}">
                    <a16:creationId xmlns:a16="http://schemas.microsoft.com/office/drawing/2014/main" id="{0B44E813-8BC0-4CFB-8094-1B7A3CEE4180}"/>
                  </a:ext>
                </a:extLst>
              </p:cNvPr>
              <p:cNvSpPr txBox="1">
                <a:spLocks noRot="1" noChangeAspect="1" noMove="1" noResize="1" noEditPoints="1" noAdjustHandles="1" noChangeArrowheads="1" noChangeShapeType="1" noTextEdit="1"/>
              </p:cNvSpPr>
              <p:nvPr/>
            </p:nvSpPr>
            <p:spPr>
              <a:xfrm>
                <a:off x="1124857" y="2760638"/>
                <a:ext cx="10355943" cy="523220"/>
              </a:xfrm>
              <a:prstGeom prst="rect">
                <a:avLst/>
              </a:prstGeom>
              <a:blipFill>
                <a:blip r:embed="rId2"/>
                <a:stretch>
                  <a:fillRect l="-1237" t="-15116" b="-3255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1CFAB19-C007-4902-88B2-952138A626BF}"/>
              </a:ext>
            </a:extLst>
          </p:cNvPr>
          <p:cNvSpPr txBox="1"/>
          <p:nvPr/>
        </p:nvSpPr>
        <p:spPr>
          <a:xfrm>
            <a:off x="1030515" y="4200123"/>
            <a:ext cx="10355943" cy="1815882"/>
          </a:xfrm>
          <a:prstGeom prst="rect">
            <a:avLst/>
          </a:prstGeom>
          <a:noFill/>
        </p:spPr>
        <p:txBody>
          <a:bodyPr wrap="square" rtlCol="0">
            <a:spAutoFit/>
          </a:bodyPr>
          <a:lstStyle/>
          <a:p>
            <a:r>
              <a:rPr lang="en-US" sz="2800" b="1" i="1" dirty="0">
                <a:solidFill>
                  <a:srgbClr val="0066FF"/>
                </a:solidFill>
              </a:rPr>
              <a:t>To learn sentence translation probabilities, </a:t>
            </a:r>
          </a:p>
          <a:p>
            <a:r>
              <a:rPr lang="en-US" sz="2800" b="1" i="1" dirty="0">
                <a:solidFill>
                  <a:srgbClr val="0066FF"/>
                </a:solidFill>
              </a:rPr>
              <a:t>	</a:t>
            </a:r>
            <a:r>
              <a:rPr lang="en-US" sz="2800" b="1" i="1" dirty="0">
                <a:solidFill>
                  <a:srgbClr val="0066FF"/>
                </a:solidFill>
                <a:sym typeface="Wingdings" panose="05000000000000000000" pitchFamily="2" charset="2"/>
              </a:rPr>
              <a:t> </a:t>
            </a:r>
            <a:r>
              <a:rPr lang="en-US" sz="2800" b="1" i="1" dirty="0">
                <a:solidFill>
                  <a:srgbClr val="0066FF"/>
                </a:solidFill>
              </a:rPr>
              <a:t>we first need to learn word-level translation probabilities</a:t>
            </a:r>
          </a:p>
          <a:p>
            <a:endParaRPr lang="en-US" sz="2800" i="1" dirty="0"/>
          </a:p>
          <a:p>
            <a:r>
              <a:rPr lang="en-US" sz="2800" i="1" dirty="0"/>
              <a:t>That is the task of word alignment</a:t>
            </a:r>
          </a:p>
        </p:txBody>
      </p:sp>
    </p:spTree>
    <p:extLst>
      <p:ext uri="{BB962C8B-B14F-4D97-AF65-F5344CB8AC3E}">
        <p14:creationId xmlns:p14="http://schemas.microsoft.com/office/powerpoint/2010/main" val="3099292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68F4-FC1C-45E7-AEDD-3045ACEF76A5}"/>
              </a:ext>
            </a:extLst>
          </p:cNvPr>
          <p:cNvSpPr>
            <a:spLocks noGrp="1"/>
          </p:cNvSpPr>
          <p:nvPr>
            <p:ph type="title"/>
          </p:nvPr>
        </p:nvSpPr>
        <p:spPr/>
        <p:txBody>
          <a:bodyPr>
            <a:normAutofit fontScale="90000"/>
          </a:bodyPr>
          <a:lstStyle/>
          <a:p>
            <a:r>
              <a:rPr lang="en-US" dirty="0"/>
              <a:t>Agenda</a:t>
            </a:r>
          </a:p>
        </p:txBody>
      </p:sp>
      <p:sp>
        <p:nvSpPr>
          <p:cNvPr id="3" name="Text Placeholder 2">
            <a:extLst>
              <a:ext uri="{FF2B5EF4-FFF2-40B4-BE49-F238E27FC236}">
                <a16:creationId xmlns:a16="http://schemas.microsoft.com/office/drawing/2014/main" id="{F3DE2A6D-FCB6-4399-81CC-27E9E6B2357F}"/>
              </a:ext>
            </a:extLst>
          </p:cNvPr>
          <p:cNvSpPr>
            <a:spLocks noGrp="1"/>
          </p:cNvSpPr>
          <p:nvPr>
            <p:ph type="body" idx="1"/>
          </p:nvPr>
        </p:nvSpPr>
        <p:spPr>
          <a:xfrm>
            <a:off x="415600" y="1536632"/>
            <a:ext cx="11360800" cy="5125425"/>
          </a:xfrm>
        </p:spPr>
        <p:txBody>
          <a:bodyPr>
            <a:normAutofit/>
          </a:bodyPr>
          <a:lstStyle/>
          <a:p>
            <a:pPr>
              <a:lnSpc>
                <a:spcPct val="120000"/>
              </a:lnSpc>
            </a:pPr>
            <a:r>
              <a:rPr lang="en-US" dirty="0">
                <a:latin typeface="Calibri Light" panose="020F0302020204030204" pitchFamily="34" charset="0"/>
                <a:cs typeface="Calibri Light" panose="020F0302020204030204" pitchFamily="34" charset="0"/>
              </a:rPr>
              <a:t>What is Machine Translation &amp; why is it interesting?</a:t>
            </a:r>
          </a:p>
          <a:p>
            <a:pPr>
              <a:lnSpc>
                <a:spcPct val="120000"/>
              </a:lnSpc>
            </a:pPr>
            <a:r>
              <a:rPr lang="en-US" dirty="0">
                <a:latin typeface="Calibri Light" panose="020F0302020204030204" pitchFamily="34" charset="0"/>
                <a:cs typeface="Calibri Light" panose="020F0302020204030204" pitchFamily="34" charset="0"/>
              </a:rPr>
              <a:t>Machine Translation Paradigms</a:t>
            </a:r>
          </a:p>
          <a:p>
            <a:pPr>
              <a:lnSpc>
                <a:spcPct val="120000"/>
              </a:lnSpc>
            </a:pPr>
            <a:r>
              <a:rPr lang="en-US" b="1" u="sng" dirty="0">
                <a:latin typeface="Calibri Light" panose="020F0302020204030204" pitchFamily="34" charset="0"/>
                <a:cs typeface="Calibri Light" panose="020F0302020204030204" pitchFamily="34" charset="0"/>
              </a:rPr>
              <a:t>Word Alignment</a:t>
            </a:r>
          </a:p>
          <a:p>
            <a:pPr>
              <a:lnSpc>
                <a:spcPct val="120000"/>
              </a:lnSpc>
            </a:pPr>
            <a:r>
              <a:rPr lang="en-US" dirty="0">
                <a:latin typeface="Calibri Light" panose="020F0302020204030204" pitchFamily="34" charset="0"/>
                <a:cs typeface="Calibri Light" panose="020F0302020204030204" pitchFamily="34" charset="0"/>
              </a:rPr>
              <a:t>Phrase-based SMT </a:t>
            </a:r>
          </a:p>
        </p:txBody>
      </p:sp>
    </p:spTree>
    <p:extLst>
      <p:ext uri="{BB962C8B-B14F-4D97-AF65-F5344CB8AC3E}">
        <p14:creationId xmlns:p14="http://schemas.microsoft.com/office/powerpoint/2010/main" val="3154544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F6E5-56E4-1399-8E20-AEF2A9B8001A}"/>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6CA258CF-DC1F-358F-7685-CAA960312420}"/>
              </a:ext>
            </a:extLst>
          </p:cNvPr>
          <p:cNvSpPr>
            <a:spLocks noGrp="1"/>
          </p:cNvSpPr>
          <p:nvPr>
            <p:ph type="body" idx="1"/>
          </p:nvPr>
        </p:nvSpPr>
        <p:spPr/>
        <p:txBody>
          <a:bodyPr>
            <a:normAutofit fontScale="85000" lnSpcReduction="20000"/>
          </a:bodyPr>
          <a:lstStyle/>
          <a:p>
            <a:pPr algn="just"/>
            <a:r>
              <a:rPr lang="en-US" dirty="0"/>
              <a:t>A parallel text is a corpus of text that expresses the same meaning in two (or more) different languages. Usually we assume that a parallel text is already sentence-aligned, that is, it consists of sentence pairs, each of which expresses the same meaning in two languages. Conventionally, following Brown et al. (1993), the two languages are referred to as English and French even when other languages are possible. Our example uses English and Spanish.</a:t>
            </a:r>
          </a:p>
          <a:p>
            <a:pPr marL="152396" indent="0" algn="just">
              <a:buNone/>
            </a:pPr>
            <a:r>
              <a:rPr lang="en-US" dirty="0"/>
              <a:t>       Here is an example parallel text: </a:t>
            </a:r>
          </a:p>
          <a:p>
            <a:pPr marL="152396" indent="0" algn="just">
              <a:buNone/>
            </a:pPr>
            <a:endParaRPr lang="en-US" dirty="0"/>
          </a:p>
          <a:p>
            <a:pPr marL="152396" indent="0" algn="just">
              <a:buNone/>
            </a:pPr>
            <a:r>
              <a:rPr lang="en-US" dirty="0"/>
              <a:t>1. </a:t>
            </a:r>
            <a:r>
              <a:rPr lang="en-US" dirty="0" err="1"/>
              <a:t>garcia</a:t>
            </a:r>
            <a:r>
              <a:rPr lang="en-US" dirty="0"/>
              <a:t> and associates </a:t>
            </a:r>
          </a:p>
          <a:p>
            <a:pPr marL="152396" indent="0" algn="just">
              <a:buNone/>
            </a:pPr>
            <a:r>
              <a:rPr lang="en-US" dirty="0" err="1"/>
              <a:t>garcia</a:t>
            </a:r>
            <a:r>
              <a:rPr lang="en-US" dirty="0"/>
              <a:t> y </a:t>
            </a:r>
            <a:r>
              <a:rPr lang="en-US" dirty="0" err="1"/>
              <a:t>asociados</a:t>
            </a:r>
            <a:r>
              <a:rPr lang="en-US" dirty="0"/>
              <a:t> </a:t>
            </a:r>
          </a:p>
          <a:p>
            <a:pPr marL="152396" indent="0" algn="just">
              <a:buNone/>
            </a:pPr>
            <a:endParaRPr lang="en-US" dirty="0"/>
          </a:p>
          <a:p>
            <a:pPr marL="152396" indent="0" algn="just">
              <a:buNone/>
            </a:pPr>
            <a:r>
              <a:rPr lang="en-US" dirty="0"/>
              <a:t>2. his associates are not strong </a:t>
            </a:r>
          </a:p>
          <a:p>
            <a:pPr marL="152396" indent="0" algn="just">
              <a:buNone/>
            </a:pPr>
            <a:r>
              <a:rPr lang="en-US" dirty="0"/>
              <a:t>sus </a:t>
            </a:r>
            <a:r>
              <a:rPr lang="en-US" dirty="0" err="1"/>
              <a:t>asociados</a:t>
            </a:r>
            <a:r>
              <a:rPr lang="en-US" dirty="0"/>
              <a:t> no son </a:t>
            </a:r>
            <a:r>
              <a:rPr lang="en-US" dirty="0" err="1"/>
              <a:t>fuertes</a:t>
            </a:r>
            <a:r>
              <a:rPr lang="en-US" dirty="0"/>
              <a:t> </a:t>
            </a:r>
          </a:p>
          <a:p>
            <a:pPr marL="152396" indent="0" algn="just">
              <a:buNone/>
            </a:pPr>
            <a:endParaRPr lang="en-US" dirty="0"/>
          </a:p>
          <a:p>
            <a:pPr marL="152396" indent="0" algn="just">
              <a:buNone/>
            </a:pPr>
            <a:r>
              <a:rPr lang="en-US" dirty="0"/>
              <a:t>The word alignment problem is to figure out which French (Spanish) words correspond to which English words. This would be the correct word alignment for our example:</a:t>
            </a:r>
            <a:endParaRPr lang="en-IN" dirty="0"/>
          </a:p>
        </p:txBody>
      </p:sp>
    </p:spTree>
    <p:extLst>
      <p:ext uri="{BB962C8B-B14F-4D97-AF65-F5344CB8AC3E}">
        <p14:creationId xmlns:p14="http://schemas.microsoft.com/office/powerpoint/2010/main" val="632238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C115-295F-0968-962B-21EB7D117074}"/>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005A69C9-AC14-5192-5491-58A72AE16921}"/>
              </a:ext>
            </a:extLst>
          </p:cNvPr>
          <p:cNvSpPr>
            <a:spLocks noGrp="1"/>
          </p:cNvSpPr>
          <p:nvPr>
            <p:ph type="body" idx="1"/>
          </p:nvPr>
        </p:nvSpPr>
        <p:spPr/>
        <p:txBody>
          <a:bodyPr>
            <a:normAutofit fontScale="85000" lnSpcReduction="20000"/>
          </a:bodyPr>
          <a:lstStyle/>
          <a:p>
            <a:endParaRPr lang="en-US" dirty="0"/>
          </a:p>
          <a:p>
            <a:endParaRPr lang="en-IN" dirty="0"/>
          </a:p>
          <a:p>
            <a:endParaRPr lang="en-IN" dirty="0"/>
          </a:p>
          <a:p>
            <a:endParaRPr lang="en-IN" dirty="0"/>
          </a:p>
          <a:p>
            <a:endParaRPr lang="en-IN" dirty="0"/>
          </a:p>
          <a:p>
            <a:endParaRPr lang="en-IN" dirty="0"/>
          </a:p>
          <a:p>
            <a:pPr marL="152396" indent="0">
              <a:buNone/>
            </a:pPr>
            <a:endParaRPr lang="en-US" dirty="0"/>
          </a:p>
          <a:p>
            <a:pPr marL="152396" indent="0">
              <a:buNone/>
            </a:pPr>
            <a:r>
              <a:rPr lang="en-US" dirty="0"/>
              <a:t>More formally: let </a:t>
            </a:r>
          </a:p>
          <a:p>
            <a:pPr marL="152396" indent="0">
              <a:buNone/>
            </a:pPr>
            <a:r>
              <a:rPr lang="en-US" dirty="0"/>
              <a:t>  f = f1 · · · </a:t>
            </a:r>
            <a:r>
              <a:rPr lang="en-US" dirty="0" err="1"/>
              <a:t>fm</a:t>
            </a:r>
            <a:r>
              <a:rPr lang="en-US" dirty="0"/>
              <a:t> range over French sentences </a:t>
            </a:r>
          </a:p>
          <a:p>
            <a:pPr marL="152396" indent="0">
              <a:buNone/>
            </a:pPr>
            <a:r>
              <a:rPr lang="en-US" dirty="0"/>
              <a:t> e = e1 · · · eℓ range over English sentences</a:t>
            </a:r>
          </a:p>
          <a:p>
            <a:pPr marL="152396" indent="0">
              <a:buNone/>
            </a:pPr>
            <a:r>
              <a:rPr lang="en-US" dirty="0"/>
              <a:t>a = (a1, . . . , am) range over possible many-to-one alignments, where </a:t>
            </a:r>
            <a:r>
              <a:rPr lang="en-US" dirty="0" err="1"/>
              <a:t>aj</a:t>
            </a:r>
            <a:r>
              <a:rPr lang="en-US" dirty="0"/>
              <a:t> = </a:t>
            </a:r>
            <a:r>
              <a:rPr lang="en-US" dirty="0" err="1"/>
              <a:t>i</a:t>
            </a:r>
            <a:r>
              <a:rPr lang="en-US" dirty="0"/>
              <a:t> means that French word j is aligned to English word </a:t>
            </a:r>
            <a:r>
              <a:rPr lang="en-US" dirty="0" err="1"/>
              <a:t>i</a:t>
            </a:r>
            <a:r>
              <a:rPr lang="en-US" dirty="0"/>
              <a:t>, and </a:t>
            </a:r>
            <a:r>
              <a:rPr lang="en-US" dirty="0" err="1"/>
              <a:t>aj</a:t>
            </a:r>
            <a:r>
              <a:rPr lang="en-US" dirty="0"/>
              <a:t> = NULL means that French word j is unaligned. Thus the alignment for sentence (2) above is (1, 2, 4, 3, 5). </a:t>
            </a:r>
          </a:p>
          <a:p>
            <a:pPr marL="152396" indent="0">
              <a:buNone/>
            </a:pPr>
            <a:endParaRPr lang="en-US" dirty="0"/>
          </a:p>
          <a:p>
            <a:pPr marL="152396" indent="0">
              <a:buNone/>
            </a:pPr>
            <a:r>
              <a:rPr lang="en-US" dirty="0"/>
              <a:t>We are given a sequence of (f, e) pairs. We are going to define a model of P(f, a | e) and our job is to estimate the parameters of the model to maximize the likelihood P(f | e). </a:t>
            </a:r>
            <a:endParaRPr lang="en-IN" dirty="0"/>
          </a:p>
        </p:txBody>
      </p:sp>
      <p:pic>
        <p:nvPicPr>
          <p:cNvPr id="5" name="Picture 4">
            <a:extLst>
              <a:ext uri="{FF2B5EF4-FFF2-40B4-BE49-F238E27FC236}">
                <a16:creationId xmlns:a16="http://schemas.microsoft.com/office/drawing/2014/main" id="{44D8FD0C-C4C3-F18F-227B-D001C3ED9249}"/>
              </a:ext>
            </a:extLst>
          </p:cNvPr>
          <p:cNvPicPr>
            <a:picLocks noChangeAspect="1"/>
          </p:cNvPicPr>
          <p:nvPr/>
        </p:nvPicPr>
        <p:blipFill>
          <a:blip r:embed="rId2"/>
          <a:stretch>
            <a:fillRect/>
          </a:stretch>
        </p:blipFill>
        <p:spPr>
          <a:xfrm>
            <a:off x="2646396" y="1732014"/>
            <a:ext cx="3558848" cy="1696986"/>
          </a:xfrm>
          <a:prstGeom prst="rect">
            <a:avLst/>
          </a:prstGeom>
        </p:spPr>
      </p:pic>
    </p:spTree>
    <p:extLst>
      <p:ext uri="{BB962C8B-B14F-4D97-AF65-F5344CB8AC3E}">
        <p14:creationId xmlns:p14="http://schemas.microsoft.com/office/powerpoint/2010/main" val="200906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i="1" dirty="0"/>
              <a:t>What is Machine Translation?</a:t>
            </a:r>
            <a:endParaRPr b="1" i="1" dirty="0"/>
          </a:p>
        </p:txBody>
      </p:sp>
      <p:sp>
        <p:nvSpPr>
          <p:cNvPr id="219" name="Shape 219"/>
          <p:cNvSpPr txBox="1">
            <a:spLocks noGrp="1"/>
          </p:cNvSpPr>
          <p:nvPr>
            <p:ph type="body" idx="1"/>
          </p:nvPr>
        </p:nvSpPr>
        <p:spPr>
          <a:xfrm>
            <a:off x="415600" y="1536633"/>
            <a:ext cx="11360800" cy="7016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i="1" dirty="0">
                <a:solidFill>
                  <a:srgbClr val="FF0000"/>
                </a:solidFill>
              </a:rPr>
              <a:t>Automatic conversion of text/speech from one natural language to another</a:t>
            </a:r>
            <a:endParaRPr i="1" dirty="0">
              <a:solidFill>
                <a:srgbClr val="FF0000"/>
              </a:solidFill>
            </a:endParaRPr>
          </a:p>
          <a:p>
            <a:pPr marL="0" indent="0">
              <a:spcBef>
                <a:spcPts val="2133"/>
              </a:spcBef>
              <a:buClr>
                <a:schemeClr val="dk1"/>
              </a:buClr>
              <a:buSzPts val="1100"/>
              <a:buNone/>
            </a:pPr>
            <a:endParaRPr dirty="0">
              <a:solidFill>
                <a:srgbClr val="000000"/>
              </a:solidFill>
            </a:endParaRPr>
          </a:p>
          <a:p>
            <a:pPr marL="0" indent="0">
              <a:spcBef>
                <a:spcPts val="2133"/>
              </a:spcBef>
              <a:buNone/>
            </a:pPr>
            <a:endParaRPr dirty="0">
              <a:solidFill>
                <a:srgbClr val="000000"/>
              </a:solidFill>
            </a:endParaRPr>
          </a:p>
          <a:p>
            <a:pPr marL="0" indent="0">
              <a:spcBef>
                <a:spcPts val="2133"/>
              </a:spcBef>
              <a:buNone/>
            </a:pPr>
            <a:endParaRPr dirty="0">
              <a:solidFill>
                <a:srgbClr val="000000"/>
              </a:solidFill>
            </a:endParaRPr>
          </a:p>
          <a:p>
            <a:pPr marL="0" indent="0">
              <a:spcBef>
                <a:spcPts val="2133"/>
              </a:spcBef>
              <a:spcAft>
                <a:spcPts val="2133"/>
              </a:spcAft>
              <a:buNone/>
            </a:pPr>
            <a:endParaRPr dirty="0">
              <a:solidFill>
                <a:srgbClr val="000000"/>
              </a:solidFill>
            </a:endParaRPr>
          </a:p>
        </p:txBody>
      </p:sp>
      <p:sp>
        <p:nvSpPr>
          <p:cNvPr id="221" name="Shape 221"/>
          <p:cNvSpPr txBox="1"/>
          <p:nvPr/>
        </p:nvSpPr>
        <p:spPr>
          <a:xfrm>
            <a:off x="2674894" y="2468277"/>
            <a:ext cx="6238800" cy="1340800"/>
          </a:xfrm>
          <a:prstGeom prst="rect">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 sz="2400" i="1" dirty="0">
                <a:solidFill>
                  <a:schemeClr val="dk1"/>
                </a:solidFill>
              </a:rPr>
              <a:t>Be the change you want to see in the world</a:t>
            </a:r>
            <a:endParaRPr sz="2400" i="1" dirty="0">
              <a:solidFill>
                <a:schemeClr val="dk1"/>
              </a:solidFill>
            </a:endParaRPr>
          </a:p>
          <a:p>
            <a:pPr>
              <a:lnSpc>
                <a:spcPct val="115000"/>
              </a:lnSpc>
              <a:spcBef>
                <a:spcPts val="2133"/>
              </a:spcBef>
              <a:buClr>
                <a:schemeClr val="dk1"/>
              </a:buClr>
              <a:buSzPts val="1100"/>
            </a:pPr>
            <a:r>
              <a:rPr lang="en" sz="2400" i="1" dirty="0">
                <a:solidFill>
                  <a:schemeClr val="dk1"/>
                </a:solidFill>
              </a:rPr>
              <a:t>वह परिवर्तन बनो जो संसार में देखना चाहते हो</a:t>
            </a:r>
            <a:endParaRPr sz="2400" i="1" dirty="0">
              <a:solidFill>
                <a:schemeClr val="dk1"/>
              </a:solidFill>
            </a:endParaRPr>
          </a:p>
          <a:p>
            <a:pPr>
              <a:spcBef>
                <a:spcPts val="2133"/>
              </a:spcBef>
            </a:pPr>
            <a:endParaRPr sz="2400" dirty="0"/>
          </a:p>
        </p:txBody>
      </p:sp>
      <p:pic>
        <p:nvPicPr>
          <p:cNvPr id="9" name="Shape 220" descr="google-translate-logo.png">
            <a:extLst>
              <a:ext uri="{FF2B5EF4-FFF2-40B4-BE49-F238E27FC236}">
                <a16:creationId xmlns:a16="http://schemas.microsoft.com/office/drawing/2014/main" id="{DF7C5864-BFDD-4749-B814-832A40776646}"/>
              </a:ext>
            </a:extLst>
          </p:cNvPr>
          <p:cNvPicPr preferRelativeResize="0"/>
          <p:nvPr/>
        </p:nvPicPr>
        <p:blipFill>
          <a:blip r:embed="rId3">
            <a:alphaModFix/>
          </a:blip>
          <a:stretch>
            <a:fillRect/>
          </a:stretch>
        </p:blipFill>
        <p:spPr>
          <a:xfrm>
            <a:off x="3840744" y="4704471"/>
            <a:ext cx="2752733" cy="1340733"/>
          </a:xfrm>
          <a:prstGeom prst="rect">
            <a:avLst/>
          </a:prstGeom>
          <a:noFill/>
          <a:ln>
            <a:noFill/>
          </a:ln>
        </p:spPr>
      </p:pic>
      <p:pic>
        <p:nvPicPr>
          <p:cNvPr id="10" name="Shape 222" descr="bt.jpeg">
            <a:extLst>
              <a:ext uri="{FF2B5EF4-FFF2-40B4-BE49-F238E27FC236}">
                <a16:creationId xmlns:a16="http://schemas.microsoft.com/office/drawing/2014/main" id="{9B43F556-E6D3-4548-BC5E-60E9DBDF26EA}"/>
              </a:ext>
            </a:extLst>
          </p:cNvPr>
          <p:cNvPicPr preferRelativeResize="0"/>
          <p:nvPr/>
        </p:nvPicPr>
        <p:blipFill>
          <a:blip r:embed="rId4">
            <a:alphaModFix/>
          </a:blip>
          <a:stretch>
            <a:fillRect/>
          </a:stretch>
        </p:blipFill>
        <p:spPr>
          <a:xfrm>
            <a:off x="724264" y="4858670"/>
            <a:ext cx="2631452" cy="952400"/>
          </a:xfrm>
          <a:prstGeom prst="rect">
            <a:avLst/>
          </a:prstGeom>
          <a:noFill/>
          <a:ln>
            <a:noFill/>
          </a:ln>
        </p:spPr>
      </p:pic>
      <p:pic>
        <p:nvPicPr>
          <p:cNvPr id="11" name="Shape 223" descr="trainingimage_5632_74572e5379b4e91c578ec5c68fed7a89.jpg">
            <a:extLst>
              <a:ext uri="{FF2B5EF4-FFF2-40B4-BE49-F238E27FC236}">
                <a16:creationId xmlns:a16="http://schemas.microsoft.com/office/drawing/2014/main" id="{EA64EA3A-6785-417F-8D74-CEB6E0A05BC9}"/>
              </a:ext>
            </a:extLst>
          </p:cNvPr>
          <p:cNvPicPr preferRelativeResize="0"/>
          <p:nvPr/>
        </p:nvPicPr>
        <p:blipFill>
          <a:blip r:embed="rId5">
            <a:alphaModFix/>
          </a:blip>
          <a:stretch>
            <a:fillRect/>
          </a:stretch>
        </p:blipFill>
        <p:spPr>
          <a:xfrm>
            <a:off x="6508100" y="4732470"/>
            <a:ext cx="3201867" cy="1018767"/>
          </a:xfrm>
          <a:prstGeom prst="rect">
            <a:avLst/>
          </a:prstGeom>
          <a:noFill/>
          <a:ln>
            <a:noFill/>
          </a:ln>
        </p:spPr>
      </p:pic>
      <p:pic>
        <p:nvPicPr>
          <p:cNvPr id="12" name="Shape 224" descr="f2yvSQzY_400x400.jpg">
            <a:extLst>
              <a:ext uri="{FF2B5EF4-FFF2-40B4-BE49-F238E27FC236}">
                <a16:creationId xmlns:a16="http://schemas.microsoft.com/office/drawing/2014/main" id="{B7ABC88B-74C8-4D56-A083-73572F07003F}"/>
              </a:ext>
            </a:extLst>
          </p:cNvPr>
          <p:cNvPicPr preferRelativeResize="0"/>
          <p:nvPr/>
        </p:nvPicPr>
        <p:blipFill>
          <a:blip r:embed="rId6">
            <a:alphaModFix/>
          </a:blip>
          <a:stretch>
            <a:fillRect/>
          </a:stretch>
        </p:blipFill>
        <p:spPr>
          <a:xfrm>
            <a:off x="9709957" y="4502426"/>
            <a:ext cx="1866900" cy="1866900"/>
          </a:xfrm>
          <a:prstGeom prst="rect">
            <a:avLst/>
          </a:prstGeom>
          <a:noFill/>
          <a:ln>
            <a:noFill/>
          </a:ln>
        </p:spPr>
      </p:pic>
    </p:spTree>
    <p:extLst>
      <p:ext uri="{BB962C8B-B14F-4D97-AF65-F5344CB8AC3E}">
        <p14:creationId xmlns:p14="http://schemas.microsoft.com/office/powerpoint/2010/main" val="3699606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539FE2-09A2-4FDC-803A-506EC5586AF3}"/>
              </a:ext>
            </a:extLst>
          </p:cNvPr>
          <p:cNvSpPr/>
          <p:nvPr/>
        </p:nvSpPr>
        <p:spPr>
          <a:xfrm>
            <a:off x="615951" y="332255"/>
            <a:ext cx="11452678" cy="1077218"/>
          </a:xfrm>
          <a:prstGeom prst="rect">
            <a:avLst/>
          </a:prstGeom>
          <a:noFill/>
          <a:ln>
            <a:noFill/>
          </a:ln>
        </p:spPr>
        <p:txBody>
          <a:bodyPr lIns="0" tIns="0" rIns="0" bIns="0" anchor="ctr" anchorCtr="0">
            <a:noAutofit/>
          </a:bodyPr>
          <a:lstStyle/>
          <a:p>
            <a:pPr algn="ctr">
              <a:buSzPct val="25000"/>
            </a:pPr>
            <a:r>
              <a:rPr lang="en" sz="3200" i="1" dirty="0">
                <a:solidFill>
                  <a:srgbClr val="0000FF"/>
                </a:solidFill>
                <a:latin typeface="Arial"/>
                <a:cs typeface="Arial"/>
                <a:sym typeface="Arial"/>
              </a:rPr>
              <a:t>Given a parallel sentence pair, find word level correspondences </a:t>
            </a:r>
            <a:endParaRPr lang="en-US" sz="3200" i="1" dirty="0">
              <a:solidFill>
                <a:srgbClr val="0000FF"/>
              </a:solidFill>
              <a:latin typeface="Arial"/>
              <a:cs typeface="Arial"/>
            </a:endParaRPr>
          </a:p>
        </p:txBody>
      </p:sp>
      <p:pic>
        <p:nvPicPr>
          <p:cNvPr id="5" name="Shape 397">
            <a:extLst>
              <a:ext uri="{FF2B5EF4-FFF2-40B4-BE49-F238E27FC236}">
                <a16:creationId xmlns:a16="http://schemas.microsoft.com/office/drawing/2014/main" id="{F8F07A7F-C41E-4639-A9BA-CAE235A3552C}"/>
              </a:ext>
            </a:extLst>
          </p:cNvPr>
          <p:cNvPicPr preferRelativeResize="0"/>
          <p:nvPr/>
        </p:nvPicPr>
        <p:blipFill rotWithShape="1">
          <a:blip r:embed="rId2">
            <a:alphaModFix/>
          </a:blip>
          <a:srcRect/>
          <a:stretch/>
        </p:blipFill>
        <p:spPr>
          <a:xfrm>
            <a:off x="1491343" y="4744585"/>
            <a:ext cx="8773886" cy="1748972"/>
          </a:xfrm>
          <a:prstGeom prst="rect">
            <a:avLst/>
          </a:prstGeom>
          <a:noFill/>
          <a:ln>
            <a:noFill/>
          </a:ln>
        </p:spPr>
      </p:pic>
      <p:pic>
        <p:nvPicPr>
          <p:cNvPr id="7" name="Picture 6" descr="A close up of a logo&#10;&#10;Description generated with high confidence">
            <a:extLst>
              <a:ext uri="{FF2B5EF4-FFF2-40B4-BE49-F238E27FC236}">
                <a16:creationId xmlns:a16="http://schemas.microsoft.com/office/drawing/2014/main" id="{2C9A5DCA-1071-4E75-B091-175676DF4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040" y="1712686"/>
            <a:ext cx="9210798" cy="1540101"/>
          </a:xfrm>
          <a:prstGeom prst="rect">
            <a:avLst/>
          </a:prstGeom>
        </p:spPr>
      </p:pic>
      <p:sp>
        <p:nvSpPr>
          <p:cNvPr id="8" name="Arrow: Down 7">
            <a:extLst>
              <a:ext uri="{FF2B5EF4-FFF2-40B4-BE49-F238E27FC236}">
                <a16:creationId xmlns:a16="http://schemas.microsoft.com/office/drawing/2014/main" id="{B6ABE618-7FD5-4AF0-A24D-C6876801C21B}"/>
              </a:ext>
            </a:extLst>
          </p:cNvPr>
          <p:cNvSpPr/>
          <p:nvPr/>
        </p:nvSpPr>
        <p:spPr>
          <a:xfrm>
            <a:off x="5878286" y="3556000"/>
            <a:ext cx="420914" cy="791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with Corners Rounded 8">
            <a:extLst>
              <a:ext uri="{FF2B5EF4-FFF2-40B4-BE49-F238E27FC236}">
                <a16:creationId xmlns:a16="http://schemas.microsoft.com/office/drawing/2014/main" id="{F1E2662E-0419-4C95-8E25-89D4450E487E}"/>
              </a:ext>
            </a:extLst>
          </p:cNvPr>
          <p:cNvSpPr/>
          <p:nvPr/>
        </p:nvSpPr>
        <p:spPr>
          <a:xfrm>
            <a:off x="9528629" y="3563257"/>
            <a:ext cx="2532743" cy="1124857"/>
          </a:xfrm>
          <a:prstGeom prst="wedgeRoundRectCallout">
            <a:avLst>
              <a:gd name="adj1" fmla="val -82151"/>
              <a:gd name="adj2" fmla="val 1231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set of links for a sentence pair is called an ‘ALIGNMENT’</a:t>
            </a:r>
          </a:p>
        </p:txBody>
      </p:sp>
    </p:spTree>
    <p:extLst>
      <p:ext uri="{BB962C8B-B14F-4D97-AF65-F5344CB8AC3E}">
        <p14:creationId xmlns:p14="http://schemas.microsoft.com/office/powerpoint/2010/main" val="3036726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p:nvPr/>
        </p:nvSpPr>
        <p:spPr>
          <a:xfrm>
            <a:off x="609561" y="251471"/>
            <a:ext cx="10971600" cy="1189200"/>
          </a:xfrm>
          <a:prstGeom prst="rect">
            <a:avLst/>
          </a:prstGeom>
          <a:noFill/>
          <a:ln>
            <a:noFill/>
          </a:ln>
        </p:spPr>
        <p:txBody>
          <a:bodyPr lIns="0" tIns="0" rIns="0" bIns="0" anchor="ctr" anchorCtr="0">
            <a:noAutofit/>
          </a:bodyPr>
          <a:lstStyle/>
          <a:p>
            <a:pPr algn="ctr">
              <a:buSzPct val="25000"/>
            </a:pPr>
            <a:r>
              <a:rPr lang="en" sz="3200" i="1" dirty="0">
                <a:solidFill>
                  <a:srgbClr val="0000FF"/>
                </a:solidFill>
                <a:latin typeface="Arial"/>
                <a:ea typeface="Arial"/>
                <a:cs typeface="Arial"/>
                <a:sym typeface="Arial"/>
              </a:rPr>
              <a:t>But there are multiple possible alignments</a:t>
            </a:r>
          </a:p>
        </p:txBody>
      </p:sp>
      <p:pic>
        <p:nvPicPr>
          <p:cNvPr id="403" name="Shape 403"/>
          <p:cNvPicPr preferRelativeResize="0"/>
          <p:nvPr/>
        </p:nvPicPr>
        <p:blipFill rotWithShape="1">
          <a:blip r:embed="rId3">
            <a:alphaModFix/>
          </a:blip>
          <a:srcRect/>
          <a:stretch/>
        </p:blipFill>
        <p:spPr>
          <a:xfrm>
            <a:off x="454559" y="2239069"/>
            <a:ext cx="11242800" cy="1339200"/>
          </a:xfrm>
          <a:prstGeom prst="rect">
            <a:avLst/>
          </a:prstGeom>
          <a:noFill/>
          <a:ln>
            <a:noFill/>
          </a:ln>
        </p:spPr>
      </p:pic>
      <p:pic>
        <p:nvPicPr>
          <p:cNvPr id="404" name="Shape 404"/>
          <p:cNvPicPr preferRelativeResize="0"/>
          <p:nvPr/>
        </p:nvPicPr>
        <p:blipFill rotWithShape="1">
          <a:blip r:embed="rId4">
            <a:alphaModFix/>
          </a:blip>
          <a:srcRect/>
          <a:stretch/>
        </p:blipFill>
        <p:spPr>
          <a:xfrm>
            <a:off x="977476" y="4329217"/>
            <a:ext cx="10632400" cy="1339199"/>
          </a:xfrm>
          <a:prstGeom prst="rect">
            <a:avLst/>
          </a:prstGeom>
          <a:noFill/>
          <a:ln>
            <a:noFill/>
          </a:ln>
        </p:spPr>
      </p:pic>
      <p:sp>
        <p:nvSpPr>
          <p:cNvPr id="405" name="Shape 405"/>
          <p:cNvSpPr txBox="1"/>
          <p:nvPr/>
        </p:nvSpPr>
        <p:spPr>
          <a:xfrm>
            <a:off x="870803" y="1502292"/>
            <a:ext cx="7140400" cy="325200"/>
          </a:xfrm>
          <a:prstGeom prst="rect">
            <a:avLst/>
          </a:prstGeom>
          <a:noFill/>
          <a:ln>
            <a:noFill/>
          </a:ln>
        </p:spPr>
        <p:txBody>
          <a:bodyPr lIns="99767" tIns="49900" rIns="99767" bIns="49900" anchor="t" anchorCtr="0">
            <a:noAutofit/>
          </a:bodyPr>
          <a:lstStyle/>
          <a:p>
            <a:pPr>
              <a:buSzPct val="25000"/>
            </a:pPr>
            <a:r>
              <a:rPr lang="en" sz="2000" b="1">
                <a:solidFill>
                  <a:srgbClr val="000000"/>
                </a:solidFill>
                <a:latin typeface="Arial"/>
                <a:ea typeface="Arial"/>
                <a:cs typeface="Arial"/>
                <a:sym typeface="Arial"/>
              </a:rPr>
              <a:t>Sentence 1</a:t>
            </a:r>
          </a:p>
        </p:txBody>
      </p:sp>
      <p:sp>
        <p:nvSpPr>
          <p:cNvPr id="6" name="Shape 402">
            <a:extLst>
              <a:ext uri="{FF2B5EF4-FFF2-40B4-BE49-F238E27FC236}">
                <a16:creationId xmlns:a16="http://schemas.microsoft.com/office/drawing/2014/main" id="{8CE26A29-D592-4E04-8EB2-07777B286057}"/>
              </a:ext>
            </a:extLst>
          </p:cNvPr>
          <p:cNvSpPr txBox="1"/>
          <p:nvPr/>
        </p:nvSpPr>
        <p:spPr>
          <a:xfrm>
            <a:off x="456112" y="5824764"/>
            <a:ext cx="10971600" cy="781765"/>
          </a:xfrm>
          <a:prstGeom prst="rect">
            <a:avLst/>
          </a:prstGeom>
          <a:noFill/>
          <a:ln>
            <a:noFill/>
          </a:ln>
        </p:spPr>
        <p:txBody>
          <a:bodyPr lIns="0" tIns="0" rIns="0" bIns="0" anchor="ctr" anchorCtr="0">
            <a:noAutofit/>
          </a:bodyPr>
          <a:lstStyle/>
          <a:p>
            <a:pPr algn="ctr">
              <a:buSzPct val="25000"/>
            </a:pPr>
            <a:r>
              <a:rPr lang="en-US" sz="3200" i="1" dirty="0">
                <a:solidFill>
                  <a:srgbClr val="0000FF"/>
                </a:solidFill>
                <a:latin typeface="Arial"/>
                <a:ea typeface="Arial"/>
                <a:cs typeface="Arial"/>
                <a:sym typeface="Arial"/>
              </a:rPr>
              <a:t>With one sentence pair, we cannot find the correct alignment</a:t>
            </a:r>
            <a:endParaRPr lang="en" sz="3200" i="1" dirty="0">
              <a:solidFill>
                <a:srgbClr val="0000FF"/>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Shape 410"/>
          <p:cNvPicPr preferRelativeResize="0"/>
          <p:nvPr/>
        </p:nvPicPr>
        <p:blipFill rotWithShape="1">
          <a:blip r:embed="rId3">
            <a:alphaModFix/>
          </a:blip>
          <a:srcRect/>
          <a:stretch/>
        </p:blipFill>
        <p:spPr>
          <a:xfrm>
            <a:off x="1632755" y="2173752"/>
            <a:ext cx="8973600" cy="1339200"/>
          </a:xfrm>
          <a:prstGeom prst="rect">
            <a:avLst/>
          </a:prstGeom>
          <a:noFill/>
          <a:ln>
            <a:noFill/>
          </a:ln>
        </p:spPr>
      </p:pic>
      <p:pic>
        <p:nvPicPr>
          <p:cNvPr id="411" name="Shape 411"/>
          <p:cNvPicPr preferRelativeResize="0"/>
          <p:nvPr/>
        </p:nvPicPr>
        <p:blipFill rotWithShape="1">
          <a:blip r:embed="rId4">
            <a:alphaModFix/>
          </a:blip>
          <a:srcRect/>
          <a:stretch/>
        </p:blipFill>
        <p:spPr>
          <a:xfrm>
            <a:off x="823779" y="4198583"/>
            <a:ext cx="10678400" cy="1339200"/>
          </a:xfrm>
          <a:prstGeom prst="rect">
            <a:avLst/>
          </a:prstGeom>
          <a:noFill/>
          <a:ln>
            <a:noFill/>
          </a:ln>
        </p:spPr>
      </p:pic>
      <p:sp>
        <p:nvSpPr>
          <p:cNvPr id="412" name="Shape 412"/>
          <p:cNvSpPr txBox="1"/>
          <p:nvPr/>
        </p:nvSpPr>
        <p:spPr>
          <a:xfrm>
            <a:off x="870803" y="1502292"/>
            <a:ext cx="7140400" cy="325200"/>
          </a:xfrm>
          <a:prstGeom prst="rect">
            <a:avLst/>
          </a:prstGeom>
          <a:noFill/>
          <a:ln>
            <a:noFill/>
          </a:ln>
        </p:spPr>
        <p:txBody>
          <a:bodyPr lIns="99767" tIns="49900" rIns="99767" bIns="49900" anchor="t" anchorCtr="0">
            <a:noAutofit/>
          </a:bodyPr>
          <a:lstStyle/>
          <a:p>
            <a:pPr>
              <a:buSzPct val="25000"/>
            </a:pPr>
            <a:r>
              <a:rPr lang="en" sz="2000" b="1">
                <a:solidFill>
                  <a:srgbClr val="000000"/>
                </a:solidFill>
                <a:latin typeface="Arial"/>
                <a:ea typeface="Arial"/>
                <a:cs typeface="Arial"/>
                <a:sym typeface="Arial"/>
              </a:rPr>
              <a:t>Sentence 2</a:t>
            </a:r>
          </a:p>
        </p:txBody>
      </p:sp>
      <p:sp>
        <p:nvSpPr>
          <p:cNvPr id="414" name="Shape 414"/>
          <p:cNvSpPr txBox="1"/>
          <p:nvPr/>
        </p:nvSpPr>
        <p:spPr>
          <a:xfrm>
            <a:off x="239486" y="251471"/>
            <a:ext cx="11341675" cy="1189200"/>
          </a:xfrm>
          <a:prstGeom prst="rect">
            <a:avLst/>
          </a:prstGeom>
          <a:noFill/>
          <a:ln>
            <a:noFill/>
          </a:ln>
        </p:spPr>
        <p:txBody>
          <a:bodyPr lIns="0" tIns="0" rIns="0" bIns="0" anchor="ctr" anchorCtr="0">
            <a:noAutofit/>
          </a:bodyPr>
          <a:lstStyle/>
          <a:p>
            <a:pPr algn="ctr">
              <a:buSzPct val="25000"/>
            </a:pPr>
            <a:r>
              <a:rPr lang="en-US" sz="3200" i="1" dirty="0">
                <a:solidFill>
                  <a:srgbClr val="0000FF"/>
                </a:solidFill>
                <a:latin typeface="Arial"/>
                <a:ea typeface="Arial"/>
                <a:cs typeface="Arial"/>
                <a:sym typeface="Arial"/>
              </a:rPr>
              <a:t>Can we find alignments if we have multiple sentence pairs?</a:t>
            </a:r>
            <a:endParaRPr lang="en" sz="3200" i="1" dirty="0">
              <a:solidFill>
                <a:srgbClr val="0000FF"/>
              </a:solidFill>
              <a:latin typeface="Arial"/>
              <a:ea typeface="Arial"/>
              <a:cs typeface="Arial"/>
              <a:sym typeface="Arial"/>
            </a:endParaRPr>
          </a:p>
        </p:txBody>
      </p:sp>
      <p:sp>
        <p:nvSpPr>
          <p:cNvPr id="7" name="Shape 414">
            <a:extLst>
              <a:ext uri="{FF2B5EF4-FFF2-40B4-BE49-F238E27FC236}">
                <a16:creationId xmlns:a16="http://schemas.microsoft.com/office/drawing/2014/main" id="{2C43BF3F-0E6C-417A-A9F0-36DDF267FC1F}"/>
              </a:ext>
            </a:extLst>
          </p:cNvPr>
          <p:cNvSpPr txBox="1"/>
          <p:nvPr/>
        </p:nvSpPr>
        <p:spPr>
          <a:xfrm>
            <a:off x="425162" y="5625321"/>
            <a:ext cx="11341675" cy="1189200"/>
          </a:xfrm>
          <a:prstGeom prst="rect">
            <a:avLst/>
          </a:prstGeom>
          <a:noFill/>
          <a:ln>
            <a:noFill/>
          </a:ln>
        </p:spPr>
        <p:txBody>
          <a:bodyPr lIns="0" tIns="0" rIns="0" bIns="0" anchor="ctr" anchorCtr="0">
            <a:noAutofit/>
          </a:bodyPr>
          <a:lstStyle/>
          <a:p>
            <a:pPr algn="ctr">
              <a:buSzPct val="25000"/>
            </a:pPr>
            <a:r>
              <a:rPr lang="en-US" sz="3200" i="1" dirty="0">
                <a:solidFill>
                  <a:srgbClr val="0000FF"/>
                </a:solidFill>
                <a:latin typeface="Arial"/>
                <a:ea typeface="Arial"/>
                <a:cs typeface="Arial"/>
                <a:sym typeface="Arial"/>
              </a:rPr>
              <a:t>Yes, let’s see how to do that …</a:t>
            </a:r>
            <a:endParaRPr lang="en" sz="3200" i="1" dirty="0">
              <a:solidFill>
                <a:srgbClr val="0000FF"/>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graphicFrame>
        <p:nvGraphicFramePr>
          <p:cNvPr id="305" name="Shape 305"/>
          <p:cNvGraphicFramePr/>
          <p:nvPr/>
        </p:nvGraphicFramePr>
        <p:xfrm>
          <a:off x="646967" y="936714"/>
          <a:ext cx="7578767" cy="4758236"/>
        </p:xfrm>
        <a:graphic>
          <a:graphicData uri="http://schemas.openxmlformats.org/drawingml/2006/table">
            <a:tbl>
              <a:tblPr>
                <a:noFill/>
              </a:tblPr>
              <a:tblGrid>
                <a:gridCol w="3767900">
                  <a:extLst>
                    <a:ext uri="{9D8B030D-6E8A-4147-A177-3AD203B41FA5}">
                      <a16:colId xmlns:a16="http://schemas.microsoft.com/office/drawing/2014/main" val="20000"/>
                    </a:ext>
                  </a:extLst>
                </a:gridCol>
                <a:gridCol w="3810867">
                  <a:extLst>
                    <a:ext uri="{9D8B030D-6E8A-4147-A177-3AD203B41FA5}">
                      <a16:colId xmlns:a16="http://schemas.microsoft.com/office/drawing/2014/main" val="20001"/>
                    </a:ext>
                  </a:extLst>
                </a:gridCol>
              </a:tblGrid>
              <a:tr h="609560">
                <a:tc gridSpan="2">
                  <a:txBody>
                    <a:bodyPr/>
                    <a:lstStyle/>
                    <a:p>
                      <a:pPr lvl="0" algn="ctr" rtl="0">
                        <a:spcBef>
                          <a:spcPts val="0"/>
                        </a:spcBef>
                        <a:buNone/>
                      </a:pPr>
                      <a:r>
                        <a:rPr lang="en" sz="2400" b="1" dirty="0"/>
                        <a:t>Parallel Corpus</a:t>
                      </a:r>
                    </a:p>
                  </a:txBody>
                  <a:tcPr marL="121900" marR="121900" marT="121900" marB="121900">
                    <a:solidFill>
                      <a:srgbClr val="D9EAD3"/>
                    </a:solidFill>
                  </a:tcPr>
                </a:tc>
                <a:tc hMerge="1">
                  <a:txBody>
                    <a:bodyPr/>
                    <a:lstStyle/>
                    <a:p>
                      <a:endParaRPr lang="en-US"/>
                    </a:p>
                  </a:txBody>
                  <a:tcPr/>
                </a:tc>
                <a:extLst>
                  <a:ext uri="{0D108BD9-81ED-4DB2-BD59-A6C34878D82A}">
                    <a16:rowId xmlns:a16="http://schemas.microsoft.com/office/drawing/2014/main" val="10000"/>
                  </a:ext>
                </a:extLst>
              </a:tr>
              <a:tr h="442183">
                <a:tc>
                  <a:txBody>
                    <a:bodyPr/>
                    <a:lstStyle/>
                    <a:p>
                      <a:pPr lvl="0" rtl="0">
                        <a:spcBef>
                          <a:spcPts val="0"/>
                        </a:spcBef>
                        <a:buNone/>
                      </a:pPr>
                      <a:r>
                        <a:rPr lang="en" sz="1800" dirty="0"/>
                        <a:t>A boy is sitting in the kitchen</a:t>
                      </a:r>
                    </a:p>
                  </a:txBody>
                  <a:tcPr marL="121900" marR="121900" marT="121900" marB="121900">
                    <a:solidFill>
                      <a:srgbClr val="D9EAD3"/>
                    </a:solidFill>
                  </a:tcPr>
                </a:tc>
                <a:tc>
                  <a:txBody>
                    <a:bodyPr/>
                    <a:lstStyle/>
                    <a:p>
                      <a:pPr lvl="0" rtl="0">
                        <a:spcBef>
                          <a:spcPts val="0"/>
                        </a:spcBef>
                        <a:buNone/>
                      </a:pPr>
                      <a:r>
                        <a:rPr lang="en" sz="1800"/>
                        <a:t>एक लडका रसोई मे़ बैठा है</a:t>
                      </a:r>
                    </a:p>
                  </a:txBody>
                  <a:tcPr marL="121900" marR="121900" marT="121900" marB="121900">
                    <a:solidFill>
                      <a:srgbClr val="D9EAD3"/>
                    </a:solidFill>
                  </a:tcPr>
                </a:tc>
                <a:extLst>
                  <a:ext uri="{0D108BD9-81ED-4DB2-BD59-A6C34878D82A}">
                    <a16:rowId xmlns:a16="http://schemas.microsoft.com/office/drawing/2014/main" val="10001"/>
                  </a:ext>
                </a:extLst>
              </a:tr>
              <a:tr h="482863">
                <a:tc>
                  <a:txBody>
                    <a:bodyPr/>
                    <a:lstStyle/>
                    <a:p>
                      <a:pPr lvl="0" rtl="0">
                        <a:spcBef>
                          <a:spcPts val="0"/>
                        </a:spcBef>
                        <a:buNone/>
                      </a:pPr>
                      <a:r>
                        <a:rPr lang="en" sz="1800" dirty="0"/>
                        <a:t>A boy is playing tennis</a:t>
                      </a:r>
                    </a:p>
                  </a:txBody>
                  <a:tcPr marL="121900" marR="121900" marT="121900" marB="121900">
                    <a:solidFill>
                      <a:srgbClr val="D9EAD3"/>
                    </a:solidFill>
                  </a:tcPr>
                </a:tc>
                <a:tc>
                  <a:txBody>
                    <a:bodyPr/>
                    <a:lstStyle/>
                    <a:p>
                      <a:pPr lvl="0" rtl="0">
                        <a:spcBef>
                          <a:spcPts val="0"/>
                        </a:spcBef>
                        <a:buNone/>
                      </a:pPr>
                      <a:r>
                        <a:rPr lang="en" sz="1800"/>
                        <a:t>एक लडका टेनिस खेल रहा है</a:t>
                      </a:r>
                    </a:p>
                  </a:txBody>
                  <a:tcPr marL="121900" marR="121900" marT="121900" marB="121900">
                    <a:solidFill>
                      <a:srgbClr val="D9EAD3"/>
                    </a:solidFill>
                  </a:tcPr>
                </a:tc>
                <a:extLst>
                  <a:ext uri="{0D108BD9-81ED-4DB2-BD59-A6C34878D82A}">
                    <a16:rowId xmlns:a16="http://schemas.microsoft.com/office/drawing/2014/main" val="10002"/>
                  </a:ext>
                </a:extLst>
              </a:tr>
              <a:tr h="521836">
                <a:tc>
                  <a:txBody>
                    <a:bodyPr/>
                    <a:lstStyle/>
                    <a:p>
                      <a:pPr lvl="0" rtl="0">
                        <a:spcBef>
                          <a:spcPts val="0"/>
                        </a:spcBef>
                        <a:buNone/>
                      </a:pPr>
                      <a:r>
                        <a:rPr lang="en" sz="1800" dirty="0"/>
                        <a:t>A boy is sitting on a round table</a:t>
                      </a:r>
                    </a:p>
                  </a:txBody>
                  <a:tcPr marL="121900" marR="121900" marT="121900" marB="121900">
                    <a:solidFill>
                      <a:srgbClr val="D9EAD3"/>
                    </a:solidFill>
                  </a:tcPr>
                </a:tc>
                <a:tc>
                  <a:txBody>
                    <a:bodyPr/>
                    <a:lstStyle/>
                    <a:p>
                      <a:pPr lvl="0" rtl="0">
                        <a:spcBef>
                          <a:spcPts val="0"/>
                        </a:spcBef>
                        <a:buNone/>
                      </a:pPr>
                      <a:r>
                        <a:rPr lang="en" sz="1800" dirty="0"/>
                        <a:t>एक लडका एक गोल मेज पर बैठा है</a:t>
                      </a:r>
                    </a:p>
                  </a:txBody>
                  <a:tcPr marL="121900" marR="121900" marT="121900" marB="121900">
                    <a:solidFill>
                      <a:srgbClr val="D9EAD3"/>
                    </a:solidFill>
                  </a:tcPr>
                </a:tc>
                <a:extLst>
                  <a:ext uri="{0D108BD9-81ED-4DB2-BD59-A6C34878D82A}">
                    <a16:rowId xmlns:a16="http://schemas.microsoft.com/office/drawing/2014/main" val="10003"/>
                  </a:ext>
                </a:extLst>
              </a:tr>
              <a:tr h="458907">
                <a:tc>
                  <a:txBody>
                    <a:bodyPr/>
                    <a:lstStyle/>
                    <a:p>
                      <a:pPr lvl="0" rtl="0">
                        <a:spcBef>
                          <a:spcPts val="0"/>
                        </a:spcBef>
                        <a:buNone/>
                      </a:pPr>
                      <a:r>
                        <a:rPr lang="en" sz="1800" dirty="0"/>
                        <a:t>Some men are watching tennis</a:t>
                      </a:r>
                    </a:p>
                  </a:txBody>
                  <a:tcPr marL="121900" marR="121900" marT="121900" marB="121900">
                    <a:solidFill>
                      <a:srgbClr val="D9EAD3"/>
                    </a:solidFill>
                  </a:tcPr>
                </a:tc>
                <a:tc>
                  <a:txBody>
                    <a:bodyPr/>
                    <a:lstStyle/>
                    <a:p>
                      <a:pPr lvl="0" rtl="0">
                        <a:spcBef>
                          <a:spcPts val="0"/>
                        </a:spcBef>
                        <a:buNone/>
                      </a:pPr>
                      <a:r>
                        <a:rPr lang="en" sz="1800"/>
                        <a:t>कुछ आदमी टेनिस देख रहे है</a:t>
                      </a:r>
                    </a:p>
                  </a:txBody>
                  <a:tcPr marL="121900" marR="121900" marT="121900" marB="121900">
                    <a:solidFill>
                      <a:srgbClr val="D9EAD3"/>
                    </a:solidFill>
                  </a:tcPr>
                </a:tc>
                <a:extLst>
                  <a:ext uri="{0D108BD9-81ED-4DB2-BD59-A6C34878D82A}">
                    <a16:rowId xmlns:a16="http://schemas.microsoft.com/office/drawing/2014/main" val="10004"/>
                  </a:ext>
                </a:extLst>
              </a:tr>
              <a:tr h="485073">
                <a:tc>
                  <a:txBody>
                    <a:bodyPr/>
                    <a:lstStyle/>
                    <a:p>
                      <a:pPr lvl="0" rtl="0">
                        <a:spcBef>
                          <a:spcPts val="0"/>
                        </a:spcBef>
                        <a:buNone/>
                      </a:pPr>
                      <a:r>
                        <a:rPr lang="en" sz="1800" dirty="0"/>
                        <a:t>A girl is holding a black book</a:t>
                      </a:r>
                    </a:p>
                  </a:txBody>
                  <a:tcPr marL="121900" marR="121900" marT="121900" marB="121900">
                    <a:solidFill>
                      <a:srgbClr val="D9EAD3"/>
                    </a:solidFill>
                  </a:tcPr>
                </a:tc>
                <a:tc>
                  <a:txBody>
                    <a:bodyPr/>
                    <a:lstStyle/>
                    <a:p>
                      <a:pPr lvl="0" rtl="0">
                        <a:spcBef>
                          <a:spcPts val="0"/>
                        </a:spcBef>
                        <a:buNone/>
                      </a:pPr>
                      <a:r>
                        <a:rPr lang="en" sz="1800"/>
                        <a:t>एक लडकी ने एक काली किताब पकडी है</a:t>
                      </a:r>
                    </a:p>
                  </a:txBody>
                  <a:tcPr marL="121900" marR="121900" marT="121900" marB="121900">
                    <a:solidFill>
                      <a:srgbClr val="D9EAD3"/>
                    </a:solidFill>
                  </a:tcPr>
                </a:tc>
                <a:extLst>
                  <a:ext uri="{0D108BD9-81ED-4DB2-BD59-A6C34878D82A}">
                    <a16:rowId xmlns:a16="http://schemas.microsoft.com/office/drawing/2014/main" val="10005"/>
                  </a:ext>
                </a:extLst>
              </a:tr>
              <a:tr h="474953">
                <a:tc>
                  <a:txBody>
                    <a:bodyPr/>
                    <a:lstStyle/>
                    <a:p>
                      <a:pPr lvl="0" rtl="0">
                        <a:spcBef>
                          <a:spcPts val="0"/>
                        </a:spcBef>
                        <a:buNone/>
                      </a:pPr>
                      <a:r>
                        <a:rPr lang="en" sz="1800" dirty="0"/>
                        <a:t>Two men are watching a movie </a:t>
                      </a:r>
                    </a:p>
                  </a:txBody>
                  <a:tcPr marL="121900" marR="121900" marT="121900" marB="121900">
                    <a:solidFill>
                      <a:srgbClr val="D9EAD3"/>
                    </a:solidFill>
                  </a:tcPr>
                </a:tc>
                <a:tc>
                  <a:txBody>
                    <a:bodyPr/>
                    <a:lstStyle/>
                    <a:p>
                      <a:pPr lvl="0" rtl="0">
                        <a:spcBef>
                          <a:spcPts val="0"/>
                        </a:spcBef>
                        <a:buNone/>
                      </a:pPr>
                      <a:r>
                        <a:rPr lang="en" sz="1800"/>
                        <a:t>दो आदमी चलचित्र देख रहे है</a:t>
                      </a:r>
                    </a:p>
                  </a:txBody>
                  <a:tcPr marL="121900" marR="121900" marT="121900" marB="121900">
                    <a:solidFill>
                      <a:srgbClr val="D9EAD3"/>
                    </a:solidFill>
                  </a:tcPr>
                </a:tc>
                <a:extLst>
                  <a:ext uri="{0D108BD9-81ED-4DB2-BD59-A6C34878D82A}">
                    <a16:rowId xmlns:a16="http://schemas.microsoft.com/office/drawing/2014/main" val="10006"/>
                  </a:ext>
                </a:extLst>
              </a:tr>
              <a:tr h="449943">
                <a:tc>
                  <a:txBody>
                    <a:bodyPr/>
                    <a:lstStyle/>
                    <a:p>
                      <a:pPr lvl="0" rtl="0">
                        <a:spcBef>
                          <a:spcPts val="0"/>
                        </a:spcBef>
                        <a:buNone/>
                      </a:pPr>
                      <a:r>
                        <a:rPr lang="en" sz="1800" dirty="0"/>
                        <a:t>A woman is reading a book</a:t>
                      </a:r>
                    </a:p>
                  </a:txBody>
                  <a:tcPr marL="121900" marR="121900" marT="121900" marB="121900">
                    <a:solidFill>
                      <a:srgbClr val="D9EAD3"/>
                    </a:solidFill>
                  </a:tcPr>
                </a:tc>
                <a:tc>
                  <a:txBody>
                    <a:bodyPr/>
                    <a:lstStyle/>
                    <a:p>
                      <a:pPr lvl="0" rtl="0">
                        <a:spcBef>
                          <a:spcPts val="0"/>
                        </a:spcBef>
                        <a:buNone/>
                      </a:pPr>
                      <a:r>
                        <a:rPr lang="en" sz="1800" dirty="0"/>
                        <a:t>एक औरत एक किताब पढ रही है</a:t>
                      </a:r>
                    </a:p>
                  </a:txBody>
                  <a:tcPr marL="121900" marR="121900" marT="121900" marB="121900">
                    <a:solidFill>
                      <a:srgbClr val="D9EAD3"/>
                    </a:solidFill>
                  </a:tcPr>
                </a:tc>
                <a:extLst>
                  <a:ext uri="{0D108BD9-81ED-4DB2-BD59-A6C34878D82A}">
                    <a16:rowId xmlns:a16="http://schemas.microsoft.com/office/drawing/2014/main" val="10007"/>
                  </a:ext>
                </a:extLst>
              </a:tr>
              <a:tr h="497880">
                <a:tc>
                  <a:txBody>
                    <a:bodyPr/>
                    <a:lstStyle/>
                    <a:p>
                      <a:pPr lvl="0" rtl="0">
                        <a:spcBef>
                          <a:spcPts val="0"/>
                        </a:spcBef>
                        <a:buNone/>
                      </a:pPr>
                      <a:r>
                        <a:rPr lang="en" sz="1800"/>
                        <a:t>A woman is sitting in a red car </a:t>
                      </a:r>
                    </a:p>
                  </a:txBody>
                  <a:tcPr marL="121900" marR="121900" marT="121900" marB="121900">
                    <a:solidFill>
                      <a:srgbClr val="D9EAD3"/>
                    </a:solidFill>
                  </a:tcPr>
                </a:tc>
                <a:tc>
                  <a:txBody>
                    <a:bodyPr/>
                    <a:lstStyle/>
                    <a:p>
                      <a:pPr lvl="0" rtl="0">
                        <a:spcBef>
                          <a:spcPts val="0"/>
                        </a:spcBef>
                        <a:buNone/>
                      </a:pPr>
                      <a:r>
                        <a:rPr lang="en" sz="1800" dirty="0"/>
                        <a:t>एक औरत एक काले कार मे बैठी  है </a:t>
                      </a:r>
                    </a:p>
                  </a:txBody>
                  <a:tcPr marL="121900" marR="121900" marT="121900" marB="121900">
                    <a:solidFill>
                      <a:srgbClr val="D9EAD3"/>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graphicFrame>
        <p:nvGraphicFramePr>
          <p:cNvPr id="313" name="Shape 313"/>
          <p:cNvGraphicFramePr/>
          <p:nvPr/>
        </p:nvGraphicFramePr>
        <p:xfrm>
          <a:off x="563386" y="912691"/>
          <a:ext cx="7578767" cy="4765869"/>
        </p:xfrm>
        <a:graphic>
          <a:graphicData uri="http://schemas.openxmlformats.org/drawingml/2006/table">
            <a:tbl>
              <a:tblPr>
                <a:noFill/>
              </a:tblPr>
              <a:tblGrid>
                <a:gridCol w="3767900">
                  <a:extLst>
                    <a:ext uri="{9D8B030D-6E8A-4147-A177-3AD203B41FA5}">
                      <a16:colId xmlns:a16="http://schemas.microsoft.com/office/drawing/2014/main" val="20000"/>
                    </a:ext>
                  </a:extLst>
                </a:gridCol>
                <a:gridCol w="3810867">
                  <a:extLst>
                    <a:ext uri="{9D8B030D-6E8A-4147-A177-3AD203B41FA5}">
                      <a16:colId xmlns:a16="http://schemas.microsoft.com/office/drawing/2014/main" val="20001"/>
                    </a:ext>
                  </a:extLst>
                </a:gridCol>
              </a:tblGrid>
              <a:tr h="609560">
                <a:tc gridSpan="2">
                  <a:txBody>
                    <a:bodyPr/>
                    <a:lstStyle/>
                    <a:p>
                      <a:pPr lvl="0" algn="ctr" rtl="0">
                        <a:spcBef>
                          <a:spcPts val="0"/>
                        </a:spcBef>
                        <a:buNone/>
                      </a:pPr>
                      <a:r>
                        <a:rPr lang="en" sz="2400" b="1"/>
                        <a:t>Parallel Corpus</a:t>
                      </a:r>
                    </a:p>
                  </a:txBody>
                  <a:tcPr marL="121900" marR="121900" marT="121900" marB="121900">
                    <a:solidFill>
                      <a:srgbClr val="D9EAD3"/>
                    </a:solidFill>
                  </a:tcPr>
                </a:tc>
                <a:tc hMerge="1">
                  <a:txBody>
                    <a:bodyPr/>
                    <a:lstStyle/>
                    <a:p>
                      <a:endParaRPr lang="en-US"/>
                    </a:p>
                  </a:txBody>
                  <a:tcPr/>
                </a:tc>
                <a:extLst>
                  <a:ext uri="{0D108BD9-81ED-4DB2-BD59-A6C34878D82A}">
                    <a16:rowId xmlns:a16="http://schemas.microsoft.com/office/drawing/2014/main" val="10000"/>
                  </a:ext>
                </a:extLst>
              </a:tr>
              <a:tr h="514754">
                <a:tc>
                  <a:txBody>
                    <a:bodyPr/>
                    <a:lstStyle/>
                    <a:p>
                      <a:pPr lvl="0" rtl="0">
                        <a:spcBef>
                          <a:spcPts val="0"/>
                        </a:spcBef>
                        <a:buNone/>
                      </a:pPr>
                      <a:r>
                        <a:rPr lang="en" sz="1800" dirty="0"/>
                        <a:t>A boy is </a:t>
                      </a:r>
                      <a:r>
                        <a:rPr lang="en" sz="1800" b="1" dirty="0">
                          <a:solidFill>
                            <a:srgbClr val="FF0000"/>
                          </a:solidFill>
                        </a:rPr>
                        <a:t>sitting</a:t>
                      </a:r>
                      <a:r>
                        <a:rPr lang="en" sz="1800" dirty="0"/>
                        <a:t> in the kitchen</a:t>
                      </a:r>
                    </a:p>
                  </a:txBody>
                  <a:tcPr marL="121900" marR="121900" marT="121900" marB="121900">
                    <a:solidFill>
                      <a:srgbClr val="D9EAD3"/>
                    </a:solidFill>
                  </a:tcPr>
                </a:tc>
                <a:tc>
                  <a:txBody>
                    <a:bodyPr/>
                    <a:lstStyle/>
                    <a:p>
                      <a:pPr lvl="0" rtl="0">
                        <a:spcBef>
                          <a:spcPts val="0"/>
                        </a:spcBef>
                        <a:buNone/>
                      </a:pPr>
                      <a:r>
                        <a:rPr lang="en" sz="1800"/>
                        <a:t>एक लडका रसोई मे़ </a:t>
                      </a:r>
                      <a:r>
                        <a:rPr lang="en" sz="1800" b="1">
                          <a:solidFill>
                            <a:srgbClr val="FF0000"/>
                          </a:solidFill>
                        </a:rPr>
                        <a:t>बैठा</a:t>
                      </a:r>
                      <a:r>
                        <a:rPr lang="en" sz="1800"/>
                        <a:t> है</a:t>
                      </a:r>
                    </a:p>
                  </a:txBody>
                  <a:tcPr marL="121900" marR="121900" marT="121900" marB="121900">
                    <a:solidFill>
                      <a:srgbClr val="D9EAD3"/>
                    </a:solidFill>
                  </a:tcPr>
                </a:tc>
                <a:extLst>
                  <a:ext uri="{0D108BD9-81ED-4DB2-BD59-A6C34878D82A}">
                    <a16:rowId xmlns:a16="http://schemas.microsoft.com/office/drawing/2014/main" val="10001"/>
                  </a:ext>
                </a:extLst>
              </a:tr>
              <a:tr h="504634">
                <a:tc>
                  <a:txBody>
                    <a:bodyPr/>
                    <a:lstStyle/>
                    <a:p>
                      <a:pPr lvl="0" rtl="0">
                        <a:spcBef>
                          <a:spcPts val="0"/>
                        </a:spcBef>
                        <a:buNone/>
                      </a:pPr>
                      <a:r>
                        <a:rPr lang="en" sz="1800" dirty="0"/>
                        <a:t>A boy is playing </a:t>
                      </a:r>
                      <a:r>
                        <a:rPr lang="en" sz="1800" b="1" dirty="0">
                          <a:solidFill>
                            <a:srgbClr val="0000FF"/>
                          </a:solidFill>
                        </a:rPr>
                        <a:t>tennis</a:t>
                      </a:r>
                    </a:p>
                  </a:txBody>
                  <a:tcPr marL="121900" marR="121900" marT="121900" marB="121900">
                    <a:solidFill>
                      <a:srgbClr val="D9EAD3"/>
                    </a:solidFill>
                  </a:tcPr>
                </a:tc>
                <a:tc>
                  <a:txBody>
                    <a:bodyPr/>
                    <a:lstStyle/>
                    <a:p>
                      <a:pPr lvl="0" rtl="0">
                        <a:spcBef>
                          <a:spcPts val="0"/>
                        </a:spcBef>
                        <a:buNone/>
                      </a:pPr>
                      <a:r>
                        <a:rPr lang="en" sz="1800"/>
                        <a:t>एक लडका </a:t>
                      </a:r>
                      <a:r>
                        <a:rPr lang="en" sz="1800" b="1">
                          <a:solidFill>
                            <a:srgbClr val="0000FF"/>
                          </a:solidFill>
                        </a:rPr>
                        <a:t>टेनिस</a:t>
                      </a:r>
                      <a:r>
                        <a:rPr lang="en" sz="1800">
                          <a:solidFill>
                            <a:schemeClr val="dk1"/>
                          </a:solidFill>
                        </a:rPr>
                        <a:t> </a:t>
                      </a:r>
                      <a:r>
                        <a:rPr lang="en" sz="1800"/>
                        <a:t>खेल रहा है</a:t>
                      </a:r>
                    </a:p>
                  </a:txBody>
                  <a:tcPr marL="121900" marR="121900" marT="121900" marB="121900">
                    <a:solidFill>
                      <a:srgbClr val="D9EAD3"/>
                    </a:solidFill>
                  </a:tcPr>
                </a:tc>
                <a:extLst>
                  <a:ext uri="{0D108BD9-81ED-4DB2-BD59-A6C34878D82A}">
                    <a16:rowId xmlns:a16="http://schemas.microsoft.com/office/drawing/2014/main" val="10002"/>
                  </a:ext>
                </a:extLst>
              </a:tr>
              <a:tr h="509029">
                <a:tc>
                  <a:txBody>
                    <a:bodyPr/>
                    <a:lstStyle/>
                    <a:p>
                      <a:pPr lvl="0" rtl="0">
                        <a:spcBef>
                          <a:spcPts val="0"/>
                        </a:spcBef>
                        <a:buNone/>
                      </a:pPr>
                      <a:r>
                        <a:rPr lang="en" sz="1800" dirty="0"/>
                        <a:t>A boy is </a:t>
                      </a:r>
                      <a:r>
                        <a:rPr lang="en" sz="1800" b="1" dirty="0">
                          <a:solidFill>
                            <a:srgbClr val="FF0000"/>
                          </a:solidFill>
                        </a:rPr>
                        <a:t>sitting</a:t>
                      </a:r>
                      <a:r>
                        <a:rPr lang="en" sz="1800" dirty="0"/>
                        <a:t> on a round table </a:t>
                      </a:r>
                    </a:p>
                  </a:txBody>
                  <a:tcPr marL="121900" marR="121900" marT="121900" marB="121900">
                    <a:solidFill>
                      <a:srgbClr val="D9EAD3"/>
                    </a:solidFill>
                  </a:tcPr>
                </a:tc>
                <a:tc>
                  <a:txBody>
                    <a:bodyPr/>
                    <a:lstStyle/>
                    <a:p>
                      <a:pPr lvl="0" rtl="0">
                        <a:spcBef>
                          <a:spcPts val="0"/>
                        </a:spcBef>
                        <a:buNone/>
                      </a:pPr>
                      <a:r>
                        <a:rPr lang="en" sz="1800"/>
                        <a:t>एक लडका एक गोल मेज पर </a:t>
                      </a:r>
                      <a:r>
                        <a:rPr lang="en" sz="1800" b="1">
                          <a:solidFill>
                            <a:srgbClr val="FF0000"/>
                          </a:solidFill>
                        </a:rPr>
                        <a:t>बैठा</a:t>
                      </a:r>
                      <a:r>
                        <a:rPr lang="en" sz="1800"/>
                        <a:t> है</a:t>
                      </a:r>
                    </a:p>
                  </a:txBody>
                  <a:tcPr marL="121900" marR="121900" marT="121900" marB="121900">
                    <a:solidFill>
                      <a:srgbClr val="D9EAD3"/>
                    </a:solidFill>
                  </a:tcPr>
                </a:tc>
                <a:extLst>
                  <a:ext uri="{0D108BD9-81ED-4DB2-BD59-A6C34878D82A}">
                    <a16:rowId xmlns:a16="http://schemas.microsoft.com/office/drawing/2014/main" val="10003"/>
                  </a:ext>
                </a:extLst>
              </a:tr>
              <a:tr h="513423">
                <a:tc>
                  <a:txBody>
                    <a:bodyPr/>
                    <a:lstStyle/>
                    <a:p>
                      <a:pPr lvl="0" rtl="0">
                        <a:spcBef>
                          <a:spcPts val="0"/>
                        </a:spcBef>
                        <a:buNone/>
                      </a:pPr>
                      <a:r>
                        <a:rPr lang="en" sz="1800" dirty="0"/>
                        <a:t>Some men </a:t>
                      </a:r>
                      <a:r>
                        <a:rPr lang="en" sz="1800" b="1" dirty="0">
                          <a:solidFill>
                            <a:srgbClr val="38761D"/>
                          </a:solidFill>
                        </a:rPr>
                        <a:t>are watching</a:t>
                      </a:r>
                      <a:r>
                        <a:rPr lang="en" sz="1800" dirty="0"/>
                        <a:t> </a:t>
                      </a:r>
                      <a:r>
                        <a:rPr lang="en" sz="1800" b="1" dirty="0">
                          <a:solidFill>
                            <a:srgbClr val="0000FF"/>
                          </a:solidFill>
                        </a:rPr>
                        <a:t>tennis</a:t>
                      </a:r>
                    </a:p>
                  </a:txBody>
                  <a:tcPr marL="121900" marR="121900" marT="121900" marB="121900">
                    <a:solidFill>
                      <a:srgbClr val="D9EAD3"/>
                    </a:solidFill>
                  </a:tcPr>
                </a:tc>
                <a:tc>
                  <a:txBody>
                    <a:bodyPr/>
                    <a:lstStyle/>
                    <a:p>
                      <a:pPr lvl="0" rtl="0">
                        <a:spcBef>
                          <a:spcPts val="0"/>
                        </a:spcBef>
                        <a:buNone/>
                      </a:pPr>
                      <a:r>
                        <a:rPr lang="en" sz="1800"/>
                        <a:t>कुछ आदमी </a:t>
                      </a:r>
                      <a:r>
                        <a:rPr lang="en" sz="1800" b="1">
                          <a:solidFill>
                            <a:srgbClr val="0000FF"/>
                          </a:solidFill>
                        </a:rPr>
                        <a:t>टेनिस</a:t>
                      </a:r>
                      <a:r>
                        <a:rPr lang="en" sz="1800"/>
                        <a:t> </a:t>
                      </a:r>
                      <a:r>
                        <a:rPr lang="en" sz="1800" b="1">
                          <a:solidFill>
                            <a:srgbClr val="38761D"/>
                          </a:solidFill>
                        </a:rPr>
                        <a:t>देख रहे है</a:t>
                      </a:r>
                    </a:p>
                  </a:txBody>
                  <a:tcPr marL="121900" marR="121900" marT="121900" marB="121900">
                    <a:solidFill>
                      <a:srgbClr val="D9EAD3"/>
                    </a:solidFill>
                  </a:tcPr>
                </a:tc>
                <a:extLst>
                  <a:ext uri="{0D108BD9-81ED-4DB2-BD59-A6C34878D82A}">
                    <a16:rowId xmlns:a16="http://schemas.microsoft.com/office/drawing/2014/main" val="10004"/>
                  </a:ext>
                </a:extLst>
              </a:tr>
              <a:tr h="517817">
                <a:tc>
                  <a:txBody>
                    <a:bodyPr/>
                    <a:lstStyle/>
                    <a:p>
                      <a:pPr lvl="0" rtl="0">
                        <a:spcBef>
                          <a:spcPts val="0"/>
                        </a:spcBef>
                        <a:buNone/>
                      </a:pPr>
                      <a:r>
                        <a:rPr lang="en" sz="1800" dirty="0"/>
                        <a:t>A girl is holding a black book</a:t>
                      </a:r>
                    </a:p>
                  </a:txBody>
                  <a:tcPr marL="121900" marR="121900" marT="121900" marB="121900">
                    <a:solidFill>
                      <a:srgbClr val="D9EAD3"/>
                    </a:solidFill>
                  </a:tcPr>
                </a:tc>
                <a:tc>
                  <a:txBody>
                    <a:bodyPr/>
                    <a:lstStyle/>
                    <a:p>
                      <a:pPr lvl="0" rtl="0">
                        <a:spcBef>
                          <a:spcPts val="0"/>
                        </a:spcBef>
                        <a:buNone/>
                      </a:pPr>
                      <a:r>
                        <a:rPr lang="en" sz="1800"/>
                        <a:t>एक लडकी ने एक काली किताब पकडी है</a:t>
                      </a:r>
                    </a:p>
                  </a:txBody>
                  <a:tcPr marL="121900" marR="121900" marT="121900" marB="121900">
                    <a:solidFill>
                      <a:srgbClr val="D9EAD3"/>
                    </a:solidFill>
                  </a:tcPr>
                </a:tc>
                <a:extLst>
                  <a:ext uri="{0D108BD9-81ED-4DB2-BD59-A6C34878D82A}">
                    <a16:rowId xmlns:a16="http://schemas.microsoft.com/office/drawing/2014/main" val="10005"/>
                  </a:ext>
                </a:extLst>
              </a:tr>
              <a:tr h="529469">
                <a:tc>
                  <a:txBody>
                    <a:bodyPr/>
                    <a:lstStyle/>
                    <a:p>
                      <a:pPr lvl="0" rtl="0">
                        <a:spcBef>
                          <a:spcPts val="0"/>
                        </a:spcBef>
                        <a:buNone/>
                      </a:pPr>
                      <a:r>
                        <a:rPr lang="en" sz="1800" dirty="0"/>
                        <a:t>Two men </a:t>
                      </a:r>
                      <a:r>
                        <a:rPr lang="en" sz="1800" b="1" dirty="0">
                          <a:solidFill>
                            <a:srgbClr val="38761D"/>
                          </a:solidFill>
                        </a:rPr>
                        <a:t>are watching</a:t>
                      </a:r>
                      <a:r>
                        <a:rPr lang="en" sz="1800" dirty="0"/>
                        <a:t> a movie </a:t>
                      </a:r>
                    </a:p>
                  </a:txBody>
                  <a:tcPr marL="121900" marR="121900" marT="121900" marB="121900">
                    <a:solidFill>
                      <a:srgbClr val="D9EAD3"/>
                    </a:solidFill>
                  </a:tcPr>
                </a:tc>
                <a:tc>
                  <a:txBody>
                    <a:bodyPr/>
                    <a:lstStyle/>
                    <a:p>
                      <a:pPr lvl="0" rtl="0">
                        <a:spcBef>
                          <a:spcPts val="0"/>
                        </a:spcBef>
                        <a:buNone/>
                      </a:pPr>
                      <a:r>
                        <a:rPr lang="en" sz="1800"/>
                        <a:t>दो आदमी चलचित्र </a:t>
                      </a:r>
                      <a:r>
                        <a:rPr lang="en" sz="1800" b="1">
                          <a:solidFill>
                            <a:srgbClr val="38761D"/>
                          </a:solidFill>
                        </a:rPr>
                        <a:t>देख रहे है</a:t>
                      </a:r>
                    </a:p>
                  </a:txBody>
                  <a:tcPr marL="121900" marR="121900" marT="121900" marB="121900">
                    <a:solidFill>
                      <a:srgbClr val="D9EAD3"/>
                    </a:solidFill>
                  </a:tcPr>
                </a:tc>
                <a:extLst>
                  <a:ext uri="{0D108BD9-81ED-4DB2-BD59-A6C34878D82A}">
                    <a16:rowId xmlns:a16="http://schemas.microsoft.com/office/drawing/2014/main" val="10006"/>
                  </a:ext>
                </a:extLst>
              </a:tr>
              <a:tr h="493485">
                <a:tc>
                  <a:txBody>
                    <a:bodyPr/>
                    <a:lstStyle/>
                    <a:p>
                      <a:pPr lvl="0" rtl="0">
                        <a:spcBef>
                          <a:spcPts val="0"/>
                        </a:spcBef>
                        <a:buNone/>
                      </a:pPr>
                      <a:r>
                        <a:rPr lang="en" sz="1800" dirty="0"/>
                        <a:t>A woman is reading a book</a:t>
                      </a:r>
                    </a:p>
                  </a:txBody>
                  <a:tcPr marL="121900" marR="121900" marT="121900" marB="121900">
                    <a:solidFill>
                      <a:srgbClr val="D9EAD3"/>
                    </a:solidFill>
                  </a:tcPr>
                </a:tc>
                <a:tc>
                  <a:txBody>
                    <a:bodyPr/>
                    <a:lstStyle/>
                    <a:p>
                      <a:pPr lvl="0" rtl="0">
                        <a:spcBef>
                          <a:spcPts val="0"/>
                        </a:spcBef>
                        <a:buNone/>
                      </a:pPr>
                      <a:r>
                        <a:rPr lang="en" sz="1800" dirty="0"/>
                        <a:t>एक औरत एक किताब पढ रही है</a:t>
                      </a:r>
                    </a:p>
                  </a:txBody>
                  <a:tcPr marL="121900" marR="121900" marT="121900" marB="121900">
                    <a:solidFill>
                      <a:srgbClr val="D9EAD3"/>
                    </a:solidFill>
                  </a:tcPr>
                </a:tc>
                <a:extLst>
                  <a:ext uri="{0D108BD9-81ED-4DB2-BD59-A6C34878D82A}">
                    <a16:rowId xmlns:a16="http://schemas.microsoft.com/office/drawing/2014/main" val="10007"/>
                  </a:ext>
                </a:extLst>
              </a:tr>
              <a:tr h="449332">
                <a:tc>
                  <a:txBody>
                    <a:bodyPr/>
                    <a:lstStyle/>
                    <a:p>
                      <a:pPr lvl="0" rtl="0">
                        <a:spcBef>
                          <a:spcPts val="0"/>
                        </a:spcBef>
                        <a:buNone/>
                      </a:pPr>
                      <a:r>
                        <a:rPr lang="en" sz="1800" dirty="0"/>
                        <a:t>A woman is </a:t>
                      </a:r>
                      <a:r>
                        <a:rPr lang="en" sz="1800" b="1" dirty="0">
                          <a:solidFill>
                            <a:srgbClr val="FF0000"/>
                          </a:solidFill>
                        </a:rPr>
                        <a:t>sitting</a:t>
                      </a:r>
                      <a:r>
                        <a:rPr lang="en" sz="1800" dirty="0"/>
                        <a:t> in a red car </a:t>
                      </a:r>
                    </a:p>
                  </a:txBody>
                  <a:tcPr marL="121900" marR="121900" marT="121900" marB="121900">
                    <a:solidFill>
                      <a:srgbClr val="D9EAD3"/>
                    </a:solidFill>
                  </a:tcPr>
                </a:tc>
                <a:tc>
                  <a:txBody>
                    <a:bodyPr/>
                    <a:lstStyle/>
                    <a:p>
                      <a:pPr lvl="0" rtl="0">
                        <a:spcBef>
                          <a:spcPts val="0"/>
                        </a:spcBef>
                        <a:buNone/>
                      </a:pPr>
                      <a:r>
                        <a:rPr lang="en" sz="1800" dirty="0"/>
                        <a:t>एक औरत एक काले कार मे </a:t>
                      </a:r>
                      <a:r>
                        <a:rPr lang="en" sz="1800" b="1" dirty="0">
                          <a:solidFill>
                            <a:srgbClr val="FF0000"/>
                          </a:solidFill>
                        </a:rPr>
                        <a:t>बैठा</a:t>
                      </a:r>
                      <a:r>
                        <a:rPr lang="en" sz="1800" dirty="0"/>
                        <a:t>  है </a:t>
                      </a:r>
                    </a:p>
                  </a:txBody>
                  <a:tcPr marL="121900" marR="121900" marT="121900" marB="121900">
                    <a:solidFill>
                      <a:srgbClr val="D9EAD3"/>
                    </a:solidFill>
                  </a:tcPr>
                </a:tc>
                <a:extLst>
                  <a:ext uri="{0D108BD9-81ED-4DB2-BD59-A6C34878D82A}">
                    <a16:rowId xmlns:a16="http://schemas.microsoft.com/office/drawing/2014/main" val="10008"/>
                  </a:ext>
                </a:extLst>
              </a:tr>
            </a:tbl>
          </a:graphicData>
        </a:graphic>
      </p:graphicFrame>
      <p:sp>
        <p:nvSpPr>
          <p:cNvPr id="2" name="TextBox 1">
            <a:extLst>
              <a:ext uri="{FF2B5EF4-FFF2-40B4-BE49-F238E27FC236}">
                <a16:creationId xmlns:a16="http://schemas.microsoft.com/office/drawing/2014/main" id="{CD321587-B2E1-4D0D-A9E9-085E1F44ED7B}"/>
              </a:ext>
            </a:extLst>
          </p:cNvPr>
          <p:cNvSpPr txBox="1"/>
          <p:nvPr/>
        </p:nvSpPr>
        <p:spPr>
          <a:xfrm>
            <a:off x="8512628" y="1387410"/>
            <a:ext cx="3548743" cy="3477875"/>
          </a:xfrm>
          <a:prstGeom prst="rect">
            <a:avLst/>
          </a:prstGeom>
          <a:noFill/>
        </p:spPr>
        <p:txBody>
          <a:bodyPr wrap="square" rtlCol="0">
            <a:spAutoFit/>
          </a:bodyPr>
          <a:lstStyle/>
          <a:p>
            <a:r>
              <a:rPr lang="en-US" sz="2200" b="1" i="1" dirty="0"/>
              <a:t>Key Idea</a:t>
            </a:r>
          </a:p>
          <a:p>
            <a:endParaRPr lang="en-US" sz="2200" i="1" dirty="0"/>
          </a:p>
          <a:p>
            <a:r>
              <a:rPr lang="en-US" sz="2200" i="1" dirty="0">
                <a:solidFill>
                  <a:srgbClr val="00B0F0"/>
                </a:solidFill>
              </a:rPr>
              <a:t>Co-occurrence of translated words</a:t>
            </a:r>
          </a:p>
          <a:p>
            <a:endParaRPr lang="en-US" sz="2200" i="1" dirty="0"/>
          </a:p>
          <a:p>
            <a:r>
              <a:rPr lang="en" sz="2200" i="1" dirty="0">
                <a:solidFill>
                  <a:srgbClr val="000000"/>
                </a:solidFill>
                <a:ea typeface="Arial"/>
                <a:cs typeface="Arial"/>
                <a:sym typeface="Arial"/>
              </a:rPr>
              <a:t>Words which occur together in the parallel sentence are likely to be translations (higher P(f|e))</a:t>
            </a:r>
          </a:p>
          <a:p>
            <a:endParaRPr lang="en-US" sz="2200" i="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14">
            <a:extLst>
              <a:ext uri="{FF2B5EF4-FFF2-40B4-BE49-F238E27FC236}">
                <a16:creationId xmlns:a16="http://schemas.microsoft.com/office/drawing/2014/main" id="{BA20882D-B8A3-48FE-9864-985EDD10BDB4}"/>
              </a:ext>
            </a:extLst>
          </p:cNvPr>
          <p:cNvSpPr txBox="1"/>
          <p:nvPr/>
        </p:nvSpPr>
        <p:spPr>
          <a:xfrm>
            <a:off x="239486" y="251471"/>
            <a:ext cx="11341675" cy="1189200"/>
          </a:xfrm>
          <a:prstGeom prst="rect">
            <a:avLst/>
          </a:prstGeom>
          <a:noFill/>
          <a:ln>
            <a:noFill/>
          </a:ln>
        </p:spPr>
        <p:txBody>
          <a:bodyPr lIns="0" tIns="0" rIns="0" bIns="0" anchor="ctr" anchorCtr="0">
            <a:noAutofit/>
          </a:bodyPr>
          <a:lstStyle/>
          <a:p>
            <a:pPr algn="ctr">
              <a:buSzPct val="25000"/>
            </a:pPr>
            <a:r>
              <a:rPr lang="en-US" sz="3200" i="1" dirty="0">
                <a:solidFill>
                  <a:srgbClr val="0000FF"/>
                </a:solidFill>
                <a:latin typeface="Arial"/>
                <a:ea typeface="Arial"/>
                <a:cs typeface="Arial"/>
                <a:sym typeface="Arial"/>
              </a:rPr>
              <a:t>If we knew the alignments, we could compute P(</a:t>
            </a:r>
            <a:r>
              <a:rPr lang="en-US" sz="3200" i="1" dirty="0" err="1">
                <a:solidFill>
                  <a:srgbClr val="0000FF"/>
                </a:solidFill>
                <a:latin typeface="Arial"/>
                <a:ea typeface="Arial"/>
                <a:cs typeface="Arial"/>
                <a:sym typeface="Arial"/>
              </a:rPr>
              <a:t>f|e</a:t>
            </a:r>
            <a:r>
              <a:rPr lang="en-US" sz="3200" i="1" dirty="0">
                <a:solidFill>
                  <a:srgbClr val="0000FF"/>
                </a:solidFill>
                <a:latin typeface="Arial"/>
                <a:ea typeface="Arial"/>
                <a:cs typeface="Arial"/>
                <a:sym typeface="Arial"/>
              </a:rPr>
              <a:t>)</a:t>
            </a:r>
            <a:endParaRPr lang="en" sz="3200" i="1" dirty="0">
              <a:solidFill>
                <a:srgbClr val="0000FF"/>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F35C87-5FFE-4AE0-A8C1-1D7BCC34819D}"/>
                  </a:ext>
                </a:extLst>
              </p:cNvPr>
              <p:cNvSpPr txBox="1"/>
              <p:nvPr/>
            </p:nvSpPr>
            <p:spPr>
              <a:xfrm>
                <a:off x="671878" y="5529057"/>
                <a:ext cx="2729978" cy="897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e>
                        <m:e>
                          <m:r>
                            <a:rPr lang="en-US" sz="2800" b="0" i="1" smtClean="0">
                              <a:latin typeface="Cambria Math" panose="02040503050406030204" pitchFamily="18" charset="0"/>
                            </a:rPr>
                            <m:t>𝑒</m:t>
                          </m:r>
                        </m:e>
                      </m:d>
                      <m:r>
                        <a:rPr lang="en-US" sz="2800" b="0" i="1" smtClean="0">
                          <a:latin typeface="Cambria Math" panose="02040503050406030204" pitchFamily="18" charset="0"/>
                        </a:rPr>
                        <m:t>=</m:t>
                      </m:r>
                      <m:f>
                        <m:fPr>
                          <m:ctrlPr>
                            <a:rPr lang="pt-BR" sz="280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𝑒</m:t>
                          </m:r>
                          <m:r>
                            <a:rPr lang="en-US" sz="2800" b="0" i="1" smtClean="0">
                              <a:latin typeface="Cambria Math" panose="02040503050406030204" pitchFamily="18" charset="0"/>
                            </a:rPr>
                            <m:t>) </m:t>
                          </m:r>
                        </m:num>
                        <m:den>
                          <m:r>
                            <a:rPr lang="en-US" sz="2800" b="0" i="1" smtClean="0">
                              <a:latin typeface="Cambria Math" panose="02040503050406030204" pitchFamily="18" charset="0"/>
                            </a:rPr>
                            <m:t>#(∗,</m:t>
                          </m:r>
                          <m:r>
                            <a:rPr lang="en-US" sz="2800" b="0" i="1" smtClean="0">
                              <a:latin typeface="Cambria Math" panose="02040503050406030204" pitchFamily="18" charset="0"/>
                            </a:rPr>
                            <m:t>𝑒</m:t>
                          </m:r>
                          <m:r>
                            <a:rPr lang="en-US" sz="2800" b="0" i="1" smtClean="0">
                              <a:latin typeface="Cambria Math" panose="02040503050406030204" pitchFamily="18" charset="0"/>
                            </a:rPr>
                            <m:t>)</m:t>
                          </m:r>
                        </m:den>
                      </m:f>
                    </m:oMath>
                  </m:oMathPara>
                </a14:m>
                <a:endParaRPr lang="en-US" sz="2800" dirty="0"/>
              </a:p>
            </p:txBody>
          </p:sp>
        </mc:Choice>
        <mc:Fallback xmlns="">
          <p:sp>
            <p:nvSpPr>
              <p:cNvPr id="4" name="TextBox 3">
                <a:extLst>
                  <a:ext uri="{FF2B5EF4-FFF2-40B4-BE49-F238E27FC236}">
                    <a16:creationId xmlns:a16="http://schemas.microsoft.com/office/drawing/2014/main" id="{AFF35C87-5FFE-4AE0-A8C1-1D7BCC34819D}"/>
                  </a:ext>
                </a:extLst>
              </p:cNvPr>
              <p:cNvSpPr txBox="1">
                <a:spLocks noRot="1" noChangeAspect="1" noMove="1" noResize="1" noEditPoints="1" noAdjustHandles="1" noChangeArrowheads="1" noChangeShapeType="1" noTextEdit="1"/>
              </p:cNvSpPr>
              <p:nvPr/>
            </p:nvSpPr>
            <p:spPr>
              <a:xfrm>
                <a:off x="671878" y="5529057"/>
                <a:ext cx="2729978" cy="897105"/>
              </a:xfrm>
              <a:prstGeom prst="rect">
                <a:avLst/>
              </a:prstGeom>
              <a:blipFill>
                <a:blip r:embed="rId2"/>
                <a:stretch>
                  <a:fillRect/>
                </a:stretch>
              </a:blipFill>
            </p:spPr>
            <p:txBody>
              <a:bodyPr/>
              <a:lstStyle/>
              <a:p>
                <a:r>
                  <a:rPr lang="en-US">
                    <a:noFill/>
                  </a:rPr>
                  <a:t> </a:t>
                </a:r>
              </a:p>
            </p:txBody>
          </p:sp>
        </mc:Fallback>
      </mc:AlternateContent>
      <p:pic>
        <p:nvPicPr>
          <p:cNvPr id="5" name="Shape 397">
            <a:extLst>
              <a:ext uri="{FF2B5EF4-FFF2-40B4-BE49-F238E27FC236}">
                <a16:creationId xmlns:a16="http://schemas.microsoft.com/office/drawing/2014/main" id="{EBFD59B3-5AA1-4DEA-A74A-9EE383AA6FE7}"/>
              </a:ext>
            </a:extLst>
          </p:cNvPr>
          <p:cNvPicPr preferRelativeResize="0"/>
          <p:nvPr/>
        </p:nvPicPr>
        <p:blipFill rotWithShape="1">
          <a:blip r:embed="rId3">
            <a:alphaModFix/>
          </a:blip>
          <a:srcRect/>
          <a:stretch/>
        </p:blipFill>
        <p:spPr>
          <a:xfrm>
            <a:off x="2325914" y="1462442"/>
            <a:ext cx="8773886" cy="1748972"/>
          </a:xfrm>
          <a:prstGeom prst="rect">
            <a:avLst/>
          </a:prstGeom>
          <a:noFill/>
          <a:ln>
            <a:noFill/>
          </a:ln>
        </p:spPr>
      </p:pic>
      <p:pic>
        <p:nvPicPr>
          <p:cNvPr id="6" name="Shape 410">
            <a:extLst>
              <a:ext uri="{FF2B5EF4-FFF2-40B4-BE49-F238E27FC236}">
                <a16:creationId xmlns:a16="http://schemas.microsoft.com/office/drawing/2014/main" id="{AC345B82-6A18-46B0-BCD7-FDEFD65CA7EC}"/>
              </a:ext>
            </a:extLst>
          </p:cNvPr>
          <p:cNvPicPr preferRelativeResize="0"/>
          <p:nvPr/>
        </p:nvPicPr>
        <p:blipFill rotWithShape="1">
          <a:blip r:embed="rId4">
            <a:alphaModFix/>
          </a:blip>
          <a:srcRect/>
          <a:stretch/>
        </p:blipFill>
        <p:spPr>
          <a:xfrm>
            <a:off x="2325914" y="3670961"/>
            <a:ext cx="8973600" cy="1339200"/>
          </a:xfrm>
          <a:prstGeom prst="rect">
            <a:avLst/>
          </a:prstGeom>
          <a:noFill/>
          <a:ln>
            <a:noFill/>
          </a:ln>
        </p:spPr>
      </p:pic>
      <p:sp>
        <p:nvSpPr>
          <p:cNvPr id="7" name="TextBox 6">
            <a:extLst>
              <a:ext uri="{FF2B5EF4-FFF2-40B4-BE49-F238E27FC236}">
                <a16:creationId xmlns:a16="http://schemas.microsoft.com/office/drawing/2014/main" id="{1C7D30C8-94FF-45F9-A1C0-1FFA323CE14F}"/>
              </a:ext>
            </a:extLst>
          </p:cNvPr>
          <p:cNvSpPr txBox="1"/>
          <p:nvPr/>
        </p:nvSpPr>
        <p:spPr>
          <a:xfrm>
            <a:off x="290286" y="1944914"/>
            <a:ext cx="1683657" cy="369332"/>
          </a:xfrm>
          <a:prstGeom prst="rect">
            <a:avLst/>
          </a:prstGeom>
          <a:noFill/>
        </p:spPr>
        <p:txBody>
          <a:bodyPr wrap="square" rtlCol="0">
            <a:spAutoFit/>
          </a:bodyPr>
          <a:lstStyle/>
          <a:p>
            <a:r>
              <a:rPr lang="en-US" i="1" dirty="0"/>
              <a:t>Sentence 1</a:t>
            </a:r>
          </a:p>
        </p:txBody>
      </p:sp>
      <p:sp>
        <p:nvSpPr>
          <p:cNvPr id="8" name="TextBox 7">
            <a:extLst>
              <a:ext uri="{FF2B5EF4-FFF2-40B4-BE49-F238E27FC236}">
                <a16:creationId xmlns:a16="http://schemas.microsoft.com/office/drawing/2014/main" id="{17810FBA-BC60-4ED5-9499-EF948C87588D}"/>
              </a:ext>
            </a:extLst>
          </p:cNvPr>
          <p:cNvSpPr txBox="1"/>
          <p:nvPr/>
        </p:nvSpPr>
        <p:spPr>
          <a:xfrm>
            <a:off x="261259" y="3882565"/>
            <a:ext cx="1683657" cy="369332"/>
          </a:xfrm>
          <a:prstGeom prst="rect">
            <a:avLst/>
          </a:prstGeom>
          <a:noFill/>
        </p:spPr>
        <p:txBody>
          <a:bodyPr wrap="square" rtlCol="0">
            <a:spAutoFit/>
          </a:bodyPr>
          <a:lstStyle/>
          <a:p>
            <a:r>
              <a:rPr lang="en-US" i="1" dirty="0"/>
              <a:t>Sentence 2</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80F81EF-441C-4AE8-A235-B567048E07A0}"/>
                  </a:ext>
                </a:extLst>
              </p:cNvPr>
              <p:cNvSpPr txBox="1"/>
              <p:nvPr/>
            </p:nvSpPr>
            <p:spPr>
              <a:xfrm>
                <a:off x="4731011" y="5536047"/>
                <a:ext cx="2892908"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𝑃𝑟𝑜𝑓</m:t>
                          </m:r>
                        </m:e>
                        <m:e>
                          <m:r>
                            <a:rPr lang="hi-IN" sz="2800" i="1">
                              <a:latin typeface="Cambria Math" panose="02040503050406030204" pitchFamily="18" charset="0"/>
                            </a:rPr>
                            <m:t>प्रोफ</m:t>
                          </m:r>
                        </m:e>
                      </m:d>
                      <m:r>
                        <a:rPr lang="en-US" sz="2800" b="0" i="1" smtClean="0">
                          <a:latin typeface="Cambria Math" panose="02040503050406030204" pitchFamily="18" charset="0"/>
                        </a:rPr>
                        <m:t>=</m:t>
                      </m:r>
                      <m:f>
                        <m:fPr>
                          <m:ctrlPr>
                            <a:rPr lang="pt-BR" sz="280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 </m:t>
                          </m:r>
                        </m:num>
                        <m:den>
                          <m:r>
                            <a:rPr lang="en-US" sz="2800" b="0" i="1" smtClean="0">
                              <a:latin typeface="Cambria Math" panose="02040503050406030204" pitchFamily="18" charset="0"/>
                            </a:rPr>
                            <m:t>2</m:t>
                          </m:r>
                        </m:den>
                      </m:f>
                    </m:oMath>
                  </m:oMathPara>
                </a14:m>
                <a:endParaRPr lang="en-US" sz="2800" dirty="0"/>
              </a:p>
            </p:txBody>
          </p:sp>
        </mc:Choice>
        <mc:Fallback xmlns="">
          <p:sp>
            <p:nvSpPr>
              <p:cNvPr id="11" name="TextBox 10">
                <a:extLst>
                  <a:ext uri="{FF2B5EF4-FFF2-40B4-BE49-F238E27FC236}">
                    <a16:creationId xmlns:a16="http://schemas.microsoft.com/office/drawing/2014/main" id="{880F81EF-441C-4AE8-A235-B567048E07A0}"/>
                  </a:ext>
                </a:extLst>
              </p:cNvPr>
              <p:cNvSpPr txBox="1">
                <a:spLocks noRot="1" noChangeAspect="1" noMove="1" noResize="1" noEditPoints="1" noAdjustHandles="1" noChangeArrowheads="1" noChangeShapeType="1" noTextEdit="1"/>
              </p:cNvSpPr>
              <p:nvPr/>
            </p:nvSpPr>
            <p:spPr>
              <a:xfrm>
                <a:off x="4731011" y="5536047"/>
                <a:ext cx="2892908" cy="8066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7D5C191-525A-46C1-A4D2-3E0B90D922FB}"/>
                  </a:ext>
                </a:extLst>
              </p:cNvPr>
              <p:cNvSpPr/>
              <p:nvPr/>
            </p:nvSpPr>
            <p:spPr>
              <a:xfrm>
                <a:off x="8878523" y="5536047"/>
                <a:ext cx="2997792" cy="646331"/>
              </a:xfrm>
              <a:prstGeom prst="rect">
                <a:avLst/>
              </a:prstGeom>
            </p:spPr>
            <p:txBody>
              <a:bodyPr wrap="square">
                <a:spAutoFit/>
              </a:bodyPr>
              <a:lstStyle/>
              <a:p>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m:t>
                    </m:r>
                  </m:oMath>
                </a14:m>
                <a:r>
                  <a:rPr lang="en-US" i="1" dirty="0"/>
                  <a:t>: number of times word a is aligned to word b</a:t>
                </a:r>
              </a:p>
            </p:txBody>
          </p:sp>
        </mc:Choice>
        <mc:Fallback xmlns="">
          <p:sp>
            <p:nvSpPr>
              <p:cNvPr id="3" name="Rectangle 2">
                <a:extLst>
                  <a:ext uri="{FF2B5EF4-FFF2-40B4-BE49-F238E27FC236}">
                    <a16:creationId xmlns:a16="http://schemas.microsoft.com/office/drawing/2014/main" id="{87D5C191-525A-46C1-A4D2-3E0B90D922FB}"/>
                  </a:ext>
                </a:extLst>
              </p:cNvPr>
              <p:cNvSpPr>
                <a:spLocks noRot="1" noChangeAspect="1" noMove="1" noResize="1" noEditPoints="1" noAdjustHandles="1" noChangeArrowheads="1" noChangeShapeType="1" noTextEdit="1"/>
              </p:cNvSpPr>
              <p:nvPr/>
            </p:nvSpPr>
            <p:spPr>
              <a:xfrm>
                <a:off x="8878523" y="5536047"/>
                <a:ext cx="2997792" cy="646331"/>
              </a:xfrm>
              <a:prstGeom prst="rect">
                <a:avLst/>
              </a:prstGeom>
              <a:blipFill>
                <a:blip r:embed="rId6"/>
                <a:stretch>
                  <a:fillRect l="-1626"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1996542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14">
            <a:extLst>
              <a:ext uri="{FF2B5EF4-FFF2-40B4-BE49-F238E27FC236}">
                <a16:creationId xmlns:a16="http://schemas.microsoft.com/office/drawing/2014/main" id="{D9873B2D-6934-4090-877D-2D7D86E10C88}"/>
              </a:ext>
            </a:extLst>
          </p:cNvPr>
          <p:cNvSpPr txBox="1"/>
          <p:nvPr/>
        </p:nvSpPr>
        <p:spPr>
          <a:xfrm>
            <a:off x="290286" y="773986"/>
            <a:ext cx="11341675" cy="1189200"/>
          </a:xfrm>
          <a:prstGeom prst="rect">
            <a:avLst/>
          </a:prstGeom>
          <a:noFill/>
          <a:ln>
            <a:noFill/>
          </a:ln>
        </p:spPr>
        <p:txBody>
          <a:bodyPr lIns="0" tIns="0" rIns="0" bIns="0" anchor="ctr" anchorCtr="0">
            <a:noAutofit/>
          </a:bodyPr>
          <a:lstStyle/>
          <a:p>
            <a:pPr algn="ctr">
              <a:buSzPct val="25000"/>
            </a:pPr>
            <a:r>
              <a:rPr lang="en-US" sz="3200" i="1" dirty="0">
                <a:solidFill>
                  <a:srgbClr val="0000FF"/>
                </a:solidFill>
                <a:latin typeface="Arial"/>
                <a:ea typeface="Arial"/>
                <a:cs typeface="Arial"/>
                <a:sym typeface="Arial"/>
              </a:rPr>
              <a:t>But, we can find the best alignment only if we know the word translation probabilities</a:t>
            </a:r>
            <a:endParaRPr lang="en" sz="3200" i="1" dirty="0">
              <a:solidFill>
                <a:srgbClr val="0000FF"/>
              </a:solidFill>
              <a:latin typeface="Arial"/>
              <a:ea typeface="Arial"/>
              <a:cs typeface="Arial"/>
              <a:sym typeface="Arial"/>
            </a:endParaRPr>
          </a:p>
        </p:txBody>
      </p:sp>
      <p:sp>
        <p:nvSpPr>
          <p:cNvPr id="3" name="TextBox 2">
            <a:extLst>
              <a:ext uri="{FF2B5EF4-FFF2-40B4-BE49-F238E27FC236}">
                <a16:creationId xmlns:a16="http://schemas.microsoft.com/office/drawing/2014/main" id="{E33A2644-9546-4842-82A8-EF5F1A8558BE}"/>
              </a:ext>
            </a:extLst>
          </p:cNvPr>
          <p:cNvSpPr txBox="1"/>
          <p:nvPr/>
        </p:nvSpPr>
        <p:spPr>
          <a:xfrm>
            <a:off x="522204" y="2363996"/>
            <a:ext cx="11147592" cy="461665"/>
          </a:xfrm>
          <a:prstGeom prst="rect">
            <a:avLst/>
          </a:prstGeom>
          <a:noFill/>
        </p:spPr>
        <p:txBody>
          <a:bodyPr wrap="square" rtlCol="0">
            <a:spAutoFit/>
          </a:bodyPr>
          <a:lstStyle/>
          <a:p>
            <a:r>
              <a:rPr lang="en-US" sz="2400" i="1" dirty="0"/>
              <a:t>The best alignment is the one that maximizes the sentence translation probability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53E554-477C-43C5-96CD-A55F68B8D7BA}"/>
                  </a:ext>
                </a:extLst>
              </p:cNvPr>
              <p:cNvSpPr txBox="1"/>
              <p:nvPr/>
            </p:nvSpPr>
            <p:spPr>
              <a:xfrm>
                <a:off x="522204" y="3429000"/>
                <a:ext cx="4463452" cy="439095"/>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1" i="1" smtClean="0">
                        <a:latin typeface="Cambria Math" panose="02040503050406030204" pitchFamily="18" charset="0"/>
                      </a:rPr>
                      <m:t>𝒇</m:t>
                    </m:r>
                    <m:r>
                      <a:rPr lang="en-US" sz="2400" b="1" i="1" smtClean="0">
                        <a:latin typeface="Cambria Math" panose="02040503050406030204" pitchFamily="18" charset="0"/>
                      </a:rPr>
                      <m:t>,</m:t>
                    </m:r>
                    <m:r>
                      <a:rPr lang="en-US" sz="2400" b="1" i="1" smtClean="0">
                        <a:latin typeface="Cambria Math" panose="02040503050406030204" pitchFamily="18" charset="0"/>
                      </a:rPr>
                      <m:t>𝒂</m:t>
                    </m:r>
                    <m:r>
                      <a:rPr lang="en-US" sz="2400" b="1" i="1" smtClean="0">
                        <a:latin typeface="Cambria Math" panose="02040503050406030204" pitchFamily="18" charset="0"/>
                      </a:rPr>
                      <m:t>|</m:t>
                    </m:r>
                    <m:r>
                      <a:rPr lang="en-US" sz="2400" b="1" i="1" smtClean="0">
                        <a:latin typeface="Cambria Math" panose="02040503050406030204" pitchFamily="18" charset="0"/>
                      </a:rPr>
                      <m:t>𝒆</m:t>
                    </m:r>
                    <m:r>
                      <a:rPr lang="en-US" sz="2400" b="0" i="1" smtClean="0">
                        <a:latin typeface="Cambria Math" panose="02040503050406030204" pitchFamily="18" charset="0"/>
                      </a:rPr>
                      <m:t>)=</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𝑚</m:t>
                        </m:r>
                      </m:sup>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𝑒</m:t>
                                </m:r>
                              </m:e>
                              <m: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sub>
                            </m:sSub>
                          </m:e>
                        </m:d>
                      </m:e>
                    </m:nary>
                  </m:oMath>
                </a14:m>
                <a:r>
                  <a:rPr lang="en-US" sz="2400" dirty="0"/>
                  <a:t> </a:t>
                </a:r>
              </a:p>
            </p:txBody>
          </p:sp>
        </mc:Choice>
        <mc:Fallback xmlns="">
          <p:sp>
            <p:nvSpPr>
              <p:cNvPr id="4" name="TextBox 3">
                <a:extLst>
                  <a:ext uri="{FF2B5EF4-FFF2-40B4-BE49-F238E27FC236}">
                    <a16:creationId xmlns:a16="http://schemas.microsoft.com/office/drawing/2014/main" id="{9853E554-477C-43C5-96CD-A55F68B8D7BA}"/>
                  </a:ext>
                </a:extLst>
              </p:cNvPr>
              <p:cNvSpPr txBox="1">
                <a:spLocks noRot="1" noChangeAspect="1" noMove="1" noResize="1" noEditPoints="1" noAdjustHandles="1" noChangeArrowheads="1" noChangeShapeType="1" noTextEdit="1"/>
              </p:cNvSpPr>
              <p:nvPr/>
            </p:nvSpPr>
            <p:spPr>
              <a:xfrm>
                <a:off x="522204" y="3429000"/>
                <a:ext cx="4463452" cy="43909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9031C36-16DB-4B71-A8EB-DCAF79E8006B}"/>
                  </a:ext>
                </a:extLst>
              </p:cNvPr>
              <p:cNvSpPr txBox="1"/>
              <p:nvPr/>
            </p:nvSpPr>
            <p:spPr>
              <a:xfrm>
                <a:off x="7894254" y="3024918"/>
                <a:ext cx="3659115" cy="1051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𝒂</m:t>
                          </m:r>
                        </m:e>
                        <m:sup>
                          <m:r>
                            <a:rPr lang="en-US" sz="2400" b="1" i="1" smtClean="0">
                              <a:latin typeface="Cambria Math" panose="02040503050406030204" pitchFamily="18" charset="0"/>
                            </a:rPr>
                            <m:t>∗</m:t>
                          </m:r>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argmax</m:t>
                              </m:r>
                            </m:e>
                            <m:lim>
                              <m:r>
                                <a:rPr lang="en-US" sz="2400" b="1" i="1" smtClean="0">
                                  <a:latin typeface="Cambria Math" panose="02040503050406030204" pitchFamily="18" charset="0"/>
                                </a:rPr>
                                <m:t>𝒂</m:t>
                              </m:r>
                            </m:lim>
                          </m:limLow>
                        </m:fNa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up>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𝑚</m:t>
                              </m:r>
                            </m:sup>
                            <m:e>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sub>
                                  </m:sSub>
                                </m:sub>
                              </m:sSub>
                              <m:r>
                                <a:rPr lang="en-US" sz="2400" i="1">
                                  <a:latin typeface="Cambria Math" panose="02040503050406030204" pitchFamily="18" charset="0"/>
                                </a:rPr>
                                <m:t>)</m:t>
                              </m:r>
                            </m:e>
                          </m:nary>
                        </m:e>
                      </m:func>
                    </m:oMath>
                  </m:oMathPara>
                </a14:m>
                <a:endParaRPr lang="en-US" sz="2400" dirty="0"/>
              </a:p>
            </p:txBody>
          </p:sp>
        </mc:Choice>
        <mc:Fallback xmlns="">
          <p:sp>
            <p:nvSpPr>
              <p:cNvPr id="5" name="TextBox 4">
                <a:extLst>
                  <a:ext uri="{FF2B5EF4-FFF2-40B4-BE49-F238E27FC236}">
                    <a16:creationId xmlns:a16="http://schemas.microsoft.com/office/drawing/2014/main" id="{E9031C36-16DB-4B71-A8EB-DCAF79E8006B}"/>
                  </a:ext>
                </a:extLst>
              </p:cNvPr>
              <p:cNvSpPr txBox="1">
                <a:spLocks noRot="1" noChangeAspect="1" noMove="1" noResize="1" noEditPoints="1" noAdjustHandles="1" noChangeArrowheads="1" noChangeShapeType="1" noTextEdit="1"/>
              </p:cNvSpPr>
              <p:nvPr/>
            </p:nvSpPr>
            <p:spPr>
              <a:xfrm>
                <a:off x="7894254" y="3024918"/>
                <a:ext cx="3659115" cy="1051313"/>
              </a:xfrm>
              <a:prstGeom prst="rect">
                <a:avLst/>
              </a:prstGeom>
              <a:blipFill>
                <a:blip r:embed="rId3"/>
                <a:stretch>
                  <a:fillRect/>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357E887B-61BE-4F6F-9790-62B1A085B888}"/>
              </a:ext>
            </a:extLst>
          </p:cNvPr>
          <p:cNvSpPr/>
          <p:nvPr/>
        </p:nvSpPr>
        <p:spPr>
          <a:xfrm>
            <a:off x="5421086" y="3429000"/>
            <a:ext cx="1923143" cy="323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333EFB-F25D-49B9-BDC4-5244DBC517B0}"/>
              </a:ext>
            </a:extLst>
          </p:cNvPr>
          <p:cNvSpPr txBox="1"/>
          <p:nvPr/>
        </p:nvSpPr>
        <p:spPr>
          <a:xfrm>
            <a:off x="2044655" y="5133698"/>
            <a:ext cx="8202431" cy="461665"/>
          </a:xfrm>
          <a:prstGeom prst="rect">
            <a:avLst/>
          </a:prstGeom>
          <a:noFill/>
        </p:spPr>
        <p:txBody>
          <a:bodyPr wrap="square" rtlCol="0">
            <a:spAutoFit/>
          </a:bodyPr>
          <a:lstStyle/>
          <a:p>
            <a:r>
              <a:rPr lang="en-US" sz="2400" i="1" dirty="0">
                <a:solidFill>
                  <a:srgbClr val="FF0000"/>
                </a:solidFill>
              </a:rPr>
              <a:t>This is a chicken and egg problem! How do we solve this?</a:t>
            </a:r>
          </a:p>
        </p:txBody>
      </p:sp>
    </p:spTree>
    <p:extLst>
      <p:ext uri="{BB962C8B-B14F-4D97-AF65-F5344CB8AC3E}">
        <p14:creationId xmlns:p14="http://schemas.microsoft.com/office/powerpoint/2010/main" val="26633441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541D60-8E4D-4B83-8331-7AAE653217F5}"/>
              </a:ext>
            </a:extLst>
          </p:cNvPr>
          <p:cNvSpPr txBox="1"/>
          <p:nvPr/>
        </p:nvSpPr>
        <p:spPr>
          <a:xfrm>
            <a:off x="486230" y="573313"/>
            <a:ext cx="11502570" cy="584775"/>
          </a:xfrm>
          <a:prstGeom prst="rect">
            <a:avLst/>
          </a:prstGeom>
          <a:noFill/>
        </p:spPr>
        <p:txBody>
          <a:bodyPr wrap="square" rtlCol="0">
            <a:spAutoFit/>
          </a:bodyPr>
          <a:lstStyle/>
          <a:p>
            <a:r>
              <a:rPr lang="en-US" sz="3200" i="1" dirty="0">
                <a:solidFill>
                  <a:srgbClr val="0000FF"/>
                </a:solidFill>
                <a:latin typeface="Arial"/>
                <a:cs typeface="Arial"/>
              </a:rPr>
              <a:t>We can solve this problem using a two-step, iterative process</a:t>
            </a:r>
          </a:p>
        </p:txBody>
      </p:sp>
      <p:sp>
        <p:nvSpPr>
          <p:cNvPr id="3" name="TextBox 2">
            <a:extLst>
              <a:ext uri="{FF2B5EF4-FFF2-40B4-BE49-F238E27FC236}">
                <a16:creationId xmlns:a16="http://schemas.microsoft.com/office/drawing/2014/main" id="{C87AD2B6-00D6-4905-8BDD-62B013CDA41A}"/>
              </a:ext>
            </a:extLst>
          </p:cNvPr>
          <p:cNvSpPr txBox="1"/>
          <p:nvPr/>
        </p:nvSpPr>
        <p:spPr>
          <a:xfrm>
            <a:off x="660400" y="1355521"/>
            <a:ext cx="11328400" cy="4093428"/>
          </a:xfrm>
          <a:prstGeom prst="rect">
            <a:avLst/>
          </a:prstGeom>
          <a:noFill/>
        </p:spPr>
        <p:txBody>
          <a:bodyPr wrap="square" rtlCol="0">
            <a:spAutoFit/>
          </a:bodyPr>
          <a:lstStyle/>
          <a:p>
            <a:r>
              <a:rPr lang="en-US" sz="2000" i="1" dirty="0"/>
              <a:t>Start with random values for word translation probabilities</a:t>
            </a:r>
          </a:p>
          <a:p>
            <a:endParaRPr lang="en-US" sz="2000" i="1" dirty="0"/>
          </a:p>
          <a:p>
            <a:endParaRPr lang="en-US" sz="2000" i="1" dirty="0"/>
          </a:p>
          <a:p>
            <a:r>
              <a:rPr lang="en-US" sz="2000" i="1" dirty="0"/>
              <a:t>Step 1: Estimate alignment probabilities using word translation probabilities </a:t>
            </a:r>
          </a:p>
          <a:p>
            <a:endParaRPr lang="en-US" sz="2000" i="1" dirty="0"/>
          </a:p>
          <a:p>
            <a:endParaRPr lang="en-US" sz="2000" i="1" dirty="0"/>
          </a:p>
          <a:p>
            <a:r>
              <a:rPr lang="en-US" sz="2000" i="1" dirty="0"/>
              <a:t>Step 2: Re-estimate word translation probabilities</a:t>
            </a:r>
          </a:p>
          <a:p>
            <a:endParaRPr lang="en-US" sz="2000" i="1" dirty="0"/>
          </a:p>
          <a:p>
            <a:r>
              <a:rPr lang="en-US" sz="2000" i="1" dirty="0"/>
              <a:t>	- We don’t know the best alignment</a:t>
            </a:r>
          </a:p>
          <a:p>
            <a:r>
              <a:rPr lang="en-US" sz="2000" i="1" dirty="0"/>
              <a:t>	- So, we consider all alignments while estimating word translation probabilities</a:t>
            </a:r>
          </a:p>
          <a:p>
            <a:r>
              <a:rPr lang="en-US" sz="2000" i="1" dirty="0"/>
              <a:t>             - Instead of taking only the best alignment, we consider all alignments and weigh the word alignments with the alignment probabilities</a:t>
            </a:r>
          </a:p>
          <a:p>
            <a:endParaRPr lang="en-US" sz="2000" i="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7D194A4-3988-443A-92EC-AF77398173B1}"/>
                  </a:ext>
                </a:extLst>
              </p:cNvPr>
              <p:cNvSpPr txBox="1"/>
              <p:nvPr/>
            </p:nvSpPr>
            <p:spPr>
              <a:xfrm>
                <a:off x="3315222" y="5199785"/>
                <a:ext cx="4259436" cy="893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e>
                        <m:e>
                          <m:r>
                            <a:rPr lang="en-US" sz="2800" b="0" i="1" smtClean="0">
                              <a:latin typeface="Cambria Math" panose="02040503050406030204" pitchFamily="18" charset="0"/>
                            </a:rPr>
                            <m:t>𝑒</m:t>
                          </m:r>
                        </m:e>
                      </m:d>
                      <m:r>
                        <a:rPr lang="en-US" sz="2800" b="0" i="1" smtClean="0">
                          <a:latin typeface="Cambria Math" panose="02040503050406030204" pitchFamily="18" charset="0"/>
                        </a:rPr>
                        <m:t>=</m:t>
                      </m:r>
                      <m:f>
                        <m:fPr>
                          <m:ctrlPr>
                            <a:rPr lang="pt-BR" sz="2800" i="1" smtClean="0">
                              <a:latin typeface="Cambria Math" panose="02040503050406030204" pitchFamily="18" charset="0"/>
                            </a:rPr>
                          </m:ctrlPr>
                        </m:fPr>
                        <m:num>
                          <m:r>
                            <a:rPr lang="en-US" sz="2800" b="0" i="1" smtClean="0">
                              <a:latin typeface="Cambria Math" panose="02040503050406030204" pitchFamily="18" charset="0"/>
                            </a:rPr>
                            <m:t>𝑒𝑥𝑝𝑒𝑐𝑡𝑒𝑑</m:t>
                          </m:r>
                          <m:r>
                            <a:rPr lang="en-US" sz="2800" b="0" i="1" smtClean="0">
                              <a:latin typeface="Cambria Math" panose="02040503050406030204" pitchFamily="18" charset="0"/>
                            </a:rPr>
                            <m:t> #(</m:t>
                          </m:r>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𝑒</m:t>
                          </m:r>
                          <m:r>
                            <a:rPr lang="en-US" sz="2800" b="0" i="1" smtClean="0">
                              <a:latin typeface="Cambria Math" panose="02040503050406030204" pitchFamily="18" charset="0"/>
                            </a:rPr>
                            <m:t>) </m:t>
                          </m:r>
                        </m:num>
                        <m:den>
                          <m:r>
                            <a:rPr lang="en-US" sz="2800" b="0" i="1" smtClean="0">
                              <a:latin typeface="Cambria Math" panose="02040503050406030204" pitchFamily="18" charset="0"/>
                            </a:rPr>
                            <m:t>𝑒𝑥𝑝𝑒𝑐𝑡𝑒𝑑</m:t>
                          </m:r>
                          <m:r>
                            <a:rPr lang="en-US" sz="2800" b="0" i="1" smtClean="0">
                              <a:latin typeface="Cambria Math" panose="02040503050406030204" pitchFamily="18" charset="0"/>
                            </a:rPr>
                            <m:t> #(∗,</m:t>
                          </m:r>
                          <m:r>
                            <a:rPr lang="en-US" sz="2800" b="0" i="1" smtClean="0">
                              <a:latin typeface="Cambria Math" panose="02040503050406030204" pitchFamily="18" charset="0"/>
                            </a:rPr>
                            <m:t>𝑒</m:t>
                          </m:r>
                          <m:r>
                            <a:rPr lang="en-US" sz="2800" b="0" i="1" smtClean="0">
                              <a:latin typeface="Cambria Math" panose="02040503050406030204" pitchFamily="18" charset="0"/>
                            </a:rPr>
                            <m:t>)</m:t>
                          </m:r>
                        </m:den>
                      </m:f>
                    </m:oMath>
                  </m:oMathPara>
                </a14:m>
                <a:endParaRPr lang="en-US" sz="2800" dirty="0"/>
              </a:p>
            </p:txBody>
          </p:sp>
        </mc:Choice>
        <mc:Fallback xmlns="">
          <p:sp>
            <p:nvSpPr>
              <p:cNvPr id="4" name="TextBox 3">
                <a:extLst>
                  <a:ext uri="{FF2B5EF4-FFF2-40B4-BE49-F238E27FC236}">
                    <a16:creationId xmlns:a16="http://schemas.microsoft.com/office/drawing/2014/main" id="{D7D194A4-3988-443A-92EC-AF77398173B1}"/>
                  </a:ext>
                </a:extLst>
              </p:cNvPr>
              <p:cNvSpPr txBox="1">
                <a:spLocks noRot="1" noChangeAspect="1" noMove="1" noResize="1" noEditPoints="1" noAdjustHandles="1" noChangeArrowheads="1" noChangeShapeType="1" noTextEdit="1"/>
              </p:cNvSpPr>
              <p:nvPr/>
            </p:nvSpPr>
            <p:spPr>
              <a:xfrm>
                <a:off x="3315222" y="5199785"/>
                <a:ext cx="4259436" cy="893193"/>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04A1996-F738-4C92-96E7-2CE7D7F9B306}"/>
              </a:ext>
            </a:extLst>
          </p:cNvPr>
          <p:cNvSpPr txBox="1"/>
          <p:nvPr/>
        </p:nvSpPr>
        <p:spPr>
          <a:xfrm>
            <a:off x="918029" y="6100021"/>
            <a:ext cx="10638972" cy="400110"/>
          </a:xfrm>
          <a:prstGeom prst="rect">
            <a:avLst/>
          </a:prstGeom>
          <a:noFill/>
        </p:spPr>
        <p:txBody>
          <a:bodyPr wrap="square" rtlCol="0">
            <a:spAutoFit/>
          </a:bodyPr>
          <a:lstStyle/>
          <a:p>
            <a:r>
              <a:rPr lang="en-US" sz="2000" i="1" dirty="0">
                <a:solidFill>
                  <a:srgbClr val="FF0000"/>
                </a:solidFill>
              </a:rPr>
              <a:t>Repeat Steps (1) and (2) till the parameters converge</a:t>
            </a:r>
          </a:p>
        </p:txBody>
      </p:sp>
    </p:spTree>
    <p:extLst>
      <p:ext uri="{BB962C8B-B14F-4D97-AF65-F5344CB8AC3E}">
        <p14:creationId xmlns:p14="http://schemas.microsoft.com/office/powerpoint/2010/main" val="3817690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1" name="Shape 431"/>
          <p:cNvSpPr txBox="1"/>
          <p:nvPr/>
        </p:nvSpPr>
        <p:spPr>
          <a:xfrm>
            <a:off x="870803" y="1502292"/>
            <a:ext cx="7140400" cy="325200"/>
          </a:xfrm>
          <a:prstGeom prst="rect">
            <a:avLst/>
          </a:prstGeom>
          <a:noFill/>
          <a:ln>
            <a:noFill/>
          </a:ln>
        </p:spPr>
        <p:txBody>
          <a:bodyPr lIns="99767" tIns="49900" rIns="99767" bIns="49900" anchor="t" anchorCtr="0">
            <a:noAutofit/>
          </a:bodyPr>
          <a:lstStyle/>
          <a:p>
            <a:pPr>
              <a:buSzPct val="25000"/>
            </a:pPr>
            <a:r>
              <a:rPr lang="en" sz="2000" b="1">
                <a:solidFill>
                  <a:srgbClr val="000000"/>
                </a:solidFill>
                <a:latin typeface="Arial"/>
                <a:ea typeface="Arial"/>
                <a:cs typeface="Arial"/>
                <a:sym typeface="Arial"/>
              </a:rPr>
              <a:t>Sentence 2</a:t>
            </a:r>
          </a:p>
        </p:txBody>
      </p:sp>
      <p:pic>
        <p:nvPicPr>
          <p:cNvPr id="432" name="Shape 432"/>
          <p:cNvPicPr preferRelativeResize="0"/>
          <p:nvPr/>
        </p:nvPicPr>
        <p:blipFill rotWithShape="1">
          <a:blip r:embed="rId3">
            <a:alphaModFix/>
          </a:blip>
          <a:srcRect/>
          <a:stretch/>
        </p:blipFill>
        <p:spPr>
          <a:xfrm>
            <a:off x="1327975" y="2239069"/>
            <a:ext cx="8973600" cy="1339200"/>
          </a:xfrm>
          <a:prstGeom prst="rect">
            <a:avLst/>
          </a:prstGeom>
          <a:noFill/>
          <a:ln>
            <a:noFill/>
          </a:ln>
        </p:spPr>
      </p:pic>
      <p:pic>
        <p:nvPicPr>
          <p:cNvPr id="433" name="Shape 433"/>
          <p:cNvPicPr preferRelativeResize="0"/>
          <p:nvPr/>
        </p:nvPicPr>
        <p:blipFill rotWithShape="1">
          <a:blip r:embed="rId4">
            <a:alphaModFix/>
          </a:blip>
          <a:srcRect/>
          <a:stretch/>
        </p:blipFill>
        <p:spPr>
          <a:xfrm>
            <a:off x="1172108" y="3989846"/>
            <a:ext cx="10678400" cy="1339200"/>
          </a:xfrm>
          <a:prstGeom prst="rect">
            <a:avLst/>
          </a:prstGeom>
          <a:noFill/>
          <a:ln>
            <a:noFill/>
          </a:ln>
        </p:spPr>
      </p:pic>
      <p:sp>
        <p:nvSpPr>
          <p:cNvPr id="6" name="TextBox 5">
            <a:extLst>
              <a:ext uri="{FF2B5EF4-FFF2-40B4-BE49-F238E27FC236}">
                <a16:creationId xmlns:a16="http://schemas.microsoft.com/office/drawing/2014/main" id="{792430B6-0AC5-4850-86B5-6CCEFC51913F}"/>
              </a:ext>
            </a:extLst>
          </p:cNvPr>
          <p:cNvSpPr txBox="1"/>
          <p:nvPr/>
        </p:nvSpPr>
        <p:spPr>
          <a:xfrm>
            <a:off x="486230" y="573313"/>
            <a:ext cx="11502570" cy="584775"/>
          </a:xfrm>
          <a:prstGeom prst="rect">
            <a:avLst/>
          </a:prstGeom>
          <a:noFill/>
        </p:spPr>
        <p:txBody>
          <a:bodyPr wrap="square" rtlCol="0">
            <a:spAutoFit/>
          </a:bodyPr>
          <a:lstStyle/>
          <a:p>
            <a:r>
              <a:rPr lang="en-US" sz="3200" i="1" dirty="0">
                <a:solidFill>
                  <a:srgbClr val="0000FF"/>
                </a:solidFill>
                <a:latin typeface="Arial"/>
                <a:cs typeface="Arial"/>
              </a:rPr>
              <a:t>At the end of the process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18B13E-C408-4957-9F5F-B07AFBF78F7D}"/>
              </a:ext>
            </a:extLst>
          </p:cNvPr>
          <p:cNvSpPr txBox="1"/>
          <p:nvPr/>
        </p:nvSpPr>
        <p:spPr>
          <a:xfrm>
            <a:off x="587830" y="703943"/>
            <a:ext cx="11132456" cy="5139869"/>
          </a:xfrm>
          <a:prstGeom prst="rect">
            <a:avLst/>
          </a:prstGeom>
          <a:noFill/>
        </p:spPr>
        <p:txBody>
          <a:bodyPr wrap="square" rtlCol="0">
            <a:spAutoFit/>
          </a:bodyPr>
          <a:lstStyle/>
          <a:p>
            <a:r>
              <a:rPr lang="en-US" sz="3200" i="1" dirty="0">
                <a:solidFill>
                  <a:srgbClr val="0000FF"/>
                </a:solidFill>
                <a:latin typeface="Arial"/>
                <a:cs typeface="Arial"/>
              </a:rPr>
              <a:t>Is the algorithm guaranteed to converge?</a:t>
            </a:r>
          </a:p>
          <a:p>
            <a:endParaRPr lang="en-US" sz="2400" dirty="0"/>
          </a:p>
          <a:p>
            <a:r>
              <a:rPr lang="en-US" sz="2400" dirty="0"/>
              <a:t>That’s the nice part </a:t>
            </a:r>
            <a:r>
              <a:rPr lang="en-US" sz="2400" dirty="0">
                <a:sym typeface="Wingdings" panose="05000000000000000000" pitchFamily="2" charset="2"/>
              </a:rPr>
              <a:t> it is guaranteed to converge</a:t>
            </a:r>
          </a:p>
          <a:p>
            <a:endParaRPr lang="en-US" sz="2400" dirty="0">
              <a:sym typeface="Wingdings" panose="05000000000000000000" pitchFamily="2" charset="2"/>
            </a:endParaRPr>
          </a:p>
          <a:p>
            <a:r>
              <a:rPr lang="en-US" sz="2400" dirty="0">
                <a:sym typeface="Wingdings" panose="05000000000000000000" pitchFamily="2" charset="2"/>
              </a:rPr>
              <a:t>This is an example of the well known Expectation-Maximization Algorithm</a:t>
            </a:r>
          </a:p>
          <a:p>
            <a:endParaRPr lang="en-US" sz="2400" dirty="0">
              <a:sym typeface="Wingdings" panose="05000000000000000000" pitchFamily="2" charset="2"/>
            </a:endParaRPr>
          </a:p>
          <a:p>
            <a:r>
              <a:rPr lang="en-US" sz="3200" i="1" dirty="0">
                <a:solidFill>
                  <a:srgbClr val="0000FF"/>
                </a:solidFill>
                <a:latin typeface="Arial"/>
                <a:cs typeface="Arial"/>
                <a:sym typeface="Wingdings" panose="05000000000000000000" pitchFamily="2" charset="2"/>
              </a:rPr>
              <a:t>However, the problem is highly non-convex  </a:t>
            </a:r>
          </a:p>
          <a:p>
            <a:endParaRPr lang="en-US" sz="2400" b="1" dirty="0">
              <a:sym typeface="Wingdings" panose="05000000000000000000" pitchFamily="2" charset="2"/>
            </a:endParaRPr>
          </a:p>
          <a:p>
            <a:r>
              <a:rPr lang="en-US" sz="2400" dirty="0">
                <a:sym typeface="Wingdings" panose="05000000000000000000" pitchFamily="2" charset="2"/>
              </a:rPr>
              <a:t>Will lead to local minima</a:t>
            </a:r>
          </a:p>
          <a:p>
            <a:endParaRPr lang="en-US" sz="2400" b="1" dirty="0">
              <a:sym typeface="Wingdings" panose="05000000000000000000" pitchFamily="2" charset="2"/>
            </a:endParaRPr>
          </a:p>
          <a:p>
            <a:r>
              <a:rPr lang="en-US" sz="2400" dirty="0">
                <a:sym typeface="Wingdings" panose="05000000000000000000" pitchFamily="2" charset="2"/>
              </a:rPr>
              <a:t>Good modelling assumptions necessary to ensure a good solution</a:t>
            </a:r>
          </a:p>
          <a:p>
            <a:endParaRPr lang="en-US" sz="2400" dirty="0">
              <a:sym typeface="Wingdings" panose="05000000000000000000" pitchFamily="2" charset="2"/>
            </a:endParaRPr>
          </a:p>
          <a:p>
            <a:endParaRPr lang="en-US" sz="2400" b="1" dirty="0"/>
          </a:p>
        </p:txBody>
      </p:sp>
    </p:spTree>
    <p:extLst>
      <p:ext uri="{BB962C8B-B14F-4D97-AF65-F5344CB8AC3E}">
        <p14:creationId xmlns:p14="http://schemas.microsoft.com/office/powerpoint/2010/main" val="299533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p:nvPr/>
        </p:nvSpPr>
        <p:spPr>
          <a:xfrm>
            <a:off x="597773" y="1080999"/>
            <a:ext cx="6010846" cy="5130669"/>
          </a:xfrm>
          <a:prstGeom prst="rect">
            <a:avLst/>
          </a:prstGeom>
          <a:ln/>
        </p:spPr>
        <p:style>
          <a:lnRef idx="2">
            <a:schemeClr val="dk1"/>
          </a:lnRef>
          <a:fillRef idx="1">
            <a:schemeClr val="lt1"/>
          </a:fillRef>
          <a:effectRef idx="0">
            <a:schemeClr val="dk1"/>
          </a:effectRef>
          <a:fontRef idx="minor">
            <a:schemeClr val="dk1"/>
          </a:fontRef>
        </p:style>
        <p:txBody>
          <a:bodyPr lIns="121900" tIns="121900" rIns="121900" bIns="121900" anchor="t" anchorCtr="0">
            <a:noAutofit/>
          </a:bodyPr>
          <a:lstStyle/>
          <a:p>
            <a:pPr>
              <a:spcAft>
                <a:spcPts val="1333"/>
              </a:spcAft>
              <a:buClr>
                <a:schemeClr val="dk1"/>
              </a:buClr>
              <a:buSzPct val="61111"/>
            </a:pPr>
            <a:r>
              <a:rPr lang="en" sz="2400" b="1" dirty="0"/>
              <a:t>Government</a:t>
            </a:r>
          </a:p>
          <a:p>
            <a:pPr marL="609585" indent="-304792">
              <a:lnSpc>
                <a:spcPct val="115000"/>
              </a:lnSpc>
              <a:buChar char="●"/>
            </a:pPr>
            <a:r>
              <a:rPr lang="en" sz="2400" dirty="0"/>
              <a:t>Administrative requirements</a:t>
            </a:r>
          </a:p>
          <a:p>
            <a:pPr marL="609585" indent="-304792">
              <a:lnSpc>
                <a:spcPct val="115000"/>
              </a:lnSpc>
              <a:buChar char="●"/>
            </a:pPr>
            <a:r>
              <a:rPr lang="en" sz="2400" dirty="0"/>
              <a:t>Education</a:t>
            </a:r>
          </a:p>
          <a:p>
            <a:pPr marL="609585" indent="-304792">
              <a:lnSpc>
                <a:spcPct val="115000"/>
              </a:lnSpc>
              <a:spcAft>
                <a:spcPts val="1333"/>
              </a:spcAft>
              <a:buChar char="●"/>
            </a:pPr>
            <a:r>
              <a:rPr lang="en" sz="2400" dirty="0"/>
              <a:t>Security</a:t>
            </a:r>
          </a:p>
          <a:p>
            <a:pPr>
              <a:spcAft>
                <a:spcPts val="1333"/>
              </a:spcAft>
              <a:buClr>
                <a:schemeClr val="dk1"/>
              </a:buClr>
              <a:buSzPct val="61111"/>
            </a:pPr>
            <a:r>
              <a:rPr lang="en" sz="2400" b="1" dirty="0"/>
              <a:t>Enterprise</a:t>
            </a:r>
          </a:p>
          <a:p>
            <a:pPr marL="609585" indent="-304792">
              <a:lnSpc>
                <a:spcPct val="115000"/>
              </a:lnSpc>
              <a:buChar char="●"/>
            </a:pPr>
            <a:r>
              <a:rPr lang="en" sz="2400" dirty="0"/>
              <a:t>Product manuals</a:t>
            </a:r>
          </a:p>
          <a:p>
            <a:pPr marL="609585" indent="-304792">
              <a:lnSpc>
                <a:spcPct val="115000"/>
              </a:lnSpc>
              <a:spcAft>
                <a:spcPts val="1333"/>
              </a:spcAft>
              <a:buChar char="●"/>
            </a:pPr>
            <a:r>
              <a:rPr lang="en" sz="2400" dirty="0"/>
              <a:t>Customer support</a:t>
            </a:r>
          </a:p>
          <a:p>
            <a:pPr>
              <a:spcAft>
                <a:spcPts val="1333"/>
              </a:spcAft>
              <a:buClr>
                <a:schemeClr val="dk1"/>
              </a:buClr>
              <a:buSzPct val="61111"/>
            </a:pPr>
            <a:r>
              <a:rPr lang="en" sz="2400" b="1" dirty="0"/>
              <a:t>Social</a:t>
            </a:r>
          </a:p>
          <a:p>
            <a:pPr marL="609585" indent="-304792">
              <a:lnSpc>
                <a:spcPct val="115000"/>
              </a:lnSpc>
              <a:buChar char="●"/>
            </a:pPr>
            <a:r>
              <a:rPr lang="en" sz="2400" dirty="0"/>
              <a:t>Travel (signboards, food)</a:t>
            </a:r>
          </a:p>
          <a:p>
            <a:pPr marL="609585" indent="-304792">
              <a:lnSpc>
                <a:spcPct val="115000"/>
              </a:lnSpc>
              <a:buChar char="●"/>
            </a:pPr>
            <a:r>
              <a:rPr lang="en" sz="2400" dirty="0"/>
              <a:t>Entertainment (books, movies, videos)</a:t>
            </a:r>
          </a:p>
        </p:txBody>
      </p:sp>
      <p:sp>
        <p:nvSpPr>
          <p:cNvPr id="206" name="Shape 206"/>
          <p:cNvSpPr txBox="1"/>
          <p:nvPr/>
        </p:nvSpPr>
        <p:spPr>
          <a:xfrm>
            <a:off x="364738" y="145932"/>
            <a:ext cx="11220400" cy="533200"/>
          </a:xfrm>
          <a:prstGeom prst="rect">
            <a:avLst/>
          </a:prstGeom>
          <a:noFill/>
          <a:ln>
            <a:noFill/>
          </a:ln>
        </p:spPr>
        <p:txBody>
          <a:bodyPr lIns="121900" tIns="121900" rIns="121900" bIns="121900" anchor="t" anchorCtr="0">
            <a:noAutofit/>
          </a:bodyPr>
          <a:lstStyle/>
          <a:p>
            <a:pPr algn="ctr"/>
            <a:r>
              <a:rPr lang="en" sz="4400" b="1" i="1" dirty="0">
                <a:latin typeface="+mj-lt"/>
              </a:rPr>
              <a:t>Machine Translation Usecases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2462-A967-CE66-DD30-157E6FFDF1C9}"/>
              </a:ext>
            </a:extLst>
          </p:cNvPr>
          <p:cNvSpPr>
            <a:spLocks noGrp="1"/>
          </p:cNvSpPr>
          <p:nvPr>
            <p:ph type="title"/>
          </p:nvPr>
        </p:nvSpPr>
        <p:spPr/>
        <p:txBody>
          <a:bodyPr>
            <a:normAutofit fontScale="90000"/>
          </a:bodyPr>
          <a:lstStyle/>
          <a:p>
            <a:r>
              <a:rPr lang="en-IN" dirty="0"/>
              <a:t>Model 1</a:t>
            </a:r>
          </a:p>
        </p:txBody>
      </p:sp>
      <p:sp>
        <p:nvSpPr>
          <p:cNvPr id="3" name="Text Placeholder 2">
            <a:extLst>
              <a:ext uri="{FF2B5EF4-FFF2-40B4-BE49-F238E27FC236}">
                <a16:creationId xmlns:a16="http://schemas.microsoft.com/office/drawing/2014/main" id="{484BD544-CD1E-3A39-8026-355D0D7B9280}"/>
              </a:ext>
            </a:extLst>
          </p:cNvPr>
          <p:cNvSpPr>
            <a:spLocks noGrp="1"/>
          </p:cNvSpPr>
          <p:nvPr>
            <p:ph type="body" idx="1"/>
          </p:nvPr>
        </p:nvSpPr>
        <p:spPr/>
        <p:txBody>
          <a:bodyPr/>
          <a:lstStyle/>
          <a:p>
            <a:pPr marL="152396" indent="0">
              <a:buNone/>
            </a:pPr>
            <a:endParaRPr lang="en-US" dirty="0"/>
          </a:p>
          <a:p>
            <a:pPr marL="152396" indent="0">
              <a:buNone/>
            </a:pPr>
            <a:endParaRPr lang="en-IN" dirty="0"/>
          </a:p>
          <a:p>
            <a:pPr marL="152396" indent="0">
              <a:buNone/>
            </a:pPr>
            <a:endParaRPr lang="en-IN" dirty="0"/>
          </a:p>
          <a:p>
            <a:pPr marL="152396" indent="0">
              <a:buNone/>
            </a:pPr>
            <a:endParaRPr lang="en-IN" dirty="0"/>
          </a:p>
          <a:p>
            <a:pPr marL="152396" indent="0">
              <a:buNone/>
            </a:pPr>
            <a:endParaRPr lang="en-IN" dirty="0"/>
          </a:p>
          <a:p>
            <a:pPr marL="152396" indent="0">
              <a:buNone/>
            </a:pPr>
            <a:endParaRPr lang="en-IN" dirty="0"/>
          </a:p>
          <a:p>
            <a:pPr marL="152396" indent="0">
              <a:buNone/>
            </a:pPr>
            <a:endParaRPr lang="en-IN" dirty="0"/>
          </a:p>
          <a:p>
            <a:pPr marL="152396" indent="0">
              <a:buNone/>
            </a:pPr>
            <a:endParaRPr lang="en-IN" dirty="0"/>
          </a:p>
          <a:p>
            <a:pPr marL="152396" indent="0">
              <a:buNone/>
            </a:pPr>
            <a:endParaRPr lang="en-IN" dirty="0"/>
          </a:p>
        </p:txBody>
      </p:sp>
      <p:pic>
        <p:nvPicPr>
          <p:cNvPr id="5" name="Picture 4">
            <a:extLst>
              <a:ext uri="{FF2B5EF4-FFF2-40B4-BE49-F238E27FC236}">
                <a16:creationId xmlns:a16="http://schemas.microsoft.com/office/drawing/2014/main" id="{A31BF4F5-7B24-35E7-0292-35EF03C3979B}"/>
              </a:ext>
            </a:extLst>
          </p:cNvPr>
          <p:cNvPicPr>
            <a:picLocks noChangeAspect="1"/>
          </p:cNvPicPr>
          <p:nvPr/>
        </p:nvPicPr>
        <p:blipFill>
          <a:blip r:embed="rId2"/>
          <a:stretch>
            <a:fillRect/>
          </a:stretch>
        </p:blipFill>
        <p:spPr>
          <a:xfrm>
            <a:off x="1110344" y="1356967"/>
            <a:ext cx="9405257" cy="2170524"/>
          </a:xfrm>
          <a:prstGeom prst="rect">
            <a:avLst/>
          </a:prstGeom>
        </p:spPr>
      </p:pic>
      <p:pic>
        <p:nvPicPr>
          <p:cNvPr id="7" name="Picture 6">
            <a:extLst>
              <a:ext uri="{FF2B5EF4-FFF2-40B4-BE49-F238E27FC236}">
                <a16:creationId xmlns:a16="http://schemas.microsoft.com/office/drawing/2014/main" id="{35E7839A-D507-F23C-3B62-59114573178D}"/>
              </a:ext>
            </a:extLst>
          </p:cNvPr>
          <p:cNvPicPr>
            <a:picLocks noChangeAspect="1"/>
          </p:cNvPicPr>
          <p:nvPr/>
        </p:nvPicPr>
        <p:blipFill>
          <a:blip r:embed="rId3"/>
          <a:stretch>
            <a:fillRect/>
          </a:stretch>
        </p:blipFill>
        <p:spPr>
          <a:xfrm>
            <a:off x="1399592" y="3527491"/>
            <a:ext cx="8332237" cy="2737142"/>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66F24D-12FC-7472-C223-C52092AD70A6}"/>
                  </a:ext>
                </a:extLst>
              </p14:cNvPr>
              <p14:cNvContentPartPr/>
              <p14:nvPr/>
            </p14:nvContentPartPr>
            <p14:xfrm>
              <a:off x="3301920" y="2171520"/>
              <a:ext cx="8884080" cy="4369320"/>
            </p14:xfrm>
          </p:contentPart>
        </mc:Choice>
        <mc:Fallback xmlns="">
          <p:pic>
            <p:nvPicPr>
              <p:cNvPr id="4" name="Ink 3">
                <a:extLst>
                  <a:ext uri="{FF2B5EF4-FFF2-40B4-BE49-F238E27FC236}">
                    <a16:creationId xmlns:a16="http://schemas.microsoft.com/office/drawing/2014/main" id="{B966F24D-12FC-7472-C223-C52092AD70A6}"/>
                  </a:ext>
                </a:extLst>
              </p:cNvPr>
              <p:cNvPicPr/>
              <p:nvPr/>
            </p:nvPicPr>
            <p:blipFill>
              <a:blip r:embed="rId5"/>
              <a:stretch>
                <a:fillRect/>
              </a:stretch>
            </p:blipFill>
            <p:spPr>
              <a:xfrm>
                <a:off x="3292560" y="2162160"/>
                <a:ext cx="8902800" cy="4388040"/>
              </a:xfrm>
              <a:prstGeom prst="rect">
                <a:avLst/>
              </a:prstGeom>
            </p:spPr>
          </p:pic>
        </mc:Fallback>
      </mc:AlternateContent>
    </p:spTree>
    <p:extLst>
      <p:ext uri="{BB962C8B-B14F-4D97-AF65-F5344CB8AC3E}">
        <p14:creationId xmlns:p14="http://schemas.microsoft.com/office/powerpoint/2010/main" val="39204331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06C5-FD08-4F1D-62AB-8357EF245373}"/>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638753F7-596C-01B7-40FB-2342E47F68C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613FD80-D374-DB61-0433-010C3674DDEE}"/>
              </a:ext>
            </a:extLst>
          </p:cNvPr>
          <p:cNvPicPr>
            <a:picLocks noChangeAspect="1"/>
          </p:cNvPicPr>
          <p:nvPr/>
        </p:nvPicPr>
        <p:blipFill>
          <a:blip r:embed="rId2"/>
          <a:stretch>
            <a:fillRect/>
          </a:stretch>
        </p:blipFill>
        <p:spPr>
          <a:xfrm>
            <a:off x="2164703" y="2043404"/>
            <a:ext cx="9032032" cy="2528596"/>
          </a:xfrm>
          <a:prstGeom prst="rect">
            <a:avLst/>
          </a:prstGeom>
        </p:spPr>
      </p:pic>
    </p:spTree>
    <p:extLst>
      <p:ext uri="{BB962C8B-B14F-4D97-AF65-F5344CB8AC3E}">
        <p14:creationId xmlns:p14="http://schemas.microsoft.com/office/powerpoint/2010/main" val="3779275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68F4-FC1C-45E7-AEDD-3045ACEF76A5}"/>
              </a:ext>
            </a:extLst>
          </p:cNvPr>
          <p:cNvSpPr>
            <a:spLocks noGrp="1"/>
          </p:cNvSpPr>
          <p:nvPr>
            <p:ph type="title"/>
          </p:nvPr>
        </p:nvSpPr>
        <p:spPr/>
        <p:txBody>
          <a:bodyPr>
            <a:normAutofit fontScale="90000"/>
          </a:bodyPr>
          <a:lstStyle/>
          <a:p>
            <a:r>
              <a:rPr lang="en-US" dirty="0"/>
              <a:t>Agenda</a:t>
            </a:r>
          </a:p>
        </p:txBody>
      </p:sp>
      <p:sp>
        <p:nvSpPr>
          <p:cNvPr id="3" name="Text Placeholder 2">
            <a:extLst>
              <a:ext uri="{FF2B5EF4-FFF2-40B4-BE49-F238E27FC236}">
                <a16:creationId xmlns:a16="http://schemas.microsoft.com/office/drawing/2014/main" id="{F3DE2A6D-FCB6-4399-81CC-27E9E6B2357F}"/>
              </a:ext>
            </a:extLst>
          </p:cNvPr>
          <p:cNvSpPr>
            <a:spLocks noGrp="1"/>
          </p:cNvSpPr>
          <p:nvPr>
            <p:ph type="body" idx="1"/>
          </p:nvPr>
        </p:nvSpPr>
        <p:spPr>
          <a:xfrm>
            <a:off x="415600" y="1536632"/>
            <a:ext cx="11360800" cy="5125425"/>
          </a:xfrm>
        </p:spPr>
        <p:txBody>
          <a:bodyPr>
            <a:normAutofit/>
          </a:bodyPr>
          <a:lstStyle/>
          <a:p>
            <a:pPr>
              <a:lnSpc>
                <a:spcPct val="120000"/>
              </a:lnSpc>
            </a:pPr>
            <a:r>
              <a:rPr lang="en-US" dirty="0">
                <a:latin typeface="Calibri Light" panose="020F0302020204030204" pitchFamily="34" charset="0"/>
                <a:cs typeface="Calibri Light" panose="020F0302020204030204" pitchFamily="34" charset="0"/>
              </a:rPr>
              <a:t>What is Machine Translation &amp; why is it interesting?</a:t>
            </a:r>
          </a:p>
          <a:p>
            <a:pPr>
              <a:lnSpc>
                <a:spcPct val="120000"/>
              </a:lnSpc>
            </a:pPr>
            <a:r>
              <a:rPr lang="en-US" dirty="0">
                <a:latin typeface="Calibri Light" panose="020F0302020204030204" pitchFamily="34" charset="0"/>
                <a:cs typeface="Calibri Light" panose="020F0302020204030204" pitchFamily="34" charset="0"/>
              </a:rPr>
              <a:t>Machine Translation Paradigms</a:t>
            </a:r>
          </a:p>
          <a:p>
            <a:pPr>
              <a:lnSpc>
                <a:spcPct val="120000"/>
              </a:lnSpc>
            </a:pPr>
            <a:r>
              <a:rPr lang="en-US" dirty="0">
                <a:latin typeface="Calibri Light" panose="020F0302020204030204" pitchFamily="34" charset="0"/>
                <a:cs typeface="Calibri Light" panose="020F0302020204030204" pitchFamily="34" charset="0"/>
              </a:rPr>
              <a:t>Word Alignment</a:t>
            </a:r>
          </a:p>
          <a:p>
            <a:pPr>
              <a:lnSpc>
                <a:spcPct val="120000"/>
              </a:lnSpc>
            </a:pPr>
            <a:r>
              <a:rPr lang="en-US" b="1" u="sng" dirty="0">
                <a:latin typeface="Calibri Light" panose="020F0302020204030204" pitchFamily="34" charset="0"/>
                <a:cs typeface="Calibri Light" panose="020F0302020204030204" pitchFamily="34" charset="0"/>
              </a:rPr>
              <a:t>Phrase-based SMT </a:t>
            </a:r>
          </a:p>
        </p:txBody>
      </p:sp>
    </p:spTree>
    <p:extLst>
      <p:ext uri="{BB962C8B-B14F-4D97-AF65-F5344CB8AC3E}">
        <p14:creationId xmlns:p14="http://schemas.microsoft.com/office/powerpoint/2010/main" val="456273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30298" y="1058660"/>
            <a:ext cx="10308771" cy="1523999"/>
          </a:xfrm>
        </p:spPr>
        <p:txBody>
          <a:bodyPr>
            <a:normAutofit fontScale="92500"/>
          </a:bodyPr>
          <a:lstStyle/>
          <a:p>
            <a:pPr marL="0" indent="0">
              <a:buNone/>
            </a:pPr>
            <a:r>
              <a:rPr lang="en-US" dirty="0"/>
              <a:t>Why stop at learning word correspondences?</a:t>
            </a:r>
          </a:p>
          <a:p>
            <a:pPr marL="0" indent="0">
              <a:buNone/>
            </a:pPr>
            <a:r>
              <a:rPr lang="en-US" dirty="0"/>
              <a:t>KEY IDEA </a:t>
            </a:r>
            <a:r>
              <a:rPr lang="en-US" dirty="0">
                <a:sym typeface="Wingdings" panose="05000000000000000000" pitchFamily="2" charset="2"/>
              </a:rPr>
              <a:t> </a:t>
            </a:r>
            <a:r>
              <a:rPr lang="en-US" dirty="0"/>
              <a:t>Use “Phrase” (Sequence of Words) as the basic translation unit</a:t>
            </a:r>
          </a:p>
          <a:p>
            <a:pPr marL="457200" lvl="1" indent="0">
              <a:buNone/>
            </a:pPr>
            <a:r>
              <a:rPr lang="en-US" i="1" dirty="0">
                <a:solidFill>
                  <a:srgbClr val="FF0000"/>
                </a:solidFill>
              </a:rPr>
              <a:t>Note: the term ‘phrase’ is not used in a linguistic sense</a:t>
            </a:r>
          </a:p>
        </p:txBody>
      </p:sp>
      <p:graphicFrame>
        <p:nvGraphicFramePr>
          <p:cNvPr id="6" name="Table 5"/>
          <p:cNvGraphicFramePr>
            <a:graphicFrameLocks noGrp="1"/>
          </p:cNvGraphicFramePr>
          <p:nvPr>
            <p:extLst>
              <p:ext uri="{D42A27DB-BD31-4B8C-83A1-F6EECF244321}">
                <p14:modId xmlns:p14="http://schemas.microsoft.com/office/powerpoint/2010/main" val="2370283440"/>
              </p:ext>
            </p:extLst>
          </p:nvPr>
        </p:nvGraphicFramePr>
        <p:xfrm>
          <a:off x="1130298" y="2503714"/>
          <a:ext cx="9579429" cy="4023360"/>
        </p:xfrm>
        <a:graphic>
          <a:graphicData uri="http://schemas.openxmlformats.org/drawingml/2006/table">
            <a:tbl>
              <a:tblPr bandRow="1">
                <a:tableStyleId>{00A15C55-8517-42AA-B614-E9B94910E393}</a:tableStyleId>
              </a:tblPr>
              <a:tblGrid>
                <a:gridCol w="4071258">
                  <a:extLst>
                    <a:ext uri="{9D8B030D-6E8A-4147-A177-3AD203B41FA5}">
                      <a16:colId xmlns:a16="http://schemas.microsoft.com/office/drawing/2014/main" val="20000"/>
                    </a:ext>
                  </a:extLst>
                </a:gridCol>
                <a:gridCol w="5508171">
                  <a:extLst>
                    <a:ext uri="{9D8B030D-6E8A-4147-A177-3AD203B41FA5}">
                      <a16:colId xmlns:a16="http://schemas.microsoft.com/office/drawing/2014/main" val="20001"/>
                    </a:ext>
                  </a:extLst>
                </a:gridCol>
              </a:tblGrid>
              <a:tr h="783132">
                <a:tc>
                  <a:txBody>
                    <a:bodyPr/>
                    <a:lstStyle/>
                    <a:p>
                      <a:r>
                        <a:rPr lang="en-US" sz="2000" dirty="0"/>
                        <a:t>The</a:t>
                      </a:r>
                      <a:r>
                        <a:rPr lang="en-US" sz="2000" baseline="0" dirty="0"/>
                        <a:t> Prime Minister of India</a:t>
                      </a:r>
                      <a:endParaRPr lang="en-US" sz="2000" dirty="0"/>
                    </a:p>
                  </a:txBody>
                  <a:tcPr/>
                </a:tc>
                <a:tc>
                  <a:txBody>
                    <a:bodyPr/>
                    <a:lstStyle/>
                    <a:p>
                      <a:r>
                        <a:rPr lang="hi-IN" sz="2000" dirty="0"/>
                        <a:t>भारत के प्रधान मंत्री </a:t>
                      </a:r>
                      <a:endParaRPr lang="en-US" sz="2000" dirty="0"/>
                    </a:p>
                    <a:p>
                      <a:r>
                        <a:rPr lang="en-US" sz="2000" dirty="0" err="1"/>
                        <a:t>bhArata</a:t>
                      </a:r>
                      <a:r>
                        <a:rPr lang="en-US" sz="2000" dirty="0"/>
                        <a:t> </a:t>
                      </a:r>
                      <a:r>
                        <a:rPr lang="en-US" sz="2000" dirty="0" err="1"/>
                        <a:t>ke</a:t>
                      </a:r>
                      <a:r>
                        <a:rPr lang="en-US" sz="2000" dirty="0"/>
                        <a:t> </a:t>
                      </a:r>
                      <a:r>
                        <a:rPr lang="en-US" sz="2000" dirty="0" err="1"/>
                        <a:t>pradhAna</a:t>
                      </a:r>
                      <a:r>
                        <a:rPr lang="en-US" sz="2000" dirty="0"/>
                        <a:t> </a:t>
                      </a:r>
                      <a:r>
                        <a:rPr lang="en-US" sz="2000" dirty="0" err="1"/>
                        <a:t>maMtrI</a:t>
                      </a:r>
                      <a:endParaRPr lang="en-US" sz="2000" dirty="0"/>
                    </a:p>
                    <a:p>
                      <a:r>
                        <a:rPr lang="en-US" sz="2000" dirty="0"/>
                        <a:t>India of Prime Minister</a:t>
                      </a:r>
                    </a:p>
                  </a:txBody>
                  <a:tcPr/>
                </a:tc>
                <a:extLst>
                  <a:ext uri="{0D108BD9-81ED-4DB2-BD59-A6C34878D82A}">
                    <a16:rowId xmlns:a16="http://schemas.microsoft.com/office/drawing/2014/main" val="10000"/>
                  </a:ext>
                </a:extLst>
              </a:tr>
              <a:tr h="783132">
                <a:tc>
                  <a:txBody>
                    <a:bodyPr/>
                    <a:lstStyle/>
                    <a:p>
                      <a:r>
                        <a:rPr lang="en-US" sz="2000" dirty="0"/>
                        <a:t>is running fast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i-IN" sz="2000" dirty="0"/>
                        <a:t>तेज</a:t>
                      </a:r>
                      <a:r>
                        <a:rPr lang="en-US" sz="2000" baseline="0" dirty="0"/>
                        <a:t> </a:t>
                      </a:r>
                      <a:r>
                        <a:rPr lang="hi-IN" sz="2000" dirty="0"/>
                        <a:t>भाग रहा है </a:t>
                      </a:r>
                      <a:endParaRPr lang="en-US" sz="2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a:t>teja</a:t>
                      </a:r>
                      <a:r>
                        <a:rPr lang="en-US" sz="2000" dirty="0"/>
                        <a:t> </a:t>
                      </a:r>
                      <a:r>
                        <a:rPr lang="en-US" sz="2000" dirty="0" err="1"/>
                        <a:t>bhAg</a:t>
                      </a:r>
                      <a:r>
                        <a:rPr lang="en-US" sz="2000" baseline="0" dirty="0"/>
                        <a:t> </a:t>
                      </a:r>
                      <a:r>
                        <a:rPr lang="en-US" sz="2000" baseline="0" dirty="0" err="1"/>
                        <a:t>rahA</a:t>
                      </a:r>
                      <a:r>
                        <a:rPr lang="en-US" sz="2000" baseline="0" dirty="0"/>
                        <a:t> </a:t>
                      </a:r>
                      <a:r>
                        <a:rPr lang="en-US" sz="2000" baseline="0" dirty="0" err="1"/>
                        <a:t>hai</a:t>
                      </a:r>
                      <a:r>
                        <a:rPr lang="en-US" sz="2000" baseline="0" dirty="0"/>
                        <a:t> </a:t>
                      </a:r>
                      <a:endParaRPr lang="en-US" sz="2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fast run -continuous is</a:t>
                      </a:r>
                    </a:p>
                  </a:txBody>
                  <a:tcPr/>
                </a:tc>
                <a:extLst>
                  <a:ext uri="{0D108BD9-81ED-4DB2-BD59-A6C34878D82A}">
                    <a16:rowId xmlns:a16="http://schemas.microsoft.com/office/drawing/2014/main" val="10001"/>
                  </a:ext>
                </a:extLst>
              </a:tr>
              <a:tr h="783132">
                <a:tc>
                  <a:txBody>
                    <a:bodyPr/>
                    <a:lstStyle/>
                    <a:p>
                      <a:r>
                        <a:rPr lang="en-US" sz="2000" dirty="0" err="1"/>
                        <a:t>honoured</a:t>
                      </a:r>
                      <a:r>
                        <a:rPr lang="en-US" sz="2000" dirty="0"/>
                        <a:t> with</a:t>
                      </a:r>
                    </a:p>
                  </a:txBody>
                  <a:tcPr/>
                </a:tc>
                <a:tc>
                  <a:txBody>
                    <a:bodyPr/>
                    <a:lstStyle/>
                    <a:p>
                      <a:r>
                        <a:rPr lang="hi-IN" sz="2000" dirty="0"/>
                        <a:t>से सम्मानित</a:t>
                      </a:r>
                      <a:r>
                        <a:rPr lang="en-US" sz="2000" dirty="0"/>
                        <a:t> </a:t>
                      </a:r>
                      <a:r>
                        <a:rPr lang="hi-IN" sz="2000" dirty="0"/>
                        <a:t>किया</a:t>
                      </a:r>
                      <a:endParaRPr lang="en-US" sz="2000" dirty="0"/>
                    </a:p>
                    <a:p>
                      <a:r>
                        <a:rPr lang="en-US" sz="2000" dirty="0"/>
                        <a:t>se </a:t>
                      </a:r>
                      <a:r>
                        <a:rPr lang="en-US" sz="2000" dirty="0" err="1"/>
                        <a:t>sammanita</a:t>
                      </a:r>
                      <a:r>
                        <a:rPr lang="en-US" sz="2000" dirty="0"/>
                        <a:t> </a:t>
                      </a:r>
                      <a:r>
                        <a:rPr lang="en-US" sz="2000" dirty="0" err="1"/>
                        <a:t>kiyA</a:t>
                      </a:r>
                      <a:endParaRPr lang="en-US" sz="2000" dirty="0"/>
                    </a:p>
                    <a:p>
                      <a:r>
                        <a:rPr lang="en-US" sz="2000" dirty="0"/>
                        <a:t>with </a:t>
                      </a:r>
                      <a:r>
                        <a:rPr lang="en-US" sz="2000" dirty="0" err="1"/>
                        <a:t>honoured</a:t>
                      </a:r>
                      <a:r>
                        <a:rPr lang="en-US" sz="2000" dirty="0"/>
                        <a:t> did</a:t>
                      </a:r>
                    </a:p>
                  </a:txBody>
                  <a:tcPr/>
                </a:tc>
                <a:extLst>
                  <a:ext uri="{0D108BD9-81ED-4DB2-BD59-A6C34878D82A}">
                    <a16:rowId xmlns:a16="http://schemas.microsoft.com/office/drawing/2014/main" val="10002"/>
                  </a:ext>
                </a:extLst>
              </a:tr>
              <a:tr h="317604">
                <a:tc>
                  <a:txBody>
                    <a:bodyPr/>
                    <a:lstStyle/>
                    <a:p>
                      <a:r>
                        <a:rPr lang="en-US" sz="2000" dirty="0" err="1"/>
                        <a:t>Rahul</a:t>
                      </a:r>
                      <a:r>
                        <a:rPr lang="en-US" sz="2000" baseline="0" dirty="0"/>
                        <a:t> lost the match</a:t>
                      </a:r>
                      <a:endParaRPr lang="en-US" sz="2000" dirty="0"/>
                    </a:p>
                  </a:txBody>
                  <a:tcPr/>
                </a:tc>
                <a:tc>
                  <a:txBody>
                    <a:bodyPr/>
                    <a:lstStyle/>
                    <a:p>
                      <a:r>
                        <a:rPr lang="hi-IN" sz="2000" dirty="0"/>
                        <a:t>राहुल मुकाबला हार गया</a:t>
                      </a:r>
                      <a:endParaRPr lang="en-US" sz="2000" dirty="0"/>
                    </a:p>
                    <a:p>
                      <a:r>
                        <a:rPr lang="en-US" sz="2000" dirty="0" err="1"/>
                        <a:t>rAhula</a:t>
                      </a:r>
                      <a:r>
                        <a:rPr lang="en-US" sz="2000" dirty="0"/>
                        <a:t>  </a:t>
                      </a:r>
                      <a:r>
                        <a:rPr lang="en-US" sz="2000" dirty="0" err="1"/>
                        <a:t>mukAbalA</a:t>
                      </a:r>
                      <a:r>
                        <a:rPr lang="en-US" sz="2000" dirty="0"/>
                        <a:t> </a:t>
                      </a:r>
                      <a:r>
                        <a:rPr lang="en-US" sz="2000" dirty="0" err="1"/>
                        <a:t>hAra</a:t>
                      </a:r>
                      <a:r>
                        <a:rPr lang="en-US" sz="2000" dirty="0"/>
                        <a:t> </a:t>
                      </a:r>
                      <a:r>
                        <a:rPr lang="en-US" sz="2000" dirty="0" err="1"/>
                        <a:t>gayA</a:t>
                      </a:r>
                      <a:endParaRPr lang="en-US" sz="2000" dirty="0"/>
                    </a:p>
                    <a:p>
                      <a:r>
                        <a:rPr lang="en-US" sz="2000" dirty="0" err="1"/>
                        <a:t>Rahul</a:t>
                      </a:r>
                      <a:r>
                        <a:rPr lang="en-US" sz="2000" dirty="0"/>
                        <a:t> match lost </a:t>
                      </a:r>
                    </a:p>
                  </a:txBody>
                  <a:tcPr/>
                </a:tc>
                <a:extLst>
                  <a:ext uri="{0D108BD9-81ED-4DB2-BD59-A6C34878D82A}">
                    <a16:rowId xmlns:a16="http://schemas.microsoft.com/office/drawing/2014/main" val="10003"/>
                  </a:ext>
                </a:extLst>
              </a:tr>
            </a:tbl>
          </a:graphicData>
        </a:graphic>
      </p:graphicFrame>
      <p:sp>
        <p:nvSpPr>
          <p:cNvPr id="10" name="Title 1">
            <a:extLst>
              <a:ext uri="{FF2B5EF4-FFF2-40B4-BE49-F238E27FC236}">
                <a16:creationId xmlns:a16="http://schemas.microsoft.com/office/drawing/2014/main" id="{05FCF2D3-A9A7-4AD7-986A-58A3D4FC15EB}"/>
              </a:ext>
            </a:extLst>
          </p:cNvPr>
          <p:cNvSpPr>
            <a:spLocks noGrp="1"/>
          </p:cNvSpPr>
          <p:nvPr>
            <p:ph type="title"/>
          </p:nvPr>
        </p:nvSpPr>
        <p:spPr>
          <a:xfrm>
            <a:off x="961571" y="138387"/>
            <a:ext cx="11230429" cy="999218"/>
          </a:xfrm>
        </p:spPr>
        <p:txBody>
          <a:bodyPr/>
          <a:lstStyle/>
          <a:p>
            <a:r>
              <a:rPr lang="en-US" dirty="0"/>
              <a:t>What is PB-SMT?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319"/>
        <p:cNvGrpSpPr/>
        <p:nvPr/>
      </p:nvGrpSpPr>
      <p:grpSpPr>
        <a:xfrm>
          <a:off x="0" y="0"/>
          <a:ext cx="0" cy="0"/>
          <a:chOff x="0" y="0"/>
          <a:chExt cx="0" cy="0"/>
        </a:xfrm>
      </p:grpSpPr>
      <p:graphicFrame>
        <p:nvGraphicFramePr>
          <p:cNvPr id="321" name="Shape 321"/>
          <p:cNvGraphicFramePr/>
          <p:nvPr>
            <p:extLst>
              <p:ext uri="{D42A27DB-BD31-4B8C-83A1-F6EECF244321}">
                <p14:modId xmlns:p14="http://schemas.microsoft.com/office/powerpoint/2010/main" val="949670833"/>
              </p:ext>
            </p:extLst>
          </p:nvPr>
        </p:nvGraphicFramePr>
        <p:xfrm>
          <a:off x="240567" y="566600"/>
          <a:ext cx="7578767" cy="4781914"/>
        </p:xfrm>
        <a:graphic>
          <a:graphicData uri="http://schemas.openxmlformats.org/drawingml/2006/table">
            <a:tbl>
              <a:tblPr>
                <a:noFill/>
              </a:tblPr>
              <a:tblGrid>
                <a:gridCol w="3767900">
                  <a:extLst>
                    <a:ext uri="{9D8B030D-6E8A-4147-A177-3AD203B41FA5}">
                      <a16:colId xmlns:a16="http://schemas.microsoft.com/office/drawing/2014/main" val="20000"/>
                    </a:ext>
                  </a:extLst>
                </a:gridCol>
                <a:gridCol w="3810867">
                  <a:extLst>
                    <a:ext uri="{9D8B030D-6E8A-4147-A177-3AD203B41FA5}">
                      <a16:colId xmlns:a16="http://schemas.microsoft.com/office/drawing/2014/main" val="20001"/>
                    </a:ext>
                  </a:extLst>
                </a:gridCol>
              </a:tblGrid>
              <a:tr h="556043">
                <a:tc gridSpan="2">
                  <a:txBody>
                    <a:bodyPr/>
                    <a:lstStyle/>
                    <a:p>
                      <a:pPr lvl="0" algn="ctr" rtl="0">
                        <a:spcBef>
                          <a:spcPts val="0"/>
                        </a:spcBef>
                        <a:buNone/>
                      </a:pPr>
                      <a:r>
                        <a:rPr lang="en" sz="2400" b="1"/>
                        <a:t>Parallel Corpus</a:t>
                      </a:r>
                    </a:p>
                  </a:txBody>
                  <a:tcPr marL="121900" marR="121900" marT="121900" marB="121900">
                    <a:solidFill>
                      <a:srgbClr val="D9EAD3"/>
                    </a:solidFill>
                  </a:tcPr>
                </a:tc>
                <a:tc hMerge="1">
                  <a:txBody>
                    <a:bodyPr/>
                    <a:lstStyle/>
                    <a:p>
                      <a:endParaRPr lang="en-US"/>
                    </a:p>
                  </a:txBody>
                  <a:tcPr/>
                </a:tc>
                <a:extLst>
                  <a:ext uri="{0D108BD9-81ED-4DB2-BD59-A6C34878D82A}">
                    <a16:rowId xmlns:a16="http://schemas.microsoft.com/office/drawing/2014/main" val="10000"/>
                  </a:ext>
                </a:extLst>
              </a:tr>
              <a:tr h="496041">
                <a:tc>
                  <a:txBody>
                    <a:bodyPr/>
                    <a:lstStyle/>
                    <a:p>
                      <a:pPr lvl="0" rtl="0">
                        <a:spcBef>
                          <a:spcPts val="0"/>
                        </a:spcBef>
                        <a:buNone/>
                      </a:pPr>
                      <a:r>
                        <a:rPr lang="en" sz="1800"/>
                        <a:t>A boy is </a:t>
                      </a:r>
                      <a:r>
                        <a:rPr lang="en" sz="1800" b="1">
                          <a:solidFill>
                            <a:srgbClr val="FF0000"/>
                          </a:solidFill>
                        </a:rPr>
                        <a:t>sitting</a:t>
                      </a:r>
                      <a:r>
                        <a:rPr lang="en" sz="1800"/>
                        <a:t> in the kitchen</a:t>
                      </a:r>
                    </a:p>
                  </a:txBody>
                  <a:tcPr marL="121900" marR="121900" marT="121900" marB="121900">
                    <a:solidFill>
                      <a:srgbClr val="D9EAD3"/>
                    </a:solidFill>
                  </a:tcPr>
                </a:tc>
                <a:tc>
                  <a:txBody>
                    <a:bodyPr/>
                    <a:lstStyle/>
                    <a:p>
                      <a:pPr lvl="0" rtl="0">
                        <a:spcBef>
                          <a:spcPts val="0"/>
                        </a:spcBef>
                        <a:buNone/>
                      </a:pPr>
                      <a:r>
                        <a:rPr lang="en" sz="1800"/>
                        <a:t>एक लडका रसोई मे़ </a:t>
                      </a:r>
                      <a:r>
                        <a:rPr lang="en" sz="1800" b="1">
                          <a:solidFill>
                            <a:srgbClr val="FF0000"/>
                          </a:solidFill>
                        </a:rPr>
                        <a:t>बैठा</a:t>
                      </a:r>
                      <a:r>
                        <a:rPr lang="en" sz="1800"/>
                        <a:t> है</a:t>
                      </a:r>
                    </a:p>
                  </a:txBody>
                  <a:tcPr marL="121900" marR="121900" marT="121900" marB="121900">
                    <a:solidFill>
                      <a:srgbClr val="D9EAD3"/>
                    </a:solidFill>
                  </a:tcPr>
                </a:tc>
                <a:extLst>
                  <a:ext uri="{0D108BD9-81ED-4DB2-BD59-A6C34878D82A}">
                    <a16:rowId xmlns:a16="http://schemas.microsoft.com/office/drawing/2014/main" val="10001"/>
                  </a:ext>
                </a:extLst>
              </a:tr>
              <a:tr h="489879">
                <a:tc>
                  <a:txBody>
                    <a:bodyPr/>
                    <a:lstStyle/>
                    <a:p>
                      <a:pPr lvl="0" rtl="0">
                        <a:spcBef>
                          <a:spcPts val="0"/>
                        </a:spcBef>
                        <a:buNone/>
                      </a:pPr>
                      <a:r>
                        <a:rPr lang="en" sz="1800"/>
                        <a:t>A boy is playing </a:t>
                      </a:r>
                      <a:r>
                        <a:rPr lang="en" sz="1800" b="1">
                          <a:solidFill>
                            <a:srgbClr val="0000FF"/>
                          </a:solidFill>
                        </a:rPr>
                        <a:t>tennis</a:t>
                      </a:r>
                    </a:p>
                  </a:txBody>
                  <a:tcPr marL="121900" marR="121900" marT="121900" marB="121900">
                    <a:solidFill>
                      <a:srgbClr val="D9EAD3"/>
                    </a:solidFill>
                  </a:tcPr>
                </a:tc>
                <a:tc>
                  <a:txBody>
                    <a:bodyPr/>
                    <a:lstStyle/>
                    <a:p>
                      <a:pPr lvl="0" rtl="0">
                        <a:spcBef>
                          <a:spcPts val="0"/>
                        </a:spcBef>
                        <a:buNone/>
                      </a:pPr>
                      <a:r>
                        <a:rPr lang="en" sz="1800" dirty="0"/>
                        <a:t>एक लडका </a:t>
                      </a:r>
                      <a:r>
                        <a:rPr lang="en" sz="1800" b="1" dirty="0">
                          <a:solidFill>
                            <a:srgbClr val="0000FF"/>
                          </a:solidFill>
                        </a:rPr>
                        <a:t>टेनिस</a:t>
                      </a:r>
                      <a:r>
                        <a:rPr lang="en" sz="1800" dirty="0">
                          <a:solidFill>
                            <a:schemeClr val="dk1"/>
                          </a:solidFill>
                        </a:rPr>
                        <a:t> </a:t>
                      </a:r>
                      <a:r>
                        <a:rPr lang="en" sz="1800" dirty="0"/>
                        <a:t>खेल रहा है</a:t>
                      </a:r>
                    </a:p>
                  </a:txBody>
                  <a:tcPr marL="121900" marR="121900" marT="121900" marB="121900">
                    <a:solidFill>
                      <a:srgbClr val="D9EAD3"/>
                    </a:solidFill>
                  </a:tcPr>
                </a:tc>
                <a:extLst>
                  <a:ext uri="{0D108BD9-81ED-4DB2-BD59-A6C34878D82A}">
                    <a16:rowId xmlns:a16="http://schemas.microsoft.com/office/drawing/2014/main" val="10002"/>
                  </a:ext>
                </a:extLst>
              </a:tr>
              <a:tr h="476640">
                <a:tc>
                  <a:txBody>
                    <a:bodyPr/>
                    <a:lstStyle/>
                    <a:p>
                      <a:pPr lvl="0" rtl="0">
                        <a:spcBef>
                          <a:spcPts val="0"/>
                        </a:spcBef>
                        <a:buNone/>
                      </a:pPr>
                      <a:r>
                        <a:rPr lang="en" sz="1800" dirty="0"/>
                        <a:t>A boy is </a:t>
                      </a:r>
                      <a:r>
                        <a:rPr lang="en" sz="1800" b="1" dirty="0">
                          <a:solidFill>
                            <a:srgbClr val="FF0000"/>
                          </a:solidFill>
                        </a:rPr>
                        <a:t>sitting</a:t>
                      </a:r>
                      <a:r>
                        <a:rPr lang="en" sz="1800" dirty="0"/>
                        <a:t> on a round table </a:t>
                      </a:r>
                    </a:p>
                  </a:txBody>
                  <a:tcPr marL="121900" marR="121900" marT="121900" marB="121900">
                    <a:solidFill>
                      <a:srgbClr val="D9EAD3"/>
                    </a:solidFill>
                  </a:tcPr>
                </a:tc>
                <a:tc>
                  <a:txBody>
                    <a:bodyPr/>
                    <a:lstStyle/>
                    <a:p>
                      <a:pPr lvl="0" rtl="0">
                        <a:spcBef>
                          <a:spcPts val="0"/>
                        </a:spcBef>
                        <a:buNone/>
                      </a:pPr>
                      <a:r>
                        <a:rPr lang="en" sz="1800"/>
                        <a:t>एक लडका एक गोल मेज पर </a:t>
                      </a:r>
                      <a:r>
                        <a:rPr lang="en" sz="1800" b="1">
                          <a:solidFill>
                            <a:srgbClr val="FF0000"/>
                          </a:solidFill>
                        </a:rPr>
                        <a:t>बैठा</a:t>
                      </a:r>
                      <a:r>
                        <a:rPr lang="en" sz="1800"/>
                        <a:t> है</a:t>
                      </a:r>
                    </a:p>
                  </a:txBody>
                  <a:tcPr marL="121900" marR="121900" marT="121900" marB="121900">
                    <a:solidFill>
                      <a:srgbClr val="D9EAD3"/>
                    </a:solidFill>
                  </a:tcPr>
                </a:tc>
                <a:extLst>
                  <a:ext uri="{0D108BD9-81ED-4DB2-BD59-A6C34878D82A}">
                    <a16:rowId xmlns:a16="http://schemas.microsoft.com/office/drawing/2014/main" val="10003"/>
                  </a:ext>
                </a:extLst>
              </a:tr>
              <a:tr h="536219">
                <a:tc>
                  <a:txBody>
                    <a:bodyPr/>
                    <a:lstStyle/>
                    <a:p>
                      <a:pPr lvl="0" rtl="0">
                        <a:spcBef>
                          <a:spcPts val="0"/>
                        </a:spcBef>
                        <a:buNone/>
                      </a:pPr>
                      <a:r>
                        <a:rPr lang="en" sz="1800"/>
                        <a:t>Some men </a:t>
                      </a:r>
                      <a:r>
                        <a:rPr lang="en" sz="1800" b="1">
                          <a:solidFill>
                            <a:srgbClr val="38761D"/>
                          </a:solidFill>
                        </a:rPr>
                        <a:t>are watching</a:t>
                      </a:r>
                      <a:r>
                        <a:rPr lang="en" sz="1800"/>
                        <a:t> </a:t>
                      </a:r>
                      <a:r>
                        <a:rPr lang="en" sz="1800" b="1">
                          <a:solidFill>
                            <a:srgbClr val="0000FF"/>
                          </a:solidFill>
                        </a:rPr>
                        <a:t>tennis</a:t>
                      </a:r>
                    </a:p>
                  </a:txBody>
                  <a:tcPr marL="121900" marR="121900" marT="121900" marB="121900">
                    <a:solidFill>
                      <a:srgbClr val="D9EAD3"/>
                    </a:solidFill>
                  </a:tcPr>
                </a:tc>
                <a:tc>
                  <a:txBody>
                    <a:bodyPr/>
                    <a:lstStyle/>
                    <a:p>
                      <a:pPr lvl="0" rtl="0">
                        <a:spcBef>
                          <a:spcPts val="0"/>
                        </a:spcBef>
                        <a:buNone/>
                      </a:pPr>
                      <a:r>
                        <a:rPr lang="en" sz="1800"/>
                        <a:t>कुछ आदमी </a:t>
                      </a:r>
                      <a:r>
                        <a:rPr lang="en" sz="1800" b="1">
                          <a:solidFill>
                            <a:srgbClr val="0000FF"/>
                          </a:solidFill>
                        </a:rPr>
                        <a:t>टेनिस</a:t>
                      </a:r>
                      <a:r>
                        <a:rPr lang="en" sz="1800"/>
                        <a:t> </a:t>
                      </a:r>
                      <a:r>
                        <a:rPr lang="en" sz="1800" b="1">
                          <a:solidFill>
                            <a:srgbClr val="38761D"/>
                          </a:solidFill>
                        </a:rPr>
                        <a:t>देख रहे है</a:t>
                      </a:r>
                    </a:p>
                  </a:txBody>
                  <a:tcPr marL="121900" marR="121900" marT="121900" marB="121900">
                    <a:solidFill>
                      <a:srgbClr val="D9EAD3"/>
                    </a:solidFill>
                  </a:tcPr>
                </a:tc>
                <a:extLst>
                  <a:ext uri="{0D108BD9-81ED-4DB2-BD59-A6C34878D82A}">
                    <a16:rowId xmlns:a16="http://schemas.microsoft.com/office/drawing/2014/main" val="10004"/>
                  </a:ext>
                </a:extLst>
              </a:tr>
              <a:tr h="483260">
                <a:tc>
                  <a:txBody>
                    <a:bodyPr/>
                    <a:lstStyle/>
                    <a:p>
                      <a:pPr lvl="0" rtl="0">
                        <a:spcBef>
                          <a:spcPts val="0"/>
                        </a:spcBef>
                        <a:buNone/>
                      </a:pPr>
                      <a:r>
                        <a:rPr lang="en" sz="1800"/>
                        <a:t>A girl is holding a black book</a:t>
                      </a:r>
                    </a:p>
                  </a:txBody>
                  <a:tcPr marL="121900" marR="121900" marT="121900" marB="121900">
                    <a:solidFill>
                      <a:srgbClr val="D9EAD3"/>
                    </a:solidFill>
                  </a:tcPr>
                </a:tc>
                <a:tc>
                  <a:txBody>
                    <a:bodyPr/>
                    <a:lstStyle/>
                    <a:p>
                      <a:pPr lvl="0" rtl="0">
                        <a:spcBef>
                          <a:spcPts val="0"/>
                        </a:spcBef>
                        <a:buNone/>
                      </a:pPr>
                      <a:r>
                        <a:rPr lang="en" sz="1800"/>
                        <a:t>एक लडकी ने एक काली किताब पकडी है</a:t>
                      </a:r>
                    </a:p>
                  </a:txBody>
                  <a:tcPr marL="121900" marR="121900" marT="121900" marB="121900">
                    <a:solidFill>
                      <a:srgbClr val="D9EAD3"/>
                    </a:solidFill>
                  </a:tcPr>
                </a:tc>
                <a:extLst>
                  <a:ext uri="{0D108BD9-81ED-4DB2-BD59-A6C34878D82A}">
                    <a16:rowId xmlns:a16="http://schemas.microsoft.com/office/drawing/2014/main" val="10005"/>
                  </a:ext>
                </a:extLst>
              </a:tr>
              <a:tr h="476640">
                <a:tc>
                  <a:txBody>
                    <a:bodyPr/>
                    <a:lstStyle/>
                    <a:p>
                      <a:pPr lvl="0" rtl="0">
                        <a:spcBef>
                          <a:spcPts val="0"/>
                        </a:spcBef>
                        <a:buNone/>
                      </a:pPr>
                      <a:r>
                        <a:rPr lang="en" sz="1800"/>
                        <a:t>Two men </a:t>
                      </a:r>
                      <a:r>
                        <a:rPr lang="en" sz="1800" b="1">
                          <a:solidFill>
                            <a:srgbClr val="38761D"/>
                          </a:solidFill>
                        </a:rPr>
                        <a:t>are watching</a:t>
                      </a:r>
                      <a:r>
                        <a:rPr lang="en" sz="1800"/>
                        <a:t> a movie </a:t>
                      </a:r>
                    </a:p>
                  </a:txBody>
                  <a:tcPr marL="121900" marR="121900" marT="121900" marB="121900">
                    <a:solidFill>
                      <a:srgbClr val="D9EAD3"/>
                    </a:solidFill>
                  </a:tcPr>
                </a:tc>
                <a:tc>
                  <a:txBody>
                    <a:bodyPr/>
                    <a:lstStyle/>
                    <a:p>
                      <a:pPr lvl="0" rtl="0">
                        <a:spcBef>
                          <a:spcPts val="0"/>
                        </a:spcBef>
                        <a:buNone/>
                      </a:pPr>
                      <a:r>
                        <a:rPr lang="en" sz="1800"/>
                        <a:t>दो आदमी चलचित्र </a:t>
                      </a:r>
                      <a:r>
                        <a:rPr lang="en" sz="1800" b="1">
                          <a:solidFill>
                            <a:srgbClr val="38761D"/>
                          </a:solidFill>
                        </a:rPr>
                        <a:t>देख रहे है</a:t>
                      </a:r>
                    </a:p>
                  </a:txBody>
                  <a:tcPr marL="121900" marR="121900" marT="121900" marB="121900">
                    <a:solidFill>
                      <a:srgbClr val="D9EAD3"/>
                    </a:solidFill>
                  </a:tcPr>
                </a:tc>
                <a:extLst>
                  <a:ext uri="{0D108BD9-81ED-4DB2-BD59-A6C34878D82A}">
                    <a16:rowId xmlns:a16="http://schemas.microsoft.com/office/drawing/2014/main" val="10006"/>
                  </a:ext>
                </a:extLst>
              </a:tr>
              <a:tr h="483259">
                <a:tc>
                  <a:txBody>
                    <a:bodyPr/>
                    <a:lstStyle/>
                    <a:p>
                      <a:pPr lvl="0" rtl="0">
                        <a:spcBef>
                          <a:spcPts val="0"/>
                        </a:spcBef>
                        <a:buNone/>
                      </a:pPr>
                      <a:r>
                        <a:rPr lang="en" sz="1800"/>
                        <a:t>A woman is reading a book</a:t>
                      </a:r>
                    </a:p>
                  </a:txBody>
                  <a:tcPr marL="121900" marR="121900" marT="121900" marB="121900">
                    <a:solidFill>
                      <a:srgbClr val="D9EAD3"/>
                    </a:solidFill>
                  </a:tcPr>
                </a:tc>
                <a:tc>
                  <a:txBody>
                    <a:bodyPr/>
                    <a:lstStyle/>
                    <a:p>
                      <a:pPr lvl="0" rtl="0">
                        <a:spcBef>
                          <a:spcPts val="0"/>
                        </a:spcBef>
                        <a:buNone/>
                      </a:pPr>
                      <a:r>
                        <a:rPr lang="en" sz="1800"/>
                        <a:t>एक औरत एक किताब पढ रही है</a:t>
                      </a:r>
                    </a:p>
                  </a:txBody>
                  <a:tcPr marL="121900" marR="121900" marT="121900" marB="121900">
                    <a:solidFill>
                      <a:srgbClr val="D9EAD3"/>
                    </a:solidFill>
                  </a:tcPr>
                </a:tc>
                <a:extLst>
                  <a:ext uri="{0D108BD9-81ED-4DB2-BD59-A6C34878D82A}">
                    <a16:rowId xmlns:a16="http://schemas.microsoft.com/office/drawing/2014/main" val="10007"/>
                  </a:ext>
                </a:extLst>
              </a:tr>
              <a:tr h="527415">
                <a:tc>
                  <a:txBody>
                    <a:bodyPr/>
                    <a:lstStyle/>
                    <a:p>
                      <a:pPr lvl="0" rtl="0">
                        <a:spcBef>
                          <a:spcPts val="0"/>
                        </a:spcBef>
                        <a:buNone/>
                      </a:pPr>
                      <a:r>
                        <a:rPr lang="en" sz="1800" dirty="0"/>
                        <a:t>A woman is </a:t>
                      </a:r>
                      <a:r>
                        <a:rPr lang="en" sz="1800" b="1" dirty="0">
                          <a:solidFill>
                            <a:srgbClr val="FF0000"/>
                          </a:solidFill>
                        </a:rPr>
                        <a:t>sitting</a:t>
                      </a:r>
                      <a:r>
                        <a:rPr lang="en" sz="1800" dirty="0"/>
                        <a:t> in a red car </a:t>
                      </a:r>
                    </a:p>
                  </a:txBody>
                  <a:tcPr marL="121900" marR="121900" marT="121900" marB="121900">
                    <a:solidFill>
                      <a:srgbClr val="D9EAD3"/>
                    </a:solidFill>
                  </a:tcPr>
                </a:tc>
                <a:tc>
                  <a:txBody>
                    <a:bodyPr/>
                    <a:lstStyle/>
                    <a:p>
                      <a:pPr lvl="0" rtl="0">
                        <a:spcBef>
                          <a:spcPts val="0"/>
                        </a:spcBef>
                        <a:buNone/>
                      </a:pPr>
                      <a:r>
                        <a:rPr lang="en" sz="1800" dirty="0"/>
                        <a:t>एक औरत एक काले कार मे </a:t>
                      </a:r>
                      <a:r>
                        <a:rPr lang="en" sz="1800" b="1" dirty="0">
                          <a:solidFill>
                            <a:srgbClr val="FF0000"/>
                          </a:solidFill>
                        </a:rPr>
                        <a:t>बैठा</a:t>
                      </a:r>
                      <a:r>
                        <a:rPr lang="en" sz="1800" dirty="0"/>
                        <a:t>  है </a:t>
                      </a:r>
                    </a:p>
                  </a:txBody>
                  <a:tcPr marL="121900" marR="121900" marT="121900" marB="121900">
                    <a:solidFill>
                      <a:srgbClr val="D9EAD3"/>
                    </a:solidFill>
                  </a:tcPr>
                </a:tc>
                <a:extLst>
                  <a:ext uri="{0D108BD9-81ED-4DB2-BD59-A6C34878D82A}">
                    <a16:rowId xmlns:a16="http://schemas.microsoft.com/office/drawing/2014/main" val="10008"/>
                  </a:ext>
                </a:extLst>
              </a:tr>
            </a:tbl>
          </a:graphicData>
        </a:graphic>
      </p:graphicFrame>
      <p:sp>
        <p:nvSpPr>
          <p:cNvPr id="324" name="Shape 324"/>
          <p:cNvSpPr txBox="1"/>
          <p:nvPr/>
        </p:nvSpPr>
        <p:spPr>
          <a:xfrm>
            <a:off x="1258333" y="1245767"/>
            <a:ext cx="2302800" cy="377600"/>
          </a:xfrm>
          <a:prstGeom prst="rect">
            <a:avLst/>
          </a:prstGeom>
          <a:noFill/>
          <a:ln w="19050" cap="flat" cmpd="sng">
            <a:solidFill>
              <a:srgbClr val="000000"/>
            </a:solidFill>
            <a:prstDash val="solid"/>
            <a:round/>
            <a:headEnd type="none" w="med" len="med"/>
            <a:tailEnd type="none" w="med" len="med"/>
          </a:ln>
        </p:spPr>
        <p:txBody>
          <a:bodyPr lIns="121900" tIns="121900" rIns="121900" bIns="121900" anchor="t" anchorCtr="0">
            <a:noAutofit/>
          </a:bodyPr>
          <a:lstStyle/>
          <a:p>
            <a:pPr defTabSz="1219170"/>
            <a:endParaRPr sz="1867" kern="0" dirty="0">
              <a:solidFill>
                <a:srgbClr val="000000"/>
              </a:solidFill>
              <a:latin typeface="Arial"/>
              <a:cs typeface="Arial"/>
              <a:sym typeface="Arial"/>
            </a:endParaRPr>
          </a:p>
        </p:txBody>
      </p:sp>
      <p:sp>
        <p:nvSpPr>
          <p:cNvPr id="325" name="Shape 325"/>
          <p:cNvSpPr txBox="1"/>
          <p:nvPr/>
        </p:nvSpPr>
        <p:spPr>
          <a:xfrm>
            <a:off x="5017533" y="1245767"/>
            <a:ext cx="1437600" cy="377600"/>
          </a:xfrm>
          <a:prstGeom prst="rect">
            <a:avLst/>
          </a:prstGeom>
          <a:noFill/>
          <a:ln w="12700" cap="flat" cmpd="sng">
            <a:solidFill>
              <a:srgbClr val="000000"/>
            </a:solidFill>
            <a:prstDash val="solid"/>
            <a:round/>
            <a:headEnd type="none" w="med" len="med"/>
            <a:tailEnd type="none" w="med" len="med"/>
          </a:ln>
        </p:spPr>
        <p:txBody>
          <a:bodyPr lIns="121900" tIns="121900" rIns="121900" bIns="121900" anchor="t" anchorCtr="0">
            <a:noAutofit/>
          </a:bodyPr>
          <a:lstStyle/>
          <a:p>
            <a:pPr defTabSz="1219170"/>
            <a:endParaRPr sz="1867" kern="0">
              <a:solidFill>
                <a:srgbClr val="000000"/>
              </a:solidFill>
              <a:latin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84" y="269015"/>
            <a:ext cx="11230429" cy="999218"/>
          </a:xfrm>
        </p:spPr>
        <p:txBody>
          <a:bodyPr/>
          <a:lstStyle/>
          <a:p>
            <a:r>
              <a:rPr lang="en-US" dirty="0"/>
              <a:t>Benefits of PB-SMT</a:t>
            </a:r>
          </a:p>
        </p:txBody>
      </p:sp>
      <p:sp>
        <p:nvSpPr>
          <p:cNvPr id="3" name="Content Placeholder 2"/>
          <p:cNvSpPr>
            <a:spLocks noGrp="1"/>
          </p:cNvSpPr>
          <p:nvPr>
            <p:ph idx="1"/>
          </p:nvPr>
        </p:nvSpPr>
        <p:spPr>
          <a:xfrm>
            <a:off x="355601" y="1233889"/>
            <a:ext cx="10403114" cy="564227"/>
          </a:xfrm>
        </p:spPr>
        <p:txBody>
          <a:bodyPr>
            <a:normAutofit/>
          </a:bodyPr>
          <a:lstStyle/>
          <a:p>
            <a:pPr marL="0" indent="0">
              <a:buNone/>
            </a:pPr>
            <a:r>
              <a:rPr lang="en-US" dirty="0"/>
              <a:t>Local </a:t>
            </a:r>
            <a:r>
              <a:rPr lang="en-US" sz="2400" dirty="0"/>
              <a:t>Reordering</a:t>
            </a:r>
            <a:r>
              <a:rPr lang="en-US" dirty="0"/>
              <a:t> </a:t>
            </a:r>
            <a:r>
              <a:rPr lang="en-US" dirty="0">
                <a:sym typeface="Wingdings" panose="05000000000000000000" pitchFamily="2" charset="2"/>
              </a:rPr>
              <a:t> </a:t>
            </a:r>
            <a:r>
              <a:rPr lang="en-US" dirty="0"/>
              <a:t>Intra-phrase re-ordering can be memorized</a:t>
            </a:r>
          </a:p>
        </p:txBody>
      </p:sp>
      <p:graphicFrame>
        <p:nvGraphicFramePr>
          <p:cNvPr id="4" name="Table 3"/>
          <p:cNvGraphicFramePr>
            <a:graphicFrameLocks noGrp="1"/>
          </p:cNvGraphicFramePr>
          <p:nvPr>
            <p:extLst>
              <p:ext uri="{D42A27DB-BD31-4B8C-83A1-F6EECF244321}">
                <p14:modId xmlns:p14="http://schemas.microsoft.com/office/powerpoint/2010/main" val="2342122725"/>
              </p:ext>
            </p:extLst>
          </p:nvPr>
        </p:nvGraphicFramePr>
        <p:xfrm>
          <a:off x="1719943" y="4117521"/>
          <a:ext cx="6858000" cy="2621280"/>
        </p:xfrm>
        <a:graphic>
          <a:graphicData uri="http://schemas.openxmlformats.org/drawingml/2006/table">
            <a:tbl>
              <a:tblPr bandRow="1">
                <a:tableStyleId>{00A15C55-8517-42AA-B614-E9B94910E393}</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370840">
                <a:tc>
                  <a:txBody>
                    <a:bodyPr/>
                    <a:lstStyle/>
                    <a:p>
                      <a:r>
                        <a:rPr lang="en-US" sz="2000" dirty="0"/>
                        <a:t>heads towards </a:t>
                      </a:r>
                      <a:r>
                        <a:rPr lang="en-US" sz="2000" dirty="0" err="1"/>
                        <a:t>Pune</a:t>
                      </a:r>
                      <a:endParaRPr lang="en-US" sz="2000" dirty="0"/>
                    </a:p>
                  </a:txBody>
                  <a:tcPr/>
                </a:tc>
                <a:tc>
                  <a:txBody>
                    <a:bodyPr/>
                    <a:lstStyle/>
                    <a:p>
                      <a:r>
                        <a:rPr lang="hi-IN" sz="2000" dirty="0"/>
                        <a:t>पुणे की ओर जा रहे है </a:t>
                      </a:r>
                      <a:endParaRPr lang="en-US" sz="2000" dirty="0"/>
                    </a:p>
                    <a:p>
                      <a:r>
                        <a:rPr lang="en-US" sz="2000" dirty="0" err="1"/>
                        <a:t>pune</a:t>
                      </a:r>
                      <a:r>
                        <a:rPr lang="en-US" sz="2000" dirty="0"/>
                        <a:t> </a:t>
                      </a:r>
                      <a:r>
                        <a:rPr lang="en-US" sz="2000" dirty="0" err="1"/>
                        <a:t>ki</a:t>
                      </a:r>
                      <a:r>
                        <a:rPr lang="en-US" sz="2000" baseline="0" dirty="0"/>
                        <a:t> or </a:t>
                      </a:r>
                      <a:r>
                        <a:rPr lang="en-US" sz="2000" baseline="0" dirty="0" err="1"/>
                        <a:t>jaa</a:t>
                      </a:r>
                      <a:r>
                        <a:rPr lang="en-US" sz="2000" baseline="0" dirty="0"/>
                        <a:t> </a:t>
                      </a:r>
                      <a:r>
                        <a:rPr lang="en-US" sz="2000" baseline="0" dirty="0" err="1"/>
                        <a:t>rahe</a:t>
                      </a:r>
                      <a:r>
                        <a:rPr lang="en-US" sz="2000" baseline="0" dirty="0"/>
                        <a:t> </a:t>
                      </a:r>
                      <a:r>
                        <a:rPr lang="en-US" sz="2000" baseline="0" dirty="0" err="1"/>
                        <a:t>hai</a:t>
                      </a:r>
                      <a:r>
                        <a:rPr lang="en-US" sz="2000" baseline="0" dirty="0"/>
                        <a:t> </a:t>
                      </a:r>
                    </a:p>
                    <a:p>
                      <a:r>
                        <a:rPr lang="en-US" sz="2000" baseline="0" dirty="0" err="1"/>
                        <a:t>Pune</a:t>
                      </a:r>
                      <a:r>
                        <a:rPr lang="en-US" sz="2000" baseline="0" dirty="0"/>
                        <a:t> towards go –continuous is</a:t>
                      </a:r>
                      <a:endParaRPr lang="en-US" sz="2000" dirty="0"/>
                    </a:p>
                  </a:txBody>
                  <a:tcPr/>
                </a:tc>
                <a:extLst>
                  <a:ext uri="{0D108BD9-81ED-4DB2-BD59-A6C34878D82A}">
                    <a16:rowId xmlns:a16="http://schemas.microsoft.com/office/drawing/2014/main" val="10000"/>
                  </a:ext>
                </a:extLst>
              </a:tr>
              <a:tr h="370840">
                <a:tc>
                  <a:txBody>
                    <a:bodyPr/>
                    <a:lstStyle/>
                    <a:p>
                      <a:r>
                        <a:rPr lang="en-US" sz="2000" dirty="0"/>
                        <a:t>heads the committee</a:t>
                      </a:r>
                    </a:p>
                  </a:txBody>
                  <a:tcPr/>
                </a:tc>
                <a:tc>
                  <a:txBody>
                    <a:bodyPr/>
                    <a:lstStyle/>
                    <a:p>
                      <a:r>
                        <a:rPr lang="hi-IN" sz="2000" dirty="0"/>
                        <a:t>समिति की अध्यक्षता करते है </a:t>
                      </a:r>
                      <a:endParaRPr lang="en-US" sz="2000" dirty="0"/>
                    </a:p>
                    <a:p>
                      <a:r>
                        <a:rPr lang="en-US" sz="2000" dirty="0" err="1"/>
                        <a:t>Samiti</a:t>
                      </a:r>
                      <a:r>
                        <a:rPr lang="en-US" sz="2000" dirty="0"/>
                        <a:t> </a:t>
                      </a:r>
                      <a:r>
                        <a:rPr lang="en-US" sz="2000" dirty="0" err="1"/>
                        <a:t>kii</a:t>
                      </a:r>
                      <a:r>
                        <a:rPr lang="en-US" sz="2000" baseline="0" dirty="0"/>
                        <a:t> </a:t>
                      </a:r>
                      <a:r>
                        <a:rPr lang="en-US" sz="2000" dirty="0" err="1"/>
                        <a:t>adhyakshata</a:t>
                      </a:r>
                      <a:r>
                        <a:rPr lang="en-US" sz="2000" baseline="0" dirty="0"/>
                        <a:t> </a:t>
                      </a:r>
                      <a:r>
                        <a:rPr lang="en-US" sz="2000" baseline="0" dirty="0" err="1"/>
                        <a:t>karte</a:t>
                      </a:r>
                      <a:r>
                        <a:rPr lang="en-US" sz="2000" baseline="0" dirty="0"/>
                        <a:t> </a:t>
                      </a:r>
                      <a:r>
                        <a:rPr lang="en-US" sz="2000" baseline="0" dirty="0" err="1"/>
                        <a:t>hai</a:t>
                      </a:r>
                      <a:r>
                        <a:rPr lang="en-US" sz="2000" baseline="0" dirty="0"/>
                        <a:t> </a:t>
                      </a:r>
                    </a:p>
                    <a:p>
                      <a:r>
                        <a:rPr lang="en-US" sz="2000" baseline="0" dirty="0"/>
                        <a:t>committee of leading -</a:t>
                      </a:r>
                      <a:r>
                        <a:rPr lang="en-US" sz="2000" baseline="0" dirty="0" err="1"/>
                        <a:t>verbalizer</a:t>
                      </a:r>
                      <a:r>
                        <a:rPr lang="en-US" sz="2000" baseline="0" dirty="0"/>
                        <a:t> is</a:t>
                      </a:r>
                      <a:endParaRPr lang="en-US" sz="2000"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00620155"/>
              </p:ext>
            </p:extLst>
          </p:nvPr>
        </p:nvGraphicFramePr>
        <p:xfrm>
          <a:off x="1796143" y="1944909"/>
          <a:ext cx="6705600" cy="1005840"/>
        </p:xfrm>
        <a:graphic>
          <a:graphicData uri="http://schemas.openxmlformats.org/drawingml/2006/table">
            <a:tbl>
              <a:tblPr bandRow="1">
                <a:tableStyleId>{00A15C55-8517-42AA-B614-E9B94910E393}</a:tableStyleId>
              </a:tblPr>
              <a:tblGrid>
                <a:gridCol w="33528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tblGrid>
              <a:tr h="370840">
                <a:tc>
                  <a:txBody>
                    <a:bodyPr/>
                    <a:lstStyle/>
                    <a:p>
                      <a:r>
                        <a:rPr lang="en-US" sz="2000" dirty="0"/>
                        <a:t>The</a:t>
                      </a:r>
                      <a:r>
                        <a:rPr lang="en-US" sz="2000" baseline="0" dirty="0"/>
                        <a:t> Prime Minister of India</a:t>
                      </a:r>
                      <a:endParaRPr lang="en-US" sz="2000" b="0" dirty="0"/>
                    </a:p>
                  </a:txBody>
                  <a:tcPr/>
                </a:tc>
                <a:tc>
                  <a:txBody>
                    <a:bodyPr/>
                    <a:lstStyle/>
                    <a:p>
                      <a:r>
                        <a:rPr lang="hi-IN" sz="2000" dirty="0"/>
                        <a:t>भारत के प्रधान मंत्री </a:t>
                      </a:r>
                      <a:endParaRPr lang="en-US" sz="2000" dirty="0"/>
                    </a:p>
                    <a:p>
                      <a:r>
                        <a:rPr lang="en-US" sz="2000" dirty="0" err="1"/>
                        <a:t>bhaarat</a:t>
                      </a:r>
                      <a:r>
                        <a:rPr lang="en-US" sz="2000" dirty="0"/>
                        <a:t> </a:t>
                      </a:r>
                      <a:r>
                        <a:rPr lang="en-US" sz="2000" dirty="0" err="1"/>
                        <a:t>ke</a:t>
                      </a:r>
                      <a:r>
                        <a:rPr lang="en-US" sz="2000" dirty="0"/>
                        <a:t> </a:t>
                      </a:r>
                      <a:r>
                        <a:rPr lang="en-US" sz="2000" dirty="0" err="1"/>
                        <a:t>pradhaan</a:t>
                      </a:r>
                      <a:r>
                        <a:rPr lang="en-US" sz="2000" dirty="0"/>
                        <a:t> </a:t>
                      </a:r>
                      <a:r>
                        <a:rPr lang="en-US" sz="2000" dirty="0" err="1"/>
                        <a:t>maMtrI</a:t>
                      </a:r>
                      <a:endParaRPr lang="en-US" sz="2000" dirty="0"/>
                    </a:p>
                    <a:p>
                      <a:r>
                        <a:rPr lang="en-US" sz="2000" dirty="0"/>
                        <a:t>India of Prime Minister</a:t>
                      </a:r>
                      <a:endParaRPr lang="en-US" sz="2000" b="0" dirty="0"/>
                    </a:p>
                  </a:txBody>
                  <a:tcPr/>
                </a:tc>
                <a:extLst>
                  <a:ext uri="{0D108BD9-81ED-4DB2-BD59-A6C34878D82A}">
                    <a16:rowId xmlns:a16="http://schemas.microsoft.com/office/drawing/2014/main" val="10000"/>
                  </a:ext>
                </a:extLst>
              </a:tr>
            </a:tbl>
          </a:graphicData>
        </a:graphic>
      </p:graphicFrame>
      <p:sp>
        <p:nvSpPr>
          <p:cNvPr id="9" name="Rectangle 8">
            <a:extLst>
              <a:ext uri="{FF2B5EF4-FFF2-40B4-BE49-F238E27FC236}">
                <a16:creationId xmlns:a16="http://schemas.microsoft.com/office/drawing/2014/main" id="{387D7FBE-04F5-43E9-8780-2D8B8AE35845}"/>
              </a:ext>
            </a:extLst>
          </p:cNvPr>
          <p:cNvSpPr/>
          <p:nvPr/>
        </p:nvSpPr>
        <p:spPr>
          <a:xfrm>
            <a:off x="355601" y="3244334"/>
            <a:ext cx="11400972" cy="461665"/>
          </a:xfrm>
          <a:prstGeom prst="rect">
            <a:avLst/>
          </a:prstGeom>
        </p:spPr>
        <p:txBody>
          <a:bodyPr wrap="square">
            <a:spAutoFit/>
          </a:bodyPr>
          <a:lstStyle/>
          <a:p>
            <a:r>
              <a:rPr lang="en-US" sz="2400" dirty="0"/>
              <a:t>Sense disambiguation based on local context </a:t>
            </a:r>
            <a:r>
              <a:rPr lang="en-US" sz="2400" dirty="0">
                <a:sym typeface="Wingdings" panose="05000000000000000000" pitchFamily="2" charset="2"/>
              </a:rPr>
              <a:t> </a:t>
            </a:r>
            <a:r>
              <a:rPr lang="en-US" sz="2400" dirty="0" err="1"/>
              <a:t>Neighbouring</a:t>
            </a:r>
            <a:r>
              <a:rPr lang="en-US" sz="2400" dirty="0"/>
              <a:t> words help make the choice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43" y="256268"/>
            <a:ext cx="11317514" cy="839561"/>
          </a:xfrm>
        </p:spPr>
        <p:txBody>
          <a:bodyPr/>
          <a:lstStyle/>
          <a:p>
            <a:r>
              <a:rPr lang="en-US" dirty="0"/>
              <a:t>Benefits of PB-SMT (2)</a:t>
            </a:r>
          </a:p>
        </p:txBody>
      </p:sp>
      <p:sp>
        <p:nvSpPr>
          <p:cNvPr id="3" name="Content Placeholder 2"/>
          <p:cNvSpPr>
            <a:spLocks noGrp="1"/>
          </p:cNvSpPr>
          <p:nvPr>
            <p:ph idx="1"/>
          </p:nvPr>
        </p:nvSpPr>
        <p:spPr>
          <a:xfrm>
            <a:off x="620486" y="1253331"/>
            <a:ext cx="10515600" cy="4351338"/>
          </a:xfrm>
        </p:spPr>
        <p:txBody>
          <a:bodyPr>
            <a:normAutofit/>
          </a:bodyPr>
          <a:lstStyle/>
          <a:p>
            <a:pPr marL="0" indent="0">
              <a:buNone/>
            </a:pPr>
            <a:r>
              <a:rPr lang="en-US" dirty="0"/>
              <a:t>Handling institutionalized expressions</a:t>
            </a:r>
          </a:p>
          <a:p>
            <a:pPr lvl="1"/>
            <a:r>
              <a:rPr lang="en-US" dirty="0"/>
              <a:t>Institutionalized expressions, idioms can be learnt as a single unit</a:t>
            </a:r>
          </a:p>
          <a:p>
            <a:endParaRPr lang="en-US" dirty="0"/>
          </a:p>
          <a:p>
            <a:endParaRPr lang="en-US" dirty="0"/>
          </a:p>
          <a:p>
            <a:endParaRPr lang="en-US" dirty="0"/>
          </a:p>
          <a:p>
            <a:endParaRPr lang="en-US" dirty="0"/>
          </a:p>
          <a:p>
            <a:endParaRPr lang="en-US" dirty="0"/>
          </a:p>
          <a:p>
            <a:r>
              <a:rPr lang="en-US" dirty="0"/>
              <a:t>Improved Fluency</a:t>
            </a:r>
          </a:p>
          <a:p>
            <a:pPr lvl="1"/>
            <a:r>
              <a:rPr lang="en-US" dirty="0"/>
              <a:t>The phrases can be arbitrarily long (even entire sentences)</a:t>
            </a:r>
          </a:p>
          <a:p>
            <a:pPr lvl="1">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35298230"/>
              </p:ext>
            </p:extLst>
          </p:nvPr>
        </p:nvGraphicFramePr>
        <p:xfrm>
          <a:off x="1698171" y="2369458"/>
          <a:ext cx="7728858" cy="2103120"/>
        </p:xfrm>
        <a:graphic>
          <a:graphicData uri="http://schemas.openxmlformats.org/drawingml/2006/table">
            <a:tbl>
              <a:tblPr bandRow="1">
                <a:tableStyleId>{00A15C55-8517-42AA-B614-E9B94910E393}</a:tableStyleId>
              </a:tblPr>
              <a:tblGrid>
                <a:gridCol w="3864429">
                  <a:extLst>
                    <a:ext uri="{9D8B030D-6E8A-4147-A177-3AD203B41FA5}">
                      <a16:colId xmlns:a16="http://schemas.microsoft.com/office/drawing/2014/main" val="20000"/>
                    </a:ext>
                  </a:extLst>
                </a:gridCol>
                <a:gridCol w="3864429">
                  <a:extLst>
                    <a:ext uri="{9D8B030D-6E8A-4147-A177-3AD203B41FA5}">
                      <a16:colId xmlns:a16="http://schemas.microsoft.com/office/drawing/2014/main" val="20001"/>
                    </a:ext>
                  </a:extLst>
                </a:gridCol>
              </a:tblGrid>
              <a:tr h="370840">
                <a:tc>
                  <a:txBody>
                    <a:bodyPr/>
                    <a:lstStyle/>
                    <a:p>
                      <a:pPr marL="0" lvl="1" algn="l" defTabSz="914400" rtl="0" eaLnBrk="1" latinLnBrk="0" hangingPunct="1">
                        <a:buFont typeface="Arial" pitchFamily="34" charset="0"/>
                        <a:buNone/>
                      </a:pPr>
                      <a:r>
                        <a:rPr lang="en-US" sz="2000" kern="1200" dirty="0"/>
                        <a:t>hung assembly</a:t>
                      </a:r>
                      <a:endParaRPr lang="en-US" sz="2000" kern="1200" dirty="0">
                        <a:solidFill>
                          <a:schemeClr val="dk1"/>
                        </a:solidFill>
                        <a:latin typeface="+mn-lt"/>
                        <a:ea typeface="+mn-ea"/>
                        <a:cs typeface="+mn-cs"/>
                      </a:endParaRPr>
                    </a:p>
                  </a:txBody>
                  <a:tcPr/>
                </a:tc>
                <a:tc>
                  <a:txBody>
                    <a:bodyPr/>
                    <a:lstStyle/>
                    <a:p>
                      <a:r>
                        <a:rPr lang="hi-IN" sz="2000" dirty="0"/>
                        <a:t>त्रिशंकु विधानसभा </a:t>
                      </a:r>
                      <a:endParaRPr lang="en-US" sz="2000" dirty="0"/>
                    </a:p>
                    <a:p>
                      <a:r>
                        <a:rPr lang="en-US" sz="2000" dirty="0" err="1"/>
                        <a:t>trishanku</a:t>
                      </a:r>
                      <a:r>
                        <a:rPr lang="en-US" sz="2000" dirty="0"/>
                        <a:t> </a:t>
                      </a:r>
                      <a:r>
                        <a:rPr lang="en-US" sz="2000" dirty="0" err="1"/>
                        <a:t>vidhaansabha</a:t>
                      </a:r>
                      <a:endParaRPr lang="en-US" sz="2000" dirty="0"/>
                    </a:p>
                  </a:txBody>
                  <a:tcPr/>
                </a:tc>
                <a:extLst>
                  <a:ext uri="{0D108BD9-81ED-4DB2-BD59-A6C34878D82A}">
                    <a16:rowId xmlns:a16="http://schemas.microsoft.com/office/drawing/2014/main" val="10000"/>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t>Home Minister</a:t>
                      </a:r>
                    </a:p>
                  </a:txBody>
                  <a:tcPr/>
                </a:tc>
                <a:tc>
                  <a:txBody>
                    <a:bodyPr/>
                    <a:lstStyle/>
                    <a:p>
                      <a:r>
                        <a:rPr lang="hi-IN" sz="2000" dirty="0"/>
                        <a:t>गृह मंत्री</a:t>
                      </a:r>
                      <a:endParaRPr lang="en-US" sz="2000" dirty="0"/>
                    </a:p>
                    <a:p>
                      <a:r>
                        <a:rPr lang="en-US" sz="2000" dirty="0" err="1"/>
                        <a:t>gruh</a:t>
                      </a:r>
                      <a:r>
                        <a:rPr lang="en-US" sz="2000" dirty="0"/>
                        <a:t> </a:t>
                      </a:r>
                      <a:r>
                        <a:rPr lang="en-US" sz="2000" dirty="0" err="1"/>
                        <a:t>mantrii</a:t>
                      </a:r>
                      <a:r>
                        <a:rPr lang="en-US" sz="2000" dirty="0"/>
                        <a:t> </a:t>
                      </a:r>
                    </a:p>
                  </a:txBody>
                  <a:tcPr/>
                </a:tc>
                <a:extLst>
                  <a:ext uri="{0D108BD9-81ED-4DB2-BD59-A6C34878D82A}">
                    <a16:rowId xmlns:a16="http://schemas.microsoft.com/office/drawing/2014/main" val="10001"/>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t>Exit poll</a:t>
                      </a:r>
                    </a:p>
                  </a:txBody>
                  <a:tcPr/>
                </a:tc>
                <a:tc>
                  <a:txBody>
                    <a:bodyPr/>
                    <a:lstStyle/>
                    <a:p>
                      <a:r>
                        <a:rPr lang="hi-IN" sz="2000" dirty="0"/>
                        <a:t>चुनाव बाद सर्वेक्षण </a:t>
                      </a:r>
                      <a:endParaRPr lang="en-US" sz="2000" dirty="0"/>
                    </a:p>
                    <a:p>
                      <a:r>
                        <a:rPr lang="en-US" sz="2000" dirty="0" err="1"/>
                        <a:t>chunav</a:t>
                      </a:r>
                      <a:r>
                        <a:rPr lang="en-US" sz="2000" dirty="0"/>
                        <a:t> </a:t>
                      </a:r>
                      <a:r>
                        <a:rPr lang="en-US" sz="2000" dirty="0" err="1"/>
                        <a:t>baad</a:t>
                      </a:r>
                      <a:r>
                        <a:rPr lang="en-US" sz="2000" dirty="0"/>
                        <a:t> </a:t>
                      </a:r>
                      <a:r>
                        <a:rPr lang="en-US" sz="2000" dirty="0" err="1"/>
                        <a:t>sarvekshana</a:t>
                      </a:r>
                      <a:endParaRPr lang="en-US" sz="2000" dirty="0"/>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DDDC003-75D9-D8C3-B820-AD93F09FA0BA}"/>
                  </a:ext>
                </a:extLst>
              </p14:cNvPr>
              <p14:cNvContentPartPr/>
              <p14:nvPr/>
            </p14:nvContentPartPr>
            <p14:xfrm>
              <a:off x="1657440" y="1619280"/>
              <a:ext cx="8096400" cy="3251520"/>
            </p14:xfrm>
          </p:contentPart>
        </mc:Choice>
        <mc:Fallback xmlns="">
          <p:pic>
            <p:nvPicPr>
              <p:cNvPr id="5" name="Ink 4">
                <a:extLst>
                  <a:ext uri="{FF2B5EF4-FFF2-40B4-BE49-F238E27FC236}">
                    <a16:creationId xmlns:a16="http://schemas.microsoft.com/office/drawing/2014/main" id="{6DDDC003-75D9-D8C3-B820-AD93F09FA0BA}"/>
                  </a:ext>
                </a:extLst>
              </p:cNvPr>
              <p:cNvPicPr/>
              <p:nvPr/>
            </p:nvPicPr>
            <p:blipFill>
              <a:blip r:embed="rId3"/>
              <a:stretch>
                <a:fillRect/>
              </a:stretch>
            </p:blipFill>
            <p:spPr>
              <a:xfrm>
                <a:off x="1648080" y="1609920"/>
                <a:ext cx="8115120" cy="3270240"/>
              </a:xfrm>
              <a:prstGeom prst="rect">
                <a:avLst/>
              </a:prstGeom>
            </p:spPr>
          </p:pic>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914" y="106364"/>
            <a:ext cx="10515600" cy="1097538"/>
          </a:xfrm>
        </p:spPr>
        <p:txBody>
          <a:bodyPr/>
          <a:lstStyle/>
          <a:p>
            <a:r>
              <a:rPr lang="en-US" dirty="0"/>
              <a:t>Mathematical Model</a:t>
            </a:r>
          </a:p>
        </p:txBody>
      </p:sp>
      <p:sp>
        <p:nvSpPr>
          <p:cNvPr id="3" name="Content Placeholder 2"/>
          <p:cNvSpPr>
            <a:spLocks noGrp="1"/>
          </p:cNvSpPr>
          <p:nvPr>
            <p:ph idx="1"/>
          </p:nvPr>
        </p:nvSpPr>
        <p:spPr>
          <a:xfrm>
            <a:off x="747486" y="1320800"/>
            <a:ext cx="7863114" cy="4470401"/>
          </a:xfrm>
        </p:spPr>
        <p:txBody>
          <a:bodyPr>
            <a:normAutofit/>
          </a:bodyPr>
          <a:lstStyle/>
          <a:p>
            <a:pPr marL="0" indent="0">
              <a:buNone/>
            </a:pPr>
            <a:r>
              <a:rPr lang="en-US" u="sng" dirty="0"/>
              <a:t>Let’s revisit the decision rule for SMT model</a:t>
            </a:r>
          </a:p>
          <a:p>
            <a:endParaRPr lang="en-US" dirty="0"/>
          </a:p>
          <a:p>
            <a:pPr marL="0" indent="0">
              <a:buNone/>
            </a:pPr>
            <a:r>
              <a:rPr lang="en-US" u="sng" dirty="0"/>
              <a:t>Let’s revisit the translation model </a:t>
            </a:r>
            <a:r>
              <a:rPr lang="en-US" i="1" u="sng" dirty="0"/>
              <a:t>p</a:t>
            </a:r>
            <a:r>
              <a:rPr lang="en-US" u="sng" dirty="0"/>
              <a:t>(</a:t>
            </a:r>
            <a:r>
              <a:rPr lang="en-US" b="1" u="sng" dirty="0" err="1"/>
              <a:t>f|e</a:t>
            </a:r>
            <a:r>
              <a:rPr lang="en-US" u="sng" dirty="0"/>
              <a:t>) </a:t>
            </a:r>
          </a:p>
          <a:p>
            <a:pPr>
              <a:buFontTx/>
              <a:buChar char="-"/>
            </a:pPr>
            <a:r>
              <a:rPr lang="en-US" dirty="0"/>
              <a:t>Source sentence can be segmented in </a:t>
            </a:r>
            <a:r>
              <a:rPr lang="en-US" b="1" dirty="0">
                <a:latin typeface="Algerian" pitchFamily="82" charset="0"/>
              </a:rPr>
              <a:t>I</a:t>
            </a:r>
            <a:r>
              <a:rPr lang="en-US" dirty="0"/>
              <a:t> phrases</a:t>
            </a:r>
          </a:p>
          <a:p>
            <a:pPr>
              <a:buFontTx/>
              <a:buChar char="-"/>
            </a:pPr>
            <a:r>
              <a:rPr lang="en-US" dirty="0"/>
              <a:t>Then, </a:t>
            </a:r>
            <a:r>
              <a:rPr lang="en-US" i="1" dirty="0"/>
              <a:t>p</a:t>
            </a:r>
            <a:r>
              <a:rPr lang="en-US" dirty="0"/>
              <a:t>(</a:t>
            </a:r>
            <a:r>
              <a:rPr lang="en-US" b="1" dirty="0" err="1"/>
              <a:t>f|e</a:t>
            </a:r>
            <a:r>
              <a:rPr lang="en-US" dirty="0"/>
              <a:t>) can be decomposed as:</a:t>
            </a:r>
          </a:p>
          <a:p>
            <a:endParaRPr lang="en-US" dirty="0"/>
          </a:p>
          <a:p>
            <a:endParaRPr lang="en-US" dirty="0"/>
          </a:p>
          <a:p>
            <a:endParaRPr lang="en-US" sz="1600" dirty="0"/>
          </a:p>
          <a:p>
            <a:pPr lvl="1"/>
            <a:endParaRPr lang="en-US" sz="1200" baseline="-25000" dirty="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09114" y="1066800"/>
            <a:ext cx="3744686" cy="1143000"/>
          </a:xfrm>
          <a:prstGeom prst="rect">
            <a:avLst/>
          </a:prstGeom>
          <a:noFill/>
          <a:ln w="19050">
            <a:solidFill>
              <a:schemeClr val="accent2"/>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200401" y="4038600"/>
            <a:ext cx="5679281" cy="1143000"/>
          </a:xfrm>
          <a:prstGeom prst="rect">
            <a:avLst/>
          </a:prstGeom>
          <a:noFill/>
          <a:ln w="19050">
            <a:solidFill>
              <a:schemeClr val="accent2"/>
            </a:solidFill>
            <a:miter lim="800000"/>
            <a:headEnd/>
            <a:tailEnd/>
          </a:ln>
        </p:spPr>
      </p:pic>
      <p:sp>
        <p:nvSpPr>
          <p:cNvPr id="7" name="TextBox 6"/>
          <p:cNvSpPr txBox="1"/>
          <p:nvPr/>
        </p:nvSpPr>
        <p:spPr>
          <a:xfrm>
            <a:off x="2449288" y="5498812"/>
            <a:ext cx="4038600" cy="584775"/>
          </a:xfrm>
          <a:prstGeom prst="rect">
            <a:avLst/>
          </a:prstGeom>
          <a:noFill/>
        </p:spPr>
        <p:txBody>
          <a:bodyPr wrap="square" rtlCol="0">
            <a:spAutoFit/>
          </a:bodyPr>
          <a:lstStyle/>
          <a:p>
            <a:pPr lvl="1"/>
            <a:r>
              <a:rPr lang="en-US" sz="1600" dirty="0" err="1"/>
              <a:t>start</a:t>
            </a:r>
            <a:r>
              <a:rPr lang="en-US" sz="1600" baseline="-25000" dirty="0" err="1"/>
              <a:t>i</a:t>
            </a:r>
            <a:r>
              <a:rPr lang="en-US" sz="1600" baseline="-25000" dirty="0"/>
              <a:t>  </a:t>
            </a:r>
            <a:r>
              <a:rPr lang="en-US" sz="1600" dirty="0"/>
              <a:t>:start position in </a:t>
            </a:r>
            <a:r>
              <a:rPr lang="en-US" sz="1600" b="1" dirty="0"/>
              <a:t>f </a:t>
            </a:r>
            <a:r>
              <a:rPr lang="en-US" sz="1600" dirty="0"/>
              <a:t>of i</a:t>
            </a:r>
            <a:r>
              <a:rPr lang="en-US" sz="1600" baseline="30000" dirty="0"/>
              <a:t>th</a:t>
            </a:r>
            <a:r>
              <a:rPr lang="en-US" sz="1600" dirty="0"/>
              <a:t> phrase of </a:t>
            </a:r>
            <a:r>
              <a:rPr lang="en-US" sz="1600" b="1" dirty="0"/>
              <a:t>e</a:t>
            </a:r>
            <a:endParaRPr lang="en-US" sz="1600" b="1" baseline="-25000" dirty="0"/>
          </a:p>
          <a:p>
            <a:pPr lvl="1"/>
            <a:r>
              <a:rPr lang="en-US" sz="1600" dirty="0" err="1"/>
              <a:t>end</a:t>
            </a:r>
            <a:r>
              <a:rPr lang="en-US" sz="1600" baseline="-25000" dirty="0" err="1"/>
              <a:t>i</a:t>
            </a:r>
            <a:r>
              <a:rPr lang="en-US" sz="1600" baseline="-25000" dirty="0"/>
              <a:t>     </a:t>
            </a:r>
            <a:r>
              <a:rPr lang="en-US" sz="1600" dirty="0"/>
              <a:t>:end position in </a:t>
            </a:r>
            <a:r>
              <a:rPr lang="en-US" sz="1600" b="1" dirty="0"/>
              <a:t>f </a:t>
            </a:r>
            <a:r>
              <a:rPr lang="en-US" sz="1600" dirty="0"/>
              <a:t>of i</a:t>
            </a:r>
            <a:r>
              <a:rPr lang="en-US" sz="1600" baseline="30000" dirty="0"/>
              <a:t>th</a:t>
            </a:r>
            <a:r>
              <a:rPr lang="en-US" sz="1600" dirty="0"/>
              <a:t> phrase of </a:t>
            </a:r>
            <a:r>
              <a:rPr lang="en-US" sz="1600" b="1" dirty="0"/>
              <a:t>e</a:t>
            </a:r>
          </a:p>
        </p:txBody>
      </p:sp>
      <p:sp>
        <p:nvSpPr>
          <p:cNvPr id="8" name="Oval Callout 7"/>
          <p:cNvSpPr/>
          <p:nvPr/>
        </p:nvSpPr>
        <p:spPr>
          <a:xfrm>
            <a:off x="6705600" y="5029200"/>
            <a:ext cx="2819400" cy="990600"/>
          </a:xfrm>
          <a:prstGeom prst="wedgeEllipseCallout">
            <a:avLst>
              <a:gd name="adj1" fmla="val -85698"/>
              <a:gd name="adj2" fmla="val -70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Phrase Translation Probability</a:t>
            </a:r>
          </a:p>
        </p:txBody>
      </p:sp>
      <p:sp>
        <p:nvSpPr>
          <p:cNvPr id="9" name="Oval Callout 8"/>
          <p:cNvSpPr/>
          <p:nvPr/>
        </p:nvSpPr>
        <p:spPr>
          <a:xfrm>
            <a:off x="8382000" y="3505200"/>
            <a:ext cx="2286000" cy="990600"/>
          </a:xfrm>
          <a:prstGeom prst="wedgeEllipseCallout">
            <a:avLst>
              <a:gd name="adj1" fmla="val -89632"/>
              <a:gd name="adj2" fmla="val 398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Distortion probability</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57</a:t>
            </a:fld>
            <a:endParaRPr lang="en-US"/>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C9304AE-775B-8A13-3272-293AFFD7FF6A}"/>
                  </a:ext>
                </a:extLst>
              </p14:cNvPr>
              <p14:cNvContentPartPr/>
              <p14:nvPr/>
            </p14:nvContentPartPr>
            <p14:xfrm>
              <a:off x="2343240" y="1415880"/>
              <a:ext cx="9226800" cy="3994560"/>
            </p14:xfrm>
          </p:contentPart>
        </mc:Choice>
        <mc:Fallback xmlns="">
          <p:pic>
            <p:nvPicPr>
              <p:cNvPr id="4" name="Ink 3">
                <a:extLst>
                  <a:ext uri="{FF2B5EF4-FFF2-40B4-BE49-F238E27FC236}">
                    <a16:creationId xmlns:a16="http://schemas.microsoft.com/office/drawing/2014/main" id="{8C9304AE-775B-8A13-3272-293AFFD7FF6A}"/>
                  </a:ext>
                </a:extLst>
              </p:cNvPr>
              <p:cNvPicPr/>
              <p:nvPr/>
            </p:nvPicPr>
            <p:blipFill>
              <a:blip r:embed="rId5"/>
              <a:stretch>
                <a:fillRect/>
              </a:stretch>
            </p:blipFill>
            <p:spPr>
              <a:xfrm>
                <a:off x="2333880" y="1406520"/>
                <a:ext cx="9245520" cy="4013280"/>
              </a:xfrm>
              <a:prstGeom prst="rect">
                <a:avLst/>
              </a:prstGeom>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262"/>
            <a:ext cx="10515600" cy="1325563"/>
          </a:xfrm>
        </p:spPr>
        <p:txBody>
          <a:bodyPr>
            <a:normAutofit/>
          </a:bodyPr>
          <a:lstStyle/>
          <a:p>
            <a:r>
              <a:rPr lang="en-US" dirty="0"/>
              <a:t>Learning The Phrase Translation Model</a:t>
            </a:r>
          </a:p>
        </p:txBody>
      </p:sp>
      <p:sp>
        <p:nvSpPr>
          <p:cNvPr id="3" name="Content Placeholder 2"/>
          <p:cNvSpPr>
            <a:spLocks noGrp="1"/>
          </p:cNvSpPr>
          <p:nvPr>
            <p:ph idx="1"/>
          </p:nvPr>
        </p:nvSpPr>
        <p:spPr>
          <a:xfrm>
            <a:off x="1981200" y="1303021"/>
            <a:ext cx="8229600" cy="2819399"/>
          </a:xfrm>
        </p:spPr>
        <p:txBody>
          <a:bodyPr>
            <a:noAutofit/>
          </a:bodyPr>
          <a:lstStyle/>
          <a:p>
            <a:pPr>
              <a:buNone/>
            </a:pPr>
            <a:r>
              <a:rPr lang="en-US" sz="2400" dirty="0"/>
              <a:t>Involves Structure + Parameter Learning:</a:t>
            </a:r>
          </a:p>
          <a:p>
            <a:r>
              <a:rPr lang="en-US" sz="2400" dirty="0"/>
              <a:t>Learn the </a:t>
            </a:r>
            <a:r>
              <a:rPr lang="en-US" sz="2400" b="1" dirty="0"/>
              <a:t>Phrase Table</a:t>
            </a:r>
            <a:r>
              <a:rPr lang="en-US" sz="2400" dirty="0"/>
              <a:t>: the central data structure in PB-SMT</a:t>
            </a:r>
          </a:p>
          <a:p>
            <a:endParaRPr lang="en-US" sz="2400" dirty="0"/>
          </a:p>
          <a:p>
            <a:endParaRPr lang="en-US" sz="2400" dirty="0"/>
          </a:p>
          <a:p>
            <a:endParaRPr lang="en-US" sz="2400" dirty="0"/>
          </a:p>
          <a:p>
            <a:endParaRPr lang="en-US" sz="2400" dirty="0"/>
          </a:p>
          <a:p>
            <a:r>
              <a:rPr lang="en-US" sz="2400" dirty="0"/>
              <a:t>Learn the </a:t>
            </a:r>
            <a:r>
              <a:rPr lang="en-US" sz="2400" b="1" dirty="0"/>
              <a:t>Phrase Translation Probabilities </a:t>
            </a:r>
          </a:p>
        </p:txBody>
      </p:sp>
      <p:graphicFrame>
        <p:nvGraphicFramePr>
          <p:cNvPr id="4" name="Table 3"/>
          <p:cNvGraphicFramePr>
            <a:graphicFrameLocks noGrp="1"/>
          </p:cNvGraphicFramePr>
          <p:nvPr>
            <p:extLst>
              <p:ext uri="{D42A27DB-BD31-4B8C-83A1-F6EECF244321}">
                <p14:modId xmlns:p14="http://schemas.microsoft.com/office/powerpoint/2010/main" val="1589889879"/>
              </p:ext>
            </p:extLst>
          </p:nvPr>
        </p:nvGraphicFramePr>
        <p:xfrm>
          <a:off x="2895600" y="2362200"/>
          <a:ext cx="6172200" cy="1463040"/>
        </p:xfrm>
        <a:graphic>
          <a:graphicData uri="http://schemas.openxmlformats.org/drawingml/2006/table">
            <a:tbl>
              <a:tblPr bandRow="1">
                <a:tableStyleId>{00A15C55-8517-42AA-B614-E9B94910E393}</a:tableStyleId>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313690">
                <a:tc>
                  <a:txBody>
                    <a:bodyPr/>
                    <a:lstStyle/>
                    <a:p>
                      <a:r>
                        <a:rPr lang="en-US" dirty="0"/>
                        <a:t>The</a:t>
                      </a:r>
                      <a:r>
                        <a:rPr lang="en-US" baseline="0" dirty="0"/>
                        <a:t> Prime Minister of India</a:t>
                      </a:r>
                      <a:endParaRPr lang="en-US" dirty="0"/>
                    </a:p>
                  </a:txBody>
                  <a:tcPr/>
                </a:tc>
                <a:tc>
                  <a:txBody>
                    <a:bodyPr/>
                    <a:lstStyle/>
                    <a:p>
                      <a:r>
                        <a:rPr lang="hi-IN" dirty="0"/>
                        <a:t>भारत के प्रधान मंत्री</a:t>
                      </a:r>
                      <a:endParaRPr lang="en-US" dirty="0"/>
                    </a:p>
                  </a:txBody>
                  <a:tcPr/>
                </a:tc>
                <a:extLst>
                  <a:ext uri="{0D108BD9-81ED-4DB2-BD59-A6C34878D82A}">
                    <a16:rowId xmlns:a16="http://schemas.microsoft.com/office/drawing/2014/main" val="10000"/>
                  </a:ext>
                </a:extLst>
              </a:tr>
              <a:tr h="313690">
                <a:tc>
                  <a:txBody>
                    <a:bodyPr/>
                    <a:lstStyle/>
                    <a:p>
                      <a:r>
                        <a:rPr lang="en-US" dirty="0"/>
                        <a:t>is running fast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i-IN" dirty="0"/>
                        <a:t>तेज</a:t>
                      </a:r>
                      <a:r>
                        <a:rPr lang="en-US" baseline="0" dirty="0"/>
                        <a:t> </a:t>
                      </a:r>
                      <a:r>
                        <a:rPr lang="hi-IN" dirty="0"/>
                        <a:t>भाग रहा है </a:t>
                      </a:r>
                      <a:endParaRPr lang="en-US" dirty="0"/>
                    </a:p>
                  </a:txBody>
                  <a:tcPr/>
                </a:tc>
                <a:extLst>
                  <a:ext uri="{0D108BD9-81ED-4DB2-BD59-A6C34878D82A}">
                    <a16:rowId xmlns:a16="http://schemas.microsoft.com/office/drawing/2014/main" val="10001"/>
                  </a:ext>
                </a:extLst>
              </a:tr>
              <a:tr h="313690">
                <a:tc>
                  <a:txBody>
                    <a:bodyPr/>
                    <a:lstStyle/>
                    <a:p>
                      <a:r>
                        <a:rPr lang="en-US" dirty="0"/>
                        <a:t>the boy with the telescope</a:t>
                      </a:r>
                    </a:p>
                  </a:txBody>
                  <a:tcPr/>
                </a:tc>
                <a:tc>
                  <a:txBody>
                    <a:bodyPr/>
                    <a:lstStyle/>
                    <a:p>
                      <a:r>
                        <a:rPr lang="hi-IN" dirty="0"/>
                        <a:t>दूरबीन से  लड़के को </a:t>
                      </a:r>
                      <a:endParaRPr lang="en-US" dirty="0"/>
                    </a:p>
                  </a:txBody>
                  <a:tcPr/>
                </a:tc>
                <a:extLst>
                  <a:ext uri="{0D108BD9-81ED-4DB2-BD59-A6C34878D82A}">
                    <a16:rowId xmlns:a16="http://schemas.microsoft.com/office/drawing/2014/main" val="10002"/>
                  </a:ext>
                </a:extLst>
              </a:tr>
              <a:tr h="313690">
                <a:tc>
                  <a:txBody>
                    <a:bodyPr/>
                    <a:lstStyle/>
                    <a:p>
                      <a:r>
                        <a:rPr lang="en-US" dirty="0" err="1"/>
                        <a:t>Rahul</a:t>
                      </a:r>
                      <a:r>
                        <a:rPr lang="en-US" baseline="0" dirty="0"/>
                        <a:t> lost the match</a:t>
                      </a:r>
                      <a:endParaRPr lang="en-US" dirty="0"/>
                    </a:p>
                  </a:txBody>
                  <a:tcPr/>
                </a:tc>
                <a:tc>
                  <a:txBody>
                    <a:bodyPr/>
                    <a:lstStyle/>
                    <a:p>
                      <a:r>
                        <a:rPr lang="hi-IN" dirty="0"/>
                        <a:t>राहुल मुकाबला हार गया</a:t>
                      </a:r>
                      <a:endParaRPr lang="en-US"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12122498"/>
              </p:ext>
            </p:extLst>
          </p:nvPr>
        </p:nvGraphicFramePr>
        <p:xfrm>
          <a:off x="2068285" y="4618672"/>
          <a:ext cx="7696200" cy="1920240"/>
        </p:xfrm>
        <a:graphic>
          <a:graphicData uri="http://schemas.openxmlformats.org/drawingml/2006/table">
            <a:tbl>
              <a:tblPr bandRow="1">
                <a:tableStyleId>{00A15C55-8517-42AA-B614-E9B94910E393}</a:tableStyleId>
              </a:tblPr>
              <a:tblGrid>
                <a:gridCol w="2438400">
                  <a:extLst>
                    <a:ext uri="{9D8B030D-6E8A-4147-A177-3AD203B41FA5}">
                      <a16:colId xmlns:a16="http://schemas.microsoft.com/office/drawing/2014/main" val="20000"/>
                    </a:ext>
                  </a:extLst>
                </a:gridCol>
                <a:gridCol w="4098099">
                  <a:extLst>
                    <a:ext uri="{9D8B030D-6E8A-4147-A177-3AD203B41FA5}">
                      <a16:colId xmlns:a16="http://schemas.microsoft.com/office/drawing/2014/main" val="20001"/>
                    </a:ext>
                  </a:extLst>
                </a:gridCol>
                <a:gridCol w="1159701">
                  <a:extLst>
                    <a:ext uri="{9D8B030D-6E8A-4147-A177-3AD203B41FA5}">
                      <a16:colId xmlns:a16="http://schemas.microsoft.com/office/drawing/2014/main" val="20002"/>
                    </a:ext>
                  </a:extLst>
                </a:gridCol>
              </a:tblGrid>
              <a:tr h="313690">
                <a:tc>
                  <a:txBody>
                    <a:bodyPr/>
                    <a:lstStyle/>
                    <a:p>
                      <a:r>
                        <a:rPr lang="en-US" baseline="0" dirty="0"/>
                        <a:t>Prime Minister of India</a:t>
                      </a:r>
                      <a:endParaRPr lang="en-US" dirty="0"/>
                    </a:p>
                  </a:txBody>
                  <a:tcPr/>
                </a:tc>
                <a:tc>
                  <a:txBody>
                    <a:bodyPr/>
                    <a:lstStyle/>
                    <a:p>
                      <a:r>
                        <a:rPr lang="hi-IN" dirty="0"/>
                        <a:t>भारत के प्रधान मंत्री</a:t>
                      </a:r>
                      <a:endParaRPr lang="en-US" dirty="0"/>
                    </a:p>
                    <a:p>
                      <a:r>
                        <a:rPr lang="en-US" dirty="0"/>
                        <a:t>India</a:t>
                      </a:r>
                      <a:r>
                        <a:rPr lang="en-US" baseline="0" dirty="0"/>
                        <a:t> of Prime Minister</a:t>
                      </a:r>
                      <a:endParaRPr lang="en-US" dirty="0"/>
                    </a:p>
                  </a:txBody>
                  <a:tcPr/>
                </a:tc>
                <a:tc>
                  <a:txBody>
                    <a:bodyPr/>
                    <a:lstStyle/>
                    <a:p>
                      <a:r>
                        <a:rPr lang="en-US" dirty="0"/>
                        <a:t>0.75</a:t>
                      </a:r>
                      <a:endParaRPr lang="en-US" b="1" i="1" dirty="0"/>
                    </a:p>
                  </a:txBody>
                  <a:tcPr/>
                </a:tc>
                <a:extLst>
                  <a:ext uri="{0D108BD9-81ED-4DB2-BD59-A6C34878D82A}">
                    <a16:rowId xmlns:a16="http://schemas.microsoft.com/office/drawing/2014/main" val="10000"/>
                  </a:ext>
                </a:extLst>
              </a:tr>
              <a:tr h="313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Prime Minister of India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i-IN" dirty="0"/>
                        <a:t>भारत के भूतपूर्व प्रधान मंत्री</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India of former Prime</a:t>
                      </a:r>
                      <a:r>
                        <a:rPr lang="en-US" baseline="0" dirty="0"/>
                        <a:t> Minister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0.02</a:t>
                      </a:r>
                      <a:endParaRPr lang="en-US" b="1" i="1" dirty="0"/>
                    </a:p>
                  </a:txBody>
                  <a:tcPr/>
                </a:tc>
                <a:extLst>
                  <a:ext uri="{0D108BD9-81ED-4DB2-BD59-A6C34878D82A}">
                    <a16:rowId xmlns:a16="http://schemas.microsoft.com/office/drawing/2014/main" val="10001"/>
                  </a:ext>
                </a:extLst>
              </a:tr>
              <a:tr h="313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Prime Minister of India</a:t>
                      </a:r>
                      <a:endParaRPr lang="en-US" dirty="0"/>
                    </a:p>
                  </a:txBody>
                  <a:tcPr/>
                </a:tc>
                <a:tc>
                  <a:txBody>
                    <a:bodyPr/>
                    <a:lstStyle/>
                    <a:p>
                      <a:r>
                        <a:rPr lang="hi-IN" dirty="0"/>
                        <a:t>प्रधान मंत्री</a:t>
                      </a:r>
                      <a:endParaRPr lang="en-US" dirty="0"/>
                    </a:p>
                    <a:p>
                      <a:r>
                        <a:rPr lang="en-US" dirty="0"/>
                        <a:t>Prime Minister</a:t>
                      </a:r>
                    </a:p>
                  </a:txBody>
                  <a:tcPr/>
                </a:tc>
                <a:tc>
                  <a:txBody>
                    <a:bodyPr/>
                    <a:lstStyle/>
                    <a:p>
                      <a:r>
                        <a:rPr lang="en-US" dirty="0"/>
                        <a:t>0.23</a:t>
                      </a:r>
                      <a:endParaRPr lang="en-US" b="1" i="1"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2"/>
          </p:nvPr>
        </p:nvPicPr>
        <p:blipFill>
          <a:blip r:embed="rId2" cstate="print"/>
          <a:srcRect/>
          <a:stretch>
            <a:fillRect/>
          </a:stretch>
        </p:blipFill>
        <p:spPr bwMode="auto">
          <a:xfrm>
            <a:off x="6057900" y="2028371"/>
            <a:ext cx="5386429" cy="3258457"/>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a:t>Learning Phrase Tables from Word Alignments</a:t>
            </a:r>
          </a:p>
        </p:txBody>
      </p:sp>
      <p:sp>
        <p:nvSpPr>
          <p:cNvPr id="3" name="Content Placeholder 2"/>
          <p:cNvSpPr>
            <a:spLocks noGrp="1"/>
          </p:cNvSpPr>
          <p:nvPr>
            <p:ph sz="half" idx="1"/>
          </p:nvPr>
        </p:nvSpPr>
        <p:spPr/>
        <p:txBody>
          <a:bodyPr>
            <a:normAutofit fontScale="92500" lnSpcReduction="20000"/>
          </a:bodyPr>
          <a:lstStyle/>
          <a:p>
            <a:pPr>
              <a:lnSpc>
                <a:spcPct val="150000"/>
              </a:lnSpc>
            </a:pPr>
            <a:r>
              <a:rPr lang="en-US" dirty="0"/>
              <a:t>Start with word alignments </a:t>
            </a:r>
          </a:p>
          <a:p>
            <a:pPr marL="342900" lvl="1" indent="-342900">
              <a:lnSpc>
                <a:spcPct val="150000"/>
              </a:lnSpc>
            </a:pPr>
            <a:r>
              <a:rPr lang="en-US" sz="2800" dirty="0"/>
              <a:t>Word Alignment : reliable input for phrase table learning</a:t>
            </a:r>
          </a:p>
          <a:p>
            <a:pPr lvl="1">
              <a:lnSpc>
                <a:spcPct val="120000"/>
              </a:lnSpc>
            </a:pPr>
            <a:r>
              <a:rPr lang="en-US" dirty="0"/>
              <a:t>high accuracy reported for many language pairs</a:t>
            </a:r>
          </a:p>
          <a:p>
            <a:pPr>
              <a:lnSpc>
                <a:spcPct val="150000"/>
              </a:lnSpc>
            </a:pPr>
            <a:r>
              <a:rPr lang="en-US" dirty="0"/>
              <a:t>Central Idea: A consecutive sequence of aligned words constitutes a “phrase pair”</a:t>
            </a:r>
          </a:p>
        </p:txBody>
      </p:sp>
      <p:sp>
        <p:nvSpPr>
          <p:cNvPr id="5" name="Rounded Rectangle 4"/>
          <p:cNvSpPr/>
          <p:nvPr/>
        </p:nvSpPr>
        <p:spPr>
          <a:xfrm>
            <a:off x="2362200" y="6172200"/>
            <a:ext cx="7391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Which phrase pairs to include in the phrase table?</a:t>
            </a:r>
          </a:p>
        </p:txBody>
      </p:sp>
      <p:sp>
        <p:nvSpPr>
          <p:cNvPr id="7" name="Rectangle 6"/>
          <p:cNvSpPr/>
          <p:nvPr/>
        </p:nvSpPr>
        <p:spPr>
          <a:xfrm>
            <a:off x="7068456" y="2416629"/>
            <a:ext cx="1415143" cy="95794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20580" y="3871685"/>
            <a:ext cx="1274105" cy="794657"/>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p:nvPr/>
        </p:nvSpPr>
        <p:spPr>
          <a:xfrm>
            <a:off x="514367" y="638166"/>
            <a:ext cx="11220400" cy="824873"/>
          </a:xfrm>
          <a:prstGeom prst="rect">
            <a:avLst/>
          </a:prstGeom>
          <a:noFill/>
          <a:ln>
            <a:noFill/>
          </a:ln>
        </p:spPr>
        <p:txBody>
          <a:bodyPr lIns="121900" tIns="121900" rIns="121900" bIns="121900" anchor="t" anchorCtr="0">
            <a:noAutofit/>
          </a:bodyPr>
          <a:lstStyle/>
          <a:p>
            <a:r>
              <a:rPr lang="en" sz="4400" b="1" i="1" dirty="0">
                <a:latin typeface="+mj-lt"/>
              </a:rPr>
              <a:t>Why should you study Machine Translation?</a:t>
            </a:r>
          </a:p>
        </p:txBody>
      </p:sp>
      <p:sp>
        <p:nvSpPr>
          <p:cNvPr id="218" name="Shape 218"/>
          <p:cNvSpPr txBox="1"/>
          <p:nvPr/>
        </p:nvSpPr>
        <p:spPr>
          <a:xfrm>
            <a:off x="419167" y="2038366"/>
            <a:ext cx="11315600" cy="4113051"/>
          </a:xfrm>
          <a:prstGeom prst="rect">
            <a:avLst/>
          </a:prstGeom>
          <a:noFill/>
          <a:ln>
            <a:noFill/>
          </a:ln>
        </p:spPr>
        <p:txBody>
          <a:bodyPr lIns="121900" tIns="121900" rIns="121900" bIns="121900" anchor="t" anchorCtr="0">
            <a:noAutofit/>
          </a:bodyPr>
          <a:lstStyle/>
          <a:p>
            <a:pPr marL="609585" indent="-440256">
              <a:lnSpc>
                <a:spcPct val="150000"/>
              </a:lnSpc>
              <a:spcAft>
                <a:spcPts val="1333"/>
              </a:spcAft>
              <a:buSzPct val="100000"/>
              <a:buChar char="●"/>
            </a:pPr>
            <a:r>
              <a:rPr lang="en" sz="2400" dirty="0"/>
              <a:t>One of the most challenging problems in Natural Language Processing</a:t>
            </a:r>
          </a:p>
          <a:p>
            <a:pPr marL="609585" indent="-440256">
              <a:lnSpc>
                <a:spcPct val="150000"/>
              </a:lnSpc>
              <a:spcAft>
                <a:spcPts val="1333"/>
              </a:spcAft>
              <a:buSzPct val="100000"/>
              <a:buChar char="●"/>
            </a:pPr>
            <a:r>
              <a:rPr lang="en" sz="2400" dirty="0"/>
              <a:t>Pushes the boundaries of NLP</a:t>
            </a:r>
          </a:p>
          <a:p>
            <a:pPr marL="609585" indent="-440256">
              <a:lnSpc>
                <a:spcPct val="150000"/>
              </a:lnSpc>
              <a:spcAft>
                <a:spcPts val="1333"/>
              </a:spcAft>
              <a:buSzPct val="100000"/>
              <a:buChar char="●"/>
            </a:pPr>
            <a:r>
              <a:rPr lang="en" sz="2400" dirty="0"/>
              <a:t>Involves analysis as well as synthesis</a:t>
            </a:r>
          </a:p>
          <a:p>
            <a:pPr marL="609585" indent="-440256">
              <a:lnSpc>
                <a:spcPct val="150000"/>
              </a:lnSpc>
              <a:spcAft>
                <a:spcPts val="1333"/>
              </a:spcAft>
              <a:buSzPct val="100000"/>
              <a:buChar char="●"/>
            </a:pPr>
            <a:r>
              <a:rPr lang="en" sz="2400" dirty="0"/>
              <a:t>Involves all layers of NLP: morphology, syntax, semantics, pragmatics, discourse</a:t>
            </a:r>
          </a:p>
          <a:p>
            <a:pPr marL="609585" indent="-440256">
              <a:lnSpc>
                <a:spcPct val="150000"/>
              </a:lnSpc>
              <a:spcAft>
                <a:spcPts val="1333"/>
              </a:spcAft>
              <a:buSzPct val="100000"/>
              <a:buChar char="●"/>
            </a:pPr>
            <a:r>
              <a:rPr lang="en" sz="2400" dirty="0"/>
              <a:t>Theory and techniques in MT are applicable to a wide range of other problems like transliteration, speech recognition and synthesis</a:t>
            </a:r>
          </a:p>
          <a:p>
            <a:pPr>
              <a:lnSpc>
                <a:spcPct val="150000"/>
              </a:lnSpc>
            </a:pPr>
            <a:endParaRPr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Phrase Pairs</a:t>
            </a:r>
          </a:p>
        </p:txBody>
      </p:sp>
      <p:pic>
        <p:nvPicPr>
          <p:cNvPr id="4" name="Picture 2"/>
          <p:cNvPicPr>
            <a:picLocks noGrp="1" noChangeAspect="1" noChangeArrowheads="1"/>
          </p:cNvPicPr>
          <p:nvPr>
            <p:ph idx="1"/>
          </p:nvPr>
        </p:nvPicPr>
        <p:blipFill>
          <a:blip r:embed="rId2" cstate="print"/>
          <a:srcRect/>
          <a:stretch>
            <a:fillRect/>
          </a:stretch>
        </p:blipFill>
        <p:spPr bwMode="auto">
          <a:xfrm>
            <a:off x="2971800" y="1828800"/>
            <a:ext cx="6477000" cy="3918185"/>
          </a:xfrm>
          <a:prstGeom prst="rect">
            <a:avLst/>
          </a:prstGeom>
          <a:noFill/>
          <a:ln w="9525">
            <a:noFill/>
            <a:miter lim="800000"/>
            <a:headEnd/>
            <a:tailEnd/>
          </a:ln>
        </p:spPr>
      </p:pic>
      <p:sp>
        <p:nvSpPr>
          <p:cNvPr id="6" name="Rectangle 5"/>
          <p:cNvSpPr/>
          <p:nvPr/>
        </p:nvSpPr>
        <p:spPr>
          <a:xfrm>
            <a:off x="4191000" y="2286000"/>
            <a:ext cx="1752600" cy="11430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191000" y="2304662"/>
            <a:ext cx="1295400" cy="7620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24600" y="4114800"/>
            <a:ext cx="1447800" cy="7620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91000" y="2286000"/>
            <a:ext cx="1752600" cy="1828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3600" y="4114800"/>
            <a:ext cx="1828800" cy="11430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3600" y="4114800"/>
            <a:ext cx="2133600" cy="15240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943600" y="3429000"/>
            <a:ext cx="3429000" cy="22098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43600" y="3429000"/>
            <a:ext cx="2819400" cy="2209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linds(horizontal)">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Phrase Pairs “consistent” with word alignment</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2881722" y="2466976"/>
            <a:ext cx="6643279" cy="2943225"/>
          </a:xfrm>
          <a:prstGeom prst="rect">
            <a:avLst/>
          </a:prstGeom>
          <a:noFill/>
          <a:ln w="9525">
            <a:noFill/>
            <a:miter lim="800000"/>
            <a:headEnd/>
            <a:tailEnd/>
          </a:ln>
        </p:spPr>
      </p:pic>
      <p:pic>
        <p:nvPicPr>
          <p:cNvPr id="7" name="Picture 6" descr="tick.png"/>
          <p:cNvPicPr>
            <a:picLocks noChangeAspect="1"/>
          </p:cNvPicPr>
          <p:nvPr/>
        </p:nvPicPr>
        <p:blipFill>
          <a:blip r:embed="rId3" cstate="print"/>
          <a:stretch>
            <a:fillRect/>
          </a:stretch>
        </p:blipFill>
        <p:spPr>
          <a:xfrm>
            <a:off x="3505201" y="5410200"/>
            <a:ext cx="794327" cy="914400"/>
          </a:xfrm>
          <a:prstGeom prst="rect">
            <a:avLst/>
          </a:prstGeom>
        </p:spPr>
      </p:pic>
      <p:pic>
        <p:nvPicPr>
          <p:cNvPr id="8" name="Picture 7" descr="tick.png"/>
          <p:cNvPicPr>
            <a:picLocks noChangeAspect="1"/>
          </p:cNvPicPr>
          <p:nvPr/>
        </p:nvPicPr>
        <p:blipFill>
          <a:blip r:embed="rId3" cstate="print"/>
          <a:stretch>
            <a:fillRect/>
          </a:stretch>
        </p:blipFill>
        <p:spPr>
          <a:xfrm>
            <a:off x="8077201" y="5334000"/>
            <a:ext cx="794327" cy="914400"/>
          </a:xfrm>
          <a:prstGeom prst="rect">
            <a:avLst/>
          </a:prstGeom>
        </p:spPr>
      </p:pic>
      <p:pic>
        <p:nvPicPr>
          <p:cNvPr id="9" name="Picture 8" descr="cross.png"/>
          <p:cNvPicPr>
            <a:picLocks noChangeAspect="1"/>
          </p:cNvPicPr>
          <p:nvPr/>
        </p:nvPicPr>
        <p:blipFill>
          <a:blip r:embed="rId4" cstate="print"/>
          <a:stretch>
            <a:fillRect/>
          </a:stretch>
        </p:blipFill>
        <p:spPr>
          <a:xfrm flipV="1">
            <a:off x="5638800" y="5486400"/>
            <a:ext cx="685800" cy="685800"/>
          </a:xfrm>
          <a:prstGeom prst="rect">
            <a:avLst/>
          </a:prstGeom>
        </p:spPr>
      </p:pic>
      <p:sp>
        <p:nvSpPr>
          <p:cNvPr id="10" name="TextBox 9"/>
          <p:cNvSpPr txBox="1"/>
          <p:nvPr/>
        </p:nvSpPr>
        <p:spPr>
          <a:xfrm>
            <a:off x="7239000" y="6248400"/>
            <a:ext cx="2819400" cy="369332"/>
          </a:xfrm>
          <a:prstGeom prst="rect">
            <a:avLst/>
          </a:prstGeom>
          <a:noFill/>
        </p:spPr>
        <p:txBody>
          <a:bodyPr wrap="square" rtlCol="0">
            <a:spAutoFit/>
          </a:bodyPr>
          <a:lstStyle/>
          <a:p>
            <a:r>
              <a:rPr lang="en-US" dirty="0"/>
              <a:t>Source: SMT, Phillip Koehn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Phrase Pairs “consistent” with word alignment</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3276600" y="2743201"/>
            <a:ext cx="5772150" cy="1800225"/>
          </a:xfrm>
          <a:prstGeom prst="rect">
            <a:avLst/>
          </a:prstGeom>
          <a:noFill/>
          <a:ln w="19050">
            <a:solidFill>
              <a:schemeClr val="accent2"/>
            </a:solid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US" dirty="0"/>
              <a:t>Examples</a:t>
            </a:r>
          </a:p>
        </p:txBody>
      </p:sp>
      <p:pic>
        <p:nvPicPr>
          <p:cNvPr id="4" name="Picture 2"/>
          <p:cNvPicPr>
            <a:picLocks noGrp="1" noChangeAspect="1" noChangeArrowheads="1"/>
          </p:cNvPicPr>
          <p:nvPr>
            <p:ph idx="1"/>
          </p:nvPr>
        </p:nvPicPr>
        <p:blipFill>
          <a:blip r:embed="rId2" cstate="print"/>
          <a:srcRect/>
          <a:stretch>
            <a:fillRect/>
          </a:stretch>
        </p:blipFill>
        <p:spPr bwMode="auto">
          <a:xfrm>
            <a:off x="1981200" y="1219200"/>
            <a:ext cx="8305800" cy="1981200"/>
          </a:xfrm>
          <a:prstGeom prst="rect">
            <a:avLst/>
          </a:prstGeom>
          <a:noFill/>
          <a:ln w="9525">
            <a:noFill/>
            <a:miter lim="800000"/>
            <a:headEnd/>
            <a:tailEnd/>
          </a:ln>
        </p:spPr>
      </p:pic>
      <p:graphicFrame>
        <p:nvGraphicFramePr>
          <p:cNvPr id="17" name="Table 16"/>
          <p:cNvGraphicFramePr>
            <a:graphicFrameLocks noGrp="1"/>
          </p:cNvGraphicFramePr>
          <p:nvPr/>
        </p:nvGraphicFramePr>
        <p:xfrm>
          <a:off x="1981200" y="3505200"/>
          <a:ext cx="8382000" cy="2966720"/>
        </p:xfrm>
        <a:graphic>
          <a:graphicData uri="http://schemas.openxmlformats.org/drawingml/2006/table">
            <a:tbl>
              <a:tblPr bandRow="1">
                <a:tableStyleId>{5C22544A-7EE6-4342-B048-85BDC9FD1C3A}</a:tableStyleId>
              </a:tblPr>
              <a:tblGrid>
                <a:gridCol w="4533123">
                  <a:extLst>
                    <a:ext uri="{9D8B030D-6E8A-4147-A177-3AD203B41FA5}">
                      <a16:colId xmlns:a16="http://schemas.microsoft.com/office/drawing/2014/main" val="20000"/>
                    </a:ext>
                  </a:extLst>
                </a:gridCol>
                <a:gridCol w="3848877">
                  <a:extLst>
                    <a:ext uri="{9D8B030D-6E8A-4147-A177-3AD203B41FA5}">
                      <a16:colId xmlns:a16="http://schemas.microsoft.com/office/drawing/2014/main" val="20001"/>
                    </a:ext>
                  </a:extLst>
                </a:gridCol>
              </a:tblGrid>
              <a:tr h="370840">
                <a:tc>
                  <a:txBody>
                    <a:bodyPr/>
                    <a:lstStyle/>
                    <a:p>
                      <a:r>
                        <a:rPr lang="en-US" dirty="0"/>
                        <a:t>Professor CNR</a:t>
                      </a:r>
                    </a:p>
                  </a:txBody>
                  <a:tcPr/>
                </a:tc>
                <a:tc>
                  <a:txBody>
                    <a:bodyPr/>
                    <a:lstStyle/>
                    <a:p>
                      <a:r>
                        <a:rPr lang="hi-IN" dirty="0"/>
                        <a:t>प्रोफेसर सी</a:t>
                      </a:r>
                      <a:r>
                        <a:rPr lang="en-US" dirty="0"/>
                        <a:t>.</a:t>
                      </a:r>
                      <a:r>
                        <a:rPr lang="hi-IN" dirty="0"/>
                        <a:t>एन</a:t>
                      </a:r>
                      <a:r>
                        <a:rPr lang="en-US" dirty="0"/>
                        <a:t>.</a:t>
                      </a:r>
                      <a:r>
                        <a:rPr lang="hi-IN" dirty="0"/>
                        <a:t>आर</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Professor CNR</a:t>
                      </a:r>
                      <a:r>
                        <a:rPr lang="en-US" baseline="0" dirty="0"/>
                        <a:t> </a:t>
                      </a:r>
                      <a:r>
                        <a:rPr lang="en-US" baseline="0" dirty="0" err="1"/>
                        <a:t>Rao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i-IN" dirty="0"/>
                        <a:t>प्रोफेसर सी</a:t>
                      </a:r>
                      <a:r>
                        <a:rPr lang="en-US" dirty="0"/>
                        <a:t>.</a:t>
                      </a:r>
                      <a:r>
                        <a:rPr lang="hi-IN" dirty="0"/>
                        <a:t>एन</a:t>
                      </a:r>
                      <a:r>
                        <a:rPr lang="en-US" dirty="0"/>
                        <a:t>.</a:t>
                      </a:r>
                      <a:r>
                        <a:rPr lang="hi-IN" dirty="0"/>
                        <a:t>आर राव</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Professor CNR</a:t>
                      </a:r>
                      <a:r>
                        <a:rPr lang="en-US" baseline="0" dirty="0"/>
                        <a:t> </a:t>
                      </a:r>
                      <a:r>
                        <a:rPr lang="en-US" baseline="0" dirty="0" err="1"/>
                        <a:t>Rao</a:t>
                      </a:r>
                      <a:r>
                        <a:rPr lang="en-US" baseline="0" dirty="0"/>
                        <a:t> was</a:t>
                      </a:r>
                      <a:endParaRPr lang="en-US" dirty="0"/>
                    </a:p>
                  </a:txBody>
                  <a:tcPr/>
                </a:tc>
                <a:tc>
                  <a:txBody>
                    <a:bodyPr/>
                    <a:lstStyle/>
                    <a:p>
                      <a:r>
                        <a:rPr lang="hi-IN" dirty="0"/>
                        <a:t>प्रोफेसर सी</a:t>
                      </a:r>
                      <a:r>
                        <a:rPr lang="en-US" dirty="0"/>
                        <a:t>.</a:t>
                      </a:r>
                      <a:r>
                        <a:rPr lang="hi-IN" dirty="0"/>
                        <a:t>एन</a:t>
                      </a:r>
                      <a:r>
                        <a:rPr lang="en-US" dirty="0"/>
                        <a:t>.</a:t>
                      </a:r>
                      <a:r>
                        <a:rPr lang="hi-IN" dirty="0"/>
                        <a:t>आर राव</a:t>
                      </a:r>
                      <a:endParaRPr lang="en-US" dirty="0"/>
                    </a:p>
                  </a:txBody>
                  <a:tcPr/>
                </a:tc>
                <a:extLst>
                  <a:ext uri="{0D108BD9-81ED-4DB2-BD59-A6C34878D82A}">
                    <a16:rowId xmlns:a16="http://schemas.microsoft.com/office/drawing/2014/main" val="10002"/>
                  </a:ext>
                </a:extLst>
              </a:tr>
              <a:tr h="370840">
                <a:tc>
                  <a:txBody>
                    <a:bodyPr/>
                    <a:lstStyle/>
                    <a:p>
                      <a:r>
                        <a:rPr lang="en-US" dirty="0">
                          <a:solidFill>
                            <a:srgbClr val="FF0000"/>
                          </a:solidFill>
                        </a:rPr>
                        <a:t>Professor CNR</a:t>
                      </a:r>
                      <a:r>
                        <a:rPr lang="en-US" baseline="0" dirty="0">
                          <a:solidFill>
                            <a:srgbClr val="FF0000"/>
                          </a:solidFill>
                        </a:rPr>
                        <a:t> </a:t>
                      </a:r>
                      <a:r>
                        <a:rPr lang="en-US" baseline="0" dirty="0" err="1">
                          <a:solidFill>
                            <a:srgbClr val="FF0000"/>
                          </a:solidFill>
                        </a:rPr>
                        <a:t>Rao</a:t>
                      </a:r>
                      <a:r>
                        <a:rPr lang="en-US" baseline="0" dirty="0">
                          <a:solidFill>
                            <a:srgbClr val="FF0000"/>
                          </a:solidFill>
                        </a:rPr>
                        <a:t> was</a:t>
                      </a:r>
                      <a:endParaRPr lang="en-US" dirty="0">
                        <a:solidFill>
                          <a:srgbClr val="FF0000"/>
                        </a:solidFill>
                      </a:endParaRPr>
                    </a:p>
                  </a:txBody>
                  <a:tcPr/>
                </a:tc>
                <a:tc>
                  <a:txBody>
                    <a:bodyPr/>
                    <a:lstStyle/>
                    <a:p>
                      <a:r>
                        <a:rPr lang="hi-IN" dirty="0">
                          <a:solidFill>
                            <a:srgbClr val="FF0000"/>
                          </a:solidFill>
                        </a:rPr>
                        <a:t>प्रोफेसर सी</a:t>
                      </a:r>
                      <a:r>
                        <a:rPr lang="en-US" dirty="0">
                          <a:solidFill>
                            <a:srgbClr val="FF0000"/>
                          </a:solidFill>
                        </a:rPr>
                        <a:t>.</a:t>
                      </a:r>
                      <a:r>
                        <a:rPr lang="hi-IN" dirty="0">
                          <a:solidFill>
                            <a:srgbClr val="FF0000"/>
                          </a:solidFill>
                        </a:rPr>
                        <a:t>एन</a:t>
                      </a:r>
                      <a:r>
                        <a:rPr lang="en-US" dirty="0">
                          <a:solidFill>
                            <a:srgbClr val="FF0000"/>
                          </a:solidFill>
                        </a:rPr>
                        <a:t>.</a:t>
                      </a:r>
                      <a:r>
                        <a:rPr lang="hi-IN" dirty="0">
                          <a:solidFill>
                            <a:srgbClr val="FF0000"/>
                          </a:solidFill>
                        </a:rPr>
                        <a:t>आर राव को </a:t>
                      </a:r>
                      <a:endParaRPr lang="en-US"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err="1"/>
                        <a:t>honoured</a:t>
                      </a:r>
                      <a:r>
                        <a:rPr lang="en-US" dirty="0"/>
                        <a:t> with the Bharat</a:t>
                      </a:r>
                      <a:r>
                        <a:rPr lang="en-US" baseline="0" dirty="0"/>
                        <a:t> </a:t>
                      </a:r>
                      <a:r>
                        <a:rPr lang="en-US" baseline="0" dirty="0" err="1"/>
                        <a:t>Ratna</a:t>
                      </a:r>
                      <a:endParaRPr lang="en-US" dirty="0"/>
                    </a:p>
                  </a:txBody>
                  <a:tcPr/>
                </a:tc>
                <a:tc>
                  <a:txBody>
                    <a:bodyPr/>
                    <a:lstStyle/>
                    <a:p>
                      <a:r>
                        <a:rPr lang="hi-IN" dirty="0"/>
                        <a:t>भारतरत्न से सम्मानित</a:t>
                      </a:r>
                      <a:endParaRPr lang="en-US"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honoured</a:t>
                      </a:r>
                      <a:r>
                        <a:rPr lang="en-US" dirty="0"/>
                        <a:t> with the Bharat</a:t>
                      </a:r>
                      <a:r>
                        <a:rPr lang="en-US" baseline="0" dirty="0"/>
                        <a:t> </a:t>
                      </a:r>
                      <a:r>
                        <a:rPr lang="en-US" baseline="0" dirty="0" err="1"/>
                        <a:t>Ratna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i-IN" dirty="0"/>
                        <a:t>भारतरत्न से सम्मानित</a:t>
                      </a:r>
                      <a:r>
                        <a:rPr lang="en-US" dirty="0"/>
                        <a:t> </a:t>
                      </a:r>
                      <a:r>
                        <a:rPr lang="hi-IN" dirty="0"/>
                        <a:t>किया </a:t>
                      </a:r>
                      <a:endParaRPr lang="en-US" dirty="0"/>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honoured</a:t>
                      </a:r>
                      <a:r>
                        <a:rPr lang="en-US" dirty="0"/>
                        <a:t> with the Bharat</a:t>
                      </a:r>
                      <a:r>
                        <a:rPr lang="en-US" baseline="0" dirty="0"/>
                        <a:t> </a:t>
                      </a:r>
                      <a:r>
                        <a:rPr lang="en-US" baseline="0" dirty="0" err="1"/>
                        <a:t>Ratna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i-IN" dirty="0"/>
                        <a:t>भारतरत्न से सम्मानित</a:t>
                      </a:r>
                      <a:r>
                        <a:rPr lang="en-US" dirty="0"/>
                        <a:t> </a:t>
                      </a:r>
                      <a:r>
                        <a:rPr lang="hi-IN" dirty="0"/>
                        <a:t>किया गया</a:t>
                      </a:r>
                      <a:endParaRPr lang="en-US" dirty="0"/>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honoured</a:t>
                      </a:r>
                      <a:r>
                        <a:rPr lang="en-US" dirty="0"/>
                        <a:t> with the Bharat</a:t>
                      </a:r>
                      <a:r>
                        <a:rPr lang="en-US" baseline="0" dirty="0"/>
                        <a:t> </a:t>
                      </a:r>
                      <a:r>
                        <a:rPr lang="en-US" baseline="0" dirty="0" err="1"/>
                        <a:t>Ratna</a:t>
                      </a:r>
                      <a:endParaRPr lang="en-US" dirty="0"/>
                    </a:p>
                  </a:txBody>
                  <a:tcPr/>
                </a:tc>
                <a:tc>
                  <a:txBody>
                    <a:bodyPr/>
                    <a:lstStyle/>
                    <a:p>
                      <a:r>
                        <a:rPr lang="hi-IN" dirty="0"/>
                        <a:t>को भारतरत्न से सम्मानित किया गया</a:t>
                      </a:r>
                      <a:endParaRPr lang="en-US" dirty="0"/>
                    </a:p>
                  </a:txBody>
                  <a:tcPr/>
                </a:tc>
                <a:extLst>
                  <a:ext uri="{0D108BD9-81ED-4DB2-BD59-A6C34878D82A}">
                    <a16:rowId xmlns:a16="http://schemas.microsoft.com/office/drawing/2014/main" val="10007"/>
                  </a:ext>
                </a:extLst>
              </a:tr>
            </a:tbl>
          </a:graphicData>
        </a:graphic>
      </p:graphicFrame>
      <p:sp>
        <p:nvSpPr>
          <p:cNvPr id="18" name="Cloud Callout 17"/>
          <p:cNvSpPr/>
          <p:nvPr/>
        </p:nvSpPr>
        <p:spPr>
          <a:xfrm>
            <a:off x="7086600" y="1981200"/>
            <a:ext cx="3048000" cy="1371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26 phrase pairs can be extracted from this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815" y="274638"/>
            <a:ext cx="9463585" cy="1143000"/>
          </a:xfrm>
        </p:spPr>
        <p:txBody>
          <a:bodyPr>
            <a:normAutofit fontScale="90000"/>
          </a:bodyPr>
          <a:lstStyle/>
          <a:p>
            <a:r>
              <a:rPr lang="en-US" dirty="0"/>
              <a:t>Computing Phrase Translation Probabilities</a:t>
            </a:r>
          </a:p>
        </p:txBody>
      </p:sp>
      <p:sp>
        <p:nvSpPr>
          <p:cNvPr id="4" name="Content Placeholder 2"/>
          <p:cNvSpPr txBox="1">
            <a:spLocks/>
          </p:cNvSpPr>
          <p:nvPr/>
        </p:nvSpPr>
        <p:spPr>
          <a:xfrm>
            <a:off x="2133600" y="1600201"/>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r>
              <a:rPr lang="en-US" sz="3200" dirty="0"/>
              <a:t>Estimated from the relative frequency:</a:t>
            </a:r>
          </a:p>
        </p:txBody>
      </p:sp>
      <p:pic>
        <p:nvPicPr>
          <p:cNvPr id="5" name="Picture 2"/>
          <p:cNvPicPr>
            <a:picLocks noChangeAspect="1" noChangeArrowheads="1"/>
          </p:cNvPicPr>
          <p:nvPr/>
        </p:nvPicPr>
        <p:blipFill>
          <a:blip r:embed="rId2" cstate="print"/>
          <a:srcRect/>
          <a:stretch>
            <a:fillRect/>
          </a:stretch>
        </p:blipFill>
        <p:spPr bwMode="auto">
          <a:xfrm>
            <a:off x="4953001" y="2543176"/>
            <a:ext cx="2771775" cy="885825"/>
          </a:xfrm>
          <a:prstGeom prst="rect">
            <a:avLst/>
          </a:prstGeom>
          <a:noFill/>
          <a:ln w="19050">
            <a:solidFill>
              <a:schemeClr val="accent2"/>
            </a:solidFill>
            <a:miter lim="800000"/>
            <a:headEnd/>
            <a:tailEnd/>
          </a:ln>
        </p:spPr>
      </p:pic>
      <p:graphicFrame>
        <p:nvGraphicFramePr>
          <p:cNvPr id="7" name="Table 6"/>
          <p:cNvGraphicFramePr>
            <a:graphicFrameLocks noGrp="1"/>
          </p:cNvGraphicFramePr>
          <p:nvPr/>
        </p:nvGraphicFramePr>
        <p:xfrm>
          <a:off x="2438400" y="3794760"/>
          <a:ext cx="7696200" cy="1920240"/>
        </p:xfrm>
        <a:graphic>
          <a:graphicData uri="http://schemas.openxmlformats.org/drawingml/2006/table">
            <a:tbl>
              <a:tblPr bandRow="1">
                <a:tableStyleId>{5C22544A-7EE6-4342-B048-85BDC9FD1C3A}</a:tableStyleId>
              </a:tblPr>
              <a:tblGrid>
                <a:gridCol w="2438400">
                  <a:extLst>
                    <a:ext uri="{9D8B030D-6E8A-4147-A177-3AD203B41FA5}">
                      <a16:colId xmlns:a16="http://schemas.microsoft.com/office/drawing/2014/main" val="20000"/>
                    </a:ext>
                  </a:extLst>
                </a:gridCol>
                <a:gridCol w="4098099">
                  <a:extLst>
                    <a:ext uri="{9D8B030D-6E8A-4147-A177-3AD203B41FA5}">
                      <a16:colId xmlns:a16="http://schemas.microsoft.com/office/drawing/2014/main" val="20001"/>
                    </a:ext>
                  </a:extLst>
                </a:gridCol>
                <a:gridCol w="1159701">
                  <a:extLst>
                    <a:ext uri="{9D8B030D-6E8A-4147-A177-3AD203B41FA5}">
                      <a16:colId xmlns:a16="http://schemas.microsoft.com/office/drawing/2014/main" val="20002"/>
                    </a:ext>
                  </a:extLst>
                </a:gridCol>
              </a:tblGrid>
              <a:tr h="313690">
                <a:tc>
                  <a:txBody>
                    <a:bodyPr/>
                    <a:lstStyle/>
                    <a:p>
                      <a:r>
                        <a:rPr lang="en-US" baseline="0" dirty="0"/>
                        <a:t>Prime Minister of India</a:t>
                      </a:r>
                      <a:endParaRPr lang="en-US" dirty="0"/>
                    </a:p>
                  </a:txBody>
                  <a:tcPr/>
                </a:tc>
                <a:tc>
                  <a:txBody>
                    <a:bodyPr/>
                    <a:lstStyle/>
                    <a:p>
                      <a:r>
                        <a:rPr lang="hi-IN" dirty="0"/>
                        <a:t>भारत के प्रधान मंत्री</a:t>
                      </a:r>
                      <a:endParaRPr lang="en-US" dirty="0"/>
                    </a:p>
                    <a:p>
                      <a:r>
                        <a:rPr lang="en-US" dirty="0"/>
                        <a:t>India</a:t>
                      </a:r>
                      <a:r>
                        <a:rPr lang="en-US" baseline="0" dirty="0"/>
                        <a:t> of Prime Minister</a:t>
                      </a:r>
                      <a:endParaRPr lang="en-US" dirty="0"/>
                    </a:p>
                  </a:txBody>
                  <a:tcPr/>
                </a:tc>
                <a:tc>
                  <a:txBody>
                    <a:bodyPr/>
                    <a:lstStyle/>
                    <a:p>
                      <a:r>
                        <a:rPr lang="en-US" b="1" i="1" dirty="0"/>
                        <a:t>0.75</a:t>
                      </a:r>
                    </a:p>
                  </a:txBody>
                  <a:tcPr/>
                </a:tc>
                <a:extLst>
                  <a:ext uri="{0D108BD9-81ED-4DB2-BD59-A6C34878D82A}">
                    <a16:rowId xmlns:a16="http://schemas.microsoft.com/office/drawing/2014/main" val="10000"/>
                  </a:ext>
                </a:extLst>
              </a:tr>
              <a:tr h="313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Prime Minister of India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i-IN" dirty="0"/>
                        <a:t>भारत के भूतपूर्व प्रधान मंत्री</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India of former Prime</a:t>
                      </a:r>
                      <a:r>
                        <a:rPr lang="en-US" baseline="0" dirty="0"/>
                        <a:t> Minister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dirty="0"/>
                        <a:t>0.02</a:t>
                      </a:r>
                    </a:p>
                  </a:txBody>
                  <a:tcPr/>
                </a:tc>
                <a:extLst>
                  <a:ext uri="{0D108BD9-81ED-4DB2-BD59-A6C34878D82A}">
                    <a16:rowId xmlns:a16="http://schemas.microsoft.com/office/drawing/2014/main" val="10001"/>
                  </a:ext>
                </a:extLst>
              </a:tr>
              <a:tr h="313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Prime Minister of India</a:t>
                      </a:r>
                      <a:endParaRPr lang="en-US" dirty="0"/>
                    </a:p>
                  </a:txBody>
                  <a:tcPr/>
                </a:tc>
                <a:tc>
                  <a:txBody>
                    <a:bodyPr/>
                    <a:lstStyle/>
                    <a:p>
                      <a:r>
                        <a:rPr lang="hi-IN" dirty="0"/>
                        <a:t>प्रधान मंत्री</a:t>
                      </a:r>
                      <a:endParaRPr lang="en-US" dirty="0"/>
                    </a:p>
                    <a:p>
                      <a:r>
                        <a:rPr lang="en-US" dirty="0"/>
                        <a:t>Prime Minister</a:t>
                      </a:r>
                    </a:p>
                  </a:txBody>
                  <a:tcPr/>
                </a:tc>
                <a:tc>
                  <a:txBody>
                    <a:bodyPr/>
                    <a:lstStyle/>
                    <a:p>
                      <a:r>
                        <a:rPr lang="en-US" b="1" i="1" dirty="0"/>
                        <a:t>0.23</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1959" y="405143"/>
            <a:ext cx="11352212" cy="1325563"/>
          </a:xfrm>
        </p:spPr>
        <p:txBody>
          <a:bodyPr>
            <a:normAutofit/>
          </a:bodyPr>
          <a:lstStyle/>
          <a:p>
            <a:r>
              <a:rPr lang="en-US" dirty="0"/>
              <a:t>Generative vs. Discriminative models in ML</a:t>
            </a:r>
          </a:p>
        </p:txBody>
      </p:sp>
      <p:sp>
        <p:nvSpPr>
          <p:cNvPr id="4" name="Text Placeholder 3"/>
          <p:cNvSpPr>
            <a:spLocks noGrp="1"/>
          </p:cNvSpPr>
          <p:nvPr>
            <p:ph type="body" idx="1"/>
          </p:nvPr>
        </p:nvSpPr>
        <p:spPr>
          <a:xfrm>
            <a:off x="848631" y="1596571"/>
            <a:ext cx="5157787" cy="496890"/>
          </a:xfrm>
        </p:spPr>
        <p:txBody>
          <a:bodyPr/>
          <a:lstStyle/>
          <a:p>
            <a:r>
              <a:rPr lang="en-US" dirty="0"/>
              <a:t>Generative Model	</a:t>
            </a:r>
          </a:p>
        </p:txBody>
      </p:sp>
      <p:sp>
        <p:nvSpPr>
          <p:cNvPr id="5" name="Content Placeholder 4"/>
          <p:cNvSpPr>
            <a:spLocks noGrp="1"/>
          </p:cNvSpPr>
          <p:nvPr>
            <p:ph sz="half" idx="2"/>
          </p:nvPr>
        </p:nvSpPr>
        <p:spPr>
          <a:xfrm>
            <a:off x="616857" y="2174876"/>
            <a:ext cx="5404531" cy="4073525"/>
          </a:xfrm>
        </p:spPr>
        <p:txBody>
          <a:bodyPr>
            <a:noAutofit/>
          </a:bodyPr>
          <a:lstStyle/>
          <a:p>
            <a:r>
              <a:rPr lang="en-US" sz="2000" dirty="0"/>
              <a:t>Noisy channel model of translation from sentence f  to sentence e.</a:t>
            </a:r>
          </a:p>
          <a:p>
            <a:r>
              <a:rPr lang="en-US" sz="2000" dirty="0"/>
              <a:t>Task is to recover e from noisy f.</a:t>
            </a:r>
          </a:p>
          <a:p>
            <a:pPr>
              <a:buNone/>
            </a:pPr>
            <a:endParaRPr lang="en-US" sz="2000" dirty="0"/>
          </a:p>
          <a:p>
            <a:pPr>
              <a:buNone/>
            </a:pPr>
            <a:endParaRPr lang="en-US" sz="2000" dirty="0"/>
          </a:p>
          <a:p>
            <a:pPr>
              <a:buNone/>
            </a:pPr>
            <a:endParaRPr lang="en-US" sz="2000" dirty="0"/>
          </a:p>
          <a:p>
            <a:pPr>
              <a:buNone/>
            </a:pPr>
            <a:r>
              <a:rPr lang="en-US" sz="2000" dirty="0"/>
              <a:t>P(</a:t>
            </a:r>
            <a:r>
              <a:rPr lang="en-US" sz="2000" dirty="0" err="1"/>
              <a:t>f|e</a:t>
            </a:r>
            <a:r>
              <a:rPr lang="en-US" sz="2000" dirty="0"/>
              <a:t>): Translation model, addresses adequacy</a:t>
            </a:r>
          </a:p>
          <a:p>
            <a:pPr>
              <a:buNone/>
            </a:pPr>
            <a:r>
              <a:rPr lang="en-US" sz="2000" dirty="0"/>
              <a:t>P(e): Language model, addresses fluency</a:t>
            </a:r>
          </a:p>
          <a:p>
            <a:pPr lvl="0"/>
            <a:r>
              <a:rPr lang="en-US" sz="2000" dirty="0">
                <a:solidFill>
                  <a:prstClr val="black"/>
                </a:solidFill>
              </a:rPr>
              <a:t>Joint modeling of entire parameter space</a:t>
            </a:r>
          </a:p>
          <a:p>
            <a:pPr lvl="0"/>
            <a:r>
              <a:rPr lang="en-US" sz="2000" dirty="0">
                <a:solidFill>
                  <a:prstClr val="black"/>
                </a:solidFill>
              </a:rPr>
              <a:t>The generative story is too simplistic, not reflective of translation process</a:t>
            </a:r>
          </a:p>
          <a:p>
            <a:pPr lvl="0"/>
            <a:endParaRPr lang="en-US" sz="2000" dirty="0">
              <a:solidFill>
                <a:prstClr val="black"/>
              </a:solidFill>
            </a:endParaRPr>
          </a:p>
          <a:p>
            <a:pPr>
              <a:buNone/>
            </a:pPr>
            <a:endParaRPr lang="en-US" sz="2000" dirty="0"/>
          </a:p>
        </p:txBody>
      </p:sp>
      <p:sp>
        <p:nvSpPr>
          <p:cNvPr id="6" name="Text Placeholder 5"/>
          <p:cNvSpPr>
            <a:spLocks noGrp="1"/>
          </p:cNvSpPr>
          <p:nvPr>
            <p:ph type="body" sz="quarter" idx="3"/>
          </p:nvPr>
        </p:nvSpPr>
        <p:spPr>
          <a:xfrm>
            <a:off x="6498771" y="1476644"/>
            <a:ext cx="5183188" cy="552904"/>
          </a:xfrm>
        </p:spPr>
        <p:txBody>
          <a:bodyPr/>
          <a:lstStyle/>
          <a:p>
            <a:r>
              <a:rPr lang="en-US" dirty="0"/>
              <a:t>Discriminative Model</a:t>
            </a:r>
          </a:p>
        </p:txBody>
      </p:sp>
      <p:sp>
        <p:nvSpPr>
          <p:cNvPr id="7" name="Content Placeholder 6"/>
          <p:cNvSpPr>
            <a:spLocks noGrp="1"/>
          </p:cNvSpPr>
          <p:nvPr>
            <p:ph sz="quarter" idx="4"/>
          </p:nvPr>
        </p:nvSpPr>
        <p:spPr>
          <a:xfrm>
            <a:off x="6303056" y="1961573"/>
            <a:ext cx="5482544" cy="4394777"/>
          </a:xfrm>
        </p:spPr>
        <p:txBody>
          <a:bodyPr>
            <a:noAutofit/>
          </a:bodyPr>
          <a:lstStyle/>
          <a:p>
            <a:r>
              <a:rPr lang="en-IN" sz="2000" dirty="0"/>
              <a:t>Maximum Entropy based model, incorporating arbitrary features</a:t>
            </a:r>
          </a:p>
          <a:p>
            <a:endParaRPr lang="en-IN" sz="2000" dirty="0"/>
          </a:p>
          <a:p>
            <a:endParaRPr lang="en-IN" sz="2000" dirty="0"/>
          </a:p>
          <a:p>
            <a:pPr marL="431800" indent="-323850">
              <a:buSzPct val="45000"/>
              <a:buFont typeface="Wingdings" charset="2"/>
              <a:buChar char=""/>
              <a:tabLst>
                <a:tab pos="723900" algn="l"/>
                <a:tab pos="1447800" algn="l"/>
                <a:tab pos="2171700" algn="l"/>
                <a:tab pos="2895600" algn="l"/>
                <a:tab pos="3619500" algn="l"/>
                <a:tab pos="4343400" algn="l"/>
              </a:tabLst>
            </a:pPr>
            <a:endParaRPr lang="en-IN" sz="2000" dirty="0"/>
          </a:p>
          <a:p>
            <a:pPr marL="431800" indent="-323850">
              <a:buSzPct val="45000"/>
              <a:buFont typeface="Wingdings" charset="2"/>
              <a:buChar char=""/>
              <a:tabLst>
                <a:tab pos="723900" algn="l"/>
                <a:tab pos="1447800" algn="l"/>
                <a:tab pos="2171700" algn="l"/>
                <a:tab pos="2895600" algn="l"/>
                <a:tab pos="3619500" algn="l"/>
                <a:tab pos="4343400" algn="l"/>
              </a:tabLst>
            </a:pPr>
            <a:r>
              <a:rPr lang="en-IN" sz="2000" dirty="0"/>
              <a:t>h</a:t>
            </a:r>
            <a:r>
              <a:rPr lang="en-IN" sz="2000" baseline="-33000" dirty="0"/>
              <a:t>i</a:t>
            </a:r>
            <a:r>
              <a:rPr lang="en-IN" sz="2000" dirty="0"/>
              <a:t> -  features functions, </a:t>
            </a:r>
            <a:r>
              <a:rPr lang="en-IN" sz="2000" dirty="0" err="1">
                <a:cs typeface="Arial" charset="0"/>
              </a:rPr>
              <a:t>λ</a:t>
            </a:r>
            <a:r>
              <a:rPr lang="en-IN" sz="2000" baseline="-33000" dirty="0" err="1">
                <a:cs typeface="Arial" charset="0"/>
              </a:rPr>
              <a:t>i</a:t>
            </a:r>
            <a:r>
              <a:rPr lang="en-IN" sz="2000" baseline="-33000" dirty="0">
                <a:cs typeface="Arial" charset="0"/>
              </a:rPr>
              <a:t> </a:t>
            </a:r>
            <a:r>
              <a:rPr lang="en-IN" sz="2000" dirty="0">
                <a:cs typeface="Arial" charset="0"/>
              </a:rPr>
              <a:t>are feature weights </a:t>
            </a:r>
          </a:p>
          <a:p>
            <a:pPr marL="431800" indent="-323850">
              <a:buSzPct val="45000"/>
              <a:buFont typeface="Wingdings" charset="2"/>
              <a:buChar char=""/>
              <a:tabLst>
                <a:tab pos="723900" algn="l"/>
                <a:tab pos="1447800" algn="l"/>
                <a:tab pos="2171700" algn="l"/>
                <a:tab pos="2895600" algn="l"/>
                <a:tab pos="3619500" algn="l"/>
                <a:tab pos="4343400" algn="l"/>
              </a:tabLst>
            </a:pPr>
            <a:r>
              <a:rPr lang="en-IN" sz="2000" dirty="0">
                <a:cs typeface="Arial" charset="0"/>
              </a:rPr>
              <a:t>No need to model source, reduces parameter space</a:t>
            </a:r>
          </a:p>
          <a:p>
            <a:pPr marL="431800" indent="-323850">
              <a:buSzPct val="45000"/>
              <a:buFont typeface="Wingdings" charset="2"/>
              <a:buChar char=""/>
              <a:tabLst>
                <a:tab pos="723900" algn="l"/>
                <a:tab pos="1447800" algn="l"/>
                <a:tab pos="2171700" algn="l"/>
                <a:tab pos="2895600" algn="l"/>
                <a:tab pos="3619500" algn="l"/>
                <a:tab pos="4343400" algn="l"/>
              </a:tabLst>
            </a:pPr>
            <a:r>
              <a:rPr lang="en-IN" sz="2000" dirty="0">
                <a:cs typeface="Arial" charset="0"/>
              </a:rPr>
              <a:t>Arbitrary features can better capture translation process</a:t>
            </a:r>
          </a:p>
          <a:p>
            <a:pPr marL="431800" indent="-323850">
              <a:buSzPct val="45000"/>
              <a:buFont typeface="Wingdings" charset="2"/>
              <a:buChar char=""/>
              <a:tabLst>
                <a:tab pos="723900" algn="l"/>
                <a:tab pos="1447800" algn="l"/>
                <a:tab pos="2171700" algn="l"/>
                <a:tab pos="2895600" algn="l"/>
                <a:tab pos="3619500" algn="l"/>
                <a:tab pos="4343400" algn="l"/>
              </a:tabLst>
            </a:pPr>
            <a:r>
              <a:rPr lang="en-IN" sz="2000" dirty="0">
                <a:cs typeface="Arial" charset="0"/>
              </a:rPr>
              <a:t>Why exponential function form? –maximizing entropy </a:t>
            </a:r>
            <a:r>
              <a:rPr lang="en-IN" sz="2000" dirty="0" err="1">
                <a:cs typeface="Arial" charset="0"/>
              </a:rPr>
              <a:t>w.r.t</a:t>
            </a:r>
            <a:r>
              <a:rPr lang="en-IN" sz="2000" dirty="0">
                <a:cs typeface="Arial" charset="0"/>
              </a:rPr>
              <a:t> data constraints</a:t>
            </a:r>
          </a:p>
          <a:p>
            <a:pPr marL="431800" indent="-323850">
              <a:buSzPct val="45000"/>
              <a:buFont typeface="Wingdings" charset="2"/>
              <a:buChar char=""/>
              <a:tabLst>
                <a:tab pos="723900" algn="l"/>
                <a:tab pos="1447800" algn="l"/>
                <a:tab pos="2171700" algn="l"/>
                <a:tab pos="2895600" algn="l"/>
                <a:tab pos="3619500" algn="l"/>
                <a:tab pos="4343400" algn="l"/>
              </a:tabLst>
            </a:pPr>
            <a:endParaRPr lang="en-IN" sz="2000" dirty="0">
              <a:cs typeface="Arial" charset="0"/>
            </a:endParaRPr>
          </a:p>
          <a:p>
            <a:endParaRPr lang="en-US" sz="2000" dirty="0"/>
          </a:p>
        </p:txBody>
      </p:sp>
      <p:pic>
        <p:nvPicPr>
          <p:cNvPr id="8" name="Picture 4"/>
          <p:cNvPicPr>
            <a:picLocks noChangeAspect="1" noChangeArrowheads="1"/>
          </p:cNvPicPr>
          <p:nvPr/>
        </p:nvPicPr>
        <p:blipFill>
          <a:blip r:embed="rId2" cstate="print"/>
          <a:srcRect/>
          <a:stretch>
            <a:fillRect/>
          </a:stretch>
        </p:blipFill>
        <p:spPr bwMode="auto">
          <a:xfrm>
            <a:off x="1665515" y="3577895"/>
            <a:ext cx="2743200" cy="633743"/>
          </a:xfrm>
          <a:prstGeom prst="rect">
            <a:avLst/>
          </a:prstGeom>
          <a:noFill/>
          <a:ln w="9360">
            <a:noFill/>
            <a:miter lim="800000"/>
            <a:headEnd/>
            <a:tailEnd/>
          </a:ln>
          <a:effectLst/>
        </p:spPr>
      </p:pic>
      <p:pic>
        <p:nvPicPr>
          <p:cNvPr id="10" name="Picture 5"/>
          <p:cNvPicPr>
            <a:picLocks noChangeAspect="1" noChangeArrowheads="1"/>
          </p:cNvPicPr>
          <p:nvPr/>
        </p:nvPicPr>
        <p:blipFill>
          <a:blip r:embed="rId3" cstate="print"/>
          <a:srcRect/>
          <a:stretch>
            <a:fillRect/>
          </a:stretch>
        </p:blipFill>
        <p:spPr bwMode="auto">
          <a:xfrm>
            <a:off x="6795662" y="2724043"/>
            <a:ext cx="4558138" cy="1008048"/>
          </a:xfrm>
          <a:prstGeom prst="rect">
            <a:avLst/>
          </a:prstGeom>
          <a:noFill/>
          <a:ln w="9525">
            <a:noFill/>
            <a:round/>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Discriminative Training of PB-SMT</a:t>
            </a:r>
          </a:p>
        </p:txBody>
      </p:sp>
      <p:sp>
        <p:nvSpPr>
          <p:cNvPr id="3" name="Content Placeholder 2"/>
          <p:cNvSpPr>
            <a:spLocks noGrp="1"/>
          </p:cNvSpPr>
          <p:nvPr>
            <p:ph idx="1"/>
          </p:nvPr>
        </p:nvSpPr>
        <p:spPr/>
        <p:txBody>
          <a:bodyPr>
            <a:normAutofit fontScale="92500" lnSpcReduction="10000"/>
          </a:bodyPr>
          <a:lstStyle/>
          <a:p>
            <a:r>
              <a:rPr lang="en-US" dirty="0"/>
              <a:t>Directly model the posterior probability p</a:t>
            </a:r>
            <a:r>
              <a:rPr lang="en-US" b="1" dirty="0"/>
              <a:t>(</a:t>
            </a:r>
            <a:r>
              <a:rPr lang="en-US" b="1" dirty="0" err="1"/>
              <a:t>e|f</a:t>
            </a:r>
            <a:r>
              <a:rPr lang="en-US" b="1" dirty="0"/>
              <a:t>)</a:t>
            </a:r>
          </a:p>
          <a:p>
            <a:r>
              <a:rPr lang="en-US" dirty="0"/>
              <a:t>Use the Maximum Entropy framework</a:t>
            </a:r>
          </a:p>
          <a:p>
            <a:endParaRPr lang="en-US" dirty="0"/>
          </a:p>
          <a:p>
            <a:endParaRPr lang="en-US" dirty="0"/>
          </a:p>
          <a:p>
            <a:endParaRPr lang="en-US" dirty="0"/>
          </a:p>
          <a:p>
            <a:pPr lvl="1"/>
            <a:endParaRPr lang="en-US" dirty="0"/>
          </a:p>
          <a:p>
            <a:pPr lvl="1"/>
            <a:r>
              <a:rPr lang="en-US" dirty="0"/>
              <a:t>h</a:t>
            </a:r>
            <a:r>
              <a:rPr lang="en-US" baseline="-25000" dirty="0"/>
              <a:t>i</a:t>
            </a:r>
            <a:r>
              <a:rPr lang="en-US" b="1" dirty="0"/>
              <a:t>(</a:t>
            </a:r>
            <a:r>
              <a:rPr lang="en-US" b="1" dirty="0" err="1"/>
              <a:t>f,e</a:t>
            </a:r>
            <a:r>
              <a:rPr lang="en-US" b="1" dirty="0"/>
              <a:t>) </a:t>
            </a:r>
            <a:r>
              <a:rPr lang="en-US" dirty="0"/>
              <a:t>are feature functions , </a:t>
            </a:r>
            <a:r>
              <a:rPr lang="el-GR" dirty="0"/>
              <a:t>λ</a:t>
            </a:r>
            <a:r>
              <a:rPr lang="en-US" baseline="-25000" dirty="0"/>
              <a:t>i</a:t>
            </a:r>
            <a:r>
              <a:rPr lang="en-US" dirty="0"/>
              <a:t>’s are feature weights</a:t>
            </a:r>
            <a:endParaRPr lang="en-US" b="1" dirty="0"/>
          </a:p>
          <a:p>
            <a:r>
              <a:rPr lang="en-US" dirty="0"/>
              <a:t>Benefits: </a:t>
            </a:r>
          </a:p>
          <a:p>
            <a:pPr lvl="1"/>
            <a:r>
              <a:rPr lang="en-US" dirty="0"/>
              <a:t>Can add arbitrary features to score the translations</a:t>
            </a:r>
          </a:p>
          <a:p>
            <a:pPr lvl="1"/>
            <a:r>
              <a:rPr lang="en-US" dirty="0"/>
              <a:t>Can assign different weight for each features</a:t>
            </a:r>
          </a:p>
          <a:p>
            <a:pPr lvl="1"/>
            <a:r>
              <a:rPr lang="en-US" dirty="0"/>
              <a:t>Assumptions of generative model may be incorrect</a:t>
            </a:r>
          </a:p>
          <a:p>
            <a:pPr lvl="1"/>
            <a:endParaRPr lang="en-US" dirty="0"/>
          </a:p>
        </p:txBody>
      </p:sp>
      <p:pic>
        <p:nvPicPr>
          <p:cNvPr id="4" name="Picture 3" descr="CodeCogsEqn.gif"/>
          <p:cNvPicPr>
            <a:picLocks noChangeAspect="1"/>
          </p:cNvPicPr>
          <p:nvPr/>
        </p:nvPicPr>
        <p:blipFill>
          <a:blip r:embed="rId3" cstate="print"/>
          <a:stretch>
            <a:fillRect/>
          </a:stretch>
        </p:blipFill>
        <p:spPr>
          <a:xfrm>
            <a:off x="1490097" y="2971258"/>
            <a:ext cx="3084285" cy="690512"/>
          </a:xfrm>
          <a:prstGeom prst="rect">
            <a:avLst/>
          </a:prstGeom>
          <a:noFill/>
          <a:ln w="19050">
            <a:solidFill>
              <a:schemeClr val="accent2"/>
            </a:solidFill>
            <a:miter lim="800000"/>
            <a:headEnd/>
            <a:tailEnd/>
          </a:ln>
        </p:spPr>
      </p:pic>
      <p:pic>
        <p:nvPicPr>
          <p:cNvPr id="6" name="Picture 5" descr="CodeCogsEqn (2).png"/>
          <p:cNvPicPr>
            <a:picLocks noChangeAspect="1"/>
          </p:cNvPicPr>
          <p:nvPr/>
        </p:nvPicPr>
        <p:blipFill>
          <a:blip r:embed="rId4" cstate="print"/>
          <a:stretch>
            <a:fillRect/>
          </a:stretch>
        </p:blipFill>
        <p:spPr>
          <a:xfrm>
            <a:off x="6278345" y="2975970"/>
            <a:ext cx="3920706" cy="685800"/>
          </a:xfrm>
          <a:prstGeom prst="rect">
            <a:avLst/>
          </a:prstGeom>
          <a:noFill/>
          <a:ln w="19050">
            <a:solidFill>
              <a:schemeClr val="accent2"/>
            </a:solid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21229" y="246835"/>
            <a:ext cx="10515600" cy="1325563"/>
          </a:xfrm>
        </p:spPr>
        <p:txBody>
          <a:bodyPr/>
          <a:lstStyle/>
          <a:p>
            <a:r>
              <a:rPr lang="en-US" dirty="0"/>
              <a:t>Generative Model as a special case</a:t>
            </a:r>
          </a:p>
        </p:txBody>
      </p:sp>
      <p:grpSp>
        <p:nvGrpSpPr>
          <p:cNvPr id="3" name="Group 11"/>
          <p:cNvGrpSpPr/>
          <p:nvPr/>
        </p:nvGrpSpPr>
        <p:grpSpPr>
          <a:xfrm>
            <a:off x="5323114" y="1371600"/>
            <a:ext cx="3820886" cy="1981200"/>
            <a:chOff x="2514600" y="1295400"/>
            <a:chExt cx="3820886" cy="1981200"/>
          </a:xfrm>
        </p:grpSpPr>
        <p:pic>
          <p:nvPicPr>
            <p:cNvPr id="6" name="Picture 2"/>
            <p:cNvPicPr>
              <a:picLocks noChangeAspect="1" noChangeArrowheads="1"/>
            </p:cNvPicPr>
            <p:nvPr/>
          </p:nvPicPr>
          <p:blipFill>
            <a:blip r:embed="rId3" cstate="print"/>
            <a:srcRect/>
            <a:stretch>
              <a:fillRect/>
            </a:stretch>
          </p:blipFill>
          <p:spPr bwMode="auto">
            <a:xfrm>
              <a:off x="2514600" y="1295400"/>
              <a:ext cx="3820886" cy="1143000"/>
            </a:xfrm>
            <a:prstGeom prst="rect">
              <a:avLst/>
            </a:prstGeom>
            <a:noFill/>
            <a:ln w="19050">
              <a:solidFill>
                <a:schemeClr val="accent2"/>
              </a:solidFill>
              <a:miter lim="800000"/>
              <a:headEnd/>
              <a:tailEnd/>
            </a:ln>
          </p:spPr>
        </p:pic>
        <p:pic>
          <p:nvPicPr>
            <p:cNvPr id="7" name="Picture 3"/>
            <p:cNvPicPr>
              <a:picLocks noChangeAspect="1" noChangeArrowheads="1"/>
            </p:cNvPicPr>
            <p:nvPr/>
          </p:nvPicPr>
          <p:blipFill>
            <a:blip r:embed="rId4" cstate="print"/>
            <a:srcRect/>
            <a:stretch>
              <a:fillRect/>
            </a:stretch>
          </p:blipFill>
          <p:spPr bwMode="auto">
            <a:xfrm>
              <a:off x="2514600" y="2438400"/>
              <a:ext cx="3810001" cy="838200"/>
            </a:xfrm>
            <a:prstGeom prst="rect">
              <a:avLst/>
            </a:prstGeom>
            <a:noFill/>
            <a:ln w="19050">
              <a:solidFill>
                <a:schemeClr val="accent2"/>
              </a:solidFill>
              <a:miter lim="800000"/>
              <a:headEnd/>
              <a:tailEnd/>
            </a:ln>
          </p:spPr>
        </p:pic>
      </p:grpSp>
      <p:grpSp>
        <p:nvGrpSpPr>
          <p:cNvPr id="4" name="Group 15"/>
          <p:cNvGrpSpPr/>
          <p:nvPr/>
        </p:nvGrpSpPr>
        <p:grpSpPr>
          <a:xfrm>
            <a:off x="5600700" y="4114800"/>
            <a:ext cx="4229100" cy="1771650"/>
            <a:chOff x="4419600" y="3962400"/>
            <a:chExt cx="4229100" cy="1771650"/>
          </a:xfrm>
          <a:noFill/>
        </p:grpSpPr>
        <p:pic>
          <p:nvPicPr>
            <p:cNvPr id="8" name="Picture 7" descr="CodeCogsEqn (3).png"/>
            <p:cNvPicPr>
              <a:picLocks noChangeAspect="1"/>
            </p:cNvPicPr>
            <p:nvPr/>
          </p:nvPicPr>
          <p:blipFill>
            <a:blip r:embed="rId5" cstate="print"/>
            <a:stretch>
              <a:fillRect/>
            </a:stretch>
          </p:blipFill>
          <p:spPr>
            <a:xfrm>
              <a:off x="4419600" y="3962400"/>
              <a:ext cx="2781300" cy="685800"/>
            </a:xfrm>
            <a:prstGeom prst="rect">
              <a:avLst/>
            </a:prstGeom>
            <a:noFill/>
            <a:ln w="19050">
              <a:solidFill>
                <a:schemeClr val="accent2"/>
              </a:solidFill>
              <a:miter lim="800000"/>
              <a:headEnd/>
              <a:tailEnd/>
            </a:ln>
          </p:spPr>
        </p:pic>
        <p:pic>
          <p:nvPicPr>
            <p:cNvPr id="9" name="Picture 8" descr="CodeCogsEqn (4).png"/>
            <p:cNvPicPr>
              <a:picLocks noChangeAspect="1"/>
            </p:cNvPicPr>
            <p:nvPr/>
          </p:nvPicPr>
          <p:blipFill>
            <a:blip r:embed="rId6" cstate="print"/>
            <a:stretch>
              <a:fillRect/>
            </a:stretch>
          </p:blipFill>
          <p:spPr>
            <a:xfrm>
              <a:off x="4419600" y="4724400"/>
              <a:ext cx="4229100" cy="685800"/>
            </a:xfrm>
            <a:prstGeom prst="rect">
              <a:avLst/>
            </a:prstGeom>
            <a:noFill/>
            <a:ln w="19050">
              <a:solidFill>
                <a:schemeClr val="accent2"/>
              </a:solidFill>
              <a:miter lim="800000"/>
              <a:headEnd/>
              <a:tailEnd/>
            </a:ln>
          </p:spPr>
        </p:pic>
        <p:pic>
          <p:nvPicPr>
            <p:cNvPr id="10" name="Picture 9" descr="CodeCogsEqn (5).png"/>
            <p:cNvPicPr>
              <a:picLocks noChangeAspect="1"/>
            </p:cNvPicPr>
            <p:nvPr/>
          </p:nvPicPr>
          <p:blipFill>
            <a:blip r:embed="rId7" cstate="print"/>
            <a:stretch>
              <a:fillRect/>
            </a:stretch>
          </p:blipFill>
          <p:spPr>
            <a:xfrm>
              <a:off x="4419600" y="5486400"/>
              <a:ext cx="2352675" cy="247650"/>
            </a:xfrm>
            <a:prstGeom prst="rect">
              <a:avLst/>
            </a:prstGeom>
            <a:noFill/>
            <a:ln w="19050">
              <a:solidFill>
                <a:schemeClr val="accent2"/>
              </a:solidFill>
              <a:miter lim="800000"/>
              <a:headEnd/>
              <a:tailEnd/>
            </a:ln>
          </p:spPr>
        </p:pic>
      </p:grpSp>
      <p:sp>
        <p:nvSpPr>
          <p:cNvPr id="13" name="TextBox 12"/>
          <p:cNvSpPr txBox="1"/>
          <p:nvPr/>
        </p:nvSpPr>
        <p:spPr>
          <a:xfrm>
            <a:off x="1752600" y="2297668"/>
            <a:ext cx="2133600" cy="400110"/>
          </a:xfrm>
          <a:prstGeom prst="rect">
            <a:avLst/>
          </a:prstGeom>
          <a:noFill/>
        </p:spPr>
        <p:txBody>
          <a:bodyPr wrap="square" rtlCol="0">
            <a:spAutoFit/>
          </a:bodyPr>
          <a:lstStyle/>
          <a:p>
            <a:r>
              <a:rPr lang="en-US" sz="2000" i="1" dirty="0"/>
              <a:t>Generative model</a:t>
            </a:r>
          </a:p>
        </p:txBody>
      </p:sp>
      <p:sp>
        <p:nvSpPr>
          <p:cNvPr id="14" name="TextBox 13"/>
          <p:cNvSpPr txBox="1"/>
          <p:nvPr/>
        </p:nvSpPr>
        <p:spPr>
          <a:xfrm>
            <a:off x="1752600" y="4572000"/>
            <a:ext cx="3200400" cy="923330"/>
          </a:xfrm>
          <a:prstGeom prst="rect">
            <a:avLst/>
          </a:prstGeom>
          <a:noFill/>
        </p:spPr>
        <p:txBody>
          <a:bodyPr wrap="square" rtlCol="0">
            <a:spAutoFit/>
          </a:bodyPr>
          <a:lstStyle/>
          <a:p>
            <a:r>
              <a:rPr lang="en-US" i="1" dirty="0"/>
              <a:t>Feature function mappings</a:t>
            </a:r>
          </a:p>
          <a:p>
            <a:r>
              <a:rPr lang="en-US" i="1" dirty="0"/>
              <a:t>for corresponding discriminative</a:t>
            </a:r>
          </a:p>
          <a:p>
            <a:r>
              <a:rPr lang="en-US" i="1" dirty="0"/>
              <a:t>model</a:t>
            </a:r>
          </a:p>
        </p:txBody>
      </p:sp>
      <p:sp>
        <p:nvSpPr>
          <p:cNvPr id="18" name="TextBox 17"/>
          <p:cNvSpPr txBox="1"/>
          <p:nvPr/>
        </p:nvSpPr>
        <p:spPr>
          <a:xfrm>
            <a:off x="8763000" y="4828402"/>
            <a:ext cx="1828800" cy="276999"/>
          </a:xfrm>
          <a:prstGeom prst="rect">
            <a:avLst/>
          </a:prstGeom>
          <a:noFill/>
        </p:spPr>
        <p:txBody>
          <a:bodyPr wrap="square" rtlCol="0">
            <a:spAutoFit/>
          </a:bodyPr>
          <a:lstStyle/>
          <a:p>
            <a:r>
              <a:rPr lang="en-US" sz="1200" dirty="0"/>
              <a:t>distortion model</a:t>
            </a:r>
          </a:p>
        </p:txBody>
      </p:sp>
      <p:sp>
        <p:nvSpPr>
          <p:cNvPr id="19" name="TextBox 18"/>
          <p:cNvSpPr txBox="1"/>
          <p:nvPr/>
        </p:nvSpPr>
        <p:spPr>
          <a:xfrm>
            <a:off x="8382000" y="5638801"/>
            <a:ext cx="1828800" cy="276999"/>
          </a:xfrm>
          <a:prstGeom prst="rect">
            <a:avLst/>
          </a:prstGeom>
          <a:noFill/>
        </p:spPr>
        <p:txBody>
          <a:bodyPr wrap="square" rtlCol="0">
            <a:spAutoFit/>
          </a:bodyPr>
          <a:lstStyle/>
          <a:p>
            <a:r>
              <a:rPr lang="en-US" sz="1200" dirty="0"/>
              <a:t>language model</a:t>
            </a:r>
          </a:p>
        </p:txBody>
      </p:sp>
      <p:sp>
        <p:nvSpPr>
          <p:cNvPr id="20" name="TextBox 19"/>
          <p:cNvSpPr txBox="1"/>
          <p:nvPr/>
        </p:nvSpPr>
        <p:spPr>
          <a:xfrm>
            <a:off x="8534400" y="4295002"/>
            <a:ext cx="1828800" cy="276999"/>
          </a:xfrm>
          <a:prstGeom prst="rect">
            <a:avLst/>
          </a:prstGeom>
          <a:noFill/>
        </p:spPr>
        <p:txBody>
          <a:bodyPr wrap="square" rtlCol="0">
            <a:spAutoFit/>
          </a:bodyPr>
          <a:lstStyle/>
          <a:p>
            <a:r>
              <a:rPr lang="en-US" sz="1200" dirty="0"/>
              <a:t>translation model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More features for PB-SMT</a:t>
            </a:r>
          </a:p>
        </p:txBody>
      </p:sp>
      <p:sp>
        <p:nvSpPr>
          <p:cNvPr id="6" name="Content Placeholder 5"/>
          <p:cNvSpPr>
            <a:spLocks noGrp="1"/>
          </p:cNvSpPr>
          <p:nvPr>
            <p:ph idx="1"/>
          </p:nvPr>
        </p:nvSpPr>
        <p:spPr/>
        <p:txBody>
          <a:bodyPr/>
          <a:lstStyle/>
          <a:p>
            <a:r>
              <a:rPr lang="en-US" dirty="0"/>
              <a:t>Inverse phrase translation probability (            )  </a:t>
            </a:r>
          </a:p>
          <a:p>
            <a:r>
              <a:rPr lang="en-US" dirty="0"/>
              <a:t>Lexical Weighting</a:t>
            </a:r>
          </a:p>
          <a:p>
            <a:endParaRPr lang="en-US" dirty="0"/>
          </a:p>
          <a:p>
            <a:endParaRPr lang="en-US" dirty="0"/>
          </a:p>
          <a:p>
            <a:pPr lvl="1"/>
            <a:r>
              <a:rPr lang="en-US" i="1" dirty="0"/>
              <a:t>a: </a:t>
            </a:r>
            <a:r>
              <a:rPr lang="en-US" dirty="0"/>
              <a:t>alignment between words in phrase pair (ē, f)</a:t>
            </a:r>
          </a:p>
          <a:p>
            <a:pPr lvl="1"/>
            <a:r>
              <a:rPr lang="en-US" i="1" dirty="0"/>
              <a:t>w(</a:t>
            </a:r>
            <a:r>
              <a:rPr lang="en-US" i="1" dirty="0" err="1"/>
              <a:t>x|y</a:t>
            </a:r>
            <a:r>
              <a:rPr lang="en-US" i="1" dirty="0"/>
              <a:t>): </a:t>
            </a:r>
            <a:r>
              <a:rPr lang="en-US" dirty="0"/>
              <a:t>word translation probability</a:t>
            </a:r>
          </a:p>
          <a:p>
            <a:r>
              <a:rPr lang="en-US" dirty="0"/>
              <a:t>Inverse Lexical Weighting</a:t>
            </a:r>
          </a:p>
          <a:p>
            <a:pPr lvl="1"/>
            <a:r>
              <a:rPr lang="en-US" dirty="0"/>
              <a:t>Same as above, in the other direction</a:t>
            </a:r>
          </a:p>
        </p:txBody>
      </p:sp>
      <p:pic>
        <p:nvPicPr>
          <p:cNvPr id="5122" name="Picture 2"/>
          <p:cNvPicPr>
            <a:picLocks noChangeAspect="1" noChangeArrowheads="1"/>
          </p:cNvPicPr>
          <p:nvPr/>
        </p:nvPicPr>
        <p:blipFill>
          <a:blip r:embed="rId2" cstate="print"/>
          <a:srcRect/>
          <a:stretch>
            <a:fillRect/>
          </a:stretch>
        </p:blipFill>
        <p:spPr bwMode="auto">
          <a:xfrm>
            <a:off x="6763657" y="1792517"/>
            <a:ext cx="838200" cy="617008"/>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144282" y="2498081"/>
            <a:ext cx="5238750" cy="1076325"/>
          </a:xfrm>
          <a:prstGeom prst="rect">
            <a:avLst/>
          </a:prstGeom>
          <a:noFill/>
          <a:ln w="19050">
            <a:solidFill>
              <a:schemeClr val="accent2"/>
            </a:solid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 </a:t>
            </a:r>
            <a:r>
              <a:rPr lang="en-US" dirty="0"/>
              <a:t>of Translation</a:t>
            </a:r>
            <a:endParaRPr lang="en-IN" dirty="0"/>
          </a:p>
        </p:txBody>
      </p:sp>
      <p:sp>
        <p:nvSpPr>
          <p:cNvPr id="5" name="TextBox 4"/>
          <p:cNvSpPr txBox="1"/>
          <p:nvPr/>
        </p:nvSpPr>
        <p:spPr>
          <a:xfrm>
            <a:off x="3200400" y="1752601"/>
            <a:ext cx="6019800" cy="584775"/>
          </a:xfrm>
          <a:prstGeom prst="rect">
            <a:avLst/>
          </a:prstGeom>
          <a:noFill/>
        </p:spPr>
        <p:txBody>
          <a:bodyPr wrap="square" rtlCol="0">
            <a:spAutoFit/>
          </a:bodyPr>
          <a:lstStyle/>
          <a:p>
            <a:r>
              <a:rPr lang="en-US" sz="3200"/>
              <a:t>Ram    ate</a:t>
            </a:r>
            <a:r>
              <a:rPr lang="hi-IN" sz="3200"/>
              <a:t> </a:t>
            </a:r>
            <a:r>
              <a:rPr lang="en-US" sz="3200"/>
              <a:t>   rice   with the </a:t>
            </a:r>
            <a:r>
              <a:rPr lang="en-US" sz="3200" dirty="0"/>
              <a:t>spoon</a:t>
            </a:r>
            <a:endParaRPr lang="en-IN" sz="3200" dirty="0"/>
          </a:p>
        </p:txBody>
      </p:sp>
      <p:sp>
        <p:nvSpPr>
          <p:cNvPr id="8" name="Rounded Rectangle 7"/>
          <p:cNvSpPr/>
          <p:nvPr/>
        </p:nvSpPr>
        <p:spPr>
          <a:xfrm>
            <a:off x="3200400" y="1768840"/>
            <a:ext cx="914400" cy="51716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ounded Rectangle 9"/>
          <p:cNvSpPr/>
          <p:nvPr/>
        </p:nvSpPr>
        <p:spPr>
          <a:xfrm>
            <a:off x="2941820" y="3672590"/>
            <a:ext cx="1172980" cy="51841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sz="2800" dirty="0">
                <a:solidFill>
                  <a:schemeClr val="tx1"/>
                </a:solidFill>
              </a:rPr>
              <a:t>राम</a:t>
            </a:r>
            <a:r>
              <a:rPr lang="en-US" sz="2800" dirty="0">
                <a:solidFill>
                  <a:schemeClr val="tx1"/>
                </a:solidFill>
              </a:rPr>
              <a:t> </a:t>
            </a:r>
            <a:r>
              <a:rPr lang="hi-IN" sz="2800" dirty="0">
                <a:solidFill>
                  <a:schemeClr val="tx1"/>
                </a:solidFill>
              </a:rPr>
              <a:t>ने</a:t>
            </a:r>
            <a:endParaRPr lang="en-IN" dirty="0">
              <a:solidFill>
                <a:schemeClr val="tx1"/>
              </a:solidFill>
            </a:endParaRPr>
          </a:p>
        </p:txBody>
      </p:sp>
      <p:cxnSp>
        <p:nvCxnSpPr>
          <p:cNvPr id="12" name="Straight Arrow Connector 11"/>
          <p:cNvCxnSpPr>
            <a:stCxn id="8" idx="2"/>
            <a:endCxn id="10" idx="0"/>
          </p:cNvCxnSpPr>
          <p:nvPr/>
        </p:nvCxnSpPr>
        <p:spPr>
          <a:xfrm rot="5400000">
            <a:off x="2899660" y="2914650"/>
            <a:ext cx="1386590" cy="12929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6" name="Rounded Rectangle 15"/>
          <p:cNvSpPr/>
          <p:nvPr/>
        </p:nvSpPr>
        <p:spPr>
          <a:xfrm>
            <a:off x="4495800" y="3657600"/>
            <a:ext cx="1905000" cy="51841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sz="2800" dirty="0">
                <a:solidFill>
                  <a:schemeClr val="tx1"/>
                </a:solidFill>
              </a:rPr>
              <a:t>चम्मच से</a:t>
            </a:r>
            <a:endParaRPr lang="en-IN" sz="2800" dirty="0">
              <a:solidFill>
                <a:schemeClr val="tx1"/>
              </a:solidFill>
            </a:endParaRPr>
          </a:p>
        </p:txBody>
      </p:sp>
      <p:sp>
        <p:nvSpPr>
          <p:cNvPr id="17" name="Rounded Rectangle 16"/>
          <p:cNvSpPr/>
          <p:nvPr/>
        </p:nvSpPr>
        <p:spPr>
          <a:xfrm>
            <a:off x="6720590" y="3657600"/>
            <a:ext cx="1128010" cy="51841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sz="2800" dirty="0">
                <a:solidFill>
                  <a:schemeClr val="tx1"/>
                </a:solidFill>
              </a:rPr>
              <a:t>चावल</a:t>
            </a:r>
            <a:endParaRPr lang="en-IN" sz="2800" dirty="0">
              <a:solidFill>
                <a:schemeClr val="tx1"/>
              </a:solidFill>
            </a:endParaRPr>
          </a:p>
        </p:txBody>
      </p:sp>
      <p:sp>
        <p:nvSpPr>
          <p:cNvPr id="20" name="Rounded Rectangle 19"/>
          <p:cNvSpPr/>
          <p:nvPr/>
        </p:nvSpPr>
        <p:spPr>
          <a:xfrm>
            <a:off x="4343400" y="1767590"/>
            <a:ext cx="838200" cy="50342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p:cNvCxnSpPr>
            <a:stCxn id="20" idx="2"/>
            <a:endCxn id="53" idx="0"/>
          </p:cNvCxnSpPr>
          <p:nvPr/>
        </p:nvCxnSpPr>
        <p:spPr>
          <a:xfrm rot="16200000" flipH="1">
            <a:off x="6054152" y="979358"/>
            <a:ext cx="1386590" cy="396989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26" idx="2"/>
            <a:endCxn id="16" idx="0"/>
          </p:cNvCxnSpPr>
          <p:nvPr/>
        </p:nvCxnSpPr>
        <p:spPr>
          <a:xfrm rot="5400000">
            <a:off x="5898005" y="1821305"/>
            <a:ext cx="1386590" cy="22860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6" name="Rounded Rectangle 25"/>
          <p:cNvSpPr/>
          <p:nvPr/>
        </p:nvSpPr>
        <p:spPr>
          <a:xfrm>
            <a:off x="6400800" y="1752600"/>
            <a:ext cx="2667000" cy="51841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p:cNvCxnSpPr>
            <a:stCxn id="46" idx="2"/>
            <a:endCxn id="17" idx="0"/>
          </p:cNvCxnSpPr>
          <p:nvPr/>
        </p:nvCxnSpPr>
        <p:spPr>
          <a:xfrm rot="16200000" flipH="1">
            <a:off x="5871147" y="2244153"/>
            <a:ext cx="1371600" cy="145529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6" name="Rounded Rectangle 45"/>
          <p:cNvSpPr/>
          <p:nvPr/>
        </p:nvSpPr>
        <p:spPr>
          <a:xfrm>
            <a:off x="5410200" y="1782580"/>
            <a:ext cx="838200" cy="50342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ounded Rectangle 52"/>
          <p:cNvSpPr/>
          <p:nvPr/>
        </p:nvSpPr>
        <p:spPr>
          <a:xfrm>
            <a:off x="8168390" y="3657600"/>
            <a:ext cx="1128010" cy="51841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sz="2800" dirty="0">
                <a:solidFill>
                  <a:schemeClr val="tx1"/>
                </a:solidFill>
              </a:rPr>
              <a:t>खाये </a:t>
            </a:r>
            <a:endParaRPr lang="en-IN" sz="2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0" grpId="0" animBg="1"/>
      <p:bldP spid="16" grpId="0" animBg="1"/>
      <p:bldP spid="17" grpId="0" animBg="1"/>
      <p:bldP spid="20" grpId="0" animBg="1"/>
      <p:bldP spid="26" grpId="0" animBg="1"/>
      <p:bldP spid="46"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p:nvPr/>
        </p:nvSpPr>
        <p:spPr>
          <a:xfrm>
            <a:off x="514367" y="638166"/>
            <a:ext cx="11220400" cy="801651"/>
          </a:xfrm>
          <a:prstGeom prst="rect">
            <a:avLst/>
          </a:prstGeom>
          <a:noFill/>
          <a:ln>
            <a:noFill/>
          </a:ln>
        </p:spPr>
        <p:txBody>
          <a:bodyPr lIns="121900" tIns="121900" rIns="121900" bIns="121900" anchor="t" anchorCtr="0">
            <a:noAutofit/>
          </a:bodyPr>
          <a:lstStyle/>
          <a:p>
            <a:r>
              <a:rPr lang="en" sz="4400" b="1" i="1" dirty="0">
                <a:latin typeface="+mj-lt"/>
              </a:rPr>
              <a:t>Why is Machine Translation </a:t>
            </a:r>
            <a:r>
              <a:rPr lang="en-US" sz="4400" b="1" i="1" dirty="0">
                <a:latin typeface="+mj-lt"/>
              </a:rPr>
              <a:t>interesting</a:t>
            </a:r>
            <a:r>
              <a:rPr lang="en" sz="4400" b="1" i="1" dirty="0">
                <a:latin typeface="+mj-lt"/>
              </a:rPr>
              <a:t>?</a:t>
            </a:r>
          </a:p>
        </p:txBody>
      </p:sp>
      <p:sp>
        <p:nvSpPr>
          <p:cNvPr id="224" name="Shape 224"/>
          <p:cNvSpPr txBox="1"/>
          <p:nvPr/>
        </p:nvSpPr>
        <p:spPr>
          <a:xfrm>
            <a:off x="1419200" y="2456939"/>
            <a:ext cx="10772800" cy="801651"/>
          </a:xfrm>
          <a:prstGeom prst="rect">
            <a:avLst/>
          </a:prstGeom>
          <a:noFill/>
          <a:ln>
            <a:noFill/>
          </a:ln>
        </p:spPr>
        <p:txBody>
          <a:bodyPr lIns="121900" tIns="121900" rIns="121900" bIns="121900" anchor="t" anchorCtr="0">
            <a:noAutofit/>
          </a:bodyPr>
          <a:lstStyle/>
          <a:p>
            <a:r>
              <a:rPr lang="en" sz="2400" i="1" dirty="0"/>
              <a:t>Language Divergence </a:t>
            </a:r>
            <a:r>
              <a:rPr lang="en" sz="2400" i="1" dirty="0">
                <a:sym typeface="Wingdings" panose="05000000000000000000" pitchFamily="2" charset="2"/>
              </a:rPr>
              <a:t> </a:t>
            </a:r>
            <a:r>
              <a:rPr lang="en" sz="2400" i="1" dirty="0"/>
              <a:t> the great diversity among languages of the world</a:t>
            </a:r>
            <a:endParaRPr sz="2400" i="1" dirty="0"/>
          </a:p>
          <a:p>
            <a:endParaRPr sz="2400" i="1" dirty="0"/>
          </a:p>
        </p:txBody>
      </p:sp>
      <p:sp>
        <p:nvSpPr>
          <p:cNvPr id="4" name="Shape 224">
            <a:extLst>
              <a:ext uri="{FF2B5EF4-FFF2-40B4-BE49-F238E27FC236}">
                <a16:creationId xmlns:a16="http://schemas.microsoft.com/office/drawing/2014/main" id="{E758D910-8187-4564-B8BD-B21C08EEE9F3}"/>
              </a:ext>
            </a:extLst>
          </p:cNvPr>
          <p:cNvSpPr txBox="1"/>
          <p:nvPr/>
        </p:nvSpPr>
        <p:spPr>
          <a:xfrm>
            <a:off x="1902593" y="3872545"/>
            <a:ext cx="8801693" cy="801651"/>
          </a:xfrm>
          <a:prstGeom prst="rect">
            <a:avLst/>
          </a:prstGeom>
          <a:noFill/>
          <a:ln>
            <a:noFill/>
          </a:ln>
        </p:spPr>
        <p:txBody>
          <a:bodyPr lIns="121900" tIns="121900" rIns="121900" bIns="121900" anchor="t" anchorCtr="0">
            <a:noAutofit/>
          </a:bodyPr>
          <a:lstStyle/>
          <a:p>
            <a:r>
              <a:rPr lang="en-US" sz="2400" i="1" dirty="0">
                <a:solidFill>
                  <a:srgbClr val="0066FF"/>
                </a:solidFill>
              </a:rPr>
              <a:t>The central problem of MT is to bridge this language divergence</a:t>
            </a:r>
            <a:endParaRPr lang="en" sz="2400" i="1" dirty="0">
              <a:solidFill>
                <a:srgbClr val="0066FF"/>
              </a:solidFill>
            </a:endParaRPr>
          </a:p>
          <a:p>
            <a:pPr>
              <a:buClr>
                <a:schemeClr val="dk1"/>
              </a:buClr>
            </a:pPr>
            <a:endParaRPr sz="2400" i="1" dirty="0">
              <a:solidFill>
                <a:srgbClr val="0066FF"/>
              </a:solidFill>
            </a:endParaRPr>
          </a:p>
          <a:p>
            <a:endParaRPr sz="2400" i="1" dirty="0">
              <a:solidFill>
                <a:srgbClr val="0066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Reality</a:t>
            </a:r>
            <a:endParaRPr lang="en-IN" dirty="0"/>
          </a:p>
        </p:txBody>
      </p:sp>
      <p:sp>
        <p:nvSpPr>
          <p:cNvPr id="3" name="Content Placeholder 2"/>
          <p:cNvSpPr>
            <a:spLocks noGrp="1"/>
          </p:cNvSpPr>
          <p:nvPr>
            <p:ph sz="quarter" idx="1"/>
          </p:nvPr>
        </p:nvSpPr>
        <p:spPr>
          <a:xfrm>
            <a:off x="486229" y="1600201"/>
            <a:ext cx="9724571" cy="1676400"/>
          </a:xfrm>
        </p:spPr>
        <p:txBody>
          <a:bodyPr>
            <a:normAutofit fontScale="92500"/>
          </a:bodyPr>
          <a:lstStyle/>
          <a:p>
            <a:r>
              <a:rPr lang="en-US" dirty="0"/>
              <a:t>We picked the phrase translation that made sense to us</a:t>
            </a:r>
          </a:p>
          <a:p>
            <a:r>
              <a:rPr lang="en-US" dirty="0"/>
              <a:t>The computer has less intuition</a:t>
            </a:r>
          </a:p>
          <a:p>
            <a:r>
              <a:rPr lang="en-US" dirty="0"/>
              <a:t>Phrase table may give many options to translate the input sentence </a:t>
            </a:r>
          </a:p>
          <a:p>
            <a:endParaRPr lang="en-US" dirty="0"/>
          </a:p>
          <a:p>
            <a:endParaRPr lang="en-US" dirty="0"/>
          </a:p>
          <a:p>
            <a:endParaRPr lang="en-US" dirty="0"/>
          </a:p>
          <a:p>
            <a:endParaRPr lang="en-US" dirty="0"/>
          </a:p>
          <a:p>
            <a:endParaRPr lang="en-US" dirty="0"/>
          </a:p>
        </p:txBody>
      </p:sp>
      <p:sp>
        <p:nvSpPr>
          <p:cNvPr id="4" name="TextBox 3"/>
          <p:cNvSpPr txBox="1"/>
          <p:nvPr/>
        </p:nvSpPr>
        <p:spPr>
          <a:xfrm>
            <a:off x="1981200" y="3149026"/>
            <a:ext cx="8077200" cy="584775"/>
          </a:xfrm>
          <a:prstGeom prst="rect">
            <a:avLst/>
          </a:prstGeom>
          <a:noFill/>
        </p:spPr>
        <p:txBody>
          <a:bodyPr wrap="square" rtlCol="0">
            <a:spAutoFit/>
          </a:bodyPr>
          <a:lstStyle/>
          <a:p>
            <a:r>
              <a:rPr lang="en-US" sz="3200" dirty="0"/>
              <a:t>Ram      ate</a:t>
            </a:r>
            <a:r>
              <a:rPr lang="hi-IN" sz="3200" dirty="0"/>
              <a:t> </a:t>
            </a:r>
            <a:r>
              <a:rPr lang="en-US" sz="3200" dirty="0"/>
              <a:t>     rice    with     the   spoon</a:t>
            </a:r>
            <a:endParaRPr lang="en-IN" sz="3200" dirty="0"/>
          </a:p>
        </p:txBody>
      </p:sp>
      <p:sp>
        <p:nvSpPr>
          <p:cNvPr id="14" name="Rounded Rectangle 13"/>
          <p:cNvSpPr/>
          <p:nvPr/>
        </p:nvSpPr>
        <p:spPr>
          <a:xfrm>
            <a:off x="2057400" y="3810000"/>
            <a:ext cx="914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राम </a:t>
            </a:r>
            <a:endParaRPr lang="en-IN" dirty="0">
              <a:solidFill>
                <a:schemeClr val="tx1"/>
              </a:solidFill>
            </a:endParaRPr>
          </a:p>
        </p:txBody>
      </p:sp>
      <p:sp>
        <p:nvSpPr>
          <p:cNvPr id="15" name="Rounded Rectangle 14"/>
          <p:cNvSpPr/>
          <p:nvPr/>
        </p:nvSpPr>
        <p:spPr>
          <a:xfrm>
            <a:off x="3124200" y="3810000"/>
            <a:ext cx="1295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खाये </a:t>
            </a:r>
            <a:endParaRPr lang="en-IN" dirty="0">
              <a:solidFill>
                <a:schemeClr val="tx1"/>
              </a:solidFill>
            </a:endParaRPr>
          </a:p>
        </p:txBody>
      </p:sp>
      <p:sp>
        <p:nvSpPr>
          <p:cNvPr id="16" name="Rounded Rectangle 15"/>
          <p:cNvSpPr/>
          <p:nvPr/>
        </p:nvSpPr>
        <p:spPr>
          <a:xfrm>
            <a:off x="2057400" y="4114800"/>
            <a:ext cx="914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राम</a:t>
            </a:r>
            <a:r>
              <a:rPr lang="en-US" dirty="0">
                <a:solidFill>
                  <a:schemeClr val="tx1"/>
                </a:solidFill>
              </a:rPr>
              <a:t> </a:t>
            </a:r>
            <a:r>
              <a:rPr lang="hi-IN" dirty="0">
                <a:solidFill>
                  <a:schemeClr val="tx1"/>
                </a:solidFill>
              </a:rPr>
              <a:t>ने </a:t>
            </a:r>
            <a:endParaRPr lang="en-IN" dirty="0">
              <a:solidFill>
                <a:schemeClr val="tx1"/>
              </a:solidFill>
            </a:endParaRPr>
          </a:p>
        </p:txBody>
      </p:sp>
      <p:sp>
        <p:nvSpPr>
          <p:cNvPr id="17" name="Rounded Rectangle 16"/>
          <p:cNvSpPr/>
          <p:nvPr/>
        </p:nvSpPr>
        <p:spPr>
          <a:xfrm>
            <a:off x="4648200" y="3810000"/>
            <a:ext cx="7620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धान</a:t>
            </a:r>
            <a:endParaRPr lang="en-IN" dirty="0">
              <a:solidFill>
                <a:schemeClr val="tx1"/>
              </a:solidFill>
            </a:endParaRPr>
          </a:p>
        </p:txBody>
      </p:sp>
      <p:sp>
        <p:nvSpPr>
          <p:cNvPr id="18" name="Rounded Rectangle 17"/>
          <p:cNvSpPr/>
          <p:nvPr/>
        </p:nvSpPr>
        <p:spPr>
          <a:xfrm>
            <a:off x="5715000" y="3810000"/>
            <a:ext cx="914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के</a:t>
            </a:r>
            <a:r>
              <a:rPr lang="en-US" dirty="0">
                <a:solidFill>
                  <a:schemeClr val="tx1"/>
                </a:solidFill>
              </a:rPr>
              <a:t> </a:t>
            </a:r>
            <a:r>
              <a:rPr lang="hi-IN" dirty="0">
                <a:solidFill>
                  <a:schemeClr val="tx1"/>
                </a:solidFill>
              </a:rPr>
              <a:t>साथ</a:t>
            </a:r>
            <a:endParaRPr lang="en-IN" dirty="0">
              <a:solidFill>
                <a:schemeClr val="tx1"/>
              </a:solidFill>
            </a:endParaRPr>
          </a:p>
        </p:txBody>
      </p:sp>
      <p:sp>
        <p:nvSpPr>
          <p:cNvPr id="19" name="Rounded Rectangle 18"/>
          <p:cNvSpPr/>
          <p:nvPr/>
        </p:nvSpPr>
        <p:spPr>
          <a:xfrm>
            <a:off x="5715000" y="4114800"/>
            <a:ext cx="914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से</a:t>
            </a:r>
            <a:endParaRPr lang="en-IN" dirty="0">
              <a:solidFill>
                <a:schemeClr val="tx1"/>
              </a:solidFill>
            </a:endParaRPr>
          </a:p>
        </p:txBody>
      </p:sp>
      <p:sp>
        <p:nvSpPr>
          <p:cNvPr id="20" name="Rounded Rectangle 19"/>
          <p:cNvSpPr/>
          <p:nvPr/>
        </p:nvSpPr>
        <p:spPr>
          <a:xfrm>
            <a:off x="5715000" y="5029200"/>
            <a:ext cx="32766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चम्मच से</a:t>
            </a:r>
            <a:endParaRPr lang="en-IN" dirty="0">
              <a:solidFill>
                <a:schemeClr val="tx1"/>
              </a:solidFill>
            </a:endParaRPr>
          </a:p>
        </p:txBody>
      </p:sp>
      <p:sp>
        <p:nvSpPr>
          <p:cNvPr id="21" name="Rounded Rectangle 20"/>
          <p:cNvSpPr/>
          <p:nvPr/>
        </p:nvSpPr>
        <p:spPr>
          <a:xfrm>
            <a:off x="6934200" y="3810000"/>
            <a:ext cx="914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यह</a:t>
            </a:r>
          </a:p>
        </p:txBody>
      </p:sp>
      <p:sp>
        <p:nvSpPr>
          <p:cNvPr id="22" name="Rounded Rectangle 21"/>
          <p:cNvSpPr/>
          <p:nvPr/>
        </p:nvSpPr>
        <p:spPr>
          <a:xfrm>
            <a:off x="8077200" y="3810000"/>
            <a:ext cx="914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चमचा</a:t>
            </a:r>
            <a:endParaRPr lang="en-IN" dirty="0">
              <a:solidFill>
                <a:schemeClr val="tx1"/>
              </a:solidFill>
            </a:endParaRPr>
          </a:p>
        </p:txBody>
      </p:sp>
      <p:sp>
        <p:nvSpPr>
          <p:cNvPr id="23" name="Rounded Rectangle 22"/>
          <p:cNvSpPr/>
          <p:nvPr/>
        </p:nvSpPr>
        <p:spPr>
          <a:xfrm>
            <a:off x="8077200" y="4114800"/>
            <a:ext cx="914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चम्मच</a:t>
            </a:r>
            <a:endParaRPr lang="en-IN" dirty="0">
              <a:solidFill>
                <a:schemeClr val="tx1"/>
              </a:solidFill>
            </a:endParaRPr>
          </a:p>
        </p:txBody>
      </p:sp>
      <p:sp>
        <p:nvSpPr>
          <p:cNvPr id="25" name="Rounded Rectangle 24"/>
          <p:cNvSpPr/>
          <p:nvPr/>
        </p:nvSpPr>
        <p:spPr>
          <a:xfrm>
            <a:off x="2057400" y="4419600"/>
            <a:ext cx="914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राम</a:t>
            </a:r>
            <a:r>
              <a:rPr lang="en-US" dirty="0">
                <a:solidFill>
                  <a:schemeClr val="tx1"/>
                </a:solidFill>
              </a:rPr>
              <a:t> </a:t>
            </a:r>
            <a:r>
              <a:rPr lang="hi-IN" dirty="0">
                <a:solidFill>
                  <a:schemeClr val="tx1"/>
                </a:solidFill>
              </a:rPr>
              <a:t>को </a:t>
            </a:r>
            <a:endParaRPr lang="en-IN" dirty="0">
              <a:solidFill>
                <a:schemeClr val="tx1"/>
              </a:solidFill>
            </a:endParaRPr>
          </a:p>
        </p:txBody>
      </p:sp>
      <p:sp>
        <p:nvSpPr>
          <p:cNvPr id="26" name="Rounded Rectangle 25"/>
          <p:cNvSpPr/>
          <p:nvPr/>
        </p:nvSpPr>
        <p:spPr>
          <a:xfrm>
            <a:off x="2057400" y="4724400"/>
            <a:ext cx="914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राम</a:t>
            </a:r>
            <a:r>
              <a:rPr lang="en-US" dirty="0">
                <a:solidFill>
                  <a:schemeClr val="tx1"/>
                </a:solidFill>
              </a:rPr>
              <a:t> </a:t>
            </a:r>
            <a:r>
              <a:rPr lang="hi-IN" dirty="0">
                <a:solidFill>
                  <a:schemeClr val="tx1"/>
                </a:solidFill>
              </a:rPr>
              <a:t>से </a:t>
            </a:r>
            <a:endParaRPr lang="en-IN" dirty="0">
              <a:solidFill>
                <a:schemeClr val="tx1"/>
              </a:solidFill>
            </a:endParaRPr>
          </a:p>
        </p:txBody>
      </p:sp>
      <p:sp>
        <p:nvSpPr>
          <p:cNvPr id="27" name="Rounded Rectangle 26"/>
          <p:cNvSpPr/>
          <p:nvPr/>
        </p:nvSpPr>
        <p:spPr>
          <a:xfrm>
            <a:off x="3124200" y="4114800"/>
            <a:ext cx="1295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खा</a:t>
            </a:r>
            <a:r>
              <a:rPr lang="en-US" dirty="0">
                <a:solidFill>
                  <a:schemeClr val="tx1"/>
                </a:solidFill>
              </a:rPr>
              <a:t> </a:t>
            </a:r>
            <a:r>
              <a:rPr lang="hi-IN" dirty="0">
                <a:solidFill>
                  <a:schemeClr val="tx1"/>
                </a:solidFill>
              </a:rPr>
              <a:t>लिया</a:t>
            </a:r>
            <a:endParaRPr lang="en-IN" dirty="0">
              <a:solidFill>
                <a:schemeClr val="tx1"/>
              </a:solidFill>
            </a:endParaRPr>
          </a:p>
        </p:txBody>
      </p:sp>
      <p:sp>
        <p:nvSpPr>
          <p:cNvPr id="29" name="Rounded Rectangle 28"/>
          <p:cNvSpPr/>
          <p:nvPr/>
        </p:nvSpPr>
        <p:spPr>
          <a:xfrm>
            <a:off x="3124200" y="4419600"/>
            <a:ext cx="1295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खा लिया है</a:t>
            </a:r>
            <a:endParaRPr lang="en-IN" dirty="0">
              <a:solidFill>
                <a:schemeClr val="tx1"/>
              </a:solidFill>
            </a:endParaRPr>
          </a:p>
        </p:txBody>
      </p:sp>
      <p:sp>
        <p:nvSpPr>
          <p:cNvPr id="30" name="Rounded Rectangle 29"/>
          <p:cNvSpPr/>
          <p:nvPr/>
        </p:nvSpPr>
        <p:spPr>
          <a:xfrm>
            <a:off x="4648200" y="4114800"/>
            <a:ext cx="7620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चावल</a:t>
            </a:r>
            <a:endParaRPr lang="en-IN" dirty="0">
              <a:solidFill>
                <a:schemeClr val="tx1"/>
              </a:solidFill>
            </a:endParaRPr>
          </a:p>
        </p:txBody>
      </p:sp>
      <p:sp>
        <p:nvSpPr>
          <p:cNvPr id="31" name="Rounded Rectangle 30"/>
          <p:cNvSpPr/>
          <p:nvPr/>
        </p:nvSpPr>
        <p:spPr>
          <a:xfrm>
            <a:off x="6934200" y="4114800"/>
            <a:ext cx="914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वह</a:t>
            </a:r>
            <a:endParaRPr lang="en-IN" dirty="0">
              <a:solidFill>
                <a:schemeClr val="tx1"/>
              </a:solidFill>
            </a:endParaRPr>
          </a:p>
        </p:txBody>
      </p:sp>
      <p:sp>
        <p:nvSpPr>
          <p:cNvPr id="32" name="Rounded Rectangle 31"/>
          <p:cNvSpPr/>
          <p:nvPr/>
        </p:nvSpPr>
        <p:spPr>
          <a:xfrm>
            <a:off x="6934200" y="4724400"/>
            <a:ext cx="2057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चम्मच</a:t>
            </a:r>
            <a:endParaRPr lang="en-IN" dirty="0">
              <a:solidFill>
                <a:schemeClr val="tx1"/>
              </a:solidFill>
            </a:endParaRPr>
          </a:p>
        </p:txBody>
      </p:sp>
      <p:sp>
        <p:nvSpPr>
          <p:cNvPr id="28" name="Rounded Rectangle 27"/>
          <p:cNvSpPr/>
          <p:nvPr/>
        </p:nvSpPr>
        <p:spPr>
          <a:xfrm>
            <a:off x="6934200" y="4419600"/>
            <a:ext cx="9144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एक</a:t>
            </a:r>
            <a:endParaRPr lang="en-IN" dirty="0">
              <a:solidFill>
                <a:schemeClr val="tx1"/>
              </a:solidFill>
            </a:endParaRPr>
          </a:p>
        </p:txBody>
      </p:sp>
      <p:sp>
        <p:nvSpPr>
          <p:cNvPr id="33" name="Rounded Rectangle 32"/>
          <p:cNvSpPr/>
          <p:nvPr/>
        </p:nvSpPr>
        <p:spPr>
          <a:xfrm>
            <a:off x="5715000" y="5334000"/>
            <a:ext cx="3276600" cy="304800"/>
          </a:xfrm>
          <a:prstGeom prst="round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चम्मच</a:t>
            </a:r>
            <a:r>
              <a:rPr lang="en-US" dirty="0">
                <a:solidFill>
                  <a:schemeClr val="tx1"/>
                </a:solidFill>
              </a:rPr>
              <a:t> </a:t>
            </a:r>
            <a:r>
              <a:rPr lang="hi-IN" dirty="0">
                <a:solidFill>
                  <a:schemeClr val="tx1"/>
                </a:solidFill>
              </a:rPr>
              <a:t>के</a:t>
            </a:r>
            <a:r>
              <a:rPr lang="en-US" dirty="0">
                <a:solidFill>
                  <a:schemeClr val="tx1"/>
                </a:solidFill>
              </a:rPr>
              <a:t> </a:t>
            </a:r>
            <a:r>
              <a:rPr lang="hi-IN" dirty="0">
                <a:solidFill>
                  <a:schemeClr val="tx1"/>
                </a:solidFill>
              </a:rPr>
              <a:t>साथ</a:t>
            </a:r>
            <a:endParaRPr lang="en-I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animBg="1"/>
      <p:bldP spid="30" grpId="0" animBg="1"/>
      <p:bldP spid="31" grpId="0" animBg="1"/>
      <p:bldP spid="32" grpId="0" animBg="1"/>
      <p:bldP spid="28" grpId="0" animBg="1"/>
      <p:bldP spid="3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challenge in decoding?</a:t>
            </a:r>
            <a:endParaRPr lang="en-IN" dirty="0"/>
          </a:p>
        </p:txBody>
      </p:sp>
      <p:sp>
        <p:nvSpPr>
          <p:cNvPr id="3" name="Content Placeholder 2"/>
          <p:cNvSpPr>
            <a:spLocks noGrp="1"/>
          </p:cNvSpPr>
          <p:nvPr>
            <p:ph sz="quarter" idx="1"/>
          </p:nvPr>
        </p:nvSpPr>
        <p:spPr/>
        <p:txBody>
          <a:bodyPr>
            <a:normAutofit/>
          </a:bodyPr>
          <a:lstStyle/>
          <a:p>
            <a:r>
              <a:rPr lang="en-US" dirty="0"/>
              <a:t>The task of decoding in machine translation is to find the best scoring translation according to translation models</a:t>
            </a:r>
            <a:endParaRPr lang="en-US" baseline="30000" dirty="0"/>
          </a:p>
          <a:p>
            <a:r>
              <a:rPr lang="en-US" dirty="0"/>
              <a:t>Hard problem, since there is a exponential number of choices, given a specific input sentence</a:t>
            </a:r>
          </a:p>
          <a:p>
            <a:r>
              <a:rPr lang="en-US" dirty="0"/>
              <a:t>Shown as an </a:t>
            </a:r>
            <a:r>
              <a:rPr lang="en-US" dirty="0">
                <a:hlinkClick r:id="" action="ppaction://noaction"/>
              </a:rPr>
              <a:t>NP complete</a:t>
            </a:r>
            <a:r>
              <a:rPr lang="en-US" dirty="0"/>
              <a:t> problem</a:t>
            </a:r>
            <a:endParaRPr lang="en-US" baseline="30000" dirty="0"/>
          </a:p>
          <a:p>
            <a:r>
              <a:rPr lang="en-US" dirty="0"/>
              <a:t>Need to come up with heuristic search methods </a:t>
            </a:r>
          </a:p>
          <a:p>
            <a:r>
              <a:rPr lang="en-US" dirty="0"/>
              <a:t>No guarantee of finding the best translation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p:cNvSpPr/>
          <p:nvPr/>
        </p:nvSpPr>
        <p:spPr>
          <a:xfrm>
            <a:off x="1524000" y="3022600"/>
            <a:ext cx="1828800" cy="1143000"/>
          </a:xfrm>
          <a:prstGeom prst="rect">
            <a:avLst/>
          </a:prstGeom>
          <a:solidFill>
            <a:schemeClr val="bg2">
              <a:lumMod val="75000"/>
              <a:alpha val="58039"/>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9" name="Rectangle 118"/>
          <p:cNvSpPr/>
          <p:nvPr/>
        </p:nvSpPr>
        <p:spPr>
          <a:xfrm>
            <a:off x="3200400" y="2057400"/>
            <a:ext cx="2057400" cy="990600"/>
          </a:xfrm>
          <a:prstGeom prst="rect">
            <a:avLst/>
          </a:prstGeom>
          <a:solidFill>
            <a:schemeClr val="bg2">
              <a:lumMod val="75000"/>
              <a:alpha val="58039"/>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1" name="Rectangle 120"/>
          <p:cNvSpPr/>
          <p:nvPr/>
        </p:nvSpPr>
        <p:spPr>
          <a:xfrm>
            <a:off x="5245100" y="2362200"/>
            <a:ext cx="1752600" cy="1066800"/>
          </a:xfrm>
          <a:prstGeom prst="rect">
            <a:avLst/>
          </a:prstGeom>
          <a:solidFill>
            <a:schemeClr val="bg2">
              <a:lumMod val="75000"/>
              <a:alpha val="58039"/>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2" name="Rectangle 121"/>
          <p:cNvSpPr/>
          <p:nvPr/>
        </p:nvSpPr>
        <p:spPr>
          <a:xfrm>
            <a:off x="6985000" y="3048000"/>
            <a:ext cx="1828800" cy="914400"/>
          </a:xfrm>
          <a:prstGeom prst="rect">
            <a:avLst/>
          </a:prstGeom>
          <a:solidFill>
            <a:schemeClr val="bg2">
              <a:lumMod val="75000"/>
              <a:alpha val="58039"/>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3" name="Rectangle 122"/>
          <p:cNvSpPr/>
          <p:nvPr/>
        </p:nvSpPr>
        <p:spPr>
          <a:xfrm>
            <a:off x="8813800" y="3505200"/>
            <a:ext cx="1600200" cy="990600"/>
          </a:xfrm>
          <a:prstGeom prst="rect">
            <a:avLst/>
          </a:prstGeom>
          <a:solidFill>
            <a:schemeClr val="bg2">
              <a:lumMod val="75000"/>
              <a:alpha val="58039"/>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2" name="Group 15"/>
          <p:cNvGrpSpPr/>
          <p:nvPr/>
        </p:nvGrpSpPr>
        <p:grpSpPr>
          <a:xfrm>
            <a:off x="1752600" y="3352800"/>
            <a:ext cx="1377158" cy="609600"/>
            <a:chOff x="985043" y="2057400"/>
            <a:chExt cx="1377158" cy="609600"/>
          </a:xfrm>
        </p:grpSpPr>
        <p:grpSp>
          <p:nvGrpSpPr>
            <p:cNvPr id="3" name="Group 14"/>
            <p:cNvGrpSpPr/>
            <p:nvPr/>
          </p:nvGrpSpPr>
          <p:grpSpPr>
            <a:xfrm>
              <a:off x="990600" y="2057400"/>
              <a:ext cx="1370902" cy="228600"/>
              <a:chOff x="990600" y="2057400"/>
              <a:chExt cx="1370902" cy="228600"/>
            </a:xfrm>
          </p:grpSpPr>
          <p:grpSp>
            <p:nvGrpSpPr>
              <p:cNvPr id="11" name="Group 13"/>
              <p:cNvGrpSpPr/>
              <p:nvPr/>
            </p:nvGrpSpPr>
            <p:grpSpPr>
              <a:xfrm>
                <a:off x="990600" y="2057400"/>
                <a:ext cx="459581" cy="228600"/>
                <a:chOff x="990600" y="2057400"/>
                <a:chExt cx="459581" cy="228600"/>
              </a:xfrm>
            </p:grpSpPr>
            <p:sp>
              <p:nvSpPr>
                <p:cNvPr id="4" name="Rectangle 3"/>
                <p:cNvSpPr/>
                <p:nvPr/>
              </p:nvSpPr>
              <p:spPr>
                <a:xfrm>
                  <a:off x="990600"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221581"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1447373"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675427"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907229"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132902"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985043" y="2286000"/>
              <a:ext cx="1377158" cy="3810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2" name="Group 17"/>
          <p:cNvGrpSpPr/>
          <p:nvPr/>
        </p:nvGrpSpPr>
        <p:grpSpPr>
          <a:xfrm>
            <a:off x="3505200" y="2209800"/>
            <a:ext cx="1377158" cy="609600"/>
            <a:chOff x="985043" y="2057400"/>
            <a:chExt cx="1377158" cy="609600"/>
          </a:xfrm>
        </p:grpSpPr>
        <p:grpSp>
          <p:nvGrpSpPr>
            <p:cNvPr id="13" name="Group 14"/>
            <p:cNvGrpSpPr/>
            <p:nvPr/>
          </p:nvGrpSpPr>
          <p:grpSpPr>
            <a:xfrm>
              <a:off x="990600" y="2057400"/>
              <a:ext cx="1370902" cy="228600"/>
              <a:chOff x="990600" y="2057400"/>
              <a:chExt cx="1370902" cy="228600"/>
            </a:xfrm>
          </p:grpSpPr>
          <p:grpSp>
            <p:nvGrpSpPr>
              <p:cNvPr id="14" name="Group 13"/>
              <p:cNvGrpSpPr/>
              <p:nvPr/>
            </p:nvGrpSpPr>
            <p:grpSpPr>
              <a:xfrm>
                <a:off x="990600" y="2057400"/>
                <a:ext cx="459581" cy="228600"/>
                <a:chOff x="990600" y="2057400"/>
                <a:chExt cx="459581" cy="228600"/>
              </a:xfrm>
            </p:grpSpPr>
            <p:sp>
              <p:nvSpPr>
                <p:cNvPr id="26" name="Rectangle 25"/>
                <p:cNvSpPr/>
                <p:nvPr/>
              </p:nvSpPr>
              <p:spPr>
                <a:xfrm>
                  <a:off x="990600"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4"/>
                <p:cNvSpPr/>
                <p:nvPr/>
              </p:nvSpPr>
              <p:spPr>
                <a:xfrm>
                  <a:off x="1221581"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Rectangle 21"/>
              <p:cNvSpPr/>
              <p:nvPr/>
            </p:nvSpPr>
            <p:spPr>
              <a:xfrm>
                <a:off x="1447373"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675427"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1907229"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2132902"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Rectangle 19"/>
            <p:cNvSpPr/>
            <p:nvPr/>
          </p:nvSpPr>
          <p:spPr>
            <a:xfrm>
              <a:off x="985043" y="2286000"/>
              <a:ext cx="1377158" cy="3810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राम</a:t>
              </a:r>
              <a:r>
                <a:rPr lang="en-US" dirty="0">
                  <a:solidFill>
                    <a:schemeClr val="tx1"/>
                  </a:solidFill>
                </a:rPr>
                <a:t> </a:t>
              </a:r>
              <a:r>
                <a:rPr lang="hi-IN" dirty="0">
                  <a:solidFill>
                    <a:schemeClr val="tx1"/>
                  </a:solidFill>
                </a:rPr>
                <a:t>ने</a:t>
              </a:r>
              <a:endParaRPr lang="en-IN" dirty="0">
                <a:solidFill>
                  <a:schemeClr val="tx1"/>
                </a:solidFill>
              </a:endParaRPr>
            </a:p>
          </p:txBody>
        </p:sp>
      </p:grpSp>
      <p:grpSp>
        <p:nvGrpSpPr>
          <p:cNvPr id="15" name="Group 27"/>
          <p:cNvGrpSpPr/>
          <p:nvPr/>
        </p:nvGrpSpPr>
        <p:grpSpPr>
          <a:xfrm>
            <a:off x="3499642" y="3276600"/>
            <a:ext cx="1377158" cy="609600"/>
            <a:chOff x="985043" y="2057400"/>
            <a:chExt cx="1377158" cy="609600"/>
          </a:xfrm>
        </p:grpSpPr>
        <p:grpSp>
          <p:nvGrpSpPr>
            <p:cNvPr id="16" name="Group 14"/>
            <p:cNvGrpSpPr/>
            <p:nvPr/>
          </p:nvGrpSpPr>
          <p:grpSpPr>
            <a:xfrm>
              <a:off x="990600" y="2057400"/>
              <a:ext cx="1370902" cy="228600"/>
              <a:chOff x="990600" y="2057400"/>
              <a:chExt cx="1370902" cy="228600"/>
            </a:xfrm>
          </p:grpSpPr>
          <p:grpSp>
            <p:nvGrpSpPr>
              <p:cNvPr id="17" name="Group 13"/>
              <p:cNvGrpSpPr/>
              <p:nvPr/>
            </p:nvGrpSpPr>
            <p:grpSpPr>
              <a:xfrm>
                <a:off x="990600" y="2057400"/>
                <a:ext cx="459581" cy="228600"/>
                <a:chOff x="990600" y="2057400"/>
                <a:chExt cx="459581" cy="228600"/>
              </a:xfrm>
            </p:grpSpPr>
            <p:sp>
              <p:nvSpPr>
                <p:cNvPr id="36" name="Rectangle 35"/>
                <p:cNvSpPr/>
                <p:nvPr/>
              </p:nvSpPr>
              <p:spPr>
                <a:xfrm>
                  <a:off x="990600"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4"/>
                <p:cNvSpPr/>
                <p:nvPr/>
              </p:nvSpPr>
              <p:spPr>
                <a:xfrm>
                  <a:off x="1221581"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Rectangle 31"/>
              <p:cNvSpPr/>
              <p:nvPr/>
            </p:nvSpPr>
            <p:spPr>
              <a:xfrm>
                <a:off x="1447373"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1675427"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p:cNvSpPr/>
              <p:nvPr/>
            </p:nvSpPr>
            <p:spPr>
              <a:xfrm>
                <a:off x="1907229"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2132902"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 name="Rectangle 29"/>
            <p:cNvSpPr/>
            <p:nvPr/>
          </p:nvSpPr>
          <p:spPr>
            <a:xfrm>
              <a:off x="985043" y="2286000"/>
              <a:ext cx="1377158" cy="3810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चावल</a:t>
              </a:r>
              <a:endParaRPr lang="en-IN" dirty="0"/>
            </a:p>
          </p:txBody>
        </p:sp>
      </p:grpSp>
      <p:grpSp>
        <p:nvGrpSpPr>
          <p:cNvPr id="18" name="Group 37"/>
          <p:cNvGrpSpPr/>
          <p:nvPr/>
        </p:nvGrpSpPr>
        <p:grpSpPr>
          <a:xfrm>
            <a:off x="3499642" y="4419600"/>
            <a:ext cx="1377158" cy="609600"/>
            <a:chOff x="985043" y="2057400"/>
            <a:chExt cx="1377158" cy="609600"/>
          </a:xfrm>
        </p:grpSpPr>
        <p:grpSp>
          <p:nvGrpSpPr>
            <p:cNvPr id="19" name="Group 14"/>
            <p:cNvGrpSpPr/>
            <p:nvPr/>
          </p:nvGrpSpPr>
          <p:grpSpPr>
            <a:xfrm>
              <a:off x="990600" y="2057400"/>
              <a:ext cx="1370902" cy="228600"/>
              <a:chOff x="990600" y="2057400"/>
              <a:chExt cx="1370902" cy="228600"/>
            </a:xfrm>
          </p:grpSpPr>
          <p:grpSp>
            <p:nvGrpSpPr>
              <p:cNvPr id="21" name="Group 13"/>
              <p:cNvGrpSpPr/>
              <p:nvPr/>
            </p:nvGrpSpPr>
            <p:grpSpPr>
              <a:xfrm>
                <a:off x="990600" y="2057400"/>
                <a:ext cx="459581" cy="228600"/>
                <a:chOff x="990600" y="2057400"/>
                <a:chExt cx="459581" cy="228600"/>
              </a:xfrm>
            </p:grpSpPr>
            <p:sp>
              <p:nvSpPr>
                <p:cNvPr id="46" name="Rectangle 45"/>
                <p:cNvSpPr/>
                <p:nvPr/>
              </p:nvSpPr>
              <p:spPr>
                <a:xfrm>
                  <a:off x="990600"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
                <p:cNvSpPr/>
                <p:nvPr/>
              </p:nvSpPr>
              <p:spPr>
                <a:xfrm>
                  <a:off x="1221581"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2" name="Rectangle 41"/>
              <p:cNvSpPr/>
              <p:nvPr/>
            </p:nvSpPr>
            <p:spPr>
              <a:xfrm>
                <a:off x="1447373"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p:cNvSpPr/>
              <p:nvPr/>
            </p:nvSpPr>
            <p:spPr>
              <a:xfrm>
                <a:off x="1675427"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p:cNvSpPr/>
              <p:nvPr/>
            </p:nvSpPr>
            <p:spPr>
              <a:xfrm>
                <a:off x="1907229"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p:cNvSpPr/>
              <p:nvPr/>
            </p:nvSpPr>
            <p:spPr>
              <a:xfrm>
                <a:off x="2132902"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0" name="Rectangle 39"/>
            <p:cNvSpPr/>
            <p:nvPr/>
          </p:nvSpPr>
          <p:spPr>
            <a:xfrm>
              <a:off x="985043" y="2286000"/>
              <a:ext cx="1377158" cy="3810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चम्मच</a:t>
              </a:r>
              <a:endParaRPr lang="en-IN" dirty="0"/>
            </a:p>
          </p:txBody>
        </p:sp>
      </p:grpSp>
      <p:grpSp>
        <p:nvGrpSpPr>
          <p:cNvPr id="28" name="Group 49"/>
          <p:cNvGrpSpPr/>
          <p:nvPr/>
        </p:nvGrpSpPr>
        <p:grpSpPr>
          <a:xfrm>
            <a:off x="5404642" y="1600200"/>
            <a:ext cx="1377158" cy="609600"/>
            <a:chOff x="985043" y="2057400"/>
            <a:chExt cx="1377158" cy="609600"/>
          </a:xfrm>
        </p:grpSpPr>
        <p:grpSp>
          <p:nvGrpSpPr>
            <p:cNvPr id="29" name="Group 14"/>
            <p:cNvGrpSpPr/>
            <p:nvPr/>
          </p:nvGrpSpPr>
          <p:grpSpPr>
            <a:xfrm>
              <a:off x="990600" y="2057400"/>
              <a:ext cx="1370902" cy="228600"/>
              <a:chOff x="990600" y="2057400"/>
              <a:chExt cx="1370902" cy="228600"/>
            </a:xfrm>
          </p:grpSpPr>
          <p:grpSp>
            <p:nvGrpSpPr>
              <p:cNvPr id="31" name="Group 13"/>
              <p:cNvGrpSpPr/>
              <p:nvPr/>
            </p:nvGrpSpPr>
            <p:grpSpPr>
              <a:xfrm>
                <a:off x="990600" y="2057400"/>
                <a:ext cx="459581" cy="228600"/>
                <a:chOff x="990600" y="2057400"/>
                <a:chExt cx="459581" cy="228600"/>
              </a:xfrm>
            </p:grpSpPr>
            <p:sp>
              <p:nvSpPr>
                <p:cNvPr id="58" name="Rectangle 57"/>
                <p:cNvSpPr/>
                <p:nvPr/>
              </p:nvSpPr>
              <p:spPr>
                <a:xfrm>
                  <a:off x="990600"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4"/>
                <p:cNvSpPr/>
                <p:nvPr/>
              </p:nvSpPr>
              <p:spPr>
                <a:xfrm>
                  <a:off x="1221581"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4" name="Rectangle 53"/>
              <p:cNvSpPr/>
              <p:nvPr/>
            </p:nvSpPr>
            <p:spPr>
              <a:xfrm>
                <a:off x="1447373"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p:cNvSpPr/>
              <p:nvPr/>
            </p:nvSpPr>
            <p:spPr>
              <a:xfrm>
                <a:off x="1675427"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1907229"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a:off x="2132902"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2" name="Rectangle 51"/>
            <p:cNvSpPr/>
            <p:nvPr/>
          </p:nvSpPr>
          <p:spPr>
            <a:xfrm>
              <a:off x="985043" y="2286000"/>
              <a:ext cx="1377158" cy="3810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खा</a:t>
              </a:r>
              <a:r>
                <a:rPr lang="en-US" dirty="0">
                  <a:solidFill>
                    <a:schemeClr val="tx1"/>
                  </a:solidFill>
                </a:rPr>
                <a:t> </a:t>
              </a:r>
              <a:r>
                <a:rPr lang="hi-IN" dirty="0">
                  <a:solidFill>
                    <a:schemeClr val="tx1"/>
                  </a:solidFill>
                </a:rPr>
                <a:t>लिया</a:t>
              </a:r>
              <a:endParaRPr lang="en-IN" dirty="0">
                <a:solidFill>
                  <a:schemeClr val="tx1"/>
                </a:solidFill>
              </a:endParaRPr>
            </a:p>
          </p:txBody>
        </p:sp>
      </p:grpSp>
      <p:grpSp>
        <p:nvGrpSpPr>
          <p:cNvPr id="38" name="Group 59"/>
          <p:cNvGrpSpPr/>
          <p:nvPr/>
        </p:nvGrpSpPr>
        <p:grpSpPr>
          <a:xfrm>
            <a:off x="5404642" y="2590800"/>
            <a:ext cx="1377158" cy="609600"/>
            <a:chOff x="985043" y="2057400"/>
            <a:chExt cx="1377158" cy="609600"/>
          </a:xfrm>
        </p:grpSpPr>
        <p:grpSp>
          <p:nvGrpSpPr>
            <p:cNvPr id="39" name="Group 14"/>
            <p:cNvGrpSpPr/>
            <p:nvPr/>
          </p:nvGrpSpPr>
          <p:grpSpPr>
            <a:xfrm>
              <a:off x="990600" y="2057400"/>
              <a:ext cx="1370902" cy="228600"/>
              <a:chOff x="990600" y="2057400"/>
              <a:chExt cx="1370902" cy="228600"/>
            </a:xfrm>
          </p:grpSpPr>
          <p:grpSp>
            <p:nvGrpSpPr>
              <p:cNvPr id="41" name="Group 13"/>
              <p:cNvGrpSpPr/>
              <p:nvPr/>
            </p:nvGrpSpPr>
            <p:grpSpPr>
              <a:xfrm>
                <a:off x="990600" y="2057400"/>
                <a:ext cx="459581" cy="228600"/>
                <a:chOff x="990600" y="2057400"/>
                <a:chExt cx="459581" cy="228600"/>
              </a:xfrm>
            </p:grpSpPr>
            <p:sp>
              <p:nvSpPr>
                <p:cNvPr id="68" name="Rectangle 67"/>
                <p:cNvSpPr/>
                <p:nvPr/>
              </p:nvSpPr>
              <p:spPr>
                <a:xfrm>
                  <a:off x="990600"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4"/>
                <p:cNvSpPr/>
                <p:nvPr/>
              </p:nvSpPr>
              <p:spPr>
                <a:xfrm>
                  <a:off x="1221581"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4" name="Rectangle 63"/>
              <p:cNvSpPr/>
              <p:nvPr/>
            </p:nvSpPr>
            <p:spPr>
              <a:xfrm>
                <a:off x="1447373"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p:cNvSpPr/>
              <p:nvPr/>
            </p:nvSpPr>
            <p:spPr>
              <a:xfrm>
                <a:off x="1675427"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p:cNvSpPr/>
              <p:nvPr/>
            </p:nvSpPr>
            <p:spPr>
              <a:xfrm>
                <a:off x="1907229"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p:cNvSpPr/>
              <p:nvPr/>
            </p:nvSpPr>
            <p:spPr>
              <a:xfrm>
                <a:off x="2132902"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2" name="Rectangle 61"/>
            <p:cNvSpPr/>
            <p:nvPr/>
          </p:nvSpPr>
          <p:spPr>
            <a:xfrm>
              <a:off x="985043" y="2286000"/>
              <a:ext cx="1377158" cy="3810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चम्मच से</a:t>
              </a:r>
              <a:endParaRPr lang="en-IN" dirty="0">
                <a:solidFill>
                  <a:schemeClr val="tx1"/>
                </a:solidFill>
              </a:endParaRPr>
            </a:p>
          </p:txBody>
        </p:sp>
      </p:grpSp>
      <p:grpSp>
        <p:nvGrpSpPr>
          <p:cNvPr id="48" name="Group 69"/>
          <p:cNvGrpSpPr/>
          <p:nvPr/>
        </p:nvGrpSpPr>
        <p:grpSpPr>
          <a:xfrm>
            <a:off x="7315200" y="3200400"/>
            <a:ext cx="1377158" cy="609600"/>
            <a:chOff x="985043" y="2057400"/>
            <a:chExt cx="1377158" cy="609600"/>
          </a:xfrm>
        </p:grpSpPr>
        <p:grpSp>
          <p:nvGrpSpPr>
            <p:cNvPr id="49" name="Group 14"/>
            <p:cNvGrpSpPr/>
            <p:nvPr/>
          </p:nvGrpSpPr>
          <p:grpSpPr>
            <a:xfrm>
              <a:off x="990600" y="2057400"/>
              <a:ext cx="1370902" cy="228600"/>
              <a:chOff x="990600" y="2057400"/>
              <a:chExt cx="1370902" cy="228600"/>
            </a:xfrm>
          </p:grpSpPr>
          <p:grpSp>
            <p:nvGrpSpPr>
              <p:cNvPr id="50" name="Group 13"/>
              <p:cNvGrpSpPr/>
              <p:nvPr/>
            </p:nvGrpSpPr>
            <p:grpSpPr>
              <a:xfrm>
                <a:off x="990600" y="2057400"/>
                <a:ext cx="459581" cy="228600"/>
                <a:chOff x="990600" y="2057400"/>
                <a:chExt cx="459581" cy="228600"/>
              </a:xfrm>
            </p:grpSpPr>
            <p:sp>
              <p:nvSpPr>
                <p:cNvPr id="78" name="Rectangle 77"/>
                <p:cNvSpPr/>
                <p:nvPr/>
              </p:nvSpPr>
              <p:spPr>
                <a:xfrm>
                  <a:off x="990600"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4"/>
                <p:cNvSpPr/>
                <p:nvPr/>
              </p:nvSpPr>
              <p:spPr>
                <a:xfrm>
                  <a:off x="1221581" y="2057400"/>
                  <a:ext cx="228600" cy="2286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4" name="Rectangle 73"/>
              <p:cNvSpPr/>
              <p:nvPr/>
            </p:nvSpPr>
            <p:spPr>
              <a:xfrm>
                <a:off x="1447373"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p:cNvSpPr/>
              <p:nvPr/>
            </p:nvSpPr>
            <p:spPr>
              <a:xfrm>
                <a:off x="1675427"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p:cNvSpPr/>
              <p:nvPr/>
            </p:nvSpPr>
            <p:spPr>
              <a:xfrm>
                <a:off x="1907229"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p:cNvSpPr/>
              <p:nvPr/>
            </p:nvSpPr>
            <p:spPr>
              <a:xfrm>
                <a:off x="2132902"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2" name="Rectangle 71"/>
            <p:cNvSpPr/>
            <p:nvPr/>
          </p:nvSpPr>
          <p:spPr>
            <a:xfrm>
              <a:off x="985043" y="2286000"/>
              <a:ext cx="1377158" cy="3810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चावल</a:t>
              </a:r>
              <a:endParaRPr lang="en-IN" dirty="0"/>
            </a:p>
          </p:txBody>
        </p:sp>
      </p:grpSp>
      <p:grpSp>
        <p:nvGrpSpPr>
          <p:cNvPr id="51" name="Group 79"/>
          <p:cNvGrpSpPr/>
          <p:nvPr/>
        </p:nvGrpSpPr>
        <p:grpSpPr>
          <a:xfrm>
            <a:off x="8986042" y="3733800"/>
            <a:ext cx="1377158" cy="609600"/>
            <a:chOff x="985043" y="2057400"/>
            <a:chExt cx="1377158" cy="609600"/>
          </a:xfrm>
        </p:grpSpPr>
        <p:grpSp>
          <p:nvGrpSpPr>
            <p:cNvPr id="53" name="Group 14"/>
            <p:cNvGrpSpPr/>
            <p:nvPr/>
          </p:nvGrpSpPr>
          <p:grpSpPr>
            <a:xfrm>
              <a:off x="990600" y="2057400"/>
              <a:ext cx="1370902" cy="228600"/>
              <a:chOff x="990600" y="2057400"/>
              <a:chExt cx="1370902" cy="228600"/>
            </a:xfrm>
          </p:grpSpPr>
          <p:grpSp>
            <p:nvGrpSpPr>
              <p:cNvPr id="60" name="Group 13"/>
              <p:cNvGrpSpPr/>
              <p:nvPr/>
            </p:nvGrpSpPr>
            <p:grpSpPr>
              <a:xfrm>
                <a:off x="990600" y="2057400"/>
                <a:ext cx="459581" cy="228600"/>
                <a:chOff x="990600" y="2057400"/>
                <a:chExt cx="459581" cy="228600"/>
              </a:xfrm>
            </p:grpSpPr>
            <p:sp>
              <p:nvSpPr>
                <p:cNvPr id="88" name="Rectangle 87"/>
                <p:cNvSpPr/>
                <p:nvPr/>
              </p:nvSpPr>
              <p:spPr>
                <a:xfrm>
                  <a:off x="990600"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Rectangle 4"/>
                <p:cNvSpPr/>
                <p:nvPr/>
              </p:nvSpPr>
              <p:spPr>
                <a:xfrm>
                  <a:off x="1221581"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4" name="Rectangle 83"/>
              <p:cNvSpPr/>
              <p:nvPr/>
            </p:nvSpPr>
            <p:spPr>
              <a:xfrm>
                <a:off x="1447373"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84"/>
              <p:cNvSpPr/>
              <p:nvPr/>
            </p:nvSpPr>
            <p:spPr>
              <a:xfrm>
                <a:off x="1675427"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ectangle 85"/>
              <p:cNvSpPr/>
              <p:nvPr/>
            </p:nvSpPr>
            <p:spPr>
              <a:xfrm>
                <a:off x="1907229"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132902" y="2057400"/>
                <a:ext cx="228600" cy="228600"/>
              </a:xfrm>
              <a:prstGeom prst="rect">
                <a:avLst/>
              </a:prstGeom>
              <a:solidFill>
                <a:srgbClr val="727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2" name="Rectangle 81"/>
            <p:cNvSpPr/>
            <p:nvPr/>
          </p:nvSpPr>
          <p:spPr>
            <a:xfrm>
              <a:off x="985043" y="2286000"/>
              <a:ext cx="1377158" cy="381000"/>
            </a:xfrm>
            <a:prstGeom prst="rect">
              <a:avLst/>
            </a:prstGeom>
            <a:solidFill>
              <a:srgbClr val="727CA3">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i-IN" dirty="0">
                  <a:solidFill>
                    <a:schemeClr val="tx1"/>
                  </a:solidFill>
                </a:rPr>
                <a:t>खाये</a:t>
              </a:r>
              <a:endParaRPr lang="en-IN" dirty="0"/>
            </a:p>
          </p:txBody>
        </p:sp>
      </p:grpSp>
      <p:cxnSp>
        <p:nvCxnSpPr>
          <p:cNvPr id="91" name="Straight Arrow Connector 90"/>
          <p:cNvCxnSpPr>
            <a:stCxn id="9" idx="0"/>
            <a:endCxn id="20" idx="1"/>
          </p:cNvCxnSpPr>
          <p:nvPr/>
        </p:nvCxnSpPr>
        <p:spPr>
          <a:xfrm rot="5400000" flipH="1" flipV="1">
            <a:off x="2898029" y="2745631"/>
            <a:ext cx="723900" cy="4904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0" idx="3"/>
            <a:endCxn id="30" idx="1"/>
          </p:cNvCxnSpPr>
          <p:nvPr/>
        </p:nvCxnSpPr>
        <p:spPr>
          <a:xfrm flipV="1">
            <a:off x="3129758" y="3695700"/>
            <a:ext cx="369884"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40" idx="1"/>
          </p:cNvCxnSpPr>
          <p:nvPr/>
        </p:nvCxnSpPr>
        <p:spPr>
          <a:xfrm rot="16200000" flipH="1">
            <a:off x="2873771" y="4212829"/>
            <a:ext cx="876300" cy="3754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25" idx="3"/>
          </p:cNvCxnSpPr>
          <p:nvPr/>
        </p:nvCxnSpPr>
        <p:spPr>
          <a:xfrm flipV="1">
            <a:off x="4881660" y="1981200"/>
            <a:ext cx="528541"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20" idx="3"/>
            <a:endCxn id="62" idx="1"/>
          </p:cNvCxnSpPr>
          <p:nvPr/>
        </p:nvCxnSpPr>
        <p:spPr>
          <a:xfrm>
            <a:off x="4882358" y="2628900"/>
            <a:ext cx="522284"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876800" y="3733800"/>
            <a:ext cx="522284"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4876800" y="3505200"/>
            <a:ext cx="5334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876800" y="4800600"/>
            <a:ext cx="522284"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4876800" y="4572000"/>
            <a:ext cx="5334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2" idx="3"/>
            <a:endCxn id="72" idx="1"/>
          </p:cNvCxnSpPr>
          <p:nvPr/>
        </p:nvCxnSpPr>
        <p:spPr>
          <a:xfrm>
            <a:off x="6781800" y="3009900"/>
            <a:ext cx="5334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72" idx="3"/>
            <a:endCxn id="82" idx="1"/>
          </p:cNvCxnSpPr>
          <p:nvPr/>
        </p:nvCxnSpPr>
        <p:spPr>
          <a:xfrm>
            <a:off x="8692358" y="3619500"/>
            <a:ext cx="293684"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6781800" y="2590800"/>
            <a:ext cx="53340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6781800" y="1600200"/>
            <a:ext cx="53340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6781800" y="2057400"/>
            <a:ext cx="60960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781800" y="1948542"/>
            <a:ext cx="5334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876800" y="4726442"/>
            <a:ext cx="5334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Content Placeholder 2"/>
          <p:cNvSpPr>
            <a:spLocks noGrp="1"/>
          </p:cNvSpPr>
          <p:nvPr>
            <p:ph sz="quarter" idx="1"/>
          </p:nvPr>
        </p:nvSpPr>
        <p:spPr>
          <a:xfrm>
            <a:off x="5521950" y="4630964"/>
            <a:ext cx="6623389" cy="1881981"/>
          </a:xfrm>
        </p:spPr>
        <p:txBody>
          <a:bodyPr>
            <a:normAutofit fontScale="92500" lnSpcReduction="20000"/>
          </a:bodyPr>
          <a:lstStyle/>
          <a:p>
            <a:r>
              <a:rPr lang="en-US" b="1" dirty="0">
                <a:solidFill>
                  <a:srgbClr val="0070C0"/>
                </a:solidFill>
              </a:rPr>
              <a:t>Incremental construction</a:t>
            </a:r>
          </a:p>
          <a:p>
            <a:r>
              <a:rPr lang="en-US" dirty="0"/>
              <a:t>Each hypothesis is scored using the </a:t>
            </a:r>
            <a:r>
              <a:rPr lang="en-US" dirty="0" err="1"/>
              <a:t>odel</a:t>
            </a:r>
            <a:endParaRPr lang="en-US" dirty="0"/>
          </a:p>
          <a:p>
            <a:r>
              <a:rPr lang="en-US" dirty="0"/>
              <a:t>Hypotheses are maintained in a priority queue </a:t>
            </a:r>
          </a:p>
          <a:p>
            <a:r>
              <a:rPr lang="en-US" dirty="0"/>
              <a:t>Limit to the reordering window for efficiency</a:t>
            </a:r>
          </a:p>
        </p:txBody>
      </p:sp>
      <p:sp>
        <p:nvSpPr>
          <p:cNvPr id="117" name="Title 1"/>
          <p:cNvSpPr>
            <a:spLocks noGrp="1"/>
          </p:cNvSpPr>
          <p:nvPr>
            <p:ph type="title"/>
          </p:nvPr>
        </p:nvSpPr>
        <p:spPr>
          <a:xfrm>
            <a:off x="1981200" y="274638"/>
            <a:ext cx="8229600" cy="1143000"/>
          </a:xfrm>
        </p:spPr>
        <p:txBody>
          <a:bodyPr>
            <a:normAutofit fontScale="90000"/>
          </a:bodyPr>
          <a:lstStyle/>
          <a:p>
            <a:r>
              <a:rPr lang="en-US" dirty="0"/>
              <a:t>Search Space and Search Organization</a:t>
            </a:r>
            <a:endParaRPr lang="en-IN" dirty="0"/>
          </a:p>
        </p:txBody>
      </p:sp>
      <p:sp>
        <p:nvSpPr>
          <p:cNvPr id="61" name="Speech Bubble: Rectangle with Corners Rounded 60">
            <a:extLst>
              <a:ext uri="{FF2B5EF4-FFF2-40B4-BE49-F238E27FC236}">
                <a16:creationId xmlns:a16="http://schemas.microsoft.com/office/drawing/2014/main" id="{DDAB98F7-3349-47B5-B57E-1E183EB56292}"/>
              </a:ext>
            </a:extLst>
          </p:cNvPr>
          <p:cNvSpPr/>
          <p:nvPr/>
        </p:nvSpPr>
        <p:spPr>
          <a:xfrm>
            <a:off x="731892" y="4929415"/>
            <a:ext cx="1386114" cy="740228"/>
          </a:xfrm>
          <a:prstGeom prst="wedgeRoundRectCallout">
            <a:avLst>
              <a:gd name="adj1" fmla="val 59795"/>
              <a:gd name="adj2" fmla="val -14926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Empty Hypothesis</a:t>
            </a:r>
            <a:endParaRPr lang="en-US" dirty="0">
              <a:solidFill>
                <a:schemeClr val="tx1"/>
              </a:solidFill>
            </a:endParaRPr>
          </a:p>
        </p:txBody>
      </p:sp>
      <p:sp>
        <p:nvSpPr>
          <p:cNvPr id="125" name="Speech Bubble: Rectangle with Corners Rounded 124">
            <a:extLst>
              <a:ext uri="{FF2B5EF4-FFF2-40B4-BE49-F238E27FC236}">
                <a16:creationId xmlns:a16="http://schemas.microsoft.com/office/drawing/2014/main" id="{8D012C0F-ACD5-4521-9D13-DFB708809730}"/>
              </a:ext>
            </a:extLst>
          </p:cNvPr>
          <p:cNvSpPr/>
          <p:nvPr/>
        </p:nvSpPr>
        <p:spPr>
          <a:xfrm>
            <a:off x="603024" y="932315"/>
            <a:ext cx="1386114" cy="740228"/>
          </a:xfrm>
          <a:prstGeom prst="wedgeRoundRectCallout">
            <a:avLst>
              <a:gd name="adj1" fmla="val 177073"/>
              <a:gd name="adj2" fmla="val 11544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Partial Hypothesis</a:t>
            </a:r>
            <a:endParaRPr lang="en-US" dirty="0">
              <a:solidFill>
                <a:schemeClr val="tx1"/>
              </a:solidFill>
            </a:endParaRPr>
          </a:p>
        </p:txBody>
      </p:sp>
      <p:sp>
        <p:nvSpPr>
          <p:cNvPr id="128" name="Speech Bubble: Rectangle with Corners Rounded 127">
            <a:extLst>
              <a:ext uri="{FF2B5EF4-FFF2-40B4-BE49-F238E27FC236}">
                <a16:creationId xmlns:a16="http://schemas.microsoft.com/office/drawing/2014/main" id="{1ED82021-0820-4CB4-B13B-92727B22B0A3}"/>
              </a:ext>
            </a:extLst>
          </p:cNvPr>
          <p:cNvSpPr/>
          <p:nvPr/>
        </p:nvSpPr>
        <p:spPr>
          <a:xfrm>
            <a:off x="9937683" y="1698172"/>
            <a:ext cx="1386114" cy="740228"/>
          </a:xfrm>
          <a:prstGeom prst="wedgeRoundRectCallout">
            <a:avLst>
              <a:gd name="adj1" fmla="val -58006"/>
              <a:gd name="adj2" fmla="val 21054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Final Hypothesis</a:t>
            </a:r>
            <a:endParaRPr lang="en-US" dirty="0">
              <a:solidFill>
                <a:schemeClr val="tx1"/>
              </a:solidFill>
            </a:endParaRPr>
          </a:p>
        </p:txBody>
      </p:sp>
      <p:sp>
        <p:nvSpPr>
          <p:cNvPr id="129" name="Speech Bubble: Rectangle with Corners Rounded 128">
            <a:extLst>
              <a:ext uri="{FF2B5EF4-FFF2-40B4-BE49-F238E27FC236}">
                <a16:creationId xmlns:a16="http://schemas.microsoft.com/office/drawing/2014/main" id="{BA52FF9D-EC4D-4F34-8C45-D33B3BE613CB}"/>
              </a:ext>
            </a:extLst>
          </p:cNvPr>
          <p:cNvSpPr/>
          <p:nvPr/>
        </p:nvSpPr>
        <p:spPr>
          <a:xfrm>
            <a:off x="8416063" y="1146744"/>
            <a:ext cx="1386114" cy="740228"/>
          </a:xfrm>
          <a:prstGeom prst="wedgeRoundRectCallout">
            <a:avLst>
              <a:gd name="adj1" fmla="val -58006"/>
              <a:gd name="adj2" fmla="val 21054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Hypothesis Expansion</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500"/>
                                        <p:tgtEl>
                                          <p:spTgt spid="9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nodeType="withEffect">
                                  <p:stCondLst>
                                    <p:cond delay="0"/>
                                  </p:stCondLst>
                                  <p:childTnLst>
                                    <p:set>
                                      <p:cBhvr>
                                        <p:cTn id="38" dur="1" fill="hold">
                                          <p:stCondLst>
                                            <p:cond delay="0"/>
                                          </p:stCondLst>
                                        </p:cTn>
                                        <p:tgtEl>
                                          <p:spTgt spid="101"/>
                                        </p:tgtEl>
                                        <p:attrNameLst>
                                          <p:attrName>style.visibility</p:attrName>
                                        </p:attrNameLst>
                                      </p:cBhvr>
                                      <p:to>
                                        <p:strVal val="visible"/>
                                      </p:to>
                                    </p:set>
                                    <p:animEffect transition="in" filter="fade">
                                      <p:cBhvr>
                                        <p:cTn id="39" dur="500"/>
                                        <p:tgtEl>
                                          <p:spTgt spid="101"/>
                                        </p:tgtEl>
                                      </p:cBhvr>
                                    </p:animEffect>
                                  </p:childTnLst>
                                </p:cTn>
                              </p:par>
                              <p:par>
                                <p:cTn id="40" presetID="10" presetClass="entr" presetSubtype="0" fill="hold" nodeType="with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fade">
                                      <p:cBhvr>
                                        <p:cTn id="42" dur="500"/>
                                        <p:tgtEl>
                                          <p:spTgt spid="108"/>
                                        </p:tgtEl>
                                      </p:cBhvr>
                                    </p:animEffect>
                                  </p:childTnLst>
                                </p:cTn>
                              </p:par>
                              <p:par>
                                <p:cTn id="43" presetID="10" presetClass="entr" presetSubtype="0" fill="hold" nodeType="with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fade">
                                      <p:cBhvr>
                                        <p:cTn id="45" dur="500"/>
                                        <p:tgtEl>
                                          <p:spTgt spid="107"/>
                                        </p:tgtEl>
                                      </p:cBhvr>
                                    </p:animEffect>
                                  </p:childTnLst>
                                </p:cTn>
                              </p:par>
                              <p:par>
                                <p:cTn id="46" presetID="10" presetClass="entr" presetSubtype="0" fill="hold" nodeType="with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fade">
                                      <p:cBhvr>
                                        <p:cTn id="48" dur="500"/>
                                        <p:tgtEl>
                                          <p:spTgt spid="111"/>
                                        </p:tgtEl>
                                      </p:cBhvr>
                                    </p:animEffect>
                                  </p:childTnLst>
                                </p:cTn>
                              </p:par>
                              <p:par>
                                <p:cTn id="49" presetID="10" presetClass="entr" presetSubtype="0" fill="hold" nodeType="with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fade">
                                      <p:cBhvr>
                                        <p:cTn id="51" dur="500"/>
                                        <p:tgtEl>
                                          <p:spTgt spid="11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par>
                                <p:cTn id="57" presetID="10" presetClass="entr" presetSubtype="0"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par>
                                <p:cTn id="65" presetID="10" presetClass="entr" presetSubtype="0" fill="hold" nodeType="with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fade">
                                      <p:cBhvr>
                                        <p:cTn id="67" dur="500"/>
                                        <p:tgtEl>
                                          <p:spTgt spid="124"/>
                                        </p:tgtEl>
                                      </p:cBhvr>
                                    </p:animEffect>
                                  </p:childTnLst>
                                </p:cTn>
                              </p:par>
                              <p:par>
                                <p:cTn id="68" presetID="10" presetClass="entr" presetSubtype="0" fill="hold" nodeType="withEffect">
                                  <p:stCondLst>
                                    <p:cond delay="0"/>
                                  </p:stCondLst>
                                  <p:childTnLst>
                                    <p:set>
                                      <p:cBhvr>
                                        <p:cTn id="69" dur="1" fill="hold">
                                          <p:stCondLst>
                                            <p:cond delay="0"/>
                                          </p:stCondLst>
                                        </p:cTn>
                                        <p:tgtEl>
                                          <p:spTgt spid="112"/>
                                        </p:tgtEl>
                                        <p:attrNameLst>
                                          <p:attrName>style.visibility</p:attrName>
                                        </p:attrNameLst>
                                      </p:cBhvr>
                                      <p:to>
                                        <p:strVal val="visible"/>
                                      </p:to>
                                    </p:set>
                                    <p:animEffect transition="in" filter="fade">
                                      <p:cBhvr>
                                        <p:cTn id="70" dur="500"/>
                                        <p:tgtEl>
                                          <p:spTgt spid="112"/>
                                        </p:tgtEl>
                                      </p:cBhvr>
                                    </p:animEffect>
                                  </p:childTnLst>
                                </p:cTn>
                              </p:par>
                              <p:par>
                                <p:cTn id="71" presetID="10" presetClass="entr" presetSubtype="0" fill="hold" nodeType="withEffect">
                                  <p:stCondLst>
                                    <p:cond delay="0"/>
                                  </p:stCondLst>
                                  <p:childTnLst>
                                    <p:set>
                                      <p:cBhvr>
                                        <p:cTn id="72" dur="1" fill="hold">
                                          <p:stCondLst>
                                            <p:cond delay="0"/>
                                          </p:stCondLst>
                                        </p:cTn>
                                        <p:tgtEl>
                                          <p:spTgt spid="126"/>
                                        </p:tgtEl>
                                        <p:attrNameLst>
                                          <p:attrName>style.visibility</p:attrName>
                                        </p:attrNameLst>
                                      </p:cBhvr>
                                      <p:to>
                                        <p:strVal val="visible"/>
                                      </p:to>
                                    </p:set>
                                    <p:animEffect transition="in" filter="fade">
                                      <p:cBhvr>
                                        <p:cTn id="73" dur="500"/>
                                        <p:tgtEl>
                                          <p:spTgt spid="126"/>
                                        </p:tgtEl>
                                      </p:cBhvr>
                                    </p:animEffect>
                                  </p:childTnLst>
                                </p:cTn>
                              </p:par>
                              <p:par>
                                <p:cTn id="74" presetID="10" presetClass="entr" presetSubtype="0" fill="hold" nodeType="withEffect">
                                  <p:stCondLst>
                                    <p:cond delay="0"/>
                                  </p:stCondLst>
                                  <p:childTnLst>
                                    <p:set>
                                      <p:cBhvr>
                                        <p:cTn id="75" dur="1" fill="hold">
                                          <p:stCondLst>
                                            <p:cond delay="0"/>
                                          </p:stCondLst>
                                        </p:cTn>
                                        <p:tgtEl>
                                          <p:spTgt spid="127"/>
                                        </p:tgtEl>
                                        <p:attrNameLst>
                                          <p:attrName>style.visibility</p:attrName>
                                        </p:attrNameLst>
                                      </p:cBhvr>
                                      <p:to>
                                        <p:strVal val="visible"/>
                                      </p:to>
                                    </p:set>
                                    <p:animEffect transition="in" filter="fade">
                                      <p:cBhvr>
                                        <p:cTn id="76" dur="500"/>
                                        <p:tgtEl>
                                          <p:spTgt spid="12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500"/>
                                        <p:tgtEl>
                                          <p:spTgt spid="51"/>
                                        </p:tgtEl>
                                      </p:cBhvr>
                                    </p:animEffect>
                                  </p:childTnLst>
                                </p:cTn>
                              </p:par>
                              <p:par>
                                <p:cTn id="82" presetID="10" presetClass="entr" presetSubtype="0" fill="hold" nodeType="withEffect">
                                  <p:stCondLst>
                                    <p:cond delay="0"/>
                                  </p:stCondLst>
                                  <p:childTnLst>
                                    <p:set>
                                      <p:cBhvr>
                                        <p:cTn id="83" dur="1" fill="hold">
                                          <p:stCondLst>
                                            <p:cond delay="0"/>
                                          </p:stCondLst>
                                        </p:cTn>
                                        <p:tgtEl>
                                          <p:spTgt spid="115"/>
                                        </p:tgtEl>
                                        <p:attrNameLst>
                                          <p:attrName>style.visibility</p:attrName>
                                        </p:attrNameLst>
                                      </p:cBhvr>
                                      <p:to>
                                        <p:strVal val="visible"/>
                                      </p:to>
                                    </p:set>
                                    <p:animEffect transition="in" filter="fade">
                                      <p:cBhvr>
                                        <p:cTn id="84" dur="500"/>
                                        <p:tgtEl>
                                          <p:spTgt spid="11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23"/>
                                        </p:tgtEl>
                                        <p:attrNameLst>
                                          <p:attrName>style.visibility</p:attrName>
                                        </p:attrNameLst>
                                      </p:cBhvr>
                                      <p:to>
                                        <p:strVal val="visible"/>
                                      </p:to>
                                    </p:set>
                                    <p:animEffect transition="in" filter="fade">
                                      <p:cBhvr>
                                        <p:cTn id="89" dur="500"/>
                                        <p:tgtEl>
                                          <p:spTgt spid="12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22"/>
                                        </p:tgtEl>
                                        <p:attrNameLst>
                                          <p:attrName>style.visibility</p:attrName>
                                        </p:attrNameLst>
                                      </p:cBhvr>
                                      <p:to>
                                        <p:strVal val="visible"/>
                                      </p:to>
                                    </p:set>
                                    <p:animEffect transition="in" filter="fade">
                                      <p:cBhvr>
                                        <p:cTn id="92" dur="500"/>
                                        <p:tgtEl>
                                          <p:spTgt spid="12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21"/>
                                        </p:tgtEl>
                                        <p:attrNameLst>
                                          <p:attrName>style.visibility</p:attrName>
                                        </p:attrNameLst>
                                      </p:cBhvr>
                                      <p:to>
                                        <p:strVal val="visible"/>
                                      </p:to>
                                    </p:set>
                                    <p:animEffect transition="in" filter="fade">
                                      <p:cBhvr>
                                        <p:cTn id="95" dur="500"/>
                                        <p:tgtEl>
                                          <p:spTgt spid="1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9"/>
                                        </p:tgtEl>
                                        <p:attrNameLst>
                                          <p:attrName>style.visibility</p:attrName>
                                        </p:attrNameLst>
                                      </p:cBhvr>
                                      <p:to>
                                        <p:strVal val="visible"/>
                                      </p:to>
                                    </p:set>
                                    <p:animEffect transition="in" filter="fade">
                                      <p:cBhvr>
                                        <p:cTn id="98" dur="500"/>
                                        <p:tgtEl>
                                          <p:spTgt spid="11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18"/>
                                        </p:tgtEl>
                                        <p:attrNameLst>
                                          <p:attrName>style.visibility</p:attrName>
                                        </p:attrNameLst>
                                      </p:cBhvr>
                                      <p:to>
                                        <p:strVal val="visible"/>
                                      </p:to>
                                    </p:set>
                                    <p:animEffect transition="in" filter="fade">
                                      <p:cBhvr>
                                        <p:cTn id="101" dur="500"/>
                                        <p:tgtEl>
                                          <p:spTgt spid="118"/>
                                        </p:tgtEl>
                                      </p:cBhvr>
                                    </p:animEffect>
                                  </p:childTnLst>
                                </p:cTn>
                              </p:par>
                              <p:par>
                                <p:cTn id="102" presetID="10" presetClass="entr" presetSubtype="0" fill="hold" nodeType="withEffect">
                                  <p:stCondLst>
                                    <p:cond delay="0"/>
                                  </p:stCondLst>
                                  <p:childTnLst>
                                    <p:set>
                                      <p:cBhvr>
                                        <p:cTn id="103" dur="1" fill="hold">
                                          <p:stCondLst>
                                            <p:cond delay="0"/>
                                          </p:stCondLst>
                                        </p:cTn>
                                        <p:tgtEl>
                                          <p:spTgt spid="103"/>
                                        </p:tgtEl>
                                        <p:attrNameLst>
                                          <p:attrName>style.visibility</p:attrName>
                                        </p:attrNameLst>
                                      </p:cBhvr>
                                      <p:to>
                                        <p:strVal val="visible"/>
                                      </p:to>
                                    </p:set>
                                    <p:animEffect transition="in" filter="fade">
                                      <p:cBhvr>
                                        <p:cTn id="104" dur="500"/>
                                        <p:tgtEl>
                                          <p:spTgt spid="103"/>
                                        </p:tgtEl>
                                      </p:cBhvr>
                                    </p:animEffect>
                                  </p:childTnLst>
                                </p:cTn>
                              </p:par>
                              <p:par>
                                <p:cTn id="105" presetID="10" presetClass="entr" presetSubtype="0" fill="hold"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fade">
                                      <p:cBhvr>
                                        <p:cTn id="107" dur="500"/>
                                        <p:tgtEl>
                                          <p:spTgt spid="10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20">
                                            <p:txEl>
                                              <p:pRg st="0" end="0"/>
                                            </p:txEl>
                                          </p:spTgt>
                                        </p:tgtEl>
                                        <p:attrNameLst>
                                          <p:attrName>style.visibility</p:attrName>
                                        </p:attrNameLst>
                                      </p:cBhvr>
                                      <p:to>
                                        <p:strVal val="visible"/>
                                      </p:to>
                                    </p:set>
                                    <p:animEffect transition="in" filter="fade">
                                      <p:cBhvr>
                                        <p:cTn id="112" dur="500"/>
                                        <p:tgtEl>
                                          <p:spTgt spid="120">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20">
                                            <p:txEl>
                                              <p:pRg st="1" end="1"/>
                                            </p:txEl>
                                          </p:spTgt>
                                        </p:tgtEl>
                                        <p:attrNameLst>
                                          <p:attrName>style.visibility</p:attrName>
                                        </p:attrNameLst>
                                      </p:cBhvr>
                                      <p:to>
                                        <p:strVal val="visible"/>
                                      </p:to>
                                    </p:set>
                                    <p:animEffect transition="in" filter="fade">
                                      <p:cBhvr>
                                        <p:cTn id="117" dur="500"/>
                                        <p:tgtEl>
                                          <p:spTgt spid="120">
                                            <p:txEl>
                                              <p:pRg st="1" end="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20">
                                            <p:txEl>
                                              <p:pRg st="2" end="2"/>
                                            </p:txEl>
                                          </p:spTgt>
                                        </p:tgtEl>
                                        <p:attrNameLst>
                                          <p:attrName>style.visibility</p:attrName>
                                        </p:attrNameLst>
                                      </p:cBhvr>
                                      <p:to>
                                        <p:strVal val="visible"/>
                                      </p:to>
                                    </p:set>
                                    <p:animEffect transition="in" filter="fade">
                                      <p:cBhvr>
                                        <p:cTn id="122" dur="500"/>
                                        <p:tgtEl>
                                          <p:spTgt spid="120">
                                            <p:txEl>
                                              <p:pRg st="2" end="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20">
                                            <p:txEl>
                                              <p:pRg st="3" end="3"/>
                                            </p:txEl>
                                          </p:spTgt>
                                        </p:tgtEl>
                                        <p:attrNameLst>
                                          <p:attrName>style.visibility</p:attrName>
                                        </p:attrNameLst>
                                      </p:cBhvr>
                                      <p:to>
                                        <p:strVal val="visible"/>
                                      </p:to>
                                    </p:set>
                                    <p:animEffect transition="in" filter="fade">
                                      <p:cBhvr>
                                        <p:cTn id="127" dur="500"/>
                                        <p:tgtEl>
                                          <p:spTgt spid="1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P spid="121" grpId="0" animBg="1"/>
      <p:bldP spid="122" grpId="0" animBg="1"/>
      <p:bldP spid="123" grpId="0" animBg="1"/>
      <p:bldP spid="12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p:nvPr/>
        </p:nvSpPr>
        <p:spPr>
          <a:xfrm>
            <a:off x="414614" y="224427"/>
            <a:ext cx="11220400" cy="827473"/>
          </a:xfrm>
          <a:prstGeom prst="rect">
            <a:avLst/>
          </a:prstGeom>
          <a:noFill/>
          <a:ln>
            <a:noFill/>
          </a:ln>
        </p:spPr>
        <p:txBody>
          <a:bodyPr lIns="121900" tIns="121900" rIns="121900" bIns="121900" anchor="t" anchorCtr="0">
            <a:noAutofit/>
          </a:bodyPr>
          <a:lstStyle/>
          <a:p>
            <a:r>
              <a:rPr lang="en-US" sz="4400" b="1" i="1" dirty="0">
                <a:latin typeface="+mj-lt"/>
              </a:rPr>
              <a:t>Language Divergence</a:t>
            </a:r>
            <a:endParaRPr lang="en" sz="4400" b="1" i="1" dirty="0">
              <a:latin typeface="+mj-lt"/>
            </a:endParaRPr>
          </a:p>
        </p:txBody>
      </p:sp>
      <p:sp>
        <p:nvSpPr>
          <p:cNvPr id="224" name="Shape 224"/>
          <p:cNvSpPr txBox="1"/>
          <p:nvPr/>
        </p:nvSpPr>
        <p:spPr>
          <a:xfrm>
            <a:off x="414614" y="1343033"/>
            <a:ext cx="10772800" cy="4876800"/>
          </a:xfrm>
          <a:prstGeom prst="rect">
            <a:avLst/>
          </a:prstGeom>
          <a:noFill/>
          <a:ln>
            <a:noFill/>
          </a:ln>
        </p:spPr>
        <p:txBody>
          <a:bodyPr lIns="121900" tIns="121900" rIns="121900" bIns="121900" anchor="t" anchorCtr="0">
            <a:noAutofit/>
          </a:bodyPr>
          <a:lstStyle/>
          <a:p>
            <a:r>
              <a:rPr lang="en" sz="2600" b="1" i="1" dirty="0"/>
              <a:t>    </a:t>
            </a:r>
            <a:r>
              <a:rPr lang="en" sz="2600" b="1" u="sng" dirty="0"/>
              <a:t>Word order: SOV (Hindi), SVO (English), VSO, OSV</a:t>
            </a:r>
          </a:p>
          <a:p>
            <a:endParaRPr lang="en" sz="1000" b="1" dirty="0"/>
          </a:p>
          <a:p>
            <a:endParaRPr lang="en" sz="2600" b="1" dirty="0"/>
          </a:p>
          <a:p>
            <a:pPr marL="304793">
              <a:spcAft>
                <a:spcPts val="1333"/>
              </a:spcAft>
            </a:pPr>
            <a:r>
              <a:rPr lang="en" sz="2400" dirty="0"/>
              <a:t>E: Germany won the </a:t>
            </a:r>
            <a:r>
              <a:rPr lang="en-US" sz="2400" dirty="0"/>
              <a:t>last World Cup</a:t>
            </a:r>
          </a:p>
          <a:p>
            <a:pPr marL="304793">
              <a:spcAft>
                <a:spcPts val="1333"/>
              </a:spcAft>
            </a:pPr>
            <a:r>
              <a:rPr lang="en-US" sz="2400" dirty="0"/>
              <a:t>H: </a:t>
            </a:r>
            <a:r>
              <a:rPr lang="hi-IN" sz="2400" dirty="0"/>
              <a:t>जर्मनी ने पिछला विश्व कप जीता था </a:t>
            </a:r>
            <a:endParaRPr lang="en" sz="2400" dirty="0"/>
          </a:p>
          <a:p>
            <a:pPr marL="304793">
              <a:spcAft>
                <a:spcPts val="1333"/>
              </a:spcAft>
            </a:pPr>
            <a:endParaRPr lang="en" sz="2400" b="1" dirty="0"/>
          </a:p>
          <a:p>
            <a:pPr marL="304793">
              <a:spcAft>
                <a:spcPts val="1333"/>
              </a:spcAft>
            </a:pPr>
            <a:endParaRPr lang="en" sz="2400" b="1" dirty="0"/>
          </a:p>
          <a:p>
            <a:pPr marL="304793">
              <a:spcAft>
                <a:spcPts val="1333"/>
              </a:spcAft>
            </a:pPr>
            <a:r>
              <a:rPr lang="en" sz="2400" b="1" u="sng" dirty="0"/>
              <a:t>Free (</a:t>
            </a:r>
            <a:r>
              <a:rPr lang="en-US" sz="2400" b="1" u="sng" dirty="0"/>
              <a:t>Hindi</a:t>
            </a:r>
            <a:r>
              <a:rPr lang="en" sz="2400" b="1" u="sng" dirty="0"/>
              <a:t>) vs rigid (English) word order </a:t>
            </a:r>
          </a:p>
          <a:p>
            <a:pPr marL="304793">
              <a:lnSpc>
                <a:spcPct val="150000"/>
              </a:lnSpc>
              <a:spcAft>
                <a:spcPts val="1333"/>
              </a:spcAft>
            </a:pPr>
            <a:r>
              <a:rPr lang="hi-IN" sz="2400" dirty="0"/>
              <a:t>पिछला विश्व कप जर्मनी ने जीता था</a:t>
            </a:r>
            <a:r>
              <a:rPr lang="en-US" sz="2400" dirty="0"/>
              <a:t>    </a:t>
            </a:r>
            <a:r>
              <a:rPr lang="en-US" sz="1600" i="1" dirty="0"/>
              <a:t>(correct)</a:t>
            </a:r>
          </a:p>
          <a:p>
            <a:r>
              <a:rPr lang="en-US" sz="2400" dirty="0"/>
              <a:t>    The last World Cup Germany won   </a:t>
            </a:r>
            <a:r>
              <a:rPr lang="en-US" sz="1600" i="1" dirty="0"/>
              <a:t>(grammatically incorrect)</a:t>
            </a:r>
          </a:p>
          <a:p>
            <a:r>
              <a:rPr lang="en-US" sz="2400" dirty="0"/>
              <a:t>    The last World Cup won Germany   </a:t>
            </a:r>
            <a:r>
              <a:rPr lang="en-US" sz="1600" i="1" dirty="0"/>
              <a:t>(meaning changes)</a:t>
            </a:r>
          </a:p>
          <a:p>
            <a:endParaRPr sz="2400" dirty="0"/>
          </a:p>
        </p:txBody>
      </p:sp>
      <p:sp>
        <p:nvSpPr>
          <p:cNvPr id="2" name="Right Brace 1">
            <a:extLst>
              <a:ext uri="{FF2B5EF4-FFF2-40B4-BE49-F238E27FC236}">
                <a16:creationId xmlns:a16="http://schemas.microsoft.com/office/drawing/2014/main" id="{6EDD9235-43A6-4C03-AB72-A162F5EFA590}"/>
              </a:ext>
            </a:extLst>
          </p:cNvPr>
          <p:cNvSpPr/>
          <p:nvPr/>
        </p:nvSpPr>
        <p:spPr>
          <a:xfrm rot="5400000">
            <a:off x="1472225" y="3059082"/>
            <a:ext cx="191193" cy="73983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F7AD45AE-8C27-4199-9593-A42309001B46}"/>
              </a:ext>
            </a:extLst>
          </p:cNvPr>
          <p:cNvSpPr/>
          <p:nvPr/>
        </p:nvSpPr>
        <p:spPr>
          <a:xfrm rot="5400000">
            <a:off x="3924991" y="2869276"/>
            <a:ext cx="191193" cy="1119448"/>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A86FC985-2324-4EEB-95CD-B48F25A417A1}"/>
              </a:ext>
            </a:extLst>
          </p:cNvPr>
          <p:cNvSpPr/>
          <p:nvPr/>
        </p:nvSpPr>
        <p:spPr>
          <a:xfrm rot="5400000">
            <a:off x="5202382" y="2908068"/>
            <a:ext cx="191192" cy="104186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4A144860-9BEC-43BA-9CEB-BB2595682DA5}"/>
              </a:ext>
            </a:extLst>
          </p:cNvPr>
          <p:cNvSpPr/>
          <p:nvPr/>
        </p:nvSpPr>
        <p:spPr>
          <a:xfrm rot="16200000">
            <a:off x="1509644" y="1748863"/>
            <a:ext cx="264238" cy="1088968"/>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288D641D-23E3-4E0B-85A5-889F986D9E2D}"/>
              </a:ext>
            </a:extLst>
          </p:cNvPr>
          <p:cNvSpPr/>
          <p:nvPr/>
        </p:nvSpPr>
        <p:spPr>
          <a:xfrm rot="16200000">
            <a:off x="4462047" y="1620208"/>
            <a:ext cx="264238" cy="1269077"/>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16C1FAD9-D3F9-414E-8DFD-767B1D848300}"/>
              </a:ext>
            </a:extLst>
          </p:cNvPr>
          <p:cNvSpPr/>
          <p:nvPr/>
        </p:nvSpPr>
        <p:spPr>
          <a:xfrm rot="16200000">
            <a:off x="2458679" y="2027255"/>
            <a:ext cx="264238" cy="53756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28879DB2-88F2-4B57-8E43-2FCE0CA7948B}"/>
              </a:ext>
            </a:extLst>
          </p:cNvPr>
          <p:cNvSpPr txBox="1"/>
          <p:nvPr/>
        </p:nvSpPr>
        <p:spPr>
          <a:xfrm>
            <a:off x="1479665" y="1785491"/>
            <a:ext cx="324196" cy="369332"/>
          </a:xfrm>
          <a:prstGeom prst="rect">
            <a:avLst/>
          </a:prstGeom>
          <a:noFill/>
        </p:spPr>
        <p:txBody>
          <a:bodyPr wrap="square" rtlCol="0">
            <a:spAutoFit/>
          </a:bodyPr>
          <a:lstStyle/>
          <a:p>
            <a:r>
              <a:rPr lang="en-US" b="1" dirty="0">
                <a:solidFill>
                  <a:schemeClr val="accent1"/>
                </a:solidFill>
              </a:rPr>
              <a:t>S</a:t>
            </a:r>
          </a:p>
        </p:txBody>
      </p:sp>
      <p:sp>
        <p:nvSpPr>
          <p:cNvPr id="12" name="TextBox 11">
            <a:extLst>
              <a:ext uri="{FF2B5EF4-FFF2-40B4-BE49-F238E27FC236}">
                <a16:creationId xmlns:a16="http://schemas.microsoft.com/office/drawing/2014/main" id="{442F2296-3803-42CA-88FC-E03F7E501B8C}"/>
              </a:ext>
            </a:extLst>
          </p:cNvPr>
          <p:cNvSpPr txBox="1"/>
          <p:nvPr/>
        </p:nvSpPr>
        <p:spPr>
          <a:xfrm>
            <a:off x="4418214" y="1748572"/>
            <a:ext cx="324196" cy="369332"/>
          </a:xfrm>
          <a:prstGeom prst="rect">
            <a:avLst/>
          </a:prstGeom>
          <a:noFill/>
        </p:spPr>
        <p:txBody>
          <a:bodyPr wrap="square" rtlCol="0">
            <a:spAutoFit/>
          </a:bodyPr>
          <a:lstStyle/>
          <a:p>
            <a:r>
              <a:rPr lang="en-US" b="1" dirty="0">
                <a:solidFill>
                  <a:schemeClr val="accent1"/>
                </a:solidFill>
              </a:rPr>
              <a:t>O</a:t>
            </a:r>
          </a:p>
        </p:txBody>
      </p:sp>
      <p:sp>
        <p:nvSpPr>
          <p:cNvPr id="13" name="TextBox 12">
            <a:extLst>
              <a:ext uri="{FF2B5EF4-FFF2-40B4-BE49-F238E27FC236}">
                <a16:creationId xmlns:a16="http://schemas.microsoft.com/office/drawing/2014/main" id="{0FCF52D1-DADC-4A06-AF45-471D91DD0422}"/>
              </a:ext>
            </a:extLst>
          </p:cNvPr>
          <p:cNvSpPr txBox="1"/>
          <p:nvPr/>
        </p:nvSpPr>
        <p:spPr>
          <a:xfrm>
            <a:off x="2430070" y="1753295"/>
            <a:ext cx="324196" cy="369332"/>
          </a:xfrm>
          <a:prstGeom prst="rect">
            <a:avLst/>
          </a:prstGeom>
          <a:noFill/>
        </p:spPr>
        <p:txBody>
          <a:bodyPr wrap="square" rtlCol="0">
            <a:spAutoFit/>
          </a:bodyPr>
          <a:lstStyle/>
          <a:p>
            <a:r>
              <a:rPr lang="en-US" b="1" dirty="0">
                <a:solidFill>
                  <a:schemeClr val="accent1"/>
                </a:solidFill>
              </a:rPr>
              <a:t>V</a:t>
            </a:r>
          </a:p>
        </p:txBody>
      </p:sp>
      <p:sp>
        <p:nvSpPr>
          <p:cNvPr id="14" name="TextBox 13">
            <a:extLst>
              <a:ext uri="{FF2B5EF4-FFF2-40B4-BE49-F238E27FC236}">
                <a16:creationId xmlns:a16="http://schemas.microsoft.com/office/drawing/2014/main" id="{D8066E49-F553-40DD-AAAA-91E5AE6D97E5}"/>
              </a:ext>
            </a:extLst>
          </p:cNvPr>
          <p:cNvSpPr txBox="1"/>
          <p:nvPr/>
        </p:nvSpPr>
        <p:spPr>
          <a:xfrm>
            <a:off x="1405723" y="3682674"/>
            <a:ext cx="324196" cy="369332"/>
          </a:xfrm>
          <a:prstGeom prst="rect">
            <a:avLst/>
          </a:prstGeom>
          <a:noFill/>
        </p:spPr>
        <p:txBody>
          <a:bodyPr wrap="square" rtlCol="0">
            <a:spAutoFit/>
          </a:bodyPr>
          <a:lstStyle/>
          <a:p>
            <a:r>
              <a:rPr lang="en-US" b="1" dirty="0">
                <a:solidFill>
                  <a:schemeClr val="accent1"/>
                </a:solidFill>
              </a:rPr>
              <a:t>S</a:t>
            </a:r>
          </a:p>
        </p:txBody>
      </p:sp>
      <p:sp>
        <p:nvSpPr>
          <p:cNvPr id="15" name="TextBox 14">
            <a:extLst>
              <a:ext uri="{FF2B5EF4-FFF2-40B4-BE49-F238E27FC236}">
                <a16:creationId xmlns:a16="http://schemas.microsoft.com/office/drawing/2014/main" id="{DEF9F029-8FA6-4B67-8A30-98585F57BA90}"/>
              </a:ext>
            </a:extLst>
          </p:cNvPr>
          <p:cNvSpPr txBox="1"/>
          <p:nvPr/>
        </p:nvSpPr>
        <p:spPr>
          <a:xfrm>
            <a:off x="3858489" y="3682674"/>
            <a:ext cx="324196" cy="369332"/>
          </a:xfrm>
          <a:prstGeom prst="rect">
            <a:avLst/>
          </a:prstGeom>
          <a:noFill/>
        </p:spPr>
        <p:txBody>
          <a:bodyPr wrap="square" rtlCol="0">
            <a:spAutoFit/>
          </a:bodyPr>
          <a:lstStyle/>
          <a:p>
            <a:r>
              <a:rPr lang="en-US" b="1" dirty="0">
                <a:solidFill>
                  <a:schemeClr val="accent1"/>
                </a:solidFill>
              </a:rPr>
              <a:t>O</a:t>
            </a:r>
          </a:p>
        </p:txBody>
      </p:sp>
      <p:sp>
        <p:nvSpPr>
          <p:cNvPr id="16" name="TextBox 15">
            <a:extLst>
              <a:ext uri="{FF2B5EF4-FFF2-40B4-BE49-F238E27FC236}">
                <a16:creationId xmlns:a16="http://schemas.microsoft.com/office/drawing/2014/main" id="{C3EF0EBE-9F07-4646-846E-982CB3F65E1B}"/>
              </a:ext>
            </a:extLst>
          </p:cNvPr>
          <p:cNvSpPr txBox="1"/>
          <p:nvPr/>
        </p:nvSpPr>
        <p:spPr>
          <a:xfrm>
            <a:off x="5155268" y="3682674"/>
            <a:ext cx="285420" cy="369332"/>
          </a:xfrm>
          <a:prstGeom prst="rect">
            <a:avLst/>
          </a:prstGeom>
          <a:noFill/>
        </p:spPr>
        <p:txBody>
          <a:bodyPr wrap="square" rtlCol="0">
            <a:spAutoFit/>
          </a:bodyPr>
          <a:lstStyle/>
          <a:p>
            <a:r>
              <a:rPr lang="en-US" b="1" dirty="0">
                <a:solidFill>
                  <a:schemeClr val="accent1"/>
                </a:solidFill>
              </a:rPr>
              <a:t>V</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E5848E8-D2B2-AE52-41E2-65735EE1DD80}"/>
                  </a:ext>
                </a:extLst>
              </p14:cNvPr>
              <p14:cNvContentPartPr/>
              <p14:nvPr/>
            </p14:nvContentPartPr>
            <p14:xfrm>
              <a:off x="5943600" y="6121440"/>
              <a:ext cx="360" cy="360"/>
            </p14:xfrm>
          </p:contentPart>
        </mc:Choice>
        <mc:Fallback xmlns="">
          <p:pic>
            <p:nvPicPr>
              <p:cNvPr id="4" name="Ink 3">
                <a:extLst>
                  <a:ext uri="{FF2B5EF4-FFF2-40B4-BE49-F238E27FC236}">
                    <a16:creationId xmlns:a16="http://schemas.microsoft.com/office/drawing/2014/main" id="{0E5848E8-D2B2-AE52-41E2-65735EE1DD80}"/>
                  </a:ext>
                </a:extLst>
              </p:cNvPr>
              <p:cNvPicPr/>
              <p:nvPr/>
            </p:nvPicPr>
            <p:blipFill>
              <a:blip r:embed="rId4"/>
              <a:stretch>
                <a:fillRect/>
              </a:stretch>
            </p:blipFill>
            <p:spPr>
              <a:xfrm>
                <a:off x="5934240" y="6112080"/>
                <a:ext cx="19080" cy="19080"/>
              </a:xfrm>
              <a:prstGeom prst="rect">
                <a:avLst/>
              </a:prstGeom>
            </p:spPr>
          </p:pic>
        </mc:Fallback>
      </mc:AlternateContent>
    </p:spTree>
    <p:extLst>
      <p:ext uri="{BB962C8B-B14F-4D97-AF65-F5344CB8AC3E}">
        <p14:creationId xmlns:p14="http://schemas.microsoft.com/office/powerpoint/2010/main" val="280282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p:nvPr/>
        </p:nvSpPr>
        <p:spPr>
          <a:xfrm>
            <a:off x="514367" y="638166"/>
            <a:ext cx="11220400" cy="849811"/>
          </a:xfrm>
          <a:prstGeom prst="rect">
            <a:avLst/>
          </a:prstGeom>
          <a:noFill/>
          <a:ln>
            <a:noFill/>
          </a:ln>
        </p:spPr>
        <p:txBody>
          <a:bodyPr lIns="121900" tIns="121900" rIns="121900" bIns="121900" anchor="t" anchorCtr="0">
            <a:noAutofit/>
          </a:bodyPr>
          <a:lstStyle>
            <a:defPPr>
              <a:defRPr lang="en-US"/>
            </a:defPPr>
            <a:lvl1pPr>
              <a:defRPr sz="4400" b="1" i="1">
                <a:latin typeface="+mj-lt"/>
              </a:defRPr>
            </a:lvl1pPr>
          </a:lstStyle>
          <a:p>
            <a:r>
              <a:rPr lang="en-US" dirty="0"/>
              <a:t>Language Divergence</a:t>
            </a:r>
            <a:endParaRPr lang="en" dirty="0"/>
          </a:p>
        </p:txBody>
      </p:sp>
      <p:sp>
        <p:nvSpPr>
          <p:cNvPr id="224" name="Shape 224"/>
          <p:cNvSpPr txBox="1"/>
          <p:nvPr/>
        </p:nvSpPr>
        <p:spPr>
          <a:xfrm>
            <a:off x="414614" y="1343033"/>
            <a:ext cx="10772800" cy="4876800"/>
          </a:xfrm>
          <a:prstGeom prst="rect">
            <a:avLst/>
          </a:prstGeom>
          <a:noFill/>
          <a:ln>
            <a:noFill/>
          </a:ln>
        </p:spPr>
        <p:txBody>
          <a:bodyPr lIns="121900" tIns="121900" rIns="121900" bIns="121900" anchor="t" anchorCtr="0">
            <a:noAutofit/>
          </a:bodyPr>
          <a:lstStyle/>
          <a:p>
            <a:pPr>
              <a:buClr>
                <a:schemeClr val="dk1"/>
              </a:buClr>
            </a:pPr>
            <a:endParaRPr sz="2400" dirty="0"/>
          </a:p>
          <a:p>
            <a:pPr marL="304793">
              <a:spcAft>
                <a:spcPts val="1333"/>
              </a:spcAft>
            </a:pPr>
            <a:endParaRPr lang="en" sz="2400" b="1" u="sng" dirty="0"/>
          </a:p>
          <a:p>
            <a:pPr marL="304793">
              <a:spcAft>
                <a:spcPts val="1333"/>
              </a:spcAft>
            </a:pPr>
            <a:r>
              <a:rPr lang="en" sz="2400" b="1" u="sng" dirty="0"/>
              <a:t>Different ways of expressing same concept</a:t>
            </a:r>
          </a:p>
          <a:p>
            <a:pPr marL="304793">
              <a:spcAft>
                <a:spcPts val="1333"/>
              </a:spcAft>
            </a:pPr>
            <a:r>
              <a:rPr lang="en" sz="2400" dirty="0"/>
              <a:t>	water </a:t>
            </a:r>
            <a:r>
              <a:rPr lang="en" sz="2400" dirty="0">
                <a:sym typeface="Wingdings" panose="05000000000000000000" pitchFamily="2" charset="2"/>
              </a:rPr>
              <a:t> </a:t>
            </a:r>
            <a:r>
              <a:rPr lang="hi-IN" sz="2400" dirty="0">
                <a:sym typeface="Wingdings" panose="05000000000000000000" pitchFamily="2" charset="2"/>
              </a:rPr>
              <a:t>पानी, जल, नीर </a:t>
            </a:r>
            <a:endParaRPr lang="en-US" sz="2400" dirty="0">
              <a:sym typeface="Wingdings" panose="05000000000000000000" pitchFamily="2" charset="2"/>
            </a:endParaRPr>
          </a:p>
          <a:p>
            <a:pPr marL="304793">
              <a:spcAft>
                <a:spcPts val="1333"/>
              </a:spcAft>
            </a:pPr>
            <a:endParaRPr lang="en" sz="2400" dirty="0"/>
          </a:p>
          <a:p>
            <a:pPr marL="304793">
              <a:spcAft>
                <a:spcPts val="1333"/>
              </a:spcAft>
            </a:pPr>
            <a:r>
              <a:rPr lang="en" sz="2400" b="1" u="sng" dirty="0"/>
              <a:t>Language registers</a:t>
            </a:r>
            <a:endParaRPr lang="hi-IN" sz="2400" b="1" u="sng" dirty="0"/>
          </a:p>
          <a:p>
            <a:pPr marL="761993" lvl="1">
              <a:spcAft>
                <a:spcPts val="1333"/>
              </a:spcAft>
            </a:pPr>
            <a:r>
              <a:rPr lang="hi-IN" sz="2400" dirty="0"/>
              <a:t>	</a:t>
            </a:r>
            <a:r>
              <a:rPr lang="en-US" sz="2400" dirty="0"/>
              <a:t>Formal: </a:t>
            </a:r>
            <a:r>
              <a:rPr lang="hi-IN" sz="2400" dirty="0"/>
              <a:t>आप बैठिये 		</a:t>
            </a:r>
            <a:r>
              <a:rPr lang="en-US" sz="2400" dirty="0"/>
              <a:t>  Informal</a:t>
            </a:r>
            <a:r>
              <a:rPr lang="hi-IN" sz="2400" dirty="0"/>
              <a:t>: तू बैठ </a:t>
            </a:r>
            <a:endParaRPr lang="en-US" sz="2400" dirty="0"/>
          </a:p>
          <a:p>
            <a:pPr marL="761993" lvl="1">
              <a:spcAft>
                <a:spcPts val="1333"/>
              </a:spcAft>
            </a:pPr>
            <a:r>
              <a:rPr lang="en-US" sz="2400" dirty="0"/>
              <a:t>  Standard : </a:t>
            </a:r>
            <a:r>
              <a:rPr lang="hi-IN" sz="2400" dirty="0"/>
              <a:t>मुझे डोसा चाहिए 	 </a:t>
            </a:r>
            <a:r>
              <a:rPr lang="en-US" sz="2400" dirty="0" err="1"/>
              <a:t>Dakhini</a:t>
            </a:r>
            <a:r>
              <a:rPr lang="en-US" sz="2400" dirty="0"/>
              <a:t>: </a:t>
            </a:r>
            <a:r>
              <a:rPr lang="hi-IN" sz="2400" dirty="0"/>
              <a:t>मेरे को डोसा होना </a:t>
            </a:r>
            <a:endParaRPr lang="en" sz="2400" dirty="0"/>
          </a:p>
          <a:p>
            <a:endParaRPr sz="2400" dirty="0"/>
          </a:p>
        </p:txBody>
      </p:sp>
    </p:spTree>
    <p:extLst>
      <p:ext uri="{BB962C8B-B14F-4D97-AF65-F5344CB8AC3E}">
        <p14:creationId xmlns:p14="http://schemas.microsoft.com/office/powerpoint/2010/main" val="1209374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77E0715B94034DAD94F39168370EA0" ma:contentTypeVersion="2" ma:contentTypeDescription="Create a new document." ma:contentTypeScope="" ma:versionID="db4669037b742570f688b63508aec8d1">
  <xsd:schema xmlns:xsd="http://www.w3.org/2001/XMLSchema" xmlns:xs="http://www.w3.org/2001/XMLSchema" xmlns:p="http://schemas.microsoft.com/office/2006/metadata/properties" xmlns:ns2="210fe949-bd4d-4ecd-a525-4fbd7f5cd031" targetNamespace="http://schemas.microsoft.com/office/2006/metadata/properties" ma:root="true" ma:fieldsID="0c257ea5009df6d3065ec9a32be45eaa" ns2:_="">
    <xsd:import namespace="210fe949-bd4d-4ecd-a525-4fbd7f5cd03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0fe949-bd4d-4ecd-a525-4fbd7f5cd0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9F85F7-EDB7-48C1-9C8E-F89FA2CB04AD}"/>
</file>

<file path=customXml/itemProps2.xml><?xml version="1.0" encoding="utf-8"?>
<ds:datastoreItem xmlns:ds="http://schemas.openxmlformats.org/officeDocument/2006/customXml" ds:itemID="{AA978FC2-C021-48A8-8F8D-DB7E65FDF59E}"/>
</file>

<file path=customXml/itemProps3.xml><?xml version="1.0" encoding="utf-8"?>
<ds:datastoreItem xmlns:ds="http://schemas.openxmlformats.org/officeDocument/2006/customXml" ds:itemID="{1DEBA3A9-69FC-477B-B10D-5D362CE59242}"/>
</file>

<file path=docProps/app.xml><?xml version="1.0" encoding="utf-8"?>
<Properties xmlns="http://schemas.openxmlformats.org/officeDocument/2006/extended-properties" xmlns:vt="http://schemas.openxmlformats.org/officeDocument/2006/docPropsVTypes">
  <TotalTime>5026</TotalTime>
  <Words>3264</Words>
  <Application>Microsoft Office PowerPoint</Application>
  <PresentationFormat>Widescreen</PresentationFormat>
  <Paragraphs>574</Paragraphs>
  <Slides>72</Slides>
  <Notes>24</Notes>
  <HiddenSlides>4</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72</vt:i4>
      </vt:variant>
    </vt:vector>
  </HeadingPairs>
  <TitlesOfParts>
    <vt:vector size="82" baseType="lpstr">
      <vt:lpstr>Algerian</vt:lpstr>
      <vt:lpstr>Arial</vt:lpstr>
      <vt:lpstr>Calibri</vt:lpstr>
      <vt:lpstr>Calibri Light</vt:lpstr>
      <vt:lpstr>Cambria Math</vt:lpstr>
      <vt:lpstr>source-serif-pro</vt:lpstr>
      <vt:lpstr>Wingdings</vt:lpstr>
      <vt:lpstr>Office Theme</vt:lpstr>
      <vt:lpstr>simple-light-2</vt:lpstr>
      <vt:lpstr>Simple Light</vt:lpstr>
      <vt:lpstr>An Introduction to Machine Translation </vt:lpstr>
      <vt:lpstr>Agenda</vt:lpstr>
      <vt:lpstr>Agenda</vt:lpstr>
      <vt:lpstr>What is Machine Translation?</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PowerPoint Presentation</vt:lpstr>
      <vt:lpstr>Interlingua</vt:lpstr>
      <vt:lpstr>PowerPoint Presentation</vt:lpstr>
      <vt:lpstr>Transfer Based</vt:lpstr>
      <vt:lpstr>PowerPoint Presentation</vt:lpstr>
      <vt:lpstr>PowerPoint Presentation</vt:lpstr>
      <vt:lpstr>PowerPoint Presentation</vt:lpstr>
      <vt:lpstr>PowerPoint Presentation</vt:lpstr>
      <vt:lpstr>PowerPoint Presentation</vt:lpstr>
      <vt:lpstr>PowerPoint Presentation</vt:lpstr>
      <vt:lpstr>Statistical Machine Translation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1</vt:lpstr>
      <vt:lpstr>PowerPoint Presentation</vt:lpstr>
      <vt:lpstr>Agenda</vt:lpstr>
      <vt:lpstr>What is PB-SMT?</vt:lpstr>
      <vt:lpstr>PowerPoint Presentation</vt:lpstr>
      <vt:lpstr>Benefits of PB-SMT</vt:lpstr>
      <vt:lpstr>Benefits of PB-SMT (2)</vt:lpstr>
      <vt:lpstr>Mathematical Model</vt:lpstr>
      <vt:lpstr>Learning The Phrase Translation Model</vt:lpstr>
      <vt:lpstr>Learning Phrase Tables from Word Alignments</vt:lpstr>
      <vt:lpstr>Extracting Phrase Pairs</vt:lpstr>
      <vt:lpstr>Phrase Pairs “consistent” with word alignment</vt:lpstr>
      <vt:lpstr>Phrase Pairs “consistent” with word alignment</vt:lpstr>
      <vt:lpstr>Examples</vt:lpstr>
      <vt:lpstr>Computing Phrase Translation Probabilities</vt:lpstr>
      <vt:lpstr>Generative vs. Discriminative models in ML</vt:lpstr>
      <vt:lpstr>Discriminative Training of PB-SMT</vt:lpstr>
      <vt:lpstr>Generative Model as a special case</vt:lpstr>
      <vt:lpstr>More features for PB-SMT</vt:lpstr>
      <vt:lpstr>An Example of Translation</vt:lpstr>
      <vt:lpstr>Reality</vt:lpstr>
      <vt:lpstr>What is the challenge in decoding?</vt:lpstr>
      <vt:lpstr>Search Space and Search 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Anoop Kunchukuttan (STC INDIA)</dc:creator>
  <cp:lastModifiedBy>100413</cp:lastModifiedBy>
  <cp:revision>155</cp:revision>
  <dcterms:created xsi:type="dcterms:W3CDTF">2018-06-23T10:21:20Z</dcterms:created>
  <dcterms:modified xsi:type="dcterms:W3CDTF">2022-10-03T03:55:35Z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ankunchu@microsoft.com</vt:lpwstr>
  </property>
  <property fmtid="{D5CDD505-2E9C-101B-9397-08002B2CF9AE}" pid="5" name="MSIP_Label_f42aa342-8706-4288-bd11-ebb85995028c_SetDate">
    <vt:lpwstr>2018-06-23T10:23:28.4266020Z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0x0101006C77E0715B94034DAD94F39168370EA0</vt:lpwstr>
  </property>
</Properties>
</file>