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6" r:id="rId9"/>
    <p:sldId id="265" r:id="rId10"/>
    <p:sldId id="263" r:id="rId11"/>
    <p:sldId id="272" r:id="rId12"/>
    <p:sldId id="273" r:id="rId13"/>
    <p:sldId id="274" r:id="rId14"/>
    <p:sldId id="275" r:id="rId15"/>
    <p:sldId id="276" r:id="rId16"/>
    <p:sldId id="277" r:id="rId17"/>
    <p:sldId id="287" r:id="rId18"/>
    <p:sldId id="278" r:id="rId19"/>
    <p:sldId id="279" r:id="rId20"/>
    <p:sldId id="280" r:id="rId21"/>
    <p:sldId id="281" r:id="rId22"/>
    <p:sldId id="282" r:id="rId23"/>
    <p:sldId id="283" r:id="rId24"/>
    <p:sldId id="284" r:id="rId25"/>
    <p:sldId id="285" r:id="rId26"/>
    <p:sldId id="286" r:id="rId27"/>
    <p:sldId id="288" r:id="rId28"/>
    <p:sldId id="271" r:id="rId29"/>
    <p:sldId id="264" r:id="rId30"/>
    <p:sldId id="267" r:id="rId31"/>
    <p:sldId id="268" r:id="rId32"/>
    <p:sldId id="269" r:id="rId33"/>
    <p:sldId id="2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91DF2-56E7-9DCA-8E8B-F1A43A2BF5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BD0778-600A-ED36-E1EB-4F8508429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779088-3145-F308-A7FD-7D268A678EE4}"/>
              </a:ext>
            </a:extLst>
          </p:cNvPr>
          <p:cNvSpPr>
            <a:spLocks noGrp="1"/>
          </p:cNvSpPr>
          <p:nvPr>
            <p:ph type="dt" sz="half" idx="10"/>
          </p:nvPr>
        </p:nvSpPr>
        <p:spPr/>
        <p:txBody>
          <a:bodyPr/>
          <a:lstStyle/>
          <a:p>
            <a:fld id="{61F4B01D-C00E-400F-9049-807708782443}" type="datetimeFigureOut">
              <a:rPr lang="en-US" smtClean="0"/>
              <a:t>8/9/2022</a:t>
            </a:fld>
            <a:endParaRPr lang="en-US"/>
          </a:p>
        </p:txBody>
      </p:sp>
      <p:sp>
        <p:nvSpPr>
          <p:cNvPr id="5" name="Footer Placeholder 4">
            <a:extLst>
              <a:ext uri="{FF2B5EF4-FFF2-40B4-BE49-F238E27FC236}">
                <a16:creationId xmlns:a16="http://schemas.microsoft.com/office/drawing/2014/main" id="{319F28B3-BEBB-EC02-CFFB-8C7A7D148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47154-93C8-673C-A9EE-F666191CE33C}"/>
              </a:ext>
            </a:extLst>
          </p:cNvPr>
          <p:cNvSpPr>
            <a:spLocks noGrp="1"/>
          </p:cNvSpPr>
          <p:nvPr>
            <p:ph type="sldNum" sz="quarter" idx="12"/>
          </p:nvPr>
        </p:nvSpPr>
        <p:spPr/>
        <p:txBody>
          <a:bodyPr/>
          <a:lstStyle/>
          <a:p>
            <a:fld id="{08E26751-0C58-4CE6-83B4-F939476A2275}" type="slidenum">
              <a:rPr lang="en-US" smtClean="0"/>
              <a:t>‹#›</a:t>
            </a:fld>
            <a:endParaRPr lang="en-US"/>
          </a:p>
        </p:txBody>
      </p:sp>
    </p:spTree>
    <p:extLst>
      <p:ext uri="{BB962C8B-B14F-4D97-AF65-F5344CB8AC3E}">
        <p14:creationId xmlns:p14="http://schemas.microsoft.com/office/powerpoint/2010/main" val="16940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D4CC-44EF-48D6-0BFD-C30F85181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52B1A5-DBC4-1515-2ADF-237EB86F81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69474-0CF6-EA36-DBC3-487D48C216EB}"/>
              </a:ext>
            </a:extLst>
          </p:cNvPr>
          <p:cNvSpPr>
            <a:spLocks noGrp="1"/>
          </p:cNvSpPr>
          <p:nvPr>
            <p:ph type="dt" sz="half" idx="10"/>
          </p:nvPr>
        </p:nvSpPr>
        <p:spPr/>
        <p:txBody>
          <a:bodyPr/>
          <a:lstStyle/>
          <a:p>
            <a:fld id="{61F4B01D-C00E-400F-9049-807708782443}" type="datetimeFigureOut">
              <a:rPr lang="en-US" smtClean="0"/>
              <a:t>8/9/2022</a:t>
            </a:fld>
            <a:endParaRPr lang="en-US"/>
          </a:p>
        </p:txBody>
      </p:sp>
      <p:sp>
        <p:nvSpPr>
          <p:cNvPr id="5" name="Footer Placeholder 4">
            <a:extLst>
              <a:ext uri="{FF2B5EF4-FFF2-40B4-BE49-F238E27FC236}">
                <a16:creationId xmlns:a16="http://schemas.microsoft.com/office/drawing/2014/main" id="{42B9560B-D807-0796-DF02-401A65601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E5BF7-500D-ECDA-8648-92DFF05335FF}"/>
              </a:ext>
            </a:extLst>
          </p:cNvPr>
          <p:cNvSpPr>
            <a:spLocks noGrp="1"/>
          </p:cNvSpPr>
          <p:nvPr>
            <p:ph type="sldNum" sz="quarter" idx="12"/>
          </p:nvPr>
        </p:nvSpPr>
        <p:spPr/>
        <p:txBody>
          <a:bodyPr/>
          <a:lstStyle/>
          <a:p>
            <a:fld id="{08E26751-0C58-4CE6-83B4-F939476A2275}" type="slidenum">
              <a:rPr lang="en-US" smtClean="0"/>
              <a:t>‹#›</a:t>
            </a:fld>
            <a:endParaRPr lang="en-US"/>
          </a:p>
        </p:txBody>
      </p:sp>
    </p:spTree>
    <p:extLst>
      <p:ext uri="{BB962C8B-B14F-4D97-AF65-F5344CB8AC3E}">
        <p14:creationId xmlns:p14="http://schemas.microsoft.com/office/powerpoint/2010/main" val="129720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3720B5-24F8-1BBD-0A21-DD83AFC3BE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551D36-FF79-012B-1CEB-92C6B053A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F11BF-9645-62D1-6974-E888FAD92F92}"/>
              </a:ext>
            </a:extLst>
          </p:cNvPr>
          <p:cNvSpPr>
            <a:spLocks noGrp="1"/>
          </p:cNvSpPr>
          <p:nvPr>
            <p:ph type="dt" sz="half" idx="10"/>
          </p:nvPr>
        </p:nvSpPr>
        <p:spPr/>
        <p:txBody>
          <a:bodyPr/>
          <a:lstStyle/>
          <a:p>
            <a:fld id="{61F4B01D-C00E-400F-9049-807708782443}" type="datetimeFigureOut">
              <a:rPr lang="en-US" smtClean="0"/>
              <a:t>8/9/2022</a:t>
            </a:fld>
            <a:endParaRPr lang="en-US"/>
          </a:p>
        </p:txBody>
      </p:sp>
      <p:sp>
        <p:nvSpPr>
          <p:cNvPr id="5" name="Footer Placeholder 4">
            <a:extLst>
              <a:ext uri="{FF2B5EF4-FFF2-40B4-BE49-F238E27FC236}">
                <a16:creationId xmlns:a16="http://schemas.microsoft.com/office/drawing/2014/main" id="{9F279CEB-2269-933B-842A-6C6CD52D2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2D4C9-5785-0DEA-B515-B95662B0063C}"/>
              </a:ext>
            </a:extLst>
          </p:cNvPr>
          <p:cNvSpPr>
            <a:spLocks noGrp="1"/>
          </p:cNvSpPr>
          <p:nvPr>
            <p:ph type="sldNum" sz="quarter" idx="12"/>
          </p:nvPr>
        </p:nvSpPr>
        <p:spPr/>
        <p:txBody>
          <a:bodyPr/>
          <a:lstStyle/>
          <a:p>
            <a:fld id="{08E26751-0C58-4CE6-83B4-F939476A2275}" type="slidenum">
              <a:rPr lang="en-US" smtClean="0"/>
              <a:t>‹#›</a:t>
            </a:fld>
            <a:endParaRPr lang="en-US"/>
          </a:p>
        </p:txBody>
      </p:sp>
    </p:spTree>
    <p:extLst>
      <p:ext uri="{BB962C8B-B14F-4D97-AF65-F5344CB8AC3E}">
        <p14:creationId xmlns:p14="http://schemas.microsoft.com/office/powerpoint/2010/main" val="337090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B359-228C-72C1-9B7A-E961BE9C0D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DDE371-2EED-BA38-AB65-05E9D9F494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0E218-139D-AD9D-3B6F-219E79529055}"/>
              </a:ext>
            </a:extLst>
          </p:cNvPr>
          <p:cNvSpPr>
            <a:spLocks noGrp="1"/>
          </p:cNvSpPr>
          <p:nvPr>
            <p:ph type="dt" sz="half" idx="10"/>
          </p:nvPr>
        </p:nvSpPr>
        <p:spPr/>
        <p:txBody>
          <a:bodyPr/>
          <a:lstStyle/>
          <a:p>
            <a:fld id="{61F4B01D-C00E-400F-9049-807708782443}" type="datetimeFigureOut">
              <a:rPr lang="en-US" smtClean="0"/>
              <a:t>8/9/2022</a:t>
            </a:fld>
            <a:endParaRPr lang="en-US"/>
          </a:p>
        </p:txBody>
      </p:sp>
      <p:sp>
        <p:nvSpPr>
          <p:cNvPr id="5" name="Footer Placeholder 4">
            <a:extLst>
              <a:ext uri="{FF2B5EF4-FFF2-40B4-BE49-F238E27FC236}">
                <a16:creationId xmlns:a16="http://schemas.microsoft.com/office/drawing/2014/main" id="{2BE00E43-D93F-D8B9-54A7-9CB626BD9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1D2E9-A7A0-31A2-ADEE-77C719F58AE8}"/>
              </a:ext>
            </a:extLst>
          </p:cNvPr>
          <p:cNvSpPr>
            <a:spLocks noGrp="1"/>
          </p:cNvSpPr>
          <p:nvPr>
            <p:ph type="sldNum" sz="quarter" idx="12"/>
          </p:nvPr>
        </p:nvSpPr>
        <p:spPr/>
        <p:txBody>
          <a:bodyPr/>
          <a:lstStyle/>
          <a:p>
            <a:fld id="{08E26751-0C58-4CE6-83B4-F939476A2275}" type="slidenum">
              <a:rPr lang="en-US" smtClean="0"/>
              <a:t>‹#›</a:t>
            </a:fld>
            <a:endParaRPr lang="en-US"/>
          </a:p>
        </p:txBody>
      </p:sp>
    </p:spTree>
    <p:extLst>
      <p:ext uri="{BB962C8B-B14F-4D97-AF65-F5344CB8AC3E}">
        <p14:creationId xmlns:p14="http://schemas.microsoft.com/office/powerpoint/2010/main" val="110992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6B6E-98FA-C1D9-587E-CD989F8065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F40CA-F3AD-98AA-E3D8-F5CF3C5A3A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8CF3D-0F2C-2C9D-3295-9EDAA39F216B}"/>
              </a:ext>
            </a:extLst>
          </p:cNvPr>
          <p:cNvSpPr>
            <a:spLocks noGrp="1"/>
          </p:cNvSpPr>
          <p:nvPr>
            <p:ph type="dt" sz="half" idx="10"/>
          </p:nvPr>
        </p:nvSpPr>
        <p:spPr/>
        <p:txBody>
          <a:bodyPr/>
          <a:lstStyle/>
          <a:p>
            <a:fld id="{61F4B01D-C00E-400F-9049-807708782443}" type="datetimeFigureOut">
              <a:rPr lang="en-US" smtClean="0"/>
              <a:t>8/9/2022</a:t>
            </a:fld>
            <a:endParaRPr lang="en-US"/>
          </a:p>
        </p:txBody>
      </p:sp>
      <p:sp>
        <p:nvSpPr>
          <p:cNvPr id="5" name="Footer Placeholder 4">
            <a:extLst>
              <a:ext uri="{FF2B5EF4-FFF2-40B4-BE49-F238E27FC236}">
                <a16:creationId xmlns:a16="http://schemas.microsoft.com/office/drawing/2014/main" id="{9433B8D3-CBDB-C8CC-A24B-EE6B58FC6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6B647-6888-7C8C-2180-328B5C699BAE}"/>
              </a:ext>
            </a:extLst>
          </p:cNvPr>
          <p:cNvSpPr>
            <a:spLocks noGrp="1"/>
          </p:cNvSpPr>
          <p:nvPr>
            <p:ph type="sldNum" sz="quarter" idx="12"/>
          </p:nvPr>
        </p:nvSpPr>
        <p:spPr/>
        <p:txBody>
          <a:bodyPr/>
          <a:lstStyle/>
          <a:p>
            <a:fld id="{08E26751-0C58-4CE6-83B4-F939476A2275}" type="slidenum">
              <a:rPr lang="en-US" smtClean="0"/>
              <a:t>‹#›</a:t>
            </a:fld>
            <a:endParaRPr lang="en-US"/>
          </a:p>
        </p:txBody>
      </p:sp>
    </p:spTree>
    <p:extLst>
      <p:ext uri="{BB962C8B-B14F-4D97-AF65-F5344CB8AC3E}">
        <p14:creationId xmlns:p14="http://schemas.microsoft.com/office/powerpoint/2010/main" val="75125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62D1-63BE-E124-CBD5-3C8E1F985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03005A-171D-1AFE-7EED-90A8AF5920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CCE166-2E51-D60A-AC92-8392B00671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EF5F83-97AA-75BE-AAAE-5EED5FABAA33}"/>
              </a:ext>
            </a:extLst>
          </p:cNvPr>
          <p:cNvSpPr>
            <a:spLocks noGrp="1"/>
          </p:cNvSpPr>
          <p:nvPr>
            <p:ph type="dt" sz="half" idx="10"/>
          </p:nvPr>
        </p:nvSpPr>
        <p:spPr/>
        <p:txBody>
          <a:bodyPr/>
          <a:lstStyle/>
          <a:p>
            <a:fld id="{61F4B01D-C00E-400F-9049-807708782443}" type="datetimeFigureOut">
              <a:rPr lang="en-US" smtClean="0"/>
              <a:t>8/9/2022</a:t>
            </a:fld>
            <a:endParaRPr lang="en-US"/>
          </a:p>
        </p:txBody>
      </p:sp>
      <p:sp>
        <p:nvSpPr>
          <p:cNvPr id="6" name="Footer Placeholder 5">
            <a:extLst>
              <a:ext uri="{FF2B5EF4-FFF2-40B4-BE49-F238E27FC236}">
                <a16:creationId xmlns:a16="http://schemas.microsoft.com/office/drawing/2014/main" id="{D9BB1AD5-EB93-07AA-66BB-612268821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9DCAA-9093-4A3F-64C0-41309AC7DA2A}"/>
              </a:ext>
            </a:extLst>
          </p:cNvPr>
          <p:cNvSpPr>
            <a:spLocks noGrp="1"/>
          </p:cNvSpPr>
          <p:nvPr>
            <p:ph type="sldNum" sz="quarter" idx="12"/>
          </p:nvPr>
        </p:nvSpPr>
        <p:spPr/>
        <p:txBody>
          <a:bodyPr/>
          <a:lstStyle/>
          <a:p>
            <a:fld id="{08E26751-0C58-4CE6-83B4-F939476A2275}" type="slidenum">
              <a:rPr lang="en-US" smtClean="0"/>
              <a:t>‹#›</a:t>
            </a:fld>
            <a:endParaRPr lang="en-US"/>
          </a:p>
        </p:txBody>
      </p:sp>
    </p:spTree>
    <p:extLst>
      <p:ext uri="{BB962C8B-B14F-4D97-AF65-F5344CB8AC3E}">
        <p14:creationId xmlns:p14="http://schemas.microsoft.com/office/powerpoint/2010/main" val="3055039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BBCE-7111-CE1E-5E67-86B33FA93A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3192A-09A5-2B51-6584-EEC5A928B7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644E92-2D13-FFA0-E045-A21B65D1C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941AFD-03AC-96B5-04CB-0DB09DCC7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17A0E6-0695-EAB3-2329-762F0A91F1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501BAF-8B54-CC42-70D0-CAA355EEBEF4}"/>
              </a:ext>
            </a:extLst>
          </p:cNvPr>
          <p:cNvSpPr>
            <a:spLocks noGrp="1"/>
          </p:cNvSpPr>
          <p:nvPr>
            <p:ph type="dt" sz="half" idx="10"/>
          </p:nvPr>
        </p:nvSpPr>
        <p:spPr/>
        <p:txBody>
          <a:bodyPr/>
          <a:lstStyle/>
          <a:p>
            <a:fld id="{61F4B01D-C00E-400F-9049-807708782443}" type="datetimeFigureOut">
              <a:rPr lang="en-US" smtClean="0"/>
              <a:t>8/9/2022</a:t>
            </a:fld>
            <a:endParaRPr lang="en-US"/>
          </a:p>
        </p:txBody>
      </p:sp>
      <p:sp>
        <p:nvSpPr>
          <p:cNvPr id="8" name="Footer Placeholder 7">
            <a:extLst>
              <a:ext uri="{FF2B5EF4-FFF2-40B4-BE49-F238E27FC236}">
                <a16:creationId xmlns:a16="http://schemas.microsoft.com/office/drawing/2014/main" id="{4CB2320F-221A-6F43-15FB-E1E273779E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573597-B913-A20C-3D6E-C515DA43AA01}"/>
              </a:ext>
            </a:extLst>
          </p:cNvPr>
          <p:cNvSpPr>
            <a:spLocks noGrp="1"/>
          </p:cNvSpPr>
          <p:nvPr>
            <p:ph type="sldNum" sz="quarter" idx="12"/>
          </p:nvPr>
        </p:nvSpPr>
        <p:spPr/>
        <p:txBody>
          <a:bodyPr/>
          <a:lstStyle/>
          <a:p>
            <a:fld id="{08E26751-0C58-4CE6-83B4-F939476A2275}" type="slidenum">
              <a:rPr lang="en-US" smtClean="0"/>
              <a:t>‹#›</a:t>
            </a:fld>
            <a:endParaRPr lang="en-US"/>
          </a:p>
        </p:txBody>
      </p:sp>
    </p:spTree>
    <p:extLst>
      <p:ext uri="{BB962C8B-B14F-4D97-AF65-F5344CB8AC3E}">
        <p14:creationId xmlns:p14="http://schemas.microsoft.com/office/powerpoint/2010/main" val="74821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281E-CBE4-1047-D845-55E9D666EC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A7DD5E-9C84-F9BB-0393-BA34ACF65A6D}"/>
              </a:ext>
            </a:extLst>
          </p:cNvPr>
          <p:cNvSpPr>
            <a:spLocks noGrp="1"/>
          </p:cNvSpPr>
          <p:nvPr>
            <p:ph type="dt" sz="half" idx="10"/>
          </p:nvPr>
        </p:nvSpPr>
        <p:spPr/>
        <p:txBody>
          <a:bodyPr/>
          <a:lstStyle/>
          <a:p>
            <a:fld id="{61F4B01D-C00E-400F-9049-807708782443}" type="datetimeFigureOut">
              <a:rPr lang="en-US" smtClean="0"/>
              <a:t>8/9/2022</a:t>
            </a:fld>
            <a:endParaRPr lang="en-US"/>
          </a:p>
        </p:txBody>
      </p:sp>
      <p:sp>
        <p:nvSpPr>
          <p:cNvPr id="4" name="Footer Placeholder 3">
            <a:extLst>
              <a:ext uri="{FF2B5EF4-FFF2-40B4-BE49-F238E27FC236}">
                <a16:creationId xmlns:a16="http://schemas.microsoft.com/office/drawing/2014/main" id="{04574AC4-B68B-CF5E-30E0-BE104399CD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2E1207-CF56-F728-74E0-739A6C3F0F00}"/>
              </a:ext>
            </a:extLst>
          </p:cNvPr>
          <p:cNvSpPr>
            <a:spLocks noGrp="1"/>
          </p:cNvSpPr>
          <p:nvPr>
            <p:ph type="sldNum" sz="quarter" idx="12"/>
          </p:nvPr>
        </p:nvSpPr>
        <p:spPr/>
        <p:txBody>
          <a:bodyPr/>
          <a:lstStyle/>
          <a:p>
            <a:fld id="{08E26751-0C58-4CE6-83B4-F939476A2275}" type="slidenum">
              <a:rPr lang="en-US" smtClean="0"/>
              <a:t>‹#›</a:t>
            </a:fld>
            <a:endParaRPr lang="en-US"/>
          </a:p>
        </p:txBody>
      </p:sp>
    </p:spTree>
    <p:extLst>
      <p:ext uri="{BB962C8B-B14F-4D97-AF65-F5344CB8AC3E}">
        <p14:creationId xmlns:p14="http://schemas.microsoft.com/office/powerpoint/2010/main" val="337642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B7A04-2F68-D90E-044A-377CB49DD5D1}"/>
              </a:ext>
            </a:extLst>
          </p:cNvPr>
          <p:cNvSpPr>
            <a:spLocks noGrp="1"/>
          </p:cNvSpPr>
          <p:nvPr>
            <p:ph type="dt" sz="half" idx="10"/>
          </p:nvPr>
        </p:nvSpPr>
        <p:spPr/>
        <p:txBody>
          <a:bodyPr/>
          <a:lstStyle/>
          <a:p>
            <a:fld id="{61F4B01D-C00E-400F-9049-807708782443}" type="datetimeFigureOut">
              <a:rPr lang="en-US" smtClean="0"/>
              <a:t>8/9/2022</a:t>
            </a:fld>
            <a:endParaRPr lang="en-US"/>
          </a:p>
        </p:txBody>
      </p:sp>
      <p:sp>
        <p:nvSpPr>
          <p:cNvPr id="3" name="Footer Placeholder 2">
            <a:extLst>
              <a:ext uri="{FF2B5EF4-FFF2-40B4-BE49-F238E27FC236}">
                <a16:creationId xmlns:a16="http://schemas.microsoft.com/office/drawing/2014/main" id="{FF61B2C7-5AFA-1B9B-543A-6D19607035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1F917F-0E06-F983-FB57-3D4E028C2D2E}"/>
              </a:ext>
            </a:extLst>
          </p:cNvPr>
          <p:cNvSpPr>
            <a:spLocks noGrp="1"/>
          </p:cNvSpPr>
          <p:nvPr>
            <p:ph type="sldNum" sz="quarter" idx="12"/>
          </p:nvPr>
        </p:nvSpPr>
        <p:spPr/>
        <p:txBody>
          <a:bodyPr/>
          <a:lstStyle/>
          <a:p>
            <a:fld id="{08E26751-0C58-4CE6-83B4-F939476A2275}" type="slidenum">
              <a:rPr lang="en-US" smtClean="0"/>
              <a:t>‹#›</a:t>
            </a:fld>
            <a:endParaRPr lang="en-US"/>
          </a:p>
        </p:txBody>
      </p:sp>
    </p:spTree>
    <p:extLst>
      <p:ext uri="{BB962C8B-B14F-4D97-AF65-F5344CB8AC3E}">
        <p14:creationId xmlns:p14="http://schemas.microsoft.com/office/powerpoint/2010/main" val="326724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7232-43AE-F815-9941-C27B5A5244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BDC395-66AC-5249-15B3-479358577E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4D9711-E70F-0B40-62E3-2438653B7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8BAFBD-AB5B-0F71-D1D8-FEBFA8399D4E}"/>
              </a:ext>
            </a:extLst>
          </p:cNvPr>
          <p:cNvSpPr>
            <a:spLocks noGrp="1"/>
          </p:cNvSpPr>
          <p:nvPr>
            <p:ph type="dt" sz="half" idx="10"/>
          </p:nvPr>
        </p:nvSpPr>
        <p:spPr/>
        <p:txBody>
          <a:bodyPr/>
          <a:lstStyle/>
          <a:p>
            <a:fld id="{61F4B01D-C00E-400F-9049-807708782443}" type="datetimeFigureOut">
              <a:rPr lang="en-US" smtClean="0"/>
              <a:t>8/9/2022</a:t>
            </a:fld>
            <a:endParaRPr lang="en-US"/>
          </a:p>
        </p:txBody>
      </p:sp>
      <p:sp>
        <p:nvSpPr>
          <p:cNvPr id="6" name="Footer Placeholder 5">
            <a:extLst>
              <a:ext uri="{FF2B5EF4-FFF2-40B4-BE49-F238E27FC236}">
                <a16:creationId xmlns:a16="http://schemas.microsoft.com/office/drawing/2014/main" id="{71C17340-4DC0-4E63-2CBA-B94C410E6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F6B15-F688-6569-3C94-113CC3BC29C5}"/>
              </a:ext>
            </a:extLst>
          </p:cNvPr>
          <p:cNvSpPr>
            <a:spLocks noGrp="1"/>
          </p:cNvSpPr>
          <p:nvPr>
            <p:ph type="sldNum" sz="quarter" idx="12"/>
          </p:nvPr>
        </p:nvSpPr>
        <p:spPr/>
        <p:txBody>
          <a:bodyPr/>
          <a:lstStyle/>
          <a:p>
            <a:fld id="{08E26751-0C58-4CE6-83B4-F939476A2275}" type="slidenum">
              <a:rPr lang="en-US" smtClean="0"/>
              <a:t>‹#›</a:t>
            </a:fld>
            <a:endParaRPr lang="en-US"/>
          </a:p>
        </p:txBody>
      </p:sp>
    </p:spTree>
    <p:extLst>
      <p:ext uri="{BB962C8B-B14F-4D97-AF65-F5344CB8AC3E}">
        <p14:creationId xmlns:p14="http://schemas.microsoft.com/office/powerpoint/2010/main" val="5039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05B4-7EF1-658F-FC42-996D46AB9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75F857-AD44-C1A3-F77F-6FDC143CE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87779-AEB0-8926-8D0A-21A82E25F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32784-BDFF-B355-3129-0E7DC20B3722}"/>
              </a:ext>
            </a:extLst>
          </p:cNvPr>
          <p:cNvSpPr>
            <a:spLocks noGrp="1"/>
          </p:cNvSpPr>
          <p:nvPr>
            <p:ph type="dt" sz="half" idx="10"/>
          </p:nvPr>
        </p:nvSpPr>
        <p:spPr/>
        <p:txBody>
          <a:bodyPr/>
          <a:lstStyle/>
          <a:p>
            <a:fld id="{61F4B01D-C00E-400F-9049-807708782443}" type="datetimeFigureOut">
              <a:rPr lang="en-US" smtClean="0"/>
              <a:t>8/9/2022</a:t>
            </a:fld>
            <a:endParaRPr lang="en-US"/>
          </a:p>
        </p:txBody>
      </p:sp>
      <p:sp>
        <p:nvSpPr>
          <p:cNvPr id="6" name="Footer Placeholder 5">
            <a:extLst>
              <a:ext uri="{FF2B5EF4-FFF2-40B4-BE49-F238E27FC236}">
                <a16:creationId xmlns:a16="http://schemas.microsoft.com/office/drawing/2014/main" id="{86D893B5-FA5C-DFFC-AC91-817BB8B96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842D1-11E6-0AF3-C40C-251E17268A8F}"/>
              </a:ext>
            </a:extLst>
          </p:cNvPr>
          <p:cNvSpPr>
            <a:spLocks noGrp="1"/>
          </p:cNvSpPr>
          <p:nvPr>
            <p:ph type="sldNum" sz="quarter" idx="12"/>
          </p:nvPr>
        </p:nvSpPr>
        <p:spPr/>
        <p:txBody>
          <a:bodyPr/>
          <a:lstStyle/>
          <a:p>
            <a:fld id="{08E26751-0C58-4CE6-83B4-F939476A2275}" type="slidenum">
              <a:rPr lang="en-US" smtClean="0"/>
              <a:t>‹#›</a:t>
            </a:fld>
            <a:endParaRPr lang="en-US"/>
          </a:p>
        </p:txBody>
      </p:sp>
    </p:spTree>
    <p:extLst>
      <p:ext uri="{BB962C8B-B14F-4D97-AF65-F5344CB8AC3E}">
        <p14:creationId xmlns:p14="http://schemas.microsoft.com/office/powerpoint/2010/main" val="55561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AD3726-95DF-E99F-F2B2-9E6A40126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4F3837-68CF-563D-EA5E-3B1A6539B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8075D-9CA1-2405-1253-7C79DF9241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4B01D-C00E-400F-9049-807708782443}" type="datetimeFigureOut">
              <a:rPr lang="en-US" smtClean="0"/>
              <a:t>8/9/2022</a:t>
            </a:fld>
            <a:endParaRPr lang="en-US"/>
          </a:p>
        </p:txBody>
      </p:sp>
      <p:sp>
        <p:nvSpPr>
          <p:cNvPr id="5" name="Footer Placeholder 4">
            <a:extLst>
              <a:ext uri="{FF2B5EF4-FFF2-40B4-BE49-F238E27FC236}">
                <a16:creationId xmlns:a16="http://schemas.microsoft.com/office/drawing/2014/main" id="{76273675-4645-D9B1-0226-8E1321E61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419419-AAAC-5770-9553-550D7E171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26751-0C58-4CE6-83B4-F939476A2275}" type="slidenum">
              <a:rPr lang="en-US" smtClean="0"/>
              <a:t>‹#›</a:t>
            </a:fld>
            <a:endParaRPr lang="en-US"/>
          </a:p>
        </p:txBody>
      </p:sp>
    </p:spTree>
    <p:extLst>
      <p:ext uri="{BB962C8B-B14F-4D97-AF65-F5344CB8AC3E}">
        <p14:creationId xmlns:p14="http://schemas.microsoft.com/office/powerpoint/2010/main" val="30059769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4AD21-9348-9CA8-8A1A-8582B2764BD3}"/>
              </a:ext>
            </a:extLst>
          </p:cNvPr>
          <p:cNvSpPr>
            <a:spLocks noGrp="1"/>
          </p:cNvSpPr>
          <p:nvPr>
            <p:ph type="ctrTitle"/>
          </p:nvPr>
        </p:nvSpPr>
        <p:spPr>
          <a:xfrm>
            <a:off x="0" y="1889279"/>
            <a:ext cx="12192000" cy="1778153"/>
          </a:xfrm>
          <a:solidFill>
            <a:srgbClr val="FFFF00"/>
          </a:solidFill>
        </p:spPr>
        <p:txBody>
          <a:bodyPr/>
          <a:lstStyle/>
          <a:p>
            <a:r>
              <a:rPr lang="en-US" sz="6000" b="1" i="0" u="none" strike="noStrike" baseline="0" dirty="0">
                <a:latin typeface="Times New Roman" panose="02020603050405020304" pitchFamily="18" charset="0"/>
              </a:rPr>
              <a:t>Unit 3: Syntax Parsing</a:t>
            </a:r>
            <a:endParaRPr lang="en-US" dirty="0"/>
          </a:p>
        </p:txBody>
      </p:sp>
    </p:spTree>
    <p:extLst>
      <p:ext uri="{BB962C8B-B14F-4D97-AF65-F5344CB8AC3E}">
        <p14:creationId xmlns:p14="http://schemas.microsoft.com/office/powerpoint/2010/main" val="143216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noFill/>
        </p:spPr>
        <p:txBody>
          <a:bodyPr wrap="square">
            <a:spAutoFit/>
          </a:bodyPr>
          <a:lstStyle/>
          <a:p>
            <a:pPr algn="ctr"/>
            <a:r>
              <a:rPr lang="en-US" sz="4000" b="1" i="0" dirty="0">
                <a:solidFill>
                  <a:srgbClr val="292929"/>
                </a:solidFill>
                <a:effectLst/>
                <a:latin typeface="Times New Roman" panose="02020603050405020304" pitchFamily="18" charset="0"/>
                <a:cs typeface="Times New Roman" panose="02020603050405020304" pitchFamily="18" charset="0"/>
              </a:rPr>
              <a:t>Part-of-speech (POS) tagging</a:t>
            </a:r>
          </a:p>
        </p:txBody>
      </p:sp>
      <p:sp>
        <p:nvSpPr>
          <p:cNvPr id="8" name="TextBox 7">
            <a:extLst>
              <a:ext uri="{FF2B5EF4-FFF2-40B4-BE49-F238E27FC236}">
                <a16:creationId xmlns:a16="http://schemas.microsoft.com/office/drawing/2014/main" id="{6CFD945C-06EE-5517-E340-07858074F1C6}"/>
              </a:ext>
            </a:extLst>
          </p:cNvPr>
          <p:cNvSpPr txBox="1"/>
          <p:nvPr/>
        </p:nvSpPr>
        <p:spPr>
          <a:xfrm>
            <a:off x="0" y="856357"/>
            <a:ext cx="12192000" cy="2677656"/>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Assigning the correct POS tag helps us to better understand the intended meaning of a phrase or sentence and is thus an important part of syntactic processing. </a:t>
            </a:r>
          </a:p>
          <a:p>
            <a:pPr marL="342900" indent="-34290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In fact, all subsequent parsing techniques (constituency parsing, dependency parsing, etc.) use part-of-speech tags to parse a sentence. </a:t>
            </a:r>
          </a:p>
          <a:p>
            <a:pPr marL="342900" indent="-34290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There are 36 types of POS tags are defined in </a:t>
            </a:r>
            <a:r>
              <a:rPr lang="en-US" sz="2400" b="1" i="0" dirty="0">
                <a:solidFill>
                  <a:srgbClr val="292929"/>
                </a:solidFill>
                <a:effectLst/>
                <a:latin typeface="Times New Roman" panose="02020603050405020304" pitchFamily="18" charset="0"/>
                <a:cs typeface="Times New Roman" panose="02020603050405020304" pitchFamily="18" charset="0"/>
              </a:rPr>
              <a:t>Penn Treebank P.O.S. Tags</a:t>
            </a:r>
            <a:r>
              <a:rPr lang="en-US" sz="2400" b="0" i="0" dirty="0">
                <a:solidFill>
                  <a:srgbClr val="292929"/>
                </a:solidFill>
                <a:effectLst/>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C688D853-95F0-5AE0-1D5C-BA231011B3D2}"/>
              </a:ext>
            </a:extLst>
          </p:cNvPr>
          <p:cNvPicPr>
            <a:picLocks noChangeAspect="1"/>
          </p:cNvPicPr>
          <p:nvPr/>
        </p:nvPicPr>
        <p:blipFill>
          <a:blip r:embed="rId2"/>
          <a:stretch>
            <a:fillRect/>
          </a:stretch>
        </p:blipFill>
        <p:spPr>
          <a:xfrm>
            <a:off x="0" y="3429000"/>
            <a:ext cx="3705870" cy="3383280"/>
          </a:xfrm>
          <a:prstGeom prst="rect">
            <a:avLst/>
          </a:prstGeom>
        </p:spPr>
      </p:pic>
      <p:pic>
        <p:nvPicPr>
          <p:cNvPr id="5" name="Picture 4">
            <a:extLst>
              <a:ext uri="{FF2B5EF4-FFF2-40B4-BE49-F238E27FC236}">
                <a16:creationId xmlns:a16="http://schemas.microsoft.com/office/drawing/2014/main" id="{205DA91A-036C-BF24-8ABE-4643E19809D4}"/>
              </a:ext>
            </a:extLst>
          </p:cNvPr>
          <p:cNvPicPr>
            <a:picLocks noChangeAspect="1"/>
          </p:cNvPicPr>
          <p:nvPr/>
        </p:nvPicPr>
        <p:blipFill>
          <a:blip r:embed="rId3"/>
          <a:stretch>
            <a:fillRect/>
          </a:stretch>
        </p:blipFill>
        <p:spPr>
          <a:xfrm>
            <a:off x="3705870" y="3657600"/>
            <a:ext cx="3868168" cy="3200400"/>
          </a:xfrm>
          <a:prstGeom prst="rect">
            <a:avLst/>
          </a:prstGeom>
        </p:spPr>
      </p:pic>
      <p:pic>
        <p:nvPicPr>
          <p:cNvPr id="9" name="Picture 8">
            <a:extLst>
              <a:ext uri="{FF2B5EF4-FFF2-40B4-BE49-F238E27FC236}">
                <a16:creationId xmlns:a16="http://schemas.microsoft.com/office/drawing/2014/main" id="{34BA636F-9FB5-9ADF-21A2-4470FBE28270}"/>
              </a:ext>
            </a:extLst>
          </p:cNvPr>
          <p:cNvPicPr>
            <a:picLocks noChangeAspect="1"/>
          </p:cNvPicPr>
          <p:nvPr/>
        </p:nvPicPr>
        <p:blipFill>
          <a:blip r:embed="rId4"/>
          <a:stretch>
            <a:fillRect/>
          </a:stretch>
        </p:blipFill>
        <p:spPr>
          <a:xfrm>
            <a:off x="7574038" y="3657600"/>
            <a:ext cx="4362450" cy="2828925"/>
          </a:xfrm>
          <a:prstGeom prst="rect">
            <a:avLst/>
          </a:prstGeom>
        </p:spPr>
      </p:pic>
    </p:spTree>
    <p:extLst>
      <p:ext uri="{BB962C8B-B14F-4D97-AF65-F5344CB8AC3E}">
        <p14:creationId xmlns:p14="http://schemas.microsoft.com/office/powerpoint/2010/main" val="387651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noFill/>
        </p:spPr>
        <p:txBody>
          <a:bodyPr wrap="square">
            <a:spAutoFit/>
          </a:bodyPr>
          <a:lstStyle/>
          <a:p>
            <a:pPr algn="ctr"/>
            <a:r>
              <a:rPr lang="en-US" sz="4000" b="1" i="0" dirty="0">
                <a:solidFill>
                  <a:srgbClr val="292929"/>
                </a:solidFill>
                <a:effectLst/>
                <a:latin typeface="Times New Roman" panose="02020603050405020304" pitchFamily="18" charset="0"/>
                <a:cs typeface="Times New Roman" panose="02020603050405020304" pitchFamily="18" charset="0"/>
              </a:rPr>
              <a:t>Types of Part-of-speech (POS) tagging</a:t>
            </a:r>
          </a:p>
        </p:txBody>
      </p:sp>
      <p:sp>
        <p:nvSpPr>
          <p:cNvPr id="8" name="TextBox 7">
            <a:extLst>
              <a:ext uri="{FF2B5EF4-FFF2-40B4-BE49-F238E27FC236}">
                <a16:creationId xmlns:a16="http://schemas.microsoft.com/office/drawing/2014/main" id="{6CFD945C-06EE-5517-E340-07858074F1C6}"/>
              </a:ext>
            </a:extLst>
          </p:cNvPr>
          <p:cNvSpPr txBox="1"/>
          <p:nvPr/>
        </p:nvSpPr>
        <p:spPr>
          <a:xfrm>
            <a:off x="0" y="856357"/>
            <a:ext cx="12192000" cy="44579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Tagging is a kind of classification that may be defined as the automatic assignment of description to the tokens. </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simple words, we can say that POS tagging is a task of labelling each word in a sentence with its appropriate part of speech. </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We already know that parts of speech include nouns, verb, adverbs, adjectives, pronouns, conjunction and their sub-categories. </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Most of the POS tagging falls under </a:t>
            </a:r>
            <a:r>
              <a:rPr lang="en-US" sz="2400" b="1" i="0" dirty="0">
                <a:solidFill>
                  <a:srgbClr val="000000"/>
                </a:solidFill>
                <a:effectLst/>
                <a:latin typeface="Times New Roman" panose="02020603050405020304" pitchFamily="18" charset="0"/>
                <a:cs typeface="Times New Roman" panose="02020603050405020304" pitchFamily="18" charset="0"/>
              </a:rPr>
              <a:t>Rule Based POS tagging</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1" i="0" dirty="0">
                <a:solidFill>
                  <a:srgbClr val="000000"/>
                </a:solidFill>
                <a:effectLst/>
                <a:latin typeface="Times New Roman" panose="02020603050405020304" pitchFamily="18" charset="0"/>
                <a:cs typeface="Times New Roman" panose="02020603050405020304" pitchFamily="18" charset="0"/>
              </a:rPr>
              <a:t>Stochastic POS tagging </a:t>
            </a:r>
            <a:r>
              <a:rPr lang="en-US" sz="2400" b="0" i="0" dirty="0">
                <a:solidFill>
                  <a:srgbClr val="000000"/>
                </a:solidFill>
                <a:effectLst/>
                <a:latin typeface="Times New Roman" panose="02020603050405020304" pitchFamily="18" charset="0"/>
                <a:cs typeface="Times New Roman" panose="02020603050405020304" pitchFamily="18" charset="0"/>
              </a:rPr>
              <a:t>and </a:t>
            </a:r>
            <a:r>
              <a:rPr lang="en-US" sz="2400" b="1" i="0" dirty="0">
                <a:solidFill>
                  <a:srgbClr val="000000"/>
                </a:solidFill>
                <a:effectLst/>
                <a:latin typeface="Times New Roman" panose="02020603050405020304" pitchFamily="18" charset="0"/>
                <a:cs typeface="Times New Roman" panose="02020603050405020304" pitchFamily="18" charset="0"/>
              </a:rPr>
              <a:t>Transformation based tagging</a:t>
            </a: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US" sz="2400"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83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solidFill>
            <a:schemeClr val="accent4">
              <a:lumMod val="40000"/>
              <a:lumOff val="60000"/>
            </a:schemeClr>
          </a:solidFill>
        </p:spPr>
        <p:txBody>
          <a:bodyPr wrap="square">
            <a:spAutoFit/>
          </a:bodyPr>
          <a:lstStyle/>
          <a:p>
            <a:pPr algn="ctr"/>
            <a:r>
              <a:rPr lang="en-US" sz="4000" b="0" i="0" dirty="0">
                <a:solidFill>
                  <a:srgbClr val="000000"/>
                </a:solidFill>
                <a:effectLst/>
                <a:latin typeface="Times New Roman" panose="02020603050405020304" pitchFamily="18" charset="0"/>
                <a:cs typeface="Times New Roman" panose="02020603050405020304" pitchFamily="18" charset="0"/>
              </a:rPr>
              <a:t>Rule-based POS Tagging</a:t>
            </a:r>
          </a:p>
        </p:txBody>
      </p:sp>
      <p:sp>
        <p:nvSpPr>
          <p:cNvPr id="8" name="TextBox 7">
            <a:extLst>
              <a:ext uri="{FF2B5EF4-FFF2-40B4-BE49-F238E27FC236}">
                <a16:creationId xmlns:a16="http://schemas.microsoft.com/office/drawing/2014/main" id="{6CFD945C-06EE-5517-E340-07858074F1C6}"/>
              </a:ext>
            </a:extLst>
          </p:cNvPr>
          <p:cNvSpPr txBox="1"/>
          <p:nvPr/>
        </p:nvSpPr>
        <p:spPr>
          <a:xfrm>
            <a:off x="0" y="905536"/>
            <a:ext cx="12192000" cy="5262979"/>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One of the oldest techniques of tagging is rule-based POS tagging. </a:t>
            </a:r>
          </a:p>
          <a:p>
            <a:pPr marL="342900" indent="-342900" algn="just">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Rule-based taggers use dictionary or lexicon for getting possible tags for tagging each word. If the word has more than one possible tag, then rule-based taggers use hand-written rules to identify the correct tag. </a:t>
            </a:r>
          </a:p>
          <a:p>
            <a:pPr marL="342900" indent="-342900" algn="just">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Disambiguation can also be performed in rule-based tagging by analyzing the linguistic features of a word along with its preceding as well as following words. </a:t>
            </a:r>
          </a:p>
          <a:p>
            <a:pPr marL="342900" indent="-342900" algn="just">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For example, suppose if the preceding word of a word is article then word must be a noun. </a:t>
            </a:r>
          </a:p>
          <a:p>
            <a:pPr marL="342900" indent="-342900" algn="just">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60325"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  Context-pattern rules</a:t>
            </a:r>
          </a:p>
          <a:p>
            <a:pPr marL="342900" indent="60325"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  Or, as Regular expression compiled into finite-state automata, intersected with lexically         </a:t>
            </a:r>
          </a:p>
          <a:p>
            <a:pPr marL="342900" algn="just"/>
            <a:r>
              <a:rPr lang="en-US" sz="2400" b="0" i="0" dirty="0">
                <a:solidFill>
                  <a:srgbClr val="000000"/>
                </a:solidFill>
                <a:effectLst/>
                <a:latin typeface="Times New Roman" panose="02020603050405020304" pitchFamily="18" charset="0"/>
                <a:cs typeface="Times New Roman" panose="02020603050405020304" pitchFamily="18" charset="0"/>
              </a:rPr>
              <a:t>      ambiguous sentence representation.            </a:t>
            </a:r>
            <a:endParaRPr lang="en-US" sz="2400"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17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solidFill>
            <a:schemeClr val="accent4">
              <a:lumMod val="40000"/>
              <a:lumOff val="60000"/>
            </a:schemeClr>
          </a:solidFill>
        </p:spPr>
        <p:txBody>
          <a:bodyPr wrap="square">
            <a:spAutoFit/>
          </a:bodyPr>
          <a:lstStyle/>
          <a:p>
            <a:pPr algn="ctr"/>
            <a:r>
              <a:rPr lang="en-US" sz="4000" b="0" i="0" dirty="0">
                <a:solidFill>
                  <a:srgbClr val="000000"/>
                </a:solidFill>
                <a:effectLst/>
                <a:latin typeface="Times New Roman" panose="02020603050405020304" pitchFamily="18" charset="0"/>
                <a:cs typeface="Times New Roman" panose="02020603050405020304" pitchFamily="18" charset="0"/>
              </a:rPr>
              <a:t>Stochastic POS Tagging</a:t>
            </a:r>
          </a:p>
        </p:txBody>
      </p:sp>
      <p:sp>
        <p:nvSpPr>
          <p:cNvPr id="8" name="TextBox 7">
            <a:extLst>
              <a:ext uri="{FF2B5EF4-FFF2-40B4-BE49-F238E27FC236}">
                <a16:creationId xmlns:a16="http://schemas.microsoft.com/office/drawing/2014/main" id="{6CFD945C-06EE-5517-E340-07858074F1C6}"/>
              </a:ext>
            </a:extLst>
          </p:cNvPr>
          <p:cNvSpPr txBox="1"/>
          <p:nvPr/>
        </p:nvSpPr>
        <p:spPr>
          <a:xfrm>
            <a:off x="0" y="905536"/>
            <a:ext cx="12192000" cy="4524315"/>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Another technique of tagging is </a:t>
            </a:r>
            <a:r>
              <a:rPr lang="en-US" sz="2400" b="1" i="0" dirty="0">
                <a:solidFill>
                  <a:srgbClr val="292929"/>
                </a:solidFill>
                <a:effectLst/>
                <a:latin typeface="Times New Roman" panose="02020603050405020304" pitchFamily="18" charset="0"/>
                <a:cs typeface="Times New Roman" panose="02020603050405020304" pitchFamily="18" charset="0"/>
              </a:rPr>
              <a:t>Stochastic POS Tagging</a:t>
            </a:r>
            <a:r>
              <a:rPr lang="en-US" sz="2400" b="0" i="0" dirty="0">
                <a:solidFill>
                  <a:srgbClr val="292929"/>
                </a:solidFill>
                <a:effectLst/>
                <a:latin typeface="Times New Roman" panose="02020603050405020304" pitchFamily="18" charset="0"/>
                <a:cs typeface="Times New Roman" panose="02020603050405020304" pitchFamily="18" charset="0"/>
              </a:rPr>
              <a:t>. Now, the question that arises here is which model can be stochastic. </a:t>
            </a:r>
          </a:p>
          <a:p>
            <a:pPr marL="342900" indent="-34290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The model that includes frequency or probability (statistics) can be called stochastic. Any number of different approaches to the problem of part-of-speech tagging can be referred to as </a:t>
            </a:r>
            <a:r>
              <a:rPr lang="en-US" sz="2400" b="1" i="0" dirty="0">
                <a:solidFill>
                  <a:srgbClr val="292929"/>
                </a:solidFill>
                <a:effectLst/>
                <a:latin typeface="Times New Roman" panose="02020603050405020304" pitchFamily="18" charset="0"/>
                <a:cs typeface="Times New Roman" panose="02020603050405020304" pitchFamily="18" charset="0"/>
              </a:rPr>
              <a:t>stochastic tagger</a:t>
            </a:r>
            <a:r>
              <a:rPr lang="en-US" sz="2400" b="0" i="0" dirty="0">
                <a:solidFill>
                  <a:srgbClr val="292929"/>
                </a:solidFill>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400" b="0" i="0" dirty="0">
              <a:solidFill>
                <a:srgbClr val="292929"/>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The simplest stochastic tagger applies the following approaches for POS tagging −</a:t>
            </a:r>
          </a:p>
          <a:p>
            <a:pPr marL="342900" indent="-34290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      Word Frequency Approach</a:t>
            </a:r>
          </a:p>
          <a:p>
            <a:pPr algn="l"/>
            <a:r>
              <a:rPr lang="en-US" sz="2400" b="1" dirty="0">
                <a:latin typeface="Times New Roman" panose="02020603050405020304" pitchFamily="18" charset="0"/>
                <a:cs typeface="Times New Roman" panose="02020603050405020304" pitchFamily="18" charset="0"/>
              </a:rPr>
              <a:t>                          </a:t>
            </a:r>
            <a:endParaRPr lang="en-US" sz="2400" b="1"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b="0" i="0" dirty="0">
              <a:solidFill>
                <a:srgbClr val="292929"/>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3054AD8-3F18-F4B4-A069-AF9166846EAA}"/>
              </a:ext>
            </a:extLst>
          </p:cNvPr>
          <p:cNvSpPr/>
          <p:nvPr/>
        </p:nvSpPr>
        <p:spPr>
          <a:xfrm>
            <a:off x="943897" y="4798142"/>
            <a:ext cx="11149780" cy="1838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latin typeface="Times New Roman" panose="02020603050405020304" pitchFamily="18" charset="0"/>
                <a:cs typeface="Times New Roman" panose="02020603050405020304" pitchFamily="18" charset="0"/>
              </a:rPr>
              <a:t>In this approach, the stochastic taggers disambiguate the words based on the probability that a word occurs with a particular tag. We can also say that the tag encountered most frequently with the word in the training set is the one assigned to an ambiguous instance of that word. The main issue with this approach is that it may yield inadmissible sequence of tags.</a:t>
            </a:r>
          </a:p>
        </p:txBody>
      </p:sp>
    </p:spTree>
    <p:extLst>
      <p:ext uri="{BB962C8B-B14F-4D97-AF65-F5344CB8AC3E}">
        <p14:creationId xmlns:p14="http://schemas.microsoft.com/office/powerpoint/2010/main" val="166285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solidFill>
            <a:schemeClr val="accent4">
              <a:lumMod val="40000"/>
              <a:lumOff val="60000"/>
            </a:schemeClr>
          </a:solidFill>
        </p:spPr>
        <p:txBody>
          <a:bodyPr wrap="square">
            <a:spAutoFit/>
          </a:bodyPr>
          <a:lstStyle/>
          <a:p>
            <a:pPr algn="ctr"/>
            <a:r>
              <a:rPr lang="en-US" sz="4000" b="0" i="0" dirty="0">
                <a:solidFill>
                  <a:srgbClr val="000000"/>
                </a:solidFill>
                <a:effectLst/>
                <a:latin typeface="Times New Roman" panose="02020603050405020304" pitchFamily="18" charset="0"/>
                <a:cs typeface="Times New Roman" panose="02020603050405020304" pitchFamily="18" charset="0"/>
              </a:rPr>
              <a:t>Stochastic POS Tagging</a:t>
            </a:r>
          </a:p>
        </p:txBody>
      </p:sp>
      <p:sp>
        <p:nvSpPr>
          <p:cNvPr id="8" name="TextBox 7">
            <a:extLst>
              <a:ext uri="{FF2B5EF4-FFF2-40B4-BE49-F238E27FC236}">
                <a16:creationId xmlns:a16="http://schemas.microsoft.com/office/drawing/2014/main" id="{6CFD945C-06EE-5517-E340-07858074F1C6}"/>
              </a:ext>
            </a:extLst>
          </p:cNvPr>
          <p:cNvSpPr txBox="1"/>
          <p:nvPr/>
        </p:nvSpPr>
        <p:spPr>
          <a:xfrm>
            <a:off x="0" y="905536"/>
            <a:ext cx="12192000" cy="461665"/>
          </a:xfrm>
          <a:prstGeom prst="rect">
            <a:avLst/>
          </a:prstGeom>
          <a:noFill/>
        </p:spPr>
        <p:txBody>
          <a:bodyPr wrap="square">
            <a:spAutoFit/>
          </a:bodyPr>
          <a:lstStyle/>
          <a:p>
            <a:pPr marL="342900" indent="-342900">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 Tag Sequence Probabilities</a:t>
            </a:r>
          </a:p>
        </p:txBody>
      </p:sp>
      <p:sp>
        <p:nvSpPr>
          <p:cNvPr id="2" name="Rectangle 1">
            <a:extLst>
              <a:ext uri="{FF2B5EF4-FFF2-40B4-BE49-F238E27FC236}">
                <a16:creationId xmlns:a16="http://schemas.microsoft.com/office/drawing/2014/main" id="{F3054AD8-3F18-F4B4-A069-AF9166846EAA}"/>
              </a:ext>
            </a:extLst>
          </p:cNvPr>
          <p:cNvSpPr/>
          <p:nvPr/>
        </p:nvSpPr>
        <p:spPr>
          <a:xfrm>
            <a:off x="521110" y="1367201"/>
            <a:ext cx="11149780" cy="1838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latin typeface="Times New Roman" panose="02020603050405020304" pitchFamily="18" charset="0"/>
                <a:cs typeface="Times New Roman" panose="02020603050405020304" pitchFamily="18" charset="0"/>
              </a:rPr>
              <a:t>It is another approach of stochastic tagging, where the tagger calculates the probability of a given sequence of tags occurring. It is also called n-gram approach. It is called so because the best tag for a given word is determined by the probability at which it occurs with the n previous tags.</a:t>
            </a:r>
          </a:p>
        </p:txBody>
      </p:sp>
      <p:pic>
        <p:nvPicPr>
          <p:cNvPr id="4" name="Picture 3">
            <a:extLst>
              <a:ext uri="{FF2B5EF4-FFF2-40B4-BE49-F238E27FC236}">
                <a16:creationId xmlns:a16="http://schemas.microsoft.com/office/drawing/2014/main" id="{BDD11B77-A5DB-9156-6621-494A3C39FAAC}"/>
              </a:ext>
            </a:extLst>
          </p:cNvPr>
          <p:cNvPicPr>
            <a:picLocks noChangeAspect="1"/>
          </p:cNvPicPr>
          <p:nvPr/>
        </p:nvPicPr>
        <p:blipFill>
          <a:blip r:embed="rId2"/>
          <a:stretch>
            <a:fillRect/>
          </a:stretch>
        </p:blipFill>
        <p:spPr>
          <a:xfrm>
            <a:off x="1381125" y="3348288"/>
            <a:ext cx="8820150" cy="3219450"/>
          </a:xfrm>
          <a:prstGeom prst="rect">
            <a:avLst/>
          </a:prstGeom>
        </p:spPr>
      </p:pic>
    </p:spTree>
    <p:extLst>
      <p:ext uri="{BB962C8B-B14F-4D97-AF65-F5344CB8AC3E}">
        <p14:creationId xmlns:p14="http://schemas.microsoft.com/office/powerpoint/2010/main" val="1794517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solidFill>
            <a:schemeClr val="accent4">
              <a:lumMod val="40000"/>
              <a:lumOff val="60000"/>
            </a:schemeClr>
          </a:solidFill>
        </p:spPr>
        <p:txBody>
          <a:bodyPr wrap="square">
            <a:spAutoFit/>
          </a:bodyPr>
          <a:lstStyle/>
          <a:p>
            <a:pPr algn="ctr"/>
            <a:r>
              <a:rPr lang="en-US" sz="4000" b="0" i="0">
                <a:solidFill>
                  <a:srgbClr val="000000"/>
                </a:solidFill>
                <a:effectLst/>
                <a:latin typeface="Times New Roman" panose="02020603050405020304" pitchFamily="18" charset="0"/>
                <a:cs typeface="Times New Roman" panose="02020603050405020304" pitchFamily="18" charset="0"/>
              </a:rPr>
              <a:t>Transformation-based Tagging</a:t>
            </a:r>
            <a:endParaRPr lang="en-US" sz="4000" b="0" i="0" dirty="0">
              <a:solidFill>
                <a:srgbClr val="00000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FD945C-06EE-5517-E340-07858074F1C6}"/>
              </a:ext>
            </a:extLst>
          </p:cNvPr>
          <p:cNvSpPr txBox="1"/>
          <p:nvPr/>
        </p:nvSpPr>
        <p:spPr>
          <a:xfrm>
            <a:off x="0" y="905536"/>
            <a:ext cx="12192000" cy="4893647"/>
          </a:xfrm>
          <a:prstGeom prst="rect">
            <a:avLst/>
          </a:prstGeom>
          <a:noFill/>
        </p:spPr>
        <p:txBody>
          <a:bodyPr wrap="square">
            <a:spAutoFit/>
          </a:bodyPr>
          <a:lstStyle/>
          <a:p>
            <a:pPr marL="342900" indent="-342900" algn="just">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Transformation based tagging is also called Brill tagging. It is an instance of the transformation-based learning (TBL), which is a rule-based algorithm for automatic tagging of POS to the given text. </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TBL, allows us to have linguistic knowledge in a readable form, transforms one state to another state by using transformation rules.</a:t>
            </a:r>
          </a:p>
          <a:p>
            <a:pPr marL="342900" indent="-342900" algn="just">
              <a:buFont typeface="Wingdings" panose="05000000000000000000" pitchFamily="2" charset="2"/>
              <a:buChar char="Ø"/>
            </a:pPr>
            <a:endParaRPr lang="en-US" sz="240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It draws the inspiration from both the previous explained taggers − rule-based and stochastic. If we see similarity between rule-based and transformation tagger, then like rule-based, it is also based on the rules that specify what tags need to be assigned to what words. </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On the other hand, if we see similarity between stochastic and transformation tagger then like stochastic, it is machine learning technique in which rules are automatically induced from data. </a:t>
            </a:r>
          </a:p>
        </p:txBody>
      </p:sp>
    </p:spTree>
    <p:extLst>
      <p:ext uri="{BB962C8B-B14F-4D97-AF65-F5344CB8AC3E}">
        <p14:creationId xmlns:p14="http://schemas.microsoft.com/office/powerpoint/2010/main" val="2458108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solidFill>
            <a:schemeClr val="accent4">
              <a:lumMod val="40000"/>
              <a:lumOff val="60000"/>
            </a:schemeClr>
          </a:solidFill>
        </p:spPr>
        <p:txBody>
          <a:bodyPr wrap="square">
            <a:spAutoFit/>
          </a:bodyPr>
          <a:lstStyle/>
          <a:p>
            <a:pPr algn="ctr"/>
            <a:r>
              <a:rPr lang="en-US" sz="4000" b="0" i="0">
                <a:solidFill>
                  <a:srgbClr val="000000"/>
                </a:solidFill>
                <a:effectLst/>
                <a:latin typeface="Times New Roman" panose="02020603050405020304" pitchFamily="18" charset="0"/>
                <a:cs typeface="Times New Roman" panose="02020603050405020304" pitchFamily="18" charset="0"/>
              </a:rPr>
              <a:t>Transformation-based Tagging</a:t>
            </a:r>
            <a:endParaRPr lang="en-US" sz="4000" b="0" i="0" dirty="0">
              <a:solidFill>
                <a:srgbClr val="000000"/>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8F5176E-E211-783D-C94C-BF509C03FD3F}"/>
              </a:ext>
            </a:extLst>
          </p:cNvPr>
          <p:cNvPicPr>
            <a:picLocks noChangeAspect="1"/>
          </p:cNvPicPr>
          <p:nvPr/>
        </p:nvPicPr>
        <p:blipFill>
          <a:blip r:embed="rId2"/>
          <a:stretch>
            <a:fillRect/>
          </a:stretch>
        </p:blipFill>
        <p:spPr>
          <a:xfrm>
            <a:off x="0" y="944511"/>
            <a:ext cx="8810625" cy="3238500"/>
          </a:xfrm>
          <a:prstGeom prst="rect">
            <a:avLst/>
          </a:prstGeom>
        </p:spPr>
      </p:pic>
    </p:spTree>
    <p:extLst>
      <p:ext uri="{BB962C8B-B14F-4D97-AF65-F5344CB8AC3E}">
        <p14:creationId xmlns:p14="http://schemas.microsoft.com/office/powerpoint/2010/main" val="908179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solidFill>
            <a:schemeClr val="accent4">
              <a:lumMod val="40000"/>
              <a:lumOff val="60000"/>
            </a:schemeClr>
          </a:solidFill>
        </p:spPr>
        <p:txBody>
          <a:bodyPr wrap="square">
            <a:spAutoFit/>
          </a:bodyPr>
          <a:lstStyle/>
          <a:p>
            <a:pPr algn="ctr"/>
            <a:r>
              <a:rPr lang="en-US" sz="4000" b="0" i="0" dirty="0">
                <a:solidFill>
                  <a:srgbClr val="000000"/>
                </a:solidFill>
                <a:effectLst/>
                <a:latin typeface="Times New Roman" panose="02020603050405020304" pitchFamily="18" charset="0"/>
                <a:cs typeface="Times New Roman" panose="02020603050405020304" pitchFamily="18" charset="0"/>
              </a:rPr>
              <a:t>Grammars and Constituency</a:t>
            </a:r>
          </a:p>
        </p:txBody>
      </p:sp>
      <p:pic>
        <p:nvPicPr>
          <p:cNvPr id="4" name="Picture 3">
            <a:extLst>
              <a:ext uri="{FF2B5EF4-FFF2-40B4-BE49-F238E27FC236}">
                <a16:creationId xmlns:a16="http://schemas.microsoft.com/office/drawing/2014/main" id="{4BB2128E-7F3D-E6D2-BA56-BA61A5EC22D2}"/>
              </a:ext>
            </a:extLst>
          </p:cNvPr>
          <p:cNvPicPr>
            <a:picLocks noChangeAspect="1"/>
          </p:cNvPicPr>
          <p:nvPr/>
        </p:nvPicPr>
        <p:blipFill>
          <a:blip r:embed="rId2"/>
          <a:stretch>
            <a:fillRect/>
          </a:stretch>
        </p:blipFill>
        <p:spPr>
          <a:xfrm>
            <a:off x="227772" y="707886"/>
            <a:ext cx="5295900" cy="3238500"/>
          </a:xfrm>
          <a:prstGeom prst="rect">
            <a:avLst/>
          </a:prstGeom>
        </p:spPr>
      </p:pic>
      <p:pic>
        <p:nvPicPr>
          <p:cNvPr id="7" name="Picture 6">
            <a:extLst>
              <a:ext uri="{FF2B5EF4-FFF2-40B4-BE49-F238E27FC236}">
                <a16:creationId xmlns:a16="http://schemas.microsoft.com/office/drawing/2014/main" id="{0A770161-6712-FDEE-971A-D2E1D003FAC4}"/>
              </a:ext>
            </a:extLst>
          </p:cNvPr>
          <p:cNvPicPr>
            <a:picLocks noChangeAspect="1"/>
          </p:cNvPicPr>
          <p:nvPr/>
        </p:nvPicPr>
        <p:blipFill>
          <a:blip r:embed="rId3"/>
          <a:stretch>
            <a:fillRect/>
          </a:stretch>
        </p:blipFill>
        <p:spPr>
          <a:xfrm>
            <a:off x="408539" y="4133643"/>
            <a:ext cx="4238625" cy="2466975"/>
          </a:xfrm>
          <a:prstGeom prst="rect">
            <a:avLst/>
          </a:prstGeom>
        </p:spPr>
      </p:pic>
      <p:pic>
        <p:nvPicPr>
          <p:cNvPr id="9" name="Picture 8">
            <a:extLst>
              <a:ext uri="{FF2B5EF4-FFF2-40B4-BE49-F238E27FC236}">
                <a16:creationId xmlns:a16="http://schemas.microsoft.com/office/drawing/2014/main" id="{6CFCD1CB-3CE6-49DC-457A-B0EDCDD9295D}"/>
              </a:ext>
            </a:extLst>
          </p:cNvPr>
          <p:cNvPicPr>
            <a:picLocks noChangeAspect="1"/>
          </p:cNvPicPr>
          <p:nvPr/>
        </p:nvPicPr>
        <p:blipFill>
          <a:blip r:embed="rId4"/>
          <a:stretch>
            <a:fillRect/>
          </a:stretch>
        </p:blipFill>
        <p:spPr>
          <a:xfrm>
            <a:off x="6096000" y="850761"/>
            <a:ext cx="5048250" cy="2952750"/>
          </a:xfrm>
          <a:prstGeom prst="rect">
            <a:avLst/>
          </a:prstGeom>
        </p:spPr>
      </p:pic>
    </p:spTree>
    <p:extLst>
      <p:ext uri="{BB962C8B-B14F-4D97-AF65-F5344CB8AC3E}">
        <p14:creationId xmlns:p14="http://schemas.microsoft.com/office/powerpoint/2010/main" val="568384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523220"/>
          </a:xfrm>
          <a:prstGeom prst="rect">
            <a:avLst/>
          </a:prstGeom>
          <a:solidFill>
            <a:schemeClr val="accent4">
              <a:lumMod val="40000"/>
              <a:lumOff val="60000"/>
            </a:schemeClr>
          </a:solidFill>
        </p:spPr>
        <p:txBody>
          <a:bodyPr wrap="square">
            <a:spAutoFit/>
          </a:bodyPr>
          <a:lstStyle/>
          <a:p>
            <a:pPr algn="ctr"/>
            <a:r>
              <a:rPr lang="en-US" sz="2800" b="0" i="0" u="none" strike="noStrike" baseline="0" dirty="0">
                <a:latin typeface="Times New Roman" panose="02020603050405020304" pitchFamily="18" charset="0"/>
              </a:rPr>
              <a:t>Context-Free Grammars for English</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2594659-A65D-02AC-BBEB-822071625E8C}"/>
              </a:ext>
            </a:extLst>
          </p:cNvPr>
          <p:cNvPicPr>
            <a:picLocks noChangeAspect="1"/>
          </p:cNvPicPr>
          <p:nvPr/>
        </p:nvPicPr>
        <p:blipFill>
          <a:blip r:embed="rId2"/>
          <a:stretch>
            <a:fillRect/>
          </a:stretch>
        </p:blipFill>
        <p:spPr>
          <a:xfrm>
            <a:off x="0" y="523220"/>
            <a:ext cx="6905625" cy="3819525"/>
          </a:xfrm>
          <a:prstGeom prst="rect">
            <a:avLst/>
          </a:prstGeom>
        </p:spPr>
      </p:pic>
    </p:spTree>
    <p:extLst>
      <p:ext uri="{BB962C8B-B14F-4D97-AF65-F5344CB8AC3E}">
        <p14:creationId xmlns:p14="http://schemas.microsoft.com/office/powerpoint/2010/main" val="880036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523220"/>
          </a:xfrm>
          <a:prstGeom prst="rect">
            <a:avLst/>
          </a:prstGeom>
          <a:solidFill>
            <a:schemeClr val="accent4">
              <a:lumMod val="40000"/>
              <a:lumOff val="60000"/>
            </a:schemeClr>
          </a:solidFill>
        </p:spPr>
        <p:txBody>
          <a:bodyPr wrap="square">
            <a:spAutoFit/>
          </a:bodyPr>
          <a:lstStyle/>
          <a:p>
            <a:pPr algn="ctr"/>
            <a:r>
              <a:rPr lang="en-US" sz="2800" b="0" i="0" u="none" strike="noStrike" baseline="0" dirty="0">
                <a:latin typeface="Times New Roman" panose="02020603050405020304" pitchFamily="18" charset="0"/>
              </a:rPr>
              <a:t>Context-Free Grammars for English</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2FF824-877D-0280-5A1E-E294308ECB3F}"/>
              </a:ext>
            </a:extLst>
          </p:cNvPr>
          <p:cNvPicPr>
            <a:picLocks noChangeAspect="1"/>
          </p:cNvPicPr>
          <p:nvPr/>
        </p:nvPicPr>
        <p:blipFill>
          <a:blip r:embed="rId2"/>
          <a:stretch>
            <a:fillRect/>
          </a:stretch>
        </p:blipFill>
        <p:spPr>
          <a:xfrm>
            <a:off x="206477" y="739529"/>
            <a:ext cx="7058025" cy="4600575"/>
          </a:xfrm>
          <a:prstGeom prst="rect">
            <a:avLst/>
          </a:prstGeom>
        </p:spPr>
      </p:pic>
    </p:spTree>
    <p:extLst>
      <p:ext uri="{BB962C8B-B14F-4D97-AF65-F5344CB8AC3E}">
        <p14:creationId xmlns:p14="http://schemas.microsoft.com/office/powerpoint/2010/main" val="358969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E3DCA-AA85-F769-3F31-89FF8DFFD549}"/>
              </a:ext>
            </a:extLst>
          </p:cNvPr>
          <p:cNvPicPr>
            <a:picLocks noChangeAspect="1"/>
          </p:cNvPicPr>
          <p:nvPr/>
        </p:nvPicPr>
        <p:blipFill>
          <a:blip r:embed="rId2"/>
          <a:stretch>
            <a:fillRect/>
          </a:stretch>
        </p:blipFill>
        <p:spPr>
          <a:xfrm>
            <a:off x="1485018" y="0"/>
            <a:ext cx="9221963" cy="6858000"/>
          </a:xfrm>
          <a:prstGeom prst="rect">
            <a:avLst/>
          </a:prstGeom>
        </p:spPr>
      </p:pic>
    </p:spTree>
    <p:extLst>
      <p:ext uri="{BB962C8B-B14F-4D97-AF65-F5344CB8AC3E}">
        <p14:creationId xmlns:p14="http://schemas.microsoft.com/office/powerpoint/2010/main" val="1838480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523220"/>
          </a:xfrm>
          <a:prstGeom prst="rect">
            <a:avLst/>
          </a:prstGeom>
          <a:solidFill>
            <a:schemeClr val="accent4">
              <a:lumMod val="40000"/>
              <a:lumOff val="60000"/>
            </a:schemeClr>
          </a:solidFill>
        </p:spPr>
        <p:txBody>
          <a:bodyPr wrap="square">
            <a:spAutoFit/>
          </a:bodyPr>
          <a:lstStyle/>
          <a:p>
            <a:pPr algn="ctr"/>
            <a:r>
              <a:rPr lang="en-US" sz="2800" b="0" i="0" u="none" strike="noStrike" baseline="0" dirty="0">
                <a:latin typeface="Times New Roman" panose="02020603050405020304" pitchFamily="18" charset="0"/>
              </a:rPr>
              <a:t>Context-Free Grammars for English</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83A667A-0510-28E1-B217-DD165AF6B34C}"/>
              </a:ext>
            </a:extLst>
          </p:cNvPr>
          <p:cNvPicPr>
            <a:picLocks noChangeAspect="1"/>
          </p:cNvPicPr>
          <p:nvPr/>
        </p:nvPicPr>
        <p:blipFill>
          <a:blip r:embed="rId2"/>
          <a:stretch>
            <a:fillRect/>
          </a:stretch>
        </p:blipFill>
        <p:spPr>
          <a:xfrm>
            <a:off x="0" y="731520"/>
            <a:ext cx="5910933" cy="6126480"/>
          </a:xfrm>
          <a:prstGeom prst="rect">
            <a:avLst/>
          </a:prstGeom>
        </p:spPr>
      </p:pic>
      <p:pic>
        <p:nvPicPr>
          <p:cNvPr id="7" name="Picture 6">
            <a:extLst>
              <a:ext uri="{FF2B5EF4-FFF2-40B4-BE49-F238E27FC236}">
                <a16:creationId xmlns:a16="http://schemas.microsoft.com/office/drawing/2014/main" id="{37ABCCBD-5E83-E9D6-C453-F88945D3BCDD}"/>
              </a:ext>
            </a:extLst>
          </p:cNvPr>
          <p:cNvPicPr>
            <a:picLocks noChangeAspect="1"/>
          </p:cNvPicPr>
          <p:nvPr/>
        </p:nvPicPr>
        <p:blipFill>
          <a:blip r:embed="rId3"/>
          <a:stretch>
            <a:fillRect/>
          </a:stretch>
        </p:blipFill>
        <p:spPr>
          <a:xfrm>
            <a:off x="5840484" y="608358"/>
            <a:ext cx="5877530" cy="2926080"/>
          </a:xfrm>
          <a:prstGeom prst="rect">
            <a:avLst/>
          </a:prstGeom>
        </p:spPr>
      </p:pic>
    </p:spTree>
    <p:extLst>
      <p:ext uri="{BB962C8B-B14F-4D97-AF65-F5344CB8AC3E}">
        <p14:creationId xmlns:p14="http://schemas.microsoft.com/office/powerpoint/2010/main" val="3982939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523220"/>
          </a:xfrm>
          <a:prstGeom prst="rect">
            <a:avLst/>
          </a:prstGeom>
          <a:solidFill>
            <a:schemeClr val="accent4">
              <a:lumMod val="40000"/>
              <a:lumOff val="60000"/>
            </a:schemeClr>
          </a:solidFill>
        </p:spPr>
        <p:txBody>
          <a:bodyPr wrap="square">
            <a:spAutoFit/>
          </a:bodyPr>
          <a:lstStyle/>
          <a:p>
            <a:pPr algn="ctr"/>
            <a:r>
              <a:rPr lang="en-US" sz="2800" b="0" i="0" u="none" strike="noStrike" baseline="0" dirty="0">
                <a:latin typeface="Times New Roman" panose="02020603050405020304" pitchFamily="18" charset="0"/>
              </a:rPr>
              <a:t>Context-Free Grammars for English</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75D256-19B9-DBD5-BECA-B23DC4A1A62C}"/>
              </a:ext>
            </a:extLst>
          </p:cNvPr>
          <p:cNvPicPr>
            <a:picLocks noChangeAspect="1"/>
          </p:cNvPicPr>
          <p:nvPr/>
        </p:nvPicPr>
        <p:blipFill>
          <a:blip r:embed="rId2"/>
          <a:stretch>
            <a:fillRect/>
          </a:stretch>
        </p:blipFill>
        <p:spPr>
          <a:xfrm>
            <a:off x="0" y="612886"/>
            <a:ext cx="6781218" cy="6035040"/>
          </a:xfrm>
          <a:prstGeom prst="rect">
            <a:avLst/>
          </a:prstGeom>
        </p:spPr>
      </p:pic>
    </p:spTree>
    <p:extLst>
      <p:ext uri="{BB962C8B-B14F-4D97-AF65-F5344CB8AC3E}">
        <p14:creationId xmlns:p14="http://schemas.microsoft.com/office/powerpoint/2010/main" val="3962262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523220"/>
          </a:xfrm>
          <a:prstGeom prst="rect">
            <a:avLst/>
          </a:prstGeom>
          <a:solidFill>
            <a:schemeClr val="accent4">
              <a:lumMod val="40000"/>
              <a:lumOff val="60000"/>
            </a:schemeClr>
          </a:solidFill>
        </p:spPr>
        <p:txBody>
          <a:bodyPr wrap="square">
            <a:spAutoFit/>
          </a:bodyPr>
          <a:lstStyle/>
          <a:p>
            <a:pPr algn="ctr"/>
            <a:r>
              <a:rPr lang="en-US" sz="2800" b="0" i="0" u="none" strike="noStrike" baseline="0" dirty="0">
                <a:latin typeface="Times New Roman" panose="02020603050405020304" pitchFamily="18" charset="0"/>
              </a:rPr>
              <a:t>Context-Free Grammars for English</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7CE74F3-924A-69C4-9166-85AC73A5E778}"/>
              </a:ext>
            </a:extLst>
          </p:cNvPr>
          <p:cNvPicPr>
            <a:picLocks noChangeAspect="1"/>
          </p:cNvPicPr>
          <p:nvPr/>
        </p:nvPicPr>
        <p:blipFill>
          <a:blip r:embed="rId2"/>
          <a:stretch>
            <a:fillRect/>
          </a:stretch>
        </p:blipFill>
        <p:spPr>
          <a:xfrm>
            <a:off x="0" y="523220"/>
            <a:ext cx="5413057" cy="5943600"/>
          </a:xfrm>
          <a:prstGeom prst="rect">
            <a:avLst/>
          </a:prstGeom>
        </p:spPr>
      </p:pic>
      <p:pic>
        <p:nvPicPr>
          <p:cNvPr id="7" name="Picture 6">
            <a:extLst>
              <a:ext uri="{FF2B5EF4-FFF2-40B4-BE49-F238E27FC236}">
                <a16:creationId xmlns:a16="http://schemas.microsoft.com/office/drawing/2014/main" id="{DF6B0FD5-026C-64C3-E103-A3A564419385}"/>
              </a:ext>
            </a:extLst>
          </p:cNvPr>
          <p:cNvPicPr>
            <a:picLocks noChangeAspect="1"/>
          </p:cNvPicPr>
          <p:nvPr/>
        </p:nvPicPr>
        <p:blipFill>
          <a:blip r:embed="rId3"/>
          <a:stretch>
            <a:fillRect/>
          </a:stretch>
        </p:blipFill>
        <p:spPr>
          <a:xfrm>
            <a:off x="5413056" y="523220"/>
            <a:ext cx="4813498" cy="6309360"/>
          </a:xfrm>
          <a:prstGeom prst="rect">
            <a:avLst/>
          </a:prstGeom>
        </p:spPr>
      </p:pic>
    </p:spTree>
    <p:extLst>
      <p:ext uri="{BB962C8B-B14F-4D97-AF65-F5344CB8AC3E}">
        <p14:creationId xmlns:p14="http://schemas.microsoft.com/office/powerpoint/2010/main" val="240046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523220"/>
          </a:xfrm>
          <a:prstGeom prst="rect">
            <a:avLst/>
          </a:prstGeom>
          <a:solidFill>
            <a:schemeClr val="accent4">
              <a:lumMod val="40000"/>
              <a:lumOff val="60000"/>
            </a:schemeClr>
          </a:solidFill>
        </p:spPr>
        <p:txBody>
          <a:bodyPr wrap="square">
            <a:spAutoFit/>
          </a:bodyPr>
          <a:lstStyle/>
          <a:p>
            <a:pPr algn="ctr"/>
            <a:r>
              <a:rPr lang="en-US" sz="2800" b="0" i="0" u="none" strike="noStrike" baseline="0" dirty="0">
                <a:latin typeface="Times New Roman" panose="02020603050405020304" pitchFamily="18" charset="0"/>
              </a:rPr>
              <a:t>Context-Free Grammars for English</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227F71-B86F-4E57-139B-C625165817C1}"/>
              </a:ext>
            </a:extLst>
          </p:cNvPr>
          <p:cNvPicPr>
            <a:picLocks noChangeAspect="1"/>
          </p:cNvPicPr>
          <p:nvPr/>
        </p:nvPicPr>
        <p:blipFill>
          <a:blip r:embed="rId2"/>
          <a:stretch>
            <a:fillRect/>
          </a:stretch>
        </p:blipFill>
        <p:spPr>
          <a:xfrm>
            <a:off x="0" y="523220"/>
            <a:ext cx="5301356" cy="6309360"/>
          </a:xfrm>
          <a:prstGeom prst="rect">
            <a:avLst/>
          </a:prstGeom>
        </p:spPr>
      </p:pic>
      <p:pic>
        <p:nvPicPr>
          <p:cNvPr id="8" name="Picture 7">
            <a:extLst>
              <a:ext uri="{FF2B5EF4-FFF2-40B4-BE49-F238E27FC236}">
                <a16:creationId xmlns:a16="http://schemas.microsoft.com/office/drawing/2014/main" id="{ED7B84DC-06CB-D598-EFBB-62CCBD34A115}"/>
              </a:ext>
            </a:extLst>
          </p:cNvPr>
          <p:cNvPicPr>
            <a:picLocks noChangeAspect="1"/>
          </p:cNvPicPr>
          <p:nvPr/>
        </p:nvPicPr>
        <p:blipFill>
          <a:blip r:embed="rId3"/>
          <a:stretch>
            <a:fillRect/>
          </a:stretch>
        </p:blipFill>
        <p:spPr>
          <a:xfrm>
            <a:off x="6046838" y="658475"/>
            <a:ext cx="5000625" cy="3019425"/>
          </a:xfrm>
          <a:prstGeom prst="rect">
            <a:avLst/>
          </a:prstGeom>
        </p:spPr>
      </p:pic>
    </p:spTree>
    <p:extLst>
      <p:ext uri="{BB962C8B-B14F-4D97-AF65-F5344CB8AC3E}">
        <p14:creationId xmlns:p14="http://schemas.microsoft.com/office/powerpoint/2010/main" val="52054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523220"/>
          </a:xfrm>
          <a:prstGeom prst="rect">
            <a:avLst/>
          </a:prstGeom>
          <a:solidFill>
            <a:schemeClr val="accent4">
              <a:lumMod val="40000"/>
              <a:lumOff val="60000"/>
            </a:schemeClr>
          </a:solidFill>
        </p:spPr>
        <p:txBody>
          <a:bodyPr wrap="square">
            <a:spAutoFit/>
          </a:bodyPr>
          <a:lstStyle/>
          <a:p>
            <a:pPr algn="ctr"/>
            <a:r>
              <a:rPr lang="en-US" sz="2800" b="0" i="0" u="none" strike="noStrike" baseline="0" dirty="0">
                <a:latin typeface="Times New Roman" panose="02020603050405020304" pitchFamily="18" charset="0"/>
              </a:rPr>
              <a:t>Context-Free Grammars for English</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1E3E628-7C1A-2394-F63D-F126D8883DC0}"/>
              </a:ext>
            </a:extLst>
          </p:cNvPr>
          <p:cNvPicPr>
            <a:picLocks noChangeAspect="1"/>
          </p:cNvPicPr>
          <p:nvPr/>
        </p:nvPicPr>
        <p:blipFill>
          <a:blip r:embed="rId2"/>
          <a:stretch>
            <a:fillRect/>
          </a:stretch>
        </p:blipFill>
        <p:spPr>
          <a:xfrm>
            <a:off x="0" y="523220"/>
            <a:ext cx="9053350" cy="6217920"/>
          </a:xfrm>
          <a:prstGeom prst="rect">
            <a:avLst/>
          </a:prstGeom>
        </p:spPr>
      </p:pic>
    </p:spTree>
    <p:extLst>
      <p:ext uri="{BB962C8B-B14F-4D97-AF65-F5344CB8AC3E}">
        <p14:creationId xmlns:p14="http://schemas.microsoft.com/office/powerpoint/2010/main" val="1220795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523220"/>
          </a:xfrm>
          <a:prstGeom prst="rect">
            <a:avLst/>
          </a:prstGeom>
          <a:solidFill>
            <a:schemeClr val="accent4">
              <a:lumMod val="40000"/>
              <a:lumOff val="60000"/>
            </a:schemeClr>
          </a:solidFill>
        </p:spPr>
        <p:txBody>
          <a:bodyPr wrap="square">
            <a:spAutoFit/>
          </a:bodyPr>
          <a:lstStyle/>
          <a:p>
            <a:pPr algn="ctr"/>
            <a:r>
              <a:rPr lang="en-US" sz="2800" b="0" i="0" u="none" strike="noStrike" baseline="0" dirty="0">
                <a:latin typeface="Times New Roman" panose="02020603050405020304" pitchFamily="18" charset="0"/>
              </a:rPr>
              <a:t>Context-Free Grammars for English &amp; Parse Tree</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B0C2B5-4AA6-B9E3-9091-CE720EC2F6B3}"/>
              </a:ext>
            </a:extLst>
          </p:cNvPr>
          <p:cNvPicPr>
            <a:picLocks noChangeAspect="1"/>
          </p:cNvPicPr>
          <p:nvPr/>
        </p:nvPicPr>
        <p:blipFill>
          <a:blip r:embed="rId2"/>
          <a:stretch>
            <a:fillRect/>
          </a:stretch>
        </p:blipFill>
        <p:spPr>
          <a:xfrm>
            <a:off x="0" y="523220"/>
            <a:ext cx="8009124" cy="6217920"/>
          </a:xfrm>
          <a:prstGeom prst="rect">
            <a:avLst/>
          </a:prstGeom>
        </p:spPr>
      </p:pic>
      <p:pic>
        <p:nvPicPr>
          <p:cNvPr id="7" name="Picture 6">
            <a:extLst>
              <a:ext uri="{FF2B5EF4-FFF2-40B4-BE49-F238E27FC236}">
                <a16:creationId xmlns:a16="http://schemas.microsoft.com/office/drawing/2014/main" id="{2305DB14-129C-56F5-8A57-231078605DDA}"/>
              </a:ext>
            </a:extLst>
          </p:cNvPr>
          <p:cNvPicPr>
            <a:picLocks noChangeAspect="1"/>
          </p:cNvPicPr>
          <p:nvPr/>
        </p:nvPicPr>
        <p:blipFill>
          <a:blip r:embed="rId3"/>
          <a:stretch>
            <a:fillRect/>
          </a:stretch>
        </p:blipFill>
        <p:spPr>
          <a:xfrm>
            <a:off x="5933614" y="930890"/>
            <a:ext cx="6086475" cy="5810250"/>
          </a:xfrm>
          <a:prstGeom prst="rect">
            <a:avLst/>
          </a:prstGeom>
        </p:spPr>
      </p:pic>
    </p:spTree>
    <p:extLst>
      <p:ext uri="{BB962C8B-B14F-4D97-AF65-F5344CB8AC3E}">
        <p14:creationId xmlns:p14="http://schemas.microsoft.com/office/powerpoint/2010/main" val="1939665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523220"/>
          </a:xfrm>
          <a:prstGeom prst="rect">
            <a:avLst/>
          </a:prstGeom>
          <a:solidFill>
            <a:schemeClr val="accent4">
              <a:lumMod val="40000"/>
              <a:lumOff val="60000"/>
            </a:schemeClr>
          </a:solidFill>
        </p:spPr>
        <p:txBody>
          <a:bodyPr wrap="square">
            <a:spAutoFit/>
          </a:bodyPr>
          <a:lstStyle/>
          <a:p>
            <a:pPr algn="ctr"/>
            <a:r>
              <a:rPr lang="en-US" sz="2800" b="0" i="0" u="none" strike="noStrike" baseline="0" dirty="0">
                <a:latin typeface="Times New Roman" panose="02020603050405020304" pitchFamily="18" charset="0"/>
              </a:rPr>
              <a:t>Context-Free Grammars for English &amp; Parse Tree</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5A4C3DA-C969-4E0A-629B-1C4F786B0EA5}"/>
              </a:ext>
            </a:extLst>
          </p:cNvPr>
          <p:cNvPicPr>
            <a:picLocks noChangeAspect="1"/>
          </p:cNvPicPr>
          <p:nvPr/>
        </p:nvPicPr>
        <p:blipFill>
          <a:blip r:embed="rId2"/>
          <a:stretch>
            <a:fillRect/>
          </a:stretch>
        </p:blipFill>
        <p:spPr>
          <a:xfrm>
            <a:off x="1692417" y="640080"/>
            <a:ext cx="9787469" cy="6217920"/>
          </a:xfrm>
          <a:prstGeom prst="rect">
            <a:avLst/>
          </a:prstGeom>
        </p:spPr>
      </p:pic>
    </p:spTree>
    <p:extLst>
      <p:ext uri="{BB962C8B-B14F-4D97-AF65-F5344CB8AC3E}">
        <p14:creationId xmlns:p14="http://schemas.microsoft.com/office/powerpoint/2010/main" val="3455074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523220"/>
          </a:xfrm>
          <a:prstGeom prst="rect">
            <a:avLst/>
          </a:prstGeom>
          <a:solidFill>
            <a:schemeClr val="accent4">
              <a:lumMod val="40000"/>
              <a:lumOff val="60000"/>
            </a:schemeClr>
          </a:solidFill>
        </p:spPr>
        <p:txBody>
          <a:bodyPr wrap="square">
            <a:spAutoFit/>
          </a:bodyPr>
          <a:lstStyle/>
          <a:p>
            <a:pPr algn="ctr"/>
            <a:r>
              <a:rPr lang="en-US" sz="2800">
                <a:latin typeface="Times New Roman" panose="02020603050405020304" pitchFamily="18" charset="0"/>
              </a:rPr>
              <a:t>Recursive</a:t>
            </a:r>
            <a:r>
              <a:rPr lang="en-US" sz="2800" b="0" i="0" u="none" strike="noStrike" baseline="0">
                <a:latin typeface="Times New Roman" panose="02020603050405020304" pitchFamily="18" charset="0"/>
              </a:rPr>
              <a:t> Grammars for English</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B8B4C1-A4C6-83B4-02BA-6E93446BFB7F}"/>
              </a:ext>
            </a:extLst>
          </p:cNvPr>
          <p:cNvPicPr>
            <a:picLocks noChangeAspect="1"/>
          </p:cNvPicPr>
          <p:nvPr/>
        </p:nvPicPr>
        <p:blipFill>
          <a:blip r:embed="rId2"/>
          <a:stretch>
            <a:fillRect/>
          </a:stretch>
        </p:blipFill>
        <p:spPr>
          <a:xfrm>
            <a:off x="6750947" y="1120223"/>
            <a:ext cx="3838575" cy="3067050"/>
          </a:xfrm>
          <a:prstGeom prst="rect">
            <a:avLst/>
          </a:prstGeom>
        </p:spPr>
      </p:pic>
      <p:sp>
        <p:nvSpPr>
          <p:cNvPr id="7" name="TextBox 6">
            <a:extLst>
              <a:ext uri="{FF2B5EF4-FFF2-40B4-BE49-F238E27FC236}">
                <a16:creationId xmlns:a16="http://schemas.microsoft.com/office/drawing/2014/main" id="{EF26EAEF-8EE1-B37C-51A0-8B8CE4FBC695}"/>
              </a:ext>
            </a:extLst>
          </p:cNvPr>
          <p:cNvSpPr txBox="1"/>
          <p:nvPr/>
        </p:nvSpPr>
        <p:spPr>
          <a:xfrm>
            <a:off x="355323" y="637055"/>
            <a:ext cx="3610389"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Recursive Structures</a:t>
            </a:r>
          </a:p>
        </p:txBody>
      </p:sp>
      <p:pic>
        <p:nvPicPr>
          <p:cNvPr id="9" name="Picture 8">
            <a:extLst>
              <a:ext uri="{FF2B5EF4-FFF2-40B4-BE49-F238E27FC236}">
                <a16:creationId xmlns:a16="http://schemas.microsoft.com/office/drawing/2014/main" id="{3DA00A85-04DF-1050-A5C0-120F62521B01}"/>
              </a:ext>
            </a:extLst>
          </p:cNvPr>
          <p:cNvPicPr>
            <a:picLocks noChangeAspect="1"/>
          </p:cNvPicPr>
          <p:nvPr/>
        </p:nvPicPr>
        <p:blipFill>
          <a:blip r:embed="rId3"/>
          <a:stretch>
            <a:fillRect/>
          </a:stretch>
        </p:blipFill>
        <p:spPr>
          <a:xfrm>
            <a:off x="588065" y="1419225"/>
            <a:ext cx="4038600" cy="2009775"/>
          </a:xfrm>
          <a:prstGeom prst="rect">
            <a:avLst/>
          </a:prstGeom>
        </p:spPr>
      </p:pic>
    </p:spTree>
    <p:extLst>
      <p:ext uri="{BB962C8B-B14F-4D97-AF65-F5344CB8AC3E}">
        <p14:creationId xmlns:p14="http://schemas.microsoft.com/office/powerpoint/2010/main" val="1326643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noFill/>
        </p:spPr>
        <p:txBody>
          <a:bodyPr wrap="square">
            <a:spAutoFit/>
          </a:bodyPr>
          <a:lstStyle/>
          <a:p>
            <a:pPr algn="ctr"/>
            <a:r>
              <a:rPr lang="en-US" sz="4000" b="1" i="0" dirty="0">
                <a:solidFill>
                  <a:srgbClr val="292929"/>
                </a:solidFill>
                <a:effectLst/>
                <a:latin typeface="Times New Roman" panose="02020603050405020304" pitchFamily="18" charset="0"/>
                <a:cs typeface="Times New Roman" panose="02020603050405020304" pitchFamily="18" charset="0"/>
              </a:rPr>
              <a:t>Types of Syntax Parsing</a:t>
            </a:r>
          </a:p>
        </p:txBody>
      </p:sp>
      <p:sp>
        <p:nvSpPr>
          <p:cNvPr id="8" name="TextBox 7">
            <a:extLst>
              <a:ext uri="{FF2B5EF4-FFF2-40B4-BE49-F238E27FC236}">
                <a16:creationId xmlns:a16="http://schemas.microsoft.com/office/drawing/2014/main" id="{6CFD945C-06EE-5517-E340-07858074F1C6}"/>
              </a:ext>
            </a:extLst>
          </p:cNvPr>
          <p:cNvSpPr txBox="1"/>
          <p:nvPr/>
        </p:nvSpPr>
        <p:spPr>
          <a:xfrm>
            <a:off x="0" y="856357"/>
            <a:ext cx="12192000" cy="1200329"/>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292929"/>
                </a:solidFill>
                <a:latin typeface="Times New Roman" panose="02020603050405020304" pitchFamily="18" charset="0"/>
                <a:cs typeface="Times New Roman" panose="02020603050405020304" pitchFamily="18" charset="0"/>
              </a:rPr>
              <a:t>Dependency Parsing</a:t>
            </a:r>
          </a:p>
          <a:p>
            <a:pPr marL="342900" indent="-342900" algn="just">
              <a:buFont typeface="Arial" panose="020B0604020202020204" pitchFamily="34" charset="0"/>
              <a:buChar char="•"/>
            </a:pPr>
            <a:r>
              <a:rPr lang="en-US" sz="2400" dirty="0">
                <a:solidFill>
                  <a:srgbClr val="292929"/>
                </a:solidFill>
                <a:latin typeface="Times New Roman" panose="02020603050405020304" pitchFamily="18" charset="0"/>
                <a:cs typeface="Times New Roman" panose="02020603050405020304" pitchFamily="18" charset="0"/>
              </a:rPr>
              <a:t>Constitute Parsing </a:t>
            </a:r>
          </a:p>
          <a:p>
            <a:pPr marL="342900" indent="-342900" algn="just">
              <a:buFont typeface="Arial" panose="020B0604020202020204" pitchFamily="34" charset="0"/>
              <a:buChar char="•"/>
            </a:pPr>
            <a:endParaRPr lang="en-US" sz="2400"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626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noFill/>
        </p:spPr>
        <p:txBody>
          <a:bodyPr wrap="square">
            <a:spAutoFit/>
          </a:bodyPr>
          <a:lstStyle/>
          <a:p>
            <a:pPr algn="ctr"/>
            <a:r>
              <a:rPr lang="en-US" sz="4000" b="1" i="0" dirty="0">
                <a:solidFill>
                  <a:srgbClr val="292929"/>
                </a:solidFill>
                <a:effectLst/>
                <a:latin typeface="Times New Roman" panose="02020603050405020304" pitchFamily="18" charset="0"/>
                <a:cs typeface="Times New Roman" panose="02020603050405020304" pitchFamily="18" charset="0"/>
              </a:rPr>
              <a:t>Dependency Parsing</a:t>
            </a:r>
          </a:p>
        </p:txBody>
      </p:sp>
      <p:sp>
        <p:nvSpPr>
          <p:cNvPr id="4" name="TextBox 3">
            <a:extLst>
              <a:ext uri="{FF2B5EF4-FFF2-40B4-BE49-F238E27FC236}">
                <a16:creationId xmlns:a16="http://schemas.microsoft.com/office/drawing/2014/main" id="{CC5AC468-6331-D76C-C319-486AD0832B6C}"/>
              </a:ext>
            </a:extLst>
          </p:cNvPr>
          <p:cNvSpPr txBox="1"/>
          <p:nvPr/>
        </p:nvSpPr>
        <p:spPr>
          <a:xfrm>
            <a:off x="103237" y="1004866"/>
            <a:ext cx="11990439" cy="4154984"/>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term Dependency Parsing (DP) refers to the process of examining the dependencies between the phrases of a sentence in order to determine its grammatical structure.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sentence is divided into many sections based mostly on this.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process is based on the assumption that there is a direct relationship between each linguistic unit in a sentence. These hyperlinks are called dependencies. </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example, In the phrase ‘</a:t>
            </a:r>
            <a:r>
              <a:rPr lang="en-US" sz="2400" b="1" dirty="0">
                <a:latin typeface="Times New Roman" panose="02020603050405020304" pitchFamily="18" charset="0"/>
                <a:cs typeface="Times New Roman" panose="02020603050405020304" pitchFamily="18" charset="0"/>
              </a:rPr>
              <a:t>rainy weather</a:t>
            </a:r>
            <a:r>
              <a:rPr lang="en-US" sz="2400" dirty="0">
                <a:latin typeface="Times New Roman" panose="02020603050405020304" pitchFamily="18" charset="0"/>
                <a:cs typeface="Times New Roman" panose="02020603050405020304" pitchFamily="18" charset="0"/>
              </a:rPr>
              <a:t>,’ the word rainy modifies the meaning of the noun weather.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Therefore, a dependency exists from the weather -&gt; rainy in which the weather acts as the head and the rainy acts as dependent or child.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dependency is represented by </a:t>
            </a:r>
            <a:r>
              <a:rPr lang="en-US" sz="2400" b="1" dirty="0" err="1">
                <a:latin typeface="Times New Roman" panose="02020603050405020304" pitchFamily="18" charset="0"/>
                <a:cs typeface="Times New Roman" panose="02020603050405020304" pitchFamily="18" charset="0"/>
              </a:rPr>
              <a:t>amod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tag, which stands for the </a:t>
            </a:r>
            <a:r>
              <a:rPr lang="en-US" sz="2400" b="1" dirty="0">
                <a:latin typeface="Times New Roman" panose="02020603050405020304" pitchFamily="18" charset="0"/>
                <a:cs typeface="Times New Roman" panose="02020603050405020304" pitchFamily="18" charset="0"/>
              </a:rPr>
              <a:t>adjectival modifier</a:t>
            </a:r>
            <a:r>
              <a:rPr lang="en-US" sz="2400"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FFB70861-3294-A3E2-8F8C-A8C1D9F725CB}"/>
              </a:ext>
            </a:extLst>
          </p:cNvPr>
          <p:cNvPicPr>
            <a:picLocks noChangeAspect="1"/>
          </p:cNvPicPr>
          <p:nvPr/>
        </p:nvPicPr>
        <p:blipFill>
          <a:blip r:embed="rId2"/>
          <a:stretch>
            <a:fillRect/>
          </a:stretch>
        </p:blipFill>
        <p:spPr>
          <a:xfrm>
            <a:off x="4426513" y="5269409"/>
            <a:ext cx="2867025" cy="1543050"/>
          </a:xfrm>
          <a:prstGeom prst="rect">
            <a:avLst/>
          </a:prstGeom>
        </p:spPr>
      </p:pic>
    </p:spTree>
    <p:extLst>
      <p:ext uri="{BB962C8B-B14F-4D97-AF65-F5344CB8AC3E}">
        <p14:creationId xmlns:p14="http://schemas.microsoft.com/office/powerpoint/2010/main" val="128654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75341D-9A11-BAD7-3F71-13AE987E2752}"/>
              </a:ext>
            </a:extLst>
          </p:cNvPr>
          <p:cNvSpPr txBox="1"/>
          <p:nvPr/>
        </p:nvSpPr>
        <p:spPr>
          <a:xfrm>
            <a:off x="0" y="128271"/>
            <a:ext cx="12192000" cy="2677656"/>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solidFill>
                  <a:srgbClr val="292929"/>
                </a:solidFill>
                <a:latin typeface="Times New Roman" panose="02020603050405020304" pitchFamily="18" charset="0"/>
                <a:cs typeface="Times New Roman" panose="02020603050405020304" pitchFamily="18" charset="0"/>
              </a:rPr>
              <a:t>I</a:t>
            </a:r>
            <a:r>
              <a:rPr lang="en-US" sz="2400" b="0" i="0" dirty="0">
                <a:solidFill>
                  <a:srgbClr val="292929"/>
                </a:solidFill>
                <a:effectLst/>
                <a:latin typeface="Times New Roman" panose="02020603050405020304" pitchFamily="18" charset="0"/>
                <a:cs typeface="Times New Roman" panose="02020603050405020304" pitchFamily="18" charset="0"/>
              </a:rPr>
              <a:t>n syntactic analysis, we target the roles played by words in a sentence, interpreting the relationship between words and the grammatical structure of sentences. </a:t>
            </a:r>
          </a:p>
          <a:p>
            <a:pPr marL="342900" indent="-342900" algn="just">
              <a:buFont typeface="Wingdings" panose="05000000000000000000" pitchFamily="2" charset="2"/>
              <a:buChar char="Ø"/>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example, let’s take these two sentences :</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1031875" indent="3937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Delhi is the capital of India.</a:t>
            </a:r>
          </a:p>
          <a:p>
            <a:pPr marL="1376363" indent="-344488"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Is Delhi the of India capital.</a:t>
            </a:r>
          </a:p>
        </p:txBody>
      </p:sp>
      <p:sp>
        <p:nvSpPr>
          <p:cNvPr id="6" name="TextBox 5">
            <a:extLst>
              <a:ext uri="{FF2B5EF4-FFF2-40B4-BE49-F238E27FC236}">
                <a16:creationId xmlns:a16="http://schemas.microsoft.com/office/drawing/2014/main" id="{381D836E-C086-4497-24BD-68D3F187C28A}"/>
              </a:ext>
            </a:extLst>
          </p:cNvPr>
          <p:cNvSpPr txBox="1"/>
          <p:nvPr/>
        </p:nvSpPr>
        <p:spPr>
          <a:xfrm>
            <a:off x="0" y="3065573"/>
            <a:ext cx="12093677" cy="2677656"/>
          </a:xfrm>
          <a:prstGeom prst="rect">
            <a:avLst/>
          </a:prstGeom>
          <a:noFill/>
        </p:spPr>
        <p:txBody>
          <a:bodyPr wrap="square">
            <a:spAutoFit/>
          </a:bodyPr>
          <a:lstStyle/>
          <a:p>
            <a:pPr marL="342900" indent="-342900" algn="just">
              <a:buFont typeface="Wingdings" panose="05000000000000000000" pitchFamily="2" charset="2"/>
              <a:buChar char="Ø"/>
            </a:pPr>
            <a:r>
              <a:rPr lang="en-US" sz="2400" b="0" i="0" dirty="0">
                <a:solidFill>
                  <a:srgbClr val="292929"/>
                </a:solidFill>
                <a:effectLst/>
                <a:latin typeface="Times New Roman" panose="02020603050405020304" pitchFamily="18" charset="0"/>
                <a:cs typeface="Times New Roman" panose="02020603050405020304" pitchFamily="18" charset="0"/>
              </a:rPr>
              <a:t>Both sentences have the same words, but only the first one is syntactically correct and understandable. </a:t>
            </a:r>
          </a:p>
          <a:p>
            <a:pPr marL="342900" indent="-342900" algn="just">
              <a:buFont typeface="Wingdings" panose="05000000000000000000" pitchFamily="2" charset="2"/>
              <a:buChar char="Ø"/>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solidFill>
                  <a:srgbClr val="292929"/>
                </a:solidFill>
                <a:effectLst/>
                <a:latin typeface="Times New Roman" panose="02020603050405020304" pitchFamily="18" charset="0"/>
                <a:cs typeface="Times New Roman" panose="02020603050405020304" pitchFamily="18" charset="0"/>
              </a:rPr>
              <a:t>Basic lexical processing techniques cannot make this distinction. </a:t>
            </a:r>
          </a:p>
          <a:p>
            <a:pPr marL="342900" indent="-342900" algn="just">
              <a:buFont typeface="Wingdings" panose="05000000000000000000" pitchFamily="2" charset="2"/>
              <a:buChar char="Ø"/>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solidFill>
                  <a:srgbClr val="292929"/>
                </a:solidFill>
                <a:effectLst/>
                <a:latin typeface="Times New Roman" panose="02020603050405020304" pitchFamily="18" charset="0"/>
                <a:cs typeface="Times New Roman" panose="02020603050405020304" pitchFamily="18" charset="0"/>
              </a:rPr>
              <a:t>Therefore, more sophisticated syntax processing techniques are needed to understand the relationship between individual words in a sentence.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751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noFill/>
        </p:spPr>
        <p:txBody>
          <a:bodyPr wrap="square">
            <a:spAutoFit/>
          </a:bodyPr>
          <a:lstStyle/>
          <a:p>
            <a:pPr algn="ctr"/>
            <a:r>
              <a:rPr lang="en-US" sz="4000" b="1" i="0" dirty="0">
                <a:solidFill>
                  <a:srgbClr val="292929"/>
                </a:solidFill>
                <a:effectLst/>
                <a:latin typeface="Times New Roman" panose="02020603050405020304" pitchFamily="18" charset="0"/>
                <a:cs typeface="Times New Roman" panose="02020603050405020304" pitchFamily="18" charset="0"/>
              </a:rPr>
              <a:t>Dependency Parsing</a:t>
            </a:r>
          </a:p>
        </p:txBody>
      </p:sp>
      <p:sp>
        <p:nvSpPr>
          <p:cNvPr id="7" name="TextBox 6">
            <a:extLst>
              <a:ext uri="{FF2B5EF4-FFF2-40B4-BE49-F238E27FC236}">
                <a16:creationId xmlns:a16="http://schemas.microsoft.com/office/drawing/2014/main" id="{F86A0792-E606-F6E7-F340-6228DBAD6E3B}"/>
              </a:ext>
            </a:extLst>
          </p:cNvPr>
          <p:cNvSpPr txBox="1"/>
          <p:nvPr/>
        </p:nvSpPr>
        <p:spPr>
          <a:xfrm>
            <a:off x="-1" y="1026225"/>
            <a:ext cx="12093677" cy="1569660"/>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distinguishes the scenario for dependency between the two phrases, where one serves as the pinnacle and the other as the dependent.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Currently, the Common Dependency </a:t>
            </a:r>
            <a:r>
              <a:rPr lang="en-US" sz="2400" b="1" dirty="0">
                <a:latin typeface="Times New Roman" panose="02020603050405020304" pitchFamily="18" charset="0"/>
                <a:cs typeface="Times New Roman" panose="02020603050405020304" pitchFamily="18" charset="0"/>
              </a:rPr>
              <a:t>V2 taxonomy </a:t>
            </a:r>
            <a:r>
              <a:rPr lang="en-US" sz="2400" dirty="0">
                <a:latin typeface="Times New Roman" panose="02020603050405020304" pitchFamily="18" charset="0"/>
                <a:cs typeface="Times New Roman" panose="02020603050405020304" pitchFamily="18" charset="0"/>
              </a:rPr>
              <a:t>consists of 37 common syntactic relationships, as shown in the table below:</a:t>
            </a:r>
          </a:p>
        </p:txBody>
      </p:sp>
      <p:pic>
        <p:nvPicPr>
          <p:cNvPr id="5" name="Picture 4">
            <a:extLst>
              <a:ext uri="{FF2B5EF4-FFF2-40B4-BE49-F238E27FC236}">
                <a16:creationId xmlns:a16="http://schemas.microsoft.com/office/drawing/2014/main" id="{3D48E81A-EE35-AA09-8C63-40C2DFD7C73C}"/>
              </a:ext>
            </a:extLst>
          </p:cNvPr>
          <p:cNvPicPr>
            <a:picLocks noChangeAspect="1"/>
          </p:cNvPicPr>
          <p:nvPr/>
        </p:nvPicPr>
        <p:blipFill>
          <a:blip r:embed="rId2"/>
          <a:stretch>
            <a:fillRect/>
          </a:stretch>
        </p:blipFill>
        <p:spPr>
          <a:xfrm>
            <a:off x="-1" y="2560320"/>
            <a:ext cx="5676454" cy="4297680"/>
          </a:xfrm>
          <a:prstGeom prst="rect">
            <a:avLst/>
          </a:prstGeom>
        </p:spPr>
      </p:pic>
      <p:pic>
        <p:nvPicPr>
          <p:cNvPr id="10" name="Picture 9">
            <a:extLst>
              <a:ext uri="{FF2B5EF4-FFF2-40B4-BE49-F238E27FC236}">
                <a16:creationId xmlns:a16="http://schemas.microsoft.com/office/drawing/2014/main" id="{476DE2B9-4CA7-D638-8009-FA5FA02406AA}"/>
              </a:ext>
            </a:extLst>
          </p:cNvPr>
          <p:cNvPicPr>
            <a:picLocks noChangeAspect="1"/>
          </p:cNvPicPr>
          <p:nvPr/>
        </p:nvPicPr>
        <p:blipFill>
          <a:blip r:embed="rId3"/>
          <a:stretch>
            <a:fillRect/>
          </a:stretch>
        </p:blipFill>
        <p:spPr>
          <a:xfrm>
            <a:off x="5863674" y="2914224"/>
            <a:ext cx="5779159" cy="3904488"/>
          </a:xfrm>
          <a:prstGeom prst="rect">
            <a:avLst/>
          </a:prstGeom>
        </p:spPr>
      </p:pic>
    </p:spTree>
    <p:extLst>
      <p:ext uri="{BB962C8B-B14F-4D97-AF65-F5344CB8AC3E}">
        <p14:creationId xmlns:p14="http://schemas.microsoft.com/office/powerpoint/2010/main" val="926116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noFill/>
        </p:spPr>
        <p:txBody>
          <a:bodyPr wrap="square">
            <a:spAutoFit/>
          </a:bodyPr>
          <a:lstStyle/>
          <a:p>
            <a:pPr algn="ctr"/>
            <a:r>
              <a:rPr lang="en-US" sz="4000" b="1" i="0" dirty="0">
                <a:solidFill>
                  <a:srgbClr val="292929"/>
                </a:solidFill>
                <a:effectLst/>
                <a:latin typeface="Times New Roman" panose="02020603050405020304" pitchFamily="18" charset="0"/>
                <a:cs typeface="Times New Roman" panose="02020603050405020304" pitchFamily="18" charset="0"/>
              </a:rPr>
              <a:t>Dependency Parsing</a:t>
            </a:r>
          </a:p>
        </p:txBody>
      </p:sp>
      <p:pic>
        <p:nvPicPr>
          <p:cNvPr id="3" name="Picture 2">
            <a:extLst>
              <a:ext uri="{FF2B5EF4-FFF2-40B4-BE49-F238E27FC236}">
                <a16:creationId xmlns:a16="http://schemas.microsoft.com/office/drawing/2014/main" id="{6FDA0CD1-28E6-E1E9-059F-CA2DCAACEAD6}"/>
              </a:ext>
            </a:extLst>
          </p:cNvPr>
          <p:cNvPicPr>
            <a:picLocks noChangeAspect="1"/>
          </p:cNvPicPr>
          <p:nvPr/>
        </p:nvPicPr>
        <p:blipFill>
          <a:blip r:embed="rId2"/>
          <a:stretch>
            <a:fillRect/>
          </a:stretch>
        </p:blipFill>
        <p:spPr>
          <a:xfrm>
            <a:off x="0" y="1863587"/>
            <a:ext cx="6730250" cy="5029200"/>
          </a:xfrm>
          <a:prstGeom prst="rect">
            <a:avLst/>
          </a:prstGeom>
        </p:spPr>
      </p:pic>
      <p:pic>
        <p:nvPicPr>
          <p:cNvPr id="8" name="Picture 7">
            <a:extLst>
              <a:ext uri="{FF2B5EF4-FFF2-40B4-BE49-F238E27FC236}">
                <a16:creationId xmlns:a16="http://schemas.microsoft.com/office/drawing/2014/main" id="{9F67B164-3AAB-23AC-1C6C-120867B60F30}"/>
              </a:ext>
            </a:extLst>
          </p:cNvPr>
          <p:cNvPicPr>
            <a:picLocks noChangeAspect="1"/>
          </p:cNvPicPr>
          <p:nvPr/>
        </p:nvPicPr>
        <p:blipFill>
          <a:blip r:embed="rId3"/>
          <a:stretch>
            <a:fillRect/>
          </a:stretch>
        </p:blipFill>
        <p:spPr>
          <a:xfrm>
            <a:off x="6477000" y="1863587"/>
            <a:ext cx="5715000" cy="3600450"/>
          </a:xfrm>
          <a:prstGeom prst="rect">
            <a:avLst/>
          </a:prstGeom>
        </p:spPr>
      </p:pic>
    </p:spTree>
    <p:extLst>
      <p:ext uri="{BB962C8B-B14F-4D97-AF65-F5344CB8AC3E}">
        <p14:creationId xmlns:p14="http://schemas.microsoft.com/office/powerpoint/2010/main" val="2994890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noFill/>
        </p:spPr>
        <p:txBody>
          <a:bodyPr wrap="square">
            <a:spAutoFit/>
          </a:bodyPr>
          <a:lstStyle/>
          <a:p>
            <a:pPr algn="ctr"/>
            <a:r>
              <a:rPr lang="en-US" sz="4000" b="1" i="0" dirty="0">
                <a:solidFill>
                  <a:srgbClr val="292929"/>
                </a:solidFill>
                <a:effectLst/>
                <a:latin typeface="Times New Roman" panose="02020603050405020304" pitchFamily="18" charset="0"/>
                <a:cs typeface="Times New Roman" panose="02020603050405020304" pitchFamily="18" charset="0"/>
              </a:rPr>
              <a:t>Dependency Parsing</a:t>
            </a:r>
          </a:p>
        </p:txBody>
      </p:sp>
      <p:pic>
        <p:nvPicPr>
          <p:cNvPr id="4" name="Picture 3">
            <a:extLst>
              <a:ext uri="{FF2B5EF4-FFF2-40B4-BE49-F238E27FC236}">
                <a16:creationId xmlns:a16="http://schemas.microsoft.com/office/drawing/2014/main" id="{5A157400-05F0-4A3F-FA01-67B72F5360C5}"/>
              </a:ext>
            </a:extLst>
          </p:cNvPr>
          <p:cNvPicPr>
            <a:picLocks noChangeAspect="1"/>
          </p:cNvPicPr>
          <p:nvPr/>
        </p:nvPicPr>
        <p:blipFill>
          <a:blip r:embed="rId2"/>
          <a:stretch>
            <a:fillRect/>
          </a:stretch>
        </p:blipFill>
        <p:spPr>
          <a:xfrm>
            <a:off x="0" y="1815714"/>
            <a:ext cx="5694355" cy="2011680"/>
          </a:xfrm>
          <a:prstGeom prst="rect">
            <a:avLst/>
          </a:prstGeom>
        </p:spPr>
      </p:pic>
      <p:pic>
        <p:nvPicPr>
          <p:cNvPr id="7" name="Picture 6">
            <a:extLst>
              <a:ext uri="{FF2B5EF4-FFF2-40B4-BE49-F238E27FC236}">
                <a16:creationId xmlns:a16="http://schemas.microsoft.com/office/drawing/2014/main" id="{BF327561-4B64-A6A4-1F48-6F49858FAFE2}"/>
              </a:ext>
            </a:extLst>
          </p:cNvPr>
          <p:cNvPicPr>
            <a:picLocks noChangeAspect="1"/>
          </p:cNvPicPr>
          <p:nvPr/>
        </p:nvPicPr>
        <p:blipFill>
          <a:blip r:embed="rId3"/>
          <a:stretch>
            <a:fillRect/>
          </a:stretch>
        </p:blipFill>
        <p:spPr>
          <a:xfrm>
            <a:off x="5865452" y="855594"/>
            <a:ext cx="6326548" cy="3931920"/>
          </a:xfrm>
          <a:prstGeom prst="rect">
            <a:avLst/>
          </a:prstGeom>
        </p:spPr>
      </p:pic>
    </p:spTree>
    <p:extLst>
      <p:ext uri="{BB962C8B-B14F-4D97-AF65-F5344CB8AC3E}">
        <p14:creationId xmlns:p14="http://schemas.microsoft.com/office/powerpoint/2010/main" val="3811702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1323439"/>
          </a:xfrm>
          <a:prstGeom prst="rect">
            <a:avLst/>
          </a:prstGeom>
          <a:noFill/>
        </p:spPr>
        <p:txBody>
          <a:bodyPr wrap="square">
            <a:spAutoFit/>
          </a:bodyPr>
          <a:lstStyle/>
          <a:p>
            <a:pPr algn="l"/>
            <a:r>
              <a:rPr lang="en-US" sz="4000" b="1" i="0" dirty="0">
                <a:solidFill>
                  <a:srgbClr val="222222"/>
                </a:solidFill>
                <a:effectLst/>
                <a:latin typeface="Times New Roman" panose="02020603050405020304" pitchFamily="18" charset="0"/>
                <a:cs typeface="Times New Roman" panose="02020603050405020304" pitchFamily="18" charset="0"/>
              </a:rPr>
              <a:t>Dependency Parsing using NLTK</a:t>
            </a:r>
            <a:endParaRPr lang="en-US" sz="4000" b="0" i="0" dirty="0">
              <a:solidFill>
                <a:srgbClr val="222222"/>
              </a:solidFill>
              <a:effectLst/>
              <a:latin typeface="Times New Roman" panose="02020603050405020304" pitchFamily="18" charset="0"/>
              <a:cs typeface="Times New Roman" panose="02020603050405020304" pitchFamily="18" charset="0"/>
            </a:endParaRPr>
          </a:p>
          <a:p>
            <a:pPr algn="ctr"/>
            <a:endParaRPr lang="en-US" sz="4000" b="1"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81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204385"/>
            <a:ext cx="12093677" cy="5632311"/>
          </a:xfrm>
          <a:prstGeom prst="rect">
            <a:avLst/>
          </a:prstGeom>
          <a:noFill/>
        </p:spPr>
        <p:txBody>
          <a:bodyPr wrap="square">
            <a:spAutoFit/>
          </a:bodyPr>
          <a:lstStyle/>
          <a:p>
            <a:pPr algn="just"/>
            <a:r>
              <a:rPr lang="en-US" sz="2400" b="0" i="0" dirty="0">
                <a:solidFill>
                  <a:srgbClr val="292929"/>
                </a:solidFill>
                <a:effectLst/>
                <a:latin typeface="Times New Roman" panose="02020603050405020304" pitchFamily="18" charset="0"/>
                <a:cs typeface="Times New Roman" panose="02020603050405020304" pitchFamily="18" charset="0"/>
              </a:rPr>
              <a:t>Syntactical analysis looks at the following aspects in the sentence which lexical doesn’t :</a:t>
            </a:r>
          </a:p>
          <a:p>
            <a:pPr algn="just"/>
            <a:endParaRPr lang="en-US" sz="2400" b="0" i="0" dirty="0">
              <a:solidFill>
                <a:srgbClr val="292929"/>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400" b="1" i="0" dirty="0">
                <a:solidFill>
                  <a:srgbClr val="292929"/>
                </a:solidFill>
                <a:effectLst/>
                <a:latin typeface="Times New Roman" panose="02020603050405020304" pitchFamily="18" charset="0"/>
                <a:cs typeface="Times New Roman" panose="02020603050405020304" pitchFamily="18" charset="0"/>
              </a:rPr>
              <a:t>Words order and meaning: </a:t>
            </a:r>
            <a:r>
              <a:rPr lang="en-US" sz="2400" b="0" i="0" dirty="0">
                <a:solidFill>
                  <a:srgbClr val="292929"/>
                </a:solidFill>
                <a:effectLst/>
                <a:latin typeface="Times New Roman" panose="02020603050405020304" pitchFamily="18" charset="0"/>
                <a:cs typeface="Times New Roman" panose="02020603050405020304" pitchFamily="18" charset="0"/>
              </a:rPr>
              <a:t>Syntactical analysis aims to find how words are dependent on each other. Changing word order will make it difficult to comprehend the sentence. </a:t>
            </a:r>
          </a:p>
          <a:p>
            <a:pPr algn="just">
              <a:buFont typeface="+mj-lt"/>
              <a:buAutoNum type="arabicPeriod"/>
            </a:pPr>
            <a:endParaRPr lang="en-US" sz="2400" b="0" i="0" dirty="0">
              <a:solidFill>
                <a:srgbClr val="292929"/>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400" b="1" i="0" dirty="0">
                <a:solidFill>
                  <a:srgbClr val="292929"/>
                </a:solidFill>
                <a:effectLst/>
                <a:latin typeface="Times New Roman" panose="02020603050405020304" pitchFamily="18" charset="0"/>
                <a:cs typeface="Times New Roman" panose="02020603050405020304" pitchFamily="18" charset="0"/>
              </a:rPr>
              <a:t>Retaining stop-words: </a:t>
            </a:r>
            <a:r>
              <a:rPr lang="en-US" sz="2400" b="0" i="0" dirty="0">
                <a:solidFill>
                  <a:srgbClr val="292929"/>
                </a:solidFill>
                <a:effectLst/>
                <a:latin typeface="Times New Roman" panose="02020603050405020304" pitchFamily="18" charset="0"/>
                <a:cs typeface="Times New Roman" panose="02020603050405020304" pitchFamily="18" charset="0"/>
              </a:rPr>
              <a:t>Removing stop-words can altogether change the meaning of a sentence.</a:t>
            </a:r>
          </a:p>
          <a:p>
            <a:pPr algn="just">
              <a:buFont typeface="+mj-lt"/>
              <a:buAutoNum type="arabicPeriod"/>
            </a:pPr>
            <a:endParaRPr lang="en-US" sz="2400" b="0" i="0" dirty="0">
              <a:solidFill>
                <a:srgbClr val="292929"/>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400" b="1" i="0" dirty="0">
                <a:solidFill>
                  <a:srgbClr val="292929"/>
                </a:solidFill>
                <a:effectLst/>
                <a:latin typeface="Times New Roman" panose="02020603050405020304" pitchFamily="18" charset="0"/>
                <a:cs typeface="Times New Roman" panose="02020603050405020304" pitchFamily="18" charset="0"/>
              </a:rPr>
              <a:t>Morphology of words: </a:t>
            </a:r>
            <a:r>
              <a:rPr lang="en-US" sz="2400" b="0" i="0" dirty="0">
                <a:solidFill>
                  <a:srgbClr val="292929"/>
                </a:solidFill>
                <a:effectLst/>
                <a:latin typeface="Times New Roman" panose="02020603050405020304" pitchFamily="18" charset="0"/>
                <a:cs typeface="Times New Roman" panose="02020603050405020304" pitchFamily="18" charset="0"/>
              </a:rPr>
              <a:t>Stemming, lemmatization will bring the words to its base form, thus modifying the grammar of the sentence.</a:t>
            </a:r>
          </a:p>
          <a:p>
            <a:pPr algn="just">
              <a:buFont typeface="+mj-lt"/>
              <a:buAutoNum type="arabicPeriod"/>
            </a:pPr>
            <a:endParaRPr lang="en-US" sz="2400" b="0" i="0" dirty="0">
              <a:solidFill>
                <a:srgbClr val="292929"/>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400" b="1" i="0" dirty="0">
                <a:solidFill>
                  <a:srgbClr val="292929"/>
                </a:solidFill>
                <a:effectLst/>
                <a:latin typeface="Times New Roman" panose="02020603050405020304" pitchFamily="18" charset="0"/>
                <a:cs typeface="Times New Roman" panose="02020603050405020304" pitchFamily="18" charset="0"/>
              </a:rPr>
              <a:t>Parts-of-speech of words in a sentence: </a:t>
            </a:r>
            <a:r>
              <a:rPr lang="en-US" sz="2400" b="0" i="0" dirty="0">
                <a:solidFill>
                  <a:srgbClr val="292929"/>
                </a:solidFill>
                <a:effectLst/>
                <a:latin typeface="Times New Roman" panose="02020603050405020304" pitchFamily="18" charset="0"/>
                <a:cs typeface="Times New Roman" panose="02020603050405020304" pitchFamily="18" charset="0"/>
              </a:rPr>
              <a:t>Identifying correct part-of-speech of a word is important. Example — ‘cuts and bruises on his face’ (Here ‘cuts’ is a noun) &amp; ‘he cuts an apple’ (Here, ‘cuts’ is a verb).</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4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noFill/>
        </p:spPr>
        <p:txBody>
          <a:bodyPr wrap="square">
            <a:spAutoFit/>
          </a:bodyPr>
          <a:lstStyle/>
          <a:p>
            <a:pPr algn="ctr"/>
            <a:r>
              <a:rPr lang="en-US" sz="40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10B6A86B-8507-1434-CC21-B33CBD125433}"/>
              </a:ext>
            </a:extLst>
          </p:cNvPr>
          <p:cNvSpPr txBox="1"/>
          <p:nvPr/>
        </p:nvSpPr>
        <p:spPr>
          <a:xfrm>
            <a:off x="-1" y="919317"/>
            <a:ext cx="12192001"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of the most important parts of syntactic processing is parsing.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means to break down a given sentence into its ‘grammatical constituents’.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Let’s understand through an example.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Suppose you ask a question to a question-answering (QA) system, such as Siri or Alexa, the following question: “</a:t>
            </a:r>
            <a:r>
              <a:rPr lang="en-US" sz="2400" b="1" dirty="0">
                <a:latin typeface="Times New Roman" panose="02020603050405020304" pitchFamily="18" charset="0"/>
                <a:cs typeface="Times New Roman" panose="02020603050405020304" pitchFamily="18" charset="0"/>
              </a:rPr>
              <a:t>Who won the Formula 1 championship in 2019</a:t>
            </a:r>
            <a:r>
              <a:rPr lang="en-US"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4C7A3B4-20D2-BC7C-065E-1F903A84836E}"/>
              </a:ext>
            </a:extLst>
          </p:cNvPr>
          <p:cNvSpPr txBox="1"/>
          <p:nvPr/>
        </p:nvSpPr>
        <p:spPr>
          <a:xfrm>
            <a:off x="-2" y="4184357"/>
            <a:ext cx="12192001" cy="2677656"/>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The QA system can meaningfully respond only if it can understand that the phrase ‘Formula 1 championship’ relates to the phrase ‘in 2019’. </a:t>
            </a:r>
          </a:p>
          <a:p>
            <a:pPr marL="342900" indent="-34290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The phrase ‘in 2019’ refers to a specific time frame, and thus significantly revises the question. </a:t>
            </a:r>
          </a:p>
          <a:p>
            <a:pPr marL="342900" indent="-34290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Finding such dependencies or relationships between the phrases of a sentence can be achieved through parsing techniques.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67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noFill/>
        </p:spPr>
        <p:txBody>
          <a:bodyPr wrap="square">
            <a:spAutoFit/>
          </a:bodyPr>
          <a:lstStyle/>
          <a:p>
            <a:pPr algn="ctr"/>
            <a:r>
              <a:rPr lang="en-US" sz="4000" dirty="0">
                <a:latin typeface="Times New Roman" panose="02020603050405020304" pitchFamily="18" charset="0"/>
                <a:cs typeface="Times New Roman" panose="02020603050405020304" pitchFamily="18" charset="0"/>
              </a:rPr>
              <a:t>Parsing</a:t>
            </a:r>
          </a:p>
        </p:txBody>
      </p:sp>
      <p:sp>
        <p:nvSpPr>
          <p:cNvPr id="3" name="TextBox 2">
            <a:extLst>
              <a:ext uri="{FF2B5EF4-FFF2-40B4-BE49-F238E27FC236}">
                <a16:creationId xmlns:a16="http://schemas.microsoft.com/office/drawing/2014/main" id="{10B6A86B-8507-1434-CC21-B33CBD125433}"/>
              </a:ext>
            </a:extLst>
          </p:cNvPr>
          <p:cNvSpPr txBox="1"/>
          <p:nvPr/>
        </p:nvSpPr>
        <p:spPr>
          <a:xfrm>
            <a:off x="-1" y="919317"/>
            <a:ext cx="12192001" cy="2308324"/>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Let’s take another sentence to understand how a parsed sentence looks like: “The quick brown fox jumps over the table”. The sentence is divided into three main constituents: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146425" indent="344488"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quick brown fox’ is a noun phrase</a:t>
            </a:r>
          </a:p>
          <a:p>
            <a:pPr marL="3146425"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‘jumps’ is a verb phrase</a:t>
            </a:r>
          </a:p>
          <a:p>
            <a:pPr marL="3490913" indent="-344488"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‘over the table’ is a prepositional phrase.</a:t>
            </a:r>
          </a:p>
        </p:txBody>
      </p:sp>
      <p:sp>
        <p:nvSpPr>
          <p:cNvPr id="7" name="TextBox 6">
            <a:extLst>
              <a:ext uri="{FF2B5EF4-FFF2-40B4-BE49-F238E27FC236}">
                <a16:creationId xmlns:a16="http://schemas.microsoft.com/office/drawing/2014/main" id="{3305161F-C42F-FC73-A4CF-2201F4E987DB}"/>
              </a:ext>
            </a:extLst>
          </p:cNvPr>
          <p:cNvSpPr txBox="1"/>
          <p:nvPr/>
        </p:nvSpPr>
        <p:spPr>
          <a:xfrm>
            <a:off x="447366" y="4027608"/>
            <a:ext cx="11744634" cy="430887"/>
          </a:xfrm>
          <a:prstGeom prst="rect">
            <a:avLst/>
          </a:prstGeom>
          <a:noFill/>
        </p:spPr>
        <p:txBody>
          <a:bodyPr wrap="square">
            <a:spAutoFit/>
          </a:bodyPr>
          <a:lstStyle/>
          <a:p>
            <a:r>
              <a:rPr lang="en-US" sz="2200" b="0" i="0" dirty="0">
                <a:solidFill>
                  <a:srgbClr val="292929"/>
                </a:solidFill>
                <a:effectLst/>
                <a:latin typeface="Times New Roman" panose="02020603050405020304" pitchFamily="18" charset="0"/>
                <a:cs typeface="Times New Roman" panose="02020603050405020304" pitchFamily="18" charset="0"/>
              </a:rPr>
              <a:t>Now, let us understand the different levels of syntactic analysis that we apply to any given text.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39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noFill/>
        </p:spPr>
        <p:txBody>
          <a:bodyPr wrap="square">
            <a:spAutoFit/>
          </a:bodyPr>
          <a:lstStyle/>
          <a:p>
            <a:pPr algn="ctr"/>
            <a:r>
              <a:rPr lang="en-US" sz="4000" b="1" i="0" dirty="0">
                <a:solidFill>
                  <a:srgbClr val="292929"/>
                </a:solidFill>
                <a:effectLst/>
                <a:latin typeface="Times New Roman" panose="02020603050405020304" pitchFamily="18" charset="0"/>
                <a:cs typeface="Times New Roman" panose="02020603050405020304" pitchFamily="18" charset="0"/>
              </a:rPr>
              <a:t>So how to deal with this ambiguity</a:t>
            </a:r>
          </a:p>
        </p:txBody>
      </p:sp>
      <p:sp>
        <p:nvSpPr>
          <p:cNvPr id="8" name="TextBox 7">
            <a:extLst>
              <a:ext uri="{FF2B5EF4-FFF2-40B4-BE49-F238E27FC236}">
                <a16:creationId xmlns:a16="http://schemas.microsoft.com/office/drawing/2014/main" id="{6CFD945C-06EE-5517-E340-07858074F1C6}"/>
              </a:ext>
            </a:extLst>
          </p:cNvPr>
          <p:cNvSpPr txBox="1"/>
          <p:nvPr/>
        </p:nvSpPr>
        <p:spPr>
          <a:xfrm>
            <a:off x="0" y="856357"/>
            <a:ext cx="12192000" cy="5262979"/>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To deal with the complexity and ambiguity of natural language, we first need to identify and define commonly seen grammatical patterns. </a:t>
            </a:r>
          </a:p>
          <a:p>
            <a:pPr marL="342900" indent="-34290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The first step in understanding grammar is to divide words into groups, called constituents, based on their grammatical role in the sentence. </a:t>
            </a:r>
          </a:p>
          <a:p>
            <a:pPr marL="342900" indent="-34290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Let’s take an example to understand constituents in detail. Consider a sentence ‘</a:t>
            </a:r>
            <a:r>
              <a:rPr lang="en-US" sz="2400" b="1" i="0" dirty="0">
                <a:solidFill>
                  <a:srgbClr val="292929"/>
                </a:solidFill>
                <a:effectLst/>
                <a:latin typeface="Times New Roman" panose="02020603050405020304" pitchFamily="18" charset="0"/>
                <a:cs typeface="Times New Roman" panose="02020603050405020304" pitchFamily="18" charset="0"/>
              </a:rPr>
              <a:t>Ishan — read — an article on Syntactic Analysis</a:t>
            </a:r>
            <a:r>
              <a:rPr lang="en-US" sz="2400" b="0" i="0" dirty="0">
                <a:solidFill>
                  <a:srgbClr val="292929"/>
                </a:solidFill>
                <a:effectLst/>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The group of words separated by the hyphen form a constituent (or a phrase).</a:t>
            </a:r>
          </a:p>
          <a:p>
            <a:pPr marL="342900" indent="-34290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The justification for placing these words in a unit is provided by the notion of substitution, that is, a component can be replaced with another equivalent component, keeping the sentence syntactically valid.</a:t>
            </a:r>
          </a:p>
        </p:txBody>
      </p:sp>
    </p:spTree>
    <p:extLst>
      <p:ext uri="{BB962C8B-B14F-4D97-AF65-F5344CB8AC3E}">
        <p14:creationId xmlns:p14="http://schemas.microsoft.com/office/powerpoint/2010/main" val="238172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noFill/>
        </p:spPr>
        <p:txBody>
          <a:bodyPr wrap="square">
            <a:spAutoFit/>
          </a:bodyPr>
          <a:lstStyle/>
          <a:p>
            <a:pPr algn="ctr"/>
            <a:r>
              <a:rPr lang="en-US" sz="4000" b="1" i="0" dirty="0">
                <a:solidFill>
                  <a:srgbClr val="292929"/>
                </a:solidFill>
                <a:effectLst/>
                <a:latin typeface="Times New Roman" panose="02020603050405020304" pitchFamily="18" charset="0"/>
                <a:cs typeface="Times New Roman" panose="02020603050405020304" pitchFamily="18" charset="0"/>
              </a:rPr>
              <a:t>So how to deal with this ambiguity</a:t>
            </a:r>
          </a:p>
        </p:txBody>
      </p:sp>
      <p:sp>
        <p:nvSpPr>
          <p:cNvPr id="8" name="TextBox 7">
            <a:extLst>
              <a:ext uri="{FF2B5EF4-FFF2-40B4-BE49-F238E27FC236}">
                <a16:creationId xmlns:a16="http://schemas.microsoft.com/office/drawing/2014/main" id="{6CFD945C-06EE-5517-E340-07858074F1C6}"/>
              </a:ext>
            </a:extLst>
          </p:cNvPr>
          <p:cNvSpPr txBox="1"/>
          <p:nvPr/>
        </p:nvSpPr>
        <p:spPr>
          <a:xfrm>
            <a:off x="0" y="856357"/>
            <a:ext cx="12192000" cy="3416320"/>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For example, replacing the constituency ‘an article on Syntactic Analysis’ (a noun phrase) with ‘lunch’ (another noun phrase) doesn’t affect the syntax of the sentence, though the resultant sentence “Ishan read lunch” is semantically meaningless. </a:t>
            </a:r>
          </a:p>
          <a:p>
            <a:pPr marL="342900" indent="-34290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The most common constituencies in English are Noun Phrases (NP), Verb Phrases (VP), and Prepositional Phrases (PP). </a:t>
            </a:r>
          </a:p>
          <a:p>
            <a:pPr marL="342900" indent="-34290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There are various other types of phrases, such as an adverbial phrase, a nominal (N), etc., though in most cases we work with only the above three phrases along with the nominal.</a:t>
            </a:r>
          </a:p>
        </p:txBody>
      </p:sp>
    </p:spTree>
    <p:extLst>
      <p:ext uri="{BB962C8B-B14F-4D97-AF65-F5344CB8AC3E}">
        <p14:creationId xmlns:p14="http://schemas.microsoft.com/office/powerpoint/2010/main" val="243148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1D836E-C086-4497-24BD-68D3F187C28A}"/>
              </a:ext>
            </a:extLst>
          </p:cNvPr>
          <p:cNvSpPr txBox="1"/>
          <p:nvPr/>
        </p:nvSpPr>
        <p:spPr>
          <a:xfrm>
            <a:off x="0" y="0"/>
            <a:ext cx="12093677" cy="707886"/>
          </a:xfrm>
          <a:prstGeom prst="rect">
            <a:avLst/>
          </a:prstGeom>
          <a:noFill/>
        </p:spPr>
        <p:txBody>
          <a:bodyPr wrap="square">
            <a:spAutoFit/>
          </a:bodyPr>
          <a:lstStyle/>
          <a:p>
            <a:pPr algn="ctr"/>
            <a:r>
              <a:rPr lang="en-US" sz="4000" b="1" i="0" dirty="0">
                <a:solidFill>
                  <a:srgbClr val="292929"/>
                </a:solidFill>
                <a:effectLst/>
                <a:latin typeface="Times New Roman" panose="02020603050405020304" pitchFamily="18" charset="0"/>
                <a:cs typeface="Times New Roman" panose="02020603050405020304" pitchFamily="18" charset="0"/>
              </a:rPr>
              <a:t>Part-of-speech (POS) tagging</a:t>
            </a:r>
          </a:p>
        </p:txBody>
      </p:sp>
      <p:sp>
        <p:nvSpPr>
          <p:cNvPr id="8" name="TextBox 7">
            <a:extLst>
              <a:ext uri="{FF2B5EF4-FFF2-40B4-BE49-F238E27FC236}">
                <a16:creationId xmlns:a16="http://schemas.microsoft.com/office/drawing/2014/main" id="{6CFD945C-06EE-5517-E340-07858074F1C6}"/>
              </a:ext>
            </a:extLst>
          </p:cNvPr>
          <p:cNvSpPr txBox="1"/>
          <p:nvPr/>
        </p:nvSpPr>
        <p:spPr>
          <a:xfrm>
            <a:off x="0" y="856357"/>
            <a:ext cx="12192000" cy="6001643"/>
          </a:xfrm>
          <a:prstGeom prst="rect">
            <a:avLst/>
          </a:prstGeom>
          <a:noFill/>
        </p:spPr>
        <p:txBody>
          <a:bodyPr wrap="square">
            <a:spAutoFit/>
          </a:bodyPr>
          <a:lstStyle/>
          <a:p>
            <a:pPr marL="342900" indent="-34290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Let’s start with the first level of syntactic </a:t>
            </a:r>
            <a:r>
              <a:rPr lang="en-US" sz="2400" b="1" i="0" dirty="0">
                <a:solidFill>
                  <a:srgbClr val="292929"/>
                </a:solidFill>
                <a:effectLst/>
                <a:latin typeface="Times New Roman" panose="02020603050405020304" pitchFamily="18" charset="0"/>
                <a:cs typeface="Times New Roman" panose="02020603050405020304" pitchFamily="18" charset="0"/>
              </a:rPr>
              <a:t>analysis-POS (speech of parts) </a:t>
            </a:r>
            <a:r>
              <a:rPr lang="en-US" sz="2400" b="0" i="0" dirty="0">
                <a:solidFill>
                  <a:srgbClr val="292929"/>
                </a:solidFill>
                <a:effectLst/>
                <a:latin typeface="Times New Roman" panose="02020603050405020304" pitchFamily="18" charset="0"/>
                <a:cs typeface="Times New Roman" panose="02020603050405020304" pitchFamily="18" charset="0"/>
              </a:rPr>
              <a:t>tagging. </a:t>
            </a:r>
          </a:p>
          <a:p>
            <a:pPr algn="l"/>
            <a:endParaRPr lang="en-US" sz="2400" b="0" i="0" dirty="0">
              <a:solidFill>
                <a:srgbClr val="292929"/>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A word can be tagged as a noun, verb, adjective, adverb, preposition, etc. depending on its role in the sentence.</a:t>
            </a:r>
          </a:p>
          <a:p>
            <a:pPr algn="l"/>
            <a:endParaRPr lang="en-US" sz="2400" b="0" i="0" dirty="0">
              <a:solidFill>
                <a:srgbClr val="292929"/>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 Assigning correct tags such as nouns, verbs, adjectives, etc. is one of the most fundamental functions in syntactic analysis.</a:t>
            </a:r>
          </a:p>
          <a:p>
            <a:pPr algn="l"/>
            <a:endParaRPr lang="en-US" sz="2400" b="0" i="0" dirty="0">
              <a:solidFill>
                <a:srgbClr val="292929"/>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For example, you ask Alexa or google home a question — “Ok Google, where can I get a permit to travel between different states?”. </a:t>
            </a:r>
          </a:p>
          <a:p>
            <a:pPr marL="342900" indent="-342900" algn="l">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Now, the word ‘permit’ may possibly have two POS tags — a noun and a verb. In the phrase ‘I need a work permit’, the correct tag of ‘permit’ is ‘noun’. </a:t>
            </a:r>
          </a:p>
          <a:p>
            <a:pPr marL="342900" indent="-342900" algn="l">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On the other hand, in the phrase “Please permit me to go outside.”, The word ‘permit’ is a ‘verb’.</a:t>
            </a:r>
          </a:p>
        </p:txBody>
      </p:sp>
    </p:spTree>
    <p:extLst>
      <p:ext uri="{BB962C8B-B14F-4D97-AF65-F5344CB8AC3E}">
        <p14:creationId xmlns:p14="http://schemas.microsoft.com/office/powerpoint/2010/main" val="1073042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77E0715B94034DAD94F39168370EA0" ma:contentTypeVersion="0" ma:contentTypeDescription="Create a new document." ma:contentTypeScope="" ma:versionID="e77364a0b1cbd56cf6869dd61ddfc529">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787B19-8429-4479-9FE0-B3A74FA8854B}"/>
</file>

<file path=customXml/itemProps2.xml><?xml version="1.0" encoding="utf-8"?>
<ds:datastoreItem xmlns:ds="http://schemas.openxmlformats.org/officeDocument/2006/customXml" ds:itemID="{02D9D40D-53B5-452C-9323-A8523DBEABD4}"/>
</file>

<file path=customXml/itemProps3.xml><?xml version="1.0" encoding="utf-8"?>
<ds:datastoreItem xmlns:ds="http://schemas.openxmlformats.org/officeDocument/2006/customXml" ds:itemID="{BC7D198A-A48D-480E-9826-803F582D68A0}"/>
</file>

<file path=docProps/app.xml><?xml version="1.0" encoding="utf-8"?>
<Properties xmlns="http://schemas.openxmlformats.org/officeDocument/2006/extended-properties" xmlns:vt="http://schemas.openxmlformats.org/officeDocument/2006/docPropsVTypes">
  <Template/>
  <TotalTime>646</TotalTime>
  <Words>1754</Words>
  <Application>Microsoft Office PowerPoint</Application>
  <PresentationFormat>Widescreen</PresentationFormat>
  <Paragraphs>143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Unit 3: Syntax Parsing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Syntax Parsing</dc:title>
  <dc:creator>100407</dc:creator>
  <cp:lastModifiedBy>100413</cp:lastModifiedBy>
  <cp:revision>16</cp:revision>
  <dcterms:created xsi:type="dcterms:W3CDTF">2022-07-27T09:20:37Z</dcterms:created>
  <dcterms:modified xsi:type="dcterms:W3CDTF">2022-08-09T14:28:05Z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0x0101006C77E0715B94034DAD94F39168370EA0</vt:lpwstr>
  </property>
</Properties>
</file>