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0" r:id="rId4"/>
  </p:sldMasterIdLst>
  <p:notesMasterIdLst>
    <p:notesMasterId r:id="rId64"/>
  </p:notesMasterIdLst>
  <p:sldIdLst>
    <p:sldId id="256" r:id="rId5"/>
    <p:sldId id="257" r:id="rId6"/>
    <p:sldId id="291" r:id="rId7"/>
    <p:sldId id="333" r:id="rId8"/>
    <p:sldId id="489" r:id="rId9"/>
    <p:sldId id="295" r:id="rId10"/>
    <p:sldId id="296" r:id="rId11"/>
    <p:sldId id="332" r:id="rId12"/>
    <p:sldId id="441" r:id="rId13"/>
    <p:sldId id="258" r:id="rId14"/>
    <p:sldId id="442" r:id="rId15"/>
    <p:sldId id="446" r:id="rId16"/>
    <p:sldId id="447" r:id="rId17"/>
    <p:sldId id="443" r:id="rId18"/>
    <p:sldId id="448" r:id="rId19"/>
    <p:sldId id="449" r:id="rId20"/>
    <p:sldId id="444" r:id="rId21"/>
    <p:sldId id="450" r:id="rId22"/>
    <p:sldId id="445" r:id="rId23"/>
    <p:sldId id="455" r:id="rId24"/>
    <p:sldId id="451" r:id="rId25"/>
    <p:sldId id="452" r:id="rId26"/>
    <p:sldId id="453" r:id="rId27"/>
    <p:sldId id="456" r:id="rId28"/>
    <p:sldId id="454" r:id="rId29"/>
    <p:sldId id="458" r:id="rId30"/>
    <p:sldId id="488" r:id="rId31"/>
    <p:sldId id="475" r:id="rId32"/>
    <p:sldId id="464" r:id="rId33"/>
    <p:sldId id="476" r:id="rId34"/>
    <p:sldId id="477" r:id="rId35"/>
    <p:sldId id="478" r:id="rId36"/>
    <p:sldId id="479" r:id="rId37"/>
    <p:sldId id="480" r:id="rId38"/>
    <p:sldId id="481" r:id="rId39"/>
    <p:sldId id="482" r:id="rId40"/>
    <p:sldId id="483" r:id="rId41"/>
    <p:sldId id="484" r:id="rId42"/>
    <p:sldId id="485" r:id="rId43"/>
    <p:sldId id="486" r:id="rId44"/>
    <p:sldId id="487" r:id="rId45"/>
    <p:sldId id="471" r:id="rId46"/>
    <p:sldId id="472" r:id="rId47"/>
    <p:sldId id="473" r:id="rId48"/>
    <p:sldId id="474" r:id="rId49"/>
    <p:sldId id="470" r:id="rId50"/>
    <p:sldId id="469" r:id="rId51"/>
    <p:sldId id="468" r:id="rId52"/>
    <p:sldId id="457" r:id="rId53"/>
    <p:sldId id="459" r:id="rId54"/>
    <p:sldId id="462" r:id="rId55"/>
    <p:sldId id="463" r:id="rId56"/>
    <p:sldId id="460" r:id="rId57"/>
    <p:sldId id="465" r:id="rId58"/>
    <p:sldId id="466" r:id="rId59"/>
    <p:sldId id="467" r:id="rId60"/>
    <p:sldId id="461" r:id="rId61"/>
    <p:sldId id="279" r:id="rId62"/>
    <p:sldId id="277" r:id="rId63"/>
  </p:sldIdLst>
  <p:sldSz cx="19010313"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4" userDrawn="1">
          <p15:clr>
            <a:srgbClr val="A4A3A4"/>
          </p15:clr>
        </p15:guide>
        <p15:guide id="2" pos="6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F00"/>
    <a:srgbClr val="009EF3"/>
    <a:srgbClr val="FFA1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47" d="100"/>
          <a:sy n="47" d="100"/>
        </p:scale>
        <p:origin x="528" y="66"/>
      </p:cViewPr>
      <p:guideLst>
        <p:guide orient="horz" pos="344"/>
        <p:guide pos="6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A2BF3456-A29E-41FE-BFB7-B24F24BEE47B}" type="datetimeFigureOut">
              <a:rPr lang="cs-CZ" smtClean="0"/>
              <a:t>12.10.2022</a:t>
            </a:fld>
            <a:endParaRPr lang="cs-CZ"/>
          </a:p>
        </p:txBody>
      </p:sp>
      <p:sp>
        <p:nvSpPr>
          <p:cNvPr id="4" name="Slide Image Placeholder 3"/>
          <p:cNvSpPr>
            <a:spLocks noGrp="1" noRot="1" noChangeAspect="1"/>
          </p:cNvSpPr>
          <p:nvPr>
            <p:ph type="sldImg" idx="2"/>
          </p:nvPr>
        </p:nvSpPr>
        <p:spPr>
          <a:xfrm>
            <a:off x="571500" y="1336675"/>
            <a:ext cx="6413500" cy="3608388"/>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DD95B543-0236-4AEE-9F15-C7CF1150485F}" type="slidenum">
              <a:rPr lang="cs-CZ" smtClean="0"/>
              <a:t>‹#›</a:t>
            </a:fld>
            <a:endParaRPr lang="cs-CZ"/>
          </a:p>
        </p:txBody>
      </p:sp>
    </p:spTree>
    <p:extLst>
      <p:ext uri="{BB962C8B-B14F-4D97-AF65-F5344CB8AC3E}">
        <p14:creationId xmlns:p14="http://schemas.microsoft.com/office/powerpoint/2010/main" val="5225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a:p>
        </p:txBody>
      </p:sp>
      <p:sp>
        <p:nvSpPr>
          <p:cNvPr id="4" name="Slide Number Placeholder 3"/>
          <p:cNvSpPr>
            <a:spLocks noGrp="1"/>
          </p:cNvSpPr>
          <p:nvPr>
            <p:ph type="sldNum" sz="quarter" idx="5"/>
          </p:nvPr>
        </p:nvSpPr>
        <p:spPr/>
        <p:txBody>
          <a:bodyPr/>
          <a:lstStyle/>
          <a:p>
            <a:fld id="{DD95B543-0236-4AEE-9F15-C7CF1150485F}" type="slidenum">
              <a:rPr lang="cs-CZ" smtClean="0"/>
              <a:t>1</a:t>
            </a:fld>
            <a:endParaRPr lang="cs-CZ"/>
          </a:p>
        </p:txBody>
      </p:sp>
    </p:spTree>
    <p:extLst>
      <p:ext uri="{BB962C8B-B14F-4D97-AF65-F5344CB8AC3E}">
        <p14:creationId xmlns:p14="http://schemas.microsoft.com/office/powerpoint/2010/main" val="440733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a:p>
        </p:txBody>
      </p:sp>
      <p:sp>
        <p:nvSpPr>
          <p:cNvPr id="4" name="Slide Number Placeholder 3"/>
          <p:cNvSpPr>
            <a:spLocks noGrp="1"/>
          </p:cNvSpPr>
          <p:nvPr>
            <p:ph type="sldNum" sz="quarter" idx="5"/>
          </p:nvPr>
        </p:nvSpPr>
        <p:spPr/>
        <p:txBody>
          <a:bodyPr/>
          <a:lstStyle/>
          <a:p>
            <a:fld id="{DD95B543-0236-4AEE-9F15-C7CF1150485F}" type="slidenum">
              <a:rPr lang="cs-CZ" smtClean="0"/>
              <a:t>9</a:t>
            </a:fld>
            <a:endParaRPr lang="cs-CZ"/>
          </a:p>
        </p:txBody>
      </p:sp>
    </p:spTree>
    <p:extLst>
      <p:ext uri="{BB962C8B-B14F-4D97-AF65-F5344CB8AC3E}">
        <p14:creationId xmlns:p14="http://schemas.microsoft.com/office/powerpoint/2010/main" val="901579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76289" y="1750055"/>
            <a:ext cx="14257735" cy="3722887"/>
          </a:xfrm>
        </p:spPr>
        <p:txBody>
          <a:bodyPr anchor="b"/>
          <a:lstStyle>
            <a:lvl1pPr algn="ctr">
              <a:defRPr sz="9355"/>
            </a:lvl1pPr>
          </a:lstStyle>
          <a:p>
            <a:r>
              <a:rPr lang="en-US"/>
              <a:t>Click to edit Master title style</a:t>
            </a:r>
          </a:p>
        </p:txBody>
      </p:sp>
      <p:sp>
        <p:nvSpPr>
          <p:cNvPr id="3" name="Subtitle 2"/>
          <p:cNvSpPr>
            <a:spLocks noGrp="1"/>
          </p:cNvSpPr>
          <p:nvPr>
            <p:ph type="subTitle" idx="1"/>
          </p:nvPr>
        </p:nvSpPr>
        <p:spPr>
          <a:xfrm>
            <a:off x="2376289" y="5616511"/>
            <a:ext cx="14257735" cy="2581762"/>
          </a:xfrm>
        </p:spPr>
        <p:txBody>
          <a:bodyPr/>
          <a:lstStyle>
            <a:lvl1pPr marL="0" indent="0" algn="ctr">
              <a:buNone/>
              <a:defRPr sz="3742"/>
            </a:lvl1pPr>
            <a:lvl2pPr marL="712866" indent="0" algn="ctr">
              <a:buNone/>
              <a:defRPr sz="3118"/>
            </a:lvl2pPr>
            <a:lvl3pPr marL="1425732" indent="0" algn="ctr">
              <a:buNone/>
              <a:defRPr sz="2807"/>
            </a:lvl3pPr>
            <a:lvl4pPr marL="2138599" indent="0" algn="ctr">
              <a:buNone/>
              <a:defRPr sz="2495"/>
            </a:lvl4pPr>
            <a:lvl5pPr marL="2851465" indent="0" algn="ctr">
              <a:buNone/>
              <a:defRPr sz="2495"/>
            </a:lvl5pPr>
            <a:lvl6pPr marL="3564331" indent="0" algn="ctr">
              <a:buNone/>
              <a:defRPr sz="2495"/>
            </a:lvl6pPr>
            <a:lvl7pPr marL="4277197" indent="0" algn="ctr">
              <a:buNone/>
              <a:defRPr sz="2495"/>
            </a:lvl7pPr>
            <a:lvl8pPr marL="4990064" indent="0" algn="ctr">
              <a:buNone/>
              <a:defRPr sz="2495"/>
            </a:lvl8pPr>
            <a:lvl9pPr marL="5702930" indent="0" algn="ctr">
              <a:buNone/>
              <a:defRPr sz="2495"/>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10/12/2022</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329698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10/12/2022</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308309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604255" y="569325"/>
            <a:ext cx="4099099" cy="90621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06959" y="569325"/>
            <a:ext cx="12059667" cy="90621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10/12/2022</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52863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10/12/2022</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39549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7058" y="2665925"/>
            <a:ext cx="16396395" cy="4448157"/>
          </a:xfrm>
        </p:spPr>
        <p:txBody>
          <a:bodyPr anchor="b"/>
          <a:lstStyle>
            <a:lvl1pPr>
              <a:defRPr sz="9355"/>
            </a:lvl1pPr>
          </a:lstStyle>
          <a:p>
            <a:r>
              <a:rPr lang="en-US"/>
              <a:t>Click to edit Master title style</a:t>
            </a:r>
          </a:p>
        </p:txBody>
      </p:sp>
      <p:sp>
        <p:nvSpPr>
          <p:cNvPr id="3" name="Text Placeholder 2"/>
          <p:cNvSpPr>
            <a:spLocks noGrp="1"/>
          </p:cNvSpPr>
          <p:nvPr>
            <p:ph type="body" idx="1"/>
          </p:nvPr>
        </p:nvSpPr>
        <p:spPr>
          <a:xfrm>
            <a:off x="1297058" y="7156164"/>
            <a:ext cx="16396395" cy="2339180"/>
          </a:xfrm>
        </p:spPr>
        <p:txBody>
          <a:bodyPr/>
          <a:lstStyle>
            <a:lvl1pPr marL="0" indent="0">
              <a:buNone/>
              <a:defRPr sz="3742">
                <a:solidFill>
                  <a:schemeClr val="tx1">
                    <a:tint val="75000"/>
                  </a:schemeClr>
                </a:solidFill>
              </a:defRPr>
            </a:lvl1pPr>
            <a:lvl2pPr marL="712866" indent="0">
              <a:buNone/>
              <a:defRPr sz="3118">
                <a:solidFill>
                  <a:schemeClr val="tx1">
                    <a:tint val="75000"/>
                  </a:schemeClr>
                </a:solidFill>
              </a:defRPr>
            </a:lvl2pPr>
            <a:lvl3pPr marL="1425732" indent="0">
              <a:buNone/>
              <a:defRPr sz="2807">
                <a:solidFill>
                  <a:schemeClr val="tx1">
                    <a:tint val="75000"/>
                  </a:schemeClr>
                </a:solidFill>
              </a:defRPr>
            </a:lvl3pPr>
            <a:lvl4pPr marL="2138599" indent="0">
              <a:buNone/>
              <a:defRPr sz="2495">
                <a:solidFill>
                  <a:schemeClr val="tx1">
                    <a:tint val="75000"/>
                  </a:schemeClr>
                </a:solidFill>
              </a:defRPr>
            </a:lvl4pPr>
            <a:lvl5pPr marL="2851465" indent="0">
              <a:buNone/>
              <a:defRPr sz="2495">
                <a:solidFill>
                  <a:schemeClr val="tx1">
                    <a:tint val="75000"/>
                  </a:schemeClr>
                </a:solidFill>
              </a:defRPr>
            </a:lvl5pPr>
            <a:lvl6pPr marL="3564331" indent="0">
              <a:buNone/>
              <a:defRPr sz="2495">
                <a:solidFill>
                  <a:schemeClr val="tx1">
                    <a:tint val="75000"/>
                  </a:schemeClr>
                </a:solidFill>
              </a:defRPr>
            </a:lvl6pPr>
            <a:lvl7pPr marL="4277197" indent="0">
              <a:buNone/>
              <a:defRPr sz="2495">
                <a:solidFill>
                  <a:schemeClr val="tx1">
                    <a:tint val="75000"/>
                  </a:schemeClr>
                </a:solidFill>
              </a:defRPr>
            </a:lvl7pPr>
            <a:lvl8pPr marL="4990064" indent="0">
              <a:buNone/>
              <a:defRPr sz="2495">
                <a:solidFill>
                  <a:schemeClr val="tx1">
                    <a:tint val="75000"/>
                  </a:schemeClr>
                </a:solidFill>
              </a:defRPr>
            </a:lvl8pPr>
            <a:lvl9pPr marL="5702930" indent="0">
              <a:buNone/>
              <a:defRPr sz="2495">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10/12/2022</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172319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06959" y="2846623"/>
            <a:ext cx="8079383" cy="6784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23971" y="2846623"/>
            <a:ext cx="8079383" cy="6784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10/12/2022</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7957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09435" y="569326"/>
            <a:ext cx="16396395" cy="2066896"/>
          </a:xfrm>
        </p:spPr>
        <p:txBody>
          <a:bodyPr/>
          <a:lstStyle/>
          <a:p>
            <a:r>
              <a:rPr lang="en-US"/>
              <a:t>Click to edit Master title style</a:t>
            </a:r>
          </a:p>
        </p:txBody>
      </p:sp>
      <p:sp>
        <p:nvSpPr>
          <p:cNvPr id="3" name="Text Placeholder 2"/>
          <p:cNvSpPr>
            <a:spLocks noGrp="1"/>
          </p:cNvSpPr>
          <p:nvPr>
            <p:ph type="body" idx="1"/>
          </p:nvPr>
        </p:nvSpPr>
        <p:spPr>
          <a:xfrm>
            <a:off x="1309436" y="2621369"/>
            <a:ext cx="8042253"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Edit Master text styles</a:t>
            </a:r>
          </a:p>
        </p:txBody>
      </p:sp>
      <p:sp>
        <p:nvSpPr>
          <p:cNvPr id="4" name="Content Placeholder 3"/>
          <p:cNvSpPr>
            <a:spLocks noGrp="1"/>
          </p:cNvSpPr>
          <p:nvPr>
            <p:ph sz="half" idx="2"/>
          </p:nvPr>
        </p:nvSpPr>
        <p:spPr>
          <a:xfrm>
            <a:off x="1309436" y="3906061"/>
            <a:ext cx="8042253" cy="57452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623971" y="2621369"/>
            <a:ext cx="8081859"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Edit Master text styles</a:t>
            </a:r>
          </a:p>
        </p:txBody>
      </p:sp>
      <p:sp>
        <p:nvSpPr>
          <p:cNvPr id="6" name="Content Placeholder 5"/>
          <p:cNvSpPr>
            <a:spLocks noGrp="1"/>
          </p:cNvSpPr>
          <p:nvPr>
            <p:ph sz="quarter" idx="4"/>
          </p:nvPr>
        </p:nvSpPr>
        <p:spPr>
          <a:xfrm>
            <a:off x="9623971" y="3906061"/>
            <a:ext cx="8081859" cy="57452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10/12/2022</a:t>
            </a:fld>
            <a:endParaRPr lang="en-US" dirty="0"/>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29077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10/12/2022</a:t>
            </a:fld>
            <a:endParaRPr lang="en-US" dirty="0"/>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90662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10/12/2022</a:t>
            </a:fld>
            <a:endParaRPr lang="en-US" dirty="0"/>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632000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p>
        </p:txBody>
      </p:sp>
      <p:sp>
        <p:nvSpPr>
          <p:cNvPr id="3" name="Content Placeholder 2"/>
          <p:cNvSpPr>
            <a:spLocks noGrp="1"/>
          </p:cNvSpPr>
          <p:nvPr>
            <p:ph idx="1"/>
          </p:nvPr>
        </p:nvSpPr>
        <p:spPr>
          <a:xfrm>
            <a:off x="8081859" y="1539652"/>
            <a:ext cx="9623971" cy="7599245"/>
          </a:xfrm>
        </p:spPr>
        <p:txBody>
          <a:bodyPr/>
          <a:lstStyle>
            <a:lvl1pPr>
              <a:defRPr sz="4989"/>
            </a:lvl1pPr>
            <a:lvl2pPr>
              <a:defRPr sz="4366"/>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10/12/2022</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44004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p>
        </p:txBody>
      </p:sp>
      <p:sp>
        <p:nvSpPr>
          <p:cNvPr id="3" name="Picture Placeholder 2"/>
          <p:cNvSpPr>
            <a:spLocks noGrp="1" noChangeAspect="1"/>
          </p:cNvSpPr>
          <p:nvPr>
            <p:ph type="pic" idx="1"/>
          </p:nvPr>
        </p:nvSpPr>
        <p:spPr>
          <a:xfrm>
            <a:off x="8081859" y="1539652"/>
            <a:ext cx="9623971" cy="7599245"/>
          </a:xfrm>
        </p:spPr>
        <p:txBody>
          <a:bodyPr anchor="t"/>
          <a:lstStyle>
            <a:lvl1pPr marL="0" indent="0">
              <a:buNone/>
              <a:defRPr sz="4989"/>
            </a:lvl1pPr>
            <a:lvl2pPr marL="712866" indent="0">
              <a:buNone/>
              <a:defRPr sz="4366"/>
            </a:lvl2pPr>
            <a:lvl3pPr marL="1425732" indent="0">
              <a:buNone/>
              <a:defRPr sz="3742"/>
            </a:lvl3pPr>
            <a:lvl4pPr marL="2138599" indent="0">
              <a:buNone/>
              <a:defRPr sz="3118"/>
            </a:lvl4pPr>
            <a:lvl5pPr marL="2851465" indent="0">
              <a:buNone/>
              <a:defRPr sz="3118"/>
            </a:lvl5pPr>
            <a:lvl6pPr marL="3564331" indent="0">
              <a:buNone/>
              <a:defRPr sz="3118"/>
            </a:lvl6pPr>
            <a:lvl7pPr marL="4277197" indent="0">
              <a:buNone/>
              <a:defRPr sz="3118"/>
            </a:lvl7pPr>
            <a:lvl8pPr marL="4990064" indent="0">
              <a:buNone/>
              <a:defRPr sz="3118"/>
            </a:lvl8pPr>
            <a:lvl9pPr marL="5702930" indent="0">
              <a:buNone/>
              <a:defRPr sz="3118"/>
            </a:lvl9pPr>
          </a:lstStyle>
          <a:p>
            <a:r>
              <a:rPr lang="en-US"/>
              <a:t>Click icon to add picture</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10/12/2022</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78924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06959" y="569326"/>
            <a:ext cx="16396395" cy="206689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306959" y="2846623"/>
            <a:ext cx="16396395" cy="678486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06959" y="9911198"/>
            <a:ext cx="4277320" cy="569325"/>
          </a:xfrm>
          <a:prstGeom prst="rect">
            <a:avLst/>
          </a:prstGeom>
        </p:spPr>
        <p:txBody>
          <a:bodyPr vert="horz" lIns="91440" tIns="45720" rIns="91440" bIns="45720" rtlCol="0" anchor="ctr"/>
          <a:lstStyle>
            <a:lvl1pPr algn="l">
              <a:defRPr sz="1871">
                <a:solidFill>
                  <a:schemeClr val="tx1">
                    <a:tint val="75000"/>
                  </a:schemeClr>
                </a:solidFill>
              </a:defRPr>
            </a:lvl1pPr>
          </a:lstStyle>
          <a:p>
            <a:fld id="{1D8BD707-D9CF-40AE-B4C6-C98DA3205C09}" type="datetimeFigureOut">
              <a:rPr lang="en-US" smtClean="0"/>
              <a:t>10/12/2022</a:t>
            </a:fld>
            <a:endParaRPr lang="en-US" dirty="0"/>
          </a:p>
        </p:txBody>
      </p:sp>
      <p:sp>
        <p:nvSpPr>
          <p:cNvPr id="5" name="Footer Placeholder 4"/>
          <p:cNvSpPr>
            <a:spLocks noGrp="1"/>
          </p:cNvSpPr>
          <p:nvPr>
            <p:ph type="ftr" sz="quarter" idx="3"/>
          </p:nvPr>
        </p:nvSpPr>
        <p:spPr>
          <a:xfrm>
            <a:off x="6297166" y="9911198"/>
            <a:ext cx="6415981" cy="569325"/>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cs-CZ"/>
          </a:p>
        </p:txBody>
      </p:sp>
      <p:sp>
        <p:nvSpPr>
          <p:cNvPr id="6" name="Slide Number Placeholder 5"/>
          <p:cNvSpPr>
            <a:spLocks noGrp="1"/>
          </p:cNvSpPr>
          <p:nvPr>
            <p:ph type="sldNum" sz="quarter" idx="4"/>
          </p:nvPr>
        </p:nvSpPr>
        <p:spPr>
          <a:xfrm>
            <a:off x="13426034" y="9911198"/>
            <a:ext cx="4277320" cy="569325"/>
          </a:xfrm>
          <a:prstGeom prst="rect">
            <a:avLst/>
          </a:prstGeom>
        </p:spPr>
        <p:txBody>
          <a:bodyPr vert="horz" lIns="91440" tIns="45720" rIns="91440" bIns="45720" rtlCol="0" anchor="ctr"/>
          <a:lstStyle>
            <a:lvl1pPr algn="r">
              <a:defRPr sz="1871">
                <a:solidFill>
                  <a:schemeClr val="tx1">
                    <a:tint val="75000"/>
                  </a:schemeClr>
                </a:solidFill>
              </a:defRPr>
            </a:lvl1pPr>
          </a:lstStyle>
          <a:p>
            <a:fld id="{B6F15528-21DE-4FAA-801E-634DDDAF4B2B}" type="slidenum">
              <a:rPr lang="cs-CZ" smtClean="0"/>
              <a:t>‹#›</a:t>
            </a:fld>
            <a:endParaRPr lang="cs-CZ"/>
          </a:p>
        </p:txBody>
      </p:sp>
    </p:spTree>
    <p:extLst>
      <p:ext uri="{BB962C8B-B14F-4D97-AF65-F5344CB8AC3E}">
        <p14:creationId xmlns:p14="http://schemas.microsoft.com/office/powerpoint/2010/main" val="271160262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1425732"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p:bodyStyle>
    <p:otherStyle>
      <a:defPPr>
        <a:defRPr lang="en-US"/>
      </a:defPPr>
      <a:lvl1pPr marL="0" algn="l" defTabSz="1425732" rtl="0" eaLnBrk="1" latinLnBrk="0" hangingPunct="1">
        <a:defRPr sz="2807" kern="1200">
          <a:solidFill>
            <a:schemeClr val="tx1"/>
          </a:solidFill>
          <a:latin typeface="+mn-lt"/>
          <a:ea typeface="+mn-ea"/>
          <a:cs typeface="+mn-cs"/>
        </a:defRPr>
      </a:lvl1pPr>
      <a:lvl2pPr marL="712866" algn="l" defTabSz="1425732" rtl="0" eaLnBrk="1" latinLnBrk="0" hangingPunct="1">
        <a:defRPr sz="2807" kern="1200">
          <a:solidFill>
            <a:schemeClr val="tx1"/>
          </a:solidFill>
          <a:latin typeface="+mn-lt"/>
          <a:ea typeface="+mn-ea"/>
          <a:cs typeface="+mn-cs"/>
        </a:defRPr>
      </a:lvl2pPr>
      <a:lvl3pPr marL="1425732" algn="l" defTabSz="1425732" rtl="0" eaLnBrk="1" latinLnBrk="0" hangingPunct="1">
        <a:defRPr sz="2807" kern="1200">
          <a:solidFill>
            <a:schemeClr val="tx1"/>
          </a:solidFill>
          <a:latin typeface="+mn-lt"/>
          <a:ea typeface="+mn-ea"/>
          <a:cs typeface="+mn-cs"/>
        </a:defRPr>
      </a:lvl3pPr>
      <a:lvl4pPr marL="2138599" algn="l" defTabSz="1425732" rtl="0" eaLnBrk="1" latinLnBrk="0" hangingPunct="1">
        <a:defRPr sz="2807" kern="1200">
          <a:solidFill>
            <a:schemeClr val="tx1"/>
          </a:solidFill>
          <a:latin typeface="+mn-lt"/>
          <a:ea typeface="+mn-ea"/>
          <a:cs typeface="+mn-cs"/>
        </a:defRPr>
      </a:lvl4pPr>
      <a:lvl5pPr marL="2851465" algn="l" defTabSz="1425732" rtl="0" eaLnBrk="1" latinLnBrk="0" hangingPunct="1">
        <a:defRPr sz="2807" kern="1200">
          <a:solidFill>
            <a:schemeClr val="tx1"/>
          </a:solidFill>
          <a:latin typeface="+mn-lt"/>
          <a:ea typeface="+mn-ea"/>
          <a:cs typeface="+mn-cs"/>
        </a:defRPr>
      </a:lvl5pPr>
      <a:lvl6pPr marL="3564331" algn="l" defTabSz="1425732" rtl="0" eaLnBrk="1" latinLnBrk="0" hangingPunct="1">
        <a:defRPr sz="2807" kern="1200">
          <a:solidFill>
            <a:schemeClr val="tx1"/>
          </a:solidFill>
          <a:latin typeface="+mn-lt"/>
          <a:ea typeface="+mn-ea"/>
          <a:cs typeface="+mn-cs"/>
        </a:defRPr>
      </a:lvl6pPr>
      <a:lvl7pPr marL="4277197" algn="l" defTabSz="1425732" rtl="0" eaLnBrk="1" latinLnBrk="0" hangingPunct="1">
        <a:defRPr sz="2807" kern="1200">
          <a:solidFill>
            <a:schemeClr val="tx1"/>
          </a:solidFill>
          <a:latin typeface="+mn-lt"/>
          <a:ea typeface="+mn-ea"/>
          <a:cs typeface="+mn-cs"/>
        </a:defRPr>
      </a:lvl7pPr>
      <a:lvl8pPr marL="4990064" algn="l" defTabSz="1425732" rtl="0" eaLnBrk="1" latinLnBrk="0" hangingPunct="1">
        <a:defRPr sz="2807" kern="1200">
          <a:solidFill>
            <a:schemeClr val="tx1"/>
          </a:solidFill>
          <a:latin typeface="+mn-lt"/>
          <a:ea typeface="+mn-ea"/>
          <a:cs typeface="+mn-cs"/>
        </a:defRPr>
      </a:lvl8pPr>
      <a:lvl9pPr marL="5702930" algn="l" defTabSz="1425732" rtl="0" eaLnBrk="1" latinLnBrk="0" hangingPunct="1">
        <a:defRPr sz="28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www.powershow.com/relay.php?pid=9080564&amp;url=https://bit.ly/2JXuuym"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Interpreter_(computing)" TargetMode="External"/><Relationship Id="rId2" Type="http://schemas.openxmlformats.org/officeDocument/2006/relationships/hyperlink" Target="https://en.wikipedia.org/wiki/Compiler" TargetMode="External"/><Relationship Id="rId1" Type="http://schemas.openxmlformats.org/officeDocument/2006/relationships/slideLayout" Target="../slideLayouts/slideLayout7.xml"/><Relationship Id="rId5" Type="http://schemas.openxmlformats.org/officeDocument/2006/relationships/hyperlink" Target="https://www.baeldung.com/cs/how-compilers-work" TargetMode="Externa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Interpreter_(computing)" TargetMode="External"/><Relationship Id="rId2" Type="http://schemas.openxmlformats.org/officeDocument/2006/relationships/hyperlink" Target="https://en.wikipedia.org/wiki/Compiler" TargetMode="Externa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www.powershow.com/relay.php?pid=9080564&amp;url=https://bit.ly/2JXuuym"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hyperlink" Target="https://docs.python.org/3/reference/lexical_analysis.html#f-strings" TargetMode="Externa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hyperlink" Target="https://docs.python.org/3/library/stdtypes.html#str.format"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20F95502-65C6-482A-9B40-DDCB8DAA9D75}"/>
              </a:ext>
            </a:extLst>
          </p:cNvPr>
          <p:cNvGrpSpPr/>
          <p:nvPr/>
        </p:nvGrpSpPr>
        <p:grpSpPr>
          <a:xfrm>
            <a:off x="0" y="0"/>
            <a:ext cx="19010313" cy="1112119"/>
            <a:chOff x="-324644" y="2222500"/>
            <a:chExt cx="22261685" cy="1302327"/>
          </a:xfrm>
        </p:grpSpPr>
        <p:sp>
          <p:nvSpPr>
            <p:cNvPr id="2" name="object 2"/>
            <p:cNvSpPr/>
            <p:nvPr/>
          </p:nvSpPr>
          <p:spPr>
            <a:xfrm>
              <a:off x="-324644"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3" name="object 3"/>
            <p:cNvSpPr/>
            <p:nvPr/>
          </p:nvSpPr>
          <p:spPr>
            <a:xfrm>
              <a:off x="16363156" y="2222500"/>
              <a:ext cx="5573885" cy="1302327"/>
            </a:xfrm>
            <a:custGeom>
              <a:avLst/>
              <a:gdLst/>
              <a:ahLst/>
              <a:cxnLst/>
              <a:rect l="l" t="t" r="r" b="b"/>
              <a:pathLst>
                <a:path w="1883409" h="440055">
                  <a:moveTo>
                    <a:pt x="0" y="0"/>
                  </a:moveTo>
                  <a:lnTo>
                    <a:pt x="0" y="439737"/>
                  </a:lnTo>
                  <a:lnTo>
                    <a:pt x="1883155" y="439737"/>
                  </a:lnTo>
                  <a:lnTo>
                    <a:pt x="1883155" y="0"/>
                  </a:lnTo>
                  <a:lnTo>
                    <a:pt x="0" y="0"/>
                  </a:lnTo>
                  <a:close/>
                </a:path>
              </a:pathLst>
            </a:custGeom>
            <a:solidFill>
              <a:srgbClr val="FF8200"/>
            </a:solidFill>
          </p:spPr>
          <p:txBody>
            <a:bodyPr wrap="square" lIns="0" tIns="0" rIns="0" bIns="0" rtlCol="0"/>
            <a:lstStyle/>
            <a:p>
              <a:endParaRPr dirty="0"/>
            </a:p>
          </p:txBody>
        </p:sp>
        <p:sp>
          <p:nvSpPr>
            <p:cNvPr id="22" name="object 2">
              <a:extLst>
                <a:ext uri="{FF2B5EF4-FFF2-40B4-BE49-F238E27FC236}">
                  <a16:creationId xmlns:a16="http://schemas.microsoft.com/office/drawing/2014/main" id="{3708B453-DDCE-42C1-9AB9-A8D5DDCA46AD}"/>
                </a:ext>
              </a:extLst>
            </p:cNvPr>
            <p:cNvSpPr/>
            <p:nvPr/>
          </p:nvSpPr>
          <p:spPr>
            <a:xfrm>
              <a:off x="52379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dirty="0"/>
            </a:p>
          </p:txBody>
        </p:sp>
        <p:sp>
          <p:nvSpPr>
            <p:cNvPr id="23" name="object 2">
              <a:extLst>
                <a:ext uri="{FF2B5EF4-FFF2-40B4-BE49-F238E27FC236}">
                  <a16:creationId xmlns:a16="http://schemas.microsoft.com/office/drawing/2014/main" id="{7D360C87-DA57-4F00-96B5-35199AD11657}"/>
                </a:ext>
              </a:extLst>
            </p:cNvPr>
            <p:cNvSpPr/>
            <p:nvPr/>
          </p:nvSpPr>
          <p:spPr>
            <a:xfrm>
              <a:off x="108005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p:spPr>
          <p:txBody>
            <a:bodyPr wrap="square" lIns="0" tIns="0" rIns="0" bIns="0" rtlCol="0"/>
            <a:lstStyle/>
            <a:p>
              <a:endParaRPr dirty="0"/>
            </a:p>
          </p:txBody>
        </p:sp>
      </p:grpSp>
      <p:sp>
        <p:nvSpPr>
          <p:cNvPr id="4" name="object 4"/>
          <p:cNvSpPr txBox="1"/>
          <p:nvPr/>
        </p:nvSpPr>
        <p:spPr>
          <a:xfrm>
            <a:off x="16052" y="317500"/>
            <a:ext cx="4718066" cy="505267"/>
          </a:xfrm>
          <a:prstGeom prst="rect">
            <a:avLst/>
          </a:prstGeom>
        </p:spPr>
        <p:txBody>
          <a:bodyPr vert="horz" wrap="square" lIns="0" tIns="12700" rIns="0" bIns="0" rtlCol="0">
            <a:spAutoFit/>
          </a:bodyPr>
          <a:lstStyle/>
          <a:p>
            <a:pPr marL="12700" algn="ctr">
              <a:spcBef>
                <a:spcPts val="100"/>
              </a:spcBef>
            </a:pPr>
            <a:r>
              <a:rPr lang="en-US" sz="3200" spc="-10" dirty="0">
                <a:solidFill>
                  <a:srgbClr val="FFFFFF"/>
                </a:solidFill>
                <a:cs typeface="Source Sans Pro Light"/>
              </a:rPr>
              <a:t>Python Programming</a:t>
            </a:r>
            <a:endParaRPr sz="3200" dirty="0">
              <a:cs typeface="Source Sans Pro Light"/>
            </a:endParaRPr>
          </a:p>
        </p:txBody>
      </p:sp>
      <p:sp>
        <p:nvSpPr>
          <p:cNvPr id="5" name="object 5"/>
          <p:cNvSpPr txBox="1"/>
          <p:nvPr/>
        </p:nvSpPr>
        <p:spPr>
          <a:xfrm>
            <a:off x="5085556" y="241300"/>
            <a:ext cx="4119404" cy="580928"/>
          </a:xfrm>
          <a:prstGeom prst="rect">
            <a:avLst/>
          </a:prstGeom>
          <a:noFill/>
        </p:spPr>
        <p:txBody>
          <a:bodyPr vert="horz" wrap="square" lIns="0" tIns="87630" rIns="0" bIns="0" rtlCol="0">
            <a:spAutoFit/>
          </a:bodyPr>
          <a:lstStyle/>
          <a:p>
            <a:pPr marL="495300" algn="ctr">
              <a:spcBef>
                <a:spcPts val="690"/>
              </a:spcBef>
            </a:pPr>
            <a:r>
              <a:rPr lang="en-IN" sz="3200" spc="-10" dirty="0">
                <a:solidFill>
                  <a:srgbClr val="FFFFFF"/>
                </a:solidFill>
                <a:cs typeface="Source Sans Pro Light"/>
              </a:rPr>
              <a:t>CSE3011</a:t>
            </a:r>
            <a:endParaRPr sz="3200" dirty="0">
              <a:cs typeface="Source Sans Pro Light"/>
            </a:endParaRPr>
          </a:p>
        </p:txBody>
      </p:sp>
      <p:sp>
        <p:nvSpPr>
          <p:cNvPr id="6" name="object 6"/>
          <p:cNvSpPr txBox="1"/>
          <p:nvPr/>
        </p:nvSpPr>
        <p:spPr>
          <a:xfrm>
            <a:off x="10762958" y="241300"/>
            <a:ext cx="2169003" cy="580928"/>
          </a:xfrm>
          <a:prstGeom prst="rect">
            <a:avLst/>
          </a:prstGeom>
          <a:noFill/>
        </p:spPr>
        <p:txBody>
          <a:bodyPr vert="horz" wrap="square" lIns="0" tIns="87630" rIns="0" bIns="0" rtlCol="0">
            <a:spAutoFit/>
          </a:bodyPr>
          <a:lstStyle/>
          <a:p>
            <a:pPr marL="406400" algn="ctr">
              <a:spcBef>
                <a:spcPts val="690"/>
              </a:spcBef>
            </a:pPr>
            <a:r>
              <a:rPr lang="en-IN" sz="3200" spc="-5" dirty="0">
                <a:solidFill>
                  <a:srgbClr val="FFFFFF"/>
                </a:solidFill>
                <a:cs typeface="Source Sans Pro Light"/>
              </a:rPr>
              <a:t>LP</a:t>
            </a:r>
            <a:endParaRPr sz="3200" dirty="0">
              <a:cs typeface="Source Sans Pro Light"/>
            </a:endParaRPr>
          </a:p>
        </p:txBody>
      </p:sp>
      <p:sp>
        <p:nvSpPr>
          <p:cNvPr id="7" name="object 7"/>
          <p:cNvSpPr txBox="1"/>
          <p:nvPr/>
        </p:nvSpPr>
        <p:spPr>
          <a:xfrm>
            <a:off x="15601156" y="317500"/>
            <a:ext cx="2785059" cy="505267"/>
          </a:xfrm>
          <a:prstGeom prst="rect">
            <a:avLst/>
          </a:prstGeom>
        </p:spPr>
        <p:txBody>
          <a:bodyPr vert="horz" wrap="square" lIns="0" tIns="12700" rIns="0" bIns="0" rtlCol="0">
            <a:spAutoFit/>
          </a:bodyPr>
          <a:lstStyle/>
          <a:p>
            <a:pPr marL="12700">
              <a:spcBef>
                <a:spcPts val="100"/>
              </a:spcBef>
            </a:pPr>
            <a:r>
              <a:rPr lang="en-IN" sz="3200" spc="-15" dirty="0">
                <a:solidFill>
                  <a:srgbClr val="FFFFFF"/>
                </a:solidFill>
                <a:cs typeface="Source Sans Pro Light"/>
              </a:rPr>
              <a:t>C - 3</a:t>
            </a:r>
            <a:endParaRPr sz="3200" dirty="0">
              <a:cs typeface="Source Sans Pro Light"/>
            </a:endParaRPr>
          </a:p>
        </p:txBody>
      </p:sp>
      <p:sp>
        <p:nvSpPr>
          <p:cNvPr id="18" name="object 18"/>
          <p:cNvSpPr txBox="1"/>
          <p:nvPr/>
        </p:nvSpPr>
        <p:spPr>
          <a:xfrm>
            <a:off x="665956" y="3289300"/>
            <a:ext cx="9677400" cy="1120820"/>
          </a:xfrm>
          <a:prstGeom prst="rect">
            <a:avLst/>
          </a:prstGeom>
        </p:spPr>
        <p:txBody>
          <a:bodyPr vert="horz" wrap="square" lIns="0" tIns="12700" rIns="0" bIns="0" rtlCol="0">
            <a:spAutoFit/>
          </a:bodyPr>
          <a:lstStyle/>
          <a:p>
            <a:pPr marL="1223010" marR="5080" indent="-1210945" algn="ctr">
              <a:lnSpc>
                <a:spcPct val="100000"/>
              </a:lnSpc>
              <a:spcBef>
                <a:spcPts val="100"/>
              </a:spcBef>
            </a:pPr>
            <a:r>
              <a:rPr lang="en-US" sz="7200" spc="-5" dirty="0">
                <a:solidFill>
                  <a:srgbClr val="00318B"/>
                </a:solidFill>
                <a:cs typeface="Source Sans Pro"/>
              </a:rPr>
              <a:t>Introduction to Python</a:t>
            </a:r>
            <a:endParaRPr lang="cs-CZ" sz="7200" dirty="0">
              <a:cs typeface="Source Sans Pro"/>
            </a:endParaRPr>
          </a:p>
        </p:txBody>
      </p:sp>
      <p:sp>
        <p:nvSpPr>
          <p:cNvPr id="19" name="object 19"/>
          <p:cNvSpPr/>
          <p:nvPr/>
        </p:nvSpPr>
        <p:spPr>
          <a:xfrm flipV="1">
            <a:off x="1656556" y="5346699"/>
            <a:ext cx="7696200" cy="274319"/>
          </a:xfrm>
          <a:custGeom>
            <a:avLst/>
            <a:gdLst/>
            <a:ahLst/>
            <a:cxnLst/>
            <a:rect l="l" t="t" r="r" b="b"/>
            <a:pathLst>
              <a:path w="4686300">
                <a:moveTo>
                  <a:pt x="0" y="0"/>
                </a:moveTo>
                <a:lnTo>
                  <a:pt x="4686300" y="0"/>
                </a:lnTo>
              </a:path>
            </a:pathLst>
          </a:custGeom>
          <a:ln w="8466">
            <a:solidFill>
              <a:srgbClr val="002E8E"/>
            </a:solidFill>
          </a:ln>
        </p:spPr>
        <p:txBody>
          <a:bodyPr wrap="square" lIns="0" tIns="0" rIns="0" bIns="0" rtlCol="0"/>
          <a:lstStyle/>
          <a:p>
            <a:pPr algn="ctr"/>
            <a:endParaRPr dirty="0"/>
          </a:p>
        </p:txBody>
      </p:sp>
      <p:sp>
        <p:nvSpPr>
          <p:cNvPr id="20" name="object 20"/>
          <p:cNvSpPr txBox="1"/>
          <p:nvPr/>
        </p:nvSpPr>
        <p:spPr>
          <a:xfrm>
            <a:off x="1540584" y="5632723"/>
            <a:ext cx="7888372" cy="628377"/>
          </a:xfrm>
          <a:prstGeom prst="rect">
            <a:avLst/>
          </a:prstGeom>
        </p:spPr>
        <p:txBody>
          <a:bodyPr vert="horz" wrap="square" lIns="0" tIns="12700" rIns="0" bIns="0" rtlCol="0">
            <a:spAutoFit/>
          </a:bodyPr>
          <a:lstStyle/>
          <a:p>
            <a:pPr marL="12700" algn="ctr">
              <a:lnSpc>
                <a:spcPct val="100000"/>
              </a:lnSpc>
              <a:spcBef>
                <a:spcPts val="100"/>
              </a:spcBef>
            </a:pPr>
            <a:r>
              <a:rPr lang="en-IN" sz="4000" spc="-5" dirty="0">
                <a:solidFill>
                  <a:srgbClr val="00A0F0"/>
                </a:solidFill>
                <a:cs typeface="Source Sans Pro Light"/>
              </a:rPr>
              <a:t>Ashok Kumar Patel</a:t>
            </a:r>
            <a:endParaRPr lang="cs-CZ" sz="4000" dirty="0">
              <a:cs typeface="Source Sans Pr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7660639"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rgbClr val="FFFFFF"/>
                </a:solidFill>
                <a:cs typeface="Source Sans Pro Light"/>
              </a:rPr>
              <a:t>Introduction to Python</a:t>
            </a:r>
            <a:endParaRPr lang="cs-CZ" sz="2800" dirty="0">
              <a:cs typeface="Source Sans Pro Light"/>
            </a:endParaRPr>
          </a:p>
        </p:txBody>
      </p:sp>
      <p:sp>
        <p:nvSpPr>
          <p:cNvPr id="5" name="Rectangle 4"/>
          <p:cNvSpPr/>
          <p:nvPr/>
        </p:nvSpPr>
        <p:spPr>
          <a:xfrm>
            <a:off x="665956" y="1971794"/>
            <a:ext cx="3588996" cy="523220"/>
          </a:xfrm>
          <a:prstGeom prst="rect">
            <a:avLst/>
          </a:prstGeom>
        </p:spPr>
        <p:txBody>
          <a:bodyPr wrap="none">
            <a:spAutoFit/>
          </a:bodyPr>
          <a:lstStyle/>
          <a:p>
            <a:r>
              <a:rPr lang="en-US" sz="2800" b="1" dirty="0"/>
              <a:t>Introduction to Python</a:t>
            </a:r>
          </a:p>
        </p:txBody>
      </p:sp>
      <p:sp>
        <p:nvSpPr>
          <p:cNvPr id="6" name="Title 1"/>
          <p:cNvSpPr txBox="1">
            <a:spLocks/>
          </p:cNvSpPr>
          <p:nvPr/>
        </p:nvSpPr>
        <p:spPr>
          <a:xfrm>
            <a:off x="4254952" y="2770070"/>
            <a:ext cx="8246070" cy="916230"/>
          </a:xfrm>
          <a:prstGeom prst="rect">
            <a:avLst/>
          </a:prstGeom>
        </p:spPr>
        <p:txBody>
          <a:bodyPr/>
          <a:lstStyle>
            <a:lvl1pPr algn="l" defTabSz="1425732" rtl="0" eaLnBrk="1" latinLnBrk="0" hangingPunct="1">
              <a:lnSpc>
                <a:spcPct val="90000"/>
              </a:lnSpc>
              <a:spcBef>
                <a:spcPct val="0"/>
              </a:spcBef>
              <a:buNone/>
              <a:defRPr sz="6860" kern="1200">
                <a:solidFill>
                  <a:schemeClr val="tx1"/>
                </a:solidFill>
                <a:latin typeface="+mj-lt"/>
                <a:ea typeface="+mj-ea"/>
                <a:cs typeface="+mj-cs"/>
              </a:defRPr>
            </a:lvl1pPr>
          </a:lstStyle>
          <a:p>
            <a:r>
              <a:rPr lang="en-US" dirty="0">
                <a:effectLst>
                  <a:outerShdw blurRad="38100" dist="38100" dir="2700000" algn="tl">
                    <a:srgbClr val="000000">
                      <a:alpha val="43137"/>
                    </a:srgbClr>
                  </a:outerShdw>
                </a:effectLst>
              </a:rPr>
              <a:t>What is Python?</a:t>
            </a:r>
          </a:p>
        </p:txBody>
      </p:sp>
      <p:sp>
        <p:nvSpPr>
          <p:cNvPr id="8" name="TextBox 7"/>
          <p:cNvSpPr txBox="1"/>
          <p:nvPr/>
        </p:nvSpPr>
        <p:spPr>
          <a:xfrm>
            <a:off x="2988475" y="4520221"/>
            <a:ext cx="13858651" cy="2862322"/>
          </a:xfrm>
          <a:prstGeom prst="rect">
            <a:avLst/>
          </a:prstGeom>
          <a:noFill/>
        </p:spPr>
        <p:txBody>
          <a:bodyPr wrap="square" rtlCol="0">
            <a:spAutoFit/>
          </a:bodyPr>
          <a:lstStyle/>
          <a:p>
            <a:r>
              <a:rPr lang="en-US" sz="6000" dirty="0">
                <a:hlinkClick r:id="rId2"/>
              </a:rPr>
              <a:t>Python </a:t>
            </a:r>
            <a:r>
              <a:rPr lang="en-US" sz="6000" dirty="0"/>
              <a:t>is a Programming language which is Object-oriented, High-level, Interpreted, Multi-Purpose and Extremely user friendly.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7660639"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rgbClr val="FFFFFF"/>
                </a:solidFill>
                <a:cs typeface="Source Sans Pro Light"/>
              </a:rPr>
              <a:t>Introduction to Python</a:t>
            </a:r>
            <a:endParaRPr lang="cs-CZ" sz="2800" dirty="0">
              <a:cs typeface="Source Sans Pro Light"/>
            </a:endParaRPr>
          </a:p>
        </p:txBody>
      </p:sp>
      <p:sp>
        <p:nvSpPr>
          <p:cNvPr id="5" name="Rectangle 4"/>
          <p:cNvSpPr/>
          <p:nvPr/>
        </p:nvSpPr>
        <p:spPr>
          <a:xfrm>
            <a:off x="665956" y="1971794"/>
            <a:ext cx="3588996" cy="523220"/>
          </a:xfrm>
          <a:prstGeom prst="rect">
            <a:avLst/>
          </a:prstGeom>
        </p:spPr>
        <p:txBody>
          <a:bodyPr wrap="none">
            <a:spAutoFit/>
          </a:bodyPr>
          <a:lstStyle/>
          <a:p>
            <a:r>
              <a:rPr lang="en-US" sz="2800" b="1" dirty="0"/>
              <a:t>Introduction to Python</a:t>
            </a:r>
          </a:p>
        </p:txBody>
      </p:sp>
      <p:pic>
        <p:nvPicPr>
          <p:cNvPr id="1026" name="Picture 2" descr="https://miro.medium.com/max/700/1*9OCTlnrfdIvV6dsBv-ECow.jpeg"/>
          <p:cNvPicPr>
            <a:picLocks noChangeAspect="1" noChangeArrowheads="1"/>
          </p:cNvPicPr>
          <p:nvPr/>
        </p:nvPicPr>
        <p:blipFill rotWithShape="1">
          <a:blip r:embed="rId2">
            <a:extLst>
              <a:ext uri="{28A0092B-C50C-407E-A947-70E740481C1C}">
                <a14:useLocalDpi xmlns:a14="http://schemas.microsoft.com/office/drawing/2010/main" val="0"/>
              </a:ext>
            </a:extLst>
          </a:blip>
          <a:srcRect b="65809"/>
          <a:stretch/>
        </p:blipFill>
        <p:spPr bwMode="auto">
          <a:xfrm>
            <a:off x="4254952" y="1549400"/>
            <a:ext cx="7236412" cy="914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603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7660639"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rgbClr val="FFFFFF"/>
                </a:solidFill>
                <a:cs typeface="Source Sans Pro Light"/>
              </a:rPr>
              <a:t>Introduction to Python</a:t>
            </a:r>
            <a:endParaRPr lang="cs-CZ" sz="2800" dirty="0">
              <a:cs typeface="Source Sans Pro Light"/>
            </a:endParaRPr>
          </a:p>
        </p:txBody>
      </p:sp>
      <p:sp>
        <p:nvSpPr>
          <p:cNvPr id="5" name="Rectangle 4"/>
          <p:cNvSpPr/>
          <p:nvPr/>
        </p:nvSpPr>
        <p:spPr>
          <a:xfrm>
            <a:off x="665956" y="1971794"/>
            <a:ext cx="3588996" cy="523220"/>
          </a:xfrm>
          <a:prstGeom prst="rect">
            <a:avLst/>
          </a:prstGeom>
        </p:spPr>
        <p:txBody>
          <a:bodyPr wrap="none">
            <a:spAutoFit/>
          </a:bodyPr>
          <a:lstStyle/>
          <a:p>
            <a:r>
              <a:rPr lang="en-US" sz="2800" b="1" dirty="0"/>
              <a:t>Introduction to Python</a:t>
            </a:r>
          </a:p>
        </p:txBody>
      </p:sp>
      <p:pic>
        <p:nvPicPr>
          <p:cNvPr id="1026" name="Picture 2" descr="https://miro.medium.com/max/700/1*9OCTlnrfdIvV6dsBv-ECow.jpeg"/>
          <p:cNvPicPr>
            <a:picLocks noChangeAspect="1" noChangeArrowheads="1"/>
          </p:cNvPicPr>
          <p:nvPr/>
        </p:nvPicPr>
        <p:blipFill rotWithShape="1">
          <a:blip r:embed="rId2">
            <a:extLst>
              <a:ext uri="{28A0092B-C50C-407E-A947-70E740481C1C}">
                <a14:useLocalDpi xmlns:a14="http://schemas.microsoft.com/office/drawing/2010/main" val="0"/>
              </a:ext>
            </a:extLst>
          </a:blip>
          <a:srcRect t="33636" b="34142"/>
          <a:stretch/>
        </p:blipFill>
        <p:spPr bwMode="auto">
          <a:xfrm>
            <a:off x="4504053" y="1536700"/>
            <a:ext cx="7678606" cy="914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846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7660639"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rgbClr val="FFFFFF"/>
                </a:solidFill>
                <a:cs typeface="Source Sans Pro Light"/>
              </a:rPr>
              <a:t>Introduction to Python</a:t>
            </a:r>
            <a:endParaRPr lang="cs-CZ" sz="2800" dirty="0">
              <a:cs typeface="Source Sans Pro Light"/>
            </a:endParaRPr>
          </a:p>
        </p:txBody>
      </p:sp>
      <p:sp>
        <p:nvSpPr>
          <p:cNvPr id="5" name="Rectangle 4"/>
          <p:cNvSpPr/>
          <p:nvPr/>
        </p:nvSpPr>
        <p:spPr>
          <a:xfrm>
            <a:off x="665956" y="1971794"/>
            <a:ext cx="3588996" cy="523220"/>
          </a:xfrm>
          <a:prstGeom prst="rect">
            <a:avLst/>
          </a:prstGeom>
        </p:spPr>
        <p:txBody>
          <a:bodyPr wrap="none">
            <a:spAutoFit/>
          </a:bodyPr>
          <a:lstStyle/>
          <a:p>
            <a:r>
              <a:rPr lang="en-US" sz="2800" b="1" dirty="0"/>
              <a:t>Introduction to Python</a:t>
            </a:r>
          </a:p>
        </p:txBody>
      </p:sp>
      <p:pic>
        <p:nvPicPr>
          <p:cNvPr id="1026" name="Picture 2" descr="https://miro.medium.com/max/700/1*9OCTlnrfdIvV6dsBv-ECow.jpeg"/>
          <p:cNvPicPr>
            <a:picLocks noChangeAspect="1" noChangeArrowheads="1"/>
          </p:cNvPicPr>
          <p:nvPr/>
        </p:nvPicPr>
        <p:blipFill rotWithShape="1">
          <a:blip r:embed="rId2">
            <a:extLst>
              <a:ext uri="{28A0092B-C50C-407E-A947-70E740481C1C}">
                <a14:useLocalDpi xmlns:a14="http://schemas.microsoft.com/office/drawing/2010/main" val="0"/>
              </a:ext>
            </a:extLst>
          </a:blip>
          <a:srcRect t="66691"/>
          <a:stretch/>
        </p:blipFill>
        <p:spPr bwMode="auto">
          <a:xfrm>
            <a:off x="4747895" y="1536700"/>
            <a:ext cx="7428124" cy="914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404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7660639"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rgbClr val="FFFFFF"/>
                </a:solidFill>
                <a:cs typeface="Source Sans Pro Light"/>
              </a:rPr>
              <a:t>Introduction to Python</a:t>
            </a:r>
            <a:endParaRPr lang="cs-CZ" sz="2800" dirty="0">
              <a:cs typeface="Source Sans Pro Light"/>
            </a:endParaRPr>
          </a:p>
        </p:txBody>
      </p:sp>
      <p:sp>
        <p:nvSpPr>
          <p:cNvPr id="5" name="Rectangle 4"/>
          <p:cNvSpPr/>
          <p:nvPr/>
        </p:nvSpPr>
        <p:spPr>
          <a:xfrm>
            <a:off x="665956" y="1971794"/>
            <a:ext cx="3588996" cy="523220"/>
          </a:xfrm>
          <a:prstGeom prst="rect">
            <a:avLst/>
          </a:prstGeom>
        </p:spPr>
        <p:txBody>
          <a:bodyPr wrap="none">
            <a:spAutoFit/>
          </a:bodyPr>
          <a:lstStyle/>
          <a:p>
            <a:r>
              <a:rPr lang="en-US" sz="2800" b="1" dirty="0"/>
              <a:t>Introduction to Python</a:t>
            </a:r>
          </a:p>
        </p:txBody>
      </p:sp>
      <p:pic>
        <p:nvPicPr>
          <p:cNvPr id="6" name="Picture 5"/>
          <p:cNvPicPr>
            <a:picLocks noChangeAspect="1"/>
          </p:cNvPicPr>
          <p:nvPr/>
        </p:nvPicPr>
        <p:blipFill rotWithShape="1">
          <a:blip r:embed="rId2"/>
          <a:srcRect b="66121"/>
          <a:stretch/>
        </p:blipFill>
        <p:spPr>
          <a:xfrm>
            <a:off x="2026428" y="2825234"/>
            <a:ext cx="6390648" cy="7315200"/>
          </a:xfrm>
          <a:prstGeom prst="rect">
            <a:avLst/>
          </a:prstGeom>
        </p:spPr>
      </p:pic>
    </p:spTree>
    <p:extLst>
      <p:ext uri="{BB962C8B-B14F-4D97-AF65-F5344CB8AC3E}">
        <p14:creationId xmlns:p14="http://schemas.microsoft.com/office/powerpoint/2010/main" val="2013157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7660639"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rgbClr val="FFFFFF"/>
                </a:solidFill>
                <a:cs typeface="Source Sans Pro Light"/>
              </a:rPr>
              <a:t>Introduction to Python</a:t>
            </a:r>
            <a:endParaRPr lang="cs-CZ" sz="2800" dirty="0">
              <a:cs typeface="Source Sans Pro Light"/>
            </a:endParaRPr>
          </a:p>
        </p:txBody>
      </p:sp>
      <p:sp>
        <p:nvSpPr>
          <p:cNvPr id="5" name="Rectangle 4"/>
          <p:cNvSpPr/>
          <p:nvPr/>
        </p:nvSpPr>
        <p:spPr>
          <a:xfrm>
            <a:off x="665956" y="1971794"/>
            <a:ext cx="3588996" cy="523220"/>
          </a:xfrm>
          <a:prstGeom prst="rect">
            <a:avLst/>
          </a:prstGeom>
        </p:spPr>
        <p:txBody>
          <a:bodyPr wrap="none">
            <a:spAutoFit/>
          </a:bodyPr>
          <a:lstStyle/>
          <a:p>
            <a:r>
              <a:rPr lang="en-US" sz="2800" b="1" dirty="0"/>
              <a:t>Introduction to Python</a:t>
            </a:r>
          </a:p>
        </p:txBody>
      </p:sp>
      <p:pic>
        <p:nvPicPr>
          <p:cNvPr id="8" name="Picture 7"/>
          <p:cNvPicPr>
            <a:picLocks noChangeAspect="1"/>
          </p:cNvPicPr>
          <p:nvPr/>
        </p:nvPicPr>
        <p:blipFill rotWithShape="1">
          <a:blip r:embed="rId2"/>
          <a:srcRect t="33601" b="33066"/>
          <a:stretch/>
        </p:blipFill>
        <p:spPr>
          <a:xfrm>
            <a:off x="6832109" y="3108960"/>
            <a:ext cx="6495183" cy="7315200"/>
          </a:xfrm>
          <a:prstGeom prst="rect">
            <a:avLst/>
          </a:prstGeom>
        </p:spPr>
      </p:pic>
    </p:spTree>
    <p:extLst>
      <p:ext uri="{BB962C8B-B14F-4D97-AF65-F5344CB8AC3E}">
        <p14:creationId xmlns:p14="http://schemas.microsoft.com/office/powerpoint/2010/main" val="1941507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7660639"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rgbClr val="FFFFFF"/>
                </a:solidFill>
                <a:cs typeface="Source Sans Pro Light"/>
              </a:rPr>
              <a:t>Introduction to Python</a:t>
            </a:r>
            <a:endParaRPr lang="cs-CZ" sz="2800" dirty="0">
              <a:cs typeface="Source Sans Pro Light"/>
            </a:endParaRPr>
          </a:p>
        </p:txBody>
      </p:sp>
      <p:sp>
        <p:nvSpPr>
          <p:cNvPr id="5" name="Rectangle 4"/>
          <p:cNvSpPr/>
          <p:nvPr/>
        </p:nvSpPr>
        <p:spPr>
          <a:xfrm>
            <a:off x="665956" y="1971794"/>
            <a:ext cx="3588996" cy="523220"/>
          </a:xfrm>
          <a:prstGeom prst="rect">
            <a:avLst/>
          </a:prstGeom>
        </p:spPr>
        <p:txBody>
          <a:bodyPr wrap="none">
            <a:spAutoFit/>
          </a:bodyPr>
          <a:lstStyle/>
          <a:p>
            <a:r>
              <a:rPr lang="en-US" sz="2800" b="1" dirty="0"/>
              <a:t>Introduction to Python</a:t>
            </a:r>
          </a:p>
        </p:txBody>
      </p:sp>
      <p:pic>
        <p:nvPicPr>
          <p:cNvPr id="9" name="Picture 8"/>
          <p:cNvPicPr>
            <a:picLocks noChangeAspect="1"/>
          </p:cNvPicPr>
          <p:nvPr/>
        </p:nvPicPr>
        <p:blipFill rotWithShape="1">
          <a:blip r:embed="rId2"/>
          <a:srcRect t="67212" b="1"/>
          <a:stretch/>
        </p:blipFill>
        <p:spPr>
          <a:xfrm>
            <a:off x="11901948" y="2495014"/>
            <a:ext cx="6603194" cy="7315200"/>
          </a:xfrm>
          <a:prstGeom prst="rect">
            <a:avLst/>
          </a:prstGeom>
        </p:spPr>
      </p:pic>
    </p:spTree>
    <p:extLst>
      <p:ext uri="{BB962C8B-B14F-4D97-AF65-F5344CB8AC3E}">
        <p14:creationId xmlns:p14="http://schemas.microsoft.com/office/powerpoint/2010/main" val="2884302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7660639"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rgbClr val="FFFFFF"/>
                </a:solidFill>
                <a:cs typeface="Source Sans Pro Light"/>
              </a:rPr>
              <a:t>Introduction to Python</a:t>
            </a:r>
            <a:endParaRPr lang="cs-CZ" sz="2800" dirty="0">
              <a:cs typeface="Source Sans Pro Light"/>
            </a:endParaRPr>
          </a:p>
        </p:txBody>
      </p:sp>
      <p:sp>
        <p:nvSpPr>
          <p:cNvPr id="5" name="Rectangle 4"/>
          <p:cNvSpPr/>
          <p:nvPr/>
        </p:nvSpPr>
        <p:spPr>
          <a:xfrm>
            <a:off x="665956" y="1971794"/>
            <a:ext cx="3588996" cy="523220"/>
          </a:xfrm>
          <a:prstGeom prst="rect">
            <a:avLst/>
          </a:prstGeom>
        </p:spPr>
        <p:txBody>
          <a:bodyPr wrap="none">
            <a:spAutoFit/>
          </a:bodyPr>
          <a:lstStyle/>
          <a:p>
            <a:r>
              <a:rPr lang="en-US" sz="2800" b="1" dirty="0"/>
              <a:t>Introduction to Python</a:t>
            </a:r>
          </a:p>
        </p:txBody>
      </p:sp>
      <p:sp>
        <p:nvSpPr>
          <p:cNvPr id="2" name="Rectangle 1"/>
          <p:cNvSpPr/>
          <p:nvPr/>
        </p:nvSpPr>
        <p:spPr>
          <a:xfrm>
            <a:off x="3350895" y="3082508"/>
            <a:ext cx="11787505" cy="830997"/>
          </a:xfrm>
          <a:prstGeom prst="rect">
            <a:avLst/>
          </a:prstGeom>
        </p:spPr>
        <p:txBody>
          <a:bodyPr wrap="square">
            <a:spAutoFit/>
          </a:bodyPr>
          <a:lstStyle/>
          <a:p>
            <a:r>
              <a:rPr lang="en-US" sz="2400" dirty="0">
                <a:solidFill>
                  <a:srgbClr val="000000"/>
                </a:solidFill>
              </a:rPr>
              <a:t>Computers cannot run the code written in a high–level language. </a:t>
            </a:r>
            <a:r>
              <a:rPr lang="en-US" sz="2400" b="1" dirty="0">
                <a:solidFill>
                  <a:srgbClr val="000000"/>
                </a:solidFill>
              </a:rPr>
              <a:t>We first have to translate it into binary code</a:t>
            </a:r>
            <a:r>
              <a:rPr lang="en-US" sz="2400" dirty="0">
                <a:solidFill>
                  <a:srgbClr val="000000"/>
                </a:solidFill>
              </a:rPr>
              <a:t>. To do so, we use </a:t>
            </a:r>
            <a:r>
              <a:rPr lang="en-US" sz="2400" dirty="0">
                <a:solidFill>
                  <a:srgbClr val="2456B4"/>
                </a:solidFill>
                <a:hlinkClick r:id="rId2"/>
              </a:rPr>
              <a:t>compilers</a:t>
            </a:r>
            <a:r>
              <a:rPr lang="en-US" sz="2400" dirty="0">
                <a:solidFill>
                  <a:srgbClr val="000000"/>
                </a:solidFill>
              </a:rPr>
              <a:t> and </a:t>
            </a:r>
            <a:r>
              <a:rPr lang="en-US" sz="2400" dirty="0">
                <a:solidFill>
                  <a:srgbClr val="2456B4"/>
                </a:solidFill>
                <a:hlinkClick r:id="rId3"/>
              </a:rPr>
              <a:t>interpreters</a:t>
            </a:r>
            <a:r>
              <a:rPr lang="en-US" sz="2400" dirty="0">
                <a:solidFill>
                  <a:srgbClr val="000000"/>
                </a:solidFill>
              </a:rPr>
              <a:t>.</a:t>
            </a:r>
            <a:endParaRPr lang="en-US" sz="2400" dirty="0"/>
          </a:p>
        </p:txBody>
      </p:sp>
      <p:pic>
        <p:nvPicPr>
          <p:cNvPr id="3" name="Picture 2"/>
          <p:cNvPicPr>
            <a:picLocks noChangeAspect="1"/>
          </p:cNvPicPr>
          <p:nvPr/>
        </p:nvPicPr>
        <p:blipFill>
          <a:blip r:embed="rId4"/>
          <a:stretch>
            <a:fillRect/>
          </a:stretch>
        </p:blipFill>
        <p:spPr>
          <a:xfrm>
            <a:off x="2799555" y="4500999"/>
            <a:ext cx="10801275" cy="3586361"/>
          </a:xfrm>
          <a:prstGeom prst="rect">
            <a:avLst/>
          </a:prstGeom>
        </p:spPr>
      </p:pic>
      <p:sp>
        <p:nvSpPr>
          <p:cNvPr id="6" name="Rectangle 5"/>
          <p:cNvSpPr/>
          <p:nvPr/>
        </p:nvSpPr>
        <p:spPr>
          <a:xfrm>
            <a:off x="3350895" y="8893016"/>
            <a:ext cx="13067665" cy="1200329"/>
          </a:xfrm>
          <a:prstGeom prst="rect">
            <a:avLst/>
          </a:prstGeom>
        </p:spPr>
        <p:txBody>
          <a:bodyPr wrap="square">
            <a:spAutoFit/>
          </a:bodyPr>
          <a:lstStyle/>
          <a:p>
            <a:r>
              <a:rPr lang="en-US" sz="2400" dirty="0">
                <a:solidFill>
                  <a:srgbClr val="000000"/>
                </a:solidFill>
              </a:rPr>
              <a:t>Compilers take a whole program as input and translate it to an executable binary code </a:t>
            </a:r>
            <a:r>
              <a:rPr lang="en-US" sz="2400" dirty="0">
                <a:solidFill>
                  <a:srgbClr val="000000"/>
                </a:solidFill>
                <a:hlinkClick r:id="rId5"/>
              </a:rPr>
              <a:t>in several steps</a:t>
            </a:r>
            <a:r>
              <a:rPr lang="en-US" sz="2400" dirty="0">
                <a:solidFill>
                  <a:srgbClr val="000000"/>
                </a:solidFill>
              </a:rPr>
              <a:t>.</a:t>
            </a:r>
          </a:p>
          <a:p>
            <a:r>
              <a:rPr lang="en-US" sz="2400" dirty="0">
                <a:solidFill>
                  <a:srgbClr val="000000"/>
                </a:solidFill>
              </a:rPr>
              <a:t>We can run the binary code only on the machine on which we compiled it. That’s because the binary code depends on the hardware and is not portable.</a:t>
            </a:r>
          </a:p>
        </p:txBody>
      </p:sp>
      <p:sp>
        <p:nvSpPr>
          <p:cNvPr id="7" name="Rectangle 6"/>
          <p:cNvSpPr/>
          <p:nvPr/>
        </p:nvSpPr>
        <p:spPr>
          <a:xfrm>
            <a:off x="1045323" y="10324068"/>
            <a:ext cx="6419258" cy="369332"/>
          </a:xfrm>
          <a:prstGeom prst="rect">
            <a:avLst/>
          </a:prstGeom>
        </p:spPr>
        <p:txBody>
          <a:bodyPr wrap="none">
            <a:spAutoFit/>
          </a:bodyPr>
          <a:lstStyle/>
          <a:p>
            <a:r>
              <a:rPr lang="en-US" dirty="0"/>
              <a:t>https://www.baeldung.com/cs/compiled-vs-interpreted-languages</a:t>
            </a:r>
          </a:p>
        </p:txBody>
      </p:sp>
    </p:spTree>
    <p:extLst>
      <p:ext uri="{BB962C8B-B14F-4D97-AF65-F5344CB8AC3E}">
        <p14:creationId xmlns:p14="http://schemas.microsoft.com/office/powerpoint/2010/main" val="1572453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7660639"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rgbClr val="FFFFFF"/>
                </a:solidFill>
                <a:cs typeface="Source Sans Pro Light"/>
              </a:rPr>
              <a:t>Introduction to Python</a:t>
            </a:r>
            <a:endParaRPr lang="cs-CZ" sz="2800" dirty="0">
              <a:cs typeface="Source Sans Pro Light"/>
            </a:endParaRPr>
          </a:p>
        </p:txBody>
      </p:sp>
      <p:sp>
        <p:nvSpPr>
          <p:cNvPr id="5" name="Rectangle 4"/>
          <p:cNvSpPr/>
          <p:nvPr/>
        </p:nvSpPr>
        <p:spPr>
          <a:xfrm>
            <a:off x="665956" y="1971794"/>
            <a:ext cx="3588996" cy="523220"/>
          </a:xfrm>
          <a:prstGeom prst="rect">
            <a:avLst/>
          </a:prstGeom>
        </p:spPr>
        <p:txBody>
          <a:bodyPr wrap="none">
            <a:spAutoFit/>
          </a:bodyPr>
          <a:lstStyle/>
          <a:p>
            <a:r>
              <a:rPr lang="en-US" sz="2800" b="1" dirty="0"/>
              <a:t>Introduction to Python</a:t>
            </a:r>
          </a:p>
        </p:txBody>
      </p:sp>
      <p:sp>
        <p:nvSpPr>
          <p:cNvPr id="2" name="Rectangle 1"/>
          <p:cNvSpPr/>
          <p:nvPr/>
        </p:nvSpPr>
        <p:spPr>
          <a:xfrm>
            <a:off x="3350895" y="3082508"/>
            <a:ext cx="11787505" cy="830997"/>
          </a:xfrm>
          <a:prstGeom prst="rect">
            <a:avLst/>
          </a:prstGeom>
        </p:spPr>
        <p:txBody>
          <a:bodyPr wrap="square">
            <a:spAutoFit/>
          </a:bodyPr>
          <a:lstStyle/>
          <a:p>
            <a:r>
              <a:rPr lang="en-US" sz="2400" dirty="0">
                <a:solidFill>
                  <a:srgbClr val="000000"/>
                </a:solidFill>
              </a:rPr>
              <a:t>Computers cannot run the code written in a high–level language. </a:t>
            </a:r>
            <a:r>
              <a:rPr lang="en-US" sz="2400" b="1" dirty="0">
                <a:solidFill>
                  <a:srgbClr val="000000"/>
                </a:solidFill>
              </a:rPr>
              <a:t>We first have to translate it into binary code</a:t>
            </a:r>
            <a:r>
              <a:rPr lang="en-US" sz="2400" dirty="0">
                <a:solidFill>
                  <a:srgbClr val="000000"/>
                </a:solidFill>
              </a:rPr>
              <a:t>. To do so, we use </a:t>
            </a:r>
            <a:r>
              <a:rPr lang="en-US" sz="2400" dirty="0">
                <a:solidFill>
                  <a:srgbClr val="2456B4"/>
                </a:solidFill>
                <a:hlinkClick r:id="rId2"/>
              </a:rPr>
              <a:t>compilers</a:t>
            </a:r>
            <a:r>
              <a:rPr lang="en-US" sz="2400" dirty="0">
                <a:solidFill>
                  <a:srgbClr val="000000"/>
                </a:solidFill>
              </a:rPr>
              <a:t> and </a:t>
            </a:r>
            <a:r>
              <a:rPr lang="en-US" sz="2400" dirty="0">
                <a:solidFill>
                  <a:srgbClr val="2456B4"/>
                </a:solidFill>
                <a:hlinkClick r:id="rId3"/>
              </a:rPr>
              <a:t>interpreters</a:t>
            </a:r>
            <a:r>
              <a:rPr lang="en-US" sz="2400" dirty="0">
                <a:solidFill>
                  <a:srgbClr val="000000"/>
                </a:solidFill>
              </a:rPr>
              <a:t>.</a:t>
            </a:r>
            <a:endParaRPr lang="en-US" sz="2400" dirty="0"/>
          </a:p>
        </p:txBody>
      </p:sp>
      <p:sp>
        <p:nvSpPr>
          <p:cNvPr id="7" name="Rectangle 6"/>
          <p:cNvSpPr/>
          <p:nvPr/>
        </p:nvSpPr>
        <p:spPr>
          <a:xfrm>
            <a:off x="1045323" y="10324068"/>
            <a:ext cx="6419258" cy="369332"/>
          </a:xfrm>
          <a:prstGeom prst="rect">
            <a:avLst/>
          </a:prstGeom>
        </p:spPr>
        <p:txBody>
          <a:bodyPr wrap="none">
            <a:spAutoFit/>
          </a:bodyPr>
          <a:lstStyle/>
          <a:p>
            <a:r>
              <a:rPr lang="en-US" dirty="0"/>
              <a:t>https://www.baeldung.com/cs/compiled-vs-interpreted-languages</a:t>
            </a:r>
          </a:p>
        </p:txBody>
      </p:sp>
      <p:pic>
        <p:nvPicPr>
          <p:cNvPr id="6146" name="Picture 2" descr="https://www.baeldung.com/wp-content/uploads/sites/4/2021/08/Interpretation-example-high-level-Algorithm-Flowchart-Example-scaled-1-1024x682.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956" y="3828017"/>
            <a:ext cx="9753600" cy="649605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9875521" y="5246508"/>
            <a:ext cx="8493760" cy="2677656"/>
          </a:xfrm>
          <a:prstGeom prst="rect">
            <a:avLst/>
          </a:prstGeom>
        </p:spPr>
        <p:txBody>
          <a:bodyPr wrap="square">
            <a:spAutoFit/>
          </a:bodyPr>
          <a:lstStyle/>
          <a:p>
            <a:r>
              <a:rPr lang="en-US" sz="2400" dirty="0">
                <a:solidFill>
                  <a:srgbClr val="000000"/>
                </a:solidFill>
              </a:rPr>
              <a:t>Interpreters read and execute the program at hand instruction by instruction. After being read, each instruction is translated into the machine’s binary code and run.</a:t>
            </a:r>
          </a:p>
          <a:p>
            <a:r>
              <a:rPr lang="en-US" sz="2400" dirty="0">
                <a:solidFill>
                  <a:srgbClr val="000000"/>
                </a:solidFill>
              </a:rPr>
              <a:t>Unlike compilers, the interpreters do not produce a binary executable file. Each time we run a program, we invoke the interpreter. It then reads and executes the program one instruction at a time</a:t>
            </a:r>
            <a:endParaRPr lang="en-US" sz="2400" b="0" i="0" dirty="0">
              <a:solidFill>
                <a:srgbClr val="000000"/>
              </a:solidFill>
              <a:effectLst/>
            </a:endParaRPr>
          </a:p>
        </p:txBody>
      </p:sp>
    </p:spTree>
    <p:extLst>
      <p:ext uri="{BB962C8B-B14F-4D97-AF65-F5344CB8AC3E}">
        <p14:creationId xmlns:p14="http://schemas.microsoft.com/office/powerpoint/2010/main" val="1348360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7660639"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rgbClr val="FFFFFF"/>
                </a:solidFill>
                <a:cs typeface="Source Sans Pro Light"/>
              </a:rPr>
              <a:t>Introduction to Python</a:t>
            </a:r>
            <a:endParaRPr lang="cs-CZ" sz="2800" dirty="0">
              <a:cs typeface="Source Sans Pro Light"/>
            </a:endParaRPr>
          </a:p>
        </p:txBody>
      </p:sp>
      <p:sp>
        <p:nvSpPr>
          <p:cNvPr id="5" name="Rectangle 4"/>
          <p:cNvSpPr/>
          <p:nvPr/>
        </p:nvSpPr>
        <p:spPr>
          <a:xfrm>
            <a:off x="665956" y="1971794"/>
            <a:ext cx="3588996" cy="523220"/>
          </a:xfrm>
          <a:prstGeom prst="rect">
            <a:avLst/>
          </a:prstGeom>
        </p:spPr>
        <p:txBody>
          <a:bodyPr wrap="none">
            <a:spAutoFit/>
          </a:bodyPr>
          <a:lstStyle/>
          <a:p>
            <a:r>
              <a:rPr lang="en-US" sz="2800" b="1" dirty="0"/>
              <a:t>Introduction to Python</a:t>
            </a:r>
          </a:p>
        </p:txBody>
      </p:sp>
      <p:sp>
        <p:nvSpPr>
          <p:cNvPr id="6" name="Title 3"/>
          <p:cNvSpPr txBox="1">
            <a:spLocks/>
          </p:cNvSpPr>
          <p:nvPr/>
        </p:nvSpPr>
        <p:spPr>
          <a:xfrm>
            <a:off x="3273445" y="3082508"/>
            <a:ext cx="7940659" cy="763525"/>
          </a:xfrm>
          <a:prstGeom prst="rect">
            <a:avLst/>
          </a:prstGeom>
        </p:spPr>
        <p:txBody>
          <a:bodyPr/>
          <a:lstStyle/>
          <a:p>
            <a:r>
              <a:rPr lang="en-US" sz="3600" dirty="0">
                <a:solidFill>
                  <a:srgbClr val="FF0150"/>
                </a:solidFill>
                <a:effectLst>
                  <a:outerShdw blurRad="38100" dist="38100" dir="2700000" algn="tl">
                    <a:srgbClr val="000000">
                      <a:alpha val="43137"/>
                    </a:srgbClr>
                  </a:outerShdw>
                </a:effectLst>
              </a:rPr>
              <a:t>History in Brief:</a:t>
            </a:r>
          </a:p>
        </p:txBody>
      </p:sp>
      <p:sp>
        <p:nvSpPr>
          <p:cNvPr id="7" name="Content Placeholder 4"/>
          <p:cNvSpPr txBox="1">
            <a:spLocks/>
          </p:cNvSpPr>
          <p:nvPr/>
        </p:nvSpPr>
        <p:spPr>
          <a:xfrm>
            <a:off x="4487765" y="3922233"/>
            <a:ext cx="6871115" cy="3511061"/>
          </a:xfrm>
          <a:prstGeom prst="rect">
            <a:avLst/>
          </a:prstGeom>
        </p:spPr>
        <p:txBody>
          <a:bodyPr>
            <a:noAutofit/>
          </a:bodyPr>
          <a:lstStyle/>
          <a:p>
            <a:pPr marL="342900" marR="0" lvl="0" indent="-342900" algn="l" defTabSz="914400" rtl="0" eaLnBrk="1" fontAlgn="auto" latinLnBrk="0" hangingPunct="1">
              <a:lnSpc>
                <a:spcPct val="170000"/>
              </a:lnSpc>
              <a:spcBef>
                <a:spcPct val="20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Invented in the Netherlands by Guido Van </a:t>
            </a:r>
            <a:r>
              <a:rPr kumimoji="0" lang="en-US" sz="2000" b="0" i="0" u="none" strike="noStrike" kern="1200" cap="none" spc="0" normalizeH="0" baseline="0" noProof="0" dirty="0" err="1">
                <a:ln>
                  <a:noFill/>
                </a:ln>
                <a:solidFill>
                  <a:schemeClr val="tx1"/>
                </a:solidFill>
                <a:effectLst/>
                <a:uLnTx/>
                <a:uFillTx/>
                <a:latin typeface="+mn-lt"/>
                <a:ea typeface="+mn-ea"/>
                <a:cs typeface="+mn-cs"/>
              </a:rPr>
              <a:t>Rossum</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70000"/>
              </a:lnSpc>
              <a:spcBef>
                <a:spcPct val="20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Python was coined and conceived in the late 1980s</a:t>
            </a:r>
          </a:p>
          <a:p>
            <a:pPr marL="342900" marR="0" lvl="0" indent="-342900" algn="l" defTabSz="914400" rtl="0" eaLnBrk="1" fontAlgn="auto" latinLnBrk="0" hangingPunct="1">
              <a:lnSpc>
                <a:spcPct val="170000"/>
              </a:lnSpc>
              <a:spcBef>
                <a:spcPct val="20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Implementation was started in December 1989</a:t>
            </a:r>
          </a:p>
          <a:p>
            <a:pPr marL="342900" marR="0" lvl="0" indent="-342900" algn="l" defTabSz="914400" rtl="0" eaLnBrk="1" fontAlgn="auto" latinLnBrk="0" hangingPunct="1">
              <a:lnSpc>
                <a:spcPct val="170000"/>
              </a:lnSpc>
              <a:spcBef>
                <a:spcPct val="20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Named after Monty Python</a:t>
            </a:r>
          </a:p>
          <a:p>
            <a:pPr marL="342900" marR="0" lvl="0" indent="-342900" algn="l" defTabSz="914400" rtl="0" eaLnBrk="1" fontAlgn="auto" latinLnBrk="0" hangingPunct="1">
              <a:lnSpc>
                <a:spcPct val="170000"/>
              </a:lnSpc>
              <a:spcBef>
                <a:spcPct val="20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Guido Van </a:t>
            </a:r>
            <a:r>
              <a:rPr kumimoji="0" lang="en-US" sz="2000" b="0" i="0" u="none" strike="noStrike" kern="1200" cap="none" spc="0" normalizeH="0" baseline="0" noProof="0" dirty="0" err="1">
                <a:ln>
                  <a:noFill/>
                </a:ln>
                <a:solidFill>
                  <a:schemeClr val="tx1"/>
                </a:solidFill>
                <a:effectLst/>
                <a:uLnTx/>
                <a:uFillTx/>
                <a:latin typeface="+mn-lt"/>
                <a:ea typeface="+mn-ea"/>
                <a:cs typeface="+mn-cs"/>
              </a:rPr>
              <a:t>Rossum</a:t>
            </a:r>
            <a:r>
              <a:rPr kumimoji="0" lang="en-US" sz="2000" b="0" i="0" u="none" strike="noStrike" kern="1200" cap="none" spc="0" normalizeH="0" baseline="0" noProof="0" dirty="0">
                <a:ln>
                  <a:noFill/>
                </a:ln>
                <a:solidFill>
                  <a:schemeClr val="tx1"/>
                </a:solidFill>
                <a:effectLst/>
                <a:uLnTx/>
                <a:uFillTx/>
                <a:latin typeface="+mn-lt"/>
                <a:ea typeface="+mn-ea"/>
                <a:cs typeface="+mn-cs"/>
              </a:rPr>
              <a:t>(the founder)  was a fan of Monty Python’s</a:t>
            </a:r>
            <a:r>
              <a:rPr kumimoji="0" lang="en-US" sz="2000" b="0" i="0" u="none" strike="noStrike" kern="1200" cap="none" spc="0" normalizeH="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‘Flying Circus’ – a famous TV show in the Netherlands then.</a:t>
            </a:r>
            <a:r>
              <a:rPr kumimoji="0" lang="en-US" sz="2000" b="1" i="0" u="none" strike="noStrike" kern="1200" cap="none" spc="0" normalizeH="0" baseline="0" noProof="0" dirty="0">
                <a:ln>
                  <a:noFill/>
                </a:ln>
                <a:solidFill>
                  <a:schemeClr val="tx1"/>
                </a:solidFill>
                <a:effectLst/>
                <a:uLnTx/>
                <a:uFillTx/>
                <a:latin typeface="+mn-lt"/>
                <a:ea typeface="+mn-ea"/>
                <a:cs typeface="+mn-cs"/>
              </a:rPr>
              <a:t>	</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560802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697D96F-CA17-4A29-A9FC-D79C57B49032}"/>
              </a:ext>
            </a:extLst>
          </p:cNvPr>
          <p:cNvGrpSpPr/>
          <p:nvPr/>
        </p:nvGrpSpPr>
        <p:grpSpPr>
          <a:xfrm>
            <a:off x="-19844" y="3571050"/>
            <a:ext cx="4885135" cy="828288"/>
            <a:chOff x="-19844" y="2798890"/>
            <a:chExt cx="4885135" cy="828288"/>
          </a:xfrm>
          <a:solidFill>
            <a:srgbClr val="FFBF00"/>
          </a:solidFill>
        </p:grpSpPr>
        <p:sp>
          <p:nvSpPr>
            <p:cNvPr id="33" name="object 25">
              <a:extLst>
                <a:ext uri="{FF2B5EF4-FFF2-40B4-BE49-F238E27FC236}">
                  <a16:creationId xmlns:a16="http://schemas.microsoft.com/office/drawing/2014/main" id="{DA12AC99-EC5E-4392-8054-AF0DE866402B}"/>
                </a:ext>
              </a:extLst>
            </p:cNvPr>
            <p:cNvSpPr/>
            <p:nvPr/>
          </p:nvSpPr>
          <p:spPr>
            <a:xfrm>
              <a:off x="-19844" y="2799178"/>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sp>
          <p:nvSpPr>
            <p:cNvPr id="34" name="object 25">
              <a:extLst>
                <a:ext uri="{FF2B5EF4-FFF2-40B4-BE49-F238E27FC236}">
                  <a16:creationId xmlns:a16="http://schemas.microsoft.com/office/drawing/2014/main" id="{B71CB4DF-A4F3-464D-86D8-D2C705048CB0}"/>
                </a:ext>
              </a:extLst>
            </p:cNvPr>
            <p:cNvSpPr/>
            <p:nvPr/>
          </p:nvSpPr>
          <p:spPr>
            <a:xfrm>
              <a:off x="1608534" y="279889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grpSp>
      <p:sp>
        <p:nvSpPr>
          <p:cNvPr id="8" name="object 8"/>
          <p:cNvSpPr/>
          <p:nvPr/>
        </p:nvSpPr>
        <p:spPr>
          <a:xfrm>
            <a:off x="-19844" y="556807"/>
            <a:ext cx="4788239" cy="827493"/>
          </a:xfrm>
          <a:prstGeom prst="rect">
            <a:avLst/>
          </a:prstGeom>
          <a:blipFill>
            <a:blip r:embed="rId2" cstate="print"/>
            <a:stretch>
              <a:fillRect/>
            </a:stretch>
          </a:blipFill>
        </p:spPr>
        <p:txBody>
          <a:bodyPr wrap="square" lIns="0" tIns="0" rIns="0" bIns="0" rtlCol="0"/>
          <a:lstStyle/>
          <a:p>
            <a:endParaRPr dirty="0"/>
          </a:p>
        </p:txBody>
      </p:sp>
      <p:sp>
        <p:nvSpPr>
          <p:cNvPr id="9" name="object 9"/>
          <p:cNvSpPr txBox="1"/>
          <p:nvPr/>
        </p:nvSpPr>
        <p:spPr>
          <a:xfrm>
            <a:off x="665956" y="748698"/>
            <a:ext cx="3581400" cy="443711"/>
          </a:xfrm>
          <a:prstGeom prst="rect">
            <a:avLst/>
          </a:prstGeom>
        </p:spPr>
        <p:txBody>
          <a:bodyPr vert="horz" wrap="square" lIns="0" tIns="12700" rIns="0" bIns="0" rtlCol="0">
            <a:spAutoFit/>
          </a:bodyPr>
          <a:lstStyle/>
          <a:p>
            <a:pPr marL="12700">
              <a:spcBef>
                <a:spcPts val="100"/>
              </a:spcBef>
            </a:pPr>
            <a:r>
              <a:rPr lang="en-IN" sz="2800" spc="-5" dirty="0">
                <a:solidFill>
                  <a:srgbClr val="FFFFFF"/>
                </a:solidFill>
                <a:cs typeface="Source Sans Pro Light"/>
              </a:rPr>
              <a:t>Course objectives</a:t>
            </a:r>
            <a:endParaRPr sz="2800" dirty="0">
              <a:cs typeface="Source Sans Pro Light"/>
            </a:endParaRPr>
          </a:p>
        </p:txBody>
      </p:sp>
      <p:sp>
        <p:nvSpPr>
          <p:cNvPr id="10" name="object 10"/>
          <p:cNvSpPr txBox="1"/>
          <p:nvPr/>
        </p:nvSpPr>
        <p:spPr>
          <a:xfrm>
            <a:off x="971550" y="1790700"/>
            <a:ext cx="17220406" cy="1113125"/>
          </a:xfrm>
          <a:prstGeom prst="rect">
            <a:avLst/>
          </a:prstGeom>
        </p:spPr>
        <p:txBody>
          <a:bodyPr vert="horz" wrap="square" lIns="0" tIns="5080" rIns="0" bIns="0" rtlCol="0">
            <a:spAutoFit/>
          </a:bodyPr>
          <a:lstStyle/>
          <a:p>
            <a:pPr marL="342900" lvl="0" indent="-342900">
              <a:buFont typeface="Arial" panose="020B0604020202020204" pitchFamily="34" charset="0"/>
              <a:buChar char="•"/>
            </a:pPr>
            <a:r>
              <a:rPr lang="en-US" sz="2400" dirty="0"/>
              <a:t>To study object oriented paradigm in Python.</a:t>
            </a:r>
          </a:p>
          <a:p>
            <a:pPr marL="342900" lvl="0" indent="-342900">
              <a:buFont typeface="Arial" panose="020B0604020202020204" pitchFamily="34" charset="0"/>
              <a:buChar char="•"/>
            </a:pPr>
            <a:r>
              <a:rPr lang="en-US" sz="2400" dirty="0"/>
              <a:t>To develop their skill set using Python.</a:t>
            </a:r>
          </a:p>
          <a:p>
            <a:pPr marL="342900" lvl="0" indent="-342900">
              <a:buFont typeface="Arial" panose="020B0604020202020204" pitchFamily="34" charset="0"/>
              <a:buChar char="•"/>
            </a:pPr>
            <a:r>
              <a:rPr lang="en-US" sz="2400" dirty="0"/>
              <a:t>To familiarize with the functionalities and applications of Python.</a:t>
            </a:r>
            <a:endParaRPr lang="en-US" sz="2400" dirty="0">
              <a:cs typeface="Source Sans Pro Light"/>
            </a:endParaRPr>
          </a:p>
        </p:txBody>
      </p:sp>
      <p:sp>
        <p:nvSpPr>
          <p:cNvPr id="11" name="object 11"/>
          <p:cNvSpPr txBox="1"/>
          <p:nvPr/>
        </p:nvSpPr>
        <p:spPr>
          <a:xfrm>
            <a:off x="971550" y="4642167"/>
            <a:ext cx="8009890" cy="1490152"/>
          </a:xfrm>
          <a:prstGeom prst="rect">
            <a:avLst/>
          </a:prstGeom>
        </p:spPr>
        <p:txBody>
          <a:bodyPr vert="horz" wrap="square" lIns="0" tIns="5080" rIns="0" bIns="0" rtlCol="0">
            <a:spAutoFit/>
          </a:bodyPr>
          <a:lstStyle>
            <a:defPPr>
              <a:defRPr lang="en-US"/>
            </a:defPPr>
            <a:lvl1pPr marL="342900" lvl="0" indent="-342900">
              <a:buFont typeface="Arial" panose="020B0604020202020204" pitchFamily="34" charset="0"/>
              <a:buChar char="•"/>
              <a:defRPr sz="2400"/>
            </a:lvl1pPr>
          </a:lstStyle>
          <a:p>
            <a:r>
              <a:rPr lang="en-US" dirty="0"/>
              <a:t>Understand and use the Object Oriented paradigm in Python</a:t>
            </a:r>
          </a:p>
          <a:p>
            <a:r>
              <a:rPr lang="en-US" dirty="0"/>
              <a:t>Use the IO model in Python to read and write disk files.</a:t>
            </a:r>
          </a:p>
          <a:p>
            <a:r>
              <a:rPr lang="en-US" dirty="0"/>
              <a:t>Write Python programs using collections, regular expression, classifying and categorizing text.</a:t>
            </a:r>
          </a:p>
        </p:txBody>
      </p:sp>
      <p:sp>
        <p:nvSpPr>
          <p:cNvPr id="12" name="object 12"/>
          <p:cNvSpPr txBox="1"/>
          <p:nvPr/>
        </p:nvSpPr>
        <p:spPr>
          <a:xfrm>
            <a:off x="9673429" y="4687455"/>
            <a:ext cx="7497375" cy="1482457"/>
          </a:xfrm>
          <a:prstGeom prst="rect">
            <a:avLst/>
          </a:prstGeom>
        </p:spPr>
        <p:txBody>
          <a:bodyPr vert="horz" wrap="square" lIns="0" tIns="5080" rIns="0" bIns="0" rtlCol="0">
            <a:spAutoFit/>
          </a:bodyPr>
          <a:lstStyle/>
          <a:p>
            <a:pPr marL="12700" algn="just">
              <a:lnSpc>
                <a:spcPct val="100000"/>
              </a:lnSpc>
              <a:spcBef>
                <a:spcPts val="100"/>
              </a:spcBef>
            </a:pPr>
            <a:r>
              <a:rPr lang="en-IN" sz="2400" i="1" dirty="0">
                <a:cs typeface="Source Sans Pro Light"/>
              </a:rPr>
              <a:t>Data Type, operators, control flow, tuples, set, </a:t>
            </a:r>
            <a:r>
              <a:rPr lang="en-IN" sz="2400" i="1" dirty="0" err="1">
                <a:cs typeface="Source Sans Pro Light"/>
              </a:rPr>
              <a:t>dictionaries,OOPs</a:t>
            </a:r>
            <a:r>
              <a:rPr lang="en-IN" sz="2400" i="1" dirty="0">
                <a:cs typeface="Source Sans Pro Light"/>
              </a:rPr>
              <a:t>, Classes, objects, Open Database Connectivity (ODBC),  </a:t>
            </a:r>
            <a:r>
              <a:rPr lang="en-IN" sz="2400" i="1" dirty="0" err="1">
                <a:cs typeface="Source Sans Pro Light"/>
              </a:rPr>
              <a:t>Postgres</a:t>
            </a:r>
            <a:r>
              <a:rPr lang="en-IN" sz="2400" i="1" dirty="0">
                <a:cs typeface="Source Sans Pro Light"/>
              </a:rPr>
              <a:t>, MySQL, GUI, </a:t>
            </a:r>
            <a:r>
              <a:rPr lang="en-IN" sz="2400" i="1" dirty="0" err="1">
                <a:cs typeface="Source Sans Pro Light"/>
              </a:rPr>
              <a:t>tkinter</a:t>
            </a:r>
            <a:r>
              <a:rPr lang="en-IN" sz="2400" i="1" dirty="0">
                <a:cs typeface="Source Sans Pro Light"/>
              </a:rPr>
              <a:t>, Client Server programing, HTML, Common Gateway Interface (CGI) </a:t>
            </a:r>
            <a:endParaRPr lang="cs-CZ" sz="2400" dirty="0">
              <a:cs typeface="Source Sans Pro Light"/>
            </a:endParaRPr>
          </a:p>
        </p:txBody>
      </p:sp>
      <p:sp>
        <p:nvSpPr>
          <p:cNvPr id="22" name="object 22"/>
          <p:cNvSpPr txBox="1"/>
          <p:nvPr/>
        </p:nvSpPr>
        <p:spPr>
          <a:xfrm>
            <a:off x="646112" y="3743918"/>
            <a:ext cx="4806156" cy="443711"/>
          </a:xfrm>
          <a:prstGeom prst="rect">
            <a:avLst/>
          </a:prstGeom>
        </p:spPr>
        <p:txBody>
          <a:bodyPr vert="horz" wrap="square" lIns="0" tIns="12700" rIns="0" bIns="0" rtlCol="0">
            <a:spAutoFit/>
          </a:bodyPr>
          <a:lstStyle/>
          <a:p>
            <a:pPr marL="12700">
              <a:spcBef>
                <a:spcPts val="100"/>
              </a:spcBef>
            </a:pPr>
            <a:r>
              <a:rPr lang="en-IN" sz="2800" spc="-10" dirty="0">
                <a:solidFill>
                  <a:srgbClr val="FFFFFF"/>
                </a:solidFill>
                <a:cs typeface="Source Sans Pro Light"/>
              </a:rPr>
              <a:t>Course outcomes</a:t>
            </a:r>
            <a:endParaRPr sz="2800" dirty="0">
              <a:cs typeface="Source Sans Pro Light"/>
            </a:endParaRPr>
          </a:p>
        </p:txBody>
      </p:sp>
      <p:sp>
        <p:nvSpPr>
          <p:cNvPr id="23" name="object 23"/>
          <p:cNvSpPr/>
          <p:nvPr/>
        </p:nvSpPr>
        <p:spPr>
          <a:xfrm>
            <a:off x="9673429" y="3528060"/>
            <a:ext cx="3256756" cy="828000"/>
          </a:xfrm>
          <a:custGeom>
            <a:avLst/>
            <a:gdLst/>
            <a:ahLst/>
            <a:cxnLst/>
            <a:rect l="l" t="t" r="r" b="b"/>
            <a:pathLst>
              <a:path w="1909445" h="437514">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a:solidFill>
            <a:srgbClr val="FFA001"/>
          </a:solidFill>
        </p:spPr>
        <p:txBody>
          <a:bodyPr wrap="square" lIns="0" tIns="0" rIns="0" bIns="0" rtlCol="0"/>
          <a:lstStyle/>
          <a:p>
            <a:endParaRPr dirty="0"/>
          </a:p>
        </p:txBody>
      </p:sp>
      <p:sp>
        <p:nvSpPr>
          <p:cNvPr id="24" name="object 24"/>
          <p:cNvSpPr txBox="1"/>
          <p:nvPr/>
        </p:nvSpPr>
        <p:spPr>
          <a:xfrm>
            <a:off x="10367327" y="3720205"/>
            <a:ext cx="2478008" cy="443711"/>
          </a:xfrm>
          <a:prstGeom prst="rect">
            <a:avLst/>
          </a:prstGeom>
        </p:spPr>
        <p:txBody>
          <a:bodyPr vert="horz" wrap="square" lIns="0" tIns="12700" rIns="0" bIns="0" rtlCol="0">
            <a:spAutoFit/>
          </a:bodyPr>
          <a:lstStyle/>
          <a:p>
            <a:pPr marL="12700">
              <a:spcBef>
                <a:spcPts val="100"/>
              </a:spcBef>
            </a:pPr>
            <a:r>
              <a:rPr sz="2800" spc="5" dirty="0">
                <a:solidFill>
                  <a:srgbClr val="FFFFFF"/>
                </a:solidFill>
                <a:cs typeface="Source Sans Pro Light"/>
              </a:rPr>
              <a:t>K</a:t>
            </a:r>
            <a:r>
              <a:rPr sz="2800" spc="25" dirty="0">
                <a:solidFill>
                  <a:srgbClr val="FFFFFF"/>
                </a:solidFill>
                <a:cs typeface="Source Sans Pro Light"/>
              </a:rPr>
              <a:t>e</a:t>
            </a:r>
            <a:r>
              <a:rPr sz="2800" dirty="0">
                <a:solidFill>
                  <a:srgbClr val="FFFFFF"/>
                </a:solidFill>
                <a:cs typeface="Source Sans Pro Light"/>
              </a:rPr>
              <a:t>ywo</a:t>
            </a:r>
            <a:r>
              <a:rPr sz="2800" spc="-20" dirty="0">
                <a:solidFill>
                  <a:srgbClr val="FFFFFF"/>
                </a:solidFill>
                <a:cs typeface="Source Sans Pro Light"/>
              </a:rPr>
              <a:t>r</a:t>
            </a:r>
            <a:r>
              <a:rPr sz="2800" dirty="0">
                <a:solidFill>
                  <a:srgbClr val="FFFFFF"/>
                </a:solidFill>
                <a:cs typeface="Source Sans Pro Light"/>
              </a:rPr>
              <a:t>ds</a:t>
            </a:r>
            <a:endParaRPr sz="2800" dirty="0">
              <a:cs typeface="Source Sans Pro Light"/>
            </a:endParaRPr>
          </a:p>
        </p:txBody>
      </p:sp>
      <p:sp>
        <p:nvSpPr>
          <p:cNvPr id="35" name="object 24"/>
          <p:cNvSpPr txBox="1"/>
          <p:nvPr/>
        </p:nvSpPr>
        <p:spPr>
          <a:xfrm>
            <a:off x="645636" y="7428857"/>
            <a:ext cx="2478008" cy="443711"/>
          </a:xfrm>
          <a:prstGeom prst="rect">
            <a:avLst/>
          </a:prstGeom>
        </p:spPr>
        <p:txBody>
          <a:bodyPr vert="horz" wrap="square" lIns="0" tIns="12700" rIns="0" bIns="0" rtlCol="0">
            <a:spAutoFit/>
          </a:bodyPr>
          <a:lstStyle/>
          <a:p>
            <a:pPr marL="12700">
              <a:spcBef>
                <a:spcPts val="100"/>
              </a:spcBef>
            </a:pPr>
            <a:r>
              <a:rPr sz="2800" spc="5" dirty="0">
                <a:solidFill>
                  <a:srgbClr val="FFFFFF"/>
                </a:solidFill>
                <a:cs typeface="Source Sans Pro Light"/>
              </a:rPr>
              <a:t>K</a:t>
            </a:r>
            <a:r>
              <a:rPr sz="2800" spc="25" dirty="0">
                <a:solidFill>
                  <a:srgbClr val="FFFFFF"/>
                </a:solidFill>
                <a:cs typeface="Source Sans Pro Light"/>
              </a:rPr>
              <a:t>e</a:t>
            </a:r>
            <a:r>
              <a:rPr sz="2800" dirty="0">
                <a:solidFill>
                  <a:srgbClr val="FFFFFF"/>
                </a:solidFill>
                <a:cs typeface="Source Sans Pro Light"/>
              </a:rPr>
              <a:t>ywo</a:t>
            </a:r>
            <a:r>
              <a:rPr sz="2800" spc="-20" dirty="0">
                <a:solidFill>
                  <a:srgbClr val="FFFFFF"/>
                </a:solidFill>
                <a:cs typeface="Source Sans Pro Light"/>
              </a:rPr>
              <a:t>r</a:t>
            </a:r>
            <a:r>
              <a:rPr sz="2800" dirty="0">
                <a:solidFill>
                  <a:srgbClr val="FFFFFF"/>
                </a:solidFill>
                <a:cs typeface="Source Sans Pro Light"/>
              </a:rPr>
              <a:t>ds</a:t>
            </a:r>
            <a:endParaRPr sz="2800" dirty="0">
              <a:cs typeface="Source Sans Pro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7660639"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rgbClr val="FFFFFF"/>
                </a:solidFill>
                <a:cs typeface="Source Sans Pro Light"/>
              </a:rPr>
              <a:t>Introduction to Python</a:t>
            </a:r>
            <a:endParaRPr lang="cs-CZ" sz="2800" dirty="0">
              <a:cs typeface="Source Sans Pro Light"/>
            </a:endParaRPr>
          </a:p>
        </p:txBody>
      </p:sp>
      <p:sp>
        <p:nvSpPr>
          <p:cNvPr id="5" name="Rectangle 4"/>
          <p:cNvSpPr/>
          <p:nvPr/>
        </p:nvSpPr>
        <p:spPr>
          <a:xfrm>
            <a:off x="665956" y="1971794"/>
            <a:ext cx="3588996" cy="523220"/>
          </a:xfrm>
          <a:prstGeom prst="rect">
            <a:avLst/>
          </a:prstGeom>
        </p:spPr>
        <p:txBody>
          <a:bodyPr wrap="none">
            <a:spAutoFit/>
          </a:bodyPr>
          <a:lstStyle/>
          <a:p>
            <a:r>
              <a:rPr lang="en-US" sz="2800" b="1" dirty="0"/>
              <a:t>Introduction to Python</a:t>
            </a:r>
          </a:p>
        </p:txBody>
      </p:sp>
      <p:sp>
        <p:nvSpPr>
          <p:cNvPr id="6" name="Title 3"/>
          <p:cNvSpPr txBox="1">
            <a:spLocks/>
          </p:cNvSpPr>
          <p:nvPr/>
        </p:nvSpPr>
        <p:spPr>
          <a:xfrm>
            <a:off x="3273445" y="3082508"/>
            <a:ext cx="7940659" cy="763525"/>
          </a:xfrm>
          <a:prstGeom prst="rect">
            <a:avLst/>
          </a:prstGeom>
        </p:spPr>
        <p:txBody>
          <a:bodyPr/>
          <a:lstStyle/>
          <a:p>
            <a:r>
              <a:rPr lang="en-US" sz="3600" dirty="0">
                <a:solidFill>
                  <a:srgbClr val="FF0150"/>
                </a:solidFill>
                <a:effectLst>
                  <a:outerShdw blurRad="38100" dist="38100" dir="2700000" algn="tl">
                    <a:srgbClr val="000000">
                      <a:alpha val="43137"/>
                    </a:srgbClr>
                  </a:outerShdw>
                </a:effectLst>
              </a:rPr>
              <a:t>History in Brief:</a:t>
            </a:r>
          </a:p>
        </p:txBody>
      </p:sp>
      <p:pic>
        <p:nvPicPr>
          <p:cNvPr id="2" name="Picture 1"/>
          <p:cNvPicPr>
            <a:picLocks noChangeAspect="1"/>
          </p:cNvPicPr>
          <p:nvPr/>
        </p:nvPicPr>
        <p:blipFill>
          <a:blip r:embed="rId2"/>
          <a:stretch>
            <a:fillRect/>
          </a:stretch>
        </p:blipFill>
        <p:spPr>
          <a:xfrm>
            <a:off x="5466556" y="3846033"/>
            <a:ext cx="8029575" cy="5495925"/>
          </a:xfrm>
          <a:prstGeom prst="rect">
            <a:avLst/>
          </a:prstGeom>
        </p:spPr>
      </p:pic>
    </p:spTree>
    <p:extLst>
      <p:ext uri="{BB962C8B-B14F-4D97-AF65-F5344CB8AC3E}">
        <p14:creationId xmlns:p14="http://schemas.microsoft.com/office/powerpoint/2010/main" val="2045563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7660639"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rgbClr val="FFFFFF"/>
                </a:solidFill>
                <a:cs typeface="Source Sans Pro Light"/>
              </a:rPr>
              <a:t>Introduction to Python</a:t>
            </a:r>
            <a:endParaRPr lang="cs-CZ" sz="2800" dirty="0">
              <a:cs typeface="Source Sans Pro Light"/>
            </a:endParaRPr>
          </a:p>
        </p:txBody>
      </p:sp>
      <p:sp>
        <p:nvSpPr>
          <p:cNvPr id="5" name="Rectangle 4"/>
          <p:cNvSpPr/>
          <p:nvPr/>
        </p:nvSpPr>
        <p:spPr>
          <a:xfrm>
            <a:off x="665956" y="1971794"/>
            <a:ext cx="3588996" cy="523220"/>
          </a:xfrm>
          <a:prstGeom prst="rect">
            <a:avLst/>
          </a:prstGeom>
        </p:spPr>
        <p:txBody>
          <a:bodyPr wrap="none">
            <a:spAutoFit/>
          </a:bodyPr>
          <a:lstStyle/>
          <a:p>
            <a:r>
              <a:rPr lang="en-US" sz="2800" b="1" dirty="0"/>
              <a:t>Introduction to Python</a:t>
            </a:r>
          </a:p>
        </p:txBody>
      </p:sp>
      <p:sp>
        <p:nvSpPr>
          <p:cNvPr id="8" name="Title 3"/>
          <p:cNvSpPr txBox="1">
            <a:spLocks/>
          </p:cNvSpPr>
          <p:nvPr/>
        </p:nvSpPr>
        <p:spPr>
          <a:xfrm>
            <a:off x="3436005" y="3082508"/>
            <a:ext cx="7940659" cy="763525"/>
          </a:xfrm>
          <a:prstGeom prst="rect">
            <a:avLst/>
          </a:prstGeom>
        </p:spPr>
        <p:txBody>
          <a:bodyPr/>
          <a:lstStyle>
            <a:lvl1pPr algn="l" defTabSz="1425732" rtl="0" eaLnBrk="1" latinLnBrk="0" hangingPunct="1">
              <a:lnSpc>
                <a:spcPct val="90000"/>
              </a:lnSpc>
              <a:spcBef>
                <a:spcPct val="0"/>
              </a:spcBef>
              <a:buNone/>
              <a:defRPr sz="6860" kern="1200">
                <a:solidFill>
                  <a:schemeClr val="tx1"/>
                </a:solidFill>
                <a:latin typeface="+mj-lt"/>
                <a:ea typeface="+mj-ea"/>
                <a:cs typeface="+mj-cs"/>
              </a:defRPr>
            </a:lvl1pPr>
          </a:lstStyle>
          <a:p>
            <a:r>
              <a:rPr lang="en-US" dirty="0"/>
              <a:t>Why learn Python?</a:t>
            </a:r>
          </a:p>
        </p:txBody>
      </p:sp>
      <p:sp>
        <p:nvSpPr>
          <p:cNvPr id="9" name="Content Placeholder 5"/>
          <p:cNvSpPr txBox="1">
            <a:spLocks/>
          </p:cNvSpPr>
          <p:nvPr/>
        </p:nvSpPr>
        <p:spPr>
          <a:xfrm>
            <a:off x="5003800" y="4289620"/>
            <a:ext cx="8448040" cy="2973020"/>
          </a:xfrm>
          <a:prstGeom prst="rect">
            <a:avLst/>
          </a:prstGeom>
        </p:spPr>
        <p:txBody>
          <a:bodyPr>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a:lnSpc>
                <a:spcPct val="150000"/>
              </a:lnSpc>
            </a:pPr>
            <a:r>
              <a:rPr lang="en-US" sz="1900" dirty="0"/>
              <a:t>Python has a simple syntax; it has abundant libraries and built-in-modules when compared to many other high-level languages like C, C++, Java etc.</a:t>
            </a:r>
          </a:p>
          <a:p>
            <a:pPr>
              <a:lnSpc>
                <a:spcPct val="150000"/>
              </a:lnSpc>
            </a:pPr>
            <a:r>
              <a:rPr lang="en-US" sz="1900" dirty="0"/>
              <a:t>Portable - Python is a cross-platform language i.e. the code written in one operating system, say windows, will work well with other </a:t>
            </a:r>
            <a:r>
              <a:rPr lang="en-US" sz="1900" dirty="0">
                <a:hlinkClick r:id="rId2"/>
              </a:rPr>
              <a:t>operating systems </a:t>
            </a:r>
            <a:r>
              <a:rPr lang="en-US" sz="1900" dirty="0"/>
              <a:t>like Mac OS or Linux.</a:t>
            </a:r>
          </a:p>
          <a:p>
            <a:pPr>
              <a:lnSpc>
                <a:spcPct val="150000"/>
              </a:lnSpc>
            </a:pPr>
            <a:r>
              <a:rPr lang="en-US" sz="1900" dirty="0"/>
              <a:t>It is Easy to use</a:t>
            </a:r>
          </a:p>
          <a:p>
            <a:pPr>
              <a:lnSpc>
                <a:spcPct val="150000"/>
              </a:lnSpc>
            </a:pPr>
            <a:r>
              <a:rPr lang="en-US" sz="1900" dirty="0"/>
              <a:t>Python does a different kind of tasks on varied platforms.</a:t>
            </a:r>
          </a:p>
          <a:p>
            <a:pPr>
              <a:lnSpc>
                <a:spcPct val="150000"/>
              </a:lnSpc>
            </a:pPr>
            <a:endParaRPr lang="en-US" sz="1900" dirty="0"/>
          </a:p>
        </p:txBody>
      </p:sp>
    </p:spTree>
    <p:extLst>
      <p:ext uri="{BB962C8B-B14F-4D97-AF65-F5344CB8AC3E}">
        <p14:creationId xmlns:p14="http://schemas.microsoft.com/office/powerpoint/2010/main" val="2133919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7660639"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rgbClr val="FFFFFF"/>
                </a:solidFill>
                <a:cs typeface="Source Sans Pro Light"/>
              </a:rPr>
              <a:t>Introduction to Python</a:t>
            </a:r>
            <a:endParaRPr lang="cs-CZ" sz="2800" dirty="0">
              <a:cs typeface="Source Sans Pro Light"/>
            </a:endParaRPr>
          </a:p>
        </p:txBody>
      </p:sp>
      <p:sp>
        <p:nvSpPr>
          <p:cNvPr id="5" name="Rectangle 4"/>
          <p:cNvSpPr/>
          <p:nvPr/>
        </p:nvSpPr>
        <p:spPr>
          <a:xfrm>
            <a:off x="665956" y="1971794"/>
            <a:ext cx="3588996" cy="523220"/>
          </a:xfrm>
          <a:prstGeom prst="rect">
            <a:avLst/>
          </a:prstGeom>
        </p:spPr>
        <p:txBody>
          <a:bodyPr wrap="none">
            <a:spAutoFit/>
          </a:bodyPr>
          <a:lstStyle/>
          <a:p>
            <a:r>
              <a:rPr lang="en-US" sz="2800" b="1" dirty="0"/>
              <a:t>Introduction to Python</a:t>
            </a:r>
          </a:p>
        </p:txBody>
      </p:sp>
      <p:pic>
        <p:nvPicPr>
          <p:cNvPr id="2" name="Picture 1"/>
          <p:cNvPicPr>
            <a:picLocks noChangeAspect="1"/>
          </p:cNvPicPr>
          <p:nvPr/>
        </p:nvPicPr>
        <p:blipFill>
          <a:blip r:embed="rId2"/>
          <a:stretch>
            <a:fillRect/>
          </a:stretch>
        </p:blipFill>
        <p:spPr>
          <a:xfrm>
            <a:off x="6061469" y="3820160"/>
            <a:ext cx="6108782" cy="4429760"/>
          </a:xfrm>
          <a:prstGeom prst="rect">
            <a:avLst/>
          </a:prstGeom>
        </p:spPr>
      </p:pic>
      <p:sp>
        <p:nvSpPr>
          <p:cNvPr id="6" name="Title 3"/>
          <p:cNvSpPr txBox="1">
            <a:spLocks/>
          </p:cNvSpPr>
          <p:nvPr/>
        </p:nvSpPr>
        <p:spPr>
          <a:xfrm>
            <a:off x="3415685" y="3021548"/>
            <a:ext cx="7940659" cy="763525"/>
          </a:xfrm>
          <a:prstGeom prst="rect">
            <a:avLst/>
          </a:prstGeom>
        </p:spPr>
        <p:txBody>
          <a:bodyPr/>
          <a:lstStyle>
            <a:lvl1pPr algn="l" defTabSz="1425732" rtl="0" eaLnBrk="1" latinLnBrk="0" hangingPunct="1">
              <a:lnSpc>
                <a:spcPct val="90000"/>
              </a:lnSpc>
              <a:spcBef>
                <a:spcPct val="0"/>
              </a:spcBef>
              <a:buNone/>
              <a:defRPr sz="6860" kern="1200">
                <a:solidFill>
                  <a:schemeClr val="tx1"/>
                </a:solidFill>
                <a:latin typeface="+mj-lt"/>
                <a:ea typeface="+mj-ea"/>
                <a:cs typeface="+mj-cs"/>
              </a:defRPr>
            </a:lvl1pPr>
          </a:lstStyle>
          <a:p>
            <a:r>
              <a:rPr lang="en-US" dirty="0"/>
              <a:t>Why learn Python?</a:t>
            </a:r>
          </a:p>
        </p:txBody>
      </p:sp>
      <p:sp>
        <p:nvSpPr>
          <p:cNvPr id="3" name="Rectangle 2"/>
          <p:cNvSpPr/>
          <p:nvPr/>
        </p:nvSpPr>
        <p:spPr>
          <a:xfrm>
            <a:off x="241935" y="10324068"/>
            <a:ext cx="17436465" cy="369332"/>
          </a:xfrm>
          <a:prstGeom prst="rect">
            <a:avLst/>
          </a:prstGeom>
        </p:spPr>
        <p:txBody>
          <a:bodyPr wrap="square">
            <a:spAutoFit/>
          </a:bodyPr>
          <a:lstStyle/>
          <a:p>
            <a:r>
              <a:rPr lang="en-US" dirty="0"/>
              <a:t>https://www.powershow.com/view0/8a8ef4-NTQ3M/Overview_of_Python_History_Advantages_Applications_IQOnlineTraining_powerpoint_ppt_presentation</a:t>
            </a:r>
          </a:p>
        </p:txBody>
      </p:sp>
    </p:spTree>
    <p:extLst>
      <p:ext uri="{BB962C8B-B14F-4D97-AF65-F5344CB8AC3E}">
        <p14:creationId xmlns:p14="http://schemas.microsoft.com/office/powerpoint/2010/main" val="2171483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7660639"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rgbClr val="FFFFFF"/>
                </a:solidFill>
                <a:cs typeface="Source Sans Pro Light"/>
              </a:rPr>
              <a:t>Introduction to Python</a:t>
            </a:r>
            <a:endParaRPr lang="cs-CZ" sz="2800" dirty="0">
              <a:cs typeface="Source Sans Pro Light"/>
            </a:endParaRPr>
          </a:p>
        </p:txBody>
      </p:sp>
      <p:sp>
        <p:nvSpPr>
          <p:cNvPr id="5" name="Rectangle 4"/>
          <p:cNvSpPr/>
          <p:nvPr/>
        </p:nvSpPr>
        <p:spPr>
          <a:xfrm>
            <a:off x="665956" y="1971794"/>
            <a:ext cx="3588996" cy="523220"/>
          </a:xfrm>
          <a:prstGeom prst="rect">
            <a:avLst/>
          </a:prstGeom>
        </p:spPr>
        <p:txBody>
          <a:bodyPr wrap="none">
            <a:spAutoFit/>
          </a:bodyPr>
          <a:lstStyle/>
          <a:p>
            <a:r>
              <a:rPr lang="en-US" sz="2800" b="1" dirty="0"/>
              <a:t>Introduction to Python</a:t>
            </a:r>
          </a:p>
        </p:txBody>
      </p:sp>
      <p:pic>
        <p:nvPicPr>
          <p:cNvPr id="2" name="Picture 1"/>
          <p:cNvPicPr>
            <a:picLocks noChangeAspect="1"/>
          </p:cNvPicPr>
          <p:nvPr/>
        </p:nvPicPr>
        <p:blipFill>
          <a:blip r:embed="rId2"/>
          <a:stretch>
            <a:fillRect/>
          </a:stretch>
        </p:blipFill>
        <p:spPr>
          <a:xfrm>
            <a:off x="6138068" y="4048442"/>
            <a:ext cx="8258175" cy="5400675"/>
          </a:xfrm>
          <a:prstGeom prst="rect">
            <a:avLst/>
          </a:prstGeom>
        </p:spPr>
      </p:pic>
      <p:sp>
        <p:nvSpPr>
          <p:cNvPr id="6" name="Title 3"/>
          <p:cNvSpPr txBox="1">
            <a:spLocks/>
          </p:cNvSpPr>
          <p:nvPr/>
        </p:nvSpPr>
        <p:spPr>
          <a:xfrm>
            <a:off x="3415685" y="3021548"/>
            <a:ext cx="7940659" cy="763525"/>
          </a:xfrm>
          <a:prstGeom prst="rect">
            <a:avLst/>
          </a:prstGeom>
        </p:spPr>
        <p:txBody>
          <a:bodyPr/>
          <a:lstStyle>
            <a:lvl1pPr algn="l" defTabSz="1425732" rtl="0" eaLnBrk="1" latinLnBrk="0" hangingPunct="1">
              <a:lnSpc>
                <a:spcPct val="90000"/>
              </a:lnSpc>
              <a:spcBef>
                <a:spcPct val="0"/>
              </a:spcBef>
              <a:buNone/>
              <a:defRPr sz="6860" kern="1200">
                <a:solidFill>
                  <a:schemeClr val="tx1"/>
                </a:solidFill>
                <a:latin typeface="+mj-lt"/>
                <a:ea typeface="+mj-ea"/>
                <a:cs typeface="+mj-cs"/>
              </a:defRPr>
            </a:lvl1pPr>
          </a:lstStyle>
          <a:p>
            <a:r>
              <a:rPr lang="en-US" dirty="0"/>
              <a:t>Major Releases:</a:t>
            </a:r>
          </a:p>
        </p:txBody>
      </p:sp>
    </p:spTree>
    <p:extLst>
      <p:ext uri="{BB962C8B-B14F-4D97-AF65-F5344CB8AC3E}">
        <p14:creationId xmlns:p14="http://schemas.microsoft.com/office/powerpoint/2010/main" val="4007059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7660639"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rgbClr val="FFFFFF"/>
                </a:solidFill>
                <a:cs typeface="Source Sans Pro Light"/>
              </a:rPr>
              <a:t>Introduction to Python</a:t>
            </a:r>
            <a:endParaRPr lang="cs-CZ" sz="2800" dirty="0">
              <a:cs typeface="Source Sans Pro Light"/>
            </a:endParaRPr>
          </a:p>
        </p:txBody>
      </p:sp>
      <p:sp>
        <p:nvSpPr>
          <p:cNvPr id="5" name="Rectangle 4"/>
          <p:cNvSpPr/>
          <p:nvPr/>
        </p:nvSpPr>
        <p:spPr>
          <a:xfrm>
            <a:off x="665956" y="1971794"/>
            <a:ext cx="3588996" cy="523220"/>
          </a:xfrm>
          <a:prstGeom prst="rect">
            <a:avLst/>
          </a:prstGeom>
        </p:spPr>
        <p:txBody>
          <a:bodyPr wrap="none">
            <a:spAutoFit/>
          </a:bodyPr>
          <a:lstStyle/>
          <a:p>
            <a:r>
              <a:rPr lang="en-US" sz="2800" b="1" dirty="0"/>
              <a:t>Introduction to Python</a:t>
            </a:r>
          </a:p>
        </p:txBody>
      </p:sp>
      <p:sp>
        <p:nvSpPr>
          <p:cNvPr id="6" name="Title 3"/>
          <p:cNvSpPr txBox="1">
            <a:spLocks/>
          </p:cNvSpPr>
          <p:nvPr/>
        </p:nvSpPr>
        <p:spPr>
          <a:xfrm>
            <a:off x="3415685" y="3021548"/>
            <a:ext cx="7940659" cy="763525"/>
          </a:xfrm>
          <a:prstGeom prst="rect">
            <a:avLst/>
          </a:prstGeom>
        </p:spPr>
        <p:txBody>
          <a:bodyPr/>
          <a:lstStyle>
            <a:lvl1pPr algn="l" defTabSz="1425732" rtl="0" eaLnBrk="1" latinLnBrk="0" hangingPunct="1">
              <a:lnSpc>
                <a:spcPct val="90000"/>
              </a:lnSpc>
              <a:spcBef>
                <a:spcPct val="0"/>
              </a:spcBef>
              <a:buNone/>
              <a:defRPr sz="6860" kern="1200">
                <a:solidFill>
                  <a:schemeClr val="tx1"/>
                </a:solidFill>
                <a:latin typeface="+mj-lt"/>
                <a:ea typeface="+mj-ea"/>
                <a:cs typeface="+mj-cs"/>
              </a:defRPr>
            </a:lvl1pPr>
          </a:lstStyle>
          <a:p>
            <a:r>
              <a:rPr lang="en-US" dirty="0"/>
              <a:t>Applications:</a:t>
            </a:r>
          </a:p>
        </p:txBody>
      </p:sp>
      <p:pic>
        <p:nvPicPr>
          <p:cNvPr id="3" name="Picture 2"/>
          <p:cNvPicPr>
            <a:picLocks noChangeAspect="1"/>
          </p:cNvPicPr>
          <p:nvPr/>
        </p:nvPicPr>
        <p:blipFill>
          <a:blip r:embed="rId2"/>
          <a:stretch>
            <a:fillRect/>
          </a:stretch>
        </p:blipFill>
        <p:spPr>
          <a:xfrm>
            <a:off x="5933281" y="4311607"/>
            <a:ext cx="8667750" cy="5400675"/>
          </a:xfrm>
          <a:prstGeom prst="rect">
            <a:avLst/>
          </a:prstGeom>
        </p:spPr>
      </p:pic>
    </p:spTree>
    <p:extLst>
      <p:ext uri="{BB962C8B-B14F-4D97-AF65-F5344CB8AC3E}">
        <p14:creationId xmlns:p14="http://schemas.microsoft.com/office/powerpoint/2010/main" val="214357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7660639"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rgbClr val="FFFFFF"/>
                </a:solidFill>
                <a:cs typeface="Source Sans Pro Light"/>
              </a:rPr>
              <a:t>Introduction to Python</a:t>
            </a:r>
            <a:endParaRPr lang="cs-CZ" sz="2800" dirty="0">
              <a:cs typeface="Source Sans Pro Light"/>
            </a:endParaRPr>
          </a:p>
        </p:txBody>
      </p:sp>
      <p:sp>
        <p:nvSpPr>
          <p:cNvPr id="5" name="Rectangle 4"/>
          <p:cNvSpPr/>
          <p:nvPr/>
        </p:nvSpPr>
        <p:spPr>
          <a:xfrm>
            <a:off x="665956" y="1971794"/>
            <a:ext cx="3588996" cy="523220"/>
          </a:xfrm>
          <a:prstGeom prst="rect">
            <a:avLst/>
          </a:prstGeom>
        </p:spPr>
        <p:txBody>
          <a:bodyPr wrap="none">
            <a:spAutoFit/>
          </a:bodyPr>
          <a:lstStyle/>
          <a:p>
            <a:r>
              <a:rPr lang="en-US" sz="2800" b="1" dirty="0"/>
              <a:t>Introduction to Python</a:t>
            </a:r>
          </a:p>
        </p:txBody>
      </p:sp>
      <p:pic>
        <p:nvPicPr>
          <p:cNvPr id="6" name="Picture 2" descr="python-2-vs-3-2018"/>
          <p:cNvPicPr>
            <a:picLocks noChangeAspect="1" noChangeArrowheads="1"/>
          </p:cNvPicPr>
          <p:nvPr/>
        </p:nvPicPr>
        <p:blipFill rotWithShape="1">
          <a:blip r:embed="rId2">
            <a:extLst>
              <a:ext uri="{28A0092B-C50C-407E-A947-70E740481C1C}">
                <a14:useLocalDpi xmlns:a14="http://schemas.microsoft.com/office/drawing/2010/main" val="0"/>
              </a:ext>
            </a:extLst>
          </a:blip>
          <a:srcRect t="45624"/>
          <a:stretch/>
        </p:blipFill>
        <p:spPr bwMode="auto">
          <a:xfrm>
            <a:off x="10605088" y="2750777"/>
            <a:ext cx="7913175" cy="75031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python-2-vs-3-2018"/>
          <p:cNvPicPr>
            <a:picLocks noChangeAspect="1" noChangeArrowheads="1"/>
          </p:cNvPicPr>
          <p:nvPr/>
        </p:nvPicPr>
        <p:blipFill rotWithShape="1">
          <a:blip r:embed="rId2">
            <a:extLst>
              <a:ext uri="{28A0092B-C50C-407E-A947-70E740481C1C}">
                <a14:useLocalDpi xmlns:a14="http://schemas.microsoft.com/office/drawing/2010/main" val="0"/>
              </a:ext>
            </a:extLst>
          </a:blip>
          <a:srcRect b="52522"/>
          <a:stretch/>
        </p:blipFill>
        <p:spPr bwMode="auto">
          <a:xfrm>
            <a:off x="490461" y="2750777"/>
            <a:ext cx="8621255" cy="7137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161708" y="10253937"/>
            <a:ext cx="5607048" cy="369332"/>
          </a:xfrm>
          <a:prstGeom prst="rect">
            <a:avLst/>
          </a:prstGeom>
        </p:spPr>
        <p:txBody>
          <a:bodyPr wrap="none">
            <a:spAutoFit/>
          </a:bodyPr>
          <a:lstStyle/>
          <a:p>
            <a:r>
              <a:rPr lang="en-US" dirty="0"/>
              <a:t>https://learntocodewith.me/learn/python-2-vs-python-3/</a:t>
            </a:r>
          </a:p>
        </p:txBody>
      </p:sp>
    </p:spTree>
    <p:extLst>
      <p:ext uri="{BB962C8B-B14F-4D97-AF65-F5344CB8AC3E}">
        <p14:creationId xmlns:p14="http://schemas.microsoft.com/office/powerpoint/2010/main" val="1400474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7660639"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rgbClr val="FFFFFF"/>
                </a:solidFill>
                <a:cs typeface="Source Sans Pro Light"/>
              </a:rPr>
              <a:t>Introduction to Python</a:t>
            </a:r>
            <a:endParaRPr lang="cs-CZ" sz="2800" dirty="0">
              <a:cs typeface="Source Sans Pro Light"/>
            </a:endParaRPr>
          </a:p>
        </p:txBody>
      </p:sp>
      <p:sp>
        <p:nvSpPr>
          <p:cNvPr id="5" name="Rectangle 4"/>
          <p:cNvSpPr/>
          <p:nvPr/>
        </p:nvSpPr>
        <p:spPr>
          <a:xfrm>
            <a:off x="665956" y="1971794"/>
            <a:ext cx="3588996" cy="523220"/>
          </a:xfrm>
          <a:prstGeom prst="rect">
            <a:avLst/>
          </a:prstGeom>
        </p:spPr>
        <p:txBody>
          <a:bodyPr wrap="none">
            <a:spAutoFit/>
          </a:bodyPr>
          <a:lstStyle/>
          <a:p>
            <a:r>
              <a:rPr lang="en-US" sz="2800" b="1" dirty="0"/>
              <a:t>Introduction to Python</a:t>
            </a:r>
          </a:p>
        </p:txBody>
      </p:sp>
      <p:sp>
        <p:nvSpPr>
          <p:cNvPr id="2" name="Rectangle 1"/>
          <p:cNvSpPr/>
          <p:nvPr/>
        </p:nvSpPr>
        <p:spPr>
          <a:xfrm>
            <a:off x="2917562" y="2812395"/>
            <a:ext cx="12679889" cy="1200329"/>
          </a:xfrm>
          <a:prstGeom prst="rect">
            <a:avLst/>
          </a:prstGeom>
        </p:spPr>
        <p:txBody>
          <a:bodyPr wrap="square">
            <a:spAutoFit/>
          </a:bodyPr>
          <a:lstStyle/>
          <a:p>
            <a:pPr algn="just"/>
            <a:r>
              <a:rPr lang="en-US" sz="2400" dirty="0">
                <a:latin typeface="NewCenturySchlbk-Roman"/>
              </a:rPr>
              <a:t>Start up a console, and on Windows enter the following commands (which assume that Python is installed in the default location)—the console’s output is shown in </a:t>
            </a:r>
            <a:r>
              <a:rPr lang="en-US" sz="2000" dirty="0">
                <a:latin typeface="Venus"/>
              </a:rPr>
              <a:t>lightface</a:t>
            </a:r>
            <a:r>
              <a:rPr lang="en-US" sz="2400" dirty="0">
                <a:latin typeface="NewCenturySchlbk-Roman"/>
              </a:rPr>
              <a:t>; what you type is shown in </a:t>
            </a:r>
            <a:r>
              <a:rPr lang="en-US" sz="2000" b="1" dirty="0">
                <a:latin typeface="Venus-Bold"/>
              </a:rPr>
              <a:t>bold</a:t>
            </a:r>
            <a:r>
              <a:rPr lang="en-US" sz="2400" dirty="0">
                <a:latin typeface="NewCenturySchlbk-Roman"/>
              </a:rPr>
              <a:t>:</a:t>
            </a:r>
            <a:endParaRPr lang="en-US" sz="2400" dirty="0"/>
          </a:p>
        </p:txBody>
      </p:sp>
      <p:sp>
        <p:nvSpPr>
          <p:cNvPr id="3" name="Rectangle 2"/>
          <p:cNvSpPr/>
          <p:nvPr/>
        </p:nvSpPr>
        <p:spPr>
          <a:xfrm>
            <a:off x="4254952" y="4337844"/>
            <a:ext cx="9502775" cy="830997"/>
          </a:xfrm>
          <a:prstGeom prst="rect">
            <a:avLst/>
          </a:prstGeom>
        </p:spPr>
        <p:txBody>
          <a:bodyPr>
            <a:spAutoFit/>
          </a:bodyPr>
          <a:lstStyle/>
          <a:p>
            <a:r>
              <a:rPr lang="en-US" sz="2400" dirty="0">
                <a:latin typeface="Venus"/>
              </a:rPr>
              <a:t>C:\&gt;</a:t>
            </a:r>
            <a:r>
              <a:rPr lang="en-US" sz="2400" b="1" dirty="0">
                <a:latin typeface="Venus-Bold"/>
              </a:rPr>
              <a:t>cd c:\py3eg</a:t>
            </a:r>
          </a:p>
          <a:p>
            <a:r>
              <a:rPr lang="en-US" sz="2400" dirty="0">
                <a:latin typeface="Venus"/>
              </a:rPr>
              <a:t>C:\py3eg\&gt;</a:t>
            </a:r>
            <a:r>
              <a:rPr lang="en-US" sz="2400" b="1" dirty="0">
                <a:latin typeface="Venus-Bold"/>
              </a:rPr>
              <a:t>c:\python31\python.exe hello.py</a:t>
            </a:r>
            <a:endParaRPr lang="en-US" sz="2400" dirty="0"/>
          </a:p>
        </p:txBody>
      </p:sp>
      <p:sp>
        <p:nvSpPr>
          <p:cNvPr id="6" name="Rectangle 5"/>
          <p:cNvSpPr/>
          <p:nvPr/>
        </p:nvSpPr>
        <p:spPr>
          <a:xfrm>
            <a:off x="12665555" y="4187636"/>
            <a:ext cx="2608891" cy="2434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usr</a:t>
            </a:r>
            <a:r>
              <a:rPr lang="en-US" dirty="0"/>
              <a:t>/bin/</a:t>
            </a:r>
            <a:r>
              <a:rPr lang="en-US" dirty="0" err="1"/>
              <a:t>env</a:t>
            </a:r>
            <a:r>
              <a:rPr lang="en-US" dirty="0"/>
              <a:t> python3</a:t>
            </a:r>
          </a:p>
          <a:p>
            <a:r>
              <a:rPr lang="en-US" dirty="0"/>
              <a:t>print("Hello", "World!")</a:t>
            </a:r>
          </a:p>
        </p:txBody>
      </p:sp>
      <p:sp>
        <p:nvSpPr>
          <p:cNvPr id="8" name="Rectangle 7"/>
          <p:cNvSpPr/>
          <p:nvPr/>
        </p:nvSpPr>
        <p:spPr>
          <a:xfrm>
            <a:off x="12659360" y="4162932"/>
            <a:ext cx="2621280" cy="68119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dirty="0"/>
              <a:t>hello.py</a:t>
            </a:r>
          </a:p>
        </p:txBody>
      </p:sp>
      <p:sp>
        <p:nvSpPr>
          <p:cNvPr id="9" name="Rectangle 8"/>
          <p:cNvSpPr/>
          <p:nvPr/>
        </p:nvSpPr>
        <p:spPr>
          <a:xfrm>
            <a:off x="4254951" y="6126481"/>
            <a:ext cx="9502775" cy="830997"/>
          </a:xfrm>
          <a:prstGeom prst="rect">
            <a:avLst/>
          </a:prstGeom>
        </p:spPr>
        <p:txBody>
          <a:bodyPr>
            <a:spAutoFit/>
          </a:bodyPr>
          <a:lstStyle/>
          <a:p>
            <a:r>
              <a:rPr lang="en-US" sz="2400" dirty="0">
                <a:latin typeface="Venus"/>
              </a:rPr>
              <a:t>$ </a:t>
            </a:r>
            <a:r>
              <a:rPr lang="en-US" sz="2400" b="1" dirty="0">
                <a:latin typeface="Venus-Bold"/>
              </a:rPr>
              <a:t>cd $HOME/py3eg</a:t>
            </a:r>
          </a:p>
          <a:p>
            <a:r>
              <a:rPr lang="en-US" sz="2400" dirty="0">
                <a:latin typeface="Venus"/>
              </a:rPr>
              <a:t>$ </a:t>
            </a:r>
            <a:r>
              <a:rPr lang="en-US" sz="2400" b="1" dirty="0">
                <a:latin typeface="Venus-Bold"/>
              </a:rPr>
              <a:t>python3 hello.py</a:t>
            </a:r>
            <a:endParaRPr lang="en-US" sz="2400" dirty="0"/>
          </a:p>
        </p:txBody>
      </p:sp>
      <p:sp>
        <p:nvSpPr>
          <p:cNvPr id="10" name="Rectangle 9"/>
          <p:cNvSpPr/>
          <p:nvPr/>
        </p:nvSpPr>
        <p:spPr>
          <a:xfrm>
            <a:off x="3980815" y="7580244"/>
            <a:ext cx="9502775" cy="769441"/>
          </a:xfrm>
          <a:prstGeom prst="rect">
            <a:avLst/>
          </a:prstGeom>
        </p:spPr>
        <p:txBody>
          <a:bodyPr>
            <a:spAutoFit/>
          </a:bodyPr>
          <a:lstStyle/>
          <a:p>
            <a:r>
              <a:rPr lang="en-US" sz="2400">
                <a:latin typeface="NewCenturySchlbk-Roman"/>
              </a:rPr>
              <a:t>In both cases the output should be the same:</a:t>
            </a:r>
          </a:p>
          <a:p>
            <a:r>
              <a:rPr lang="en-US" sz="2000" dirty="0">
                <a:latin typeface="Venus"/>
              </a:rPr>
              <a:t>Hello World!</a:t>
            </a:r>
            <a:endParaRPr lang="en-US" sz="2400" dirty="0"/>
          </a:p>
        </p:txBody>
      </p:sp>
    </p:spTree>
    <p:extLst>
      <p:ext uri="{BB962C8B-B14F-4D97-AF65-F5344CB8AC3E}">
        <p14:creationId xmlns:p14="http://schemas.microsoft.com/office/powerpoint/2010/main" val="3268948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7660639"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rgbClr val="FFFFFF"/>
                </a:solidFill>
                <a:cs typeface="Source Sans Pro Light"/>
              </a:rPr>
              <a:t>Introduction to Python</a:t>
            </a:r>
            <a:endParaRPr lang="cs-CZ" sz="2800" dirty="0">
              <a:cs typeface="Source Sans Pro Light"/>
            </a:endParaRPr>
          </a:p>
        </p:txBody>
      </p:sp>
      <p:sp>
        <p:nvSpPr>
          <p:cNvPr id="5" name="Rectangle 4"/>
          <p:cNvSpPr/>
          <p:nvPr/>
        </p:nvSpPr>
        <p:spPr>
          <a:xfrm>
            <a:off x="665956" y="1971794"/>
            <a:ext cx="3588996" cy="523220"/>
          </a:xfrm>
          <a:prstGeom prst="rect">
            <a:avLst/>
          </a:prstGeom>
        </p:spPr>
        <p:txBody>
          <a:bodyPr wrap="none">
            <a:spAutoFit/>
          </a:bodyPr>
          <a:lstStyle/>
          <a:p>
            <a:r>
              <a:rPr lang="en-US" sz="2800" b="1" dirty="0"/>
              <a:t>Introduction to Python</a:t>
            </a:r>
          </a:p>
        </p:txBody>
      </p:sp>
      <p:sp>
        <p:nvSpPr>
          <p:cNvPr id="2" name="Rectangle 1"/>
          <p:cNvSpPr/>
          <p:nvPr/>
        </p:nvSpPr>
        <p:spPr>
          <a:xfrm>
            <a:off x="2917562" y="2812395"/>
            <a:ext cx="12679889" cy="2308324"/>
          </a:xfrm>
          <a:prstGeom prst="rect">
            <a:avLst/>
          </a:prstGeom>
        </p:spPr>
        <p:txBody>
          <a:bodyPr wrap="square">
            <a:spAutoFit/>
          </a:bodyPr>
          <a:lstStyle/>
          <a:p>
            <a:pPr algn="just"/>
            <a:r>
              <a:rPr lang="en-US" sz="2400" dirty="0">
                <a:latin typeface="NewCenturySchlbk-Roman"/>
              </a:rPr>
              <a:t>IDLE provides three key facilities: the ability to enter Python expressions and code and to see the results directly in the Python Shell; a code editor that provides Python-specific color syntax highlighting and indentation support; and a debugger that can be used to step through code to help identify and kill bugs. The Python Shell is especially useful for trying out simple algorithms, snippets of code, and regular expressions, and can also be used as a very powerful and flexible calculator.</a:t>
            </a:r>
            <a:endParaRPr lang="en-US" sz="2400" dirty="0"/>
          </a:p>
        </p:txBody>
      </p:sp>
      <p:sp>
        <p:nvSpPr>
          <p:cNvPr id="6" name="Rectangle 5"/>
          <p:cNvSpPr/>
          <p:nvPr/>
        </p:nvSpPr>
        <p:spPr>
          <a:xfrm>
            <a:off x="12563955" y="5223956"/>
            <a:ext cx="2608891" cy="2434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usr</a:t>
            </a:r>
            <a:r>
              <a:rPr lang="en-US" dirty="0"/>
              <a:t>/bin/</a:t>
            </a:r>
            <a:r>
              <a:rPr lang="en-US" dirty="0" err="1"/>
              <a:t>env</a:t>
            </a:r>
            <a:r>
              <a:rPr lang="en-US" dirty="0"/>
              <a:t> python3</a:t>
            </a:r>
          </a:p>
          <a:p>
            <a:r>
              <a:rPr lang="en-US" dirty="0"/>
              <a:t>print("Hello", "World!")</a:t>
            </a:r>
          </a:p>
        </p:txBody>
      </p:sp>
      <p:sp>
        <p:nvSpPr>
          <p:cNvPr id="8" name="Rectangle 7"/>
          <p:cNvSpPr/>
          <p:nvPr/>
        </p:nvSpPr>
        <p:spPr>
          <a:xfrm>
            <a:off x="12557760" y="5199252"/>
            <a:ext cx="2621280" cy="68119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dirty="0"/>
              <a:t>hello.py</a:t>
            </a:r>
          </a:p>
        </p:txBody>
      </p:sp>
      <p:pic>
        <p:nvPicPr>
          <p:cNvPr id="11" name="Picture 10"/>
          <p:cNvPicPr>
            <a:picLocks noChangeAspect="1"/>
          </p:cNvPicPr>
          <p:nvPr/>
        </p:nvPicPr>
        <p:blipFill>
          <a:blip r:embed="rId2"/>
          <a:stretch>
            <a:fillRect/>
          </a:stretch>
        </p:blipFill>
        <p:spPr>
          <a:xfrm>
            <a:off x="2149994" y="5394942"/>
            <a:ext cx="7464766" cy="4671499"/>
          </a:xfrm>
          <a:prstGeom prst="rect">
            <a:avLst/>
          </a:prstGeom>
        </p:spPr>
      </p:pic>
      <p:sp>
        <p:nvSpPr>
          <p:cNvPr id="12" name="Rectangle 11"/>
          <p:cNvSpPr/>
          <p:nvPr/>
        </p:nvSpPr>
        <p:spPr>
          <a:xfrm>
            <a:off x="2310802" y="9962667"/>
            <a:ext cx="2988960" cy="369332"/>
          </a:xfrm>
          <a:prstGeom prst="rect">
            <a:avLst/>
          </a:prstGeom>
        </p:spPr>
        <p:txBody>
          <a:bodyPr wrap="none">
            <a:spAutoFit/>
          </a:bodyPr>
          <a:lstStyle/>
          <a:p>
            <a:r>
              <a:rPr lang="en-US" b="1" dirty="0">
                <a:latin typeface="NewCenturySchlbk-Bold"/>
              </a:rPr>
              <a:t>Figure </a:t>
            </a:r>
            <a:r>
              <a:rPr lang="en-US" i="1" dirty="0">
                <a:latin typeface="NewCenturySchlbk-Italic"/>
              </a:rPr>
              <a:t>IDLE’s Python Shell</a:t>
            </a:r>
            <a:endParaRPr lang="en-US" dirty="0"/>
          </a:p>
        </p:txBody>
      </p:sp>
    </p:spTree>
    <p:extLst>
      <p:ext uri="{BB962C8B-B14F-4D97-AF65-F5344CB8AC3E}">
        <p14:creationId xmlns:p14="http://schemas.microsoft.com/office/powerpoint/2010/main" val="2304495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7660639"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rgbClr val="FFFFFF"/>
                </a:solidFill>
                <a:cs typeface="Source Sans Pro Light"/>
              </a:rPr>
              <a:t>Introduction to Python</a:t>
            </a:r>
            <a:endParaRPr lang="cs-CZ" sz="2800" dirty="0">
              <a:cs typeface="Source Sans Pro Light"/>
            </a:endParaRPr>
          </a:p>
        </p:txBody>
      </p:sp>
      <p:sp>
        <p:nvSpPr>
          <p:cNvPr id="5" name="Rectangle 4"/>
          <p:cNvSpPr/>
          <p:nvPr/>
        </p:nvSpPr>
        <p:spPr>
          <a:xfrm>
            <a:off x="665956" y="1971794"/>
            <a:ext cx="3588996" cy="523220"/>
          </a:xfrm>
          <a:prstGeom prst="rect">
            <a:avLst/>
          </a:prstGeom>
        </p:spPr>
        <p:txBody>
          <a:bodyPr wrap="none">
            <a:spAutoFit/>
          </a:bodyPr>
          <a:lstStyle/>
          <a:p>
            <a:r>
              <a:rPr lang="en-US" sz="2800" b="1" dirty="0"/>
              <a:t>Introduction to Python</a:t>
            </a:r>
          </a:p>
        </p:txBody>
      </p:sp>
      <p:sp>
        <p:nvSpPr>
          <p:cNvPr id="2" name="Rectangle 1"/>
          <p:cNvSpPr/>
          <p:nvPr/>
        </p:nvSpPr>
        <p:spPr>
          <a:xfrm>
            <a:off x="7158562" y="1971794"/>
            <a:ext cx="3737498" cy="523220"/>
          </a:xfrm>
          <a:prstGeom prst="rect">
            <a:avLst/>
          </a:prstGeom>
        </p:spPr>
        <p:txBody>
          <a:bodyPr wrap="none">
            <a:spAutoFit/>
          </a:bodyPr>
          <a:lstStyle/>
          <a:p>
            <a:r>
              <a:rPr lang="en-US" sz="2800" b="1" dirty="0">
                <a:latin typeface="NewCenturySchlbk-Bold"/>
              </a:rPr>
              <a:t>Piece #1: Data Types</a:t>
            </a:r>
            <a:endParaRPr lang="en-US" sz="2800" dirty="0"/>
          </a:p>
        </p:txBody>
      </p:sp>
      <p:sp>
        <p:nvSpPr>
          <p:cNvPr id="3" name="Rectangle 2"/>
          <p:cNvSpPr/>
          <p:nvPr/>
        </p:nvSpPr>
        <p:spPr>
          <a:xfrm>
            <a:off x="2909252" y="3314397"/>
            <a:ext cx="14159548" cy="2246769"/>
          </a:xfrm>
          <a:prstGeom prst="rect">
            <a:avLst/>
          </a:prstGeom>
        </p:spPr>
        <p:txBody>
          <a:bodyPr wrap="square">
            <a:spAutoFit/>
          </a:bodyPr>
          <a:lstStyle/>
          <a:p>
            <a:r>
              <a:rPr lang="en-US" sz="2800" dirty="0">
                <a:latin typeface="NewCenturySchlbk-Roman"/>
              </a:rPr>
              <a:t>One fundamental thing that any programming language must be able to do is represent items of data. Python provides several built-in data types, but we will concern ourselves with only two of them for now. Python represents:</a:t>
            </a:r>
          </a:p>
          <a:p>
            <a:pPr marL="342900" indent="-342900">
              <a:buFont typeface="Arial" panose="020B0604020202020204" pitchFamily="34" charset="0"/>
              <a:buChar char="•"/>
            </a:pPr>
            <a:r>
              <a:rPr lang="en-US" sz="2800" dirty="0">
                <a:latin typeface="NewCenturySchlbk-Roman"/>
              </a:rPr>
              <a:t>	integers (positive and negative whole numbers) using the </a:t>
            </a:r>
            <a:r>
              <a:rPr lang="en-US" sz="2400" b="1" dirty="0" err="1">
                <a:solidFill>
                  <a:srgbClr val="FF0000"/>
                </a:solidFill>
                <a:latin typeface="Venus"/>
              </a:rPr>
              <a:t>int</a:t>
            </a:r>
            <a:r>
              <a:rPr lang="en-US" sz="2400" dirty="0">
                <a:latin typeface="Venus"/>
              </a:rPr>
              <a:t> </a:t>
            </a:r>
            <a:r>
              <a:rPr lang="en-US" sz="2800" dirty="0">
                <a:latin typeface="NewCenturySchlbk-Roman"/>
              </a:rPr>
              <a:t>type, and </a:t>
            </a:r>
          </a:p>
          <a:p>
            <a:pPr marL="342900" indent="-342900">
              <a:buFont typeface="Arial" panose="020B0604020202020204" pitchFamily="34" charset="0"/>
              <a:buChar char="•"/>
            </a:pPr>
            <a:r>
              <a:rPr lang="en-US" sz="2800" dirty="0">
                <a:latin typeface="NewCenturySchlbk-Roman"/>
              </a:rPr>
              <a:t>	strings (sequences of Unicode characters) using the </a:t>
            </a:r>
            <a:r>
              <a:rPr lang="en-US" sz="2400" b="1" dirty="0" err="1">
                <a:solidFill>
                  <a:srgbClr val="FF0000"/>
                </a:solidFill>
                <a:latin typeface="Venus"/>
              </a:rPr>
              <a:t>str</a:t>
            </a:r>
            <a:r>
              <a:rPr lang="en-US" sz="2400" dirty="0">
                <a:latin typeface="Venus"/>
              </a:rPr>
              <a:t> </a:t>
            </a:r>
            <a:r>
              <a:rPr lang="en-US" sz="2800" dirty="0">
                <a:latin typeface="NewCenturySchlbk-Roman"/>
              </a:rPr>
              <a:t>type.</a:t>
            </a:r>
            <a:endParaRPr lang="en-US" sz="2800" dirty="0"/>
          </a:p>
        </p:txBody>
      </p:sp>
      <p:sp>
        <p:nvSpPr>
          <p:cNvPr id="6" name="Rectangle 5"/>
          <p:cNvSpPr/>
          <p:nvPr/>
        </p:nvSpPr>
        <p:spPr>
          <a:xfrm>
            <a:off x="3031172" y="6045343"/>
            <a:ext cx="4698722" cy="369332"/>
          </a:xfrm>
          <a:prstGeom prst="rect">
            <a:avLst/>
          </a:prstGeom>
        </p:spPr>
        <p:txBody>
          <a:bodyPr wrap="none">
            <a:spAutoFit/>
          </a:bodyPr>
          <a:lstStyle/>
          <a:p>
            <a:r>
              <a:rPr lang="en-US" dirty="0">
                <a:latin typeface="NewCenturySchlbk-Roman"/>
              </a:rPr>
              <a:t>some examples of integer and string literals:</a:t>
            </a:r>
            <a:endParaRPr lang="en-US" dirty="0"/>
          </a:p>
        </p:txBody>
      </p:sp>
      <p:sp>
        <p:nvSpPr>
          <p:cNvPr id="7" name="Rectangle 6"/>
          <p:cNvSpPr/>
          <p:nvPr/>
        </p:nvSpPr>
        <p:spPr>
          <a:xfrm>
            <a:off x="4570095" y="6754049"/>
            <a:ext cx="12498705" cy="2739211"/>
          </a:xfrm>
          <a:prstGeom prst="rect">
            <a:avLst/>
          </a:prstGeom>
        </p:spPr>
        <p:txBody>
          <a:bodyPr wrap="square">
            <a:spAutoFit/>
          </a:bodyPr>
          <a:lstStyle/>
          <a:p>
            <a:r>
              <a:rPr lang="en-US" sz="2400" dirty="0">
                <a:latin typeface="Venus"/>
              </a:rPr>
              <a:t>&gt;&gt;&gt; -973</a:t>
            </a:r>
          </a:p>
          <a:p>
            <a:r>
              <a:rPr lang="en-US" sz="2400" dirty="0">
                <a:latin typeface="Venus"/>
              </a:rPr>
              <a:t>&gt;&gt;&gt; 210624583337114373395836055367340864637790190801098222508621955072</a:t>
            </a:r>
          </a:p>
          <a:p>
            <a:r>
              <a:rPr lang="en-US" sz="2400" dirty="0">
                <a:latin typeface="Venus"/>
              </a:rPr>
              <a:t>&gt;&gt;&gt; 0</a:t>
            </a:r>
          </a:p>
          <a:p>
            <a:r>
              <a:rPr lang="en-US" sz="2400" dirty="0">
                <a:latin typeface="Venus"/>
              </a:rPr>
              <a:t>&gt;&gt;&gt; "Infinitely Demanding"</a:t>
            </a:r>
          </a:p>
          <a:p>
            <a:r>
              <a:rPr lang="en-US" sz="2400" dirty="0">
                <a:latin typeface="Venus"/>
              </a:rPr>
              <a:t>&gt;&gt;&gt; 'Simon Critchley'</a:t>
            </a:r>
          </a:p>
          <a:p>
            <a:r>
              <a:rPr lang="en-US" sz="2400" dirty="0">
                <a:latin typeface="Venus"/>
              </a:rPr>
              <a:t>&gt;&gt;&gt; </a:t>
            </a:r>
            <a:r>
              <a:rPr lang="en-US" sz="2400" dirty="0">
                <a:solidFill>
                  <a:srgbClr val="FF0000"/>
                </a:solidFill>
                <a:latin typeface="Venus"/>
              </a:rPr>
              <a:t>'positively</a:t>
            </a:r>
            <a:r>
              <a:rPr lang="en-US" sz="2400" dirty="0">
                <a:solidFill>
                  <a:srgbClr val="FF0000"/>
                </a:solidFill>
                <a:latin typeface="Venus"/>
                <a:sym typeface="Symbol" panose="05050102010706020507" pitchFamily="18" charset="2"/>
              </a:rPr>
              <a:t></a:t>
            </a:r>
            <a:r>
              <a:rPr lang="en-US" sz="2400" dirty="0">
                <a:solidFill>
                  <a:srgbClr val="FF0000"/>
                </a:solidFill>
                <a:latin typeface="Venus"/>
              </a:rPr>
              <a:t> </a:t>
            </a:r>
            <a:r>
              <a:rPr lang="el-GR" sz="2800" dirty="0">
                <a:solidFill>
                  <a:srgbClr val="FF0000"/>
                </a:solidFill>
                <a:latin typeface="Symbol" panose="05050102010706020507" pitchFamily="18" charset="2"/>
                <a:sym typeface="Symbol" panose="05050102010706020507" pitchFamily="18" charset="2"/>
              </a:rPr>
              <a:t></a:t>
            </a:r>
            <a:r>
              <a:rPr lang="en-US" sz="2400" dirty="0">
                <a:solidFill>
                  <a:srgbClr val="FF0000"/>
                </a:solidFill>
                <a:latin typeface="Venus"/>
              </a:rPr>
              <a:t>'</a:t>
            </a:r>
          </a:p>
          <a:p>
            <a:r>
              <a:rPr lang="en-US" sz="2400" dirty="0">
                <a:latin typeface="Venus"/>
              </a:rPr>
              <a:t>&gt;&gt;&gt; ''</a:t>
            </a:r>
            <a:endParaRPr lang="en-US" sz="2400" dirty="0"/>
          </a:p>
        </p:txBody>
      </p:sp>
      <p:sp>
        <p:nvSpPr>
          <p:cNvPr id="8" name="Rectangle 7"/>
          <p:cNvSpPr/>
          <p:nvPr/>
        </p:nvSpPr>
        <p:spPr>
          <a:xfrm>
            <a:off x="10462895" y="8123654"/>
            <a:ext cx="8373745" cy="830997"/>
          </a:xfrm>
          <a:prstGeom prst="rect">
            <a:avLst/>
          </a:prstGeom>
        </p:spPr>
        <p:txBody>
          <a:bodyPr wrap="square">
            <a:spAutoFit/>
          </a:bodyPr>
          <a:lstStyle/>
          <a:p>
            <a:r>
              <a:rPr lang="en-US" sz="2400" dirty="0">
                <a:latin typeface="NewCenturySchlbk-Roman"/>
              </a:rPr>
              <a:t>is 2</a:t>
            </a:r>
            <a:r>
              <a:rPr lang="en-US" sz="2400" baseline="30000" dirty="0">
                <a:latin typeface="NewCenturySchlbk-Roman"/>
              </a:rPr>
              <a:t>217</a:t>
            </a:r>
            <a:r>
              <a:rPr lang="en-US" sz="2400" dirty="0">
                <a:latin typeface="NewCenturySchlbk-Roman"/>
              </a:rPr>
              <a:t>—the size of Python’s integers is limited only by machine memory, not by a fixed number of bytes.</a:t>
            </a:r>
            <a:endParaRPr lang="en-US" sz="2400" dirty="0"/>
          </a:p>
        </p:txBody>
      </p:sp>
      <p:cxnSp>
        <p:nvCxnSpPr>
          <p:cNvPr id="10" name="Straight Arrow Connector 9"/>
          <p:cNvCxnSpPr/>
          <p:nvPr/>
        </p:nvCxnSpPr>
        <p:spPr>
          <a:xfrm flipH="1" flipV="1">
            <a:off x="9027311" y="7609074"/>
            <a:ext cx="1544320" cy="107658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989455" y="9832634"/>
            <a:ext cx="10039985" cy="830997"/>
          </a:xfrm>
          <a:prstGeom prst="rect">
            <a:avLst/>
          </a:prstGeom>
        </p:spPr>
        <p:txBody>
          <a:bodyPr wrap="square">
            <a:spAutoFit/>
          </a:bodyPr>
          <a:lstStyle/>
          <a:p>
            <a:r>
              <a:rPr lang="en-US" sz="2400" dirty="0">
                <a:latin typeface="NewCenturySchlbk-Roman"/>
              </a:rPr>
              <a:t>Traditionally, Python Shells use </a:t>
            </a:r>
            <a:r>
              <a:rPr lang="en-US" sz="2000" b="1" dirty="0">
                <a:latin typeface="Venus-Bold"/>
              </a:rPr>
              <a:t>&gt;&gt;&gt; </a:t>
            </a:r>
            <a:r>
              <a:rPr lang="en-US" sz="2400" dirty="0">
                <a:latin typeface="NewCenturySchlbk-Roman"/>
              </a:rPr>
              <a:t>as their prompt, although this can be</a:t>
            </a:r>
          </a:p>
          <a:p>
            <a:r>
              <a:rPr lang="en-US" sz="2400" dirty="0">
                <a:latin typeface="NewCenturySchlbk-Roman"/>
              </a:rPr>
              <a:t>changed.</a:t>
            </a:r>
            <a:endParaRPr lang="en-US" sz="2400" dirty="0"/>
          </a:p>
        </p:txBody>
      </p:sp>
    </p:spTree>
    <p:extLst>
      <p:ext uri="{BB962C8B-B14F-4D97-AF65-F5344CB8AC3E}">
        <p14:creationId xmlns:p14="http://schemas.microsoft.com/office/powerpoint/2010/main" val="3397216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7660639"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rgbClr val="FFFFFF"/>
                </a:solidFill>
                <a:cs typeface="Source Sans Pro Light"/>
              </a:rPr>
              <a:t>Introduction to Python</a:t>
            </a:r>
            <a:endParaRPr lang="cs-CZ" sz="2800" dirty="0">
              <a:cs typeface="Source Sans Pro Light"/>
            </a:endParaRPr>
          </a:p>
        </p:txBody>
      </p:sp>
      <p:sp>
        <p:nvSpPr>
          <p:cNvPr id="5" name="Rectangle 4"/>
          <p:cNvSpPr/>
          <p:nvPr/>
        </p:nvSpPr>
        <p:spPr>
          <a:xfrm>
            <a:off x="665956" y="1971794"/>
            <a:ext cx="3588996" cy="523220"/>
          </a:xfrm>
          <a:prstGeom prst="rect">
            <a:avLst/>
          </a:prstGeom>
        </p:spPr>
        <p:txBody>
          <a:bodyPr wrap="none">
            <a:spAutoFit/>
          </a:bodyPr>
          <a:lstStyle/>
          <a:p>
            <a:r>
              <a:rPr lang="en-US" sz="2800" b="1" dirty="0"/>
              <a:t>Introduction to Python</a:t>
            </a:r>
          </a:p>
        </p:txBody>
      </p:sp>
      <p:sp>
        <p:nvSpPr>
          <p:cNvPr id="2" name="Rectangle 1"/>
          <p:cNvSpPr/>
          <p:nvPr/>
        </p:nvSpPr>
        <p:spPr>
          <a:xfrm>
            <a:off x="7158562" y="1971794"/>
            <a:ext cx="5003293" cy="523220"/>
          </a:xfrm>
          <a:prstGeom prst="rect">
            <a:avLst/>
          </a:prstGeom>
        </p:spPr>
        <p:txBody>
          <a:bodyPr wrap="none">
            <a:spAutoFit/>
          </a:bodyPr>
          <a:lstStyle/>
          <a:p>
            <a:r>
              <a:rPr lang="en-US" sz="2800" b="1" dirty="0">
                <a:latin typeface="NewCenturySchlbk-Bold"/>
              </a:rPr>
              <a:t>Piece #2: Object References</a:t>
            </a:r>
            <a:endParaRPr lang="en-US" sz="2800" dirty="0"/>
          </a:p>
        </p:txBody>
      </p:sp>
      <p:sp>
        <p:nvSpPr>
          <p:cNvPr id="3" name="Rectangle 2"/>
          <p:cNvSpPr/>
          <p:nvPr/>
        </p:nvSpPr>
        <p:spPr>
          <a:xfrm>
            <a:off x="2909252" y="3314397"/>
            <a:ext cx="14159548" cy="1815882"/>
          </a:xfrm>
          <a:prstGeom prst="rect">
            <a:avLst/>
          </a:prstGeom>
        </p:spPr>
        <p:txBody>
          <a:bodyPr wrap="square">
            <a:spAutoFit/>
          </a:bodyPr>
          <a:lstStyle/>
          <a:p>
            <a:pPr algn="just"/>
            <a:r>
              <a:rPr lang="en-US" sz="2800" dirty="0">
                <a:latin typeface="NewCenturySchlbk-Roman"/>
              </a:rPr>
              <a:t>Once we have some data types, the next thing we need are variables in which to store them. Python doesn’t have variables as such, but instead has object references. When it comes to immutable objects like </a:t>
            </a:r>
            <a:r>
              <a:rPr lang="en-US" sz="2800" b="1" dirty="0" err="1">
                <a:solidFill>
                  <a:srgbClr val="FF0000"/>
                </a:solidFill>
                <a:latin typeface="NewCenturySchlbk-Roman"/>
              </a:rPr>
              <a:t>ints</a:t>
            </a:r>
            <a:r>
              <a:rPr lang="en-US" sz="2800" dirty="0">
                <a:latin typeface="NewCenturySchlbk-Roman"/>
              </a:rPr>
              <a:t> and </a:t>
            </a:r>
            <a:r>
              <a:rPr lang="en-US" sz="2800" b="1" dirty="0" err="1">
                <a:solidFill>
                  <a:srgbClr val="FF0000"/>
                </a:solidFill>
                <a:latin typeface="NewCenturySchlbk-Roman"/>
              </a:rPr>
              <a:t>strs</a:t>
            </a:r>
            <a:r>
              <a:rPr lang="en-US" sz="2800" dirty="0">
                <a:latin typeface="NewCenturySchlbk-Roman"/>
              </a:rPr>
              <a:t>, there is no discernable difference between a variable and an object reference.</a:t>
            </a:r>
            <a:endParaRPr lang="en-US" sz="2800" dirty="0"/>
          </a:p>
        </p:txBody>
      </p:sp>
      <p:sp>
        <p:nvSpPr>
          <p:cNvPr id="6" name="Rectangle 5"/>
          <p:cNvSpPr/>
          <p:nvPr/>
        </p:nvSpPr>
        <p:spPr>
          <a:xfrm>
            <a:off x="3031172" y="6045343"/>
            <a:ext cx="1928733" cy="369332"/>
          </a:xfrm>
          <a:prstGeom prst="rect">
            <a:avLst/>
          </a:prstGeom>
        </p:spPr>
        <p:txBody>
          <a:bodyPr wrap="none">
            <a:spAutoFit/>
          </a:bodyPr>
          <a:lstStyle/>
          <a:p>
            <a:r>
              <a:rPr lang="en-US" dirty="0">
                <a:latin typeface="NewCenturySchlbk-Roman"/>
              </a:rPr>
              <a:t>some examples :</a:t>
            </a:r>
            <a:endParaRPr lang="en-US" dirty="0"/>
          </a:p>
        </p:txBody>
      </p:sp>
      <p:sp>
        <p:nvSpPr>
          <p:cNvPr id="7" name="Rectangle 6"/>
          <p:cNvSpPr/>
          <p:nvPr/>
        </p:nvSpPr>
        <p:spPr>
          <a:xfrm>
            <a:off x="4570095" y="6754049"/>
            <a:ext cx="12498705" cy="1815882"/>
          </a:xfrm>
          <a:prstGeom prst="rect">
            <a:avLst/>
          </a:prstGeom>
        </p:spPr>
        <p:txBody>
          <a:bodyPr wrap="square">
            <a:spAutoFit/>
          </a:bodyPr>
          <a:lstStyle/>
          <a:p>
            <a:r>
              <a:rPr lang="en-US" sz="2800" dirty="0"/>
              <a:t>&gt;&gt;&gt; x = "blue"</a:t>
            </a:r>
          </a:p>
          <a:p>
            <a:r>
              <a:rPr lang="en-US" sz="2800" dirty="0"/>
              <a:t>&gt;&gt;&gt; y = "green"</a:t>
            </a:r>
          </a:p>
          <a:p>
            <a:r>
              <a:rPr lang="en-US" sz="2800" dirty="0"/>
              <a:t>&gt;&gt;&gt; z = x</a:t>
            </a:r>
          </a:p>
          <a:p>
            <a:r>
              <a:rPr lang="en-IN" sz="2800" dirty="0"/>
              <a:t>&gt;&gt;&gt; y = x</a:t>
            </a:r>
            <a:endParaRPr lang="en-US" sz="3600" dirty="0"/>
          </a:p>
        </p:txBody>
      </p:sp>
      <p:sp>
        <p:nvSpPr>
          <p:cNvPr id="8" name="Rectangle 7"/>
          <p:cNvSpPr/>
          <p:nvPr/>
        </p:nvSpPr>
        <p:spPr>
          <a:xfrm>
            <a:off x="6432199" y="5967450"/>
            <a:ext cx="5883342" cy="461665"/>
          </a:xfrm>
          <a:prstGeom prst="rect">
            <a:avLst/>
          </a:prstGeom>
        </p:spPr>
        <p:txBody>
          <a:bodyPr wrap="none">
            <a:spAutoFit/>
          </a:bodyPr>
          <a:lstStyle/>
          <a:p>
            <a:r>
              <a:rPr lang="en-US" sz="2400" dirty="0">
                <a:latin typeface="NewCenturySchlbk-Roman"/>
              </a:rPr>
              <a:t>The syntax is simply </a:t>
            </a:r>
            <a:r>
              <a:rPr lang="en-US" sz="2000" i="1" dirty="0" err="1">
                <a:latin typeface="Venus-Oblique"/>
              </a:rPr>
              <a:t>objectReference</a:t>
            </a:r>
            <a:r>
              <a:rPr lang="en-US" sz="2000" i="1" dirty="0">
                <a:latin typeface="Venus-Oblique"/>
              </a:rPr>
              <a:t> </a:t>
            </a:r>
            <a:r>
              <a:rPr lang="en-US" sz="2000" dirty="0">
                <a:latin typeface="Venus"/>
              </a:rPr>
              <a:t>= </a:t>
            </a:r>
            <a:r>
              <a:rPr lang="en-US" sz="2000" i="1" dirty="0">
                <a:latin typeface="Venus-Oblique"/>
              </a:rPr>
              <a:t>value</a:t>
            </a:r>
            <a:r>
              <a:rPr lang="en-US" sz="2400" dirty="0">
                <a:latin typeface="NewCenturySchlbk-Roman"/>
              </a:rPr>
              <a:t>.</a:t>
            </a:r>
            <a:endParaRPr lang="en-US" sz="2000" dirty="0"/>
          </a:p>
        </p:txBody>
      </p:sp>
      <p:pic>
        <p:nvPicPr>
          <p:cNvPr id="9" name="Picture 8"/>
          <p:cNvPicPr>
            <a:picLocks noChangeAspect="1"/>
          </p:cNvPicPr>
          <p:nvPr/>
        </p:nvPicPr>
        <p:blipFill>
          <a:blip r:embed="rId2"/>
          <a:stretch>
            <a:fillRect/>
          </a:stretch>
        </p:blipFill>
        <p:spPr>
          <a:xfrm>
            <a:off x="8617076" y="6629807"/>
            <a:ext cx="8451724" cy="3018473"/>
          </a:xfrm>
          <a:prstGeom prst="rect">
            <a:avLst/>
          </a:prstGeom>
        </p:spPr>
      </p:pic>
      <p:sp>
        <p:nvSpPr>
          <p:cNvPr id="12" name="Rectangle 11"/>
          <p:cNvSpPr/>
          <p:nvPr/>
        </p:nvSpPr>
        <p:spPr>
          <a:xfrm>
            <a:off x="10819447" y="9567001"/>
            <a:ext cx="4211409" cy="369332"/>
          </a:xfrm>
          <a:prstGeom prst="rect">
            <a:avLst/>
          </a:prstGeom>
        </p:spPr>
        <p:txBody>
          <a:bodyPr wrap="none">
            <a:spAutoFit/>
          </a:bodyPr>
          <a:lstStyle/>
          <a:p>
            <a:r>
              <a:rPr lang="en-US" b="1" dirty="0">
                <a:latin typeface="NewCenturySchlbk-Bold"/>
              </a:rPr>
              <a:t>Figure  </a:t>
            </a:r>
            <a:r>
              <a:rPr lang="en-US" i="1" dirty="0">
                <a:latin typeface="NewCenturySchlbk-Italic"/>
              </a:rPr>
              <a:t>Object references and objects</a:t>
            </a:r>
            <a:endParaRPr lang="en-US" dirty="0"/>
          </a:p>
        </p:txBody>
      </p:sp>
    </p:spTree>
    <p:extLst>
      <p:ext uri="{BB962C8B-B14F-4D97-AF65-F5344CB8AC3E}">
        <p14:creationId xmlns:p14="http://schemas.microsoft.com/office/powerpoint/2010/main" val="721310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697D96F-CA17-4A29-A9FC-D79C57B49032}"/>
              </a:ext>
            </a:extLst>
          </p:cNvPr>
          <p:cNvGrpSpPr/>
          <p:nvPr/>
        </p:nvGrpSpPr>
        <p:grpSpPr>
          <a:xfrm>
            <a:off x="0" y="1610314"/>
            <a:ext cx="7992556" cy="828000"/>
            <a:chOff x="-19844" y="2809194"/>
            <a:chExt cx="7992556" cy="828000"/>
          </a:xfrm>
          <a:solidFill>
            <a:srgbClr val="FFBF00"/>
          </a:solidFill>
        </p:grpSpPr>
        <p:sp>
          <p:nvSpPr>
            <p:cNvPr id="33" name="object 25">
              <a:extLst>
                <a:ext uri="{FF2B5EF4-FFF2-40B4-BE49-F238E27FC236}">
                  <a16:creationId xmlns:a16="http://schemas.microsoft.com/office/drawing/2014/main" id="{DA12AC99-EC5E-4392-8054-AF0DE866402B}"/>
                </a:ext>
              </a:extLst>
            </p:cNvPr>
            <p:cNvSpPr/>
            <p:nvPr/>
          </p:nvSpPr>
          <p:spPr>
            <a:xfrm>
              <a:off x="-19844" y="2809194"/>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sp>
          <p:nvSpPr>
            <p:cNvPr id="34" name="object 25">
              <a:extLst>
                <a:ext uri="{FF2B5EF4-FFF2-40B4-BE49-F238E27FC236}">
                  <a16:creationId xmlns:a16="http://schemas.microsoft.com/office/drawing/2014/main" id="{B71CB4DF-A4F3-464D-86D8-D2C705048CB0}"/>
                </a:ext>
              </a:extLst>
            </p:cNvPr>
            <p:cNvSpPr/>
            <p:nvPr/>
          </p:nvSpPr>
          <p:spPr>
            <a:xfrm>
              <a:off x="2727672" y="2809194"/>
              <a:ext cx="5245040"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grpSp>
      <p:sp>
        <p:nvSpPr>
          <p:cNvPr id="8" name="object 8"/>
          <p:cNvSpPr/>
          <p:nvPr/>
        </p:nvSpPr>
        <p:spPr>
          <a:xfrm>
            <a:off x="-19844" y="556807"/>
            <a:ext cx="4788239" cy="827493"/>
          </a:xfrm>
          <a:prstGeom prst="rect">
            <a:avLst/>
          </a:prstGeom>
          <a:blipFill>
            <a:blip r:embed="rId2" cstate="print"/>
            <a:stretch>
              <a:fillRect/>
            </a:stretch>
          </a:blipFill>
        </p:spPr>
        <p:txBody>
          <a:bodyPr wrap="square" lIns="0" tIns="0" rIns="0" bIns="0" rtlCol="0"/>
          <a:lstStyle/>
          <a:p>
            <a:endParaRPr dirty="0"/>
          </a:p>
        </p:txBody>
      </p:sp>
      <p:sp>
        <p:nvSpPr>
          <p:cNvPr id="9" name="object 9"/>
          <p:cNvSpPr txBox="1"/>
          <p:nvPr/>
        </p:nvSpPr>
        <p:spPr>
          <a:xfrm>
            <a:off x="665956" y="748698"/>
            <a:ext cx="3581400" cy="443711"/>
          </a:xfrm>
          <a:prstGeom prst="rect">
            <a:avLst/>
          </a:prstGeom>
        </p:spPr>
        <p:txBody>
          <a:bodyPr vert="horz" wrap="square" lIns="0" tIns="12700" rIns="0" bIns="0" rtlCol="0">
            <a:spAutoFit/>
          </a:bodyPr>
          <a:lstStyle/>
          <a:p>
            <a:pPr marL="12700">
              <a:spcBef>
                <a:spcPts val="100"/>
              </a:spcBef>
            </a:pPr>
            <a:r>
              <a:rPr lang="en-IN" sz="2800" spc="-5" dirty="0">
                <a:solidFill>
                  <a:srgbClr val="FFFFFF"/>
                </a:solidFill>
                <a:cs typeface="Source Sans Pro Light"/>
              </a:rPr>
              <a:t>Syllabus</a:t>
            </a:r>
            <a:endParaRPr sz="2800" dirty="0">
              <a:cs typeface="Source Sans Pro Light"/>
            </a:endParaRPr>
          </a:p>
        </p:txBody>
      </p:sp>
      <p:sp>
        <p:nvSpPr>
          <p:cNvPr id="11" name="object 11"/>
          <p:cNvSpPr txBox="1"/>
          <p:nvPr/>
        </p:nvSpPr>
        <p:spPr>
          <a:xfrm>
            <a:off x="991394" y="2467926"/>
            <a:ext cx="15610046" cy="1490152"/>
          </a:xfrm>
          <a:prstGeom prst="rect">
            <a:avLst/>
          </a:prstGeom>
        </p:spPr>
        <p:txBody>
          <a:bodyPr vert="horz" wrap="square" lIns="0" tIns="12700" rIns="0" bIns="0" rtlCol="0">
            <a:spAutoFit/>
          </a:bodyPr>
          <a:lstStyle/>
          <a:p>
            <a:pPr algn="just"/>
            <a:r>
              <a:rPr lang="en-US" sz="2400" b="1" dirty="0"/>
              <a:t>A Brief History of Python, Different Versions, Python 2 vs Python 3, Installing Python, Environment Variables, Executing Python from the Command Line, Editing Python Files, Basic Python Syntax, String Values, String Operators, Numeric Data Types Conversions, Simple Input and Output, Language components - Control Flow structures and Syntax – Relational Operators - Logical Operators - Bit Wise Operators, Python for Windows</a:t>
            </a:r>
            <a:endParaRPr lang="en-US" sz="2400" dirty="0"/>
          </a:p>
        </p:txBody>
      </p:sp>
      <p:sp>
        <p:nvSpPr>
          <p:cNvPr id="22" name="object 22"/>
          <p:cNvSpPr txBox="1"/>
          <p:nvPr/>
        </p:nvSpPr>
        <p:spPr>
          <a:xfrm>
            <a:off x="665956" y="1772878"/>
            <a:ext cx="8173244" cy="443711"/>
          </a:xfrm>
          <a:prstGeom prst="rect">
            <a:avLst/>
          </a:prstGeom>
        </p:spPr>
        <p:txBody>
          <a:bodyPr vert="horz" wrap="square" lIns="0" tIns="12700" rIns="0" bIns="0" rtlCol="0">
            <a:spAutoFit/>
          </a:bodyPr>
          <a:lstStyle/>
          <a:p>
            <a:pPr marL="12700">
              <a:spcBef>
                <a:spcPts val="100"/>
              </a:spcBef>
            </a:pPr>
            <a:r>
              <a:rPr lang="en-US" sz="2800" spc="-10" dirty="0">
                <a:solidFill>
                  <a:srgbClr val="FFFFFF"/>
                </a:solidFill>
                <a:cs typeface="Source Sans Pro Light"/>
              </a:rPr>
              <a:t>Introduction to Python</a:t>
            </a:r>
            <a:endParaRPr sz="2800" dirty="0">
              <a:cs typeface="Source Sans Pro Light"/>
            </a:endParaRPr>
          </a:p>
        </p:txBody>
      </p:sp>
      <p:sp>
        <p:nvSpPr>
          <p:cNvPr id="35" name="object 24"/>
          <p:cNvSpPr txBox="1"/>
          <p:nvPr/>
        </p:nvSpPr>
        <p:spPr>
          <a:xfrm>
            <a:off x="704216" y="4590965"/>
            <a:ext cx="2478008" cy="443711"/>
          </a:xfrm>
          <a:prstGeom prst="rect">
            <a:avLst/>
          </a:prstGeom>
        </p:spPr>
        <p:txBody>
          <a:bodyPr vert="horz" wrap="square" lIns="0" tIns="12700" rIns="0" bIns="0" rtlCol="0">
            <a:spAutoFit/>
          </a:bodyPr>
          <a:lstStyle/>
          <a:p>
            <a:pPr marL="12700">
              <a:spcBef>
                <a:spcPts val="100"/>
              </a:spcBef>
            </a:pPr>
            <a:r>
              <a:rPr sz="2800" spc="5" dirty="0">
                <a:solidFill>
                  <a:srgbClr val="FFFFFF"/>
                </a:solidFill>
                <a:cs typeface="Source Sans Pro Light"/>
              </a:rPr>
              <a:t>K</a:t>
            </a:r>
            <a:r>
              <a:rPr sz="2800" spc="25" dirty="0">
                <a:solidFill>
                  <a:srgbClr val="FFFFFF"/>
                </a:solidFill>
                <a:cs typeface="Source Sans Pro Light"/>
              </a:rPr>
              <a:t>e</a:t>
            </a:r>
            <a:r>
              <a:rPr sz="2800" dirty="0">
                <a:solidFill>
                  <a:srgbClr val="FFFFFF"/>
                </a:solidFill>
                <a:cs typeface="Source Sans Pro Light"/>
              </a:rPr>
              <a:t>ywo</a:t>
            </a:r>
            <a:r>
              <a:rPr sz="2800" spc="-20" dirty="0">
                <a:solidFill>
                  <a:srgbClr val="FFFFFF"/>
                </a:solidFill>
                <a:cs typeface="Source Sans Pro Light"/>
              </a:rPr>
              <a:t>r</a:t>
            </a:r>
            <a:r>
              <a:rPr sz="2800" dirty="0">
                <a:solidFill>
                  <a:srgbClr val="FFFFFF"/>
                </a:solidFill>
                <a:cs typeface="Source Sans Pro Light"/>
              </a:rPr>
              <a:t>ds</a:t>
            </a:r>
            <a:endParaRPr sz="2800" dirty="0">
              <a:cs typeface="Source Sans Pro Light"/>
            </a:endParaRPr>
          </a:p>
        </p:txBody>
      </p:sp>
      <p:grpSp>
        <p:nvGrpSpPr>
          <p:cNvPr id="36" name="Group 35">
            <a:extLst>
              <a:ext uri="{FF2B5EF4-FFF2-40B4-BE49-F238E27FC236}">
                <a16:creationId xmlns:a16="http://schemas.microsoft.com/office/drawing/2014/main" id="{8697D96F-CA17-4A29-A9FC-D79C57B49032}"/>
              </a:ext>
            </a:extLst>
          </p:cNvPr>
          <p:cNvGrpSpPr/>
          <p:nvPr/>
        </p:nvGrpSpPr>
        <p:grpSpPr>
          <a:xfrm>
            <a:off x="19368" y="4061751"/>
            <a:ext cx="7992556" cy="828000"/>
            <a:chOff x="-19844" y="2809194"/>
            <a:chExt cx="7992556" cy="828000"/>
          </a:xfrm>
          <a:solidFill>
            <a:srgbClr val="FFBF00"/>
          </a:solidFill>
        </p:grpSpPr>
        <p:sp>
          <p:nvSpPr>
            <p:cNvPr id="37" name="object 25">
              <a:extLst>
                <a:ext uri="{FF2B5EF4-FFF2-40B4-BE49-F238E27FC236}">
                  <a16:creationId xmlns:a16="http://schemas.microsoft.com/office/drawing/2014/main" id="{DA12AC99-EC5E-4392-8054-AF0DE866402B}"/>
                </a:ext>
              </a:extLst>
            </p:cNvPr>
            <p:cNvSpPr/>
            <p:nvPr/>
          </p:nvSpPr>
          <p:spPr>
            <a:xfrm>
              <a:off x="-19844" y="2809194"/>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sp>
          <p:nvSpPr>
            <p:cNvPr id="38" name="object 25">
              <a:extLst>
                <a:ext uri="{FF2B5EF4-FFF2-40B4-BE49-F238E27FC236}">
                  <a16:creationId xmlns:a16="http://schemas.microsoft.com/office/drawing/2014/main" id="{B71CB4DF-A4F3-464D-86D8-D2C705048CB0}"/>
                </a:ext>
              </a:extLst>
            </p:cNvPr>
            <p:cNvSpPr/>
            <p:nvPr/>
          </p:nvSpPr>
          <p:spPr>
            <a:xfrm>
              <a:off x="2727672" y="2809194"/>
              <a:ext cx="5245040"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grpSp>
      <p:sp>
        <p:nvSpPr>
          <p:cNvPr id="39" name="object 11"/>
          <p:cNvSpPr txBox="1"/>
          <p:nvPr/>
        </p:nvSpPr>
        <p:spPr>
          <a:xfrm>
            <a:off x="990442" y="5025591"/>
            <a:ext cx="15669578" cy="1120820"/>
          </a:xfrm>
          <a:prstGeom prst="rect">
            <a:avLst/>
          </a:prstGeom>
        </p:spPr>
        <p:txBody>
          <a:bodyPr vert="horz" wrap="square" lIns="0" tIns="12700" rIns="0" bIns="0" rtlCol="0">
            <a:spAutoFit/>
          </a:bodyPr>
          <a:lstStyle/>
          <a:p>
            <a:pPr algn="just"/>
            <a:r>
              <a:rPr lang="en-US" sz="2400" b="1" dirty="0"/>
              <a:t>Conditions, </a:t>
            </a:r>
            <a:r>
              <a:rPr lang="en-US" sz="2400" b="1" dirty="0" err="1"/>
              <a:t>boolean</a:t>
            </a:r>
            <a:r>
              <a:rPr lang="en-US" sz="2400" b="1" dirty="0"/>
              <a:t> logic, logical operators, ranges, Control statements: if-else, loops (for, while), Flow control, Functions,</a:t>
            </a:r>
          </a:p>
          <a:p>
            <a:pPr algn="just"/>
            <a:r>
              <a:rPr lang="en-US" sz="2400" b="1" dirty="0"/>
              <a:t>Scoping, Exceptions, Input and output, Modules, Collections, Lists, Tuples, Sets, Dictionaries, Modules, Standard Modules,</a:t>
            </a:r>
          </a:p>
          <a:p>
            <a:pPr algn="just"/>
            <a:r>
              <a:rPr lang="en-US" sz="2400" b="1" dirty="0"/>
              <a:t>Regular Expressions, Quantifiers, Basic String Operations</a:t>
            </a:r>
            <a:endParaRPr lang="en-US" sz="2400" dirty="0"/>
          </a:p>
        </p:txBody>
      </p:sp>
      <p:sp>
        <p:nvSpPr>
          <p:cNvPr id="40" name="object 22"/>
          <p:cNvSpPr txBox="1"/>
          <p:nvPr/>
        </p:nvSpPr>
        <p:spPr>
          <a:xfrm>
            <a:off x="665004" y="4191156"/>
            <a:ext cx="8173244" cy="443711"/>
          </a:xfrm>
          <a:prstGeom prst="rect">
            <a:avLst/>
          </a:prstGeom>
        </p:spPr>
        <p:txBody>
          <a:bodyPr vert="horz" wrap="square" lIns="0" tIns="12700" rIns="0" bIns="0" rtlCol="0">
            <a:spAutoFit/>
          </a:bodyPr>
          <a:lstStyle/>
          <a:p>
            <a:pPr marL="12700">
              <a:spcBef>
                <a:spcPts val="100"/>
              </a:spcBef>
            </a:pPr>
            <a:r>
              <a:rPr lang="en-US" sz="2800" spc="-10" dirty="0">
                <a:solidFill>
                  <a:srgbClr val="FFFFFF"/>
                </a:solidFill>
                <a:cs typeface="Source Sans Pro Light"/>
              </a:rPr>
              <a:t>Types and Operation</a:t>
            </a:r>
            <a:endParaRPr sz="2800" dirty="0">
              <a:cs typeface="Source Sans Pro Light"/>
            </a:endParaRPr>
          </a:p>
        </p:txBody>
      </p:sp>
      <p:sp>
        <p:nvSpPr>
          <p:cNvPr id="41" name="object 24"/>
          <p:cNvSpPr txBox="1"/>
          <p:nvPr/>
        </p:nvSpPr>
        <p:spPr>
          <a:xfrm>
            <a:off x="685324" y="8388948"/>
            <a:ext cx="2478008" cy="443711"/>
          </a:xfrm>
          <a:prstGeom prst="rect">
            <a:avLst/>
          </a:prstGeom>
        </p:spPr>
        <p:txBody>
          <a:bodyPr vert="horz" wrap="square" lIns="0" tIns="12700" rIns="0" bIns="0" rtlCol="0">
            <a:spAutoFit/>
          </a:bodyPr>
          <a:lstStyle/>
          <a:p>
            <a:pPr marL="12700">
              <a:spcBef>
                <a:spcPts val="100"/>
              </a:spcBef>
            </a:pPr>
            <a:r>
              <a:rPr sz="2800" spc="5" dirty="0">
                <a:solidFill>
                  <a:srgbClr val="FFFFFF"/>
                </a:solidFill>
                <a:cs typeface="Source Sans Pro Light"/>
              </a:rPr>
              <a:t>K</a:t>
            </a:r>
            <a:r>
              <a:rPr sz="2800" spc="25" dirty="0">
                <a:solidFill>
                  <a:srgbClr val="FFFFFF"/>
                </a:solidFill>
                <a:cs typeface="Source Sans Pro Light"/>
              </a:rPr>
              <a:t>e</a:t>
            </a:r>
            <a:r>
              <a:rPr sz="2800" dirty="0">
                <a:solidFill>
                  <a:srgbClr val="FFFFFF"/>
                </a:solidFill>
                <a:cs typeface="Source Sans Pro Light"/>
              </a:rPr>
              <a:t>ywo</a:t>
            </a:r>
            <a:r>
              <a:rPr sz="2800" spc="-20" dirty="0">
                <a:solidFill>
                  <a:srgbClr val="FFFFFF"/>
                </a:solidFill>
                <a:cs typeface="Source Sans Pro Light"/>
              </a:rPr>
              <a:t>r</a:t>
            </a:r>
            <a:r>
              <a:rPr sz="2800" dirty="0">
                <a:solidFill>
                  <a:srgbClr val="FFFFFF"/>
                </a:solidFill>
                <a:cs typeface="Source Sans Pro Light"/>
              </a:rPr>
              <a:t>ds</a:t>
            </a:r>
            <a:endParaRPr sz="2800" dirty="0">
              <a:cs typeface="Source Sans Pro Light"/>
            </a:endParaRPr>
          </a:p>
        </p:txBody>
      </p:sp>
      <p:grpSp>
        <p:nvGrpSpPr>
          <p:cNvPr id="42" name="Group 41">
            <a:extLst>
              <a:ext uri="{FF2B5EF4-FFF2-40B4-BE49-F238E27FC236}">
                <a16:creationId xmlns:a16="http://schemas.microsoft.com/office/drawing/2014/main" id="{8697D96F-CA17-4A29-A9FC-D79C57B49032}"/>
              </a:ext>
            </a:extLst>
          </p:cNvPr>
          <p:cNvGrpSpPr/>
          <p:nvPr/>
        </p:nvGrpSpPr>
        <p:grpSpPr>
          <a:xfrm>
            <a:off x="-19844" y="6444815"/>
            <a:ext cx="7992556" cy="828000"/>
            <a:chOff x="-19844" y="2809194"/>
            <a:chExt cx="7992556" cy="828000"/>
          </a:xfrm>
          <a:solidFill>
            <a:srgbClr val="FFBF00"/>
          </a:solidFill>
        </p:grpSpPr>
        <p:sp>
          <p:nvSpPr>
            <p:cNvPr id="43" name="object 25">
              <a:extLst>
                <a:ext uri="{FF2B5EF4-FFF2-40B4-BE49-F238E27FC236}">
                  <a16:creationId xmlns:a16="http://schemas.microsoft.com/office/drawing/2014/main" id="{DA12AC99-EC5E-4392-8054-AF0DE866402B}"/>
                </a:ext>
              </a:extLst>
            </p:cNvPr>
            <p:cNvSpPr/>
            <p:nvPr/>
          </p:nvSpPr>
          <p:spPr>
            <a:xfrm>
              <a:off x="-19844" y="2809194"/>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sp>
          <p:nvSpPr>
            <p:cNvPr id="44" name="object 25">
              <a:extLst>
                <a:ext uri="{FF2B5EF4-FFF2-40B4-BE49-F238E27FC236}">
                  <a16:creationId xmlns:a16="http://schemas.microsoft.com/office/drawing/2014/main" id="{B71CB4DF-A4F3-464D-86D8-D2C705048CB0}"/>
                </a:ext>
              </a:extLst>
            </p:cNvPr>
            <p:cNvSpPr/>
            <p:nvPr/>
          </p:nvSpPr>
          <p:spPr>
            <a:xfrm>
              <a:off x="2727672" y="2809194"/>
              <a:ext cx="5245040"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grpSp>
      <p:sp>
        <p:nvSpPr>
          <p:cNvPr id="45" name="object 11"/>
          <p:cNvSpPr txBox="1"/>
          <p:nvPr/>
        </p:nvSpPr>
        <p:spPr>
          <a:xfrm>
            <a:off x="990442" y="7498829"/>
            <a:ext cx="15488126" cy="1120820"/>
          </a:xfrm>
          <a:prstGeom prst="rect">
            <a:avLst/>
          </a:prstGeom>
        </p:spPr>
        <p:txBody>
          <a:bodyPr vert="horz" wrap="square" lIns="0" tIns="12700" rIns="0" bIns="0" rtlCol="0">
            <a:spAutoFit/>
          </a:bodyPr>
          <a:lstStyle/>
          <a:p>
            <a:pPr algn="just"/>
            <a:r>
              <a:rPr lang="en-US" sz="2400" b="1" dirty="0"/>
              <a:t>Principles of Object Orientation, Classes in Python, Creating Classes, Instance Methods, Access Specification, data modeling, persistent storage of objects, inheritance, polymorphism, operator overloading, abstract classes, exception handling, try block</a:t>
            </a:r>
            <a:endParaRPr lang="en-US" sz="2400" dirty="0"/>
          </a:p>
        </p:txBody>
      </p:sp>
      <p:sp>
        <p:nvSpPr>
          <p:cNvPr id="46" name="object 22"/>
          <p:cNvSpPr txBox="1"/>
          <p:nvPr/>
        </p:nvSpPr>
        <p:spPr>
          <a:xfrm>
            <a:off x="646112" y="6607379"/>
            <a:ext cx="8173244" cy="443711"/>
          </a:xfrm>
          <a:prstGeom prst="rect">
            <a:avLst/>
          </a:prstGeom>
        </p:spPr>
        <p:txBody>
          <a:bodyPr vert="horz" wrap="square" lIns="0" tIns="12700" rIns="0" bIns="0" rtlCol="0">
            <a:spAutoFit/>
          </a:bodyPr>
          <a:lstStyle/>
          <a:p>
            <a:pPr marL="12700">
              <a:spcBef>
                <a:spcPts val="100"/>
              </a:spcBef>
            </a:pPr>
            <a:r>
              <a:rPr lang="en-US" sz="2800" spc="-10" dirty="0">
                <a:solidFill>
                  <a:srgbClr val="FFFFFF"/>
                </a:solidFill>
                <a:cs typeface="Source Sans Pro Light"/>
              </a:rPr>
              <a:t>Classes and OOP</a:t>
            </a:r>
            <a:endParaRPr sz="2800" dirty="0">
              <a:cs typeface="Source Sans Pro Light"/>
            </a:endParaRPr>
          </a:p>
        </p:txBody>
      </p:sp>
    </p:spTree>
    <p:extLst>
      <p:ext uri="{BB962C8B-B14F-4D97-AF65-F5344CB8AC3E}">
        <p14:creationId xmlns:p14="http://schemas.microsoft.com/office/powerpoint/2010/main" val="30276467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7660639"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rgbClr val="FFFFFF"/>
                </a:solidFill>
                <a:cs typeface="Source Sans Pro Light"/>
              </a:rPr>
              <a:t>Introduction to Python</a:t>
            </a:r>
            <a:endParaRPr lang="cs-CZ" sz="2800" dirty="0">
              <a:cs typeface="Source Sans Pro Light"/>
            </a:endParaRPr>
          </a:p>
        </p:txBody>
      </p:sp>
      <p:sp>
        <p:nvSpPr>
          <p:cNvPr id="5" name="Rectangle 4"/>
          <p:cNvSpPr/>
          <p:nvPr/>
        </p:nvSpPr>
        <p:spPr>
          <a:xfrm>
            <a:off x="665956" y="1971794"/>
            <a:ext cx="3588996" cy="523220"/>
          </a:xfrm>
          <a:prstGeom prst="rect">
            <a:avLst/>
          </a:prstGeom>
        </p:spPr>
        <p:txBody>
          <a:bodyPr wrap="none">
            <a:spAutoFit/>
          </a:bodyPr>
          <a:lstStyle/>
          <a:p>
            <a:r>
              <a:rPr lang="en-US" sz="2800" b="1" dirty="0"/>
              <a:t>Introduction to Python</a:t>
            </a:r>
          </a:p>
        </p:txBody>
      </p:sp>
      <p:sp>
        <p:nvSpPr>
          <p:cNvPr id="2" name="Rectangle 1"/>
          <p:cNvSpPr/>
          <p:nvPr/>
        </p:nvSpPr>
        <p:spPr>
          <a:xfrm>
            <a:off x="7158562" y="1971794"/>
            <a:ext cx="5574539" cy="523220"/>
          </a:xfrm>
          <a:prstGeom prst="rect">
            <a:avLst/>
          </a:prstGeom>
        </p:spPr>
        <p:txBody>
          <a:bodyPr wrap="none">
            <a:spAutoFit/>
          </a:bodyPr>
          <a:lstStyle/>
          <a:p>
            <a:r>
              <a:rPr lang="en-US" sz="2800" b="1" dirty="0">
                <a:latin typeface="NewCenturySchlbk-Bold"/>
              </a:rPr>
              <a:t>Piece #3: Collection Data Types</a:t>
            </a:r>
            <a:endParaRPr lang="en-US" sz="2800" dirty="0"/>
          </a:p>
        </p:txBody>
      </p:sp>
      <p:sp>
        <p:nvSpPr>
          <p:cNvPr id="3" name="Rectangle 2"/>
          <p:cNvSpPr/>
          <p:nvPr/>
        </p:nvSpPr>
        <p:spPr>
          <a:xfrm>
            <a:off x="2909252" y="3314397"/>
            <a:ext cx="14159548" cy="3970318"/>
          </a:xfrm>
          <a:prstGeom prst="rect">
            <a:avLst/>
          </a:prstGeom>
        </p:spPr>
        <p:txBody>
          <a:bodyPr wrap="square">
            <a:spAutoFit/>
          </a:bodyPr>
          <a:lstStyle/>
          <a:p>
            <a:pPr algn="just"/>
            <a:r>
              <a:rPr lang="en-US" sz="2800" dirty="0">
                <a:latin typeface="NewCenturySchlbk-Roman"/>
              </a:rPr>
              <a:t>It is often convenient to hold entire collections of data items. Python provides several collection data types that can hold items, including associative arrays and sets. But here we will introduce just two: </a:t>
            </a:r>
            <a:r>
              <a:rPr lang="en-US" sz="2800" b="1" dirty="0">
                <a:solidFill>
                  <a:srgbClr val="FF0000"/>
                </a:solidFill>
                <a:latin typeface="NewCenturySchlbk-Roman"/>
              </a:rPr>
              <a:t>tuple</a:t>
            </a:r>
            <a:r>
              <a:rPr lang="en-US" sz="2800" dirty="0">
                <a:latin typeface="NewCenturySchlbk-Roman"/>
              </a:rPr>
              <a:t> and </a:t>
            </a:r>
            <a:r>
              <a:rPr lang="en-US" sz="2800" b="1" dirty="0">
                <a:solidFill>
                  <a:srgbClr val="FF0000"/>
                </a:solidFill>
                <a:latin typeface="NewCenturySchlbk-Roman"/>
              </a:rPr>
              <a:t>list</a:t>
            </a:r>
            <a:r>
              <a:rPr lang="en-US" sz="2800" dirty="0">
                <a:latin typeface="NewCenturySchlbk-Roman"/>
              </a:rPr>
              <a:t>.</a:t>
            </a:r>
          </a:p>
          <a:p>
            <a:pPr algn="just"/>
            <a:endParaRPr lang="en-US" sz="2800" dirty="0">
              <a:latin typeface="NewCenturySchlbk-Roman"/>
            </a:endParaRPr>
          </a:p>
          <a:p>
            <a:pPr marL="457200" indent="-457200" algn="just">
              <a:buFont typeface="Arial" panose="020B0604020202020204" pitchFamily="34" charset="0"/>
              <a:buChar char="•"/>
            </a:pPr>
            <a:r>
              <a:rPr lang="en-US" sz="2800" dirty="0">
                <a:latin typeface="NewCenturySchlbk-Roman"/>
              </a:rPr>
              <a:t>Python tuples and lists can be used to hold any number of data items of any data types. </a:t>
            </a:r>
          </a:p>
          <a:p>
            <a:pPr marL="457200" indent="-457200" algn="just">
              <a:buFont typeface="Arial" panose="020B0604020202020204" pitchFamily="34" charset="0"/>
              <a:buChar char="•"/>
            </a:pPr>
            <a:r>
              <a:rPr lang="en-US" sz="2800" dirty="0">
                <a:latin typeface="NewCenturySchlbk-Roman"/>
              </a:rPr>
              <a:t>Tuples are immutable, so once they are created we cannot change them. </a:t>
            </a:r>
          </a:p>
          <a:p>
            <a:pPr marL="457200" indent="-457200" algn="just">
              <a:buFont typeface="Arial" panose="020B0604020202020204" pitchFamily="34" charset="0"/>
              <a:buChar char="•"/>
            </a:pPr>
            <a:r>
              <a:rPr lang="en-US" sz="2800" dirty="0">
                <a:latin typeface="NewCenturySchlbk-Roman"/>
              </a:rPr>
              <a:t>Lists are mutable, so we can easily insert items and remove items whenever we want.</a:t>
            </a:r>
            <a:endParaRPr lang="en-US" sz="2800" dirty="0"/>
          </a:p>
        </p:txBody>
      </p:sp>
      <p:sp>
        <p:nvSpPr>
          <p:cNvPr id="10" name="Rectangle 9"/>
          <p:cNvSpPr/>
          <p:nvPr/>
        </p:nvSpPr>
        <p:spPr>
          <a:xfrm>
            <a:off x="4254952" y="7705348"/>
            <a:ext cx="9502775" cy="1938992"/>
          </a:xfrm>
          <a:prstGeom prst="rect">
            <a:avLst/>
          </a:prstGeom>
        </p:spPr>
        <p:txBody>
          <a:bodyPr>
            <a:spAutoFit/>
          </a:bodyPr>
          <a:lstStyle/>
          <a:p>
            <a:r>
              <a:rPr lang="en-US" sz="2400" dirty="0">
                <a:latin typeface="Venus"/>
              </a:rPr>
              <a:t>&gt;&gt;&gt; "Denmark", "Finland", "Norway", "Sweden"</a:t>
            </a:r>
          </a:p>
          <a:p>
            <a:r>
              <a:rPr lang="en-US" sz="2400" dirty="0">
                <a:latin typeface="Venus"/>
              </a:rPr>
              <a:t>('Denmark', 'Finland', 'Norway', 'Sweden')</a:t>
            </a:r>
          </a:p>
          <a:p>
            <a:r>
              <a:rPr lang="en-US" sz="2400" dirty="0">
                <a:latin typeface="Venus"/>
              </a:rPr>
              <a:t>&gt;&gt;&gt; "one",</a:t>
            </a:r>
          </a:p>
          <a:p>
            <a:r>
              <a:rPr lang="en-US" sz="2400" dirty="0">
                <a:latin typeface="Venus"/>
              </a:rPr>
              <a:t>('one',)</a:t>
            </a:r>
          </a:p>
          <a:p>
            <a:r>
              <a:rPr lang="en-IN" sz="2400" dirty="0">
                <a:latin typeface="Venus"/>
              </a:rPr>
              <a:t>&gt;&gt;&gt; ()</a:t>
            </a:r>
            <a:endParaRPr lang="en-US" sz="2400" dirty="0"/>
          </a:p>
        </p:txBody>
      </p:sp>
      <p:sp>
        <p:nvSpPr>
          <p:cNvPr id="11" name="Rectangle 10"/>
          <p:cNvSpPr/>
          <p:nvPr/>
        </p:nvSpPr>
        <p:spPr>
          <a:xfrm>
            <a:off x="3084245" y="7336016"/>
            <a:ext cx="8715656" cy="461665"/>
          </a:xfrm>
          <a:prstGeom prst="rect">
            <a:avLst/>
          </a:prstGeom>
        </p:spPr>
        <p:txBody>
          <a:bodyPr wrap="none">
            <a:spAutoFit/>
          </a:bodyPr>
          <a:lstStyle/>
          <a:p>
            <a:r>
              <a:rPr lang="en-US" sz="2400" dirty="0">
                <a:latin typeface="NewCenturySchlbk-Roman"/>
              </a:rPr>
              <a:t>Tuples are created using commas (</a:t>
            </a:r>
            <a:r>
              <a:rPr lang="en-US" sz="2000" dirty="0">
                <a:latin typeface="Venus"/>
              </a:rPr>
              <a:t>,</a:t>
            </a:r>
            <a:r>
              <a:rPr lang="en-US" sz="2400" dirty="0">
                <a:latin typeface="NewCenturySchlbk-Roman"/>
              </a:rPr>
              <a:t>), as these examples show</a:t>
            </a:r>
            <a:endParaRPr lang="en-US" sz="2400" dirty="0"/>
          </a:p>
        </p:txBody>
      </p:sp>
      <p:sp>
        <p:nvSpPr>
          <p:cNvPr id="13" name="Rectangle 12"/>
          <p:cNvSpPr/>
          <p:nvPr/>
        </p:nvSpPr>
        <p:spPr>
          <a:xfrm>
            <a:off x="7566025" y="8890287"/>
            <a:ext cx="9502775" cy="1692771"/>
          </a:xfrm>
          <a:prstGeom prst="rect">
            <a:avLst/>
          </a:prstGeom>
        </p:spPr>
        <p:txBody>
          <a:bodyPr>
            <a:spAutoFit/>
          </a:bodyPr>
          <a:lstStyle/>
          <a:p>
            <a:r>
              <a:rPr lang="en-US" sz="2400" dirty="0">
                <a:latin typeface="NewCenturySchlbk-Roman"/>
              </a:rPr>
              <a:t>Here are some example lists:</a:t>
            </a:r>
          </a:p>
          <a:p>
            <a:r>
              <a:rPr lang="en-US" sz="2000" dirty="0">
                <a:latin typeface="Venus"/>
              </a:rPr>
              <a:t>&gt;&gt;&gt; [1, 4, 9, 16, 25, 36, 49]</a:t>
            </a:r>
          </a:p>
          <a:p>
            <a:r>
              <a:rPr lang="en-US" sz="2000" dirty="0">
                <a:latin typeface="Venus"/>
              </a:rPr>
              <a:t>&gt;&gt;&gt; ['alpha', 'bravo', '</a:t>
            </a:r>
            <a:r>
              <a:rPr lang="en-US" sz="2000" dirty="0" err="1">
                <a:latin typeface="Venus"/>
              </a:rPr>
              <a:t>charlie</a:t>
            </a:r>
            <a:r>
              <a:rPr lang="en-US" sz="2000" dirty="0">
                <a:latin typeface="Venus"/>
              </a:rPr>
              <a:t>', 'delta', 'echo']</a:t>
            </a:r>
          </a:p>
          <a:p>
            <a:r>
              <a:rPr lang="nl-NL" sz="2000" dirty="0">
                <a:latin typeface="Venus"/>
              </a:rPr>
              <a:t>&gt;&gt;&gt; ['zebra', 49, -879, 'aardvark', 200]</a:t>
            </a:r>
          </a:p>
          <a:p>
            <a:r>
              <a:rPr lang="en-US" sz="2000" dirty="0">
                <a:latin typeface="Venus"/>
              </a:rPr>
              <a:t>&gt;&gt;&gt; []</a:t>
            </a:r>
            <a:endParaRPr lang="en-US" sz="2000" dirty="0"/>
          </a:p>
        </p:txBody>
      </p:sp>
    </p:spTree>
    <p:extLst>
      <p:ext uri="{BB962C8B-B14F-4D97-AF65-F5344CB8AC3E}">
        <p14:creationId xmlns:p14="http://schemas.microsoft.com/office/powerpoint/2010/main" val="6512815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7660639"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rgbClr val="FFFFFF"/>
                </a:solidFill>
                <a:cs typeface="Source Sans Pro Light"/>
              </a:rPr>
              <a:t>Introduction to Python</a:t>
            </a:r>
            <a:endParaRPr lang="cs-CZ" sz="2800" dirty="0">
              <a:cs typeface="Source Sans Pro Light"/>
            </a:endParaRPr>
          </a:p>
        </p:txBody>
      </p:sp>
      <p:sp>
        <p:nvSpPr>
          <p:cNvPr id="5" name="Rectangle 4"/>
          <p:cNvSpPr/>
          <p:nvPr/>
        </p:nvSpPr>
        <p:spPr>
          <a:xfrm>
            <a:off x="665956" y="1971794"/>
            <a:ext cx="3588996" cy="523220"/>
          </a:xfrm>
          <a:prstGeom prst="rect">
            <a:avLst/>
          </a:prstGeom>
        </p:spPr>
        <p:txBody>
          <a:bodyPr wrap="none">
            <a:spAutoFit/>
          </a:bodyPr>
          <a:lstStyle/>
          <a:p>
            <a:r>
              <a:rPr lang="en-US" sz="2800" b="1" dirty="0"/>
              <a:t>Introduction to Python</a:t>
            </a:r>
          </a:p>
        </p:txBody>
      </p:sp>
      <p:sp>
        <p:nvSpPr>
          <p:cNvPr id="2" name="Rectangle 1"/>
          <p:cNvSpPr/>
          <p:nvPr/>
        </p:nvSpPr>
        <p:spPr>
          <a:xfrm>
            <a:off x="7158562" y="1971794"/>
            <a:ext cx="5574539" cy="523220"/>
          </a:xfrm>
          <a:prstGeom prst="rect">
            <a:avLst/>
          </a:prstGeom>
        </p:spPr>
        <p:txBody>
          <a:bodyPr wrap="none">
            <a:spAutoFit/>
          </a:bodyPr>
          <a:lstStyle/>
          <a:p>
            <a:r>
              <a:rPr lang="en-US" sz="2800" b="1" dirty="0">
                <a:latin typeface="NewCenturySchlbk-Bold"/>
              </a:rPr>
              <a:t>Piece #3: Collection Data Types</a:t>
            </a:r>
            <a:endParaRPr lang="en-US" sz="2800" dirty="0"/>
          </a:p>
        </p:txBody>
      </p:sp>
      <p:sp>
        <p:nvSpPr>
          <p:cNvPr id="3" name="Rectangle 2"/>
          <p:cNvSpPr/>
          <p:nvPr/>
        </p:nvSpPr>
        <p:spPr>
          <a:xfrm>
            <a:off x="2909252" y="3314397"/>
            <a:ext cx="14159548" cy="2246769"/>
          </a:xfrm>
          <a:prstGeom prst="rect">
            <a:avLst/>
          </a:prstGeom>
        </p:spPr>
        <p:txBody>
          <a:bodyPr wrap="square">
            <a:spAutoFit/>
          </a:bodyPr>
          <a:lstStyle/>
          <a:p>
            <a:pPr algn="just"/>
            <a:r>
              <a:rPr lang="en-US" sz="2800" dirty="0">
                <a:latin typeface="NewCenturySchlbk-Roman"/>
              </a:rPr>
              <a:t>Like everything else in Python, collection data types are objects, so we can nest collection data types inside other collection data types, for example, to create lists of lists, without formality.</a:t>
            </a:r>
          </a:p>
          <a:p>
            <a:pPr algn="just"/>
            <a:endParaRPr lang="en-IN" sz="2800" dirty="0">
              <a:latin typeface="NewCenturySchlbk-Roman"/>
            </a:endParaRPr>
          </a:p>
          <a:p>
            <a:pPr algn="just"/>
            <a:r>
              <a:rPr lang="en-US" sz="2800" dirty="0">
                <a:latin typeface="NewCenturySchlbk-Roman"/>
              </a:rPr>
              <a:t>In procedural programming we call functions and often pass in data items as arguments.</a:t>
            </a:r>
          </a:p>
        </p:txBody>
      </p:sp>
      <p:sp>
        <p:nvSpPr>
          <p:cNvPr id="6" name="Rectangle 5"/>
          <p:cNvSpPr/>
          <p:nvPr/>
        </p:nvSpPr>
        <p:spPr>
          <a:xfrm>
            <a:off x="4529455" y="5736937"/>
            <a:ext cx="9502775" cy="1938992"/>
          </a:xfrm>
          <a:prstGeom prst="rect">
            <a:avLst/>
          </a:prstGeom>
        </p:spPr>
        <p:txBody>
          <a:bodyPr>
            <a:spAutoFit/>
          </a:bodyPr>
          <a:lstStyle/>
          <a:p>
            <a:r>
              <a:rPr lang="en-US" sz="2000" dirty="0">
                <a:latin typeface="Venus"/>
              </a:rPr>
              <a:t>&gt;&gt;&gt; </a:t>
            </a:r>
            <a:r>
              <a:rPr lang="en-US" sz="2000" dirty="0" err="1">
                <a:latin typeface="Venus"/>
              </a:rPr>
              <a:t>len</a:t>
            </a:r>
            <a:r>
              <a:rPr lang="en-US" sz="2000" dirty="0">
                <a:latin typeface="Venus"/>
              </a:rPr>
              <a:t>(("one",))</a:t>
            </a:r>
          </a:p>
          <a:p>
            <a:r>
              <a:rPr lang="en-US" sz="2000" dirty="0">
                <a:latin typeface="Venus"/>
              </a:rPr>
              <a:t>1</a:t>
            </a:r>
          </a:p>
          <a:p>
            <a:r>
              <a:rPr lang="en-US" sz="2000" dirty="0">
                <a:latin typeface="Venus"/>
              </a:rPr>
              <a:t>&gt;&gt;&gt; </a:t>
            </a:r>
            <a:r>
              <a:rPr lang="en-US" sz="2000" dirty="0" err="1">
                <a:latin typeface="Venus"/>
              </a:rPr>
              <a:t>len</a:t>
            </a:r>
            <a:r>
              <a:rPr lang="en-US" sz="2000" dirty="0">
                <a:latin typeface="Venus"/>
              </a:rPr>
              <a:t>([3, 5, 1, 2, "pause", 5])</a:t>
            </a:r>
          </a:p>
          <a:p>
            <a:r>
              <a:rPr lang="en-US" sz="2000" dirty="0">
                <a:latin typeface="Venus"/>
              </a:rPr>
              <a:t>6</a:t>
            </a:r>
          </a:p>
          <a:p>
            <a:r>
              <a:rPr lang="en-US" sz="2000" dirty="0">
                <a:latin typeface="Venus"/>
              </a:rPr>
              <a:t>&gt;&gt;&gt; </a:t>
            </a:r>
            <a:r>
              <a:rPr lang="en-US" sz="2000" dirty="0" err="1">
                <a:latin typeface="Venus"/>
              </a:rPr>
              <a:t>len</a:t>
            </a:r>
            <a:r>
              <a:rPr lang="en-US" sz="2000" dirty="0">
                <a:latin typeface="Venus"/>
              </a:rPr>
              <a:t>("automatically")</a:t>
            </a:r>
          </a:p>
          <a:p>
            <a:r>
              <a:rPr lang="en-US" sz="2000" dirty="0">
                <a:latin typeface="Venus"/>
              </a:rPr>
              <a:t>13</a:t>
            </a:r>
            <a:endParaRPr lang="en-US" sz="2000" dirty="0"/>
          </a:p>
        </p:txBody>
      </p:sp>
    </p:spTree>
    <p:extLst>
      <p:ext uri="{BB962C8B-B14F-4D97-AF65-F5344CB8AC3E}">
        <p14:creationId xmlns:p14="http://schemas.microsoft.com/office/powerpoint/2010/main" val="7675846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7660639"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rgbClr val="FFFFFF"/>
                </a:solidFill>
                <a:cs typeface="Source Sans Pro Light"/>
              </a:rPr>
              <a:t>Introduction to Python</a:t>
            </a:r>
            <a:endParaRPr lang="cs-CZ" sz="2800" dirty="0">
              <a:cs typeface="Source Sans Pro Light"/>
            </a:endParaRPr>
          </a:p>
        </p:txBody>
      </p:sp>
      <p:sp>
        <p:nvSpPr>
          <p:cNvPr id="5" name="Rectangle 4"/>
          <p:cNvSpPr/>
          <p:nvPr/>
        </p:nvSpPr>
        <p:spPr>
          <a:xfrm>
            <a:off x="665956" y="1971794"/>
            <a:ext cx="3588996" cy="523220"/>
          </a:xfrm>
          <a:prstGeom prst="rect">
            <a:avLst/>
          </a:prstGeom>
        </p:spPr>
        <p:txBody>
          <a:bodyPr wrap="none">
            <a:spAutoFit/>
          </a:bodyPr>
          <a:lstStyle/>
          <a:p>
            <a:r>
              <a:rPr lang="en-US" sz="2800" b="1" dirty="0"/>
              <a:t>Introduction to Python</a:t>
            </a:r>
          </a:p>
        </p:txBody>
      </p:sp>
      <p:sp>
        <p:nvSpPr>
          <p:cNvPr id="2" name="Rectangle 1"/>
          <p:cNvSpPr/>
          <p:nvPr/>
        </p:nvSpPr>
        <p:spPr>
          <a:xfrm>
            <a:off x="7158562" y="1971794"/>
            <a:ext cx="5099473" cy="523220"/>
          </a:xfrm>
          <a:prstGeom prst="rect">
            <a:avLst/>
          </a:prstGeom>
        </p:spPr>
        <p:txBody>
          <a:bodyPr wrap="none">
            <a:spAutoFit/>
          </a:bodyPr>
          <a:lstStyle/>
          <a:p>
            <a:r>
              <a:rPr lang="en-US" sz="2800" b="1" dirty="0">
                <a:latin typeface="NewCenturySchlbk-Bold"/>
              </a:rPr>
              <a:t>Piece #4: Logical Operations</a:t>
            </a:r>
            <a:endParaRPr lang="en-US" sz="2800" dirty="0"/>
          </a:p>
        </p:txBody>
      </p:sp>
      <p:sp>
        <p:nvSpPr>
          <p:cNvPr id="3" name="Rectangle 2"/>
          <p:cNvSpPr/>
          <p:nvPr/>
        </p:nvSpPr>
        <p:spPr>
          <a:xfrm>
            <a:off x="2909252" y="3314397"/>
            <a:ext cx="14159548" cy="1384995"/>
          </a:xfrm>
          <a:prstGeom prst="rect">
            <a:avLst/>
          </a:prstGeom>
        </p:spPr>
        <p:txBody>
          <a:bodyPr wrap="square">
            <a:spAutoFit/>
          </a:bodyPr>
          <a:lstStyle/>
          <a:p>
            <a:pPr algn="just"/>
            <a:r>
              <a:rPr lang="en-US" sz="2800" dirty="0">
                <a:latin typeface="NewCenturySchlbk-Roman"/>
              </a:rPr>
              <a:t>One of the fundamental features of any programming language is its logical operations. Python provides four sets of logical operations, and we will review the fundamentals of all of them here.</a:t>
            </a:r>
          </a:p>
        </p:txBody>
      </p:sp>
      <p:sp>
        <p:nvSpPr>
          <p:cNvPr id="7" name="Rectangle 6"/>
          <p:cNvSpPr/>
          <p:nvPr/>
        </p:nvSpPr>
        <p:spPr>
          <a:xfrm>
            <a:off x="990803" y="5334109"/>
            <a:ext cx="3294492" cy="461665"/>
          </a:xfrm>
          <a:prstGeom prst="rect">
            <a:avLst/>
          </a:prstGeom>
        </p:spPr>
        <p:txBody>
          <a:bodyPr wrap="none">
            <a:spAutoFit/>
          </a:bodyPr>
          <a:lstStyle/>
          <a:p>
            <a:r>
              <a:rPr lang="en-US" sz="2400" b="1" dirty="0">
                <a:latin typeface="NewCenturySchlbk-Bold"/>
              </a:rPr>
              <a:t>The Identity Operator</a:t>
            </a:r>
            <a:endParaRPr lang="en-US" sz="2400" dirty="0"/>
          </a:p>
        </p:txBody>
      </p:sp>
      <p:sp>
        <p:nvSpPr>
          <p:cNvPr id="8" name="Rectangle 7"/>
          <p:cNvSpPr/>
          <p:nvPr/>
        </p:nvSpPr>
        <p:spPr>
          <a:xfrm>
            <a:off x="1072559" y="6064731"/>
            <a:ext cx="9502775" cy="2246769"/>
          </a:xfrm>
          <a:prstGeom prst="rect">
            <a:avLst/>
          </a:prstGeom>
        </p:spPr>
        <p:txBody>
          <a:bodyPr>
            <a:spAutoFit/>
          </a:bodyPr>
          <a:lstStyle/>
          <a:p>
            <a:r>
              <a:rPr lang="en-US" sz="2000" dirty="0">
                <a:latin typeface="Venus"/>
              </a:rPr>
              <a:t>&gt;&gt;&gt; a = ["Retention", 3, None]</a:t>
            </a:r>
          </a:p>
          <a:p>
            <a:r>
              <a:rPr lang="en-US" sz="2000" dirty="0">
                <a:latin typeface="Venus"/>
              </a:rPr>
              <a:t>&gt;&gt;&gt; b = ["Retention", 3, None]</a:t>
            </a:r>
          </a:p>
          <a:p>
            <a:r>
              <a:rPr lang="en-US" sz="2000" dirty="0">
                <a:latin typeface="Venus"/>
              </a:rPr>
              <a:t>&gt;&gt;&gt; a is b</a:t>
            </a:r>
          </a:p>
          <a:p>
            <a:r>
              <a:rPr lang="en-US" sz="2000" dirty="0">
                <a:latin typeface="Venus"/>
              </a:rPr>
              <a:t>False</a:t>
            </a:r>
          </a:p>
          <a:p>
            <a:r>
              <a:rPr lang="en-US" sz="2000" dirty="0">
                <a:latin typeface="Venus"/>
              </a:rPr>
              <a:t>&gt;&gt;&gt; b = a</a:t>
            </a:r>
          </a:p>
          <a:p>
            <a:r>
              <a:rPr lang="en-US" sz="2000" dirty="0">
                <a:latin typeface="Venus"/>
              </a:rPr>
              <a:t>&gt;&gt;&gt; a is b</a:t>
            </a:r>
          </a:p>
          <a:p>
            <a:r>
              <a:rPr lang="en-US" sz="2000" dirty="0">
                <a:latin typeface="Venus"/>
              </a:rPr>
              <a:t>True</a:t>
            </a:r>
            <a:endParaRPr lang="en-US" sz="2000" dirty="0"/>
          </a:p>
        </p:txBody>
      </p:sp>
      <p:sp>
        <p:nvSpPr>
          <p:cNvPr id="10" name="Rectangle 9"/>
          <p:cNvSpPr/>
          <p:nvPr/>
        </p:nvSpPr>
        <p:spPr>
          <a:xfrm>
            <a:off x="715169" y="9030508"/>
            <a:ext cx="6945472" cy="1015663"/>
          </a:xfrm>
          <a:prstGeom prst="rect">
            <a:avLst/>
          </a:prstGeom>
        </p:spPr>
        <p:txBody>
          <a:bodyPr wrap="square">
            <a:spAutoFit/>
          </a:bodyPr>
          <a:lstStyle/>
          <a:p>
            <a:r>
              <a:rPr lang="en-US" sz="2000" dirty="0">
                <a:latin typeface="NewCenturySchlbk-Roman"/>
              </a:rPr>
              <a:t>The </a:t>
            </a:r>
            <a:r>
              <a:rPr lang="en-US" dirty="0">
                <a:latin typeface="Venus"/>
              </a:rPr>
              <a:t>is </a:t>
            </a:r>
            <a:r>
              <a:rPr lang="en-US" sz="2000" dirty="0">
                <a:latin typeface="NewCenturySchlbk-Roman"/>
              </a:rPr>
              <a:t>operator is a binary operator that returns </a:t>
            </a:r>
            <a:r>
              <a:rPr lang="en-US" dirty="0">
                <a:latin typeface="Venus"/>
              </a:rPr>
              <a:t>True </a:t>
            </a:r>
            <a:r>
              <a:rPr lang="en-US" sz="2000" dirty="0">
                <a:latin typeface="NewCenturySchlbk-Roman"/>
              </a:rPr>
              <a:t>if its left-hand object reference is referring to the same object as its right-hand object reference.</a:t>
            </a:r>
            <a:endParaRPr lang="en-US" sz="2000" dirty="0"/>
          </a:p>
        </p:txBody>
      </p:sp>
      <p:sp>
        <p:nvSpPr>
          <p:cNvPr id="11" name="Rectangle 10"/>
          <p:cNvSpPr/>
          <p:nvPr/>
        </p:nvSpPr>
        <p:spPr>
          <a:xfrm>
            <a:off x="9081870" y="6334668"/>
            <a:ext cx="9502775" cy="1323439"/>
          </a:xfrm>
          <a:prstGeom prst="rect">
            <a:avLst/>
          </a:prstGeom>
        </p:spPr>
        <p:txBody>
          <a:bodyPr>
            <a:spAutoFit/>
          </a:bodyPr>
          <a:lstStyle/>
          <a:p>
            <a:r>
              <a:rPr lang="en-US" sz="2000" dirty="0">
                <a:latin typeface="Venus"/>
              </a:rPr>
              <a:t>&gt;&gt;&gt; a = "Something"</a:t>
            </a:r>
          </a:p>
          <a:p>
            <a:r>
              <a:rPr lang="en-US" sz="2000" dirty="0">
                <a:latin typeface="Venus"/>
              </a:rPr>
              <a:t>&gt;&gt;&gt; b = None</a:t>
            </a:r>
          </a:p>
          <a:p>
            <a:r>
              <a:rPr lang="en-US" sz="2000" dirty="0">
                <a:latin typeface="Venus"/>
              </a:rPr>
              <a:t>&gt;&gt;&gt; a is not None, b is None</a:t>
            </a:r>
          </a:p>
          <a:p>
            <a:r>
              <a:rPr lang="en-US" sz="2000" dirty="0">
                <a:latin typeface="Venus"/>
              </a:rPr>
              <a:t>(True, True)</a:t>
            </a:r>
            <a:endParaRPr lang="en-US" sz="2000" dirty="0"/>
          </a:p>
        </p:txBody>
      </p:sp>
      <p:sp>
        <p:nvSpPr>
          <p:cNvPr id="12" name="Rectangle 11"/>
          <p:cNvSpPr/>
          <p:nvPr/>
        </p:nvSpPr>
        <p:spPr>
          <a:xfrm>
            <a:off x="8410575" y="7928044"/>
            <a:ext cx="9502775" cy="1015663"/>
          </a:xfrm>
          <a:prstGeom prst="rect">
            <a:avLst/>
          </a:prstGeom>
        </p:spPr>
        <p:txBody>
          <a:bodyPr>
            <a:spAutoFit/>
          </a:bodyPr>
          <a:lstStyle/>
          <a:p>
            <a:r>
              <a:rPr lang="en-US" sz="2000" dirty="0">
                <a:latin typeface="NewCenturySchlbk-Roman"/>
              </a:rPr>
              <a:t>The most common use case for </a:t>
            </a:r>
            <a:r>
              <a:rPr lang="en-US" dirty="0">
                <a:latin typeface="Venus"/>
              </a:rPr>
              <a:t>is </a:t>
            </a:r>
            <a:r>
              <a:rPr lang="en-US" sz="2000" dirty="0" err="1">
                <a:latin typeface="NewCenturySchlbk-Roman"/>
              </a:rPr>
              <a:t>is</a:t>
            </a:r>
            <a:r>
              <a:rPr lang="en-US" sz="2000" dirty="0">
                <a:latin typeface="NewCenturySchlbk-Roman"/>
              </a:rPr>
              <a:t> to compare a data item with the built-in</a:t>
            </a:r>
          </a:p>
          <a:p>
            <a:r>
              <a:rPr lang="en-US" sz="2000" dirty="0">
                <a:latin typeface="NewCenturySchlbk-Roman"/>
              </a:rPr>
              <a:t>null object, </a:t>
            </a:r>
            <a:r>
              <a:rPr lang="en-US" dirty="0">
                <a:latin typeface="Venus"/>
              </a:rPr>
              <a:t>None</a:t>
            </a:r>
            <a:r>
              <a:rPr lang="en-US" sz="2000" dirty="0">
                <a:latin typeface="NewCenturySchlbk-Roman"/>
              </a:rPr>
              <a:t>, which is often used as a place-marking value to signify</a:t>
            </a:r>
          </a:p>
          <a:p>
            <a:r>
              <a:rPr lang="en-US" sz="2000" dirty="0">
                <a:latin typeface="NewCenturySchlbk-Roman"/>
              </a:rPr>
              <a:t>“unknown” or “nonexistent”:</a:t>
            </a:r>
            <a:endParaRPr lang="en-US" sz="2000" dirty="0"/>
          </a:p>
        </p:txBody>
      </p:sp>
    </p:spTree>
    <p:extLst>
      <p:ext uri="{BB962C8B-B14F-4D97-AF65-F5344CB8AC3E}">
        <p14:creationId xmlns:p14="http://schemas.microsoft.com/office/powerpoint/2010/main" val="23458491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7660639"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rgbClr val="FFFFFF"/>
                </a:solidFill>
                <a:cs typeface="Source Sans Pro Light"/>
              </a:rPr>
              <a:t>Introduction to Python</a:t>
            </a:r>
            <a:endParaRPr lang="cs-CZ" sz="2800" dirty="0">
              <a:cs typeface="Source Sans Pro Light"/>
            </a:endParaRPr>
          </a:p>
        </p:txBody>
      </p:sp>
      <p:sp>
        <p:nvSpPr>
          <p:cNvPr id="5" name="Rectangle 4"/>
          <p:cNvSpPr/>
          <p:nvPr/>
        </p:nvSpPr>
        <p:spPr>
          <a:xfrm>
            <a:off x="665956" y="1971794"/>
            <a:ext cx="3588996" cy="523220"/>
          </a:xfrm>
          <a:prstGeom prst="rect">
            <a:avLst/>
          </a:prstGeom>
        </p:spPr>
        <p:txBody>
          <a:bodyPr wrap="none">
            <a:spAutoFit/>
          </a:bodyPr>
          <a:lstStyle/>
          <a:p>
            <a:r>
              <a:rPr lang="en-US" sz="2800" b="1" dirty="0"/>
              <a:t>Introduction to Python</a:t>
            </a:r>
          </a:p>
        </p:txBody>
      </p:sp>
      <p:sp>
        <p:nvSpPr>
          <p:cNvPr id="2" name="Rectangle 1"/>
          <p:cNvSpPr/>
          <p:nvPr/>
        </p:nvSpPr>
        <p:spPr>
          <a:xfrm>
            <a:off x="7158562" y="1971794"/>
            <a:ext cx="5099473" cy="523220"/>
          </a:xfrm>
          <a:prstGeom prst="rect">
            <a:avLst/>
          </a:prstGeom>
        </p:spPr>
        <p:txBody>
          <a:bodyPr wrap="none">
            <a:spAutoFit/>
          </a:bodyPr>
          <a:lstStyle/>
          <a:p>
            <a:r>
              <a:rPr lang="en-US" sz="2800" b="1" dirty="0">
                <a:latin typeface="NewCenturySchlbk-Bold"/>
              </a:rPr>
              <a:t>Piece #4: Logical Operations</a:t>
            </a:r>
            <a:endParaRPr lang="en-US" sz="2800" dirty="0"/>
          </a:p>
        </p:txBody>
      </p:sp>
      <p:sp>
        <p:nvSpPr>
          <p:cNvPr id="3" name="Rectangle 2"/>
          <p:cNvSpPr/>
          <p:nvPr/>
        </p:nvSpPr>
        <p:spPr>
          <a:xfrm>
            <a:off x="2909252" y="3314397"/>
            <a:ext cx="14159548" cy="1384995"/>
          </a:xfrm>
          <a:prstGeom prst="rect">
            <a:avLst/>
          </a:prstGeom>
        </p:spPr>
        <p:txBody>
          <a:bodyPr wrap="square">
            <a:spAutoFit/>
          </a:bodyPr>
          <a:lstStyle/>
          <a:p>
            <a:pPr algn="just"/>
            <a:r>
              <a:rPr lang="en-US" sz="2800" dirty="0">
                <a:latin typeface="NewCenturySchlbk-Roman"/>
              </a:rPr>
              <a:t>One of the fundamental features of any programming language is its logical operations. Python provides four sets of logical operations, and we will review the fundamentals of all of them here.</a:t>
            </a:r>
          </a:p>
        </p:txBody>
      </p:sp>
      <p:sp>
        <p:nvSpPr>
          <p:cNvPr id="6" name="Rectangle 5"/>
          <p:cNvSpPr/>
          <p:nvPr/>
        </p:nvSpPr>
        <p:spPr>
          <a:xfrm>
            <a:off x="961995" y="5334109"/>
            <a:ext cx="3536546" cy="461665"/>
          </a:xfrm>
          <a:prstGeom prst="rect">
            <a:avLst/>
          </a:prstGeom>
        </p:spPr>
        <p:txBody>
          <a:bodyPr wrap="none">
            <a:spAutoFit/>
          </a:bodyPr>
          <a:lstStyle/>
          <a:p>
            <a:r>
              <a:rPr lang="en-US" sz="2400" b="1" dirty="0">
                <a:latin typeface="NewCenturySchlbk-Bold"/>
              </a:rPr>
              <a:t>Comparison Operators</a:t>
            </a:r>
            <a:endParaRPr lang="en-US" sz="2400" dirty="0"/>
          </a:p>
        </p:txBody>
      </p:sp>
      <p:sp>
        <p:nvSpPr>
          <p:cNvPr id="9" name="Rectangle 8"/>
          <p:cNvSpPr/>
          <p:nvPr/>
        </p:nvSpPr>
        <p:spPr>
          <a:xfrm>
            <a:off x="961995" y="5968827"/>
            <a:ext cx="9502775" cy="1569660"/>
          </a:xfrm>
          <a:prstGeom prst="rect">
            <a:avLst/>
          </a:prstGeom>
        </p:spPr>
        <p:txBody>
          <a:bodyPr>
            <a:spAutoFit/>
          </a:bodyPr>
          <a:lstStyle/>
          <a:p>
            <a:r>
              <a:rPr lang="en-US" sz="2400" dirty="0">
                <a:latin typeface="NewCenturySchlbk-Roman"/>
              </a:rPr>
              <a:t>Python provides the standard set of binary comparison operators, with the expected semantics: </a:t>
            </a:r>
            <a:r>
              <a:rPr lang="en-US" sz="2000" dirty="0">
                <a:latin typeface="Venus"/>
              </a:rPr>
              <a:t>&lt; </a:t>
            </a:r>
            <a:r>
              <a:rPr lang="en-US" sz="2400" dirty="0">
                <a:latin typeface="NewCenturySchlbk-Roman"/>
              </a:rPr>
              <a:t>less than, </a:t>
            </a:r>
            <a:r>
              <a:rPr lang="en-US" sz="2000" dirty="0">
                <a:latin typeface="Venus"/>
              </a:rPr>
              <a:t>&lt;= </a:t>
            </a:r>
            <a:r>
              <a:rPr lang="en-US" sz="2400" dirty="0">
                <a:latin typeface="NewCenturySchlbk-Roman"/>
              </a:rPr>
              <a:t>less than or equal to, </a:t>
            </a:r>
            <a:r>
              <a:rPr lang="en-US" sz="2000" dirty="0">
                <a:latin typeface="Venus"/>
              </a:rPr>
              <a:t>== </a:t>
            </a:r>
            <a:r>
              <a:rPr lang="en-US" sz="2400" dirty="0">
                <a:latin typeface="NewCenturySchlbk-Roman"/>
              </a:rPr>
              <a:t>equal to, </a:t>
            </a:r>
            <a:r>
              <a:rPr lang="en-US" sz="2000" dirty="0">
                <a:latin typeface="Venus"/>
              </a:rPr>
              <a:t>!= </a:t>
            </a:r>
            <a:r>
              <a:rPr lang="en-US" sz="2400" dirty="0">
                <a:latin typeface="NewCenturySchlbk-Roman"/>
              </a:rPr>
              <a:t>not equal to, </a:t>
            </a:r>
            <a:r>
              <a:rPr lang="en-US" sz="2000" dirty="0">
                <a:latin typeface="Venus"/>
              </a:rPr>
              <a:t>&gt;= </a:t>
            </a:r>
            <a:r>
              <a:rPr lang="en-US" sz="2400" dirty="0">
                <a:latin typeface="NewCenturySchlbk-Roman"/>
              </a:rPr>
              <a:t>greater than or equal to, and </a:t>
            </a:r>
            <a:r>
              <a:rPr lang="en-US" sz="2000" dirty="0">
                <a:latin typeface="Venus"/>
              </a:rPr>
              <a:t>&gt; </a:t>
            </a:r>
            <a:r>
              <a:rPr lang="en-US" sz="2400" dirty="0">
                <a:latin typeface="NewCenturySchlbk-Roman"/>
              </a:rPr>
              <a:t>greater than.</a:t>
            </a:r>
            <a:endParaRPr lang="en-US" sz="2400" dirty="0"/>
          </a:p>
        </p:txBody>
      </p:sp>
      <p:sp>
        <p:nvSpPr>
          <p:cNvPr id="13" name="Rectangle 12"/>
          <p:cNvSpPr/>
          <p:nvPr/>
        </p:nvSpPr>
        <p:spPr>
          <a:xfrm>
            <a:off x="11541731" y="5564941"/>
            <a:ext cx="6278910" cy="3046988"/>
          </a:xfrm>
          <a:prstGeom prst="rect">
            <a:avLst/>
          </a:prstGeom>
        </p:spPr>
        <p:txBody>
          <a:bodyPr wrap="square">
            <a:spAutoFit/>
          </a:bodyPr>
          <a:lstStyle/>
          <a:p>
            <a:r>
              <a:rPr lang="en-US" sz="2400" dirty="0">
                <a:latin typeface="Venus"/>
              </a:rPr>
              <a:t>&gt;&gt;&gt; a = 2</a:t>
            </a:r>
          </a:p>
          <a:p>
            <a:r>
              <a:rPr lang="en-US" sz="2400" dirty="0">
                <a:latin typeface="Venus"/>
              </a:rPr>
              <a:t>&gt;&gt;&gt; b = 6</a:t>
            </a:r>
          </a:p>
          <a:p>
            <a:r>
              <a:rPr lang="en-US" sz="2400" dirty="0">
                <a:latin typeface="Venus"/>
              </a:rPr>
              <a:t>&gt;&gt;&gt; a == b</a:t>
            </a:r>
          </a:p>
          <a:p>
            <a:r>
              <a:rPr lang="en-US" sz="2400" dirty="0">
                <a:latin typeface="Venus"/>
              </a:rPr>
              <a:t>False</a:t>
            </a:r>
          </a:p>
          <a:p>
            <a:r>
              <a:rPr lang="en-US" sz="2400" dirty="0">
                <a:latin typeface="Venus"/>
              </a:rPr>
              <a:t>&gt;&gt;&gt; a &lt; b</a:t>
            </a:r>
          </a:p>
          <a:p>
            <a:r>
              <a:rPr lang="en-US" sz="2400" dirty="0">
                <a:latin typeface="Venus"/>
              </a:rPr>
              <a:t>True</a:t>
            </a:r>
          </a:p>
          <a:p>
            <a:r>
              <a:rPr lang="pt-BR" sz="2400" dirty="0">
                <a:latin typeface="Venus"/>
              </a:rPr>
              <a:t>&gt;&gt;&gt; a &lt;= b, a != b, a &gt;= b, a &gt; b</a:t>
            </a:r>
          </a:p>
          <a:p>
            <a:r>
              <a:rPr lang="en-US" sz="2400" dirty="0">
                <a:latin typeface="Venus"/>
              </a:rPr>
              <a:t>(True, True, False, False)</a:t>
            </a:r>
            <a:endParaRPr lang="en-US" sz="2400" dirty="0"/>
          </a:p>
        </p:txBody>
      </p:sp>
      <p:sp>
        <p:nvSpPr>
          <p:cNvPr id="14" name="Rectangle 13"/>
          <p:cNvSpPr/>
          <p:nvPr/>
        </p:nvSpPr>
        <p:spPr>
          <a:xfrm>
            <a:off x="3645577" y="8161946"/>
            <a:ext cx="9502775" cy="2308324"/>
          </a:xfrm>
          <a:prstGeom prst="rect">
            <a:avLst/>
          </a:prstGeom>
        </p:spPr>
        <p:txBody>
          <a:bodyPr>
            <a:spAutoFit/>
          </a:bodyPr>
          <a:lstStyle/>
          <a:p>
            <a:r>
              <a:rPr lang="en-US" sz="2400" dirty="0">
                <a:latin typeface="NewCenturySchlbk-Roman"/>
              </a:rPr>
              <a:t>Similarly, strings appear to compare properly too:</a:t>
            </a:r>
          </a:p>
          <a:p>
            <a:r>
              <a:rPr lang="en-US" sz="2000" dirty="0">
                <a:latin typeface="Venus"/>
              </a:rPr>
              <a:t>&gt;&gt;&gt; a = "many paths"</a:t>
            </a:r>
          </a:p>
          <a:p>
            <a:r>
              <a:rPr lang="en-US" sz="2000" dirty="0">
                <a:latin typeface="Venus"/>
              </a:rPr>
              <a:t>&gt;&gt;&gt; b = "many paths"</a:t>
            </a:r>
          </a:p>
          <a:p>
            <a:r>
              <a:rPr lang="en-US" sz="2000" dirty="0">
                <a:latin typeface="Venus"/>
              </a:rPr>
              <a:t>&gt;&gt;&gt; a is b</a:t>
            </a:r>
          </a:p>
          <a:p>
            <a:r>
              <a:rPr lang="en-US" sz="2000" dirty="0">
                <a:latin typeface="Venus"/>
              </a:rPr>
              <a:t>False</a:t>
            </a:r>
          </a:p>
          <a:p>
            <a:r>
              <a:rPr lang="en-US" sz="2000" dirty="0">
                <a:latin typeface="Venus"/>
              </a:rPr>
              <a:t>&gt;&gt;&gt; a == b</a:t>
            </a:r>
          </a:p>
          <a:p>
            <a:r>
              <a:rPr lang="en-US" sz="2000" dirty="0">
                <a:latin typeface="Venus"/>
              </a:rPr>
              <a:t>True</a:t>
            </a:r>
            <a:endParaRPr lang="en-US" sz="2000" dirty="0"/>
          </a:p>
        </p:txBody>
      </p:sp>
    </p:spTree>
    <p:extLst>
      <p:ext uri="{BB962C8B-B14F-4D97-AF65-F5344CB8AC3E}">
        <p14:creationId xmlns:p14="http://schemas.microsoft.com/office/powerpoint/2010/main" val="28069765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7660639"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rgbClr val="FFFFFF"/>
                </a:solidFill>
                <a:cs typeface="Source Sans Pro Light"/>
              </a:rPr>
              <a:t>Introduction to Python</a:t>
            </a:r>
            <a:endParaRPr lang="cs-CZ" sz="2800" dirty="0">
              <a:cs typeface="Source Sans Pro Light"/>
            </a:endParaRPr>
          </a:p>
        </p:txBody>
      </p:sp>
      <p:sp>
        <p:nvSpPr>
          <p:cNvPr id="5" name="Rectangle 4"/>
          <p:cNvSpPr/>
          <p:nvPr/>
        </p:nvSpPr>
        <p:spPr>
          <a:xfrm>
            <a:off x="665956" y="1971794"/>
            <a:ext cx="3588996" cy="523220"/>
          </a:xfrm>
          <a:prstGeom prst="rect">
            <a:avLst/>
          </a:prstGeom>
        </p:spPr>
        <p:txBody>
          <a:bodyPr wrap="none">
            <a:spAutoFit/>
          </a:bodyPr>
          <a:lstStyle/>
          <a:p>
            <a:r>
              <a:rPr lang="en-US" sz="2800" b="1" dirty="0"/>
              <a:t>Introduction to Python</a:t>
            </a:r>
          </a:p>
        </p:txBody>
      </p:sp>
      <p:sp>
        <p:nvSpPr>
          <p:cNvPr id="2" name="Rectangle 1"/>
          <p:cNvSpPr/>
          <p:nvPr/>
        </p:nvSpPr>
        <p:spPr>
          <a:xfrm>
            <a:off x="7158562" y="1971794"/>
            <a:ext cx="5099473" cy="523220"/>
          </a:xfrm>
          <a:prstGeom prst="rect">
            <a:avLst/>
          </a:prstGeom>
        </p:spPr>
        <p:txBody>
          <a:bodyPr wrap="none">
            <a:spAutoFit/>
          </a:bodyPr>
          <a:lstStyle/>
          <a:p>
            <a:r>
              <a:rPr lang="en-US" sz="2800" b="1" dirty="0">
                <a:latin typeface="NewCenturySchlbk-Bold"/>
              </a:rPr>
              <a:t>Piece #4: Logical Operations</a:t>
            </a:r>
            <a:endParaRPr lang="en-US" sz="2800" dirty="0"/>
          </a:p>
        </p:txBody>
      </p:sp>
      <p:sp>
        <p:nvSpPr>
          <p:cNvPr id="3" name="Rectangle 2"/>
          <p:cNvSpPr/>
          <p:nvPr/>
        </p:nvSpPr>
        <p:spPr>
          <a:xfrm>
            <a:off x="2909252" y="3314397"/>
            <a:ext cx="14159548" cy="1384995"/>
          </a:xfrm>
          <a:prstGeom prst="rect">
            <a:avLst/>
          </a:prstGeom>
        </p:spPr>
        <p:txBody>
          <a:bodyPr wrap="square">
            <a:spAutoFit/>
          </a:bodyPr>
          <a:lstStyle/>
          <a:p>
            <a:pPr algn="just"/>
            <a:r>
              <a:rPr lang="en-US" sz="2800" dirty="0">
                <a:latin typeface="NewCenturySchlbk-Roman"/>
              </a:rPr>
              <a:t>One of the fundamental features of any programming language is its logical operations. Python provides four sets of logical operations, and we will review the fundamentals of all of them here.</a:t>
            </a:r>
          </a:p>
        </p:txBody>
      </p:sp>
      <p:sp>
        <p:nvSpPr>
          <p:cNvPr id="7" name="Rectangle 6"/>
          <p:cNvSpPr/>
          <p:nvPr/>
        </p:nvSpPr>
        <p:spPr>
          <a:xfrm>
            <a:off x="1197705" y="5149443"/>
            <a:ext cx="3374642" cy="400110"/>
          </a:xfrm>
          <a:prstGeom prst="rect">
            <a:avLst/>
          </a:prstGeom>
        </p:spPr>
        <p:txBody>
          <a:bodyPr wrap="none">
            <a:spAutoFit/>
          </a:bodyPr>
          <a:lstStyle/>
          <a:p>
            <a:r>
              <a:rPr lang="en-US" sz="2000" b="1" dirty="0">
                <a:latin typeface="NewCenturySchlbk-Bold"/>
              </a:rPr>
              <a:t>The Membership Operator</a:t>
            </a:r>
            <a:endParaRPr lang="en-US" sz="2000" dirty="0"/>
          </a:p>
        </p:txBody>
      </p:sp>
      <p:sp>
        <p:nvSpPr>
          <p:cNvPr id="8" name="Rectangle 7"/>
          <p:cNvSpPr/>
          <p:nvPr/>
        </p:nvSpPr>
        <p:spPr>
          <a:xfrm>
            <a:off x="1623694" y="5811366"/>
            <a:ext cx="9502775" cy="1938992"/>
          </a:xfrm>
          <a:prstGeom prst="rect">
            <a:avLst/>
          </a:prstGeom>
        </p:spPr>
        <p:txBody>
          <a:bodyPr>
            <a:spAutoFit/>
          </a:bodyPr>
          <a:lstStyle/>
          <a:p>
            <a:r>
              <a:rPr lang="en-US" sz="2400" dirty="0">
                <a:latin typeface="Venus"/>
              </a:rPr>
              <a:t>&gt;&gt;&gt; p = (4, "frog", 9, -33, 9, 2)</a:t>
            </a:r>
          </a:p>
          <a:p>
            <a:r>
              <a:rPr lang="en-US" sz="2400" dirty="0">
                <a:latin typeface="Venus"/>
              </a:rPr>
              <a:t>&gt;&gt;&gt; 2 in p</a:t>
            </a:r>
          </a:p>
          <a:p>
            <a:r>
              <a:rPr lang="en-US" sz="2400" dirty="0">
                <a:latin typeface="Venus"/>
              </a:rPr>
              <a:t>True</a:t>
            </a:r>
          </a:p>
          <a:p>
            <a:r>
              <a:rPr lang="en-US" sz="2400" dirty="0">
                <a:latin typeface="Venus"/>
              </a:rPr>
              <a:t>&gt;&gt;&gt; "dog" not in p</a:t>
            </a:r>
          </a:p>
          <a:p>
            <a:r>
              <a:rPr lang="en-US" sz="2400" dirty="0">
                <a:latin typeface="Venus"/>
              </a:rPr>
              <a:t>True</a:t>
            </a:r>
            <a:endParaRPr lang="en-US" sz="2400" dirty="0"/>
          </a:p>
        </p:txBody>
      </p:sp>
      <p:sp>
        <p:nvSpPr>
          <p:cNvPr id="10" name="Rectangle 9"/>
          <p:cNvSpPr/>
          <p:nvPr/>
        </p:nvSpPr>
        <p:spPr>
          <a:xfrm>
            <a:off x="1623694" y="8015744"/>
            <a:ext cx="9502775" cy="1938992"/>
          </a:xfrm>
          <a:prstGeom prst="rect">
            <a:avLst/>
          </a:prstGeom>
        </p:spPr>
        <p:txBody>
          <a:bodyPr>
            <a:spAutoFit/>
          </a:bodyPr>
          <a:lstStyle/>
          <a:p>
            <a:r>
              <a:rPr lang="en-US" sz="2400" dirty="0">
                <a:latin typeface="Venus"/>
              </a:rPr>
              <a:t>&gt;&gt;&gt; p = (4, "frog", 9, -33, 9, 2)</a:t>
            </a:r>
          </a:p>
          <a:p>
            <a:r>
              <a:rPr lang="en-US" sz="2400" dirty="0">
                <a:latin typeface="Venus"/>
              </a:rPr>
              <a:t>&gt;&gt;&gt; 2 in p</a:t>
            </a:r>
          </a:p>
          <a:p>
            <a:r>
              <a:rPr lang="en-US" sz="2400" dirty="0">
                <a:latin typeface="Venus"/>
              </a:rPr>
              <a:t>True</a:t>
            </a:r>
          </a:p>
          <a:p>
            <a:r>
              <a:rPr lang="en-US" sz="2400" dirty="0">
                <a:latin typeface="Venus"/>
              </a:rPr>
              <a:t>&gt;&gt;&gt; "dog" not in p</a:t>
            </a:r>
          </a:p>
          <a:p>
            <a:r>
              <a:rPr lang="en-US" sz="2400" dirty="0">
                <a:latin typeface="Venus"/>
              </a:rPr>
              <a:t>True</a:t>
            </a:r>
          </a:p>
        </p:txBody>
      </p:sp>
      <p:sp>
        <p:nvSpPr>
          <p:cNvPr id="11" name="Rectangle 10"/>
          <p:cNvSpPr/>
          <p:nvPr/>
        </p:nvSpPr>
        <p:spPr>
          <a:xfrm>
            <a:off x="8424579" y="5162034"/>
            <a:ext cx="2816797" cy="461665"/>
          </a:xfrm>
          <a:prstGeom prst="rect">
            <a:avLst/>
          </a:prstGeom>
        </p:spPr>
        <p:txBody>
          <a:bodyPr wrap="none">
            <a:spAutoFit/>
          </a:bodyPr>
          <a:lstStyle/>
          <a:p>
            <a:r>
              <a:rPr lang="en-US" sz="2400" b="1" dirty="0">
                <a:latin typeface="NewCenturySchlbk-Bold"/>
              </a:rPr>
              <a:t>Logical Operators</a:t>
            </a:r>
            <a:endParaRPr lang="en-US" sz="2400" dirty="0"/>
          </a:p>
        </p:txBody>
      </p:sp>
      <p:sp>
        <p:nvSpPr>
          <p:cNvPr id="12" name="Rectangle 11"/>
          <p:cNvSpPr/>
          <p:nvPr/>
        </p:nvSpPr>
        <p:spPr>
          <a:xfrm>
            <a:off x="9324975" y="5623699"/>
            <a:ext cx="9502775" cy="3416320"/>
          </a:xfrm>
          <a:prstGeom prst="rect">
            <a:avLst/>
          </a:prstGeom>
        </p:spPr>
        <p:txBody>
          <a:bodyPr>
            <a:spAutoFit/>
          </a:bodyPr>
          <a:lstStyle/>
          <a:p>
            <a:r>
              <a:rPr lang="en-US" sz="2400" dirty="0">
                <a:latin typeface="Venus"/>
              </a:rPr>
              <a:t>&gt;&gt;&gt; five = 5</a:t>
            </a:r>
          </a:p>
          <a:p>
            <a:r>
              <a:rPr lang="en-US" sz="2400" dirty="0">
                <a:latin typeface="Venus"/>
              </a:rPr>
              <a:t>&gt;&gt;&gt; two = 2</a:t>
            </a:r>
          </a:p>
          <a:p>
            <a:r>
              <a:rPr lang="en-US" sz="2400" dirty="0">
                <a:latin typeface="Venus"/>
              </a:rPr>
              <a:t>&gt;&gt;&gt; zero = 0</a:t>
            </a:r>
          </a:p>
          <a:p>
            <a:r>
              <a:rPr lang="en-US" sz="2400" dirty="0">
                <a:latin typeface="Venus"/>
              </a:rPr>
              <a:t>&gt;&gt;&gt; five and two</a:t>
            </a:r>
          </a:p>
          <a:p>
            <a:r>
              <a:rPr lang="en-US" sz="2400" dirty="0">
                <a:latin typeface="Venus"/>
              </a:rPr>
              <a:t>2</a:t>
            </a:r>
          </a:p>
          <a:p>
            <a:r>
              <a:rPr lang="en-US" sz="2400" dirty="0">
                <a:latin typeface="Venus"/>
              </a:rPr>
              <a:t>&gt;&gt;&gt; two and five</a:t>
            </a:r>
          </a:p>
          <a:p>
            <a:r>
              <a:rPr lang="en-US" sz="2400" dirty="0">
                <a:latin typeface="Venus"/>
              </a:rPr>
              <a:t>5</a:t>
            </a:r>
          </a:p>
          <a:p>
            <a:r>
              <a:rPr lang="en-US" sz="2400" dirty="0">
                <a:latin typeface="Venus"/>
              </a:rPr>
              <a:t>&gt;&gt;&gt; five and zero</a:t>
            </a:r>
          </a:p>
          <a:p>
            <a:r>
              <a:rPr lang="en-US" sz="2400" dirty="0">
                <a:latin typeface="Venus"/>
              </a:rPr>
              <a:t>0</a:t>
            </a:r>
            <a:endParaRPr lang="en-US" sz="2400" dirty="0"/>
          </a:p>
        </p:txBody>
      </p:sp>
      <p:sp>
        <p:nvSpPr>
          <p:cNvPr id="15" name="Rectangle 14"/>
          <p:cNvSpPr/>
          <p:nvPr/>
        </p:nvSpPr>
        <p:spPr>
          <a:xfrm>
            <a:off x="11787784" y="5180221"/>
            <a:ext cx="3520516" cy="369332"/>
          </a:xfrm>
          <a:prstGeom prst="rect">
            <a:avLst/>
          </a:prstGeom>
        </p:spPr>
        <p:txBody>
          <a:bodyPr wrap="none">
            <a:spAutoFit/>
          </a:bodyPr>
          <a:lstStyle/>
          <a:p>
            <a:r>
              <a:rPr lang="en-US" dirty="0">
                <a:latin typeface="NewCenturySchlbk-Roman"/>
              </a:rPr>
              <a:t>logical operators: </a:t>
            </a:r>
            <a:r>
              <a:rPr lang="en-US" sz="1600" dirty="0">
                <a:latin typeface="Venus"/>
              </a:rPr>
              <a:t>and</a:t>
            </a:r>
            <a:r>
              <a:rPr lang="en-US" dirty="0">
                <a:latin typeface="NewCenturySchlbk-Roman"/>
              </a:rPr>
              <a:t>, </a:t>
            </a:r>
            <a:r>
              <a:rPr lang="en-US" sz="1600" dirty="0">
                <a:latin typeface="Venus"/>
              </a:rPr>
              <a:t>or</a:t>
            </a:r>
            <a:r>
              <a:rPr lang="en-US" dirty="0">
                <a:latin typeface="NewCenturySchlbk-Roman"/>
              </a:rPr>
              <a:t>, and </a:t>
            </a:r>
            <a:r>
              <a:rPr lang="en-US" sz="1600" dirty="0">
                <a:latin typeface="Venus"/>
              </a:rPr>
              <a:t>not</a:t>
            </a:r>
            <a:endParaRPr lang="en-US" dirty="0"/>
          </a:p>
        </p:txBody>
      </p:sp>
      <p:sp>
        <p:nvSpPr>
          <p:cNvPr id="16" name="Rectangle 15"/>
          <p:cNvSpPr/>
          <p:nvPr/>
        </p:nvSpPr>
        <p:spPr>
          <a:xfrm>
            <a:off x="7275477" y="9227686"/>
            <a:ext cx="8032823" cy="1015663"/>
          </a:xfrm>
          <a:prstGeom prst="rect">
            <a:avLst/>
          </a:prstGeom>
        </p:spPr>
        <p:txBody>
          <a:bodyPr wrap="square">
            <a:spAutoFit/>
          </a:bodyPr>
          <a:lstStyle/>
          <a:p>
            <a:r>
              <a:rPr lang="en-US" sz="2000" dirty="0">
                <a:latin typeface="NewCenturySchlbk-Roman"/>
              </a:rPr>
              <a:t>Both </a:t>
            </a:r>
            <a:r>
              <a:rPr lang="en-US" dirty="0">
                <a:latin typeface="Venus"/>
              </a:rPr>
              <a:t>and </a:t>
            </a:r>
            <a:r>
              <a:rPr lang="en-US" sz="2000" dirty="0" err="1">
                <a:latin typeface="NewCenturySchlbk-Roman"/>
              </a:rPr>
              <a:t>and</a:t>
            </a:r>
            <a:r>
              <a:rPr lang="en-US" sz="2000" dirty="0">
                <a:latin typeface="NewCenturySchlbk-Roman"/>
              </a:rPr>
              <a:t> </a:t>
            </a:r>
            <a:r>
              <a:rPr lang="en-US" dirty="0">
                <a:latin typeface="Venus"/>
              </a:rPr>
              <a:t>or </a:t>
            </a:r>
            <a:r>
              <a:rPr lang="en-US" sz="2000" dirty="0">
                <a:latin typeface="NewCenturySchlbk-Roman"/>
              </a:rPr>
              <a:t>use short-circuit logic and return the operand that determined the result—they do not return a Boolean (unless they actually have Boolean operands).</a:t>
            </a:r>
            <a:endParaRPr lang="en-US" sz="2000" dirty="0"/>
          </a:p>
        </p:txBody>
      </p:sp>
      <p:sp>
        <p:nvSpPr>
          <p:cNvPr id="18" name="Rectangle 17"/>
          <p:cNvSpPr/>
          <p:nvPr/>
        </p:nvSpPr>
        <p:spPr>
          <a:xfrm>
            <a:off x="12026865" y="5717533"/>
            <a:ext cx="6073496" cy="3416320"/>
          </a:xfrm>
          <a:prstGeom prst="rect">
            <a:avLst/>
          </a:prstGeom>
        </p:spPr>
        <p:txBody>
          <a:bodyPr wrap="square">
            <a:spAutoFit/>
          </a:bodyPr>
          <a:lstStyle/>
          <a:p>
            <a:r>
              <a:rPr lang="en-US" sz="2400" dirty="0">
                <a:latin typeface="Venus"/>
              </a:rPr>
              <a:t>&gt;&gt;&gt; </a:t>
            </a:r>
            <a:r>
              <a:rPr lang="en-US" sz="2400" dirty="0" err="1">
                <a:latin typeface="Venus"/>
              </a:rPr>
              <a:t>nought</a:t>
            </a:r>
            <a:r>
              <a:rPr lang="en-US" sz="2400" dirty="0">
                <a:latin typeface="Venus"/>
              </a:rPr>
              <a:t> = 0</a:t>
            </a:r>
          </a:p>
          <a:p>
            <a:r>
              <a:rPr lang="en-US" sz="2400" dirty="0">
                <a:latin typeface="Venus"/>
              </a:rPr>
              <a:t>&gt;&gt;&gt; five or two</a:t>
            </a:r>
          </a:p>
          <a:p>
            <a:r>
              <a:rPr lang="en-US" sz="2400" dirty="0">
                <a:latin typeface="Venus"/>
              </a:rPr>
              <a:t>5</a:t>
            </a:r>
          </a:p>
          <a:p>
            <a:r>
              <a:rPr lang="en-US" sz="2400" dirty="0">
                <a:latin typeface="Venus"/>
              </a:rPr>
              <a:t>&gt;&gt;&gt; two or five</a:t>
            </a:r>
          </a:p>
          <a:p>
            <a:r>
              <a:rPr lang="en-US" sz="2400" dirty="0">
                <a:latin typeface="Venus"/>
              </a:rPr>
              <a:t>2</a:t>
            </a:r>
          </a:p>
          <a:p>
            <a:r>
              <a:rPr lang="en-US" sz="2400" dirty="0">
                <a:latin typeface="Venus"/>
              </a:rPr>
              <a:t>&gt;&gt;&gt; zero or five</a:t>
            </a:r>
          </a:p>
          <a:p>
            <a:r>
              <a:rPr lang="en-US" sz="2400" dirty="0">
                <a:latin typeface="Venus"/>
              </a:rPr>
              <a:t>5</a:t>
            </a:r>
          </a:p>
          <a:p>
            <a:r>
              <a:rPr lang="en-US" sz="2400" dirty="0">
                <a:latin typeface="Venus"/>
              </a:rPr>
              <a:t>&gt;&gt;&gt; zero or </a:t>
            </a:r>
            <a:r>
              <a:rPr lang="en-US" sz="2400" dirty="0" err="1">
                <a:latin typeface="Venus"/>
              </a:rPr>
              <a:t>nought</a:t>
            </a:r>
            <a:endParaRPr lang="en-US" sz="2400" dirty="0">
              <a:latin typeface="Venus"/>
            </a:endParaRPr>
          </a:p>
          <a:p>
            <a:r>
              <a:rPr lang="en-US" sz="2400" dirty="0">
                <a:latin typeface="Venus"/>
              </a:rPr>
              <a:t>0</a:t>
            </a:r>
            <a:endParaRPr lang="en-US" sz="2400" dirty="0"/>
          </a:p>
        </p:txBody>
      </p:sp>
      <p:sp>
        <p:nvSpPr>
          <p:cNvPr id="9" name="Rectangle 8"/>
          <p:cNvSpPr/>
          <p:nvPr/>
        </p:nvSpPr>
        <p:spPr>
          <a:xfrm>
            <a:off x="14440058" y="6502363"/>
            <a:ext cx="4180452" cy="1200329"/>
          </a:xfrm>
          <a:prstGeom prst="rect">
            <a:avLst/>
          </a:prstGeom>
        </p:spPr>
        <p:txBody>
          <a:bodyPr wrap="square">
            <a:spAutoFit/>
          </a:bodyPr>
          <a:lstStyle/>
          <a:p>
            <a:r>
              <a:rPr lang="en-US" dirty="0"/>
              <a:t>not x   Returns True if x is False, False otherwise</a:t>
            </a:r>
          </a:p>
          <a:p>
            <a:r>
              <a:rPr lang="en-US" dirty="0"/>
              <a:t>x and y Returns x if x is False, y otherwise</a:t>
            </a:r>
          </a:p>
          <a:p>
            <a:r>
              <a:rPr lang="en-US" dirty="0"/>
              <a:t>x or y  Returns y if x is False, x otherwise</a:t>
            </a:r>
          </a:p>
        </p:txBody>
      </p:sp>
    </p:spTree>
    <p:extLst>
      <p:ext uri="{BB962C8B-B14F-4D97-AF65-F5344CB8AC3E}">
        <p14:creationId xmlns:p14="http://schemas.microsoft.com/office/powerpoint/2010/main" val="8477906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7660639"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rgbClr val="FFFFFF"/>
                </a:solidFill>
                <a:cs typeface="Source Sans Pro Light"/>
              </a:rPr>
              <a:t>Introduction to Python</a:t>
            </a:r>
            <a:endParaRPr lang="cs-CZ" sz="2800" dirty="0">
              <a:cs typeface="Source Sans Pro Light"/>
            </a:endParaRPr>
          </a:p>
        </p:txBody>
      </p:sp>
      <p:sp>
        <p:nvSpPr>
          <p:cNvPr id="5" name="Rectangle 4"/>
          <p:cNvSpPr/>
          <p:nvPr/>
        </p:nvSpPr>
        <p:spPr>
          <a:xfrm>
            <a:off x="665956" y="1971794"/>
            <a:ext cx="3588996" cy="523220"/>
          </a:xfrm>
          <a:prstGeom prst="rect">
            <a:avLst/>
          </a:prstGeom>
        </p:spPr>
        <p:txBody>
          <a:bodyPr wrap="none">
            <a:spAutoFit/>
          </a:bodyPr>
          <a:lstStyle/>
          <a:p>
            <a:r>
              <a:rPr lang="en-US" sz="2800" b="1" dirty="0"/>
              <a:t>Introduction to Python</a:t>
            </a:r>
          </a:p>
        </p:txBody>
      </p:sp>
      <p:sp>
        <p:nvSpPr>
          <p:cNvPr id="2" name="Rectangle 1"/>
          <p:cNvSpPr/>
          <p:nvPr/>
        </p:nvSpPr>
        <p:spPr>
          <a:xfrm>
            <a:off x="7158562" y="1971794"/>
            <a:ext cx="6077305" cy="523220"/>
          </a:xfrm>
          <a:prstGeom prst="rect">
            <a:avLst/>
          </a:prstGeom>
        </p:spPr>
        <p:txBody>
          <a:bodyPr wrap="none">
            <a:spAutoFit/>
          </a:bodyPr>
          <a:lstStyle/>
          <a:p>
            <a:r>
              <a:rPr lang="en-US" sz="2800" b="1" dirty="0">
                <a:latin typeface="NewCenturySchlbk-Bold"/>
              </a:rPr>
              <a:t>Piece #5: Control Flow Statements</a:t>
            </a:r>
            <a:endParaRPr lang="en-US" sz="2800" dirty="0"/>
          </a:p>
        </p:txBody>
      </p:sp>
      <p:sp>
        <p:nvSpPr>
          <p:cNvPr id="3" name="Rectangle 2"/>
          <p:cNvSpPr/>
          <p:nvPr/>
        </p:nvSpPr>
        <p:spPr>
          <a:xfrm>
            <a:off x="2909252" y="3314397"/>
            <a:ext cx="14159548" cy="1384995"/>
          </a:xfrm>
          <a:prstGeom prst="rect">
            <a:avLst/>
          </a:prstGeom>
        </p:spPr>
        <p:txBody>
          <a:bodyPr wrap="square">
            <a:spAutoFit/>
          </a:bodyPr>
          <a:lstStyle/>
          <a:p>
            <a:pPr algn="just"/>
            <a:r>
              <a:rPr lang="en-US" sz="2800" dirty="0">
                <a:latin typeface="NewCenturySchlbk-Roman"/>
              </a:rPr>
              <a:t>Instead of progressing line by line, the flow of control can be diverted by a function or method call or by a control structure, such as a conditional branch or a loop statement. Control is also diverted when an exception is raised.</a:t>
            </a:r>
          </a:p>
        </p:txBody>
      </p:sp>
      <p:sp>
        <p:nvSpPr>
          <p:cNvPr id="6" name="Rectangle 5"/>
          <p:cNvSpPr/>
          <p:nvPr/>
        </p:nvSpPr>
        <p:spPr>
          <a:xfrm>
            <a:off x="1684655" y="6228279"/>
            <a:ext cx="4269105" cy="3416320"/>
          </a:xfrm>
          <a:prstGeom prst="rect">
            <a:avLst/>
          </a:prstGeom>
        </p:spPr>
        <p:txBody>
          <a:bodyPr wrap="square">
            <a:spAutoFit/>
          </a:bodyPr>
          <a:lstStyle/>
          <a:p>
            <a:r>
              <a:rPr lang="en-US" sz="2400" dirty="0">
                <a:latin typeface="Venus"/>
              </a:rPr>
              <a:t>if </a:t>
            </a:r>
            <a:r>
              <a:rPr lang="en-US" sz="2400" i="1" dirty="0">
                <a:latin typeface="Venus-Oblique"/>
              </a:rPr>
              <a:t>boolean_expression1</a:t>
            </a:r>
            <a:r>
              <a:rPr lang="en-US" sz="2400" dirty="0">
                <a:latin typeface="Venus"/>
              </a:rPr>
              <a:t>:</a:t>
            </a:r>
          </a:p>
          <a:p>
            <a:r>
              <a:rPr lang="en-US" sz="2400" i="1" dirty="0">
                <a:latin typeface="Venus-Oblique"/>
              </a:rPr>
              <a:t>	suite1</a:t>
            </a:r>
          </a:p>
          <a:p>
            <a:r>
              <a:rPr lang="en-US" sz="2400" dirty="0" err="1">
                <a:latin typeface="Venus"/>
              </a:rPr>
              <a:t>elif</a:t>
            </a:r>
            <a:r>
              <a:rPr lang="en-US" sz="2400" dirty="0">
                <a:latin typeface="Venus"/>
              </a:rPr>
              <a:t> </a:t>
            </a:r>
            <a:r>
              <a:rPr lang="en-US" sz="2400" i="1" dirty="0">
                <a:latin typeface="Venus-Oblique"/>
              </a:rPr>
              <a:t>boolean_expression2</a:t>
            </a:r>
            <a:r>
              <a:rPr lang="en-US" sz="2400" dirty="0">
                <a:latin typeface="Venus"/>
              </a:rPr>
              <a:t>:</a:t>
            </a:r>
          </a:p>
          <a:p>
            <a:r>
              <a:rPr lang="en-US" sz="2400" i="1" dirty="0">
                <a:latin typeface="Venus-Oblique"/>
              </a:rPr>
              <a:t>	suite2</a:t>
            </a:r>
          </a:p>
          <a:p>
            <a:r>
              <a:rPr lang="en-US" sz="2400" dirty="0">
                <a:latin typeface="Venus"/>
              </a:rPr>
              <a:t>...</a:t>
            </a:r>
          </a:p>
          <a:p>
            <a:r>
              <a:rPr lang="en-US" sz="2400" dirty="0" err="1">
                <a:latin typeface="Venus"/>
              </a:rPr>
              <a:t>elif</a:t>
            </a:r>
            <a:r>
              <a:rPr lang="en-US" sz="2400" dirty="0">
                <a:latin typeface="Venus"/>
              </a:rPr>
              <a:t> </a:t>
            </a:r>
            <a:r>
              <a:rPr lang="en-US" sz="2400" i="1" dirty="0" err="1">
                <a:latin typeface="Venus-Oblique"/>
              </a:rPr>
              <a:t>boolean_expressionN</a:t>
            </a:r>
            <a:r>
              <a:rPr lang="en-US" sz="2400" dirty="0">
                <a:latin typeface="Venus"/>
              </a:rPr>
              <a:t>:</a:t>
            </a:r>
          </a:p>
          <a:p>
            <a:r>
              <a:rPr lang="en-US" sz="2400" i="1" dirty="0">
                <a:latin typeface="Venus-Oblique"/>
              </a:rPr>
              <a:t>	</a:t>
            </a:r>
            <a:r>
              <a:rPr lang="en-US" sz="2400" i="1" dirty="0" err="1">
                <a:latin typeface="Venus-Oblique"/>
              </a:rPr>
              <a:t>suiteN</a:t>
            </a:r>
            <a:endParaRPr lang="en-US" sz="2400" i="1" dirty="0">
              <a:latin typeface="Venus-Oblique"/>
            </a:endParaRPr>
          </a:p>
          <a:p>
            <a:r>
              <a:rPr lang="en-US" sz="2400" dirty="0">
                <a:latin typeface="Venus"/>
              </a:rPr>
              <a:t>else:</a:t>
            </a:r>
          </a:p>
          <a:p>
            <a:r>
              <a:rPr lang="en-US" sz="2400" i="1" dirty="0">
                <a:latin typeface="Venus-Oblique"/>
              </a:rPr>
              <a:t>	</a:t>
            </a:r>
            <a:r>
              <a:rPr lang="en-US" sz="2400" i="1" dirty="0" err="1">
                <a:latin typeface="Venus-Oblique"/>
              </a:rPr>
              <a:t>else_suite</a:t>
            </a:r>
            <a:endParaRPr lang="en-US" sz="2400" dirty="0"/>
          </a:p>
        </p:txBody>
      </p:sp>
      <p:sp>
        <p:nvSpPr>
          <p:cNvPr id="9" name="Rectangle 8"/>
          <p:cNvSpPr/>
          <p:nvPr/>
        </p:nvSpPr>
        <p:spPr>
          <a:xfrm>
            <a:off x="372602" y="5518775"/>
            <a:ext cx="5380640" cy="369332"/>
          </a:xfrm>
          <a:prstGeom prst="rect">
            <a:avLst/>
          </a:prstGeom>
        </p:spPr>
        <p:txBody>
          <a:bodyPr wrap="none">
            <a:spAutoFit/>
          </a:bodyPr>
          <a:lstStyle/>
          <a:p>
            <a:r>
              <a:rPr lang="en-US" dirty="0">
                <a:latin typeface="NewCenturySchlbk-Roman"/>
              </a:rPr>
              <a:t>The general syntax for Python’s </a:t>
            </a:r>
            <a:r>
              <a:rPr lang="en-US" sz="1600" dirty="0">
                <a:latin typeface="Venus"/>
              </a:rPr>
              <a:t>if </a:t>
            </a:r>
            <a:r>
              <a:rPr lang="en-US" dirty="0">
                <a:latin typeface="NewCenturySchlbk-Roman"/>
              </a:rPr>
              <a:t>statement is this:</a:t>
            </a:r>
            <a:endParaRPr lang="en-US" dirty="0"/>
          </a:p>
        </p:txBody>
      </p:sp>
      <p:sp>
        <p:nvSpPr>
          <p:cNvPr id="13" name="Rectangle 12"/>
          <p:cNvSpPr/>
          <p:nvPr/>
        </p:nvSpPr>
        <p:spPr>
          <a:xfrm>
            <a:off x="6703695" y="7700417"/>
            <a:ext cx="9502775" cy="1938992"/>
          </a:xfrm>
          <a:prstGeom prst="rect">
            <a:avLst/>
          </a:prstGeom>
        </p:spPr>
        <p:txBody>
          <a:bodyPr>
            <a:spAutoFit/>
          </a:bodyPr>
          <a:lstStyle/>
          <a:p>
            <a:r>
              <a:rPr lang="en-US" sz="2000" dirty="0">
                <a:latin typeface="Venus"/>
              </a:rPr>
              <a:t>if lines &lt; 1000:</a:t>
            </a:r>
          </a:p>
          <a:p>
            <a:r>
              <a:rPr lang="en-US" sz="2000" dirty="0">
                <a:latin typeface="Venus"/>
              </a:rPr>
              <a:t>	print("small")</a:t>
            </a:r>
          </a:p>
          <a:p>
            <a:r>
              <a:rPr lang="en-US" sz="2000" dirty="0" err="1">
                <a:latin typeface="Venus"/>
              </a:rPr>
              <a:t>elif</a:t>
            </a:r>
            <a:r>
              <a:rPr lang="en-US" sz="2000" dirty="0">
                <a:latin typeface="Venus"/>
              </a:rPr>
              <a:t> lines &lt; 10000:</a:t>
            </a:r>
          </a:p>
          <a:p>
            <a:r>
              <a:rPr lang="en-US" sz="2000" dirty="0">
                <a:latin typeface="Venus"/>
              </a:rPr>
              <a:t>	print("medium")</a:t>
            </a:r>
          </a:p>
          <a:p>
            <a:r>
              <a:rPr lang="en-US" sz="2000" dirty="0">
                <a:latin typeface="Venus"/>
              </a:rPr>
              <a:t>else:</a:t>
            </a:r>
          </a:p>
          <a:p>
            <a:r>
              <a:rPr lang="en-US" sz="2000" dirty="0">
                <a:latin typeface="Venus"/>
              </a:rPr>
              <a:t>	print("large")</a:t>
            </a:r>
            <a:endParaRPr lang="en-US" sz="2000" dirty="0"/>
          </a:p>
        </p:txBody>
      </p:sp>
      <p:sp>
        <p:nvSpPr>
          <p:cNvPr id="14" name="Rectangle 13"/>
          <p:cNvSpPr/>
          <p:nvPr/>
        </p:nvSpPr>
        <p:spPr>
          <a:xfrm>
            <a:off x="6703695" y="5996999"/>
            <a:ext cx="5102225" cy="707886"/>
          </a:xfrm>
          <a:prstGeom prst="rect">
            <a:avLst/>
          </a:prstGeom>
        </p:spPr>
        <p:txBody>
          <a:bodyPr wrap="square">
            <a:spAutoFit/>
          </a:bodyPr>
          <a:lstStyle/>
          <a:p>
            <a:r>
              <a:rPr lang="en-US" sz="2000" dirty="0">
                <a:latin typeface="Venus"/>
              </a:rPr>
              <a:t>if x:</a:t>
            </a:r>
          </a:p>
          <a:p>
            <a:r>
              <a:rPr lang="en-US" sz="2000" dirty="0">
                <a:latin typeface="Venus"/>
              </a:rPr>
              <a:t>print("x is nonzero")</a:t>
            </a:r>
            <a:endParaRPr lang="en-US" sz="2000" dirty="0"/>
          </a:p>
        </p:txBody>
      </p:sp>
      <p:sp>
        <p:nvSpPr>
          <p:cNvPr id="20" name="Rectangle 19"/>
          <p:cNvSpPr/>
          <p:nvPr/>
        </p:nvSpPr>
        <p:spPr>
          <a:xfrm>
            <a:off x="10727055" y="5996999"/>
            <a:ext cx="9502775" cy="707886"/>
          </a:xfrm>
          <a:prstGeom prst="rect">
            <a:avLst/>
          </a:prstGeom>
        </p:spPr>
        <p:txBody>
          <a:bodyPr>
            <a:spAutoFit/>
          </a:bodyPr>
          <a:lstStyle/>
          <a:p>
            <a:r>
              <a:rPr lang="en-US" sz="2000" dirty="0">
                <a:latin typeface="Venus"/>
              </a:rPr>
              <a:t>while </a:t>
            </a:r>
            <a:r>
              <a:rPr lang="en-US" sz="2000" i="1" dirty="0" err="1">
                <a:latin typeface="Venus-Oblique"/>
              </a:rPr>
              <a:t>boolean_expression</a:t>
            </a:r>
            <a:r>
              <a:rPr lang="en-US" sz="2000" dirty="0">
                <a:latin typeface="Venus"/>
              </a:rPr>
              <a:t>:</a:t>
            </a:r>
          </a:p>
          <a:p>
            <a:r>
              <a:rPr lang="en-US" sz="2000" i="1" dirty="0">
                <a:latin typeface="Venus-Oblique"/>
              </a:rPr>
              <a:t>	suite</a:t>
            </a:r>
            <a:endParaRPr lang="en-US" sz="2000" dirty="0"/>
          </a:p>
        </p:txBody>
      </p:sp>
      <p:sp>
        <p:nvSpPr>
          <p:cNvPr id="21" name="Rectangle 20"/>
          <p:cNvSpPr/>
          <p:nvPr/>
        </p:nvSpPr>
        <p:spPr>
          <a:xfrm>
            <a:off x="9648682" y="5458333"/>
            <a:ext cx="5742919" cy="369332"/>
          </a:xfrm>
          <a:prstGeom prst="rect">
            <a:avLst/>
          </a:prstGeom>
        </p:spPr>
        <p:txBody>
          <a:bodyPr wrap="none">
            <a:spAutoFit/>
          </a:bodyPr>
          <a:lstStyle/>
          <a:p>
            <a:r>
              <a:rPr lang="en-US" dirty="0">
                <a:latin typeface="NewCenturySchlbk-Roman"/>
              </a:rPr>
              <a:t>The general syntax for Python’s </a:t>
            </a:r>
            <a:r>
              <a:rPr lang="en-US" sz="1600" dirty="0">
                <a:latin typeface="Venus"/>
              </a:rPr>
              <a:t>while </a:t>
            </a:r>
            <a:r>
              <a:rPr lang="en-US" dirty="0">
                <a:latin typeface="NewCenturySchlbk-Roman"/>
              </a:rPr>
              <a:t>statement is this:</a:t>
            </a:r>
            <a:endParaRPr lang="en-US" dirty="0"/>
          </a:p>
        </p:txBody>
      </p:sp>
      <p:sp>
        <p:nvSpPr>
          <p:cNvPr id="22" name="Rectangle 21"/>
          <p:cNvSpPr/>
          <p:nvPr/>
        </p:nvSpPr>
        <p:spPr>
          <a:xfrm>
            <a:off x="11455083" y="7197775"/>
            <a:ext cx="5613718" cy="1938992"/>
          </a:xfrm>
          <a:prstGeom prst="rect">
            <a:avLst/>
          </a:prstGeom>
        </p:spPr>
        <p:txBody>
          <a:bodyPr wrap="square">
            <a:spAutoFit/>
          </a:bodyPr>
          <a:lstStyle/>
          <a:p>
            <a:r>
              <a:rPr lang="en-US" sz="2400" dirty="0">
                <a:latin typeface="Venus"/>
              </a:rPr>
              <a:t>while True:</a:t>
            </a:r>
          </a:p>
          <a:p>
            <a:r>
              <a:rPr lang="en-US" sz="2400" dirty="0">
                <a:latin typeface="Venus"/>
              </a:rPr>
              <a:t>	item = </a:t>
            </a:r>
            <a:r>
              <a:rPr lang="en-US" sz="2400" dirty="0" err="1">
                <a:latin typeface="Venus"/>
              </a:rPr>
              <a:t>get_next_item</a:t>
            </a:r>
            <a:r>
              <a:rPr lang="en-US" sz="2400" dirty="0">
                <a:latin typeface="Venus"/>
              </a:rPr>
              <a:t>()</a:t>
            </a:r>
          </a:p>
          <a:p>
            <a:r>
              <a:rPr lang="en-US" sz="2400" dirty="0">
                <a:latin typeface="Venus"/>
              </a:rPr>
              <a:t>	if not item:</a:t>
            </a:r>
          </a:p>
          <a:p>
            <a:r>
              <a:rPr lang="en-US" sz="2400" dirty="0">
                <a:latin typeface="Venus"/>
              </a:rPr>
              <a:t>		break</a:t>
            </a:r>
          </a:p>
          <a:p>
            <a:r>
              <a:rPr lang="en-US" sz="2400" dirty="0">
                <a:latin typeface="Venus"/>
              </a:rPr>
              <a:t>	</a:t>
            </a:r>
            <a:r>
              <a:rPr lang="en-US" sz="2400" dirty="0" err="1">
                <a:latin typeface="Venus"/>
              </a:rPr>
              <a:t>process_item</a:t>
            </a:r>
            <a:r>
              <a:rPr lang="en-US" sz="2400" dirty="0">
                <a:latin typeface="Venus"/>
              </a:rPr>
              <a:t>(item)</a:t>
            </a:r>
            <a:endParaRPr lang="en-US" sz="2400" dirty="0"/>
          </a:p>
        </p:txBody>
      </p:sp>
    </p:spTree>
    <p:extLst>
      <p:ext uri="{BB962C8B-B14F-4D97-AF65-F5344CB8AC3E}">
        <p14:creationId xmlns:p14="http://schemas.microsoft.com/office/powerpoint/2010/main" val="24752327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7660639"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rgbClr val="FFFFFF"/>
                </a:solidFill>
                <a:cs typeface="Source Sans Pro Light"/>
              </a:rPr>
              <a:t>Introduction to Python</a:t>
            </a:r>
            <a:endParaRPr lang="cs-CZ" sz="2800" dirty="0">
              <a:cs typeface="Source Sans Pro Light"/>
            </a:endParaRPr>
          </a:p>
        </p:txBody>
      </p:sp>
      <p:sp>
        <p:nvSpPr>
          <p:cNvPr id="5" name="Rectangle 4"/>
          <p:cNvSpPr/>
          <p:nvPr/>
        </p:nvSpPr>
        <p:spPr>
          <a:xfrm>
            <a:off x="665956" y="1971794"/>
            <a:ext cx="3588996" cy="523220"/>
          </a:xfrm>
          <a:prstGeom prst="rect">
            <a:avLst/>
          </a:prstGeom>
        </p:spPr>
        <p:txBody>
          <a:bodyPr wrap="none">
            <a:spAutoFit/>
          </a:bodyPr>
          <a:lstStyle/>
          <a:p>
            <a:r>
              <a:rPr lang="en-US" sz="2800" b="1" dirty="0"/>
              <a:t>Introduction to Python</a:t>
            </a:r>
          </a:p>
        </p:txBody>
      </p:sp>
      <p:sp>
        <p:nvSpPr>
          <p:cNvPr id="2" name="Rectangle 1"/>
          <p:cNvSpPr/>
          <p:nvPr/>
        </p:nvSpPr>
        <p:spPr>
          <a:xfrm>
            <a:off x="7158562" y="1971794"/>
            <a:ext cx="6077305" cy="523220"/>
          </a:xfrm>
          <a:prstGeom prst="rect">
            <a:avLst/>
          </a:prstGeom>
        </p:spPr>
        <p:txBody>
          <a:bodyPr wrap="none">
            <a:spAutoFit/>
          </a:bodyPr>
          <a:lstStyle/>
          <a:p>
            <a:r>
              <a:rPr lang="en-US" sz="2800" b="1" dirty="0">
                <a:latin typeface="NewCenturySchlbk-Bold"/>
              </a:rPr>
              <a:t>Piece #5: Control Flow Statements</a:t>
            </a:r>
            <a:endParaRPr lang="en-US" sz="2800" dirty="0"/>
          </a:p>
        </p:txBody>
      </p:sp>
      <p:sp>
        <p:nvSpPr>
          <p:cNvPr id="3" name="Rectangle 2"/>
          <p:cNvSpPr/>
          <p:nvPr/>
        </p:nvSpPr>
        <p:spPr>
          <a:xfrm>
            <a:off x="2909252" y="3314397"/>
            <a:ext cx="14159548" cy="1384995"/>
          </a:xfrm>
          <a:prstGeom prst="rect">
            <a:avLst/>
          </a:prstGeom>
        </p:spPr>
        <p:txBody>
          <a:bodyPr wrap="square">
            <a:spAutoFit/>
          </a:bodyPr>
          <a:lstStyle/>
          <a:p>
            <a:pPr algn="just"/>
            <a:r>
              <a:rPr lang="en-US" sz="2800" dirty="0">
                <a:latin typeface="NewCenturySchlbk-Roman"/>
              </a:rPr>
              <a:t>Instead of progressing line by line, the flow of control can be diverted by a function or method call or by a control structure, such as a conditional branch or a loop statement. Control is also diverted when an exception is raised.</a:t>
            </a:r>
          </a:p>
        </p:txBody>
      </p:sp>
      <p:sp>
        <p:nvSpPr>
          <p:cNvPr id="9" name="Rectangle 8"/>
          <p:cNvSpPr/>
          <p:nvPr/>
        </p:nvSpPr>
        <p:spPr>
          <a:xfrm>
            <a:off x="372602" y="5518775"/>
            <a:ext cx="5563382" cy="369332"/>
          </a:xfrm>
          <a:prstGeom prst="rect">
            <a:avLst/>
          </a:prstGeom>
        </p:spPr>
        <p:txBody>
          <a:bodyPr wrap="none">
            <a:spAutoFit/>
          </a:bodyPr>
          <a:lstStyle/>
          <a:p>
            <a:r>
              <a:rPr lang="en-US" dirty="0">
                <a:latin typeface="NewCenturySchlbk-Roman"/>
              </a:rPr>
              <a:t>The general syntax for Python’s </a:t>
            </a:r>
            <a:r>
              <a:rPr lang="en-US" sz="1600" dirty="0">
                <a:latin typeface="Venus"/>
              </a:rPr>
              <a:t>for </a:t>
            </a:r>
            <a:r>
              <a:rPr lang="en-US" dirty="0">
                <a:latin typeface="NewCenturySchlbk-Roman"/>
              </a:rPr>
              <a:t>statement is this:</a:t>
            </a:r>
            <a:endParaRPr lang="en-US" dirty="0"/>
          </a:p>
        </p:txBody>
      </p:sp>
      <p:sp>
        <p:nvSpPr>
          <p:cNvPr id="21" name="Rectangle 20"/>
          <p:cNvSpPr/>
          <p:nvPr/>
        </p:nvSpPr>
        <p:spPr>
          <a:xfrm>
            <a:off x="9648682" y="5458333"/>
            <a:ext cx="7637668" cy="369332"/>
          </a:xfrm>
          <a:prstGeom prst="rect">
            <a:avLst/>
          </a:prstGeom>
        </p:spPr>
        <p:txBody>
          <a:bodyPr wrap="none">
            <a:spAutoFit/>
          </a:bodyPr>
          <a:lstStyle/>
          <a:p>
            <a:r>
              <a:rPr lang="en-US" dirty="0">
                <a:latin typeface="NewCenturySchlbk-Roman"/>
              </a:rPr>
              <a:t>The general syntax for Python’s try</a:t>
            </a:r>
            <a:r>
              <a:rPr lang="en-US" sz="1600" dirty="0">
                <a:latin typeface="Venus"/>
              </a:rPr>
              <a:t> </a:t>
            </a:r>
            <a:r>
              <a:rPr lang="en-US" dirty="0">
                <a:latin typeface="NewCenturySchlbk-Roman"/>
              </a:rPr>
              <a:t>statement (Exception handling) is this:</a:t>
            </a:r>
            <a:endParaRPr lang="en-US" dirty="0"/>
          </a:p>
        </p:txBody>
      </p:sp>
      <p:sp>
        <p:nvSpPr>
          <p:cNvPr id="7" name="Rectangle 6"/>
          <p:cNvSpPr/>
          <p:nvPr/>
        </p:nvSpPr>
        <p:spPr>
          <a:xfrm>
            <a:off x="1184596" y="6263440"/>
            <a:ext cx="9502775" cy="830997"/>
          </a:xfrm>
          <a:prstGeom prst="rect">
            <a:avLst/>
          </a:prstGeom>
        </p:spPr>
        <p:txBody>
          <a:bodyPr>
            <a:spAutoFit/>
          </a:bodyPr>
          <a:lstStyle/>
          <a:p>
            <a:r>
              <a:rPr lang="en-US" sz="2400" dirty="0">
                <a:latin typeface="Venus"/>
              </a:rPr>
              <a:t>for </a:t>
            </a:r>
            <a:r>
              <a:rPr lang="en-US" sz="2400" i="1" dirty="0">
                <a:latin typeface="Venus-Oblique"/>
              </a:rPr>
              <a:t>variable </a:t>
            </a:r>
            <a:r>
              <a:rPr lang="en-US" sz="2400" dirty="0">
                <a:latin typeface="Venus"/>
              </a:rPr>
              <a:t>in </a:t>
            </a:r>
            <a:r>
              <a:rPr lang="en-US" sz="2400" i="1" dirty="0" err="1">
                <a:latin typeface="Venus-Oblique"/>
              </a:rPr>
              <a:t>iterable</a:t>
            </a:r>
            <a:r>
              <a:rPr lang="en-US" sz="2400" dirty="0">
                <a:latin typeface="Venus"/>
              </a:rPr>
              <a:t>:</a:t>
            </a:r>
          </a:p>
          <a:p>
            <a:r>
              <a:rPr lang="en-US" sz="2400" i="1" dirty="0">
                <a:latin typeface="Venus-Oblique"/>
              </a:rPr>
              <a:t>	suite</a:t>
            </a:r>
            <a:endParaRPr lang="en-US" sz="2400" dirty="0"/>
          </a:p>
        </p:txBody>
      </p:sp>
      <p:sp>
        <p:nvSpPr>
          <p:cNvPr id="8" name="Rectangle 7"/>
          <p:cNvSpPr/>
          <p:nvPr/>
        </p:nvSpPr>
        <p:spPr>
          <a:xfrm>
            <a:off x="1083472" y="7381134"/>
            <a:ext cx="9502775" cy="707886"/>
          </a:xfrm>
          <a:prstGeom prst="rect">
            <a:avLst/>
          </a:prstGeom>
        </p:spPr>
        <p:txBody>
          <a:bodyPr>
            <a:spAutoFit/>
          </a:bodyPr>
          <a:lstStyle/>
          <a:p>
            <a:r>
              <a:rPr lang="en-US" sz="2000" dirty="0">
                <a:latin typeface="Venus"/>
              </a:rPr>
              <a:t>&gt;&gt;&gt; for country in ["Denmark", "Finland", "Norway", "Sweden"]:</a:t>
            </a:r>
          </a:p>
          <a:p>
            <a:r>
              <a:rPr lang="en-US" sz="2000" dirty="0">
                <a:latin typeface="Venus"/>
              </a:rPr>
              <a:t>		print(country)</a:t>
            </a:r>
            <a:endParaRPr lang="en-US" sz="2000" dirty="0"/>
          </a:p>
        </p:txBody>
      </p:sp>
      <p:sp>
        <p:nvSpPr>
          <p:cNvPr id="11" name="Rectangle 10"/>
          <p:cNvSpPr/>
          <p:nvPr/>
        </p:nvSpPr>
        <p:spPr>
          <a:xfrm>
            <a:off x="1184596" y="8587464"/>
            <a:ext cx="9502775" cy="1015663"/>
          </a:xfrm>
          <a:prstGeom prst="rect">
            <a:avLst/>
          </a:prstGeom>
        </p:spPr>
        <p:txBody>
          <a:bodyPr>
            <a:spAutoFit/>
          </a:bodyPr>
          <a:lstStyle/>
          <a:p>
            <a:r>
              <a:rPr lang="en-US" sz="2000" dirty="0">
                <a:latin typeface="Venus"/>
              </a:rPr>
              <a:t>&gt;&gt;&gt; countries = ["Denmark", "Finland", "Norway", "Sweden"]</a:t>
            </a:r>
          </a:p>
          <a:p>
            <a:r>
              <a:rPr lang="en-US" sz="2000" dirty="0">
                <a:latin typeface="Venus"/>
              </a:rPr>
              <a:t>&gt;&gt;&gt; for country in countries:</a:t>
            </a:r>
          </a:p>
          <a:p>
            <a:r>
              <a:rPr lang="en-US" sz="2000" dirty="0">
                <a:latin typeface="Venus"/>
              </a:rPr>
              <a:t>		print(country)</a:t>
            </a:r>
            <a:endParaRPr lang="en-US" sz="2000" dirty="0"/>
          </a:p>
        </p:txBody>
      </p:sp>
      <p:sp>
        <p:nvSpPr>
          <p:cNvPr id="12" name="Rectangle 11"/>
          <p:cNvSpPr/>
          <p:nvPr/>
        </p:nvSpPr>
        <p:spPr>
          <a:xfrm>
            <a:off x="10197214" y="6026917"/>
            <a:ext cx="6343266" cy="2062103"/>
          </a:xfrm>
          <a:prstGeom prst="rect">
            <a:avLst/>
          </a:prstGeom>
        </p:spPr>
        <p:txBody>
          <a:bodyPr wrap="square">
            <a:spAutoFit/>
          </a:bodyPr>
          <a:lstStyle/>
          <a:p>
            <a:r>
              <a:rPr lang="en-US" dirty="0">
                <a:latin typeface="Venus"/>
              </a:rPr>
              <a:t>try:</a:t>
            </a:r>
          </a:p>
          <a:p>
            <a:r>
              <a:rPr lang="en-US" i="1" dirty="0">
                <a:latin typeface="Venus-Oblique"/>
              </a:rPr>
              <a:t>	</a:t>
            </a:r>
            <a:r>
              <a:rPr lang="en-US" i="1" dirty="0" err="1">
                <a:latin typeface="Venus-Oblique"/>
              </a:rPr>
              <a:t>try_suite</a:t>
            </a:r>
            <a:endParaRPr lang="en-US" i="1" dirty="0">
              <a:latin typeface="Venus-Oblique"/>
            </a:endParaRPr>
          </a:p>
          <a:p>
            <a:r>
              <a:rPr lang="en-US" dirty="0">
                <a:latin typeface="Venus"/>
              </a:rPr>
              <a:t>except </a:t>
            </a:r>
            <a:r>
              <a:rPr lang="en-US" i="1" dirty="0">
                <a:latin typeface="Venus-Oblique"/>
              </a:rPr>
              <a:t>exception1 </a:t>
            </a:r>
            <a:r>
              <a:rPr lang="en-US" dirty="0">
                <a:latin typeface="Venus"/>
              </a:rPr>
              <a:t>as </a:t>
            </a:r>
            <a:r>
              <a:rPr lang="en-US" i="1" dirty="0">
                <a:latin typeface="Venus-Oblique"/>
              </a:rPr>
              <a:t>variable1</a:t>
            </a:r>
            <a:r>
              <a:rPr lang="en-US" dirty="0">
                <a:latin typeface="Venus"/>
              </a:rPr>
              <a:t>:</a:t>
            </a:r>
          </a:p>
          <a:p>
            <a:r>
              <a:rPr lang="en-US" i="1" dirty="0">
                <a:latin typeface="Venus-Oblique"/>
              </a:rPr>
              <a:t>	exception_suite1</a:t>
            </a:r>
          </a:p>
          <a:p>
            <a:r>
              <a:rPr lang="en-US" sz="2000" dirty="0">
                <a:latin typeface="NewCenturySchlbk-Roman"/>
              </a:rPr>
              <a:t>…</a:t>
            </a:r>
          </a:p>
          <a:p>
            <a:r>
              <a:rPr lang="en-US" dirty="0">
                <a:latin typeface="Venus"/>
              </a:rPr>
              <a:t>except </a:t>
            </a:r>
            <a:r>
              <a:rPr lang="en-US" i="1" dirty="0" err="1">
                <a:latin typeface="Venus-Oblique"/>
              </a:rPr>
              <a:t>exceptionN</a:t>
            </a:r>
            <a:r>
              <a:rPr lang="en-US" i="1" dirty="0">
                <a:latin typeface="Venus-Oblique"/>
              </a:rPr>
              <a:t> </a:t>
            </a:r>
            <a:r>
              <a:rPr lang="en-US" dirty="0">
                <a:latin typeface="Venus"/>
              </a:rPr>
              <a:t>as </a:t>
            </a:r>
            <a:r>
              <a:rPr lang="en-US" i="1" dirty="0" err="1">
                <a:latin typeface="Venus-Oblique"/>
              </a:rPr>
              <a:t>variableN</a:t>
            </a:r>
            <a:r>
              <a:rPr lang="en-US" dirty="0">
                <a:latin typeface="Venus"/>
              </a:rPr>
              <a:t>:</a:t>
            </a:r>
          </a:p>
          <a:p>
            <a:r>
              <a:rPr lang="en-US" i="1" dirty="0">
                <a:latin typeface="Venus-Oblique"/>
              </a:rPr>
              <a:t>	</a:t>
            </a:r>
            <a:r>
              <a:rPr lang="en-US" i="1" dirty="0" err="1">
                <a:latin typeface="Venus-Oblique"/>
              </a:rPr>
              <a:t>exception_suiteN</a:t>
            </a:r>
            <a:endParaRPr lang="en-US" dirty="0"/>
          </a:p>
        </p:txBody>
      </p:sp>
      <p:sp>
        <p:nvSpPr>
          <p:cNvPr id="15" name="Rectangle 14"/>
          <p:cNvSpPr/>
          <p:nvPr/>
        </p:nvSpPr>
        <p:spPr>
          <a:xfrm>
            <a:off x="9648682" y="8325543"/>
            <a:ext cx="6585585" cy="2308324"/>
          </a:xfrm>
          <a:prstGeom prst="rect">
            <a:avLst/>
          </a:prstGeom>
        </p:spPr>
        <p:txBody>
          <a:bodyPr wrap="square">
            <a:spAutoFit/>
          </a:bodyPr>
          <a:lstStyle/>
          <a:p>
            <a:r>
              <a:rPr lang="en-US" sz="2400" dirty="0">
                <a:latin typeface="Venus"/>
              </a:rPr>
              <a:t>s = input("enter an integer: ")</a:t>
            </a:r>
          </a:p>
          <a:p>
            <a:r>
              <a:rPr lang="en-US" sz="2400" dirty="0">
                <a:latin typeface="Venus"/>
              </a:rPr>
              <a:t>try:</a:t>
            </a:r>
          </a:p>
          <a:p>
            <a:r>
              <a:rPr lang="en-US" sz="2400" dirty="0">
                <a:latin typeface="Venus"/>
              </a:rPr>
              <a:t>	</a:t>
            </a:r>
            <a:r>
              <a:rPr lang="en-US" sz="2400" dirty="0" err="1">
                <a:latin typeface="Venus"/>
              </a:rPr>
              <a:t>i</a:t>
            </a:r>
            <a:r>
              <a:rPr lang="en-US" sz="2400" dirty="0">
                <a:latin typeface="Venus"/>
              </a:rPr>
              <a:t> = </a:t>
            </a:r>
            <a:r>
              <a:rPr lang="en-US" sz="2400" dirty="0" err="1">
                <a:latin typeface="Venus"/>
              </a:rPr>
              <a:t>int</a:t>
            </a:r>
            <a:r>
              <a:rPr lang="en-US" sz="2400" dirty="0">
                <a:latin typeface="Venus"/>
              </a:rPr>
              <a:t>(s)</a:t>
            </a:r>
          </a:p>
          <a:p>
            <a:r>
              <a:rPr lang="en-US" sz="2400" dirty="0">
                <a:latin typeface="Venus"/>
              </a:rPr>
              <a:t>	print("valid integer entered:", </a:t>
            </a:r>
            <a:r>
              <a:rPr lang="en-US" sz="2400" dirty="0" err="1">
                <a:latin typeface="Venus"/>
              </a:rPr>
              <a:t>i</a:t>
            </a:r>
            <a:r>
              <a:rPr lang="en-US" sz="2400" dirty="0">
                <a:latin typeface="Venus"/>
              </a:rPr>
              <a:t>)</a:t>
            </a:r>
          </a:p>
          <a:p>
            <a:r>
              <a:rPr lang="en-US" sz="2400" dirty="0">
                <a:latin typeface="Venus"/>
              </a:rPr>
              <a:t>except </a:t>
            </a:r>
            <a:r>
              <a:rPr lang="en-US" sz="2400" dirty="0" err="1">
                <a:latin typeface="Venus"/>
              </a:rPr>
              <a:t>ValueError</a:t>
            </a:r>
            <a:r>
              <a:rPr lang="en-US" sz="2400" dirty="0">
                <a:latin typeface="Venus"/>
              </a:rPr>
              <a:t> as err:</a:t>
            </a:r>
          </a:p>
          <a:p>
            <a:r>
              <a:rPr lang="en-US" sz="2400" dirty="0">
                <a:latin typeface="Venus"/>
              </a:rPr>
              <a:t>	print(err)</a:t>
            </a:r>
            <a:endParaRPr lang="en-US" sz="2400" dirty="0"/>
          </a:p>
        </p:txBody>
      </p:sp>
      <p:sp>
        <p:nvSpPr>
          <p:cNvPr id="16" name="Rectangle 15"/>
          <p:cNvSpPr/>
          <p:nvPr/>
        </p:nvSpPr>
        <p:spPr>
          <a:xfrm>
            <a:off x="15466306" y="8587464"/>
            <a:ext cx="3204988" cy="1754326"/>
          </a:xfrm>
          <a:prstGeom prst="rect">
            <a:avLst/>
          </a:prstGeom>
        </p:spPr>
        <p:txBody>
          <a:bodyPr wrap="square">
            <a:spAutoFit/>
          </a:bodyPr>
          <a:lstStyle/>
          <a:p>
            <a:r>
              <a:rPr lang="en-US" dirty="0">
                <a:latin typeface="Venus"/>
              </a:rPr>
              <a:t>3.5</a:t>
            </a:r>
          </a:p>
          <a:p>
            <a:r>
              <a:rPr lang="en-US" dirty="0">
                <a:latin typeface="Venus"/>
              </a:rPr>
              <a:t>invalid literal for </a:t>
            </a:r>
            <a:r>
              <a:rPr lang="en-US" dirty="0" err="1">
                <a:latin typeface="Venus"/>
              </a:rPr>
              <a:t>int</a:t>
            </a:r>
            <a:r>
              <a:rPr lang="en-US" dirty="0">
                <a:latin typeface="Venus"/>
              </a:rPr>
              <a:t>() with base 10: '3.5'</a:t>
            </a:r>
          </a:p>
          <a:p>
            <a:endParaRPr lang="en-US" dirty="0">
              <a:latin typeface="Venus"/>
            </a:endParaRPr>
          </a:p>
          <a:p>
            <a:r>
              <a:rPr lang="en-IN" dirty="0">
                <a:latin typeface="Venus"/>
              </a:rPr>
              <a:t>13</a:t>
            </a:r>
            <a:endParaRPr lang="en-US" dirty="0">
              <a:latin typeface="Venus"/>
            </a:endParaRPr>
          </a:p>
          <a:p>
            <a:r>
              <a:rPr lang="en-US" dirty="0">
                <a:latin typeface="Venus"/>
              </a:rPr>
              <a:t>valid integer entered: 13</a:t>
            </a:r>
            <a:endParaRPr lang="en-US" dirty="0"/>
          </a:p>
        </p:txBody>
      </p:sp>
    </p:spTree>
    <p:extLst>
      <p:ext uri="{BB962C8B-B14F-4D97-AF65-F5344CB8AC3E}">
        <p14:creationId xmlns:p14="http://schemas.microsoft.com/office/powerpoint/2010/main" val="12330398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7660639"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rgbClr val="FFFFFF"/>
                </a:solidFill>
                <a:cs typeface="Source Sans Pro Light"/>
              </a:rPr>
              <a:t>Introduction to Python</a:t>
            </a:r>
            <a:endParaRPr lang="cs-CZ" sz="2800" dirty="0">
              <a:cs typeface="Source Sans Pro Light"/>
            </a:endParaRPr>
          </a:p>
        </p:txBody>
      </p:sp>
      <p:sp>
        <p:nvSpPr>
          <p:cNvPr id="5" name="Rectangle 4"/>
          <p:cNvSpPr/>
          <p:nvPr/>
        </p:nvSpPr>
        <p:spPr>
          <a:xfrm>
            <a:off x="665956" y="1971794"/>
            <a:ext cx="3588996" cy="523220"/>
          </a:xfrm>
          <a:prstGeom prst="rect">
            <a:avLst/>
          </a:prstGeom>
        </p:spPr>
        <p:txBody>
          <a:bodyPr wrap="none">
            <a:spAutoFit/>
          </a:bodyPr>
          <a:lstStyle/>
          <a:p>
            <a:r>
              <a:rPr lang="en-US" sz="2800" b="1" dirty="0"/>
              <a:t>Introduction to Python</a:t>
            </a:r>
          </a:p>
        </p:txBody>
      </p:sp>
      <p:sp>
        <p:nvSpPr>
          <p:cNvPr id="2" name="Rectangle 1"/>
          <p:cNvSpPr/>
          <p:nvPr/>
        </p:nvSpPr>
        <p:spPr>
          <a:xfrm>
            <a:off x="7158562" y="1971794"/>
            <a:ext cx="5425973" cy="523220"/>
          </a:xfrm>
          <a:prstGeom prst="rect">
            <a:avLst/>
          </a:prstGeom>
        </p:spPr>
        <p:txBody>
          <a:bodyPr wrap="none">
            <a:spAutoFit/>
          </a:bodyPr>
          <a:lstStyle/>
          <a:p>
            <a:r>
              <a:rPr lang="en-US" sz="2800" b="1" dirty="0">
                <a:latin typeface="NewCenturySchlbk-Bold"/>
              </a:rPr>
              <a:t>Piece #6: Arithmetic Operators</a:t>
            </a:r>
            <a:endParaRPr lang="en-US" sz="2800" dirty="0"/>
          </a:p>
        </p:txBody>
      </p:sp>
      <p:sp>
        <p:nvSpPr>
          <p:cNvPr id="3" name="Rectangle 2"/>
          <p:cNvSpPr/>
          <p:nvPr/>
        </p:nvSpPr>
        <p:spPr>
          <a:xfrm>
            <a:off x="2909252" y="3314397"/>
            <a:ext cx="14159548" cy="1815882"/>
          </a:xfrm>
          <a:prstGeom prst="rect">
            <a:avLst/>
          </a:prstGeom>
        </p:spPr>
        <p:txBody>
          <a:bodyPr wrap="square">
            <a:spAutoFit/>
          </a:bodyPr>
          <a:lstStyle/>
          <a:p>
            <a:pPr algn="just"/>
            <a:r>
              <a:rPr lang="en-US" sz="2800" dirty="0">
                <a:latin typeface="NewCenturySchlbk-Roman"/>
              </a:rPr>
              <a:t>Python provides a full set of arithmetic operators, including binary operators for the four basic mathematical operations:+ addition, - subtraction,* multiplication, and / division. In addition, many Python data types can be used with augmented assignment operators such as += and *=.</a:t>
            </a:r>
          </a:p>
        </p:txBody>
      </p:sp>
      <p:pic>
        <p:nvPicPr>
          <p:cNvPr id="6" name="Picture 5"/>
          <p:cNvPicPr>
            <a:picLocks noChangeAspect="1"/>
          </p:cNvPicPr>
          <p:nvPr/>
        </p:nvPicPr>
        <p:blipFill>
          <a:blip r:embed="rId2"/>
          <a:stretch>
            <a:fillRect/>
          </a:stretch>
        </p:blipFill>
        <p:spPr>
          <a:xfrm>
            <a:off x="11890718" y="7782561"/>
            <a:ext cx="6634680" cy="1633412"/>
          </a:xfrm>
          <a:prstGeom prst="rect">
            <a:avLst/>
          </a:prstGeom>
        </p:spPr>
      </p:pic>
      <p:sp>
        <p:nvSpPr>
          <p:cNvPr id="10" name="Rectangle 9"/>
          <p:cNvSpPr/>
          <p:nvPr/>
        </p:nvSpPr>
        <p:spPr>
          <a:xfrm>
            <a:off x="11835564" y="9591794"/>
            <a:ext cx="5827236" cy="369332"/>
          </a:xfrm>
          <a:prstGeom prst="rect">
            <a:avLst/>
          </a:prstGeom>
        </p:spPr>
        <p:txBody>
          <a:bodyPr wrap="none">
            <a:spAutoFit/>
          </a:bodyPr>
          <a:lstStyle/>
          <a:p>
            <a:r>
              <a:rPr lang="en-US" b="1" dirty="0">
                <a:latin typeface="NewCenturySchlbk-Bold"/>
              </a:rPr>
              <a:t>Figure </a:t>
            </a:r>
            <a:r>
              <a:rPr lang="en-US" i="1" dirty="0">
                <a:latin typeface="NewCenturySchlbk-Italic"/>
              </a:rPr>
              <a:t>Augmented assignment of an immutable object</a:t>
            </a:r>
            <a:endParaRPr lang="en-US" dirty="0"/>
          </a:p>
        </p:txBody>
      </p:sp>
      <p:sp>
        <p:nvSpPr>
          <p:cNvPr id="13" name="Rectangle 12"/>
          <p:cNvSpPr/>
          <p:nvPr/>
        </p:nvSpPr>
        <p:spPr>
          <a:xfrm>
            <a:off x="2484267" y="5372543"/>
            <a:ext cx="2859894" cy="2308324"/>
          </a:xfrm>
          <a:prstGeom prst="rect">
            <a:avLst/>
          </a:prstGeom>
        </p:spPr>
        <p:txBody>
          <a:bodyPr wrap="square">
            <a:spAutoFit/>
          </a:bodyPr>
          <a:lstStyle/>
          <a:p>
            <a:r>
              <a:rPr lang="en-US" sz="2400" dirty="0">
                <a:latin typeface="Venus"/>
              </a:rPr>
              <a:t>&gt;&gt;&gt; 5 + 6</a:t>
            </a:r>
          </a:p>
          <a:p>
            <a:r>
              <a:rPr lang="en-US" sz="2400" dirty="0">
                <a:latin typeface="Venus"/>
              </a:rPr>
              <a:t>11</a:t>
            </a:r>
          </a:p>
          <a:p>
            <a:r>
              <a:rPr lang="en-US" sz="2400" dirty="0">
                <a:latin typeface="Venus"/>
              </a:rPr>
              <a:t>&gt;&gt;&gt; 3 - 7</a:t>
            </a:r>
          </a:p>
          <a:p>
            <a:r>
              <a:rPr lang="en-US" sz="2400" dirty="0">
                <a:latin typeface="Venus"/>
              </a:rPr>
              <a:t>-4</a:t>
            </a:r>
          </a:p>
          <a:p>
            <a:r>
              <a:rPr lang="en-US" sz="2400" dirty="0">
                <a:latin typeface="Venus"/>
              </a:rPr>
              <a:t>&gt;&gt;&gt; 4 * 8</a:t>
            </a:r>
          </a:p>
          <a:p>
            <a:r>
              <a:rPr lang="en-US" sz="2400" dirty="0">
                <a:latin typeface="Venus"/>
              </a:rPr>
              <a:t>32</a:t>
            </a:r>
            <a:endParaRPr lang="en-US" sz="2400" dirty="0"/>
          </a:p>
        </p:txBody>
      </p:sp>
      <p:sp>
        <p:nvSpPr>
          <p:cNvPr id="14" name="Rectangle 13"/>
          <p:cNvSpPr/>
          <p:nvPr/>
        </p:nvSpPr>
        <p:spPr>
          <a:xfrm>
            <a:off x="2484267" y="7856688"/>
            <a:ext cx="2067413" cy="1569660"/>
          </a:xfrm>
          <a:prstGeom prst="rect">
            <a:avLst/>
          </a:prstGeom>
        </p:spPr>
        <p:txBody>
          <a:bodyPr wrap="square">
            <a:spAutoFit/>
          </a:bodyPr>
          <a:lstStyle/>
          <a:p>
            <a:r>
              <a:rPr lang="en-US" sz="2400" dirty="0">
                <a:latin typeface="Venus"/>
              </a:rPr>
              <a:t>&gt;&gt;&gt; 12 / 3</a:t>
            </a:r>
          </a:p>
          <a:p>
            <a:r>
              <a:rPr lang="en-US" sz="2400" dirty="0">
                <a:latin typeface="Venus"/>
              </a:rPr>
              <a:t>4.0</a:t>
            </a:r>
          </a:p>
          <a:p>
            <a:r>
              <a:rPr lang="en-US" sz="2400" dirty="0">
                <a:latin typeface="Venus"/>
              </a:rPr>
              <a:t>&gt;&gt;&gt; 3 // 2</a:t>
            </a:r>
          </a:p>
          <a:p>
            <a:r>
              <a:rPr lang="en-US" sz="2400" dirty="0">
                <a:latin typeface="Venus"/>
              </a:rPr>
              <a:t>1</a:t>
            </a:r>
            <a:endParaRPr lang="en-US" sz="2400" dirty="0"/>
          </a:p>
        </p:txBody>
      </p:sp>
      <p:sp>
        <p:nvSpPr>
          <p:cNvPr id="18" name="Rectangle 17"/>
          <p:cNvSpPr/>
          <p:nvPr/>
        </p:nvSpPr>
        <p:spPr>
          <a:xfrm>
            <a:off x="5735209" y="5474237"/>
            <a:ext cx="2846705" cy="2308324"/>
          </a:xfrm>
          <a:prstGeom prst="rect">
            <a:avLst/>
          </a:prstGeom>
        </p:spPr>
        <p:txBody>
          <a:bodyPr wrap="square">
            <a:spAutoFit/>
          </a:bodyPr>
          <a:lstStyle/>
          <a:p>
            <a:r>
              <a:rPr lang="en-US" sz="2400" dirty="0">
                <a:latin typeface="Venus"/>
              </a:rPr>
              <a:t>&gt;&gt;&gt; a = 5</a:t>
            </a:r>
          </a:p>
          <a:p>
            <a:r>
              <a:rPr lang="en-US" sz="2400" dirty="0">
                <a:latin typeface="Venus"/>
              </a:rPr>
              <a:t>&gt;&gt;&gt; a</a:t>
            </a:r>
          </a:p>
          <a:p>
            <a:r>
              <a:rPr lang="en-US" sz="2400" dirty="0">
                <a:latin typeface="Venus"/>
              </a:rPr>
              <a:t>5</a:t>
            </a:r>
          </a:p>
          <a:p>
            <a:r>
              <a:rPr lang="en-US" sz="2400" dirty="0">
                <a:latin typeface="Venus"/>
              </a:rPr>
              <a:t>&gt;&gt;&gt; a += 8</a:t>
            </a:r>
          </a:p>
          <a:p>
            <a:r>
              <a:rPr lang="en-US" sz="2400" dirty="0">
                <a:latin typeface="Venus"/>
              </a:rPr>
              <a:t>&gt;&gt;&gt; a</a:t>
            </a:r>
          </a:p>
          <a:p>
            <a:r>
              <a:rPr lang="en-US" sz="2400" dirty="0">
                <a:latin typeface="Venus"/>
              </a:rPr>
              <a:t>13</a:t>
            </a:r>
            <a:endParaRPr lang="en-US" sz="2400" dirty="0"/>
          </a:p>
        </p:txBody>
      </p:sp>
      <p:sp>
        <p:nvSpPr>
          <p:cNvPr id="19" name="Rectangle 18"/>
          <p:cNvSpPr/>
          <p:nvPr/>
        </p:nvSpPr>
        <p:spPr>
          <a:xfrm>
            <a:off x="9434423" y="5114267"/>
            <a:ext cx="9041857" cy="2308324"/>
          </a:xfrm>
          <a:prstGeom prst="rect">
            <a:avLst/>
          </a:prstGeom>
        </p:spPr>
        <p:txBody>
          <a:bodyPr wrap="square">
            <a:spAutoFit/>
          </a:bodyPr>
          <a:lstStyle/>
          <a:p>
            <a:r>
              <a:rPr lang="en-US" sz="2000" dirty="0">
                <a:latin typeface="NewCenturySchlbk-Roman"/>
              </a:rPr>
              <a:t>When an augmented assignment operator is used on an immutable object (</a:t>
            </a:r>
            <a:r>
              <a:rPr lang="en-US" sz="2000" dirty="0" err="1">
                <a:latin typeface="NewCenturySchlbk-Roman"/>
              </a:rPr>
              <a:t>int</a:t>
            </a:r>
            <a:r>
              <a:rPr lang="en-US" sz="2000" dirty="0">
                <a:latin typeface="NewCenturySchlbk-Roman"/>
              </a:rPr>
              <a:t>, </a:t>
            </a:r>
            <a:r>
              <a:rPr lang="en-US" sz="2000" dirty="0" err="1">
                <a:latin typeface="NewCenturySchlbk-Roman"/>
              </a:rPr>
              <a:t>str</a:t>
            </a:r>
            <a:r>
              <a:rPr lang="en-US" sz="2000" dirty="0">
                <a:latin typeface="NewCenturySchlbk-Roman"/>
              </a:rPr>
              <a:t>) is that the operation is performed, and an object holding the result is created; and then the target object reference is re-bound to refer to the result object rather than the object it referred to before</a:t>
            </a:r>
          </a:p>
          <a:p>
            <a:endParaRPr lang="en-IN" sz="2000" dirty="0">
              <a:latin typeface="NewCenturySchlbk-Roman"/>
            </a:endParaRPr>
          </a:p>
          <a:p>
            <a:r>
              <a:rPr lang="en-US" sz="2000" dirty="0">
                <a:latin typeface="NewCenturySchlbk-Roman"/>
              </a:rPr>
              <a:t>And if the original object </a:t>
            </a:r>
            <a:r>
              <a:rPr lang="en-US" sz="2400" b="1" i="1" dirty="0">
                <a:latin typeface="NewCenturySchlbk-Roman"/>
              </a:rPr>
              <a:t>a</a:t>
            </a:r>
            <a:r>
              <a:rPr lang="en-US" sz="2000" b="1" dirty="0">
                <a:latin typeface="NewCenturySchlbk-Roman"/>
              </a:rPr>
              <a:t> </a:t>
            </a:r>
            <a:r>
              <a:rPr lang="en-US" sz="2000" dirty="0">
                <a:latin typeface="NewCenturySchlbk-Roman"/>
              </a:rPr>
              <a:t>was referring to has no more object references referring to it, it will be scheduled for garbage collection.</a:t>
            </a:r>
          </a:p>
        </p:txBody>
      </p:sp>
    </p:spTree>
    <p:extLst>
      <p:ext uri="{BB962C8B-B14F-4D97-AF65-F5344CB8AC3E}">
        <p14:creationId xmlns:p14="http://schemas.microsoft.com/office/powerpoint/2010/main" val="35208771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7660639"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rgbClr val="FFFFFF"/>
                </a:solidFill>
                <a:cs typeface="Source Sans Pro Light"/>
              </a:rPr>
              <a:t>Introduction to Python</a:t>
            </a:r>
            <a:endParaRPr lang="cs-CZ" sz="2800" dirty="0">
              <a:cs typeface="Source Sans Pro Light"/>
            </a:endParaRPr>
          </a:p>
        </p:txBody>
      </p:sp>
      <p:sp>
        <p:nvSpPr>
          <p:cNvPr id="5" name="Rectangle 4"/>
          <p:cNvSpPr/>
          <p:nvPr/>
        </p:nvSpPr>
        <p:spPr>
          <a:xfrm>
            <a:off x="665956" y="1971794"/>
            <a:ext cx="3588996" cy="523220"/>
          </a:xfrm>
          <a:prstGeom prst="rect">
            <a:avLst/>
          </a:prstGeom>
        </p:spPr>
        <p:txBody>
          <a:bodyPr wrap="none">
            <a:spAutoFit/>
          </a:bodyPr>
          <a:lstStyle/>
          <a:p>
            <a:r>
              <a:rPr lang="en-US" sz="2800" b="1" dirty="0"/>
              <a:t>Introduction to Python</a:t>
            </a:r>
          </a:p>
        </p:txBody>
      </p:sp>
      <p:sp>
        <p:nvSpPr>
          <p:cNvPr id="2" name="Rectangle 1"/>
          <p:cNvSpPr/>
          <p:nvPr/>
        </p:nvSpPr>
        <p:spPr>
          <a:xfrm>
            <a:off x="7158562" y="1971794"/>
            <a:ext cx="5425973" cy="523220"/>
          </a:xfrm>
          <a:prstGeom prst="rect">
            <a:avLst/>
          </a:prstGeom>
        </p:spPr>
        <p:txBody>
          <a:bodyPr wrap="none">
            <a:spAutoFit/>
          </a:bodyPr>
          <a:lstStyle/>
          <a:p>
            <a:r>
              <a:rPr lang="en-US" sz="2800" b="1" dirty="0">
                <a:latin typeface="NewCenturySchlbk-Bold"/>
              </a:rPr>
              <a:t>Piece #6: Arithmetic Operators</a:t>
            </a:r>
            <a:endParaRPr lang="en-US" sz="2800" dirty="0"/>
          </a:p>
        </p:txBody>
      </p:sp>
      <p:sp>
        <p:nvSpPr>
          <p:cNvPr id="3" name="Rectangle 2"/>
          <p:cNvSpPr/>
          <p:nvPr/>
        </p:nvSpPr>
        <p:spPr>
          <a:xfrm>
            <a:off x="2909252" y="3314397"/>
            <a:ext cx="14159548" cy="1815882"/>
          </a:xfrm>
          <a:prstGeom prst="rect">
            <a:avLst/>
          </a:prstGeom>
        </p:spPr>
        <p:txBody>
          <a:bodyPr wrap="square">
            <a:spAutoFit/>
          </a:bodyPr>
          <a:lstStyle/>
          <a:p>
            <a:pPr algn="just"/>
            <a:r>
              <a:rPr lang="en-US" sz="2800" dirty="0">
                <a:latin typeface="NewCenturySchlbk-Roman"/>
              </a:rPr>
              <a:t>Python provides a full set of arithmetic operators, including binary operators for the four basic mathematical operations:+ addition, - subtraction,* multiplication, and / division. In addition, many Python data types can be used with augmented assignment operators such as += and *=.</a:t>
            </a:r>
          </a:p>
        </p:txBody>
      </p:sp>
      <p:sp>
        <p:nvSpPr>
          <p:cNvPr id="19" name="Rectangle 18"/>
          <p:cNvSpPr/>
          <p:nvPr/>
        </p:nvSpPr>
        <p:spPr>
          <a:xfrm>
            <a:off x="9434423" y="5114267"/>
            <a:ext cx="9041857" cy="2308324"/>
          </a:xfrm>
          <a:prstGeom prst="rect">
            <a:avLst/>
          </a:prstGeom>
        </p:spPr>
        <p:txBody>
          <a:bodyPr wrap="square">
            <a:spAutoFit/>
          </a:bodyPr>
          <a:lstStyle/>
          <a:p>
            <a:r>
              <a:rPr lang="en-US" sz="2000" dirty="0">
                <a:latin typeface="NewCenturySchlbk-Roman"/>
              </a:rPr>
              <a:t>When an augmented assignment operator is used on an immutable object (</a:t>
            </a:r>
            <a:r>
              <a:rPr lang="en-US" sz="2000" dirty="0" err="1">
                <a:latin typeface="NewCenturySchlbk-Roman"/>
              </a:rPr>
              <a:t>int</a:t>
            </a:r>
            <a:r>
              <a:rPr lang="en-US" sz="2000" dirty="0">
                <a:latin typeface="NewCenturySchlbk-Roman"/>
              </a:rPr>
              <a:t>, </a:t>
            </a:r>
            <a:r>
              <a:rPr lang="en-US" sz="2000" dirty="0" err="1">
                <a:latin typeface="NewCenturySchlbk-Roman"/>
              </a:rPr>
              <a:t>str</a:t>
            </a:r>
            <a:r>
              <a:rPr lang="en-US" sz="2000" dirty="0">
                <a:latin typeface="NewCenturySchlbk-Roman"/>
              </a:rPr>
              <a:t>) is that the operation is performed, and an object holding the result is created; and then the target object reference is re-bound to refer to the result object rather than the object it referred to before</a:t>
            </a:r>
          </a:p>
          <a:p>
            <a:endParaRPr lang="en-IN" sz="2000" dirty="0">
              <a:latin typeface="NewCenturySchlbk-Roman"/>
            </a:endParaRPr>
          </a:p>
          <a:p>
            <a:r>
              <a:rPr lang="en-US" sz="2000" dirty="0">
                <a:latin typeface="NewCenturySchlbk-Roman"/>
              </a:rPr>
              <a:t>And if the original object </a:t>
            </a:r>
            <a:r>
              <a:rPr lang="en-US" sz="2400" b="1" i="1" dirty="0">
                <a:latin typeface="NewCenturySchlbk-Roman"/>
              </a:rPr>
              <a:t>a</a:t>
            </a:r>
            <a:r>
              <a:rPr lang="en-US" sz="2000" b="1" dirty="0">
                <a:latin typeface="NewCenturySchlbk-Roman"/>
              </a:rPr>
              <a:t> </a:t>
            </a:r>
            <a:r>
              <a:rPr lang="en-US" sz="2000" dirty="0">
                <a:latin typeface="NewCenturySchlbk-Roman"/>
              </a:rPr>
              <a:t>was referring to has no more object references referring to it, it will be scheduled for garbage collection.</a:t>
            </a:r>
          </a:p>
        </p:txBody>
      </p:sp>
      <p:pic>
        <p:nvPicPr>
          <p:cNvPr id="7" name="Picture 6"/>
          <p:cNvPicPr>
            <a:picLocks noChangeAspect="1"/>
          </p:cNvPicPr>
          <p:nvPr/>
        </p:nvPicPr>
        <p:blipFill>
          <a:blip r:embed="rId2"/>
          <a:stretch>
            <a:fillRect/>
          </a:stretch>
        </p:blipFill>
        <p:spPr>
          <a:xfrm>
            <a:off x="271439" y="7972424"/>
            <a:ext cx="9600109" cy="1862455"/>
          </a:xfrm>
          <a:prstGeom prst="rect">
            <a:avLst/>
          </a:prstGeom>
        </p:spPr>
      </p:pic>
      <p:sp>
        <p:nvSpPr>
          <p:cNvPr id="8" name="Rectangle 7"/>
          <p:cNvSpPr/>
          <p:nvPr/>
        </p:nvSpPr>
        <p:spPr>
          <a:xfrm>
            <a:off x="1391623" y="5429492"/>
            <a:ext cx="9502775" cy="1569660"/>
          </a:xfrm>
          <a:prstGeom prst="rect">
            <a:avLst/>
          </a:prstGeom>
        </p:spPr>
        <p:txBody>
          <a:bodyPr wrap="square">
            <a:spAutoFit/>
          </a:bodyPr>
          <a:lstStyle/>
          <a:p>
            <a:r>
              <a:rPr lang="en-US" sz="2400" dirty="0">
                <a:latin typeface="Venus"/>
              </a:rPr>
              <a:t>&gt;&gt;&gt; seeds = ["sesame", "sunflower"]</a:t>
            </a:r>
          </a:p>
          <a:p>
            <a:r>
              <a:rPr lang="en-US" sz="2400" dirty="0">
                <a:latin typeface="Venus"/>
              </a:rPr>
              <a:t>&gt;&gt;&gt; seeds += ["pumpkin"]</a:t>
            </a:r>
          </a:p>
          <a:p>
            <a:r>
              <a:rPr lang="en-US" sz="2400" dirty="0">
                <a:latin typeface="Venus"/>
              </a:rPr>
              <a:t>&gt;&gt;&gt; seeds</a:t>
            </a:r>
          </a:p>
          <a:p>
            <a:r>
              <a:rPr lang="en-US" sz="2400" dirty="0">
                <a:latin typeface="Venus"/>
              </a:rPr>
              <a:t>['sesame', 'sunflower', 'pumpkin']</a:t>
            </a:r>
            <a:endParaRPr lang="en-US" sz="2400" dirty="0"/>
          </a:p>
        </p:txBody>
      </p:sp>
      <p:sp>
        <p:nvSpPr>
          <p:cNvPr id="9" name="Rectangle 8"/>
          <p:cNvSpPr/>
          <p:nvPr/>
        </p:nvSpPr>
        <p:spPr>
          <a:xfrm>
            <a:off x="715168" y="7225819"/>
            <a:ext cx="9502775" cy="707886"/>
          </a:xfrm>
          <a:prstGeom prst="rect">
            <a:avLst/>
          </a:prstGeom>
        </p:spPr>
        <p:txBody>
          <a:bodyPr>
            <a:spAutoFit/>
          </a:bodyPr>
          <a:lstStyle/>
          <a:p>
            <a:r>
              <a:rPr lang="en-US" sz="2000" dirty="0">
                <a:latin typeface="NewCenturySchlbk-Roman"/>
              </a:rPr>
              <a:t>Since lists are mutable, when </a:t>
            </a:r>
            <a:r>
              <a:rPr lang="en-US" dirty="0">
                <a:latin typeface="Venus"/>
              </a:rPr>
              <a:t>+= </a:t>
            </a:r>
            <a:r>
              <a:rPr lang="en-US" sz="2000" dirty="0">
                <a:latin typeface="NewCenturySchlbk-Roman"/>
              </a:rPr>
              <a:t>is used the original list object is modified, so</a:t>
            </a:r>
          </a:p>
          <a:p>
            <a:r>
              <a:rPr lang="en-US" sz="2000" dirty="0">
                <a:latin typeface="NewCenturySchlbk-Roman"/>
              </a:rPr>
              <a:t>no rebinding of </a:t>
            </a:r>
            <a:r>
              <a:rPr lang="en-US" dirty="0">
                <a:latin typeface="Venus"/>
              </a:rPr>
              <a:t>seeds </a:t>
            </a:r>
            <a:r>
              <a:rPr lang="en-US" sz="2000" dirty="0">
                <a:latin typeface="NewCenturySchlbk-Roman"/>
              </a:rPr>
              <a:t>is necessary</a:t>
            </a:r>
            <a:endParaRPr lang="en-US" sz="2000" dirty="0"/>
          </a:p>
        </p:txBody>
      </p:sp>
      <p:pic>
        <p:nvPicPr>
          <p:cNvPr id="16" name="Picture 15"/>
          <p:cNvPicPr>
            <a:picLocks noChangeAspect="1"/>
          </p:cNvPicPr>
          <p:nvPr/>
        </p:nvPicPr>
        <p:blipFill>
          <a:blip r:embed="rId3"/>
          <a:stretch>
            <a:fillRect/>
          </a:stretch>
        </p:blipFill>
        <p:spPr>
          <a:xfrm>
            <a:off x="11890718" y="7782561"/>
            <a:ext cx="6634680" cy="1633412"/>
          </a:xfrm>
          <a:prstGeom prst="rect">
            <a:avLst/>
          </a:prstGeom>
        </p:spPr>
      </p:pic>
      <p:sp>
        <p:nvSpPr>
          <p:cNvPr id="20" name="Rectangle 19"/>
          <p:cNvSpPr/>
          <p:nvPr/>
        </p:nvSpPr>
        <p:spPr>
          <a:xfrm>
            <a:off x="11835564" y="9591794"/>
            <a:ext cx="5827236" cy="369332"/>
          </a:xfrm>
          <a:prstGeom prst="rect">
            <a:avLst/>
          </a:prstGeom>
        </p:spPr>
        <p:txBody>
          <a:bodyPr wrap="none">
            <a:spAutoFit/>
          </a:bodyPr>
          <a:lstStyle/>
          <a:p>
            <a:r>
              <a:rPr lang="en-US" b="1" dirty="0">
                <a:latin typeface="NewCenturySchlbk-Bold"/>
              </a:rPr>
              <a:t>Figure </a:t>
            </a:r>
            <a:r>
              <a:rPr lang="en-US" i="1" dirty="0">
                <a:latin typeface="NewCenturySchlbk-Italic"/>
              </a:rPr>
              <a:t>Augmented assignment of an immutable object</a:t>
            </a:r>
            <a:endParaRPr lang="en-US" dirty="0"/>
          </a:p>
        </p:txBody>
      </p:sp>
      <p:sp>
        <p:nvSpPr>
          <p:cNvPr id="11" name="Rectangle 10"/>
          <p:cNvSpPr/>
          <p:nvPr/>
        </p:nvSpPr>
        <p:spPr>
          <a:xfrm>
            <a:off x="1391623" y="9873598"/>
            <a:ext cx="5391219" cy="369332"/>
          </a:xfrm>
          <a:prstGeom prst="rect">
            <a:avLst/>
          </a:prstGeom>
        </p:spPr>
        <p:txBody>
          <a:bodyPr wrap="none">
            <a:spAutoFit/>
          </a:bodyPr>
          <a:lstStyle/>
          <a:p>
            <a:r>
              <a:rPr lang="en-US" b="1" dirty="0">
                <a:latin typeface="NewCenturySchlbk-Bold"/>
              </a:rPr>
              <a:t>Figure </a:t>
            </a:r>
            <a:r>
              <a:rPr lang="en-US" i="1" dirty="0">
                <a:latin typeface="NewCenturySchlbk-Italic"/>
              </a:rPr>
              <a:t>Augmented assignment of a mutable object</a:t>
            </a:r>
            <a:endParaRPr lang="en-US" dirty="0"/>
          </a:p>
        </p:txBody>
      </p:sp>
    </p:spTree>
    <p:extLst>
      <p:ext uri="{BB962C8B-B14F-4D97-AF65-F5344CB8AC3E}">
        <p14:creationId xmlns:p14="http://schemas.microsoft.com/office/powerpoint/2010/main" val="20593649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7660639"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rgbClr val="FFFFFF"/>
                </a:solidFill>
                <a:cs typeface="Source Sans Pro Light"/>
              </a:rPr>
              <a:t>Introduction to Python</a:t>
            </a:r>
            <a:endParaRPr lang="cs-CZ" sz="2800" dirty="0">
              <a:cs typeface="Source Sans Pro Light"/>
            </a:endParaRPr>
          </a:p>
        </p:txBody>
      </p:sp>
      <p:sp>
        <p:nvSpPr>
          <p:cNvPr id="5" name="Rectangle 4"/>
          <p:cNvSpPr/>
          <p:nvPr/>
        </p:nvSpPr>
        <p:spPr>
          <a:xfrm>
            <a:off x="665956" y="1971794"/>
            <a:ext cx="3588996" cy="523220"/>
          </a:xfrm>
          <a:prstGeom prst="rect">
            <a:avLst/>
          </a:prstGeom>
        </p:spPr>
        <p:txBody>
          <a:bodyPr wrap="none">
            <a:spAutoFit/>
          </a:bodyPr>
          <a:lstStyle/>
          <a:p>
            <a:r>
              <a:rPr lang="en-US" sz="2800" b="1" dirty="0"/>
              <a:t>Introduction to Python</a:t>
            </a:r>
          </a:p>
        </p:txBody>
      </p:sp>
      <p:sp>
        <p:nvSpPr>
          <p:cNvPr id="2" name="Rectangle 1"/>
          <p:cNvSpPr/>
          <p:nvPr/>
        </p:nvSpPr>
        <p:spPr>
          <a:xfrm>
            <a:off x="7158562" y="1971794"/>
            <a:ext cx="3999813" cy="523220"/>
          </a:xfrm>
          <a:prstGeom prst="rect">
            <a:avLst/>
          </a:prstGeom>
        </p:spPr>
        <p:txBody>
          <a:bodyPr wrap="none">
            <a:spAutoFit/>
          </a:bodyPr>
          <a:lstStyle/>
          <a:p>
            <a:r>
              <a:rPr lang="en-US" sz="2800" b="1" dirty="0">
                <a:latin typeface="NewCenturySchlbk-Bold"/>
              </a:rPr>
              <a:t>Piece #7: </a:t>
            </a:r>
            <a:r>
              <a:rPr lang="en-US" sz="2800" b="1" dirty="0" err="1">
                <a:latin typeface="NewCenturySchlbk-Bold"/>
              </a:rPr>
              <a:t>Input/Output</a:t>
            </a:r>
            <a:endParaRPr lang="en-US" sz="2800" dirty="0"/>
          </a:p>
        </p:txBody>
      </p:sp>
      <p:sp>
        <p:nvSpPr>
          <p:cNvPr id="3" name="Rectangle 2"/>
          <p:cNvSpPr/>
          <p:nvPr/>
        </p:nvSpPr>
        <p:spPr>
          <a:xfrm>
            <a:off x="2909252" y="3314397"/>
            <a:ext cx="14159548" cy="1384995"/>
          </a:xfrm>
          <a:prstGeom prst="rect">
            <a:avLst/>
          </a:prstGeom>
        </p:spPr>
        <p:txBody>
          <a:bodyPr wrap="square">
            <a:spAutoFit/>
          </a:bodyPr>
          <a:lstStyle/>
          <a:p>
            <a:pPr algn="just"/>
            <a:r>
              <a:rPr lang="en-US" sz="2800" dirty="0">
                <a:latin typeface="NewCenturySchlbk-Roman"/>
              </a:rPr>
              <a:t>To be able to write genuinely useful programs we must be able to read input—for example, from the user at the console, and from files—and produce output, either to the console or to files.</a:t>
            </a:r>
          </a:p>
        </p:txBody>
      </p:sp>
      <p:sp>
        <p:nvSpPr>
          <p:cNvPr id="6" name="Rectangle 5"/>
          <p:cNvSpPr/>
          <p:nvPr/>
        </p:nvSpPr>
        <p:spPr>
          <a:xfrm>
            <a:off x="1707322" y="5149443"/>
            <a:ext cx="7518468" cy="369332"/>
          </a:xfrm>
          <a:prstGeom prst="rect">
            <a:avLst/>
          </a:prstGeom>
        </p:spPr>
        <p:txBody>
          <a:bodyPr wrap="none">
            <a:spAutoFit/>
          </a:bodyPr>
          <a:lstStyle/>
          <a:p>
            <a:r>
              <a:rPr lang="en-US" dirty="0">
                <a:latin typeface="NewCenturySchlbk-Roman"/>
              </a:rPr>
              <a:t>Python provides the built-in </a:t>
            </a:r>
            <a:r>
              <a:rPr lang="en-US" sz="1600" dirty="0">
                <a:latin typeface="Venus"/>
              </a:rPr>
              <a:t>input() </a:t>
            </a:r>
            <a:r>
              <a:rPr lang="en-US" dirty="0">
                <a:latin typeface="NewCenturySchlbk-Roman"/>
              </a:rPr>
              <a:t>function to accept input from the user.</a:t>
            </a:r>
            <a:endParaRPr lang="en-US" dirty="0"/>
          </a:p>
        </p:txBody>
      </p:sp>
      <p:sp>
        <p:nvSpPr>
          <p:cNvPr id="10" name="Rectangle 9"/>
          <p:cNvSpPr/>
          <p:nvPr/>
        </p:nvSpPr>
        <p:spPr>
          <a:xfrm>
            <a:off x="1707322" y="5772547"/>
            <a:ext cx="9502775" cy="4801314"/>
          </a:xfrm>
          <a:prstGeom prst="rect">
            <a:avLst/>
          </a:prstGeom>
        </p:spPr>
        <p:txBody>
          <a:bodyPr>
            <a:spAutoFit/>
          </a:bodyPr>
          <a:lstStyle/>
          <a:p>
            <a:r>
              <a:rPr lang="en-US" dirty="0">
                <a:latin typeface="Venus"/>
              </a:rPr>
              <a:t>print("Type integers, each followed by Enter; or just Enter to finish")</a:t>
            </a:r>
          </a:p>
          <a:p>
            <a:r>
              <a:rPr lang="en-US" dirty="0">
                <a:latin typeface="Venus"/>
              </a:rPr>
              <a:t>total = 0</a:t>
            </a:r>
          </a:p>
          <a:p>
            <a:r>
              <a:rPr lang="en-US" dirty="0">
                <a:latin typeface="Venus"/>
              </a:rPr>
              <a:t>count = 0</a:t>
            </a:r>
          </a:p>
          <a:p>
            <a:r>
              <a:rPr lang="en-US" dirty="0">
                <a:latin typeface="Venus"/>
              </a:rPr>
              <a:t>while True:</a:t>
            </a:r>
          </a:p>
          <a:p>
            <a:r>
              <a:rPr lang="en-US" dirty="0">
                <a:latin typeface="Venus"/>
              </a:rPr>
              <a:t>	line = input("integer: ")</a:t>
            </a:r>
          </a:p>
          <a:p>
            <a:r>
              <a:rPr lang="en-US" dirty="0">
                <a:latin typeface="Venus"/>
              </a:rPr>
              <a:t>	if line:</a:t>
            </a:r>
          </a:p>
          <a:p>
            <a:r>
              <a:rPr lang="en-US" dirty="0">
                <a:latin typeface="Venus"/>
              </a:rPr>
              <a:t>		try:</a:t>
            </a:r>
          </a:p>
          <a:p>
            <a:r>
              <a:rPr lang="en-US" dirty="0">
                <a:latin typeface="Venus"/>
              </a:rPr>
              <a:t>			number = </a:t>
            </a:r>
            <a:r>
              <a:rPr lang="en-US" dirty="0" err="1">
                <a:latin typeface="Venus"/>
              </a:rPr>
              <a:t>int</a:t>
            </a:r>
            <a:r>
              <a:rPr lang="en-US" dirty="0">
                <a:latin typeface="Venus"/>
              </a:rPr>
              <a:t>(line)</a:t>
            </a:r>
          </a:p>
          <a:p>
            <a:r>
              <a:rPr lang="en-US" dirty="0">
                <a:latin typeface="Venus"/>
              </a:rPr>
              <a:t>		except </a:t>
            </a:r>
            <a:r>
              <a:rPr lang="en-US" dirty="0" err="1">
                <a:latin typeface="Venus"/>
              </a:rPr>
              <a:t>ValueError</a:t>
            </a:r>
            <a:r>
              <a:rPr lang="en-US" dirty="0">
                <a:latin typeface="Venus"/>
              </a:rPr>
              <a:t> as err:</a:t>
            </a:r>
          </a:p>
          <a:p>
            <a:r>
              <a:rPr lang="en-US" dirty="0">
                <a:latin typeface="Venus"/>
              </a:rPr>
              <a:t>			print(err)</a:t>
            </a:r>
          </a:p>
          <a:p>
            <a:r>
              <a:rPr lang="en-US" dirty="0">
                <a:latin typeface="Venus"/>
              </a:rPr>
              <a:t>			continue</a:t>
            </a:r>
          </a:p>
          <a:p>
            <a:r>
              <a:rPr lang="en-US" dirty="0">
                <a:latin typeface="Venus"/>
              </a:rPr>
              <a:t>		total += number</a:t>
            </a:r>
          </a:p>
          <a:p>
            <a:r>
              <a:rPr lang="en-US" dirty="0">
                <a:latin typeface="Venus"/>
              </a:rPr>
              <a:t>		count += 1</a:t>
            </a:r>
          </a:p>
          <a:p>
            <a:r>
              <a:rPr lang="en-US" dirty="0">
                <a:latin typeface="Venus"/>
              </a:rPr>
              <a:t>	else:</a:t>
            </a:r>
          </a:p>
          <a:p>
            <a:r>
              <a:rPr lang="en-US" dirty="0">
                <a:latin typeface="Venus"/>
              </a:rPr>
              <a:t>		break</a:t>
            </a:r>
          </a:p>
          <a:p>
            <a:r>
              <a:rPr lang="en-US" dirty="0">
                <a:latin typeface="Venus"/>
              </a:rPr>
              <a:t>if count:</a:t>
            </a:r>
          </a:p>
          <a:p>
            <a:r>
              <a:rPr lang="en-US" dirty="0">
                <a:latin typeface="Venus"/>
              </a:rPr>
              <a:t>	print("count =", count, "total =", total, "mean =", total / count)</a:t>
            </a:r>
            <a:endParaRPr lang="en-US" dirty="0"/>
          </a:p>
        </p:txBody>
      </p:sp>
      <p:sp>
        <p:nvSpPr>
          <p:cNvPr id="12" name="Rectangle 11"/>
          <p:cNvSpPr/>
          <p:nvPr/>
        </p:nvSpPr>
        <p:spPr>
          <a:xfrm>
            <a:off x="11158375" y="6187639"/>
            <a:ext cx="7032625" cy="2862322"/>
          </a:xfrm>
          <a:prstGeom prst="rect">
            <a:avLst/>
          </a:prstGeom>
        </p:spPr>
        <p:txBody>
          <a:bodyPr wrap="square">
            <a:spAutoFit/>
          </a:bodyPr>
          <a:lstStyle/>
          <a:p>
            <a:r>
              <a:rPr lang="en-US" sz="2000" dirty="0">
                <a:latin typeface="Venus"/>
              </a:rPr>
              <a:t>Type integers, each followed by Enter; or just Enter to finish</a:t>
            </a:r>
          </a:p>
          <a:p>
            <a:r>
              <a:rPr lang="en-US" sz="2000" dirty="0">
                <a:latin typeface="Venus"/>
              </a:rPr>
              <a:t>number: 12</a:t>
            </a:r>
          </a:p>
          <a:p>
            <a:r>
              <a:rPr lang="en-US" sz="2000" dirty="0">
                <a:latin typeface="Venus"/>
              </a:rPr>
              <a:t>number: 7</a:t>
            </a:r>
          </a:p>
          <a:p>
            <a:r>
              <a:rPr lang="en-US" sz="2000" dirty="0">
                <a:latin typeface="Venus"/>
              </a:rPr>
              <a:t>number: 1x</a:t>
            </a:r>
          </a:p>
          <a:p>
            <a:r>
              <a:rPr lang="en-US" sz="2000" dirty="0">
                <a:latin typeface="Venus"/>
              </a:rPr>
              <a:t>invalid literal for </a:t>
            </a:r>
            <a:r>
              <a:rPr lang="en-US" sz="2000" dirty="0" err="1">
                <a:latin typeface="Venus"/>
              </a:rPr>
              <a:t>int</a:t>
            </a:r>
            <a:r>
              <a:rPr lang="en-US" sz="2000" dirty="0">
                <a:latin typeface="Venus"/>
              </a:rPr>
              <a:t>() with base 10: '1x'</a:t>
            </a:r>
          </a:p>
          <a:p>
            <a:r>
              <a:rPr lang="en-US" sz="2000" dirty="0">
                <a:latin typeface="Venus"/>
              </a:rPr>
              <a:t>number: 15</a:t>
            </a:r>
          </a:p>
          <a:p>
            <a:r>
              <a:rPr lang="en-US" sz="2000" dirty="0">
                <a:latin typeface="Venus"/>
              </a:rPr>
              <a:t>number: 5</a:t>
            </a:r>
          </a:p>
          <a:p>
            <a:r>
              <a:rPr lang="en-US" sz="2000" dirty="0">
                <a:latin typeface="Venus"/>
              </a:rPr>
              <a:t>number:</a:t>
            </a:r>
          </a:p>
          <a:p>
            <a:r>
              <a:rPr lang="en-US" sz="2000" dirty="0">
                <a:latin typeface="Venus"/>
              </a:rPr>
              <a:t>count = 4 total = 39 mean = 9.75</a:t>
            </a:r>
            <a:endParaRPr lang="en-US" sz="2000" dirty="0"/>
          </a:p>
        </p:txBody>
      </p:sp>
    </p:spTree>
    <p:extLst>
      <p:ext uri="{BB962C8B-B14F-4D97-AF65-F5344CB8AC3E}">
        <p14:creationId xmlns:p14="http://schemas.microsoft.com/office/powerpoint/2010/main" val="913853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697D96F-CA17-4A29-A9FC-D79C57B49032}"/>
              </a:ext>
            </a:extLst>
          </p:cNvPr>
          <p:cNvGrpSpPr/>
          <p:nvPr/>
        </p:nvGrpSpPr>
        <p:grpSpPr>
          <a:xfrm>
            <a:off x="0" y="1610314"/>
            <a:ext cx="7992556" cy="828000"/>
            <a:chOff x="-19844" y="2809194"/>
            <a:chExt cx="7992556" cy="828000"/>
          </a:xfrm>
          <a:solidFill>
            <a:srgbClr val="FFBF00"/>
          </a:solidFill>
        </p:grpSpPr>
        <p:sp>
          <p:nvSpPr>
            <p:cNvPr id="33" name="object 25">
              <a:extLst>
                <a:ext uri="{FF2B5EF4-FFF2-40B4-BE49-F238E27FC236}">
                  <a16:creationId xmlns:a16="http://schemas.microsoft.com/office/drawing/2014/main" id="{DA12AC99-EC5E-4392-8054-AF0DE866402B}"/>
                </a:ext>
              </a:extLst>
            </p:cNvPr>
            <p:cNvSpPr/>
            <p:nvPr/>
          </p:nvSpPr>
          <p:spPr>
            <a:xfrm>
              <a:off x="-19844" y="2809194"/>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sp>
          <p:nvSpPr>
            <p:cNvPr id="34" name="object 25">
              <a:extLst>
                <a:ext uri="{FF2B5EF4-FFF2-40B4-BE49-F238E27FC236}">
                  <a16:creationId xmlns:a16="http://schemas.microsoft.com/office/drawing/2014/main" id="{B71CB4DF-A4F3-464D-86D8-D2C705048CB0}"/>
                </a:ext>
              </a:extLst>
            </p:cNvPr>
            <p:cNvSpPr/>
            <p:nvPr/>
          </p:nvSpPr>
          <p:spPr>
            <a:xfrm>
              <a:off x="2727672" y="2809194"/>
              <a:ext cx="5245040"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grpSp>
      <p:sp>
        <p:nvSpPr>
          <p:cNvPr id="8" name="object 8"/>
          <p:cNvSpPr/>
          <p:nvPr/>
        </p:nvSpPr>
        <p:spPr>
          <a:xfrm>
            <a:off x="-19844" y="556807"/>
            <a:ext cx="4788239" cy="827493"/>
          </a:xfrm>
          <a:prstGeom prst="rect">
            <a:avLst/>
          </a:prstGeom>
          <a:blipFill>
            <a:blip r:embed="rId2" cstate="print"/>
            <a:stretch>
              <a:fillRect/>
            </a:stretch>
          </a:blipFill>
        </p:spPr>
        <p:txBody>
          <a:bodyPr wrap="square" lIns="0" tIns="0" rIns="0" bIns="0" rtlCol="0"/>
          <a:lstStyle/>
          <a:p>
            <a:endParaRPr dirty="0"/>
          </a:p>
        </p:txBody>
      </p:sp>
      <p:sp>
        <p:nvSpPr>
          <p:cNvPr id="9" name="object 9"/>
          <p:cNvSpPr txBox="1"/>
          <p:nvPr/>
        </p:nvSpPr>
        <p:spPr>
          <a:xfrm>
            <a:off x="665956" y="748698"/>
            <a:ext cx="3581400" cy="443711"/>
          </a:xfrm>
          <a:prstGeom prst="rect">
            <a:avLst/>
          </a:prstGeom>
        </p:spPr>
        <p:txBody>
          <a:bodyPr vert="horz" wrap="square" lIns="0" tIns="12700" rIns="0" bIns="0" rtlCol="0">
            <a:spAutoFit/>
          </a:bodyPr>
          <a:lstStyle/>
          <a:p>
            <a:pPr marL="12700">
              <a:spcBef>
                <a:spcPts val="100"/>
              </a:spcBef>
            </a:pPr>
            <a:r>
              <a:rPr lang="en-IN" sz="2800" spc="-5" dirty="0">
                <a:solidFill>
                  <a:srgbClr val="FFFFFF"/>
                </a:solidFill>
                <a:cs typeface="Source Sans Pro Light"/>
              </a:rPr>
              <a:t>Syllabus</a:t>
            </a:r>
            <a:endParaRPr sz="2800" dirty="0">
              <a:cs typeface="Source Sans Pro Light"/>
            </a:endParaRPr>
          </a:p>
        </p:txBody>
      </p:sp>
      <p:sp>
        <p:nvSpPr>
          <p:cNvPr id="11" name="object 11"/>
          <p:cNvSpPr txBox="1"/>
          <p:nvPr/>
        </p:nvSpPr>
        <p:spPr>
          <a:xfrm>
            <a:off x="991394" y="2467926"/>
            <a:ext cx="15610046" cy="1120820"/>
          </a:xfrm>
          <a:prstGeom prst="rect">
            <a:avLst/>
          </a:prstGeom>
        </p:spPr>
        <p:txBody>
          <a:bodyPr vert="horz" wrap="square" lIns="0" tIns="12700" rIns="0" bIns="0" rtlCol="0">
            <a:spAutoFit/>
          </a:bodyPr>
          <a:lstStyle/>
          <a:p>
            <a:pPr algn="just"/>
            <a:r>
              <a:rPr lang="en-US" sz="2400" b="1" dirty="0"/>
              <a:t>File Handling, Writing Data to a File, Reading Data From a File -Additional File Methods: Using Pipes as Data Streams, Handling IO Exceptions, Working with Directories, Metadata, File Organization, Database Programming - Generic Database</a:t>
            </a:r>
          </a:p>
          <a:p>
            <a:pPr algn="just"/>
            <a:r>
              <a:rPr lang="en-US" sz="2400" b="1" dirty="0"/>
              <a:t>Connectivity using ODBC, </a:t>
            </a:r>
            <a:r>
              <a:rPr lang="en-US" sz="2400" b="1" dirty="0" err="1"/>
              <a:t>Postgres</a:t>
            </a:r>
            <a:r>
              <a:rPr lang="en-US" sz="2400" b="1" dirty="0"/>
              <a:t> connection in Python, MySQL connection in Python.</a:t>
            </a:r>
            <a:endParaRPr lang="en-US" sz="2400" dirty="0"/>
          </a:p>
        </p:txBody>
      </p:sp>
      <p:sp>
        <p:nvSpPr>
          <p:cNvPr id="22" name="object 22"/>
          <p:cNvSpPr txBox="1"/>
          <p:nvPr/>
        </p:nvSpPr>
        <p:spPr>
          <a:xfrm>
            <a:off x="665956" y="1772878"/>
            <a:ext cx="8173244" cy="443711"/>
          </a:xfrm>
          <a:prstGeom prst="rect">
            <a:avLst/>
          </a:prstGeom>
        </p:spPr>
        <p:txBody>
          <a:bodyPr vert="horz" wrap="square" lIns="0" tIns="12700" rIns="0" bIns="0" rtlCol="0">
            <a:spAutoFit/>
          </a:bodyPr>
          <a:lstStyle/>
          <a:p>
            <a:pPr marL="12700">
              <a:spcBef>
                <a:spcPts val="100"/>
              </a:spcBef>
            </a:pPr>
            <a:r>
              <a:rPr lang="en-US" sz="2800" spc="-10" dirty="0">
                <a:solidFill>
                  <a:srgbClr val="FFFFFF"/>
                </a:solidFill>
                <a:cs typeface="Source Sans Pro Light"/>
              </a:rPr>
              <a:t>File Handling and Database Programming</a:t>
            </a:r>
            <a:endParaRPr sz="2800" dirty="0">
              <a:cs typeface="Source Sans Pro Light"/>
            </a:endParaRPr>
          </a:p>
        </p:txBody>
      </p:sp>
      <p:sp>
        <p:nvSpPr>
          <p:cNvPr id="35" name="object 24"/>
          <p:cNvSpPr txBox="1"/>
          <p:nvPr/>
        </p:nvSpPr>
        <p:spPr>
          <a:xfrm>
            <a:off x="704216" y="4164245"/>
            <a:ext cx="2478008" cy="443711"/>
          </a:xfrm>
          <a:prstGeom prst="rect">
            <a:avLst/>
          </a:prstGeom>
        </p:spPr>
        <p:txBody>
          <a:bodyPr vert="horz" wrap="square" lIns="0" tIns="12700" rIns="0" bIns="0" rtlCol="0">
            <a:spAutoFit/>
          </a:bodyPr>
          <a:lstStyle/>
          <a:p>
            <a:pPr marL="12700">
              <a:spcBef>
                <a:spcPts val="100"/>
              </a:spcBef>
            </a:pPr>
            <a:r>
              <a:rPr sz="2800" spc="5" dirty="0">
                <a:solidFill>
                  <a:srgbClr val="FFFFFF"/>
                </a:solidFill>
                <a:cs typeface="Source Sans Pro Light"/>
              </a:rPr>
              <a:t>K</a:t>
            </a:r>
            <a:r>
              <a:rPr sz="2800" spc="25" dirty="0">
                <a:solidFill>
                  <a:srgbClr val="FFFFFF"/>
                </a:solidFill>
                <a:cs typeface="Source Sans Pro Light"/>
              </a:rPr>
              <a:t>e</a:t>
            </a:r>
            <a:r>
              <a:rPr sz="2800" dirty="0">
                <a:solidFill>
                  <a:srgbClr val="FFFFFF"/>
                </a:solidFill>
                <a:cs typeface="Source Sans Pro Light"/>
              </a:rPr>
              <a:t>ywo</a:t>
            </a:r>
            <a:r>
              <a:rPr sz="2800" spc="-20" dirty="0">
                <a:solidFill>
                  <a:srgbClr val="FFFFFF"/>
                </a:solidFill>
                <a:cs typeface="Source Sans Pro Light"/>
              </a:rPr>
              <a:t>r</a:t>
            </a:r>
            <a:r>
              <a:rPr sz="2800" dirty="0">
                <a:solidFill>
                  <a:srgbClr val="FFFFFF"/>
                </a:solidFill>
                <a:cs typeface="Source Sans Pro Light"/>
              </a:rPr>
              <a:t>ds</a:t>
            </a:r>
            <a:endParaRPr sz="2800" dirty="0">
              <a:cs typeface="Source Sans Pro Light"/>
            </a:endParaRPr>
          </a:p>
        </p:txBody>
      </p:sp>
      <p:grpSp>
        <p:nvGrpSpPr>
          <p:cNvPr id="36" name="Group 35">
            <a:extLst>
              <a:ext uri="{FF2B5EF4-FFF2-40B4-BE49-F238E27FC236}">
                <a16:creationId xmlns:a16="http://schemas.microsoft.com/office/drawing/2014/main" id="{8697D96F-CA17-4A29-A9FC-D79C57B49032}"/>
              </a:ext>
            </a:extLst>
          </p:cNvPr>
          <p:cNvGrpSpPr/>
          <p:nvPr/>
        </p:nvGrpSpPr>
        <p:grpSpPr>
          <a:xfrm>
            <a:off x="19368" y="3655351"/>
            <a:ext cx="7992556" cy="828000"/>
            <a:chOff x="-19844" y="2809194"/>
            <a:chExt cx="7992556" cy="828000"/>
          </a:xfrm>
          <a:solidFill>
            <a:srgbClr val="FFBF00"/>
          </a:solidFill>
        </p:grpSpPr>
        <p:sp>
          <p:nvSpPr>
            <p:cNvPr id="37" name="object 25">
              <a:extLst>
                <a:ext uri="{FF2B5EF4-FFF2-40B4-BE49-F238E27FC236}">
                  <a16:creationId xmlns:a16="http://schemas.microsoft.com/office/drawing/2014/main" id="{DA12AC99-EC5E-4392-8054-AF0DE866402B}"/>
                </a:ext>
              </a:extLst>
            </p:cNvPr>
            <p:cNvSpPr/>
            <p:nvPr/>
          </p:nvSpPr>
          <p:spPr>
            <a:xfrm>
              <a:off x="-19844" y="2809194"/>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sp>
          <p:nvSpPr>
            <p:cNvPr id="38" name="object 25">
              <a:extLst>
                <a:ext uri="{FF2B5EF4-FFF2-40B4-BE49-F238E27FC236}">
                  <a16:creationId xmlns:a16="http://schemas.microsoft.com/office/drawing/2014/main" id="{B71CB4DF-A4F3-464D-86D8-D2C705048CB0}"/>
                </a:ext>
              </a:extLst>
            </p:cNvPr>
            <p:cNvSpPr/>
            <p:nvPr/>
          </p:nvSpPr>
          <p:spPr>
            <a:xfrm>
              <a:off x="2727672" y="2809194"/>
              <a:ext cx="5245040"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grpSp>
      <p:sp>
        <p:nvSpPr>
          <p:cNvPr id="39" name="object 11"/>
          <p:cNvSpPr txBox="1"/>
          <p:nvPr/>
        </p:nvSpPr>
        <p:spPr>
          <a:xfrm>
            <a:off x="990442" y="4439165"/>
            <a:ext cx="15669578" cy="1490152"/>
          </a:xfrm>
          <a:prstGeom prst="rect">
            <a:avLst/>
          </a:prstGeom>
        </p:spPr>
        <p:txBody>
          <a:bodyPr vert="horz" wrap="square" lIns="0" tIns="12700" rIns="0" bIns="0" rtlCol="0">
            <a:spAutoFit/>
          </a:bodyPr>
          <a:lstStyle/>
          <a:p>
            <a:pPr algn="just"/>
            <a:r>
              <a:rPr lang="en-US" sz="2400" b="1" dirty="0"/>
              <a:t>Graphical user interfaces, event-driven programming paradigm, </a:t>
            </a:r>
            <a:r>
              <a:rPr lang="en-US" sz="2400" b="1" dirty="0" err="1"/>
              <a:t>tkinter</a:t>
            </a:r>
            <a:r>
              <a:rPr lang="en-US" sz="2400" b="1" dirty="0"/>
              <a:t> module, creating simple GUI, buttons, labels, entry fields, dialogs, widget attributes - sizes, fonts, colors layouts, nested frames, Multithreading, Networks, and Client/Server</a:t>
            </a:r>
          </a:p>
          <a:p>
            <a:pPr algn="just"/>
            <a:r>
              <a:rPr lang="en-US" sz="2400" b="1" dirty="0"/>
              <a:t>Programming, introduction to HTML, interacting with remote HTML server, running html-based queries, downloading pages; CGI programming, programming a simple CGI form.</a:t>
            </a:r>
            <a:endParaRPr lang="en-US" sz="2400" dirty="0"/>
          </a:p>
        </p:txBody>
      </p:sp>
      <p:sp>
        <p:nvSpPr>
          <p:cNvPr id="40" name="object 22"/>
          <p:cNvSpPr txBox="1"/>
          <p:nvPr/>
        </p:nvSpPr>
        <p:spPr>
          <a:xfrm>
            <a:off x="665004" y="3764436"/>
            <a:ext cx="8173244" cy="443711"/>
          </a:xfrm>
          <a:prstGeom prst="rect">
            <a:avLst/>
          </a:prstGeom>
        </p:spPr>
        <p:txBody>
          <a:bodyPr vert="horz" wrap="square" lIns="0" tIns="12700" rIns="0" bIns="0" rtlCol="0">
            <a:spAutoFit/>
          </a:bodyPr>
          <a:lstStyle/>
          <a:p>
            <a:pPr marL="12700">
              <a:spcBef>
                <a:spcPts val="100"/>
              </a:spcBef>
            </a:pPr>
            <a:r>
              <a:rPr lang="en-US" sz="2800" spc="-10" dirty="0">
                <a:solidFill>
                  <a:srgbClr val="FFFFFF"/>
                </a:solidFill>
                <a:cs typeface="Source Sans Pro Light"/>
              </a:rPr>
              <a:t>GUI and Internet Programming</a:t>
            </a:r>
            <a:endParaRPr sz="2800" dirty="0">
              <a:cs typeface="Source Sans Pro Light"/>
            </a:endParaRPr>
          </a:p>
        </p:txBody>
      </p:sp>
      <p:sp>
        <p:nvSpPr>
          <p:cNvPr id="41" name="object 24"/>
          <p:cNvSpPr txBox="1"/>
          <p:nvPr/>
        </p:nvSpPr>
        <p:spPr>
          <a:xfrm>
            <a:off x="685324" y="6864948"/>
            <a:ext cx="2478008" cy="443711"/>
          </a:xfrm>
          <a:prstGeom prst="rect">
            <a:avLst/>
          </a:prstGeom>
        </p:spPr>
        <p:txBody>
          <a:bodyPr vert="horz" wrap="square" lIns="0" tIns="12700" rIns="0" bIns="0" rtlCol="0">
            <a:spAutoFit/>
          </a:bodyPr>
          <a:lstStyle/>
          <a:p>
            <a:pPr marL="12700">
              <a:spcBef>
                <a:spcPts val="100"/>
              </a:spcBef>
            </a:pPr>
            <a:r>
              <a:rPr sz="2800" spc="5" dirty="0">
                <a:solidFill>
                  <a:srgbClr val="FFFFFF"/>
                </a:solidFill>
                <a:cs typeface="Source Sans Pro Light"/>
              </a:rPr>
              <a:t>K</a:t>
            </a:r>
            <a:r>
              <a:rPr sz="2800" spc="25" dirty="0">
                <a:solidFill>
                  <a:srgbClr val="FFFFFF"/>
                </a:solidFill>
                <a:cs typeface="Source Sans Pro Light"/>
              </a:rPr>
              <a:t>e</a:t>
            </a:r>
            <a:r>
              <a:rPr sz="2800" dirty="0">
                <a:solidFill>
                  <a:srgbClr val="FFFFFF"/>
                </a:solidFill>
                <a:cs typeface="Source Sans Pro Light"/>
              </a:rPr>
              <a:t>ywo</a:t>
            </a:r>
            <a:r>
              <a:rPr sz="2800" spc="-20" dirty="0">
                <a:solidFill>
                  <a:srgbClr val="FFFFFF"/>
                </a:solidFill>
                <a:cs typeface="Source Sans Pro Light"/>
              </a:rPr>
              <a:t>r</a:t>
            </a:r>
            <a:r>
              <a:rPr sz="2800" dirty="0">
                <a:solidFill>
                  <a:srgbClr val="FFFFFF"/>
                </a:solidFill>
                <a:cs typeface="Source Sans Pro Light"/>
              </a:rPr>
              <a:t>ds</a:t>
            </a:r>
            <a:endParaRPr sz="2800" dirty="0">
              <a:cs typeface="Source Sans Pro Light"/>
            </a:endParaRPr>
          </a:p>
        </p:txBody>
      </p:sp>
      <p:sp>
        <p:nvSpPr>
          <p:cNvPr id="46" name="object 22"/>
          <p:cNvSpPr txBox="1"/>
          <p:nvPr/>
        </p:nvSpPr>
        <p:spPr>
          <a:xfrm>
            <a:off x="646112" y="6180659"/>
            <a:ext cx="8173244" cy="443711"/>
          </a:xfrm>
          <a:prstGeom prst="rect">
            <a:avLst/>
          </a:prstGeom>
        </p:spPr>
        <p:txBody>
          <a:bodyPr vert="horz" wrap="square" lIns="0" tIns="12700" rIns="0" bIns="0" rtlCol="0">
            <a:spAutoFit/>
          </a:bodyPr>
          <a:lstStyle/>
          <a:p>
            <a:pPr marL="12700">
              <a:spcBef>
                <a:spcPts val="100"/>
              </a:spcBef>
            </a:pPr>
            <a:r>
              <a:rPr lang="en-US" sz="2800" spc="-10" dirty="0">
                <a:solidFill>
                  <a:srgbClr val="FFFFFF"/>
                </a:solidFill>
                <a:cs typeface="Source Sans Pro Light"/>
              </a:rPr>
              <a:t>File Handling a</a:t>
            </a:r>
            <a:endParaRPr sz="2800" dirty="0">
              <a:cs typeface="Source Sans Pro Light"/>
            </a:endParaRPr>
          </a:p>
        </p:txBody>
      </p:sp>
    </p:spTree>
    <p:extLst>
      <p:ext uri="{BB962C8B-B14F-4D97-AF65-F5344CB8AC3E}">
        <p14:creationId xmlns:p14="http://schemas.microsoft.com/office/powerpoint/2010/main" val="11955918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7660639"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rgbClr val="FFFFFF"/>
                </a:solidFill>
                <a:cs typeface="Source Sans Pro Light"/>
              </a:rPr>
              <a:t>Introduction to Python</a:t>
            </a:r>
            <a:endParaRPr lang="cs-CZ" sz="2800" dirty="0">
              <a:cs typeface="Source Sans Pro Light"/>
            </a:endParaRPr>
          </a:p>
        </p:txBody>
      </p:sp>
      <p:sp>
        <p:nvSpPr>
          <p:cNvPr id="5" name="Rectangle 4"/>
          <p:cNvSpPr/>
          <p:nvPr/>
        </p:nvSpPr>
        <p:spPr>
          <a:xfrm>
            <a:off x="665956" y="1971794"/>
            <a:ext cx="3588996" cy="523220"/>
          </a:xfrm>
          <a:prstGeom prst="rect">
            <a:avLst/>
          </a:prstGeom>
        </p:spPr>
        <p:txBody>
          <a:bodyPr wrap="none">
            <a:spAutoFit/>
          </a:bodyPr>
          <a:lstStyle/>
          <a:p>
            <a:r>
              <a:rPr lang="en-US" sz="2800" b="1" dirty="0"/>
              <a:t>Introduction to Python</a:t>
            </a:r>
          </a:p>
        </p:txBody>
      </p:sp>
      <p:sp>
        <p:nvSpPr>
          <p:cNvPr id="2" name="Rectangle 1"/>
          <p:cNvSpPr/>
          <p:nvPr/>
        </p:nvSpPr>
        <p:spPr>
          <a:xfrm>
            <a:off x="7158562" y="1971794"/>
            <a:ext cx="7156126" cy="523220"/>
          </a:xfrm>
          <a:prstGeom prst="rect">
            <a:avLst/>
          </a:prstGeom>
        </p:spPr>
        <p:txBody>
          <a:bodyPr wrap="none">
            <a:spAutoFit/>
          </a:bodyPr>
          <a:lstStyle/>
          <a:p>
            <a:r>
              <a:rPr lang="en-US" sz="2800" b="1" dirty="0">
                <a:latin typeface="NewCenturySchlbk-Bold"/>
              </a:rPr>
              <a:t>Piece #8: Creating and Calling Functions</a:t>
            </a:r>
            <a:endParaRPr lang="en-US" sz="2800" dirty="0"/>
          </a:p>
        </p:txBody>
      </p:sp>
      <p:sp>
        <p:nvSpPr>
          <p:cNvPr id="3" name="Rectangle 2"/>
          <p:cNvSpPr/>
          <p:nvPr/>
        </p:nvSpPr>
        <p:spPr>
          <a:xfrm>
            <a:off x="2909252" y="3314397"/>
            <a:ext cx="14159548" cy="2246769"/>
          </a:xfrm>
          <a:prstGeom prst="rect">
            <a:avLst/>
          </a:prstGeom>
        </p:spPr>
        <p:txBody>
          <a:bodyPr wrap="square">
            <a:spAutoFit/>
          </a:bodyPr>
          <a:lstStyle/>
          <a:p>
            <a:pPr algn="just"/>
            <a:r>
              <a:rPr lang="en-US" sz="2800" dirty="0">
                <a:latin typeface="NewCenturySchlbk-Roman"/>
              </a:rPr>
              <a:t>It is perfectly possible to write programs using the data types and control structures that we have covered in the preceding pieces. However, very often we want to do essentially the same processing repeatedly, but with a small difference, such as a different starting value. Python provides a means of encapsulating suites as functions which can be parameterized by the arguments they are passed.</a:t>
            </a:r>
          </a:p>
        </p:txBody>
      </p:sp>
      <p:sp>
        <p:nvSpPr>
          <p:cNvPr id="7" name="Rectangle 6"/>
          <p:cNvSpPr/>
          <p:nvPr/>
        </p:nvSpPr>
        <p:spPr>
          <a:xfrm>
            <a:off x="665956" y="5791954"/>
            <a:ext cx="5211683" cy="369332"/>
          </a:xfrm>
          <a:prstGeom prst="rect">
            <a:avLst/>
          </a:prstGeom>
        </p:spPr>
        <p:txBody>
          <a:bodyPr wrap="none">
            <a:spAutoFit/>
          </a:bodyPr>
          <a:lstStyle/>
          <a:p>
            <a:r>
              <a:rPr lang="en-US" dirty="0">
                <a:latin typeface="NewCenturySchlbk-Roman"/>
              </a:rPr>
              <a:t>Here is the general syntax for creating a function:</a:t>
            </a:r>
            <a:endParaRPr lang="en-US" dirty="0"/>
          </a:p>
        </p:txBody>
      </p:sp>
      <p:sp>
        <p:nvSpPr>
          <p:cNvPr id="8" name="Rectangle 7"/>
          <p:cNvSpPr/>
          <p:nvPr/>
        </p:nvSpPr>
        <p:spPr>
          <a:xfrm>
            <a:off x="2909252" y="6380549"/>
            <a:ext cx="9502775" cy="830997"/>
          </a:xfrm>
          <a:prstGeom prst="rect">
            <a:avLst/>
          </a:prstGeom>
        </p:spPr>
        <p:txBody>
          <a:bodyPr>
            <a:spAutoFit/>
          </a:bodyPr>
          <a:lstStyle/>
          <a:p>
            <a:r>
              <a:rPr lang="en-US" sz="2400" dirty="0" err="1">
                <a:latin typeface="Venus"/>
              </a:rPr>
              <a:t>def</a:t>
            </a:r>
            <a:r>
              <a:rPr lang="en-US" sz="2400" dirty="0">
                <a:latin typeface="Venus"/>
              </a:rPr>
              <a:t> </a:t>
            </a:r>
            <a:r>
              <a:rPr lang="en-US" sz="2400" i="1" dirty="0" err="1">
                <a:latin typeface="Venus-Oblique"/>
              </a:rPr>
              <a:t>functionName</a:t>
            </a:r>
            <a:r>
              <a:rPr lang="en-US" sz="2400" dirty="0">
                <a:latin typeface="Venus"/>
              </a:rPr>
              <a:t>(</a:t>
            </a:r>
            <a:r>
              <a:rPr lang="en-US" sz="2400" i="1" dirty="0">
                <a:latin typeface="Venus-Oblique"/>
              </a:rPr>
              <a:t>arguments</a:t>
            </a:r>
            <a:r>
              <a:rPr lang="en-US" sz="2400" dirty="0">
                <a:latin typeface="Venus"/>
              </a:rPr>
              <a:t>):</a:t>
            </a:r>
          </a:p>
          <a:p>
            <a:r>
              <a:rPr lang="en-US" sz="2400" i="1" dirty="0">
                <a:latin typeface="Venus-Oblique"/>
              </a:rPr>
              <a:t>	suite</a:t>
            </a:r>
            <a:endParaRPr lang="en-US" sz="2400" dirty="0"/>
          </a:p>
        </p:txBody>
      </p:sp>
      <p:sp>
        <p:nvSpPr>
          <p:cNvPr id="9" name="Rectangle 8"/>
          <p:cNvSpPr/>
          <p:nvPr/>
        </p:nvSpPr>
        <p:spPr>
          <a:xfrm>
            <a:off x="909860" y="7230754"/>
            <a:ext cx="9113392" cy="400110"/>
          </a:xfrm>
          <a:prstGeom prst="rect">
            <a:avLst/>
          </a:prstGeom>
        </p:spPr>
        <p:txBody>
          <a:bodyPr wrap="none">
            <a:spAutoFit/>
          </a:bodyPr>
          <a:lstStyle/>
          <a:p>
            <a:r>
              <a:rPr lang="en-US" sz="2000" dirty="0">
                <a:latin typeface="NewCenturySchlbk-Roman"/>
              </a:rPr>
              <a:t>The </a:t>
            </a:r>
            <a:r>
              <a:rPr lang="en-US" i="1" dirty="0">
                <a:latin typeface="Venus-Oblique"/>
              </a:rPr>
              <a:t>arguments </a:t>
            </a:r>
            <a:r>
              <a:rPr lang="en-US" sz="2000" dirty="0">
                <a:latin typeface="NewCenturySchlbk-Roman"/>
              </a:rPr>
              <a:t>are optional and multiple arguments must be comma-separated.</a:t>
            </a:r>
            <a:endParaRPr lang="en-US" sz="2000" dirty="0"/>
          </a:p>
        </p:txBody>
      </p:sp>
      <p:sp>
        <p:nvSpPr>
          <p:cNvPr id="11" name="Rectangle 10"/>
          <p:cNvSpPr/>
          <p:nvPr/>
        </p:nvSpPr>
        <p:spPr>
          <a:xfrm>
            <a:off x="2909252" y="8146290"/>
            <a:ext cx="5706428" cy="2308324"/>
          </a:xfrm>
          <a:prstGeom prst="rect">
            <a:avLst/>
          </a:prstGeom>
        </p:spPr>
        <p:txBody>
          <a:bodyPr wrap="square">
            <a:spAutoFit/>
          </a:bodyPr>
          <a:lstStyle/>
          <a:p>
            <a:r>
              <a:rPr lang="en-US" sz="2400" dirty="0">
                <a:latin typeface="NewCenturySchlbk-Roman"/>
              </a:rPr>
              <a:t>Every Python function has a return value; this defaults to </a:t>
            </a:r>
            <a:r>
              <a:rPr lang="en-US" sz="2000" dirty="0">
                <a:latin typeface="Venus"/>
              </a:rPr>
              <a:t>None </a:t>
            </a:r>
            <a:r>
              <a:rPr lang="en-US" sz="2400" dirty="0">
                <a:latin typeface="NewCenturySchlbk-Roman"/>
              </a:rPr>
              <a:t>unless we return from the function using the syntax </a:t>
            </a:r>
            <a:r>
              <a:rPr lang="en-US" sz="2000" dirty="0">
                <a:latin typeface="Venus"/>
              </a:rPr>
              <a:t>return </a:t>
            </a:r>
            <a:r>
              <a:rPr lang="en-US" sz="2000" i="1" dirty="0">
                <a:latin typeface="Venus-Oblique"/>
              </a:rPr>
              <a:t>value</a:t>
            </a:r>
            <a:r>
              <a:rPr lang="en-US" sz="2400" dirty="0">
                <a:latin typeface="NewCenturySchlbk-Roman"/>
              </a:rPr>
              <a:t>, in which case </a:t>
            </a:r>
            <a:r>
              <a:rPr lang="en-US" sz="2000" i="1" dirty="0">
                <a:latin typeface="Venus-Oblique"/>
              </a:rPr>
              <a:t>value </a:t>
            </a:r>
            <a:r>
              <a:rPr lang="en-US" sz="2400" dirty="0">
                <a:latin typeface="NewCenturySchlbk-Roman"/>
              </a:rPr>
              <a:t>is returned. The return value can be just one value or a tuple of values.</a:t>
            </a:r>
            <a:endParaRPr lang="en-US" sz="2400" dirty="0"/>
          </a:p>
        </p:txBody>
      </p:sp>
      <p:sp>
        <p:nvSpPr>
          <p:cNvPr id="13" name="Rectangle 12"/>
          <p:cNvSpPr/>
          <p:nvPr/>
        </p:nvSpPr>
        <p:spPr>
          <a:xfrm>
            <a:off x="11018933" y="6001875"/>
            <a:ext cx="5115148" cy="2246769"/>
          </a:xfrm>
          <a:prstGeom prst="rect">
            <a:avLst/>
          </a:prstGeom>
        </p:spPr>
        <p:txBody>
          <a:bodyPr wrap="square">
            <a:spAutoFit/>
          </a:bodyPr>
          <a:lstStyle/>
          <a:p>
            <a:r>
              <a:rPr lang="en-US" sz="2000" dirty="0" err="1">
                <a:latin typeface="Venus"/>
              </a:rPr>
              <a:t>def</a:t>
            </a:r>
            <a:r>
              <a:rPr lang="en-US" sz="2000" dirty="0">
                <a:latin typeface="Venus"/>
              </a:rPr>
              <a:t> </a:t>
            </a:r>
            <a:r>
              <a:rPr lang="en-US" sz="2000" dirty="0" err="1">
                <a:latin typeface="Venus"/>
              </a:rPr>
              <a:t>get_int</a:t>
            </a:r>
            <a:r>
              <a:rPr lang="en-US" sz="2000" dirty="0">
                <a:latin typeface="Venus"/>
              </a:rPr>
              <a:t>(</a:t>
            </a:r>
            <a:r>
              <a:rPr lang="en-US" sz="2000" dirty="0" err="1">
                <a:latin typeface="Venus"/>
              </a:rPr>
              <a:t>msg</a:t>
            </a:r>
            <a:r>
              <a:rPr lang="en-US" sz="2000" dirty="0">
                <a:latin typeface="Venus"/>
              </a:rPr>
              <a:t>):</a:t>
            </a:r>
          </a:p>
          <a:p>
            <a:r>
              <a:rPr lang="en-US" sz="2000" dirty="0">
                <a:latin typeface="Venus"/>
              </a:rPr>
              <a:t>	while True:</a:t>
            </a:r>
          </a:p>
          <a:p>
            <a:r>
              <a:rPr lang="en-US" sz="2000" dirty="0">
                <a:latin typeface="Venus"/>
              </a:rPr>
              <a:t>		try:</a:t>
            </a:r>
          </a:p>
          <a:p>
            <a:r>
              <a:rPr lang="en-US" sz="2000" dirty="0">
                <a:latin typeface="Venus"/>
              </a:rPr>
              <a:t>			</a:t>
            </a:r>
            <a:r>
              <a:rPr lang="en-US" sz="2000" dirty="0" err="1">
                <a:latin typeface="Venus"/>
              </a:rPr>
              <a:t>i</a:t>
            </a:r>
            <a:r>
              <a:rPr lang="en-US" sz="2000" dirty="0">
                <a:latin typeface="Venus"/>
              </a:rPr>
              <a:t> = </a:t>
            </a:r>
            <a:r>
              <a:rPr lang="en-US" sz="2000" dirty="0" err="1">
                <a:latin typeface="Venus"/>
              </a:rPr>
              <a:t>int</a:t>
            </a:r>
            <a:r>
              <a:rPr lang="en-US" sz="2000" dirty="0">
                <a:latin typeface="Venus"/>
              </a:rPr>
              <a:t>(input(</a:t>
            </a:r>
            <a:r>
              <a:rPr lang="en-US" sz="2000" dirty="0" err="1">
                <a:latin typeface="Venus"/>
              </a:rPr>
              <a:t>msg</a:t>
            </a:r>
            <a:r>
              <a:rPr lang="en-US" sz="2000" dirty="0">
                <a:latin typeface="Venus"/>
              </a:rPr>
              <a:t>))</a:t>
            </a:r>
          </a:p>
          <a:p>
            <a:r>
              <a:rPr lang="en-US" sz="2000" dirty="0">
                <a:latin typeface="Venus"/>
              </a:rPr>
              <a:t>			return </a:t>
            </a:r>
            <a:r>
              <a:rPr lang="en-US" sz="2000" dirty="0" err="1">
                <a:latin typeface="Venus"/>
              </a:rPr>
              <a:t>i</a:t>
            </a:r>
            <a:endParaRPr lang="en-US" sz="2000" dirty="0">
              <a:latin typeface="Venus"/>
            </a:endParaRPr>
          </a:p>
          <a:p>
            <a:r>
              <a:rPr lang="en-US" sz="2000" dirty="0">
                <a:latin typeface="Venus"/>
              </a:rPr>
              <a:t>		except </a:t>
            </a:r>
            <a:r>
              <a:rPr lang="en-US" sz="2000" dirty="0" err="1">
                <a:latin typeface="Venus"/>
              </a:rPr>
              <a:t>ValueError</a:t>
            </a:r>
            <a:r>
              <a:rPr lang="en-US" sz="2000" dirty="0">
                <a:latin typeface="Venus"/>
              </a:rPr>
              <a:t> as err:</a:t>
            </a:r>
          </a:p>
          <a:p>
            <a:r>
              <a:rPr lang="en-US" sz="2000" dirty="0">
                <a:latin typeface="Venus"/>
              </a:rPr>
              <a:t>			print(err)</a:t>
            </a:r>
            <a:endParaRPr lang="en-US" sz="2000" dirty="0"/>
          </a:p>
        </p:txBody>
      </p:sp>
      <p:sp>
        <p:nvSpPr>
          <p:cNvPr id="14" name="Rectangle 13"/>
          <p:cNvSpPr/>
          <p:nvPr/>
        </p:nvSpPr>
        <p:spPr>
          <a:xfrm>
            <a:off x="11018933" y="8582527"/>
            <a:ext cx="3817071" cy="400110"/>
          </a:xfrm>
          <a:prstGeom prst="rect">
            <a:avLst/>
          </a:prstGeom>
        </p:spPr>
        <p:txBody>
          <a:bodyPr wrap="none">
            <a:spAutoFit/>
          </a:bodyPr>
          <a:lstStyle/>
          <a:p>
            <a:r>
              <a:rPr lang="en-US" sz="2000" dirty="0">
                <a:latin typeface="Venus"/>
              </a:rPr>
              <a:t>age = </a:t>
            </a:r>
            <a:r>
              <a:rPr lang="en-US" sz="2000" dirty="0" err="1">
                <a:latin typeface="Venus"/>
              </a:rPr>
              <a:t>get_int</a:t>
            </a:r>
            <a:r>
              <a:rPr lang="en-US" sz="2000" dirty="0">
                <a:latin typeface="Venus"/>
              </a:rPr>
              <a:t>("enter your age: ")</a:t>
            </a:r>
            <a:endParaRPr lang="en-US" sz="2000" dirty="0"/>
          </a:p>
        </p:txBody>
      </p:sp>
    </p:spTree>
    <p:extLst>
      <p:ext uri="{BB962C8B-B14F-4D97-AF65-F5344CB8AC3E}">
        <p14:creationId xmlns:p14="http://schemas.microsoft.com/office/powerpoint/2010/main" val="3249464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7660639"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rgbClr val="FFFFFF"/>
                </a:solidFill>
                <a:cs typeface="Source Sans Pro Light"/>
              </a:rPr>
              <a:t>Introduction to Python</a:t>
            </a:r>
            <a:endParaRPr lang="cs-CZ" sz="2800" dirty="0">
              <a:cs typeface="Source Sans Pro Light"/>
            </a:endParaRPr>
          </a:p>
        </p:txBody>
      </p:sp>
      <p:sp>
        <p:nvSpPr>
          <p:cNvPr id="5" name="Rectangle 4"/>
          <p:cNvSpPr/>
          <p:nvPr/>
        </p:nvSpPr>
        <p:spPr>
          <a:xfrm>
            <a:off x="665956" y="1971794"/>
            <a:ext cx="3588996" cy="523220"/>
          </a:xfrm>
          <a:prstGeom prst="rect">
            <a:avLst/>
          </a:prstGeom>
        </p:spPr>
        <p:txBody>
          <a:bodyPr wrap="none">
            <a:spAutoFit/>
          </a:bodyPr>
          <a:lstStyle/>
          <a:p>
            <a:r>
              <a:rPr lang="en-US" sz="2800" b="1" dirty="0"/>
              <a:t>Introduction to Python</a:t>
            </a:r>
          </a:p>
        </p:txBody>
      </p:sp>
      <p:sp>
        <p:nvSpPr>
          <p:cNvPr id="2" name="Rectangle 1"/>
          <p:cNvSpPr/>
          <p:nvPr/>
        </p:nvSpPr>
        <p:spPr>
          <a:xfrm>
            <a:off x="7158562" y="1971794"/>
            <a:ext cx="7156126" cy="523220"/>
          </a:xfrm>
          <a:prstGeom prst="rect">
            <a:avLst/>
          </a:prstGeom>
        </p:spPr>
        <p:txBody>
          <a:bodyPr wrap="none">
            <a:spAutoFit/>
          </a:bodyPr>
          <a:lstStyle/>
          <a:p>
            <a:r>
              <a:rPr lang="en-US" sz="2800" b="1" dirty="0">
                <a:latin typeface="NewCenturySchlbk-Bold"/>
              </a:rPr>
              <a:t>Piece #8: Creating and Calling Functions</a:t>
            </a:r>
            <a:endParaRPr lang="en-US" sz="2800" dirty="0"/>
          </a:p>
        </p:txBody>
      </p:sp>
      <p:sp>
        <p:nvSpPr>
          <p:cNvPr id="3" name="Rectangle 2"/>
          <p:cNvSpPr/>
          <p:nvPr/>
        </p:nvSpPr>
        <p:spPr>
          <a:xfrm>
            <a:off x="2909252" y="3314397"/>
            <a:ext cx="14159548" cy="2246769"/>
          </a:xfrm>
          <a:prstGeom prst="rect">
            <a:avLst/>
          </a:prstGeom>
        </p:spPr>
        <p:txBody>
          <a:bodyPr wrap="square">
            <a:spAutoFit/>
          </a:bodyPr>
          <a:lstStyle/>
          <a:p>
            <a:pPr algn="just"/>
            <a:r>
              <a:rPr lang="en-US" sz="2800" dirty="0">
                <a:latin typeface="NewCenturySchlbk-Roman"/>
              </a:rPr>
              <a:t>It is perfectly possible to write programs using the data types and control structures that we have covered in the preceding pieces. However, very often we want to do essentially the same processing repeatedly, but with a small difference, such as a different starting value. Python provides a means of encapsulating suites as functions which can be parameterized by the arguments they are passed.</a:t>
            </a:r>
          </a:p>
        </p:txBody>
      </p:sp>
      <p:sp>
        <p:nvSpPr>
          <p:cNvPr id="6" name="Rectangle 5"/>
          <p:cNvSpPr/>
          <p:nvPr/>
        </p:nvSpPr>
        <p:spPr>
          <a:xfrm>
            <a:off x="2407174" y="5736937"/>
            <a:ext cx="8972026" cy="1569660"/>
          </a:xfrm>
          <a:prstGeom prst="rect">
            <a:avLst/>
          </a:prstGeom>
        </p:spPr>
        <p:txBody>
          <a:bodyPr wrap="square">
            <a:spAutoFit/>
          </a:bodyPr>
          <a:lstStyle/>
          <a:p>
            <a:r>
              <a:rPr lang="en-US" sz="2400" dirty="0">
                <a:latin typeface="NewCenturySchlbk-Roman"/>
              </a:rPr>
              <a:t>A Python module is just a </a:t>
            </a:r>
            <a:r>
              <a:rPr lang="en-US" sz="2000" dirty="0">
                <a:latin typeface="Venus"/>
              </a:rPr>
              <a:t>.</a:t>
            </a:r>
            <a:r>
              <a:rPr lang="en-US" sz="2000" dirty="0" err="1">
                <a:latin typeface="Venus"/>
              </a:rPr>
              <a:t>py</a:t>
            </a:r>
            <a:r>
              <a:rPr lang="en-US" sz="2000" dirty="0">
                <a:latin typeface="Venus"/>
              </a:rPr>
              <a:t> </a:t>
            </a:r>
            <a:r>
              <a:rPr lang="en-US" sz="2400" dirty="0">
                <a:latin typeface="NewCenturySchlbk-Roman"/>
              </a:rPr>
              <a:t>file that contains Python code, such as custom function and class (custom data type) definitions, and sometimes variables. To access the functionality in a module we must import it.</a:t>
            </a:r>
            <a:endParaRPr lang="en-US" sz="2400" dirty="0"/>
          </a:p>
        </p:txBody>
      </p:sp>
      <p:sp>
        <p:nvSpPr>
          <p:cNvPr id="10" name="Rectangle 9"/>
          <p:cNvSpPr/>
          <p:nvPr/>
        </p:nvSpPr>
        <p:spPr>
          <a:xfrm>
            <a:off x="2460454" y="7306597"/>
            <a:ext cx="4128080" cy="369332"/>
          </a:xfrm>
          <a:prstGeom prst="rect">
            <a:avLst/>
          </a:prstGeom>
        </p:spPr>
        <p:txBody>
          <a:bodyPr wrap="square">
            <a:spAutoFit/>
          </a:bodyPr>
          <a:lstStyle/>
          <a:p>
            <a:r>
              <a:rPr lang="en-US" dirty="0">
                <a:latin typeface="Venus"/>
              </a:rPr>
              <a:t>&gt;&gt;&gt; import sys</a:t>
            </a:r>
            <a:endParaRPr lang="en-US" dirty="0"/>
          </a:p>
        </p:txBody>
      </p:sp>
      <p:sp>
        <p:nvSpPr>
          <p:cNvPr id="12" name="Rectangle 11"/>
          <p:cNvSpPr/>
          <p:nvPr/>
        </p:nvSpPr>
        <p:spPr>
          <a:xfrm>
            <a:off x="2407174" y="8615704"/>
            <a:ext cx="2114681" cy="369332"/>
          </a:xfrm>
          <a:prstGeom prst="rect">
            <a:avLst/>
          </a:prstGeom>
        </p:spPr>
        <p:txBody>
          <a:bodyPr wrap="none">
            <a:spAutoFit/>
          </a:bodyPr>
          <a:lstStyle/>
          <a:p>
            <a:r>
              <a:rPr lang="en-US" dirty="0">
                <a:latin typeface="Venus"/>
              </a:rPr>
              <a:t>&gt;&gt;&gt; print(</a:t>
            </a:r>
            <a:r>
              <a:rPr lang="en-US" dirty="0" err="1">
                <a:latin typeface="Venus"/>
              </a:rPr>
              <a:t>sys.argv</a:t>
            </a:r>
            <a:r>
              <a:rPr lang="en-US" dirty="0">
                <a:latin typeface="Venus"/>
              </a:rPr>
              <a:t>)</a:t>
            </a:r>
            <a:endParaRPr lang="en-US" dirty="0"/>
          </a:p>
        </p:txBody>
      </p:sp>
      <p:sp>
        <p:nvSpPr>
          <p:cNvPr id="15" name="Rectangle 14"/>
          <p:cNvSpPr/>
          <p:nvPr/>
        </p:nvSpPr>
        <p:spPr>
          <a:xfrm>
            <a:off x="2460455" y="7820641"/>
            <a:ext cx="7806702" cy="830997"/>
          </a:xfrm>
          <a:prstGeom prst="rect">
            <a:avLst/>
          </a:prstGeom>
        </p:spPr>
        <p:txBody>
          <a:bodyPr wrap="square">
            <a:spAutoFit/>
          </a:bodyPr>
          <a:lstStyle/>
          <a:p>
            <a:r>
              <a:rPr lang="en-US" sz="2400" dirty="0">
                <a:latin typeface="NewCenturySchlbk-Roman"/>
              </a:rPr>
              <a:t>Once a module has been imported, we can access any functions, classes, or variables that it contains.</a:t>
            </a:r>
            <a:endParaRPr lang="en-US" sz="2400" dirty="0"/>
          </a:p>
        </p:txBody>
      </p:sp>
      <p:sp>
        <p:nvSpPr>
          <p:cNvPr id="16" name="Rectangle 15"/>
          <p:cNvSpPr/>
          <p:nvPr/>
        </p:nvSpPr>
        <p:spPr>
          <a:xfrm>
            <a:off x="7882255" y="8985036"/>
            <a:ext cx="9502775" cy="923330"/>
          </a:xfrm>
          <a:prstGeom prst="rect">
            <a:avLst/>
          </a:prstGeom>
        </p:spPr>
        <p:txBody>
          <a:bodyPr>
            <a:spAutoFit/>
          </a:bodyPr>
          <a:lstStyle/>
          <a:p>
            <a:r>
              <a:rPr lang="en-US" dirty="0">
                <a:latin typeface="Venus"/>
              </a:rPr>
              <a:t>&gt;&gt;&gt;import random</a:t>
            </a:r>
          </a:p>
          <a:p>
            <a:r>
              <a:rPr lang="en-US" dirty="0">
                <a:latin typeface="Venus"/>
              </a:rPr>
              <a:t>&gt;&gt;&gt;x = </a:t>
            </a:r>
            <a:r>
              <a:rPr lang="en-US" dirty="0" err="1">
                <a:latin typeface="Venus"/>
              </a:rPr>
              <a:t>random.randint</a:t>
            </a:r>
            <a:r>
              <a:rPr lang="en-US" dirty="0">
                <a:latin typeface="Venus"/>
              </a:rPr>
              <a:t>(1, 6)</a:t>
            </a:r>
          </a:p>
          <a:p>
            <a:r>
              <a:rPr lang="en-US" dirty="0">
                <a:latin typeface="Venus"/>
              </a:rPr>
              <a:t>&gt;&gt;&gt;y = </a:t>
            </a:r>
            <a:r>
              <a:rPr lang="en-US" dirty="0" err="1">
                <a:latin typeface="Venus"/>
              </a:rPr>
              <a:t>random.choice</a:t>
            </a:r>
            <a:r>
              <a:rPr lang="en-US" dirty="0">
                <a:latin typeface="Venus"/>
              </a:rPr>
              <a:t>(["apple", "banana", "cherry", "durian"])</a:t>
            </a:r>
            <a:endParaRPr lang="en-US" dirty="0"/>
          </a:p>
        </p:txBody>
      </p:sp>
    </p:spTree>
    <p:extLst>
      <p:ext uri="{BB962C8B-B14F-4D97-AF65-F5344CB8AC3E}">
        <p14:creationId xmlns:p14="http://schemas.microsoft.com/office/powerpoint/2010/main" val="23032637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7660639"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rgbClr val="FFFFFF"/>
                </a:solidFill>
                <a:cs typeface="Source Sans Pro Light"/>
              </a:rPr>
              <a:t>Introduction to Python</a:t>
            </a:r>
            <a:endParaRPr lang="cs-CZ" sz="2800" dirty="0">
              <a:cs typeface="Source Sans Pro Light"/>
            </a:endParaRPr>
          </a:p>
        </p:txBody>
      </p:sp>
      <p:sp>
        <p:nvSpPr>
          <p:cNvPr id="5" name="Rectangle 4"/>
          <p:cNvSpPr/>
          <p:nvPr/>
        </p:nvSpPr>
        <p:spPr>
          <a:xfrm>
            <a:off x="665956" y="1971794"/>
            <a:ext cx="3588996" cy="523220"/>
          </a:xfrm>
          <a:prstGeom prst="rect">
            <a:avLst/>
          </a:prstGeom>
        </p:spPr>
        <p:txBody>
          <a:bodyPr wrap="none">
            <a:spAutoFit/>
          </a:bodyPr>
          <a:lstStyle/>
          <a:p>
            <a:r>
              <a:rPr lang="en-US" sz="2800" b="1" dirty="0"/>
              <a:t>Introduction to Python</a:t>
            </a:r>
          </a:p>
        </p:txBody>
      </p:sp>
      <p:pic>
        <p:nvPicPr>
          <p:cNvPr id="2" name="Picture 1"/>
          <p:cNvPicPr>
            <a:picLocks noChangeAspect="1"/>
          </p:cNvPicPr>
          <p:nvPr/>
        </p:nvPicPr>
        <p:blipFill>
          <a:blip r:embed="rId2"/>
          <a:stretch>
            <a:fillRect/>
          </a:stretch>
        </p:blipFill>
        <p:spPr>
          <a:xfrm>
            <a:off x="2819852" y="3388360"/>
            <a:ext cx="10404475" cy="5450840"/>
          </a:xfrm>
          <a:prstGeom prst="rect">
            <a:avLst/>
          </a:prstGeom>
        </p:spPr>
      </p:pic>
      <p:pic>
        <p:nvPicPr>
          <p:cNvPr id="3" name="Picture 2"/>
          <p:cNvPicPr>
            <a:picLocks noChangeAspect="1"/>
          </p:cNvPicPr>
          <p:nvPr/>
        </p:nvPicPr>
        <p:blipFill>
          <a:blip r:embed="rId3"/>
          <a:stretch>
            <a:fillRect/>
          </a:stretch>
        </p:blipFill>
        <p:spPr>
          <a:xfrm>
            <a:off x="4941761" y="2277646"/>
            <a:ext cx="5437758" cy="893346"/>
          </a:xfrm>
          <a:prstGeom prst="rect">
            <a:avLst/>
          </a:prstGeom>
        </p:spPr>
      </p:pic>
    </p:spTree>
    <p:extLst>
      <p:ext uri="{BB962C8B-B14F-4D97-AF65-F5344CB8AC3E}">
        <p14:creationId xmlns:p14="http://schemas.microsoft.com/office/powerpoint/2010/main" val="21907577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7660639"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rgbClr val="FFFFFF"/>
                </a:solidFill>
                <a:cs typeface="Source Sans Pro Light"/>
              </a:rPr>
              <a:t>Introduction to Python</a:t>
            </a:r>
            <a:endParaRPr lang="cs-CZ" sz="2800" dirty="0">
              <a:cs typeface="Source Sans Pro Light"/>
            </a:endParaRPr>
          </a:p>
        </p:txBody>
      </p:sp>
      <p:sp>
        <p:nvSpPr>
          <p:cNvPr id="5" name="Rectangle 4"/>
          <p:cNvSpPr/>
          <p:nvPr/>
        </p:nvSpPr>
        <p:spPr>
          <a:xfrm>
            <a:off x="665956" y="1971794"/>
            <a:ext cx="3588996" cy="523220"/>
          </a:xfrm>
          <a:prstGeom prst="rect">
            <a:avLst/>
          </a:prstGeom>
        </p:spPr>
        <p:txBody>
          <a:bodyPr wrap="none">
            <a:spAutoFit/>
          </a:bodyPr>
          <a:lstStyle/>
          <a:p>
            <a:r>
              <a:rPr lang="en-US" sz="2800" b="1" dirty="0"/>
              <a:t>Introduction to Python</a:t>
            </a:r>
          </a:p>
        </p:txBody>
      </p:sp>
      <p:pic>
        <p:nvPicPr>
          <p:cNvPr id="2" name="Picture 1"/>
          <p:cNvPicPr>
            <a:picLocks noChangeAspect="1"/>
          </p:cNvPicPr>
          <p:nvPr/>
        </p:nvPicPr>
        <p:blipFill>
          <a:blip r:embed="rId2"/>
          <a:stretch>
            <a:fillRect/>
          </a:stretch>
        </p:blipFill>
        <p:spPr>
          <a:xfrm>
            <a:off x="3803772" y="4423092"/>
            <a:ext cx="11420500" cy="3014028"/>
          </a:xfrm>
          <a:prstGeom prst="rect">
            <a:avLst/>
          </a:prstGeom>
        </p:spPr>
      </p:pic>
    </p:spTree>
    <p:extLst>
      <p:ext uri="{BB962C8B-B14F-4D97-AF65-F5344CB8AC3E}">
        <p14:creationId xmlns:p14="http://schemas.microsoft.com/office/powerpoint/2010/main" val="19173519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7660639"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rgbClr val="FFFFFF"/>
                </a:solidFill>
                <a:cs typeface="Source Sans Pro Light"/>
              </a:rPr>
              <a:t>Introduction to Python</a:t>
            </a:r>
            <a:endParaRPr lang="cs-CZ" sz="2800" dirty="0">
              <a:cs typeface="Source Sans Pro Light"/>
            </a:endParaRPr>
          </a:p>
        </p:txBody>
      </p:sp>
      <p:sp>
        <p:nvSpPr>
          <p:cNvPr id="5" name="Rectangle 4"/>
          <p:cNvSpPr/>
          <p:nvPr/>
        </p:nvSpPr>
        <p:spPr>
          <a:xfrm>
            <a:off x="665956" y="1971794"/>
            <a:ext cx="3588996" cy="523220"/>
          </a:xfrm>
          <a:prstGeom prst="rect">
            <a:avLst/>
          </a:prstGeom>
        </p:spPr>
        <p:txBody>
          <a:bodyPr wrap="none">
            <a:spAutoFit/>
          </a:bodyPr>
          <a:lstStyle/>
          <a:p>
            <a:r>
              <a:rPr lang="en-US" sz="2800" b="1" dirty="0"/>
              <a:t>Introduction to Python</a:t>
            </a:r>
          </a:p>
        </p:txBody>
      </p:sp>
      <p:pic>
        <p:nvPicPr>
          <p:cNvPr id="2" name="Picture 1"/>
          <p:cNvPicPr>
            <a:picLocks noChangeAspect="1"/>
          </p:cNvPicPr>
          <p:nvPr/>
        </p:nvPicPr>
        <p:blipFill>
          <a:blip r:embed="rId2"/>
          <a:stretch>
            <a:fillRect/>
          </a:stretch>
        </p:blipFill>
        <p:spPr>
          <a:xfrm>
            <a:off x="2448282" y="3633787"/>
            <a:ext cx="9158724" cy="1019493"/>
          </a:xfrm>
          <a:prstGeom prst="rect">
            <a:avLst/>
          </a:prstGeom>
        </p:spPr>
      </p:pic>
      <p:sp>
        <p:nvSpPr>
          <p:cNvPr id="3" name="Rectangle 2"/>
          <p:cNvSpPr/>
          <p:nvPr/>
        </p:nvSpPr>
        <p:spPr>
          <a:xfrm>
            <a:off x="7947642" y="5191888"/>
            <a:ext cx="9502775" cy="1200329"/>
          </a:xfrm>
          <a:prstGeom prst="rect">
            <a:avLst/>
          </a:prstGeom>
        </p:spPr>
        <p:txBody>
          <a:bodyPr>
            <a:spAutoFit/>
          </a:bodyPr>
          <a:lstStyle/>
          <a:p>
            <a:r>
              <a:rPr lang="en-US" dirty="0">
                <a:latin typeface="NewCenturySchlbk-Roman"/>
              </a:rPr>
              <a:t>Concatenation with </a:t>
            </a:r>
            <a:r>
              <a:rPr lang="en-US" sz="1600" dirty="0">
                <a:latin typeface="Venus"/>
              </a:rPr>
              <a:t>+</a:t>
            </a:r>
            <a:r>
              <a:rPr lang="en-US" dirty="0">
                <a:latin typeface="NewCenturySchlbk-Roman"/>
              </a:rPr>
              <a:t>, </a:t>
            </a:r>
          </a:p>
          <a:p>
            <a:r>
              <a:rPr lang="en-US" dirty="0">
                <a:latin typeface="NewCenturySchlbk-Roman"/>
              </a:rPr>
              <a:t>appending with </a:t>
            </a:r>
            <a:r>
              <a:rPr lang="en-US" sz="1600" dirty="0">
                <a:latin typeface="Venus"/>
              </a:rPr>
              <a:t>+=</a:t>
            </a:r>
            <a:r>
              <a:rPr lang="en-US" dirty="0">
                <a:latin typeface="NewCenturySchlbk-Roman"/>
              </a:rPr>
              <a:t>, </a:t>
            </a:r>
          </a:p>
          <a:p>
            <a:r>
              <a:rPr lang="en-US" dirty="0">
                <a:latin typeface="NewCenturySchlbk-Roman"/>
              </a:rPr>
              <a:t>replication with </a:t>
            </a:r>
            <a:r>
              <a:rPr lang="en-US" sz="1600" dirty="0">
                <a:latin typeface="Venus"/>
              </a:rPr>
              <a:t>*</a:t>
            </a:r>
            <a:r>
              <a:rPr lang="en-US" dirty="0">
                <a:latin typeface="NewCenturySchlbk-Roman"/>
              </a:rPr>
              <a:t>, and </a:t>
            </a:r>
          </a:p>
          <a:p>
            <a:r>
              <a:rPr lang="en-US" dirty="0">
                <a:latin typeface="NewCenturySchlbk-Roman"/>
              </a:rPr>
              <a:t>augmented assignment replication with </a:t>
            </a:r>
            <a:r>
              <a:rPr lang="en-US" sz="1600" dirty="0">
                <a:latin typeface="Venus"/>
              </a:rPr>
              <a:t>*=</a:t>
            </a:r>
            <a:r>
              <a:rPr lang="en-US" dirty="0">
                <a:latin typeface="NewCenturySchlbk-Roman"/>
              </a:rPr>
              <a:t>.</a:t>
            </a:r>
            <a:endParaRPr lang="en-US" dirty="0"/>
          </a:p>
        </p:txBody>
      </p:sp>
      <p:pic>
        <p:nvPicPr>
          <p:cNvPr id="6" name="Picture 5"/>
          <p:cNvPicPr>
            <a:picLocks noChangeAspect="1"/>
          </p:cNvPicPr>
          <p:nvPr/>
        </p:nvPicPr>
        <p:blipFill>
          <a:blip r:embed="rId3"/>
          <a:stretch>
            <a:fillRect/>
          </a:stretch>
        </p:blipFill>
        <p:spPr>
          <a:xfrm>
            <a:off x="4752975" y="2769125"/>
            <a:ext cx="6470614" cy="632773"/>
          </a:xfrm>
          <a:prstGeom prst="rect">
            <a:avLst/>
          </a:prstGeom>
        </p:spPr>
      </p:pic>
    </p:spTree>
    <p:extLst>
      <p:ext uri="{BB962C8B-B14F-4D97-AF65-F5344CB8AC3E}">
        <p14:creationId xmlns:p14="http://schemas.microsoft.com/office/powerpoint/2010/main" val="25280705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7660639"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rgbClr val="FFFFFF"/>
                </a:solidFill>
                <a:cs typeface="Source Sans Pro Light"/>
              </a:rPr>
              <a:t>Introduction to Python</a:t>
            </a:r>
            <a:endParaRPr lang="cs-CZ" sz="2800" dirty="0">
              <a:cs typeface="Source Sans Pro Light"/>
            </a:endParaRPr>
          </a:p>
        </p:txBody>
      </p:sp>
      <p:sp>
        <p:nvSpPr>
          <p:cNvPr id="5" name="Rectangle 4"/>
          <p:cNvSpPr/>
          <p:nvPr/>
        </p:nvSpPr>
        <p:spPr>
          <a:xfrm>
            <a:off x="665956" y="1971794"/>
            <a:ext cx="3588996" cy="523220"/>
          </a:xfrm>
          <a:prstGeom prst="rect">
            <a:avLst/>
          </a:prstGeom>
        </p:spPr>
        <p:txBody>
          <a:bodyPr wrap="none">
            <a:spAutoFit/>
          </a:bodyPr>
          <a:lstStyle/>
          <a:p>
            <a:r>
              <a:rPr lang="en-US" sz="2800" b="1" dirty="0"/>
              <a:t>Introduction to Python</a:t>
            </a:r>
          </a:p>
        </p:txBody>
      </p:sp>
      <p:sp>
        <p:nvSpPr>
          <p:cNvPr id="2" name="Rectangle 1"/>
          <p:cNvSpPr/>
          <p:nvPr/>
        </p:nvSpPr>
        <p:spPr>
          <a:xfrm>
            <a:off x="6430518" y="2987794"/>
            <a:ext cx="3506088" cy="369332"/>
          </a:xfrm>
          <a:prstGeom prst="rect">
            <a:avLst/>
          </a:prstGeom>
        </p:spPr>
        <p:txBody>
          <a:bodyPr wrap="none">
            <a:spAutoFit/>
          </a:bodyPr>
          <a:lstStyle/>
          <a:p>
            <a:r>
              <a:rPr lang="en-US" b="1" dirty="0">
                <a:latin typeface="NewCenturySchlbk-Bold"/>
              </a:rPr>
              <a:t>String Operators and Methods</a:t>
            </a:r>
            <a:endParaRPr lang="en-US" dirty="0"/>
          </a:p>
        </p:txBody>
      </p:sp>
      <p:pic>
        <p:nvPicPr>
          <p:cNvPr id="3" name="Picture 2"/>
          <p:cNvPicPr>
            <a:picLocks noChangeAspect="1"/>
          </p:cNvPicPr>
          <p:nvPr/>
        </p:nvPicPr>
        <p:blipFill>
          <a:blip r:embed="rId2"/>
          <a:stretch>
            <a:fillRect/>
          </a:stretch>
        </p:blipFill>
        <p:spPr>
          <a:xfrm>
            <a:off x="542502" y="4886711"/>
            <a:ext cx="9048696" cy="2761615"/>
          </a:xfrm>
          <a:prstGeom prst="rect">
            <a:avLst/>
          </a:prstGeom>
        </p:spPr>
      </p:pic>
      <p:pic>
        <p:nvPicPr>
          <p:cNvPr id="6" name="Picture 5"/>
          <p:cNvPicPr>
            <a:picLocks noChangeAspect="1"/>
          </p:cNvPicPr>
          <p:nvPr/>
        </p:nvPicPr>
        <p:blipFill>
          <a:blip r:embed="rId3"/>
          <a:stretch>
            <a:fillRect/>
          </a:stretch>
        </p:blipFill>
        <p:spPr>
          <a:xfrm>
            <a:off x="11197390" y="5203462"/>
            <a:ext cx="7812923" cy="2761615"/>
          </a:xfrm>
          <a:prstGeom prst="rect">
            <a:avLst/>
          </a:prstGeom>
        </p:spPr>
      </p:pic>
      <p:sp>
        <p:nvSpPr>
          <p:cNvPr id="7" name="Rectangle 6"/>
          <p:cNvSpPr/>
          <p:nvPr/>
        </p:nvSpPr>
        <p:spPr>
          <a:xfrm>
            <a:off x="973455" y="3944861"/>
            <a:ext cx="9502775" cy="830997"/>
          </a:xfrm>
          <a:prstGeom prst="rect">
            <a:avLst/>
          </a:prstGeom>
        </p:spPr>
        <p:txBody>
          <a:bodyPr>
            <a:spAutoFit/>
          </a:bodyPr>
          <a:lstStyle/>
          <a:p>
            <a:r>
              <a:rPr lang="en-US" sz="2400" dirty="0">
                <a:latin typeface="NewCenturySchlbk-Roman"/>
              </a:rPr>
              <a:t>In cases where we want to concatenate lots of strings the </a:t>
            </a:r>
            <a:r>
              <a:rPr lang="en-US" sz="2000" dirty="0" err="1">
                <a:latin typeface="Venus"/>
              </a:rPr>
              <a:t>str.join</a:t>
            </a:r>
            <a:r>
              <a:rPr lang="en-US" sz="2000" dirty="0">
                <a:latin typeface="Venus"/>
              </a:rPr>
              <a:t>() </a:t>
            </a:r>
            <a:r>
              <a:rPr lang="en-US" sz="2400" dirty="0">
                <a:latin typeface="NewCenturySchlbk-Roman"/>
              </a:rPr>
              <a:t>method offers a better solution.</a:t>
            </a:r>
            <a:endParaRPr lang="en-US" sz="2400" dirty="0"/>
          </a:p>
        </p:txBody>
      </p:sp>
    </p:spTree>
    <p:extLst>
      <p:ext uri="{BB962C8B-B14F-4D97-AF65-F5344CB8AC3E}">
        <p14:creationId xmlns:p14="http://schemas.microsoft.com/office/powerpoint/2010/main" val="26154858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7660639"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rgbClr val="FFFFFF"/>
                </a:solidFill>
                <a:cs typeface="Source Sans Pro Light"/>
              </a:rPr>
              <a:t>Introduction to Python</a:t>
            </a:r>
            <a:endParaRPr lang="cs-CZ" sz="2800" dirty="0">
              <a:cs typeface="Source Sans Pro Light"/>
            </a:endParaRPr>
          </a:p>
        </p:txBody>
      </p:sp>
      <p:sp>
        <p:nvSpPr>
          <p:cNvPr id="5" name="Rectangle 4"/>
          <p:cNvSpPr/>
          <p:nvPr/>
        </p:nvSpPr>
        <p:spPr>
          <a:xfrm>
            <a:off x="665956" y="1971794"/>
            <a:ext cx="3588996" cy="523220"/>
          </a:xfrm>
          <a:prstGeom prst="rect">
            <a:avLst/>
          </a:prstGeom>
        </p:spPr>
        <p:txBody>
          <a:bodyPr wrap="none">
            <a:spAutoFit/>
          </a:bodyPr>
          <a:lstStyle/>
          <a:p>
            <a:r>
              <a:rPr lang="en-US" sz="2800" b="1" dirty="0"/>
              <a:t>Introduction to Python</a:t>
            </a:r>
          </a:p>
        </p:txBody>
      </p:sp>
      <p:pic>
        <p:nvPicPr>
          <p:cNvPr id="7" name="Picture 6"/>
          <p:cNvPicPr>
            <a:picLocks noChangeAspect="1"/>
          </p:cNvPicPr>
          <p:nvPr/>
        </p:nvPicPr>
        <p:blipFill>
          <a:blip r:embed="rId2"/>
          <a:stretch>
            <a:fillRect/>
          </a:stretch>
        </p:blipFill>
        <p:spPr>
          <a:xfrm>
            <a:off x="3175487" y="4059872"/>
            <a:ext cx="10907901" cy="4311968"/>
          </a:xfrm>
          <a:prstGeom prst="rect">
            <a:avLst/>
          </a:prstGeom>
        </p:spPr>
      </p:pic>
    </p:spTree>
    <p:extLst>
      <p:ext uri="{BB962C8B-B14F-4D97-AF65-F5344CB8AC3E}">
        <p14:creationId xmlns:p14="http://schemas.microsoft.com/office/powerpoint/2010/main" val="31622948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7660639"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rgbClr val="FFFFFF"/>
                </a:solidFill>
                <a:cs typeface="Source Sans Pro Light"/>
              </a:rPr>
              <a:t>Introduction to Python</a:t>
            </a:r>
            <a:endParaRPr lang="cs-CZ" sz="2800" dirty="0">
              <a:cs typeface="Source Sans Pro Light"/>
            </a:endParaRPr>
          </a:p>
        </p:txBody>
      </p:sp>
      <p:sp>
        <p:nvSpPr>
          <p:cNvPr id="5" name="Rectangle 4"/>
          <p:cNvSpPr/>
          <p:nvPr/>
        </p:nvSpPr>
        <p:spPr>
          <a:xfrm>
            <a:off x="665956" y="1971794"/>
            <a:ext cx="3588996" cy="523220"/>
          </a:xfrm>
          <a:prstGeom prst="rect">
            <a:avLst/>
          </a:prstGeom>
        </p:spPr>
        <p:txBody>
          <a:bodyPr wrap="none">
            <a:spAutoFit/>
          </a:bodyPr>
          <a:lstStyle/>
          <a:p>
            <a:r>
              <a:rPr lang="en-US" sz="2800" b="1" dirty="0"/>
              <a:t>Introduction to Python</a:t>
            </a:r>
          </a:p>
        </p:txBody>
      </p:sp>
      <p:pic>
        <p:nvPicPr>
          <p:cNvPr id="2" name="Picture 1"/>
          <p:cNvPicPr>
            <a:picLocks noChangeAspect="1"/>
          </p:cNvPicPr>
          <p:nvPr/>
        </p:nvPicPr>
        <p:blipFill>
          <a:blip r:embed="rId2"/>
          <a:stretch>
            <a:fillRect/>
          </a:stretch>
        </p:blipFill>
        <p:spPr>
          <a:xfrm>
            <a:off x="2253433" y="3082508"/>
            <a:ext cx="11824993" cy="2584133"/>
          </a:xfrm>
          <a:prstGeom prst="rect">
            <a:avLst/>
          </a:prstGeom>
        </p:spPr>
      </p:pic>
      <p:pic>
        <p:nvPicPr>
          <p:cNvPr id="3" name="Picture 2"/>
          <p:cNvPicPr>
            <a:picLocks noChangeAspect="1"/>
          </p:cNvPicPr>
          <p:nvPr/>
        </p:nvPicPr>
        <p:blipFill>
          <a:blip r:embed="rId3"/>
          <a:stretch>
            <a:fillRect/>
          </a:stretch>
        </p:blipFill>
        <p:spPr>
          <a:xfrm>
            <a:off x="2666085" y="5816515"/>
            <a:ext cx="11895297" cy="2006685"/>
          </a:xfrm>
          <a:prstGeom prst="rect">
            <a:avLst/>
          </a:prstGeom>
        </p:spPr>
      </p:pic>
    </p:spTree>
    <p:extLst>
      <p:ext uri="{BB962C8B-B14F-4D97-AF65-F5344CB8AC3E}">
        <p14:creationId xmlns:p14="http://schemas.microsoft.com/office/powerpoint/2010/main" val="25544676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7660639"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rgbClr val="FFFFFF"/>
                </a:solidFill>
                <a:cs typeface="Source Sans Pro Light"/>
              </a:rPr>
              <a:t>Introduction to Python</a:t>
            </a:r>
            <a:endParaRPr lang="cs-CZ" sz="2800" dirty="0">
              <a:cs typeface="Source Sans Pro Light"/>
            </a:endParaRPr>
          </a:p>
        </p:txBody>
      </p:sp>
      <p:sp>
        <p:nvSpPr>
          <p:cNvPr id="5" name="Rectangle 4"/>
          <p:cNvSpPr/>
          <p:nvPr/>
        </p:nvSpPr>
        <p:spPr>
          <a:xfrm>
            <a:off x="665956" y="1971794"/>
            <a:ext cx="3588996" cy="523220"/>
          </a:xfrm>
          <a:prstGeom prst="rect">
            <a:avLst/>
          </a:prstGeom>
        </p:spPr>
        <p:txBody>
          <a:bodyPr wrap="none">
            <a:spAutoFit/>
          </a:bodyPr>
          <a:lstStyle/>
          <a:p>
            <a:r>
              <a:rPr lang="en-US" sz="2800" b="1" dirty="0"/>
              <a:t>Introduction to Python</a:t>
            </a:r>
          </a:p>
        </p:txBody>
      </p:sp>
      <p:sp>
        <p:nvSpPr>
          <p:cNvPr id="2" name="Rectangle 1"/>
          <p:cNvSpPr>
            <a:spLocks noChangeArrowheads="1"/>
          </p:cNvSpPr>
          <p:nvPr/>
        </p:nvSpPr>
        <p:spPr bwMode="auto">
          <a:xfrm>
            <a:off x="975361" y="3082508"/>
            <a:ext cx="15849600" cy="1969770"/>
          </a:xfrm>
          <a:prstGeom prst="rect">
            <a:avLst/>
          </a:prstGeom>
          <a:solidFill>
            <a:srgbClr val="ECF0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effectLst/>
                <a:latin typeface="Lucida Grande"/>
              </a:rPr>
              <a:t>Formatted String Literals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Lucida Grande"/>
                <a:hlinkClick r:id="rId2"/>
              </a:rPr>
              <a:t>Formatted string literals</a:t>
            </a:r>
            <a:r>
              <a:rPr kumimoji="0" lang="en-US" altLang="en-US" sz="2400" b="0" i="0" u="none" strike="noStrike" cap="none" normalizeH="0" baseline="0" dirty="0">
                <a:ln>
                  <a:noFill/>
                </a:ln>
                <a:effectLst/>
                <a:latin typeface="Lucida Grande"/>
              </a:rPr>
              <a:t> (also called f-strings for short) let you include the value of Python expressions inside a string by prefixing the string with </a:t>
            </a: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f</a:t>
            </a:r>
            <a:r>
              <a:rPr kumimoji="0" lang="en-US" altLang="en-US" sz="2400" b="0" i="0" u="none" strike="noStrike" cap="none" normalizeH="0" baseline="0" dirty="0">
                <a:ln>
                  <a:noFill/>
                </a:ln>
                <a:effectLst/>
                <a:latin typeface="Lucida Grande"/>
              </a:rPr>
              <a:t> or </a:t>
            </a: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F</a:t>
            </a:r>
            <a:r>
              <a:rPr kumimoji="0" lang="en-US" altLang="en-US" sz="2400" b="0" i="0" u="none" strike="noStrike" cap="none" normalizeH="0" baseline="0" dirty="0">
                <a:ln>
                  <a:noFill/>
                </a:ln>
                <a:effectLst/>
                <a:latin typeface="Lucida Grande"/>
              </a:rPr>
              <a:t> and writing expressions as </a:t>
            </a: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{expression}</a:t>
            </a:r>
            <a:r>
              <a:rPr kumimoji="0" lang="en-US" altLang="en-US" sz="2400" b="0" i="0" u="none" strike="noStrike" cap="none" normalizeH="0" baseline="0" dirty="0">
                <a:ln>
                  <a:noFill/>
                </a:ln>
                <a:effectLst/>
                <a:latin typeface="Lucida Grande"/>
              </a:rPr>
              <a:t>.</a:t>
            </a:r>
            <a:endParaRPr kumimoji="0" lang="en-US" altLang="en-US" sz="32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Lucida Grande"/>
              </a:rPr>
              <a:t>An optional format specifier can follow the expression. This allows greater control over how the value is formatted. The following example rounds pi to three places after the decimal:</a:t>
            </a:r>
            <a:endParaRPr kumimoji="0" lang="en-US" altLang="en-US" sz="3600" b="0" i="0" u="none" strike="noStrike" cap="none" normalizeH="0" baseline="0" dirty="0">
              <a:ln>
                <a:noFill/>
              </a:ln>
              <a:effectLst/>
            </a:endParaRPr>
          </a:p>
        </p:txBody>
      </p:sp>
      <p:sp>
        <p:nvSpPr>
          <p:cNvPr id="3" name="Rectangle 2"/>
          <p:cNvSpPr>
            <a:spLocks noChangeArrowheads="1"/>
          </p:cNvSpPr>
          <p:nvPr/>
        </p:nvSpPr>
        <p:spPr bwMode="auto">
          <a:xfrm>
            <a:off x="1178561" y="5526620"/>
            <a:ext cx="12984480" cy="1027974"/>
          </a:xfrm>
          <a:prstGeom prst="rect">
            <a:avLst/>
          </a:prstGeom>
          <a:solidFill>
            <a:srgbClr val="EE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Courier New" panose="02070309020205020404" pitchFamily="49" charset="0"/>
                <a:cs typeface="Courier New" panose="02070309020205020404" pitchFamily="49" charset="0"/>
              </a:rPr>
              <a:t>&gt;&gt;&gt;import</a:t>
            </a: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effectLst/>
                <a:latin typeface="Courier New" panose="02070309020205020404" pitchFamily="49" charset="0"/>
                <a:cs typeface="Courier New" panose="02070309020205020404" pitchFamily="49" charset="0"/>
              </a:rPr>
              <a:t>math</a:t>
            </a: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 </a:t>
            </a:r>
            <a:endParaRPr kumimoji="0" lang="en-US" altLang="en-US" sz="24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&gt;&gt;&gt;(</a:t>
            </a:r>
            <a:r>
              <a:rPr kumimoji="0" lang="en-US" altLang="en-US" sz="2000" b="0" i="0" u="none" strike="noStrike" cap="none" normalizeH="0" baseline="0" dirty="0" err="1">
                <a:ln>
                  <a:noFill/>
                </a:ln>
                <a:effectLst/>
                <a:latin typeface="Courier New" panose="02070309020205020404" pitchFamily="49" charset="0"/>
                <a:cs typeface="Courier New" panose="02070309020205020404" pitchFamily="49" charset="0"/>
              </a:rPr>
              <a:t>f'The</a:t>
            </a: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 value of pi is approximately </a:t>
            </a:r>
            <a:r>
              <a:rPr kumimoji="0" lang="en-US" altLang="en-US" sz="2000" b="1" i="0"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effectLst/>
                <a:latin typeface="Arial" panose="020B0604020202020204" pitchFamily="34" charset="0"/>
              </a:rPr>
              <a:t>math</a:t>
            </a:r>
            <a:r>
              <a:rPr kumimoji="0" lang="en-US" altLang="en-US" sz="3600" b="0" i="0" u="none" strike="noStrike" cap="none" normalizeH="0" baseline="0" dirty="0">
                <a:ln>
                  <a:noFill/>
                </a:ln>
                <a:effectLst/>
                <a:latin typeface="Arial" panose="020B0604020202020204" pitchFamily="34" charset="0"/>
              </a:rPr>
              <a:t>.</a:t>
            </a:r>
            <a:r>
              <a:rPr kumimoji="0" lang="en-US" altLang="en-US" sz="2400" b="0" i="0" u="none" strike="noStrike" cap="none" normalizeH="0" baseline="0" dirty="0">
                <a:ln>
                  <a:noFill/>
                </a:ln>
                <a:effectLst/>
                <a:latin typeface="Arial" panose="020B0604020202020204" pitchFamily="34" charset="0"/>
              </a:rPr>
              <a:t>pi</a:t>
            </a:r>
            <a:r>
              <a:rPr kumimoji="0" lang="en-US" altLang="en-US" sz="2000" b="1" i="0"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.3f</a:t>
            </a:r>
            <a:r>
              <a:rPr kumimoji="0" lang="en-US" altLang="en-US" sz="2000" b="1" i="0"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en-US" sz="3200" b="0" i="0" u="none" strike="noStrike" cap="none" normalizeH="0" baseline="0" dirty="0">
                <a:ln>
                  <a:noFill/>
                </a:ln>
                <a:effectLst/>
              </a:rPr>
              <a:t> </a:t>
            </a:r>
            <a:endParaRPr kumimoji="0" lang="en-US" altLang="en-US" sz="3600" b="0" i="0" u="none" strike="noStrike" cap="none" normalizeH="0" baseline="0" dirty="0">
              <a:ln>
                <a:noFill/>
              </a:ln>
              <a:effectLst/>
              <a:latin typeface="Arial" panose="020B0604020202020204" pitchFamily="34" charset="0"/>
            </a:endParaRPr>
          </a:p>
        </p:txBody>
      </p:sp>
      <p:sp>
        <p:nvSpPr>
          <p:cNvPr id="6" name="Rectangle 3"/>
          <p:cNvSpPr>
            <a:spLocks noChangeArrowheads="1"/>
          </p:cNvSpPr>
          <p:nvPr/>
        </p:nvSpPr>
        <p:spPr bwMode="auto">
          <a:xfrm>
            <a:off x="1178561" y="7028936"/>
            <a:ext cx="13888721" cy="553998"/>
          </a:xfrm>
          <a:prstGeom prst="rect">
            <a:avLst/>
          </a:prstGeom>
          <a:solidFill>
            <a:srgbClr val="EE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effectLst/>
                <a:latin typeface="Courier New" panose="02070309020205020404" pitchFamily="49" charset="0"/>
                <a:cs typeface="Courier New" panose="02070309020205020404" pitchFamily="49" charset="0"/>
              </a:rPr>
              <a:t>The value of pi is approximately 3.142.</a:t>
            </a:r>
            <a:r>
              <a:rPr kumimoji="0" lang="en-US" altLang="en-US" sz="3600" b="0" i="0" u="none" strike="noStrike" cap="none" normalizeH="0" baseline="0">
                <a:ln>
                  <a:noFill/>
                </a:ln>
                <a:effectLst/>
              </a:rPr>
              <a:t> </a:t>
            </a:r>
            <a:endParaRPr kumimoji="0" lang="en-US" altLang="en-US" sz="4000"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36889872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7660639"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rgbClr val="FFFFFF"/>
                </a:solidFill>
                <a:cs typeface="Source Sans Pro Light"/>
              </a:rPr>
              <a:t>Introduction to Python</a:t>
            </a:r>
            <a:endParaRPr lang="cs-CZ" sz="2800" dirty="0">
              <a:cs typeface="Source Sans Pro Light"/>
            </a:endParaRPr>
          </a:p>
        </p:txBody>
      </p:sp>
      <p:sp>
        <p:nvSpPr>
          <p:cNvPr id="5" name="Rectangle 4"/>
          <p:cNvSpPr/>
          <p:nvPr/>
        </p:nvSpPr>
        <p:spPr>
          <a:xfrm>
            <a:off x="665956" y="1971794"/>
            <a:ext cx="3588996" cy="523220"/>
          </a:xfrm>
          <a:prstGeom prst="rect">
            <a:avLst/>
          </a:prstGeom>
        </p:spPr>
        <p:txBody>
          <a:bodyPr wrap="none">
            <a:spAutoFit/>
          </a:bodyPr>
          <a:lstStyle/>
          <a:p>
            <a:r>
              <a:rPr lang="en-US" sz="2800" b="1" dirty="0"/>
              <a:t>Introduction to Python</a:t>
            </a:r>
          </a:p>
        </p:txBody>
      </p:sp>
      <p:sp>
        <p:nvSpPr>
          <p:cNvPr id="3" name="Rectangle 1"/>
          <p:cNvSpPr>
            <a:spLocks noChangeArrowheads="1"/>
          </p:cNvSpPr>
          <p:nvPr/>
        </p:nvSpPr>
        <p:spPr bwMode="auto">
          <a:xfrm>
            <a:off x="1471705" y="3539122"/>
            <a:ext cx="16136499" cy="5170646"/>
          </a:xfrm>
          <a:prstGeom prst="rect">
            <a:avLst/>
          </a:prstGeom>
          <a:solidFill>
            <a:srgbClr val="EE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effectLst/>
                <a:latin typeface="Lucida Grande"/>
              </a:rPr>
              <a:t>The String format() Method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Lucida Grande"/>
              </a:rPr>
              <a:t>Basic usage of the </a:t>
            </a:r>
            <a:r>
              <a:rPr kumimoji="0" lang="en-US" altLang="en-US" sz="2000" b="0" i="0" u="none" strike="noStrike" cap="none" normalizeH="0" baseline="0" dirty="0" err="1">
                <a:ln>
                  <a:noFill/>
                </a:ln>
                <a:effectLst/>
                <a:latin typeface="Courier New" panose="02070309020205020404" pitchFamily="49" charset="0"/>
                <a:cs typeface="Courier New" panose="02070309020205020404" pitchFamily="49" charset="0"/>
                <a:hlinkClick r:id="rId2" tooltip="str.format"/>
              </a:rPr>
              <a:t>str.format</a:t>
            </a: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hlinkClick r:id="rId2" tooltip="str.format"/>
              </a:rPr>
              <a:t>()</a:t>
            </a:r>
            <a:r>
              <a:rPr kumimoji="0" lang="en-US" altLang="en-US" sz="2400" b="0" i="0" u="none" strike="noStrike" cap="none" normalizeH="0" baseline="0" dirty="0">
                <a:ln>
                  <a:noFill/>
                </a:ln>
                <a:effectLst/>
                <a:latin typeface="Lucida Grande"/>
              </a:rPr>
              <a:t> method looks like this:</a:t>
            </a:r>
            <a:endParaRPr kumimoji="0" lang="en-US" altLang="en-US" sz="32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t>&gt;&gt;&gt;</a:t>
            </a: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('We are the </a:t>
            </a:r>
            <a:r>
              <a:rPr kumimoji="0" lang="en-US" altLang="en-US" sz="2000" b="1" i="0"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 who say "</a:t>
            </a:r>
            <a:r>
              <a:rPr kumimoji="0" lang="en-US" altLang="en-US" sz="2000" b="1" i="0"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en-US" sz="3600" b="0" i="0" u="none" strike="noStrike" cap="none" normalizeH="0" baseline="0" dirty="0">
                <a:ln>
                  <a:noFill/>
                </a:ln>
                <a:effectLst/>
                <a:latin typeface="Arial" panose="020B0604020202020204" pitchFamily="34" charset="0"/>
              </a:rPr>
              <a:t>.</a:t>
            </a:r>
            <a:r>
              <a:rPr kumimoji="0" lang="en-US" altLang="en-US" sz="2400" b="0" i="0" u="none" strike="noStrike" cap="none" normalizeH="0" baseline="0" dirty="0">
                <a:ln>
                  <a:noFill/>
                </a:ln>
                <a:effectLst/>
                <a:latin typeface="Arial" panose="020B0604020202020204" pitchFamily="34" charset="0"/>
              </a:rPr>
              <a:t>format</a:t>
            </a: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('knights', 'Ni'))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We are the knights who say "Ni!" </a:t>
            </a:r>
            <a:endParaRPr kumimoji="0" lang="en-US" altLang="en-US" sz="32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Lucida Grande"/>
              </a:rPr>
              <a:t>The brackets and characters within them (called format fields) are replaced with the objects passed into the </a:t>
            </a:r>
            <a:r>
              <a:rPr kumimoji="0" lang="en-US" altLang="en-US" sz="2000" b="0" i="0" u="none" strike="noStrike" cap="none" normalizeH="0" baseline="0" dirty="0" err="1">
                <a:ln>
                  <a:noFill/>
                </a:ln>
                <a:effectLst/>
                <a:latin typeface="Courier New" panose="02070309020205020404" pitchFamily="49" charset="0"/>
                <a:cs typeface="Courier New" panose="02070309020205020404" pitchFamily="49" charset="0"/>
                <a:hlinkClick r:id="rId2" tooltip="str.format"/>
              </a:rPr>
              <a:t>str.format</a:t>
            </a: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hlinkClick r:id="rId2" tooltip="str.format"/>
              </a:rPr>
              <a:t>()</a:t>
            </a:r>
            <a:r>
              <a:rPr kumimoji="0" lang="en-US" altLang="en-US" sz="2400" b="0" i="0" u="none" strike="noStrike" cap="none" normalizeH="0" baseline="0" dirty="0">
                <a:ln>
                  <a:noFill/>
                </a:ln>
                <a:effectLst/>
                <a:latin typeface="Lucida Grande"/>
              </a:rPr>
              <a:t> method. A number in the brackets can be used to refer to the position of the object passed into the </a:t>
            </a:r>
            <a:r>
              <a:rPr kumimoji="0" lang="en-US" altLang="en-US" sz="2000" b="0" i="0" u="none" strike="noStrike" cap="none" normalizeH="0" baseline="0" dirty="0" err="1">
                <a:ln>
                  <a:noFill/>
                </a:ln>
                <a:effectLst/>
                <a:latin typeface="Courier New" panose="02070309020205020404" pitchFamily="49" charset="0"/>
                <a:cs typeface="Courier New" panose="02070309020205020404" pitchFamily="49" charset="0"/>
                <a:hlinkClick r:id="rId2" tooltip="str.format"/>
              </a:rPr>
              <a:t>str.format</a:t>
            </a: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hlinkClick r:id="rId2" tooltip="str.format"/>
              </a:rPr>
              <a:t>()</a:t>
            </a:r>
            <a:r>
              <a:rPr kumimoji="0" lang="en-US" altLang="en-US" sz="2400" b="0" i="0" u="none" strike="noStrike" cap="none" normalizeH="0" baseline="0" dirty="0">
                <a:ln>
                  <a:noFill/>
                </a:ln>
                <a:effectLst/>
                <a:latin typeface="Lucida Grande"/>
              </a:rPr>
              <a:t> method.</a:t>
            </a:r>
            <a:endParaRPr kumimoji="0" lang="en-US" altLang="en-US" sz="32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t>&gt;&gt;&gt;</a:t>
            </a: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en-US" sz="2000" b="1" i="0" u="none" strike="noStrike" cap="none" normalizeH="0" baseline="0" dirty="0">
                <a:ln>
                  <a:noFill/>
                </a:ln>
                <a:effectLst/>
                <a:latin typeface="Courier New" panose="02070309020205020404" pitchFamily="49" charset="0"/>
                <a:cs typeface="Courier New" panose="02070309020205020404" pitchFamily="49" charset="0"/>
              </a:rPr>
              <a:t>{0}</a:t>
            </a: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 and </a:t>
            </a:r>
            <a:r>
              <a:rPr kumimoji="0" lang="en-US" altLang="en-US" sz="2000" b="1" i="0" u="none" strike="noStrike" cap="none" normalizeH="0" baseline="0" dirty="0">
                <a:ln>
                  <a:noFill/>
                </a:ln>
                <a:effectLst/>
                <a:latin typeface="Courier New" panose="02070309020205020404" pitchFamily="49" charset="0"/>
                <a:cs typeface="Courier New" panose="02070309020205020404" pitchFamily="49" charset="0"/>
              </a:rPr>
              <a:t>{1}</a:t>
            </a: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en-US" sz="3600" b="0" i="0" u="none" strike="noStrike" cap="none" normalizeH="0" baseline="0" dirty="0">
                <a:ln>
                  <a:noFill/>
                </a:ln>
                <a:effectLst/>
                <a:latin typeface="Arial" panose="020B0604020202020204" pitchFamily="34" charset="0"/>
              </a:rPr>
              <a:t>.</a:t>
            </a:r>
            <a:r>
              <a:rPr kumimoji="0" lang="en-US" altLang="en-US" sz="2400" b="0" i="0" u="none" strike="noStrike" cap="none" normalizeH="0" baseline="0" dirty="0">
                <a:ln>
                  <a:noFill/>
                </a:ln>
                <a:effectLst/>
                <a:latin typeface="Arial" panose="020B0604020202020204" pitchFamily="34" charset="0"/>
              </a:rPr>
              <a:t>format</a:t>
            </a: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('spam', 'eggs'))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spam and eggs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Courier New" panose="02070309020205020404" pitchFamily="49" charset="0"/>
                <a:cs typeface="Courier New" panose="02070309020205020404" pitchFamily="49" charset="0"/>
              </a:rPr>
              <a:t>&gt;&gt;&gt; </a:t>
            </a: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en-US" sz="2000" b="1" i="0" u="none" strike="noStrike" cap="none" normalizeH="0" baseline="0" dirty="0">
                <a:ln>
                  <a:noFill/>
                </a:ln>
                <a:effectLst/>
                <a:latin typeface="Courier New" panose="02070309020205020404" pitchFamily="49" charset="0"/>
                <a:cs typeface="Courier New" panose="02070309020205020404" pitchFamily="49" charset="0"/>
              </a:rPr>
              <a:t>{1}</a:t>
            </a: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 and </a:t>
            </a:r>
            <a:r>
              <a:rPr kumimoji="0" lang="en-US" altLang="en-US" sz="2000" b="1" i="0" u="none" strike="noStrike" cap="none" normalizeH="0" baseline="0" dirty="0">
                <a:ln>
                  <a:noFill/>
                </a:ln>
                <a:effectLst/>
                <a:latin typeface="Courier New" panose="02070309020205020404" pitchFamily="49" charset="0"/>
                <a:cs typeface="Courier New" panose="02070309020205020404" pitchFamily="49" charset="0"/>
              </a:rPr>
              <a:t>{0}</a:t>
            </a: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en-US" sz="3600" b="0" i="0" u="none" strike="noStrike" cap="none" normalizeH="0" baseline="0" dirty="0">
                <a:ln>
                  <a:noFill/>
                </a:ln>
                <a:effectLst/>
                <a:latin typeface="Arial" panose="020B0604020202020204" pitchFamily="34" charset="0"/>
              </a:rPr>
              <a:t>.</a:t>
            </a:r>
            <a:r>
              <a:rPr kumimoji="0" lang="en-US" altLang="en-US" sz="2400" b="0" i="0" u="none" strike="noStrike" cap="none" normalizeH="0" baseline="0" dirty="0">
                <a:ln>
                  <a:noFill/>
                </a:ln>
                <a:effectLst/>
                <a:latin typeface="Arial" panose="020B0604020202020204" pitchFamily="34" charset="0"/>
              </a:rPr>
              <a:t>format</a:t>
            </a: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('spam', 'eggs'))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eggs and spam</a:t>
            </a:r>
            <a:endParaRPr kumimoji="0" lang="en-US" altLang="en-US" sz="3600" b="0" i="0" u="none" strike="noStrike" cap="none" normalizeH="0" baseline="0" dirty="0">
              <a:ln>
                <a:noFill/>
              </a:ln>
              <a:effectLst/>
            </a:endParaRPr>
          </a:p>
        </p:txBody>
      </p:sp>
    </p:spTree>
    <p:extLst>
      <p:ext uri="{BB962C8B-B14F-4D97-AF65-F5344CB8AC3E}">
        <p14:creationId xmlns:p14="http://schemas.microsoft.com/office/powerpoint/2010/main" val="332208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19844" y="556807"/>
            <a:ext cx="4788239" cy="827493"/>
          </a:xfrm>
          <a:prstGeom prst="rect">
            <a:avLst/>
          </a:prstGeom>
          <a:blipFill>
            <a:blip r:embed="rId2" cstate="print"/>
            <a:stretch>
              <a:fillRect/>
            </a:stretch>
          </a:blipFill>
        </p:spPr>
        <p:txBody>
          <a:bodyPr wrap="square" lIns="0" tIns="0" rIns="0" bIns="0" rtlCol="0"/>
          <a:lstStyle/>
          <a:p>
            <a:endParaRPr dirty="0"/>
          </a:p>
        </p:txBody>
      </p:sp>
      <p:sp>
        <p:nvSpPr>
          <p:cNvPr id="9" name="object 9"/>
          <p:cNvSpPr txBox="1"/>
          <p:nvPr/>
        </p:nvSpPr>
        <p:spPr>
          <a:xfrm>
            <a:off x="665956" y="748698"/>
            <a:ext cx="3581400" cy="443711"/>
          </a:xfrm>
          <a:prstGeom prst="rect">
            <a:avLst/>
          </a:prstGeom>
        </p:spPr>
        <p:txBody>
          <a:bodyPr vert="horz" wrap="square" lIns="0" tIns="12700" rIns="0" bIns="0" rtlCol="0">
            <a:spAutoFit/>
          </a:bodyPr>
          <a:lstStyle/>
          <a:p>
            <a:pPr marL="12700">
              <a:spcBef>
                <a:spcPts val="100"/>
              </a:spcBef>
            </a:pPr>
            <a:r>
              <a:rPr lang="en-IN" sz="2800" spc="-5" dirty="0">
                <a:solidFill>
                  <a:srgbClr val="FFFFFF"/>
                </a:solidFill>
                <a:cs typeface="Source Sans Pro Light"/>
              </a:rPr>
              <a:t>Books</a:t>
            </a:r>
            <a:endParaRPr sz="2800" dirty="0">
              <a:cs typeface="Source Sans Pro Light"/>
            </a:endParaRPr>
          </a:p>
        </p:txBody>
      </p:sp>
      <p:pic>
        <p:nvPicPr>
          <p:cNvPr id="2" name="Picture 1"/>
          <p:cNvPicPr>
            <a:picLocks noChangeAspect="1"/>
          </p:cNvPicPr>
          <p:nvPr/>
        </p:nvPicPr>
        <p:blipFill>
          <a:blip r:embed="rId3"/>
          <a:stretch>
            <a:fillRect/>
          </a:stretch>
        </p:blipFill>
        <p:spPr>
          <a:xfrm>
            <a:off x="960354" y="2896578"/>
            <a:ext cx="17089603" cy="4900245"/>
          </a:xfrm>
          <a:prstGeom prst="rect">
            <a:avLst/>
          </a:prstGeom>
        </p:spPr>
      </p:pic>
    </p:spTree>
    <p:extLst>
      <p:ext uri="{BB962C8B-B14F-4D97-AF65-F5344CB8AC3E}">
        <p14:creationId xmlns:p14="http://schemas.microsoft.com/office/powerpoint/2010/main" val="16459074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7660639"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rgbClr val="FFFFFF"/>
                </a:solidFill>
                <a:cs typeface="Source Sans Pro Light"/>
              </a:rPr>
              <a:t>Introduction to Python</a:t>
            </a:r>
            <a:endParaRPr lang="cs-CZ" sz="2800" dirty="0">
              <a:cs typeface="Source Sans Pro Light"/>
            </a:endParaRPr>
          </a:p>
        </p:txBody>
      </p:sp>
      <p:sp>
        <p:nvSpPr>
          <p:cNvPr id="5" name="Rectangle 4"/>
          <p:cNvSpPr/>
          <p:nvPr/>
        </p:nvSpPr>
        <p:spPr>
          <a:xfrm>
            <a:off x="665956" y="1971794"/>
            <a:ext cx="3588996" cy="523220"/>
          </a:xfrm>
          <a:prstGeom prst="rect">
            <a:avLst/>
          </a:prstGeom>
        </p:spPr>
        <p:txBody>
          <a:bodyPr wrap="none">
            <a:spAutoFit/>
          </a:bodyPr>
          <a:lstStyle/>
          <a:p>
            <a:r>
              <a:rPr lang="en-US" sz="2800" b="1" dirty="0"/>
              <a:t>Introduction to Python</a:t>
            </a:r>
          </a:p>
        </p:txBody>
      </p:sp>
      <p:sp>
        <p:nvSpPr>
          <p:cNvPr id="2" name="Rectangle 1"/>
          <p:cNvSpPr/>
          <p:nvPr/>
        </p:nvSpPr>
        <p:spPr>
          <a:xfrm>
            <a:off x="6809268" y="2682994"/>
            <a:ext cx="1082348" cy="369332"/>
          </a:xfrm>
          <a:prstGeom prst="rect">
            <a:avLst/>
          </a:prstGeom>
        </p:spPr>
        <p:txBody>
          <a:bodyPr wrap="none">
            <a:spAutoFit/>
          </a:bodyPr>
          <a:lstStyle/>
          <a:p>
            <a:r>
              <a:rPr lang="en-US" b="1" dirty="0">
                <a:latin typeface="NewCenturySchlbk-Bold"/>
              </a:rPr>
              <a:t>Integers</a:t>
            </a:r>
            <a:endParaRPr lang="en-US" dirty="0"/>
          </a:p>
        </p:txBody>
      </p:sp>
      <p:pic>
        <p:nvPicPr>
          <p:cNvPr id="3" name="Picture 2"/>
          <p:cNvPicPr>
            <a:picLocks noChangeAspect="1"/>
          </p:cNvPicPr>
          <p:nvPr/>
        </p:nvPicPr>
        <p:blipFill>
          <a:blip r:embed="rId2"/>
          <a:stretch>
            <a:fillRect/>
          </a:stretch>
        </p:blipFill>
        <p:spPr>
          <a:xfrm>
            <a:off x="3352800" y="3132137"/>
            <a:ext cx="8771731" cy="7416100"/>
          </a:xfrm>
          <a:prstGeom prst="rect">
            <a:avLst/>
          </a:prstGeom>
        </p:spPr>
      </p:pic>
      <p:sp>
        <p:nvSpPr>
          <p:cNvPr id="6" name="Rectangle 5"/>
          <p:cNvSpPr/>
          <p:nvPr/>
        </p:nvSpPr>
        <p:spPr>
          <a:xfrm>
            <a:off x="8477379" y="2540322"/>
            <a:ext cx="5583580" cy="523220"/>
          </a:xfrm>
          <a:prstGeom prst="rect">
            <a:avLst/>
          </a:prstGeom>
        </p:spPr>
        <p:txBody>
          <a:bodyPr wrap="none">
            <a:spAutoFit/>
          </a:bodyPr>
          <a:lstStyle/>
          <a:p>
            <a:r>
              <a:rPr lang="en-US" sz="2800" i="1" dirty="0">
                <a:latin typeface="NewCenturySchlbk-Italic"/>
              </a:rPr>
              <a:t>Numeric Operators and Functions</a:t>
            </a:r>
            <a:endParaRPr lang="en-US" sz="2800" dirty="0"/>
          </a:p>
        </p:txBody>
      </p:sp>
    </p:spTree>
    <p:extLst>
      <p:ext uri="{BB962C8B-B14F-4D97-AF65-F5344CB8AC3E}">
        <p14:creationId xmlns:p14="http://schemas.microsoft.com/office/powerpoint/2010/main" val="3880018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7660639"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rgbClr val="FFFFFF"/>
                </a:solidFill>
                <a:cs typeface="Source Sans Pro Light"/>
              </a:rPr>
              <a:t>Introduction to Python</a:t>
            </a:r>
            <a:endParaRPr lang="cs-CZ" sz="2800" dirty="0">
              <a:cs typeface="Source Sans Pro Light"/>
            </a:endParaRPr>
          </a:p>
        </p:txBody>
      </p:sp>
      <p:sp>
        <p:nvSpPr>
          <p:cNvPr id="5" name="Rectangle 4"/>
          <p:cNvSpPr/>
          <p:nvPr/>
        </p:nvSpPr>
        <p:spPr>
          <a:xfrm>
            <a:off x="665956" y="1971794"/>
            <a:ext cx="3588996" cy="523220"/>
          </a:xfrm>
          <a:prstGeom prst="rect">
            <a:avLst/>
          </a:prstGeom>
        </p:spPr>
        <p:txBody>
          <a:bodyPr wrap="none">
            <a:spAutoFit/>
          </a:bodyPr>
          <a:lstStyle/>
          <a:p>
            <a:r>
              <a:rPr lang="en-US" sz="2800" b="1" dirty="0"/>
              <a:t>Introduction to Python</a:t>
            </a:r>
          </a:p>
        </p:txBody>
      </p:sp>
      <p:sp>
        <p:nvSpPr>
          <p:cNvPr id="2" name="Rectangle 1"/>
          <p:cNvSpPr/>
          <p:nvPr/>
        </p:nvSpPr>
        <p:spPr>
          <a:xfrm>
            <a:off x="6809268" y="2682994"/>
            <a:ext cx="1082348" cy="369332"/>
          </a:xfrm>
          <a:prstGeom prst="rect">
            <a:avLst/>
          </a:prstGeom>
        </p:spPr>
        <p:txBody>
          <a:bodyPr wrap="none">
            <a:spAutoFit/>
          </a:bodyPr>
          <a:lstStyle/>
          <a:p>
            <a:r>
              <a:rPr lang="en-US" b="1" dirty="0">
                <a:latin typeface="NewCenturySchlbk-Bold"/>
              </a:rPr>
              <a:t>Integers</a:t>
            </a:r>
            <a:endParaRPr lang="en-US" dirty="0"/>
          </a:p>
        </p:txBody>
      </p:sp>
      <p:sp>
        <p:nvSpPr>
          <p:cNvPr id="6" name="Rectangle 5"/>
          <p:cNvSpPr/>
          <p:nvPr/>
        </p:nvSpPr>
        <p:spPr>
          <a:xfrm>
            <a:off x="8477379" y="2540322"/>
            <a:ext cx="4884671" cy="523220"/>
          </a:xfrm>
          <a:prstGeom prst="rect">
            <a:avLst/>
          </a:prstGeom>
        </p:spPr>
        <p:txBody>
          <a:bodyPr wrap="none">
            <a:spAutoFit/>
          </a:bodyPr>
          <a:lstStyle/>
          <a:p>
            <a:r>
              <a:rPr lang="en-US" sz="2800" i="1" dirty="0">
                <a:latin typeface="NewCenturySchlbk-Italic"/>
              </a:rPr>
              <a:t>Integer Conversion Functions</a:t>
            </a:r>
            <a:endParaRPr lang="en-US" sz="2800" dirty="0"/>
          </a:p>
        </p:txBody>
      </p:sp>
      <p:pic>
        <p:nvPicPr>
          <p:cNvPr id="7" name="Picture 6"/>
          <p:cNvPicPr>
            <a:picLocks noChangeAspect="1"/>
          </p:cNvPicPr>
          <p:nvPr/>
        </p:nvPicPr>
        <p:blipFill>
          <a:blip r:embed="rId2"/>
          <a:stretch>
            <a:fillRect/>
          </a:stretch>
        </p:blipFill>
        <p:spPr>
          <a:xfrm>
            <a:off x="3861794" y="3793708"/>
            <a:ext cx="9231170" cy="4649153"/>
          </a:xfrm>
          <a:prstGeom prst="rect">
            <a:avLst/>
          </a:prstGeom>
        </p:spPr>
      </p:pic>
    </p:spTree>
    <p:extLst>
      <p:ext uri="{BB962C8B-B14F-4D97-AF65-F5344CB8AC3E}">
        <p14:creationId xmlns:p14="http://schemas.microsoft.com/office/powerpoint/2010/main" val="9580037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7660639"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rgbClr val="FFFFFF"/>
                </a:solidFill>
                <a:cs typeface="Source Sans Pro Light"/>
              </a:rPr>
              <a:t>Introduction to Python</a:t>
            </a:r>
            <a:endParaRPr lang="cs-CZ" sz="2800" dirty="0">
              <a:cs typeface="Source Sans Pro Light"/>
            </a:endParaRPr>
          </a:p>
        </p:txBody>
      </p:sp>
      <p:sp>
        <p:nvSpPr>
          <p:cNvPr id="5" name="Rectangle 4"/>
          <p:cNvSpPr/>
          <p:nvPr/>
        </p:nvSpPr>
        <p:spPr>
          <a:xfrm>
            <a:off x="665956" y="1971794"/>
            <a:ext cx="3588996" cy="523220"/>
          </a:xfrm>
          <a:prstGeom prst="rect">
            <a:avLst/>
          </a:prstGeom>
        </p:spPr>
        <p:txBody>
          <a:bodyPr wrap="none">
            <a:spAutoFit/>
          </a:bodyPr>
          <a:lstStyle/>
          <a:p>
            <a:r>
              <a:rPr lang="en-US" sz="2800" b="1" dirty="0"/>
              <a:t>Introduction to Python</a:t>
            </a:r>
          </a:p>
        </p:txBody>
      </p:sp>
      <p:sp>
        <p:nvSpPr>
          <p:cNvPr id="2" name="Rectangle 1"/>
          <p:cNvSpPr/>
          <p:nvPr/>
        </p:nvSpPr>
        <p:spPr>
          <a:xfrm>
            <a:off x="6809268" y="2682994"/>
            <a:ext cx="1082348" cy="369332"/>
          </a:xfrm>
          <a:prstGeom prst="rect">
            <a:avLst/>
          </a:prstGeom>
        </p:spPr>
        <p:txBody>
          <a:bodyPr wrap="none">
            <a:spAutoFit/>
          </a:bodyPr>
          <a:lstStyle/>
          <a:p>
            <a:r>
              <a:rPr lang="en-US" b="1" dirty="0">
                <a:latin typeface="NewCenturySchlbk-Bold"/>
              </a:rPr>
              <a:t>Integers</a:t>
            </a:r>
            <a:endParaRPr lang="en-US" dirty="0"/>
          </a:p>
        </p:txBody>
      </p:sp>
      <p:sp>
        <p:nvSpPr>
          <p:cNvPr id="6" name="Rectangle 5"/>
          <p:cNvSpPr/>
          <p:nvPr/>
        </p:nvSpPr>
        <p:spPr>
          <a:xfrm>
            <a:off x="8477379" y="2540322"/>
            <a:ext cx="4241867" cy="523220"/>
          </a:xfrm>
          <a:prstGeom prst="rect">
            <a:avLst/>
          </a:prstGeom>
        </p:spPr>
        <p:txBody>
          <a:bodyPr wrap="none">
            <a:spAutoFit/>
          </a:bodyPr>
          <a:lstStyle/>
          <a:p>
            <a:r>
              <a:rPr lang="en-US" sz="2800" i="1" dirty="0">
                <a:latin typeface="NewCenturySchlbk-Italic"/>
              </a:rPr>
              <a:t>Integer Bitwise Operators</a:t>
            </a:r>
            <a:endParaRPr lang="en-US" sz="2800" dirty="0"/>
          </a:p>
        </p:txBody>
      </p:sp>
      <p:pic>
        <p:nvPicPr>
          <p:cNvPr id="3" name="Picture 2"/>
          <p:cNvPicPr>
            <a:picLocks noChangeAspect="1"/>
          </p:cNvPicPr>
          <p:nvPr/>
        </p:nvPicPr>
        <p:blipFill>
          <a:blip r:embed="rId2"/>
          <a:stretch>
            <a:fillRect/>
          </a:stretch>
        </p:blipFill>
        <p:spPr>
          <a:xfrm>
            <a:off x="3829930" y="3793708"/>
            <a:ext cx="9294897" cy="3697605"/>
          </a:xfrm>
          <a:prstGeom prst="rect">
            <a:avLst/>
          </a:prstGeom>
        </p:spPr>
      </p:pic>
    </p:spTree>
    <p:extLst>
      <p:ext uri="{BB962C8B-B14F-4D97-AF65-F5344CB8AC3E}">
        <p14:creationId xmlns:p14="http://schemas.microsoft.com/office/powerpoint/2010/main" val="20998862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7660639"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rgbClr val="FFFFFF"/>
                </a:solidFill>
                <a:cs typeface="Source Sans Pro Light"/>
              </a:rPr>
              <a:t>Introduction to Python</a:t>
            </a:r>
            <a:endParaRPr lang="cs-CZ" sz="2800" dirty="0">
              <a:cs typeface="Source Sans Pro Light"/>
            </a:endParaRPr>
          </a:p>
        </p:txBody>
      </p:sp>
      <p:sp>
        <p:nvSpPr>
          <p:cNvPr id="5" name="Rectangle 4"/>
          <p:cNvSpPr/>
          <p:nvPr/>
        </p:nvSpPr>
        <p:spPr>
          <a:xfrm>
            <a:off x="665956" y="1971794"/>
            <a:ext cx="3588996" cy="523220"/>
          </a:xfrm>
          <a:prstGeom prst="rect">
            <a:avLst/>
          </a:prstGeom>
        </p:spPr>
        <p:txBody>
          <a:bodyPr wrap="none">
            <a:spAutoFit/>
          </a:bodyPr>
          <a:lstStyle/>
          <a:p>
            <a:r>
              <a:rPr lang="en-US" sz="2800" b="1" dirty="0"/>
              <a:t>Introduction to Python</a:t>
            </a:r>
          </a:p>
        </p:txBody>
      </p:sp>
      <p:sp>
        <p:nvSpPr>
          <p:cNvPr id="2" name="Rectangle 1"/>
          <p:cNvSpPr/>
          <p:nvPr/>
        </p:nvSpPr>
        <p:spPr>
          <a:xfrm>
            <a:off x="6437228" y="2784594"/>
            <a:ext cx="1223412" cy="369332"/>
          </a:xfrm>
          <a:prstGeom prst="rect">
            <a:avLst/>
          </a:prstGeom>
        </p:spPr>
        <p:txBody>
          <a:bodyPr wrap="none">
            <a:spAutoFit/>
          </a:bodyPr>
          <a:lstStyle/>
          <a:p>
            <a:r>
              <a:rPr lang="en-US" b="1" dirty="0">
                <a:latin typeface="NewCenturySchlbk-Bold"/>
              </a:rPr>
              <a:t>Booleans</a:t>
            </a:r>
            <a:endParaRPr lang="en-US" dirty="0"/>
          </a:p>
        </p:txBody>
      </p:sp>
      <p:pic>
        <p:nvPicPr>
          <p:cNvPr id="3" name="Picture 2"/>
          <p:cNvPicPr>
            <a:picLocks noChangeAspect="1"/>
          </p:cNvPicPr>
          <p:nvPr/>
        </p:nvPicPr>
        <p:blipFill>
          <a:blip r:embed="rId2"/>
          <a:stretch>
            <a:fillRect/>
          </a:stretch>
        </p:blipFill>
        <p:spPr>
          <a:xfrm>
            <a:off x="5954078" y="3335020"/>
            <a:ext cx="4313078" cy="3119062"/>
          </a:xfrm>
          <a:prstGeom prst="rect">
            <a:avLst/>
          </a:prstGeom>
        </p:spPr>
      </p:pic>
    </p:spTree>
    <p:extLst>
      <p:ext uri="{BB962C8B-B14F-4D97-AF65-F5344CB8AC3E}">
        <p14:creationId xmlns:p14="http://schemas.microsoft.com/office/powerpoint/2010/main" val="31638891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7660639"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rgbClr val="FFFFFF"/>
                </a:solidFill>
                <a:cs typeface="Source Sans Pro Light"/>
              </a:rPr>
              <a:t>Introduction to Python</a:t>
            </a:r>
            <a:endParaRPr lang="cs-CZ" sz="2800" dirty="0">
              <a:cs typeface="Source Sans Pro Light"/>
            </a:endParaRPr>
          </a:p>
        </p:txBody>
      </p:sp>
      <p:sp>
        <p:nvSpPr>
          <p:cNvPr id="5" name="Rectangle 4"/>
          <p:cNvSpPr/>
          <p:nvPr/>
        </p:nvSpPr>
        <p:spPr>
          <a:xfrm>
            <a:off x="665956" y="1971794"/>
            <a:ext cx="3588996" cy="523220"/>
          </a:xfrm>
          <a:prstGeom prst="rect">
            <a:avLst/>
          </a:prstGeom>
        </p:spPr>
        <p:txBody>
          <a:bodyPr wrap="none">
            <a:spAutoFit/>
          </a:bodyPr>
          <a:lstStyle/>
          <a:p>
            <a:r>
              <a:rPr lang="en-US" sz="2800" b="1" dirty="0"/>
              <a:t>Introduction to Python</a:t>
            </a:r>
          </a:p>
        </p:txBody>
      </p:sp>
    </p:spTree>
    <p:extLst>
      <p:ext uri="{BB962C8B-B14F-4D97-AF65-F5344CB8AC3E}">
        <p14:creationId xmlns:p14="http://schemas.microsoft.com/office/powerpoint/2010/main" val="21603527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7660639"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rgbClr val="FFFFFF"/>
                </a:solidFill>
                <a:cs typeface="Source Sans Pro Light"/>
              </a:rPr>
              <a:t>Introduction to Python</a:t>
            </a:r>
            <a:endParaRPr lang="cs-CZ" sz="2800" dirty="0">
              <a:cs typeface="Source Sans Pro Light"/>
            </a:endParaRPr>
          </a:p>
        </p:txBody>
      </p:sp>
      <p:sp>
        <p:nvSpPr>
          <p:cNvPr id="5" name="Rectangle 4"/>
          <p:cNvSpPr/>
          <p:nvPr/>
        </p:nvSpPr>
        <p:spPr>
          <a:xfrm>
            <a:off x="665956" y="1971794"/>
            <a:ext cx="3588996" cy="523220"/>
          </a:xfrm>
          <a:prstGeom prst="rect">
            <a:avLst/>
          </a:prstGeom>
        </p:spPr>
        <p:txBody>
          <a:bodyPr wrap="none">
            <a:spAutoFit/>
          </a:bodyPr>
          <a:lstStyle/>
          <a:p>
            <a:r>
              <a:rPr lang="en-US" sz="2800" b="1" dirty="0"/>
              <a:t>Introduction to Python</a:t>
            </a:r>
          </a:p>
        </p:txBody>
      </p:sp>
    </p:spTree>
    <p:extLst>
      <p:ext uri="{BB962C8B-B14F-4D97-AF65-F5344CB8AC3E}">
        <p14:creationId xmlns:p14="http://schemas.microsoft.com/office/powerpoint/2010/main" val="26127064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7660639"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rgbClr val="FFFFFF"/>
                </a:solidFill>
                <a:cs typeface="Source Sans Pro Light"/>
              </a:rPr>
              <a:t>Introduction to Python</a:t>
            </a:r>
            <a:endParaRPr lang="cs-CZ" sz="2800" dirty="0">
              <a:cs typeface="Source Sans Pro Light"/>
            </a:endParaRPr>
          </a:p>
        </p:txBody>
      </p:sp>
      <p:sp>
        <p:nvSpPr>
          <p:cNvPr id="5" name="Rectangle 4"/>
          <p:cNvSpPr/>
          <p:nvPr/>
        </p:nvSpPr>
        <p:spPr>
          <a:xfrm>
            <a:off x="665956" y="1971794"/>
            <a:ext cx="3588996" cy="523220"/>
          </a:xfrm>
          <a:prstGeom prst="rect">
            <a:avLst/>
          </a:prstGeom>
        </p:spPr>
        <p:txBody>
          <a:bodyPr wrap="none">
            <a:spAutoFit/>
          </a:bodyPr>
          <a:lstStyle/>
          <a:p>
            <a:r>
              <a:rPr lang="en-US" sz="2800" b="1" dirty="0"/>
              <a:t>Introduction to Python</a:t>
            </a:r>
          </a:p>
        </p:txBody>
      </p:sp>
    </p:spTree>
    <p:extLst>
      <p:ext uri="{BB962C8B-B14F-4D97-AF65-F5344CB8AC3E}">
        <p14:creationId xmlns:p14="http://schemas.microsoft.com/office/powerpoint/2010/main" val="32967917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7660639"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rgbClr val="FFFFFF"/>
                </a:solidFill>
                <a:cs typeface="Source Sans Pro Light"/>
              </a:rPr>
              <a:t>Introduction to Python</a:t>
            </a:r>
            <a:endParaRPr lang="cs-CZ" sz="2800" dirty="0">
              <a:cs typeface="Source Sans Pro Light"/>
            </a:endParaRPr>
          </a:p>
        </p:txBody>
      </p:sp>
      <p:sp>
        <p:nvSpPr>
          <p:cNvPr id="5" name="Rectangle 4"/>
          <p:cNvSpPr/>
          <p:nvPr/>
        </p:nvSpPr>
        <p:spPr>
          <a:xfrm>
            <a:off x="665956" y="1971794"/>
            <a:ext cx="3588996" cy="523220"/>
          </a:xfrm>
          <a:prstGeom prst="rect">
            <a:avLst/>
          </a:prstGeom>
        </p:spPr>
        <p:txBody>
          <a:bodyPr wrap="none">
            <a:spAutoFit/>
          </a:bodyPr>
          <a:lstStyle/>
          <a:p>
            <a:r>
              <a:rPr lang="en-US" sz="2800" b="1" dirty="0"/>
              <a:t>Introduction to Python</a:t>
            </a:r>
          </a:p>
        </p:txBody>
      </p:sp>
    </p:spTree>
    <p:extLst>
      <p:ext uri="{BB962C8B-B14F-4D97-AF65-F5344CB8AC3E}">
        <p14:creationId xmlns:p14="http://schemas.microsoft.com/office/powerpoint/2010/main" val="7354401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4856955"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rgbClr val="FFFFFF"/>
                </a:solidFill>
                <a:cs typeface="Source Sans Pro Light"/>
              </a:rPr>
              <a:t>References</a:t>
            </a:r>
            <a:endParaRPr lang="cs-CZ" sz="2800" dirty="0">
              <a:cs typeface="Source Sans Pro Light"/>
            </a:endParaRPr>
          </a:p>
        </p:txBody>
      </p:sp>
      <p:sp>
        <p:nvSpPr>
          <p:cNvPr id="2" name="Rectangle 1"/>
          <p:cNvSpPr/>
          <p:nvPr/>
        </p:nvSpPr>
        <p:spPr>
          <a:xfrm>
            <a:off x="2599055" y="3052495"/>
            <a:ext cx="14571345" cy="3693319"/>
          </a:xfrm>
          <a:prstGeom prst="rect">
            <a:avLst/>
          </a:prstGeom>
        </p:spPr>
        <p:txBody>
          <a:bodyPr wrap="square">
            <a:spAutoFit/>
          </a:bodyPr>
          <a:lstStyle/>
          <a:p>
            <a:r>
              <a:rPr lang="en-US" b="1" dirty="0"/>
              <a:t>Text Books:</a:t>
            </a:r>
            <a:endParaRPr lang="en-US" dirty="0">
              <a:latin typeface="Calibri" panose="020F0502020204030204" pitchFamily="34" charset="0"/>
            </a:endParaRPr>
          </a:p>
          <a:p>
            <a:r>
              <a:rPr lang="en-US" dirty="0"/>
              <a:t>Mark Summerfield, “Programming in Python 3”, 2nd Edition, Pearson Education, 2011.</a:t>
            </a:r>
          </a:p>
          <a:p>
            <a:r>
              <a:rPr lang="en-US" dirty="0"/>
              <a:t>Harvey M. </a:t>
            </a:r>
            <a:r>
              <a:rPr lang="en-US" dirty="0" err="1"/>
              <a:t>Deitel</a:t>
            </a:r>
            <a:r>
              <a:rPr lang="en-US" dirty="0"/>
              <a:t>, “Python – How to program” , Prentice Hall, 2002</a:t>
            </a:r>
          </a:p>
          <a:p>
            <a:r>
              <a:rPr lang="en-US" b="1" dirty="0"/>
              <a:t>Reference Books:</a:t>
            </a:r>
            <a:endParaRPr lang="en-US" dirty="0">
              <a:latin typeface="Calibri" panose="020F0502020204030204" pitchFamily="34" charset="0"/>
            </a:endParaRPr>
          </a:p>
          <a:p>
            <a:r>
              <a:rPr lang="en-US" dirty="0"/>
              <a:t>Michael Dawson, “Python Programming for the Absolute Beginner”, Third Edition, Cengage Learning, 2010.</a:t>
            </a:r>
          </a:p>
          <a:p>
            <a:r>
              <a:rPr lang="en-US" dirty="0"/>
              <a:t>Mark Lutz, “Learning Python”, 4th Edition, O’Reilly, 2000.</a:t>
            </a:r>
            <a:endParaRPr lang="en-IN" b="1" dirty="0"/>
          </a:p>
          <a:p>
            <a:endParaRPr lang="en-IN" b="1" dirty="0"/>
          </a:p>
          <a:p>
            <a:endParaRPr lang="en-IN" b="1" dirty="0"/>
          </a:p>
          <a:p>
            <a:r>
              <a:rPr lang="en-IN" b="1" dirty="0"/>
              <a:t>Online MOOC</a:t>
            </a:r>
            <a:r>
              <a:rPr lang="en-IN" dirty="0"/>
              <a:t>:</a:t>
            </a:r>
          </a:p>
          <a:p>
            <a:endParaRPr lang="en-IN" dirty="0"/>
          </a:p>
          <a:p>
            <a:r>
              <a:rPr lang="en-IN" dirty="0"/>
              <a:t>https://nptel.ac.in/courses/106/106/106106145/</a:t>
            </a:r>
          </a:p>
          <a:p>
            <a:r>
              <a:rPr lang="en-IN" dirty="0"/>
              <a:t>https://nptel.ac.in/courses/106/106/106106182/</a:t>
            </a:r>
          </a:p>
          <a:p>
            <a:endParaRPr lang="en-US" dirty="0"/>
          </a:p>
        </p:txBody>
      </p:sp>
    </p:spTree>
    <p:extLst>
      <p:ext uri="{BB962C8B-B14F-4D97-AF65-F5344CB8AC3E}">
        <p14:creationId xmlns:p14="http://schemas.microsoft.com/office/powerpoint/2010/main" val="20821215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09569" y="4885035"/>
            <a:ext cx="3591176"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THANK-YOU</a:t>
            </a:r>
          </a:p>
        </p:txBody>
      </p:sp>
    </p:spTree>
    <p:extLst>
      <p:ext uri="{BB962C8B-B14F-4D97-AF65-F5344CB8AC3E}">
        <p14:creationId xmlns:p14="http://schemas.microsoft.com/office/powerpoint/2010/main" val="1637603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19844" y="556807"/>
            <a:ext cx="4788239" cy="827493"/>
          </a:xfrm>
          <a:prstGeom prst="rect">
            <a:avLst/>
          </a:prstGeom>
          <a:blipFill>
            <a:blip r:embed="rId2" cstate="print"/>
            <a:stretch>
              <a:fillRect/>
            </a:stretch>
          </a:blipFill>
        </p:spPr>
        <p:txBody>
          <a:bodyPr wrap="square" lIns="0" tIns="0" rIns="0" bIns="0" rtlCol="0"/>
          <a:lstStyle/>
          <a:p>
            <a:endParaRPr dirty="0"/>
          </a:p>
        </p:txBody>
      </p:sp>
      <p:sp>
        <p:nvSpPr>
          <p:cNvPr id="9" name="object 9"/>
          <p:cNvSpPr txBox="1"/>
          <p:nvPr/>
        </p:nvSpPr>
        <p:spPr>
          <a:xfrm>
            <a:off x="665956" y="748698"/>
            <a:ext cx="3581400" cy="443711"/>
          </a:xfrm>
          <a:prstGeom prst="rect">
            <a:avLst/>
          </a:prstGeom>
        </p:spPr>
        <p:txBody>
          <a:bodyPr vert="horz" wrap="square" lIns="0" tIns="12700" rIns="0" bIns="0" rtlCol="0">
            <a:spAutoFit/>
          </a:bodyPr>
          <a:lstStyle/>
          <a:p>
            <a:pPr marL="12700">
              <a:spcBef>
                <a:spcPts val="100"/>
              </a:spcBef>
            </a:pPr>
            <a:r>
              <a:rPr lang="en-IN" sz="2800" spc="-5" dirty="0">
                <a:solidFill>
                  <a:srgbClr val="FFFFFF"/>
                </a:solidFill>
                <a:cs typeface="Source Sans Pro Light"/>
              </a:rPr>
              <a:t>Evaluation</a:t>
            </a:r>
            <a:endParaRPr sz="2800" dirty="0">
              <a:cs typeface="Source Sans Pro Light"/>
            </a:endParaRPr>
          </a:p>
        </p:txBody>
      </p:sp>
      <p:graphicFrame>
        <p:nvGraphicFramePr>
          <p:cNvPr id="3" name="Table 2"/>
          <p:cNvGraphicFramePr>
            <a:graphicFrameLocks noGrp="1"/>
          </p:cNvGraphicFramePr>
          <p:nvPr>
            <p:extLst>
              <p:ext uri="{D42A27DB-BD31-4B8C-83A1-F6EECF244321}">
                <p14:modId xmlns:p14="http://schemas.microsoft.com/office/powerpoint/2010/main" val="3189904852"/>
              </p:ext>
            </p:extLst>
          </p:nvPr>
        </p:nvGraphicFramePr>
        <p:xfrm>
          <a:off x="345440" y="2016266"/>
          <a:ext cx="6949440" cy="7595096"/>
        </p:xfrm>
        <a:graphic>
          <a:graphicData uri="http://schemas.openxmlformats.org/drawingml/2006/table">
            <a:tbl>
              <a:tblPr firstRow="1" bandRow="1">
                <a:tableStyleId>{5C22544A-7EE6-4342-B048-85BDC9FD1C3A}</a:tableStyleId>
              </a:tblPr>
              <a:tblGrid>
                <a:gridCol w="3799840">
                  <a:extLst>
                    <a:ext uri="{9D8B030D-6E8A-4147-A177-3AD203B41FA5}">
                      <a16:colId xmlns:a16="http://schemas.microsoft.com/office/drawing/2014/main" val="2270974308"/>
                    </a:ext>
                  </a:extLst>
                </a:gridCol>
                <a:gridCol w="3149600">
                  <a:extLst>
                    <a:ext uri="{9D8B030D-6E8A-4147-A177-3AD203B41FA5}">
                      <a16:colId xmlns:a16="http://schemas.microsoft.com/office/drawing/2014/main" val="83077613"/>
                    </a:ext>
                  </a:extLst>
                </a:gridCol>
              </a:tblGrid>
              <a:tr h="949387">
                <a:tc>
                  <a:txBody>
                    <a:bodyPr/>
                    <a:lstStyle/>
                    <a:p>
                      <a:pPr marL="0" marR="0" lvl="0" indent="0" algn="l" defTabSz="1425732" rtl="0" eaLnBrk="1" fontAlgn="auto" latinLnBrk="0" hangingPunct="1">
                        <a:lnSpc>
                          <a:spcPct val="100000"/>
                        </a:lnSpc>
                        <a:spcBef>
                          <a:spcPts val="0"/>
                        </a:spcBef>
                        <a:spcAft>
                          <a:spcPts val="0"/>
                        </a:spcAft>
                        <a:buClrTx/>
                        <a:buSzTx/>
                        <a:buFontTx/>
                        <a:buNone/>
                        <a:tabLst/>
                        <a:defRPr/>
                      </a:pPr>
                      <a:r>
                        <a:rPr lang="en-US" sz="2807" b="1" i="0" u="none" strike="noStrike" kern="1200" baseline="0" dirty="0">
                          <a:solidFill>
                            <a:schemeClr val="lt1"/>
                          </a:solidFill>
                          <a:latin typeface="+mn-lt"/>
                          <a:ea typeface="+mn-ea"/>
                          <a:cs typeface="+mn-cs"/>
                        </a:rPr>
                        <a:t>Item / Type of Course</a:t>
                      </a:r>
                      <a:endParaRPr lang="en-US" sz="2807" b="0" i="0" u="none" strike="noStrike" kern="1200" baseline="0" dirty="0">
                        <a:solidFill>
                          <a:schemeClr val="lt1"/>
                        </a:solidFill>
                        <a:latin typeface="+mn-lt"/>
                        <a:ea typeface="+mn-ea"/>
                        <a:cs typeface="+mn-cs"/>
                      </a:endParaRPr>
                    </a:p>
                    <a:p>
                      <a:endParaRPr lang="en-US" dirty="0"/>
                    </a:p>
                  </a:txBody>
                  <a:tcPr/>
                </a:tc>
                <a:tc>
                  <a:txBody>
                    <a:bodyPr/>
                    <a:lstStyle/>
                    <a:p>
                      <a:pPr marL="0" marR="0" lvl="0" indent="0" algn="l" defTabSz="1425732" rtl="0" eaLnBrk="1" fontAlgn="auto" latinLnBrk="0" hangingPunct="1">
                        <a:lnSpc>
                          <a:spcPct val="100000"/>
                        </a:lnSpc>
                        <a:spcBef>
                          <a:spcPts val="0"/>
                        </a:spcBef>
                        <a:spcAft>
                          <a:spcPts val="0"/>
                        </a:spcAft>
                        <a:buClrTx/>
                        <a:buSzTx/>
                        <a:buFontTx/>
                        <a:buNone/>
                        <a:tabLst/>
                        <a:defRPr/>
                      </a:pPr>
                      <a:r>
                        <a:rPr lang="en-US" sz="2807" b="1" i="0" u="none" strike="noStrike" kern="1200" baseline="0" dirty="0">
                          <a:solidFill>
                            <a:schemeClr val="lt1"/>
                          </a:solidFill>
                          <a:latin typeface="+mn-lt"/>
                          <a:ea typeface="+mn-ea"/>
                          <a:cs typeface="+mn-cs"/>
                        </a:rPr>
                        <a:t>Marks/Weightage</a:t>
                      </a:r>
                      <a:endParaRPr lang="en-US" sz="2807" b="0" i="0" u="none" strike="noStrike" kern="1200" baseline="0" dirty="0">
                        <a:solidFill>
                          <a:schemeClr val="lt1"/>
                        </a:solidFill>
                        <a:latin typeface="+mn-lt"/>
                        <a:ea typeface="+mn-ea"/>
                        <a:cs typeface="+mn-cs"/>
                      </a:endParaRPr>
                    </a:p>
                    <a:p>
                      <a:endParaRPr lang="en-US" dirty="0"/>
                    </a:p>
                  </a:txBody>
                  <a:tcPr/>
                </a:tc>
                <a:extLst>
                  <a:ext uri="{0D108BD9-81ED-4DB2-BD59-A6C34878D82A}">
                    <a16:rowId xmlns:a16="http://schemas.microsoft.com/office/drawing/2014/main" val="905269558"/>
                  </a:ext>
                </a:extLst>
              </a:tr>
              <a:tr h="949387">
                <a:tc>
                  <a:txBody>
                    <a:bodyPr/>
                    <a:lstStyle/>
                    <a:p>
                      <a:pPr marL="0" marR="0" lvl="0" indent="0" algn="l" defTabSz="1425732" rtl="0" eaLnBrk="1" fontAlgn="auto" latinLnBrk="0" hangingPunct="1">
                        <a:lnSpc>
                          <a:spcPct val="100000"/>
                        </a:lnSpc>
                        <a:spcBef>
                          <a:spcPts val="0"/>
                        </a:spcBef>
                        <a:spcAft>
                          <a:spcPts val="0"/>
                        </a:spcAft>
                        <a:buClrTx/>
                        <a:buSzTx/>
                        <a:buFontTx/>
                        <a:buNone/>
                        <a:tabLst/>
                        <a:defRPr/>
                      </a:pPr>
                      <a:r>
                        <a:rPr lang="en-US" sz="2807" b="1" i="0" u="none" strike="noStrike" kern="1200" baseline="0" dirty="0">
                          <a:solidFill>
                            <a:schemeClr val="dk1"/>
                          </a:solidFill>
                          <a:latin typeface="+mn-lt"/>
                          <a:ea typeface="+mn-ea"/>
                          <a:cs typeface="+mn-cs"/>
                        </a:rPr>
                        <a:t>Mid-Term Examination (50 marks)</a:t>
                      </a:r>
                      <a:endParaRPr lang="en-US" dirty="0"/>
                    </a:p>
                  </a:txBody>
                  <a:tcPr/>
                </a:tc>
                <a:tc>
                  <a:txBody>
                    <a:bodyPr/>
                    <a:lstStyle/>
                    <a:p>
                      <a:r>
                        <a:rPr lang="en-IN" dirty="0"/>
                        <a:t>30</a:t>
                      </a:r>
                      <a:endParaRPr lang="en-US" dirty="0"/>
                    </a:p>
                  </a:txBody>
                  <a:tcPr/>
                </a:tc>
                <a:extLst>
                  <a:ext uri="{0D108BD9-81ED-4DB2-BD59-A6C34878D82A}">
                    <a16:rowId xmlns:a16="http://schemas.microsoft.com/office/drawing/2014/main" val="2855394960"/>
                  </a:ext>
                </a:extLst>
              </a:tr>
              <a:tr h="949387">
                <a:tc>
                  <a:txBody>
                    <a:bodyPr/>
                    <a:lstStyle/>
                    <a:p>
                      <a:pPr marL="0" marR="0" lvl="0" indent="0" algn="l" defTabSz="1425732" rtl="0" eaLnBrk="1" fontAlgn="auto" latinLnBrk="0" hangingPunct="1">
                        <a:lnSpc>
                          <a:spcPct val="100000"/>
                        </a:lnSpc>
                        <a:spcBef>
                          <a:spcPts val="0"/>
                        </a:spcBef>
                        <a:spcAft>
                          <a:spcPts val="0"/>
                        </a:spcAft>
                        <a:buClrTx/>
                        <a:buSzTx/>
                        <a:buFontTx/>
                        <a:buNone/>
                        <a:tabLst/>
                        <a:defRPr/>
                      </a:pPr>
                      <a:r>
                        <a:rPr lang="en-US" sz="2807" b="1" i="0" u="none" strike="noStrike" kern="1200" baseline="0" dirty="0">
                          <a:solidFill>
                            <a:schemeClr val="dk1"/>
                          </a:solidFill>
                          <a:latin typeface="+mn-lt"/>
                          <a:ea typeface="+mn-ea"/>
                          <a:cs typeface="+mn-cs"/>
                        </a:rPr>
                        <a:t>TEE (100 marks)</a:t>
                      </a:r>
                      <a:r>
                        <a:rPr lang="en-US" sz="2807" b="0" i="0" u="none" strike="noStrike" kern="1200" baseline="0" dirty="0">
                          <a:solidFill>
                            <a:schemeClr val="dk1"/>
                          </a:solidFill>
                          <a:latin typeface="+mn-lt"/>
                          <a:ea typeface="+mn-ea"/>
                          <a:cs typeface="+mn-cs"/>
                        </a:rPr>
                        <a:t>	</a:t>
                      </a:r>
                    </a:p>
                    <a:p>
                      <a:endParaRPr lang="en-US" dirty="0"/>
                    </a:p>
                  </a:txBody>
                  <a:tcPr/>
                </a:tc>
                <a:tc>
                  <a:txBody>
                    <a:bodyPr/>
                    <a:lstStyle/>
                    <a:p>
                      <a:r>
                        <a:rPr lang="en-IN" dirty="0"/>
                        <a:t>30</a:t>
                      </a:r>
                      <a:endParaRPr lang="en-US" dirty="0"/>
                    </a:p>
                  </a:txBody>
                  <a:tcPr/>
                </a:tc>
                <a:extLst>
                  <a:ext uri="{0D108BD9-81ED-4DB2-BD59-A6C34878D82A}">
                    <a16:rowId xmlns:a16="http://schemas.microsoft.com/office/drawing/2014/main" val="2379721627"/>
                  </a:ext>
                </a:extLst>
              </a:tr>
              <a:tr h="949387">
                <a:tc>
                  <a:txBody>
                    <a:bodyPr/>
                    <a:lstStyle/>
                    <a:p>
                      <a:pPr marL="0" marR="0" lvl="0" indent="0" algn="l" defTabSz="1425732" rtl="0" eaLnBrk="1" fontAlgn="auto" latinLnBrk="0" hangingPunct="1">
                        <a:lnSpc>
                          <a:spcPct val="100000"/>
                        </a:lnSpc>
                        <a:spcBef>
                          <a:spcPts val="0"/>
                        </a:spcBef>
                        <a:spcAft>
                          <a:spcPts val="0"/>
                        </a:spcAft>
                        <a:buClrTx/>
                        <a:buSzTx/>
                        <a:buFontTx/>
                        <a:buNone/>
                        <a:tabLst/>
                        <a:defRPr/>
                      </a:pPr>
                      <a:r>
                        <a:rPr lang="en-US" sz="2807" b="1" i="0" u="none" strike="noStrike" kern="1200" baseline="0" dirty="0">
                          <a:solidFill>
                            <a:schemeClr val="dk1"/>
                          </a:solidFill>
                          <a:latin typeface="+mn-lt"/>
                          <a:ea typeface="+mn-ea"/>
                          <a:cs typeface="+mn-cs"/>
                        </a:rPr>
                        <a:t>Attendance</a:t>
                      </a:r>
                      <a:r>
                        <a:rPr lang="en-US" sz="2807" b="0" i="0" u="none" strike="noStrike" kern="1200" baseline="0" dirty="0">
                          <a:solidFill>
                            <a:schemeClr val="dk1"/>
                          </a:solidFill>
                          <a:latin typeface="+mn-lt"/>
                          <a:ea typeface="+mn-ea"/>
                          <a:cs typeface="+mn-cs"/>
                        </a:rPr>
                        <a:t>	</a:t>
                      </a:r>
                    </a:p>
                    <a:p>
                      <a:endParaRPr lang="en-US" dirty="0"/>
                    </a:p>
                  </a:txBody>
                  <a:tcPr/>
                </a:tc>
                <a:tc>
                  <a:txBody>
                    <a:bodyPr/>
                    <a:lstStyle/>
                    <a:p>
                      <a:r>
                        <a:rPr lang="en-IN" dirty="0"/>
                        <a:t>5</a:t>
                      </a:r>
                      <a:endParaRPr lang="en-US" dirty="0"/>
                    </a:p>
                  </a:txBody>
                  <a:tcPr/>
                </a:tc>
                <a:extLst>
                  <a:ext uri="{0D108BD9-81ED-4DB2-BD59-A6C34878D82A}">
                    <a16:rowId xmlns:a16="http://schemas.microsoft.com/office/drawing/2014/main" val="2027864523"/>
                  </a:ext>
                </a:extLst>
              </a:tr>
              <a:tr h="949387">
                <a:tc>
                  <a:txBody>
                    <a:bodyPr/>
                    <a:lstStyle/>
                    <a:p>
                      <a:pPr marL="0" marR="0" lvl="0" indent="0" algn="l" defTabSz="1425732" rtl="0" eaLnBrk="1" fontAlgn="auto" latinLnBrk="0" hangingPunct="1">
                        <a:lnSpc>
                          <a:spcPct val="100000"/>
                        </a:lnSpc>
                        <a:spcBef>
                          <a:spcPts val="0"/>
                        </a:spcBef>
                        <a:spcAft>
                          <a:spcPts val="0"/>
                        </a:spcAft>
                        <a:buClrTx/>
                        <a:buSzTx/>
                        <a:buFontTx/>
                        <a:buNone/>
                        <a:tabLst/>
                        <a:defRPr/>
                      </a:pPr>
                      <a:r>
                        <a:rPr lang="en-US" sz="2807" b="1" i="0" u="none" strike="noStrike" kern="1200" baseline="0" dirty="0">
                          <a:solidFill>
                            <a:schemeClr val="dk1"/>
                          </a:solidFill>
                          <a:latin typeface="+mn-lt"/>
                          <a:ea typeface="+mn-ea"/>
                          <a:cs typeface="+mn-cs"/>
                        </a:rPr>
                        <a:t>Class Assessment </a:t>
                      </a:r>
                      <a:r>
                        <a:rPr lang="en-US" sz="2807" b="0" i="0" u="none" strike="noStrike" kern="1200" baseline="0" dirty="0">
                          <a:solidFill>
                            <a:schemeClr val="dk1"/>
                          </a:solidFill>
                          <a:latin typeface="+mn-lt"/>
                          <a:ea typeface="+mn-ea"/>
                          <a:cs typeface="+mn-cs"/>
                        </a:rPr>
                        <a:t>	</a:t>
                      </a:r>
                    </a:p>
                    <a:p>
                      <a:endParaRPr lang="en-US" dirty="0"/>
                    </a:p>
                  </a:txBody>
                  <a:tcPr/>
                </a:tc>
                <a:tc>
                  <a:txBody>
                    <a:bodyPr/>
                    <a:lstStyle/>
                    <a:p>
                      <a:r>
                        <a:rPr lang="en-IN" dirty="0"/>
                        <a:t>-</a:t>
                      </a:r>
                      <a:endParaRPr lang="en-US" dirty="0"/>
                    </a:p>
                  </a:txBody>
                  <a:tcPr/>
                </a:tc>
                <a:extLst>
                  <a:ext uri="{0D108BD9-81ED-4DB2-BD59-A6C34878D82A}">
                    <a16:rowId xmlns:a16="http://schemas.microsoft.com/office/drawing/2014/main" val="4085520864"/>
                  </a:ext>
                </a:extLst>
              </a:tr>
              <a:tr h="949387">
                <a:tc>
                  <a:txBody>
                    <a:bodyPr/>
                    <a:lstStyle/>
                    <a:p>
                      <a:pPr marL="0" marR="0" lvl="0" indent="0" algn="l" defTabSz="1425732" rtl="0" eaLnBrk="1" fontAlgn="auto" latinLnBrk="0" hangingPunct="1">
                        <a:lnSpc>
                          <a:spcPct val="100000"/>
                        </a:lnSpc>
                        <a:spcBef>
                          <a:spcPts val="0"/>
                        </a:spcBef>
                        <a:spcAft>
                          <a:spcPts val="0"/>
                        </a:spcAft>
                        <a:buClrTx/>
                        <a:buSzTx/>
                        <a:buFontTx/>
                        <a:buNone/>
                        <a:tabLst/>
                        <a:defRPr/>
                      </a:pPr>
                      <a:r>
                        <a:rPr lang="en-US" sz="2807" b="1" i="0" u="none" strike="noStrike" kern="1200" baseline="0" dirty="0">
                          <a:solidFill>
                            <a:schemeClr val="dk1"/>
                          </a:solidFill>
                          <a:latin typeface="+mn-lt"/>
                          <a:ea typeface="+mn-ea"/>
                          <a:cs typeface="+mn-cs"/>
                        </a:rPr>
                        <a:t>Assignments</a:t>
                      </a:r>
                      <a:r>
                        <a:rPr lang="en-US" sz="2807" b="0" i="0" u="none" strike="noStrike" kern="1200" baseline="0" dirty="0">
                          <a:solidFill>
                            <a:schemeClr val="dk1"/>
                          </a:solidFill>
                          <a:latin typeface="+mn-lt"/>
                          <a:ea typeface="+mn-ea"/>
                          <a:cs typeface="+mn-cs"/>
                        </a:rPr>
                        <a:t>	</a:t>
                      </a:r>
                    </a:p>
                    <a:p>
                      <a:endParaRPr lang="en-US" dirty="0"/>
                    </a:p>
                  </a:txBody>
                  <a:tcPr/>
                </a:tc>
                <a:tc>
                  <a:txBody>
                    <a:bodyPr/>
                    <a:lstStyle/>
                    <a:p>
                      <a:r>
                        <a:rPr lang="en-IN" dirty="0"/>
                        <a:t>-</a:t>
                      </a:r>
                      <a:endParaRPr lang="en-US" dirty="0"/>
                    </a:p>
                  </a:txBody>
                  <a:tcPr/>
                </a:tc>
                <a:extLst>
                  <a:ext uri="{0D108BD9-81ED-4DB2-BD59-A6C34878D82A}">
                    <a16:rowId xmlns:a16="http://schemas.microsoft.com/office/drawing/2014/main" val="2485303135"/>
                  </a:ext>
                </a:extLst>
              </a:tr>
              <a:tr h="949387">
                <a:tc>
                  <a:txBody>
                    <a:bodyPr/>
                    <a:lstStyle/>
                    <a:p>
                      <a:pPr marL="0" marR="0" lvl="0" indent="0" algn="l" defTabSz="1425732" rtl="0" eaLnBrk="1" fontAlgn="auto" latinLnBrk="0" hangingPunct="1">
                        <a:lnSpc>
                          <a:spcPct val="100000"/>
                        </a:lnSpc>
                        <a:spcBef>
                          <a:spcPts val="0"/>
                        </a:spcBef>
                        <a:spcAft>
                          <a:spcPts val="0"/>
                        </a:spcAft>
                        <a:buClrTx/>
                        <a:buSzTx/>
                        <a:buFontTx/>
                        <a:buNone/>
                        <a:tabLst/>
                        <a:defRPr/>
                      </a:pPr>
                      <a:r>
                        <a:rPr lang="en-US" sz="2807" b="1" i="0" u="none" strike="noStrike" kern="1200" baseline="0" dirty="0">
                          <a:solidFill>
                            <a:schemeClr val="dk1"/>
                          </a:solidFill>
                          <a:latin typeface="+mn-lt"/>
                          <a:ea typeface="+mn-ea"/>
                          <a:cs typeface="+mn-cs"/>
                        </a:rPr>
                        <a:t>Lab Assessment</a:t>
                      </a:r>
                      <a:r>
                        <a:rPr lang="en-US" sz="2807" b="0" i="0" u="none" strike="noStrike" kern="1200" baseline="0" dirty="0">
                          <a:solidFill>
                            <a:schemeClr val="dk1"/>
                          </a:solidFill>
                          <a:latin typeface="+mn-lt"/>
                          <a:ea typeface="+mn-ea"/>
                          <a:cs typeface="+mn-cs"/>
                        </a:rPr>
                        <a:t>	</a:t>
                      </a:r>
                    </a:p>
                    <a:p>
                      <a:endParaRPr lang="en-US" dirty="0"/>
                    </a:p>
                  </a:txBody>
                  <a:tcPr/>
                </a:tc>
                <a:tc>
                  <a:txBody>
                    <a:bodyPr/>
                    <a:lstStyle/>
                    <a:p>
                      <a:r>
                        <a:rPr lang="en-IN" dirty="0"/>
                        <a:t>35</a:t>
                      </a:r>
                      <a:endParaRPr lang="en-US" dirty="0"/>
                    </a:p>
                  </a:txBody>
                  <a:tcPr/>
                </a:tc>
                <a:extLst>
                  <a:ext uri="{0D108BD9-81ED-4DB2-BD59-A6C34878D82A}">
                    <a16:rowId xmlns:a16="http://schemas.microsoft.com/office/drawing/2014/main" val="2428721558"/>
                  </a:ext>
                </a:extLst>
              </a:tr>
              <a:tr h="949387">
                <a:tc>
                  <a:txBody>
                    <a:bodyPr/>
                    <a:lstStyle/>
                    <a:p>
                      <a:pPr marL="0" marR="0" lvl="0" indent="0" algn="l" defTabSz="1425732" rtl="0" eaLnBrk="1" fontAlgn="auto" latinLnBrk="0" hangingPunct="1">
                        <a:lnSpc>
                          <a:spcPct val="100000"/>
                        </a:lnSpc>
                        <a:spcBef>
                          <a:spcPts val="0"/>
                        </a:spcBef>
                        <a:spcAft>
                          <a:spcPts val="0"/>
                        </a:spcAft>
                        <a:buClrTx/>
                        <a:buSzTx/>
                        <a:buFontTx/>
                        <a:buNone/>
                        <a:tabLst/>
                        <a:defRPr/>
                      </a:pPr>
                      <a:r>
                        <a:rPr lang="en-US" sz="2807" b="1" i="0" u="none" strike="noStrike" kern="1200" baseline="0" dirty="0">
                          <a:solidFill>
                            <a:schemeClr val="dk1"/>
                          </a:solidFill>
                          <a:latin typeface="+mn-lt"/>
                          <a:ea typeface="+mn-ea"/>
                          <a:cs typeface="+mn-cs"/>
                        </a:rPr>
                        <a:t>Total Marks</a:t>
                      </a:r>
                      <a:r>
                        <a:rPr lang="en-US" sz="2807" b="0" i="0" u="none" strike="noStrike" kern="1200" baseline="0" dirty="0">
                          <a:solidFill>
                            <a:schemeClr val="dk1"/>
                          </a:solidFill>
                          <a:latin typeface="+mn-lt"/>
                          <a:ea typeface="+mn-ea"/>
                          <a:cs typeface="+mn-cs"/>
                        </a:rPr>
                        <a:t>	</a:t>
                      </a:r>
                    </a:p>
                    <a:p>
                      <a:endParaRPr lang="en-US" dirty="0"/>
                    </a:p>
                  </a:txBody>
                  <a:tcPr>
                    <a:solidFill>
                      <a:schemeClr val="accent6">
                        <a:lumMod val="75000"/>
                      </a:schemeClr>
                    </a:solidFill>
                  </a:tcPr>
                </a:tc>
                <a:tc>
                  <a:txBody>
                    <a:bodyPr/>
                    <a:lstStyle/>
                    <a:p>
                      <a:r>
                        <a:rPr lang="en-IN" dirty="0"/>
                        <a:t>100</a:t>
                      </a:r>
                      <a:endParaRPr lang="en-US" dirty="0"/>
                    </a:p>
                  </a:txBody>
                  <a:tcPr>
                    <a:solidFill>
                      <a:schemeClr val="accent6">
                        <a:lumMod val="75000"/>
                      </a:schemeClr>
                    </a:solidFill>
                  </a:tcPr>
                </a:tc>
                <a:extLst>
                  <a:ext uri="{0D108BD9-81ED-4DB2-BD59-A6C34878D82A}">
                    <a16:rowId xmlns:a16="http://schemas.microsoft.com/office/drawing/2014/main" val="1876238028"/>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831538804"/>
              </p:ext>
            </p:extLst>
          </p:nvPr>
        </p:nvGraphicFramePr>
        <p:xfrm>
          <a:off x="12059920" y="1980212"/>
          <a:ext cx="4521200" cy="6645709"/>
        </p:xfrm>
        <a:graphic>
          <a:graphicData uri="http://schemas.openxmlformats.org/drawingml/2006/table">
            <a:tbl>
              <a:tblPr firstRow="1" bandRow="1">
                <a:tableStyleId>{5C22544A-7EE6-4342-B048-85BDC9FD1C3A}</a:tableStyleId>
              </a:tblPr>
              <a:tblGrid>
                <a:gridCol w="2472118">
                  <a:extLst>
                    <a:ext uri="{9D8B030D-6E8A-4147-A177-3AD203B41FA5}">
                      <a16:colId xmlns:a16="http://schemas.microsoft.com/office/drawing/2014/main" val="2270974308"/>
                    </a:ext>
                  </a:extLst>
                </a:gridCol>
                <a:gridCol w="2049082">
                  <a:extLst>
                    <a:ext uri="{9D8B030D-6E8A-4147-A177-3AD203B41FA5}">
                      <a16:colId xmlns:a16="http://schemas.microsoft.com/office/drawing/2014/main" val="83077613"/>
                    </a:ext>
                  </a:extLst>
                </a:gridCol>
              </a:tblGrid>
              <a:tr h="949387">
                <a:tc>
                  <a:txBody>
                    <a:bodyPr/>
                    <a:lstStyle/>
                    <a:p>
                      <a:pPr marL="0" marR="0" lvl="0" indent="0" algn="l" defTabSz="1425732" rtl="0" eaLnBrk="1" fontAlgn="auto" latinLnBrk="0" hangingPunct="1">
                        <a:lnSpc>
                          <a:spcPct val="100000"/>
                        </a:lnSpc>
                        <a:spcBef>
                          <a:spcPts val="0"/>
                        </a:spcBef>
                        <a:spcAft>
                          <a:spcPts val="0"/>
                        </a:spcAft>
                        <a:buClrTx/>
                        <a:buSzTx/>
                        <a:buFontTx/>
                        <a:buNone/>
                        <a:tabLst/>
                        <a:defRPr/>
                      </a:pPr>
                      <a:r>
                        <a:rPr lang="en-US" sz="2807" b="1" i="0" u="none" strike="noStrike" kern="1200" baseline="0" dirty="0">
                          <a:solidFill>
                            <a:schemeClr val="lt1"/>
                          </a:solidFill>
                          <a:latin typeface="+mn-lt"/>
                          <a:ea typeface="+mn-ea"/>
                          <a:cs typeface="+mn-cs"/>
                        </a:rPr>
                        <a:t>Attendance % Range</a:t>
                      </a:r>
                      <a:endParaRPr lang="en-US" dirty="0"/>
                    </a:p>
                  </a:txBody>
                  <a:tcPr/>
                </a:tc>
                <a:tc>
                  <a:txBody>
                    <a:bodyPr/>
                    <a:lstStyle/>
                    <a:p>
                      <a:pPr marL="0" marR="0" lvl="0" indent="0" algn="l" defTabSz="1425732" rtl="0" eaLnBrk="1" fontAlgn="auto" latinLnBrk="0" hangingPunct="1">
                        <a:lnSpc>
                          <a:spcPct val="100000"/>
                        </a:lnSpc>
                        <a:spcBef>
                          <a:spcPts val="0"/>
                        </a:spcBef>
                        <a:spcAft>
                          <a:spcPts val="0"/>
                        </a:spcAft>
                        <a:buClrTx/>
                        <a:buSzTx/>
                        <a:buFontTx/>
                        <a:buNone/>
                        <a:tabLst/>
                        <a:defRPr/>
                      </a:pPr>
                      <a:r>
                        <a:rPr lang="en-US" sz="2807" b="1" i="0" u="none" strike="noStrike" kern="1200" baseline="0" dirty="0">
                          <a:solidFill>
                            <a:schemeClr val="lt1"/>
                          </a:solidFill>
                          <a:latin typeface="+mn-lt"/>
                          <a:ea typeface="+mn-ea"/>
                          <a:cs typeface="+mn-cs"/>
                        </a:rPr>
                        <a:t>Attendance Marks </a:t>
                      </a:r>
                      <a:endParaRPr lang="en-US" dirty="0"/>
                    </a:p>
                  </a:txBody>
                  <a:tcPr/>
                </a:tc>
                <a:extLst>
                  <a:ext uri="{0D108BD9-81ED-4DB2-BD59-A6C34878D82A}">
                    <a16:rowId xmlns:a16="http://schemas.microsoft.com/office/drawing/2014/main" val="905269558"/>
                  </a:ext>
                </a:extLst>
              </a:tr>
              <a:tr h="949387">
                <a:tc>
                  <a:txBody>
                    <a:bodyPr/>
                    <a:lstStyle/>
                    <a:p>
                      <a:pPr marL="0" marR="0" lvl="0" indent="0" algn="l" defTabSz="1425732" rtl="0" eaLnBrk="1" fontAlgn="auto" latinLnBrk="0" hangingPunct="1">
                        <a:lnSpc>
                          <a:spcPct val="100000"/>
                        </a:lnSpc>
                        <a:spcBef>
                          <a:spcPts val="0"/>
                        </a:spcBef>
                        <a:spcAft>
                          <a:spcPts val="0"/>
                        </a:spcAft>
                        <a:buClrTx/>
                        <a:buSzTx/>
                        <a:buFontTx/>
                        <a:buNone/>
                        <a:tabLst/>
                        <a:defRPr/>
                      </a:pPr>
                      <a:r>
                        <a:rPr lang="en-US" sz="2807" b="1" i="0" u="none" strike="noStrike" kern="1200" baseline="0" dirty="0">
                          <a:solidFill>
                            <a:schemeClr val="dk1"/>
                          </a:solidFill>
                          <a:latin typeface="+mn-lt"/>
                          <a:ea typeface="+mn-ea"/>
                          <a:cs typeface="+mn-cs"/>
                        </a:rPr>
                        <a:t>Below 75%</a:t>
                      </a:r>
                      <a:endParaRPr lang="en-US" dirty="0"/>
                    </a:p>
                  </a:txBody>
                  <a:tcPr/>
                </a:tc>
                <a:tc>
                  <a:txBody>
                    <a:bodyPr/>
                    <a:lstStyle/>
                    <a:p>
                      <a:r>
                        <a:rPr lang="en-IN" dirty="0"/>
                        <a:t>0</a:t>
                      </a:r>
                      <a:endParaRPr lang="en-US" dirty="0"/>
                    </a:p>
                  </a:txBody>
                  <a:tcPr/>
                </a:tc>
                <a:extLst>
                  <a:ext uri="{0D108BD9-81ED-4DB2-BD59-A6C34878D82A}">
                    <a16:rowId xmlns:a16="http://schemas.microsoft.com/office/drawing/2014/main" val="2855394960"/>
                  </a:ext>
                </a:extLst>
              </a:tr>
              <a:tr h="949387">
                <a:tc>
                  <a:txBody>
                    <a:bodyPr/>
                    <a:lstStyle/>
                    <a:p>
                      <a:pPr marL="0" marR="0" lvl="0" indent="0" algn="l" defTabSz="1425732" rtl="0" eaLnBrk="1" fontAlgn="auto" latinLnBrk="0" hangingPunct="1">
                        <a:lnSpc>
                          <a:spcPct val="100000"/>
                        </a:lnSpc>
                        <a:spcBef>
                          <a:spcPts val="0"/>
                        </a:spcBef>
                        <a:spcAft>
                          <a:spcPts val="0"/>
                        </a:spcAft>
                        <a:buClrTx/>
                        <a:buSzTx/>
                        <a:buFontTx/>
                        <a:buNone/>
                        <a:tabLst/>
                        <a:defRPr/>
                      </a:pPr>
                      <a:r>
                        <a:rPr lang="en-US" sz="2807" b="1" i="0" u="none" strike="noStrike" kern="1200" baseline="0" dirty="0">
                          <a:solidFill>
                            <a:schemeClr val="dk1"/>
                          </a:solidFill>
                          <a:latin typeface="+mn-lt"/>
                          <a:ea typeface="+mn-ea"/>
                          <a:cs typeface="+mn-cs"/>
                        </a:rPr>
                        <a:t>75 -80%</a:t>
                      </a:r>
                      <a:r>
                        <a:rPr lang="en-US" sz="2807" b="0" i="0" u="none" strike="noStrike" kern="1200" baseline="0" dirty="0">
                          <a:solidFill>
                            <a:schemeClr val="dk1"/>
                          </a:solidFill>
                          <a:latin typeface="+mn-lt"/>
                          <a:ea typeface="+mn-ea"/>
                          <a:cs typeface="+mn-cs"/>
                        </a:rPr>
                        <a:t>	</a:t>
                      </a:r>
                    </a:p>
                    <a:p>
                      <a:endParaRPr lang="en-US" dirty="0"/>
                    </a:p>
                  </a:txBody>
                  <a:tcPr/>
                </a:tc>
                <a:tc>
                  <a:txBody>
                    <a:bodyPr/>
                    <a:lstStyle/>
                    <a:p>
                      <a:r>
                        <a:rPr lang="en-IN" dirty="0"/>
                        <a:t>1</a:t>
                      </a:r>
                      <a:endParaRPr lang="en-US" dirty="0"/>
                    </a:p>
                  </a:txBody>
                  <a:tcPr/>
                </a:tc>
                <a:extLst>
                  <a:ext uri="{0D108BD9-81ED-4DB2-BD59-A6C34878D82A}">
                    <a16:rowId xmlns:a16="http://schemas.microsoft.com/office/drawing/2014/main" val="2379721627"/>
                  </a:ext>
                </a:extLst>
              </a:tr>
              <a:tr h="949387">
                <a:tc>
                  <a:txBody>
                    <a:bodyPr/>
                    <a:lstStyle/>
                    <a:p>
                      <a:pPr marL="0" marR="0" lvl="0" indent="0" algn="l" defTabSz="1425732" rtl="0" eaLnBrk="1" fontAlgn="auto" latinLnBrk="0" hangingPunct="1">
                        <a:lnSpc>
                          <a:spcPct val="100000"/>
                        </a:lnSpc>
                        <a:spcBef>
                          <a:spcPts val="0"/>
                        </a:spcBef>
                        <a:spcAft>
                          <a:spcPts val="0"/>
                        </a:spcAft>
                        <a:buClrTx/>
                        <a:buSzTx/>
                        <a:buFontTx/>
                        <a:buNone/>
                        <a:tabLst/>
                        <a:defRPr/>
                      </a:pPr>
                      <a:r>
                        <a:rPr lang="en-US" sz="2807" b="1" i="0" u="none" strike="noStrike" kern="1200" baseline="0" dirty="0">
                          <a:solidFill>
                            <a:schemeClr val="dk1"/>
                          </a:solidFill>
                          <a:latin typeface="+mn-lt"/>
                          <a:ea typeface="+mn-ea"/>
                          <a:cs typeface="+mn-cs"/>
                        </a:rPr>
                        <a:t>81-85%</a:t>
                      </a:r>
                      <a:r>
                        <a:rPr lang="en-US" sz="2807" b="0" i="0" u="none" strike="noStrike" kern="1200" baseline="0" dirty="0">
                          <a:solidFill>
                            <a:schemeClr val="dk1"/>
                          </a:solidFill>
                          <a:latin typeface="+mn-lt"/>
                          <a:ea typeface="+mn-ea"/>
                          <a:cs typeface="+mn-cs"/>
                        </a:rPr>
                        <a:t>	</a:t>
                      </a:r>
                    </a:p>
                    <a:p>
                      <a:endParaRPr lang="en-US" dirty="0"/>
                    </a:p>
                  </a:txBody>
                  <a:tcPr/>
                </a:tc>
                <a:tc>
                  <a:txBody>
                    <a:bodyPr/>
                    <a:lstStyle/>
                    <a:p>
                      <a:r>
                        <a:rPr lang="en-IN" dirty="0"/>
                        <a:t>2</a:t>
                      </a:r>
                      <a:endParaRPr lang="en-US" dirty="0"/>
                    </a:p>
                  </a:txBody>
                  <a:tcPr/>
                </a:tc>
                <a:extLst>
                  <a:ext uri="{0D108BD9-81ED-4DB2-BD59-A6C34878D82A}">
                    <a16:rowId xmlns:a16="http://schemas.microsoft.com/office/drawing/2014/main" val="2027864523"/>
                  </a:ext>
                </a:extLst>
              </a:tr>
              <a:tr h="949387">
                <a:tc>
                  <a:txBody>
                    <a:bodyPr/>
                    <a:lstStyle/>
                    <a:p>
                      <a:pPr marL="0" marR="0" lvl="0" indent="0" algn="l" defTabSz="1425732" rtl="0" eaLnBrk="1" fontAlgn="auto" latinLnBrk="0" hangingPunct="1">
                        <a:lnSpc>
                          <a:spcPct val="100000"/>
                        </a:lnSpc>
                        <a:spcBef>
                          <a:spcPts val="0"/>
                        </a:spcBef>
                        <a:spcAft>
                          <a:spcPts val="0"/>
                        </a:spcAft>
                        <a:buClrTx/>
                        <a:buSzTx/>
                        <a:buFontTx/>
                        <a:buNone/>
                        <a:tabLst/>
                        <a:defRPr/>
                      </a:pPr>
                      <a:r>
                        <a:rPr lang="en-US" sz="2807" b="1" i="0" u="none" strike="noStrike" kern="1200" baseline="0" dirty="0">
                          <a:solidFill>
                            <a:schemeClr val="dk1"/>
                          </a:solidFill>
                          <a:latin typeface="+mn-lt"/>
                          <a:ea typeface="+mn-ea"/>
                          <a:cs typeface="+mn-cs"/>
                        </a:rPr>
                        <a:t>86-90%</a:t>
                      </a:r>
                      <a:r>
                        <a:rPr lang="en-US" sz="2807" b="0" i="0" u="none" strike="noStrike" kern="1200" baseline="0" dirty="0">
                          <a:solidFill>
                            <a:schemeClr val="dk1"/>
                          </a:solidFill>
                          <a:latin typeface="+mn-lt"/>
                          <a:ea typeface="+mn-ea"/>
                          <a:cs typeface="+mn-cs"/>
                        </a:rPr>
                        <a:t>	</a:t>
                      </a:r>
                    </a:p>
                    <a:p>
                      <a:endParaRPr lang="en-US" dirty="0"/>
                    </a:p>
                  </a:txBody>
                  <a:tcPr/>
                </a:tc>
                <a:tc>
                  <a:txBody>
                    <a:bodyPr/>
                    <a:lstStyle/>
                    <a:p>
                      <a:r>
                        <a:rPr lang="en-IN" dirty="0"/>
                        <a:t>3</a:t>
                      </a:r>
                      <a:endParaRPr lang="en-US" dirty="0"/>
                    </a:p>
                  </a:txBody>
                  <a:tcPr/>
                </a:tc>
                <a:extLst>
                  <a:ext uri="{0D108BD9-81ED-4DB2-BD59-A6C34878D82A}">
                    <a16:rowId xmlns:a16="http://schemas.microsoft.com/office/drawing/2014/main" val="4085520864"/>
                  </a:ext>
                </a:extLst>
              </a:tr>
              <a:tr h="949387">
                <a:tc>
                  <a:txBody>
                    <a:bodyPr/>
                    <a:lstStyle/>
                    <a:p>
                      <a:pPr marL="0" marR="0" lvl="0" indent="0" algn="l" defTabSz="1425732" rtl="0" eaLnBrk="1" fontAlgn="auto" latinLnBrk="0" hangingPunct="1">
                        <a:lnSpc>
                          <a:spcPct val="100000"/>
                        </a:lnSpc>
                        <a:spcBef>
                          <a:spcPts val="0"/>
                        </a:spcBef>
                        <a:spcAft>
                          <a:spcPts val="0"/>
                        </a:spcAft>
                        <a:buClrTx/>
                        <a:buSzTx/>
                        <a:buFontTx/>
                        <a:buNone/>
                        <a:tabLst/>
                        <a:defRPr/>
                      </a:pPr>
                      <a:r>
                        <a:rPr lang="en-US" sz="2807" b="1" i="0" u="none" strike="noStrike" kern="1200" baseline="0" dirty="0">
                          <a:solidFill>
                            <a:schemeClr val="dk1"/>
                          </a:solidFill>
                          <a:latin typeface="+mn-lt"/>
                          <a:ea typeface="+mn-ea"/>
                          <a:cs typeface="+mn-cs"/>
                        </a:rPr>
                        <a:t>91-95%</a:t>
                      </a:r>
                      <a:r>
                        <a:rPr lang="en-US" sz="2807" b="0" i="0" u="none" strike="noStrike" kern="1200" baseline="0" dirty="0">
                          <a:solidFill>
                            <a:schemeClr val="dk1"/>
                          </a:solidFill>
                          <a:latin typeface="+mn-lt"/>
                          <a:ea typeface="+mn-ea"/>
                          <a:cs typeface="+mn-cs"/>
                        </a:rPr>
                        <a:t>	</a:t>
                      </a:r>
                    </a:p>
                    <a:p>
                      <a:endParaRPr lang="en-US" dirty="0"/>
                    </a:p>
                  </a:txBody>
                  <a:tcPr/>
                </a:tc>
                <a:tc>
                  <a:txBody>
                    <a:bodyPr/>
                    <a:lstStyle/>
                    <a:p>
                      <a:r>
                        <a:rPr lang="en-IN" dirty="0"/>
                        <a:t>4</a:t>
                      </a:r>
                      <a:endParaRPr lang="en-US" dirty="0"/>
                    </a:p>
                  </a:txBody>
                  <a:tcPr/>
                </a:tc>
                <a:extLst>
                  <a:ext uri="{0D108BD9-81ED-4DB2-BD59-A6C34878D82A}">
                    <a16:rowId xmlns:a16="http://schemas.microsoft.com/office/drawing/2014/main" val="2485303135"/>
                  </a:ext>
                </a:extLst>
              </a:tr>
              <a:tr h="949387">
                <a:tc>
                  <a:txBody>
                    <a:bodyPr/>
                    <a:lstStyle/>
                    <a:p>
                      <a:pPr marL="0" marR="0" lvl="0" indent="0" algn="l" defTabSz="1425732" rtl="0" eaLnBrk="1" fontAlgn="auto" latinLnBrk="0" hangingPunct="1">
                        <a:lnSpc>
                          <a:spcPct val="100000"/>
                        </a:lnSpc>
                        <a:spcBef>
                          <a:spcPts val="0"/>
                        </a:spcBef>
                        <a:spcAft>
                          <a:spcPts val="0"/>
                        </a:spcAft>
                        <a:buClrTx/>
                        <a:buSzTx/>
                        <a:buFontTx/>
                        <a:buNone/>
                        <a:tabLst/>
                        <a:defRPr/>
                      </a:pPr>
                      <a:r>
                        <a:rPr lang="en-US" sz="2807" b="1" i="0" u="none" strike="noStrike" kern="1200" baseline="0" dirty="0">
                          <a:solidFill>
                            <a:schemeClr val="dk1"/>
                          </a:solidFill>
                          <a:latin typeface="+mn-lt"/>
                          <a:ea typeface="+mn-ea"/>
                          <a:cs typeface="+mn-cs"/>
                        </a:rPr>
                        <a:t>96-100%</a:t>
                      </a:r>
                      <a:r>
                        <a:rPr lang="en-US" sz="2807" b="0" i="0" u="none" strike="noStrike" kern="1200" baseline="0" dirty="0">
                          <a:solidFill>
                            <a:schemeClr val="dk1"/>
                          </a:solidFill>
                          <a:latin typeface="+mn-lt"/>
                          <a:ea typeface="+mn-ea"/>
                          <a:cs typeface="+mn-cs"/>
                        </a:rPr>
                        <a:t>	</a:t>
                      </a:r>
                    </a:p>
                    <a:p>
                      <a:endParaRPr lang="en-US" dirty="0"/>
                    </a:p>
                  </a:txBody>
                  <a:tcPr/>
                </a:tc>
                <a:tc>
                  <a:txBody>
                    <a:bodyPr/>
                    <a:lstStyle/>
                    <a:p>
                      <a:r>
                        <a:rPr lang="en-IN" dirty="0"/>
                        <a:t>5</a:t>
                      </a:r>
                      <a:endParaRPr lang="en-US" dirty="0"/>
                    </a:p>
                  </a:txBody>
                  <a:tcPr/>
                </a:tc>
                <a:extLst>
                  <a:ext uri="{0D108BD9-81ED-4DB2-BD59-A6C34878D82A}">
                    <a16:rowId xmlns:a16="http://schemas.microsoft.com/office/drawing/2014/main" val="2428721558"/>
                  </a:ext>
                </a:extLst>
              </a:tr>
            </a:tbl>
          </a:graphicData>
        </a:graphic>
      </p:graphicFrame>
      <p:sp>
        <p:nvSpPr>
          <p:cNvPr id="12" name="Rectangle 11"/>
          <p:cNvSpPr/>
          <p:nvPr/>
        </p:nvSpPr>
        <p:spPr>
          <a:xfrm>
            <a:off x="11216640" y="8893236"/>
            <a:ext cx="7284623" cy="461665"/>
          </a:xfrm>
          <a:prstGeom prst="rect">
            <a:avLst/>
          </a:prstGeom>
        </p:spPr>
        <p:txBody>
          <a:bodyPr wrap="none">
            <a:spAutoFit/>
          </a:bodyPr>
          <a:lstStyle/>
          <a:p>
            <a:r>
              <a:rPr lang="en-US" sz="2400" dirty="0"/>
              <a:t>Minimum % Attendance required: </a:t>
            </a:r>
            <a:r>
              <a:rPr lang="en-US" sz="2400" b="1" dirty="0">
                <a:solidFill>
                  <a:srgbClr val="C00000"/>
                </a:solidFill>
              </a:rPr>
              <a:t>75%</a:t>
            </a:r>
            <a:r>
              <a:rPr lang="en-US" sz="2400" dirty="0"/>
              <a:t> for Mid Term/TEE</a:t>
            </a:r>
          </a:p>
        </p:txBody>
      </p:sp>
      <p:sp>
        <p:nvSpPr>
          <p:cNvPr id="14" name="Rectangle 13"/>
          <p:cNvSpPr/>
          <p:nvPr/>
        </p:nvSpPr>
        <p:spPr>
          <a:xfrm>
            <a:off x="11216640" y="9525202"/>
            <a:ext cx="7284623" cy="830997"/>
          </a:xfrm>
          <a:prstGeom prst="rect">
            <a:avLst/>
          </a:prstGeom>
        </p:spPr>
        <p:txBody>
          <a:bodyPr wrap="square">
            <a:spAutoFit/>
          </a:bodyPr>
          <a:lstStyle/>
          <a:p>
            <a:r>
              <a:rPr lang="en-US" sz="2400" dirty="0"/>
              <a:t>From the date of registration into the course to one day before the start of Mid Term/Last Instructional Day</a:t>
            </a:r>
          </a:p>
        </p:txBody>
      </p:sp>
      <p:sp>
        <p:nvSpPr>
          <p:cNvPr id="15" name="Rectangle 14"/>
          <p:cNvSpPr/>
          <p:nvPr/>
        </p:nvSpPr>
        <p:spPr>
          <a:xfrm>
            <a:off x="7682785" y="3733406"/>
            <a:ext cx="3989229" cy="1569660"/>
          </a:xfrm>
          <a:prstGeom prst="rect">
            <a:avLst/>
          </a:prstGeom>
        </p:spPr>
        <p:txBody>
          <a:bodyPr wrap="square">
            <a:spAutoFit/>
          </a:bodyPr>
          <a:lstStyle/>
          <a:p>
            <a:r>
              <a:rPr lang="en-US" sz="2400" dirty="0">
                <a:solidFill>
                  <a:srgbClr val="C00000"/>
                </a:solidFill>
              </a:rPr>
              <a:t>TEE Marks (out of 100) ≥ 40</a:t>
            </a:r>
          </a:p>
          <a:p>
            <a:r>
              <a:rPr lang="en-US" sz="2400" dirty="0">
                <a:solidFill>
                  <a:srgbClr val="C00000"/>
                </a:solidFill>
              </a:rPr>
              <a:t>AND</a:t>
            </a:r>
          </a:p>
          <a:p>
            <a:r>
              <a:rPr lang="en-US" sz="2400" dirty="0">
                <a:solidFill>
                  <a:srgbClr val="C00000"/>
                </a:solidFill>
              </a:rPr>
              <a:t>Mid-Term (out of 50) + TEE (Out of 100) ≥ 60 (out of 150)</a:t>
            </a:r>
          </a:p>
        </p:txBody>
      </p:sp>
    </p:spTree>
    <p:extLst>
      <p:ext uri="{BB962C8B-B14F-4D97-AF65-F5344CB8AC3E}">
        <p14:creationId xmlns:p14="http://schemas.microsoft.com/office/powerpoint/2010/main" val="1547386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19844" y="556807"/>
            <a:ext cx="4788239" cy="827493"/>
          </a:xfrm>
          <a:prstGeom prst="rect">
            <a:avLst/>
          </a:prstGeom>
          <a:blipFill>
            <a:blip r:embed="rId2" cstate="print"/>
            <a:stretch>
              <a:fillRect/>
            </a:stretch>
          </a:blipFill>
        </p:spPr>
        <p:txBody>
          <a:bodyPr wrap="square" lIns="0" tIns="0" rIns="0" bIns="0" rtlCol="0"/>
          <a:lstStyle/>
          <a:p>
            <a:endParaRPr dirty="0"/>
          </a:p>
        </p:txBody>
      </p:sp>
      <p:sp>
        <p:nvSpPr>
          <p:cNvPr id="9" name="object 9"/>
          <p:cNvSpPr txBox="1"/>
          <p:nvPr/>
        </p:nvSpPr>
        <p:spPr>
          <a:xfrm>
            <a:off x="665956" y="748698"/>
            <a:ext cx="3581400" cy="443711"/>
          </a:xfrm>
          <a:prstGeom prst="rect">
            <a:avLst/>
          </a:prstGeom>
        </p:spPr>
        <p:txBody>
          <a:bodyPr vert="horz" wrap="square" lIns="0" tIns="12700" rIns="0" bIns="0" rtlCol="0">
            <a:spAutoFit/>
          </a:bodyPr>
          <a:lstStyle/>
          <a:p>
            <a:pPr marL="12700">
              <a:spcBef>
                <a:spcPts val="100"/>
              </a:spcBef>
            </a:pPr>
            <a:r>
              <a:rPr lang="en-IN" sz="2800" spc="-5" dirty="0">
                <a:solidFill>
                  <a:srgbClr val="FFFFFF"/>
                </a:solidFill>
                <a:cs typeface="Source Sans Pro Light"/>
              </a:rPr>
              <a:t>Evaluation</a:t>
            </a:r>
            <a:endParaRPr sz="2800" dirty="0">
              <a:cs typeface="Source Sans Pro Light"/>
            </a:endParaRPr>
          </a:p>
        </p:txBody>
      </p:sp>
      <p:graphicFrame>
        <p:nvGraphicFramePr>
          <p:cNvPr id="2" name="Table 1"/>
          <p:cNvGraphicFramePr>
            <a:graphicFrameLocks noGrp="1"/>
          </p:cNvGraphicFramePr>
          <p:nvPr>
            <p:extLst>
              <p:ext uri="{D42A27DB-BD31-4B8C-83A1-F6EECF244321}">
                <p14:modId xmlns:p14="http://schemas.microsoft.com/office/powerpoint/2010/main" val="1857033351"/>
              </p:ext>
            </p:extLst>
          </p:nvPr>
        </p:nvGraphicFramePr>
        <p:xfrm>
          <a:off x="2011680" y="1914666"/>
          <a:ext cx="14325600" cy="5827254"/>
        </p:xfrm>
        <a:graphic>
          <a:graphicData uri="http://schemas.openxmlformats.org/drawingml/2006/table">
            <a:tbl>
              <a:tblPr firstRow="1" bandRow="1">
                <a:tableStyleId>{5C22544A-7EE6-4342-B048-85BDC9FD1C3A}</a:tableStyleId>
              </a:tblPr>
              <a:tblGrid>
                <a:gridCol w="6987720">
                  <a:extLst>
                    <a:ext uri="{9D8B030D-6E8A-4147-A177-3AD203B41FA5}">
                      <a16:colId xmlns:a16="http://schemas.microsoft.com/office/drawing/2014/main" val="1980991767"/>
                    </a:ext>
                  </a:extLst>
                </a:gridCol>
                <a:gridCol w="7337880">
                  <a:extLst>
                    <a:ext uri="{9D8B030D-6E8A-4147-A177-3AD203B41FA5}">
                      <a16:colId xmlns:a16="http://schemas.microsoft.com/office/drawing/2014/main" val="3770602901"/>
                    </a:ext>
                  </a:extLst>
                </a:gridCol>
              </a:tblGrid>
              <a:tr h="960719">
                <a:tc>
                  <a:txBody>
                    <a:bodyPr/>
                    <a:lstStyle/>
                    <a:p>
                      <a:r>
                        <a:rPr lang="en-US" sz="2800" b="1" i="0" dirty="0">
                          <a:solidFill>
                            <a:srgbClr val="FFFFFF"/>
                          </a:solidFill>
                          <a:effectLst/>
                          <a:latin typeface="Calibri" panose="020F0502020204030204" pitchFamily="34" charset="0"/>
                        </a:rPr>
                        <a:t>Continuous</a:t>
                      </a:r>
                      <a:r>
                        <a:rPr lang="en-US" sz="2800" b="1" i="0" baseline="0" dirty="0">
                          <a:solidFill>
                            <a:srgbClr val="FFFFFF"/>
                          </a:solidFill>
                          <a:effectLst/>
                          <a:latin typeface="Calibri" panose="020F0502020204030204" pitchFamily="34" charset="0"/>
                        </a:rPr>
                        <a:t> Assessment</a:t>
                      </a:r>
                      <a:br>
                        <a:rPr lang="en-US" sz="2800" b="1" i="0" dirty="0">
                          <a:solidFill>
                            <a:srgbClr val="FFFFFF"/>
                          </a:solidFill>
                          <a:effectLst/>
                          <a:latin typeface="Calibri" panose="020F0502020204030204" pitchFamily="34" charset="0"/>
                        </a:rPr>
                      </a:br>
                      <a:r>
                        <a:rPr lang="en-US" sz="2800" b="1" i="0" dirty="0">
                          <a:solidFill>
                            <a:srgbClr val="FFFFFF"/>
                          </a:solidFill>
                          <a:effectLst/>
                          <a:latin typeface="Calibri" panose="020F0502020204030204" pitchFamily="34" charset="0"/>
                        </a:rPr>
                        <a:t>(20 Marks)</a:t>
                      </a:r>
                      <a:endParaRPr lang="en-US" sz="2800" dirty="0">
                        <a:effectLst/>
                      </a:endParaRPr>
                    </a:p>
                  </a:txBody>
                  <a:tcPr anchor="ctr"/>
                </a:tc>
                <a:tc>
                  <a:txBody>
                    <a:bodyPr/>
                    <a:lstStyle/>
                    <a:p>
                      <a:r>
                        <a:rPr lang="en-US" sz="2800" b="1" i="0" dirty="0">
                          <a:solidFill>
                            <a:srgbClr val="FFFFFF"/>
                          </a:solidFill>
                          <a:effectLst/>
                          <a:latin typeface="Calibri" panose="020F0502020204030204" pitchFamily="34" charset="0"/>
                        </a:rPr>
                        <a:t>Challenging</a:t>
                      </a:r>
                      <a:r>
                        <a:rPr lang="en-US" sz="2800" b="1" i="0" baseline="0" dirty="0">
                          <a:solidFill>
                            <a:srgbClr val="FFFFFF"/>
                          </a:solidFill>
                          <a:effectLst/>
                          <a:latin typeface="Calibri" panose="020F0502020204030204" pitchFamily="34" charset="0"/>
                        </a:rPr>
                        <a:t> Task</a:t>
                      </a:r>
                    </a:p>
                    <a:p>
                      <a:r>
                        <a:rPr lang="en-US" sz="2800" b="1" i="0" dirty="0">
                          <a:solidFill>
                            <a:srgbClr val="FFFFFF"/>
                          </a:solidFill>
                          <a:effectLst/>
                          <a:latin typeface="Calibri" panose="020F0502020204030204" pitchFamily="34" charset="0"/>
                        </a:rPr>
                        <a:t>(15Marks)</a:t>
                      </a:r>
                      <a:endParaRPr lang="en-US" sz="2800" dirty="0">
                        <a:effectLst/>
                      </a:endParaRPr>
                    </a:p>
                  </a:txBody>
                  <a:tcPr anchor="ctr"/>
                </a:tc>
                <a:extLst>
                  <a:ext uri="{0D108BD9-81ED-4DB2-BD59-A6C34878D82A}">
                    <a16:rowId xmlns:a16="http://schemas.microsoft.com/office/drawing/2014/main" val="2790449652"/>
                  </a:ext>
                </a:extLst>
              </a:tr>
              <a:tr h="4866535">
                <a:tc>
                  <a:txBody>
                    <a:bodyPr/>
                    <a:lstStyle/>
                    <a:p>
                      <a:pPr marL="457200" indent="-457200">
                        <a:buFont typeface="Arial" panose="020B0604020202020204" pitchFamily="34" charset="0"/>
                        <a:buChar char="•"/>
                      </a:pPr>
                      <a:r>
                        <a:rPr lang="en-US" sz="2807" b="0" i="0" u="none" strike="noStrike" kern="1200" baseline="0" dirty="0">
                          <a:solidFill>
                            <a:schemeClr val="dk1"/>
                          </a:solidFill>
                          <a:latin typeface="+mn-lt"/>
                          <a:ea typeface="+mn-ea"/>
                          <a:cs typeface="+mn-cs"/>
                        </a:rPr>
                        <a:t>One assessment from each experiment</a:t>
                      </a:r>
                      <a:endParaRPr lang="en-US" sz="2800" b="0" i="0" dirty="0">
                        <a:solidFill>
                          <a:srgbClr val="000000"/>
                        </a:solidFill>
                        <a:effectLst/>
                        <a:latin typeface="+mn-lt"/>
                      </a:endParaRPr>
                    </a:p>
                    <a:p>
                      <a:pPr marL="457200" indent="-457200">
                        <a:buFont typeface="Arial" panose="020B0604020202020204" pitchFamily="34" charset="0"/>
                        <a:buChar char="•"/>
                      </a:pPr>
                      <a:r>
                        <a:rPr lang="en-US" sz="2800" b="0" i="0" dirty="0">
                          <a:solidFill>
                            <a:srgbClr val="000000"/>
                          </a:solidFill>
                          <a:effectLst/>
                          <a:latin typeface="+mn-lt"/>
                        </a:rPr>
                        <a:t>20 marks per experiments</a:t>
                      </a:r>
                    </a:p>
                    <a:p>
                      <a:pPr marL="457200" indent="-457200">
                        <a:buFont typeface="Arial" panose="020B0604020202020204" pitchFamily="34" charset="0"/>
                        <a:buChar char="•"/>
                      </a:pPr>
                      <a:r>
                        <a:rPr lang="en-US" sz="2800" b="0" i="0" dirty="0">
                          <a:solidFill>
                            <a:srgbClr val="000000"/>
                          </a:solidFill>
                          <a:effectLst/>
                          <a:latin typeface="+mn-lt"/>
                        </a:rPr>
                        <a:t>Average marks to be taken</a:t>
                      </a:r>
                    </a:p>
                  </a:txBody>
                  <a:tcPr/>
                </a:tc>
                <a:tc>
                  <a:txBody>
                    <a:bodyPr/>
                    <a:lstStyle/>
                    <a:p>
                      <a:pPr marL="457200" indent="-457200">
                        <a:buFont typeface="Arial" panose="020B0604020202020204" pitchFamily="34" charset="0"/>
                        <a:buChar char="•"/>
                      </a:pPr>
                      <a:r>
                        <a:rPr lang="en-US" sz="2807" b="0" i="0" u="none" strike="noStrike" kern="1200" baseline="0" dirty="0">
                          <a:solidFill>
                            <a:schemeClr val="dk1"/>
                          </a:solidFill>
                          <a:latin typeface="+mn-lt"/>
                          <a:ea typeface="+mn-ea"/>
                          <a:cs typeface="+mn-cs"/>
                        </a:rPr>
                        <a:t>The final assessment for the lab component</a:t>
                      </a:r>
                    </a:p>
                    <a:p>
                      <a:pPr marL="457200" indent="-457200">
                        <a:buFont typeface="Arial" panose="020B0604020202020204" pitchFamily="34" charset="0"/>
                        <a:buChar char="•"/>
                      </a:pPr>
                      <a:r>
                        <a:rPr lang="en-US" sz="2807" b="0" i="0" u="none" strike="noStrike" kern="1200" baseline="0" dirty="0">
                          <a:solidFill>
                            <a:schemeClr val="dk1"/>
                          </a:solidFill>
                          <a:latin typeface="+mn-lt"/>
                          <a:ea typeface="+mn-ea"/>
                          <a:cs typeface="+mn-cs"/>
                        </a:rPr>
                        <a:t>Last Session of the semester</a:t>
                      </a:r>
                    </a:p>
                  </a:txBody>
                  <a:tcPr/>
                </a:tc>
                <a:extLst>
                  <a:ext uri="{0D108BD9-81ED-4DB2-BD59-A6C34878D82A}">
                    <a16:rowId xmlns:a16="http://schemas.microsoft.com/office/drawing/2014/main" val="996576133"/>
                  </a:ext>
                </a:extLst>
              </a:tr>
            </a:tbl>
          </a:graphicData>
        </a:graphic>
      </p:graphicFrame>
    </p:spTree>
    <p:extLst>
      <p:ext uri="{BB962C8B-B14F-4D97-AF65-F5344CB8AC3E}">
        <p14:creationId xmlns:p14="http://schemas.microsoft.com/office/powerpoint/2010/main" val="1844053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19844" y="556807"/>
            <a:ext cx="4788239" cy="827493"/>
          </a:xfrm>
          <a:prstGeom prst="rect">
            <a:avLst/>
          </a:prstGeom>
          <a:blipFill>
            <a:blip r:embed="rId2" cstate="print"/>
            <a:stretch>
              <a:fillRect/>
            </a:stretch>
          </a:blipFill>
        </p:spPr>
        <p:txBody>
          <a:bodyPr wrap="square" lIns="0" tIns="0" rIns="0" bIns="0" rtlCol="0"/>
          <a:lstStyle/>
          <a:p>
            <a:endParaRPr dirty="0"/>
          </a:p>
        </p:txBody>
      </p:sp>
      <p:sp>
        <p:nvSpPr>
          <p:cNvPr id="9" name="object 9"/>
          <p:cNvSpPr txBox="1"/>
          <p:nvPr/>
        </p:nvSpPr>
        <p:spPr>
          <a:xfrm>
            <a:off x="665956" y="748698"/>
            <a:ext cx="3581400" cy="443711"/>
          </a:xfrm>
          <a:prstGeom prst="rect">
            <a:avLst/>
          </a:prstGeom>
        </p:spPr>
        <p:txBody>
          <a:bodyPr vert="horz" wrap="square" lIns="0" tIns="12700" rIns="0" bIns="0" rtlCol="0">
            <a:spAutoFit/>
          </a:bodyPr>
          <a:lstStyle/>
          <a:p>
            <a:pPr marL="12700">
              <a:spcBef>
                <a:spcPts val="100"/>
              </a:spcBef>
            </a:pPr>
            <a:r>
              <a:rPr lang="en-IN" sz="2800" spc="-5" dirty="0">
                <a:solidFill>
                  <a:srgbClr val="FFFFFF"/>
                </a:solidFill>
                <a:cs typeface="Source Sans Pro Light"/>
              </a:rPr>
              <a:t>Evaluation</a:t>
            </a:r>
            <a:endParaRPr sz="2800" dirty="0">
              <a:cs typeface="Source Sans Pro Light"/>
            </a:endParaRPr>
          </a:p>
        </p:txBody>
      </p:sp>
      <p:graphicFrame>
        <p:nvGraphicFramePr>
          <p:cNvPr id="2" name="Table 1"/>
          <p:cNvGraphicFramePr>
            <a:graphicFrameLocks noGrp="1"/>
          </p:cNvGraphicFramePr>
          <p:nvPr>
            <p:extLst>
              <p:ext uri="{D42A27DB-BD31-4B8C-83A1-F6EECF244321}">
                <p14:modId xmlns:p14="http://schemas.microsoft.com/office/powerpoint/2010/main" val="2480928379"/>
              </p:ext>
            </p:extLst>
          </p:nvPr>
        </p:nvGraphicFramePr>
        <p:xfrm>
          <a:off x="2235200" y="1914666"/>
          <a:ext cx="15280639" cy="6677098"/>
        </p:xfrm>
        <a:graphic>
          <a:graphicData uri="http://schemas.openxmlformats.org/drawingml/2006/table">
            <a:tbl>
              <a:tblPr firstRow="1" bandRow="1">
                <a:tableStyleId>{5C22544A-7EE6-4342-B048-85BDC9FD1C3A}</a:tableStyleId>
              </a:tblPr>
              <a:tblGrid>
                <a:gridCol w="3924699">
                  <a:extLst>
                    <a:ext uri="{9D8B030D-6E8A-4147-A177-3AD203B41FA5}">
                      <a16:colId xmlns:a16="http://schemas.microsoft.com/office/drawing/2014/main" val="1980991767"/>
                    </a:ext>
                  </a:extLst>
                </a:gridCol>
                <a:gridCol w="4383302">
                  <a:extLst>
                    <a:ext uri="{9D8B030D-6E8A-4147-A177-3AD203B41FA5}">
                      <a16:colId xmlns:a16="http://schemas.microsoft.com/office/drawing/2014/main" val="3770602901"/>
                    </a:ext>
                  </a:extLst>
                </a:gridCol>
                <a:gridCol w="5017616">
                  <a:extLst>
                    <a:ext uri="{9D8B030D-6E8A-4147-A177-3AD203B41FA5}">
                      <a16:colId xmlns:a16="http://schemas.microsoft.com/office/drawing/2014/main" val="2686756484"/>
                    </a:ext>
                  </a:extLst>
                </a:gridCol>
                <a:gridCol w="1955022">
                  <a:extLst>
                    <a:ext uri="{9D8B030D-6E8A-4147-A177-3AD203B41FA5}">
                      <a16:colId xmlns:a16="http://schemas.microsoft.com/office/drawing/2014/main" val="3150978982"/>
                    </a:ext>
                  </a:extLst>
                </a:gridCol>
              </a:tblGrid>
              <a:tr h="625334">
                <a:tc>
                  <a:txBody>
                    <a:bodyPr/>
                    <a:lstStyle/>
                    <a:p>
                      <a:r>
                        <a:rPr lang="en-US" sz="2807" b="1" kern="1200" dirty="0">
                          <a:solidFill>
                            <a:schemeClr val="lt1"/>
                          </a:solidFill>
                          <a:latin typeface="+mn-lt"/>
                          <a:ea typeface="+mn-ea"/>
                          <a:cs typeface="+mn-cs"/>
                        </a:rPr>
                        <a:t>Letter Grade</a:t>
                      </a:r>
                    </a:p>
                  </a:txBody>
                  <a:tcPr anchor="ctr"/>
                </a:tc>
                <a:tc>
                  <a:txBody>
                    <a:bodyPr/>
                    <a:lstStyle/>
                    <a:p>
                      <a:r>
                        <a:rPr lang="en-US" sz="2807" b="1" kern="1200" dirty="0">
                          <a:solidFill>
                            <a:schemeClr val="lt1"/>
                          </a:solidFill>
                          <a:latin typeface="+mn-lt"/>
                          <a:ea typeface="+mn-ea"/>
                          <a:cs typeface="+mn-cs"/>
                        </a:rPr>
                        <a:t>Grade Point</a:t>
                      </a:r>
                    </a:p>
                  </a:txBody>
                  <a:tcPr anchor="ctr"/>
                </a:tc>
                <a:tc>
                  <a:txBody>
                    <a:bodyPr/>
                    <a:lstStyle/>
                    <a:p>
                      <a:pPr marL="0" algn="l" defTabSz="1425732" rtl="0" eaLnBrk="1" latinLnBrk="0" hangingPunct="1"/>
                      <a:r>
                        <a:rPr lang="en-US" sz="2807" b="1" kern="1200" dirty="0">
                          <a:solidFill>
                            <a:schemeClr val="lt1"/>
                          </a:solidFill>
                          <a:latin typeface="+mn-lt"/>
                          <a:ea typeface="+mn-ea"/>
                          <a:cs typeface="+mn-cs"/>
                        </a:rPr>
                        <a:t>Remarks</a:t>
                      </a:r>
                    </a:p>
                  </a:txBody>
                  <a:tcPr anchor="ctr"/>
                </a:tc>
                <a:tc>
                  <a:txBody>
                    <a:bodyPr/>
                    <a:lstStyle/>
                    <a:p>
                      <a:endParaRPr lang="en-US">
                        <a:latin typeface="+mn-lt"/>
                      </a:endParaRPr>
                    </a:p>
                  </a:txBody>
                  <a:tcPr/>
                </a:tc>
                <a:extLst>
                  <a:ext uri="{0D108BD9-81ED-4DB2-BD59-A6C34878D82A}">
                    <a16:rowId xmlns:a16="http://schemas.microsoft.com/office/drawing/2014/main" val="2790449652"/>
                  </a:ext>
                </a:extLst>
              </a:tr>
              <a:tr h="690880">
                <a:tc>
                  <a:txBody>
                    <a:bodyPr/>
                    <a:lstStyle/>
                    <a:p>
                      <a:pPr algn="ctr"/>
                      <a:r>
                        <a:rPr lang="en-US" sz="2400" b="0" i="0" dirty="0">
                          <a:solidFill>
                            <a:srgbClr val="000000"/>
                          </a:solidFill>
                          <a:effectLst/>
                          <a:latin typeface="+mn-lt"/>
                        </a:rPr>
                        <a:t>S </a:t>
                      </a:r>
                      <a:endParaRPr lang="en-US" dirty="0">
                        <a:effectLst/>
                        <a:latin typeface="+mn-lt"/>
                      </a:endParaRPr>
                    </a:p>
                  </a:txBody>
                  <a:tcPr anchor="ctr"/>
                </a:tc>
                <a:tc>
                  <a:txBody>
                    <a:bodyPr/>
                    <a:lstStyle/>
                    <a:p>
                      <a:pPr algn="ctr"/>
                      <a:r>
                        <a:rPr lang="en-US" sz="2400" b="0" i="0" dirty="0">
                          <a:solidFill>
                            <a:srgbClr val="000000"/>
                          </a:solidFill>
                          <a:effectLst/>
                          <a:latin typeface="+mn-lt"/>
                        </a:rPr>
                        <a:t>10 </a:t>
                      </a:r>
                      <a:endParaRPr lang="en-US" dirty="0">
                        <a:effectLst/>
                        <a:latin typeface="+mn-lt"/>
                      </a:endParaRPr>
                    </a:p>
                  </a:txBody>
                  <a:tcPr anchor="ctr"/>
                </a:tc>
                <a:tc>
                  <a:txBody>
                    <a:bodyPr/>
                    <a:lstStyle/>
                    <a:p>
                      <a:r>
                        <a:rPr lang="en-US" sz="2400" b="0" i="0">
                          <a:solidFill>
                            <a:srgbClr val="000000"/>
                          </a:solidFill>
                          <a:effectLst/>
                          <a:latin typeface="+mn-lt"/>
                        </a:rPr>
                        <a:t>Pass in the Course</a:t>
                      </a:r>
                      <a:endParaRPr lang="en-US">
                        <a:effectLst/>
                        <a:latin typeface="+mn-lt"/>
                      </a:endParaRPr>
                    </a:p>
                  </a:txBody>
                  <a:tcPr anchor="ctr"/>
                </a:tc>
                <a:tc rowSpan="9">
                  <a:txBody>
                    <a:bodyPr/>
                    <a:lstStyle/>
                    <a:p>
                      <a:r>
                        <a:rPr lang="en-US" sz="2400" b="1" i="0" dirty="0">
                          <a:solidFill>
                            <a:srgbClr val="000000"/>
                          </a:solidFill>
                          <a:effectLst/>
                          <a:latin typeface="+mn-lt"/>
                        </a:rPr>
                        <a:t>Performance</a:t>
                      </a:r>
                      <a:br>
                        <a:rPr lang="en-US" sz="2400" b="1" i="0" dirty="0">
                          <a:solidFill>
                            <a:srgbClr val="000000"/>
                          </a:solidFill>
                          <a:effectLst/>
                          <a:latin typeface="+mn-lt"/>
                        </a:rPr>
                      </a:br>
                      <a:r>
                        <a:rPr lang="en-US" sz="2400" b="1" i="0" dirty="0">
                          <a:solidFill>
                            <a:srgbClr val="000000"/>
                          </a:solidFill>
                          <a:effectLst/>
                          <a:latin typeface="+mn-lt"/>
                        </a:rPr>
                        <a:t>Grades</a:t>
                      </a:r>
                      <a:endParaRPr lang="en-US" b="1" dirty="0">
                        <a:effectLst/>
                        <a:latin typeface="+mn-lt"/>
                      </a:endParaRPr>
                    </a:p>
                  </a:txBody>
                  <a:tcPr anchor="ctr"/>
                </a:tc>
                <a:extLst>
                  <a:ext uri="{0D108BD9-81ED-4DB2-BD59-A6C34878D82A}">
                    <a16:rowId xmlns:a16="http://schemas.microsoft.com/office/drawing/2014/main" val="1126523184"/>
                  </a:ext>
                </a:extLst>
              </a:tr>
              <a:tr h="650240">
                <a:tc>
                  <a:txBody>
                    <a:bodyPr/>
                    <a:lstStyle/>
                    <a:p>
                      <a:pPr algn="ctr"/>
                      <a:r>
                        <a:rPr lang="en-US" sz="2400" b="0" i="0" dirty="0">
                          <a:solidFill>
                            <a:srgbClr val="000000"/>
                          </a:solidFill>
                          <a:effectLst/>
                          <a:latin typeface="+mn-lt"/>
                        </a:rPr>
                        <a:t>A </a:t>
                      </a:r>
                      <a:endParaRPr lang="en-US" dirty="0">
                        <a:effectLst/>
                        <a:latin typeface="+mn-lt"/>
                      </a:endParaRPr>
                    </a:p>
                  </a:txBody>
                  <a:tcPr anchor="ctr"/>
                </a:tc>
                <a:tc>
                  <a:txBody>
                    <a:bodyPr/>
                    <a:lstStyle/>
                    <a:p>
                      <a:pPr algn="ctr"/>
                      <a:r>
                        <a:rPr lang="en-US" sz="2400" b="0" i="0" dirty="0">
                          <a:solidFill>
                            <a:srgbClr val="000000"/>
                          </a:solidFill>
                          <a:effectLst/>
                          <a:latin typeface="+mn-lt"/>
                        </a:rPr>
                        <a:t>9 </a:t>
                      </a:r>
                      <a:endParaRPr lang="en-US" dirty="0">
                        <a:effectLst/>
                        <a:latin typeface="+mn-lt"/>
                      </a:endParaRPr>
                    </a:p>
                  </a:txBody>
                  <a:tcPr anchor="ctr"/>
                </a:tc>
                <a:tc>
                  <a:txBody>
                    <a:bodyPr/>
                    <a:lstStyle/>
                    <a:p>
                      <a:r>
                        <a:rPr lang="en-US" sz="2400" b="0" i="0">
                          <a:solidFill>
                            <a:srgbClr val="000000"/>
                          </a:solidFill>
                          <a:effectLst/>
                          <a:latin typeface="+mn-lt"/>
                        </a:rPr>
                        <a:t>Pass in the Course</a:t>
                      </a:r>
                      <a:endParaRPr lang="en-US">
                        <a:effectLst/>
                        <a:latin typeface="+mn-lt"/>
                      </a:endParaRPr>
                    </a:p>
                  </a:txBody>
                  <a:tcPr anchor="ctr"/>
                </a:tc>
                <a:tc vMerge="1">
                  <a:txBody>
                    <a:bodyPr/>
                    <a:lstStyle/>
                    <a:p>
                      <a:endParaRPr lang="en-US" dirty="0"/>
                    </a:p>
                  </a:txBody>
                  <a:tcPr/>
                </a:tc>
                <a:extLst>
                  <a:ext uri="{0D108BD9-81ED-4DB2-BD59-A6C34878D82A}">
                    <a16:rowId xmlns:a16="http://schemas.microsoft.com/office/drawing/2014/main" val="1367713786"/>
                  </a:ext>
                </a:extLst>
              </a:tr>
              <a:tr h="568960">
                <a:tc>
                  <a:txBody>
                    <a:bodyPr/>
                    <a:lstStyle/>
                    <a:p>
                      <a:pPr algn="ctr"/>
                      <a:r>
                        <a:rPr lang="en-US" sz="2400" b="0" i="0" dirty="0">
                          <a:solidFill>
                            <a:srgbClr val="000000"/>
                          </a:solidFill>
                          <a:effectLst/>
                          <a:latin typeface="+mn-lt"/>
                        </a:rPr>
                        <a:t>B </a:t>
                      </a:r>
                      <a:endParaRPr lang="en-US" dirty="0">
                        <a:effectLst/>
                        <a:latin typeface="+mn-lt"/>
                      </a:endParaRPr>
                    </a:p>
                  </a:txBody>
                  <a:tcPr anchor="ctr"/>
                </a:tc>
                <a:tc>
                  <a:txBody>
                    <a:bodyPr/>
                    <a:lstStyle/>
                    <a:p>
                      <a:pPr algn="ctr"/>
                      <a:r>
                        <a:rPr lang="en-US" sz="2400" b="0" i="0" dirty="0">
                          <a:solidFill>
                            <a:srgbClr val="000000"/>
                          </a:solidFill>
                          <a:effectLst/>
                          <a:latin typeface="+mn-lt"/>
                        </a:rPr>
                        <a:t>8 </a:t>
                      </a:r>
                      <a:endParaRPr lang="en-US" dirty="0">
                        <a:effectLst/>
                        <a:latin typeface="+mn-lt"/>
                      </a:endParaRPr>
                    </a:p>
                  </a:txBody>
                  <a:tcPr anchor="ctr"/>
                </a:tc>
                <a:tc>
                  <a:txBody>
                    <a:bodyPr/>
                    <a:lstStyle/>
                    <a:p>
                      <a:r>
                        <a:rPr lang="en-US" sz="2400" b="0" i="0">
                          <a:solidFill>
                            <a:srgbClr val="000000"/>
                          </a:solidFill>
                          <a:effectLst/>
                          <a:latin typeface="+mn-lt"/>
                        </a:rPr>
                        <a:t>Pass in the Course</a:t>
                      </a:r>
                      <a:endParaRPr lang="en-US">
                        <a:effectLst/>
                        <a:latin typeface="+mn-lt"/>
                      </a:endParaRPr>
                    </a:p>
                  </a:txBody>
                  <a:tcPr anchor="ctr"/>
                </a:tc>
                <a:tc vMerge="1">
                  <a:txBody>
                    <a:bodyPr/>
                    <a:lstStyle/>
                    <a:p>
                      <a:endParaRPr lang="en-US" dirty="0"/>
                    </a:p>
                  </a:txBody>
                  <a:tcPr/>
                </a:tc>
                <a:extLst>
                  <a:ext uri="{0D108BD9-81ED-4DB2-BD59-A6C34878D82A}">
                    <a16:rowId xmlns:a16="http://schemas.microsoft.com/office/drawing/2014/main" val="4244997600"/>
                  </a:ext>
                </a:extLst>
              </a:tr>
              <a:tr h="508000">
                <a:tc>
                  <a:txBody>
                    <a:bodyPr/>
                    <a:lstStyle/>
                    <a:p>
                      <a:pPr algn="ctr"/>
                      <a:r>
                        <a:rPr lang="en-US" sz="2400" b="0" i="0" dirty="0">
                          <a:solidFill>
                            <a:srgbClr val="000000"/>
                          </a:solidFill>
                          <a:effectLst/>
                          <a:latin typeface="+mn-lt"/>
                        </a:rPr>
                        <a:t>C </a:t>
                      </a:r>
                      <a:endParaRPr lang="en-US" dirty="0">
                        <a:effectLst/>
                        <a:latin typeface="+mn-lt"/>
                      </a:endParaRPr>
                    </a:p>
                  </a:txBody>
                  <a:tcPr anchor="ctr"/>
                </a:tc>
                <a:tc>
                  <a:txBody>
                    <a:bodyPr/>
                    <a:lstStyle/>
                    <a:p>
                      <a:pPr algn="ctr"/>
                      <a:r>
                        <a:rPr lang="en-US" sz="2400" b="0" i="0" dirty="0">
                          <a:solidFill>
                            <a:srgbClr val="000000"/>
                          </a:solidFill>
                          <a:effectLst/>
                          <a:latin typeface="+mn-lt"/>
                        </a:rPr>
                        <a:t>7 </a:t>
                      </a:r>
                      <a:endParaRPr lang="en-US" dirty="0">
                        <a:effectLst/>
                        <a:latin typeface="+mn-lt"/>
                      </a:endParaRPr>
                    </a:p>
                  </a:txBody>
                  <a:tcPr anchor="ctr"/>
                </a:tc>
                <a:tc>
                  <a:txBody>
                    <a:bodyPr/>
                    <a:lstStyle/>
                    <a:p>
                      <a:r>
                        <a:rPr lang="en-US" sz="2400" b="0" i="0">
                          <a:solidFill>
                            <a:srgbClr val="000000"/>
                          </a:solidFill>
                          <a:effectLst/>
                          <a:latin typeface="+mn-lt"/>
                        </a:rPr>
                        <a:t>Pass in the Course</a:t>
                      </a:r>
                      <a:endParaRPr lang="en-US">
                        <a:effectLst/>
                        <a:latin typeface="+mn-lt"/>
                      </a:endParaRPr>
                    </a:p>
                  </a:txBody>
                  <a:tcPr anchor="ctr"/>
                </a:tc>
                <a:tc vMerge="1">
                  <a:txBody>
                    <a:bodyPr/>
                    <a:lstStyle/>
                    <a:p>
                      <a:endParaRPr lang="en-US" dirty="0"/>
                    </a:p>
                  </a:txBody>
                  <a:tcPr/>
                </a:tc>
                <a:extLst>
                  <a:ext uri="{0D108BD9-81ED-4DB2-BD59-A6C34878D82A}">
                    <a16:rowId xmlns:a16="http://schemas.microsoft.com/office/drawing/2014/main" val="2044236009"/>
                  </a:ext>
                </a:extLst>
              </a:tr>
              <a:tr h="568960">
                <a:tc>
                  <a:txBody>
                    <a:bodyPr/>
                    <a:lstStyle/>
                    <a:p>
                      <a:pPr algn="ctr"/>
                      <a:r>
                        <a:rPr lang="en-US" sz="2400" b="0" i="0" dirty="0">
                          <a:solidFill>
                            <a:srgbClr val="000000"/>
                          </a:solidFill>
                          <a:effectLst/>
                          <a:latin typeface="+mn-lt"/>
                        </a:rPr>
                        <a:t>D </a:t>
                      </a:r>
                      <a:endParaRPr lang="en-US" dirty="0">
                        <a:effectLst/>
                        <a:latin typeface="+mn-lt"/>
                      </a:endParaRPr>
                    </a:p>
                  </a:txBody>
                  <a:tcPr anchor="ctr"/>
                </a:tc>
                <a:tc>
                  <a:txBody>
                    <a:bodyPr/>
                    <a:lstStyle/>
                    <a:p>
                      <a:pPr algn="ctr"/>
                      <a:r>
                        <a:rPr lang="en-US" sz="2400" b="0" i="0" dirty="0">
                          <a:solidFill>
                            <a:srgbClr val="000000"/>
                          </a:solidFill>
                          <a:effectLst/>
                          <a:latin typeface="+mn-lt"/>
                        </a:rPr>
                        <a:t>6 </a:t>
                      </a:r>
                      <a:endParaRPr lang="en-US" dirty="0">
                        <a:effectLst/>
                        <a:latin typeface="+mn-lt"/>
                      </a:endParaRPr>
                    </a:p>
                  </a:txBody>
                  <a:tcPr anchor="ctr"/>
                </a:tc>
                <a:tc>
                  <a:txBody>
                    <a:bodyPr/>
                    <a:lstStyle/>
                    <a:p>
                      <a:r>
                        <a:rPr lang="en-US" sz="2400" b="0" i="0">
                          <a:solidFill>
                            <a:srgbClr val="000000"/>
                          </a:solidFill>
                          <a:effectLst/>
                          <a:latin typeface="+mn-lt"/>
                        </a:rPr>
                        <a:t>Pass in the Course</a:t>
                      </a:r>
                      <a:endParaRPr lang="en-US">
                        <a:effectLst/>
                        <a:latin typeface="+mn-lt"/>
                      </a:endParaRPr>
                    </a:p>
                  </a:txBody>
                  <a:tcPr anchor="ctr"/>
                </a:tc>
                <a:tc vMerge="1">
                  <a:txBody>
                    <a:bodyPr/>
                    <a:lstStyle/>
                    <a:p>
                      <a:endParaRPr lang="en-US" dirty="0"/>
                    </a:p>
                  </a:txBody>
                  <a:tcPr/>
                </a:tc>
                <a:extLst>
                  <a:ext uri="{0D108BD9-81ED-4DB2-BD59-A6C34878D82A}">
                    <a16:rowId xmlns:a16="http://schemas.microsoft.com/office/drawing/2014/main" val="774527438"/>
                  </a:ext>
                </a:extLst>
              </a:tr>
              <a:tr h="508000">
                <a:tc>
                  <a:txBody>
                    <a:bodyPr/>
                    <a:lstStyle/>
                    <a:p>
                      <a:pPr algn="ctr"/>
                      <a:r>
                        <a:rPr lang="en-US" sz="2400" b="0" i="0" dirty="0">
                          <a:solidFill>
                            <a:srgbClr val="000000"/>
                          </a:solidFill>
                          <a:effectLst/>
                          <a:latin typeface="+mn-lt"/>
                        </a:rPr>
                        <a:t>E </a:t>
                      </a:r>
                      <a:endParaRPr lang="en-US" dirty="0">
                        <a:effectLst/>
                        <a:latin typeface="+mn-lt"/>
                      </a:endParaRPr>
                    </a:p>
                  </a:txBody>
                  <a:tcPr anchor="ctr"/>
                </a:tc>
                <a:tc>
                  <a:txBody>
                    <a:bodyPr/>
                    <a:lstStyle/>
                    <a:p>
                      <a:pPr algn="ctr"/>
                      <a:r>
                        <a:rPr lang="en-US" sz="2400" b="0" i="0" dirty="0">
                          <a:solidFill>
                            <a:srgbClr val="000000"/>
                          </a:solidFill>
                          <a:effectLst/>
                          <a:latin typeface="+mn-lt"/>
                        </a:rPr>
                        <a:t>5 </a:t>
                      </a:r>
                      <a:endParaRPr lang="en-US" dirty="0">
                        <a:effectLst/>
                        <a:latin typeface="+mn-lt"/>
                      </a:endParaRPr>
                    </a:p>
                  </a:txBody>
                  <a:tcPr anchor="ctr"/>
                </a:tc>
                <a:tc>
                  <a:txBody>
                    <a:bodyPr/>
                    <a:lstStyle/>
                    <a:p>
                      <a:r>
                        <a:rPr lang="en-US" sz="2400" b="0" i="0" dirty="0">
                          <a:solidFill>
                            <a:srgbClr val="000000"/>
                          </a:solidFill>
                          <a:effectLst/>
                          <a:latin typeface="+mn-lt"/>
                        </a:rPr>
                        <a:t>Pass in the Course</a:t>
                      </a:r>
                      <a:endParaRPr lang="en-US" dirty="0">
                        <a:effectLst/>
                        <a:latin typeface="+mn-lt"/>
                      </a:endParaRPr>
                    </a:p>
                  </a:txBody>
                  <a:tcPr anchor="ctr"/>
                </a:tc>
                <a:tc vMerge="1">
                  <a:txBody>
                    <a:bodyPr/>
                    <a:lstStyle/>
                    <a:p>
                      <a:endParaRPr lang="en-US" dirty="0"/>
                    </a:p>
                  </a:txBody>
                  <a:tcPr/>
                </a:tc>
                <a:extLst>
                  <a:ext uri="{0D108BD9-81ED-4DB2-BD59-A6C34878D82A}">
                    <a16:rowId xmlns:a16="http://schemas.microsoft.com/office/drawing/2014/main" val="996576133"/>
                  </a:ext>
                </a:extLst>
              </a:tr>
              <a:tr h="775442">
                <a:tc>
                  <a:txBody>
                    <a:bodyPr/>
                    <a:lstStyle/>
                    <a:p>
                      <a:pPr algn="ctr"/>
                      <a:r>
                        <a:rPr lang="en-IN" dirty="0">
                          <a:effectLst/>
                          <a:latin typeface="+mn-lt"/>
                        </a:rPr>
                        <a:t>F</a:t>
                      </a:r>
                      <a:endParaRPr lang="en-US" dirty="0">
                        <a:effectLst/>
                        <a:latin typeface="+mn-lt"/>
                      </a:endParaRPr>
                    </a:p>
                  </a:txBody>
                  <a:tcPr anchor="ctr"/>
                </a:tc>
                <a:tc>
                  <a:txBody>
                    <a:bodyPr/>
                    <a:lstStyle/>
                    <a:p>
                      <a:pPr algn="ctr"/>
                      <a:r>
                        <a:rPr lang="en-IN" dirty="0">
                          <a:effectLst/>
                          <a:latin typeface="+mn-lt"/>
                        </a:rPr>
                        <a:t>0</a:t>
                      </a:r>
                      <a:endParaRPr lang="en-US" dirty="0">
                        <a:effectLst/>
                        <a:latin typeface="+mn-lt"/>
                      </a:endParaRPr>
                    </a:p>
                  </a:txBody>
                  <a:tcPr anchor="ctr"/>
                </a:tc>
                <a:tc>
                  <a:txBody>
                    <a:bodyPr/>
                    <a:lstStyle/>
                    <a:p>
                      <a:r>
                        <a:rPr lang="en-US" sz="2000" b="0" i="0" dirty="0">
                          <a:solidFill>
                            <a:srgbClr val="000000"/>
                          </a:solidFill>
                          <a:effectLst/>
                          <a:latin typeface="Calibri" panose="020F0502020204030204" pitchFamily="34" charset="0"/>
                        </a:rPr>
                        <a:t>Failed in the course by not securing the minimum total marks required</a:t>
                      </a:r>
                      <a:br>
                        <a:rPr lang="en-US" sz="2000" b="0" i="0" dirty="0">
                          <a:solidFill>
                            <a:srgbClr val="000000"/>
                          </a:solidFill>
                          <a:effectLst/>
                          <a:latin typeface="Calibri" panose="020F0502020204030204" pitchFamily="34" charset="0"/>
                        </a:rPr>
                      </a:br>
                      <a:r>
                        <a:rPr lang="en-US" sz="2000" b="0" i="0" dirty="0">
                          <a:solidFill>
                            <a:srgbClr val="000000"/>
                          </a:solidFill>
                          <a:effectLst/>
                          <a:latin typeface="Calibri" panose="020F0502020204030204" pitchFamily="34" charset="0"/>
                        </a:rPr>
                        <a:t>(TEE Marks &lt; 40% OR (Mid-Term+ TEE &lt; 40%))</a:t>
                      </a:r>
                      <a:endParaRPr lang="en-US" dirty="0">
                        <a:effectLst/>
                      </a:endParaRPr>
                    </a:p>
                  </a:txBody>
                  <a:tcPr anchor="ctr"/>
                </a:tc>
                <a:tc vMerge="1">
                  <a:txBody>
                    <a:bodyPr/>
                    <a:lstStyle/>
                    <a:p>
                      <a:endParaRPr lang="en-US" b="1" dirty="0">
                        <a:effectLst/>
                        <a:latin typeface="+mn-lt"/>
                      </a:endParaRPr>
                    </a:p>
                  </a:txBody>
                  <a:tcPr anchor="ctr"/>
                </a:tc>
                <a:extLst>
                  <a:ext uri="{0D108BD9-81ED-4DB2-BD59-A6C34878D82A}">
                    <a16:rowId xmlns:a16="http://schemas.microsoft.com/office/drawing/2014/main" val="179589960"/>
                  </a:ext>
                </a:extLst>
              </a:tr>
              <a:tr h="775442">
                <a:tc>
                  <a:txBody>
                    <a:bodyPr/>
                    <a:lstStyle/>
                    <a:p>
                      <a:pPr algn="ctr"/>
                      <a:r>
                        <a:rPr lang="en-IN" dirty="0">
                          <a:effectLst/>
                          <a:latin typeface="+mn-lt"/>
                        </a:rPr>
                        <a:t>N</a:t>
                      </a:r>
                      <a:endParaRPr lang="en-US" dirty="0">
                        <a:effectLst/>
                        <a:latin typeface="+mn-lt"/>
                      </a:endParaRPr>
                    </a:p>
                  </a:txBody>
                  <a:tcPr anchor="ctr"/>
                </a:tc>
                <a:tc>
                  <a:txBody>
                    <a:bodyPr/>
                    <a:lstStyle/>
                    <a:p>
                      <a:pPr algn="ctr"/>
                      <a:r>
                        <a:rPr lang="en-IN" dirty="0">
                          <a:effectLst/>
                          <a:latin typeface="+mn-lt"/>
                        </a:rPr>
                        <a:t>0</a:t>
                      </a:r>
                      <a:endParaRPr lang="en-US" dirty="0">
                        <a:effectLst/>
                        <a:latin typeface="+mn-lt"/>
                      </a:endParaRPr>
                    </a:p>
                  </a:txBody>
                  <a:tcPr anchor="ctr"/>
                </a:tc>
                <a:tc>
                  <a:txBody>
                    <a:bodyPr/>
                    <a:lstStyle/>
                    <a:p>
                      <a:r>
                        <a:rPr lang="en-US" sz="2000" b="0" i="0" dirty="0">
                          <a:solidFill>
                            <a:srgbClr val="000000"/>
                          </a:solidFill>
                          <a:effectLst/>
                          <a:latin typeface="Calibri" panose="020F0502020204030204" pitchFamily="34" charset="0"/>
                        </a:rPr>
                        <a:t>Absent for TEE / Malpractice in Examinations / Acts of indiscipline/ Debarred from writing TEE</a:t>
                      </a:r>
                      <a:endParaRPr lang="en-US" dirty="0">
                        <a:effectLst/>
                      </a:endParaRPr>
                    </a:p>
                  </a:txBody>
                  <a:tcPr anchor="ctr"/>
                </a:tc>
                <a:tc vMerge="1">
                  <a:txBody>
                    <a:bodyPr/>
                    <a:lstStyle/>
                    <a:p>
                      <a:endParaRPr lang="en-US" b="1" dirty="0">
                        <a:effectLst/>
                        <a:latin typeface="+mn-lt"/>
                      </a:endParaRPr>
                    </a:p>
                  </a:txBody>
                  <a:tcPr anchor="ctr"/>
                </a:tc>
                <a:extLst>
                  <a:ext uri="{0D108BD9-81ED-4DB2-BD59-A6C34878D82A}">
                    <a16:rowId xmlns:a16="http://schemas.microsoft.com/office/drawing/2014/main" val="2321767847"/>
                  </a:ext>
                </a:extLst>
              </a:tr>
              <a:tr h="775442">
                <a:tc>
                  <a:txBody>
                    <a:bodyPr/>
                    <a:lstStyle/>
                    <a:p>
                      <a:pPr algn="ctr"/>
                      <a:r>
                        <a:rPr lang="en-IN" dirty="0">
                          <a:effectLst/>
                          <a:latin typeface="+mn-lt"/>
                        </a:rPr>
                        <a:t>P</a:t>
                      </a:r>
                      <a:endParaRPr lang="en-US" dirty="0">
                        <a:effectLst/>
                        <a:latin typeface="+mn-lt"/>
                      </a:endParaRPr>
                    </a:p>
                  </a:txBody>
                  <a:tcPr anchor="ctr"/>
                </a:tc>
                <a:tc>
                  <a:txBody>
                    <a:bodyPr/>
                    <a:lstStyle/>
                    <a:p>
                      <a:pPr algn="ctr"/>
                      <a:r>
                        <a:rPr lang="en-IN" dirty="0">
                          <a:effectLst/>
                          <a:latin typeface="+mn-lt"/>
                        </a:rPr>
                        <a:t>-</a:t>
                      </a:r>
                      <a:endParaRPr lang="en-US" dirty="0">
                        <a:effectLst/>
                        <a:latin typeface="+mn-lt"/>
                      </a:endParaRPr>
                    </a:p>
                  </a:txBody>
                  <a:tcPr anchor="ctr"/>
                </a:tc>
                <a:tc>
                  <a:txBody>
                    <a:bodyPr/>
                    <a:lstStyle/>
                    <a:p>
                      <a:r>
                        <a:rPr lang="en-US" dirty="0">
                          <a:effectLst/>
                          <a:latin typeface="+mn-lt"/>
                        </a:rPr>
                        <a:t>Passed in a ‘Pass-Fail’ course</a:t>
                      </a:r>
                    </a:p>
                  </a:txBody>
                  <a:tcPr anchor="ctr"/>
                </a:tc>
                <a:tc vMerge="1">
                  <a:txBody>
                    <a:bodyPr/>
                    <a:lstStyle/>
                    <a:p>
                      <a:endParaRPr lang="en-US" b="1" dirty="0">
                        <a:effectLst/>
                        <a:latin typeface="+mn-lt"/>
                      </a:endParaRPr>
                    </a:p>
                  </a:txBody>
                  <a:tcPr anchor="ctr"/>
                </a:tc>
                <a:extLst>
                  <a:ext uri="{0D108BD9-81ED-4DB2-BD59-A6C34878D82A}">
                    <a16:rowId xmlns:a16="http://schemas.microsoft.com/office/drawing/2014/main" val="330416828"/>
                  </a:ext>
                </a:extLst>
              </a:tr>
            </a:tbl>
          </a:graphicData>
        </a:graphic>
      </p:graphicFrame>
    </p:spTree>
    <p:extLst>
      <p:ext uri="{BB962C8B-B14F-4D97-AF65-F5344CB8AC3E}">
        <p14:creationId xmlns:p14="http://schemas.microsoft.com/office/powerpoint/2010/main" val="1011271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20F95502-65C6-482A-9B40-DDCB8DAA9D75}"/>
              </a:ext>
            </a:extLst>
          </p:cNvPr>
          <p:cNvGrpSpPr/>
          <p:nvPr/>
        </p:nvGrpSpPr>
        <p:grpSpPr>
          <a:xfrm>
            <a:off x="0" y="0"/>
            <a:ext cx="19010313" cy="1112119"/>
            <a:chOff x="-324644" y="2222500"/>
            <a:chExt cx="22261685" cy="1302327"/>
          </a:xfrm>
        </p:grpSpPr>
        <p:sp>
          <p:nvSpPr>
            <p:cNvPr id="2" name="object 2"/>
            <p:cNvSpPr/>
            <p:nvPr/>
          </p:nvSpPr>
          <p:spPr>
            <a:xfrm>
              <a:off x="-324644"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3" name="object 3"/>
            <p:cNvSpPr/>
            <p:nvPr/>
          </p:nvSpPr>
          <p:spPr>
            <a:xfrm>
              <a:off x="16363156" y="2222500"/>
              <a:ext cx="5573885" cy="1302327"/>
            </a:xfrm>
            <a:custGeom>
              <a:avLst/>
              <a:gdLst/>
              <a:ahLst/>
              <a:cxnLst/>
              <a:rect l="l" t="t" r="r" b="b"/>
              <a:pathLst>
                <a:path w="1883409" h="440055">
                  <a:moveTo>
                    <a:pt x="0" y="0"/>
                  </a:moveTo>
                  <a:lnTo>
                    <a:pt x="0" y="439737"/>
                  </a:lnTo>
                  <a:lnTo>
                    <a:pt x="1883155" y="439737"/>
                  </a:lnTo>
                  <a:lnTo>
                    <a:pt x="1883155" y="0"/>
                  </a:lnTo>
                  <a:lnTo>
                    <a:pt x="0" y="0"/>
                  </a:lnTo>
                  <a:close/>
                </a:path>
              </a:pathLst>
            </a:custGeom>
            <a:solidFill>
              <a:srgbClr val="FF8200"/>
            </a:solidFill>
          </p:spPr>
          <p:txBody>
            <a:bodyPr wrap="square" lIns="0" tIns="0" rIns="0" bIns="0" rtlCol="0"/>
            <a:lstStyle/>
            <a:p>
              <a:endParaRPr dirty="0"/>
            </a:p>
          </p:txBody>
        </p:sp>
        <p:sp>
          <p:nvSpPr>
            <p:cNvPr id="22" name="object 2">
              <a:extLst>
                <a:ext uri="{FF2B5EF4-FFF2-40B4-BE49-F238E27FC236}">
                  <a16:creationId xmlns:a16="http://schemas.microsoft.com/office/drawing/2014/main" id="{3708B453-DDCE-42C1-9AB9-A8D5DDCA46AD}"/>
                </a:ext>
              </a:extLst>
            </p:cNvPr>
            <p:cNvSpPr/>
            <p:nvPr/>
          </p:nvSpPr>
          <p:spPr>
            <a:xfrm>
              <a:off x="52379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dirty="0"/>
            </a:p>
          </p:txBody>
        </p:sp>
        <p:sp>
          <p:nvSpPr>
            <p:cNvPr id="23" name="object 2">
              <a:extLst>
                <a:ext uri="{FF2B5EF4-FFF2-40B4-BE49-F238E27FC236}">
                  <a16:creationId xmlns:a16="http://schemas.microsoft.com/office/drawing/2014/main" id="{7D360C87-DA57-4F00-96B5-35199AD11657}"/>
                </a:ext>
              </a:extLst>
            </p:cNvPr>
            <p:cNvSpPr/>
            <p:nvPr/>
          </p:nvSpPr>
          <p:spPr>
            <a:xfrm>
              <a:off x="108005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p:spPr>
          <p:txBody>
            <a:bodyPr wrap="square" lIns="0" tIns="0" rIns="0" bIns="0" rtlCol="0"/>
            <a:lstStyle/>
            <a:p>
              <a:endParaRPr dirty="0"/>
            </a:p>
          </p:txBody>
        </p:sp>
      </p:grpSp>
      <p:sp>
        <p:nvSpPr>
          <p:cNvPr id="4" name="object 4"/>
          <p:cNvSpPr txBox="1"/>
          <p:nvPr/>
        </p:nvSpPr>
        <p:spPr>
          <a:xfrm>
            <a:off x="16052" y="317500"/>
            <a:ext cx="4718066" cy="505267"/>
          </a:xfrm>
          <a:prstGeom prst="rect">
            <a:avLst/>
          </a:prstGeom>
        </p:spPr>
        <p:txBody>
          <a:bodyPr vert="horz" wrap="square" lIns="0" tIns="12700" rIns="0" bIns="0" rtlCol="0">
            <a:spAutoFit/>
          </a:bodyPr>
          <a:lstStyle/>
          <a:p>
            <a:pPr marL="12700" algn="ctr">
              <a:spcBef>
                <a:spcPts val="100"/>
              </a:spcBef>
            </a:pPr>
            <a:r>
              <a:rPr lang="en-US" sz="3200" spc="-10" dirty="0">
                <a:solidFill>
                  <a:srgbClr val="FFFFFF"/>
                </a:solidFill>
                <a:cs typeface="Source Sans Pro Light"/>
              </a:rPr>
              <a:t>Python Programming</a:t>
            </a:r>
            <a:endParaRPr sz="3200" dirty="0">
              <a:cs typeface="Source Sans Pro Light"/>
            </a:endParaRPr>
          </a:p>
        </p:txBody>
      </p:sp>
      <p:sp>
        <p:nvSpPr>
          <p:cNvPr id="5" name="object 5"/>
          <p:cNvSpPr txBox="1"/>
          <p:nvPr/>
        </p:nvSpPr>
        <p:spPr>
          <a:xfrm>
            <a:off x="5085556" y="241300"/>
            <a:ext cx="4119404" cy="580928"/>
          </a:xfrm>
          <a:prstGeom prst="rect">
            <a:avLst/>
          </a:prstGeom>
          <a:noFill/>
        </p:spPr>
        <p:txBody>
          <a:bodyPr vert="horz" wrap="square" lIns="0" tIns="87630" rIns="0" bIns="0" rtlCol="0">
            <a:spAutoFit/>
          </a:bodyPr>
          <a:lstStyle/>
          <a:p>
            <a:pPr marL="495300" algn="ctr">
              <a:spcBef>
                <a:spcPts val="690"/>
              </a:spcBef>
            </a:pPr>
            <a:r>
              <a:rPr lang="en-IN" sz="3200" spc="-10" dirty="0">
                <a:solidFill>
                  <a:srgbClr val="FFFFFF"/>
                </a:solidFill>
                <a:cs typeface="Source Sans Pro Light"/>
              </a:rPr>
              <a:t>CSE3011</a:t>
            </a:r>
            <a:endParaRPr sz="3200" dirty="0">
              <a:cs typeface="Source Sans Pro Light"/>
            </a:endParaRPr>
          </a:p>
        </p:txBody>
      </p:sp>
      <p:sp>
        <p:nvSpPr>
          <p:cNvPr id="6" name="object 6"/>
          <p:cNvSpPr txBox="1"/>
          <p:nvPr/>
        </p:nvSpPr>
        <p:spPr>
          <a:xfrm>
            <a:off x="10762958" y="241300"/>
            <a:ext cx="2169003" cy="580928"/>
          </a:xfrm>
          <a:prstGeom prst="rect">
            <a:avLst/>
          </a:prstGeom>
          <a:noFill/>
        </p:spPr>
        <p:txBody>
          <a:bodyPr vert="horz" wrap="square" lIns="0" tIns="87630" rIns="0" bIns="0" rtlCol="0">
            <a:spAutoFit/>
          </a:bodyPr>
          <a:lstStyle/>
          <a:p>
            <a:pPr marL="406400" algn="ctr">
              <a:spcBef>
                <a:spcPts val="690"/>
              </a:spcBef>
            </a:pPr>
            <a:r>
              <a:rPr lang="en-IN" sz="3200" spc="-5" dirty="0">
                <a:solidFill>
                  <a:srgbClr val="FFFFFF"/>
                </a:solidFill>
                <a:cs typeface="Source Sans Pro Light"/>
              </a:rPr>
              <a:t>LP</a:t>
            </a:r>
            <a:endParaRPr sz="3200" dirty="0">
              <a:cs typeface="Source Sans Pro Light"/>
            </a:endParaRPr>
          </a:p>
        </p:txBody>
      </p:sp>
      <p:sp>
        <p:nvSpPr>
          <p:cNvPr id="7" name="object 7"/>
          <p:cNvSpPr txBox="1"/>
          <p:nvPr/>
        </p:nvSpPr>
        <p:spPr>
          <a:xfrm>
            <a:off x="15601156" y="317500"/>
            <a:ext cx="2785059" cy="505267"/>
          </a:xfrm>
          <a:prstGeom prst="rect">
            <a:avLst/>
          </a:prstGeom>
        </p:spPr>
        <p:txBody>
          <a:bodyPr vert="horz" wrap="square" lIns="0" tIns="12700" rIns="0" bIns="0" rtlCol="0">
            <a:spAutoFit/>
          </a:bodyPr>
          <a:lstStyle/>
          <a:p>
            <a:pPr marL="12700">
              <a:spcBef>
                <a:spcPts val="100"/>
              </a:spcBef>
            </a:pPr>
            <a:r>
              <a:rPr lang="en-IN" sz="3200" spc="-15" dirty="0">
                <a:solidFill>
                  <a:srgbClr val="FFFFFF"/>
                </a:solidFill>
                <a:cs typeface="Source Sans Pro Light"/>
              </a:rPr>
              <a:t>C - 3</a:t>
            </a:r>
            <a:endParaRPr sz="3200" dirty="0">
              <a:cs typeface="Source Sans Pro Light"/>
            </a:endParaRPr>
          </a:p>
        </p:txBody>
      </p:sp>
      <p:sp>
        <p:nvSpPr>
          <p:cNvPr id="18" name="object 18"/>
          <p:cNvSpPr txBox="1"/>
          <p:nvPr/>
        </p:nvSpPr>
        <p:spPr>
          <a:xfrm>
            <a:off x="665956" y="3289300"/>
            <a:ext cx="9677400" cy="1120820"/>
          </a:xfrm>
          <a:prstGeom prst="rect">
            <a:avLst/>
          </a:prstGeom>
        </p:spPr>
        <p:txBody>
          <a:bodyPr vert="horz" wrap="square" lIns="0" tIns="12700" rIns="0" bIns="0" rtlCol="0">
            <a:spAutoFit/>
          </a:bodyPr>
          <a:lstStyle/>
          <a:p>
            <a:pPr marL="1223010" marR="5080" indent="-1210945" algn="ctr">
              <a:lnSpc>
                <a:spcPct val="100000"/>
              </a:lnSpc>
              <a:spcBef>
                <a:spcPts val="100"/>
              </a:spcBef>
            </a:pPr>
            <a:r>
              <a:rPr lang="en-US" sz="7200" spc="-5" dirty="0">
                <a:solidFill>
                  <a:srgbClr val="00318B"/>
                </a:solidFill>
                <a:cs typeface="Source Sans Pro"/>
              </a:rPr>
              <a:t>Introduction to Python</a:t>
            </a:r>
            <a:endParaRPr lang="cs-CZ" sz="7200" dirty="0">
              <a:cs typeface="Source Sans Pro"/>
            </a:endParaRPr>
          </a:p>
        </p:txBody>
      </p:sp>
      <p:sp>
        <p:nvSpPr>
          <p:cNvPr id="19" name="object 19"/>
          <p:cNvSpPr/>
          <p:nvPr/>
        </p:nvSpPr>
        <p:spPr>
          <a:xfrm flipV="1">
            <a:off x="1656556" y="5346699"/>
            <a:ext cx="7696200" cy="274319"/>
          </a:xfrm>
          <a:custGeom>
            <a:avLst/>
            <a:gdLst/>
            <a:ahLst/>
            <a:cxnLst/>
            <a:rect l="l" t="t" r="r" b="b"/>
            <a:pathLst>
              <a:path w="4686300">
                <a:moveTo>
                  <a:pt x="0" y="0"/>
                </a:moveTo>
                <a:lnTo>
                  <a:pt x="4686300" y="0"/>
                </a:lnTo>
              </a:path>
            </a:pathLst>
          </a:custGeom>
          <a:ln w="8466">
            <a:solidFill>
              <a:srgbClr val="002E8E"/>
            </a:solidFill>
          </a:ln>
        </p:spPr>
        <p:txBody>
          <a:bodyPr wrap="square" lIns="0" tIns="0" rIns="0" bIns="0" rtlCol="0"/>
          <a:lstStyle/>
          <a:p>
            <a:pPr algn="ctr"/>
            <a:endParaRPr dirty="0"/>
          </a:p>
        </p:txBody>
      </p:sp>
      <p:sp>
        <p:nvSpPr>
          <p:cNvPr id="20" name="object 20"/>
          <p:cNvSpPr txBox="1"/>
          <p:nvPr/>
        </p:nvSpPr>
        <p:spPr>
          <a:xfrm>
            <a:off x="1540584" y="5632723"/>
            <a:ext cx="7888372" cy="628377"/>
          </a:xfrm>
          <a:prstGeom prst="rect">
            <a:avLst/>
          </a:prstGeom>
        </p:spPr>
        <p:txBody>
          <a:bodyPr vert="horz" wrap="square" lIns="0" tIns="12700" rIns="0" bIns="0" rtlCol="0">
            <a:spAutoFit/>
          </a:bodyPr>
          <a:lstStyle/>
          <a:p>
            <a:pPr marL="12700" algn="ctr">
              <a:lnSpc>
                <a:spcPct val="100000"/>
              </a:lnSpc>
              <a:spcBef>
                <a:spcPts val="100"/>
              </a:spcBef>
            </a:pPr>
            <a:r>
              <a:rPr lang="en-IN" sz="4000" spc="-5" dirty="0">
                <a:solidFill>
                  <a:srgbClr val="00A0F0"/>
                </a:solidFill>
                <a:cs typeface="Source Sans Pro Light"/>
              </a:rPr>
              <a:t>Ashok Kumar Patel</a:t>
            </a:r>
            <a:endParaRPr lang="cs-CZ" sz="4000" dirty="0">
              <a:cs typeface="Source Sans Pro Light"/>
            </a:endParaRPr>
          </a:p>
        </p:txBody>
      </p:sp>
    </p:spTree>
    <p:extLst>
      <p:ext uri="{BB962C8B-B14F-4D97-AF65-F5344CB8AC3E}">
        <p14:creationId xmlns:p14="http://schemas.microsoft.com/office/powerpoint/2010/main" val="5567763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ow do animals perceive the world - by Lifeliqe.pptx" id="{E47F77CD-2E36-4AF3-B8DF-255CB5E0FC16}" vid="{80038E1F-B0D4-46F5-910A-D96E49782D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D090A489AB60344AC125E0D90FF8339" ma:contentTypeVersion="2" ma:contentTypeDescription="Create a new document." ma:contentTypeScope="" ma:versionID="80f002265fa5a012f4fa93fad5f69e85">
  <xsd:schema xmlns:xsd="http://www.w3.org/2001/XMLSchema" xmlns:xs="http://www.w3.org/2001/XMLSchema" xmlns:p="http://schemas.microsoft.com/office/2006/metadata/properties" xmlns:ns2="35794118-af86-457a-aea1-2f6188c55b73" targetNamespace="http://schemas.microsoft.com/office/2006/metadata/properties" ma:root="true" ma:fieldsID="f43281ba155bd9647386fad58d99129c" ns2:_="">
    <xsd:import namespace="35794118-af86-457a-aea1-2f6188c55b7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794118-af86-457a-aea1-2f6188c55b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2DAE761-99EC-438B-9912-9CE99875F748}">
  <ds:schemaRefs>
    <ds:schemaRef ds:uri="http://schemas.microsoft.com/office/2006/metadata/contentType"/>
    <ds:schemaRef ds:uri="http://schemas.microsoft.com/office/2006/metadata/properties/metaAttributes"/>
    <ds:schemaRef ds:uri="http://www.w3.org/2000/xmlns/"/>
    <ds:schemaRef ds:uri="http://www.w3.org/2001/XMLSchema"/>
    <ds:schemaRef ds:uri="35794118-af86-457a-aea1-2f6188c55b73"/>
  </ds:schemaRefs>
</ds:datastoreItem>
</file>

<file path=customXml/itemProps2.xml><?xml version="1.0" encoding="utf-8"?>
<ds:datastoreItem xmlns:ds="http://schemas.openxmlformats.org/officeDocument/2006/customXml" ds:itemID="{0BE41355-D469-4BC8-B5C0-E50CDB3039CD}">
  <ds:schemaRefs>
    <ds:schemaRef ds:uri="http://schemas.microsoft.com/sharepoint/v3/contenttype/forms"/>
  </ds:schemaRefs>
</ds:datastoreItem>
</file>

<file path=customXml/itemProps3.xml><?xml version="1.0" encoding="utf-8"?>
<ds:datastoreItem xmlns:ds="http://schemas.openxmlformats.org/officeDocument/2006/customXml" ds:itemID="{68088190-6743-4F88-A771-AE4BB513AEA5}">
  <ds:schemaRefs>
    <ds:schemaRef ds:uri="http://schemas.microsoft.com/office/2006/metadata/properties"/>
    <ds:schemaRef ds:uri="http://www.w3.org/2000/xmlns/"/>
  </ds:schemaRefs>
</ds:datastoreItem>
</file>

<file path=docProps/app.xml><?xml version="1.0" encoding="utf-8"?>
<Properties xmlns="http://schemas.openxmlformats.org/officeDocument/2006/extended-properties" xmlns:vt="http://schemas.openxmlformats.org/officeDocument/2006/docPropsVTypes">
  <Template>How do animals perceive the world</Template>
  <TotalTime>0</TotalTime>
  <Words>3786</Words>
  <Application>Microsoft Office PowerPoint</Application>
  <PresentationFormat>Custom</PresentationFormat>
  <Paragraphs>576</Paragraphs>
  <Slides>59</Slides>
  <Notes>2</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20BAI10188</cp:lastModifiedBy>
  <cp:revision>2</cp:revision>
  <dcterms:created xsi:type="dcterms:W3CDTF">2021-07-09T05:17:17Z</dcterms:created>
  <dcterms:modified xsi:type="dcterms:W3CDTF">2022-10-12T07:22:07Z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0x010100DD090A489AB60344AC125E0D90FF8339</vt:lpwstr>
  </property>
</Properties>
</file>