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3"/>
  </p:notes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8A124-F3E7-403F-8E13-3D9DDA4F8508}" v="2" dt="2023-09-16T16:38:53.394"/>
    <p1510:client id="{1F23A3C3-0C7E-4DA9-B286-F2CA935A71E0}" v="1" dt="2023-09-15T17:22:28.613"/>
    <p1510:client id="{31340806-791D-42A1-9B97-951F90ECE17E}" v="1" dt="2023-09-16T23:48:49.175"/>
    <p1510:client id="{3454CD5B-28FE-473C-BBD5-EC31813DFD6B}" v="1" dt="2023-10-29T12:49:21.436"/>
    <p1510:client id="{4C833268-5B32-4322-83C2-683BD480279C}" v="1" dt="2023-09-16T22:37:20.469"/>
    <p1510:client id="{55840439-3237-4A7A-B306-04B5E60D2425}" v="1" dt="2023-09-17T10:10:30.827"/>
    <p1510:client id="{C1F2BCC9-AC2B-A1E6-C56D-7DA6251583B8}" v="4" dt="2023-09-17T13:07:02.131"/>
    <p1510:client id="{EF94CE0B-16E8-47F7-A3AB-01037F64D953}" v="6" dt="2023-09-17T06:39:17.629"/>
    <p1510:client id="{F5A610C3-9183-42E1-B3DB-0D170DEA22EF}" v="6" dt="2023-09-16T17:42:14.812"/>
    <p1510:client id="{F894C09A-086F-4ECD-84D5-5C0C917AE57D}" v="6" dt="2023-09-17T10:09:49.765"/>
    <p1510:client id="{FA0E78F7-4B96-4AFF-9EC2-7C1FB15D4F01}" v="2" dt="2023-09-17T10:46:22.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AI10017" userId="S::shateshsoni2022@vitbhopal.ac.in::77a31be1-d460-4666-ad4c-e5d73d7a7efa" providerId="AD" clId="Web-{EF94CE0B-16E8-47F7-A3AB-01037F64D953}"/>
    <pc:docChg chg="modSld">
      <pc:chgData name="22BAI10017" userId="S::shateshsoni2022@vitbhopal.ac.in::77a31be1-d460-4666-ad4c-e5d73d7a7efa" providerId="AD" clId="Web-{EF94CE0B-16E8-47F7-A3AB-01037F64D953}" dt="2023-09-17T06:39:17.113" v="4" actId="20577"/>
      <pc:docMkLst>
        <pc:docMk/>
      </pc:docMkLst>
      <pc:sldChg chg="modSp">
        <pc:chgData name="22BAI10017" userId="S::shateshsoni2022@vitbhopal.ac.in::77a31be1-d460-4666-ad4c-e5d73d7a7efa" providerId="AD" clId="Web-{EF94CE0B-16E8-47F7-A3AB-01037F64D953}" dt="2023-09-17T06:39:17.113" v="4" actId="20577"/>
        <pc:sldMkLst>
          <pc:docMk/>
          <pc:sldMk cId="0" sldId="265"/>
        </pc:sldMkLst>
        <pc:spChg chg="mod">
          <ac:chgData name="22BAI10017" userId="S::shateshsoni2022@vitbhopal.ac.in::77a31be1-d460-4666-ad4c-e5d73d7a7efa" providerId="AD" clId="Web-{EF94CE0B-16E8-47F7-A3AB-01037F64D953}" dt="2023-09-17T06:39:17.113" v="4" actId="20577"/>
          <ac:spMkLst>
            <pc:docMk/>
            <pc:sldMk cId="0" sldId="265"/>
            <ac:spMk id="116" creationId="{00000000-0000-0000-0000-000000000000}"/>
          </ac:spMkLst>
        </pc:spChg>
      </pc:sldChg>
    </pc:docChg>
  </pc:docChgLst>
  <pc:docChgLst>
    <pc:chgData name="22BAI10365" userId="S::shrutimaurya2022@vitbhopal.ac.in::33405491-7df9-40ac-8a0b-f24645904b1c" providerId="AD" clId="Web-{1C28A124-F3E7-403F-8E13-3D9DDA4F8508}"/>
    <pc:docChg chg="modSld">
      <pc:chgData name="22BAI10365" userId="S::shrutimaurya2022@vitbhopal.ac.in::33405491-7df9-40ac-8a0b-f24645904b1c" providerId="AD" clId="Web-{1C28A124-F3E7-403F-8E13-3D9DDA4F8508}" dt="2023-09-16T16:38:53.394" v="1" actId="1076"/>
      <pc:docMkLst>
        <pc:docMk/>
      </pc:docMkLst>
      <pc:sldChg chg="modSp">
        <pc:chgData name="22BAI10365" userId="S::shrutimaurya2022@vitbhopal.ac.in::33405491-7df9-40ac-8a0b-f24645904b1c" providerId="AD" clId="Web-{1C28A124-F3E7-403F-8E13-3D9DDA4F8508}" dt="2023-09-16T16:38:53.394" v="1" actId="1076"/>
        <pc:sldMkLst>
          <pc:docMk/>
          <pc:sldMk cId="0" sldId="261"/>
        </pc:sldMkLst>
        <pc:picChg chg="mod">
          <ac:chgData name="22BAI10365" userId="S::shrutimaurya2022@vitbhopal.ac.in::33405491-7df9-40ac-8a0b-f24645904b1c" providerId="AD" clId="Web-{1C28A124-F3E7-403F-8E13-3D9DDA4F8508}" dt="2023-09-16T16:38:53.394" v="1" actId="1076"/>
          <ac:picMkLst>
            <pc:docMk/>
            <pc:sldMk cId="0" sldId="261"/>
            <ac:picMk id="87" creationId="{00000000-0000-0000-0000-000000000000}"/>
          </ac:picMkLst>
        </pc:picChg>
      </pc:sldChg>
    </pc:docChg>
  </pc:docChgLst>
  <pc:docChgLst>
    <pc:chgData name="22BAI10285" userId="S::kshitijdalvi2022@vitbhopal.ac.in::9167454d-5b48-452b-8c5d-c260d7deaaf5" providerId="AD" clId="Web-{FA0E78F7-4B96-4AFF-9EC2-7C1FB15D4F01}"/>
    <pc:docChg chg="modSld">
      <pc:chgData name="22BAI10285" userId="S::kshitijdalvi2022@vitbhopal.ac.in::9167454d-5b48-452b-8c5d-c260d7deaaf5" providerId="AD" clId="Web-{FA0E78F7-4B96-4AFF-9EC2-7C1FB15D4F01}" dt="2023-09-17T10:46:22.603" v="1" actId="1076"/>
      <pc:docMkLst>
        <pc:docMk/>
      </pc:docMkLst>
      <pc:sldChg chg="modSp">
        <pc:chgData name="22BAI10285" userId="S::kshitijdalvi2022@vitbhopal.ac.in::9167454d-5b48-452b-8c5d-c260d7deaaf5" providerId="AD" clId="Web-{FA0E78F7-4B96-4AFF-9EC2-7C1FB15D4F01}" dt="2023-09-17T10:46:22.603" v="1" actId="1076"/>
        <pc:sldMkLst>
          <pc:docMk/>
          <pc:sldMk cId="0" sldId="260"/>
        </pc:sldMkLst>
        <pc:spChg chg="mod">
          <ac:chgData name="22BAI10285" userId="S::kshitijdalvi2022@vitbhopal.ac.in::9167454d-5b48-452b-8c5d-c260d7deaaf5" providerId="AD" clId="Web-{FA0E78F7-4B96-4AFF-9EC2-7C1FB15D4F01}" dt="2023-09-17T10:46:22.603" v="1" actId="1076"/>
          <ac:spMkLst>
            <pc:docMk/>
            <pc:sldMk cId="0" sldId="260"/>
            <ac:spMk id="80" creationId="{00000000-0000-0000-0000-000000000000}"/>
          </ac:spMkLst>
        </pc:spChg>
      </pc:sldChg>
    </pc:docChg>
  </pc:docChgLst>
  <pc:docChgLst>
    <pc:chgData name="22BAI10428" userId="S::dweepayankar2022@vitbhopal.ac.in::4550c51c-6d72-4732-a5bf-dd54414cc265" providerId="AD" clId="Web-{F894C09A-086F-4ECD-84D5-5C0C917AE57D}"/>
    <pc:docChg chg="addSld delSld">
      <pc:chgData name="22BAI10428" userId="S::dweepayankar2022@vitbhopal.ac.in::4550c51c-6d72-4732-a5bf-dd54414cc265" providerId="AD" clId="Web-{F894C09A-086F-4ECD-84D5-5C0C917AE57D}" dt="2023-09-17T10:09:49.765" v="5"/>
      <pc:docMkLst>
        <pc:docMk/>
      </pc:docMkLst>
      <pc:sldChg chg="new del">
        <pc:chgData name="22BAI10428" userId="S::dweepayankar2022@vitbhopal.ac.in::4550c51c-6d72-4732-a5bf-dd54414cc265" providerId="AD" clId="Web-{F894C09A-086F-4ECD-84D5-5C0C917AE57D}" dt="2023-09-17T10:09:47.734" v="4"/>
        <pc:sldMkLst>
          <pc:docMk/>
          <pc:sldMk cId="2635346873" sldId="274"/>
        </pc:sldMkLst>
      </pc:sldChg>
      <pc:sldChg chg="new del">
        <pc:chgData name="22BAI10428" userId="S::dweepayankar2022@vitbhopal.ac.in::4550c51c-6d72-4732-a5bf-dd54414cc265" providerId="AD" clId="Web-{F894C09A-086F-4ECD-84D5-5C0C917AE57D}" dt="2023-09-17T10:09:49.765" v="5"/>
        <pc:sldMkLst>
          <pc:docMk/>
          <pc:sldMk cId="2143952775" sldId="275"/>
        </pc:sldMkLst>
      </pc:sldChg>
      <pc:sldChg chg="new del">
        <pc:chgData name="22BAI10428" userId="S::dweepayankar2022@vitbhopal.ac.in::4550c51c-6d72-4732-a5bf-dd54414cc265" providerId="AD" clId="Web-{F894C09A-086F-4ECD-84D5-5C0C917AE57D}" dt="2023-09-17T10:09:45.405" v="3"/>
        <pc:sldMkLst>
          <pc:docMk/>
          <pc:sldMk cId="1010725190" sldId="276"/>
        </pc:sldMkLst>
      </pc:sldChg>
    </pc:docChg>
  </pc:docChgLst>
  <pc:docChgLst>
    <pc:chgData name="22BAI10406" userId="S::vijayakrishna2022@vitbhopal.ac.in::6714e78c-9b1f-481b-868f-d822e5a131a3" providerId="AD" clId="Web-{1F23A3C3-0C7E-4DA9-B286-F2CA935A71E0}"/>
    <pc:docChg chg="sldOrd">
      <pc:chgData name="22BAI10406" userId="S::vijayakrishna2022@vitbhopal.ac.in::6714e78c-9b1f-481b-868f-d822e5a131a3" providerId="AD" clId="Web-{1F23A3C3-0C7E-4DA9-B286-F2CA935A71E0}" dt="2023-09-15T17:22:28.613" v="0"/>
      <pc:docMkLst>
        <pc:docMk/>
      </pc:docMkLst>
      <pc:sldChg chg="ord">
        <pc:chgData name="22BAI10406" userId="S::vijayakrishna2022@vitbhopal.ac.in::6714e78c-9b1f-481b-868f-d822e5a131a3" providerId="AD" clId="Web-{1F23A3C3-0C7E-4DA9-B286-F2CA935A71E0}" dt="2023-09-15T17:22:28.613" v="0"/>
        <pc:sldMkLst>
          <pc:docMk/>
          <pc:sldMk cId="0" sldId="260"/>
        </pc:sldMkLst>
      </pc:sldChg>
    </pc:docChg>
  </pc:docChgLst>
  <pc:docChgLst>
    <pc:chgData name="22BAI10232" userId="S::srirajpillai2022@vitbhopal.ac.in::d467f352-1282-4153-a855-304d01317ac0" providerId="AD" clId="Web-{55840439-3237-4A7A-B306-04B5E60D2425}"/>
    <pc:docChg chg="modSld">
      <pc:chgData name="22BAI10232" userId="S::srirajpillai2022@vitbhopal.ac.in::d467f352-1282-4153-a855-304d01317ac0" providerId="AD" clId="Web-{55840439-3237-4A7A-B306-04B5E60D2425}" dt="2023-09-17T10:10:30.827" v="0" actId="1076"/>
      <pc:docMkLst>
        <pc:docMk/>
      </pc:docMkLst>
      <pc:sldChg chg="modSp">
        <pc:chgData name="22BAI10232" userId="S::srirajpillai2022@vitbhopal.ac.in::d467f352-1282-4153-a855-304d01317ac0" providerId="AD" clId="Web-{55840439-3237-4A7A-B306-04B5E60D2425}" dt="2023-09-17T10:10:30.827" v="0" actId="1076"/>
        <pc:sldMkLst>
          <pc:docMk/>
          <pc:sldMk cId="0" sldId="262"/>
        </pc:sldMkLst>
        <pc:picChg chg="mod">
          <ac:chgData name="22BAI10232" userId="S::srirajpillai2022@vitbhopal.ac.in::d467f352-1282-4153-a855-304d01317ac0" providerId="AD" clId="Web-{55840439-3237-4A7A-B306-04B5E60D2425}" dt="2023-09-17T10:10:30.827" v="0" actId="1076"/>
          <ac:picMkLst>
            <pc:docMk/>
            <pc:sldMk cId="0" sldId="262"/>
            <ac:picMk id="96" creationId="{00000000-0000-0000-0000-000000000000}"/>
          </ac:picMkLst>
        </pc:picChg>
      </pc:sldChg>
    </pc:docChg>
  </pc:docChgLst>
  <pc:docChgLst>
    <pc:chgData name="22MCA10065" userId="S::adityakumar2022@vitbhopal.ac.in::19d41d75-144f-452b-96c4-44ebbb86c3f9" providerId="AD" clId="Web-{4C833268-5B32-4322-83C2-683BD480279C}"/>
    <pc:docChg chg="modSld">
      <pc:chgData name="22MCA10065" userId="S::adityakumar2022@vitbhopal.ac.in::19d41d75-144f-452b-96c4-44ebbb86c3f9" providerId="AD" clId="Web-{4C833268-5B32-4322-83C2-683BD480279C}" dt="2023-09-16T22:37:20.469" v="0" actId="1076"/>
      <pc:docMkLst>
        <pc:docMk/>
      </pc:docMkLst>
      <pc:sldChg chg="modSp">
        <pc:chgData name="22MCA10065" userId="S::adityakumar2022@vitbhopal.ac.in::19d41d75-144f-452b-96c4-44ebbb86c3f9" providerId="AD" clId="Web-{4C833268-5B32-4322-83C2-683BD480279C}" dt="2023-09-16T22:37:20.469" v="0" actId="1076"/>
        <pc:sldMkLst>
          <pc:docMk/>
          <pc:sldMk cId="0" sldId="263"/>
        </pc:sldMkLst>
        <pc:spChg chg="mod">
          <ac:chgData name="22MCA10065" userId="S::adityakumar2022@vitbhopal.ac.in::19d41d75-144f-452b-96c4-44ebbb86c3f9" providerId="AD" clId="Web-{4C833268-5B32-4322-83C2-683BD480279C}" dt="2023-09-16T22:37:20.469" v="0" actId="1076"/>
          <ac:spMkLst>
            <pc:docMk/>
            <pc:sldMk cId="0" sldId="263"/>
            <ac:spMk id="102" creationId="{00000000-0000-0000-0000-000000000000}"/>
          </ac:spMkLst>
        </pc:spChg>
      </pc:sldChg>
    </pc:docChg>
  </pc:docChgLst>
  <pc:docChgLst>
    <pc:chgData name="22BAI10426" userId="S::yaminimasand2022@vitbhopal.ac.in::b1a25334-a8a0-416c-9d2e-439dce2a3844" providerId="AD" clId="Web-{3454CD5B-28FE-473C-BBD5-EC31813DFD6B}"/>
    <pc:docChg chg="modSld">
      <pc:chgData name="22BAI10426" userId="S::yaminimasand2022@vitbhopal.ac.in::b1a25334-a8a0-416c-9d2e-439dce2a3844" providerId="AD" clId="Web-{3454CD5B-28FE-473C-BBD5-EC31813DFD6B}" dt="2023-10-29T12:49:21.436" v="0" actId="1076"/>
      <pc:docMkLst>
        <pc:docMk/>
      </pc:docMkLst>
      <pc:sldChg chg="modSp">
        <pc:chgData name="22BAI10426" userId="S::yaminimasand2022@vitbhopal.ac.in::b1a25334-a8a0-416c-9d2e-439dce2a3844" providerId="AD" clId="Web-{3454CD5B-28FE-473C-BBD5-EC31813DFD6B}" dt="2023-10-29T12:49:21.436" v="0" actId="1076"/>
        <pc:sldMkLst>
          <pc:docMk/>
          <pc:sldMk cId="0" sldId="267"/>
        </pc:sldMkLst>
        <pc:spChg chg="mod">
          <ac:chgData name="22BAI10426" userId="S::yaminimasand2022@vitbhopal.ac.in::b1a25334-a8a0-416c-9d2e-439dce2a3844" providerId="AD" clId="Web-{3454CD5B-28FE-473C-BBD5-EC31813DFD6B}" dt="2023-10-29T12:49:21.436" v="0" actId="1076"/>
          <ac:spMkLst>
            <pc:docMk/>
            <pc:sldMk cId="0" sldId="267"/>
            <ac:spMk id="128" creationId="{00000000-0000-0000-0000-000000000000}"/>
          </ac:spMkLst>
        </pc:spChg>
      </pc:sldChg>
    </pc:docChg>
  </pc:docChgLst>
  <pc:docChgLst>
    <pc:chgData name="22MCA10065" userId="S::adityakumar2022@vitbhopal.ac.in::19d41d75-144f-452b-96c4-44ebbb86c3f9" providerId="AD" clId="Web-{31340806-791D-42A1-9B97-951F90ECE17E}"/>
    <pc:docChg chg="modSld">
      <pc:chgData name="22MCA10065" userId="S::adityakumar2022@vitbhopal.ac.in::19d41d75-144f-452b-96c4-44ebbb86c3f9" providerId="AD" clId="Web-{31340806-791D-42A1-9B97-951F90ECE17E}" dt="2023-09-16T23:48:49.175" v="0" actId="1076"/>
      <pc:docMkLst>
        <pc:docMk/>
      </pc:docMkLst>
      <pc:sldChg chg="modSp">
        <pc:chgData name="22MCA10065" userId="S::adityakumar2022@vitbhopal.ac.in::19d41d75-144f-452b-96c4-44ebbb86c3f9" providerId="AD" clId="Web-{31340806-791D-42A1-9B97-951F90ECE17E}" dt="2023-09-16T23:48:49.175" v="0" actId="1076"/>
        <pc:sldMkLst>
          <pc:docMk/>
          <pc:sldMk cId="0" sldId="260"/>
        </pc:sldMkLst>
        <pc:spChg chg="mod">
          <ac:chgData name="22MCA10065" userId="S::adityakumar2022@vitbhopal.ac.in::19d41d75-144f-452b-96c4-44ebbb86c3f9" providerId="AD" clId="Web-{31340806-791D-42A1-9B97-951F90ECE17E}" dt="2023-09-16T23:48:49.175" v="0" actId="1076"/>
          <ac:spMkLst>
            <pc:docMk/>
            <pc:sldMk cId="0" sldId="260"/>
            <ac:spMk id="79" creationId="{00000000-0000-0000-0000-000000000000}"/>
          </ac:spMkLst>
        </pc:spChg>
      </pc:sldChg>
    </pc:docChg>
  </pc:docChgLst>
  <pc:docChgLst>
    <pc:chgData name="22BAI10017" userId="S::shateshsoni2022@vitbhopal.ac.in::77a31be1-d460-4666-ad4c-e5d73d7a7efa" providerId="AD" clId="Web-{F5A610C3-9183-42E1-B3DB-0D170DEA22EF}"/>
    <pc:docChg chg="modSld">
      <pc:chgData name="22BAI10017" userId="S::shateshsoni2022@vitbhopal.ac.in::77a31be1-d460-4666-ad4c-e5d73d7a7efa" providerId="AD" clId="Web-{F5A610C3-9183-42E1-B3DB-0D170DEA22EF}" dt="2023-09-16T17:42:14.812" v="5" actId="1076"/>
      <pc:docMkLst>
        <pc:docMk/>
      </pc:docMkLst>
      <pc:sldChg chg="modSp">
        <pc:chgData name="22BAI10017" userId="S::shateshsoni2022@vitbhopal.ac.in::77a31be1-d460-4666-ad4c-e5d73d7a7efa" providerId="AD" clId="Web-{F5A610C3-9183-42E1-B3DB-0D170DEA22EF}" dt="2023-09-16T17:42:14.812" v="5" actId="1076"/>
        <pc:sldMkLst>
          <pc:docMk/>
          <pc:sldMk cId="0" sldId="261"/>
        </pc:sldMkLst>
        <pc:spChg chg="mod">
          <ac:chgData name="22BAI10017" userId="S::shateshsoni2022@vitbhopal.ac.in::77a31be1-d460-4666-ad4c-e5d73d7a7efa" providerId="AD" clId="Web-{F5A610C3-9183-42E1-B3DB-0D170DEA22EF}" dt="2023-09-16T17:42:14.812" v="5" actId="1076"/>
          <ac:spMkLst>
            <pc:docMk/>
            <pc:sldMk cId="0" sldId="261"/>
            <ac:spMk id="88" creationId="{00000000-0000-0000-0000-000000000000}"/>
          </ac:spMkLst>
        </pc:spChg>
      </pc:sldChg>
    </pc:docChg>
  </pc:docChgLst>
  <pc:docChgLst>
    <pc:chgData name="22BAI10086" userId="S::mahijindal2022@vitbhopal.ac.in::f6ed1687-a213-4dff-91df-a802a1880619" providerId="AD" clId="Web-{C1F2BCC9-AC2B-A1E6-C56D-7DA6251583B8}"/>
    <pc:docChg chg="addSld delSld">
      <pc:chgData name="22BAI10086" userId="S::mahijindal2022@vitbhopal.ac.in::f6ed1687-a213-4dff-91df-a802a1880619" providerId="AD" clId="Web-{C1F2BCC9-AC2B-A1E6-C56D-7DA6251583B8}" dt="2023-09-17T13:07:02.131" v="3"/>
      <pc:docMkLst>
        <pc:docMk/>
      </pc:docMkLst>
      <pc:sldChg chg="new add del">
        <pc:chgData name="22BAI10086" userId="S::mahijindal2022@vitbhopal.ac.in::f6ed1687-a213-4dff-91df-a802a1880619" providerId="AD" clId="Web-{C1F2BCC9-AC2B-A1E6-C56D-7DA6251583B8}" dt="2023-09-17T13:07:02.131" v="3"/>
        <pc:sldMkLst>
          <pc:docMk/>
          <pc:sldMk cId="112891277"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eb0ef59511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eb0ef59511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b0ef59511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b0ef59511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b0ef59511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b0ef59511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eb0ef59511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eb0ef59511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62e3125b6de4da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62e3125b6de4da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62e3125b6de4da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162e3125b6de4da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b0ef59511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b0ef59511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b0ef59511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eb0ef59511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eb0ef59511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eb0ef59511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b0ef59511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b0ef59511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b0ef5951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b0ef595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b0ef5951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b0ef5951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b0ef5951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b0ef5951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b0ef5951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b0ef5951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b0ef59511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b0ef59511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b0ef59511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b0ef59511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eb0ef59511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eb0ef5951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b0ef59511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b0ef59511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4F5D75"/>
              </a:buClr>
              <a:buSzPts val="2800"/>
              <a:buFont typeface="Verdana"/>
              <a:buNone/>
              <a:defRPr b="1">
                <a:solidFill>
                  <a:srgbClr val="4F5D75"/>
                </a:solidFill>
                <a:latin typeface="Verdana"/>
                <a:ea typeface="Verdana"/>
                <a:cs typeface="Verdana"/>
                <a:sym typeface="Verdan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Verdana"/>
              <a:buChar char="●"/>
              <a:defRPr>
                <a:latin typeface="Verdana"/>
                <a:ea typeface="Verdana"/>
                <a:cs typeface="Verdana"/>
                <a:sym typeface="Verdana"/>
              </a:defRPr>
            </a:lvl1pPr>
            <a:lvl2pPr marL="914400" lvl="1" indent="-317500">
              <a:spcBef>
                <a:spcPts val="0"/>
              </a:spcBef>
              <a:spcAft>
                <a:spcPts val="0"/>
              </a:spcAft>
              <a:buSzPts val="1400"/>
              <a:buFont typeface="Verdana"/>
              <a:buChar char="○"/>
              <a:defRPr>
                <a:latin typeface="Verdana"/>
                <a:ea typeface="Verdana"/>
                <a:cs typeface="Verdana"/>
                <a:sym typeface="Verdana"/>
              </a:defRPr>
            </a:lvl2pPr>
            <a:lvl3pPr marL="1371600" lvl="2" indent="-317500">
              <a:spcBef>
                <a:spcPts val="0"/>
              </a:spcBef>
              <a:spcAft>
                <a:spcPts val="0"/>
              </a:spcAft>
              <a:buSzPts val="1400"/>
              <a:buFont typeface="Verdana"/>
              <a:buChar char="■"/>
              <a:defRPr>
                <a:latin typeface="Verdana"/>
                <a:ea typeface="Verdana"/>
                <a:cs typeface="Verdana"/>
                <a:sym typeface="Verdana"/>
              </a:defRPr>
            </a:lvl3pPr>
            <a:lvl4pPr marL="1828800" lvl="3" indent="-317500">
              <a:spcBef>
                <a:spcPts val="0"/>
              </a:spcBef>
              <a:spcAft>
                <a:spcPts val="0"/>
              </a:spcAft>
              <a:buSzPts val="1400"/>
              <a:buFont typeface="Verdana"/>
              <a:buChar char="●"/>
              <a:defRPr>
                <a:latin typeface="Verdana"/>
                <a:ea typeface="Verdana"/>
                <a:cs typeface="Verdana"/>
                <a:sym typeface="Verdana"/>
              </a:defRPr>
            </a:lvl4pPr>
            <a:lvl5pPr marL="2286000" lvl="4" indent="-317500">
              <a:spcBef>
                <a:spcPts val="0"/>
              </a:spcBef>
              <a:spcAft>
                <a:spcPts val="0"/>
              </a:spcAft>
              <a:buSzPts val="1400"/>
              <a:buFont typeface="Verdana"/>
              <a:buChar char="○"/>
              <a:defRPr>
                <a:latin typeface="Verdana"/>
                <a:ea typeface="Verdana"/>
                <a:cs typeface="Verdana"/>
                <a:sym typeface="Verdana"/>
              </a:defRPr>
            </a:lvl5pPr>
            <a:lvl6pPr marL="2743200" lvl="5" indent="-317500">
              <a:spcBef>
                <a:spcPts val="0"/>
              </a:spcBef>
              <a:spcAft>
                <a:spcPts val="0"/>
              </a:spcAft>
              <a:buSzPts val="1400"/>
              <a:buFont typeface="Verdana"/>
              <a:buChar char="■"/>
              <a:defRPr>
                <a:latin typeface="Verdana"/>
                <a:ea typeface="Verdana"/>
                <a:cs typeface="Verdana"/>
                <a:sym typeface="Verdana"/>
              </a:defRPr>
            </a:lvl6pPr>
            <a:lvl7pPr marL="3200400" lvl="6" indent="-317500">
              <a:spcBef>
                <a:spcPts val="0"/>
              </a:spcBef>
              <a:spcAft>
                <a:spcPts val="0"/>
              </a:spcAft>
              <a:buSzPts val="1400"/>
              <a:buFont typeface="Verdana"/>
              <a:buChar char="●"/>
              <a:defRPr>
                <a:latin typeface="Verdana"/>
                <a:ea typeface="Verdana"/>
                <a:cs typeface="Verdana"/>
                <a:sym typeface="Verdana"/>
              </a:defRPr>
            </a:lvl7pPr>
            <a:lvl8pPr marL="3657600" lvl="7" indent="-317500">
              <a:spcBef>
                <a:spcPts val="0"/>
              </a:spcBef>
              <a:spcAft>
                <a:spcPts val="0"/>
              </a:spcAft>
              <a:buSzPts val="1400"/>
              <a:buFont typeface="Verdana"/>
              <a:buChar char="○"/>
              <a:defRPr>
                <a:latin typeface="Verdana"/>
                <a:ea typeface="Verdana"/>
                <a:cs typeface="Verdana"/>
                <a:sym typeface="Verdana"/>
              </a:defRPr>
            </a:lvl8pPr>
            <a:lvl9pPr marL="4114800" lvl="8" indent="-317500">
              <a:spcBef>
                <a:spcPts val="0"/>
              </a:spcBef>
              <a:spcAft>
                <a:spcPts val="0"/>
              </a:spcAft>
              <a:buSzPts val="1400"/>
              <a:buFont typeface="Verdana"/>
              <a:buChar char="■"/>
              <a:defRPr>
                <a:latin typeface="Verdana"/>
                <a:ea typeface="Verdana"/>
                <a:cs typeface="Verdana"/>
                <a:sym typeface="Verdana"/>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0" name="Google Shape;20;p4"/>
          <p:cNvCxnSpPr/>
          <p:nvPr/>
        </p:nvCxnSpPr>
        <p:spPr>
          <a:xfrm>
            <a:off x="387900" y="1017725"/>
            <a:ext cx="2679300" cy="0"/>
          </a:xfrm>
          <a:prstGeom prst="straightConnector1">
            <a:avLst/>
          </a:prstGeom>
          <a:noFill/>
          <a:ln w="38100" cap="flat" cmpd="sng">
            <a:solidFill>
              <a:srgbClr val="EF8354"/>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4F5D75"/>
              </a:buClr>
              <a:buSzPts val="2800"/>
              <a:buFont typeface="Verdana"/>
              <a:buNone/>
              <a:defRPr b="1">
                <a:solidFill>
                  <a:srgbClr val="4F5D75"/>
                </a:solidFill>
                <a:latin typeface="Verdana"/>
                <a:ea typeface="Verdana"/>
                <a:cs typeface="Verdana"/>
                <a:sym typeface="Verdan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Verdana"/>
              <a:buChar char="●"/>
              <a:defRPr sz="1400">
                <a:latin typeface="Verdana"/>
                <a:ea typeface="Verdana"/>
                <a:cs typeface="Verdana"/>
                <a:sym typeface="Verdana"/>
              </a:defRPr>
            </a:lvl1pPr>
            <a:lvl2pPr marL="914400" lvl="1" indent="-304800">
              <a:spcBef>
                <a:spcPts val="0"/>
              </a:spcBef>
              <a:spcAft>
                <a:spcPts val="0"/>
              </a:spcAft>
              <a:buSzPts val="1200"/>
              <a:buFont typeface="Verdana"/>
              <a:buChar char="○"/>
              <a:defRPr sz="1200">
                <a:latin typeface="Verdana"/>
                <a:ea typeface="Verdana"/>
                <a:cs typeface="Verdana"/>
                <a:sym typeface="Verdana"/>
              </a:defRPr>
            </a:lvl2pPr>
            <a:lvl3pPr marL="1371600" lvl="2" indent="-304800">
              <a:spcBef>
                <a:spcPts val="0"/>
              </a:spcBef>
              <a:spcAft>
                <a:spcPts val="0"/>
              </a:spcAft>
              <a:buSzPts val="1200"/>
              <a:buFont typeface="Verdana"/>
              <a:buChar char="■"/>
              <a:defRPr sz="1200">
                <a:latin typeface="Verdana"/>
                <a:ea typeface="Verdana"/>
                <a:cs typeface="Verdana"/>
                <a:sym typeface="Verdana"/>
              </a:defRPr>
            </a:lvl3pPr>
            <a:lvl4pPr marL="1828800" lvl="3" indent="-304800">
              <a:spcBef>
                <a:spcPts val="0"/>
              </a:spcBef>
              <a:spcAft>
                <a:spcPts val="0"/>
              </a:spcAft>
              <a:buSzPts val="1200"/>
              <a:buFont typeface="Verdana"/>
              <a:buChar char="●"/>
              <a:defRPr sz="1200">
                <a:latin typeface="Verdana"/>
                <a:ea typeface="Verdana"/>
                <a:cs typeface="Verdana"/>
                <a:sym typeface="Verdana"/>
              </a:defRPr>
            </a:lvl4pPr>
            <a:lvl5pPr marL="2286000" lvl="4" indent="-304800">
              <a:spcBef>
                <a:spcPts val="0"/>
              </a:spcBef>
              <a:spcAft>
                <a:spcPts val="0"/>
              </a:spcAft>
              <a:buSzPts val="1200"/>
              <a:buFont typeface="Verdana"/>
              <a:buChar char="○"/>
              <a:defRPr sz="1200">
                <a:latin typeface="Verdana"/>
                <a:ea typeface="Verdana"/>
                <a:cs typeface="Verdana"/>
                <a:sym typeface="Verdana"/>
              </a:defRPr>
            </a:lvl5pPr>
            <a:lvl6pPr marL="2743200" lvl="5" indent="-304800">
              <a:spcBef>
                <a:spcPts val="0"/>
              </a:spcBef>
              <a:spcAft>
                <a:spcPts val="0"/>
              </a:spcAft>
              <a:buSzPts val="1200"/>
              <a:buFont typeface="Verdana"/>
              <a:buChar char="■"/>
              <a:defRPr sz="1200">
                <a:latin typeface="Verdana"/>
                <a:ea typeface="Verdana"/>
                <a:cs typeface="Verdana"/>
                <a:sym typeface="Verdana"/>
              </a:defRPr>
            </a:lvl6pPr>
            <a:lvl7pPr marL="3200400" lvl="6" indent="-304800">
              <a:spcBef>
                <a:spcPts val="0"/>
              </a:spcBef>
              <a:spcAft>
                <a:spcPts val="0"/>
              </a:spcAft>
              <a:buSzPts val="1200"/>
              <a:buFont typeface="Verdana"/>
              <a:buChar char="●"/>
              <a:defRPr sz="1200">
                <a:latin typeface="Verdana"/>
                <a:ea typeface="Verdana"/>
                <a:cs typeface="Verdana"/>
                <a:sym typeface="Verdana"/>
              </a:defRPr>
            </a:lvl7pPr>
            <a:lvl8pPr marL="3657600" lvl="7" indent="-304800">
              <a:spcBef>
                <a:spcPts val="0"/>
              </a:spcBef>
              <a:spcAft>
                <a:spcPts val="0"/>
              </a:spcAft>
              <a:buSzPts val="1200"/>
              <a:buFont typeface="Verdana"/>
              <a:buChar char="○"/>
              <a:defRPr sz="1200">
                <a:latin typeface="Verdana"/>
                <a:ea typeface="Verdana"/>
                <a:cs typeface="Verdana"/>
                <a:sym typeface="Verdana"/>
              </a:defRPr>
            </a:lvl8pPr>
            <a:lvl9pPr marL="4114800" lvl="8" indent="-304800">
              <a:spcBef>
                <a:spcPts val="0"/>
              </a:spcBef>
              <a:spcAft>
                <a:spcPts val="0"/>
              </a:spcAft>
              <a:buSzPts val="1200"/>
              <a:buFont typeface="Verdana"/>
              <a:buChar char="■"/>
              <a:defRPr sz="1200">
                <a:latin typeface="Verdana"/>
                <a:ea typeface="Verdana"/>
                <a:cs typeface="Verdana"/>
                <a:sym typeface="Verdana"/>
              </a:defRPr>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Verdana"/>
              <a:buChar char="●"/>
              <a:defRPr sz="1400">
                <a:latin typeface="Verdana"/>
                <a:ea typeface="Verdana"/>
                <a:cs typeface="Verdana"/>
                <a:sym typeface="Verdana"/>
              </a:defRPr>
            </a:lvl1pPr>
            <a:lvl2pPr marL="914400" lvl="1" indent="-304800">
              <a:spcBef>
                <a:spcPts val="0"/>
              </a:spcBef>
              <a:spcAft>
                <a:spcPts val="0"/>
              </a:spcAft>
              <a:buSzPts val="1200"/>
              <a:buFont typeface="Verdana"/>
              <a:buChar char="○"/>
              <a:defRPr sz="1200">
                <a:latin typeface="Verdana"/>
                <a:ea typeface="Verdana"/>
                <a:cs typeface="Verdana"/>
                <a:sym typeface="Verdana"/>
              </a:defRPr>
            </a:lvl2pPr>
            <a:lvl3pPr marL="1371600" lvl="2" indent="-304800">
              <a:spcBef>
                <a:spcPts val="0"/>
              </a:spcBef>
              <a:spcAft>
                <a:spcPts val="0"/>
              </a:spcAft>
              <a:buSzPts val="1200"/>
              <a:buFont typeface="Verdana"/>
              <a:buChar char="■"/>
              <a:defRPr sz="1200">
                <a:latin typeface="Verdana"/>
                <a:ea typeface="Verdana"/>
                <a:cs typeface="Verdana"/>
                <a:sym typeface="Verdana"/>
              </a:defRPr>
            </a:lvl3pPr>
            <a:lvl4pPr marL="1828800" lvl="3" indent="-304800">
              <a:spcBef>
                <a:spcPts val="0"/>
              </a:spcBef>
              <a:spcAft>
                <a:spcPts val="0"/>
              </a:spcAft>
              <a:buSzPts val="1200"/>
              <a:buFont typeface="Verdana"/>
              <a:buChar char="●"/>
              <a:defRPr sz="1200">
                <a:latin typeface="Verdana"/>
                <a:ea typeface="Verdana"/>
                <a:cs typeface="Verdana"/>
                <a:sym typeface="Verdana"/>
              </a:defRPr>
            </a:lvl4pPr>
            <a:lvl5pPr marL="2286000" lvl="4" indent="-304800">
              <a:spcBef>
                <a:spcPts val="0"/>
              </a:spcBef>
              <a:spcAft>
                <a:spcPts val="0"/>
              </a:spcAft>
              <a:buSzPts val="1200"/>
              <a:buFont typeface="Verdana"/>
              <a:buChar char="○"/>
              <a:defRPr sz="1200">
                <a:latin typeface="Verdana"/>
                <a:ea typeface="Verdana"/>
                <a:cs typeface="Verdana"/>
                <a:sym typeface="Verdana"/>
              </a:defRPr>
            </a:lvl5pPr>
            <a:lvl6pPr marL="2743200" lvl="5" indent="-304800">
              <a:spcBef>
                <a:spcPts val="0"/>
              </a:spcBef>
              <a:spcAft>
                <a:spcPts val="0"/>
              </a:spcAft>
              <a:buSzPts val="1200"/>
              <a:buFont typeface="Verdana"/>
              <a:buChar char="■"/>
              <a:defRPr sz="1200">
                <a:latin typeface="Verdana"/>
                <a:ea typeface="Verdana"/>
                <a:cs typeface="Verdana"/>
                <a:sym typeface="Verdana"/>
              </a:defRPr>
            </a:lvl6pPr>
            <a:lvl7pPr marL="3200400" lvl="6" indent="-304800">
              <a:spcBef>
                <a:spcPts val="0"/>
              </a:spcBef>
              <a:spcAft>
                <a:spcPts val="0"/>
              </a:spcAft>
              <a:buSzPts val="1200"/>
              <a:buFont typeface="Verdana"/>
              <a:buChar char="●"/>
              <a:defRPr sz="1200">
                <a:latin typeface="Verdana"/>
                <a:ea typeface="Verdana"/>
                <a:cs typeface="Verdana"/>
                <a:sym typeface="Verdana"/>
              </a:defRPr>
            </a:lvl7pPr>
            <a:lvl8pPr marL="3657600" lvl="7" indent="-304800">
              <a:spcBef>
                <a:spcPts val="0"/>
              </a:spcBef>
              <a:spcAft>
                <a:spcPts val="0"/>
              </a:spcAft>
              <a:buSzPts val="1200"/>
              <a:buFont typeface="Verdana"/>
              <a:buChar char="○"/>
              <a:defRPr sz="1200">
                <a:latin typeface="Verdana"/>
                <a:ea typeface="Verdana"/>
                <a:cs typeface="Verdana"/>
                <a:sym typeface="Verdana"/>
              </a:defRPr>
            </a:lvl8pPr>
            <a:lvl9pPr marL="4114800" lvl="8" indent="-304800">
              <a:spcBef>
                <a:spcPts val="0"/>
              </a:spcBef>
              <a:spcAft>
                <a:spcPts val="0"/>
              </a:spcAft>
              <a:buSzPts val="1200"/>
              <a:buFont typeface="Verdana"/>
              <a:buChar char="■"/>
              <a:defRPr sz="1200">
                <a:latin typeface="Verdana"/>
                <a:ea typeface="Verdana"/>
                <a:cs typeface="Verdana"/>
                <a:sym typeface="Verdana"/>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429125" y="606225"/>
            <a:ext cx="6298500" cy="316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rgbClr val="4F5D75"/>
                </a:solidFill>
                <a:latin typeface="Verdana"/>
                <a:ea typeface="Verdana"/>
                <a:cs typeface="Verdana"/>
                <a:sym typeface="Verdana"/>
              </a:rPr>
              <a:t>Approximately Representing Matrices by </a:t>
            </a:r>
            <a:r>
              <a:rPr lang="en" sz="4000" b="1">
                <a:solidFill>
                  <a:srgbClr val="EF8354"/>
                </a:solidFill>
                <a:latin typeface="Verdana"/>
                <a:ea typeface="Verdana"/>
                <a:cs typeface="Verdana"/>
                <a:sym typeface="Verdana"/>
              </a:rPr>
              <a:t>Decompositions</a:t>
            </a:r>
            <a:r>
              <a:rPr lang="en" sz="4000" b="1">
                <a:solidFill>
                  <a:srgbClr val="4F5D75"/>
                </a:solidFill>
                <a:latin typeface="Verdana"/>
                <a:ea typeface="Verdana"/>
                <a:cs typeface="Verdana"/>
                <a:sym typeface="Verdana"/>
              </a:rPr>
              <a:t> </a:t>
            </a:r>
            <a:endParaRPr sz="4000" b="1">
              <a:solidFill>
                <a:srgbClr val="4F5D75"/>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for PCA algorithm</a:t>
            </a:r>
            <a:endParaRPr/>
          </a:p>
        </p:txBody>
      </p:sp>
      <p:sp>
        <p:nvSpPr>
          <p:cNvPr id="116" name="Google Shape;116;p22"/>
          <p:cNvSpPr txBox="1">
            <a:spLocks noGrp="1"/>
          </p:cNvSpPr>
          <p:nvPr>
            <p:ph type="body" idx="1"/>
          </p:nvPr>
        </p:nvSpPr>
        <p:spPr>
          <a:xfrm>
            <a:off x="311700" y="1152475"/>
            <a:ext cx="8520600" cy="37395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AutoNum type="arabicPeriod"/>
            </a:pPr>
            <a:r>
              <a:rPr lang="en"/>
              <a:t>Getting the dataset: Firstly, we need to take the input dataset and divide it into two subparts X and Y, where X is the training set and Y is the validation set.</a:t>
            </a:r>
            <a:endParaRPr/>
          </a:p>
          <a:p>
            <a:pPr indent="-325755">
              <a:buSzPct val="100000"/>
              <a:buAutoNum type="arabicPeriod"/>
            </a:pPr>
            <a:r>
              <a:rPr lang="en"/>
              <a:t>Representing data into a structure: Now we will represent our dataset into a structure. Such as we will represent the two-dimensional matrix of independent variable X. Here each row corresponds  to  the  data  items  and  the  column  corresponds  to  the  Features. The number of columns is the dimensions of the dataset.</a:t>
            </a:r>
            <a:endParaRPr/>
          </a:p>
          <a:p>
            <a:pPr indent="-325755">
              <a:buSzPct val="100000"/>
              <a:buAutoNum type="arabicPeriod"/>
            </a:pPr>
            <a:r>
              <a:rPr lang="en"/>
              <a:t>Standardizing the data: In this step, we will standardize our dataset. Such as in a particular column, the features with high variance are more important compared to the features with lower variance. If the importance of features is independent of the variance of the feature, then we  will  divide  each  data  item  in  a column with the standard deviation of the column. Here we will name the matrix as Z.</a:t>
            </a:r>
            <a:endParaRPr/>
          </a:p>
          <a:p>
            <a:pPr marL="457200" lvl="0" indent="-325755" algn="l" rtl="0">
              <a:spcBef>
                <a:spcPts val="0"/>
              </a:spcBef>
              <a:spcAft>
                <a:spcPts val="0"/>
              </a:spcAft>
              <a:buSzPct val="100000"/>
              <a:buAutoNum type="arabicPeriod"/>
            </a:pPr>
            <a:r>
              <a:rPr lang="en"/>
              <a:t>Calculating the Covariance of Z: To calculate the covariance of Z, we will take the matrix Z, and will transpose it. After transpose, we will multiply it by Z. The output matrix will be the Covariance matrix of 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for PCA algorithm Contd.</a:t>
            </a:r>
            <a:endParaRPr/>
          </a:p>
        </p:txBody>
      </p:sp>
      <p:sp>
        <p:nvSpPr>
          <p:cNvPr id="122" name="Google Shape;122;p23"/>
          <p:cNvSpPr txBox="1">
            <a:spLocks noGrp="1"/>
          </p:cNvSpPr>
          <p:nvPr>
            <p:ph type="body" idx="1"/>
          </p:nvPr>
        </p:nvSpPr>
        <p:spPr>
          <a:xfrm>
            <a:off x="311700" y="1152475"/>
            <a:ext cx="8520600" cy="37395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SzPts val="1400"/>
              <a:buAutoNum type="arabicPeriod" startAt="5"/>
            </a:pPr>
            <a:r>
              <a:rPr lang="en" sz="1400"/>
              <a:t>Calculating the eigen values and eigen vectors : Now we need to calculate the  eigenvalues and eigenvectors for the resultant covariance matrix Z. Eigenvectors or the covariance matrix are the directions of the axes with high information. And the coefficients of these eigenvectors are defined as the eigenvalues.</a:t>
            </a:r>
            <a:endParaRPr sz="1400"/>
          </a:p>
          <a:p>
            <a:pPr marL="457200" lvl="0" indent="-317500" algn="l" rtl="0">
              <a:spcBef>
                <a:spcPts val="0"/>
              </a:spcBef>
              <a:spcAft>
                <a:spcPts val="0"/>
              </a:spcAft>
              <a:buSzPts val="1400"/>
              <a:buAutoNum type="arabicPeriod" startAt="5"/>
            </a:pPr>
            <a:r>
              <a:rPr lang="en" sz="1400"/>
              <a:t>Sorting the eigen vectors : In  this  step,  we  will  take  all  the  eigenvalues  and  will  sort  them  in  decreasing order,  which  means  from  largest  to  smallest.  And  simultaneously  sort  the eigenvectors accordingly in matrix P of eigenvalues. The resultant matrix will be named as P*.</a:t>
            </a:r>
            <a:endParaRPr sz="1400"/>
          </a:p>
          <a:p>
            <a:pPr marL="457200" lvl="0" indent="-317500" algn="l" rtl="0">
              <a:spcBef>
                <a:spcPts val="0"/>
              </a:spcBef>
              <a:spcAft>
                <a:spcPts val="0"/>
              </a:spcAft>
              <a:buSzPts val="1400"/>
              <a:buAutoNum type="arabicPeriod" startAt="5"/>
            </a:pPr>
            <a:r>
              <a:rPr lang="en" sz="1400"/>
              <a:t>Calculating the new features Or Principal Components: Here we will calculate the new features. To do this, we will multiply the P* matrix to the Z. In the resultant matrix Z*, each observation is the linear combination of original features. Each column of the Z* matrix is independent of each other.</a:t>
            </a:r>
            <a:endParaRPr sz="1400"/>
          </a:p>
          <a:p>
            <a:pPr marL="457200" lvl="0" indent="-317500" algn="l" rtl="0">
              <a:spcBef>
                <a:spcPts val="0"/>
              </a:spcBef>
              <a:spcAft>
                <a:spcPts val="0"/>
              </a:spcAft>
              <a:buSzPts val="1400"/>
              <a:buAutoNum type="arabicPeriod" startAt="5"/>
            </a:pPr>
            <a:r>
              <a:rPr lang="en" sz="1400"/>
              <a:t>Remove    less    or    unimportant    features    from    the    new    dataset: The new feature set has occurred, so we will decide here what to keep and what to remove. It means, we will only keep the relevant or important features in the new dataset, and unimportant features will be removed out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Applications of Singular Value Decomposition </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28" name="Google Shape;128;p24"/>
          <p:cNvSpPr txBox="1">
            <a:spLocks noGrp="1"/>
          </p:cNvSpPr>
          <p:nvPr>
            <p:ph type="body" idx="1"/>
          </p:nvPr>
        </p:nvSpPr>
        <p:spPr>
          <a:xfrm>
            <a:off x="311700" y="1166762"/>
            <a:ext cx="8520600" cy="373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a:t>Range, null space and rank</a:t>
            </a:r>
            <a:endParaRPr sz="1400" b="1"/>
          </a:p>
          <a:p>
            <a:pPr marL="0" lvl="0" indent="0" algn="l" rtl="0">
              <a:spcBef>
                <a:spcPts val="1200"/>
              </a:spcBef>
              <a:spcAft>
                <a:spcPts val="0"/>
              </a:spcAft>
              <a:buClr>
                <a:schemeClr val="dk1"/>
              </a:buClr>
              <a:buSzPts val="1100"/>
              <a:buFont typeface="Arial"/>
              <a:buNone/>
            </a:pPr>
            <a:r>
              <a:rPr lang="en" sz="1400"/>
              <a:t>Another application of the SVD is that it provides an explicit representation of the range and null space of a matrix M.</a:t>
            </a:r>
            <a:endParaRPr sz="1400"/>
          </a:p>
          <a:p>
            <a:pPr marL="0" lvl="0" indent="0" algn="l" rtl="0">
              <a:spcBef>
                <a:spcPts val="1200"/>
              </a:spcBef>
              <a:spcAft>
                <a:spcPts val="0"/>
              </a:spcAft>
              <a:buClr>
                <a:schemeClr val="dk1"/>
              </a:buClr>
              <a:buSzPts val="1100"/>
              <a:buFont typeface="Arial"/>
              <a:buNone/>
            </a:pPr>
            <a:r>
              <a:rPr lang="en" sz="1400" b="1"/>
              <a:t>Total least squares minimization</a:t>
            </a:r>
            <a:endParaRPr sz="1400" b="1"/>
          </a:p>
          <a:p>
            <a:pPr marL="0" lvl="0" indent="0" algn="l" rtl="0">
              <a:spcBef>
                <a:spcPts val="1200"/>
              </a:spcBef>
              <a:spcAft>
                <a:spcPts val="0"/>
              </a:spcAft>
              <a:buClr>
                <a:schemeClr val="dk1"/>
              </a:buClr>
              <a:buSzPts val="1100"/>
              <a:buFont typeface="Arial"/>
              <a:buNone/>
            </a:pPr>
            <a:r>
              <a:rPr lang="en" sz="1400"/>
              <a:t>A total least squares problem seeks the vector x that minimizes the 2-norm of a vector Ax under the constraint ||x|| = 1. The solution turns out to be the right-singular vector of A corresponding to the smallest singular value.</a:t>
            </a:r>
            <a:endParaRPr sz="1400"/>
          </a:p>
          <a:p>
            <a:pPr marL="0" lvl="0" indent="0" algn="l" rtl="0">
              <a:spcBef>
                <a:spcPts val="1200"/>
              </a:spcBef>
              <a:spcAft>
                <a:spcPts val="0"/>
              </a:spcAft>
              <a:buClr>
                <a:schemeClr val="dk1"/>
              </a:buClr>
              <a:buSzPts val="1100"/>
              <a:buFont typeface="Arial"/>
              <a:buNone/>
            </a:pPr>
            <a:r>
              <a:rPr lang="en" sz="1400" b="1"/>
              <a:t>Signal processing</a:t>
            </a:r>
            <a:endParaRPr sz="1400" b="1"/>
          </a:p>
          <a:p>
            <a:pPr marL="0" lvl="0" indent="0" algn="l" rtl="0">
              <a:spcBef>
                <a:spcPts val="1200"/>
              </a:spcBef>
              <a:spcAft>
                <a:spcPts val="1200"/>
              </a:spcAft>
              <a:buNone/>
            </a:pPr>
            <a:r>
              <a:rPr lang="en" sz="1400"/>
              <a:t>The SVD and pseudoinverse have been successfully applied to signal processing,[image processing and big data (e.g., in genomic signal processing).</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Continued</a:t>
            </a:r>
            <a:endParaRPr sz="2500"/>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Low-rank matrix approximation</a:t>
            </a:r>
            <a:endParaRPr b="1"/>
          </a:p>
          <a:p>
            <a:pPr marL="0" lvl="0" indent="0" algn="l" rtl="0">
              <a:spcBef>
                <a:spcPts val="1200"/>
              </a:spcBef>
              <a:spcAft>
                <a:spcPts val="0"/>
              </a:spcAft>
              <a:buNone/>
            </a:pPr>
            <a:r>
              <a:rPr lang="en"/>
              <a:t>Some practical applications need to solve the problem of approximating a matrix M with another matrix.</a:t>
            </a:r>
            <a:endParaRPr/>
          </a:p>
          <a:p>
            <a:pPr marL="0" lvl="0" indent="0" algn="l" rtl="0">
              <a:spcBef>
                <a:spcPts val="1200"/>
              </a:spcBef>
              <a:spcAft>
                <a:spcPts val="0"/>
              </a:spcAft>
              <a:buNone/>
            </a:pPr>
            <a:endParaRPr/>
          </a:p>
          <a:p>
            <a:pPr marL="0" lvl="0" indent="0" algn="l" rtl="0">
              <a:spcBef>
                <a:spcPts val="1200"/>
              </a:spcBef>
              <a:spcAft>
                <a:spcPts val="0"/>
              </a:spcAft>
              <a:buNone/>
            </a:pPr>
            <a:r>
              <a:rPr lang="en" b="1"/>
              <a:t>Nearest orthogonal matrix</a:t>
            </a:r>
            <a:endParaRPr b="1"/>
          </a:p>
          <a:p>
            <a:pPr marL="0" lvl="0" indent="0" algn="l" rtl="0">
              <a:spcBef>
                <a:spcPts val="1200"/>
              </a:spcBef>
              <a:spcAft>
                <a:spcPts val="1200"/>
              </a:spcAft>
              <a:buNone/>
            </a:pPr>
            <a:r>
              <a:rPr lang="en"/>
              <a:t>It is possible to use the SVD of a square matrix A to determine the orthogonal matrix O closest to 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t>Neuroscience:</a:t>
            </a:r>
            <a:endParaRPr b="1"/>
          </a:p>
          <a:p>
            <a:pPr marL="0" lvl="0" indent="0" algn="l" rtl="0">
              <a:spcBef>
                <a:spcPts val="1200"/>
              </a:spcBef>
              <a:spcAft>
                <a:spcPts val="0"/>
              </a:spcAft>
              <a:buNone/>
            </a:pPr>
            <a:r>
              <a:rPr lang="en"/>
              <a:t>* A technique known as spike-triggered covariance analysis uses a variant of Principal Components Analysis in Neuroscience to identify the specific properties of a stimulus that increase a neuron's probability of generating an action potential.</a:t>
            </a:r>
            <a:endParaRPr/>
          </a:p>
          <a:p>
            <a:pPr marL="0" lvl="0" indent="0" algn="l" rtl="0">
              <a:spcBef>
                <a:spcPts val="1200"/>
              </a:spcBef>
              <a:spcAft>
                <a:spcPts val="0"/>
              </a:spcAft>
              <a:buNone/>
            </a:pPr>
            <a:r>
              <a:rPr lang="en"/>
              <a:t>* PCA is also used to find the identity of a neuron from the shape of its action potential.</a:t>
            </a:r>
            <a:endParaRPr/>
          </a:p>
          <a:p>
            <a:pPr marL="0" lvl="0" indent="0" algn="l" rtl="0">
              <a:spcBef>
                <a:spcPts val="1200"/>
              </a:spcBef>
              <a:spcAft>
                <a:spcPts val="1200"/>
              </a:spcAft>
              <a:buNone/>
            </a:pPr>
            <a:r>
              <a:rPr lang="en"/>
              <a:t>* PCA as a dimension reduction technique is used detect coordinated activities of large neuronal ensembles. It has been used in determining collective variables, that is, order parameters, during phase transitions in the brain.</a:t>
            </a:r>
            <a:endParaRPr/>
          </a:p>
        </p:txBody>
      </p:sp>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Applications of Principle component analysis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body" idx="1"/>
          </p:nvPr>
        </p:nvSpPr>
        <p:spPr>
          <a:xfrm>
            <a:off x="311700" y="1152475"/>
            <a:ext cx="8520600" cy="3822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61111"/>
              <a:buFont typeface="Arial"/>
              <a:buNone/>
            </a:pPr>
            <a:r>
              <a:rPr lang="en" b="1"/>
              <a:t>Quantitative Finance</a:t>
            </a:r>
            <a:endParaRPr b="1"/>
          </a:p>
          <a:p>
            <a:pPr marL="0" lvl="0" indent="0" algn="l" rtl="0">
              <a:spcBef>
                <a:spcPts val="1200"/>
              </a:spcBef>
              <a:spcAft>
                <a:spcPts val="0"/>
              </a:spcAft>
              <a:buClr>
                <a:schemeClr val="dk1"/>
              </a:buClr>
              <a:buSzPct val="61111"/>
              <a:buFont typeface="Arial"/>
              <a:buNone/>
            </a:pPr>
            <a:r>
              <a:rPr lang="en"/>
              <a:t>PCA is a methodology to reduce the dimensionality of a complex problem. Say, a fund manager has 200 stocks in his portfolio. To analyze these stocks quantiatively a stock manager will require a co-relational matrix of the size 200 * 200, which makes the problem very complex.</a:t>
            </a:r>
            <a:endParaRPr/>
          </a:p>
          <a:p>
            <a:pPr marL="0" lvl="0" indent="0" algn="l" rtl="0">
              <a:spcBef>
                <a:spcPts val="1200"/>
              </a:spcBef>
              <a:spcAft>
                <a:spcPts val="0"/>
              </a:spcAft>
              <a:buClr>
                <a:schemeClr val="dk1"/>
              </a:buClr>
              <a:buSzPct val="61111"/>
              <a:buFont typeface="Arial"/>
              <a:buNone/>
            </a:pPr>
            <a:r>
              <a:rPr lang="en"/>
              <a:t>However if he was to extract, 10 Principal Components which best represent the variance in the stocks best, this would reduce the complexity of problem while still explaining the movement of all 200 stocks. Some other applications of PCA include:</a:t>
            </a:r>
            <a:endParaRPr/>
          </a:p>
          <a:p>
            <a:pPr marL="0" lvl="0" indent="0" algn="l" rtl="0">
              <a:spcBef>
                <a:spcPts val="1200"/>
              </a:spcBef>
              <a:spcAft>
                <a:spcPts val="0"/>
              </a:spcAft>
              <a:buClr>
                <a:schemeClr val="dk1"/>
              </a:buClr>
              <a:buSzPct val="61111"/>
              <a:buFont typeface="Arial"/>
              <a:buNone/>
            </a:pPr>
            <a:r>
              <a:rPr lang="en"/>
              <a:t>* Analyzing the shape of the yield curve</a:t>
            </a:r>
            <a:endParaRPr/>
          </a:p>
          <a:p>
            <a:pPr marL="0" lvl="0" indent="0" algn="l" rtl="0">
              <a:spcBef>
                <a:spcPts val="1200"/>
              </a:spcBef>
              <a:spcAft>
                <a:spcPts val="0"/>
              </a:spcAft>
              <a:buClr>
                <a:schemeClr val="dk1"/>
              </a:buClr>
              <a:buSzPct val="61111"/>
              <a:buFont typeface="Arial"/>
              <a:buNone/>
            </a:pPr>
            <a:r>
              <a:rPr lang="en"/>
              <a:t>* Hedging fixed income portfolios</a:t>
            </a:r>
            <a:endParaRPr/>
          </a:p>
          <a:p>
            <a:pPr marL="0" lvl="0" indent="0" algn="l" rtl="0">
              <a:spcBef>
                <a:spcPts val="1200"/>
              </a:spcBef>
              <a:spcAft>
                <a:spcPts val="0"/>
              </a:spcAft>
              <a:buClr>
                <a:schemeClr val="dk1"/>
              </a:buClr>
              <a:buSzPct val="61111"/>
              <a:buFont typeface="Arial"/>
              <a:buNone/>
            </a:pPr>
            <a:r>
              <a:rPr lang="en"/>
              <a:t>* Implementation of interest rate models</a:t>
            </a:r>
            <a:endParaRPr/>
          </a:p>
          <a:p>
            <a:pPr marL="0" lvl="0" indent="0" algn="l" rtl="0">
              <a:spcBef>
                <a:spcPts val="1200"/>
              </a:spcBef>
              <a:spcAft>
                <a:spcPts val="0"/>
              </a:spcAft>
              <a:buClr>
                <a:schemeClr val="dk1"/>
              </a:buClr>
              <a:buSzPct val="61111"/>
              <a:buFont typeface="Arial"/>
              <a:buNone/>
            </a:pPr>
            <a:r>
              <a:rPr lang="en"/>
              <a:t>* Forecasting portfolio returns</a:t>
            </a:r>
            <a:endParaRPr/>
          </a:p>
          <a:p>
            <a:pPr marL="0" lvl="0" indent="0" algn="l" rtl="0">
              <a:spcBef>
                <a:spcPts val="1200"/>
              </a:spcBef>
              <a:spcAft>
                <a:spcPts val="0"/>
              </a:spcAft>
              <a:buClr>
                <a:schemeClr val="dk1"/>
              </a:buClr>
              <a:buSzPct val="61111"/>
              <a:buFont typeface="Arial"/>
              <a:buNone/>
            </a:pPr>
            <a:r>
              <a:rPr lang="en"/>
              <a:t>* Developing asset allocation algorithms</a:t>
            </a:r>
            <a:endParaRPr/>
          </a:p>
          <a:p>
            <a:pPr marL="0" lvl="0" indent="0" algn="l" rtl="0">
              <a:spcBef>
                <a:spcPts val="1200"/>
              </a:spcBef>
              <a:spcAft>
                <a:spcPts val="1200"/>
              </a:spcAft>
              <a:buNone/>
            </a:pPr>
            <a:r>
              <a:rPr lang="en"/>
              <a:t>* Developing long short equity trading algorithms</a:t>
            </a:r>
            <a:endParaRPr/>
          </a:p>
        </p:txBody>
      </p:sp>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Principle component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body" idx="1"/>
          </p:nvPr>
        </p:nvSpPr>
        <p:spPr>
          <a:xfrm>
            <a:off x="311700" y="1152475"/>
            <a:ext cx="8520600" cy="382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t>Facial Recognition</a:t>
            </a:r>
            <a:endParaRPr b="1"/>
          </a:p>
          <a:p>
            <a:pPr marL="0" lvl="0" indent="0" algn="l" rtl="0">
              <a:spcBef>
                <a:spcPts val="1200"/>
              </a:spcBef>
              <a:spcAft>
                <a:spcPts val="0"/>
              </a:spcAft>
              <a:buNone/>
            </a:pPr>
            <a:r>
              <a:rPr lang="en"/>
              <a:t>* Using EigenFaces for Recognition of Faces is a quintessential technique in computer vision.Sirovich and Kirby (1987) showed that PCA could be used on a collection of face images to form a set of basis features.</a:t>
            </a:r>
            <a:endParaRPr/>
          </a:p>
          <a:p>
            <a:pPr marL="0" lvl="0" indent="0" algn="l" rtl="0">
              <a:spcBef>
                <a:spcPts val="1200"/>
              </a:spcBef>
              <a:spcAft>
                <a:spcPts val="0"/>
              </a:spcAft>
              <a:buNone/>
            </a:pPr>
            <a:r>
              <a:rPr lang="en"/>
              <a:t>* PCA is at the heart of the EigenFaces approach as the set of EigenFaces is generated using PCA.</a:t>
            </a:r>
            <a:endParaRPr/>
          </a:p>
          <a:p>
            <a:pPr marL="0" lvl="0" indent="0" algn="l" rtl="0">
              <a:spcBef>
                <a:spcPts val="1200"/>
              </a:spcBef>
              <a:spcAft>
                <a:spcPts val="0"/>
              </a:spcAft>
              <a:buNone/>
            </a:pPr>
            <a:r>
              <a:rPr lang="en"/>
              <a:t>* Eigenface approach reduces statistical complexity in face image representation.</a:t>
            </a:r>
            <a:endParaRPr/>
          </a:p>
          <a:p>
            <a:pPr marL="0" lvl="0" indent="0" algn="l" rtl="0">
              <a:spcBef>
                <a:spcPts val="1200"/>
              </a:spcBef>
              <a:spcAft>
                <a:spcPts val="0"/>
              </a:spcAft>
              <a:buNone/>
            </a:pPr>
            <a:r>
              <a:rPr lang="en"/>
              <a:t>* Other researchers have increased face recognition accuracy by using a combination of Wavelet, PCA, and Neural Networks.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Principle component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body" idx="1"/>
          </p:nvPr>
        </p:nvSpPr>
        <p:spPr>
          <a:xfrm>
            <a:off x="311700" y="1152475"/>
            <a:ext cx="8520600" cy="3822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t>Other Applications</a:t>
            </a:r>
            <a:endParaRPr b="1"/>
          </a:p>
          <a:p>
            <a:pPr marL="0" lvl="0" indent="0" algn="l" rtl="0">
              <a:spcBef>
                <a:spcPts val="1200"/>
              </a:spcBef>
              <a:spcAft>
                <a:spcPts val="0"/>
              </a:spcAft>
              <a:buNone/>
            </a:pPr>
            <a:r>
              <a:rPr lang="en"/>
              <a:t>PCA has also been used in various other application which are mentioned below:</a:t>
            </a:r>
            <a:endParaRPr/>
          </a:p>
          <a:p>
            <a:pPr marL="0" lvl="0" indent="0" algn="l" rtl="0">
              <a:spcBef>
                <a:spcPts val="1200"/>
              </a:spcBef>
              <a:spcAft>
                <a:spcPts val="0"/>
              </a:spcAft>
              <a:buNone/>
            </a:pPr>
            <a:r>
              <a:rPr lang="en"/>
              <a:t>* PCA has been used on Medical Data to show correlation of Cholesterol with low density lipo-protein.</a:t>
            </a:r>
            <a:endParaRPr/>
          </a:p>
          <a:p>
            <a:pPr marL="0" lvl="0" indent="0" algn="l" rtl="0">
              <a:spcBef>
                <a:spcPts val="1200"/>
              </a:spcBef>
              <a:spcAft>
                <a:spcPts val="0"/>
              </a:spcAft>
              <a:buNone/>
            </a:pPr>
            <a:r>
              <a:rPr lang="en"/>
              <a:t>* PCA has been used on HVSR(horizontal to vertical spectral ratio) data aimed at the seismic characterization of earthquake prone areas.</a:t>
            </a:r>
            <a:endParaRPr/>
          </a:p>
          <a:p>
            <a:pPr marL="0" lvl="0" indent="0" algn="l" rtl="0">
              <a:spcBef>
                <a:spcPts val="1200"/>
              </a:spcBef>
              <a:spcAft>
                <a:spcPts val="0"/>
              </a:spcAft>
              <a:buNone/>
            </a:pPr>
            <a:r>
              <a:rPr lang="en"/>
              <a:t>* PCA has been used in the Detection and Visualization of Computer Network Attacks.</a:t>
            </a:r>
            <a:endParaRPr/>
          </a:p>
          <a:p>
            <a:pPr marL="0" lvl="0" indent="0" algn="l" rtl="0">
              <a:spcBef>
                <a:spcPts val="1200"/>
              </a:spcBef>
              <a:spcAft>
                <a:spcPts val="0"/>
              </a:spcAft>
              <a:buNone/>
            </a:pPr>
            <a:r>
              <a:rPr lang="en"/>
              <a:t>* PCA has been used in Anomaly Detection.</a:t>
            </a:r>
            <a:endParaRPr/>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Principle component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body" idx="1"/>
          </p:nvPr>
        </p:nvSpPr>
        <p:spPr>
          <a:xfrm>
            <a:off x="311700" y="1152475"/>
            <a:ext cx="8520600" cy="382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Thus we have seen what matrix decomposition is and why it is needed.</a:t>
            </a:r>
            <a:endParaRPr/>
          </a:p>
          <a:p>
            <a:pPr marL="0" lvl="0" indent="0" algn="l" rtl="0">
              <a:spcBef>
                <a:spcPts val="1200"/>
              </a:spcBef>
              <a:spcAft>
                <a:spcPts val="0"/>
              </a:spcAft>
              <a:buNone/>
            </a:pPr>
            <a:r>
              <a:rPr lang="en"/>
              <a:t>We looked at different methods to decompose a matrix (SVD and PCA)</a:t>
            </a:r>
            <a:endParaRPr/>
          </a:p>
          <a:p>
            <a:pPr marL="0" lvl="0" indent="0" algn="l" rtl="0">
              <a:spcBef>
                <a:spcPts val="1200"/>
              </a:spcBef>
              <a:spcAft>
                <a:spcPts val="1200"/>
              </a:spcAft>
              <a:buNone/>
            </a:pPr>
            <a:r>
              <a:rPr lang="en"/>
              <a:t>We then looked at the applications of these methods</a:t>
            </a:r>
            <a:endParaRPr/>
          </a:p>
        </p:txBody>
      </p:sp>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Clr>
                <a:schemeClr val="dk1"/>
              </a:buClr>
              <a:buSzPct val="61111"/>
              <a:buFont typeface="Arial"/>
              <a:buNone/>
            </a:pPr>
            <a:r>
              <a:rPr lang="en">
                <a:latin typeface="Verdana"/>
                <a:ea typeface="Verdana"/>
                <a:cs typeface="Verdana"/>
                <a:sym typeface="Verdana"/>
              </a:rPr>
              <a:t>Matrices are a powerful tool for representing numerical data in a concise form. However, they can be difficult to work with due to their size and complexity. Decompositions are a way of approximately representing matrices by breaking them down into simpler, more manageable parts.</a:t>
            </a:r>
            <a:endParaRPr>
              <a:latin typeface="Verdana"/>
              <a:ea typeface="Verdana"/>
              <a:cs typeface="Verdana"/>
              <a:sym typeface="Verdana"/>
            </a:endParaRPr>
          </a:p>
          <a:p>
            <a:pPr marL="0" lvl="0" indent="0" algn="l" rtl="0">
              <a:spcBef>
                <a:spcPts val="1200"/>
              </a:spcBef>
              <a:spcAft>
                <a:spcPts val="0"/>
              </a:spcAft>
              <a:buClr>
                <a:schemeClr val="dk1"/>
              </a:buClr>
              <a:buSzPct val="61111"/>
              <a:buFont typeface="Arial"/>
              <a:buNone/>
            </a:pPr>
            <a:r>
              <a:rPr lang="en">
                <a:latin typeface="Verdana"/>
                <a:ea typeface="Verdana"/>
                <a:cs typeface="Verdana"/>
                <a:sym typeface="Verdana"/>
              </a:rPr>
              <a:t>The most common decomposition techniques are LU decomposition, QR decomposition, and singular value decomposition (SVD). Each of these techniques has its own advantages and disadvantages, so it is important to consider the specific application when choosing which technique to use. Each technique can be used to reduce the size of a matrix, making it easier to work with.</a:t>
            </a:r>
            <a:endParaRPr>
              <a:latin typeface="Verdana"/>
              <a:ea typeface="Verdana"/>
              <a:cs typeface="Verdana"/>
              <a:sym typeface="Verdana"/>
            </a:endParaRPr>
          </a:p>
          <a:p>
            <a:pPr marL="0" lvl="0" indent="0" algn="l" rtl="0">
              <a:spcBef>
                <a:spcPts val="1200"/>
              </a:spcBef>
              <a:spcAft>
                <a:spcPts val="1200"/>
              </a:spcAft>
              <a:buNone/>
            </a:pP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LU Decomposition </a:t>
            </a:r>
            <a:endParaRPr/>
          </a:p>
        </p:txBody>
      </p:sp>
      <p:sp>
        <p:nvSpPr>
          <p:cNvPr id="68" name="Google Shape;68;p15"/>
          <p:cNvSpPr txBox="1">
            <a:spLocks noGrp="1"/>
          </p:cNvSpPr>
          <p:nvPr>
            <p:ph type="body" idx="1"/>
          </p:nvPr>
        </p:nvSpPr>
        <p:spPr>
          <a:xfrm>
            <a:off x="311700" y="1152475"/>
            <a:ext cx="8520600" cy="38097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Clr>
                <a:schemeClr val="dk1"/>
              </a:buClr>
              <a:buSzPct val="61111"/>
              <a:buFont typeface="Arial"/>
              <a:buNone/>
            </a:pPr>
            <a:r>
              <a:rPr lang="en">
                <a:latin typeface="Verdana"/>
                <a:ea typeface="Verdana"/>
                <a:cs typeface="Verdana"/>
                <a:sym typeface="Verdana"/>
              </a:rPr>
              <a:t>LU decomposition is a way of breaking down a square matrix into two simpler matrices: a lower triangular matrix L and an upper triangular matrix U. </a:t>
            </a:r>
            <a:endParaRPr>
              <a:latin typeface="Verdana"/>
              <a:ea typeface="Verdana"/>
              <a:cs typeface="Verdana"/>
              <a:sym typeface="Verdana"/>
            </a:endParaRPr>
          </a:p>
          <a:p>
            <a:pPr marL="0" lvl="0" indent="0" algn="l" rtl="0">
              <a:spcBef>
                <a:spcPts val="1200"/>
              </a:spcBef>
              <a:spcAft>
                <a:spcPts val="0"/>
              </a:spcAft>
              <a:buClr>
                <a:schemeClr val="dk1"/>
              </a:buClr>
              <a:buSzPct val="61111"/>
              <a:buFont typeface="Arial"/>
              <a:buNone/>
            </a:pPr>
            <a:r>
              <a:rPr lang="en">
                <a:latin typeface="Verdana"/>
                <a:ea typeface="Verdana"/>
                <a:cs typeface="Verdana"/>
                <a:sym typeface="Verdana"/>
              </a:rPr>
              <a:t>The LU decomposition is relatively simple to compute, but it is not always the most efficient method. In some cases, it can be faster to use QR decomposition or SVD instead.</a:t>
            </a:r>
            <a:endParaRPr/>
          </a:p>
          <a:p>
            <a:pPr marL="0" lvl="0" indent="0" algn="l" rtl="0">
              <a:spcBef>
                <a:spcPts val="1200"/>
              </a:spcBef>
              <a:spcAft>
                <a:spcPts val="0"/>
              </a:spcAft>
              <a:buClr>
                <a:schemeClr val="dk1"/>
              </a:buClr>
              <a:buSzPct val="61111"/>
              <a:buFont typeface="Arial"/>
              <a:buNone/>
            </a:pPr>
            <a:r>
              <a:rPr lang="en"/>
              <a:t>The LU decomposition is found using an iterative numerical process and can fail for those matrices that cannot be decomposed or decomposed easily.</a:t>
            </a:r>
            <a:endParaRPr/>
          </a:p>
          <a:p>
            <a:pPr marL="0" lvl="0" indent="0" algn="l" rtl="0">
              <a:spcBef>
                <a:spcPts val="1200"/>
              </a:spcBef>
              <a:spcAft>
                <a:spcPts val="0"/>
              </a:spcAft>
              <a:buClr>
                <a:schemeClr val="dk1"/>
              </a:buClr>
              <a:buSzPct val="61111"/>
              <a:buFont typeface="Arial"/>
              <a:buNone/>
            </a:pPr>
            <a:r>
              <a:rPr lang="en"/>
              <a:t>A variation of this decomposition that is numerically more stable to solve in practice is called the LUP decomposition, or the LU decomposition with partial pivoting.</a:t>
            </a:r>
            <a:endParaRPr/>
          </a:p>
          <a:p>
            <a:pPr marL="0" lvl="0" indent="0" algn="l" rtl="0">
              <a:spcBef>
                <a:spcPts val="1200"/>
              </a:spcBef>
              <a:spcAft>
                <a:spcPts val="1200"/>
              </a:spcAft>
              <a:buClr>
                <a:schemeClr val="dk1"/>
              </a:buClr>
              <a:buSzPct val="61111"/>
              <a:buFont typeface="Arial"/>
              <a:buNone/>
            </a:pPr>
            <a:r>
              <a:rPr lang="en"/>
              <a:t>The LU decomposition can be implemented in Python with the lu() function. More specifically, this function calculates an LPU decomposition.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sz="2500">
                <a:solidFill>
                  <a:srgbClr val="4F5D75"/>
                </a:solidFill>
                <a:latin typeface="Verdana"/>
                <a:ea typeface="Verdana"/>
                <a:cs typeface="Verdana"/>
                <a:sym typeface="Verdana"/>
              </a:rPr>
              <a:t>QR Decomposition</a:t>
            </a:r>
            <a:endParaRPr sz="2500">
              <a:solidFill>
                <a:srgbClr val="4F5D75"/>
              </a:solidFill>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latin typeface="Verdana"/>
                <a:ea typeface="Verdana"/>
                <a:cs typeface="Verdana"/>
                <a:sym typeface="Verdana"/>
              </a:rPr>
              <a:t>QR decomposition is a way of breaking down a matrix into two simpler matrices: a orthogonal matrix Q and an upper triangular matrix R. It is not limited to s</a:t>
            </a:r>
            <a:r>
              <a:rPr lang="en"/>
              <a:t>quare matrices. </a:t>
            </a:r>
            <a:endParaRPr>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r>
              <a:rPr lang="en"/>
              <a:t>Like LU Decomposition, the QR decomposition is found using an iterative numerical method that can fail for those matrices that cannot be decomposed, or decomposed easily.</a:t>
            </a:r>
            <a:endParaRPr/>
          </a:p>
          <a:p>
            <a:pPr marL="0" lvl="0" indent="0" algn="l" rtl="0">
              <a:spcBef>
                <a:spcPts val="1200"/>
              </a:spcBef>
              <a:spcAft>
                <a:spcPts val="1200"/>
              </a:spcAft>
              <a:buClr>
                <a:schemeClr val="dk1"/>
              </a:buClr>
              <a:buSzPts val="1100"/>
              <a:buFont typeface="Arial"/>
              <a:buNone/>
            </a:pPr>
            <a:r>
              <a:rPr lang="en"/>
              <a:t>The QR decomposition can be implemented in NumPy using the qr() function. </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SVD - Basics</a:t>
            </a:r>
            <a:endParaRPr/>
          </a:p>
        </p:txBody>
      </p:sp>
      <p:sp>
        <p:nvSpPr>
          <p:cNvPr id="86" name="Google Shape;86;p18"/>
          <p:cNvSpPr txBox="1"/>
          <p:nvPr/>
        </p:nvSpPr>
        <p:spPr>
          <a:xfrm>
            <a:off x="828200" y="1241950"/>
            <a:ext cx="7902600" cy="97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400">
                <a:solidFill>
                  <a:schemeClr val="dk2"/>
                </a:solidFill>
                <a:latin typeface="Verdana"/>
                <a:ea typeface="Verdana"/>
                <a:cs typeface="Verdana"/>
                <a:sym typeface="Verdana"/>
              </a:rPr>
              <a:t>The SVD of a </a:t>
            </a:r>
            <a:r>
              <a:rPr lang="en" sz="2400" i="1">
                <a:solidFill>
                  <a:schemeClr val="dk2"/>
                </a:solidFill>
                <a:latin typeface="Verdana"/>
                <a:ea typeface="Verdana"/>
                <a:cs typeface="Verdana"/>
                <a:sym typeface="Verdana"/>
              </a:rPr>
              <a:t>m-by-n</a:t>
            </a:r>
            <a:r>
              <a:rPr lang="en" sz="2400">
                <a:solidFill>
                  <a:schemeClr val="dk2"/>
                </a:solidFill>
                <a:latin typeface="Verdana"/>
                <a:ea typeface="Verdana"/>
                <a:cs typeface="Verdana"/>
                <a:sym typeface="Verdana"/>
              </a:rPr>
              <a:t> matrix </a:t>
            </a:r>
            <a:r>
              <a:rPr lang="en" sz="2400" b="1">
                <a:solidFill>
                  <a:schemeClr val="dk2"/>
                </a:solidFill>
                <a:latin typeface="Verdana"/>
                <a:ea typeface="Verdana"/>
                <a:cs typeface="Verdana"/>
                <a:sym typeface="Verdana"/>
              </a:rPr>
              <a:t>A</a:t>
            </a:r>
            <a:r>
              <a:rPr lang="en" sz="2400">
                <a:solidFill>
                  <a:schemeClr val="dk2"/>
                </a:solidFill>
                <a:latin typeface="Verdana"/>
                <a:ea typeface="Verdana"/>
                <a:cs typeface="Verdana"/>
                <a:sym typeface="Verdana"/>
              </a:rPr>
              <a:t> is given by the formula :</a:t>
            </a:r>
            <a:endParaRPr sz="2400">
              <a:solidFill>
                <a:schemeClr val="dk2"/>
              </a:solidFill>
              <a:latin typeface="Verdana"/>
              <a:ea typeface="Verdana"/>
              <a:cs typeface="Verdana"/>
              <a:sym typeface="Verdana"/>
            </a:endParaRPr>
          </a:p>
        </p:txBody>
      </p:sp>
      <p:pic>
        <p:nvPicPr>
          <p:cNvPr id="87" name="Google Shape;87;p18"/>
          <p:cNvPicPr preferRelativeResize="0"/>
          <p:nvPr/>
        </p:nvPicPr>
        <p:blipFill>
          <a:blip r:embed="rId3">
            <a:alphaModFix/>
          </a:blip>
          <a:stretch>
            <a:fillRect/>
          </a:stretch>
        </p:blipFill>
        <p:spPr>
          <a:xfrm>
            <a:off x="3192922" y="1979888"/>
            <a:ext cx="2190750" cy="638175"/>
          </a:xfrm>
          <a:prstGeom prst="rect">
            <a:avLst/>
          </a:prstGeom>
          <a:noFill/>
          <a:ln>
            <a:noFill/>
          </a:ln>
        </p:spPr>
      </p:pic>
      <p:sp>
        <p:nvSpPr>
          <p:cNvPr id="88" name="Google Shape;88;p18"/>
          <p:cNvSpPr txBox="1"/>
          <p:nvPr/>
        </p:nvSpPr>
        <p:spPr>
          <a:xfrm>
            <a:off x="0" y="2425400"/>
            <a:ext cx="8796300" cy="253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a:solidFill>
                  <a:schemeClr val="dk2"/>
                </a:solidFill>
                <a:latin typeface="Verdana"/>
                <a:ea typeface="Verdana"/>
                <a:cs typeface="Verdana"/>
                <a:sym typeface="Verdana"/>
              </a:rPr>
              <a:t>Where :</a:t>
            </a:r>
            <a:endParaRPr>
              <a:solidFill>
                <a:schemeClr val="dk2"/>
              </a:solidFill>
              <a:latin typeface="Verdana"/>
              <a:ea typeface="Verdana"/>
              <a:cs typeface="Verdana"/>
              <a:sym typeface="Verdana"/>
            </a:endParaRPr>
          </a:p>
          <a:p>
            <a:pPr marL="177800" lvl="0" indent="0" algn="l" rtl="0">
              <a:lnSpc>
                <a:spcPct val="115000"/>
              </a:lnSpc>
              <a:spcBef>
                <a:spcPts val="600"/>
              </a:spcBef>
              <a:spcAft>
                <a:spcPts val="0"/>
              </a:spcAft>
              <a:buNone/>
            </a:pPr>
            <a:r>
              <a:rPr lang="en" b="1">
                <a:solidFill>
                  <a:schemeClr val="dk2"/>
                </a:solidFill>
                <a:latin typeface="Verdana"/>
                <a:ea typeface="Verdana"/>
                <a:cs typeface="Verdana"/>
                <a:sym typeface="Verdana"/>
              </a:rPr>
              <a:t>U</a:t>
            </a:r>
            <a:r>
              <a:rPr lang="en">
                <a:solidFill>
                  <a:schemeClr val="dk2"/>
                </a:solidFill>
                <a:latin typeface="Verdana"/>
                <a:ea typeface="Verdana"/>
                <a:cs typeface="Verdana"/>
                <a:sym typeface="Verdana"/>
              </a:rPr>
              <a:t> is a </a:t>
            </a:r>
            <a:r>
              <a:rPr lang="en" i="1">
                <a:solidFill>
                  <a:schemeClr val="dk2"/>
                </a:solidFill>
                <a:latin typeface="Verdana"/>
                <a:ea typeface="Verdana"/>
                <a:cs typeface="Verdana"/>
                <a:sym typeface="Verdana"/>
              </a:rPr>
              <a:t>m-by-n</a:t>
            </a:r>
            <a:r>
              <a:rPr lang="en">
                <a:solidFill>
                  <a:schemeClr val="dk2"/>
                </a:solidFill>
                <a:latin typeface="Verdana"/>
                <a:ea typeface="Verdana"/>
                <a:cs typeface="Verdana"/>
                <a:sym typeface="Verdana"/>
              </a:rPr>
              <a:t> matrix of the orthonormal eigenvectors of </a:t>
            </a:r>
            <a:r>
              <a:rPr lang="en" b="1">
                <a:solidFill>
                  <a:schemeClr val="dk2"/>
                </a:solidFill>
                <a:latin typeface="Verdana"/>
                <a:ea typeface="Verdana"/>
                <a:cs typeface="Verdana"/>
                <a:sym typeface="Verdana"/>
              </a:rPr>
              <a:t>AA</a:t>
            </a:r>
            <a:r>
              <a:rPr lang="en" sz="3200" b="1" baseline="30000">
                <a:solidFill>
                  <a:schemeClr val="dk2"/>
                </a:solidFill>
                <a:latin typeface="Verdana"/>
                <a:ea typeface="Verdana"/>
                <a:cs typeface="Verdana"/>
                <a:sym typeface="Verdana"/>
              </a:rPr>
              <a:t>T</a:t>
            </a:r>
            <a:endParaRPr sz="3200" b="1" baseline="30000">
              <a:solidFill>
                <a:schemeClr val="dk2"/>
              </a:solidFill>
              <a:latin typeface="Verdana"/>
              <a:ea typeface="Verdana"/>
              <a:cs typeface="Verdana"/>
              <a:sym typeface="Verdana"/>
            </a:endParaRPr>
          </a:p>
          <a:p>
            <a:pPr marL="177800" lvl="0" indent="0" algn="l" rtl="0">
              <a:lnSpc>
                <a:spcPct val="115000"/>
              </a:lnSpc>
              <a:spcBef>
                <a:spcPts val="600"/>
              </a:spcBef>
              <a:spcAft>
                <a:spcPts val="0"/>
              </a:spcAft>
              <a:buNone/>
            </a:pPr>
            <a:r>
              <a:rPr lang="en" b="1">
                <a:solidFill>
                  <a:schemeClr val="dk2"/>
                </a:solidFill>
                <a:latin typeface="Verdana"/>
                <a:ea typeface="Verdana"/>
                <a:cs typeface="Verdana"/>
                <a:sym typeface="Verdana"/>
              </a:rPr>
              <a:t>V</a:t>
            </a:r>
            <a:r>
              <a:rPr lang="en" sz="3200" b="1" baseline="30000">
                <a:solidFill>
                  <a:schemeClr val="dk2"/>
                </a:solidFill>
                <a:latin typeface="Verdana"/>
                <a:ea typeface="Verdana"/>
                <a:cs typeface="Verdana"/>
                <a:sym typeface="Verdana"/>
              </a:rPr>
              <a:t>T</a:t>
            </a:r>
            <a:r>
              <a:rPr lang="en">
                <a:solidFill>
                  <a:schemeClr val="dk2"/>
                </a:solidFill>
                <a:latin typeface="Verdana"/>
                <a:ea typeface="Verdana"/>
                <a:cs typeface="Verdana"/>
                <a:sym typeface="Verdana"/>
              </a:rPr>
              <a:t> is the transpose of a </a:t>
            </a:r>
            <a:r>
              <a:rPr lang="en" i="1">
                <a:solidFill>
                  <a:schemeClr val="dk2"/>
                </a:solidFill>
                <a:latin typeface="Verdana"/>
                <a:ea typeface="Verdana"/>
                <a:cs typeface="Verdana"/>
                <a:sym typeface="Verdana"/>
              </a:rPr>
              <a:t>n-by-n </a:t>
            </a:r>
            <a:r>
              <a:rPr lang="en">
                <a:solidFill>
                  <a:schemeClr val="dk2"/>
                </a:solidFill>
                <a:latin typeface="Verdana"/>
                <a:ea typeface="Verdana"/>
                <a:cs typeface="Verdana"/>
                <a:sym typeface="Verdana"/>
              </a:rPr>
              <a:t>matrix containing the orthonormal eigenvectors of </a:t>
            </a:r>
            <a:r>
              <a:rPr lang="en" b="1">
                <a:solidFill>
                  <a:schemeClr val="dk2"/>
                </a:solidFill>
                <a:latin typeface="Verdana"/>
                <a:ea typeface="Verdana"/>
                <a:cs typeface="Verdana"/>
                <a:sym typeface="Verdana"/>
              </a:rPr>
              <a:t>A</a:t>
            </a:r>
            <a:r>
              <a:rPr lang="en" sz="3200" b="1" baseline="30000">
                <a:solidFill>
                  <a:schemeClr val="dk2"/>
                </a:solidFill>
                <a:latin typeface="Verdana"/>
                <a:ea typeface="Verdana"/>
                <a:cs typeface="Verdana"/>
                <a:sym typeface="Verdana"/>
              </a:rPr>
              <a:t>T</a:t>
            </a:r>
            <a:r>
              <a:rPr lang="en" b="1">
                <a:solidFill>
                  <a:schemeClr val="dk2"/>
                </a:solidFill>
                <a:latin typeface="Verdana"/>
                <a:ea typeface="Verdana"/>
                <a:cs typeface="Verdana"/>
                <a:sym typeface="Verdana"/>
              </a:rPr>
              <a:t>A</a:t>
            </a:r>
            <a:endParaRPr b="1">
              <a:solidFill>
                <a:schemeClr val="dk2"/>
              </a:solidFill>
              <a:latin typeface="Verdana"/>
              <a:ea typeface="Verdana"/>
              <a:cs typeface="Verdana"/>
              <a:sym typeface="Verdana"/>
            </a:endParaRPr>
          </a:p>
          <a:p>
            <a:pPr marL="177800" lvl="0" indent="0" algn="l" rtl="0">
              <a:lnSpc>
                <a:spcPct val="115000"/>
              </a:lnSpc>
              <a:spcBef>
                <a:spcPts val="600"/>
              </a:spcBef>
              <a:spcAft>
                <a:spcPts val="0"/>
              </a:spcAft>
              <a:buNone/>
            </a:pPr>
            <a:r>
              <a:rPr lang="en" b="1">
                <a:solidFill>
                  <a:schemeClr val="dk2"/>
                </a:solidFill>
                <a:latin typeface="Verdana"/>
                <a:ea typeface="Verdana"/>
                <a:cs typeface="Verdana"/>
                <a:sym typeface="Verdana"/>
              </a:rPr>
              <a:t>W</a:t>
            </a:r>
            <a:r>
              <a:rPr lang="en">
                <a:solidFill>
                  <a:schemeClr val="dk2"/>
                </a:solidFill>
                <a:latin typeface="Verdana"/>
                <a:ea typeface="Verdana"/>
                <a:cs typeface="Verdana"/>
                <a:sym typeface="Verdana"/>
              </a:rPr>
              <a:t> is a </a:t>
            </a:r>
            <a:r>
              <a:rPr lang="en" i="1">
                <a:solidFill>
                  <a:schemeClr val="dk2"/>
                </a:solidFill>
                <a:latin typeface="Verdana"/>
                <a:ea typeface="Verdana"/>
                <a:cs typeface="Verdana"/>
                <a:sym typeface="Verdana"/>
              </a:rPr>
              <a:t>n-by-n</a:t>
            </a:r>
            <a:r>
              <a:rPr lang="en">
                <a:solidFill>
                  <a:schemeClr val="dk2"/>
                </a:solidFill>
                <a:latin typeface="Verdana"/>
                <a:ea typeface="Verdana"/>
                <a:cs typeface="Verdana"/>
                <a:sym typeface="Verdana"/>
              </a:rPr>
              <a:t> Diagonal matrix of the </a:t>
            </a:r>
            <a:r>
              <a:rPr lang="en" i="1">
                <a:solidFill>
                  <a:schemeClr val="dk2"/>
                </a:solidFill>
                <a:latin typeface="Verdana"/>
                <a:ea typeface="Verdana"/>
                <a:cs typeface="Verdana"/>
                <a:sym typeface="Verdana"/>
              </a:rPr>
              <a:t>singular values</a:t>
            </a:r>
            <a:r>
              <a:rPr lang="en">
                <a:solidFill>
                  <a:schemeClr val="dk2"/>
                </a:solidFill>
                <a:latin typeface="Verdana"/>
                <a:ea typeface="Verdana"/>
                <a:cs typeface="Verdana"/>
                <a:sym typeface="Verdana"/>
              </a:rPr>
              <a:t> which are the square roots of the eigenvalues of </a:t>
            </a:r>
            <a:r>
              <a:rPr lang="en" b="1">
                <a:solidFill>
                  <a:schemeClr val="dk2"/>
                </a:solidFill>
                <a:latin typeface="Verdana"/>
                <a:ea typeface="Verdana"/>
                <a:cs typeface="Verdana"/>
                <a:sym typeface="Verdana"/>
              </a:rPr>
              <a:t>A</a:t>
            </a:r>
            <a:r>
              <a:rPr lang="en" sz="3200" b="1" baseline="30000">
                <a:solidFill>
                  <a:schemeClr val="dk2"/>
                </a:solidFill>
                <a:latin typeface="Verdana"/>
                <a:ea typeface="Verdana"/>
                <a:cs typeface="Verdana"/>
                <a:sym typeface="Verdana"/>
              </a:rPr>
              <a:t>T</a:t>
            </a:r>
            <a:r>
              <a:rPr lang="en" b="1">
                <a:solidFill>
                  <a:schemeClr val="dk2"/>
                </a:solidFill>
                <a:latin typeface="Verdana"/>
                <a:ea typeface="Verdana"/>
                <a:cs typeface="Verdana"/>
                <a:sym typeface="Verdana"/>
              </a:rPr>
              <a:t>A</a:t>
            </a:r>
            <a:endParaRPr b="1">
              <a:solidFill>
                <a:schemeClr val="dk2"/>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5167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Singular Value Decomposition - Overview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0" name="Google Shape;80;p17"/>
          <p:cNvSpPr txBox="1">
            <a:spLocks noGrp="1"/>
          </p:cNvSpPr>
          <p:nvPr>
            <p:ph type="body" idx="1"/>
          </p:nvPr>
        </p:nvSpPr>
        <p:spPr>
          <a:xfrm>
            <a:off x="311700" y="118203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A technique for handling matrices (sets of equations) that do not have an inverse.  This includes square matrices whose determinant is zero and all rectangular matrices.</a:t>
            </a:r>
            <a:endParaRPr/>
          </a:p>
          <a:p>
            <a:pPr marL="0" lvl="0" indent="0" algn="l" rtl="0">
              <a:spcBef>
                <a:spcPts val="1200"/>
              </a:spcBef>
              <a:spcAft>
                <a:spcPts val="0"/>
              </a:spcAft>
              <a:buClr>
                <a:schemeClr val="dk1"/>
              </a:buClr>
              <a:buSzPts val="1100"/>
              <a:buFont typeface="Arial"/>
              <a:buNone/>
            </a:pPr>
            <a:r>
              <a:rPr lang="en"/>
              <a:t>Common usages include computing the least-squares solutions, rank, range (column space), null space and pseudoinverse of a matrix.</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The Algorithm</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4" name="Google Shape;94;p19"/>
          <p:cNvSpPr txBox="1"/>
          <p:nvPr/>
        </p:nvSpPr>
        <p:spPr>
          <a:xfrm>
            <a:off x="370050" y="1089449"/>
            <a:ext cx="8403900" cy="166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400">
                <a:solidFill>
                  <a:srgbClr val="7F7F7F"/>
                </a:solidFill>
              </a:rPr>
              <a:t>Derivation of the SVD can be broken down into two major steps [2] :</a:t>
            </a:r>
            <a:endParaRPr sz="2400">
              <a:solidFill>
                <a:srgbClr val="7F7F7F"/>
              </a:solidFill>
            </a:endParaRPr>
          </a:p>
          <a:p>
            <a:pPr marL="0" lvl="0" indent="0" algn="l" rtl="0">
              <a:lnSpc>
                <a:spcPct val="115000"/>
              </a:lnSpc>
              <a:spcBef>
                <a:spcPts val="400"/>
              </a:spcBef>
              <a:spcAft>
                <a:spcPts val="0"/>
              </a:spcAft>
              <a:buNone/>
            </a:pPr>
            <a:r>
              <a:rPr lang="en" sz="1600">
                <a:solidFill>
                  <a:schemeClr val="dk1"/>
                </a:solidFill>
              </a:rPr>
              <a:t>1.</a:t>
            </a:r>
            <a:r>
              <a:rPr lang="en" sz="1600">
                <a:solidFill>
                  <a:srgbClr val="7F7F7F"/>
                </a:solidFill>
              </a:rPr>
              <a:t>Reduce the initial matrix to bidiagonal form using Householder transformations</a:t>
            </a:r>
            <a:endParaRPr sz="1600">
              <a:solidFill>
                <a:srgbClr val="7F7F7F"/>
              </a:solidFill>
            </a:endParaRPr>
          </a:p>
          <a:p>
            <a:pPr marL="0" lvl="0" indent="0" algn="l" rtl="0">
              <a:lnSpc>
                <a:spcPct val="115000"/>
              </a:lnSpc>
              <a:spcBef>
                <a:spcPts val="400"/>
              </a:spcBef>
              <a:spcAft>
                <a:spcPts val="0"/>
              </a:spcAft>
              <a:buNone/>
            </a:pPr>
            <a:r>
              <a:rPr lang="en" sz="1600">
                <a:solidFill>
                  <a:schemeClr val="dk1"/>
                </a:solidFill>
              </a:rPr>
              <a:t>2.</a:t>
            </a:r>
            <a:r>
              <a:rPr lang="en" sz="1600">
                <a:solidFill>
                  <a:srgbClr val="7F7F7F"/>
                </a:solidFill>
              </a:rPr>
              <a:t>Diagonalize the resulting matrix using QR transformations</a:t>
            </a:r>
            <a:endParaRPr sz="1600">
              <a:solidFill>
                <a:srgbClr val="7F7F7F"/>
              </a:solidFill>
            </a:endParaRPr>
          </a:p>
        </p:txBody>
      </p:sp>
      <p:pic>
        <p:nvPicPr>
          <p:cNvPr id="95" name="Google Shape;95;p19"/>
          <p:cNvPicPr preferRelativeResize="0"/>
          <p:nvPr/>
        </p:nvPicPr>
        <p:blipFill>
          <a:blip r:embed="rId3">
            <a:alphaModFix/>
          </a:blip>
          <a:stretch>
            <a:fillRect/>
          </a:stretch>
        </p:blipFill>
        <p:spPr>
          <a:xfrm>
            <a:off x="1296600" y="2926774"/>
            <a:ext cx="6429375" cy="1373358"/>
          </a:xfrm>
          <a:prstGeom prst="rect">
            <a:avLst/>
          </a:prstGeom>
          <a:noFill/>
          <a:ln>
            <a:noFill/>
          </a:ln>
        </p:spPr>
      </p:pic>
      <p:pic>
        <p:nvPicPr>
          <p:cNvPr id="96" name="Google Shape;96;p19"/>
          <p:cNvPicPr preferRelativeResize="0"/>
          <p:nvPr/>
        </p:nvPicPr>
        <p:blipFill>
          <a:blip r:embed="rId4">
            <a:alphaModFix/>
          </a:blip>
          <a:stretch>
            <a:fillRect/>
          </a:stretch>
        </p:blipFill>
        <p:spPr>
          <a:xfrm>
            <a:off x="315686" y="4247447"/>
            <a:ext cx="8839201" cy="6319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Principal Component Analysis:</a:t>
            </a:r>
            <a:endParaRPr/>
          </a:p>
        </p:txBody>
      </p:sp>
      <p:sp>
        <p:nvSpPr>
          <p:cNvPr id="102" name="Google Shape;102;p20"/>
          <p:cNvSpPr txBox="1">
            <a:spLocks noGrp="1"/>
          </p:cNvSpPr>
          <p:nvPr>
            <p:ph type="body" idx="1"/>
          </p:nvPr>
        </p:nvSpPr>
        <p:spPr>
          <a:xfrm>
            <a:off x="311700" y="1172411"/>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Principal Component Analysis is a powerful unsupervised learning algorithm that is used to reduce the dimensionality of data in machine learning. It is a statistical process that takes observations of correlated features and converts them into a set of linearly uncorrelated features through the use of orthogonal transformation. These new transformed features are known as Principal Components. </a:t>
            </a:r>
            <a:br>
              <a:rPr lang="en"/>
            </a:br>
            <a:endParaRPr/>
          </a:p>
          <a:p>
            <a:pPr marL="0" lvl="0" indent="0" algn="l" rtl="0">
              <a:spcBef>
                <a:spcPts val="1200"/>
              </a:spcBef>
              <a:spcAft>
                <a:spcPts val="1200"/>
              </a:spcAft>
              <a:buNone/>
            </a:pPr>
            <a:r>
              <a:rPr lang="en"/>
              <a:t>The goal of PCA is to find a lower-dimensional surface to project the high-dimensional data onto. In doing so, it takes into account the variance of each attribute, as high variance attributes are often indicative of good splits between classes, ultimately reducing the dimensionality of the data. Additionally, PCA is also a feature extraction technique, meaning it retains the most important variables and discards less important ones.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7558"/>
              <a:buNone/>
            </a:pPr>
            <a:r>
              <a:rPr lang="en" sz="1720"/>
              <a:t>The PCA algorithm is based on some mathematical concepts such as:</a:t>
            </a:r>
            <a:endParaRPr sz="1720"/>
          </a:p>
        </p:txBody>
      </p:sp>
      <p:sp>
        <p:nvSpPr>
          <p:cNvPr id="108" name="Google Shape;108;p21"/>
          <p:cNvSpPr txBox="1">
            <a:spLocks noGrp="1"/>
          </p:cNvSpPr>
          <p:nvPr>
            <p:ph type="body" idx="1"/>
          </p:nvPr>
        </p:nvSpPr>
        <p:spPr>
          <a:xfrm>
            <a:off x="311700" y="1152475"/>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1)Variance and Covariance</a:t>
            </a:r>
            <a:endParaRPr sz="1200"/>
          </a:p>
          <a:p>
            <a:pPr marL="0" lvl="0" indent="0" algn="l" rtl="0">
              <a:spcBef>
                <a:spcPts val="1200"/>
              </a:spcBef>
              <a:spcAft>
                <a:spcPts val="0"/>
              </a:spcAft>
              <a:buClr>
                <a:schemeClr val="dk1"/>
              </a:buClr>
              <a:buSzPts val="1100"/>
              <a:buFont typeface="Arial"/>
              <a:buNone/>
            </a:pPr>
            <a:r>
              <a:rPr lang="en" sz="1200"/>
              <a:t>2)Eigenvalues and Eigen factors</a:t>
            </a:r>
            <a:endParaRPr sz="1200"/>
          </a:p>
          <a:p>
            <a:pPr marL="0" lvl="0" indent="0" algn="l" rtl="0">
              <a:spcBef>
                <a:spcPts val="1200"/>
              </a:spcBef>
              <a:spcAft>
                <a:spcPts val="0"/>
              </a:spcAft>
              <a:buClr>
                <a:schemeClr val="dk1"/>
              </a:buClr>
              <a:buSzPts val="1100"/>
              <a:buFont typeface="Arial"/>
              <a:buNone/>
            </a:pPr>
            <a:endParaRPr sz="1200"/>
          </a:p>
          <a:p>
            <a:pPr marL="0" lvl="0" indent="0" algn="l" rtl="0">
              <a:spcBef>
                <a:spcPts val="1200"/>
              </a:spcBef>
              <a:spcAft>
                <a:spcPts val="1200"/>
              </a:spcAft>
              <a:buNone/>
            </a:pPr>
            <a:endParaRPr sz="1200"/>
          </a:p>
        </p:txBody>
      </p:sp>
      <p:sp>
        <p:nvSpPr>
          <p:cNvPr id="109" name="Google Shape;109;p21"/>
          <p:cNvSpPr txBox="1">
            <a:spLocks noGrp="1"/>
          </p:cNvSpPr>
          <p:nvPr>
            <p:ph type="title"/>
          </p:nvPr>
        </p:nvSpPr>
        <p:spPr>
          <a:xfrm>
            <a:off x="311700" y="2007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3953"/>
              <a:buFont typeface="Arial"/>
              <a:buNone/>
            </a:pPr>
            <a:r>
              <a:rPr lang="en" sz="1720"/>
              <a:t>Some common terms used in PCA algorithm:</a:t>
            </a:r>
            <a:endParaRPr sz="1720"/>
          </a:p>
          <a:p>
            <a:pPr marL="0" lvl="0" indent="0" algn="l" rtl="0">
              <a:spcBef>
                <a:spcPts val="0"/>
              </a:spcBef>
              <a:spcAft>
                <a:spcPts val="0"/>
              </a:spcAft>
              <a:buClr>
                <a:schemeClr val="dk1"/>
              </a:buClr>
              <a:buSzPct val="63953"/>
              <a:buFont typeface="Arial"/>
              <a:buNone/>
            </a:pPr>
            <a:endParaRPr sz="1720"/>
          </a:p>
          <a:p>
            <a:pPr marL="0" lvl="0" indent="0" algn="l" rtl="0">
              <a:spcBef>
                <a:spcPts val="0"/>
              </a:spcBef>
              <a:spcAft>
                <a:spcPts val="0"/>
              </a:spcAft>
              <a:buSzPct val="57558"/>
              <a:buNone/>
            </a:pPr>
            <a:endParaRPr sz="1720"/>
          </a:p>
        </p:txBody>
      </p:sp>
      <p:sp>
        <p:nvSpPr>
          <p:cNvPr id="110" name="Google Shape;110;p21"/>
          <p:cNvSpPr txBox="1">
            <a:spLocks noGrp="1"/>
          </p:cNvSpPr>
          <p:nvPr>
            <p:ph type="body" idx="1"/>
          </p:nvPr>
        </p:nvSpPr>
        <p:spPr>
          <a:xfrm>
            <a:off x="311700" y="2491850"/>
            <a:ext cx="8520600" cy="2483100"/>
          </a:xfrm>
          <a:prstGeom prst="rect">
            <a:avLst/>
          </a:prstGeom>
        </p:spPr>
        <p:txBody>
          <a:bodyPr spcFirstLastPara="1" wrap="square" lIns="91425" tIns="91425" rIns="91425" bIns="91425" anchor="t" anchorCtr="0">
            <a:normAutofit fontScale="92500" lnSpcReduction="10000"/>
          </a:bodyPr>
          <a:lstStyle/>
          <a:p>
            <a:pPr marL="457200" lvl="0" indent="-316706" algn="l" rtl="0">
              <a:lnSpc>
                <a:spcPct val="100000"/>
              </a:lnSpc>
              <a:spcBef>
                <a:spcPts val="0"/>
              </a:spcBef>
              <a:spcAft>
                <a:spcPts val="0"/>
              </a:spcAft>
              <a:buSzPct val="100000"/>
              <a:buChar char="●"/>
            </a:pPr>
            <a:r>
              <a:rPr lang="en" sz="1500"/>
              <a:t>Dimensionality: It is the number of features or variables present in the given dataset. More easily, it is the number of columns present in the dataset.</a:t>
            </a:r>
            <a:endParaRPr sz="1500"/>
          </a:p>
          <a:p>
            <a:pPr marL="457200" lvl="0" indent="-316706" algn="l" rtl="0">
              <a:lnSpc>
                <a:spcPct val="100000"/>
              </a:lnSpc>
              <a:spcBef>
                <a:spcPts val="0"/>
              </a:spcBef>
              <a:spcAft>
                <a:spcPts val="0"/>
              </a:spcAft>
              <a:buSzPct val="100000"/>
              <a:buChar char="●"/>
            </a:pPr>
            <a:r>
              <a:rPr lang="en" sz="1500"/>
              <a:t>Correlation: It  signifies  that  how  strongly two variables are related to each other.Such as if one  changes,the other variable also gets changed.The correlation value ranges from -1 to +1. Here, -1 occurs if variables are inversely proportional to each other and  +1 indicates that variables are  directly proportional to each other.</a:t>
            </a:r>
            <a:endParaRPr sz="1500"/>
          </a:p>
          <a:p>
            <a:pPr marL="457200" lvl="0" indent="-316706" algn="l" rtl="0">
              <a:lnSpc>
                <a:spcPct val="100000"/>
              </a:lnSpc>
              <a:spcBef>
                <a:spcPts val="0"/>
              </a:spcBef>
              <a:spcAft>
                <a:spcPts val="0"/>
              </a:spcAft>
              <a:buSzPct val="100000"/>
              <a:buChar char="●"/>
            </a:pPr>
            <a:r>
              <a:rPr lang="en" sz="1500"/>
              <a:t>Orthogonal: It  defines that variables are not correlated to each other and hence the correlation between the pair of variables is zero.</a:t>
            </a:r>
            <a:endParaRPr sz="1500"/>
          </a:p>
          <a:p>
            <a:pPr marL="457200" lvl="0" indent="-316706" algn="l" rtl="0">
              <a:lnSpc>
                <a:spcPct val="100000"/>
              </a:lnSpc>
              <a:spcBef>
                <a:spcPts val="0"/>
              </a:spcBef>
              <a:spcAft>
                <a:spcPts val="0"/>
              </a:spcAft>
              <a:buSzPct val="100000"/>
              <a:buChar char="●"/>
            </a:pPr>
            <a:r>
              <a:rPr lang="en" sz="1500"/>
              <a:t>Eigenvectors: If there is a square matrix M and a non-zero vector v is given.Then v will be eigenvector if Av is the scalar multiple of v.</a:t>
            </a:r>
            <a:endParaRPr sz="1500"/>
          </a:p>
          <a:p>
            <a:pPr marL="457200" lvl="0" indent="-316706" algn="l" rtl="0">
              <a:lnSpc>
                <a:spcPct val="100000"/>
              </a:lnSpc>
              <a:spcBef>
                <a:spcPts val="0"/>
              </a:spcBef>
              <a:spcAft>
                <a:spcPts val="0"/>
              </a:spcAft>
              <a:buSzPct val="100000"/>
              <a:buChar char="●"/>
            </a:pPr>
            <a:r>
              <a:rPr lang="en" sz="1500"/>
              <a:t>Covariance  Matrix : A matrix containing the covariance between the pair of variables is called the Covariance Matrix</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578D521D34234794A0BEF439DD08C7" ma:contentTypeVersion="5" ma:contentTypeDescription="Create a new document." ma:contentTypeScope="" ma:versionID="844a31cd96530d064601193802289880">
  <xsd:schema xmlns:xsd="http://www.w3.org/2001/XMLSchema" xmlns:xs="http://www.w3.org/2001/XMLSchema" xmlns:p="http://schemas.microsoft.com/office/2006/metadata/properties" xmlns:ns2="7da9531d-be9b-4989-9ef7-f115a5c12971" xmlns:ns3="782bb293-e802-45b6-84ac-a57f7e6ad7e3" targetNamespace="http://schemas.microsoft.com/office/2006/metadata/properties" ma:root="true" ma:fieldsID="3ad62623ab693673e1d7e99ef532f112" ns2:_="" ns3:_="">
    <xsd:import namespace="7da9531d-be9b-4989-9ef7-f115a5c12971"/>
    <xsd:import namespace="782bb293-e802-45b6-84ac-a57f7e6ad7e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531d-be9b-4989-9ef7-f115a5c12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2bb293-e802-45b6-84ac-a57f7e6ad7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2BFC4C-ED26-4AF2-B2A4-237ECEACC3E3}">
  <ds:schemaRefs>
    <ds:schemaRef ds:uri="http://schemas.microsoft.com/sharepoint/v3/contenttype/forms"/>
  </ds:schemaRefs>
</ds:datastoreItem>
</file>

<file path=customXml/itemProps2.xml><?xml version="1.0" encoding="utf-8"?>
<ds:datastoreItem xmlns:ds="http://schemas.openxmlformats.org/officeDocument/2006/customXml" ds:itemID="{8CEC2E5A-F806-401A-98D5-5140B04FEB54}">
  <ds:schemaRefs>
    <ds:schemaRef ds:uri="782bb293-e802-45b6-84ac-a57f7e6ad7e3"/>
    <ds:schemaRef ds:uri="7da9531d-be9b-4989-9ef7-f115a5c129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75CB30-F424-4944-B5B2-96C4D8E1978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Introduction</vt:lpstr>
      <vt:lpstr>LU Decomposition </vt:lpstr>
      <vt:lpstr>QR Decomposition</vt:lpstr>
      <vt:lpstr>SVD - Basics</vt:lpstr>
      <vt:lpstr>Singular Value Decomposition - Overview  </vt:lpstr>
      <vt:lpstr>The Algorithm  </vt:lpstr>
      <vt:lpstr>Principal Component Analysis:</vt:lpstr>
      <vt:lpstr>The PCA algorithm is based on some mathematical concepts such as:</vt:lpstr>
      <vt:lpstr>Steps for PCA algorithm</vt:lpstr>
      <vt:lpstr>Steps for PCA algorithm Contd.</vt:lpstr>
      <vt:lpstr>Applications of Singular Value Decomposition   </vt:lpstr>
      <vt:lpstr>Continued</vt:lpstr>
      <vt:lpstr>Applications of Principle component analysis  </vt:lpstr>
      <vt:lpstr>Applications of Principle component analysis</vt:lpstr>
      <vt:lpstr>Applications of Principle component analysis</vt:lpstr>
      <vt:lpstr>Applications of Principle component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cp:revision>
  <dcterms:modified xsi:type="dcterms:W3CDTF">2023-10-29T12:49:21Z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0x010100E6578D521D34234794A0BEF439DD08C7</vt:lpwstr>
  </property>
</Properties>
</file>