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2BEC-1256-9A83-BEED-496B193E1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CC7BF3-A63D-BD50-FBD9-123CDB468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A6F785-1D60-41A7-792A-D35B7143CF94}"/>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C6A300C1-8BD1-9704-6DF5-96B64B028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A61A34-A1F6-BF4B-F445-54FD4B3C798F}"/>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223532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4E84-4512-1038-4093-EC64A8126D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B217C-7527-EFD5-BC3D-236D940E0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0DF92-B149-3ECB-8C90-0BE01B9371F0}"/>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7C1F6C89-C02B-AA59-94F6-21D3FCA70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64058-45C2-70D1-2534-66C055E6C282}"/>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199397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946E-9C17-DB76-927E-5B860DD3D8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6A0A5D-1EB9-A7D2-A233-DFA515012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D02CD-2720-2FE4-3705-C352241C9C25}"/>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8D2B9F82-D84A-FE5C-10CF-E32A24F28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E62EC-769D-045C-2420-8798AD979C5C}"/>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293221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D1D0-CD43-0956-6B62-EDFC783B83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DE58E4-8E07-3015-49AD-6F072EAD0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C174B-5B83-2EF8-1467-1E1F7A42494A}"/>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94B12B29-48FC-065D-266C-1BF3DA26E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9BC00-E0F3-CF22-424C-7AF2BF48818B}"/>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354685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7978-349D-C1F9-744E-2DB060B2E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B39F8D-AFE2-6CEE-193D-00C1ED26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77768-0CCA-0122-1750-DBAAECA4383A}"/>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92F80A08-2258-1033-FBA2-150D1F52D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3E88F-B01C-F645-DA7E-13C679ECE81B}"/>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40294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FD5B-3A42-9718-E49C-4B1365615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6FE81-A784-72B3-0038-72A2A35E0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7CCDAE-8FA6-789B-6EF5-606F1FFD7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D509D0-886E-BDE5-C368-0CD67BC93297}"/>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6" name="Footer Placeholder 5">
            <a:extLst>
              <a:ext uri="{FF2B5EF4-FFF2-40B4-BE49-F238E27FC236}">
                <a16:creationId xmlns:a16="http://schemas.microsoft.com/office/drawing/2014/main" id="{E9E5D734-FC46-258D-E985-2BF93DAB0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FD85D-2F4A-6453-02F7-0A07463C6DB1}"/>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62926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B5FC-9D99-1569-65F8-2A6896891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4D04D9-9BD7-A11E-A56A-14E79FA1D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9E922F-095E-D926-ABC8-D0E4A8C41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0B04B2-9805-F152-6983-11322F650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58ED8-AC22-1862-654C-6F7E2CFF1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21171B-B7A7-5F40-CFFD-C93E835980D7}"/>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8" name="Footer Placeholder 7">
            <a:extLst>
              <a:ext uri="{FF2B5EF4-FFF2-40B4-BE49-F238E27FC236}">
                <a16:creationId xmlns:a16="http://schemas.microsoft.com/office/drawing/2014/main" id="{D92EA278-4FD1-563A-53A8-BA8F6ED6BC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6DBFC7-E124-CC8C-0804-C5152B100914}"/>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63506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3E8-1BD6-7F82-9CFE-C2C809C083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D8E47F-772C-DE0C-CAEC-A43151DF9703}"/>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4" name="Footer Placeholder 3">
            <a:extLst>
              <a:ext uri="{FF2B5EF4-FFF2-40B4-BE49-F238E27FC236}">
                <a16:creationId xmlns:a16="http://schemas.microsoft.com/office/drawing/2014/main" id="{E004D93A-BBAE-58FD-FEAB-258C72A0B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8D8448-96B3-D78B-2B54-C7C9157BF40E}"/>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185911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631C9-7D3B-2FB0-133F-F530FBDE7EA8}"/>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3" name="Footer Placeholder 2">
            <a:extLst>
              <a:ext uri="{FF2B5EF4-FFF2-40B4-BE49-F238E27FC236}">
                <a16:creationId xmlns:a16="http://schemas.microsoft.com/office/drawing/2014/main" id="{6E631839-E0E7-C1A5-0300-D662CE659A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A1086-DC52-9649-7717-CD38CEE0D946}"/>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49618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01D3-9DD0-5674-CB45-9951FDD41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AF2700-2FF1-F540-7BD9-C9ED869E5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C0B470-4B73-2ABB-EE4A-F952206EE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E9B5B-1B7B-AFCE-04B5-B2FF46C9626D}"/>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6" name="Footer Placeholder 5">
            <a:extLst>
              <a:ext uri="{FF2B5EF4-FFF2-40B4-BE49-F238E27FC236}">
                <a16:creationId xmlns:a16="http://schemas.microsoft.com/office/drawing/2014/main" id="{4B0B823B-D7C5-1C36-1769-707790BB1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F6A0E-22B5-A514-2D0B-EEDCBDD5ED24}"/>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305076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11A7-22E3-9BB5-0B7D-841FD79E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368958-C6F2-AB73-5835-91947A509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E72B07-0F93-C53A-0B4D-EAD2C7B5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B3163-094F-511F-D79D-1CE62F8D729B}"/>
              </a:ext>
            </a:extLst>
          </p:cNvPr>
          <p:cNvSpPr>
            <a:spLocks noGrp="1"/>
          </p:cNvSpPr>
          <p:nvPr>
            <p:ph type="dt" sz="half" idx="10"/>
          </p:nvPr>
        </p:nvSpPr>
        <p:spPr/>
        <p:txBody>
          <a:bodyPr/>
          <a:lstStyle/>
          <a:p>
            <a:fld id="{C325769A-4E85-4F4F-B1DD-3BB6814FFC2F}" type="datetimeFigureOut">
              <a:rPr lang="en-IN" smtClean="0"/>
              <a:t>20-11-2022</a:t>
            </a:fld>
            <a:endParaRPr lang="en-IN"/>
          </a:p>
        </p:txBody>
      </p:sp>
      <p:sp>
        <p:nvSpPr>
          <p:cNvPr id="6" name="Footer Placeholder 5">
            <a:extLst>
              <a:ext uri="{FF2B5EF4-FFF2-40B4-BE49-F238E27FC236}">
                <a16:creationId xmlns:a16="http://schemas.microsoft.com/office/drawing/2014/main" id="{36CE59CA-E84A-2D2D-5000-DEAB56BFB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5F170-32F7-A52F-1A3A-C139EFF1A77F}"/>
              </a:ext>
            </a:extLst>
          </p:cNvPr>
          <p:cNvSpPr>
            <a:spLocks noGrp="1"/>
          </p:cNvSpPr>
          <p:nvPr>
            <p:ph type="sldNum" sz="quarter" idx="12"/>
          </p:nvPr>
        </p:nvSpPr>
        <p:spPr/>
        <p:txBody>
          <a:bodyPr/>
          <a:lstStyle/>
          <a:p>
            <a:fld id="{58B1BA3B-6585-4622-894D-EBF55B22E7C0}" type="slidenum">
              <a:rPr lang="en-IN" smtClean="0"/>
              <a:t>‹#›</a:t>
            </a:fld>
            <a:endParaRPr lang="en-IN"/>
          </a:p>
        </p:txBody>
      </p:sp>
    </p:spTree>
    <p:extLst>
      <p:ext uri="{BB962C8B-B14F-4D97-AF65-F5344CB8AC3E}">
        <p14:creationId xmlns:p14="http://schemas.microsoft.com/office/powerpoint/2010/main" val="152018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7CE6C-690B-FCDE-94FC-6027A1DDA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08457-A037-C9C2-E0E9-C763C7AAA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362D0-8EAF-A5A6-0DB6-CEA75BF5A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5769A-4E85-4F4F-B1DD-3BB6814FFC2F}" type="datetimeFigureOut">
              <a:rPr lang="en-IN" smtClean="0"/>
              <a:t>20-11-2022</a:t>
            </a:fld>
            <a:endParaRPr lang="en-IN"/>
          </a:p>
        </p:txBody>
      </p:sp>
      <p:sp>
        <p:nvSpPr>
          <p:cNvPr id="5" name="Footer Placeholder 4">
            <a:extLst>
              <a:ext uri="{FF2B5EF4-FFF2-40B4-BE49-F238E27FC236}">
                <a16:creationId xmlns:a16="http://schemas.microsoft.com/office/drawing/2014/main" id="{5B49B474-3FCD-DE71-F94F-498E1CF6A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8A8418-A7D5-A0EF-F2B6-092129D1D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1BA3B-6585-4622-894D-EBF55B22E7C0}" type="slidenum">
              <a:rPr lang="en-IN" smtClean="0"/>
              <a:t>‹#›</a:t>
            </a:fld>
            <a:endParaRPr lang="en-IN"/>
          </a:p>
        </p:txBody>
      </p:sp>
    </p:spTree>
    <p:extLst>
      <p:ext uri="{BB962C8B-B14F-4D97-AF65-F5344CB8AC3E}">
        <p14:creationId xmlns:p14="http://schemas.microsoft.com/office/powerpoint/2010/main" val="949344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scipy.org/doc/numpy/reference/generated/numpy.ndarray.transpose.html" TargetMode="External"/><Relationship Id="rId2" Type="http://schemas.openxmlformats.org/officeDocument/2006/relationships/hyperlink" Target="https://docs.scipy.org/doc/numpy/reference/generated/numpy.ndarray.T.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D51-2AC1-D25D-5D30-E320EA59FF82}"/>
              </a:ext>
            </a:extLst>
          </p:cNvPr>
          <p:cNvSpPr>
            <a:spLocks noGrp="1"/>
          </p:cNvSpPr>
          <p:nvPr>
            <p:ph type="ctrTitle"/>
          </p:nvPr>
        </p:nvSpPr>
        <p:spPr/>
        <p:txBody>
          <a:bodyPr/>
          <a:lstStyle/>
          <a:p>
            <a:r>
              <a:rPr lang="en-IN" b="1" i="0" dirty="0">
                <a:solidFill>
                  <a:srgbClr val="292929"/>
                </a:solidFill>
                <a:effectLst/>
                <a:latin typeface="sohne"/>
              </a:rPr>
              <a:t>PCA and SVD</a:t>
            </a:r>
            <a:endParaRPr lang="en-IN" dirty="0"/>
          </a:p>
        </p:txBody>
      </p:sp>
      <p:sp>
        <p:nvSpPr>
          <p:cNvPr id="3" name="Subtitle 2">
            <a:extLst>
              <a:ext uri="{FF2B5EF4-FFF2-40B4-BE49-F238E27FC236}">
                <a16:creationId xmlns:a16="http://schemas.microsoft.com/office/drawing/2014/main" id="{6B67C070-4074-F5D5-F758-1CD388AB142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0391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E636C-10EB-FDFA-12CF-A93696A684D4}"/>
              </a:ext>
            </a:extLst>
          </p:cNvPr>
          <p:cNvSpPr txBox="1"/>
          <p:nvPr/>
        </p:nvSpPr>
        <p:spPr>
          <a:xfrm>
            <a:off x="344129" y="351528"/>
            <a:ext cx="11503742" cy="4093428"/>
          </a:xfrm>
          <a:prstGeom prst="rect">
            <a:avLst/>
          </a:prstGeom>
          <a:noFill/>
        </p:spPr>
        <p:txBody>
          <a:bodyPr wrap="square">
            <a:spAutoFit/>
          </a:bodyPr>
          <a:lstStyle/>
          <a:p>
            <a:pPr algn="just"/>
            <a:r>
              <a:rPr lang="en-US" sz="2000" dirty="0"/>
              <a:t>Principal component analysis (PCA) and singular value decomposition (SVD) are commonly used dimensionality reduction approaches in exploratory data analysis (EDA) and Machine Learning. </a:t>
            </a:r>
          </a:p>
          <a:p>
            <a:pPr algn="just"/>
            <a:endParaRPr lang="en-US" sz="2000" dirty="0"/>
          </a:p>
          <a:p>
            <a:pPr algn="just"/>
            <a:r>
              <a:rPr lang="en-US" sz="2000" dirty="0"/>
              <a:t>They are both classical linear dimensionality reduction methods that attempt to find linear combinations of features in the original high dimensional data matrix to construct meaningful representation of the dataset. They are preferred by different fields when it comes to reducing the dimensionality: </a:t>
            </a:r>
          </a:p>
          <a:p>
            <a:pPr algn="just"/>
            <a:endParaRPr lang="en-US" sz="2000" dirty="0"/>
          </a:p>
          <a:p>
            <a:pPr algn="just"/>
            <a:r>
              <a:rPr lang="en-US" sz="2000" dirty="0"/>
              <a:t>PCA are often used by biologists to analyze and visualize the source variances in datasets from population genetics, transcriptomics, proteomics and microbiome. Meanwhile, SVD, particularly its reduced version truncated SVD, is more popular in the field of natural language processing to achieve a representation of the gigantic while sparse word frequency matrices.</a:t>
            </a:r>
          </a:p>
          <a:p>
            <a:pPr algn="just"/>
            <a:endParaRPr lang="en-US" sz="2000" dirty="0"/>
          </a:p>
          <a:p>
            <a:pPr algn="just"/>
            <a:r>
              <a:rPr lang="en-US" sz="2000" dirty="0"/>
              <a:t>One may find the resultant representations from PCA and SVD are similar in some data. </a:t>
            </a:r>
            <a:endParaRPr lang="en-IN" sz="2000" dirty="0"/>
          </a:p>
        </p:txBody>
      </p:sp>
    </p:spTree>
    <p:extLst>
      <p:ext uri="{BB962C8B-B14F-4D97-AF65-F5344CB8AC3E}">
        <p14:creationId xmlns:p14="http://schemas.microsoft.com/office/powerpoint/2010/main" val="369391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A0208-FCAA-7427-0A7B-3B9BC865CAEF}"/>
              </a:ext>
            </a:extLst>
          </p:cNvPr>
          <p:cNvSpPr txBox="1"/>
          <p:nvPr/>
        </p:nvSpPr>
        <p:spPr>
          <a:xfrm>
            <a:off x="294969" y="372040"/>
            <a:ext cx="11149780" cy="4031873"/>
          </a:xfrm>
          <a:prstGeom prst="rect">
            <a:avLst/>
          </a:prstGeom>
          <a:noFill/>
        </p:spPr>
        <p:txBody>
          <a:bodyPr wrap="square">
            <a:spAutoFit/>
          </a:bodyPr>
          <a:lstStyle/>
          <a:p>
            <a:pPr algn="just"/>
            <a:r>
              <a:rPr lang="en-US" sz="2000" dirty="0"/>
              <a:t>Linear algebra refresher</a:t>
            </a:r>
          </a:p>
          <a:p>
            <a:pPr algn="just"/>
            <a:r>
              <a:rPr lang="en-US" sz="2000" dirty="0"/>
              <a:t>Let’s first quickly review some basics from linear algebra since both PCA and SVD involves some matrix decomposition.</a:t>
            </a:r>
          </a:p>
          <a:p>
            <a:pPr algn="just"/>
            <a:endParaRPr lang="en-US" sz="2000" dirty="0"/>
          </a:p>
          <a:p>
            <a:pPr algn="just">
              <a:buFont typeface="Arial" panose="020B0604020202020204" pitchFamily="34" charset="0"/>
              <a:buChar char="•"/>
            </a:pPr>
            <a:r>
              <a:rPr lang="en-US" sz="2000" dirty="0"/>
              <a:t>Matrix transpose: reindex a 2-D matrix A to switch the row and column indices, effectively replacing all of its elements a_{</a:t>
            </a:r>
            <a:r>
              <a:rPr lang="en-US" sz="2000" dirty="0" err="1"/>
              <a:t>ij</a:t>
            </a:r>
            <a:r>
              <a:rPr lang="en-US" sz="2000" dirty="0"/>
              <a:t>} with a_{ji}. The notation for transpose is a superscripted ⊤ or ’ on the matrix. In </a:t>
            </a:r>
            <a:r>
              <a:rPr lang="en-US" sz="2000" dirty="0" err="1"/>
              <a:t>numpy</a:t>
            </a:r>
            <a:r>
              <a:rPr lang="en-US" sz="2000" dirty="0"/>
              <a:t>, you can call the </a:t>
            </a:r>
            <a:r>
              <a:rPr lang="en-US" sz="2000" dirty="0">
                <a:hlinkClick r:id="rId2">
                  <a:extLst>
                    <a:ext uri="{A12FA001-AC4F-418D-AE19-62706E023703}">
                      <ahyp:hlinkClr xmlns:ahyp="http://schemas.microsoft.com/office/drawing/2018/hyperlinkcolor" val="tx"/>
                    </a:ext>
                  </a:extLst>
                </a:hlinkClick>
              </a:rPr>
              <a:t>.T</a:t>
            </a:r>
            <a:r>
              <a:rPr lang="en-US" sz="2000" dirty="0"/>
              <a:t> or </a:t>
            </a:r>
            <a:r>
              <a:rPr lang="en-US" sz="2000" dirty="0">
                <a:hlinkClick r:id="rId3">
                  <a:extLst>
                    <a:ext uri="{A12FA001-AC4F-418D-AE19-62706E023703}">
                      <ahyp:hlinkClr xmlns:ahyp="http://schemas.microsoft.com/office/drawing/2018/hyperlinkcolor" val="tx"/>
                    </a:ext>
                  </a:extLst>
                </a:hlinkClick>
              </a:rPr>
              <a:t>.transpose()</a:t>
            </a:r>
            <a:r>
              <a:rPr lang="en-US" sz="2000" dirty="0"/>
              <a:t> method of the </a:t>
            </a:r>
            <a:r>
              <a:rPr lang="en-US" sz="2000" dirty="0" err="1"/>
              <a:t>np.ndarray</a:t>
            </a:r>
            <a:r>
              <a:rPr lang="en-US" sz="2000" dirty="0"/>
              <a:t> object to transpose a matrix.</a:t>
            </a:r>
          </a:p>
          <a:p>
            <a:pPr algn="just"/>
            <a:endParaRPr lang="en-US" sz="2000" dirty="0"/>
          </a:p>
          <a:p>
            <a:pPr algn="just">
              <a:buFont typeface="Arial" panose="020B0604020202020204" pitchFamily="34" charset="0"/>
              <a:buChar char="•"/>
            </a:pPr>
            <a:r>
              <a:rPr lang="en-US" sz="2000" dirty="0"/>
              <a:t>Dot product and matrix multiplication: the product C=AB of two matrices A (</a:t>
            </a:r>
            <a:r>
              <a:rPr lang="en-US" sz="2000" dirty="0" err="1"/>
              <a:t>n×m</a:t>
            </a:r>
            <a:r>
              <a:rPr lang="en-US" sz="2000" dirty="0"/>
              <a:t>) and B (</a:t>
            </a:r>
            <a:r>
              <a:rPr lang="en-US" sz="2000" dirty="0" err="1"/>
              <a:t>m×p</a:t>
            </a:r>
            <a:r>
              <a:rPr lang="en-US" sz="2000" dirty="0"/>
              <a:t>) should have a shape of </a:t>
            </a:r>
            <a:r>
              <a:rPr lang="en-US" sz="2000" dirty="0" err="1"/>
              <a:t>n×p</a:t>
            </a:r>
            <a:r>
              <a:rPr lang="en-US" sz="2000" dirty="0"/>
              <a:t>. Two matrices can be multiplied only when the second dimension of the former matches the first dimension of the latter. The element c_{</a:t>
            </a:r>
            <a:r>
              <a:rPr lang="en-US" sz="2000" dirty="0" err="1"/>
              <a:t>ij</a:t>
            </a:r>
            <a:r>
              <a:rPr lang="en-US" sz="2000" dirty="0"/>
              <a:t>} in the resultant matrix C is computed as:</a:t>
            </a:r>
          </a:p>
          <a:p>
            <a:br>
              <a:rPr lang="en-US" dirty="0"/>
            </a:br>
            <a:endParaRPr lang="en-IN" dirty="0"/>
          </a:p>
        </p:txBody>
      </p:sp>
    </p:spTree>
    <p:extLst>
      <p:ext uri="{BB962C8B-B14F-4D97-AF65-F5344CB8AC3E}">
        <p14:creationId xmlns:p14="http://schemas.microsoft.com/office/powerpoint/2010/main" val="265176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39E52-88E5-F931-D28E-CE320D0E9543}"/>
              </a:ext>
            </a:extLst>
          </p:cNvPr>
          <p:cNvSpPr txBox="1"/>
          <p:nvPr/>
        </p:nvSpPr>
        <p:spPr>
          <a:xfrm>
            <a:off x="285135" y="434082"/>
            <a:ext cx="11621729" cy="4801314"/>
          </a:xfrm>
          <a:prstGeom prst="rect">
            <a:avLst/>
          </a:prstGeom>
          <a:noFill/>
        </p:spPr>
        <p:txBody>
          <a:bodyPr wrap="square">
            <a:spAutoFit/>
          </a:bodyPr>
          <a:lstStyle/>
          <a:p>
            <a:r>
              <a:rPr lang="en-US" dirty="0"/>
              <a:t>You may realize that the element in the product matrix C is the dot product of the corresponding row vector and column vector in matrices A and B, respectively.</a:t>
            </a:r>
          </a:p>
          <a:p>
            <a:endParaRPr lang="en-US" dirty="0"/>
          </a:p>
          <a:p>
            <a:r>
              <a:rPr lang="en-US" dirty="0"/>
              <a:t>Matrix inverse: only square matrices can be inverted, the product of a matrix A (</a:t>
            </a:r>
            <a:r>
              <a:rPr lang="en-US" dirty="0" err="1"/>
              <a:t>n×n</a:t>
            </a:r>
            <a:r>
              <a:rPr lang="en-US" dirty="0"/>
              <a:t>) with its inverse A^(-1) is an identity matrix I, where elements on the diagonal are 1’s everywhere else are 0’s. In </a:t>
            </a:r>
            <a:r>
              <a:rPr lang="en-US" dirty="0" err="1"/>
              <a:t>numpy</a:t>
            </a:r>
            <a:r>
              <a:rPr lang="en-US" dirty="0"/>
              <a:t>, a matrix can be inverted by </a:t>
            </a:r>
            <a:r>
              <a:rPr lang="en-US" dirty="0" err="1"/>
              <a:t>np.linalg.inv</a:t>
            </a:r>
            <a:r>
              <a:rPr lang="en-US" dirty="0"/>
              <a:t> function.</a:t>
            </a:r>
          </a:p>
          <a:p>
            <a:r>
              <a:rPr lang="en-US" dirty="0"/>
              <a:t>Conjugate transpose: defined as the transpose of a conjugate matrix. Typically denoted with a * or H (Hermitian) as superscript. A conjugate matrix is a matrix obtained from taking the complex conjugate of all the elements in the original matrix:</a:t>
            </a:r>
          </a:p>
          <a:p>
            <a:endParaRPr lang="en-US" dirty="0"/>
          </a:p>
          <a:p>
            <a:r>
              <a:rPr lang="en-US" dirty="0"/>
              <a:t>Conjugate transpose</a:t>
            </a:r>
          </a:p>
          <a:p>
            <a:r>
              <a:rPr lang="en-US" dirty="0"/>
              <a:t>Recall complex numbers, where a number is composed of a real part and an imaginary part. For instance, a + </a:t>
            </a:r>
            <a:r>
              <a:rPr lang="en-US" dirty="0" err="1"/>
              <a:t>i</a:t>
            </a:r>
            <a:r>
              <a:rPr lang="en-US" dirty="0"/>
              <a:t> b is a complex number where </a:t>
            </a:r>
            <a:r>
              <a:rPr lang="en-US" dirty="0" err="1"/>
              <a:t>i</a:t>
            </a:r>
            <a:r>
              <a:rPr lang="en-US" dirty="0"/>
              <a:t> is the imaginary unit which equals to the square root of -1. The complex conjugate of a + </a:t>
            </a:r>
            <a:r>
              <a:rPr lang="en-US" dirty="0" err="1"/>
              <a:t>i</a:t>
            </a:r>
            <a:r>
              <a:rPr lang="en-US" dirty="0"/>
              <a:t> b is a - </a:t>
            </a:r>
            <a:r>
              <a:rPr lang="en-US" dirty="0" err="1"/>
              <a:t>i</a:t>
            </a:r>
            <a:r>
              <a:rPr lang="en-US" dirty="0"/>
              <a:t> b. Since most datasets we deal with are matrices of real numbers, the conjugate transpose of the matrix is equivalent to a ordinary transpose.</a:t>
            </a:r>
          </a:p>
          <a:p>
            <a:endParaRPr lang="en-US" dirty="0"/>
          </a:p>
          <a:p>
            <a:endParaRPr lang="en-US" dirty="0"/>
          </a:p>
        </p:txBody>
      </p:sp>
    </p:spTree>
    <p:extLst>
      <p:ext uri="{BB962C8B-B14F-4D97-AF65-F5344CB8AC3E}">
        <p14:creationId xmlns:p14="http://schemas.microsoft.com/office/powerpoint/2010/main" val="32953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AEAE89-D260-3CA9-2D14-01E7748E30AC}"/>
              </a:ext>
            </a:extLst>
          </p:cNvPr>
          <p:cNvSpPr txBox="1"/>
          <p:nvPr/>
        </p:nvSpPr>
        <p:spPr>
          <a:xfrm>
            <a:off x="747250" y="212522"/>
            <a:ext cx="10599175" cy="1754326"/>
          </a:xfrm>
          <a:prstGeom prst="rect">
            <a:avLst/>
          </a:prstGeom>
          <a:noFill/>
        </p:spPr>
        <p:txBody>
          <a:bodyPr wrap="square">
            <a:spAutoFit/>
          </a:bodyPr>
          <a:lstStyle/>
          <a:p>
            <a:r>
              <a:rPr lang="en-US" dirty="0"/>
              <a:t>Unitary matrix: defined as a square matrix whose conjugate transpose is also its inverse. For a unitary matrix, we have its transpose equals its inverse:</a:t>
            </a:r>
          </a:p>
          <a:p>
            <a:endParaRPr lang="en-US" dirty="0"/>
          </a:p>
          <a:p>
            <a:r>
              <a:rPr lang="en-US" dirty="0"/>
              <a:t>Unitary matrix, where the conjugate transpose equates the matrix inverse</a:t>
            </a:r>
          </a:p>
          <a:p>
            <a:r>
              <a:rPr lang="en-US" dirty="0"/>
              <a:t>Covariance matrix: covariance quantifies the joint variability between two random variables X and Y and is calculated as:</a:t>
            </a:r>
          </a:p>
        </p:txBody>
      </p:sp>
    </p:spTree>
    <p:extLst>
      <p:ext uri="{BB962C8B-B14F-4D97-AF65-F5344CB8AC3E}">
        <p14:creationId xmlns:p14="http://schemas.microsoft.com/office/powerpoint/2010/main" val="2741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6582B-6095-D2B7-8494-0841CCE0C160}"/>
              </a:ext>
            </a:extLst>
          </p:cNvPr>
          <p:cNvSpPr txBox="1"/>
          <p:nvPr/>
        </p:nvSpPr>
        <p:spPr>
          <a:xfrm>
            <a:off x="481781" y="289679"/>
            <a:ext cx="10844980" cy="2308324"/>
          </a:xfrm>
          <a:prstGeom prst="rect">
            <a:avLst/>
          </a:prstGeom>
          <a:noFill/>
        </p:spPr>
        <p:txBody>
          <a:bodyPr wrap="square">
            <a:spAutoFit/>
          </a:bodyPr>
          <a:lstStyle/>
          <a:p>
            <a:pPr algn="just"/>
            <a:r>
              <a:rPr lang="en-US" dirty="0"/>
              <a:t>A covariance matrix C is a square matrix of pairwise covariances of features from the data matrix X (n samples × m features). Observe from the definition of covariance, if two random variables are both centered at 0, the expectations of the random variables become 0's, and the covariance can be calculated as the dot product of the two feature vectors x and y. Therefore, the covariance matrix of a data matrix with all features centered can be computed as:</a:t>
            </a:r>
          </a:p>
          <a:p>
            <a:endParaRPr lang="en-US" dirty="0"/>
          </a:p>
          <a:p>
            <a:endParaRPr lang="en-US" dirty="0"/>
          </a:p>
          <a:p>
            <a:r>
              <a:rPr lang="en-US" dirty="0"/>
              <a:t>Covariance matrix of a 0-centered matrix X</a:t>
            </a:r>
            <a:endParaRPr lang="en-IN" dirty="0"/>
          </a:p>
        </p:txBody>
      </p:sp>
    </p:spTree>
    <p:extLst>
      <p:ext uri="{BB962C8B-B14F-4D97-AF65-F5344CB8AC3E}">
        <p14:creationId xmlns:p14="http://schemas.microsoft.com/office/powerpoint/2010/main" val="301995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74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18C449-667C-462F-A7F2-5621F36DDA8F}"/>
</file>

<file path=customXml/itemProps2.xml><?xml version="1.0" encoding="utf-8"?>
<ds:datastoreItem xmlns:ds="http://schemas.openxmlformats.org/officeDocument/2006/customXml" ds:itemID="{0418FE1E-0175-4FF0-BDA6-AF023FAC2F64}"/>
</file>

<file path=customXml/itemProps3.xml><?xml version="1.0" encoding="utf-8"?>
<ds:datastoreItem xmlns:ds="http://schemas.openxmlformats.org/officeDocument/2006/customXml" ds:itemID="{7265CFFF-DB16-4802-942B-3A84646A1D75}"/>
</file>

<file path=docProps/app.xml><?xml version="1.0" encoding="utf-8"?>
<Properties xmlns="http://schemas.openxmlformats.org/officeDocument/2006/extended-properties" xmlns:vt="http://schemas.openxmlformats.org/officeDocument/2006/docPropsVTypes">
  <TotalTime>224</TotalTime>
  <Words>698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sohne</vt:lpstr>
      <vt:lpstr>Office Theme</vt:lpstr>
      <vt:lpstr>PCA and SVD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and SVD</dc:title>
  <dc:creator>AIML_FDP_0 80</dc:creator>
  <cp:lastModifiedBy>AIML_FDP_0 80</cp:lastModifiedBy>
  <cp:revision>2</cp:revision>
  <dcterms:created xsi:type="dcterms:W3CDTF">2022-11-20T12:44:19Z</dcterms:created>
  <dcterms:modified xsi:type="dcterms:W3CDTF">2022-11-20T16:29:15Z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