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51"/>
  </p:notesMasterIdLst>
  <p:handoutMasterIdLst>
    <p:handoutMasterId r:id="rId52"/>
  </p:handoutMasterIdLst>
  <p:sldIdLst>
    <p:sldId id="1139" r:id="rId4"/>
    <p:sldId id="1057" r:id="rId5"/>
    <p:sldId id="1042" r:id="rId6"/>
    <p:sldId id="1041" r:id="rId7"/>
    <p:sldId id="1064" r:id="rId8"/>
    <p:sldId id="1043" r:id="rId9"/>
    <p:sldId id="1044" r:id="rId10"/>
    <p:sldId id="1045" r:id="rId11"/>
    <p:sldId id="1140" r:id="rId12"/>
    <p:sldId id="1053" r:id="rId13"/>
    <p:sldId id="1054" r:id="rId14"/>
    <p:sldId id="1065" r:id="rId15"/>
    <p:sldId id="1055" r:id="rId16"/>
    <p:sldId id="1056" r:id="rId17"/>
    <p:sldId id="1124" r:id="rId18"/>
    <p:sldId id="1125" r:id="rId19"/>
    <p:sldId id="1066" r:id="rId20"/>
    <p:sldId id="749" r:id="rId21"/>
    <p:sldId id="1134" r:id="rId22"/>
    <p:sldId id="719" r:id="rId23"/>
    <p:sldId id="977" r:id="rId24"/>
    <p:sldId id="881" r:id="rId25"/>
    <p:sldId id="750" r:id="rId26"/>
    <p:sldId id="1007" r:id="rId27"/>
    <p:sldId id="751" r:id="rId28"/>
    <p:sldId id="755" r:id="rId29"/>
    <p:sldId id="721" r:id="rId30"/>
    <p:sldId id="722" r:id="rId31"/>
    <p:sldId id="797" r:id="rId32"/>
    <p:sldId id="723" r:id="rId33"/>
    <p:sldId id="724" r:id="rId34"/>
    <p:sldId id="1114" r:id="rId35"/>
    <p:sldId id="1136" r:id="rId36"/>
    <p:sldId id="1121" r:id="rId37"/>
    <p:sldId id="1067" r:id="rId38"/>
    <p:sldId id="1119" r:id="rId39"/>
    <p:sldId id="1000" r:id="rId40"/>
    <p:sldId id="995" r:id="rId41"/>
    <p:sldId id="1142" r:id="rId42"/>
    <p:sldId id="991" r:id="rId43"/>
    <p:sldId id="992" r:id="rId44"/>
    <p:sldId id="1144" r:id="rId45"/>
    <p:sldId id="1145" r:id="rId46"/>
    <p:sldId id="1059" r:id="rId47"/>
    <p:sldId id="1061" r:id="rId48"/>
    <p:sldId id="1062" r:id="rId49"/>
    <p:sldId id="737" r:id="rId5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88639" autoAdjust="0"/>
  </p:normalViewPr>
  <p:slideViewPr>
    <p:cSldViewPr>
      <p:cViewPr varScale="1">
        <p:scale>
          <a:sx n="68" d="100"/>
          <a:sy n="68" d="100"/>
        </p:scale>
        <p:origin x="18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58B7B3B-D042-844A-4C32-F7C68E35B2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1D93EC7-A989-983C-2028-811392EC3E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91EBD3C2-A53A-FFA5-4AC8-4E8237E8C7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7F95F872-0A13-6FEB-B7A4-109587EAE9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97D18A-B3F3-49F7-90BF-1C776DAF46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407D614-9B77-1D07-321D-0C0F7984DE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E3BF0A9-0502-C4F7-B601-BDDA09129C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DC1B9DA-AB75-A9D3-47D9-9A39451DA34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E6B2D3A-77B2-B05F-6E81-D08ECA3CE2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849C0E21-4A7B-DEEE-0E24-4094E7D809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64B24F0B-D661-78A9-2F2A-60B7A3C23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F685003-435D-4EF7-8A79-4021A068A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A4CDB15-E45F-EA58-8E44-5D88B447B8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662C35E-E2FC-4F65-B2D8-AC2F14EA69E9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CB1429D-84BB-4FD6-EC8A-A9267B0626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8F8D6D5-07AA-C732-2259-9434E8C1D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D914B96-CF42-2C9B-5AAF-15CC5527E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4157C1-C44A-46B2-A2FE-DC3B62718BA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FE221D-E7A7-72A1-ECF4-7EABB3D040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D96EBA1-A3A8-AB49-3E88-459E58A99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7803BC2-5F56-46B5-970F-9B29875E0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836154-586F-4B57-820F-270AEB562537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E33140E-92C9-EEA2-D2BE-C70820B5F9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4ADA530-FF36-2E15-F50A-6E3D0C51D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C9B8BFC-FAAF-A0BA-2ED2-B1EF5A10F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594A8F-8BC9-4072-A0BA-F958F942965C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07BF777-BE4D-93D8-A37D-60196409C6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295895A-3939-49EF-F002-97FC105C6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AF30CA7-144C-8F70-D51B-01BAF9061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05D133-7E09-4CD8-A1EE-237584C330BB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1FBB1C4-70D2-6685-83E0-7F642DDE9C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7878ADC-7E55-3431-C186-C6A6D739F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98B1DE9-F02B-6EC7-31BE-D86957807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BA9319-290D-4A22-8F1D-1EC6BF3FBF61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4B59411-A7B8-B62C-1C99-9D08CE0162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1ABB473-18E0-54D2-27DE-34EFCC72D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66ABE4-F5F4-DF34-E50E-6E5835E61F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CFA97AA-94C3-58DF-40F8-92660FE6F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88AB55A-32D0-3D6C-5A81-3C67D3187F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6A88BFB-819C-A2FA-2E02-34C46932E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B9D25AF-9852-9069-907A-9221117A2C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BA0845-F166-4131-B7FF-E4E391AD512D}" type="slidenum">
              <a:rPr lang="en-US" altLang="en-US"/>
              <a:pPr algn="r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4B735DC-0E96-34F4-BC0D-1025671E2C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12D3B87-B98F-A7E0-43E0-AD09B2102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2B7E1DB-DA16-26D3-F5FB-AB4115E08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8E0DDE-C919-46E1-BCD7-241CB2AA4AAD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B256323-C364-4FF8-D446-F73FC08F38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3158C62-4F7F-6B87-5524-E4CFAD9B7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C2DE224-62A0-4F3F-BDAC-AE6D00707A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FCCF5327-BFA2-48D5-9C14-475B308C9B99}" type="slidenum">
              <a:rPr lang="en-US" altLang="en-US"/>
              <a:pPr algn="r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7F1C1D3-A0C7-7108-3F80-9E440C375A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60BC384-7ECC-6C84-2C97-947429BF7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0464237-A42F-E84D-DAA2-CD4B0F406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36D24A-F356-42C4-9086-78D2B440740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E31597A-1DF0-37BE-D817-F8C0BCD47A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18345CE-B83C-3BEA-1B21-1E8BB4210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2FF9956-E835-BB76-7D02-792185C31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009D0F-4F58-4FC1-B812-4F243D74782A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250ABBB-099C-97E8-9637-84690B75F7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448413C-2F4E-2170-19E7-FDCB19DE1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A077944-172C-5868-D8A0-5C6A792FD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7FE17E-85D3-48F6-B2D2-2846B810F787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E05374F-6E0F-F237-A295-393E6F5775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933EDCF-452D-F6FB-137F-7BDE3FAA1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9DA6BF6-D3D8-6A76-44EF-C16040523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52A8C6-8D74-4909-AC5C-A81FA78F68E3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067BCE6-DCFD-8D13-6362-4669465F44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92F6DEC-C1B9-A32E-4847-7D8F61FA2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8899CBA-BE15-007C-CFE4-3DAD9B49C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68D7D6-35B2-42D5-8B40-325B2075C783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8D27CD5-7244-D137-2C89-00A22F7A07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CDF7733-E41E-02A8-085F-53143407A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4DAD2C6-AD74-D1EB-EC2C-3B60003F0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3F753B-B2EB-4588-B920-84CC22D5A357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5046F88-DBFA-7100-8578-F683D63A7B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FD3620C-9404-DA18-AB44-FDFB46D9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DCFF9AA-0A8C-BCE1-6804-1F29E8B0C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931459-7E8B-42E5-A8C7-FDD28D66EE0B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554F840-0700-83C6-76D8-248BFD12B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17F2E8-E39F-4CCD-AD5F-38EB36D18F99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C15E4EB-D5B1-8675-26B6-D630F633AA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A46B646-B355-9AF2-E262-A34D825BD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DE87337-7E85-B85C-8B4B-CD754A0B0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E62676-0758-4FA5-AD0F-8683BBCB29A5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6C759AF-A947-4439-A735-F7764DE49F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DA7E001-C32C-9D69-AEFB-8814AB200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5D7167C-C395-8EF6-A945-CAAD7F686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57B083-20A8-47C8-9498-D36C198D29C3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609F495-D14E-707E-12E0-3D77BD1218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58D321C-AE16-A2DF-6374-7514CC348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CD26B2D-31AF-7B6C-FB72-296E6B204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4A0C6A-4D4A-45DC-8CBB-AA326113906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29A650B-32BF-38AD-A7E0-A1A9585269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3A19F01-71E3-6F2C-CCB8-C85E92818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5957AF8-633C-29D4-909E-92BD5358A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69414D-2DDE-462F-A609-E9802990645B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03E27ED-6E85-434C-24F8-2189FF1410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52DC4FD-6244-1F46-C816-29F38DBD5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4F98A3A-EB2E-BBE0-0496-B433838C4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58A6E0-B9A6-4569-A6A1-B4B68906D11F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ECBDC37-BEFE-6C27-DA8B-6DACEF79C9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825EC91-D6D1-0C7C-B0A9-028F0F58F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B9A4D81-CF15-E68D-235C-56083B402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39734C-E193-4384-9664-94E65EB60E10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C5DE004-C134-D43A-27E3-EFC9D450F2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C4CABD8-E130-52AB-CD46-C03F0637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FA4933D-4233-956C-4A47-63EC0041246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D4E5A01-20E0-4F59-AC9A-958E4C0E7ADF}" type="slidenum">
              <a:rPr lang="en-US" altLang="en-US"/>
              <a:pPr algn="r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CDE23E6-B737-A151-2709-F3BA63D06F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68D4E18-286E-989D-C681-0E047719C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4E49210-F6B8-31C0-EB20-20A3CF99E2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BA314C4-C830-4A2A-A72E-1E0D7BF6AEF7}" type="slidenum">
              <a:rPr lang="en-US" altLang="en-US"/>
              <a:pPr algn="r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C9F5F79-78CC-B0AE-0B91-7AD7021672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0E5B1C7-8722-FBB2-9461-D5454A9D4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3C92500-FAD2-0AA0-599C-7B350A50C7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1D19336-42AE-4E82-8598-1A935390F953}" type="slidenum">
              <a:rPr lang="en-US" altLang="en-US"/>
              <a:pPr algn="r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5EA66E5-BB5A-4ADF-7882-13FB9ADA14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4E079E7-03A8-0B27-064D-8D2893924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9ECD180-34FB-BA55-2E0A-12783816A6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7CB4F4D-5ADC-4AF0-98BD-AA5D71CCE7BE}" type="slidenum">
              <a:rPr lang="en-US" altLang="en-US"/>
              <a:pPr algn="r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F3CE1FD-C244-DBA3-956A-ECCB75A0D7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9C5DC24-38C6-4E67-1D10-BA0DCD3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9097533A-3430-1DA7-CE98-A0B2496324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AD313BB-DCB2-447F-A190-6B0CC4D07A25}" type="slidenum">
              <a:rPr lang="en-US" altLang="en-US"/>
              <a:pPr algn="r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2293FEA-661C-D9C2-88C9-BDFF1D408D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0690691-C3E8-01A5-E2E8-AF2F2012C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9407034-2FAC-5E19-E1A7-B7CCC1F4B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AD5038-E413-42A0-B907-5E4373D6745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994F0F5-5DDA-81B8-9182-899B67D204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E084AA3-6C20-956C-412C-F4CE21FA2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CD001EE-3824-3310-8C13-5C24B5B29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C974E-63D8-431A-B790-8B8F1DB2745C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777F9657-2105-450C-4FAC-6628BBF7E4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C6DFB7E-D287-D5FB-1665-2CE74265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7EEB2FC-EB69-FBF8-8F2E-8C7E5672DC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E5020C0-5ECB-478F-8B3B-DE2FBC5A5903}" type="slidenum">
              <a:rPr lang="en-US" altLang="en-US"/>
              <a:pPr algn="r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464C5E0-9A8A-A162-D574-12BBC6F857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27C1786-650D-D79A-3B08-E26490CFB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6EB4054-CC38-4C32-59A0-93B7D9EDD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D5FE3E-F4B6-424E-9F79-173A5B20DD83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A622C52-CC56-F1EA-A693-F50674A270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9B40DCE-CEAB-D26E-7605-83A98F761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2FD706A-83EB-44E0-8C17-57174EC6C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845507-0240-4752-8ABE-F702708DE6FC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A31E6AC-E612-B31A-6E89-2D2ABEF035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D4254A4-CEC1-A566-13D4-327DCD1E5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9490429-ED7D-BDD9-9F8C-BD3BD73F5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E06937-F56E-4AB3-91FE-AF7CC6B25509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4C52DA8-0D9B-5728-E2E4-21A7039F2D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2218EF7-33DA-2DAF-5D15-2DE6C9837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CD291F1-240D-3209-D7B6-EF7298BA80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D2D8EEA-B4BB-4346-BA4C-36D66BE2CBB2}" type="slidenum">
              <a:rPr lang="en-US" altLang="en-US"/>
              <a:pPr algn="r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62B305A-95C6-E4AB-6EE9-7BF77BE7E4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8804DD2-9891-251D-1223-8537946DB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2755B7B0-FA49-C38C-401A-1352F7F828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4FF5072-002B-44A9-A8A2-ED9E48285DA8}" type="slidenum">
              <a:rPr lang="en-US" altLang="en-US"/>
              <a:pPr algn="r"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2AF00E4-B1C2-F870-218E-3F233BA149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D6F29082-EC7D-D1EE-B4DC-D3000FDA6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67B9C1E7-BB1B-CD8C-178F-D5479EC30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161500-64CB-4B13-B82A-D913F326BBB4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0ACECA5-9561-6DB4-AA75-1D5739ACE1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6C15D1B-8A48-7060-4A8C-B6597B761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126292D-E2FD-70B4-6EDB-FD5B1E9C9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A70A01-8F3D-4665-936B-AAF8D65CC2BD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04B8248-34F2-8B50-83CD-05FAB6E02E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54F5CDB-F225-FC10-B97B-DB1046090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D78894AA-6839-208E-3BB6-5C15FFC38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AB9888-3AA1-40FD-ABDA-41778ECAAD10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A0A9305-843B-AB9B-F405-E4414DE454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A78212E-2379-77D1-6BB1-F6A6A384B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6EA7AAB-C49E-AAF2-98BA-AC497FD5B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DFFC98-85E6-46A9-819B-C8CB922AFD4C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42AFA40-5976-A5E7-3025-42ABBC80CB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EAE1C9DF-BA59-B1D5-9CEB-C9D93E8A3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7CD59D7-C723-4A79-47FB-99820D4E0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EAA3D2-6EA8-4F42-A4C6-A0C0C476D517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FD6D1DE-5D5F-9134-FD79-F2BF90A2D6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8CF852C-03CC-FE87-29C9-FBFDEAF47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3CFD6BE-E4A2-0E3D-726B-AE14DCB6D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E329C8-E459-44AB-8B38-544B781E01CA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F7FA33B-8188-83AB-87D5-97E44D107C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275B7C2-A9E5-E49E-92E3-28D56218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5D1ADEC-DAE0-D2FB-25C9-C419B408C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268FB7-BE79-458F-A58E-B82758DC140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FF14181-6A4C-0912-DB17-A134F22468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51127CF-DF98-8BC7-1633-F5D2DA903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7A0ACB5-F439-4615-3700-FE285B352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D2BEAD-0C6A-4498-966E-C77D0C557DD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204351D-6005-0E3F-FDAA-B6FB2BEFB0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C9524C-C8FC-8551-E770-68382462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6FDE32-5582-4A93-A28B-C9D539713D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D25DE76-7100-4E88-B154-311F528BF7D4}" type="slidenum">
              <a:rPr lang="en-US" altLang="en-US"/>
              <a:pPr algn="r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F6964A3-127F-7A87-6684-63E6075202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E77AE3A-90D1-E693-67AA-49BBCEB3B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2F17147-8643-9BBF-1F73-ADEDFE2BF71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2AA6F03-0027-F196-07D0-F75D4EBA2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0488DCC-76F9-F9BE-4F41-FD4418563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04C311D-A027-28DB-2953-57AD74F6C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EEA546AE-C7A5-6E02-91FB-254810A70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14F8A5-21BC-A94B-4754-8465665FA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9C11C6-1DB6-6054-3959-4B7DD20F9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35D9201C-65D9-8CED-9960-D707015A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328BFF5-3664-EF23-F07D-AB7594EA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38F3FC03-59FD-BD0A-1EE2-8A9C56C48D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76412AD-9274-1638-37F6-0E0B36DF9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99D565D-FBCB-4344-A0DE-867ECB02AAB7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B10DFAD-984E-636B-B955-A397A9BD2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1A38894-9CC4-C0AE-3284-15B6C1049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E53CF1-8207-4200-A2B6-EE6AA610C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51747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8335FFCF-09A9-A755-EB6B-8E9B8F60D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6C9A7-885E-4589-A96D-19F77197F1BB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DABAA545-4596-8131-26F6-414FDF6F96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FFE7C72C-5DE7-E247-F164-36FDBADDC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241CC-C6ED-422A-BFD2-4C9768367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0167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3179040A-0706-6590-0FE4-4327BE635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6A495-3F78-4214-9C9B-C5F66808E851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E1CF92F9-1505-A43D-794A-407C2978FC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8D7F4D39-4F2E-45B4-F67C-3C7F4F234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C455F-0020-4D18-8422-737195F0DA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6654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18694F40-F343-7845-0AFD-67625E8727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95447-2692-48B0-B048-86B8B8C1B749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0632F964-E283-6099-8CC7-BBE25AEFEF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2D89E7FE-8F2C-B6C9-3850-C8C1C9BC0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01236-D104-41ED-8889-8BA4CA61C5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31875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C07129B6-51C4-1FE4-8EBD-7A96630A6F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E93E9-575C-475A-A85F-A206017420E9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4FDD7D3B-FDF9-9276-E8D1-5FE61EDDD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9A779900-F65C-F26C-CE68-127FF8984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95833-444A-488D-A7D8-C86EBD09F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33248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35A795C9-F761-1323-25A9-018E6CF0DC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36CEB-B191-4BCC-B7C1-9F6DF722B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20398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A98E60E6-77A0-14CB-859C-B75A1FCDA3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20218-AA14-4F56-B273-7BB0EA48B0EC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5E567580-22C8-E3A5-7AF1-C86F4A34D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88B0FFDF-8B28-8703-3764-DAD4EA20E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151C-C435-4069-BEC2-B155B6167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64085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C14B69E3-CDF1-BC76-DFEC-6C2616DDC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48355-5A86-4C56-B8E9-2F2888F21FC0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6158DBE4-942D-3439-3601-457A20620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ABA693CF-47C6-914B-9CC6-B9E2DD09B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6932-6BD0-44D7-9AD5-AF2AFEF676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9762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63659BE0-4AB8-72A7-7B54-3FFC8E1D4E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360BB-87D0-419D-AC54-E23F2C46A420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8CBC2C5E-41F7-DFCC-9F51-B344E2EB6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006E0888-EAA5-C8A9-FAAC-631E5CA3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F2493-FD50-4CC2-AE47-A73BE291FB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22531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D2D90F2D-527A-4745-D341-7C0EEF775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8184F-EC01-4907-B1D6-E6F5DE0C383E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79ACCD3B-E9B8-A55F-1E6D-BCF587E5A6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F4BD0D6-5E41-9F9D-5121-8E9AB4EEF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BB9A2-2822-47A6-9150-885469C85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3470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27651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3558E1EE-1A5A-D956-62F0-C99385F50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11401-933E-4023-B2A1-4162428A6EAF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F5E6AAA7-6812-835B-31D8-C204A2621E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1BF756B0-E191-0F26-7ADA-89128FDF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4B26E-03E2-4028-941B-EC3955E93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93933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E31BA818-9B88-BA99-4D95-6E74082E6A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DC702-782D-4CA7-9A35-4772C3F76BE6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57389F3B-6947-65F2-DEB8-0351DB093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C480E9DB-40A7-BCA0-21B6-7434ADA99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81C7F-3742-428E-9482-81E8DD83B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97036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F3F08AB2-2B66-9EF4-B56A-37C7F3CA91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AF5DB89F-8380-93B2-787F-30605E13E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DE8117B9-193F-1CC8-D410-51D6E722D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5996C5F5-CD5E-8561-C719-0CDF55EBDB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684870B-9A48-4BCD-AEE5-C3CD649C9511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751DF895-9A02-EDC6-8B29-72921AAF26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C04A2730-A419-9BB5-CE52-9184ED2C8F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319053-3370-4DD1-995A-03E37AFB4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05" r:id="rId3"/>
    <p:sldLayoutId id="2147483806" r:id="rId4"/>
    <p:sldLayoutId id="2147483807" r:id="rId5"/>
    <p:sldLayoutId id="2147483808" r:id="rId6"/>
    <p:sldLayoutId id="2147483817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61">
            <a:extLst>
              <a:ext uri="{FF2B5EF4-FFF2-40B4-BE49-F238E27FC236}">
                <a16:creationId xmlns:a16="http://schemas.microsoft.com/office/drawing/2014/main" id="{701E8AFF-29EA-F35C-7E99-7A5F62A0D5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BA8CBC6-190B-40B5-B366-83B04AA1321E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009980ED-122D-D624-9A22-541B7B48EE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77200" cy="3733800"/>
          </a:xfrm>
        </p:spPr>
        <p:txBody>
          <a:bodyPr/>
          <a:lstStyle/>
          <a:p>
            <a:pPr eaLnBrk="1" hangingPunct="1"/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endParaRPr lang="en-US" altLang="en-US" sz="2800"/>
          </a:p>
        </p:txBody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F77010E6-A9B9-ECBD-945B-06C730300B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267200"/>
            <a:ext cx="8305800" cy="2286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61">
            <a:extLst>
              <a:ext uri="{FF2B5EF4-FFF2-40B4-BE49-F238E27FC236}">
                <a16:creationId xmlns:a16="http://schemas.microsoft.com/office/drawing/2014/main" id="{67CD351E-2B9B-EAA4-237F-D59EFCCCAE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FF3EE9-97EF-4FC6-8B76-7F0B8DB09D6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F0E5FD9-02F1-9536-235F-8CF17857D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/>
              <a:t>How to Handle Noisy Data?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1D0369-0B9F-4340-1094-7953D827F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en-US" altLang="en-US" sz="2400"/>
              <a:t>first sort data and partition into (equal-frequency) bins</a:t>
            </a:r>
          </a:p>
          <a:p>
            <a:pPr lvl="1" eaLnBrk="1" hangingPunct="1"/>
            <a:r>
              <a:rPr lang="en-US" altLang="en-US" sz="2400"/>
              <a:t>then one can </a:t>
            </a:r>
            <a:r>
              <a:rPr lang="en-US" altLang="en-US" sz="240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 sz="2400"/>
              <a:t>, etc.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Regression</a:t>
            </a:r>
          </a:p>
          <a:p>
            <a:pPr lvl="1" eaLnBrk="1" hangingPunct="1"/>
            <a:r>
              <a:rPr lang="en-US" altLang="en-US" sz="2400"/>
              <a:t>smooth by fitting the data into regression functions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en-US" altLang="en-US" sz="2400"/>
              <a:t>detect and remove outliers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z="2400"/>
              <a:t>detect suspicious values and check by human (e.g., deal with possible outliers)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61">
            <a:extLst>
              <a:ext uri="{FF2B5EF4-FFF2-40B4-BE49-F238E27FC236}">
                <a16:creationId xmlns:a16="http://schemas.microsoft.com/office/drawing/2014/main" id="{BF442905-451B-F197-F3E2-436CDF7037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20EE5D-BB3C-43D9-B6A7-5CEF8AE6B50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F075A17-9C56-D3F8-5F03-42552768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EC68A10-7841-8E07-FE06-D8D46E773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Iterative and interactive (e.g., Potter’s Wheels)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61">
            <a:extLst>
              <a:ext uri="{FF2B5EF4-FFF2-40B4-BE49-F238E27FC236}">
                <a16:creationId xmlns:a16="http://schemas.microsoft.com/office/drawing/2014/main" id="{D701F434-8D51-C66C-1630-0F13D9938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8CA08A-CBD3-4106-8015-EB52A2CD50A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9699" name="Slide Number Placeholder 6">
            <a:extLst>
              <a:ext uri="{FF2B5EF4-FFF2-40B4-BE49-F238E27FC236}">
                <a16:creationId xmlns:a16="http://schemas.microsoft.com/office/drawing/2014/main" id="{17682677-BDA7-EA53-10AF-D290C480677A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B6F8386-43DB-42C2-8B13-277B2DA74468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03DF1450-7B30-DF71-912A-4D5BC3551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28613E84-1186-9ECA-1FAD-563039E891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2907DE28-1AE6-7F6F-CFB9-A67B1EF08DCE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197225" y="38163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61">
            <a:extLst>
              <a:ext uri="{FF2B5EF4-FFF2-40B4-BE49-F238E27FC236}">
                <a16:creationId xmlns:a16="http://schemas.microsoft.com/office/drawing/2014/main" id="{0F7FE553-E486-AAEB-22AE-99D8B6BA20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E226B2-8211-4781-B773-40A3CECCC5A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3490357E-4ECF-778E-CCDF-FD26947F5AAD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0678CD-7F0A-4B3B-9CE7-7E42DA1774E0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B25F55F-A4D7-4036-A893-F72BF36D8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Integration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66D3061-F540-5603-ECCC-7D57B83E0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/>
              <a:t>Data integration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Schema integration: e.g., A.cust-id </a:t>
            </a:r>
            <a:r>
              <a:rPr lang="en-US" altLang="en-US" sz="2000">
                <a:sym typeface="Symbol" panose="05050102010706020507" pitchFamily="18" charset="2"/>
              </a:rPr>
              <a:t> B.</a:t>
            </a:r>
            <a:r>
              <a:rPr lang="en-US" altLang="en-US" sz="2000"/>
              <a:t>cust-#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61">
            <a:extLst>
              <a:ext uri="{FF2B5EF4-FFF2-40B4-BE49-F238E27FC236}">
                <a16:creationId xmlns:a16="http://schemas.microsoft.com/office/drawing/2014/main" id="{B6A50E7A-CB75-DC83-FE91-9506AC19AA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06D440-64D5-4FB7-8FEF-65A222B6BC4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18063BCA-E1CE-B1A6-F493-4D21FC9D8F92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E6C074E-3FFA-4663-A80F-65736656D1DC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70A82FC-DB00-B1C1-1990-9441B0641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Handling Redundancy in Data Integration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055EF09D-AB0A-C522-9036-D629D0210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Object identification</a:t>
            </a:r>
            <a:r>
              <a:rPr lang="en-US" altLang="en-US" sz="2400"/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Derivable data:</a:t>
            </a:r>
            <a:r>
              <a:rPr lang="en-US" altLang="en-US" sz="2400"/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folHlink"/>
                </a:solidFill>
              </a:rPr>
              <a:t>Redundant attributes may be able to be detected by </a:t>
            </a:r>
            <a:r>
              <a:rPr lang="en-US" altLang="en-US" sz="2400" i="1">
                <a:solidFill>
                  <a:schemeClr val="folHlink"/>
                </a:solidFill>
              </a:rPr>
              <a:t>correlation analysis </a:t>
            </a:r>
            <a:r>
              <a:rPr lang="en-US" altLang="en-US" sz="2400">
                <a:solidFill>
                  <a:schemeClr val="folHlink"/>
                </a:solidFill>
              </a:rPr>
              <a:t>and</a:t>
            </a:r>
            <a:r>
              <a:rPr lang="en-US" altLang="en-US" sz="2400" i="1">
                <a:solidFill>
                  <a:schemeClr val="folHlink"/>
                </a:solidFill>
              </a:rPr>
              <a:t> covariance analysis</a:t>
            </a:r>
            <a:endParaRPr lang="en-US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Careful integration of the data from multiple sources may help reduce/avoid redundancies and inconsistencies and improve mining speed and quality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61">
            <a:extLst>
              <a:ext uri="{FF2B5EF4-FFF2-40B4-BE49-F238E27FC236}">
                <a16:creationId xmlns:a16="http://schemas.microsoft.com/office/drawing/2014/main" id="{8A3F421D-51E1-485E-492B-1CFB05145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8B8687-1222-4DC4-AE17-E542BE94F60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7B9A7A2-0638-D9DC-44F6-C2EAB0CDE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(Nominal Data)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EB130A8-8B76-7F69-A0C9-DC6EE8B78C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>
                <a:solidFill>
                  <a:schemeClr val="folHlink"/>
                </a:solidFill>
              </a:rPr>
              <a:t>2</a:t>
            </a:r>
            <a:r>
              <a:rPr lang="en-US" altLang="en-US" sz="2400" b="1">
                <a:solidFill>
                  <a:schemeClr val="folHlink"/>
                </a:solidFill>
              </a:rPr>
              <a:t> (chi-square) test</a:t>
            </a:r>
            <a:endParaRPr lang="el-GR" altLang="en-US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The larger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cells that contribute the most to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Both are causally linked to the third variable: population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AA62E6A8-86C6-A2D5-6EB5-D062CA0D0EF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187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61">
            <a:extLst>
              <a:ext uri="{FF2B5EF4-FFF2-40B4-BE49-F238E27FC236}">
                <a16:creationId xmlns:a16="http://schemas.microsoft.com/office/drawing/2014/main" id="{94424593-D747-E775-B5F9-46E6EFB38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9A3A8-4E27-4B8C-8A0D-9682A1D28AF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B987696-0880-0FDD-5E6F-EDA1A0F4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/>
              <a:t>Chi-Square Calculation: An Example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6FD65D8-AF03-65C1-CCA8-3A317FE16E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(chi-square) calculation (numbers in parenthesis are expected counts calculated based on the data distribution in the two categories)</a:t>
            </a:r>
            <a:endParaRPr lang="el-GR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 shows that like_science_fiction and play_chess are correlated in the group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13016A2F-66DA-A6D3-C76E-6CED76D69E4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62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>
            <a:extLst>
              <a:ext uri="{FF2B5EF4-FFF2-40B4-BE49-F238E27FC236}">
                <a16:creationId xmlns:a16="http://schemas.microsoft.com/office/drawing/2014/main" id="{BD159BF1-9988-5E6A-3EB5-A88638D7FE35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61">
            <a:extLst>
              <a:ext uri="{FF2B5EF4-FFF2-40B4-BE49-F238E27FC236}">
                <a16:creationId xmlns:a16="http://schemas.microsoft.com/office/drawing/2014/main" id="{CF084940-84AE-F653-657F-16F806FE2B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B4268481-3DFF-4E88-B5C7-F9F90AFB212C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9939" name="Slide Number Placeholder 6">
            <a:extLst>
              <a:ext uri="{FF2B5EF4-FFF2-40B4-BE49-F238E27FC236}">
                <a16:creationId xmlns:a16="http://schemas.microsoft.com/office/drawing/2014/main" id="{C30B1471-09D6-AE57-FE57-88F3B7906D0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746C9C9-7B63-4C4C-BF24-1ABD43CF9A7D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86DE069F-3B7D-98DB-6332-A97768DCE3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A21649D-FA18-3AD2-EABB-64DB1D315B1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39942" name="AutoShape 4">
            <a:extLst>
              <a:ext uri="{FF2B5EF4-FFF2-40B4-BE49-F238E27FC236}">
                <a16:creationId xmlns:a16="http://schemas.microsoft.com/office/drawing/2014/main" id="{CB8B0DBB-9547-D239-F65F-ADAF0ACD66C8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048000" y="44958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61">
            <a:extLst>
              <a:ext uri="{FF2B5EF4-FFF2-40B4-BE49-F238E27FC236}">
                <a16:creationId xmlns:a16="http://schemas.microsoft.com/office/drawing/2014/main" id="{768CD5CC-E3A3-4527-A6D3-5C51B0687C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9C6D4-19FD-46AC-BF5E-D002EA73A2A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98E56E5-B9FC-4055-DDC1-7F6FDF81A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Reduction Strategies</a:t>
            </a:r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CF823C6-74C2-E92D-A353-E13BCA371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Data reduction</a:t>
            </a:r>
            <a:r>
              <a:rPr lang="en-US" altLang="en-US" sz="2000"/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data reduction? </a:t>
            </a:r>
            <a:r>
              <a:rPr lang="en-US" altLang="en-US" sz="2000">
                <a:cs typeface="Tahoma" panose="020B0604030504040204" pitchFamily="34" charset="0"/>
              </a:rPr>
              <a:t>— </a:t>
            </a:r>
            <a:r>
              <a:rPr lang="en-US" altLang="en-US" sz="2000"/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Dimensionality reduction</a:t>
            </a:r>
            <a:r>
              <a:rPr lang="en-US" altLang="en-US" sz="2000">
                <a:solidFill>
                  <a:schemeClr val="folHlink"/>
                </a:solidFill>
              </a:rPr>
              <a:t>, </a:t>
            </a:r>
            <a:r>
              <a:rPr lang="en-US" altLang="en-US" sz="2000"/>
              <a:t>e.g.,</a:t>
            </a:r>
            <a:r>
              <a:rPr lang="en-US" altLang="en-US" sz="2000">
                <a:solidFill>
                  <a:schemeClr val="folHlink"/>
                </a:solidFill>
              </a:rPr>
              <a:t> </a:t>
            </a:r>
            <a:r>
              <a:rPr lang="en-US" altLang="en-US" sz="2000"/>
              <a:t>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Numerosity reduction</a:t>
            </a:r>
            <a:r>
              <a:rPr lang="en-US" altLang="en-US" sz="2000">
                <a:solidFill>
                  <a:schemeClr val="folHlink"/>
                </a:solidFill>
              </a:rPr>
              <a:t>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Data compression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61">
            <a:extLst>
              <a:ext uri="{FF2B5EF4-FFF2-40B4-BE49-F238E27FC236}">
                <a16:creationId xmlns:a16="http://schemas.microsoft.com/office/drawing/2014/main" id="{D4B66FF3-1067-67D2-D198-5B0F06B017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4837EC2C-06D5-427E-8477-D0AE6D26CC0D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CA4B8CB-83FA-7249-50F8-7347AAADD6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/>
          <a:lstStyle/>
          <a:p>
            <a:pPr eaLnBrk="1" hangingPunct="1"/>
            <a:r>
              <a:rPr lang="en-US" altLang="en-US"/>
              <a:t>Data Reduction 1: Dimensionality Reduction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58F98D4-1E4C-AEA8-7D20-8F4797ADAE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Supervised and nonlinear techniques (e.g., feature selection)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61">
            <a:extLst>
              <a:ext uri="{FF2B5EF4-FFF2-40B4-BE49-F238E27FC236}">
                <a16:creationId xmlns:a16="http://schemas.microsoft.com/office/drawing/2014/main" id="{DE09D306-8A7B-9B0C-86BE-894EDA0A6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910A85-3850-4406-8B96-7E5488783DF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2FA41A9A-01F3-FCBD-4F48-B86D0947567B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25FD61-0D51-4853-8CA8-1B98B0035762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695C4EE-96BD-28D2-71B6-CBD311A7F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230BA4B-270C-E0FE-715C-ED177868D7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E7253AD6-6ADD-4835-E343-C11F8A07233E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5559425" y="13779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61">
            <a:extLst>
              <a:ext uri="{FF2B5EF4-FFF2-40B4-BE49-F238E27FC236}">
                <a16:creationId xmlns:a16="http://schemas.microsoft.com/office/drawing/2014/main" id="{75CCA287-81F1-0F90-EAA2-C2268C851D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A83B0-4146-4A91-8886-EAC497566D8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grpSp>
        <p:nvGrpSpPr>
          <p:cNvPr id="46083" name="Group 39">
            <a:extLst>
              <a:ext uri="{FF2B5EF4-FFF2-40B4-BE49-F238E27FC236}">
                <a16:creationId xmlns:a16="http://schemas.microsoft.com/office/drawing/2014/main" id="{F8F87CF9-BA8E-1537-BEAB-355A615E4E35}"/>
              </a:ext>
            </a:extLst>
          </p:cNvPr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</p:grpSpPr>
        <p:sp>
          <p:nvSpPr>
            <p:cNvPr id="46086" name="Text Box 13">
              <a:extLst>
                <a:ext uri="{FF2B5EF4-FFF2-40B4-BE49-F238E27FC236}">
                  <a16:creationId xmlns:a16="http://schemas.microsoft.com/office/drawing/2014/main" id="{D8BF004C-E0EB-4C93-C4EA-60155B89B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087" name="Line 15">
              <a:extLst>
                <a:ext uri="{FF2B5EF4-FFF2-40B4-BE49-F238E27FC236}">
                  <a16:creationId xmlns:a16="http://schemas.microsoft.com/office/drawing/2014/main" id="{676BC9D8-3BD8-DCAF-7376-7254B3841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8" name="Line 16">
              <a:extLst>
                <a:ext uri="{FF2B5EF4-FFF2-40B4-BE49-F238E27FC236}">
                  <a16:creationId xmlns:a16="http://schemas.microsoft.com/office/drawing/2014/main" id="{E682B147-A01A-9525-B0CF-BED6E3EFE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9" name="Line 17">
              <a:extLst>
                <a:ext uri="{FF2B5EF4-FFF2-40B4-BE49-F238E27FC236}">
                  <a16:creationId xmlns:a16="http://schemas.microsoft.com/office/drawing/2014/main" id="{CE8FD857-E1BF-726D-9D56-9AF530C04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0" name="Oval 18">
              <a:extLst>
                <a:ext uri="{FF2B5EF4-FFF2-40B4-BE49-F238E27FC236}">
                  <a16:creationId xmlns:a16="http://schemas.microsoft.com/office/drawing/2014/main" id="{2DF366A1-9794-B596-3002-4E32E329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Oval 19">
              <a:extLst>
                <a:ext uri="{FF2B5EF4-FFF2-40B4-BE49-F238E27FC236}">
                  <a16:creationId xmlns:a16="http://schemas.microsoft.com/office/drawing/2014/main" id="{7C8D45E6-9155-F818-5710-7C5FEA96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Oval 20">
              <a:extLst>
                <a:ext uri="{FF2B5EF4-FFF2-40B4-BE49-F238E27FC236}">
                  <a16:creationId xmlns:a16="http://schemas.microsoft.com/office/drawing/2014/main" id="{E8FCC8C8-E6C9-B5B7-8811-EF5E4770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Oval 21">
              <a:extLst>
                <a:ext uri="{FF2B5EF4-FFF2-40B4-BE49-F238E27FC236}">
                  <a16:creationId xmlns:a16="http://schemas.microsoft.com/office/drawing/2014/main" id="{E47BD85D-D578-DCC0-0A82-C96D1D66B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Oval 22">
              <a:extLst>
                <a:ext uri="{FF2B5EF4-FFF2-40B4-BE49-F238E27FC236}">
                  <a16:creationId xmlns:a16="http://schemas.microsoft.com/office/drawing/2014/main" id="{C516BA71-774B-BB4D-BB21-228734B52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Oval 23">
              <a:extLst>
                <a:ext uri="{FF2B5EF4-FFF2-40B4-BE49-F238E27FC236}">
                  <a16:creationId xmlns:a16="http://schemas.microsoft.com/office/drawing/2014/main" id="{2368FEA9-A8CB-3D10-C949-129C00A3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Oval 24">
              <a:extLst>
                <a:ext uri="{FF2B5EF4-FFF2-40B4-BE49-F238E27FC236}">
                  <a16:creationId xmlns:a16="http://schemas.microsoft.com/office/drawing/2014/main" id="{2CFA0C72-5602-2DFA-8323-F398E42BA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Oval 25">
              <a:extLst>
                <a:ext uri="{FF2B5EF4-FFF2-40B4-BE49-F238E27FC236}">
                  <a16:creationId xmlns:a16="http://schemas.microsoft.com/office/drawing/2014/main" id="{F624A347-BB0F-3365-198A-E2B7E6E75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Oval 26">
              <a:extLst>
                <a:ext uri="{FF2B5EF4-FFF2-40B4-BE49-F238E27FC236}">
                  <a16:creationId xmlns:a16="http://schemas.microsoft.com/office/drawing/2014/main" id="{6BD94537-15BD-DA13-DE0B-D1577159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Oval 27">
              <a:extLst>
                <a:ext uri="{FF2B5EF4-FFF2-40B4-BE49-F238E27FC236}">
                  <a16:creationId xmlns:a16="http://schemas.microsoft.com/office/drawing/2014/main" id="{0A30C10A-0D43-9DA6-A5D9-91537DFF8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0" name="Oval 28">
              <a:extLst>
                <a:ext uri="{FF2B5EF4-FFF2-40B4-BE49-F238E27FC236}">
                  <a16:creationId xmlns:a16="http://schemas.microsoft.com/office/drawing/2014/main" id="{456E6E55-F09F-D0F5-3D6B-4B1D994A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Oval 29">
              <a:extLst>
                <a:ext uri="{FF2B5EF4-FFF2-40B4-BE49-F238E27FC236}">
                  <a16:creationId xmlns:a16="http://schemas.microsoft.com/office/drawing/2014/main" id="{A988D08F-F818-C84E-7243-A561A8E9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Oval 30">
              <a:extLst>
                <a:ext uri="{FF2B5EF4-FFF2-40B4-BE49-F238E27FC236}">
                  <a16:creationId xmlns:a16="http://schemas.microsoft.com/office/drawing/2014/main" id="{A26D1248-86A2-B22D-22D3-ACEDF9FE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Oval 31">
              <a:extLst>
                <a:ext uri="{FF2B5EF4-FFF2-40B4-BE49-F238E27FC236}">
                  <a16:creationId xmlns:a16="http://schemas.microsoft.com/office/drawing/2014/main" id="{AC1B2CA4-B1C1-668C-0FBE-F317B26E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4" name="Oval 32">
              <a:extLst>
                <a:ext uri="{FF2B5EF4-FFF2-40B4-BE49-F238E27FC236}">
                  <a16:creationId xmlns:a16="http://schemas.microsoft.com/office/drawing/2014/main" id="{89EC4BF6-22C6-A214-C42F-FCEEF8D0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Oval 33">
              <a:extLst>
                <a:ext uri="{FF2B5EF4-FFF2-40B4-BE49-F238E27FC236}">
                  <a16:creationId xmlns:a16="http://schemas.microsoft.com/office/drawing/2014/main" id="{ACF43464-F050-8D5B-9024-FE813199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6" name="Oval 34">
              <a:extLst>
                <a:ext uri="{FF2B5EF4-FFF2-40B4-BE49-F238E27FC236}">
                  <a16:creationId xmlns:a16="http://schemas.microsoft.com/office/drawing/2014/main" id="{11C73EB2-4DA5-BDC0-A0AD-23A50165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7" name="Freeform 35">
              <a:extLst>
                <a:ext uri="{FF2B5EF4-FFF2-40B4-BE49-F238E27FC236}">
                  <a16:creationId xmlns:a16="http://schemas.microsoft.com/office/drawing/2014/main" id="{1C0FC3E1-1F2C-C197-E8C6-AC32A7C97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124 h 968"/>
                <a:gd name="T2" fmla="*/ 212 w 1457"/>
                <a:gd name="T3" fmla="*/ 548 h 968"/>
                <a:gd name="T4" fmla="*/ 716 w 1457"/>
                <a:gd name="T5" fmla="*/ 187 h 968"/>
                <a:gd name="T6" fmla="*/ 1356 w 1457"/>
                <a:gd name="T7" fmla="*/ 29 h 968"/>
                <a:gd name="T8" fmla="*/ 1324 w 1457"/>
                <a:gd name="T9" fmla="*/ 356 h 968"/>
                <a:gd name="T10" fmla="*/ 940 w 1457"/>
                <a:gd name="T11" fmla="*/ 990 h 968"/>
                <a:gd name="T12" fmla="*/ 188 w 1457"/>
                <a:gd name="T13" fmla="*/ 1341 h 968"/>
                <a:gd name="T14" fmla="*/ 4 w 1457"/>
                <a:gd name="T15" fmla="*/ 1124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108" name="Oval 36">
              <a:extLst>
                <a:ext uri="{FF2B5EF4-FFF2-40B4-BE49-F238E27FC236}">
                  <a16:creationId xmlns:a16="http://schemas.microsoft.com/office/drawing/2014/main" id="{FA9DC4B7-6E11-B9CA-4E49-5DE7AD56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9" name="Text Box 37">
              <a:extLst>
                <a:ext uri="{FF2B5EF4-FFF2-40B4-BE49-F238E27FC236}">
                  <a16:creationId xmlns:a16="http://schemas.microsoft.com/office/drawing/2014/main" id="{9C4AB455-D3BB-7C42-0A06-03856197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10" name="Text Box 38">
              <a:extLst>
                <a:ext uri="{FF2B5EF4-FFF2-40B4-BE49-F238E27FC236}">
                  <a16:creationId xmlns:a16="http://schemas.microsoft.com/office/drawing/2014/main" id="{1CCC429A-A7F7-6E96-A07A-97E0E305E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</a:t>
              </a:r>
              <a:endParaRPr lang="en-US" altLang="en-US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6084" name="Rectangle 40">
            <a:extLst>
              <a:ext uri="{FF2B5EF4-FFF2-40B4-BE49-F238E27FC236}">
                <a16:creationId xmlns:a16="http://schemas.microsoft.com/office/drawing/2014/main" id="{EEFAE69B-290A-B3E0-4CE2-EBAF34B8E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/>
              <a:t>Principal Component Analysis (PCA)</a:t>
            </a:r>
          </a:p>
        </p:txBody>
      </p:sp>
      <p:sp>
        <p:nvSpPr>
          <p:cNvPr id="46085" name="Rectangle 41">
            <a:extLst>
              <a:ext uri="{FF2B5EF4-FFF2-40B4-BE49-F238E27FC236}">
                <a16:creationId xmlns:a16="http://schemas.microsoft.com/office/drawing/2014/main" id="{BDCB06A0-74F8-6880-A30C-2F5BE49DC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61">
            <a:extLst>
              <a:ext uri="{FF2B5EF4-FFF2-40B4-BE49-F238E27FC236}">
                <a16:creationId xmlns:a16="http://schemas.microsoft.com/office/drawing/2014/main" id="{CEFF7AC0-8467-9D2E-592D-DBBACEDC22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2CD6D-6AAA-482B-8296-FE79D3D205B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6BA7E30-E28F-EDD7-EC21-C21D7F8F7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Given </a:t>
            </a:r>
            <a:r>
              <a:rPr lang="en-US" altLang="en-US" sz="2000" i="1"/>
              <a:t>N</a:t>
            </a:r>
            <a:r>
              <a:rPr lang="en-US" altLang="en-US" sz="2000"/>
              <a:t> data vectors from </a:t>
            </a:r>
            <a:r>
              <a:rPr lang="en-US" altLang="en-US" sz="2000" i="1"/>
              <a:t>n</a:t>
            </a:r>
            <a:r>
              <a:rPr lang="en-US" altLang="en-US" sz="2000"/>
              <a:t>-dimensions, find </a:t>
            </a:r>
            <a:r>
              <a:rPr lang="en-US" altLang="en-US" sz="2000" i="1"/>
              <a:t>k</a:t>
            </a:r>
            <a:r>
              <a:rPr lang="en-US" altLang="en-US" sz="2000"/>
              <a:t> ≤ </a:t>
            </a:r>
            <a:r>
              <a:rPr lang="en-US" altLang="en-US" sz="2000" i="1"/>
              <a:t>n </a:t>
            </a:r>
            <a:r>
              <a:rPr lang="en-US" altLang="en-US" sz="2000"/>
              <a:t>orthogonal vectors (</a:t>
            </a:r>
            <a:r>
              <a:rPr lang="en-US" altLang="en-US" sz="2000" i="1"/>
              <a:t>principal components</a:t>
            </a:r>
            <a:r>
              <a:rPr lang="en-US" altLang="en-US" sz="2000"/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Normalize input data: Each attribute falls within the same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Compute </a:t>
            </a:r>
            <a:r>
              <a:rPr lang="en-US" altLang="en-US" sz="2000" i="1"/>
              <a:t>k</a:t>
            </a:r>
            <a:r>
              <a:rPr lang="en-US" altLang="en-US" sz="2000"/>
              <a:t> orthonormal (unit) vectors, i.e., </a:t>
            </a:r>
            <a:r>
              <a:rPr lang="en-US" altLang="en-US" sz="2000" i="1"/>
              <a:t>principal components</a:t>
            </a: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Each input data (vector) is a linear combination of the </a:t>
            </a:r>
            <a:r>
              <a:rPr lang="en-US" altLang="en-US" sz="2000" i="1"/>
              <a:t>k</a:t>
            </a:r>
            <a:r>
              <a:rPr lang="en-US" altLang="en-US" sz="2000"/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000" i="1">
                <a:sym typeface="Symbol" panose="05050102010706020507" pitchFamily="18" charset="2"/>
              </a:rPr>
              <a:t>weak components</a:t>
            </a:r>
            <a:r>
              <a:rPr lang="en-US" altLang="en-US" sz="2000">
                <a:sym typeface="Symbol" panose="05050102010706020507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Works for numeric data only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8BC5D641-2496-5777-F7D1-7A0B97CB082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  <a:noFill/>
        </p:spPr>
        <p:txBody>
          <a:bodyPr anchor="ctr"/>
          <a:lstStyle/>
          <a:p>
            <a:r>
              <a:rPr lang="en-US" altLang="en-US"/>
              <a:t>Principal Component Analysis (Steps)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61">
            <a:extLst>
              <a:ext uri="{FF2B5EF4-FFF2-40B4-BE49-F238E27FC236}">
                <a16:creationId xmlns:a16="http://schemas.microsoft.com/office/drawing/2014/main" id="{929ED721-CB0F-CC8A-82A2-AD079CE42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B9CE71-7B57-414F-B4FB-F4E87788518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B6B2CB0-4974-5B73-4841-C0C8EA415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Subset Selection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A5324C4-0A92-6DA7-0AE3-6340E732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students' ID is often irrelevant to the task of predicting students' GPA</a:t>
            </a:r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0AD7C9AA-1B45-52D8-A14D-2DE2A041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id="{4F2D5F14-907E-9085-72AB-5A0B4623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61">
            <a:extLst>
              <a:ext uri="{FF2B5EF4-FFF2-40B4-BE49-F238E27FC236}">
                <a16:creationId xmlns:a16="http://schemas.microsoft.com/office/drawing/2014/main" id="{C0CEFA9D-1AAD-15D4-078E-4E0358019E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DBEB85-5E3B-4B4C-97B4-95BE0F93772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52227" name="Rectangle 1026">
            <a:extLst>
              <a:ext uri="{FF2B5EF4-FFF2-40B4-BE49-F238E27FC236}">
                <a16:creationId xmlns:a16="http://schemas.microsoft.com/office/drawing/2014/main" id="{94AFC3F7-7F6B-D371-BFB7-4D487DC1D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Parametric Data Reduction: Regression and Log-Linear Models</a:t>
            </a:r>
          </a:p>
        </p:txBody>
      </p:sp>
      <p:sp>
        <p:nvSpPr>
          <p:cNvPr id="52228" name="Rectangle 1027">
            <a:extLst>
              <a:ext uri="{FF2B5EF4-FFF2-40B4-BE49-F238E27FC236}">
                <a16:creationId xmlns:a16="http://schemas.microsoft.com/office/drawing/2014/main" id="{9C5A789A-C3A2-890D-2D60-55616D01F6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/>
              <a:t>Linear regression</a:t>
            </a:r>
            <a:endParaRPr lang="en-US" altLang="en-US" sz="2400"/>
          </a:p>
          <a:p>
            <a:pPr lvl="1" eaLnBrk="1" hangingPunct="1"/>
            <a:r>
              <a:rPr lang="en-US" altLang="en-US" sz="2400"/>
              <a:t>Data modeled to fit a straight line</a:t>
            </a:r>
          </a:p>
          <a:p>
            <a:pPr lvl="1" eaLnBrk="1" hangingPunct="1"/>
            <a:r>
              <a:rPr lang="en-US" altLang="en-US" sz="2400"/>
              <a:t>Often uses the least-square method to fit the line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Multiple regression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Log-linear model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>
            <a:extLst>
              <a:ext uri="{FF2B5EF4-FFF2-40B4-BE49-F238E27FC236}">
                <a16:creationId xmlns:a16="http://schemas.microsoft.com/office/drawing/2014/main" id="{903A41B4-3622-6581-C092-79E73692A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896B9-A36E-4070-8615-434F2534E7D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556447E-D928-A28B-FF91-551D4854A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/>
              <a:t>Regression Analysis</a:t>
            </a:r>
          </a:p>
        </p:txBody>
      </p:sp>
      <p:sp>
        <p:nvSpPr>
          <p:cNvPr id="54276" name="Rectangle 28">
            <a:extLst>
              <a:ext uri="{FF2B5EF4-FFF2-40B4-BE49-F238E27FC236}">
                <a16:creationId xmlns:a16="http://schemas.microsoft.com/office/drawing/2014/main" id="{4087FDD5-FA20-E1A3-EA0B-56509350D7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Regression analysis:</a:t>
            </a:r>
            <a:r>
              <a:rPr lang="en-US" altLang="en-US" sz="2000" b="1"/>
              <a:t> </a:t>
            </a:r>
            <a:r>
              <a:rPr lang="en-US" altLang="en-US" sz="2000"/>
              <a:t>A collective name for techniques for the modeling and analysis of numerical data consisting of values of a </a:t>
            </a:r>
            <a:r>
              <a:rPr lang="en-US" altLang="en-US" sz="2000" b="1" i="1"/>
              <a:t>dependent variable</a:t>
            </a:r>
            <a:r>
              <a:rPr lang="en-US" altLang="en-US" sz="2000" b="1"/>
              <a:t> </a:t>
            </a:r>
            <a:r>
              <a:rPr lang="en-US" altLang="en-US" sz="2000"/>
              <a:t>(also called </a:t>
            </a:r>
            <a:r>
              <a:rPr lang="en-US" altLang="en-US" sz="2000" b="1" i="1"/>
              <a:t>response variable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i="1"/>
              <a:t>measurement</a:t>
            </a:r>
            <a:r>
              <a:rPr lang="en-US" altLang="en-US" sz="2000"/>
              <a:t>) and of one or more </a:t>
            </a:r>
            <a:r>
              <a:rPr lang="en-US" altLang="en-US" sz="2000" i="1"/>
              <a:t>independent variables</a:t>
            </a:r>
            <a:r>
              <a:rPr lang="en-US" altLang="en-US" sz="2000"/>
              <a:t> (aka. </a:t>
            </a:r>
            <a:r>
              <a:rPr lang="en-US" altLang="en-US" sz="2000" b="1" i="1"/>
              <a:t>explanatory variables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b="1" i="1"/>
              <a:t>predictors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The parameters are estimated so as to give a "</a:t>
            </a:r>
            <a:r>
              <a:rPr lang="en-US" altLang="en-US" sz="2000" b="1"/>
              <a:t>best fit</a:t>
            </a:r>
            <a:r>
              <a:rPr lang="en-US" altLang="en-US" sz="2000"/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Most commonly the best fit is evaluated by using the </a:t>
            </a:r>
            <a:r>
              <a:rPr lang="en-US" altLang="en-US" sz="2000" b="1" i="1"/>
              <a:t>least squares method</a:t>
            </a:r>
            <a:r>
              <a:rPr lang="en-US" altLang="en-US" sz="2000"/>
              <a:t>, but other criteria have also been used</a:t>
            </a:r>
          </a:p>
        </p:txBody>
      </p:sp>
      <p:sp>
        <p:nvSpPr>
          <p:cNvPr id="54277" name="Rectangle 31">
            <a:extLst>
              <a:ext uri="{FF2B5EF4-FFF2-40B4-BE49-F238E27FC236}">
                <a16:creationId xmlns:a16="http://schemas.microsoft.com/office/drawing/2014/main" id="{40A9B0DC-FFD5-2D6F-CECF-77BD817EC8E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Used for prediction (including forecasting of time-series data), inference, hypothesis testing, and modeling of causal relationships</a:t>
            </a:r>
            <a:endParaRPr lang="en-US" altLang="en-US" sz="2400"/>
          </a:p>
        </p:txBody>
      </p:sp>
      <p:sp>
        <p:nvSpPr>
          <p:cNvPr id="54278" name="Text Box 20">
            <a:extLst>
              <a:ext uri="{FF2B5EF4-FFF2-40B4-BE49-F238E27FC236}">
                <a16:creationId xmlns:a16="http://schemas.microsoft.com/office/drawing/2014/main" id="{18D4C2B5-D40C-C097-5061-8E44F3CA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54279" name="Group 30">
            <a:extLst>
              <a:ext uri="{FF2B5EF4-FFF2-40B4-BE49-F238E27FC236}">
                <a16:creationId xmlns:a16="http://schemas.microsoft.com/office/drawing/2014/main" id="{83A517A8-C9C2-7ED5-1B8F-46A28BB987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</p:grpSpPr>
        <p:sp>
          <p:nvSpPr>
            <p:cNvPr id="54280" name="Line 3">
              <a:extLst>
                <a:ext uri="{FF2B5EF4-FFF2-40B4-BE49-F238E27FC236}">
                  <a16:creationId xmlns:a16="http://schemas.microsoft.com/office/drawing/2014/main" id="{FD9CE340-A61E-C8CF-0DBB-48DC73058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1" name="Line 4">
              <a:extLst>
                <a:ext uri="{FF2B5EF4-FFF2-40B4-BE49-F238E27FC236}">
                  <a16:creationId xmlns:a16="http://schemas.microsoft.com/office/drawing/2014/main" id="{FD3535E7-6579-5FA7-B4FA-4F02776C9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2" name="Oval 5">
              <a:extLst>
                <a:ext uri="{FF2B5EF4-FFF2-40B4-BE49-F238E27FC236}">
                  <a16:creationId xmlns:a16="http://schemas.microsoft.com/office/drawing/2014/main" id="{29B02E51-7D3A-BB9D-6755-762C1DA813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3" name="Oval 6">
              <a:extLst>
                <a:ext uri="{FF2B5EF4-FFF2-40B4-BE49-F238E27FC236}">
                  <a16:creationId xmlns:a16="http://schemas.microsoft.com/office/drawing/2014/main" id="{2A394539-E1B3-D363-D61C-376171ADC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4" name="Oval 7">
              <a:extLst>
                <a:ext uri="{FF2B5EF4-FFF2-40B4-BE49-F238E27FC236}">
                  <a16:creationId xmlns:a16="http://schemas.microsoft.com/office/drawing/2014/main" id="{77DA446A-408B-BB69-7FB2-AD57E422D9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5" name="Oval 8">
              <a:extLst>
                <a:ext uri="{FF2B5EF4-FFF2-40B4-BE49-F238E27FC236}">
                  <a16:creationId xmlns:a16="http://schemas.microsoft.com/office/drawing/2014/main" id="{69D37187-13E1-C46C-B550-0365A345CB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6" name="Oval 9">
              <a:extLst>
                <a:ext uri="{FF2B5EF4-FFF2-40B4-BE49-F238E27FC236}">
                  <a16:creationId xmlns:a16="http://schemas.microsoft.com/office/drawing/2014/main" id="{AB924598-D65F-9983-F947-0C800B0955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7" name="Oval 10">
              <a:extLst>
                <a:ext uri="{FF2B5EF4-FFF2-40B4-BE49-F238E27FC236}">
                  <a16:creationId xmlns:a16="http://schemas.microsoft.com/office/drawing/2014/main" id="{514DCC21-7A32-EE24-3BA3-EC5F2F198A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8" name="Oval 11">
              <a:extLst>
                <a:ext uri="{FF2B5EF4-FFF2-40B4-BE49-F238E27FC236}">
                  <a16:creationId xmlns:a16="http://schemas.microsoft.com/office/drawing/2014/main" id="{10AEC66D-AA79-4C16-83DE-A7754CE90B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9" name="Oval 12">
              <a:extLst>
                <a:ext uri="{FF2B5EF4-FFF2-40B4-BE49-F238E27FC236}">
                  <a16:creationId xmlns:a16="http://schemas.microsoft.com/office/drawing/2014/main" id="{AFB7D2D9-38A4-9234-CD50-9D28B48F75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0" name="Oval 13">
              <a:extLst>
                <a:ext uri="{FF2B5EF4-FFF2-40B4-BE49-F238E27FC236}">
                  <a16:creationId xmlns:a16="http://schemas.microsoft.com/office/drawing/2014/main" id="{9C76ADF0-0431-89BC-7D30-D6F380D95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1" name="Oval 14">
              <a:extLst>
                <a:ext uri="{FF2B5EF4-FFF2-40B4-BE49-F238E27FC236}">
                  <a16:creationId xmlns:a16="http://schemas.microsoft.com/office/drawing/2014/main" id="{DCA36D5A-A068-1660-4D89-733FF535AB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2" name="Oval 15">
              <a:extLst>
                <a:ext uri="{FF2B5EF4-FFF2-40B4-BE49-F238E27FC236}">
                  <a16:creationId xmlns:a16="http://schemas.microsoft.com/office/drawing/2014/main" id="{84512067-4E7B-7390-A880-A5CB7F48BE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3" name="Oval 16">
              <a:extLst>
                <a:ext uri="{FF2B5EF4-FFF2-40B4-BE49-F238E27FC236}">
                  <a16:creationId xmlns:a16="http://schemas.microsoft.com/office/drawing/2014/main" id="{2D53F00C-2DCC-D746-D145-278508E2C5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4" name="Oval 17">
              <a:extLst>
                <a:ext uri="{FF2B5EF4-FFF2-40B4-BE49-F238E27FC236}">
                  <a16:creationId xmlns:a16="http://schemas.microsoft.com/office/drawing/2014/main" id="{328B750F-D994-BC2B-6EAA-665B00530A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5" name="Line 18">
              <a:extLst>
                <a:ext uri="{FF2B5EF4-FFF2-40B4-BE49-F238E27FC236}">
                  <a16:creationId xmlns:a16="http://schemas.microsoft.com/office/drawing/2014/main" id="{2AE6A36C-1B22-04DE-3E98-A6AF97CE0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96" name="Text Box 19">
              <a:extLst>
                <a:ext uri="{FF2B5EF4-FFF2-40B4-BE49-F238E27FC236}">
                  <a16:creationId xmlns:a16="http://schemas.microsoft.com/office/drawing/2014/main" id="{257666D6-5459-DBD6-60F7-ACAF8FE64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4297" name="Text Box 21">
              <a:extLst>
                <a:ext uri="{FF2B5EF4-FFF2-40B4-BE49-F238E27FC236}">
                  <a16:creationId xmlns:a16="http://schemas.microsoft.com/office/drawing/2014/main" id="{ABDE8499-9178-23B3-5D50-CFC6DA565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54298" name="Line 22">
              <a:extLst>
                <a:ext uri="{FF2B5EF4-FFF2-40B4-BE49-F238E27FC236}">
                  <a16:creationId xmlns:a16="http://schemas.microsoft.com/office/drawing/2014/main" id="{515C2B05-1CC0-D1E7-2556-82A072A3E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99" name="Line 23">
              <a:extLst>
                <a:ext uri="{FF2B5EF4-FFF2-40B4-BE49-F238E27FC236}">
                  <a16:creationId xmlns:a16="http://schemas.microsoft.com/office/drawing/2014/main" id="{99278972-6C60-3175-E0F2-49E625E88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00" name="Line 24">
              <a:extLst>
                <a:ext uri="{FF2B5EF4-FFF2-40B4-BE49-F238E27FC236}">
                  <a16:creationId xmlns:a16="http://schemas.microsoft.com/office/drawing/2014/main" id="{05D8029F-F990-557D-F178-868ABE1E6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01" name="Text Box 25">
              <a:extLst>
                <a:ext uri="{FF2B5EF4-FFF2-40B4-BE49-F238E27FC236}">
                  <a16:creationId xmlns:a16="http://schemas.microsoft.com/office/drawing/2014/main" id="{B0A63A95-1F4F-0CC5-669D-E6A067925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54302" name="Text Box 26">
              <a:extLst>
                <a:ext uri="{FF2B5EF4-FFF2-40B4-BE49-F238E27FC236}">
                  <a16:creationId xmlns:a16="http://schemas.microsoft.com/office/drawing/2014/main" id="{BD40C21B-55DC-6645-B658-AD174B027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54303" name="Text Box 27">
              <a:extLst>
                <a:ext uri="{FF2B5EF4-FFF2-40B4-BE49-F238E27FC236}">
                  <a16:creationId xmlns:a16="http://schemas.microsoft.com/office/drawing/2014/main" id="{94336EF5-C62E-56E1-E05D-7092B8EC4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Y1’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058B513C-5CD4-BF2C-0706-45D6DBBF62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CA436-7FA9-4B8D-9704-93E2CA94AF2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0FC58D2-5615-4079-3E91-F16223702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Linear regression</a:t>
            </a:r>
            <a:r>
              <a:rPr lang="en-US" altLang="en-US" sz="2000"/>
              <a:t>: </a:t>
            </a:r>
            <a:r>
              <a:rPr lang="en-US" altLang="en-US" sz="2000" i="1"/>
              <a:t>Y = </a:t>
            </a:r>
            <a:r>
              <a:rPr lang="en-US" altLang="en-US" sz="2000" i="1">
                <a:sym typeface="Symbol" panose="05050102010706020507" pitchFamily="18" charset="2"/>
              </a:rPr>
              <a:t>w X + b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Two regression coefficients, </a:t>
            </a:r>
            <a:r>
              <a:rPr lang="en-US" altLang="en-US" sz="2000" i="1">
                <a:sym typeface="Symbol" panose="05050102010706020507" pitchFamily="18" charset="2"/>
              </a:rPr>
              <a:t>w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b,</a:t>
            </a:r>
            <a:r>
              <a:rPr lang="en-US" altLang="en-US" sz="2000"/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Using the least squares criterion to the known values of </a:t>
            </a:r>
            <a:r>
              <a:rPr lang="en-US" altLang="en-US" sz="2000" i="1"/>
              <a:t>Y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Y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…,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X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Multiple regression</a:t>
            </a:r>
            <a:r>
              <a:rPr lang="en-US" altLang="en-US" sz="2000"/>
              <a:t>: </a:t>
            </a:r>
            <a:r>
              <a:rPr lang="en-US" altLang="en-US" sz="2000" i="1"/>
              <a:t>Y = b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2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Log-linear models</a:t>
            </a:r>
            <a:r>
              <a:rPr lang="en-US" altLang="en-US" sz="200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Useful for dimensionality reduction and data smoothing</a:t>
            </a:r>
            <a:endParaRPr lang="en-US" altLang="en-US" sz="2000" i="1" baseline="-25000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27B1D92-03FA-045E-21F3-C91627DD8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Regress Analysis and Log-Linear Models</a:t>
            </a: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>
            <a:extLst>
              <a:ext uri="{FF2B5EF4-FFF2-40B4-BE49-F238E27FC236}">
                <a16:creationId xmlns:a16="http://schemas.microsoft.com/office/drawing/2014/main" id="{D585D95B-D7DC-425F-B2B4-1C9E51DA9B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1ABBB-AB89-41EE-B3CA-0EA70D455D9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F3D5418-DEE4-144F-38C2-70640C74C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6474A44-401F-DC96-27CE-A6D9BC9215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/>
          </a:p>
        </p:txBody>
      </p:sp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23E85D3E-41A8-D97E-CB06-BA915B48A539}"/>
              </a:ext>
            </a:extLst>
          </p:cNvPr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915772" imgH="3848582" progId="MSGraph.Chart.8">
                  <p:embed followColorScheme="full"/>
                </p:oleObj>
              </mc:Choice>
              <mc:Fallback>
                <p:oleObj name="Chart" r:id="rId3" imgW="7915772" imgH="3848582" progId="MSGraph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61">
            <a:extLst>
              <a:ext uri="{FF2B5EF4-FFF2-40B4-BE49-F238E27FC236}">
                <a16:creationId xmlns:a16="http://schemas.microsoft.com/office/drawing/2014/main" id="{0FC8AD88-EC16-0C85-8031-4C2A8D072B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072071-4A6B-4DDB-ABC4-FAC6C3DAD6F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DC4CB6B-E57C-759F-E40E-C37F549A4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Clustering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A271019-5CE8-6D2E-3461-F4B1DD700DC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Cluster analysis will be studied in depth in Chapter 10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>
            <a:extLst>
              <a:ext uri="{FF2B5EF4-FFF2-40B4-BE49-F238E27FC236}">
                <a16:creationId xmlns:a16="http://schemas.microsoft.com/office/drawing/2014/main" id="{9E3F6A8C-8180-5423-C876-A0BC69BA63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7F4EC3-78B6-46D1-8FA0-295FC6B8363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9AE26BF-E299-BB09-4D13-7C952B9E8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Sampling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B73DA2A-6B00-1497-5811-57EEF5B9C35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Sampling: obtaining a small sample </a:t>
            </a:r>
            <a:r>
              <a:rPr lang="en-US" altLang="en-US" sz="2400" i="1"/>
              <a:t>s</a:t>
            </a:r>
            <a:r>
              <a:rPr lang="en-US" altLang="en-US" sz="2400"/>
              <a:t> to represent the whole data set </a:t>
            </a:r>
            <a:r>
              <a:rPr lang="en-US" altLang="en-US" sz="2400" i="1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Key principle: Choose a </a:t>
            </a:r>
            <a:r>
              <a:rPr lang="en-US" altLang="en-US" sz="2400">
                <a:solidFill>
                  <a:schemeClr val="hlink"/>
                </a:solidFill>
              </a:rPr>
              <a:t>representative</a:t>
            </a:r>
            <a:r>
              <a:rPr lang="en-US" altLang="en-US" sz="240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Note: Sampling may not reduce database I/Os (page at a time)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>
            <a:extLst>
              <a:ext uri="{FF2B5EF4-FFF2-40B4-BE49-F238E27FC236}">
                <a16:creationId xmlns:a16="http://schemas.microsoft.com/office/drawing/2014/main" id="{C0747D54-8014-EA1A-1681-82E0FF11C1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47978-E859-462C-AD00-6E3812D5BD9C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F1BCF98-1CF7-28A0-7889-A77FDA090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/>
              <a:t>Types of Sampling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15FE258-EFA6-0EEF-BB9A-F23BD596735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61">
            <a:extLst>
              <a:ext uri="{FF2B5EF4-FFF2-40B4-BE49-F238E27FC236}">
                <a16:creationId xmlns:a16="http://schemas.microsoft.com/office/drawing/2014/main" id="{9D71E1EB-C7F8-2963-9671-8DDAAAA181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CD8D9-DB22-4955-AB99-4225852DB63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C1808B9-ADAC-4964-AA50-E110A6652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Quality: Why Preprocess the Data?</a:t>
            </a:r>
            <a:endParaRPr lang="en-US" alt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3D2DCCC-1075-93AD-FAE2-9F8B04AC9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240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Interpretability: how easily the data can be understood?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61">
            <a:extLst>
              <a:ext uri="{FF2B5EF4-FFF2-40B4-BE49-F238E27FC236}">
                <a16:creationId xmlns:a16="http://schemas.microsoft.com/office/drawing/2014/main" id="{CF126DE6-5D96-1BE7-FCB4-7D2872D8A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0974AAD4-ED2F-4F5E-B06A-1A0B48D84514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63CC760C-8DF4-B6CD-BADC-7B5536F1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70029F06-5B2E-0AA2-075E-3C513BF63642}"/>
              </a:ext>
            </a:extLst>
          </p:cNvPr>
          <p:cNvSpPr txBox="1">
            <a:spLocks noChangeArrowheads="1"/>
          </p:cNvSpPr>
          <p:nvPr/>
        </p:nvSpPr>
        <p:spPr bwMode="auto">
          <a:xfrm rot="-1013563">
            <a:off x="3733800" y="2819400"/>
            <a:ext cx="220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SRSWOR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(simple random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sample without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66565" name="Group 4">
            <a:extLst>
              <a:ext uri="{FF2B5EF4-FFF2-40B4-BE49-F238E27FC236}">
                <a16:creationId xmlns:a16="http://schemas.microsoft.com/office/drawing/2014/main" id="{207421DF-35FA-E0E5-05D4-7E3909FDE2C6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66586" name="AutoShape 5">
              <a:extLst>
                <a:ext uri="{FF2B5EF4-FFF2-40B4-BE49-F238E27FC236}">
                  <a16:creationId xmlns:a16="http://schemas.microsoft.com/office/drawing/2014/main" id="{62AA5BEC-CD6F-0E2F-B971-49C625ED2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7" name="Oval 6">
              <a:extLst>
                <a:ext uri="{FF2B5EF4-FFF2-40B4-BE49-F238E27FC236}">
                  <a16:creationId xmlns:a16="http://schemas.microsoft.com/office/drawing/2014/main" id="{03A102C9-3775-1E31-135F-AF82B18B8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8" name="Oval 7">
              <a:extLst>
                <a:ext uri="{FF2B5EF4-FFF2-40B4-BE49-F238E27FC236}">
                  <a16:creationId xmlns:a16="http://schemas.microsoft.com/office/drawing/2014/main" id="{D2C54DFD-9417-17E1-46EB-4BA2A40C2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9" name="Oval 8">
              <a:extLst>
                <a:ext uri="{FF2B5EF4-FFF2-40B4-BE49-F238E27FC236}">
                  <a16:creationId xmlns:a16="http://schemas.microsoft.com/office/drawing/2014/main" id="{C05418AB-15A6-BA0A-7509-28E82D5F5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66566" name="Text Box 9">
            <a:extLst>
              <a:ext uri="{FF2B5EF4-FFF2-40B4-BE49-F238E27FC236}">
                <a16:creationId xmlns:a16="http://schemas.microsoft.com/office/drawing/2014/main" id="{7B7EE044-B76D-5A4F-61B8-A58272E4D1D9}"/>
              </a:ext>
            </a:extLst>
          </p:cNvPr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66567" name="Group 10">
            <a:extLst>
              <a:ext uri="{FF2B5EF4-FFF2-40B4-BE49-F238E27FC236}">
                <a16:creationId xmlns:a16="http://schemas.microsoft.com/office/drawing/2014/main" id="{1EC0ADDF-DA4E-02C0-6371-BB54473B5BA0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66582" name="AutoShape 11">
              <a:extLst>
                <a:ext uri="{FF2B5EF4-FFF2-40B4-BE49-F238E27FC236}">
                  <a16:creationId xmlns:a16="http://schemas.microsoft.com/office/drawing/2014/main" id="{A317E1A4-BD03-0CDE-9324-5B4047F5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3" name="Oval 12">
              <a:extLst>
                <a:ext uri="{FF2B5EF4-FFF2-40B4-BE49-F238E27FC236}">
                  <a16:creationId xmlns:a16="http://schemas.microsoft.com/office/drawing/2014/main" id="{48F55C18-DB7E-0686-4439-8690C131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4" name="Oval 13">
              <a:extLst>
                <a:ext uri="{FF2B5EF4-FFF2-40B4-BE49-F238E27FC236}">
                  <a16:creationId xmlns:a16="http://schemas.microsoft.com/office/drawing/2014/main" id="{42E03B37-7A73-1A1B-4994-2D07E761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5" name="Oval 14">
              <a:extLst>
                <a:ext uri="{FF2B5EF4-FFF2-40B4-BE49-F238E27FC236}">
                  <a16:creationId xmlns:a16="http://schemas.microsoft.com/office/drawing/2014/main" id="{4DE18CD5-B076-80B5-0C7B-FD77DA30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6568" name="Group 15">
            <a:extLst>
              <a:ext uri="{FF2B5EF4-FFF2-40B4-BE49-F238E27FC236}">
                <a16:creationId xmlns:a16="http://schemas.microsoft.com/office/drawing/2014/main" id="{1B2A25C2-5D0C-E1EF-C829-E0B7255885EF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66571" name="AutoShape 16">
              <a:extLst>
                <a:ext uri="{FF2B5EF4-FFF2-40B4-BE49-F238E27FC236}">
                  <a16:creationId xmlns:a16="http://schemas.microsoft.com/office/drawing/2014/main" id="{ADA32BBA-0F62-00F9-4887-80CCC97AC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2" name="Oval 17">
              <a:extLst>
                <a:ext uri="{FF2B5EF4-FFF2-40B4-BE49-F238E27FC236}">
                  <a16:creationId xmlns:a16="http://schemas.microsoft.com/office/drawing/2014/main" id="{DA9AFB08-0168-DBCA-C078-1E9EEA11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3" name="Oval 18">
              <a:extLst>
                <a:ext uri="{FF2B5EF4-FFF2-40B4-BE49-F238E27FC236}">
                  <a16:creationId xmlns:a16="http://schemas.microsoft.com/office/drawing/2014/main" id="{5753A300-DCD3-8E8E-CCDB-B782E692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4" name="Oval 19">
              <a:extLst>
                <a:ext uri="{FF2B5EF4-FFF2-40B4-BE49-F238E27FC236}">
                  <a16:creationId xmlns:a16="http://schemas.microsoft.com/office/drawing/2014/main" id="{2A7AEA28-8EAE-780B-0205-C96C12BDA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5" name="Oval 20">
              <a:extLst>
                <a:ext uri="{FF2B5EF4-FFF2-40B4-BE49-F238E27FC236}">
                  <a16:creationId xmlns:a16="http://schemas.microsoft.com/office/drawing/2014/main" id="{3AC80BA6-C63E-4C67-1D34-DCF936ED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6" name="Oval 21">
              <a:extLst>
                <a:ext uri="{FF2B5EF4-FFF2-40B4-BE49-F238E27FC236}">
                  <a16:creationId xmlns:a16="http://schemas.microsoft.com/office/drawing/2014/main" id="{B466466E-411A-71C2-0029-FEEF868D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7" name="Oval 22">
              <a:extLst>
                <a:ext uri="{FF2B5EF4-FFF2-40B4-BE49-F238E27FC236}">
                  <a16:creationId xmlns:a16="http://schemas.microsoft.com/office/drawing/2014/main" id="{316FDE4D-B1EB-3891-DC7F-17A7618CF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8" name="Oval 23">
              <a:extLst>
                <a:ext uri="{FF2B5EF4-FFF2-40B4-BE49-F238E27FC236}">
                  <a16:creationId xmlns:a16="http://schemas.microsoft.com/office/drawing/2014/main" id="{A28B6209-3E3B-9E32-AD9A-6601D171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9" name="Oval 24">
              <a:extLst>
                <a:ext uri="{FF2B5EF4-FFF2-40B4-BE49-F238E27FC236}">
                  <a16:creationId xmlns:a16="http://schemas.microsoft.com/office/drawing/2014/main" id="{AC7A68D4-6FE0-8E28-0A57-F221086E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0" name="Oval 25">
              <a:extLst>
                <a:ext uri="{FF2B5EF4-FFF2-40B4-BE49-F238E27FC236}">
                  <a16:creationId xmlns:a16="http://schemas.microsoft.com/office/drawing/2014/main" id="{2F3BC4B5-1A5F-38B2-BBB5-3367508A3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1" name="Text Box 26">
              <a:extLst>
                <a:ext uri="{FF2B5EF4-FFF2-40B4-BE49-F238E27FC236}">
                  <a16:creationId xmlns:a16="http://schemas.microsoft.com/office/drawing/2014/main" id="{A12729D3-0A49-208F-03CD-9D09866D2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66569" name="Line 27">
            <a:extLst>
              <a:ext uri="{FF2B5EF4-FFF2-40B4-BE49-F238E27FC236}">
                <a16:creationId xmlns:a16="http://schemas.microsoft.com/office/drawing/2014/main" id="{28E20BA4-23F5-1CA3-333E-F7258D398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70" name="Line 28">
            <a:extLst>
              <a:ext uri="{FF2B5EF4-FFF2-40B4-BE49-F238E27FC236}">
                <a16:creationId xmlns:a16="http://schemas.microsoft.com/office/drawing/2014/main" id="{CD296566-FF89-5E47-E2D6-BAF12D2E5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61">
            <a:extLst>
              <a:ext uri="{FF2B5EF4-FFF2-40B4-BE49-F238E27FC236}">
                <a16:creationId xmlns:a16="http://schemas.microsoft.com/office/drawing/2014/main" id="{6504206B-65C2-4880-E345-8550FCFA9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93D7A-0A11-42B7-8748-92848FC4EAB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C192547-51B8-3DAF-53C3-F1FA1D9D7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/>
              <a:t>Sampling: Cluster or Stratified Sampling</a:t>
            </a:r>
          </a:p>
        </p:txBody>
      </p:sp>
      <p:grpSp>
        <p:nvGrpSpPr>
          <p:cNvPr id="68612" name="Group 3">
            <a:extLst>
              <a:ext uri="{FF2B5EF4-FFF2-40B4-BE49-F238E27FC236}">
                <a16:creationId xmlns:a16="http://schemas.microsoft.com/office/drawing/2014/main" id="{6B25899B-6B2F-800F-6812-8FAA04E6C0C2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68633" name="Rectangle 4">
              <a:extLst>
                <a:ext uri="{FF2B5EF4-FFF2-40B4-BE49-F238E27FC236}">
                  <a16:creationId xmlns:a16="http://schemas.microsoft.com/office/drawing/2014/main" id="{BFFDF4B6-4F81-23D8-6CF7-E89C36B2D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4" name="AutoShape 5">
              <a:extLst>
                <a:ext uri="{FF2B5EF4-FFF2-40B4-BE49-F238E27FC236}">
                  <a16:creationId xmlns:a16="http://schemas.microsoft.com/office/drawing/2014/main" id="{8A8AF83E-699D-059D-D51C-87BC84AD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5" name="AutoShape 6">
              <a:extLst>
                <a:ext uri="{FF2B5EF4-FFF2-40B4-BE49-F238E27FC236}">
                  <a16:creationId xmlns:a16="http://schemas.microsoft.com/office/drawing/2014/main" id="{5BA02E74-5996-3C7E-20B6-C2CE58ED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6" name="AutoShape 7">
              <a:extLst>
                <a:ext uri="{FF2B5EF4-FFF2-40B4-BE49-F238E27FC236}">
                  <a16:creationId xmlns:a16="http://schemas.microsoft.com/office/drawing/2014/main" id="{E77E0647-B7FC-F0FE-FDB6-74709CD3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7" name="AutoShape 8">
              <a:extLst>
                <a:ext uri="{FF2B5EF4-FFF2-40B4-BE49-F238E27FC236}">
                  <a16:creationId xmlns:a16="http://schemas.microsoft.com/office/drawing/2014/main" id="{59EF6C56-2D59-B949-9A30-F8001F45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8" name="AutoShape 9">
              <a:extLst>
                <a:ext uri="{FF2B5EF4-FFF2-40B4-BE49-F238E27FC236}">
                  <a16:creationId xmlns:a16="http://schemas.microsoft.com/office/drawing/2014/main" id="{DDC1FC8A-8D37-D357-4053-89B68658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9" name="AutoShape 10">
              <a:extLst>
                <a:ext uri="{FF2B5EF4-FFF2-40B4-BE49-F238E27FC236}">
                  <a16:creationId xmlns:a16="http://schemas.microsoft.com/office/drawing/2014/main" id="{5B3E29A6-A113-6305-7DA7-FAD84DAB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0" name="AutoShape 11">
              <a:extLst>
                <a:ext uri="{FF2B5EF4-FFF2-40B4-BE49-F238E27FC236}">
                  <a16:creationId xmlns:a16="http://schemas.microsoft.com/office/drawing/2014/main" id="{35D60D00-CC0E-8267-B9F1-F7648E7E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1" name="AutoShape 12">
              <a:extLst>
                <a:ext uri="{FF2B5EF4-FFF2-40B4-BE49-F238E27FC236}">
                  <a16:creationId xmlns:a16="http://schemas.microsoft.com/office/drawing/2014/main" id="{BE71BF37-427E-B89A-8028-F8771FC1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2" name="Freeform 13">
              <a:extLst>
                <a:ext uri="{FF2B5EF4-FFF2-40B4-BE49-F238E27FC236}">
                  <a16:creationId xmlns:a16="http://schemas.microsoft.com/office/drawing/2014/main" id="{AF43B231-2E8F-81C2-F1ED-0DC96EC5D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43" name="AutoShape 14">
              <a:extLst>
                <a:ext uri="{FF2B5EF4-FFF2-40B4-BE49-F238E27FC236}">
                  <a16:creationId xmlns:a16="http://schemas.microsoft.com/office/drawing/2014/main" id="{505DE29B-B6A4-5F0E-DB53-29EA2FFD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4" name="AutoShape 15">
              <a:extLst>
                <a:ext uri="{FF2B5EF4-FFF2-40B4-BE49-F238E27FC236}">
                  <a16:creationId xmlns:a16="http://schemas.microsoft.com/office/drawing/2014/main" id="{6AAD7B4B-32C8-AA21-9076-37F986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5" name="AutoShape 16">
              <a:extLst>
                <a:ext uri="{FF2B5EF4-FFF2-40B4-BE49-F238E27FC236}">
                  <a16:creationId xmlns:a16="http://schemas.microsoft.com/office/drawing/2014/main" id="{65F579CB-A58C-4289-4371-7BDE9B556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6" name="AutoShape 17">
              <a:extLst>
                <a:ext uri="{FF2B5EF4-FFF2-40B4-BE49-F238E27FC236}">
                  <a16:creationId xmlns:a16="http://schemas.microsoft.com/office/drawing/2014/main" id="{82DC8893-EA24-E7C7-8483-008DA4F24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7" name="AutoShape 18">
              <a:extLst>
                <a:ext uri="{FF2B5EF4-FFF2-40B4-BE49-F238E27FC236}">
                  <a16:creationId xmlns:a16="http://schemas.microsoft.com/office/drawing/2014/main" id="{53914E1E-F73F-04BF-8DBE-3D255946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8" name="AutoShape 19">
              <a:extLst>
                <a:ext uri="{FF2B5EF4-FFF2-40B4-BE49-F238E27FC236}">
                  <a16:creationId xmlns:a16="http://schemas.microsoft.com/office/drawing/2014/main" id="{DE5438F6-F713-5F76-1572-052C11E6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9" name="AutoShape 20">
              <a:extLst>
                <a:ext uri="{FF2B5EF4-FFF2-40B4-BE49-F238E27FC236}">
                  <a16:creationId xmlns:a16="http://schemas.microsoft.com/office/drawing/2014/main" id="{CEE01C3A-4879-989A-5096-09DD914BA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0" name="AutoShape 21">
              <a:extLst>
                <a:ext uri="{FF2B5EF4-FFF2-40B4-BE49-F238E27FC236}">
                  <a16:creationId xmlns:a16="http://schemas.microsoft.com/office/drawing/2014/main" id="{E9C45F90-63AD-03B5-B6F2-DC043B717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1" name="AutoShape 22">
              <a:extLst>
                <a:ext uri="{FF2B5EF4-FFF2-40B4-BE49-F238E27FC236}">
                  <a16:creationId xmlns:a16="http://schemas.microsoft.com/office/drawing/2014/main" id="{CA9AA0F3-6EF5-9E62-79AC-1DC22343B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2" name="Freeform 23">
              <a:extLst>
                <a:ext uri="{FF2B5EF4-FFF2-40B4-BE49-F238E27FC236}">
                  <a16:creationId xmlns:a16="http://schemas.microsoft.com/office/drawing/2014/main" id="{8BFDFA1C-FBCA-288A-5DBA-77E7592EC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8653" name="Group 24">
              <a:extLst>
                <a:ext uri="{FF2B5EF4-FFF2-40B4-BE49-F238E27FC236}">
                  <a16:creationId xmlns:a16="http://schemas.microsoft.com/office/drawing/2014/main" id="{C6D1DF79-30EF-30A3-CCCD-DD444A3D2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68654" name="AutoShape 25">
                <a:extLst>
                  <a:ext uri="{FF2B5EF4-FFF2-40B4-BE49-F238E27FC236}">
                    <a16:creationId xmlns:a16="http://schemas.microsoft.com/office/drawing/2014/main" id="{4074C18D-7D83-C223-7C77-D73692198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5" name="AutoShape 26">
                <a:extLst>
                  <a:ext uri="{FF2B5EF4-FFF2-40B4-BE49-F238E27FC236}">
                    <a16:creationId xmlns:a16="http://schemas.microsoft.com/office/drawing/2014/main" id="{8F633F46-2B7F-E5B7-A43B-16C3E8018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6" name="AutoShape 27">
                <a:extLst>
                  <a:ext uri="{FF2B5EF4-FFF2-40B4-BE49-F238E27FC236}">
                    <a16:creationId xmlns:a16="http://schemas.microsoft.com/office/drawing/2014/main" id="{1D340BD8-8187-6FB4-A125-DB3A15816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7" name="AutoShape 28">
                <a:extLst>
                  <a:ext uri="{FF2B5EF4-FFF2-40B4-BE49-F238E27FC236}">
                    <a16:creationId xmlns:a16="http://schemas.microsoft.com/office/drawing/2014/main" id="{832776FB-955A-1ED7-668D-83446B590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8" name="AutoShape 29">
                <a:extLst>
                  <a:ext uri="{FF2B5EF4-FFF2-40B4-BE49-F238E27FC236}">
                    <a16:creationId xmlns:a16="http://schemas.microsoft.com/office/drawing/2014/main" id="{449440C5-431A-5DDE-8BB1-F4128BC74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9" name="AutoShape 30">
                <a:extLst>
                  <a:ext uri="{FF2B5EF4-FFF2-40B4-BE49-F238E27FC236}">
                    <a16:creationId xmlns:a16="http://schemas.microsoft.com/office/drawing/2014/main" id="{91E3CD93-BB5D-7B88-7C78-D88F12B07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0" name="AutoShape 31">
                <a:extLst>
                  <a:ext uri="{FF2B5EF4-FFF2-40B4-BE49-F238E27FC236}">
                    <a16:creationId xmlns:a16="http://schemas.microsoft.com/office/drawing/2014/main" id="{B1317B56-3370-BF18-603E-495CE4CE6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1" name="AutoShape 32">
                <a:extLst>
                  <a:ext uri="{FF2B5EF4-FFF2-40B4-BE49-F238E27FC236}">
                    <a16:creationId xmlns:a16="http://schemas.microsoft.com/office/drawing/2014/main" id="{C9273B2B-7E2D-6D49-953B-A68E563D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2" name="AutoShape 33">
                <a:extLst>
                  <a:ext uri="{FF2B5EF4-FFF2-40B4-BE49-F238E27FC236}">
                    <a16:creationId xmlns:a16="http://schemas.microsoft.com/office/drawing/2014/main" id="{462A5DC5-D21F-25B1-742F-D04B0813F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3" name="AutoShape 34">
                <a:extLst>
                  <a:ext uri="{FF2B5EF4-FFF2-40B4-BE49-F238E27FC236}">
                    <a16:creationId xmlns:a16="http://schemas.microsoft.com/office/drawing/2014/main" id="{EEAC9BBE-B5BF-FA4F-2A37-1C3418162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4" name="Freeform 35">
                <a:extLst>
                  <a:ext uri="{FF2B5EF4-FFF2-40B4-BE49-F238E27FC236}">
                    <a16:creationId xmlns:a16="http://schemas.microsoft.com/office/drawing/2014/main" id="{0997A452-1298-A646-0D26-969DF2219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68613" name="Rectangle 36">
            <a:extLst>
              <a:ext uri="{FF2B5EF4-FFF2-40B4-BE49-F238E27FC236}">
                <a16:creationId xmlns:a16="http://schemas.microsoft.com/office/drawing/2014/main" id="{82033555-1A49-AC2D-CA79-09C03922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68614" name="Group 37">
            <a:extLst>
              <a:ext uri="{FF2B5EF4-FFF2-40B4-BE49-F238E27FC236}">
                <a16:creationId xmlns:a16="http://schemas.microsoft.com/office/drawing/2014/main" id="{91AD1E7E-DD10-A794-69EB-503E4983AF02}"/>
              </a:ext>
            </a:extLst>
          </p:cNvPr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68617" name="AutoShape 38">
              <a:extLst>
                <a:ext uri="{FF2B5EF4-FFF2-40B4-BE49-F238E27FC236}">
                  <a16:creationId xmlns:a16="http://schemas.microsoft.com/office/drawing/2014/main" id="{98A28215-73C6-8334-B581-C8C15EB87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18" name="AutoShape 39">
              <a:extLst>
                <a:ext uri="{FF2B5EF4-FFF2-40B4-BE49-F238E27FC236}">
                  <a16:creationId xmlns:a16="http://schemas.microsoft.com/office/drawing/2014/main" id="{CE4D5305-E428-5E48-8167-079F4CFF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19" name="AutoShape 40">
              <a:extLst>
                <a:ext uri="{FF2B5EF4-FFF2-40B4-BE49-F238E27FC236}">
                  <a16:creationId xmlns:a16="http://schemas.microsoft.com/office/drawing/2014/main" id="{0F2378BA-444A-19B5-6E90-08AB40AC4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0" name="AutoShape 41">
              <a:extLst>
                <a:ext uri="{FF2B5EF4-FFF2-40B4-BE49-F238E27FC236}">
                  <a16:creationId xmlns:a16="http://schemas.microsoft.com/office/drawing/2014/main" id="{ED4B833B-C9D9-885C-8A9B-36679EEEC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1" name="AutoShape 42">
              <a:extLst>
                <a:ext uri="{FF2B5EF4-FFF2-40B4-BE49-F238E27FC236}">
                  <a16:creationId xmlns:a16="http://schemas.microsoft.com/office/drawing/2014/main" id="{BE5F4CD3-D25D-8706-ECC6-AB8382073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2" name="AutoShape 43">
              <a:extLst>
                <a:ext uri="{FF2B5EF4-FFF2-40B4-BE49-F238E27FC236}">
                  <a16:creationId xmlns:a16="http://schemas.microsoft.com/office/drawing/2014/main" id="{8DA91364-5CD2-C1EA-9518-BC35B937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3" name="AutoShape 44">
              <a:extLst>
                <a:ext uri="{FF2B5EF4-FFF2-40B4-BE49-F238E27FC236}">
                  <a16:creationId xmlns:a16="http://schemas.microsoft.com/office/drawing/2014/main" id="{12E22DAB-F3D9-F06F-1F86-87A8DEC1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4" name="AutoShape 45">
              <a:extLst>
                <a:ext uri="{FF2B5EF4-FFF2-40B4-BE49-F238E27FC236}">
                  <a16:creationId xmlns:a16="http://schemas.microsoft.com/office/drawing/2014/main" id="{3874FA21-C808-43C8-59E0-8CA65B97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5" name="AutoShape 46">
              <a:extLst>
                <a:ext uri="{FF2B5EF4-FFF2-40B4-BE49-F238E27FC236}">
                  <a16:creationId xmlns:a16="http://schemas.microsoft.com/office/drawing/2014/main" id="{286CF146-536F-6E35-247C-E5ADBF08A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6" name="AutoShape 47">
              <a:extLst>
                <a:ext uri="{FF2B5EF4-FFF2-40B4-BE49-F238E27FC236}">
                  <a16:creationId xmlns:a16="http://schemas.microsoft.com/office/drawing/2014/main" id="{AAA6FE8C-12E3-F8D5-5EC3-8589E8A94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7" name="AutoShape 48">
              <a:extLst>
                <a:ext uri="{FF2B5EF4-FFF2-40B4-BE49-F238E27FC236}">
                  <a16:creationId xmlns:a16="http://schemas.microsoft.com/office/drawing/2014/main" id="{5D732087-26A1-8D2D-B330-50CDB95EF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8" name="AutoShape 49">
              <a:extLst>
                <a:ext uri="{FF2B5EF4-FFF2-40B4-BE49-F238E27FC236}">
                  <a16:creationId xmlns:a16="http://schemas.microsoft.com/office/drawing/2014/main" id="{FE51AE1E-9FAF-2FEC-7966-A5A810D39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9" name="AutoShape 50">
              <a:extLst>
                <a:ext uri="{FF2B5EF4-FFF2-40B4-BE49-F238E27FC236}">
                  <a16:creationId xmlns:a16="http://schemas.microsoft.com/office/drawing/2014/main" id="{44B097B8-0DC3-D9CE-E75D-73DE52BC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0" name="Freeform 51">
              <a:extLst>
                <a:ext uri="{FF2B5EF4-FFF2-40B4-BE49-F238E27FC236}">
                  <a16:creationId xmlns:a16="http://schemas.microsoft.com/office/drawing/2014/main" id="{85D3498B-6362-990F-3F9B-7399A60FF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31" name="Freeform 52">
              <a:extLst>
                <a:ext uri="{FF2B5EF4-FFF2-40B4-BE49-F238E27FC236}">
                  <a16:creationId xmlns:a16="http://schemas.microsoft.com/office/drawing/2014/main" id="{B787483E-D0C5-0D8E-626C-703CED02C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32" name="Freeform 53">
              <a:extLst>
                <a:ext uri="{FF2B5EF4-FFF2-40B4-BE49-F238E27FC236}">
                  <a16:creationId xmlns:a16="http://schemas.microsoft.com/office/drawing/2014/main" id="{B5AC0F05-FE9C-8E29-0883-8307A7B85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11 w 869"/>
                <a:gd name="T1" fmla="*/ 123 h 1173"/>
                <a:gd name="T2" fmla="*/ 10 w 869"/>
                <a:gd name="T3" fmla="*/ 147 h 1173"/>
                <a:gd name="T4" fmla="*/ 9 w 869"/>
                <a:gd name="T5" fmla="*/ 168 h 1173"/>
                <a:gd name="T6" fmla="*/ 9 w 869"/>
                <a:gd name="T7" fmla="*/ 177 h 1173"/>
                <a:gd name="T8" fmla="*/ 9 w 869"/>
                <a:gd name="T9" fmla="*/ 180 h 1173"/>
                <a:gd name="T10" fmla="*/ 8 w 869"/>
                <a:gd name="T11" fmla="*/ 182 h 1173"/>
                <a:gd name="T12" fmla="*/ 4 w 869"/>
                <a:gd name="T13" fmla="*/ 178 h 1173"/>
                <a:gd name="T14" fmla="*/ 1 w 869"/>
                <a:gd name="T15" fmla="*/ 167 h 1173"/>
                <a:gd name="T16" fmla="*/ 1 w 869"/>
                <a:gd name="T17" fmla="*/ 157 h 1173"/>
                <a:gd name="T18" fmla="*/ 0 w 869"/>
                <a:gd name="T19" fmla="*/ 149 h 1173"/>
                <a:gd name="T20" fmla="*/ 1 w 869"/>
                <a:gd name="T21" fmla="*/ 78 h 1173"/>
                <a:gd name="T22" fmla="*/ 1 w 869"/>
                <a:gd name="T23" fmla="*/ 37 h 1173"/>
                <a:gd name="T24" fmla="*/ 2 w 869"/>
                <a:gd name="T25" fmla="*/ 26 h 1173"/>
                <a:gd name="T26" fmla="*/ 2 w 869"/>
                <a:gd name="T27" fmla="*/ 21 h 1173"/>
                <a:gd name="T28" fmla="*/ 4 w 869"/>
                <a:gd name="T29" fmla="*/ 11 h 1173"/>
                <a:gd name="T30" fmla="*/ 5 w 869"/>
                <a:gd name="T31" fmla="*/ 7 h 1173"/>
                <a:gd name="T32" fmla="*/ 6 w 869"/>
                <a:gd name="T33" fmla="*/ 0 h 1173"/>
                <a:gd name="T34" fmla="*/ 10 w 869"/>
                <a:gd name="T35" fmla="*/ 13 h 1173"/>
                <a:gd name="T36" fmla="*/ 11 w 869"/>
                <a:gd name="T37" fmla="*/ 32 h 1173"/>
                <a:gd name="T38" fmla="*/ 12 w 869"/>
                <a:gd name="T39" fmla="*/ 39 h 1173"/>
                <a:gd name="T40" fmla="*/ 12 w 869"/>
                <a:gd name="T41" fmla="*/ 48 h 1173"/>
                <a:gd name="T42" fmla="*/ 11 w 869"/>
                <a:gd name="T43" fmla="*/ 111 h 1173"/>
                <a:gd name="T44" fmla="*/ 11 w 869"/>
                <a:gd name="T45" fmla="*/ 123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8615" name="Text Box 54">
            <a:extLst>
              <a:ext uri="{FF2B5EF4-FFF2-40B4-BE49-F238E27FC236}">
                <a16:creationId xmlns:a16="http://schemas.microsoft.com/office/drawing/2014/main" id="{015455FF-0049-7D3E-D3C1-588183F1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68616" name="Text Box 55">
            <a:extLst>
              <a:ext uri="{FF2B5EF4-FFF2-40B4-BE49-F238E27FC236}">
                <a16:creationId xmlns:a16="http://schemas.microsoft.com/office/drawing/2014/main" id="{1FB85848-79F8-61FA-5904-3AF479432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Cluster/Stratified Sample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61">
            <a:extLst>
              <a:ext uri="{FF2B5EF4-FFF2-40B4-BE49-F238E27FC236}">
                <a16:creationId xmlns:a16="http://schemas.microsoft.com/office/drawing/2014/main" id="{F10F867E-26D7-65C4-CD70-D05020A862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15D1E169-8E2C-4E79-B9F8-022725737FC7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6F4962E-A1C4-2A9E-52A1-1B8C43F774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Cube Aggregation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770567C-D0DB-7992-BD9C-C9BF5FF646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aggregated data for an </a:t>
            </a:r>
            <a:r>
              <a:rPr lang="en-US" altLang="en-US" sz="2400">
                <a:solidFill>
                  <a:schemeClr val="hlink"/>
                </a:solidFill>
              </a:rPr>
              <a:t>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Queries regarding aggregated information should be answered using data cube, when possible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061">
            <a:extLst>
              <a:ext uri="{FF2B5EF4-FFF2-40B4-BE49-F238E27FC236}">
                <a16:creationId xmlns:a16="http://schemas.microsoft.com/office/drawing/2014/main" id="{80AE61B6-1326-2BAB-B04C-0D948C4D18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3280A536-0687-4941-8E24-9D51027B90A0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E81BA70-499E-A493-C740-223C7B972A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/>
              <a:t>Data Reduction 3: Data Compression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CA90518-4745-9EF3-7711-4581FF0D0C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/>
              <a:t>String compression</a:t>
            </a:r>
          </a:p>
          <a:p>
            <a:pPr lvl="1" eaLnBrk="1" hangingPunct="1"/>
            <a:r>
              <a:rPr lang="en-US" altLang="en-US" sz="2400"/>
              <a:t>There are extensive theories and well-tuned algorithms</a:t>
            </a:r>
          </a:p>
          <a:p>
            <a:pPr lvl="1" eaLnBrk="1" hangingPunct="1"/>
            <a:r>
              <a:rPr lang="en-US" altLang="en-US" sz="2400"/>
              <a:t>Typically lossless, but only limited manipulation is possible without expansion</a:t>
            </a:r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lossy compression, with progressive refinement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Dimensionality and numerosity reduction may also be considered as forms of data compression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61">
            <a:extLst>
              <a:ext uri="{FF2B5EF4-FFF2-40B4-BE49-F238E27FC236}">
                <a16:creationId xmlns:a16="http://schemas.microsoft.com/office/drawing/2014/main" id="{FE10B5DB-19CF-FC33-9024-DB353A8912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3FA5E624-342C-4126-8A09-1CFFC33249A8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3A84380-8BFB-A2DA-4700-41FB135402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04800"/>
            <a:ext cx="5764212" cy="609600"/>
          </a:xfrm>
        </p:spPr>
        <p:txBody>
          <a:bodyPr/>
          <a:lstStyle/>
          <a:p>
            <a:pPr eaLnBrk="1" hangingPunct="1"/>
            <a:r>
              <a:rPr lang="en-US" altLang="en-US"/>
              <a:t>Data Compression</a:t>
            </a:r>
          </a:p>
        </p:txBody>
      </p:sp>
      <p:sp>
        <p:nvSpPr>
          <p:cNvPr id="74756" name="AutoShape 3">
            <a:extLst>
              <a:ext uri="{FF2B5EF4-FFF2-40B4-BE49-F238E27FC236}">
                <a16:creationId xmlns:a16="http://schemas.microsoft.com/office/drawing/2014/main" id="{4847DDB8-F710-8140-2823-5F94B86C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74757" name="AutoShape 4">
            <a:extLst>
              <a:ext uri="{FF2B5EF4-FFF2-40B4-BE49-F238E27FC236}">
                <a16:creationId xmlns:a16="http://schemas.microsoft.com/office/drawing/2014/main" id="{834CED02-29AF-4703-F9EF-917B879F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Compressed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74758" name="Line 5">
            <a:extLst>
              <a:ext uri="{FF2B5EF4-FFF2-40B4-BE49-F238E27FC236}">
                <a16:creationId xmlns:a16="http://schemas.microsoft.com/office/drawing/2014/main" id="{29C539CE-1BDC-2777-15DF-E5C94A5BD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4759" name="Line 6">
            <a:extLst>
              <a:ext uri="{FF2B5EF4-FFF2-40B4-BE49-F238E27FC236}">
                <a16:creationId xmlns:a16="http://schemas.microsoft.com/office/drawing/2014/main" id="{CE7615C2-3DC9-D78B-0570-A7906DB10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4760" name="Text Box 7">
            <a:extLst>
              <a:ext uri="{FF2B5EF4-FFF2-40B4-BE49-F238E27FC236}">
                <a16:creationId xmlns:a16="http://schemas.microsoft.com/office/drawing/2014/main" id="{80FE81A7-C743-1DBE-0E13-D54592A3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lossless</a:t>
            </a:r>
          </a:p>
        </p:txBody>
      </p:sp>
      <p:sp>
        <p:nvSpPr>
          <p:cNvPr id="74761" name="AutoShape 8">
            <a:extLst>
              <a:ext uri="{FF2B5EF4-FFF2-40B4-BE49-F238E27FC236}">
                <a16:creationId xmlns:a16="http://schemas.microsoft.com/office/drawing/2014/main" id="{9914F471-2940-57FD-EFB7-D7742F54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Approximated </a:t>
            </a:r>
          </a:p>
        </p:txBody>
      </p:sp>
      <p:sp>
        <p:nvSpPr>
          <p:cNvPr id="74762" name="Line 9">
            <a:extLst>
              <a:ext uri="{FF2B5EF4-FFF2-40B4-BE49-F238E27FC236}">
                <a16:creationId xmlns:a16="http://schemas.microsoft.com/office/drawing/2014/main" id="{54BEC55B-42CE-07CE-8221-01A07D2E1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4763" name="Text Box 10">
            <a:extLst>
              <a:ext uri="{FF2B5EF4-FFF2-40B4-BE49-F238E27FC236}">
                <a16:creationId xmlns:a16="http://schemas.microsoft.com/office/drawing/2014/main" id="{201C72D4-A58D-C72F-D24B-DCDA94485C4C}"/>
              </a:ext>
            </a:extLst>
          </p:cNvPr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lossy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061">
            <a:extLst>
              <a:ext uri="{FF2B5EF4-FFF2-40B4-BE49-F238E27FC236}">
                <a16:creationId xmlns:a16="http://schemas.microsoft.com/office/drawing/2014/main" id="{3EA00CF7-C7D3-41E6-A0E0-C935302EE0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7CA5A97-C0C1-4F11-B7A2-CA34518CD675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870C4EC-F379-413A-3834-BBFF64BEA7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79A44C1-7E0E-AABA-274A-7421275D4BC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7338C69E-BC38-9B05-1A7E-EBC61EF2345E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7010400" y="51054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61">
            <a:extLst>
              <a:ext uri="{FF2B5EF4-FFF2-40B4-BE49-F238E27FC236}">
                <a16:creationId xmlns:a16="http://schemas.microsoft.com/office/drawing/2014/main" id="{ABE226C4-44F7-4471-DB4C-1787A89E26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E05AC59-E91C-4B00-865A-CD099AE3BE48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2EC5D15-9EA3-2EC2-D791-8CF752212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304800"/>
            <a:ext cx="80549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F07E79C-A7DE-AE12-02C8-A3D3F9B2DB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 function that maps the entire set of values of a given attribute to a new set of replacement values s.t.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Discretization: Concept hierarchy climbing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061">
            <a:extLst>
              <a:ext uri="{FF2B5EF4-FFF2-40B4-BE49-F238E27FC236}">
                <a16:creationId xmlns:a16="http://schemas.microsoft.com/office/drawing/2014/main" id="{CD9A7881-9F0A-21E1-637F-05A1C57EA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2A818-1A2A-422E-A42C-53BE1E8D105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B34AD04-2287-565A-715C-DD36D1102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FFADEAB-B661-DA65-2568-0FF471835B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Min-max normalization</a:t>
            </a:r>
            <a:r>
              <a:rPr lang="en-US" altLang="en-US" sz="2000"/>
              <a:t>: to [new_min</a:t>
            </a:r>
            <a:r>
              <a:rPr lang="en-US" altLang="en-US" sz="2000" baseline="-25000"/>
              <a:t>A</a:t>
            </a:r>
            <a:r>
              <a:rPr lang="en-US" altLang="en-US" sz="2000"/>
              <a:t>, new_max</a:t>
            </a:r>
            <a:r>
              <a:rPr lang="en-US" altLang="en-US" sz="2000" baseline="-25000"/>
              <a:t>A</a:t>
            </a:r>
            <a:r>
              <a:rPr lang="en-US" altLang="en-US" sz="200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Z-score normalization</a:t>
            </a:r>
            <a:r>
              <a:rPr lang="en-US" altLang="en-US" sz="2000"/>
              <a:t> (</a:t>
            </a:r>
            <a:r>
              <a:rPr lang="el-GR" altLang="en-US" sz="2000"/>
              <a:t>μ</a:t>
            </a:r>
            <a:r>
              <a:rPr lang="en-US" altLang="en-US" sz="2000"/>
              <a:t>: mean, </a:t>
            </a:r>
            <a:r>
              <a:rPr lang="el-GR" altLang="en-US" sz="2000"/>
              <a:t>σ</a:t>
            </a:r>
            <a:r>
              <a:rPr lang="en-US" altLang="en-US" sz="200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Let </a:t>
            </a:r>
            <a:r>
              <a:rPr lang="el-GR" altLang="en-US" sz="2000"/>
              <a:t>μ</a:t>
            </a:r>
            <a:r>
              <a:rPr lang="en-US" altLang="en-US" sz="2000"/>
              <a:t> = 54,000, </a:t>
            </a:r>
            <a:r>
              <a:rPr lang="el-GR" altLang="en-US" sz="2000"/>
              <a:t>σ</a:t>
            </a:r>
            <a:r>
              <a:rPr lang="en-US" altLang="en-US" sz="2000"/>
              <a:t> = 16,000.  Then</a:t>
            </a:r>
            <a:endParaRPr lang="el-GR" altLang="en-US" sz="200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Normalization by decimal scaling</a:t>
            </a:r>
          </a:p>
        </p:txBody>
      </p:sp>
      <p:graphicFrame>
        <p:nvGraphicFramePr>
          <p:cNvPr id="80901" name="Object 4">
            <a:extLst>
              <a:ext uri="{FF2B5EF4-FFF2-40B4-BE49-F238E27FC236}">
                <a16:creationId xmlns:a16="http://schemas.microsoft.com/office/drawing/2014/main" id="{52409561-F53D-4E0B-88AD-EE5E03BAD29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181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5">
            <a:extLst>
              <a:ext uri="{FF2B5EF4-FFF2-40B4-BE49-F238E27FC236}">
                <a16:creationId xmlns:a16="http://schemas.microsoft.com/office/drawing/2014/main" id="{4B1DDF3F-47E5-CC92-4133-928BB6A2A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>
            <a:extLst>
              <a:ext uri="{FF2B5EF4-FFF2-40B4-BE49-F238E27FC236}">
                <a16:creationId xmlns:a16="http://schemas.microsoft.com/office/drawing/2014/main" id="{39B78AB6-E951-B397-36EF-22861A419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7">
            <a:extLst>
              <a:ext uri="{FF2B5EF4-FFF2-40B4-BE49-F238E27FC236}">
                <a16:creationId xmlns:a16="http://schemas.microsoft.com/office/drawing/2014/main" id="{1E04B8AE-AA6C-7ECC-7FF5-8B748B642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8">
            <a:extLst>
              <a:ext uri="{FF2B5EF4-FFF2-40B4-BE49-F238E27FC236}">
                <a16:creationId xmlns:a16="http://schemas.microsoft.com/office/drawing/2014/main" id="{ECC418AC-9E36-B600-0FAD-202EF2A60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Text Box 9">
            <a:extLst>
              <a:ext uri="{FF2B5EF4-FFF2-40B4-BE49-F238E27FC236}">
                <a16:creationId xmlns:a16="http://schemas.microsoft.com/office/drawing/2014/main" id="{2C7B4793-70EA-95BF-8B6A-2CECABDA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0907" name="Object 10">
            <a:extLst>
              <a:ext uri="{FF2B5EF4-FFF2-40B4-BE49-F238E27FC236}">
                <a16:creationId xmlns:a16="http://schemas.microsoft.com/office/drawing/2014/main" id="{94100340-3FE1-209F-D8EF-D2285D34902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562600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600" imgH="419100" progId="Equation.3">
                  <p:embed/>
                </p:oleObj>
              </mc:Choice>
              <mc:Fallback>
                <p:oleObj name="Equation" r:id="rId13" imgW="1498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61">
            <a:extLst>
              <a:ext uri="{FF2B5EF4-FFF2-40B4-BE49-F238E27FC236}">
                <a16:creationId xmlns:a16="http://schemas.microsoft.com/office/drawing/2014/main" id="{EAE5D033-DB50-5D8E-78AC-F5764885D9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17ABC8-E72B-4CB4-89E6-CD0AF041EC5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EEB514B-0322-054F-420D-7F3D6BCB7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Discretization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C64E750-96E5-313D-A021-975D1AADE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Prepare for further analysis, e.g., classification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061">
            <a:extLst>
              <a:ext uri="{FF2B5EF4-FFF2-40B4-BE49-F238E27FC236}">
                <a16:creationId xmlns:a16="http://schemas.microsoft.com/office/drawing/2014/main" id="{B5624D2F-5F0A-1F14-ECB6-5BDCC67BC0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3B259BA-EA1F-4D40-AEA1-78BA6355C45A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3CA136B-5715-9650-9C45-C6FF4EB91D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/>
              <a:t>Data Discretization Methods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0EC3ED4-FE4C-EAAA-0D5C-85E67209C1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Binning</a:t>
            </a:r>
            <a:r>
              <a:rPr lang="en-US" altLang="en-US" sz="240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Clustering analysis</a:t>
            </a:r>
            <a:r>
              <a:rPr lang="en-US" altLang="en-US" sz="2400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Decision-tree analysis</a:t>
            </a:r>
            <a:r>
              <a:rPr lang="en-US" altLang="en-US" sz="2400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altLang="en-US" sz="2400" baseline="30000">
                <a:solidFill>
                  <a:schemeClr val="hlink"/>
                </a:solidFill>
              </a:rPr>
              <a:t>2</a:t>
            </a:r>
            <a:r>
              <a:rPr lang="en-US" altLang="en-US" sz="2400">
                <a:solidFill>
                  <a:schemeClr val="hlink"/>
                </a:solidFill>
              </a:rPr>
              <a:t>) analysis</a:t>
            </a:r>
            <a:r>
              <a:rPr lang="en-US" altLang="en-US" sz="2400"/>
              <a:t> (unsupervised, bottom-up merge)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61">
            <a:extLst>
              <a:ext uri="{FF2B5EF4-FFF2-40B4-BE49-F238E27FC236}">
                <a16:creationId xmlns:a16="http://schemas.microsoft.com/office/drawing/2014/main" id="{1C0B950C-0A37-B799-1D70-7D5CA7FAF0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1F5B62-1259-4FC1-BE23-4AC8C515881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5F3402D-1167-00AD-A070-69391DD60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Major Tasks in Data Preprocessing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43DDD0C-8C6C-6363-0552-E91957D77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Concept hierarchy generation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061">
            <a:extLst>
              <a:ext uri="{FF2B5EF4-FFF2-40B4-BE49-F238E27FC236}">
                <a16:creationId xmlns:a16="http://schemas.microsoft.com/office/drawing/2014/main" id="{1E0FD3ED-73F4-98C5-496F-1A5AD08BFC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F3BB9-5FE6-4614-9E32-785D7D387857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42A87FB-CC4F-76D8-FDDB-906FC4414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Simple Discretization: Binning</a:t>
            </a:r>
            <a:endParaRPr lang="en-US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88EF290-4850-0029-7234-49D8C8256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Equal-width</a:t>
            </a:r>
            <a:r>
              <a:rPr lang="en-US" altLang="en-US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 of equal size: </a:t>
            </a:r>
            <a:r>
              <a:rPr lang="en-US" altLang="en-US" sz="2000">
                <a:solidFill>
                  <a:srgbClr val="39513E"/>
                </a:solidFill>
              </a:rPr>
              <a:t>uniform grid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are the lowest and highest values of the attribute, the width of intervals will be: </a:t>
            </a:r>
            <a:r>
              <a:rPr lang="en-US" altLang="en-US" sz="2000" i="1"/>
              <a:t>W </a:t>
            </a:r>
            <a:r>
              <a:rPr lang="en-US" altLang="en-US" sz="2000"/>
              <a:t>= (</a:t>
            </a:r>
            <a:r>
              <a:rPr lang="en-US" altLang="en-US" sz="2000" i="1"/>
              <a:t>B </a:t>
            </a:r>
            <a:r>
              <a:rPr lang="en-US" altLang="en-US" sz="2000"/>
              <a:t>–</a:t>
            </a:r>
            <a:r>
              <a:rPr lang="en-US" altLang="en-US" sz="2000" i="1"/>
              <a:t>A</a:t>
            </a:r>
            <a:r>
              <a:rPr lang="en-US" altLang="en-US" sz="2000"/>
              <a:t>)/</a:t>
            </a:r>
            <a:r>
              <a:rPr lang="en-US" altLang="en-US" sz="2000" i="1"/>
              <a:t>N.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Skewed data is not handled well</a:t>
            </a:r>
            <a:endParaRPr lang="en-US" altLang="en-US" sz="2000" i="1"/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Equal-depth</a:t>
            </a:r>
            <a:r>
              <a:rPr lang="en-US" altLang="en-US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Managing categorical attributes can be tricky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061">
            <a:extLst>
              <a:ext uri="{FF2B5EF4-FFF2-40B4-BE49-F238E27FC236}">
                <a16:creationId xmlns:a16="http://schemas.microsoft.com/office/drawing/2014/main" id="{4722E929-83C6-8C91-947D-E51A9E71F0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8951B-A8B6-4EDC-B6D2-C2644236BD9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1A68599-E580-5DF5-0E63-D43831C43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/>
              <a:t>Binning Methods for Data Smoothing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DD44D1A-6831-0DD6-4E4D-6C009D2ED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Partition into equal-frequency (</a:t>
            </a:r>
            <a:r>
              <a:rPr lang="en-US" altLang="en-US" sz="2000" b="1"/>
              <a:t>equi-depth</a:t>
            </a:r>
            <a:r>
              <a:rPr lang="en-US" altLang="en-US" sz="2000"/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means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boundaries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26, 26, 34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61">
            <a:extLst>
              <a:ext uri="{FF2B5EF4-FFF2-40B4-BE49-F238E27FC236}">
                <a16:creationId xmlns:a16="http://schemas.microsoft.com/office/drawing/2014/main" id="{6B1D1D03-BC51-DD75-6D28-3EC6AC82A4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8BE05E9-14E5-417A-A002-E8AA0CDCC7E4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64DFE57-5942-13EF-E592-11C4C1BC53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en-US"/>
              <a:t>Discretization Without Using Class Labels</a:t>
            </a:r>
            <a:br>
              <a:rPr lang="en-US" altLang="en-US"/>
            </a:br>
            <a:r>
              <a:rPr lang="en-US" altLang="en-US"/>
              <a:t>(Binning vs. Clustering) </a:t>
            </a:r>
          </a:p>
        </p:txBody>
      </p:sp>
      <p:pic>
        <p:nvPicPr>
          <p:cNvPr id="91140" name="Picture 3">
            <a:extLst>
              <a:ext uri="{FF2B5EF4-FFF2-40B4-BE49-F238E27FC236}">
                <a16:creationId xmlns:a16="http://schemas.microsoft.com/office/drawing/2014/main" id="{ADC078D1-2CF9-6F73-20D8-6B2DA568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4">
            <a:extLst>
              <a:ext uri="{FF2B5EF4-FFF2-40B4-BE49-F238E27FC236}">
                <a16:creationId xmlns:a16="http://schemas.microsoft.com/office/drawing/2014/main" id="{43405D57-AEDF-AD72-7FD4-2D059DE3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5">
            <a:extLst>
              <a:ext uri="{FF2B5EF4-FFF2-40B4-BE49-F238E27FC236}">
                <a16:creationId xmlns:a16="http://schemas.microsoft.com/office/drawing/2014/main" id="{2CE37BE5-EF87-C99A-49FF-F6444F61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Text Box 6">
            <a:extLst>
              <a:ext uri="{FF2B5EF4-FFF2-40B4-BE49-F238E27FC236}">
                <a16:creationId xmlns:a16="http://schemas.microsoft.com/office/drawing/2014/main" id="{4FF03B10-18C2-8121-081D-D2A0ECFDA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1144" name="Text Box 7">
            <a:extLst>
              <a:ext uri="{FF2B5EF4-FFF2-40B4-BE49-F238E27FC236}">
                <a16:creationId xmlns:a16="http://schemas.microsoft.com/office/drawing/2014/main" id="{15231C26-99AF-9146-D247-4DEED785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91145" name="Text Box 8">
            <a:extLst>
              <a:ext uri="{FF2B5EF4-FFF2-40B4-BE49-F238E27FC236}">
                <a16:creationId xmlns:a16="http://schemas.microsoft.com/office/drawing/2014/main" id="{F64043C1-FA69-2AF1-85A7-D5E8A16A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91146" name="Text Box 9">
            <a:extLst>
              <a:ext uri="{FF2B5EF4-FFF2-40B4-BE49-F238E27FC236}">
                <a16:creationId xmlns:a16="http://schemas.microsoft.com/office/drawing/2014/main" id="{03A73F88-2B55-8A6D-4A99-D28927FC7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91147" name="Text Box 10">
            <a:extLst>
              <a:ext uri="{FF2B5EF4-FFF2-40B4-BE49-F238E27FC236}">
                <a16:creationId xmlns:a16="http://schemas.microsoft.com/office/drawing/2014/main" id="{A3DB155F-427D-DE8D-7D76-C76FFE16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91148" name="Picture 11">
            <a:extLst>
              <a:ext uri="{FF2B5EF4-FFF2-40B4-BE49-F238E27FC236}">
                <a16:creationId xmlns:a16="http://schemas.microsoft.com/office/drawing/2014/main" id="{F3991D8A-6104-0928-0CE0-B0B2D25A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061">
            <a:extLst>
              <a:ext uri="{FF2B5EF4-FFF2-40B4-BE49-F238E27FC236}">
                <a16:creationId xmlns:a16="http://schemas.microsoft.com/office/drawing/2014/main" id="{29028EF1-9641-F083-2144-396AC87244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24B2FE0-F735-46E6-88C5-EB757A6AB8B6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211F500-5F4F-1942-C44D-A76C40781B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Discretization by </a:t>
            </a:r>
            <a:r>
              <a:rPr lang="en-US" altLang="en-US" sz="4000"/>
              <a:t>Classification &amp; Correlation Analysis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6529283-A935-2375-9CAF-8021BCC3B5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Using </a:t>
            </a:r>
            <a:r>
              <a:rPr lang="en-US" altLang="en-US" sz="2000" i="1">
                <a:cs typeface="Times New Roman" panose="02020603050405020304" pitchFamily="18" charset="0"/>
              </a:rPr>
              <a:t>entropy</a:t>
            </a:r>
            <a:r>
              <a:rPr lang="en-US" altLang="en-US" sz="2000">
                <a:cs typeface="Times New Roman" panose="02020603050405020304" pitchFamily="18" charset="0"/>
              </a:rPr>
              <a:t> to determine split point (discretization point)</a:t>
            </a:r>
            <a:endParaRPr lang="en-US" altLang="en-US" sz="2000"/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Details to be covered in Chapter 7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-based discretization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  <a:endParaRPr lang="en-US" altLang="en-US" sz="2000"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F864807C-C9F9-430A-6B5D-A94E28C1B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3190" name="Rectangle 7">
            <a:extLst>
              <a:ext uri="{FF2B5EF4-FFF2-40B4-BE49-F238E27FC236}">
                <a16:creationId xmlns:a16="http://schemas.microsoft.com/office/drawing/2014/main" id="{9AC84B29-4478-39DD-8D54-962DF19E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061">
            <a:extLst>
              <a:ext uri="{FF2B5EF4-FFF2-40B4-BE49-F238E27FC236}">
                <a16:creationId xmlns:a16="http://schemas.microsoft.com/office/drawing/2014/main" id="{9F2CC63E-2EDE-6C02-6CAE-4CC4427C00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10E72-E6C6-4E77-8B13-D15ED16F93F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4BE4BDF-C5C9-F66C-51AE-8DCD57D49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A978F71-E735-4B2B-481D-68B3A6128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Concept hierarchy</a:t>
            </a:r>
            <a:r>
              <a:rPr lang="en-US" altLang="en-US" sz="200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facilitate </a:t>
            </a:r>
            <a:r>
              <a:rPr lang="en-US" altLang="en-US" sz="2000" u="sng"/>
              <a:t>drilling and rolling</a:t>
            </a:r>
            <a:r>
              <a:rPr lang="en-US" altLang="en-US" sz="200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formation: Recursively reduce the data by collecting and replacing low level concepts (such as numeric values for </a:t>
            </a:r>
            <a:r>
              <a:rPr lang="en-US" altLang="en-US" sz="2000" i="1"/>
              <a:t>age</a:t>
            </a:r>
            <a:r>
              <a:rPr lang="en-US" altLang="en-US" sz="2000"/>
              <a:t>) by higher level concepts (such as </a:t>
            </a:r>
            <a:r>
              <a:rPr lang="en-US" altLang="en-US" sz="2000" i="1"/>
              <a:t>youth, adult</a:t>
            </a:r>
            <a:r>
              <a:rPr lang="en-US" altLang="en-US" sz="2000"/>
              <a:t>, or </a:t>
            </a:r>
            <a:r>
              <a:rPr lang="en-US" altLang="en-US" sz="2000" i="1"/>
              <a:t>senior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61">
            <a:extLst>
              <a:ext uri="{FF2B5EF4-FFF2-40B4-BE49-F238E27FC236}">
                <a16:creationId xmlns:a16="http://schemas.microsoft.com/office/drawing/2014/main" id="{1F3C70C5-FBB1-06FA-8DDB-17C244EFB7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83D5F3-17A6-46F0-997B-28BE8886706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8E02979-46DA-D07F-6909-0E0DFB63F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Concept Hierarchy Generation </a:t>
            </a:r>
            <a:br>
              <a:rPr lang="en-US" altLang="en-US" sz="3200"/>
            </a:br>
            <a:r>
              <a:rPr lang="en-US" altLang="en-US" sz="3200"/>
              <a:t>for Nominal Data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860403A-1476-7437-1D93-39AB4CCC1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 &lt; </a:t>
            </a:r>
            <a:r>
              <a:rPr lang="en-US" altLang="en-US" sz="2400" i="1"/>
              <a:t>state</a:t>
            </a:r>
            <a:r>
              <a:rPr lang="en-US" altLang="en-US" sz="2400"/>
              <a:t> &lt; </a:t>
            </a:r>
            <a:r>
              <a:rPr lang="en-US" altLang="en-US" sz="2400" i="1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only </a:t>
            </a: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for a set of attributes: {</a:t>
            </a:r>
            <a:r>
              <a:rPr lang="en-US" altLang="en-US" sz="2400" i="1"/>
              <a:t>street, city, state, country</a:t>
            </a: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61">
            <a:extLst>
              <a:ext uri="{FF2B5EF4-FFF2-40B4-BE49-F238E27FC236}">
                <a16:creationId xmlns:a16="http://schemas.microsoft.com/office/drawing/2014/main" id="{2395A68E-0EFB-97BE-BC51-61C790AF83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692B46-ECCF-412B-A5EC-967597FB6B3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FF291B5-AEB7-F329-FAB9-E23273AA4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Automatic Concept Hierarchy Generation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AEEDF65-0E5D-463C-2A1D-D0414A7F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99333" name="Group 4">
            <a:extLst>
              <a:ext uri="{FF2B5EF4-FFF2-40B4-BE49-F238E27FC236}">
                <a16:creationId xmlns:a16="http://schemas.microsoft.com/office/drawing/2014/main" id="{F6E656B3-CBD2-168E-A3B1-F25166D9139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99334" name="Oval 5">
              <a:extLst>
                <a:ext uri="{FF2B5EF4-FFF2-40B4-BE49-F238E27FC236}">
                  <a16:creationId xmlns:a16="http://schemas.microsoft.com/office/drawing/2014/main" id="{3FC15ABC-9CAA-27C9-3F78-E70D2DAA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99335" name="Oval 6">
              <a:extLst>
                <a:ext uri="{FF2B5EF4-FFF2-40B4-BE49-F238E27FC236}">
                  <a16:creationId xmlns:a16="http://schemas.microsoft.com/office/drawing/2014/main" id="{14766E61-75F8-A9C2-7328-71CAD2EB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99336" name="Oval 7">
              <a:extLst>
                <a:ext uri="{FF2B5EF4-FFF2-40B4-BE49-F238E27FC236}">
                  <a16:creationId xmlns:a16="http://schemas.microsoft.com/office/drawing/2014/main" id="{91684E7E-9C2A-3BF4-8C39-0F9F30B2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99337" name="Oval 8">
              <a:extLst>
                <a:ext uri="{FF2B5EF4-FFF2-40B4-BE49-F238E27FC236}">
                  <a16:creationId xmlns:a16="http://schemas.microsoft.com/office/drawing/2014/main" id="{D35EE372-B8C0-234F-FEAB-C7072925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99338" name="Line 9">
              <a:extLst>
                <a:ext uri="{FF2B5EF4-FFF2-40B4-BE49-F238E27FC236}">
                  <a16:creationId xmlns:a16="http://schemas.microsoft.com/office/drawing/2014/main" id="{D23243A3-22AE-46FB-1956-FF56982FD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39" name="Line 10">
              <a:extLst>
                <a:ext uri="{FF2B5EF4-FFF2-40B4-BE49-F238E27FC236}">
                  <a16:creationId xmlns:a16="http://schemas.microsoft.com/office/drawing/2014/main" id="{CCC5598E-3ADA-0B2F-903C-F965CC76C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40" name="Line 11">
              <a:extLst>
                <a:ext uri="{FF2B5EF4-FFF2-40B4-BE49-F238E27FC236}">
                  <a16:creationId xmlns:a16="http://schemas.microsoft.com/office/drawing/2014/main" id="{BEA15008-3AEE-5C59-A3B6-498BAFFAE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41" name="Text Box 12">
              <a:extLst>
                <a:ext uri="{FF2B5EF4-FFF2-40B4-BE49-F238E27FC236}">
                  <a16:creationId xmlns:a16="http://schemas.microsoft.com/office/drawing/2014/main" id="{D2DF360B-BFEA-0DEF-B0F7-B216FEB25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99342" name="Text Box 13">
              <a:extLst>
                <a:ext uri="{FF2B5EF4-FFF2-40B4-BE49-F238E27FC236}">
                  <a16:creationId xmlns:a16="http://schemas.microsoft.com/office/drawing/2014/main" id="{A7B208DB-B973-5C7A-E0CE-21F0681EA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99343" name="Text Box 14">
              <a:extLst>
                <a:ext uri="{FF2B5EF4-FFF2-40B4-BE49-F238E27FC236}">
                  <a16:creationId xmlns:a16="http://schemas.microsoft.com/office/drawing/2014/main" id="{087A63B4-9C98-9C80-8315-F8D4FB664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99344" name="Text Box 15">
              <a:extLst>
                <a:ext uri="{FF2B5EF4-FFF2-40B4-BE49-F238E27FC236}">
                  <a16:creationId xmlns:a16="http://schemas.microsoft.com/office/drawing/2014/main" id="{B83FFF9A-042C-E4AC-BDE0-FEA731F8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061">
            <a:extLst>
              <a:ext uri="{FF2B5EF4-FFF2-40B4-BE49-F238E27FC236}">
                <a16:creationId xmlns:a16="http://schemas.microsoft.com/office/drawing/2014/main" id="{75F636AD-68C1-A10B-EA1D-F004592E3F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746E4-E84B-484F-A59A-607C5B59E19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2EFAD1B-AB88-171C-F50D-ABECBBFEF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3B17551-E6BF-6456-7B6B-DEC120924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/>
              <a:t>Data quality</a:t>
            </a:r>
            <a:r>
              <a:rPr lang="en-US" altLang="en-US" sz="2000"/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/>
              <a:t>Data cleaning</a:t>
            </a:r>
            <a:r>
              <a:rPr lang="en-US" altLang="en-US" sz="2000"/>
              <a:t>: e.g. missing/noisy values, outliers</a:t>
            </a:r>
          </a:p>
          <a:p>
            <a:pPr eaLnBrk="1" hangingPunct="1"/>
            <a:r>
              <a:rPr lang="en-US" altLang="en-US" sz="2000" b="1"/>
              <a:t>Data integration</a:t>
            </a:r>
            <a:r>
              <a:rPr lang="en-US" altLang="en-US" sz="2000"/>
              <a:t> from multiple sources: </a:t>
            </a:r>
          </a:p>
          <a:p>
            <a:pPr lvl="1" eaLnBrk="1" hangingPunct="1"/>
            <a:r>
              <a:rPr lang="en-US" altLang="en-US" sz="2000"/>
              <a:t>Entity identification problem</a:t>
            </a:r>
          </a:p>
          <a:p>
            <a:pPr lvl="1" eaLnBrk="1" hangingPunct="1"/>
            <a:r>
              <a:rPr lang="en-US" altLang="en-US" sz="2000"/>
              <a:t>Remove redundancies</a:t>
            </a:r>
          </a:p>
          <a:p>
            <a:pPr lvl="1" eaLnBrk="1" hangingPunct="1"/>
            <a:r>
              <a:rPr lang="en-US" altLang="en-US" sz="2000"/>
              <a:t>Detect inconsistencies</a:t>
            </a:r>
          </a:p>
          <a:p>
            <a:pPr eaLnBrk="1" hangingPunct="1"/>
            <a:r>
              <a:rPr lang="en-US" altLang="en-US" sz="2000" b="1"/>
              <a:t>Data reduction</a:t>
            </a:r>
          </a:p>
          <a:p>
            <a:pPr lvl="1" eaLnBrk="1" hangingPunct="1"/>
            <a:r>
              <a:rPr lang="en-US" altLang="en-US" sz="2000"/>
              <a:t>Dimensionality reduction</a:t>
            </a:r>
          </a:p>
          <a:p>
            <a:pPr lvl="1" eaLnBrk="1" hangingPunct="1"/>
            <a:r>
              <a:rPr lang="en-US" altLang="en-US" sz="2000"/>
              <a:t>Numerosity reduction</a:t>
            </a:r>
          </a:p>
          <a:p>
            <a:pPr lvl="1" eaLnBrk="1" hangingPunct="1"/>
            <a:r>
              <a:rPr lang="en-US" altLang="en-US" sz="2000"/>
              <a:t>Data compression</a:t>
            </a:r>
          </a:p>
          <a:p>
            <a:pPr eaLnBrk="1" hangingPunct="1"/>
            <a:r>
              <a:rPr lang="en-US" altLang="en-US" sz="2000" b="1"/>
              <a:t>Data transformation and data discretization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Normalization</a:t>
            </a:r>
          </a:p>
          <a:p>
            <a:pPr lvl="1" eaLnBrk="1" hangingPunct="1"/>
            <a:r>
              <a:rPr lang="en-US" altLang="en-US" sz="200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eaLnBrk="1" hangingPunct="1">
              <a:lnSpc>
                <a:spcPct val="120000"/>
              </a:lnSpc>
            </a:pPr>
            <a:endParaRPr lang="en-US" altLang="en-US" sz="1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61">
            <a:extLst>
              <a:ext uri="{FF2B5EF4-FFF2-40B4-BE49-F238E27FC236}">
                <a16:creationId xmlns:a16="http://schemas.microsoft.com/office/drawing/2014/main" id="{C3D165EE-5EB2-1338-179A-D96E3618C2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5211F6-58FB-4087-8753-18359B930E8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5363" name="Slide Number Placeholder 6">
            <a:extLst>
              <a:ext uri="{FF2B5EF4-FFF2-40B4-BE49-F238E27FC236}">
                <a16:creationId xmlns:a16="http://schemas.microsoft.com/office/drawing/2014/main" id="{D4701BD5-2002-D7F6-3891-EEB0F1CC3EB1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9AFDE8-E835-458B-B149-96F6D5940A8E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8C8A384-1F00-A1F5-4386-125CB0BC8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35C9D38-E0F6-A594-1491-BC4F841464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15366" name="AutoShape 4">
            <a:extLst>
              <a:ext uri="{FF2B5EF4-FFF2-40B4-BE49-F238E27FC236}">
                <a16:creationId xmlns:a16="http://schemas.microsoft.com/office/drawing/2014/main" id="{67069C6A-6631-1EFD-3C44-172C68757429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2968625" y="32067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61">
            <a:extLst>
              <a:ext uri="{FF2B5EF4-FFF2-40B4-BE49-F238E27FC236}">
                <a16:creationId xmlns:a16="http://schemas.microsoft.com/office/drawing/2014/main" id="{B119B3B7-242C-BC89-164E-EDBC3EF0B6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A27EE0-CDE5-4074-9BF8-48E6B74B7A0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08DC4DA-750D-0628-5D42-0B56EA00C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3BE58DF-2ED0-4974-C899-9C0E286FD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incomplete</a:t>
            </a:r>
            <a:r>
              <a:rPr lang="en-US" altLang="en-US" sz="200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Occupation</a:t>
            </a:r>
            <a:r>
              <a:rPr lang="en-US" altLang="en-US" sz="2000"/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noisy</a:t>
            </a:r>
            <a:r>
              <a:rPr lang="en-US" altLang="en-US" sz="2000"/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Salary</a:t>
            </a:r>
            <a:r>
              <a:rPr lang="en-US" altLang="en-US" sz="2000"/>
              <a:t>=“</a:t>
            </a:r>
            <a:r>
              <a:rPr lang="en-US" altLang="en-US" sz="2000">
                <a:cs typeface="Tahoma" panose="020B0604030504040204" pitchFamily="34" charset="0"/>
              </a:rPr>
              <a:t>−</a:t>
            </a:r>
            <a:r>
              <a:rPr lang="en-US" altLang="en-US" sz="2000"/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inconsistent</a:t>
            </a:r>
            <a:r>
              <a:rPr lang="en-US" altLang="en-US" sz="2000"/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/>
              <a:t>Age</a:t>
            </a:r>
            <a:r>
              <a:rPr lang="en-US" altLang="en-US" sz="2000"/>
              <a:t>=“42”, </a:t>
            </a:r>
            <a:r>
              <a:rPr lang="en-US" altLang="en-US" sz="2000" i="1"/>
              <a:t>Birthday</a:t>
            </a:r>
            <a:r>
              <a:rPr lang="en-US" altLang="en-US" sz="2000"/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Intentional</a:t>
            </a:r>
            <a:r>
              <a:rPr lang="en-US" altLang="en-US" sz="2000" b="1" u="sng"/>
              <a:t> </a:t>
            </a:r>
            <a:r>
              <a:rPr lang="en-US" altLang="en-US" sz="2000"/>
              <a:t>(e.g., </a:t>
            </a:r>
            <a:r>
              <a:rPr lang="en-US" altLang="en-US" sz="2000" i="1"/>
              <a:t>disguised missing</a:t>
            </a:r>
            <a:r>
              <a:rPr lang="en-US" altLang="en-US" sz="2000"/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Jan. 1 as everyone’s birthday?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>
            <a:extLst>
              <a:ext uri="{FF2B5EF4-FFF2-40B4-BE49-F238E27FC236}">
                <a16:creationId xmlns:a16="http://schemas.microsoft.com/office/drawing/2014/main" id="{C2D1CC63-E813-37A4-C2C5-7DD08887AC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B4BEE-BEFF-4C2A-BE9C-3C1157691D4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DAA1D3-F7CC-4752-E2BE-529AF6953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Incomplete (Missing) Data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3277866-2D90-9705-A777-4FD1FDD1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need to be inferred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>
            <a:extLst>
              <a:ext uri="{FF2B5EF4-FFF2-40B4-BE49-F238E27FC236}">
                <a16:creationId xmlns:a16="http://schemas.microsoft.com/office/drawing/2014/main" id="{5947D995-984F-D517-818C-584B250D59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1F9A5-AC3A-4D48-9CDA-5AD1DD82872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51BBE63-313A-F8C4-D5DD-99E3C35C2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/>
              <a:t>How to Handle Missing Data?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43BF314-3C1A-9DD3-F37C-24C7D2896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61">
            <a:extLst>
              <a:ext uri="{FF2B5EF4-FFF2-40B4-BE49-F238E27FC236}">
                <a16:creationId xmlns:a16="http://schemas.microsoft.com/office/drawing/2014/main" id="{4BEB56E9-4460-B7A1-23DF-BB848C504A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927A455-A974-4A7F-BADF-230A464D61AC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07A4776-D0D8-57A8-4B2F-B45CA9EA0E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Noisy Data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25C7CAE-8D90-24DA-746F-E97676281F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Noise</a:t>
            </a:r>
            <a:r>
              <a:rPr lang="en-US" altLang="en-US" sz="2400"/>
              <a:t>: random error or variance in a measured variable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Incorrect attribute values</a:t>
            </a:r>
            <a:r>
              <a:rPr lang="en-US" altLang="en-US" sz="2400"/>
              <a:t> may be due to</a:t>
            </a:r>
          </a:p>
          <a:p>
            <a:pPr lvl="1" eaLnBrk="1" hangingPunct="1"/>
            <a:r>
              <a:rPr lang="en-US" altLang="en-US" sz="2400"/>
              <a:t>faulty data collection instruments</a:t>
            </a:r>
          </a:p>
          <a:p>
            <a:pPr lvl="1" eaLnBrk="1" hangingPunct="1"/>
            <a:r>
              <a:rPr lang="en-US" altLang="en-US" sz="2400"/>
              <a:t>data entry problems</a:t>
            </a:r>
          </a:p>
          <a:p>
            <a:pPr lvl="1" eaLnBrk="1" hangingPunct="1"/>
            <a:r>
              <a:rPr lang="en-US" altLang="en-US" sz="2400"/>
              <a:t>data transmission problems</a:t>
            </a:r>
          </a:p>
          <a:p>
            <a:pPr lvl="1" eaLnBrk="1" hangingPunct="1"/>
            <a:r>
              <a:rPr lang="en-US" altLang="en-US" sz="2400"/>
              <a:t>technology limitation</a:t>
            </a:r>
          </a:p>
          <a:p>
            <a:pPr lvl="1" eaLnBrk="1" hangingPunct="1"/>
            <a:r>
              <a:rPr lang="en-US" altLang="en-US" sz="2400"/>
              <a:t>inconsistency in naming convention 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Other data problems</a:t>
            </a:r>
            <a:r>
              <a:rPr lang="en-US" altLang="en-US" sz="2400"/>
              <a:t> which require data cleaning</a:t>
            </a:r>
          </a:p>
          <a:p>
            <a:pPr lvl="1" eaLnBrk="1" hangingPunct="1"/>
            <a:r>
              <a:rPr lang="en-US" altLang="en-US" sz="2400"/>
              <a:t>duplicate records</a:t>
            </a:r>
          </a:p>
          <a:p>
            <a:pPr lvl="1" eaLnBrk="1" hangingPunct="1"/>
            <a:r>
              <a:rPr lang="en-US" altLang="en-US" sz="2400"/>
              <a:t>incomplete data</a:t>
            </a:r>
          </a:p>
          <a:p>
            <a:pPr lvl="1" eaLnBrk="1" hangingPunct="1"/>
            <a:r>
              <a:rPr lang="en-US" altLang="en-US" sz="2400"/>
              <a:t>inconsistent data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8D521D34234794A0BEF439DD08C7" ma:contentTypeVersion="5" ma:contentTypeDescription="Create a new document." ma:contentTypeScope="" ma:versionID="844a31cd96530d064601193802289880">
  <xsd:schema xmlns:xsd="http://www.w3.org/2001/XMLSchema" xmlns:xs="http://www.w3.org/2001/XMLSchema" xmlns:p="http://schemas.microsoft.com/office/2006/metadata/properties" xmlns:ns2="7da9531d-be9b-4989-9ef7-f115a5c12971" xmlns:ns3="782bb293-e802-45b6-84ac-a57f7e6ad7e3" targetNamespace="http://schemas.microsoft.com/office/2006/metadata/properties" ma:root="true" ma:fieldsID="3ad62623ab693673e1d7e99ef532f112" ns2:_="" ns3:_="">
    <xsd:import namespace="7da9531d-be9b-4989-9ef7-f115a5c12971"/>
    <xsd:import namespace="782bb293-e802-45b6-84ac-a57f7e6ad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531d-be9b-4989-9ef7-f115a5c12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b293-e802-45b6-84ac-a57f7e6ad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3340E-6F58-47EF-A87B-0E7E4F873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9531d-be9b-4989-9ef7-f115a5c12971"/>
    <ds:schemaRef ds:uri="782bb293-e802-45b6-84ac-a57f7e6ad7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14E31B-366B-4397-A0F4-1E5F3EA76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11335</TotalTime>
  <Words>3582</Words>
  <Application>Microsoft Office PowerPoint</Application>
  <PresentationFormat>On-screen Show (4:3)</PresentationFormat>
  <Paragraphs>546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Blends</vt:lpstr>
      <vt:lpstr>Data Mining:   Concepts and Techniques </vt:lpstr>
      <vt:lpstr>Data Preprocessing</vt:lpstr>
      <vt:lpstr>Data Quality: Why Preprocess the Data?</vt:lpstr>
      <vt:lpstr>Major Tasks in Data Preprocessing</vt:lpstr>
      <vt:lpstr>Chapter 3: 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Chapter 3: Data Preprocessing</vt:lpstr>
      <vt:lpstr>Data Integration</vt:lpstr>
      <vt:lpstr>Handling Redundancy in Data Integration</vt:lpstr>
      <vt:lpstr>Correlation Analysis (Nominal Data)</vt:lpstr>
      <vt:lpstr>Chi-Square Calculation: An Example</vt:lpstr>
      <vt:lpstr>Chapter 3: Data Preprocessing</vt:lpstr>
      <vt:lpstr>Data Reduction Strategies</vt:lpstr>
      <vt:lpstr>Data Reduction 1: Dimensionality Reduction</vt:lpstr>
      <vt:lpstr>Principal Component Analysis (PCA)</vt:lpstr>
      <vt:lpstr>Principal Component Analysis (Steps)</vt:lpstr>
      <vt:lpstr>Attribute Subset Selection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Chapter 3: Data Preprocessing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Summary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AIML_FDP_0 80</cp:lastModifiedBy>
  <cp:revision>765</cp:revision>
  <cp:lastPrinted>1999-09-10T20:38:56Z</cp:lastPrinted>
  <dcterms:created xsi:type="dcterms:W3CDTF">1998-06-19T04:38:52Z</dcterms:created>
  <dcterms:modified xsi:type="dcterms:W3CDTF">2023-09-16T17:13:19Z</dcterms:modified>
</cp:coreProperties>
</file>