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3"/>
  </p:sldMasterIdLst>
  <p:notesMasterIdLst>
    <p:notesMasterId r:id="rId51"/>
  </p:notesMasterIdLst>
  <p:handoutMasterIdLst>
    <p:handoutMasterId r:id="rId52"/>
  </p:handoutMasterIdLst>
  <p:sldIdLst>
    <p:sldId id="1139" r:id="rId4"/>
    <p:sldId id="1057" r:id="rId5"/>
    <p:sldId id="1042" r:id="rId6"/>
    <p:sldId id="1041" r:id="rId7"/>
    <p:sldId id="1064" r:id="rId8"/>
    <p:sldId id="1043" r:id="rId9"/>
    <p:sldId id="1044" r:id="rId10"/>
    <p:sldId id="1045" r:id="rId11"/>
    <p:sldId id="1140" r:id="rId12"/>
    <p:sldId id="1053" r:id="rId13"/>
    <p:sldId id="1054" r:id="rId14"/>
    <p:sldId id="1065" r:id="rId15"/>
    <p:sldId id="1055" r:id="rId16"/>
    <p:sldId id="1056" r:id="rId17"/>
    <p:sldId id="1124" r:id="rId18"/>
    <p:sldId id="1125" r:id="rId19"/>
    <p:sldId id="1066" r:id="rId20"/>
    <p:sldId id="749" r:id="rId21"/>
    <p:sldId id="1134" r:id="rId22"/>
    <p:sldId id="719" r:id="rId23"/>
    <p:sldId id="977" r:id="rId24"/>
    <p:sldId id="881" r:id="rId25"/>
    <p:sldId id="750" r:id="rId26"/>
    <p:sldId id="1007" r:id="rId27"/>
    <p:sldId id="751" r:id="rId28"/>
    <p:sldId id="755" r:id="rId29"/>
    <p:sldId id="721" r:id="rId30"/>
    <p:sldId id="722" r:id="rId31"/>
    <p:sldId id="797" r:id="rId32"/>
    <p:sldId id="723" r:id="rId33"/>
    <p:sldId id="724" r:id="rId34"/>
    <p:sldId id="1114" r:id="rId35"/>
    <p:sldId id="1136" r:id="rId36"/>
    <p:sldId id="1121" r:id="rId37"/>
    <p:sldId id="1067" r:id="rId38"/>
    <p:sldId id="1119" r:id="rId39"/>
    <p:sldId id="1000" r:id="rId40"/>
    <p:sldId id="995" r:id="rId41"/>
    <p:sldId id="1142" r:id="rId42"/>
    <p:sldId id="991" r:id="rId43"/>
    <p:sldId id="992" r:id="rId44"/>
    <p:sldId id="1144" r:id="rId45"/>
    <p:sldId id="1145" r:id="rId46"/>
    <p:sldId id="1059" r:id="rId47"/>
    <p:sldId id="1061" r:id="rId48"/>
    <p:sldId id="1062" r:id="rId49"/>
    <p:sldId id="737" r:id="rId50"/>
  </p:sldIdLst>
  <p:sldSz cx="9144000" cy="6858000" type="screen4x3"/>
  <p:notesSz cx="7010400" cy="92360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9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E6EA"/>
    <a:srgbClr val="FAE2F6"/>
    <a:srgbClr val="170981"/>
    <a:srgbClr val="121328"/>
    <a:srgbClr val="D7FDF9"/>
    <a:srgbClr val="003366"/>
    <a:srgbClr val="FF7C80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71" autoAdjust="0"/>
    <p:restoredTop sz="88639" autoAdjust="0"/>
  </p:normalViewPr>
  <p:slideViewPr>
    <p:cSldViewPr>
      <p:cViewPr varScale="1">
        <p:scale>
          <a:sx n="68" d="100"/>
          <a:sy n="68" d="100"/>
        </p:scale>
        <p:origin x="1834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942"/>
    </p:cViewPr>
  </p:sorterViewPr>
  <p:notesViewPr>
    <p:cSldViewPr>
      <p:cViewPr varScale="1">
        <p:scale>
          <a:sx n="38" d="100"/>
          <a:sy n="38" d="100"/>
        </p:scale>
        <p:origin x="-1530" y="-72"/>
      </p:cViewPr>
      <p:guideLst>
        <p:guide orient="horz" pos="2909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tableStyles" Target="tableStyles.xml"/><Relationship Id="rId8" Type="http://schemas.openxmlformats.org/officeDocument/2006/relationships/slide" Target="slides/slide5.xml"/><Relationship Id="rId51" Type="http://schemas.openxmlformats.org/officeDocument/2006/relationships/notesMaster" Target="notesMasters/notesMaster1.xml"/><Relationship Id="rId3" Type="http://schemas.openxmlformats.org/officeDocument/2006/relationships/slideMaster" Target="slideMasters/slideMaster1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>
            <a:extLst>
              <a:ext uri="{FF2B5EF4-FFF2-40B4-BE49-F238E27FC236}">
                <a16:creationId xmlns:a16="http://schemas.microsoft.com/office/drawing/2014/main" id="{A5761D3E-36DC-AF23-4C65-BCC68EDD0D5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t" anchorCtr="0" compatLnSpc="1">
            <a:prstTxWarp prst="textNoShape">
              <a:avLst/>
            </a:prstTxWarp>
          </a:bodyPr>
          <a:lstStyle>
            <a:lvl1pPr defTabSz="931863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3907" name="Rectangle 3">
            <a:extLst>
              <a:ext uri="{FF2B5EF4-FFF2-40B4-BE49-F238E27FC236}">
                <a16:creationId xmlns:a16="http://schemas.microsoft.com/office/drawing/2014/main" id="{F61FB4FB-4DF6-390B-8CC3-684427765D0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5" y="0"/>
            <a:ext cx="30384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t" anchorCtr="0" compatLnSpc="1">
            <a:prstTxWarp prst="textNoShape">
              <a:avLst/>
            </a:prstTxWarp>
          </a:bodyPr>
          <a:lstStyle>
            <a:lvl1pPr algn="r" defTabSz="931863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3908" name="Rectangle 4">
            <a:extLst>
              <a:ext uri="{FF2B5EF4-FFF2-40B4-BE49-F238E27FC236}">
                <a16:creationId xmlns:a16="http://schemas.microsoft.com/office/drawing/2014/main" id="{92A1070E-04D9-9821-4C08-4E62253E3CD9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74113"/>
            <a:ext cx="30384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b" anchorCtr="0" compatLnSpc="1">
            <a:prstTxWarp prst="textNoShape">
              <a:avLst/>
            </a:prstTxWarp>
          </a:bodyPr>
          <a:lstStyle>
            <a:lvl1pPr defTabSz="931863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3909" name="Rectangle 5">
            <a:extLst>
              <a:ext uri="{FF2B5EF4-FFF2-40B4-BE49-F238E27FC236}">
                <a16:creationId xmlns:a16="http://schemas.microsoft.com/office/drawing/2014/main" id="{E9E0721B-2464-615A-410E-F94C9295B523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b" anchorCtr="0" compatLnSpc="1">
            <a:prstTxWarp prst="textNoShape">
              <a:avLst/>
            </a:prstTxWarp>
          </a:bodyPr>
          <a:lstStyle>
            <a:lvl1pPr algn="r" defTabSz="931863" eaLnBrk="0" hangingPunct="0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2BB20A7F-90F8-4F08-B3BF-93B4FBBAFB9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F63D9171-A391-67C2-3022-F002DD871A3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t" anchorCtr="0" compatLnSpc="1">
            <a:prstTxWarp prst="textNoShape">
              <a:avLst/>
            </a:prstTxWarp>
          </a:bodyPr>
          <a:lstStyle>
            <a:lvl1pPr defTabSz="931863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51A15177-535C-6D8F-7D10-DD5106A7985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84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t" anchorCtr="0" compatLnSpc="1">
            <a:prstTxWarp prst="textNoShape">
              <a:avLst/>
            </a:prstTxWarp>
          </a:bodyPr>
          <a:lstStyle>
            <a:lvl1pPr algn="r" defTabSz="931863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0BEAE1C6-A5A8-CC10-E921-F78168263D54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95388" y="692150"/>
            <a:ext cx="4619625" cy="346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7" name="Rectangle 5">
            <a:extLst>
              <a:ext uri="{FF2B5EF4-FFF2-40B4-BE49-F238E27FC236}">
                <a16:creationId xmlns:a16="http://schemas.microsoft.com/office/drawing/2014/main" id="{0179B495-B1B6-24E9-1E38-A3A8FED32F6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387850"/>
            <a:ext cx="5140325" cy="415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318" name="Rectangle 6">
            <a:extLst>
              <a:ext uri="{FF2B5EF4-FFF2-40B4-BE49-F238E27FC236}">
                <a16:creationId xmlns:a16="http://schemas.microsoft.com/office/drawing/2014/main" id="{BC3061C9-23CB-F863-EE97-F468307FCD0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4113"/>
            <a:ext cx="30384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b" anchorCtr="0" compatLnSpc="1">
            <a:prstTxWarp prst="textNoShape">
              <a:avLst/>
            </a:prstTxWarp>
          </a:bodyPr>
          <a:lstStyle>
            <a:lvl1pPr defTabSz="931863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9" name="Rectangle 7">
            <a:extLst>
              <a:ext uri="{FF2B5EF4-FFF2-40B4-BE49-F238E27FC236}">
                <a16:creationId xmlns:a16="http://schemas.microsoft.com/office/drawing/2014/main" id="{7C1EACFE-A0C7-A28A-DD74-D3427931FEA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b" anchorCtr="0" compatLnSpc="1">
            <a:prstTxWarp prst="textNoShape">
              <a:avLst/>
            </a:prstTxWarp>
          </a:bodyPr>
          <a:lstStyle>
            <a:lvl1pPr algn="r" defTabSz="931863" eaLnBrk="0" hangingPunct="0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B2C2F7B4-35F8-4922-BF58-E001A93D997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9CE070A5-B94A-B097-B11D-61E543FFA753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0" tIns="46586" rIns="93170" bIns="46586" anchor="b"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</a:pPr>
            <a:fld id="{B5AA72BC-328F-490F-B63C-130B267D3964}" type="slidenum">
              <a:rPr lang="en-US" altLang="en-US"/>
              <a:pPr algn="r">
                <a:spcBef>
                  <a:spcPct val="0"/>
                </a:spcBef>
              </a:pPr>
              <a:t>1</a:t>
            </a:fld>
            <a:endParaRPr lang="en-US" altLang="en-US"/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34628A2A-7B2D-1D45-70F1-2F8F5CDDC4B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64C85D66-1093-FA78-B778-6B74134813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ACE7C0AB-4DDA-D0AE-EFA8-C623FF2F16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EAA8B09-A04E-4CCE-BA7C-9183874BC264}" type="slidenum">
              <a:rPr lang="en-US" altLang="en-US" smtClean="0"/>
              <a:pPr>
                <a:spcBef>
                  <a:spcPct val="0"/>
                </a:spcBef>
              </a:pPr>
              <a:t>10</a:t>
            </a:fld>
            <a:endParaRPr lang="en-US" altLang="en-US"/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EF529D71-7579-9247-F6D7-3AEA01E8253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96975" y="692150"/>
            <a:ext cx="4618038" cy="3463925"/>
          </a:xfrm>
          <a:ln/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ACD8E90D-0F61-69D0-39BE-601495E117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>
            <a:extLst>
              <a:ext uri="{FF2B5EF4-FFF2-40B4-BE49-F238E27FC236}">
                <a16:creationId xmlns:a16="http://schemas.microsoft.com/office/drawing/2014/main" id="{83D0DFB5-798F-3583-B832-BCF1E5E6917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831C1335-680D-4E72-BBD7-14B06AECC3CC}" type="slidenum">
              <a:rPr lang="en-US" altLang="en-US" smtClean="0"/>
              <a:pPr>
                <a:spcBef>
                  <a:spcPct val="0"/>
                </a:spcBef>
              </a:pPr>
              <a:t>11</a:t>
            </a:fld>
            <a:endParaRPr lang="en-US" altLang="en-US"/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69AB1361-B8BF-71F3-17FE-4A97E218F99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96975" y="692150"/>
            <a:ext cx="4618038" cy="3463925"/>
          </a:xfrm>
          <a:ln/>
        </p:spPr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52360B65-0902-8CE4-F007-5170B15391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id="{303B0D8A-2FF5-0711-C6FB-C8A159FE51D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F9247D1D-1E0A-4504-B208-382632958BFB}" type="slidenum">
              <a:rPr lang="en-US" altLang="en-US" smtClean="0"/>
              <a:pPr>
                <a:spcBef>
                  <a:spcPct val="0"/>
                </a:spcBef>
              </a:pPr>
              <a:t>12</a:t>
            </a:fld>
            <a:endParaRPr lang="en-US" altLang="en-US"/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64A6D156-F3C4-CFF4-663F-85C0F11D663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C4F63F5D-2D2C-4CA5-0E2F-A3E7587414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solidFill>
                <a:schemeClr val="hlink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>
            <a:extLst>
              <a:ext uri="{FF2B5EF4-FFF2-40B4-BE49-F238E27FC236}">
                <a16:creationId xmlns:a16="http://schemas.microsoft.com/office/drawing/2014/main" id="{68D8556A-F6B6-778E-F0B0-A4EC9E91786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FDE7B9F-ED98-4765-A0F8-767670E74E6D}" type="slidenum">
              <a:rPr lang="en-US" altLang="en-US" smtClean="0"/>
              <a:pPr>
                <a:spcBef>
                  <a:spcPct val="0"/>
                </a:spcBef>
              </a:pPr>
              <a:t>13</a:t>
            </a:fld>
            <a:endParaRPr lang="en-US" altLang="en-US"/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D3FAF3BE-BC73-E9D9-843B-EACFD9512E7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96975" y="692150"/>
            <a:ext cx="4618038" cy="3463925"/>
          </a:xfrm>
          <a:ln/>
        </p:spPr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B75488C2-62CB-5901-6AB0-0938C8F33E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1D327583-985A-D07B-2A3B-3E42CC7297D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FAAC3AEC-A3BC-48AB-8CB9-558734EFAD6F}" type="slidenum">
              <a:rPr lang="en-US" altLang="en-US" smtClean="0"/>
              <a:pPr>
                <a:spcBef>
                  <a:spcPct val="0"/>
                </a:spcBef>
              </a:pPr>
              <a:t>14</a:t>
            </a:fld>
            <a:endParaRPr lang="en-US" altLang="en-US"/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CE37EF7A-33F3-AB77-6302-CE9F66190F5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96975" y="692150"/>
            <a:ext cx="4618038" cy="3463925"/>
          </a:xfrm>
          <a:ln/>
        </p:spPr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E930CD59-3AD1-3CE8-C2EB-09FF59FD9C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BE1FEC70-3187-5673-C3A1-BB30DFA5D5D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9207329A-EEFD-C1A5-E2B1-D8B4B2CF58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969975BB-951C-EDA7-4D11-9EA44657443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C070176F-0984-AB89-6851-8535100975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>
            <a:extLst>
              <a:ext uri="{FF2B5EF4-FFF2-40B4-BE49-F238E27FC236}">
                <a16:creationId xmlns:a16="http://schemas.microsoft.com/office/drawing/2014/main" id="{07F83789-1CE3-F09B-A0B8-3A36012E364E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0" tIns="46586" rIns="93170" bIns="46586" anchor="b"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</a:pPr>
            <a:fld id="{7B5EE05A-1667-4242-ADF5-75C53A29462D}" type="slidenum">
              <a:rPr lang="en-US" altLang="en-US"/>
              <a:pPr algn="r">
                <a:spcBef>
                  <a:spcPct val="0"/>
                </a:spcBef>
              </a:pPr>
              <a:t>17</a:t>
            </a:fld>
            <a:endParaRPr lang="en-US" altLang="en-US"/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F3F31A56-71A8-3BD9-A3A0-A63E9F3ED8C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D5F8CD16-7419-9F6E-29AA-9744C215BD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solidFill>
                <a:schemeClr val="hlink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>
            <a:extLst>
              <a:ext uri="{FF2B5EF4-FFF2-40B4-BE49-F238E27FC236}">
                <a16:creationId xmlns:a16="http://schemas.microsoft.com/office/drawing/2014/main" id="{FD47E11E-51F0-5D91-93E3-16D037413C5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70C0B139-A184-46AA-9EF9-C200F7BA98A8}" type="slidenum">
              <a:rPr lang="en-US" altLang="en-US" smtClean="0"/>
              <a:pPr>
                <a:spcBef>
                  <a:spcPct val="0"/>
                </a:spcBef>
              </a:pPr>
              <a:t>18</a:t>
            </a:fld>
            <a:endParaRPr lang="en-US" altLang="en-US"/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18525650-C2D7-74F1-D48A-674E261F87C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69444235-7211-45D9-0237-6124C3E6CD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>
            <a:extLst>
              <a:ext uri="{FF2B5EF4-FFF2-40B4-BE49-F238E27FC236}">
                <a16:creationId xmlns:a16="http://schemas.microsoft.com/office/drawing/2014/main" id="{F56BECB6-8C51-2415-6EF8-6366C59E4D6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0" tIns="46586" rIns="93170" bIns="46586" anchor="b"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</a:pPr>
            <a:fld id="{9D841407-46CA-4B6A-AACF-F6766C6F56BA}" type="slidenum">
              <a:rPr lang="en-US" altLang="en-US"/>
              <a:pPr algn="r">
                <a:spcBef>
                  <a:spcPct val="0"/>
                </a:spcBef>
              </a:pPr>
              <a:t>19</a:t>
            </a:fld>
            <a:endParaRPr lang="en-US" altLang="en-US"/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98418797-7C15-A871-E1D4-A5ADBFDDDCD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9CA3388E-7141-83B3-3CF9-D33B10487D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b="1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id="{2C5A95C8-A1FF-AD03-5589-77918FA6836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0D24AEE5-BB05-4923-A7EF-FB58B9814924}" type="slidenum">
              <a:rPr lang="en-US" altLang="en-US" smtClean="0"/>
              <a:pPr>
                <a:spcBef>
                  <a:spcPct val="0"/>
                </a:spcBef>
              </a:pPr>
              <a:t>2</a:t>
            </a:fld>
            <a:endParaRPr lang="en-US" altLang="en-US"/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5C9A209D-8F5C-178C-56DB-9827A11E530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958F89DB-C1B4-3288-F180-9035526047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solidFill>
                <a:schemeClr val="hlink"/>
              </a:solidFill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>
            <a:extLst>
              <a:ext uri="{FF2B5EF4-FFF2-40B4-BE49-F238E27FC236}">
                <a16:creationId xmlns:a16="http://schemas.microsoft.com/office/drawing/2014/main" id="{B25D76B2-3BF8-F8B9-8072-EA68025216B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216A780-0F35-48ED-BBF5-1F343D8C5C8C}" type="slidenum">
              <a:rPr lang="en-US" altLang="en-US" smtClean="0"/>
              <a:pPr>
                <a:spcBef>
                  <a:spcPct val="0"/>
                </a:spcBef>
              </a:pPr>
              <a:t>20</a:t>
            </a:fld>
            <a:endParaRPr lang="en-US" altLang="en-US"/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49AA4E60-D1BA-D592-B8CC-88717025304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795D4F45-2816-E009-5119-17DC52FFEA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>
            <a:extLst>
              <a:ext uri="{FF2B5EF4-FFF2-40B4-BE49-F238E27FC236}">
                <a16:creationId xmlns:a16="http://schemas.microsoft.com/office/drawing/2014/main" id="{DB9527BF-B024-2639-BDBD-4FE4F727EA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4BA38339-4DB6-41A7-B911-77AA7C42A5F5}" type="slidenum">
              <a:rPr lang="en-US" altLang="en-US" smtClean="0"/>
              <a:pPr>
                <a:spcBef>
                  <a:spcPct val="0"/>
                </a:spcBef>
              </a:pPr>
              <a:t>21</a:t>
            </a:fld>
            <a:endParaRPr lang="en-US" altLang="en-US"/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431BDAA9-9434-C99A-918B-8D6ACE38CBD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C2873CAB-920F-15E6-60BD-8CAD3E9701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>
            <a:extLst>
              <a:ext uri="{FF2B5EF4-FFF2-40B4-BE49-F238E27FC236}">
                <a16:creationId xmlns:a16="http://schemas.microsoft.com/office/drawing/2014/main" id="{06218A34-B3E5-48DC-7887-0AE0543239D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83934679-5195-4663-ACFC-A78E888AAD70}" type="slidenum">
              <a:rPr lang="en-US" altLang="en-US" smtClean="0"/>
              <a:pPr>
                <a:spcBef>
                  <a:spcPct val="0"/>
                </a:spcBef>
              </a:pPr>
              <a:t>22</a:t>
            </a:fld>
            <a:endParaRPr lang="en-US" altLang="en-US"/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6D5CD854-5500-0ED5-90DA-AAF99466604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98563" y="693738"/>
            <a:ext cx="4616450" cy="3462337"/>
          </a:xfrm>
          <a:ln/>
        </p:spPr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1334DB2F-A0AF-0A64-51A0-767FE9B413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5038" y="4386263"/>
            <a:ext cx="5140325" cy="41560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748" tIns="45373" rIns="90748" bIns="45373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EF03F36C-AAFD-8374-D9EC-B13CBCC0D91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1CEA965B-2BE9-4E90-BC8D-44E6F26E6291}" type="slidenum">
              <a:rPr lang="en-US" altLang="en-US" smtClean="0"/>
              <a:pPr>
                <a:spcBef>
                  <a:spcPct val="0"/>
                </a:spcBef>
              </a:pPr>
              <a:t>23</a:t>
            </a:fld>
            <a:endParaRPr lang="en-US" altLang="en-US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8490546D-6B09-C24E-1B98-AB0590E82B5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A21B11BF-AA93-E7A6-A29F-EAA55A3563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>
            <a:extLst>
              <a:ext uri="{FF2B5EF4-FFF2-40B4-BE49-F238E27FC236}">
                <a16:creationId xmlns:a16="http://schemas.microsoft.com/office/drawing/2014/main" id="{58AED200-7584-264A-3CC1-9C60F56ED4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2AADDB38-6807-4883-85DD-DEFA5930739B}" type="slidenum">
              <a:rPr lang="en-US" altLang="en-US" smtClean="0"/>
              <a:pPr>
                <a:spcBef>
                  <a:spcPct val="0"/>
                </a:spcBef>
              </a:pPr>
              <a:t>24</a:t>
            </a:fld>
            <a:endParaRPr lang="en-US" altLang="en-US"/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21B8EEC2-BD6B-74E0-79F1-E9E74508A3B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96975" y="692150"/>
            <a:ext cx="4618038" cy="3463925"/>
          </a:xfrm>
          <a:ln/>
        </p:spPr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051078F0-CBC3-7009-5F0E-4EA31B71E0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>
            <a:extLst>
              <a:ext uri="{FF2B5EF4-FFF2-40B4-BE49-F238E27FC236}">
                <a16:creationId xmlns:a16="http://schemas.microsoft.com/office/drawing/2014/main" id="{9DEDCE1D-2AC6-0617-3BA4-6789F96D7A2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F99EDC5E-4D61-4803-A062-8AC95B510897}" type="slidenum">
              <a:rPr lang="en-US" altLang="en-US" smtClean="0"/>
              <a:pPr>
                <a:spcBef>
                  <a:spcPct val="0"/>
                </a:spcBef>
              </a:pPr>
              <a:t>25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>
            <a:extLst>
              <a:ext uri="{FF2B5EF4-FFF2-40B4-BE49-F238E27FC236}">
                <a16:creationId xmlns:a16="http://schemas.microsoft.com/office/drawing/2014/main" id="{63F9F1F8-2AD0-ED48-03B1-BE6A8B3A28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885B75BB-3BD1-4671-A4A9-18974AE4197D}" type="slidenum">
              <a:rPr lang="en-US" altLang="en-US" smtClean="0"/>
              <a:pPr>
                <a:spcBef>
                  <a:spcPct val="0"/>
                </a:spcBef>
              </a:pPr>
              <a:t>26</a:t>
            </a:fld>
            <a:endParaRPr lang="en-US" altLang="en-US"/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F92FBB45-1BB6-54C5-8D25-1F0A2F9702C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B0F8E1F2-3E14-E848-BDF5-D1CE977097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>
            <a:extLst>
              <a:ext uri="{FF2B5EF4-FFF2-40B4-BE49-F238E27FC236}">
                <a16:creationId xmlns:a16="http://schemas.microsoft.com/office/drawing/2014/main" id="{37B515D7-423A-1EE7-99CD-8674A74196A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138ACBB-BEEF-441B-A14E-5D71E9C9C3AE}" type="slidenum">
              <a:rPr lang="en-US" altLang="en-US" smtClean="0"/>
              <a:pPr>
                <a:spcBef>
                  <a:spcPct val="0"/>
                </a:spcBef>
              </a:pPr>
              <a:t>27</a:t>
            </a:fld>
            <a:endParaRPr lang="en-US" altLang="en-US"/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C9D564DD-510D-FDF4-2833-44D97048639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>
            <a:extLst>
              <a:ext uri="{FF2B5EF4-FFF2-40B4-BE49-F238E27FC236}">
                <a16:creationId xmlns:a16="http://schemas.microsoft.com/office/drawing/2014/main" id="{1041D999-C6C8-FE3D-5220-AEAD55831E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>
            <a:extLst>
              <a:ext uri="{FF2B5EF4-FFF2-40B4-BE49-F238E27FC236}">
                <a16:creationId xmlns:a16="http://schemas.microsoft.com/office/drawing/2014/main" id="{E2CFF89C-E458-81A3-BB4F-4330F2CB2C1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451819A0-7B14-4014-B921-45818E7ED1CC}" type="slidenum">
              <a:rPr lang="en-US" altLang="en-US" smtClean="0"/>
              <a:pPr>
                <a:spcBef>
                  <a:spcPct val="0"/>
                </a:spcBef>
              </a:pPr>
              <a:t>28</a:t>
            </a:fld>
            <a:endParaRPr lang="en-US" altLang="en-US"/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FFA4075E-A53E-E73B-7549-2CA728D8C1E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C5370FDA-8AB3-AEAC-AF8A-DD126F1976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>
            <a:extLst>
              <a:ext uri="{FF2B5EF4-FFF2-40B4-BE49-F238E27FC236}">
                <a16:creationId xmlns:a16="http://schemas.microsoft.com/office/drawing/2014/main" id="{E36191A8-BC1D-17DF-5F1D-46AC9617C98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147E8641-F728-4BCF-831D-88171C115C5D}" type="slidenum">
              <a:rPr lang="en-US" altLang="en-US" smtClean="0"/>
              <a:pPr>
                <a:spcBef>
                  <a:spcPct val="0"/>
                </a:spcBef>
              </a:pPr>
              <a:t>29</a:t>
            </a:fld>
            <a:endParaRPr lang="en-US" altLang="en-US"/>
          </a:p>
        </p:txBody>
      </p:sp>
      <p:sp>
        <p:nvSpPr>
          <p:cNvPr id="65539" name="Rectangle 2">
            <a:extLst>
              <a:ext uri="{FF2B5EF4-FFF2-40B4-BE49-F238E27FC236}">
                <a16:creationId xmlns:a16="http://schemas.microsoft.com/office/drawing/2014/main" id="{5745D771-3623-203E-A651-4ACC3CD5133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>
            <a:extLst>
              <a:ext uri="{FF2B5EF4-FFF2-40B4-BE49-F238E27FC236}">
                <a16:creationId xmlns:a16="http://schemas.microsoft.com/office/drawing/2014/main" id="{327EBF92-1A6E-F7CF-0E5F-4AFA414771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2DE9C7CA-1B41-6D5B-AB26-989904646CF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4C160082-B00B-4F7F-BFB8-69D40DF1DFE8}" type="slidenum">
              <a:rPr lang="en-US" altLang="en-US" smtClean="0"/>
              <a:pPr>
                <a:spcBef>
                  <a:spcPct val="0"/>
                </a:spcBef>
              </a:pPr>
              <a:t>3</a:t>
            </a:fld>
            <a:endParaRPr lang="en-US" altLang="en-US"/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64345F68-4FE3-A21E-D8FB-A428A67D969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96975" y="692150"/>
            <a:ext cx="4618038" cy="3463925"/>
          </a:xfrm>
          <a:ln/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EF6A2ED0-E498-FF9C-9AD3-D59C0953E7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488" tIns="46744" rIns="93488" bIns="46744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>
            <a:extLst>
              <a:ext uri="{FF2B5EF4-FFF2-40B4-BE49-F238E27FC236}">
                <a16:creationId xmlns:a16="http://schemas.microsoft.com/office/drawing/2014/main" id="{BB436A1C-C8DE-717B-22F2-EA56C78AA1A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8A5E008-2B03-4D2E-8E20-61A3123377AA}" type="slidenum">
              <a:rPr lang="en-US" altLang="en-US" smtClean="0"/>
              <a:pPr>
                <a:spcBef>
                  <a:spcPct val="0"/>
                </a:spcBef>
              </a:pPr>
              <a:t>30</a:t>
            </a:fld>
            <a:endParaRPr lang="en-US" altLang="en-US"/>
          </a:p>
        </p:txBody>
      </p:sp>
      <p:sp>
        <p:nvSpPr>
          <p:cNvPr id="67587" name="Rectangle 2">
            <a:extLst>
              <a:ext uri="{FF2B5EF4-FFF2-40B4-BE49-F238E27FC236}">
                <a16:creationId xmlns:a16="http://schemas.microsoft.com/office/drawing/2014/main" id="{45D14B9B-CD60-4884-4801-FCCA8D203C1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>
            <a:extLst>
              <a:ext uri="{FF2B5EF4-FFF2-40B4-BE49-F238E27FC236}">
                <a16:creationId xmlns:a16="http://schemas.microsoft.com/office/drawing/2014/main" id="{F15307FE-E5B2-4645-6B42-D90D6F9B82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>
            <a:extLst>
              <a:ext uri="{FF2B5EF4-FFF2-40B4-BE49-F238E27FC236}">
                <a16:creationId xmlns:a16="http://schemas.microsoft.com/office/drawing/2014/main" id="{149670A7-0543-5C7E-845E-2232D544422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294AB5C3-4276-4158-884C-5C7A983E873E}" type="slidenum">
              <a:rPr lang="en-US" altLang="en-US" smtClean="0"/>
              <a:pPr>
                <a:spcBef>
                  <a:spcPct val="0"/>
                </a:spcBef>
              </a:pPr>
              <a:t>31</a:t>
            </a:fld>
            <a:endParaRPr lang="en-US" altLang="en-US"/>
          </a:p>
        </p:txBody>
      </p:sp>
      <p:sp>
        <p:nvSpPr>
          <p:cNvPr id="69635" name="Rectangle 2">
            <a:extLst>
              <a:ext uri="{FF2B5EF4-FFF2-40B4-BE49-F238E27FC236}">
                <a16:creationId xmlns:a16="http://schemas.microsoft.com/office/drawing/2014/main" id="{EBC9ECBF-4BD7-8496-1500-7AA127B6C41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>
            <a:extLst>
              <a:ext uri="{FF2B5EF4-FFF2-40B4-BE49-F238E27FC236}">
                <a16:creationId xmlns:a16="http://schemas.microsoft.com/office/drawing/2014/main" id="{99DBA1AD-918C-E8A6-E9D8-52FB8A0467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>
            <a:extLst>
              <a:ext uri="{FF2B5EF4-FFF2-40B4-BE49-F238E27FC236}">
                <a16:creationId xmlns:a16="http://schemas.microsoft.com/office/drawing/2014/main" id="{7DBBB4DA-EDE8-4903-FA02-E11EA457F36E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0" tIns="46586" rIns="93170" bIns="46586" anchor="b"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</a:pPr>
            <a:fld id="{7895CF80-53D1-44B9-A4B7-D71D979415A7}" type="slidenum">
              <a:rPr lang="en-US" altLang="en-US"/>
              <a:pPr algn="r">
                <a:spcBef>
                  <a:spcPct val="0"/>
                </a:spcBef>
              </a:pPr>
              <a:t>32</a:t>
            </a:fld>
            <a:endParaRPr lang="en-US" altLang="en-US"/>
          </a:p>
        </p:txBody>
      </p:sp>
      <p:sp>
        <p:nvSpPr>
          <p:cNvPr id="71683" name="Rectangle 2">
            <a:extLst>
              <a:ext uri="{FF2B5EF4-FFF2-40B4-BE49-F238E27FC236}">
                <a16:creationId xmlns:a16="http://schemas.microsoft.com/office/drawing/2014/main" id="{FAC8DCFB-69E0-6809-8541-50783BE20C6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>
            <a:extLst>
              <a:ext uri="{FF2B5EF4-FFF2-40B4-BE49-F238E27FC236}">
                <a16:creationId xmlns:a16="http://schemas.microsoft.com/office/drawing/2014/main" id="{E22693EB-647F-BF67-1888-CEDF160F7E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>
            <a:extLst>
              <a:ext uri="{FF2B5EF4-FFF2-40B4-BE49-F238E27FC236}">
                <a16:creationId xmlns:a16="http://schemas.microsoft.com/office/drawing/2014/main" id="{0BFE2B5F-679C-3262-640C-761B8BDB98ED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0" tIns="46586" rIns="93170" bIns="46586" anchor="b"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</a:pPr>
            <a:fld id="{A8E9AE29-4D9C-41CA-A5AD-6F5D7663099F}" type="slidenum">
              <a:rPr lang="en-US" altLang="en-US"/>
              <a:pPr algn="r">
                <a:spcBef>
                  <a:spcPct val="0"/>
                </a:spcBef>
              </a:pPr>
              <a:t>33</a:t>
            </a:fld>
            <a:endParaRPr lang="en-US" altLang="en-US"/>
          </a:p>
        </p:txBody>
      </p:sp>
      <p:sp>
        <p:nvSpPr>
          <p:cNvPr id="73731" name="Rectangle 2">
            <a:extLst>
              <a:ext uri="{FF2B5EF4-FFF2-40B4-BE49-F238E27FC236}">
                <a16:creationId xmlns:a16="http://schemas.microsoft.com/office/drawing/2014/main" id="{893F2B7B-E369-0F18-A9D3-35BFB30A44A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>
            <a:extLst>
              <a:ext uri="{FF2B5EF4-FFF2-40B4-BE49-F238E27FC236}">
                <a16:creationId xmlns:a16="http://schemas.microsoft.com/office/drawing/2014/main" id="{F0D1A968-D80A-D9B9-69D9-174FC2AB11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>
            <a:extLst>
              <a:ext uri="{FF2B5EF4-FFF2-40B4-BE49-F238E27FC236}">
                <a16:creationId xmlns:a16="http://schemas.microsoft.com/office/drawing/2014/main" id="{EBAE0A0A-0E9A-AF46-CD05-1A3B7D842934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0" tIns="46586" rIns="93170" bIns="46586" anchor="b"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</a:pPr>
            <a:fld id="{0AD37D7B-C5F2-41E2-9A78-03E1E296989B}" type="slidenum">
              <a:rPr lang="en-US" altLang="en-US"/>
              <a:pPr algn="r">
                <a:spcBef>
                  <a:spcPct val="0"/>
                </a:spcBef>
              </a:pPr>
              <a:t>34</a:t>
            </a:fld>
            <a:endParaRPr lang="en-US" altLang="en-US"/>
          </a:p>
        </p:txBody>
      </p:sp>
      <p:sp>
        <p:nvSpPr>
          <p:cNvPr id="75779" name="Rectangle 2">
            <a:extLst>
              <a:ext uri="{FF2B5EF4-FFF2-40B4-BE49-F238E27FC236}">
                <a16:creationId xmlns:a16="http://schemas.microsoft.com/office/drawing/2014/main" id="{5599D40F-03DF-906A-CF1D-801E2CEC4FA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>
            <a:extLst>
              <a:ext uri="{FF2B5EF4-FFF2-40B4-BE49-F238E27FC236}">
                <a16:creationId xmlns:a16="http://schemas.microsoft.com/office/drawing/2014/main" id="{1F06FBB3-FF6D-AD70-AFD7-C2E0E45092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>
            <a:extLst>
              <a:ext uri="{FF2B5EF4-FFF2-40B4-BE49-F238E27FC236}">
                <a16:creationId xmlns:a16="http://schemas.microsoft.com/office/drawing/2014/main" id="{183A4A5F-2425-E61A-5E41-79A6345D3958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0" tIns="46586" rIns="93170" bIns="46586" anchor="b"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</a:pPr>
            <a:fld id="{17A362A0-F614-42E1-8F7D-78A067F3429C}" type="slidenum">
              <a:rPr lang="en-US" altLang="en-US"/>
              <a:pPr algn="r">
                <a:spcBef>
                  <a:spcPct val="0"/>
                </a:spcBef>
              </a:pPr>
              <a:t>35</a:t>
            </a:fld>
            <a:endParaRPr lang="en-US" altLang="en-US"/>
          </a:p>
        </p:txBody>
      </p:sp>
      <p:sp>
        <p:nvSpPr>
          <p:cNvPr id="77827" name="Rectangle 2">
            <a:extLst>
              <a:ext uri="{FF2B5EF4-FFF2-40B4-BE49-F238E27FC236}">
                <a16:creationId xmlns:a16="http://schemas.microsoft.com/office/drawing/2014/main" id="{5F216BB8-31BB-A537-FE50-FA242FEC50A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>
            <a:extLst>
              <a:ext uri="{FF2B5EF4-FFF2-40B4-BE49-F238E27FC236}">
                <a16:creationId xmlns:a16="http://schemas.microsoft.com/office/drawing/2014/main" id="{045DB36E-50E1-C92E-B046-18FD4A4AEF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solidFill>
                <a:schemeClr val="hlink"/>
              </a:solidFill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>
            <a:extLst>
              <a:ext uri="{FF2B5EF4-FFF2-40B4-BE49-F238E27FC236}">
                <a16:creationId xmlns:a16="http://schemas.microsoft.com/office/drawing/2014/main" id="{D1215CFA-EA8E-C249-8738-CC6B08152FAD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0" tIns="46586" rIns="93170" bIns="46586" anchor="b"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</a:pPr>
            <a:fld id="{4109825E-74A7-4B61-BE00-9E0FE56FAFDA}" type="slidenum">
              <a:rPr lang="en-US" altLang="en-US"/>
              <a:pPr algn="r">
                <a:spcBef>
                  <a:spcPct val="0"/>
                </a:spcBef>
              </a:pPr>
              <a:t>36</a:t>
            </a:fld>
            <a:endParaRPr lang="en-US" altLang="en-US"/>
          </a:p>
        </p:txBody>
      </p:sp>
      <p:sp>
        <p:nvSpPr>
          <p:cNvPr id="79875" name="Rectangle 2">
            <a:extLst>
              <a:ext uri="{FF2B5EF4-FFF2-40B4-BE49-F238E27FC236}">
                <a16:creationId xmlns:a16="http://schemas.microsoft.com/office/drawing/2014/main" id="{63502AAF-4141-70A0-BDF0-11DDBAEBBCE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96975" y="692150"/>
            <a:ext cx="4618038" cy="3463925"/>
          </a:xfrm>
          <a:ln/>
        </p:spPr>
      </p:sp>
      <p:sp>
        <p:nvSpPr>
          <p:cNvPr id="79876" name="Rectangle 3">
            <a:extLst>
              <a:ext uri="{FF2B5EF4-FFF2-40B4-BE49-F238E27FC236}">
                <a16:creationId xmlns:a16="http://schemas.microsoft.com/office/drawing/2014/main" id="{8954C691-1053-D69F-CFDE-9D1515B326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>
            <a:extLst>
              <a:ext uri="{FF2B5EF4-FFF2-40B4-BE49-F238E27FC236}">
                <a16:creationId xmlns:a16="http://schemas.microsoft.com/office/drawing/2014/main" id="{C7859AF0-96C2-1B28-99C3-CE050DD71A0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7CA8A352-AF54-4A1B-956F-A34F71EEB9A8}" type="slidenum">
              <a:rPr lang="en-US" altLang="en-US" smtClean="0"/>
              <a:pPr>
                <a:spcBef>
                  <a:spcPct val="0"/>
                </a:spcBef>
              </a:pPr>
              <a:t>37</a:t>
            </a:fld>
            <a:endParaRPr lang="en-US" altLang="en-US"/>
          </a:p>
        </p:txBody>
      </p:sp>
      <p:sp>
        <p:nvSpPr>
          <p:cNvPr id="81923" name="Rectangle 2">
            <a:extLst>
              <a:ext uri="{FF2B5EF4-FFF2-40B4-BE49-F238E27FC236}">
                <a16:creationId xmlns:a16="http://schemas.microsoft.com/office/drawing/2014/main" id="{DE43FED9-816D-7C48-0EC2-39C44A4723F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96975" y="692150"/>
            <a:ext cx="4618038" cy="3463925"/>
          </a:xfrm>
          <a:ln/>
        </p:spPr>
      </p:sp>
      <p:sp>
        <p:nvSpPr>
          <p:cNvPr id="81924" name="Rectangle 3">
            <a:extLst>
              <a:ext uri="{FF2B5EF4-FFF2-40B4-BE49-F238E27FC236}">
                <a16:creationId xmlns:a16="http://schemas.microsoft.com/office/drawing/2014/main" id="{A8F81696-F16C-6820-87AC-3114C0C871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>
            <a:extLst>
              <a:ext uri="{FF2B5EF4-FFF2-40B4-BE49-F238E27FC236}">
                <a16:creationId xmlns:a16="http://schemas.microsoft.com/office/drawing/2014/main" id="{D8CE14EC-76A1-ACF5-5AFC-3A724867307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1AEAAE62-352C-41BC-A46A-D27FC838A9D6}" type="slidenum">
              <a:rPr lang="en-US" altLang="en-US" smtClean="0"/>
              <a:pPr>
                <a:spcBef>
                  <a:spcPct val="0"/>
                </a:spcBef>
              </a:pPr>
              <a:t>38</a:t>
            </a:fld>
            <a:endParaRPr lang="en-US" altLang="en-US"/>
          </a:p>
        </p:txBody>
      </p:sp>
      <p:sp>
        <p:nvSpPr>
          <p:cNvPr id="83971" name="Rectangle 2">
            <a:extLst>
              <a:ext uri="{FF2B5EF4-FFF2-40B4-BE49-F238E27FC236}">
                <a16:creationId xmlns:a16="http://schemas.microsoft.com/office/drawing/2014/main" id="{315D8F68-A393-F7A7-F632-98AFA33CEC3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96975" y="692150"/>
            <a:ext cx="4618038" cy="3463925"/>
          </a:xfrm>
          <a:ln/>
        </p:spPr>
      </p:sp>
      <p:sp>
        <p:nvSpPr>
          <p:cNvPr id="83972" name="Rectangle 3">
            <a:extLst>
              <a:ext uri="{FF2B5EF4-FFF2-40B4-BE49-F238E27FC236}">
                <a16:creationId xmlns:a16="http://schemas.microsoft.com/office/drawing/2014/main" id="{7D2C9106-2290-B937-2265-09D1B10B15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>
            <a:extLst>
              <a:ext uri="{FF2B5EF4-FFF2-40B4-BE49-F238E27FC236}">
                <a16:creationId xmlns:a16="http://schemas.microsoft.com/office/drawing/2014/main" id="{4AA67258-E80D-C277-FE58-230BB8EBFD32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0" tIns="46586" rIns="93170" bIns="46586" anchor="b"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</a:pPr>
            <a:fld id="{7050B569-B8D4-4FDF-B6C4-64E9FD0E195E}" type="slidenum">
              <a:rPr lang="en-US" altLang="en-US"/>
              <a:pPr algn="r">
                <a:spcBef>
                  <a:spcPct val="0"/>
                </a:spcBef>
              </a:pPr>
              <a:t>39</a:t>
            </a:fld>
            <a:endParaRPr lang="en-US" altLang="en-US"/>
          </a:p>
        </p:txBody>
      </p:sp>
      <p:sp>
        <p:nvSpPr>
          <p:cNvPr id="86019" name="Rectangle 2">
            <a:extLst>
              <a:ext uri="{FF2B5EF4-FFF2-40B4-BE49-F238E27FC236}">
                <a16:creationId xmlns:a16="http://schemas.microsoft.com/office/drawing/2014/main" id="{300B31A6-0F32-8180-F957-705B6A9BA22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96975" y="692150"/>
            <a:ext cx="4618038" cy="3463925"/>
          </a:xfrm>
          <a:ln/>
        </p:spPr>
      </p:sp>
      <p:sp>
        <p:nvSpPr>
          <p:cNvPr id="86020" name="Rectangle 3">
            <a:extLst>
              <a:ext uri="{FF2B5EF4-FFF2-40B4-BE49-F238E27FC236}">
                <a16:creationId xmlns:a16="http://schemas.microsoft.com/office/drawing/2014/main" id="{FF609433-3E77-641D-1D8F-4D360AB633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>
            <a:extLst>
              <a:ext uri="{FF2B5EF4-FFF2-40B4-BE49-F238E27FC236}">
                <a16:creationId xmlns:a16="http://schemas.microsoft.com/office/drawing/2014/main" id="{26FAFE8B-39BA-F8FB-B8F0-F9669D15135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EEAE75CB-E7E3-4004-B8AB-FDECA58EEE3C}" type="slidenum">
              <a:rPr lang="en-US" altLang="en-US" smtClean="0"/>
              <a:pPr>
                <a:spcBef>
                  <a:spcPct val="0"/>
                </a:spcBef>
              </a:pPr>
              <a:t>4</a:t>
            </a:fld>
            <a:endParaRPr lang="en-US" altLang="en-US"/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F83AE99C-25E2-4BC6-1918-597A65A0594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96975" y="692150"/>
            <a:ext cx="4618038" cy="3463925"/>
          </a:xfrm>
          <a:ln/>
        </p:spPr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F92E35EA-60C7-453E-857B-638112DB09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>
            <a:extLst>
              <a:ext uri="{FF2B5EF4-FFF2-40B4-BE49-F238E27FC236}">
                <a16:creationId xmlns:a16="http://schemas.microsoft.com/office/drawing/2014/main" id="{2A250476-39D9-A35D-46E0-B2E5B4956CE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CB6B381-A16B-40BD-9D8F-74D84F918C26}" type="slidenum">
              <a:rPr lang="en-US" altLang="en-US" smtClean="0"/>
              <a:pPr>
                <a:spcBef>
                  <a:spcPct val="0"/>
                </a:spcBef>
              </a:pPr>
              <a:t>40</a:t>
            </a:fld>
            <a:endParaRPr lang="en-US" altLang="en-US"/>
          </a:p>
        </p:txBody>
      </p:sp>
      <p:sp>
        <p:nvSpPr>
          <p:cNvPr id="88067" name="Rectangle 2">
            <a:extLst>
              <a:ext uri="{FF2B5EF4-FFF2-40B4-BE49-F238E27FC236}">
                <a16:creationId xmlns:a16="http://schemas.microsoft.com/office/drawing/2014/main" id="{E7252654-717F-EFDF-5DE8-B6099F3119B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96975" y="692150"/>
            <a:ext cx="4618038" cy="3463925"/>
          </a:xfrm>
          <a:ln/>
        </p:spPr>
      </p:sp>
      <p:sp>
        <p:nvSpPr>
          <p:cNvPr id="88068" name="Rectangle 3">
            <a:extLst>
              <a:ext uri="{FF2B5EF4-FFF2-40B4-BE49-F238E27FC236}">
                <a16:creationId xmlns:a16="http://schemas.microsoft.com/office/drawing/2014/main" id="{DFBB2D87-B9C8-9D88-036E-B3B1D03639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>
            <a:extLst>
              <a:ext uri="{FF2B5EF4-FFF2-40B4-BE49-F238E27FC236}">
                <a16:creationId xmlns:a16="http://schemas.microsoft.com/office/drawing/2014/main" id="{84658CEB-6649-146F-F76D-F29255ED2CC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0CBE514A-5B1C-495B-80A3-0FE87115FF11}" type="slidenum">
              <a:rPr lang="en-US" altLang="en-US" smtClean="0"/>
              <a:pPr>
                <a:spcBef>
                  <a:spcPct val="0"/>
                </a:spcBef>
              </a:pPr>
              <a:t>41</a:t>
            </a:fld>
            <a:endParaRPr lang="en-US" altLang="en-US"/>
          </a:p>
        </p:txBody>
      </p:sp>
      <p:sp>
        <p:nvSpPr>
          <p:cNvPr id="90115" name="Rectangle 2">
            <a:extLst>
              <a:ext uri="{FF2B5EF4-FFF2-40B4-BE49-F238E27FC236}">
                <a16:creationId xmlns:a16="http://schemas.microsoft.com/office/drawing/2014/main" id="{68608363-D981-2F2B-D9A1-33FA4AE502C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96975" y="692150"/>
            <a:ext cx="4618038" cy="3463925"/>
          </a:xfrm>
          <a:ln/>
        </p:spPr>
      </p:sp>
      <p:sp>
        <p:nvSpPr>
          <p:cNvPr id="90116" name="Rectangle 3">
            <a:extLst>
              <a:ext uri="{FF2B5EF4-FFF2-40B4-BE49-F238E27FC236}">
                <a16:creationId xmlns:a16="http://schemas.microsoft.com/office/drawing/2014/main" id="{82CA6A6B-872F-7556-97F0-EF96B5ECF0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>
            <a:extLst>
              <a:ext uri="{FF2B5EF4-FFF2-40B4-BE49-F238E27FC236}">
                <a16:creationId xmlns:a16="http://schemas.microsoft.com/office/drawing/2014/main" id="{26D9D945-3E4B-9E52-7444-FD6E5FEDB187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0" tIns="46586" rIns="93170" bIns="46586" anchor="b"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</a:pPr>
            <a:fld id="{85CE4F29-EEDB-4116-9705-19C513F1AC28}" type="slidenum">
              <a:rPr lang="en-US" altLang="en-US"/>
              <a:pPr algn="r">
                <a:spcBef>
                  <a:spcPct val="0"/>
                </a:spcBef>
              </a:pPr>
              <a:t>42</a:t>
            </a:fld>
            <a:endParaRPr lang="en-US" altLang="en-US"/>
          </a:p>
        </p:txBody>
      </p:sp>
      <p:sp>
        <p:nvSpPr>
          <p:cNvPr id="92163" name="Rectangle 2">
            <a:extLst>
              <a:ext uri="{FF2B5EF4-FFF2-40B4-BE49-F238E27FC236}">
                <a16:creationId xmlns:a16="http://schemas.microsoft.com/office/drawing/2014/main" id="{B709D2A8-F4FB-9959-CC0C-76A13E97895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98563" y="693738"/>
            <a:ext cx="4616450" cy="3462337"/>
          </a:xfrm>
          <a:ln/>
        </p:spPr>
      </p:sp>
      <p:sp>
        <p:nvSpPr>
          <p:cNvPr id="92164" name="Rectangle 3">
            <a:extLst>
              <a:ext uri="{FF2B5EF4-FFF2-40B4-BE49-F238E27FC236}">
                <a16:creationId xmlns:a16="http://schemas.microsoft.com/office/drawing/2014/main" id="{ED6CCCA5-EAED-E066-3498-5AD8276E2B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5038" y="4386263"/>
            <a:ext cx="5140325" cy="41560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748" tIns="45373" rIns="90748" bIns="45373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>
            <a:extLst>
              <a:ext uri="{FF2B5EF4-FFF2-40B4-BE49-F238E27FC236}">
                <a16:creationId xmlns:a16="http://schemas.microsoft.com/office/drawing/2014/main" id="{288DBF91-ADBE-98C1-2A2D-470E6771E4A7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0" tIns="46586" rIns="93170" bIns="46586" anchor="b"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</a:pPr>
            <a:fld id="{81B40A6E-A5AF-4B74-B038-846DA81CC224}" type="slidenum">
              <a:rPr lang="en-US" altLang="en-US"/>
              <a:pPr algn="r">
                <a:spcBef>
                  <a:spcPct val="0"/>
                </a:spcBef>
              </a:pPr>
              <a:t>43</a:t>
            </a:fld>
            <a:endParaRPr lang="en-US" altLang="en-US"/>
          </a:p>
        </p:txBody>
      </p:sp>
      <p:sp>
        <p:nvSpPr>
          <p:cNvPr id="94211" name="Rectangle 2">
            <a:extLst>
              <a:ext uri="{FF2B5EF4-FFF2-40B4-BE49-F238E27FC236}">
                <a16:creationId xmlns:a16="http://schemas.microsoft.com/office/drawing/2014/main" id="{AFD6C553-B7EC-8ED4-6468-6E283F02048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98563" y="693738"/>
            <a:ext cx="4616450" cy="3462337"/>
          </a:xfrm>
          <a:ln/>
        </p:spPr>
      </p:sp>
      <p:sp>
        <p:nvSpPr>
          <p:cNvPr id="94212" name="Rectangle 3">
            <a:extLst>
              <a:ext uri="{FF2B5EF4-FFF2-40B4-BE49-F238E27FC236}">
                <a16:creationId xmlns:a16="http://schemas.microsoft.com/office/drawing/2014/main" id="{E04C741E-FC6A-E126-9C8B-C5150CAACC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5038" y="4386263"/>
            <a:ext cx="5140325" cy="41560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748" tIns="45373" rIns="90748" bIns="45373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>
            <a:extLst>
              <a:ext uri="{FF2B5EF4-FFF2-40B4-BE49-F238E27FC236}">
                <a16:creationId xmlns:a16="http://schemas.microsoft.com/office/drawing/2014/main" id="{48D4A295-92CC-63DD-87A5-A1706D0C3C2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08CB0DB2-9E9C-43DD-A815-5A25D80E27F2}" type="slidenum">
              <a:rPr lang="en-US" altLang="en-US" smtClean="0"/>
              <a:pPr>
                <a:spcBef>
                  <a:spcPct val="0"/>
                </a:spcBef>
              </a:pPr>
              <a:t>44</a:t>
            </a:fld>
            <a:endParaRPr lang="en-US" altLang="en-US"/>
          </a:p>
        </p:txBody>
      </p:sp>
      <p:sp>
        <p:nvSpPr>
          <p:cNvPr id="96259" name="Rectangle 2">
            <a:extLst>
              <a:ext uri="{FF2B5EF4-FFF2-40B4-BE49-F238E27FC236}">
                <a16:creationId xmlns:a16="http://schemas.microsoft.com/office/drawing/2014/main" id="{53C00697-91C2-AA9B-9D13-ADD8981AD50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96975" y="692150"/>
            <a:ext cx="4618038" cy="3463925"/>
          </a:xfrm>
          <a:ln/>
        </p:spPr>
      </p:sp>
      <p:sp>
        <p:nvSpPr>
          <p:cNvPr id="96260" name="Rectangle 3">
            <a:extLst>
              <a:ext uri="{FF2B5EF4-FFF2-40B4-BE49-F238E27FC236}">
                <a16:creationId xmlns:a16="http://schemas.microsoft.com/office/drawing/2014/main" id="{C361C1BE-FD53-0580-F6BC-D98AA0720A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>
            <a:extLst>
              <a:ext uri="{FF2B5EF4-FFF2-40B4-BE49-F238E27FC236}">
                <a16:creationId xmlns:a16="http://schemas.microsoft.com/office/drawing/2014/main" id="{1A0273C8-5EFD-5B6C-487B-3770753F86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A3B88B7-767D-43F3-9833-1909998247E7}" type="slidenum">
              <a:rPr lang="en-US" altLang="en-US" smtClean="0"/>
              <a:pPr>
                <a:spcBef>
                  <a:spcPct val="0"/>
                </a:spcBef>
              </a:pPr>
              <a:t>45</a:t>
            </a:fld>
            <a:endParaRPr lang="en-US" altLang="en-US"/>
          </a:p>
        </p:txBody>
      </p:sp>
      <p:sp>
        <p:nvSpPr>
          <p:cNvPr id="98307" name="Rectangle 2">
            <a:extLst>
              <a:ext uri="{FF2B5EF4-FFF2-40B4-BE49-F238E27FC236}">
                <a16:creationId xmlns:a16="http://schemas.microsoft.com/office/drawing/2014/main" id="{73D9C2C1-7B32-7D51-C139-067EDF5C5ED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96975" y="692150"/>
            <a:ext cx="4618038" cy="3463925"/>
          </a:xfrm>
          <a:ln/>
        </p:spPr>
      </p:sp>
      <p:sp>
        <p:nvSpPr>
          <p:cNvPr id="98308" name="Rectangle 3">
            <a:extLst>
              <a:ext uri="{FF2B5EF4-FFF2-40B4-BE49-F238E27FC236}">
                <a16:creationId xmlns:a16="http://schemas.microsoft.com/office/drawing/2014/main" id="{A4FEB32B-6231-BDD8-76A2-1D8BE6514E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>
            <a:extLst>
              <a:ext uri="{FF2B5EF4-FFF2-40B4-BE49-F238E27FC236}">
                <a16:creationId xmlns:a16="http://schemas.microsoft.com/office/drawing/2014/main" id="{54A5F472-511E-BCF3-A10E-301EF47686A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EADC858B-FF16-44E5-9076-0B90331B83FA}" type="slidenum">
              <a:rPr lang="en-US" altLang="en-US" smtClean="0"/>
              <a:pPr>
                <a:spcBef>
                  <a:spcPct val="0"/>
                </a:spcBef>
              </a:pPr>
              <a:t>46</a:t>
            </a:fld>
            <a:endParaRPr lang="en-US" altLang="en-US"/>
          </a:p>
        </p:txBody>
      </p:sp>
      <p:sp>
        <p:nvSpPr>
          <p:cNvPr id="100355" name="Rectangle 2">
            <a:extLst>
              <a:ext uri="{FF2B5EF4-FFF2-40B4-BE49-F238E27FC236}">
                <a16:creationId xmlns:a16="http://schemas.microsoft.com/office/drawing/2014/main" id="{61C92F71-8CBD-5548-C398-F5BCE7F95AF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96975" y="692150"/>
            <a:ext cx="4618038" cy="3463925"/>
          </a:xfrm>
          <a:ln/>
        </p:spPr>
      </p:sp>
      <p:sp>
        <p:nvSpPr>
          <p:cNvPr id="100356" name="Rectangle 3">
            <a:extLst>
              <a:ext uri="{FF2B5EF4-FFF2-40B4-BE49-F238E27FC236}">
                <a16:creationId xmlns:a16="http://schemas.microsoft.com/office/drawing/2014/main" id="{CEED69CE-5E9A-6178-1113-609CC69D3A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>
            <a:extLst>
              <a:ext uri="{FF2B5EF4-FFF2-40B4-BE49-F238E27FC236}">
                <a16:creationId xmlns:a16="http://schemas.microsoft.com/office/drawing/2014/main" id="{A51C30C3-D9B7-947A-B54C-CE928C8007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61C6BF2-C800-41C2-990D-E0132CC3976B}" type="slidenum">
              <a:rPr lang="en-US" altLang="en-US" smtClean="0"/>
              <a:pPr>
                <a:spcBef>
                  <a:spcPct val="0"/>
                </a:spcBef>
              </a:pPr>
              <a:t>47</a:t>
            </a:fld>
            <a:endParaRPr lang="en-US" altLang="en-US"/>
          </a:p>
        </p:txBody>
      </p:sp>
      <p:sp>
        <p:nvSpPr>
          <p:cNvPr id="102403" name="Rectangle 2">
            <a:extLst>
              <a:ext uri="{FF2B5EF4-FFF2-40B4-BE49-F238E27FC236}">
                <a16:creationId xmlns:a16="http://schemas.microsoft.com/office/drawing/2014/main" id="{718727A1-39D8-2C81-90A5-47998C0F376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>
            <a:extLst>
              <a:ext uri="{FF2B5EF4-FFF2-40B4-BE49-F238E27FC236}">
                <a16:creationId xmlns:a16="http://schemas.microsoft.com/office/drawing/2014/main" id="{E423FCF2-B8D1-152F-E19A-D3CDC30DB0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5B3ED5E8-F06A-B96B-2CED-BAB10C32130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FDE1CAB0-2B41-41A0-9FCB-555C86A767E6}" type="slidenum">
              <a:rPr lang="en-US" altLang="en-US" smtClean="0"/>
              <a:pPr>
                <a:spcBef>
                  <a:spcPct val="0"/>
                </a:spcBef>
              </a:pPr>
              <a:t>5</a:t>
            </a:fld>
            <a:endParaRPr lang="en-US" altLang="en-US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F2894C8F-8633-D7ED-FBB4-63E858BE7FA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68B5AD7C-42D8-DEDC-DCEB-F950DC8740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solidFill>
                <a:schemeClr val="hlink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73B95938-FD8E-9412-2D4A-0EA4825CAE8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8F0663B-9221-4C87-9FCC-24094E8D296C}" type="slidenum">
              <a:rPr lang="en-US" altLang="en-US" smtClean="0"/>
              <a:pPr>
                <a:spcBef>
                  <a:spcPct val="0"/>
                </a:spcBef>
              </a:pPr>
              <a:t>6</a:t>
            </a:fld>
            <a:endParaRPr lang="en-US" altLang="en-US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88609E39-C46C-E170-7C7A-5A8D958A5EC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96975" y="692150"/>
            <a:ext cx="4618038" cy="3463925"/>
          </a:xfrm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40B9AAC3-F14C-7199-8859-BA8851534A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>
            <a:extLst>
              <a:ext uri="{FF2B5EF4-FFF2-40B4-BE49-F238E27FC236}">
                <a16:creationId xmlns:a16="http://schemas.microsoft.com/office/drawing/2014/main" id="{B0D980D0-1DE8-FBA9-4B7E-0EB2615B41B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EDEE949E-6CF2-4E24-9F07-7A3E1E2A06CA}" type="slidenum">
              <a:rPr lang="en-US" altLang="en-US" smtClean="0"/>
              <a:pPr>
                <a:spcBef>
                  <a:spcPct val="0"/>
                </a:spcBef>
              </a:pPr>
              <a:t>7</a:t>
            </a:fld>
            <a:endParaRPr lang="en-US" altLang="en-US"/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59E8CB88-3251-8BDE-C9FB-75716AEA7DA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96975" y="692150"/>
            <a:ext cx="4618038" cy="3463925"/>
          </a:xfrm>
          <a:ln/>
        </p:spPr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58FF9773-44EF-469B-C6CA-3CB457D5DF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>
            <a:extLst>
              <a:ext uri="{FF2B5EF4-FFF2-40B4-BE49-F238E27FC236}">
                <a16:creationId xmlns:a16="http://schemas.microsoft.com/office/drawing/2014/main" id="{18070F89-EA59-8151-32D9-BEC45BB23FA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2F46ABB2-4FD2-43FF-A520-446A0EDB494B}" type="slidenum">
              <a:rPr lang="en-US" altLang="en-US" smtClean="0"/>
              <a:pPr>
                <a:spcBef>
                  <a:spcPct val="0"/>
                </a:spcBef>
              </a:pPr>
              <a:t>8</a:t>
            </a:fld>
            <a:endParaRPr lang="en-US" altLang="en-US"/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1467BA40-2A09-8FA9-49D2-73C7DD1CA47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96975" y="692150"/>
            <a:ext cx="4618038" cy="3463925"/>
          </a:xfrm>
          <a:ln/>
        </p:spPr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218031B3-830C-5B63-C884-E8DAC9FDD4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id="{3491921C-19CB-73B2-CAAA-C5F1F25C29FC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0" tIns="46586" rIns="93170" bIns="46586" anchor="b"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</a:pPr>
            <a:fld id="{1EC310EB-ACCB-4523-9339-872B797EF2B4}" type="slidenum">
              <a:rPr lang="en-US" altLang="en-US"/>
              <a:pPr algn="r">
                <a:spcBef>
                  <a:spcPct val="0"/>
                </a:spcBef>
              </a:pPr>
              <a:t>9</a:t>
            </a:fld>
            <a:endParaRPr lang="en-US" altLang="en-US"/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F05EBABB-B80B-E855-3FB3-3B3CEEC6EF5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96975" y="692150"/>
            <a:ext cx="4618038" cy="3463925"/>
          </a:xfrm>
          <a:ln/>
        </p:spPr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530D93BC-64E1-3AE8-C4E1-1D0C484438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E7C661BE-C51C-AD85-E749-EB9B27447DDD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3" name="Group 3">
              <a:extLst>
                <a:ext uri="{FF2B5EF4-FFF2-40B4-BE49-F238E27FC236}">
                  <a16:creationId xmlns:a16="http://schemas.microsoft.com/office/drawing/2014/main" id="{93501B18-2D20-6273-BD61-EB1CCFF4A65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0" name="Rectangle 4">
                <a:extLst>
                  <a:ext uri="{FF2B5EF4-FFF2-40B4-BE49-F238E27FC236}">
                    <a16:creationId xmlns:a16="http://schemas.microsoft.com/office/drawing/2014/main" id="{EE33E8B9-3F95-4592-DCAB-09633B0D01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/>
              </a:p>
            </p:txBody>
          </p:sp>
          <p:sp>
            <p:nvSpPr>
              <p:cNvPr id="11" name="Rectangle 5">
                <a:extLst>
                  <a:ext uri="{FF2B5EF4-FFF2-40B4-BE49-F238E27FC236}">
                    <a16:creationId xmlns:a16="http://schemas.microsoft.com/office/drawing/2014/main" id="{84EAAF91-1768-234D-CB6C-37BC6D597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/>
              </a:p>
            </p:txBody>
          </p:sp>
        </p:grpSp>
        <p:grpSp>
          <p:nvGrpSpPr>
            <p:cNvPr id="4" name="Group 6">
              <a:extLst>
                <a:ext uri="{FF2B5EF4-FFF2-40B4-BE49-F238E27FC236}">
                  <a16:creationId xmlns:a16="http://schemas.microsoft.com/office/drawing/2014/main" id="{1645C334-3E80-46A1-6B02-77C2959F96C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6CAAB37-9B9C-2B7B-D5D9-20A2634FCB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7FB9B36-FA15-64D5-D7AD-0E3EF3D6D4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/>
              </a:p>
            </p:txBody>
          </p:sp>
        </p:grpSp>
        <p:sp>
          <p:nvSpPr>
            <p:cNvPr id="5" name="Rectangle 9">
              <a:extLst>
                <a:ext uri="{FF2B5EF4-FFF2-40B4-BE49-F238E27FC236}">
                  <a16:creationId xmlns:a16="http://schemas.microsoft.com/office/drawing/2014/main" id="{0ADDEB31-A924-0680-5B88-110BBAA537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6" name="Rectangle 10">
              <a:extLst>
                <a:ext uri="{FF2B5EF4-FFF2-40B4-BE49-F238E27FC236}">
                  <a16:creationId xmlns:a16="http://schemas.microsoft.com/office/drawing/2014/main" id="{34C1E4E5-84BD-D164-7704-F83D8A3A28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7" name="Rectangle 11">
              <a:extLst>
                <a:ext uri="{FF2B5EF4-FFF2-40B4-BE49-F238E27FC236}">
                  <a16:creationId xmlns:a16="http://schemas.microsoft.com/office/drawing/2014/main" id="{ED478B98-CC47-9404-6438-78075EAB350D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</p:grpSp>
      <p:sp>
        <p:nvSpPr>
          <p:cNvPr id="929804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29805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2" name="Rectangle 14">
            <a:extLst>
              <a:ext uri="{FF2B5EF4-FFF2-40B4-BE49-F238E27FC236}">
                <a16:creationId xmlns:a16="http://schemas.microsoft.com/office/drawing/2014/main" id="{7A728A0E-4DC7-B38C-2414-4657B5CEAC1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0F3D32CF-B3D2-4698-B9C3-3264D644E140}" type="datetime1">
              <a:rPr lang="en-US"/>
              <a:pPr>
                <a:defRPr/>
              </a:pPr>
              <a:t>11/1/2023</a:t>
            </a:fld>
            <a:endParaRPr lang="en-US"/>
          </a:p>
        </p:txBody>
      </p:sp>
      <p:sp>
        <p:nvSpPr>
          <p:cNvPr id="13" name="Rectangle 15">
            <a:extLst>
              <a:ext uri="{FF2B5EF4-FFF2-40B4-BE49-F238E27FC236}">
                <a16:creationId xmlns:a16="http://schemas.microsoft.com/office/drawing/2014/main" id="{0FBEA16B-92C1-D431-D960-AF7B1D15D64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14" name="Rectangle 16">
            <a:extLst>
              <a:ext uri="{FF2B5EF4-FFF2-40B4-BE49-F238E27FC236}">
                <a16:creationId xmlns:a16="http://schemas.microsoft.com/office/drawing/2014/main" id="{BEAB99A9-F589-B727-7F12-AF565FA7CD3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1DF90830-7707-46B1-9607-500D107CFA5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9013895"/>
      </p:ext>
    </p:extLst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059">
            <a:extLst>
              <a:ext uri="{FF2B5EF4-FFF2-40B4-BE49-F238E27FC236}">
                <a16:creationId xmlns:a16="http://schemas.microsoft.com/office/drawing/2014/main" id="{E58EA31A-1F8E-463F-59F4-1024F5A6ECE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CC6B75-23B3-416E-9FF4-D8942B30E9F1}" type="datetime1">
              <a:rPr lang="en-US"/>
              <a:pPr>
                <a:defRPr/>
              </a:pPr>
              <a:t>11/1/2023</a:t>
            </a:fld>
            <a:endParaRPr lang="en-US"/>
          </a:p>
        </p:txBody>
      </p:sp>
      <p:sp>
        <p:nvSpPr>
          <p:cNvPr id="5" name="Rectangle 2060">
            <a:extLst>
              <a:ext uri="{FF2B5EF4-FFF2-40B4-BE49-F238E27FC236}">
                <a16:creationId xmlns:a16="http://schemas.microsoft.com/office/drawing/2014/main" id="{15BE5F57-60D0-EE42-6187-88601CA4FDC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6" name="Rectangle 2061">
            <a:extLst>
              <a:ext uri="{FF2B5EF4-FFF2-40B4-BE49-F238E27FC236}">
                <a16:creationId xmlns:a16="http://schemas.microsoft.com/office/drawing/2014/main" id="{AF5A3FD2-FF79-75B1-ADF2-C10E4F2BB34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4DD9EA-CCAF-497F-B1F8-ED9C01CDBC5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5093338"/>
      </p:ext>
    </p:extLst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4650" y="304800"/>
            <a:ext cx="2190750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304800"/>
            <a:ext cx="6419850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059">
            <a:extLst>
              <a:ext uri="{FF2B5EF4-FFF2-40B4-BE49-F238E27FC236}">
                <a16:creationId xmlns:a16="http://schemas.microsoft.com/office/drawing/2014/main" id="{E041B6BE-0D75-11FA-52F6-FF68AC0F2FD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633B03-2DCC-40D9-9E6C-6B92E5342C01}" type="datetime1">
              <a:rPr lang="en-US"/>
              <a:pPr>
                <a:defRPr/>
              </a:pPr>
              <a:t>11/1/2023</a:t>
            </a:fld>
            <a:endParaRPr lang="en-US"/>
          </a:p>
        </p:txBody>
      </p:sp>
      <p:sp>
        <p:nvSpPr>
          <p:cNvPr id="5" name="Rectangle 2060">
            <a:extLst>
              <a:ext uri="{FF2B5EF4-FFF2-40B4-BE49-F238E27FC236}">
                <a16:creationId xmlns:a16="http://schemas.microsoft.com/office/drawing/2014/main" id="{123ECB04-6587-4A9B-70E3-2AACA5E9397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6" name="Rectangle 2061">
            <a:extLst>
              <a:ext uri="{FF2B5EF4-FFF2-40B4-BE49-F238E27FC236}">
                <a16:creationId xmlns:a16="http://schemas.microsoft.com/office/drawing/2014/main" id="{C6F1A91C-D558-718E-F823-A5273E88F17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A2E3FB-6A69-4253-A921-CC6B17879B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7344221"/>
      </p:ext>
    </p:extLst>
  </p:cSld>
  <p:clrMapOvr>
    <a:masterClrMapping/>
  </p:clrMapOvr>
  <p:transition>
    <p:zo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87630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295400"/>
            <a:ext cx="411480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2000" y="1295400"/>
            <a:ext cx="41148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0" y="3962400"/>
            <a:ext cx="41148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2059">
            <a:extLst>
              <a:ext uri="{FF2B5EF4-FFF2-40B4-BE49-F238E27FC236}">
                <a16:creationId xmlns:a16="http://schemas.microsoft.com/office/drawing/2014/main" id="{34C5BFAC-6E78-3C9C-B1B5-6BB1E595B1D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96A8E7-937E-498B-8921-6CB6A4FC6761}" type="datetime1">
              <a:rPr lang="en-US"/>
              <a:pPr>
                <a:defRPr/>
              </a:pPr>
              <a:t>11/1/2023</a:t>
            </a:fld>
            <a:endParaRPr lang="en-US"/>
          </a:p>
        </p:txBody>
      </p:sp>
      <p:sp>
        <p:nvSpPr>
          <p:cNvPr id="7" name="Rectangle 2060">
            <a:extLst>
              <a:ext uri="{FF2B5EF4-FFF2-40B4-BE49-F238E27FC236}">
                <a16:creationId xmlns:a16="http://schemas.microsoft.com/office/drawing/2014/main" id="{E3F24568-1B09-4C41-DE0F-D457D8DF02F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8" name="Rectangle 2061">
            <a:extLst>
              <a:ext uri="{FF2B5EF4-FFF2-40B4-BE49-F238E27FC236}">
                <a16:creationId xmlns:a16="http://schemas.microsoft.com/office/drawing/2014/main" id="{DFB14EF8-B499-8932-74C9-6B265ACD572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19323B-15FE-42A9-BBD6-578A63A05E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1721993"/>
      </p:ext>
    </p:extLst>
  </p:cSld>
  <p:clrMapOvr>
    <a:masterClrMapping/>
  </p:clrMapOvr>
  <p:transition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87630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295400"/>
            <a:ext cx="411480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295400"/>
            <a:ext cx="411480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059">
            <a:extLst>
              <a:ext uri="{FF2B5EF4-FFF2-40B4-BE49-F238E27FC236}">
                <a16:creationId xmlns:a16="http://schemas.microsoft.com/office/drawing/2014/main" id="{B34A9D6C-DB87-CA0B-4FA1-AEA64AF8509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D577B0-0094-43E6-AA45-2CEA4B53D92A}" type="datetime1">
              <a:rPr lang="en-US"/>
              <a:pPr>
                <a:defRPr/>
              </a:pPr>
              <a:t>11/1/2023</a:t>
            </a:fld>
            <a:endParaRPr lang="en-US"/>
          </a:p>
        </p:txBody>
      </p:sp>
      <p:sp>
        <p:nvSpPr>
          <p:cNvPr id="6" name="Rectangle 2060">
            <a:extLst>
              <a:ext uri="{FF2B5EF4-FFF2-40B4-BE49-F238E27FC236}">
                <a16:creationId xmlns:a16="http://schemas.microsoft.com/office/drawing/2014/main" id="{7EF29BB1-BD5E-EB8C-4900-4B82034EA83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7" name="Rectangle 2061">
            <a:extLst>
              <a:ext uri="{FF2B5EF4-FFF2-40B4-BE49-F238E27FC236}">
                <a16:creationId xmlns:a16="http://schemas.microsoft.com/office/drawing/2014/main" id="{507570FE-D770-B2D9-3A26-2D046551817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B45E41-8795-42C8-B743-37F476BF5B9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96410989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061">
            <a:extLst>
              <a:ext uri="{FF2B5EF4-FFF2-40B4-BE49-F238E27FC236}">
                <a16:creationId xmlns:a16="http://schemas.microsoft.com/office/drawing/2014/main" id="{2258D4BB-1A43-7AF6-2088-CD33427D040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7238DF-FCB7-4DCB-BBFB-934962419CE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5128791"/>
      </p:ext>
    </p:extLst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059">
            <a:extLst>
              <a:ext uri="{FF2B5EF4-FFF2-40B4-BE49-F238E27FC236}">
                <a16:creationId xmlns:a16="http://schemas.microsoft.com/office/drawing/2014/main" id="{DD4D7018-B0DA-9A7C-FE70-6B208FFEF97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9E285F-7B5B-4B2E-A2CA-3398EC0C69E4}" type="datetime1">
              <a:rPr lang="en-US"/>
              <a:pPr>
                <a:defRPr/>
              </a:pPr>
              <a:t>11/1/2023</a:t>
            </a:fld>
            <a:endParaRPr lang="en-US"/>
          </a:p>
        </p:txBody>
      </p:sp>
      <p:sp>
        <p:nvSpPr>
          <p:cNvPr id="5" name="Rectangle 2060">
            <a:extLst>
              <a:ext uri="{FF2B5EF4-FFF2-40B4-BE49-F238E27FC236}">
                <a16:creationId xmlns:a16="http://schemas.microsoft.com/office/drawing/2014/main" id="{AB977889-841C-D8BC-3733-3A0C5457927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6" name="Rectangle 2061">
            <a:extLst>
              <a:ext uri="{FF2B5EF4-FFF2-40B4-BE49-F238E27FC236}">
                <a16:creationId xmlns:a16="http://schemas.microsoft.com/office/drawing/2014/main" id="{C29EC59F-D828-5E45-A135-0DCD3B64CD2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265FBE-FB79-4669-B30E-AF71BFA8722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7553815"/>
      </p:ext>
    </p:extLst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295400"/>
            <a:ext cx="41148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295400"/>
            <a:ext cx="41148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059">
            <a:extLst>
              <a:ext uri="{FF2B5EF4-FFF2-40B4-BE49-F238E27FC236}">
                <a16:creationId xmlns:a16="http://schemas.microsoft.com/office/drawing/2014/main" id="{8B3E4654-9E64-CA6B-6025-87AAC367605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6DA2E3-9D29-45AE-9AA2-2EA052A3200B}" type="datetime1">
              <a:rPr lang="en-US"/>
              <a:pPr>
                <a:defRPr/>
              </a:pPr>
              <a:t>11/1/2023</a:t>
            </a:fld>
            <a:endParaRPr lang="en-US"/>
          </a:p>
        </p:txBody>
      </p:sp>
      <p:sp>
        <p:nvSpPr>
          <p:cNvPr id="6" name="Rectangle 2060">
            <a:extLst>
              <a:ext uri="{FF2B5EF4-FFF2-40B4-BE49-F238E27FC236}">
                <a16:creationId xmlns:a16="http://schemas.microsoft.com/office/drawing/2014/main" id="{D5C34EEC-CDBA-9C0F-D44C-351CA5C50D4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7" name="Rectangle 2061">
            <a:extLst>
              <a:ext uri="{FF2B5EF4-FFF2-40B4-BE49-F238E27FC236}">
                <a16:creationId xmlns:a16="http://schemas.microsoft.com/office/drawing/2014/main" id="{1D6BA787-E919-2EA6-4252-5E4E312B340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1F627A-5F61-4BD9-A215-D879A8D4439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0362130"/>
      </p:ext>
    </p:extLst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059">
            <a:extLst>
              <a:ext uri="{FF2B5EF4-FFF2-40B4-BE49-F238E27FC236}">
                <a16:creationId xmlns:a16="http://schemas.microsoft.com/office/drawing/2014/main" id="{7B6A4312-1294-95A7-33B0-C4FD656A068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7DCF56-C946-45DA-BA79-3BB0B2A6EFA6}" type="datetime1">
              <a:rPr lang="en-US"/>
              <a:pPr>
                <a:defRPr/>
              </a:pPr>
              <a:t>11/1/2023</a:t>
            </a:fld>
            <a:endParaRPr lang="en-US"/>
          </a:p>
        </p:txBody>
      </p:sp>
      <p:sp>
        <p:nvSpPr>
          <p:cNvPr id="8" name="Rectangle 2060">
            <a:extLst>
              <a:ext uri="{FF2B5EF4-FFF2-40B4-BE49-F238E27FC236}">
                <a16:creationId xmlns:a16="http://schemas.microsoft.com/office/drawing/2014/main" id="{4CCC1D81-2BFA-B010-6AE9-B441323C956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9" name="Rectangle 2061">
            <a:extLst>
              <a:ext uri="{FF2B5EF4-FFF2-40B4-BE49-F238E27FC236}">
                <a16:creationId xmlns:a16="http://schemas.microsoft.com/office/drawing/2014/main" id="{AA083CAF-7FCB-2B05-CED9-84E11199B4B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5A3E6D-2E1A-49DB-B9A7-B202C77A36D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6013149"/>
      </p:ext>
    </p:extLst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059">
            <a:extLst>
              <a:ext uri="{FF2B5EF4-FFF2-40B4-BE49-F238E27FC236}">
                <a16:creationId xmlns:a16="http://schemas.microsoft.com/office/drawing/2014/main" id="{4517469D-0CE0-A16D-7032-3677D4F4439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FEFB4C-9E52-4BB4-AD84-F306E1599884}" type="datetime1">
              <a:rPr lang="en-US"/>
              <a:pPr>
                <a:defRPr/>
              </a:pPr>
              <a:t>11/1/2023</a:t>
            </a:fld>
            <a:endParaRPr lang="en-US"/>
          </a:p>
        </p:txBody>
      </p:sp>
      <p:sp>
        <p:nvSpPr>
          <p:cNvPr id="4" name="Rectangle 2060">
            <a:extLst>
              <a:ext uri="{FF2B5EF4-FFF2-40B4-BE49-F238E27FC236}">
                <a16:creationId xmlns:a16="http://schemas.microsoft.com/office/drawing/2014/main" id="{63EAEB5B-BC2A-55FC-2215-BE80DF3057D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5" name="Rectangle 2061">
            <a:extLst>
              <a:ext uri="{FF2B5EF4-FFF2-40B4-BE49-F238E27FC236}">
                <a16:creationId xmlns:a16="http://schemas.microsoft.com/office/drawing/2014/main" id="{123EACFA-CAE5-777F-4C6A-85C2B41D420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590C94-9971-4A20-9909-10D6542F363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6517527"/>
      </p:ext>
    </p:extLst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180069"/>
      </p:ext>
    </p:extLst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059">
            <a:extLst>
              <a:ext uri="{FF2B5EF4-FFF2-40B4-BE49-F238E27FC236}">
                <a16:creationId xmlns:a16="http://schemas.microsoft.com/office/drawing/2014/main" id="{BBC6DE4F-F6DD-8C9B-0A9B-8E1DDED0C95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048ABC-8F0C-44FC-980C-20AF6AC96CEE}" type="datetime1">
              <a:rPr lang="en-US"/>
              <a:pPr>
                <a:defRPr/>
              </a:pPr>
              <a:t>11/1/2023</a:t>
            </a:fld>
            <a:endParaRPr lang="en-US"/>
          </a:p>
        </p:txBody>
      </p:sp>
      <p:sp>
        <p:nvSpPr>
          <p:cNvPr id="6" name="Rectangle 2060">
            <a:extLst>
              <a:ext uri="{FF2B5EF4-FFF2-40B4-BE49-F238E27FC236}">
                <a16:creationId xmlns:a16="http://schemas.microsoft.com/office/drawing/2014/main" id="{0D41689F-9C52-89B7-BAC3-9FD81DCB07A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7" name="Rectangle 2061">
            <a:extLst>
              <a:ext uri="{FF2B5EF4-FFF2-40B4-BE49-F238E27FC236}">
                <a16:creationId xmlns:a16="http://schemas.microsoft.com/office/drawing/2014/main" id="{3EC25769-309E-33E3-D84E-82910DBC952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A5AFDD-FCCA-4372-B715-7D1A7675302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9589177"/>
      </p:ext>
    </p:extLst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059">
            <a:extLst>
              <a:ext uri="{FF2B5EF4-FFF2-40B4-BE49-F238E27FC236}">
                <a16:creationId xmlns:a16="http://schemas.microsoft.com/office/drawing/2014/main" id="{C63F3573-42DE-4243-0CC9-EB7F69BE5FE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B50BFE-56B4-4C31-877C-027F919410AB}" type="datetime1">
              <a:rPr lang="en-US"/>
              <a:pPr>
                <a:defRPr/>
              </a:pPr>
              <a:t>11/1/2023</a:t>
            </a:fld>
            <a:endParaRPr lang="en-US"/>
          </a:p>
        </p:txBody>
      </p:sp>
      <p:sp>
        <p:nvSpPr>
          <p:cNvPr id="6" name="Rectangle 2060">
            <a:extLst>
              <a:ext uri="{FF2B5EF4-FFF2-40B4-BE49-F238E27FC236}">
                <a16:creationId xmlns:a16="http://schemas.microsoft.com/office/drawing/2014/main" id="{896F2518-2189-E050-1050-CD42E60F824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7" name="Rectangle 2061">
            <a:extLst>
              <a:ext uri="{FF2B5EF4-FFF2-40B4-BE49-F238E27FC236}">
                <a16:creationId xmlns:a16="http://schemas.microsoft.com/office/drawing/2014/main" id="{0AAF7410-11D1-46DE-F3AC-DE91E53CABF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90E428-3D34-438C-AECA-2279E4BC85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6982069"/>
      </p:ext>
    </p:extLst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056">
            <a:extLst>
              <a:ext uri="{FF2B5EF4-FFF2-40B4-BE49-F238E27FC236}">
                <a16:creationId xmlns:a16="http://schemas.microsoft.com/office/drawing/2014/main" id="{C27E9425-23D9-4316-9FE6-C79B414B4E0A}"/>
              </a:ext>
            </a:extLst>
          </p:cNvPr>
          <p:cNvSpPr>
            <a:spLocks noChangeArrowheads="1"/>
          </p:cNvSpPr>
          <p:nvPr/>
        </p:nvSpPr>
        <p:spPr bwMode="gray">
          <a:xfrm>
            <a:off x="304800" y="1143000"/>
            <a:ext cx="8226425" cy="46038"/>
          </a:xfrm>
          <a:prstGeom prst="rect">
            <a:avLst/>
          </a:prstGeom>
          <a:gradFill rotWithShape="0">
            <a:gsLst>
              <a:gs pos="0">
                <a:srgbClr val="008080">
                  <a:alpha val="95000"/>
                </a:srgb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/>
          </a:p>
        </p:txBody>
      </p:sp>
      <p:sp>
        <p:nvSpPr>
          <p:cNvPr id="1027" name="Rectangle 2057">
            <a:extLst>
              <a:ext uri="{FF2B5EF4-FFF2-40B4-BE49-F238E27FC236}">
                <a16:creationId xmlns:a16="http://schemas.microsoft.com/office/drawing/2014/main" id="{F58A6C29-EBE6-7BB9-90E7-EEA36DB7CF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304800"/>
            <a:ext cx="8763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2058">
            <a:extLst>
              <a:ext uri="{FF2B5EF4-FFF2-40B4-BE49-F238E27FC236}">
                <a16:creationId xmlns:a16="http://schemas.microsoft.com/office/drawing/2014/main" id="{04A0A86E-3322-8D1E-385E-3BC046972A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295400"/>
            <a:ext cx="83820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928779" name="Rectangle 2059">
            <a:extLst>
              <a:ext uri="{FF2B5EF4-FFF2-40B4-BE49-F238E27FC236}">
                <a16:creationId xmlns:a16="http://schemas.microsoft.com/office/drawing/2014/main" id="{6803C8AC-94CF-D723-AE89-C276D0FB0FC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2400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fld id="{A0DEAAC5-2A98-4FE0-81C6-2661AD976D8A}" type="datetime1">
              <a:rPr lang="en-US"/>
              <a:pPr>
                <a:defRPr/>
              </a:pPr>
              <a:t>11/1/2023</a:t>
            </a:fld>
            <a:endParaRPr lang="en-US"/>
          </a:p>
        </p:txBody>
      </p:sp>
      <p:sp>
        <p:nvSpPr>
          <p:cNvPr id="928780" name="Rectangle 2060">
            <a:extLst>
              <a:ext uri="{FF2B5EF4-FFF2-40B4-BE49-F238E27FC236}">
                <a16:creationId xmlns:a16="http://schemas.microsoft.com/office/drawing/2014/main" id="{45D5C7B5-7CF5-4041-E6B6-92107F25216D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77000"/>
            <a:ext cx="2895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928781" name="Rectangle 2061">
            <a:extLst>
              <a:ext uri="{FF2B5EF4-FFF2-40B4-BE49-F238E27FC236}">
                <a16:creationId xmlns:a16="http://schemas.microsoft.com/office/drawing/2014/main" id="{39650ACC-DCC6-5E0F-6841-3A9045844FB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534C5A2-7ABE-4ED1-BFC2-E2727BEBDAC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05" r:id="rId3"/>
    <p:sldLayoutId id="2147483806" r:id="rId4"/>
    <p:sldLayoutId id="2147483807" r:id="rId5"/>
    <p:sldLayoutId id="2147483808" r:id="rId6"/>
    <p:sldLayoutId id="2147483817" r:id="rId7"/>
    <p:sldLayoutId id="2147483809" r:id="rId8"/>
    <p:sldLayoutId id="2147483810" r:id="rId9"/>
    <p:sldLayoutId id="2147483811" r:id="rId10"/>
    <p:sldLayoutId id="2147483812" r:id="rId11"/>
    <p:sldLayoutId id="2147483813" r:id="rId12"/>
    <p:sldLayoutId id="2147483814" r:id="rId13"/>
  </p:sldLayoutIdLst>
  <p:transition>
    <p:zoom/>
  </p:transition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Berlin Sans FB Dem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Berlin Sans FB Dem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Berlin Sans FB Dem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Berlin Sans FB Dem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Berlin Sans FB Dem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Berlin Sans FB Dem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Berlin Sans FB Dem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Berlin Sans FB Dem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w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13" Type="http://schemas.openxmlformats.org/officeDocument/2006/relationships/oleObject" Target="../embeddings/oleObject9.bin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12" Type="http://schemas.openxmlformats.org/officeDocument/2006/relationships/image" Target="../media/image8.wm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5.bin"/><Relationship Id="rId10" Type="http://schemas.openxmlformats.org/officeDocument/2006/relationships/image" Target="../media/image7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7.bin"/><Relationship Id="rId14" Type="http://schemas.openxmlformats.org/officeDocument/2006/relationships/image" Target="../media/image9.wmf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061">
            <a:extLst>
              <a:ext uri="{FF2B5EF4-FFF2-40B4-BE49-F238E27FC236}">
                <a16:creationId xmlns:a16="http://schemas.microsoft.com/office/drawing/2014/main" id="{A4EAC078-01CE-7532-91EC-3927106C8580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23C90AB2-B0DD-4FA7-8B16-3FA998247D32}" type="slidenum">
              <a:rPr lang="en-US" altLang="en-US" sz="120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en-US" sz="1200"/>
          </a:p>
        </p:txBody>
      </p:sp>
      <p:sp>
        <p:nvSpPr>
          <p:cNvPr id="7171" name="Rectangle 1026">
            <a:extLst>
              <a:ext uri="{FF2B5EF4-FFF2-40B4-BE49-F238E27FC236}">
                <a16:creationId xmlns:a16="http://schemas.microsoft.com/office/drawing/2014/main" id="{E5EC8435-A793-2ADA-8242-64C8C0B405C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304800"/>
            <a:ext cx="8077200" cy="3733800"/>
          </a:xfrm>
        </p:spPr>
        <p:txBody>
          <a:bodyPr/>
          <a:lstStyle/>
          <a:p>
            <a:pPr eaLnBrk="1" hangingPunct="1"/>
            <a:r>
              <a:rPr lang="en-US" altLang="en-US" sz="6000"/>
              <a:t>Data Mining: </a:t>
            </a:r>
            <a:br>
              <a:rPr lang="en-US" altLang="en-US" sz="6000"/>
            </a:br>
            <a:r>
              <a:rPr lang="en-US" altLang="en-US" sz="6000"/>
              <a:t> </a:t>
            </a:r>
            <a:r>
              <a:rPr lang="en-US" altLang="en-US" sz="4800"/>
              <a:t>Concepts and Techniques</a:t>
            </a:r>
            <a:br>
              <a:rPr lang="en-US" altLang="en-US" sz="4800"/>
            </a:br>
            <a:endParaRPr lang="en-US" altLang="en-US" sz="2800"/>
          </a:p>
        </p:txBody>
      </p:sp>
      <p:sp>
        <p:nvSpPr>
          <p:cNvPr id="7172" name="Rectangle 1027">
            <a:extLst>
              <a:ext uri="{FF2B5EF4-FFF2-40B4-BE49-F238E27FC236}">
                <a16:creationId xmlns:a16="http://schemas.microsoft.com/office/drawing/2014/main" id="{57672052-464D-3197-4717-AE29B255AA4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4267200"/>
            <a:ext cx="8305800" cy="2286000"/>
          </a:xfrm>
        </p:spPr>
        <p:txBody>
          <a:bodyPr/>
          <a:lstStyle/>
          <a:p>
            <a:pPr algn="ctr">
              <a:lnSpc>
                <a:spcPct val="110000"/>
              </a:lnSpc>
              <a:buFont typeface="Wingdings" panose="05000000000000000000" pitchFamily="2" charset="2"/>
              <a:buNone/>
            </a:pPr>
            <a:endParaRPr lang="en-US" altLang="en-US" sz="2400"/>
          </a:p>
        </p:txBody>
      </p:sp>
    </p:spTree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061">
            <a:extLst>
              <a:ext uri="{FF2B5EF4-FFF2-40B4-BE49-F238E27FC236}">
                <a16:creationId xmlns:a16="http://schemas.microsoft.com/office/drawing/2014/main" id="{949C9D72-D8CB-E1A8-D2DC-1CDA09F6845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4C586F2-AD5F-41F5-9270-A147364C60B7}" type="slidenum">
              <a:rPr lang="en-US" altLang="en-US" sz="12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200"/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0B374113-37EC-1584-FC36-EC35F795F7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3850" y="304800"/>
            <a:ext cx="8591550" cy="609600"/>
          </a:xfrm>
        </p:spPr>
        <p:txBody>
          <a:bodyPr/>
          <a:lstStyle/>
          <a:p>
            <a:pPr eaLnBrk="1" hangingPunct="1"/>
            <a:r>
              <a:rPr lang="en-US" altLang="en-US"/>
              <a:t>How to Handle Noisy Data?</a:t>
            </a:r>
          </a:p>
        </p:txBody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443D6C4B-8959-AF57-4261-63F777E61D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382000" cy="5029200"/>
          </a:xfrm>
        </p:spPr>
        <p:txBody>
          <a:bodyPr/>
          <a:lstStyle/>
          <a:p>
            <a:pPr eaLnBrk="1" hangingPunct="1"/>
            <a:r>
              <a:rPr lang="en-US" altLang="en-US" sz="2400">
                <a:solidFill>
                  <a:schemeClr val="folHlink"/>
                </a:solidFill>
              </a:rPr>
              <a:t>Binning</a:t>
            </a:r>
          </a:p>
          <a:p>
            <a:pPr lvl="1" eaLnBrk="1" hangingPunct="1"/>
            <a:r>
              <a:rPr lang="en-US" altLang="en-US" sz="2400"/>
              <a:t>first sort data and partition into (equal-frequency) bins</a:t>
            </a:r>
          </a:p>
          <a:p>
            <a:pPr lvl="1" eaLnBrk="1" hangingPunct="1"/>
            <a:r>
              <a:rPr lang="en-US" altLang="en-US" sz="2400"/>
              <a:t>then one can </a:t>
            </a:r>
            <a:r>
              <a:rPr lang="en-US" altLang="en-US" sz="2400">
                <a:solidFill>
                  <a:schemeClr val="hlink"/>
                </a:solidFill>
              </a:rPr>
              <a:t>smooth by bin means,  smooth by bin median, smooth by bin boundaries</a:t>
            </a:r>
            <a:r>
              <a:rPr lang="en-US" altLang="en-US" sz="2400"/>
              <a:t>, etc.</a:t>
            </a:r>
          </a:p>
          <a:p>
            <a:pPr eaLnBrk="1" hangingPunct="1"/>
            <a:r>
              <a:rPr lang="en-US" altLang="en-US" sz="2400">
                <a:solidFill>
                  <a:schemeClr val="folHlink"/>
                </a:solidFill>
              </a:rPr>
              <a:t>Regression</a:t>
            </a:r>
          </a:p>
          <a:p>
            <a:pPr lvl="1" eaLnBrk="1" hangingPunct="1"/>
            <a:r>
              <a:rPr lang="en-US" altLang="en-US" sz="2400"/>
              <a:t>smooth by fitting the data into regression functions</a:t>
            </a:r>
          </a:p>
          <a:p>
            <a:pPr eaLnBrk="1" hangingPunct="1"/>
            <a:r>
              <a:rPr lang="en-US" altLang="en-US" sz="2400">
                <a:solidFill>
                  <a:schemeClr val="folHlink"/>
                </a:solidFill>
              </a:rPr>
              <a:t>Clustering</a:t>
            </a:r>
          </a:p>
          <a:p>
            <a:pPr lvl="1" eaLnBrk="1" hangingPunct="1"/>
            <a:r>
              <a:rPr lang="en-US" altLang="en-US" sz="2400"/>
              <a:t>detect and remove outliers</a:t>
            </a:r>
          </a:p>
          <a:p>
            <a:pPr eaLnBrk="1" hangingPunct="1"/>
            <a:r>
              <a:rPr lang="en-US" altLang="en-US" sz="2400">
                <a:solidFill>
                  <a:schemeClr val="folHlink"/>
                </a:solidFill>
              </a:rPr>
              <a:t>Combined computer and human inspection</a:t>
            </a:r>
          </a:p>
          <a:p>
            <a:pPr lvl="1" eaLnBrk="1" hangingPunct="1"/>
            <a:r>
              <a:rPr lang="en-US" altLang="en-US" sz="2400"/>
              <a:t>detect suspicious values and check by human (e.g., deal with possible outliers)</a:t>
            </a:r>
          </a:p>
        </p:txBody>
      </p:sp>
    </p:spTree>
  </p:cSld>
  <p:clrMapOvr>
    <a:masterClrMapping/>
  </p:clrMapOvr>
  <p:transition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061">
            <a:extLst>
              <a:ext uri="{FF2B5EF4-FFF2-40B4-BE49-F238E27FC236}">
                <a16:creationId xmlns:a16="http://schemas.microsoft.com/office/drawing/2014/main" id="{2E3203B5-D1B6-AD55-7CFF-DFFC0CC2067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02F33E2-6BFC-4187-A861-19982346F8A9}" type="slidenum">
              <a:rPr lang="en-US" altLang="en-US" sz="12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200"/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8A196042-4D7F-F58D-EF4E-5C3F49E53C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3850" y="304800"/>
            <a:ext cx="8591550" cy="609600"/>
          </a:xfrm>
        </p:spPr>
        <p:txBody>
          <a:bodyPr/>
          <a:lstStyle/>
          <a:p>
            <a:pPr eaLnBrk="1" hangingPunct="1"/>
            <a:r>
              <a:rPr lang="en-US" altLang="en-US">
                <a:solidFill>
                  <a:srgbClr val="170981"/>
                </a:solidFill>
              </a:rPr>
              <a:t>Data Cleaning as a Process</a:t>
            </a:r>
          </a:p>
        </p:txBody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D1EA00E2-EF01-5276-1B95-40000C91A4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534400" cy="5181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>
                <a:solidFill>
                  <a:schemeClr val="folHlink"/>
                </a:solidFill>
              </a:rPr>
              <a:t>Data discrepancy detection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Use metadata (e.g., domain, range, dependency, distribution)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Check field overloading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Check uniqueness rule, consecutive rule and null rule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Use commercial tools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/>
              <a:t>Data scrubbing: use simple domain knowledge (e.g., postal code, spell-check) to detect errors and make corrections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/>
              <a:t>Data auditing: by analyzing data to discover rules and relationship to detect violators (e.g., correlation and clustering to find outliers)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>
                <a:solidFill>
                  <a:schemeClr val="folHlink"/>
                </a:solidFill>
              </a:rPr>
              <a:t>Data migration and integration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Data migration tools: allow transformations to be specified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ETL (Extraction/Transformation/Loading) tools: allow users to specify transformations through a graphical user interface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Integration of the two processes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Iterative and interactive (e.g., Potter’s Wheels)</a:t>
            </a:r>
          </a:p>
        </p:txBody>
      </p:sp>
    </p:spTree>
  </p:cSld>
  <p:clrMapOvr>
    <a:masterClrMapping/>
  </p:clrMapOvr>
  <p:transition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061">
            <a:extLst>
              <a:ext uri="{FF2B5EF4-FFF2-40B4-BE49-F238E27FC236}">
                <a16:creationId xmlns:a16="http://schemas.microsoft.com/office/drawing/2014/main" id="{A78B7196-F2EE-F39E-A8A4-DD3CCF4AF13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C640F51-724D-4694-A3A5-F3BAD2C0878C}" type="slidenum">
              <a:rPr lang="en-US" altLang="en-US" sz="12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1200"/>
          </a:p>
        </p:txBody>
      </p:sp>
      <p:sp>
        <p:nvSpPr>
          <p:cNvPr id="29699" name="Slide Number Placeholder 6">
            <a:extLst>
              <a:ext uri="{FF2B5EF4-FFF2-40B4-BE49-F238E27FC236}">
                <a16:creationId xmlns:a16="http://schemas.microsoft.com/office/drawing/2014/main" id="{A0F50DFC-A938-C6F3-9C64-B66ECB00E6E9}"/>
              </a:ext>
            </a:extLst>
          </p:cNvPr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24AAFAAF-668C-4552-A67E-24742C6FB053}" type="slidenum">
              <a:rPr lang="en-US" altLang="en-US" sz="120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1200"/>
          </a:p>
        </p:txBody>
      </p:sp>
      <p:sp>
        <p:nvSpPr>
          <p:cNvPr id="29700" name="Rectangle 2">
            <a:extLst>
              <a:ext uri="{FF2B5EF4-FFF2-40B4-BE49-F238E27FC236}">
                <a16:creationId xmlns:a16="http://schemas.microsoft.com/office/drawing/2014/main" id="{8B8784B9-335D-7CE2-B284-13C21CEBAA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en-US" sz="3200"/>
              <a:t>Chapter 3: Data Preprocessing</a:t>
            </a:r>
          </a:p>
        </p:txBody>
      </p:sp>
      <p:sp>
        <p:nvSpPr>
          <p:cNvPr id="29701" name="Rectangle 3">
            <a:extLst>
              <a:ext uri="{FF2B5EF4-FFF2-40B4-BE49-F238E27FC236}">
                <a16:creationId xmlns:a16="http://schemas.microsoft.com/office/drawing/2014/main" id="{3AD2B3B6-ECCE-37BE-8E5D-5AF172D6BE63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371600"/>
            <a:ext cx="8229600" cy="51054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50000"/>
              </a:lnSpc>
            </a:pPr>
            <a:r>
              <a:rPr lang="en-US" altLang="en-US" sz="2400"/>
              <a:t>Data Preprocessing: An Overview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/>
              <a:t>Data Quality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/>
              <a:t>Major Tasks in Data Preprocessing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/>
              <a:t>Data Cleaning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/>
              <a:t>Data Integration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/>
              <a:t>Data Reduction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/>
              <a:t>Data Transformation and Data Discretization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/>
              <a:t>Summary</a:t>
            </a:r>
          </a:p>
        </p:txBody>
      </p:sp>
      <p:sp>
        <p:nvSpPr>
          <p:cNvPr id="29702" name="AutoShape 4">
            <a:extLst>
              <a:ext uri="{FF2B5EF4-FFF2-40B4-BE49-F238E27FC236}">
                <a16:creationId xmlns:a16="http://schemas.microsoft.com/office/drawing/2014/main" id="{21543762-B81F-357B-D11D-F9C8A5B7939E}"/>
              </a:ext>
            </a:extLst>
          </p:cNvPr>
          <p:cNvSpPr>
            <a:spLocks noChangeArrowheads="1"/>
          </p:cNvSpPr>
          <p:nvPr/>
        </p:nvSpPr>
        <p:spPr bwMode="auto">
          <a:xfrm rot="9430553">
            <a:off x="3197225" y="3816350"/>
            <a:ext cx="522288" cy="485775"/>
          </a:xfrm>
          <a:prstGeom prst="notchedRightArrow">
            <a:avLst>
              <a:gd name="adj1" fmla="val 50000"/>
              <a:gd name="adj2" fmla="val 26879"/>
            </a:avLst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  <p:transition>
    <p:zo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061">
            <a:extLst>
              <a:ext uri="{FF2B5EF4-FFF2-40B4-BE49-F238E27FC236}">
                <a16:creationId xmlns:a16="http://schemas.microsoft.com/office/drawing/2014/main" id="{0A2E24BC-0AB7-1316-5CBD-07C6AEEC474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ED6955D-5D8A-45E6-9886-1C9D1A3FDECD}" type="slidenum">
              <a:rPr lang="en-US" altLang="en-US" sz="12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200"/>
          </a:p>
        </p:txBody>
      </p:sp>
      <p:sp>
        <p:nvSpPr>
          <p:cNvPr id="31747" name="Slide Number Placeholder 5">
            <a:extLst>
              <a:ext uri="{FF2B5EF4-FFF2-40B4-BE49-F238E27FC236}">
                <a16:creationId xmlns:a16="http://schemas.microsoft.com/office/drawing/2014/main" id="{23E5CC41-6377-C482-A737-BA6A253114BA}"/>
              </a:ext>
            </a:extLst>
          </p:cNvPr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E3F72F10-4CE9-4F09-BDBD-8CC817CB5811}" type="slidenum">
              <a:rPr lang="en-US" altLang="en-US" sz="120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200"/>
          </a:p>
        </p:txBody>
      </p:sp>
      <p:sp>
        <p:nvSpPr>
          <p:cNvPr id="31748" name="Rectangle 2">
            <a:extLst>
              <a:ext uri="{FF2B5EF4-FFF2-40B4-BE49-F238E27FC236}">
                <a16:creationId xmlns:a16="http://schemas.microsoft.com/office/drawing/2014/main" id="{A74029AF-8C54-FAE6-C0C8-0FCCBB23CA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95375" y="304800"/>
            <a:ext cx="6683375" cy="609600"/>
          </a:xfrm>
        </p:spPr>
        <p:txBody>
          <a:bodyPr/>
          <a:lstStyle/>
          <a:p>
            <a:pPr eaLnBrk="1" hangingPunct="1"/>
            <a:r>
              <a:rPr lang="en-US" altLang="en-US">
                <a:solidFill>
                  <a:srgbClr val="170981"/>
                </a:solidFill>
              </a:rPr>
              <a:t>Data Integration</a:t>
            </a:r>
          </a:p>
        </p:txBody>
      </p:sp>
      <p:sp>
        <p:nvSpPr>
          <p:cNvPr id="31749" name="Rectangle 3">
            <a:extLst>
              <a:ext uri="{FF2B5EF4-FFF2-40B4-BE49-F238E27FC236}">
                <a16:creationId xmlns:a16="http://schemas.microsoft.com/office/drawing/2014/main" id="{8B77F728-A240-0C78-573F-858870F8F9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534400" cy="5181600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altLang="en-US" sz="2000" b="1"/>
              <a:t>Data integration</a:t>
            </a:r>
            <a:r>
              <a:rPr lang="en-US" altLang="en-US" sz="2000"/>
              <a:t>: 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 sz="2000"/>
              <a:t>Combines data from multiple sources into a coherent store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 sz="2000"/>
              <a:t>Schema integration: e.g., A.cust-id </a:t>
            </a:r>
            <a:r>
              <a:rPr lang="en-US" altLang="en-US" sz="2000">
                <a:sym typeface="Symbol" panose="05050102010706020507" pitchFamily="18" charset="2"/>
              </a:rPr>
              <a:t> B.</a:t>
            </a:r>
            <a:r>
              <a:rPr lang="en-US" altLang="en-US" sz="2000"/>
              <a:t>cust-#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 sz="2000"/>
              <a:t>Integrate metadata from different sources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 sz="2000">
                <a:solidFill>
                  <a:schemeClr val="hlink"/>
                </a:solidFill>
              </a:rPr>
              <a:t>Entity identification problem</a:t>
            </a:r>
            <a:r>
              <a:rPr lang="en-US" altLang="en-US" sz="2000"/>
              <a:t>: 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 sz="2000"/>
              <a:t>Identify real world entities from multiple data sources, e.g., Bill Clinton = William Clinton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 sz="2000"/>
              <a:t>Detecting and resolving data value conflicts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 sz="2000"/>
              <a:t>For the same real world entity, attribute values from different sources are different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 sz="2000"/>
              <a:t>Possible reasons: different representations, different scales, e.g., metric vs. British units</a:t>
            </a:r>
          </a:p>
        </p:txBody>
      </p:sp>
    </p:spTree>
  </p:cSld>
  <p:clrMapOvr>
    <a:masterClrMapping/>
  </p:clrMapOvr>
  <p:transition>
    <p:zo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061">
            <a:extLst>
              <a:ext uri="{FF2B5EF4-FFF2-40B4-BE49-F238E27FC236}">
                <a16:creationId xmlns:a16="http://schemas.microsoft.com/office/drawing/2014/main" id="{0077FE5F-9E77-086A-745C-FB9D4356E6A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73E2B88-196C-4BA3-A230-FBF39F224828}" type="slidenum">
              <a:rPr lang="en-US" altLang="en-US" sz="12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en-US" sz="1200"/>
          </a:p>
        </p:txBody>
      </p:sp>
      <p:sp>
        <p:nvSpPr>
          <p:cNvPr id="33795" name="Slide Number Placeholder 5">
            <a:extLst>
              <a:ext uri="{FF2B5EF4-FFF2-40B4-BE49-F238E27FC236}">
                <a16:creationId xmlns:a16="http://schemas.microsoft.com/office/drawing/2014/main" id="{80DE7F90-F4D4-DC3A-DBFF-A4BB1DD39242}"/>
              </a:ext>
            </a:extLst>
          </p:cNvPr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29499AC6-66AA-46F2-AC1D-10C162AA5505}" type="slidenum">
              <a:rPr lang="en-US" altLang="en-US" sz="120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en-US" sz="1200"/>
          </a:p>
        </p:txBody>
      </p:sp>
      <p:sp>
        <p:nvSpPr>
          <p:cNvPr id="33796" name="Rectangle 2">
            <a:extLst>
              <a:ext uri="{FF2B5EF4-FFF2-40B4-BE49-F238E27FC236}">
                <a16:creationId xmlns:a16="http://schemas.microsoft.com/office/drawing/2014/main" id="{E61E2752-B177-97E4-6D5D-0DDD394664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067800" cy="685800"/>
          </a:xfrm>
        </p:spPr>
        <p:txBody>
          <a:bodyPr/>
          <a:lstStyle/>
          <a:p>
            <a:pPr eaLnBrk="1" hangingPunct="1"/>
            <a:r>
              <a:rPr lang="en-US" altLang="en-US" sz="3200"/>
              <a:t>Handling Redundancy in Data Integration</a:t>
            </a:r>
          </a:p>
        </p:txBody>
      </p:sp>
      <p:sp>
        <p:nvSpPr>
          <p:cNvPr id="33797" name="Rectangle 3">
            <a:extLst>
              <a:ext uri="{FF2B5EF4-FFF2-40B4-BE49-F238E27FC236}">
                <a16:creationId xmlns:a16="http://schemas.microsoft.com/office/drawing/2014/main" id="{82A77043-010B-DA6B-9109-1DB09203F0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305800" cy="51816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en-US" sz="2400"/>
              <a:t>Redundant data occur often when integration of multiple databases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400" i="1"/>
              <a:t>Object identification</a:t>
            </a:r>
            <a:r>
              <a:rPr lang="en-US" altLang="en-US" sz="2400"/>
              <a:t>:  The same attribute or object may have different names in different databases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400" i="1"/>
              <a:t>Derivable data:</a:t>
            </a:r>
            <a:r>
              <a:rPr lang="en-US" altLang="en-US" sz="2400"/>
              <a:t> One attribute may be a “derived” attribute in another table, e.g., annual revenue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400">
                <a:solidFill>
                  <a:schemeClr val="folHlink"/>
                </a:solidFill>
              </a:rPr>
              <a:t>Redundant attributes may be able to be detected by </a:t>
            </a:r>
            <a:r>
              <a:rPr lang="en-US" altLang="en-US" sz="2400" i="1">
                <a:solidFill>
                  <a:schemeClr val="folHlink"/>
                </a:solidFill>
              </a:rPr>
              <a:t>correlation analysis </a:t>
            </a:r>
            <a:r>
              <a:rPr lang="en-US" altLang="en-US" sz="2400">
                <a:solidFill>
                  <a:schemeClr val="folHlink"/>
                </a:solidFill>
              </a:rPr>
              <a:t>and</a:t>
            </a:r>
            <a:r>
              <a:rPr lang="en-US" altLang="en-US" sz="2400" i="1">
                <a:solidFill>
                  <a:schemeClr val="folHlink"/>
                </a:solidFill>
              </a:rPr>
              <a:t> covariance analysis</a:t>
            </a:r>
            <a:endParaRPr lang="en-US" altLang="en-US" sz="2400"/>
          </a:p>
          <a:p>
            <a:pPr eaLnBrk="1" hangingPunct="1">
              <a:lnSpc>
                <a:spcPct val="120000"/>
              </a:lnSpc>
            </a:pPr>
            <a:r>
              <a:rPr lang="en-US" altLang="en-US" sz="2400"/>
              <a:t>Careful integration of the data from multiple sources may help reduce/avoid redundancies and inconsistencies and improve mining speed and quality</a:t>
            </a:r>
          </a:p>
        </p:txBody>
      </p:sp>
    </p:spTree>
  </p:cSld>
  <p:clrMapOvr>
    <a:masterClrMapping/>
  </p:clrMapOvr>
  <p:transition>
    <p:zo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061">
            <a:extLst>
              <a:ext uri="{FF2B5EF4-FFF2-40B4-BE49-F238E27FC236}">
                <a16:creationId xmlns:a16="http://schemas.microsoft.com/office/drawing/2014/main" id="{C5F37793-36D5-3022-E7CB-C5FB0779675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811A805-B86F-4327-834E-23493F6A82C6}" type="slidenum">
              <a:rPr lang="en-US" altLang="en-US" sz="12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en-US" sz="1200"/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8A6CABA0-3152-9EEB-43A1-E882012959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9144000" cy="609600"/>
          </a:xfrm>
        </p:spPr>
        <p:txBody>
          <a:bodyPr/>
          <a:lstStyle/>
          <a:p>
            <a:r>
              <a:rPr lang="en-US" altLang="en-US" sz="3200"/>
              <a:t>Correlation Analysis (Nominal Data)</a:t>
            </a:r>
          </a:p>
        </p:txBody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B30DC216-0C46-A271-FABD-E1281295DD2B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295400"/>
            <a:ext cx="8382000" cy="5181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l-GR" altLang="en-US" sz="2400" b="1">
                <a:solidFill>
                  <a:schemeClr val="folHlink"/>
                </a:solidFill>
              </a:rPr>
              <a:t>Χ</a:t>
            </a:r>
            <a:r>
              <a:rPr lang="en-US" altLang="en-US" sz="2400" b="1" baseline="30000">
                <a:solidFill>
                  <a:schemeClr val="folHlink"/>
                </a:solidFill>
              </a:rPr>
              <a:t>2</a:t>
            </a:r>
            <a:r>
              <a:rPr lang="en-US" altLang="en-US" sz="2400" b="1">
                <a:solidFill>
                  <a:schemeClr val="folHlink"/>
                </a:solidFill>
              </a:rPr>
              <a:t> (chi-square) test</a:t>
            </a:r>
            <a:endParaRPr lang="el-GR" altLang="en-US" sz="2400" b="1">
              <a:solidFill>
                <a:schemeClr val="folHlink"/>
              </a:solidFill>
            </a:endParaRPr>
          </a:p>
          <a:p>
            <a:pPr>
              <a:lnSpc>
                <a:spcPct val="110000"/>
              </a:lnSpc>
            </a:pPr>
            <a:endParaRPr lang="en-US" altLang="en-US" sz="2400"/>
          </a:p>
          <a:p>
            <a:pPr>
              <a:lnSpc>
                <a:spcPct val="110000"/>
              </a:lnSpc>
            </a:pPr>
            <a:endParaRPr lang="en-US" altLang="en-US" sz="2400"/>
          </a:p>
          <a:p>
            <a:pPr>
              <a:lnSpc>
                <a:spcPct val="110000"/>
              </a:lnSpc>
            </a:pPr>
            <a:r>
              <a:rPr lang="en-US" altLang="en-US" sz="2400"/>
              <a:t>The larger the </a:t>
            </a:r>
            <a:r>
              <a:rPr lang="el-GR" altLang="en-US" sz="2400"/>
              <a:t>Χ</a:t>
            </a:r>
            <a:r>
              <a:rPr lang="en-US" altLang="en-US" sz="2400" baseline="30000"/>
              <a:t>2</a:t>
            </a:r>
            <a:r>
              <a:rPr lang="en-US" altLang="en-US" sz="2400"/>
              <a:t> value, the more likely the variables are related</a:t>
            </a:r>
          </a:p>
          <a:p>
            <a:pPr>
              <a:lnSpc>
                <a:spcPct val="110000"/>
              </a:lnSpc>
            </a:pPr>
            <a:r>
              <a:rPr lang="en-US" altLang="en-US" sz="2400"/>
              <a:t>The cells that contribute the most to the </a:t>
            </a:r>
            <a:r>
              <a:rPr lang="el-GR" altLang="en-US" sz="2400"/>
              <a:t>Χ</a:t>
            </a:r>
            <a:r>
              <a:rPr lang="en-US" altLang="en-US" sz="2400" baseline="30000"/>
              <a:t>2</a:t>
            </a:r>
            <a:r>
              <a:rPr lang="en-US" altLang="en-US" sz="2400"/>
              <a:t> value are those whose actual count is very different from the expected count</a:t>
            </a:r>
          </a:p>
          <a:p>
            <a:pPr>
              <a:lnSpc>
                <a:spcPct val="110000"/>
              </a:lnSpc>
            </a:pPr>
            <a:r>
              <a:rPr lang="en-US" altLang="en-US" sz="2400"/>
              <a:t>Correlation does not imply causality</a:t>
            </a:r>
          </a:p>
          <a:p>
            <a:pPr lvl="1">
              <a:lnSpc>
                <a:spcPct val="110000"/>
              </a:lnSpc>
            </a:pPr>
            <a:r>
              <a:rPr lang="en-US" altLang="en-US" sz="2000"/>
              <a:t># of hospitals and # of car-theft in a city are correlated</a:t>
            </a:r>
          </a:p>
          <a:p>
            <a:pPr lvl="1">
              <a:lnSpc>
                <a:spcPct val="110000"/>
              </a:lnSpc>
            </a:pPr>
            <a:r>
              <a:rPr lang="en-US" altLang="en-US" sz="2000"/>
              <a:t>Both are causally linked to the third variable: population</a:t>
            </a:r>
          </a:p>
        </p:txBody>
      </p:sp>
      <p:graphicFrame>
        <p:nvGraphicFramePr>
          <p:cNvPr id="35845" name="Object 4">
            <a:extLst>
              <a:ext uri="{FF2B5EF4-FFF2-40B4-BE49-F238E27FC236}">
                <a16:creationId xmlns:a16="http://schemas.microsoft.com/office/drawing/2014/main" id="{9C6C4CA9-ECEA-1415-7300-3BBED1CF0EBC}"/>
              </a:ext>
            </a:extLst>
          </p:cNvPr>
          <p:cNvGraphicFramePr>
            <a:graphicFrameLocks noChangeAspect="1"/>
          </p:cNvGraphicFramePr>
          <p:nvPr>
            <p:ph sz="quarter" idx="2"/>
          </p:nvPr>
        </p:nvGraphicFramePr>
        <p:xfrm>
          <a:off x="2187575" y="1844675"/>
          <a:ext cx="4540250" cy="1011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057400" imgH="444500" progId="Equation.3">
                  <p:embed/>
                </p:oleObj>
              </mc:Choice>
              <mc:Fallback>
                <p:oleObj name="Equation" r:id="rId3" imgW="2057400" imgH="4445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7575" y="1844675"/>
                        <a:ext cx="4540250" cy="1011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061">
            <a:extLst>
              <a:ext uri="{FF2B5EF4-FFF2-40B4-BE49-F238E27FC236}">
                <a16:creationId xmlns:a16="http://schemas.microsoft.com/office/drawing/2014/main" id="{49201AB7-5D44-DA8B-A2B1-0B43FE2C29A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ABA48E8-4390-4A28-88BA-6356D496B9CC}" type="slidenum">
              <a:rPr lang="en-US" altLang="en-US" sz="12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en-US" sz="1200"/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C157AEDF-7881-A7D5-93A3-502B0BD27E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93038" cy="609600"/>
          </a:xfrm>
        </p:spPr>
        <p:txBody>
          <a:bodyPr/>
          <a:lstStyle/>
          <a:p>
            <a:r>
              <a:rPr lang="en-US" altLang="en-US" sz="3200"/>
              <a:t>Chi-Square Calculation: An Example</a:t>
            </a:r>
          </a:p>
        </p:txBody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57036EE2-772D-DE41-9846-615E988D7ADF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447800"/>
            <a:ext cx="8534400" cy="5029200"/>
          </a:xfrm>
        </p:spPr>
        <p:txBody>
          <a:bodyPr/>
          <a:lstStyle/>
          <a:p>
            <a:pPr>
              <a:lnSpc>
                <a:spcPct val="110000"/>
              </a:lnSpc>
            </a:pPr>
            <a:endParaRPr lang="en-US" altLang="en-US" sz="2400"/>
          </a:p>
          <a:p>
            <a:pPr>
              <a:lnSpc>
                <a:spcPct val="110000"/>
              </a:lnSpc>
            </a:pPr>
            <a:endParaRPr lang="en-US" altLang="en-US" sz="2400"/>
          </a:p>
          <a:p>
            <a:pPr>
              <a:lnSpc>
                <a:spcPct val="110000"/>
              </a:lnSpc>
            </a:pPr>
            <a:endParaRPr lang="en-US" altLang="en-US" sz="2400"/>
          </a:p>
          <a:p>
            <a:pPr>
              <a:lnSpc>
                <a:spcPct val="110000"/>
              </a:lnSpc>
            </a:pPr>
            <a:endParaRPr lang="en-US" altLang="en-US" sz="2400"/>
          </a:p>
          <a:p>
            <a:pPr>
              <a:lnSpc>
                <a:spcPct val="110000"/>
              </a:lnSpc>
            </a:pPr>
            <a:r>
              <a:rPr lang="el-GR" altLang="en-US" sz="2400"/>
              <a:t>Χ</a:t>
            </a:r>
            <a:r>
              <a:rPr lang="en-US" altLang="en-US" sz="2400" baseline="30000"/>
              <a:t>2</a:t>
            </a:r>
            <a:r>
              <a:rPr lang="en-US" altLang="en-US" sz="2400"/>
              <a:t> (chi-square) calculation (numbers in parenthesis are expected counts calculated based on the data distribution in the two categories)</a:t>
            </a:r>
            <a:endParaRPr lang="el-GR" altLang="en-US" sz="2400"/>
          </a:p>
          <a:p>
            <a:pPr>
              <a:lnSpc>
                <a:spcPct val="110000"/>
              </a:lnSpc>
            </a:pPr>
            <a:endParaRPr lang="en-US" altLang="en-US" sz="2400"/>
          </a:p>
          <a:p>
            <a:pPr>
              <a:lnSpc>
                <a:spcPct val="110000"/>
              </a:lnSpc>
            </a:pPr>
            <a:endParaRPr lang="en-US" altLang="en-US" sz="2400"/>
          </a:p>
          <a:p>
            <a:pPr>
              <a:lnSpc>
                <a:spcPct val="110000"/>
              </a:lnSpc>
            </a:pPr>
            <a:r>
              <a:rPr lang="en-US" altLang="en-US" sz="2400"/>
              <a:t>It shows that like_science_fiction and play_chess are correlated in the group</a:t>
            </a:r>
          </a:p>
        </p:txBody>
      </p:sp>
      <p:graphicFrame>
        <p:nvGraphicFramePr>
          <p:cNvPr id="37893" name="Object 4">
            <a:extLst>
              <a:ext uri="{FF2B5EF4-FFF2-40B4-BE49-F238E27FC236}">
                <a16:creationId xmlns:a16="http://schemas.microsoft.com/office/drawing/2014/main" id="{37BD0CEA-E014-1C7E-A55B-28E7361FB2DA}"/>
              </a:ext>
            </a:extLst>
          </p:cNvPr>
          <p:cNvGraphicFramePr>
            <a:graphicFrameLocks noChangeAspect="1"/>
          </p:cNvGraphicFramePr>
          <p:nvPr>
            <p:ph sz="quarter" idx="2"/>
          </p:nvPr>
        </p:nvGraphicFramePr>
        <p:xfrm>
          <a:off x="762000" y="4749800"/>
          <a:ext cx="7772400" cy="74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381500" imgH="419100" progId="Equation.3">
                  <p:embed/>
                </p:oleObj>
              </mc:Choice>
              <mc:Fallback>
                <p:oleObj name="Equation" r:id="rId3" imgW="4381500" imgH="4191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749800"/>
                        <a:ext cx="7772400" cy="744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7269" name="Group 5">
            <a:extLst>
              <a:ext uri="{FF2B5EF4-FFF2-40B4-BE49-F238E27FC236}">
                <a16:creationId xmlns:a16="http://schemas.microsoft.com/office/drawing/2014/main" id="{DADCCDB3-1E03-1D1B-D54B-3FB24D119E29}"/>
              </a:ext>
            </a:extLst>
          </p:cNvPr>
          <p:cNvGraphicFramePr>
            <a:graphicFrameLocks noGrp="1"/>
          </p:cNvGraphicFramePr>
          <p:nvPr/>
        </p:nvGraphicFramePr>
        <p:xfrm>
          <a:off x="1371600" y="1447800"/>
          <a:ext cx="6096000" cy="1595439"/>
        </p:xfrm>
        <a:graphic>
          <a:graphicData uri="http://schemas.openxmlformats.org/drawingml/2006/table">
            <a:tbl>
              <a:tblPr/>
              <a:tblGrid>
                <a:gridCol w="2219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6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1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Play chess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Not play chess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Sum (row)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Like science fiction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250(90)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200(360)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7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Not like science fiction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50(210)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1000(840)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7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Sum(col.)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1200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zo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061">
            <a:extLst>
              <a:ext uri="{FF2B5EF4-FFF2-40B4-BE49-F238E27FC236}">
                <a16:creationId xmlns:a16="http://schemas.microsoft.com/office/drawing/2014/main" id="{BF17D2B0-C45D-B08D-A102-BDD747A65A3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0" hangingPunct="0">
              <a:spcBef>
                <a:spcPct val="0"/>
              </a:spcBef>
              <a:buClrTx/>
              <a:buSzTx/>
              <a:buFontTx/>
              <a:buNone/>
            </a:pPr>
            <a:fld id="{5933B6B5-7142-4CA2-B7EE-BE36A3772653}" type="slidenum">
              <a:rPr lang="en-US" altLang="en-US" sz="1200" smtClean="0"/>
              <a:pPr algn="l" eaLnBrk="0" hangingPunct="0"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en-US" sz="1200"/>
          </a:p>
        </p:txBody>
      </p:sp>
      <p:sp>
        <p:nvSpPr>
          <p:cNvPr id="39939" name="Slide Number Placeholder 6">
            <a:extLst>
              <a:ext uri="{FF2B5EF4-FFF2-40B4-BE49-F238E27FC236}">
                <a16:creationId xmlns:a16="http://schemas.microsoft.com/office/drawing/2014/main" id="{7A669CC0-B003-7A53-5DEF-D105029A9E4D}"/>
              </a:ext>
            </a:extLst>
          </p:cNvPr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7A87DDFF-2A13-4631-934B-2C1B8A120C99}" type="slidenum">
              <a:rPr lang="en-US" altLang="en-US" sz="120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en-US" sz="1200"/>
          </a:p>
        </p:txBody>
      </p:sp>
      <p:sp>
        <p:nvSpPr>
          <p:cNvPr id="39940" name="Rectangle 2">
            <a:extLst>
              <a:ext uri="{FF2B5EF4-FFF2-40B4-BE49-F238E27FC236}">
                <a16:creationId xmlns:a16="http://schemas.microsoft.com/office/drawing/2014/main" id="{D47CF899-935D-776F-DEFA-DA6EED8FCD4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en-US" sz="3200"/>
              <a:t>Chapter 3: Data Preprocessing</a:t>
            </a:r>
          </a:p>
        </p:txBody>
      </p:sp>
      <p:sp>
        <p:nvSpPr>
          <p:cNvPr id="39941" name="Rectangle 3">
            <a:extLst>
              <a:ext uri="{FF2B5EF4-FFF2-40B4-BE49-F238E27FC236}">
                <a16:creationId xmlns:a16="http://schemas.microsoft.com/office/drawing/2014/main" id="{DFF7BB94-F4A6-D3D0-8231-C1D582E45FE3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81000" y="1371600"/>
            <a:ext cx="8229600" cy="51054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50000"/>
              </a:lnSpc>
            </a:pPr>
            <a:r>
              <a:rPr lang="en-US" altLang="en-US" sz="2400"/>
              <a:t>Data Preprocessing: An Overview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400"/>
              <a:t>Data Quality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400"/>
              <a:t>Major Tasks in Data Preprocessing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/>
              <a:t>Data Cleaning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/>
              <a:t>Data Integration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/>
              <a:t>Data Reduction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/>
              <a:t>Data Transformation and Data Discretization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/>
              <a:t>Summary</a:t>
            </a:r>
          </a:p>
        </p:txBody>
      </p:sp>
      <p:sp>
        <p:nvSpPr>
          <p:cNvPr id="39942" name="AutoShape 4">
            <a:extLst>
              <a:ext uri="{FF2B5EF4-FFF2-40B4-BE49-F238E27FC236}">
                <a16:creationId xmlns:a16="http://schemas.microsoft.com/office/drawing/2014/main" id="{C8670545-BFEA-7B17-9A76-4B37F483939A}"/>
              </a:ext>
            </a:extLst>
          </p:cNvPr>
          <p:cNvSpPr>
            <a:spLocks noChangeArrowheads="1"/>
          </p:cNvSpPr>
          <p:nvPr/>
        </p:nvSpPr>
        <p:spPr bwMode="auto">
          <a:xfrm rot="9430553">
            <a:off x="3048000" y="4495800"/>
            <a:ext cx="522288" cy="485775"/>
          </a:xfrm>
          <a:prstGeom prst="notchedRightArrow">
            <a:avLst>
              <a:gd name="adj1" fmla="val 50000"/>
              <a:gd name="adj2" fmla="val 26879"/>
            </a:avLst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  <p:transition>
    <p:zo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061">
            <a:extLst>
              <a:ext uri="{FF2B5EF4-FFF2-40B4-BE49-F238E27FC236}">
                <a16:creationId xmlns:a16="http://schemas.microsoft.com/office/drawing/2014/main" id="{1B5F1307-5C84-9519-1551-B161BC8AE1B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C493872-0895-4AE4-81D5-124C15E7F6D1}" type="slidenum">
              <a:rPr lang="en-US" altLang="en-US" sz="12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en-US" sz="1200"/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D3B8B80F-FF6F-4C54-D7E1-A6BCF6F367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248400" cy="685800"/>
          </a:xfrm>
        </p:spPr>
        <p:txBody>
          <a:bodyPr/>
          <a:lstStyle/>
          <a:p>
            <a:pPr eaLnBrk="1" hangingPunct="1"/>
            <a:r>
              <a:rPr lang="en-US" altLang="en-US" sz="3200"/>
              <a:t>Data Reduction Strategies</a:t>
            </a:r>
            <a:endParaRPr lang="en-US" altLang="en-US"/>
          </a:p>
        </p:txBody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584A7AEE-0359-E00C-7793-96512AC9DE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610600" cy="5410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 b="1"/>
              <a:t>Data reduction</a:t>
            </a:r>
            <a:r>
              <a:rPr lang="en-US" altLang="en-US" sz="2000"/>
              <a:t>: Obtain a reduced representation of the data set that is much smaller in volume but yet produces the same (or almost the same) analytical results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Why data reduction? </a:t>
            </a:r>
            <a:r>
              <a:rPr lang="en-US" altLang="en-US" sz="2000">
                <a:cs typeface="Tahoma" panose="020B0604030504040204" pitchFamily="34" charset="0"/>
              </a:rPr>
              <a:t>— </a:t>
            </a:r>
            <a:r>
              <a:rPr lang="en-US" altLang="en-US" sz="2000"/>
              <a:t>A database/data warehouse may store terabytes of data.  Complex data analysis may take a very long time to run on the complete data set.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Data reduction strategies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>
                <a:solidFill>
                  <a:schemeClr val="hlink"/>
                </a:solidFill>
              </a:rPr>
              <a:t>Dimensionality reduction</a:t>
            </a:r>
            <a:r>
              <a:rPr lang="en-US" altLang="en-US" sz="2000">
                <a:solidFill>
                  <a:schemeClr val="folHlink"/>
                </a:solidFill>
              </a:rPr>
              <a:t>, </a:t>
            </a:r>
            <a:r>
              <a:rPr lang="en-US" altLang="en-US" sz="2000"/>
              <a:t>e.g.,</a:t>
            </a:r>
            <a:r>
              <a:rPr lang="en-US" altLang="en-US" sz="2000">
                <a:solidFill>
                  <a:schemeClr val="folHlink"/>
                </a:solidFill>
              </a:rPr>
              <a:t> </a:t>
            </a:r>
            <a:r>
              <a:rPr lang="en-US" altLang="en-US" sz="2000"/>
              <a:t>remove unimportant attributes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>
                <a:solidFill>
                  <a:schemeClr val="folHlink"/>
                </a:solidFill>
              </a:rPr>
              <a:t>Wavelet transforms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>
                <a:solidFill>
                  <a:schemeClr val="folHlink"/>
                </a:solidFill>
              </a:rPr>
              <a:t>Principal Components Analysis (PCA)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>
                <a:solidFill>
                  <a:schemeClr val="folHlink"/>
                </a:solidFill>
              </a:rPr>
              <a:t>Feature subset selection, feature creation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>
                <a:solidFill>
                  <a:schemeClr val="hlink"/>
                </a:solidFill>
              </a:rPr>
              <a:t>Numerosity reduction</a:t>
            </a:r>
            <a:r>
              <a:rPr lang="en-US" altLang="en-US" sz="2000">
                <a:solidFill>
                  <a:schemeClr val="folHlink"/>
                </a:solidFill>
              </a:rPr>
              <a:t> (some simply call it: Data Reduction)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>
                <a:solidFill>
                  <a:schemeClr val="folHlink"/>
                </a:solidFill>
              </a:rPr>
              <a:t>Regression and Log-Linear Models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>
                <a:solidFill>
                  <a:schemeClr val="folHlink"/>
                </a:solidFill>
              </a:rPr>
              <a:t>Histograms, clustering, sampling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>
                <a:solidFill>
                  <a:schemeClr val="folHlink"/>
                </a:solidFill>
              </a:rPr>
              <a:t>Data cube aggregation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>
                <a:solidFill>
                  <a:schemeClr val="hlink"/>
                </a:solidFill>
              </a:rPr>
              <a:t>Data compression</a:t>
            </a:r>
          </a:p>
        </p:txBody>
      </p:sp>
    </p:spTree>
  </p:cSld>
  <p:clrMapOvr>
    <a:masterClrMapping/>
  </p:clrMapOvr>
  <p:transition>
    <p:zo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061">
            <a:extLst>
              <a:ext uri="{FF2B5EF4-FFF2-40B4-BE49-F238E27FC236}">
                <a16:creationId xmlns:a16="http://schemas.microsoft.com/office/drawing/2014/main" id="{89009C48-82C0-59F1-9EB3-0310047BDB7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0" hangingPunct="0">
              <a:spcBef>
                <a:spcPct val="0"/>
              </a:spcBef>
              <a:buClrTx/>
              <a:buSzTx/>
              <a:buFontTx/>
              <a:buNone/>
            </a:pPr>
            <a:fld id="{0301DA20-0D26-47EA-BC54-DDB0D5C4D1E0}" type="slidenum">
              <a:rPr lang="en-US" altLang="en-US" sz="1200" smtClean="0"/>
              <a:pPr algn="l" eaLnBrk="0" hangingPunct="0"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en-US" sz="1200"/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3DFAFE05-77B8-9EFF-BA89-255DAF56C02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609600"/>
            <a:ext cx="9220200" cy="609600"/>
          </a:xfrm>
        </p:spPr>
        <p:txBody>
          <a:bodyPr/>
          <a:lstStyle/>
          <a:p>
            <a:pPr eaLnBrk="1" hangingPunct="1"/>
            <a:r>
              <a:rPr lang="en-US" altLang="en-US"/>
              <a:t>Data Reduction 1: Dimensionality Reduction</a:t>
            </a:r>
          </a:p>
        </p:txBody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1D3E2992-C2A4-AC88-BD2B-A00C561A219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295400"/>
            <a:ext cx="8534400" cy="51816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en-US" sz="1800" b="1"/>
              <a:t>Curse of dimensionality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1800"/>
              <a:t>When dimensionality increases, data becomes increasingly sparse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1800"/>
              <a:t>Density and distance between points, which is critical to clustering, outlier analysis, becomes less meaningful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1800"/>
              <a:t>The possible combinations of subspaces will grow exponentially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1800" b="1"/>
              <a:t>Dimensionality reduction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1800"/>
              <a:t>Avoid the curse of dimensionality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1800"/>
              <a:t>Help eliminate irrelevant features and reduce noise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1800"/>
              <a:t>Reduce time and space required in data mining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1800"/>
              <a:t>Allow easier visualization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1800" b="1"/>
              <a:t>Dimensionality reduction techniques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1800"/>
              <a:t>Wavelet transforms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1800"/>
              <a:t>Principal Component Analysis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1800"/>
              <a:t>Supervised and nonlinear techniques (e.g., feature selection)</a:t>
            </a:r>
          </a:p>
        </p:txBody>
      </p:sp>
    </p:spTree>
  </p:cSld>
  <p:clrMapOvr>
    <a:masterClrMapping/>
  </p:clrMapOvr>
  <p:transition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061">
            <a:extLst>
              <a:ext uri="{FF2B5EF4-FFF2-40B4-BE49-F238E27FC236}">
                <a16:creationId xmlns:a16="http://schemas.microsoft.com/office/drawing/2014/main" id="{ECD450CF-EE83-2446-C6DF-D28EE188C9B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9AA4043-747D-4741-9B08-942FAD850C79}" type="slidenum">
              <a:rPr lang="en-US" altLang="en-US" sz="12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200"/>
          </a:p>
        </p:txBody>
      </p:sp>
      <p:sp>
        <p:nvSpPr>
          <p:cNvPr id="9219" name="Slide Number Placeholder 6">
            <a:extLst>
              <a:ext uri="{FF2B5EF4-FFF2-40B4-BE49-F238E27FC236}">
                <a16:creationId xmlns:a16="http://schemas.microsoft.com/office/drawing/2014/main" id="{B5D1D825-BB88-FBCE-4DBC-E5129A200C1B}"/>
              </a:ext>
            </a:extLst>
          </p:cNvPr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2A5228B6-5C90-46A7-BAA3-9E9C17776BC5}" type="slidenum">
              <a:rPr lang="en-US" altLang="en-US" sz="120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200"/>
          </a:p>
        </p:txBody>
      </p:sp>
      <p:sp>
        <p:nvSpPr>
          <p:cNvPr id="9220" name="Rectangle 2">
            <a:extLst>
              <a:ext uri="{FF2B5EF4-FFF2-40B4-BE49-F238E27FC236}">
                <a16:creationId xmlns:a16="http://schemas.microsoft.com/office/drawing/2014/main" id="{C42CF359-8AEE-EA2A-63E6-7FF6B9DABE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en-US" sz="3200"/>
              <a:t>Data Preprocessing</a:t>
            </a:r>
          </a:p>
        </p:txBody>
      </p:sp>
      <p:sp>
        <p:nvSpPr>
          <p:cNvPr id="9221" name="Rectangle 3">
            <a:extLst>
              <a:ext uri="{FF2B5EF4-FFF2-40B4-BE49-F238E27FC236}">
                <a16:creationId xmlns:a16="http://schemas.microsoft.com/office/drawing/2014/main" id="{8EEDE481-7F35-6165-AB2F-D7D33F21F2AF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371600"/>
            <a:ext cx="8229600" cy="51054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50000"/>
              </a:lnSpc>
            </a:pPr>
            <a:r>
              <a:rPr lang="en-US" altLang="en-US" sz="2400"/>
              <a:t>Data Preprocessing: An Overview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/>
              <a:t>Data Quality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/>
              <a:t>Major Tasks in Data Preprocessing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/>
              <a:t>Data Cleaning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/>
              <a:t>Data Integration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/>
              <a:t>Data Reduction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/>
              <a:t>Data Transformation and Data Discretization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/>
              <a:t>Summary</a:t>
            </a:r>
          </a:p>
        </p:txBody>
      </p:sp>
      <p:sp>
        <p:nvSpPr>
          <p:cNvPr id="9222" name="AutoShape 4">
            <a:extLst>
              <a:ext uri="{FF2B5EF4-FFF2-40B4-BE49-F238E27FC236}">
                <a16:creationId xmlns:a16="http://schemas.microsoft.com/office/drawing/2014/main" id="{257DDB2D-BB8E-954F-08E4-8B927DE0AF86}"/>
              </a:ext>
            </a:extLst>
          </p:cNvPr>
          <p:cNvSpPr>
            <a:spLocks noChangeArrowheads="1"/>
          </p:cNvSpPr>
          <p:nvPr/>
        </p:nvSpPr>
        <p:spPr bwMode="auto">
          <a:xfrm rot="9430553">
            <a:off x="5559425" y="1377950"/>
            <a:ext cx="522288" cy="485775"/>
          </a:xfrm>
          <a:prstGeom prst="notchedRightArrow">
            <a:avLst>
              <a:gd name="adj1" fmla="val 50000"/>
              <a:gd name="adj2" fmla="val 26879"/>
            </a:avLst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  <p:transition>
    <p:zo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061">
            <a:extLst>
              <a:ext uri="{FF2B5EF4-FFF2-40B4-BE49-F238E27FC236}">
                <a16:creationId xmlns:a16="http://schemas.microsoft.com/office/drawing/2014/main" id="{24F0250C-C99C-B57E-90E5-33B3C756A39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E02CD74-F323-4A7A-8426-765C0252AECB}" type="slidenum">
              <a:rPr lang="en-US" altLang="en-US" sz="12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en-US" sz="1200"/>
          </a:p>
        </p:txBody>
      </p:sp>
      <p:grpSp>
        <p:nvGrpSpPr>
          <p:cNvPr id="46083" name="Group 39">
            <a:extLst>
              <a:ext uri="{FF2B5EF4-FFF2-40B4-BE49-F238E27FC236}">
                <a16:creationId xmlns:a16="http://schemas.microsoft.com/office/drawing/2014/main" id="{357CE76E-446A-803C-0381-90C11DFA6B95}"/>
              </a:ext>
            </a:extLst>
          </p:cNvPr>
          <p:cNvGrpSpPr>
            <a:grpSpLocks/>
          </p:cNvGrpSpPr>
          <p:nvPr/>
        </p:nvGrpSpPr>
        <p:grpSpPr bwMode="auto">
          <a:xfrm>
            <a:off x="2078038" y="2922588"/>
            <a:ext cx="4343400" cy="3536950"/>
            <a:chOff x="1526" y="1936"/>
            <a:chExt cx="2177" cy="1983"/>
          </a:xfrm>
        </p:grpSpPr>
        <p:sp>
          <p:nvSpPr>
            <p:cNvPr id="46086" name="Text Box 13">
              <a:extLst>
                <a:ext uri="{FF2B5EF4-FFF2-40B4-BE49-F238E27FC236}">
                  <a16:creationId xmlns:a16="http://schemas.microsoft.com/office/drawing/2014/main" id="{0BDD305B-4408-8CAD-BA0D-4F653F4BAF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6" y="1936"/>
              <a:ext cx="219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x</a:t>
              </a:r>
              <a:r>
                <a:rPr lang="en-US" altLang="en-US" sz="2400" baseline="-250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46087" name="Line 15">
              <a:extLst>
                <a:ext uri="{FF2B5EF4-FFF2-40B4-BE49-F238E27FC236}">
                  <a16:creationId xmlns:a16="http://schemas.microsoft.com/office/drawing/2014/main" id="{D1874ED3-C14D-8E66-1F8F-D42AD3437C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20" y="1952"/>
              <a:ext cx="0" cy="16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6088" name="Line 16">
              <a:extLst>
                <a:ext uri="{FF2B5EF4-FFF2-40B4-BE49-F238E27FC236}">
                  <a16:creationId xmlns:a16="http://schemas.microsoft.com/office/drawing/2014/main" id="{5E10F8ED-017C-9FAB-28AF-84B3DB0CF3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0" y="3608"/>
              <a:ext cx="17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6089" name="Line 17">
              <a:extLst>
                <a:ext uri="{FF2B5EF4-FFF2-40B4-BE49-F238E27FC236}">
                  <a16:creationId xmlns:a16="http://schemas.microsoft.com/office/drawing/2014/main" id="{FE065101-836B-68BE-045B-4F9B55F725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28" y="2717"/>
              <a:ext cx="1632" cy="882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6090" name="Oval 18">
              <a:extLst>
                <a:ext uri="{FF2B5EF4-FFF2-40B4-BE49-F238E27FC236}">
                  <a16:creationId xmlns:a16="http://schemas.microsoft.com/office/drawing/2014/main" id="{9FE80287-05BC-EF10-149E-A1E814DFCF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4" y="3234"/>
              <a:ext cx="47" cy="4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6091" name="Oval 19">
              <a:extLst>
                <a:ext uri="{FF2B5EF4-FFF2-40B4-BE49-F238E27FC236}">
                  <a16:creationId xmlns:a16="http://schemas.microsoft.com/office/drawing/2014/main" id="{C11A5AD3-3879-A65A-B4DD-C31EC43AF4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0" y="3093"/>
              <a:ext cx="47" cy="4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6092" name="Oval 20">
              <a:extLst>
                <a:ext uri="{FF2B5EF4-FFF2-40B4-BE49-F238E27FC236}">
                  <a16:creationId xmlns:a16="http://schemas.microsoft.com/office/drawing/2014/main" id="{93C158E6-7E06-D2DF-2573-CE7C224EC8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4" y="3417"/>
              <a:ext cx="47" cy="4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6093" name="Oval 21">
              <a:extLst>
                <a:ext uri="{FF2B5EF4-FFF2-40B4-BE49-F238E27FC236}">
                  <a16:creationId xmlns:a16="http://schemas.microsoft.com/office/drawing/2014/main" id="{0800A821-7CDE-E384-BDA4-36C62F5758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8" y="3160"/>
              <a:ext cx="47" cy="4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6094" name="Oval 22">
              <a:extLst>
                <a:ext uri="{FF2B5EF4-FFF2-40B4-BE49-F238E27FC236}">
                  <a16:creationId xmlns:a16="http://schemas.microsoft.com/office/drawing/2014/main" id="{EAA5790E-C9E0-69D9-B2D0-AC74E8A090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2" y="3226"/>
              <a:ext cx="47" cy="4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6095" name="Oval 23">
              <a:extLst>
                <a:ext uri="{FF2B5EF4-FFF2-40B4-BE49-F238E27FC236}">
                  <a16:creationId xmlns:a16="http://schemas.microsoft.com/office/drawing/2014/main" id="{4867CA95-B42A-DE66-9511-4B27FEEB93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2" y="3218"/>
              <a:ext cx="47" cy="4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6096" name="Oval 24">
              <a:extLst>
                <a:ext uri="{FF2B5EF4-FFF2-40B4-BE49-F238E27FC236}">
                  <a16:creationId xmlns:a16="http://schemas.microsoft.com/office/drawing/2014/main" id="{2035D5C6-4429-620F-8837-735C5AA6F3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2" y="3426"/>
              <a:ext cx="47" cy="4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6097" name="Oval 25">
              <a:extLst>
                <a:ext uri="{FF2B5EF4-FFF2-40B4-BE49-F238E27FC236}">
                  <a16:creationId xmlns:a16="http://schemas.microsoft.com/office/drawing/2014/main" id="{566BCECF-8B08-D658-8B9E-5472FBE904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8" y="3359"/>
              <a:ext cx="47" cy="4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6098" name="Oval 26">
              <a:extLst>
                <a:ext uri="{FF2B5EF4-FFF2-40B4-BE49-F238E27FC236}">
                  <a16:creationId xmlns:a16="http://schemas.microsoft.com/office/drawing/2014/main" id="{8F8319BC-D05D-11C1-DC42-CA80750CC5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8" y="3018"/>
              <a:ext cx="47" cy="4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6099" name="Oval 27">
              <a:extLst>
                <a:ext uri="{FF2B5EF4-FFF2-40B4-BE49-F238E27FC236}">
                  <a16:creationId xmlns:a16="http://schemas.microsoft.com/office/drawing/2014/main" id="{4A10DEBF-9079-2E2C-663E-02A862AF17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4" y="3093"/>
              <a:ext cx="47" cy="4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6100" name="Oval 28">
              <a:extLst>
                <a:ext uri="{FF2B5EF4-FFF2-40B4-BE49-F238E27FC236}">
                  <a16:creationId xmlns:a16="http://schemas.microsoft.com/office/drawing/2014/main" id="{D5421129-20F0-3CC1-F902-EDAC423A4D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4" y="2768"/>
              <a:ext cx="47" cy="4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6101" name="Oval 29">
              <a:extLst>
                <a:ext uri="{FF2B5EF4-FFF2-40B4-BE49-F238E27FC236}">
                  <a16:creationId xmlns:a16="http://schemas.microsoft.com/office/drawing/2014/main" id="{C8B3710F-7686-43C5-55BF-6759826E5B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6" y="3442"/>
              <a:ext cx="47" cy="4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6102" name="Oval 30">
              <a:extLst>
                <a:ext uri="{FF2B5EF4-FFF2-40B4-BE49-F238E27FC236}">
                  <a16:creationId xmlns:a16="http://schemas.microsoft.com/office/drawing/2014/main" id="{5FFD99DD-F7BC-E911-7DA8-64FBD95D58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6" y="3001"/>
              <a:ext cx="47" cy="4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6103" name="Oval 31">
              <a:extLst>
                <a:ext uri="{FF2B5EF4-FFF2-40B4-BE49-F238E27FC236}">
                  <a16:creationId xmlns:a16="http://schemas.microsoft.com/office/drawing/2014/main" id="{5A2E43A5-5A0A-B62B-4EA5-4A671F2006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2" y="2818"/>
              <a:ext cx="47" cy="4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6104" name="Oval 32">
              <a:extLst>
                <a:ext uri="{FF2B5EF4-FFF2-40B4-BE49-F238E27FC236}">
                  <a16:creationId xmlns:a16="http://schemas.microsoft.com/office/drawing/2014/main" id="{D95D7BD5-501D-1EC0-F01C-8723E74A56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2" y="3026"/>
              <a:ext cx="47" cy="4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6105" name="Oval 33">
              <a:extLst>
                <a:ext uri="{FF2B5EF4-FFF2-40B4-BE49-F238E27FC236}">
                  <a16:creationId xmlns:a16="http://schemas.microsoft.com/office/drawing/2014/main" id="{CC2CD7BE-3F80-6D79-ABD9-EC9DE092ED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6" y="2902"/>
              <a:ext cx="47" cy="4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6106" name="Oval 34">
              <a:extLst>
                <a:ext uri="{FF2B5EF4-FFF2-40B4-BE49-F238E27FC236}">
                  <a16:creationId xmlns:a16="http://schemas.microsoft.com/office/drawing/2014/main" id="{F78B4B64-D6FF-0756-DBC7-FEF033FC2E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8" y="3243"/>
              <a:ext cx="47" cy="4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6107" name="Freeform 35">
              <a:extLst>
                <a:ext uri="{FF2B5EF4-FFF2-40B4-BE49-F238E27FC236}">
                  <a16:creationId xmlns:a16="http://schemas.microsoft.com/office/drawing/2014/main" id="{61CEDA3A-7AF7-C7D4-8FE2-65759AD1C7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8" y="2697"/>
              <a:ext cx="1457" cy="1006"/>
            </a:xfrm>
            <a:custGeom>
              <a:avLst/>
              <a:gdLst>
                <a:gd name="T0" fmla="*/ 4 w 1457"/>
                <a:gd name="T1" fmla="*/ 1124 h 968"/>
                <a:gd name="T2" fmla="*/ 212 w 1457"/>
                <a:gd name="T3" fmla="*/ 548 h 968"/>
                <a:gd name="T4" fmla="*/ 716 w 1457"/>
                <a:gd name="T5" fmla="*/ 187 h 968"/>
                <a:gd name="T6" fmla="*/ 1356 w 1457"/>
                <a:gd name="T7" fmla="*/ 29 h 968"/>
                <a:gd name="T8" fmla="*/ 1324 w 1457"/>
                <a:gd name="T9" fmla="*/ 356 h 968"/>
                <a:gd name="T10" fmla="*/ 940 w 1457"/>
                <a:gd name="T11" fmla="*/ 990 h 968"/>
                <a:gd name="T12" fmla="*/ 188 w 1457"/>
                <a:gd name="T13" fmla="*/ 1341 h 968"/>
                <a:gd name="T14" fmla="*/ 4 w 1457"/>
                <a:gd name="T15" fmla="*/ 1124 h 96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57"/>
                <a:gd name="T25" fmla="*/ 0 h 968"/>
                <a:gd name="T26" fmla="*/ 1457 w 1457"/>
                <a:gd name="T27" fmla="*/ 968 h 96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57" h="968">
                  <a:moveTo>
                    <a:pt x="4" y="796"/>
                  </a:moveTo>
                  <a:cubicBezTo>
                    <a:pt x="8" y="703"/>
                    <a:pt x="93" y="499"/>
                    <a:pt x="212" y="388"/>
                  </a:cubicBezTo>
                  <a:cubicBezTo>
                    <a:pt x="331" y="277"/>
                    <a:pt x="525" y="193"/>
                    <a:pt x="716" y="132"/>
                  </a:cubicBezTo>
                  <a:cubicBezTo>
                    <a:pt x="907" y="71"/>
                    <a:pt x="1255" y="0"/>
                    <a:pt x="1356" y="20"/>
                  </a:cubicBezTo>
                  <a:cubicBezTo>
                    <a:pt x="1457" y="40"/>
                    <a:pt x="1393" y="139"/>
                    <a:pt x="1324" y="252"/>
                  </a:cubicBezTo>
                  <a:cubicBezTo>
                    <a:pt x="1255" y="365"/>
                    <a:pt x="1129" y="584"/>
                    <a:pt x="940" y="700"/>
                  </a:cubicBezTo>
                  <a:cubicBezTo>
                    <a:pt x="751" y="816"/>
                    <a:pt x="344" y="928"/>
                    <a:pt x="188" y="948"/>
                  </a:cubicBezTo>
                  <a:cubicBezTo>
                    <a:pt x="32" y="968"/>
                    <a:pt x="0" y="889"/>
                    <a:pt x="4" y="796"/>
                  </a:cubicBezTo>
                  <a:close/>
                </a:path>
              </a:pathLst>
            </a:custGeom>
            <a:noFill/>
            <a:ln w="19050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6108" name="Oval 36">
              <a:extLst>
                <a:ext uri="{FF2B5EF4-FFF2-40B4-BE49-F238E27FC236}">
                  <a16:creationId xmlns:a16="http://schemas.microsoft.com/office/drawing/2014/main" id="{49B30DC7-A4C4-2C48-DD41-B9DE53568C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4" y="3559"/>
              <a:ext cx="47" cy="4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6109" name="Text Box 37">
              <a:extLst>
                <a:ext uri="{FF2B5EF4-FFF2-40B4-BE49-F238E27FC236}">
                  <a16:creationId xmlns:a16="http://schemas.microsoft.com/office/drawing/2014/main" id="{F9FFDFFF-2A1C-8BB6-9941-FDA482A3EB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84" y="3663"/>
              <a:ext cx="219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x</a:t>
              </a:r>
              <a:r>
                <a:rPr lang="en-US" altLang="en-US" sz="2400" baseline="-250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6110" name="Text Box 38">
              <a:extLst>
                <a:ext uri="{FF2B5EF4-FFF2-40B4-BE49-F238E27FC236}">
                  <a16:creationId xmlns:a16="http://schemas.microsoft.com/office/drawing/2014/main" id="{636CF532-8DAC-D71D-1882-85FF8A00FE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4" y="2511"/>
              <a:ext cx="160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e</a:t>
              </a:r>
              <a:endParaRPr lang="en-US" altLang="en-US" sz="2400" baseline="-25000">
                <a:latin typeface="Times New Roman" panose="02020603050405020304" pitchFamily="18" charset="0"/>
              </a:endParaRPr>
            </a:p>
          </p:txBody>
        </p:sp>
      </p:grpSp>
      <p:sp>
        <p:nvSpPr>
          <p:cNvPr id="46084" name="Rectangle 40">
            <a:extLst>
              <a:ext uri="{FF2B5EF4-FFF2-40B4-BE49-F238E27FC236}">
                <a16:creationId xmlns:a16="http://schemas.microsoft.com/office/drawing/2014/main" id="{FF06F046-8F3A-9991-3DBA-695F44ECA6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763000" cy="838200"/>
          </a:xfrm>
        </p:spPr>
        <p:txBody>
          <a:bodyPr/>
          <a:lstStyle/>
          <a:p>
            <a:pPr eaLnBrk="1" hangingPunct="1"/>
            <a:r>
              <a:rPr lang="en-US" altLang="en-US" sz="3200"/>
              <a:t>Principal Component Analysis (PCA)</a:t>
            </a:r>
          </a:p>
        </p:txBody>
      </p:sp>
      <p:sp>
        <p:nvSpPr>
          <p:cNvPr id="46085" name="Rectangle 41">
            <a:extLst>
              <a:ext uri="{FF2B5EF4-FFF2-40B4-BE49-F238E27FC236}">
                <a16:creationId xmlns:a16="http://schemas.microsoft.com/office/drawing/2014/main" id="{33EDEFB9-7240-3101-55CB-798F0A0F72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382000" cy="16002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en-US" sz="2000"/>
              <a:t>Find a projection that captures the largest amount of variation in data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000"/>
              <a:t>The original data are projected onto a much smaller space, resulting in dimensionality reduction. We find the eigenvectors of the covariance matrix, and these eigenvectors define the new space</a:t>
            </a:r>
          </a:p>
          <a:p>
            <a:pPr eaLnBrk="1" hangingPunct="1">
              <a:lnSpc>
                <a:spcPct val="90000"/>
              </a:lnSpc>
            </a:pPr>
            <a:endParaRPr lang="en-US" altLang="en-US" sz="2000"/>
          </a:p>
        </p:txBody>
      </p:sp>
    </p:spTree>
  </p:cSld>
  <p:clrMapOvr>
    <a:masterClrMapping/>
  </p:clrMapOvr>
  <p:transition>
    <p:zo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061">
            <a:extLst>
              <a:ext uri="{FF2B5EF4-FFF2-40B4-BE49-F238E27FC236}">
                <a16:creationId xmlns:a16="http://schemas.microsoft.com/office/drawing/2014/main" id="{27C0BC0D-3713-773F-DFA6-EF14EB1F636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DEEBA19-0308-4B51-9845-EF78C1F0F100}" type="slidenum">
              <a:rPr lang="en-US" altLang="en-US" sz="12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en-US" sz="1200"/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6C5BE64A-2C0D-48FA-EE31-788C343DD5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534400" cy="52578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en-US" sz="2000"/>
              <a:t>Given </a:t>
            </a:r>
            <a:r>
              <a:rPr lang="en-US" altLang="en-US" sz="2000" i="1"/>
              <a:t>N</a:t>
            </a:r>
            <a:r>
              <a:rPr lang="en-US" altLang="en-US" sz="2000"/>
              <a:t> data vectors from </a:t>
            </a:r>
            <a:r>
              <a:rPr lang="en-US" altLang="en-US" sz="2000" i="1"/>
              <a:t>n</a:t>
            </a:r>
            <a:r>
              <a:rPr lang="en-US" altLang="en-US" sz="2000"/>
              <a:t>-dimensions, find </a:t>
            </a:r>
            <a:r>
              <a:rPr lang="en-US" altLang="en-US" sz="2000" i="1"/>
              <a:t>k</a:t>
            </a:r>
            <a:r>
              <a:rPr lang="en-US" altLang="en-US" sz="2000"/>
              <a:t> ≤ </a:t>
            </a:r>
            <a:r>
              <a:rPr lang="en-US" altLang="en-US" sz="2000" i="1"/>
              <a:t>n </a:t>
            </a:r>
            <a:r>
              <a:rPr lang="en-US" altLang="en-US" sz="2000"/>
              <a:t>orthogonal vectors (</a:t>
            </a:r>
            <a:r>
              <a:rPr lang="en-US" altLang="en-US" sz="2000" i="1"/>
              <a:t>principal components</a:t>
            </a:r>
            <a:r>
              <a:rPr lang="en-US" altLang="en-US" sz="2000"/>
              <a:t>) that can be best used to represent data 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/>
              <a:t>Normalize input data: Each attribute falls within the same range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/>
              <a:t>Compute </a:t>
            </a:r>
            <a:r>
              <a:rPr lang="en-US" altLang="en-US" sz="2000" i="1"/>
              <a:t>k</a:t>
            </a:r>
            <a:r>
              <a:rPr lang="en-US" altLang="en-US" sz="2000"/>
              <a:t> orthonormal (unit) vectors, i.e., </a:t>
            </a:r>
            <a:r>
              <a:rPr lang="en-US" altLang="en-US" sz="2000" i="1"/>
              <a:t>principal components</a:t>
            </a:r>
            <a:endParaRPr lang="en-US" altLang="en-US" sz="2000"/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/>
              <a:t>Each input data (vector) is a linear combination of the </a:t>
            </a:r>
            <a:r>
              <a:rPr lang="en-US" altLang="en-US" sz="2000" i="1"/>
              <a:t>k</a:t>
            </a:r>
            <a:r>
              <a:rPr lang="en-US" altLang="en-US" sz="2000"/>
              <a:t> principal component vectors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>
                <a:sym typeface="Symbol" panose="05050102010706020507" pitchFamily="18" charset="2"/>
              </a:rPr>
              <a:t>The principal components are sorted in order of decreasing “significance” or strength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>
                <a:sym typeface="Symbol" panose="05050102010706020507" pitchFamily="18" charset="2"/>
              </a:rPr>
              <a:t>Since the components are sorted, the size of the data can be reduced by eliminating the </a:t>
            </a:r>
            <a:r>
              <a:rPr lang="en-US" altLang="en-US" sz="2000" i="1">
                <a:sym typeface="Symbol" panose="05050102010706020507" pitchFamily="18" charset="2"/>
              </a:rPr>
              <a:t>weak components</a:t>
            </a:r>
            <a:r>
              <a:rPr lang="en-US" altLang="en-US" sz="2000">
                <a:sym typeface="Symbol" panose="05050102010706020507" pitchFamily="18" charset="2"/>
              </a:rPr>
              <a:t>, i.e., those with low variance (i.e., using the strongest principal components, it is possible to reconstruct a good approximation of the original data)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000"/>
              <a:t>Works for numeric data only</a:t>
            </a:r>
          </a:p>
        </p:txBody>
      </p:sp>
      <p:sp>
        <p:nvSpPr>
          <p:cNvPr id="48132" name="Text Box 3">
            <a:extLst>
              <a:ext uri="{FF2B5EF4-FFF2-40B4-BE49-F238E27FC236}">
                <a16:creationId xmlns:a16="http://schemas.microsoft.com/office/drawing/2014/main" id="{2CD48E04-D10C-F4D4-9A81-C4B8A3FB29AE}"/>
              </a:ext>
            </a:extLst>
          </p:cNvPr>
          <p:cNvSpPr>
            <a:spLocks noChangeArrowheads="1"/>
          </p:cNvSpPr>
          <p:nvPr>
            <p:ph type="title"/>
          </p:nvPr>
        </p:nvSpPr>
        <p:spPr>
          <a:xfrm>
            <a:off x="0" y="152400"/>
            <a:ext cx="9144000" cy="990600"/>
          </a:xfrm>
          <a:noFill/>
        </p:spPr>
        <p:txBody>
          <a:bodyPr anchor="ctr"/>
          <a:lstStyle/>
          <a:p>
            <a:r>
              <a:rPr lang="en-US" altLang="en-US"/>
              <a:t>Principal Component Analysis (Steps)</a:t>
            </a:r>
          </a:p>
        </p:txBody>
      </p:sp>
    </p:spTree>
  </p:cSld>
  <p:clrMapOvr>
    <a:masterClrMapping/>
  </p:clrMapOvr>
  <p:transition>
    <p:zo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061">
            <a:extLst>
              <a:ext uri="{FF2B5EF4-FFF2-40B4-BE49-F238E27FC236}">
                <a16:creationId xmlns:a16="http://schemas.microsoft.com/office/drawing/2014/main" id="{AB1FAC00-A61E-DCF8-4126-9F5DC839BA6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C3A7015-2155-4FFF-85EA-EA20AC049383}" type="slidenum">
              <a:rPr lang="en-US" altLang="en-US" sz="12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en-US" sz="1200"/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CB3F6A92-8FEE-8639-80C0-3D4CEF9ADB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Attribute Subset Selection</a:t>
            </a:r>
          </a:p>
        </p:txBody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C879D1CA-8C23-12BA-BC50-CA3864E1E6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en-US" sz="2400"/>
              <a:t>Another way to reduce dimensionality of data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400"/>
              <a:t>Redundant attributes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400"/>
              <a:t>Duplicate much or all of the information contained in one or more other attributes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400"/>
              <a:t>E.g., purchase price of a product and the amount of sales tax paid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400"/>
              <a:t>Irrelevant attributes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400"/>
              <a:t>Contain no information that is useful for the data mining task at hand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400"/>
              <a:t>E.g., students' ID is often irrelevant to the task of predicting students' GPA</a:t>
            </a:r>
          </a:p>
        </p:txBody>
      </p:sp>
      <p:sp>
        <p:nvSpPr>
          <p:cNvPr id="50181" name="Text Box 4">
            <a:extLst>
              <a:ext uri="{FF2B5EF4-FFF2-40B4-BE49-F238E27FC236}">
                <a16:creationId xmlns:a16="http://schemas.microsoft.com/office/drawing/2014/main" id="{773D0CD0-B688-0C0C-30F7-5CA31E64C6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3657600"/>
            <a:ext cx="1600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1400" b="1">
              <a:latin typeface="Arial" panose="020B0604020202020204" pitchFamily="34" charset="0"/>
            </a:endParaRPr>
          </a:p>
        </p:txBody>
      </p:sp>
      <p:sp>
        <p:nvSpPr>
          <p:cNvPr id="50182" name="Rectangle 5">
            <a:extLst>
              <a:ext uri="{FF2B5EF4-FFF2-40B4-BE49-F238E27FC236}">
                <a16:creationId xmlns:a16="http://schemas.microsoft.com/office/drawing/2014/main" id="{270D0236-E315-C15C-8314-092EF5015B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7675" y="5984875"/>
            <a:ext cx="184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1400" b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zo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061">
            <a:extLst>
              <a:ext uri="{FF2B5EF4-FFF2-40B4-BE49-F238E27FC236}">
                <a16:creationId xmlns:a16="http://schemas.microsoft.com/office/drawing/2014/main" id="{83799571-9C46-909B-F910-EBFC40BE866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654FD92-4B19-44CB-904F-40F1C2CF2F98}" type="slidenum">
              <a:rPr lang="en-US" altLang="en-US" sz="12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en-US" sz="1200"/>
          </a:p>
        </p:txBody>
      </p:sp>
      <p:sp>
        <p:nvSpPr>
          <p:cNvPr id="52227" name="Rectangle 1026">
            <a:extLst>
              <a:ext uri="{FF2B5EF4-FFF2-40B4-BE49-F238E27FC236}">
                <a16:creationId xmlns:a16="http://schemas.microsoft.com/office/drawing/2014/main" id="{EEEEA382-FDF8-5562-B16C-53CB9AFA83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1066800"/>
          </a:xfrm>
        </p:spPr>
        <p:txBody>
          <a:bodyPr/>
          <a:lstStyle/>
          <a:p>
            <a:pPr eaLnBrk="1" hangingPunct="1"/>
            <a:r>
              <a:rPr lang="en-US" altLang="en-US" sz="3200">
                <a:solidFill>
                  <a:srgbClr val="170981"/>
                </a:solidFill>
              </a:rPr>
              <a:t>Parametric Data Reduction: Regression and Log-Linear Models</a:t>
            </a:r>
          </a:p>
        </p:txBody>
      </p:sp>
      <p:sp>
        <p:nvSpPr>
          <p:cNvPr id="52228" name="Rectangle 1027">
            <a:extLst>
              <a:ext uri="{FF2B5EF4-FFF2-40B4-BE49-F238E27FC236}">
                <a16:creationId xmlns:a16="http://schemas.microsoft.com/office/drawing/2014/main" id="{E7719CAE-2E15-B617-31A7-4CF732CF77C2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457200" y="1373188"/>
            <a:ext cx="8229600" cy="5084762"/>
          </a:xfrm>
        </p:spPr>
        <p:txBody>
          <a:bodyPr/>
          <a:lstStyle/>
          <a:p>
            <a:pPr eaLnBrk="1" hangingPunct="1"/>
            <a:r>
              <a:rPr lang="en-US" altLang="en-US" sz="2400" b="1"/>
              <a:t>Linear regression</a:t>
            </a:r>
            <a:endParaRPr lang="en-US" altLang="en-US" sz="2400"/>
          </a:p>
          <a:p>
            <a:pPr lvl="1" eaLnBrk="1" hangingPunct="1"/>
            <a:r>
              <a:rPr lang="en-US" altLang="en-US" sz="2400"/>
              <a:t>Data modeled to fit a straight line</a:t>
            </a:r>
          </a:p>
          <a:p>
            <a:pPr lvl="1" eaLnBrk="1" hangingPunct="1"/>
            <a:r>
              <a:rPr lang="en-US" altLang="en-US" sz="2400"/>
              <a:t>Often uses the least-square method to fit the line</a:t>
            </a:r>
          </a:p>
          <a:p>
            <a:pPr eaLnBrk="1" hangingPunct="1"/>
            <a:r>
              <a:rPr lang="en-US" altLang="en-US" sz="2400" b="1">
                <a:sym typeface="Symbol" panose="05050102010706020507" pitchFamily="18" charset="2"/>
              </a:rPr>
              <a:t>Multiple regression</a:t>
            </a:r>
            <a:endParaRPr lang="en-US" altLang="en-US" sz="2400">
              <a:sym typeface="Symbol" panose="05050102010706020507" pitchFamily="18" charset="2"/>
            </a:endParaRPr>
          </a:p>
          <a:p>
            <a:pPr lvl="1" eaLnBrk="1" hangingPunct="1"/>
            <a:r>
              <a:rPr lang="en-US" altLang="en-US" sz="2400">
                <a:sym typeface="Symbol" panose="05050102010706020507" pitchFamily="18" charset="2"/>
              </a:rPr>
              <a:t>Allows a response variable Y to be modeled as a linear function of multidimensional feature vector</a:t>
            </a:r>
          </a:p>
          <a:p>
            <a:pPr eaLnBrk="1" hangingPunct="1"/>
            <a:r>
              <a:rPr lang="en-US" altLang="en-US" sz="2400" b="1">
                <a:sym typeface="Symbol" panose="05050102010706020507" pitchFamily="18" charset="2"/>
              </a:rPr>
              <a:t>Log-linear model</a:t>
            </a:r>
            <a:endParaRPr lang="en-US" altLang="en-US" sz="2400">
              <a:sym typeface="Symbol" panose="05050102010706020507" pitchFamily="18" charset="2"/>
            </a:endParaRPr>
          </a:p>
          <a:p>
            <a:pPr lvl="1" eaLnBrk="1" hangingPunct="1"/>
            <a:r>
              <a:rPr lang="en-US" altLang="en-US" sz="2400">
                <a:sym typeface="Symbol" panose="05050102010706020507" pitchFamily="18" charset="2"/>
              </a:rPr>
              <a:t>Approximates discrete multidimensional probability distributions</a:t>
            </a:r>
          </a:p>
        </p:txBody>
      </p:sp>
    </p:spTree>
  </p:cSld>
  <p:clrMapOvr>
    <a:masterClrMapping/>
  </p:clrMapOvr>
  <p:transition>
    <p:zo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061">
            <a:extLst>
              <a:ext uri="{FF2B5EF4-FFF2-40B4-BE49-F238E27FC236}">
                <a16:creationId xmlns:a16="http://schemas.microsoft.com/office/drawing/2014/main" id="{886A3CA5-81D8-A99E-10A2-DEFD55B3FC8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F819657-97B8-470A-904F-B8626E5C7CAB}" type="slidenum">
              <a:rPr lang="en-US" altLang="en-US" sz="12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altLang="en-US" sz="1200"/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F8F9711D-376A-C0F1-915F-7910BD7AC7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6248400" cy="609600"/>
          </a:xfrm>
        </p:spPr>
        <p:txBody>
          <a:bodyPr/>
          <a:lstStyle/>
          <a:p>
            <a:pPr eaLnBrk="1" hangingPunct="1"/>
            <a:r>
              <a:rPr lang="en-US" altLang="en-US"/>
              <a:t>Regression Analysis</a:t>
            </a:r>
          </a:p>
        </p:txBody>
      </p:sp>
      <p:sp>
        <p:nvSpPr>
          <p:cNvPr id="54276" name="Rectangle 28">
            <a:extLst>
              <a:ext uri="{FF2B5EF4-FFF2-40B4-BE49-F238E27FC236}">
                <a16:creationId xmlns:a16="http://schemas.microsoft.com/office/drawing/2014/main" id="{12A3757D-D4C2-0F57-BE66-167144C3A6EE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295400"/>
            <a:ext cx="5410200" cy="5181600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altLang="en-US" sz="2000"/>
              <a:t>Regression analysis:</a:t>
            </a:r>
            <a:r>
              <a:rPr lang="en-US" altLang="en-US" sz="2000" b="1"/>
              <a:t> </a:t>
            </a:r>
            <a:r>
              <a:rPr lang="en-US" altLang="en-US" sz="2000"/>
              <a:t>A collective name for techniques for the modeling and analysis of numerical data consisting of values of a </a:t>
            </a:r>
            <a:r>
              <a:rPr lang="en-US" altLang="en-US" sz="2000" b="1" i="1"/>
              <a:t>dependent variable</a:t>
            </a:r>
            <a:r>
              <a:rPr lang="en-US" altLang="en-US" sz="2000" b="1"/>
              <a:t> </a:t>
            </a:r>
            <a:r>
              <a:rPr lang="en-US" altLang="en-US" sz="2000"/>
              <a:t>(also called </a:t>
            </a:r>
            <a:r>
              <a:rPr lang="en-US" altLang="en-US" sz="2000" b="1" i="1"/>
              <a:t>response variable</a:t>
            </a:r>
            <a:r>
              <a:rPr lang="en-US" altLang="en-US" sz="2000" b="1"/>
              <a:t> </a:t>
            </a:r>
            <a:r>
              <a:rPr lang="en-US" altLang="en-US" sz="2000"/>
              <a:t>or </a:t>
            </a:r>
            <a:r>
              <a:rPr lang="en-US" altLang="en-US" sz="2000" i="1"/>
              <a:t>measurement</a:t>
            </a:r>
            <a:r>
              <a:rPr lang="en-US" altLang="en-US" sz="2000"/>
              <a:t>) and of one or more </a:t>
            </a:r>
            <a:r>
              <a:rPr lang="en-US" altLang="en-US" sz="2000" i="1"/>
              <a:t>independent variables</a:t>
            </a:r>
            <a:r>
              <a:rPr lang="en-US" altLang="en-US" sz="2000"/>
              <a:t> (aka. </a:t>
            </a:r>
            <a:r>
              <a:rPr lang="en-US" altLang="en-US" sz="2000" b="1" i="1"/>
              <a:t>explanatory variables</a:t>
            </a:r>
            <a:r>
              <a:rPr lang="en-US" altLang="en-US" sz="2000" b="1"/>
              <a:t> </a:t>
            </a:r>
            <a:r>
              <a:rPr lang="en-US" altLang="en-US" sz="2000"/>
              <a:t>or </a:t>
            </a:r>
            <a:r>
              <a:rPr lang="en-US" altLang="en-US" sz="2000" b="1" i="1"/>
              <a:t>predictors</a:t>
            </a:r>
            <a:r>
              <a:rPr lang="en-US" altLang="en-US" sz="2000"/>
              <a:t>)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 sz="2000"/>
              <a:t>The parameters are estimated so as to give a "</a:t>
            </a:r>
            <a:r>
              <a:rPr lang="en-US" altLang="en-US" sz="2000" b="1"/>
              <a:t>best fit</a:t>
            </a:r>
            <a:r>
              <a:rPr lang="en-US" altLang="en-US" sz="2000"/>
              <a:t>" of the data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 sz="2000"/>
              <a:t>Most commonly the best fit is evaluated by using the </a:t>
            </a:r>
            <a:r>
              <a:rPr lang="en-US" altLang="en-US" sz="2000" b="1" i="1"/>
              <a:t>least squares method</a:t>
            </a:r>
            <a:r>
              <a:rPr lang="en-US" altLang="en-US" sz="2000"/>
              <a:t>, but other criteria have also been used</a:t>
            </a:r>
          </a:p>
        </p:txBody>
      </p:sp>
      <p:sp>
        <p:nvSpPr>
          <p:cNvPr id="54277" name="Rectangle 31">
            <a:extLst>
              <a:ext uri="{FF2B5EF4-FFF2-40B4-BE49-F238E27FC236}">
                <a16:creationId xmlns:a16="http://schemas.microsoft.com/office/drawing/2014/main" id="{9CB394D3-1967-2826-3B9A-E09B06134FFE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5486400" y="3886200"/>
            <a:ext cx="3810000" cy="22860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en-US" sz="2000"/>
              <a:t>Used for prediction (including forecasting of time-series data), inference, hypothesis testing, and modeling of causal relationships</a:t>
            </a:r>
            <a:endParaRPr lang="en-US" altLang="en-US" sz="2400"/>
          </a:p>
        </p:txBody>
      </p:sp>
      <p:sp>
        <p:nvSpPr>
          <p:cNvPr id="54278" name="Text Box 20">
            <a:extLst>
              <a:ext uri="{FF2B5EF4-FFF2-40B4-BE49-F238E27FC236}">
                <a16:creationId xmlns:a16="http://schemas.microsoft.com/office/drawing/2014/main" id="{38148486-5F35-A605-18E8-E5C23B4B6E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y</a:t>
            </a:r>
          </a:p>
        </p:txBody>
      </p:sp>
      <p:grpSp>
        <p:nvGrpSpPr>
          <p:cNvPr id="54279" name="Group 30">
            <a:extLst>
              <a:ext uri="{FF2B5EF4-FFF2-40B4-BE49-F238E27FC236}">
                <a16:creationId xmlns:a16="http://schemas.microsoft.com/office/drawing/2014/main" id="{4AB11F17-9BCE-854F-2ADF-18BF7AEC0EFF}"/>
              </a:ext>
            </a:extLst>
          </p:cNvPr>
          <p:cNvGrpSpPr>
            <a:grpSpLocks/>
          </p:cNvGrpSpPr>
          <p:nvPr/>
        </p:nvGrpSpPr>
        <p:grpSpPr bwMode="auto">
          <a:xfrm>
            <a:off x="5486400" y="254000"/>
            <a:ext cx="3363913" cy="3175000"/>
            <a:chOff x="3456" y="64"/>
            <a:chExt cx="2119" cy="2000"/>
          </a:xfrm>
        </p:grpSpPr>
        <p:sp>
          <p:nvSpPr>
            <p:cNvPr id="54280" name="Line 3">
              <a:extLst>
                <a:ext uri="{FF2B5EF4-FFF2-40B4-BE49-F238E27FC236}">
                  <a16:creationId xmlns:a16="http://schemas.microsoft.com/office/drawing/2014/main" id="{6DEB1D50-5B1F-3AF7-0FB1-264490553F2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56" y="1776"/>
              <a:ext cx="20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4281" name="Line 4">
              <a:extLst>
                <a:ext uri="{FF2B5EF4-FFF2-40B4-BE49-F238E27FC236}">
                  <a16:creationId xmlns:a16="http://schemas.microsoft.com/office/drawing/2014/main" id="{41A91769-F3B6-6C30-FBC2-3903A32504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48" y="64"/>
              <a:ext cx="1" cy="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4282" name="Oval 5">
              <a:extLst>
                <a:ext uri="{FF2B5EF4-FFF2-40B4-BE49-F238E27FC236}">
                  <a16:creationId xmlns:a16="http://schemas.microsoft.com/office/drawing/2014/main" id="{2E9F38A8-7C38-1A9E-55AD-57E01DF4E1D1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4522" y="1116"/>
              <a:ext cx="27" cy="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4283" name="Oval 6">
              <a:extLst>
                <a:ext uri="{FF2B5EF4-FFF2-40B4-BE49-F238E27FC236}">
                  <a16:creationId xmlns:a16="http://schemas.microsoft.com/office/drawing/2014/main" id="{43E94497-4398-7970-63BF-7CE9A3AD320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4259" y="1182"/>
              <a:ext cx="27" cy="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4284" name="Oval 7">
              <a:extLst>
                <a:ext uri="{FF2B5EF4-FFF2-40B4-BE49-F238E27FC236}">
                  <a16:creationId xmlns:a16="http://schemas.microsoft.com/office/drawing/2014/main" id="{7EAA4118-2751-2510-E08D-22BE8837578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4149" y="600"/>
              <a:ext cx="27" cy="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4285" name="Oval 8">
              <a:extLst>
                <a:ext uri="{FF2B5EF4-FFF2-40B4-BE49-F238E27FC236}">
                  <a16:creationId xmlns:a16="http://schemas.microsoft.com/office/drawing/2014/main" id="{107E87F8-56A8-7310-4CED-C70A0B9F4D5A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4039" y="1477"/>
              <a:ext cx="27" cy="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4286" name="Oval 9">
              <a:extLst>
                <a:ext uri="{FF2B5EF4-FFF2-40B4-BE49-F238E27FC236}">
                  <a16:creationId xmlns:a16="http://schemas.microsoft.com/office/drawing/2014/main" id="{431A11F8-DE1A-3DDB-5359-ABA18CF8DA2D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4588" y="894"/>
              <a:ext cx="27" cy="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4287" name="Oval 10">
              <a:extLst>
                <a:ext uri="{FF2B5EF4-FFF2-40B4-BE49-F238E27FC236}">
                  <a16:creationId xmlns:a16="http://schemas.microsoft.com/office/drawing/2014/main" id="{5E6811CD-E793-6B59-7ED0-677A81B5EEAA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4715" y="722"/>
              <a:ext cx="27" cy="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4288" name="Oval 11">
              <a:extLst>
                <a:ext uri="{FF2B5EF4-FFF2-40B4-BE49-F238E27FC236}">
                  <a16:creationId xmlns:a16="http://schemas.microsoft.com/office/drawing/2014/main" id="{44FDB083-7A12-C1B1-67A2-A0B1A8C62CE3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3813" y="1538"/>
              <a:ext cx="27" cy="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4289" name="Oval 12">
              <a:extLst>
                <a:ext uri="{FF2B5EF4-FFF2-40B4-BE49-F238E27FC236}">
                  <a16:creationId xmlns:a16="http://schemas.microsoft.com/office/drawing/2014/main" id="{15B79085-4F4C-24FE-5846-7213C2DFA21B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4917" y="719"/>
              <a:ext cx="27" cy="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4290" name="Oval 13">
              <a:extLst>
                <a:ext uri="{FF2B5EF4-FFF2-40B4-BE49-F238E27FC236}">
                  <a16:creationId xmlns:a16="http://schemas.microsoft.com/office/drawing/2014/main" id="{68B51F8B-FF35-9818-7826-39AB0963E92D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4930" y="568"/>
              <a:ext cx="27" cy="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4291" name="Oval 14">
              <a:extLst>
                <a:ext uri="{FF2B5EF4-FFF2-40B4-BE49-F238E27FC236}">
                  <a16:creationId xmlns:a16="http://schemas.microsoft.com/office/drawing/2014/main" id="{65BD5BD7-05A5-6E7C-B179-C13325AEA29F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5191" y="551"/>
              <a:ext cx="27" cy="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4292" name="Oval 15">
              <a:extLst>
                <a:ext uri="{FF2B5EF4-FFF2-40B4-BE49-F238E27FC236}">
                  <a16:creationId xmlns:a16="http://schemas.microsoft.com/office/drawing/2014/main" id="{AB09F3E4-A717-B1D4-67C4-5DD44C60C2F3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3785" y="1706"/>
              <a:ext cx="27" cy="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4293" name="Oval 16">
              <a:extLst>
                <a:ext uri="{FF2B5EF4-FFF2-40B4-BE49-F238E27FC236}">
                  <a16:creationId xmlns:a16="http://schemas.microsoft.com/office/drawing/2014/main" id="{E4B82F49-D1C4-5F47-2CA2-21735FDB011B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5178" y="393"/>
              <a:ext cx="27" cy="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4294" name="Oval 17">
              <a:extLst>
                <a:ext uri="{FF2B5EF4-FFF2-40B4-BE49-F238E27FC236}">
                  <a16:creationId xmlns:a16="http://schemas.microsoft.com/office/drawing/2014/main" id="{25F40377-4993-C448-CC70-30638C505643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5386" y="314"/>
              <a:ext cx="27" cy="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4295" name="Line 18">
              <a:extLst>
                <a:ext uri="{FF2B5EF4-FFF2-40B4-BE49-F238E27FC236}">
                  <a16:creationId xmlns:a16="http://schemas.microsoft.com/office/drawing/2014/main" id="{44041A97-D2FA-2A59-43B9-B68E40A65B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38" y="259"/>
              <a:ext cx="1831" cy="143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4296" name="Text Box 19">
              <a:extLst>
                <a:ext uri="{FF2B5EF4-FFF2-40B4-BE49-F238E27FC236}">
                  <a16:creationId xmlns:a16="http://schemas.microsoft.com/office/drawing/2014/main" id="{66DDF8DE-7952-1A9E-9499-052D1F58AF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28" y="172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54297" name="Text Box 21">
              <a:extLst>
                <a:ext uri="{FF2B5EF4-FFF2-40B4-BE49-F238E27FC236}">
                  <a16:creationId xmlns:a16="http://schemas.microsoft.com/office/drawing/2014/main" id="{4DEA26C5-78A7-FDA3-BEAC-98A3551C44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3" y="1063"/>
              <a:ext cx="8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y = x + 1</a:t>
              </a:r>
            </a:p>
          </p:txBody>
        </p:sp>
        <p:sp>
          <p:nvSpPr>
            <p:cNvPr id="54298" name="Line 22">
              <a:extLst>
                <a:ext uri="{FF2B5EF4-FFF2-40B4-BE49-F238E27FC236}">
                  <a16:creationId xmlns:a16="http://schemas.microsoft.com/office/drawing/2014/main" id="{77309417-3E76-C798-0C70-6EFF978E0D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63" y="609"/>
              <a:ext cx="0" cy="1203"/>
            </a:xfrm>
            <a:prstGeom prst="line">
              <a:avLst/>
            </a:prstGeom>
            <a:noFill/>
            <a:ln w="9525">
              <a:solidFill>
                <a:srgbClr val="00666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4299" name="Line 23">
              <a:extLst>
                <a:ext uri="{FF2B5EF4-FFF2-40B4-BE49-F238E27FC236}">
                  <a16:creationId xmlns:a16="http://schemas.microsoft.com/office/drawing/2014/main" id="{C737B1B6-9C2D-8FE0-62AC-55A6C94414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49" y="619"/>
              <a:ext cx="504" cy="0"/>
            </a:xfrm>
            <a:prstGeom prst="line">
              <a:avLst/>
            </a:prstGeom>
            <a:noFill/>
            <a:ln w="9525">
              <a:solidFill>
                <a:srgbClr val="00666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4300" name="Line 24">
              <a:extLst>
                <a:ext uri="{FF2B5EF4-FFF2-40B4-BE49-F238E27FC236}">
                  <a16:creationId xmlns:a16="http://schemas.microsoft.com/office/drawing/2014/main" id="{25E0E04C-838A-47D1-F12F-0EAC83964F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39" y="1256"/>
              <a:ext cx="514" cy="0"/>
            </a:xfrm>
            <a:prstGeom prst="line">
              <a:avLst/>
            </a:prstGeom>
            <a:noFill/>
            <a:ln w="9525">
              <a:solidFill>
                <a:srgbClr val="00666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4301" name="Text Box 25">
              <a:extLst>
                <a:ext uri="{FF2B5EF4-FFF2-40B4-BE49-F238E27FC236}">
                  <a16:creationId xmlns:a16="http://schemas.microsoft.com/office/drawing/2014/main" id="{4C45234E-B233-256B-0B76-A069FBF90C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15" y="1814"/>
              <a:ext cx="3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latin typeface="Times New Roman" panose="02020603050405020304" pitchFamily="18" charset="0"/>
                </a:rPr>
                <a:t>X1</a:t>
              </a:r>
            </a:p>
          </p:txBody>
        </p:sp>
        <p:sp>
          <p:nvSpPr>
            <p:cNvPr id="54302" name="Text Box 26">
              <a:extLst>
                <a:ext uri="{FF2B5EF4-FFF2-40B4-BE49-F238E27FC236}">
                  <a16:creationId xmlns:a16="http://schemas.microsoft.com/office/drawing/2014/main" id="{BCFDD574-949B-27DD-CFE4-6460600221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0" y="432"/>
              <a:ext cx="3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latin typeface="Times New Roman" panose="02020603050405020304" pitchFamily="18" charset="0"/>
                </a:rPr>
                <a:t>Y1</a:t>
              </a:r>
            </a:p>
          </p:txBody>
        </p:sp>
        <p:sp>
          <p:nvSpPr>
            <p:cNvPr id="54303" name="Text Box 27">
              <a:extLst>
                <a:ext uri="{FF2B5EF4-FFF2-40B4-BE49-F238E27FC236}">
                  <a16:creationId xmlns:a16="http://schemas.microsoft.com/office/drawing/2014/main" id="{DF1FB61C-CF3C-ED6C-B3BB-08D2C85880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19" y="1008"/>
              <a:ext cx="36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latin typeface="Times New Roman" panose="02020603050405020304" pitchFamily="18" charset="0"/>
                </a:rPr>
                <a:t>Y1’</a:t>
              </a:r>
            </a:p>
          </p:txBody>
        </p:sp>
      </p:grpSp>
    </p:spTree>
  </p:cSld>
  <p:clrMapOvr>
    <a:masterClrMapping/>
  </p:clrMapOvr>
  <p:transition>
    <p:zo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061">
            <a:extLst>
              <a:ext uri="{FF2B5EF4-FFF2-40B4-BE49-F238E27FC236}">
                <a16:creationId xmlns:a16="http://schemas.microsoft.com/office/drawing/2014/main" id="{7337F221-1506-6BF5-A5E7-7A657CD1EDC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408C1B1-0307-4BE5-BA02-EBED643B642E}" type="slidenum">
              <a:rPr lang="en-US" altLang="en-US" sz="12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US" altLang="en-US" sz="1200"/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5DF8861D-9C5C-027C-ED39-5AB1827812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534400" cy="52578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20000"/>
              </a:lnSpc>
            </a:pPr>
            <a:r>
              <a:rPr lang="en-US" altLang="en-US" sz="2000" u="sng"/>
              <a:t>Linear regression</a:t>
            </a:r>
            <a:r>
              <a:rPr lang="en-US" altLang="en-US" sz="2000"/>
              <a:t>: </a:t>
            </a:r>
            <a:r>
              <a:rPr lang="en-US" altLang="en-US" sz="2000" i="1"/>
              <a:t>Y = </a:t>
            </a:r>
            <a:r>
              <a:rPr lang="en-US" altLang="en-US" sz="2000" i="1">
                <a:sym typeface="Symbol" panose="05050102010706020507" pitchFamily="18" charset="2"/>
              </a:rPr>
              <a:t>w X + b</a:t>
            </a:r>
            <a:endParaRPr lang="en-US" altLang="en-US" sz="2000" i="1"/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/>
              <a:t>Two regression coefficients, </a:t>
            </a:r>
            <a:r>
              <a:rPr lang="en-US" altLang="en-US" sz="2000" i="1">
                <a:sym typeface="Symbol" panose="05050102010706020507" pitchFamily="18" charset="2"/>
              </a:rPr>
              <a:t>w</a:t>
            </a:r>
            <a:r>
              <a:rPr lang="en-US" altLang="en-US" sz="2000">
                <a:sym typeface="Symbol" panose="05050102010706020507" pitchFamily="18" charset="2"/>
              </a:rPr>
              <a:t> and </a:t>
            </a:r>
            <a:r>
              <a:rPr lang="en-US" altLang="en-US" sz="2000" i="1">
                <a:sym typeface="Symbol" panose="05050102010706020507" pitchFamily="18" charset="2"/>
              </a:rPr>
              <a:t>b,</a:t>
            </a:r>
            <a:r>
              <a:rPr lang="en-US" altLang="en-US" sz="2000"/>
              <a:t> specify the line and are to be estimated by using the data at hand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/>
              <a:t>Using the least squares criterion to the known values of </a:t>
            </a:r>
            <a:r>
              <a:rPr lang="en-US" altLang="en-US" sz="2000" i="1"/>
              <a:t>Y</a:t>
            </a:r>
            <a:r>
              <a:rPr lang="en-US" altLang="en-US" sz="2000" i="1" baseline="-25000"/>
              <a:t>1</a:t>
            </a:r>
            <a:r>
              <a:rPr lang="en-US" altLang="en-US" sz="2000" i="1"/>
              <a:t>, Y</a:t>
            </a:r>
            <a:r>
              <a:rPr lang="en-US" altLang="en-US" sz="2000" i="1" baseline="-25000"/>
              <a:t>2</a:t>
            </a:r>
            <a:r>
              <a:rPr lang="en-US" altLang="en-US" sz="2000" i="1"/>
              <a:t>, …, X</a:t>
            </a:r>
            <a:r>
              <a:rPr lang="en-US" altLang="en-US" sz="2000" i="1" baseline="-25000"/>
              <a:t>1</a:t>
            </a:r>
            <a:r>
              <a:rPr lang="en-US" altLang="en-US" sz="2000" i="1"/>
              <a:t>, X</a:t>
            </a:r>
            <a:r>
              <a:rPr lang="en-US" altLang="en-US" sz="2000" i="1" baseline="-25000"/>
              <a:t>2</a:t>
            </a:r>
            <a:r>
              <a:rPr lang="en-US" altLang="en-US" sz="2000" i="1"/>
              <a:t>, ….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000" u="sng"/>
              <a:t>Multiple regression</a:t>
            </a:r>
            <a:r>
              <a:rPr lang="en-US" altLang="en-US" sz="2000"/>
              <a:t>: </a:t>
            </a:r>
            <a:r>
              <a:rPr lang="en-US" altLang="en-US" sz="2000" i="1"/>
              <a:t>Y = b</a:t>
            </a:r>
            <a:r>
              <a:rPr lang="en-US" altLang="en-US" sz="2000" i="1" baseline="-25000"/>
              <a:t>0</a:t>
            </a:r>
            <a:r>
              <a:rPr lang="en-US" altLang="en-US" sz="2000" i="1"/>
              <a:t> + b</a:t>
            </a:r>
            <a:r>
              <a:rPr lang="en-US" altLang="en-US" sz="2000" i="1" baseline="-25000"/>
              <a:t>1</a:t>
            </a:r>
            <a:r>
              <a:rPr lang="en-US" altLang="en-US" sz="2000" i="1"/>
              <a:t> X</a:t>
            </a:r>
            <a:r>
              <a:rPr lang="en-US" altLang="en-US" sz="2000" i="1" baseline="-25000"/>
              <a:t>1</a:t>
            </a:r>
            <a:r>
              <a:rPr lang="en-US" altLang="en-US" sz="2000" i="1"/>
              <a:t> + b</a:t>
            </a:r>
            <a:r>
              <a:rPr lang="en-US" altLang="en-US" sz="2000" i="1" baseline="-25000"/>
              <a:t>2</a:t>
            </a:r>
            <a:r>
              <a:rPr lang="en-US" altLang="en-US" sz="2000" i="1"/>
              <a:t> X</a:t>
            </a:r>
            <a:r>
              <a:rPr lang="en-US" altLang="en-US" sz="2000" i="1" baseline="-25000"/>
              <a:t>2</a:t>
            </a:r>
            <a:endParaRPr lang="en-US" altLang="en-US" sz="2000" i="1"/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/>
              <a:t>Many nonlinear functions can be transformed into the above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000" u="sng"/>
              <a:t>Log-linear models</a:t>
            </a:r>
            <a:r>
              <a:rPr lang="en-US" altLang="en-US" sz="2000"/>
              <a:t>: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/>
              <a:t>Approximate discrete multidimensional probability distributions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/>
              <a:t>Estimate the probability of each point (tuple) in a multi-dimensional space for a set of discretized attributes, based on a smaller subset of dimensional combinations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/>
              <a:t>Useful for dimensionality reduction and data smoothing</a:t>
            </a:r>
            <a:endParaRPr lang="en-US" altLang="en-US" sz="2000" i="1" baseline="-25000"/>
          </a:p>
        </p:txBody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E6401DE0-B9A5-72C4-9309-1E060EC658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458200" cy="8382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en-US"/>
              <a:t>Regress Analysis and Log-Linear Models</a:t>
            </a:r>
            <a:endParaRPr lang="en-US" altLang="en-US" sz="2400"/>
          </a:p>
        </p:txBody>
      </p:sp>
    </p:spTree>
  </p:cSld>
  <p:clrMapOvr>
    <a:masterClrMapping/>
  </p:clrMapOvr>
  <p:transition>
    <p:zo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061">
            <a:extLst>
              <a:ext uri="{FF2B5EF4-FFF2-40B4-BE49-F238E27FC236}">
                <a16:creationId xmlns:a16="http://schemas.microsoft.com/office/drawing/2014/main" id="{196BD655-1623-FF97-E27F-E3E0900DCFF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29744BD-F7FA-4C94-BEE6-946ACC738F72}" type="slidenum">
              <a:rPr lang="en-US" altLang="en-US" sz="12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US" altLang="en-US" sz="1200"/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120D9A39-070C-2483-C771-714273432E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7924800" cy="838200"/>
          </a:xfrm>
        </p:spPr>
        <p:txBody>
          <a:bodyPr/>
          <a:lstStyle/>
          <a:p>
            <a:pPr eaLnBrk="1" hangingPunct="1"/>
            <a:r>
              <a:rPr lang="en-US" altLang="en-US">
                <a:solidFill>
                  <a:srgbClr val="170981"/>
                </a:solidFill>
              </a:rPr>
              <a:t>Histogram Analysis</a:t>
            </a:r>
          </a:p>
        </p:txBody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B39B46A5-054E-1957-D97A-50732347EB8C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0" y="1371600"/>
            <a:ext cx="4648200" cy="41910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en-US" sz="2400"/>
              <a:t>Divide data into buckets and store average (sum) for each bucket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400"/>
              <a:t>Partitioning rules: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400"/>
              <a:t>Equal-width: equal bucket range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400"/>
              <a:t>Equal-frequency (or equal-depth)</a:t>
            </a:r>
          </a:p>
          <a:p>
            <a:pPr lvl="1" eaLnBrk="1" hangingPunct="1">
              <a:lnSpc>
                <a:spcPct val="120000"/>
              </a:lnSpc>
            </a:pPr>
            <a:endParaRPr lang="en-US" altLang="en-US" sz="2400"/>
          </a:p>
        </p:txBody>
      </p:sp>
      <p:graphicFrame>
        <p:nvGraphicFramePr>
          <p:cNvPr id="58373" name="Object 4">
            <a:extLst>
              <a:ext uri="{FF2B5EF4-FFF2-40B4-BE49-F238E27FC236}">
                <a16:creationId xmlns:a16="http://schemas.microsoft.com/office/drawing/2014/main" id="{35763946-7A92-BD26-AF55-E85147329913}"/>
              </a:ext>
            </a:extLst>
          </p:cNvPr>
          <p:cNvGraphicFramePr>
            <a:graphicFrameLocks/>
          </p:cNvGraphicFramePr>
          <p:nvPr/>
        </p:nvGraphicFramePr>
        <p:xfrm>
          <a:off x="3962400" y="1295400"/>
          <a:ext cx="6477000" cy="541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art" r:id="rId3" imgW="7915772" imgH="3848582" progId="MSGraph.Chart.8">
                  <p:embed followColorScheme="full"/>
                </p:oleObj>
              </mc:Choice>
              <mc:Fallback>
                <p:oleObj name="Chart" r:id="rId3" imgW="7915772" imgH="3848582" progId="MSGraph.Chart.8">
                  <p:embed followColorScheme="full"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1295400"/>
                        <a:ext cx="6477000" cy="541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061">
            <a:extLst>
              <a:ext uri="{FF2B5EF4-FFF2-40B4-BE49-F238E27FC236}">
                <a16:creationId xmlns:a16="http://schemas.microsoft.com/office/drawing/2014/main" id="{AD668C6A-5770-C9B5-7447-CCE2DE0FEFC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C7AC365-AD8C-4CC3-B9DD-00C472D5C8DB}" type="slidenum">
              <a:rPr lang="en-US" altLang="en-US" sz="12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US" altLang="en-US" sz="1200"/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86187D52-B35B-4139-0793-0124B663DB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9144000" cy="609600"/>
          </a:xfrm>
        </p:spPr>
        <p:txBody>
          <a:bodyPr/>
          <a:lstStyle/>
          <a:p>
            <a:pPr eaLnBrk="1" hangingPunct="1"/>
            <a:r>
              <a:rPr lang="en-US" altLang="en-US">
                <a:solidFill>
                  <a:srgbClr val="170981"/>
                </a:solidFill>
              </a:rPr>
              <a:t>Clustering</a:t>
            </a:r>
          </a:p>
        </p:txBody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BA47DDB2-178D-A2A9-7D02-26F81D2888DE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381000" y="1371600"/>
            <a:ext cx="8229600" cy="51054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en-US" sz="2400"/>
              <a:t>Partition data set into clusters based on similarity, and store cluster representation (e.g., centroid and diameter) only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400"/>
              <a:t>Can be very effective if data is clustered but not if data is “smeared”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400"/>
              <a:t>Can have hierarchical clustering and be stored in multi-dimensional index tree structures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400"/>
              <a:t>There are many choices of clustering definitions and clustering algorithms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400"/>
              <a:t>Cluster analysis will be studied in depth in Chapter 10</a:t>
            </a:r>
            <a:endParaRPr lang="en-US" altLang="en-US" sz="2400"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>
    <p:zo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061">
            <a:extLst>
              <a:ext uri="{FF2B5EF4-FFF2-40B4-BE49-F238E27FC236}">
                <a16:creationId xmlns:a16="http://schemas.microsoft.com/office/drawing/2014/main" id="{DF07D7F3-CEAA-169E-48CC-A6866496EAF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4D4874C-E4F4-41C7-8816-A2F759E2654A}" type="slidenum">
              <a:rPr lang="en-US" altLang="en-US" sz="12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US" altLang="en-US" sz="1200"/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1D063FC5-95C6-FE97-F5AC-31B0466943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152400" y="152400"/>
            <a:ext cx="9525000" cy="762000"/>
          </a:xfrm>
        </p:spPr>
        <p:txBody>
          <a:bodyPr/>
          <a:lstStyle/>
          <a:p>
            <a:pPr eaLnBrk="1" hangingPunct="1"/>
            <a:r>
              <a:rPr lang="en-US" altLang="en-US">
                <a:solidFill>
                  <a:srgbClr val="170981"/>
                </a:solidFill>
              </a:rPr>
              <a:t>Sampling</a:t>
            </a:r>
          </a:p>
        </p:txBody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174C758D-CB75-5733-89A7-048E5A1FC241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381000" y="1371600"/>
            <a:ext cx="8458200" cy="51816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en-US" sz="2400"/>
              <a:t>Sampling: obtaining a small sample </a:t>
            </a:r>
            <a:r>
              <a:rPr lang="en-US" altLang="en-US" sz="2400" i="1"/>
              <a:t>s</a:t>
            </a:r>
            <a:r>
              <a:rPr lang="en-US" altLang="en-US" sz="2400"/>
              <a:t> to represent the whole data set </a:t>
            </a:r>
            <a:r>
              <a:rPr lang="en-US" altLang="en-US" sz="2400" i="1"/>
              <a:t>N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400"/>
              <a:t>Allow a mining algorithm to run in complexity that is potentially sub-linear to the size of the data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400"/>
              <a:t>Key principle: Choose a </a:t>
            </a:r>
            <a:r>
              <a:rPr lang="en-US" altLang="en-US" sz="2400">
                <a:solidFill>
                  <a:schemeClr val="hlink"/>
                </a:solidFill>
              </a:rPr>
              <a:t>representative</a:t>
            </a:r>
            <a:r>
              <a:rPr lang="en-US" altLang="en-US" sz="2400"/>
              <a:t> subset of the data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400"/>
              <a:t>Simple random sampling may have very poor performance in the presence of skew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400"/>
              <a:t>Develop adaptive sampling methods, e.g., stratified sampling: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400"/>
              <a:t>Note: Sampling may not reduce database I/Os (page at a time)</a:t>
            </a:r>
          </a:p>
        </p:txBody>
      </p:sp>
    </p:spTree>
  </p:cSld>
  <p:clrMapOvr>
    <a:masterClrMapping/>
  </p:clrMapOvr>
  <p:transition>
    <p:zoom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061">
            <a:extLst>
              <a:ext uri="{FF2B5EF4-FFF2-40B4-BE49-F238E27FC236}">
                <a16:creationId xmlns:a16="http://schemas.microsoft.com/office/drawing/2014/main" id="{6A72B0EF-A81A-7DAC-F82A-619B71FFCD1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3E33994-ACDC-40B5-A96B-EB488A429343}" type="slidenum">
              <a:rPr lang="en-US" altLang="en-US" sz="12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US" altLang="en-US" sz="1200"/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197BF7C9-CEBB-EAAC-3B81-FBFB4A1E38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152400" y="152400"/>
            <a:ext cx="9525000" cy="762000"/>
          </a:xfrm>
        </p:spPr>
        <p:txBody>
          <a:bodyPr/>
          <a:lstStyle/>
          <a:p>
            <a:pPr eaLnBrk="1" hangingPunct="1"/>
            <a:r>
              <a:rPr lang="en-US" altLang="en-US"/>
              <a:t>Types of Sampling</a:t>
            </a:r>
          </a:p>
        </p:txBody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98065F94-B7FE-1478-B4D2-A286DFBD5DFA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304800" y="1447800"/>
            <a:ext cx="85344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b="1"/>
              <a:t>Simple random sampling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There is an equal probability of selecting any particular item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b="1"/>
              <a:t>Sampling without replacement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Once an object is selected, it is removed from the population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b="1"/>
              <a:t>Sampling with replacement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A selected object is not removed from the population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b="1"/>
              <a:t>Stratified sampling: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Partition the data set, and draw samples from each partition (proportionally, i.e., approximately the same percentage of the data)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Used in conjunction with skewed data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2000"/>
          </a:p>
        </p:txBody>
      </p:sp>
    </p:spTree>
  </p:cSld>
  <p:clrMapOvr>
    <a:masterClrMapping/>
  </p:clrMapOvr>
  <p:transition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061">
            <a:extLst>
              <a:ext uri="{FF2B5EF4-FFF2-40B4-BE49-F238E27FC236}">
                <a16:creationId xmlns:a16="http://schemas.microsoft.com/office/drawing/2014/main" id="{ACB0CB88-7E96-A96F-1A16-89B90678C4C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3BFA600-FA7C-4F56-946A-CA296517663A}" type="slidenum">
              <a:rPr lang="en-US" altLang="en-US" sz="12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200"/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0BB06124-30D0-DF01-B3BE-AD34E49287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685800"/>
          </a:xfrm>
        </p:spPr>
        <p:txBody>
          <a:bodyPr/>
          <a:lstStyle/>
          <a:p>
            <a:pPr eaLnBrk="1" hangingPunct="1"/>
            <a:r>
              <a:rPr lang="en-US" altLang="en-US" sz="3200"/>
              <a:t>Data Quality: Why Preprocess the Data?</a:t>
            </a:r>
            <a:endParaRPr lang="en-US" altLang="en-US"/>
          </a:p>
        </p:txBody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C42C1FE5-76BB-0429-7A2C-5F68FBFBC8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382000" cy="4946650"/>
          </a:xfrm>
        </p:spPr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en-US" altLang="en-US" sz="2400"/>
              <a:t>Measures for data quality: A multidimensional view</a:t>
            </a:r>
          </a:p>
          <a:p>
            <a:pPr lvl="1" eaLnBrk="1" hangingPunct="1">
              <a:lnSpc>
                <a:spcPct val="140000"/>
              </a:lnSpc>
            </a:pPr>
            <a:r>
              <a:rPr lang="en-US" altLang="en-US" sz="2400"/>
              <a:t>Accuracy: correct or wrong, accurate or not</a:t>
            </a:r>
          </a:p>
          <a:p>
            <a:pPr lvl="1" eaLnBrk="1" hangingPunct="1">
              <a:lnSpc>
                <a:spcPct val="140000"/>
              </a:lnSpc>
            </a:pPr>
            <a:r>
              <a:rPr lang="en-US" altLang="en-US" sz="2400"/>
              <a:t>Completeness: not recorded, unavailable, …</a:t>
            </a:r>
          </a:p>
          <a:p>
            <a:pPr lvl="1" eaLnBrk="1" hangingPunct="1">
              <a:lnSpc>
                <a:spcPct val="140000"/>
              </a:lnSpc>
            </a:pPr>
            <a:r>
              <a:rPr lang="en-US" altLang="en-US" sz="2400"/>
              <a:t>Consistency: some modified but some not, dangling, …</a:t>
            </a:r>
          </a:p>
          <a:p>
            <a:pPr lvl="1" eaLnBrk="1" hangingPunct="1">
              <a:lnSpc>
                <a:spcPct val="140000"/>
              </a:lnSpc>
            </a:pPr>
            <a:r>
              <a:rPr lang="en-US" altLang="en-US" sz="2400"/>
              <a:t>Timeliness: timely update? </a:t>
            </a:r>
          </a:p>
          <a:p>
            <a:pPr lvl="1" eaLnBrk="1" hangingPunct="1">
              <a:lnSpc>
                <a:spcPct val="140000"/>
              </a:lnSpc>
            </a:pPr>
            <a:r>
              <a:rPr lang="en-US" altLang="en-US" sz="2400"/>
              <a:t>Believability: how trustable the data are correct?</a:t>
            </a:r>
          </a:p>
          <a:p>
            <a:pPr lvl="1" eaLnBrk="1" hangingPunct="1">
              <a:lnSpc>
                <a:spcPct val="140000"/>
              </a:lnSpc>
            </a:pPr>
            <a:r>
              <a:rPr lang="en-US" altLang="en-US" sz="2400"/>
              <a:t>Interpretability: how easily the data can be understood?</a:t>
            </a:r>
          </a:p>
        </p:txBody>
      </p:sp>
    </p:spTree>
  </p:cSld>
  <p:clrMapOvr>
    <a:masterClrMapping/>
  </p:clrMapOvr>
  <p:transition>
    <p:zoom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061">
            <a:extLst>
              <a:ext uri="{FF2B5EF4-FFF2-40B4-BE49-F238E27FC236}">
                <a16:creationId xmlns:a16="http://schemas.microsoft.com/office/drawing/2014/main" id="{C5B91CAA-8CB2-5BEC-234B-25048569B09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0" hangingPunct="0">
              <a:spcBef>
                <a:spcPct val="0"/>
              </a:spcBef>
              <a:buClrTx/>
              <a:buSzTx/>
              <a:buFontTx/>
              <a:buNone/>
            </a:pPr>
            <a:fld id="{D45C7C10-034A-4752-B3D2-97EB87246766}" type="slidenum">
              <a:rPr lang="en-US" altLang="en-US" sz="1200" smtClean="0"/>
              <a:pPr algn="l" eaLnBrk="0" hangingPunct="0"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US" altLang="en-US" sz="1200"/>
          </a:p>
        </p:txBody>
      </p:sp>
      <p:sp>
        <p:nvSpPr>
          <p:cNvPr id="66563" name="Text Box 2">
            <a:extLst>
              <a:ext uri="{FF2B5EF4-FFF2-40B4-BE49-F238E27FC236}">
                <a16:creationId xmlns:a16="http://schemas.microsoft.com/office/drawing/2014/main" id="{A4BF0AAD-AD41-0E70-15C1-CD9721EFE2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381000"/>
            <a:ext cx="8610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200" b="1">
                <a:solidFill>
                  <a:schemeClr val="tx2"/>
                </a:solidFill>
              </a:rPr>
              <a:t>Sampling: With or without Replacement</a:t>
            </a:r>
          </a:p>
        </p:txBody>
      </p:sp>
      <p:sp>
        <p:nvSpPr>
          <p:cNvPr id="66564" name="Text Box 3">
            <a:extLst>
              <a:ext uri="{FF2B5EF4-FFF2-40B4-BE49-F238E27FC236}">
                <a16:creationId xmlns:a16="http://schemas.microsoft.com/office/drawing/2014/main" id="{6986C6D4-D6AB-F894-DD17-FFDCB9E1D0D0}"/>
              </a:ext>
            </a:extLst>
          </p:cNvPr>
          <p:cNvSpPr txBox="1">
            <a:spLocks noChangeArrowheads="1"/>
          </p:cNvSpPr>
          <p:nvPr/>
        </p:nvSpPr>
        <p:spPr bwMode="auto">
          <a:xfrm rot="-1013563">
            <a:off x="3733800" y="2819400"/>
            <a:ext cx="2205038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SRSWOR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(simple random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 sample without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replacement)</a:t>
            </a:r>
          </a:p>
        </p:txBody>
      </p:sp>
      <p:grpSp>
        <p:nvGrpSpPr>
          <p:cNvPr id="66565" name="Group 4">
            <a:extLst>
              <a:ext uri="{FF2B5EF4-FFF2-40B4-BE49-F238E27FC236}">
                <a16:creationId xmlns:a16="http://schemas.microsoft.com/office/drawing/2014/main" id="{22167FE5-DDC0-ECA1-2065-9FD27062A532}"/>
              </a:ext>
            </a:extLst>
          </p:cNvPr>
          <p:cNvGrpSpPr>
            <a:grpSpLocks/>
          </p:cNvGrpSpPr>
          <p:nvPr/>
        </p:nvGrpSpPr>
        <p:grpSpPr bwMode="auto">
          <a:xfrm>
            <a:off x="5695950" y="1771650"/>
            <a:ext cx="2438400" cy="1676400"/>
            <a:chOff x="3588" y="1116"/>
            <a:chExt cx="1536" cy="1056"/>
          </a:xfrm>
        </p:grpSpPr>
        <p:sp>
          <p:nvSpPr>
            <p:cNvPr id="66586" name="AutoShape 5">
              <a:extLst>
                <a:ext uri="{FF2B5EF4-FFF2-40B4-BE49-F238E27FC236}">
                  <a16:creationId xmlns:a16="http://schemas.microsoft.com/office/drawing/2014/main" id="{BCD7EA23-DCFD-C654-7ACB-168DEB5C50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8" y="1116"/>
              <a:ext cx="1536" cy="1056"/>
            </a:xfrm>
            <a:prstGeom prst="can">
              <a:avLst>
                <a:gd name="adj" fmla="val 25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66587" name="Oval 6">
              <a:extLst>
                <a:ext uri="{FF2B5EF4-FFF2-40B4-BE49-F238E27FC236}">
                  <a16:creationId xmlns:a16="http://schemas.microsoft.com/office/drawing/2014/main" id="{3B83AA77-2AD8-FF05-06AF-9112F0DB5D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2" y="1788"/>
              <a:ext cx="540" cy="36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66588" name="Oval 7">
              <a:extLst>
                <a:ext uri="{FF2B5EF4-FFF2-40B4-BE49-F238E27FC236}">
                  <a16:creationId xmlns:a16="http://schemas.microsoft.com/office/drawing/2014/main" id="{B5830FDC-7649-0CB3-C685-7781E65753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32" y="1632"/>
              <a:ext cx="492" cy="3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66589" name="Oval 8">
              <a:extLst>
                <a:ext uri="{FF2B5EF4-FFF2-40B4-BE49-F238E27FC236}">
                  <a16:creationId xmlns:a16="http://schemas.microsoft.com/office/drawing/2014/main" id="{1D793999-08EB-8C0E-9B1D-1FAEFEC0E1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8" y="1668"/>
              <a:ext cx="540" cy="36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</p:grpSp>
      <p:sp>
        <p:nvSpPr>
          <p:cNvPr id="66566" name="Text Box 9">
            <a:extLst>
              <a:ext uri="{FF2B5EF4-FFF2-40B4-BE49-F238E27FC236}">
                <a16:creationId xmlns:a16="http://schemas.microsoft.com/office/drawing/2014/main" id="{78465564-DDBA-8CF6-5BD0-6AAD99E0E933}"/>
              </a:ext>
            </a:extLst>
          </p:cNvPr>
          <p:cNvSpPr txBox="1">
            <a:spLocks noChangeArrowheads="1"/>
          </p:cNvSpPr>
          <p:nvPr/>
        </p:nvSpPr>
        <p:spPr bwMode="auto">
          <a:xfrm rot="848056">
            <a:off x="3962400" y="5105400"/>
            <a:ext cx="1217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SRSWR</a:t>
            </a:r>
          </a:p>
        </p:txBody>
      </p:sp>
      <p:grpSp>
        <p:nvGrpSpPr>
          <p:cNvPr id="66567" name="Group 10">
            <a:extLst>
              <a:ext uri="{FF2B5EF4-FFF2-40B4-BE49-F238E27FC236}">
                <a16:creationId xmlns:a16="http://schemas.microsoft.com/office/drawing/2014/main" id="{514E6794-5AAF-4F6B-12F2-1C7CCFA1CC0C}"/>
              </a:ext>
            </a:extLst>
          </p:cNvPr>
          <p:cNvGrpSpPr>
            <a:grpSpLocks/>
          </p:cNvGrpSpPr>
          <p:nvPr/>
        </p:nvGrpSpPr>
        <p:grpSpPr bwMode="auto">
          <a:xfrm>
            <a:off x="5772150" y="4457700"/>
            <a:ext cx="2438400" cy="1676400"/>
            <a:chOff x="3636" y="2808"/>
            <a:chExt cx="1536" cy="1056"/>
          </a:xfrm>
        </p:grpSpPr>
        <p:sp>
          <p:nvSpPr>
            <p:cNvPr id="66582" name="AutoShape 11">
              <a:extLst>
                <a:ext uri="{FF2B5EF4-FFF2-40B4-BE49-F238E27FC236}">
                  <a16:creationId xmlns:a16="http://schemas.microsoft.com/office/drawing/2014/main" id="{04AF2FA7-08CC-1315-CE06-2040E4CF1F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6" y="2808"/>
              <a:ext cx="1536" cy="1056"/>
            </a:xfrm>
            <a:prstGeom prst="can">
              <a:avLst>
                <a:gd name="adj" fmla="val 25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66583" name="Oval 12">
              <a:extLst>
                <a:ext uri="{FF2B5EF4-FFF2-40B4-BE49-F238E27FC236}">
                  <a16:creationId xmlns:a16="http://schemas.microsoft.com/office/drawing/2014/main" id="{4F4514D9-4705-9E93-E620-F76A6B2443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3372"/>
              <a:ext cx="540" cy="36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66584" name="Oval 13">
              <a:extLst>
                <a:ext uri="{FF2B5EF4-FFF2-40B4-BE49-F238E27FC236}">
                  <a16:creationId xmlns:a16="http://schemas.microsoft.com/office/drawing/2014/main" id="{44D2E83B-9690-A416-19F4-A0B501822A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8" y="3480"/>
              <a:ext cx="540" cy="36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66585" name="Oval 14">
              <a:extLst>
                <a:ext uri="{FF2B5EF4-FFF2-40B4-BE49-F238E27FC236}">
                  <a16:creationId xmlns:a16="http://schemas.microsoft.com/office/drawing/2014/main" id="{666FD47F-D165-7D4A-B11B-90976CAABA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6" y="3288"/>
              <a:ext cx="516" cy="396"/>
            </a:xfrm>
            <a:prstGeom prst="ellipse">
              <a:avLst/>
            </a:prstGeom>
            <a:solidFill>
              <a:srgbClr val="FAE2F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</p:grpSp>
      <p:grpSp>
        <p:nvGrpSpPr>
          <p:cNvPr id="66568" name="Group 15">
            <a:extLst>
              <a:ext uri="{FF2B5EF4-FFF2-40B4-BE49-F238E27FC236}">
                <a16:creationId xmlns:a16="http://schemas.microsoft.com/office/drawing/2014/main" id="{3350D038-A17C-231C-5998-5A396F1A06D0}"/>
              </a:ext>
            </a:extLst>
          </p:cNvPr>
          <p:cNvGrpSpPr>
            <a:grpSpLocks/>
          </p:cNvGrpSpPr>
          <p:nvPr/>
        </p:nvGrpSpPr>
        <p:grpSpPr bwMode="auto">
          <a:xfrm>
            <a:off x="876300" y="1905000"/>
            <a:ext cx="2724150" cy="4556125"/>
            <a:chOff x="564" y="1284"/>
            <a:chExt cx="1716" cy="2870"/>
          </a:xfrm>
        </p:grpSpPr>
        <p:sp>
          <p:nvSpPr>
            <p:cNvPr id="66571" name="AutoShape 16">
              <a:extLst>
                <a:ext uri="{FF2B5EF4-FFF2-40B4-BE49-F238E27FC236}">
                  <a16:creationId xmlns:a16="http://schemas.microsoft.com/office/drawing/2014/main" id="{7DCBB4B8-5F52-9C81-47D1-9FDA0AC55E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" y="1284"/>
              <a:ext cx="1716" cy="2616"/>
            </a:xfrm>
            <a:prstGeom prst="can">
              <a:avLst>
                <a:gd name="adj" fmla="val 38112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66572" name="Oval 17">
              <a:extLst>
                <a:ext uri="{FF2B5EF4-FFF2-40B4-BE49-F238E27FC236}">
                  <a16:creationId xmlns:a16="http://schemas.microsoft.com/office/drawing/2014/main" id="{98F043CC-95EF-719E-763A-9029C9167D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3336"/>
              <a:ext cx="516" cy="396"/>
            </a:xfrm>
            <a:prstGeom prst="ellipse">
              <a:avLst/>
            </a:prstGeom>
            <a:solidFill>
              <a:srgbClr val="FAE2F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66573" name="Oval 18">
              <a:extLst>
                <a:ext uri="{FF2B5EF4-FFF2-40B4-BE49-F238E27FC236}">
                  <a16:creationId xmlns:a16="http://schemas.microsoft.com/office/drawing/2014/main" id="{985524EB-56FC-2220-0575-FC04AEFFDB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0" y="2916"/>
              <a:ext cx="540" cy="360"/>
            </a:xfrm>
            <a:prstGeom prst="ellipse">
              <a:avLst/>
            </a:prstGeom>
            <a:solidFill>
              <a:srgbClr val="006666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66574" name="Oval 19">
              <a:extLst>
                <a:ext uri="{FF2B5EF4-FFF2-40B4-BE49-F238E27FC236}">
                  <a16:creationId xmlns:a16="http://schemas.microsoft.com/office/drawing/2014/main" id="{59261AC0-12E3-9D15-6CE1-70C83661DC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6" y="3468"/>
              <a:ext cx="564" cy="396"/>
            </a:xfrm>
            <a:prstGeom prst="ellipse">
              <a:avLst/>
            </a:prstGeom>
            <a:solidFill>
              <a:srgbClr val="121328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66575" name="Oval 20">
              <a:extLst>
                <a:ext uri="{FF2B5EF4-FFF2-40B4-BE49-F238E27FC236}">
                  <a16:creationId xmlns:a16="http://schemas.microsoft.com/office/drawing/2014/main" id="{64EC2A6B-B6AC-16C6-8438-F704365DA0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4" y="3240"/>
              <a:ext cx="492" cy="3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66576" name="Oval 21">
              <a:extLst>
                <a:ext uri="{FF2B5EF4-FFF2-40B4-BE49-F238E27FC236}">
                  <a16:creationId xmlns:a16="http://schemas.microsoft.com/office/drawing/2014/main" id="{D86F9E84-D585-3FCF-F469-1C75E36D53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6" y="3084"/>
              <a:ext cx="468" cy="372"/>
            </a:xfrm>
            <a:prstGeom prst="ellipse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66577" name="Oval 22">
              <a:extLst>
                <a:ext uri="{FF2B5EF4-FFF2-40B4-BE49-F238E27FC236}">
                  <a16:creationId xmlns:a16="http://schemas.microsoft.com/office/drawing/2014/main" id="{24197BFD-DE98-C063-41FD-66C6F1B684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2808"/>
              <a:ext cx="540" cy="360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66578" name="Oval 23">
              <a:extLst>
                <a:ext uri="{FF2B5EF4-FFF2-40B4-BE49-F238E27FC236}">
                  <a16:creationId xmlns:a16="http://schemas.microsoft.com/office/drawing/2014/main" id="{38227B5C-3F14-3DC2-0EA0-5CFC9313A4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2" y="2664"/>
              <a:ext cx="540" cy="36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66579" name="Oval 24">
              <a:extLst>
                <a:ext uri="{FF2B5EF4-FFF2-40B4-BE49-F238E27FC236}">
                  <a16:creationId xmlns:a16="http://schemas.microsoft.com/office/drawing/2014/main" id="{14ABCAC3-7622-A222-F5B6-A62000E968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" y="2556"/>
              <a:ext cx="540" cy="36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66580" name="Oval 25">
              <a:extLst>
                <a:ext uri="{FF2B5EF4-FFF2-40B4-BE49-F238E27FC236}">
                  <a16:creationId xmlns:a16="http://schemas.microsoft.com/office/drawing/2014/main" id="{F50EBFBC-A770-CD95-E265-23AE69724F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0" y="2424"/>
              <a:ext cx="540" cy="360"/>
            </a:xfrm>
            <a:prstGeom prst="ellipse">
              <a:avLst/>
            </a:prstGeom>
            <a:solidFill>
              <a:srgbClr val="423E78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66581" name="Text Box 26">
              <a:extLst>
                <a:ext uri="{FF2B5EF4-FFF2-40B4-BE49-F238E27FC236}">
                  <a16:creationId xmlns:a16="http://schemas.microsoft.com/office/drawing/2014/main" id="{6E02B04B-D302-A58E-90CF-289004CEDE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4" y="3866"/>
              <a:ext cx="87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Raw Data</a:t>
              </a:r>
            </a:p>
          </p:txBody>
        </p:sp>
      </p:grpSp>
      <p:sp>
        <p:nvSpPr>
          <p:cNvPr id="66569" name="Line 27">
            <a:extLst>
              <a:ext uri="{FF2B5EF4-FFF2-40B4-BE49-F238E27FC236}">
                <a16:creationId xmlns:a16="http://schemas.microsoft.com/office/drawing/2014/main" id="{EE4E33DC-1637-3FFC-FC17-DE69598617C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10000" y="2971800"/>
            <a:ext cx="165735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66570" name="Line 28">
            <a:extLst>
              <a:ext uri="{FF2B5EF4-FFF2-40B4-BE49-F238E27FC236}">
                <a16:creationId xmlns:a16="http://schemas.microsoft.com/office/drawing/2014/main" id="{55536939-F046-3339-E9A2-77054CA070C2}"/>
              </a:ext>
            </a:extLst>
          </p:cNvPr>
          <p:cNvSpPr>
            <a:spLocks noChangeShapeType="1"/>
          </p:cNvSpPr>
          <p:nvPr/>
        </p:nvSpPr>
        <p:spPr bwMode="auto">
          <a:xfrm>
            <a:off x="3829050" y="4895850"/>
            <a:ext cx="1790700" cy="495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  <p:transition>
    <p:zoom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061">
            <a:extLst>
              <a:ext uri="{FF2B5EF4-FFF2-40B4-BE49-F238E27FC236}">
                <a16:creationId xmlns:a16="http://schemas.microsoft.com/office/drawing/2014/main" id="{66AD368B-3601-D615-BD86-86366AC31F9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D01FA69-3C28-43DA-9F74-48D5AA86E565}" type="slidenum">
              <a:rPr lang="en-US" altLang="en-US" sz="12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n-US" altLang="en-US" sz="1200"/>
          </a:p>
        </p:txBody>
      </p:sp>
      <p:sp>
        <p:nvSpPr>
          <p:cNvPr id="68611" name="Rectangle 2">
            <a:extLst>
              <a:ext uri="{FF2B5EF4-FFF2-40B4-BE49-F238E27FC236}">
                <a16:creationId xmlns:a16="http://schemas.microsoft.com/office/drawing/2014/main" id="{3090A1A9-7C44-EF67-C753-F8AEA65989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8686800" cy="838200"/>
          </a:xfrm>
        </p:spPr>
        <p:txBody>
          <a:bodyPr/>
          <a:lstStyle/>
          <a:p>
            <a:pPr eaLnBrk="1" hangingPunct="1"/>
            <a:r>
              <a:rPr lang="en-US" altLang="en-US"/>
              <a:t>Sampling: Cluster or Stratified Sampling</a:t>
            </a:r>
          </a:p>
        </p:txBody>
      </p:sp>
      <p:grpSp>
        <p:nvGrpSpPr>
          <p:cNvPr id="68612" name="Group 3">
            <a:extLst>
              <a:ext uri="{FF2B5EF4-FFF2-40B4-BE49-F238E27FC236}">
                <a16:creationId xmlns:a16="http://schemas.microsoft.com/office/drawing/2014/main" id="{254C4C70-2156-980D-A3C9-65D31E822DB0}"/>
              </a:ext>
            </a:extLst>
          </p:cNvPr>
          <p:cNvGrpSpPr>
            <a:grpSpLocks/>
          </p:cNvGrpSpPr>
          <p:nvPr/>
        </p:nvGrpSpPr>
        <p:grpSpPr bwMode="auto">
          <a:xfrm>
            <a:off x="520700" y="2698750"/>
            <a:ext cx="3751263" cy="3348038"/>
            <a:chOff x="274" y="1418"/>
            <a:chExt cx="2363" cy="2109"/>
          </a:xfrm>
        </p:grpSpPr>
        <p:sp>
          <p:nvSpPr>
            <p:cNvPr id="68633" name="Rectangle 4">
              <a:extLst>
                <a:ext uri="{FF2B5EF4-FFF2-40B4-BE49-F238E27FC236}">
                  <a16:creationId xmlns:a16="http://schemas.microsoft.com/office/drawing/2014/main" id="{BD98D1A9-090C-9EB8-0207-DF45696C8A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" y="1418"/>
              <a:ext cx="2363" cy="210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68634" name="AutoShape 5">
              <a:extLst>
                <a:ext uri="{FF2B5EF4-FFF2-40B4-BE49-F238E27FC236}">
                  <a16:creationId xmlns:a16="http://schemas.microsoft.com/office/drawing/2014/main" id="{40BB5EC4-E6AB-B3F1-ABAD-7049CC5126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9" y="1993"/>
              <a:ext cx="56" cy="75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68635" name="AutoShape 6">
              <a:extLst>
                <a:ext uri="{FF2B5EF4-FFF2-40B4-BE49-F238E27FC236}">
                  <a16:creationId xmlns:a16="http://schemas.microsoft.com/office/drawing/2014/main" id="{7D506618-4EFF-5B9B-7E65-972F81A440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6" y="2316"/>
              <a:ext cx="56" cy="75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68636" name="AutoShape 7">
              <a:extLst>
                <a:ext uri="{FF2B5EF4-FFF2-40B4-BE49-F238E27FC236}">
                  <a16:creationId xmlns:a16="http://schemas.microsoft.com/office/drawing/2014/main" id="{576A3ADC-379B-4205-3934-A24286ED4E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1" y="2134"/>
              <a:ext cx="56" cy="75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68637" name="AutoShape 8">
              <a:extLst>
                <a:ext uri="{FF2B5EF4-FFF2-40B4-BE49-F238E27FC236}">
                  <a16:creationId xmlns:a16="http://schemas.microsoft.com/office/drawing/2014/main" id="{173096F0-C845-3264-F13E-D8E29CFCAC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0" y="2168"/>
              <a:ext cx="56" cy="75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68638" name="AutoShape 9">
              <a:extLst>
                <a:ext uri="{FF2B5EF4-FFF2-40B4-BE49-F238E27FC236}">
                  <a16:creationId xmlns:a16="http://schemas.microsoft.com/office/drawing/2014/main" id="{D3E808DB-F645-19DA-5D03-87E441619C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4" y="2195"/>
              <a:ext cx="56" cy="74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68639" name="AutoShape 10">
              <a:extLst>
                <a:ext uri="{FF2B5EF4-FFF2-40B4-BE49-F238E27FC236}">
                  <a16:creationId xmlns:a16="http://schemas.microsoft.com/office/drawing/2014/main" id="{C9CD48C7-27E0-846A-964B-150B8B58E4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4" y="2354"/>
              <a:ext cx="56" cy="75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68640" name="AutoShape 11">
              <a:extLst>
                <a:ext uri="{FF2B5EF4-FFF2-40B4-BE49-F238E27FC236}">
                  <a16:creationId xmlns:a16="http://schemas.microsoft.com/office/drawing/2014/main" id="{83CFF773-4148-C604-6143-B93B172097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0" y="2393"/>
              <a:ext cx="57" cy="75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68641" name="AutoShape 12">
              <a:extLst>
                <a:ext uri="{FF2B5EF4-FFF2-40B4-BE49-F238E27FC236}">
                  <a16:creationId xmlns:a16="http://schemas.microsoft.com/office/drawing/2014/main" id="{A790BE4F-ED31-E7F1-5A7D-212AA58DB7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3" y="1845"/>
              <a:ext cx="56" cy="74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68642" name="Freeform 13">
              <a:extLst>
                <a:ext uri="{FF2B5EF4-FFF2-40B4-BE49-F238E27FC236}">
                  <a16:creationId xmlns:a16="http://schemas.microsoft.com/office/drawing/2014/main" id="{5708547B-E1A6-1C77-86EB-19928E6FE1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6" y="1763"/>
              <a:ext cx="686" cy="877"/>
            </a:xfrm>
            <a:custGeom>
              <a:avLst/>
              <a:gdLst>
                <a:gd name="T0" fmla="*/ 15 w 1101"/>
                <a:gd name="T1" fmla="*/ 46 h 1077"/>
                <a:gd name="T2" fmla="*/ 15 w 1101"/>
                <a:gd name="T3" fmla="*/ 77 h 1077"/>
                <a:gd name="T4" fmla="*/ 14 w 1101"/>
                <a:gd name="T5" fmla="*/ 147 h 1077"/>
                <a:gd name="T6" fmla="*/ 13 w 1101"/>
                <a:gd name="T7" fmla="*/ 164 h 1077"/>
                <a:gd name="T8" fmla="*/ 12 w 1101"/>
                <a:gd name="T9" fmla="*/ 169 h 1077"/>
                <a:gd name="T10" fmla="*/ 9 w 1101"/>
                <a:gd name="T11" fmla="*/ 164 h 1077"/>
                <a:gd name="T12" fmla="*/ 7 w 1101"/>
                <a:gd name="T13" fmla="*/ 156 h 1077"/>
                <a:gd name="T14" fmla="*/ 7 w 1101"/>
                <a:gd name="T15" fmla="*/ 156 h 1077"/>
                <a:gd name="T16" fmla="*/ 4 w 1101"/>
                <a:gd name="T17" fmla="*/ 138 h 1077"/>
                <a:gd name="T18" fmla="*/ 4 w 1101"/>
                <a:gd name="T19" fmla="*/ 127 h 1077"/>
                <a:gd name="T20" fmla="*/ 1 w 1101"/>
                <a:gd name="T21" fmla="*/ 108 h 1077"/>
                <a:gd name="T22" fmla="*/ 1 w 1101"/>
                <a:gd name="T23" fmla="*/ 71 h 1077"/>
                <a:gd name="T24" fmla="*/ 1 w 1101"/>
                <a:gd name="T25" fmla="*/ 20 h 1077"/>
                <a:gd name="T26" fmla="*/ 2 w 1101"/>
                <a:gd name="T27" fmla="*/ 3 h 1077"/>
                <a:gd name="T28" fmla="*/ 3 w 1101"/>
                <a:gd name="T29" fmla="*/ 2 h 1077"/>
                <a:gd name="T30" fmla="*/ 6 w 1101"/>
                <a:gd name="T31" fmla="*/ 5 h 1077"/>
                <a:gd name="T32" fmla="*/ 8 w 1101"/>
                <a:gd name="T33" fmla="*/ 16 h 1077"/>
                <a:gd name="T34" fmla="*/ 10 w 1101"/>
                <a:gd name="T35" fmla="*/ 28 h 1077"/>
                <a:gd name="T36" fmla="*/ 11 w 1101"/>
                <a:gd name="T37" fmla="*/ 32 h 1077"/>
                <a:gd name="T38" fmla="*/ 15 w 1101"/>
                <a:gd name="T39" fmla="*/ 46 h 1077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101"/>
                <a:gd name="T61" fmla="*/ 0 h 1077"/>
                <a:gd name="T62" fmla="*/ 1101 w 1101"/>
                <a:gd name="T63" fmla="*/ 1077 h 1077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101" h="1077">
                  <a:moveTo>
                    <a:pt x="1041" y="294"/>
                  </a:moveTo>
                  <a:cubicBezTo>
                    <a:pt x="1062" y="357"/>
                    <a:pt x="1070" y="419"/>
                    <a:pt x="1077" y="485"/>
                  </a:cubicBezTo>
                  <a:cubicBezTo>
                    <a:pt x="1072" y="641"/>
                    <a:pt x="1101" y="797"/>
                    <a:pt x="1013" y="930"/>
                  </a:cubicBezTo>
                  <a:cubicBezTo>
                    <a:pt x="1001" y="966"/>
                    <a:pt x="984" y="1017"/>
                    <a:pt x="950" y="1040"/>
                  </a:cubicBezTo>
                  <a:cubicBezTo>
                    <a:pt x="920" y="1060"/>
                    <a:pt x="884" y="1065"/>
                    <a:pt x="850" y="1076"/>
                  </a:cubicBezTo>
                  <a:cubicBezTo>
                    <a:pt x="677" y="1068"/>
                    <a:pt x="701" y="1077"/>
                    <a:pt x="595" y="1040"/>
                  </a:cubicBezTo>
                  <a:cubicBezTo>
                    <a:pt x="556" y="1026"/>
                    <a:pt x="527" y="1007"/>
                    <a:pt x="486" y="994"/>
                  </a:cubicBezTo>
                  <a:cubicBezTo>
                    <a:pt x="477" y="991"/>
                    <a:pt x="459" y="985"/>
                    <a:pt x="459" y="985"/>
                  </a:cubicBezTo>
                  <a:cubicBezTo>
                    <a:pt x="417" y="943"/>
                    <a:pt x="369" y="911"/>
                    <a:pt x="322" y="876"/>
                  </a:cubicBezTo>
                  <a:cubicBezTo>
                    <a:pt x="287" y="850"/>
                    <a:pt x="271" y="816"/>
                    <a:pt x="232" y="803"/>
                  </a:cubicBezTo>
                  <a:cubicBezTo>
                    <a:pt x="196" y="768"/>
                    <a:pt x="131" y="726"/>
                    <a:pt x="104" y="685"/>
                  </a:cubicBezTo>
                  <a:cubicBezTo>
                    <a:pt x="56" y="611"/>
                    <a:pt x="21" y="536"/>
                    <a:pt x="4" y="449"/>
                  </a:cubicBezTo>
                  <a:cubicBezTo>
                    <a:pt x="7" y="343"/>
                    <a:pt x="0" y="236"/>
                    <a:pt x="13" y="130"/>
                  </a:cubicBezTo>
                  <a:cubicBezTo>
                    <a:pt x="22" y="60"/>
                    <a:pt x="139" y="33"/>
                    <a:pt x="186" y="21"/>
                  </a:cubicBezTo>
                  <a:cubicBezTo>
                    <a:pt x="198" y="18"/>
                    <a:pt x="222" y="12"/>
                    <a:pt x="222" y="12"/>
                  </a:cubicBezTo>
                  <a:cubicBezTo>
                    <a:pt x="289" y="15"/>
                    <a:pt x="362" y="0"/>
                    <a:pt x="422" y="30"/>
                  </a:cubicBezTo>
                  <a:cubicBezTo>
                    <a:pt x="473" y="56"/>
                    <a:pt x="525" y="77"/>
                    <a:pt x="577" y="103"/>
                  </a:cubicBezTo>
                  <a:cubicBezTo>
                    <a:pt x="619" y="124"/>
                    <a:pt x="655" y="153"/>
                    <a:pt x="695" y="176"/>
                  </a:cubicBezTo>
                  <a:cubicBezTo>
                    <a:pt x="718" y="189"/>
                    <a:pt x="745" y="192"/>
                    <a:pt x="768" y="203"/>
                  </a:cubicBezTo>
                  <a:cubicBezTo>
                    <a:pt x="844" y="240"/>
                    <a:pt x="955" y="294"/>
                    <a:pt x="1041" y="294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8643" name="AutoShape 14">
              <a:extLst>
                <a:ext uri="{FF2B5EF4-FFF2-40B4-BE49-F238E27FC236}">
                  <a16:creationId xmlns:a16="http://schemas.microsoft.com/office/drawing/2014/main" id="{F5A2ED5C-D94B-B25E-7C69-5AAC521E90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2584"/>
              <a:ext cx="56" cy="75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68644" name="AutoShape 15">
              <a:extLst>
                <a:ext uri="{FF2B5EF4-FFF2-40B4-BE49-F238E27FC236}">
                  <a16:creationId xmlns:a16="http://schemas.microsoft.com/office/drawing/2014/main" id="{0B468680-F761-375D-5259-C53F6775DF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1" y="2647"/>
              <a:ext cx="56" cy="75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68645" name="AutoShape 16">
              <a:extLst>
                <a:ext uri="{FF2B5EF4-FFF2-40B4-BE49-F238E27FC236}">
                  <a16:creationId xmlns:a16="http://schemas.microsoft.com/office/drawing/2014/main" id="{46AA6EC5-B10E-6EFC-F7B0-2F36C14DE2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6" y="2903"/>
              <a:ext cx="56" cy="75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68646" name="AutoShape 17">
              <a:extLst>
                <a:ext uri="{FF2B5EF4-FFF2-40B4-BE49-F238E27FC236}">
                  <a16:creationId xmlns:a16="http://schemas.microsoft.com/office/drawing/2014/main" id="{487B4D2E-366F-93C8-706C-DE7A8BB7F7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5" y="2795"/>
              <a:ext cx="56" cy="75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68647" name="AutoShape 18">
              <a:extLst>
                <a:ext uri="{FF2B5EF4-FFF2-40B4-BE49-F238E27FC236}">
                  <a16:creationId xmlns:a16="http://schemas.microsoft.com/office/drawing/2014/main" id="{34776176-6FAA-BEAE-2A30-88AC37EEF4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1" y="2752"/>
              <a:ext cx="56" cy="75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68648" name="AutoShape 19">
              <a:extLst>
                <a:ext uri="{FF2B5EF4-FFF2-40B4-BE49-F238E27FC236}">
                  <a16:creationId xmlns:a16="http://schemas.microsoft.com/office/drawing/2014/main" id="{93C55349-1D49-CDCE-A576-C1413634B0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8" y="2875"/>
              <a:ext cx="56" cy="75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68649" name="AutoShape 20">
              <a:extLst>
                <a:ext uri="{FF2B5EF4-FFF2-40B4-BE49-F238E27FC236}">
                  <a16:creationId xmlns:a16="http://schemas.microsoft.com/office/drawing/2014/main" id="{8B18EDD5-0251-AE5F-4BFE-5C8B7BEECD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4" y="2504"/>
              <a:ext cx="56" cy="75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68650" name="AutoShape 21">
              <a:extLst>
                <a:ext uri="{FF2B5EF4-FFF2-40B4-BE49-F238E27FC236}">
                  <a16:creationId xmlns:a16="http://schemas.microsoft.com/office/drawing/2014/main" id="{C7C4780F-883F-C8EE-86B0-77658AEC6A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9" y="2628"/>
              <a:ext cx="56" cy="74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68651" name="AutoShape 22">
              <a:extLst>
                <a:ext uri="{FF2B5EF4-FFF2-40B4-BE49-F238E27FC236}">
                  <a16:creationId xmlns:a16="http://schemas.microsoft.com/office/drawing/2014/main" id="{2CAD0313-F215-A6A4-5F82-3830159BDF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9" y="2882"/>
              <a:ext cx="56" cy="75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68652" name="Freeform 23">
              <a:extLst>
                <a:ext uri="{FF2B5EF4-FFF2-40B4-BE49-F238E27FC236}">
                  <a16:creationId xmlns:a16="http://schemas.microsoft.com/office/drawing/2014/main" id="{700B90C1-B6E5-1B22-C85E-A7C85F93B6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2373"/>
              <a:ext cx="573" cy="785"/>
            </a:xfrm>
            <a:custGeom>
              <a:avLst/>
              <a:gdLst>
                <a:gd name="T0" fmla="*/ 4 w 918"/>
                <a:gd name="T1" fmla="*/ 128 h 965"/>
                <a:gd name="T2" fmla="*/ 2 w 918"/>
                <a:gd name="T3" fmla="*/ 122 h 965"/>
                <a:gd name="T4" fmla="*/ 1 w 918"/>
                <a:gd name="T5" fmla="*/ 116 h 965"/>
                <a:gd name="T6" fmla="*/ 1 w 918"/>
                <a:gd name="T7" fmla="*/ 109 h 965"/>
                <a:gd name="T8" fmla="*/ 1 w 918"/>
                <a:gd name="T9" fmla="*/ 101 h 965"/>
                <a:gd name="T10" fmla="*/ 0 w 918"/>
                <a:gd name="T11" fmla="*/ 72 h 965"/>
                <a:gd name="T12" fmla="*/ 1 w 918"/>
                <a:gd name="T13" fmla="*/ 32 h 965"/>
                <a:gd name="T14" fmla="*/ 1 w 918"/>
                <a:gd name="T15" fmla="*/ 21 h 965"/>
                <a:gd name="T16" fmla="*/ 4 w 918"/>
                <a:gd name="T17" fmla="*/ 0 h 965"/>
                <a:gd name="T18" fmla="*/ 6 w 918"/>
                <a:gd name="T19" fmla="*/ 3 h 965"/>
                <a:gd name="T20" fmla="*/ 7 w 918"/>
                <a:gd name="T21" fmla="*/ 9 h 965"/>
                <a:gd name="T22" fmla="*/ 10 w 918"/>
                <a:gd name="T23" fmla="*/ 26 h 965"/>
                <a:gd name="T24" fmla="*/ 10 w 918"/>
                <a:gd name="T25" fmla="*/ 33 h 965"/>
                <a:gd name="T26" fmla="*/ 11 w 918"/>
                <a:gd name="T27" fmla="*/ 39 h 965"/>
                <a:gd name="T28" fmla="*/ 12 w 918"/>
                <a:gd name="T29" fmla="*/ 54 h 965"/>
                <a:gd name="T30" fmla="*/ 12 w 918"/>
                <a:gd name="T31" fmla="*/ 66 h 965"/>
                <a:gd name="T32" fmla="*/ 12 w 918"/>
                <a:gd name="T33" fmla="*/ 81 h 965"/>
                <a:gd name="T34" fmla="*/ 12 w 918"/>
                <a:gd name="T35" fmla="*/ 95 h 965"/>
                <a:gd name="T36" fmla="*/ 13 w 918"/>
                <a:gd name="T37" fmla="*/ 120 h 965"/>
                <a:gd name="T38" fmla="*/ 12 w 918"/>
                <a:gd name="T39" fmla="*/ 144 h 965"/>
                <a:gd name="T40" fmla="*/ 11 w 918"/>
                <a:gd name="T41" fmla="*/ 147 h 965"/>
                <a:gd name="T42" fmla="*/ 10 w 918"/>
                <a:gd name="T43" fmla="*/ 149 h 965"/>
                <a:gd name="T44" fmla="*/ 5 w 918"/>
                <a:gd name="T45" fmla="*/ 146 h 965"/>
                <a:gd name="T46" fmla="*/ 4 w 918"/>
                <a:gd name="T47" fmla="*/ 134 h 965"/>
                <a:gd name="T48" fmla="*/ 4 w 918"/>
                <a:gd name="T49" fmla="*/ 128 h 965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918"/>
                <a:gd name="T76" fmla="*/ 0 h 965"/>
                <a:gd name="T77" fmla="*/ 918 w 918"/>
                <a:gd name="T78" fmla="*/ 965 h 965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918" h="965">
                  <a:moveTo>
                    <a:pt x="227" y="818"/>
                  </a:moveTo>
                  <a:cubicBezTo>
                    <a:pt x="178" y="802"/>
                    <a:pt x="216" y="822"/>
                    <a:pt x="191" y="782"/>
                  </a:cubicBezTo>
                  <a:cubicBezTo>
                    <a:pt x="176" y="757"/>
                    <a:pt x="144" y="746"/>
                    <a:pt x="118" y="737"/>
                  </a:cubicBezTo>
                  <a:cubicBezTo>
                    <a:pt x="106" y="724"/>
                    <a:pt x="92" y="714"/>
                    <a:pt x="81" y="700"/>
                  </a:cubicBezTo>
                  <a:cubicBezTo>
                    <a:pt x="68" y="683"/>
                    <a:pt x="45" y="646"/>
                    <a:pt x="45" y="646"/>
                  </a:cubicBezTo>
                  <a:cubicBezTo>
                    <a:pt x="30" y="585"/>
                    <a:pt x="10" y="526"/>
                    <a:pt x="0" y="464"/>
                  </a:cubicBezTo>
                  <a:cubicBezTo>
                    <a:pt x="3" y="376"/>
                    <a:pt x="1" y="288"/>
                    <a:pt x="9" y="200"/>
                  </a:cubicBezTo>
                  <a:cubicBezTo>
                    <a:pt x="11" y="175"/>
                    <a:pt x="74" y="139"/>
                    <a:pt x="81" y="136"/>
                  </a:cubicBezTo>
                  <a:cubicBezTo>
                    <a:pt x="153" y="101"/>
                    <a:pt x="222" y="22"/>
                    <a:pt x="291" y="0"/>
                  </a:cubicBezTo>
                  <a:cubicBezTo>
                    <a:pt x="314" y="3"/>
                    <a:pt x="364" y="5"/>
                    <a:pt x="391" y="18"/>
                  </a:cubicBezTo>
                  <a:cubicBezTo>
                    <a:pt x="430" y="37"/>
                    <a:pt x="446" y="46"/>
                    <a:pt x="491" y="55"/>
                  </a:cubicBezTo>
                  <a:cubicBezTo>
                    <a:pt x="555" y="98"/>
                    <a:pt x="638" y="100"/>
                    <a:pt x="691" y="164"/>
                  </a:cubicBezTo>
                  <a:cubicBezTo>
                    <a:pt x="760" y="248"/>
                    <a:pt x="665" y="138"/>
                    <a:pt x="718" y="218"/>
                  </a:cubicBezTo>
                  <a:cubicBezTo>
                    <a:pt x="725" y="229"/>
                    <a:pt x="737" y="236"/>
                    <a:pt x="745" y="246"/>
                  </a:cubicBezTo>
                  <a:cubicBezTo>
                    <a:pt x="770" y="278"/>
                    <a:pt x="782" y="319"/>
                    <a:pt x="809" y="346"/>
                  </a:cubicBezTo>
                  <a:cubicBezTo>
                    <a:pt x="830" y="410"/>
                    <a:pt x="816" y="384"/>
                    <a:pt x="845" y="427"/>
                  </a:cubicBezTo>
                  <a:cubicBezTo>
                    <a:pt x="851" y="457"/>
                    <a:pt x="856" y="488"/>
                    <a:pt x="863" y="518"/>
                  </a:cubicBezTo>
                  <a:cubicBezTo>
                    <a:pt x="871" y="549"/>
                    <a:pt x="884" y="578"/>
                    <a:pt x="890" y="609"/>
                  </a:cubicBezTo>
                  <a:cubicBezTo>
                    <a:pt x="902" y="666"/>
                    <a:pt x="900" y="718"/>
                    <a:pt x="918" y="773"/>
                  </a:cubicBezTo>
                  <a:cubicBezTo>
                    <a:pt x="910" y="845"/>
                    <a:pt x="904" y="901"/>
                    <a:pt x="827" y="927"/>
                  </a:cubicBezTo>
                  <a:cubicBezTo>
                    <a:pt x="803" y="935"/>
                    <a:pt x="778" y="940"/>
                    <a:pt x="754" y="946"/>
                  </a:cubicBezTo>
                  <a:cubicBezTo>
                    <a:pt x="742" y="949"/>
                    <a:pt x="718" y="955"/>
                    <a:pt x="718" y="955"/>
                  </a:cubicBezTo>
                  <a:cubicBezTo>
                    <a:pt x="668" y="954"/>
                    <a:pt x="462" y="965"/>
                    <a:pt x="354" y="937"/>
                  </a:cubicBezTo>
                  <a:cubicBezTo>
                    <a:pt x="316" y="927"/>
                    <a:pt x="272" y="891"/>
                    <a:pt x="245" y="864"/>
                  </a:cubicBezTo>
                  <a:cubicBezTo>
                    <a:pt x="231" y="850"/>
                    <a:pt x="192" y="818"/>
                    <a:pt x="227" y="818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grpSp>
          <p:nvGrpSpPr>
            <p:cNvPr id="68653" name="Group 24">
              <a:extLst>
                <a:ext uri="{FF2B5EF4-FFF2-40B4-BE49-F238E27FC236}">
                  <a16:creationId xmlns:a16="http://schemas.microsoft.com/office/drawing/2014/main" id="{84DFA49D-B88B-539C-01B8-AE287826BC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1" y="1796"/>
              <a:ext cx="542" cy="954"/>
              <a:chOff x="551" y="1796"/>
              <a:chExt cx="542" cy="954"/>
            </a:xfrm>
          </p:grpSpPr>
          <p:sp>
            <p:nvSpPr>
              <p:cNvPr id="68654" name="AutoShape 25">
                <a:extLst>
                  <a:ext uri="{FF2B5EF4-FFF2-40B4-BE49-F238E27FC236}">
                    <a16:creationId xmlns:a16="http://schemas.microsoft.com/office/drawing/2014/main" id="{1D9335D2-AB2A-3E41-83EF-E12F32B537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7" y="2492"/>
                <a:ext cx="56" cy="75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68655" name="AutoShape 26">
                <a:extLst>
                  <a:ext uri="{FF2B5EF4-FFF2-40B4-BE49-F238E27FC236}">
                    <a16:creationId xmlns:a16="http://schemas.microsoft.com/office/drawing/2014/main" id="{9CDE6C3B-839D-F7C7-2D27-55785395AC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1" y="2392"/>
                <a:ext cx="56" cy="75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68656" name="AutoShape 27">
                <a:extLst>
                  <a:ext uri="{FF2B5EF4-FFF2-40B4-BE49-F238E27FC236}">
                    <a16:creationId xmlns:a16="http://schemas.microsoft.com/office/drawing/2014/main" id="{95D0B18A-BD94-6E5C-3098-B7726B7A0B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8" y="2405"/>
                <a:ext cx="56" cy="74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68657" name="AutoShape 28">
                <a:extLst>
                  <a:ext uri="{FF2B5EF4-FFF2-40B4-BE49-F238E27FC236}">
                    <a16:creationId xmlns:a16="http://schemas.microsoft.com/office/drawing/2014/main" id="{FE0B623E-E032-7160-23B5-3F477A9087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3" y="2230"/>
                <a:ext cx="57" cy="75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68658" name="AutoShape 29">
                <a:extLst>
                  <a:ext uri="{FF2B5EF4-FFF2-40B4-BE49-F238E27FC236}">
                    <a16:creationId xmlns:a16="http://schemas.microsoft.com/office/drawing/2014/main" id="{98DD842D-6B4D-5527-E531-9A90FF1502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08"/>
                <a:ext cx="56" cy="75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68659" name="AutoShape 30">
                <a:extLst>
                  <a:ext uri="{FF2B5EF4-FFF2-40B4-BE49-F238E27FC236}">
                    <a16:creationId xmlns:a16="http://schemas.microsoft.com/office/drawing/2014/main" id="{2253D838-700F-9C09-C779-720E203FBD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9" y="2268"/>
                <a:ext cx="56" cy="75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68660" name="AutoShape 31">
                <a:extLst>
                  <a:ext uri="{FF2B5EF4-FFF2-40B4-BE49-F238E27FC236}">
                    <a16:creationId xmlns:a16="http://schemas.microsoft.com/office/drawing/2014/main" id="{1DDE97A7-6794-0DB6-B1EB-A91EA55B12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7" y="2566"/>
                <a:ext cx="56" cy="75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68661" name="AutoShape 32">
                <a:extLst>
                  <a:ext uri="{FF2B5EF4-FFF2-40B4-BE49-F238E27FC236}">
                    <a16:creationId xmlns:a16="http://schemas.microsoft.com/office/drawing/2014/main" id="{9EB57A79-8E01-0528-BD63-FE46FCA24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4" y="2260"/>
                <a:ext cx="56" cy="75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68662" name="AutoShape 33">
                <a:extLst>
                  <a:ext uri="{FF2B5EF4-FFF2-40B4-BE49-F238E27FC236}">
                    <a16:creationId xmlns:a16="http://schemas.microsoft.com/office/drawing/2014/main" id="{44EDBF92-E491-51C3-2133-F77F20713E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1" y="2092"/>
                <a:ext cx="56" cy="75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68663" name="AutoShape 34">
                <a:extLst>
                  <a:ext uri="{FF2B5EF4-FFF2-40B4-BE49-F238E27FC236}">
                    <a16:creationId xmlns:a16="http://schemas.microsoft.com/office/drawing/2014/main" id="{E38785C3-60F3-9737-D07F-BA223CAD78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1" y="1945"/>
                <a:ext cx="56" cy="75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68664" name="Freeform 35">
                <a:extLst>
                  <a:ext uri="{FF2B5EF4-FFF2-40B4-BE49-F238E27FC236}">
                    <a16:creationId xmlns:a16="http://schemas.microsoft.com/office/drawing/2014/main" id="{D203EF01-E616-B4F3-A7BD-8C697591A5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1" y="1796"/>
                <a:ext cx="542" cy="954"/>
              </a:xfrm>
              <a:custGeom>
                <a:avLst/>
                <a:gdLst>
                  <a:gd name="T0" fmla="*/ 11 w 869"/>
                  <a:gd name="T1" fmla="*/ 123 h 1173"/>
                  <a:gd name="T2" fmla="*/ 10 w 869"/>
                  <a:gd name="T3" fmla="*/ 147 h 1173"/>
                  <a:gd name="T4" fmla="*/ 9 w 869"/>
                  <a:gd name="T5" fmla="*/ 168 h 1173"/>
                  <a:gd name="T6" fmla="*/ 9 w 869"/>
                  <a:gd name="T7" fmla="*/ 177 h 1173"/>
                  <a:gd name="T8" fmla="*/ 9 w 869"/>
                  <a:gd name="T9" fmla="*/ 180 h 1173"/>
                  <a:gd name="T10" fmla="*/ 8 w 869"/>
                  <a:gd name="T11" fmla="*/ 182 h 1173"/>
                  <a:gd name="T12" fmla="*/ 4 w 869"/>
                  <a:gd name="T13" fmla="*/ 178 h 1173"/>
                  <a:gd name="T14" fmla="*/ 1 w 869"/>
                  <a:gd name="T15" fmla="*/ 167 h 1173"/>
                  <a:gd name="T16" fmla="*/ 1 w 869"/>
                  <a:gd name="T17" fmla="*/ 157 h 1173"/>
                  <a:gd name="T18" fmla="*/ 0 w 869"/>
                  <a:gd name="T19" fmla="*/ 149 h 1173"/>
                  <a:gd name="T20" fmla="*/ 1 w 869"/>
                  <a:gd name="T21" fmla="*/ 78 h 1173"/>
                  <a:gd name="T22" fmla="*/ 1 w 869"/>
                  <a:gd name="T23" fmla="*/ 37 h 1173"/>
                  <a:gd name="T24" fmla="*/ 2 w 869"/>
                  <a:gd name="T25" fmla="*/ 26 h 1173"/>
                  <a:gd name="T26" fmla="*/ 2 w 869"/>
                  <a:gd name="T27" fmla="*/ 21 h 1173"/>
                  <a:gd name="T28" fmla="*/ 4 w 869"/>
                  <a:gd name="T29" fmla="*/ 11 h 1173"/>
                  <a:gd name="T30" fmla="*/ 5 w 869"/>
                  <a:gd name="T31" fmla="*/ 7 h 1173"/>
                  <a:gd name="T32" fmla="*/ 6 w 869"/>
                  <a:gd name="T33" fmla="*/ 0 h 1173"/>
                  <a:gd name="T34" fmla="*/ 10 w 869"/>
                  <a:gd name="T35" fmla="*/ 13 h 1173"/>
                  <a:gd name="T36" fmla="*/ 11 w 869"/>
                  <a:gd name="T37" fmla="*/ 32 h 1173"/>
                  <a:gd name="T38" fmla="*/ 12 w 869"/>
                  <a:gd name="T39" fmla="*/ 39 h 1173"/>
                  <a:gd name="T40" fmla="*/ 12 w 869"/>
                  <a:gd name="T41" fmla="*/ 48 h 1173"/>
                  <a:gd name="T42" fmla="*/ 11 w 869"/>
                  <a:gd name="T43" fmla="*/ 111 h 1173"/>
                  <a:gd name="T44" fmla="*/ 11 w 869"/>
                  <a:gd name="T45" fmla="*/ 123 h 1173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869"/>
                  <a:gd name="T70" fmla="*/ 0 h 1173"/>
                  <a:gd name="T71" fmla="*/ 869 w 869"/>
                  <a:gd name="T72" fmla="*/ 1173 h 1173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869" h="1173">
                    <a:moveTo>
                      <a:pt x="754" y="791"/>
                    </a:moveTo>
                    <a:cubicBezTo>
                      <a:pt x="743" y="846"/>
                      <a:pt x="731" y="899"/>
                      <a:pt x="699" y="945"/>
                    </a:cubicBezTo>
                    <a:cubicBezTo>
                      <a:pt x="684" y="991"/>
                      <a:pt x="669" y="1036"/>
                      <a:pt x="654" y="1082"/>
                    </a:cubicBezTo>
                    <a:cubicBezTo>
                      <a:pt x="648" y="1100"/>
                      <a:pt x="649" y="1122"/>
                      <a:pt x="636" y="1136"/>
                    </a:cubicBezTo>
                    <a:cubicBezTo>
                      <a:pt x="630" y="1142"/>
                      <a:pt x="626" y="1151"/>
                      <a:pt x="618" y="1155"/>
                    </a:cubicBezTo>
                    <a:cubicBezTo>
                      <a:pt x="601" y="1164"/>
                      <a:pt x="563" y="1173"/>
                      <a:pt x="563" y="1173"/>
                    </a:cubicBezTo>
                    <a:cubicBezTo>
                      <a:pt x="471" y="1168"/>
                      <a:pt x="379" y="1170"/>
                      <a:pt x="290" y="1145"/>
                    </a:cubicBezTo>
                    <a:cubicBezTo>
                      <a:pt x="231" y="1129"/>
                      <a:pt x="182" y="1097"/>
                      <a:pt x="127" y="1073"/>
                    </a:cubicBezTo>
                    <a:cubicBezTo>
                      <a:pt x="93" y="1058"/>
                      <a:pt x="60" y="1039"/>
                      <a:pt x="36" y="1009"/>
                    </a:cubicBezTo>
                    <a:cubicBezTo>
                      <a:pt x="23" y="992"/>
                      <a:pt x="0" y="955"/>
                      <a:pt x="0" y="955"/>
                    </a:cubicBezTo>
                    <a:cubicBezTo>
                      <a:pt x="11" y="805"/>
                      <a:pt x="33" y="644"/>
                      <a:pt x="81" y="500"/>
                    </a:cubicBezTo>
                    <a:cubicBezTo>
                      <a:pt x="92" y="412"/>
                      <a:pt x="99" y="324"/>
                      <a:pt x="109" y="236"/>
                    </a:cubicBezTo>
                    <a:cubicBezTo>
                      <a:pt x="113" y="197"/>
                      <a:pt x="118" y="176"/>
                      <a:pt x="154" y="164"/>
                    </a:cubicBezTo>
                    <a:cubicBezTo>
                      <a:pt x="193" y="123"/>
                      <a:pt x="147" y="165"/>
                      <a:pt x="200" y="136"/>
                    </a:cubicBezTo>
                    <a:cubicBezTo>
                      <a:pt x="241" y="114"/>
                      <a:pt x="266" y="87"/>
                      <a:pt x="309" y="73"/>
                    </a:cubicBezTo>
                    <a:cubicBezTo>
                      <a:pt x="343" y="37"/>
                      <a:pt x="308" y="68"/>
                      <a:pt x="354" y="45"/>
                    </a:cubicBezTo>
                    <a:cubicBezTo>
                      <a:pt x="383" y="30"/>
                      <a:pt x="395" y="11"/>
                      <a:pt x="427" y="0"/>
                    </a:cubicBezTo>
                    <a:cubicBezTo>
                      <a:pt x="520" y="23"/>
                      <a:pt x="626" y="29"/>
                      <a:pt x="709" y="82"/>
                    </a:cubicBezTo>
                    <a:cubicBezTo>
                      <a:pt x="738" y="125"/>
                      <a:pt x="765" y="172"/>
                      <a:pt x="809" y="200"/>
                    </a:cubicBezTo>
                    <a:cubicBezTo>
                      <a:pt x="821" y="218"/>
                      <a:pt x="838" y="234"/>
                      <a:pt x="845" y="255"/>
                    </a:cubicBezTo>
                    <a:cubicBezTo>
                      <a:pt x="851" y="273"/>
                      <a:pt x="863" y="309"/>
                      <a:pt x="863" y="309"/>
                    </a:cubicBezTo>
                    <a:cubicBezTo>
                      <a:pt x="858" y="436"/>
                      <a:pt x="869" y="596"/>
                      <a:pt x="790" y="709"/>
                    </a:cubicBezTo>
                    <a:cubicBezTo>
                      <a:pt x="787" y="717"/>
                      <a:pt x="776" y="791"/>
                      <a:pt x="754" y="791"/>
                    </a:cubicBez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</p:grpSp>
      <p:sp>
        <p:nvSpPr>
          <p:cNvPr id="68613" name="Rectangle 36">
            <a:extLst>
              <a:ext uri="{FF2B5EF4-FFF2-40B4-BE49-F238E27FC236}">
                <a16:creationId xmlns:a16="http://schemas.microsoft.com/office/drawing/2014/main" id="{BB6DAA4A-86B0-5BF3-B182-A128C9DF5E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2188" y="2678113"/>
            <a:ext cx="3751262" cy="33480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pSp>
        <p:nvGrpSpPr>
          <p:cNvPr id="68614" name="Group 37">
            <a:extLst>
              <a:ext uri="{FF2B5EF4-FFF2-40B4-BE49-F238E27FC236}">
                <a16:creationId xmlns:a16="http://schemas.microsoft.com/office/drawing/2014/main" id="{BCEC3ACC-61C8-7D12-28B7-904AAFB73111}"/>
              </a:ext>
            </a:extLst>
          </p:cNvPr>
          <p:cNvGrpSpPr>
            <a:grpSpLocks/>
          </p:cNvGrpSpPr>
          <p:nvPr/>
        </p:nvGrpSpPr>
        <p:grpSpPr bwMode="auto">
          <a:xfrm>
            <a:off x="5241925" y="3225800"/>
            <a:ext cx="2398713" cy="2214563"/>
            <a:chOff x="3302" y="2032"/>
            <a:chExt cx="1511" cy="1395"/>
          </a:xfrm>
        </p:grpSpPr>
        <p:sp>
          <p:nvSpPr>
            <p:cNvPr id="68617" name="AutoShape 38">
              <a:extLst>
                <a:ext uri="{FF2B5EF4-FFF2-40B4-BE49-F238E27FC236}">
                  <a16:creationId xmlns:a16="http://schemas.microsoft.com/office/drawing/2014/main" id="{DCB8C1FF-FF35-EE49-5A47-BA61B2F131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6" y="2777"/>
              <a:ext cx="56" cy="75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68618" name="AutoShape 39">
              <a:extLst>
                <a:ext uri="{FF2B5EF4-FFF2-40B4-BE49-F238E27FC236}">
                  <a16:creationId xmlns:a16="http://schemas.microsoft.com/office/drawing/2014/main" id="{214BB15B-043E-0FEE-AF91-966D190CB8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0" y="2537"/>
              <a:ext cx="56" cy="75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68619" name="AutoShape 40">
              <a:extLst>
                <a:ext uri="{FF2B5EF4-FFF2-40B4-BE49-F238E27FC236}">
                  <a16:creationId xmlns:a16="http://schemas.microsoft.com/office/drawing/2014/main" id="{7A4769CC-2253-2209-0754-5CD2F98BE4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0" y="2262"/>
              <a:ext cx="56" cy="75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68620" name="AutoShape 41">
              <a:extLst>
                <a:ext uri="{FF2B5EF4-FFF2-40B4-BE49-F238E27FC236}">
                  <a16:creationId xmlns:a16="http://schemas.microsoft.com/office/drawing/2014/main" id="{A9FC92E7-BF0C-2583-107E-9761486EED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7" y="2585"/>
              <a:ext cx="56" cy="75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68621" name="AutoShape 42">
              <a:extLst>
                <a:ext uri="{FF2B5EF4-FFF2-40B4-BE49-F238E27FC236}">
                  <a16:creationId xmlns:a16="http://schemas.microsoft.com/office/drawing/2014/main" id="{8671D2CC-6EF1-D086-CAB3-697AEB5156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5" y="2464"/>
              <a:ext cx="56" cy="74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68622" name="AutoShape 43">
              <a:extLst>
                <a:ext uri="{FF2B5EF4-FFF2-40B4-BE49-F238E27FC236}">
                  <a16:creationId xmlns:a16="http://schemas.microsoft.com/office/drawing/2014/main" id="{5401F221-5402-0F62-1C70-27B13EFDCD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8" y="2835"/>
              <a:ext cx="56" cy="75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68623" name="AutoShape 44">
              <a:extLst>
                <a:ext uri="{FF2B5EF4-FFF2-40B4-BE49-F238E27FC236}">
                  <a16:creationId xmlns:a16="http://schemas.microsoft.com/office/drawing/2014/main" id="{CC99E7B6-9817-562F-4D37-ECD80BD88F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7" y="3172"/>
              <a:ext cx="56" cy="75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68624" name="AutoShape 45">
              <a:extLst>
                <a:ext uri="{FF2B5EF4-FFF2-40B4-BE49-F238E27FC236}">
                  <a16:creationId xmlns:a16="http://schemas.microsoft.com/office/drawing/2014/main" id="{74818671-F242-33C4-1405-E9E9413173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6" y="3064"/>
              <a:ext cx="56" cy="75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68625" name="AutoShape 46">
              <a:extLst>
                <a:ext uri="{FF2B5EF4-FFF2-40B4-BE49-F238E27FC236}">
                  <a16:creationId xmlns:a16="http://schemas.microsoft.com/office/drawing/2014/main" id="{C9AFA7B2-B1EB-FD19-A021-F4D1DFF309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5" y="2529"/>
              <a:ext cx="56" cy="75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68626" name="AutoShape 47">
              <a:extLst>
                <a:ext uri="{FF2B5EF4-FFF2-40B4-BE49-F238E27FC236}">
                  <a16:creationId xmlns:a16="http://schemas.microsoft.com/office/drawing/2014/main" id="{34869781-1768-0CD7-9A0C-A41D94498A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2" y="3021"/>
              <a:ext cx="56" cy="75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68627" name="AutoShape 48">
              <a:extLst>
                <a:ext uri="{FF2B5EF4-FFF2-40B4-BE49-F238E27FC236}">
                  <a16:creationId xmlns:a16="http://schemas.microsoft.com/office/drawing/2014/main" id="{3503CB00-D5D6-53B2-264F-AE29C2ACF2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2" y="2361"/>
              <a:ext cx="56" cy="75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68628" name="AutoShape 49">
              <a:extLst>
                <a:ext uri="{FF2B5EF4-FFF2-40B4-BE49-F238E27FC236}">
                  <a16:creationId xmlns:a16="http://schemas.microsoft.com/office/drawing/2014/main" id="{DC77D0E6-EA8D-A4C1-2720-F7AEEE3EA6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4" y="2114"/>
              <a:ext cx="56" cy="74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68629" name="AutoShape 50">
              <a:extLst>
                <a:ext uri="{FF2B5EF4-FFF2-40B4-BE49-F238E27FC236}">
                  <a16:creationId xmlns:a16="http://schemas.microsoft.com/office/drawing/2014/main" id="{31F44E04-2A9F-9406-4962-8861B8EC9A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5" y="2773"/>
              <a:ext cx="56" cy="75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68630" name="Freeform 51">
              <a:extLst>
                <a:ext uri="{FF2B5EF4-FFF2-40B4-BE49-F238E27FC236}">
                  <a16:creationId xmlns:a16="http://schemas.microsoft.com/office/drawing/2014/main" id="{D4F6E0E1-B624-61D7-7DA5-901AC2F1F002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7" y="2032"/>
              <a:ext cx="686" cy="877"/>
            </a:xfrm>
            <a:custGeom>
              <a:avLst/>
              <a:gdLst>
                <a:gd name="T0" fmla="*/ 15 w 1101"/>
                <a:gd name="T1" fmla="*/ 46 h 1077"/>
                <a:gd name="T2" fmla="*/ 15 w 1101"/>
                <a:gd name="T3" fmla="*/ 77 h 1077"/>
                <a:gd name="T4" fmla="*/ 14 w 1101"/>
                <a:gd name="T5" fmla="*/ 147 h 1077"/>
                <a:gd name="T6" fmla="*/ 13 w 1101"/>
                <a:gd name="T7" fmla="*/ 164 h 1077"/>
                <a:gd name="T8" fmla="*/ 12 w 1101"/>
                <a:gd name="T9" fmla="*/ 169 h 1077"/>
                <a:gd name="T10" fmla="*/ 9 w 1101"/>
                <a:gd name="T11" fmla="*/ 164 h 1077"/>
                <a:gd name="T12" fmla="*/ 7 w 1101"/>
                <a:gd name="T13" fmla="*/ 156 h 1077"/>
                <a:gd name="T14" fmla="*/ 7 w 1101"/>
                <a:gd name="T15" fmla="*/ 156 h 1077"/>
                <a:gd name="T16" fmla="*/ 4 w 1101"/>
                <a:gd name="T17" fmla="*/ 138 h 1077"/>
                <a:gd name="T18" fmla="*/ 4 w 1101"/>
                <a:gd name="T19" fmla="*/ 127 h 1077"/>
                <a:gd name="T20" fmla="*/ 1 w 1101"/>
                <a:gd name="T21" fmla="*/ 108 h 1077"/>
                <a:gd name="T22" fmla="*/ 1 w 1101"/>
                <a:gd name="T23" fmla="*/ 71 h 1077"/>
                <a:gd name="T24" fmla="*/ 1 w 1101"/>
                <a:gd name="T25" fmla="*/ 20 h 1077"/>
                <a:gd name="T26" fmla="*/ 2 w 1101"/>
                <a:gd name="T27" fmla="*/ 3 h 1077"/>
                <a:gd name="T28" fmla="*/ 3 w 1101"/>
                <a:gd name="T29" fmla="*/ 2 h 1077"/>
                <a:gd name="T30" fmla="*/ 6 w 1101"/>
                <a:gd name="T31" fmla="*/ 5 h 1077"/>
                <a:gd name="T32" fmla="*/ 8 w 1101"/>
                <a:gd name="T33" fmla="*/ 16 h 1077"/>
                <a:gd name="T34" fmla="*/ 10 w 1101"/>
                <a:gd name="T35" fmla="*/ 28 h 1077"/>
                <a:gd name="T36" fmla="*/ 11 w 1101"/>
                <a:gd name="T37" fmla="*/ 32 h 1077"/>
                <a:gd name="T38" fmla="*/ 15 w 1101"/>
                <a:gd name="T39" fmla="*/ 46 h 1077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101"/>
                <a:gd name="T61" fmla="*/ 0 h 1077"/>
                <a:gd name="T62" fmla="*/ 1101 w 1101"/>
                <a:gd name="T63" fmla="*/ 1077 h 1077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101" h="1077">
                  <a:moveTo>
                    <a:pt x="1041" y="294"/>
                  </a:moveTo>
                  <a:cubicBezTo>
                    <a:pt x="1062" y="357"/>
                    <a:pt x="1070" y="419"/>
                    <a:pt x="1077" y="485"/>
                  </a:cubicBezTo>
                  <a:cubicBezTo>
                    <a:pt x="1072" y="641"/>
                    <a:pt x="1101" y="797"/>
                    <a:pt x="1013" y="930"/>
                  </a:cubicBezTo>
                  <a:cubicBezTo>
                    <a:pt x="1001" y="966"/>
                    <a:pt x="984" y="1017"/>
                    <a:pt x="950" y="1040"/>
                  </a:cubicBezTo>
                  <a:cubicBezTo>
                    <a:pt x="920" y="1060"/>
                    <a:pt x="884" y="1065"/>
                    <a:pt x="850" y="1076"/>
                  </a:cubicBezTo>
                  <a:cubicBezTo>
                    <a:pt x="677" y="1068"/>
                    <a:pt x="701" y="1077"/>
                    <a:pt x="595" y="1040"/>
                  </a:cubicBezTo>
                  <a:cubicBezTo>
                    <a:pt x="556" y="1026"/>
                    <a:pt x="527" y="1007"/>
                    <a:pt x="486" y="994"/>
                  </a:cubicBezTo>
                  <a:cubicBezTo>
                    <a:pt x="477" y="991"/>
                    <a:pt x="459" y="985"/>
                    <a:pt x="459" y="985"/>
                  </a:cubicBezTo>
                  <a:cubicBezTo>
                    <a:pt x="417" y="943"/>
                    <a:pt x="369" y="911"/>
                    <a:pt x="322" y="876"/>
                  </a:cubicBezTo>
                  <a:cubicBezTo>
                    <a:pt x="287" y="850"/>
                    <a:pt x="271" y="816"/>
                    <a:pt x="232" y="803"/>
                  </a:cubicBezTo>
                  <a:cubicBezTo>
                    <a:pt x="196" y="768"/>
                    <a:pt x="131" y="726"/>
                    <a:pt x="104" y="685"/>
                  </a:cubicBezTo>
                  <a:cubicBezTo>
                    <a:pt x="56" y="611"/>
                    <a:pt x="21" y="536"/>
                    <a:pt x="4" y="449"/>
                  </a:cubicBezTo>
                  <a:cubicBezTo>
                    <a:pt x="7" y="343"/>
                    <a:pt x="0" y="236"/>
                    <a:pt x="13" y="130"/>
                  </a:cubicBezTo>
                  <a:cubicBezTo>
                    <a:pt x="22" y="60"/>
                    <a:pt x="139" y="33"/>
                    <a:pt x="186" y="21"/>
                  </a:cubicBezTo>
                  <a:cubicBezTo>
                    <a:pt x="198" y="18"/>
                    <a:pt x="222" y="12"/>
                    <a:pt x="222" y="12"/>
                  </a:cubicBezTo>
                  <a:cubicBezTo>
                    <a:pt x="289" y="15"/>
                    <a:pt x="362" y="0"/>
                    <a:pt x="422" y="30"/>
                  </a:cubicBezTo>
                  <a:cubicBezTo>
                    <a:pt x="473" y="56"/>
                    <a:pt x="525" y="77"/>
                    <a:pt x="577" y="103"/>
                  </a:cubicBezTo>
                  <a:cubicBezTo>
                    <a:pt x="619" y="124"/>
                    <a:pt x="655" y="153"/>
                    <a:pt x="695" y="176"/>
                  </a:cubicBezTo>
                  <a:cubicBezTo>
                    <a:pt x="718" y="189"/>
                    <a:pt x="745" y="192"/>
                    <a:pt x="768" y="203"/>
                  </a:cubicBezTo>
                  <a:cubicBezTo>
                    <a:pt x="844" y="240"/>
                    <a:pt x="955" y="294"/>
                    <a:pt x="1041" y="294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8631" name="Freeform 52">
              <a:extLst>
                <a:ext uri="{FF2B5EF4-FFF2-40B4-BE49-F238E27FC236}">
                  <a16:creationId xmlns:a16="http://schemas.microsoft.com/office/drawing/2014/main" id="{F32DF3BC-16DE-32D0-358E-A7E695FEEBB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2" y="2642"/>
              <a:ext cx="573" cy="785"/>
            </a:xfrm>
            <a:custGeom>
              <a:avLst/>
              <a:gdLst>
                <a:gd name="T0" fmla="*/ 4 w 918"/>
                <a:gd name="T1" fmla="*/ 128 h 965"/>
                <a:gd name="T2" fmla="*/ 2 w 918"/>
                <a:gd name="T3" fmla="*/ 122 h 965"/>
                <a:gd name="T4" fmla="*/ 1 w 918"/>
                <a:gd name="T5" fmla="*/ 116 h 965"/>
                <a:gd name="T6" fmla="*/ 1 w 918"/>
                <a:gd name="T7" fmla="*/ 109 h 965"/>
                <a:gd name="T8" fmla="*/ 1 w 918"/>
                <a:gd name="T9" fmla="*/ 101 h 965"/>
                <a:gd name="T10" fmla="*/ 0 w 918"/>
                <a:gd name="T11" fmla="*/ 72 h 965"/>
                <a:gd name="T12" fmla="*/ 1 w 918"/>
                <a:gd name="T13" fmla="*/ 32 h 965"/>
                <a:gd name="T14" fmla="*/ 1 w 918"/>
                <a:gd name="T15" fmla="*/ 21 h 965"/>
                <a:gd name="T16" fmla="*/ 4 w 918"/>
                <a:gd name="T17" fmla="*/ 0 h 965"/>
                <a:gd name="T18" fmla="*/ 6 w 918"/>
                <a:gd name="T19" fmla="*/ 3 h 965"/>
                <a:gd name="T20" fmla="*/ 7 w 918"/>
                <a:gd name="T21" fmla="*/ 9 h 965"/>
                <a:gd name="T22" fmla="*/ 10 w 918"/>
                <a:gd name="T23" fmla="*/ 26 h 965"/>
                <a:gd name="T24" fmla="*/ 10 w 918"/>
                <a:gd name="T25" fmla="*/ 33 h 965"/>
                <a:gd name="T26" fmla="*/ 11 w 918"/>
                <a:gd name="T27" fmla="*/ 39 h 965"/>
                <a:gd name="T28" fmla="*/ 12 w 918"/>
                <a:gd name="T29" fmla="*/ 54 h 965"/>
                <a:gd name="T30" fmla="*/ 12 w 918"/>
                <a:gd name="T31" fmla="*/ 66 h 965"/>
                <a:gd name="T32" fmla="*/ 12 w 918"/>
                <a:gd name="T33" fmla="*/ 81 h 965"/>
                <a:gd name="T34" fmla="*/ 12 w 918"/>
                <a:gd name="T35" fmla="*/ 95 h 965"/>
                <a:gd name="T36" fmla="*/ 13 w 918"/>
                <a:gd name="T37" fmla="*/ 120 h 965"/>
                <a:gd name="T38" fmla="*/ 12 w 918"/>
                <a:gd name="T39" fmla="*/ 144 h 965"/>
                <a:gd name="T40" fmla="*/ 11 w 918"/>
                <a:gd name="T41" fmla="*/ 147 h 965"/>
                <a:gd name="T42" fmla="*/ 10 w 918"/>
                <a:gd name="T43" fmla="*/ 149 h 965"/>
                <a:gd name="T44" fmla="*/ 5 w 918"/>
                <a:gd name="T45" fmla="*/ 146 h 965"/>
                <a:gd name="T46" fmla="*/ 4 w 918"/>
                <a:gd name="T47" fmla="*/ 134 h 965"/>
                <a:gd name="T48" fmla="*/ 4 w 918"/>
                <a:gd name="T49" fmla="*/ 128 h 965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918"/>
                <a:gd name="T76" fmla="*/ 0 h 965"/>
                <a:gd name="T77" fmla="*/ 918 w 918"/>
                <a:gd name="T78" fmla="*/ 965 h 965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918" h="965">
                  <a:moveTo>
                    <a:pt x="227" y="818"/>
                  </a:moveTo>
                  <a:cubicBezTo>
                    <a:pt x="178" y="802"/>
                    <a:pt x="216" y="822"/>
                    <a:pt x="191" y="782"/>
                  </a:cubicBezTo>
                  <a:cubicBezTo>
                    <a:pt x="176" y="757"/>
                    <a:pt x="144" y="746"/>
                    <a:pt x="118" y="737"/>
                  </a:cubicBezTo>
                  <a:cubicBezTo>
                    <a:pt x="106" y="724"/>
                    <a:pt x="92" y="714"/>
                    <a:pt x="81" y="700"/>
                  </a:cubicBezTo>
                  <a:cubicBezTo>
                    <a:pt x="68" y="683"/>
                    <a:pt x="45" y="646"/>
                    <a:pt x="45" y="646"/>
                  </a:cubicBezTo>
                  <a:cubicBezTo>
                    <a:pt x="30" y="585"/>
                    <a:pt x="10" y="526"/>
                    <a:pt x="0" y="464"/>
                  </a:cubicBezTo>
                  <a:cubicBezTo>
                    <a:pt x="3" y="376"/>
                    <a:pt x="1" y="288"/>
                    <a:pt x="9" y="200"/>
                  </a:cubicBezTo>
                  <a:cubicBezTo>
                    <a:pt x="11" y="175"/>
                    <a:pt x="74" y="139"/>
                    <a:pt x="81" y="136"/>
                  </a:cubicBezTo>
                  <a:cubicBezTo>
                    <a:pt x="153" y="101"/>
                    <a:pt x="222" y="22"/>
                    <a:pt x="291" y="0"/>
                  </a:cubicBezTo>
                  <a:cubicBezTo>
                    <a:pt x="314" y="3"/>
                    <a:pt x="364" y="5"/>
                    <a:pt x="391" y="18"/>
                  </a:cubicBezTo>
                  <a:cubicBezTo>
                    <a:pt x="430" y="37"/>
                    <a:pt x="446" y="46"/>
                    <a:pt x="491" y="55"/>
                  </a:cubicBezTo>
                  <a:cubicBezTo>
                    <a:pt x="555" y="98"/>
                    <a:pt x="638" y="100"/>
                    <a:pt x="691" y="164"/>
                  </a:cubicBezTo>
                  <a:cubicBezTo>
                    <a:pt x="760" y="248"/>
                    <a:pt x="665" y="138"/>
                    <a:pt x="718" y="218"/>
                  </a:cubicBezTo>
                  <a:cubicBezTo>
                    <a:pt x="725" y="229"/>
                    <a:pt x="737" y="236"/>
                    <a:pt x="745" y="246"/>
                  </a:cubicBezTo>
                  <a:cubicBezTo>
                    <a:pt x="770" y="278"/>
                    <a:pt x="782" y="319"/>
                    <a:pt x="809" y="346"/>
                  </a:cubicBezTo>
                  <a:cubicBezTo>
                    <a:pt x="830" y="410"/>
                    <a:pt x="816" y="384"/>
                    <a:pt x="845" y="427"/>
                  </a:cubicBezTo>
                  <a:cubicBezTo>
                    <a:pt x="851" y="457"/>
                    <a:pt x="856" y="488"/>
                    <a:pt x="863" y="518"/>
                  </a:cubicBezTo>
                  <a:cubicBezTo>
                    <a:pt x="871" y="549"/>
                    <a:pt x="884" y="578"/>
                    <a:pt x="890" y="609"/>
                  </a:cubicBezTo>
                  <a:cubicBezTo>
                    <a:pt x="902" y="666"/>
                    <a:pt x="900" y="718"/>
                    <a:pt x="918" y="773"/>
                  </a:cubicBezTo>
                  <a:cubicBezTo>
                    <a:pt x="910" y="845"/>
                    <a:pt x="904" y="901"/>
                    <a:pt x="827" y="927"/>
                  </a:cubicBezTo>
                  <a:cubicBezTo>
                    <a:pt x="803" y="935"/>
                    <a:pt x="778" y="940"/>
                    <a:pt x="754" y="946"/>
                  </a:cubicBezTo>
                  <a:cubicBezTo>
                    <a:pt x="742" y="949"/>
                    <a:pt x="718" y="955"/>
                    <a:pt x="718" y="955"/>
                  </a:cubicBezTo>
                  <a:cubicBezTo>
                    <a:pt x="668" y="954"/>
                    <a:pt x="462" y="965"/>
                    <a:pt x="354" y="937"/>
                  </a:cubicBezTo>
                  <a:cubicBezTo>
                    <a:pt x="316" y="927"/>
                    <a:pt x="272" y="891"/>
                    <a:pt x="245" y="864"/>
                  </a:cubicBezTo>
                  <a:cubicBezTo>
                    <a:pt x="231" y="850"/>
                    <a:pt x="192" y="818"/>
                    <a:pt x="227" y="818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8632" name="Freeform 53">
              <a:extLst>
                <a:ext uri="{FF2B5EF4-FFF2-40B4-BE49-F238E27FC236}">
                  <a16:creationId xmlns:a16="http://schemas.microsoft.com/office/drawing/2014/main" id="{B28097E6-BB81-BBF3-A0A3-D6FF8ED9DA5D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2" y="2065"/>
              <a:ext cx="542" cy="954"/>
            </a:xfrm>
            <a:custGeom>
              <a:avLst/>
              <a:gdLst>
                <a:gd name="T0" fmla="*/ 11 w 869"/>
                <a:gd name="T1" fmla="*/ 123 h 1173"/>
                <a:gd name="T2" fmla="*/ 10 w 869"/>
                <a:gd name="T3" fmla="*/ 147 h 1173"/>
                <a:gd name="T4" fmla="*/ 9 w 869"/>
                <a:gd name="T5" fmla="*/ 168 h 1173"/>
                <a:gd name="T6" fmla="*/ 9 w 869"/>
                <a:gd name="T7" fmla="*/ 177 h 1173"/>
                <a:gd name="T8" fmla="*/ 9 w 869"/>
                <a:gd name="T9" fmla="*/ 180 h 1173"/>
                <a:gd name="T10" fmla="*/ 8 w 869"/>
                <a:gd name="T11" fmla="*/ 182 h 1173"/>
                <a:gd name="T12" fmla="*/ 4 w 869"/>
                <a:gd name="T13" fmla="*/ 178 h 1173"/>
                <a:gd name="T14" fmla="*/ 1 w 869"/>
                <a:gd name="T15" fmla="*/ 167 h 1173"/>
                <a:gd name="T16" fmla="*/ 1 w 869"/>
                <a:gd name="T17" fmla="*/ 157 h 1173"/>
                <a:gd name="T18" fmla="*/ 0 w 869"/>
                <a:gd name="T19" fmla="*/ 149 h 1173"/>
                <a:gd name="T20" fmla="*/ 1 w 869"/>
                <a:gd name="T21" fmla="*/ 78 h 1173"/>
                <a:gd name="T22" fmla="*/ 1 w 869"/>
                <a:gd name="T23" fmla="*/ 37 h 1173"/>
                <a:gd name="T24" fmla="*/ 2 w 869"/>
                <a:gd name="T25" fmla="*/ 26 h 1173"/>
                <a:gd name="T26" fmla="*/ 2 w 869"/>
                <a:gd name="T27" fmla="*/ 21 h 1173"/>
                <a:gd name="T28" fmla="*/ 4 w 869"/>
                <a:gd name="T29" fmla="*/ 11 h 1173"/>
                <a:gd name="T30" fmla="*/ 5 w 869"/>
                <a:gd name="T31" fmla="*/ 7 h 1173"/>
                <a:gd name="T32" fmla="*/ 6 w 869"/>
                <a:gd name="T33" fmla="*/ 0 h 1173"/>
                <a:gd name="T34" fmla="*/ 10 w 869"/>
                <a:gd name="T35" fmla="*/ 13 h 1173"/>
                <a:gd name="T36" fmla="*/ 11 w 869"/>
                <a:gd name="T37" fmla="*/ 32 h 1173"/>
                <a:gd name="T38" fmla="*/ 12 w 869"/>
                <a:gd name="T39" fmla="*/ 39 h 1173"/>
                <a:gd name="T40" fmla="*/ 12 w 869"/>
                <a:gd name="T41" fmla="*/ 48 h 1173"/>
                <a:gd name="T42" fmla="*/ 11 w 869"/>
                <a:gd name="T43" fmla="*/ 111 h 1173"/>
                <a:gd name="T44" fmla="*/ 11 w 869"/>
                <a:gd name="T45" fmla="*/ 123 h 117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869"/>
                <a:gd name="T70" fmla="*/ 0 h 1173"/>
                <a:gd name="T71" fmla="*/ 869 w 869"/>
                <a:gd name="T72" fmla="*/ 1173 h 117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869" h="1173">
                  <a:moveTo>
                    <a:pt x="754" y="791"/>
                  </a:moveTo>
                  <a:cubicBezTo>
                    <a:pt x="743" y="846"/>
                    <a:pt x="731" y="899"/>
                    <a:pt x="699" y="945"/>
                  </a:cubicBezTo>
                  <a:cubicBezTo>
                    <a:pt x="684" y="991"/>
                    <a:pt x="669" y="1036"/>
                    <a:pt x="654" y="1082"/>
                  </a:cubicBezTo>
                  <a:cubicBezTo>
                    <a:pt x="648" y="1100"/>
                    <a:pt x="649" y="1122"/>
                    <a:pt x="636" y="1136"/>
                  </a:cubicBezTo>
                  <a:cubicBezTo>
                    <a:pt x="630" y="1142"/>
                    <a:pt x="626" y="1151"/>
                    <a:pt x="618" y="1155"/>
                  </a:cubicBezTo>
                  <a:cubicBezTo>
                    <a:pt x="601" y="1164"/>
                    <a:pt x="563" y="1173"/>
                    <a:pt x="563" y="1173"/>
                  </a:cubicBezTo>
                  <a:cubicBezTo>
                    <a:pt x="471" y="1168"/>
                    <a:pt x="379" y="1170"/>
                    <a:pt x="290" y="1145"/>
                  </a:cubicBezTo>
                  <a:cubicBezTo>
                    <a:pt x="231" y="1129"/>
                    <a:pt x="182" y="1097"/>
                    <a:pt x="127" y="1073"/>
                  </a:cubicBezTo>
                  <a:cubicBezTo>
                    <a:pt x="93" y="1058"/>
                    <a:pt x="60" y="1039"/>
                    <a:pt x="36" y="1009"/>
                  </a:cubicBezTo>
                  <a:cubicBezTo>
                    <a:pt x="23" y="992"/>
                    <a:pt x="0" y="955"/>
                    <a:pt x="0" y="955"/>
                  </a:cubicBezTo>
                  <a:cubicBezTo>
                    <a:pt x="11" y="805"/>
                    <a:pt x="33" y="644"/>
                    <a:pt x="81" y="500"/>
                  </a:cubicBezTo>
                  <a:cubicBezTo>
                    <a:pt x="92" y="412"/>
                    <a:pt x="99" y="324"/>
                    <a:pt x="109" y="236"/>
                  </a:cubicBezTo>
                  <a:cubicBezTo>
                    <a:pt x="113" y="197"/>
                    <a:pt x="118" y="176"/>
                    <a:pt x="154" y="164"/>
                  </a:cubicBezTo>
                  <a:cubicBezTo>
                    <a:pt x="193" y="123"/>
                    <a:pt x="147" y="165"/>
                    <a:pt x="200" y="136"/>
                  </a:cubicBezTo>
                  <a:cubicBezTo>
                    <a:pt x="241" y="114"/>
                    <a:pt x="266" y="87"/>
                    <a:pt x="309" y="73"/>
                  </a:cubicBezTo>
                  <a:cubicBezTo>
                    <a:pt x="343" y="37"/>
                    <a:pt x="308" y="68"/>
                    <a:pt x="354" y="45"/>
                  </a:cubicBezTo>
                  <a:cubicBezTo>
                    <a:pt x="383" y="30"/>
                    <a:pt x="395" y="11"/>
                    <a:pt x="427" y="0"/>
                  </a:cubicBezTo>
                  <a:cubicBezTo>
                    <a:pt x="520" y="23"/>
                    <a:pt x="626" y="29"/>
                    <a:pt x="709" y="82"/>
                  </a:cubicBezTo>
                  <a:cubicBezTo>
                    <a:pt x="738" y="125"/>
                    <a:pt x="765" y="172"/>
                    <a:pt x="809" y="200"/>
                  </a:cubicBezTo>
                  <a:cubicBezTo>
                    <a:pt x="821" y="218"/>
                    <a:pt x="838" y="234"/>
                    <a:pt x="845" y="255"/>
                  </a:cubicBezTo>
                  <a:cubicBezTo>
                    <a:pt x="851" y="273"/>
                    <a:pt x="863" y="309"/>
                    <a:pt x="863" y="309"/>
                  </a:cubicBezTo>
                  <a:cubicBezTo>
                    <a:pt x="858" y="436"/>
                    <a:pt x="869" y="596"/>
                    <a:pt x="790" y="709"/>
                  </a:cubicBezTo>
                  <a:cubicBezTo>
                    <a:pt x="787" y="717"/>
                    <a:pt x="776" y="791"/>
                    <a:pt x="754" y="791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68615" name="Text Box 54">
            <a:extLst>
              <a:ext uri="{FF2B5EF4-FFF2-40B4-BE49-F238E27FC236}">
                <a16:creationId xmlns:a16="http://schemas.microsoft.com/office/drawing/2014/main" id="{EDDAF66E-AD15-48B0-41CB-8E3A2A4145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3675" y="1897063"/>
            <a:ext cx="1470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Raw Data </a:t>
            </a:r>
          </a:p>
        </p:txBody>
      </p:sp>
      <p:sp>
        <p:nvSpPr>
          <p:cNvPr id="68616" name="Text Box 55">
            <a:extLst>
              <a:ext uri="{FF2B5EF4-FFF2-40B4-BE49-F238E27FC236}">
                <a16:creationId xmlns:a16="http://schemas.microsoft.com/office/drawing/2014/main" id="{6F64D515-AFBC-2318-EE5F-4E7C5EB380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3488" y="1839913"/>
            <a:ext cx="32686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Cluster/Stratified Sample</a:t>
            </a:r>
          </a:p>
        </p:txBody>
      </p:sp>
    </p:spTree>
  </p:cSld>
  <p:clrMapOvr>
    <a:masterClrMapping/>
  </p:clrMapOvr>
  <p:transition>
    <p:zoom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061">
            <a:extLst>
              <a:ext uri="{FF2B5EF4-FFF2-40B4-BE49-F238E27FC236}">
                <a16:creationId xmlns:a16="http://schemas.microsoft.com/office/drawing/2014/main" id="{80C835B1-1EB8-2261-68B0-2D4E0EAFEF3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0" hangingPunct="0">
              <a:spcBef>
                <a:spcPct val="0"/>
              </a:spcBef>
              <a:buClrTx/>
              <a:buSzTx/>
              <a:buFontTx/>
              <a:buNone/>
            </a:pPr>
            <a:fld id="{157EE7C2-0976-4845-907F-72CEEBD3C8BE}" type="slidenum">
              <a:rPr lang="en-US" altLang="en-US" sz="1200" smtClean="0"/>
              <a:pPr algn="l" eaLnBrk="0" hangingPunct="0"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en-US" altLang="en-US" sz="1200"/>
          </a:p>
        </p:txBody>
      </p:sp>
      <p:sp>
        <p:nvSpPr>
          <p:cNvPr id="70659" name="Rectangle 2">
            <a:extLst>
              <a:ext uri="{FF2B5EF4-FFF2-40B4-BE49-F238E27FC236}">
                <a16:creationId xmlns:a16="http://schemas.microsoft.com/office/drawing/2014/main" id="{6995DCEE-84E4-90E2-5D1F-41F34AEFCA9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228600"/>
            <a:ext cx="7162800" cy="685800"/>
          </a:xfrm>
        </p:spPr>
        <p:txBody>
          <a:bodyPr/>
          <a:lstStyle/>
          <a:p>
            <a:pPr eaLnBrk="1" hangingPunct="1"/>
            <a:r>
              <a:rPr lang="en-US" altLang="en-US">
                <a:solidFill>
                  <a:srgbClr val="170981"/>
                </a:solidFill>
              </a:rPr>
              <a:t>Data Cube Aggregation</a:t>
            </a:r>
          </a:p>
        </p:txBody>
      </p:sp>
      <p:sp>
        <p:nvSpPr>
          <p:cNvPr id="70660" name="Rectangle 3">
            <a:extLst>
              <a:ext uri="{FF2B5EF4-FFF2-40B4-BE49-F238E27FC236}">
                <a16:creationId xmlns:a16="http://schemas.microsoft.com/office/drawing/2014/main" id="{35C7C1F4-BFD8-7733-2DE4-5BAF48AE75D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371600"/>
            <a:ext cx="8458200" cy="523875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en-US" sz="2400"/>
              <a:t>The lowest level of a data cube (base cuboid)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400"/>
              <a:t>The aggregated data for an </a:t>
            </a:r>
            <a:r>
              <a:rPr lang="en-US" altLang="en-US" sz="2400">
                <a:solidFill>
                  <a:schemeClr val="hlink"/>
                </a:solidFill>
              </a:rPr>
              <a:t>individual entity of interest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400"/>
              <a:t>E.g., a customer in a phone calling data warehouse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400"/>
              <a:t>Multiple levels of aggregation in data cubes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400"/>
              <a:t>Further reduce the size of data to deal with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400"/>
              <a:t>Reference appropriate levels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400"/>
              <a:t>Use the smallest representation which is enough to solve the task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400"/>
              <a:t>Queries regarding aggregated information should be answered using data cube, when possible</a:t>
            </a:r>
          </a:p>
        </p:txBody>
      </p:sp>
    </p:spTree>
  </p:cSld>
  <p:clrMapOvr>
    <a:masterClrMapping/>
  </p:clrMapOvr>
  <p:transition>
    <p:zoom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061">
            <a:extLst>
              <a:ext uri="{FF2B5EF4-FFF2-40B4-BE49-F238E27FC236}">
                <a16:creationId xmlns:a16="http://schemas.microsoft.com/office/drawing/2014/main" id="{3CFACFFA-52DF-F283-9393-04AB52572F9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0" hangingPunct="0">
              <a:spcBef>
                <a:spcPct val="0"/>
              </a:spcBef>
              <a:buClrTx/>
              <a:buSzTx/>
              <a:buFontTx/>
              <a:buNone/>
            </a:pPr>
            <a:fld id="{D078E5C8-D15F-4321-8145-7327CFE46F83}" type="slidenum">
              <a:rPr lang="en-US" altLang="en-US" sz="1200" smtClean="0"/>
              <a:pPr algn="l" eaLnBrk="0" hangingPunct="0"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en-US" altLang="en-US" sz="1200"/>
          </a:p>
        </p:txBody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id="{E1F2F240-AADC-56FC-99D1-D62B8966C16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44000" cy="838200"/>
          </a:xfrm>
        </p:spPr>
        <p:txBody>
          <a:bodyPr/>
          <a:lstStyle/>
          <a:p>
            <a:pPr eaLnBrk="1" hangingPunct="1"/>
            <a:r>
              <a:rPr lang="en-US" altLang="en-US"/>
              <a:t>Data Reduction 3: Data Compression</a:t>
            </a:r>
          </a:p>
        </p:txBody>
      </p:sp>
      <p:sp>
        <p:nvSpPr>
          <p:cNvPr id="72708" name="Rectangle 3">
            <a:extLst>
              <a:ext uri="{FF2B5EF4-FFF2-40B4-BE49-F238E27FC236}">
                <a16:creationId xmlns:a16="http://schemas.microsoft.com/office/drawing/2014/main" id="{12510CF9-A96C-91F3-733B-4719E7A2939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371600"/>
            <a:ext cx="8610600" cy="5314950"/>
          </a:xfrm>
        </p:spPr>
        <p:txBody>
          <a:bodyPr/>
          <a:lstStyle/>
          <a:p>
            <a:pPr eaLnBrk="1" hangingPunct="1"/>
            <a:r>
              <a:rPr lang="en-US" altLang="en-US" sz="2400"/>
              <a:t>String compression</a:t>
            </a:r>
          </a:p>
          <a:p>
            <a:pPr lvl="1" eaLnBrk="1" hangingPunct="1"/>
            <a:r>
              <a:rPr lang="en-US" altLang="en-US" sz="2400"/>
              <a:t>There are extensive theories and well-tuned algorithms</a:t>
            </a:r>
          </a:p>
          <a:p>
            <a:pPr lvl="1" eaLnBrk="1" hangingPunct="1"/>
            <a:r>
              <a:rPr lang="en-US" altLang="en-US" sz="2400"/>
              <a:t>Typically lossless, but only limited manipulation is possible without expansion</a:t>
            </a:r>
            <a:endParaRPr lang="en-US" altLang="en-US" sz="2400">
              <a:sym typeface="Symbol" panose="05050102010706020507" pitchFamily="18" charset="2"/>
            </a:endParaRPr>
          </a:p>
          <a:p>
            <a:pPr eaLnBrk="1" hangingPunct="1"/>
            <a:r>
              <a:rPr lang="en-US" altLang="en-US" sz="2400">
                <a:sym typeface="Symbol" panose="05050102010706020507" pitchFamily="18" charset="2"/>
              </a:rPr>
              <a:t>Audio/video compression</a:t>
            </a:r>
          </a:p>
          <a:p>
            <a:pPr lvl="1" eaLnBrk="1" hangingPunct="1"/>
            <a:r>
              <a:rPr lang="en-US" altLang="en-US" sz="2400">
                <a:sym typeface="Symbol" panose="05050102010706020507" pitchFamily="18" charset="2"/>
              </a:rPr>
              <a:t>Typically lossy compression, with progressive refinement</a:t>
            </a:r>
          </a:p>
          <a:p>
            <a:pPr lvl="1" eaLnBrk="1" hangingPunct="1"/>
            <a:r>
              <a:rPr lang="en-US" altLang="en-US" sz="2400">
                <a:sym typeface="Symbol" panose="05050102010706020507" pitchFamily="18" charset="2"/>
              </a:rPr>
              <a:t>Sometimes small fragments of signal can be reconstructed without reconstructing the whole</a:t>
            </a:r>
          </a:p>
          <a:p>
            <a:pPr eaLnBrk="1" hangingPunct="1"/>
            <a:r>
              <a:rPr lang="en-US" altLang="en-US" sz="2400">
                <a:sym typeface="Symbol" panose="05050102010706020507" pitchFamily="18" charset="2"/>
              </a:rPr>
              <a:t>Time sequence is not audio</a:t>
            </a:r>
          </a:p>
          <a:p>
            <a:pPr lvl="1" eaLnBrk="1" hangingPunct="1"/>
            <a:r>
              <a:rPr lang="en-US" altLang="en-US" sz="2400">
                <a:sym typeface="Symbol" panose="05050102010706020507" pitchFamily="18" charset="2"/>
              </a:rPr>
              <a:t>Typically short and vary slowly with time</a:t>
            </a:r>
          </a:p>
          <a:p>
            <a:pPr eaLnBrk="1" hangingPunct="1"/>
            <a:r>
              <a:rPr lang="en-US" altLang="en-US" sz="2400">
                <a:sym typeface="Symbol" panose="05050102010706020507" pitchFamily="18" charset="2"/>
              </a:rPr>
              <a:t>Dimensionality and numerosity reduction may also be considered as forms of data compression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sz="2400"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>
    <p:zoom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061">
            <a:extLst>
              <a:ext uri="{FF2B5EF4-FFF2-40B4-BE49-F238E27FC236}">
                <a16:creationId xmlns:a16="http://schemas.microsoft.com/office/drawing/2014/main" id="{A5718180-976E-3C61-0F71-B02A60AAC3B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0" hangingPunct="0">
              <a:spcBef>
                <a:spcPct val="0"/>
              </a:spcBef>
              <a:buClrTx/>
              <a:buSzTx/>
              <a:buFontTx/>
              <a:buNone/>
            </a:pPr>
            <a:fld id="{DEFFB6FC-EE80-4126-AF52-06FA49A41D3C}" type="slidenum">
              <a:rPr lang="en-US" altLang="en-US" sz="1200" smtClean="0"/>
              <a:pPr algn="l" eaLnBrk="0" hangingPunct="0"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en-US" altLang="en-US" sz="1200"/>
          </a:p>
        </p:txBody>
      </p:sp>
      <p:sp>
        <p:nvSpPr>
          <p:cNvPr id="74755" name="Rectangle 2">
            <a:extLst>
              <a:ext uri="{FF2B5EF4-FFF2-40B4-BE49-F238E27FC236}">
                <a16:creationId xmlns:a16="http://schemas.microsoft.com/office/drawing/2014/main" id="{6EE771E0-6A38-E5DE-4148-2EDB0E35B52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157288" y="304800"/>
            <a:ext cx="5764212" cy="609600"/>
          </a:xfrm>
        </p:spPr>
        <p:txBody>
          <a:bodyPr/>
          <a:lstStyle/>
          <a:p>
            <a:pPr eaLnBrk="1" hangingPunct="1"/>
            <a:r>
              <a:rPr lang="en-US" altLang="en-US"/>
              <a:t>Data Compression</a:t>
            </a:r>
          </a:p>
        </p:txBody>
      </p:sp>
      <p:sp>
        <p:nvSpPr>
          <p:cNvPr id="74756" name="AutoShape 3">
            <a:extLst>
              <a:ext uri="{FF2B5EF4-FFF2-40B4-BE49-F238E27FC236}">
                <a16:creationId xmlns:a16="http://schemas.microsoft.com/office/drawing/2014/main" id="{DA381DD1-03D6-BC31-6837-98B82165D0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625600"/>
            <a:ext cx="3446463" cy="2595563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Original Data</a:t>
            </a:r>
          </a:p>
        </p:txBody>
      </p:sp>
      <p:sp>
        <p:nvSpPr>
          <p:cNvPr id="74757" name="AutoShape 4">
            <a:extLst>
              <a:ext uri="{FF2B5EF4-FFF2-40B4-BE49-F238E27FC236}">
                <a16:creationId xmlns:a16="http://schemas.microsoft.com/office/drawing/2014/main" id="{F826BEC2-32BA-B472-BF1C-B9E61041A8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5375" y="2249488"/>
            <a:ext cx="2182813" cy="1608137"/>
          </a:xfrm>
          <a:prstGeom prst="cube">
            <a:avLst>
              <a:gd name="adj" fmla="val 25000"/>
            </a:avLst>
          </a:prstGeom>
          <a:solidFill>
            <a:srgbClr val="F6E6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Compressed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Data</a:t>
            </a:r>
          </a:p>
        </p:txBody>
      </p:sp>
      <p:sp>
        <p:nvSpPr>
          <p:cNvPr id="74758" name="Line 5">
            <a:extLst>
              <a:ext uri="{FF2B5EF4-FFF2-40B4-BE49-F238E27FC236}">
                <a16:creationId xmlns:a16="http://schemas.microsoft.com/office/drawing/2014/main" id="{38DC69EE-9751-B095-85E8-3A0DAA419EC1}"/>
              </a:ext>
            </a:extLst>
          </p:cNvPr>
          <p:cNvSpPr>
            <a:spLocks noChangeShapeType="1"/>
          </p:cNvSpPr>
          <p:nvPr/>
        </p:nvSpPr>
        <p:spPr bwMode="auto">
          <a:xfrm>
            <a:off x="4319588" y="3005138"/>
            <a:ext cx="1838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4759" name="Line 6">
            <a:extLst>
              <a:ext uri="{FF2B5EF4-FFF2-40B4-BE49-F238E27FC236}">
                <a16:creationId xmlns:a16="http://schemas.microsoft.com/office/drawing/2014/main" id="{E44B9371-E57C-7816-F049-60137920D22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19588" y="3579813"/>
            <a:ext cx="1838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4760" name="Text Box 7">
            <a:extLst>
              <a:ext uri="{FF2B5EF4-FFF2-40B4-BE49-F238E27FC236}">
                <a16:creationId xmlns:a16="http://schemas.microsoft.com/office/drawing/2014/main" id="{D21888C2-5AEF-8D3D-1960-27FF318849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7088" y="3665538"/>
            <a:ext cx="1116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lossless</a:t>
            </a:r>
          </a:p>
        </p:txBody>
      </p:sp>
      <p:sp>
        <p:nvSpPr>
          <p:cNvPr id="74761" name="AutoShape 8">
            <a:extLst>
              <a:ext uri="{FF2B5EF4-FFF2-40B4-BE49-F238E27FC236}">
                <a16:creationId xmlns:a16="http://schemas.microsoft.com/office/drawing/2014/main" id="{5C543AE2-57ED-5B8A-5153-1D0CFF3A57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0913" y="4367213"/>
            <a:ext cx="3286125" cy="2184400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Original Data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Approximated </a:t>
            </a:r>
          </a:p>
        </p:txBody>
      </p:sp>
      <p:sp>
        <p:nvSpPr>
          <p:cNvPr id="74762" name="Line 9">
            <a:extLst>
              <a:ext uri="{FF2B5EF4-FFF2-40B4-BE49-F238E27FC236}">
                <a16:creationId xmlns:a16="http://schemas.microsoft.com/office/drawing/2014/main" id="{1AC2B677-48C2-A41A-0ED6-D49C3B0D856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52913" y="3875088"/>
            <a:ext cx="2743200" cy="1806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4763" name="Text Box 10">
            <a:extLst>
              <a:ext uri="{FF2B5EF4-FFF2-40B4-BE49-F238E27FC236}">
                <a16:creationId xmlns:a16="http://schemas.microsoft.com/office/drawing/2014/main" id="{14BDCF6B-340B-0887-0393-A33BD0131DAE}"/>
              </a:ext>
            </a:extLst>
          </p:cNvPr>
          <p:cNvSpPr txBox="1">
            <a:spLocks noChangeArrowheads="1"/>
          </p:cNvSpPr>
          <p:nvPr/>
        </p:nvSpPr>
        <p:spPr bwMode="auto">
          <a:xfrm rot="-1797028">
            <a:off x="5227638" y="4783138"/>
            <a:ext cx="811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lossy</a:t>
            </a:r>
          </a:p>
        </p:txBody>
      </p:sp>
    </p:spTree>
  </p:cSld>
  <p:clrMapOvr>
    <a:masterClrMapping/>
  </p:clrMapOvr>
  <p:transition>
    <p:zoom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061">
            <a:extLst>
              <a:ext uri="{FF2B5EF4-FFF2-40B4-BE49-F238E27FC236}">
                <a16:creationId xmlns:a16="http://schemas.microsoft.com/office/drawing/2014/main" id="{BEB12AEC-AF5B-CB31-0E5B-E141EFDAD47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0" hangingPunct="0">
              <a:spcBef>
                <a:spcPct val="0"/>
              </a:spcBef>
              <a:buClrTx/>
              <a:buSzTx/>
              <a:buFontTx/>
              <a:buNone/>
            </a:pPr>
            <a:fld id="{C6384F66-2E57-41E4-B1E7-C4E89D707242}" type="slidenum">
              <a:rPr lang="en-US" altLang="en-US" sz="1200" smtClean="0"/>
              <a:pPr algn="l" eaLnBrk="0" hangingPunct="0"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en-US" altLang="en-US" sz="1200"/>
          </a:p>
        </p:txBody>
      </p:sp>
      <p:sp>
        <p:nvSpPr>
          <p:cNvPr id="76803" name="Rectangle 2">
            <a:extLst>
              <a:ext uri="{FF2B5EF4-FFF2-40B4-BE49-F238E27FC236}">
                <a16:creationId xmlns:a16="http://schemas.microsoft.com/office/drawing/2014/main" id="{78E0450E-FB23-8855-1CFF-AF0879C9C76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en-US" sz="3200"/>
              <a:t>Chapter 3: Data Preprocessing</a:t>
            </a:r>
          </a:p>
        </p:txBody>
      </p:sp>
      <p:sp>
        <p:nvSpPr>
          <p:cNvPr id="76804" name="Rectangle 3">
            <a:extLst>
              <a:ext uri="{FF2B5EF4-FFF2-40B4-BE49-F238E27FC236}">
                <a16:creationId xmlns:a16="http://schemas.microsoft.com/office/drawing/2014/main" id="{C463708D-C685-F03D-C336-7DCFEC9BC577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81000" y="1371600"/>
            <a:ext cx="8229600" cy="51054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50000"/>
              </a:lnSpc>
            </a:pPr>
            <a:r>
              <a:rPr lang="en-US" altLang="en-US" sz="2400"/>
              <a:t>Data Preprocessing: An Overview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400"/>
              <a:t>Data Quality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400"/>
              <a:t>Major Tasks in Data Preprocessing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/>
              <a:t>Data Cleaning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/>
              <a:t>Data Integration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/>
              <a:t>Data Reduction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/>
              <a:t>Data Transformation and Data Discretization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/>
              <a:t>Summary</a:t>
            </a:r>
          </a:p>
        </p:txBody>
      </p:sp>
      <p:sp>
        <p:nvSpPr>
          <p:cNvPr id="76805" name="AutoShape 4">
            <a:extLst>
              <a:ext uri="{FF2B5EF4-FFF2-40B4-BE49-F238E27FC236}">
                <a16:creationId xmlns:a16="http://schemas.microsoft.com/office/drawing/2014/main" id="{5B12C100-0FEA-EB9F-C851-D8BEAD069EA4}"/>
              </a:ext>
            </a:extLst>
          </p:cNvPr>
          <p:cNvSpPr>
            <a:spLocks noChangeArrowheads="1"/>
          </p:cNvSpPr>
          <p:nvPr/>
        </p:nvSpPr>
        <p:spPr bwMode="auto">
          <a:xfrm rot="9430553">
            <a:off x="7010400" y="5105400"/>
            <a:ext cx="522288" cy="485775"/>
          </a:xfrm>
          <a:prstGeom prst="notchedRightArrow">
            <a:avLst>
              <a:gd name="adj1" fmla="val 50000"/>
              <a:gd name="adj2" fmla="val 26879"/>
            </a:avLst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  <p:transition>
    <p:zoom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061">
            <a:extLst>
              <a:ext uri="{FF2B5EF4-FFF2-40B4-BE49-F238E27FC236}">
                <a16:creationId xmlns:a16="http://schemas.microsoft.com/office/drawing/2014/main" id="{14F0B072-B03C-4BAB-926E-AAE1FFA2C32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0" hangingPunct="0">
              <a:spcBef>
                <a:spcPct val="0"/>
              </a:spcBef>
              <a:buClrTx/>
              <a:buSzTx/>
              <a:buFontTx/>
              <a:buNone/>
            </a:pPr>
            <a:fld id="{FEFF43DD-A3F9-4263-ABD2-C8E905A28A34}" type="slidenum">
              <a:rPr lang="en-US" altLang="en-US" sz="1200" smtClean="0"/>
              <a:pPr algn="l" eaLnBrk="0" hangingPunct="0"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lang="en-US" altLang="en-US" sz="1200"/>
          </a:p>
        </p:txBody>
      </p:sp>
      <p:sp>
        <p:nvSpPr>
          <p:cNvPr id="78851" name="Rectangle 2">
            <a:extLst>
              <a:ext uri="{FF2B5EF4-FFF2-40B4-BE49-F238E27FC236}">
                <a16:creationId xmlns:a16="http://schemas.microsoft.com/office/drawing/2014/main" id="{978EDFA9-AC5A-F269-CEA1-9183673971F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95300" y="304800"/>
            <a:ext cx="8054975" cy="609600"/>
          </a:xfrm>
        </p:spPr>
        <p:txBody>
          <a:bodyPr/>
          <a:lstStyle/>
          <a:p>
            <a:pPr eaLnBrk="1" hangingPunct="1"/>
            <a:r>
              <a:rPr lang="en-US" altLang="en-US">
                <a:solidFill>
                  <a:srgbClr val="170981"/>
                </a:solidFill>
              </a:rPr>
              <a:t>Data Transformation</a:t>
            </a:r>
          </a:p>
        </p:txBody>
      </p:sp>
      <p:sp>
        <p:nvSpPr>
          <p:cNvPr id="78852" name="Rectangle 3">
            <a:extLst>
              <a:ext uri="{FF2B5EF4-FFF2-40B4-BE49-F238E27FC236}">
                <a16:creationId xmlns:a16="http://schemas.microsoft.com/office/drawing/2014/main" id="{F5009181-30CE-3CDA-E521-44590EF13B7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219200"/>
            <a:ext cx="8305800" cy="5334000"/>
          </a:xfrm>
        </p:spPr>
        <p:txBody>
          <a:bodyPr/>
          <a:lstStyle/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en-US" sz="2000"/>
              <a:t>A function that maps the entire set of values of a given attribute to a new set of replacement values s.t. each old value can be identified with one of the new values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en-US" sz="2000"/>
              <a:t>Methods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en-US" sz="2000"/>
              <a:t>Smoothing: Remove noise from data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en-US" sz="2000"/>
              <a:t>Attribute/feature construction</a:t>
            </a:r>
          </a:p>
          <a:p>
            <a:pPr lvl="2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en-US" sz="2000"/>
              <a:t>New attributes constructed from the given ones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en-US" sz="2000"/>
              <a:t>Aggregation: Summarization, data cube construction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en-US" sz="2000"/>
              <a:t>Normalization: Scaled to fall within a smaller, specified range</a:t>
            </a:r>
          </a:p>
          <a:p>
            <a:pPr lvl="2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en-US" sz="2000"/>
              <a:t>min-max normalization</a:t>
            </a:r>
          </a:p>
          <a:p>
            <a:pPr lvl="2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en-US" sz="2000"/>
              <a:t>z-score normalization</a:t>
            </a:r>
          </a:p>
          <a:p>
            <a:pPr lvl="2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en-US" sz="2000"/>
              <a:t>normalization by decimal scaling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en-US" sz="2000"/>
              <a:t>Discretization: Concept hierarchy climbing</a:t>
            </a:r>
          </a:p>
        </p:txBody>
      </p:sp>
    </p:spTree>
  </p:cSld>
  <p:clrMapOvr>
    <a:masterClrMapping/>
  </p:clrMapOvr>
  <p:transition>
    <p:zoom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061">
            <a:extLst>
              <a:ext uri="{FF2B5EF4-FFF2-40B4-BE49-F238E27FC236}">
                <a16:creationId xmlns:a16="http://schemas.microsoft.com/office/drawing/2014/main" id="{5A1E2797-0697-7382-C366-9DED8004750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18C8F5A-20EE-46AD-81E4-9657BBF1E00C}" type="slidenum">
              <a:rPr lang="en-US" altLang="en-US" sz="12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lang="en-US" altLang="en-US" sz="1200"/>
          </a:p>
        </p:txBody>
      </p:sp>
      <p:sp>
        <p:nvSpPr>
          <p:cNvPr id="80899" name="Rectangle 2">
            <a:extLst>
              <a:ext uri="{FF2B5EF4-FFF2-40B4-BE49-F238E27FC236}">
                <a16:creationId xmlns:a16="http://schemas.microsoft.com/office/drawing/2014/main" id="{90A14824-0980-C96E-C014-48E38F4F13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9144000" cy="609600"/>
          </a:xfrm>
        </p:spPr>
        <p:txBody>
          <a:bodyPr/>
          <a:lstStyle/>
          <a:p>
            <a:pPr eaLnBrk="1" hangingPunct="1"/>
            <a:r>
              <a:rPr lang="en-US" altLang="en-US"/>
              <a:t>Normalization</a:t>
            </a:r>
          </a:p>
        </p:txBody>
      </p:sp>
      <p:sp>
        <p:nvSpPr>
          <p:cNvPr id="80900" name="Rectangle 3">
            <a:extLst>
              <a:ext uri="{FF2B5EF4-FFF2-40B4-BE49-F238E27FC236}">
                <a16:creationId xmlns:a16="http://schemas.microsoft.com/office/drawing/2014/main" id="{F7425717-C5A2-056A-6221-A9630CE9540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295400"/>
            <a:ext cx="8305800" cy="50292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en-US" sz="2000" b="1"/>
              <a:t>Min-max normalization</a:t>
            </a:r>
            <a:r>
              <a:rPr lang="en-US" altLang="en-US" sz="2000"/>
              <a:t>: to [new_min</a:t>
            </a:r>
            <a:r>
              <a:rPr lang="en-US" altLang="en-US" sz="2000" baseline="-25000"/>
              <a:t>A</a:t>
            </a:r>
            <a:r>
              <a:rPr lang="en-US" altLang="en-US" sz="2000"/>
              <a:t>, new_max</a:t>
            </a:r>
            <a:r>
              <a:rPr lang="en-US" altLang="en-US" sz="2000" baseline="-25000"/>
              <a:t>A</a:t>
            </a:r>
            <a:r>
              <a:rPr lang="en-US" altLang="en-US" sz="2000"/>
              <a:t>]</a:t>
            </a:r>
          </a:p>
          <a:p>
            <a:pPr lvl="1" eaLnBrk="1" hangingPunct="1">
              <a:lnSpc>
                <a:spcPct val="120000"/>
              </a:lnSpc>
            </a:pPr>
            <a:endParaRPr lang="en-US" altLang="en-US" sz="2000"/>
          </a:p>
          <a:p>
            <a:pPr lvl="1" eaLnBrk="1" hangingPunct="1">
              <a:lnSpc>
                <a:spcPct val="120000"/>
              </a:lnSpc>
            </a:pPr>
            <a:endParaRPr lang="en-US" altLang="en-US" sz="2000"/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/>
              <a:t>Ex.  Let income range $12,000 to $98,000 normalized to [0.0, 1.0].  Then $73,000 is mapped to 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000" b="1"/>
              <a:t>Z-score normalization</a:t>
            </a:r>
            <a:r>
              <a:rPr lang="en-US" altLang="en-US" sz="2000"/>
              <a:t> (</a:t>
            </a:r>
            <a:r>
              <a:rPr lang="el-GR" altLang="en-US" sz="2000"/>
              <a:t>μ</a:t>
            </a:r>
            <a:r>
              <a:rPr lang="en-US" altLang="en-US" sz="2000"/>
              <a:t>: mean, </a:t>
            </a:r>
            <a:r>
              <a:rPr lang="el-GR" altLang="en-US" sz="2000"/>
              <a:t>σ</a:t>
            </a:r>
            <a:r>
              <a:rPr lang="en-US" altLang="en-US" sz="2000"/>
              <a:t>: standard deviation):</a:t>
            </a:r>
          </a:p>
          <a:p>
            <a:pPr eaLnBrk="1" hangingPunct="1">
              <a:lnSpc>
                <a:spcPct val="120000"/>
              </a:lnSpc>
            </a:pPr>
            <a:endParaRPr lang="en-US" altLang="en-US" sz="2000"/>
          </a:p>
          <a:p>
            <a:pPr lvl="1" eaLnBrk="1" hangingPunct="1">
              <a:lnSpc>
                <a:spcPct val="120000"/>
              </a:lnSpc>
            </a:pPr>
            <a:endParaRPr lang="en-US" altLang="en-US" sz="2000"/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/>
              <a:t>Ex. Let </a:t>
            </a:r>
            <a:r>
              <a:rPr lang="el-GR" altLang="en-US" sz="2000"/>
              <a:t>μ</a:t>
            </a:r>
            <a:r>
              <a:rPr lang="en-US" altLang="en-US" sz="2000"/>
              <a:t> = 54,000, </a:t>
            </a:r>
            <a:r>
              <a:rPr lang="el-GR" altLang="en-US" sz="2000"/>
              <a:t>σ</a:t>
            </a:r>
            <a:r>
              <a:rPr lang="en-US" altLang="en-US" sz="2000"/>
              <a:t> = 16,000.  Then</a:t>
            </a:r>
            <a:endParaRPr lang="el-GR" altLang="en-US" sz="2000"/>
          </a:p>
          <a:p>
            <a:pPr eaLnBrk="1" hangingPunct="1">
              <a:lnSpc>
                <a:spcPct val="120000"/>
              </a:lnSpc>
            </a:pPr>
            <a:r>
              <a:rPr lang="en-US" altLang="en-US" sz="2000" b="1"/>
              <a:t>Normalization by decimal scaling</a:t>
            </a:r>
          </a:p>
        </p:txBody>
      </p:sp>
      <p:graphicFrame>
        <p:nvGraphicFramePr>
          <p:cNvPr id="80901" name="Object 4">
            <a:extLst>
              <a:ext uri="{FF2B5EF4-FFF2-40B4-BE49-F238E27FC236}">
                <a16:creationId xmlns:a16="http://schemas.microsoft.com/office/drawing/2014/main" id="{38DC73AC-32F5-EBB7-4524-C9AEB2DA7F3C}"/>
              </a:ext>
            </a:extLst>
          </p:cNvPr>
          <p:cNvGraphicFramePr>
            <a:graphicFrameLocks noChangeAspect="1"/>
          </p:cNvGraphicFramePr>
          <p:nvPr>
            <p:ph sz="quarter" idx="2"/>
          </p:nvPr>
        </p:nvGraphicFramePr>
        <p:xfrm>
          <a:off x="5181600" y="2895600"/>
          <a:ext cx="251460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222500" imgH="419100" progId="Equation.3">
                  <p:embed/>
                </p:oleObj>
              </mc:Choice>
              <mc:Fallback>
                <p:oleObj name="Equation" r:id="rId3" imgW="2222500" imgH="4191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2895600"/>
                        <a:ext cx="2514600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2" name="Object 5">
            <a:extLst>
              <a:ext uri="{FF2B5EF4-FFF2-40B4-BE49-F238E27FC236}">
                <a16:creationId xmlns:a16="http://schemas.microsoft.com/office/drawing/2014/main" id="{D8EB3DE8-8E59-EF67-282C-1A9437E1F1C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0" y="1828800"/>
          <a:ext cx="5943600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340100" imgH="393700" progId="Equation.3">
                  <p:embed/>
                </p:oleObj>
              </mc:Choice>
              <mc:Fallback>
                <p:oleObj name="Equation" r:id="rId5" imgW="3340100" imgH="3937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828800"/>
                        <a:ext cx="5943600" cy="709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3" name="Object 6">
            <a:extLst>
              <a:ext uri="{FF2B5EF4-FFF2-40B4-BE49-F238E27FC236}">
                <a16:creationId xmlns:a16="http://schemas.microsoft.com/office/drawing/2014/main" id="{0A4A2F35-6767-A2E4-F315-46D35D5A8C1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3886200"/>
          <a:ext cx="1447800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634725" imgH="393529" progId="Equation.3">
                  <p:embed/>
                </p:oleObj>
              </mc:Choice>
              <mc:Fallback>
                <p:oleObj name="Equation" r:id="rId7" imgW="634725" imgH="393529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886200"/>
                        <a:ext cx="1447800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4" name="Object 7">
            <a:extLst>
              <a:ext uri="{FF2B5EF4-FFF2-40B4-BE49-F238E27FC236}">
                <a16:creationId xmlns:a16="http://schemas.microsoft.com/office/drawing/2014/main" id="{B2EA934B-0616-F97B-256F-FEEE803C745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9200" y="5486400"/>
          <a:ext cx="106680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495085" imgH="393529" progId="Equation.3">
                  <p:embed/>
                </p:oleObj>
              </mc:Choice>
              <mc:Fallback>
                <p:oleObj name="Equation" r:id="rId9" imgW="495085" imgH="393529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5486400"/>
                        <a:ext cx="1066800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5" name="Object 8">
            <a:extLst>
              <a:ext uri="{FF2B5EF4-FFF2-40B4-BE49-F238E27FC236}">
                <a16:creationId xmlns:a16="http://schemas.microsoft.com/office/drawing/2014/main" id="{57588890-F4BA-1BBF-9C4C-C9460B16D95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14850" y="3321050"/>
          <a:ext cx="112713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14151" imgH="215619" progId="Equation.3">
                  <p:embed/>
                </p:oleObj>
              </mc:Choice>
              <mc:Fallback>
                <p:oleObj name="Equation" r:id="rId11" imgW="114151" imgH="215619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2713" cy="214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06" name="Text Box 9">
            <a:extLst>
              <a:ext uri="{FF2B5EF4-FFF2-40B4-BE49-F238E27FC236}">
                <a16:creationId xmlns:a16="http://schemas.microsoft.com/office/drawing/2014/main" id="{1E13FA71-35F5-BB96-8FA0-EBC4F71EAB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5638800"/>
            <a:ext cx="61261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Where </a:t>
            </a:r>
            <a:r>
              <a:rPr lang="en-US" altLang="en-US" sz="2400" i="1">
                <a:latin typeface="Times New Roman" panose="02020603050405020304" pitchFamily="18" charset="0"/>
              </a:rPr>
              <a:t>j</a:t>
            </a:r>
            <a:r>
              <a:rPr lang="en-US" altLang="en-US" sz="2000">
                <a:latin typeface="Times New Roman" panose="02020603050405020304" pitchFamily="18" charset="0"/>
              </a:rPr>
              <a:t> is the smallest integer such that Max(|</a:t>
            </a:r>
            <a:r>
              <a:rPr lang="el-GR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ν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altLang="en-US" sz="2000">
                <a:latin typeface="Times New Roman" panose="02020603050405020304" pitchFamily="18" charset="0"/>
              </a:rPr>
              <a:t>|) &lt; 1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graphicFrame>
        <p:nvGraphicFramePr>
          <p:cNvPr id="80907" name="Object 10">
            <a:extLst>
              <a:ext uri="{FF2B5EF4-FFF2-40B4-BE49-F238E27FC236}">
                <a16:creationId xmlns:a16="http://schemas.microsoft.com/office/drawing/2014/main" id="{83309694-187D-AA90-B47A-03D292C6E3BB}"/>
              </a:ext>
            </a:extLst>
          </p:cNvPr>
          <p:cNvGraphicFramePr>
            <a:graphicFrameLocks noChangeAspect="1"/>
          </p:cNvGraphicFramePr>
          <p:nvPr>
            <p:ph sz="quarter" idx="3"/>
          </p:nvPr>
        </p:nvGraphicFramePr>
        <p:xfrm>
          <a:off x="5562600" y="4592638"/>
          <a:ext cx="1952625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1498600" imgH="419100" progId="Equation.3">
                  <p:embed/>
                </p:oleObj>
              </mc:Choice>
              <mc:Fallback>
                <p:oleObj name="Equation" r:id="rId13" imgW="1498600" imgH="4191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4592638"/>
                        <a:ext cx="1952625" cy="563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061">
            <a:extLst>
              <a:ext uri="{FF2B5EF4-FFF2-40B4-BE49-F238E27FC236}">
                <a16:creationId xmlns:a16="http://schemas.microsoft.com/office/drawing/2014/main" id="{8944DACF-5403-1EED-0950-39AC3D7A6D8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36E0EBF-EABB-4232-8E37-1A56D0EB3DDE}" type="slidenum">
              <a:rPr lang="en-US" altLang="en-US" sz="12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lang="en-US" altLang="en-US" sz="1200"/>
          </a:p>
        </p:txBody>
      </p:sp>
      <p:sp>
        <p:nvSpPr>
          <p:cNvPr id="82947" name="Rectangle 2">
            <a:extLst>
              <a:ext uri="{FF2B5EF4-FFF2-40B4-BE49-F238E27FC236}">
                <a16:creationId xmlns:a16="http://schemas.microsoft.com/office/drawing/2014/main" id="{29648369-2AD8-8359-3098-FF8557A079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solidFill>
                  <a:srgbClr val="170981"/>
                </a:solidFill>
              </a:rPr>
              <a:t>Discretization</a:t>
            </a:r>
            <a:r>
              <a:rPr lang="en-US" altLang="en-US">
                <a:solidFill>
                  <a:schemeClr val="hlink"/>
                </a:solidFill>
              </a:rPr>
              <a:t> </a:t>
            </a:r>
          </a:p>
        </p:txBody>
      </p:sp>
      <p:sp>
        <p:nvSpPr>
          <p:cNvPr id="82948" name="Rectangle 3">
            <a:extLst>
              <a:ext uri="{FF2B5EF4-FFF2-40B4-BE49-F238E27FC236}">
                <a16:creationId xmlns:a16="http://schemas.microsoft.com/office/drawing/2014/main" id="{F2631768-7F3B-36BD-AB72-E6747613D7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534400" cy="53340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en-US" sz="2000"/>
              <a:t>Three types of attributes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/>
              <a:t>Nominal—values from an unordered set, e.g., color, profession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/>
              <a:t>Ordinal—values from an ordered set, e.g., military or academic rank 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/>
              <a:t>Numeric—real numbers, e.g., integer or real numbers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000"/>
              <a:t>Discretization: Divide the range of a continuous attribute into intervals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/>
              <a:t>Interval labels can then be used to replace actual data values 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/>
              <a:t>Reduce data size by discretization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/>
              <a:t>Supervised vs. unsupervised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/>
              <a:t>Split (top-down) vs. merge (bottom-up)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/>
              <a:t>Discretization can be performed recursively on an attribute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/>
              <a:t>Prepare for further analysis, e.g., classification</a:t>
            </a:r>
          </a:p>
        </p:txBody>
      </p:sp>
    </p:spTree>
  </p:cSld>
  <p:clrMapOvr>
    <a:masterClrMapping/>
  </p:clrMapOvr>
  <p:transition>
    <p:zoom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061">
            <a:extLst>
              <a:ext uri="{FF2B5EF4-FFF2-40B4-BE49-F238E27FC236}">
                <a16:creationId xmlns:a16="http://schemas.microsoft.com/office/drawing/2014/main" id="{9ACFFFF4-ED2D-00C8-BEE3-8C1F9523A0B1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34450800-C046-4606-9691-F528B841341B}" type="slidenum">
              <a:rPr lang="en-US" altLang="en-US" sz="120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lang="en-US" altLang="en-US" sz="1200"/>
          </a:p>
        </p:txBody>
      </p:sp>
      <p:sp>
        <p:nvSpPr>
          <p:cNvPr id="84995" name="Rectangle 2">
            <a:extLst>
              <a:ext uri="{FF2B5EF4-FFF2-40B4-BE49-F238E27FC236}">
                <a16:creationId xmlns:a16="http://schemas.microsoft.com/office/drawing/2014/main" id="{9D000F5A-8F79-A8DE-690E-B0C71159954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228600"/>
            <a:ext cx="8991600" cy="762000"/>
          </a:xfrm>
        </p:spPr>
        <p:txBody>
          <a:bodyPr/>
          <a:lstStyle/>
          <a:p>
            <a:pPr eaLnBrk="1" hangingPunct="1"/>
            <a:r>
              <a:rPr lang="en-US" altLang="en-US"/>
              <a:t>Data Discretization Methods</a:t>
            </a:r>
          </a:p>
        </p:txBody>
      </p:sp>
      <p:sp>
        <p:nvSpPr>
          <p:cNvPr id="84996" name="Rectangle 3">
            <a:extLst>
              <a:ext uri="{FF2B5EF4-FFF2-40B4-BE49-F238E27FC236}">
                <a16:creationId xmlns:a16="http://schemas.microsoft.com/office/drawing/2014/main" id="{6DB65469-E6DC-345F-D305-AAA4F092CE5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295400"/>
            <a:ext cx="8610600" cy="51816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en-US" sz="2400"/>
              <a:t>Typical methods: All the methods can be applied recursively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400">
                <a:solidFill>
                  <a:schemeClr val="hlink"/>
                </a:solidFill>
              </a:rPr>
              <a:t>Binning</a:t>
            </a:r>
            <a:r>
              <a:rPr lang="en-US" altLang="en-US" sz="2400"/>
              <a:t> 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en-US"/>
              <a:t>Top-down split, unsupervised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400">
                <a:solidFill>
                  <a:schemeClr val="hlink"/>
                </a:solidFill>
              </a:rPr>
              <a:t>Histogram analysis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en-US"/>
              <a:t>Top-down split, unsupervised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400">
                <a:solidFill>
                  <a:schemeClr val="hlink"/>
                </a:solidFill>
              </a:rPr>
              <a:t>Clustering analysis</a:t>
            </a:r>
            <a:r>
              <a:rPr lang="en-US" altLang="en-US" sz="2400"/>
              <a:t> (unsupervised, top-down split or bottom-up merge)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400">
                <a:solidFill>
                  <a:schemeClr val="hlink"/>
                </a:solidFill>
              </a:rPr>
              <a:t>Decision-tree analysis</a:t>
            </a:r>
            <a:r>
              <a:rPr lang="en-US" altLang="en-US" sz="2400"/>
              <a:t> (supervised, top-down split)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400">
                <a:solidFill>
                  <a:schemeClr val="hlink"/>
                </a:solidFill>
                <a:sym typeface="Symbol" panose="05050102010706020507" pitchFamily="18" charset="2"/>
              </a:rPr>
              <a:t>Correlation (e.g., </a:t>
            </a:r>
            <a:r>
              <a:rPr lang="en-US" altLang="en-US" sz="2400" baseline="30000">
                <a:solidFill>
                  <a:schemeClr val="hlink"/>
                </a:solidFill>
              </a:rPr>
              <a:t>2</a:t>
            </a:r>
            <a:r>
              <a:rPr lang="en-US" altLang="en-US" sz="2400">
                <a:solidFill>
                  <a:schemeClr val="hlink"/>
                </a:solidFill>
              </a:rPr>
              <a:t>) analysis</a:t>
            </a:r>
            <a:r>
              <a:rPr lang="en-US" altLang="en-US" sz="2400"/>
              <a:t> (unsupervised, bottom-up merge)</a:t>
            </a:r>
          </a:p>
        </p:txBody>
      </p:sp>
    </p:spTree>
  </p:cSld>
  <p:clrMapOvr>
    <a:masterClrMapping/>
  </p:clrMapOvr>
  <p:transition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061">
            <a:extLst>
              <a:ext uri="{FF2B5EF4-FFF2-40B4-BE49-F238E27FC236}">
                <a16:creationId xmlns:a16="http://schemas.microsoft.com/office/drawing/2014/main" id="{EEC6D611-34AE-27D8-B29F-DACF4673A9C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4F2B96B-C4E6-407B-BF4B-8AECFD90D5DE}" type="slidenum">
              <a:rPr lang="en-US" altLang="en-US" sz="12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200"/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F6160A21-49DE-0B72-9414-0C4F1EAF5D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685800"/>
          </a:xfrm>
        </p:spPr>
        <p:txBody>
          <a:bodyPr/>
          <a:lstStyle/>
          <a:p>
            <a:pPr eaLnBrk="1" hangingPunct="1"/>
            <a:r>
              <a:rPr lang="en-US" altLang="en-US" sz="3200"/>
              <a:t>Major Tasks in Data Preprocessing</a:t>
            </a:r>
          </a:p>
        </p:txBody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81E86250-BE0E-C394-9984-B43F65E026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305800" cy="51054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en-US" sz="2000" b="1"/>
              <a:t>Data cleaning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/>
              <a:t>Fill in missing values, smooth noisy data, identify or remove outliers, and resolve inconsistencies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000" b="1"/>
              <a:t>Data integration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/>
              <a:t>Integration of multiple databases, data cubes, or files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000" b="1"/>
              <a:t>Data reduction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/>
              <a:t>Dimensionality reduction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/>
              <a:t>Numerosity reduction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/>
              <a:t>Data compression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000" b="1"/>
              <a:t>Data transformation and data discretization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/>
              <a:t>Normalization 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/>
              <a:t>Concept hierarchy generation</a:t>
            </a:r>
          </a:p>
        </p:txBody>
      </p:sp>
    </p:spTree>
  </p:cSld>
  <p:clrMapOvr>
    <a:masterClrMapping/>
  </p:clrMapOvr>
  <p:transition>
    <p:zoom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061">
            <a:extLst>
              <a:ext uri="{FF2B5EF4-FFF2-40B4-BE49-F238E27FC236}">
                <a16:creationId xmlns:a16="http://schemas.microsoft.com/office/drawing/2014/main" id="{D1ADD9D5-8476-5832-73B5-F2949A36CF2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7FF7965-90AC-4402-852A-D34CBDA8588B}" type="slidenum">
              <a:rPr lang="en-US" altLang="en-US" sz="12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lang="en-US" altLang="en-US" sz="1200"/>
          </a:p>
        </p:txBody>
      </p:sp>
      <p:sp>
        <p:nvSpPr>
          <p:cNvPr id="87043" name="Rectangle 2">
            <a:extLst>
              <a:ext uri="{FF2B5EF4-FFF2-40B4-BE49-F238E27FC236}">
                <a16:creationId xmlns:a16="http://schemas.microsoft.com/office/drawing/2014/main" id="{8BEBC404-BF90-4ADC-1AFB-4EBE318F99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152400" y="304800"/>
            <a:ext cx="9372600" cy="609600"/>
          </a:xfrm>
        </p:spPr>
        <p:txBody>
          <a:bodyPr/>
          <a:lstStyle/>
          <a:p>
            <a:pPr eaLnBrk="1" hangingPunct="1"/>
            <a:r>
              <a:rPr lang="en-US" altLang="en-US" sz="3200"/>
              <a:t>Simple Discretization: Binning</a:t>
            </a:r>
            <a:endParaRPr lang="en-US" altLang="en-US"/>
          </a:p>
        </p:txBody>
      </p:sp>
      <p:sp>
        <p:nvSpPr>
          <p:cNvPr id="87044" name="Rectangle 3">
            <a:extLst>
              <a:ext uri="{FF2B5EF4-FFF2-40B4-BE49-F238E27FC236}">
                <a16:creationId xmlns:a16="http://schemas.microsoft.com/office/drawing/2014/main" id="{B613A8F8-CE1A-E339-FA07-ECBA95A3AC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458200" cy="51816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en-US" sz="2000">
                <a:solidFill>
                  <a:schemeClr val="hlink"/>
                </a:solidFill>
              </a:rPr>
              <a:t>Equal-width</a:t>
            </a:r>
            <a:r>
              <a:rPr lang="en-US" altLang="en-US" sz="2000"/>
              <a:t> (distance) partitioning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en-US" sz="2000"/>
              <a:t>Divides the range into </a:t>
            </a:r>
            <a:r>
              <a:rPr lang="en-US" altLang="en-US" sz="2000" i="1"/>
              <a:t>N</a:t>
            </a:r>
            <a:r>
              <a:rPr lang="en-US" altLang="en-US" sz="2000"/>
              <a:t> intervals of equal size: </a:t>
            </a:r>
            <a:r>
              <a:rPr lang="en-US" altLang="en-US" sz="2000">
                <a:solidFill>
                  <a:srgbClr val="39513E"/>
                </a:solidFill>
              </a:rPr>
              <a:t>uniform grid</a:t>
            </a:r>
            <a:endParaRPr lang="en-US" altLang="en-US" sz="2000">
              <a:solidFill>
                <a:schemeClr val="hlink"/>
              </a:solidFill>
            </a:endParaRP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en-US" sz="2000"/>
              <a:t>if </a:t>
            </a:r>
            <a:r>
              <a:rPr lang="en-US" altLang="en-US" sz="2000" i="1"/>
              <a:t>A</a:t>
            </a:r>
            <a:r>
              <a:rPr lang="en-US" altLang="en-US" sz="2000"/>
              <a:t> and </a:t>
            </a:r>
            <a:r>
              <a:rPr lang="en-US" altLang="en-US" sz="2000" i="1"/>
              <a:t>B</a:t>
            </a:r>
            <a:r>
              <a:rPr lang="en-US" altLang="en-US" sz="2000"/>
              <a:t> are the lowest and highest values of the attribute, the width of intervals will be: </a:t>
            </a:r>
            <a:r>
              <a:rPr lang="en-US" altLang="en-US" sz="2000" i="1"/>
              <a:t>W </a:t>
            </a:r>
            <a:r>
              <a:rPr lang="en-US" altLang="en-US" sz="2000"/>
              <a:t>= (</a:t>
            </a:r>
            <a:r>
              <a:rPr lang="en-US" altLang="en-US" sz="2000" i="1"/>
              <a:t>B </a:t>
            </a:r>
            <a:r>
              <a:rPr lang="en-US" altLang="en-US" sz="2000"/>
              <a:t>–</a:t>
            </a:r>
            <a:r>
              <a:rPr lang="en-US" altLang="en-US" sz="2000" i="1"/>
              <a:t>A</a:t>
            </a:r>
            <a:r>
              <a:rPr lang="en-US" altLang="en-US" sz="2000"/>
              <a:t>)/</a:t>
            </a:r>
            <a:r>
              <a:rPr lang="en-US" altLang="en-US" sz="2000" i="1"/>
              <a:t>N.</a:t>
            </a:r>
            <a:endParaRPr lang="en-US" altLang="en-US" sz="2000"/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en-US" sz="2000"/>
              <a:t>The most straightforward, but outliers may dominate presentation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en-US" sz="2000"/>
              <a:t>Skewed data is not handled well</a:t>
            </a:r>
            <a:endParaRPr lang="en-US" altLang="en-US" sz="2000" i="1"/>
          </a:p>
          <a:p>
            <a:pPr eaLnBrk="1" hangingPunct="1">
              <a:lnSpc>
                <a:spcPct val="150000"/>
              </a:lnSpc>
            </a:pPr>
            <a:r>
              <a:rPr lang="en-US" altLang="en-US" sz="2000">
                <a:solidFill>
                  <a:schemeClr val="hlink"/>
                </a:solidFill>
              </a:rPr>
              <a:t>Equal-depth</a:t>
            </a:r>
            <a:r>
              <a:rPr lang="en-US" altLang="en-US" sz="2000"/>
              <a:t> (frequency) partitioning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en-US" sz="2000"/>
              <a:t>Divides the range into </a:t>
            </a:r>
            <a:r>
              <a:rPr lang="en-US" altLang="en-US" sz="2000" i="1"/>
              <a:t>N</a:t>
            </a:r>
            <a:r>
              <a:rPr lang="en-US" altLang="en-US" sz="2000"/>
              <a:t> intervals, each containing approximately same number of samples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en-US" sz="2000"/>
              <a:t>Good data scaling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en-US" sz="2000"/>
              <a:t>Managing categorical attributes can be tricky</a:t>
            </a:r>
          </a:p>
        </p:txBody>
      </p:sp>
    </p:spTree>
  </p:cSld>
  <p:clrMapOvr>
    <a:masterClrMapping/>
  </p:clrMapOvr>
  <p:transition>
    <p:zoom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061">
            <a:extLst>
              <a:ext uri="{FF2B5EF4-FFF2-40B4-BE49-F238E27FC236}">
                <a16:creationId xmlns:a16="http://schemas.microsoft.com/office/drawing/2014/main" id="{BD9044C6-C9B0-7CAF-9A21-26995960A13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8B6D8E1-9882-42AF-9853-31BD42854C52}" type="slidenum">
              <a:rPr lang="en-US" altLang="en-US" sz="12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41</a:t>
            </a:fld>
            <a:endParaRPr lang="en-US" altLang="en-US" sz="1200"/>
          </a:p>
        </p:txBody>
      </p:sp>
      <p:sp>
        <p:nvSpPr>
          <p:cNvPr id="89091" name="Rectangle 2">
            <a:extLst>
              <a:ext uri="{FF2B5EF4-FFF2-40B4-BE49-F238E27FC236}">
                <a16:creationId xmlns:a16="http://schemas.microsoft.com/office/drawing/2014/main" id="{BECD13A6-1F7C-5AC0-93D5-71A34F9044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" y="304800"/>
            <a:ext cx="9067800" cy="609600"/>
          </a:xfrm>
        </p:spPr>
        <p:txBody>
          <a:bodyPr/>
          <a:lstStyle/>
          <a:p>
            <a:pPr eaLnBrk="1" hangingPunct="1"/>
            <a:r>
              <a:rPr lang="en-US" altLang="en-US"/>
              <a:t>Binning Methods for Data Smoothing</a:t>
            </a:r>
          </a:p>
        </p:txBody>
      </p:sp>
      <p:sp>
        <p:nvSpPr>
          <p:cNvPr id="89092" name="Rectangle 3">
            <a:extLst>
              <a:ext uri="{FF2B5EF4-FFF2-40B4-BE49-F238E27FC236}">
                <a16:creationId xmlns:a16="http://schemas.microsoft.com/office/drawing/2014/main" id="{9D1F3B15-1ECA-F455-342C-590DC1CB94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077200" cy="50292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sz="2000"/>
              <a:t>Sorted data for price (in dollars): 4, 8, 9, 15, 21, 21, 24, 25, 26, 28, 29, 34</a:t>
            </a:r>
          </a:p>
          <a:p>
            <a:pPr eaLnBrk="1" hangingPunct="1">
              <a:buFontTx/>
              <a:buNone/>
            </a:pPr>
            <a:r>
              <a:rPr lang="en-US" altLang="en-US" sz="2000"/>
              <a:t>*  Partition into equal-frequency (</a:t>
            </a:r>
            <a:r>
              <a:rPr lang="en-US" altLang="en-US" sz="2000" b="1"/>
              <a:t>equi-depth</a:t>
            </a:r>
            <a:r>
              <a:rPr lang="en-US" altLang="en-US" sz="2000"/>
              <a:t>) bins:</a:t>
            </a:r>
          </a:p>
          <a:p>
            <a:pPr eaLnBrk="1" hangingPunct="1">
              <a:buFontTx/>
              <a:buNone/>
            </a:pPr>
            <a:r>
              <a:rPr lang="en-US" altLang="en-US" sz="2000"/>
              <a:t>      - Bin 1: 4, 8, 9, 15</a:t>
            </a:r>
          </a:p>
          <a:p>
            <a:pPr eaLnBrk="1" hangingPunct="1">
              <a:buFontTx/>
              <a:buNone/>
            </a:pPr>
            <a:r>
              <a:rPr lang="en-US" altLang="en-US" sz="2000"/>
              <a:t>      - Bin 2: 21, 21, 24, 25</a:t>
            </a:r>
          </a:p>
          <a:p>
            <a:pPr eaLnBrk="1" hangingPunct="1">
              <a:buFontTx/>
              <a:buNone/>
            </a:pPr>
            <a:r>
              <a:rPr lang="en-US" altLang="en-US" sz="2000"/>
              <a:t>      - Bin 3: 26, 28, 29, 34</a:t>
            </a:r>
          </a:p>
          <a:p>
            <a:pPr eaLnBrk="1" hangingPunct="1">
              <a:buFontTx/>
              <a:buNone/>
            </a:pPr>
            <a:r>
              <a:rPr lang="en-US" altLang="en-US" sz="2000"/>
              <a:t>*  Smoothing by </a:t>
            </a:r>
            <a:r>
              <a:rPr lang="en-US" altLang="en-US" sz="2000" b="1"/>
              <a:t>bin means</a:t>
            </a:r>
            <a:r>
              <a:rPr lang="en-US" altLang="en-US" sz="2000"/>
              <a:t>:</a:t>
            </a:r>
          </a:p>
          <a:p>
            <a:pPr eaLnBrk="1" hangingPunct="1">
              <a:buFontTx/>
              <a:buNone/>
            </a:pPr>
            <a:r>
              <a:rPr lang="en-US" altLang="en-US" sz="2000"/>
              <a:t>      - Bin 1: 9, 9, 9, 9</a:t>
            </a:r>
          </a:p>
          <a:p>
            <a:pPr eaLnBrk="1" hangingPunct="1">
              <a:buFontTx/>
              <a:buNone/>
            </a:pPr>
            <a:r>
              <a:rPr lang="en-US" altLang="en-US" sz="2000"/>
              <a:t>      - Bin 2: 23, 23, 23, 23</a:t>
            </a:r>
          </a:p>
          <a:p>
            <a:pPr eaLnBrk="1" hangingPunct="1">
              <a:buFontTx/>
              <a:buNone/>
            </a:pPr>
            <a:r>
              <a:rPr lang="en-US" altLang="en-US" sz="2000"/>
              <a:t>      - Bin 3: 29, 29, 29, 29</a:t>
            </a:r>
          </a:p>
          <a:p>
            <a:pPr eaLnBrk="1" hangingPunct="1">
              <a:buFontTx/>
              <a:buNone/>
            </a:pPr>
            <a:r>
              <a:rPr lang="en-US" altLang="en-US" sz="2000"/>
              <a:t>*  Smoothing by </a:t>
            </a:r>
            <a:r>
              <a:rPr lang="en-US" altLang="en-US" sz="2000" b="1"/>
              <a:t>bin boundaries</a:t>
            </a:r>
            <a:r>
              <a:rPr lang="en-US" altLang="en-US" sz="2000"/>
              <a:t>:</a:t>
            </a:r>
          </a:p>
          <a:p>
            <a:pPr eaLnBrk="1" hangingPunct="1">
              <a:buFontTx/>
              <a:buNone/>
            </a:pPr>
            <a:r>
              <a:rPr lang="en-US" altLang="en-US" sz="2000"/>
              <a:t>      - Bin 1: 4, 4, 4, 15</a:t>
            </a:r>
          </a:p>
          <a:p>
            <a:pPr eaLnBrk="1" hangingPunct="1">
              <a:buFontTx/>
              <a:buNone/>
            </a:pPr>
            <a:r>
              <a:rPr lang="en-US" altLang="en-US" sz="2000"/>
              <a:t>      - Bin 2: 21, 21, 25, 25</a:t>
            </a:r>
          </a:p>
          <a:p>
            <a:pPr eaLnBrk="1" hangingPunct="1">
              <a:buFontTx/>
              <a:buNone/>
            </a:pPr>
            <a:r>
              <a:rPr lang="en-US" altLang="en-US" sz="2000"/>
              <a:t>      - Bin 3: 26, 26, 26, 34</a:t>
            </a:r>
          </a:p>
        </p:txBody>
      </p:sp>
    </p:spTree>
  </p:cSld>
  <p:clrMapOvr>
    <a:masterClrMapping/>
  </p:clrMapOvr>
  <p:transition>
    <p:zoom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061">
            <a:extLst>
              <a:ext uri="{FF2B5EF4-FFF2-40B4-BE49-F238E27FC236}">
                <a16:creationId xmlns:a16="http://schemas.microsoft.com/office/drawing/2014/main" id="{25697F99-85D0-5404-1F0A-0859E7E687AA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7834E42-DBD3-4926-851D-179705FE450E}" type="slidenum">
              <a:rPr lang="en-US" altLang="en-US" sz="120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42</a:t>
            </a:fld>
            <a:endParaRPr lang="en-US" altLang="en-US" sz="1200"/>
          </a:p>
        </p:txBody>
      </p:sp>
      <p:sp>
        <p:nvSpPr>
          <p:cNvPr id="91139" name="Rectangle 2">
            <a:extLst>
              <a:ext uri="{FF2B5EF4-FFF2-40B4-BE49-F238E27FC236}">
                <a16:creationId xmlns:a16="http://schemas.microsoft.com/office/drawing/2014/main" id="{A5598375-ADE2-8BEC-DAF8-12325AC2E08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0"/>
            <a:ext cx="8763000" cy="1219200"/>
          </a:xfrm>
        </p:spPr>
        <p:txBody>
          <a:bodyPr/>
          <a:lstStyle/>
          <a:p>
            <a:pPr eaLnBrk="1" hangingPunct="1"/>
            <a:r>
              <a:rPr lang="en-US" altLang="en-US"/>
              <a:t>Discretization Without Using Class Labels</a:t>
            </a:r>
            <a:br>
              <a:rPr lang="en-US" altLang="en-US"/>
            </a:br>
            <a:r>
              <a:rPr lang="en-US" altLang="en-US"/>
              <a:t>(Binning vs. Clustering) </a:t>
            </a:r>
          </a:p>
        </p:txBody>
      </p:sp>
      <p:pic>
        <p:nvPicPr>
          <p:cNvPr id="91140" name="Picture 3">
            <a:extLst>
              <a:ext uri="{FF2B5EF4-FFF2-40B4-BE49-F238E27FC236}">
                <a16:creationId xmlns:a16="http://schemas.microsoft.com/office/drawing/2014/main" id="{06282C76-AC5F-7B73-F779-255ED50E74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0"/>
            <a:ext cx="4114800" cy="205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1141" name="Picture 4">
            <a:extLst>
              <a:ext uri="{FF2B5EF4-FFF2-40B4-BE49-F238E27FC236}">
                <a16:creationId xmlns:a16="http://schemas.microsoft.com/office/drawing/2014/main" id="{4579C941-C867-E2ED-070D-CC5C2446FE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447800"/>
            <a:ext cx="4495800" cy="216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1142" name="Picture 5">
            <a:extLst>
              <a:ext uri="{FF2B5EF4-FFF2-40B4-BE49-F238E27FC236}">
                <a16:creationId xmlns:a16="http://schemas.microsoft.com/office/drawing/2014/main" id="{0A910908-4F84-9387-1DD2-5032A1E6B9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10000"/>
            <a:ext cx="4191000" cy="218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1143" name="Text Box 6">
            <a:extLst>
              <a:ext uri="{FF2B5EF4-FFF2-40B4-BE49-F238E27FC236}">
                <a16:creationId xmlns:a16="http://schemas.microsoft.com/office/drawing/2014/main" id="{AD1081F7-73B3-0A34-55DD-F4B5DF3373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3657600"/>
            <a:ext cx="1600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1400" b="1">
              <a:latin typeface="Arial" panose="020B0604020202020204" pitchFamily="34" charset="0"/>
            </a:endParaRPr>
          </a:p>
        </p:txBody>
      </p:sp>
      <p:sp>
        <p:nvSpPr>
          <p:cNvPr id="91144" name="Text Box 7">
            <a:extLst>
              <a:ext uri="{FF2B5EF4-FFF2-40B4-BE49-F238E27FC236}">
                <a16:creationId xmlns:a16="http://schemas.microsoft.com/office/drawing/2014/main" id="{BBC7852C-543A-DDF6-4743-440FA29A79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3810000"/>
            <a:ext cx="1905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latin typeface="Arial" panose="020B0604020202020204" pitchFamily="34" charset="0"/>
              </a:rPr>
              <a:t>Data</a:t>
            </a:r>
          </a:p>
        </p:txBody>
      </p:sp>
      <p:sp>
        <p:nvSpPr>
          <p:cNvPr id="91145" name="Text Box 8">
            <a:extLst>
              <a:ext uri="{FF2B5EF4-FFF2-40B4-BE49-F238E27FC236}">
                <a16:creationId xmlns:a16="http://schemas.microsoft.com/office/drawing/2014/main" id="{210B5BC9-FD00-DDCB-D3B5-EE39BD9132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3810000"/>
            <a:ext cx="2667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latin typeface="Arial" panose="020B0604020202020204" pitchFamily="34" charset="0"/>
              </a:rPr>
              <a:t>Equal interval width (binning)</a:t>
            </a:r>
          </a:p>
        </p:txBody>
      </p:sp>
      <p:sp>
        <p:nvSpPr>
          <p:cNvPr id="91146" name="Text Box 9">
            <a:extLst>
              <a:ext uri="{FF2B5EF4-FFF2-40B4-BE49-F238E27FC236}">
                <a16:creationId xmlns:a16="http://schemas.microsoft.com/office/drawing/2014/main" id="{B50682D2-1D4A-4A08-7112-705970E95A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172200"/>
            <a:ext cx="2514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latin typeface="Arial" panose="020B0604020202020204" pitchFamily="34" charset="0"/>
              </a:rPr>
              <a:t>Equal frequency (binning)</a:t>
            </a:r>
          </a:p>
        </p:txBody>
      </p:sp>
      <p:sp>
        <p:nvSpPr>
          <p:cNvPr id="91147" name="Text Box 10">
            <a:extLst>
              <a:ext uri="{FF2B5EF4-FFF2-40B4-BE49-F238E27FC236}">
                <a16:creationId xmlns:a16="http://schemas.microsoft.com/office/drawing/2014/main" id="{1F012C60-8DEF-8E7D-531E-D43757759D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6172200"/>
            <a:ext cx="3733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latin typeface="Arial" panose="020B0604020202020204" pitchFamily="34" charset="0"/>
              </a:rPr>
              <a:t>K-means clustering leads to better results</a:t>
            </a:r>
          </a:p>
        </p:txBody>
      </p:sp>
      <p:pic>
        <p:nvPicPr>
          <p:cNvPr id="91148" name="Picture 11">
            <a:extLst>
              <a:ext uri="{FF2B5EF4-FFF2-40B4-BE49-F238E27FC236}">
                <a16:creationId xmlns:a16="http://schemas.microsoft.com/office/drawing/2014/main" id="{A5A90997-5959-4003-8DD9-1D2D70AEEF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3768725"/>
            <a:ext cx="4876800" cy="2252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zoom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061">
            <a:extLst>
              <a:ext uri="{FF2B5EF4-FFF2-40B4-BE49-F238E27FC236}">
                <a16:creationId xmlns:a16="http://schemas.microsoft.com/office/drawing/2014/main" id="{853A4E5E-6924-283C-D23D-EB6FC92D9636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CB7A3A18-068C-41DD-B092-F2D2F34BDCCD}" type="slidenum">
              <a:rPr lang="en-US" altLang="en-US" sz="120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43</a:t>
            </a:fld>
            <a:endParaRPr lang="en-US" altLang="en-US" sz="1200"/>
          </a:p>
        </p:txBody>
      </p:sp>
      <p:sp>
        <p:nvSpPr>
          <p:cNvPr id="93187" name="Rectangle 2">
            <a:extLst>
              <a:ext uri="{FF2B5EF4-FFF2-40B4-BE49-F238E27FC236}">
                <a16:creationId xmlns:a16="http://schemas.microsoft.com/office/drawing/2014/main" id="{68242006-060C-E1E6-5B3C-38AB5EFABA4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0"/>
            <a:ext cx="8585200" cy="1219200"/>
          </a:xfrm>
        </p:spPr>
        <p:txBody>
          <a:bodyPr/>
          <a:lstStyle/>
          <a:p>
            <a:pPr eaLnBrk="1" hangingPunct="1"/>
            <a:r>
              <a:rPr lang="en-US" altLang="en-US" sz="4000">
                <a:cs typeface="Times New Roman" panose="02020603050405020304" pitchFamily="18" charset="0"/>
              </a:rPr>
              <a:t>Discretization by </a:t>
            </a:r>
            <a:r>
              <a:rPr lang="en-US" altLang="en-US" sz="4000"/>
              <a:t>Classification &amp; Correlation Analysis</a:t>
            </a:r>
          </a:p>
        </p:txBody>
      </p:sp>
      <p:sp>
        <p:nvSpPr>
          <p:cNvPr id="93188" name="Rectangle 3">
            <a:extLst>
              <a:ext uri="{FF2B5EF4-FFF2-40B4-BE49-F238E27FC236}">
                <a16:creationId xmlns:a16="http://schemas.microsoft.com/office/drawing/2014/main" id="{1B04E5F1-382D-DECE-F5E1-EB8D7A42779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95400"/>
            <a:ext cx="8394700" cy="5181600"/>
          </a:xfrm>
          <a:noFill/>
        </p:spPr>
        <p:txBody>
          <a:bodyPr lIns="90488" tIns="44450" rIns="90488" bIns="44450"/>
          <a:lstStyle/>
          <a:p>
            <a:pPr marL="285750" indent="-285750" algn="just" eaLnBrk="1" hangingPunct="1">
              <a:lnSpc>
                <a:spcPct val="145000"/>
              </a:lnSpc>
              <a:tabLst>
                <a:tab pos="1198563" algn="l"/>
              </a:tabLst>
            </a:pPr>
            <a:r>
              <a:rPr lang="en-US" altLang="en-US" sz="2000">
                <a:cs typeface="Times New Roman" panose="02020603050405020304" pitchFamily="18" charset="0"/>
              </a:rPr>
              <a:t>Classification (e.g., decision tree analysis)</a:t>
            </a:r>
          </a:p>
          <a:p>
            <a:pPr lvl="1" algn="just" eaLnBrk="1" hangingPunct="1">
              <a:lnSpc>
                <a:spcPct val="145000"/>
              </a:lnSpc>
              <a:tabLst>
                <a:tab pos="1198563" algn="l"/>
              </a:tabLst>
            </a:pPr>
            <a:r>
              <a:rPr lang="en-US" altLang="en-US" sz="2000"/>
              <a:t>Supervised: Given class labels, e.g., cancerous vs. benign</a:t>
            </a:r>
          </a:p>
          <a:p>
            <a:pPr lvl="1" algn="just" eaLnBrk="1" hangingPunct="1">
              <a:lnSpc>
                <a:spcPct val="145000"/>
              </a:lnSpc>
              <a:tabLst>
                <a:tab pos="1198563" algn="l"/>
              </a:tabLst>
            </a:pPr>
            <a:r>
              <a:rPr lang="en-US" altLang="en-US" sz="2000">
                <a:cs typeface="Times New Roman" panose="02020603050405020304" pitchFamily="18" charset="0"/>
              </a:rPr>
              <a:t>Using </a:t>
            </a:r>
            <a:r>
              <a:rPr lang="en-US" altLang="en-US" sz="2000" i="1">
                <a:cs typeface="Times New Roman" panose="02020603050405020304" pitchFamily="18" charset="0"/>
              </a:rPr>
              <a:t>entropy</a:t>
            </a:r>
            <a:r>
              <a:rPr lang="en-US" altLang="en-US" sz="2000">
                <a:cs typeface="Times New Roman" panose="02020603050405020304" pitchFamily="18" charset="0"/>
              </a:rPr>
              <a:t> to determine split point (discretization point)</a:t>
            </a:r>
            <a:endParaRPr lang="en-US" altLang="en-US" sz="2000"/>
          </a:p>
          <a:p>
            <a:pPr lvl="1" algn="just" eaLnBrk="1" hangingPunct="1">
              <a:lnSpc>
                <a:spcPct val="145000"/>
              </a:lnSpc>
              <a:tabLst>
                <a:tab pos="1198563" algn="l"/>
              </a:tabLst>
            </a:pPr>
            <a:r>
              <a:rPr lang="en-US" altLang="en-US" sz="2000"/>
              <a:t>Top-down, recursive split</a:t>
            </a:r>
          </a:p>
          <a:p>
            <a:pPr lvl="1" algn="just" eaLnBrk="1" hangingPunct="1">
              <a:lnSpc>
                <a:spcPct val="145000"/>
              </a:lnSpc>
              <a:tabLst>
                <a:tab pos="1198563" algn="l"/>
              </a:tabLst>
            </a:pPr>
            <a:r>
              <a:rPr lang="en-US" altLang="en-US" sz="2000"/>
              <a:t>Details to be covered in Chapter 7</a:t>
            </a:r>
            <a:endParaRPr lang="en-US" altLang="en-US" sz="2000">
              <a:cs typeface="Times New Roman" panose="02020603050405020304" pitchFamily="18" charset="0"/>
            </a:endParaRPr>
          </a:p>
          <a:p>
            <a:pPr marL="285750" indent="-285750" algn="just" eaLnBrk="1" hangingPunct="1">
              <a:lnSpc>
                <a:spcPct val="145000"/>
              </a:lnSpc>
              <a:tabLst>
                <a:tab pos="1198563" algn="l"/>
              </a:tabLst>
            </a:pPr>
            <a:r>
              <a:rPr lang="en-US" altLang="en-US" sz="2000">
                <a:cs typeface="Times New Roman" panose="02020603050405020304" pitchFamily="18" charset="0"/>
              </a:rPr>
              <a:t>Correlation analysis (e.g., Chi-merge: </a:t>
            </a:r>
            <a:r>
              <a:rPr lang="el-GR" altLang="en-US" sz="2000">
                <a:cs typeface="Tahoma" panose="020B0604030504040204" pitchFamily="34" charset="0"/>
              </a:rPr>
              <a:t>χ</a:t>
            </a:r>
            <a:r>
              <a:rPr lang="en-US" altLang="en-US" sz="2000" baseline="30000">
                <a:cs typeface="Tahoma" panose="020B0604030504040204" pitchFamily="34" charset="0"/>
              </a:rPr>
              <a:t>2</a:t>
            </a:r>
            <a:r>
              <a:rPr lang="en-US" altLang="en-US" sz="2000">
                <a:cs typeface="Tahoma" panose="020B0604030504040204" pitchFamily="34" charset="0"/>
              </a:rPr>
              <a:t>-based discretization</a:t>
            </a:r>
            <a:r>
              <a:rPr lang="en-US" altLang="en-US" sz="2000">
                <a:cs typeface="Times New Roman" panose="02020603050405020304" pitchFamily="18" charset="0"/>
              </a:rPr>
              <a:t>)</a:t>
            </a:r>
            <a:endParaRPr lang="en-US" altLang="en-US" sz="2000">
              <a:cs typeface="Tahoma" panose="020B0604030504040204" pitchFamily="34" charset="0"/>
            </a:endParaRPr>
          </a:p>
          <a:p>
            <a:pPr lvl="1" algn="just" eaLnBrk="1" hangingPunct="1">
              <a:lnSpc>
                <a:spcPct val="145000"/>
              </a:lnSpc>
              <a:tabLst>
                <a:tab pos="1198563" algn="l"/>
              </a:tabLst>
            </a:pPr>
            <a:r>
              <a:rPr lang="en-US" altLang="en-US" sz="2000">
                <a:cs typeface="Tahoma" panose="020B0604030504040204" pitchFamily="34" charset="0"/>
              </a:rPr>
              <a:t>Supervised: use class information</a:t>
            </a:r>
          </a:p>
          <a:p>
            <a:pPr lvl="1" algn="just" eaLnBrk="1" hangingPunct="1">
              <a:lnSpc>
                <a:spcPct val="145000"/>
              </a:lnSpc>
              <a:tabLst>
                <a:tab pos="1198563" algn="l"/>
              </a:tabLst>
            </a:pPr>
            <a:r>
              <a:rPr lang="en-US" altLang="en-US" sz="2000">
                <a:cs typeface="Tahoma" panose="020B0604030504040204" pitchFamily="34" charset="0"/>
              </a:rPr>
              <a:t>Bottom-up merge: find the best neighboring intervals (those having similar distributions of classes, i.e., low </a:t>
            </a:r>
            <a:r>
              <a:rPr lang="el-GR" altLang="en-US" sz="2000">
                <a:cs typeface="Tahoma" panose="020B0604030504040204" pitchFamily="34" charset="0"/>
              </a:rPr>
              <a:t>χ</a:t>
            </a:r>
            <a:r>
              <a:rPr lang="en-US" altLang="en-US" sz="2000" baseline="30000">
                <a:cs typeface="Tahoma" panose="020B0604030504040204" pitchFamily="34" charset="0"/>
              </a:rPr>
              <a:t>2</a:t>
            </a:r>
            <a:r>
              <a:rPr lang="en-US" altLang="en-US" sz="2000">
                <a:cs typeface="Tahoma" panose="020B0604030504040204" pitchFamily="34" charset="0"/>
              </a:rPr>
              <a:t> values) to merge</a:t>
            </a:r>
          </a:p>
          <a:p>
            <a:pPr lvl="1" algn="just" eaLnBrk="1" hangingPunct="1">
              <a:lnSpc>
                <a:spcPct val="145000"/>
              </a:lnSpc>
              <a:tabLst>
                <a:tab pos="1198563" algn="l"/>
              </a:tabLst>
            </a:pPr>
            <a:r>
              <a:rPr lang="en-US" altLang="en-US" sz="2000">
                <a:cs typeface="Tahoma" panose="020B0604030504040204" pitchFamily="34" charset="0"/>
              </a:rPr>
              <a:t>Merge performed recursively, until a predefined stopping condition</a:t>
            </a:r>
          </a:p>
        </p:txBody>
      </p:sp>
      <p:sp>
        <p:nvSpPr>
          <p:cNvPr id="93189" name="Text Box 4">
            <a:extLst>
              <a:ext uri="{FF2B5EF4-FFF2-40B4-BE49-F238E27FC236}">
                <a16:creationId xmlns:a16="http://schemas.microsoft.com/office/drawing/2014/main" id="{331462BB-0CFC-9926-D719-4FC02DA22A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3657600"/>
            <a:ext cx="1600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1400" b="1">
              <a:latin typeface="Arial" panose="020B0604020202020204" pitchFamily="34" charset="0"/>
            </a:endParaRPr>
          </a:p>
        </p:txBody>
      </p:sp>
      <p:sp>
        <p:nvSpPr>
          <p:cNvPr id="93190" name="Rectangle 7">
            <a:extLst>
              <a:ext uri="{FF2B5EF4-FFF2-40B4-BE49-F238E27FC236}">
                <a16:creationId xmlns:a16="http://schemas.microsoft.com/office/drawing/2014/main" id="{E57578F8-BCF8-8E5B-6BE7-E7F9135A0F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7675" y="5984875"/>
            <a:ext cx="184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1400" b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zoom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061">
            <a:extLst>
              <a:ext uri="{FF2B5EF4-FFF2-40B4-BE49-F238E27FC236}">
                <a16:creationId xmlns:a16="http://schemas.microsoft.com/office/drawing/2014/main" id="{A9EAC8F4-11B5-6D8E-1894-EFF051C9D73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AC59E58-FFA7-42F4-A22C-7BD407586EAD}" type="slidenum">
              <a:rPr lang="en-US" altLang="en-US" sz="12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44</a:t>
            </a:fld>
            <a:endParaRPr lang="en-US" altLang="en-US" sz="1200"/>
          </a:p>
        </p:txBody>
      </p:sp>
      <p:sp>
        <p:nvSpPr>
          <p:cNvPr id="95235" name="Rectangle 2">
            <a:extLst>
              <a:ext uri="{FF2B5EF4-FFF2-40B4-BE49-F238E27FC236}">
                <a16:creationId xmlns:a16="http://schemas.microsoft.com/office/drawing/2014/main" id="{9144BB70-3B1A-472A-2BD0-4173A05266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solidFill>
                  <a:srgbClr val="170981"/>
                </a:solidFill>
              </a:rPr>
              <a:t>Concept Hierarchy Generation</a:t>
            </a:r>
          </a:p>
        </p:txBody>
      </p:sp>
      <p:sp>
        <p:nvSpPr>
          <p:cNvPr id="95236" name="Rectangle 3">
            <a:extLst>
              <a:ext uri="{FF2B5EF4-FFF2-40B4-BE49-F238E27FC236}">
                <a16:creationId xmlns:a16="http://schemas.microsoft.com/office/drawing/2014/main" id="{516CE5B2-7C59-ECE1-01ED-DB3BD66AE0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534400" cy="51054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en-US" sz="2000" b="1"/>
              <a:t>Concept hierarchy</a:t>
            </a:r>
            <a:r>
              <a:rPr lang="en-US" altLang="en-US" sz="2000"/>
              <a:t> organizes concepts (i.e., attribute values) hierarchically and is usually associated with each dimension in a data warehouse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000"/>
              <a:t>Concept hierarchies facilitate </a:t>
            </a:r>
            <a:r>
              <a:rPr lang="en-US" altLang="en-US" sz="2000" u="sng"/>
              <a:t>drilling and rolling</a:t>
            </a:r>
            <a:r>
              <a:rPr lang="en-US" altLang="en-US" sz="2000"/>
              <a:t> in data warehouses to view data in multiple granularity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000"/>
              <a:t>Concept hierarchy formation: Recursively reduce the data by collecting and replacing low level concepts (such as numeric values for </a:t>
            </a:r>
            <a:r>
              <a:rPr lang="en-US" altLang="en-US" sz="2000" i="1"/>
              <a:t>age</a:t>
            </a:r>
            <a:r>
              <a:rPr lang="en-US" altLang="en-US" sz="2000"/>
              <a:t>) by higher level concepts (such as </a:t>
            </a:r>
            <a:r>
              <a:rPr lang="en-US" altLang="en-US" sz="2000" i="1"/>
              <a:t>youth, adult</a:t>
            </a:r>
            <a:r>
              <a:rPr lang="en-US" altLang="en-US" sz="2000"/>
              <a:t>, or </a:t>
            </a:r>
            <a:r>
              <a:rPr lang="en-US" altLang="en-US" sz="2000" i="1"/>
              <a:t>senior</a:t>
            </a:r>
            <a:r>
              <a:rPr lang="en-US" altLang="en-US" sz="2000"/>
              <a:t>)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000"/>
              <a:t>Concept hierarchies can be explicitly specified by domain experts and/or data warehouse designers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000"/>
              <a:t>Concept hierarchy can be automatically formed for both numeric and nominal data.  For numeric data, use discretization methods shown.</a:t>
            </a:r>
          </a:p>
          <a:p>
            <a:pPr eaLnBrk="1" hangingPunct="1">
              <a:lnSpc>
                <a:spcPct val="120000"/>
              </a:lnSpc>
            </a:pPr>
            <a:endParaRPr lang="en-US" altLang="en-US" sz="2000"/>
          </a:p>
        </p:txBody>
      </p:sp>
    </p:spTree>
  </p:cSld>
  <p:clrMapOvr>
    <a:masterClrMapping/>
  </p:clrMapOvr>
  <p:transition>
    <p:zoom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061">
            <a:extLst>
              <a:ext uri="{FF2B5EF4-FFF2-40B4-BE49-F238E27FC236}">
                <a16:creationId xmlns:a16="http://schemas.microsoft.com/office/drawing/2014/main" id="{2534A2B2-1440-1CBA-810C-D1C81601527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D4993E7-64DF-4F39-88AE-D82FF5C731CD}" type="slidenum">
              <a:rPr lang="en-US" altLang="en-US" sz="12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45</a:t>
            </a:fld>
            <a:endParaRPr lang="en-US" altLang="en-US" sz="1200"/>
          </a:p>
        </p:txBody>
      </p:sp>
      <p:sp>
        <p:nvSpPr>
          <p:cNvPr id="97283" name="Rectangle 2">
            <a:extLst>
              <a:ext uri="{FF2B5EF4-FFF2-40B4-BE49-F238E27FC236}">
                <a16:creationId xmlns:a16="http://schemas.microsoft.com/office/drawing/2014/main" id="{7E77E142-3D04-F7DA-9F85-2AAC513BF9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152400" y="228600"/>
            <a:ext cx="9448800" cy="914400"/>
          </a:xfrm>
        </p:spPr>
        <p:txBody>
          <a:bodyPr/>
          <a:lstStyle/>
          <a:p>
            <a:pPr eaLnBrk="1" hangingPunct="1"/>
            <a:r>
              <a:rPr lang="en-US" altLang="en-US" sz="3200"/>
              <a:t>Concept Hierarchy Generation </a:t>
            </a:r>
            <a:br>
              <a:rPr lang="en-US" altLang="en-US" sz="3200"/>
            </a:br>
            <a:r>
              <a:rPr lang="en-US" altLang="en-US" sz="3200"/>
              <a:t>for Nominal Data</a:t>
            </a:r>
          </a:p>
        </p:txBody>
      </p:sp>
      <p:sp>
        <p:nvSpPr>
          <p:cNvPr id="97284" name="Rectangle 3">
            <a:extLst>
              <a:ext uri="{FF2B5EF4-FFF2-40B4-BE49-F238E27FC236}">
                <a16:creationId xmlns:a16="http://schemas.microsoft.com/office/drawing/2014/main" id="{91DD3B93-A75A-8F8B-38CF-880936B670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458200" cy="51054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en-US" sz="2400"/>
              <a:t>Specification of a partial/total ordering of attributes explicitly at the schema level by users or experts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400" i="1"/>
              <a:t>street</a:t>
            </a:r>
            <a:r>
              <a:rPr lang="en-US" altLang="en-US" sz="2400"/>
              <a:t> &lt; </a:t>
            </a:r>
            <a:r>
              <a:rPr lang="en-US" altLang="en-US" sz="2400" i="1"/>
              <a:t>city</a:t>
            </a:r>
            <a:r>
              <a:rPr lang="en-US" altLang="en-US" sz="2400"/>
              <a:t> &lt; </a:t>
            </a:r>
            <a:r>
              <a:rPr lang="en-US" altLang="en-US" sz="2400" i="1"/>
              <a:t>state</a:t>
            </a:r>
            <a:r>
              <a:rPr lang="en-US" altLang="en-US" sz="2400"/>
              <a:t> &lt; </a:t>
            </a:r>
            <a:r>
              <a:rPr lang="en-US" altLang="en-US" sz="2400" i="1"/>
              <a:t>country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400"/>
              <a:t>Specification of a hierarchy for a set of values by explicit data grouping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400"/>
              <a:t>{Urbana, Champaign, Chicago} &lt; Illinois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400"/>
              <a:t>Specification of only a partial set of attributes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400"/>
              <a:t>E.g., only </a:t>
            </a:r>
            <a:r>
              <a:rPr lang="en-US" altLang="en-US" sz="2400" i="1"/>
              <a:t>street</a:t>
            </a:r>
            <a:r>
              <a:rPr lang="en-US" altLang="en-US" sz="2400"/>
              <a:t> &lt; </a:t>
            </a:r>
            <a:r>
              <a:rPr lang="en-US" altLang="en-US" sz="2400" i="1"/>
              <a:t>city</a:t>
            </a:r>
            <a:r>
              <a:rPr lang="en-US" altLang="en-US" sz="2400"/>
              <a:t>, not others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400"/>
              <a:t>Automatic generation of hierarchies (or attribute levels) by the analysis of the number of distinct values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400"/>
              <a:t>E.g., for a set of attributes: {</a:t>
            </a:r>
            <a:r>
              <a:rPr lang="en-US" altLang="en-US" sz="2400" i="1"/>
              <a:t>street, city, state, country</a:t>
            </a:r>
            <a:r>
              <a:rPr lang="en-US" altLang="en-US" sz="2400"/>
              <a:t>}</a:t>
            </a:r>
          </a:p>
        </p:txBody>
      </p:sp>
    </p:spTree>
  </p:cSld>
  <p:clrMapOvr>
    <a:masterClrMapping/>
  </p:clrMapOvr>
  <p:transition>
    <p:zoom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061">
            <a:extLst>
              <a:ext uri="{FF2B5EF4-FFF2-40B4-BE49-F238E27FC236}">
                <a16:creationId xmlns:a16="http://schemas.microsoft.com/office/drawing/2014/main" id="{DC0AC578-6FC1-616C-3387-5F7C7769796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6F28BBA-C8EF-40DB-B757-2AFE37A1017A}" type="slidenum">
              <a:rPr lang="en-US" altLang="en-US" sz="12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46</a:t>
            </a:fld>
            <a:endParaRPr lang="en-US" altLang="en-US" sz="1200"/>
          </a:p>
        </p:txBody>
      </p:sp>
      <p:sp>
        <p:nvSpPr>
          <p:cNvPr id="99331" name="Rectangle 2">
            <a:extLst>
              <a:ext uri="{FF2B5EF4-FFF2-40B4-BE49-F238E27FC236}">
                <a16:creationId xmlns:a16="http://schemas.microsoft.com/office/drawing/2014/main" id="{8453E2F9-8B01-FB9E-01C8-4DABCEC8B1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685800"/>
          </a:xfrm>
        </p:spPr>
        <p:txBody>
          <a:bodyPr/>
          <a:lstStyle/>
          <a:p>
            <a:pPr eaLnBrk="1" hangingPunct="1"/>
            <a:r>
              <a:rPr lang="en-US" altLang="en-US" sz="3200"/>
              <a:t>Automatic Concept Hierarchy Generation</a:t>
            </a:r>
          </a:p>
        </p:txBody>
      </p:sp>
      <p:sp>
        <p:nvSpPr>
          <p:cNvPr id="99332" name="Rectangle 3">
            <a:extLst>
              <a:ext uri="{FF2B5EF4-FFF2-40B4-BE49-F238E27FC236}">
                <a16:creationId xmlns:a16="http://schemas.microsoft.com/office/drawing/2014/main" id="{5477D358-6835-36F2-0DA2-BC512FBCE9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077200" cy="2286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</a:rPr>
              <a:t>Some hierarchies can be automatically generated based on the analysis of the number of distinct values per attribute in the data set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</a:rPr>
              <a:t>The attribute with the most distinct values is placed at the lowest level of the hierarchy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</a:rPr>
              <a:t>Exceptions, e.g., weekday, month, quarter, year</a:t>
            </a:r>
          </a:p>
        </p:txBody>
      </p:sp>
      <p:grpSp>
        <p:nvGrpSpPr>
          <p:cNvPr id="99333" name="Group 4">
            <a:extLst>
              <a:ext uri="{FF2B5EF4-FFF2-40B4-BE49-F238E27FC236}">
                <a16:creationId xmlns:a16="http://schemas.microsoft.com/office/drawing/2014/main" id="{1D93B554-BECB-1825-2B48-CECC778549EA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3733800"/>
            <a:ext cx="7156450" cy="2724150"/>
            <a:chOff x="672" y="2438"/>
            <a:chExt cx="4508" cy="1716"/>
          </a:xfrm>
        </p:grpSpPr>
        <p:sp>
          <p:nvSpPr>
            <p:cNvPr id="99334" name="Oval 5">
              <a:extLst>
                <a:ext uri="{FF2B5EF4-FFF2-40B4-BE49-F238E27FC236}">
                  <a16:creationId xmlns:a16="http://schemas.microsoft.com/office/drawing/2014/main" id="{F02887FF-43A5-3E07-859A-115FDFCC96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2496"/>
              <a:ext cx="2256" cy="216"/>
            </a:xfrm>
            <a:prstGeom prst="ellips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i="1">
                  <a:latin typeface="Times New Roman" panose="02020603050405020304" pitchFamily="18" charset="0"/>
                </a:rPr>
                <a:t>country</a:t>
              </a:r>
            </a:p>
          </p:txBody>
        </p:sp>
        <p:sp>
          <p:nvSpPr>
            <p:cNvPr id="99335" name="Oval 6">
              <a:extLst>
                <a:ext uri="{FF2B5EF4-FFF2-40B4-BE49-F238E27FC236}">
                  <a16:creationId xmlns:a16="http://schemas.microsoft.com/office/drawing/2014/main" id="{B4123481-B5A4-05CF-9818-95EBF5B6B6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8" y="2952"/>
              <a:ext cx="2256" cy="216"/>
            </a:xfrm>
            <a:prstGeom prst="ellips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i="1">
                  <a:latin typeface="Times New Roman" panose="02020603050405020304" pitchFamily="18" charset="0"/>
                </a:rPr>
                <a:t>province_or_ state</a:t>
              </a:r>
            </a:p>
          </p:txBody>
        </p:sp>
        <p:sp>
          <p:nvSpPr>
            <p:cNvPr id="99336" name="Oval 7">
              <a:extLst>
                <a:ext uri="{FF2B5EF4-FFF2-40B4-BE49-F238E27FC236}">
                  <a16:creationId xmlns:a16="http://schemas.microsoft.com/office/drawing/2014/main" id="{7EB262D1-615F-77C4-CF47-2FDAD674FE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6" y="3456"/>
              <a:ext cx="2256" cy="216"/>
            </a:xfrm>
            <a:prstGeom prst="ellips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i="1">
                  <a:latin typeface="Times New Roman" panose="02020603050405020304" pitchFamily="18" charset="0"/>
                </a:rPr>
                <a:t>city</a:t>
              </a:r>
            </a:p>
          </p:txBody>
        </p:sp>
        <p:sp>
          <p:nvSpPr>
            <p:cNvPr id="99337" name="Oval 8">
              <a:extLst>
                <a:ext uri="{FF2B5EF4-FFF2-40B4-BE49-F238E27FC236}">
                  <a16:creationId xmlns:a16="http://schemas.microsoft.com/office/drawing/2014/main" id="{5315EBC1-AC7B-3AE0-7574-3EE57EEB5B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" y="3936"/>
              <a:ext cx="2256" cy="216"/>
            </a:xfrm>
            <a:prstGeom prst="ellips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i="1">
                  <a:latin typeface="Times New Roman" panose="02020603050405020304" pitchFamily="18" charset="0"/>
                </a:rPr>
                <a:t>street</a:t>
              </a:r>
            </a:p>
          </p:txBody>
        </p:sp>
        <p:sp>
          <p:nvSpPr>
            <p:cNvPr id="99338" name="Line 9">
              <a:extLst>
                <a:ext uri="{FF2B5EF4-FFF2-40B4-BE49-F238E27FC236}">
                  <a16:creationId xmlns:a16="http://schemas.microsoft.com/office/drawing/2014/main" id="{82AF66CB-754E-98CA-E3E2-6088012F2C1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36" y="2736"/>
              <a:ext cx="0" cy="24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9339" name="Line 10">
              <a:extLst>
                <a:ext uri="{FF2B5EF4-FFF2-40B4-BE49-F238E27FC236}">
                  <a16:creationId xmlns:a16="http://schemas.microsoft.com/office/drawing/2014/main" id="{B7937E4B-7525-F2A1-D491-6E11127829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36" y="3096"/>
              <a:ext cx="0" cy="336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9340" name="Line 11">
              <a:extLst>
                <a:ext uri="{FF2B5EF4-FFF2-40B4-BE49-F238E27FC236}">
                  <a16:creationId xmlns:a16="http://schemas.microsoft.com/office/drawing/2014/main" id="{D9505D9F-1337-59CF-2D96-80D0070706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36" y="3612"/>
              <a:ext cx="0" cy="348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9341" name="Text Box 12">
              <a:extLst>
                <a:ext uri="{FF2B5EF4-FFF2-40B4-BE49-F238E27FC236}">
                  <a16:creationId xmlns:a16="http://schemas.microsoft.com/office/drawing/2014/main" id="{91AA34DD-9EB0-BA44-7ABA-5E1457B29E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42" y="2438"/>
              <a:ext cx="145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15 distinct values</a:t>
              </a:r>
            </a:p>
          </p:txBody>
        </p:sp>
        <p:sp>
          <p:nvSpPr>
            <p:cNvPr id="99342" name="Text Box 13">
              <a:extLst>
                <a:ext uri="{FF2B5EF4-FFF2-40B4-BE49-F238E27FC236}">
                  <a16:creationId xmlns:a16="http://schemas.microsoft.com/office/drawing/2014/main" id="{A18BBCBA-0679-6051-29BB-8EDAF07012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2" y="2942"/>
              <a:ext cx="157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365 distinct values</a:t>
              </a:r>
            </a:p>
          </p:txBody>
        </p:sp>
        <p:sp>
          <p:nvSpPr>
            <p:cNvPr id="99343" name="Text Box 14">
              <a:extLst>
                <a:ext uri="{FF2B5EF4-FFF2-40B4-BE49-F238E27FC236}">
                  <a16:creationId xmlns:a16="http://schemas.microsoft.com/office/drawing/2014/main" id="{168AA6AE-15BC-C370-D9FF-7FFC4E9354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70" y="3410"/>
              <a:ext cx="165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3567 distinct values</a:t>
              </a:r>
            </a:p>
          </p:txBody>
        </p:sp>
        <p:sp>
          <p:nvSpPr>
            <p:cNvPr id="99344" name="Text Box 15">
              <a:extLst>
                <a:ext uri="{FF2B5EF4-FFF2-40B4-BE49-F238E27FC236}">
                  <a16:creationId xmlns:a16="http://schemas.microsoft.com/office/drawing/2014/main" id="{0F86025A-B54B-0F6F-48C4-714F31F370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90" y="3866"/>
              <a:ext cx="189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674,339 distinct values</a:t>
              </a:r>
            </a:p>
          </p:txBody>
        </p:sp>
      </p:grpSp>
    </p:spTree>
  </p:cSld>
  <p:clrMapOvr>
    <a:masterClrMapping/>
  </p:clrMapOvr>
  <p:transition>
    <p:zoom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061">
            <a:extLst>
              <a:ext uri="{FF2B5EF4-FFF2-40B4-BE49-F238E27FC236}">
                <a16:creationId xmlns:a16="http://schemas.microsoft.com/office/drawing/2014/main" id="{E31E4346-1E0D-F501-DF58-A7D74DD3AF2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CDBA974-B6C3-4690-AA10-C156C6E3E17D}" type="slidenum">
              <a:rPr lang="en-US" altLang="en-US" sz="12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47</a:t>
            </a:fld>
            <a:endParaRPr lang="en-US" altLang="en-US" sz="1200"/>
          </a:p>
        </p:txBody>
      </p:sp>
      <p:sp>
        <p:nvSpPr>
          <p:cNvPr id="101379" name="Rectangle 2">
            <a:extLst>
              <a:ext uri="{FF2B5EF4-FFF2-40B4-BE49-F238E27FC236}">
                <a16:creationId xmlns:a16="http://schemas.microsoft.com/office/drawing/2014/main" id="{D3EB968D-0389-2259-3076-9E065243E9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457200"/>
            <a:ext cx="9144000" cy="609600"/>
          </a:xfrm>
        </p:spPr>
        <p:txBody>
          <a:bodyPr/>
          <a:lstStyle/>
          <a:p>
            <a:pPr eaLnBrk="1" hangingPunct="1"/>
            <a:r>
              <a:rPr lang="en-US" altLang="en-US" sz="4000"/>
              <a:t>Summary</a:t>
            </a:r>
          </a:p>
        </p:txBody>
      </p:sp>
      <p:sp>
        <p:nvSpPr>
          <p:cNvPr id="101380" name="Rectangle 3">
            <a:extLst>
              <a:ext uri="{FF2B5EF4-FFF2-40B4-BE49-F238E27FC236}">
                <a16:creationId xmlns:a16="http://schemas.microsoft.com/office/drawing/2014/main" id="{05DF7D04-1B2D-9666-B138-E85BDBC234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610600" cy="5103813"/>
          </a:xfrm>
        </p:spPr>
        <p:txBody>
          <a:bodyPr/>
          <a:lstStyle/>
          <a:p>
            <a:pPr eaLnBrk="1" hangingPunct="1"/>
            <a:r>
              <a:rPr lang="en-US" altLang="en-US" sz="2000" b="1"/>
              <a:t>Data quality</a:t>
            </a:r>
            <a:r>
              <a:rPr lang="en-US" altLang="en-US" sz="2000"/>
              <a:t>: accuracy, completeness, consistency, timeliness, believability, interpretability</a:t>
            </a:r>
          </a:p>
          <a:p>
            <a:pPr eaLnBrk="1" hangingPunct="1"/>
            <a:r>
              <a:rPr lang="en-US" altLang="en-US" sz="2000" b="1"/>
              <a:t>Data cleaning</a:t>
            </a:r>
            <a:r>
              <a:rPr lang="en-US" altLang="en-US" sz="2000"/>
              <a:t>: e.g. missing/noisy values, outliers</a:t>
            </a:r>
          </a:p>
          <a:p>
            <a:pPr eaLnBrk="1" hangingPunct="1"/>
            <a:r>
              <a:rPr lang="en-US" altLang="en-US" sz="2000" b="1"/>
              <a:t>Data integration</a:t>
            </a:r>
            <a:r>
              <a:rPr lang="en-US" altLang="en-US" sz="2000"/>
              <a:t> from multiple sources: </a:t>
            </a:r>
          </a:p>
          <a:p>
            <a:pPr lvl="1" eaLnBrk="1" hangingPunct="1"/>
            <a:r>
              <a:rPr lang="en-US" altLang="en-US" sz="2000"/>
              <a:t>Entity identification problem</a:t>
            </a:r>
          </a:p>
          <a:p>
            <a:pPr lvl="1" eaLnBrk="1" hangingPunct="1"/>
            <a:r>
              <a:rPr lang="en-US" altLang="en-US" sz="2000"/>
              <a:t>Remove redundancies</a:t>
            </a:r>
          </a:p>
          <a:p>
            <a:pPr lvl="1" eaLnBrk="1" hangingPunct="1"/>
            <a:r>
              <a:rPr lang="en-US" altLang="en-US" sz="2000"/>
              <a:t>Detect inconsistencies</a:t>
            </a:r>
          </a:p>
          <a:p>
            <a:pPr eaLnBrk="1" hangingPunct="1"/>
            <a:r>
              <a:rPr lang="en-US" altLang="en-US" sz="2000" b="1"/>
              <a:t>Data reduction</a:t>
            </a:r>
          </a:p>
          <a:p>
            <a:pPr lvl="1" eaLnBrk="1" hangingPunct="1"/>
            <a:r>
              <a:rPr lang="en-US" altLang="en-US" sz="2000"/>
              <a:t>Dimensionality reduction</a:t>
            </a:r>
          </a:p>
          <a:p>
            <a:pPr lvl="1" eaLnBrk="1" hangingPunct="1"/>
            <a:r>
              <a:rPr lang="en-US" altLang="en-US" sz="2000"/>
              <a:t>Numerosity reduction</a:t>
            </a:r>
          </a:p>
          <a:p>
            <a:pPr lvl="1" eaLnBrk="1" hangingPunct="1"/>
            <a:r>
              <a:rPr lang="en-US" altLang="en-US" sz="2000"/>
              <a:t>Data compression</a:t>
            </a:r>
          </a:p>
          <a:p>
            <a:pPr eaLnBrk="1" hangingPunct="1"/>
            <a:r>
              <a:rPr lang="en-US" altLang="en-US" sz="2000" b="1"/>
              <a:t>Data transformation and data discretization</a:t>
            </a:r>
            <a:endParaRPr lang="en-US" altLang="en-US" sz="2000"/>
          </a:p>
          <a:p>
            <a:pPr lvl="1" eaLnBrk="1" hangingPunct="1"/>
            <a:r>
              <a:rPr lang="en-US" altLang="en-US" sz="2000"/>
              <a:t>Normalization</a:t>
            </a:r>
          </a:p>
          <a:p>
            <a:pPr lvl="1" eaLnBrk="1" hangingPunct="1"/>
            <a:r>
              <a:rPr lang="en-US" altLang="en-US" sz="2000"/>
              <a:t>Concept hierarchy generation</a:t>
            </a:r>
          </a:p>
          <a:p>
            <a:pPr lvl="1" eaLnBrk="1" hangingPunct="1">
              <a:lnSpc>
                <a:spcPct val="120000"/>
              </a:lnSpc>
            </a:pPr>
            <a:endParaRPr lang="en-US" altLang="en-US" sz="1600"/>
          </a:p>
          <a:p>
            <a:pPr eaLnBrk="1" hangingPunct="1">
              <a:lnSpc>
                <a:spcPct val="120000"/>
              </a:lnSpc>
            </a:pPr>
            <a:endParaRPr lang="en-US" altLang="en-US" sz="1600"/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endParaRPr lang="en-US" altLang="en-US" sz="1600"/>
          </a:p>
        </p:txBody>
      </p:sp>
    </p:spTree>
  </p:cSld>
  <p:clrMapOvr>
    <a:masterClrMapping/>
  </p:clrMapOvr>
  <p:transition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061">
            <a:extLst>
              <a:ext uri="{FF2B5EF4-FFF2-40B4-BE49-F238E27FC236}">
                <a16:creationId xmlns:a16="http://schemas.microsoft.com/office/drawing/2014/main" id="{D8AB514F-FD70-5D4F-3B7F-6646AD520D8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BE56490-9C07-4BEA-8DCD-7C57B5DC4714}" type="slidenum">
              <a:rPr lang="en-US" altLang="en-US" sz="12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200"/>
          </a:p>
        </p:txBody>
      </p:sp>
      <p:sp>
        <p:nvSpPr>
          <p:cNvPr id="15363" name="Slide Number Placeholder 6">
            <a:extLst>
              <a:ext uri="{FF2B5EF4-FFF2-40B4-BE49-F238E27FC236}">
                <a16:creationId xmlns:a16="http://schemas.microsoft.com/office/drawing/2014/main" id="{92A0B2A3-344E-81D3-B154-912BE28B36D8}"/>
              </a:ext>
            </a:extLst>
          </p:cNvPr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7755BB4F-F577-43F2-B9C7-3F14BB7A064B}" type="slidenum">
              <a:rPr lang="en-US" altLang="en-US" sz="120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200"/>
          </a:p>
        </p:txBody>
      </p:sp>
      <p:sp>
        <p:nvSpPr>
          <p:cNvPr id="15364" name="Rectangle 2">
            <a:extLst>
              <a:ext uri="{FF2B5EF4-FFF2-40B4-BE49-F238E27FC236}">
                <a16:creationId xmlns:a16="http://schemas.microsoft.com/office/drawing/2014/main" id="{9F10CE0E-E866-6679-BAD4-8184C3658C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en-US" sz="3200"/>
              <a:t>Chapter 3: Data Preprocessing</a:t>
            </a:r>
          </a:p>
        </p:txBody>
      </p:sp>
      <p:sp>
        <p:nvSpPr>
          <p:cNvPr id="15365" name="Rectangle 3">
            <a:extLst>
              <a:ext uri="{FF2B5EF4-FFF2-40B4-BE49-F238E27FC236}">
                <a16:creationId xmlns:a16="http://schemas.microsoft.com/office/drawing/2014/main" id="{1ADC319C-8A81-8EDC-DDEA-9A05BE7BC7B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371600"/>
            <a:ext cx="8229600" cy="51054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50000"/>
              </a:lnSpc>
            </a:pPr>
            <a:r>
              <a:rPr lang="en-US" altLang="en-US" sz="2400"/>
              <a:t>Data Preprocessing: An Overview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/>
              <a:t>Data Quality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/>
              <a:t>Major Tasks in Data Preprocessing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/>
              <a:t>Data Cleaning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/>
              <a:t>Data Integration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/>
              <a:t>Data Reduction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/>
              <a:t>Data Transformation and Data Discretization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/>
              <a:t>Summary</a:t>
            </a:r>
          </a:p>
        </p:txBody>
      </p:sp>
      <p:sp>
        <p:nvSpPr>
          <p:cNvPr id="15366" name="AutoShape 4">
            <a:extLst>
              <a:ext uri="{FF2B5EF4-FFF2-40B4-BE49-F238E27FC236}">
                <a16:creationId xmlns:a16="http://schemas.microsoft.com/office/drawing/2014/main" id="{210160EB-EF44-F6D3-56E1-4493784BE261}"/>
              </a:ext>
            </a:extLst>
          </p:cNvPr>
          <p:cNvSpPr>
            <a:spLocks noChangeArrowheads="1"/>
          </p:cNvSpPr>
          <p:nvPr/>
        </p:nvSpPr>
        <p:spPr bwMode="auto">
          <a:xfrm rot="9430553">
            <a:off x="2968625" y="3206750"/>
            <a:ext cx="522288" cy="485775"/>
          </a:xfrm>
          <a:prstGeom prst="notchedRightArrow">
            <a:avLst>
              <a:gd name="adj1" fmla="val 50000"/>
              <a:gd name="adj2" fmla="val 26879"/>
            </a:avLst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  <p:transition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061">
            <a:extLst>
              <a:ext uri="{FF2B5EF4-FFF2-40B4-BE49-F238E27FC236}">
                <a16:creationId xmlns:a16="http://schemas.microsoft.com/office/drawing/2014/main" id="{B3ADFD48-D72F-B973-05DE-529429000CB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6966DAB-7EC5-41FC-8B2C-7DFC60F292F1}" type="slidenum">
              <a:rPr lang="en-US" altLang="en-US" sz="12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20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5532FD9E-E7DB-5C81-691D-DF1D720434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solidFill>
                  <a:srgbClr val="170981"/>
                </a:solidFill>
              </a:rPr>
              <a:t>Data Cleaning</a:t>
            </a:r>
          </a:p>
        </p:txBody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9AB1B35F-025C-CC21-F6A0-8099834BD8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en-US" sz="2000"/>
              <a:t>Data in the Real World Is Dirty: Lots of potentially incorrect data, e.g., instrument faulty, human or computer error, transmission error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 u="sng"/>
              <a:t>incomplete</a:t>
            </a:r>
            <a:r>
              <a:rPr lang="en-US" altLang="en-US" sz="2000"/>
              <a:t>: lacking attribute values, lacking certain attributes of interest, or containing only aggregate data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en-US" sz="2000"/>
              <a:t>e.g., </a:t>
            </a:r>
            <a:r>
              <a:rPr lang="en-US" altLang="en-US" sz="2000" i="1"/>
              <a:t>Occupation</a:t>
            </a:r>
            <a:r>
              <a:rPr lang="en-US" altLang="en-US" sz="2000"/>
              <a:t>=“ ” (missing data)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000" u="sng"/>
              <a:t>noisy</a:t>
            </a:r>
            <a:r>
              <a:rPr lang="en-US" altLang="en-US" sz="2000"/>
              <a:t>: containing noise, errors, or outliers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en-US" sz="2000"/>
              <a:t>e.g., </a:t>
            </a:r>
            <a:r>
              <a:rPr lang="en-US" altLang="en-US" sz="2000" i="1"/>
              <a:t>Salary</a:t>
            </a:r>
            <a:r>
              <a:rPr lang="en-US" altLang="en-US" sz="2000"/>
              <a:t>=“</a:t>
            </a:r>
            <a:r>
              <a:rPr lang="en-US" altLang="en-US" sz="2000">
                <a:cs typeface="Tahoma" panose="020B0604030504040204" pitchFamily="34" charset="0"/>
              </a:rPr>
              <a:t>−</a:t>
            </a:r>
            <a:r>
              <a:rPr lang="en-US" altLang="en-US" sz="2000"/>
              <a:t>10” (an error)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000" u="sng"/>
              <a:t>inconsistent</a:t>
            </a:r>
            <a:r>
              <a:rPr lang="en-US" altLang="en-US" sz="2000"/>
              <a:t>: containing discrepancies in codes or names, e.g.,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en-US" sz="2000" i="1"/>
              <a:t>Age</a:t>
            </a:r>
            <a:r>
              <a:rPr lang="en-US" altLang="en-US" sz="2000"/>
              <a:t>=“42”, </a:t>
            </a:r>
            <a:r>
              <a:rPr lang="en-US" altLang="en-US" sz="2000" i="1"/>
              <a:t>Birthday</a:t>
            </a:r>
            <a:r>
              <a:rPr lang="en-US" altLang="en-US" sz="2000"/>
              <a:t>=“03/07/2010”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en-US" sz="2000"/>
              <a:t>Was rating “1, 2, 3”, now rating “A, B, C”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en-US" sz="2000"/>
              <a:t>discrepancy between duplicate records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 u="sng"/>
              <a:t>Intentional</a:t>
            </a:r>
            <a:r>
              <a:rPr lang="en-US" altLang="en-US" sz="2000" b="1" u="sng"/>
              <a:t> </a:t>
            </a:r>
            <a:r>
              <a:rPr lang="en-US" altLang="en-US" sz="2000"/>
              <a:t>(e.g., </a:t>
            </a:r>
            <a:r>
              <a:rPr lang="en-US" altLang="en-US" sz="2000" i="1"/>
              <a:t>disguised missing</a:t>
            </a:r>
            <a:r>
              <a:rPr lang="en-US" altLang="en-US" sz="2000"/>
              <a:t> data)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en-US" sz="2000"/>
              <a:t>Jan. 1 as everyone’s birthday?</a:t>
            </a:r>
          </a:p>
        </p:txBody>
      </p:sp>
    </p:spTree>
  </p:cSld>
  <p:clrMapOvr>
    <a:masterClrMapping/>
  </p:clrMapOvr>
  <p:transition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061">
            <a:extLst>
              <a:ext uri="{FF2B5EF4-FFF2-40B4-BE49-F238E27FC236}">
                <a16:creationId xmlns:a16="http://schemas.microsoft.com/office/drawing/2014/main" id="{77A19438-D1EB-279D-59AB-29998BF0D3B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A254B35-ACBF-43D1-9BFB-61469E247178}" type="slidenum">
              <a:rPr lang="en-US" altLang="en-US" sz="12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200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BC161A4E-637F-B76F-5457-D8EEF581FE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69950" y="304800"/>
            <a:ext cx="7169150" cy="609600"/>
          </a:xfrm>
        </p:spPr>
        <p:txBody>
          <a:bodyPr/>
          <a:lstStyle/>
          <a:p>
            <a:pPr eaLnBrk="1" hangingPunct="1"/>
            <a:r>
              <a:rPr lang="en-US" altLang="en-US">
                <a:solidFill>
                  <a:srgbClr val="170981"/>
                </a:solidFill>
              </a:rPr>
              <a:t>Incomplete (Missing) Data</a:t>
            </a:r>
          </a:p>
        </p:txBody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5AF043E9-061D-8B09-DF89-274A9A3C41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05800" cy="51054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en-US" sz="2400"/>
              <a:t>Data is not always available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400"/>
              <a:t>E.g., many tuples have no recorded value for several attributes, such as customer income in sales data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400"/>
              <a:t>Missing data may be due to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400"/>
              <a:t>equipment malfunction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400"/>
              <a:t>inconsistent with other recorded data and thus deleted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400"/>
              <a:t>data not entered due to misunderstanding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400"/>
              <a:t>certain data may not be considered important at the time of entry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400"/>
              <a:t>not register history or changes of the data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400"/>
              <a:t>Missing data may need to be inferred</a:t>
            </a:r>
          </a:p>
        </p:txBody>
      </p:sp>
    </p:spTree>
  </p:cSld>
  <p:clrMapOvr>
    <a:masterClrMapping/>
  </p:clrMapOvr>
  <p:transition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061">
            <a:extLst>
              <a:ext uri="{FF2B5EF4-FFF2-40B4-BE49-F238E27FC236}">
                <a16:creationId xmlns:a16="http://schemas.microsoft.com/office/drawing/2014/main" id="{5D20C9C9-E1DD-6A4E-5990-38C82F692BA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C33BF1D-239A-4F4F-9625-E36D84CE8C44}" type="slidenum">
              <a:rPr lang="en-US" altLang="en-US" sz="12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200"/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ADFE4935-EE0F-D372-E3CD-2539225E8A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543800" cy="762000"/>
          </a:xfrm>
        </p:spPr>
        <p:txBody>
          <a:bodyPr/>
          <a:lstStyle/>
          <a:p>
            <a:pPr eaLnBrk="1" hangingPunct="1"/>
            <a:r>
              <a:rPr lang="en-US" altLang="en-US"/>
              <a:t>How to Handle Missing Data?</a:t>
            </a:r>
          </a:p>
        </p:txBody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FA627869-D762-5F51-2A80-6347099CFC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534400" cy="52578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en-US" sz="2400"/>
              <a:t>Ignore the tuple: usually done when class label is missing (when doing classification)—not effective when the % of missing values per attribute varies considerably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400"/>
              <a:t>Fill in the missing value manually: tedious + infeasible?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400"/>
              <a:t>Fill in it automatically with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400"/>
              <a:t>a global constant : e.g., “unknown”, a new class?! 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400"/>
              <a:t>the attribute mean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400"/>
              <a:t>the attribute mean for all samples belonging to the same class: smarter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400">
                <a:solidFill>
                  <a:schemeClr val="hlink"/>
                </a:solidFill>
              </a:rPr>
              <a:t>the most probable value: inference-based such as Bayesian formula or decision tree</a:t>
            </a:r>
          </a:p>
        </p:txBody>
      </p:sp>
    </p:spTree>
  </p:cSld>
  <p:clrMapOvr>
    <a:masterClrMapping/>
  </p:clrMapOvr>
  <p:transition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061">
            <a:extLst>
              <a:ext uri="{FF2B5EF4-FFF2-40B4-BE49-F238E27FC236}">
                <a16:creationId xmlns:a16="http://schemas.microsoft.com/office/drawing/2014/main" id="{C6822622-0E66-6401-3532-EF484CD92D5B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7482A3-4299-45ED-A283-8EB9CE94855E}" type="slidenum">
              <a:rPr lang="en-US" altLang="en-US" sz="120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200"/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C21335AA-EB04-1177-6589-8DC3088DE8F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676400" y="228600"/>
            <a:ext cx="5638800" cy="762000"/>
          </a:xfrm>
        </p:spPr>
        <p:txBody>
          <a:bodyPr/>
          <a:lstStyle/>
          <a:p>
            <a:pPr eaLnBrk="1" hangingPunct="1"/>
            <a:r>
              <a:rPr lang="en-US" altLang="en-US">
                <a:solidFill>
                  <a:srgbClr val="170981"/>
                </a:solidFill>
              </a:rPr>
              <a:t>Noisy Data</a:t>
            </a:r>
          </a:p>
        </p:txBody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5DFF3F0C-7F59-D833-727E-A127F4E99EB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371600"/>
            <a:ext cx="8382000" cy="4953000"/>
          </a:xfrm>
        </p:spPr>
        <p:txBody>
          <a:bodyPr/>
          <a:lstStyle/>
          <a:p>
            <a:pPr eaLnBrk="1" hangingPunct="1"/>
            <a:r>
              <a:rPr lang="en-US" altLang="en-US" sz="2400">
                <a:solidFill>
                  <a:schemeClr val="folHlink"/>
                </a:solidFill>
              </a:rPr>
              <a:t>Noise</a:t>
            </a:r>
            <a:r>
              <a:rPr lang="en-US" altLang="en-US" sz="2400"/>
              <a:t>: random error or variance in a measured variable</a:t>
            </a:r>
          </a:p>
          <a:p>
            <a:pPr eaLnBrk="1" hangingPunct="1"/>
            <a:r>
              <a:rPr lang="en-US" altLang="en-US" sz="2400">
                <a:solidFill>
                  <a:schemeClr val="folHlink"/>
                </a:solidFill>
              </a:rPr>
              <a:t>Incorrect attribute values</a:t>
            </a:r>
            <a:r>
              <a:rPr lang="en-US" altLang="en-US" sz="2400"/>
              <a:t> may be due to</a:t>
            </a:r>
          </a:p>
          <a:p>
            <a:pPr lvl="1" eaLnBrk="1" hangingPunct="1"/>
            <a:r>
              <a:rPr lang="en-US" altLang="en-US" sz="2400"/>
              <a:t>faulty data collection instruments</a:t>
            </a:r>
          </a:p>
          <a:p>
            <a:pPr lvl="1" eaLnBrk="1" hangingPunct="1"/>
            <a:r>
              <a:rPr lang="en-US" altLang="en-US" sz="2400"/>
              <a:t>data entry problems</a:t>
            </a:r>
          </a:p>
          <a:p>
            <a:pPr lvl="1" eaLnBrk="1" hangingPunct="1"/>
            <a:r>
              <a:rPr lang="en-US" altLang="en-US" sz="2400"/>
              <a:t>data transmission problems</a:t>
            </a:r>
          </a:p>
          <a:p>
            <a:pPr lvl="1" eaLnBrk="1" hangingPunct="1"/>
            <a:r>
              <a:rPr lang="en-US" altLang="en-US" sz="2400"/>
              <a:t>technology limitation</a:t>
            </a:r>
          </a:p>
          <a:p>
            <a:pPr lvl="1" eaLnBrk="1" hangingPunct="1"/>
            <a:r>
              <a:rPr lang="en-US" altLang="en-US" sz="2400"/>
              <a:t>inconsistency in naming convention </a:t>
            </a:r>
          </a:p>
          <a:p>
            <a:pPr eaLnBrk="1" hangingPunct="1"/>
            <a:r>
              <a:rPr lang="en-US" altLang="en-US" sz="2400">
                <a:solidFill>
                  <a:schemeClr val="folHlink"/>
                </a:solidFill>
              </a:rPr>
              <a:t>Other data problems</a:t>
            </a:r>
            <a:r>
              <a:rPr lang="en-US" altLang="en-US" sz="2400"/>
              <a:t> which require data cleaning</a:t>
            </a:r>
          </a:p>
          <a:p>
            <a:pPr lvl="1" eaLnBrk="1" hangingPunct="1"/>
            <a:r>
              <a:rPr lang="en-US" altLang="en-US" sz="2400"/>
              <a:t>duplicate records</a:t>
            </a:r>
          </a:p>
          <a:p>
            <a:pPr lvl="1" eaLnBrk="1" hangingPunct="1"/>
            <a:r>
              <a:rPr lang="en-US" altLang="en-US" sz="2400"/>
              <a:t>incomplete data</a:t>
            </a:r>
          </a:p>
          <a:p>
            <a:pPr lvl="1" eaLnBrk="1" hangingPunct="1"/>
            <a:r>
              <a:rPr lang="en-US" altLang="en-US" sz="2400"/>
              <a:t>inconsistent data</a:t>
            </a:r>
          </a:p>
        </p:txBody>
      </p:sp>
    </p:spTree>
  </p:cSld>
  <p:clrMapOvr>
    <a:masterClrMapping/>
  </p:clrMapOvr>
  <p:transition>
    <p:zoom/>
  </p:transition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Berlin Sans FB Demi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6578D521D34234794A0BEF439DD08C7" ma:contentTypeVersion="5" ma:contentTypeDescription="Create a new document." ma:contentTypeScope="" ma:versionID="844a31cd96530d064601193802289880">
  <xsd:schema xmlns:xsd="http://www.w3.org/2001/XMLSchema" xmlns:xs="http://www.w3.org/2001/XMLSchema" xmlns:p="http://schemas.microsoft.com/office/2006/metadata/properties" xmlns:ns2="7da9531d-be9b-4989-9ef7-f115a5c12971" xmlns:ns3="782bb293-e802-45b6-84ac-a57f7e6ad7e3" targetNamespace="http://schemas.microsoft.com/office/2006/metadata/properties" ma:root="true" ma:fieldsID="3ad62623ab693673e1d7e99ef532f112" ns2:_="" ns3:_="">
    <xsd:import namespace="7da9531d-be9b-4989-9ef7-f115a5c12971"/>
    <xsd:import namespace="782bb293-e802-45b6-84ac-a57f7e6ad7e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a9531d-be9b-4989-9ef7-f115a5c1297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2bb293-e802-45b6-84ac-a57f7e6ad7e3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C73340E-6F58-47EF-A87B-0E7E4F8731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da9531d-be9b-4989-9ef7-f115a5c12971"/>
    <ds:schemaRef ds:uri="782bb293-e802-45b6-84ac-a57f7e6ad7e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D14E31B-366B-4397-A0F4-1E5F3EA76F1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11335</TotalTime>
  <Words>3582</Words>
  <Application>Microsoft Office PowerPoint</Application>
  <PresentationFormat>On-screen Show (4:3)</PresentationFormat>
  <Paragraphs>546</Paragraphs>
  <Slides>47</Slides>
  <Notes>47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Blends</vt:lpstr>
      <vt:lpstr>Data Mining:   Concepts and Techniques </vt:lpstr>
      <vt:lpstr>Data Preprocessing</vt:lpstr>
      <vt:lpstr>Data Quality: Why Preprocess the Data?</vt:lpstr>
      <vt:lpstr>Major Tasks in Data Preprocessing</vt:lpstr>
      <vt:lpstr>Chapter 3: Data Preprocessing</vt:lpstr>
      <vt:lpstr>Data Cleaning</vt:lpstr>
      <vt:lpstr>Incomplete (Missing) Data</vt:lpstr>
      <vt:lpstr>How to Handle Missing Data?</vt:lpstr>
      <vt:lpstr>Noisy Data</vt:lpstr>
      <vt:lpstr>How to Handle Noisy Data?</vt:lpstr>
      <vt:lpstr>Data Cleaning as a Process</vt:lpstr>
      <vt:lpstr>Chapter 3: Data Preprocessing</vt:lpstr>
      <vt:lpstr>Data Integration</vt:lpstr>
      <vt:lpstr>Handling Redundancy in Data Integration</vt:lpstr>
      <vt:lpstr>Correlation Analysis (Nominal Data)</vt:lpstr>
      <vt:lpstr>Chi-Square Calculation: An Example</vt:lpstr>
      <vt:lpstr>Chapter 3: Data Preprocessing</vt:lpstr>
      <vt:lpstr>Data Reduction Strategies</vt:lpstr>
      <vt:lpstr>Data Reduction 1: Dimensionality Reduction</vt:lpstr>
      <vt:lpstr>Principal Component Analysis (PCA)</vt:lpstr>
      <vt:lpstr>Principal Component Analysis (Steps)</vt:lpstr>
      <vt:lpstr>Attribute Subset Selection</vt:lpstr>
      <vt:lpstr>Parametric Data Reduction: Regression and Log-Linear Models</vt:lpstr>
      <vt:lpstr>Regression Analysis</vt:lpstr>
      <vt:lpstr>Regress Analysis and Log-Linear Models</vt:lpstr>
      <vt:lpstr>Histogram Analysis</vt:lpstr>
      <vt:lpstr>Clustering</vt:lpstr>
      <vt:lpstr>Sampling</vt:lpstr>
      <vt:lpstr>Types of Sampling</vt:lpstr>
      <vt:lpstr>PowerPoint Presentation</vt:lpstr>
      <vt:lpstr>Sampling: Cluster or Stratified Sampling</vt:lpstr>
      <vt:lpstr>Data Cube Aggregation</vt:lpstr>
      <vt:lpstr>Data Reduction 3: Data Compression</vt:lpstr>
      <vt:lpstr>Data Compression</vt:lpstr>
      <vt:lpstr>Chapter 3: Data Preprocessing</vt:lpstr>
      <vt:lpstr>Data Transformation</vt:lpstr>
      <vt:lpstr>Normalization</vt:lpstr>
      <vt:lpstr>Discretization </vt:lpstr>
      <vt:lpstr>Data Discretization Methods</vt:lpstr>
      <vt:lpstr>Simple Discretization: Binning</vt:lpstr>
      <vt:lpstr>Binning Methods for Data Smoothing</vt:lpstr>
      <vt:lpstr>Discretization Without Using Class Labels (Binning vs. Clustering) </vt:lpstr>
      <vt:lpstr>Discretization by Classification &amp; Correlation Analysis</vt:lpstr>
      <vt:lpstr>Concept Hierarchy Generation</vt:lpstr>
      <vt:lpstr>Concept Hierarchy Generation  for Nominal Data</vt:lpstr>
      <vt:lpstr>Automatic Concept Hierarchy Generation</vt:lpstr>
      <vt:lpstr>Summary</vt:lpstr>
    </vt:vector>
  </TitlesOfParts>
  <Company>S.F.U.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Jiawei Han</dc:creator>
  <cp:lastModifiedBy>AIML_FDP_0 80</cp:lastModifiedBy>
  <cp:revision>765</cp:revision>
  <cp:lastPrinted>1999-09-10T20:38:56Z</cp:lastPrinted>
  <dcterms:created xsi:type="dcterms:W3CDTF">1998-06-19T04:38:52Z</dcterms:created>
  <dcterms:modified xsi:type="dcterms:W3CDTF">2023-11-01T11:48:03Z</dcterms:modified>
</cp:coreProperties>
</file>