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2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9" r:id="rId4"/>
    <p:sldId id="260" r:id="rId5"/>
    <p:sldId id="281" r:id="rId6"/>
    <p:sldId id="258" r:id="rId7"/>
    <p:sldId id="261" r:id="rId8"/>
    <p:sldId id="263" r:id="rId9"/>
    <p:sldId id="269" r:id="rId10"/>
    <p:sldId id="270" r:id="rId11"/>
    <p:sldId id="268" r:id="rId12"/>
    <p:sldId id="264" r:id="rId13"/>
    <p:sldId id="265" r:id="rId14"/>
    <p:sldId id="266" r:id="rId15"/>
    <p:sldId id="267" r:id="rId16"/>
    <p:sldId id="271" r:id="rId17"/>
    <p:sldId id="272" r:id="rId18"/>
    <p:sldId id="274" r:id="rId19"/>
    <p:sldId id="273" r:id="rId20"/>
    <p:sldId id="275" r:id="rId21"/>
    <p:sldId id="276" r:id="rId22"/>
    <p:sldId id="277" r:id="rId23"/>
    <p:sldId id="278" r:id="rId24"/>
    <p:sldId id="279" r:id="rId25"/>
    <p:sldId id="280" r:id="rId26"/>
    <p:sldId id="282" r:id="rId27"/>
    <p:sldId id="289" r:id="rId28"/>
    <p:sldId id="290" r:id="rId29"/>
    <p:sldId id="291" r:id="rId30"/>
    <p:sldId id="293" r:id="rId31"/>
    <p:sldId id="294" r:id="rId32"/>
    <p:sldId id="295" r:id="rId33"/>
    <p:sldId id="296" r:id="rId34"/>
    <p:sldId id="298" r:id="rId35"/>
    <p:sldId id="300" r:id="rId36"/>
    <p:sldId id="301" r:id="rId37"/>
    <p:sldId id="303" r:id="rId38"/>
    <p:sldId id="305" r:id="rId39"/>
    <p:sldId id="306" r:id="rId40"/>
    <p:sldId id="309" r:id="rId41"/>
    <p:sldId id="311" r:id="rId42"/>
    <p:sldId id="314" r:id="rId43"/>
    <p:sldId id="316" r:id="rId44"/>
    <p:sldId id="317" r:id="rId45"/>
    <p:sldId id="321" r:id="rId46"/>
    <p:sldId id="323" r:id="rId47"/>
    <p:sldId id="326" r:id="rId48"/>
    <p:sldId id="329" r:id="rId49"/>
    <p:sldId id="330" r:id="rId50"/>
    <p:sldId id="331" r:id="rId51"/>
    <p:sldId id="332"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8F3896-6C8F-40AC-A865-BE7DD49905B6}" type="datetimeFigureOut">
              <a:rPr lang="en-US" smtClean="0"/>
              <a:pPr/>
              <a:t>9/5/2023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4DB727-B194-4C09-9D43-0682CC6A6D0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4DB727-B194-4C09-9D43-0682CC6A6D01}"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4DB727-B194-4C09-9D43-0682CC6A6D01}"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4DB727-B194-4C09-9D43-0682CC6A6D01}"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693834-4DC6-4DE4-88FC-B5FA06CBEE38}"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B9108-FB5D-4F2D-A512-670042DEE193}" type="slidenum">
              <a:rPr lang="en-US" smtClean="0"/>
              <a:pPr/>
              <a:t>‹#›</a:t>
            </a:fld>
            <a:endParaRPr lang="en-US"/>
          </a:p>
        </p:txBody>
      </p:sp>
    </p:spTree>
  </p:cSld>
  <p:clrMapOvr>
    <a:masterClrMapping/>
  </p:clrMapOvr>
  <p:transition>
    <p:cover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93834-4DC6-4DE4-88FC-B5FA06CBEE38}"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B9108-FB5D-4F2D-A512-670042DEE193}" type="slidenum">
              <a:rPr lang="en-US" smtClean="0"/>
              <a:pPr/>
              <a:t>‹#›</a:t>
            </a:fld>
            <a:endParaRPr lang="en-US"/>
          </a:p>
        </p:txBody>
      </p:sp>
    </p:spTree>
  </p:cSld>
  <p:clrMapOvr>
    <a:masterClrMapping/>
  </p:clrMapOvr>
  <p:transition>
    <p:cover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93834-4DC6-4DE4-88FC-B5FA06CBEE38}"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B9108-FB5D-4F2D-A512-670042DEE193}" type="slidenum">
              <a:rPr lang="en-US" smtClean="0"/>
              <a:pPr/>
              <a:t>‹#›</a:t>
            </a:fld>
            <a:endParaRPr lang="en-US"/>
          </a:p>
        </p:txBody>
      </p:sp>
    </p:spTree>
  </p:cSld>
  <p:clrMapOvr>
    <a:masterClrMapping/>
  </p:clrMapOvr>
  <p:transition>
    <p:cover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914400" y="1600200"/>
            <a:ext cx="77724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914400" y="3941763"/>
            <a:ext cx="77724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914400" y="6251575"/>
            <a:ext cx="19812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pPr>
              <a:defRPr/>
            </a:pPr>
            <a:fld id="{3CB06802-87CE-4451-80F5-7B7F2139CD5C}" type="slidenum">
              <a:rPr lang="en-US"/>
              <a:pPr>
                <a:defRPr/>
              </a:pPr>
              <a:t>‹#›</a:t>
            </a:fld>
            <a:endParaRPr lang="en-US"/>
          </a:p>
        </p:txBody>
      </p:sp>
    </p:spTree>
  </p:cSld>
  <p:clrMapOvr>
    <a:masterClrMapping/>
  </p:clrMapOvr>
  <p:transition>
    <p:cover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93834-4DC6-4DE4-88FC-B5FA06CBEE38}"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B9108-FB5D-4F2D-A512-670042DEE193}" type="slidenum">
              <a:rPr lang="en-US" smtClean="0"/>
              <a:pPr/>
              <a:t>‹#›</a:t>
            </a:fld>
            <a:endParaRPr lang="en-US"/>
          </a:p>
        </p:txBody>
      </p:sp>
    </p:spTree>
  </p:cSld>
  <p:clrMapOvr>
    <a:masterClrMapping/>
  </p:clrMapOvr>
  <p:transition>
    <p:cover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693834-4DC6-4DE4-88FC-B5FA06CBEE38}"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B9108-FB5D-4F2D-A512-670042DEE193}" type="slidenum">
              <a:rPr lang="en-US" smtClean="0"/>
              <a:pPr/>
              <a:t>‹#›</a:t>
            </a:fld>
            <a:endParaRPr lang="en-US"/>
          </a:p>
        </p:txBody>
      </p:sp>
    </p:spTree>
  </p:cSld>
  <p:clrMapOvr>
    <a:masterClrMapping/>
  </p:clrMapOvr>
  <p:transition>
    <p:cover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693834-4DC6-4DE4-88FC-B5FA06CBEE38}" type="datetimeFigureOut">
              <a:rPr lang="en-US" smtClean="0"/>
              <a:pPr/>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B9108-FB5D-4F2D-A512-670042DEE193}" type="slidenum">
              <a:rPr lang="en-US" smtClean="0"/>
              <a:pPr/>
              <a:t>‹#›</a:t>
            </a:fld>
            <a:endParaRPr lang="en-US"/>
          </a:p>
        </p:txBody>
      </p:sp>
    </p:spTree>
  </p:cSld>
  <p:clrMapOvr>
    <a:masterClrMapping/>
  </p:clrMapOvr>
  <p:transition>
    <p:cover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693834-4DC6-4DE4-88FC-B5FA06CBEE38}" type="datetimeFigureOut">
              <a:rPr lang="en-US" smtClean="0"/>
              <a:pPr/>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8B9108-FB5D-4F2D-A512-670042DEE193}" type="slidenum">
              <a:rPr lang="en-US" smtClean="0"/>
              <a:pPr/>
              <a:t>‹#›</a:t>
            </a:fld>
            <a:endParaRPr lang="en-US"/>
          </a:p>
        </p:txBody>
      </p:sp>
    </p:spTree>
  </p:cSld>
  <p:clrMapOvr>
    <a:masterClrMapping/>
  </p:clrMapOvr>
  <p:transition>
    <p:cover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693834-4DC6-4DE4-88FC-B5FA06CBEE38}" type="datetimeFigureOut">
              <a:rPr lang="en-US" smtClean="0"/>
              <a:pPr/>
              <a:t>9/5/2023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8B9108-FB5D-4F2D-A512-670042DEE193}" type="slidenum">
              <a:rPr lang="en-US" smtClean="0"/>
              <a:pPr/>
              <a:t>‹#›</a:t>
            </a:fld>
            <a:endParaRPr lang="en-US"/>
          </a:p>
        </p:txBody>
      </p:sp>
    </p:spTree>
  </p:cSld>
  <p:clrMapOvr>
    <a:masterClrMapping/>
  </p:clrMapOvr>
  <p:transition>
    <p:cover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93834-4DC6-4DE4-88FC-B5FA06CBEE38}" type="datetimeFigureOut">
              <a:rPr lang="en-US" smtClean="0"/>
              <a:pPr/>
              <a:t>9/5/2023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8B9108-FB5D-4F2D-A512-670042DEE193}" type="slidenum">
              <a:rPr lang="en-US" smtClean="0"/>
              <a:pPr/>
              <a:t>‹#›</a:t>
            </a:fld>
            <a:endParaRPr lang="en-US"/>
          </a:p>
        </p:txBody>
      </p:sp>
    </p:spTree>
  </p:cSld>
  <p:clrMapOvr>
    <a:masterClrMapping/>
  </p:clrMapOvr>
  <p:transition>
    <p:cover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693834-4DC6-4DE4-88FC-B5FA06CBEE38}" type="datetimeFigureOut">
              <a:rPr lang="en-US" smtClean="0"/>
              <a:pPr/>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B9108-FB5D-4F2D-A512-670042DEE193}" type="slidenum">
              <a:rPr lang="en-US" smtClean="0"/>
              <a:pPr/>
              <a:t>‹#›</a:t>
            </a:fld>
            <a:endParaRPr lang="en-US"/>
          </a:p>
        </p:txBody>
      </p:sp>
    </p:spTree>
  </p:cSld>
  <p:clrMapOvr>
    <a:masterClrMapping/>
  </p:clrMapOvr>
  <p:transition>
    <p:cover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693834-4DC6-4DE4-88FC-B5FA06CBEE38}" type="datetimeFigureOut">
              <a:rPr lang="en-US" smtClean="0"/>
              <a:pPr/>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B9108-FB5D-4F2D-A512-670042DEE193}" type="slidenum">
              <a:rPr lang="en-US" smtClean="0"/>
              <a:pPr/>
              <a:t>‹#›</a:t>
            </a:fld>
            <a:endParaRPr lang="en-US"/>
          </a:p>
        </p:txBody>
      </p:sp>
    </p:spTree>
  </p:cSld>
  <p:clrMapOvr>
    <a:masterClrMapping/>
  </p:clrMapOvr>
  <p:transition>
    <p:cover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93834-4DC6-4DE4-88FC-B5FA06CBEE38}" type="datetimeFigureOut">
              <a:rPr lang="en-US" smtClean="0"/>
              <a:pPr/>
              <a:t>9/5/2023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B9108-FB5D-4F2D-A512-670042DEE1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cover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itchFamily="18" charset="0"/>
                <a:ea typeface="Cambria" pitchFamily="18" charset="0"/>
              </a:rPr>
              <a:t>CSD3009 - Data Structures and Analysis of Algorithms </a:t>
            </a:r>
            <a:endParaRPr lang="en-US" dirty="0">
              <a:latin typeface="Cambria" pitchFamily="18" charset="0"/>
              <a:ea typeface="Cambria" pitchFamily="18" charset="0"/>
            </a:endParaRPr>
          </a:p>
        </p:txBody>
      </p:sp>
      <p:sp>
        <p:nvSpPr>
          <p:cNvPr id="3" name="Subtitle 2"/>
          <p:cNvSpPr>
            <a:spLocks noGrp="1"/>
          </p:cNvSpPr>
          <p:nvPr>
            <p:ph type="subTitle" idx="1"/>
          </p:nvPr>
        </p:nvSpPr>
        <p:spPr>
          <a:xfrm>
            <a:off x="5257800" y="5181600"/>
            <a:ext cx="3352800" cy="1066800"/>
          </a:xfrm>
        </p:spPr>
        <p:txBody>
          <a:bodyPr>
            <a:normAutofit/>
          </a:bodyPr>
          <a:lstStyle/>
          <a:p>
            <a:r>
              <a:rPr lang="en-US" sz="2800" dirty="0" smtClean="0">
                <a:solidFill>
                  <a:schemeClr val="tx1"/>
                </a:solidFill>
                <a:latin typeface="Cambria" pitchFamily="18" charset="0"/>
                <a:ea typeface="Cambria" pitchFamily="18" charset="0"/>
              </a:rPr>
              <a:t>Dr. SIVABALAN KR</a:t>
            </a:r>
            <a:endParaRPr lang="en-US" sz="2800" dirty="0">
              <a:solidFill>
                <a:schemeClr val="tx1"/>
              </a:solidFill>
              <a:latin typeface="Cambria" pitchFamily="18" charset="0"/>
              <a:ea typeface="Cambria" pitchFamily="18" charset="0"/>
            </a:endParaRPr>
          </a:p>
        </p:txBody>
      </p:sp>
    </p:spTree>
  </p:cSld>
  <p:clrMapOvr>
    <a:masterClrMapping/>
  </p:clrMapOvr>
  <p:transition>
    <p:cover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normAutofit/>
          </a:bodyPr>
          <a:lstStyle/>
          <a:p>
            <a:r>
              <a:rPr lang="en-US" sz="3600" b="1" dirty="0" smtClean="0">
                <a:latin typeface="Cambria" pitchFamily="18" charset="0"/>
                <a:ea typeface="Cambria" pitchFamily="18" charset="0"/>
              </a:rPr>
              <a:t>Classification of Data Structures</a:t>
            </a:r>
            <a:endParaRPr lang="en-US" sz="3600" b="1" dirty="0">
              <a:latin typeface="Cambria" pitchFamily="18" charset="0"/>
              <a:ea typeface="Cambria" pitchFamily="18" charset="0"/>
            </a:endParaRPr>
          </a:p>
        </p:txBody>
      </p:sp>
      <p:sp>
        <p:nvSpPr>
          <p:cNvPr id="3" name="Content Placeholder 2"/>
          <p:cNvSpPr>
            <a:spLocks noGrp="1"/>
          </p:cNvSpPr>
          <p:nvPr>
            <p:ph idx="1"/>
          </p:nvPr>
        </p:nvSpPr>
        <p:spPr>
          <a:xfrm>
            <a:off x="457200" y="838200"/>
            <a:ext cx="8229600" cy="5715000"/>
          </a:xfrm>
        </p:spPr>
        <p:txBody>
          <a:bodyPr>
            <a:noAutofit/>
          </a:bodyPr>
          <a:lstStyle/>
          <a:p>
            <a:pPr algn="just">
              <a:lnSpc>
                <a:spcPct val="160000"/>
              </a:lnSpc>
            </a:pPr>
            <a:endParaRPr lang="en-US" sz="2000" dirty="0">
              <a:latin typeface="Cambria" pitchFamily="18" charset="0"/>
              <a:ea typeface="Cambria" pitchFamily="18" charset="0"/>
            </a:endParaRPr>
          </a:p>
        </p:txBody>
      </p:sp>
      <p:grpSp>
        <p:nvGrpSpPr>
          <p:cNvPr id="37" name="Group 36"/>
          <p:cNvGrpSpPr/>
          <p:nvPr/>
        </p:nvGrpSpPr>
        <p:grpSpPr>
          <a:xfrm>
            <a:off x="341313" y="1447800"/>
            <a:ext cx="8497887" cy="4465638"/>
            <a:chOff x="179388" y="1844675"/>
            <a:chExt cx="8497887" cy="4465638"/>
          </a:xfrm>
        </p:grpSpPr>
        <p:sp>
          <p:nvSpPr>
            <p:cNvPr id="38" name="Rectangle 4"/>
            <p:cNvSpPr>
              <a:spLocks noChangeArrowheads="1"/>
            </p:cNvSpPr>
            <p:nvPr/>
          </p:nvSpPr>
          <p:spPr bwMode="auto">
            <a:xfrm>
              <a:off x="3059113" y="1844675"/>
              <a:ext cx="3095625" cy="5762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AU" sz="2800" dirty="0">
                  <a:latin typeface="Cambria" pitchFamily="18" charset="0"/>
                  <a:ea typeface="Cambria" pitchFamily="18" charset="0"/>
                </a:rPr>
                <a:t>Non-Primitive DS</a:t>
              </a:r>
            </a:p>
          </p:txBody>
        </p:sp>
        <p:sp>
          <p:nvSpPr>
            <p:cNvPr id="39" name="Rectangle 5"/>
            <p:cNvSpPr>
              <a:spLocks noChangeArrowheads="1"/>
            </p:cNvSpPr>
            <p:nvPr/>
          </p:nvSpPr>
          <p:spPr bwMode="auto">
            <a:xfrm>
              <a:off x="1116013" y="3213100"/>
              <a:ext cx="1871662" cy="576263"/>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r>
                <a:rPr lang="en-AU" sz="2800">
                  <a:latin typeface="Cambria" pitchFamily="18" charset="0"/>
                  <a:ea typeface="Cambria" pitchFamily="18" charset="0"/>
                </a:rPr>
                <a:t>Linear List</a:t>
              </a:r>
            </a:p>
          </p:txBody>
        </p:sp>
        <p:sp>
          <p:nvSpPr>
            <p:cNvPr id="40" name="Rectangle 6"/>
            <p:cNvSpPr>
              <a:spLocks noChangeArrowheads="1"/>
            </p:cNvSpPr>
            <p:nvPr/>
          </p:nvSpPr>
          <p:spPr bwMode="auto">
            <a:xfrm>
              <a:off x="5435600" y="3141663"/>
              <a:ext cx="2736850" cy="574675"/>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lgn="ctr"/>
              <a:r>
                <a:rPr lang="en-AU" sz="2800">
                  <a:latin typeface="Cambria" pitchFamily="18" charset="0"/>
                  <a:ea typeface="Cambria" pitchFamily="18" charset="0"/>
                </a:rPr>
                <a:t>Non-Linear List</a:t>
              </a:r>
            </a:p>
          </p:txBody>
        </p:sp>
        <p:sp>
          <p:nvSpPr>
            <p:cNvPr id="41" name="Line 7"/>
            <p:cNvSpPr>
              <a:spLocks noChangeShapeType="1"/>
            </p:cNvSpPr>
            <p:nvPr/>
          </p:nvSpPr>
          <p:spPr bwMode="auto">
            <a:xfrm>
              <a:off x="7019925" y="2781300"/>
              <a:ext cx="0" cy="360363"/>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42" name="Line 8"/>
            <p:cNvSpPr>
              <a:spLocks noChangeShapeType="1"/>
            </p:cNvSpPr>
            <p:nvPr/>
          </p:nvSpPr>
          <p:spPr bwMode="auto">
            <a:xfrm>
              <a:off x="2124075" y="2781300"/>
              <a:ext cx="0" cy="431800"/>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43" name="Line 9"/>
            <p:cNvSpPr>
              <a:spLocks noChangeShapeType="1"/>
            </p:cNvSpPr>
            <p:nvPr/>
          </p:nvSpPr>
          <p:spPr bwMode="auto">
            <a:xfrm>
              <a:off x="4572000" y="2420938"/>
              <a:ext cx="0" cy="360362"/>
            </a:xfrm>
            <a:prstGeom prst="line">
              <a:avLst/>
            </a:prstGeom>
            <a:noFill/>
            <a:ln w="9525">
              <a:solidFill>
                <a:schemeClr val="tx1"/>
              </a:solidFill>
              <a:round/>
              <a:headEnd/>
              <a:tailEnd/>
            </a:ln>
          </p:spPr>
          <p:txBody>
            <a:bodyPr/>
            <a:lstStyle/>
            <a:p>
              <a:endParaRPr lang="en-US" sz="1600">
                <a:latin typeface="Cambria" pitchFamily="18" charset="0"/>
                <a:ea typeface="Cambria" pitchFamily="18" charset="0"/>
              </a:endParaRPr>
            </a:p>
          </p:txBody>
        </p:sp>
        <p:sp>
          <p:nvSpPr>
            <p:cNvPr id="44" name="Line 10"/>
            <p:cNvSpPr>
              <a:spLocks noChangeShapeType="1"/>
            </p:cNvSpPr>
            <p:nvPr/>
          </p:nvSpPr>
          <p:spPr bwMode="auto">
            <a:xfrm>
              <a:off x="2124075" y="2781300"/>
              <a:ext cx="4895850" cy="0"/>
            </a:xfrm>
            <a:prstGeom prst="line">
              <a:avLst/>
            </a:prstGeom>
            <a:noFill/>
            <a:ln w="9525">
              <a:solidFill>
                <a:schemeClr val="tx1"/>
              </a:solidFill>
              <a:round/>
              <a:headEnd/>
              <a:tailEnd/>
            </a:ln>
          </p:spPr>
          <p:txBody>
            <a:bodyPr/>
            <a:lstStyle/>
            <a:p>
              <a:endParaRPr lang="en-US" sz="1600">
                <a:latin typeface="Cambria" pitchFamily="18" charset="0"/>
                <a:ea typeface="Cambria" pitchFamily="18" charset="0"/>
              </a:endParaRPr>
            </a:p>
          </p:txBody>
        </p:sp>
        <p:sp>
          <p:nvSpPr>
            <p:cNvPr id="45" name="Rectangle 11"/>
            <p:cNvSpPr>
              <a:spLocks noChangeArrowheads="1"/>
            </p:cNvSpPr>
            <p:nvPr/>
          </p:nvSpPr>
          <p:spPr bwMode="auto">
            <a:xfrm>
              <a:off x="179388" y="4941888"/>
              <a:ext cx="1079500" cy="57626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AU" sz="2800">
                  <a:latin typeface="Cambria" pitchFamily="18" charset="0"/>
                  <a:ea typeface="Cambria" pitchFamily="18" charset="0"/>
                </a:rPr>
                <a:t>Array</a:t>
              </a:r>
            </a:p>
          </p:txBody>
        </p:sp>
        <p:sp>
          <p:nvSpPr>
            <p:cNvPr id="46" name="Rectangle 12"/>
            <p:cNvSpPr>
              <a:spLocks noChangeArrowheads="1"/>
            </p:cNvSpPr>
            <p:nvPr/>
          </p:nvSpPr>
          <p:spPr bwMode="auto">
            <a:xfrm>
              <a:off x="827088" y="5734050"/>
              <a:ext cx="1512887" cy="503238"/>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AU" sz="2800" dirty="0">
                  <a:latin typeface="Cambria" pitchFamily="18" charset="0"/>
                  <a:ea typeface="Cambria" pitchFamily="18" charset="0"/>
                </a:rPr>
                <a:t>Link List</a:t>
              </a:r>
            </a:p>
          </p:txBody>
        </p:sp>
        <p:sp>
          <p:nvSpPr>
            <p:cNvPr id="47" name="Rectangle 13"/>
            <p:cNvSpPr>
              <a:spLocks noChangeArrowheads="1"/>
            </p:cNvSpPr>
            <p:nvPr/>
          </p:nvSpPr>
          <p:spPr bwMode="auto">
            <a:xfrm>
              <a:off x="2555875" y="5734050"/>
              <a:ext cx="1079500" cy="576263"/>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AU" sz="2800">
                  <a:latin typeface="Cambria" pitchFamily="18" charset="0"/>
                  <a:ea typeface="Cambria" pitchFamily="18" charset="0"/>
                </a:rPr>
                <a:t>Stack</a:t>
              </a:r>
            </a:p>
          </p:txBody>
        </p:sp>
        <p:sp>
          <p:nvSpPr>
            <p:cNvPr id="48" name="Rectangle 14"/>
            <p:cNvSpPr>
              <a:spLocks noChangeArrowheads="1"/>
            </p:cNvSpPr>
            <p:nvPr/>
          </p:nvSpPr>
          <p:spPr bwMode="auto">
            <a:xfrm>
              <a:off x="3563938" y="4941888"/>
              <a:ext cx="1152525" cy="576262"/>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en-AU" sz="2800">
                  <a:latin typeface="Cambria" pitchFamily="18" charset="0"/>
                  <a:ea typeface="Cambria" pitchFamily="18" charset="0"/>
                </a:rPr>
                <a:t>Queue</a:t>
              </a:r>
            </a:p>
          </p:txBody>
        </p:sp>
        <p:sp>
          <p:nvSpPr>
            <p:cNvPr id="49" name="Line 15"/>
            <p:cNvSpPr>
              <a:spLocks noChangeShapeType="1"/>
            </p:cNvSpPr>
            <p:nvPr/>
          </p:nvSpPr>
          <p:spPr bwMode="auto">
            <a:xfrm>
              <a:off x="684213" y="4365625"/>
              <a:ext cx="3382962" cy="0"/>
            </a:xfrm>
            <a:prstGeom prst="line">
              <a:avLst/>
            </a:prstGeom>
            <a:noFill/>
            <a:ln w="9525">
              <a:solidFill>
                <a:schemeClr val="tx1"/>
              </a:solidFill>
              <a:round/>
              <a:headEnd/>
              <a:tailEnd/>
            </a:ln>
          </p:spPr>
          <p:txBody>
            <a:bodyPr/>
            <a:lstStyle/>
            <a:p>
              <a:endParaRPr lang="en-US" sz="1600">
                <a:latin typeface="Cambria" pitchFamily="18" charset="0"/>
                <a:ea typeface="Cambria" pitchFamily="18" charset="0"/>
              </a:endParaRPr>
            </a:p>
          </p:txBody>
        </p:sp>
        <p:sp>
          <p:nvSpPr>
            <p:cNvPr id="50" name="Line 16"/>
            <p:cNvSpPr>
              <a:spLocks noChangeShapeType="1"/>
            </p:cNvSpPr>
            <p:nvPr/>
          </p:nvSpPr>
          <p:spPr bwMode="auto">
            <a:xfrm>
              <a:off x="2124075" y="3789363"/>
              <a:ext cx="0" cy="576262"/>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51" name="Line 17"/>
            <p:cNvSpPr>
              <a:spLocks noChangeShapeType="1"/>
            </p:cNvSpPr>
            <p:nvPr/>
          </p:nvSpPr>
          <p:spPr bwMode="auto">
            <a:xfrm>
              <a:off x="1692275" y="4365625"/>
              <a:ext cx="0" cy="1368425"/>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52" name="Line 18"/>
            <p:cNvSpPr>
              <a:spLocks noChangeShapeType="1"/>
            </p:cNvSpPr>
            <p:nvPr/>
          </p:nvSpPr>
          <p:spPr bwMode="auto">
            <a:xfrm>
              <a:off x="3132138" y="4365625"/>
              <a:ext cx="0" cy="1368425"/>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53" name="Line 19"/>
            <p:cNvSpPr>
              <a:spLocks noChangeShapeType="1"/>
            </p:cNvSpPr>
            <p:nvPr/>
          </p:nvSpPr>
          <p:spPr bwMode="auto">
            <a:xfrm>
              <a:off x="684213" y="4365625"/>
              <a:ext cx="0" cy="576263"/>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54" name="Line 20"/>
            <p:cNvSpPr>
              <a:spLocks noChangeShapeType="1"/>
            </p:cNvSpPr>
            <p:nvPr/>
          </p:nvSpPr>
          <p:spPr bwMode="auto">
            <a:xfrm>
              <a:off x="4067175" y="4365625"/>
              <a:ext cx="0" cy="576263"/>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55" name="Line 21"/>
            <p:cNvSpPr>
              <a:spLocks noChangeShapeType="1"/>
            </p:cNvSpPr>
            <p:nvPr/>
          </p:nvSpPr>
          <p:spPr bwMode="auto">
            <a:xfrm>
              <a:off x="684213" y="4365625"/>
              <a:ext cx="3382962" cy="0"/>
            </a:xfrm>
            <a:prstGeom prst="line">
              <a:avLst/>
            </a:prstGeom>
            <a:noFill/>
            <a:ln w="9525">
              <a:solidFill>
                <a:schemeClr val="tx1"/>
              </a:solidFill>
              <a:round/>
              <a:headEnd/>
              <a:tailEnd/>
            </a:ln>
          </p:spPr>
          <p:txBody>
            <a:bodyPr/>
            <a:lstStyle/>
            <a:p>
              <a:endParaRPr lang="en-US" sz="1600">
                <a:latin typeface="Cambria" pitchFamily="18" charset="0"/>
                <a:ea typeface="Cambria" pitchFamily="18" charset="0"/>
              </a:endParaRPr>
            </a:p>
          </p:txBody>
        </p:sp>
        <p:sp>
          <p:nvSpPr>
            <p:cNvPr id="56" name="Line 22"/>
            <p:cNvSpPr>
              <a:spLocks noChangeShapeType="1"/>
            </p:cNvSpPr>
            <p:nvPr/>
          </p:nvSpPr>
          <p:spPr bwMode="auto">
            <a:xfrm>
              <a:off x="2124075" y="3789363"/>
              <a:ext cx="0" cy="576262"/>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57" name="Line 23"/>
            <p:cNvSpPr>
              <a:spLocks noChangeShapeType="1"/>
            </p:cNvSpPr>
            <p:nvPr/>
          </p:nvSpPr>
          <p:spPr bwMode="auto">
            <a:xfrm>
              <a:off x="5940425" y="4292600"/>
              <a:ext cx="2160588" cy="0"/>
            </a:xfrm>
            <a:prstGeom prst="line">
              <a:avLst/>
            </a:prstGeom>
            <a:noFill/>
            <a:ln w="9525">
              <a:solidFill>
                <a:schemeClr val="tx1"/>
              </a:solidFill>
              <a:round/>
              <a:headEnd/>
              <a:tailEnd/>
            </a:ln>
          </p:spPr>
          <p:txBody>
            <a:bodyPr/>
            <a:lstStyle/>
            <a:p>
              <a:endParaRPr lang="en-US" sz="1600">
                <a:latin typeface="Cambria" pitchFamily="18" charset="0"/>
                <a:ea typeface="Cambria" pitchFamily="18" charset="0"/>
              </a:endParaRPr>
            </a:p>
          </p:txBody>
        </p:sp>
        <p:sp>
          <p:nvSpPr>
            <p:cNvPr id="58" name="Line 24"/>
            <p:cNvSpPr>
              <a:spLocks noChangeShapeType="1"/>
            </p:cNvSpPr>
            <p:nvPr/>
          </p:nvSpPr>
          <p:spPr bwMode="auto">
            <a:xfrm>
              <a:off x="7019925" y="3716338"/>
              <a:ext cx="0" cy="576262"/>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59" name="Line 25"/>
            <p:cNvSpPr>
              <a:spLocks noChangeShapeType="1"/>
            </p:cNvSpPr>
            <p:nvPr/>
          </p:nvSpPr>
          <p:spPr bwMode="auto">
            <a:xfrm>
              <a:off x="5940425" y="4292600"/>
              <a:ext cx="0" cy="576263"/>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60" name="Line 26"/>
            <p:cNvSpPr>
              <a:spLocks noChangeShapeType="1"/>
            </p:cNvSpPr>
            <p:nvPr/>
          </p:nvSpPr>
          <p:spPr bwMode="auto">
            <a:xfrm>
              <a:off x="8101013" y="4292600"/>
              <a:ext cx="0" cy="576263"/>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61" name="Rectangle 27"/>
            <p:cNvSpPr>
              <a:spLocks noChangeArrowheads="1"/>
            </p:cNvSpPr>
            <p:nvPr/>
          </p:nvSpPr>
          <p:spPr bwMode="auto">
            <a:xfrm>
              <a:off x="5508625" y="4868863"/>
              <a:ext cx="1152525" cy="576262"/>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lgn="ctr"/>
              <a:r>
                <a:rPr lang="en-AU" sz="2800">
                  <a:latin typeface="Cambria" pitchFamily="18" charset="0"/>
                  <a:ea typeface="Cambria" pitchFamily="18" charset="0"/>
                </a:rPr>
                <a:t>Graph</a:t>
              </a:r>
            </a:p>
          </p:txBody>
        </p:sp>
        <p:sp>
          <p:nvSpPr>
            <p:cNvPr id="62" name="Rectangle 28"/>
            <p:cNvSpPr>
              <a:spLocks noChangeArrowheads="1"/>
            </p:cNvSpPr>
            <p:nvPr/>
          </p:nvSpPr>
          <p:spPr bwMode="auto">
            <a:xfrm>
              <a:off x="7524750" y="4868863"/>
              <a:ext cx="1152525" cy="576262"/>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AU" sz="2800">
                  <a:latin typeface="Cambria" pitchFamily="18" charset="0"/>
                  <a:ea typeface="Cambria" pitchFamily="18" charset="0"/>
                </a:rPr>
                <a:t>Trees</a:t>
              </a:r>
            </a:p>
          </p:txBody>
        </p:sp>
      </p:grpSp>
      <p:sp>
        <p:nvSpPr>
          <p:cNvPr id="30" name="TextBox 29"/>
          <p:cNvSpPr txBox="1"/>
          <p:nvPr/>
        </p:nvSpPr>
        <p:spPr>
          <a:xfrm>
            <a:off x="2667000" y="6488668"/>
            <a:ext cx="3967881" cy="369332"/>
          </a:xfrm>
          <a:prstGeom prst="rect">
            <a:avLst/>
          </a:prstGeom>
          <a:noFill/>
        </p:spPr>
        <p:txBody>
          <a:bodyPr wrap="none" rtlCol="0">
            <a:spAutoFit/>
          </a:bodyPr>
          <a:lstStyle/>
          <a:p>
            <a:r>
              <a:rPr lang="en-US" dirty="0" smtClean="0">
                <a:latin typeface="Cambria" pitchFamily="18" charset="0"/>
                <a:ea typeface="Cambria" pitchFamily="18" charset="0"/>
              </a:rPr>
              <a:t>Figure 5: Non Primitive Data Structure</a:t>
            </a:r>
            <a:endParaRPr lang="en-US" dirty="0">
              <a:latin typeface="Cambria" pitchFamily="18" charset="0"/>
              <a:ea typeface="Cambria" pitchFamily="18" charset="0"/>
            </a:endParaRPr>
          </a:p>
        </p:txBody>
      </p:sp>
    </p:spTree>
  </p:cSld>
  <p:clrMapOvr>
    <a:masterClrMapping/>
  </p:clrMapOvr>
  <p:transition>
    <p:cover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normAutofit/>
          </a:bodyPr>
          <a:lstStyle/>
          <a:p>
            <a:r>
              <a:rPr lang="en-US" sz="3600" b="1" dirty="0" smtClean="0">
                <a:latin typeface="Cambria" pitchFamily="18" charset="0"/>
                <a:ea typeface="Cambria" pitchFamily="18" charset="0"/>
              </a:rPr>
              <a:t>A Philosophy of Data Structures</a:t>
            </a:r>
            <a:endParaRPr lang="en-US" sz="3600" b="1" dirty="0">
              <a:latin typeface="Cambria" pitchFamily="18" charset="0"/>
              <a:ea typeface="Cambria" pitchFamily="18" charset="0"/>
            </a:endParaRPr>
          </a:p>
        </p:txBody>
      </p:sp>
      <p:sp>
        <p:nvSpPr>
          <p:cNvPr id="3" name="Content Placeholder 2"/>
          <p:cNvSpPr>
            <a:spLocks noGrp="1"/>
          </p:cNvSpPr>
          <p:nvPr>
            <p:ph idx="1"/>
          </p:nvPr>
        </p:nvSpPr>
        <p:spPr>
          <a:xfrm>
            <a:off x="457200" y="1143001"/>
            <a:ext cx="8229600" cy="5486399"/>
          </a:xfrm>
        </p:spPr>
        <p:txBody>
          <a:bodyPr>
            <a:normAutofit/>
          </a:bodyPr>
          <a:lstStyle/>
          <a:p>
            <a:pPr algn="just">
              <a:lnSpc>
                <a:spcPct val="160000"/>
              </a:lnSpc>
            </a:pPr>
            <a:r>
              <a:rPr lang="en-US" sz="2500" dirty="0" smtClean="0">
                <a:latin typeface="Cambria" pitchFamily="18" charset="0"/>
                <a:ea typeface="Cambria" pitchFamily="18" charset="0"/>
              </a:rPr>
              <a:t>The philosophy of data structures refers to the underlying principles and concepts that guide the design, organization, and manipulation of data.</a:t>
            </a:r>
          </a:p>
          <a:p>
            <a:pPr algn="just">
              <a:lnSpc>
                <a:spcPct val="160000"/>
              </a:lnSpc>
            </a:pPr>
            <a:endParaRPr lang="en-US" sz="1100" dirty="0" smtClean="0">
              <a:latin typeface="Cambria" pitchFamily="18" charset="0"/>
              <a:ea typeface="Cambria" pitchFamily="18" charset="0"/>
            </a:endParaRPr>
          </a:p>
          <a:p>
            <a:pPr algn="just">
              <a:lnSpc>
                <a:spcPct val="160000"/>
              </a:lnSpc>
            </a:pPr>
            <a:r>
              <a:rPr lang="en-US" sz="2500" dirty="0" smtClean="0">
                <a:latin typeface="Cambria" pitchFamily="18" charset="0"/>
                <a:ea typeface="Cambria" pitchFamily="18" charset="0"/>
              </a:rPr>
              <a:t>It involves to make decisions about how data should be stored, accessed, and manipulated to optimize various operations and achieve desired outcomes efficiently.</a:t>
            </a:r>
            <a:endParaRPr lang="en-US" sz="2500" dirty="0">
              <a:latin typeface="Cambria" pitchFamily="18" charset="0"/>
              <a:ea typeface="Cambria" pitchFamily="18" charset="0"/>
            </a:endParaRPr>
          </a:p>
        </p:txBody>
      </p:sp>
    </p:spTree>
  </p:cSld>
  <p:clrMapOvr>
    <a:masterClrMapping/>
  </p:clrMapOvr>
  <p:transition>
    <p:cover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600" b="1" dirty="0" smtClean="0">
                <a:latin typeface="Cambria" pitchFamily="18" charset="0"/>
                <a:ea typeface="Cambria" pitchFamily="18" charset="0"/>
              </a:rPr>
              <a:t>Key principles</a:t>
            </a:r>
            <a:endParaRPr lang="en-US" sz="3600" b="1" dirty="0">
              <a:latin typeface="Cambria" pitchFamily="18" charset="0"/>
              <a:ea typeface="Cambria" pitchFamily="18" charset="0"/>
            </a:endParaRPr>
          </a:p>
        </p:txBody>
      </p:sp>
      <p:sp>
        <p:nvSpPr>
          <p:cNvPr id="3" name="Content Placeholder 2"/>
          <p:cNvSpPr>
            <a:spLocks noGrp="1"/>
          </p:cNvSpPr>
          <p:nvPr>
            <p:ph idx="1"/>
          </p:nvPr>
        </p:nvSpPr>
        <p:spPr>
          <a:xfrm>
            <a:off x="457200" y="838200"/>
            <a:ext cx="8229600" cy="5638799"/>
          </a:xfrm>
        </p:spPr>
        <p:txBody>
          <a:bodyPr>
            <a:normAutofit fontScale="85000" lnSpcReduction="10000"/>
          </a:bodyPr>
          <a:lstStyle/>
          <a:p>
            <a:pPr algn="just">
              <a:lnSpc>
                <a:spcPct val="160000"/>
              </a:lnSpc>
            </a:pPr>
            <a:r>
              <a:rPr lang="en-US" sz="2500" b="1" dirty="0" smtClean="0">
                <a:latin typeface="Cambria" pitchFamily="18" charset="0"/>
                <a:ea typeface="Cambria" pitchFamily="18" charset="0"/>
              </a:rPr>
              <a:t>Efficiency</a:t>
            </a:r>
            <a:r>
              <a:rPr lang="en-US" sz="2500" dirty="0" smtClean="0">
                <a:latin typeface="Cambria" pitchFamily="18" charset="0"/>
                <a:ea typeface="Cambria" pitchFamily="18" charset="0"/>
              </a:rPr>
              <a:t>: Data structures are designed to optimize specific operations, such as insertion, deletion, and retrieval of data. The choice of a data structure can significantly impact the efficiency of these operations.</a:t>
            </a:r>
          </a:p>
          <a:p>
            <a:pPr algn="just">
              <a:lnSpc>
                <a:spcPct val="160000"/>
              </a:lnSpc>
            </a:pPr>
            <a:r>
              <a:rPr lang="en-US" sz="2500" b="1" dirty="0" smtClean="0">
                <a:latin typeface="Cambria" pitchFamily="18" charset="0"/>
                <a:ea typeface="Cambria" pitchFamily="18" charset="0"/>
              </a:rPr>
              <a:t>Trade-offs</a:t>
            </a:r>
            <a:r>
              <a:rPr lang="en-US" sz="2500" dirty="0" smtClean="0">
                <a:latin typeface="Cambria" pitchFamily="18" charset="0"/>
                <a:ea typeface="Cambria" pitchFamily="18" charset="0"/>
              </a:rPr>
              <a:t>: Different data structures excel in different scenarios, and there are often trade-offs between factors such as memory usage, processing speed, and ease of implementation. </a:t>
            </a:r>
          </a:p>
          <a:p>
            <a:pPr algn="just">
              <a:lnSpc>
                <a:spcPct val="170000"/>
              </a:lnSpc>
            </a:pPr>
            <a:r>
              <a:rPr lang="en-US" sz="2500" b="1" dirty="0" smtClean="0">
                <a:latin typeface="Cambria" pitchFamily="18" charset="0"/>
                <a:ea typeface="Cambria" pitchFamily="18" charset="0"/>
              </a:rPr>
              <a:t>Algorithm Design</a:t>
            </a:r>
            <a:r>
              <a:rPr lang="en-US" sz="2500" dirty="0" smtClean="0">
                <a:latin typeface="Cambria" pitchFamily="18" charset="0"/>
                <a:ea typeface="Cambria" pitchFamily="18" charset="0"/>
              </a:rPr>
              <a:t>: The philosophy of data structures is closely related with algorithm design. Effective algorithms often depend on the choice of data structures to efficiently solve specific problems.</a:t>
            </a:r>
          </a:p>
        </p:txBody>
      </p:sp>
    </p:spTree>
  </p:cSld>
  <p:clrMapOvr>
    <a:masterClrMapping/>
  </p:clrMapOvr>
  <p:transition>
    <p:cover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600" b="1" dirty="0" smtClean="0">
                <a:latin typeface="Cambria" pitchFamily="18" charset="0"/>
                <a:ea typeface="Cambria" pitchFamily="18" charset="0"/>
              </a:rPr>
              <a:t>Key principles</a:t>
            </a:r>
            <a:endParaRPr lang="en-US" sz="3600" b="1" dirty="0">
              <a:latin typeface="Cambria" pitchFamily="18" charset="0"/>
              <a:ea typeface="Cambria" pitchFamily="18" charset="0"/>
            </a:endParaRPr>
          </a:p>
        </p:txBody>
      </p:sp>
      <p:sp>
        <p:nvSpPr>
          <p:cNvPr id="3" name="Content Placeholder 2"/>
          <p:cNvSpPr>
            <a:spLocks noGrp="1"/>
          </p:cNvSpPr>
          <p:nvPr>
            <p:ph idx="1"/>
          </p:nvPr>
        </p:nvSpPr>
        <p:spPr>
          <a:xfrm>
            <a:off x="457200" y="838200"/>
            <a:ext cx="8229600" cy="5638799"/>
          </a:xfrm>
        </p:spPr>
        <p:txBody>
          <a:bodyPr>
            <a:normAutofit fontScale="85000" lnSpcReduction="10000"/>
          </a:bodyPr>
          <a:lstStyle/>
          <a:p>
            <a:pPr algn="just">
              <a:lnSpc>
                <a:spcPct val="170000"/>
              </a:lnSpc>
            </a:pPr>
            <a:r>
              <a:rPr lang="en-US" sz="2500" b="1" dirty="0" smtClean="0">
                <a:latin typeface="Cambria" pitchFamily="18" charset="0"/>
                <a:ea typeface="Cambria" pitchFamily="18" charset="0"/>
              </a:rPr>
              <a:t>Modularity and Reusability</a:t>
            </a:r>
            <a:r>
              <a:rPr lang="en-US" sz="2500" dirty="0" smtClean="0">
                <a:latin typeface="Cambria" pitchFamily="18" charset="0"/>
                <a:ea typeface="Cambria" pitchFamily="18" charset="0"/>
              </a:rPr>
              <a:t>: Well-designed data structures are modular and can be reused in various contexts. </a:t>
            </a:r>
            <a:endParaRPr lang="en-US" sz="2500" b="1" dirty="0" smtClean="0">
              <a:latin typeface="Cambria" pitchFamily="18" charset="0"/>
              <a:ea typeface="Cambria" pitchFamily="18" charset="0"/>
            </a:endParaRPr>
          </a:p>
          <a:p>
            <a:pPr algn="just">
              <a:lnSpc>
                <a:spcPct val="170000"/>
              </a:lnSpc>
            </a:pPr>
            <a:r>
              <a:rPr lang="en-US" sz="2500" b="1" dirty="0" smtClean="0">
                <a:latin typeface="Cambria" pitchFamily="18" charset="0"/>
                <a:ea typeface="Cambria" pitchFamily="18" charset="0"/>
              </a:rPr>
              <a:t>Data Integrity</a:t>
            </a:r>
            <a:r>
              <a:rPr lang="en-US" sz="2500" dirty="0" smtClean="0">
                <a:latin typeface="Cambria" pitchFamily="18" charset="0"/>
                <a:ea typeface="Cambria" pitchFamily="18" charset="0"/>
              </a:rPr>
              <a:t>: Data structures should maintain consistency and accuracy, even when undergoing various data.</a:t>
            </a:r>
          </a:p>
          <a:p>
            <a:pPr algn="just">
              <a:lnSpc>
                <a:spcPct val="170000"/>
              </a:lnSpc>
            </a:pPr>
            <a:r>
              <a:rPr lang="en-US" sz="2500" b="1" dirty="0" smtClean="0">
                <a:latin typeface="Cambria" pitchFamily="18" charset="0"/>
                <a:ea typeface="Cambria" pitchFamily="18" charset="0"/>
              </a:rPr>
              <a:t>Flexibility</a:t>
            </a:r>
            <a:r>
              <a:rPr lang="en-US" sz="2500" dirty="0" smtClean="0">
                <a:latin typeface="Cambria" pitchFamily="18" charset="0"/>
                <a:ea typeface="Cambria" pitchFamily="18" charset="0"/>
              </a:rPr>
              <a:t>: Data structures should be adaptable to accommodate evolving needs without requiring significant reengineering.</a:t>
            </a:r>
          </a:p>
          <a:p>
            <a:pPr algn="just">
              <a:lnSpc>
                <a:spcPct val="170000"/>
              </a:lnSpc>
            </a:pPr>
            <a:r>
              <a:rPr lang="en-US" sz="2500" b="1" dirty="0" smtClean="0">
                <a:latin typeface="Cambria" pitchFamily="18" charset="0"/>
                <a:ea typeface="Cambria" pitchFamily="18" charset="0"/>
              </a:rPr>
              <a:t>Analysis</a:t>
            </a:r>
            <a:r>
              <a:rPr lang="en-US" sz="2500" dirty="0" smtClean="0">
                <a:latin typeface="Cambria" pitchFamily="18" charset="0"/>
                <a:ea typeface="Cambria" pitchFamily="18" charset="0"/>
              </a:rPr>
              <a:t>: Analyzing the time complexity and space complexity of various data structures and algorithms. This analysis helps in selecting the most appropriate option for a given application.</a:t>
            </a:r>
            <a:endParaRPr lang="en-US" sz="2500" dirty="0">
              <a:latin typeface="Cambria" pitchFamily="18" charset="0"/>
              <a:ea typeface="Cambria" pitchFamily="18" charset="0"/>
            </a:endParaRPr>
          </a:p>
        </p:txBody>
      </p:sp>
    </p:spTree>
  </p:cSld>
  <p:clrMapOvr>
    <a:masterClrMapping/>
  </p:clrMapOvr>
  <p:transition>
    <p:cover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600" b="1" dirty="0" smtClean="0">
                <a:latin typeface="Cambria" pitchFamily="18" charset="0"/>
                <a:ea typeface="Cambria" pitchFamily="18" charset="0"/>
              </a:rPr>
              <a:t>The Need for Data Structures</a:t>
            </a:r>
            <a:endParaRPr lang="en-US" sz="3600" b="1" dirty="0">
              <a:latin typeface="Cambria" pitchFamily="18" charset="0"/>
              <a:ea typeface="Cambria" pitchFamily="18"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lnSpc>
                <a:spcPct val="170000"/>
              </a:lnSpc>
            </a:pPr>
            <a:r>
              <a:rPr lang="en-US" sz="2000" b="1" dirty="0" smtClean="0">
                <a:latin typeface="Cambria" pitchFamily="18" charset="0"/>
                <a:ea typeface="Cambria" pitchFamily="18" charset="0"/>
              </a:rPr>
              <a:t>Efficient Data Organization</a:t>
            </a:r>
            <a:r>
              <a:rPr lang="en-US" sz="2000" dirty="0" smtClean="0">
                <a:latin typeface="Cambria" pitchFamily="18" charset="0"/>
                <a:ea typeface="Cambria" pitchFamily="18" charset="0"/>
              </a:rPr>
              <a:t>: Well-designed data structures can minimize memory usage and enable fast access and manipulation of data, leading to optimized program performance.</a:t>
            </a:r>
          </a:p>
          <a:p>
            <a:pPr algn="just">
              <a:lnSpc>
                <a:spcPct val="170000"/>
              </a:lnSpc>
            </a:pPr>
            <a:r>
              <a:rPr lang="en-US" sz="2000" b="1" dirty="0" smtClean="0">
                <a:latin typeface="Cambria" pitchFamily="18" charset="0"/>
                <a:ea typeface="Cambria" pitchFamily="18" charset="0"/>
              </a:rPr>
              <a:t>Effective Data Manipulation: </a:t>
            </a:r>
            <a:r>
              <a:rPr lang="en-US" sz="2000" dirty="0" smtClean="0">
                <a:latin typeface="Cambria" pitchFamily="18" charset="0"/>
                <a:ea typeface="Cambria" pitchFamily="18" charset="0"/>
              </a:rPr>
              <a:t>Arrays are great for random access, linked lists are efficient for insertions and deletions, and hash tables are suitable for fast key-based lookups. </a:t>
            </a:r>
          </a:p>
          <a:p>
            <a:pPr algn="just">
              <a:lnSpc>
                <a:spcPct val="170000"/>
              </a:lnSpc>
            </a:pPr>
            <a:r>
              <a:rPr lang="en-US" sz="2000" b="1" dirty="0" smtClean="0">
                <a:latin typeface="Cambria" pitchFamily="18" charset="0"/>
                <a:ea typeface="Cambria" pitchFamily="18" charset="0"/>
              </a:rPr>
              <a:t>Optimized Algorithms</a:t>
            </a:r>
            <a:r>
              <a:rPr lang="en-US" sz="2000" dirty="0" smtClean="0">
                <a:latin typeface="Cambria" pitchFamily="18" charset="0"/>
                <a:ea typeface="Cambria" pitchFamily="18" charset="0"/>
              </a:rPr>
              <a:t>: Many algorithms and processes are built upon specific data structures. For example, sorting algorithms often rely on arrays or linked lists, and graph algorithms are built around graph data structures. </a:t>
            </a:r>
          </a:p>
        </p:txBody>
      </p:sp>
    </p:spTree>
  </p:cSld>
  <p:clrMapOvr>
    <a:masterClrMapping/>
  </p:clrMapOvr>
  <p:transition>
    <p:cover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600" b="1" dirty="0" smtClean="0">
                <a:latin typeface="Cambria" pitchFamily="18" charset="0"/>
                <a:ea typeface="Cambria" pitchFamily="18" charset="0"/>
              </a:rPr>
              <a:t>The Need for Data Structures</a:t>
            </a:r>
            <a:endParaRPr lang="en-US" sz="3600" b="1" dirty="0">
              <a:latin typeface="Cambria" pitchFamily="18" charset="0"/>
              <a:ea typeface="Cambria" pitchFamily="18" charset="0"/>
            </a:endParaRPr>
          </a:p>
        </p:txBody>
      </p:sp>
      <p:sp>
        <p:nvSpPr>
          <p:cNvPr id="3" name="Content Placeholder 2"/>
          <p:cNvSpPr>
            <a:spLocks noGrp="1"/>
          </p:cNvSpPr>
          <p:nvPr>
            <p:ph idx="1"/>
          </p:nvPr>
        </p:nvSpPr>
        <p:spPr>
          <a:xfrm>
            <a:off x="457200" y="838200"/>
            <a:ext cx="8229600" cy="5638799"/>
          </a:xfrm>
        </p:spPr>
        <p:txBody>
          <a:bodyPr>
            <a:noAutofit/>
          </a:bodyPr>
          <a:lstStyle/>
          <a:p>
            <a:pPr algn="just">
              <a:lnSpc>
                <a:spcPct val="170000"/>
              </a:lnSpc>
            </a:pPr>
            <a:r>
              <a:rPr lang="en-US" sz="1600" b="1" dirty="0" smtClean="0">
                <a:latin typeface="Cambria" pitchFamily="18" charset="0"/>
                <a:ea typeface="Cambria" pitchFamily="18" charset="0"/>
              </a:rPr>
              <a:t>Problem Solving</a:t>
            </a:r>
            <a:r>
              <a:rPr lang="en-US" sz="1600" dirty="0" smtClean="0">
                <a:latin typeface="Cambria" pitchFamily="18" charset="0"/>
                <a:ea typeface="Cambria" pitchFamily="18" charset="0"/>
              </a:rPr>
              <a:t>: Many real-world problems can be abstracted and solved using data structures. By employing the right data structures, programmers can model and tackle complex problems more effectively.</a:t>
            </a:r>
          </a:p>
          <a:p>
            <a:pPr algn="just">
              <a:lnSpc>
                <a:spcPct val="170000"/>
              </a:lnSpc>
            </a:pPr>
            <a:r>
              <a:rPr lang="en-US" sz="1600" b="1" dirty="0" smtClean="0">
                <a:latin typeface="Cambria" pitchFamily="18" charset="0"/>
                <a:ea typeface="Cambria" pitchFamily="18" charset="0"/>
              </a:rPr>
              <a:t>Code Reusability: </a:t>
            </a:r>
            <a:r>
              <a:rPr lang="en-US" sz="1600" dirty="0" smtClean="0">
                <a:latin typeface="Cambria" pitchFamily="18" charset="0"/>
                <a:ea typeface="Cambria" pitchFamily="18" charset="0"/>
              </a:rPr>
              <a:t>Well-designed data structures can be reused in various projects and applications. </a:t>
            </a:r>
          </a:p>
          <a:p>
            <a:pPr algn="just">
              <a:lnSpc>
                <a:spcPct val="170000"/>
              </a:lnSpc>
            </a:pPr>
            <a:r>
              <a:rPr lang="en-US" sz="1600" b="1" dirty="0" smtClean="0">
                <a:latin typeface="Cambria" pitchFamily="18" charset="0"/>
                <a:ea typeface="Cambria" pitchFamily="18" charset="0"/>
              </a:rPr>
              <a:t>Scalability:</a:t>
            </a:r>
            <a:r>
              <a:rPr lang="en-US" sz="1600" dirty="0" smtClean="0">
                <a:latin typeface="Cambria" pitchFamily="18" charset="0"/>
                <a:ea typeface="Cambria" pitchFamily="18" charset="0"/>
              </a:rPr>
              <a:t> As data sizes increase, the performance of an application can degrade if inappropriate data structures are used. </a:t>
            </a:r>
          </a:p>
          <a:p>
            <a:pPr algn="just">
              <a:lnSpc>
                <a:spcPct val="170000"/>
              </a:lnSpc>
            </a:pPr>
            <a:r>
              <a:rPr lang="en-US" sz="1600" b="1" dirty="0" smtClean="0">
                <a:latin typeface="Cambria" pitchFamily="18" charset="0"/>
                <a:ea typeface="Cambria" pitchFamily="18" charset="0"/>
              </a:rPr>
              <a:t>Ease of Maintenance</a:t>
            </a:r>
            <a:r>
              <a:rPr lang="en-US" sz="1600" dirty="0" smtClean="0">
                <a:latin typeface="Cambria" pitchFamily="18" charset="0"/>
                <a:ea typeface="Cambria" pitchFamily="18" charset="0"/>
              </a:rPr>
              <a:t>: Data structures are well-suited to the problem domain, it's easier for developers to understand and maintain the codebase.</a:t>
            </a:r>
          </a:p>
          <a:p>
            <a:pPr algn="just">
              <a:lnSpc>
                <a:spcPct val="170000"/>
              </a:lnSpc>
            </a:pPr>
            <a:r>
              <a:rPr lang="en-US" sz="1600" b="1" dirty="0" smtClean="0">
                <a:latin typeface="Cambria" pitchFamily="18" charset="0"/>
                <a:ea typeface="Cambria" pitchFamily="18" charset="0"/>
              </a:rPr>
              <a:t>Cross-Disciplinary Applications</a:t>
            </a:r>
            <a:r>
              <a:rPr lang="en-US" sz="1600" dirty="0" smtClean="0">
                <a:latin typeface="Cambria" pitchFamily="18" charset="0"/>
                <a:ea typeface="Cambria" pitchFamily="18" charset="0"/>
              </a:rPr>
              <a:t>: Data structures are not limited to programming but have applications in various fields, such as databases, networking, artificial intelligence, and more. A solid understanding of data structures can be beneficial in multiple domains.</a:t>
            </a:r>
            <a:endParaRPr lang="en-US" sz="1600" dirty="0">
              <a:latin typeface="Cambria" pitchFamily="18" charset="0"/>
              <a:ea typeface="Cambria" pitchFamily="18" charset="0"/>
            </a:endParaRPr>
          </a:p>
        </p:txBody>
      </p:sp>
    </p:spTree>
  </p:cSld>
  <p:clrMapOvr>
    <a:masterClrMapping/>
  </p:clrMapOvr>
  <p:transition>
    <p:cover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600" b="1" dirty="0" smtClean="0">
                <a:latin typeface="Cambria" pitchFamily="18" charset="0"/>
                <a:ea typeface="Cambria" pitchFamily="18" charset="0"/>
              </a:rPr>
              <a:t>Cost and Benefits </a:t>
            </a:r>
            <a:endParaRPr lang="en-US" sz="3600" b="1" dirty="0">
              <a:latin typeface="Cambria" pitchFamily="18" charset="0"/>
              <a:ea typeface="Cambria" pitchFamily="18" charset="0"/>
            </a:endParaRPr>
          </a:p>
        </p:txBody>
      </p:sp>
      <p:sp>
        <p:nvSpPr>
          <p:cNvPr id="3" name="Content Placeholder 2"/>
          <p:cNvSpPr>
            <a:spLocks noGrp="1"/>
          </p:cNvSpPr>
          <p:nvPr>
            <p:ph idx="1"/>
          </p:nvPr>
        </p:nvSpPr>
        <p:spPr>
          <a:xfrm>
            <a:off x="457200" y="838200"/>
            <a:ext cx="8229600" cy="5638799"/>
          </a:xfrm>
        </p:spPr>
        <p:txBody>
          <a:bodyPr>
            <a:noAutofit/>
          </a:bodyPr>
          <a:lstStyle/>
          <a:p>
            <a:pPr algn="just">
              <a:lnSpc>
                <a:spcPct val="170000"/>
              </a:lnSpc>
              <a:buNone/>
            </a:pPr>
            <a:r>
              <a:rPr lang="en-US" sz="1600" b="1" dirty="0" smtClean="0">
                <a:latin typeface="Cambria" pitchFamily="18" charset="0"/>
                <a:ea typeface="Cambria" pitchFamily="18" charset="0"/>
              </a:rPr>
              <a:t>Cost factors</a:t>
            </a:r>
          </a:p>
          <a:p>
            <a:pPr algn="just">
              <a:lnSpc>
                <a:spcPct val="170000"/>
              </a:lnSpc>
            </a:pPr>
            <a:r>
              <a:rPr lang="en-US" sz="1600" b="1" dirty="0" smtClean="0">
                <a:latin typeface="Cambria" pitchFamily="18" charset="0"/>
                <a:ea typeface="Cambria" pitchFamily="18" charset="0"/>
              </a:rPr>
              <a:t>Development Complexity</a:t>
            </a:r>
            <a:r>
              <a:rPr lang="en-US" sz="1600" dirty="0" smtClean="0">
                <a:latin typeface="Cambria" pitchFamily="18" charset="0"/>
                <a:ea typeface="Cambria" pitchFamily="18" charset="0"/>
              </a:rPr>
              <a:t>: Designing and implementing data structures can be complex and time-consuming. </a:t>
            </a:r>
            <a:endParaRPr lang="en-US" sz="700" dirty="0" smtClean="0">
              <a:latin typeface="Cambria" pitchFamily="18" charset="0"/>
              <a:ea typeface="Cambria" pitchFamily="18" charset="0"/>
            </a:endParaRPr>
          </a:p>
          <a:p>
            <a:pPr algn="just">
              <a:lnSpc>
                <a:spcPct val="170000"/>
              </a:lnSpc>
            </a:pPr>
            <a:r>
              <a:rPr lang="en-US" sz="1600" b="1" dirty="0" smtClean="0">
                <a:latin typeface="Cambria" pitchFamily="18" charset="0"/>
                <a:ea typeface="Cambria" pitchFamily="18" charset="0"/>
              </a:rPr>
              <a:t>Resource Consumption: </a:t>
            </a:r>
            <a:r>
              <a:rPr lang="en-US" sz="1600" dirty="0" smtClean="0">
                <a:latin typeface="Cambria" pitchFamily="18" charset="0"/>
                <a:ea typeface="Cambria" pitchFamily="18" charset="0"/>
              </a:rPr>
              <a:t>Some data structures consume more memory or processing power than others. Choosing the wrong data structure can lead to resource wastage and decreased performance.</a:t>
            </a:r>
            <a:endParaRPr lang="en-US" sz="300" dirty="0" smtClean="0">
              <a:latin typeface="Cambria" pitchFamily="18" charset="0"/>
              <a:ea typeface="Cambria" pitchFamily="18" charset="0"/>
            </a:endParaRPr>
          </a:p>
          <a:p>
            <a:pPr algn="just">
              <a:lnSpc>
                <a:spcPct val="170000"/>
              </a:lnSpc>
            </a:pPr>
            <a:r>
              <a:rPr lang="en-US" sz="1600" b="1" dirty="0" smtClean="0">
                <a:latin typeface="Cambria" pitchFamily="18" charset="0"/>
                <a:ea typeface="Cambria" pitchFamily="18" charset="0"/>
              </a:rPr>
              <a:t>Trade-offs:</a:t>
            </a:r>
            <a:r>
              <a:rPr lang="en-US" sz="1600" dirty="0" smtClean="0">
                <a:latin typeface="Cambria" pitchFamily="18" charset="0"/>
                <a:ea typeface="Cambria" pitchFamily="18" charset="0"/>
              </a:rPr>
              <a:t> Selecting the right data structure involves understanding trade-offs between different factors such as time complexity, memory usage, and ease of implementation. These trade-offs can be complex and require careful consideration.</a:t>
            </a:r>
          </a:p>
          <a:p>
            <a:pPr algn="just">
              <a:lnSpc>
                <a:spcPct val="170000"/>
              </a:lnSpc>
            </a:pPr>
            <a:r>
              <a:rPr lang="en-US" sz="1600" b="1" dirty="0" smtClean="0">
                <a:latin typeface="Cambria" pitchFamily="18" charset="0"/>
                <a:ea typeface="Cambria" pitchFamily="18" charset="0"/>
              </a:rPr>
              <a:t>Algorithm Complexity</a:t>
            </a:r>
            <a:r>
              <a:rPr lang="en-US" sz="1600" dirty="0" smtClean="0">
                <a:latin typeface="Cambria" pitchFamily="18" charset="0"/>
                <a:ea typeface="Cambria" pitchFamily="18" charset="0"/>
              </a:rPr>
              <a:t>: Not all algorithms work optimally with all data structures. The choice of data structure can impact the complexity and efficiency of the algorithms used.</a:t>
            </a:r>
            <a:endParaRPr lang="en-US" sz="1600" dirty="0">
              <a:latin typeface="Cambria" pitchFamily="18" charset="0"/>
              <a:ea typeface="Cambria" pitchFamily="18" charset="0"/>
            </a:endParaRPr>
          </a:p>
        </p:txBody>
      </p:sp>
    </p:spTree>
  </p:cSld>
  <p:clrMapOvr>
    <a:masterClrMapping/>
  </p:clrMapOvr>
  <p:transition>
    <p:cover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868362"/>
          </a:xfrm>
        </p:spPr>
        <p:txBody>
          <a:bodyPr>
            <a:normAutofit/>
          </a:bodyPr>
          <a:lstStyle/>
          <a:p>
            <a:r>
              <a:rPr lang="en-US" sz="3600" b="1" dirty="0" smtClean="0">
                <a:latin typeface="Cambria" pitchFamily="18" charset="0"/>
                <a:ea typeface="Cambria" pitchFamily="18" charset="0"/>
              </a:rPr>
              <a:t>Benefits</a:t>
            </a:r>
            <a:endParaRPr lang="en-US" sz="3600" b="1" dirty="0">
              <a:latin typeface="Cambria" pitchFamily="18" charset="0"/>
              <a:ea typeface="Cambria" pitchFamily="18" charset="0"/>
            </a:endParaRPr>
          </a:p>
        </p:txBody>
      </p:sp>
      <p:graphicFrame>
        <p:nvGraphicFramePr>
          <p:cNvPr id="4" name="Content Placeholder 3"/>
          <p:cNvGraphicFramePr>
            <a:graphicFrameLocks noGrp="1"/>
          </p:cNvGraphicFramePr>
          <p:nvPr>
            <p:ph idx="1"/>
          </p:nvPr>
        </p:nvGraphicFramePr>
        <p:xfrm>
          <a:off x="457200" y="1158240"/>
          <a:ext cx="8229600" cy="4556760"/>
        </p:xfrm>
        <a:graphic>
          <a:graphicData uri="http://schemas.openxmlformats.org/drawingml/2006/table">
            <a:tbl>
              <a:tblPr firstRow="1" bandRow="1">
                <a:tableStyleId>{5C22544A-7EE6-4342-B048-85BDC9FD1C3A}</a:tableStyleId>
              </a:tblPr>
              <a:tblGrid>
                <a:gridCol w="2209800"/>
                <a:gridCol w="3124200"/>
                <a:gridCol w="2895600"/>
              </a:tblGrid>
              <a:tr h="370840">
                <a:tc>
                  <a:txBody>
                    <a:bodyPr/>
                    <a:lstStyle/>
                    <a:p>
                      <a:r>
                        <a:rPr lang="en-US" sz="1800" b="1" i="0" kern="1200" dirty="0" smtClean="0">
                          <a:solidFill>
                            <a:schemeClr val="lt1"/>
                          </a:solidFill>
                          <a:latin typeface="Cambria" pitchFamily="18" charset="0"/>
                          <a:ea typeface="Cambria" pitchFamily="18" charset="0"/>
                          <a:cs typeface="+mn-cs"/>
                        </a:rPr>
                        <a:t>On the basis of</a:t>
                      </a:r>
                      <a:endParaRPr lang="en-US" dirty="0">
                        <a:latin typeface="Cambria" pitchFamily="18" charset="0"/>
                        <a:ea typeface="Cambria" pitchFamily="18" charset="0"/>
                      </a:endParaRPr>
                    </a:p>
                  </a:txBody>
                  <a:tcPr anchor="ctr"/>
                </a:tc>
                <a:tc>
                  <a:txBody>
                    <a:bodyPr/>
                    <a:lstStyle/>
                    <a:p>
                      <a:pPr algn="l" fontAlgn="t"/>
                      <a:r>
                        <a:rPr lang="en-US">
                          <a:solidFill>
                            <a:srgbClr val="000000"/>
                          </a:solidFill>
                          <a:latin typeface="Cambria" pitchFamily="18" charset="0"/>
                          <a:ea typeface="Cambria" pitchFamily="18" charset="0"/>
                        </a:rPr>
                        <a:t>Structured data</a:t>
                      </a:r>
                    </a:p>
                  </a:txBody>
                  <a:tcPr marL="114300" marR="114300" marT="114300" marB="114300" anchor="ctr"/>
                </a:tc>
                <a:tc>
                  <a:txBody>
                    <a:bodyPr/>
                    <a:lstStyle/>
                    <a:p>
                      <a:pPr algn="l" fontAlgn="t"/>
                      <a:r>
                        <a:rPr lang="en-US" dirty="0">
                          <a:solidFill>
                            <a:srgbClr val="000000"/>
                          </a:solidFill>
                          <a:latin typeface="Cambria" pitchFamily="18" charset="0"/>
                          <a:ea typeface="Cambria" pitchFamily="18" charset="0"/>
                        </a:rPr>
                        <a:t>Unstructured data</a:t>
                      </a:r>
                    </a:p>
                  </a:txBody>
                  <a:tcPr marL="114300" marR="114300" marT="114300" marB="114300" anchor="ctr"/>
                </a:tc>
              </a:tr>
              <a:tr h="370840">
                <a:tc>
                  <a:txBody>
                    <a:bodyPr/>
                    <a:lstStyle/>
                    <a:p>
                      <a:pPr algn="just" fontAlgn="t"/>
                      <a:r>
                        <a:rPr lang="en-US" b="1">
                          <a:solidFill>
                            <a:srgbClr val="333333"/>
                          </a:solidFill>
                          <a:latin typeface="Cambria" pitchFamily="18" charset="0"/>
                          <a:ea typeface="Cambria" pitchFamily="18" charset="0"/>
                        </a:rPr>
                        <a:t>Technology</a:t>
                      </a:r>
                      <a:endParaRPr lang="en-US">
                        <a:solidFill>
                          <a:srgbClr val="333333"/>
                        </a:solidFill>
                        <a:latin typeface="Cambria" pitchFamily="18" charset="0"/>
                        <a:ea typeface="Cambria" pitchFamily="18" charset="0"/>
                      </a:endParaRPr>
                    </a:p>
                  </a:txBody>
                  <a:tcPr marL="76200" marR="76200" marT="76200" marB="76200" anchor="ctr"/>
                </a:tc>
                <a:tc>
                  <a:txBody>
                    <a:bodyPr/>
                    <a:lstStyle/>
                    <a:p>
                      <a:pPr algn="just" fontAlgn="t"/>
                      <a:r>
                        <a:rPr lang="en-US">
                          <a:solidFill>
                            <a:srgbClr val="333333"/>
                          </a:solidFill>
                          <a:latin typeface="Cambria" pitchFamily="18" charset="0"/>
                          <a:ea typeface="Cambria" pitchFamily="18" charset="0"/>
                        </a:rPr>
                        <a:t>It is based on a relational database.</a:t>
                      </a:r>
                    </a:p>
                  </a:txBody>
                  <a:tcPr marL="76200" marR="76200" marT="76200" marB="76200" anchor="ctr"/>
                </a:tc>
                <a:tc>
                  <a:txBody>
                    <a:bodyPr/>
                    <a:lstStyle/>
                    <a:p>
                      <a:pPr algn="just" fontAlgn="t"/>
                      <a:r>
                        <a:rPr lang="en-US" dirty="0">
                          <a:solidFill>
                            <a:srgbClr val="333333"/>
                          </a:solidFill>
                          <a:latin typeface="Cambria" pitchFamily="18" charset="0"/>
                          <a:ea typeface="Cambria" pitchFamily="18" charset="0"/>
                        </a:rPr>
                        <a:t>It is based on character and binary data.</a:t>
                      </a:r>
                    </a:p>
                  </a:txBody>
                  <a:tcPr marL="76200" marR="76200" marT="76200" marB="76200" anchor="ctr"/>
                </a:tc>
              </a:tr>
              <a:tr h="370840">
                <a:tc>
                  <a:txBody>
                    <a:bodyPr/>
                    <a:lstStyle/>
                    <a:p>
                      <a:pPr algn="just" fontAlgn="t"/>
                      <a:r>
                        <a:rPr lang="en-US" b="1">
                          <a:solidFill>
                            <a:srgbClr val="333333"/>
                          </a:solidFill>
                          <a:latin typeface="Cambria" pitchFamily="18" charset="0"/>
                          <a:ea typeface="Cambria" pitchFamily="18" charset="0"/>
                        </a:rPr>
                        <a:t>Robustness</a:t>
                      </a:r>
                      <a:endParaRPr lang="en-US">
                        <a:solidFill>
                          <a:srgbClr val="333333"/>
                        </a:solidFill>
                        <a:latin typeface="Cambria" pitchFamily="18" charset="0"/>
                        <a:ea typeface="Cambria" pitchFamily="18" charset="0"/>
                      </a:endParaRPr>
                    </a:p>
                  </a:txBody>
                  <a:tcPr marL="76200" marR="76200" marT="76200" marB="76200" anchor="ctr"/>
                </a:tc>
                <a:tc>
                  <a:txBody>
                    <a:bodyPr/>
                    <a:lstStyle/>
                    <a:p>
                      <a:pPr algn="just" fontAlgn="t"/>
                      <a:r>
                        <a:rPr lang="en-US">
                          <a:solidFill>
                            <a:srgbClr val="333333"/>
                          </a:solidFill>
                          <a:latin typeface="Cambria" pitchFamily="18" charset="0"/>
                          <a:ea typeface="Cambria" pitchFamily="18" charset="0"/>
                        </a:rPr>
                        <a:t>It is very robust.</a:t>
                      </a:r>
                    </a:p>
                  </a:txBody>
                  <a:tcPr marL="76200" marR="76200" marT="76200" marB="76200" anchor="ctr"/>
                </a:tc>
                <a:tc>
                  <a:txBody>
                    <a:bodyPr/>
                    <a:lstStyle/>
                    <a:p>
                      <a:pPr algn="just" fontAlgn="t"/>
                      <a:r>
                        <a:rPr lang="en-US" dirty="0">
                          <a:solidFill>
                            <a:srgbClr val="333333"/>
                          </a:solidFill>
                          <a:latin typeface="Cambria" pitchFamily="18" charset="0"/>
                          <a:ea typeface="Cambria" pitchFamily="18" charset="0"/>
                        </a:rPr>
                        <a:t>It is less robust.</a:t>
                      </a:r>
                    </a:p>
                  </a:txBody>
                  <a:tcPr marL="76200" marR="76200" marT="76200" marB="76200" anchor="ctr"/>
                </a:tc>
              </a:tr>
              <a:tr h="370840">
                <a:tc>
                  <a:txBody>
                    <a:bodyPr/>
                    <a:lstStyle/>
                    <a:p>
                      <a:pPr algn="just" fontAlgn="t"/>
                      <a:r>
                        <a:rPr lang="en-US" b="1">
                          <a:solidFill>
                            <a:srgbClr val="333333"/>
                          </a:solidFill>
                          <a:latin typeface="Cambria" pitchFamily="18" charset="0"/>
                          <a:ea typeface="Cambria" pitchFamily="18" charset="0"/>
                        </a:rPr>
                        <a:t>Performance</a:t>
                      </a:r>
                      <a:endParaRPr lang="en-US">
                        <a:solidFill>
                          <a:srgbClr val="333333"/>
                        </a:solidFill>
                        <a:latin typeface="Cambria" pitchFamily="18" charset="0"/>
                        <a:ea typeface="Cambria" pitchFamily="18" charset="0"/>
                      </a:endParaRPr>
                    </a:p>
                  </a:txBody>
                  <a:tcPr marL="76200" marR="76200" marT="76200" marB="76200" anchor="ctr"/>
                </a:tc>
                <a:tc>
                  <a:txBody>
                    <a:bodyPr/>
                    <a:lstStyle/>
                    <a:p>
                      <a:pPr algn="just" fontAlgn="t"/>
                      <a:r>
                        <a:rPr lang="en-US">
                          <a:solidFill>
                            <a:srgbClr val="333333"/>
                          </a:solidFill>
                          <a:latin typeface="Cambria" pitchFamily="18" charset="0"/>
                          <a:ea typeface="Cambria" pitchFamily="18" charset="0"/>
                        </a:rPr>
                        <a:t>Here, we can perform a structured query that allows complex joining, so the performance is higher.</a:t>
                      </a:r>
                    </a:p>
                  </a:txBody>
                  <a:tcPr marL="76200" marR="76200" marT="76200" marB="76200" anchor="ctr"/>
                </a:tc>
                <a:tc>
                  <a:txBody>
                    <a:bodyPr/>
                    <a:lstStyle/>
                    <a:p>
                      <a:pPr algn="just" fontAlgn="t"/>
                      <a:r>
                        <a:rPr lang="en-US" dirty="0" smtClean="0">
                          <a:solidFill>
                            <a:srgbClr val="333333"/>
                          </a:solidFill>
                          <a:latin typeface="Cambria" pitchFamily="18" charset="0"/>
                          <a:ea typeface="Cambria" pitchFamily="18" charset="0"/>
                        </a:rPr>
                        <a:t>Textual </a:t>
                      </a:r>
                      <a:r>
                        <a:rPr lang="en-US" dirty="0">
                          <a:solidFill>
                            <a:srgbClr val="333333"/>
                          </a:solidFill>
                          <a:latin typeface="Cambria" pitchFamily="18" charset="0"/>
                          <a:ea typeface="Cambria" pitchFamily="18" charset="0"/>
                        </a:rPr>
                        <a:t>queries are </a:t>
                      </a:r>
                      <a:r>
                        <a:rPr lang="en-US" dirty="0" smtClean="0">
                          <a:solidFill>
                            <a:srgbClr val="333333"/>
                          </a:solidFill>
                          <a:latin typeface="Cambria" pitchFamily="18" charset="0"/>
                          <a:ea typeface="Cambria" pitchFamily="18" charset="0"/>
                        </a:rPr>
                        <a:t>possible.</a:t>
                      </a:r>
                      <a:r>
                        <a:rPr lang="en-US" baseline="0" dirty="0" smtClean="0">
                          <a:solidFill>
                            <a:srgbClr val="333333"/>
                          </a:solidFill>
                          <a:latin typeface="Cambria" pitchFamily="18" charset="0"/>
                          <a:ea typeface="Cambria" pitchFamily="18" charset="0"/>
                        </a:rPr>
                        <a:t> So, </a:t>
                      </a:r>
                      <a:r>
                        <a:rPr lang="en-US" dirty="0" smtClean="0">
                          <a:solidFill>
                            <a:srgbClr val="333333"/>
                          </a:solidFill>
                          <a:latin typeface="Cambria" pitchFamily="18" charset="0"/>
                          <a:ea typeface="Cambria" pitchFamily="18" charset="0"/>
                        </a:rPr>
                        <a:t> </a:t>
                      </a:r>
                      <a:r>
                        <a:rPr lang="en-US" dirty="0">
                          <a:solidFill>
                            <a:srgbClr val="333333"/>
                          </a:solidFill>
                          <a:latin typeface="Cambria" pitchFamily="18" charset="0"/>
                          <a:ea typeface="Cambria" pitchFamily="18" charset="0"/>
                        </a:rPr>
                        <a:t>the performance is lower than </a:t>
                      </a:r>
                      <a:r>
                        <a:rPr lang="en-US" dirty="0" smtClean="0">
                          <a:solidFill>
                            <a:srgbClr val="333333"/>
                          </a:solidFill>
                          <a:latin typeface="Cambria" pitchFamily="18" charset="0"/>
                          <a:ea typeface="Cambria" pitchFamily="18" charset="0"/>
                        </a:rPr>
                        <a:t>structured </a:t>
                      </a:r>
                      <a:r>
                        <a:rPr lang="en-US" dirty="0">
                          <a:solidFill>
                            <a:srgbClr val="333333"/>
                          </a:solidFill>
                          <a:latin typeface="Cambria" pitchFamily="18" charset="0"/>
                          <a:ea typeface="Cambria" pitchFamily="18" charset="0"/>
                        </a:rPr>
                        <a:t>data.</a:t>
                      </a:r>
                    </a:p>
                  </a:txBody>
                  <a:tcPr marL="76200" marR="76200" marT="76200" marB="76200" anchor="ctr"/>
                </a:tc>
              </a:tr>
              <a:tr h="370840">
                <a:tc>
                  <a:txBody>
                    <a:bodyPr/>
                    <a:lstStyle/>
                    <a:p>
                      <a:pPr algn="just" fontAlgn="t"/>
                      <a:r>
                        <a:rPr lang="en-US" b="1">
                          <a:solidFill>
                            <a:srgbClr val="333333"/>
                          </a:solidFill>
                          <a:latin typeface="Cambria" pitchFamily="18" charset="0"/>
                          <a:ea typeface="Cambria" pitchFamily="18" charset="0"/>
                        </a:rPr>
                        <a:t>Format</a:t>
                      </a:r>
                      <a:endParaRPr lang="en-US">
                        <a:solidFill>
                          <a:srgbClr val="333333"/>
                        </a:solidFill>
                        <a:latin typeface="Cambria" pitchFamily="18" charset="0"/>
                        <a:ea typeface="Cambria" pitchFamily="18" charset="0"/>
                      </a:endParaRPr>
                    </a:p>
                  </a:txBody>
                  <a:tcPr marL="76200" marR="76200" marT="76200" marB="76200" anchor="ctr"/>
                </a:tc>
                <a:tc>
                  <a:txBody>
                    <a:bodyPr/>
                    <a:lstStyle/>
                    <a:p>
                      <a:pPr algn="just" fontAlgn="t"/>
                      <a:r>
                        <a:rPr lang="en-US">
                          <a:solidFill>
                            <a:srgbClr val="333333"/>
                          </a:solidFill>
                          <a:latin typeface="Cambria" pitchFamily="18" charset="0"/>
                          <a:ea typeface="Cambria" pitchFamily="18" charset="0"/>
                        </a:rPr>
                        <a:t>It has a predefined format.</a:t>
                      </a:r>
                    </a:p>
                  </a:txBody>
                  <a:tcPr marL="76200" marR="76200" marT="76200" marB="76200" anchor="ctr"/>
                </a:tc>
                <a:tc>
                  <a:txBody>
                    <a:bodyPr/>
                    <a:lstStyle/>
                    <a:p>
                      <a:pPr algn="just" fontAlgn="t"/>
                      <a:r>
                        <a:rPr lang="en-US">
                          <a:solidFill>
                            <a:srgbClr val="333333"/>
                          </a:solidFill>
                          <a:latin typeface="Cambria" pitchFamily="18" charset="0"/>
                          <a:ea typeface="Cambria" pitchFamily="18" charset="0"/>
                        </a:rPr>
                        <a:t>It has a variety of formats, i.e., it comes in a variety of shapes and sizes.</a:t>
                      </a:r>
                    </a:p>
                  </a:txBody>
                  <a:tcPr marL="76200" marR="76200" marT="76200" marB="76200" anchor="ctr"/>
                </a:tc>
              </a:tr>
              <a:tr h="370840">
                <a:tc>
                  <a:txBody>
                    <a:bodyPr/>
                    <a:lstStyle/>
                    <a:p>
                      <a:pPr algn="just" fontAlgn="t"/>
                      <a:r>
                        <a:rPr lang="en-US" b="1">
                          <a:solidFill>
                            <a:srgbClr val="333333"/>
                          </a:solidFill>
                          <a:latin typeface="Cambria" pitchFamily="18" charset="0"/>
                          <a:ea typeface="Cambria" pitchFamily="18" charset="0"/>
                        </a:rPr>
                        <a:t>Analysis</a:t>
                      </a:r>
                      <a:endParaRPr lang="en-US">
                        <a:solidFill>
                          <a:srgbClr val="333333"/>
                        </a:solidFill>
                        <a:latin typeface="Cambria" pitchFamily="18" charset="0"/>
                        <a:ea typeface="Cambria" pitchFamily="18" charset="0"/>
                      </a:endParaRPr>
                    </a:p>
                  </a:txBody>
                  <a:tcPr marL="76200" marR="76200" marT="76200" marB="76200" anchor="ctr"/>
                </a:tc>
                <a:tc>
                  <a:txBody>
                    <a:bodyPr/>
                    <a:lstStyle/>
                    <a:p>
                      <a:pPr algn="just" fontAlgn="t"/>
                      <a:r>
                        <a:rPr lang="en-US">
                          <a:solidFill>
                            <a:srgbClr val="333333"/>
                          </a:solidFill>
                          <a:latin typeface="Cambria" pitchFamily="18" charset="0"/>
                          <a:ea typeface="Cambria" pitchFamily="18" charset="0"/>
                        </a:rPr>
                        <a:t>It is easy to search.</a:t>
                      </a:r>
                    </a:p>
                  </a:txBody>
                  <a:tcPr marL="76200" marR="76200" marT="76200" marB="76200" anchor="ctr"/>
                </a:tc>
                <a:tc>
                  <a:txBody>
                    <a:bodyPr/>
                    <a:lstStyle/>
                    <a:p>
                      <a:pPr algn="just" fontAlgn="t"/>
                      <a:r>
                        <a:rPr lang="en-US" dirty="0">
                          <a:solidFill>
                            <a:srgbClr val="333333"/>
                          </a:solidFill>
                          <a:latin typeface="Cambria" pitchFamily="18" charset="0"/>
                          <a:ea typeface="Cambria" pitchFamily="18" charset="0"/>
                        </a:rPr>
                        <a:t>Searching for unstructured data is more difficult.</a:t>
                      </a:r>
                    </a:p>
                  </a:txBody>
                  <a:tcPr marL="76200" marR="76200" marT="76200" marB="76200" anchor="ctr"/>
                </a:tc>
              </a:tr>
            </a:tbl>
          </a:graphicData>
        </a:graphic>
      </p:graphicFrame>
    </p:spTree>
  </p:cSld>
  <p:clrMapOvr>
    <a:masterClrMapping/>
  </p:clrMapOvr>
  <p:transition>
    <p:cover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600" b="1" dirty="0" smtClean="0">
                <a:latin typeface="Cambria" pitchFamily="18" charset="0"/>
                <a:ea typeface="Cambria" pitchFamily="18" charset="0"/>
              </a:rPr>
              <a:t>Abstract Data Type</a:t>
            </a:r>
            <a:endParaRPr lang="en-US" sz="3600" b="1" dirty="0">
              <a:latin typeface="Cambria" pitchFamily="18" charset="0"/>
              <a:ea typeface="Cambria" pitchFamily="18" charset="0"/>
            </a:endParaRPr>
          </a:p>
        </p:txBody>
      </p:sp>
      <p:sp>
        <p:nvSpPr>
          <p:cNvPr id="3" name="Content Placeholder 2"/>
          <p:cNvSpPr>
            <a:spLocks noGrp="1"/>
          </p:cNvSpPr>
          <p:nvPr>
            <p:ph idx="1"/>
          </p:nvPr>
        </p:nvSpPr>
        <p:spPr>
          <a:xfrm>
            <a:off x="457200" y="838200"/>
            <a:ext cx="8229600" cy="5638799"/>
          </a:xfrm>
        </p:spPr>
        <p:txBody>
          <a:bodyPr>
            <a:noAutofit/>
          </a:bodyPr>
          <a:lstStyle/>
          <a:p>
            <a:pPr algn="just">
              <a:lnSpc>
                <a:spcPct val="170000"/>
              </a:lnSpc>
            </a:pPr>
            <a:r>
              <a:rPr lang="en-US" sz="1600" dirty="0" smtClean="0">
                <a:latin typeface="Cambria" pitchFamily="18" charset="0"/>
                <a:ea typeface="Cambria" pitchFamily="18" charset="0"/>
              </a:rPr>
              <a:t>Abstract Data type (ADT) is a type for objects whose behavior is defined by a set of values and a set of operations. </a:t>
            </a:r>
          </a:p>
          <a:p>
            <a:pPr algn="just">
              <a:lnSpc>
                <a:spcPct val="170000"/>
              </a:lnSpc>
            </a:pPr>
            <a:r>
              <a:rPr lang="en-US" sz="1600" dirty="0" smtClean="0">
                <a:latin typeface="Cambria" pitchFamily="18" charset="0"/>
                <a:ea typeface="Cambria" pitchFamily="18" charset="0"/>
              </a:rPr>
              <a:t>The definition of ADT only mentions what operations are to be performed but not how these operations will be implemented.</a:t>
            </a:r>
            <a:endParaRPr lang="en-US" sz="1600" dirty="0">
              <a:latin typeface="Cambria" pitchFamily="18" charset="0"/>
              <a:ea typeface="Cambria" pitchFamily="18" charset="0"/>
            </a:endParaRPr>
          </a:p>
        </p:txBody>
      </p:sp>
      <p:grpSp>
        <p:nvGrpSpPr>
          <p:cNvPr id="22" name="Group 21"/>
          <p:cNvGrpSpPr/>
          <p:nvPr/>
        </p:nvGrpSpPr>
        <p:grpSpPr>
          <a:xfrm>
            <a:off x="1295400" y="2754868"/>
            <a:ext cx="6629400" cy="3645932"/>
            <a:chOff x="1219200" y="2754868"/>
            <a:chExt cx="6629400" cy="3645932"/>
          </a:xfrm>
        </p:grpSpPr>
        <p:sp>
          <p:nvSpPr>
            <p:cNvPr id="4" name="Rectangle 3"/>
            <p:cNvSpPr/>
            <p:nvPr/>
          </p:nvSpPr>
          <p:spPr>
            <a:xfrm>
              <a:off x="1219200" y="3124200"/>
              <a:ext cx="1066800" cy="3276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mbria" pitchFamily="18" charset="0"/>
                  <a:ea typeface="Cambria" pitchFamily="18" charset="0"/>
                </a:rPr>
                <a:t>Program</a:t>
              </a:r>
              <a:endParaRPr lang="en-US" dirty="0">
                <a:latin typeface="Cambria" pitchFamily="18" charset="0"/>
                <a:ea typeface="Cambria" pitchFamily="18" charset="0"/>
              </a:endParaRPr>
            </a:p>
          </p:txBody>
        </p:sp>
        <p:sp>
          <p:nvSpPr>
            <p:cNvPr id="5" name="Rectangle 4"/>
            <p:cNvSpPr/>
            <p:nvPr/>
          </p:nvSpPr>
          <p:spPr>
            <a:xfrm>
              <a:off x="3505200" y="3124200"/>
              <a:ext cx="1600200" cy="3276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Cambria" pitchFamily="18" charset="0"/>
                <a:ea typeface="Cambria" pitchFamily="18" charset="0"/>
              </a:endParaRPr>
            </a:p>
          </p:txBody>
        </p:sp>
        <p:sp>
          <p:nvSpPr>
            <p:cNvPr id="6" name="Rectangle 5"/>
            <p:cNvSpPr/>
            <p:nvPr/>
          </p:nvSpPr>
          <p:spPr>
            <a:xfrm>
              <a:off x="6705600" y="3048000"/>
              <a:ext cx="1143000" cy="3276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Cambria" pitchFamily="18" charset="0"/>
                  <a:ea typeface="Cambria" pitchFamily="18" charset="0"/>
                </a:rPr>
                <a:t>Data Structure</a:t>
              </a:r>
              <a:endParaRPr lang="en-US" dirty="0">
                <a:latin typeface="Cambria" pitchFamily="18" charset="0"/>
                <a:ea typeface="Cambria" pitchFamily="18" charset="0"/>
              </a:endParaRPr>
            </a:p>
          </p:txBody>
        </p:sp>
        <p:sp>
          <p:nvSpPr>
            <p:cNvPr id="7" name="Rectangle 6"/>
            <p:cNvSpPr/>
            <p:nvPr/>
          </p:nvSpPr>
          <p:spPr>
            <a:xfrm>
              <a:off x="3733800" y="3352800"/>
              <a:ext cx="1143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itchFamily="18" charset="0"/>
                  <a:ea typeface="Cambria" pitchFamily="18" charset="0"/>
                </a:rPr>
                <a:t>Add</a:t>
              </a:r>
              <a:endParaRPr lang="en-US" dirty="0">
                <a:latin typeface="Cambria" pitchFamily="18" charset="0"/>
                <a:ea typeface="Cambria" pitchFamily="18" charset="0"/>
              </a:endParaRPr>
            </a:p>
          </p:txBody>
        </p:sp>
        <p:sp>
          <p:nvSpPr>
            <p:cNvPr id="8" name="Rectangle 7"/>
            <p:cNvSpPr/>
            <p:nvPr/>
          </p:nvSpPr>
          <p:spPr>
            <a:xfrm>
              <a:off x="3733800" y="4114800"/>
              <a:ext cx="1143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itchFamily="18" charset="0"/>
                  <a:ea typeface="Cambria" pitchFamily="18" charset="0"/>
                </a:rPr>
                <a:t>Remove</a:t>
              </a:r>
              <a:endParaRPr lang="en-US" dirty="0">
                <a:latin typeface="Cambria" pitchFamily="18" charset="0"/>
                <a:ea typeface="Cambria" pitchFamily="18" charset="0"/>
              </a:endParaRPr>
            </a:p>
          </p:txBody>
        </p:sp>
        <p:sp>
          <p:nvSpPr>
            <p:cNvPr id="9" name="Rectangle 8"/>
            <p:cNvSpPr/>
            <p:nvPr/>
          </p:nvSpPr>
          <p:spPr>
            <a:xfrm>
              <a:off x="3733800" y="4953000"/>
              <a:ext cx="1143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itchFamily="18" charset="0"/>
                  <a:ea typeface="Cambria" pitchFamily="18" charset="0"/>
                </a:rPr>
                <a:t>Find</a:t>
              </a:r>
              <a:endParaRPr lang="en-US" dirty="0">
                <a:latin typeface="Cambria" pitchFamily="18" charset="0"/>
                <a:ea typeface="Cambria" pitchFamily="18" charset="0"/>
              </a:endParaRPr>
            </a:p>
          </p:txBody>
        </p:sp>
        <p:sp>
          <p:nvSpPr>
            <p:cNvPr id="10" name="Rectangle 9"/>
            <p:cNvSpPr/>
            <p:nvPr/>
          </p:nvSpPr>
          <p:spPr>
            <a:xfrm>
              <a:off x="3733800" y="5791200"/>
              <a:ext cx="1143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itchFamily="18" charset="0"/>
                  <a:ea typeface="Cambria" pitchFamily="18" charset="0"/>
                </a:rPr>
                <a:t>Display</a:t>
              </a:r>
              <a:endParaRPr lang="en-US" dirty="0">
                <a:latin typeface="Cambria" pitchFamily="18" charset="0"/>
                <a:ea typeface="Cambria" pitchFamily="18" charset="0"/>
              </a:endParaRPr>
            </a:p>
          </p:txBody>
        </p:sp>
        <p:cxnSp>
          <p:nvCxnSpPr>
            <p:cNvPr id="12" name="Straight Arrow Connector 11"/>
            <p:cNvCxnSpPr/>
            <p:nvPr/>
          </p:nvCxnSpPr>
          <p:spPr>
            <a:xfrm>
              <a:off x="2286000" y="4038600"/>
              <a:ext cx="12192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rot="10800000">
              <a:off x="2286000" y="5180012"/>
              <a:ext cx="12192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 name="TextBox 14"/>
            <p:cNvSpPr txBox="1"/>
            <p:nvPr/>
          </p:nvSpPr>
          <p:spPr>
            <a:xfrm>
              <a:off x="2438400" y="3733800"/>
              <a:ext cx="980397" cy="369332"/>
            </a:xfrm>
            <a:prstGeom prst="rect">
              <a:avLst/>
            </a:prstGeom>
            <a:noFill/>
          </p:spPr>
          <p:txBody>
            <a:bodyPr wrap="none" rtlCol="0">
              <a:spAutoFit/>
            </a:bodyPr>
            <a:lstStyle/>
            <a:p>
              <a:r>
                <a:rPr lang="en-US" dirty="0" smtClean="0">
                  <a:latin typeface="Cambria" pitchFamily="18" charset="0"/>
                  <a:ea typeface="Cambria" pitchFamily="18" charset="0"/>
                </a:rPr>
                <a:t>Request</a:t>
              </a:r>
              <a:endParaRPr lang="en-US" dirty="0">
                <a:latin typeface="Cambria" pitchFamily="18" charset="0"/>
                <a:ea typeface="Cambria" pitchFamily="18" charset="0"/>
              </a:endParaRPr>
            </a:p>
          </p:txBody>
        </p:sp>
        <p:sp>
          <p:nvSpPr>
            <p:cNvPr id="16" name="TextBox 15"/>
            <p:cNvSpPr txBox="1"/>
            <p:nvPr/>
          </p:nvSpPr>
          <p:spPr>
            <a:xfrm>
              <a:off x="2438400" y="5193268"/>
              <a:ext cx="804066" cy="369332"/>
            </a:xfrm>
            <a:prstGeom prst="rect">
              <a:avLst/>
            </a:prstGeom>
            <a:noFill/>
          </p:spPr>
          <p:txBody>
            <a:bodyPr wrap="none" rtlCol="0">
              <a:spAutoFit/>
            </a:bodyPr>
            <a:lstStyle/>
            <a:p>
              <a:r>
                <a:rPr lang="en-US" dirty="0" smtClean="0">
                  <a:latin typeface="Cambria" pitchFamily="18" charset="0"/>
                  <a:ea typeface="Cambria" pitchFamily="18" charset="0"/>
                </a:rPr>
                <a:t>Result</a:t>
              </a:r>
              <a:endParaRPr lang="en-US" dirty="0">
                <a:latin typeface="Cambria" pitchFamily="18" charset="0"/>
                <a:ea typeface="Cambria" pitchFamily="18" charset="0"/>
              </a:endParaRPr>
            </a:p>
          </p:txBody>
        </p:sp>
        <p:sp>
          <p:nvSpPr>
            <p:cNvPr id="17" name="TextBox 16"/>
            <p:cNvSpPr txBox="1"/>
            <p:nvPr/>
          </p:nvSpPr>
          <p:spPr>
            <a:xfrm>
              <a:off x="3856303" y="2754868"/>
              <a:ext cx="1066382" cy="369332"/>
            </a:xfrm>
            <a:prstGeom prst="rect">
              <a:avLst/>
            </a:prstGeom>
            <a:noFill/>
          </p:spPr>
          <p:txBody>
            <a:bodyPr wrap="none" rtlCol="0">
              <a:spAutoFit/>
            </a:bodyPr>
            <a:lstStyle/>
            <a:p>
              <a:r>
                <a:rPr lang="en-US" dirty="0" smtClean="0">
                  <a:latin typeface="Cambria" pitchFamily="18" charset="0"/>
                  <a:ea typeface="Cambria" pitchFamily="18" charset="0"/>
                </a:rPr>
                <a:t>Interface</a:t>
              </a:r>
              <a:endParaRPr lang="en-US" dirty="0">
                <a:latin typeface="Cambria" pitchFamily="18" charset="0"/>
                <a:ea typeface="Cambria" pitchFamily="18" charset="0"/>
              </a:endParaRPr>
            </a:p>
          </p:txBody>
        </p:sp>
        <p:cxnSp>
          <p:nvCxnSpPr>
            <p:cNvPr id="19" name="Straight Arrow Connector 18"/>
            <p:cNvCxnSpPr/>
            <p:nvPr/>
          </p:nvCxnSpPr>
          <p:spPr>
            <a:xfrm>
              <a:off x="5105400" y="4267200"/>
              <a:ext cx="1600200"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1" name="Straight Arrow Connector 20"/>
            <p:cNvCxnSpPr/>
            <p:nvPr/>
          </p:nvCxnSpPr>
          <p:spPr>
            <a:xfrm rot="10800000" flipV="1">
              <a:off x="5105400" y="5181600"/>
              <a:ext cx="160020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pSp>
      <p:sp>
        <p:nvSpPr>
          <p:cNvPr id="23" name="TextBox 22"/>
          <p:cNvSpPr txBox="1"/>
          <p:nvPr/>
        </p:nvSpPr>
        <p:spPr>
          <a:xfrm>
            <a:off x="2667000" y="6488668"/>
            <a:ext cx="2988062" cy="369332"/>
          </a:xfrm>
          <a:prstGeom prst="rect">
            <a:avLst/>
          </a:prstGeom>
          <a:noFill/>
        </p:spPr>
        <p:txBody>
          <a:bodyPr wrap="none" rtlCol="0">
            <a:spAutoFit/>
          </a:bodyPr>
          <a:lstStyle/>
          <a:p>
            <a:r>
              <a:rPr lang="en-US" dirty="0" smtClean="0">
                <a:latin typeface="Cambria" pitchFamily="18" charset="0"/>
                <a:ea typeface="Cambria" pitchFamily="18" charset="0"/>
              </a:rPr>
              <a:t>Figure 6: Abstract Data Type</a:t>
            </a:r>
            <a:endParaRPr lang="en-US" dirty="0">
              <a:latin typeface="Cambria" pitchFamily="18" charset="0"/>
              <a:ea typeface="Cambria" pitchFamily="18" charset="0"/>
            </a:endParaRPr>
          </a:p>
        </p:txBody>
      </p:sp>
    </p:spTree>
  </p:cSld>
  <p:clrMapOvr>
    <a:masterClrMapping/>
  </p:clrMapOvr>
  <p:transition>
    <p:cover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600" b="1" dirty="0" smtClean="0">
                <a:latin typeface="Cambria" pitchFamily="18" charset="0"/>
                <a:ea typeface="Cambria" pitchFamily="18" charset="0"/>
              </a:rPr>
              <a:t>Abstract Data Type</a:t>
            </a:r>
            <a:endParaRPr lang="en-US" sz="3600" b="1" dirty="0">
              <a:latin typeface="Cambria" pitchFamily="18" charset="0"/>
              <a:ea typeface="Cambria" pitchFamily="18" charset="0"/>
            </a:endParaRPr>
          </a:p>
        </p:txBody>
      </p:sp>
      <p:sp>
        <p:nvSpPr>
          <p:cNvPr id="3" name="Content Placeholder 2"/>
          <p:cNvSpPr>
            <a:spLocks noGrp="1"/>
          </p:cNvSpPr>
          <p:nvPr>
            <p:ph idx="1"/>
          </p:nvPr>
        </p:nvSpPr>
        <p:spPr>
          <a:xfrm>
            <a:off x="457200" y="838200"/>
            <a:ext cx="8229600" cy="5638799"/>
          </a:xfrm>
        </p:spPr>
        <p:txBody>
          <a:bodyPr>
            <a:noAutofit/>
          </a:bodyPr>
          <a:lstStyle/>
          <a:p>
            <a:pPr algn="just">
              <a:lnSpc>
                <a:spcPct val="170000"/>
              </a:lnSpc>
            </a:pPr>
            <a:r>
              <a:rPr lang="en-US" sz="1800" dirty="0" smtClean="0">
                <a:latin typeface="Cambria" pitchFamily="18" charset="0"/>
                <a:ea typeface="Cambria" pitchFamily="18" charset="0"/>
              </a:rPr>
              <a:t>It does not specify how data will be organized in memory and what algorithms will be used for implementing the operations.</a:t>
            </a:r>
            <a:endParaRPr lang="en-US" sz="1800" dirty="0">
              <a:latin typeface="Cambria" pitchFamily="18" charset="0"/>
              <a:ea typeface="Cambria" pitchFamily="18" charset="0"/>
            </a:endParaRPr>
          </a:p>
        </p:txBody>
      </p:sp>
      <p:pic>
        <p:nvPicPr>
          <p:cNvPr id="1026" name="Picture 2" descr="Atm Machine Stock Photo - Download Image Now - ATM, Computer Monitor,  Banking"/>
          <p:cNvPicPr>
            <a:picLocks noChangeAspect="1" noChangeArrowheads="1"/>
          </p:cNvPicPr>
          <p:nvPr/>
        </p:nvPicPr>
        <p:blipFill>
          <a:blip r:embed="rId2"/>
          <a:srcRect t="18301" b="16340"/>
          <a:stretch>
            <a:fillRect/>
          </a:stretch>
        </p:blipFill>
        <p:spPr bwMode="auto">
          <a:xfrm>
            <a:off x="304800" y="2590800"/>
            <a:ext cx="3931920" cy="3426511"/>
          </a:xfrm>
          <a:prstGeom prst="rect">
            <a:avLst/>
          </a:prstGeom>
          <a:noFill/>
        </p:spPr>
      </p:pic>
      <p:pic>
        <p:nvPicPr>
          <p:cNvPr id="1028" name="Picture 4" descr="78,941 Car Interior Stock Photos, High-Res Pictures, and ..."/>
          <p:cNvPicPr>
            <a:picLocks noChangeAspect="1" noChangeArrowheads="1"/>
          </p:cNvPicPr>
          <p:nvPr/>
        </p:nvPicPr>
        <p:blipFill>
          <a:blip r:embed="rId3"/>
          <a:srcRect r="35948"/>
          <a:stretch>
            <a:fillRect/>
          </a:stretch>
        </p:blipFill>
        <p:spPr bwMode="auto">
          <a:xfrm>
            <a:off x="4572000" y="2590800"/>
            <a:ext cx="3733800" cy="3105150"/>
          </a:xfrm>
          <a:prstGeom prst="rect">
            <a:avLst/>
          </a:prstGeom>
          <a:noFill/>
        </p:spPr>
      </p:pic>
      <p:sp>
        <p:nvSpPr>
          <p:cNvPr id="6" name="TextBox 5"/>
          <p:cNvSpPr txBox="1"/>
          <p:nvPr/>
        </p:nvSpPr>
        <p:spPr>
          <a:xfrm>
            <a:off x="2819400" y="6248400"/>
            <a:ext cx="3988400" cy="369332"/>
          </a:xfrm>
          <a:prstGeom prst="rect">
            <a:avLst/>
          </a:prstGeom>
          <a:noFill/>
        </p:spPr>
        <p:txBody>
          <a:bodyPr wrap="none" rtlCol="0">
            <a:spAutoFit/>
          </a:bodyPr>
          <a:lstStyle/>
          <a:p>
            <a:r>
              <a:rPr lang="en-US" dirty="0" smtClean="0">
                <a:latin typeface="Cambria" pitchFamily="18" charset="0"/>
                <a:ea typeface="Cambria" pitchFamily="18" charset="0"/>
              </a:rPr>
              <a:t>Figure 7: Abstract Data Type Examples</a:t>
            </a:r>
            <a:endParaRPr lang="en-US" dirty="0">
              <a:latin typeface="Cambria" pitchFamily="18" charset="0"/>
              <a:ea typeface="Cambria" pitchFamily="18" charset="0"/>
            </a:endParaRPr>
          </a:p>
        </p:txBody>
      </p:sp>
    </p:spTree>
  </p:cSld>
  <p:clrMapOvr>
    <a:masterClrMapping/>
  </p:clrMapOvr>
  <p:transition>
    <p:cover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smtClean="0">
                <a:latin typeface="Cambria" pitchFamily="18" charset="0"/>
                <a:ea typeface="Cambria" pitchFamily="18" charset="0"/>
              </a:rPr>
              <a:t>What is Data.?</a:t>
            </a:r>
            <a:endParaRPr lang="en-US" sz="3600" b="1" dirty="0">
              <a:latin typeface="Cambria" pitchFamily="18" charset="0"/>
              <a:ea typeface="Cambria" pitchFamily="18" charset="0"/>
            </a:endParaRPr>
          </a:p>
        </p:txBody>
      </p:sp>
      <p:sp>
        <p:nvSpPr>
          <p:cNvPr id="3" name="Content Placeholder 2"/>
          <p:cNvSpPr>
            <a:spLocks noGrp="1"/>
          </p:cNvSpPr>
          <p:nvPr>
            <p:ph idx="1"/>
          </p:nvPr>
        </p:nvSpPr>
        <p:spPr>
          <a:xfrm>
            <a:off x="457200" y="1143000"/>
            <a:ext cx="8229600" cy="5333999"/>
          </a:xfrm>
        </p:spPr>
        <p:txBody>
          <a:bodyPr>
            <a:normAutofit/>
          </a:bodyPr>
          <a:lstStyle/>
          <a:p>
            <a:pPr algn="just">
              <a:lnSpc>
                <a:spcPct val="160000"/>
              </a:lnSpc>
            </a:pPr>
            <a:r>
              <a:rPr lang="en-US" sz="2500" dirty="0" smtClean="0">
                <a:latin typeface="Cambria" pitchFamily="18" charset="0"/>
                <a:ea typeface="Cambria" pitchFamily="18" charset="0"/>
              </a:rPr>
              <a:t>Data refers to raw and unprocessed information that is collected, stored, and used for various purposes. </a:t>
            </a:r>
          </a:p>
          <a:p>
            <a:pPr algn="just">
              <a:lnSpc>
                <a:spcPct val="160000"/>
              </a:lnSpc>
            </a:pPr>
            <a:r>
              <a:rPr lang="en-US" sz="2500" dirty="0" smtClean="0">
                <a:latin typeface="Cambria" pitchFamily="18" charset="0"/>
                <a:ea typeface="Cambria" pitchFamily="18" charset="0"/>
              </a:rPr>
              <a:t>It can be in the form of numbers, text, images, audio, video, and more. </a:t>
            </a:r>
          </a:p>
          <a:p>
            <a:pPr algn="just">
              <a:lnSpc>
                <a:spcPct val="160000"/>
              </a:lnSpc>
            </a:pPr>
            <a:r>
              <a:rPr lang="en-US" sz="2500" dirty="0" smtClean="0">
                <a:latin typeface="Cambria" pitchFamily="18" charset="0"/>
                <a:ea typeface="Cambria" pitchFamily="18" charset="0"/>
              </a:rPr>
              <a:t>Data is the foundation of information, knowledge, and insights.</a:t>
            </a:r>
          </a:p>
          <a:p>
            <a:pPr algn="just">
              <a:lnSpc>
                <a:spcPct val="160000"/>
              </a:lnSpc>
            </a:pPr>
            <a:r>
              <a:rPr lang="en-US" sz="2500" dirty="0" smtClean="0">
                <a:latin typeface="Cambria" pitchFamily="18" charset="0"/>
                <a:ea typeface="Cambria" pitchFamily="18" charset="0"/>
              </a:rPr>
              <a:t>It plays a crucial role in decision-making, analysis, and understanding various phenomena.</a:t>
            </a:r>
            <a:endParaRPr lang="en-US" sz="2500" dirty="0">
              <a:latin typeface="Cambria" pitchFamily="18" charset="0"/>
              <a:ea typeface="Cambria" pitchFamily="18" charset="0"/>
            </a:endParaRPr>
          </a:p>
        </p:txBody>
      </p:sp>
    </p:spTree>
  </p:cSld>
  <p:clrMapOvr>
    <a:masterClrMapping/>
  </p:clrMapOvr>
  <p:transition>
    <p:cover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868362"/>
          </a:xfrm>
        </p:spPr>
        <p:txBody>
          <a:bodyPr>
            <a:normAutofit/>
          </a:bodyPr>
          <a:lstStyle/>
          <a:p>
            <a:r>
              <a:rPr lang="en-US" sz="3600" b="1" dirty="0" smtClean="0">
                <a:latin typeface="Cambria" pitchFamily="18" charset="0"/>
                <a:ea typeface="Cambria" pitchFamily="18" charset="0"/>
              </a:rPr>
              <a:t>Abstract Data Type Advantages</a:t>
            </a:r>
            <a:endParaRPr lang="en-US" sz="3600" b="1" dirty="0">
              <a:latin typeface="Cambria" pitchFamily="18" charset="0"/>
              <a:ea typeface="Cambria" pitchFamily="18" charset="0"/>
            </a:endParaRPr>
          </a:p>
        </p:txBody>
      </p:sp>
      <p:sp>
        <p:nvSpPr>
          <p:cNvPr id="3" name="Content Placeholder 2"/>
          <p:cNvSpPr>
            <a:spLocks noGrp="1"/>
          </p:cNvSpPr>
          <p:nvPr>
            <p:ph idx="1"/>
          </p:nvPr>
        </p:nvSpPr>
        <p:spPr>
          <a:xfrm>
            <a:off x="457200" y="838200"/>
            <a:ext cx="8229600" cy="5638799"/>
          </a:xfrm>
        </p:spPr>
        <p:txBody>
          <a:bodyPr>
            <a:noAutofit/>
          </a:bodyPr>
          <a:lstStyle/>
          <a:p>
            <a:pPr algn="just">
              <a:lnSpc>
                <a:spcPct val="170000"/>
              </a:lnSpc>
            </a:pPr>
            <a:r>
              <a:rPr lang="en-US" sz="1800" b="1" dirty="0" smtClean="0">
                <a:latin typeface="Cambria" pitchFamily="18" charset="0"/>
                <a:ea typeface="Cambria" pitchFamily="18" charset="0"/>
              </a:rPr>
              <a:t>Encapsulation</a:t>
            </a:r>
            <a:r>
              <a:rPr lang="en-US" sz="1800" dirty="0" smtClean="0">
                <a:latin typeface="Cambria" pitchFamily="18" charset="0"/>
                <a:ea typeface="Cambria" pitchFamily="18" charset="0"/>
              </a:rPr>
              <a:t>: ADTs provide a way to encapsulate data and operations into a single unit, making it easier to manage and modify the data structure.</a:t>
            </a:r>
          </a:p>
          <a:p>
            <a:pPr algn="just">
              <a:lnSpc>
                <a:spcPct val="170000"/>
              </a:lnSpc>
            </a:pPr>
            <a:r>
              <a:rPr lang="en-US" sz="1800" b="1" dirty="0" smtClean="0">
                <a:latin typeface="Cambria" pitchFamily="18" charset="0"/>
                <a:ea typeface="Cambria" pitchFamily="18" charset="0"/>
              </a:rPr>
              <a:t>Abstraction:</a:t>
            </a:r>
            <a:r>
              <a:rPr lang="en-US" sz="1800" dirty="0" smtClean="0">
                <a:latin typeface="Cambria" pitchFamily="18" charset="0"/>
                <a:ea typeface="Cambria" pitchFamily="18" charset="0"/>
              </a:rPr>
              <a:t> ADTs allow users to work with data structures without having to know the implementation details, which can simplify programming and reduce errors.</a:t>
            </a:r>
          </a:p>
          <a:p>
            <a:pPr algn="just">
              <a:lnSpc>
                <a:spcPct val="170000"/>
              </a:lnSpc>
            </a:pPr>
            <a:r>
              <a:rPr lang="en-US" sz="1800" b="1" dirty="0" smtClean="0">
                <a:latin typeface="Cambria" pitchFamily="18" charset="0"/>
                <a:ea typeface="Cambria" pitchFamily="18" charset="0"/>
              </a:rPr>
              <a:t>Data Structure Independence: </a:t>
            </a:r>
            <a:r>
              <a:rPr lang="en-US" sz="1800" dirty="0" smtClean="0">
                <a:latin typeface="Cambria" pitchFamily="18" charset="0"/>
                <a:ea typeface="Cambria" pitchFamily="18" charset="0"/>
              </a:rPr>
              <a:t>ADTs can be implemented using different data structures, which can make it easier to adapt to changing needs and requirements.</a:t>
            </a:r>
          </a:p>
          <a:p>
            <a:pPr algn="just">
              <a:lnSpc>
                <a:spcPct val="170000"/>
              </a:lnSpc>
            </a:pPr>
            <a:r>
              <a:rPr lang="en-US" sz="1800" b="1" dirty="0" smtClean="0">
                <a:latin typeface="Cambria" pitchFamily="18" charset="0"/>
                <a:ea typeface="Cambria" pitchFamily="18" charset="0"/>
              </a:rPr>
              <a:t>Information Hiding:</a:t>
            </a:r>
            <a:r>
              <a:rPr lang="en-US" sz="1800" dirty="0" smtClean="0">
                <a:latin typeface="Cambria" pitchFamily="18" charset="0"/>
                <a:ea typeface="Cambria" pitchFamily="18" charset="0"/>
              </a:rPr>
              <a:t> ADTs can protect the integrity of data by controlling access and preventing unauthorized modifications.</a:t>
            </a:r>
            <a:endParaRPr lang="en-US" sz="1800" dirty="0">
              <a:latin typeface="Cambria" pitchFamily="18" charset="0"/>
              <a:ea typeface="Cambria" pitchFamily="18" charset="0"/>
            </a:endParaRPr>
          </a:p>
        </p:txBody>
      </p:sp>
    </p:spTree>
  </p:cSld>
  <p:clrMapOvr>
    <a:masterClrMapping/>
  </p:clrMapOvr>
  <p:transition>
    <p:cover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868362"/>
          </a:xfrm>
        </p:spPr>
        <p:txBody>
          <a:bodyPr>
            <a:normAutofit/>
          </a:bodyPr>
          <a:lstStyle/>
          <a:p>
            <a:r>
              <a:rPr lang="en-US" sz="3600" b="1" dirty="0" smtClean="0">
                <a:latin typeface="Cambria" pitchFamily="18" charset="0"/>
                <a:ea typeface="Cambria" pitchFamily="18" charset="0"/>
              </a:rPr>
              <a:t>Abstract Data Type Disadvantages</a:t>
            </a:r>
            <a:endParaRPr lang="en-US" sz="3600" b="1" dirty="0">
              <a:latin typeface="Cambria" pitchFamily="18" charset="0"/>
              <a:ea typeface="Cambria" pitchFamily="18" charset="0"/>
            </a:endParaRPr>
          </a:p>
        </p:txBody>
      </p:sp>
      <p:sp>
        <p:nvSpPr>
          <p:cNvPr id="3" name="Content Placeholder 2"/>
          <p:cNvSpPr>
            <a:spLocks noGrp="1"/>
          </p:cNvSpPr>
          <p:nvPr>
            <p:ph idx="1"/>
          </p:nvPr>
        </p:nvSpPr>
        <p:spPr>
          <a:xfrm>
            <a:off x="457200" y="1066801"/>
            <a:ext cx="8229600" cy="5638799"/>
          </a:xfrm>
        </p:spPr>
        <p:txBody>
          <a:bodyPr>
            <a:noAutofit/>
          </a:bodyPr>
          <a:lstStyle/>
          <a:p>
            <a:pPr algn="just">
              <a:lnSpc>
                <a:spcPct val="170000"/>
              </a:lnSpc>
            </a:pPr>
            <a:r>
              <a:rPr lang="en-US" sz="1800" b="1" dirty="0" smtClean="0">
                <a:latin typeface="Cambria" pitchFamily="18" charset="0"/>
                <a:ea typeface="Cambria" pitchFamily="18" charset="0"/>
              </a:rPr>
              <a:t>Overhead:</a:t>
            </a:r>
            <a:r>
              <a:rPr lang="en-US" sz="1800" dirty="0" smtClean="0">
                <a:latin typeface="Cambria" pitchFamily="18" charset="0"/>
                <a:ea typeface="Cambria" pitchFamily="18" charset="0"/>
              </a:rPr>
              <a:t> Implementing ADTs can add overhead in terms of memory and processing, which can affect performance.</a:t>
            </a:r>
          </a:p>
          <a:p>
            <a:pPr algn="just">
              <a:lnSpc>
                <a:spcPct val="170000"/>
              </a:lnSpc>
            </a:pPr>
            <a:r>
              <a:rPr lang="en-US" sz="1800" b="1" dirty="0" smtClean="0">
                <a:latin typeface="Cambria" pitchFamily="18" charset="0"/>
                <a:ea typeface="Cambria" pitchFamily="18" charset="0"/>
              </a:rPr>
              <a:t>Complexity:</a:t>
            </a:r>
            <a:r>
              <a:rPr lang="en-US" sz="1800" dirty="0" smtClean="0">
                <a:latin typeface="Cambria" pitchFamily="18" charset="0"/>
                <a:ea typeface="Cambria" pitchFamily="18" charset="0"/>
              </a:rPr>
              <a:t> ADTs can be complex to implement, especially for large and complex data structures.</a:t>
            </a:r>
          </a:p>
          <a:p>
            <a:pPr algn="just">
              <a:lnSpc>
                <a:spcPct val="170000"/>
              </a:lnSpc>
            </a:pPr>
            <a:r>
              <a:rPr lang="en-US" sz="1800" b="1" dirty="0" smtClean="0">
                <a:latin typeface="Cambria" pitchFamily="18" charset="0"/>
                <a:ea typeface="Cambria" pitchFamily="18" charset="0"/>
              </a:rPr>
              <a:t>Learning Curve: </a:t>
            </a:r>
            <a:r>
              <a:rPr lang="en-US" sz="1800" dirty="0" smtClean="0">
                <a:latin typeface="Cambria" pitchFamily="18" charset="0"/>
                <a:ea typeface="Cambria" pitchFamily="18" charset="0"/>
              </a:rPr>
              <a:t>Using ADTs requires knowledge of their implementation and usage, which can take time and effort to learn.</a:t>
            </a:r>
          </a:p>
          <a:p>
            <a:pPr algn="just">
              <a:lnSpc>
                <a:spcPct val="170000"/>
              </a:lnSpc>
            </a:pPr>
            <a:r>
              <a:rPr lang="en-US" sz="1800" b="1" dirty="0" smtClean="0">
                <a:latin typeface="Cambria" pitchFamily="18" charset="0"/>
                <a:ea typeface="Cambria" pitchFamily="18" charset="0"/>
              </a:rPr>
              <a:t>Limited Flexibility: </a:t>
            </a:r>
            <a:r>
              <a:rPr lang="en-US" sz="1800" dirty="0" smtClean="0">
                <a:latin typeface="Cambria" pitchFamily="18" charset="0"/>
                <a:ea typeface="Cambria" pitchFamily="18" charset="0"/>
              </a:rPr>
              <a:t>Some ADTs may be limited in their functionality or may not be suitable for all types of data structures.</a:t>
            </a:r>
          </a:p>
          <a:p>
            <a:pPr algn="just">
              <a:lnSpc>
                <a:spcPct val="170000"/>
              </a:lnSpc>
            </a:pPr>
            <a:r>
              <a:rPr lang="en-US" sz="1800" b="1" dirty="0" smtClean="0">
                <a:latin typeface="Cambria" pitchFamily="18" charset="0"/>
                <a:ea typeface="Cambria" pitchFamily="18" charset="0"/>
              </a:rPr>
              <a:t>Cost: </a:t>
            </a:r>
            <a:r>
              <a:rPr lang="en-US" sz="1800" dirty="0" smtClean="0">
                <a:latin typeface="Cambria" pitchFamily="18" charset="0"/>
                <a:ea typeface="Cambria" pitchFamily="18" charset="0"/>
              </a:rPr>
              <a:t>Implementing ADTs may require additional resources and investment, which can increase the cost of development.</a:t>
            </a:r>
            <a:endParaRPr lang="en-US" sz="1800" dirty="0">
              <a:latin typeface="Cambria" pitchFamily="18" charset="0"/>
              <a:ea typeface="Cambria" pitchFamily="18" charset="0"/>
            </a:endParaRPr>
          </a:p>
        </p:txBody>
      </p:sp>
    </p:spTree>
  </p:cSld>
  <p:clrMapOvr>
    <a:masterClrMapping/>
  </p:clrMapOvr>
  <p:transition>
    <p:cover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868362"/>
          </a:xfrm>
        </p:spPr>
        <p:txBody>
          <a:bodyPr>
            <a:normAutofit/>
          </a:bodyPr>
          <a:lstStyle/>
          <a:p>
            <a:r>
              <a:rPr lang="en-US" sz="3600" b="1" dirty="0" smtClean="0">
                <a:latin typeface="Cambria" pitchFamily="18" charset="0"/>
                <a:ea typeface="Cambria" pitchFamily="18" charset="0"/>
              </a:rPr>
              <a:t>Complexity Analysis</a:t>
            </a:r>
            <a:endParaRPr lang="en-US" sz="3600" b="1" dirty="0">
              <a:latin typeface="Cambria" pitchFamily="18" charset="0"/>
              <a:ea typeface="Cambria" pitchFamily="18" charset="0"/>
            </a:endParaRPr>
          </a:p>
        </p:txBody>
      </p:sp>
      <p:sp>
        <p:nvSpPr>
          <p:cNvPr id="3" name="Content Placeholder 2"/>
          <p:cNvSpPr>
            <a:spLocks noGrp="1"/>
          </p:cNvSpPr>
          <p:nvPr>
            <p:ph idx="1"/>
          </p:nvPr>
        </p:nvSpPr>
        <p:spPr>
          <a:xfrm>
            <a:off x="457200" y="990600"/>
            <a:ext cx="8229600" cy="5486399"/>
          </a:xfrm>
        </p:spPr>
        <p:txBody>
          <a:bodyPr>
            <a:noAutofit/>
          </a:bodyPr>
          <a:lstStyle/>
          <a:p>
            <a:pPr algn="just">
              <a:lnSpc>
                <a:spcPct val="170000"/>
              </a:lnSpc>
            </a:pPr>
            <a:r>
              <a:rPr lang="en-US" sz="2000" dirty="0" smtClean="0">
                <a:latin typeface="Cambria" pitchFamily="18" charset="0"/>
                <a:ea typeface="Cambria" pitchFamily="18" charset="0"/>
              </a:rPr>
              <a:t>Complexity analysis is defined as a technique to characterize the time taken by an algorithm with respect to input size (independent from the machine, language and compiler). </a:t>
            </a:r>
          </a:p>
          <a:p>
            <a:pPr algn="just">
              <a:lnSpc>
                <a:spcPct val="170000"/>
              </a:lnSpc>
              <a:buNone/>
            </a:pPr>
            <a:r>
              <a:rPr lang="en-US" sz="1800" b="1" dirty="0" smtClean="0">
                <a:latin typeface="Cambria" pitchFamily="18" charset="0"/>
                <a:ea typeface="Cambria" pitchFamily="18" charset="0"/>
              </a:rPr>
              <a:t>Types of Complexity Analysis</a:t>
            </a:r>
          </a:p>
          <a:p>
            <a:pPr lvl="1" algn="just">
              <a:lnSpc>
                <a:spcPct val="170000"/>
              </a:lnSpc>
              <a:buFont typeface="Courier New" pitchFamily="49" charset="0"/>
              <a:buChar char="o"/>
            </a:pPr>
            <a:r>
              <a:rPr lang="en-US" sz="2000" dirty="0" smtClean="0">
                <a:latin typeface="Cambria" pitchFamily="18" charset="0"/>
                <a:ea typeface="Cambria" pitchFamily="18" charset="0"/>
              </a:rPr>
              <a:t>Time Complexity</a:t>
            </a:r>
          </a:p>
          <a:p>
            <a:pPr lvl="1" algn="just">
              <a:lnSpc>
                <a:spcPct val="170000"/>
              </a:lnSpc>
              <a:buFont typeface="Courier New" pitchFamily="49" charset="0"/>
              <a:buChar char="o"/>
            </a:pPr>
            <a:r>
              <a:rPr lang="en-US" sz="2000" dirty="0" smtClean="0">
                <a:latin typeface="Cambria" pitchFamily="18" charset="0"/>
                <a:ea typeface="Cambria" pitchFamily="18" charset="0"/>
              </a:rPr>
              <a:t>Space Complexity</a:t>
            </a:r>
          </a:p>
          <a:p>
            <a:pPr lvl="1" algn="just">
              <a:lnSpc>
                <a:spcPct val="170000"/>
              </a:lnSpc>
              <a:buFont typeface="Courier New" pitchFamily="49" charset="0"/>
              <a:buChar char="o"/>
            </a:pPr>
            <a:endParaRPr lang="en-US" sz="2000" dirty="0" smtClean="0">
              <a:latin typeface="Cambria" pitchFamily="18" charset="0"/>
              <a:ea typeface="Cambria" pitchFamily="18" charset="0"/>
            </a:endParaRPr>
          </a:p>
        </p:txBody>
      </p:sp>
      <p:sp>
        <p:nvSpPr>
          <p:cNvPr id="2050" name="AutoShape 2" descr="Sequential Statem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2" name="Picture 4" descr="Sequential Statements"/>
          <p:cNvPicPr>
            <a:picLocks noChangeAspect="1" noChangeArrowheads="1"/>
          </p:cNvPicPr>
          <p:nvPr/>
        </p:nvPicPr>
        <p:blipFill>
          <a:blip r:embed="rId2"/>
          <a:srcRect/>
          <a:stretch>
            <a:fillRect/>
          </a:stretch>
        </p:blipFill>
        <p:spPr bwMode="auto">
          <a:xfrm>
            <a:off x="5410200" y="2895600"/>
            <a:ext cx="3429000" cy="3617043"/>
          </a:xfrm>
          <a:prstGeom prst="rect">
            <a:avLst/>
          </a:prstGeom>
          <a:noFill/>
        </p:spPr>
      </p:pic>
      <p:pic>
        <p:nvPicPr>
          <p:cNvPr id="2054" name="Picture 6" descr="What is Time &amp; Space Complexity in Data Structure? Tap Academy"/>
          <p:cNvPicPr>
            <a:picLocks noChangeAspect="1" noChangeArrowheads="1"/>
          </p:cNvPicPr>
          <p:nvPr/>
        </p:nvPicPr>
        <p:blipFill>
          <a:blip r:embed="rId3"/>
          <a:srcRect l="5469" t="50000" r="56250" b="14844"/>
          <a:stretch>
            <a:fillRect/>
          </a:stretch>
        </p:blipFill>
        <p:spPr bwMode="auto">
          <a:xfrm>
            <a:off x="1600200" y="4419600"/>
            <a:ext cx="2377440" cy="2183363"/>
          </a:xfrm>
          <a:prstGeom prst="rect">
            <a:avLst/>
          </a:prstGeom>
          <a:noFill/>
        </p:spPr>
      </p:pic>
      <p:sp>
        <p:nvSpPr>
          <p:cNvPr id="7" name="TextBox 6"/>
          <p:cNvSpPr txBox="1"/>
          <p:nvPr/>
        </p:nvSpPr>
        <p:spPr>
          <a:xfrm>
            <a:off x="1143000" y="6488668"/>
            <a:ext cx="2845972" cy="369332"/>
          </a:xfrm>
          <a:prstGeom prst="rect">
            <a:avLst/>
          </a:prstGeom>
          <a:noFill/>
        </p:spPr>
        <p:txBody>
          <a:bodyPr wrap="none" rtlCol="0">
            <a:spAutoFit/>
          </a:bodyPr>
          <a:lstStyle/>
          <a:p>
            <a:r>
              <a:rPr lang="en-US" dirty="0" smtClean="0">
                <a:latin typeface="Cambria" pitchFamily="18" charset="0"/>
                <a:ea typeface="Cambria" pitchFamily="18" charset="0"/>
              </a:rPr>
              <a:t>Figure 8: Space Complexity</a:t>
            </a:r>
            <a:endParaRPr lang="en-US" dirty="0">
              <a:latin typeface="Cambria" pitchFamily="18" charset="0"/>
              <a:ea typeface="Cambria" pitchFamily="18" charset="0"/>
            </a:endParaRPr>
          </a:p>
        </p:txBody>
      </p:sp>
      <p:sp>
        <p:nvSpPr>
          <p:cNvPr id="8" name="TextBox 7"/>
          <p:cNvSpPr txBox="1"/>
          <p:nvPr/>
        </p:nvSpPr>
        <p:spPr>
          <a:xfrm>
            <a:off x="5612228" y="6477000"/>
            <a:ext cx="2783454" cy="369332"/>
          </a:xfrm>
          <a:prstGeom prst="rect">
            <a:avLst/>
          </a:prstGeom>
          <a:noFill/>
        </p:spPr>
        <p:txBody>
          <a:bodyPr wrap="none" rtlCol="0">
            <a:spAutoFit/>
          </a:bodyPr>
          <a:lstStyle/>
          <a:p>
            <a:r>
              <a:rPr lang="en-US" dirty="0" smtClean="0">
                <a:latin typeface="Cambria" pitchFamily="18" charset="0"/>
                <a:ea typeface="Cambria" pitchFamily="18" charset="0"/>
              </a:rPr>
              <a:t>Figure 9: Time Complexity</a:t>
            </a:r>
            <a:endParaRPr lang="en-US" dirty="0">
              <a:latin typeface="Cambria" pitchFamily="18" charset="0"/>
              <a:ea typeface="Cambria" pitchFamily="18" charset="0"/>
            </a:endParaRPr>
          </a:p>
        </p:txBody>
      </p:sp>
    </p:spTree>
  </p:cSld>
  <p:clrMapOvr>
    <a:masterClrMapping/>
  </p:clrMapOvr>
  <p:transition>
    <p:cover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868362"/>
          </a:xfrm>
        </p:spPr>
        <p:txBody>
          <a:bodyPr>
            <a:normAutofit/>
          </a:bodyPr>
          <a:lstStyle/>
          <a:p>
            <a:r>
              <a:rPr lang="en-US" sz="3600" b="1" dirty="0" smtClean="0">
                <a:latin typeface="Cambria" pitchFamily="18" charset="0"/>
                <a:ea typeface="Cambria" pitchFamily="18" charset="0"/>
              </a:rPr>
              <a:t>Need for Complexity Analysis</a:t>
            </a:r>
            <a:endParaRPr lang="en-US" sz="3600" b="1" dirty="0">
              <a:latin typeface="Cambria" pitchFamily="18" charset="0"/>
              <a:ea typeface="Cambria" pitchFamily="18" charset="0"/>
            </a:endParaRPr>
          </a:p>
        </p:txBody>
      </p:sp>
      <p:sp>
        <p:nvSpPr>
          <p:cNvPr id="3" name="Content Placeholder 2"/>
          <p:cNvSpPr>
            <a:spLocks noGrp="1"/>
          </p:cNvSpPr>
          <p:nvPr>
            <p:ph idx="1"/>
          </p:nvPr>
        </p:nvSpPr>
        <p:spPr>
          <a:xfrm>
            <a:off x="457200" y="1219200"/>
            <a:ext cx="8229600" cy="5257799"/>
          </a:xfrm>
        </p:spPr>
        <p:txBody>
          <a:bodyPr>
            <a:noAutofit/>
          </a:bodyPr>
          <a:lstStyle/>
          <a:p>
            <a:pPr algn="just">
              <a:lnSpc>
                <a:spcPct val="170000"/>
              </a:lnSpc>
            </a:pPr>
            <a:r>
              <a:rPr lang="en-US" sz="2000" dirty="0" smtClean="0">
                <a:latin typeface="Cambria" pitchFamily="18" charset="0"/>
                <a:ea typeface="Cambria" pitchFamily="18" charset="0"/>
              </a:rPr>
              <a:t>Complexity Analysis determines the amount of time and space resources required to execute it.</a:t>
            </a:r>
          </a:p>
          <a:p>
            <a:pPr algn="just">
              <a:lnSpc>
                <a:spcPct val="170000"/>
              </a:lnSpc>
            </a:pPr>
            <a:r>
              <a:rPr lang="en-US" sz="2000" dirty="0" smtClean="0">
                <a:latin typeface="Cambria" pitchFamily="18" charset="0"/>
                <a:ea typeface="Cambria" pitchFamily="18" charset="0"/>
              </a:rPr>
              <a:t>It is used for comparing different algorithms on different input sizes.</a:t>
            </a:r>
          </a:p>
          <a:p>
            <a:pPr algn="just">
              <a:lnSpc>
                <a:spcPct val="170000"/>
              </a:lnSpc>
            </a:pPr>
            <a:r>
              <a:rPr lang="en-US" sz="2000" dirty="0" smtClean="0">
                <a:latin typeface="Cambria" pitchFamily="18" charset="0"/>
                <a:ea typeface="Cambria" pitchFamily="18" charset="0"/>
              </a:rPr>
              <a:t>Complexity helps to determine the difficulty of a problem.</a:t>
            </a:r>
          </a:p>
          <a:p>
            <a:pPr algn="just">
              <a:lnSpc>
                <a:spcPct val="170000"/>
              </a:lnSpc>
            </a:pPr>
            <a:r>
              <a:rPr lang="en-US" sz="2000" dirty="0" smtClean="0">
                <a:latin typeface="Cambria" pitchFamily="18" charset="0"/>
                <a:ea typeface="Cambria" pitchFamily="18" charset="0"/>
              </a:rPr>
              <a:t>often measured by how much time and space (memory) it takes to solve a particular problem</a:t>
            </a:r>
            <a:endParaRPr lang="en-US" sz="2000" dirty="0">
              <a:latin typeface="Cambria" pitchFamily="18" charset="0"/>
              <a:ea typeface="Cambria" pitchFamily="18" charset="0"/>
            </a:endParaRPr>
          </a:p>
        </p:txBody>
      </p:sp>
    </p:spTree>
  </p:cSld>
  <p:clrMapOvr>
    <a:masterClrMapping/>
  </p:clrMapOvr>
  <p:transition>
    <p:cover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normAutofit/>
          </a:bodyPr>
          <a:lstStyle/>
          <a:p>
            <a:r>
              <a:rPr lang="en-US" sz="3600" b="1" dirty="0" smtClean="0">
                <a:latin typeface="Cambria" pitchFamily="18" charset="0"/>
                <a:ea typeface="Cambria" pitchFamily="18" charset="0"/>
              </a:rPr>
              <a:t>Time Complexity Analysis</a:t>
            </a:r>
            <a:endParaRPr lang="en-US" sz="3600" b="1" dirty="0">
              <a:latin typeface="Cambria" pitchFamily="18" charset="0"/>
              <a:ea typeface="Cambria" pitchFamily="18" charset="0"/>
            </a:endParaRPr>
          </a:p>
        </p:txBody>
      </p:sp>
      <p:sp>
        <p:nvSpPr>
          <p:cNvPr id="3" name="Content Placeholder 2"/>
          <p:cNvSpPr>
            <a:spLocks noGrp="1"/>
          </p:cNvSpPr>
          <p:nvPr>
            <p:ph idx="1"/>
          </p:nvPr>
        </p:nvSpPr>
        <p:spPr>
          <a:xfrm>
            <a:off x="457200" y="685800"/>
            <a:ext cx="8229600" cy="6172200"/>
          </a:xfrm>
        </p:spPr>
        <p:txBody>
          <a:bodyPr>
            <a:noAutofit/>
          </a:bodyPr>
          <a:lstStyle/>
          <a:p>
            <a:pPr algn="just">
              <a:lnSpc>
                <a:spcPct val="170000"/>
              </a:lnSpc>
              <a:buNone/>
            </a:pPr>
            <a:r>
              <a:rPr lang="en-US" sz="2000" b="1" dirty="0" smtClean="0">
                <a:latin typeface="Cambria" pitchFamily="18" charset="0"/>
                <a:ea typeface="Cambria" pitchFamily="18" charset="0"/>
              </a:rPr>
              <a:t> Worst Case Analysis:  (Big 0)</a:t>
            </a:r>
          </a:p>
          <a:p>
            <a:pPr lvl="1" algn="just">
              <a:lnSpc>
                <a:spcPct val="170000"/>
              </a:lnSpc>
              <a:buFont typeface="Courier New" pitchFamily="49" charset="0"/>
              <a:buChar char="o"/>
            </a:pPr>
            <a:r>
              <a:rPr lang="en-US" sz="1800" dirty="0" smtClean="0">
                <a:latin typeface="Cambria" pitchFamily="18" charset="0"/>
                <a:ea typeface="Cambria" pitchFamily="18" charset="0"/>
              </a:rPr>
              <a:t>Most of the time, we do worst-case analyses to analyze algorithms. In the worst analysis, we guarantee an upper bound on the running time of an algorithm which is good information. </a:t>
            </a:r>
          </a:p>
          <a:p>
            <a:pPr algn="just">
              <a:lnSpc>
                <a:spcPct val="170000"/>
              </a:lnSpc>
              <a:buNone/>
            </a:pPr>
            <a:r>
              <a:rPr lang="en-US" sz="2000" b="1" dirty="0" smtClean="0">
                <a:latin typeface="Cambria" pitchFamily="18" charset="0"/>
                <a:ea typeface="Cambria" pitchFamily="18" charset="0"/>
              </a:rPr>
              <a:t>Average Case Analysis (Theta Notation)</a:t>
            </a:r>
          </a:p>
          <a:p>
            <a:pPr lvl="1" algn="just">
              <a:lnSpc>
                <a:spcPct val="170000"/>
              </a:lnSpc>
              <a:buFont typeface="Courier New" pitchFamily="49" charset="0"/>
              <a:buChar char="o"/>
            </a:pPr>
            <a:r>
              <a:rPr lang="en-US" sz="1800" dirty="0" smtClean="0">
                <a:latin typeface="Cambria" pitchFamily="18" charset="0"/>
                <a:ea typeface="Cambria" pitchFamily="18" charset="0"/>
              </a:rPr>
              <a:t>The average case analysis is not easy to do in most practical cases and it is rarely done. In the average case analysis, we must know (or predict) the mathematical distribution of all possible inputs. </a:t>
            </a:r>
          </a:p>
          <a:p>
            <a:pPr algn="just">
              <a:lnSpc>
                <a:spcPct val="170000"/>
              </a:lnSpc>
              <a:buNone/>
            </a:pPr>
            <a:r>
              <a:rPr lang="en-US" sz="2000" b="1" dirty="0" smtClean="0">
                <a:latin typeface="Cambria" pitchFamily="18" charset="0"/>
                <a:ea typeface="Cambria" pitchFamily="18" charset="0"/>
              </a:rPr>
              <a:t>Best Case Analysis  (Omega Notation)</a:t>
            </a:r>
          </a:p>
          <a:p>
            <a:pPr lvl="1" algn="just">
              <a:lnSpc>
                <a:spcPct val="170000"/>
              </a:lnSpc>
              <a:buFont typeface="Courier New" pitchFamily="49" charset="0"/>
              <a:buChar char="o"/>
            </a:pPr>
            <a:r>
              <a:rPr lang="en-US" sz="1800" dirty="0" smtClean="0">
                <a:latin typeface="Cambria" pitchFamily="18" charset="0"/>
                <a:ea typeface="Cambria" pitchFamily="18" charset="0"/>
              </a:rPr>
              <a:t>The Best Case analysis is bogus. Guaranteeing a lower bound on an algorithm doesn’t provide any information as in the worst case, an algorithm may take years to run.</a:t>
            </a:r>
          </a:p>
        </p:txBody>
      </p:sp>
      <p:sp>
        <p:nvSpPr>
          <p:cNvPr id="2050" name="AutoShape 2" descr="Sequential Statem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cover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normAutofit/>
          </a:bodyPr>
          <a:lstStyle/>
          <a:p>
            <a:r>
              <a:rPr lang="en-US" sz="3600" b="1" dirty="0" smtClean="0">
                <a:latin typeface="Cambria" pitchFamily="18" charset="0"/>
                <a:ea typeface="Cambria" pitchFamily="18" charset="0"/>
              </a:rPr>
              <a:t>Worst Case Analysis:</a:t>
            </a:r>
            <a:endParaRPr lang="en-US" sz="3600" b="1" dirty="0">
              <a:latin typeface="Cambria" pitchFamily="18" charset="0"/>
              <a:ea typeface="Cambria" pitchFamily="18" charset="0"/>
            </a:endParaRPr>
          </a:p>
        </p:txBody>
      </p:sp>
      <p:sp>
        <p:nvSpPr>
          <p:cNvPr id="3" name="Content Placeholder 2"/>
          <p:cNvSpPr>
            <a:spLocks noGrp="1"/>
          </p:cNvSpPr>
          <p:nvPr>
            <p:ph idx="1"/>
          </p:nvPr>
        </p:nvSpPr>
        <p:spPr>
          <a:xfrm>
            <a:off x="457200" y="838200"/>
            <a:ext cx="8229600" cy="5486399"/>
          </a:xfrm>
        </p:spPr>
        <p:txBody>
          <a:bodyPr>
            <a:noAutofit/>
          </a:bodyPr>
          <a:lstStyle/>
          <a:p>
            <a:pPr algn="just">
              <a:lnSpc>
                <a:spcPct val="170000"/>
              </a:lnSpc>
            </a:pPr>
            <a:r>
              <a:rPr lang="en-US" sz="1800" dirty="0" smtClean="0">
                <a:latin typeface="Cambria" pitchFamily="18" charset="0"/>
                <a:ea typeface="Cambria" pitchFamily="18" charset="0"/>
              </a:rPr>
              <a:t>Big O Notation is a tool used to describe the time complexity of algorithms. </a:t>
            </a:r>
          </a:p>
          <a:p>
            <a:pPr algn="just">
              <a:lnSpc>
                <a:spcPct val="170000"/>
              </a:lnSpc>
            </a:pPr>
            <a:r>
              <a:rPr lang="en-US" sz="1800" dirty="0" smtClean="0">
                <a:latin typeface="Cambria" pitchFamily="18" charset="0"/>
                <a:ea typeface="Cambria" pitchFamily="18" charset="0"/>
              </a:rPr>
              <a:t>It calculates the time taken to run an algorithm as the input grows. </a:t>
            </a:r>
          </a:p>
          <a:p>
            <a:pPr algn="just">
              <a:lnSpc>
                <a:spcPct val="170000"/>
              </a:lnSpc>
            </a:pPr>
            <a:r>
              <a:rPr lang="en-US" sz="1800" dirty="0" smtClean="0">
                <a:latin typeface="Cambria" pitchFamily="18" charset="0"/>
                <a:ea typeface="Cambria" pitchFamily="18" charset="0"/>
              </a:rPr>
              <a:t>In other words, it calculates the worst-case time complexity of an algorithm.</a:t>
            </a:r>
          </a:p>
          <a:p>
            <a:pPr algn="just">
              <a:lnSpc>
                <a:spcPct val="170000"/>
              </a:lnSpc>
            </a:pPr>
            <a:r>
              <a:rPr lang="en-US" sz="1800" dirty="0" smtClean="0">
                <a:latin typeface="Cambria" pitchFamily="18" charset="0"/>
                <a:ea typeface="Cambria" pitchFamily="18" charset="0"/>
              </a:rPr>
              <a:t>Big O Notation in Data Structure describes the upper bound of an algorithm's runtime.</a:t>
            </a:r>
          </a:p>
        </p:txBody>
      </p:sp>
      <p:sp>
        <p:nvSpPr>
          <p:cNvPr id="2050" name="AutoShape 2" descr="Sequential Statem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4" descr="Sequential Statements"/>
          <p:cNvPicPr>
            <a:picLocks noChangeAspect="1" noChangeArrowheads="1"/>
          </p:cNvPicPr>
          <p:nvPr/>
        </p:nvPicPr>
        <p:blipFill>
          <a:blip r:embed="rId2"/>
          <a:srcRect/>
          <a:stretch>
            <a:fillRect/>
          </a:stretch>
        </p:blipFill>
        <p:spPr bwMode="auto">
          <a:xfrm>
            <a:off x="2743200" y="3048000"/>
            <a:ext cx="3429000" cy="3617043"/>
          </a:xfrm>
          <a:prstGeom prst="rect">
            <a:avLst/>
          </a:prstGeom>
          <a:noFill/>
        </p:spPr>
      </p:pic>
      <p:sp>
        <p:nvSpPr>
          <p:cNvPr id="7" name="TextBox 6"/>
          <p:cNvSpPr txBox="1"/>
          <p:nvPr/>
        </p:nvSpPr>
        <p:spPr>
          <a:xfrm>
            <a:off x="2209800" y="6488668"/>
            <a:ext cx="5111207" cy="369332"/>
          </a:xfrm>
          <a:prstGeom prst="rect">
            <a:avLst/>
          </a:prstGeom>
          <a:noFill/>
        </p:spPr>
        <p:txBody>
          <a:bodyPr wrap="none" rtlCol="0">
            <a:spAutoFit/>
          </a:bodyPr>
          <a:lstStyle/>
          <a:p>
            <a:r>
              <a:rPr lang="en-US" dirty="0" smtClean="0">
                <a:latin typeface="Cambria" pitchFamily="18" charset="0"/>
                <a:ea typeface="Cambria" pitchFamily="18" charset="0"/>
              </a:rPr>
              <a:t>Figure 10: Time Complexity (Worst Case Analysis)</a:t>
            </a:r>
            <a:endParaRPr lang="en-US" dirty="0">
              <a:latin typeface="Cambria" pitchFamily="18" charset="0"/>
              <a:ea typeface="Cambria" pitchFamily="18" charset="0"/>
            </a:endParaRPr>
          </a:p>
        </p:txBody>
      </p:sp>
    </p:spTree>
  </p:cSld>
  <p:clrMapOvr>
    <a:masterClrMapping/>
  </p:clrMapOvr>
  <p:transition>
    <p:cover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76200"/>
            <a:ext cx="8229600" cy="1143000"/>
          </a:xfrm>
        </p:spPr>
        <p:txBody>
          <a:bodyPr/>
          <a:lstStyle/>
          <a:p>
            <a:r>
              <a:rPr lang="en-US" dirty="0" smtClean="0">
                <a:latin typeface="Cambria" pitchFamily="18" charset="0"/>
                <a:ea typeface="Cambria" pitchFamily="18" charset="0"/>
              </a:rPr>
              <a:t>Array</a:t>
            </a:r>
            <a:endParaRPr lang="en-US" dirty="0">
              <a:latin typeface="Cambria" pitchFamily="18" charset="0"/>
              <a:ea typeface="Cambria" pitchFamily="18" charset="0"/>
            </a:endParaRPr>
          </a:p>
        </p:txBody>
      </p:sp>
      <p:sp>
        <p:nvSpPr>
          <p:cNvPr id="2051" name="Rectangle 3"/>
          <p:cNvSpPr>
            <a:spLocks noGrp="1" noChangeArrowheads="1"/>
          </p:cNvSpPr>
          <p:nvPr>
            <p:ph type="body" idx="1"/>
          </p:nvPr>
        </p:nvSpPr>
        <p:spPr>
          <a:xfrm>
            <a:off x="457200" y="1066800"/>
            <a:ext cx="8229600" cy="5257800"/>
          </a:xfrm>
        </p:spPr>
        <p:txBody>
          <a:bodyPr>
            <a:normAutofit fontScale="77500" lnSpcReduction="20000"/>
          </a:bodyPr>
          <a:lstStyle/>
          <a:p>
            <a:pPr algn="just">
              <a:lnSpc>
                <a:spcPct val="150000"/>
              </a:lnSpc>
            </a:pPr>
            <a:r>
              <a:rPr lang="en-US" dirty="0">
                <a:latin typeface="Cambria" pitchFamily="18" charset="0"/>
                <a:ea typeface="Cambria" pitchFamily="18" charset="0"/>
              </a:rPr>
              <a:t>Data types examined so far are atomic:</a:t>
            </a:r>
          </a:p>
          <a:p>
            <a:pPr lvl="1" algn="just">
              <a:lnSpc>
                <a:spcPct val="150000"/>
              </a:lnSpc>
            </a:pPr>
            <a:r>
              <a:rPr lang="en-US" dirty="0" err="1">
                <a:latin typeface="Cambria" pitchFamily="18" charset="0"/>
                <a:ea typeface="Cambria" pitchFamily="18" charset="0"/>
              </a:rPr>
              <a:t>int</a:t>
            </a:r>
            <a:r>
              <a:rPr lang="en-US" dirty="0">
                <a:latin typeface="Cambria" pitchFamily="18" charset="0"/>
                <a:ea typeface="Cambria" pitchFamily="18" charset="0"/>
              </a:rPr>
              <a:t>, long</a:t>
            </a:r>
          </a:p>
          <a:p>
            <a:pPr lvl="1" algn="just">
              <a:lnSpc>
                <a:spcPct val="150000"/>
              </a:lnSpc>
            </a:pPr>
            <a:r>
              <a:rPr lang="en-US" dirty="0">
                <a:latin typeface="Cambria" pitchFamily="18" charset="0"/>
                <a:ea typeface="Cambria" pitchFamily="18" charset="0"/>
              </a:rPr>
              <a:t>float, double</a:t>
            </a:r>
          </a:p>
          <a:p>
            <a:pPr lvl="1" algn="just">
              <a:lnSpc>
                <a:spcPct val="150000"/>
              </a:lnSpc>
            </a:pPr>
            <a:r>
              <a:rPr lang="en-US" dirty="0">
                <a:latin typeface="Cambria" pitchFamily="18" charset="0"/>
                <a:ea typeface="Cambria" pitchFamily="18" charset="0"/>
              </a:rPr>
              <a:t>char</a:t>
            </a:r>
          </a:p>
          <a:p>
            <a:pPr algn="just">
              <a:lnSpc>
                <a:spcPct val="150000"/>
              </a:lnSpc>
            </a:pPr>
            <a:r>
              <a:rPr lang="en-US" dirty="0">
                <a:latin typeface="Cambria" pitchFamily="18" charset="0"/>
                <a:ea typeface="Cambria" pitchFamily="18" charset="0"/>
              </a:rPr>
              <a:t>Called “simple” data types because </a:t>
            </a:r>
            <a:r>
              <a:rPr lang="en-US" dirty="0" smtClean="0">
                <a:latin typeface="Cambria" pitchFamily="18" charset="0"/>
                <a:ea typeface="Cambria" pitchFamily="18" charset="0"/>
              </a:rPr>
              <a:t>it holds </a:t>
            </a:r>
            <a:r>
              <a:rPr lang="en-US" dirty="0">
                <a:latin typeface="Cambria" pitchFamily="18" charset="0"/>
                <a:ea typeface="Cambria" pitchFamily="18" charset="0"/>
              </a:rPr>
              <a:t>a single value</a:t>
            </a:r>
          </a:p>
          <a:p>
            <a:pPr algn="just">
              <a:lnSpc>
                <a:spcPct val="150000"/>
              </a:lnSpc>
            </a:pPr>
            <a:r>
              <a:rPr lang="en-US" dirty="0">
                <a:latin typeface="Cambria" pitchFamily="18" charset="0"/>
                <a:ea typeface="Cambria" pitchFamily="18" charset="0"/>
              </a:rPr>
              <a:t>If limited to “simple” data types, many programming applications are tedious</a:t>
            </a:r>
          </a:p>
          <a:p>
            <a:pPr algn="just">
              <a:lnSpc>
                <a:spcPct val="150000"/>
              </a:lnSpc>
            </a:pPr>
            <a:r>
              <a:rPr lang="en-US" dirty="0">
                <a:latin typeface="Cambria" pitchFamily="18" charset="0"/>
                <a:ea typeface="Cambria" pitchFamily="18" charset="0"/>
              </a:rPr>
              <a:t>Solution: use structured data types - types that represent more than one piece of data</a:t>
            </a:r>
          </a:p>
        </p:txBody>
      </p:sp>
    </p:spTree>
  </p:cSld>
  <p:clrMapOvr>
    <a:masterClrMapping/>
  </p:clrMapOvr>
  <p:transition>
    <p:cover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latin typeface="Cambria" pitchFamily="18" charset="0"/>
                <a:ea typeface="Cambria" pitchFamily="18" charset="0"/>
              </a:rPr>
              <a:t>Array Data </a:t>
            </a:r>
            <a:r>
              <a:rPr lang="en-US" dirty="0">
                <a:latin typeface="Cambria" pitchFamily="18" charset="0"/>
                <a:ea typeface="Cambria" pitchFamily="18" charset="0"/>
              </a:rPr>
              <a:t>Structure</a:t>
            </a:r>
          </a:p>
        </p:txBody>
      </p:sp>
      <p:sp>
        <p:nvSpPr>
          <p:cNvPr id="6147" name="Rectangle 3"/>
          <p:cNvSpPr>
            <a:spLocks noGrp="1" noChangeArrowheads="1"/>
          </p:cNvSpPr>
          <p:nvPr>
            <p:ph type="body" idx="1"/>
          </p:nvPr>
        </p:nvSpPr>
        <p:spPr>
          <a:xfrm>
            <a:off x="457200" y="1219200"/>
            <a:ext cx="8229600" cy="5486400"/>
          </a:xfrm>
        </p:spPr>
        <p:txBody>
          <a:bodyPr>
            <a:normAutofit fontScale="77500" lnSpcReduction="20000"/>
          </a:bodyPr>
          <a:lstStyle/>
          <a:p>
            <a:pPr algn="just">
              <a:lnSpc>
                <a:spcPct val="160000"/>
              </a:lnSpc>
            </a:pPr>
            <a:r>
              <a:rPr lang="en-US" dirty="0">
                <a:latin typeface="Cambria" pitchFamily="18" charset="0"/>
                <a:ea typeface="Cambria" pitchFamily="18" charset="0"/>
              </a:rPr>
              <a:t>A </a:t>
            </a:r>
            <a:r>
              <a:rPr lang="en-US" i="1" dirty="0">
                <a:latin typeface="Cambria" pitchFamily="18" charset="0"/>
                <a:ea typeface="Cambria" pitchFamily="18" charset="0"/>
              </a:rPr>
              <a:t>Data Structure</a:t>
            </a:r>
            <a:r>
              <a:rPr lang="en-US" dirty="0">
                <a:latin typeface="Cambria" pitchFamily="18" charset="0"/>
                <a:ea typeface="Cambria" pitchFamily="18" charset="0"/>
              </a:rPr>
              <a:t> is a </a:t>
            </a:r>
            <a:r>
              <a:rPr lang="en-US" i="1" dirty="0">
                <a:latin typeface="Cambria" pitchFamily="18" charset="0"/>
                <a:ea typeface="Cambria" pitchFamily="18" charset="0"/>
              </a:rPr>
              <a:t>grouping </a:t>
            </a:r>
            <a:r>
              <a:rPr lang="en-US" dirty="0">
                <a:latin typeface="Cambria" pitchFamily="18" charset="0"/>
                <a:ea typeface="Cambria" pitchFamily="18" charset="0"/>
              </a:rPr>
              <a:t>of data items in memory under one name</a:t>
            </a:r>
          </a:p>
          <a:p>
            <a:pPr algn="just">
              <a:lnSpc>
                <a:spcPct val="160000"/>
              </a:lnSpc>
            </a:pPr>
            <a:r>
              <a:rPr lang="en-US" dirty="0">
                <a:latin typeface="Cambria" pitchFamily="18" charset="0"/>
                <a:ea typeface="Cambria" pitchFamily="18" charset="0"/>
              </a:rPr>
              <a:t>When data items same type, can use </a:t>
            </a:r>
            <a:r>
              <a:rPr lang="en-US" i="1" dirty="0">
                <a:latin typeface="Cambria" pitchFamily="18" charset="0"/>
                <a:ea typeface="Cambria" pitchFamily="18" charset="0"/>
              </a:rPr>
              <a:t>Array</a:t>
            </a:r>
          </a:p>
          <a:p>
            <a:pPr algn="just">
              <a:lnSpc>
                <a:spcPct val="160000"/>
              </a:lnSpc>
            </a:pPr>
            <a:r>
              <a:rPr lang="en-US" dirty="0">
                <a:latin typeface="Cambria" pitchFamily="18" charset="0"/>
                <a:ea typeface="Cambria" pitchFamily="18" charset="0"/>
              </a:rPr>
              <a:t>Using an array, we can set aside a block of memory giving the block a name</a:t>
            </a:r>
            <a:r>
              <a:rPr lang="en-US" dirty="0" smtClean="0">
                <a:latin typeface="Cambria" pitchFamily="18" charset="0"/>
                <a:ea typeface="Cambria" pitchFamily="18" charset="0"/>
              </a:rPr>
              <a:t>:</a:t>
            </a:r>
          </a:p>
          <a:p>
            <a:pPr lvl="1">
              <a:buFontTx/>
              <a:buNone/>
            </a:pPr>
            <a:endParaRPr lang="en-US" sz="2400" dirty="0" smtClean="0">
              <a:latin typeface="Courier New" pitchFamily="49" charset="0"/>
            </a:endParaRPr>
          </a:p>
          <a:p>
            <a:pPr lvl="1">
              <a:buFontTx/>
              <a:buNone/>
            </a:pPr>
            <a:endParaRPr lang="en-US" sz="2400" dirty="0" smtClean="0">
              <a:latin typeface="Courier New" pitchFamily="49" charset="0"/>
            </a:endParaRPr>
          </a:p>
          <a:p>
            <a:pPr lvl="1">
              <a:buFontTx/>
              <a:buNone/>
            </a:pPr>
            <a:r>
              <a:rPr lang="en-US" sz="2400" dirty="0" smtClean="0">
                <a:latin typeface="Courier New" pitchFamily="49" charset="0"/>
              </a:rPr>
              <a:t>   Sales      </a:t>
            </a:r>
            <a:r>
              <a:rPr lang="en-US" sz="2400" dirty="0">
                <a:latin typeface="Courier New" pitchFamily="49" charset="0"/>
              </a:rPr>
              <a:t>vs.    </a:t>
            </a:r>
            <a:r>
              <a:rPr lang="en-US" sz="2400" dirty="0" smtClean="0">
                <a:latin typeface="Courier New" pitchFamily="49" charset="0"/>
              </a:rPr>
              <a:t>    </a:t>
            </a:r>
            <a:r>
              <a:rPr lang="en-US" sz="2400" dirty="0">
                <a:latin typeface="Courier New" pitchFamily="49" charset="0"/>
              </a:rPr>
              <a:t>S0</a:t>
            </a:r>
          </a:p>
          <a:p>
            <a:pPr lvl="1">
              <a:buFontTx/>
              <a:buNone/>
            </a:pPr>
            <a:r>
              <a:rPr lang="en-US" sz="2400" dirty="0">
                <a:latin typeface="Courier New" pitchFamily="49" charset="0"/>
              </a:rPr>
              <a:t>                  </a:t>
            </a:r>
            <a:r>
              <a:rPr lang="en-US" sz="2400" dirty="0" smtClean="0">
                <a:latin typeface="Courier New" pitchFamily="49" charset="0"/>
              </a:rPr>
              <a:t>       S1</a:t>
            </a:r>
            <a:endParaRPr lang="en-US" sz="2400" dirty="0">
              <a:latin typeface="Courier New" pitchFamily="49" charset="0"/>
            </a:endParaRPr>
          </a:p>
          <a:p>
            <a:pPr lvl="1">
              <a:buFontTx/>
              <a:buNone/>
            </a:pPr>
            <a:r>
              <a:rPr lang="en-US" sz="2400" dirty="0">
                <a:latin typeface="Courier New" pitchFamily="49" charset="0"/>
              </a:rPr>
              <a:t>                  </a:t>
            </a:r>
            <a:r>
              <a:rPr lang="en-US" sz="2400" dirty="0" smtClean="0">
                <a:latin typeface="Courier New" pitchFamily="49" charset="0"/>
              </a:rPr>
              <a:t>       </a:t>
            </a:r>
            <a:r>
              <a:rPr lang="en-US" sz="2400" dirty="0">
                <a:latin typeface="Courier New" pitchFamily="49" charset="0"/>
              </a:rPr>
              <a:t>…</a:t>
            </a:r>
          </a:p>
          <a:p>
            <a:pPr lvl="1">
              <a:buFontTx/>
              <a:buNone/>
            </a:pPr>
            <a:r>
              <a:rPr lang="en-US" sz="2400" dirty="0">
                <a:latin typeface="Courier New" pitchFamily="49" charset="0"/>
              </a:rPr>
              <a:t>                  </a:t>
            </a:r>
            <a:r>
              <a:rPr lang="en-US" sz="2400" dirty="0" smtClean="0">
                <a:latin typeface="Courier New" pitchFamily="49" charset="0"/>
              </a:rPr>
              <a:t>       </a:t>
            </a:r>
          </a:p>
          <a:p>
            <a:pPr lvl="1">
              <a:buFontTx/>
              <a:buNone/>
            </a:pPr>
            <a:endParaRPr lang="en-US" sz="2400" dirty="0" smtClean="0">
              <a:latin typeface="Courier New" pitchFamily="49" charset="0"/>
            </a:endParaRPr>
          </a:p>
          <a:p>
            <a:pPr lvl="1">
              <a:buFontTx/>
              <a:buNone/>
            </a:pPr>
            <a:r>
              <a:rPr lang="en-US" sz="2400" dirty="0" smtClean="0">
                <a:latin typeface="Courier New" pitchFamily="49" charset="0"/>
              </a:rPr>
              <a:t>                          S9</a:t>
            </a:r>
            <a:endParaRPr lang="en-US" dirty="0"/>
          </a:p>
        </p:txBody>
      </p:sp>
      <p:sp>
        <p:nvSpPr>
          <p:cNvPr id="6148" name="Rectangle 4"/>
          <p:cNvSpPr>
            <a:spLocks noChangeArrowheads="1"/>
          </p:cNvSpPr>
          <p:nvPr/>
        </p:nvSpPr>
        <p:spPr bwMode="auto">
          <a:xfrm>
            <a:off x="1219200" y="5181600"/>
            <a:ext cx="1295400" cy="12954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6149" name="Rectangle 5"/>
          <p:cNvSpPr>
            <a:spLocks noChangeArrowheads="1"/>
          </p:cNvSpPr>
          <p:nvPr/>
        </p:nvSpPr>
        <p:spPr bwMode="auto">
          <a:xfrm>
            <a:off x="1219200" y="5181600"/>
            <a:ext cx="1295400" cy="3048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150" name="Rectangle 6"/>
          <p:cNvSpPr>
            <a:spLocks noChangeArrowheads="1"/>
          </p:cNvSpPr>
          <p:nvPr/>
        </p:nvSpPr>
        <p:spPr bwMode="auto">
          <a:xfrm>
            <a:off x="5334000" y="4572000"/>
            <a:ext cx="1295400" cy="304800"/>
          </a:xfrm>
          <a:prstGeom prst="rect">
            <a:avLst/>
          </a:prstGeom>
          <a:noFill/>
          <a:ln w="9525">
            <a:solidFill>
              <a:schemeClr val="tx1"/>
            </a:solidFill>
            <a:miter lim="800000"/>
            <a:headEnd/>
            <a:tailEnd/>
          </a:ln>
          <a:effectLst/>
        </p:spPr>
        <p:txBody>
          <a:bodyPr wrap="none" anchor="ctr"/>
          <a:lstStyle/>
          <a:p>
            <a:endParaRPr lang="en-US"/>
          </a:p>
        </p:txBody>
      </p:sp>
      <p:sp>
        <p:nvSpPr>
          <p:cNvPr id="6151" name="Rectangle 7"/>
          <p:cNvSpPr>
            <a:spLocks noChangeArrowheads="1"/>
          </p:cNvSpPr>
          <p:nvPr/>
        </p:nvSpPr>
        <p:spPr bwMode="auto">
          <a:xfrm>
            <a:off x="1219200" y="5486400"/>
            <a:ext cx="1295400" cy="3048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152" name="Rectangle 8"/>
          <p:cNvSpPr>
            <a:spLocks noChangeArrowheads="1"/>
          </p:cNvSpPr>
          <p:nvPr/>
        </p:nvSpPr>
        <p:spPr bwMode="auto">
          <a:xfrm>
            <a:off x="1219200" y="6172200"/>
            <a:ext cx="1295400" cy="3048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153" name="Rectangle 9"/>
          <p:cNvSpPr>
            <a:spLocks noChangeArrowheads="1"/>
          </p:cNvSpPr>
          <p:nvPr/>
        </p:nvSpPr>
        <p:spPr bwMode="auto">
          <a:xfrm>
            <a:off x="5334000" y="6019800"/>
            <a:ext cx="1295400" cy="304800"/>
          </a:xfrm>
          <a:prstGeom prst="rect">
            <a:avLst/>
          </a:prstGeom>
          <a:noFill/>
          <a:ln w="9525">
            <a:solidFill>
              <a:schemeClr val="tx1"/>
            </a:solidFill>
            <a:miter lim="800000"/>
            <a:headEnd/>
            <a:tailEnd/>
          </a:ln>
          <a:effectLst/>
        </p:spPr>
        <p:txBody>
          <a:bodyPr wrap="none" anchor="ctr"/>
          <a:lstStyle/>
          <a:p>
            <a:endParaRPr lang="en-US"/>
          </a:p>
        </p:txBody>
      </p:sp>
      <p:sp>
        <p:nvSpPr>
          <p:cNvPr id="6154" name="Rectangle 10"/>
          <p:cNvSpPr>
            <a:spLocks noChangeArrowheads="1"/>
          </p:cNvSpPr>
          <p:nvPr/>
        </p:nvSpPr>
        <p:spPr bwMode="auto">
          <a:xfrm>
            <a:off x="5334000" y="5029200"/>
            <a:ext cx="1295400" cy="304800"/>
          </a:xfrm>
          <a:prstGeom prst="rect">
            <a:avLst/>
          </a:prstGeom>
          <a:noFill/>
          <a:ln w="9525">
            <a:solidFill>
              <a:schemeClr val="tx1"/>
            </a:solidFill>
            <a:miter lim="800000"/>
            <a:headEnd/>
            <a:tailEnd/>
          </a:ln>
          <a:effectLst/>
        </p:spPr>
        <p:txBody>
          <a:bodyPr wrap="none" anchor="ctr"/>
          <a:lstStyle/>
          <a:p>
            <a:endParaRPr lang="en-US"/>
          </a:p>
        </p:txBody>
      </p:sp>
    </p:spTree>
  </p:cSld>
  <p:clrMapOvr>
    <a:masterClrMapping/>
  </p:clrMapOvr>
  <p:transition>
    <p:cover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latin typeface="Cambria" pitchFamily="18" charset="0"/>
                <a:ea typeface="Cambria" pitchFamily="18" charset="0"/>
              </a:rPr>
              <a:t>Parts of an Array</a:t>
            </a:r>
          </a:p>
        </p:txBody>
      </p:sp>
      <p:graphicFrame>
        <p:nvGraphicFramePr>
          <p:cNvPr id="9220" name="Object 4"/>
          <p:cNvGraphicFramePr>
            <a:graphicFrameLocks noChangeAspect="1"/>
          </p:cNvGraphicFramePr>
          <p:nvPr>
            <p:ph idx="1"/>
          </p:nvPr>
        </p:nvGraphicFramePr>
        <p:xfrm>
          <a:off x="304800" y="1528763"/>
          <a:ext cx="8382000" cy="4930775"/>
        </p:xfrm>
        <a:graphic>
          <a:graphicData uri="http://schemas.openxmlformats.org/presentationml/2006/ole">
            <p:oleObj spid="_x0000_s1026" name="VISIO" r:id="rId3" imgW="4967280" imgH="2922480" progId="">
              <p:embed/>
            </p:oleObj>
          </a:graphicData>
        </a:graphic>
      </p:graphicFrame>
    </p:spTree>
  </p:cSld>
  <p:clrMapOvr>
    <a:masterClrMapping/>
  </p:clrMapOvr>
  <p:transition>
    <p:cover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1143000"/>
          </a:xfrm>
        </p:spPr>
        <p:txBody>
          <a:bodyPr/>
          <a:lstStyle/>
          <a:p>
            <a:r>
              <a:rPr lang="en-US" dirty="0">
                <a:latin typeface="Cambria" pitchFamily="18" charset="0"/>
                <a:ea typeface="Cambria" pitchFamily="18" charset="0"/>
              </a:rPr>
              <a:t>Declaring a 1D Array</a:t>
            </a:r>
          </a:p>
        </p:txBody>
      </p:sp>
      <p:sp>
        <p:nvSpPr>
          <p:cNvPr id="13315" name="Rectangle 3"/>
          <p:cNvSpPr>
            <a:spLocks noGrp="1" noChangeArrowheads="1"/>
          </p:cNvSpPr>
          <p:nvPr>
            <p:ph type="body" idx="1"/>
          </p:nvPr>
        </p:nvSpPr>
        <p:spPr>
          <a:xfrm>
            <a:off x="457200" y="990600"/>
            <a:ext cx="8229600" cy="5486400"/>
          </a:xfrm>
        </p:spPr>
        <p:txBody>
          <a:bodyPr>
            <a:normAutofit fontScale="70000" lnSpcReduction="20000"/>
          </a:bodyPr>
          <a:lstStyle/>
          <a:p>
            <a:pPr algn="just">
              <a:lnSpc>
                <a:spcPct val="150000"/>
              </a:lnSpc>
              <a:buFontTx/>
              <a:buNone/>
            </a:pPr>
            <a:r>
              <a:rPr lang="en-US" dirty="0">
                <a:latin typeface="Cambria" pitchFamily="18" charset="0"/>
                <a:ea typeface="Cambria" pitchFamily="18" charset="0"/>
              </a:rPr>
              <a:t>Syntax: </a:t>
            </a:r>
            <a:r>
              <a:rPr lang="en-US" i="1" dirty="0">
                <a:latin typeface="Cambria" pitchFamily="18" charset="0"/>
                <a:ea typeface="Cambria" pitchFamily="18" charset="0"/>
              </a:rPr>
              <a:t>Type </a:t>
            </a:r>
            <a:r>
              <a:rPr lang="en-US" i="1" dirty="0" smtClean="0">
                <a:latin typeface="Cambria" pitchFamily="18" charset="0"/>
                <a:ea typeface="Cambria" pitchFamily="18" charset="0"/>
              </a:rPr>
              <a:t>Name</a:t>
            </a:r>
            <a:r>
              <a:rPr lang="en-US" dirty="0" smtClean="0">
                <a:latin typeface="Cambria" pitchFamily="18" charset="0"/>
                <a:ea typeface="Cambria" pitchFamily="18" charset="0"/>
              </a:rPr>
              <a:t>[</a:t>
            </a:r>
            <a:r>
              <a:rPr lang="en-US" i="1" dirty="0" smtClean="0">
                <a:latin typeface="Cambria" pitchFamily="18" charset="0"/>
                <a:ea typeface="Cambria" pitchFamily="18" charset="0"/>
              </a:rPr>
              <a:t>Integer</a:t>
            </a:r>
            <a:r>
              <a:rPr lang="en-US" dirty="0" smtClean="0">
                <a:latin typeface="Cambria" pitchFamily="18" charset="0"/>
                <a:ea typeface="Cambria" pitchFamily="18" charset="0"/>
              </a:rPr>
              <a:t>]</a:t>
            </a:r>
            <a:endParaRPr lang="en-US" dirty="0">
              <a:latin typeface="Cambria" pitchFamily="18" charset="0"/>
              <a:ea typeface="Cambria" pitchFamily="18" charset="0"/>
            </a:endParaRPr>
          </a:p>
          <a:p>
            <a:pPr lvl="1" algn="just">
              <a:lnSpc>
                <a:spcPct val="150000"/>
              </a:lnSpc>
              <a:buFontTx/>
              <a:buNone/>
            </a:pPr>
            <a:r>
              <a:rPr lang="en-US" dirty="0">
                <a:latin typeface="Cambria" pitchFamily="18" charset="0"/>
                <a:ea typeface="Cambria" pitchFamily="18" charset="0"/>
              </a:rPr>
              <a:t>Type can be any type we have used so far</a:t>
            </a:r>
          </a:p>
          <a:p>
            <a:pPr lvl="1" algn="just">
              <a:lnSpc>
                <a:spcPct val="150000"/>
              </a:lnSpc>
              <a:buFontTx/>
              <a:buNone/>
            </a:pPr>
            <a:r>
              <a:rPr lang="en-US" dirty="0">
                <a:latin typeface="Cambria" pitchFamily="18" charset="0"/>
                <a:ea typeface="Cambria" pitchFamily="18" charset="0"/>
              </a:rPr>
              <a:t>Name is a variable name used for the whole array</a:t>
            </a:r>
          </a:p>
          <a:p>
            <a:pPr lvl="1" algn="just">
              <a:lnSpc>
                <a:spcPct val="150000"/>
              </a:lnSpc>
              <a:buFontTx/>
              <a:buNone/>
            </a:pPr>
            <a:r>
              <a:rPr lang="en-US" dirty="0">
                <a:latin typeface="Cambria" pitchFamily="18" charset="0"/>
                <a:ea typeface="Cambria" pitchFamily="18" charset="0"/>
              </a:rPr>
              <a:t>Integer literal in between the square brackets ([]) gives the size of the array (number of sub-parts)</a:t>
            </a:r>
          </a:p>
          <a:p>
            <a:pPr lvl="1" algn="just">
              <a:lnSpc>
                <a:spcPct val="150000"/>
              </a:lnSpc>
              <a:buFontTx/>
              <a:buNone/>
            </a:pPr>
            <a:r>
              <a:rPr lang="en-US" dirty="0">
                <a:latin typeface="Cambria" pitchFamily="18" charset="0"/>
                <a:ea typeface="Cambria" pitchFamily="18" charset="0"/>
              </a:rPr>
              <a:t>Size must be a constant value (no variable size) </a:t>
            </a:r>
          </a:p>
          <a:p>
            <a:pPr lvl="1" algn="just">
              <a:lnSpc>
                <a:spcPct val="150000"/>
              </a:lnSpc>
              <a:buFontTx/>
              <a:buNone/>
            </a:pPr>
            <a:r>
              <a:rPr lang="en-US" dirty="0">
                <a:latin typeface="Cambria" pitchFamily="18" charset="0"/>
                <a:ea typeface="Cambria" pitchFamily="18" charset="0"/>
              </a:rPr>
              <a:t>Parts of the array are numbered starting from 0</a:t>
            </a:r>
          </a:p>
          <a:p>
            <a:pPr lvl="1" algn="just">
              <a:lnSpc>
                <a:spcPct val="150000"/>
              </a:lnSpc>
              <a:buFontTx/>
              <a:buNone/>
            </a:pPr>
            <a:r>
              <a:rPr lang="en-US" dirty="0">
                <a:latin typeface="Cambria" pitchFamily="18" charset="0"/>
                <a:ea typeface="Cambria" pitchFamily="18" charset="0"/>
              </a:rPr>
              <a:t>1-Dimensional (1D) because it has one index</a:t>
            </a:r>
          </a:p>
          <a:p>
            <a:pPr algn="just">
              <a:lnSpc>
                <a:spcPct val="150000"/>
              </a:lnSpc>
              <a:buFontTx/>
              <a:buNone/>
            </a:pPr>
            <a:r>
              <a:rPr lang="en-US" dirty="0">
                <a:latin typeface="Cambria" pitchFamily="18" charset="0"/>
                <a:ea typeface="Cambria" pitchFamily="18" charset="0"/>
              </a:rPr>
              <a:t>Example:</a:t>
            </a:r>
          </a:p>
          <a:p>
            <a:pPr lvl="1" algn="just">
              <a:lnSpc>
                <a:spcPct val="150000"/>
              </a:lnSpc>
              <a:buFontTx/>
              <a:buNone/>
            </a:pPr>
            <a:r>
              <a:rPr lang="en-US" dirty="0">
                <a:latin typeface="Cambria" pitchFamily="18" charset="0"/>
                <a:ea typeface="Cambria" pitchFamily="18" charset="0"/>
              </a:rPr>
              <a:t>float Sales[10];</a:t>
            </a:r>
          </a:p>
          <a:p>
            <a:pPr lvl="1" algn="just">
              <a:lnSpc>
                <a:spcPct val="150000"/>
              </a:lnSpc>
              <a:buFontTx/>
              <a:buNone/>
            </a:pPr>
            <a:r>
              <a:rPr lang="en-US" dirty="0">
                <a:latin typeface="Cambria" pitchFamily="18" charset="0"/>
                <a:ea typeface="Cambria" pitchFamily="18" charset="0"/>
              </a:rPr>
              <a:t>/* float array with 10 parts numbered 0 to 9 */</a:t>
            </a:r>
          </a:p>
        </p:txBody>
      </p:sp>
    </p:spTree>
  </p:cSld>
  <p:clrMapOvr>
    <a:masterClrMapping/>
  </p:clrMapOvr>
  <p:transition>
    <p:cover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smtClean="0">
                <a:latin typeface="Cambria" pitchFamily="18" charset="0"/>
                <a:ea typeface="Cambria" pitchFamily="18" charset="0"/>
              </a:rPr>
              <a:t>What is Data.?</a:t>
            </a:r>
            <a:endParaRPr lang="en-US" sz="3600" b="1" dirty="0">
              <a:latin typeface="Cambria" pitchFamily="18" charset="0"/>
              <a:ea typeface="Cambria" pitchFamily="18" charset="0"/>
            </a:endParaRPr>
          </a:p>
        </p:txBody>
      </p:sp>
      <p:sp>
        <p:nvSpPr>
          <p:cNvPr id="3" name="Content Placeholder 2"/>
          <p:cNvSpPr>
            <a:spLocks noGrp="1"/>
          </p:cNvSpPr>
          <p:nvPr>
            <p:ph idx="1"/>
          </p:nvPr>
        </p:nvSpPr>
        <p:spPr>
          <a:xfrm>
            <a:off x="457200" y="1143000"/>
            <a:ext cx="8229600" cy="5333999"/>
          </a:xfrm>
        </p:spPr>
        <p:txBody>
          <a:bodyPr>
            <a:normAutofit fontScale="77500" lnSpcReduction="20000"/>
          </a:bodyPr>
          <a:lstStyle/>
          <a:p>
            <a:pPr algn="just">
              <a:lnSpc>
                <a:spcPct val="170000"/>
              </a:lnSpc>
            </a:pPr>
            <a:r>
              <a:rPr lang="en-US" dirty="0" smtClean="0">
                <a:latin typeface="Cambria" pitchFamily="18" charset="0"/>
                <a:ea typeface="Cambria" pitchFamily="18" charset="0"/>
              </a:rPr>
              <a:t>Data can be collected from various sources, including sensors, surveys, transactions, social media, and more. </a:t>
            </a:r>
          </a:p>
          <a:p>
            <a:pPr algn="just">
              <a:lnSpc>
                <a:spcPct val="170000"/>
              </a:lnSpc>
            </a:pPr>
            <a:r>
              <a:rPr lang="en-US" dirty="0" smtClean="0">
                <a:latin typeface="Cambria" pitchFamily="18" charset="0"/>
                <a:ea typeface="Cambria" pitchFamily="18" charset="0"/>
              </a:rPr>
              <a:t>In this digital age, the amount of data being generated and collected has grown exponentially. </a:t>
            </a:r>
          </a:p>
          <a:p>
            <a:pPr algn="just">
              <a:lnSpc>
                <a:spcPct val="170000"/>
              </a:lnSpc>
            </a:pPr>
            <a:r>
              <a:rPr lang="en-US" dirty="0" smtClean="0">
                <a:latin typeface="Cambria" pitchFamily="18" charset="0"/>
                <a:ea typeface="Cambria" pitchFamily="18" charset="0"/>
              </a:rPr>
              <a:t>This has led to the field of "big data," which deals with the challenges of storing, processing, and analyzing massive volumes of data to derive valuable insights and knowledge.</a:t>
            </a:r>
            <a:endParaRPr lang="en-US" dirty="0">
              <a:latin typeface="Cambria" pitchFamily="18" charset="0"/>
              <a:ea typeface="Cambria" pitchFamily="18" charset="0"/>
            </a:endParaRPr>
          </a:p>
        </p:txBody>
      </p:sp>
    </p:spTree>
  </p:cSld>
  <p:clrMapOvr>
    <a:masterClrMapping/>
  </p:clrMapOvr>
  <p:transition>
    <p:cover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1143000"/>
          </a:xfrm>
        </p:spPr>
        <p:txBody>
          <a:bodyPr/>
          <a:lstStyle/>
          <a:p>
            <a:r>
              <a:rPr lang="en-US" dirty="0">
                <a:latin typeface="Cambria" pitchFamily="18" charset="0"/>
                <a:ea typeface="Cambria" pitchFamily="18" charset="0"/>
              </a:rPr>
              <a:t>Accessing Array Elements</a:t>
            </a:r>
          </a:p>
        </p:txBody>
      </p:sp>
      <p:sp>
        <p:nvSpPr>
          <p:cNvPr id="15363" name="Rectangle 3"/>
          <p:cNvSpPr>
            <a:spLocks noGrp="1" noChangeArrowheads="1"/>
          </p:cNvSpPr>
          <p:nvPr>
            <p:ph type="body" idx="1"/>
          </p:nvPr>
        </p:nvSpPr>
        <p:spPr>
          <a:xfrm>
            <a:off x="457200" y="1219200"/>
            <a:ext cx="8229600" cy="5334000"/>
          </a:xfrm>
        </p:spPr>
        <p:txBody>
          <a:bodyPr>
            <a:normAutofit fontScale="85000" lnSpcReduction="10000"/>
          </a:bodyPr>
          <a:lstStyle/>
          <a:p>
            <a:pPr algn="just">
              <a:lnSpc>
                <a:spcPct val="150000"/>
              </a:lnSpc>
            </a:pPr>
            <a:r>
              <a:rPr lang="en-US" dirty="0">
                <a:latin typeface="Cambria" pitchFamily="18" charset="0"/>
                <a:ea typeface="Cambria" pitchFamily="18" charset="0"/>
              </a:rPr>
              <a:t>Requires</a:t>
            </a:r>
          </a:p>
          <a:p>
            <a:pPr lvl="1" algn="just">
              <a:lnSpc>
                <a:spcPct val="150000"/>
              </a:lnSpc>
            </a:pPr>
            <a:r>
              <a:rPr lang="en-US" dirty="0">
                <a:latin typeface="Cambria" pitchFamily="18" charset="0"/>
                <a:ea typeface="Cambria" pitchFamily="18" charset="0"/>
              </a:rPr>
              <a:t>array name,</a:t>
            </a:r>
          </a:p>
          <a:p>
            <a:pPr lvl="1" algn="just">
              <a:lnSpc>
                <a:spcPct val="150000"/>
              </a:lnSpc>
            </a:pPr>
            <a:r>
              <a:rPr lang="en-US" dirty="0">
                <a:latin typeface="Cambria" pitchFamily="18" charset="0"/>
                <a:ea typeface="Cambria" pitchFamily="18" charset="0"/>
              </a:rPr>
              <a:t>subscript labeling individual element</a:t>
            </a:r>
          </a:p>
          <a:p>
            <a:pPr algn="just">
              <a:lnSpc>
                <a:spcPct val="150000"/>
              </a:lnSpc>
            </a:pPr>
            <a:r>
              <a:rPr lang="en-US" dirty="0">
                <a:latin typeface="Cambria" pitchFamily="18" charset="0"/>
                <a:ea typeface="Cambria" pitchFamily="18" charset="0"/>
              </a:rPr>
              <a:t>Syntax:</a:t>
            </a:r>
            <a:r>
              <a:rPr lang="en-US" i="1" dirty="0">
                <a:latin typeface="Cambria" pitchFamily="18" charset="0"/>
                <a:ea typeface="Cambria" pitchFamily="18" charset="0"/>
              </a:rPr>
              <a:t> name</a:t>
            </a:r>
            <a:r>
              <a:rPr lang="en-US" dirty="0">
                <a:latin typeface="Cambria" pitchFamily="18" charset="0"/>
                <a:ea typeface="Cambria" pitchFamily="18" charset="0"/>
              </a:rPr>
              <a:t>[</a:t>
            </a:r>
            <a:r>
              <a:rPr lang="en-US" i="1" dirty="0">
                <a:latin typeface="Cambria" pitchFamily="18" charset="0"/>
                <a:ea typeface="Cambria" pitchFamily="18" charset="0"/>
              </a:rPr>
              <a:t>subscript</a:t>
            </a:r>
            <a:r>
              <a:rPr lang="en-US" dirty="0">
                <a:latin typeface="Cambria" pitchFamily="18" charset="0"/>
                <a:ea typeface="Cambria" pitchFamily="18" charset="0"/>
              </a:rPr>
              <a:t>]</a:t>
            </a:r>
          </a:p>
          <a:p>
            <a:pPr algn="just">
              <a:lnSpc>
                <a:spcPct val="150000"/>
              </a:lnSpc>
            </a:pPr>
            <a:r>
              <a:rPr lang="en-US" dirty="0">
                <a:latin typeface="Cambria" pitchFamily="18" charset="0"/>
                <a:ea typeface="Cambria" pitchFamily="18" charset="0"/>
              </a:rPr>
              <a:t>Example</a:t>
            </a:r>
          </a:p>
          <a:p>
            <a:pPr lvl="1" algn="just">
              <a:lnSpc>
                <a:spcPct val="150000"/>
              </a:lnSpc>
              <a:buFontTx/>
              <a:buNone/>
            </a:pPr>
            <a:r>
              <a:rPr lang="en-US" dirty="0">
                <a:latin typeface="Cambria" pitchFamily="18" charset="0"/>
                <a:ea typeface="Cambria" pitchFamily="18" charset="0"/>
              </a:rPr>
              <a:t>Sales[5] refers to the sales totals for employee 5</a:t>
            </a:r>
          </a:p>
          <a:p>
            <a:pPr lvl="1" algn="just">
              <a:lnSpc>
                <a:spcPct val="150000"/>
              </a:lnSpc>
              <a:buFontTx/>
              <a:buNone/>
            </a:pPr>
            <a:r>
              <a:rPr lang="en-US" dirty="0">
                <a:latin typeface="Cambria" pitchFamily="18" charset="0"/>
                <a:ea typeface="Cambria" pitchFamily="18" charset="0"/>
              </a:rPr>
              <a:t>Sales[5] can be treated like any float variable:</a:t>
            </a:r>
          </a:p>
          <a:p>
            <a:pPr lvl="2" algn="just">
              <a:lnSpc>
                <a:spcPct val="150000"/>
              </a:lnSpc>
              <a:buFontTx/>
              <a:buNone/>
            </a:pPr>
            <a:r>
              <a:rPr lang="en-US" dirty="0">
                <a:latin typeface="Cambria" pitchFamily="18" charset="0"/>
                <a:ea typeface="Cambria" pitchFamily="18" charset="0"/>
              </a:rPr>
              <a:t>Sales[5] = 123.45;</a:t>
            </a:r>
          </a:p>
          <a:p>
            <a:pPr lvl="2" algn="just">
              <a:lnSpc>
                <a:spcPct val="150000"/>
              </a:lnSpc>
              <a:buFontTx/>
              <a:buNone/>
            </a:pPr>
            <a:r>
              <a:rPr lang="en-US" dirty="0" err="1">
                <a:latin typeface="Cambria" pitchFamily="18" charset="0"/>
                <a:ea typeface="Cambria" pitchFamily="18" charset="0"/>
              </a:rPr>
              <a:t>printf</a:t>
            </a:r>
            <a:r>
              <a:rPr lang="en-US" dirty="0">
                <a:latin typeface="Cambria" pitchFamily="18" charset="0"/>
                <a:ea typeface="Cambria" pitchFamily="18" charset="0"/>
              </a:rPr>
              <a:t>(“Sales for employee 5: $%7.2f\</a:t>
            </a:r>
            <a:r>
              <a:rPr lang="en-US" dirty="0" err="1">
                <a:latin typeface="Cambria" pitchFamily="18" charset="0"/>
                <a:ea typeface="Cambria" pitchFamily="18" charset="0"/>
              </a:rPr>
              <a:t>n”,Sales</a:t>
            </a:r>
            <a:r>
              <a:rPr lang="en-US" dirty="0">
                <a:latin typeface="Cambria" pitchFamily="18" charset="0"/>
                <a:ea typeface="Cambria" pitchFamily="18" charset="0"/>
              </a:rPr>
              <a:t>[5]);</a:t>
            </a:r>
          </a:p>
        </p:txBody>
      </p:sp>
    </p:spTree>
  </p:cSld>
  <p:clrMapOvr>
    <a:masterClrMapping/>
  </p:clrMapOvr>
  <p:transition>
    <p:cover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1143000"/>
          </a:xfrm>
        </p:spPr>
        <p:txBody>
          <a:bodyPr/>
          <a:lstStyle/>
          <a:p>
            <a:r>
              <a:rPr lang="en-US" dirty="0">
                <a:latin typeface="Cambria" pitchFamily="18" charset="0"/>
                <a:ea typeface="Cambria" pitchFamily="18" charset="0"/>
              </a:rPr>
              <a:t>Invalid Array Usage</a:t>
            </a:r>
          </a:p>
        </p:txBody>
      </p:sp>
      <p:sp>
        <p:nvSpPr>
          <p:cNvPr id="16387" name="Rectangle 3"/>
          <p:cNvSpPr>
            <a:spLocks noGrp="1" noChangeArrowheads="1"/>
          </p:cNvSpPr>
          <p:nvPr>
            <p:ph type="body" idx="1"/>
          </p:nvPr>
        </p:nvSpPr>
        <p:spPr>
          <a:xfrm>
            <a:off x="457200" y="990600"/>
            <a:ext cx="8229600" cy="5562600"/>
          </a:xfrm>
        </p:spPr>
        <p:txBody>
          <a:bodyPr>
            <a:normAutofit fontScale="70000" lnSpcReduction="20000"/>
          </a:bodyPr>
          <a:lstStyle/>
          <a:p>
            <a:pPr algn="just">
              <a:lnSpc>
                <a:spcPct val="150000"/>
              </a:lnSpc>
              <a:buFontTx/>
              <a:buNone/>
            </a:pPr>
            <a:r>
              <a:rPr lang="en-US" dirty="0">
                <a:latin typeface="Cambria" pitchFamily="18" charset="0"/>
                <a:ea typeface="Cambria" pitchFamily="18" charset="0"/>
              </a:rPr>
              <a:t>Example:</a:t>
            </a:r>
          </a:p>
          <a:p>
            <a:pPr lvl="1" algn="just">
              <a:lnSpc>
                <a:spcPct val="150000"/>
              </a:lnSpc>
              <a:buFontTx/>
              <a:buNone/>
            </a:pPr>
            <a:r>
              <a:rPr lang="en-US" dirty="0">
                <a:latin typeface="Cambria" pitchFamily="18" charset="0"/>
                <a:ea typeface="Cambria" pitchFamily="18" charset="0"/>
              </a:rPr>
              <a:t>float Sales[10];</a:t>
            </a:r>
          </a:p>
          <a:p>
            <a:pPr algn="just">
              <a:lnSpc>
                <a:spcPct val="150000"/>
              </a:lnSpc>
              <a:buFontTx/>
              <a:buNone/>
            </a:pPr>
            <a:r>
              <a:rPr lang="en-US" dirty="0">
                <a:latin typeface="Cambria" pitchFamily="18" charset="0"/>
                <a:ea typeface="Cambria" pitchFamily="18" charset="0"/>
              </a:rPr>
              <a:t>Invalid array assignments:</a:t>
            </a:r>
          </a:p>
          <a:p>
            <a:pPr lvl="1" algn="just">
              <a:lnSpc>
                <a:spcPct val="150000"/>
              </a:lnSpc>
              <a:buFontTx/>
              <a:buNone/>
            </a:pPr>
            <a:r>
              <a:rPr lang="en-US" dirty="0">
                <a:latin typeface="Cambria" pitchFamily="18" charset="0"/>
                <a:ea typeface="Cambria" pitchFamily="18" charset="0"/>
              </a:rPr>
              <a:t>Sales = 17.50;		/* missing subscript */</a:t>
            </a:r>
          </a:p>
          <a:p>
            <a:pPr lvl="1" algn="just">
              <a:lnSpc>
                <a:spcPct val="150000"/>
              </a:lnSpc>
              <a:buFontTx/>
              <a:buNone/>
            </a:pPr>
            <a:r>
              <a:rPr lang="en-US" dirty="0">
                <a:latin typeface="Cambria" pitchFamily="18" charset="0"/>
                <a:ea typeface="Cambria" pitchFamily="18" charset="0"/>
              </a:rPr>
              <a:t>Sales[-1] = 17.50;	</a:t>
            </a:r>
            <a:r>
              <a:rPr lang="en-US" dirty="0" smtClean="0">
                <a:latin typeface="Cambria" pitchFamily="18" charset="0"/>
                <a:ea typeface="Cambria" pitchFamily="18" charset="0"/>
              </a:rPr>
              <a:t>	/* </a:t>
            </a:r>
            <a:r>
              <a:rPr lang="en-US" dirty="0">
                <a:latin typeface="Cambria" pitchFamily="18" charset="0"/>
                <a:ea typeface="Cambria" pitchFamily="18" charset="0"/>
              </a:rPr>
              <a:t>subscript out of range */</a:t>
            </a:r>
          </a:p>
          <a:p>
            <a:pPr lvl="1" algn="just">
              <a:lnSpc>
                <a:spcPct val="150000"/>
              </a:lnSpc>
              <a:buFontTx/>
              <a:buNone/>
            </a:pPr>
            <a:r>
              <a:rPr lang="en-US" dirty="0">
                <a:latin typeface="Cambria" pitchFamily="18" charset="0"/>
                <a:ea typeface="Cambria" pitchFamily="18" charset="0"/>
              </a:rPr>
              <a:t>Sales[10] = 17.50;	</a:t>
            </a:r>
            <a:r>
              <a:rPr lang="en-US" dirty="0" smtClean="0">
                <a:latin typeface="Cambria" pitchFamily="18" charset="0"/>
                <a:ea typeface="Cambria" pitchFamily="18" charset="0"/>
              </a:rPr>
              <a:t>	/* </a:t>
            </a:r>
            <a:r>
              <a:rPr lang="en-US" dirty="0">
                <a:latin typeface="Cambria" pitchFamily="18" charset="0"/>
                <a:ea typeface="Cambria" pitchFamily="18" charset="0"/>
              </a:rPr>
              <a:t>subscript out of range */</a:t>
            </a:r>
          </a:p>
          <a:p>
            <a:pPr lvl="1" algn="just">
              <a:lnSpc>
                <a:spcPct val="150000"/>
              </a:lnSpc>
              <a:buFontTx/>
              <a:buNone/>
            </a:pPr>
            <a:r>
              <a:rPr lang="en-US" dirty="0">
                <a:latin typeface="Cambria" pitchFamily="18" charset="0"/>
                <a:ea typeface="Cambria" pitchFamily="18" charset="0"/>
              </a:rPr>
              <a:t>Sales[7.0] = 17.50;	</a:t>
            </a:r>
            <a:r>
              <a:rPr lang="en-US" dirty="0" smtClean="0">
                <a:latin typeface="Cambria" pitchFamily="18" charset="0"/>
                <a:ea typeface="Cambria" pitchFamily="18" charset="0"/>
              </a:rPr>
              <a:t>	/* </a:t>
            </a:r>
            <a:r>
              <a:rPr lang="en-US" dirty="0">
                <a:latin typeface="Cambria" pitchFamily="18" charset="0"/>
                <a:ea typeface="Cambria" pitchFamily="18" charset="0"/>
              </a:rPr>
              <a:t>subscript wrong type */</a:t>
            </a:r>
          </a:p>
          <a:p>
            <a:pPr lvl="1" algn="just">
              <a:lnSpc>
                <a:spcPct val="150000"/>
              </a:lnSpc>
              <a:buFontTx/>
              <a:buNone/>
            </a:pPr>
            <a:r>
              <a:rPr lang="en-US" dirty="0">
                <a:latin typeface="Cambria" pitchFamily="18" charset="0"/>
                <a:ea typeface="Cambria" pitchFamily="18" charset="0"/>
              </a:rPr>
              <a:t>Sales[‘a’] = 17.50;	</a:t>
            </a:r>
            <a:r>
              <a:rPr lang="en-US" dirty="0" smtClean="0">
                <a:latin typeface="Cambria" pitchFamily="18" charset="0"/>
                <a:ea typeface="Cambria" pitchFamily="18" charset="0"/>
              </a:rPr>
              <a:t>	/* </a:t>
            </a:r>
            <a:r>
              <a:rPr lang="en-US" dirty="0">
                <a:latin typeface="Cambria" pitchFamily="18" charset="0"/>
                <a:ea typeface="Cambria" pitchFamily="18" charset="0"/>
              </a:rPr>
              <a:t>subscript wrong type */</a:t>
            </a:r>
          </a:p>
          <a:p>
            <a:pPr lvl="1" algn="just">
              <a:lnSpc>
                <a:spcPct val="150000"/>
              </a:lnSpc>
              <a:buFontTx/>
              <a:buNone/>
            </a:pPr>
            <a:r>
              <a:rPr lang="en-US" dirty="0">
                <a:latin typeface="Cambria" pitchFamily="18" charset="0"/>
                <a:ea typeface="Cambria" pitchFamily="18" charset="0"/>
              </a:rPr>
              <a:t>Sales[7] = ‘A’;		/* data is wrong type */</a:t>
            </a:r>
          </a:p>
          <a:p>
            <a:pPr algn="just">
              <a:lnSpc>
                <a:spcPct val="150000"/>
              </a:lnSpc>
              <a:buFontTx/>
              <a:buNone/>
            </a:pPr>
            <a:r>
              <a:rPr lang="en-US" dirty="0">
                <a:latin typeface="Cambria" pitchFamily="18" charset="0"/>
                <a:ea typeface="Cambria" pitchFamily="18" charset="0"/>
              </a:rPr>
              <a:t>Conversion will still occur:</a:t>
            </a:r>
          </a:p>
          <a:p>
            <a:pPr lvl="1" algn="just">
              <a:lnSpc>
                <a:spcPct val="150000"/>
              </a:lnSpc>
              <a:buFontTx/>
              <a:buNone/>
            </a:pPr>
            <a:r>
              <a:rPr lang="en-US" dirty="0">
                <a:latin typeface="Cambria" pitchFamily="18" charset="0"/>
                <a:ea typeface="Cambria" pitchFamily="18" charset="0"/>
              </a:rPr>
              <a:t>Sales[7] = 17;		/* 17 converted to float */</a:t>
            </a:r>
          </a:p>
        </p:txBody>
      </p:sp>
    </p:spTree>
  </p:cSld>
  <p:clrMapOvr>
    <a:masterClrMapping/>
  </p:clrMapOvr>
  <p:transition>
    <p:cover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76200"/>
            <a:ext cx="8229600" cy="1143000"/>
          </a:xfrm>
        </p:spPr>
        <p:txBody>
          <a:bodyPr/>
          <a:lstStyle/>
          <a:p>
            <a:r>
              <a:rPr lang="en-US" dirty="0">
                <a:latin typeface="Cambria" pitchFamily="18" charset="0"/>
                <a:ea typeface="Cambria" pitchFamily="18" charset="0"/>
              </a:rPr>
              <a:t>Array Initialization</a:t>
            </a:r>
          </a:p>
        </p:txBody>
      </p:sp>
      <p:sp>
        <p:nvSpPr>
          <p:cNvPr id="21507" name="Rectangle 3"/>
          <p:cNvSpPr>
            <a:spLocks noGrp="1" noChangeArrowheads="1"/>
          </p:cNvSpPr>
          <p:nvPr>
            <p:ph type="body" idx="1"/>
          </p:nvPr>
        </p:nvSpPr>
        <p:spPr>
          <a:xfrm>
            <a:off x="457200" y="1219200"/>
            <a:ext cx="8229600" cy="5257800"/>
          </a:xfrm>
        </p:spPr>
        <p:txBody>
          <a:bodyPr>
            <a:normAutofit fontScale="85000" lnSpcReduction="10000"/>
          </a:bodyPr>
          <a:lstStyle/>
          <a:p>
            <a:pPr algn="just">
              <a:lnSpc>
                <a:spcPct val="150000"/>
              </a:lnSpc>
            </a:pPr>
            <a:r>
              <a:rPr lang="en-US" dirty="0">
                <a:latin typeface="Cambria" pitchFamily="18" charset="0"/>
                <a:ea typeface="Cambria" pitchFamily="18" charset="0"/>
              </a:rPr>
              <a:t>Arrays may be initialized, but we need to give a </a:t>
            </a:r>
            <a:r>
              <a:rPr lang="en-US" i="1" dirty="0">
                <a:latin typeface="Cambria" pitchFamily="18" charset="0"/>
                <a:ea typeface="Cambria" pitchFamily="18" charset="0"/>
              </a:rPr>
              <a:t>list</a:t>
            </a:r>
            <a:r>
              <a:rPr lang="en-US" dirty="0">
                <a:latin typeface="Cambria" pitchFamily="18" charset="0"/>
                <a:ea typeface="Cambria" pitchFamily="18" charset="0"/>
              </a:rPr>
              <a:t> of values</a:t>
            </a:r>
          </a:p>
          <a:p>
            <a:pPr algn="just">
              <a:lnSpc>
                <a:spcPct val="150000"/>
              </a:lnSpc>
            </a:pPr>
            <a:r>
              <a:rPr lang="en-US" dirty="0">
                <a:latin typeface="Cambria" pitchFamily="18" charset="0"/>
                <a:ea typeface="Cambria" pitchFamily="18" charset="0"/>
              </a:rPr>
              <a:t>Syntax: </a:t>
            </a:r>
          </a:p>
          <a:p>
            <a:pPr lvl="1" algn="just">
              <a:lnSpc>
                <a:spcPct val="150000"/>
              </a:lnSpc>
              <a:buFontTx/>
              <a:buNone/>
            </a:pPr>
            <a:r>
              <a:rPr lang="en-US" i="1" dirty="0">
                <a:latin typeface="Cambria" pitchFamily="18" charset="0"/>
                <a:ea typeface="Cambria" pitchFamily="18" charset="0"/>
              </a:rPr>
              <a:t>Type Name</a:t>
            </a:r>
            <a:r>
              <a:rPr lang="en-US" dirty="0">
                <a:latin typeface="Cambria" pitchFamily="18" charset="0"/>
                <a:ea typeface="Cambria" pitchFamily="18" charset="0"/>
              </a:rPr>
              <a:t>[</a:t>
            </a:r>
            <a:r>
              <a:rPr lang="en-US" i="1" dirty="0">
                <a:latin typeface="Cambria" pitchFamily="18" charset="0"/>
                <a:ea typeface="Cambria" pitchFamily="18" charset="0"/>
              </a:rPr>
              <a:t>Size</a:t>
            </a:r>
            <a:r>
              <a:rPr lang="en-US" dirty="0">
                <a:latin typeface="Cambria" pitchFamily="18" charset="0"/>
                <a:ea typeface="Cambria" pitchFamily="18" charset="0"/>
              </a:rPr>
              <a:t>] = </a:t>
            </a:r>
          </a:p>
          <a:p>
            <a:pPr lvl="1" algn="just">
              <a:lnSpc>
                <a:spcPct val="150000"/>
              </a:lnSpc>
              <a:buFontTx/>
              <a:buNone/>
            </a:pPr>
            <a:r>
              <a:rPr lang="en-US" dirty="0">
                <a:latin typeface="Cambria" pitchFamily="18" charset="0"/>
                <a:ea typeface="Cambria" pitchFamily="18" charset="0"/>
              </a:rPr>
              <a:t>  { </a:t>
            </a:r>
            <a:r>
              <a:rPr lang="en-US" i="1" dirty="0">
                <a:latin typeface="Cambria" pitchFamily="18" charset="0"/>
                <a:ea typeface="Cambria" pitchFamily="18" charset="0"/>
              </a:rPr>
              <a:t>value0</a:t>
            </a:r>
            <a:r>
              <a:rPr lang="en-US" dirty="0">
                <a:latin typeface="Cambria" pitchFamily="18" charset="0"/>
                <a:ea typeface="Cambria" pitchFamily="18" charset="0"/>
              </a:rPr>
              <a:t>, </a:t>
            </a:r>
            <a:r>
              <a:rPr lang="en-US" i="1" dirty="0">
                <a:latin typeface="Cambria" pitchFamily="18" charset="0"/>
                <a:ea typeface="Cambria" pitchFamily="18" charset="0"/>
              </a:rPr>
              <a:t>value1</a:t>
            </a:r>
            <a:r>
              <a:rPr lang="en-US" dirty="0">
                <a:latin typeface="Cambria" pitchFamily="18" charset="0"/>
                <a:ea typeface="Cambria" pitchFamily="18" charset="0"/>
              </a:rPr>
              <a:t>, </a:t>
            </a:r>
            <a:r>
              <a:rPr lang="en-US" i="1" dirty="0">
                <a:latin typeface="Cambria" pitchFamily="18" charset="0"/>
                <a:ea typeface="Cambria" pitchFamily="18" charset="0"/>
              </a:rPr>
              <a:t>value2</a:t>
            </a:r>
            <a:r>
              <a:rPr lang="en-US" dirty="0">
                <a:latin typeface="Cambria" pitchFamily="18" charset="0"/>
                <a:ea typeface="Cambria" pitchFamily="18" charset="0"/>
              </a:rPr>
              <a:t>, …, </a:t>
            </a:r>
            <a:r>
              <a:rPr lang="en-US" i="1" dirty="0">
                <a:latin typeface="Cambria" pitchFamily="18" charset="0"/>
                <a:ea typeface="Cambria" pitchFamily="18" charset="0"/>
              </a:rPr>
              <a:t>valueSize-1</a:t>
            </a:r>
            <a:r>
              <a:rPr lang="en-US" dirty="0">
                <a:latin typeface="Cambria" pitchFamily="18" charset="0"/>
                <a:ea typeface="Cambria" pitchFamily="18" charset="0"/>
              </a:rPr>
              <a:t> };</a:t>
            </a:r>
          </a:p>
          <a:p>
            <a:pPr lvl="1" algn="just">
              <a:lnSpc>
                <a:spcPct val="150000"/>
              </a:lnSpc>
              <a:buFontTx/>
              <a:buNone/>
            </a:pPr>
            <a:r>
              <a:rPr lang="en-US" i="1" dirty="0">
                <a:latin typeface="Cambria" pitchFamily="18" charset="0"/>
                <a:ea typeface="Cambria" pitchFamily="18" charset="0"/>
              </a:rPr>
              <a:t>value0</a:t>
            </a:r>
            <a:r>
              <a:rPr lang="en-US" dirty="0">
                <a:latin typeface="Cambria" pitchFamily="18" charset="0"/>
                <a:ea typeface="Cambria" pitchFamily="18" charset="0"/>
              </a:rPr>
              <a:t> initializes </a:t>
            </a:r>
            <a:r>
              <a:rPr lang="en-US" i="1" dirty="0">
                <a:latin typeface="Cambria" pitchFamily="18" charset="0"/>
                <a:ea typeface="Cambria" pitchFamily="18" charset="0"/>
              </a:rPr>
              <a:t>Name</a:t>
            </a:r>
            <a:r>
              <a:rPr lang="en-US" dirty="0">
                <a:latin typeface="Cambria" pitchFamily="18" charset="0"/>
                <a:ea typeface="Cambria" pitchFamily="18" charset="0"/>
              </a:rPr>
              <a:t>[0], </a:t>
            </a:r>
            <a:r>
              <a:rPr lang="en-US" i="1" dirty="0">
                <a:latin typeface="Cambria" pitchFamily="18" charset="0"/>
                <a:ea typeface="Cambria" pitchFamily="18" charset="0"/>
              </a:rPr>
              <a:t>value1</a:t>
            </a:r>
            <a:r>
              <a:rPr lang="en-US" dirty="0">
                <a:latin typeface="Cambria" pitchFamily="18" charset="0"/>
                <a:ea typeface="Cambria" pitchFamily="18" charset="0"/>
              </a:rPr>
              <a:t> initializes </a:t>
            </a:r>
            <a:r>
              <a:rPr lang="en-US" i="1" dirty="0">
                <a:latin typeface="Cambria" pitchFamily="18" charset="0"/>
                <a:ea typeface="Cambria" pitchFamily="18" charset="0"/>
              </a:rPr>
              <a:t>Name</a:t>
            </a:r>
            <a:r>
              <a:rPr lang="en-US" dirty="0">
                <a:latin typeface="Cambria" pitchFamily="18" charset="0"/>
                <a:ea typeface="Cambria" pitchFamily="18" charset="0"/>
              </a:rPr>
              <a:t>[1], etc.</a:t>
            </a:r>
          </a:p>
          <a:p>
            <a:pPr lvl="1" algn="just">
              <a:lnSpc>
                <a:spcPct val="150000"/>
              </a:lnSpc>
              <a:buFontTx/>
              <a:buNone/>
            </a:pPr>
            <a:r>
              <a:rPr lang="en-US" dirty="0">
                <a:latin typeface="Cambria" pitchFamily="18" charset="0"/>
                <a:ea typeface="Cambria" pitchFamily="18" charset="0"/>
              </a:rPr>
              <a:t>values must be of appropriate type (though automatic casting will occur)</a:t>
            </a:r>
          </a:p>
        </p:txBody>
      </p:sp>
    </p:spTree>
  </p:cSld>
  <p:clrMapOvr>
    <a:masterClrMapping/>
  </p:clrMapOvr>
  <p:transition>
    <p:cover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76200"/>
            <a:ext cx="8229600" cy="1143000"/>
          </a:xfrm>
        </p:spPr>
        <p:txBody>
          <a:bodyPr/>
          <a:lstStyle/>
          <a:p>
            <a:r>
              <a:rPr lang="en-US" dirty="0">
                <a:latin typeface="Cambria" pitchFamily="18" charset="0"/>
                <a:ea typeface="Cambria" pitchFamily="18" charset="0"/>
              </a:rPr>
              <a:t>Array Initialization</a:t>
            </a:r>
          </a:p>
        </p:txBody>
      </p:sp>
      <p:sp>
        <p:nvSpPr>
          <p:cNvPr id="22531" name="Rectangle 3"/>
          <p:cNvSpPr>
            <a:spLocks noGrp="1" noChangeArrowheads="1"/>
          </p:cNvSpPr>
          <p:nvPr>
            <p:ph type="body" idx="1"/>
          </p:nvPr>
        </p:nvSpPr>
        <p:spPr>
          <a:xfrm>
            <a:off x="457200" y="1219200"/>
            <a:ext cx="8229600" cy="5410200"/>
          </a:xfrm>
        </p:spPr>
        <p:txBody>
          <a:bodyPr>
            <a:normAutofit fontScale="85000" lnSpcReduction="20000"/>
          </a:bodyPr>
          <a:lstStyle/>
          <a:p>
            <a:pPr>
              <a:lnSpc>
                <a:spcPct val="150000"/>
              </a:lnSpc>
              <a:buFontTx/>
              <a:buNone/>
            </a:pPr>
            <a:r>
              <a:rPr lang="en-US" dirty="0">
                <a:latin typeface="Cambria" pitchFamily="18" charset="0"/>
                <a:ea typeface="Cambria" pitchFamily="18" charset="0"/>
              </a:rPr>
              <a:t>Example:</a:t>
            </a:r>
          </a:p>
          <a:p>
            <a:pPr lvl="1">
              <a:lnSpc>
                <a:spcPct val="150000"/>
              </a:lnSpc>
              <a:buFontTx/>
              <a:buNone/>
            </a:pPr>
            <a:r>
              <a:rPr lang="en-US" dirty="0" err="1">
                <a:latin typeface="Cambria" pitchFamily="18" charset="0"/>
                <a:ea typeface="Cambria" pitchFamily="18" charset="0"/>
              </a:rPr>
              <a:t>int</a:t>
            </a:r>
            <a:r>
              <a:rPr lang="en-US" dirty="0">
                <a:latin typeface="Cambria" pitchFamily="18" charset="0"/>
                <a:ea typeface="Cambria" pitchFamily="18" charset="0"/>
              </a:rPr>
              <a:t> </a:t>
            </a:r>
            <a:r>
              <a:rPr lang="en-US" dirty="0" err="1">
                <a:latin typeface="Cambria" pitchFamily="18" charset="0"/>
                <a:ea typeface="Cambria" pitchFamily="18" charset="0"/>
              </a:rPr>
              <a:t>NumDays</a:t>
            </a:r>
            <a:r>
              <a:rPr lang="en-US" dirty="0">
                <a:latin typeface="Cambria" pitchFamily="18" charset="0"/>
                <a:ea typeface="Cambria" pitchFamily="18" charset="0"/>
              </a:rPr>
              <a:t>[12] = { 31, 28, 31, 30, 31, 30, 31, 31, 30, 31, 30, 31 };  /* Jan is 0, Feb is 1, etc. */</a:t>
            </a:r>
          </a:p>
          <a:p>
            <a:pPr lvl="1">
              <a:lnSpc>
                <a:spcPct val="150000"/>
              </a:lnSpc>
              <a:buFontTx/>
              <a:buNone/>
            </a:pPr>
            <a:r>
              <a:rPr lang="en-US" dirty="0" err="1">
                <a:latin typeface="Cambria" pitchFamily="18" charset="0"/>
                <a:ea typeface="Cambria" pitchFamily="18" charset="0"/>
              </a:rPr>
              <a:t>int</a:t>
            </a:r>
            <a:r>
              <a:rPr lang="en-US" dirty="0">
                <a:latin typeface="Cambria" pitchFamily="18" charset="0"/>
                <a:ea typeface="Cambria" pitchFamily="18" charset="0"/>
              </a:rPr>
              <a:t> </a:t>
            </a:r>
            <a:r>
              <a:rPr lang="en-US" dirty="0" err="1">
                <a:latin typeface="Cambria" pitchFamily="18" charset="0"/>
                <a:ea typeface="Cambria" pitchFamily="18" charset="0"/>
              </a:rPr>
              <a:t>NumDays</a:t>
            </a:r>
            <a:r>
              <a:rPr lang="en-US" dirty="0">
                <a:latin typeface="Cambria" pitchFamily="18" charset="0"/>
                <a:ea typeface="Cambria" pitchFamily="18" charset="0"/>
              </a:rPr>
              <a:t>[13] = { 0, 31, 28, 31, 30, 31, 30, 31, 31, 30, 31, 30, 31 }; /* Jan is 1, Feb is 2, */</a:t>
            </a:r>
          </a:p>
          <a:p>
            <a:pPr>
              <a:lnSpc>
                <a:spcPct val="150000"/>
              </a:lnSpc>
              <a:buFontTx/>
              <a:buNone/>
            </a:pPr>
            <a:r>
              <a:rPr lang="en-US" dirty="0">
                <a:latin typeface="Cambria" pitchFamily="18" charset="0"/>
                <a:ea typeface="Cambria" pitchFamily="18" charset="0"/>
              </a:rPr>
              <a:t>Note:</a:t>
            </a:r>
          </a:p>
          <a:p>
            <a:pPr lvl="1">
              <a:lnSpc>
                <a:spcPct val="150000"/>
              </a:lnSpc>
              <a:buFontTx/>
              <a:buNone/>
            </a:pPr>
            <a:r>
              <a:rPr lang="en-US" dirty="0">
                <a:latin typeface="Cambria" pitchFamily="18" charset="0"/>
                <a:ea typeface="Cambria" pitchFamily="18" charset="0"/>
              </a:rPr>
              <a:t>if too few values provided, remaining array members not initialized</a:t>
            </a:r>
          </a:p>
          <a:p>
            <a:pPr lvl="1">
              <a:lnSpc>
                <a:spcPct val="150000"/>
              </a:lnSpc>
              <a:buFontTx/>
              <a:buNone/>
            </a:pPr>
            <a:r>
              <a:rPr lang="en-US" dirty="0">
                <a:latin typeface="Cambria" pitchFamily="18" charset="0"/>
                <a:ea typeface="Cambria" pitchFamily="18" charset="0"/>
              </a:rPr>
              <a:t>if too many values provided, a syntax error or warning may occur (extra values ignored)</a:t>
            </a:r>
          </a:p>
        </p:txBody>
      </p:sp>
    </p:spTree>
  </p:cSld>
  <p:clrMapOvr>
    <a:masterClrMapping/>
  </p:clrMapOvr>
  <p:transition>
    <p:cover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428625" y="295275"/>
            <a:ext cx="8286750" cy="847725"/>
          </a:xfrm>
        </p:spPr>
        <p:txBody>
          <a:bodyPr/>
          <a:lstStyle/>
          <a:p>
            <a:pPr eaLnBrk="1" hangingPunct="1"/>
            <a:r>
              <a:rPr lang="en-GB" dirty="0" smtClean="0">
                <a:latin typeface="Times New Roman" pitchFamily="18" charset="0"/>
                <a:cs typeface="Times New Roman" pitchFamily="18" charset="0"/>
              </a:rPr>
              <a:t>Towards Dynamic Data Structures</a:t>
            </a:r>
          </a:p>
        </p:txBody>
      </p:sp>
      <p:sp>
        <p:nvSpPr>
          <p:cNvPr id="3" name="Subtitle 2"/>
          <p:cNvSpPr>
            <a:spLocks noGrp="1"/>
          </p:cNvSpPr>
          <p:nvPr>
            <p:ph type="subTitle" idx="1"/>
          </p:nvPr>
        </p:nvSpPr>
        <p:spPr>
          <a:xfrm>
            <a:off x="571472" y="1409680"/>
            <a:ext cx="8215370" cy="5219720"/>
          </a:xfrm>
          <a:noFill/>
          <a:ln>
            <a:noFill/>
          </a:ln>
        </p:spPr>
        <p:style>
          <a:lnRef idx="2">
            <a:schemeClr val="accent5"/>
          </a:lnRef>
          <a:fillRef idx="1">
            <a:schemeClr val="lt1"/>
          </a:fillRef>
          <a:effectRef idx="0">
            <a:schemeClr val="accent5"/>
          </a:effectRef>
          <a:fontRef idx="minor">
            <a:schemeClr val="dk1"/>
          </a:fontRef>
        </p:style>
        <p:txBody>
          <a:bodyPr rtlCol="0">
            <a:normAutofit fontScale="77500" lnSpcReduction="20000"/>
          </a:bodyPr>
          <a:lstStyle/>
          <a:p>
            <a:pPr algn="just" eaLnBrk="1" fontAlgn="auto" hangingPunct="1">
              <a:lnSpc>
                <a:spcPct val="160000"/>
              </a:lnSpc>
              <a:spcAft>
                <a:spcPts val="0"/>
              </a:spcAft>
              <a:buFont typeface="Wingdings" pitchFamily="2" charset="2"/>
              <a:buChar char="q"/>
              <a:defRPr/>
            </a:pPr>
            <a:r>
              <a:rPr lang="en-GB" dirty="0" smtClean="0">
                <a:solidFill>
                  <a:schemeClr val="tx1"/>
                </a:solidFill>
                <a:latin typeface="Cambria" pitchFamily="18" charset="0"/>
                <a:ea typeface="Cambria" pitchFamily="18" charset="0"/>
                <a:cs typeface="Times New Roman" pitchFamily="18" charset="0"/>
              </a:rPr>
              <a:t> Array is a collection of </a:t>
            </a:r>
            <a:r>
              <a:rPr lang="en-GB" dirty="0" smtClean="0">
                <a:solidFill>
                  <a:srgbClr val="FF0000"/>
                </a:solidFill>
                <a:latin typeface="Cambria" pitchFamily="18" charset="0"/>
                <a:ea typeface="Cambria" pitchFamily="18" charset="0"/>
                <a:cs typeface="Times New Roman" pitchFamily="18" charset="0"/>
              </a:rPr>
              <a:t>homogeneous</a:t>
            </a:r>
            <a:r>
              <a:rPr lang="en-GB" dirty="0" smtClean="0">
                <a:solidFill>
                  <a:schemeClr val="tx1"/>
                </a:solidFill>
                <a:latin typeface="Cambria" pitchFamily="18" charset="0"/>
                <a:ea typeface="Cambria" pitchFamily="18" charset="0"/>
                <a:cs typeface="Times New Roman" pitchFamily="18" charset="0"/>
              </a:rPr>
              <a:t> elements which are stored at </a:t>
            </a:r>
            <a:r>
              <a:rPr lang="en-GB" dirty="0" smtClean="0">
                <a:solidFill>
                  <a:srgbClr val="FF0000"/>
                </a:solidFill>
                <a:latin typeface="Cambria" pitchFamily="18" charset="0"/>
                <a:ea typeface="Cambria" pitchFamily="18" charset="0"/>
                <a:cs typeface="Times New Roman" pitchFamily="18" charset="0"/>
              </a:rPr>
              <a:t>consecutive</a:t>
            </a:r>
            <a:r>
              <a:rPr lang="en-GB" dirty="0" smtClean="0">
                <a:solidFill>
                  <a:schemeClr val="tx1"/>
                </a:solidFill>
                <a:latin typeface="Cambria" pitchFamily="18" charset="0"/>
                <a:ea typeface="Cambria" pitchFamily="18" charset="0"/>
                <a:cs typeface="Times New Roman" pitchFamily="18" charset="0"/>
              </a:rPr>
              <a:t> locations</a:t>
            </a:r>
          </a:p>
          <a:p>
            <a:pPr algn="just" eaLnBrk="1" fontAlgn="auto" hangingPunct="1">
              <a:lnSpc>
                <a:spcPct val="160000"/>
              </a:lnSpc>
              <a:spcAft>
                <a:spcPts val="0"/>
              </a:spcAft>
              <a:buFont typeface="Wingdings" pitchFamily="2" charset="2"/>
              <a:buChar char="q"/>
              <a:defRPr/>
            </a:pPr>
            <a:r>
              <a:rPr lang="en-GB" dirty="0" smtClean="0">
                <a:solidFill>
                  <a:schemeClr val="tx1"/>
                </a:solidFill>
                <a:latin typeface="Cambria" pitchFamily="18" charset="0"/>
                <a:ea typeface="Cambria" pitchFamily="18" charset="0"/>
                <a:cs typeface="Times New Roman" pitchFamily="18" charset="0"/>
              </a:rPr>
              <a:t> Main limitations of arrays:</a:t>
            </a:r>
          </a:p>
          <a:p>
            <a:pPr lvl="1" algn="just" eaLnBrk="1" fontAlgn="auto" hangingPunct="1">
              <a:lnSpc>
                <a:spcPct val="160000"/>
              </a:lnSpc>
              <a:spcAft>
                <a:spcPts val="0"/>
              </a:spcAft>
              <a:buFont typeface="Wingdings" pitchFamily="2" charset="2"/>
              <a:buChar char="§"/>
              <a:defRPr/>
            </a:pPr>
            <a:r>
              <a:rPr lang="en-GB" dirty="0" smtClean="0">
                <a:solidFill>
                  <a:schemeClr val="tx1"/>
                </a:solidFill>
                <a:latin typeface="Cambria" pitchFamily="18" charset="0"/>
                <a:ea typeface="Cambria" pitchFamily="18" charset="0"/>
                <a:cs typeface="Times New Roman" pitchFamily="18" charset="0"/>
              </a:rPr>
              <a:t> It is a static data structure</a:t>
            </a:r>
          </a:p>
          <a:p>
            <a:pPr lvl="1" algn="just" eaLnBrk="1" fontAlgn="auto" hangingPunct="1">
              <a:lnSpc>
                <a:spcPct val="160000"/>
              </a:lnSpc>
              <a:spcAft>
                <a:spcPts val="0"/>
              </a:spcAft>
              <a:buFont typeface="Wingdings" pitchFamily="2" charset="2"/>
              <a:buChar char="§"/>
              <a:defRPr/>
            </a:pPr>
            <a:r>
              <a:rPr lang="en-GB" dirty="0" smtClean="0">
                <a:solidFill>
                  <a:schemeClr val="tx1"/>
                </a:solidFill>
                <a:latin typeface="Cambria" pitchFamily="18" charset="0"/>
                <a:ea typeface="Cambria" pitchFamily="18" charset="0"/>
                <a:cs typeface="Times New Roman" pitchFamily="18" charset="0"/>
              </a:rPr>
              <a:t> Its size must be known at compilation time, in most programming languages</a:t>
            </a:r>
          </a:p>
          <a:p>
            <a:pPr lvl="1" algn="just" eaLnBrk="1" fontAlgn="auto" hangingPunct="1">
              <a:lnSpc>
                <a:spcPct val="160000"/>
              </a:lnSpc>
              <a:spcAft>
                <a:spcPts val="0"/>
              </a:spcAft>
              <a:buFont typeface="Wingdings" pitchFamily="2" charset="2"/>
              <a:buChar char="§"/>
              <a:defRPr/>
            </a:pPr>
            <a:r>
              <a:rPr lang="en-GB" dirty="0" smtClean="0">
                <a:solidFill>
                  <a:schemeClr val="tx1"/>
                </a:solidFill>
                <a:latin typeface="Cambria" pitchFamily="18" charset="0"/>
                <a:ea typeface="Cambria" pitchFamily="18" charset="0"/>
                <a:cs typeface="Times New Roman" pitchFamily="18" charset="0"/>
              </a:rPr>
              <a:t> Inefficient insertion and deletion of elements</a:t>
            </a:r>
          </a:p>
          <a:p>
            <a:pPr algn="just" eaLnBrk="1" fontAlgn="auto" hangingPunct="1">
              <a:lnSpc>
                <a:spcPct val="160000"/>
              </a:lnSpc>
              <a:spcAft>
                <a:spcPts val="0"/>
              </a:spcAft>
              <a:buFont typeface="Wingdings" pitchFamily="2" charset="2"/>
              <a:buChar char="q"/>
              <a:defRPr/>
            </a:pPr>
            <a:r>
              <a:rPr lang="en-GB" sz="3000" dirty="0" smtClean="0">
                <a:solidFill>
                  <a:schemeClr val="tx1"/>
                </a:solidFill>
                <a:latin typeface="Cambria" pitchFamily="18" charset="0"/>
                <a:ea typeface="Cambria" pitchFamily="18" charset="0"/>
                <a:cs typeface="Times New Roman" pitchFamily="18" charset="0"/>
              </a:rPr>
              <a:t> A dynamic data structure can overcome these problems</a:t>
            </a:r>
            <a:endParaRPr lang="en-GB" sz="3000" dirty="0">
              <a:solidFill>
                <a:schemeClr val="tx1"/>
              </a:solidFill>
              <a:latin typeface="Cambria" pitchFamily="18" charset="0"/>
              <a:ea typeface="Cambria" pitchFamily="18" charset="0"/>
              <a:cs typeface="Times New Roman" pitchFamily="18" charset="0"/>
            </a:endParaRPr>
          </a:p>
        </p:txBody>
      </p:sp>
    </p:spTree>
  </p:cSld>
  <p:clrMapOvr>
    <a:masterClrMapping/>
  </p:clrMapOvr>
  <p:transition>
    <p:cover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428625" y="142875"/>
            <a:ext cx="8286750" cy="695325"/>
          </a:xfrm>
        </p:spPr>
        <p:txBody>
          <a:bodyPr rtlCol="0">
            <a:normAutofit fontScale="90000"/>
          </a:bodyPr>
          <a:lstStyle/>
          <a:p>
            <a:pPr eaLnBrk="1" fontAlgn="auto" hangingPunct="1">
              <a:spcAft>
                <a:spcPts val="0"/>
              </a:spcAft>
              <a:defRPr/>
            </a:pPr>
            <a:r>
              <a:rPr lang="en-GB" dirty="0" smtClean="0">
                <a:latin typeface="Cambria" pitchFamily="18" charset="0"/>
                <a:ea typeface="Cambria" pitchFamily="18" charset="0"/>
                <a:cs typeface="Times New Roman" pitchFamily="18" charset="0"/>
              </a:rPr>
              <a:t>What is a Linked List?</a:t>
            </a:r>
          </a:p>
        </p:txBody>
      </p:sp>
      <p:sp>
        <p:nvSpPr>
          <p:cNvPr id="3" name="Subtitle 2"/>
          <p:cNvSpPr>
            <a:spLocks noGrp="1"/>
          </p:cNvSpPr>
          <p:nvPr>
            <p:ph type="subTitle" idx="1"/>
          </p:nvPr>
        </p:nvSpPr>
        <p:spPr>
          <a:xfrm>
            <a:off x="285720" y="838200"/>
            <a:ext cx="8715436" cy="1828800"/>
          </a:xfrm>
          <a:noFill/>
          <a:ln>
            <a:noFill/>
          </a:ln>
        </p:spPr>
        <p:style>
          <a:lnRef idx="2">
            <a:schemeClr val="accent5"/>
          </a:lnRef>
          <a:fillRef idx="1">
            <a:schemeClr val="lt1"/>
          </a:fillRef>
          <a:effectRef idx="0">
            <a:schemeClr val="accent5"/>
          </a:effectRef>
          <a:fontRef idx="minor">
            <a:schemeClr val="dk1"/>
          </a:fontRef>
        </p:style>
        <p:txBody>
          <a:bodyPr rtlCol="0">
            <a:noAutofit/>
          </a:bodyPr>
          <a:lstStyle/>
          <a:p>
            <a:pPr algn="just" eaLnBrk="1" fontAlgn="auto" hangingPunct="1">
              <a:lnSpc>
                <a:spcPct val="150000"/>
              </a:lnSpc>
              <a:spcAft>
                <a:spcPts val="0"/>
              </a:spcAft>
              <a:buFont typeface="Wingdings" pitchFamily="2" charset="2"/>
              <a:buChar char="q"/>
              <a:defRPr/>
            </a:pPr>
            <a:r>
              <a:rPr lang="en-GB" sz="2400" dirty="0" smtClean="0">
                <a:solidFill>
                  <a:schemeClr val="tx1"/>
                </a:solidFill>
                <a:latin typeface="Cambria" pitchFamily="18" charset="0"/>
                <a:ea typeface="Cambria" pitchFamily="18" charset="0"/>
                <a:cs typeface="Times New Roman" pitchFamily="18" charset="0"/>
              </a:rPr>
              <a:t> A linked list is a collection of </a:t>
            </a:r>
            <a:r>
              <a:rPr lang="en-GB" sz="2400" dirty="0" smtClean="0">
                <a:solidFill>
                  <a:srgbClr val="FF0000"/>
                </a:solidFill>
                <a:latin typeface="Cambria" pitchFamily="18" charset="0"/>
                <a:ea typeface="Cambria" pitchFamily="18" charset="0"/>
                <a:cs typeface="Times New Roman" pitchFamily="18" charset="0"/>
              </a:rPr>
              <a:t>nodes</a:t>
            </a:r>
            <a:r>
              <a:rPr lang="en-GB" sz="2400" dirty="0" smtClean="0">
                <a:solidFill>
                  <a:schemeClr val="tx1"/>
                </a:solidFill>
                <a:latin typeface="Cambria" pitchFamily="18" charset="0"/>
                <a:ea typeface="Cambria" pitchFamily="18" charset="0"/>
                <a:cs typeface="Times New Roman" pitchFamily="18" charset="0"/>
              </a:rPr>
              <a:t>, each node holding some </a:t>
            </a:r>
            <a:r>
              <a:rPr lang="en-GB" sz="2400" dirty="0" smtClean="0">
                <a:solidFill>
                  <a:srgbClr val="FF0000"/>
                </a:solidFill>
                <a:latin typeface="Cambria" pitchFamily="18" charset="0"/>
                <a:ea typeface="Cambria" pitchFamily="18" charset="0"/>
                <a:cs typeface="Times New Roman" pitchFamily="18" charset="0"/>
              </a:rPr>
              <a:t>information</a:t>
            </a:r>
            <a:r>
              <a:rPr lang="en-GB" sz="2400" dirty="0" smtClean="0">
                <a:solidFill>
                  <a:schemeClr val="tx1"/>
                </a:solidFill>
                <a:latin typeface="Cambria" pitchFamily="18" charset="0"/>
                <a:ea typeface="Cambria" pitchFamily="18" charset="0"/>
                <a:cs typeface="Times New Roman" pitchFamily="18" charset="0"/>
              </a:rPr>
              <a:t> and a </a:t>
            </a:r>
            <a:r>
              <a:rPr lang="en-GB" sz="2400" dirty="0" smtClean="0">
                <a:solidFill>
                  <a:srgbClr val="FF0000"/>
                </a:solidFill>
                <a:latin typeface="Cambria" pitchFamily="18" charset="0"/>
                <a:ea typeface="Cambria" pitchFamily="18" charset="0"/>
                <a:cs typeface="Times New Roman" pitchFamily="18" charset="0"/>
              </a:rPr>
              <a:t>pointer</a:t>
            </a:r>
            <a:r>
              <a:rPr lang="en-GB" sz="2400" dirty="0" smtClean="0">
                <a:solidFill>
                  <a:schemeClr val="tx1"/>
                </a:solidFill>
                <a:latin typeface="Cambria" pitchFamily="18" charset="0"/>
                <a:ea typeface="Cambria" pitchFamily="18" charset="0"/>
                <a:cs typeface="Times New Roman" pitchFamily="18" charset="0"/>
              </a:rPr>
              <a:t> to another node in the list</a:t>
            </a:r>
          </a:p>
          <a:p>
            <a:pPr algn="just" eaLnBrk="1" fontAlgn="auto" hangingPunct="1">
              <a:lnSpc>
                <a:spcPct val="150000"/>
              </a:lnSpc>
              <a:spcAft>
                <a:spcPts val="0"/>
              </a:spcAft>
              <a:buFont typeface="Wingdings" pitchFamily="2" charset="2"/>
              <a:buChar char="q"/>
              <a:defRPr/>
            </a:pPr>
            <a:r>
              <a:rPr lang="en-GB" sz="2400" dirty="0" smtClean="0">
                <a:solidFill>
                  <a:schemeClr val="tx1"/>
                </a:solidFill>
                <a:latin typeface="Cambria" pitchFamily="18" charset="0"/>
                <a:ea typeface="Cambria" pitchFamily="18" charset="0"/>
                <a:cs typeface="Times New Roman" pitchFamily="18" charset="0"/>
              </a:rPr>
              <a:t> In the following example, there are four nodes, which are not stored at consecutive locations</a:t>
            </a:r>
            <a:endParaRPr lang="en-GB" sz="2400" dirty="0">
              <a:solidFill>
                <a:schemeClr val="tx1"/>
              </a:solidFill>
              <a:latin typeface="Cambria" pitchFamily="18" charset="0"/>
              <a:ea typeface="Cambria" pitchFamily="18" charset="0"/>
              <a:cs typeface="Times New Roman" pitchFamily="18" charset="0"/>
            </a:endParaRPr>
          </a:p>
        </p:txBody>
      </p:sp>
      <p:grpSp>
        <p:nvGrpSpPr>
          <p:cNvPr id="29" name="Group 28"/>
          <p:cNvGrpSpPr/>
          <p:nvPr/>
        </p:nvGrpSpPr>
        <p:grpSpPr>
          <a:xfrm>
            <a:off x="838200" y="2895600"/>
            <a:ext cx="8001000" cy="3941941"/>
            <a:chOff x="642938" y="2786063"/>
            <a:chExt cx="8001000" cy="3941941"/>
          </a:xfrm>
        </p:grpSpPr>
        <p:grpSp>
          <p:nvGrpSpPr>
            <p:cNvPr id="2" name="Group 5"/>
            <p:cNvGrpSpPr>
              <a:grpSpLocks/>
            </p:cNvGrpSpPr>
            <p:nvPr/>
          </p:nvGrpSpPr>
          <p:grpSpPr bwMode="auto">
            <a:xfrm>
              <a:off x="714375" y="3500438"/>
              <a:ext cx="1714500" cy="369887"/>
              <a:chOff x="714348" y="3500438"/>
              <a:chExt cx="1714512" cy="369332"/>
            </a:xfrm>
          </p:grpSpPr>
          <p:sp>
            <p:nvSpPr>
              <p:cNvPr id="6173" name="TextBox 3"/>
              <p:cNvSpPr txBox="1">
                <a:spLocks noChangeArrowheads="1"/>
              </p:cNvSpPr>
              <p:nvPr/>
            </p:nvSpPr>
            <p:spPr bwMode="auto">
              <a:xfrm>
                <a:off x="714348" y="3500438"/>
                <a:ext cx="1143008" cy="369332"/>
              </a:xfrm>
              <a:prstGeom prst="rect">
                <a:avLst/>
              </a:prstGeom>
              <a:noFill/>
              <a:ln w="9525">
                <a:solidFill>
                  <a:schemeClr val="tx1"/>
                </a:solidFill>
                <a:miter lim="800000"/>
                <a:headEnd/>
                <a:tailEnd/>
              </a:ln>
            </p:spPr>
            <p:txBody>
              <a:bodyPr>
                <a:spAutoFit/>
              </a:bodyPr>
              <a:lstStyle/>
              <a:p>
                <a:pPr algn="ctr"/>
                <a:r>
                  <a:rPr lang="en-GB" dirty="0">
                    <a:latin typeface="Cambria" pitchFamily="18" charset="0"/>
                    <a:ea typeface="Cambria" pitchFamily="18" charset="0"/>
                  </a:rPr>
                  <a:t>25</a:t>
                </a:r>
              </a:p>
            </p:txBody>
          </p:sp>
          <p:sp>
            <p:nvSpPr>
              <p:cNvPr id="6174" name="TextBox 4"/>
              <p:cNvSpPr txBox="1">
                <a:spLocks noChangeArrowheads="1"/>
              </p:cNvSpPr>
              <p:nvPr/>
            </p:nvSpPr>
            <p:spPr bwMode="auto">
              <a:xfrm>
                <a:off x="1857356" y="3500438"/>
                <a:ext cx="571504" cy="369332"/>
              </a:xfrm>
              <a:prstGeom prst="rect">
                <a:avLst/>
              </a:prstGeom>
              <a:noFill/>
              <a:ln w="9525">
                <a:solidFill>
                  <a:schemeClr val="tx1"/>
                </a:solidFill>
                <a:miter lim="800000"/>
                <a:headEnd/>
                <a:tailEnd/>
              </a:ln>
            </p:spPr>
            <p:txBody>
              <a:bodyPr>
                <a:spAutoFit/>
              </a:bodyPr>
              <a:lstStyle/>
              <a:p>
                <a:pPr algn="ctr"/>
                <a:endParaRPr lang="en-GB">
                  <a:latin typeface="Cambria" pitchFamily="18" charset="0"/>
                  <a:ea typeface="Cambria" pitchFamily="18" charset="0"/>
                </a:endParaRPr>
              </a:p>
            </p:txBody>
          </p:sp>
        </p:grpSp>
        <p:grpSp>
          <p:nvGrpSpPr>
            <p:cNvPr id="4" name="Group 6"/>
            <p:cNvGrpSpPr>
              <a:grpSpLocks/>
            </p:cNvGrpSpPr>
            <p:nvPr/>
          </p:nvGrpSpPr>
          <p:grpSpPr bwMode="auto">
            <a:xfrm>
              <a:off x="3071813" y="4059238"/>
              <a:ext cx="1714500" cy="369887"/>
              <a:chOff x="714348" y="3500438"/>
              <a:chExt cx="1714512" cy="369332"/>
            </a:xfrm>
          </p:grpSpPr>
          <p:sp>
            <p:nvSpPr>
              <p:cNvPr id="6171" name="TextBox 7"/>
              <p:cNvSpPr txBox="1">
                <a:spLocks noChangeArrowheads="1"/>
              </p:cNvSpPr>
              <p:nvPr/>
            </p:nvSpPr>
            <p:spPr bwMode="auto">
              <a:xfrm>
                <a:off x="714348" y="3500438"/>
                <a:ext cx="1143008" cy="369332"/>
              </a:xfrm>
              <a:prstGeom prst="rect">
                <a:avLst/>
              </a:prstGeom>
              <a:noFill/>
              <a:ln w="9525">
                <a:solidFill>
                  <a:schemeClr val="tx1"/>
                </a:solidFill>
                <a:miter lim="800000"/>
                <a:headEnd/>
                <a:tailEnd/>
              </a:ln>
            </p:spPr>
            <p:txBody>
              <a:bodyPr>
                <a:spAutoFit/>
              </a:bodyPr>
              <a:lstStyle/>
              <a:p>
                <a:pPr algn="ctr"/>
                <a:r>
                  <a:rPr lang="en-GB">
                    <a:latin typeface="Cambria" pitchFamily="18" charset="0"/>
                    <a:ea typeface="Cambria" pitchFamily="18" charset="0"/>
                  </a:rPr>
                  <a:t>30</a:t>
                </a:r>
              </a:p>
            </p:txBody>
          </p:sp>
          <p:sp>
            <p:nvSpPr>
              <p:cNvPr id="6172" name="TextBox 8"/>
              <p:cNvSpPr txBox="1">
                <a:spLocks noChangeArrowheads="1"/>
              </p:cNvSpPr>
              <p:nvPr/>
            </p:nvSpPr>
            <p:spPr bwMode="auto">
              <a:xfrm>
                <a:off x="1857356" y="3500438"/>
                <a:ext cx="571504" cy="369332"/>
              </a:xfrm>
              <a:prstGeom prst="rect">
                <a:avLst/>
              </a:prstGeom>
              <a:noFill/>
              <a:ln w="9525">
                <a:solidFill>
                  <a:schemeClr val="tx1"/>
                </a:solidFill>
                <a:miter lim="800000"/>
                <a:headEnd/>
                <a:tailEnd/>
              </a:ln>
            </p:spPr>
            <p:txBody>
              <a:bodyPr>
                <a:spAutoFit/>
              </a:bodyPr>
              <a:lstStyle/>
              <a:p>
                <a:pPr algn="ctr"/>
                <a:endParaRPr lang="en-GB">
                  <a:latin typeface="Cambria" pitchFamily="18" charset="0"/>
                  <a:ea typeface="Cambria" pitchFamily="18" charset="0"/>
                </a:endParaRPr>
              </a:p>
            </p:txBody>
          </p:sp>
        </p:grpSp>
        <p:grpSp>
          <p:nvGrpSpPr>
            <p:cNvPr id="5" name="Group 9"/>
            <p:cNvGrpSpPr>
              <a:grpSpLocks/>
            </p:cNvGrpSpPr>
            <p:nvPr/>
          </p:nvGrpSpPr>
          <p:grpSpPr bwMode="auto">
            <a:xfrm>
              <a:off x="6929438" y="3214688"/>
              <a:ext cx="1714500" cy="369887"/>
              <a:chOff x="714348" y="3500438"/>
              <a:chExt cx="1714512" cy="369332"/>
            </a:xfrm>
          </p:grpSpPr>
          <p:sp>
            <p:nvSpPr>
              <p:cNvPr id="6169" name="TextBox 10"/>
              <p:cNvSpPr txBox="1">
                <a:spLocks noChangeArrowheads="1"/>
              </p:cNvSpPr>
              <p:nvPr/>
            </p:nvSpPr>
            <p:spPr bwMode="auto">
              <a:xfrm>
                <a:off x="714348" y="3500438"/>
                <a:ext cx="1143008" cy="369332"/>
              </a:xfrm>
              <a:prstGeom prst="rect">
                <a:avLst/>
              </a:prstGeom>
              <a:noFill/>
              <a:ln w="9525">
                <a:solidFill>
                  <a:schemeClr val="tx1"/>
                </a:solidFill>
                <a:miter lim="800000"/>
                <a:headEnd/>
                <a:tailEnd/>
              </a:ln>
            </p:spPr>
            <p:txBody>
              <a:bodyPr>
                <a:spAutoFit/>
              </a:bodyPr>
              <a:lstStyle/>
              <a:p>
                <a:pPr algn="ctr"/>
                <a:r>
                  <a:rPr lang="en-GB">
                    <a:latin typeface="Cambria" pitchFamily="18" charset="0"/>
                    <a:ea typeface="Cambria" pitchFamily="18" charset="0"/>
                  </a:rPr>
                  <a:t>40</a:t>
                </a:r>
              </a:p>
            </p:txBody>
          </p:sp>
          <p:sp>
            <p:nvSpPr>
              <p:cNvPr id="6170" name="TextBox 11"/>
              <p:cNvSpPr txBox="1">
                <a:spLocks noChangeArrowheads="1"/>
              </p:cNvSpPr>
              <p:nvPr/>
            </p:nvSpPr>
            <p:spPr bwMode="auto">
              <a:xfrm>
                <a:off x="1857356" y="3500438"/>
                <a:ext cx="571504" cy="369332"/>
              </a:xfrm>
              <a:prstGeom prst="rect">
                <a:avLst/>
              </a:prstGeom>
              <a:noFill/>
              <a:ln w="9525">
                <a:solidFill>
                  <a:schemeClr val="tx1"/>
                </a:solidFill>
                <a:miter lim="800000"/>
                <a:headEnd/>
                <a:tailEnd/>
              </a:ln>
            </p:spPr>
            <p:txBody>
              <a:bodyPr>
                <a:spAutoFit/>
              </a:bodyPr>
              <a:lstStyle/>
              <a:p>
                <a:pPr algn="ctr"/>
                <a:r>
                  <a:rPr lang="en-GB">
                    <a:latin typeface="Cambria" pitchFamily="18" charset="0"/>
                    <a:ea typeface="Cambria" pitchFamily="18" charset="0"/>
                  </a:rPr>
                  <a:t>!</a:t>
                </a:r>
              </a:p>
            </p:txBody>
          </p:sp>
        </p:grpSp>
        <p:cxnSp>
          <p:nvCxnSpPr>
            <p:cNvPr id="17" name="Elbow Connector 16"/>
            <p:cNvCxnSpPr/>
            <p:nvPr/>
          </p:nvCxnSpPr>
          <p:spPr>
            <a:xfrm>
              <a:off x="2286000" y="3714750"/>
              <a:ext cx="714375" cy="5715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5400000" flipH="1" flipV="1">
              <a:off x="4643438" y="3929063"/>
              <a:ext cx="357187" cy="357187"/>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a:spLocks noChangeArrowheads="1"/>
            </p:cNvSpPr>
            <p:nvPr/>
          </p:nvSpPr>
          <p:spPr bwMode="auto">
            <a:xfrm>
              <a:off x="642938" y="4572000"/>
              <a:ext cx="1714500" cy="830263"/>
            </a:xfrm>
            <a:prstGeom prst="rect">
              <a:avLst/>
            </a:prstGeom>
            <a:noFill/>
            <a:ln w="9525">
              <a:noFill/>
              <a:miter lim="800000"/>
              <a:headEnd/>
              <a:tailEnd/>
            </a:ln>
          </p:spPr>
          <p:txBody>
            <a:bodyPr>
              <a:spAutoFit/>
            </a:bodyPr>
            <a:lstStyle/>
            <a:p>
              <a:pPr algn="ctr"/>
              <a:r>
                <a:rPr lang="en-GB" sz="2400">
                  <a:latin typeface="Cambria" pitchFamily="18" charset="0"/>
                  <a:ea typeface="Cambria" pitchFamily="18" charset="0"/>
                  <a:cs typeface="Times New Roman" pitchFamily="18" charset="0"/>
                </a:rPr>
                <a:t>Information part</a:t>
              </a:r>
            </a:p>
          </p:txBody>
        </p:sp>
        <p:cxnSp>
          <p:nvCxnSpPr>
            <p:cNvPr id="21" name="Straight Arrow Connector 20"/>
            <p:cNvCxnSpPr>
              <a:stCxn id="6173" idx="2"/>
            </p:cNvCxnSpPr>
            <p:nvPr/>
          </p:nvCxnSpPr>
          <p:spPr>
            <a:xfrm rot="5400000">
              <a:off x="897732" y="4256881"/>
              <a:ext cx="7747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a:spLocks noChangeArrowheads="1"/>
            </p:cNvSpPr>
            <p:nvPr/>
          </p:nvSpPr>
          <p:spPr bwMode="auto">
            <a:xfrm>
              <a:off x="2500313" y="5527675"/>
              <a:ext cx="2071687" cy="1200329"/>
            </a:xfrm>
            <a:prstGeom prst="rect">
              <a:avLst/>
            </a:prstGeom>
            <a:noFill/>
            <a:ln w="9525">
              <a:noFill/>
              <a:miter lim="800000"/>
              <a:headEnd/>
              <a:tailEnd/>
            </a:ln>
          </p:spPr>
          <p:txBody>
            <a:bodyPr>
              <a:spAutoFit/>
            </a:bodyPr>
            <a:lstStyle/>
            <a:p>
              <a:pPr algn="ctr"/>
              <a:r>
                <a:rPr lang="en-GB" sz="2400">
                  <a:latin typeface="Cambria" pitchFamily="18" charset="0"/>
                  <a:ea typeface="Cambria" pitchFamily="18" charset="0"/>
                  <a:cs typeface="Times New Roman" pitchFamily="18" charset="0"/>
                </a:rPr>
                <a:t>Pointer (Address part)</a:t>
              </a:r>
            </a:p>
          </p:txBody>
        </p:sp>
        <p:cxnSp>
          <p:nvCxnSpPr>
            <p:cNvPr id="26" name="Elbow Connector 25"/>
            <p:cNvCxnSpPr>
              <a:stCxn id="6174" idx="2"/>
            </p:cNvCxnSpPr>
            <p:nvPr/>
          </p:nvCxnSpPr>
          <p:spPr>
            <a:xfrm rot="16200000" flipH="1">
              <a:off x="1970881" y="4042569"/>
              <a:ext cx="1630363" cy="128587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59" name="TextBox 26"/>
            <p:cNvSpPr txBox="1">
              <a:spLocks noChangeArrowheads="1"/>
            </p:cNvSpPr>
            <p:nvPr/>
          </p:nvSpPr>
          <p:spPr bwMode="auto">
            <a:xfrm>
              <a:off x="1214438" y="3071813"/>
              <a:ext cx="785812" cy="369887"/>
            </a:xfrm>
            <a:prstGeom prst="rect">
              <a:avLst/>
            </a:prstGeom>
            <a:noFill/>
            <a:ln w="9525">
              <a:noFill/>
              <a:miter lim="800000"/>
              <a:headEnd/>
              <a:tailEnd/>
            </a:ln>
          </p:spPr>
          <p:txBody>
            <a:bodyPr>
              <a:spAutoFit/>
            </a:bodyPr>
            <a:lstStyle/>
            <a:p>
              <a:pPr algn="ctr"/>
              <a:r>
                <a:rPr lang="en-GB">
                  <a:latin typeface="Cambria" pitchFamily="18" charset="0"/>
                  <a:ea typeface="Cambria" pitchFamily="18" charset="0"/>
                </a:rPr>
                <a:t>400</a:t>
              </a:r>
            </a:p>
          </p:txBody>
        </p:sp>
        <p:sp>
          <p:nvSpPr>
            <p:cNvPr id="6160" name="TextBox 27"/>
            <p:cNvSpPr txBox="1">
              <a:spLocks noChangeArrowheads="1"/>
            </p:cNvSpPr>
            <p:nvPr/>
          </p:nvSpPr>
          <p:spPr bwMode="auto">
            <a:xfrm>
              <a:off x="3429000" y="3559175"/>
              <a:ext cx="785813" cy="369888"/>
            </a:xfrm>
            <a:prstGeom prst="rect">
              <a:avLst/>
            </a:prstGeom>
            <a:noFill/>
            <a:ln w="9525">
              <a:noFill/>
              <a:miter lim="800000"/>
              <a:headEnd/>
              <a:tailEnd/>
            </a:ln>
          </p:spPr>
          <p:txBody>
            <a:bodyPr>
              <a:spAutoFit/>
            </a:bodyPr>
            <a:lstStyle/>
            <a:p>
              <a:pPr algn="ctr"/>
              <a:r>
                <a:rPr lang="en-GB">
                  <a:latin typeface="Cambria" pitchFamily="18" charset="0"/>
                  <a:ea typeface="Cambria" pitchFamily="18" charset="0"/>
                </a:rPr>
                <a:t>600</a:t>
              </a:r>
            </a:p>
          </p:txBody>
        </p:sp>
        <p:sp>
          <p:nvSpPr>
            <p:cNvPr id="6161" name="TextBox 28"/>
            <p:cNvSpPr txBox="1">
              <a:spLocks noChangeArrowheads="1"/>
            </p:cNvSpPr>
            <p:nvPr/>
          </p:nvSpPr>
          <p:spPr bwMode="auto">
            <a:xfrm>
              <a:off x="7286625" y="2786063"/>
              <a:ext cx="785813" cy="369887"/>
            </a:xfrm>
            <a:prstGeom prst="rect">
              <a:avLst/>
            </a:prstGeom>
            <a:noFill/>
            <a:ln w="9525">
              <a:noFill/>
              <a:miter lim="800000"/>
              <a:headEnd/>
              <a:tailEnd/>
            </a:ln>
          </p:spPr>
          <p:txBody>
            <a:bodyPr>
              <a:spAutoFit/>
            </a:bodyPr>
            <a:lstStyle/>
            <a:p>
              <a:pPr algn="ctr"/>
              <a:r>
                <a:rPr lang="en-GB">
                  <a:latin typeface="Cambria" pitchFamily="18" charset="0"/>
                  <a:ea typeface="Cambria" pitchFamily="18" charset="0"/>
                </a:rPr>
                <a:t>300</a:t>
              </a:r>
            </a:p>
          </p:txBody>
        </p:sp>
        <p:grpSp>
          <p:nvGrpSpPr>
            <p:cNvPr id="6" name="Group 30"/>
            <p:cNvGrpSpPr>
              <a:grpSpLocks/>
            </p:cNvGrpSpPr>
            <p:nvPr/>
          </p:nvGrpSpPr>
          <p:grpSpPr bwMode="auto">
            <a:xfrm>
              <a:off x="4429125" y="3357563"/>
              <a:ext cx="1714500" cy="369887"/>
              <a:chOff x="714348" y="3500438"/>
              <a:chExt cx="1714512" cy="369332"/>
            </a:xfrm>
          </p:grpSpPr>
          <p:sp>
            <p:nvSpPr>
              <p:cNvPr id="6167" name="TextBox 31"/>
              <p:cNvSpPr txBox="1">
                <a:spLocks noChangeArrowheads="1"/>
              </p:cNvSpPr>
              <p:nvPr/>
            </p:nvSpPr>
            <p:spPr bwMode="auto">
              <a:xfrm>
                <a:off x="714348" y="3500438"/>
                <a:ext cx="1143008" cy="369332"/>
              </a:xfrm>
              <a:prstGeom prst="rect">
                <a:avLst/>
              </a:prstGeom>
              <a:noFill/>
              <a:ln w="9525">
                <a:solidFill>
                  <a:schemeClr val="tx1"/>
                </a:solidFill>
                <a:miter lim="800000"/>
                <a:headEnd/>
                <a:tailEnd/>
              </a:ln>
            </p:spPr>
            <p:txBody>
              <a:bodyPr>
                <a:spAutoFit/>
              </a:bodyPr>
              <a:lstStyle/>
              <a:p>
                <a:pPr algn="ctr"/>
                <a:r>
                  <a:rPr lang="en-GB">
                    <a:latin typeface="Cambria" pitchFamily="18" charset="0"/>
                    <a:ea typeface="Cambria" pitchFamily="18" charset="0"/>
                  </a:rPr>
                  <a:t>80</a:t>
                </a:r>
              </a:p>
            </p:txBody>
          </p:sp>
          <p:sp>
            <p:nvSpPr>
              <p:cNvPr id="6168" name="TextBox 32"/>
              <p:cNvSpPr txBox="1">
                <a:spLocks noChangeArrowheads="1"/>
              </p:cNvSpPr>
              <p:nvPr/>
            </p:nvSpPr>
            <p:spPr bwMode="auto">
              <a:xfrm>
                <a:off x="1857356" y="3500438"/>
                <a:ext cx="571504" cy="369332"/>
              </a:xfrm>
              <a:prstGeom prst="rect">
                <a:avLst/>
              </a:prstGeom>
              <a:noFill/>
              <a:ln w="9525">
                <a:solidFill>
                  <a:schemeClr val="tx1"/>
                </a:solidFill>
                <a:miter lim="800000"/>
                <a:headEnd/>
                <a:tailEnd/>
              </a:ln>
            </p:spPr>
            <p:txBody>
              <a:bodyPr>
                <a:spAutoFit/>
              </a:bodyPr>
              <a:lstStyle/>
              <a:p>
                <a:pPr algn="ctr"/>
                <a:endParaRPr lang="en-GB">
                  <a:latin typeface="Cambria" pitchFamily="18" charset="0"/>
                  <a:ea typeface="Cambria" pitchFamily="18" charset="0"/>
                </a:endParaRPr>
              </a:p>
            </p:txBody>
          </p:sp>
        </p:grpSp>
        <p:sp>
          <p:nvSpPr>
            <p:cNvPr id="6163" name="TextBox 33"/>
            <p:cNvSpPr txBox="1">
              <a:spLocks noChangeArrowheads="1"/>
            </p:cNvSpPr>
            <p:nvPr/>
          </p:nvSpPr>
          <p:spPr bwMode="auto">
            <a:xfrm>
              <a:off x="4786313" y="2928938"/>
              <a:ext cx="785812" cy="369887"/>
            </a:xfrm>
            <a:prstGeom prst="rect">
              <a:avLst/>
            </a:prstGeom>
            <a:noFill/>
            <a:ln w="9525">
              <a:noFill/>
              <a:miter lim="800000"/>
              <a:headEnd/>
              <a:tailEnd/>
            </a:ln>
          </p:spPr>
          <p:txBody>
            <a:bodyPr>
              <a:spAutoFit/>
            </a:bodyPr>
            <a:lstStyle/>
            <a:p>
              <a:pPr algn="ctr"/>
              <a:r>
                <a:rPr lang="en-GB">
                  <a:latin typeface="Cambria" pitchFamily="18" charset="0"/>
                  <a:ea typeface="Cambria" pitchFamily="18" charset="0"/>
                </a:rPr>
                <a:t>100</a:t>
              </a:r>
            </a:p>
          </p:txBody>
        </p:sp>
        <p:cxnSp>
          <p:nvCxnSpPr>
            <p:cNvPr id="39" name="Straight Connector 38"/>
            <p:cNvCxnSpPr/>
            <p:nvPr/>
          </p:nvCxnSpPr>
          <p:spPr>
            <a:xfrm rot="10800000">
              <a:off x="4143375" y="3929063"/>
              <a:ext cx="85725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hape 40"/>
            <p:cNvCxnSpPr/>
            <p:nvPr/>
          </p:nvCxnSpPr>
          <p:spPr>
            <a:xfrm rot="5400000" flipH="1" flipV="1">
              <a:off x="4056857" y="3628231"/>
              <a:ext cx="387350" cy="21431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5929313" y="3357563"/>
              <a:ext cx="928687" cy="21431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cover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428625" y="142875"/>
            <a:ext cx="8286750" cy="857250"/>
          </a:xfrm>
        </p:spPr>
        <p:txBody>
          <a:bodyPr/>
          <a:lstStyle/>
          <a:p>
            <a:pPr eaLnBrk="1" hangingPunct="1"/>
            <a:r>
              <a:rPr lang="en-GB" dirty="0" smtClean="0">
                <a:latin typeface="Cambria" pitchFamily="18" charset="0"/>
                <a:ea typeface="Cambria" pitchFamily="18" charset="0"/>
                <a:cs typeface="Times New Roman" pitchFamily="18" charset="0"/>
              </a:rPr>
              <a:t>Advantages of linked list</a:t>
            </a:r>
          </a:p>
        </p:txBody>
      </p:sp>
      <p:sp>
        <p:nvSpPr>
          <p:cNvPr id="3" name="Subtitle 2"/>
          <p:cNvSpPr>
            <a:spLocks noGrp="1"/>
          </p:cNvSpPr>
          <p:nvPr>
            <p:ph type="subTitle" idx="1"/>
          </p:nvPr>
        </p:nvSpPr>
        <p:spPr>
          <a:xfrm>
            <a:off x="457200" y="1142984"/>
            <a:ext cx="8401080" cy="5143536"/>
          </a:xfrm>
          <a:noFill/>
          <a:ln>
            <a:noFill/>
          </a:ln>
        </p:spPr>
        <p:style>
          <a:lnRef idx="2">
            <a:schemeClr val="accent5"/>
          </a:lnRef>
          <a:fillRef idx="1">
            <a:schemeClr val="lt1"/>
          </a:fillRef>
          <a:effectRef idx="0">
            <a:schemeClr val="accent5"/>
          </a:effectRef>
          <a:fontRef idx="minor">
            <a:schemeClr val="dk1"/>
          </a:fontRef>
        </p:style>
        <p:txBody>
          <a:bodyPr rtlCol="0">
            <a:normAutofit/>
          </a:bodyPr>
          <a:lstStyle/>
          <a:p>
            <a:pPr algn="just" eaLnBrk="1" fontAlgn="auto" hangingPunct="1">
              <a:lnSpc>
                <a:spcPct val="150000"/>
              </a:lnSpc>
              <a:spcAft>
                <a:spcPts val="0"/>
              </a:spcAft>
              <a:buFont typeface="Wingdings" pitchFamily="2" charset="2"/>
              <a:buChar char="q"/>
              <a:defRPr/>
            </a:pPr>
            <a:r>
              <a:rPr lang="en-GB" sz="3000" dirty="0" smtClean="0">
                <a:solidFill>
                  <a:schemeClr val="tx1"/>
                </a:solidFill>
                <a:latin typeface="Cambria" pitchFamily="18" charset="0"/>
                <a:ea typeface="Cambria" pitchFamily="18" charset="0"/>
                <a:cs typeface="Times New Roman" pitchFamily="18" charset="0"/>
              </a:rPr>
              <a:t> Unused locations in array is often a wastage of space</a:t>
            </a:r>
          </a:p>
          <a:p>
            <a:pPr algn="just" eaLnBrk="1" fontAlgn="auto" hangingPunct="1">
              <a:lnSpc>
                <a:spcPct val="150000"/>
              </a:lnSpc>
              <a:spcAft>
                <a:spcPts val="0"/>
              </a:spcAft>
              <a:buFont typeface="Wingdings" pitchFamily="2" charset="2"/>
              <a:buChar char="q"/>
              <a:defRPr/>
            </a:pPr>
            <a:r>
              <a:rPr lang="en-GB" sz="3000" dirty="0" smtClean="0">
                <a:solidFill>
                  <a:schemeClr val="tx1"/>
                </a:solidFill>
                <a:latin typeface="Cambria" pitchFamily="18" charset="0"/>
                <a:ea typeface="Cambria" pitchFamily="18" charset="0"/>
                <a:cs typeface="Times New Roman" pitchFamily="18" charset="0"/>
              </a:rPr>
              <a:t> Linked lists offer an efficient use of memory</a:t>
            </a:r>
          </a:p>
          <a:p>
            <a:pPr lvl="1" algn="just" eaLnBrk="1" fontAlgn="auto" hangingPunct="1">
              <a:lnSpc>
                <a:spcPct val="150000"/>
              </a:lnSpc>
              <a:spcAft>
                <a:spcPts val="0"/>
              </a:spcAft>
              <a:buFont typeface="Wingdings" pitchFamily="2" charset="2"/>
              <a:buChar char="§"/>
              <a:defRPr/>
            </a:pPr>
            <a:r>
              <a:rPr lang="en-GB" sz="2600" dirty="0" smtClean="0">
                <a:solidFill>
                  <a:schemeClr val="tx1"/>
                </a:solidFill>
                <a:latin typeface="Cambria" pitchFamily="18" charset="0"/>
                <a:ea typeface="Cambria" pitchFamily="18" charset="0"/>
                <a:cs typeface="Times New Roman" pitchFamily="18" charset="0"/>
              </a:rPr>
              <a:t> Create nodes when they are required</a:t>
            </a:r>
          </a:p>
          <a:p>
            <a:pPr lvl="1" algn="just" eaLnBrk="1" fontAlgn="auto" hangingPunct="1">
              <a:lnSpc>
                <a:spcPct val="150000"/>
              </a:lnSpc>
              <a:spcAft>
                <a:spcPts val="0"/>
              </a:spcAft>
              <a:buFont typeface="Wingdings" pitchFamily="2" charset="2"/>
              <a:buChar char="§"/>
              <a:defRPr/>
            </a:pPr>
            <a:r>
              <a:rPr lang="en-GB" sz="2600" dirty="0" smtClean="0">
                <a:solidFill>
                  <a:schemeClr val="tx1"/>
                </a:solidFill>
                <a:latin typeface="Cambria" pitchFamily="18" charset="0"/>
                <a:ea typeface="Cambria" pitchFamily="18" charset="0"/>
                <a:cs typeface="Times New Roman" pitchFamily="18" charset="0"/>
              </a:rPr>
              <a:t> Delete nodes when they are not required anymore</a:t>
            </a:r>
          </a:p>
          <a:p>
            <a:pPr lvl="1" algn="just" eaLnBrk="1" fontAlgn="auto" hangingPunct="1">
              <a:lnSpc>
                <a:spcPct val="150000"/>
              </a:lnSpc>
              <a:spcAft>
                <a:spcPts val="0"/>
              </a:spcAft>
              <a:buFont typeface="Wingdings" pitchFamily="2" charset="2"/>
              <a:buChar char="§"/>
              <a:defRPr/>
            </a:pPr>
            <a:r>
              <a:rPr lang="en-GB" sz="2600" dirty="0" smtClean="0">
                <a:solidFill>
                  <a:schemeClr val="tx1"/>
                </a:solidFill>
                <a:latin typeface="Cambria" pitchFamily="18" charset="0"/>
                <a:ea typeface="Cambria" pitchFamily="18" charset="0"/>
                <a:cs typeface="Times New Roman" pitchFamily="18" charset="0"/>
              </a:rPr>
              <a:t> We don’t have to know in advance how long the list should be</a:t>
            </a:r>
            <a:endParaRPr lang="en-GB" sz="2600" dirty="0">
              <a:solidFill>
                <a:schemeClr val="tx1"/>
              </a:solidFill>
              <a:latin typeface="Cambria" pitchFamily="18" charset="0"/>
              <a:ea typeface="Cambria" pitchFamily="18" charset="0"/>
              <a:cs typeface="Times New Roman" pitchFamily="18" charset="0"/>
            </a:endParaRPr>
          </a:p>
        </p:txBody>
      </p:sp>
    </p:spTree>
  </p:cSld>
  <p:clrMapOvr>
    <a:masterClrMapping/>
  </p:clrMapOvr>
  <p:transition>
    <p:cover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14400" y="0"/>
            <a:ext cx="7772400" cy="1143000"/>
          </a:xfrm>
        </p:spPr>
        <p:txBody>
          <a:bodyPr/>
          <a:lstStyle/>
          <a:p>
            <a:pPr eaLnBrk="1" hangingPunct="1"/>
            <a:r>
              <a:rPr lang="en-US" b="1" dirty="0" smtClean="0">
                <a:latin typeface="Cambria" pitchFamily="18" charset="0"/>
                <a:ea typeface="Cambria" pitchFamily="18" charset="0"/>
              </a:rPr>
              <a:t>Singly Linked Lists</a:t>
            </a:r>
          </a:p>
        </p:txBody>
      </p:sp>
      <p:sp>
        <p:nvSpPr>
          <p:cNvPr id="33" name="Slide Number Placeholder 6"/>
          <p:cNvSpPr>
            <a:spLocks noGrp="1"/>
          </p:cNvSpPr>
          <p:nvPr>
            <p:ph type="sldNum" sz="quarter" idx="12"/>
          </p:nvPr>
        </p:nvSpPr>
        <p:spPr/>
        <p:txBody>
          <a:bodyPr/>
          <a:lstStyle/>
          <a:p>
            <a:pPr>
              <a:defRPr/>
            </a:pPr>
            <a:fld id="{8B638087-A404-4400-8EC3-D814102D3F70}" type="slidenum">
              <a:rPr lang="en-US"/>
              <a:pPr>
                <a:defRPr/>
              </a:pPr>
              <a:t>37</a:t>
            </a:fld>
            <a:endParaRPr lang="en-US"/>
          </a:p>
        </p:txBody>
      </p:sp>
      <p:sp>
        <p:nvSpPr>
          <p:cNvPr id="9220" name="Rectangle 7" descr="Rectangle: Click to edit Master text styles&#10;Second level&#10;Third level&#10;Fourth level&#10;Fifth level"/>
          <p:cNvSpPr>
            <a:spLocks noChangeArrowheads="1"/>
          </p:cNvSpPr>
          <p:nvPr/>
        </p:nvSpPr>
        <p:spPr bwMode="auto">
          <a:xfrm>
            <a:off x="609600" y="1295400"/>
            <a:ext cx="4419600" cy="2895600"/>
          </a:xfrm>
          <a:prstGeom prst="rect">
            <a:avLst/>
          </a:prstGeom>
          <a:noFill/>
          <a:ln w="9525">
            <a:noFill/>
            <a:miter lim="800000"/>
            <a:headEnd/>
            <a:tailEnd/>
          </a:ln>
        </p:spPr>
        <p:txBody>
          <a:bodyPr/>
          <a:lstStyle/>
          <a:p>
            <a:pPr marL="342900" indent="-342900" algn="just">
              <a:lnSpc>
                <a:spcPct val="150000"/>
              </a:lnSpc>
              <a:spcBef>
                <a:spcPct val="20000"/>
              </a:spcBef>
              <a:buClr>
                <a:schemeClr val="folHlink"/>
              </a:buClr>
              <a:buSzPct val="90000"/>
              <a:buFont typeface="Wingdings" pitchFamily="2" charset="2"/>
              <a:buChar char="n"/>
            </a:pPr>
            <a:r>
              <a:rPr lang="en-US" sz="2000" dirty="0">
                <a:latin typeface="Cambria" pitchFamily="18" charset="0"/>
                <a:ea typeface="Cambria" pitchFamily="18" charset="0"/>
              </a:rPr>
              <a:t>A singly linked list is a concrete data structure consisting of a sequence of </a:t>
            </a:r>
            <a:r>
              <a:rPr lang="en-US" sz="2000" dirty="0" smtClean="0">
                <a:latin typeface="Cambria" pitchFamily="18" charset="0"/>
                <a:ea typeface="Cambria" pitchFamily="18" charset="0"/>
              </a:rPr>
              <a:t>nodes.</a:t>
            </a:r>
            <a:endParaRPr lang="en-US" sz="2000" dirty="0">
              <a:latin typeface="Cambria" pitchFamily="18" charset="0"/>
              <a:ea typeface="Cambria" pitchFamily="18" charset="0"/>
            </a:endParaRPr>
          </a:p>
          <a:p>
            <a:pPr marL="342900" indent="-342900" algn="just">
              <a:lnSpc>
                <a:spcPct val="150000"/>
              </a:lnSpc>
              <a:spcBef>
                <a:spcPct val="20000"/>
              </a:spcBef>
              <a:buClr>
                <a:schemeClr val="folHlink"/>
              </a:buClr>
              <a:buSzPct val="90000"/>
              <a:buFont typeface="Wingdings" pitchFamily="2" charset="2"/>
              <a:buChar char="n"/>
            </a:pPr>
            <a:r>
              <a:rPr lang="en-US" sz="2000" dirty="0">
                <a:latin typeface="Cambria" pitchFamily="18" charset="0"/>
                <a:ea typeface="Cambria" pitchFamily="18" charset="0"/>
              </a:rPr>
              <a:t>Each node stores</a:t>
            </a:r>
          </a:p>
          <a:p>
            <a:pPr marL="742950" lvl="1" indent="-285750" algn="just">
              <a:lnSpc>
                <a:spcPct val="150000"/>
              </a:lnSpc>
              <a:spcBef>
                <a:spcPct val="20000"/>
              </a:spcBef>
              <a:buClr>
                <a:schemeClr val="accent1"/>
              </a:buClr>
              <a:buSzPct val="75000"/>
              <a:buFont typeface="Wingdings" pitchFamily="2" charset="2"/>
              <a:buChar char="n"/>
            </a:pPr>
            <a:r>
              <a:rPr lang="en-US" sz="2000" dirty="0">
                <a:latin typeface="Cambria" pitchFamily="18" charset="0"/>
                <a:ea typeface="Cambria" pitchFamily="18" charset="0"/>
              </a:rPr>
              <a:t>element</a:t>
            </a:r>
          </a:p>
          <a:p>
            <a:pPr marL="742950" lvl="1" indent="-285750" algn="just">
              <a:lnSpc>
                <a:spcPct val="150000"/>
              </a:lnSpc>
              <a:spcBef>
                <a:spcPct val="20000"/>
              </a:spcBef>
              <a:buClr>
                <a:schemeClr val="accent1"/>
              </a:buClr>
              <a:buSzPct val="75000"/>
              <a:buFont typeface="Wingdings" pitchFamily="2" charset="2"/>
              <a:buChar char="n"/>
            </a:pPr>
            <a:r>
              <a:rPr lang="en-US" sz="2000" dirty="0">
                <a:latin typeface="Cambria" pitchFamily="18" charset="0"/>
                <a:ea typeface="Cambria" pitchFamily="18" charset="0"/>
              </a:rPr>
              <a:t>link to the next node</a:t>
            </a:r>
          </a:p>
        </p:txBody>
      </p:sp>
      <p:sp>
        <p:nvSpPr>
          <p:cNvPr id="9221" name="Rectangle 16"/>
          <p:cNvSpPr>
            <a:spLocks noChangeArrowheads="1"/>
          </p:cNvSpPr>
          <p:nvPr/>
        </p:nvSpPr>
        <p:spPr bwMode="auto">
          <a:xfrm>
            <a:off x="5486400" y="2133600"/>
            <a:ext cx="609600" cy="609600"/>
          </a:xfrm>
          <a:prstGeom prst="rect">
            <a:avLst/>
          </a:prstGeom>
          <a:solidFill>
            <a:srgbClr val="ECD882"/>
          </a:solidFill>
          <a:ln w="28575">
            <a:solidFill>
              <a:srgbClr val="40458C"/>
            </a:solidFill>
            <a:miter lim="800000"/>
            <a:headEnd/>
            <a:tailEnd/>
          </a:ln>
        </p:spPr>
        <p:txBody>
          <a:bodyPr wrap="none" anchor="ctr"/>
          <a:lstStyle/>
          <a:p>
            <a:endParaRPr lang="en-GB"/>
          </a:p>
        </p:txBody>
      </p:sp>
      <p:sp>
        <p:nvSpPr>
          <p:cNvPr id="9222" name="Text Box 17"/>
          <p:cNvSpPr txBox="1">
            <a:spLocks noChangeArrowheads="1"/>
          </p:cNvSpPr>
          <p:nvPr/>
        </p:nvSpPr>
        <p:spPr bwMode="auto">
          <a:xfrm>
            <a:off x="6934200" y="1981200"/>
            <a:ext cx="669925" cy="396875"/>
          </a:xfrm>
          <a:prstGeom prst="rect">
            <a:avLst/>
          </a:prstGeom>
          <a:noFill/>
          <a:ln w="9525">
            <a:noFill/>
            <a:miter lim="800000"/>
            <a:headEnd/>
            <a:tailEnd/>
          </a:ln>
        </p:spPr>
        <p:txBody>
          <a:bodyPr wrap="none">
            <a:spAutoFit/>
          </a:bodyPr>
          <a:lstStyle/>
          <a:p>
            <a:pPr algn="ctr"/>
            <a:r>
              <a:rPr lang="en-US" sz="2000">
                <a:solidFill>
                  <a:srgbClr val="40458C"/>
                </a:solidFill>
                <a:latin typeface="Tahoma" pitchFamily="34" charset="0"/>
              </a:rPr>
              <a:t>next</a:t>
            </a:r>
          </a:p>
        </p:txBody>
      </p:sp>
      <p:sp>
        <p:nvSpPr>
          <p:cNvPr id="9223" name="Text Box 18"/>
          <p:cNvSpPr txBox="1">
            <a:spLocks noChangeArrowheads="1"/>
          </p:cNvSpPr>
          <p:nvPr/>
        </p:nvSpPr>
        <p:spPr bwMode="auto">
          <a:xfrm>
            <a:off x="5429250" y="3438525"/>
            <a:ext cx="722313" cy="396875"/>
          </a:xfrm>
          <a:prstGeom prst="rect">
            <a:avLst/>
          </a:prstGeom>
          <a:noFill/>
          <a:ln w="9525">
            <a:noFill/>
            <a:miter lim="800000"/>
            <a:headEnd/>
            <a:tailEnd/>
          </a:ln>
        </p:spPr>
        <p:txBody>
          <a:bodyPr wrap="none">
            <a:spAutoFit/>
          </a:bodyPr>
          <a:lstStyle/>
          <a:p>
            <a:pPr algn="ctr"/>
            <a:r>
              <a:rPr lang="en-US" sz="2000">
                <a:solidFill>
                  <a:srgbClr val="BE2D00"/>
                </a:solidFill>
                <a:latin typeface="Tahoma" pitchFamily="34" charset="0"/>
              </a:rPr>
              <a:t>elem</a:t>
            </a:r>
          </a:p>
        </p:txBody>
      </p:sp>
      <p:sp>
        <p:nvSpPr>
          <p:cNvPr id="9224" name="Text Box 19"/>
          <p:cNvSpPr txBox="1">
            <a:spLocks noChangeArrowheads="1"/>
          </p:cNvSpPr>
          <p:nvPr/>
        </p:nvSpPr>
        <p:spPr bwMode="auto">
          <a:xfrm>
            <a:off x="6858000" y="3352800"/>
            <a:ext cx="736600" cy="396875"/>
          </a:xfrm>
          <a:prstGeom prst="rect">
            <a:avLst/>
          </a:prstGeom>
          <a:noFill/>
          <a:ln w="9525">
            <a:noFill/>
            <a:miter lim="800000"/>
            <a:headEnd/>
            <a:tailEnd/>
          </a:ln>
        </p:spPr>
        <p:txBody>
          <a:bodyPr wrap="none">
            <a:spAutoFit/>
          </a:bodyPr>
          <a:lstStyle/>
          <a:p>
            <a:pPr algn="ctr"/>
            <a:r>
              <a:rPr lang="en-US" sz="2000">
                <a:solidFill>
                  <a:srgbClr val="40458C"/>
                </a:solidFill>
                <a:latin typeface="Tahoma" pitchFamily="34" charset="0"/>
              </a:rPr>
              <a:t>node</a:t>
            </a:r>
          </a:p>
        </p:txBody>
      </p:sp>
      <p:sp>
        <p:nvSpPr>
          <p:cNvPr id="9225" name="AutoShape 20"/>
          <p:cNvSpPr>
            <a:spLocks noChangeArrowheads="1"/>
          </p:cNvSpPr>
          <p:nvPr/>
        </p:nvSpPr>
        <p:spPr bwMode="auto">
          <a:xfrm>
            <a:off x="5181600" y="1828800"/>
            <a:ext cx="2590800" cy="2133600"/>
          </a:xfrm>
          <a:prstGeom prst="roundRect">
            <a:avLst>
              <a:gd name="adj" fmla="val 16667"/>
            </a:avLst>
          </a:prstGeom>
          <a:noFill/>
          <a:ln w="9525">
            <a:solidFill>
              <a:srgbClr val="40458C"/>
            </a:solidFill>
            <a:prstDash val="lgDash"/>
            <a:round/>
            <a:headEnd/>
            <a:tailEnd/>
          </a:ln>
        </p:spPr>
        <p:txBody>
          <a:bodyPr wrap="none" anchor="ctr"/>
          <a:lstStyle/>
          <a:p>
            <a:endParaRPr lang="en-GB"/>
          </a:p>
        </p:txBody>
      </p:sp>
      <p:sp>
        <p:nvSpPr>
          <p:cNvPr id="9226" name="Rectangle 21"/>
          <p:cNvSpPr>
            <a:spLocks noChangeArrowheads="1"/>
          </p:cNvSpPr>
          <p:nvPr/>
        </p:nvSpPr>
        <p:spPr bwMode="auto">
          <a:xfrm>
            <a:off x="6096000" y="2133600"/>
            <a:ext cx="609600" cy="609600"/>
          </a:xfrm>
          <a:prstGeom prst="rect">
            <a:avLst/>
          </a:prstGeom>
          <a:solidFill>
            <a:srgbClr val="ECD882"/>
          </a:solidFill>
          <a:ln w="28575">
            <a:solidFill>
              <a:srgbClr val="40458C"/>
            </a:solidFill>
            <a:miter lim="800000"/>
            <a:headEnd/>
            <a:tailEnd/>
          </a:ln>
        </p:spPr>
        <p:txBody>
          <a:bodyPr wrap="none" anchor="ctr"/>
          <a:lstStyle/>
          <a:p>
            <a:endParaRPr lang="en-GB"/>
          </a:p>
        </p:txBody>
      </p:sp>
      <p:sp>
        <p:nvSpPr>
          <p:cNvPr id="9227" name="Line 22"/>
          <p:cNvSpPr>
            <a:spLocks noChangeShapeType="1"/>
          </p:cNvSpPr>
          <p:nvPr/>
        </p:nvSpPr>
        <p:spPr bwMode="auto">
          <a:xfrm>
            <a:off x="5791200" y="2438400"/>
            <a:ext cx="0" cy="914400"/>
          </a:xfrm>
          <a:prstGeom prst="line">
            <a:avLst/>
          </a:prstGeom>
          <a:noFill/>
          <a:ln w="28575">
            <a:solidFill>
              <a:srgbClr val="BE2D00"/>
            </a:solidFill>
            <a:round/>
            <a:headEnd type="oval" w="med" len="med"/>
            <a:tailEnd type="triangle" w="med" len="med"/>
          </a:ln>
        </p:spPr>
        <p:txBody>
          <a:bodyPr wrap="none"/>
          <a:lstStyle/>
          <a:p>
            <a:endParaRPr lang="en-US"/>
          </a:p>
        </p:txBody>
      </p:sp>
      <p:sp>
        <p:nvSpPr>
          <p:cNvPr id="9228" name="Line 23"/>
          <p:cNvSpPr>
            <a:spLocks noChangeShapeType="1"/>
          </p:cNvSpPr>
          <p:nvPr/>
        </p:nvSpPr>
        <p:spPr bwMode="auto">
          <a:xfrm flipV="1">
            <a:off x="6400800" y="2438400"/>
            <a:ext cx="914400" cy="0"/>
          </a:xfrm>
          <a:prstGeom prst="line">
            <a:avLst/>
          </a:prstGeom>
          <a:noFill/>
          <a:ln w="28575">
            <a:solidFill>
              <a:srgbClr val="40458C"/>
            </a:solidFill>
            <a:round/>
            <a:headEnd type="oval" w="med" len="med"/>
            <a:tailEnd type="triangle" w="med" len="med"/>
          </a:ln>
        </p:spPr>
        <p:txBody>
          <a:bodyPr wrap="none"/>
          <a:lstStyle/>
          <a:p>
            <a:endParaRPr lang="en-US"/>
          </a:p>
        </p:txBody>
      </p:sp>
      <p:sp>
        <p:nvSpPr>
          <p:cNvPr id="9229" name="Rectangle 68"/>
          <p:cNvSpPr>
            <a:spLocks noChangeArrowheads="1"/>
          </p:cNvSpPr>
          <p:nvPr/>
        </p:nvSpPr>
        <p:spPr bwMode="auto">
          <a:xfrm>
            <a:off x="914400" y="4572000"/>
            <a:ext cx="609600" cy="609600"/>
          </a:xfrm>
          <a:prstGeom prst="rect">
            <a:avLst/>
          </a:prstGeom>
          <a:solidFill>
            <a:srgbClr val="ECD882"/>
          </a:solidFill>
          <a:ln w="28575">
            <a:solidFill>
              <a:srgbClr val="40458C"/>
            </a:solidFill>
            <a:miter lim="800000"/>
            <a:headEnd/>
            <a:tailEnd/>
          </a:ln>
        </p:spPr>
        <p:txBody>
          <a:bodyPr wrap="none" anchor="ctr"/>
          <a:lstStyle/>
          <a:p>
            <a:endParaRPr lang="en-GB"/>
          </a:p>
        </p:txBody>
      </p:sp>
      <p:sp>
        <p:nvSpPr>
          <p:cNvPr id="9230" name="Text Box 69"/>
          <p:cNvSpPr txBox="1">
            <a:spLocks noChangeArrowheads="1"/>
          </p:cNvSpPr>
          <p:nvPr/>
        </p:nvSpPr>
        <p:spPr bwMode="auto">
          <a:xfrm>
            <a:off x="1058863" y="5781675"/>
            <a:ext cx="336550" cy="396875"/>
          </a:xfrm>
          <a:prstGeom prst="rect">
            <a:avLst/>
          </a:prstGeom>
          <a:noFill/>
          <a:ln w="9525">
            <a:noFill/>
            <a:miter lim="800000"/>
            <a:headEnd/>
            <a:tailEnd/>
          </a:ln>
        </p:spPr>
        <p:txBody>
          <a:bodyPr wrap="none">
            <a:spAutoFit/>
          </a:bodyPr>
          <a:lstStyle/>
          <a:p>
            <a:pPr algn="ctr"/>
            <a:r>
              <a:rPr lang="en-US" sz="2000">
                <a:solidFill>
                  <a:srgbClr val="BE2D00"/>
                </a:solidFill>
                <a:latin typeface="Tahoma" pitchFamily="34" charset="0"/>
              </a:rPr>
              <a:t>A</a:t>
            </a:r>
          </a:p>
        </p:txBody>
      </p:sp>
      <p:sp>
        <p:nvSpPr>
          <p:cNvPr id="9231" name="Rectangle 70"/>
          <p:cNvSpPr>
            <a:spLocks noChangeArrowheads="1"/>
          </p:cNvSpPr>
          <p:nvPr/>
        </p:nvSpPr>
        <p:spPr bwMode="auto">
          <a:xfrm>
            <a:off x="1524000" y="4572000"/>
            <a:ext cx="609600" cy="609600"/>
          </a:xfrm>
          <a:prstGeom prst="rect">
            <a:avLst/>
          </a:prstGeom>
          <a:solidFill>
            <a:srgbClr val="ECD882"/>
          </a:solidFill>
          <a:ln w="28575">
            <a:solidFill>
              <a:srgbClr val="40458C"/>
            </a:solidFill>
            <a:miter lim="800000"/>
            <a:headEnd/>
            <a:tailEnd/>
          </a:ln>
        </p:spPr>
        <p:txBody>
          <a:bodyPr wrap="none" anchor="ctr"/>
          <a:lstStyle/>
          <a:p>
            <a:endParaRPr lang="en-GB"/>
          </a:p>
        </p:txBody>
      </p:sp>
      <p:sp>
        <p:nvSpPr>
          <p:cNvPr id="9232" name="Line 71"/>
          <p:cNvSpPr>
            <a:spLocks noChangeShapeType="1"/>
          </p:cNvSpPr>
          <p:nvPr/>
        </p:nvSpPr>
        <p:spPr bwMode="auto">
          <a:xfrm>
            <a:off x="1219200" y="4876800"/>
            <a:ext cx="0" cy="914400"/>
          </a:xfrm>
          <a:prstGeom prst="line">
            <a:avLst/>
          </a:prstGeom>
          <a:noFill/>
          <a:ln w="28575">
            <a:solidFill>
              <a:srgbClr val="BE2D00"/>
            </a:solidFill>
            <a:round/>
            <a:headEnd type="oval" w="med" len="med"/>
            <a:tailEnd type="triangle" w="med" len="med"/>
          </a:ln>
        </p:spPr>
        <p:txBody>
          <a:bodyPr wrap="none"/>
          <a:lstStyle/>
          <a:p>
            <a:endParaRPr lang="en-US"/>
          </a:p>
        </p:txBody>
      </p:sp>
      <p:sp>
        <p:nvSpPr>
          <p:cNvPr id="9233" name="Line 72"/>
          <p:cNvSpPr>
            <a:spLocks noChangeShapeType="1"/>
          </p:cNvSpPr>
          <p:nvPr/>
        </p:nvSpPr>
        <p:spPr bwMode="auto">
          <a:xfrm flipV="1">
            <a:off x="1828800" y="4876800"/>
            <a:ext cx="914400" cy="0"/>
          </a:xfrm>
          <a:prstGeom prst="line">
            <a:avLst/>
          </a:prstGeom>
          <a:noFill/>
          <a:ln w="28575">
            <a:solidFill>
              <a:srgbClr val="40458C"/>
            </a:solidFill>
            <a:round/>
            <a:headEnd type="oval" w="med" len="med"/>
            <a:tailEnd type="triangle" w="med" len="med"/>
          </a:ln>
        </p:spPr>
        <p:txBody>
          <a:bodyPr wrap="none"/>
          <a:lstStyle/>
          <a:p>
            <a:endParaRPr lang="en-US"/>
          </a:p>
        </p:txBody>
      </p:sp>
      <p:sp>
        <p:nvSpPr>
          <p:cNvPr id="9234" name="Rectangle 73"/>
          <p:cNvSpPr>
            <a:spLocks noChangeArrowheads="1"/>
          </p:cNvSpPr>
          <p:nvPr/>
        </p:nvSpPr>
        <p:spPr bwMode="auto">
          <a:xfrm>
            <a:off x="2743200" y="4572000"/>
            <a:ext cx="609600" cy="609600"/>
          </a:xfrm>
          <a:prstGeom prst="rect">
            <a:avLst/>
          </a:prstGeom>
          <a:solidFill>
            <a:srgbClr val="ECD882"/>
          </a:solidFill>
          <a:ln w="28575">
            <a:solidFill>
              <a:srgbClr val="40458C"/>
            </a:solidFill>
            <a:miter lim="800000"/>
            <a:headEnd/>
            <a:tailEnd/>
          </a:ln>
        </p:spPr>
        <p:txBody>
          <a:bodyPr wrap="none" anchor="ctr"/>
          <a:lstStyle/>
          <a:p>
            <a:endParaRPr lang="en-GB"/>
          </a:p>
        </p:txBody>
      </p:sp>
      <p:sp>
        <p:nvSpPr>
          <p:cNvPr id="9235" name="Rectangle 74"/>
          <p:cNvSpPr>
            <a:spLocks noChangeArrowheads="1"/>
          </p:cNvSpPr>
          <p:nvPr/>
        </p:nvSpPr>
        <p:spPr bwMode="auto">
          <a:xfrm>
            <a:off x="3352800" y="4572000"/>
            <a:ext cx="609600" cy="609600"/>
          </a:xfrm>
          <a:prstGeom prst="rect">
            <a:avLst/>
          </a:prstGeom>
          <a:solidFill>
            <a:srgbClr val="ECD882"/>
          </a:solidFill>
          <a:ln w="28575">
            <a:solidFill>
              <a:srgbClr val="40458C"/>
            </a:solidFill>
            <a:miter lim="800000"/>
            <a:headEnd/>
            <a:tailEnd/>
          </a:ln>
        </p:spPr>
        <p:txBody>
          <a:bodyPr wrap="none" anchor="ctr"/>
          <a:lstStyle/>
          <a:p>
            <a:endParaRPr lang="en-GB"/>
          </a:p>
        </p:txBody>
      </p:sp>
      <p:sp>
        <p:nvSpPr>
          <p:cNvPr id="9236" name="Line 75"/>
          <p:cNvSpPr>
            <a:spLocks noChangeShapeType="1"/>
          </p:cNvSpPr>
          <p:nvPr/>
        </p:nvSpPr>
        <p:spPr bwMode="auto">
          <a:xfrm flipV="1">
            <a:off x="3657600" y="4876800"/>
            <a:ext cx="914400" cy="0"/>
          </a:xfrm>
          <a:prstGeom prst="line">
            <a:avLst/>
          </a:prstGeom>
          <a:noFill/>
          <a:ln w="28575">
            <a:solidFill>
              <a:srgbClr val="40458C"/>
            </a:solidFill>
            <a:round/>
            <a:headEnd type="oval" w="med" len="med"/>
            <a:tailEnd type="triangle" w="med" len="med"/>
          </a:ln>
        </p:spPr>
        <p:txBody>
          <a:bodyPr wrap="none"/>
          <a:lstStyle/>
          <a:p>
            <a:endParaRPr lang="en-US"/>
          </a:p>
        </p:txBody>
      </p:sp>
      <p:sp>
        <p:nvSpPr>
          <p:cNvPr id="9237" name="Rectangle 76"/>
          <p:cNvSpPr>
            <a:spLocks noChangeArrowheads="1"/>
          </p:cNvSpPr>
          <p:nvPr/>
        </p:nvSpPr>
        <p:spPr bwMode="auto">
          <a:xfrm>
            <a:off x="4572000" y="4572000"/>
            <a:ext cx="609600" cy="609600"/>
          </a:xfrm>
          <a:prstGeom prst="rect">
            <a:avLst/>
          </a:prstGeom>
          <a:solidFill>
            <a:srgbClr val="ECD882"/>
          </a:solidFill>
          <a:ln w="28575">
            <a:solidFill>
              <a:srgbClr val="40458C"/>
            </a:solidFill>
            <a:miter lim="800000"/>
            <a:headEnd/>
            <a:tailEnd/>
          </a:ln>
        </p:spPr>
        <p:txBody>
          <a:bodyPr wrap="none" anchor="ctr"/>
          <a:lstStyle/>
          <a:p>
            <a:endParaRPr lang="en-GB"/>
          </a:p>
        </p:txBody>
      </p:sp>
      <p:sp>
        <p:nvSpPr>
          <p:cNvPr id="9238" name="Rectangle 77"/>
          <p:cNvSpPr>
            <a:spLocks noChangeArrowheads="1"/>
          </p:cNvSpPr>
          <p:nvPr/>
        </p:nvSpPr>
        <p:spPr bwMode="auto">
          <a:xfrm>
            <a:off x="5181600" y="4572000"/>
            <a:ext cx="609600" cy="609600"/>
          </a:xfrm>
          <a:prstGeom prst="rect">
            <a:avLst/>
          </a:prstGeom>
          <a:solidFill>
            <a:srgbClr val="ECD882"/>
          </a:solidFill>
          <a:ln w="28575">
            <a:solidFill>
              <a:srgbClr val="40458C"/>
            </a:solidFill>
            <a:miter lim="800000"/>
            <a:headEnd/>
            <a:tailEnd/>
          </a:ln>
        </p:spPr>
        <p:txBody>
          <a:bodyPr wrap="none" anchor="ctr"/>
          <a:lstStyle/>
          <a:p>
            <a:endParaRPr lang="en-GB"/>
          </a:p>
        </p:txBody>
      </p:sp>
      <p:sp>
        <p:nvSpPr>
          <p:cNvPr id="9239" name="Line 78"/>
          <p:cNvSpPr>
            <a:spLocks noChangeShapeType="1"/>
          </p:cNvSpPr>
          <p:nvPr/>
        </p:nvSpPr>
        <p:spPr bwMode="auto">
          <a:xfrm flipV="1">
            <a:off x="5486400" y="4876800"/>
            <a:ext cx="914400" cy="0"/>
          </a:xfrm>
          <a:prstGeom prst="line">
            <a:avLst/>
          </a:prstGeom>
          <a:noFill/>
          <a:ln w="28575">
            <a:solidFill>
              <a:srgbClr val="40458C"/>
            </a:solidFill>
            <a:round/>
            <a:headEnd type="oval" w="med" len="med"/>
            <a:tailEnd type="triangle" w="med" len="med"/>
          </a:ln>
        </p:spPr>
        <p:txBody>
          <a:bodyPr wrap="none"/>
          <a:lstStyle/>
          <a:p>
            <a:endParaRPr lang="en-US"/>
          </a:p>
        </p:txBody>
      </p:sp>
      <p:sp>
        <p:nvSpPr>
          <p:cNvPr id="9240" name="Rectangle 79"/>
          <p:cNvSpPr>
            <a:spLocks noChangeArrowheads="1"/>
          </p:cNvSpPr>
          <p:nvPr/>
        </p:nvSpPr>
        <p:spPr bwMode="auto">
          <a:xfrm>
            <a:off x="6400800" y="4572000"/>
            <a:ext cx="609600" cy="609600"/>
          </a:xfrm>
          <a:prstGeom prst="rect">
            <a:avLst/>
          </a:prstGeom>
          <a:solidFill>
            <a:srgbClr val="ECD882"/>
          </a:solidFill>
          <a:ln w="28575">
            <a:solidFill>
              <a:srgbClr val="40458C"/>
            </a:solidFill>
            <a:miter lim="800000"/>
            <a:headEnd/>
            <a:tailEnd/>
          </a:ln>
        </p:spPr>
        <p:txBody>
          <a:bodyPr wrap="none" anchor="ctr"/>
          <a:lstStyle/>
          <a:p>
            <a:endParaRPr lang="en-GB"/>
          </a:p>
        </p:txBody>
      </p:sp>
      <p:sp>
        <p:nvSpPr>
          <p:cNvPr id="9241" name="Rectangle 80"/>
          <p:cNvSpPr>
            <a:spLocks noChangeArrowheads="1"/>
          </p:cNvSpPr>
          <p:nvPr/>
        </p:nvSpPr>
        <p:spPr bwMode="auto">
          <a:xfrm>
            <a:off x="7010400" y="4572000"/>
            <a:ext cx="609600" cy="609600"/>
          </a:xfrm>
          <a:prstGeom prst="rect">
            <a:avLst/>
          </a:prstGeom>
          <a:solidFill>
            <a:srgbClr val="ECD882"/>
          </a:solidFill>
          <a:ln w="28575">
            <a:solidFill>
              <a:srgbClr val="40458C"/>
            </a:solidFill>
            <a:miter lim="800000"/>
            <a:headEnd/>
            <a:tailEnd/>
          </a:ln>
        </p:spPr>
        <p:txBody>
          <a:bodyPr wrap="none" anchor="ctr"/>
          <a:lstStyle/>
          <a:p>
            <a:endParaRPr lang="en-GB"/>
          </a:p>
        </p:txBody>
      </p:sp>
      <p:sp>
        <p:nvSpPr>
          <p:cNvPr id="9242" name="Line 81"/>
          <p:cNvSpPr>
            <a:spLocks noChangeShapeType="1"/>
          </p:cNvSpPr>
          <p:nvPr/>
        </p:nvSpPr>
        <p:spPr bwMode="auto">
          <a:xfrm flipV="1">
            <a:off x="7315200" y="4876800"/>
            <a:ext cx="914400" cy="0"/>
          </a:xfrm>
          <a:prstGeom prst="line">
            <a:avLst/>
          </a:prstGeom>
          <a:noFill/>
          <a:ln w="28575">
            <a:solidFill>
              <a:srgbClr val="40458C"/>
            </a:solidFill>
            <a:round/>
            <a:headEnd type="oval" w="med" len="med"/>
            <a:tailEnd type="triangle" w="med" len="med"/>
          </a:ln>
        </p:spPr>
        <p:txBody>
          <a:bodyPr wrap="none"/>
          <a:lstStyle/>
          <a:p>
            <a:endParaRPr lang="en-US"/>
          </a:p>
        </p:txBody>
      </p:sp>
      <p:sp>
        <p:nvSpPr>
          <p:cNvPr id="9243" name="Text Box 82"/>
          <p:cNvSpPr txBox="1">
            <a:spLocks noChangeArrowheads="1"/>
          </p:cNvSpPr>
          <p:nvPr/>
        </p:nvSpPr>
        <p:spPr bwMode="auto">
          <a:xfrm>
            <a:off x="2887663" y="5781675"/>
            <a:ext cx="336550" cy="396875"/>
          </a:xfrm>
          <a:prstGeom prst="rect">
            <a:avLst/>
          </a:prstGeom>
          <a:noFill/>
          <a:ln w="9525">
            <a:noFill/>
            <a:miter lim="800000"/>
            <a:headEnd/>
            <a:tailEnd/>
          </a:ln>
        </p:spPr>
        <p:txBody>
          <a:bodyPr wrap="none">
            <a:spAutoFit/>
          </a:bodyPr>
          <a:lstStyle/>
          <a:p>
            <a:pPr algn="ctr"/>
            <a:r>
              <a:rPr lang="en-US" sz="2000">
                <a:solidFill>
                  <a:srgbClr val="BE2D00"/>
                </a:solidFill>
                <a:latin typeface="Tahoma" pitchFamily="34" charset="0"/>
              </a:rPr>
              <a:t>B</a:t>
            </a:r>
          </a:p>
        </p:txBody>
      </p:sp>
      <p:sp>
        <p:nvSpPr>
          <p:cNvPr id="9244" name="Line 83"/>
          <p:cNvSpPr>
            <a:spLocks noChangeShapeType="1"/>
          </p:cNvSpPr>
          <p:nvPr/>
        </p:nvSpPr>
        <p:spPr bwMode="auto">
          <a:xfrm>
            <a:off x="3048000" y="4876800"/>
            <a:ext cx="0" cy="914400"/>
          </a:xfrm>
          <a:prstGeom prst="line">
            <a:avLst/>
          </a:prstGeom>
          <a:noFill/>
          <a:ln w="28575">
            <a:solidFill>
              <a:srgbClr val="BE2D00"/>
            </a:solidFill>
            <a:round/>
            <a:headEnd type="oval" w="med" len="med"/>
            <a:tailEnd type="triangle" w="med" len="med"/>
          </a:ln>
        </p:spPr>
        <p:txBody>
          <a:bodyPr wrap="none"/>
          <a:lstStyle/>
          <a:p>
            <a:endParaRPr lang="en-US"/>
          </a:p>
        </p:txBody>
      </p:sp>
      <p:sp>
        <p:nvSpPr>
          <p:cNvPr id="9245" name="Text Box 84"/>
          <p:cNvSpPr txBox="1">
            <a:spLocks noChangeArrowheads="1"/>
          </p:cNvSpPr>
          <p:nvPr/>
        </p:nvSpPr>
        <p:spPr bwMode="auto">
          <a:xfrm>
            <a:off x="4716463" y="5781675"/>
            <a:ext cx="336550" cy="396875"/>
          </a:xfrm>
          <a:prstGeom prst="rect">
            <a:avLst/>
          </a:prstGeom>
          <a:noFill/>
          <a:ln w="9525">
            <a:noFill/>
            <a:miter lim="800000"/>
            <a:headEnd/>
            <a:tailEnd/>
          </a:ln>
        </p:spPr>
        <p:txBody>
          <a:bodyPr wrap="none">
            <a:spAutoFit/>
          </a:bodyPr>
          <a:lstStyle/>
          <a:p>
            <a:pPr algn="ctr"/>
            <a:r>
              <a:rPr lang="en-US" sz="2000">
                <a:solidFill>
                  <a:srgbClr val="BE2D00"/>
                </a:solidFill>
                <a:latin typeface="Tahoma" pitchFamily="34" charset="0"/>
              </a:rPr>
              <a:t>C</a:t>
            </a:r>
          </a:p>
        </p:txBody>
      </p:sp>
      <p:sp>
        <p:nvSpPr>
          <p:cNvPr id="9246" name="Line 85"/>
          <p:cNvSpPr>
            <a:spLocks noChangeShapeType="1"/>
          </p:cNvSpPr>
          <p:nvPr/>
        </p:nvSpPr>
        <p:spPr bwMode="auto">
          <a:xfrm>
            <a:off x="4876800" y="4876800"/>
            <a:ext cx="0" cy="914400"/>
          </a:xfrm>
          <a:prstGeom prst="line">
            <a:avLst/>
          </a:prstGeom>
          <a:noFill/>
          <a:ln w="28575">
            <a:solidFill>
              <a:srgbClr val="BE2D00"/>
            </a:solidFill>
            <a:round/>
            <a:headEnd type="oval" w="med" len="med"/>
            <a:tailEnd type="triangle" w="med" len="med"/>
          </a:ln>
        </p:spPr>
        <p:txBody>
          <a:bodyPr wrap="none"/>
          <a:lstStyle/>
          <a:p>
            <a:endParaRPr lang="en-US"/>
          </a:p>
        </p:txBody>
      </p:sp>
      <p:sp>
        <p:nvSpPr>
          <p:cNvPr id="9247" name="Text Box 86"/>
          <p:cNvSpPr txBox="1">
            <a:spLocks noChangeArrowheads="1"/>
          </p:cNvSpPr>
          <p:nvPr/>
        </p:nvSpPr>
        <p:spPr bwMode="auto">
          <a:xfrm>
            <a:off x="6535738" y="5781675"/>
            <a:ext cx="357187" cy="396875"/>
          </a:xfrm>
          <a:prstGeom prst="rect">
            <a:avLst/>
          </a:prstGeom>
          <a:noFill/>
          <a:ln w="9525">
            <a:noFill/>
            <a:miter lim="800000"/>
            <a:headEnd/>
            <a:tailEnd/>
          </a:ln>
        </p:spPr>
        <p:txBody>
          <a:bodyPr wrap="none">
            <a:spAutoFit/>
          </a:bodyPr>
          <a:lstStyle/>
          <a:p>
            <a:pPr algn="ctr"/>
            <a:r>
              <a:rPr lang="en-US" sz="2000">
                <a:solidFill>
                  <a:srgbClr val="BE2D00"/>
                </a:solidFill>
                <a:latin typeface="Tahoma" pitchFamily="34" charset="0"/>
              </a:rPr>
              <a:t>D</a:t>
            </a:r>
          </a:p>
        </p:txBody>
      </p:sp>
      <p:sp>
        <p:nvSpPr>
          <p:cNvPr id="9248" name="Line 87"/>
          <p:cNvSpPr>
            <a:spLocks noChangeShapeType="1"/>
          </p:cNvSpPr>
          <p:nvPr/>
        </p:nvSpPr>
        <p:spPr bwMode="auto">
          <a:xfrm>
            <a:off x="6705600" y="4876800"/>
            <a:ext cx="0" cy="914400"/>
          </a:xfrm>
          <a:prstGeom prst="line">
            <a:avLst/>
          </a:prstGeom>
          <a:noFill/>
          <a:ln w="28575">
            <a:solidFill>
              <a:srgbClr val="BE2D00"/>
            </a:solidFill>
            <a:round/>
            <a:headEnd type="oval" w="med" len="med"/>
            <a:tailEnd type="triangle" w="med" len="med"/>
          </a:ln>
        </p:spPr>
        <p:txBody>
          <a:bodyPr wrap="none"/>
          <a:lstStyle/>
          <a:p>
            <a:endParaRPr lang="en-US"/>
          </a:p>
        </p:txBody>
      </p:sp>
      <p:sp>
        <p:nvSpPr>
          <p:cNvPr id="9249" name="Text Box 88"/>
          <p:cNvSpPr txBox="1">
            <a:spLocks noChangeArrowheads="1"/>
          </p:cNvSpPr>
          <p:nvPr/>
        </p:nvSpPr>
        <p:spPr bwMode="auto">
          <a:xfrm>
            <a:off x="8202613" y="4678363"/>
            <a:ext cx="393700" cy="396875"/>
          </a:xfrm>
          <a:prstGeom prst="rect">
            <a:avLst/>
          </a:prstGeom>
          <a:noFill/>
          <a:ln w="9525">
            <a:noFill/>
            <a:miter lim="800000"/>
            <a:headEnd/>
            <a:tailEnd/>
          </a:ln>
        </p:spPr>
        <p:txBody>
          <a:bodyPr wrap="none">
            <a:spAutoFit/>
          </a:bodyPr>
          <a:lstStyle/>
          <a:p>
            <a:pPr algn="ctr"/>
            <a:r>
              <a:rPr lang="en-US" sz="2000" b="1">
                <a:solidFill>
                  <a:srgbClr val="40458C"/>
                </a:solidFill>
                <a:latin typeface="Tahoma" pitchFamily="34" charset="0"/>
                <a:sym typeface="Symbol" pitchFamily="18" charset="2"/>
              </a:rPr>
              <a:t></a:t>
            </a:r>
            <a:endParaRPr lang="en-US" sz="2000" b="1">
              <a:solidFill>
                <a:srgbClr val="40458C"/>
              </a:solidFill>
              <a:latin typeface="Tahoma" pitchFamily="34" charset="0"/>
            </a:endParaRPr>
          </a:p>
        </p:txBody>
      </p:sp>
    </p:spTree>
  </p:cSld>
  <p:clrMapOvr>
    <a:masterClrMapping/>
  </p:clrMapOvr>
  <p:transition>
    <p:cover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0"/>
            <a:ext cx="8229600" cy="1143000"/>
          </a:xfrm>
        </p:spPr>
        <p:txBody>
          <a:bodyPr/>
          <a:lstStyle/>
          <a:p>
            <a:pPr eaLnBrk="1" hangingPunct="1"/>
            <a:r>
              <a:rPr lang="en-US" b="1" dirty="0" smtClean="0">
                <a:latin typeface="Cambria" pitchFamily="18" charset="0"/>
                <a:ea typeface="Cambria" pitchFamily="18" charset="0"/>
              </a:rPr>
              <a:t>Singly Linked Lists</a:t>
            </a:r>
          </a:p>
        </p:txBody>
      </p:sp>
      <p:sp>
        <p:nvSpPr>
          <p:cNvPr id="343043" name="Rectangle 3"/>
          <p:cNvSpPr>
            <a:spLocks noGrp="1" noChangeArrowheads="1"/>
          </p:cNvSpPr>
          <p:nvPr>
            <p:ph idx="1"/>
          </p:nvPr>
        </p:nvSpPr>
        <p:spPr>
          <a:xfrm>
            <a:off x="457200" y="1189037"/>
            <a:ext cx="8229600" cy="5059363"/>
          </a:xfrm>
        </p:spPr>
        <p:txBody>
          <a:bodyPr>
            <a:normAutofit fontScale="92500" lnSpcReduction="10000"/>
          </a:bodyPr>
          <a:lstStyle/>
          <a:p>
            <a:pPr algn="just" eaLnBrk="1" hangingPunct="1">
              <a:lnSpc>
                <a:spcPct val="150000"/>
              </a:lnSpc>
            </a:pPr>
            <a:r>
              <a:rPr lang="en-US" sz="2000" dirty="0" smtClean="0">
                <a:latin typeface="Cambria" pitchFamily="18" charset="0"/>
                <a:ea typeface="Cambria" pitchFamily="18" charset="0"/>
              </a:rPr>
              <a:t>A node reference another node, the next reference inside a node is a </a:t>
            </a:r>
            <a:r>
              <a:rPr lang="en-US" sz="2000" b="1" i="1" dirty="0" smtClean="0">
                <a:latin typeface="Cambria" pitchFamily="18" charset="0"/>
                <a:ea typeface="Cambria" pitchFamily="18" charset="0"/>
              </a:rPr>
              <a:t>link</a:t>
            </a:r>
            <a:r>
              <a:rPr lang="en-US" sz="2000" dirty="0" smtClean="0">
                <a:latin typeface="Cambria" pitchFamily="18" charset="0"/>
                <a:ea typeface="Cambria" pitchFamily="18" charset="0"/>
              </a:rPr>
              <a:t> or </a:t>
            </a:r>
            <a:r>
              <a:rPr lang="en-US" sz="2000" b="1" i="1" dirty="0" smtClean="0">
                <a:latin typeface="Cambria" pitchFamily="18" charset="0"/>
                <a:ea typeface="Cambria" pitchFamily="18" charset="0"/>
              </a:rPr>
              <a:t>pointer</a:t>
            </a:r>
            <a:r>
              <a:rPr lang="en-US" sz="2000" dirty="0" smtClean="0">
                <a:latin typeface="Cambria" pitchFamily="18" charset="0"/>
                <a:ea typeface="Cambria" pitchFamily="18" charset="0"/>
              </a:rPr>
              <a:t> to another node. </a:t>
            </a:r>
          </a:p>
          <a:p>
            <a:pPr algn="just" eaLnBrk="1" hangingPunct="1">
              <a:lnSpc>
                <a:spcPct val="150000"/>
              </a:lnSpc>
            </a:pPr>
            <a:r>
              <a:rPr lang="en-US" sz="2000" dirty="0" smtClean="0">
                <a:latin typeface="Cambria" pitchFamily="18" charset="0"/>
                <a:ea typeface="Cambria" pitchFamily="18" charset="0"/>
              </a:rPr>
              <a:t>Moving from one node to another by following a next reference is known as </a:t>
            </a:r>
            <a:r>
              <a:rPr lang="en-US" sz="2000" b="1" i="1" dirty="0" smtClean="0">
                <a:latin typeface="Cambria" pitchFamily="18" charset="0"/>
                <a:ea typeface="Cambria" pitchFamily="18" charset="0"/>
              </a:rPr>
              <a:t>link hopping</a:t>
            </a:r>
            <a:r>
              <a:rPr lang="en-US" sz="2000" dirty="0" smtClean="0">
                <a:latin typeface="Cambria" pitchFamily="18" charset="0"/>
                <a:ea typeface="Cambria" pitchFamily="18" charset="0"/>
              </a:rPr>
              <a:t> or </a:t>
            </a:r>
            <a:r>
              <a:rPr lang="en-US" sz="2000" b="1" i="1" dirty="0" smtClean="0">
                <a:latin typeface="Cambria" pitchFamily="18" charset="0"/>
                <a:ea typeface="Cambria" pitchFamily="18" charset="0"/>
              </a:rPr>
              <a:t>pointer hopping</a:t>
            </a:r>
            <a:r>
              <a:rPr lang="en-US" sz="2000" dirty="0" smtClean="0">
                <a:latin typeface="Cambria" pitchFamily="18" charset="0"/>
                <a:ea typeface="Cambria" pitchFamily="18" charset="0"/>
              </a:rPr>
              <a:t>.</a:t>
            </a:r>
          </a:p>
          <a:p>
            <a:pPr algn="just" eaLnBrk="1" hangingPunct="1">
              <a:lnSpc>
                <a:spcPct val="150000"/>
              </a:lnSpc>
            </a:pPr>
            <a:r>
              <a:rPr lang="en-US" sz="2000" dirty="0" smtClean="0">
                <a:latin typeface="Cambria" pitchFamily="18" charset="0"/>
                <a:ea typeface="Cambria" pitchFamily="18" charset="0"/>
              </a:rPr>
              <a:t>The first and last node of a linked list usually are called the </a:t>
            </a:r>
            <a:r>
              <a:rPr lang="en-US" sz="2000" b="1" i="1" dirty="0" smtClean="0">
                <a:latin typeface="Cambria" pitchFamily="18" charset="0"/>
                <a:ea typeface="Cambria" pitchFamily="18" charset="0"/>
              </a:rPr>
              <a:t>head</a:t>
            </a:r>
            <a:r>
              <a:rPr lang="en-US" sz="2000" dirty="0" smtClean="0">
                <a:latin typeface="Cambria" pitchFamily="18" charset="0"/>
                <a:ea typeface="Cambria" pitchFamily="18" charset="0"/>
              </a:rPr>
              <a:t> and </a:t>
            </a:r>
            <a:r>
              <a:rPr lang="en-US" sz="2000" b="1" i="1" dirty="0" smtClean="0">
                <a:latin typeface="Cambria" pitchFamily="18" charset="0"/>
                <a:ea typeface="Cambria" pitchFamily="18" charset="0"/>
              </a:rPr>
              <a:t>tail</a:t>
            </a:r>
            <a:r>
              <a:rPr lang="en-US" sz="2000" dirty="0" smtClean="0">
                <a:latin typeface="Cambria" pitchFamily="18" charset="0"/>
                <a:ea typeface="Cambria" pitchFamily="18" charset="0"/>
              </a:rPr>
              <a:t> of the list, respectively. </a:t>
            </a:r>
          </a:p>
          <a:p>
            <a:pPr algn="just" eaLnBrk="1" hangingPunct="1">
              <a:lnSpc>
                <a:spcPct val="150000"/>
              </a:lnSpc>
            </a:pPr>
            <a:r>
              <a:rPr lang="en-US" sz="2000" dirty="0" smtClean="0">
                <a:latin typeface="Cambria" pitchFamily="18" charset="0"/>
                <a:ea typeface="Cambria" pitchFamily="18" charset="0"/>
              </a:rPr>
              <a:t>Thus, we can link hop through the list starting at the head and ending at the tail. </a:t>
            </a:r>
          </a:p>
          <a:p>
            <a:pPr algn="just" eaLnBrk="1" hangingPunct="1">
              <a:lnSpc>
                <a:spcPct val="150000"/>
              </a:lnSpc>
            </a:pPr>
            <a:r>
              <a:rPr lang="en-US" sz="2000" dirty="0" smtClean="0">
                <a:latin typeface="Cambria" pitchFamily="18" charset="0"/>
                <a:ea typeface="Cambria" pitchFamily="18" charset="0"/>
              </a:rPr>
              <a:t>We can identify the tail as the node having a null next reference, which indicates the end of the list.</a:t>
            </a:r>
          </a:p>
          <a:p>
            <a:pPr algn="just" eaLnBrk="1" hangingPunct="1">
              <a:lnSpc>
                <a:spcPct val="150000"/>
              </a:lnSpc>
            </a:pPr>
            <a:r>
              <a:rPr lang="en-US" sz="2000" dirty="0" smtClean="0">
                <a:latin typeface="Cambria" pitchFamily="18" charset="0"/>
                <a:ea typeface="Cambria" pitchFamily="18" charset="0"/>
              </a:rPr>
              <a:t>A linked list defined in this way is known as a </a:t>
            </a:r>
            <a:r>
              <a:rPr lang="en-US" sz="2000" b="1" i="1" dirty="0" smtClean="0">
                <a:latin typeface="Cambria" pitchFamily="18" charset="0"/>
                <a:ea typeface="Cambria" pitchFamily="18" charset="0"/>
              </a:rPr>
              <a:t>singly linked list</a:t>
            </a:r>
            <a:r>
              <a:rPr lang="en-US" sz="2000" dirty="0" smtClean="0">
                <a:latin typeface="Cambria" pitchFamily="18" charset="0"/>
                <a:ea typeface="Cambria" pitchFamily="18" charset="0"/>
              </a:rPr>
              <a:t>.</a:t>
            </a:r>
          </a:p>
        </p:txBody>
      </p:sp>
      <p:sp>
        <p:nvSpPr>
          <p:cNvPr id="4" name="Slide Number Placeholder 5"/>
          <p:cNvSpPr>
            <a:spLocks noGrp="1"/>
          </p:cNvSpPr>
          <p:nvPr>
            <p:ph type="sldNum" sz="quarter" idx="12"/>
          </p:nvPr>
        </p:nvSpPr>
        <p:spPr/>
        <p:txBody>
          <a:bodyPr/>
          <a:lstStyle/>
          <a:p>
            <a:pPr>
              <a:defRPr/>
            </a:pPr>
            <a:fld id="{B021370C-B7C2-4F58-9DF9-C5E53EAC7A9F}" type="slidenum">
              <a:rPr lang="en-US"/>
              <a:pPr>
                <a:defRPr/>
              </a:pPr>
              <a:t>38</a:t>
            </a:fld>
            <a:endParaRPr 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43043">
                                            <p:txEl>
                                              <p:pRg st="5" end="5"/>
                                            </p:txEl>
                                          </p:spTgt>
                                        </p:tgtEl>
                                        <p:attrNameLst>
                                          <p:attrName>style.visibility</p:attrName>
                                        </p:attrNameLst>
                                      </p:cBhvr>
                                      <p:to>
                                        <p:strVal val="visible"/>
                                      </p:to>
                                    </p:set>
                                    <p:animEffect transition="in" filter="wipe(down)">
                                      <p:cBhvr>
                                        <p:cTn id="7" dur="580">
                                          <p:stCondLst>
                                            <p:cond delay="0"/>
                                          </p:stCondLst>
                                        </p:cTn>
                                        <p:tgtEl>
                                          <p:spTgt spid="343043">
                                            <p:txEl>
                                              <p:pRg st="5" end="5"/>
                                            </p:txEl>
                                          </p:spTgt>
                                        </p:tgtEl>
                                      </p:cBhvr>
                                    </p:animEffect>
                                    <p:anim calcmode="lin" valueType="num">
                                      <p:cBhvr>
                                        <p:cTn id="8" dur="1822" tmFilter="0,0; 0.14,0.36; 0.43,0.73; 0.71,0.91; 1.0,1.0">
                                          <p:stCondLst>
                                            <p:cond delay="0"/>
                                          </p:stCondLst>
                                        </p:cTn>
                                        <p:tgtEl>
                                          <p:spTgt spid="34304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4304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4304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4304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4304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43043">
                                            <p:txEl>
                                              <p:pRg st="5" end="5"/>
                                            </p:txEl>
                                          </p:spTgt>
                                        </p:tgtEl>
                                      </p:cBhvr>
                                      <p:to x="100000" y="60000"/>
                                    </p:animScale>
                                    <p:animScale>
                                      <p:cBhvr>
                                        <p:cTn id="14" dur="166" decel="50000">
                                          <p:stCondLst>
                                            <p:cond delay="676"/>
                                          </p:stCondLst>
                                        </p:cTn>
                                        <p:tgtEl>
                                          <p:spTgt spid="343043">
                                            <p:txEl>
                                              <p:pRg st="5" end="5"/>
                                            </p:txEl>
                                          </p:spTgt>
                                        </p:tgtEl>
                                      </p:cBhvr>
                                      <p:to x="100000" y="100000"/>
                                    </p:animScale>
                                    <p:animScale>
                                      <p:cBhvr>
                                        <p:cTn id="15" dur="26">
                                          <p:stCondLst>
                                            <p:cond delay="1312"/>
                                          </p:stCondLst>
                                        </p:cTn>
                                        <p:tgtEl>
                                          <p:spTgt spid="343043">
                                            <p:txEl>
                                              <p:pRg st="5" end="5"/>
                                            </p:txEl>
                                          </p:spTgt>
                                        </p:tgtEl>
                                      </p:cBhvr>
                                      <p:to x="100000" y="80000"/>
                                    </p:animScale>
                                    <p:animScale>
                                      <p:cBhvr>
                                        <p:cTn id="16" dur="166" decel="50000">
                                          <p:stCondLst>
                                            <p:cond delay="1338"/>
                                          </p:stCondLst>
                                        </p:cTn>
                                        <p:tgtEl>
                                          <p:spTgt spid="343043">
                                            <p:txEl>
                                              <p:pRg st="5" end="5"/>
                                            </p:txEl>
                                          </p:spTgt>
                                        </p:tgtEl>
                                      </p:cBhvr>
                                      <p:to x="100000" y="100000"/>
                                    </p:animScale>
                                    <p:animScale>
                                      <p:cBhvr>
                                        <p:cTn id="17" dur="26">
                                          <p:stCondLst>
                                            <p:cond delay="1642"/>
                                          </p:stCondLst>
                                        </p:cTn>
                                        <p:tgtEl>
                                          <p:spTgt spid="343043">
                                            <p:txEl>
                                              <p:pRg st="5" end="5"/>
                                            </p:txEl>
                                          </p:spTgt>
                                        </p:tgtEl>
                                      </p:cBhvr>
                                      <p:to x="100000" y="90000"/>
                                    </p:animScale>
                                    <p:animScale>
                                      <p:cBhvr>
                                        <p:cTn id="18" dur="166" decel="50000">
                                          <p:stCondLst>
                                            <p:cond delay="1668"/>
                                          </p:stCondLst>
                                        </p:cTn>
                                        <p:tgtEl>
                                          <p:spTgt spid="343043">
                                            <p:txEl>
                                              <p:pRg st="5" end="5"/>
                                            </p:txEl>
                                          </p:spTgt>
                                        </p:tgtEl>
                                      </p:cBhvr>
                                      <p:to x="100000" y="100000"/>
                                    </p:animScale>
                                    <p:animScale>
                                      <p:cBhvr>
                                        <p:cTn id="19" dur="26">
                                          <p:stCondLst>
                                            <p:cond delay="1808"/>
                                          </p:stCondLst>
                                        </p:cTn>
                                        <p:tgtEl>
                                          <p:spTgt spid="343043">
                                            <p:txEl>
                                              <p:pRg st="5" end="5"/>
                                            </p:txEl>
                                          </p:spTgt>
                                        </p:tgtEl>
                                      </p:cBhvr>
                                      <p:to x="100000" y="95000"/>
                                    </p:animScale>
                                    <p:animScale>
                                      <p:cBhvr>
                                        <p:cTn id="20" dur="166" decel="50000">
                                          <p:stCondLst>
                                            <p:cond delay="1834"/>
                                          </p:stCondLst>
                                        </p:cTn>
                                        <p:tgtEl>
                                          <p:spTgt spid="34304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6200"/>
            <a:ext cx="8229600" cy="1143000"/>
          </a:xfrm>
        </p:spPr>
        <p:txBody>
          <a:bodyPr/>
          <a:lstStyle/>
          <a:p>
            <a:pPr eaLnBrk="1" hangingPunct="1"/>
            <a:r>
              <a:rPr lang="en-US" sz="3400" b="1" dirty="0" smtClean="0">
                <a:latin typeface="Cambria" pitchFamily="18" charset="0"/>
                <a:ea typeface="Cambria" pitchFamily="18" charset="0"/>
              </a:rPr>
              <a:t>Singly Linked Lists</a:t>
            </a:r>
          </a:p>
        </p:txBody>
      </p:sp>
      <p:sp>
        <p:nvSpPr>
          <p:cNvPr id="344067" name="Rectangle 3"/>
          <p:cNvSpPr>
            <a:spLocks noGrp="1" noChangeArrowheads="1"/>
          </p:cNvSpPr>
          <p:nvPr>
            <p:ph idx="1"/>
          </p:nvPr>
        </p:nvSpPr>
        <p:spPr>
          <a:xfrm>
            <a:off x="457200" y="1066800"/>
            <a:ext cx="8229600" cy="5059363"/>
          </a:xfrm>
        </p:spPr>
        <p:txBody>
          <a:bodyPr>
            <a:normAutofit fontScale="92500" lnSpcReduction="10000"/>
          </a:bodyPr>
          <a:lstStyle/>
          <a:p>
            <a:pPr eaLnBrk="1" hangingPunct="1">
              <a:lnSpc>
                <a:spcPct val="150000"/>
              </a:lnSpc>
            </a:pPr>
            <a:r>
              <a:rPr lang="en-US" sz="2000" dirty="0" smtClean="0">
                <a:latin typeface="Cambria" pitchFamily="18" charset="0"/>
                <a:ea typeface="Cambria" pitchFamily="18" charset="0"/>
              </a:rPr>
              <a:t>Like an array, </a:t>
            </a:r>
          </a:p>
          <a:p>
            <a:pPr lvl="1" eaLnBrk="1" hangingPunct="1">
              <a:lnSpc>
                <a:spcPct val="150000"/>
              </a:lnSpc>
            </a:pPr>
            <a:r>
              <a:rPr lang="en-US" sz="2000" dirty="0" smtClean="0">
                <a:latin typeface="Cambria" pitchFamily="18" charset="0"/>
                <a:ea typeface="Cambria" pitchFamily="18" charset="0"/>
              </a:rPr>
              <a:t>a singly linked list keeps its elements in a certain order. </a:t>
            </a:r>
          </a:p>
          <a:p>
            <a:pPr lvl="1" eaLnBrk="1" hangingPunct="1">
              <a:lnSpc>
                <a:spcPct val="150000"/>
              </a:lnSpc>
            </a:pPr>
            <a:r>
              <a:rPr lang="en-US" sz="2000" dirty="0" smtClean="0">
                <a:latin typeface="Cambria" pitchFamily="18" charset="0"/>
                <a:ea typeface="Cambria" pitchFamily="18" charset="0"/>
              </a:rPr>
              <a:t>This order is determined by the chain of next links going from each node to its </a:t>
            </a:r>
            <a:r>
              <a:rPr lang="en-US" sz="2000" dirty="0" smtClean="0">
                <a:solidFill>
                  <a:schemeClr val="accent1"/>
                </a:solidFill>
                <a:latin typeface="Cambria" pitchFamily="18" charset="0"/>
                <a:ea typeface="Cambria" pitchFamily="18" charset="0"/>
              </a:rPr>
              <a:t>successor</a:t>
            </a:r>
            <a:r>
              <a:rPr lang="en-US" sz="2000" dirty="0" smtClean="0">
                <a:latin typeface="Cambria" pitchFamily="18" charset="0"/>
                <a:ea typeface="Cambria" pitchFamily="18" charset="0"/>
              </a:rPr>
              <a:t> in the list. </a:t>
            </a:r>
          </a:p>
          <a:p>
            <a:pPr eaLnBrk="1" hangingPunct="1">
              <a:lnSpc>
                <a:spcPct val="150000"/>
              </a:lnSpc>
            </a:pPr>
            <a:r>
              <a:rPr lang="en-US" sz="2000" dirty="0" smtClean="0">
                <a:latin typeface="Cambria" pitchFamily="18" charset="0"/>
                <a:ea typeface="Cambria" pitchFamily="18" charset="0"/>
              </a:rPr>
              <a:t>Unlike an array, </a:t>
            </a:r>
          </a:p>
          <a:p>
            <a:pPr lvl="1" eaLnBrk="1" hangingPunct="1">
              <a:lnSpc>
                <a:spcPct val="150000"/>
              </a:lnSpc>
            </a:pPr>
            <a:r>
              <a:rPr lang="en-US" sz="2000" dirty="0" smtClean="0">
                <a:latin typeface="Cambria" pitchFamily="18" charset="0"/>
                <a:ea typeface="Cambria" pitchFamily="18" charset="0"/>
              </a:rPr>
              <a:t>a singly linked list does not have a predetermined fixed size, </a:t>
            </a:r>
          </a:p>
          <a:p>
            <a:pPr lvl="1" eaLnBrk="1" hangingPunct="1">
              <a:lnSpc>
                <a:spcPct val="150000"/>
              </a:lnSpc>
            </a:pPr>
            <a:r>
              <a:rPr lang="en-US" sz="2000" dirty="0" smtClean="0">
                <a:latin typeface="Cambria" pitchFamily="18" charset="0"/>
                <a:ea typeface="Cambria" pitchFamily="18" charset="0"/>
              </a:rPr>
              <a:t>and uses space proportional to the number of its elements. </a:t>
            </a:r>
          </a:p>
          <a:p>
            <a:pPr lvl="1" eaLnBrk="1" hangingPunct="1">
              <a:lnSpc>
                <a:spcPct val="150000"/>
              </a:lnSpc>
            </a:pPr>
            <a:r>
              <a:rPr lang="en-US" sz="2000" dirty="0" smtClean="0">
                <a:latin typeface="Cambria" pitchFamily="18" charset="0"/>
                <a:ea typeface="Cambria" pitchFamily="18" charset="0"/>
              </a:rPr>
              <a:t>Likewise, we do not keep track of any index numbers for the nodes in a linked list. </a:t>
            </a:r>
          </a:p>
          <a:p>
            <a:pPr lvl="1" eaLnBrk="1" hangingPunct="1">
              <a:lnSpc>
                <a:spcPct val="150000"/>
              </a:lnSpc>
            </a:pPr>
            <a:r>
              <a:rPr lang="en-US" sz="2000" dirty="0" smtClean="0">
                <a:solidFill>
                  <a:srgbClr val="FF0000"/>
                </a:solidFill>
                <a:latin typeface="Cambria" pitchFamily="18" charset="0"/>
                <a:ea typeface="Cambria" pitchFamily="18" charset="0"/>
              </a:rPr>
              <a:t>So we cannot tell just by examining a node if it is the second, fifth, or twentieth node in the list.</a:t>
            </a:r>
          </a:p>
        </p:txBody>
      </p:sp>
      <p:sp>
        <p:nvSpPr>
          <p:cNvPr id="4" name="Slide Number Placeholder 5"/>
          <p:cNvSpPr>
            <a:spLocks noGrp="1"/>
          </p:cNvSpPr>
          <p:nvPr>
            <p:ph type="sldNum" sz="quarter" idx="12"/>
          </p:nvPr>
        </p:nvSpPr>
        <p:spPr/>
        <p:txBody>
          <a:bodyPr/>
          <a:lstStyle/>
          <a:p>
            <a:pPr>
              <a:defRPr/>
            </a:pPr>
            <a:fld id="{09112969-702C-4941-887B-DFD2269B4841}" type="slidenum">
              <a:rPr lang="en-US"/>
              <a:pPr>
                <a:defRPr/>
              </a:pPr>
              <a:t>39</a:t>
            </a:fld>
            <a:endParaRPr 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344067">
                                            <p:txEl>
                                              <p:pRg st="7" end="7"/>
                                            </p:txEl>
                                          </p:spTgt>
                                        </p:tgtEl>
                                        <p:attrNameLst>
                                          <p:attrName>style.visibility</p:attrName>
                                        </p:attrNameLst>
                                      </p:cBhvr>
                                      <p:to>
                                        <p:strVal val="visible"/>
                                      </p:to>
                                    </p:set>
                                    <p:anim calcmode="lin" valueType="num">
                                      <p:cBhvr>
                                        <p:cTn id="7" dur="500" fill="hold"/>
                                        <p:tgtEl>
                                          <p:spTgt spid="344067">
                                            <p:txEl>
                                              <p:pRg st="7" end="7"/>
                                            </p:txEl>
                                          </p:spTgt>
                                        </p:tgtEl>
                                        <p:attrNameLst>
                                          <p:attrName>ppt_w</p:attrName>
                                        </p:attrNameLst>
                                      </p:cBhvr>
                                      <p:tavLst>
                                        <p:tav tm="0">
                                          <p:val>
                                            <p:fltVal val="0"/>
                                          </p:val>
                                        </p:tav>
                                        <p:tav tm="100000">
                                          <p:val>
                                            <p:strVal val="#ppt_w"/>
                                          </p:val>
                                        </p:tav>
                                      </p:tavLst>
                                    </p:anim>
                                    <p:anim calcmode="lin" valueType="num">
                                      <p:cBhvr>
                                        <p:cTn id="8" dur="500" fill="hold"/>
                                        <p:tgtEl>
                                          <p:spTgt spid="344067">
                                            <p:txEl>
                                              <p:pRg st="7" end="7"/>
                                            </p:txEl>
                                          </p:spTgt>
                                        </p:tgtEl>
                                        <p:attrNameLst>
                                          <p:attrName>ppt_h</p:attrName>
                                        </p:attrNameLst>
                                      </p:cBhvr>
                                      <p:tavLst>
                                        <p:tav tm="0">
                                          <p:val>
                                            <p:fltVal val="0"/>
                                          </p:val>
                                        </p:tav>
                                        <p:tav tm="100000">
                                          <p:val>
                                            <p:strVal val="#ppt_h"/>
                                          </p:val>
                                        </p:tav>
                                      </p:tavLst>
                                    </p:anim>
                                    <p:animEffect transition="in" filter="fade">
                                      <p:cBhvr>
                                        <p:cTn id="9" dur="500"/>
                                        <p:tgtEl>
                                          <p:spTgt spid="3440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normAutofit/>
          </a:bodyPr>
          <a:lstStyle/>
          <a:p>
            <a:r>
              <a:rPr lang="en-US" sz="3600" b="1" dirty="0" smtClean="0">
                <a:latin typeface="Cambria" pitchFamily="18" charset="0"/>
                <a:ea typeface="Cambria" pitchFamily="18" charset="0"/>
              </a:rPr>
              <a:t>Data Growth </a:t>
            </a:r>
            <a:endParaRPr lang="en-US" sz="3600" b="1" dirty="0">
              <a:latin typeface="Cambria" pitchFamily="18" charset="0"/>
              <a:ea typeface="Cambria" pitchFamily="18" charset="0"/>
            </a:endParaRPr>
          </a:p>
        </p:txBody>
      </p:sp>
      <p:sp>
        <p:nvSpPr>
          <p:cNvPr id="3" name="Content Placeholder 2"/>
          <p:cNvSpPr>
            <a:spLocks noGrp="1"/>
          </p:cNvSpPr>
          <p:nvPr>
            <p:ph idx="1"/>
          </p:nvPr>
        </p:nvSpPr>
        <p:spPr>
          <a:xfrm>
            <a:off x="457200" y="1143000"/>
            <a:ext cx="8229600" cy="5333999"/>
          </a:xfrm>
        </p:spPr>
        <p:txBody>
          <a:bodyPr>
            <a:normAutofit/>
          </a:bodyPr>
          <a:lstStyle/>
          <a:p>
            <a:pPr algn="just">
              <a:lnSpc>
                <a:spcPct val="160000"/>
              </a:lnSpc>
            </a:pPr>
            <a:endParaRPr lang="en-US" dirty="0">
              <a:latin typeface="Cambria" pitchFamily="18" charset="0"/>
              <a:ea typeface="Cambria" pitchFamily="18" charset="0"/>
            </a:endParaRPr>
          </a:p>
        </p:txBody>
      </p:sp>
      <p:pic>
        <p:nvPicPr>
          <p:cNvPr id="1026" name="Picture 2" descr="D:\Balu\VIT Bhopal\2023 Data Structure\Unit - I\Images\15_domo_data-never-sleeps-3_final1.png"/>
          <p:cNvPicPr>
            <a:picLocks noChangeAspect="1" noChangeArrowheads="1"/>
          </p:cNvPicPr>
          <p:nvPr/>
        </p:nvPicPr>
        <p:blipFill>
          <a:blip r:embed="rId2"/>
          <a:srcRect t="17547" b="27045"/>
          <a:stretch>
            <a:fillRect/>
          </a:stretch>
        </p:blipFill>
        <p:spPr bwMode="auto">
          <a:xfrm>
            <a:off x="887825" y="457200"/>
            <a:ext cx="7265575" cy="6400800"/>
          </a:xfrm>
          <a:prstGeom prst="rect">
            <a:avLst/>
          </a:prstGeom>
          <a:noFill/>
        </p:spPr>
      </p:pic>
      <p:sp>
        <p:nvSpPr>
          <p:cNvPr id="5" name="TextBox 4"/>
          <p:cNvSpPr txBox="1"/>
          <p:nvPr/>
        </p:nvSpPr>
        <p:spPr>
          <a:xfrm>
            <a:off x="3048000" y="6488668"/>
            <a:ext cx="2329548" cy="369332"/>
          </a:xfrm>
          <a:prstGeom prst="rect">
            <a:avLst/>
          </a:prstGeom>
          <a:noFill/>
        </p:spPr>
        <p:txBody>
          <a:bodyPr wrap="none" rtlCol="0">
            <a:spAutoFit/>
          </a:bodyPr>
          <a:lstStyle/>
          <a:p>
            <a:r>
              <a:rPr lang="en-US" dirty="0" smtClean="0">
                <a:latin typeface="Cambria" pitchFamily="18" charset="0"/>
                <a:ea typeface="Cambria" pitchFamily="18" charset="0"/>
              </a:rPr>
              <a:t>Figure 1: Data growth</a:t>
            </a:r>
            <a:endParaRPr lang="en-US" dirty="0">
              <a:latin typeface="Cambria" pitchFamily="18" charset="0"/>
              <a:ea typeface="Cambria" pitchFamily="18" charset="0"/>
            </a:endParaRPr>
          </a:p>
        </p:txBody>
      </p:sp>
    </p:spTree>
  </p:cSld>
  <p:clrMapOvr>
    <a:masterClrMapping/>
  </p:clrMapOvr>
  <p:transition>
    <p:cover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1143000"/>
          </a:xfrm>
        </p:spPr>
        <p:txBody>
          <a:bodyPr/>
          <a:lstStyle/>
          <a:p>
            <a:pPr eaLnBrk="1" hangingPunct="1"/>
            <a:r>
              <a:rPr lang="en-US" sz="3400" b="1" dirty="0" smtClean="0">
                <a:latin typeface="Cambria" pitchFamily="18" charset="0"/>
                <a:ea typeface="Cambria" pitchFamily="18" charset="0"/>
              </a:rPr>
              <a:t>Insertion in a Singly Linked List</a:t>
            </a:r>
          </a:p>
        </p:txBody>
      </p:sp>
      <p:sp>
        <p:nvSpPr>
          <p:cNvPr id="15363" name="Rectangle 3"/>
          <p:cNvSpPr>
            <a:spLocks noGrp="1" noChangeArrowheads="1"/>
          </p:cNvSpPr>
          <p:nvPr>
            <p:ph idx="1"/>
          </p:nvPr>
        </p:nvSpPr>
        <p:spPr>
          <a:xfrm>
            <a:off x="457200" y="1066800"/>
            <a:ext cx="8229600" cy="5410200"/>
          </a:xfrm>
        </p:spPr>
        <p:txBody>
          <a:bodyPr>
            <a:normAutofit/>
          </a:bodyPr>
          <a:lstStyle/>
          <a:p>
            <a:pPr eaLnBrk="1" hangingPunct="1"/>
            <a:r>
              <a:rPr lang="en-US" sz="1800" dirty="0" smtClean="0">
                <a:latin typeface="Cambria" pitchFamily="18" charset="0"/>
                <a:ea typeface="Cambria" pitchFamily="18" charset="0"/>
              </a:rPr>
              <a:t>When using a singly linked list, we can easily insert an element at the head of the list. </a:t>
            </a:r>
          </a:p>
          <a:p>
            <a:pPr eaLnBrk="1" hangingPunct="1"/>
            <a:r>
              <a:rPr lang="en-US" sz="1800" dirty="0" smtClean="0">
                <a:latin typeface="Cambria" pitchFamily="18" charset="0"/>
                <a:ea typeface="Cambria" pitchFamily="18" charset="0"/>
              </a:rPr>
              <a:t>The main idea is:</a:t>
            </a:r>
            <a:r>
              <a:rPr lang="en-US" sz="3600" dirty="0" smtClean="0">
                <a:latin typeface="Cambria" pitchFamily="18" charset="0"/>
                <a:ea typeface="Cambria" pitchFamily="18" charset="0"/>
              </a:rPr>
              <a:t> </a:t>
            </a:r>
          </a:p>
          <a:p>
            <a:pPr lvl="1" eaLnBrk="1" hangingPunct="1"/>
            <a:r>
              <a:rPr lang="en-US" sz="1600" dirty="0" smtClean="0">
                <a:latin typeface="Cambria" pitchFamily="18" charset="0"/>
                <a:ea typeface="Cambria" pitchFamily="18" charset="0"/>
              </a:rPr>
              <a:t>create a new node, </a:t>
            </a:r>
          </a:p>
          <a:p>
            <a:pPr lvl="1" eaLnBrk="1" hangingPunct="1"/>
            <a:r>
              <a:rPr lang="en-US" sz="1600" dirty="0" smtClean="0">
                <a:latin typeface="Cambria" pitchFamily="18" charset="0"/>
                <a:ea typeface="Cambria" pitchFamily="18" charset="0"/>
              </a:rPr>
              <a:t>set its next link to refer to the same object as head, </a:t>
            </a:r>
          </a:p>
          <a:p>
            <a:pPr lvl="1" eaLnBrk="1" hangingPunct="1"/>
            <a:r>
              <a:rPr lang="en-US" sz="1600" dirty="0" smtClean="0">
                <a:latin typeface="Cambria" pitchFamily="18" charset="0"/>
                <a:ea typeface="Cambria" pitchFamily="18" charset="0"/>
              </a:rPr>
              <a:t>and then set head to point to the new node.</a:t>
            </a:r>
          </a:p>
        </p:txBody>
      </p:sp>
      <p:sp>
        <p:nvSpPr>
          <p:cNvPr id="5" name="Slide Number Placeholder 5"/>
          <p:cNvSpPr>
            <a:spLocks noGrp="1"/>
          </p:cNvSpPr>
          <p:nvPr>
            <p:ph type="sldNum" sz="quarter" idx="12"/>
          </p:nvPr>
        </p:nvSpPr>
        <p:spPr/>
        <p:txBody>
          <a:bodyPr/>
          <a:lstStyle/>
          <a:p>
            <a:pPr>
              <a:defRPr/>
            </a:pPr>
            <a:fld id="{95D6DF89-76D3-4818-B948-9409A3B692BE}" type="slidenum">
              <a:rPr lang="en-US"/>
              <a:pPr>
                <a:defRPr/>
              </a:pPr>
              <a:t>40</a:t>
            </a:fld>
            <a:endParaRPr lang="en-US"/>
          </a:p>
        </p:txBody>
      </p:sp>
      <p:pic>
        <p:nvPicPr>
          <p:cNvPr id="347140" name="Picture 4"/>
          <p:cNvPicPr>
            <a:picLocks noChangeAspect="1" noChangeArrowheads="1"/>
          </p:cNvPicPr>
          <p:nvPr/>
        </p:nvPicPr>
        <p:blipFill>
          <a:blip r:embed="rId2"/>
          <a:srcRect/>
          <a:stretch>
            <a:fillRect/>
          </a:stretch>
        </p:blipFill>
        <p:spPr bwMode="auto">
          <a:xfrm>
            <a:off x="1219200" y="3352800"/>
            <a:ext cx="6466974" cy="3276600"/>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7140"/>
                                        </p:tgtEl>
                                        <p:attrNameLst>
                                          <p:attrName>style.visibility</p:attrName>
                                        </p:attrNameLst>
                                      </p:cBhvr>
                                      <p:to>
                                        <p:strVal val="visible"/>
                                      </p:to>
                                    </p:set>
                                    <p:anim calcmode="lin" valueType="num">
                                      <p:cBhvr additive="base">
                                        <p:cTn id="7" dur="500" fill="hold"/>
                                        <p:tgtEl>
                                          <p:spTgt spid="347140"/>
                                        </p:tgtEl>
                                        <p:attrNameLst>
                                          <p:attrName>ppt_x</p:attrName>
                                        </p:attrNameLst>
                                      </p:cBhvr>
                                      <p:tavLst>
                                        <p:tav tm="0">
                                          <p:val>
                                            <p:strVal val="#ppt_x"/>
                                          </p:val>
                                        </p:tav>
                                        <p:tav tm="100000">
                                          <p:val>
                                            <p:strVal val="#ppt_x"/>
                                          </p:val>
                                        </p:tav>
                                      </p:tavLst>
                                    </p:anim>
                                    <p:anim calcmode="lin" valueType="num">
                                      <p:cBhvr additive="base">
                                        <p:cTn id="8" dur="500" fill="hold"/>
                                        <p:tgtEl>
                                          <p:spTgt spid="3471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229600" cy="1143000"/>
          </a:xfrm>
        </p:spPr>
        <p:txBody>
          <a:bodyPr/>
          <a:lstStyle/>
          <a:p>
            <a:pPr eaLnBrk="1" hangingPunct="1"/>
            <a:r>
              <a:rPr lang="en-US" sz="3400" dirty="0" smtClean="0">
                <a:latin typeface="Cambria" pitchFamily="18" charset="0"/>
                <a:ea typeface="Cambria" pitchFamily="18" charset="0"/>
              </a:rPr>
              <a:t>Inserting an Element at the Tail of a Singly Linked List</a:t>
            </a:r>
          </a:p>
        </p:txBody>
      </p:sp>
      <p:sp>
        <p:nvSpPr>
          <p:cNvPr id="17411" name="Rectangle 3"/>
          <p:cNvSpPr>
            <a:spLocks noGrp="1" noChangeArrowheads="1"/>
          </p:cNvSpPr>
          <p:nvPr>
            <p:ph idx="1"/>
          </p:nvPr>
        </p:nvSpPr>
        <p:spPr>
          <a:xfrm>
            <a:off x="457200" y="1371600"/>
            <a:ext cx="8229600" cy="4754563"/>
          </a:xfrm>
        </p:spPr>
        <p:txBody>
          <a:bodyPr/>
          <a:lstStyle/>
          <a:p>
            <a:pPr eaLnBrk="1" hangingPunct="1"/>
            <a:r>
              <a:rPr lang="en-US" sz="1600" dirty="0" smtClean="0">
                <a:latin typeface="Cambria" pitchFamily="18" charset="0"/>
                <a:ea typeface="Cambria" pitchFamily="18" charset="0"/>
              </a:rPr>
              <a:t>We can also easily insert an element at the tail of the list, provided we keep a reference to the tail node.</a:t>
            </a:r>
          </a:p>
          <a:p>
            <a:pPr eaLnBrk="1" hangingPunct="1"/>
            <a:r>
              <a:rPr lang="en-US" sz="1600" dirty="0" smtClean="0">
                <a:latin typeface="Cambria" pitchFamily="18" charset="0"/>
                <a:ea typeface="Cambria" pitchFamily="18" charset="0"/>
              </a:rPr>
              <a:t>In this case, </a:t>
            </a:r>
          </a:p>
          <a:p>
            <a:pPr lvl="1" eaLnBrk="1" hangingPunct="1"/>
            <a:r>
              <a:rPr lang="en-US" sz="1500" dirty="0" smtClean="0">
                <a:latin typeface="Cambria" pitchFamily="18" charset="0"/>
                <a:ea typeface="Cambria" pitchFamily="18" charset="0"/>
              </a:rPr>
              <a:t>we create a new node, </a:t>
            </a:r>
          </a:p>
          <a:p>
            <a:pPr lvl="1" eaLnBrk="1" hangingPunct="1">
              <a:spcBef>
                <a:spcPct val="0"/>
              </a:spcBef>
            </a:pPr>
            <a:r>
              <a:rPr lang="en-US" sz="1500" dirty="0" smtClean="0">
                <a:latin typeface="Cambria" pitchFamily="18" charset="0"/>
                <a:ea typeface="Cambria" pitchFamily="18" charset="0"/>
              </a:rPr>
              <a:t>assign its next reference to point to the </a:t>
            </a:r>
            <a:r>
              <a:rPr lang="en-US" sz="1500" b="1" dirty="0" smtClean="0">
                <a:latin typeface="Cambria" pitchFamily="18" charset="0"/>
                <a:ea typeface="Cambria" pitchFamily="18" charset="0"/>
              </a:rPr>
              <a:t>null</a:t>
            </a:r>
            <a:r>
              <a:rPr lang="en-US" sz="1500" dirty="0" smtClean="0">
                <a:latin typeface="Cambria" pitchFamily="18" charset="0"/>
                <a:ea typeface="Cambria" pitchFamily="18" charset="0"/>
              </a:rPr>
              <a:t> object, </a:t>
            </a:r>
          </a:p>
          <a:p>
            <a:pPr lvl="1" eaLnBrk="1" hangingPunct="1">
              <a:spcBef>
                <a:spcPct val="0"/>
              </a:spcBef>
            </a:pPr>
            <a:r>
              <a:rPr lang="en-US" sz="1500" dirty="0" smtClean="0">
                <a:latin typeface="Cambria" pitchFamily="18" charset="0"/>
                <a:ea typeface="Cambria" pitchFamily="18" charset="0"/>
              </a:rPr>
              <a:t>set the next</a:t>
            </a:r>
            <a:r>
              <a:rPr lang="en-US" dirty="0" smtClean="0">
                <a:latin typeface="Cambria" pitchFamily="18" charset="0"/>
                <a:ea typeface="Cambria" pitchFamily="18" charset="0"/>
              </a:rPr>
              <a:t> </a:t>
            </a:r>
            <a:r>
              <a:rPr lang="en-US" sz="1500" dirty="0" smtClean="0">
                <a:latin typeface="Cambria" pitchFamily="18" charset="0"/>
                <a:ea typeface="Cambria" pitchFamily="18" charset="0"/>
              </a:rPr>
              <a:t>reference of the tail to point to this new object, </a:t>
            </a:r>
          </a:p>
          <a:p>
            <a:pPr lvl="1" eaLnBrk="1" hangingPunct="1">
              <a:spcBef>
                <a:spcPct val="0"/>
              </a:spcBef>
            </a:pPr>
            <a:r>
              <a:rPr lang="en-US" sz="1500" dirty="0" smtClean="0">
                <a:latin typeface="Cambria" pitchFamily="18" charset="0"/>
                <a:ea typeface="Cambria" pitchFamily="18" charset="0"/>
              </a:rPr>
              <a:t>and then assign the tail reference itself to this new node. </a:t>
            </a:r>
          </a:p>
        </p:txBody>
      </p:sp>
      <p:sp>
        <p:nvSpPr>
          <p:cNvPr id="5" name="Slide Number Placeholder 5"/>
          <p:cNvSpPr>
            <a:spLocks noGrp="1"/>
          </p:cNvSpPr>
          <p:nvPr>
            <p:ph type="sldNum" sz="quarter" idx="12"/>
          </p:nvPr>
        </p:nvSpPr>
        <p:spPr/>
        <p:txBody>
          <a:bodyPr/>
          <a:lstStyle/>
          <a:p>
            <a:pPr>
              <a:defRPr/>
            </a:pPr>
            <a:fld id="{08D2786A-E5F7-4649-84F0-F8CE5B4307F9}" type="slidenum">
              <a:rPr lang="en-US"/>
              <a:pPr>
                <a:defRPr/>
              </a:pPr>
              <a:t>41</a:t>
            </a:fld>
            <a:endParaRPr lang="en-US"/>
          </a:p>
        </p:txBody>
      </p:sp>
      <p:pic>
        <p:nvPicPr>
          <p:cNvPr id="350212" name="Picture 4"/>
          <p:cNvPicPr>
            <a:picLocks noChangeAspect="1" noChangeArrowheads="1"/>
          </p:cNvPicPr>
          <p:nvPr/>
        </p:nvPicPr>
        <p:blipFill>
          <a:blip r:embed="rId2"/>
          <a:srcRect/>
          <a:stretch>
            <a:fillRect/>
          </a:stretch>
        </p:blipFill>
        <p:spPr bwMode="auto">
          <a:xfrm>
            <a:off x="1143000" y="3505200"/>
            <a:ext cx="6705600" cy="3048000"/>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50212"/>
                                        </p:tgtEl>
                                        <p:attrNameLst>
                                          <p:attrName>style.visibility</p:attrName>
                                        </p:attrNameLst>
                                      </p:cBhvr>
                                      <p:to>
                                        <p:strVal val="visible"/>
                                      </p:to>
                                    </p:set>
                                    <p:animEffect transition="in" filter="wipe(down)">
                                      <p:cBhvr>
                                        <p:cTn id="7" dur="580">
                                          <p:stCondLst>
                                            <p:cond delay="0"/>
                                          </p:stCondLst>
                                        </p:cTn>
                                        <p:tgtEl>
                                          <p:spTgt spid="350212"/>
                                        </p:tgtEl>
                                      </p:cBhvr>
                                    </p:animEffect>
                                    <p:anim calcmode="lin" valueType="num">
                                      <p:cBhvr>
                                        <p:cTn id="8" dur="1822" tmFilter="0,0; 0.14,0.36; 0.43,0.73; 0.71,0.91; 1.0,1.0">
                                          <p:stCondLst>
                                            <p:cond delay="0"/>
                                          </p:stCondLst>
                                        </p:cTn>
                                        <p:tgtEl>
                                          <p:spTgt spid="3502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502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502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502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50212"/>
                                        </p:tgtEl>
                                        <p:attrNameLst>
                                          <p:attrName>ppt_y</p:attrName>
                                        </p:attrNameLst>
                                      </p:cBhvr>
                                      <p:tavLst>
                                        <p:tav tm="0" fmla="#ppt_y-sin(pi*$)/81">
                                          <p:val>
                                            <p:fltVal val="0"/>
                                          </p:val>
                                        </p:tav>
                                        <p:tav tm="100000">
                                          <p:val>
                                            <p:fltVal val="1"/>
                                          </p:val>
                                        </p:tav>
                                      </p:tavLst>
                                    </p:anim>
                                    <p:animScale>
                                      <p:cBhvr>
                                        <p:cTn id="13" dur="26">
                                          <p:stCondLst>
                                            <p:cond delay="650"/>
                                          </p:stCondLst>
                                        </p:cTn>
                                        <p:tgtEl>
                                          <p:spTgt spid="350212"/>
                                        </p:tgtEl>
                                      </p:cBhvr>
                                      <p:to x="100000" y="60000"/>
                                    </p:animScale>
                                    <p:animScale>
                                      <p:cBhvr>
                                        <p:cTn id="14" dur="166" decel="50000">
                                          <p:stCondLst>
                                            <p:cond delay="676"/>
                                          </p:stCondLst>
                                        </p:cTn>
                                        <p:tgtEl>
                                          <p:spTgt spid="350212"/>
                                        </p:tgtEl>
                                      </p:cBhvr>
                                      <p:to x="100000" y="100000"/>
                                    </p:animScale>
                                    <p:animScale>
                                      <p:cBhvr>
                                        <p:cTn id="15" dur="26">
                                          <p:stCondLst>
                                            <p:cond delay="1312"/>
                                          </p:stCondLst>
                                        </p:cTn>
                                        <p:tgtEl>
                                          <p:spTgt spid="350212"/>
                                        </p:tgtEl>
                                      </p:cBhvr>
                                      <p:to x="100000" y="80000"/>
                                    </p:animScale>
                                    <p:animScale>
                                      <p:cBhvr>
                                        <p:cTn id="16" dur="166" decel="50000">
                                          <p:stCondLst>
                                            <p:cond delay="1338"/>
                                          </p:stCondLst>
                                        </p:cTn>
                                        <p:tgtEl>
                                          <p:spTgt spid="350212"/>
                                        </p:tgtEl>
                                      </p:cBhvr>
                                      <p:to x="100000" y="100000"/>
                                    </p:animScale>
                                    <p:animScale>
                                      <p:cBhvr>
                                        <p:cTn id="17" dur="26">
                                          <p:stCondLst>
                                            <p:cond delay="1642"/>
                                          </p:stCondLst>
                                        </p:cTn>
                                        <p:tgtEl>
                                          <p:spTgt spid="350212"/>
                                        </p:tgtEl>
                                      </p:cBhvr>
                                      <p:to x="100000" y="90000"/>
                                    </p:animScale>
                                    <p:animScale>
                                      <p:cBhvr>
                                        <p:cTn id="18" dur="166" decel="50000">
                                          <p:stCondLst>
                                            <p:cond delay="1668"/>
                                          </p:stCondLst>
                                        </p:cTn>
                                        <p:tgtEl>
                                          <p:spTgt spid="350212"/>
                                        </p:tgtEl>
                                      </p:cBhvr>
                                      <p:to x="100000" y="100000"/>
                                    </p:animScale>
                                    <p:animScale>
                                      <p:cBhvr>
                                        <p:cTn id="19" dur="26">
                                          <p:stCondLst>
                                            <p:cond delay="1808"/>
                                          </p:stCondLst>
                                        </p:cTn>
                                        <p:tgtEl>
                                          <p:spTgt spid="350212"/>
                                        </p:tgtEl>
                                      </p:cBhvr>
                                      <p:to x="100000" y="95000"/>
                                    </p:animScale>
                                    <p:animScale>
                                      <p:cBhvr>
                                        <p:cTn id="20" dur="166" decel="50000">
                                          <p:stCondLst>
                                            <p:cond delay="1834"/>
                                          </p:stCondLst>
                                        </p:cTn>
                                        <p:tgtEl>
                                          <p:spTgt spid="3502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229600" cy="1143000"/>
          </a:xfrm>
        </p:spPr>
        <p:txBody>
          <a:bodyPr>
            <a:normAutofit/>
          </a:bodyPr>
          <a:lstStyle/>
          <a:p>
            <a:pPr eaLnBrk="1" hangingPunct="1"/>
            <a:r>
              <a:rPr lang="en-US" sz="2800" b="1" dirty="0" smtClean="0">
                <a:latin typeface="Cambria" pitchFamily="18" charset="0"/>
                <a:ea typeface="Cambria" pitchFamily="18" charset="0"/>
              </a:rPr>
              <a:t>Removing an Element in a Singly Linked List</a:t>
            </a:r>
          </a:p>
        </p:txBody>
      </p:sp>
      <p:sp>
        <p:nvSpPr>
          <p:cNvPr id="20483" name="Rectangle 3"/>
          <p:cNvSpPr>
            <a:spLocks noGrp="1" noChangeArrowheads="1"/>
          </p:cNvSpPr>
          <p:nvPr>
            <p:ph idx="1"/>
          </p:nvPr>
        </p:nvSpPr>
        <p:spPr>
          <a:xfrm>
            <a:off x="457200" y="1143000"/>
            <a:ext cx="8229600" cy="4983163"/>
          </a:xfrm>
        </p:spPr>
        <p:txBody>
          <a:bodyPr>
            <a:normAutofit/>
          </a:bodyPr>
          <a:lstStyle/>
          <a:p>
            <a:pPr eaLnBrk="1" hangingPunct="1">
              <a:lnSpc>
                <a:spcPct val="150000"/>
              </a:lnSpc>
              <a:spcBef>
                <a:spcPct val="0"/>
              </a:spcBef>
              <a:buFont typeface="Wingdings" pitchFamily="2" charset="2"/>
              <a:buNone/>
            </a:pPr>
            <a:r>
              <a:rPr lang="en-US" sz="1600" dirty="0" smtClean="0">
                <a:latin typeface="Cambria" pitchFamily="18" charset="0"/>
                <a:ea typeface="Cambria" pitchFamily="18" charset="0"/>
              </a:rPr>
              <a:t>The reverse operation of inserting a new element at the head of a linked list is to remove an element at the head.</a:t>
            </a:r>
            <a:endParaRPr lang="ar-SA" sz="1600" dirty="0" smtClean="0">
              <a:latin typeface="Cambria" pitchFamily="18" charset="0"/>
              <a:ea typeface="Cambria" pitchFamily="18" charset="0"/>
            </a:endParaRPr>
          </a:p>
          <a:p>
            <a:pPr eaLnBrk="1" hangingPunct="1">
              <a:lnSpc>
                <a:spcPct val="150000"/>
              </a:lnSpc>
              <a:spcBef>
                <a:spcPct val="0"/>
              </a:spcBef>
              <a:buFont typeface="Wingdings" pitchFamily="2" charset="2"/>
              <a:buNone/>
            </a:pPr>
            <a:r>
              <a:rPr lang="en-US" sz="1600" b="1" dirty="0" smtClean="0">
                <a:latin typeface="Cambria" pitchFamily="18" charset="0"/>
                <a:ea typeface="Cambria" pitchFamily="18" charset="0"/>
              </a:rPr>
              <a:t>Figure: </a:t>
            </a:r>
            <a:r>
              <a:rPr lang="ar-SA" sz="1600" dirty="0" smtClean="0">
                <a:latin typeface="Cambria" pitchFamily="18" charset="0"/>
                <a:ea typeface="Cambria" pitchFamily="18" charset="0"/>
              </a:rPr>
              <a:t> </a:t>
            </a:r>
            <a:r>
              <a:rPr lang="en-US" sz="1600" dirty="0" smtClean="0">
                <a:latin typeface="Cambria" pitchFamily="18" charset="0"/>
                <a:ea typeface="Cambria" pitchFamily="18" charset="0"/>
              </a:rPr>
              <a:t>Removal of an element at the head of a singly linked list: </a:t>
            </a:r>
            <a:endParaRPr lang="ar-SA" sz="1600" dirty="0" smtClean="0">
              <a:latin typeface="Cambria" pitchFamily="18" charset="0"/>
              <a:ea typeface="Cambria" pitchFamily="18" charset="0"/>
            </a:endParaRPr>
          </a:p>
          <a:p>
            <a:pPr eaLnBrk="1" hangingPunct="1">
              <a:lnSpc>
                <a:spcPct val="150000"/>
              </a:lnSpc>
              <a:spcBef>
                <a:spcPct val="0"/>
              </a:spcBef>
              <a:buFont typeface="Wingdings" pitchFamily="2" charset="2"/>
              <a:buNone/>
            </a:pPr>
            <a:r>
              <a:rPr lang="ar-SA" sz="1600" dirty="0" smtClean="0">
                <a:latin typeface="Cambria" pitchFamily="18" charset="0"/>
                <a:ea typeface="Cambria" pitchFamily="18" charset="0"/>
              </a:rPr>
              <a:t>	</a:t>
            </a:r>
            <a:r>
              <a:rPr lang="en-US" sz="1600" dirty="0" smtClean="0">
                <a:latin typeface="Cambria" pitchFamily="18" charset="0"/>
                <a:ea typeface="Cambria" pitchFamily="18" charset="0"/>
              </a:rPr>
              <a:t>(a) before the removal; </a:t>
            </a:r>
            <a:endParaRPr lang="ar-SA" sz="1600" dirty="0" smtClean="0">
              <a:latin typeface="Cambria" pitchFamily="18" charset="0"/>
              <a:ea typeface="Cambria" pitchFamily="18" charset="0"/>
            </a:endParaRPr>
          </a:p>
          <a:p>
            <a:pPr eaLnBrk="1" hangingPunct="1">
              <a:lnSpc>
                <a:spcPct val="150000"/>
              </a:lnSpc>
              <a:spcBef>
                <a:spcPct val="0"/>
              </a:spcBef>
              <a:buFont typeface="Wingdings" pitchFamily="2" charset="2"/>
              <a:buNone/>
            </a:pPr>
            <a:r>
              <a:rPr lang="ar-SA" sz="1600" dirty="0" smtClean="0">
                <a:latin typeface="Cambria" pitchFamily="18" charset="0"/>
                <a:ea typeface="Cambria" pitchFamily="18" charset="0"/>
              </a:rPr>
              <a:t>	</a:t>
            </a:r>
            <a:r>
              <a:rPr lang="en-US" sz="1600" dirty="0" smtClean="0">
                <a:latin typeface="Cambria" pitchFamily="18" charset="0"/>
                <a:ea typeface="Cambria" pitchFamily="18" charset="0"/>
              </a:rPr>
              <a:t>(b) "linking out" the old new node; </a:t>
            </a:r>
            <a:endParaRPr lang="ar-SA" sz="1600" dirty="0" smtClean="0">
              <a:latin typeface="Cambria" pitchFamily="18" charset="0"/>
              <a:ea typeface="Cambria" pitchFamily="18" charset="0"/>
            </a:endParaRPr>
          </a:p>
          <a:p>
            <a:pPr eaLnBrk="1" hangingPunct="1">
              <a:lnSpc>
                <a:spcPct val="150000"/>
              </a:lnSpc>
              <a:spcBef>
                <a:spcPct val="0"/>
              </a:spcBef>
              <a:buFont typeface="Wingdings" pitchFamily="2" charset="2"/>
              <a:buNone/>
            </a:pPr>
            <a:r>
              <a:rPr lang="ar-SA" sz="1600" dirty="0" smtClean="0">
                <a:latin typeface="Cambria" pitchFamily="18" charset="0"/>
                <a:ea typeface="Cambria" pitchFamily="18" charset="0"/>
              </a:rPr>
              <a:t>	</a:t>
            </a:r>
            <a:r>
              <a:rPr lang="en-US" sz="1600" dirty="0" smtClean="0">
                <a:latin typeface="Cambria" pitchFamily="18" charset="0"/>
                <a:ea typeface="Cambria" pitchFamily="18" charset="0"/>
              </a:rPr>
              <a:t>(c) after the removal. </a:t>
            </a:r>
          </a:p>
        </p:txBody>
      </p:sp>
      <p:sp>
        <p:nvSpPr>
          <p:cNvPr id="5" name="Slide Number Placeholder 5"/>
          <p:cNvSpPr>
            <a:spLocks noGrp="1"/>
          </p:cNvSpPr>
          <p:nvPr>
            <p:ph type="sldNum" sz="quarter" idx="12"/>
          </p:nvPr>
        </p:nvSpPr>
        <p:spPr/>
        <p:txBody>
          <a:bodyPr/>
          <a:lstStyle/>
          <a:p>
            <a:pPr>
              <a:defRPr/>
            </a:pPr>
            <a:fld id="{C7302B51-4F25-4C4B-B9EB-906870E33846}" type="slidenum">
              <a:rPr lang="en-US"/>
              <a:pPr>
                <a:defRPr/>
              </a:pPr>
              <a:t>42</a:t>
            </a:fld>
            <a:endParaRPr lang="en-US"/>
          </a:p>
        </p:txBody>
      </p:sp>
      <p:pic>
        <p:nvPicPr>
          <p:cNvPr id="352260" name="Picture 4"/>
          <p:cNvPicPr>
            <a:picLocks noChangeAspect="1" noChangeArrowheads="1"/>
          </p:cNvPicPr>
          <p:nvPr/>
        </p:nvPicPr>
        <p:blipFill>
          <a:blip r:embed="rId2"/>
          <a:srcRect/>
          <a:stretch>
            <a:fillRect/>
          </a:stretch>
        </p:blipFill>
        <p:spPr bwMode="auto">
          <a:xfrm>
            <a:off x="990600" y="3505200"/>
            <a:ext cx="7543800" cy="3352800"/>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52260"/>
                                        </p:tgtEl>
                                        <p:attrNameLst>
                                          <p:attrName>style.visibility</p:attrName>
                                        </p:attrNameLst>
                                      </p:cBhvr>
                                      <p:to>
                                        <p:strVal val="visible"/>
                                      </p:to>
                                    </p:set>
                                    <p:animEffect transition="in" filter="slide(fromBottom)">
                                      <p:cBhvr>
                                        <p:cTn id="7" dur="500"/>
                                        <p:tgtEl>
                                          <p:spTgt spid="352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4638"/>
            <a:ext cx="8229600" cy="868362"/>
          </a:xfrm>
        </p:spPr>
        <p:txBody>
          <a:bodyPr/>
          <a:lstStyle/>
          <a:p>
            <a:pPr eaLnBrk="1" hangingPunct="1"/>
            <a:r>
              <a:rPr lang="en-US" sz="3400" b="1" dirty="0" smtClean="0">
                <a:latin typeface="Cambria" pitchFamily="18" charset="0"/>
                <a:ea typeface="Cambria" pitchFamily="18" charset="0"/>
              </a:rPr>
              <a:t>Removing an Tail Element</a:t>
            </a:r>
          </a:p>
        </p:txBody>
      </p:sp>
      <p:sp>
        <p:nvSpPr>
          <p:cNvPr id="22531" name="Rectangle 3"/>
          <p:cNvSpPr>
            <a:spLocks noGrp="1" noChangeArrowheads="1"/>
          </p:cNvSpPr>
          <p:nvPr>
            <p:ph idx="1"/>
          </p:nvPr>
        </p:nvSpPr>
        <p:spPr>
          <a:xfrm>
            <a:off x="457200" y="1417637"/>
            <a:ext cx="8229600" cy="4906963"/>
          </a:xfrm>
        </p:spPr>
        <p:txBody>
          <a:bodyPr>
            <a:normAutofit/>
          </a:bodyPr>
          <a:lstStyle/>
          <a:p>
            <a:pPr eaLnBrk="1" hangingPunct="1">
              <a:lnSpc>
                <a:spcPct val="150000"/>
              </a:lnSpc>
            </a:pPr>
            <a:r>
              <a:rPr lang="en-US" sz="2000" dirty="0" smtClean="0">
                <a:latin typeface="Cambria" pitchFamily="18" charset="0"/>
                <a:ea typeface="Cambria" pitchFamily="18" charset="0"/>
              </a:rPr>
              <a:t>Unfortunately, we cannot easily delete the tail node of a singly linked list. Even if we have a tail reference directly to the last node of the list, </a:t>
            </a:r>
            <a:endParaRPr lang="ar-SA" sz="2000" dirty="0" smtClean="0">
              <a:latin typeface="Cambria" pitchFamily="18" charset="0"/>
              <a:ea typeface="Cambria" pitchFamily="18" charset="0"/>
            </a:endParaRPr>
          </a:p>
          <a:p>
            <a:pPr lvl="1" eaLnBrk="1" hangingPunct="1">
              <a:lnSpc>
                <a:spcPct val="150000"/>
              </a:lnSpc>
            </a:pPr>
            <a:r>
              <a:rPr lang="en-US" sz="1800" dirty="0" smtClean="0">
                <a:latin typeface="Cambria" pitchFamily="18" charset="0"/>
                <a:ea typeface="Cambria" pitchFamily="18" charset="0"/>
              </a:rPr>
              <a:t>we must be able to access the node </a:t>
            </a:r>
            <a:r>
              <a:rPr lang="en-US" sz="1800" b="1" i="1" dirty="0" smtClean="0">
                <a:latin typeface="Cambria" pitchFamily="18" charset="0"/>
                <a:ea typeface="Cambria" pitchFamily="18" charset="0"/>
              </a:rPr>
              <a:t>before</a:t>
            </a:r>
            <a:r>
              <a:rPr lang="en-US" sz="1800" dirty="0" smtClean="0">
                <a:latin typeface="Cambria" pitchFamily="18" charset="0"/>
                <a:ea typeface="Cambria" pitchFamily="18" charset="0"/>
              </a:rPr>
              <a:t> the last node in order to remove the last node. </a:t>
            </a:r>
            <a:endParaRPr lang="ar-SA" sz="1800" dirty="0" smtClean="0">
              <a:latin typeface="Cambria" pitchFamily="18" charset="0"/>
              <a:ea typeface="Cambria" pitchFamily="18" charset="0"/>
            </a:endParaRPr>
          </a:p>
          <a:p>
            <a:pPr lvl="1" eaLnBrk="1" hangingPunct="1">
              <a:lnSpc>
                <a:spcPct val="150000"/>
              </a:lnSpc>
            </a:pPr>
            <a:r>
              <a:rPr lang="en-US" sz="1800" dirty="0" smtClean="0">
                <a:latin typeface="Cambria" pitchFamily="18" charset="0"/>
                <a:ea typeface="Cambria" pitchFamily="18" charset="0"/>
              </a:rPr>
              <a:t>But we cannot reach the node before the tail by following next links from the tail. </a:t>
            </a:r>
            <a:endParaRPr lang="ar-SA" sz="1800" dirty="0" smtClean="0">
              <a:latin typeface="Cambria" pitchFamily="18" charset="0"/>
              <a:ea typeface="Cambria" pitchFamily="18" charset="0"/>
            </a:endParaRPr>
          </a:p>
          <a:p>
            <a:pPr lvl="1" eaLnBrk="1" hangingPunct="1">
              <a:lnSpc>
                <a:spcPct val="150000"/>
              </a:lnSpc>
            </a:pPr>
            <a:r>
              <a:rPr lang="en-US" sz="1800" dirty="0" smtClean="0">
                <a:latin typeface="Cambria" pitchFamily="18" charset="0"/>
                <a:ea typeface="Cambria" pitchFamily="18" charset="0"/>
              </a:rPr>
              <a:t>The only way to access this node is to start from the head of the list and search all the way through the list. </a:t>
            </a:r>
            <a:endParaRPr lang="ar-SA" sz="1800" dirty="0" smtClean="0">
              <a:latin typeface="Cambria" pitchFamily="18" charset="0"/>
              <a:ea typeface="Cambria" pitchFamily="18" charset="0"/>
            </a:endParaRPr>
          </a:p>
          <a:p>
            <a:pPr lvl="1" eaLnBrk="1" hangingPunct="1">
              <a:lnSpc>
                <a:spcPct val="150000"/>
              </a:lnSpc>
            </a:pPr>
            <a:r>
              <a:rPr lang="en-US" sz="1800" dirty="0" smtClean="0">
                <a:latin typeface="Cambria" pitchFamily="18" charset="0"/>
                <a:ea typeface="Cambria" pitchFamily="18" charset="0"/>
              </a:rPr>
              <a:t>But such a sequence of link hopping operations could take a long time.</a:t>
            </a:r>
          </a:p>
        </p:txBody>
      </p:sp>
      <p:sp>
        <p:nvSpPr>
          <p:cNvPr id="4" name="Slide Number Placeholder 5"/>
          <p:cNvSpPr>
            <a:spLocks noGrp="1"/>
          </p:cNvSpPr>
          <p:nvPr>
            <p:ph type="sldNum" sz="quarter" idx="12"/>
          </p:nvPr>
        </p:nvSpPr>
        <p:spPr/>
        <p:txBody>
          <a:bodyPr/>
          <a:lstStyle/>
          <a:p>
            <a:pPr>
              <a:defRPr/>
            </a:pPr>
            <a:fld id="{9DAF7DDE-5A50-4667-9951-1FF64BD71699}" type="slidenum">
              <a:rPr lang="en-US"/>
              <a:pPr>
                <a:defRPr/>
              </a:pPr>
              <a:t>43</a:t>
            </a:fld>
            <a:endParaRPr lang="en-US"/>
          </a:p>
        </p:txBody>
      </p:sp>
    </p:spTree>
  </p:cSld>
  <p:clrMapOvr>
    <a:masterClrMapping/>
  </p:clrMapOvr>
  <p:transition>
    <p:cover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8229600" cy="715962"/>
          </a:xfrm>
        </p:spPr>
        <p:txBody>
          <a:bodyPr>
            <a:normAutofit fontScale="90000"/>
          </a:bodyPr>
          <a:lstStyle/>
          <a:p>
            <a:pPr eaLnBrk="1" hangingPunct="1"/>
            <a:r>
              <a:rPr lang="en-US" b="1" dirty="0" smtClean="0">
                <a:latin typeface="Cambria" pitchFamily="18" charset="0"/>
                <a:ea typeface="Cambria" pitchFamily="18" charset="0"/>
              </a:rPr>
              <a:t>Doubly Linked Lists</a:t>
            </a:r>
            <a:r>
              <a:rPr lang="en-US" dirty="0" smtClean="0">
                <a:latin typeface="Cambria" pitchFamily="18" charset="0"/>
                <a:ea typeface="Cambria" pitchFamily="18" charset="0"/>
              </a:rPr>
              <a:t> </a:t>
            </a:r>
          </a:p>
        </p:txBody>
      </p:sp>
      <p:sp>
        <p:nvSpPr>
          <p:cNvPr id="23555" name="Rectangle 3"/>
          <p:cNvSpPr>
            <a:spLocks noGrp="1" noChangeArrowheads="1"/>
          </p:cNvSpPr>
          <p:nvPr>
            <p:ph idx="1"/>
          </p:nvPr>
        </p:nvSpPr>
        <p:spPr>
          <a:xfrm>
            <a:off x="457200" y="838200"/>
            <a:ext cx="8229600" cy="4983163"/>
          </a:xfrm>
        </p:spPr>
        <p:txBody>
          <a:bodyPr/>
          <a:lstStyle/>
          <a:p>
            <a:pPr eaLnBrk="1" hangingPunct="1">
              <a:lnSpc>
                <a:spcPct val="150000"/>
              </a:lnSpc>
            </a:pPr>
            <a:r>
              <a:rPr lang="en-US" sz="1800" dirty="0" smtClean="0">
                <a:latin typeface="Cambria" pitchFamily="18" charset="0"/>
                <a:ea typeface="Cambria" pitchFamily="18" charset="0"/>
              </a:rPr>
              <a:t>There is a type of linked list that allows us to go in both directions</a:t>
            </a:r>
          </a:p>
          <a:p>
            <a:pPr lvl="1" eaLnBrk="1" hangingPunct="1">
              <a:lnSpc>
                <a:spcPct val="150000"/>
              </a:lnSpc>
            </a:pPr>
            <a:r>
              <a:rPr lang="en-US" sz="1600" dirty="0" smtClean="0">
                <a:latin typeface="Cambria" pitchFamily="18" charset="0"/>
                <a:ea typeface="Cambria" pitchFamily="18" charset="0"/>
              </a:rPr>
              <a:t>—forward </a:t>
            </a:r>
          </a:p>
          <a:p>
            <a:pPr lvl="1" eaLnBrk="1" hangingPunct="1">
              <a:lnSpc>
                <a:spcPct val="150000"/>
              </a:lnSpc>
            </a:pPr>
            <a:r>
              <a:rPr lang="en-US" sz="1600" dirty="0" smtClean="0">
                <a:latin typeface="Cambria" pitchFamily="18" charset="0"/>
                <a:ea typeface="Cambria" pitchFamily="18" charset="0"/>
              </a:rPr>
              <a:t>and reverse—in a linked list. </a:t>
            </a:r>
          </a:p>
          <a:p>
            <a:pPr eaLnBrk="1" hangingPunct="1">
              <a:lnSpc>
                <a:spcPct val="150000"/>
              </a:lnSpc>
            </a:pPr>
            <a:r>
              <a:rPr lang="en-US" sz="1800" dirty="0" smtClean="0">
                <a:latin typeface="Cambria" pitchFamily="18" charset="0"/>
                <a:ea typeface="Cambria" pitchFamily="18" charset="0"/>
              </a:rPr>
              <a:t>It is the </a:t>
            </a:r>
            <a:r>
              <a:rPr lang="en-US" sz="1800" b="1" i="1" dirty="0" smtClean="0">
                <a:latin typeface="Cambria" pitchFamily="18" charset="0"/>
                <a:ea typeface="Cambria" pitchFamily="18" charset="0"/>
              </a:rPr>
              <a:t>doubly linked</a:t>
            </a:r>
            <a:r>
              <a:rPr lang="en-US" sz="1800" dirty="0" smtClean="0">
                <a:latin typeface="Cambria" pitchFamily="18" charset="0"/>
                <a:ea typeface="Cambria" pitchFamily="18" charset="0"/>
              </a:rPr>
              <a:t> list. </a:t>
            </a:r>
          </a:p>
          <a:p>
            <a:pPr eaLnBrk="1" hangingPunct="1">
              <a:lnSpc>
                <a:spcPct val="150000"/>
              </a:lnSpc>
            </a:pPr>
            <a:r>
              <a:rPr lang="en-US" sz="1800" dirty="0" smtClean="0">
                <a:latin typeface="Cambria" pitchFamily="18" charset="0"/>
                <a:ea typeface="Cambria" pitchFamily="18" charset="0"/>
              </a:rPr>
              <a:t>Such lists allow for </a:t>
            </a:r>
          </a:p>
          <a:p>
            <a:pPr lvl="1" eaLnBrk="1" hangingPunct="1">
              <a:lnSpc>
                <a:spcPct val="150000"/>
              </a:lnSpc>
            </a:pPr>
            <a:r>
              <a:rPr lang="en-US" sz="1600" dirty="0" smtClean="0">
                <a:latin typeface="Cambria" pitchFamily="18" charset="0"/>
                <a:ea typeface="Cambria" pitchFamily="18" charset="0"/>
              </a:rPr>
              <a:t>a great variety of quick update operations, including insertion and removal at both ends, and in the middle. </a:t>
            </a:r>
          </a:p>
          <a:p>
            <a:pPr eaLnBrk="1" hangingPunct="1">
              <a:lnSpc>
                <a:spcPct val="150000"/>
              </a:lnSpc>
            </a:pPr>
            <a:r>
              <a:rPr lang="en-US" sz="1800" dirty="0" smtClean="0">
                <a:latin typeface="Cambria" pitchFamily="18" charset="0"/>
                <a:ea typeface="Cambria" pitchFamily="18" charset="0"/>
              </a:rPr>
              <a:t>A node in a doubly linked list stores two references</a:t>
            </a:r>
          </a:p>
          <a:p>
            <a:pPr lvl="1" eaLnBrk="1" hangingPunct="1">
              <a:lnSpc>
                <a:spcPct val="150000"/>
              </a:lnSpc>
            </a:pPr>
            <a:r>
              <a:rPr lang="en-US" sz="1600" dirty="0" smtClean="0">
                <a:latin typeface="Cambria" pitchFamily="18" charset="0"/>
                <a:ea typeface="Cambria" pitchFamily="18" charset="0"/>
              </a:rPr>
              <a:t>—a next link, which points to the next node in the list, </a:t>
            </a:r>
          </a:p>
          <a:p>
            <a:pPr lvl="1" eaLnBrk="1" hangingPunct="1">
              <a:lnSpc>
                <a:spcPct val="150000"/>
              </a:lnSpc>
            </a:pPr>
            <a:r>
              <a:rPr lang="en-US" sz="1600" dirty="0" smtClean="0">
                <a:latin typeface="Cambria" pitchFamily="18" charset="0"/>
                <a:ea typeface="Cambria" pitchFamily="18" charset="0"/>
              </a:rPr>
              <a:t>and a </a:t>
            </a:r>
            <a:r>
              <a:rPr lang="en-US" sz="1600" dirty="0" err="1" smtClean="0">
                <a:latin typeface="Cambria" pitchFamily="18" charset="0"/>
                <a:ea typeface="Cambria" pitchFamily="18" charset="0"/>
              </a:rPr>
              <a:t>prev</a:t>
            </a:r>
            <a:r>
              <a:rPr lang="en-US" sz="1600" dirty="0" smtClean="0">
                <a:latin typeface="Cambria" pitchFamily="18" charset="0"/>
                <a:ea typeface="Cambria" pitchFamily="18" charset="0"/>
              </a:rPr>
              <a:t> link, which points to the previous node in the list.</a:t>
            </a:r>
          </a:p>
        </p:txBody>
      </p:sp>
      <p:sp>
        <p:nvSpPr>
          <p:cNvPr id="4" name="Slide Number Placeholder 5"/>
          <p:cNvSpPr>
            <a:spLocks noGrp="1"/>
          </p:cNvSpPr>
          <p:nvPr>
            <p:ph type="sldNum" sz="quarter" idx="12"/>
          </p:nvPr>
        </p:nvSpPr>
        <p:spPr/>
        <p:txBody>
          <a:bodyPr/>
          <a:lstStyle/>
          <a:p>
            <a:pPr>
              <a:defRPr/>
            </a:pPr>
            <a:fld id="{7CE53682-5AE8-4001-8583-7024BD4A2A27}" type="slidenum">
              <a:rPr lang="en-US"/>
              <a:pPr>
                <a:defRPr/>
              </a:pPr>
              <a:t>44</a:t>
            </a:fld>
            <a:endParaRPr lang="en-US"/>
          </a:p>
        </p:txBody>
      </p:sp>
      <p:pic>
        <p:nvPicPr>
          <p:cNvPr id="5" name="Picture 6"/>
          <p:cNvPicPr>
            <a:picLocks noChangeAspect="1" noChangeArrowheads="1"/>
          </p:cNvPicPr>
          <p:nvPr/>
        </p:nvPicPr>
        <p:blipFill>
          <a:blip r:embed="rId2"/>
          <a:srcRect/>
          <a:stretch>
            <a:fillRect/>
          </a:stretch>
        </p:blipFill>
        <p:spPr>
          <a:xfrm>
            <a:off x="381000" y="5257800"/>
            <a:ext cx="8305800" cy="1295400"/>
          </a:xfrm>
          <a:prstGeom prst="rect">
            <a:avLst/>
          </a:prstGeom>
          <a:noFill/>
        </p:spPr>
      </p:pic>
    </p:spTree>
  </p:cSld>
  <p:clrMapOvr>
    <a:masterClrMapping/>
  </p:clrMapOvr>
  <p:transition>
    <p:cover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914400" y="152400"/>
            <a:ext cx="7772400" cy="865187"/>
          </a:xfrm>
        </p:spPr>
        <p:txBody>
          <a:bodyPr>
            <a:normAutofit/>
          </a:bodyPr>
          <a:lstStyle/>
          <a:p>
            <a:pPr eaLnBrk="1" hangingPunct="1"/>
            <a:r>
              <a:rPr lang="en-US" sz="4000" b="1" dirty="0" smtClean="0">
                <a:latin typeface="Cambria" pitchFamily="18" charset="0"/>
                <a:ea typeface="Cambria" pitchFamily="18" charset="0"/>
              </a:rPr>
              <a:t>Doubly Linked Lists</a:t>
            </a:r>
          </a:p>
        </p:txBody>
      </p:sp>
      <p:sp>
        <p:nvSpPr>
          <p:cNvPr id="27651" name="Rectangle 3"/>
          <p:cNvSpPr>
            <a:spLocks noGrp="1" noChangeArrowheads="1"/>
          </p:cNvSpPr>
          <p:nvPr>
            <p:ph type="body" sz="half" idx="1"/>
          </p:nvPr>
        </p:nvSpPr>
        <p:spPr>
          <a:xfrm>
            <a:off x="381000" y="914400"/>
            <a:ext cx="8229600" cy="2874963"/>
          </a:xfrm>
        </p:spPr>
        <p:txBody>
          <a:bodyPr>
            <a:normAutofit fontScale="92500"/>
          </a:bodyPr>
          <a:lstStyle/>
          <a:p>
            <a:pPr algn="just" eaLnBrk="1" hangingPunct="1">
              <a:lnSpc>
                <a:spcPct val="150000"/>
              </a:lnSpc>
            </a:pPr>
            <a:r>
              <a:rPr lang="en-US" sz="1800" dirty="0" smtClean="0">
                <a:latin typeface="Cambria" pitchFamily="18" charset="0"/>
                <a:ea typeface="Cambria" pitchFamily="18" charset="0"/>
              </a:rPr>
              <a:t>Inserting or removing elements at either end of a doubly linked list is straight- forward to do. </a:t>
            </a:r>
          </a:p>
          <a:p>
            <a:pPr algn="just" eaLnBrk="1" hangingPunct="1">
              <a:lnSpc>
                <a:spcPct val="150000"/>
              </a:lnSpc>
            </a:pPr>
            <a:r>
              <a:rPr lang="en-US" sz="1800" dirty="0" smtClean="0">
                <a:latin typeface="Cambria" pitchFamily="18" charset="0"/>
                <a:ea typeface="Cambria" pitchFamily="18" charset="0"/>
              </a:rPr>
              <a:t>Indeed, the </a:t>
            </a:r>
            <a:r>
              <a:rPr lang="en-US" sz="1800" dirty="0" err="1" smtClean="0">
                <a:latin typeface="Cambria" pitchFamily="18" charset="0"/>
                <a:ea typeface="Cambria" pitchFamily="18" charset="0"/>
              </a:rPr>
              <a:t>prev</a:t>
            </a:r>
            <a:r>
              <a:rPr lang="en-US" sz="1800" dirty="0" smtClean="0">
                <a:latin typeface="Cambria" pitchFamily="18" charset="0"/>
                <a:ea typeface="Cambria" pitchFamily="18" charset="0"/>
              </a:rPr>
              <a:t> links eliminate the need to traverse the list to get to the node just before the tail. </a:t>
            </a:r>
          </a:p>
          <a:p>
            <a:pPr algn="just" eaLnBrk="1" hangingPunct="1">
              <a:lnSpc>
                <a:spcPct val="150000"/>
              </a:lnSpc>
              <a:buFont typeface="Wingdings" pitchFamily="2" charset="2"/>
              <a:buNone/>
            </a:pPr>
            <a:r>
              <a:rPr lang="en-US" sz="1800" b="1" dirty="0" smtClean="0">
                <a:latin typeface="Cambria" pitchFamily="18" charset="0"/>
                <a:ea typeface="Cambria" pitchFamily="18" charset="0"/>
              </a:rPr>
              <a:t>Figure :</a:t>
            </a:r>
            <a:r>
              <a:rPr lang="en-US" sz="1800" dirty="0" smtClean="0">
                <a:latin typeface="Cambria" pitchFamily="18" charset="0"/>
                <a:ea typeface="Cambria" pitchFamily="18" charset="0"/>
              </a:rPr>
              <a:t>Removing the node at the end of a </a:t>
            </a:r>
            <a:r>
              <a:rPr lang="en-US" sz="1800" dirty="0" err="1" smtClean="0">
                <a:latin typeface="Cambria" pitchFamily="18" charset="0"/>
                <a:ea typeface="Cambria" pitchFamily="18" charset="0"/>
              </a:rPr>
              <a:t>a</a:t>
            </a:r>
            <a:r>
              <a:rPr lang="en-US" sz="1800" dirty="0" smtClean="0">
                <a:latin typeface="Cambria" pitchFamily="18" charset="0"/>
                <a:ea typeface="Cambria" pitchFamily="18" charset="0"/>
              </a:rPr>
              <a:t> doubly linked list with header and trailer sentinels: (a) before deleting at the tail; (b) deleting at the tail; (c) after the deletion.</a:t>
            </a:r>
          </a:p>
        </p:txBody>
      </p:sp>
      <p:pic>
        <p:nvPicPr>
          <p:cNvPr id="27652" name="Picture 6"/>
          <p:cNvPicPr>
            <a:picLocks noGrp="1" noChangeAspect="1" noChangeArrowheads="1"/>
          </p:cNvPicPr>
          <p:nvPr>
            <p:ph sz="half" idx="2"/>
          </p:nvPr>
        </p:nvPicPr>
        <p:blipFill>
          <a:blip r:embed="rId2"/>
          <a:srcRect/>
          <a:stretch>
            <a:fillRect/>
          </a:stretch>
        </p:blipFill>
        <p:spPr>
          <a:xfrm>
            <a:off x="609600" y="3505200"/>
            <a:ext cx="8298160" cy="2854325"/>
          </a:xfrm>
          <a:noFill/>
        </p:spPr>
      </p:pic>
      <p:sp>
        <p:nvSpPr>
          <p:cNvPr id="5" name="Slide Number Placeholder 6"/>
          <p:cNvSpPr>
            <a:spLocks noGrp="1"/>
          </p:cNvSpPr>
          <p:nvPr>
            <p:ph type="sldNum" sz="quarter" idx="12"/>
          </p:nvPr>
        </p:nvSpPr>
        <p:spPr/>
        <p:txBody>
          <a:bodyPr/>
          <a:lstStyle/>
          <a:p>
            <a:pPr>
              <a:defRPr/>
            </a:pPr>
            <a:fld id="{CC9B659E-87E3-40D9-8709-70BB23AA7044}" type="slidenum">
              <a:rPr lang="en-US"/>
              <a:pPr>
                <a:defRPr/>
              </a:pPr>
              <a:t>45</a:t>
            </a:fld>
            <a:endParaRPr lang="en-US"/>
          </a:p>
        </p:txBody>
      </p:sp>
    </p:spTree>
  </p:cSld>
  <p:clrMapOvr>
    <a:masterClrMapping/>
  </p:clrMapOvr>
  <p:transition>
    <p:cover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0" y="277813"/>
            <a:ext cx="8915400" cy="712787"/>
          </a:xfrm>
        </p:spPr>
        <p:txBody>
          <a:bodyPr>
            <a:normAutofit fontScale="90000"/>
          </a:bodyPr>
          <a:lstStyle/>
          <a:p>
            <a:pPr eaLnBrk="1" hangingPunct="1"/>
            <a:r>
              <a:rPr lang="en-US" b="1" dirty="0" smtClean="0">
                <a:latin typeface="Cambria" pitchFamily="18" charset="0"/>
                <a:ea typeface="Cambria" pitchFamily="18" charset="0"/>
              </a:rPr>
              <a:t>Adding an element in Doubly </a:t>
            </a:r>
            <a:r>
              <a:rPr lang="en-US" b="1" dirty="0" smtClean="0">
                <a:latin typeface="Cambria" pitchFamily="18" charset="0"/>
                <a:ea typeface="Cambria" pitchFamily="18" charset="0"/>
              </a:rPr>
              <a:t>Linked Lists</a:t>
            </a:r>
          </a:p>
        </p:txBody>
      </p:sp>
      <p:sp>
        <p:nvSpPr>
          <p:cNvPr id="29699" name="Rectangle 3"/>
          <p:cNvSpPr>
            <a:spLocks noGrp="1" noChangeArrowheads="1"/>
          </p:cNvSpPr>
          <p:nvPr>
            <p:ph type="body" sz="half" idx="1"/>
          </p:nvPr>
        </p:nvSpPr>
        <p:spPr>
          <a:xfrm>
            <a:off x="609600" y="1392237"/>
            <a:ext cx="8077200" cy="2189163"/>
          </a:xfrm>
        </p:spPr>
        <p:txBody>
          <a:bodyPr/>
          <a:lstStyle/>
          <a:p>
            <a:pPr eaLnBrk="1" hangingPunct="1">
              <a:buNone/>
            </a:pPr>
            <a:r>
              <a:rPr lang="en-US" sz="2000" dirty="0" smtClean="0">
                <a:latin typeface="Cambria" pitchFamily="18" charset="0"/>
                <a:ea typeface="Cambria" pitchFamily="18" charset="0"/>
              </a:rPr>
              <a:t>Likewise, we can easily perform an insertion of a new element at the beginning of a doubly linked list.</a:t>
            </a:r>
          </a:p>
        </p:txBody>
      </p:sp>
      <p:pic>
        <p:nvPicPr>
          <p:cNvPr id="29700" name="Picture 6"/>
          <p:cNvPicPr>
            <a:picLocks noGrp="1" noChangeAspect="1" noChangeArrowheads="1"/>
          </p:cNvPicPr>
          <p:nvPr>
            <p:ph sz="half" idx="2"/>
          </p:nvPr>
        </p:nvPicPr>
        <p:blipFill>
          <a:blip r:embed="rId2"/>
          <a:srcRect/>
          <a:stretch>
            <a:fillRect/>
          </a:stretch>
        </p:blipFill>
        <p:spPr>
          <a:xfrm>
            <a:off x="762000" y="2362200"/>
            <a:ext cx="7696200" cy="3352800"/>
          </a:xfrm>
          <a:noFill/>
        </p:spPr>
      </p:pic>
      <p:sp>
        <p:nvSpPr>
          <p:cNvPr id="5" name="Slide Number Placeholder 6"/>
          <p:cNvSpPr>
            <a:spLocks noGrp="1"/>
          </p:cNvSpPr>
          <p:nvPr>
            <p:ph type="sldNum" sz="quarter" idx="12"/>
          </p:nvPr>
        </p:nvSpPr>
        <p:spPr/>
        <p:txBody>
          <a:bodyPr/>
          <a:lstStyle/>
          <a:p>
            <a:pPr>
              <a:defRPr/>
            </a:pPr>
            <a:fld id="{302549BD-7F08-4C44-865F-E689741C6A53}" type="slidenum">
              <a:rPr lang="en-US"/>
              <a:pPr>
                <a:defRPr/>
              </a:pPr>
              <a:t>46</a:t>
            </a:fld>
            <a:endParaRPr lang="en-US"/>
          </a:p>
        </p:txBody>
      </p:sp>
      <p:sp>
        <p:nvSpPr>
          <p:cNvPr id="6" name="TextBox 5"/>
          <p:cNvSpPr txBox="1"/>
          <p:nvPr/>
        </p:nvSpPr>
        <p:spPr>
          <a:xfrm>
            <a:off x="1219200" y="5906869"/>
            <a:ext cx="7467600" cy="646331"/>
          </a:xfrm>
          <a:prstGeom prst="rect">
            <a:avLst/>
          </a:prstGeom>
          <a:noFill/>
        </p:spPr>
        <p:txBody>
          <a:bodyPr wrap="square" rtlCol="0">
            <a:spAutoFit/>
          </a:bodyPr>
          <a:lstStyle/>
          <a:p>
            <a:r>
              <a:rPr lang="en-US" b="1" dirty="0" smtClean="0">
                <a:latin typeface="Cambria" pitchFamily="18" charset="0"/>
                <a:ea typeface="Cambria" pitchFamily="18" charset="0"/>
              </a:rPr>
              <a:t>Figure: </a:t>
            </a:r>
            <a:r>
              <a:rPr lang="en-US" dirty="0" smtClean="0">
                <a:latin typeface="Cambria" pitchFamily="18" charset="0"/>
                <a:ea typeface="Cambria" pitchFamily="18" charset="0"/>
              </a:rPr>
              <a:t>Adding an element at the front: (a) during; (b) after.</a:t>
            </a:r>
          </a:p>
          <a:p>
            <a:endParaRPr lang="en-US" dirty="0"/>
          </a:p>
        </p:txBody>
      </p:sp>
    </p:spTree>
  </p:cSld>
  <p:clrMapOvr>
    <a:masterClrMapping/>
  </p:clrMapOvr>
  <p:transition>
    <p:cover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2" name="Rectangle 4"/>
          <p:cNvSpPr>
            <a:spLocks noGrp="1" noChangeArrowheads="1"/>
          </p:cNvSpPr>
          <p:nvPr>
            <p:ph type="title"/>
          </p:nvPr>
        </p:nvSpPr>
        <p:spPr>
          <a:xfrm>
            <a:off x="152400" y="277813"/>
            <a:ext cx="8686800" cy="1143000"/>
          </a:xfrm>
        </p:spPr>
        <p:txBody>
          <a:bodyPr rtlCol="0">
            <a:normAutofit fontScale="90000"/>
          </a:bodyPr>
          <a:lstStyle/>
          <a:p>
            <a:pPr eaLnBrk="1" fontAlgn="auto" hangingPunct="1">
              <a:spcAft>
                <a:spcPts val="0"/>
              </a:spcAft>
              <a:defRPr/>
            </a:pPr>
            <a:r>
              <a:rPr lang="en-US" sz="3800" b="1" dirty="0" smtClean="0">
                <a:latin typeface="Cambria" pitchFamily="18" charset="0"/>
                <a:ea typeface="Cambria" pitchFamily="18" charset="0"/>
              </a:rPr>
              <a:t>Insertion in the Middle of a Doubly Linked List</a:t>
            </a:r>
          </a:p>
        </p:txBody>
      </p:sp>
      <p:sp>
        <p:nvSpPr>
          <p:cNvPr id="32771" name="Rectangle 5"/>
          <p:cNvSpPr>
            <a:spLocks noGrp="1" noChangeArrowheads="1"/>
          </p:cNvSpPr>
          <p:nvPr>
            <p:ph type="body" sz="half" idx="1"/>
          </p:nvPr>
        </p:nvSpPr>
        <p:spPr>
          <a:xfrm>
            <a:off x="762000" y="5486400"/>
            <a:ext cx="7772400" cy="914400"/>
          </a:xfrm>
        </p:spPr>
        <p:txBody>
          <a:bodyPr/>
          <a:lstStyle/>
          <a:p>
            <a:pPr algn="just" eaLnBrk="1" hangingPunct="1">
              <a:buFont typeface="Wingdings" pitchFamily="2" charset="2"/>
              <a:buNone/>
            </a:pPr>
            <a:r>
              <a:rPr lang="en-US" sz="1800" b="1" dirty="0" smtClean="0">
                <a:latin typeface="Cambria" pitchFamily="18" charset="0"/>
                <a:ea typeface="Cambria" pitchFamily="18" charset="0"/>
              </a:rPr>
              <a:t>Figure : </a:t>
            </a:r>
            <a:r>
              <a:rPr lang="en-US" sz="1800" dirty="0" smtClean="0">
                <a:latin typeface="Cambria" pitchFamily="18" charset="0"/>
                <a:ea typeface="Cambria" pitchFamily="18" charset="0"/>
              </a:rPr>
              <a:t>	Adding a new node after the node storing JFK: (a) creating a new node with element BWI and linking it in; (b) after the insertion.</a:t>
            </a:r>
          </a:p>
        </p:txBody>
      </p:sp>
      <p:pic>
        <p:nvPicPr>
          <p:cNvPr id="32772" name="Picture 7"/>
          <p:cNvPicPr>
            <a:picLocks noGrp="1" noChangeAspect="1" noChangeArrowheads="1"/>
          </p:cNvPicPr>
          <p:nvPr>
            <p:ph sz="half" idx="2"/>
          </p:nvPr>
        </p:nvPicPr>
        <p:blipFill>
          <a:blip r:embed="rId2"/>
          <a:srcRect/>
          <a:stretch>
            <a:fillRect/>
          </a:stretch>
        </p:blipFill>
        <p:spPr>
          <a:xfrm>
            <a:off x="990600" y="1905000"/>
            <a:ext cx="7467600" cy="3352800"/>
          </a:xfrm>
          <a:noFill/>
        </p:spPr>
      </p:pic>
      <p:sp>
        <p:nvSpPr>
          <p:cNvPr id="5" name="Slide Number Placeholder 6"/>
          <p:cNvSpPr>
            <a:spLocks noGrp="1"/>
          </p:cNvSpPr>
          <p:nvPr>
            <p:ph type="sldNum" sz="quarter" idx="12"/>
          </p:nvPr>
        </p:nvSpPr>
        <p:spPr/>
        <p:txBody>
          <a:bodyPr/>
          <a:lstStyle/>
          <a:p>
            <a:pPr>
              <a:defRPr/>
            </a:pPr>
            <a:fld id="{8A72C581-278B-449A-8EE2-A32D2CB977F4}" type="slidenum">
              <a:rPr lang="en-US"/>
              <a:pPr>
                <a:defRPr/>
              </a:pPr>
              <a:t>47</a:t>
            </a:fld>
            <a:endParaRPr lang="en-US"/>
          </a:p>
        </p:txBody>
      </p:sp>
    </p:spTree>
  </p:cSld>
  <p:clrMapOvr>
    <a:masterClrMapping/>
  </p:clrMapOvr>
  <p:transition>
    <p:cover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rtlCol="0">
            <a:normAutofit/>
          </a:bodyPr>
          <a:lstStyle/>
          <a:p>
            <a:pPr eaLnBrk="1" fontAlgn="auto" hangingPunct="1">
              <a:spcAft>
                <a:spcPts val="0"/>
              </a:spcAft>
              <a:defRPr/>
            </a:pPr>
            <a:r>
              <a:rPr lang="en-US" sz="3200" b="1" dirty="0" smtClean="0">
                <a:latin typeface="Cambria" pitchFamily="18" charset="0"/>
                <a:ea typeface="Cambria" pitchFamily="18" charset="0"/>
              </a:rPr>
              <a:t>Removal in the Middle of a Doubly Linked List</a:t>
            </a:r>
          </a:p>
        </p:txBody>
      </p:sp>
      <p:sp>
        <p:nvSpPr>
          <p:cNvPr id="35843" name="Rectangle 3"/>
          <p:cNvSpPr>
            <a:spLocks noGrp="1" noChangeArrowheads="1"/>
          </p:cNvSpPr>
          <p:nvPr>
            <p:ph idx="1"/>
          </p:nvPr>
        </p:nvSpPr>
        <p:spPr>
          <a:xfrm>
            <a:off x="533400" y="5715000"/>
            <a:ext cx="8229600" cy="609600"/>
          </a:xfrm>
        </p:spPr>
        <p:txBody>
          <a:bodyPr>
            <a:normAutofit fontScale="92500"/>
          </a:bodyPr>
          <a:lstStyle/>
          <a:p>
            <a:pPr eaLnBrk="1" hangingPunct="1">
              <a:buFont typeface="Wingdings" pitchFamily="2" charset="2"/>
              <a:buNone/>
            </a:pPr>
            <a:r>
              <a:rPr lang="en-US" sz="1600" b="1" dirty="0" smtClean="0">
                <a:latin typeface="Cambria" pitchFamily="18" charset="0"/>
                <a:ea typeface="Cambria" pitchFamily="18" charset="0"/>
              </a:rPr>
              <a:t>Figure : </a:t>
            </a:r>
            <a:r>
              <a:rPr lang="en-US" sz="1600" dirty="0" smtClean="0">
                <a:latin typeface="Cambria" pitchFamily="18" charset="0"/>
                <a:ea typeface="Cambria" pitchFamily="18" charset="0"/>
              </a:rPr>
              <a:t>Removing the node storing PVD: (a) before the removal; (b) linking out the old node;</a:t>
            </a:r>
          </a:p>
          <a:p>
            <a:pPr eaLnBrk="1" hangingPunct="1">
              <a:buFont typeface="Wingdings" pitchFamily="2" charset="2"/>
              <a:buNone/>
            </a:pPr>
            <a:r>
              <a:rPr lang="en-US" sz="1600" dirty="0" smtClean="0">
                <a:latin typeface="Cambria" pitchFamily="18" charset="0"/>
                <a:ea typeface="Cambria" pitchFamily="18" charset="0"/>
              </a:rPr>
              <a:t>                 (c) after the removal (and garbage collection).</a:t>
            </a:r>
          </a:p>
        </p:txBody>
      </p:sp>
      <p:sp>
        <p:nvSpPr>
          <p:cNvPr id="5" name="Slide Number Placeholder 5"/>
          <p:cNvSpPr>
            <a:spLocks noGrp="1"/>
          </p:cNvSpPr>
          <p:nvPr>
            <p:ph type="sldNum" sz="quarter" idx="12"/>
          </p:nvPr>
        </p:nvSpPr>
        <p:spPr/>
        <p:txBody>
          <a:bodyPr/>
          <a:lstStyle/>
          <a:p>
            <a:pPr>
              <a:defRPr/>
            </a:pPr>
            <a:fld id="{86788E85-8C4D-4568-8271-8E9903DDFF48}" type="slidenum">
              <a:rPr lang="en-US"/>
              <a:pPr>
                <a:defRPr/>
              </a:pPr>
              <a:t>48</a:t>
            </a:fld>
            <a:endParaRPr lang="en-US"/>
          </a:p>
        </p:txBody>
      </p:sp>
      <p:pic>
        <p:nvPicPr>
          <p:cNvPr id="35845" name="Picture 4"/>
          <p:cNvPicPr>
            <a:picLocks noChangeAspect="1" noChangeArrowheads="1"/>
          </p:cNvPicPr>
          <p:nvPr/>
        </p:nvPicPr>
        <p:blipFill>
          <a:blip r:embed="rId2"/>
          <a:srcRect/>
          <a:stretch>
            <a:fillRect/>
          </a:stretch>
        </p:blipFill>
        <p:spPr bwMode="auto">
          <a:xfrm>
            <a:off x="914400" y="1676400"/>
            <a:ext cx="7391400" cy="3810000"/>
          </a:xfrm>
          <a:prstGeom prst="rect">
            <a:avLst/>
          </a:prstGeom>
          <a:noFill/>
          <a:ln w="9525">
            <a:noFill/>
            <a:miter lim="800000"/>
            <a:headEnd/>
            <a:tailEnd/>
          </a:ln>
        </p:spPr>
      </p:pic>
    </p:spTree>
  </p:cSld>
  <p:clrMapOvr>
    <a:masterClrMapping/>
  </p:clrMapOvr>
  <p:transition>
    <p:cover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0"/>
            <a:ext cx="8229600" cy="1143000"/>
          </a:xfrm>
        </p:spPr>
        <p:txBody>
          <a:bodyPr/>
          <a:lstStyle/>
          <a:p>
            <a:pPr eaLnBrk="1" hangingPunct="1"/>
            <a:r>
              <a:rPr lang="en-US" sz="3800" b="1" dirty="0" smtClean="0">
                <a:latin typeface="Cambria" pitchFamily="18" charset="0"/>
                <a:ea typeface="Cambria" pitchFamily="18" charset="0"/>
              </a:rPr>
              <a:t>Circularly Linked Lists</a:t>
            </a:r>
            <a:r>
              <a:rPr lang="en-US" dirty="0" smtClean="0">
                <a:latin typeface="Cambria" pitchFamily="18" charset="0"/>
                <a:ea typeface="Cambria" pitchFamily="18" charset="0"/>
              </a:rPr>
              <a:t> </a:t>
            </a:r>
          </a:p>
        </p:txBody>
      </p:sp>
      <p:sp>
        <p:nvSpPr>
          <p:cNvPr id="36867" name="Rectangle 3"/>
          <p:cNvSpPr>
            <a:spLocks noGrp="1" noChangeArrowheads="1"/>
          </p:cNvSpPr>
          <p:nvPr>
            <p:ph idx="1"/>
          </p:nvPr>
        </p:nvSpPr>
        <p:spPr>
          <a:xfrm>
            <a:off x="457200" y="990600"/>
            <a:ext cx="8229600" cy="5715000"/>
          </a:xfrm>
        </p:spPr>
        <p:txBody>
          <a:bodyPr>
            <a:normAutofit/>
          </a:bodyPr>
          <a:lstStyle/>
          <a:p>
            <a:pPr eaLnBrk="1" hangingPunct="1">
              <a:lnSpc>
                <a:spcPct val="150000"/>
              </a:lnSpc>
            </a:pPr>
            <a:r>
              <a:rPr lang="en-US" sz="1600" dirty="0" smtClean="0">
                <a:latin typeface="Cambria" pitchFamily="18" charset="0"/>
                <a:ea typeface="Cambria" pitchFamily="18" charset="0"/>
              </a:rPr>
              <a:t>A circularly linked list has the same kind of nodes as a singly linked list. </a:t>
            </a:r>
          </a:p>
          <a:p>
            <a:pPr eaLnBrk="1" hangingPunct="1">
              <a:lnSpc>
                <a:spcPct val="150000"/>
              </a:lnSpc>
            </a:pPr>
            <a:r>
              <a:rPr lang="en-US" sz="1600" dirty="0" smtClean="0">
                <a:latin typeface="Cambria" pitchFamily="18" charset="0"/>
                <a:ea typeface="Cambria" pitchFamily="18" charset="0"/>
              </a:rPr>
              <a:t>Each node in a circularly linked list has a next pointer and a reference to an element. </a:t>
            </a:r>
          </a:p>
          <a:p>
            <a:pPr eaLnBrk="1" hangingPunct="1">
              <a:lnSpc>
                <a:spcPct val="150000"/>
              </a:lnSpc>
            </a:pPr>
            <a:r>
              <a:rPr lang="en-US" sz="1600" dirty="0" smtClean="0">
                <a:latin typeface="Cambria" pitchFamily="18" charset="0"/>
                <a:ea typeface="Cambria" pitchFamily="18" charset="0"/>
              </a:rPr>
              <a:t>But there is no head or tail in a circularly linked list. </a:t>
            </a:r>
          </a:p>
          <a:p>
            <a:pPr eaLnBrk="1" hangingPunct="1">
              <a:lnSpc>
                <a:spcPct val="150000"/>
              </a:lnSpc>
            </a:pPr>
            <a:r>
              <a:rPr lang="en-US" sz="1600" dirty="0" smtClean="0">
                <a:latin typeface="Cambria" pitchFamily="18" charset="0"/>
                <a:ea typeface="Cambria" pitchFamily="18" charset="0"/>
              </a:rPr>
              <a:t>For instead of having the last node's next pointer be null, </a:t>
            </a:r>
          </a:p>
          <a:p>
            <a:pPr lvl="1" eaLnBrk="1" hangingPunct="1">
              <a:lnSpc>
                <a:spcPct val="150000"/>
              </a:lnSpc>
            </a:pPr>
            <a:r>
              <a:rPr lang="en-US" sz="1500" dirty="0" smtClean="0">
                <a:latin typeface="Cambria" pitchFamily="18" charset="0"/>
                <a:ea typeface="Cambria" pitchFamily="18" charset="0"/>
              </a:rPr>
              <a:t>in a circularly linked list, it points back to the first node. </a:t>
            </a:r>
          </a:p>
          <a:p>
            <a:pPr lvl="1" eaLnBrk="1" hangingPunct="1">
              <a:lnSpc>
                <a:spcPct val="150000"/>
              </a:lnSpc>
            </a:pPr>
            <a:r>
              <a:rPr lang="en-US" sz="1500" dirty="0" smtClean="0">
                <a:latin typeface="Cambria" pitchFamily="18" charset="0"/>
                <a:ea typeface="Cambria" pitchFamily="18" charset="0"/>
              </a:rPr>
              <a:t>Thus, there is no first or last node. </a:t>
            </a:r>
          </a:p>
          <a:p>
            <a:pPr lvl="1" eaLnBrk="1" hangingPunct="1">
              <a:lnSpc>
                <a:spcPct val="150000"/>
              </a:lnSpc>
            </a:pPr>
            <a:r>
              <a:rPr lang="en-US" sz="1500" dirty="0" smtClean="0">
                <a:latin typeface="Cambria" pitchFamily="18" charset="0"/>
                <a:ea typeface="Cambria" pitchFamily="18" charset="0"/>
              </a:rPr>
              <a:t>If we traverse the nodes of a circularly linked list from any node by following next pointers, we will cycle through the nodes.</a:t>
            </a:r>
          </a:p>
          <a:p>
            <a:pPr eaLnBrk="1" hangingPunct="1">
              <a:lnSpc>
                <a:spcPct val="150000"/>
              </a:lnSpc>
            </a:pPr>
            <a:r>
              <a:rPr lang="en-US" sz="1600" dirty="0" smtClean="0">
                <a:latin typeface="Cambria" pitchFamily="18" charset="0"/>
                <a:ea typeface="Cambria" pitchFamily="18" charset="0"/>
              </a:rPr>
              <a:t>Even though a circularly linked list has no beginning or end, </a:t>
            </a:r>
          </a:p>
          <a:p>
            <a:pPr lvl="1" eaLnBrk="1" hangingPunct="1">
              <a:lnSpc>
                <a:spcPct val="150000"/>
              </a:lnSpc>
            </a:pPr>
            <a:r>
              <a:rPr lang="en-US" sz="1500" dirty="0" smtClean="0">
                <a:latin typeface="Cambria" pitchFamily="18" charset="0"/>
                <a:ea typeface="Cambria" pitchFamily="18" charset="0"/>
              </a:rPr>
              <a:t>but we need some node to be marked as a special node, which we call the </a:t>
            </a:r>
            <a:r>
              <a:rPr lang="en-US" sz="1500" b="1" dirty="0" smtClean="0">
                <a:solidFill>
                  <a:srgbClr val="FF0000"/>
                </a:solidFill>
                <a:latin typeface="Cambria" pitchFamily="18" charset="0"/>
                <a:ea typeface="Cambria" pitchFamily="18" charset="0"/>
              </a:rPr>
              <a:t>cursor</a:t>
            </a:r>
            <a:r>
              <a:rPr lang="en-US" sz="1500" dirty="0" smtClean="0">
                <a:latin typeface="Cambria" pitchFamily="18" charset="0"/>
                <a:ea typeface="Cambria" pitchFamily="18" charset="0"/>
              </a:rPr>
              <a:t>. </a:t>
            </a:r>
          </a:p>
          <a:p>
            <a:pPr lvl="2" eaLnBrk="1" hangingPunct="1">
              <a:lnSpc>
                <a:spcPct val="150000"/>
              </a:lnSpc>
            </a:pPr>
            <a:r>
              <a:rPr lang="en-US" sz="1400" dirty="0" smtClean="0">
                <a:latin typeface="Cambria" pitchFamily="18" charset="0"/>
                <a:ea typeface="Cambria" pitchFamily="18" charset="0"/>
              </a:rPr>
              <a:t>The cursor node allows us to have a place to start from if we ever need to traverse a circularly linked list. </a:t>
            </a:r>
          </a:p>
          <a:p>
            <a:pPr lvl="2" eaLnBrk="1" hangingPunct="1">
              <a:lnSpc>
                <a:spcPct val="150000"/>
              </a:lnSpc>
            </a:pPr>
            <a:r>
              <a:rPr lang="en-US" sz="1400" dirty="0" smtClean="0">
                <a:latin typeface="Cambria" pitchFamily="18" charset="0"/>
                <a:ea typeface="Cambria" pitchFamily="18" charset="0"/>
              </a:rPr>
              <a:t>And if we remember this starting point, then we can also know when we are done-we are done with a traversal of a circularly linked list when we return to the node that was the cursor node when we started.</a:t>
            </a:r>
          </a:p>
          <a:p>
            <a:pPr eaLnBrk="1" hangingPunct="1">
              <a:lnSpc>
                <a:spcPct val="150000"/>
              </a:lnSpc>
              <a:buFont typeface="Wingdings" pitchFamily="2" charset="2"/>
              <a:buNone/>
            </a:pPr>
            <a:endParaRPr lang="en-US" sz="1600" dirty="0" smtClean="0">
              <a:latin typeface="Cambria" pitchFamily="18" charset="0"/>
              <a:ea typeface="Cambria" pitchFamily="18" charset="0"/>
            </a:endParaRPr>
          </a:p>
          <a:p>
            <a:pPr eaLnBrk="1" hangingPunct="1">
              <a:lnSpc>
                <a:spcPct val="150000"/>
              </a:lnSpc>
            </a:pPr>
            <a:endParaRPr lang="en-US" sz="1600" dirty="0" smtClean="0">
              <a:latin typeface="Cambria" pitchFamily="18" charset="0"/>
              <a:ea typeface="Cambria" pitchFamily="18" charset="0"/>
            </a:endParaRPr>
          </a:p>
        </p:txBody>
      </p:sp>
      <p:sp>
        <p:nvSpPr>
          <p:cNvPr id="4" name="Slide Number Placeholder 5"/>
          <p:cNvSpPr>
            <a:spLocks noGrp="1"/>
          </p:cNvSpPr>
          <p:nvPr>
            <p:ph type="sldNum" sz="quarter" idx="12"/>
          </p:nvPr>
        </p:nvSpPr>
        <p:spPr/>
        <p:txBody>
          <a:bodyPr/>
          <a:lstStyle/>
          <a:p>
            <a:pPr>
              <a:defRPr/>
            </a:pPr>
            <a:fld id="{05FFC8F8-33D0-40D3-8D7F-ECAD8C47EE88}" type="slidenum">
              <a:rPr lang="en-US"/>
              <a:pPr>
                <a:defRPr/>
              </a:pPr>
              <a:t>49</a:t>
            </a:fld>
            <a:endParaRPr lang="en-US"/>
          </a:p>
        </p:txBody>
      </p:sp>
    </p:spTree>
  </p:cSld>
  <p:clrMapOvr>
    <a:masterClrMapping/>
  </p:clrMapOvr>
  <p:transition>
    <p:cover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868362"/>
          </a:xfrm>
        </p:spPr>
        <p:txBody>
          <a:bodyPr>
            <a:normAutofit/>
          </a:bodyPr>
          <a:lstStyle/>
          <a:p>
            <a:r>
              <a:rPr lang="en-US" sz="3600" b="1" dirty="0" smtClean="0">
                <a:latin typeface="Cambria" pitchFamily="18" charset="0"/>
                <a:ea typeface="Cambria" pitchFamily="18" charset="0"/>
              </a:rPr>
              <a:t>Data Growth </a:t>
            </a:r>
            <a:endParaRPr lang="en-US" sz="3600" b="1" dirty="0">
              <a:latin typeface="Cambria" pitchFamily="18" charset="0"/>
              <a:ea typeface="Cambria" pitchFamily="18" charset="0"/>
            </a:endParaRPr>
          </a:p>
        </p:txBody>
      </p:sp>
      <p:sp>
        <p:nvSpPr>
          <p:cNvPr id="3" name="Content Placeholder 2"/>
          <p:cNvSpPr>
            <a:spLocks noGrp="1"/>
          </p:cNvSpPr>
          <p:nvPr>
            <p:ph idx="1"/>
          </p:nvPr>
        </p:nvSpPr>
        <p:spPr>
          <a:xfrm>
            <a:off x="457200" y="1143000"/>
            <a:ext cx="8229600" cy="5333999"/>
          </a:xfrm>
        </p:spPr>
        <p:txBody>
          <a:bodyPr>
            <a:normAutofit/>
          </a:bodyPr>
          <a:lstStyle/>
          <a:p>
            <a:pPr algn="just">
              <a:lnSpc>
                <a:spcPct val="160000"/>
              </a:lnSpc>
            </a:pPr>
            <a:endParaRPr lang="en-US" dirty="0">
              <a:latin typeface="Cambria" pitchFamily="18" charset="0"/>
              <a:ea typeface="Cambria" pitchFamily="18" charset="0"/>
            </a:endParaRPr>
          </a:p>
        </p:txBody>
      </p:sp>
      <p:sp>
        <p:nvSpPr>
          <p:cNvPr id="5" name="TextBox 4"/>
          <p:cNvSpPr txBox="1"/>
          <p:nvPr/>
        </p:nvSpPr>
        <p:spPr>
          <a:xfrm>
            <a:off x="3048000" y="6488668"/>
            <a:ext cx="2329548" cy="369332"/>
          </a:xfrm>
          <a:prstGeom prst="rect">
            <a:avLst/>
          </a:prstGeom>
          <a:noFill/>
        </p:spPr>
        <p:txBody>
          <a:bodyPr wrap="none" rtlCol="0">
            <a:spAutoFit/>
          </a:bodyPr>
          <a:lstStyle/>
          <a:p>
            <a:r>
              <a:rPr lang="en-US" dirty="0" smtClean="0">
                <a:latin typeface="Cambria" pitchFamily="18" charset="0"/>
                <a:ea typeface="Cambria" pitchFamily="18" charset="0"/>
              </a:rPr>
              <a:t>Figure 2: Data growth</a:t>
            </a:r>
            <a:endParaRPr lang="en-US" dirty="0">
              <a:latin typeface="Cambria" pitchFamily="18" charset="0"/>
              <a:ea typeface="Cambria" pitchFamily="18" charset="0"/>
            </a:endParaRPr>
          </a:p>
        </p:txBody>
      </p:sp>
      <p:sp>
        <p:nvSpPr>
          <p:cNvPr id="38914" name="AutoShape 2" descr="The World's Total Data Volume Source: IDC, compiled by the Chines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The World's Total Data Volume Source: IDC, compiled by the Chines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The World's Total Data Volume Source: IDC, compiled by the Chines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8919" name="Picture 7"/>
          <p:cNvPicPr>
            <a:picLocks noChangeAspect="1" noChangeArrowheads="1"/>
          </p:cNvPicPr>
          <p:nvPr/>
        </p:nvPicPr>
        <p:blipFill>
          <a:blip r:embed="rId2"/>
          <a:srcRect/>
          <a:stretch>
            <a:fillRect/>
          </a:stretch>
        </p:blipFill>
        <p:spPr bwMode="auto">
          <a:xfrm>
            <a:off x="304800" y="1295400"/>
            <a:ext cx="7934325" cy="4886325"/>
          </a:xfrm>
          <a:prstGeom prst="rect">
            <a:avLst/>
          </a:prstGeom>
          <a:noFill/>
          <a:ln w="9525">
            <a:noFill/>
            <a:miter lim="800000"/>
            <a:headEnd/>
            <a:tailEnd/>
          </a:ln>
          <a:effectLst/>
        </p:spPr>
      </p:pic>
    </p:spTree>
  </p:cSld>
  <p:clrMapOvr>
    <a:masterClrMapping/>
  </p:clrMapOvr>
  <p:transition>
    <p:cover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0"/>
            <a:ext cx="8229600" cy="1143000"/>
          </a:xfrm>
        </p:spPr>
        <p:txBody>
          <a:bodyPr>
            <a:normAutofit/>
          </a:bodyPr>
          <a:lstStyle/>
          <a:p>
            <a:r>
              <a:rPr lang="en-US" sz="4000" b="1" dirty="0" smtClean="0">
                <a:latin typeface="Cambria" pitchFamily="18" charset="0"/>
                <a:ea typeface="Cambria" pitchFamily="18" charset="0"/>
              </a:rPr>
              <a:t>Recursion</a:t>
            </a:r>
            <a:endParaRPr lang="en-US" sz="4000" b="1" dirty="0">
              <a:latin typeface="Cambria" pitchFamily="18" charset="0"/>
              <a:ea typeface="Cambria" pitchFamily="18" charset="0"/>
            </a:endParaRPr>
          </a:p>
        </p:txBody>
      </p:sp>
      <p:sp>
        <p:nvSpPr>
          <p:cNvPr id="36867" name="Rectangle 3"/>
          <p:cNvSpPr>
            <a:spLocks noGrp="1" noChangeArrowheads="1"/>
          </p:cNvSpPr>
          <p:nvPr>
            <p:ph idx="1"/>
          </p:nvPr>
        </p:nvSpPr>
        <p:spPr>
          <a:xfrm>
            <a:off x="457200" y="990600"/>
            <a:ext cx="8229600" cy="5715000"/>
          </a:xfrm>
        </p:spPr>
        <p:txBody>
          <a:bodyPr>
            <a:normAutofit lnSpcReduction="10000"/>
          </a:bodyPr>
          <a:lstStyle/>
          <a:p>
            <a:pPr algn="just">
              <a:lnSpc>
                <a:spcPct val="150000"/>
              </a:lnSpc>
            </a:pPr>
            <a:r>
              <a:rPr lang="en-US" sz="2000" dirty="0" smtClean="0">
                <a:latin typeface="Cambria" pitchFamily="18" charset="0"/>
                <a:ea typeface="Cambria" pitchFamily="18" charset="0"/>
              </a:rPr>
              <a:t>A recursive function is a function that calls itself in order to solve a problem or perform a task. </a:t>
            </a:r>
          </a:p>
          <a:p>
            <a:pPr algn="just">
              <a:lnSpc>
                <a:spcPct val="150000"/>
              </a:lnSpc>
            </a:pPr>
            <a:r>
              <a:rPr lang="en-US" sz="2000" dirty="0" smtClean="0">
                <a:latin typeface="Cambria" pitchFamily="18" charset="0"/>
                <a:ea typeface="Cambria" pitchFamily="18" charset="0"/>
              </a:rPr>
              <a:t>In a recursive function, the problem is divided into smaller </a:t>
            </a:r>
            <a:r>
              <a:rPr lang="en-US" sz="2000" dirty="0" err="1" smtClean="0">
                <a:latin typeface="Cambria" pitchFamily="18" charset="0"/>
                <a:ea typeface="Cambria" pitchFamily="18" charset="0"/>
              </a:rPr>
              <a:t>subproblems</a:t>
            </a:r>
            <a:r>
              <a:rPr lang="en-US" sz="2000" dirty="0" smtClean="0">
                <a:latin typeface="Cambria" pitchFamily="18" charset="0"/>
                <a:ea typeface="Cambria" pitchFamily="18" charset="0"/>
              </a:rPr>
              <a:t> of the same type, and each of these </a:t>
            </a:r>
            <a:r>
              <a:rPr lang="en-US" sz="2000" dirty="0" err="1" smtClean="0">
                <a:latin typeface="Cambria" pitchFamily="18" charset="0"/>
                <a:ea typeface="Cambria" pitchFamily="18" charset="0"/>
              </a:rPr>
              <a:t>subproblems</a:t>
            </a:r>
            <a:r>
              <a:rPr lang="en-US" sz="2000" dirty="0" smtClean="0">
                <a:latin typeface="Cambria" pitchFamily="18" charset="0"/>
                <a:ea typeface="Cambria" pitchFamily="18" charset="0"/>
              </a:rPr>
              <a:t> is solved by calling the function recursively until a base case is reached. </a:t>
            </a:r>
          </a:p>
          <a:p>
            <a:pPr algn="just">
              <a:lnSpc>
                <a:spcPct val="150000"/>
              </a:lnSpc>
            </a:pPr>
            <a:r>
              <a:rPr lang="en-US" sz="2000" dirty="0" smtClean="0">
                <a:latin typeface="Cambria" pitchFamily="18" charset="0"/>
                <a:ea typeface="Cambria" pitchFamily="18" charset="0"/>
              </a:rPr>
              <a:t>The base case is a condition where the function stops calling itself and returns a result. Recursive functions are commonly used in programming and mathematics to solve problems that can be broken down into smaller, similar problems</a:t>
            </a:r>
            <a:r>
              <a:rPr lang="en-US" sz="2000" dirty="0" smtClean="0">
                <a:latin typeface="Cambria" pitchFamily="18" charset="0"/>
                <a:ea typeface="Cambria" pitchFamily="18" charset="0"/>
              </a:rPr>
              <a:t>.</a:t>
            </a:r>
          </a:p>
          <a:p>
            <a:pPr algn="just">
              <a:lnSpc>
                <a:spcPct val="150000"/>
              </a:lnSpc>
              <a:buNone/>
            </a:pPr>
            <a:r>
              <a:rPr lang="en-US" sz="2000" b="1" dirty="0" smtClean="0">
                <a:latin typeface="Cambria" pitchFamily="18" charset="0"/>
                <a:ea typeface="Cambria" pitchFamily="18" charset="0"/>
              </a:rPr>
              <a:t>Example </a:t>
            </a:r>
            <a:r>
              <a:rPr lang="en-US" sz="2000" b="1" dirty="0" smtClean="0">
                <a:latin typeface="Cambria" pitchFamily="18" charset="0"/>
                <a:ea typeface="Cambria" pitchFamily="18" charset="0"/>
              </a:rPr>
              <a:t> (Factorial Value)</a:t>
            </a:r>
            <a:endParaRPr lang="pt-BR" sz="2000" b="1" dirty="0" smtClean="0">
              <a:latin typeface="Cambria" pitchFamily="18" charset="0"/>
              <a:ea typeface="Cambria" pitchFamily="18" charset="0"/>
            </a:endParaRPr>
          </a:p>
          <a:p>
            <a:pPr algn="just">
              <a:lnSpc>
                <a:spcPct val="150000"/>
              </a:lnSpc>
            </a:pPr>
            <a:r>
              <a:rPr lang="pt-BR" sz="2000" dirty="0" smtClean="0">
                <a:latin typeface="Cambria" pitchFamily="18" charset="0"/>
                <a:ea typeface="Cambria" pitchFamily="18" charset="0"/>
              </a:rPr>
              <a:t>n! = n * (n – 1)!</a:t>
            </a:r>
          </a:p>
          <a:p>
            <a:pPr algn="just">
              <a:lnSpc>
                <a:spcPct val="150000"/>
              </a:lnSpc>
            </a:pPr>
            <a:r>
              <a:rPr lang="pt-BR" sz="2000" dirty="0" smtClean="0">
                <a:latin typeface="Cambria" pitchFamily="18" charset="0"/>
                <a:ea typeface="Cambria" pitchFamily="18" charset="0"/>
              </a:rPr>
              <a:t>n! = 1 if n = 0 or n = 1</a:t>
            </a:r>
            <a:endParaRPr lang="en-US" sz="2000" dirty="0" smtClean="0">
              <a:latin typeface="Cambria" pitchFamily="18" charset="0"/>
              <a:ea typeface="Cambria" pitchFamily="18" charset="0"/>
            </a:endParaRPr>
          </a:p>
          <a:p>
            <a:pPr algn="just">
              <a:lnSpc>
                <a:spcPct val="150000"/>
              </a:lnSpc>
            </a:pPr>
            <a:endParaRPr lang="en-US" sz="2000" dirty="0" smtClean="0">
              <a:latin typeface="Cambria" pitchFamily="18" charset="0"/>
              <a:ea typeface="Cambria" pitchFamily="18" charset="0"/>
            </a:endParaRPr>
          </a:p>
        </p:txBody>
      </p:sp>
      <p:sp>
        <p:nvSpPr>
          <p:cNvPr id="4" name="Slide Number Placeholder 5"/>
          <p:cNvSpPr>
            <a:spLocks noGrp="1"/>
          </p:cNvSpPr>
          <p:nvPr>
            <p:ph type="sldNum" sz="quarter" idx="12"/>
          </p:nvPr>
        </p:nvSpPr>
        <p:spPr/>
        <p:txBody>
          <a:bodyPr/>
          <a:lstStyle/>
          <a:p>
            <a:pPr>
              <a:defRPr/>
            </a:pPr>
            <a:fld id="{05FFC8F8-33D0-40D3-8D7F-ECAD8C47EE88}" type="slidenum">
              <a:rPr lang="en-US"/>
              <a:pPr>
                <a:defRPr/>
              </a:pPr>
              <a:t>50</a:t>
            </a:fld>
            <a:endParaRPr lang="en-US"/>
          </a:p>
        </p:txBody>
      </p:sp>
    </p:spTree>
  </p:cSld>
  <p:clrMapOvr>
    <a:masterClrMapping/>
  </p:clrMapOvr>
  <p:transition>
    <p:cover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0"/>
            <a:ext cx="8229600" cy="1143000"/>
          </a:xfrm>
        </p:spPr>
        <p:txBody>
          <a:bodyPr>
            <a:normAutofit/>
          </a:bodyPr>
          <a:lstStyle/>
          <a:p>
            <a:r>
              <a:rPr lang="en-US" sz="4000" b="1" dirty="0" smtClean="0">
                <a:latin typeface="Cambria" pitchFamily="18" charset="0"/>
                <a:ea typeface="Cambria" pitchFamily="18" charset="0"/>
              </a:rPr>
              <a:t>Recursion</a:t>
            </a:r>
            <a:endParaRPr lang="en-US" sz="4000" b="1" dirty="0">
              <a:latin typeface="Cambria" pitchFamily="18" charset="0"/>
              <a:ea typeface="Cambria" pitchFamily="18" charset="0"/>
            </a:endParaRPr>
          </a:p>
        </p:txBody>
      </p:sp>
      <p:sp>
        <p:nvSpPr>
          <p:cNvPr id="36867" name="Rectangle 3"/>
          <p:cNvSpPr>
            <a:spLocks noGrp="1" noChangeArrowheads="1"/>
          </p:cNvSpPr>
          <p:nvPr>
            <p:ph idx="1"/>
          </p:nvPr>
        </p:nvSpPr>
        <p:spPr>
          <a:xfrm>
            <a:off x="457200" y="990600"/>
            <a:ext cx="8229600" cy="5715000"/>
          </a:xfrm>
        </p:spPr>
        <p:txBody>
          <a:bodyPr>
            <a:normAutofit lnSpcReduction="10000"/>
          </a:bodyPr>
          <a:lstStyle/>
          <a:p>
            <a:pPr algn="just">
              <a:lnSpc>
                <a:spcPct val="150000"/>
              </a:lnSpc>
              <a:buNone/>
            </a:pPr>
            <a:r>
              <a:rPr lang="en-US" sz="2000" b="1" dirty="0" smtClean="0">
                <a:latin typeface="Cambria" pitchFamily="18" charset="0"/>
                <a:ea typeface="Cambria" pitchFamily="18" charset="0"/>
              </a:rPr>
              <a:t>Linear recursion</a:t>
            </a:r>
          </a:p>
          <a:p>
            <a:pPr algn="just">
              <a:lnSpc>
                <a:spcPct val="150000"/>
              </a:lnSpc>
            </a:pPr>
            <a:r>
              <a:rPr lang="en-US" sz="2000" dirty="0" smtClean="0">
                <a:latin typeface="Cambria" pitchFamily="18" charset="0"/>
                <a:ea typeface="Cambria" pitchFamily="18" charset="0"/>
              </a:rPr>
              <a:t>Linear recursion is a specific type of recursion where a recursive function calls itself exactly once in each recursive step</a:t>
            </a:r>
          </a:p>
          <a:p>
            <a:pPr algn="just">
              <a:lnSpc>
                <a:spcPct val="150000"/>
              </a:lnSpc>
            </a:pPr>
            <a:endParaRPr lang="en-US" sz="2000" dirty="0" smtClean="0">
              <a:latin typeface="Cambria" pitchFamily="18" charset="0"/>
              <a:ea typeface="Cambria" pitchFamily="18" charset="0"/>
            </a:endParaRPr>
          </a:p>
          <a:p>
            <a:pPr algn="just">
              <a:lnSpc>
                <a:spcPct val="150000"/>
              </a:lnSpc>
              <a:buNone/>
            </a:pPr>
            <a:r>
              <a:rPr lang="en-US" sz="2000" b="1" dirty="0" smtClean="0">
                <a:latin typeface="Cambria" pitchFamily="18" charset="0"/>
                <a:ea typeface="Cambria" pitchFamily="18" charset="0"/>
              </a:rPr>
              <a:t>Binary </a:t>
            </a:r>
            <a:r>
              <a:rPr lang="en-US" sz="2000" b="1" dirty="0" smtClean="0">
                <a:latin typeface="Cambria" pitchFamily="18" charset="0"/>
                <a:ea typeface="Cambria" pitchFamily="18" charset="0"/>
              </a:rPr>
              <a:t>recursion</a:t>
            </a:r>
            <a:endParaRPr lang="en-US" sz="2000" b="1" dirty="0" smtClean="0">
              <a:latin typeface="Cambria" pitchFamily="18" charset="0"/>
              <a:ea typeface="Cambria" pitchFamily="18" charset="0"/>
            </a:endParaRPr>
          </a:p>
          <a:p>
            <a:pPr algn="just">
              <a:lnSpc>
                <a:spcPct val="150000"/>
              </a:lnSpc>
            </a:pPr>
            <a:r>
              <a:rPr lang="en-US" sz="2000" dirty="0" smtClean="0">
                <a:latin typeface="Cambria" pitchFamily="18" charset="0"/>
                <a:ea typeface="Cambria" pitchFamily="18" charset="0"/>
              </a:rPr>
              <a:t>In </a:t>
            </a:r>
            <a:r>
              <a:rPr lang="en-US" sz="2000" dirty="0" smtClean="0">
                <a:latin typeface="Cambria" pitchFamily="18" charset="0"/>
                <a:ea typeface="Cambria" pitchFamily="18" charset="0"/>
              </a:rPr>
              <a:t>binary recursion, the function calls itself twice in each run. As a result, the calculation depends on two results from two different recursive </a:t>
            </a:r>
            <a:r>
              <a:rPr lang="en-US" sz="2000" dirty="0" smtClean="0">
                <a:latin typeface="Cambria" pitchFamily="18" charset="0"/>
                <a:ea typeface="Cambria" pitchFamily="18" charset="0"/>
              </a:rPr>
              <a:t>calls.</a:t>
            </a:r>
          </a:p>
          <a:p>
            <a:pPr algn="just">
              <a:lnSpc>
                <a:spcPct val="150000"/>
              </a:lnSpc>
            </a:pPr>
            <a:endParaRPr lang="en-US" sz="2000" dirty="0" smtClean="0">
              <a:latin typeface="Cambria" pitchFamily="18" charset="0"/>
              <a:ea typeface="Cambria" pitchFamily="18" charset="0"/>
            </a:endParaRPr>
          </a:p>
          <a:p>
            <a:pPr algn="just">
              <a:lnSpc>
                <a:spcPct val="150000"/>
              </a:lnSpc>
              <a:buNone/>
            </a:pPr>
            <a:r>
              <a:rPr lang="en-US" sz="2000" b="1" dirty="0" smtClean="0">
                <a:latin typeface="Cambria" pitchFamily="18" charset="0"/>
                <a:ea typeface="Cambria" pitchFamily="18" charset="0"/>
              </a:rPr>
              <a:t>Multiple recursions</a:t>
            </a:r>
            <a:endParaRPr lang="en-US" sz="2000" b="1" dirty="0" smtClean="0">
              <a:latin typeface="Cambria" pitchFamily="18" charset="0"/>
              <a:ea typeface="Cambria" pitchFamily="18" charset="0"/>
            </a:endParaRPr>
          </a:p>
          <a:p>
            <a:pPr algn="just">
              <a:lnSpc>
                <a:spcPct val="150000"/>
              </a:lnSpc>
            </a:pPr>
            <a:r>
              <a:rPr lang="en-US" sz="2000" dirty="0" smtClean="0">
                <a:latin typeface="Cambria" pitchFamily="18" charset="0"/>
                <a:ea typeface="Cambria" pitchFamily="18" charset="0"/>
              </a:rPr>
              <a:t>multiple recursion </a:t>
            </a:r>
            <a:r>
              <a:rPr lang="en-US" sz="2000" dirty="0" smtClean="0">
                <a:latin typeface="Cambria" pitchFamily="18" charset="0"/>
                <a:ea typeface="Cambria" pitchFamily="18" charset="0"/>
              </a:rPr>
              <a:t>is the </a:t>
            </a:r>
            <a:r>
              <a:rPr lang="en-US" sz="2000" dirty="0" smtClean="0">
                <a:latin typeface="Cambria" pitchFamily="18" charset="0"/>
                <a:ea typeface="Cambria" pitchFamily="18" charset="0"/>
              </a:rPr>
              <a:t>activation of a method can cause more than one recursive activations of the same method.</a:t>
            </a:r>
            <a:endParaRPr lang="en-US" sz="2000" dirty="0" smtClean="0">
              <a:latin typeface="Cambria" pitchFamily="18" charset="0"/>
              <a:ea typeface="Cambria" pitchFamily="18" charset="0"/>
            </a:endParaRPr>
          </a:p>
        </p:txBody>
      </p:sp>
      <p:sp>
        <p:nvSpPr>
          <p:cNvPr id="4" name="Slide Number Placeholder 5"/>
          <p:cNvSpPr>
            <a:spLocks noGrp="1"/>
          </p:cNvSpPr>
          <p:nvPr>
            <p:ph type="sldNum" sz="quarter" idx="12"/>
          </p:nvPr>
        </p:nvSpPr>
        <p:spPr/>
        <p:txBody>
          <a:bodyPr/>
          <a:lstStyle/>
          <a:p>
            <a:pPr>
              <a:defRPr/>
            </a:pPr>
            <a:fld id="{05FFC8F8-33D0-40D3-8D7F-ECAD8C47EE88}" type="slidenum">
              <a:rPr lang="en-US"/>
              <a:pPr>
                <a:defRPr/>
              </a:pPr>
              <a:t>51</a:t>
            </a:fld>
            <a:endParaRPr lang="en-US"/>
          </a:p>
        </p:txBody>
      </p:sp>
    </p:spTree>
  </p:cSld>
  <p:clrMapOvr>
    <a:masterClrMapping/>
  </p:clrMapOvr>
  <p:transition>
    <p:cover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600" b="1" dirty="0" smtClean="0">
                <a:latin typeface="Cambria" pitchFamily="18" charset="0"/>
                <a:ea typeface="Cambria" pitchFamily="18" charset="0"/>
              </a:rPr>
              <a:t>Two main types of data</a:t>
            </a:r>
            <a:endParaRPr lang="en-US" sz="3600" b="1" dirty="0">
              <a:latin typeface="Cambria" pitchFamily="18" charset="0"/>
              <a:ea typeface="Cambria" pitchFamily="18" charset="0"/>
            </a:endParaRPr>
          </a:p>
        </p:txBody>
      </p:sp>
      <p:sp>
        <p:nvSpPr>
          <p:cNvPr id="3" name="Content Placeholder 2"/>
          <p:cNvSpPr>
            <a:spLocks noGrp="1"/>
          </p:cNvSpPr>
          <p:nvPr>
            <p:ph idx="1"/>
          </p:nvPr>
        </p:nvSpPr>
        <p:spPr>
          <a:xfrm>
            <a:off x="304800" y="685800"/>
            <a:ext cx="8534400" cy="6096000"/>
          </a:xfrm>
        </p:spPr>
        <p:txBody>
          <a:bodyPr>
            <a:noAutofit/>
          </a:bodyPr>
          <a:lstStyle/>
          <a:p>
            <a:pPr algn="just">
              <a:lnSpc>
                <a:spcPct val="150000"/>
              </a:lnSpc>
              <a:buNone/>
            </a:pPr>
            <a:r>
              <a:rPr lang="en-US" sz="2100" b="1" dirty="0" smtClean="0">
                <a:latin typeface="Cambria" pitchFamily="18" charset="0"/>
                <a:ea typeface="Cambria" pitchFamily="18" charset="0"/>
              </a:rPr>
              <a:t>Structured Data</a:t>
            </a:r>
            <a:r>
              <a:rPr lang="en-US" sz="2100" dirty="0" smtClean="0">
                <a:latin typeface="Cambria" pitchFamily="18" charset="0"/>
                <a:ea typeface="Cambria" pitchFamily="18" charset="0"/>
              </a:rPr>
              <a:t>: </a:t>
            </a:r>
          </a:p>
          <a:p>
            <a:pPr algn="just">
              <a:lnSpc>
                <a:spcPct val="150000"/>
              </a:lnSpc>
            </a:pPr>
            <a:r>
              <a:rPr lang="en-US" sz="2100" dirty="0" smtClean="0">
                <a:latin typeface="Cambria" pitchFamily="18" charset="0"/>
                <a:ea typeface="Cambria" pitchFamily="18" charset="0"/>
              </a:rPr>
              <a:t>This type of data is organized and follows a specific format or structure. </a:t>
            </a:r>
          </a:p>
          <a:p>
            <a:pPr algn="just">
              <a:lnSpc>
                <a:spcPct val="150000"/>
              </a:lnSpc>
            </a:pPr>
            <a:r>
              <a:rPr lang="en-US" sz="2100" dirty="0" smtClean="0">
                <a:latin typeface="Cambria" pitchFamily="18" charset="0"/>
                <a:ea typeface="Cambria" pitchFamily="18" charset="0"/>
              </a:rPr>
              <a:t>It is typically found in databases, spreadsheets, and tables. </a:t>
            </a:r>
          </a:p>
          <a:p>
            <a:pPr algn="just">
              <a:lnSpc>
                <a:spcPct val="150000"/>
              </a:lnSpc>
            </a:pPr>
            <a:r>
              <a:rPr lang="en-US" sz="2100" dirty="0" smtClean="0">
                <a:latin typeface="Cambria" pitchFamily="18" charset="0"/>
                <a:ea typeface="Cambria" pitchFamily="18" charset="0"/>
              </a:rPr>
              <a:t>Structured data is easy to search, sort, and analyze using various tools and techniques.</a:t>
            </a:r>
          </a:p>
          <a:p>
            <a:pPr algn="just">
              <a:lnSpc>
                <a:spcPct val="150000"/>
              </a:lnSpc>
              <a:buNone/>
            </a:pPr>
            <a:r>
              <a:rPr lang="en-US" sz="2100" b="1" dirty="0" smtClean="0">
                <a:latin typeface="Cambria" pitchFamily="18" charset="0"/>
                <a:ea typeface="Cambria" pitchFamily="18" charset="0"/>
              </a:rPr>
              <a:t>Unstructured Data: </a:t>
            </a:r>
          </a:p>
          <a:p>
            <a:pPr algn="just">
              <a:lnSpc>
                <a:spcPct val="150000"/>
              </a:lnSpc>
            </a:pPr>
            <a:r>
              <a:rPr lang="en-US" sz="2100" dirty="0" smtClean="0">
                <a:latin typeface="Cambria" pitchFamily="18" charset="0"/>
                <a:ea typeface="Cambria" pitchFamily="18" charset="0"/>
              </a:rPr>
              <a:t>Unstructured data doesn't have a predefined format and can include text, images, audio, and video. </a:t>
            </a:r>
          </a:p>
          <a:p>
            <a:pPr algn="just">
              <a:lnSpc>
                <a:spcPct val="150000"/>
              </a:lnSpc>
            </a:pPr>
            <a:r>
              <a:rPr lang="en-US" sz="2100" dirty="0" smtClean="0">
                <a:latin typeface="Cambria" pitchFamily="18" charset="0"/>
                <a:ea typeface="Cambria" pitchFamily="18" charset="0"/>
              </a:rPr>
              <a:t>This type of data is more challenging to analyze and process compared to structured data, but it often holds valuable insights and information.</a:t>
            </a:r>
            <a:endParaRPr lang="en-US" sz="2100" dirty="0">
              <a:latin typeface="Cambria" pitchFamily="18" charset="0"/>
              <a:ea typeface="Cambria" pitchFamily="18" charset="0"/>
            </a:endParaRPr>
          </a:p>
        </p:txBody>
      </p:sp>
    </p:spTree>
  </p:cSld>
  <p:clrMapOvr>
    <a:masterClrMapping/>
  </p:clrMapOvr>
  <p:transition>
    <p:cover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sz="3600" b="1" dirty="0" smtClean="0">
                <a:latin typeface="Cambria" pitchFamily="18" charset="0"/>
                <a:ea typeface="Cambria" pitchFamily="18" charset="0"/>
              </a:rPr>
              <a:t>Two main types of data</a:t>
            </a:r>
            <a:endParaRPr lang="en-US" sz="3600" b="1" dirty="0">
              <a:latin typeface="Cambria" pitchFamily="18" charset="0"/>
              <a:ea typeface="Cambria" pitchFamily="18" charset="0"/>
            </a:endParaRPr>
          </a:p>
        </p:txBody>
      </p:sp>
      <p:pic>
        <p:nvPicPr>
          <p:cNvPr id="2051" name="Picture 3"/>
          <p:cNvPicPr>
            <a:picLocks noGrp="1" noChangeAspect="1" noChangeArrowheads="1"/>
          </p:cNvPicPr>
          <p:nvPr>
            <p:ph idx="1"/>
          </p:nvPr>
        </p:nvPicPr>
        <p:blipFill>
          <a:blip r:embed="rId3"/>
          <a:srcRect/>
          <a:stretch>
            <a:fillRect/>
          </a:stretch>
        </p:blipFill>
        <p:spPr bwMode="auto">
          <a:xfrm>
            <a:off x="657340" y="685800"/>
            <a:ext cx="7829320" cy="6096000"/>
          </a:xfrm>
          <a:prstGeom prst="rect">
            <a:avLst/>
          </a:prstGeom>
          <a:noFill/>
          <a:ln w="9525">
            <a:noFill/>
            <a:miter lim="800000"/>
            <a:headEnd/>
            <a:tailEnd/>
          </a:ln>
          <a:effectLst/>
        </p:spPr>
      </p:pic>
      <p:sp>
        <p:nvSpPr>
          <p:cNvPr id="4" name="TextBox 3"/>
          <p:cNvSpPr txBox="1"/>
          <p:nvPr/>
        </p:nvSpPr>
        <p:spPr>
          <a:xfrm>
            <a:off x="2667000" y="6488668"/>
            <a:ext cx="4312527" cy="369332"/>
          </a:xfrm>
          <a:prstGeom prst="rect">
            <a:avLst/>
          </a:prstGeom>
          <a:noFill/>
        </p:spPr>
        <p:txBody>
          <a:bodyPr wrap="none" rtlCol="0">
            <a:spAutoFit/>
          </a:bodyPr>
          <a:lstStyle/>
          <a:p>
            <a:r>
              <a:rPr lang="en-US" dirty="0" smtClean="0">
                <a:latin typeface="Cambria" pitchFamily="18" charset="0"/>
                <a:ea typeface="Cambria" pitchFamily="18" charset="0"/>
              </a:rPr>
              <a:t>Figure 3: Structured </a:t>
            </a:r>
            <a:r>
              <a:rPr lang="en-US" dirty="0" err="1" smtClean="0">
                <a:latin typeface="Cambria" pitchFamily="18" charset="0"/>
                <a:ea typeface="Cambria" pitchFamily="18" charset="0"/>
              </a:rPr>
              <a:t>vs</a:t>
            </a:r>
            <a:r>
              <a:rPr lang="en-US" dirty="0" smtClean="0">
                <a:latin typeface="Cambria" pitchFamily="18" charset="0"/>
                <a:ea typeface="Cambria" pitchFamily="18" charset="0"/>
              </a:rPr>
              <a:t> Unstructured Data</a:t>
            </a:r>
            <a:endParaRPr lang="en-US" dirty="0">
              <a:latin typeface="Cambria" pitchFamily="18" charset="0"/>
              <a:ea typeface="Cambria" pitchFamily="18" charset="0"/>
            </a:endParaRPr>
          </a:p>
        </p:txBody>
      </p:sp>
    </p:spTree>
  </p:cSld>
  <p:clrMapOvr>
    <a:masterClrMapping/>
  </p:clrMapOvr>
  <p:transition>
    <p:cover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normAutofit/>
          </a:bodyPr>
          <a:lstStyle/>
          <a:p>
            <a:r>
              <a:rPr lang="en-US" sz="3600" b="1" dirty="0" smtClean="0">
                <a:latin typeface="Cambria" pitchFamily="18" charset="0"/>
                <a:ea typeface="Cambria" pitchFamily="18" charset="0"/>
              </a:rPr>
              <a:t>What is Data Structures</a:t>
            </a:r>
            <a:endParaRPr lang="en-US" sz="3600" b="1" dirty="0">
              <a:latin typeface="Cambria" pitchFamily="18" charset="0"/>
              <a:ea typeface="Cambria" pitchFamily="18" charset="0"/>
            </a:endParaRPr>
          </a:p>
        </p:txBody>
      </p:sp>
      <p:sp>
        <p:nvSpPr>
          <p:cNvPr id="3" name="Content Placeholder 2"/>
          <p:cNvSpPr>
            <a:spLocks noGrp="1"/>
          </p:cNvSpPr>
          <p:nvPr>
            <p:ph idx="1"/>
          </p:nvPr>
        </p:nvSpPr>
        <p:spPr>
          <a:xfrm>
            <a:off x="457200" y="838200"/>
            <a:ext cx="8229600" cy="5715000"/>
          </a:xfrm>
        </p:spPr>
        <p:txBody>
          <a:bodyPr>
            <a:noAutofit/>
          </a:bodyPr>
          <a:lstStyle/>
          <a:p>
            <a:pPr algn="just">
              <a:lnSpc>
                <a:spcPct val="160000"/>
              </a:lnSpc>
            </a:pPr>
            <a:r>
              <a:rPr lang="en-US" sz="2000" dirty="0" smtClean="0">
                <a:latin typeface="Cambria" pitchFamily="18" charset="0"/>
                <a:ea typeface="Cambria" pitchFamily="18" charset="0"/>
              </a:rPr>
              <a:t>A data structure is a way of organizing and storing data in a computer's memory or storage system so that it can be efficiently accessed, manipulated, and managed. </a:t>
            </a:r>
          </a:p>
          <a:p>
            <a:pPr algn="just">
              <a:lnSpc>
                <a:spcPct val="160000"/>
              </a:lnSpc>
            </a:pPr>
            <a:r>
              <a:rPr lang="en-AU" sz="2000" dirty="0" smtClean="0">
                <a:latin typeface="Cambria" pitchFamily="18" charset="0"/>
                <a:ea typeface="Cambria" pitchFamily="18" charset="0"/>
              </a:rPr>
              <a:t>Data structure is representation of the logical relationship existing between individual elements of data</a:t>
            </a:r>
            <a:r>
              <a:rPr lang="en-AU" sz="2000" dirty="0" smtClean="0">
                <a:latin typeface="Times New Roman" pitchFamily="18" charset="0"/>
                <a:cs typeface="Times New Roman" pitchFamily="18" charset="0"/>
              </a:rPr>
              <a:t>.</a:t>
            </a:r>
          </a:p>
          <a:p>
            <a:pPr algn="just">
              <a:lnSpc>
                <a:spcPct val="160000"/>
              </a:lnSpc>
            </a:pPr>
            <a:r>
              <a:rPr lang="en-US" sz="2000" dirty="0" smtClean="0">
                <a:latin typeface="Cambria" pitchFamily="18" charset="0"/>
                <a:ea typeface="Cambria" pitchFamily="18" charset="0"/>
              </a:rPr>
              <a:t>It provides a framework for organizing and structuring data elements, such as numbers, characters, or other pieces of information, in a logical and coherent manner.</a:t>
            </a:r>
          </a:p>
          <a:p>
            <a:pPr algn="just">
              <a:lnSpc>
                <a:spcPct val="160000"/>
              </a:lnSpc>
            </a:pPr>
            <a:r>
              <a:rPr lang="en-US" sz="2000" dirty="0" smtClean="0">
                <a:latin typeface="Cambria" pitchFamily="18" charset="0"/>
                <a:ea typeface="Cambria" pitchFamily="18" charset="0"/>
              </a:rPr>
              <a:t>Data structures are essential for programming because they determine how data is stored and how operations can be performed on that data. </a:t>
            </a:r>
            <a:endParaRPr lang="en-US" sz="2000" dirty="0">
              <a:latin typeface="Cambria" pitchFamily="18" charset="0"/>
              <a:ea typeface="Cambria" pitchFamily="18" charset="0"/>
            </a:endParaRPr>
          </a:p>
        </p:txBody>
      </p:sp>
    </p:spTree>
  </p:cSld>
  <p:clrMapOvr>
    <a:masterClrMapping/>
  </p:clrMapOvr>
  <p:transition>
    <p:cover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normAutofit/>
          </a:bodyPr>
          <a:lstStyle/>
          <a:p>
            <a:r>
              <a:rPr lang="en-US" sz="3600" b="1" dirty="0" smtClean="0">
                <a:latin typeface="Cambria" pitchFamily="18" charset="0"/>
                <a:ea typeface="Cambria" pitchFamily="18" charset="0"/>
              </a:rPr>
              <a:t>Classification of Data Structures</a:t>
            </a:r>
            <a:endParaRPr lang="en-US" sz="3600" b="1" dirty="0">
              <a:latin typeface="Cambria" pitchFamily="18" charset="0"/>
              <a:ea typeface="Cambria" pitchFamily="18" charset="0"/>
            </a:endParaRPr>
          </a:p>
        </p:txBody>
      </p:sp>
      <p:sp>
        <p:nvSpPr>
          <p:cNvPr id="3" name="Content Placeholder 2"/>
          <p:cNvSpPr>
            <a:spLocks noGrp="1"/>
          </p:cNvSpPr>
          <p:nvPr>
            <p:ph idx="1"/>
          </p:nvPr>
        </p:nvSpPr>
        <p:spPr>
          <a:xfrm>
            <a:off x="457200" y="838200"/>
            <a:ext cx="8229600" cy="5715000"/>
          </a:xfrm>
        </p:spPr>
        <p:txBody>
          <a:bodyPr>
            <a:noAutofit/>
          </a:bodyPr>
          <a:lstStyle/>
          <a:p>
            <a:pPr algn="just">
              <a:lnSpc>
                <a:spcPct val="160000"/>
              </a:lnSpc>
            </a:pPr>
            <a:r>
              <a:rPr lang="en-AU" sz="2000" dirty="0" smtClean="0">
                <a:latin typeface="Cambria" pitchFamily="18" charset="0"/>
                <a:ea typeface="Cambria" pitchFamily="18" charset="0"/>
              </a:rPr>
              <a:t>Primitive Data Structure (Predefined Size)</a:t>
            </a:r>
          </a:p>
          <a:p>
            <a:pPr algn="just">
              <a:lnSpc>
                <a:spcPct val="160000"/>
              </a:lnSpc>
            </a:pPr>
            <a:r>
              <a:rPr lang="en-AU" sz="2000" dirty="0" smtClean="0">
                <a:latin typeface="Cambria" pitchFamily="18" charset="0"/>
                <a:ea typeface="Cambria" pitchFamily="18" charset="0"/>
              </a:rPr>
              <a:t>Non-Primitive Data Structure (User defined size)</a:t>
            </a:r>
          </a:p>
          <a:p>
            <a:pPr algn="just">
              <a:lnSpc>
                <a:spcPct val="160000"/>
              </a:lnSpc>
            </a:pPr>
            <a:endParaRPr lang="en-US" sz="2000" dirty="0">
              <a:latin typeface="Cambria" pitchFamily="18" charset="0"/>
              <a:ea typeface="Cambria" pitchFamily="18" charset="0"/>
            </a:endParaRPr>
          </a:p>
        </p:txBody>
      </p:sp>
      <p:grpSp>
        <p:nvGrpSpPr>
          <p:cNvPr id="4" name="Group 3"/>
          <p:cNvGrpSpPr/>
          <p:nvPr/>
        </p:nvGrpSpPr>
        <p:grpSpPr>
          <a:xfrm>
            <a:off x="541338" y="2497137"/>
            <a:ext cx="7993062" cy="3675063"/>
            <a:chOff x="179388" y="1844675"/>
            <a:chExt cx="7993062" cy="3675063"/>
          </a:xfrm>
        </p:grpSpPr>
        <p:sp>
          <p:nvSpPr>
            <p:cNvPr id="5" name="Rectangle 4"/>
            <p:cNvSpPr>
              <a:spLocks noChangeArrowheads="1"/>
            </p:cNvSpPr>
            <p:nvPr/>
          </p:nvSpPr>
          <p:spPr bwMode="auto">
            <a:xfrm>
              <a:off x="3059113" y="1844675"/>
              <a:ext cx="3095625" cy="5762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AU" sz="2800">
                  <a:latin typeface="Cambria" pitchFamily="18" charset="0"/>
                  <a:ea typeface="Cambria" pitchFamily="18" charset="0"/>
                </a:rPr>
                <a:t>Data structure</a:t>
              </a:r>
            </a:p>
          </p:txBody>
        </p:sp>
        <p:sp>
          <p:nvSpPr>
            <p:cNvPr id="6" name="Line 5"/>
            <p:cNvSpPr>
              <a:spLocks noChangeShapeType="1"/>
            </p:cNvSpPr>
            <p:nvPr/>
          </p:nvSpPr>
          <p:spPr bwMode="auto">
            <a:xfrm>
              <a:off x="4643438" y="2420938"/>
              <a:ext cx="0" cy="287337"/>
            </a:xfrm>
            <a:prstGeom prst="line">
              <a:avLst/>
            </a:prstGeom>
            <a:noFill/>
            <a:ln w="9525">
              <a:solidFill>
                <a:schemeClr val="tx1"/>
              </a:solidFill>
              <a:round/>
              <a:headEnd/>
              <a:tailEnd/>
            </a:ln>
          </p:spPr>
          <p:txBody>
            <a:bodyPr/>
            <a:lstStyle/>
            <a:p>
              <a:endParaRPr lang="en-US" sz="1600">
                <a:latin typeface="Cambria" pitchFamily="18" charset="0"/>
                <a:ea typeface="Cambria" pitchFamily="18" charset="0"/>
              </a:endParaRPr>
            </a:p>
          </p:txBody>
        </p:sp>
        <p:sp>
          <p:nvSpPr>
            <p:cNvPr id="7" name="Line 6"/>
            <p:cNvSpPr>
              <a:spLocks noChangeShapeType="1"/>
            </p:cNvSpPr>
            <p:nvPr/>
          </p:nvSpPr>
          <p:spPr bwMode="auto">
            <a:xfrm>
              <a:off x="2555875" y="2708275"/>
              <a:ext cx="4032250" cy="0"/>
            </a:xfrm>
            <a:prstGeom prst="line">
              <a:avLst/>
            </a:prstGeom>
            <a:noFill/>
            <a:ln w="9525">
              <a:solidFill>
                <a:schemeClr val="tx1"/>
              </a:solidFill>
              <a:round/>
              <a:headEnd/>
              <a:tailEnd/>
            </a:ln>
          </p:spPr>
          <p:txBody>
            <a:bodyPr/>
            <a:lstStyle/>
            <a:p>
              <a:endParaRPr lang="en-US" sz="1600">
                <a:latin typeface="Cambria" pitchFamily="18" charset="0"/>
                <a:ea typeface="Cambria" pitchFamily="18" charset="0"/>
              </a:endParaRPr>
            </a:p>
          </p:txBody>
        </p:sp>
        <p:sp>
          <p:nvSpPr>
            <p:cNvPr id="8" name="Line 8"/>
            <p:cNvSpPr>
              <a:spLocks noChangeShapeType="1"/>
            </p:cNvSpPr>
            <p:nvPr/>
          </p:nvSpPr>
          <p:spPr bwMode="auto">
            <a:xfrm>
              <a:off x="2555875" y="2708275"/>
              <a:ext cx="0" cy="360363"/>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9" name="Line 9"/>
            <p:cNvSpPr>
              <a:spLocks noChangeShapeType="1"/>
            </p:cNvSpPr>
            <p:nvPr/>
          </p:nvSpPr>
          <p:spPr bwMode="auto">
            <a:xfrm>
              <a:off x="6588125" y="2708275"/>
              <a:ext cx="0" cy="360363"/>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10" name="Rectangle 10"/>
            <p:cNvSpPr>
              <a:spLocks noChangeArrowheads="1"/>
            </p:cNvSpPr>
            <p:nvPr/>
          </p:nvSpPr>
          <p:spPr bwMode="auto">
            <a:xfrm>
              <a:off x="1116013" y="3068638"/>
              <a:ext cx="3095625" cy="576262"/>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AU" sz="2800" dirty="0">
                  <a:latin typeface="Cambria" pitchFamily="18" charset="0"/>
                  <a:ea typeface="Cambria" pitchFamily="18" charset="0"/>
                </a:rPr>
                <a:t>Primitive DS</a:t>
              </a:r>
            </a:p>
          </p:txBody>
        </p:sp>
        <p:sp>
          <p:nvSpPr>
            <p:cNvPr id="11" name="Rectangle 11"/>
            <p:cNvSpPr>
              <a:spLocks noChangeArrowheads="1"/>
            </p:cNvSpPr>
            <p:nvPr/>
          </p:nvSpPr>
          <p:spPr bwMode="auto">
            <a:xfrm>
              <a:off x="5076825" y="3068638"/>
              <a:ext cx="3095625" cy="576262"/>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AU" sz="2800" dirty="0">
                  <a:latin typeface="Cambria" pitchFamily="18" charset="0"/>
                  <a:ea typeface="Cambria" pitchFamily="18" charset="0"/>
                </a:rPr>
                <a:t>Non-Primitive DS</a:t>
              </a:r>
            </a:p>
          </p:txBody>
        </p:sp>
        <p:sp>
          <p:nvSpPr>
            <p:cNvPr id="12" name="Rectangle 12"/>
            <p:cNvSpPr>
              <a:spLocks noChangeArrowheads="1"/>
            </p:cNvSpPr>
            <p:nvPr/>
          </p:nvSpPr>
          <p:spPr bwMode="auto">
            <a:xfrm>
              <a:off x="179388" y="4940300"/>
              <a:ext cx="1223962" cy="576263"/>
            </a:xfrm>
            <a:prstGeom prst="rect">
              <a:avLst/>
            </a:prstGeom>
            <a:solidFill>
              <a:schemeClr val="bg1"/>
            </a:solidFill>
            <a:ln w="9525">
              <a:solidFill>
                <a:schemeClr val="tx1"/>
              </a:solidFill>
              <a:miter lim="800000"/>
              <a:headEnd/>
              <a:tailEnd/>
            </a:ln>
          </p:spPr>
          <p:txBody>
            <a:bodyPr wrap="none" anchor="ctr"/>
            <a:lstStyle/>
            <a:p>
              <a:pPr algn="ctr"/>
              <a:r>
                <a:rPr lang="en-AU" sz="2800">
                  <a:latin typeface="Cambria" pitchFamily="18" charset="0"/>
                  <a:ea typeface="Cambria" pitchFamily="18" charset="0"/>
                </a:rPr>
                <a:t>Integer</a:t>
              </a:r>
            </a:p>
          </p:txBody>
        </p:sp>
        <p:sp>
          <p:nvSpPr>
            <p:cNvPr id="13" name="Rectangle 13"/>
            <p:cNvSpPr>
              <a:spLocks noChangeArrowheads="1"/>
            </p:cNvSpPr>
            <p:nvPr/>
          </p:nvSpPr>
          <p:spPr bwMode="auto">
            <a:xfrm>
              <a:off x="1547813" y="4940300"/>
              <a:ext cx="1223962" cy="576263"/>
            </a:xfrm>
            <a:prstGeom prst="rect">
              <a:avLst/>
            </a:prstGeom>
            <a:solidFill>
              <a:schemeClr val="bg1"/>
            </a:solidFill>
            <a:ln w="9525">
              <a:solidFill>
                <a:schemeClr val="tx1"/>
              </a:solidFill>
              <a:miter lim="800000"/>
              <a:headEnd/>
              <a:tailEnd/>
            </a:ln>
          </p:spPr>
          <p:txBody>
            <a:bodyPr wrap="none" anchor="ctr"/>
            <a:lstStyle/>
            <a:p>
              <a:pPr algn="ctr"/>
              <a:r>
                <a:rPr lang="en-AU" sz="2800">
                  <a:latin typeface="Cambria" pitchFamily="18" charset="0"/>
                  <a:ea typeface="Cambria" pitchFamily="18" charset="0"/>
                </a:rPr>
                <a:t>Float</a:t>
              </a:r>
            </a:p>
          </p:txBody>
        </p:sp>
        <p:sp>
          <p:nvSpPr>
            <p:cNvPr id="14" name="Rectangle 14"/>
            <p:cNvSpPr>
              <a:spLocks noChangeArrowheads="1"/>
            </p:cNvSpPr>
            <p:nvPr/>
          </p:nvSpPr>
          <p:spPr bwMode="auto">
            <a:xfrm>
              <a:off x="3132138" y="4940300"/>
              <a:ext cx="1655762" cy="576263"/>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AU" sz="2800">
                  <a:latin typeface="Cambria" pitchFamily="18" charset="0"/>
                  <a:ea typeface="Cambria" pitchFamily="18" charset="0"/>
                </a:rPr>
                <a:t>Character</a:t>
              </a:r>
            </a:p>
          </p:txBody>
        </p:sp>
        <p:sp>
          <p:nvSpPr>
            <p:cNvPr id="15" name="Rectangle 15"/>
            <p:cNvSpPr>
              <a:spLocks noChangeArrowheads="1"/>
            </p:cNvSpPr>
            <p:nvPr/>
          </p:nvSpPr>
          <p:spPr bwMode="auto">
            <a:xfrm>
              <a:off x="5076825" y="4940300"/>
              <a:ext cx="1655763" cy="576263"/>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en-AU" sz="2800">
                  <a:latin typeface="Cambria" pitchFamily="18" charset="0"/>
                  <a:ea typeface="Cambria" pitchFamily="18" charset="0"/>
                </a:rPr>
                <a:t>Pointer</a:t>
              </a:r>
            </a:p>
          </p:txBody>
        </p:sp>
        <p:sp>
          <p:nvSpPr>
            <p:cNvPr id="16" name="Line 16"/>
            <p:cNvSpPr>
              <a:spLocks noChangeShapeType="1"/>
            </p:cNvSpPr>
            <p:nvPr/>
          </p:nvSpPr>
          <p:spPr bwMode="auto">
            <a:xfrm>
              <a:off x="2555875" y="3644900"/>
              <a:ext cx="0" cy="720725"/>
            </a:xfrm>
            <a:prstGeom prst="line">
              <a:avLst/>
            </a:prstGeom>
            <a:noFill/>
            <a:ln w="9525">
              <a:solidFill>
                <a:schemeClr val="tx1"/>
              </a:solidFill>
              <a:round/>
              <a:headEnd/>
              <a:tailEnd/>
            </a:ln>
          </p:spPr>
          <p:txBody>
            <a:bodyPr/>
            <a:lstStyle/>
            <a:p>
              <a:endParaRPr lang="en-US" sz="1600">
                <a:latin typeface="Cambria" pitchFamily="18" charset="0"/>
                <a:ea typeface="Cambria" pitchFamily="18" charset="0"/>
              </a:endParaRPr>
            </a:p>
          </p:txBody>
        </p:sp>
        <p:sp>
          <p:nvSpPr>
            <p:cNvPr id="17" name="Line 17"/>
            <p:cNvSpPr>
              <a:spLocks noChangeShapeType="1"/>
            </p:cNvSpPr>
            <p:nvPr/>
          </p:nvSpPr>
          <p:spPr bwMode="auto">
            <a:xfrm>
              <a:off x="827088" y="4365625"/>
              <a:ext cx="4968875" cy="0"/>
            </a:xfrm>
            <a:prstGeom prst="line">
              <a:avLst/>
            </a:prstGeom>
            <a:noFill/>
            <a:ln w="9525">
              <a:solidFill>
                <a:schemeClr val="tx1"/>
              </a:solidFill>
              <a:round/>
              <a:headEnd/>
              <a:tailEnd/>
            </a:ln>
          </p:spPr>
          <p:txBody>
            <a:bodyPr/>
            <a:lstStyle/>
            <a:p>
              <a:endParaRPr lang="en-US" sz="1600">
                <a:latin typeface="Cambria" pitchFamily="18" charset="0"/>
                <a:ea typeface="Cambria" pitchFamily="18" charset="0"/>
              </a:endParaRPr>
            </a:p>
          </p:txBody>
        </p:sp>
        <p:sp>
          <p:nvSpPr>
            <p:cNvPr id="18" name="Line 18"/>
            <p:cNvSpPr>
              <a:spLocks noChangeShapeType="1"/>
            </p:cNvSpPr>
            <p:nvPr/>
          </p:nvSpPr>
          <p:spPr bwMode="auto">
            <a:xfrm>
              <a:off x="827088" y="4365625"/>
              <a:ext cx="0" cy="576263"/>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19" name="Line 19"/>
            <p:cNvSpPr>
              <a:spLocks noChangeShapeType="1"/>
            </p:cNvSpPr>
            <p:nvPr/>
          </p:nvSpPr>
          <p:spPr bwMode="auto">
            <a:xfrm>
              <a:off x="2051050" y="4365625"/>
              <a:ext cx="0" cy="576263"/>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20" name="Line 20"/>
            <p:cNvSpPr>
              <a:spLocks noChangeShapeType="1"/>
            </p:cNvSpPr>
            <p:nvPr/>
          </p:nvSpPr>
          <p:spPr bwMode="auto">
            <a:xfrm>
              <a:off x="3924300" y="4365625"/>
              <a:ext cx="0" cy="576263"/>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21" name="Line 21"/>
            <p:cNvSpPr>
              <a:spLocks noChangeShapeType="1"/>
            </p:cNvSpPr>
            <p:nvPr/>
          </p:nvSpPr>
          <p:spPr bwMode="auto">
            <a:xfrm>
              <a:off x="5795963" y="4365625"/>
              <a:ext cx="0" cy="576263"/>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22" name="Line 22"/>
            <p:cNvSpPr>
              <a:spLocks noChangeShapeType="1"/>
            </p:cNvSpPr>
            <p:nvPr/>
          </p:nvSpPr>
          <p:spPr bwMode="auto">
            <a:xfrm>
              <a:off x="2555875" y="3644900"/>
              <a:ext cx="0" cy="720725"/>
            </a:xfrm>
            <a:prstGeom prst="line">
              <a:avLst/>
            </a:prstGeom>
            <a:noFill/>
            <a:ln w="9525">
              <a:solidFill>
                <a:schemeClr val="tx1"/>
              </a:solidFill>
              <a:round/>
              <a:headEnd/>
              <a:tailEnd/>
            </a:ln>
          </p:spPr>
          <p:txBody>
            <a:bodyPr/>
            <a:lstStyle/>
            <a:p>
              <a:endParaRPr lang="en-US" sz="1600">
                <a:latin typeface="Cambria" pitchFamily="18" charset="0"/>
                <a:ea typeface="Cambria" pitchFamily="18" charset="0"/>
              </a:endParaRPr>
            </a:p>
          </p:txBody>
        </p:sp>
        <p:sp>
          <p:nvSpPr>
            <p:cNvPr id="23" name="Line 23"/>
            <p:cNvSpPr>
              <a:spLocks noChangeShapeType="1"/>
            </p:cNvSpPr>
            <p:nvPr/>
          </p:nvSpPr>
          <p:spPr bwMode="auto">
            <a:xfrm>
              <a:off x="827088" y="4365625"/>
              <a:ext cx="0" cy="576263"/>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24" name="Line 24"/>
            <p:cNvSpPr>
              <a:spLocks noChangeShapeType="1"/>
            </p:cNvSpPr>
            <p:nvPr/>
          </p:nvSpPr>
          <p:spPr bwMode="auto">
            <a:xfrm>
              <a:off x="2555875" y="3644900"/>
              <a:ext cx="0" cy="720725"/>
            </a:xfrm>
            <a:prstGeom prst="line">
              <a:avLst/>
            </a:prstGeom>
            <a:noFill/>
            <a:ln w="9525">
              <a:solidFill>
                <a:schemeClr val="tx1"/>
              </a:solidFill>
              <a:round/>
              <a:headEnd/>
              <a:tailEnd/>
            </a:ln>
          </p:spPr>
          <p:txBody>
            <a:bodyPr/>
            <a:lstStyle/>
            <a:p>
              <a:endParaRPr lang="en-US" sz="1600">
                <a:latin typeface="Cambria" pitchFamily="18" charset="0"/>
                <a:ea typeface="Cambria" pitchFamily="18" charset="0"/>
              </a:endParaRPr>
            </a:p>
          </p:txBody>
        </p:sp>
        <p:sp>
          <p:nvSpPr>
            <p:cNvPr id="25" name="Line 25"/>
            <p:cNvSpPr>
              <a:spLocks noChangeShapeType="1"/>
            </p:cNvSpPr>
            <p:nvPr/>
          </p:nvSpPr>
          <p:spPr bwMode="auto">
            <a:xfrm>
              <a:off x="2051050" y="4365625"/>
              <a:ext cx="0" cy="576263"/>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26" name="Line 26"/>
            <p:cNvSpPr>
              <a:spLocks noChangeShapeType="1"/>
            </p:cNvSpPr>
            <p:nvPr/>
          </p:nvSpPr>
          <p:spPr bwMode="auto">
            <a:xfrm>
              <a:off x="827088" y="4365625"/>
              <a:ext cx="0" cy="576263"/>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27" name="Line 27"/>
            <p:cNvSpPr>
              <a:spLocks noChangeShapeType="1"/>
            </p:cNvSpPr>
            <p:nvPr/>
          </p:nvSpPr>
          <p:spPr bwMode="auto">
            <a:xfrm>
              <a:off x="2555875" y="3644900"/>
              <a:ext cx="0" cy="720725"/>
            </a:xfrm>
            <a:prstGeom prst="line">
              <a:avLst/>
            </a:prstGeom>
            <a:noFill/>
            <a:ln w="9525">
              <a:solidFill>
                <a:schemeClr val="tx1"/>
              </a:solidFill>
              <a:round/>
              <a:headEnd/>
              <a:tailEnd/>
            </a:ln>
          </p:spPr>
          <p:txBody>
            <a:bodyPr/>
            <a:lstStyle/>
            <a:p>
              <a:endParaRPr lang="en-US" sz="1600">
                <a:latin typeface="Cambria" pitchFamily="18" charset="0"/>
                <a:ea typeface="Cambria" pitchFamily="18" charset="0"/>
              </a:endParaRPr>
            </a:p>
          </p:txBody>
        </p:sp>
        <p:sp>
          <p:nvSpPr>
            <p:cNvPr id="28" name="Rectangle 28"/>
            <p:cNvSpPr>
              <a:spLocks noChangeArrowheads="1"/>
            </p:cNvSpPr>
            <p:nvPr/>
          </p:nvSpPr>
          <p:spPr bwMode="auto">
            <a:xfrm>
              <a:off x="1547813" y="4941888"/>
              <a:ext cx="1223962" cy="576262"/>
            </a:xfrm>
            <a:prstGeom prst="rect">
              <a:avLst/>
            </a:prstGeom>
            <a:solidFill>
              <a:schemeClr val="bg1"/>
            </a:solidFill>
            <a:ln w="9525">
              <a:solidFill>
                <a:schemeClr val="tx1"/>
              </a:solidFill>
              <a:miter lim="800000"/>
              <a:headEnd/>
              <a:tailEnd/>
            </a:ln>
          </p:spPr>
          <p:txBody>
            <a:bodyPr wrap="none" anchor="ctr"/>
            <a:lstStyle/>
            <a:p>
              <a:pPr algn="ctr"/>
              <a:r>
                <a:rPr lang="en-AU" sz="2800">
                  <a:latin typeface="Cambria" pitchFamily="18" charset="0"/>
                  <a:ea typeface="Cambria" pitchFamily="18" charset="0"/>
                </a:rPr>
                <a:t>Float</a:t>
              </a:r>
            </a:p>
          </p:txBody>
        </p:sp>
        <p:sp>
          <p:nvSpPr>
            <p:cNvPr id="29" name="Line 29"/>
            <p:cNvSpPr>
              <a:spLocks noChangeShapeType="1"/>
            </p:cNvSpPr>
            <p:nvPr/>
          </p:nvSpPr>
          <p:spPr bwMode="auto">
            <a:xfrm>
              <a:off x="2051050" y="4367213"/>
              <a:ext cx="0" cy="576262"/>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30" name="Line 30"/>
            <p:cNvSpPr>
              <a:spLocks noChangeShapeType="1"/>
            </p:cNvSpPr>
            <p:nvPr/>
          </p:nvSpPr>
          <p:spPr bwMode="auto">
            <a:xfrm>
              <a:off x="827088" y="4367213"/>
              <a:ext cx="0" cy="576262"/>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31" name="Line 31"/>
            <p:cNvSpPr>
              <a:spLocks noChangeShapeType="1"/>
            </p:cNvSpPr>
            <p:nvPr/>
          </p:nvSpPr>
          <p:spPr bwMode="auto">
            <a:xfrm>
              <a:off x="2555875" y="3646488"/>
              <a:ext cx="0" cy="720725"/>
            </a:xfrm>
            <a:prstGeom prst="line">
              <a:avLst/>
            </a:prstGeom>
            <a:noFill/>
            <a:ln w="9525">
              <a:solidFill>
                <a:schemeClr val="tx1"/>
              </a:solidFill>
              <a:round/>
              <a:headEnd/>
              <a:tailEnd/>
            </a:ln>
          </p:spPr>
          <p:txBody>
            <a:bodyPr/>
            <a:lstStyle/>
            <a:p>
              <a:endParaRPr lang="en-US" sz="1600">
                <a:latin typeface="Cambria" pitchFamily="18" charset="0"/>
                <a:ea typeface="Cambria" pitchFamily="18" charset="0"/>
              </a:endParaRPr>
            </a:p>
          </p:txBody>
        </p:sp>
        <p:sp>
          <p:nvSpPr>
            <p:cNvPr id="32" name="Rectangle 32"/>
            <p:cNvSpPr>
              <a:spLocks noChangeArrowheads="1"/>
            </p:cNvSpPr>
            <p:nvPr/>
          </p:nvSpPr>
          <p:spPr bwMode="auto">
            <a:xfrm>
              <a:off x="179388" y="4941888"/>
              <a:ext cx="1223962" cy="5762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AU" sz="2800">
                  <a:latin typeface="Cambria" pitchFamily="18" charset="0"/>
                  <a:ea typeface="Cambria" pitchFamily="18" charset="0"/>
                </a:rPr>
                <a:t>Integer</a:t>
              </a:r>
            </a:p>
          </p:txBody>
        </p:sp>
        <p:sp>
          <p:nvSpPr>
            <p:cNvPr id="33" name="Rectangle 33"/>
            <p:cNvSpPr>
              <a:spLocks noChangeArrowheads="1"/>
            </p:cNvSpPr>
            <p:nvPr/>
          </p:nvSpPr>
          <p:spPr bwMode="auto">
            <a:xfrm>
              <a:off x="1547813" y="4943475"/>
              <a:ext cx="1223962" cy="576263"/>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AU" sz="2800">
                  <a:latin typeface="Cambria" pitchFamily="18" charset="0"/>
                  <a:ea typeface="Cambria" pitchFamily="18" charset="0"/>
                </a:rPr>
                <a:t>Float</a:t>
              </a:r>
            </a:p>
          </p:txBody>
        </p:sp>
        <p:sp>
          <p:nvSpPr>
            <p:cNvPr id="34" name="Line 34"/>
            <p:cNvSpPr>
              <a:spLocks noChangeShapeType="1"/>
            </p:cNvSpPr>
            <p:nvPr/>
          </p:nvSpPr>
          <p:spPr bwMode="auto">
            <a:xfrm>
              <a:off x="2051050" y="4368800"/>
              <a:ext cx="0" cy="576263"/>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35" name="Line 35"/>
            <p:cNvSpPr>
              <a:spLocks noChangeShapeType="1"/>
            </p:cNvSpPr>
            <p:nvPr/>
          </p:nvSpPr>
          <p:spPr bwMode="auto">
            <a:xfrm>
              <a:off x="827088" y="4368800"/>
              <a:ext cx="0" cy="576263"/>
            </a:xfrm>
            <a:prstGeom prst="line">
              <a:avLst/>
            </a:prstGeom>
            <a:noFill/>
            <a:ln w="9525">
              <a:solidFill>
                <a:schemeClr val="tx1"/>
              </a:solidFill>
              <a:round/>
              <a:headEnd/>
              <a:tailEnd type="triangle" w="med" len="med"/>
            </a:ln>
          </p:spPr>
          <p:txBody>
            <a:bodyPr/>
            <a:lstStyle/>
            <a:p>
              <a:endParaRPr lang="en-US" sz="1600">
                <a:latin typeface="Cambria" pitchFamily="18" charset="0"/>
                <a:ea typeface="Cambria" pitchFamily="18" charset="0"/>
              </a:endParaRPr>
            </a:p>
          </p:txBody>
        </p:sp>
        <p:sp>
          <p:nvSpPr>
            <p:cNvPr id="36" name="Line 36"/>
            <p:cNvSpPr>
              <a:spLocks noChangeShapeType="1"/>
            </p:cNvSpPr>
            <p:nvPr/>
          </p:nvSpPr>
          <p:spPr bwMode="auto">
            <a:xfrm>
              <a:off x="2555875" y="3648075"/>
              <a:ext cx="0" cy="720725"/>
            </a:xfrm>
            <a:prstGeom prst="line">
              <a:avLst/>
            </a:prstGeom>
            <a:noFill/>
            <a:ln w="9525">
              <a:solidFill>
                <a:schemeClr val="tx1"/>
              </a:solidFill>
              <a:round/>
              <a:headEnd/>
              <a:tailEnd/>
            </a:ln>
          </p:spPr>
          <p:txBody>
            <a:bodyPr/>
            <a:lstStyle/>
            <a:p>
              <a:endParaRPr lang="en-US" sz="1600">
                <a:latin typeface="Cambria" pitchFamily="18" charset="0"/>
                <a:ea typeface="Cambria" pitchFamily="18" charset="0"/>
              </a:endParaRPr>
            </a:p>
          </p:txBody>
        </p:sp>
      </p:grpSp>
      <p:sp>
        <p:nvSpPr>
          <p:cNvPr id="37" name="TextBox 36"/>
          <p:cNvSpPr txBox="1"/>
          <p:nvPr/>
        </p:nvSpPr>
        <p:spPr>
          <a:xfrm>
            <a:off x="2667000" y="6488668"/>
            <a:ext cx="4150110" cy="369332"/>
          </a:xfrm>
          <a:prstGeom prst="rect">
            <a:avLst/>
          </a:prstGeom>
          <a:noFill/>
        </p:spPr>
        <p:txBody>
          <a:bodyPr wrap="none" rtlCol="0">
            <a:spAutoFit/>
          </a:bodyPr>
          <a:lstStyle/>
          <a:p>
            <a:r>
              <a:rPr lang="en-US" dirty="0" smtClean="0">
                <a:latin typeface="Cambria" pitchFamily="18" charset="0"/>
                <a:ea typeface="Cambria" pitchFamily="18" charset="0"/>
              </a:rPr>
              <a:t>Figure 4: Classification of Data Structure</a:t>
            </a:r>
            <a:endParaRPr lang="en-US" dirty="0">
              <a:latin typeface="Cambria" pitchFamily="18" charset="0"/>
              <a:ea typeface="Cambria" pitchFamily="18" charset="0"/>
            </a:endParaRPr>
          </a:p>
        </p:txBody>
      </p:sp>
    </p:spTree>
  </p:cSld>
  <p:clrMapOvr>
    <a:masterClrMapping/>
  </p:clrMapOvr>
  <p:transition>
    <p:cover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B1D468722896428F7638A7CFC31189" ma:contentTypeVersion="3" ma:contentTypeDescription="Create a new document." ma:contentTypeScope="" ma:versionID="ccd18200489c492e46107d6352db73a8">
  <xsd:schema xmlns:xsd="http://www.w3.org/2001/XMLSchema" xmlns:xs="http://www.w3.org/2001/XMLSchema" xmlns:p="http://schemas.microsoft.com/office/2006/metadata/properties" xmlns:ns2="420b8f4a-225a-4b4b-b51b-82e5ee856d5b" targetNamespace="http://schemas.microsoft.com/office/2006/metadata/properties" ma:root="true" ma:fieldsID="ccd1c20d6d95453afa65220bec615627" ns2:_="">
    <xsd:import namespace="420b8f4a-225a-4b4b-b51b-82e5ee856d5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0b8f4a-225a-4b4b-b51b-82e5ee856d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15758B-D285-4306-89DC-1709721F5985}"/>
</file>

<file path=customXml/itemProps2.xml><?xml version="1.0" encoding="utf-8"?>
<ds:datastoreItem xmlns:ds="http://schemas.openxmlformats.org/officeDocument/2006/customXml" ds:itemID="{6E54E8D7-281B-4BEA-9937-60EF295BFB3C}"/>
</file>

<file path=customXml/itemProps3.xml><?xml version="1.0" encoding="utf-8"?>
<ds:datastoreItem xmlns:ds="http://schemas.openxmlformats.org/officeDocument/2006/customXml" ds:itemID="{2FA0D900-94BA-4574-9ACE-8282B67C2233}"/>
</file>

<file path=docProps/app.xml><?xml version="1.0" encoding="utf-8"?>
<Properties xmlns="http://schemas.openxmlformats.org/officeDocument/2006/extended-properties" xmlns:vt="http://schemas.openxmlformats.org/officeDocument/2006/docPropsVTypes">
  <TotalTime>6384</TotalTime>
  <Words>3679</Words>
  <Application>Microsoft Office PowerPoint</Application>
  <PresentationFormat>On-screen Show (4:3)</PresentationFormat>
  <Paragraphs>372</Paragraphs>
  <Slides>51</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Office Theme</vt:lpstr>
      <vt:lpstr>VISIO</vt:lpstr>
      <vt:lpstr>CSD3009 - Data Structures and Analysis of Algorithms </vt:lpstr>
      <vt:lpstr>What is Data.?</vt:lpstr>
      <vt:lpstr>What is Data.?</vt:lpstr>
      <vt:lpstr>Data Growth </vt:lpstr>
      <vt:lpstr>Data Growth </vt:lpstr>
      <vt:lpstr>Two main types of data</vt:lpstr>
      <vt:lpstr>Two main types of data</vt:lpstr>
      <vt:lpstr>What is Data Structures</vt:lpstr>
      <vt:lpstr>Classification of Data Structures</vt:lpstr>
      <vt:lpstr>Classification of Data Structures</vt:lpstr>
      <vt:lpstr>A Philosophy of Data Structures</vt:lpstr>
      <vt:lpstr>Key principles</vt:lpstr>
      <vt:lpstr>Key principles</vt:lpstr>
      <vt:lpstr>The Need for Data Structures</vt:lpstr>
      <vt:lpstr>The Need for Data Structures</vt:lpstr>
      <vt:lpstr>Cost and Benefits </vt:lpstr>
      <vt:lpstr>Benefits</vt:lpstr>
      <vt:lpstr>Abstract Data Type</vt:lpstr>
      <vt:lpstr>Abstract Data Type</vt:lpstr>
      <vt:lpstr>Abstract Data Type Advantages</vt:lpstr>
      <vt:lpstr>Abstract Data Type Disadvantages</vt:lpstr>
      <vt:lpstr>Complexity Analysis</vt:lpstr>
      <vt:lpstr>Need for Complexity Analysis</vt:lpstr>
      <vt:lpstr>Time Complexity Analysis</vt:lpstr>
      <vt:lpstr>Worst Case Analysis:</vt:lpstr>
      <vt:lpstr>Array</vt:lpstr>
      <vt:lpstr>Array Data Structure</vt:lpstr>
      <vt:lpstr>Parts of an Array</vt:lpstr>
      <vt:lpstr>Declaring a 1D Array</vt:lpstr>
      <vt:lpstr>Accessing Array Elements</vt:lpstr>
      <vt:lpstr>Invalid Array Usage</vt:lpstr>
      <vt:lpstr>Array Initialization</vt:lpstr>
      <vt:lpstr>Array Initialization</vt:lpstr>
      <vt:lpstr>Towards Dynamic Data Structures</vt:lpstr>
      <vt:lpstr>What is a Linked List?</vt:lpstr>
      <vt:lpstr>Advantages of linked list</vt:lpstr>
      <vt:lpstr>Singly Linked Lists</vt:lpstr>
      <vt:lpstr>Singly Linked Lists</vt:lpstr>
      <vt:lpstr>Singly Linked Lists</vt:lpstr>
      <vt:lpstr>Insertion in a Singly Linked List</vt:lpstr>
      <vt:lpstr>Inserting an Element at the Tail of a Singly Linked List</vt:lpstr>
      <vt:lpstr>Removing an Element in a Singly Linked List</vt:lpstr>
      <vt:lpstr>Removing an Tail Element</vt:lpstr>
      <vt:lpstr>Doubly Linked Lists </vt:lpstr>
      <vt:lpstr>Doubly Linked Lists</vt:lpstr>
      <vt:lpstr>Adding an element in Doubly Linked Lists</vt:lpstr>
      <vt:lpstr>Insertion in the Middle of a Doubly Linked List</vt:lpstr>
      <vt:lpstr>Removal in the Middle of a Doubly Linked List</vt:lpstr>
      <vt:lpstr>Circularly Linked Lists </vt:lpstr>
      <vt:lpstr>Recursion</vt:lpstr>
      <vt:lpstr>Recursion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CSD3009 - Data Structures and Analysis of Algorithms </dc:title>
  <dc:creator>SIVABALAN</dc:creator>
  <cp:lastModifiedBy>SIVABALAN</cp:lastModifiedBy>
  <cp:revision>71</cp:revision>
  <dcterms:created xsi:type="dcterms:W3CDTF">2023-07-17T17:38:46Z</dcterms:created>
  <dcterms:modified xsi:type="dcterms:W3CDTF">2023-09-05T10:22:07Z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0x010100CBB1D468722896428F7638A7CFC31189</vt:lpwstr>
  </property>
</Properties>
</file>