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9.xml" ContentType="application/vnd.openxmlformats-officedocument.presentationml.slide+xml"/>
  <Override PartName="/ppt/slides/slide22.xml" ContentType="application/vnd.openxmlformats-officedocument.presentationml.slide+xml"/>
  <Override PartName="/ppt/slides/slide20.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84" r:id="rId3"/>
    <p:sldId id="260" r:id="rId4"/>
    <p:sldId id="262" r:id="rId5"/>
    <p:sldId id="264" r:id="rId6"/>
    <p:sldId id="265" r:id="rId7"/>
    <p:sldId id="266" r:id="rId8"/>
    <p:sldId id="267" r:id="rId9"/>
    <p:sldId id="272" r:id="rId10"/>
    <p:sldId id="273" r:id="rId11"/>
    <p:sldId id="274" r:id="rId12"/>
    <p:sldId id="275" r:id="rId13"/>
    <p:sldId id="276" r:id="rId14"/>
    <p:sldId id="277" r:id="rId15"/>
    <p:sldId id="278" r:id="rId16"/>
    <p:sldId id="279" r:id="rId17"/>
    <p:sldId id="282" r:id="rId18"/>
    <p:sldId id="283" r:id="rId19"/>
    <p:sldId id="285" r:id="rId20"/>
    <p:sldId id="332" r:id="rId21"/>
    <p:sldId id="336" r:id="rId22"/>
    <p:sldId id="288" r:id="rId23"/>
    <p:sldId id="286" r:id="rId24"/>
    <p:sldId id="287" r:id="rId25"/>
    <p:sldId id="289" r:id="rId26"/>
    <p:sldId id="290" r:id="rId27"/>
    <p:sldId id="291" r:id="rId28"/>
    <p:sldId id="292" r:id="rId29"/>
    <p:sldId id="293" r:id="rId30"/>
    <p:sldId id="294" r:id="rId31"/>
    <p:sldId id="308" r:id="rId32"/>
    <p:sldId id="309" r:id="rId33"/>
    <p:sldId id="310" r:id="rId34"/>
    <p:sldId id="311" r:id="rId35"/>
    <p:sldId id="312" r:id="rId36"/>
    <p:sldId id="313" r:id="rId37"/>
    <p:sldId id="314" r:id="rId38"/>
    <p:sldId id="315" r:id="rId39"/>
    <p:sldId id="316" r:id="rId40"/>
    <p:sldId id="317" r:id="rId41"/>
    <p:sldId id="318" r:id="rId42"/>
    <p:sldId id="319" r:id="rId43"/>
    <p:sldId id="320" r:id="rId44"/>
    <p:sldId id="321" r:id="rId45"/>
    <p:sldId id="322" r:id="rId46"/>
    <p:sldId id="323" r:id="rId47"/>
    <p:sldId id="324" r:id="rId48"/>
    <p:sldId id="325" r:id="rId49"/>
    <p:sldId id="326" r:id="rId50"/>
    <p:sldId id="327" r:id="rId51"/>
    <p:sldId id="328" r:id="rId52"/>
    <p:sldId id="329" r:id="rId53"/>
    <p:sldId id="330" r:id="rId54"/>
    <p:sldId id="331"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234"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customXml" Target="../customXml/item2.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F4F0BF-EFCE-4BA2-81E0-C62FDEC61F09}"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29FED-79B4-46D8-B1CE-3A031DC4A68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F4F0BF-EFCE-4BA2-81E0-C62FDEC61F09}"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29FED-79B4-46D8-B1CE-3A031DC4A68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F4F0BF-EFCE-4BA2-81E0-C62FDEC61F09}"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29FED-79B4-46D8-B1CE-3A031DC4A68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F4F0BF-EFCE-4BA2-81E0-C62FDEC61F09}"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29FED-79B4-46D8-B1CE-3A031DC4A68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F4F0BF-EFCE-4BA2-81E0-C62FDEC61F09}"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29FED-79B4-46D8-B1CE-3A031DC4A68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F4F0BF-EFCE-4BA2-81E0-C62FDEC61F09}" type="datetimeFigureOut">
              <a:rPr lang="en-US" smtClean="0"/>
              <a:pPr/>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929FED-79B4-46D8-B1CE-3A031DC4A68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F4F0BF-EFCE-4BA2-81E0-C62FDEC61F09}" type="datetimeFigureOut">
              <a:rPr lang="en-US" smtClean="0"/>
              <a:pPr/>
              <a:t>9/14/2023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929FED-79B4-46D8-B1CE-3A031DC4A68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F4F0BF-EFCE-4BA2-81E0-C62FDEC61F09}" type="datetimeFigureOut">
              <a:rPr lang="en-US" smtClean="0"/>
              <a:pPr/>
              <a:t>9/14/2023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929FED-79B4-46D8-B1CE-3A031DC4A68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F4F0BF-EFCE-4BA2-81E0-C62FDEC61F09}"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929FED-79B4-46D8-B1CE-3A031DC4A68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F4F0BF-EFCE-4BA2-81E0-C62FDEC61F09}" type="datetimeFigureOut">
              <a:rPr lang="en-US" smtClean="0"/>
              <a:pPr/>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929FED-79B4-46D8-B1CE-3A031DC4A68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F4F0BF-EFCE-4BA2-81E0-C62FDEC61F09}" type="datetimeFigureOut">
              <a:rPr lang="en-US" smtClean="0"/>
              <a:pPr/>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929FED-79B4-46D8-B1CE-3A031DC4A68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F4F0BF-EFCE-4BA2-81E0-C62FDEC61F09}" type="datetimeFigureOut">
              <a:rPr lang="en-US" smtClean="0"/>
              <a:pPr/>
              <a:t>9/14/2023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929FED-79B4-46D8-B1CE-3A031DC4A68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mc:Choice>
    <mc:Fallback xmlns="">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26"/>
          <p:cNvSpPr>
            <a:spLocks noGrp="1" noChangeArrowheads="1"/>
          </p:cNvSpPr>
          <p:nvPr>
            <p:ph type="title"/>
          </p:nvPr>
        </p:nvSpPr>
        <p:spPr>
          <a:xfrm>
            <a:off x="609600" y="2667000"/>
            <a:ext cx="7772400" cy="533400"/>
          </a:xfrm>
        </p:spPr>
        <p:txBody>
          <a:bodyPr>
            <a:normAutofit fontScale="90000"/>
          </a:bodyPr>
          <a:lstStyle/>
          <a:p>
            <a:r>
              <a:rPr lang="en-US" dirty="0" smtClean="0">
                <a:latin typeface="Cambria" pitchFamily="18" charset="0"/>
                <a:ea typeface="Cambria" pitchFamily="18" charset="0"/>
              </a:rPr>
              <a:t>UNIT - II</a:t>
            </a:r>
            <a:endParaRPr lang="en-US" dirty="0">
              <a:latin typeface="Cambria" pitchFamily="18" charset="0"/>
              <a:ea typeface="Cambria"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76200"/>
            <a:ext cx="8229600" cy="1143000"/>
          </a:xfrm>
        </p:spPr>
        <p:txBody>
          <a:bodyPr/>
          <a:lstStyle/>
          <a:p>
            <a:r>
              <a:rPr lang="en-US" dirty="0" smtClean="0">
                <a:latin typeface="Cambria" pitchFamily="18" charset="0"/>
                <a:ea typeface="Cambria" pitchFamily="18" charset="0"/>
              </a:rPr>
              <a:t>Applications of Stack</a:t>
            </a:r>
            <a:endParaRPr lang="en-US" dirty="0">
              <a:latin typeface="Cambria" pitchFamily="18" charset="0"/>
              <a:ea typeface="Cambria" pitchFamily="18" charset="0"/>
            </a:endParaRPr>
          </a:p>
        </p:txBody>
      </p:sp>
      <p:sp>
        <p:nvSpPr>
          <p:cNvPr id="11267" name="Rectangle 3"/>
          <p:cNvSpPr>
            <a:spLocks noGrp="1" noChangeArrowheads="1"/>
          </p:cNvSpPr>
          <p:nvPr>
            <p:ph type="body" idx="1"/>
          </p:nvPr>
        </p:nvSpPr>
        <p:spPr>
          <a:xfrm>
            <a:off x="838200" y="1066800"/>
            <a:ext cx="7772400" cy="5562600"/>
          </a:xfrm>
        </p:spPr>
        <p:txBody>
          <a:bodyPr>
            <a:normAutofit/>
          </a:bodyPr>
          <a:lstStyle/>
          <a:p>
            <a:pPr algn="just">
              <a:lnSpc>
                <a:spcPct val="150000"/>
              </a:lnSpc>
            </a:pPr>
            <a:r>
              <a:rPr lang="en-US" sz="2000" dirty="0" smtClean="0">
                <a:latin typeface="Cambria" pitchFamily="18" charset="0"/>
                <a:ea typeface="Cambria" pitchFamily="18" charset="0"/>
              </a:rPr>
              <a:t>Evaluation of Arithmetic Expressions</a:t>
            </a:r>
          </a:p>
          <a:p>
            <a:pPr algn="just">
              <a:lnSpc>
                <a:spcPct val="150000"/>
              </a:lnSpc>
            </a:pPr>
            <a:r>
              <a:rPr lang="en-US" sz="2000" dirty="0" smtClean="0">
                <a:latin typeface="Cambria" pitchFamily="18" charset="0"/>
                <a:ea typeface="Cambria" pitchFamily="18" charset="0"/>
              </a:rPr>
              <a:t>Backtracking</a:t>
            </a:r>
          </a:p>
          <a:p>
            <a:pPr algn="just">
              <a:lnSpc>
                <a:spcPct val="150000"/>
              </a:lnSpc>
            </a:pPr>
            <a:r>
              <a:rPr lang="en-US" sz="2000" dirty="0" smtClean="0">
                <a:latin typeface="Cambria" pitchFamily="18" charset="0"/>
                <a:ea typeface="Cambria" pitchFamily="18" charset="0"/>
              </a:rPr>
              <a:t>Delimiter Checking</a:t>
            </a:r>
          </a:p>
          <a:p>
            <a:pPr algn="just">
              <a:lnSpc>
                <a:spcPct val="150000"/>
              </a:lnSpc>
            </a:pPr>
            <a:r>
              <a:rPr lang="en-US" sz="2000" dirty="0" smtClean="0">
                <a:latin typeface="Cambria" pitchFamily="18" charset="0"/>
                <a:ea typeface="Cambria" pitchFamily="18" charset="0"/>
              </a:rPr>
              <a:t>Reverse a Data</a:t>
            </a:r>
          </a:p>
          <a:p>
            <a:pPr algn="just">
              <a:lnSpc>
                <a:spcPct val="150000"/>
              </a:lnSpc>
            </a:pPr>
            <a:r>
              <a:rPr lang="en-US" sz="2000" dirty="0" smtClean="0">
                <a:latin typeface="Cambria" pitchFamily="18" charset="0"/>
                <a:ea typeface="Cambria" pitchFamily="18" charset="0"/>
              </a:rPr>
              <a:t>Processing Function Calls</a:t>
            </a:r>
            <a:endParaRPr lang="en-US" sz="2000" dirty="0">
              <a:latin typeface="Cambria" pitchFamily="18" charset="0"/>
              <a:ea typeface="Cambria"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76200"/>
            <a:ext cx="8229600" cy="1143000"/>
          </a:xfrm>
        </p:spPr>
        <p:txBody>
          <a:bodyPr>
            <a:normAutofit fontScale="90000"/>
          </a:bodyPr>
          <a:lstStyle/>
          <a:p>
            <a:pPr algn="just">
              <a:lnSpc>
                <a:spcPct val="150000"/>
              </a:lnSpc>
            </a:pPr>
            <a:r>
              <a:rPr lang="en-US" dirty="0">
                <a:latin typeface="Cambria" pitchFamily="18" charset="0"/>
                <a:ea typeface="Cambria" pitchFamily="18" charset="0"/>
              </a:rPr>
              <a:t>Evaluation of Arithmetic Expressions</a:t>
            </a:r>
          </a:p>
        </p:txBody>
      </p:sp>
      <p:sp>
        <p:nvSpPr>
          <p:cNvPr id="11267" name="Rectangle 3"/>
          <p:cNvSpPr>
            <a:spLocks noGrp="1" noChangeArrowheads="1"/>
          </p:cNvSpPr>
          <p:nvPr>
            <p:ph type="body" idx="1"/>
          </p:nvPr>
        </p:nvSpPr>
        <p:spPr>
          <a:xfrm>
            <a:off x="381000" y="1143000"/>
            <a:ext cx="8229600" cy="5486400"/>
          </a:xfrm>
        </p:spPr>
        <p:txBody>
          <a:bodyPr>
            <a:normAutofit/>
          </a:bodyPr>
          <a:lstStyle/>
          <a:p>
            <a:pPr marL="0" indent="0" algn="just">
              <a:lnSpc>
                <a:spcPct val="150000"/>
              </a:lnSpc>
              <a:buNone/>
            </a:pPr>
            <a:r>
              <a:rPr lang="en-US" sz="2000" b="1" dirty="0">
                <a:latin typeface="Cambria" pitchFamily="18" charset="0"/>
                <a:ea typeface="Cambria" pitchFamily="18" charset="0"/>
              </a:rPr>
              <a:t>Evaluation of Arithmetic Expression requires two steps:</a:t>
            </a:r>
          </a:p>
          <a:p>
            <a:pPr algn="just">
              <a:lnSpc>
                <a:spcPct val="150000"/>
              </a:lnSpc>
            </a:pPr>
            <a:r>
              <a:rPr lang="en-US" sz="2000" dirty="0">
                <a:latin typeface="Cambria" pitchFamily="18" charset="0"/>
                <a:ea typeface="Cambria" pitchFamily="18" charset="0"/>
              </a:rPr>
              <a:t>First, convert the given expression into special notation.</a:t>
            </a:r>
          </a:p>
          <a:p>
            <a:pPr algn="just">
              <a:lnSpc>
                <a:spcPct val="150000"/>
              </a:lnSpc>
            </a:pPr>
            <a:r>
              <a:rPr lang="en-US" sz="2000" dirty="0">
                <a:latin typeface="Cambria" pitchFamily="18" charset="0"/>
                <a:ea typeface="Cambria" pitchFamily="18" charset="0"/>
              </a:rPr>
              <a:t>Evaluate the expression in this new </a:t>
            </a:r>
            <a:r>
              <a:rPr lang="en-US" sz="2000" dirty="0" smtClean="0">
                <a:latin typeface="Cambria" pitchFamily="18" charset="0"/>
                <a:ea typeface="Cambria" pitchFamily="18" charset="0"/>
              </a:rPr>
              <a:t>notation.</a:t>
            </a:r>
          </a:p>
          <a:p>
            <a:pPr algn="just">
              <a:lnSpc>
                <a:spcPct val="150000"/>
              </a:lnSpc>
            </a:pPr>
            <a:endParaRPr lang="en-US" sz="2000" dirty="0">
              <a:latin typeface="Cambria" pitchFamily="18" charset="0"/>
              <a:ea typeface="Cambria" pitchFamily="18" charset="0"/>
            </a:endParaRPr>
          </a:p>
          <a:p>
            <a:pPr marL="0" indent="0" algn="just">
              <a:lnSpc>
                <a:spcPct val="150000"/>
              </a:lnSpc>
              <a:buNone/>
            </a:pPr>
            <a:r>
              <a:rPr lang="en-US" sz="2000" dirty="0">
                <a:latin typeface="Cambria" pitchFamily="18" charset="0"/>
                <a:ea typeface="Cambria" pitchFamily="18" charset="0"/>
              </a:rPr>
              <a:t>Notations for Arithmetic Expression</a:t>
            </a:r>
          </a:p>
          <a:p>
            <a:pPr algn="just">
              <a:lnSpc>
                <a:spcPct val="150000"/>
              </a:lnSpc>
            </a:pPr>
            <a:r>
              <a:rPr lang="en-US" sz="2000" dirty="0">
                <a:latin typeface="Cambria" pitchFamily="18" charset="0"/>
                <a:ea typeface="Cambria" pitchFamily="18" charset="0"/>
              </a:rPr>
              <a:t>There are three notations to represent an arithmetic expression:</a:t>
            </a:r>
          </a:p>
          <a:p>
            <a:pPr lvl="1" algn="just">
              <a:lnSpc>
                <a:spcPct val="150000"/>
              </a:lnSpc>
            </a:pPr>
            <a:r>
              <a:rPr lang="en-US" sz="1800" dirty="0" smtClean="0">
                <a:latin typeface="Cambria" pitchFamily="18" charset="0"/>
                <a:ea typeface="Cambria" pitchFamily="18" charset="0"/>
              </a:rPr>
              <a:t>Infix </a:t>
            </a:r>
            <a:r>
              <a:rPr lang="en-US" sz="1800" dirty="0">
                <a:latin typeface="Cambria" pitchFamily="18" charset="0"/>
                <a:ea typeface="Cambria" pitchFamily="18" charset="0"/>
              </a:rPr>
              <a:t>Notation</a:t>
            </a:r>
          </a:p>
          <a:p>
            <a:pPr lvl="1" algn="just">
              <a:lnSpc>
                <a:spcPct val="150000"/>
              </a:lnSpc>
            </a:pPr>
            <a:r>
              <a:rPr lang="en-US" sz="1800" dirty="0">
                <a:latin typeface="Cambria" pitchFamily="18" charset="0"/>
                <a:ea typeface="Cambria" pitchFamily="18" charset="0"/>
              </a:rPr>
              <a:t>Prefix Notation</a:t>
            </a:r>
          </a:p>
          <a:p>
            <a:pPr lvl="1" algn="just">
              <a:lnSpc>
                <a:spcPct val="150000"/>
              </a:lnSpc>
            </a:pPr>
            <a:r>
              <a:rPr lang="en-US" sz="1800" dirty="0">
                <a:latin typeface="Cambria" pitchFamily="18" charset="0"/>
                <a:ea typeface="Cambria" pitchFamily="18" charset="0"/>
              </a:rPr>
              <a:t>Postfix Notation</a:t>
            </a:r>
          </a:p>
        </p:txBody>
      </p:sp>
    </p:spTree>
    <p:extLst>
      <p:ext uri="{BB962C8B-B14F-4D97-AF65-F5344CB8AC3E}">
        <p14:creationId xmlns:p14="http://schemas.microsoft.com/office/powerpoint/2010/main" val="3719053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76200"/>
            <a:ext cx="8229600" cy="1143000"/>
          </a:xfrm>
        </p:spPr>
        <p:txBody>
          <a:bodyPr>
            <a:normAutofit fontScale="90000"/>
          </a:bodyPr>
          <a:lstStyle/>
          <a:p>
            <a:pPr algn="just">
              <a:lnSpc>
                <a:spcPct val="150000"/>
              </a:lnSpc>
            </a:pPr>
            <a:r>
              <a:rPr lang="en-US" dirty="0">
                <a:latin typeface="Cambria" pitchFamily="18" charset="0"/>
                <a:ea typeface="Cambria" pitchFamily="18" charset="0"/>
              </a:rPr>
              <a:t>Evaluation of Arithmetic Expressions</a:t>
            </a:r>
          </a:p>
        </p:txBody>
      </p:sp>
      <p:sp>
        <p:nvSpPr>
          <p:cNvPr id="11267" name="Rectangle 3"/>
          <p:cNvSpPr>
            <a:spLocks noGrp="1" noChangeArrowheads="1"/>
          </p:cNvSpPr>
          <p:nvPr>
            <p:ph type="body" idx="1"/>
          </p:nvPr>
        </p:nvSpPr>
        <p:spPr>
          <a:xfrm>
            <a:off x="381000" y="1143000"/>
            <a:ext cx="8229600" cy="5486400"/>
          </a:xfrm>
        </p:spPr>
        <p:txBody>
          <a:bodyPr>
            <a:normAutofit fontScale="92500" lnSpcReduction="10000"/>
          </a:bodyPr>
          <a:lstStyle/>
          <a:p>
            <a:pPr marL="0" indent="0" algn="just">
              <a:lnSpc>
                <a:spcPct val="150000"/>
              </a:lnSpc>
              <a:buNone/>
            </a:pPr>
            <a:r>
              <a:rPr lang="en-US" sz="1800" b="1" dirty="0">
                <a:latin typeface="Cambria" pitchFamily="18" charset="0"/>
                <a:ea typeface="Cambria" pitchFamily="18" charset="0"/>
              </a:rPr>
              <a:t>Infix </a:t>
            </a:r>
            <a:r>
              <a:rPr lang="en-US" sz="1800" b="1" dirty="0" smtClean="0">
                <a:latin typeface="Cambria" pitchFamily="18" charset="0"/>
                <a:ea typeface="Cambria" pitchFamily="18" charset="0"/>
              </a:rPr>
              <a:t>Notation</a:t>
            </a:r>
            <a:endParaRPr lang="en-US" sz="1800" b="1" dirty="0">
              <a:latin typeface="Cambria" pitchFamily="18" charset="0"/>
              <a:ea typeface="Cambria" pitchFamily="18" charset="0"/>
            </a:endParaRPr>
          </a:p>
          <a:p>
            <a:pPr marL="0" indent="0" algn="just">
              <a:lnSpc>
                <a:spcPct val="150000"/>
              </a:lnSpc>
              <a:buNone/>
            </a:pPr>
            <a:r>
              <a:rPr lang="en-US" sz="1800" dirty="0" smtClean="0">
                <a:latin typeface="Cambria" pitchFamily="18" charset="0"/>
                <a:ea typeface="Cambria" pitchFamily="18" charset="0"/>
              </a:rPr>
              <a:t>	The </a:t>
            </a:r>
            <a:r>
              <a:rPr lang="en-US" sz="1800" dirty="0">
                <a:latin typeface="Cambria" pitchFamily="18" charset="0"/>
                <a:ea typeface="Cambria" pitchFamily="18" charset="0"/>
              </a:rPr>
              <a:t>infix notation is a convenient way of writing an expression in which each operator is placed between the operands. </a:t>
            </a:r>
          </a:p>
          <a:p>
            <a:pPr marL="0" indent="0" algn="just">
              <a:lnSpc>
                <a:spcPct val="150000"/>
              </a:lnSpc>
              <a:buNone/>
            </a:pPr>
            <a:r>
              <a:rPr lang="en-US" sz="1800" dirty="0">
                <a:latin typeface="Cambria" pitchFamily="18" charset="0"/>
                <a:ea typeface="Cambria" pitchFamily="18" charset="0"/>
              </a:rPr>
              <a:t>Example: </a:t>
            </a:r>
            <a:r>
              <a:rPr lang="en-US" sz="1800" b="1" dirty="0">
                <a:latin typeface="Cambria" pitchFamily="18" charset="0"/>
                <a:ea typeface="Cambria" pitchFamily="18" charset="0"/>
              </a:rPr>
              <a:t>A + B, (C - D) etc</a:t>
            </a:r>
            <a:r>
              <a:rPr lang="en-US" sz="1800" b="1" dirty="0" smtClean="0">
                <a:latin typeface="Cambria" pitchFamily="18" charset="0"/>
                <a:ea typeface="Cambria" pitchFamily="18" charset="0"/>
              </a:rPr>
              <a:t>.</a:t>
            </a:r>
            <a:endParaRPr lang="en-US" sz="1800" b="1" dirty="0">
              <a:latin typeface="Cambria" pitchFamily="18" charset="0"/>
              <a:ea typeface="Cambria" pitchFamily="18" charset="0"/>
            </a:endParaRPr>
          </a:p>
          <a:p>
            <a:pPr marL="0" indent="0" algn="just">
              <a:lnSpc>
                <a:spcPct val="150000"/>
              </a:lnSpc>
              <a:buNone/>
            </a:pPr>
            <a:r>
              <a:rPr lang="en-US" sz="1800" b="1" dirty="0">
                <a:latin typeface="Cambria" pitchFamily="18" charset="0"/>
                <a:ea typeface="Cambria" pitchFamily="18" charset="0"/>
              </a:rPr>
              <a:t>Prefix </a:t>
            </a:r>
            <a:r>
              <a:rPr lang="en-US" sz="1800" b="1" dirty="0" smtClean="0">
                <a:latin typeface="Cambria" pitchFamily="18" charset="0"/>
                <a:ea typeface="Cambria" pitchFamily="18" charset="0"/>
              </a:rPr>
              <a:t>Notation</a:t>
            </a:r>
            <a:endParaRPr lang="en-US" sz="1800" b="1" dirty="0">
              <a:latin typeface="Cambria" pitchFamily="18" charset="0"/>
              <a:ea typeface="Cambria" pitchFamily="18" charset="0"/>
            </a:endParaRPr>
          </a:p>
          <a:p>
            <a:pPr marL="0" indent="0" algn="just">
              <a:lnSpc>
                <a:spcPct val="150000"/>
              </a:lnSpc>
              <a:buNone/>
            </a:pPr>
            <a:r>
              <a:rPr lang="en-US" sz="1800" dirty="0" smtClean="0">
                <a:latin typeface="Cambria" pitchFamily="18" charset="0"/>
                <a:ea typeface="Cambria" pitchFamily="18" charset="0"/>
              </a:rPr>
              <a:t>	The </a:t>
            </a:r>
            <a:r>
              <a:rPr lang="en-US" sz="1800" dirty="0">
                <a:latin typeface="Cambria" pitchFamily="18" charset="0"/>
                <a:ea typeface="Cambria" pitchFamily="18" charset="0"/>
              </a:rPr>
              <a:t>prefix notation places the operator before the operands. This notation was introduced by the Polish mathematician and hence often referred to as polish notation</a:t>
            </a:r>
            <a:r>
              <a:rPr lang="en-US" sz="1800" dirty="0" smtClean="0">
                <a:latin typeface="Cambria" pitchFamily="18" charset="0"/>
                <a:ea typeface="Cambria" pitchFamily="18" charset="0"/>
              </a:rPr>
              <a:t>.</a:t>
            </a:r>
            <a:endParaRPr lang="en-US" sz="1800" dirty="0">
              <a:latin typeface="Cambria" pitchFamily="18" charset="0"/>
              <a:ea typeface="Cambria" pitchFamily="18" charset="0"/>
            </a:endParaRPr>
          </a:p>
          <a:p>
            <a:pPr marL="0" indent="0" algn="just">
              <a:lnSpc>
                <a:spcPct val="150000"/>
              </a:lnSpc>
              <a:buNone/>
            </a:pPr>
            <a:r>
              <a:rPr lang="en-US" sz="1800" dirty="0">
                <a:latin typeface="Cambria" pitchFamily="18" charset="0"/>
                <a:ea typeface="Cambria" pitchFamily="18" charset="0"/>
              </a:rPr>
              <a:t>Example: </a:t>
            </a:r>
            <a:r>
              <a:rPr lang="en-US" sz="1800" b="1" dirty="0">
                <a:latin typeface="Cambria" pitchFamily="18" charset="0"/>
                <a:ea typeface="Cambria" pitchFamily="18" charset="0"/>
              </a:rPr>
              <a:t>+ A B, -CD etc</a:t>
            </a:r>
            <a:r>
              <a:rPr lang="en-US" sz="1800" b="1" dirty="0" smtClean="0">
                <a:latin typeface="Cambria" pitchFamily="18" charset="0"/>
                <a:ea typeface="Cambria" pitchFamily="18" charset="0"/>
              </a:rPr>
              <a:t>.</a:t>
            </a:r>
            <a:endParaRPr lang="en-US" sz="1800" b="1" dirty="0">
              <a:latin typeface="Cambria" pitchFamily="18" charset="0"/>
              <a:ea typeface="Cambria" pitchFamily="18" charset="0"/>
            </a:endParaRPr>
          </a:p>
          <a:p>
            <a:pPr marL="0" indent="0" algn="just">
              <a:lnSpc>
                <a:spcPct val="150000"/>
              </a:lnSpc>
              <a:buNone/>
            </a:pPr>
            <a:r>
              <a:rPr lang="en-US" sz="1800" b="1" dirty="0">
                <a:latin typeface="Cambria" pitchFamily="18" charset="0"/>
                <a:ea typeface="Cambria" pitchFamily="18" charset="0"/>
              </a:rPr>
              <a:t>Postfix </a:t>
            </a:r>
            <a:r>
              <a:rPr lang="en-US" sz="1800" b="1" dirty="0" smtClean="0">
                <a:latin typeface="Cambria" pitchFamily="18" charset="0"/>
                <a:ea typeface="Cambria" pitchFamily="18" charset="0"/>
              </a:rPr>
              <a:t>Notation</a:t>
            </a:r>
            <a:endParaRPr lang="en-US" sz="1800" b="1" dirty="0">
              <a:latin typeface="Cambria" pitchFamily="18" charset="0"/>
              <a:ea typeface="Cambria" pitchFamily="18" charset="0"/>
            </a:endParaRPr>
          </a:p>
          <a:p>
            <a:pPr marL="0" indent="0" algn="just">
              <a:lnSpc>
                <a:spcPct val="150000"/>
              </a:lnSpc>
              <a:buNone/>
            </a:pPr>
            <a:r>
              <a:rPr lang="en-US" sz="1800" dirty="0" smtClean="0">
                <a:latin typeface="Cambria" pitchFamily="18" charset="0"/>
                <a:ea typeface="Cambria" pitchFamily="18" charset="0"/>
              </a:rPr>
              <a:t>	The </a:t>
            </a:r>
            <a:r>
              <a:rPr lang="en-US" sz="1800" dirty="0">
                <a:latin typeface="Cambria" pitchFamily="18" charset="0"/>
                <a:ea typeface="Cambria" pitchFamily="18" charset="0"/>
              </a:rPr>
              <a:t>postfix notation places the operator after the operands. This notation is just the reverse of Polish notation and also known as Reverse Polish notation</a:t>
            </a:r>
            <a:r>
              <a:rPr lang="en-US" sz="1800" dirty="0" smtClean="0">
                <a:latin typeface="Cambria" pitchFamily="18" charset="0"/>
                <a:ea typeface="Cambria" pitchFamily="18" charset="0"/>
              </a:rPr>
              <a:t>.</a:t>
            </a:r>
            <a:endParaRPr lang="en-US" sz="1800" dirty="0">
              <a:latin typeface="Cambria" pitchFamily="18" charset="0"/>
              <a:ea typeface="Cambria" pitchFamily="18" charset="0"/>
            </a:endParaRPr>
          </a:p>
          <a:p>
            <a:pPr marL="0" indent="0" algn="just">
              <a:lnSpc>
                <a:spcPct val="150000"/>
              </a:lnSpc>
              <a:buNone/>
            </a:pPr>
            <a:r>
              <a:rPr lang="en-US" sz="1800" dirty="0">
                <a:latin typeface="Cambria" pitchFamily="18" charset="0"/>
                <a:ea typeface="Cambria" pitchFamily="18" charset="0"/>
              </a:rPr>
              <a:t>Example: </a:t>
            </a:r>
            <a:r>
              <a:rPr lang="en-US" sz="1800" b="1" dirty="0">
                <a:latin typeface="Cambria" pitchFamily="18" charset="0"/>
                <a:ea typeface="Cambria" pitchFamily="18" charset="0"/>
              </a:rPr>
              <a:t>AB +, CD+, etc.</a:t>
            </a:r>
          </a:p>
        </p:txBody>
      </p:sp>
    </p:spTree>
    <p:extLst>
      <p:ext uri="{BB962C8B-B14F-4D97-AF65-F5344CB8AC3E}">
        <p14:creationId xmlns:p14="http://schemas.microsoft.com/office/powerpoint/2010/main" val="2374852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76200"/>
            <a:ext cx="8229600" cy="1447800"/>
          </a:xfrm>
        </p:spPr>
        <p:txBody>
          <a:bodyPr>
            <a:normAutofit fontScale="90000"/>
          </a:bodyPr>
          <a:lstStyle/>
          <a:p>
            <a:r>
              <a:rPr lang="en-US" dirty="0">
                <a:latin typeface="Cambria" pitchFamily="18" charset="0"/>
                <a:ea typeface="Cambria" pitchFamily="18" charset="0"/>
              </a:rPr>
              <a:t>Conversion of Arithmetic Expression into various Notations</a:t>
            </a:r>
          </a:p>
        </p:txBody>
      </p:sp>
      <p:sp>
        <p:nvSpPr>
          <p:cNvPr id="11267" name="Rectangle 3"/>
          <p:cNvSpPr>
            <a:spLocks noGrp="1" noChangeArrowheads="1"/>
          </p:cNvSpPr>
          <p:nvPr>
            <p:ph type="body" idx="1"/>
          </p:nvPr>
        </p:nvSpPr>
        <p:spPr>
          <a:xfrm>
            <a:off x="381000" y="1447800"/>
            <a:ext cx="8229600" cy="5181600"/>
          </a:xfrm>
        </p:spPr>
        <p:txBody>
          <a:bodyPr>
            <a:normAutofit/>
          </a:bodyPr>
          <a:lstStyle/>
          <a:p>
            <a:pPr marL="0" indent="0" algn="just">
              <a:lnSpc>
                <a:spcPct val="150000"/>
              </a:lnSpc>
              <a:buNone/>
            </a:pPr>
            <a:endParaRPr lang="en-US" sz="1800" b="1" dirty="0" smtClean="0">
              <a:latin typeface="Cambria" pitchFamily="18" charset="0"/>
              <a:ea typeface="Cambria" pitchFamily="18" charset="0"/>
            </a:endParaRPr>
          </a:p>
          <a:p>
            <a:pPr marL="0" indent="0" algn="just">
              <a:lnSpc>
                <a:spcPct val="150000"/>
              </a:lnSpc>
              <a:buNone/>
            </a:pPr>
            <a:endParaRPr lang="en-US" sz="1800" b="1" dirty="0">
              <a:latin typeface="Cambria" pitchFamily="18" charset="0"/>
              <a:ea typeface="Cambria" pitchFamily="18" charset="0"/>
            </a:endParaRPr>
          </a:p>
          <a:p>
            <a:pPr marL="0" indent="0" algn="just">
              <a:lnSpc>
                <a:spcPct val="150000"/>
              </a:lnSpc>
              <a:buNone/>
            </a:pPr>
            <a:endParaRPr lang="en-US" sz="1800" b="1" dirty="0" smtClean="0">
              <a:latin typeface="Cambria" pitchFamily="18" charset="0"/>
              <a:ea typeface="Cambria" pitchFamily="18" charset="0"/>
            </a:endParaRPr>
          </a:p>
          <a:p>
            <a:pPr marL="0" indent="0" algn="just">
              <a:lnSpc>
                <a:spcPct val="150000"/>
              </a:lnSpc>
              <a:buNone/>
            </a:pPr>
            <a:endParaRPr lang="en-US" sz="1800" b="1" dirty="0">
              <a:latin typeface="Cambria" pitchFamily="18" charset="0"/>
              <a:ea typeface="Cambria" pitchFamily="18" charset="0"/>
            </a:endParaRPr>
          </a:p>
          <a:p>
            <a:pPr marL="0" indent="0" algn="just">
              <a:lnSpc>
                <a:spcPct val="150000"/>
              </a:lnSpc>
              <a:buNone/>
            </a:pPr>
            <a:endParaRPr lang="en-US" sz="1800" b="1" dirty="0" smtClean="0">
              <a:latin typeface="Cambria" pitchFamily="18" charset="0"/>
              <a:ea typeface="Cambria" pitchFamily="18" charset="0"/>
            </a:endParaRPr>
          </a:p>
          <a:p>
            <a:pPr marL="0" indent="0" algn="just">
              <a:lnSpc>
                <a:spcPct val="150000"/>
              </a:lnSpc>
              <a:buNone/>
            </a:pPr>
            <a:r>
              <a:rPr lang="en-US" sz="1800" b="1" dirty="0" smtClean="0">
                <a:latin typeface="Cambria" pitchFamily="18" charset="0"/>
                <a:ea typeface="Cambria" pitchFamily="18" charset="0"/>
              </a:rPr>
              <a:t>Operator Priority </a:t>
            </a:r>
          </a:p>
          <a:p>
            <a:pPr marL="0" indent="0" algn="just">
              <a:lnSpc>
                <a:spcPct val="150000"/>
              </a:lnSpc>
              <a:buNone/>
            </a:pPr>
            <a:endParaRPr lang="en-US" sz="1800" b="1" dirty="0">
              <a:latin typeface="Cambria" pitchFamily="18" charset="0"/>
              <a:ea typeface="Cambria"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1203454"/>
              </p:ext>
            </p:extLst>
          </p:nvPr>
        </p:nvGraphicFramePr>
        <p:xfrm>
          <a:off x="1447800" y="1752600"/>
          <a:ext cx="6096000" cy="16459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199070550"/>
                    </a:ext>
                  </a:extLst>
                </a:gridCol>
                <a:gridCol w="2032000">
                  <a:extLst>
                    <a:ext uri="{9D8B030D-6E8A-4147-A177-3AD203B41FA5}">
                      <a16:colId xmlns:a16="http://schemas.microsoft.com/office/drawing/2014/main" val="428230676"/>
                    </a:ext>
                  </a:extLst>
                </a:gridCol>
                <a:gridCol w="2032000">
                  <a:extLst>
                    <a:ext uri="{9D8B030D-6E8A-4147-A177-3AD203B41FA5}">
                      <a16:colId xmlns:a16="http://schemas.microsoft.com/office/drawing/2014/main" val="2631163230"/>
                    </a:ext>
                  </a:extLst>
                </a:gridCol>
              </a:tblGrid>
              <a:tr h="228600">
                <a:tc>
                  <a:txBody>
                    <a:bodyPr/>
                    <a:lstStyle/>
                    <a:p>
                      <a:pPr algn="l" fontAlgn="t"/>
                      <a:r>
                        <a:rPr lang="en-US">
                          <a:solidFill>
                            <a:srgbClr val="000000"/>
                          </a:solidFill>
                          <a:effectLst/>
                          <a:latin typeface="Cambria" panose="02040503050406030204" pitchFamily="18" charset="0"/>
                          <a:ea typeface="Cambria" panose="02040503050406030204" pitchFamily="18" charset="0"/>
                        </a:rPr>
                        <a:t>Infix Notation</a:t>
                      </a:r>
                    </a:p>
                  </a:txBody>
                  <a:tcPr marT="91440" marB="91440"/>
                </a:tc>
                <a:tc>
                  <a:txBody>
                    <a:bodyPr/>
                    <a:lstStyle/>
                    <a:p>
                      <a:pPr algn="l" fontAlgn="t"/>
                      <a:r>
                        <a:rPr lang="en-US">
                          <a:solidFill>
                            <a:srgbClr val="000000"/>
                          </a:solidFill>
                          <a:effectLst/>
                          <a:latin typeface="Cambria" panose="02040503050406030204" pitchFamily="18" charset="0"/>
                          <a:ea typeface="Cambria" panose="02040503050406030204" pitchFamily="18" charset="0"/>
                        </a:rPr>
                        <a:t>Prefix Notation</a:t>
                      </a:r>
                    </a:p>
                  </a:txBody>
                  <a:tcPr marT="91440" marB="91440"/>
                </a:tc>
                <a:tc>
                  <a:txBody>
                    <a:bodyPr/>
                    <a:lstStyle/>
                    <a:p>
                      <a:pPr algn="l" fontAlgn="t"/>
                      <a:r>
                        <a:rPr lang="en-US">
                          <a:solidFill>
                            <a:srgbClr val="000000"/>
                          </a:solidFill>
                          <a:effectLst/>
                          <a:latin typeface="Cambria" panose="02040503050406030204" pitchFamily="18" charset="0"/>
                          <a:ea typeface="Cambria" panose="02040503050406030204" pitchFamily="18" charset="0"/>
                        </a:rPr>
                        <a:t>Postfix Notation</a:t>
                      </a:r>
                    </a:p>
                  </a:txBody>
                  <a:tcPr marT="91440" marB="91440"/>
                </a:tc>
                <a:extLst>
                  <a:ext uri="{0D108BD9-81ED-4DB2-BD59-A6C34878D82A}">
                    <a16:rowId xmlns:a16="http://schemas.microsoft.com/office/drawing/2014/main" val="3492243423"/>
                  </a:ext>
                </a:extLst>
              </a:tr>
              <a:tr h="370840">
                <a:tc>
                  <a:txBody>
                    <a:bodyPr/>
                    <a:lstStyle/>
                    <a:p>
                      <a:pPr algn="just" fontAlgn="t"/>
                      <a:r>
                        <a:rPr lang="en-US">
                          <a:solidFill>
                            <a:srgbClr val="333333"/>
                          </a:solidFill>
                          <a:effectLst/>
                          <a:latin typeface="Cambria" panose="02040503050406030204" pitchFamily="18" charset="0"/>
                          <a:ea typeface="Cambria" panose="02040503050406030204" pitchFamily="18" charset="0"/>
                        </a:rPr>
                        <a:t>A * B</a:t>
                      </a:r>
                    </a:p>
                  </a:txBody>
                  <a:tcPr marL="60960" marR="60960" marT="60960" marB="60960"/>
                </a:tc>
                <a:tc>
                  <a:txBody>
                    <a:bodyPr/>
                    <a:lstStyle/>
                    <a:p>
                      <a:pPr algn="just" fontAlgn="t"/>
                      <a:r>
                        <a:rPr lang="en-US">
                          <a:solidFill>
                            <a:srgbClr val="333333"/>
                          </a:solidFill>
                          <a:effectLst/>
                          <a:latin typeface="Cambria" panose="02040503050406030204" pitchFamily="18" charset="0"/>
                          <a:ea typeface="Cambria" panose="02040503050406030204" pitchFamily="18" charset="0"/>
                        </a:rPr>
                        <a:t>* A B</a:t>
                      </a:r>
                    </a:p>
                  </a:txBody>
                  <a:tcPr marL="60960" marR="60960" marT="60960" marB="60960"/>
                </a:tc>
                <a:tc>
                  <a:txBody>
                    <a:bodyPr/>
                    <a:lstStyle/>
                    <a:p>
                      <a:pPr algn="just" fontAlgn="t"/>
                      <a:r>
                        <a:rPr lang="en-US">
                          <a:solidFill>
                            <a:srgbClr val="333333"/>
                          </a:solidFill>
                          <a:effectLst/>
                          <a:latin typeface="Cambria" panose="02040503050406030204" pitchFamily="18" charset="0"/>
                          <a:ea typeface="Cambria" panose="02040503050406030204" pitchFamily="18" charset="0"/>
                        </a:rPr>
                        <a:t>AB*</a:t>
                      </a:r>
                    </a:p>
                  </a:txBody>
                  <a:tcPr marL="60960" marR="60960" marT="60960" marB="60960"/>
                </a:tc>
                <a:extLst>
                  <a:ext uri="{0D108BD9-81ED-4DB2-BD59-A6C34878D82A}">
                    <a16:rowId xmlns:a16="http://schemas.microsoft.com/office/drawing/2014/main" val="1518707838"/>
                  </a:ext>
                </a:extLst>
              </a:tr>
              <a:tr h="370840">
                <a:tc>
                  <a:txBody>
                    <a:bodyPr/>
                    <a:lstStyle/>
                    <a:p>
                      <a:pPr algn="just" fontAlgn="t"/>
                      <a:r>
                        <a:rPr lang="en-US">
                          <a:solidFill>
                            <a:srgbClr val="333333"/>
                          </a:solidFill>
                          <a:effectLst/>
                          <a:latin typeface="Cambria" panose="02040503050406030204" pitchFamily="18" charset="0"/>
                          <a:ea typeface="Cambria" panose="02040503050406030204" pitchFamily="18" charset="0"/>
                        </a:rPr>
                        <a:t>(A+B)/C</a:t>
                      </a:r>
                    </a:p>
                  </a:txBody>
                  <a:tcPr marL="60960" marR="60960" marT="60960" marB="60960"/>
                </a:tc>
                <a:tc>
                  <a:txBody>
                    <a:bodyPr/>
                    <a:lstStyle/>
                    <a:p>
                      <a:pPr algn="just" fontAlgn="t"/>
                      <a:r>
                        <a:rPr lang="en-US">
                          <a:solidFill>
                            <a:srgbClr val="333333"/>
                          </a:solidFill>
                          <a:effectLst/>
                          <a:latin typeface="Cambria" panose="02040503050406030204" pitchFamily="18" charset="0"/>
                          <a:ea typeface="Cambria" panose="02040503050406030204" pitchFamily="18" charset="0"/>
                        </a:rPr>
                        <a:t>/+ ABC</a:t>
                      </a:r>
                    </a:p>
                  </a:txBody>
                  <a:tcPr marL="60960" marR="60960" marT="60960" marB="60960"/>
                </a:tc>
                <a:tc>
                  <a:txBody>
                    <a:bodyPr/>
                    <a:lstStyle/>
                    <a:p>
                      <a:pPr algn="just" fontAlgn="t"/>
                      <a:r>
                        <a:rPr lang="en-US">
                          <a:solidFill>
                            <a:srgbClr val="333333"/>
                          </a:solidFill>
                          <a:effectLst/>
                          <a:latin typeface="Cambria" panose="02040503050406030204" pitchFamily="18" charset="0"/>
                          <a:ea typeface="Cambria" panose="02040503050406030204" pitchFamily="18" charset="0"/>
                        </a:rPr>
                        <a:t>AB+C/</a:t>
                      </a:r>
                    </a:p>
                  </a:txBody>
                  <a:tcPr marL="60960" marR="60960" marT="60960" marB="60960"/>
                </a:tc>
                <a:extLst>
                  <a:ext uri="{0D108BD9-81ED-4DB2-BD59-A6C34878D82A}">
                    <a16:rowId xmlns:a16="http://schemas.microsoft.com/office/drawing/2014/main" val="1462608062"/>
                  </a:ext>
                </a:extLst>
              </a:tr>
              <a:tr h="370840">
                <a:tc>
                  <a:txBody>
                    <a:bodyPr/>
                    <a:lstStyle/>
                    <a:p>
                      <a:pPr algn="just" fontAlgn="t"/>
                      <a:r>
                        <a:rPr lang="en-US">
                          <a:solidFill>
                            <a:srgbClr val="333333"/>
                          </a:solidFill>
                          <a:effectLst/>
                          <a:latin typeface="Cambria" panose="02040503050406030204" pitchFamily="18" charset="0"/>
                          <a:ea typeface="Cambria" panose="02040503050406030204" pitchFamily="18" charset="0"/>
                        </a:rPr>
                        <a:t>(A*B) + (D-C)</a:t>
                      </a:r>
                    </a:p>
                  </a:txBody>
                  <a:tcPr marL="60960" marR="60960" marT="60960" marB="60960"/>
                </a:tc>
                <a:tc>
                  <a:txBody>
                    <a:bodyPr/>
                    <a:lstStyle/>
                    <a:p>
                      <a:pPr algn="just" fontAlgn="t"/>
                      <a:r>
                        <a:rPr lang="en-US" dirty="0">
                          <a:solidFill>
                            <a:srgbClr val="333333"/>
                          </a:solidFill>
                          <a:effectLst/>
                          <a:latin typeface="Cambria" panose="02040503050406030204" pitchFamily="18" charset="0"/>
                          <a:ea typeface="Cambria" panose="02040503050406030204" pitchFamily="18" charset="0"/>
                        </a:rPr>
                        <a:t>+*AB - DC</a:t>
                      </a:r>
                    </a:p>
                  </a:txBody>
                  <a:tcPr marL="60960" marR="60960" marT="60960" marB="60960"/>
                </a:tc>
                <a:tc>
                  <a:txBody>
                    <a:bodyPr/>
                    <a:lstStyle/>
                    <a:p>
                      <a:pPr algn="just" fontAlgn="t"/>
                      <a:r>
                        <a:rPr lang="en-US" dirty="0">
                          <a:solidFill>
                            <a:srgbClr val="333333"/>
                          </a:solidFill>
                          <a:effectLst/>
                          <a:latin typeface="Cambria" panose="02040503050406030204" pitchFamily="18" charset="0"/>
                          <a:ea typeface="Cambria" panose="02040503050406030204" pitchFamily="18" charset="0"/>
                        </a:rPr>
                        <a:t>AB*DC-+</a:t>
                      </a:r>
                    </a:p>
                  </a:txBody>
                  <a:tcPr marL="60960" marR="60960" marT="60960" marB="60960"/>
                </a:tc>
                <a:extLst>
                  <a:ext uri="{0D108BD9-81ED-4DB2-BD59-A6C34878D82A}">
                    <a16:rowId xmlns:a16="http://schemas.microsoft.com/office/drawing/2014/main" val="2320987146"/>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093818293"/>
              </p:ext>
            </p:extLst>
          </p:nvPr>
        </p:nvGraphicFramePr>
        <p:xfrm>
          <a:off x="1447800" y="4419600"/>
          <a:ext cx="6096000" cy="17983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959658330"/>
                    </a:ext>
                  </a:extLst>
                </a:gridCol>
                <a:gridCol w="3048000">
                  <a:extLst>
                    <a:ext uri="{9D8B030D-6E8A-4147-A177-3AD203B41FA5}">
                      <a16:colId xmlns:a16="http://schemas.microsoft.com/office/drawing/2014/main" val="1726727168"/>
                    </a:ext>
                  </a:extLst>
                </a:gridCol>
              </a:tblGrid>
              <a:tr h="609600">
                <a:tc>
                  <a:txBody>
                    <a:bodyPr/>
                    <a:lstStyle/>
                    <a:p>
                      <a:pPr algn="ctr" fontAlgn="t"/>
                      <a:r>
                        <a:rPr lang="en-US" dirty="0">
                          <a:solidFill>
                            <a:schemeClr val="tx1"/>
                          </a:solidFill>
                          <a:effectLst/>
                          <a:latin typeface="Cambria" panose="02040503050406030204" pitchFamily="18" charset="0"/>
                          <a:ea typeface="Cambria" panose="02040503050406030204" pitchFamily="18" charset="0"/>
                        </a:rPr>
                        <a:t>Operators</a:t>
                      </a:r>
                    </a:p>
                  </a:txBody>
                  <a:tcPr marT="91440" marB="91440" anchor="ctr"/>
                </a:tc>
                <a:tc>
                  <a:txBody>
                    <a:bodyPr/>
                    <a:lstStyle/>
                    <a:p>
                      <a:pPr algn="ctr" fontAlgn="t"/>
                      <a:r>
                        <a:rPr lang="en-US" dirty="0">
                          <a:solidFill>
                            <a:schemeClr val="tx1"/>
                          </a:solidFill>
                          <a:effectLst/>
                          <a:latin typeface="Cambria" panose="02040503050406030204" pitchFamily="18" charset="0"/>
                          <a:ea typeface="Cambria" panose="02040503050406030204" pitchFamily="18" charset="0"/>
                        </a:rPr>
                        <a:t>Associativity</a:t>
                      </a:r>
                    </a:p>
                  </a:txBody>
                  <a:tcPr marT="91440" marB="91440" anchor="ctr"/>
                </a:tc>
                <a:extLst>
                  <a:ext uri="{0D108BD9-81ED-4DB2-BD59-A6C34878D82A}">
                    <a16:rowId xmlns:a16="http://schemas.microsoft.com/office/drawing/2014/main" val="2018829040"/>
                  </a:ext>
                </a:extLst>
              </a:tr>
              <a:tr h="370840">
                <a:tc>
                  <a:txBody>
                    <a:bodyPr/>
                    <a:lstStyle/>
                    <a:p>
                      <a:pPr algn="ctr" fontAlgn="t"/>
                      <a:r>
                        <a:rPr lang="en-US" dirty="0">
                          <a:solidFill>
                            <a:schemeClr val="tx1"/>
                          </a:solidFill>
                          <a:effectLst/>
                          <a:latin typeface="Cambria" panose="02040503050406030204" pitchFamily="18" charset="0"/>
                          <a:ea typeface="Cambria" panose="02040503050406030204" pitchFamily="18" charset="0"/>
                        </a:rPr>
                        <a:t>^ exponentiation</a:t>
                      </a:r>
                    </a:p>
                  </a:txBody>
                  <a:tcPr marL="60960" marR="60960" marT="60960" marB="60960" anchor="ctr"/>
                </a:tc>
                <a:tc>
                  <a:txBody>
                    <a:bodyPr/>
                    <a:lstStyle/>
                    <a:p>
                      <a:pPr algn="ctr" fontAlgn="t"/>
                      <a:r>
                        <a:rPr lang="en-US">
                          <a:solidFill>
                            <a:schemeClr val="tx1"/>
                          </a:solidFill>
                          <a:effectLst/>
                          <a:latin typeface="Cambria" panose="02040503050406030204" pitchFamily="18" charset="0"/>
                          <a:ea typeface="Cambria" panose="02040503050406030204" pitchFamily="18" charset="0"/>
                        </a:rPr>
                        <a:t>Right to left</a:t>
                      </a:r>
                    </a:p>
                  </a:txBody>
                  <a:tcPr marL="60960" marR="60960" marT="60960" marB="60960" anchor="ctr"/>
                </a:tc>
                <a:extLst>
                  <a:ext uri="{0D108BD9-81ED-4DB2-BD59-A6C34878D82A}">
                    <a16:rowId xmlns:a16="http://schemas.microsoft.com/office/drawing/2014/main" val="4172125331"/>
                  </a:ext>
                </a:extLst>
              </a:tr>
              <a:tr h="370840">
                <a:tc>
                  <a:txBody>
                    <a:bodyPr/>
                    <a:lstStyle/>
                    <a:p>
                      <a:pPr algn="ctr" fontAlgn="t"/>
                      <a:r>
                        <a:rPr lang="en-US" dirty="0">
                          <a:solidFill>
                            <a:schemeClr val="tx1"/>
                          </a:solidFill>
                          <a:effectLst/>
                          <a:latin typeface="Cambria" panose="02040503050406030204" pitchFamily="18" charset="0"/>
                          <a:ea typeface="Cambria" panose="02040503050406030204" pitchFamily="18" charset="0"/>
                        </a:rPr>
                        <a:t>*Multiplication, /division</a:t>
                      </a:r>
                    </a:p>
                  </a:txBody>
                  <a:tcPr marL="60960" marR="60960" marT="60960" marB="60960" anchor="ctr"/>
                </a:tc>
                <a:tc>
                  <a:txBody>
                    <a:bodyPr/>
                    <a:lstStyle/>
                    <a:p>
                      <a:pPr algn="ctr" fontAlgn="t"/>
                      <a:r>
                        <a:rPr lang="en-US" dirty="0">
                          <a:solidFill>
                            <a:schemeClr val="tx1"/>
                          </a:solidFill>
                          <a:effectLst/>
                          <a:latin typeface="Cambria" panose="02040503050406030204" pitchFamily="18" charset="0"/>
                          <a:ea typeface="Cambria" panose="02040503050406030204" pitchFamily="18" charset="0"/>
                        </a:rPr>
                        <a:t>Left to right</a:t>
                      </a:r>
                    </a:p>
                  </a:txBody>
                  <a:tcPr marL="60960" marR="60960" marT="60960" marB="60960" anchor="ctr"/>
                </a:tc>
                <a:extLst>
                  <a:ext uri="{0D108BD9-81ED-4DB2-BD59-A6C34878D82A}">
                    <a16:rowId xmlns:a16="http://schemas.microsoft.com/office/drawing/2014/main" val="224581018"/>
                  </a:ext>
                </a:extLst>
              </a:tr>
              <a:tr h="370840">
                <a:tc>
                  <a:txBody>
                    <a:bodyPr/>
                    <a:lstStyle/>
                    <a:p>
                      <a:pPr algn="ctr" fontAlgn="t"/>
                      <a:r>
                        <a:rPr lang="en-US">
                          <a:solidFill>
                            <a:schemeClr val="tx1"/>
                          </a:solidFill>
                          <a:effectLst/>
                          <a:latin typeface="Cambria" panose="02040503050406030204" pitchFamily="18" charset="0"/>
                          <a:ea typeface="Cambria" panose="02040503050406030204" pitchFamily="18" charset="0"/>
                        </a:rPr>
                        <a:t>+ addition, - subtraction</a:t>
                      </a:r>
                    </a:p>
                  </a:txBody>
                  <a:tcPr marL="60960" marR="60960" marT="60960" marB="60960" anchor="ctr"/>
                </a:tc>
                <a:tc>
                  <a:txBody>
                    <a:bodyPr/>
                    <a:lstStyle/>
                    <a:p>
                      <a:pPr algn="ctr" fontAlgn="t"/>
                      <a:r>
                        <a:rPr lang="en-US" dirty="0">
                          <a:solidFill>
                            <a:schemeClr val="tx1"/>
                          </a:solidFill>
                          <a:effectLst/>
                          <a:latin typeface="Cambria" panose="02040503050406030204" pitchFamily="18" charset="0"/>
                          <a:ea typeface="Cambria" panose="02040503050406030204" pitchFamily="18" charset="0"/>
                        </a:rPr>
                        <a:t>Left to right</a:t>
                      </a:r>
                    </a:p>
                  </a:txBody>
                  <a:tcPr marL="60960" marR="60960" marT="60960" marB="60960" anchor="ctr"/>
                </a:tc>
                <a:extLst>
                  <a:ext uri="{0D108BD9-81ED-4DB2-BD59-A6C34878D82A}">
                    <a16:rowId xmlns:a16="http://schemas.microsoft.com/office/drawing/2014/main" val="2288598101"/>
                  </a:ext>
                </a:extLst>
              </a:tr>
            </a:tbl>
          </a:graphicData>
        </a:graphic>
      </p:graphicFrame>
    </p:spTree>
    <p:extLst>
      <p:ext uri="{BB962C8B-B14F-4D97-AF65-F5344CB8AC3E}">
        <p14:creationId xmlns:p14="http://schemas.microsoft.com/office/powerpoint/2010/main" val="409273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76200"/>
            <a:ext cx="8229600" cy="1447800"/>
          </a:xfrm>
        </p:spPr>
        <p:txBody>
          <a:bodyPr>
            <a:normAutofit/>
          </a:bodyPr>
          <a:lstStyle/>
          <a:p>
            <a:r>
              <a:rPr lang="en-US" dirty="0">
                <a:latin typeface="Cambria" pitchFamily="18" charset="0"/>
                <a:ea typeface="Cambria" pitchFamily="18" charset="0"/>
              </a:rPr>
              <a:t>Conversion of Arithmetic Expression into </a:t>
            </a:r>
            <a:r>
              <a:rPr lang="en-US" dirty="0" smtClean="0">
                <a:latin typeface="Cambria" pitchFamily="18" charset="0"/>
                <a:ea typeface="Cambria" pitchFamily="18" charset="0"/>
              </a:rPr>
              <a:t>Postfix </a:t>
            </a:r>
            <a:r>
              <a:rPr lang="en-US" dirty="0">
                <a:latin typeface="Cambria" pitchFamily="18" charset="0"/>
                <a:ea typeface="Cambria" pitchFamily="18" charset="0"/>
              </a:rPr>
              <a:t>Notations</a:t>
            </a:r>
          </a:p>
        </p:txBody>
      </p:sp>
      <p:sp>
        <p:nvSpPr>
          <p:cNvPr id="11267" name="Rectangle 3"/>
          <p:cNvSpPr>
            <a:spLocks noGrp="1" noChangeArrowheads="1"/>
          </p:cNvSpPr>
          <p:nvPr>
            <p:ph type="body" idx="1"/>
          </p:nvPr>
        </p:nvSpPr>
        <p:spPr>
          <a:xfrm>
            <a:off x="533400" y="1600200"/>
            <a:ext cx="8077200" cy="5029200"/>
          </a:xfrm>
        </p:spPr>
        <p:txBody>
          <a:bodyPr>
            <a:normAutofit/>
          </a:bodyPr>
          <a:lstStyle/>
          <a:p>
            <a:pPr marL="0" indent="0" algn="just">
              <a:lnSpc>
                <a:spcPct val="150000"/>
              </a:lnSpc>
              <a:buNone/>
            </a:pPr>
            <a:r>
              <a:rPr lang="en-US" sz="1800" b="1" dirty="0" smtClean="0">
                <a:latin typeface="Cambria" pitchFamily="18" charset="0"/>
                <a:ea typeface="Cambria" pitchFamily="18" charset="0"/>
              </a:rPr>
              <a:t>Conversion Rules:</a:t>
            </a:r>
          </a:p>
          <a:p>
            <a:pPr algn="just">
              <a:lnSpc>
                <a:spcPct val="150000"/>
              </a:lnSpc>
              <a:buAutoNum type="arabicPeriod"/>
            </a:pPr>
            <a:r>
              <a:rPr lang="en-US" sz="1800" dirty="0" smtClean="0">
                <a:latin typeface="Cambria" pitchFamily="18" charset="0"/>
                <a:ea typeface="Cambria" pitchFamily="18" charset="0"/>
              </a:rPr>
              <a:t>No two operator with same priority stayed in stack</a:t>
            </a:r>
          </a:p>
          <a:p>
            <a:pPr algn="just">
              <a:lnSpc>
                <a:spcPct val="150000"/>
              </a:lnSpc>
              <a:buAutoNum type="arabicPeriod"/>
            </a:pPr>
            <a:r>
              <a:rPr lang="en-US" sz="1800" dirty="0" smtClean="0">
                <a:latin typeface="Cambria" pitchFamily="18" charset="0"/>
                <a:ea typeface="Cambria" pitchFamily="18" charset="0"/>
              </a:rPr>
              <a:t>Highest priority can’t be placed before lowest priority.</a:t>
            </a:r>
          </a:p>
          <a:p>
            <a:pPr algn="just">
              <a:lnSpc>
                <a:spcPct val="150000"/>
              </a:lnSpc>
              <a:buAutoNum type="arabicPeriod"/>
            </a:pPr>
            <a:r>
              <a:rPr lang="en-US" sz="1800" dirty="0" smtClean="0">
                <a:latin typeface="Cambria" pitchFamily="18" charset="0"/>
                <a:ea typeface="Cambria" pitchFamily="18" charset="0"/>
              </a:rPr>
              <a:t>Always pop the operator inside the ( );</a:t>
            </a:r>
          </a:p>
          <a:p>
            <a:pPr algn="just">
              <a:lnSpc>
                <a:spcPct val="150000"/>
              </a:lnSpc>
              <a:buAutoNum type="arabicPeriod"/>
            </a:pPr>
            <a:endParaRPr lang="en-US" sz="1800" dirty="0">
              <a:latin typeface="Cambria" pitchFamily="18" charset="0"/>
              <a:ea typeface="Cambria" pitchFamily="18" charset="0"/>
            </a:endParaRPr>
          </a:p>
          <a:p>
            <a:pPr marL="0" indent="0" algn="just">
              <a:lnSpc>
                <a:spcPct val="150000"/>
              </a:lnSpc>
              <a:buNone/>
            </a:pPr>
            <a:r>
              <a:rPr lang="en-US" sz="1800" dirty="0" smtClean="0">
                <a:latin typeface="Cambria" pitchFamily="18" charset="0"/>
                <a:ea typeface="Cambria" pitchFamily="18" charset="0"/>
              </a:rPr>
              <a:t>Example : A+B * (C+D)/F+D*E</a:t>
            </a:r>
          </a:p>
          <a:p>
            <a:pPr algn="just">
              <a:lnSpc>
                <a:spcPct val="150000"/>
              </a:lnSpc>
              <a:buAutoNum type="arabicPeriod"/>
            </a:pPr>
            <a:endParaRPr lang="en-US" sz="1800" b="1" dirty="0" smtClean="0">
              <a:latin typeface="Cambria" pitchFamily="18" charset="0"/>
              <a:ea typeface="Cambria" pitchFamily="18" charset="0"/>
            </a:endParaRPr>
          </a:p>
          <a:p>
            <a:pPr marL="0" indent="0" algn="just">
              <a:lnSpc>
                <a:spcPct val="150000"/>
              </a:lnSpc>
              <a:buNone/>
            </a:pPr>
            <a:r>
              <a:rPr lang="en-US" sz="1800" b="1" dirty="0" smtClean="0">
                <a:latin typeface="Cambria" pitchFamily="18" charset="0"/>
                <a:ea typeface="Cambria" pitchFamily="18" charset="0"/>
              </a:rPr>
              <a:t>Postfix      ABCD+*F/+DE*+</a:t>
            </a:r>
            <a:endParaRPr lang="en-US" sz="1800" b="1" dirty="0">
              <a:latin typeface="Cambria" pitchFamily="18" charset="0"/>
              <a:ea typeface="Cambria" pitchFamily="18" charset="0"/>
            </a:endParaRPr>
          </a:p>
        </p:txBody>
      </p:sp>
    </p:spTree>
    <p:extLst>
      <p:ext uri="{BB962C8B-B14F-4D97-AF65-F5344CB8AC3E}">
        <p14:creationId xmlns:p14="http://schemas.microsoft.com/office/powerpoint/2010/main" val="21763829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76200"/>
            <a:ext cx="8229600" cy="1447800"/>
          </a:xfrm>
        </p:spPr>
        <p:txBody>
          <a:bodyPr>
            <a:normAutofit/>
          </a:bodyPr>
          <a:lstStyle/>
          <a:p>
            <a:r>
              <a:rPr lang="en-US" dirty="0" smtClean="0">
                <a:latin typeface="Cambria" pitchFamily="18" charset="0"/>
                <a:ea typeface="Cambria" pitchFamily="18" charset="0"/>
              </a:rPr>
              <a:t>Postfix Notations Evaluation using Stack</a:t>
            </a:r>
            <a:endParaRPr lang="en-US" dirty="0">
              <a:latin typeface="Cambria" pitchFamily="18" charset="0"/>
              <a:ea typeface="Cambria" pitchFamily="18" charset="0"/>
            </a:endParaRPr>
          </a:p>
        </p:txBody>
      </p:sp>
      <p:sp>
        <p:nvSpPr>
          <p:cNvPr id="11267" name="Rectangle 3"/>
          <p:cNvSpPr>
            <a:spLocks noGrp="1" noChangeArrowheads="1"/>
          </p:cNvSpPr>
          <p:nvPr>
            <p:ph type="body" idx="1"/>
          </p:nvPr>
        </p:nvSpPr>
        <p:spPr>
          <a:xfrm>
            <a:off x="533400" y="1600200"/>
            <a:ext cx="7924800" cy="5029200"/>
          </a:xfrm>
        </p:spPr>
        <p:txBody>
          <a:bodyPr>
            <a:normAutofit/>
          </a:bodyPr>
          <a:lstStyle/>
          <a:p>
            <a:pPr marL="0" indent="0" algn="just">
              <a:lnSpc>
                <a:spcPct val="150000"/>
              </a:lnSpc>
              <a:buNone/>
            </a:pPr>
            <a:r>
              <a:rPr lang="en-US" sz="1800" b="1" dirty="0" smtClean="0">
                <a:latin typeface="Cambria" pitchFamily="18" charset="0"/>
                <a:ea typeface="Cambria" pitchFamily="18" charset="0"/>
              </a:rPr>
              <a:t>Conversion Rules:</a:t>
            </a:r>
          </a:p>
          <a:p>
            <a:pPr algn="just">
              <a:lnSpc>
                <a:spcPct val="150000"/>
              </a:lnSpc>
              <a:buAutoNum type="arabicPeriod"/>
            </a:pPr>
            <a:r>
              <a:rPr lang="en-US" sz="1800" dirty="0" smtClean="0">
                <a:latin typeface="Cambria" pitchFamily="18" charset="0"/>
                <a:ea typeface="Cambria" pitchFamily="18" charset="0"/>
              </a:rPr>
              <a:t>Empty the stack</a:t>
            </a:r>
          </a:p>
          <a:p>
            <a:pPr algn="just">
              <a:lnSpc>
                <a:spcPct val="150000"/>
              </a:lnSpc>
              <a:buAutoNum type="arabicPeriod"/>
            </a:pPr>
            <a:r>
              <a:rPr lang="en-US" sz="1800" dirty="0" smtClean="0">
                <a:latin typeface="Cambria" pitchFamily="18" charset="0"/>
                <a:ea typeface="Cambria" pitchFamily="18" charset="0"/>
              </a:rPr>
              <a:t>Read the single character a time</a:t>
            </a:r>
          </a:p>
          <a:p>
            <a:pPr algn="just">
              <a:lnSpc>
                <a:spcPct val="150000"/>
              </a:lnSpc>
              <a:buAutoNum type="arabicPeriod"/>
            </a:pPr>
            <a:r>
              <a:rPr lang="en-US" sz="1800" dirty="0" smtClean="0">
                <a:latin typeface="Cambria" pitchFamily="18" charset="0"/>
                <a:ea typeface="Cambria" pitchFamily="18" charset="0"/>
              </a:rPr>
              <a:t>If it’s a number push into stack</a:t>
            </a:r>
          </a:p>
          <a:p>
            <a:pPr algn="just">
              <a:lnSpc>
                <a:spcPct val="150000"/>
              </a:lnSpc>
              <a:buAutoNum type="arabicPeriod"/>
            </a:pPr>
            <a:r>
              <a:rPr lang="en-US" sz="1800" dirty="0" smtClean="0">
                <a:latin typeface="Cambria" pitchFamily="18" charset="0"/>
                <a:ea typeface="Cambria" pitchFamily="18" charset="0"/>
              </a:rPr>
              <a:t>If it’s a operator pop last two elements and operate using the operator and push the result into the stack. </a:t>
            </a:r>
          </a:p>
          <a:p>
            <a:pPr marL="0" indent="0" algn="just">
              <a:lnSpc>
                <a:spcPct val="150000"/>
              </a:lnSpc>
              <a:buNone/>
            </a:pPr>
            <a:r>
              <a:rPr lang="en-US" sz="1800" dirty="0" smtClean="0">
                <a:latin typeface="Cambria" pitchFamily="18" charset="0"/>
                <a:ea typeface="Cambria" pitchFamily="18" charset="0"/>
              </a:rPr>
              <a:t>Input: </a:t>
            </a:r>
            <a:r>
              <a:rPr lang="en-US" sz="1800" b="1" dirty="0" smtClean="0">
                <a:latin typeface="Cambria" pitchFamily="18" charset="0"/>
                <a:ea typeface="Cambria" pitchFamily="18" charset="0"/>
              </a:rPr>
              <a:t>6 5 2 3 + 8 * + 3 </a:t>
            </a:r>
            <a:r>
              <a:rPr lang="en-US" sz="1800" b="1" dirty="0" smtClean="0">
                <a:latin typeface="Cambria" pitchFamily="18" charset="0"/>
                <a:ea typeface="Cambria" pitchFamily="18" charset="0"/>
              </a:rPr>
              <a:t> </a:t>
            </a:r>
            <a:r>
              <a:rPr lang="en-US" sz="1800" b="1" dirty="0" smtClean="0">
                <a:latin typeface="Cambria" pitchFamily="18" charset="0"/>
                <a:ea typeface="Cambria" pitchFamily="18" charset="0"/>
              </a:rPr>
              <a:t>-</a:t>
            </a:r>
          </a:p>
          <a:p>
            <a:pPr marL="0" indent="0" algn="just">
              <a:lnSpc>
                <a:spcPct val="150000"/>
              </a:lnSpc>
              <a:buNone/>
            </a:pPr>
            <a:endParaRPr lang="en-US" sz="1800" b="1" dirty="0">
              <a:latin typeface="Cambria" pitchFamily="18" charset="0"/>
              <a:ea typeface="Cambria" pitchFamily="18" charset="0"/>
            </a:endParaRPr>
          </a:p>
          <a:p>
            <a:pPr marL="0" indent="0" algn="just">
              <a:lnSpc>
                <a:spcPct val="150000"/>
              </a:lnSpc>
              <a:buNone/>
            </a:pPr>
            <a:r>
              <a:rPr lang="en-US" sz="1800" b="1" dirty="0" smtClean="0">
                <a:latin typeface="Cambria" pitchFamily="18" charset="0"/>
                <a:ea typeface="Cambria" pitchFamily="18" charset="0"/>
              </a:rPr>
              <a:t>Result :  39</a:t>
            </a:r>
            <a:endParaRPr lang="en-US" sz="1800" b="1" dirty="0">
              <a:latin typeface="Cambria" pitchFamily="18" charset="0"/>
              <a:ea typeface="Cambria" pitchFamily="18" charset="0"/>
            </a:endParaRPr>
          </a:p>
        </p:txBody>
      </p:sp>
    </p:spTree>
    <p:extLst>
      <p:ext uri="{BB962C8B-B14F-4D97-AF65-F5344CB8AC3E}">
        <p14:creationId xmlns:p14="http://schemas.microsoft.com/office/powerpoint/2010/main" val="3283273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76200"/>
            <a:ext cx="8229600" cy="990600"/>
          </a:xfrm>
        </p:spPr>
        <p:txBody>
          <a:bodyPr>
            <a:normAutofit/>
          </a:bodyPr>
          <a:lstStyle/>
          <a:p>
            <a:r>
              <a:rPr lang="en-US" dirty="0">
                <a:latin typeface="Cambria" pitchFamily="18" charset="0"/>
                <a:ea typeface="Cambria" pitchFamily="18" charset="0"/>
              </a:rPr>
              <a:t>Tower of Hanoi</a:t>
            </a:r>
          </a:p>
        </p:txBody>
      </p:sp>
      <p:sp>
        <p:nvSpPr>
          <p:cNvPr id="11267" name="Rectangle 3"/>
          <p:cNvSpPr>
            <a:spLocks noGrp="1" noChangeArrowheads="1"/>
          </p:cNvSpPr>
          <p:nvPr>
            <p:ph type="body" idx="1"/>
          </p:nvPr>
        </p:nvSpPr>
        <p:spPr>
          <a:xfrm>
            <a:off x="377825" y="1346200"/>
            <a:ext cx="7924800" cy="5486400"/>
          </a:xfrm>
        </p:spPr>
        <p:txBody>
          <a:bodyPr>
            <a:normAutofit/>
          </a:bodyPr>
          <a:lstStyle/>
          <a:p>
            <a:pPr marL="0" indent="0" algn="just">
              <a:lnSpc>
                <a:spcPct val="150000"/>
              </a:lnSpc>
              <a:buNone/>
            </a:pPr>
            <a:r>
              <a:rPr lang="en-US" sz="1800" dirty="0">
                <a:latin typeface="Cambria" pitchFamily="18" charset="0"/>
                <a:ea typeface="Cambria" pitchFamily="18" charset="0"/>
              </a:rPr>
              <a:t>Tower of Hanoi, is a mathematical puzzle which consists of three towers (pegs) and more </a:t>
            </a:r>
            <a:r>
              <a:rPr lang="en-US" sz="1800" dirty="0" smtClean="0">
                <a:latin typeface="Cambria" pitchFamily="18" charset="0"/>
                <a:ea typeface="Cambria" pitchFamily="18" charset="0"/>
              </a:rPr>
              <a:t>than </a:t>
            </a:r>
            <a:r>
              <a:rPr lang="en-US" sz="1800" dirty="0">
                <a:latin typeface="Cambria" pitchFamily="18" charset="0"/>
                <a:ea typeface="Cambria" pitchFamily="18" charset="0"/>
              </a:rPr>
              <a:t>one rings is as depicted </a:t>
            </a:r>
            <a:endParaRPr lang="en-US" sz="1800" dirty="0" smtClean="0">
              <a:latin typeface="Cambria" pitchFamily="18" charset="0"/>
              <a:ea typeface="Cambria" pitchFamily="18" charset="0"/>
            </a:endParaRPr>
          </a:p>
          <a:p>
            <a:pPr marL="0" indent="0" algn="just">
              <a:lnSpc>
                <a:spcPct val="150000"/>
              </a:lnSpc>
              <a:buNone/>
            </a:pPr>
            <a:endParaRPr lang="en-US" sz="1800" dirty="0" smtClean="0">
              <a:latin typeface="Cambria" pitchFamily="18" charset="0"/>
              <a:ea typeface="Cambria" pitchFamily="18" charset="0"/>
            </a:endParaRPr>
          </a:p>
          <a:p>
            <a:pPr marL="0" indent="0" algn="just">
              <a:lnSpc>
                <a:spcPct val="150000"/>
              </a:lnSpc>
              <a:buNone/>
            </a:pPr>
            <a:endParaRPr lang="en-US" sz="1800" dirty="0">
              <a:latin typeface="Cambria" pitchFamily="18" charset="0"/>
              <a:ea typeface="Cambria" pitchFamily="18" charset="0"/>
            </a:endParaRPr>
          </a:p>
          <a:p>
            <a:pPr marL="0" indent="0" algn="just">
              <a:lnSpc>
                <a:spcPct val="150000"/>
              </a:lnSpc>
              <a:buNone/>
            </a:pPr>
            <a:endParaRPr lang="en-US" sz="1800" dirty="0" smtClean="0">
              <a:latin typeface="Cambria" pitchFamily="18" charset="0"/>
              <a:ea typeface="Cambria" pitchFamily="18" charset="0"/>
            </a:endParaRPr>
          </a:p>
          <a:p>
            <a:pPr marL="0" indent="0" algn="just">
              <a:lnSpc>
                <a:spcPct val="150000"/>
              </a:lnSpc>
              <a:buNone/>
            </a:pPr>
            <a:endParaRPr lang="en-US" sz="1800" dirty="0">
              <a:latin typeface="Cambria" pitchFamily="18" charset="0"/>
              <a:ea typeface="Cambria" pitchFamily="18" charset="0"/>
            </a:endParaRPr>
          </a:p>
          <a:p>
            <a:pPr marL="0" indent="0" algn="just">
              <a:lnSpc>
                <a:spcPct val="150000"/>
              </a:lnSpc>
              <a:buNone/>
            </a:pPr>
            <a:endParaRPr lang="en-US" sz="1800" dirty="0" smtClean="0">
              <a:latin typeface="Cambria" pitchFamily="18" charset="0"/>
              <a:ea typeface="Cambria" pitchFamily="18" charset="0"/>
            </a:endParaRPr>
          </a:p>
          <a:p>
            <a:pPr marL="0" indent="0" algn="just">
              <a:lnSpc>
                <a:spcPct val="150000"/>
              </a:lnSpc>
              <a:buNone/>
            </a:pPr>
            <a:r>
              <a:rPr lang="en-US" sz="1800" dirty="0" smtClean="0">
                <a:latin typeface="Cambria" pitchFamily="18" charset="0"/>
                <a:ea typeface="Cambria" pitchFamily="18" charset="0"/>
              </a:rPr>
              <a:t>These </a:t>
            </a:r>
            <a:r>
              <a:rPr lang="en-US" sz="1800" dirty="0">
                <a:latin typeface="Cambria" pitchFamily="18" charset="0"/>
                <a:ea typeface="Cambria" pitchFamily="18" charset="0"/>
              </a:rPr>
              <a:t>rings are of different sizes and stacked upon in an ascending order, i.e. the smaller one sits over the larger one. There are other variations of the puzzle where the number of disks increase, but the tower count remains the same.</a:t>
            </a:r>
          </a:p>
        </p:txBody>
      </p:sp>
      <p:pic>
        <p:nvPicPr>
          <p:cNvPr id="1026" name="Picture 2" descr="Tower Of Hano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875" y="2590800"/>
            <a:ext cx="3314700" cy="180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942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76200"/>
            <a:ext cx="8229600" cy="990600"/>
          </a:xfrm>
        </p:spPr>
        <p:txBody>
          <a:bodyPr>
            <a:normAutofit/>
          </a:bodyPr>
          <a:lstStyle/>
          <a:p>
            <a:r>
              <a:rPr lang="en-US" dirty="0">
                <a:latin typeface="Cambria" pitchFamily="18" charset="0"/>
                <a:ea typeface="Cambria" pitchFamily="18" charset="0"/>
              </a:rPr>
              <a:t>Tower of Hanoi</a:t>
            </a:r>
          </a:p>
        </p:txBody>
      </p:sp>
      <p:sp>
        <p:nvSpPr>
          <p:cNvPr id="11267" name="Rectangle 3"/>
          <p:cNvSpPr>
            <a:spLocks noGrp="1" noChangeArrowheads="1"/>
          </p:cNvSpPr>
          <p:nvPr>
            <p:ph type="body" idx="1"/>
          </p:nvPr>
        </p:nvSpPr>
        <p:spPr>
          <a:xfrm>
            <a:off x="377824" y="914400"/>
            <a:ext cx="8461375" cy="5918200"/>
          </a:xfrm>
        </p:spPr>
        <p:txBody>
          <a:bodyPr>
            <a:normAutofit/>
          </a:bodyPr>
          <a:lstStyle/>
          <a:p>
            <a:pPr marL="0" indent="0" algn="just">
              <a:lnSpc>
                <a:spcPct val="150000"/>
              </a:lnSpc>
              <a:buNone/>
            </a:pPr>
            <a:r>
              <a:rPr lang="en-US" sz="1800" b="1" dirty="0" smtClean="0">
                <a:latin typeface="Cambria" pitchFamily="18" charset="0"/>
                <a:ea typeface="Cambria" pitchFamily="18" charset="0"/>
              </a:rPr>
              <a:t>Rules:</a:t>
            </a:r>
          </a:p>
          <a:p>
            <a:pPr marL="0" indent="0" algn="just">
              <a:lnSpc>
                <a:spcPct val="150000"/>
              </a:lnSpc>
              <a:buNone/>
            </a:pPr>
            <a:r>
              <a:rPr lang="en-US" sz="1800" dirty="0" smtClean="0">
                <a:latin typeface="Cambria" pitchFamily="18" charset="0"/>
                <a:ea typeface="Cambria" pitchFamily="18" charset="0"/>
              </a:rPr>
              <a:t>	The </a:t>
            </a:r>
            <a:r>
              <a:rPr lang="en-US" sz="1800" dirty="0">
                <a:latin typeface="Cambria" pitchFamily="18" charset="0"/>
                <a:ea typeface="Cambria" pitchFamily="18" charset="0"/>
              </a:rPr>
              <a:t>mission is to move all the disks to some another tower without violating the sequence of arrangement. </a:t>
            </a:r>
            <a:r>
              <a:rPr lang="en-US" sz="1800" dirty="0" smtClean="0">
                <a:latin typeface="Cambria" pitchFamily="18" charset="0"/>
                <a:ea typeface="Cambria" pitchFamily="18" charset="0"/>
              </a:rPr>
              <a:t> </a:t>
            </a:r>
          </a:p>
          <a:p>
            <a:pPr lvl="1" algn="just">
              <a:lnSpc>
                <a:spcPct val="150000"/>
              </a:lnSpc>
              <a:buFont typeface="Courier New" panose="02070309020205020404" pitchFamily="49" charset="0"/>
              <a:buChar char="o"/>
            </a:pPr>
            <a:r>
              <a:rPr lang="en-US" sz="1600" dirty="0" smtClean="0">
                <a:latin typeface="Cambria" pitchFamily="18" charset="0"/>
                <a:ea typeface="Cambria" pitchFamily="18" charset="0"/>
              </a:rPr>
              <a:t>Only one disk can be moved among the towers at any given time.</a:t>
            </a:r>
          </a:p>
          <a:p>
            <a:pPr lvl="1" algn="just">
              <a:lnSpc>
                <a:spcPct val="150000"/>
              </a:lnSpc>
              <a:buFont typeface="Courier New" panose="02070309020205020404" pitchFamily="49" charset="0"/>
              <a:buChar char="o"/>
            </a:pPr>
            <a:r>
              <a:rPr lang="en-US" sz="1600" dirty="0" smtClean="0">
                <a:latin typeface="Cambria" pitchFamily="18" charset="0"/>
                <a:ea typeface="Cambria" pitchFamily="18" charset="0"/>
              </a:rPr>
              <a:t>Only </a:t>
            </a:r>
            <a:r>
              <a:rPr lang="en-US" sz="1600" dirty="0">
                <a:latin typeface="Cambria" pitchFamily="18" charset="0"/>
                <a:ea typeface="Cambria" pitchFamily="18" charset="0"/>
              </a:rPr>
              <a:t>the "top" disk can be removed.</a:t>
            </a:r>
          </a:p>
          <a:p>
            <a:pPr lvl="1" algn="just">
              <a:lnSpc>
                <a:spcPct val="150000"/>
              </a:lnSpc>
              <a:buFont typeface="Courier New" panose="02070309020205020404" pitchFamily="49" charset="0"/>
              <a:buChar char="o"/>
            </a:pPr>
            <a:r>
              <a:rPr lang="en-US" sz="1600" dirty="0">
                <a:latin typeface="Cambria" pitchFamily="18" charset="0"/>
                <a:ea typeface="Cambria" pitchFamily="18" charset="0"/>
              </a:rPr>
              <a:t>No large disk can sit over a small disk</a:t>
            </a:r>
            <a:r>
              <a:rPr lang="en-US" sz="1600" dirty="0" smtClean="0">
                <a:latin typeface="Cambria" pitchFamily="18" charset="0"/>
                <a:ea typeface="Cambria" pitchFamily="18" charset="0"/>
              </a:rPr>
              <a:t>.</a:t>
            </a:r>
            <a:endParaRPr lang="en-US" sz="1600" dirty="0">
              <a:latin typeface="Cambria" pitchFamily="18" charset="0"/>
              <a:ea typeface="Cambria" pitchFamily="18" charset="0"/>
            </a:endParaRPr>
          </a:p>
          <a:p>
            <a:pPr algn="just">
              <a:lnSpc>
                <a:spcPct val="150000"/>
              </a:lnSpc>
              <a:buFont typeface="Courier New" panose="02070309020205020404" pitchFamily="49" charset="0"/>
              <a:buChar char="o"/>
            </a:pPr>
            <a:endParaRPr lang="en-US" sz="1800" dirty="0" smtClean="0">
              <a:latin typeface="Cambria" pitchFamily="18" charset="0"/>
              <a:ea typeface="Cambria" pitchFamily="18" charset="0"/>
            </a:endParaRPr>
          </a:p>
          <a:p>
            <a:pPr algn="just">
              <a:lnSpc>
                <a:spcPct val="150000"/>
              </a:lnSpc>
              <a:buFont typeface="Courier New" panose="02070309020205020404" pitchFamily="49" charset="0"/>
              <a:buChar char="o"/>
            </a:pPr>
            <a:endParaRPr lang="en-US" sz="1800" dirty="0">
              <a:latin typeface="Cambria" pitchFamily="18" charset="0"/>
              <a:ea typeface="Cambria" pitchFamily="18" charset="0"/>
            </a:endParaRPr>
          </a:p>
          <a:p>
            <a:pPr algn="just">
              <a:lnSpc>
                <a:spcPct val="150000"/>
              </a:lnSpc>
              <a:buFont typeface="Courier New" panose="02070309020205020404" pitchFamily="49" charset="0"/>
              <a:buChar char="o"/>
            </a:pPr>
            <a:endParaRPr lang="en-US" sz="1800" dirty="0" smtClean="0">
              <a:latin typeface="Cambria" pitchFamily="18" charset="0"/>
              <a:ea typeface="Cambria" pitchFamily="18" charset="0"/>
            </a:endParaRPr>
          </a:p>
          <a:p>
            <a:pPr algn="just">
              <a:lnSpc>
                <a:spcPct val="150000"/>
              </a:lnSpc>
              <a:buFont typeface="Courier New" panose="02070309020205020404" pitchFamily="49" charset="0"/>
              <a:buChar char="o"/>
            </a:pPr>
            <a:endParaRPr lang="en-US" sz="1800" dirty="0">
              <a:latin typeface="Cambria" pitchFamily="18" charset="0"/>
              <a:ea typeface="Cambria" pitchFamily="18" charset="0"/>
            </a:endParaRPr>
          </a:p>
          <a:p>
            <a:pPr algn="just">
              <a:lnSpc>
                <a:spcPct val="150000"/>
              </a:lnSpc>
              <a:buFont typeface="Courier New" panose="02070309020205020404" pitchFamily="49" charset="0"/>
              <a:buChar char="o"/>
            </a:pPr>
            <a:endParaRPr lang="en-US" sz="1200" dirty="0" smtClean="0">
              <a:latin typeface="Cambria" panose="02040503050406030204" pitchFamily="18" charset="0"/>
              <a:ea typeface="Cambria" panose="02040503050406030204" pitchFamily="18" charset="0"/>
            </a:endParaRPr>
          </a:p>
          <a:p>
            <a:pPr marL="0" indent="0" algn="just">
              <a:lnSpc>
                <a:spcPct val="150000"/>
              </a:lnSpc>
              <a:buNone/>
            </a:pPr>
            <a:r>
              <a:rPr lang="en-US" sz="1900" dirty="0">
                <a:latin typeface="Cambria" panose="02040503050406030204" pitchFamily="18" charset="0"/>
                <a:ea typeface="Cambria" panose="02040503050406030204" pitchFamily="18" charset="0"/>
              </a:rPr>
              <a:t>Tower of Hanoi puzzle with n disks can be solved in minimum </a:t>
            </a:r>
            <a:r>
              <a:rPr lang="en-US" sz="1900" b="1" dirty="0">
                <a:latin typeface="Cambria" panose="02040503050406030204" pitchFamily="18" charset="0"/>
                <a:ea typeface="Cambria" panose="02040503050406030204" pitchFamily="18" charset="0"/>
              </a:rPr>
              <a:t>2</a:t>
            </a:r>
            <a:r>
              <a:rPr lang="en-US" sz="1900" b="1" baseline="30000" dirty="0">
                <a:latin typeface="Cambria" panose="02040503050406030204" pitchFamily="18" charset="0"/>
                <a:ea typeface="Cambria" panose="02040503050406030204" pitchFamily="18" charset="0"/>
              </a:rPr>
              <a:t>n</a:t>
            </a:r>
            <a:r>
              <a:rPr lang="en-US" sz="1900" b="1" dirty="0">
                <a:latin typeface="Cambria" panose="02040503050406030204" pitchFamily="18" charset="0"/>
                <a:ea typeface="Cambria" panose="02040503050406030204" pitchFamily="18" charset="0"/>
              </a:rPr>
              <a:t>−1</a:t>
            </a:r>
            <a:r>
              <a:rPr lang="en-US" sz="1900" dirty="0">
                <a:latin typeface="Cambria" panose="02040503050406030204" pitchFamily="18" charset="0"/>
                <a:ea typeface="Cambria" panose="02040503050406030204" pitchFamily="18" charset="0"/>
              </a:rPr>
              <a:t> steps. This presentation shows that a puzzle with 3 disks has taken </a:t>
            </a:r>
            <a:r>
              <a:rPr lang="en-US" sz="1900" b="1" dirty="0">
                <a:latin typeface="Cambria" panose="02040503050406030204" pitchFamily="18" charset="0"/>
                <a:ea typeface="Cambria" panose="02040503050406030204" pitchFamily="18" charset="0"/>
              </a:rPr>
              <a:t>2</a:t>
            </a:r>
            <a:r>
              <a:rPr lang="en-US" sz="1900" b="1" baseline="30000" dirty="0">
                <a:latin typeface="Cambria" panose="02040503050406030204" pitchFamily="18" charset="0"/>
                <a:ea typeface="Cambria" panose="02040503050406030204" pitchFamily="18" charset="0"/>
              </a:rPr>
              <a:t>3</a:t>
            </a:r>
            <a:r>
              <a:rPr lang="en-US" sz="1900" b="1" dirty="0">
                <a:latin typeface="Cambria" panose="02040503050406030204" pitchFamily="18" charset="0"/>
                <a:ea typeface="Cambria" panose="02040503050406030204" pitchFamily="18" charset="0"/>
              </a:rPr>
              <a:t> - 1 = 7</a:t>
            </a:r>
            <a:r>
              <a:rPr lang="en-US" sz="1900" dirty="0">
                <a:latin typeface="Cambria" panose="02040503050406030204" pitchFamily="18" charset="0"/>
                <a:ea typeface="Cambria" panose="02040503050406030204" pitchFamily="18" charset="0"/>
              </a:rPr>
              <a:t> steps</a:t>
            </a:r>
            <a:endParaRPr lang="en-US" sz="1200" dirty="0">
              <a:latin typeface="Cambria" pitchFamily="18" charset="0"/>
              <a:ea typeface="Cambria"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3657600"/>
            <a:ext cx="3333750" cy="1905000"/>
          </a:xfrm>
          <a:prstGeom prst="rect">
            <a:avLst/>
          </a:prstGeom>
        </p:spPr>
      </p:pic>
    </p:spTree>
    <p:extLst>
      <p:ext uri="{BB962C8B-B14F-4D97-AF65-F5344CB8AC3E}">
        <p14:creationId xmlns:p14="http://schemas.microsoft.com/office/powerpoint/2010/main" val="2626108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0"/>
            <a:ext cx="8229600" cy="990600"/>
          </a:xfrm>
        </p:spPr>
        <p:txBody>
          <a:bodyPr>
            <a:normAutofit/>
          </a:bodyPr>
          <a:lstStyle/>
          <a:p>
            <a:r>
              <a:rPr lang="en-US" dirty="0">
                <a:latin typeface="Cambria" pitchFamily="18" charset="0"/>
                <a:ea typeface="Cambria" pitchFamily="18" charset="0"/>
              </a:rPr>
              <a:t>Tower of </a:t>
            </a:r>
            <a:r>
              <a:rPr lang="en-US" dirty="0" smtClean="0">
                <a:latin typeface="Cambria" pitchFamily="18" charset="0"/>
                <a:ea typeface="Cambria" pitchFamily="18" charset="0"/>
              </a:rPr>
              <a:t>Hanoi Algorithm </a:t>
            </a:r>
            <a:endParaRPr lang="en-US" dirty="0">
              <a:latin typeface="Cambria" pitchFamily="18" charset="0"/>
              <a:ea typeface="Cambria" pitchFamily="18" charset="0"/>
            </a:endParaRPr>
          </a:p>
        </p:txBody>
      </p:sp>
      <p:sp>
        <p:nvSpPr>
          <p:cNvPr id="11267" name="Rectangle 3"/>
          <p:cNvSpPr>
            <a:spLocks noGrp="1" noChangeArrowheads="1"/>
          </p:cNvSpPr>
          <p:nvPr>
            <p:ph type="body" idx="1"/>
          </p:nvPr>
        </p:nvSpPr>
        <p:spPr>
          <a:xfrm>
            <a:off x="377825" y="914400"/>
            <a:ext cx="7924800" cy="5918200"/>
          </a:xfrm>
        </p:spPr>
        <p:txBody>
          <a:bodyPr>
            <a:normAutofit fontScale="77500" lnSpcReduction="20000"/>
          </a:bodyPr>
          <a:lstStyle/>
          <a:p>
            <a:pPr marL="0" indent="0" algn="just">
              <a:lnSpc>
                <a:spcPct val="150000"/>
              </a:lnSpc>
              <a:buNone/>
            </a:pPr>
            <a:endParaRPr lang="en-US" sz="1200" dirty="0" smtClean="0">
              <a:latin typeface="Cambria" pitchFamily="18" charset="0"/>
              <a:ea typeface="Cambria" pitchFamily="18" charset="0"/>
            </a:endParaRPr>
          </a:p>
          <a:p>
            <a:pPr marL="0" indent="0" algn="just">
              <a:lnSpc>
                <a:spcPct val="150000"/>
              </a:lnSpc>
              <a:buNone/>
            </a:pPr>
            <a:r>
              <a:rPr lang="en-US" sz="1600" b="1" dirty="0" smtClean="0">
                <a:latin typeface="Cambria" pitchFamily="18" charset="0"/>
                <a:ea typeface="Cambria" pitchFamily="18" charset="0"/>
              </a:rPr>
              <a:t>Algorithm:</a:t>
            </a:r>
          </a:p>
          <a:p>
            <a:pPr marL="800100" lvl="2" indent="0" algn="just">
              <a:lnSpc>
                <a:spcPct val="150000"/>
              </a:lnSpc>
              <a:buNone/>
            </a:pPr>
            <a:r>
              <a:rPr lang="en-US" sz="1600" dirty="0">
                <a:latin typeface="Cambria" pitchFamily="18" charset="0"/>
                <a:ea typeface="Cambria" pitchFamily="18" charset="0"/>
              </a:rPr>
              <a:t>Step 1 − Move n-1 disks from source to aux</a:t>
            </a:r>
          </a:p>
          <a:p>
            <a:pPr marL="800100" lvl="2" indent="0" algn="just">
              <a:lnSpc>
                <a:spcPct val="150000"/>
              </a:lnSpc>
              <a:buNone/>
            </a:pPr>
            <a:r>
              <a:rPr lang="en-US" sz="1600" dirty="0">
                <a:latin typeface="Cambria" pitchFamily="18" charset="0"/>
                <a:ea typeface="Cambria" pitchFamily="18" charset="0"/>
              </a:rPr>
              <a:t>Step 2 − Move nth disk from source to </a:t>
            </a:r>
            <a:r>
              <a:rPr lang="en-US" sz="1600" dirty="0" smtClean="0">
                <a:latin typeface="Cambria" pitchFamily="18" charset="0"/>
                <a:ea typeface="Cambria" pitchFamily="18" charset="0"/>
              </a:rPr>
              <a:t>destination</a:t>
            </a:r>
            <a:endParaRPr lang="en-US" sz="1600" dirty="0">
              <a:latin typeface="Cambria" pitchFamily="18" charset="0"/>
              <a:ea typeface="Cambria" pitchFamily="18" charset="0"/>
            </a:endParaRPr>
          </a:p>
          <a:p>
            <a:pPr marL="800100" lvl="2" indent="0" algn="just">
              <a:lnSpc>
                <a:spcPct val="150000"/>
              </a:lnSpc>
              <a:buNone/>
            </a:pPr>
            <a:r>
              <a:rPr lang="en-US" sz="1600" dirty="0">
                <a:latin typeface="Cambria" pitchFamily="18" charset="0"/>
                <a:ea typeface="Cambria" pitchFamily="18" charset="0"/>
              </a:rPr>
              <a:t>Step 3 </a:t>
            </a:r>
            <a:r>
              <a:rPr lang="en-US" sz="1600" dirty="0" smtClean="0">
                <a:latin typeface="Cambria" pitchFamily="18" charset="0"/>
                <a:ea typeface="Cambria" pitchFamily="18" charset="0"/>
              </a:rPr>
              <a:t>− </a:t>
            </a:r>
            <a:r>
              <a:rPr lang="en-US" sz="1600" dirty="0">
                <a:latin typeface="Cambria" pitchFamily="18" charset="0"/>
                <a:ea typeface="Cambria" pitchFamily="18" charset="0"/>
              </a:rPr>
              <a:t>Move n-1 disks from aux to </a:t>
            </a:r>
            <a:r>
              <a:rPr lang="en-US" sz="1600" dirty="0" smtClean="0">
                <a:latin typeface="Cambria" pitchFamily="18" charset="0"/>
                <a:ea typeface="Cambria" pitchFamily="18" charset="0"/>
              </a:rPr>
              <a:t>destination</a:t>
            </a:r>
            <a:endParaRPr lang="en-US" sz="1600" dirty="0">
              <a:latin typeface="Cambria" pitchFamily="18" charset="0"/>
              <a:ea typeface="Cambria" pitchFamily="18" charset="0"/>
            </a:endParaRPr>
          </a:p>
          <a:p>
            <a:pPr marL="800100" lvl="2" indent="0" algn="just">
              <a:lnSpc>
                <a:spcPct val="150000"/>
              </a:lnSpc>
              <a:buNone/>
            </a:pPr>
            <a:endParaRPr lang="en-US" sz="1600" dirty="0" smtClean="0">
              <a:latin typeface="Cambria" pitchFamily="18" charset="0"/>
              <a:ea typeface="Cambria" pitchFamily="18" charset="0"/>
            </a:endParaRPr>
          </a:p>
          <a:p>
            <a:pPr marL="800100" lvl="2" indent="0" algn="just">
              <a:lnSpc>
                <a:spcPct val="150000"/>
              </a:lnSpc>
              <a:buNone/>
            </a:pPr>
            <a:r>
              <a:rPr lang="en-US" sz="1600" dirty="0">
                <a:latin typeface="Cambria" pitchFamily="18" charset="0"/>
                <a:ea typeface="Cambria" pitchFamily="18" charset="0"/>
              </a:rPr>
              <a:t>START</a:t>
            </a:r>
          </a:p>
          <a:p>
            <a:pPr marL="800100" lvl="2" indent="0" algn="just">
              <a:lnSpc>
                <a:spcPct val="150000"/>
              </a:lnSpc>
              <a:buNone/>
            </a:pPr>
            <a:r>
              <a:rPr lang="en-US" sz="1600" dirty="0">
                <a:latin typeface="Cambria" pitchFamily="18" charset="0"/>
                <a:ea typeface="Cambria" pitchFamily="18" charset="0"/>
              </a:rPr>
              <a:t>Procedure Hanoi(disk, source, </a:t>
            </a:r>
            <a:r>
              <a:rPr lang="en-US" sz="1600" dirty="0" err="1">
                <a:latin typeface="Cambria" pitchFamily="18" charset="0"/>
                <a:ea typeface="Cambria" pitchFamily="18" charset="0"/>
              </a:rPr>
              <a:t>dest</a:t>
            </a:r>
            <a:r>
              <a:rPr lang="en-US" sz="1600" dirty="0">
                <a:latin typeface="Cambria" pitchFamily="18" charset="0"/>
                <a:ea typeface="Cambria" pitchFamily="18" charset="0"/>
              </a:rPr>
              <a:t>, aux)</a:t>
            </a:r>
          </a:p>
          <a:p>
            <a:pPr marL="800100" lvl="2" indent="0" algn="just">
              <a:lnSpc>
                <a:spcPct val="150000"/>
              </a:lnSpc>
              <a:buNone/>
            </a:pPr>
            <a:endParaRPr lang="en-US" sz="1600" dirty="0">
              <a:latin typeface="Cambria" pitchFamily="18" charset="0"/>
              <a:ea typeface="Cambria" pitchFamily="18" charset="0"/>
            </a:endParaRPr>
          </a:p>
          <a:p>
            <a:pPr marL="800100" lvl="2" indent="0" algn="just">
              <a:lnSpc>
                <a:spcPct val="150000"/>
              </a:lnSpc>
              <a:buNone/>
            </a:pPr>
            <a:r>
              <a:rPr lang="en-US" sz="1600" dirty="0">
                <a:latin typeface="Cambria" pitchFamily="18" charset="0"/>
                <a:ea typeface="Cambria" pitchFamily="18" charset="0"/>
              </a:rPr>
              <a:t>   IF disk == 1, THEN</a:t>
            </a:r>
          </a:p>
          <a:p>
            <a:pPr marL="800100" lvl="2" indent="0" algn="just">
              <a:lnSpc>
                <a:spcPct val="150000"/>
              </a:lnSpc>
              <a:buNone/>
            </a:pPr>
            <a:r>
              <a:rPr lang="en-US" sz="1600" dirty="0">
                <a:latin typeface="Cambria" pitchFamily="18" charset="0"/>
                <a:ea typeface="Cambria" pitchFamily="18" charset="0"/>
              </a:rPr>
              <a:t>      move disk from source to </a:t>
            </a:r>
            <a:r>
              <a:rPr lang="en-US" sz="1600" dirty="0" err="1">
                <a:latin typeface="Cambria" pitchFamily="18" charset="0"/>
                <a:ea typeface="Cambria" pitchFamily="18" charset="0"/>
              </a:rPr>
              <a:t>dest</a:t>
            </a:r>
            <a:r>
              <a:rPr lang="en-US" sz="1600" dirty="0">
                <a:latin typeface="Cambria" pitchFamily="18" charset="0"/>
                <a:ea typeface="Cambria" pitchFamily="18" charset="0"/>
              </a:rPr>
              <a:t>             </a:t>
            </a:r>
          </a:p>
          <a:p>
            <a:pPr marL="800100" lvl="2" indent="0" algn="just">
              <a:lnSpc>
                <a:spcPct val="150000"/>
              </a:lnSpc>
              <a:buNone/>
            </a:pPr>
            <a:r>
              <a:rPr lang="en-US" sz="1600" dirty="0">
                <a:latin typeface="Cambria" pitchFamily="18" charset="0"/>
                <a:ea typeface="Cambria" pitchFamily="18" charset="0"/>
              </a:rPr>
              <a:t>   ELSE</a:t>
            </a:r>
          </a:p>
          <a:p>
            <a:pPr marL="800100" lvl="2" indent="0" algn="just">
              <a:lnSpc>
                <a:spcPct val="150000"/>
              </a:lnSpc>
              <a:buNone/>
            </a:pPr>
            <a:r>
              <a:rPr lang="en-US" sz="1600" dirty="0">
                <a:latin typeface="Cambria" pitchFamily="18" charset="0"/>
                <a:ea typeface="Cambria" pitchFamily="18" charset="0"/>
              </a:rPr>
              <a:t>      Hanoi(disk - 1, source, aux, </a:t>
            </a:r>
            <a:r>
              <a:rPr lang="en-US" sz="1600" dirty="0" err="1">
                <a:latin typeface="Cambria" pitchFamily="18" charset="0"/>
                <a:ea typeface="Cambria" pitchFamily="18" charset="0"/>
              </a:rPr>
              <a:t>dest</a:t>
            </a:r>
            <a:r>
              <a:rPr lang="en-US" sz="1600" dirty="0">
                <a:latin typeface="Cambria" pitchFamily="18" charset="0"/>
                <a:ea typeface="Cambria" pitchFamily="18" charset="0"/>
              </a:rPr>
              <a:t>)     // Step 1</a:t>
            </a:r>
          </a:p>
          <a:p>
            <a:pPr marL="800100" lvl="2" indent="0" algn="just">
              <a:lnSpc>
                <a:spcPct val="150000"/>
              </a:lnSpc>
              <a:buNone/>
            </a:pPr>
            <a:r>
              <a:rPr lang="en-US" sz="1600" dirty="0">
                <a:latin typeface="Cambria" pitchFamily="18" charset="0"/>
                <a:ea typeface="Cambria" pitchFamily="18" charset="0"/>
              </a:rPr>
              <a:t>      move disk from source to </a:t>
            </a:r>
            <a:r>
              <a:rPr lang="en-US" sz="1600" dirty="0" err="1">
                <a:latin typeface="Cambria" pitchFamily="18" charset="0"/>
                <a:ea typeface="Cambria" pitchFamily="18" charset="0"/>
              </a:rPr>
              <a:t>dest</a:t>
            </a:r>
            <a:r>
              <a:rPr lang="en-US" sz="1600" dirty="0">
                <a:latin typeface="Cambria" pitchFamily="18" charset="0"/>
                <a:ea typeface="Cambria" pitchFamily="18" charset="0"/>
              </a:rPr>
              <a:t>          // Step 2</a:t>
            </a:r>
          </a:p>
          <a:p>
            <a:pPr marL="800100" lvl="2" indent="0" algn="just">
              <a:lnSpc>
                <a:spcPct val="150000"/>
              </a:lnSpc>
              <a:buNone/>
            </a:pPr>
            <a:r>
              <a:rPr lang="en-US" sz="1600" dirty="0">
                <a:latin typeface="Cambria" pitchFamily="18" charset="0"/>
                <a:ea typeface="Cambria" pitchFamily="18" charset="0"/>
              </a:rPr>
              <a:t>      Hanoi(disk - 1, aux, </a:t>
            </a:r>
            <a:r>
              <a:rPr lang="en-US" sz="1600" dirty="0" err="1">
                <a:latin typeface="Cambria" pitchFamily="18" charset="0"/>
                <a:ea typeface="Cambria" pitchFamily="18" charset="0"/>
              </a:rPr>
              <a:t>dest</a:t>
            </a:r>
            <a:r>
              <a:rPr lang="en-US" sz="1600" dirty="0">
                <a:latin typeface="Cambria" pitchFamily="18" charset="0"/>
                <a:ea typeface="Cambria" pitchFamily="18" charset="0"/>
              </a:rPr>
              <a:t>, source)     // Step 3</a:t>
            </a:r>
          </a:p>
          <a:p>
            <a:pPr marL="800100" lvl="2" indent="0" algn="just">
              <a:lnSpc>
                <a:spcPct val="150000"/>
              </a:lnSpc>
              <a:buNone/>
            </a:pPr>
            <a:r>
              <a:rPr lang="en-US" sz="1600" dirty="0">
                <a:latin typeface="Cambria" pitchFamily="18" charset="0"/>
                <a:ea typeface="Cambria" pitchFamily="18" charset="0"/>
              </a:rPr>
              <a:t>   END IF</a:t>
            </a:r>
          </a:p>
          <a:p>
            <a:pPr marL="800100" lvl="2" indent="0" algn="just">
              <a:lnSpc>
                <a:spcPct val="150000"/>
              </a:lnSpc>
              <a:buNone/>
            </a:pPr>
            <a:r>
              <a:rPr lang="en-US" sz="1600" dirty="0">
                <a:latin typeface="Cambria" pitchFamily="18" charset="0"/>
                <a:ea typeface="Cambria" pitchFamily="18" charset="0"/>
              </a:rPr>
              <a:t>   </a:t>
            </a:r>
          </a:p>
          <a:p>
            <a:pPr marL="800100" lvl="2" indent="0" algn="just">
              <a:lnSpc>
                <a:spcPct val="150000"/>
              </a:lnSpc>
              <a:buNone/>
            </a:pPr>
            <a:r>
              <a:rPr lang="en-US" sz="1600" dirty="0">
                <a:latin typeface="Cambria" pitchFamily="18" charset="0"/>
                <a:ea typeface="Cambria" pitchFamily="18" charset="0"/>
              </a:rPr>
              <a:t>END Procedure</a:t>
            </a:r>
          </a:p>
          <a:p>
            <a:pPr marL="800100" lvl="2" indent="0" algn="just">
              <a:lnSpc>
                <a:spcPct val="150000"/>
              </a:lnSpc>
              <a:buNone/>
            </a:pPr>
            <a:r>
              <a:rPr lang="en-US" sz="1600" dirty="0">
                <a:latin typeface="Cambria" pitchFamily="18" charset="0"/>
                <a:ea typeface="Cambria" pitchFamily="18" charset="0"/>
              </a:rPr>
              <a:t>STOP</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8868" y="1905000"/>
            <a:ext cx="3867150" cy="2209800"/>
          </a:xfrm>
          <a:prstGeom prst="rect">
            <a:avLst/>
          </a:prstGeom>
        </p:spPr>
      </p:pic>
    </p:spTree>
    <p:extLst>
      <p:ext uri="{BB962C8B-B14F-4D97-AF65-F5344CB8AC3E}">
        <p14:creationId xmlns:p14="http://schemas.microsoft.com/office/powerpoint/2010/main" val="3358701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0"/>
            <a:ext cx="7845425" cy="685800"/>
          </a:xfrm>
        </p:spPr>
        <p:txBody>
          <a:bodyPr>
            <a:normAutofit fontScale="90000"/>
          </a:bodyPr>
          <a:lstStyle/>
          <a:p>
            <a:r>
              <a:rPr lang="en-US" dirty="0">
                <a:latin typeface="Cambria" pitchFamily="18" charset="0"/>
                <a:ea typeface="Cambria" pitchFamily="18" charset="0"/>
              </a:rPr>
              <a:t>Array based Stacks</a:t>
            </a:r>
          </a:p>
        </p:txBody>
      </p:sp>
      <p:sp>
        <p:nvSpPr>
          <p:cNvPr id="11267" name="Rectangle 3"/>
          <p:cNvSpPr>
            <a:spLocks noGrp="1" noChangeArrowheads="1"/>
          </p:cNvSpPr>
          <p:nvPr>
            <p:ph type="body" idx="1"/>
          </p:nvPr>
        </p:nvSpPr>
        <p:spPr>
          <a:xfrm>
            <a:off x="1219200" y="1143000"/>
            <a:ext cx="7315199" cy="5689600"/>
          </a:xfrm>
        </p:spPr>
        <p:txBody>
          <a:bodyPr>
            <a:normAutofit/>
          </a:bodyPr>
          <a:lstStyle/>
          <a:p>
            <a:pPr algn="just">
              <a:lnSpc>
                <a:spcPct val="150000"/>
              </a:lnSpc>
              <a:buFont typeface="Courier New" panose="02070309020205020404" pitchFamily="49" charset="0"/>
              <a:buChar char="o"/>
            </a:pPr>
            <a:r>
              <a:rPr lang="en-US" sz="1800" dirty="0" smtClean="0">
                <a:latin typeface="Cambria" pitchFamily="18" charset="0"/>
                <a:ea typeface="Cambria" pitchFamily="18" charset="0"/>
              </a:rPr>
              <a:t>It </a:t>
            </a:r>
            <a:r>
              <a:rPr lang="en-US" sz="1800" dirty="0">
                <a:latin typeface="Cambria" pitchFamily="18" charset="0"/>
                <a:ea typeface="Cambria" pitchFamily="18" charset="0"/>
              </a:rPr>
              <a:t>forms the stack </a:t>
            </a:r>
            <a:r>
              <a:rPr lang="en-US" sz="1800" dirty="0" smtClean="0">
                <a:latin typeface="Cambria" pitchFamily="18" charset="0"/>
                <a:ea typeface="Cambria" pitchFamily="18" charset="0"/>
              </a:rPr>
              <a:t>for </a:t>
            </a:r>
            <a:r>
              <a:rPr lang="en-US" sz="1800" dirty="0">
                <a:latin typeface="Cambria" pitchFamily="18" charset="0"/>
                <a:ea typeface="Cambria" pitchFamily="18" charset="0"/>
              </a:rPr>
              <a:t>Stack implementation using </a:t>
            </a:r>
            <a:r>
              <a:rPr lang="en-US" sz="1800" dirty="0" smtClean="0">
                <a:latin typeface="Cambria" pitchFamily="18" charset="0"/>
                <a:ea typeface="Cambria" pitchFamily="18" charset="0"/>
              </a:rPr>
              <a:t>arrays. </a:t>
            </a:r>
          </a:p>
          <a:p>
            <a:pPr algn="just">
              <a:lnSpc>
                <a:spcPct val="150000"/>
              </a:lnSpc>
              <a:buFont typeface="Courier New" panose="02070309020205020404" pitchFamily="49" charset="0"/>
              <a:buChar char="o"/>
            </a:pPr>
            <a:r>
              <a:rPr lang="en-US" sz="1800" dirty="0" smtClean="0">
                <a:latin typeface="Cambria" pitchFamily="18" charset="0"/>
                <a:ea typeface="Cambria" pitchFamily="18" charset="0"/>
              </a:rPr>
              <a:t>All the stack operations can be done.</a:t>
            </a:r>
            <a:endParaRPr lang="en-US" sz="1800" dirty="0">
              <a:latin typeface="Cambria" pitchFamily="18" charset="0"/>
              <a:ea typeface="Cambria" pitchFamily="18" charset="0"/>
            </a:endParaRPr>
          </a:p>
        </p:txBody>
      </p:sp>
      <p:pic>
        <p:nvPicPr>
          <p:cNvPr id="22534" name="Picture 6" descr="stack-implementation-using-arr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133600"/>
            <a:ext cx="6773333"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866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26"/>
          <p:cNvSpPr>
            <a:spLocks noGrp="1" noChangeArrowheads="1"/>
          </p:cNvSpPr>
          <p:nvPr>
            <p:ph type="title"/>
          </p:nvPr>
        </p:nvSpPr>
        <p:spPr>
          <a:xfrm>
            <a:off x="685800" y="381000"/>
            <a:ext cx="7772400" cy="533400"/>
          </a:xfrm>
        </p:spPr>
        <p:txBody>
          <a:bodyPr>
            <a:normAutofit fontScale="90000"/>
          </a:bodyPr>
          <a:lstStyle/>
          <a:p>
            <a:r>
              <a:rPr lang="en-US" dirty="0">
                <a:latin typeface="Cambria" pitchFamily="18" charset="0"/>
                <a:ea typeface="Cambria" pitchFamily="18" charset="0"/>
              </a:rPr>
              <a:t>One-Dimensional Arrays </a:t>
            </a:r>
          </a:p>
        </p:txBody>
      </p:sp>
      <p:sp>
        <p:nvSpPr>
          <p:cNvPr id="4099" name="Rectangle 1027"/>
          <p:cNvSpPr>
            <a:spLocks noGrp="1" noChangeArrowheads="1"/>
          </p:cNvSpPr>
          <p:nvPr>
            <p:ph type="body" idx="1"/>
          </p:nvPr>
        </p:nvSpPr>
        <p:spPr>
          <a:xfrm>
            <a:off x="152400" y="1066800"/>
            <a:ext cx="8763000" cy="5486400"/>
          </a:xfrm>
        </p:spPr>
        <p:txBody>
          <a:bodyPr>
            <a:normAutofit fontScale="92500"/>
          </a:bodyPr>
          <a:lstStyle/>
          <a:p>
            <a:pPr algn="just">
              <a:lnSpc>
                <a:spcPct val="150000"/>
              </a:lnSpc>
            </a:pPr>
            <a:r>
              <a:rPr lang="en-US" sz="2400" dirty="0">
                <a:latin typeface="Cambria" pitchFamily="18" charset="0"/>
                <a:ea typeface="Cambria" pitchFamily="18" charset="0"/>
              </a:rPr>
              <a:t>A list of values with the same data type that are stored using a single group name (array name).</a:t>
            </a:r>
            <a:endParaRPr lang="en-US" sz="2400" dirty="0">
              <a:latin typeface="Cambria" pitchFamily="18" charset="0"/>
              <a:ea typeface="Cambria" pitchFamily="18" charset="0"/>
              <a:cs typeface="Times New Roman" charset="0"/>
            </a:endParaRPr>
          </a:p>
          <a:p>
            <a:pPr algn="just">
              <a:lnSpc>
                <a:spcPct val="150000"/>
              </a:lnSpc>
            </a:pPr>
            <a:r>
              <a:rPr lang="en-US" sz="2400" dirty="0">
                <a:latin typeface="Cambria" pitchFamily="18" charset="0"/>
                <a:ea typeface="Cambria" pitchFamily="18" charset="0"/>
              </a:rPr>
              <a:t>General array declaration statement: </a:t>
            </a:r>
            <a:endParaRPr lang="en-US" sz="2400" dirty="0">
              <a:latin typeface="Cambria" pitchFamily="18" charset="0"/>
              <a:ea typeface="Cambria" pitchFamily="18" charset="0"/>
              <a:cs typeface="Times New Roman" charset="0"/>
            </a:endParaRPr>
          </a:p>
          <a:p>
            <a:pPr lvl="1" algn="just">
              <a:lnSpc>
                <a:spcPct val="150000"/>
              </a:lnSpc>
              <a:buFontTx/>
              <a:buNone/>
            </a:pPr>
            <a:r>
              <a:rPr lang="en-US" sz="2000" dirty="0">
                <a:latin typeface="Cambria" pitchFamily="18" charset="0"/>
                <a:ea typeface="Cambria" pitchFamily="18" charset="0"/>
              </a:rPr>
              <a:t>	</a:t>
            </a:r>
            <a:r>
              <a:rPr lang="en-US" sz="2000" i="1" dirty="0">
                <a:solidFill>
                  <a:srgbClr val="FFFF00"/>
                </a:solidFill>
                <a:latin typeface="Cambria" pitchFamily="18" charset="0"/>
                <a:ea typeface="Cambria" pitchFamily="18" charset="0"/>
              </a:rPr>
              <a:t>data-type</a:t>
            </a:r>
            <a:r>
              <a:rPr lang="en-US" sz="2000" i="1" dirty="0">
                <a:latin typeface="Cambria" pitchFamily="18" charset="0"/>
                <a:ea typeface="Cambria" pitchFamily="18" charset="0"/>
              </a:rPr>
              <a:t> </a:t>
            </a:r>
            <a:r>
              <a:rPr lang="en-US" sz="2000" i="1" dirty="0">
                <a:solidFill>
                  <a:schemeClr val="accent1"/>
                </a:solidFill>
                <a:latin typeface="Cambria" pitchFamily="18" charset="0"/>
                <a:ea typeface="Cambria" pitchFamily="18" charset="0"/>
              </a:rPr>
              <a:t>array-name</a:t>
            </a:r>
            <a:r>
              <a:rPr lang="en-US" sz="2000" i="1" dirty="0">
                <a:latin typeface="Cambria" pitchFamily="18" charset="0"/>
                <a:ea typeface="Cambria" pitchFamily="18" charset="0"/>
              </a:rPr>
              <a:t>[number-of-items];</a:t>
            </a:r>
            <a:endParaRPr lang="en-US" sz="2000" dirty="0">
              <a:latin typeface="Cambria" pitchFamily="18" charset="0"/>
              <a:ea typeface="Cambria" pitchFamily="18" charset="0"/>
              <a:cs typeface="Times New Roman" charset="0"/>
            </a:endParaRPr>
          </a:p>
          <a:p>
            <a:pPr algn="just">
              <a:lnSpc>
                <a:spcPct val="150000"/>
              </a:lnSpc>
            </a:pPr>
            <a:r>
              <a:rPr lang="en-US" sz="2400" dirty="0">
                <a:latin typeface="Cambria" pitchFamily="18" charset="0"/>
                <a:ea typeface="Cambria" pitchFamily="18" charset="0"/>
              </a:rPr>
              <a:t>The </a:t>
            </a:r>
            <a:r>
              <a:rPr lang="en-US" sz="2400" i="1" dirty="0">
                <a:latin typeface="Cambria" pitchFamily="18" charset="0"/>
                <a:ea typeface="Cambria" pitchFamily="18" charset="0"/>
              </a:rPr>
              <a:t>number-of-items</a:t>
            </a:r>
            <a:r>
              <a:rPr lang="en-US" sz="2400" dirty="0">
                <a:latin typeface="Cambria" pitchFamily="18" charset="0"/>
                <a:ea typeface="Cambria" pitchFamily="18" charset="0"/>
              </a:rPr>
              <a:t> must be specified before declaring the array.</a:t>
            </a:r>
            <a:endParaRPr lang="en-US" sz="2400" dirty="0">
              <a:latin typeface="Cambria" pitchFamily="18" charset="0"/>
              <a:ea typeface="Cambria" pitchFamily="18" charset="0"/>
              <a:cs typeface="Times New Roman" charset="0"/>
            </a:endParaRPr>
          </a:p>
          <a:p>
            <a:pPr lvl="1" algn="just">
              <a:lnSpc>
                <a:spcPct val="150000"/>
              </a:lnSpc>
              <a:buFontTx/>
              <a:buNone/>
            </a:pPr>
            <a:r>
              <a:rPr lang="en-US" sz="2000" i="1" dirty="0">
                <a:latin typeface="Cambria" pitchFamily="18" charset="0"/>
                <a:ea typeface="Cambria" pitchFamily="18" charset="0"/>
              </a:rPr>
              <a:t>	</a:t>
            </a:r>
            <a:r>
              <a:rPr lang="en-US" sz="2000" i="1" dirty="0" smtClean="0">
                <a:latin typeface="Cambria" pitchFamily="18" charset="0"/>
                <a:ea typeface="Cambria" pitchFamily="18" charset="0"/>
              </a:rPr>
              <a:t> </a:t>
            </a:r>
            <a:r>
              <a:rPr lang="en-US" sz="2000" i="1" dirty="0" err="1">
                <a:latin typeface="Cambria" pitchFamily="18" charset="0"/>
                <a:ea typeface="Cambria" pitchFamily="18" charset="0"/>
              </a:rPr>
              <a:t>int</a:t>
            </a:r>
            <a:r>
              <a:rPr lang="en-US" sz="2000" i="1" dirty="0">
                <a:latin typeface="Cambria" pitchFamily="18" charset="0"/>
                <a:ea typeface="Cambria" pitchFamily="18" charset="0"/>
              </a:rPr>
              <a:t> SIZE = 100;</a:t>
            </a:r>
            <a:endParaRPr lang="en-US" sz="2000" dirty="0">
              <a:latin typeface="Cambria" pitchFamily="18" charset="0"/>
              <a:ea typeface="Cambria" pitchFamily="18" charset="0"/>
              <a:cs typeface="Times New Roman" charset="0"/>
            </a:endParaRPr>
          </a:p>
          <a:p>
            <a:pPr lvl="1" algn="just">
              <a:lnSpc>
                <a:spcPct val="150000"/>
              </a:lnSpc>
              <a:buFontTx/>
              <a:buNone/>
            </a:pPr>
            <a:r>
              <a:rPr lang="en-US" sz="2000" dirty="0">
                <a:latin typeface="Cambria" pitchFamily="18" charset="0"/>
                <a:ea typeface="Cambria" pitchFamily="18" charset="0"/>
              </a:rPr>
              <a:t>	</a:t>
            </a:r>
            <a:r>
              <a:rPr lang="en-US" sz="2000" i="1" dirty="0">
                <a:latin typeface="Cambria" pitchFamily="18" charset="0"/>
                <a:ea typeface="Cambria" pitchFamily="18" charset="0"/>
              </a:rPr>
              <a:t>float </a:t>
            </a:r>
            <a:r>
              <a:rPr lang="en-US" sz="2000" i="1" dirty="0" err="1">
                <a:latin typeface="Cambria" pitchFamily="18" charset="0"/>
                <a:ea typeface="Cambria" pitchFamily="18" charset="0"/>
              </a:rPr>
              <a:t>arr</a:t>
            </a:r>
            <a:r>
              <a:rPr lang="en-US" sz="2000" i="1" dirty="0">
                <a:latin typeface="Cambria" pitchFamily="18" charset="0"/>
                <a:ea typeface="Cambria" pitchFamily="18" charset="0"/>
              </a:rPr>
              <a:t>[SIZE</a:t>
            </a:r>
            <a:r>
              <a:rPr lang="en-US" sz="2000" i="1" dirty="0" smtClean="0">
                <a:latin typeface="Cambria" pitchFamily="18" charset="0"/>
                <a:ea typeface="Cambria" pitchFamily="18" charset="0"/>
              </a:rPr>
              <a:t>];</a:t>
            </a:r>
          </a:p>
          <a:p>
            <a:pPr algn="just">
              <a:lnSpc>
                <a:spcPct val="150000"/>
              </a:lnSpc>
            </a:pPr>
            <a:r>
              <a:rPr lang="en-US" sz="2400" dirty="0" smtClean="0">
                <a:latin typeface="Cambria" pitchFamily="18" charset="0"/>
                <a:ea typeface="Cambria" pitchFamily="18" charset="0"/>
              </a:rPr>
              <a:t>Individual elements of the array can be accessed by specifying the name of the array and the element's </a:t>
            </a:r>
            <a:r>
              <a:rPr lang="en-US" sz="2400" i="1" dirty="0" smtClean="0">
                <a:latin typeface="Cambria" pitchFamily="18" charset="0"/>
                <a:ea typeface="Cambria" pitchFamily="18" charset="0"/>
              </a:rPr>
              <a:t>index</a:t>
            </a:r>
            <a:r>
              <a:rPr lang="en-US" sz="2400" dirty="0" smtClean="0">
                <a:latin typeface="Cambria" pitchFamily="18" charset="0"/>
                <a:ea typeface="Cambria" pitchFamily="18" charset="0"/>
              </a:rPr>
              <a:t>:  </a:t>
            </a:r>
          </a:p>
          <a:p>
            <a:pPr algn="just">
              <a:lnSpc>
                <a:spcPct val="150000"/>
              </a:lnSpc>
              <a:buFontTx/>
              <a:buNone/>
            </a:pPr>
            <a:r>
              <a:rPr lang="en-US" sz="2400" i="1" dirty="0" smtClean="0">
                <a:latin typeface="Cambria" pitchFamily="18" charset="0"/>
                <a:ea typeface="Cambria" pitchFamily="18" charset="0"/>
              </a:rPr>
              <a:t>				</a:t>
            </a:r>
            <a:r>
              <a:rPr lang="en-US" sz="2400" i="1" dirty="0" err="1" smtClean="0">
                <a:latin typeface="Cambria" pitchFamily="18" charset="0"/>
                <a:ea typeface="Cambria" pitchFamily="18" charset="0"/>
              </a:rPr>
              <a:t>arr</a:t>
            </a:r>
            <a:r>
              <a:rPr lang="en-US" sz="2400" i="1" dirty="0" smtClean="0">
                <a:latin typeface="Cambria" pitchFamily="18" charset="0"/>
                <a:ea typeface="Cambria" pitchFamily="18" charset="0"/>
              </a:rPr>
              <a:t>[3]</a:t>
            </a:r>
            <a:endParaRPr lang="en-US" sz="2400" dirty="0" smtClean="0">
              <a:latin typeface="Cambria" pitchFamily="18" charset="0"/>
              <a:ea typeface="Cambria" pitchFamily="18" charset="0"/>
              <a:cs typeface="Times New Roman" charset="0"/>
            </a:endParaRPr>
          </a:p>
          <a:p>
            <a:pPr lvl="1" algn="just">
              <a:lnSpc>
                <a:spcPct val="150000"/>
              </a:lnSpc>
              <a:buFontTx/>
              <a:buNone/>
            </a:pPr>
            <a:endParaRPr lang="en-US" sz="2000" dirty="0">
              <a:latin typeface="Cambria" pitchFamily="18" charset="0"/>
              <a:ea typeface="Cambria" pitchFamily="18" charset="0"/>
              <a:cs typeface="Times New Roman" charset="0"/>
            </a:endParaRPr>
          </a:p>
        </p:txBody>
      </p:sp>
    </p:spTree>
    <p:extLst>
      <p:ext uri="{BB962C8B-B14F-4D97-AF65-F5344CB8AC3E}">
        <p14:creationId xmlns:p14="http://schemas.microsoft.com/office/powerpoint/2010/main" val="231119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0"/>
            <a:ext cx="7845425" cy="685800"/>
          </a:xfrm>
        </p:spPr>
        <p:txBody>
          <a:bodyPr>
            <a:normAutofit fontScale="90000"/>
          </a:bodyPr>
          <a:lstStyle/>
          <a:p>
            <a:r>
              <a:rPr lang="en-US" dirty="0" smtClean="0">
                <a:latin typeface="Cambria" pitchFamily="18" charset="0"/>
                <a:ea typeface="Cambria" pitchFamily="18" charset="0"/>
              </a:rPr>
              <a:t>Push Operation</a:t>
            </a:r>
            <a:endParaRPr lang="en-US" dirty="0">
              <a:latin typeface="Cambria" pitchFamily="18" charset="0"/>
              <a:ea typeface="Cambria" pitchFamily="18" charset="0"/>
            </a:endParaRPr>
          </a:p>
        </p:txBody>
      </p:sp>
      <p:sp>
        <p:nvSpPr>
          <p:cNvPr id="11267" name="Rectangle 3"/>
          <p:cNvSpPr>
            <a:spLocks noGrp="1" noChangeArrowheads="1"/>
          </p:cNvSpPr>
          <p:nvPr>
            <p:ph type="body" idx="1"/>
          </p:nvPr>
        </p:nvSpPr>
        <p:spPr>
          <a:xfrm>
            <a:off x="450850" y="928688"/>
            <a:ext cx="7924800" cy="5918200"/>
          </a:xfrm>
        </p:spPr>
        <p:txBody>
          <a:bodyPr>
            <a:normAutofit/>
          </a:bodyPr>
          <a:lstStyle/>
          <a:p>
            <a:pPr algn="just">
              <a:lnSpc>
                <a:spcPct val="150000"/>
              </a:lnSpc>
              <a:buFont typeface="Wingdings" panose="05000000000000000000" pitchFamily="2" charset="2"/>
              <a:buChar char="ü"/>
            </a:pPr>
            <a:r>
              <a:rPr lang="en-US" sz="1600" dirty="0">
                <a:latin typeface="Cambria" pitchFamily="18" charset="0"/>
                <a:ea typeface="Cambria" pitchFamily="18" charset="0"/>
              </a:rPr>
              <a:t>Increment the top variable of the stack so that it can refer to the next memory location.</a:t>
            </a:r>
          </a:p>
          <a:p>
            <a:pPr algn="just">
              <a:lnSpc>
                <a:spcPct val="150000"/>
              </a:lnSpc>
              <a:buFont typeface="Wingdings" panose="05000000000000000000" pitchFamily="2" charset="2"/>
              <a:buChar char="ü"/>
            </a:pPr>
            <a:r>
              <a:rPr lang="en-US" sz="1600" dirty="0">
                <a:latin typeface="Cambria" pitchFamily="18" charset="0"/>
                <a:ea typeface="Cambria" pitchFamily="18" charset="0"/>
              </a:rPr>
              <a:t>Add a data element at the increment top position</a:t>
            </a:r>
            <a:r>
              <a:rPr lang="en-US" sz="1600" dirty="0" smtClean="0">
                <a:latin typeface="Cambria" pitchFamily="18" charset="0"/>
                <a:ea typeface="Cambria" pitchFamily="18" charset="0"/>
              </a:rPr>
              <a:t>.</a:t>
            </a:r>
          </a:p>
          <a:p>
            <a:pPr algn="just">
              <a:lnSpc>
                <a:spcPct val="150000"/>
              </a:lnSpc>
              <a:buFont typeface="Wingdings" panose="05000000000000000000" pitchFamily="2" charset="2"/>
              <a:buChar char="ü"/>
            </a:pPr>
            <a:endParaRPr lang="en-US" sz="1200" dirty="0">
              <a:latin typeface="Cambria" pitchFamily="18" charset="0"/>
              <a:ea typeface="Cambria" pitchFamily="18" charset="0"/>
            </a:endParaRPr>
          </a:p>
          <a:p>
            <a:pPr marL="914400" lvl="2" indent="0" algn="just">
              <a:lnSpc>
                <a:spcPct val="150000"/>
              </a:lnSpc>
              <a:buNone/>
            </a:pPr>
            <a:r>
              <a:rPr lang="en-US" sz="1400" dirty="0" smtClean="0">
                <a:latin typeface="Cambria" pitchFamily="18" charset="0"/>
                <a:ea typeface="Cambria" pitchFamily="18" charset="0"/>
              </a:rPr>
              <a:t>If  </a:t>
            </a:r>
            <a:r>
              <a:rPr lang="en-US" sz="1400" dirty="0">
                <a:latin typeface="Cambria" pitchFamily="18" charset="0"/>
                <a:ea typeface="Cambria" pitchFamily="18" charset="0"/>
              </a:rPr>
              <a:t>top = </a:t>
            </a:r>
            <a:r>
              <a:rPr lang="en-US" sz="1400" dirty="0" smtClean="0">
                <a:latin typeface="Cambria" pitchFamily="18" charset="0"/>
                <a:ea typeface="Cambria" pitchFamily="18" charset="0"/>
              </a:rPr>
              <a:t>n</a:t>
            </a:r>
            <a:endParaRPr lang="en-US" sz="1400" dirty="0">
              <a:latin typeface="Cambria" pitchFamily="18" charset="0"/>
              <a:ea typeface="Cambria" pitchFamily="18" charset="0"/>
            </a:endParaRPr>
          </a:p>
          <a:p>
            <a:pPr marL="914400" lvl="2" indent="0" algn="just">
              <a:lnSpc>
                <a:spcPct val="150000"/>
              </a:lnSpc>
              <a:buNone/>
            </a:pPr>
            <a:r>
              <a:rPr lang="en-US" sz="1400" dirty="0">
                <a:latin typeface="Cambria" pitchFamily="18" charset="0"/>
                <a:ea typeface="Cambria" pitchFamily="18" charset="0"/>
              </a:rPr>
              <a:t>   stack is full</a:t>
            </a:r>
          </a:p>
          <a:p>
            <a:pPr marL="914400" lvl="2" indent="0" algn="just">
              <a:lnSpc>
                <a:spcPct val="150000"/>
              </a:lnSpc>
              <a:buNone/>
            </a:pPr>
            <a:r>
              <a:rPr lang="en-US" sz="1400" dirty="0">
                <a:latin typeface="Cambria" pitchFamily="18" charset="0"/>
                <a:ea typeface="Cambria" pitchFamily="18" charset="0"/>
              </a:rPr>
              <a:t>Else</a:t>
            </a:r>
          </a:p>
          <a:p>
            <a:pPr marL="914400" lvl="2" indent="0" algn="just">
              <a:lnSpc>
                <a:spcPct val="150000"/>
              </a:lnSpc>
              <a:buNone/>
            </a:pPr>
            <a:r>
              <a:rPr lang="en-US" sz="1400" dirty="0">
                <a:latin typeface="Cambria" pitchFamily="18" charset="0"/>
                <a:ea typeface="Cambria" pitchFamily="18" charset="0"/>
              </a:rPr>
              <a:t>   top = top + </a:t>
            </a:r>
            <a:r>
              <a:rPr lang="en-US" sz="1400" dirty="0" smtClean="0">
                <a:latin typeface="Cambria" pitchFamily="18" charset="0"/>
                <a:ea typeface="Cambria" pitchFamily="18" charset="0"/>
              </a:rPr>
              <a:t>1</a:t>
            </a:r>
            <a:endParaRPr lang="en-US" sz="1400" dirty="0">
              <a:latin typeface="Cambria" pitchFamily="18" charset="0"/>
              <a:ea typeface="Cambria" pitchFamily="18" charset="0"/>
            </a:endParaRPr>
          </a:p>
          <a:p>
            <a:pPr marL="914400" lvl="2" indent="0" algn="just">
              <a:lnSpc>
                <a:spcPct val="150000"/>
              </a:lnSpc>
              <a:buNone/>
            </a:pPr>
            <a:r>
              <a:rPr lang="en-US" sz="1400" dirty="0">
                <a:latin typeface="Cambria" pitchFamily="18" charset="0"/>
                <a:ea typeface="Cambria" pitchFamily="18" charset="0"/>
              </a:rPr>
              <a:t>   stack(top) = </a:t>
            </a:r>
            <a:r>
              <a:rPr lang="en-US" sz="1400" dirty="0" smtClean="0">
                <a:latin typeface="Cambria" pitchFamily="18" charset="0"/>
                <a:ea typeface="Cambria" pitchFamily="18" charset="0"/>
              </a:rPr>
              <a:t>data</a:t>
            </a:r>
            <a:endParaRPr lang="en-US" sz="1400" dirty="0">
              <a:latin typeface="Cambria" pitchFamily="18" charset="0"/>
              <a:ea typeface="Cambria" pitchFamily="18" charset="0"/>
            </a:endParaRPr>
          </a:p>
          <a:p>
            <a:pPr marL="914400" lvl="2" indent="0" algn="just">
              <a:lnSpc>
                <a:spcPct val="150000"/>
              </a:lnSpc>
              <a:buNone/>
            </a:pPr>
            <a:r>
              <a:rPr lang="en-US" sz="1400" dirty="0">
                <a:latin typeface="Cambria" pitchFamily="18" charset="0"/>
                <a:ea typeface="Cambria" pitchFamily="18" charset="0"/>
              </a:rPr>
              <a:t>end</a:t>
            </a:r>
            <a:endParaRPr lang="en-US" sz="1400" dirty="0">
              <a:latin typeface="Cambria" pitchFamily="18" charset="0"/>
              <a:ea typeface="Cambria" pitchFamily="18" charset="0"/>
            </a:endParaRPr>
          </a:p>
        </p:txBody>
      </p:sp>
      <p:pic>
        <p:nvPicPr>
          <p:cNvPr id="26626" name="Picture 2" descr="push-operation-on-stack."/>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76400" y="3352800"/>
            <a:ext cx="6095997"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34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0"/>
            <a:ext cx="7845425" cy="685800"/>
          </a:xfrm>
        </p:spPr>
        <p:txBody>
          <a:bodyPr>
            <a:normAutofit fontScale="90000"/>
          </a:bodyPr>
          <a:lstStyle/>
          <a:p>
            <a:r>
              <a:rPr lang="en-US" dirty="0" smtClean="0">
                <a:latin typeface="Cambria" pitchFamily="18" charset="0"/>
                <a:ea typeface="Cambria" pitchFamily="18" charset="0"/>
              </a:rPr>
              <a:t>Pop Operation</a:t>
            </a:r>
            <a:endParaRPr lang="en-US" dirty="0">
              <a:latin typeface="Cambria" pitchFamily="18" charset="0"/>
              <a:ea typeface="Cambria" pitchFamily="18" charset="0"/>
            </a:endParaRPr>
          </a:p>
        </p:txBody>
      </p:sp>
      <p:sp>
        <p:nvSpPr>
          <p:cNvPr id="11267" name="Rectangle 3"/>
          <p:cNvSpPr>
            <a:spLocks noGrp="1" noChangeArrowheads="1"/>
          </p:cNvSpPr>
          <p:nvPr>
            <p:ph type="body" idx="1"/>
          </p:nvPr>
        </p:nvSpPr>
        <p:spPr>
          <a:xfrm>
            <a:off x="450850" y="928688"/>
            <a:ext cx="7924800" cy="5918200"/>
          </a:xfrm>
        </p:spPr>
        <p:txBody>
          <a:bodyPr>
            <a:normAutofit/>
          </a:bodyPr>
          <a:lstStyle/>
          <a:p>
            <a:pPr algn="just">
              <a:lnSpc>
                <a:spcPct val="150000"/>
              </a:lnSpc>
              <a:buFont typeface="Wingdings" panose="05000000000000000000" pitchFamily="2" charset="2"/>
              <a:buChar char="ü"/>
            </a:pPr>
            <a:r>
              <a:rPr lang="en-US" sz="1600" dirty="0">
                <a:latin typeface="Cambria" pitchFamily="18" charset="0"/>
                <a:ea typeface="Cambria" pitchFamily="18" charset="0"/>
              </a:rPr>
              <a:t>The value of the top variable will be incremented by one whenever you delete an item from the stack</a:t>
            </a:r>
            <a:endParaRPr lang="en-US" sz="1200" dirty="0">
              <a:latin typeface="Cambria" pitchFamily="18" charset="0"/>
              <a:ea typeface="Cambria" pitchFamily="18" charset="0"/>
            </a:endParaRPr>
          </a:p>
          <a:p>
            <a:pPr marL="914400" lvl="2" indent="0" algn="just">
              <a:lnSpc>
                <a:spcPct val="150000"/>
              </a:lnSpc>
              <a:buNone/>
            </a:pPr>
            <a:r>
              <a:rPr lang="en-US" sz="1400" dirty="0" smtClean="0">
                <a:latin typeface="Cambria" pitchFamily="18" charset="0"/>
                <a:ea typeface="Cambria" pitchFamily="18" charset="0"/>
              </a:rPr>
              <a:t>Begin</a:t>
            </a:r>
            <a:endParaRPr lang="en-US" sz="1400" dirty="0">
              <a:latin typeface="Cambria" pitchFamily="18" charset="0"/>
              <a:ea typeface="Cambria" pitchFamily="18" charset="0"/>
            </a:endParaRPr>
          </a:p>
          <a:p>
            <a:pPr marL="914400" lvl="2" indent="0" algn="just">
              <a:lnSpc>
                <a:spcPct val="150000"/>
              </a:lnSpc>
              <a:buNone/>
            </a:pPr>
            <a:r>
              <a:rPr lang="en-US" sz="1400" dirty="0">
                <a:latin typeface="Cambria" pitchFamily="18" charset="0"/>
                <a:ea typeface="Cambria" pitchFamily="18" charset="0"/>
              </a:rPr>
              <a:t> if top = </a:t>
            </a:r>
            <a:r>
              <a:rPr lang="en-US" sz="1400" dirty="0" smtClean="0">
                <a:latin typeface="Cambria" pitchFamily="18" charset="0"/>
                <a:ea typeface="Cambria" pitchFamily="18" charset="0"/>
              </a:rPr>
              <a:t>0</a:t>
            </a:r>
            <a:endParaRPr lang="en-US" sz="1400" dirty="0">
              <a:latin typeface="Cambria" pitchFamily="18" charset="0"/>
              <a:ea typeface="Cambria" pitchFamily="18" charset="0"/>
            </a:endParaRPr>
          </a:p>
          <a:p>
            <a:pPr marL="914400" lvl="2" indent="0" algn="just">
              <a:lnSpc>
                <a:spcPct val="150000"/>
              </a:lnSpc>
              <a:buNone/>
            </a:pPr>
            <a:r>
              <a:rPr lang="en-US" sz="1400" dirty="0">
                <a:latin typeface="Cambria" pitchFamily="18" charset="0"/>
                <a:ea typeface="Cambria" pitchFamily="18" charset="0"/>
              </a:rPr>
              <a:t> stack is </a:t>
            </a:r>
            <a:r>
              <a:rPr lang="en-US" sz="1400" dirty="0" smtClean="0">
                <a:latin typeface="Cambria" pitchFamily="18" charset="0"/>
                <a:ea typeface="Cambria" pitchFamily="18" charset="0"/>
              </a:rPr>
              <a:t>empty</a:t>
            </a:r>
            <a:endParaRPr lang="en-US" sz="1400" dirty="0">
              <a:latin typeface="Cambria" pitchFamily="18" charset="0"/>
              <a:ea typeface="Cambria" pitchFamily="18" charset="0"/>
            </a:endParaRPr>
          </a:p>
          <a:p>
            <a:pPr marL="914400" lvl="2" indent="0" algn="just">
              <a:lnSpc>
                <a:spcPct val="150000"/>
              </a:lnSpc>
              <a:buNone/>
            </a:pPr>
            <a:r>
              <a:rPr lang="en-US" sz="1400" dirty="0" smtClean="0">
                <a:latin typeface="Cambria" pitchFamily="18" charset="0"/>
                <a:ea typeface="Cambria" pitchFamily="18" charset="0"/>
              </a:rPr>
              <a:t>else</a:t>
            </a:r>
            <a:endParaRPr lang="en-US" sz="1400" dirty="0">
              <a:latin typeface="Cambria" pitchFamily="18" charset="0"/>
              <a:ea typeface="Cambria" pitchFamily="18" charset="0"/>
            </a:endParaRPr>
          </a:p>
          <a:p>
            <a:pPr marL="914400" lvl="2" indent="0" algn="just">
              <a:lnSpc>
                <a:spcPct val="150000"/>
              </a:lnSpc>
              <a:buNone/>
            </a:pPr>
            <a:r>
              <a:rPr lang="en-US" sz="1400" dirty="0">
                <a:latin typeface="Cambria" pitchFamily="18" charset="0"/>
                <a:ea typeface="Cambria" pitchFamily="18" charset="0"/>
              </a:rPr>
              <a:t> value = stack(top</a:t>
            </a:r>
            <a:r>
              <a:rPr lang="en-US" sz="1400" dirty="0" smtClean="0">
                <a:latin typeface="Cambria" pitchFamily="18" charset="0"/>
                <a:ea typeface="Cambria" pitchFamily="18" charset="0"/>
              </a:rPr>
              <a:t>)</a:t>
            </a:r>
            <a:endParaRPr lang="en-US" sz="1400" dirty="0">
              <a:latin typeface="Cambria" pitchFamily="18" charset="0"/>
              <a:ea typeface="Cambria" pitchFamily="18" charset="0"/>
            </a:endParaRPr>
          </a:p>
          <a:p>
            <a:pPr marL="914400" lvl="2" indent="0" algn="just">
              <a:lnSpc>
                <a:spcPct val="150000"/>
              </a:lnSpc>
              <a:buNone/>
            </a:pPr>
            <a:r>
              <a:rPr lang="en-US" sz="1400" dirty="0">
                <a:latin typeface="Cambria" pitchFamily="18" charset="0"/>
                <a:ea typeface="Cambria" pitchFamily="18" charset="0"/>
              </a:rPr>
              <a:t> top=  =top </a:t>
            </a:r>
            <a:r>
              <a:rPr lang="en-US" sz="1400" dirty="0" smtClean="0">
                <a:latin typeface="Cambria" pitchFamily="18" charset="0"/>
                <a:ea typeface="Cambria" pitchFamily="18" charset="0"/>
              </a:rPr>
              <a:t>-1</a:t>
            </a:r>
          </a:p>
          <a:p>
            <a:pPr marL="914400" lvl="2" indent="0" algn="just">
              <a:lnSpc>
                <a:spcPct val="150000"/>
              </a:lnSpc>
              <a:buNone/>
            </a:pPr>
            <a:r>
              <a:rPr lang="en-US" sz="1400" dirty="0" smtClean="0">
                <a:latin typeface="Cambria" pitchFamily="18" charset="0"/>
                <a:ea typeface="Cambria" pitchFamily="18" charset="0"/>
              </a:rPr>
              <a:t>end</a:t>
            </a:r>
            <a:endParaRPr lang="en-US" sz="1400" dirty="0">
              <a:latin typeface="Cambria" pitchFamily="18" charset="0"/>
              <a:ea typeface="Cambria" pitchFamily="18" charset="0"/>
            </a:endParaRPr>
          </a:p>
        </p:txBody>
      </p:sp>
      <p:pic>
        <p:nvPicPr>
          <p:cNvPr id="27650" name="Picture 2" descr="pop-operation."/>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14600" y="2895600"/>
            <a:ext cx="6400800" cy="3600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9071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152400"/>
            <a:ext cx="7845425" cy="685800"/>
          </a:xfrm>
        </p:spPr>
        <p:txBody>
          <a:bodyPr>
            <a:normAutofit fontScale="90000"/>
          </a:bodyPr>
          <a:lstStyle/>
          <a:p>
            <a:r>
              <a:rPr lang="en-US" dirty="0" smtClean="0">
                <a:latin typeface="Cambria" pitchFamily="18" charset="0"/>
                <a:ea typeface="Cambria" pitchFamily="18" charset="0"/>
              </a:rPr>
              <a:t>Linked Stacks</a:t>
            </a:r>
            <a:endParaRPr lang="en-US" dirty="0">
              <a:latin typeface="Cambria" pitchFamily="18" charset="0"/>
              <a:ea typeface="Cambria" pitchFamily="18" charset="0"/>
            </a:endParaRPr>
          </a:p>
        </p:txBody>
      </p:sp>
      <p:sp>
        <p:nvSpPr>
          <p:cNvPr id="11267" name="Rectangle 3"/>
          <p:cNvSpPr>
            <a:spLocks noGrp="1" noChangeArrowheads="1"/>
          </p:cNvSpPr>
          <p:nvPr>
            <p:ph type="body" idx="1"/>
          </p:nvPr>
        </p:nvSpPr>
        <p:spPr>
          <a:xfrm>
            <a:off x="838199" y="914400"/>
            <a:ext cx="7464425" cy="5410200"/>
          </a:xfrm>
        </p:spPr>
        <p:txBody>
          <a:bodyPr>
            <a:normAutofit/>
          </a:bodyPr>
          <a:lstStyle/>
          <a:p>
            <a:pPr algn="just">
              <a:lnSpc>
                <a:spcPct val="150000"/>
              </a:lnSpc>
            </a:pPr>
            <a:r>
              <a:rPr lang="en-US" sz="1600" dirty="0">
                <a:latin typeface="Cambria" pitchFamily="18" charset="0"/>
                <a:ea typeface="Cambria" pitchFamily="18" charset="0"/>
              </a:rPr>
              <a:t>The main advantage of using a linked list over arrays is that it is possible to implement a stack that can shrink or grow as much as needed. </a:t>
            </a:r>
            <a:endParaRPr lang="en-US" sz="1600" dirty="0" smtClean="0">
              <a:latin typeface="Cambria" pitchFamily="18" charset="0"/>
              <a:ea typeface="Cambria" pitchFamily="18" charset="0"/>
            </a:endParaRPr>
          </a:p>
          <a:p>
            <a:pPr algn="just">
              <a:lnSpc>
                <a:spcPct val="150000"/>
              </a:lnSpc>
            </a:pPr>
            <a:r>
              <a:rPr lang="en-US" sz="1600" dirty="0" smtClean="0">
                <a:latin typeface="Cambria" pitchFamily="18" charset="0"/>
                <a:ea typeface="Cambria" pitchFamily="18" charset="0"/>
              </a:rPr>
              <a:t>Using </a:t>
            </a:r>
            <a:r>
              <a:rPr lang="en-US" sz="1600" dirty="0">
                <a:latin typeface="Cambria" pitchFamily="18" charset="0"/>
                <a:ea typeface="Cambria" pitchFamily="18" charset="0"/>
              </a:rPr>
              <a:t>an array will put a restriction on the maximum capacity of the array which can lead to stack overflow. Here each new node will be dynamically allocated. so overflow is not possible</a:t>
            </a:r>
            <a:r>
              <a:rPr lang="en-US" sz="1600" dirty="0" smtClean="0">
                <a:latin typeface="Cambria" pitchFamily="18" charset="0"/>
                <a:ea typeface="Cambria" pitchFamily="18" charset="0"/>
              </a:rPr>
              <a:t>.</a:t>
            </a:r>
          </a:p>
          <a:p>
            <a:pPr marL="0" indent="0" algn="just">
              <a:lnSpc>
                <a:spcPct val="150000"/>
              </a:lnSpc>
              <a:buNone/>
            </a:pPr>
            <a:r>
              <a:rPr lang="en-US" sz="1800" b="1" dirty="0">
                <a:latin typeface="Cambria" pitchFamily="18" charset="0"/>
                <a:ea typeface="Cambria" pitchFamily="18" charset="0"/>
              </a:rPr>
              <a:t>Stack Operations: </a:t>
            </a:r>
          </a:p>
          <a:p>
            <a:pPr algn="just">
              <a:lnSpc>
                <a:spcPct val="150000"/>
              </a:lnSpc>
            </a:pPr>
            <a:r>
              <a:rPr lang="en-US" sz="1600" b="1" dirty="0">
                <a:latin typeface="Cambria" pitchFamily="18" charset="0"/>
                <a:ea typeface="Cambria" pitchFamily="18" charset="0"/>
              </a:rPr>
              <a:t>push(): </a:t>
            </a:r>
            <a:r>
              <a:rPr lang="en-US" sz="1600" dirty="0">
                <a:latin typeface="Cambria" pitchFamily="18" charset="0"/>
                <a:ea typeface="Cambria" pitchFamily="18" charset="0"/>
              </a:rPr>
              <a:t>Insert a new element into the stack </a:t>
            </a:r>
            <a:r>
              <a:rPr lang="en-US" sz="1600" dirty="0" err="1">
                <a:latin typeface="Cambria" pitchFamily="18" charset="0"/>
                <a:ea typeface="Cambria" pitchFamily="18" charset="0"/>
              </a:rPr>
              <a:t>i.e</a:t>
            </a:r>
            <a:r>
              <a:rPr lang="en-US" sz="1600" dirty="0">
                <a:latin typeface="Cambria" pitchFamily="18" charset="0"/>
                <a:ea typeface="Cambria" pitchFamily="18" charset="0"/>
              </a:rPr>
              <a:t> just insert a new element at the beginning of the linked list.</a:t>
            </a:r>
          </a:p>
          <a:p>
            <a:pPr algn="just">
              <a:lnSpc>
                <a:spcPct val="150000"/>
              </a:lnSpc>
            </a:pPr>
            <a:r>
              <a:rPr lang="en-US" sz="1600" b="1" dirty="0">
                <a:latin typeface="Cambria" pitchFamily="18" charset="0"/>
                <a:ea typeface="Cambria" pitchFamily="18" charset="0"/>
              </a:rPr>
              <a:t>pop():</a:t>
            </a:r>
            <a:r>
              <a:rPr lang="en-US" sz="1600" dirty="0">
                <a:latin typeface="Cambria" pitchFamily="18" charset="0"/>
                <a:ea typeface="Cambria" pitchFamily="18" charset="0"/>
              </a:rPr>
              <a:t> Return the top element of the Stack </a:t>
            </a:r>
            <a:r>
              <a:rPr lang="en-US" sz="1600" dirty="0" err="1" smtClean="0">
                <a:latin typeface="Cambria" pitchFamily="18" charset="0"/>
                <a:ea typeface="Cambria" pitchFamily="18" charset="0"/>
              </a:rPr>
              <a:t>i.e</a:t>
            </a:r>
            <a:r>
              <a:rPr lang="en-US" sz="1600" dirty="0" smtClean="0">
                <a:latin typeface="Cambria" pitchFamily="18" charset="0"/>
                <a:ea typeface="Cambria" pitchFamily="18" charset="0"/>
              </a:rPr>
              <a:t> simply delete the first element from the linked list.</a:t>
            </a:r>
          </a:p>
          <a:p>
            <a:pPr algn="just">
              <a:lnSpc>
                <a:spcPct val="150000"/>
              </a:lnSpc>
            </a:pPr>
            <a:r>
              <a:rPr lang="en-US" sz="1600" b="1" dirty="0" smtClean="0">
                <a:latin typeface="Cambria" pitchFamily="18" charset="0"/>
                <a:ea typeface="Cambria" pitchFamily="18" charset="0"/>
              </a:rPr>
              <a:t>peek(): </a:t>
            </a:r>
            <a:r>
              <a:rPr lang="en-US" sz="1600" dirty="0" smtClean="0">
                <a:latin typeface="Cambria" pitchFamily="18" charset="0"/>
                <a:ea typeface="Cambria" pitchFamily="18" charset="0"/>
              </a:rPr>
              <a:t>Return the top element.</a:t>
            </a:r>
          </a:p>
          <a:p>
            <a:pPr algn="just">
              <a:lnSpc>
                <a:spcPct val="150000"/>
              </a:lnSpc>
            </a:pPr>
            <a:r>
              <a:rPr lang="en-US" sz="1600" b="1" dirty="0" smtClean="0">
                <a:latin typeface="Cambria" pitchFamily="18" charset="0"/>
                <a:ea typeface="Cambria" pitchFamily="18" charset="0"/>
              </a:rPr>
              <a:t>display</a:t>
            </a:r>
            <a:r>
              <a:rPr lang="en-US" sz="1600" b="1" dirty="0">
                <a:latin typeface="Cambria" pitchFamily="18" charset="0"/>
                <a:ea typeface="Cambria" pitchFamily="18" charset="0"/>
              </a:rPr>
              <a:t>(): </a:t>
            </a:r>
            <a:r>
              <a:rPr lang="en-US" sz="1600" dirty="0">
                <a:latin typeface="Cambria" pitchFamily="18" charset="0"/>
                <a:ea typeface="Cambria" pitchFamily="18" charset="0"/>
              </a:rPr>
              <a:t>Print all elements in Stack</a:t>
            </a:r>
          </a:p>
        </p:txBody>
      </p:sp>
    </p:spTree>
    <p:extLst>
      <p:ext uri="{BB962C8B-B14F-4D97-AF65-F5344CB8AC3E}">
        <p14:creationId xmlns:p14="http://schemas.microsoft.com/office/powerpoint/2010/main" val="592632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0"/>
            <a:ext cx="7845425" cy="685800"/>
          </a:xfrm>
        </p:spPr>
        <p:txBody>
          <a:bodyPr>
            <a:normAutofit fontScale="90000"/>
          </a:bodyPr>
          <a:lstStyle/>
          <a:p>
            <a:r>
              <a:rPr lang="en-US" dirty="0" smtClean="0">
                <a:latin typeface="Cambria" pitchFamily="18" charset="0"/>
                <a:ea typeface="Cambria" pitchFamily="18" charset="0"/>
              </a:rPr>
              <a:t>Linked Stacks</a:t>
            </a:r>
            <a:endParaRPr lang="en-US" dirty="0">
              <a:latin typeface="Cambria" pitchFamily="18" charset="0"/>
              <a:ea typeface="Cambria" pitchFamily="18" charset="0"/>
            </a:endParaRPr>
          </a:p>
        </p:txBody>
      </p:sp>
      <p:sp>
        <p:nvSpPr>
          <p:cNvPr id="11267" name="Rectangle 3"/>
          <p:cNvSpPr>
            <a:spLocks noGrp="1" noChangeArrowheads="1"/>
          </p:cNvSpPr>
          <p:nvPr>
            <p:ph type="body" idx="1"/>
          </p:nvPr>
        </p:nvSpPr>
        <p:spPr>
          <a:xfrm>
            <a:off x="838199" y="914400"/>
            <a:ext cx="7464425" cy="5410200"/>
          </a:xfrm>
        </p:spPr>
        <p:txBody>
          <a:bodyPr>
            <a:normAutofit/>
          </a:bodyPr>
          <a:lstStyle/>
          <a:p>
            <a:pPr algn="just">
              <a:lnSpc>
                <a:spcPct val="150000"/>
              </a:lnSpc>
            </a:pPr>
            <a:r>
              <a:rPr lang="en-US" sz="1600" dirty="0" smtClean="0">
                <a:latin typeface="Cambria" pitchFamily="18" charset="0"/>
                <a:ea typeface="Cambria" pitchFamily="18" charset="0"/>
              </a:rPr>
              <a:t>Need </a:t>
            </a:r>
            <a:r>
              <a:rPr lang="en-US" sz="1600" dirty="0">
                <a:latin typeface="Cambria" pitchFamily="18" charset="0"/>
                <a:ea typeface="Cambria" pitchFamily="18" charset="0"/>
              </a:rPr>
              <a:t>to follow a simple rule in the implementation of a stack which is last in first out and all the operations can be performed with the help of a top variable. Let us learn how to perform Pop, Push, Peek, and Display operations</a:t>
            </a:r>
          </a:p>
        </p:txBody>
      </p:sp>
      <p:grpSp>
        <p:nvGrpSpPr>
          <p:cNvPr id="3" name="Group 2"/>
          <p:cNvGrpSpPr/>
          <p:nvPr/>
        </p:nvGrpSpPr>
        <p:grpSpPr>
          <a:xfrm>
            <a:off x="1752600" y="2819400"/>
            <a:ext cx="6229350" cy="3057526"/>
            <a:chOff x="1752600" y="2819400"/>
            <a:chExt cx="6229350" cy="3057526"/>
          </a:xfrm>
        </p:grpSpPr>
        <p:pic>
          <p:nvPicPr>
            <p:cNvPr id="4098" name="Picture 2" descr="https://media.geeksforgeeks.org/wp-content/uploads/1-3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819400"/>
              <a:ext cx="6229350" cy="305752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286000" y="4267200"/>
              <a:ext cx="685800" cy="304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4900</a:t>
              </a:r>
              <a:endParaRPr lang="en-US" dirty="0"/>
            </a:p>
          </p:txBody>
        </p:sp>
      </p:grpSp>
    </p:spTree>
    <p:extLst>
      <p:ext uri="{BB962C8B-B14F-4D97-AF65-F5344CB8AC3E}">
        <p14:creationId xmlns:p14="http://schemas.microsoft.com/office/powerpoint/2010/main" val="2695548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0"/>
            <a:ext cx="7845425" cy="685800"/>
          </a:xfrm>
        </p:spPr>
        <p:txBody>
          <a:bodyPr>
            <a:normAutofit fontScale="90000"/>
          </a:bodyPr>
          <a:lstStyle/>
          <a:p>
            <a:r>
              <a:rPr lang="en-US" dirty="0" smtClean="0">
                <a:latin typeface="Cambria" pitchFamily="18" charset="0"/>
                <a:ea typeface="Cambria" pitchFamily="18" charset="0"/>
              </a:rPr>
              <a:t>Linked Stacks</a:t>
            </a:r>
            <a:endParaRPr lang="en-US" dirty="0">
              <a:latin typeface="Cambria" pitchFamily="18" charset="0"/>
              <a:ea typeface="Cambria" pitchFamily="18" charset="0"/>
            </a:endParaRPr>
          </a:p>
        </p:txBody>
      </p:sp>
      <p:sp>
        <p:nvSpPr>
          <p:cNvPr id="11267" name="Rectangle 3"/>
          <p:cNvSpPr>
            <a:spLocks noGrp="1" noChangeArrowheads="1"/>
          </p:cNvSpPr>
          <p:nvPr>
            <p:ph type="body" idx="1"/>
          </p:nvPr>
        </p:nvSpPr>
        <p:spPr>
          <a:xfrm>
            <a:off x="838199" y="914400"/>
            <a:ext cx="7464425" cy="5410200"/>
          </a:xfrm>
        </p:spPr>
        <p:txBody>
          <a:bodyPr>
            <a:normAutofit/>
          </a:bodyPr>
          <a:lstStyle/>
          <a:p>
            <a:pPr algn="just">
              <a:lnSpc>
                <a:spcPct val="150000"/>
              </a:lnSpc>
            </a:pPr>
            <a:endParaRPr lang="en-US" sz="1600" dirty="0">
              <a:latin typeface="Cambria" pitchFamily="18" charset="0"/>
              <a:ea typeface="Cambria" pitchFamily="18" charset="0"/>
            </a:endParaRPr>
          </a:p>
        </p:txBody>
      </p:sp>
      <p:pic>
        <p:nvPicPr>
          <p:cNvPr id="8194" name="Picture 2" descr="https://media.geeksforgeeks.org/wp-content/uploads/2-26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742300"/>
            <a:ext cx="6372225" cy="305752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media.geeksforgeeks.org/wp-content/uploads/3-18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01" y="3799826"/>
            <a:ext cx="6381750" cy="3057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705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152400"/>
            <a:ext cx="7845425" cy="685800"/>
          </a:xfrm>
        </p:spPr>
        <p:txBody>
          <a:bodyPr>
            <a:normAutofit fontScale="90000"/>
          </a:bodyPr>
          <a:lstStyle/>
          <a:p>
            <a:r>
              <a:rPr lang="en-US" dirty="0">
                <a:latin typeface="Cambria" pitchFamily="18" charset="0"/>
                <a:ea typeface="Cambria" pitchFamily="18" charset="0"/>
              </a:rPr>
              <a:t>Recursion using Stacks</a:t>
            </a:r>
            <a:endParaRPr lang="en-US" dirty="0">
              <a:latin typeface="Cambria" pitchFamily="18" charset="0"/>
              <a:ea typeface="Cambria" pitchFamily="18" charset="0"/>
            </a:endParaRPr>
          </a:p>
        </p:txBody>
      </p:sp>
      <p:pic>
        <p:nvPicPr>
          <p:cNvPr id="1026" name="Picture 2" descr="https://dotnettutorials.net/wp-content/uploads/2021/02/word-image-57.png?ezimgfmt=rs:197x287/rscb1/ngcb1/notWeb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66800"/>
            <a:ext cx="1866900" cy="2733676"/>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How Recursion Uses Stac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rotWithShape="1">
          <a:blip r:embed="rId3"/>
          <a:srcRect l="33628" t="28147" r="38859" b="28374"/>
          <a:stretch/>
        </p:blipFill>
        <p:spPr>
          <a:xfrm>
            <a:off x="2819400" y="1079241"/>
            <a:ext cx="2914650" cy="2590800"/>
          </a:xfrm>
          <a:prstGeom prst="rect">
            <a:avLst/>
          </a:prstGeom>
        </p:spPr>
      </p:pic>
      <p:pic>
        <p:nvPicPr>
          <p:cNvPr id="7" name="Picture 6"/>
          <p:cNvPicPr>
            <a:picLocks noChangeAspect="1"/>
          </p:cNvPicPr>
          <p:nvPr/>
        </p:nvPicPr>
        <p:blipFill rotWithShape="1">
          <a:blip r:embed="rId4"/>
          <a:srcRect l="32899" t="21949" r="37856" b="23895"/>
          <a:stretch/>
        </p:blipFill>
        <p:spPr>
          <a:xfrm>
            <a:off x="5848350" y="1048138"/>
            <a:ext cx="2642244" cy="2752337"/>
          </a:xfrm>
          <a:prstGeom prst="rect">
            <a:avLst/>
          </a:prstGeom>
        </p:spPr>
      </p:pic>
      <p:pic>
        <p:nvPicPr>
          <p:cNvPr id="8" name="Picture 7"/>
          <p:cNvPicPr>
            <a:picLocks noChangeAspect="1"/>
          </p:cNvPicPr>
          <p:nvPr/>
        </p:nvPicPr>
        <p:blipFill rotWithShape="1">
          <a:blip r:embed="rId5"/>
          <a:srcRect l="33015" t="32877" r="38218" b="15982"/>
          <a:stretch/>
        </p:blipFill>
        <p:spPr>
          <a:xfrm>
            <a:off x="718456" y="4041516"/>
            <a:ext cx="2511683" cy="2511683"/>
          </a:xfrm>
          <a:prstGeom prst="rect">
            <a:avLst/>
          </a:prstGeom>
        </p:spPr>
      </p:pic>
      <p:pic>
        <p:nvPicPr>
          <p:cNvPr id="9" name="Picture 8"/>
          <p:cNvPicPr>
            <a:picLocks noChangeAspect="1"/>
          </p:cNvPicPr>
          <p:nvPr/>
        </p:nvPicPr>
        <p:blipFill rotWithShape="1">
          <a:blip r:embed="rId6"/>
          <a:srcRect l="33750" t="31482" r="39583" b="21111"/>
          <a:stretch/>
        </p:blipFill>
        <p:spPr>
          <a:xfrm>
            <a:off x="3962400" y="4010413"/>
            <a:ext cx="2514600" cy="2514600"/>
          </a:xfrm>
          <a:prstGeom prst="rect">
            <a:avLst/>
          </a:prstGeom>
        </p:spPr>
      </p:pic>
    </p:spTree>
    <p:extLst>
      <p:ext uri="{BB962C8B-B14F-4D97-AF65-F5344CB8AC3E}">
        <p14:creationId xmlns:p14="http://schemas.microsoft.com/office/powerpoint/2010/main" val="30527311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152400"/>
            <a:ext cx="7845425" cy="685800"/>
          </a:xfrm>
        </p:spPr>
        <p:txBody>
          <a:bodyPr>
            <a:normAutofit fontScale="90000"/>
          </a:bodyPr>
          <a:lstStyle/>
          <a:p>
            <a:r>
              <a:rPr lang="en-US" dirty="0">
                <a:latin typeface="Cambria" pitchFamily="18" charset="0"/>
                <a:ea typeface="Cambria" pitchFamily="18" charset="0"/>
              </a:rPr>
              <a:t>Recursion using Stacks</a:t>
            </a:r>
            <a:endParaRPr lang="en-US" dirty="0">
              <a:latin typeface="Cambria" pitchFamily="18" charset="0"/>
              <a:ea typeface="Cambria" pitchFamily="18" charset="0"/>
            </a:endParaRPr>
          </a:p>
        </p:txBody>
      </p:sp>
      <p:sp>
        <p:nvSpPr>
          <p:cNvPr id="2" name="AutoShape 4" descr="How Recursion Uses Stac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rotWithShape="1">
          <a:blip r:embed="rId2"/>
          <a:srcRect l="33333" t="24074" r="39167" b="28518"/>
          <a:stretch/>
        </p:blipFill>
        <p:spPr>
          <a:xfrm>
            <a:off x="1524000" y="838200"/>
            <a:ext cx="2750344" cy="2667000"/>
          </a:xfrm>
          <a:prstGeom prst="rect">
            <a:avLst/>
          </a:prstGeom>
        </p:spPr>
      </p:pic>
      <p:pic>
        <p:nvPicPr>
          <p:cNvPr id="4" name="Picture 3"/>
          <p:cNvPicPr>
            <a:picLocks noChangeAspect="1"/>
          </p:cNvPicPr>
          <p:nvPr/>
        </p:nvPicPr>
        <p:blipFill>
          <a:blip r:embed="rId3"/>
          <a:stretch>
            <a:fillRect/>
          </a:stretch>
        </p:blipFill>
        <p:spPr>
          <a:xfrm>
            <a:off x="4724400" y="838200"/>
            <a:ext cx="2714157" cy="2667000"/>
          </a:xfrm>
          <a:prstGeom prst="rect">
            <a:avLst/>
          </a:prstGeom>
        </p:spPr>
      </p:pic>
      <p:pic>
        <p:nvPicPr>
          <p:cNvPr id="5" name="Picture 4"/>
          <p:cNvPicPr>
            <a:picLocks noChangeAspect="1"/>
          </p:cNvPicPr>
          <p:nvPr/>
        </p:nvPicPr>
        <p:blipFill>
          <a:blip r:embed="rId4"/>
          <a:stretch>
            <a:fillRect/>
          </a:stretch>
        </p:blipFill>
        <p:spPr>
          <a:xfrm>
            <a:off x="427434" y="3657600"/>
            <a:ext cx="2809875" cy="2660300"/>
          </a:xfrm>
          <a:prstGeom prst="rect">
            <a:avLst/>
          </a:prstGeom>
        </p:spPr>
      </p:pic>
      <p:pic>
        <p:nvPicPr>
          <p:cNvPr id="10" name="Picture 9"/>
          <p:cNvPicPr>
            <a:picLocks noChangeAspect="1"/>
          </p:cNvPicPr>
          <p:nvPr/>
        </p:nvPicPr>
        <p:blipFill>
          <a:blip r:embed="rId5"/>
          <a:stretch>
            <a:fillRect/>
          </a:stretch>
        </p:blipFill>
        <p:spPr>
          <a:xfrm>
            <a:off x="3429000" y="3654250"/>
            <a:ext cx="2763520" cy="2667000"/>
          </a:xfrm>
          <a:prstGeom prst="rect">
            <a:avLst/>
          </a:prstGeom>
        </p:spPr>
      </p:pic>
      <p:pic>
        <p:nvPicPr>
          <p:cNvPr id="11" name="Picture 10"/>
          <p:cNvPicPr>
            <a:picLocks noChangeAspect="1"/>
          </p:cNvPicPr>
          <p:nvPr/>
        </p:nvPicPr>
        <p:blipFill>
          <a:blip r:embed="rId6"/>
          <a:stretch>
            <a:fillRect/>
          </a:stretch>
        </p:blipFill>
        <p:spPr>
          <a:xfrm>
            <a:off x="6324600" y="3715527"/>
            <a:ext cx="2664089" cy="2602373"/>
          </a:xfrm>
          <a:prstGeom prst="rect">
            <a:avLst/>
          </a:prstGeom>
        </p:spPr>
      </p:pic>
    </p:spTree>
    <p:extLst>
      <p:ext uri="{BB962C8B-B14F-4D97-AF65-F5344CB8AC3E}">
        <p14:creationId xmlns:p14="http://schemas.microsoft.com/office/powerpoint/2010/main" val="25930386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762000" y="0"/>
            <a:ext cx="7772400" cy="1143000"/>
          </a:xfrm>
        </p:spPr>
        <p:txBody>
          <a:bodyPr/>
          <a:lstStyle/>
          <a:p>
            <a:r>
              <a:rPr lang="en-US" altLang="en-US" dirty="0" smtClean="0">
                <a:latin typeface="Cambria" panose="02040503050406030204" pitchFamily="18" charset="0"/>
                <a:ea typeface="Cambria" panose="02040503050406030204" pitchFamily="18" charset="0"/>
              </a:rPr>
              <a:t>Queue</a:t>
            </a:r>
            <a:endParaRPr lang="en-US" altLang="en-US" dirty="0">
              <a:latin typeface="Cambria" panose="02040503050406030204" pitchFamily="18" charset="0"/>
              <a:ea typeface="Cambria" panose="02040503050406030204" pitchFamily="18" charset="0"/>
            </a:endParaRPr>
          </a:p>
        </p:txBody>
      </p:sp>
      <p:sp>
        <p:nvSpPr>
          <p:cNvPr id="2051" name="Rectangle 3"/>
          <p:cNvSpPr>
            <a:spLocks noGrp="1" noChangeArrowheads="1"/>
          </p:cNvSpPr>
          <p:nvPr>
            <p:ph type="body" idx="1"/>
          </p:nvPr>
        </p:nvSpPr>
        <p:spPr>
          <a:xfrm>
            <a:off x="762000" y="914400"/>
            <a:ext cx="7772400" cy="4114800"/>
          </a:xfrm>
        </p:spPr>
        <p:txBody>
          <a:bodyPr/>
          <a:lstStyle/>
          <a:p>
            <a:r>
              <a:rPr lang="en-US" altLang="en-US" sz="2800" dirty="0">
                <a:latin typeface="Cambria" panose="02040503050406030204" pitchFamily="18" charset="0"/>
                <a:ea typeface="Cambria" panose="02040503050406030204" pitchFamily="18" charset="0"/>
              </a:rPr>
              <a:t>It is an ordered group of homogeneous items of elements.</a:t>
            </a:r>
            <a:endParaRPr lang="en-US" altLang="en-US" sz="2800" dirty="0">
              <a:latin typeface="Cambria" panose="02040503050406030204" pitchFamily="18" charset="0"/>
              <a:ea typeface="Cambria" panose="02040503050406030204" pitchFamily="18" charset="0"/>
              <a:cs typeface="Courier New" panose="02070309020205020404" pitchFamily="49" charset="0"/>
            </a:endParaRPr>
          </a:p>
          <a:p>
            <a:r>
              <a:rPr lang="en-US" altLang="en-US" sz="2800" dirty="0">
                <a:latin typeface="Cambria" panose="02040503050406030204" pitchFamily="18" charset="0"/>
                <a:ea typeface="Cambria" panose="02040503050406030204" pitchFamily="18" charset="0"/>
              </a:rPr>
              <a:t>Queues have two ends: </a:t>
            </a:r>
            <a:endParaRPr lang="en-US" altLang="en-US" sz="2800" dirty="0">
              <a:latin typeface="Cambria" panose="02040503050406030204" pitchFamily="18" charset="0"/>
              <a:ea typeface="Cambria" panose="02040503050406030204" pitchFamily="18" charset="0"/>
              <a:cs typeface="Courier New" panose="02070309020205020404" pitchFamily="49" charset="0"/>
            </a:endParaRPr>
          </a:p>
          <a:p>
            <a:pPr lvl="1"/>
            <a:r>
              <a:rPr lang="en-US" altLang="en-US" sz="2400" dirty="0">
                <a:latin typeface="Cambria" panose="02040503050406030204" pitchFamily="18" charset="0"/>
                <a:ea typeface="Cambria" panose="02040503050406030204" pitchFamily="18" charset="0"/>
              </a:rPr>
              <a:t>Elements are added at one end. </a:t>
            </a:r>
            <a:endParaRPr lang="en-US" altLang="en-US" sz="2400" dirty="0">
              <a:latin typeface="Cambria" panose="02040503050406030204" pitchFamily="18" charset="0"/>
              <a:ea typeface="Cambria" panose="02040503050406030204" pitchFamily="18" charset="0"/>
              <a:cs typeface="Courier New" panose="02070309020205020404" pitchFamily="49" charset="0"/>
            </a:endParaRPr>
          </a:p>
          <a:p>
            <a:pPr lvl="1"/>
            <a:r>
              <a:rPr lang="en-US" altLang="en-US" sz="2400" dirty="0">
                <a:latin typeface="Cambria" panose="02040503050406030204" pitchFamily="18" charset="0"/>
                <a:ea typeface="Cambria" panose="02040503050406030204" pitchFamily="18" charset="0"/>
              </a:rPr>
              <a:t>Elements are removed from the other end.</a:t>
            </a:r>
          </a:p>
          <a:p>
            <a:r>
              <a:rPr lang="en-US" altLang="en-US" sz="2800" dirty="0">
                <a:latin typeface="Cambria" panose="02040503050406030204" pitchFamily="18" charset="0"/>
                <a:ea typeface="Cambria" panose="02040503050406030204" pitchFamily="18" charset="0"/>
              </a:rPr>
              <a:t>The element added first is also removed first (</a:t>
            </a:r>
            <a:r>
              <a:rPr lang="en-US" altLang="en-US" sz="2800" b="1" dirty="0">
                <a:latin typeface="Cambria" panose="02040503050406030204" pitchFamily="18" charset="0"/>
                <a:ea typeface="Cambria" panose="02040503050406030204" pitchFamily="18" charset="0"/>
              </a:rPr>
              <a:t>FIFO</a:t>
            </a:r>
            <a:r>
              <a:rPr lang="en-US" altLang="en-US" sz="2800" dirty="0">
                <a:latin typeface="Cambria" panose="02040503050406030204" pitchFamily="18" charset="0"/>
                <a:ea typeface="Cambria" panose="02040503050406030204" pitchFamily="18" charset="0"/>
              </a:rPr>
              <a:t>: First In, First Out).</a:t>
            </a:r>
            <a:r>
              <a:rPr lang="en-US" altLang="en-US" dirty="0">
                <a:latin typeface="Cambria" panose="02040503050406030204" pitchFamily="18" charset="0"/>
                <a:ea typeface="Cambria" panose="02040503050406030204" pitchFamily="18" charset="0"/>
              </a:rPr>
              <a:t> </a:t>
            </a:r>
          </a:p>
        </p:txBody>
      </p:sp>
      <p:pic>
        <p:nvPicPr>
          <p:cNvPr id="20482" name="Picture 2" descr="Queue data structure (Queue) 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724400"/>
            <a:ext cx="6558197"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419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a:xfrm>
            <a:off x="762000" y="0"/>
            <a:ext cx="7772400" cy="914400"/>
          </a:xfrm>
        </p:spPr>
        <p:txBody>
          <a:bodyPr/>
          <a:lstStyle/>
          <a:p>
            <a:r>
              <a:rPr lang="en-US" altLang="en-US" dirty="0">
                <a:latin typeface="Cambria" panose="02040503050406030204" pitchFamily="18" charset="0"/>
                <a:ea typeface="Cambria" panose="02040503050406030204" pitchFamily="18" charset="0"/>
              </a:rPr>
              <a:t>Queue Specification </a:t>
            </a:r>
          </a:p>
        </p:txBody>
      </p:sp>
      <p:sp>
        <p:nvSpPr>
          <p:cNvPr id="1027" name="Rectangle 3"/>
          <p:cNvSpPr>
            <a:spLocks noGrp="1" noChangeArrowheads="1"/>
          </p:cNvSpPr>
          <p:nvPr>
            <p:ph type="body" idx="1"/>
          </p:nvPr>
        </p:nvSpPr>
        <p:spPr>
          <a:xfrm>
            <a:off x="914400" y="1066800"/>
            <a:ext cx="7772400" cy="5257800"/>
          </a:xfrm>
        </p:spPr>
        <p:txBody>
          <a:bodyPr>
            <a:normAutofit fontScale="85000" lnSpcReduction="10000"/>
          </a:bodyPr>
          <a:lstStyle/>
          <a:p>
            <a:pPr>
              <a:lnSpc>
                <a:spcPct val="150000"/>
              </a:lnSpc>
            </a:pPr>
            <a:r>
              <a:rPr lang="en-US" altLang="en-US" u="sng" dirty="0">
                <a:latin typeface="Cambria" panose="02040503050406030204" pitchFamily="18" charset="0"/>
                <a:ea typeface="Cambria" panose="02040503050406030204" pitchFamily="18" charset="0"/>
                <a:cs typeface="Times New Roman" panose="02020603050405020304" pitchFamily="18" charset="0"/>
              </a:rPr>
              <a:t>Definitions</a:t>
            </a:r>
            <a:r>
              <a:rPr lang="en-US" altLang="en-US" dirty="0">
                <a:latin typeface="Cambria" panose="02040503050406030204" pitchFamily="18" charset="0"/>
                <a:ea typeface="Cambria" panose="02040503050406030204" pitchFamily="18" charset="0"/>
                <a:cs typeface="Times New Roman" panose="02020603050405020304" pitchFamily="18" charset="0"/>
              </a:rPr>
              <a:t>:  (provided by the user)</a:t>
            </a:r>
            <a:endParaRPr lang="en-US" altLang="en-US" dirty="0">
              <a:latin typeface="Cambria" panose="02040503050406030204" pitchFamily="18" charset="0"/>
              <a:ea typeface="Cambria" panose="02040503050406030204" pitchFamily="18" charset="0"/>
              <a:cs typeface="Courier New" panose="02070309020205020404" pitchFamily="49" charset="0"/>
            </a:endParaRPr>
          </a:p>
          <a:p>
            <a:pPr lvl="1">
              <a:lnSpc>
                <a:spcPct val="150000"/>
              </a:lnSpc>
            </a:pPr>
            <a:r>
              <a:rPr lang="en-US" altLang="en-US" sz="2400" i="1" dirty="0">
                <a:latin typeface="Cambria" panose="02040503050406030204" pitchFamily="18" charset="0"/>
                <a:ea typeface="Cambria" panose="02040503050406030204" pitchFamily="18" charset="0"/>
                <a:cs typeface="Times New Roman" panose="02020603050405020304" pitchFamily="18" charset="0"/>
              </a:rPr>
              <a:t>MAX_ITEMS</a:t>
            </a:r>
            <a:r>
              <a:rPr lang="en-US" altLang="en-US" sz="2400" dirty="0">
                <a:latin typeface="Cambria" panose="02040503050406030204" pitchFamily="18" charset="0"/>
                <a:ea typeface="Cambria" panose="02040503050406030204" pitchFamily="18" charset="0"/>
                <a:cs typeface="Times New Roman" panose="02020603050405020304" pitchFamily="18" charset="0"/>
              </a:rPr>
              <a:t>: Max number of items that might be on the queue</a:t>
            </a:r>
            <a:endParaRPr lang="en-US" altLang="en-US" sz="2400" dirty="0">
              <a:latin typeface="Cambria" panose="02040503050406030204" pitchFamily="18" charset="0"/>
              <a:ea typeface="Cambria" panose="02040503050406030204" pitchFamily="18" charset="0"/>
              <a:cs typeface="Courier New" panose="02070309020205020404" pitchFamily="49" charset="0"/>
            </a:endParaRPr>
          </a:p>
          <a:p>
            <a:pPr lvl="1">
              <a:lnSpc>
                <a:spcPct val="150000"/>
              </a:lnSpc>
            </a:pPr>
            <a:r>
              <a:rPr lang="en-US" altLang="en-US" sz="2400" i="1" dirty="0" err="1">
                <a:latin typeface="Cambria" panose="02040503050406030204" pitchFamily="18" charset="0"/>
                <a:ea typeface="Cambria" panose="02040503050406030204" pitchFamily="18" charset="0"/>
                <a:cs typeface="Times New Roman" panose="02020603050405020304" pitchFamily="18" charset="0"/>
              </a:rPr>
              <a:t>ItemType</a:t>
            </a:r>
            <a:r>
              <a:rPr lang="en-US" altLang="en-US" sz="2400" dirty="0">
                <a:latin typeface="Cambria" panose="02040503050406030204" pitchFamily="18" charset="0"/>
                <a:ea typeface="Cambria" panose="02040503050406030204" pitchFamily="18" charset="0"/>
                <a:cs typeface="Times New Roman" panose="02020603050405020304" pitchFamily="18" charset="0"/>
              </a:rPr>
              <a:t>: Data type of the items on the </a:t>
            </a:r>
            <a:r>
              <a:rPr lang="en-US" altLang="en-US" sz="2400" dirty="0" smtClean="0">
                <a:latin typeface="Cambria" panose="02040503050406030204" pitchFamily="18" charset="0"/>
                <a:ea typeface="Cambria" panose="02040503050406030204" pitchFamily="18" charset="0"/>
                <a:cs typeface="Times New Roman" panose="02020603050405020304" pitchFamily="18" charset="0"/>
              </a:rPr>
              <a:t>queue</a:t>
            </a:r>
          </a:p>
          <a:p>
            <a:pPr lvl="1">
              <a:lnSpc>
                <a:spcPct val="150000"/>
              </a:lnSpc>
            </a:pPr>
            <a:endParaRPr lang="en-US" altLang="en-US" sz="2400" dirty="0">
              <a:latin typeface="Cambria" panose="02040503050406030204" pitchFamily="18" charset="0"/>
              <a:ea typeface="Cambria" panose="02040503050406030204" pitchFamily="18" charset="0"/>
              <a:cs typeface="Times New Roman" panose="02020603050405020304" pitchFamily="18" charset="0"/>
            </a:endParaRPr>
          </a:p>
          <a:p>
            <a:pPr>
              <a:lnSpc>
                <a:spcPct val="150000"/>
              </a:lnSpc>
            </a:pPr>
            <a:r>
              <a:rPr lang="en-US" altLang="en-US" u="sng" dirty="0">
                <a:latin typeface="Cambria" panose="02040503050406030204" pitchFamily="18" charset="0"/>
                <a:ea typeface="Cambria" panose="02040503050406030204" pitchFamily="18" charset="0"/>
              </a:rPr>
              <a:t>Operations</a:t>
            </a:r>
          </a:p>
          <a:p>
            <a:pPr lvl="1">
              <a:lnSpc>
                <a:spcPct val="150000"/>
              </a:lnSpc>
            </a:pPr>
            <a:r>
              <a:rPr lang="en-US" altLang="en-US" sz="2400" dirty="0" err="1">
                <a:latin typeface="Cambria" panose="02040503050406030204" pitchFamily="18" charset="0"/>
                <a:ea typeface="Cambria" panose="02040503050406030204" pitchFamily="18" charset="0"/>
              </a:rPr>
              <a:t>MakeEmpty</a:t>
            </a:r>
            <a:endParaRPr lang="en-US" altLang="en-US" sz="2400" dirty="0">
              <a:latin typeface="Cambria" panose="02040503050406030204" pitchFamily="18" charset="0"/>
              <a:ea typeface="Cambria" panose="02040503050406030204" pitchFamily="18" charset="0"/>
            </a:endParaRPr>
          </a:p>
          <a:p>
            <a:pPr lvl="1">
              <a:lnSpc>
                <a:spcPct val="150000"/>
              </a:lnSpc>
            </a:pPr>
            <a:r>
              <a:rPr lang="en-US" altLang="en-US" sz="2400" dirty="0" err="1">
                <a:latin typeface="Cambria" panose="02040503050406030204" pitchFamily="18" charset="0"/>
                <a:ea typeface="Cambria" panose="02040503050406030204" pitchFamily="18" charset="0"/>
              </a:rPr>
              <a:t>BooleanA</a:t>
            </a:r>
            <a:r>
              <a:rPr lang="en-US" altLang="en-US" sz="2400" dirty="0">
                <a:latin typeface="Cambria" panose="02040503050406030204" pitchFamily="18" charset="0"/>
                <a:ea typeface="Cambria" panose="02040503050406030204" pitchFamily="18" charset="0"/>
              </a:rPr>
              <a:t> </a:t>
            </a:r>
            <a:r>
              <a:rPr lang="en-US" altLang="en-US" sz="2400" dirty="0" err="1">
                <a:latin typeface="Cambria" panose="02040503050406030204" pitchFamily="18" charset="0"/>
                <a:ea typeface="Cambria" panose="02040503050406030204" pitchFamily="18" charset="0"/>
              </a:rPr>
              <a:t>IsEmpty</a:t>
            </a:r>
            <a:endParaRPr lang="en-US" altLang="en-US" sz="2400" dirty="0">
              <a:latin typeface="Cambria" panose="02040503050406030204" pitchFamily="18" charset="0"/>
              <a:ea typeface="Cambria" panose="02040503050406030204" pitchFamily="18" charset="0"/>
            </a:endParaRPr>
          </a:p>
          <a:p>
            <a:pPr lvl="1">
              <a:lnSpc>
                <a:spcPct val="150000"/>
              </a:lnSpc>
            </a:pPr>
            <a:r>
              <a:rPr lang="en-US" altLang="en-US" sz="2400" dirty="0">
                <a:latin typeface="Cambria" panose="02040503050406030204" pitchFamily="18" charset="0"/>
                <a:ea typeface="Cambria" panose="02040503050406030204" pitchFamily="18" charset="0"/>
              </a:rPr>
              <a:t>Boolean </a:t>
            </a:r>
            <a:r>
              <a:rPr lang="en-US" altLang="en-US" sz="2400" dirty="0" err="1">
                <a:latin typeface="Cambria" panose="02040503050406030204" pitchFamily="18" charset="0"/>
                <a:ea typeface="Cambria" panose="02040503050406030204" pitchFamily="18" charset="0"/>
              </a:rPr>
              <a:t>IsFull</a:t>
            </a:r>
            <a:endParaRPr lang="en-US" altLang="en-US" sz="2400" dirty="0">
              <a:latin typeface="Cambria" panose="02040503050406030204" pitchFamily="18" charset="0"/>
              <a:ea typeface="Cambria" panose="02040503050406030204" pitchFamily="18" charset="0"/>
            </a:endParaRPr>
          </a:p>
          <a:p>
            <a:pPr lvl="1">
              <a:lnSpc>
                <a:spcPct val="150000"/>
              </a:lnSpc>
            </a:pPr>
            <a:r>
              <a:rPr lang="en-US" altLang="en-US" sz="2400" dirty="0" err="1">
                <a:latin typeface="Cambria" panose="02040503050406030204" pitchFamily="18" charset="0"/>
                <a:ea typeface="Cambria" panose="02040503050406030204" pitchFamily="18" charset="0"/>
              </a:rPr>
              <a:t>Enqueue</a:t>
            </a:r>
            <a:r>
              <a:rPr lang="en-US" altLang="en-US" sz="2400" dirty="0">
                <a:latin typeface="Cambria" panose="02040503050406030204" pitchFamily="18" charset="0"/>
                <a:ea typeface="Cambria" panose="02040503050406030204" pitchFamily="18" charset="0"/>
              </a:rPr>
              <a:t> (</a:t>
            </a:r>
            <a:r>
              <a:rPr lang="en-US" altLang="en-US" sz="2400" dirty="0" err="1">
                <a:latin typeface="Cambria" panose="02040503050406030204" pitchFamily="18" charset="0"/>
                <a:ea typeface="Cambria" panose="02040503050406030204" pitchFamily="18" charset="0"/>
              </a:rPr>
              <a:t>ItemType</a:t>
            </a:r>
            <a:r>
              <a:rPr lang="en-US" altLang="en-US" sz="2400" dirty="0">
                <a:latin typeface="Cambria" panose="02040503050406030204" pitchFamily="18" charset="0"/>
                <a:ea typeface="Cambria" panose="02040503050406030204" pitchFamily="18" charset="0"/>
              </a:rPr>
              <a:t> </a:t>
            </a:r>
            <a:r>
              <a:rPr lang="en-US" altLang="en-US" sz="2400" dirty="0" err="1">
                <a:latin typeface="Cambria" panose="02040503050406030204" pitchFamily="18" charset="0"/>
                <a:ea typeface="Cambria" panose="02040503050406030204" pitchFamily="18" charset="0"/>
              </a:rPr>
              <a:t>newItem</a:t>
            </a:r>
            <a:r>
              <a:rPr lang="en-US" altLang="en-US" sz="2400" dirty="0">
                <a:latin typeface="Cambria" panose="02040503050406030204" pitchFamily="18" charset="0"/>
                <a:ea typeface="Cambria" panose="02040503050406030204" pitchFamily="18" charset="0"/>
              </a:rPr>
              <a:t>)</a:t>
            </a:r>
          </a:p>
          <a:p>
            <a:pPr lvl="1">
              <a:lnSpc>
                <a:spcPct val="150000"/>
              </a:lnSpc>
            </a:pPr>
            <a:r>
              <a:rPr lang="en-US" altLang="en-US" sz="2400" dirty="0" err="1">
                <a:latin typeface="Cambria" panose="02040503050406030204" pitchFamily="18" charset="0"/>
                <a:ea typeface="Cambria" panose="02040503050406030204" pitchFamily="18" charset="0"/>
              </a:rPr>
              <a:t>Dequeue</a:t>
            </a:r>
            <a:r>
              <a:rPr lang="en-US" altLang="en-US" sz="2400" dirty="0">
                <a:latin typeface="Cambria" panose="02040503050406030204" pitchFamily="18" charset="0"/>
                <a:ea typeface="Cambria" panose="02040503050406030204" pitchFamily="18" charset="0"/>
              </a:rPr>
              <a:t> (</a:t>
            </a:r>
            <a:r>
              <a:rPr lang="en-US" altLang="en-US" sz="2400" dirty="0" err="1">
                <a:latin typeface="Cambria" panose="02040503050406030204" pitchFamily="18" charset="0"/>
                <a:ea typeface="Cambria" panose="02040503050406030204" pitchFamily="18" charset="0"/>
              </a:rPr>
              <a:t>ItemType</a:t>
            </a:r>
            <a:r>
              <a:rPr lang="en-US" altLang="en-US" sz="2400" dirty="0">
                <a:latin typeface="Cambria" panose="02040503050406030204" pitchFamily="18" charset="0"/>
                <a:ea typeface="Cambria" panose="02040503050406030204" pitchFamily="18" charset="0"/>
              </a:rPr>
              <a:t>&amp; item</a:t>
            </a:r>
            <a:r>
              <a:rPr lang="en-US" altLang="en-US" sz="2400" dirty="0" smtClean="0">
                <a:latin typeface="Cambria" panose="02040503050406030204" pitchFamily="18" charset="0"/>
                <a:ea typeface="Cambria" panose="02040503050406030204" pitchFamily="18" charset="0"/>
              </a:rPr>
              <a:t>)</a:t>
            </a:r>
            <a:endParaRPr lang="en-US" altLang="en-US" sz="2400" dirty="0">
              <a:latin typeface="Cambria" panose="02040503050406030204" pitchFamily="18" charset="0"/>
              <a:ea typeface="Cambria" panose="02040503050406030204" pitchFamily="18" charset="0"/>
            </a:endParaRPr>
          </a:p>
        </p:txBody>
      </p:sp>
      <p:pic>
        <p:nvPicPr>
          <p:cNvPr id="21506" name="Picture 2" descr="First in first out principle in queue data structure"/>
          <p:cNvPicPr>
            <a:picLocks noChangeAspect="1" noChangeArrowheads="1"/>
          </p:cNvPicPr>
          <p:nvPr/>
        </p:nvPicPr>
        <p:blipFill rotWithShape="1">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l="10400" t="9610" r="11200" b="8708"/>
          <a:stretch/>
        </p:blipFill>
        <p:spPr bwMode="auto">
          <a:xfrm>
            <a:off x="4943669" y="3352800"/>
            <a:ext cx="3733800"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7376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228600"/>
            <a:ext cx="7772400" cy="1143000"/>
          </a:xfrm>
        </p:spPr>
        <p:txBody>
          <a:bodyPr/>
          <a:lstStyle/>
          <a:p>
            <a:r>
              <a:rPr lang="en-US" altLang="en-US" dirty="0" err="1" smtClean="0">
                <a:latin typeface="Cambria" panose="02040503050406030204" pitchFamily="18" charset="0"/>
                <a:ea typeface="Cambria" panose="02040503050406030204" pitchFamily="18" charset="0"/>
              </a:rPr>
              <a:t>Enqueue</a:t>
            </a:r>
            <a:endParaRPr lang="en-US" altLang="en-US" dirty="0">
              <a:latin typeface="Cambria" panose="02040503050406030204" pitchFamily="18" charset="0"/>
              <a:ea typeface="Cambria" panose="02040503050406030204" pitchFamily="18" charset="0"/>
            </a:endParaRPr>
          </a:p>
        </p:txBody>
      </p:sp>
      <p:sp>
        <p:nvSpPr>
          <p:cNvPr id="9219" name="Rectangle 3"/>
          <p:cNvSpPr>
            <a:spLocks noGrp="1" noChangeArrowheads="1"/>
          </p:cNvSpPr>
          <p:nvPr>
            <p:ph type="body" idx="1"/>
          </p:nvPr>
        </p:nvSpPr>
        <p:spPr>
          <a:xfrm>
            <a:off x="457200" y="838200"/>
            <a:ext cx="8229600" cy="6172200"/>
          </a:xfrm>
        </p:spPr>
        <p:txBody>
          <a:bodyPr>
            <a:normAutofit fontScale="77500" lnSpcReduction="20000"/>
          </a:bodyPr>
          <a:lstStyle/>
          <a:p>
            <a:pPr>
              <a:lnSpc>
                <a:spcPct val="160000"/>
              </a:lnSpc>
            </a:pPr>
            <a:r>
              <a:rPr lang="en-US" altLang="en-US" i="1" dirty="0">
                <a:latin typeface="Cambria" panose="02040503050406030204" pitchFamily="18" charset="0"/>
                <a:ea typeface="Cambria" panose="02040503050406030204" pitchFamily="18" charset="0"/>
                <a:cs typeface="Times New Roman" panose="02020603050405020304" pitchFamily="18" charset="0"/>
              </a:rPr>
              <a:t>Function</a:t>
            </a:r>
            <a:r>
              <a:rPr lang="en-US" altLang="en-US" dirty="0">
                <a:latin typeface="Cambria" panose="02040503050406030204" pitchFamily="18" charset="0"/>
                <a:ea typeface="Cambria" panose="02040503050406030204" pitchFamily="18" charset="0"/>
                <a:cs typeface="Times New Roman" panose="02020603050405020304" pitchFamily="18" charset="0"/>
              </a:rPr>
              <a:t>: Adds </a:t>
            </a:r>
            <a:r>
              <a:rPr lang="en-US" altLang="en-US" dirty="0" err="1">
                <a:latin typeface="Cambria" panose="02040503050406030204" pitchFamily="18" charset="0"/>
                <a:ea typeface="Cambria" panose="02040503050406030204" pitchFamily="18" charset="0"/>
                <a:cs typeface="Times New Roman" panose="02020603050405020304" pitchFamily="18" charset="0"/>
              </a:rPr>
              <a:t>newItem</a:t>
            </a:r>
            <a:r>
              <a:rPr lang="en-US" altLang="en-US" dirty="0">
                <a:latin typeface="Cambria" panose="02040503050406030204" pitchFamily="18" charset="0"/>
                <a:ea typeface="Cambria" panose="02040503050406030204" pitchFamily="18" charset="0"/>
                <a:cs typeface="Times New Roman" panose="02020603050405020304" pitchFamily="18" charset="0"/>
              </a:rPr>
              <a:t> to the rear of the queue.</a:t>
            </a:r>
            <a:endParaRPr lang="en-US" altLang="en-US" dirty="0">
              <a:latin typeface="Cambria" panose="02040503050406030204" pitchFamily="18" charset="0"/>
              <a:ea typeface="Cambria" panose="02040503050406030204" pitchFamily="18" charset="0"/>
              <a:cs typeface="Courier New" panose="02070309020205020404" pitchFamily="49" charset="0"/>
            </a:endParaRPr>
          </a:p>
          <a:p>
            <a:pPr>
              <a:lnSpc>
                <a:spcPct val="160000"/>
              </a:lnSpc>
            </a:pPr>
            <a:r>
              <a:rPr lang="en-US" altLang="en-US" i="1" dirty="0">
                <a:latin typeface="Cambria" panose="02040503050406030204" pitchFamily="18" charset="0"/>
                <a:ea typeface="Cambria" panose="02040503050406030204" pitchFamily="18" charset="0"/>
                <a:cs typeface="Times New Roman" panose="02020603050405020304" pitchFamily="18" charset="0"/>
              </a:rPr>
              <a:t>Preconditions</a:t>
            </a:r>
            <a:r>
              <a:rPr lang="en-US" altLang="en-US" dirty="0">
                <a:latin typeface="Cambria" panose="02040503050406030204" pitchFamily="18" charset="0"/>
                <a:ea typeface="Cambria" panose="02040503050406030204" pitchFamily="18" charset="0"/>
                <a:cs typeface="Times New Roman" panose="02020603050405020304" pitchFamily="18" charset="0"/>
              </a:rPr>
              <a:t>: Queue has been initialized and is not full.</a:t>
            </a:r>
            <a:endParaRPr lang="en-US" altLang="en-US" dirty="0">
              <a:latin typeface="Cambria" panose="02040503050406030204" pitchFamily="18" charset="0"/>
              <a:ea typeface="Cambria" panose="02040503050406030204" pitchFamily="18" charset="0"/>
              <a:cs typeface="Courier New" panose="02070309020205020404" pitchFamily="49" charset="0"/>
            </a:endParaRPr>
          </a:p>
          <a:p>
            <a:pPr>
              <a:lnSpc>
                <a:spcPct val="160000"/>
              </a:lnSpc>
            </a:pPr>
            <a:r>
              <a:rPr lang="en-US" altLang="en-US" i="1" dirty="0" err="1">
                <a:latin typeface="Cambria" panose="02040503050406030204" pitchFamily="18" charset="0"/>
                <a:ea typeface="Cambria" panose="02040503050406030204" pitchFamily="18" charset="0"/>
              </a:rPr>
              <a:t>Postconditions</a:t>
            </a:r>
            <a:r>
              <a:rPr lang="en-US" altLang="en-US" dirty="0">
                <a:latin typeface="Cambria" panose="02040503050406030204" pitchFamily="18" charset="0"/>
                <a:ea typeface="Cambria" panose="02040503050406030204" pitchFamily="18" charset="0"/>
              </a:rPr>
              <a:t>: </a:t>
            </a:r>
            <a:r>
              <a:rPr lang="en-US" altLang="en-US" dirty="0" err="1">
                <a:latin typeface="Cambria" panose="02040503050406030204" pitchFamily="18" charset="0"/>
                <a:ea typeface="Cambria" panose="02040503050406030204" pitchFamily="18" charset="0"/>
              </a:rPr>
              <a:t>newItem</a:t>
            </a:r>
            <a:r>
              <a:rPr lang="en-US" altLang="en-US" dirty="0">
                <a:latin typeface="Cambria" panose="02040503050406030204" pitchFamily="18" charset="0"/>
                <a:ea typeface="Cambria" panose="02040503050406030204" pitchFamily="18" charset="0"/>
              </a:rPr>
              <a:t> is at rear of queue. </a:t>
            </a:r>
            <a:endParaRPr lang="en-US" altLang="en-US" dirty="0" smtClean="0">
              <a:latin typeface="Cambria" panose="02040503050406030204" pitchFamily="18" charset="0"/>
              <a:ea typeface="Cambria" panose="02040503050406030204" pitchFamily="18" charset="0"/>
            </a:endParaRPr>
          </a:p>
          <a:p>
            <a:pPr marL="0" indent="0">
              <a:lnSpc>
                <a:spcPct val="160000"/>
              </a:lnSpc>
              <a:buNone/>
            </a:pPr>
            <a:r>
              <a:rPr lang="en-US" altLang="en-US" dirty="0" smtClean="0">
                <a:latin typeface="Cambria" panose="02040503050406030204" pitchFamily="18" charset="0"/>
                <a:ea typeface="Cambria" panose="02040503050406030204" pitchFamily="18" charset="0"/>
              </a:rPr>
              <a:t>Algorithm</a:t>
            </a:r>
            <a:endParaRPr lang="en-US" altLang="en-US" dirty="0" smtClean="0">
              <a:latin typeface="Cambria" panose="02040503050406030204" pitchFamily="18" charset="0"/>
              <a:ea typeface="Cambria" panose="02040503050406030204" pitchFamily="18" charset="0"/>
            </a:endParaRPr>
          </a:p>
          <a:p>
            <a:pPr lvl="2" indent="-342900">
              <a:lnSpc>
                <a:spcPct val="160000"/>
              </a:lnSpc>
              <a:buFont typeface="Courier New" panose="02070309020205020404" pitchFamily="49" charset="0"/>
              <a:buChar char="o"/>
            </a:pPr>
            <a:r>
              <a:rPr lang="en-US" altLang="en-US" dirty="0">
                <a:latin typeface="Cambria" panose="02040503050406030204" pitchFamily="18" charset="0"/>
                <a:ea typeface="Cambria" panose="02040503050406030204" pitchFamily="18" charset="0"/>
              </a:rPr>
              <a:t>START</a:t>
            </a:r>
          </a:p>
          <a:p>
            <a:pPr lvl="2" indent="-342900">
              <a:lnSpc>
                <a:spcPct val="160000"/>
              </a:lnSpc>
              <a:buFont typeface="Courier New" panose="02070309020205020404" pitchFamily="49" charset="0"/>
              <a:buChar char="o"/>
            </a:pPr>
            <a:r>
              <a:rPr lang="en-US" altLang="en-US" dirty="0">
                <a:latin typeface="Cambria" panose="02040503050406030204" pitchFamily="18" charset="0"/>
                <a:ea typeface="Cambria" panose="02040503050406030204" pitchFamily="18" charset="0"/>
              </a:rPr>
              <a:t>Check if the queue is full.</a:t>
            </a:r>
          </a:p>
          <a:p>
            <a:pPr lvl="2" indent="-342900">
              <a:lnSpc>
                <a:spcPct val="160000"/>
              </a:lnSpc>
              <a:buFont typeface="Courier New" panose="02070309020205020404" pitchFamily="49" charset="0"/>
              <a:buChar char="o"/>
            </a:pPr>
            <a:r>
              <a:rPr lang="en-US" altLang="en-US" dirty="0">
                <a:latin typeface="Cambria" panose="02040503050406030204" pitchFamily="18" charset="0"/>
                <a:ea typeface="Cambria" panose="02040503050406030204" pitchFamily="18" charset="0"/>
              </a:rPr>
              <a:t>If the queue is full, produce overflow error and exit.</a:t>
            </a:r>
          </a:p>
          <a:p>
            <a:pPr lvl="2" indent="-342900">
              <a:lnSpc>
                <a:spcPct val="160000"/>
              </a:lnSpc>
              <a:buFont typeface="Courier New" panose="02070309020205020404" pitchFamily="49" charset="0"/>
              <a:buChar char="o"/>
            </a:pPr>
            <a:r>
              <a:rPr lang="en-US" altLang="en-US" dirty="0">
                <a:latin typeface="Cambria" panose="02040503050406030204" pitchFamily="18" charset="0"/>
                <a:ea typeface="Cambria" panose="02040503050406030204" pitchFamily="18" charset="0"/>
              </a:rPr>
              <a:t>If the queue is not full, increment rear pointer to point the next empty space.</a:t>
            </a:r>
          </a:p>
          <a:p>
            <a:pPr lvl="2" indent="-342900">
              <a:lnSpc>
                <a:spcPct val="160000"/>
              </a:lnSpc>
              <a:buFont typeface="Courier New" panose="02070309020205020404" pitchFamily="49" charset="0"/>
              <a:buChar char="o"/>
            </a:pPr>
            <a:r>
              <a:rPr lang="en-US" altLang="en-US" dirty="0">
                <a:latin typeface="Cambria" panose="02040503050406030204" pitchFamily="18" charset="0"/>
                <a:ea typeface="Cambria" panose="02040503050406030204" pitchFamily="18" charset="0"/>
              </a:rPr>
              <a:t>Add data element to the queue location, where the rear is pointing.</a:t>
            </a:r>
          </a:p>
          <a:p>
            <a:pPr lvl="2" indent="-342900">
              <a:lnSpc>
                <a:spcPct val="160000"/>
              </a:lnSpc>
              <a:buFont typeface="Courier New" panose="02070309020205020404" pitchFamily="49" charset="0"/>
              <a:buChar char="o"/>
            </a:pPr>
            <a:r>
              <a:rPr lang="en-US" altLang="en-US" dirty="0">
                <a:latin typeface="Cambria" panose="02040503050406030204" pitchFamily="18" charset="0"/>
                <a:ea typeface="Cambria" panose="02040503050406030204" pitchFamily="18" charset="0"/>
              </a:rPr>
              <a:t>return success.</a:t>
            </a:r>
          </a:p>
          <a:p>
            <a:pPr lvl="2" indent="-342900">
              <a:lnSpc>
                <a:spcPct val="160000"/>
              </a:lnSpc>
              <a:buFont typeface="Courier New" panose="02070309020205020404" pitchFamily="49" charset="0"/>
              <a:buChar char="o"/>
            </a:pPr>
            <a:r>
              <a:rPr lang="en-US" altLang="en-US" dirty="0" smtClean="0">
                <a:latin typeface="Cambria" panose="02040503050406030204" pitchFamily="18" charset="0"/>
                <a:ea typeface="Cambria" panose="02040503050406030204" pitchFamily="18" charset="0"/>
              </a:rPr>
              <a:t>END</a:t>
            </a:r>
            <a:endParaRPr lang="en-US" altLang="en-US" dirty="0" smtClean="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64384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685800" y="609600"/>
            <a:ext cx="7772400" cy="685800"/>
          </a:xfrm>
          <a:noFill/>
          <a:ln/>
        </p:spPr>
        <p:txBody>
          <a:bodyPr>
            <a:normAutofit fontScale="90000"/>
          </a:bodyPr>
          <a:lstStyle/>
          <a:p>
            <a:r>
              <a:rPr lang="en-US" dirty="0">
                <a:latin typeface="Cambria" pitchFamily="18" charset="0"/>
                <a:ea typeface="Cambria" pitchFamily="18" charset="0"/>
              </a:rPr>
              <a:t>One-Dimensional Arrays (cont.)</a:t>
            </a:r>
          </a:p>
        </p:txBody>
      </p:sp>
      <p:graphicFrame>
        <p:nvGraphicFramePr>
          <p:cNvPr id="5228" name="Group 108"/>
          <p:cNvGraphicFramePr>
            <a:graphicFrameLocks noGrp="1"/>
          </p:cNvGraphicFramePr>
          <p:nvPr/>
        </p:nvGraphicFramePr>
        <p:xfrm>
          <a:off x="1524000" y="2895600"/>
          <a:ext cx="6096000" cy="11938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596900">
                <a:tc>
                  <a:txBody>
                    <a:bodyPr/>
                    <a:lstStyle/>
                    <a:p>
                      <a:pPr marL="0" marR="0" lvl="0" indent="0" algn="ctr" defTabSz="914400" rtl="0" eaLnBrk="1" fontAlgn="base" latinLnBrk="0" hangingPunct="1">
                        <a:lnSpc>
                          <a:spcPct val="100000"/>
                        </a:lnSpc>
                        <a:spcBef>
                          <a:spcPct val="20000"/>
                        </a:spcBef>
                        <a:spcAft>
                          <a:spcPct val="0"/>
                        </a:spcAft>
                        <a:buClr>
                          <a:srgbClr val="FF0000"/>
                        </a:buClr>
                        <a:buSzPct val="150000"/>
                        <a:buFontTx/>
                        <a:buNone/>
                        <a:tabLst/>
                      </a:pPr>
                      <a:r>
                        <a:rPr kumimoji="0" lang="en-US" sz="2400" b="0" i="0" u="none" strike="noStrike" cap="none" normalizeH="0" baseline="0" dirty="0" err="1" smtClean="0">
                          <a:ln>
                            <a:noFill/>
                          </a:ln>
                          <a:solidFill>
                            <a:schemeClr val="tx1"/>
                          </a:solidFill>
                          <a:effectLst/>
                          <a:latin typeface="Times New Roman" charset="0"/>
                        </a:rPr>
                        <a:t>arr</a:t>
                      </a:r>
                      <a:r>
                        <a:rPr kumimoji="0" lang="en-US" sz="2400" b="0" i="0" u="none" strike="noStrike" cap="none" normalizeH="0" baseline="0" dirty="0" smtClean="0">
                          <a:ln>
                            <a:noFill/>
                          </a:ln>
                          <a:solidFill>
                            <a:schemeClr val="tx1"/>
                          </a:solidFill>
                          <a:effectLst/>
                          <a:latin typeface="Times New Roman" charset="0"/>
                        </a:rPr>
                        <a:t>[0]</a:t>
                      </a:r>
                    </a:p>
                  </a:txBody>
                  <a:tcPr horzOverflow="overflow">
                    <a:lnL cap="flat">
                      <a:noFill/>
                    </a:lnL>
                    <a:lnR>
                      <a:noFill/>
                    </a:lnR>
                    <a:lnT cap="flat">
                      <a:noFill/>
                    </a:lnT>
                    <a:lnB w="381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Pct val="150000"/>
                        <a:buFontTx/>
                        <a:buNone/>
                        <a:tabLst/>
                      </a:pPr>
                      <a:r>
                        <a:rPr kumimoji="0" lang="en-US" sz="2400" b="0" i="0" u="none" strike="noStrike" cap="none" normalizeH="0" baseline="0" dirty="0" err="1" smtClean="0">
                          <a:ln>
                            <a:noFill/>
                          </a:ln>
                          <a:solidFill>
                            <a:schemeClr val="tx1"/>
                          </a:solidFill>
                          <a:effectLst/>
                          <a:latin typeface="Times New Roman" charset="0"/>
                        </a:rPr>
                        <a:t>arr</a:t>
                      </a:r>
                      <a:r>
                        <a:rPr kumimoji="0" lang="en-US" sz="2400" b="0" i="0" u="none" strike="noStrike" cap="none" normalizeH="0" baseline="0" dirty="0" smtClean="0">
                          <a:ln>
                            <a:noFill/>
                          </a:ln>
                          <a:solidFill>
                            <a:schemeClr val="tx1"/>
                          </a:solidFill>
                          <a:effectLst/>
                          <a:latin typeface="Times New Roman" charset="0"/>
                        </a:rPr>
                        <a:t>[1]</a:t>
                      </a:r>
                    </a:p>
                  </a:txBody>
                  <a:tcPr horzOverflow="overflow">
                    <a:lnL>
                      <a:noFill/>
                    </a:lnL>
                    <a:lnR>
                      <a:noFill/>
                    </a:lnR>
                    <a:lnT cap="flat">
                      <a:noFill/>
                    </a:lnT>
                    <a:lnB w="381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Pct val="150000"/>
                        <a:buFontTx/>
                        <a:buNone/>
                        <a:tabLst/>
                      </a:pPr>
                      <a:r>
                        <a:rPr kumimoji="0" lang="en-US" sz="2400" b="0" i="0" u="none" strike="noStrike" cap="none" normalizeH="0" baseline="0" smtClean="0">
                          <a:ln>
                            <a:noFill/>
                          </a:ln>
                          <a:solidFill>
                            <a:schemeClr val="tx1"/>
                          </a:solidFill>
                          <a:effectLst/>
                          <a:latin typeface="Times New Roman" charset="0"/>
                        </a:rPr>
                        <a:t>arr[2]</a:t>
                      </a:r>
                    </a:p>
                  </a:txBody>
                  <a:tcPr horzOverflow="overflow">
                    <a:lnL>
                      <a:noFill/>
                    </a:lnL>
                    <a:lnR>
                      <a:noFill/>
                    </a:lnR>
                    <a:lnT cap="flat">
                      <a:noFill/>
                    </a:lnT>
                    <a:lnB w="381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Pct val="150000"/>
                        <a:buFontTx/>
                        <a:buNone/>
                        <a:tabLst/>
                      </a:pPr>
                      <a:r>
                        <a:rPr kumimoji="0" lang="en-US" sz="2400" b="0" i="0" u="none" strike="noStrike" cap="none" normalizeH="0" baseline="0" smtClean="0">
                          <a:ln>
                            <a:noFill/>
                          </a:ln>
                          <a:solidFill>
                            <a:schemeClr val="tx1"/>
                          </a:solidFill>
                          <a:effectLst/>
                          <a:latin typeface="Times New Roman" charset="0"/>
                        </a:rPr>
                        <a:t>arr[3]</a:t>
                      </a:r>
                    </a:p>
                  </a:txBody>
                  <a:tcPr horzOverflow="overflow">
                    <a:lnL>
                      <a:noFill/>
                    </a:lnL>
                    <a:lnR>
                      <a:noFill/>
                    </a:lnR>
                    <a:lnT cap="flat">
                      <a:noFill/>
                    </a:lnT>
                    <a:lnB w="381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Pct val="150000"/>
                        <a:buFontTx/>
                        <a:buNone/>
                        <a:tabLst/>
                      </a:pPr>
                      <a:r>
                        <a:rPr kumimoji="0" lang="en-US" sz="2400" b="0" i="0" u="none" strike="noStrike" cap="none" normalizeH="0" baseline="0" smtClean="0">
                          <a:ln>
                            <a:noFill/>
                          </a:ln>
                          <a:solidFill>
                            <a:schemeClr val="tx1"/>
                          </a:solidFill>
                          <a:effectLst/>
                          <a:latin typeface="Times New Roman" charset="0"/>
                        </a:rPr>
                        <a:t>arr[4]</a:t>
                      </a:r>
                    </a:p>
                  </a:txBody>
                  <a:tcPr horzOverflow="overflow">
                    <a:lnL>
                      <a:noFill/>
                    </a:lnL>
                    <a:lnR cap="flat">
                      <a:noFill/>
                    </a:lnR>
                    <a:lnT cap="flat">
                      <a:noFill/>
                    </a:lnT>
                    <a:lnB w="381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6900">
                <a:tc>
                  <a:txBody>
                    <a:bodyPr/>
                    <a:lstStyle/>
                    <a:p>
                      <a:pPr marL="0" marR="0" lvl="0" indent="0" algn="l" defTabSz="914400" rtl="0" eaLnBrk="1" fontAlgn="base" latinLnBrk="0" hangingPunct="1">
                        <a:lnSpc>
                          <a:spcPct val="100000"/>
                        </a:lnSpc>
                        <a:spcBef>
                          <a:spcPct val="20000"/>
                        </a:spcBef>
                        <a:spcAft>
                          <a:spcPct val="0"/>
                        </a:spcAft>
                        <a:buClr>
                          <a:srgbClr val="FF0000"/>
                        </a:buClr>
                        <a:buSzPct val="150000"/>
                        <a:buFontTx/>
                        <a:buNone/>
                        <a:tabLst/>
                      </a:pPr>
                      <a:endParaRPr kumimoji="0" lang="en-US" sz="2400" b="0" i="0" u="none" strike="noStrike" cap="none" normalizeH="0" baseline="0" smtClean="0">
                        <a:ln>
                          <a:noFill/>
                        </a:ln>
                        <a:solidFill>
                          <a:schemeClr val="tx1"/>
                        </a:solidFill>
                        <a:effectLst/>
                        <a:latin typeface="Times New Roman" charset="0"/>
                      </a:endParaRPr>
                    </a:p>
                  </a:txBody>
                  <a:tcPr horzOverflow="overflow">
                    <a:lnL w="381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38100" cap="flat" cmpd="sng" algn="ctr">
                      <a:solidFill>
                        <a:srgbClr val="FF9933"/>
                      </a:solidFill>
                      <a:prstDash val="solid"/>
                      <a:round/>
                      <a:headEnd type="none" w="med" len="med"/>
                      <a:tailEnd type="none" w="med" len="med"/>
                    </a:lnT>
                    <a:lnB w="381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Pct val="150000"/>
                        <a:buFontTx/>
                        <a:buNone/>
                        <a:tabLst/>
                      </a:pPr>
                      <a:endParaRPr kumimoji="0" lang="en-US" sz="2400" b="0" i="0" u="none" strike="noStrike" cap="none" normalizeH="0" baseline="0" dirty="0" smtClean="0">
                        <a:ln>
                          <a:noFill/>
                        </a:ln>
                        <a:solidFill>
                          <a:schemeClr val="tx1"/>
                        </a:solidFill>
                        <a:effectLst/>
                        <a:latin typeface="Times New Roman" charset="0"/>
                      </a:endParaRPr>
                    </a:p>
                  </a:txBody>
                  <a:tcPr horzOverflow="overflow">
                    <a:lnL w="381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38100" cap="flat" cmpd="sng" algn="ctr">
                      <a:solidFill>
                        <a:srgbClr val="FF9933"/>
                      </a:solidFill>
                      <a:prstDash val="solid"/>
                      <a:round/>
                      <a:headEnd type="none" w="med" len="med"/>
                      <a:tailEnd type="none" w="med" len="med"/>
                    </a:lnT>
                    <a:lnB w="381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Pct val="150000"/>
                        <a:buFontTx/>
                        <a:buNone/>
                        <a:tabLst/>
                      </a:pPr>
                      <a:endParaRPr kumimoji="0" lang="en-US" sz="2400" b="0" i="0" u="none" strike="noStrike" cap="none" normalizeH="0" baseline="0" smtClean="0">
                        <a:ln>
                          <a:noFill/>
                        </a:ln>
                        <a:solidFill>
                          <a:schemeClr val="tx1"/>
                        </a:solidFill>
                        <a:effectLst/>
                        <a:latin typeface="Times New Roman" charset="0"/>
                      </a:endParaRPr>
                    </a:p>
                  </a:txBody>
                  <a:tcPr horzOverflow="overflow">
                    <a:lnL w="381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38100" cap="flat" cmpd="sng" algn="ctr">
                      <a:solidFill>
                        <a:srgbClr val="FF9933"/>
                      </a:solidFill>
                      <a:prstDash val="solid"/>
                      <a:round/>
                      <a:headEnd type="none" w="med" len="med"/>
                      <a:tailEnd type="none" w="med" len="med"/>
                    </a:lnT>
                    <a:lnB w="381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Pct val="150000"/>
                        <a:buFontTx/>
                        <a:buNone/>
                        <a:tabLst/>
                      </a:pPr>
                      <a:endParaRPr kumimoji="0" lang="en-US" sz="2400" b="0" i="0" u="none" strike="noStrike" cap="none" normalizeH="0" baseline="0" smtClean="0">
                        <a:ln>
                          <a:noFill/>
                        </a:ln>
                        <a:solidFill>
                          <a:schemeClr val="tx1"/>
                        </a:solidFill>
                        <a:effectLst/>
                        <a:latin typeface="Times New Roman" charset="0"/>
                      </a:endParaRPr>
                    </a:p>
                  </a:txBody>
                  <a:tcPr horzOverflow="overflow">
                    <a:lnL w="381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38100" cap="flat" cmpd="sng" algn="ctr">
                      <a:solidFill>
                        <a:srgbClr val="FF9933"/>
                      </a:solidFill>
                      <a:prstDash val="solid"/>
                      <a:round/>
                      <a:headEnd type="none" w="med" len="med"/>
                      <a:tailEnd type="none" w="med" len="med"/>
                    </a:lnT>
                    <a:lnB w="38100" cap="flat" cmpd="sng" algn="ctr">
                      <a:solidFill>
                        <a:srgbClr val="FF9933"/>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Pct val="150000"/>
                        <a:buFontTx/>
                        <a:buNone/>
                        <a:tabLst/>
                      </a:pPr>
                      <a:endParaRPr kumimoji="0" lang="en-US" sz="2400" b="0" i="0" u="none" strike="noStrike" cap="none" normalizeH="0" baseline="0" dirty="0" smtClean="0">
                        <a:ln>
                          <a:noFill/>
                        </a:ln>
                        <a:solidFill>
                          <a:schemeClr val="tx1"/>
                        </a:solidFill>
                        <a:effectLst/>
                        <a:latin typeface="Times New Roman" charset="0"/>
                      </a:endParaRPr>
                    </a:p>
                  </a:txBody>
                  <a:tcPr horzOverflow="overflow">
                    <a:lnL w="38100" cap="flat" cmpd="sng" algn="ctr">
                      <a:solidFill>
                        <a:srgbClr val="FF9933"/>
                      </a:solidFill>
                      <a:prstDash val="solid"/>
                      <a:round/>
                      <a:headEnd type="none" w="med" len="med"/>
                      <a:tailEnd type="none" w="med" len="med"/>
                    </a:lnL>
                    <a:lnR w="38100" cap="flat" cmpd="sng" algn="ctr">
                      <a:solidFill>
                        <a:srgbClr val="FF9933"/>
                      </a:solidFill>
                      <a:prstDash val="solid"/>
                      <a:round/>
                      <a:headEnd type="none" w="med" len="med"/>
                      <a:tailEnd type="none" w="med" len="med"/>
                    </a:lnR>
                    <a:lnT w="38100" cap="flat" cmpd="sng" algn="ctr">
                      <a:solidFill>
                        <a:srgbClr val="FF9933"/>
                      </a:solidFill>
                      <a:prstDash val="solid"/>
                      <a:round/>
                      <a:headEnd type="none" w="med" len="med"/>
                      <a:tailEnd type="none" w="med" len="med"/>
                    </a:lnT>
                    <a:lnB w="38100" cap="flat" cmpd="sng" algn="ctr">
                      <a:solidFill>
                        <a:srgbClr val="FF99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229" name="Line 109"/>
          <p:cNvSpPr>
            <a:spLocks noChangeShapeType="1"/>
          </p:cNvSpPr>
          <p:nvPr/>
        </p:nvSpPr>
        <p:spPr bwMode="auto">
          <a:xfrm>
            <a:off x="1524000" y="1905000"/>
            <a:ext cx="0" cy="1371600"/>
          </a:xfrm>
          <a:prstGeom prst="line">
            <a:avLst/>
          </a:prstGeom>
          <a:noFill/>
          <a:ln w="57150">
            <a:solidFill>
              <a:schemeClr val="bg1"/>
            </a:solidFill>
            <a:round/>
            <a:headEnd/>
            <a:tailEnd type="triangle" w="med" len="med"/>
          </a:ln>
          <a:effectLst/>
        </p:spPr>
        <p:txBody>
          <a:bodyPr/>
          <a:lstStyle/>
          <a:p>
            <a:endParaRPr lang="en-US">
              <a:latin typeface="Cambria" pitchFamily="18" charset="0"/>
              <a:ea typeface="Cambria" pitchFamily="18" charset="0"/>
            </a:endParaRPr>
          </a:p>
        </p:txBody>
      </p:sp>
      <p:sp>
        <p:nvSpPr>
          <p:cNvPr id="5234" name="Text Box 114"/>
          <p:cNvSpPr txBox="1">
            <a:spLocks noChangeArrowheads="1"/>
          </p:cNvSpPr>
          <p:nvPr/>
        </p:nvSpPr>
        <p:spPr bwMode="auto">
          <a:xfrm>
            <a:off x="1828800" y="1828800"/>
            <a:ext cx="4343400" cy="615553"/>
          </a:xfrm>
          <a:prstGeom prst="rect">
            <a:avLst/>
          </a:prstGeom>
          <a:noFill/>
          <a:ln w="9525">
            <a:noFill/>
            <a:miter lim="800000"/>
            <a:headEnd/>
            <a:tailEnd/>
          </a:ln>
          <a:effectLst/>
        </p:spPr>
        <p:txBody>
          <a:bodyPr wrap="square">
            <a:spAutoFit/>
          </a:bodyPr>
          <a:lstStyle/>
          <a:p>
            <a:pPr>
              <a:lnSpc>
                <a:spcPct val="85000"/>
              </a:lnSpc>
              <a:spcBef>
                <a:spcPct val="50000"/>
              </a:spcBef>
            </a:pPr>
            <a:r>
              <a:rPr lang="en-US" sz="2000">
                <a:latin typeface="Cambria" pitchFamily="18" charset="0"/>
                <a:ea typeface="Cambria" pitchFamily="18" charset="0"/>
              </a:rPr>
              <a:t>The array name  </a:t>
            </a:r>
            <a:r>
              <a:rPr lang="en-US">
                <a:latin typeface="Cambria" pitchFamily="18" charset="0"/>
                <a:ea typeface="Cambria" pitchFamily="18" charset="0"/>
              </a:rPr>
              <a:t>arr</a:t>
            </a:r>
            <a:r>
              <a:rPr lang="en-US" sz="2000">
                <a:latin typeface="Cambria" pitchFamily="18" charset="0"/>
                <a:ea typeface="Cambria" pitchFamily="18" charset="0"/>
              </a:rPr>
              <a:t>  identifies the starting location of the array</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152400"/>
            <a:ext cx="8229600" cy="1143000"/>
          </a:xfrm>
        </p:spPr>
        <p:txBody>
          <a:bodyPr/>
          <a:lstStyle/>
          <a:p>
            <a:r>
              <a:rPr lang="en-US" altLang="en-US" dirty="0" err="1" smtClean="0">
                <a:latin typeface="Cambria" panose="02040503050406030204" pitchFamily="18" charset="0"/>
                <a:ea typeface="Cambria" panose="02040503050406030204" pitchFamily="18" charset="0"/>
              </a:rPr>
              <a:t>Dequeue</a:t>
            </a:r>
            <a:endParaRPr lang="en-US" altLang="en-US" dirty="0">
              <a:latin typeface="Cambria" panose="02040503050406030204" pitchFamily="18" charset="0"/>
              <a:ea typeface="Cambria" panose="02040503050406030204" pitchFamily="18" charset="0"/>
            </a:endParaRPr>
          </a:p>
        </p:txBody>
      </p:sp>
      <p:sp>
        <p:nvSpPr>
          <p:cNvPr id="10243" name="Rectangle 3"/>
          <p:cNvSpPr>
            <a:spLocks noGrp="1" noChangeArrowheads="1"/>
          </p:cNvSpPr>
          <p:nvPr>
            <p:ph type="body" idx="1"/>
          </p:nvPr>
        </p:nvSpPr>
        <p:spPr>
          <a:xfrm>
            <a:off x="457200" y="914400"/>
            <a:ext cx="8229600" cy="5791200"/>
          </a:xfrm>
        </p:spPr>
        <p:txBody>
          <a:bodyPr>
            <a:normAutofit fontScale="62500" lnSpcReduction="20000"/>
          </a:bodyPr>
          <a:lstStyle/>
          <a:p>
            <a:pPr>
              <a:lnSpc>
                <a:spcPct val="170000"/>
              </a:lnSpc>
            </a:pPr>
            <a:r>
              <a:rPr lang="en-US" altLang="en-US" i="1" dirty="0">
                <a:latin typeface="Cambria" panose="02040503050406030204" pitchFamily="18" charset="0"/>
                <a:ea typeface="Cambria" panose="02040503050406030204" pitchFamily="18" charset="0"/>
                <a:cs typeface="Times New Roman" panose="02020603050405020304" pitchFamily="18" charset="0"/>
              </a:rPr>
              <a:t>Function</a:t>
            </a:r>
            <a:r>
              <a:rPr lang="en-US" altLang="en-US" dirty="0">
                <a:latin typeface="Cambria" panose="02040503050406030204" pitchFamily="18" charset="0"/>
                <a:ea typeface="Cambria" panose="02040503050406030204" pitchFamily="18" charset="0"/>
                <a:cs typeface="Times New Roman" panose="02020603050405020304" pitchFamily="18" charset="0"/>
              </a:rPr>
              <a:t>: Removes front item from queue and returns it in item.</a:t>
            </a:r>
            <a:endParaRPr lang="en-US" altLang="en-US" dirty="0">
              <a:latin typeface="Cambria" panose="02040503050406030204" pitchFamily="18" charset="0"/>
              <a:ea typeface="Cambria" panose="02040503050406030204" pitchFamily="18" charset="0"/>
              <a:cs typeface="Courier New" panose="02070309020205020404" pitchFamily="49" charset="0"/>
            </a:endParaRPr>
          </a:p>
          <a:p>
            <a:pPr>
              <a:lnSpc>
                <a:spcPct val="170000"/>
              </a:lnSpc>
            </a:pPr>
            <a:r>
              <a:rPr lang="en-US" altLang="en-US" i="1" dirty="0">
                <a:latin typeface="Cambria" panose="02040503050406030204" pitchFamily="18" charset="0"/>
                <a:ea typeface="Cambria" panose="02040503050406030204" pitchFamily="18" charset="0"/>
                <a:cs typeface="Times New Roman" panose="02020603050405020304" pitchFamily="18" charset="0"/>
              </a:rPr>
              <a:t>Preconditions</a:t>
            </a:r>
            <a:r>
              <a:rPr lang="en-US" altLang="en-US" dirty="0">
                <a:latin typeface="Cambria" panose="02040503050406030204" pitchFamily="18" charset="0"/>
                <a:ea typeface="Cambria" panose="02040503050406030204" pitchFamily="18" charset="0"/>
                <a:cs typeface="Times New Roman" panose="02020603050405020304" pitchFamily="18" charset="0"/>
              </a:rPr>
              <a:t>: Queue has been initialized and is not empty.</a:t>
            </a:r>
            <a:endParaRPr lang="en-US" altLang="en-US" dirty="0">
              <a:latin typeface="Cambria" panose="02040503050406030204" pitchFamily="18" charset="0"/>
              <a:ea typeface="Cambria" panose="02040503050406030204" pitchFamily="18" charset="0"/>
              <a:cs typeface="Courier New" panose="02070309020205020404" pitchFamily="49" charset="0"/>
            </a:endParaRPr>
          </a:p>
          <a:p>
            <a:pPr>
              <a:lnSpc>
                <a:spcPct val="170000"/>
              </a:lnSpc>
            </a:pPr>
            <a:r>
              <a:rPr lang="en-US" altLang="en-US" i="1" dirty="0" err="1">
                <a:latin typeface="Cambria" panose="02040503050406030204" pitchFamily="18" charset="0"/>
                <a:ea typeface="Cambria" panose="02040503050406030204" pitchFamily="18" charset="0"/>
                <a:cs typeface="Times New Roman" panose="02020603050405020304" pitchFamily="18" charset="0"/>
              </a:rPr>
              <a:t>Postconditions</a:t>
            </a:r>
            <a:r>
              <a:rPr lang="en-US" altLang="en-US" dirty="0">
                <a:latin typeface="Cambria" panose="02040503050406030204" pitchFamily="18" charset="0"/>
                <a:ea typeface="Cambria" panose="02040503050406030204" pitchFamily="18" charset="0"/>
                <a:cs typeface="Times New Roman" panose="02020603050405020304" pitchFamily="18" charset="0"/>
              </a:rPr>
              <a:t>: Front element has been removed from </a:t>
            </a:r>
            <a:r>
              <a:rPr lang="en-US" altLang="en-US" dirty="0" smtClean="0">
                <a:latin typeface="Cambria" panose="02040503050406030204" pitchFamily="18" charset="0"/>
                <a:ea typeface="Cambria" panose="02040503050406030204" pitchFamily="18" charset="0"/>
                <a:cs typeface="Times New Roman" panose="02020603050405020304" pitchFamily="18" charset="0"/>
              </a:rPr>
              <a:t>queue.</a:t>
            </a:r>
            <a:endParaRPr lang="en-US" altLang="en-US" sz="1100" dirty="0" smtClean="0">
              <a:latin typeface="Cambria" panose="02040503050406030204" pitchFamily="18" charset="0"/>
              <a:ea typeface="Cambria" panose="02040503050406030204" pitchFamily="18" charset="0"/>
            </a:endParaRPr>
          </a:p>
          <a:p>
            <a:pPr>
              <a:lnSpc>
                <a:spcPct val="170000"/>
              </a:lnSpc>
            </a:pPr>
            <a:r>
              <a:rPr lang="en-US" altLang="en-US" dirty="0" smtClean="0">
                <a:latin typeface="Cambria" panose="02040503050406030204" pitchFamily="18" charset="0"/>
                <a:ea typeface="Cambria" panose="02040503050406030204" pitchFamily="18" charset="0"/>
              </a:rPr>
              <a:t>Algorithm</a:t>
            </a:r>
          </a:p>
          <a:p>
            <a:pPr lvl="1">
              <a:lnSpc>
                <a:spcPct val="170000"/>
              </a:lnSpc>
              <a:buFont typeface="Courier New" panose="02070309020205020404" pitchFamily="49" charset="0"/>
              <a:buChar char="o"/>
            </a:pPr>
            <a:r>
              <a:rPr lang="en-US" altLang="en-US" sz="2900" dirty="0" smtClean="0">
                <a:latin typeface="Cambria" panose="02040503050406030204" pitchFamily="18" charset="0"/>
                <a:ea typeface="Cambria" panose="02040503050406030204" pitchFamily="18" charset="0"/>
              </a:rPr>
              <a:t>START</a:t>
            </a:r>
            <a:endParaRPr lang="en-US" altLang="en-US" sz="2900" dirty="0">
              <a:latin typeface="Cambria" panose="02040503050406030204" pitchFamily="18" charset="0"/>
              <a:ea typeface="Cambria" panose="02040503050406030204" pitchFamily="18" charset="0"/>
            </a:endParaRPr>
          </a:p>
          <a:p>
            <a:pPr lvl="1">
              <a:lnSpc>
                <a:spcPct val="170000"/>
              </a:lnSpc>
              <a:buFont typeface="Courier New" panose="02070309020205020404" pitchFamily="49" charset="0"/>
              <a:buChar char="o"/>
            </a:pPr>
            <a:r>
              <a:rPr lang="en-US" altLang="en-US" sz="2900" dirty="0">
                <a:latin typeface="Cambria" panose="02040503050406030204" pitchFamily="18" charset="0"/>
                <a:ea typeface="Cambria" panose="02040503050406030204" pitchFamily="18" charset="0"/>
              </a:rPr>
              <a:t>Check if the queue is empty.</a:t>
            </a:r>
          </a:p>
          <a:p>
            <a:pPr lvl="1">
              <a:lnSpc>
                <a:spcPct val="170000"/>
              </a:lnSpc>
              <a:buFont typeface="Courier New" panose="02070309020205020404" pitchFamily="49" charset="0"/>
              <a:buChar char="o"/>
            </a:pPr>
            <a:r>
              <a:rPr lang="en-US" altLang="en-US" sz="2900" dirty="0">
                <a:latin typeface="Cambria" panose="02040503050406030204" pitchFamily="18" charset="0"/>
                <a:ea typeface="Cambria" panose="02040503050406030204" pitchFamily="18" charset="0"/>
              </a:rPr>
              <a:t>If the queue is empty, produce underflow error and exit.</a:t>
            </a:r>
          </a:p>
          <a:p>
            <a:pPr lvl="1">
              <a:lnSpc>
                <a:spcPct val="170000"/>
              </a:lnSpc>
              <a:buFont typeface="Courier New" panose="02070309020205020404" pitchFamily="49" charset="0"/>
              <a:buChar char="o"/>
            </a:pPr>
            <a:r>
              <a:rPr lang="en-US" altLang="en-US" sz="2900" dirty="0">
                <a:latin typeface="Cambria" panose="02040503050406030204" pitchFamily="18" charset="0"/>
                <a:ea typeface="Cambria" panose="02040503050406030204" pitchFamily="18" charset="0"/>
              </a:rPr>
              <a:t>If the queue is not empty, access the data where front is pointing.</a:t>
            </a:r>
          </a:p>
          <a:p>
            <a:pPr lvl="1">
              <a:lnSpc>
                <a:spcPct val="170000"/>
              </a:lnSpc>
              <a:buFont typeface="Courier New" panose="02070309020205020404" pitchFamily="49" charset="0"/>
              <a:buChar char="o"/>
            </a:pPr>
            <a:r>
              <a:rPr lang="en-US" altLang="en-US" sz="2900" dirty="0">
                <a:latin typeface="Cambria" panose="02040503050406030204" pitchFamily="18" charset="0"/>
                <a:ea typeface="Cambria" panose="02040503050406030204" pitchFamily="18" charset="0"/>
              </a:rPr>
              <a:t>Increment front pointer to point to the next available data element.</a:t>
            </a:r>
          </a:p>
          <a:p>
            <a:pPr lvl="1">
              <a:lnSpc>
                <a:spcPct val="170000"/>
              </a:lnSpc>
              <a:buFont typeface="Courier New" panose="02070309020205020404" pitchFamily="49" charset="0"/>
              <a:buChar char="o"/>
            </a:pPr>
            <a:r>
              <a:rPr lang="en-US" altLang="en-US" sz="2900" dirty="0">
                <a:latin typeface="Cambria" panose="02040503050406030204" pitchFamily="18" charset="0"/>
                <a:ea typeface="Cambria" panose="02040503050406030204" pitchFamily="18" charset="0"/>
              </a:rPr>
              <a:t>Return success.</a:t>
            </a:r>
          </a:p>
          <a:p>
            <a:pPr lvl="1">
              <a:lnSpc>
                <a:spcPct val="170000"/>
              </a:lnSpc>
              <a:buFont typeface="Courier New" panose="02070309020205020404" pitchFamily="49" charset="0"/>
              <a:buChar char="o"/>
            </a:pPr>
            <a:r>
              <a:rPr lang="en-US" altLang="en-US" sz="2900" dirty="0">
                <a:latin typeface="Cambria" panose="02040503050406030204" pitchFamily="18" charset="0"/>
                <a:ea typeface="Cambria" panose="02040503050406030204" pitchFamily="18" charset="0"/>
              </a:rPr>
              <a:t>END</a:t>
            </a:r>
            <a:endParaRPr lang="en-US" altLang="en-US" sz="29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6232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33400" y="-152400"/>
            <a:ext cx="7772400" cy="1143000"/>
          </a:xfrm>
        </p:spPr>
        <p:txBody>
          <a:bodyPr/>
          <a:lstStyle/>
          <a:p>
            <a:r>
              <a:rPr lang="en-US" altLang="en-US" dirty="0">
                <a:latin typeface="Cambria" panose="02040503050406030204" pitchFamily="18" charset="0"/>
                <a:ea typeface="Cambria" panose="02040503050406030204" pitchFamily="18" charset="0"/>
              </a:rPr>
              <a:t>Queue overflow </a:t>
            </a:r>
          </a:p>
        </p:txBody>
      </p:sp>
      <p:sp>
        <p:nvSpPr>
          <p:cNvPr id="27651" name="Rectangle 3"/>
          <p:cNvSpPr>
            <a:spLocks noGrp="1" noChangeArrowheads="1"/>
          </p:cNvSpPr>
          <p:nvPr>
            <p:ph type="body" idx="1"/>
          </p:nvPr>
        </p:nvSpPr>
        <p:spPr>
          <a:xfrm>
            <a:off x="685800" y="990600"/>
            <a:ext cx="7772400" cy="5715000"/>
          </a:xfrm>
        </p:spPr>
        <p:txBody>
          <a:bodyPr>
            <a:noAutofit/>
          </a:bodyPr>
          <a:lstStyle/>
          <a:p>
            <a:pPr>
              <a:lnSpc>
                <a:spcPct val="150000"/>
              </a:lnSpc>
            </a:pPr>
            <a:r>
              <a:rPr lang="en-US" altLang="en-US" sz="2000" dirty="0">
                <a:latin typeface="Cambria" panose="02040503050406030204" pitchFamily="18" charset="0"/>
                <a:ea typeface="Cambria" panose="02040503050406030204" pitchFamily="18" charset="0"/>
                <a:cs typeface="Times New Roman" panose="02020603050405020304" pitchFamily="18" charset="0"/>
              </a:rPr>
              <a:t>The condition resulting from trying to add an element onto a full queue</a:t>
            </a:r>
            <a:r>
              <a:rPr lang="en-US" altLang="en-US" sz="2000" dirty="0" smtClean="0">
                <a:latin typeface="Cambria" panose="02040503050406030204" pitchFamily="18" charset="0"/>
                <a:ea typeface="Cambria" panose="02040503050406030204" pitchFamily="18" charset="0"/>
                <a:cs typeface="Times New Roman" panose="02020603050405020304" pitchFamily="18" charset="0"/>
              </a:rPr>
              <a:t>.</a:t>
            </a:r>
            <a:endParaRPr lang="en-US" altLang="en-US" sz="2000" dirty="0">
              <a:latin typeface="Cambria" panose="02040503050406030204" pitchFamily="18" charset="0"/>
              <a:ea typeface="Cambria" panose="02040503050406030204" pitchFamily="18" charset="0"/>
              <a:cs typeface="Courier New" panose="02070309020205020404" pitchFamily="49" charset="0"/>
            </a:endParaRPr>
          </a:p>
          <a:p>
            <a:pPr>
              <a:lnSpc>
                <a:spcPct val="150000"/>
              </a:lnSpc>
              <a:buFontTx/>
              <a:buNone/>
            </a:pPr>
            <a:r>
              <a:rPr lang="en-US" altLang="en-US" sz="2000" dirty="0">
                <a:latin typeface="Cambria" panose="02040503050406030204" pitchFamily="18" charset="0"/>
                <a:ea typeface="Cambria" panose="02040503050406030204" pitchFamily="18" charset="0"/>
                <a:cs typeface="Times New Roman" panose="02020603050405020304" pitchFamily="18" charset="0"/>
              </a:rPr>
              <a:t>		if(!</a:t>
            </a:r>
            <a:r>
              <a:rPr lang="en-US" altLang="en-US" sz="2000" dirty="0" err="1">
                <a:latin typeface="Cambria" panose="02040503050406030204" pitchFamily="18" charset="0"/>
                <a:ea typeface="Cambria" panose="02040503050406030204" pitchFamily="18" charset="0"/>
                <a:cs typeface="Times New Roman" panose="02020603050405020304" pitchFamily="18" charset="0"/>
              </a:rPr>
              <a:t>q.IsFull</a:t>
            </a:r>
            <a:r>
              <a:rPr lang="en-US" altLang="en-US" sz="2000" dirty="0">
                <a:latin typeface="Cambria" panose="02040503050406030204" pitchFamily="18" charset="0"/>
                <a:ea typeface="Cambria" panose="02040503050406030204" pitchFamily="18" charset="0"/>
                <a:cs typeface="Times New Roman" panose="02020603050405020304" pitchFamily="18" charset="0"/>
              </a:rPr>
              <a:t>())</a:t>
            </a:r>
            <a:endParaRPr lang="en-US" altLang="en-US" sz="2000" dirty="0">
              <a:latin typeface="Cambria" panose="02040503050406030204" pitchFamily="18" charset="0"/>
              <a:ea typeface="Cambria" panose="02040503050406030204" pitchFamily="18" charset="0"/>
              <a:cs typeface="Courier New" panose="02070309020205020404" pitchFamily="49" charset="0"/>
            </a:endParaRPr>
          </a:p>
          <a:p>
            <a:pPr>
              <a:lnSpc>
                <a:spcPct val="150000"/>
              </a:lnSpc>
              <a:buFontTx/>
              <a:buNone/>
            </a:pPr>
            <a:r>
              <a:rPr lang="en-US" altLang="en-US" sz="2000" dirty="0">
                <a:latin typeface="Cambria" panose="02040503050406030204" pitchFamily="18" charset="0"/>
                <a:ea typeface="Cambria" panose="02040503050406030204" pitchFamily="18" charset="0"/>
                <a:cs typeface="Times New Roman" panose="02020603050405020304" pitchFamily="18" charset="0"/>
              </a:rPr>
              <a:t>  		  </a:t>
            </a:r>
            <a:r>
              <a:rPr lang="en-US" altLang="en-US" sz="2000" dirty="0" err="1">
                <a:latin typeface="Cambria" panose="02040503050406030204" pitchFamily="18" charset="0"/>
                <a:ea typeface="Cambria" panose="02040503050406030204" pitchFamily="18" charset="0"/>
                <a:cs typeface="Times New Roman" panose="02020603050405020304" pitchFamily="18" charset="0"/>
              </a:rPr>
              <a:t>q.Enqueue</a:t>
            </a:r>
            <a:r>
              <a:rPr lang="en-US" altLang="en-US" sz="2000" dirty="0">
                <a:latin typeface="Cambria" panose="02040503050406030204" pitchFamily="18" charset="0"/>
                <a:ea typeface="Cambria" panose="02040503050406030204" pitchFamily="18" charset="0"/>
                <a:cs typeface="Times New Roman" panose="02020603050405020304" pitchFamily="18" charset="0"/>
              </a:rPr>
              <a:t>(item</a:t>
            </a:r>
            <a:r>
              <a:rPr lang="en-US" altLang="en-US" sz="2000" dirty="0" smtClean="0">
                <a:latin typeface="Cambria" panose="02040503050406030204" pitchFamily="18" charset="0"/>
                <a:ea typeface="Cambria" panose="02040503050406030204" pitchFamily="18" charset="0"/>
                <a:cs typeface="Times New Roman" panose="02020603050405020304" pitchFamily="18" charset="0"/>
              </a:rPr>
              <a:t>);</a:t>
            </a:r>
          </a:p>
          <a:p>
            <a:pPr>
              <a:lnSpc>
                <a:spcPct val="150000"/>
              </a:lnSpc>
              <a:buFontTx/>
              <a:buNone/>
            </a:pPr>
            <a:endParaRPr lang="en-US" altLang="en-US" sz="2000" dirty="0">
              <a:latin typeface="Cambria" panose="02040503050406030204" pitchFamily="18" charset="0"/>
              <a:ea typeface="Cambria" panose="02040503050406030204" pitchFamily="18" charset="0"/>
              <a:cs typeface="Courier New" panose="02070309020205020404" pitchFamily="49" charset="0"/>
            </a:endParaRPr>
          </a:p>
          <a:p>
            <a:pPr>
              <a:lnSpc>
                <a:spcPct val="150000"/>
              </a:lnSpc>
              <a:buFontTx/>
              <a:buNone/>
            </a:pPr>
            <a:r>
              <a:rPr lang="en-US" altLang="en-US" sz="2000" dirty="0" smtClean="0">
                <a:latin typeface="Cambria" panose="02040503050406030204" pitchFamily="18" charset="0"/>
                <a:ea typeface="Cambria" panose="02040503050406030204" pitchFamily="18" charset="0"/>
              </a:rPr>
              <a:t>Algorithm for </a:t>
            </a:r>
            <a:r>
              <a:rPr lang="en-US" altLang="en-US" sz="2000" dirty="0" err="1" smtClean="0">
                <a:latin typeface="Cambria" panose="02040503050406030204" pitchFamily="18" charset="0"/>
                <a:ea typeface="Cambria" panose="02040503050406030204" pitchFamily="18" charset="0"/>
              </a:rPr>
              <a:t>IsFull</a:t>
            </a:r>
            <a:endParaRPr lang="en-US" altLang="en-US" sz="2000" dirty="0" smtClean="0">
              <a:latin typeface="Cambria" panose="02040503050406030204" pitchFamily="18" charset="0"/>
              <a:ea typeface="Cambria" panose="02040503050406030204" pitchFamily="18" charset="0"/>
            </a:endParaRPr>
          </a:p>
          <a:p>
            <a:pPr>
              <a:lnSpc>
                <a:spcPct val="150000"/>
              </a:lnSpc>
              <a:buFont typeface="Courier New" panose="02070309020205020404" pitchFamily="49" charset="0"/>
              <a:buChar char="o"/>
            </a:pPr>
            <a:r>
              <a:rPr lang="en-US" altLang="en-US" sz="2000" dirty="0" smtClean="0">
                <a:latin typeface="Cambria" panose="02040503050406030204" pitchFamily="18" charset="0"/>
                <a:ea typeface="Cambria" panose="02040503050406030204" pitchFamily="18" charset="0"/>
              </a:rPr>
              <a:t>START</a:t>
            </a:r>
            <a:endParaRPr lang="en-US" altLang="en-US" sz="2000" dirty="0">
              <a:latin typeface="Cambria" panose="02040503050406030204" pitchFamily="18" charset="0"/>
              <a:ea typeface="Cambria" panose="02040503050406030204" pitchFamily="18" charset="0"/>
            </a:endParaRPr>
          </a:p>
          <a:p>
            <a:pPr>
              <a:lnSpc>
                <a:spcPct val="150000"/>
              </a:lnSpc>
              <a:buFont typeface="Courier New" panose="02070309020205020404" pitchFamily="49" charset="0"/>
              <a:buChar char="o"/>
            </a:pPr>
            <a:r>
              <a:rPr lang="en-US" altLang="en-US" sz="2000" dirty="0">
                <a:latin typeface="Cambria" panose="02040503050406030204" pitchFamily="18" charset="0"/>
                <a:ea typeface="Cambria" panose="02040503050406030204" pitchFamily="18" charset="0"/>
              </a:rPr>
              <a:t>If the count of queue elements equals the queue size, return true</a:t>
            </a:r>
          </a:p>
          <a:p>
            <a:pPr>
              <a:lnSpc>
                <a:spcPct val="150000"/>
              </a:lnSpc>
              <a:buFont typeface="Courier New" panose="02070309020205020404" pitchFamily="49" charset="0"/>
              <a:buChar char="o"/>
            </a:pPr>
            <a:r>
              <a:rPr lang="en-US" altLang="en-US" sz="2000" dirty="0">
                <a:latin typeface="Cambria" panose="02040503050406030204" pitchFamily="18" charset="0"/>
                <a:ea typeface="Cambria" panose="02040503050406030204" pitchFamily="18" charset="0"/>
              </a:rPr>
              <a:t>Otherwise, return false</a:t>
            </a:r>
          </a:p>
          <a:p>
            <a:pPr>
              <a:lnSpc>
                <a:spcPct val="150000"/>
              </a:lnSpc>
              <a:buFont typeface="Courier New" panose="02070309020205020404" pitchFamily="49" charset="0"/>
              <a:buChar char="o"/>
            </a:pPr>
            <a:r>
              <a:rPr lang="en-US" altLang="en-US" sz="2000" dirty="0">
                <a:latin typeface="Cambria" panose="02040503050406030204" pitchFamily="18" charset="0"/>
                <a:ea typeface="Cambria" panose="02040503050406030204" pitchFamily="18" charset="0"/>
              </a:rPr>
              <a:t>END</a:t>
            </a:r>
            <a:endParaRPr lang="en-US" alt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844677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76200"/>
            <a:ext cx="7772400" cy="1143000"/>
          </a:xfrm>
        </p:spPr>
        <p:txBody>
          <a:bodyPr/>
          <a:lstStyle/>
          <a:p>
            <a:r>
              <a:rPr lang="en-US" altLang="en-US" dirty="0">
                <a:latin typeface="Cambria" panose="02040503050406030204" pitchFamily="18" charset="0"/>
                <a:ea typeface="Cambria" panose="02040503050406030204" pitchFamily="18" charset="0"/>
                <a:cs typeface="Times New Roman" panose="02020603050405020304" pitchFamily="18" charset="0"/>
              </a:rPr>
              <a:t>Queue underflow</a:t>
            </a:r>
            <a:endParaRPr lang="en-US" altLang="en-US" dirty="0">
              <a:latin typeface="Cambria" panose="02040503050406030204" pitchFamily="18" charset="0"/>
              <a:ea typeface="Cambria" panose="02040503050406030204" pitchFamily="18" charset="0"/>
              <a:cs typeface="Courier New" panose="02070309020205020404" pitchFamily="49" charset="0"/>
            </a:endParaRPr>
          </a:p>
        </p:txBody>
      </p:sp>
      <p:sp>
        <p:nvSpPr>
          <p:cNvPr id="28675" name="Rectangle 3"/>
          <p:cNvSpPr>
            <a:spLocks noGrp="1" noChangeArrowheads="1"/>
          </p:cNvSpPr>
          <p:nvPr>
            <p:ph type="body" idx="1"/>
          </p:nvPr>
        </p:nvSpPr>
        <p:spPr>
          <a:xfrm>
            <a:off x="685800" y="1066800"/>
            <a:ext cx="7772400" cy="5029200"/>
          </a:xfrm>
        </p:spPr>
        <p:txBody>
          <a:bodyPr>
            <a:normAutofit fontScale="92500" lnSpcReduction="10000"/>
          </a:bodyPr>
          <a:lstStyle/>
          <a:p>
            <a:pPr algn="just">
              <a:lnSpc>
                <a:spcPct val="150000"/>
              </a:lnSpc>
            </a:pPr>
            <a:r>
              <a:rPr lang="en-US" altLang="en-US" sz="2400" dirty="0">
                <a:latin typeface="Cambria" panose="02040503050406030204" pitchFamily="18" charset="0"/>
                <a:ea typeface="Cambria" panose="02040503050406030204" pitchFamily="18" charset="0"/>
                <a:cs typeface="Times New Roman" panose="02020603050405020304" pitchFamily="18" charset="0"/>
              </a:rPr>
              <a:t>The condition resulting from trying to remove an element from an empty queue.</a:t>
            </a:r>
            <a:endParaRPr lang="en-US" altLang="en-US" sz="2400" dirty="0">
              <a:latin typeface="Cambria" panose="02040503050406030204" pitchFamily="18" charset="0"/>
              <a:ea typeface="Cambria" panose="02040503050406030204" pitchFamily="18" charset="0"/>
              <a:cs typeface="Courier New" panose="02070309020205020404" pitchFamily="49" charset="0"/>
            </a:endParaRPr>
          </a:p>
          <a:p>
            <a:pPr algn="just">
              <a:lnSpc>
                <a:spcPct val="150000"/>
              </a:lnSpc>
              <a:buFontTx/>
              <a:buNone/>
            </a:pPr>
            <a:r>
              <a:rPr lang="en-US" altLang="en-US" sz="2400" dirty="0">
                <a:latin typeface="Cambria" panose="02040503050406030204" pitchFamily="18" charset="0"/>
                <a:ea typeface="Cambria" panose="02040503050406030204" pitchFamily="18" charset="0"/>
                <a:cs typeface="Times New Roman" panose="02020603050405020304" pitchFamily="18" charset="0"/>
              </a:rPr>
              <a:t> 			if(!</a:t>
            </a:r>
            <a:r>
              <a:rPr lang="en-US" altLang="en-US" sz="2400" dirty="0" err="1">
                <a:latin typeface="Cambria" panose="02040503050406030204" pitchFamily="18" charset="0"/>
                <a:ea typeface="Cambria" panose="02040503050406030204" pitchFamily="18" charset="0"/>
                <a:cs typeface="Times New Roman" panose="02020603050405020304" pitchFamily="18" charset="0"/>
              </a:rPr>
              <a:t>q.IsEmpty</a:t>
            </a:r>
            <a:r>
              <a:rPr lang="en-US" altLang="en-US" sz="2400" dirty="0">
                <a:latin typeface="Cambria" panose="02040503050406030204" pitchFamily="18" charset="0"/>
                <a:ea typeface="Cambria" panose="02040503050406030204" pitchFamily="18" charset="0"/>
                <a:cs typeface="Times New Roman" panose="02020603050405020304" pitchFamily="18" charset="0"/>
              </a:rPr>
              <a:t>())</a:t>
            </a:r>
            <a:endParaRPr lang="en-US" altLang="en-US" sz="2400" dirty="0">
              <a:latin typeface="Cambria" panose="02040503050406030204" pitchFamily="18" charset="0"/>
              <a:ea typeface="Cambria" panose="02040503050406030204" pitchFamily="18" charset="0"/>
              <a:cs typeface="Courier New" panose="02070309020205020404" pitchFamily="49" charset="0"/>
            </a:endParaRPr>
          </a:p>
          <a:p>
            <a:pPr algn="just">
              <a:lnSpc>
                <a:spcPct val="150000"/>
              </a:lnSpc>
              <a:buFontTx/>
              <a:buNone/>
            </a:pPr>
            <a:r>
              <a:rPr lang="en-US" altLang="en-US" sz="2400" dirty="0">
                <a:latin typeface="Cambria" panose="02040503050406030204" pitchFamily="18" charset="0"/>
                <a:ea typeface="Cambria" panose="02040503050406030204" pitchFamily="18" charset="0"/>
                <a:cs typeface="Times New Roman" panose="02020603050405020304" pitchFamily="18" charset="0"/>
              </a:rPr>
              <a:t>			  </a:t>
            </a:r>
            <a:r>
              <a:rPr lang="en-US" altLang="en-US" sz="2400" dirty="0" err="1">
                <a:latin typeface="Cambria" panose="02040503050406030204" pitchFamily="18" charset="0"/>
                <a:ea typeface="Cambria" panose="02040503050406030204" pitchFamily="18" charset="0"/>
                <a:cs typeface="Times New Roman" panose="02020603050405020304" pitchFamily="18" charset="0"/>
              </a:rPr>
              <a:t>q.Dequeue</a:t>
            </a:r>
            <a:r>
              <a:rPr lang="en-US" altLang="en-US" sz="2400" dirty="0">
                <a:latin typeface="Cambria" panose="02040503050406030204" pitchFamily="18" charset="0"/>
                <a:ea typeface="Cambria" panose="02040503050406030204" pitchFamily="18" charset="0"/>
                <a:cs typeface="Times New Roman" panose="02020603050405020304" pitchFamily="18" charset="0"/>
              </a:rPr>
              <a:t>(item);</a:t>
            </a:r>
            <a:endParaRPr lang="en-US" altLang="en-US" sz="2400" dirty="0">
              <a:latin typeface="Cambria" panose="02040503050406030204" pitchFamily="18" charset="0"/>
              <a:ea typeface="Cambria" panose="02040503050406030204" pitchFamily="18" charset="0"/>
              <a:cs typeface="Courier New" panose="02070309020205020404" pitchFamily="49" charset="0"/>
            </a:endParaRPr>
          </a:p>
          <a:p>
            <a:pPr algn="just">
              <a:lnSpc>
                <a:spcPct val="150000"/>
              </a:lnSpc>
              <a:buNone/>
            </a:pPr>
            <a:endParaRPr lang="en-US" altLang="en-US" sz="2400" dirty="0" smtClean="0">
              <a:latin typeface="Cambria" panose="02040503050406030204" pitchFamily="18" charset="0"/>
              <a:ea typeface="Cambria" panose="02040503050406030204" pitchFamily="18" charset="0"/>
            </a:endParaRPr>
          </a:p>
          <a:p>
            <a:pPr algn="just">
              <a:lnSpc>
                <a:spcPct val="150000"/>
              </a:lnSpc>
              <a:buNone/>
            </a:pPr>
            <a:r>
              <a:rPr lang="en-US" altLang="en-US" sz="2400" dirty="0" smtClean="0">
                <a:latin typeface="Cambria" panose="02040503050406030204" pitchFamily="18" charset="0"/>
                <a:ea typeface="Cambria" panose="02040503050406030204" pitchFamily="18" charset="0"/>
              </a:rPr>
              <a:t>Algorithm </a:t>
            </a:r>
            <a:r>
              <a:rPr lang="en-US" altLang="en-US" sz="2400" dirty="0">
                <a:latin typeface="Cambria" panose="02040503050406030204" pitchFamily="18" charset="0"/>
                <a:ea typeface="Cambria" panose="02040503050406030204" pitchFamily="18" charset="0"/>
              </a:rPr>
              <a:t>for </a:t>
            </a:r>
            <a:r>
              <a:rPr lang="en-US" altLang="en-US" sz="2400" dirty="0" err="1" smtClean="0">
                <a:latin typeface="Cambria" panose="02040503050406030204" pitchFamily="18" charset="0"/>
                <a:ea typeface="Cambria" panose="02040503050406030204" pitchFamily="18" charset="0"/>
              </a:rPr>
              <a:t>IsEmpty</a:t>
            </a:r>
            <a:endParaRPr lang="en-US" altLang="en-US" sz="2400" dirty="0" smtClean="0">
              <a:latin typeface="Cambria" panose="02040503050406030204" pitchFamily="18" charset="0"/>
              <a:ea typeface="Cambria" panose="02040503050406030204" pitchFamily="18" charset="0"/>
            </a:endParaRPr>
          </a:p>
          <a:p>
            <a:pPr lvl="1" algn="just">
              <a:lnSpc>
                <a:spcPct val="150000"/>
              </a:lnSpc>
              <a:buFont typeface="Courier New" panose="02070309020205020404" pitchFamily="49" charset="0"/>
              <a:buChar char="o"/>
            </a:pPr>
            <a:r>
              <a:rPr lang="en-US" altLang="en-US" sz="2000" dirty="0" smtClean="0">
                <a:latin typeface="Cambria" panose="02040503050406030204" pitchFamily="18" charset="0"/>
                <a:ea typeface="Cambria" panose="02040503050406030204" pitchFamily="18" charset="0"/>
              </a:rPr>
              <a:t>START</a:t>
            </a:r>
          </a:p>
          <a:p>
            <a:pPr lvl="1" algn="just">
              <a:lnSpc>
                <a:spcPct val="150000"/>
              </a:lnSpc>
              <a:buFont typeface="Courier New" panose="02070309020205020404" pitchFamily="49" charset="0"/>
              <a:buChar char="o"/>
            </a:pPr>
            <a:r>
              <a:rPr lang="en-US" altLang="en-US" sz="2000" dirty="0" smtClean="0">
                <a:latin typeface="Cambria" panose="02040503050406030204" pitchFamily="18" charset="0"/>
                <a:ea typeface="Cambria" panose="02040503050406030204" pitchFamily="18" charset="0"/>
              </a:rPr>
              <a:t>If </a:t>
            </a:r>
            <a:r>
              <a:rPr lang="en-US" altLang="en-US" sz="2000" dirty="0">
                <a:latin typeface="Cambria" panose="02040503050406030204" pitchFamily="18" charset="0"/>
                <a:ea typeface="Cambria" panose="02040503050406030204" pitchFamily="18" charset="0"/>
              </a:rPr>
              <a:t>the count of queue elements equals zero, return true</a:t>
            </a:r>
          </a:p>
          <a:p>
            <a:pPr lvl="1" algn="just">
              <a:lnSpc>
                <a:spcPct val="150000"/>
              </a:lnSpc>
              <a:buFont typeface="Courier New" panose="02070309020205020404" pitchFamily="49" charset="0"/>
              <a:buChar char="o"/>
            </a:pPr>
            <a:r>
              <a:rPr lang="en-US" altLang="en-US" sz="2000" dirty="0">
                <a:latin typeface="Cambria" panose="02040503050406030204" pitchFamily="18" charset="0"/>
                <a:ea typeface="Cambria" panose="02040503050406030204" pitchFamily="18" charset="0"/>
              </a:rPr>
              <a:t>Otherwise, return false</a:t>
            </a:r>
          </a:p>
          <a:p>
            <a:pPr lvl="1" algn="just">
              <a:lnSpc>
                <a:spcPct val="150000"/>
              </a:lnSpc>
              <a:buFont typeface="Courier New" panose="02070309020205020404" pitchFamily="49" charset="0"/>
              <a:buChar char="o"/>
            </a:pPr>
            <a:r>
              <a:rPr lang="en-US" altLang="en-US" sz="2000" dirty="0">
                <a:latin typeface="Cambria" panose="02040503050406030204" pitchFamily="18" charset="0"/>
                <a:ea typeface="Cambria" panose="02040503050406030204" pitchFamily="18" charset="0"/>
              </a:rPr>
              <a:t>END</a:t>
            </a:r>
            <a:endParaRPr lang="en-US" alt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65549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76200"/>
            <a:ext cx="7772400" cy="1143000"/>
          </a:xfrm>
        </p:spPr>
        <p:txBody>
          <a:bodyPr/>
          <a:lstStyle/>
          <a:p>
            <a:r>
              <a:rPr lang="en-US" altLang="en-US" dirty="0" smtClean="0">
                <a:latin typeface="Cambria" panose="02040503050406030204" pitchFamily="18" charset="0"/>
                <a:ea typeface="Cambria" panose="02040503050406030204" pitchFamily="18" charset="0"/>
                <a:cs typeface="Times New Roman" panose="02020603050405020304" pitchFamily="18" charset="0"/>
              </a:rPr>
              <a:t>Example</a:t>
            </a:r>
            <a:endParaRPr lang="en-US" altLang="en-US" dirty="0">
              <a:latin typeface="Cambria" panose="02040503050406030204" pitchFamily="18" charset="0"/>
              <a:ea typeface="Cambria" panose="02040503050406030204" pitchFamily="18" charset="0"/>
              <a:cs typeface="Courier New" panose="02070309020205020404" pitchFamily="49" charset="0"/>
            </a:endParaRPr>
          </a:p>
        </p:txBody>
      </p:sp>
      <p:sp>
        <p:nvSpPr>
          <p:cNvPr id="2" name="Content Placeholder 1"/>
          <p:cNvSpPr>
            <a:spLocks noGrp="1"/>
          </p:cNvSpPr>
          <p:nvPr>
            <p:ph idx="1"/>
          </p:nvPr>
        </p:nvSpPr>
        <p:spPr/>
        <p:txBody>
          <a:bodyPr/>
          <a:lstStyle/>
          <a:p>
            <a:endParaRPr lang="en-US"/>
          </a:p>
        </p:txBody>
      </p:sp>
      <p:pic>
        <p:nvPicPr>
          <p:cNvPr id="3" name="Picture 2"/>
          <p:cNvPicPr>
            <a:picLocks noChangeAspect="1"/>
          </p:cNvPicPr>
          <p:nvPr/>
        </p:nvPicPr>
        <p:blipFill rotWithShape="1">
          <a:blip r:embed="rId2"/>
          <a:srcRect l="11022" t="12281"/>
          <a:stretch/>
        </p:blipFill>
        <p:spPr>
          <a:xfrm>
            <a:off x="457200" y="1143000"/>
            <a:ext cx="8267671" cy="4267200"/>
          </a:xfrm>
          <a:prstGeom prst="rect">
            <a:avLst/>
          </a:prstGeom>
        </p:spPr>
      </p:pic>
    </p:spTree>
    <p:extLst>
      <p:ext uri="{BB962C8B-B14F-4D97-AF65-F5344CB8AC3E}">
        <p14:creationId xmlns:p14="http://schemas.microsoft.com/office/powerpoint/2010/main" val="25242211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76200"/>
            <a:ext cx="7772400" cy="1143000"/>
          </a:xfrm>
        </p:spPr>
        <p:txBody>
          <a:bodyPr/>
          <a:lstStyle/>
          <a:p>
            <a:r>
              <a:rPr lang="en-US" altLang="en-US" dirty="0" smtClean="0">
                <a:latin typeface="Cambria" panose="02040503050406030204" pitchFamily="18" charset="0"/>
                <a:ea typeface="Cambria" panose="02040503050406030204" pitchFamily="18" charset="0"/>
                <a:cs typeface="Times New Roman" panose="02020603050405020304" pitchFamily="18" charset="0"/>
              </a:rPr>
              <a:t>Example</a:t>
            </a:r>
            <a:endParaRPr lang="en-US" altLang="en-US" dirty="0">
              <a:latin typeface="Cambria" panose="02040503050406030204" pitchFamily="18" charset="0"/>
              <a:ea typeface="Cambria" panose="02040503050406030204" pitchFamily="18" charset="0"/>
              <a:cs typeface="Courier New" panose="02070309020205020404" pitchFamily="49" charset="0"/>
            </a:endParaRPr>
          </a:p>
        </p:txBody>
      </p:sp>
      <p:sp>
        <p:nvSpPr>
          <p:cNvPr id="2" name="Content Placeholder 1"/>
          <p:cNvSpPr>
            <a:spLocks noGrp="1"/>
          </p:cNvSpPr>
          <p:nvPr>
            <p:ph idx="1"/>
          </p:nvPr>
        </p:nvSpPr>
        <p:spPr/>
        <p:txBody>
          <a:bodyPr/>
          <a:lstStyle/>
          <a:p>
            <a:endParaRPr lang="en-US" dirty="0"/>
          </a:p>
        </p:txBody>
      </p:sp>
      <p:pic>
        <p:nvPicPr>
          <p:cNvPr id="4" name="Picture 3"/>
          <p:cNvPicPr>
            <a:picLocks noChangeAspect="1"/>
          </p:cNvPicPr>
          <p:nvPr/>
        </p:nvPicPr>
        <p:blipFill rotWithShape="1">
          <a:blip r:embed="rId2"/>
          <a:srcRect l="242" t="12280" r="-242" b="-1755"/>
          <a:stretch/>
        </p:blipFill>
        <p:spPr>
          <a:xfrm>
            <a:off x="552825" y="1219200"/>
            <a:ext cx="8038349" cy="3886200"/>
          </a:xfrm>
          <a:prstGeom prst="rect">
            <a:avLst/>
          </a:prstGeom>
        </p:spPr>
      </p:pic>
    </p:spTree>
    <p:extLst>
      <p:ext uri="{BB962C8B-B14F-4D97-AF65-F5344CB8AC3E}">
        <p14:creationId xmlns:p14="http://schemas.microsoft.com/office/powerpoint/2010/main" val="3689937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76200"/>
            <a:ext cx="7772400" cy="1143000"/>
          </a:xfrm>
        </p:spPr>
        <p:txBody>
          <a:bodyPr/>
          <a:lstStyle/>
          <a:p>
            <a:r>
              <a:rPr lang="en-US" altLang="en-US" dirty="0" smtClean="0">
                <a:latin typeface="Cambria" panose="02040503050406030204" pitchFamily="18" charset="0"/>
                <a:ea typeface="Cambria" panose="02040503050406030204" pitchFamily="18" charset="0"/>
                <a:cs typeface="Times New Roman" panose="02020603050405020304" pitchFamily="18" charset="0"/>
              </a:rPr>
              <a:t>Example</a:t>
            </a:r>
            <a:endParaRPr lang="en-US" altLang="en-US" dirty="0">
              <a:latin typeface="Cambria" panose="02040503050406030204" pitchFamily="18" charset="0"/>
              <a:ea typeface="Cambria" panose="02040503050406030204" pitchFamily="18" charset="0"/>
              <a:cs typeface="Courier New" panose="02070309020205020404" pitchFamily="49" charset="0"/>
            </a:endParaRPr>
          </a:p>
        </p:txBody>
      </p:sp>
      <p:sp>
        <p:nvSpPr>
          <p:cNvPr id="2" name="Content Placeholder 1"/>
          <p:cNvSpPr>
            <a:spLocks noGrp="1"/>
          </p:cNvSpPr>
          <p:nvPr>
            <p:ph idx="1"/>
          </p:nvPr>
        </p:nvSpPr>
        <p:spPr/>
        <p:txBody>
          <a:bodyPr/>
          <a:lstStyle/>
          <a:p>
            <a:endParaRPr lang="en-US" dirty="0"/>
          </a:p>
        </p:txBody>
      </p:sp>
      <p:pic>
        <p:nvPicPr>
          <p:cNvPr id="3" name="Picture 2"/>
          <p:cNvPicPr>
            <a:picLocks noChangeAspect="1"/>
          </p:cNvPicPr>
          <p:nvPr/>
        </p:nvPicPr>
        <p:blipFill>
          <a:blip r:embed="rId2"/>
          <a:stretch>
            <a:fillRect/>
          </a:stretch>
        </p:blipFill>
        <p:spPr>
          <a:xfrm>
            <a:off x="609600" y="914400"/>
            <a:ext cx="7924800" cy="4604284"/>
          </a:xfrm>
          <a:prstGeom prst="rect">
            <a:avLst/>
          </a:prstGeom>
        </p:spPr>
      </p:pic>
    </p:spTree>
    <p:extLst>
      <p:ext uri="{BB962C8B-B14F-4D97-AF65-F5344CB8AC3E}">
        <p14:creationId xmlns:p14="http://schemas.microsoft.com/office/powerpoint/2010/main" val="32931624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76200"/>
            <a:ext cx="7772400" cy="1143000"/>
          </a:xfrm>
        </p:spPr>
        <p:txBody>
          <a:bodyPr/>
          <a:lstStyle/>
          <a:p>
            <a:r>
              <a:rPr lang="en-US" altLang="en-US" dirty="0" smtClean="0">
                <a:latin typeface="Cambria" panose="02040503050406030204" pitchFamily="18" charset="0"/>
                <a:ea typeface="Cambria" panose="02040503050406030204" pitchFamily="18" charset="0"/>
                <a:cs typeface="Times New Roman" panose="02020603050405020304" pitchFamily="18" charset="0"/>
              </a:rPr>
              <a:t>Example</a:t>
            </a:r>
            <a:endParaRPr lang="en-US" altLang="en-US" dirty="0">
              <a:latin typeface="Cambria" panose="02040503050406030204" pitchFamily="18" charset="0"/>
              <a:ea typeface="Cambria" panose="02040503050406030204" pitchFamily="18" charset="0"/>
              <a:cs typeface="Courier New" panose="02070309020205020404" pitchFamily="49" charset="0"/>
            </a:endParaRPr>
          </a:p>
        </p:txBody>
      </p:sp>
      <p:sp>
        <p:nvSpPr>
          <p:cNvPr id="2" name="Content Placeholder 1"/>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435429" y="1143000"/>
            <a:ext cx="8534400" cy="5343847"/>
          </a:xfrm>
          <a:prstGeom prst="rect">
            <a:avLst/>
          </a:prstGeom>
        </p:spPr>
      </p:pic>
    </p:spTree>
    <p:extLst>
      <p:ext uri="{BB962C8B-B14F-4D97-AF65-F5344CB8AC3E}">
        <p14:creationId xmlns:p14="http://schemas.microsoft.com/office/powerpoint/2010/main" val="3229677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76200"/>
            <a:ext cx="7772400" cy="1143000"/>
          </a:xfrm>
        </p:spPr>
        <p:txBody>
          <a:bodyPr/>
          <a:lstStyle/>
          <a:p>
            <a:r>
              <a:rPr lang="en-US" altLang="en-US" dirty="0" smtClean="0">
                <a:latin typeface="Cambria" panose="02040503050406030204" pitchFamily="18" charset="0"/>
                <a:ea typeface="Cambria" panose="02040503050406030204" pitchFamily="18" charset="0"/>
                <a:cs typeface="Times New Roman" panose="02020603050405020304" pitchFamily="18" charset="0"/>
              </a:rPr>
              <a:t>Array Based Queue</a:t>
            </a:r>
            <a:endParaRPr lang="en-US" altLang="en-US" dirty="0">
              <a:latin typeface="Cambria" panose="02040503050406030204" pitchFamily="18" charset="0"/>
              <a:ea typeface="Cambria" panose="02040503050406030204" pitchFamily="18" charset="0"/>
              <a:cs typeface="Courier New" panose="02070309020205020404" pitchFamily="49" charset="0"/>
            </a:endParaRPr>
          </a:p>
        </p:txBody>
      </p:sp>
      <p:sp>
        <p:nvSpPr>
          <p:cNvPr id="28675" name="Rectangle 3"/>
          <p:cNvSpPr>
            <a:spLocks noGrp="1" noChangeArrowheads="1"/>
          </p:cNvSpPr>
          <p:nvPr>
            <p:ph type="body" idx="1"/>
          </p:nvPr>
        </p:nvSpPr>
        <p:spPr>
          <a:xfrm>
            <a:off x="681135" y="1073020"/>
            <a:ext cx="7777065" cy="5022980"/>
          </a:xfrm>
        </p:spPr>
        <p:txBody>
          <a:bodyPr>
            <a:normAutofit/>
          </a:bodyPr>
          <a:lstStyle/>
          <a:p>
            <a:pPr algn="just">
              <a:lnSpc>
                <a:spcPct val="150000"/>
              </a:lnSpc>
            </a:pPr>
            <a:r>
              <a:rPr lang="en-US" altLang="en-US" sz="2400" dirty="0">
                <a:latin typeface="Cambria" panose="02040503050406030204" pitchFamily="18" charset="0"/>
                <a:ea typeface="Cambria" panose="02040503050406030204" pitchFamily="18" charset="0"/>
                <a:cs typeface="Times New Roman" panose="02020603050405020304" pitchFamily="18" charset="0"/>
              </a:rPr>
              <a:t>The queue is a linear collection of distinct entities like an array. </a:t>
            </a:r>
            <a:endParaRPr lang="en-US" altLang="en-US" sz="2400" dirty="0" smtClean="0">
              <a:latin typeface="Cambria" panose="02040503050406030204" pitchFamily="18" charset="0"/>
              <a:ea typeface="Cambria" panose="02040503050406030204" pitchFamily="18" charset="0"/>
              <a:cs typeface="Times New Roman" panose="02020603050405020304" pitchFamily="18" charset="0"/>
            </a:endParaRPr>
          </a:p>
          <a:p>
            <a:pPr algn="just">
              <a:lnSpc>
                <a:spcPct val="150000"/>
              </a:lnSpc>
            </a:pPr>
            <a:r>
              <a:rPr lang="en-US" altLang="en-US" sz="2400" dirty="0" smtClean="0">
                <a:latin typeface="Cambria" panose="02040503050406030204" pitchFamily="18" charset="0"/>
                <a:ea typeface="Cambria" panose="02040503050406030204" pitchFamily="18" charset="0"/>
                <a:cs typeface="Times New Roman" panose="02020603050405020304" pitchFamily="18" charset="0"/>
              </a:rPr>
              <a:t>Queue </a:t>
            </a:r>
            <a:r>
              <a:rPr lang="en-US" altLang="en-US" sz="2400" dirty="0">
                <a:latin typeface="Cambria" panose="02040503050406030204" pitchFamily="18" charset="0"/>
                <a:ea typeface="Cambria" panose="02040503050406030204" pitchFamily="18" charset="0"/>
                <a:cs typeface="Times New Roman" panose="02020603050405020304" pitchFamily="18" charset="0"/>
              </a:rPr>
              <a:t>possesses some restrictions while performing insertion and </a:t>
            </a:r>
            <a:r>
              <a:rPr lang="en-US" altLang="en-US" sz="2400" dirty="0" smtClean="0">
                <a:latin typeface="Cambria" panose="02040503050406030204" pitchFamily="18" charset="0"/>
                <a:ea typeface="Cambria" panose="02040503050406030204" pitchFamily="18" charset="0"/>
                <a:cs typeface="Times New Roman" panose="02020603050405020304" pitchFamily="18" charset="0"/>
              </a:rPr>
              <a:t>deletion. </a:t>
            </a:r>
          </a:p>
          <a:p>
            <a:pPr algn="just">
              <a:lnSpc>
                <a:spcPct val="150000"/>
              </a:lnSpc>
            </a:pPr>
            <a:r>
              <a:rPr lang="en-US" altLang="en-US" sz="2400" dirty="0" smtClean="0">
                <a:latin typeface="Cambria" panose="02040503050406030204" pitchFamily="18" charset="0"/>
                <a:ea typeface="Cambria" panose="02040503050406030204" pitchFamily="18" charset="0"/>
                <a:cs typeface="Times New Roman" panose="02020603050405020304" pitchFamily="18" charset="0"/>
              </a:rPr>
              <a:t>In </a:t>
            </a:r>
            <a:r>
              <a:rPr lang="en-US" altLang="en-US" sz="2400" dirty="0">
                <a:latin typeface="Cambria" panose="02040503050406030204" pitchFamily="18" charset="0"/>
                <a:ea typeface="Cambria" panose="02040503050406030204" pitchFamily="18" charset="0"/>
                <a:cs typeface="Times New Roman" panose="02020603050405020304" pitchFamily="18" charset="0"/>
              </a:rPr>
              <a:t>the case of a queue, it can perform both insertion and deletion only at specific ends, i.e., rear and front nodes. </a:t>
            </a:r>
            <a:endParaRPr lang="en-US" altLang="en-US" sz="2400" dirty="0" smtClean="0">
              <a:latin typeface="Cambria" panose="02040503050406030204" pitchFamily="18" charset="0"/>
              <a:ea typeface="Cambria" panose="02040503050406030204" pitchFamily="18" charset="0"/>
              <a:cs typeface="Times New Roman" panose="02020603050405020304" pitchFamily="18" charset="0"/>
            </a:endParaRPr>
          </a:p>
          <a:p>
            <a:pPr algn="just">
              <a:lnSpc>
                <a:spcPct val="150000"/>
              </a:lnSpc>
            </a:pPr>
            <a:r>
              <a:rPr lang="en-US" altLang="en-US" sz="2400" dirty="0" smtClean="0">
                <a:latin typeface="Cambria" panose="02040503050406030204" pitchFamily="18" charset="0"/>
                <a:ea typeface="Cambria" panose="02040503050406030204" pitchFamily="18" charset="0"/>
                <a:cs typeface="Times New Roman" panose="02020603050405020304" pitchFamily="18" charset="0"/>
              </a:rPr>
              <a:t>Whereas </a:t>
            </a:r>
            <a:r>
              <a:rPr lang="en-US" altLang="en-US" sz="2400" dirty="0">
                <a:latin typeface="Cambria" panose="02040503050406030204" pitchFamily="18" charset="0"/>
                <a:ea typeface="Cambria" panose="02040503050406030204" pitchFamily="18" charset="0"/>
                <a:cs typeface="Times New Roman" panose="02020603050405020304" pitchFamily="18" charset="0"/>
              </a:rPr>
              <a:t>arrays do not follow any order for these operations.</a:t>
            </a:r>
            <a:endParaRPr lang="en-US" alt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89600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76200"/>
            <a:ext cx="7772400" cy="1143000"/>
          </a:xfrm>
        </p:spPr>
        <p:txBody>
          <a:bodyPr/>
          <a:lstStyle/>
          <a:p>
            <a:r>
              <a:rPr lang="en-US" altLang="en-US" dirty="0" smtClean="0">
                <a:latin typeface="Cambria" panose="02040503050406030204" pitchFamily="18" charset="0"/>
                <a:ea typeface="Cambria" panose="02040503050406030204" pitchFamily="18" charset="0"/>
                <a:cs typeface="Times New Roman" panose="02020603050405020304" pitchFamily="18" charset="0"/>
              </a:rPr>
              <a:t>Array Based Queue</a:t>
            </a:r>
            <a:endParaRPr lang="en-US" altLang="en-US" dirty="0">
              <a:latin typeface="Cambria" panose="02040503050406030204" pitchFamily="18" charset="0"/>
              <a:ea typeface="Cambria" panose="02040503050406030204" pitchFamily="18" charset="0"/>
              <a:cs typeface="Courier New" panose="02070309020205020404" pitchFamily="49" charset="0"/>
            </a:endParaRPr>
          </a:p>
        </p:txBody>
      </p:sp>
      <p:sp>
        <p:nvSpPr>
          <p:cNvPr id="28675" name="Rectangle 3"/>
          <p:cNvSpPr>
            <a:spLocks noGrp="1" noChangeArrowheads="1"/>
          </p:cNvSpPr>
          <p:nvPr>
            <p:ph type="body" idx="1"/>
          </p:nvPr>
        </p:nvSpPr>
        <p:spPr>
          <a:xfrm>
            <a:off x="681135" y="1073020"/>
            <a:ext cx="7777065" cy="5022980"/>
          </a:xfrm>
        </p:spPr>
        <p:txBody>
          <a:bodyPr>
            <a:normAutofit/>
          </a:bodyPr>
          <a:lstStyle/>
          <a:p>
            <a:pPr algn="just">
              <a:lnSpc>
                <a:spcPct val="150000"/>
              </a:lnSpc>
            </a:pPr>
            <a:endParaRPr lang="en-US" sz="2000" dirty="0" smtClean="0">
              <a:latin typeface="Cambria" panose="02040503050406030204" pitchFamily="18" charset="0"/>
              <a:ea typeface="Cambria" panose="02040503050406030204" pitchFamily="18" charset="0"/>
            </a:endParaRPr>
          </a:p>
          <a:p>
            <a:pPr algn="just">
              <a:lnSpc>
                <a:spcPct val="150000"/>
              </a:lnSpc>
            </a:pPr>
            <a:endParaRPr lang="en-US" sz="2000" dirty="0">
              <a:latin typeface="Cambria" panose="02040503050406030204" pitchFamily="18" charset="0"/>
              <a:ea typeface="Cambria" panose="02040503050406030204" pitchFamily="18" charset="0"/>
            </a:endParaRPr>
          </a:p>
          <a:p>
            <a:pPr algn="just">
              <a:lnSpc>
                <a:spcPct val="150000"/>
              </a:lnSpc>
            </a:pPr>
            <a:endParaRPr lang="en-US" sz="2000" dirty="0" smtClean="0">
              <a:latin typeface="Cambria" panose="02040503050406030204" pitchFamily="18" charset="0"/>
              <a:ea typeface="Cambria" panose="02040503050406030204" pitchFamily="18" charset="0"/>
            </a:endParaRPr>
          </a:p>
          <a:p>
            <a:pPr algn="just">
              <a:lnSpc>
                <a:spcPct val="150000"/>
              </a:lnSpc>
            </a:pPr>
            <a:endParaRPr lang="en-US" sz="2000" dirty="0">
              <a:latin typeface="Cambria" panose="02040503050406030204" pitchFamily="18" charset="0"/>
              <a:ea typeface="Cambria" panose="02040503050406030204" pitchFamily="18" charset="0"/>
            </a:endParaRPr>
          </a:p>
          <a:p>
            <a:pPr algn="just">
              <a:lnSpc>
                <a:spcPct val="150000"/>
              </a:lnSpc>
            </a:pPr>
            <a:endParaRPr lang="en-US" sz="2000" dirty="0" smtClean="0">
              <a:latin typeface="Cambria" panose="02040503050406030204" pitchFamily="18" charset="0"/>
              <a:ea typeface="Cambria" panose="02040503050406030204" pitchFamily="18" charset="0"/>
            </a:endParaRPr>
          </a:p>
          <a:p>
            <a:pPr algn="just">
              <a:lnSpc>
                <a:spcPct val="150000"/>
              </a:lnSpc>
            </a:pPr>
            <a:endParaRPr lang="en-US" sz="2000" dirty="0">
              <a:latin typeface="Cambria" panose="02040503050406030204" pitchFamily="18" charset="0"/>
              <a:ea typeface="Cambria" panose="02040503050406030204" pitchFamily="18" charset="0"/>
            </a:endParaRPr>
          </a:p>
          <a:p>
            <a:pPr algn="just">
              <a:lnSpc>
                <a:spcPct val="150000"/>
              </a:lnSpc>
            </a:pPr>
            <a:r>
              <a:rPr lang="en-US" sz="2000" dirty="0" smtClean="0">
                <a:latin typeface="Cambria" panose="02040503050406030204" pitchFamily="18" charset="0"/>
                <a:ea typeface="Cambria" panose="02040503050406030204" pitchFamily="18" charset="0"/>
              </a:rPr>
              <a:t>The </a:t>
            </a:r>
            <a:r>
              <a:rPr lang="en-US" sz="2000" dirty="0">
                <a:latin typeface="Cambria" panose="02040503050406030204" pitchFamily="18" charset="0"/>
                <a:ea typeface="Cambria" panose="02040503050406030204" pitchFamily="18" charset="0"/>
              </a:rPr>
              <a:t>array shown in the diagram below consists of 11 characters having S at the front and N at the rear node.</a:t>
            </a:r>
          </a:p>
          <a:p>
            <a:pPr algn="just">
              <a:lnSpc>
                <a:spcPct val="150000"/>
              </a:lnSpc>
            </a:pPr>
            <a:endParaRPr lang="en-US" altLang="en-US" sz="2000" dirty="0">
              <a:latin typeface="Cambria" panose="02040503050406030204" pitchFamily="18" charset="0"/>
              <a:ea typeface="Cambria" panose="02040503050406030204" pitchFamily="18" charset="0"/>
            </a:endParaRPr>
          </a:p>
        </p:txBody>
      </p:sp>
      <p:pic>
        <p:nvPicPr>
          <p:cNvPr id="4098" name="Picture 2" descr="Queue_Representation_Using_Arr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143000"/>
            <a:ext cx="6667500" cy="3200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025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76200"/>
            <a:ext cx="7772400" cy="1143000"/>
          </a:xfrm>
        </p:spPr>
        <p:txBody>
          <a:bodyPr/>
          <a:lstStyle/>
          <a:p>
            <a:r>
              <a:rPr lang="en-US" altLang="en-US" dirty="0" smtClean="0">
                <a:latin typeface="Cambria" panose="02040503050406030204" pitchFamily="18" charset="0"/>
                <a:ea typeface="Cambria" panose="02040503050406030204" pitchFamily="18" charset="0"/>
                <a:cs typeface="Times New Roman" panose="02020603050405020304" pitchFamily="18" charset="0"/>
              </a:rPr>
              <a:t>Array Based Queue</a:t>
            </a:r>
            <a:endParaRPr lang="en-US" altLang="en-US" dirty="0">
              <a:latin typeface="Cambria" panose="02040503050406030204" pitchFamily="18" charset="0"/>
              <a:ea typeface="Cambria" panose="02040503050406030204" pitchFamily="18" charset="0"/>
              <a:cs typeface="Courier New" panose="02070309020205020404" pitchFamily="49" charset="0"/>
            </a:endParaRPr>
          </a:p>
        </p:txBody>
      </p:sp>
      <p:sp>
        <p:nvSpPr>
          <p:cNvPr id="28675" name="Rectangle 3"/>
          <p:cNvSpPr>
            <a:spLocks noGrp="1" noChangeArrowheads="1"/>
          </p:cNvSpPr>
          <p:nvPr>
            <p:ph type="body" idx="1"/>
          </p:nvPr>
        </p:nvSpPr>
        <p:spPr>
          <a:xfrm>
            <a:off x="681135" y="1073020"/>
            <a:ext cx="7777065" cy="5022980"/>
          </a:xfrm>
        </p:spPr>
        <p:txBody>
          <a:bodyPr>
            <a:normAutofit/>
          </a:bodyPr>
          <a:lstStyle/>
          <a:p>
            <a:pPr algn="just">
              <a:lnSpc>
                <a:spcPct val="150000"/>
              </a:lnSpc>
            </a:pPr>
            <a:endParaRPr lang="en-US" sz="1400" dirty="0" smtClean="0">
              <a:latin typeface="Cambria" panose="02040503050406030204" pitchFamily="18" charset="0"/>
              <a:ea typeface="Cambria" panose="02040503050406030204" pitchFamily="18" charset="0"/>
            </a:endParaRPr>
          </a:p>
          <a:p>
            <a:pPr algn="just">
              <a:lnSpc>
                <a:spcPct val="150000"/>
              </a:lnSpc>
            </a:pPr>
            <a:endParaRPr lang="en-US" sz="1400" dirty="0">
              <a:latin typeface="Cambria" panose="02040503050406030204" pitchFamily="18" charset="0"/>
              <a:ea typeface="Cambria" panose="02040503050406030204" pitchFamily="18" charset="0"/>
            </a:endParaRPr>
          </a:p>
          <a:p>
            <a:pPr algn="just">
              <a:lnSpc>
                <a:spcPct val="150000"/>
              </a:lnSpc>
            </a:pPr>
            <a:endParaRPr lang="en-US" sz="1400" dirty="0" smtClean="0">
              <a:latin typeface="Cambria" panose="02040503050406030204" pitchFamily="18" charset="0"/>
              <a:ea typeface="Cambria" panose="02040503050406030204" pitchFamily="18" charset="0"/>
            </a:endParaRPr>
          </a:p>
          <a:p>
            <a:pPr algn="just">
              <a:lnSpc>
                <a:spcPct val="150000"/>
              </a:lnSpc>
            </a:pPr>
            <a:endParaRPr lang="en-US" sz="1400" dirty="0">
              <a:latin typeface="Cambria" panose="02040503050406030204" pitchFamily="18" charset="0"/>
              <a:ea typeface="Cambria" panose="02040503050406030204" pitchFamily="18" charset="0"/>
            </a:endParaRPr>
          </a:p>
          <a:p>
            <a:pPr algn="just">
              <a:lnSpc>
                <a:spcPct val="150000"/>
              </a:lnSpc>
            </a:pPr>
            <a:endParaRPr lang="en-US" sz="1400" dirty="0" smtClean="0">
              <a:latin typeface="Cambria" panose="02040503050406030204" pitchFamily="18" charset="0"/>
              <a:ea typeface="Cambria" panose="02040503050406030204" pitchFamily="18" charset="0"/>
            </a:endParaRPr>
          </a:p>
          <a:p>
            <a:pPr algn="just">
              <a:lnSpc>
                <a:spcPct val="150000"/>
              </a:lnSpc>
            </a:pPr>
            <a:endParaRPr lang="en-US" sz="1400" dirty="0">
              <a:latin typeface="Cambria" panose="02040503050406030204" pitchFamily="18" charset="0"/>
              <a:ea typeface="Cambria" panose="02040503050406030204" pitchFamily="18" charset="0"/>
            </a:endParaRPr>
          </a:p>
          <a:p>
            <a:pPr algn="just">
              <a:lnSpc>
                <a:spcPct val="150000"/>
              </a:lnSpc>
            </a:pPr>
            <a:endParaRPr lang="en-US" sz="2000" dirty="0" smtClean="0">
              <a:latin typeface="Cambria" panose="02040503050406030204" pitchFamily="18" charset="0"/>
              <a:ea typeface="Cambria" panose="02040503050406030204" pitchFamily="18" charset="0"/>
            </a:endParaRPr>
          </a:p>
          <a:p>
            <a:pPr algn="just">
              <a:lnSpc>
                <a:spcPct val="150000"/>
              </a:lnSpc>
            </a:pPr>
            <a:endParaRPr lang="en-US" sz="2000" dirty="0">
              <a:latin typeface="Cambria" panose="02040503050406030204" pitchFamily="18" charset="0"/>
              <a:ea typeface="Cambria" panose="02040503050406030204" pitchFamily="18" charset="0"/>
            </a:endParaRPr>
          </a:p>
          <a:p>
            <a:pPr algn="just">
              <a:lnSpc>
                <a:spcPct val="150000"/>
              </a:lnSpc>
            </a:pPr>
            <a:r>
              <a:rPr lang="en-US" sz="2000" dirty="0" smtClean="0">
                <a:latin typeface="Cambria" panose="02040503050406030204" pitchFamily="18" charset="0"/>
                <a:ea typeface="Cambria" panose="02040503050406030204" pitchFamily="18" charset="0"/>
              </a:rPr>
              <a:t>The </a:t>
            </a:r>
            <a:r>
              <a:rPr lang="en-US" sz="2000" dirty="0">
                <a:latin typeface="Cambria" panose="02040503050406030204" pitchFamily="18" charset="0"/>
                <a:ea typeface="Cambria" panose="02040503050406030204" pitchFamily="18" charset="0"/>
              </a:rPr>
              <a:t>value of the rear pointer becomes 11, whereas the front pointer remains the same</a:t>
            </a:r>
            <a:endParaRPr lang="en-US" altLang="en-US" sz="1400" dirty="0">
              <a:latin typeface="Cambria" panose="02040503050406030204" pitchFamily="18" charset="0"/>
              <a:ea typeface="Cambria" panose="02040503050406030204" pitchFamily="18" charset="0"/>
            </a:endParaRPr>
          </a:p>
        </p:txBody>
      </p:sp>
      <p:pic>
        <p:nvPicPr>
          <p:cNvPr id="5122" name="Picture 2" descr="Insertion_in_Que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66800"/>
            <a:ext cx="7343775"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2576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304800"/>
            <a:ext cx="7772400" cy="914400"/>
          </a:xfrm>
        </p:spPr>
        <p:txBody>
          <a:bodyPr/>
          <a:lstStyle/>
          <a:p>
            <a:r>
              <a:rPr lang="en-US" dirty="0">
                <a:latin typeface="Cambria" pitchFamily="18" charset="0"/>
                <a:ea typeface="Cambria" pitchFamily="18" charset="0"/>
              </a:rPr>
              <a:t>Two-dimensional Arrays </a:t>
            </a:r>
          </a:p>
        </p:txBody>
      </p:sp>
      <p:sp>
        <p:nvSpPr>
          <p:cNvPr id="7171" name="Rectangle 3"/>
          <p:cNvSpPr>
            <a:spLocks noGrp="1" noChangeArrowheads="1"/>
          </p:cNvSpPr>
          <p:nvPr>
            <p:ph type="body" idx="1"/>
          </p:nvPr>
        </p:nvSpPr>
        <p:spPr>
          <a:xfrm>
            <a:off x="304800" y="1295400"/>
            <a:ext cx="8839200" cy="4876800"/>
          </a:xfrm>
        </p:spPr>
        <p:txBody>
          <a:bodyPr>
            <a:normAutofit fontScale="77500" lnSpcReduction="20000"/>
          </a:bodyPr>
          <a:lstStyle/>
          <a:p>
            <a:pPr>
              <a:lnSpc>
                <a:spcPct val="150000"/>
              </a:lnSpc>
            </a:pPr>
            <a:r>
              <a:rPr lang="en-US" dirty="0">
                <a:latin typeface="Cambria" pitchFamily="18" charset="0"/>
                <a:ea typeface="Cambria" pitchFamily="18" charset="0"/>
                <a:cs typeface="Times New Roman" charset="0"/>
              </a:rPr>
              <a:t>A two-dimensional array consists of both rows and columns of elements.</a:t>
            </a:r>
            <a:endParaRPr lang="en-US" dirty="0">
              <a:latin typeface="Cambria" pitchFamily="18" charset="0"/>
              <a:ea typeface="Cambria" pitchFamily="18" charset="0"/>
              <a:cs typeface="Courier New" pitchFamily="49" charset="0"/>
            </a:endParaRPr>
          </a:p>
          <a:p>
            <a:pPr>
              <a:lnSpc>
                <a:spcPct val="150000"/>
              </a:lnSpc>
            </a:pPr>
            <a:r>
              <a:rPr lang="en-US" dirty="0" smtClean="0">
                <a:latin typeface="Cambria" pitchFamily="18" charset="0"/>
                <a:ea typeface="Cambria" pitchFamily="18" charset="0"/>
                <a:cs typeface="Times New Roman" charset="0"/>
              </a:rPr>
              <a:t>General </a:t>
            </a:r>
            <a:r>
              <a:rPr lang="en-US" dirty="0">
                <a:latin typeface="Cambria" pitchFamily="18" charset="0"/>
                <a:ea typeface="Cambria" pitchFamily="18" charset="0"/>
                <a:cs typeface="Times New Roman" charset="0"/>
              </a:rPr>
              <a:t>array declaration statement: </a:t>
            </a:r>
            <a:endParaRPr lang="en-US" dirty="0">
              <a:latin typeface="Cambria" pitchFamily="18" charset="0"/>
              <a:ea typeface="Cambria" pitchFamily="18" charset="0"/>
              <a:cs typeface="Courier New" pitchFamily="49" charset="0"/>
            </a:endParaRPr>
          </a:p>
          <a:p>
            <a:pPr lvl="1">
              <a:lnSpc>
                <a:spcPct val="150000"/>
              </a:lnSpc>
              <a:buFontTx/>
              <a:buNone/>
            </a:pPr>
            <a:r>
              <a:rPr lang="en-US" dirty="0">
                <a:latin typeface="Cambria" pitchFamily="18" charset="0"/>
                <a:ea typeface="Cambria" pitchFamily="18" charset="0"/>
                <a:cs typeface="Times New Roman" charset="0"/>
              </a:rPr>
              <a:t>	</a:t>
            </a:r>
            <a:r>
              <a:rPr lang="en-US" sz="2400" i="1" dirty="0">
                <a:solidFill>
                  <a:srgbClr val="FFFF00"/>
                </a:solidFill>
                <a:latin typeface="Cambria" pitchFamily="18" charset="0"/>
                <a:ea typeface="Cambria" pitchFamily="18" charset="0"/>
                <a:cs typeface="Times New Roman" charset="0"/>
              </a:rPr>
              <a:t>data-type</a:t>
            </a:r>
            <a:r>
              <a:rPr lang="en-US" sz="2400" i="1" dirty="0">
                <a:latin typeface="Cambria" pitchFamily="18" charset="0"/>
                <a:ea typeface="Cambria" pitchFamily="18" charset="0"/>
                <a:cs typeface="Times New Roman" charset="0"/>
              </a:rPr>
              <a:t> </a:t>
            </a:r>
            <a:r>
              <a:rPr lang="en-US" sz="2400" i="1" dirty="0" smtClean="0">
                <a:solidFill>
                  <a:schemeClr val="accent1"/>
                </a:solidFill>
                <a:latin typeface="Cambria" pitchFamily="18" charset="0"/>
                <a:ea typeface="Cambria" pitchFamily="18" charset="0"/>
                <a:cs typeface="Times New Roman" charset="0"/>
              </a:rPr>
              <a:t>array-name</a:t>
            </a:r>
            <a:r>
              <a:rPr lang="en-US" sz="2400" i="1" dirty="0" smtClean="0">
                <a:latin typeface="Cambria" pitchFamily="18" charset="0"/>
                <a:ea typeface="Cambria" pitchFamily="18" charset="0"/>
                <a:cs typeface="Times New Roman" charset="0"/>
              </a:rPr>
              <a:t>[number-of-rows][number-of-columns];</a:t>
            </a:r>
          </a:p>
          <a:p>
            <a:pPr lvl="1">
              <a:lnSpc>
                <a:spcPct val="150000"/>
              </a:lnSpc>
              <a:buFontTx/>
              <a:buNone/>
            </a:pPr>
            <a:endParaRPr lang="en-US" sz="2400" i="1" dirty="0">
              <a:latin typeface="Cambria" pitchFamily="18" charset="0"/>
              <a:ea typeface="Cambria" pitchFamily="18" charset="0"/>
              <a:cs typeface="Times New Roman" charset="0"/>
            </a:endParaRPr>
          </a:p>
          <a:p>
            <a:pPr>
              <a:lnSpc>
                <a:spcPct val="150000"/>
              </a:lnSpc>
            </a:pPr>
            <a:r>
              <a:rPr lang="en-US" sz="2800" dirty="0" smtClean="0">
                <a:latin typeface="Cambria" pitchFamily="18" charset="0"/>
                <a:ea typeface="Cambria" pitchFamily="18" charset="0"/>
                <a:cs typeface="Times New Roman" charset="0"/>
              </a:rPr>
              <a:t>The </a:t>
            </a:r>
            <a:r>
              <a:rPr lang="en-US" sz="2800" i="1" dirty="0" smtClean="0">
                <a:latin typeface="Cambria" pitchFamily="18" charset="0"/>
                <a:ea typeface="Cambria" pitchFamily="18" charset="0"/>
                <a:cs typeface="Times New Roman" charset="0"/>
              </a:rPr>
              <a:t>number-of-rows</a:t>
            </a:r>
            <a:r>
              <a:rPr lang="en-US" sz="2800" dirty="0" smtClean="0">
                <a:latin typeface="Cambria" pitchFamily="18" charset="0"/>
                <a:ea typeface="Cambria" pitchFamily="18" charset="0"/>
                <a:cs typeface="Times New Roman" charset="0"/>
              </a:rPr>
              <a:t> and </a:t>
            </a:r>
            <a:r>
              <a:rPr lang="en-US" sz="2800" i="1" dirty="0" smtClean="0">
                <a:latin typeface="Cambria" pitchFamily="18" charset="0"/>
                <a:ea typeface="Cambria" pitchFamily="18" charset="0"/>
                <a:cs typeface="Times New Roman" charset="0"/>
              </a:rPr>
              <a:t>number-of-columns</a:t>
            </a:r>
            <a:r>
              <a:rPr lang="en-US" sz="2800" dirty="0" smtClean="0">
                <a:latin typeface="Cambria" pitchFamily="18" charset="0"/>
                <a:ea typeface="Cambria" pitchFamily="18" charset="0"/>
                <a:cs typeface="Times New Roman" charset="0"/>
              </a:rPr>
              <a:t> must be specified  before declaring the array.</a:t>
            </a:r>
            <a:endParaRPr lang="en-US" sz="2800" dirty="0" smtClean="0">
              <a:latin typeface="Cambria" pitchFamily="18" charset="0"/>
              <a:ea typeface="Cambria" pitchFamily="18" charset="0"/>
              <a:cs typeface="Courier New" pitchFamily="49" charset="0"/>
            </a:endParaRPr>
          </a:p>
          <a:p>
            <a:pPr lvl="1">
              <a:lnSpc>
                <a:spcPct val="150000"/>
              </a:lnSpc>
              <a:buFontTx/>
              <a:buNone/>
            </a:pPr>
            <a:r>
              <a:rPr lang="en-US" sz="2400" dirty="0" smtClean="0">
                <a:latin typeface="Cambria" pitchFamily="18" charset="0"/>
                <a:ea typeface="Cambria" pitchFamily="18" charset="0"/>
                <a:cs typeface="Times New Roman" charset="0"/>
              </a:rPr>
              <a:t>	</a:t>
            </a:r>
            <a:r>
              <a:rPr lang="en-US" sz="2400" i="1" dirty="0" smtClean="0">
                <a:latin typeface="Cambria" pitchFamily="18" charset="0"/>
                <a:ea typeface="Cambria" pitchFamily="18" charset="0"/>
                <a:cs typeface="Times New Roman" charset="0"/>
              </a:rPr>
              <a:t>const </a:t>
            </a:r>
            <a:r>
              <a:rPr lang="en-US" sz="2400" i="1" dirty="0" err="1" smtClean="0">
                <a:latin typeface="Cambria" pitchFamily="18" charset="0"/>
                <a:ea typeface="Cambria" pitchFamily="18" charset="0"/>
                <a:cs typeface="Times New Roman" charset="0"/>
              </a:rPr>
              <a:t>int</a:t>
            </a:r>
            <a:r>
              <a:rPr lang="en-US" sz="2400" i="1" dirty="0" smtClean="0">
                <a:latin typeface="Cambria" pitchFamily="18" charset="0"/>
                <a:ea typeface="Cambria" pitchFamily="18" charset="0"/>
                <a:cs typeface="Times New Roman" charset="0"/>
              </a:rPr>
              <a:t> ROWS = 100;</a:t>
            </a:r>
            <a:endParaRPr lang="en-US" sz="2400" dirty="0" smtClean="0">
              <a:latin typeface="Cambria" pitchFamily="18" charset="0"/>
              <a:ea typeface="Cambria" pitchFamily="18" charset="0"/>
              <a:cs typeface="Courier New" pitchFamily="49" charset="0"/>
            </a:endParaRPr>
          </a:p>
          <a:p>
            <a:pPr lvl="1">
              <a:lnSpc>
                <a:spcPct val="150000"/>
              </a:lnSpc>
              <a:buFontTx/>
              <a:buNone/>
            </a:pPr>
            <a:r>
              <a:rPr lang="en-US" sz="2400" dirty="0" smtClean="0">
                <a:latin typeface="Cambria" pitchFamily="18" charset="0"/>
                <a:ea typeface="Cambria" pitchFamily="18" charset="0"/>
                <a:cs typeface="Times New Roman" charset="0"/>
              </a:rPr>
              <a:t>	</a:t>
            </a:r>
            <a:r>
              <a:rPr lang="en-US" sz="2400" i="1" dirty="0" smtClean="0">
                <a:latin typeface="Cambria" pitchFamily="18" charset="0"/>
                <a:ea typeface="Cambria" pitchFamily="18" charset="0"/>
                <a:cs typeface="Times New Roman" charset="0"/>
              </a:rPr>
              <a:t>const </a:t>
            </a:r>
            <a:r>
              <a:rPr lang="en-US" sz="2400" i="1" dirty="0" err="1" smtClean="0">
                <a:latin typeface="Cambria" pitchFamily="18" charset="0"/>
                <a:ea typeface="Cambria" pitchFamily="18" charset="0"/>
                <a:cs typeface="Times New Roman" charset="0"/>
              </a:rPr>
              <a:t>int</a:t>
            </a:r>
            <a:r>
              <a:rPr lang="en-US" sz="2400" i="1" dirty="0" smtClean="0">
                <a:latin typeface="Cambria" pitchFamily="18" charset="0"/>
                <a:ea typeface="Cambria" pitchFamily="18" charset="0"/>
                <a:cs typeface="Times New Roman" charset="0"/>
              </a:rPr>
              <a:t> COLS = 50;</a:t>
            </a:r>
            <a:endParaRPr lang="en-US" sz="2400" dirty="0" smtClean="0">
              <a:latin typeface="Cambria" pitchFamily="18" charset="0"/>
              <a:ea typeface="Cambria" pitchFamily="18" charset="0"/>
              <a:cs typeface="Courier New" pitchFamily="49" charset="0"/>
            </a:endParaRPr>
          </a:p>
          <a:p>
            <a:pPr lvl="1">
              <a:lnSpc>
                <a:spcPct val="150000"/>
              </a:lnSpc>
              <a:buFontTx/>
              <a:buNone/>
            </a:pPr>
            <a:r>
              <a:rPr lang="en-US" sz="2400" dirty="0" smtClean="0">
                <a:latin typeface="Cambria" pitchFamily="18" charset="0"/>
                <a:ea typeface="Cambria" pitchFamily="18" charset="0"/>
                <a:cs typeface="Times New Roman" charset="0"/>
              </a:rPr>
              <a:t>	</a:t>
            </a:r>
            <a:r>
              <a:rPr lang="en-US" sz="2400" i="1" dirty="0" smtClean="0">
                <a:latin typeface="Cambria" pitchFamily="18" charset="0"/>
                <a:ea typeface="Cambria" pitchFamily="18" charset="0"/>
                <a:cs typeface="Times New Roman" charset="0"/>
              </a:rPr>
              <a:t>float arr2D[ROWS][COLS];</a:t>
            </a:r>
            <a:endParaRPr lang="en-US" sz="2400" dirty="0" smtClean="0">
              <a:latin typeface="Cambria" pitchFamily="18" charset="0"/>
              <a:ea typeface="Cambria" pitchFamily="18" charset="0"/>
              <a:cs typeface="Courier New" pitchFamily="49" charset="0"/>
            </a:endParaRPr>
          </a:p>
          <a:p>
            <a:pPr lvl="1">
              <a:lnSpc>
                <a:spcPct val="150000"/>
              </a:lnSpc>
              <a:buFontTx/>
              <a:buNone/>
            </a:pPr>
            <a:endParaRPr lang="en-US" dirty="0">
              <a:latin typeface="Cambria" pitchFamily="18" charset="0"/>
              <a:ea typeface="Cambria" pitchFamily="18"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76200"/>
            <a:ext cx="7772400" cy="1143000"/>
          </a:xfrm>
        </p:spPr>
        <p:txBody>
          <a:bodyPr/>
          <a:lstStyle/>
          <a:p>
            <a:r>
              <a:rPr lang="en-US" altLang="en-US" dirty="0" smtClean="0">
                <a:latin typeface="Cambria" panose="02040503050406030204" pitchFamily="18" charset="0"/>
                <a:ea typeface="Cambria" panose="02040503050406030204" pitchFamily="18" charset="0"/>
                <a:cs typeface="Times New Roman" panose="02020603050405020304" pitchFamily="18" charset="0"/>
              </a:rPr>
              <a:t>Array Based Queue</a:t>
            </a:r>
            <a:endParaRPr lang="en-US" altLang="en-US" dirty="0">
              <a:latin typeface="Cambria" panose="02040503050406030204" pitchFamily="18" charset="0"/>
              <a:ea typeface="Cambria" panose="02040503050406030204" pitchFamily="18" charset="0"/>
              <a:cs typeface="Courier New" panose="02070309020205020404" pitchFamily="49" charset="0"/>
            </a:endParaRPr>
          </a:p>
        </p:txBody>
      </p:sp>
      <p:sp>
        <p:nvSpPr>
          <p:cNvPr id="28675" name="Rectangle 3"/>
          <p:cNvSpPr>
            <a:spLocks noGrp="1" noChangeArrowheads="1"/>
          </p:cNvSpPr>
          <p:nvPr>
            <p:ph type="body" idx="1"/>
          </p:nvPr>
        </p:nvSpPr>
        <p:spPr>
          <a:xfrm>
            <a:off x="681135" y="1073020"/>
            <a:ext cx="7777065" cy="5022980"/>
          </a:xfrm>
        </p:spPr>
        <p:txBody>
          <a:bodyPr>
            <a:normAutofit/>
          </a:bodyPr>
          <a:lstStyle/>
          <a:p>
            <a:pPr algn="just">
              <a:lnSpc>
                <a:spcPct val="150000"/>
              </a:lnSpc>
            </a:pPr>
            <a:endParaRPr lang="en-US" sz="1400" dirty="0" smtClean="0">
              <a:latin typeface="Cambria" panose="02040503050406030204" pitchFamily="18" charset="0"/>
              <a:ea typeface="Cambria" panose="02040503050406030204" pitchFamily="18" charset="0"/>
            </a:endParaRPr>
          </a:p>
          <a:p>
            <a:pPr algn="just">
              <a:lnSpc>
                <a:spcPct val="150000"/>
              </a:lnSpc>
            </a:pPr>
            <a:endParaRPr lang="en-US" sz="1400" dirty="0">
              <a:latin typeface="Cambria" panose="02040503050406030204" pitchFamily="18" charset="0"/>
              <a:ea typeface="Cambria" panose="02040503050406030204" pitchFamily="18" charset="0"/>
            </a:endParaRPr>
          </a:p>
          <a:p>
            <a:pPr algn="just">
              <a:lnSpc>
                <a:spcPct val="150000"/>
              </a:lnSpc>
            </a:pPr>
            <a:endParaRPr lang="en-US" sz="1400" dirty="0" smtClean="0">
              <a:latin typeface="Cambria" panose="02040503050406030204" pitchFamily="18" charset="0"/>
              <a:ea typeface="Cambria" panose="02040503050406030204" pitchFamily="18" charset="0"/>
            </a:endParaRPr>
          </a:p>
          <a:p>
            <a:pPr algn="just">
              <a:lnSpc>
                <a:spcPct val="150000"/>
              </a:lnSpc>
            </a:pPr>
            <a:endParaRPr lang="en-US" sz="1400" dirty="0">
              <a:latin typeface="Cambria" panose="02040503050406030204" pitchFamily="18" charset="0"/>
              <a:ea typeface="Cambria" panose="02040503050406030204" pitchFamily="18" charset="0"/>
            </a:endParaRPr>
          </a:p>
          <a:p>
            <a:pPr algn="just">
              <a:lnSpc>
                <a:spcPct val="150000"/>
              </a:lnSpc>
            </a:pPr>
            <a:endParaRPr lang="en-US" sz="1400" dirty="0" smtClean="0">
              <a:latin typeface="Cambria" panose="02040503050406030204" pitchFamily="18" charset="0"/>
              <a:ea typeface="Cambria" panose="02040503050406030204" pitchFamily="18" charset="0"/>
            </a:endParaRPr>
          </a:p>
          <a:p>
            <a:pPr algn="just">
              <a:lnSpc>
                <a:spcPct val="150000"/>
              </a:lnSpc>
            </a:pPr>
            <a:endParaRPr lang="en-US" sz="1400" dirty="0">
              <a:latin typeface="Cambria" panose="02040503050406030204" pitchFamily="18" charset="0"/>
              <a:ea typeface="Cambria" panose="02040503050406030204" pitchFamily="18" charset="0"/>
            </a:endParaRPr>
          </a:p>
          <a:p>
            <a:pPr algn="just">
              <a:lnSpc>
                <a:spcPct val="150000"/>
              </a:lnSpc>
            </a:pPr>
            <a:endParaRPr lang="en-US" sz="2000" dirty="0" smtClean="0">
              <a:latin typeface="Cambria" panose="02040503050406030204" pitchFamily="18" charset="0"/>
              <a:ea typeface="Cambria" panose="02040503050406030204" pitchFamily="18" charset="0"/>
            </a:endParaRPr>
          </a:p>
          <a:p>
            <a:pPr algn="just">
              <a:lnSpc>
                <a:spcPct val="150000"/>
              </a:lnSpc>
            </a:pPr>
            <a:endParaRPr lang="en-US" sz="2000" dirty="0">
              <a:latin typeface="Cambria" panose="02040503050406030204" pitchFamily="18" charset="0"/>
              <a:ea typeface="Cambria" panose="02040503050406030204" pitchFamily="18" charset="0"/>
            </a:endParaRPr>
          </a:p>
          <a:p>
            <a:pPr algn="just">
              <a:lnSpc>
                <a:spcPct val="150000"/>
              </a:lnSpc>
            </a:pPr>
            <a:r>
              <a:rPr lang="en-US" sz="2000" dirty="0">
                <a:latin typeface="Cambria" panose="02040503050406030204" pitchFamily="18" charset="0"/>
                <a:ea typeface="Cambria" panose="02040503050406030204" pitchFamily="18" charset="0"/>
              </a:rPr>
              <a:t>After deleting an element from the queue, the value of the front pointer will change from 0 to 1.</a:t>
            </a:r>
            <a:endParaRPr lang="en-US" altLang="en-US" sz="1400" dirty="0">
              <a:latin typeface="Cambria" panose="02040503050406030204" pitchFamily="18" charset="0"/>
              <a:ea typeface="Cambria" panose="02040503050406030204" pitchFamily="18" charset="0"/>
            </a:endParaRPr>
          </a:p>
        </p:txBody>
      </p:sp>
      <p:pic>
        <p:nvPicPr>
          <p:cNvPr id="6146" name="Picture 2" descr="Deletion_in_Que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95400"/>
            <a:ext cx="7372350" cy="2876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3190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76200"/>
            <a:ext cx="7772400" cy="1143000"/>
          </a:xfrm>
        </p:spPr>
        <p:txBody>
          <a:bodyPr>
            <a:normAutofit fontScale="90000"/>
          </a:bodyPr>
          <a:lstStyle/>
          <a:p>
            <a:r>
              <a:rPr lang="en-US" altLang="en-US" dirty="0">
                <a:latin typeface="Cambria" panose="02040503050406030204" pitchFamily="18" charset="0"/>
                <a:ea typeface="Cambria" panose="02040503050406030204" pitchFamily="18" charset="0"/>
                <a:cs typeface="Times New Roman" panose="02020603050405020304" pitchFamily="18" charset="0"/>
              </a:rPr>
              <a:t>Drawbacks of Array based Queue</a:t>
            </a:r>
            <a:endParaRPr lang="en-US" altLang="en-US" dirty="0">
              <a:latin typeface="Cambria" panose="02040503050406030204" pitchFamily="18" charset="0"/>
              <a:ea typeface="Cambria" panose="02040503050406030204" pitchFamily="18" charset="0"/>
              <a:cs typeface="Courier New" panose="02070309020205020404" pitchFamily="49" charset="0"/>
            </a:endParaRPr>
          </a:p>
        </p:txBody>
      </p:sp>
      <p:sp>
        <p:nvSpPr>
          <p:cNvPr id="28675" name="Rectangle 3"/>
          <p:cNvSpPr>
            <a:spLocks noGrp="1" noChangeArrowheads="1"/>
          </p:cNvSpPr>
          <p:nvPr>
            <p:ph type="body" idx="1"/>
          </p:nvPr>
        </p:nvSpPr>
        <p:spPr>
          <a:xfrm>
            <a:off x="681135" y="762000"/>
            <a:ext cx="7929465" cy="5486400"/>
          </a:xfrm>
        </p:spPr>
        <p:txBody>
          <a:bodyPr>
            <a:normAutofit/>
          </a:bodyPr>
          <a:lstStyle/>
          <a:p>
            <a:pPr algn="just">
              <a:lnSpc>
                <a:spcPct val="150000"/>
              </a:lnSpc>
            </a:pPr>
            <a:r>
              <a:rPr lang="en-US" sz="2400" dirty="0">
                <a:latin typeface="Cambria" panose="02040503050406030204" pitchFamily="18" charset="0"/>
                <a:ea typeface="Cambria" panose="02040503050406030204" pitchFamily="18" charset="0"/>
              </a:rPr>
              <a:t>Memory </a:t>
            </a:r>
            <a:r>
              <a:rPr lang="en-US" sz="2400" dirty="0" smtClean="0">
                <a:latin typeface="Cambria" panose="02040503050406030204" pitchFamily="18" charset="0"/>
                <a:ea typeface="Cambria" panose="02040503050406030204" pitchFamily="18" charset="0"/>
              </a:rPr>
              <a:t>Wastage</a:t>
            </a:r>
          </a:p>
          <a:p>
            <a:pPr algn="just">
              <a:lnSpc>
                <a:spcPct val="150000"/>
              </a:lnSpc>
            </a:pPr>
            <a:endParaRPr lang="en-US" sz="2400" dirty="0">
              <a:latin typeface="Cambria" panose="02040503050406030204" pitchFamily="18" charset="0"/>
              <a:ea typeface="Cambria" panose="02040503050406030204" pitchFamily="18" charset="0"/>
            </a:endParaRPr>
          </a:p>
          <a:p>
            <a:pPr algn="just">
              <a:lnSpc>
                <a:spcPct val="150000"/>
              </a:lnSpc>
            </a:pPr>
            <a:endParaRPr lang="en-US" sz="2400" dirty="0" smtClean="0">
              <a:latin typeface="Cambria" panose="02040503050406030204" pitchFamily="18" charset="0"/>
              <a:ea typeface="Cambria" panose="02040503050406030204" pitchFamily="18" charset="0"/>
            </a:endParaRPr>
          </a:p>
          <a:p>
            <a:pPr marL="0" indent="0" algn="just">
              <a:lnSpc>
                <a:spcPct val="150000"/>
              </a:lnSpc>
              <a:buNone/>
            </a:pPr>
            <a:endParaRPr lang="en-US" sz="2400" dirty="0" smtClean="0">
              <a:latin typeface="Cambria" panose="02040503050406030204" pitchFamily="18" charset="0"/>
              <a:ea typeface="Cambria" panose="02040503050406030204" pitchFamily="18" charset="0"/>
            </a:endParaRPr>
          </a:p>
          <a:p>
            <a:pPr marL="0" indent="0" algn="just">
              <a:lnSpc>
                <a:spcPct val="150000"/>
              </a:lnSpc>
              <a:buNone/>
            </a:pPr>
            <a:endParaRPr lang="en-US" sz="1000" dirty="0" smtClean="0">
              <a:latin typeface="Cambria" panose="02040503050406030204" pitchFamily="18" charset="0"/>
              <a:ea typeface="Cambria" panose="02040503050406030204" pitchFamily="18" charset="0"/>
            </a:endParaRPr>
          </a:p>
          <a:p>
            <a:pPr algn="just">
              <a:lnSpc>
                <a:spcPct val="150000"/>
              </a:lnSpc>
            </a:pPr>
            <a:r>
              <a:rPr lang="en-US" sz="1600" dirty="0">
                <a:latin typeface="Cambria" panose="02040503050406030204" pitchFamily="18" charset="0"/>
                <a:ea typeface="Cambria" panose="02040503050406030204" pitchFamily="18" charset="0"/>
              </a:rPr>
              <a:t>The size of the queue is 10, and the front pointer has already reached location 5, thus wasting newly created empty spaces.</a:t>
            </a:r>
            <a:endParaRPr lang="en-US" sz="1600" dirty="0" smtClean="0">
              <a:latin typeface="Cambria" panose="02040503050406030204" pitchFamily="18" charset="0"/>
              <a:ea typeface="Cambria" panose="02040503050406030204" pitchFamily="18" charset="0"/>
            </a:endParaRPr>
          </a:p>
          <a:p>
            <a:pPr algn="just">
              <a:lnSpc>
                <a:spcPct val="150000"/>
              </a:lnSpc>
            </a:pPr>
            <a:r>
              <a:rPr lang="en-US" sz="2400" dirty="0">
                <a:latin typeface="Cambria" panose="02040503050406030204" pitchFamily="18" charset="0"/>
                <a:ea typeface="Cambria" panose="02040503050406030204" pitchFamily="18" charset="0"/>
              </a:rPr>
              <a:t>Deciding the array </a:t>
            </a:r>
            <a:r>
              <a:rPr lang="en-US" sz="2400" dirty="0" smtClean="0">
                <a:latin typeface="Cambria" panose="02040503050406030204" pitchFamily="18" charset="0"/>
                <a:ea typeface="Cambria" panose="02040503050406030204" pitchFamily="18" charset="0"/>
              </a:rPr>
              <a:t>size</a:t>
            </a:r>
            <a:endParaRPr lang="en-US" sz="1400" dirty="0" smtClean="0">
              <a:latin typeface="Cambria" panose="02040503050406030204" pitchFamily="18" charset="0"/>
              <a:ea typeface="Cambria" panose="02040503050406030204" pitchFamily="18" charset="0"/>
            </a:endParaRPr>
          </a:p>
          <a:p>
            <a:pPr algn="just">
              <a:lnSpc>
                <a:spcPct val="150000"/>
              </a:lnSpc>
            </a:pPr>
            <a:r>
              <a:rPr lang="en-US" sz="1600" dirty="0">
                <a:latin typeface="Cambria" panose="02040503050406030204" pitchFamily="18" charset="0"/>
                <a:ea typeface="Cambria" panose="02040503050406030204" pitchFamily="18" charset="0"/>
              </a:rPr>
              <a:t>User can extend the queue at the runtime depending upon the </a:t>
            </a:r>
            <a:r>
              <a:rPr lang="en-US" sz="1600" dirty="0" smtClean="0">
                <a:latin typeface="Cambria" panose="02040503050406030204" pitchFamily="18" charset="0"/>
                <a:ea typeface="Cambria" panose="02040503050406030204" pitchFamily="18" charset="0"/>
              </a:rPr>
              <a:t>problem. </a:t>
            </a:r>
          </a:p>
          <a:p>
            <a:pPr algn="just">
              <a:lnSpc>
                <a:spcPct val="150000"/>
              </a:lnSpc>
            </a:pPr>
            <a:r>
              <a:rPr lang="en-US" sz="1600" dirty="0" smtClean="0">
                <a:latin typeface="Cambria" panose="02040503050406030204" pitchFamily="18" charset="0"/>
                <a:ea typeface="Cambria" panose="02040503050406030204" pitchFamily="18" charset="0"/>
              </a:rPr>
              <a:t>It </a:t>
            </a:r>
            <a:r>
              <a:rPr lang="en-US" sz="1600" dirty="0">
                <a:latin typeface="Cambria" panose="02040503050406030204" pitchFamily="18" charset="0"/>
                <a:ea typeface="Cambria" panose="02040503050406030204" pitchFamily="18" charset="0"/>
              </a:rPr>
              <a:t>is almost impossible to extend an array size at runtime. </a:t>
            </a:r>
          </a:p>
          <a:p>
            <a:pPr algn="just">
              <a:lnSpc>
                <a:spcPct val="150000"/>
              </a:lnSpc>
            </a:pPr>
            <a:endParaRPr lang="en-US" sz="1400" dirty="0" smtClean="0">
              <a:latin typeface="Cambria" panose="02040503050406030204" pitchFamily="18" charset="0"/>
              <a:ea typeface="Cambria" panose="02040503050406030204" pitchFamily="18" charset="0"/>
            </a:endParaRPr>
          </a:p>
          <a:p>
            <a:pPr algn="just">
              <a:lnSpc>
                <a:spcPct val="150000"/>
              </a:lnSpc>
            </a:pPr>
            <a:endParaRPr lang="en-US" sz="1400" dirty="0">
              <a:latin typeface="Cambria" panose="02040503050406030204" pitchFamily="18" charset="0"/>
              <a:ea typeface="Cambria" panose="02040503050406030204" pitchFamily="18" charset="0"/>
            </a:endParaRPr>
          </a:p>
          <a:p>
            <a:pPr algn="just">
              <a:lnSpc>
                <a:spcPct val="150000"/>
              </a:lnSpc>
            </a:pPr>
            <a:endParaRPr lang="en-US" sz="1400" dirty="0" smtClean="0">
              <a:latin typeface="Cambria" panose="02040503050406030204" pitchFamily="18" charset="0"/>
              <a:ea typeface="Cambria" panose="02040503050406030204" pitchFamily="18" charset="0"/>
            </a:endParaRPr>
          </a:p>
          <a:p>
            <a:pPr algn="just">
              <a:lnSpc>
                <a:spcPct val="150000"/>
              </a:lnSpc>
            </a:pPr>
            <a:endParaRPr lang="en-US" sz="1400" dirty="0">
              <a:latin typeface="Cambria" panose="02040503050406030204" pitchFamily="18" charset="0"/>
              <a:ea typeface="Cambria" panose="02040503050406030204" pitchFamily="18" charset="0"/>
            </a:endParaRPr>
          </a:p>
          <a:p>
            <a:pPr algn="just">
              <a:lnSpc>
                <a:spcPct val="150000"/>
              </a:lnSpc>
            </a:pPr>
            <a:endParaRPr lang="en-US" sz="1400" dirty="0" smtClean="0">
              <a:latin typeface="Cambria" panose="02040503050406030204" pitchFamily="18" charset="0"/>
              <a:ea typeface="Cambria" panose="02040503050406030204" pitchFamily="18" charset="0"/>
            </a:endParaRPr>
          </a:p>
          <a:p>
            <a:pPr algn="just">
              <a:lnSpc>
                <a:spcPct val="150000"/>
              </a:lnSpc>
            </a:pPr>
            <a:endParaRPr lang="en-US" sz="1400" dirty="0">
              <a:latin typeface="Cambria" panose="02040503050406030204" pitchFamily="18" charset="0"/>
              <a:ea typeface="Cambria" panose="02040503050406030204" pitchFamily="18" charset="0"/>
            </a:endParaRPr>
          </a:p>
          <a:p>
            <a:pPr algn="just">
              <a:lnSpc>
                <a:spcPct val="150000"/>
              </a:lnSpc>
            </a:pPr>
            <a:endParaRPr lang="en-US" sz="1400" dirty="0" smtClean="0">
              <a:latin typeface="Cambria" panose="02040503050406030204" pitchFamily="18" charset="0"/>
              <a:ea typeface="Cambria" panose="02040503050406030204" pitchFamily="18" charset="0"/>
            </a:endParaRPr>
          </a:p>
          <a:p>
            <a:pPr algn="just">
              <a:lnSpc>
                <a:spcPct val="150000"/>
              </a:lnSpc>
            </a:pPr>
            <a:endParaRPr lang="en-US" sz="1400" dirty="0">
              <a:latin typeface="Cambria" panose="02040503050406030204" pitchFamily="18" charset="0"/>
              <a:ea typeface="Cambria" panose="02040503050406030204" pitchFamily="18" charset="0"/>
            </a:endParaRPr>
          </a:p>
          <a:p>
            <a:pPr algn="just">
              <a:lnSpc>
                <a:spcPct val="150000"/>
              </a:lnSpc>
            </a:pPr>
            <a:endParaRPr lang="en-US" sz="1400" dirty="0" smtClean="0">
              <a:latin typeface="Cambria" panose="02040503050406030204" pitchFamily="18" charset="0"/>
              <a:ea typeface="Cambria" panose="02040503050406030204" pitchFamily="18" charset="0"/>
            </a:endParaRPr>
          </a:p>
          <a:p>
            <a:pPr algn="just">
              <a:lnSpc>
                <a:spcPct val="150000"/>
              </a:lnSpc>
            </a:pPr>
            <a:endParaRPr lang="en-US" sz="1400" dirty="0">
              <a:latin typeface="Cambria" panose="02040503050406030204" pitchFamily="18" charset="0"/>
              <a:ea typeface="Cambria" panose="02040503050406030204" pitchFamily="18" charset="0"/>
            </a:endParaRPr>
          </a:p>
          <a:p>
            <a:pPr algn="just">
              <a:lnSpc>
                <a:spcPct val="150000"/>
              </a:lnSpc>
            </a:pPr>
            <a:endParaRPr lang="en-US" sz="2000" dirty="0" smtClean="0">
              <a:latin typeface="Cambria" panose="02040503050406030204" pitchFamily="18" charset="0"/>
              <a:ea typeface="Cambria" panose="02040503050406030204" pitchFamily="18" charset="0"/>
            </a:endParaRPr>
          </a:p>
          <a:p>
            <a:pPr algn="just">
              <a:lnSpc>
                <a:spcPct val="150000"/>
              </a:lnSpc>
            </a:pPr>
            <a:endParaRPr lang="en-US" sz="2000" dirty="0">
              <a:latin typeface="Cambria" panose="02040503050406030204" pitchFamily="18" charset="0"/>
              <a:ea typeface="Cambria" panose="02040503050406030204" pitchFamily="18" charset="0"/>
            </a:endParaRPr>
          </a:p>
        </p:txBody>
      </p:sp>
      <p:pic>
        <p:nvPicPr>
          <p:cNvPr id="7170" name="Picture 2" descr="Memory_wastage-Queue_implementation_using_arr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295400"/>
            <a:ext cx="4800600" cy="2058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037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76200"/>
            <a:ext cx="7772400" cy="1143000"/>
          </a:xfrm>
        </p:spPr>
        <p:txBody>
          <a:bodyPr/>
          <a:lstStyle/>
          <a:p>
            <a:r>
              <a:rPr lang="en-US" altLang="en-US" dirty="0" smtClean="0">
                <a:latin typeface="Cambria" panose="02040503050406030204" pitchFamily="18" charset="0"/>
                <a:ea typeface="Cambria" panose="02040503050406030204" pitchFamily="18" charset="0"/>
                <a:cs typeface="Times New Roman" panose="02020603050405020304" pitchFamily="18" charset="0"/>
              </a:rPr>
              <a:t>Linked Queue</a:t>
            </a:r>
            <a:endParaRPr lang="en-US" altLang="en-US" dirty="0">
              <a:latin typeface="Cambria" panose="02040503050406030204" pitchFamily="18" charset="0"/>
              <a:ea typeface="Cambria" panose="02040503050406030204" pitchFamily="18" charset="0"/>
              <a:cs typeface="Courier New" panose="02070309020205020404" pitchFamily="49" charset="0"/>
            </a:endParaRPr>
          </a:p>
        </p:txBody>
      </p:sp>
      <p:sp>
        <p:nvSpPr>
          <p:cNvPr id="28675" name="Rectangle 3"/>
          <p:cNvSpPr>
            <a:spLocks noGrp="1" noChangeArrowheads="1"/>
          </p:cNvSpPr>
          <p:nvPr>
            <p:ph type="body" idx="1"/>
          </p:nvPr>
        </p:nvSpPr>
        <p:spPr>
          <a:xfrm>
            <a:off x="681135" y="1073020"/>
            <a:ext cx="7777065" cy="5022980"/>
          </a:xfrm>
        </p:spPr>
        <p:txBody>
          <a:bodyPr>
            <a:normAutofit lnSpcReduction="10000"/>
          </a:bodyPr>
          <a:lstStyle/>
          <a:p>
            <a:pPr algn="just">
              <a:lnSpc>
                <a:spcPct val="150000"/>
              </a:lnSpc>
            </a:pPr>
            <a:r>
              <a:rPr lang="en-US" altLang="en-US" sz="2400" dirty="0">
                <a:latin typeface="Cambria" panose="02040503050406030204" pitchFamily="18" charset="0"/>
                <a:ea typeface="Cambria" panose="02040503050406030204" pitchFamily="18" charset="0"/>
                <a:cs typeface="Times New Roman" panose="02020603050405020304" pitchFamily="18" charset="0"/>
              </a:rPr>
              <a:t>In a linked queue, each node of the queue consists of two fields, i.e., data field and reference field. </a:t>
            </a:r>
            <a:endParaRPr lang="en-US" altLang="en-US" sz="2400" dirty="0" smtClean="0">
              <a:latin typeface="Cambria" panose="02040503050406030204" pitchFamily="18" charset="0"/>
              <a:ea typeface="Cambria" panose="02040503050406030204" pitchFamily="18" charset="0"/>
              <a:cs typeface="Times New Roman" panose="02020603050405020304" pitchFamily="18" charset="0"/>
            </a:endParaRPr>
          </a:p>
          <a:p>
            <a:pPr algn="just">
              <a:lnSpc>
                <a:spcPct val="150000"/>
              </a:lnSpc>
            </a:pPr>
            <a:r>
              <a:rPr lang="en-US" altLang="en-US" sz="2400" dirty="0" smtClean="0">
                <a:latin typeface="Cambria" panose="02040503050406030204" pitchFamily="18" charset="0"/>
                <a:ea typeface="Cambria" panose="02040503050406030204" pitchFamily="18" charset="0"/>
                <a:cs typeface="Times New Roman" panose="02020603050405020304" pitchFamily="18" charset="0"/>
              </a:rPr>
              <a:t>Each </a:t>
            </a:r>
            <a:r>
              <a:rPr lang="en-US" altLang="en-US" sz="2400" dirty="0">
                <a:latin typeface="Cambria" panose="02040503050406030204" pitchFamily="18" charset="0"/>
                <a:ea typeface="Cambria" panose="02040503050406030204" pitchFamily="18" charset="0"/>
                <a:cs typeface="Times New Roman" panose="02020603050405020304" pitchFamily="18" charset="0"/>
              </a:rPr>
              <a:t>entity of the linked queue points to its immediate next entity in the </a:t>
            </a:r>
            <a:r>
              <a:rPr lang="en-US" altLang="en-US" sz="2400" dirty="0" smtClean="0">
                <a:latin typeface="Cambria" panose="02040503050406030204" pitchFamily="18" charset="0"/>
                <a:ea typeface="Cambria" panose="02040503050406030204" pitchFamily="18" charset="0"/>
                <a:cs typeface="Times New Roman" panose="02020603050405020304" pitchFamily="18" charset="0"/>
              </a:rPr>
              <a:t>memory.</a:t>
            </a:r>
          </a:p>
          <a:p>
            <a:pPr algn="just">
              <a:lnSpc>
                <a:spcPct val="150000"/>
              </a:lnSpc>
            </a:pPr>
            <a:r>
              <a:rPr lang="en-US" altLang="en-US" sz="2400" dirty="0" smtClean="0">
                <a:latin typeface="Cambria" panose="02040503050406030204" pitchFamily="18" charset="0"/>
                <a:ea typeface="Cambria" panose="02040503050406030204" pitchFamily="18" charset="0"/>
                <a:cs typeface="Times New Roman" panose="02020603050405020304" pitchFamily="18" charset="0"/>
              </a:rPr>
              <a:t>Two </a:t>
            </a:r>
            <a:r>
              <a:rPr lang="en-US" altLang="en-US" sz="2400" dirty="0">
                <a:latin typeface="Cambria" panose="02040503050406030204" pitchFamily="18" charset="0"/>
                <a:ea typeface="Cambria" panose="02040503050406030204" pitchFamily="18" charset="0"/>
                <a:cs typeface="Times New Roman" panose="02020603050405020304" pitchFamily="18" charset="0"/>
              </a:rPr>
              <a:t>pointers are preserved in the </a:t>
            </a:r>
            <a:r>
              <a:rPr lang="en-US" altLang="en-US" sz="2400" dirty="0" smtClean="0">
                <a:latin typeface="Cambria" panose="02040503050406030204" pitchFamily="18" charset="0"/>
                <a:ea typeface="Cambria" panose="02040503050406030204" pitchFamily="18" charset="0"/>
                <a:cs typeface="Times New Roman" panose="02020603050405020304" pitchFamily="18" charset="0"/>
              </a:rPr>
              <a:t>memory to </a:t>
            </a:r>
            <a:r>
              <a:rPr lang="en-US" altLang="en-US" sz="2400" dirty="0">
                <a:latin typeface="Cambria" panose="02040503050406030204" pitchFamily="18" charset="0"/>
                <a:ea typeface="Cambria" panose="02040503050406030204" pitchFamily="18" charset="0"/>
                <a:cs typeface="Times New Roman" panose="02020603050405020304" pitchFamily="18" charset="0"/>
              </a:rPr>
              <a:t>keep track of the front and rear </a:t>
            </a:r>
            <a:r>
              <a:rPr lang="en-US" altLang="en-US" sz="2400" dirty="0" smtClean="0">
                <a:latin typeface="Cambria" panose="02040503050406030204" pitchFamily="18" charset="0"/>
                <a:ea typeface="Cambria" panose="02040503050406030204" pitchFamily="18" charset="0"/>
                <a:cs typeface="Times New Roman" panose="02020603050405020304" pitchFamily="18" charset="0"/>
              </a:rPr>
              <a:t>node</a:t>
            </a:r>
            <a:r>
              <a:rPr lang="en-US" altLang="en-US" sz="2400" dirty="0">
                <a:latin typeface="Cambria" panose="02040503050406030204" pitchFamily="18" charset="0"/>
                <a:ea typeface="Cambria" panose="02040503050406030204" pitchFamily="18" charset="0"/>
                <a:cs typeface="Times New Roman" panose="02020603050405020304" pitchFamily="18" charset="0"/>
              </a:rPr>
              <a:t>.</a:t>
            </a:r>
            <a:endParaRPr lang="en-US" altLang="en-US" sz="2400" dirty="0" smtClean="0">
              <a:latin typeface="Cambria" panose="02040503050406030204" pitchFamily="18" charset="0"/>
              <a:ea typeface="Cambria" panose="02040503050406030204" pitchFamily="18" charset="0"/>
              <a:cs typeface="Times New Roman" panose="02020603050405020304" pitchFamily="18" charset="0"/>
            </a:endParaRPr>
          </a:p>
          <a:p>
            <a:pPr algn="just">
              <a:lnSpc>
                <a:spcPct val="150000"/>
              </a:lnSpc>
            </a:pPr>
            <a:r>
              <a:rPr lang="en-US" altLang="en-US" sz="2400" dirty="0" smtClean="0">
                <a:latin typeface="Cambria" panose="02040503050406030204" pitchFamily="18" charset="0"/>
                <a:ea typeface="Cambria" panose="02040503050406030204" pitchFamily="18" charset="0"/>
                <a:cs typeface="Times New Roman" panose="02020603050405020304" pitchFamily="18" charset="0"/>
              </a:rPr>
              <a:t>The </a:t>
            </a:r>
            <a:r>
              <a:rPr lang="en-US" altLang="en-US" sz="2400" dirty="0">
                <a:latin typeface="Cambria" panose="02040503050406030204" pitchFamily="18" charset="0"/>
                <a:ea typeface="Cambria" panose="02040503050406030204" pitchFamily="18" charset="0"/>
                <a:cs typeface="Times New Roman" panose="02020603050405020304" pitchFamily="18" charset="0"/>
              </a:rPr>
              <a:t>first pointer stores the location where the queue starts, and another pointer keeps track of the last data element of a queue.</a:t>
            </a:r>
          </a:p>
          <a:p>
            <a:pPr algn="just">
              <a:lnSpc>
                <a:spcPct val="150000"/>
              </a:lnSpc>
            </a:pPr>
            <a:endParaRPr lang="en-US" altLang="en-US" sz="2400" dirty="0">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802637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76200"/>
            <a:ext cx="7772400" cy="1143000"/>
          </a:xfrm>
        </p:spPr>
        <p:txBody>
          <a:bodyPr/>
          <a:lstStyle/>
          <a:p>
            <a:r>
              <a:rPr lang="en-US" altLang="en-US" dirty="0" smtClean="0">
                <a:latin typeface="Cambria" panose="02040503050406030204" pitchFamily="18" charset="0"/>
                <a:ea typeface="Cambria" panose="02040503050406030204" pitchFamily="18" charset="0"/>
                <a:cs typeface="Times New Roman" panose="02020603050405020304" pitchFamily="18" charset="0"/>
              </a:rPr>
              <a:t>Linked Queue</a:t>
            </a:r>
            <a:endParaRPr lang="en-US" altLang="en-US" dirty="0">
              <a:latin typeface="Cambria" panose="02040503050406030204" pitchFamily="18" charset="0"/>
              <a:ea typeface="Cambria" panose="02040503050406030204" pitchFamily="18" charset="0"/>
              <a:cs typeface="Courier New" panose="02070309020205020404" pitchFamily="49" charset="0"/>
            </a:endParaRPr>
          </a:p>
        </p:txBody>
      </p:sp>
      <p:sp>
        <p:nvSpPr>
          <p:cNvPr id="28675" name="Rectangle 3"/>
          <p:cNvSpPr>
            <a:spLocks noGrp="1" noChangeArrowheads="1"/>
          </p:cNvSpPr>
          <p:nvPr>
            <p:ph type="body" idx="1"/>
          </p:nvPr>
        </p:nvSpPr>
        <p:spPr>
          <a:xfrm>
            <a:off x="681135" y="1073020"/>
            <a:ext cx="7777065" cy="5022980"/>
          </a:xfrm>
        </p:spPr>
        <p:txBody>
          <a:bodyPr>
            <a:normAutofit/>
          </a:bodyPr>
          <a:lstStyle/>
          <a:p>
            <a:pPr algn="just">
              <a:lnSpc>
                <a:spcPct val="150000"/>
              </a:lnSpc>
            </a:pPr>
            <a:endParaRPr lang="en-US" sz="2000" dirty="0" smtClean="0">
              <a:latin typeface="Cambria" panose="02040503050406030204" pitchFamily="18" charset="0"/>
              <a:ea typeface="Cambria" panose="02040503050406030204" pitchFamily="18" charset="0"/>
            </a:endParaRPr>
          </a:p>
          <a:p>
            <a:pPr algn="just">
              <a:lnSpc>
                <a:spcPct val="150000"/>
              </a:lnSpc>
            </a:pPr>
            <a:endParaRPr lang="en-US" sz="2000" dirty="0">
              <a:latin typeface="Cambria" panose="02040503050406030204" pitchFamily="18" charset="0"/>
              <a:ea typeface="Cambria" panose="02040503050406030204" pitchFamily="18" charset="0"/>
            </a:endParaRPr>
          </a:p>
          <a:p>
            <a:pPr algn="just">
              <a:lnSpc>
                <a:spcPct val="150000"/>
              </a:lnSpc>
            </a:pPr>
            <a:endParaRPr lang="en-US" sz="2000" dirty="0" smtClean="0">
              <a:latin typeface="Cambria" panose="02040503050406030204" pitchFamily="18" charset="0"/>
              <a:ea typeface="Cambria" panose="02040503050406030204" pitchFamily="18" charset="0"/>
            </a:endParaRPr>
          </a:p>
          <a:p>
            <a:pPr algn="just">
              <a:lnSpc>
                <a:spcPct val="150000"/>
              </a:lnSpc>
            </a:pPr>
            <a:endParaRPr lang="en-US" sz="2000" dirty="0">
              <a:latin typeface="Cambria" panose="02040503050406030204" pitchFamily="18" charset="0"/>
              <a:ea typeface="Cambria" panose="02040503050406030204" pitchFamily="18" charset="0"/>
            </a:endParaRPr>
          </a:p>
          <a:p>
            <a:pPr algn="just">
              <a:lnSpc>
                <a:spcPct val="150000"/>
              </a:lnSpc>
            </a:pPr>
            <a:endParaRPr lang="en-US" sz="2000" dirty="0" smtClean="0">
              <a:latin typeface="Cambria" panose="02040503050406030204" pitchFamily="18" charset="0"/>
              <a:ea typeface="Cambria" panose="02040503050406030204" pitchFamily="18" charset="0"/>
            </a:endParaRPr>
          </a:p>
          <a:p>
            <a:pPr algn="just">
              <a:lnSpc>
                <a:spcPct val="150000"/>
              </a:lnSpc>
            </a:pPr>
            <a:endParaRPr lang="en-US" sz="2000" dirty="0">
              <a:latin typeface="Cambria" panose="02040503050406030204" pitchFamily="18" charset="0"/>
              <a:ea typeface="Cambria" panose="02040503050406030204" pitchFamily="18" charset="0"/>
            </a:endParaRPr>
          </a:p>
          <a:p>
            <a:pPr algn="just">
              <a:lnSpc>
                <a:spcPct val="150000"/>
              </a:lnSpc>
            </a:pPr>
            <a:r>
              <a:rPr lang="en-US" sz="2000" dirty="0">
                <a:latin typeface="Cambria" panose="02040503050406030204" pitchFamily="18" charset="0"/>
                <a:ea typeface="Cambria" panose="02040503050406030204" pitchFamily="18" charset="0"/>
              </a:rPr>
              <a:t>The diagram </a:t>
            </a:r>
            <a:r>
              <a:rPr lang="en-US" sz="2000" dirty="0" smtClean="0">
                <a:latin typeface="Cambria" panose="02040503050406030204" pitchFamily="18" charset="0"/>
                <a:ea typeface="Cambria" panose="02040503050406030204" pitchFamily="18" charset="0"/>
              </a:rPr>
              <a:t>consists </a:t>
            </a:r>
            <a:r>
              <a:rPr lang="en-US" sz="2000" dirty="0">
                <a:latin typeface="Cambria" panose="02040503050406030204" pitchFamily="18" charset="0"/>
                <a:ea typeface="Cambria" panose="02040503050406030204" pitchFamily="18" charset="0"/>
              </a:rPr>
              <a:t>of a linked list representation of queue comprising 3 data fields and addresses of the subsequent entities in a queue.</a:t>
            </a:r>
            <a:endParaRPr lang="en-US" altLang="en-US" sz="2000" dirty="0">
              <a:latin typeface="Cambria" panose="02040503050406030204" pitchFamily="18" charset="0"/>
              <a:ea typeface="Cambria" panose="02040503050406030204" pitchFamily="18" charset="0"/>
            </a:endParaRPr>
          </a:p>
        </p:txBody>
      </p:sp>
      <p:pic>
        <p:nvPicPr>
          <p:cNvPr id="8194" name="Picture 2" descr="Linked_List_Representation_of_Que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219200"/>
            <a:ext cx="6829425" cy="2819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049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76200"/>
            <a:ext cx="7772400" cy="1143000"/>
          </a:xfrm>
        </p:spPr>
        <p:txBody>
          <a:bodyPr/>
          <a:lstStyle/>
          <a:p>
            <a:r>
              <a:rPr lang="en-US" altLang="en-US" dirty="0" smtClean="0">
                <a:latin typeface="Cambria" panose="02040503050406030204" pitchFamily="18" charset="0"/>
                <a:ea typeface="Cambria" panose="02040503050406030204" pitchFamily="18" charset="0"/>
                <a:cs typeface="Times New Roman" panose="02020603050405020304" pitchFamily="18" charset="0"/>
              </a:rPr>
              <a:t>Linked Queue</a:t>
            </a:r>
            <a:endParaRPr lang="en-US" altLang="en-US" dirty="0">
              <a:latin typeface="Cambria" panose="02040503050406030204" pitchFamily="18" charset="0"/>
              <a:ea typeface="Cambria" panose="02040503050406030204" pitchFamily="18" charset="0"/>
              <a:cs typeface="Courier New" panose="02070309020205020404" pitchFamily="49" charset="0"/>
            </a:endParaRPr>
          </a:p>
        </p:txBody>
      </p:sp>
      <p:sp>
        <p:nvSpPr>
          <p:cNvPr id="28675" name="Rectangle 3"/>
          <p:cNvSpPr>
            <a:spLocks noGrp="1" noChangeArrowheads="1"/>
          </p:cNvSpPr>
          <p:nvPr>
            <p:ph type="body" idx="1"/>
          </p:nvPr>
        </p:nvSpPr>
        <p:spPr>
          <a:xfrm>
            <a:off x="681135" y="1073020"/>
            <a:ext cx="7777065" cy="5480180"/>
          </a:xfrm>
        </p:spPr>
        <p:txBody>
          <a:bodyPr>
            <a:normAutofit fontScale="92500" lnSpcReduction="10000"/>
          </a:bodyPr>
          <a:lstStyle/>
          <a:p>
            <a:pPr algn="just">
              <a:lnSpc>
                <a:spcPct val="150000"/>
              </a:lnSpc>
            </a:pPr>
            <a:r>
              <a:rPr lang="en-US" sz="2000" b="1" dirty="0" err="1">
                <a:latin typeface="Cambria" panose="02040503050406030204" pitchFamily="18" charset="0"/>
                <a:ea typeface="Cambria" panose="02040503050406030204" pitchFamily="18" charset="0"/>
              </a:rPr>
              <a:t>Enqueue</a:t>
            </a:r>
            <a:r>
              <a:rPr lang="en-US" sz="2000" b="1" dirty="0">
                <a:latin typeface="Cambria" panose="02040503050406030204" pitchFamily="18" charset="0"/>
                <a:ea typeface="Cambria" panose="02040503050406030204" pitchFamily="18" charset="0"/>
              </a:rPr>
              <a:t>() Operation</a:t>
            </a:r>
          </a:p>
          <a:p>
            <a:pPr algn="just">
              <a:lnSpc>
                <a:spcPct val="150000"/>
              </a:lnSpc>
            </a:pPr>
            <a:endParaRPr lang="en-US" sz="2000" dirty="0" smtClean="0">
              <a:latin typeface="Cambria" panose="02040503050406030204" pitchFamily="18" charset="0"/>
              <a:ea typeface="Cambria" panose="02040503050406030204" pitchFamily="18" charset="0"/>
            </a:endParaRPr>
          </a:p>
          <a:p>
            <a:pPr algn="just">
              <a:lnSpc>
                <a:spcPct val="150000"/>
              </a:lnSpc>
            </a:pPr>
            <a:endParaRPr lang="en-US" sz="2000" dirty="0">
              <a:latin typeface="Cambria" panose="02040503050406030204" pitchFamily="18" charset="0"/>
              <a:ea typeface="Cambria" panose="02040503050406030204" pitchFamily="18" charset="0"/>
            </a:endParaRPr>
          </a:p>
          <a:p>
            <a:pPr algn="just">
              <a:lnSpc>
                <a:spcPct val="150000"/>
              </a:lnSpc>
            </a:pPr>
            <a:endParaRPr lang="en-US" sz="2000" dirty="0" smtClean="0">
              <a:latin typeface="Cambria" panose="02040503050406030204" pitchFamily="18" charset="0"/>
              <a:ea typeface="Cambria" panose="02040503050406030204" pitchFamily="18" charset="0"/>
            </a:endParaRPr>
          </a:p>
          <a:p>
            <a:pPr algn="just">
              <a:lnSpc>
                <a:spcPct val="150000"/>
              </a:lnSpc>
            </a:pPr>
            <a:endParaRPr lang="en-US" sz="2000" dirty="0">
              <a:latin typeface="Cambria" panose="02040503050406030204" pitchFamily="18" charset="0"/>
              <a:ea typeface="Cambria" panose="02040503050406030204" pitchFamily="18" charset="0"/>
            </a:endParaRPr>
          </a:p>
          <a:p>
            <a:pPr algn="just">
              <a:lnSpc>
                <a:spcPct val="150000"/>
              </a:lnSpc>
            </a:pPr>
            <a:endParaRPr lang="en-US" sz="2000" dirty="0" smtClean="0">
              <a:latin typeface="Cambria" panose="02040503050406030204" pitchFamily="18" charset="0"/>
              <a:ea typeface="Cambria" panose="02040503050406030204" pitchFamily="18" charset="0"/>
            </a:endParaRPr>
          </a:p>
          <a:p>
            <a:pPr algn="just">
              <a:lnSpc>
                <a:spcPct val="150000"/>
              </a:lnSpc>
            </a:pPr>
            <a:endParaRPr lang="en-US" sz="2000" dirty="0">
              <a:latin typeface="Cambria" panose="02040503050406030204" pitchFamily="18" charset="0"/>
              <a:ea typeface="Cambria" panose="02040503050406030204" pitchFamily="18" charset="0"/>
            </a:endParaRPr>
          </a:p>
          <a:p>
            <a:pPr algn="just">
              <a:lnSpc>
                <a:spcPct val="150000"/>
              </a:lnSpc>
            </a:pPr>
            <a:endParaRPr lang="en-US" sz="2000" dirty="0" smtClean="0">
              <a:latin typeface="Cambria" panose="02040503050406030204" pitchFamily="18" charset="0"/>
              <a:ea typeface="Cambria" panose="02040503050406030204" pitchFamily="18" charset="0"/>
            </a:endParaRPr>
          </a:p>
          <a:p>
            <a:pPr algn="just">
              <a:lnSpc>
                <a:spcPct val="150000"/>
              </a:lnSpc>
            </a:pPr>
            <a:endParaRPr lang="en-US" sz="2000" dirty="0">
              <a:latin typeface="Cambria" panose="02040503050406030204" pitchFamily="18" charset="0"/>
              <a:ea typeface="Cambria" panose="02040503050406030204" pitchFamily="18" charset="0"/>
            </a:endParaRPr>
          </a:p>
          <a:p>
            <a:pPr algn="just">
              <a:lnSpc>
                <a:spcPct val="150000"/>
              </a:lnSpc>
            </a:pPr>
            <a:r>
              <a:rPr lang="en-US" sz="2000" dirty="0" smtClean="0">
                <a:latin typeface="Cambria" panose="02040503050406030204" pitchFamily="18" charset="0"/>
                <a:ea typeface="Cambria" panose="02040503050406030204" pitchFamily="18" charset="0"/>
              </a:rPr>
              <a:t>insert </a:t>
            </a:r>
            <a:r>
              <a:rPr lang="en-US" sz="2000" dirty="0">
                <a:latin typeface="Cambria" panose="02040503050406030204" pitchFamily="18" charset="0"/>
                <a:ea typeface="Cambria" panose="02040503050406030204" pitchFamily="18" charset="0"/>
              </a:rPr>
              <a:t>a new node located at address 350 and consisting 7 in its data field. For that to happen, </a:t>
            </a:r>
            <a:r>
              <a:rPr lang="en-US" sz="2000" dirty="0" smtClean="0">
                <a:latin typeface="Cambria" panose="02040503050406030204" pitchFamily="18" charset="0"/>
                <a:ea typeface="Cambria" panose="02040503050406030204" pitchFamily="18" charset="0"/>
              </a:rPr>
              <a:t>just </a:t>
            </a:r>
            <a:r>
              <a:rPr lang="en-US" sz="2000" dirty="0">
                <a:latin typeface="Cambria" panose="02040503050406030204" pitchFamily="18" charset="0"/>
                <a:ea typeface="Cambria" panose="02040503050406030204" pitchFamily="18" charset="0"/>
              </a:rPr>
              <a:t>update the value of the rear pointer and address field of the previous node. </a:t>
            </a:r>
            <a:endParaRPr lang="en-US" altLang="en-US" sz="2000" dirty="0">
              <a:latin typeface="Cambria" panose="02040503050406030204" pitchFamily="18" charset="0"/>
              <a:ea typeface="Cambria" panose="02040503050406030204" pitchFamily="18" charset="0"/>
            </a:endParaRPr>
          </a:p>
        </p:txBody>
      </p:sp>
      <p:pic>
        <p:nvPicPr>
          <p:cNvPr id="9218" name="Picture 2" descr="Insertion-Queue_Implementation_of_LinkedL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00200"/>
            <a:ext cx="71056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700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76200"/>
            <a:ext cx="7772400" cy="1143000"/>
          </a:xfrm>
        </p:spPr>
        <p:txBody>
          <a:bodyPr/>
          <a:lstStyle/>
          <a:p>
            <a:r>
              <a:rPr lang="en-US" altLang="en-US" dirty="0" smtClean="0">
                <a:latin typeface="Cambria" panose="02040503050406030204" pitchFamily="18" charset="0"/>
                <a:ea typeface="Cambria" panose="02040503050406030204" pitchFamily="18" charset="0"/>
                <a:cs typeface="Times New Roman" panose="02020603050405020304" pitchFamily="18" charset="0"/>
              </a:rPr>
              <a:t>Linked Queue</a:t>
            </a:r>
            <a:endParaRPr lang="en-US" altLang="en-US" dirty="0">
              <a:latin typeface="Cambria" panose="02040503050406030204" pitchFamily="18" charset="0"/>
              <a:ea typeface="Cambria" panose="02040503050406030204" pitchFamily="18" charset="0"/>
              <a:cs typeface="Courier New" panose="02070309020205020404" pitchFamily="49" charset="0"/>
            </a:endParaRPr>
          </a:p>
        </p:txBody>
      </p:sp>
      <p:sp>
        <p:nvSpPr>
          <p:cNvPr id="28675" name="Rectangle 3"/>
          <p:cNvSpPr>
            <a:spLocks noGrp="1" noChangeArrowheads="1"/>
          </p:cNvSpPr>
          <p:nvPr>
            <p:ph type="body" idx="1"/>
          </p:nvPr>
        </p:nvSpPr>
        <p:spPr>
          <a:xfrm>
            <a:off x="681135" y="1073020"/>
            <a:ext cx="7777065" cy="5480180"/>
          </a:xfrm>
        </p:spPr>
        <p:txBody>
          <a:bodyPr>
            <a:normAutofit lnSpcReduction="10000"/>
          </a:bodyPr>
          <a:lstStyle/>
          <a:p>
            <a:pPr algn="just">
              <a:lnSpc>
                <a:spcPct val="150000"/>
              </a:lnSpc>
            </a:pPr>
            <a:r>
              <a:rPr lang="en-US" sz="2000" b="1" dirty="0" err="1" smtClean="0">
                <a:latin typeface="Cambria" panose="02040503050406030204" pitchFamily="18" charset="0"/>
                <a:ea typeface="Cambria" panose="02040503050406030204" pitchFamily="18" charset="0"/>
              </a:rPr>
              <a:t>Dequeue</a:t>
            </a:r>
            <a:r>
              <a:rPr lang="en-US" sz="2000" b="1" dirty="0">
                <a:latin typeface="Cambria" panose="02040503050406030204" pitchFamily="18" charset="0"/>
                <a:ea typeface="Cambria" panose="02040503050406030204" pitchFamily="18" charset="0"/>
              </a:rPr>
              <a:t>() Operation</a:t>
            </a:r>
          </a:p>
          <a:p>
            <a:pPr algn="just">
              <a:lnSpc>
                <a:spcPct val="150000"/>
              </a:lnSpc>
            </a:pPr>
            <a:endParaRPr lang="en-US" sz="2000" dirty="0" smtClean="0">
              <a:latin typeface="Cambria" panose="02040503050406030204" pitchFamily="18" charset="0"/>
              <a:ea typeface="Cambria" panose="02040503050406030204" pitchFamily="18" charset="0"/>
            </a:endParaRPr>
          </a:p>
          <a:p>
            <a:pPr algn="just">
              <a:lnSpc>
                <a:spcPct val="150000"/>
              </a:lnSpc>
            </a:pPr>
            <a:endParaRPr lang="en-US" sz="2000" dirty="0">
              <a:latin typeface="Cambria" panose="02040503050406030204" pitchFamily="18" charset="0"/>
              <a:ea typeface="Cambria" panose="02040503050406030204" pitchFamily="18" charset="0"/>
            </a:endParaRPr>
          </a:p>
          <a:p>
            <a:pPr algn="just">
              <a:lnSpc>
                <a:spcPct val="150000"/>
              </a:lnSpc>
            </a:pPr>
            <a:endParaRPr lang="en-US" sz="2000" dirty="0" smtClean="0">
              <a:latin typeface="Cambria" panose="02040503050406030204" pitchFamily="18" charset="0"/>
              <a:ea typeface="Cambria" panose="02040503050406030204" pitchFamily="18" charset="0"/>
            </a:endParaRPr>
          </a:p>
          <a:p>
            <a:pPr algn="just">
              <a:lnSpc>
                <a:spcPct val="150000"/>
              </a:lnSpc>
            </a:pPr>
            <a:endParaRPr lang="en-US" sz="2000" dirty="0">
              <a:latin typeface="Cambria" panose="02040503050406030204" pitchFamily="18" charset="0"/>
              <a:ea typeface="Cambria" panose="02040503050406030204" pitchFamily="18" charset="0"/>
            </a:endParaRPr>
          </a:p>
          <a:p>
            <a:pPr algn="just">
              <a:lnSpc>
                <a:spcPct val="150000"/>
              </a:lnSpc>
            </a:pPr>
            <a:endParaRPr lang="en-US" sz="2000" dirty="0" smtClean="0">
              <a:latin typeface="Cambria" panose="02040503050406030204" pitchFamily="18" charset="0"/>
              <a:ea typeface="Cambria" panose="02040503050406030204" pitchFamily="18" charset="0"/>
            </a:endParaRPr>
          </a:p>
          <a:p>
            <a:pPr algn="just">
              <a:lnSpc>
                <a:spcPct val="150000"/>
              </a:lnSpc>
            </a:pPr>
            <a:endParaRPr lang="en-US" sz="2000" dirty="0">
              <a:latin typeface="Cambria" panose="02040503050406030204" pitchFamily="18" charset="0"/>
              <a:ea typeface="Cambria" panose="02040503050406030204" pitchFamily="18" charset="0"/>
            </a:endParaRPr>
          </a:p>
          <a:p>
            <a:pPr algn="just">
              <a:lnSpc>
                <a:spcPct val="150000"/>
              </a:lnSpc>
            </a:pPr>
            <a:endParaRPr lang="en-US" sz="2000" dirty="0" smtClean="0">
              <a:latin typeface="Cambria" panose="02040503050406030204" pitchFamily="18" charset="0"/>
              <a:ea typeface="Cambria" panose="02040503050406030204" pitchFamily="18" charset="0"/>
            </a:endParaRPr>
          </a:p>
          <a:p>
            <a:pPr algn="just">
              <a:lnSpc>
                <a:spcPct val="150000"/>
              </a:lnSpc>
            </a:pPr>
            <a:endParaRPr lang="en-US" sz="2000" dirty="0">
              <a:latin typeface="Cambria" panose="02040503050406030204" pitchFamily="18" charset="0"/>
              <a:ea typeface="Cambria" panose="02040503050406030204" pitchFamily="18" charset="0"/>
            </a:endParaRPr>
          </a:p>
          <a:p>
            <a:pPr algn="just">
              <a:lnSpc>
                <a:spcPct val="150000"/>
              </a:lnSpc>
            </a:pPr>
            <a:r>
              <a:rPr lang="en-US" sz="2000" dirty="0">
                <a:latin typeface="Cambria" panose="02040503050406030204" pitchFamily="18" charset="0"/>
                <a:ea typeface="Cambria" panose="02040503050406030204" pitchFamily="18" charset="0"/>
              </a:rPr>
              <a:t>After deleting an element from the linked queue, the value of the front pointer will change from 100 to 200. </a:t>
            </a:r>
            <a:endParaRPr lang="en-US" altLang="en-US" sz="2000" dirty="0">
              <a:latin typeface="Cambria" panose="02040503050406030204" pitchFamily="18" charset="0"/>
              <a:ea typeface="Cambria" panose="02040503050406030204" pitchFamily="18" charset="0"/>
            </a:endParaRPr>
          </a:p>
        </p:txBody>
      </p:sp>
      <p:pic>
        <p:nvPicPr>
          <p:cNvPr id="10242" name="Picture 2" descr="Removal-Queue_Implementation_Using_LinkedL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600200"/>
            <a:ext cx="6696075" cy="3638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2875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76200"/>
            <a:ext cx="7772400" cy="1143000"/>
          </a:xfrm>
        </p:spPr>
        <p:txBody>
          <a:bodyPr/>
          <a:lstStyle/>
          <a:p>
            <a:r>
              <a:rPr lang="en-US" altLang="en-US" dirty="0">
                <a:latin typeface="Cambria" panose="02040503050406030204" pitchFamily="18" charset="0"/>
                <a:ea typeface="Cambria" panose="02040503050406030204" pitchFamily="18" charset="0"/>
                <a:cs typeface="Times New Roman" panose="02020603050405020304" pitchFamily="18" charset="0"/>
              </a:rPr>
              <a:t>Double </a:t>
            </a:r>
            <a:r>
              <a:rPr lang="en-US" altLang="en-US" dirty="0" smtClean="0">
                <a:latin typeface="Cambria" panose="02040503050406030204" pitchFamily="18" charset="0"/>
                <a:ea typeface="Cambria" panose="02040503050406030204" pitchFamily="18" charset="0"/>
                <a:cs typeface="Times New Roman" panose="02020603050405020304" pitchFamily="18" charset="0"/>
              </a:rPr>
              <a:t>Ended Queue</a:t>
            </a:r>
            <a:endParaRPr lang="en-US" altLang="en-US" dirty="0">
              <a:latin typeface="Cambria" panose="02040503050406030204" pitchFamily="18" charset="0"/>
              <a:ea typeface="Cambria" panose="02040503050406030204" pitchFamily="18" charset="0"/>
              <a:cs typeface="Courier New" panose="02070309020205020404" pitchFamily="49" charset="0"/>
            </a:endParaRPr>
          </a:p>
        </p:txBody>
      </p:sp>
      <p:sp>
        <p:nvSpPr>
          <p:cNvPr id="28675" name="Rectangle 3"/>
          <p:cNvSpPr>
            <a:spLocks noGrp="1" noChangeArrowheads="1"/>
          </p:cNvSpPr>
          <p:nvPr>
            <p:ph type="body" idx="1"/>
          </p:nvPr>
        </p:nvSpPr>
        <p:spPr>
          <a:xfrm>
            <a:off x="681135" y="1073020"/>
            <a:ext cx="7777065" cy="5480180"/>
          </a:xfrm>
        </p:spPr>
        <p:txBody>
          <a:bodyPr>
            <a:normAutofit/>
          </a:bodyPr>
          <a:lstStyle/>
          <a:p>
            <a:pPr algn="just">
              <a:lnSpc>
                <a:spcPct val="150000"/>
              </a:lnSpc>
            </a:pPr>
            <a:r>
              <a:rPr lang="en-US" sz="2000" dirty="0">
                <a:latin typeface="Cambria" panose="02040503050406030204" pitchFamily="18" charset="0"/>
                <a:ea typeface="Cambria" panose="02040503050406030204" pitchFamily="18" charset="0"/>
              </a:rPr>
              <a:t>A double-ended queue is an abstract data type similar to an simple </a:t>
            </a:r>
            <a:r>
              <a:rPr lang="en-US" sz="2000" dirty="0" smtClean="0">
                <a:latin typeface="Cambria" panose="02040503050406030204" pitchFamily="18" charset="0"/>
                <a:ea typeface="Cambria" panose="02040503050406030204" pitchFamily="18" charset="0"/>
              </a:rPr>
              <a:t>queue</a:t>
            </a:r>
            <a:r>
              <a:rPr lang="en-US" sz="2000" dirty="0">
                <a:latin typeface="Cambria" panose="02040503050406030204" pitchFamily="18" charset="0"/>
                <a:ea typeface="Cambria" panose="02040503050406030204" pitchFamily="18" charset="0"/>
              </a:rPr>
              <a:t>.</a:t>
            </a:r>
            <a:endParaRPr lang="en-US" sz="2000" dirty="0" smtClean="0">
              <a:latin typeface="Cambria" panose="02040503050406030204" pitchFamily="18" charset="0"/>
              <a:ea typeface="Cambria" panose="02040503050406030204" pitchFamily="18" charset="0"/>
            </a:endParaRPr>
          </a:p>
          <a:p>
            <a:pPr algn="just">
              <a:lnSpc>
                <a:spcPct val="150000"/>
              </a:lnSpc>
            </a:pPr>
            <a:r>
              <a:rPr lang="en-US" sz="2000" dirty="0" smtClean="0">
                <a:latin typeface="Cambria" panose="02040503050406030204" pitchFamily="18" charset="0"/>
                <a:ea typeface="Cambria" panose="02040503050406030204" pitchFamily="18" charset="0"/>
              </a:rPr>
              <a:t> It </a:t>
            </a:r>
            <a:r>
              <a:rPr lang="en-US" sz="2000" dirty="0">
                <a:latin typeface="Cambria" panose="02040503050406030204" pitchFamily="18" charset="0"/>
                <a:ea typeface="Cambria" panose="02040503050406030204" pitchFamily="18" charset="0"/>
              </a:rPr>
              <a:t>allows you to insert and delete from both sides means items can be added or deleted from the front or rear end.</a:t>
            </a:r>
            <a:endParaRPr lang="en-US" altLang="en-US" sz="2000" dirty="0">
              <a:latin typeface="Cambria" panose="02040503050406030204" pitchFamily="18" charset="0"/>
              <a:ea typeface="Cambria" panose="02040503050406030204" pitchFamily="18" charset="0"/>
            </a:endParaRPr>
          </a:p>
        </p:txBody>
      </p:sp>
      <p:pic>
        <p:nvPicPr>
          <p:cNvPr id="11266" name="Picture 2" descr="queu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200400"/>
            <a:ext cx="6257925" cy="2266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2730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76200"/>
            <a:ext cx="7772400" cy="1143000"/>
          </a:xfrm>
        </p:spPr>
        <p:txBody>
          <a:bodyPr>
            <a:normAutofit/>
          </a:bodyPr>
          <a:lstStyle/>
          <a:p>
            <a:r>
              <a:rPr lang="en-US" altLang="en-US" dirty="0">
                <a:latin typeface="Cambria" panose="02040503050406030204" pitchFamily="18" charset="0"/>
                <a:ea typeface="Cambria" panose="02040503050406030204" pitchFamily="18" charset="0"/>
                <a:cs typeface="Times New Roman" panose="02020603050405020304" pitchFamily="18" charset="0"/>
              </a:rPr>
              <a:t>Insertion at rear </a:t>
            </a:r>
            <a:r>
              <a:rPr lang="en-US" altLang="en-US" dirty="0" smtClean="0">
                <a:latin typeface="Cambria" panose="02040503050406030204" pitchFamily="18" charset="0"/>
                <a:ea typeface="Cambria" panose="02040503050406030204" pitchFamily="18" charset="0"/>
                <a:cs typeface="Times New Roman" panose="02020603050405020304" pitchFamily="18" charset="0"/>
              </a:rPr>
              <a:t>end</a:t>
            </a:r>
            <a:endParaRPr lang="en-US" altLang="en-US" dirty="0">
              <a:latin typeface="Cambria" panose="02040503050406030204" pitchFamily="18" charset="0"/>
              <a:ea typeface="Cambria" panose="02040503050406030204" pitchFamily="18" charset="0"/>
              <a:cs typeface="Courier New" panose="02070309020205020404" pitchFamily="49" charset="0"/>
            </a:endParaRPr>
          </a:p>
        </p:txBody>
      </p:sp>
      <p:sp>
        <p:nvSpPr>
          <p:cNvPr id="28675" name="Rectangle 3"/>
          <p:cNvSpPr>
            <a:spLocks noGrp="1" noChangeArrowheads="1"/>
          </p:cNvSpPr>
          <p:nvPr>
            <p:ph type="body" idx="1"/>
          </p:nvPr>
        </p:nvSpPr>
        <p:spPr>
          <a:xfrm>
            <a:off x="681135" y="1073020"/>
            <a:ext cx="7777065" cy="5480180"/>
          </a:xfrm>
        </p:spPr>
        <p:txBody>
          <a:bodyPr>
            <a:noAutofit/>
          </a:bodyPr>
          <a:lstStyle/>
          <a:p>
            <a:pPr marL="0" indent="0" algn="just">
              <a:lnSpc>
                <a:spcPct val="120000"/>
              </a:lnSpc>
              <a:buNone/>
            </a:pPr>
            <a:r>
              <a:rPr lang="en-US" sz="1600" dirty="0">
                <a:latin typeface="Cambria" panose="02040503050406030204" pitchFamily="18" charset="0"/>
                <a:ea typeface="Cambria" panose="02040503050406030204" pitchFamily="18" charset="0"/>
              </a:rPr>
              <a:t>Step -1: [Check for overflow</a:t>
            </a:r>
            <a:r>
              <a:rPr lang="en-US" sz="1600" dirty="0" smtClean="0">
                <a:latin typeface="Cambria" panose="02040503050406030204" pitchFamily="18" charset="0"/>
                <a:ea typeface="Cambria" panose="02040503050406030204" pitchFamily="18" charset="0"/>
              </a:rPr>
              <a:t>]</a:t>
            </a:r>
            <a:endParaRPr lang="en-US" sz="1600" dirty="0">
              <a:latin typeface="Cambria" panose="02040503050406030204" pitchFamily="18" charset="0"/>
              <a:ea typeface="Cambria" panose="02040503050406030204" pitchFamily="18" charset="0"/>
            </a:endParaRPr>
          </a:p>
          <a:p>
            <a:pPr marL="0" indent="0" algn="just">
              <a:lnSpc>
                <a:spcPct val="120000"/>
              </a:lnSpc>
              <a:buNone/>
            </a:pPr>
            <a:r>
              <a:rPr lang="en-US" sz="1600" dirty="0">
                <a:latin typeface="Cambria" panose="02040503050406030204" pitchFamily="18" charset="0"/>
                <a:ea typeface="Cambria" panose="02040503050406030204" pitchFamily="18" charset="0"/>
              </a:rPr>
              <a:t>	if(rear==MAX)</a:t>
            </a:r>
          </a:p>
          <a:p>
            <a:pPr marL="0" indent="0" algn="just">
              <a:lnSpc>
                <a:spcPct val="120000"/>
              </a:lnSpc>
              <a:buNone/>
            </a:pPr>
            <a:r>
              <a:rPr lang="en-US" sz="1600" dirty="0">
                <a:latin typeface="Cambria" panose="02040503050406030204" pitchFamily="18" charset="0"/>
                <a:ea typeface="Cambria" panose="02040503050406030204" pitchFamily="18" charset="0"/>
              </a:rPr>
              <a:t>		Print("Queue is Overflow</a:t>
            </a:r>
            <a:r>
              <a:rPr lang="en-US" sz="1600" dirty="0" smtClean="0">
                <a:latin typeface="Cambria" panose="02040503050406030204" pitchFamily="18" charset="0"/>
                <a:ea typeface="Cambria" panose="02040503050406030204" pitchFamily="18" charset="0"/>
              </a:rPr>
              <a:t>”);</a:t>
            </a:r>
            <a:endParaRPr lang="en-US" sz="1600" dirty="0">
              <a:latin typeface="Cambria" panose="02040503050406030204" pitchFamily="18" charset="0"/>
              <a:ea typeface="Cambria" panose="02040503050406030204" pitchFamily="18" charset="0"/>
            </a:endParaRPr>
          </a:p>
          <a:p>
            <a:pPr marL="0" indent="0" algn="just">
              <a:lnSpc>
                <a:spcPct val="120000"/>
              </a:lnSpc>
              <a:buNone/>
            </a:pPr>
            <a:r>
              <a:rPr lang="en-US" sz="1600" dirty="0">
                <a:latin typeface="Cambria" panose="02040503050406030204" pitchFamily="18" charset="0"/>
                <a:ea typeface="Cambria" panose="02040503050406030204" pitchFamily="18" charset="0"/>
              </a:rPr>
              <a:t>        return</a:t>
            </a:r>
            <a:r>
              <a:rPr lang="en-US" sz="1600" dirty="0" smtClean="0">
                <a:latin typeface="Cambria" panose="02040503050406030204" pitchFamily="18" charset="0"/>
                <a:ea typeface="Cambria" panose="02040503050406030204" pitchFamily="18" charset="0"/>
              </a:rPr>
              <a:t>;</a:t>
            </a:r>
            <a:endParaRPr lang="en-US" sz="1600" dirty="0">
              <a:latin typeface="Cambria" panose="02040503050406030204" pitchFamily="18" charset="0"/>
              <a:ea typeface="Cambria" panose="02040503050406030204" pitchFamily="18" charset="0"/>
            </a:endParaRPr>
          </a:p>
          <a:p>
            <a:pPr marL="0" indent="0" algn="just">
              <a:lnSpc>
                <a:spcPct val="120000"/>
              </a:lnSpc>
              <a:buNone/>
            </a:pPr>
            <a:r>
              <a:rPr lang="en-US" sz="1600" dirty="0">
                <a:latin typeface="Cambria" panose="02040503050406030204" pitchFamily="18" charset="0"/>
                <a:ea typeface="Cambria" panose="02040503050406030204" pitchFamily="18" charset="0"/>
              </a:rPr>
              <a:t>Step-2: [Insert element</a:t>
            </a:r>
            <a:r>
              <a:rPr lang="en-US" sz="1600" dirty="0" smtClean="0">
                <a:latin typeface="Cambria" panose="02040503050406030204" pitchFamily="18" charset="0"/>
                <a:ea typeface="Cambria" panose="02040503050406030204" pitchFamily="18" charset="0"/>
              </a:rPr>
              <a:t>]</a:t>
            </a:r>
            <a:endParaRPr lang="en-US" sz="1600" dirty="0">
              <a:latin typeface="Cambria" panose="02040503050406030204" pitchFamily="18" charset="0"/>
              <a:ea typeface="Cambria" panose="02040503050406030204" pitchFamily="18" charset="0"/>
            </a:endParaRPr>
          </a:p>
          <a:p>
            <a:pPr marL="0" indent="0" algn="just">
              <a:lnSpc>
                <a:spcPct val="120000"/>
              </a:lnSpc>
              <a:buNone/>
            </a:pPr>
            <a:r>
              <a:rPr lang="en-US" sz="1600" dirty="0">
                <a:latin typeface="Cambria" panose="02040503050406030204" pitchFamily="18" charset="0"/>
                <a:ea typeface="Cambria" panose="02040503050406030204" pitchFamily="18" charset="0"/>
              </a:rPr>
              <a:t>	</a:t>
            </a:r>
            <a:r>
              <a:rPr lang="en-US" sz="1600" dirty="0" smtClean="0">
                <a:latin typeface="Cambria" panose="02040503050406030204" pitchFamily="18" charset="0"/>
                <a:ea typeface="Cambria" panose="02040503050406030204" pitchFamily="18" charset="0"/>
              </a:rPr>
              <a:t>else</a:t>
            </a:r>
            <a:endParaRPr lang="en-US" sz="1600" dirty="0">
              <a:latin typeface="Cambria" panose="02040503050406030204" pitchFamily="18" charset="0"/>
              <a:ea typeface="Cambria" panose="02040503050406030204" pitchFamily="18" charset="0"/>
            </a:endParaRPr>
          </a:p>
          <a:p>
            <a:pPr marL="0" indent="0" algn="just">
              <a:lnSpc>
                <a:spcPct val="120000"/>
              </a:lnSpc>
              <a:buNone/>
            </a:pPr>
            <a:r>
              <a:rPr lang="en-US" sz="1600" dirty="0">
                <a:latin typeface="Cambria" panose="02040503050406030204" pitchFamily="18" charset="0"/>
                <a:ea typeface="Cambria" panose="02040503050406030204" pitchFamily="18" charset="0"/>
              </a:rPr>
              <a:t>		rear=rear+1</a:t>
            </a:r>
            <a:r>
              <a:rPr lang="en-US" sz="1600" dirty="0" smtClean="0">
                <a:latin typeface="Cambria" panose="02040503050406030204" pitchFamily="18" charset="0"/>
                <a:ea typeface="Cambria" panose="02040503050406030204" pitchFamily="18" charset="0"/>
              </a:rPr>
              <a:t>;</a:t>
            </a:r>
            <a:endParaRPr lang="en-US" sz="1600" dirty="0">
              <a:latin typeface="Cambria" panose="02040503050406030204" pitchFamily="18" charset="0"/>
              <a:ea typeface="Cambria" panose="02040503050406030204" pitchFamily="18" charset="0"/>
            </a:endParaRPr>
          </a:p>
          <a:p>
            <a:pPr marL="0" indent="0" algn="just">
              <a:lnSpc>
                <a:spcPct val="120000"/>
              </a:lnSpc>
              <a:buNone/>
            </a:pPr>
            <a:r>
              <a:rPr lang="en-US" sz="1600" dirty="0">
                <a:latin typeface="Cambria" panose="02040503050406030204" pitchFamily="18" charset="0"/>
                <a:ea typeface="Cambria" panose="02040503050406030204" pitchFamily="18" charset="0"/>
              </a:rPr>
              <a:t>		q[rear]=no;      </a:t>
            </a:r>
          </a:p>
          <a:p>
            <a:pPr marL="0" indent="0" algn="just">
              <a:lnSpc>
                <a:spcPct val="120000"/>
              </a:lnSpc>
              <a:buNone/>
            </a:pPr>
            <a:r>
              <a:rPr lang="en-US" sz="1600" dirty="0">
                <a:latin typeface="Cambria" panose="02040503050406030204" pitchFamily="18" charset="0"/>
                <a:ea typeface="Cambria" panose="02040503050406030204" pitchFamily="18" charset="0"/>
              </a:rPr>
              <a:t>		</a:t>
            </a:r>
            <a:r>
              <a:rPr lang="en-US" sz="1600" dirty="0" smtClean="0">
                <a:latin typeface="Cambria" panose="02040503050406030204" pitchFamily="18" charset="0"/>
                <a:ea typeface="Cambria" panose="02040503050406030204" pitchFamily="18" charset="0"/>
              </a:rPr>
              <a:t>	[</a:t>
            </a:r>
            <a:r>
              <a:rPr lang="en-US" sz="1600" dirty="0">
                <a:latin typeface="Cambria" panose="02040503050406030204" pitchFamily="18" charset="0"/>
                <a:ea typeface="Cambria" panose="02040503050406030204" pitchFamily="18" charset="0"/>
              </a:rPr>
              <a:t>Set rear and front pointer]               </a:t>
            </a:r>
          </a:p>
          <a:p>
            <a:pPr marL="0" indent="0" algn="just">
              <a:lnSpc>
                <a:spcPct val="120000"/>
              </a:lnSpc>
              <a:buNone/>
            </a:pPr>
            <a:r>
              <a:rPr lang="en-US" sz="1600" dirty="0">
                <a:latin typeface="Cambria" panose="02040503050406030204" pitchFamily="18" charset="0"/>
                <a:ea typeface="Cambria" panose="02040503050406030204" pitchFamily="18" charset="0"/>
              </a:rPr>
              <a:t>		if </a:t>
            </a:r>
            <a:r>
              <a:rPr lang="en-US" sz="1600" dirty="0" smtClean="0">
                <a:latin typeface="Cambria" panose="02040503050406030204" pitchFamily="18" charset="0"/>
                <a:ea typeface="Cambria" panose="02040503050406030204" pitchFamily="18" charset="0"/>
              </a:rPr>
              <a:t>rear=0</a:t>
            </a:r>
          </a:p>
          <a:p>
            <a:pPr marL="0" indent="0" algn="just">
              <a:lnSpc>
                <a:spcPct val="120000"/>
              </a:lnSpc>
              <a:buNone/>
            </a:pPr>
            <a:r>
              <a:rPr lang="en-US" sz="1600" dirty="0">
                <a:latin typeface="Cambria" panose="02040503050406030204" pitchFamily="18" charset="0"/>
                <a:ea typeface="Cambria" panose="02040503050406030204" pitchFamily="18" charset="0"/>
              </a:rPr>
              <a:t>		</a:t>
            </a:r>
            <a:r>
              <a:rPr lang="en-US" sz="1600" dirty="0" smtClean="0">
                <a:latin typeface="Cambria" panose="02040503050406030204" pitchFamily="18" charset="0"/>
                <a:ea typeface="Cambria" panose="02040503050406030204" pitchFamily="18" charset="0"/>
              </a:rPr>
              <a:t>	rear=1;</a:t>
            </a:r>
            <a:endParaRPr lang="en-US" sz="1600" dirty="0">
              <a:latin typeface="Cambria" panose="02040503050406030204" pitchFamily="18" charset="0"/>
              <a:ea typeface="Cambria" panose="02040503050406030204" pitchFamily="18" charset="0"/>
            </a:endParaRPr>
          </a:p>
          <a:p>
            <a:pPr marL="0" indent="0" algn="just">
              <a:lnSpc>
                <a:spcPct val="120000"/>
              </a:lnSpc>
              <a:buNone/>
            </a:pPr>
            <a:r>
              <a:rPr lang="en-US" sz="1600" dirty="0" smtClean="0">
                <a:latin typeface="Cambria" panose="02040503050406030204" pitchFamily="18" charset="0"/>
                <a:ea typeface="Cambria" panose="02040503050406030204" pitchFamily="18" charset="0"/>
              </a:rPr>
              <a:t>	</a:t>
            </a:r>
            <a:r>
              <a:rPr lang="en-US" sz="1600" dirty="0">
                <a:latin typeface="Cambria" panose="02040503050406030204" pitchFamily="18" charset="0"/>
                <a:ea typeface="Cambria" panose="02040503050406030204" pitchFamily="18" charset="0"/>
              </a:rPr>
              <a:t>	if </a:t>
            </a:r>
            <a:r>
              <a:rPr lang="en-US" sz="1600" dirty="0" smtClean="0">
                <a:latin typeface="Cambria" panose="02040503050406030204" pitchFamily="18" charset="0"/>
                <a:ea typeface="Cambria" panose="02040503050406030204" pitchFamily="18" charset="0"/>
              </a:rPr>
              <a:t>front=0</a:t>
            </a:r>
            <a:endParaRPr lang="en-US" sz="1600" dirty="0">
              <a:latin typeface="Cambria" panose="02040503050406030204" pitchFamily="18" charset="0"/>
              <a:ea typeface="Cambria" panose="02040503050406030204" pitchFamily="18" charset="0"/>
            </a:endParaRPr>
          </a:p>
          <a:p>
            <a:pPr marL="0" indent="0" algn="just">
              <a:lnSpc>
                <a:spcPct val="120000"/>
              </a:lnSpc>
              <a:buNone/>
            </a:pPr>
            <a:r>
              <a:rPr lang="en-US" sz="1600" dirty="0">
                <a:latin typeface="Cambria" panose="02040503050406030204" pitchFamily="18" charset="0"/>
                <a:ea typeface="Cambria" panose="02040503050406030204" pitchFamily="18" charset="0"/>
              </a:rPr>
              <a:t>			front=1;</a:t>
            </a:r>
          </a:p>
          <a:p>
            <a:pPr marL="0" indent="0" algn="just">
              <a:lnSpc>
                <a:spcPct val="120000"/>
              </a:lnSpc>
              <a:buNone/>
            </a:pPr>
            <a:r>
              <a:rPr lang="en-US" sz="1600" dirty="0">
                <a:latin typeface="Cambria" panose="02040503050406030204" pitchFamily="18" charset="0"/>
                <a:ea typeface="Cambria" panose="02040503050406030204" pitchFamily="18" charset="0"/>
              </a:rPr>
              <a:t> </a:t>
            </a:r>
          </a:p>
          <a:p>
            <a:pPr marL="0" indent="0" algn="just">
              <a:lnSpc>
                <a:spcPct val="120000"/>
              </a:lnSpc>
              <a:buNone/>
            </a:pPr>
            <a:r>
              <a:rPr lang="en-US" sz="1600" dirty="0">
                <a:latin typeface="Cambria" panose="02040503050406030204" pitchFamily="18" charset="0"/>
                <a:ea typeface="Cambria" panose="02040503050406030204" pitchFamily="18" charset="0"/>
              </a:rPr>
              <a:t>Step-3: return</a:t>
            </a:r>
          </a:p>
          <a:p>
            <a:pPr marL="0" indent="0" algn="just">
              <a:lnSpc>
                <a:spcPct val="120000"/>
              </a:lnSpc>
              <a:buNone/>
            </a:pPr>
            <a:r>
              <a:rPr lang="en-US" sz="1600" dirty="0">
                <a:latin typeface="Cambria" panose="02040503050406030204" pitchFamily="18" charset="0"/>
                <a:ea typeface="Cambria" panose="02040503050406030204" pitchFamily="18" charset="0"/>
              </a:rPr>
              <a:t> </a:t>
            </a:r>
            <a:endParaRPr lang="en-US" altLang="en-US"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42131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76200"/>
            <a:ext cx="7772400" cy="1143000"/>
          </a:xfrm>
        </p:spPr>
        <p:txBody>
          <a:bodyPr>
            <a:normAutofit/>
          </a:bodyPr>
          <a:lstStyle/>
          <a:p>
            <a:r>
              <a:rPr lang="en-US" altLang="en-US" dirty="0">
                <a:latin typeface="Cambria" panose="02040503050406030204" pitchFamily="18" charset="0"/>
                <a:ea typeface="Cambria" panose="02040503050406030204" pitchFamily="18" charset="0"/>
                <a:cs typeface="Times New Roman" panose="02020603050405020304" pitchFamily="18" charset="0"/>
              </a:rPr>
              <a:t>Insertion at </a:t>
            </a:r>
            <a:r>
              <a:rPr lang="en-US" altLang="en-US" dirty="0" smtClean="0">
                <a:latin typeface="Cambria" panose="02040503050406030204" pitchFamily="18" charset="0"/>
                <a:ea typeface="Cambria" panose="02040503050406030204" pitchFamily="18" charset="0"/>
                <a:cs typeface="Times New Roman" panose="02020603050405020304" pitchFamily="18" charset="0"/>
              </a:rPr>
              <a:t>front end</a:t>
            </a:r>
            <a:endParaRPr lang="en-US" altLang="en-US" dirty="0">
              <a:latin typeface="Cambria" panose="02040503050406030204" pitchFamily="18" charset="0"/>
              <a:ea typeface="Cambria" panose="02040503050406030204" pitchFamily="18" charset="0"/>
              <a:cs typeface="Courier New" panose="02070309020205020404" pitchFamily="49" charset="0"/>
            </a:endParaRPr>
          </a:p>
        </p:txBody>
      </p:sp>
      <p:sp>
        <p:nvSpPr>
          <p:cNvPr id="28675" name="Rectangle 3"/>
          <p:cNvSpPr>
            <a:spLocks noGrp="1" noChangeArrowheads="1"/>
          </p:cNvSpPr>
          <p:nvPr>
            <p:ph type="body" idx="1"/>
          </p:nvPr>
        </p:nvSpPr>
        <p:spPr>
          <a:xfrm>
            <a:off x="914400" y="1447800"/>
            <a:ext cx="7543800" cy="5105400"/>
          </a:xfrm>
        </p:spPr>
        <p:txBody>
          <a:bodyPr>
            <a:noAutofit/>
          </a:bodyPr>
          <a:lstStyle/>
          <a:p>
            <a:pPr marL="0" indent="0" algn="just">
              <a:lnSpc>
                <a:spcPct val="120000"/>
              </a:lnSpc>
              <a:buNone/>
            </a:pPr>
            <a:r>
              <a:rPr lang="en-US" sz="1600" dirty="0">
                <a:latin typeface="Cambria" panose="02040503050406030204" pitchFamily="18" charset="0"/>
                <a:ea typeface="Cambria" panose="02040503050406030204" pitchFamily="18" charset="0"/>
              </a:rPr>
              <a:t>Step-1 : [Check for the front position]</a:t>
            </a:r>
          </a:p>
          <a:p>
            <a:pPr marL="0" indent="0" algn="just">
              <a:lnSpc>
                <a:spcPct val="120000"/>
              </a:lnSpc>
              <a:buNone/>
            </a:pPr>
            <a:r>
              <a:rPr lang="en-US" sz="1600" dirty="0">
                <a:latin typeface="Cambria" panose="02040503050406030204" pitchFamily="18" charset="0"/>
                <a:ea typeface="Cambria" panose="02040503050406030204" pitchFamily="18" charset="0"/>
              </a:rPr>
              <a:t>	</a:t>
            </a:r>
            <a:r>
              <a:rPr lang="en-US" sz="1600" dirty="0" smtClean="0">
                <a:latin typeface="Cambria" panose="02040503050406030204" pitchFamily="18" charset="0"/>
                <a:ea typeface="Cambria" panose="02040503050406030204" pitchFamily="18" charset="0"/>
              </a:rPr>
              <a:t>if(front&lt;=0)</a:t>
            </a:r>
            <a:endParaRPr lang="en-US" sz="1600" dirty="0">
              <a:latin typeface="Cambria" panose="02040503050406030204" pitchFamily="18" charset="0"/>
              <a:ea typeface="Cambria" panose="02040503050406030204" pitchFamily="18" charset="0"/>
            </a:endParaRPr>
          </a:p>
          <a:p>
            <a:pPr marL="0" indent="0" algn="just">
              <a:lnSpc>
                <a:spcPct val="120000"/>
              </a:lnSpc>
              <a:buNone/>
            </a:pPr>
            <a:r>
              <a:rPr lang="en-US" sz="1600" dirty="0">
                <a:latin typeface="Cambria" panose="02040503050406030204" pitchFamily="18" charset="0"/>
                <a:ea typeface="Cambria" panose="02040503050406030204" pitchFamily="18" charset="0"/>
              </a:rPr>
              <a:t>		Print (“Cannot add item at front end”);</a:t>
            </a:r>
          </a:p>
          <a:p>
            <a:pPr marL="0" indent="0" algn="just">
              <a:lnSpc>
                <a:spcPct val="120000"/>
              </a:lnSpc>
              <a:buNone/>
            </a:pPr>
            <a:r>
              <a:rPr lang="en-US" sz="1600" dirty="0">
                <a:latin typeface="Cambria" panose="02040503050406030204" pitchFamily="18" charset="0"/>
                <a:ea typeface="Cambria" panose="02040503050406030204" pitchFamily="18" charset="0"/>
              </a:rPr>
              <a:t>	return;</a:t>
            </a:r>
          </a:p>
          <a:p>
            <a:pPr marL="0" indent="0" algn="just">
              <a:lnSpc>
                <a:spcPct val="120000"/>
              </a:lnSpc>
              <a:buNone/>
            </a:pPr>
            <a:r>
              <a:rPr lang="en-US" sz="1600" dirty="0">
                <a:latin typeface="Cambria" panose="02040503050406030204" pitchFamily="18" charset="0"/>
                <a:ea typeface="Cambria" panose="02040503050406030204" pitchFamily="18" charset="0"/>
              </a:rPr>
              <a:t> </a:t>
            </a:r>
          </a:p>
          <a:p>
            <a:pPr marL="0" indent="0" algn="just">
              <a:lnSpc>
                <a:spcPct val="120000"/>
              </a:lnSpc>
              <a:buNone/>
            </a:pPr>
            <a:r>
              <a:rPr lang="en-US" sz="1600" dirty="0">
                <a:latin typeface="Cambria" panose="02040503050406030204" pitchFamily="18" charset="0"/>
                <a:ea typeface="Cambria" panose="02040503050406030204" pitchFamily="18" charset="0"/>
              </a:rPr>
              <a:t>Step-2  : [Insert at front]</a:t>
            </a:r>
          </a:p>
          <a:p>
            <a:pPr marL="0" indent="0" algn="just">
              <a:lnSpc>
                <a:spcPct val="120000"/>
              </a:lnSpc>
              <a:buNone/>
            </a:pPr>
            <a:r>
              <a:rPr lang="en-US" sz="1600" dirty="0">
                <a:latin typeface="Cambria" panose="02040503050406030204" pitchFamily="18" charset="0"/>
                <a:ea typeface="Cambria" panose="02040503050406030204" pitchFamily="18" charset="0"/>
              </a:rPr>
              <a:t>	else</a:t>
            </a:r>
          </a:p>
          <a:p>
            <a:pPr marL="0" indent="0" algn="just">
              <a:lnSpc>
                <a:spcPct val="120000"/>
              </a:lnSpc>
              <a:buNone/>
            </a:pPr>
            <a:r>
              <a:rPr lang="en-US" sz="1600" dirty="0">
                <a:latin typeface="Cambria" panose="02040503050406030204" pitchFamily="18" charset="0"/>
                <a:ea typeface="Cambria" panose="02040503050406030204" pitchFamily="18" charset="0"/>
              </a:rPr>
              <a:t>		front=front-1;</a:t>
            </a:r>
          </a:p>
          <a:p>
            <a:pPr marL="0" indent="0" algn="just">
              <a:lnSpc>
                <a:spcPct val="120000"/>
              </a:lnSpc>
              <a:buNone/>
            </a:pPr>
            <a:r>
              <a:rPr lang="en-US" sz="1600" dirty="0">
                <a:latin typeface="Cambria" panose="02040503050406030204" pitchFamily="18" charset="0"/>
                <a:ea typeface="Cambria" panose="02040503050406030204" pitchFamily="18" charset="0"/>
              </a:rPr>
              <a:t>		q[front]=no;</a:t>
            </a:r>
          </a:p>
          <a:p>
            <a:pPr marL="0" indent="0" algn="just">
              <a:lnSpc>
                <a:spcPct val="120000"/>
              </a:lnSpc>
              <a:buNone/>
            </a:pPr>
            <a:r>
              <a:rPr lang="en-US" sz="1600" dirty="0">
                <a:latin typeface="Cambria" panose="02040503050406030204" pitchFamily="18" charset="0"/>
                <a:ea typeface="Cambria" panose="02040503050406030204" pitchFamily="18" charset="0"/>
              </a:rPr>
              <a:t>Step-3  : Return</a:t>
            </a:r>
            <a:endParaRPr lang="en-US" altLang="en-US"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34495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76200"/>
            <a:ext cx="7772400" cy="1143000"/>
          </a:xfrm>
        </p:spPr>
        <p:txBody>
          <a:bodyPr>
            <a:normAutofit/>
          </a:bodyPr>
          <a:lstStyle/>
          <a:p>
            <a:r>
              <a:rPr lang="en-US" altLang="en-US" dirty="0" smtClean="0">
                <a:latin typeface="Cambria" panose="02040503050406030204" pitchFamily="18" charset="0"/>
                <a:ea typeface="Cambria" panose="02040503050406030204" pitchFamily="18" charset="0"/>
                <a:cs typeface="Times New Roman" panose="02020603050405020304" pitchFamily="18" charset="0"/>
              </a:rPr>
              <a:t>Deletion </a:t>
            </a:r>
            <a:r>
              <a:rPr lang="en-US" altLang="en-US" dirty="0">
                <a:latin typeface="Cambria" panose="02040503050406030204" pitchFamily="18" charset="0"/>
                <a:ea typeface="Cambria" panose="02040503050406030204" pitchFamily="18" charset="0"/>
                <a:cs typeface="Times New Roman" panose="02020603050405020304" pitchFamily="18" charset="0"/>
              </a:rPr>
              <a:t>at </a:t>
            </a:r>
            <a:r>
              <a:rPr lang="en-US" altLang="en-US" dirty="0" smtClean="0">
                <a:latin typeface="Cambria" panose="02040503050406030204" pitchFamily="18" charset="0"/>
                <a:ea typeface="Cambria" panose="02040503050406030204" pitchFamily="18" charset="0"/>
                <a:cs typeface="Times New Roman" panose="02020603050405020304" pitchFamily="18" charset="0"/>
              </a:rPr>
              <a:t>front end</a:t>
            </a:r>
            <a:endParaRPr lang="en-US" altLang="en-US" dirty="0">
              <a:latin typeface="Cambria" panose="02040503050406030204" pitchFamily="18" charset="0"/>
              <a:ea typeface="Cambria" panose="02040503050406030204" pitchFamily="18" charset="0"/>
              <a:cs typeface="Courier New" panose="02070309020205020404" pitchFamily="49" charset="0"/>
            </a:endParaRPr>
          </a:p>
        </p:txBody>
      </p:sp>
      <p:sp>
        <p:nvSpPr>
          <p:cNvPr id="28675" name="Rectangle 3"/>
          <p:cNvSpPr>
            <a:spLocks noGrp="1" noChangeArrowheads="1"/>
          </p:cNvSpPr>
          <p:nvPr>
            <p:ph type="body" idx="1"/>
          </p:nvPr>
        </p:nvSpPr>
        <p:spPr>
          <a:xfrm>
            <a:off x="914400" y="1066800"/>
            <a:ext cx="7543800" cy="5486400"/>
          </a:xfrm>
        </p:spPr>
        <p:txBody>
          <a:bodyPr>
            <a:noAutofit/>
          </a:bodyPr>
          <a:lstStyle/>
          <a:p>
            <a:pPr marL="0" indent="0" algn="just">
              <a:lnSpc>
                <a:spcPct val="120000"/>
              </a:lnSpc>
              <a:buNone/>
            </a:pPr>
            <a:r>
              <a:rPr lang="en-US" sz="1600" dirty="0" smtClean="0">
                <a:latin typeface="Cambria" panose="02040503050406030204" pitchFamily="18" charset="0"/>
                <a:ea typeface="Cambria" panose="02040503050406030204" pitchFamily="18" charset="0"/>
              </a:rPr>
              <a:t>Step-1 </a:t>
            </a:r>
            <a:r>
              <a:rPr lang="en-US" sz="1600" dirty="0">
                <a:latin typeface="Cambria" panose="02040503050406030204" pitchFamily="18" charset="0"/>
                <a:ea typeface="Cambria" panose="02040503050406030204" pitchFamily="18" charset="0"/>
              </a:rPr>
              <a:t>[ Check for front pointer]</a:t>
            </a:r>
          </a:p>
          <a:p>
            <a:pPr marL="0" indent="0" algn="just">
              <a:lnSpc>
                <a:spcPct val="120000"/>
              </a:lnSpc>
              <a:buNone/>
            </a:pPr>
            <a:r>
              <a:rPr lang="en-US" sz="1600" dirty="0">
                <a:latin typeface="Cambria" panose="02040503050406030204" pitchFamily="18" charset="0"/>
                <a:ea typeface="Cambria" panose="02040503050406030204" pitchFamily="18" charset="0"/>
              </a:rPr>
              <a:t>	if front=0</a:t>
            </a:r>
          </a:p>
          <a:p>
            <a:pPr marL="0" indent="0" algn="just">
              <a:lnSpc>
                <a:spcPct val="120000"/>
              </a:lnSpc>
              <a:buNone/>
            </a:pPr>
            <a:r>
              <a:rPr lang="en-US" sz="1600" dirty="0">
                <a:latin typeface="Cambria" panose="02040503050406030204" pitchFamily="18" charset="0"/>
                <a:ea typeface="Cambria" panose="02040503050406030204" pitchFamily="18" charset="0"/>
              </a:rPr>
              <a:t>		print(" Queue is Underflow”);</a:t>
            </a:r>
          </a:p>
          <a:p>
            <a:pPr marL="0" indent="0" algn="just">
              <a:lnSpc>
                <a:spcPct val="120000"/>
              </a:lnSpc>
              <a:buNone/>
            </a:pPr>
            <a:r>
              <a:rPr lang="en-US" sz="1600" dirty="0">
                <a:latin typeface="Cambria" panose="02040503050406030204" pitchFamily="18" charset="0"/>
                <a:ea typeface="Cambria" panose="02040503050406030204" pitchFamily="18" charset="0"/>
              </a:rPr>
              <a:t>	return;</a:t>
            </a:r>
          </a:p>
          <a:p>
            <a:pPr marL="0" indent="0" algn="just">
              <a:lnSpc>
                <a:spcPct val="120000"/>
              </a:lnSpc>
              <a:buNone/>
            </a:pPr>
            <a:r>
              <a:rPr lang="en-US" sz="1600" dirty="0">
                <a:latin typeface="Cambria" panose="02040503050406030204" pitchFamily="18" charset="0"/>
                <a:ea typeface="Cambria" panose="02040503050406030204" pitchFamily="18" charset="0"/>
              </a:rPr>
              <a:t>Step-2 [Perform deletion]        </a:t>
            </a:r>
          </a:p>
          <a:p>
            <a:pPr marL="0" indent="0" algn="just">
              <a:lnSpc>
                <a:spcPct val="120000"/>
              </a:lnSpc>
              <a:buNone/>
            </a:pPr>
            <a:r>
              <a:rPr lang="en-US" sz="1600" dirty="0">
                <a:latin typeface="Cambria" panose="02040503050406030204" pitchFamily="18" charset="0"/>
                <a:ea typeface="Cambria" panose="02040503050406030204" pitchFamily="18" charset="0"/>
              </a:rPr>
              <a:t>	else</a:t>
            </a:r>
          </a:p>
          <a:p>
            <a:pPr marL="0" indent="0" algn="just">
              <a:lnSpc>
                <a:spcPct val="120000"/>
              </a:lnSpc>
              <a:buNone/>
            </a:pPr>
            <a:r>
              <a:rPr lang="en-US" sz="1600" dirty="0">
                <a:latin typeface="Cambria" panose="02040503050406030204" pitchFamily="18" charset="0"/>
                <a:ea typeface="Cambria" panose="02040503050406030204" pitchFamily="18" charset="0"/>
              </a:rPr>
              <a:t>		no=q[front];</a:t>
            </a:r>
          </a:p>
          <a:p>
            <a:pPr marL="0" indent="0" algn="just">
              <a:lnSpc>
                <a:spcPct val="120000"/>
              </a:lnSpc>
              <a:buNone/>
            </a:pPr>
            <a:r>
              <a:rPr lang="en-US" sz="1600" dirty="0">
                <a:latin typeface="Cambria" panose="02040503050406030204" pitchFamily="18" charset="0"/>
                <a:ea typeface="Cambria" panose="02040503050406030204" pitchFamily="18" charset="0"/>
              </a:rPr>
              <a:t>		print(“Deleted element is</a:t>
            </a:r>
            <a:r>
              <a:rPr lang="en-US" sz="1600" dirty="0" smtClean="0">
                <a:latin typeface="Cambria" panose="02040503050406030204" pitchFamily="18" charset="0"/>
                <a:ea typeface="Cambria" panose="02040503050406030204" pitchFamily="18" charset="0"/>
              </a:rPr>
              <a:t>”, no</a:t>
            </a:r>
            <a:r>
              <a:rPr lang="en-US" sz="1600" dirty="0">
                <a:latin typeface="Cambria" panose="02040503050406030204" pitchFamily="18" charset="0"/>
                <a:ea typeface="Cambria" panose="02040503050406030204" pitchFamily="18" charset="0"/>
              </a:rPr>
              <a:t>);</a:t>
            </a:r>
          </a:p>
          <a:p>
            <a:pPr marL="0" indent="0" algn="just">
              <a:lnSpc>
                <a:spcPct val="120000"/>
              </a:lnSpc>
              <a:buNone/>
            </a:pPr>
            <a:r>
              <a:rPr lang="en-US" sz="1600" dirty="0">
                <a:latin typeface="Cambria" panose="02040503050406030204" pitchFamily="18" charset="0"/>
                <a:ea typeface="Cambria" panose="02040503050406030204" pitchFamily="18" charset="0"/>
              </a:rPr>
              <a:t>		[Set front and rear pointer]     </a:t>
            </a:r>
          </a:p>
          <a:p>
            <a:pPr marL="0" indent="0" algn="just">
              <a:lnSpc>
                <a:spcPct val="120000"/>
              </a:lnSpc>
              <a:buNone/>
            </a:pPr>
            <a:r>
              <a:rPr lang="en-US" sz="1600" dirty="0">
                <a:latin typeface="Cambria" panose="02040503050406030204" pitchFamily="18" charset="0"/>
                <a:ea typeface="Cambria" panose="02040503050406030204" pitchFamily="18" charset="0"/>
              </a:rPr>
              <a:t>	if front=rear</a:t>
            </a:r>
          </a:p>
          <a:p>
            <a:pPr marL="0" indent="0" algn="just">
              <a:lnSpc>
                <a:spcPct val="120000"/>
              </a:lnSpc>
              <a:buNone/>
            </a:pPr>
            <a:r>
              <a:rPr lang="en-US" sz="1600" dirty="0">
                <a:latin typeface="Cambria" panose="02040503050406030204" pitchFamily="18" charset="0"/>
                <a:ea typeface="Cambria" panose="02040503050406030204" pitchFamily="18" charset="0"/>
              </a:rPr>
              <a:t>		front=0;</a:t>
            </a:r>
          </a:p>
          <a:p>
            <a:pPr marL="0" indent="0" algn="just">
              <a:lnSpc>
                <a:spcPct val="120000"/>
              </a:lnSpc>
              <a:buNone/>
            </a:pPr>
            <a:r>
              <a:rPr lang="en-US" sz="1600" dirty="0">
                <a:latin typeface="Cambria" panose="02040503050406030204" pitchFamily="18" charset="0"/>
                <a:ea typeface="Cambria" panose="02040503050406030204" pitchFamily="18" charset="0"/>
              </a:rPr>
              <a:t>		rear=0;</a:t>
            </a:r>
          </a:p>
          <a:p>
            <a:pPr marL="0" indent="0" algn="just">
              <a:lnSpc>
                <a:spcPct val="120000"/>
              </a:lnSpc>
              <a:buNone/>
            </a:pPr>
            <a:r>
              <a:rPr lang="en-US" sz="1600" dirty="0">
                <a:latin typeface="Cambria" panose="02040503050406030204" pitchFamily="18" charset="0"/>
                <a:ea typeface="Cambria" panose="02040503050406030204" pitchFamily="18" charset="0"/>
              </a:rPr>
              <a:t>	else</a:t>
            </a:r>
          </a:p>
          <a:p>
            <a:pPr marL="0" indent="0" algn="just">
              <a:lnSpc>
                <a:spcPct val="120000"/>
              </a:lnSpc>
              <a:buNone/>
            </a:pPr>
            <a:r>
              <a:rPr lang="en-US" sz="1600" dirty="0">
                <a:latin typeface="Cambria" panose="02040503050406030204" pitchFamily="18" charset="0"/>
                <a:ea typeface="Cambria" panose="02040503050406030204" pitchFamily="18" charset="0"/>
              </a:rPr>
              <a:t>		front=front+1;</a:t>
            </a:r>
          </a:p>
          <a:p>
            <a:pPr marL="0" indent="0" algn="just">
              <a:lnSpc>
                <a:spcPct val="120000"/>
              </a:lnSpc>
              <a:buNone/>
            </a:pPr>
            <a:r>
              <a:rPr lang="en-US" sz="1600" dirty="0">
                <a:latin typeface="Cambria" panose="02040503050406030204" pitchFamily="18" charset="0"/>
                <a:ea typeface="Cambria" panose="02040503050406030204" pitchFamily="18" charset="0"/>
              </a:rPr>
              <a:t>Step-3 : Return</a:t>
            </a:r>
            <a:endParaRPr lang="en-US" altLang="en-US"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96375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85800" y="76200"/>
            <a:ext cx="7772400" cy="914400"/>
          </a:xfrm>
        </p:spPr>
        <p:txBody>
          <a:bodyPr/>
          <a:lstStyle/>
          <a:p>
            <a:r>
              <a:rPr lang="en-US" dirty="0">
                <a:latin typeface="Cambria" pitchFamily="18" charset="0"/>
                <a:ea typeface="Cambria" pitchFamily="18" charset="0"/>
              </a:rPr>
              <a:t>What is a stack?</a:t>
            </a:r>
          </a:p>
        </p:txBody>
      </p:sp>
      <p:sp>
        <p:nvSpPr>
          <p:cNvPr id="2051" name="Rectangle 3"/>
          <p:cNvSpPr>
            <a:spLocks noGrp="1" noChangeArrowheads="1"/>
          </p:cNvSpPr>
          <p:nvPr>
            <p:ph type="body" idx="1"/>
          </p:nvPr>
        </p:nvSpPr>
        <p:spPr>
          <a:xfrm>
            <a:off x="685800" y="1066800"/>
            <a:ext cx="7772400" cy="4648200"/>
          </a:xfrm>
        </p:spPr>
        <p:txBody>
          <a:bodyPr/>
          <a:lstStyle/>
          <a:p>
            <a:pPr algn="just"/>
            <a:r>
              <a:rPr lang="en-US" sz="2400" dirty="0">
                <a:latin typeface="Cambria" pitchFamily="18" charset="0"/>
                <a:ea typeface="Cambria" pitchFamily="18" charset="0"/>
                <a:cs typeface="Times New Roman" charset="0"/>
              </a:rPr>
              <a:t>It is an ordered group of homogeneous items of elements.</a:t>
            </a:r>
          </a:p>
          <a:p>
            <a:pPr algn="just"/>
            <a:r>
              <a:rPr lang="en-US" sz="2400" dirty="0">
                <a:latin typeface="Cambria" pitchFamily="18" charset="0"/>
                <a:ea typeface="Cambria" pitchFamily="18" charset="0"/>
                <a:cs typeface="Times New Roman" charset="0"/>
              </a:rPr>
              <a:t>Elements are added to and removed from the top of the stack (the most</a:t>
            </a:r>
            <a:r>
              <a:rPr lang="en-US" sz="2400" dirty="0">
                <a:latin typeface="Cambria" pitchFamily="18" charset="0"/>
                <a:ea typeface="Cambria" pitchFamily="18" charset="0"/>
                <a:cs typeface="Courier New" pitchFamily="49" charset="0"/>
              </a:rPr>
              <a:t> </a:t>
            </a:r>
            <a:r>
              <a:rPr lang="en-US" sz="2400" dirty="0">
                <a:latin typeface="Cambria" pitchFamily="18" charset="0"/>
                <a:ea typeface="Cambria" pitchFamily="18" charset="0"/>
                <a:cs typeface="Times New Roman" charset="0"/>
              </a:rPr>
              <a:t>recently added items are at the top of the stack).</a:t>
            </a:r>
          </a:p>
          <a:p>
            <a:pPr algn="just"/>
            <a:r>
              <a:rPr lang="en-US" sz="2400" dirty="0">
                <a:latin typeface="Cambria" pitchFamily="18" charset="0"/>
                <a:ea typeface="Cambria" pitchFamily="18" charset="0"/>
                <a:cs typeface="Times New Roman" charset="0"/>
              </a:rPr>
              <a:t>The last element to be added is the first to be removed (</a:t>
            </a:r>
            <a:r>
              <a:rPr lang="en-US" sz="2400" b="1" dirty="0">
                <a:latin typeface="Cambria" pitchFamily="18" charset="0"/>
                <a:ea typeface="Cambria" pitchFamily="18" charset="0"/>
                <a:cs typeface="Times New Roman" charset="0"/>
              </a:rPr>
              <a:t>LIFO</a:t>
            </a:r>
            <a:r>
              <a:rPr lang="en-US" sz="2400" dirty="0">
                <a:latin typeface="Cambria" pitchFamily="18" charset="0"/>
                <a:ea typeface="Cambria" pitchFamily="18" charset="0"/>
                <a:cs typeface="Times New Roman" charset="0"/>
              </a:rPr>
              <a:t>: Last In, First Out).</a:t>
            </a:r>
            <a:endParaRPr lang="en-US" dirty="0">
              <a:latin typeface="Cambria" pitchFamily="18" charset="0"/>
              <a:ea typeface="Cambria" pitchFamily="18" charset="0"/>
              <a:cs typeface="Courier New" pitchFamily="49" charset="0"/>
            </a:endParaRPr>
          </a:p>
          <a:p>
            <a:pPr lvl="1" algn="just"/>
            <a:endParaRPr lang="en-US" dirty="0">
              <a:latin typeface="Cambria" pitchFamily="18" charset="0"/>
              <a:ea typeface="Cambria" pitchFamily="18" charset="0"/>
            </a:endParaRPr>
          </a:p>
        </p:txBody>
      </p:sp>
      <p:pic>
        <p:nvPicPr>
          <p:cNvPr id="5121" name="Picture 1"/>
          <p:cNvPicPr>
            <a:picLocks noChangeAspect="1" noChangeArrowheads="1"/>
          </p:cNvPicPr>
          <p:nvPr/>
        </p:nvPicPr>
        <p:blipFill>
          <a:blip r:embed="rId2"/>
          <a:srcRect/>
          <a:stretch>
            <a:fillRect/>
          </a:stretch>
        </p:blipFill>
        <p:spPr bwMode="auto">
          <a:xfrm>
            <a:off x="533400" y="4038600"/>
            <a:ext cx="8096250" cy="23241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76200"/>
            <a:ext cx="7772400" cy="1143000"/>
          </a:xfrm>
        </p:spPr>
        <p:txBody>
          <a:bodyPr>
            <a:normAutofit/>
          </a:bodyPr>
          <a:lstStyle/>
          <a:p>
            <a:r>
              <a:rPr lang="en-US" altLang="en-US" dirty="0" smtClean="0">
                <a:latin typeface="Cambria" panose="02040503050406030204" pitchFamily="18" charset="0"/>
                <a:ea typeface="Cambria" panose="02040503050406030204" pitchFamily="18" charset="0"/>
                <a:cs typeface="Times New Roman" panose="02020603050405020304" pitchFamily="18" charset="0"/>
              </a:rPr>
              <a:t>Deletion </a:t>
            </a:r>
            <a:r>
              <a:rPr lang="en-US" altLang="en-US" dirty="0">
                <a:latin typeface="Cambria" panose="02040503050406030204" pitchFamily="18" charset="0"/>
                <a:ea typeface="Cambria" panose="02040503050406030204" pitchFamily="18" charset="0"/>
                <a:cs typeface="Times New Roman" panose="02020603050405020304" pitchFamily="18" charset="0"/>
              </a:rPr>
              <a:t>at </a:t>
            </a:r>
            <a:r>
              <a:rPr lang="en-US" altLang="en-US" dirty="0" smtClean="0">
                <a:latin typeface="Cambria" panose="02040503050406030204" pitchFamily="18" charset="0"/>
                <a:ea typeface="Cambria" panose="02040503050406030204" pitchFamily="18" charset="0"/>
                <a:cs typeface="Times New Roman" panose="02020603050405020304" pitchFamily="18" charset="0"/>
              </a:rPr>
              <a:t>rear end</a:t>
            </a:r>
            <a:endParaRPr lang="en-US" altLang="en-US" dirty="0">
              <a:latin typeface="Cambria" panose="02040503050406030204" pitchFamily="18" charset="0"/>
              <a:ea typeface="Cambria" panose="02040503050406030204" pitchFamily="18" charset="0"/>
              <a:cs typeface="Courier New" panose="02070309020205020404" pitchFamily="49" charset="0"/>
            </a:endParaRPr>
          </a:p>
        </p:txBody>
      </p:sp>
      <p:sp>
        <p:nvSpPr>
          <p:cNvPr id="28675" name="Rectangle 3"/>
          <p:cNvSpPr>
            <a:spLocks noGrp="1" noChangeArrowheads="1"/>
          </p:cNvSpPr>
          <p:nvPr>
            <p:ph type="body" idx="1"/>
          </p:nvPr>
        </p:nvSpPr>
        <p:spPr>
          <a:xfrm>
            <a:off x="914400" y="1066800"/>
            <a:ext cx="7543800" cy="5486400"/>
          </a:xfrm>
        </p:spPr>
        <p:txBody>
          <a:bodyPr>
            <a:noAutofit/>
          </a:bodyPr>
          <a:lstStyle/>
          <a:p>
            <a:pPr marL="0" indent="0" algn="just">
              <a:lnSpc>
                <a:spcPct val="120000"/>
              </a:lnSpc>
              <a:buNone/>
            </a:pPr>
            <a:r>
              <a:rPr lang="en-US" sz="1600" dirty="0">
                <a:latin typeface="Cambria" panose="02040503050406030204" pitchFamily="18" charset="0"/>
                <a:ea typeface="Cambria" panose="02040503050406030204" pitchFamily="18" charset="0"/>
              </a:rPr>
              <a:t>Step-1 : [Check for the rear pointer]</a:t>
            </a:r>
          </a:p>
          <a:p>
            <a:pPr marL="0" indent="0" algn="just">
              <a:lnSpc>
                <a:spcPct val="120000"/>
              </a:lnSpc>
              <a:buNone/>
            </a:pPr>
            <a:r>
              <a:rPr lang="en-US" sz="1600" dirty="0">
                <a:latin typeface="Cambria" panose="02040503050406030204" pitchFamily="18" charset="0"/>
                <a:ea typeface="Cambria" panose="02040503050406030204" pitchFamily="18" charset="0"/>
              </a:rPr>
              <a:t>	if rear=0</a:t>
            </a:r>
          </a:p>
          <a:p>
            <a:pPr marL="0" indent="0" algn="just">
              <a:lnSpc>
                <a:spcPct val="120000"/>
              </a:lnSpc>
              <a:buNone/>
            </a:pPr>
            <a:r>
              <a:rPr lang="en-US" sz="1600" dirty="0">
                <a:latin typeface="Cambria" panose="02040503050406030204" pitchFamily="18" charset="0"/>
                <a:ea typeface="Cambria" panose="02040503050406030204" pitchFamily="18" charset="0"/>
              </a:rPr>
              <a:t>		print(“Cannot delete value at rear end”);</a:t>
            </a:r>
          </a:p>
          <a:p>
            <a:pPr marL="0" indent="0" algn="just">
              <a:lnSpc>
                <a:spcPct val="120000"/>
              </a:lnSpc>
              <a:buNone/>
            </a:pPr>
            <a:r>
              <a:rPr lang="en-US" sz="1600" dirty="0">
                <a:latin typeface="Cambria" panose="02040503050406030204" pitchFamily="18" charset="0"/>
                <a:ea typeface="Cambria" panose="02040503050406030204" pitchFamily="18" charset="0"/>
              </a:rPr>
              <a:t>	return;</a:t>
            </a:r>
          </a:p>
          <a:p>
            <a:pPr marL="0" indent="0" algn="just">
              <a:lnSpc>
                <a:spcPct val="120000"/>
              </a:lnSpc>
              <a:buNone/>
            </a:pPr>
            <a:r>
              <a:rPr lang="en-US" sz="1600" dirty="0">
                <a:latin typeface="Cambria" panose="02040503050406030204" pitchFamily="18" charset="0"/>
                <a:ea typeface="Cambria" panose="02040503050406030204" pitchFamily="18" charset="0"/>
              </a:rPr>
              <a:t>Step-2: [ perform deletion]</a:t>
            </a:r>
          </a:p>
          <a:p>
            <a:pPr marL="0" indent="0" algn="just">
              <a:lnSpc>
                <a:spcPct val="120000"/>
              </a:lnSpc>
              <a:buNone/>
            </a:pPr>
            <a:r>
              <a:rPr lang="en-US" sz="1600" dirty="0">
                <a:latin typeface="Cambria" panose="02040503050406030204" pitchFamily="18" charset="0"/>
                <a:ea typeface="Cambria" panose="02040503050406030204" pitchFamily="18" charset="0"/>
              </a:rPr>
              <a:t>	else</a:t>
            </a:r>
          </a:p>
          <a:p>
            <a:pPr marL="0" indent="0" algn="just">
              <a:lnSpc>
                <a:spcPct val="120000"/>
              </a:lnSpc>
              <a:buNone/>
            </a:pPr>
            <a:r>
              <a:rPr lang="en-US" sz="1600" dirty="0">
                <a:latin typeface="Cambria" panose="02040503050406030204" pitchFamily="18" charset="0"/>
                <a:ea typeface="Cambria" panose="02040503050406030204" pitchFamily="18" charset="0"/>
              </a:rPr>
              <a:t>		no=q[rear];</a:t>
            </a:r>
          </a:p>
          <a:p>
            <a:pPr marL="0" indent="0" algn="just">
              <a:lnSpc>
                <a:spcPct val="120000"/>
              </a:lnSpc>
              <a:buNone/>
            </a:pPr>
            <a:r>
              <a:rPr lang="en-US" sz="1600" dirty="0">
                <a:latin typeface="Cambria" panose="02040503050406030204" pitchFamily="18" charset="0"/>
                <a:ea typeface="Cambria" panose="02040503050406030204" pitchFamily="18" charset="0"/>
              </a:rPr>
              <a:t>		[Check for the front and rear pointer]</a:t>
            </a:r>
          </a:p>
          <a:p>
            <a:pPr marL="0" indent="0" algn="just">
              <a:lnSpc>
                <a:spcPct val="120000"/>
              </a:lnSpc>
              <a:buNone/>
            </a:pPr>
            <a:r>
              <a:rPr lang="en-US" sz="1600" dirty="0">
                <a:latin typeface="Cambria" panose="02040503050406030204" pitchFamily="18" charset="0"/>
                <a:ea typeface="Cambria" panose="02040503050406030204" pitchFamily="18" charset="0"/>
              </a:rPr>
              <a:t>	if front= rear</a:t>
            </a:r>
          </a:p>
          <a:p>
            <a:pPr marL="0" indent="0" algn="just">
              <a:lnSpc>
                <a:spcPct val="120000"/>
              </a:lnSpc>
              <a:buNone/>
            </a:pPr>
            <a:r>
              <a:rPr lang="en-US" sz="1600" dirty="0">
                <a:latin typeface="Cambria" panose="02040503050406030204" pitchFamily="18" charset="0"/>
                <a:ea typeface="Cambria" panose="02040503050406030204" pitchFamily="18" charset="0"/>
              </a:rPr>
              <a:t>		front=0;</a:t>
            </a:r>
          </a:p>
          <a:p>
            <a:pPr marL="0" indent="0" algn="just">
              <a:lnSpc>
                <a:spcPct val="120000"/>
              </a:lnSpc>
              <a:buNone/>
            </a:pPr>
            <a:r>
              <a:rPr lang="en-US" sz="1600" dirty="0">
                <a:latin typeface="Cambria" panose="02040503050406030204" pitchFamily="18" charset="0"/>
                <a:ea typeface="Cambria" panose="02040503050406030204" pitchFamily="18" charset="0"/>
              </a:rPr>
              <a:t>		rear=0;</a:t>
            </a:r>
          </a:p>
          <a:p>
            <a:pPr marL="0" indent="0" algn="just">
              <a:lnSpc>
                <a:spcPct val="120000"/>
              </a:lnSpc>
              <a:buNone/>
            </a:pPr>
            <a:r>
              <a:rPr lang="en-US" sz="1600" dirty="0">
                <a:latin typeface="Cambria" panose="02040503050406030204" pitchFamily="18" charset="0"/>
                <a:ea typeface="Cambria" panose="02040503050406030204" pitchFamily="18" charset="0"/>
              </a:rPr>
              <a:t>	else</a:t>
            </a:r>
          </a:p>
          <a:p>
            <a:pPr marL="0" indent="0" algn="just">
              <a:lnSpc>
                <a:spcPct val="120000"/>
              </a:lnSpc>
              <a:buNone/>
            </a:pPr>
            <a:r>
              <a:rPr lang="en-US" sz="1600" dirty="0">
                <a:latin typeface="Cambria" panose="02040503050406030204" pitchFamily="18" charset="0"/>
                <a:ea typeface="Cambria" panose="02040503050406030204" pitchFamily="18" charset="0"/>
              </a:rPr>
              <a:t>		rear=rear-1;</a:t>
            </a:r>
          </a:p>
          <a:p>
            <a:pPr marL="0" indent="0" algn="just">
              <a:lnSpc>
                <a:spcPct val="120000"/>
              </a:lnSpc>
              <a:buNone/>
            </a:pPr>
            <a:r>
              <a:rPr lang="en-US" sz="1600" dirty="0">
                <a:latin typeface="Cambria" panose="02040503050406030204" pitchFamily="18" charset="0"/>
                <a:ea typeface="Cambria" panose="02040503050406030204" pitchFamily="18" charset="0"/>
              </a:rPr>
              <a:t>		print(“Deleted element </a:t>
            </a:r>
            <a:r>
              <a:rPr lang="en-US" sz="1600" dirty="0" err="1">
                <a:latin typeface="Cambria" panose="02040503050406030204" pitchFamily="18" charset="0"/>
                <a:ea typeface="Cambria" panose="02040503050406030204" pitchFamily="18" charset="0"/>
              </a:rPr>
              <a:t>is”,no</a:t>
            </a:r>
            <a:r>
              <a:rPr lang="en-US" sz="1600" dirty="0">
                <a:latin typeface="Cambria" panose="02040503050406030204" pitchFamily="18" charset="0"/>
                <a:ea typeface="Cambria" panose="02040503050406030204" pitchFamily="18" charset="0"/>
              </a:rPr>
              <a:t>);</a:t>
            </a:r>
          </a:p>
          <a:p>
            <a:pPr marL="0" indent="0" algn="just">
              <a:lnSpc>
                <a:spcPct val="120000"/>
              </a:lnSpc>
              <a:buNone/>
            </a:pPr>
            <a:r>
              <a:rPr lang="en-US" sz="1600" dirty="0">
                <a:latin typeface="Cambria" panose="02040503050406030204" pitchFamily="18" charset="0"/>
                <a:ea typeface="Cambria" panose="02040503050406030204" pitchFamily="18" charset="0"/>
              </a:rPr>
              <a:t> </a:t>
            </a:r>
          </a:p>
          <a:p>
            <a:pPr marL="0" indent="0" algn="just">
              <a:lnSpc>
                <a:spcPct val="120000"/>
              </a:lnSpc>
              <a:buNone/>
            </a:pPr>
            <a:r>
              <a:rPr lang="en-US" sz="1600" dirty="0">
                <a:latin typeface="Cambria" panose="02040503050406030204" pitchFamily="18" charset="0"/>
                <a:ea typeface="Cambria" panose="02040503050406030204" pitchFamily="18" charset="0"/>
              </a:rPr>
              <a:t>Step-3 : Return</a:t>
            </a:r>
            <a:endParaRPr lang="en-US" altLang="en-US"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38897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76200"/>
            <a:ext cx="7772400" cy="1143000"/>
          </a:xfrm>
        </p:spPr>
        <p:txBody>
          <a:bodyPr/>
          <a:lstStyle/>
          <a:p>
            <a:r>
              <a:rPr lang="en-US" altLang="en-US" dirty="0" smtClean="0">
                <a:latin typeface="Cambria" panose="02040503050406030204" pitchFamily="18" charset="0"/>
                <a:ea typeface="Cambria" panose="02040503050406030204" pitchFamily="18" charset="0"/>
                <a:cs typeface="Times New Roman" panose="02020603050405020304" pitchFamily="18" charset="0"/>
              </a:rPr>
              <a:t>Circular Queue</a:t>
            </a:r>
            <a:endParaRPr lang="en-US" altLang="en-US" dirty="0">
              <a:latin typeface="Cambria" panose="02040503050406030204" pitchFamily="18" charset="0"/>
              <a:ea typeface="Cambria" panose="02040503050406030204" pitchFamily="18" charset="0"/>
              <a:cs typeface="Courier New" panose="02070309020205020404" pitchFamily="49" charset="0"/>
            </a:endParaRPr>
          </a:p>
        </p:txBody>
      </p:sp>
      <p:sp>
        <p:nvSpPr>
          <p:cNvPr id="28675" name="Rectangle 3"/>
          <p:cNvSpPr>
            <a:spLocks noGrp="1" noChangeArrowheads="1"/>
          </p:cNvSpPr>
          <p:nvPr>
            <p:ph type="body" idx="1"/>
          </p:nvPr>
        </p:nvSpPr>
        <p:spPr>
          <a:xfrm>
            <a:off x="681135" y="1073020"/>
            <a:ext cx="7777065" cy="5022980"/>
          </a:xfrm>
        </p:spPr>
        <p:txBody>
          <a:bodyPr>
            <a:normAutofit/>
          </a:bodyPr>
          <a:lstStyle/>
          <a:p>
            <a:pPr algn="just">
              <a:lnSpc>
                <a:spcPct val="150000"/>
              </a:lnSpc>
            </a:pPr>
            <a:r>
              <a:rPr lang="en-US" altLang="en-US" sz="2400" dirty="0">
                <a:latin typeface="Cambria" panose="02040503050406030204" pitchFamily="18" charset="0"/>
                <a:ea typeface="Cambria" panose="02040503050406030204" pitchFamily="18" charset="0"/>
                <a:cs typeface="Times New Roman" panose="02020603050405020304" pitchFamily="18" charset="0"/>
              </a:rPr>
              <a:t>A circular queue is an extended version of a linear </a:t>
            </a:r>
            <a:r>
              <a:rPr lang="en-US" altLang="en-US" sz="2400" dirty="0" smtClean="0">
                <a:latin typeface="Cambria" panose="02040503050406030204" pitchFamily="18" charset="0"/>
                <a:ea typeface="Cambria" panose="02040503050406030204" pitchFamily="18" charset="0"/>
                <a:cs typeface="Times New Roman" panose="02020603050405020304" pitchFamily="18" charset="0"/>
              </a:rPr>
              <a:t>queue</a:t>
            </a:r>
          </a:p>
          <a:p>
            <a:pPr algn="just">
              <a:lnSpc>
                <a:spcPct val="150000"/>
              </a:lnSpc>
            </a:pPr>
            <a:r>
              <a:rPr lang="en-US" altLang="en-US" sz="2400" dirty="0" smtClean="0">
                <a:latin typeface="Cambria" panose="02040503050406030204" pitchFamily="18" charset="0"/>
                <a:ea typeface="Cambria" panose="02040503050406030204" pitchFamily="18" charset="0"/>
                <a:cs typeface="Times New Roman" panose="02020603050405020304" pitchFamily="18" charset="0"/>
              </a:rPr>
              <a:t>It </a:t>
            </a:r>
            <a:r>
              <a:rPr lang="en-US" altLang="en-US" sz="2400" dirty="0">
                <a:latin typeface="Cambria" panose="02040503050406030204" pitchFamily="18" charset="0"/>
                <a:ea typeface="Cambria" panose="02040503050406030204" pitchFamily="18" charset="0"/>
                <a:cs typeface="Times New Roman" panose="02020603050405020304" pitchFamily="18" charset="0"/>
              </a:rPr>
              <a:t>follows the First In First Out principle with the exception that it connects the last node of a queue to its first by forming a circular </a:t>
            </a:r>
            <a:r>
              <a:rPr lang="en-US" altLang="en-US" sz="2400" dirty="0" smtClean="0">
                <a:latin typeface="Cambria" panose="02040503050406030204" pitchFamily="18" charset="0"/>
                <a:ea typeface="Cambria" panose="02040503050406030204" pitchFamily="18" charset="0"/>
                <a:cs typeface="Times New Roman" panose="02020603050405020304" pitchFamily="18" charset="0"/>
              </a:rPr>
              <a:t>link.</a:t>
            </a:r>
          </a:p>
          <a:p>
            <a:pPr algn="just">
              <a:lnSpc>
                <a:spcPct val="150000"/>
              </a:lnSpc>
            </a:pPr>
            <a:r>
              <a:rPr lang="en-US" altLang="en-US" sz="2400" dirty="0" smtClean="0">
                <a:latin typeface="Cambria" panose="02040503050406030204" pitchFamily="18" charset="0"/>
                <a:ea typeface="Cambria" panose="02040503050406030204" pitchFamily="18" charset="0"/>
                <a:cs typeface="Times New Roman" panose="02020603050405020304" pitchFamily="18" charset="0"/>
              </a:rPr>
              <a:t>it </a:t>
            </a:r>
            <a:r>
              <a:rPr lang="en-US" altLang="en-US" sz="2400" dirty="0">
                <a:latin typeface="Cambria" panose="02040503050406030204" pitchFamily="18" charset="0"/>
                <a:ea typeface="Cambria" panose="02040503050406030204" pitchFamily="18" charset="0"/>
                <a:cs typeface="Times New Roman" panose="02020603050405020304" pitchFamily="18" charset="0"/>
              </a:rPr>
              <a:t>is also called a Ring Buffer.</a:t>
            </a:r>
          </a:p>
          <a:p>
            <a:pPr algn="just">
              <a:lnSpc>
                <a:spcPct val="150000"/>
              </a:lnSpc>
            </a:pPr>
            <a:endParaRPr lang="en-US" altLang="en-US" sz="2400" dirty="0">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5183279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76200"/>
            <a:ext cx="7772400" cy="1143000"/>
          </a:xfrm>
        </p:spPr>
        <p:txBody>
          <a:bodyPr/>
          <a:lstStyle/>
          <a:p>
            <a:r>
              <a:rPr lang="en-US" altLang="en-US" dirty="0" smtClean="0">
                <a:latin typeface="Cambria" panose="02040503050406030204" pitchFamily="18" charset="0"/>
                <a:ea typeface="Cambria" panose="02040503050406030204" pitchFamily="18" charset="0"/>
                <a:cs typeface="Times New Roman" panose="02020603050405020304" pitchFamily="18" charset="0"/>
              </a:rPr>
              <a:t>Circular Queue</a:t>
            </a:r>
            <a:endParaRPr lang="en-US" altLang="en-US" dirty="0">
              <a:latin typeface="Cambria" panose="02040503050406030204" pitchFamily="18" charset="0"/>
              <a:ea typeface="Cambria" panose="02040503050406030204" pitchFamily="18" charset="0"/>
              <a:cs typeface="Courier New" panose="02070309020205020404" pitchFamily="49" charset="0"/>
            </a:endParaRPr>
          </a:p>
        </p:txBody>
      </p:sp>
      <p:sp>
        <p:nvSpPr>
          <p:cNvPr id="28675" name="Rectangle 3"/>
          <p:cNvSpPr>
            <a:spLocks noGrp="1" noChangeArrowheads="1"/>
          </p:cNvSpPr>
          <p:nvPr>
            <p:ph type="body" idx="1"/>
          </p:nvPr>
        </p:nvSpPr>
        <p:spPr>
          <a:xfrm>
            <a:off x="681135" y="1073020"/>
            <a:ext cx="7777065" cy="5784980"/>
          </a:xfrm>
        </p:spPr>
        <p:txBody>
          <a:bodyPr>
            <a:normAutofit fontScale="85000" lnSpcReduction="10000"/>
          </a:bodyPr>
          <a:lstStyle/>
          <a:p>
            <a:pPr algn="just">
              <a:lnSpc>
                <a:spcPct val="150000"/>
              </a:lnSpc>
            </a:pPr>
            <a:endParaRPr lang="en-US" altLang="en-US" sz="2400" dirty="0" smtClean="0">
              <a:latin typeface="Cambria" panose="02040503050406030204" pitchFamily="18" charset="0"/>
              <a:ea typeface="Cambria" panose="02040503050406030204" pitchFamily="18" charset="0"/>
              <a:cs typeface="Times New Roman" panose="02020603050405020304" pitchFamily="18" charset="0"/>
            </a:endParaRPr>
          </a:p>
          <a:p>
            <a:pPr algn="just">
              <a:lnSpc>
                <a:spcPct val="150000"/>
              </a:lnSpc>
            </a:pPr>
            <a:endParaRPr lang="en-US" altLang="en-US" sz="2400" dirty="0">
              <a:latin typeface="Cambria" panose="02040503050406030204" pitchFamily="18" charset="0"/>
              <a:ea typeface="Cambria" panose="02040503050406030204" pitchFamily="18" charset="0"/>
              <a:cs typeface="Times New Roman" panose="02020603050405020304" pitchFamily="18" charset="0"/>
            </a:endParaRPr>
          </a:p>
          <a:p>
            <a:pPr algn="just">
              <a:lnSpc>
                <a:spcPct val="150000"/>
              </a:lnSpc>
            </a:pPr>
            <a:endParaRPr lang="en-US" altLang="en-US" sz="2400" dirty="0" smtClean="0">
              <a:latin typeface="Cambria" panose="02040503050406030204" pitchFamily="18" charset="0"/>
              <a:ea typeface="Cambria" panose="02040503050406030204" pitchFamily="18" charset="0"/>
              <a:cs typeface="Times New Roman" panose="02020603050405020304" pitchFamily="18" charset="0"/>
            </a:endParaRPr>
          </a:p>
          <a:p>
            <a:pPr algn="just">
              <a:lnSpc>
                <a:spcPct val="150000"/>
              </a:lnSpc>
            </a:pPr>
            <a:endParaRPr lang="en-US" altLang="en-US" sz="2400" dirty="0">
              <a:latin typeface="Cambria" panose="02040503050406030204" pitchFamily="18" charset="0"/>
              <a:ea typeface="Cambria" panose="02040503050406030204" pitchFamily="18" charset="0"/>
              <a:cs typeface="Times New Roman" panose="02020603050405020304" pitchFamily="18" charset="0"/>
            </a:endParaRPr>
          </a:p>
          <a:p>
            <a:pPr algn="just">
              <a:lnSpc>
                <a:spcPct val="150000"/>
              </a:lnSpc>
            </a:pPr>
            <a:endParaRPr lang="en-US" altLang="en-US" sz="2400" dirty="0" smtClean="0">
              <a:latin typeface="Cambria" panose="02040503050406030204" pitchFamily="18" charset="0"/>
              <a:ea typeface="Cambria" panose="02040503050406030204" pitchFamily="18" charset="0"/>
              <a:cs typeface="Times New Roman" panose="02020603050405020304" pitchFamily="18" charset="0"/>
            </a:endParaRPr>
          </a:p>
          <a:p>
            <a:pPr algn="just">
              <a:lnSpc>
                <a:spcPct val="150000"/>
              </a:lnSpc>
            </a:pPr>
            <a:endParaRPr lang="en-US" altLang="en-US" sz="2400" dirty="0">
              <a:latin typeface="Cambria" panose="02040503050406030204" pitchFamily="18" charset="0"/>
              <a:ea typeface="Cambria" panose="02040503050406030204" pitchFamily="18" charset="0"/>
              <a:cs typeface="Times New Roman" panose="02020603050405020304" pitchFamily="18" charset="0"/>
            </a:endParaRPr>
          </a:p>
          <a:p>
            <a:pPr algn="just">
              <a:lnSpc>
                <a:spcPct val="150000"/>
              </a:lnSpc>
            </a:pPr>
            <a:r>
              <a:rPr lang="en-US" altLang="en-US" sz="2400" dirty="0">
                <a:latin typeface="Cambria" panose="02040503050406030204" pitchFamily="18" charset="0"/>
                <a:ea typeface="Cambria" panose="02040503050406030204" pitchFamily="18" charset="0"/>
                <a:cs typeface="Times New Roman" panose="02020603050405020304" pitchFamily="18" charset="0"/>
              </a:rPr>
              <a:t>Front - Used to get the starting element of the Circular Queue.</a:t>
            </a:r>
          </a:p>
          <a:p>
            <a:pPr algn="just">
              <a:lnSpc>
                <a:spcPct val="150000"/>
              </a:lnSpc>
            </a:pPr>
            <a:r>
              <a:rPr lang="en-US" altLang="en-US" sz="2400" dirty="0">
                <a:latin typeface="Cambria" panose="02040503050406030204" pitchFamily="18" charset="0"/>
                <a:ea typeface="Cambria" panose="02040503050406030204" pitchFamily="18" charset="0"/>
                <a:cs typeface="Times New Roman" panose="02020603050405020304" pitchFamily="18" charset="0"/>
              </a:rPr>
              <a:t>Rear - Used to get the end element of the Circular Queue.</a:t>
            </a:r>
          </a:p>
          <a:p>
            <a:pPr algn="just">
              <a:lnSpc>
                <a:spcPct val="150000"/>
              </a:lnSpc>
            </a:pPr>
            <a:r>
              <a:rPr lang="en-US" altLang="en-US" sz="2400" dirty="0" err="1">
                <a:latin typeface="Cambria" panose="02040503050406030204" pitchFamily="18" charset="0"/>
                <a:ea typeface="Cambria" panose="02040503050406030204" pitchFamily="18" charset="0"/>
                <a:cs typeface="Times New Roman" panose="02020603050405020304" pitchFamily="18" charset="0"/>
              </a:rPr>
              <a:t>enQueue</a:t>
            </a:r>
            <a:r>
              <a:rPr lang="en-US" altLang="en-US" sz="2400" dirty="0">
                <a:latin typeface="Cambria" panose="02040503050406030204" pitchFamily="18" charset="0"/>
                <a:ea typeface="Cambria" panose="02040503050406030204" pitchFamily="18" charset="0"/>
                <a:cs typeface="Times New Roman" panose="02020603050405020304" pitchFamily="18" charset="0"/>
              </a:rPr>
              <a:t>(value) - Used to insert a new value in the Circular Queue. This operation takes place from the end of the Queue.</a:t>
            </a:r>
          </a:p>
          <a:p>
            <a:pPr algn="just">
              <a:lnSpc>
                <a:spcPct val="150000"/>
              </a:lnSpc>
            </a:pPr>
            <a:r>
              <a:rPr lang="en-US" altLang="en-US" sz="2400" dirty="0" err="1">
                <a:latin typeface="Cambria" panose="02040503050406030204" pitchFamily="18" charset="0"/>
                <a:ea typeface="Cambria" panose="02040503050406030204" pitchFamily="18" charset="0"/>
                <a:cs typeface="Times New Roman" panose="02020603050405020304" pitchFamily="18" charset="0"/>
              </a:rPr>
              <a:t>deQueue</a:t>
            </a:r>
            <a:r>
              <a:rPr lang="en-US" altLang="en-US" sz="2400" dirty="0">
                <a:latin typeface="Cambria" panose="02040503050406030204" pitchFamily="18" charset="0"/>
                <a:ea typeface="Cambria" panose="02040503050406030204" pitchFamily="18" charset="0"/>
                <a:cs typeface="Times New Roman" panose="02020603050405020304" pitchFamily="18" charset="0"/>
              </a:rPr>
              <a:t>() - Used to delete a value from the Circular Queue. This operation takes place from the front of the Queue.</a:t>
            </a:r>
          </a:p>
        </p:txBody>
      </p:sp>
      <p:pic>
        <p:nvPicPr>
          <p:cNvPr id="17410" name="Picture 2" descr="Circular_queue_representation"/>
          <p:cNvPicPr>
            <a:picLocks noChangeAspect="1" noChangeArrowheads="1"/>
          </p:cNvPicPr>
          <p:nvPr/>
        </p:nvPicPr>
        <p:blipFill rotWithShape="1">
          <a:blip r:embed="rId2">
            <a:extLst>
              <a:ext uri="{28A0092B-C50C-407E-A947-70E740481C1C}">
                <a14:useLocalDpi xmlns:a14="http://schemas.microsoft.com/office/drawing/2010/main" val="0"/>
              </a:ext>
            </a:extLst>
          </a:blip>
          <a:srcRect t="4762" r="20618" b="4762"/>
          <a:stretch/>
        </p:blipFill>
        <p:spPr bwMode="auto">
          <a:xfrm>
            <a:off x="1905000" y="1066800"/>
            <a:ext cx="44196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7575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76200"/>
            <a:ext cx="7772400" cy="1143000"/>
          </a:xfrm>
        </p:spPr>
        <p:txBody>
          <a:bodyPr/>
          <a:lstStyle/>
          <a:p>
            <a:r>
              <a:rPr lang="en-US" altLang="en-US" dirty="0" smtClean="0">
                <a:latin typeface="Cambria" panose="02040503050406030204" pitchFamily="18" charset="0"/>
                <a:ea typeface="Cambria" panose="02040503050406030204" pitchFamily="18" charset="0"/>
                <a:cs typeface="Times New Roman" panose="02020603050405020304" pitchFamily="18" charset="0"/>
              </a:rPr>
              <a:t>Insertion in Circular Queue</a:t>
            </a:r>
            <a:endParaRPr lang="en-US" altLang="en-US" dirty="0">
              <a:latin typeface="Cambria" panose="02040503050406030204" pitchFamily="18" charset="0"/>
              <a:ea typeface="Cambria" panose="02040503050406030204" pitchFamily="18" charset="0"/>
              <a:cs typeface="Courier New" panose="02070309020205020404" pitchFamily="49" charset="0"/>
            </a:endParaRPr>
          </a:p>
        </p:txBody>
      </p:sp>
      <p:sp>
        <p:nvSpPr>
          <p:cNvPr id="28675" name="Rectangle 3"/>
          <p:cNvSpPr>
            <a:spLocks noGrp="1" noChangeArrowheads="1"/>
          </p:cNvSpPr>
          <p:nvPr>
            <p:ph type="body" idx="1"/>
          </p:nvPr>
        </p:nvSpPr>
        <p:spPr>
          <a:xfrm>
            <a:off x="681135" y="1073020"/>
            <a:ext cx="7777065" cy="5784980"/>
          </a:xfrm>
        </p:spPr>
        <p:txBody>
          <a:bodyPr>
            <a:normAutofit/>
          </a:bodyPr>
          <a:lstStyle/>
          <a:p>
            <a:pPr algn="just">
              <a:lnSpc>
                <a:spcPct val="150000"/>
              </a:lnSpc>
            </a:pPr>
            <a:endParaRPr lang="en-US" altLang="en-US" sz="2400" dirty="0">
              <a:latin typeface="Cambria" panose="02040503050406030204" pitchFamily="18" charset="0"/>
              <a:ea typeface="Cambria" panose="02040503050406030204" pitchFamily="18" charset="0"/>
              <a:cs typeface="Times New Roman" panose="02020603050405020304" pitchFamily="18" charset="0"/>
            </a:endParaRPr>
          </a:p>
        </p:txBody>
      </p:sp>
      <p:pic>
        <p:nvPicPr>
          <p:cNvPr id="18434" name="Picture 2" descr="Insertion_in_empty_que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2217" y="936559"/>
            <a:ext cx="4914900" cy="2647951"/>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insertion_at_begin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448049"/>
            <a:ext cx="4829175" cy="3409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9398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76200"/>
            <a:ext cx="7772400" cy="1143000"/>
          </a:xfrm>
        </p:spPr>
        <p:txBody>
          <a:bodyPr/>
          <a:lstStyle/>
          <a:p>
            <a:r>
              <a:rPr lang="en-US" altLang="en-US" dirty="0" smtClean="0">
                <a:latin typeface="Cambria" panose="02040503050406030204" pitchFamily="18" charset="0"/>
                <a:ea typeface="Cambria" panose="02040503050406030204" pitchFamily="18" charset="0"/>
                <a:cs typeface="Times New Roman" panose="02020603050405020304" pitchFamily="18" charset="0"/>
              </a:rPr>
              <a:t>Deletion in Circular Queue</a:t>
            </a:r>
            <a:endParaRPr lang="en-US" altLang="en-US" dirty="0">
              <a:latin typeface="Cambria" panose="02040503050406030204" pitchFamily="18" charset="0"/>
              <a:ea typeface="Cambria" panose="02040503050406030204" pitchFamily="18" charset="0"/>
              <a:cs typeface="Courier New" panose="02070309020205020404" pitchFamily="49" charset="0"/>
            </a:endParaRPr>
          </a:p>
        </p:txBody>
      </p:sp>
      <p:sp>
        <p:nvSpPr>
          <p:cNvPr id="28675" name="Rectangle 3"/>
          <p:cNvSpPr>
            <a:spLocks noGrp="1" noChangeArrowheads="1"/>
          </p:cNvSpPr>
          <p:nvPr>
            <p:ph type="body" idx="1"/>
          </p:nvPr>
        </p:nvSpPr>
        <p:spPr>
          <a:xfrm>
            <a:off x="2498984" y="6276846"/>
            <a:ext cx="7777065" cy="5784980"/>
          </a:xfrm>
        </p:spPr>
        <p:txBody>
          <a:bodyPr>
            <a:normAutofit/>
          </a:bodyPr>
          <a:lstStyle/>
          <a:p>
            <a:pPr algn="just">
              <a:lnSpc>
                <a:spcPct val="150000"/>
              </a:lnSpc>
            </a:pPr>
            <a:endParaRPr lang="en-US" altLang="en-US" sz="2400" dirty="0">
              <a:latin typeface="Cambria" panose="02040503050406030204" pitchFamily="18" charset="0"/>
              <a:ea typeface="Cambria" panose="02040503050406030204" pitchFamily="18" charset="0"/>
              <a:cs typeface="Times New Roman" panose="02020603050405020304" pitchFamily="18" charset="0"/>
            </a:endParaRPr>
          </a:p>
        </p:txBody>
      </p:sp>
      <p:pic>
        <p:nvPicPr>
          <p:cNvPr id="19458" name="Picture 2" descr="Deletion_illustration"/>
          <p:cNvPicPr>
            <a:picLocks noChangeAspect="1" noChangeArrowheads="1"/>
          </p:cNvPicPr>
          <p:nvPr/>
        </p:nvPicPr>
        <p:blipFill rotWithShape="1">
          <a:blip r:embed="rId2">
            <a:extLst>
              <a:ext uri="{28A0092B-C50C-407E-A947-70E740481C1C}">
                <a14:useLocalDpi xmlns:a14="http://schemas.microsoft.com/office/drawing/2010/main" val="0"/>
              </a:ext>
            </a:extLst>
          </a:blip>
          <a:srcRect t="9040" b="7344"/>
          <a:stretch/>
        </p:blipFill>
        <p:spPr bwMode="auto">
          <a:xfrm>
            <a:off x="1973424" y="800102"/>
            <a:ext cx="4640218" cy="2666999"/>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descr="Dequeue_from_begin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1720" y="3467101"/>
            <a:ext cx="4480560" cy="3425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27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a:xfrm>
            <a:off x="685800" y="152400"/>
            <a:ext cx="7772400" cy="838200"/>
          </a:xfrm>
        </p:spPr>
        <p:txBody>
          <a:bodyPr/>
          <a:lstStyle/>
          <a:p>
            <a:r>
              <a:rPr lang="en-US" dirty="0">
                <a:latin typeface="Cambria" pitchFamily="18" charset="0"/>
                <a:ea typeface="Cambria" pitchFamily="18" charset="0"/>
              </a:rPr>
              <a:t>Stack Specification</a:t>
            </a:r>
          </a:p>
        </p:txBody>
      </p:sp>
      <p:sp>
        <p:nvSpPr>
          <p:cNvPr id="4101" name="Rectangle 5"/>
          <p:cNvSpPr>
            <a:spLocks noGrp="1" noChangeArrowheads="1"/>
          </p:cNvSpPr>
          <p:nvPr>
            <p:ph type="body" idx="1"/>
          </p:nvPr>
        </p:nvSpPr>
        <p:spPr>
          <a:xfrm>
            <a:off x="685800" y="1066800"/>
            <a:ext cx="7772400" cy="5181600"/>
          </a:xfrm>
        </p:spPr>
        <p:txBody>
          <a:bodyPr>
            <a:normAutofit fontScale="92500" lnSpcReduction="20000"/>
          </a:bodyPr>
          <a:lstStyle/>
          <a:p>
            <a:pPr>
              <a:lnSpc>
                <a:spcPct val="150000"/>
              </a:lnSpc>
            </a:pPr>
            <a:r>
              <a:rPr lang="en-US" sz="2800" dirty="0">
                <a:latin typeface="Cambria" pitchFamily="18" charset="0"/>
                <a:ea typeface="Cambria" pitchFamily="18" charset="0"/>
              </a:rPr>
              <a:t>Definitions: (provided by the user)</a:t>
            </a:r>
          </a:p>
          <a:p>
            <a:pPr lvl="1">
              <a:lnSpc>
                <a:spcPct val="150000"/>
              </a:lnSpc>
            </a:pPr>
            <a:r>
              <a:rPr lang="en-US" sz="2400" i="1" dirty="0">
                <a:latin typeface="Cambria" pitchFamily="18" charset="0"/>
                <a:ea typeface="Cambria" pitchFamily="18" charset="0"/>
              </a:rPr>
              <a:t>MAX_ITEMS</a:t>
            </a:r>
            <a:r>
              <a:rPr lang="en-US" sz="2400" dirty="0">
                <a:latin typeface="Cambria" pitchFamily="18" charset="0"/>
                <a:ea typeface="Cambria" pitchFamily="18" charset="0"/>
              </a:rPr>
              <a:t>: Max number of items that might be on the stack</a:t>
            </a:r>
          </a:p>
          <a:p>
            <a:pPr lvl="1">
              <a:lnSpc>
                <a:spcPct val="150000"/>
              </a:lnSpc>
            </a:pPr>
            <a:r>
              <a:rPr lang="en-US" sz="2400" i="1" dirty="0" err="1">
                <a:latin typeface="Cambria" pitchFamily="18" charset="0"/>
                <a:ea typeface="Cambria" pitchFamily="18" charset="0"/>
              </a:rPr>
              <a:t>ItemType</a:t>
            </a:r>
            <a:r>
              <a:rPr lang="en-US" sz="2400" dirty="0">
                <a:latin typeface="Cambria" pitchFamily="18" charset="0"/>
                <a:ea typeface="Cambria" pitchFamily="18" charset="0"/>
              </a:rPr>
              <a:t>: Data type of the items on the stack	</a:t>
            </a:r>
          </a:p>
          <a:p>
            <a:pPr>
              <a:lnSpc>
                <a:spcPct val="150000"/>
              </a:lnSpc>
            </a:pPr>
            <a:r>
              <a:rPr lang="en-US" sz="2800" dirty="0">
                <a:latin typeface="Cambria" pitchFamily="18" charset="0"/>
                <a:ea typeface="Cambria" pitchFamily="18" charset="0"/>
              </a:rPr>
              <a:t>Operations</a:t>
            </a:r>
          </a:p>
          <a:p>
            <a:pPr lvl="1">
              <a:lnSpc>
                <a:spcPct val="150000"/>
              </a:lnSpc>
            </a:pPr>
            <a:r>
              <a:rPr lang="en-US" sz="2400" dirty="0" err="1">
                <a:latin typeface="Cambria" pitchFamily="18" charset="0"/>
                <a:ea typeface="Cambria" pitchFamily="18" charset="0"/>
              </a:rPr>
              <a:t>MakeEmpty</a:t>
            </a:r>
            <a:r>
              <a:rPr lang="en-US" sz="2400" dirty="0">
                <a:latin typeface="Cambria" pitchFamily="18" charset="0"/>
                <a:ea typeface="Cambria" pitchFamily="18" charset="0"/>
              </a:rPr>
              <a:t>	  	</a:t>
            </a:r>
          </a:p>
          <a:p>
            <a:pPr lvl="1">
              <a:lnSpc>
                <a:spcPct val="150000"/>
              </a:lnSpc>
            </a:pPr>
            <a:r>
              <a:rPr lang="en-US" sz="2400" dirty="0">
                <a:latin typeface="Cambria" pitchFamily="18" charset="0"/>
                <a:ea typeface="Cambria" pitchFamily="18" charset="0"/>
              </a:rPr>
              <a:t>Boolean </a:t>
            </a:r>
            <a:r>
              <a:rPr lang="en-US" sz="2400" dirty="0" err="1">
                <a:latin typeface="Cambria" pitchFamily="18" charset="0"/>
                <a:ea typeface="Cambria" pitchFamily="18" charset="0"/>
              </a:rPr>
              <a:t>IsEmpty</a:t>
            </a:r>
            <a:endParaRPr lang="en-US" sz="2400" dirty="0">
              <a:latin typeface="Cambria" pitchFamily="18" charset="0"/>
              <a:ea typeface="Cambria" pitchFamily="18" charset="0"/>
            </a:endParaRPr>
          </a:p>
          <a:p>
            <a:pPr lvl="1">
              <a:lnSpc>
                <a:spcPct val="150000"/>
              </a:lnSpc>
            </a:pPr>
            <a:r>
              <a:rPr lang="en-US" sz="2400" dirty="0">
                <a:latin typeface="Cambria" pitchFamily="18" charset="0"/>
                <a:ea typeface="Cambria" pitchFamily="18" charset="0"/>
              </a:rPr>
              <a:t>Boolean </a:t>
            </a:r>
            <a:r>
              <a:rPr lang="en-US" sz="2400" dirty="0" err="1">
                <a:latin typeface="Cambria" pitchFamily="18" charset="0"/>
                <a:ea typeface="Cambria" pitchFamily="18" charset="0"/>
              </a:rPr>
              <a:t>IsFull</a:t>
            </a:r>
            <a:endParaRPr lang="en-US" sz="2400" dirty="0">
              <a:latin typeface="Cambria" pitchFamily="18" charset="0"/>
              <a:ea typeface="Cambria" pitchFamily="18" charset="0"/>
            </a:endParaRPr>
          </a:p>
          <a:p>
            <a:pPr lvl="1">
              <a:lnSpc>
                <a:spcPct val="150000"/>
              </a:lnSpc>
            </a:pPr>
            <a:r>
              <a:rPr lang="en-US" sz="2400" dirty="0">
                <a:latin typeface="Cambria" pitchFamily="18" charset="0"/>
                <a:ea typeface="Cambria" pitchFamily="18" charset="0"/>
              </a:rPr>
              <a:t>Push (</a:t>
            </a:r>
            <a:r>
              <a:rPr lang="en-US" sz="2400" dirty="0" err="1">
                <a:latin typeface="Cambria" pitchFamily="18" charset="0"/>
                <a:ea typeface="Cambria" pitchFamily="18" charset="0"/>
              </a:rPr>
              <a:t>ItemType</a:t>
            </a:r>
            <a:r>
              <a:rPr lang="en-US" sz="2400" dirty="0">
                <a:latin typeface="Cambria" pitchFamily="18" charset="0"/>
                <a:ea typeface="Cambria" pitchFamily="18" charset="0"/>
              </a:rPr>
              <a:t> </a:t>
            </a:r>
            <a:r>
              <a:rPr lang="en-US" sz="2400" dirty="0" err="1">
                <a:latin typeface="Cambria" pitchFamily="18" charset="0"/>
                <a:ea typeface="Cambria" pitchFamily="18" charset="0"/>
              </a:rPr>
              <a:t>newItem</a:t>
            </a:r>
            <a:r>
              <a:rPr lang="en-US" sz="2400" dirty="0">
                <a:latin typeface="Cambria" pitchFamily="18" charset="0"/>
                <a:ea typeface="Cambria" pitchFamily="18" charset="0"/>
              </a:rPr>
              <a:t>)</a:t>
            </a:r>
          </a:p>
          <a:p>
            <a:pPr lvl="1">
              <a:lnSpc>
                <a:spcPct val="150000"/>
              </a:lnSpc>
            </a:pPr>
            <a:r>
              <a:rPr lang="en-US" sz="2400" dirty="0">
                <a:latin typeface="Cambria" pitchFamily="18" charset="0"/>
                <a:ea typeface="Cambria" pitchFamily="18" charset="0"/>
              </a:rPr>
              <a:t>Pop (</a:t>
            </a:r>
            <a:r>
              <a:rPr lang="en-US" sz="2400" dirty="0" err="1">
                <a:latin typeface="Cambria" pitchFamily="18" charset="0"/>
                <a:ea typeface="Cambria" pitchFamily="18" charset="0"/>
              </a:rPr>
              <a:t>ItemType</a:t>
            </a:r>
            <a:r>
              <a:rPr lang="en-US" sz="2400" dirty="0">
                <a:latin typeface="Cambria" pitchFamily="18" charset="0"/>
                <a:ea typeface="Cambria" pitchFamily="18" charset="0"/>
              </a:rPr>
              <a:t>&amp; item)</a:t>
            </a:r>
          </a:p>
        </p:txBody>
      </p:sp>
      <p:pic>
        <p:nvPicPr>
          <p:cNvPr id="4099"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621801" y="3733800"/>
            <a:ext cx="5522199" cy="269773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76200"/>
            <a:ext cx="8229600" cy="1143000"/>
          </a:xfrm>
        </p:spPr>
        <p:txBody>
          <a:bodyPr>
            <a:normAutofit/>
          </a:bodyPr>
          <a:lstStyle/>
          <a:p>
            <a:r>
              <a:rPr lang="en-US" sz="4000" dirty="0" smtClean="0">
                <a:latin typeface="Cambria" pitchFamily="18" charset="0"/>
                <a:ea typeface="Cambria" pitchFamily="18" charset="0"/>
              </a:rPr>
              <a:t>Push</a:t>
            </a:r>
            <a:endParaRPr lang="en-US" sz="4000" dirty="0">
              <a:latin typeface="Cambria" pitchFamily="18" charset="0"/>
              <a:ea typeface="Cambria" pitchFamily="18" charset="0"/>
              <a:cs typeface="Times New Roman" charset="0"/>
            </a:endParaRPr>
          </a:p>
        </p:txBody>
      </p:sp>
      <p:sp>
        <p:nvSpPr>
          <p:cNvPr id="9220" name="Rectangle 4"/>
          <p:cNvSpPr>
            <a:spLocks noGrp="1" noChangeArrowheads="1"/>
          </p:cNvSpPr>
          <p:nvPr>
            <p:ph type="body" idx="1"/>
          </p:nvPr>
        </p:nvSpPr>
        <p:spPr>
          <a:xfrm>
            <a:off x="457200" y="914400"/>
            <a:ext cx="8229600" cy="5943600"/>
          </a:xfrm>
          <a:noFill/>
          <a:ln/>
        </p:spPr>
        <p:txBody>
          <a:bodyPr>
            <a:normAutofit/>
          </a:bodyPr>
          <a:lstStyle/>
          <a:p>
            <a:pPr algn="just">
              <a:lnSpc>
                <a:spcPct val="150000"/>
              </a:lnSpc>
            </a:pPr>
            <a:r>
              <a:rPr lang="en-US" sz="2400" i="1" dirty="0">
                <a:latin typeface="Cambria" pitchFamily="18" charset="0"/>
                <a:ea typeface="Cambria" pitchFamily="18" charset="0"/>
                <a:cs typeface="Times New Roman" charset="0"/>
              </a:rPr>
              <a:t>Function</a:t>
            </a:r>
            <a:r>
              <a:rPr lang="en-US" sz="2400" dirty="0">
                <a:latin typeface="Cambria" pitchFamily="18" charset="0"/>
                <a:ea typeface="Cambria" pitchFamily="18" charset="0"/>
                <a:cs typeface="Times New Roman" charset="0"/>
              </a:rPr>
              <a:t>: Adds </a:t>
            </a:r>
            <a:r>
              <a:rPr lang="en-US" sz="2400" dirty="0" smtClean="0">
                <a:latin typeface="Cambria" pitchFamily="18" charset="0"/>
                <a:ea typeface="Cambria" pitchFamily="18" charset="0"/>
                <a:cs typeface="Times New Roman" charset="0"/>
              </a:rPr>
              <a:t>new Item </a:t>
            </a:r>
            <a:r>
              <a:rPr lang="en-US" sz="2400" dirty="0">
                <a:latin typeface="Cambria" pitchFamily="18" charset="0"/>
                <a:ea typeface="Cambria" pitchFamily="18" charset="0"/>
                <a:cs typeface="Times New Roman" charset="0"/>
              </a:rPr>
              <a:t>to the top of the stack.</a:t>
            </a:r>
            <a:r>
              <a:rPr lang="en-US" sz="2400" dirty="0">
                <a:latin typeface="Cambria" pitchFamily="18" charset="0"/>
                <a:ea typeface="Cambria" pitchFamily="18" charset="0"/>
                <a:cs typeface="Courier New" pitchFamily="49" charset="0"/>
              </a:rPr>
              <a:t> </a:t>
            </a:r>
          </a:p>
          <a:p>
            <a:pPr algn="just">
              <a:lnSpc>
                <a:spcPct val="150000"/>
              </a:lnSpc>
            </a:pPr>
            <a:r>
              <a:rPr lang="en-US" sz="2400" i="1" dirty="0">
                <a:latin typeface="Cambria" pitchFamily="18" charset="0"/>
                <a:ea typeface="Cambria" pitchFamily="18" charset="0"/>
                <a:cs typeface="Times New Roman" charset="0"/>
              </a:rPr>
              <a:t>Preconditions</a:t>
            </a:r>
            <a:r>
              <a:rPr lang="en-US" sz="2400" dirty="0">
                <a:latin typeface="Cambria" pitchFamily="18" charset="0"/>
                <a:ea typeface="Cambria" pitchFamily="18" charset="0"/>
                <a:cs typeface="Times New Roman" charset="0"/>
              </a:rPr>
              <a:t>: Stack has been initialized and is not full.</a:t>
            </a:r>
            <a:endParaRPr lang="en-US" sz="2400" dirty="0">
              <a:latin typeface="Cambria" pitchFamily="18" charset="0"/>
              <a:ea typeface="Cambria" pitchFamily="18" charset="0"/>
              <a:cs typeface="Courier New" pitchFamily="49" charset="0"/>
            </a:endParaRPr>
          </a:p>
          <a:p>
            <a:pPr algn="just">
              <a:lnSpc>
                <a:spcPct val="150000"/>
              </a:lnSpc>
            </a:pPr>
            <a:r>
              <a:rPr lang="en-US" sz="2400" i="1" dirty="0" err="1">
                <a:latin typeface="Cambria" pitchFamily="18" charset="0"/>
                <a:ea typeface="Cambria" pitchFamily="18" charset="0"/>
                <a:cs typeface="Times New Roman" charset="0"/>
              </a:rPr>
              <a:t>Postconditions</a:t>
            </a:r>
            <a:r>
              <a:rPr lang="en-US" sz="2400" dirty="0">
                <a:latin typeface="Cambria" pitchFamily="18" charset="0"/>
                <a:ea typeface="Cambria" pitchFamily="18" charset="0"/>
                <a:cs typeface="Times New Roman" charset="0"/>
              </a:rPr>
              <a:t>: </a:t>
            </a:r>
            <a:r>
              <a:rPr lang="en-US" sz="2400" dirty="0" smtClean="0">
                <a:latin typeface="Cambria" pitchFamily="18" charset="0"/>
                <a:ea typeface="Cambria" pitchFamily="18" charset="0"/>
                <a:cs typeface="Times New Roman" charset="0"/>
              </a:rPr>
              <a:t>new Item </a:t>
            </a:r>
            <a:r>
              <a:rPr lang="en-US" sz="2400" dirty="0">
                <a:latin typeface="Cambria" pitchFamily="18" charset="0"/>
                <a:ea typeface="Cambria" pitchFamily="18" charset="0"/>
                <a:cs typeface="Times New Roman" charset="0"/>
              </a:rPr>
              <a:t>is at the top of the stack</a:t>
            </a:r>
            <a:r>
              <a:rPr lang="en-US" sz="2400" dirty="0" smtClean="0">
                <a:latin typeface="Cambria" pitchFamily="18" charset="0"/>
                <a:ea typeface="Cambria" pitchFamily="18" charset="0"/>
                <a:cs typeface="Times New Roman" charset="0"/>
              </a:rPr>
              <a:t>.</a:t>
            </a:r>
          </a:p>
          <a:p>
            <a:pPr algn="just">
              <a:lnSpc>
                <a:spcPct val="150000"/>
              </a:lnSpc>
              <a:buNone/>
            </a:pPr>
            <a:r>
              <a:rPr lang="en-US" sz="2400" dirty="0" smtClean="0">
                <a:latin typeface="Cambria" pitchFamily="18" charset="0"/>
                <a:ea typeface="Cambria" pitchFamily="18" charset="0"/>
              </a:rPr>
              <a:t>Algorithm:</a:t>
            </a:r>
          </a:p>
          <a:p>
            <a:pPr lvl="2" algn="just">
              <a:lnSpc>
                <a:spcPct val="160000"/>
              </a:lnSpc>
              <a:buNone/>
            </a:pPr>
            <a:r>
              <a:rPr lang="en-US" sz="1800" dirty="0" smtClean="0">
                <a:latin typeface="Cambria" pitchFamily="18" charset="0"/>
                <a:ea typeface="Cambria" pitchFamily="18" charset="0"/>
              </a:rPr>
              <a:t>Step-1: If  TOP = Max-1</a:t>
            </a:r>
          </a:p>
          <a:p>
            <a:pPr lvl="2" algn="just">
              <a:lnSpc>
                <a:spcPct val="160000"/>
              </a:lnSpc>
              <a:buNone/>
            </a:pPr>
            <a:r>
              <a:rPr lang="en-US" sz="1800" dirty="0" smtClean="0">
                <a:latin typeface="Cambria" pitchFamily="18" charset="0"/>
                <a:ea typeface="Cambria" pitchFamily="18" charset="0"/>
              </a:rPr>
              <a:t>Print “Overflow”</a:t>
            </a:r>
          </a:p>
          <a:p>
            <a:pPr lvl="2" algn="just">
              <a:lnSpc>
                <a:spcPct val="160000"/>
              </a:lnSpc>
              <a:buNone/>
            </a:pPr>
            <a:r>
              <a:rPr lang="en-US" sz="1800" dirty="0" err="1" smtClean="0">
                <a:latin typeface="Cambria" pitchFamily="18" charset="0"/>
                <a:ea typeface="Cambria" pitchFamily="18" charset="0"/>
              </a:rPr>
              <a:t>Goto</a:t>
            </a:r>
            <a:r>
              <a:rPr lang="en-US" sz="1800" dirty="0" smtClean="0">
                <a:latin typeface="Cambria" pitchFamily="18" charset="0"/>
                <a:ea typeface="Cambria" pitchFamily="18" charset="0"/>
              </a:rPr>
              <a:t> Step 4</a:t>
            </a:r>
          </a:p>
          <a:p>
            <a:pPr lvl="2" algn="just">
              <a:lnSpc>
                <a:spcPct val="160000"/>
              </a:lnSpc>
              <a:buNone/>
            </a:pPr>
            <a:r>
              <a:rPr lang="en-US" sz="1800" dirty="0" smtClean="0">
                <a:latin typeface="Cambria" pitchFamily="18" charset="0"/>
                <a:ea typeface="Cambria" pitchFamily="18" charset="0"/>
              </a:rPr>
              <a:t>Step-2: Set TOP= TOP + 1</a:t>
            </a:r>
          </a:p>
          <a:p>
            <a:pPr lvl="2" algn="just">
              <a:lnSpc>
                <a:spcPct val="160000"/>
              </a:lnSpc>
              <a:buNone/>
            </a:pPr>
            <a:r>
              <a:rPr lang="en-US" sz="1800" dirty="0" smtClean="0">
                <a:latin typeface="Cambria" pitchFamily="18" charset="0"/>
                <a:ea typeface="Cambria" pitchFamily="18" charset="0"/>
              </a:rPr>
              <a:t>Step-3: Set Stack[TOP]= ELEMENT</a:t>
            </a:r>
          </a:p>
          <a:p>
            <a:pPr lvl="2" algn="just">
              <a:lnSpc>
                <a:spcPct val="160000"/>
              </a:lnSpc>
              <a:buNone/>
            </a:pPr>
            <a:r>
              <a:rPr lang="en-US" sz="1800" dirty="0" smtClean="0">
                <a:latin typeface="Cambria" pitchFamily="18" charset="0"/>
                <a:ea typeface="Cambria" pitchFamily="18" charset="0"/>
              </a:rPr>
              <a:t>Step-4: END</a:t>
            </a:r>
            <a:endParaRPr lang="en-US" sz="1800" dirty="0">
              <a:latin typeface="Cambria" pitchFamily="18" charset="0"/>
              <a:ea typeface="Cambria"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76200"/>
            <a:ext cx="8229600" cy="1143000"/>
          </a:xfrm>
        </p:spPr>
        <p:txBody>
          <a:bodyPr/>
          <a:lstStyle/>
          <a:p>
            <a:r>
              <a:rPr lang="en-US" dirty="0" smtClean="0">
                <a:latin typeface="Cambria" pitchFamily="18" charset="0"/>
                <a:ea typeface="Cambria" pitchFamily="18" charset="0"/>
              </a:rPr>
              <a:t>Pop</a:t>
            </a:r>
            <a:endParaRPr lang="en-US" dirty="0">
              <a:latin typeface="Cambria" pitchFamily="18" charset="0"/>
              <a:ea typeface="Cambria" pitchFamily="18" charset="0"/>
            </a:endParaRPr>
          </a:p>
        </p:txBody>
      </p:sp>
      <p:sp>
        <p:nvSpPr>
          <p:cNvPr id="11267" name="Rectangle 3"/>
          <p:cNvSpPr>
            <a:spLocks noGrp="1" noChangeArrowheads="1"/>
          </p:cNvSpPr>
          <p:nvPr>
            <p:ph type="body" idx="1"/>
          </p:nvPr>
        </p:nvSpPr>
        <p:spPr>
          <a:xfrm>
            <a:off x="381000" y="914400"/>
            <a:ext cx="8229600" cy="5715000"/>
          </a:xfrm>
        </p:spPr>
        <p:txBody>
          <a:bodyPr>
            <a:normAutofit lnSpcReduction="10000"/>
          </a:bodyPr>
          <a:lstStyle/>
          <a:p>
            <a:pPr algn="just">
              <a:lnSpc>
                <a:spcPct val="150000"/>
              </a:lnSpc>
            </a:pPr>
            <a:r>
              <a:rPr lang="en-US" sz="2400" i="1" dirty="0">
                <a:latin typeface="Cambria" pitchFamily="18" charset="0"/>
                <a:ea typeface="Cambria" pitchFamily="18" charset="0"/>
                <a:cs typeface="Times New Roman" charset="0"/>
              </a:rPr>
              <a:t>Function</a:t>
            </a:r>
            <a:r>
              <a:rPr lang="en-US" sz="2400" dirty="0">
                <a:latin typeface="Cambria" pitchFamily="18" charset="0"/>
                <a:ea typeface="Cambria" pitchFamily="18" charset="0"/>
                <a:cs typeface="Times New Roman" charset="0"/>
              </a:rPr>
              <a:t>: Removes </a:t>
            </a:r>
            <a:r>
              <a:rPr lang="en-US" sz="2400" dirty="0" smtClean="0">
                <a:latin typeface="Cambria" pitchFamily="18" charset="0"/>
                <a:ea typeface="Cambria" pitchFamily="18" charset="0"/>
                <a:cs typeface="Times New Roman" charset="0"/>
              </a:rPr>
              <a:t>top Item </a:t>
            </a:r>
            <a:r>
              <a:rPr lang="en-US" sz="2400" dirty="0">
                <a:latin typeface="Cambria" pitchFamily="18" charset="0"/>
                <a:ea typeface="Cambria" pitchFamily="18" charset="0"/>
                <a:cs typeface="Times New Roman" charset="0"/>
              </a:rPr>
              <a:t>from stack and returns it in item.</a:t>
            </a:r>
            <a:endParaRPr lang="en-US" sz="2400" dirty="0">
              <a:latin typeface="Cambria" pitchFamily="18" charset="0"/>
              <a:ea typeface="Cambria" pitchFamily="18" charset="0"/>
              <a:cs typeface="Courier New" pitchFamily="49" charset="0"/>
            </a:endParaRPr>
          </a:p>
          <a:p>
            <a:pPr algn="just">
              <a:lnSpc>
                <a:spcPct val="150000"/>
              </a:lnSpc>
            </a:pPr>
            <a:r>
              <a:rPr lang="en-US" sz="2400" i="1" dirty="0">
                <a:latin typeface="Cambria" pitchFamily="18" charset="0"/>
                <a:ea typeface="Cambria" pitchFamily="18" charset="0"/>
                <a:cs typeface="Times New Roman" charset="0"/>
              </a:rPr>
              <a:t>Preconditions</a:t>
            </a:r>
            <a:r>
              <a:rPr lang="en-US" sz="2400" dirty="0">
                <a:latin typeface="Cambria" pitchFamily="18" charset="0"/>
                <a:ea typeface="Cambria" pitchFamily="18" charset="0"/>
                <a:cs typeface="Times New Roman" charset="0"/>
              </a:rPr>
              <a:t>: Stack has been initialized and is not empty.</a:t>
            </a:r>
            <a:endParaRPr lang="en-US" sz="2400" dirty="0">
              <a:latin typeface="Cambria" pitchFamily="18" charset="0"/>
              <a:ea typeface="Cambria" pitchFamily="18" charset="0"/>
              <a:cs typeface="Courier New" pitchFamily="49" charset="0"/>
            </a:endParaRPr>
          </a:p>
          <a:p>
            <a:pPr algn="just">
              <a:lnSpc>
                <a:spcPct val="150000"/>
              </a:lnSpc>
            </a:pPr>
            <a:r>
              <a:rPr lang="en-US" sz="2400" i="1" dirty="0" err="1">
                <a:latin typeface="Cambria" pitchFamily="18" charset="0"/>
                <a:ea typeface="Cambria" pitchFamily="18" charset="0"/>
                <a:cs typeface="Times New Roman" charset="0"/>
              </a:rPr>
              <a:t>Postconditions</a:t>
            </a:r>
            <a:r>
              <a:rPr lang="en-US" sz="2400" dirty="0">
                <a:latin typeface="Cambria" pitchFamily="18" charset="0"/>
                <a:ea typeface="Cambria" pitchFamily="18" charset="0"/>
                <a:cs typeface="Times New Roman" charset="0"/>
              </a:rPr>
              <a:t>: Top element </a:t>
            </a:r>
            <a:r>
              <a:rPr lang="en-US" sz="2400" dirty="0" smtClean="0">
                <a:latin typeface="Cambria" pitchFamily="18" charset="0"/>
                <a:ea typeface="Cambria" pitchFamily="18" charset="0"/>
                <a:cs typeface="Times New Roman" charset="0"/>
              </a:rPr>
              <a:t>has </a:t>
            </a:r>
            <a:r>
              <a:rPr lang="en-US" sz="2400" dirty="0">
                <a:latin typeface="Cambria" pitchFamily="18" charset="0"/>
                <a:ea typeface="Cambria" pitchFamily="18" charset="0"/>
                <a:cs typeface="Times New Roman" charset="0"/>
              </a:rPr>
              <a:t>been </a:t>
            </a:r>
            <a:r>
              <a:rPr lang="en-US" sz="2400" dirty="0" smtClean="0">
                <a:latin typeface="Cambria" pitchFamily="18" charset="0"/>
                <a:ea typeface="Cambria" pitchFamily="18" charset="0"/>
                <a:cs typeface="Times New Roman" charset="0"/>
              </a:rPr>
              <a:t>removed </a:t>
            </a:r>
            <a:r>
              <a:rPr lang="en-US" sz="2400" dirty="0">
                <a:latin typeface="Cambria" pitchFamily="18" charset="0"/>
                <a:ea typeface="Cambria" pitchFamily="18" charset="0"/>
                <a:cs typeface="Times New Roman" charset="0"/>
              </a:rPr>
              <a:t>from </a:t>
            </a:r>
            <a:r>
              <a:rPr lang="en-US" sz="2400" dirty="0" smtClean="0">
                <a:latin typeface="Cambria" pitchFamily="18" charset="0"/>
                <a:ea typeface="Cambria" pitchFamily="18" charset="0"/>
                <a:cs typeface="Times New Roman" charset="0"/>
              </a:rPr>
              <a:t>stack.</a:t>
            </a:r>
          </a:p>
          <a:p>
            <a:pPr algn="just">
              <a:lnSpc>
                <a:spcPct val="150000"/>
              </a:lnSpc>
            </a:pPr>
            <a:r>
              <a:rPr lang="en-US" sz="2000" dirty="0" smtClean="0">
                <a:latin typeface="Cambria" pitchFamily="18" charset="0"/>
                <a:ea typeface="Cambria" pitchFamily="18" charset="0"/>
              </a:rPr>
              <a:t>Algorithm:</a:t>
            </a:r>
          </a:p>
          <a:p>
            <a:pPr lvl="2" algn="just">
              <a:lnSpc>
                <a:spcPct val="150000"/>
              </a:lnSpc>
              <a:buNone/>
            </a:pPr>
            <a:r>
              <a:rPr lang="en-US" sz="1800" dirty="0" smtClean="0">
                <a:latin typeface="Cambria" pitchFamily="18" charset="0"/>
                <a:ea typeface="Cambria" pitchFamily="18" charset="0"/>
              </a:rPr>
              <a:t>Step-1: If TOP= NULL</a:t>
            </a:r>
          </a:p>
          <a:p>
            <a:pPr lvl="2" algn="just">
              <a:lnSpc>
                <a:spcPct val="150000"/>
              </a:lnSpc>
              <a:buNone/>
            </a:pPr>
            <a:r>
              <a:rPr lang="en-US" sz="1800" dirty="0" smtClean="0">
                <a:latin typeface="Cambria" pitchFamily="18" charset="0"/>
                <a:ea typeface="Cambria" pitchFamily="18" charset="0"/>
              </a:rPr>
              <a:t>Print “Underflow”</a:t>
            </a:r>
          </a:p>
          <a:p>
            <a:pPr lvl="2" algn="just">
              <a:lnSpc>
                <a:spcPct val="150000"/>
              </a:lnSpc>
              <a:buNone/>
            </a:pPr>
            <a:r>
              <a:rPr lang="en-US" sz="1800" dirty="0" err="1" smtClean="0">
                <a:latin typeface="Cambria" pitchFamily="18" charset="0"/>
                <a:ea typeface="Cambria" pitchFamily="18" charset="0"/>
              </a:rPr>
              <a:t>Goto</a:t>
            </a:r>
            <a:r>
              <a:rPr lang="en-US" sz="1800" dirty="0" smtClean="0">
                <a:latin typeface="Cambria" pitchFamily="18" charset="0"/>
                <a:ea typeface="Cambria" pitchFamily="18" charset="0"/>
              </a:rPr>
              <a:t> Step 4</a:t>
            </a:r>
          </a:p>
          <a:p>
            <a:pPr lvl="2" algn="just">
              <a:lnSpc>
                <a:spcPct val="150000"/>
              </a:lnSpc>
              <a:buNone/>
            </a:pPr>
            <a:r>
              <a:rPr lang="en-US" sz="1800" dirty="0" smtClean="0">
                <a:latin typeface="Cambria" pitchFamily="18" charset="0"/>
                <a:ea typeface="Cambria" pitchFamily="18" charset="0"/>
              </a:rPr>
              <a:t>Step-2: Set VAL= Stack[TOP]</a:t>
            </a:r>
          </a:p>
          <a:p>
            <a:pPr lvl="2" algn="just">
              <a:lnSpc>
                <a:spcPct val="150000"/>
              </a:lnSpc>
              <a:buNone/>
            </a:pPr>
            <a:r>
              <a:rPr lang="en-US" sz="1800" dirty="0" smtClean="0">
                <a:latin typeface="Cambria" pitchFamily="18" charset="0"/>
                <a:ea typeface="Cambria" pitchFamily="18" charset="0"/>
              </a:rPr>
              <a:t>Step-3: Set TOP= TOP-1</a:t>
            </a:r>
          </a:p>
          <a:p>
            <a:pPr lvl="2" algn="just">
              <a:lnSpc>
                <a:spcPct val="150000"/>
              </a:lnSpc>
              <a:buNone/>
            </a:pPr>
            <a:r>
              <a:rPr lang="en-US" sz="1800" dirty="0" smtClean="0">
                <a:latin typeface="Cambria" pitchFamily="18" charset="0"/>
                <a:ea typeface="Cambria" pitchFamily="18" charset="0"/>
              </a:rPr>
              <a:t>Step-4: END</a:t>
            </a:r>
            <a:endParaRPr lang="en-US" sz="2000" dirty="0" smtClean="0">
              <a:latin typeface="Cambria" pitchFamily="18" charset="0"/>
              <a:ea typeface="Cambria" pitchFamily="18" charset="0"/>
            </a:endParaRPr>
          </a:p>
          <a:p>
            <a:pPr algn="just">
              <a:lnSpc>
                <a:spcPct val="150000"/>
              </a:lnSpc>
            </a:pPr>
            <a:endParaRPr lang="en-US" sz="2000" dirty="0">
              <a:latin typeface="Cambria" pitchFamily="18" charset="0"/>
              <a:ea typeface="Cambria"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685800" y="533400"/>
            <a:ext cx="8229600" cy="6096000"/>
          </a:xfrm>
        </p:spPr>
        <p:txBody>
          <a:bodyPr>
            <a:normAutofit fontScale="70000" lnSpcReduction="20000"/>
          </a:bodyPr>
          <a:lstStyle/>
          <a:p>
            <a:pPr>
              <a:lnSpc>
                <a:spcPct val="200000"/>
              </a:lnSpc>
              <a:buFontTx/>
              <a:buNone/>
            </a:pPr>
            <a:r>
              <a:rPr lang="en-US" sz="3600" b="1" dirty="0">
                <a:latin typeface="Cambria" pitchFamily="18" charset="0"/>
                <a:ea typeface="Cambria" pitchFamily="18" charset="0"/>
              </a:rPr>
              <a:t>Stack overflow</a:t>
            </a:r>
          </a:p>
          <a:p>
            <a:pPr>
              <a:lnSpc>
                <a:spcPct val="200000"/>
              </a:lnSpc>
            </a:pPr>
            <a:r>
              <a:rPr lang="en-US" dirty="0">
                <a:latin typeface="Cambria" pitchFamily="18" charset="0"/>
                <a:ea typeface="Cambria" pitchFamily="18" charset="0"/>
              </a:rPr>
              <a:t>The condition resulting from trying to push an element onto a full stack.</a:t>
            </a:r>
            <a:endParaRPr lang="en-US" dirty="0">
              <a:latin typeface="Cambria" pitchFamily="18" charset="0"/>
              <a:ea typeface="Cambria" pitchFamily="18" charset="0"/>
              <a:cs typeface="Times New Roman" charset="0"/>
            </a:endParaRPr>
          </a:p>
          <a:p>
            <a:pPr>
              <a:lnSpc>
                <a:spcPct val="200000"/>
              </a:lnSpc>
              <a:buFontTx/>
              <a:buNone/>
            </a:pPr>
            <a:r>
              <a:rPr lang="en-US" dirty="0">
                <a:latin typeface="Cambria" pitchFamily="18" charset="0"/>
                <a:ea typeface="Cambria" pitchFamily="18" charset="0"/>
              </a:rPr>
              <a:t>		</a:t>
            </a:r>
            <a:r>
              <a:rPr lang="en-US" sz="2800" dirty="0">
                <a:latin typeface="Cambria" pitchFamily="18" charset="0"/>
                <a:ea typeface="Cambria" pitchFamily="18" charset="0"/>
              </a:rPr>
              <a:t>if(!</a:t>
            </a:r>
            <a:r>
              <a:rPr lang="en-US" sz="2800" dirty="0" err="1">
                <a:latin typeface="Cambria" pitchFamily="18" charset="0"/>
                <a:ea typeface="Cambria" pitchFamily="18" charset="0"/>
              </a:rPr>
              <a:t>stack.IsFull</a:t>
            </a:r>
            <a:r>
              <a:rPr lang="en-US" sz="2800" dirty="0">
                <a:latin typeface="Cambria" pitchFamily="18" charset="0"/>
                <a:ea typeface="Cambria" pitchFamily="18" charset="0"/>
              </a:rPr>
              <a:t>())</a:t>
            </a:r>
            <a:endParaRPr lang="en-US" sz="2800" dirty="0">
              <a:latin typeface="Cambria" pitchFamily="18" charset="0"/>
              <a:ea typeface="Cambria" pitchFamily="18" charset="0"/>
              <a:cs typeface="Times New Roman" charset="0"/>
            </a:endParaRPr>
          </a:p>
          <a:p>
            <a:pPr>
              <a:lnSpc>
                <a:spcPct val="200000"/>
              </a:lnSpc>
              <a:buFontTx/>
              <a:buNone/>
            </a:pPr>
            <a:r>
              <a:rPr lang="en-US" sz="2800" dirty="0">
                <a:latin typeface="Cambria" pitchFamily="18" charset="0"/>
                <a:ea typeface="Cambria" pitchFamily="18" charset="0"/>
              </a:rPr>
              <a:t>		   </a:t>
            </a:r>
            <a:r>
              <a:rPr lang="en-US" sz="2800" dirty="0" err="1">
                <a:latin typeface="Cambria" pitchFamily="18" charset="0"/>
                <a:ea typeface="Cambria" pitchFamily="18" charset="0"/>
              </a:rPr>
              <a:t>stack.Push</a:t>
            </a:r>
            <a:r>
              <a:rPr lang="en-US" sz="2800" dirty="0">
                <a:latin typeface="Cambria" pitchFamily="18" charset="0"/>
                <a:ea typeface="Cambria" pitchFamily="18" charset="0"/>
              </a:rPr>
              <a:t>(item);</a:t>
            </a:r>
          </a:p>
          <a:p>
            <a:pPr>
              <a:lnSpc>
                <a:spcPct val="200000"/>
              </a:lnSpc>
              <a:buFontTx/>
              <a:buNone/>
            </a:pPr>
            <a:r>
              <a:rPr lang="en-US" sz="3600" b="1" dirty="0">
                <a:latin typeface="Cambria" pitchFamily="18" charset="0"/>
                <a:ea typeface="Cambria" pitchFamily="18" charset="0"/>
              </a:rPr>
              <a:t>Stack underflow</a:t>
            </a:r>
          </a:p>
          <a:p>
            <a:pPr>
              <a:lnSpc>
                <a:spcPct val="200000"/>
              </a:lnSpc>
            </a:pPr>
            <a:r>
              <a:rPr lang="en-US" dirty="0">
                <a:latin typeface="Cambria" pitchFamily="18" charset="0"/>
                <a:ea typeface="Cambria" pitchFamily="18" charset="0"/>
                <a:cs typeface="Times New Roman" charset="0"/>
              </a:rPr>
              <a:t>The condition resulting from trying to pop an empty stack.</a:t>
            </a:r>
            <a:endParaRPr lang="en-US" dirty="0">
              <a:latin typeface="Cambria" pitchFamily="18" charset="0"/>
              <a:ea typeface="Cambria" pitchFamily="18" charset="0"/>
              <a:cs typeface="Courier New" pitchFamily="49" charset="0"/>
            </a:endParaRPr>
          </a:p>
          <a:p>
            <a:pPr>
              <a:lnSpc>
                <a:spcPct val="200000"/>
              </a:lnSpc>
              <a:buFontTx/>
              <a:buNone/>
            </a:pPr>
            <a:r>
              <a:rPr lang="en-US" dirty="0">
                <a:latin typeface="Cambria" pitchFamily="18" charset="0"/>
                <a:ea typeface="Cambria" pitchFamily="18" charset="0"/>
                <a:cs typeface="Times New Roman" charset="0"/>
              </a:rPr>
              <a:t>		</a:t>
            </a:r>
            <a:r>
              <a:rPr lang="en-US" sz="2800" dirty="0" smtClean="0">
                <a:latin typeface="Cambria" pitchFamily="18" charset="0"/>
                <a:ea typeface="Cambria" pitchFamily="18" charset="0"/>
                <a:cs typeface="Times New Roman" charset="0"/>
              </a:rPr>
              <a:t>if (!</a:t>
            </a:r>
            <a:r>
              <a:rPr lang="en-US" sz="2800" dirty="0" err="1">
                <a:latin typeface="Cambria" pitchFamily="18" charset="0"/>
                <a:ea typeface="Cambria" pitchFamily="18" charset="0"/>
                <a:cs typeface="Times New Roman" charset="0"/>
              </a:rPr>
              <a:t>stack.IsEmpty</a:t>
            </a:r>
            <a:r>
              <a:rPr lang="en-US" sz="2800" dirty="0">
                <a:latin typeface="Cambria" pitchFamily="18" charset="0"/>
                <a:ea typeface="Cambria" pitchFamily="18" charset="0"/>
                <a:cs typeface="Times New Roman" charset="0"/>
              </a:rPr>
              <a:t>())</a:t>
            </a:r>
            <a:endParaRPr lang="en-US" sz="2800" dirty="0">
              <a:latin typeface="Cambria" pitchFamily="18" charset="0"/>
              <a:ea typeface="Cambria" pitchFamily="18" charset="0"/>
              <a:cs typeface="Courier New" pitchFamily="49" charset="0"/>
            </a:endParaRPr>
          </a:p>
          <a:p>
            <a:pPr>
              <a:lnSpc>
                <a:spcPct val="200000"/>
              </a:lnSpc>
              <a:buFontTx/>
              <a:buNone/>
            </a:pPr>
            <a:r>
              <a:rPr lang="en-US" sz="2800" dirty="0">
                <a:latin typeface="Cambria" pitchFamily="18" charset="0"/>
                <a:ea typeface="Cambria" pitchFamily="18" charset="0"/>
                <a:cs typeface="Times New Roman" charset="0"/>
              </a:rPr>
              <a:t>		   </a:t>
            </a:r>
            <a:r>
              <a:rPr lang="en-US" sz="2800" dirty="0" err="1">
                <a:latin typeface="Cambria" pitchFamily="18" charset="0"/>
                <a:ea typeface="Cambria" pitchFamily="18" charset="0"/>
                <a:cs typeface="Times New Roman" charset="0"/>
              </a:rPr>
              <a:t>stack.Pop</a:t>
            </a:r>
            <a:r>
              <a:rPr lang="en-US" sz="2800" dirty="0">
                <a:latin typeface="Cambria" pitchFamily="18" charset="0"/>
                <a:ea typeface="Cambria" pitchFamily="18" charset="0"/>
                <a:cs typeface="Times New Roman" charset="0"/>
              </a:rPr>
              <a:t>(item);</a:t>
            </a:r>
            <a:endParaRPr lang="en-US" sz="2800" dirty="0">
              <a:latin typeface="Cambria" pitchFamily="18" charset="0"/>
              <a:ea typeface="Cambria"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B1D468722896428F7638A7CFC31189" ma:contentTypeVersion="3" ma:contentTypeDescription="Create a new document." ma:contentTypeScope="" ma:versionID="ccd18200489c492e46107d6352db73a8">
  <xsd:schema xmlns:xsd="http://www.w3.org/2001/XMLSchema" xmlns:xs="http://www.w3.org/2001/XMLSchema" xmlns:p="http://schemas.microsoft.com/office/2006/metadata/properties" xmlns:ns2="420b8f4a-225a-4b4b-b51b-82e5ee856d5b" targetNamespace="http://schemas.microsoft.com/office/2006/metadata/properties" ma:root="true" ma:fieldsID="ccd1c20d6d95453afa65220bec615627" ns2:_="">
    <xsd:import namespace="420b8f4a-225a-4b4b-b51b-82e5ee856d5b"/>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0b8f4a-225a-4b4b-b51b-82e5ee856d5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E0162D8-0123-45B2-A2C4-161EB3025A07}"/>
</file>

<file path=customXml/itemProps2.xml><?xml version="1.0" encoding="utf-8"?>
<ds:datastoreItem xmlns:ds="http://schemas.openxmlformats.org/officeDocument/2006/customXml" ds:itemID="{A66A645B-60C2-41FB-9185-355A0DC06679}"/>
</file>

<file path=customXml/itemProps3.xml><?xml version="1.0" encoding="utf-8"?>
<ds:datastoreItem xmlns:ds="http://schemas.openxmlformats.org/officeDocument/2006/customXml" ds:itemID="{82742CDA-78C9-4EAB-8C85-052E1670686E}"/>
</file>

<file path=docProps/app.xml><?xml version="1.0" encoding="utf-8"?>
<Properties xmlns="http://schemas.openxmlformats.org/officeDocument/2006/extended-properties" xmlns:vt="http://schemas.openxmlformats.org/officeDocument/2006/docPropsVTypes">
  <TotalTime>811</TotalTime>
  <Words>1967</Words>
  <Application>Microsoft Office PowerPoint</Application>
  <PresentationFormat>On-screen Show (4:3)</PresentationFormat>
  <Paragraphs>451</Paragraphs>
  <Slides>54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Cambria</vt:lpstr>
      <vt:lpstr>Courier New</vt:lpstr>
      <vt:lpstr>Times New Roman</vt:lpstr>
      <vt:lpstr>Wingdings</vt:lpstr>
      <vt:lpstr>Office Theme</vt:lpstr>
      <vt:lpstr>UNIT - II</vt:lpstr>
      <vt:lpstr>One-Dimensional Arrays </vt:lpstr>
      <vt:lpstr>One-Dimensional Arrays (cont.)</vt:lpstr>
      <vt:lpstr>Two-dimensional Arrays </vt:lpstr>
      <vt:lpstr>What is a stack?</vt:lpstr>
      <vt:lpstr>Stack Specification</vt:lpstr>
      <vt:lpstr>Push</vt:lpstr>
      <vt:lpstr>Pop</vt:lpstr>
      <vt:lpstr>PowerPoint Presentation</vt:lpstr>
      <vt:lpstr>Applications of Stack</vt:lpstr>
      <vt:lpstr>Evaluation of Arithmetic Expressions</vt:lpstr>
      <vt:lpstr>Evaluation of Arithmetic Expressions</vt:lpstr>
      <vt:lpstr>Conversion of Arithmetic Expression into various Notations</vt:lpstr>
      <vt:lpstr>Conversion of Arithmetic Expression into Postfix Notations</vt:lpstr>
      <vt:lpstr>Postfix Notations Evaluation using Stack</vt:lpstr>
      <vt:lpstr>Tower of Hanoi</vt:lpstr>
      <vt:lpstr>Tower of Hanoi</vt:lpstr>
      <vt:lpstr>Tower of Hanoi Algorithm </vt:lpstr>
      <vt:lpstr>Array based Stacks</vt:lpstr>
      <vt:lpstr>Push Operation</vt:lpstr>
      <vt:lpstr>Pop Operation</vt:lpstr>
      <vt:lpstr>Linked Stacks</vt:lpstr>
      <vt:lpstr>Linked Stacks</vt:lpstr>
      <vt:lpstr>Linked Stacks</vt:lpstr>
      <vt:lpstr>Recursion using Stacks</vt:lpstr>
      <vt:lpstr>Recursion using Stacks</vt:lpstr>
      <vt:lpstr>Queue</vt:lpstr>
      <vt:lpstr>Queue Specification </vt:lpstr>
      <vt:lpstr>Enqueue</vt:lpstr>
      <vt:lpstr>Dequeue</vt:lpstr>
      <vt:lpstr>Queue overflow </vt:lpstr>
      <vt:lpstr>Queue underflow</vt:lpstr>
      <vt:lpstr>Example</vt:lpstr>
      <vt:lpstr>Example</vt:lpstr>
      <vt:lpstr>Example</vt:lpstr>
      <vt:lpstr>Example</vt:lpstr>
      <vt:lpstr>Array Based Queue</vt:lpstr>
      <vt:lpstr>Array Based Queue</vt:lpstr>
      <vt:lpstr>Array Based Queue</vt:lpstr>
      <vt:lpstr>Array Based Queue</vt:lpstr>
      <vt:lpstr>Drawbacks of Array based Queue</vt:lpstr>
      <vt:lpstr>Linked Queue</vt:lpstr>
      <vt:lpstr>Linked Queue</vt:lpstr>
      <vt:lpstr>Linked Queue</vt:lpstr>
      <vt:lpstr>Linked Queue</vt:lpstr>
      <vt:lpstr>Double Ended Queue</vt:lpstr>
      <vt:lpstr>Insertion at rear end</vt:lpstr>
      <vt:lpstr>Insertion at front end</vt:lpstr>
      <vt:lpstr>Deletion at front end</vt:lpstr>
      <vt:lpstr>Deletion at rear end</vt:lpstr>
      <vt:lpstr>Circular Queue</vt:lpstr>
      <vt:lpstr>Circular Queue</vt:lpstr>
      <vt:lpstr>Insertion in Circular Queue</vt:lpstr>
      <vt:lpstr>Deletion in Circular Queue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SIVABALAN</dc:creator>
  <cp:lastModifiedBy>Admin</cp:lastModifiedBy>
  <cp:revision>64</cp:revision>
  <dcterms:created xsi:type="dcterms:W3CDTF">2023-09-05T10:22:23Z</dcterms:created>
  <dcterms:modified xsi:type="dcterms:W3CDTF">2023-09-15T00:35:07Z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0x010100CBB1D468722896428F7638A7CFC31189</vt:lpwstr>
  </property>
</Properties>
</file>