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308" r:id="rId20"/>
    <p:sldId id="271" r:id="rId21"/>
    <p:sldId id="272" r:id="rId22"/>
    <p:sldId id="273" r:id="rId23"/>
    <p:sldId id="274" r:id="rId24"/>
    <p:sldId id="275" r:id="rId25"/>
    <p:sldId id="276" r:id="rId26"/>
    <p:sldId id="280" r:id="rId27"/>
    <p:sldId id="278" r:id="rId28"/>
    <p:sldId id="279" r:id="rId29"/>
    <p:sldId id="281" r:id="rId30"/>
    <p:sldId id="283" r:id="rId31"/>
    <p:sldId id="284" r:id="rId32"/>
    <p:sldId id="286" r:id="rId33"/>
    <p:sldId id="285" r:id="rId34"/>
    <p:sldId id="287" r:id="rId35"/>
    <p:sldId id="288" r:id="rId36"/>
    <p:sldId id="289" r:id="rId37"/>
    <p:sldId id="291" r:id="rId38"/>
    <p:sldId id="292" r:id="rId39"/>
    <p:sldId id="294" r:id="rId40"/>
    <p:sldId id="293"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7FA17-C3B3-4315-94E2-1565F04FDEA3}" v="1" dt="2023-10-26T17:01:13.228"/>
    <p1510:client id="{4D10299E-4CFF-4EAA-B710-EB5D587FB2AC}" v="1" dt="2023-10-28T05:46:20.149"/>
    <p1510:client id="{9C6C7FD7-3C8A-40B5-B688-BD8E8E435592}" v="1" dt="2023-10-25T13:12:07.748"/>
    <p1510:client id="{B4157DE4-000B-4544-B8CF-BE408F662C20}" v="3" dt="2023-10-28T13:14:25.053"/>
    <p1510:client id="{C18989A8-A89F-4E63-A676-44B41656FE36}" v="1" dt="2023-10-28T13:35:10.234"/>
    <p1510:client id="{D2D18E5F-BF40-4AAF-A9CC-339C62D4FB7E}" v="15" dt="2023-10-26T16:07:47.558"/>
    <p1510:client id="{EC961F70-CFF5-41F1-A131-7C5F85817785}" v="7" dt="2023-10-28T03:29:01.864"/>
    <p1510:client id="{EE3B0C81-AA06-4B83-B579-18D981222F4F}" v="5" dt="2023-10-27T15:31:11.3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2BAI10150" userId="S::aryanvimalejantkar2022@vitbhopal.ac.in::267d4a31-9563-434e-84f3-466eedcad683" providerId="AD" clId="Web-{9C6C7FD7-3C8A-40B5-B688-BD8E8E435592}"/>
    <pc:docChg chg="modSld">
      <pc:chgData name="22BAI10150" userId="S::aryanvimalejantkar2022@vitbhopal.ac.in::267d4a31-9563-434e-84f3-466eedcad683" providerId="AD" clId="Web-{9C6C7FD7-3C8A-40B5-B688-BD8E8E435592}" dt="2023-10-25T13:12:07.748" v="0" actId="1076"/>
      <pc:docMkLst>
        <pc:docMk/>
      </pc:docMkLst>
      <pc:sldChg chg="modSp">
        <pc:chgData name="22BAI10150" userId="S::aryanvimalejantkar2022@vitbhopal.ac.in::267d4a31-9563-434e-84f3-466eedcad683" providerId="AD" clId="Web-{9C6C7FD7-3C8A-40B5-B688-BD8E8E435592}" dt="2023-10-25T13:12:07.748" v="0" actId="1076"/>
        <pc:sldMkLst>
          <pc:docMk/>
          <pc:sldMk cId="767260700" sldId="297"/>
        </pc:sldMkLst>
        <pc:picChg chg="mod">
          <ac:chgData name="22BAI10150" userId="S::aryanvimalejantkar2022@vitbhopal.ac.in::267d4a31-9563-434e-84f3-466eedcad683" providerId="AD" clId="Web-{9C6C7FD7-3C8A-40B5-B688-BD8E8E435592}" dt="2023-10-25T13:12:07.748" v="0" actId="1076"/>
          <ac:picMkLst>
            <pc:docMk/>
            <pc:sldMk cId="767260700" sldId="297"/>
            <ac:picMk id="5" creationId="{B50A30F3-DF47-0323-B896-A680C2BF4104}"/>
          </ac:picMkLst>
        </pc:picChg>
      </pc:sldChg>
    </pc:docChg>
  </pc:docChgLst>
  <pc:docChgLst>
    <pc:chgData name="22BET10012" userId="S::jayvardhansingh2022@vitbhopal.ac.in::2e67d663-a24e-40f3-9535-fe1bb7366db7" providerId="AD" clId="Web-{C18989A8-A89F-4E63-A676-44B41656FE36}"/>
    <pc:docChg chg="sldOrd">
      <pc:chgData name="22BET10012" userId="S::jayvardhansingh2022@vitbhopal.ac.in::2e67d663-a24e-40f3-9535-fe1bb7366db7" providerId="AD" clId="Web-{C18989A8-A89F-4E63-A676-44B41656FE36}" dt="2023-10-28T13:35:10.234" v="0"/>
      <pc:docMkLst>
        <pc:docMk/>
      </pc:docMkLst>
      <pc:sldChg chg="ord">
        <pc:chgData name="22BET10012" userId="S::jayvardhansingh2022@vitbhopal.ac.in::2e67d663-a24e-40f3-9535-fe1bb7366db7" providerId="AD" clId="Web-{C18989A8-A89F-4E63-A676-44B41656FE36}" dt="2023-10-28T13:35:10.234" v="0"/>
        <pc:sldMkLst>
          <pc:docMk/>
          <pc:sldMk cId="1486718884" sldId="285"/>
        </pc:sldMkLst>
      </pc:sldChg>
    </pc:docChg>
  </pc:docChgLst>
  <pc:docChgLst>
    <pc:chgData name="22BET10011" userId="S::taranggupta2022@vitbhopal.ac.in::2b269f46-61a1-4bc7-8f4b-2c298a7e0d3e" providerId="AD" clId="Web-{10F7FA17-C3B3-4315-94E2-1565F04FDEA3}"/>
    <pc:docChg chg="addSld modSld">
      <pc:chgData name="22BET10011" userId="S::taranggupta2022@vitbhopal.ac.in::2b269f46-61a1-4bc7-8f4b-2c298a7e0d3e" providerId="AD" clId="Web-{10F7FA17-C3B3-4315-94E2-1565F04FDEA3}" dt="2023-10-26T17:01:13.228" v="2"/>
      <pc:docMkLst>
        <pc:docMk/>
      </pc:docMkLst>
      <pc:sldChg chg="addSp delSp modSp mod setBg">
        <pc:chgData name="22BET10011" userId="S::taranggupta2022@vitbhopal.ac.in::2b269f46-61a1-4bc7-8f4b-2c298a7e0d3e" providerId="AD" clId="Web-{10F7FA17-C3B3-4315-94E2-1565F04FDEA3}" dt="2023-10-26T16:04:56.629" v="1"/>
        <pc:sldMkLst>
          <pc:docMk/>
          <pc:sldMk cId="0" sldId="262"/>
        </pc:sldMkLst>
        <pc:spChg chg="mod">
          <ac:chgData name="22BET10011" userId="S::taranggupta2022@vitbhopal.ac.in::2b269f46-61a1-4bc7-8f4b-2c298a7e0d3e" providerId="AD" clId="Web-{10F7FA17-C3B3-4315-94E2-1565F04FDEA3}" dt="2023-10-26T16:04:56.629" v="1"/>
          <ac:spMkLst>
            <pc:docMk/>
            <pc:sldMk cId="0" sldId="262"/>
            <ac:spMk id="2" creationId="{00000000-0000-0000-0000-000000000000}"/>
          </ac:spMkLst>
        </pc:spChg>
        <pc:spChg chg="mod">
          <ac:chgData name="22BET10011" userId="S::taranggupta2022@vitbhopal.ac.in::2b269f46-61a1-4bc7-8f4b-2c298a7e0d3e" providerId="AD" clId="Web-{10F7FA17-C3B3-4315-94E2-1565F04FDEA3}" dt="2023-10-26T16:04:56.629" v="1"/>
          <ac:spMkLst>
            <pc:docMk/>
            <pc:sldMk cId="0" sldId="262"/>
            <ac:spMk id="3" creationId="{00000000-0000-0000-0000-000000000000}"/>
          </ac:spMkLst>
        </pc:spChg>
        <pc:spChg chg="add del">
          <ac:chgData name="22BET10011" userId="S::taranggupta2022@vitbhopal.ac.in::2b269f46-61a1-4bc7-8f4b-2c298a7e0d3e" providerId="AD" clId="Web-{10F7FA17-C3B3-4315-94E2-1565F04FDEA3}" dt="2023-10-26T16:04:56.629" v="1"/>
          <ac:spMkLst>
            <pc:docMk/>
            <pc:sldMk cId="0" sldId="262"/>
            <ac:spMk id="18440" creationId="{2EB492CD-616E-47F8-933B-5E2D952A0593}"/>
          </ac:spMkLst>
        </pc:spChg>
        <pc:spChg chg="add del">
          <ac:chgData name="22BET10011" userId="S::taranggupta2022@vitbhopal.ac.in::2b269f46-61a1-4bc7-8f4b-2c298a7e0d3e" providerId="AD" clId="Web-{10F7FA17-C3B3-4315-94E2-1565F04FDEA3}" dt="2023-10-26T16:04:56.629" v="1"/>
          <ac:spMkLst>
            <pc:docMk/>
            <pc:sldMk cId="0" sldId="262"/>
            <ac:spMk id="18442" creationId="{59383CF9-23B5-4335-9B21-1791C4CF1C75}"/>
          </ac:spMkLst>
        </pc:spChg>
        <pc:spChg chg="add del">
          <ac:chgData name="22BET10011" userId="S::taranggupta2022@vitbhopal.ac.in::2b269f46-61a1-4bc7-8f4b-2c298a7e0d3e" providerId="AD" clId="Web-{10F7FA17-C3B3-4315-94E2-1565F04FDEA3}" dt="2023-10-26T16:04:56.629" v="1"/>
          <ac:spMkLst>
            <pc:docMk/>
            <pc:sldMk cId="0" sldId="262"/>
            <ac:spMk id="18444" creationId="{0007FE00-9498-4706-B255-6437B0252C02}"/>
          </ac:spMkLst>
        </pc:spChg>
        <pc:spChg chg="add">
          <ac:chgData name="22BET10011" userId="S::taranggupta2022@vitbhopal.ac.in::2b269f46-61a1-4bc7-8f4b-2c298a7e0d3e" providerId="AD" clId="Web-{10F7FA17-C3B3-4315-94E2-1565F04FDEA3}" dt="2023-10-26T16:04:56.629" v="1"/>
          <ac:spMkLst>
            <pc:docMk/>
            <pc:sldMk cId="0" sldId="262"/>
            <ac:spMk id="18449" creationId="{3346177D-ADC4-4968-B747-5CFCD390B5B9}"/>
          </ac:spMkLst>
        </pc:spChg>
        <pc:spChg chg="add">
          <ac:chgData name="22BET10011" userId="S::taranggupta2022@vitbhopal.ac.in::2b269f46-61a1-4bc7-8f4b-2c298a7e0d3e" providerId="AD" clId="Web-{10F7FA17-C3B3-4315-94E2-1565F04FDEA3}" dt="2023-10-26T16:04:56.629" v="1"/>
          <ac:spMkLst>
            <pc:docMk/>
            <pc:sldMk cId="0" sldId="262"/>
            <ac:spMk id="18451" creationId="{0844A943-BF79-4FEA-ABB1-3BD54D236606}"/>
          </ac:spMkLst>
        </pc:spChg>
        <pc:spChg chg="add">
          <ac:chgData name="22BET10011" userId="S::taranggupta2022@vitbhopal.ac.in::2b269f46-61a1-4bc7-8f4b-2c298a7e0d3e" providerId="AD" clId="Web-{10F7FA17-C3B3-4315-94E2-1565F04FDEA3}" dt="2023-10-26T16:04:56.629" v="1"/>
          <ac:spMkLst>
            <pc:docMk/>
            <pc:sldMk cId="0" sldId="262"/>
            <ac:spMk id="18453" creationId="{6437CC72-F4A8-4DC3-AFAB-D22C482C8100}"/>
          </ac:spMkLst>
        </pc:spChg>
        <pc:picChg chg="mod ord">
          <ac:chgData name="22BET10011" userId="S::taranggupta2022@vitbhopal.ac.in::2b269f46-61a1-4bc7-8f4b-2c298a7e0d3e" providerId="AD" clId="Web-{10F7FA17-C3B3-4315-94E2-1565F04FDEA3}" dt="2023-10-26T16:04:56.629" v="1"/>
          <ac:picMkLst>
            <pc:docMk/>
            <pc:sldMk cId="0" sldId="262"/>
            <ac:picMk id="18435" creationId="{00000000-0000-0000-0000-000000000000}"/>
          </ac:picMkLst>
        </pc:picChg>
      </pc:sldChg>
      <pc:sldChg chg="new">
        <pc:chgData name="22BET10011" userId="S::taranggupta2022@vitbhopal.ac.in::2b269f46-61a1-4bc7-8f4b-2c298a7e0d3e" providerId="AD" clId="Web-{10F7FA17-C3B3-4315-94E2-1565F04FDEA3}" dt="2023-10-26T17:01:13.228" v="2"/>
        <pc:sldMkLst>
          <pc:docMk/>
          <pc:sldMk cId="3433139715" sldId="308"/>
        </pc:sldMkLst>
      </pc:sldChg>
    </pc:docChg>
  </pc:docChgLst>
  <pc:docChgLst>
    <pc:chgData name="22BSA10052" userId="S::ankitkumarpandit2022@vitbhopal.ac.in::d5b0299a-b65d-4058-bc00-2eb29b16b927" providerId="AD" clId="Web-{EC961F70-CFF5-41F1-A131-7C5F85817785}"/>
    <pc:docChg chg="modSld sldOrd">
      <pc:chgData name="22BSA10052" userId="S::ankitkumarpandit2022@vitbhopal.ac.in::d5b0299a-b65d-4058-bc00-2eb29b16b927" providerId="AD" clId="Web-{EC961F70-CFF5-41F1-A131-7C5F85817785}" dt="2023-10-28T03:26:59.453" v="5" actId="20577"/>
      <pc:docMkLst>
        <pc:docMk/>
      </pc:docMkLst>
      <pc:sldChg chg="ord">
        <pc:chgData name="22BSA10052" userId="S::ankitkumarpandit2022@vitbhopal.ac.in::d5b0299a-b65d-4058-bc00-2eb29b16b927" providerId="AD" clId="Web-{EC961F70-CFF5-41F1-A131-7C5F85817785}" dt="2023-10-27T17:00:14.869" v="0"/>
        <pc:sldMkLst>
          <pc:docMk/>
          <pc:sldMk cId="0" sldId="257"/>
        </pc:sldMkLst>
      </pc:sldChg>
      <pc:sldChg chg="modSp">
        <pc:chgData name="22BSA10052" userId="S::ankitkumarpandit2022@vitbhopal.ac.in::d5b0299a-b65d-4058-bc00-2eb29b16b927" providerId="AD" clId="Web-{EC961F70-CFF5-41F1-A131-7C5F85817785}" dt="2023-10-27T17:37:23.980" v="1" actId="1076"/>
        <pc:sldMkLst>
          <pc:docMk/>
          <pc:sldMk cId="0" sldId="258"/>
        </pc:sldMkLst>
        <pc:picChg chg="mod">
          <ac:chgData name="22BSA10052" userId="S::ankitkumarpandit2022@vitbhopal.ac.in::d5b0299a-b65d-4058-bc00-2eb29b16b927" providerId="AD" clId="Web-{EC961F70-CFF5-41F1-A131-7C5F85817785}" dt="2023-10-27T17:37:23.980" v="1" actId="1076"/>
          <ac:picMkLst>
            <pc:docMk/>
            <pc:sldMk cId="0" sldId="258"/>
            <ac:picMk id="1031" creationId="{00000000-0000-0000-0000-000000000000}"/>
          </ac:picMkLst>
        </pc:picChg>
      </pc:sldChg>
      <pc:sldChg chg="modSp">
        <pc:chgData name="22BSA10052" userId="S::ankitkumarpandit2022@vitbhopal.ac.in::d5b0299a-b65d-4058-bc00-2eb29b16b927" providerId="AD" clId="Web-{EC961F70-CFF5-41F1-A131-7C5F85817785}" dt="2023-10-28T03:14:26.786" v="3"/>
        <pc:sldMkLst>
          <pc:docMk/>
          <pc:sldMk cId="1573413825" sldId="302"/>
        </pc:sldMkLst>
        <pc:graphicFrameChg chg="modGraphic">
          <ac:chgData name="22BSA10052" userId="S::ankitkumarpandit2022@vitbhopal.ac.in::d5b0299a-b65d-4058-bc00-2eb29b16b927" providerId="AD" clId="Web-{EC961F70-CFF5-41F1-A131-7C5F85817785}" dt="2023-10-28T03:14:26.786" v="3"/>
          <ac:graphicFrameMkLst>
            <pc:docMk/>
            <pc:sldMk cId="1573413825" sldId="302"/>
            <ac:graphicFrameMk id="20" creationId="{768276F0-848F-4A7C-B9D9-ACD3ACB65A54}"/>
          </ac:graphicFrameMkLst>
        </pc:graphicFrameChg>
      </pc:sldChg>
      <pc:sldChg chg="modSp">
        <pc:chgData name="22BSA10052" userId="S::ankitkumarpandit2022@vitbhopal.ac.in::d5b0299a-b65d-4058-bc00-2eb29b16b927" providerId="AD" clId="Web-{EC961F70-CFF5-41F1-A131-7C5F85817785}" dt="2023-10-28T03:26:59.453" v="5" actId="20577"/>
        <pc:sldMkLst>
          <pc:docMk/>
          <pc:sldMk cId="2335592132" sldId="303"/>
        </pc:sldMkLst>
        <pc:spChg chg="mod">
          <ac:chgData name="22BSA10052" userId="S::ankitkumarpandit2022@vitbhopal.ac.in::d5b0299a-b65d-4058-bc00-2eb29b16b927" providerId="AD" clId="Web-{EC961F70-CFF5-41F1-A131-7C5F85817785}" dt="2023-10-28T03:26:59.453" v="5" actId="20577"/>
          <ac:spMkLst>
            <pc:docMk/>
            <pc:sldMk cId="2335592132" sldId="303"/>
            <ac:spMk id="2" creationId="{00000000-0000-0000-0000-000000000000}"/>
          </ac:spMkLst>
        </pc:spChg>
      </pc:sldChg>
    </pc:docChg>
  </pc:docChgLst>
  <pc:docChgLst>
    <pc:chgData name="22BAI10406" userId="S::vijayakrishna2022@vitbhopal.ac.in::6714e78c-9b1f-481b-868f-d822e5a131a3" providerId="AD" clId="Web-{4D10299E-4CFF-4EAA-B710-EB5D587FB2AC}"/>
    <pc:docChg chg="sldOrd">
      <pc:chgData name="22BAI10406" userId="S::vijayakrishna2022@vitbhopal.ac.in::6714e78c-9b1f-481b-868f-d822e5a131a3" providerId="AD" clId="Web-{4D10299E-4CFF-4EAA-B710-EB5D587FB2AC}" dt="2023-10-28T05:46:20.149" v="0"/>
      <pc:docMkLst>
        <pc:docMk/>
      </pc:docMkLst>
      <pc:sldChg chg="ord">
        <pc:chgData name="22BAI10406" userId="S::vijayakrishna2022@vitbhopal.ac.in::6714e78c-9b1f-481b-868f-d822e5a131a3" providerId="AD" clId="Web-{4D10299E-4CFF-4EAA-B710-EB5D587FB2AC}" dt="2023-10-28T05:46:20.149" v="0"/>
        <pc:sldMkLst>
          <pc:docMk/>
          <pc:sldMk cId="3505775892" sldId="293"/>
        </pc:sldMkLst>
      </pc:sldChg>
    </pc:docChg>
  </pc:docChgLst>
  <pc:docChgLst>
    <pc:chgData name="22BAI10212" userId="S::harshitjain.2022@vitbhopal.ac.in::943eb412-bbf5-4b59-a476-79462e07a63f" providerId="AD" clId="Web-{D2D18E5F-BF40-4AAF-A9CC-339C62D4FB7E}"/>
    <pc:docChg chg="modSld">
      <pc:chgData name="22BAI10212" userId="S::harshitjain.2022@vitbhopal.ac.in::943eb412-bbf5-4b59-a476-79462e07a63f" providerId="AD" clId="Web-{D2D18E5F-BF40-4AAF-A9CC-339C62D4FB7E}" dt="2023-10-26T16:07:47.558" v="10" actId="1076"/>
      <pc:docMkLst>
        <pc:docMk/>
      </pc:docMkLst>
      <pc:sldChg chg="modSp">
        <pc:chgData name="22BAI10212" userId="S::harshitjain.2022@vitbhopal.ac.in::943eb412-bbf5-4b59-a476-79462e07a63f" providerId="AD" clId="Web-{D2D18E5F-BF40-4AAF-A9CC-339C62D4FB7E}" dt="2023-10-26T16:06:53.165" v="3" actId="14100"/>
        <pc:sldMkLst>
          <pc:docMk/>
          <pc:sldMk cId="0" sldId="257"/>
        </pc:sldMkLst>
        <pc:spChg chg="mod">
          <ac:chgData name="22BAI10212" userId="S::harshitjain.2022@vitbhopal.ac.in::943eb412-bbf5-4b59-a476-79462e07a63f" providerId="AD" clId="Web-{D2D18E5F-BF40-4AAF-A9CC-339C62D4FB7E}" dt="2023-10-26T16:06:53.165" v="3" actId="14100"/>
          <ac:spMkLst>
            <pc:docMk/>
            <pc:sldMk cId="0" sldId="257"/>
            <ac:spMk id="3" creationId="{00000000-0000-0000-0000-000000000000}"/>
          </ac:spMkLst>
        </pc:spChg>
      </pc:sldChg>
      <pc:sldChg chg="modSp">
        <pc:chgData name="22BAI10212" userId="S::harshitjain.2022@vitbhopal.ac.in::943eb412-bbf5-4b59-a476-79462e07a63f" providerId="AD" clId="Web-{D2D18E5F-BF40-4AAF-A9CC-339C62D4FB7E}" dt="2023-10-26T16:07:47.558" v="10" actId="1076"/>
        <pc:sldMkLst>
          <pc:docMk/>
          <pc:sldMk cId="0" sldId="264"/>
        </pc:sldMkLst>
        <pc:spChg chg="mod">
          <ac:chgData name="22BAI10212" userId="S::harshitjain.2022@vitbhopal.ac.in::943eb412-bbf5-4b59-a476-79462e07a63f" providerId="AD" clId="Web-{D2D18E5F-BF40-4AAF-A9CC-339C62D4FB7E}" dt="2023-10-26T16:07:43.136" v="9" actId="1076"/>
          <ac:spMkLst>
            <pc:docMk/>
            <pc:sldMk cId="0" sldId="264"/>
            <ac:spMk id="2" creationId="{00000000-0000-0000-0000-000000000000}"/>
          </ac:spMkLst>
        </pc:spChg>
        <pc:spChg chg="mod">
          <ac:chgData name="22BAI10212" userId="S::harshitjain.2022@vitbhopal.ac.in::943eb412-bbf5-4b59-a476-79462e07a63f" providerId="AD" clId="Web-{D2D18E5F-BF40-4AAF-A9CC-339C62D4FB7E}" dt="2023-10-26T16:07:47.558" v="10" actId="1076"/>
          <ac:spMkLst>
            <pc:docMk/>
            <pc:sldMk cId="0" sldId="264"/>
            <ac:spMk id="3" creationId="{00000000-0000-0000-0000-000000000000}"/>
          </ac:spMkLst>
        </pc:spChg>
      </pc:sldChg>
    </pc:docChg>
  </pc:docChgLst>
  <pc:docChgLst>
    <pc:chgData name="22BSA10086" userId="S::ananyasingh2022@vitbhopal.ac.in::16481f22-faa2-4c3b-b236-e3ca09dd5def" providerId="AD" clId="Web-{B4157DE4-000B-4544-B8CF-BE408F662C20}"/>
    <pc:docChg chg="sldOrd">
      <pc:chgData name="22BSA10086" userId="S::ananyasingh2022@vitbhopal.ac.in::16481f22-faa2-4c3b-b236-e3ca09dd5def" providerId="AD" clId="Web-{B4157DE4-000B-4544-B8CF-BE408F662C20}" dt="2023-10-28T13:14:25.053" v="2"/>
      <pc:docMkLst>
        <pc:docMk/>
      </pc:docMkLst>
      <pc:sldChg chg="ord">
        <pc:chgData name="22BSA10086" userId="S::ananyasingh2022@vitbhopal.ac.in::16481f22-faa2-4c3b-b236-e3ca09dd5def" providerId="AD" clId="Web-{B4157DE4-000B-4544-B8CF-BE408F662C20}" dt="2023-10-28T13:14:25.053" v="2"/>
        <pc:sldMkLst>
          <pc:docMk/>
          <pc:sldMk cId="0" sldId="256"/>
        </pc:sldMkLst>
      </pc:sldChg>
      <pc:sldChg chg="ord">
        <pc:chgData name="22BSA10086" userId="S::ananyasingh2022@vitbhopal.ac.in::16481f22-faa2-4c3b-b236-e3ca09dd5def" providerId="AD" clId="Web-{B4157DE4-000B-4544-B8CF-BE408F662C20}" dt="2023-10-28T13:14:21.037" v="1"/>
        <pc:sldMkLst>
          <pc:docMk/>
          <pc:sldMk cId="0" sldId="258"/>
        </pc:sldMkLst>
      </pc:sldChg>
    </pc:docChg>
  </pc:docChgLst>
  <pc:docChgLst>
    <pc:chgData name="22BET10022" userId="S::kuldeepsingh.2022@vitbhopal.ac.in::6f99fe69-d13f-45f2-8998-c64c210d9b00" providerId="AD" clId="Web-{EE3B0C81-AA06-4B83-B579-18D981222F4F}"/>
    <pc:docChg chg="modSld">
      <pc:chgData name="22BET10022" userId="S::kuldeepsingh.2022@vitbhopal.ac.in::6f99fe69-d13f-45f2-8998-c64c210d9b00" providerId="AD" clId="Web-{EE3B0C81-AA06-4B83-B579-18D981222F4F}" dt="2023-10-27T15:31:11.367" v="4" actId="20577"/>
      <pc:docMkLst>
        <pc:docMk/>
      </pc:docMkLst>
      <pc:sldChg chg="modSp">
        <pc:chgData name="22BET10022" userId="S::kuldeepsingh.2022@vitbhopal.ac.in::6f99fe69-d13f-45f2-8998-c64c210d9b00" providerId="AD" clId="Web-{EE3B0C81-AA06-4B83-B579-18D981222F4F}" dt="2023-10-27T15:31:11.367" v="4" actId="20577"/>
        <pc:sldMkLst>
          <pc:docMk/>
          <pc:sldMk cId="3433139715" sldId="308"/>
        </pc:sldMkLst>
        <pc:spChg chg="mod">
          <ac:chgData name="22BET10022" userId="S::kuldeepsingh.2022@vitbhopal.ac.in::6f99fe69-d13f-45f2-8998-c64c210d9b00" providerId="AD" clId="Web-{EE3B0C81-AA06-4B83-B579-18D981222F4F}" dt="2023-10-27T15:31:11.367" v="4" actId="20577"/>
          <ac:spMkLst>
            <pc:docMk/>
            <pc:sldMk cId="3433139715" sldId="308"/>
            <ac:spMk id="3" creationId="{98F4DDA9-7171-574A-9F0C-4CE98455D4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AE758-AD2D-45DD-AD42-1E577418421D}" type="datetimeFigureOut">
              <a:rPr lang="en-IN" smtClean="0"/>
              <a:t>28-10-2023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F114BF-92A1-41A1-B5D1-BABA1A5DD0EF}" type="slidenum">
              <a:rPr lang="en-IN" smtClean="0"/>
              <a:t>‹#›</a:t>
            </a:fld>
            <a:endParaRPr lang="en-IN"/>
          </a:p>
        </p:txBody>
      </p:sp>
    </p:spTree>
    <p:extLst>
      <p:ext uri="{BB962C8B-B14F-4D97-AF65-F5344CB8AC3E}">
        <p14:creationId xmlns:p14="http://schemas.microsoft.com/office/powerpoint/2010/main" val="3891800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31</a:t>
            </a:fld>
            <a:endParaRPr lang="en-IN"/>
          </a:p>
        </p:txBody>
      </p:sp>
    </p:spTree>
    <p:extLst>
      <p:ext uri="{BB962C8B-B14F-4D97-AF65-F5344CB8AC3E}">
        <p14:creationId xmlns:p14="http://schemas.microsoft.com/office/powerpoint/2010/main" val="1648624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40</a:t>
            </a:fld>
            <a:endParaRPr lang="en-IN"/>
          </a:p>
        </p:txBody>
      </p:sp>
    </p:spTree>
    <p:extLst>
      <p:ext uri="{BB962C8B-B14F-4D97-AF65-F5344CB8AC3E}">
        <p14:creationId xmlns:p14="http://schemas.microsoft.com/office/powerpoint/2010/main" val="1364882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41</a:t>
            </a:fld>
            <a:endParaRPr lang="en-IN"/>
          </a:p>
        </p:txBody>
      </p:sp>
    </p:spTree>
    <p:extLst>
      <p:ext uri="{BB962C8B-B14F-4D97-AF65-F5344CB8AC3E}">
        <p14:creationId xmlns:p14="http://schemas.microsoft.com/office/powerpoint/2010/main" val="659672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42</a:t>
            </a:fld>
            <a:endParaRPr lang="en-IN"/>
          </a:p>
        </p:txBody>
      </p:sp>
    </p:spTree>
    <p:extLst>
      <p:ext uri="{BB962C8B-B14F-4D97-AF65-F5344CB8AC3E}">
        <p14:creationId xmlns:p14="http://schemas.microsoft.com/office/powerpoint/2010/main" val="1166733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43</a:t>
            </a:fld>
            <a:endParaRPr lang="en-IN"/>
          </a:p>
        </p:txBody>
      </p:sp>
    </p:spTree>
    <p:extLst>
      <p:ext uri="{BB962C8B-B14F-4D97-AF65-F5344CB8AC3E}">
        <p14:creationId xmlns:p14="http://schemas.microsoft.com/office/powerpoint/2010/main" val="351001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44</a:t>
            </a:fld>
            <a:endParaRPr lang="en-IN"/>
          </a:p>
        </p:txBody>
      </p:sp>
    </p:spTree>
    <p:extLst>
      <p:ext uri="{BB962C8B-B14F-4D97-AF65-F5344CB8AC3E}">
        <p14:creationId xmlns:p14="http://schemas.microsoft.com/office/powerpoint/2010/main" val="2879562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45</a:t>
            </a:fld>
            <a:endParaRPr lang="en-IN"/>
          </a:p>
        </p:txBody>
      </p:sp>
    </p:spTree>
    <p:extLst>
      <p:ext uri="{BB962C8B-B14F-4D97-AF65-F5344CB8AC3E}">
        <p14:creationId xmlns:p14="http://schemas.microsoft.com/office/powerpoint/2010/main" val="232442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46</a:t>
            </a:fld>
            <a:endParaRPr lang="en-IN"/>
          </a:p>
        </p:txBody>
      </p:sp>
    </p:spTree>
    <p:extLst>
      <p:ext uri="{BB962C8B-B14F-4D97-AF65-F5344CB8AC3E}">
        <p14:creationId xmlns:p14="http://schemas.microsoft.com/office/powerpoint/2010/main" val="3009234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47</a:t>
            </a:fld>
            <a:endParaRPr lang="en-IN"/>
          </a:p>
        </p:txBody>
      </p:sp>
    </p:spTree>
    <p:extLst>
      <p:ext uri="{BB962C8B-B14F-4D97-AF65-F5344CB8AC3E}">
        <p14:creationId xmlns:p14="http://schemas.microsoft.com/office/powerpoint/2010/main" val="2316025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48</a:t>
            </a:fld>
            <a:endParaRPr lang="en-IN"/>
          </a:p>
        </p:txBody>
      </p:sp>
    </p:spTree>
    <p:extLst>
      <p:ext uri="{BB962C8B-B14F-4D97-AF65-F5344CB8AC3E}">
        <p14:creationId xmlns:p14="http://schemas.microsoft.com/office/powerpoint/2010/main" val="2068206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49</a:t>
            </a:fld>
            <a:endParaRPr lang="en-IN"/>
          </a:p>
        </p:txBody>
      </p:sp>
    </p:spTree>
    <p:extLst>
      <p:ext uri="{BB962C8B-B14F-4D97-AF65-F5344CB8AC3E}">
        <p14:creationId xmlns:p14="http://schemas.microsoft.com/office/powerpoint/2010/main" val="2902851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32</a:t>
            </a:fld>
            <a:endParaRPr lang="en-IN"/>
          </a:p>
        </p:txBody>
      </p:sp>
    </p:spTree>
    <p:extLst>
      <p:ext uri="{BB962C8B-B14F-4D97-AF65-F5344CB8AC3E}">
        <p14:creationId xmlns:p14="http://schemas.microsoft.com/office/powerpoint/2010/main" val="4205185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50</a:t>
            </a:fld>
            <a:endParaRPr lang="en-IN"/>
          </a:p>
        </p:txBody>
      </p:sp>
    </p:spTree>
    <p:extLst>
      <p:ext uri="{BB962C8B-B14F-4D97-AF65-F5344CB8AC3E}">
        <p14:creationId xmlns:p14="http://schemas.microsoft.com/office/powerpoint/2010/main" val="3439481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33</a:t>
            </a:fld>
            <a:endParaRPr lang="en-IN"/>
          </a:p>
        </p:txBody>
      </p:sp>
    </p:spTree>
    <p:extLst>
      <p:ext uri="{BB962C8B-B14F-4D97-AF65-F5344CB8AC3E}">
        <p14:creationId xmlns:p14="http://schemas.microsoft.com/office/powerpoint/2010/main" val="2484449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34</a:t>
            </a:fld>
            <a:endParaRPr lang="en-IN"/>
          </a:p>
        </p:txBody>
      </p:sp>
    </p:spTree>
    <p:extLst>
      <p:ext uri="{BB962C8B-B14F-4D97-AF65-F5344CB8AC3E}">
        <p14:creationId xmlns:p14="http://schemas.microsoft.com/office/powerpoint/2010/main" val="3632818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35</a:t>
            </a:fld>
            <a:endParaRPr lang="en-IN"/>
          </a:p>
        </p:txBody>
      </p:sp>
    </p:spTree>
    <p:extLst>
      <p:ext uri="{BB962C8B-B14F-4D97-AF65-F5344CB8AC3E}">
        <p14:creationId xmlns:p14="http://schemas.microsoft.com/office/powerpoint/2010/main" val="2803228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36</a:t>
            </a:fld>
            <a:endParaRPr lang="en-IN"/>
          </a:p>
        </p:txBody>
      </p:sp>
    </p:spTree>
    <p:extLst>
      <p:ext uri="{BB962C8B-B14F-4D97-AF65-F5344CB8AC3E}">
        <p14:creationId xmlns:p14="http://schemas.microsoft.com/office/powerpoint/2010/main" val="3206328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37</a:t>
            </a:fld>
            <a:endParaRPr lang="en-IN"/>
          </a:p>
        </p:txBody>
      </p:sp>
    </p:spTree>
    <p:extLst>
      <p:ext uri="{BB962C8B-B14F-4D97-AF65-F5344CB8AC3E}">
        <p14:creationId xmlns:p14="http://schemas.microsoft.com/office/powerpoint/2010/main" val="132636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38</a:t>
            </a:fld>
            <a:endParaRPr lang="en-IN"/>
          </a:p>
        </p:txBody>
      </p:sp>
    </p:spTree>
    <p:extLst>
      <p:ext uri="{BB962C8B-B14F-4D97-AF65-F5344CB8AC3E}">
        <p14:creationId xmlns:p14="http://schemas.microsoft.com/office/powerpoint/2010/main" val="732978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39</a:t>
            </a:fld>
            <a:endParaRPr lang="en-IN"/>
          </a:p>
        </p:txBody>
      </p:sp>
    </p:spTree>
    <p:extLst>
      <p:ext uri="{BB962C8B-B14F-4D97-AF65-F5344CB8AC3E}">
        <p14:creationId xmlns:p14="http://schemas.microsoft.com/office/powerpoint/2010/main" val="4092411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E0D626-9F19-4023-854A-1D00DF2B58C7}" type="datetimeFigureOut">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0D626-9F19-4023-854A-1D00DF2B58C7}" type="datetimeFigureOut">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0D626-9F19-4023-854A-1D00DF2B58C7}" type="datetimeFigureOut">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0D626-9F19-4023-854A-1D00DF2B58C7}" type="datetimeFigureOut">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E0D626-9F19-4023-854A-1D00DF2B58C7}" type="datetimeFigureOut">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E0D626-9F19-4023-854A-1D00DF2B58C7}" type="datetimeFigureOut">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E0D626-9F19-4023-854A-1D00DF2B58C7}" type="datetimeFigureOut">
              <a:rPr lang="en-US" smtClean="0"/>
              <a:t>10/28/2023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E0D626-9F19-4023-854A-1D00DF2B58C7}" type="datetimeFigureOut">
              <a:rPr lang="en-US" smtClean="0"/>
              <a:t>10/28/2023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0D626-9F19-4023-854A-1D00DF2B58C7}" type="datetimeFigureOut">
              <a:rPr lang="en-US" smtClean="0"/>
              <a:t>10/28/2023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E0D626-9F19-4023-854A-1D00DF2B58C7}" type="datetimeFigureOut">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E0D626-9F19-4023-854A-1D00DF2B58C7}" type="datetimeFigureOut">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0D626-9F19-4023-854A-1D00DF2B58C7}" type="datetimeFigureOut">
              <a:rPr lang="en-US" smtClean="0"/>
              <a:t>10/28/2023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91FC2-443D-42F3-BDBE-95D82A8386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63775"/>
            <a:ext cx="7772400" cy="1470025"/>
          </a:xfrm>
        </p:spPr>
        <p:txBody>
          <a:bodyPr/>
          <a:lstStyle/>
          <a:p>
            <a:r>
              <a:rPr lang="en-US" b="1">
                <a:latin typeface="Cambria" pitchFamily="18" charset="0"/>
              </a:rPr>
              <a:t>Module - III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Full Binary Tree</a:t>
            </a:r>
          </a:p>
        </p:txBody>
      </p:sp>
      <p:sp>
        <p:nvSpPr>
          <p:cNvPr id="3" name="Content Placeholder 2"/>
          <p:cNvSpPr>
            <a:spLocks noGrp="1"/>
          </p:cNvSpPr>
          <p:nvPr>
            <p:ph idx="1"/>
          </p:nvPr>
        </p:nvSpPr>
        <p:spPr>
          <a:xfrm>
            <a:off x="457200" y="990600"/>
            <a:ext cx="8229600" cy="5562600"/>
          </a:xfrm>
        </p:spPr>
        <p:txBody>
          <a:bodyPr>
            <a:normAutofit/>
          </a:bodyPr>
          <a:lstStyle/>
          <a:p>
            <a:pPr algn="just">
              <a:lnSpc>
                <a:spcPct val="200000"/>
              </a:lnSpc>
              <a:buFont typeface="Wingdings" pitchFamily="2" charset="2"/>
              <a:buChar char="ü"/>
            </a:pPr>
            <a:r>
              <a:rPr lang="en-US" sz="2400">
                <a:latin typeface="Cambria" pitchFamily="18" charset="0"/>
              </a:rPr>
              <a:t>A full binary tree is a tree structure. A binary tree node can have either two children or no child.</a:t>
            </a:r>
          </a:p>
        </p:txBody>
      </p:sp>
      <p:sp>
        <p:nvSpPr>
          <p:cNvPr id="18434" name="AutoShape 2" descr="Binary Tree Data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Binary Tree in Data Structure - Scaler Top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Binary Tree in Data Structure - Scaler Top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8" name="AutoShape 8" descr="Binary Tree in Data Structure - Scaler Top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06" name="Picture 2"/>
          <p:cNvPicPr>
            <a:picLocks noChangeAspect="1" noChangeArrowheads="1"/>
          </p:cNvPicPr>
          <p:nvPr/>
        </p:nvPicPr>
        <p:blipFill>
          <a:blip r:embed="rId2"/>
          <a:srcRect/>
          <a:stretch>
            <a:fillRect/>
          </a:stretch>
        </p:blipFill>
        <p:spPr bwMode="auto">
          <a:xfrm>
            <a:off x="2514600" y="2819400"/>
            <a:ext cx="3771900" cy="34480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Complete Binary Tree</a:t>
            </a:r>
          </a:p>
        </p:txBody>
      </p:sp>
      <p:sp>
        <p:nvSpPr>
          <p:cNvPr id="3" name="Content Placeholder 2"/>
          <p:cNvSpPr>
            <a:spLocks noGrp="1"/>
          </p:cNvSpPr>
          <p:nvPr>
            <p:ph idx="1"/>
          </p:nvPr>
        </p:nvSpPr>
        <p:spPr>
          <a:xfrm>
            <a:off x="457200" y="990600"/>
            <a:ext cx="8229600" cy="5562600"/>
          </a:xfrm>
        </p:spPr>
        <p:txBody>
          <a:bodyPr>
            <a:normAutofit/>
          </a:bodyPr>
          <a:lstStyle/>
          <a:p>
            <a:pPr algn="just">
              <a:lnSpc>
                <a:spcPct val="200000"/>
              </a:lnSpc>
              <a:buFont typeface="Wingdings" pitchFamily="2" charset="2"/>
              <a:buChar char="ü"/>
            </a:pPr>
            <a:r>
              <a:rPr lang="en-US" sz="2400">
                <a:latin typeface="Cambria" pitchFamily="18" charset="0"/>
              </a:rPr>
              <a:t>A complete binary tree is another specific binary tree where each node on all levels except the last level has two children. And at the lowest level, all leaves should reside possibly on the left side.</a:t>
            </a:r>
          </a:p>
        </p:txBody>
      </p:sp>
      <p:sp>
        <p:nvSpPr>
          <p:cNvPr id="18434" name="AutoShape 2" descr="Binary Tree Data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Binary Tree in Data Structure - Scaler Top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Binary Tree in Data Structure - Scaler Top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8" name="AutoShape 8" descr="Binary Tree in Data Structure - Scaler Top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2531" name="Picture 3"/>
          <p:cNvPicPr>
            <a:picLocks noChangeAspect="1" noChangeArrowheads="1"/>
          </p:cNvPicPr>
          <p:nvPr/>
        </p:nvPicPr>
        <p:blipFill>
          <a:blip r:embed="rId2"/>
          <a:srcRect/>
          <a:stretch>
            <a:fillRect/>
          </a:stretch>
        </p:blipFill>
        <p:spPr bwMode="auto">
          <a:xfrm>
            <a:off x="4724400" y="3733800"/>
            <a:ext cx="2743200" cy="290764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Perfect Binary Tree</a:t>
            </a:r>
          </a:p>
        </p:txBody>
      </p:sp>
      <p:sp>
        <p:nvSpPr>
          <p:cNvPr id="3" name="Content Placeholder 2"/>
          <p:cNvSpPr>
            <a:spLocks noGrp="1"/>
          </p:cNvSpPr>
          <p:nvPr>
            <p:ph idx="1"/>
          </p:nvPr>
        </p:nvSpPr>
        <p:spPr>
          <a:xfrm>
            <a:off x="457200" y="990600"/>
            <a:ext cx="8229600" cy="5562600"/>
          </a:xfrm>
        </p:spPr>
        <p:txBody>
          <a:bodyPr>
            <a:normAutofit/>
          </a:bodyPr>
          <a:lstStyle/>
          <a:p>
            <a:pPr algn="just">
              <a:lnSpc>
                <a:spcPct val="200000"/>
              </a:lnSpc>
              <a:buFont typeface="Wingdings" pitchFamily="2" charset="2"/>
              <a:buChar char="ü"/>
            </a:pPr>
            <a:r>
              <a:rPr lang="en-US" sz="2400">
                <a:latin typeface="Cambria" pitchFamily="18" charset="0"/>
              </a:rPr>
              <a:t>A binary tree is said to be perfect if every node must have two children and every leaf is present on the same level.</a:t>
            </a:r>
          </a:p>
        </p:txBody>
      </p:sp>
      <p:sp>
        <p:nvSpPr>
          <p:cNvPr id="18434" name="AutoShape 2" descr="Binary Tree Data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Binary Tree in Data Structure - Scaler Top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Binary Tree in Data Structure - Scaler Top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8" name="AutoShape 8" descr="Binary Tree in Data Structure - Scaler Top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555" name="Picture 3"/>
          <p:cNvPicPr>
            <a:picLocks noChangeAspect="1" noChangeArrowheads="1"/>
          </p:cNvPicPr>
          <p:nvPr/>
        </p:nvPicPr>
        <p:blipFill>
          <a:blip r:embed="rId2"/>
          <a:srcRect/>
          <a:stretch>
            <a:fillRect/>
          </a:stretch>
        </p:blipFill>
        <p:spPr bwMode="auto">
          <a:xfrm>
            <a:off x="2743200" y="2743200"/>
            <a:ext cx="3781425" cy="38004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Balanced Binary Tree</a:t>
            </a:r>
          </a:p>
        </p:txBody>
      </p:sp>
      <p:sp>
        <p:nvSpPr>
          <p:cNvPr id="3" name="Content Placeholder 2"/>
          <p:cNvSpPr>
            <a:spLocks noGrp="1"/>
          </p:cNvSpPr>
          <p:nvPr>
            <p:ph idx="1"/>
          </p:nvPr>
        </p:nvSpPr>
        <p:spPr>
          <a:xfrm>
            <a:off x="457200" y="990600"/>
            <a:ext cx="8229600" cy="5562600"/>
          </a:xfrm>
        </p:spPr>
        <p:txBody>
          <a:bodyPr>
            <a:normAutofit/>
          </a:bodyPr>
          <a:lstStyle/>
          <a:p>
            <a:pPr algn="just">
              <a:lnSpc>
                <a:spcPct val="200000"/>
              </a:lnSpc>
              <a:buFont typeface="Wingdings" pitchFamily="2" charset="2"/>
              <a:buChar char="ü"/>
            </a:pPr>
            <a:r>
              <a:rPr lang="en-US" sz="1800">
                <a:latin typeface="Cambria" pitchFamily="18" charset="0"/>
              </a:rPr>
              <a:t>It balances a binary tree for each node if its balance factor is either -1,0 or 1. The height of the left </a:t>
            </a:r>
            <a:r>
              <a:rPr lang="en-US" sz="1800" err="1">
                <a:latin typeface="Cambria" pitchFamily="18" charset="0"/>
              </a:rPr>
              <a:t>subtree</a:t>
            </a:r>
            <a:r>
              <a:rPr lang="en-US" sz="1800">
                <a:latin typeface="Cambria" pitchFamily="18" charset="0"/>
              </a:rPr>
              <a:t> and that of the right tree can vary by at most one.</a:t>
            </a:r>
          </a:p>
          <a:p>
            <a:pPr algn="just">
              <a:lnSpc>
                <a:spcPct val="200000"/>
              </a:lnSpc>
              <a:buFont typeface="Wingdings" pitchFamily="2" charset="2"/>
              <a:buChar char="ü"/>
            </a:pPr>
            <a:r>
              <a:rPr lang="en-US" sz="1800">
                <a:latin typeface="Cambria" pitchFamily="18" charset="0"/>
              </a:rPr>
              <a:t>Balance factor = height(left </a:t>
            </a:r>
            <a:r>
              <a:rPr lang="en-US" sz="1800" err="1">
                <a:latin typeface="Cambria" pitchFamily="18" charset="0"/>
              </a:rPr>
              <a:t>subtree</a:t>
            </a:r>
            <a:r>
              <a:rPr lang="en-US" sz="1800">
                <a:latin typeface="Cambria" pitchFamily="18" charset="0"/>
              </a:rPr>
              <a:t>) - height(right </a:t>
            </a:r>
            <a:r>
              <a:rPr lang="en-US" sz="1800" err="1">
                <a:latin typeface="Cambria" pitchFamily="18" charset="0"/>
              </a:rPr>
              <a:t>subtree</a:t>
            </a:r>
            <a:r>
              <a:rPr lang="en-US" sz="1800">
                <a:latin typeface="Cambria" pitchFamily="18" charset="0"/>
              </a:rPr>
              <a:t>)</a:t>
            </a:r>
          </a:p>
        </p:txBody>
      </p:sp>
      <p:sp>
        <p:nvSpPr>
          <p:cNvPr id="18434" name="AutoShape 2" descr="Binary Tree Data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Binary Tree in Data Structure - Scaler Top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Binary Tree in Data Structure - Scaler Top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8" name="AutoShape 8" descr="Binary Tree in Data Structure - Scaler Top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4578" name="Picture 2"/>
          <p:cNvPicPr>
            <a:picLocks noChangeAspect="1" noChangeArrowheads="1"/>
          </p:cNvPicPr>
          <p:nvPr/>
        </p:nvPicPr>
        <p:blipFill>
          <a:blip r:embed="rId2"/>
          <a:srcRect/>
          <a:stretch>
            <a:fillRect/>
          </a:stretch>
        </p:blipFill>
        <p:spPr bwMode="auto">
          <a:xfrm>
            <a:off x="2514600" y="2895600"/>
            <a:ext cx="3048000" cy="337430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Degenerate Binary Tree</a:t>
            </a:r>
          </a:p>
        </p:txBody>
      </p:sp>
      <p:sp>
        <p:nvSpPr>
          <p:cNvPr id="3" name="Content Placeholder 2"/>
          <p:cNvSpPr>
            <a:spLocks noGrp="1"/>
          </p:cNvSpPr>
          <p:nvPr>
            <p:ph idx="1"/>
          </p:nvPr>
        </p:nvSpPr>
        <p:spPr>
          <a:xfrm>
            <a:off x="457200" y="990600"/>
            <a:ext cx="8229600" cy="5562600"/>
          </a:xfrm>
        </p:spPr>
        <p:txBody>
          <a:bodyPr>
            <a:normAutofit/>
          </a:bodyPr>
          <a:lstStyle/>
          <a:p>
            <a:pPr algn="just">
              <a:lnSpc>
                <a:spcPct val="200000"/>
              </a:lnSpc>
              <a:buFont typeface="Wingdings" pitchFamily="2" charset="2"/>
              <a:buChar char="ü"/>
            </a:pPr>
            <a:r>
              <a:rPr lang="en-US" sz="1800">
                <a:latin typeface="Cambria" pitchFamily="18" charset="0"/>
              </a:rPr>
              <a:t>A binary tree is referred to as a degenerate binary tree only if every internal node has exactly one child.</a:t>
            </a:r>
          </a:p>
        </p:txBody>
      </p:sp>
      <p:sp>
        <p:nvSpPr>
          <p:cNvPr id="18434" name="AutoShape 2" descr="Binary Tree Data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Binary Tree in Data Structure - Scaler Top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Binary Tree in Data Structure - Scaler Top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8" name="AutoShape 8" descr="Binary Tree in Data Structure - Scaler Top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02" name="Picture 2"/>
          <p:cNvPicPr>
            <a:picLocks noChangeAspect="1" noChangeArrowheads="1"/>
          </p:cNvPicPr>
          <p:nvPr/>
        </p:nvPicPr>
        <p:blipFill>
          <a:blip r:embed="rId2"/>
          <a:srcRect/>
          <a:stretch>
            <a:fillRect/>
          </a:stretch>
        </p:blipFill>
        <p:spPr bwMode="auto">
          <a:xfrm>
            <a:off x="2971800" y="2286000"/>
            <a:ext cx="2362200" cy="364316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Binary Search Trees</a:t>
            </a:r>
          </a:p>
        </p:txBody>
      </p:sp>
      <p:sp>
        <p:nvSpPr>
          <p:cNvPr id="3" name="Content Placeholder 2"/>
          <p:cNvSpPr>
            <a:spLocks noGrp="1"/>
          </p:cNvSpPr>
          <p:nvPr>
            <p:ph idx="1"/>
          </p:nvPr>
        </p:nvSpPr>
        <p:spPr>
          <a:xfrm>
            <a:off x="457200" y="990600"/>
            <a:ext cx="8229600" cy="5562600"/>
          </a:xfrm>
        </p:spPr>
        <p:txBody>
          <a:bodyPr>
            <a:normAutofit/>
          </a:bodyPr>
          <a:lstStyle/>
          <a:p>
            <a:pPr algn="just">
              <a:lnSpc>
                <a:spcPct val="150000"/>
              </a:lnSpc>
            </a:pPr>
            <a:r>
              <a:rPr lang="en-US" sz="2800">
                <a:latin typeface="Cambria" pitchFamily="18" charset="0"/>
              </a:rPr>
              <a:t>Binary Search Tree is a node-based binary tree data structure which has the following properties</a:t>
            </a:r>
          </a:p>
          <a:p>
            <a:pPr lvl="1" algn="just">
              <a:lnSpc>
                <a:spcPct val="150000"/>
              </a:lnSpc>
            </a:pPr>
            <a:r>
              <a:rPr lang="en-US" sz="2400">
                <a:latin typeface="Cambria" pitchFamily="18" charset="0"/>
              </a:rPr>
              <a:t>The left </a:t>
            </a:r>
            <a:r>
              <a:rPr lang="en-US" sz="2400" err="1">
                <a:latin typeface="Cambria" pitchFamily="18" charset="0"/>
              </a:rPr>
              <a:t>subtree</a:t>
            </a:r>
            <a:r>
              <a:rPr lang="en-US" sz="2400">
                <a:latin typeface="Cambria" pitchFamily="18" charset="0"/>
              </a:rPr>
              <a:t> of a node contains only nodes with keys lesser than the node’s key.</a:t>
            </a:r>
          </a:p>
          <a:p>
            <a:pPr lvl="1" algn="just">
              <a:lnSpc>
                <a:spcPct val="150000"/>
              </a:lnSpc>
            </a:pPr>
            <a:r>
              <a:rPr lang="en-US" sz="2400">
                <a:latin typeface="Cambria" pitchFamily="18" charset="0"/>
              </a:rPr>
              <a:t>The right </a:t>
            </a:r>
            <a:r>
              <a:rPr lang="en-US" sz="2400" err="1">
                <a:latin typeface="Cambria" pitchFamily="18" charset="0"/>
              </a:rPr>
              <a:t>subtree</a:t>
            </a:r>
            <a:r>
              <a:rPr lang="en-US" sz="2400">
                <a:latin typeface="Cambria" pitchFamily="18" charset="0"/>
              </a:rPr>
              <a:t> of a node contains only nodes with keys greater than the node’s key.</a:t>
            </a:r>
          </a:p>
          <a:p>
            <a:pPr lvl="1" algn="just">
              <a:lnSpc>
                <a:spcPct val="150000"/>
              </a:lnSpc>
            </a:pPr>
            <a:r>
              <a:rPr lang="en-US" sz="2400">
                <a:latin typeface="Cambria" pitchFamily="18" charset="0"/>
              </a:rPr>
              <a:t>The left and right </a:t>
            </a:r>
            <a:r>
              <a:rPr lang="en-US" sz="2400" err="1">
                <a:latin typeface="Cambria" pitchFamily="18" charset="0"/>
              </a:rPr>
              <a:t>subtree</a:t>
            </a:r>
            <a:r>
              <a:rPr lang="en-US" sz="2400">
                <a:latin typeface="Cambria" pitchFamily="18" charset="0"/>
              </a:rPr>
              <a:t> each must also be a binary search tree.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FB71-7636-5634-854F-7C7A49C8D6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F4DDA9-7171-574A-9F0C-4CE98455D4AE}"/>
              </a:ext>
            </a:extLst>
          </p:cNvPr>
          <p:cNvSpPr>
            <a:spLocks noGrp="1"/>
          </p:cNvSpPr>
          <p:nvPr>
            <p:ph idx="1"/>
          </p:nvPr>
        </p:nvSpPr>
        <p:spPr/>
        <p:txBody>
          <a:bodyPr vert="horz" lIns="91440" tIns="45720" rIns="91440" bIns="45720" rtlCol="0" anchor="t">
            <a:normAutofit/>
          </a:bodyPr>
          <a:lstStyle/>
          <a:p>
            <a:pPr marL="0" indent="0">
              <a:buNone/>
            </a:pPr>
            <a:endParaRPr lang="en-US">
              <a:ea typeface="Calibri"/>
              <a:cs typeface="Calibri"/>
            </a:endParaRPr>
          </a:p>
        </p:txBody>
      </p:sp>
    </p:spTree>
    <p:extLst>
      <p:ext uri="{BB962C8B-B14F-4D97-AF65-F5344CB8AC3E}">
        <p14:creationId xmlns:p14="http://schemas.microsoft.com/office/powerpoint/2010/main" val="3433139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Binary Search Trees</a:t>
            </a:r>
          </a:p>
        </p:txBody>
      </p:sp>
      <p:sp>
        <p:nvSpPr>
          <p:cNvPr id="3" name="Content Placeholder 2"/>
          <p:cNvSpPr>
            <a:spLocks noGrp="1"/>
          </p:cNvSpPr>
          <p:nvPr>
            <p:ph idx="1"/>
          </p:nvPr>
        </p:nvSpPr>
        <p:spPr>
          <a:xfrm>
            <a:off x="457200" y="990600"/>
            <a:ext cx="8229600" cy="5562600"/>
          </a:xfrm>
        </p:spPr>
        <p:txBody>
          <a:bodyPr>
            <a:normAutofit/>
          </a:bodyPr>
          <a:lstStyle/>
          <a:p>
            <a:pPr lvl="2" algn="just">
              <a:lnSpc>
                <a:spcPct val="150000"/>
              </a:lnSpc>
              <a:buFont typeface="Wingdings" pitchFamily="2" charset="2"/>
              <a:buChar char="ü"/>
            </a:pPr>
            <a:r>
              <a:rPr lang="en-US" sz="2800">
                <a:latin typeface="Cambria" pitchFamily="18" charset="0"/>
              </a:rPr>
              <a:t>Insert</a:t>
            </a:r>
          </a:p>
          <a:p>
            <a:pPr lvl="2" algn="just">
              <a:lnSpc>
                <a:spcPct val="150000"/>
              </a:lnSpc>
              <a:buFont typeface="Wingdings" pitchFamily="2" charset="2"/>
              <a:buChar char="ü"/>
            </a:pPr>
            <a:r>
              <a:rPr lang="en-US" sz="2800">
                <a:latin typeface="Cambria" pitchFamily="18" charset="0"/>
              </a:rPr>
              <a:t>Delete</a:t>
            </a:r>
          </a:p>
          <a:p>
            <a:pPr lvl="2" algn="just">
              <a:lnSpc>
                <a:spcPct val="150000"/>
              </a:lnSpc>
              <a:buFont typeface="Wingdings" pitchFamily="2" charset="2"/>
              <a:buChar char="ü"/>
            </a:pPr>
            <a:r>
              <a:rPr lang="en-US" sz="2800">
                <a:latin typeface="Cambria" pitchFamily="18" charset="0"/>
              </a:rPr>
              <a:t>Search</a:t>
            </a:r>
          </a:p>
          <a:p>
            <a:pPr lvl="2" algn="just">
              <a:lnSpc>
                <a:spcPct val="150000"/>
              </a:lnSpc>
              <a:buFont typeface="Wingdings" pitchFamily="2" charset="2"/>
              <a:buChar char="ü"/>
            </a:pPr>
            <a:r>
              <a:rPr lang="en-US" sz="2800">
                <a:latin typeface="Cambria" pitchFamily="18" charset="0"/>
              </a:rPr>
              <a:t>Traverse</a:t>
            </a:r>
          </a:p>
        </p:txBody>
      </p:sp>
      <p:pic>
        <p:nvPicPr>
          <p:cNvPr id="26626" name="Picture 2"/>
          <p:cNvPicPr>
            <a:picLocks noChangeAspect="1" noChangeArrowheads="1"/>
          </p:cNvPicPr>
          <p:nvPr/>
        </p:nvPicPr>
        <p:blipFill>
          <a:blip r:embed="rId2"/>
          <a:srcRect/>
          <a:stretch>
            <a:fillRect/>
          </a:stretch>
        </p:blipFill>
        <p:spPr bwMode="auto">
          <a:xfrm>
            <a:off x="3505200" y="990600"/>
            <a:ext cx="3810000" cy="4722427"/>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Threaded Binary Trees</a:t>
            </a:r>
          </a:p>
        </p:txBody>
      </p:sp>
      <p:sp>
        <p:nvSpPr>
          <p:cNvPr id="3" name="Content Placeholder 2"/>
          <p:cNvSpPr>
            <a:spLocks noGrp="1"/>
          </p:cNvSpPr>
          <p:nvPr>
            <p:ph idx="1"/>
          </p:nvPr>
        </p:nvSpPr>
        <p:spPr>
          <a:xfrm>
            <a:off x="457200" y="990600"/>
            <a:ext cx="8229600" cy="5562600"/>
          </a:xfrm>
        </p:spPr>
        <p:txBody>
          <a:bodyPr>
            <a:normAutofit/>
          </a:bodyPr>
          <a:lstStyle/>
          <a:p>
            <a:pPr algn="just">
              <a:lnSpc>
                <a:spcPct val="150000"/>
              </a:lnSpc>
            </a:pPr>
            <a:r>
              <a:rPr lang="en-US" sz="2400">
                <a:latin typeface="Cambria" pitchFamily="18" charset="0"/>
              </a:rPr>
              <a:t>A threaded binary tree is a type of binary tree data structure where the empty left and right child pointers in a binary tree are replaced with threads.</a:t>
            </a:r>
          </a:p>
          <a:p>
            <a:pPr algn="just">
              <a:lnSpc>
                <a:spcPct val="150000"/>
              </a:lnSpc>
            </a:pPr>
            <a:r>
              <a:rPr lang="en-US" sz="2400">
                <a:latin typeface="Cambria" pitchFamily="18" charset="0"/>
              </a:rPr>
              <a:t>That link nodes directly to their in-order predecessor or successor.</a:t>
            </a:r>
          </a:p>
          <a:p>
            <a:pPr algn="just">
              <a:lnSpc>
                <a:spcPct val="150000"/>
              </a:lnSpc>
            </a:pPr>
            <a:r>
              <a:rPr lang="en-US" sz="2400">
                <a:latin typeface="Cambria" pitchFamily="18" charset="0"/>
              </a:rPr>
              <a:t>It providing a way to traverse the tree without using recursion or a stack.</a:t>
            </a:r>
          </a:p>
        </p:txBody>
      </p:sp>
      <p:pic>
        <p:nvPicPr>
          <p:cNvPr id="27650" name="Picture 2"/>
          <p:cNvPicPr>
            <a:picLocks noChangeAspect="1" noChangeArrowheads="1"/>
          </p:cNvPicPr>
          <p:nvPr/>
        </p:nvPicPr>
        <p:blipFill>
          <a:blip r:embed="rId2"/>
          <a:srcRect/>
          <a:stretch>
            <a:fillRect/>
          </a:stretch>
        </p:blipFill>
        <p:spPr bwMode="auto">
          <a:xfrm>
            <a:off x="4191000" y="4457098"/>
            <a:ext cx="2838450" cy="240090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Threaded Binary Trees</a:t>
            </a:r>
          </a:p>
        </p:txBody>
      </p:sp>
      <p:sp>
        <p:nvSpPr>
          <p:cNvPr id="3" name="Content Placeholder 2"/>
          <p:cNvSpPr>
            <a:spLocks noGrp="1"/>
          </p:cNvSpPr>
          <p:nvPr>
            <p:ph idx="1"/>
          </p:nvPr>
        </p:nvSpPr>
        <p:spPr>
          <a:xfrm>
            <a:off x="457200" y="990600"/>
            <a:ext cx="8229600" cy="5562600"/>
          </a:xfrm>
        </p:spPr>
        <p:txBody>
          <a:bodyPr>
            <a:normAutofit/>
          </a:bodyPr>
          <a:lstStyle/>
          <a:p>
            <a:pPr algn="just">
              <a:lnSpc>
                <a:spcPct val="150000"/>
              </a:lnSpc>
            </a:pPr>
            <a:r>
              <a:rPr lang="en-US" sz="2400" b="1">
                <a:latin typeface="Cambria" pitchFamily="18" charset="0"/>
              </a:rPr>
              <a:t>Single Threaded</a:t>
            </a:r>
            <a:r>
              <a:rPr lang="en-US" sz="2400">
                <a:latin typeface="Cambria" pitchFamily="18" charset="0"/>
              </a:rPr>
              <a:t>: Where a NULL right pointers is made to point to the </a:t>
            </a:r>
            <a:r>
              <a:rPr lang="en-US" sz="2400" err="1">
                <a:latin typeface="Cambria" pitchFamily="18" charset="0"/>
              </a:rPr>
              <a:t>inorder</a:t>
            </a:r>
            <a:r>
              <a:rPr lang="en-US" sz="2400">
                <a:latin typeface="Cambria" pitchFamily="18" charset="0"/>
              </a:rPr>
              <a:t> successor (if successor exists)</a:t>
            </a:r>
          </a:p>
          <a:p>
            <a:pPr algn="just">
              <a:lnSpc>
                <a:spcPct val="150000"/>
              </a:lnSpc>
            </a:pPr>
            <a:r>
              <a:rPr lang="en-US" sz="2400" b="1">
                <a:latin typeface="Cambria" pitchFamily="18" charset="0"/>
              </a:rPr>
              <a:t>Double Threaded</a:t>
            </a:r>
            <a:r>
              <a:rPr lang="en-US" sz="2400">
                <a:latin typeface="Cambria" pitchFamily="18" charset="0"/>
              </a:rPr>
              <a:t>: Where both left and right NULL pointers are made to point to </a:t>
            </a:r>
            <a:r>
              <a:rPr lang="en-US" sz="2400" err="1">
                <a:latin typeface="Cambria" pitchFamily="18" charset="0"/>
              </a:rPr>
              <a:t>inorder</a:t>
            </a:r>
            <a:r>
              <a:rPr lang="en-US" sz="2400">
                <a:latin typeface="Cambria" pitchFamily="18" charset="0"/>
              </a:rPr>
              <a:t> predecessor and </a:t>
            </a:r>
            <a:r>
              <a:rPr lang="en-US" sz="2400" err="1">
                <a:latin typeface="Cambria" pitchFamily="18" charset="0"/>
              </a:rPr>
              <a:t>inorder</a:t>
            </a:r>
            <a:r>
              <a:rPr lang="en-US" sz="2400">
                <a:latin typeface="Cambria" pitchFamily="18" charset="0"/>
              </a:rPr>
              <a:t> successor respectively. The predecessor threads are useful for reverse </a:t>
            </a:r>
            <a:r>
              <a:rPr lang="en-US" sz="2400" err="1">
                <a:latin typeface="Cambria" pitchFamily="18" charset="0"/>
              </a:rPr>
              <a:t>inorder</a:t>
            </a:r>
            <a:r>
              <a:rPr lang="en-US" sz="2400">
                <a:latin typeface="Cambria" pitchFamily="18" charset="0"/>
              </a:rPr>
              <a:t> traversal and </a:t>
            </a:r>
            <a:r>
              <a:rPr lang="en-US" sz="2400" err="1">
                <a:latin typeface="Cambria" pitchFamily="18" charset="0"/>
              </a:rPr>
              <a:t>postorder</a:t>
            </a:r>
            <a:r>
              <a:rPr lang="en-US" sz="2400">
                <a:latin typeface="Cambria" pitchFamily="18" charset="0"/>
              </a:rPr>
              <a:t> traversal.</a:t>
            </a:r>
          </a:p>
          <a:p>
            <a:pPr algn="just">
              <a:lnSpc>
                <a:spcPct val="150000"/>
              </a:lnSpc>
            </a:pPr>
            <a:r>
              <a:rPr lang="en-US" sz="2400">
                <a:latin typeface="Cambria" pitchFamily="18" charset="0"/>
              </a:rPr>
              <a:t>The threads are also useful for fast accessing ancestors of a node.</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Trees</a:t>
            </a:r>
          </a:p>
        </p:txBody>
      </p:sp>
      <p:sp>
        <p:nvSpPr>
          <p:cNvPr id="3" name="Content Placeholder 2"/>
          <p:cNvSpPr>
            <a:spLocks noGrp="1"/>
          </p:cNvSpPr>
          <p:nvPr>
            <p:ph idx="1"/>
          </p:nvPr>
        </p:nvSpPr>
        <p:spPr>
          <a:xfrm>
            <a:off x="457200" y="990600"/>
            <a:ext cx="8229600" cy="5562600"/>
          </a:xfrm>
        </p:spPr>
        <p:txBody>
          <a:bodyPr>
            <a:normAutofit fontScale="70000" lnSpcReduction="20000"/>
          </a:bodyPr>
          <a:lstStyle/>
          <a:p>
            <a:pPr algn="just">
              <a:lnSpc>
                <a:spcPct val="160000"/>
              </a:lnSpc>
            </a:pPr>
            <a:r>
              <a:rPr lang="en-US">
                <a:latin typeface="Cambria" pitchFamily="18" charset="0"/>
              </a:rPr>
              <a:t>A tree data structure is a hierarchical structure that is used to represent and organize data in a way that is easy to navigate and search. </a:t>
            </a:r>
          </a:p>
          <a:p>
            <a:pPr algn="just">
              <a:lnSpc>
                <a:spcPct val="160000"/>
              </a:lnSpc>
            </a:pPr>
            <a:r>
              <a:rPr lang="en-US">
                <a:latin typeface="Cambria" pitchFamily="18" charset="0"/>
              </a:rPr>
              <a:t>It is a collection of nodes that are connected by edges and has a hierarchical relationship between the nodes. </a:t>
            </a:r>
          </a:p>
          <a:p>
            <a:pPr algn="just">
              <a:lnSpc>
                <a:spcPct val="160000"/>
              </a:lnSpc>
            </a:pPr>
            <a:r>
              <a:rPr lang="en-US">
                <a:latin typeface="Cambria" pitchFamily="18" charset="0"/>
              </a:rPr>
              <a:t>A tree data structure is a hierarchical structure that is used to represent and organize data in a way that is easy to navigate and search. </a:t>
            </a:r>
          </a:p>
          <a:p>
            <a:pPr algn="just">
              <a:lnSpc>
                <a:spcPct val="160000"/>
              </a:lnSpc>
            </a:pPr>
            <a:r>
              <a:rPr lang="en-US">
                <a:latin typeface="Cambria" pitchFamily="18" charset="0"/>
              </a:rPr>
              <a:t>It is a collection of nodes that are connected by edges and has a hierarchical relationship between the nodes.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Threaded Binary Trees</a:t>
            </a:r>
          </a:p>
        </p:txBody>
      </p:sp>
      <p:sp>
        <p:nvSpPr>
          <p:cNvPr id="3" name="Content Placeholder 2"/>
          <p:cNvSpPr>
            <a:spLocks noGrp="1"/>
          </p:cNvSpPr>
          <p:nvPr>
            <p:ph idx="1"/>
          </p:nvPr>
        </p:nvSpPr>
        <p:spPr>
          <a:xfrm>
            <a:off x="457200" y="990600"/>
            <a:ext cx="8229600" cy="5562600"/>
          </a:xfrm>
        </p:spPr>
        <p:txBody>
          <a:bodyPr>
            <a:normAutofit/>
          </a:bodyPr>
          <a:lstStyle/>
          <a:p>
            <a:pPr algn="just">
              <a:lnSpc>
                <a:spcPct val="150000"/>
              </a:lnSpc>
            </a:pPr>
            <a:endParaRPr lang="en-US" sz="2400">
              <a:latin typeface="Cambria" pitchFamily="18" charset="0"/>
            </a:endParaRP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746" name="Picture 2"/>
          <p:cNvPicPr>
            <a:picLocks noChangeAspect="1" noChangeArrowheads="1"/>
          </p:cNvPicPr>
          <p:nvPr/>
        </p:nvPicPr>
        <p:blipFill>
          <a:blip r:embed="rId2"/>
          <a:srcRect/>
          <a:stretch>
            <a:fillRect/>
          </a:stretch>
        </p:blipFill>
        <p:spPr bwMode="auto">
          <a:xfrm>
            <a:off x="134106" y="1219200"/>
            <a:ext cx="8628894" cy="5257799"/>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Height Balanced Trees</a:t>
            </a:r>
          </a:p>
        </p:txBody>
      </p:sp>
      <p:sp>
        <p:nvSpPr>
          <p:cNvPr id="3" name="Content Placeholder 2"/>
          <p:cNvSpPr>
            <a:spLocks noGrp="1"/>
          </p:cNvSpPr>
          <p:nvPr>
            <p:ph idx="1"/>
          </p:nvPr>
        </p:nvSpPr>
        <p:spPr>
          <a:xfrm>
            <a:off x="457200" y="990600"/>
            <a:ext cx="8229600" cy="5562600"/>
          </a:xfrm>
        </p:spPr>
        <p:txBody>
          <a:bodyPr>
            <a:normAutofit/>
          </a:bodyPr>
          <a:lstStyle/>
          <a:p>
            <a:pPr algn="just">
              <a:lnSpc>
                <a:spcPct val="150000"/>
              </a:lnSpc>
            </a:pPr>
            <a:r>
              <a:rPr lang="en-US" sz="2400">
                <a:latin typeface="Cambria" pitchFamily="18" charset="0"/>
              </a:rPr>
              <a:t>To check if the binary tree is height-balanced or not, have to check the height balance of each node. </a:t>
            </a:r>
          </a:p>
          <a:p>
            <a:pPr algn="just">
              <a:lnSpc>
                <a:spcPct val="150000"/>
              </a:lnSpc>
            </a:pPr>
            <a:r>
              <a:rPr lang="en-US" sz="2400">
                <a:latin typeface="Cambria" pitchFamily="18" charset="0"/>
              </a:rPr>
              <a:t>For this, need to calculate the heights of the two </a:t>
            </a:r>
            <a:r>
              <a:rPr lang="en-US" sz="2400" err="1">
                <a:latin typeface="Cambria" pitchFamily="18" charset="0"/>
              </a:rPr>
              <a:t>subtrees</a:t>
            </a:r>
            <a:r>
              <a:rPr lang="en-US" sz="2400">
                <a:latin typeface="Cambria" pitchFamily="18" charset="0"/>
              </a:rPr>
              <a:t> for each node making this impractical. </a:t>
            </a:r>
          </a:p>
          <a:p>
            <a:pPr algn="just">
              <a:lnSpc>
                <a:spcPct val="150000"/>
              </a:lnSpc>
            </a:pPr>
            <a:r>
              <a:rPr lang="en-US" sz="2400">
                <a:latin typeface="Cambria" pitchFamily="18" charset="0"/>
              </a:rPr>
              <a:t>Instead, user can store the height balance information of every </a:t>
            </a:r>
            <a:r>
              <a:rPr lang="en-US" sz="2400" err="1">
                <a:latin typeface="Cambria" pitchFamily="18" charset="0"/>
              </a:rPr>
              <a:t>subtree</a:t>
            </a:r>
            <a:r>
              <a:rPr lang="en-US" sz="2400">
                <a:latin typeface="Cambria" pitchFamily="18" charset="0"/>
              </a:rPr>
              <a:t> in the root node of that </a:t>
            </a:r>
            <a:r>
              <a:rPr lang="en-US" sz="2400" err="1">
                <a:latin typeface="Cambria" pitchFamily="18" charset="0"/>
              </a:rPr>
              <a:t>subtree</a:t>
            </a:r>
            <a:r>
              <a:rPr lang="en-US" sz="2400">
                <a:latin typeface="Cambria" pitchFamily="18" charset="0"/>
              </a:rPr>
              <a:t>. </a:t>
            </a:r>
          </a:p>
          <a:p>
            <a:pPr algn="just">
              <a:lnSpc>
                <a:spcPct val="150000"/>
              </a:lnSpc>
            </a:pPr>
            <a:r>
              <a:rPr lang="en-US" sz="2400">
                <a:latin typeface="Cambria" pitchFamily="18" charset="0"/>
              </a:rPr>
              <a:t>Thus, each node not only maintains its data and children’s information but also a height balance value.</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Height Balanced Trees</a:t>
            </a:r>
          </a:p>
        </p:txBody>
      </p:sp>
      <p:sp>
        <p:nvSpPr>
          <p:cNvPr id="3" name="Content Placeholder 2"/>
          <p:cNvSpPr>
            <a:spLocks noGrp="1"/>
          </p:cNvSpPr>
          <p:nvPr>
            <p:ph idx="1"/>
          </p:nvPr>
        </p:nvSpPr>
        <p:spPr>
          <a:xfrm>
            <a:off x="457200" y="990600"/>
            <a:ext cx="8229600" cy="5562600"/>
          </a:xfrm>
        </p:spPr>
        <p:txBody>
          <a:bodyPr>
            <a:normAutofit/>
          </a:bodyPr>
          <a:lstStyle/>
          <a:p>
            <a:pPr algn="just">
              <a:lnSpc>
                <a:spcPct val="150000"/>
              </a:lnSpc>
            </a:pPr>
            <a:r>
              <a:rPr lang="en-US" sz="2400">
                <a:latin typeface="Cambria" pitchFamily="18" charset="0"/>
              </a:rPr>
              <a:t>The above formula means that:</a:t>
            </a:r>
          </a:p>
          <a:p>
            <a:pPr lvl="1" algn="just">
              <a:lnSpc>
                <a:spcPct val="150000"/>
              </a:lnSpc>
            </a:pPr>
            <a:r>
              <a:rPr lang="en-US" sz="2000">
                <a:latin typeface="Cambria" pitchFamily="18" charset="0"/>
              </a:rPr>
              <a:t>If the right </a:t>
            </a:r>
            <a:r>
              <a:rPr lang="en-US" sz="2000" err="1">
                <a:latin typeface="Cambria" pitchFamily="18" charset="0"/>
              </a:rPr>
              <a:t>subtree</a:t>
            </a:r>
            <a:r>
              <a:rPr lang="en-US" sz="2000">
                <a:latin typeface="Cambria" pitchFamily="18" charset="0"/>
              </a:rPr>
              <a:t> is taller, the height balance of the node will be Negative. </a:t>
            </a:r>
          </a:p>
          <a:p>
            <a:pPr lvl="1" algn="just">
              <a:lnSpc>
                <a:spcPct val="150000"/>
              </a:lnSpc>
            </a:pPr>
            <a:r>
              <a:rPr lang="en-US" sz="2000">
                <a:latin typeface="Cambria" pitchFamily="18" charset="0"/>
              </a:rPr>
              <a:t>If the left </a:t>
            </a:r>
            <a:r>
              <a:rPr lang="en-US" sz="2000" err="1">
                <a:latin typeface="Cambria" pitchFamily="18" charset="0"/>
              </a:rPr>
              <a:t>subtree</a:t>
            </a:r>
            <a:r>
              <a:rPr lang="en-US" sz="2000">
                <a:latin typeface="Cambria" pitchFamily="18" charset="0"/>
              </a:rPr>
              <a:t> is taller, the balance of the node will be Positive.</a:t>
            </a:r>
          </a:p>
          <a:p>
            <a:pPr algn="just">
              <a:lnSpc>
                <a:spcPct val="150000"/>
              </a:lnSpc>
              <a:buNone/>
            </a:pPr>
            <a:r>
              <a:rPr lang="en-US" sz="2400" b="1">
                <a:latin typeface="Cambria" pitchFamily="18" charset="0"/>
              </a:rPr>
              <a:t>Conditions</a:t>
            </a:r>
          </a:p>
          <a:p>
            <a:pPr lvl="1" algn="just">
              <a:lnSpc>
                <a:spcPct val="150000"/>
              </a:lnSpc>
            </a:pPr>
            <a:r>
              <a:rPr lang="en-US" sz="2000">
                <a:latin typeface="Cambria" pitchFamily="18" charset="0"/>
              </a:rPr>
              <a:t>The difference between the heights of the left and the right </a:t>
            </a:r>
            <a:r>
              <a:rPr lang="en-US" sz="2000" err="1">
                <a:latin typeface="Cambria" pitchFamily="18" charset="0"/>
              </a:rPr>
              <a:t>subtree</a:t>
            </a:r>
            <a:r>
              <a:rPr lang="en-US" sz="2000">
                <a:latin typeface="Cambria" pitchFamily="18" charset="0"/>
              </a:rPr>
              <a:t> for any node is not more than one.</a:t>
            </a:r>
          </a:p>
          <a:p>
            <a:pPr lvl="1" algn="just">
              <a:lnSpc>
                <a:spcPct val="150000"/>
              </a:lnSpc>
            </a:pPr>
            <a:r>
              <a:rPr lang="en-US" sz="2000">
                <a:latin typeface="Cambria" pitchFamily="18" charset="0"/>
              </a:rPr>
              <a:t>The left </a:t>
            </a:r>
            <a:r>
              <a:rPr lang="en-US" sz="2000" err="1">
                <a:latin typeface="Cambria" pitchFamily="18" charset="0"/>
              </a:rPr>
              <a:t>subtree</a:t>
            </a:r>
            <a:r>
              <a:rPr lang="en-US" sz="2000">
                <a:latin typeface="Cambria" pitchFamily="18" charset="0"/>
              </a:rPr>
              <a:t> is balanced.</a:t>
            </a:r>
          </a:p>
          <a:p>
            <a:pPr lvl="1" algn="just">
              <a:lnSpc>
                <a:spcPct val="150000"/>
              </a:lnSpc>
            </a:pPr>
            <a:r>
              <a:rPr lang="en-US" sz="2000">
                <a:latin typeface="Cambria" pitchFamily="18" charset="0"/>
              </a:rPr>
              <a:t>The right </a:t>
            </a:r>
            <a:r>
              <a:rPr lang="en-US" sz="2000" err="1">
                <a:latin typeface="Cambria" pitchFamily="18" charset="0"/>
              </a:rPr>
              <a:t>subtree</a:t>
            </a:r>
            <a:r>
              <a:rPr lang="en-US" sz="2000">
                <a:latin typeface="Cambria" pitchFamily="18" charset="0"/>
              </a:rPr>
              <a:t> is balanced</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Height Balanced Trees</a:t>
            </a:r>
          </a:p>
        </p:txBody>
      </p:sp>
      <p:sp>
        <p:nvSpPr>
          <p:cNvPr id="3" name="Content Placeholder 2"/>
          <p:cNvSpPr>
            <a:spLocks noGrp="1"/>
          </p:cNvSpPr>
          <p:nvPr>
            <p:ph idx="1"/>
          </p:nvPr>
        </p:nvSpPr>
        <p:spPr>
          <a:xfrm>
            <a:off x="457200" y="990600"/>
            <a:ext cx="8229600" cy="5562600"/>
          </a:xfrm>
        </p:spPr>
        <p:txBody>
          <a:bodyPr>
            <a:normAutofit/>
          </a:bodyPr>
          <a:lstStyle/>
          <a:p>
            <a:pPr algn="just">
              <a:lnSpc>
                <a:spcPct val="150000"/>
              </a:lnSpc>
            </a:pPr>
            <a:endParaRPr lang="en-US" sz="2000">
              <a:latin typeface="Cambria" pitchFamily="18" charset="0"/>
            </a:endParaRP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3794" name="Picture 2" descr="D:\Balu\VIT Bhopal\2023 Data Structure\Unit - III\Balancedandunbalanced-660x396.png"/>
          <p:cNvPicPr>
            <a:picLocks noChangeAspect="1" noChangeArrowheads="1"/>
          </p:cNvPicPr>
          <p:nvPr/>
        </p:nvPicPr>
        <p:blipFill>
          <a:blip r:embed="rId2"/>
          <a:srcRect/>
          <a:stretch>
            <a:fillRect/>
          </a:stretch>
        </p:blipFill>
        <p:spPr bwMode="auto">
          <a:xfrm>
            <a:off x="533400" y="1143000"/>
            <a:ext cx="8382000" cy="50292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Heap</a:t>
            </a:r>
          </a:p>
        </p:txBody>
      </p:sp>
      <p:sp>
        <p:nvSpPr>
          <p:cNvPr id="3" name="Content Placeholder 2"/>
          <p:cNvSpPr>
            <a:spLocks noGrp="1"/>
          </p:cNvSpPr>
          <p:nvPr>
            <p:ph idx="1"/>
          </p:nvPr>
        </p:nvSpPr>
        <p:spPr>
          <a:xfrm>
            <a:off x="457200" y="990600"/>
            <a:ext cx="8229600" cy="5562600"/>
          </a:xfrm>
        </p:spPr>
        <p:txBody>
          <a:bodyPr>
            <a:normAutofit/>
          </a:bodyPr>
          <a:lstStyle/>
          <a:p>
            <a:pPr algn="just">
              <a:lnSpc>
                <a:spcPct val="150000"/>
              </a:lnSpc>
            </a:pPr>
            <a:r>
              <a:rPr lang="en-US" sz="2000">
                <a:latin typeface="Cambria" pitchFamily="18" charset="0"/>
              </a:rPr>
              <a:t>A heap is a complete binary tree, and the binary tree is a tree in which the node can have utmost two children.</a:t>
            </a:r>
          </a:p>
          <a:p>
            <a:pPr algn="just">
              <a:lnSpc>
                <a:spcPct val="150000"/>
              </a:lnSpc>
              <a:buNone/>
            </a:pPr>
            <a:r>
              <a:rPr lang="en-US" sz="2000" b="1">
                <a:latin typeface="Cambria" pitchFamily="18" charset="0"/>
              </a:rPr>
              <a:t>Operations</a:t>
            </a:r>
          </a:p>
          <a:p>
            <a:pPr algn="just">
              <a:lnSpc>
                <a:spcPct val="150000"/>
              </a:lnSpc>
            </a:pPr>
            <a:r>
              <a:rPr lang="en-US" sz="2000" err="1">
                <a:latin typeface="Cambria" pitchFamily="18" charset="0"/>
              </a:rPr>
              <a:t>Heapify</a:t>
            </a:r>
            <a:r>
              <a:rPr lang="en-US" sz="2000">
                <a:latin typeface="Cambria" pitchFamily="18" charset="0"/>
              </a:rPr>
              <a:t>: a process of creating a heap from an array.</a:t>
            </a:r>
          </a:p>
          <a:p>
            <a:pPr algn="just">
              <a:lnSpc>
                <a:spcPct val="150000"/>
              </a:lnSpc>
            </a:pPr>
            <a:r>
              <a:rPr lang="en-US" sz="2000">
                <a:latin typeface="Cambria" pitchFamily="18" charset="0"/>
              </a:rPr>
              <a:t>Insertion: process to insert an element in existing heap time complexity O(log N).</a:t>
            </a:r>
          </a:p>
          <a:p>
            <a:pPr algn="just">
              <a:lnSpc>
                <a:spcPct val="150000"/>
              </a:lnSpc>
            </a:pPr>
            <a:r>
              <a:rPr lang="en-US" sz="2000">
                <a:latin typeface="Cambria" pitchFamily="18" charset="0"/>
              </a:rPr>
              <a:t>Deletion: deleting the top element of the heap or the highest priority element, and then organizing the heap and returning the element with time complexity O(log N).</a:t>
            </a:r>
          </a:p>
          <a:p>
            <a:pPr algn="just">
              <a:lnSpc>
                <a:spcPct val="150000"/>
              </a:lnSpc>
            </a:pPr>
            <a:r>
              <a:rPr lang="en-US" sz="2000">
                <a:latin typeface="Cambria" pitchFamily="18" charset="0"/>
              </a:rPr>
              <a:t>Peek: to check or find the first (or can say the top) element of the heap.</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Heap Types</a:t>
            </a:r>
          </a:p>
        </p:txBody>
      </p:sp>
      <p:sp>
        <p:nvSpPr>
          <p:cNvPr id="3" name="Content Placeholder 2"/>
          <p:cNvSpPr>
            <a:spLocks noGrp="1"/>
          </p:cNvSpPr>
          <p:nvPr>
            <p:ph idx="1"/>
          </p:nvPr>
        </p:nvSpPr>
        <p:spPr>
          <a:xfrm>
            <a:off x="457200" y="990600"/>
            <a:ext cx="8229600" cy="5562600"/>
          </a:xfrm>
        </p:spPr>
        <p:txBody>
          <a:bodyPr>
            <a:normAutofit/>
          </a:bodyPr>
          <a:lstStyle/>
          <a:p>
            <a:pPr algn="just">
              <a:lnSpc>
                <a:spcPct val="150000"/>
              </a:lnSpc>
            </a:pPr>
            <a:r>
              <a:rPr lang="en-US" sz="2000">
                <a:latin typeface="Cambria" pitchFamily="18" charset="0"/>
              </a:rPr>
              <a:t>Max-Heap: In a Max-Heap the key present at the root node must be greatest among the keys present at all of it’s children. The same property must be recursively true for all sub-trees in that Binary Tree.</a:t>
            </a:r>
          </a:p>
          <a:p>
            <a:pPr algn="just">
              <a:lnSpc>
                <a:spcPct val="150000"/>
              </a:lnSpc>
            </a:pPr>
            <a:r>
              <a:rPr lang="en-US" sz="2000">
                <a:latin typeface="Cambria" pitchFamily="18" charset="0"/>
              </a:rPr>
              <a:t>Min-Heap: In a Min-Heap the key present at the root node must be minimum among the keys present at all of it’s children. The same property must be recursively true for all sub-trees in that Binary Tree.</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4818" name="Picture 2"/>
          <p:cNvPicPr>
            <a:picLocks noChangeAspect="1" noChangeArrowheads="1"/>
          </p:cNvPicPr>
          <p:nvPr/>
        </p:nvPicPr>
        <p:blipFill>
          <a:blip r:embed="rId2"/>
          <a:srcRect/>
          <a:stretch>
            <a:fillRect/>
          </a:stretch>
        </p:blipFill>
        <p:spPr bwMode="auto">
          <a:xfrm>
            <a:off x="1676400" y="4114800"/>
            <a:ext cx="5586412" cy="2187047"/>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Heap</a:t>
            </a:r>
          </a:p>
        </p:txBody>
      </p:sp>
      <p:sp>
        <p:nvSpPr>
          <p:cNvPr id="3" name="Content Placeholder 2"/>
          <p:cNvSpPr>
            <a:spLocks noGrp="1"/>
          </p:cNvSpPr>
          <p:nvPr>
            <p:ph idx="1"/>
          </p:nvPr>
        </p:nvSpPr>
        <p:spPr>
          <a:xfrm>
            <a:off x="457200" y="990600"/>
            <a:ext cx="8229600" cy="5562600"/>
          </a:xfrm>
        </p:spPr>
        <p:txBody>
          <a:bodyPr>
            <a:normAutofit/>
          </a:bodyPr>
          <a:lstStyle/>
          <a:p>
            <a:pPr algn="just">
              <a:lnSpc>
                <a:spcPct val="150000"/>
              </a:lnSpc>
            </a:pPr>
            <a:r>
              <a:rPr lang="en-US" sz="2000" err="1">
                <a:latin typeface="Cambria" pitchFamily="18" charset="0"/>
              </a:rPr>
              <a:t>Heep</a:t>
            </a:r>
            <a:r>
              <a:rPr lang="en-US" sz="2000">
                <a:latin typeface="Cambria" pitchFamily="18" charset="0"/>
              </a:rPr>
              <a:t> Tree for this</a:t>
            </a:r>
          </a:p>
          <a:p>
            <a:pPr algn="just">
              <a:lnSpc>
                <a:spcPct val="150000"/>
              </a:lnSpc>
            </a:pPr>
            <a:r>
              <a:rPr lang="en-US" sz="2000">
                <a:latin typeface="Cambria" pitchFamily="18" charset="0"/>
              </a:rPr>
              <a:t>44, 33, 77, 11, 55, 88, 66</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1905000" y="2209800"/>
            <a:ext cx="4191000" cy="3962400"/>
            <a:chOff x="3505200" y="1828800"/>
            <a:chExt cx="4191000" cy="3962400"/>
          </a:xfrm>
        </p:grpSpPr>
        <p:sp>
          <p:nvSpPr>
            <p:cNvPr id="6" name="Oval 5"/>
            <p:cNvSpPr/>
            <p:nvPr/>
          </p:nvSpPr>
          <p:spPr>
            <a:xfrm>
              <a:off x="5334000" y="1828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88</a:t>
              </a:r>
            </a:p>
          </p:txBody>
        </p:sp>
        <p:sp>
          <p:nvSpPr>
            <p:cNvPr id="7" name="Oval 6"/>
            <p:cNvSpPr/>
            <p:nvPr/>
          </p:nvSpPr>
          <p:spPr>
            <a:xfrm>
              <a:off x="4419600" y="3352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55</a:t>
              </a:r>
            </a:p>
          </p:txBody>
        </p:sp>
        <p:sp>
          <p:nvSpPr>
            <p:cNvPr id="8" name="Oval 7"/>
            <p:cNvSpPr/>
            <p:nvPr/>
          </p:nvSpPr>
          <p:spPr>
            <a:xfrm>
              <a:off x="3505200" y="4876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11</a:t>
              </a:r>
            </a:p>
          </p:txBody>
        </p:sp>
        <p:sp>
          <p:nvSpPr>
            <p:cNvPr id="9" name="Oval 8"/>
            <p:cNvSpPr/>
            <p:nvPr/>
          </p:nvSpPr>
          <p:spPr>
            <a:xfrm>
              <a:off x="5181600" y="4876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33</a:t>
              </a:r>
            </a:p>
          </p:txBody>
        </p:sp>
        <p:sp>
          <p:nvSpPr>
            <p:cNvPr id="10" name="Oval 9"/>
            <p:cNvSpPr/>
            <p:nvPr/>
          </p:nvSpPr>
          <p:spPr>
            <a:xfrm>
              <a:off x="6781800" y="32004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77</a:t>
              </a:r>
            </a:p>
          </p:txBody>
        </p:sp>
        <p:sp>
          <p:nvSpPr>
            <p:cNvPr id="11" name="Oval 10"/>
            <p:cNvSpPr/>
            <p:nvPr/>
          </p:nvSpPr>
          <p:spPr>
            <a:xfrm>
              <a:off x="6324600" y="4876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44</a:t>
              </a:r>
            </a:p>
          </p:txBody>
        </p:sp>
        <p:cxnSp>
          <p:nvCxnSpPr>
            <p:cNvPr id="13" name="Straight Arrow Connector 12"/>
            <p:cNvCxnSpPr>
              <a:stCxn id="6" idx="3"/>
            </p:cNvCxnSpPr>
            <p:nvPr/>
          </p:nvCxnSpPr>
          <p:spPr>
            <a:xfrm rot="5400000">
              <a:off x="4838701" y="2723589"/>
              <a:ext cx="743511" cy="51491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rot="5400000">
              <a:off x="4000500" y="4305300"/>
              <a:ext cx="743511" cy="51491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a:endCxn id="9" idx="0"/>
            </p:cNvCxnSpPr>
            <p:nvPr/>
          </p:nvCxnSpPr>
          <p:spPr>
            <a:xfrm rot="16200000" flipH="1">
              <a:off x="5029200" y="4267200"/>
              <a:ext cx="762000" cy="457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a:stCxn id="6" idx="5"/>
              <a:endCxn id="10" idx="1"/>
            </p:cNvCxnSpPr>
            <p:nvPr/>
          </p:nvCxnSpPr>
          <p:spPr>
            <a:xfrm rot="16200000" flipH="1">
              <a:off x="6152589" y="2571189"/>
              <a:ext cx="725022" cy="80122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p:nvPr/>
          </p:nvCxnSpPr>
          <p:spPr>
            <a:xfrm rot="5400000">
              <a:off x="6505856" y="4314544"/>
              <a:ext cx="838200" cy="28631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Hash table</a:t>
            </a:r>
          </a:p>
        </p:txBody>
      </p:sp>
      <p:sp>
        <p:nvSpPr>
          <p:cNvPr id="3" name="Content Placeholder 2"/>
          <p:cNvSpPr>
            <a:spLocks noGrp="1"/>
          </p:cNvSpPr>
          <p:nvPr>
            <p:ph idx="1"/>
          </p:nvPr>
        </p:nvSpPr>
        <p:spPr>
          <a:xfrm>
            <a:off x="457200" y="990600"/>
            <a:ext cx="8229600" cy="5562600"/>
          </a:xfrm>
        </p:spPr>
        <p:txBody>
          <a:bodyPr>
            <a:normAutofit/>
          </a:bodyPr>
          <a:lstStyle/>
          <a:p>
            <a:pPr algn="just">
              <a:lnSpc>
                <a:spcPct val="150000"/>
              </a:lnSpc>
            </a:pPr>
            <a:r>
              <a:rPr lang="en-US" sz="2000">
                <a:latin typeface="Cambria" pitchFamily="18" charset="0"/>
              </a:rPr>
              <a:t>Hash Table is a data structure which stores data in an associative manner. In a hash table, data is stored in an array format.</a:t>
            </a:r>
          </a:p>
          <a:p>
            <a:pPr algn="just">
              <a:lnSpc>
                <a:spcPct val="150000"/>
              </a:lnSpc>
            </a:pPr>
            <a:r>
              <a:rPr lang="en-US" sz="2000">
                <a:latin typeface="Cambria" pitchFamily="18" charset="0"/>
              </a:rPr>
              <a:t>Each data value has its own unique index value. </a:t>
            </a:r>
          </a:p>
          <a:p>
            <a:pPr algn="just">
              <a:lnSpc>
                <a:spcPct val="150000"/>
              </a:lnSpc>
            </a:pPr>
            <a:r>
              <a:rPr lang="en-US" sz="2000">
                <a:latin typeface="Cambria" pitchFamily="18" charset="0"/>
              </a:rPr>
              <a:t>Access of data becomes very fast if user know the index of the desired data.</a:t>
            </a:r>
          </a:p>
          <a:p>
            <a:pPr algn="just">
              <a:lnSpc>
                <a:spcPct val="150000"/>
              </a:lnSpc>
            </a:pPr>
            <a:endParaRPr lang="en-US" sz="2000">
              <a:latin typeface="Cambria" pitchFamily="18" charset="0"/>
            </a:endParaRPr>
          </a:p>
          <a:p>
            <a:pPr algn="just">
              <a:lnSpc>
                <a:spcPct val="150000"/>
              </a:lnSpc>
            </a:pPr>
            <a:endParaRPr lang="en-US" sz="2000">
              <a:latin typeface="Cambria" pitchFamily="18" charset="0"/>
            </a:endParaRPr>
          </a:p>
          <a:p>
            <a:pPr algn="just">
              <a:lnSpc>
                <a:spcPct val="150000"/>
              </a:lnSpc>
            </a:pPr>
            <a:endParaRPr lang="en-US" sz="2000">
              <a:latin typeface="Cambria" pitchFamily="18" charset="0"/>
            </a:endParaRPr>
          </a:p>
          <a:p>
            <a:pPr algn="just">
              <a:lnSpc>
                <a:spcPct val="150000"/>
              </a:lnSpc>
            </a:pPr>
            <a:endParaRPr lang="en-US" sz="2000">
              <a:latin typeface="Cambria" pitchFamily="18" charset="0"/>
            </a:endParaRPr>
          </a:p>
          <a:p>
            <a:pPr algn="just">
              <a:lnSpc>
                <a:spcPct val="150000"/>
              </a:lnSpc>
            </a:pPr>
            <a:r>
              <a:rPr lang="en-US" sz="2000">
                <a:latin typeface="Cambria" pitchFamily="18" charset="0"/>
              </a:rPr>
              <a:t>Static Hash</a:t>
            </a:r>
          </a:p>
          <a:p>
            <a:pPr algn="just">
              <a:lnSpc>
                <a:spcPct val="150000"/>
              </a:lnSpc>
            </a:pPr>
            <a:r>
              <a:rPr lang="en-US" sz="2000">
                <a:latin typeface="Cambria" pitchFamily="18" charset="0"/>
              </a:rPr>
              <a:t>Dynamic Hash</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6867" name="Picture 3"/>
          <p:cNvPicPr>
            <a:picLocks noChangeAspect="1" noChangeArrowheads="1"/>
          </p:cNvPicPr>
          <p:nvPr/>
        </p:nvPicPr>
        <p:blipFill>
          <a:blip r:embed="rId2"/>
          <a:srcRect/>
          <a:stretch>
            <a:fillRect/>
          </a:stretch>
        </p:blipFill>
        <p:spPr bwMode="auto">
          <a:xfrm>
            <a:off x="1524000" y="3886200"/>
            <a:ext cx="5715000" cy="15811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Hash table</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685800" y="1219200"/>
            <a:ext cx="1030090" cy="369332"/>
          </a:xfrm>
          <a:prstGeom prst="rect">
            <a:avLst/>
          </a:prstGeom>
          <a:noFill/>
        </p:spPr>
        <p:txBody>
          <a:bodyPr wrap="none" rtlCol="0">
            <a:spAutoFit/>
          </a:bodyPr>
          <a:lstStyle/>
          <a:p>
            <a:r>
              <a:rPr lang="en-US">
                <a:latin typeface="+mj-lt"/>
              </a:rPr>
              <a:t>Example </a:t>
            </a:r>
          </a:p>
        </p:txBody>
      </p:sp>
      <p:sp>
        <p:nvSpPr>
          <p:cNvPr id="10" name="TextBox 9"/>
          <p:cNvSpPr txBox="1"/>
          <p:nvPr/>
        </p:nvSpPr>
        <p:spPr>
          <a:xfrm>
            <a:off x="609600" y="2819400"/>
            <a:ext cx="6553200" cy="369332"/>
          </a:xfrm>
          <a:prstGeom prst="rect">
            <a:avLst/>
          </a:prstGeom>
          <a:noFill/>
        </p:spPr>
        <p:txBody>
          <a:bodyPr wrap="square" rtlCol="0">
            <a:spAutoFit/>
          </a:bodyPr>
          <a:lstStyle/>
          <a:p>
            <a:r>
              <a:rPr lang="en-US">
                <a:latin typeface="Cambria" pitchFamily="18" charset="0"/>
              </a:rPr>
              <a:t>54, 26,93,17,77, 31</a:t>
            </a:r>
          </a:p>
        </p:txBody>
      </p:sp>
      <p:graphicFrame>
        <p:nvGraphicFramePr>
          <p:cNvPr id="12" name="Table 11"/>
          <p:cNvGraphicFramePr>
            <a:graphicFrameLocks noGrp="1"/>
          </p:cNvGraphicFramePr>
          <p:nvPr/>
        </p:nvGraphicFramePr>
        <p:xfrm>
          <a:off x="762000" y="1828800"/>
          <a:ext cx="8077201" cy="741680"/>
        </p:xfrm>
        <a:graphic>
          <a:graphicData uri="http://schemas.openxmlformats.org/drawingml/2006/table">
            <a:tbl>
              <a:tblPr firstRow="1" bandRow="1">
                <a:tableStyleId>{5C22544A-7EE6-4342-B048-85BDC9FD1C3A}</a:tableStyleId>
              </a:tblPr>
              <a:tblGrid>
                <a:gridCol w="73429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gridCol w="734291">
                  <a:extLst>
                    <a:ext uri="{9D8B030D-6E8A-4147-A177-3AD203B41FA5}">
                      <a16:colId xmlns:a16="http://schemas.microsoft.com/office/drawing/2014/main" val="20002"/>
                    </a:ext>
                  </a:extLst>
                </a:gridCol>
                <a:gridCol w="734291">
                  <a:extLst>
                    <a:ext uri="{9D8B030D-6E8A-4147-A177-3AD203B41FA5}">
                      <a16:colId xmlns:a16="http://schemas.microsoft.com/office/drawing/2014/main" val="20003"/>
                    </a:ext>
                  </a:extLst>
                </a:gridCol>
                <a:gridCol w="734291">
                  <a:extLst>
                    <a:ext uri="{9D8B030D-6E8A-4147-A177-3AD203B41FA5}">
                      <a16:colId xmlns:a16="http://schemas.microsoft.com/office/drawing/2014/main" val="20004"/>
                    </a:ext>
                  </a:extLst>
                </a:gridCol>
                <a:gridCol w="734291">
                  <a:extLst>
                    <a:ext uri="{9D8B030D-6E8A-4147-A177-3AD203B41FA5}">
                      <a16:colId xmlns:a16="http://schemas.microsoft.com/office/drawing/2014/main" val="20005"/>
                    </a:ext>
                  </a:extLst>
                </a:gridCol>
                <a:gridCol w="734291">
                  <a:extLst>
                    <a:ext uri="{9D8B030D-6E8A-4147-A177-3AD203B41FA5}">
                      <a16:colId xmlns:a16="http://schemas.microsoft.com/office/drawing/2014/main" val="20006"/>
                    </a:ext>
                  </a:extLst>
                </a:gridCol>
                <a:gridCol w="734291">
                  <a:extLst>
                    <a:ext uri="{9D8B030D-6E8A-4147-A177-3AD203B41FA5}">
                      <a16:colId xmlns:a16="http://schemas.microsoft.com/office/drawing/2014/main" val="20007"/>
                    </a:ext>
                  </a:extLst>
                </a:gridCol>
                <a:gridCol w="734291">
                  <a:extLst>
                    <a:ext uri="{9D8B030D-6E8A-4147-A177-3AD203B41FA5}">
                      <a16:colId xmlns:a16="http://schemas.microsoft.com/office/drawing/2014/main" val="20008"/>
                    </a:ext>
                  </a:extLst>
                </a:gridCol>
                <a:gridCol w="734291">
                  <a:extLst>
                    <a:ext uri="{9D8B030D-6E8A-4147-A177-3AD203B41FA5}">
                      <a16:colId xmlns:a16="http://schemas.microsoft.com/office/drawing/2014/main" val="20009"/>
                    </a:ext>
                  </a:extLst>
                </a:gridCol>
                <a:gridCol w="734291">
                  <a:extLst>
                    <a:ext uri="{9D8B030D-6E8A-4147-A177-3AD203B41FA5}">
                      <a16:colId xmlns:a16="http://schemas.microsoft.com/office/drawing/2014/main" val="20010"/>
                    </a:ext>
                  </a:extLst>
                </a:gridCol>
              </a:tblGrid>
              <a:tr h="37084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0"/>
                  </a:ext>
                </a:extLst>
              </a:tr>
              <a:tr h="370840">
                <a:tc>
                  <a:txBody>
                    <a:bodyPr/>
                    <a:lstStyle/>
                    <a:p>
                      <a:pPr algn="ctr"/>
                      <a:r>
                        <a:rPr lang="en-US"/>
                        <a:t>0</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tc>
                  <a:txBody>
                    <a:bodyPr/>
                    <a:lstStyle/>
                    <a:p>
                      <a:pPr algn="ctr"/>
                      <a:r>
                        <a:rPr lang="en-US"/>
                        <a:t>4</a:t>
                      </a:r>
                    </a:p>
                  </a:txBody>
                  <a:tcPr/>
                </a:tc>
                <a:tc>
                  <a:txBody>
                    <a:bodyPr/>
                    <a:lstStyle/>
                    <a:p>
                      <a:pPr algn="ctr"/>
                      <a:r>
                        <a:rPr lang="en-US"/>
                        <a:t>5</a:t>
                      </a:r>
                    </a:p>
                  </a:txBody>
                  <a:tcPr/>
                </a:tc>
                <a:tc>
                  <a:txBody>
                    <a:bodyPr/>
                    <a:lstStyle/>
                    <a:p>
                      <a:pPr algn="ctr"/>
                      <a:r>
                        <a:rPr lang="en-US"/>
                        <a:t>6</a:t>
                      </a:r>
                    </a:p>
                  </a:txBody>
                  <a:tcPr/>
                </a:tc>
                <a:tc>
                  <a:txBody>
                    <a:bodyPr/>
                    <a:lstStyle/>
                    <a:p>
                      <a:pPr algn="ctr"/>
                      <a:r>
                        <a:rPr lang="en-US"/>
                        <a:t>7</a:t>
                      </a:r>
                    </a:p>
                  </a:txBody>
                  <a:tcPr/>
                </a:tc>
                <a:tc>
                  <a:txBody>
                    <a:bodyPr/>
                    <a:lstStyle/>
                    <a:p>
                      <a:pPr algn="ctr"/>
                      <a:r>
                        <a:rPr lang="en-US"/>
                        <a:t>8</a:t>
                      </a:r>
                    </a:p>
                  </a:txBody>
                  <a:tcPr/>
                </a:tc>
                <a:tc>
                  <a:txBody>
                    <a:bodyPr/>
                    <a:lstStyle/>
                    <a:p>
                      <a:pPr algn="ctr"/>
                      <a:r>
                        <a:rPr lang="en-US"/>
                        <a:t>9</a:t>
                      </a:r>
                    </a:p>
                  </a:txBody>
                  <a:tcPr/>
                </a:tc>
                <a:tc>
                  <a:txBody>
                    <a:bodyPr/>
                    <a:lstStyle/>
                    <a:p>
                      <a:pPr algn="ctr"/>
                      <a:r>
                        <a:rPr lang="en-US"/>
                        <a:t>10</a:t>
                      </a:r>
                    </a:p>
                  </a:txBody>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nvGraphicFramePr>
        <p:xfrm>
          <a:off x="762000" y="3810000"/>
          <a:ext cx="8077201" cy="889000"/>
        </p:xfrm>
        <a:graphic>
          <a:graphicData uri="http://schemas.openxmlformats.org/drawingml/2006/table">
            <a:tbl>
              <a:tblPr firstRow="1" bandRow="1">
                <a:tableStyleId>{5C22544A-7EE6-4342-B048-85BDC9FD1C3A}</a:tableStyleId>
              </a:tblPr>
              <a:tblGrid>
                <a:gridCol w="734291">
                  <a:extLst>
                    <a:ext uri="{9D8B030D-6E8A-4147-A177-3AD203B41FA5}">
                      <a16:colId xmlns:a16="http://schemas.microsoft.com/office/drawing/2014/main" val="20000"/>
                    </a:ext>
                  </a:extLst>
                </a:gridCol>
                <a:gridCol w="734291">
                  <a:extLst>
                    <a:ext uri="{9D8B030D-6E8A-4147-A177-3AD203B41FA5}">
                      <a16:colId xmlns:a16="http://schemas.microsoft.com/office/drawing/2014/main" val="20001"/>
                    </a:ext>
                  </a:extLst>
                </a:gridCol>
                <a:gridCol w="734291">
                  <a:extLst>
                    <a:ext uri="{9D8B030D-6E8A-4147-A177-3AD203B41FA5}">
                      <a16:colId xmlns:a16="http://schemas.microsoft.com/office/drawing/2014/main" val="20002"/>
                    </a:ext>
                  </a:extLst>
                </a:gridCol>
                <a:gridCol w="734291">
                  <a:extLst>
                    <a:ext uri="{9D8B030D-6E8A-4147-A177-3AD203B41FA5}">
                      <a16:colId xmlns:a16="http://schemas.microsoft.com/office/drawing/2014/main" val="20003"/>
                    </a:ext>
                  </a:extLst>
                </a:gridCol>
                <a:gridCol w="734291">
                  <a:extLst>
                    <a:ext uri="{9D8B030D-6E8A-4147-A177-3AD203B41FA5}">
                      <a16:colId xmlns:a16="http://schemas.microsoft.com/office/drawing/2014/main" val="20004"/>
                    </a:ext>
                  </a:extLst>
                </a:gridCol>
                <a:gridCol w="734291">
                  <a:extLst>
                    <a:ext uri="{9D8B030D-6E8A-4147-A177-3AD203B41FA5}">
                      <a16:colId xmlns:a16="http://schemas.microsoft.com/office/drawing/2014/main" val="20005"/>
                    </a:ext>
                  </a:extLst>
                </a:gridCol>
                <a:gridCol w="734291">
                  <a:extLst>
                    <a:ext uri="{9D8B030D-6E8A-4147-A177-3AD203B41FA5}">
                      <a16:colId xmlns:a16="http://schemas.microsoft.com/office/drawing/2014/main" val="20006"/>
                    </a:ext>
                  </a:extLst>
                </a:gridCol>
                <a:gridCol w="734291">
                  <a:extLst>
                    <a:ext uri="{9D8B030D-6E8A-4147-A177-3AD203B41FA5}">
                      <a16:colId xmlns:a16="http://schemas.microsoft.com/office/drawing/2014/main" val="20007"/>
                    </a:ext>
                  </a:extLst>
                </a:gridCol>
                <a:gridCol w="734291">
                  <a:extLst>
                    <a:ext uri="{9D8B030D-6E8A-4147-A177-3AD203B41FA5}">
                      <a16:colId xmlns:a16="http://schemas.microsoft.com/office/drawing/2014/main" val="20008"/>
                    </a:ext>
                  </a:extLst>
                </a:gridCol>
                <a:gridCol w="734291">
                  <a:extLst>
                    <a:ext uri="{9D8B030D-6E8A-4147-A177-3AD203B41FA5}">
                      <a16:colId xmlns:a16="http://schemas.microsoft.com/office/drawing/2014/main" val="20009"/>
                    </a:ext>
                  </a:extLst>
                </a:gridCol>
                <a:gridCol w="734291">
                  <a:extLst>
                    <a:ext uri="{9D8B030D-6E8A-4147-A177-3AD203B41FA5}">
                      <a16:colId xmlns:a16="http://schemas.microsoft.com/office/drawing/2014/main" val="20010"/>
                    </a:ext>
                  </a:extLst>
                </a:gridCol>
              </a:tblGrid>
              <a:tr h="370840">
                <a:tc>
                  <a:txBody>
                    <a:bodyPr/>
                    <a:lstStyle/>
                    <a:p>
                      <a:pPr algn="ctr"/>
                      <a:r>
                        <a:rPr lang="en-US" sz="2800">
                          <a:latin typeface="Cambria" pitchFamily="18" charset="0"/>
                        </a:rPr>
                        <a:t>77</a:t>
                      </a:r>
                    </a:p>
                  </a:txBody>
                  <a:tcPr/>
                </a:tc>
                <a:tc>
                  <a:txBody>
                    <a:bodyPr/>
                    <a:lstStyle/>
                    <a:p>
                      <a:pPr algn="ctr"/>
                      <a:endParaRPr lang="en-US" sz="2800">
                        <a:latin typeface="Cambria" pitchFamily="18" charset="0"/>
                      </a:endParaRPr>
                    </a:p>
                  </a:txBody>
                  <a:tcPr/>
                </a:tc>
                <a:tc>
                  <a:txBody>
                    <a:bodyPr/>
                    <a:lstStyle/>
                    <a:p>
                      <a:pPr algn="ctr"/>
                      <a:endParaRPr lang="en-US" sz="2800">
                        <a:latin typeface="Cambria" pitchFamily="18" charset="0"/>
                      </a:endParaRPr>
                    </a:p>
                  </a:txBody>
                  <a:tcPr/>
                </a:tc>
                <a:tc>
                  <a:txBody>
                    <a:bodyPr/>
                    <a:lstStyle/>
                    <a:p>
                      <a:pPr algn="ctr"/>
                      <a:endParaRPr lang="en-US" sz="2800">
                        <a:latin typeface="Cambria" pitchFamily="18" charset="0"/>
                      </a:endParaRPr>
                    </a:p>
                  </a:txBody>
                  <a:tcPr/>
                </a:tc>
                <a:tc>
                  <a:txBody>
                    <a:bodyPr/>
                    <a:lstStyle/>
                    <a:p>
                      <a:pPr algn="ctr"/>
                      <a:r>
                        <a:rPr lang="en-US" sz="2800">
                          <a:latin typeface="Cambria" pitchFamily="18" charset="0"/>
                        </a:rPr>
                        <a:t>26</a:t>
                      </a:r>
                    </a:p>
                  </a:txBody>
                  <a:tcPr/>
                </a:tc>
                <a:tc>
                  <a:txBody>
                    <a:bodyPr/>
                    <a:lstStyle/>
                    <a:p>
                      <a:pPr algn="ctr"/>
                      <a:r>
                        <a:rPr lang="en-US" sz="2800">
                          <a:latin typeface="Cambria" pitchFamily="18" charset="0"/>
                        </a:rPr>
                        <a:t>93</a:t>
                      </a:r>
                    </a:p>
                  </a:txBody>
                  <a:tcPr/>
                </a:tc>
                <a:tc>
                  <a:txBody>
                    <a:bodyPr/>
                    <a:lstStyle/>
                    <a:p>
                      <a:pPr algn="ctr"/>
                      <a:r>
                        <a:rPr lang="en-US" sz="2800">
                          <a:latin typeface="Cambria" pitchFamily="18" charset="0"/>
                        </a:rPr>
                        <a:t>17</a:t>
                      </a:r>
                    </a:p>
                  </a:txBody>
                  <a:tcPr/>
                </a:tc>
                <a:tc>
                  <a:txBody>
                    <a:bodyPr/>
                    <a:lstStyle/>
                    <a:p>
                      <a:pPr algn="ctr"/>
                      <a:endParaRPr lang="en-US" sz="2800">
                        <a:latin typeface="Cambria" pitchFamily="18" charset="0"/>
                      </a:endParaRPr>
                    </a:p>
                  </a:txBody>
                  <a:tcPr/>
                </a:tc>
                <a:tc>
                  <a:txBody>
                    <a:bodyPr/>
                    <a:lstStyle/>
                    <a:p>
                      <a:pPr algn="ctr"/>
                      <a:endParaRPr lang="en-US" sz="2800">
                        <a:latin typeface="Cambria" pitchFamily="18" charset="0"/>
                      </a:endParaRPr>
                    </a:p>
                  </a:txBody>
                  <a:tcPr/>
                </a:tc>
                <a:tc>
                  <a:txBody>
                    <a:bodyPr/>
                    <a:lstStyle/>
                    <a:p>
                      <a:pPr algn="ctr"/>
                      <a:r>
                        <a:rPr lang="en-US" sz="2800">
                          <a:latin typeface="Cambria" pitchFamily="18" charset="0"/>
                        </a:rPr>
                        <a:t>31</a:t>
                      </a:r>
                    </a:p>
                  </a:txBody>
                  <a:tcPr/>
                </a:tc>
                <a:tc>
                  <a:txBody>
                    <a:bodyPr/>
                    <a:lstStyle/>
                    <a:p>
                      <a:pPr algn="ctr"/>
                      <a:r>
                        <a:rPr lang="en-US" sz="2800">
                          <a:latin typeface="Cambria" pitchFamily="18" charset="0"/>
                        </a:rPr>
                        <a:t>54</a:t>
                      </a:r>
                    </a:p>
                  </a:txBody>
                  <a:tcPr/>
                </a:tc>
                <a:extLst>
                  <a:ext uri="{0D108BD9-81ED-4DB2-BD59-A6C34878D82A}">
                    <a16:rowId xmlns:a16="http://schemas.microsoft.com/office/drawing/2014/main" val="10000"/>
                  </a:ext>
                </a:extLst>
              </a:tr>
              <a:tr h="370840">
                <a:tc>
                  <a:txBody>
                    <a:bodyPr/>
                    <a:lstStyle/>
                    <a:p>
                      <a:pPr algn="ctr"/>
                      <a:r>
                        <a:rPr lang="en-US">
                          <a:latin typeface="Cambria" pitchFamily="18" charset="0"/>
                        </a:rPr>
                        <a:t>0</a:t>
                      </a:r>
                    </a:p>
                  </a:txBody>
                  <a:tcPr/>
                </a:tc>
                <a:tc>
                  <a:txBody>
                    <a:bodyPr/>
                    <a:lstStyle/>
                    <a:p>
                      <a:pPr algn="ctr"/>
                      <a:r>
                        <a:rPr lang="en-US">
                          <a:latin typeface="Cambria" pitchFamily="18" charset="0"/>
                        </a:rPr>
                        <a:t>1</a:t>
                      </a:r>
                    </a:p>
                  </a:txBody>
                  <a:tcPr/>
                </a:tc>
                <a:tc>
                  <a:txBody>
                    <a:bodyPr/>
                    <a:lstStyle/>
                    <a:p>
                      <a:pPr algn="ctr"/>
                      <a:r>
                        <a:rPr lang="en-US">
                          <a:latin typeface="Cambria" pitchFamily="18" charset="0"/>
                        </a:rPr>
                        <a:t>2</a:t>
                      </a:r>
                    </a:p>
                  </a:txBody>
                  <a:tcPr/>
                </a:tc>
                <a:tc>
                  <a:txBody>
                    <a:bodyPr/>
                    <a:lstStyle/>
                    <a:p>
                      <a:pPr algn="ctr"/>
                      <a:r>
                        <a:rPr lang="en-US">
                          <a:latin typeface="Cambria" pitchFamily="18" charset="0"/>
                        </a:rPr>
                        <a:t>3</a:t>
                      </a:r>
                    </a:p>
                  </a:txBody>
                  <a:tcPr/>
                </a:tc>
                <a:tc>
                  <a:txBody>
                    <a:bodyPr/>
                    <a:lstStyle/>
                    <a:p>
                      <a:pPr algn="ctr"/>
                      <a:r>
                        <a:rPr lang="en-US">
                          <a:latin typeface="Cambria" pitchFamily="18" charset="0"/>
                        </a:rPr>
                        <a:t>4</a:t>
                      </a:r>
                    </a:p>
                  </a:txBody>
                  <a:tcPr/>
                </a:tc>
                <a:tc>
                  <a:txBody>
                    <a:bodyPr/>
                    <a:lstStyle/>
                    <a:p>
                      <a:pPr algn="ctr"/>
                      <a:r>
                        <a:rPr lang="en-US">
                          <a:latin typeface="Cambria" pitchFamily="18" charset="0"/>
                        </a:rPr>
                        <a:t>5</a:t>
                      </a:r>
                    </a:p>
                  </a:txBody>
                  <a:tcPr/>
                </a:tc>
                <a:tc>
                  <a:txBody>
                    <a:bodyPr/>
                    <a:lstStyle/>
                    <a:p>
                      <a:pPr algn="ctr"/>
                      <a:r>
                        <a:rPr lang="en-US">
                          <a:latin typeface="Cambria" pitchFamily="18" charset="0"/>
                        </a:rPr>
                        <a:t>6</a:t>
                      </a:r>
                    </a:p>
                  </a:txBody>
                  <a:tcPr/>
                </a:tc>
                <a:tc>
                  <a:txBody>
                    <a:bodyPr/>
                    <a:lstStyle/>
                    <a:p>
                      <a:pPr algn="ctr"/>
                      <a:r>
                        <a:rPr lang="en-US">
                          <a:latin typeface="Cambria" pitchFamily="18" charset="0"/>
                        </a:rPr>
                        <a:t>7</a:t>
                      </a:r>
                    </a:p>
                  </a:txBody>
                  <a:tcPr/>
                </a:tc>
                <a:tc>
                  <a:txBody>
                    <a:bodyPr/>
                    <a:lstStyle/>
                    <a:p>
                      <a:pPr algn="ctr"/>
                      <a:r>
                        <a:rPr lang="en-US">
                          <a:latin typeface="Cambria" pitchFamily="18" charset="0"/>
                        </a:rPr>
                        <a:t>8</a:t>
                      </a:r>
                    </a:p>
                  </a:txBody>
                  <a:tcPr/>
                </a:tc>
                <a:tc>
                  <a:txBody>
                    <a:bodyPr/>
                    <a:lstStyle/>
                    <a:p>
                      <a:pPr algn="ctr"/>
                      <a:r>
                        <a:rPr lang="en-US">
                          <a:latin typeface="Cambria" pitchFamily="18" charset="0"/>
                        </a:rPr>
                        <a:t>9</a:t>
                      </a:r>
                    </a:p>
                  </a:txBody>
                  <a:tcPr/>
                </a:tc>
                <a:tc>
                  <a:txBody>
                    <a:bodyPr/>
                    <a:lstStyle/>
                    <a:p>
                      <a:pPr algn="ctr"/>
                      <a:r>
                        <a:rPr lang="en-US">
                          <a:latin typeface="Cambria" pitchFamily="18" charset="0"/>
                        </a:rPr>
                        <a:t>10</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Graph and its representations</a:t>
            </a:r>
          </a:p>
        </p:txBody>
      </p:sp>
      <p:sp>
        <p:nvSpPr>
          <p:cNvPr id="3" name="Content Placeholder 2"/>
          <p:cNvSpPr>
            <a:spLocks noGrp="1"/>
          </p:cNvSpPr>
          <p:nvPr>
            <p:ph idx="1"/>
          </p:nvPr>
        </p:nvSpPr>
        <p:spPr>
          <a:xfrm>
            <a:off x="285750" y="990600"/>
            <a:ext cx="8229600" cy="5562600"/>
          </a:xfrm>
        </p:spPr>
        <p:txBody>
          <a:bodyPr>
            <a:normAutofit/>
          </a:bodyPr>
          <a:lstStyle/>
          <a:p>
            <a:pPr marL="0" indent="0" algn="just">
              <a:lnSpc>
                <a:spcPct val="150000"/>
              </a:lnSpc>
              <a:buNone/>
            </a:pPr>
            <a:r>
              <a:rPr lang="en-US" sz="2000" b="1">
                <a:latin typeface="Cambria" pitchFamily="18" charset="0"/>
              </a:rPr>
              <a:t>Adjacency Matrix</a:t>
            </a:r>
          </a:p>
          <a:p>
            <a:pPr algn="just">
              <a:lnSpc>
                <a:spcPct val="150000"/>
              </a:lnSpc>
            </a:pPr>
            <a:r>
              <a:rPr lang="en-US" sz="2000">
                <a:latin typeface="Cambria" pitchFamily="18" charset="0"/>
              </a:rPr>
              <a:t>An adjacency matrix is a way of representing a graph as a matrix of </a:t>
            </a:r>
            <a:r>
              <a:rPr lang="en-US" sz="2000" err="1">
                <a:latin typeface="Cambria" pitchFamily="18" charset="0"/>
              </a:rPr>
              <a:t>boolean</a:t>
            </a:r>
            <a:r>
              <a:rPr lang="en-US" sz="2000">
                <a:latin typeface="Cambria" pitchFamily="18" charset="0"/>
              </a:rPr>
              <a:t> (0’s and 1’s).</a:t>
            </a:r>
          </a:p>
          <a:p>
            <a:pPr algn="just">
              <a:lnSpc>
                <a:spcPct val="150000"/>
              </a:lnSpc>
            </a:pPr>
            <a:r>
              <a:rPr lang="en-US" sz="2000">
                <a:latin typeface="Cambria" pitchFamily="18" charset="0"/>
              </a:rPr>
              <a:t>Let’s assume there are n vertices in the graph So, create a 2D matrix </a:t>
            </a:r>
            <a:r>
              <a:rPr lang="en-US" sz="2000" err="1">
                <a:latin typeface="Cambria" pitchFamily="18" charset="0"/>
              </a:rPr>
              <a:t>adjMat</a:t>
            </a:r>
            <a:r>
              <a:rPr lang="en-US" sz="2000">
                <a:latin typeface="Cambria" pitchFamily="18" charset="0"/>
              </a:rPr>
              <a:t>[n][n] having dimension n x n.</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0" name="Picture 2" descr="Undirected_to_Adjacency_matrix">
            <a:extLst>
              <a:ext uri="{FF2B5EF4-FFF2-40B4-BE49-F238E27FC236}">
                <a16:creationId xmlns:a16="http://schemas.microsoft.com/office/drawing/2014/main" id="{10A3E60E-98F7-15B0-8EE0-A6AE74AF9598}"/>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20920"/>
          <a:stretch/>
        </p:blipFill>
        <p:spPr bwMode="auto">
          <a:xfrm>
            <a:off x="-76200" y="3618795"/>
            <a:ext cx="4566162" cy="17538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DB5CCBE-C75A-7FE4-7D9A-98B878E34E64}"/>
              </a:ext>
            </a:extLst>
          </p:cNvPr>
          <p:cNvSpPr txBox="1"/>
          <p:nvPr/>
        </p:nvSpPr>
        <p:spPr>
          <a:xfrm>
            <a:off x="869015" y="5593610"/>
            <a:ext cx="2675732" cy="369332"/>
          </a:xfrm>
          <a:prstGeom prst="rect">
            <a:avLst/>
          </a:prstGeom>
          <a:noFill/>
        </p:spPr>
        <p:txBody>
          <a:bodyPr wrap="none" rtlCol="0">
            <a:spAutoFit/>
          </a:bodyPr>
          <a:lstStyle/>
          <a:p>
            <a:r>
              <a:rPr lang="en-IN">
                <a:latin typeface="Cambria" panose="02040503050406030204" pitchFamily="18" charset="0"/>
                <a:ea typeface="Cambria" panose="02040503050406030204" pitchFamily="18" charset="0"/>
              </a:rPr>
              <a:t>Figure: Undirected Graph</a:t>
            </a:r>
          </a:p>
        </p:txBody>
      </p:sp>
      <p:pic>
        <p:nvPicPr>
          <p:cNvPr id="2052" name="Picture 4" descr="Directed_to_Adjacency_matrix">
            <a:extLst>
              <a:ext uri="{FF2B5EF4-FFF2-40B4-BE49-F238E27FC236}">
                <a16:creationId xmlns:a16="http://schemas.microsoft.com/office/drawing/2014/main" id="{764A2A13-9EA1-2D42-ACFA-4B10E60EDAAE}"/>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999" t="9052" r="3517" b="25066"/>
          <a:stretch/>
        </p:blipFill>
        <p:spPr bwMode="auto">
          <a:xfrm>
            <a:off x="4572000" y="3782466"/>
            <a:ext cx="4484122" cy="15515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57E42E4-7C92-C8D2-3699-6B434BC07ECC}"/>
              </a:ext>
            </a:extLst>
          </p:cNvPr>
          <p:cNvSpPr txBox="1"/>
          <p:nvPr/>
        </p:nvSpPr>
        <p:spPr>
          <a:xfrm>
            <a:off x="5782468" y="5562600"/>
            <a:ext cx="2422458" cy="369332"/>
          </a:xfrm>
          <a:prstGeom prst="rect">
            <a:avLst/>
          </a:prstGeom>
          <a:noFill/>
        </p:spPr>
        <p:txBody>
          <a:bodyPr wrap="none" rtlCol="0">
            <a:spAutoFit/>
          </a:bodyPr>
          <a:lstStyle/>
          <a:p>
            <a:r>
              <a:rPr lang="en-IN">
                <a:latin typeface="Cambria" panose="02040503050406030204" pitchFamily="18" charset="0"/>
                <a:ea typeface="Cambria" panose="02040503050406030204" pitchFamily="18" charset="0"/>
              </a:rPr>
              <a:t>Figure: Directed Graph</a:t>
            </a:r>
          </a:p>
        </p:txBody>
      </p:sp>
      <p:sp>
        <p:nvSpPr>
          <p:cNvPr id="6" name="Rectangle 5">
            <a:extLst>
              <a:ext uri="{FF2B5EF4-FFF2-40B4-BE49-F238E27FC236}">
                <a16:creationId xmlns:a16="http://schemas.microsoft.com/office/drawing/2014/main" id="{1C91FECC-FAE7-11E7-8E1D-06671D4DD7E9}"/>
              </a:ext>
            </a:extLst>
          </p:cNvPr>
          <p:cNvSpPr/>
          <p:nvPr/>
        </p:nvSpPr>
        <p:spPr>
          <a:xfrm>
            <a:off x="76200" y="3771900"/>
            <a:ext cx="4244975" cy="21910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740C5E48-F733-EB64-DF3E-BA53690BA42D}"/>
              </a:ext>
            </a:extLst>
          </p:cNvPr>
          <p:cNvSpPr/>
          <p:nvPr/>
        </p:nvSpPr>
        <p:spPr>
          <a:xfrm>
            <a:off x="4572000" y="3771900"/>
            <a:ext cx="4484122" cy="21910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8855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Trees</a:t>
            </a:r>
          </a:p>
        </p:txBody>
      </p:sp>
      <p:sp>
        <p:nvSpPr>
          <p:cNvPr id="3" name="Content Placeholder 2"/>
          <p:cNvSpPr>
            <a:spLocks noGrp="1"/>
          </p:cNvSpPr>
          <p:nvPr>
            <p:ph idx="1"/>
          </p:nvPr>
        </p:nvSpPr>
        <p:spPr>
          <a:xfrm>
            <a:off x="457200" y="990600"/>
            <a:ext cx="8229600" cy="5562600"/>
          </a:xfrm>
        </p:spPr>
        <p:txBody>
          <a:bodyPr>
            <a:normAutofit/>
          </a:bodyPr>
          <a:lstStyle/>
          <a:p>
            <a:pPr algn="just">
              <a:lnSpc>
                <a:spcPct val="160000"/>
              </a:lnSpc>
            </a:pPr>
            <a:endParaRPr lang="en-US">
              <a:latin typeface="Cambria" pitchFamily="18" charset="0"/>
            </a:endParaRP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1" name="Picture 7" descr="D:\Balu\VIT Bhopal\2023 Data Structure\Unit - III\Treedatastructure.png"/>
          <p:cNvPicPr>
            <a:picLocks noChangeAspect="1" noChangeArrowheads="1"/>
          </p:cNvPicPr>
          <p:nvPr/>
        </p:nvPicPr>
        <p:blipFill>
          <a:blip r:embed="rId2"/>
          <a:srcRect/>
          <a:stretch>
            <a:fillRect/>
          </a:stretch>
        </p:blipFill>
        <p:spPr bwMode="auto">
          <a:xfrm>
            <a:off x="304800" y="696897"/>
            <a:ext cx="8601501" cy="430879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Graph</a:t>
            </a:r>
          </a:p>
        </p:txBody>
      </p:sp>
      <p:sp>
        <p:nvSpPr>
          <p:cNvPr id="3" name="Content Placeholder 2"/>
          <p:cNvSpPr>
            <a:spLocks noGrp="1"/>
          </p:cNvSpPr>
          <p:nvPr>
            <p:ph idx="1"/>
          </p:nvPr>
        </p:nvSpPr>
        <p:spPr>
          <a:xfrm>
            <a:off x="457200" y="990600"/>
            <a:ext cx="8229600" cy="5562600"/>
          </a:xfrm>
        </p:spPr>
        <p:txBody>
          <a:bodyPr>
            <a:normAutofit/>
          </a:bodyPr>
          <a:lstStyle/>
          <a:p>
            <a:pPr algn="just">
              <a:lnSpc>
                <a:spcPct val="150000"/>
              </a:lnSpc>
            </a:pPr>
            <a:r>
              <a:rPr lang="en-US" sz="2000">
                <a:latin typeface="Cambria" pitchFamily="18" charset="0"/>
              </a:rPr>
              <a:t>A Graph is a non-linear data structure consisting of vertices and edges. </a:t>
            </a:r>
          </a:p>
          <a:p>
            <a:pPr algn="just">
              <a:lnSpc>
                <a:spcPct val="150000"/>
              </a:lnSpc>
            </a:pPr>
            <a:r>
              <a:rPr lang="en-US" sz="2000">
                <a:latin typeface="Cambria" pitchFamily="18" charset="0"/>
              </a:rPr>
              <a:t>The vertices are sometimes also referred to as nodes and the edges are lines or arcs that connect any two nodes in the graph. </a:t>
            </a:r>
          </a:p>
          <a:p>
            <a:pPr algn="just">
              <a:lnSpc>
                <a:spcPct val="150000"/>
              </a:lnSpc>
            </a:pPr>
            <a:r>
              <a:rPr lang="en-US" sz="2000">
                <a:latin typeface="Cambria" pitchFamily="18" charset="0"/>
              </a:rPr>
              <a:t>More formally a Graph is composed of a set of vertices( V ) and a set of edges( E ). The graph is denoted by G(E, V).</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What is Graph in Data Structure &amp; Algorithms">
            <a:extLst>
              <a:ext uri="{FF2B5EF4-FFF2-40B4-BE49-F238E27FC236}">
                <a16:creationId xmlns:a16="http://schemas.microsoft.com/office/drawing/2014/main" id="{BBE77DAB-F7D4-F236-99BB-E6840D12D1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95" t="18033" r="12053" b="14386"/>
          <a:stretch/>
        </p:blipFill>
        <p:spPr bwMode="auto">
          <a:xfrm>
            <a:off x="2057400" y="3886200"/>
            <a:ext cx="48006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718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Graph Traversal</a:t>
            </a:r>
          </a:p>
        </p:txBody>
      </p:sp>
      <p:sp>
        <p:nvSpPr>
          <p:cNvPr id="3" name="Content Placeholder 2"/>
          <p:cNvSpPr>
            <a:spLocks noGrp="1"/>
          </p:cNvSpPr>
          <p:nvPr>
            <p:ph idx="1"/>
          </p:nvPr>
        </p:nvSpPr>
        <p:spPr>
          <a:xfrm>
            <a:off x="457200" y="990600"/>
            <a:ext cx="8058150" cy="5562600"/>
          </a:xfrm>
        </p:spPr>
        <p:txBody>
          <a:bodyPr>
            <a:normAutofit/>
          </a:bodyPr>
          <a:lstStyle/>
          <a:p>
            <a:pPr algn="just">
              <a:lnSpc>
                <a:spcPct val="150000"/>
              </a:lnSpc>
              <a:buFont typeface="Courier New" panose="02070309020205020404" pitchFamily="49" charset="0"/>
              <a:buChar char="o"/>
            </a:pPr>
            <a:r>
              <a:rPr lang="en-US" sz="2000">
                <a:latin typeface="Cambria" pitchFamily="18" charset="0"/>
              </a:rPr>
              <a:t>Graph traversal (also known as graph search) refers to the process of visiting (checking and/or updating) each vertex in a graph. </a:t>
            </a:r>
          </a:p>
          <a:p>
            <a:pPr algn="just">
              <a:lnSpc>
                <a:spcPct val="150000"/>
              </a:lnSpc>
              <a:buFont typeface="Courier New" panose="02070309020205020404" pitchFamily="49" charset="0"/>
              <a:buChar char="o"/>
            </a:pPr>
            <a:r>
              <a:rPr lang="en-US" sz="2000">
                <a:latin typeface="Cambria" pitchFamily="18" charset="0"/>
              </a:rPr>
              <a:t>Such traversals are classified by the order in which the vertices are visited. </a:t>
            </a:r>
          </a:p>
          <a:p>
            <a:pPr marL="0" indent="0" algn="just">
              <a:lnSpc>
                <a:spcPct val="150000"/>
              </a:lnSpc>
              <a:buNone/>
            </a:pPr>
            <a:r>
              <a:rPr lang="en-US" sz="2000">
                <a:latin typeface="Cambria" pitchFamily="18" charset="0"/>
              </a:rPr>
              <a:t>Types:</a:t>
            </a:r>
          </a:p>
          <a:p>
            <a:pPr lvl="1" algn="just">
              <a:lnSpc>
                <a:spcPct val="150000"/>
              </a:lnSpc>
              <a:buFont typeface="Wingdings" panose="05000000000000000000" pitchFamily="2" charset="2"/>
              <a:buChar char="ü"/>
            </a:pPr>
            <a:r>
              <a:rPr lang="en-US" sz="2000">
                <a:latin typeface="Cambria" pitchFamily="18" charset="0"/>
              </a:rPr>
              <a:t>Breadth First Search (BFS)</a:t>
            </a:r>
          </a:p>
          <a:p>
            <a:pPr lvl="1" algn="just">
              <a:lnSpc>
                <a:spcPct val="150000"/>
              </a:lnSpc>
              <a:buFont typeface="Wingdings" panose="05000000000000000000" pitchFamily="2" charset="2"/>
              <a:buChar char="ü"/>
            </a:pPr>
            <a:r>
              <a:rPr lang="en-US" sz="2000">
                <a:latin typeface="Cambria" pitchFamily="18" charset="0"/>
              </a:rPr>
              <a:t>Depth First Search (DFS)</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64435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pitchFamily="18" charset="0"/>
              </a:rPr>
              <a:t>Breadth First Search (BFS)</a:t>
            </a:r>
          </a:p>
        </p:txBody>
      </p:sp>
      <p:sp>
        <p:nvSpPr>
          <p:cNvPr id="3" name="Content Placeholder 2"/>
          <p:cNvSpPr>
            <a:spLocks noGrp="1"/>
          </p:cNvSpPr>
          <p:nvPr>
            <p:ph idx="1"/>
          </p:nvPr>
        </p:nvSpPr>
        <p:spPr>
          <a:xfrm>
            <a:off x="457200" y="990600"/>
            <a:ext cx="8229600" cy="5867400"/>
          </a:xfrm>
        </p:spPr>
        <p:txBody>
          <a:bodyPr>
            <a:normAutofit/>
          </a:bodyPr>
          <a:lstStyle/>
          <a:p>
            <a:pPr algn="just">
              <a:lnSpc>
                <a:spcPct val="150000"/>
              </a:lnSpc>
              <a:buFont typeface="Courier New" panose="02070309020205020404" pitchFamily="49" charset="0"/>
              <a:buChar char="o"/>
            </a:pPr>
            <a:r>
              <a:rPr lang="en-US" sz="2000">
                <a:latin typeface="Cambria" pitchFamily="18" charset="0"/>
              </a:rPr>
              <a:t>The Breadth First Search (BFS) algorithm is used to search a graph data structure for a node that meets a set of criteria. </a:t>
            </a:r>
          </a:p>
          <a:p>
            <a:pPr algn="just">
              <a:lnSpc>
                <a:spcPct val="150000"/>
              </a:lnSpc>
              <a:buFont typeface="Courier New" panose="02070309020205020404" pitchFamily="49" charset="0"/>
              <a:buChar char="o"/>
            </a:pPr>
            <a:r>
              <a:rPr lang="en-US" sz="2000">
                <a:latin typeface="Cambria" pitchFamily="18" charset="0"/>
              </a:rPr>
              <a:t>It starts at the root of the graph and visits all nodes at the current depth level before moving on to the nodes at the next depth level.</a:t>
            </a: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r>
              <a:rPr lang="en-US" sz="2400">
                <a:latin typeface="Cambria" pitchFamily="18" charset="0"/>
              </a:rPr>
              <a:t>BFS : 8,3,10,1,6,14,4,7,13</a:t>
            </a: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endParaRPr lang="en-US" sz="2000">
              <a:latin typeface="Cambria" pitchFamily="18" charset="0"/>
            </a:endParaRP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2">
            <a:extLst>
              <a:ext uri="{FF2B5EF4-FFF2-40B4-BE49-F238E27FC236}">
                <a16:creationId xmlns:a16="http://schemas.microsoft.com/office/drawing/2014/main" id="{095A6D8A-83FF-1419-4BF2-9FE082ED9AC1}"/>
              </a:ext>
            </a:extLst>
          </p:cNvPr>
          <p:cNvPicPr>
            <a:picLocks noChangeAspect="1" noChangeArrowheads="1"/>
          </p:cNvPicPr>
          <p:nvPr/>
        </p:nvPicPr>
        <p:blipFill rotWithShape="1">
          <a:blip r:embed="rId3">
            <a:clrChange>
              <a:clrFrom>
                <a:srgbClr val="FFFFFF"/>
              </a:clrFrom>
              <a:clrTo>
                <a:srgbClr val="FFFFFF">
                  <a:alpha val="0"/>
                </a:srgbClr>
              </a:clrTo>
            </a:clrChange>
          </a:blip>
          <a:srcRect b="17708"/>
          <a:stretch/>
        </p:blipFill>
        <p:spPr bwMode="auto">
          <a:xfrm>
            <a:off x="2743200" y="2819400"/>
            <a:ext cx="3062941" cy="3124200"/>
          </a:xfrm>
          <a:prstGeom prst="rect">
            <a:avLst/>
          </a:prstGeom>
          <a:noFill/>
          <a:ln w="9525">
            <a:noFill/>
            <a:miter lim="800000"/>
            <a:headEnd/>
            <a:tailEnd/>
          </a:ln>
          <a:effectLst/>
        </p:spPr>
      </p:pic>
    </p:spTree>
    <p:extLst>
      <p:ext uri="{BB962C8B-B14F-4D97-AF65-F5344CB8AC3E}">
        <p14:creationId xmlns:p14="http://schemas.microsoft.com/office/powerpoint/2010/main" val="2073959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pitchFamily="18" charset="0"/>
              </a:rPr>
              <a:t>Breadth First Search (BFS)</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Content Placeholder 11">
            <a:extLst>
              <a:ext uri="{FF2B5EF4-FFF2-40B4-BE49-F238E27FC236}">
                <a16:creationId xmlns:a16="http://schemas.microsoft.com/office/drawing/2014/main" id="{57D6654F-0FF6-F184-D0A8-B1629C84300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800" y="1981200"/>
            <a:ext cx="8199831" cy="2629128"/>
          </a:xfrm>
        </p:spPr>
      </p:pic>
      <p:sp>
        <p:nvSpPr>
          <p:cNvPr id="13" name="TextBox 12">
            <a:extLst>
              <a:ext uri="{FF2B5EF4-FFF2-40B4-BE49-F238E27FC236}">
                <a16:creationId xmlns:a16="http://schemas.microsoft.com/office/drawing/2014/main" id="{525D5FAC-57F0-E996-353F-3871DE4D556D}"/>
              </a:ext>
            </a:extLst>
          </p:cNvPr>
          <p:cNvSpPr txBox="1"/>
          <p:nvPr/>
        </p:nvSpPr>
        <p:spPr>
          <a:xfrm>
            <a:off x="1143000" y="5334000"/>
            <a:ext cx="4310795" cy="461665"/>
          </a:xfrm>
          <a:prstGeom prst="rect">
            <a:avLst/>
          </a:prstGeom>
          <a:noFill/>
        </p:spPr>
        <p:txBody>
          <a:bodyPr wrap="none" rtlCol="0">
            <a:spAutoFit/>
          </a:bodyPr>
          <a:lstStyle/>
          <a:p>
            <a:r>
              <a:rPr lang="en-IN">
                <a:latin typeface="Cambria" panose="02040503050406030204" pitchFamily="18" charset="0"/>
                <a:ea typeface="Cambria" panose="02040503050406030204" pitchFamily="18" charset="0"/>
              </a:rPr>
              <a:t>One of the possible BFS : </a:t>
            </a:r>
            <a:r>
              <a:rPr lang="en-IN" sz="2400">
                <a:solidFill>
                  <a:srgbClr val="FF0000"/>
                </a:solidFill>
                <a:latin typeface="Cambria" panose="02040503050406030204" pitchFamily="18" charset="0"/>
                <a:ea typeface="Cambria" panose="02040503050406030204" pitchFamily="18" charset="0"/>
              </a:rPr>
              <a:t>a e b g f d c h</a:t>
            </a:r>
            <a:endParaRPr lang="en-IN">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95958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pPr lvl="1" algn="ctr">
              <a:lnSpc>
                <a:spcPct val="150000"/>
              </a:lnSpc>
            </a:pPr>
            <a:r>
              <a:rPr lang="en-US" sz="4400">
                <a:latin typeface="Cambria" pitchFamily="18" charset="0"/>
              </a:rPr>
              <a:t>Breadth First Search (BFS)</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Content Placeholder 5">
            <a:extLst>
              <a:ext uri="{FF2B5EF4-FFF2-40B4-BE49-F238E27FC236}">
                <a16:creationId xmlns:a16="http://schemas.microsoft.com/office/drawing/2014/main" id="{09F26D85-D6A0-1B44-D6D4-4B69C829253D}"/>
              </a:ext>
            </a:extLst>
          </p:cNvPr>
          <p:cNvPicPr>
            <a:picLocks noGrp="1" noChangeAspect="1"/>
          </p:cNvPicPr>
          <p:nvPr>
            <p:ph idx="1"/>
          </p:nvPr>
        </p:nvPicPr>
        <p:blipFill>
          <a:blip r:embed="rId3"/>
          <a:stretch>
            <a:fillRect/>
          </a:stretch>
        </p:blipFill>
        <p:spPr>
          <a:xfrm>
            <a:off x="1371600" y="1600200"/>
            <a:ext cx="6248400" cy="3276600"/>
          </a:xfrm>
        </p:spPr>
      </p:pic>
      <p:graphicFrame>
        <p:nvGraphicFramePr>
          <p:cNvPr id="7" name="Table 7">
            <a:extLst>
              <a:ext uri="{FF2B5EF4-FFF2-40B4-BE49-F238E27FC236}">
                <a16:creationId xmlns:a16="http://schemas.microsoft.com/office/drawing/2014/main" id="{EAB651A2-7A20-A979-1FDD-5065197F7AF7}"/>
              </a:ext>
            </a:extLst>
          </p:cNvPr>
          <p:cNvGraphicFramePr>
            <a:graphicFrameLocks noGrp="1"/>
          </p:cNvGraphicFramePr>
          <p:nvPr>
            <p:extLst>
              <p:ext uri="{D42A27DB-BD31-4B8C-83A1-F6EECF244321}">
                <p14:modId xmlns:p14="http://schemas.microsoft.com/office/powerpoint/2010/main" val="2247633016"/>
              </p:ext>
            </p:extLst>
          </p:nvPr>
        </p:nvGraphicFramePr>
        <p:xfrm>
          <a:off x="310433" y="5334000"/>
          <a:ext cx="2585166" cy="457200"/>
        </p:xfrm>
        <a:graphic>
          <a:graphicData uri="http://schemas.openxmlformats.org/drawingml/2006/table">
            <a:tbl>
              <a:tblPr firstRow="1" bandRow="1">
                <a:tableStyleId>{5C22544A-7EE6-4342-B048-85BDC9FD1C3A}</a:tableStyleId>
              </a:tblPr>
              <a:tblGrid>
                <a:gridCol w="430861">
                  <a:extLst>
                    <a:ext uri="{9D8B030D-6E8A-4147-A177-3AD203B41FA5}">
                      <a16:colId xmlns:a16="http://schemas.microsoft.com/office/drawing/2014/main" val="3320644564"/>
                    </a:ext>
                  </a:extLst>
                </a:gridCol>
                <a:gridCol w="430861">
                  <a:extLst>
                    <a:ext uri="{9D8B030D-6E8A-4147-A177-3AD203B41FA5}">
                      <a16:colId xmlns:a16="http://schemas.microsoft.com/office/drawing/2014/main" val="1919791948"/>
                    </a:ext>
                  </a:extLst>
                </a:gridCol>
                <a:gridCol w="430861">
                  <a:extLst>
                    <a:ext uri="{9D8B030D-6E8A-4147-A177-3AD203B41FA5}">
                      <a16:colId xmlns:a16="http://schemas.microsoft.com/office/drawing/2014/main" val="2868931990"/>
                    </a:ext>
                  </a:extLst>
                </a:gridCol>
                <a:gridCol w="430861">
                  <a:extLst>
                    <a:ext uri="{9D8B030D-6E8A-4147-A177-3AD203B41FA5}">
                      <a16:colId xmlns:a16="http://schemas.microsoft.com/office/drawing/2014/main" val="2185887884"/>
                    </a:ext>
                  </a:extLst>
                </a:gridCol>
                <a:gridCol w="430861">
                  <a:extLst>
                    <a:ext uri="{9D8B030D-6E8A-4147-A177-3AD203B41FA5}">
                      <a16:colId xmlns:a16="http://schemas.microsoft.com/office/drawing/2014/main" val="2602580097"/>
                    </a:ext>
                  </a:extLst>
                </a:gridCol>
                <a:gridCol w="430861">
                  <a:extLst>
                    <a:ext uri="{9D8B030D-6E8A-4147-A177-3AD203B41FA5}">
                      <a16:colId xmlns:a16="http://schemas.microsoft.com/office/drawing/2014/main" val="1705423173"/>
                    </a:ext>
                  </a:extLst>
                </a:gridCol>
              </a:tblGrid>
              <a:tr h="457200">
                <a:tc>
                  <a:txBody>
                    <a:bodyPr/>
                    <a:lstStyle/>
                    <a:p>
                      <a:pPr algn="ctr"/>
                      <a:r>
                        <a:rPr lang="en-IN"/>
                        <a:t>e</a:t>
                      </a:r>
                    </a:p>
                  </a:txBody>
                  <a:tcPr/>
                </a:tc>
                <a:tc>
                  <a:txBody>
                    <a:bodyPr/>
                    <a:lstStyle/>
                    <a:p>
                      <a:pPr algn="ctr"/>
                      <a:r>
                        <a:rPr lang="en-IN"/>
                        <a:t>b</a:t>
                      </a:r>
                    </a:p>
                  </a:txBody>
                  <a:tcPr/>
                </a:tc>
                <a:tc>
                  <a:txBody>
                    <a:bodyPr/>
                    <a:lstStyle/>
                    <a:p>
                      <a:pPr algn="ctr"/>
                      <a:r>
                        <a:rPr lang="en-IN"/>
                        <a:t>g</a:t>
                      </a:r>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extLst>
                  <a:ext uri="{0D108BD9-81ED-4DB2-BD59-A6C34878D82A}">
                    <a16:rowId xmlns:a16="http://schemas.microsoft.com/office/drawing/2014/main" val="2098742492"/>
                  </a:ext>
                </a:extLst>
              </a:tr>
            </a:tbl>
          </a:graphicData>
        </a:graphic>
      </p:graphicFrame>
      <p:graphicFrame>
        <p:nvGraphicFramePr>
          <p:cNvPr id="8" name="Table 8">
            <a:extLst>
              <a:ext uri="{FF2B5EF4-FFF2-40B4-BE49-F238E27FC236}">
                <a16:creationId xmlns:a16="http://schemas.microsoft.com/office/drawing/2014/main" id="{DA51242F-95CF-6A9F-5E68-5AEA7B6C59C7}"/>
              </a:ext>
            </a:extLst>
          </p:cNvPr>
          <p:cNvGraphicFramePr>
            <a:graphicFrameLocks noGrp="1"/>
          </p:cNvGraphicFramePr>
          <p:nvPr>
            <p:extLst>
              <p:ext uri="{D42A27DB-BD31-4B8C-83A1-F6EECF244321}">
                <p14:modId xmlns:p14="http://schemas.microsoft.com/office/powerpoint/2010/main" val="2127780127"/>
              </p:ext>
            </p:extLst>
          </p:nvPr>
        </p:nvGraphicFramePr>
        <p:xfrm>
          <a:off x="2895600" y="6258559"/>
          <a:ext cx="3581400" cy="457200"/>
        </p:xfrm>
        <a:graphic>
          <a:graphicData uri="http://schemas.openxmlformats.org/drawingml/2006/table">
            <a:tbl>
              <a:tblPr firstRow="1" bandRow="1">
                <a:tableStyleId>{073A0DAA-6AF3-43AB-8588-CEC1D06C72B9}</a:tableStyleId>
              </a:tblPr>
              <a:tblGrid>
                <a:gridCol w="465807">
                  <a:extLst>
                    <a:ext uri="{9D8B030D-6E8A-4147-A177-3AD203B41FA5}">
                      <a16:colId xmlns:a16="http://schemas.microsoft.com/office/drawing/2014/main" val="3385273368"/>
                    </a:ext>
                  </a:extLst>
                </a:gridCol>
                <a:gridCol w="465807">
                  <a:extLst>
                    <a:ext uri="{9D8B030D-6E8A-4147-A177-3AD203B41FA5}">
                      <a16:colId xmlns:a16="http://schemas.microsoft.com/office/drawing/2014/main" val="2979557868"/>
                    </a:ext>
                  </a:extLst>
                </a:gridCol>
                <a:gridCol w="465807">
                  <a:extLst>
                    <a:ext uri="{9D8B030D-6E8A-4147-A177-3AD203B41FA5}">
                      <a16:colId xmlns:a16="http://schemas.microsoft.com/office/drawing/2014/main" val="1765939353"/>
                    </a:ext>
                  </a:extLst>
                </a:gridCol>
                <a:gridCol w="465807">
                  <a:extLst>
                    <a:ext uri="{9D8B030D-6E8A-4147-A177-3AD203B41FA5}">
                      <a16:colId xmlns:a16="http://schemas.microsoft.com/office/drawing/2014/main" val="3331106463"/>
                    </a:ext>
                  </a:extLst>
                </a:gridCol>
                <a:gridCol w="465807">
                  <a:extLst>
                    <a:ext uri="{9D8B030D-6E8A-4147-A177-3AD203B41FA5}">
                      <a16:colId xmlns:a16="http://schemas.microsoft.com/office/drawing/2014/main" val="3373076897"/>
                    </a:ext>
                  </a:extLst>
                </a:gridCol>
                <a:gridCol w="465807">
                  <a:extLst>
                    <a:ext uri="{9D8B030D-6E8A-4147-A177-3AD203B41FA5}">
                      <a16:colId xmlns:a16="http://schemas.microsoft.com/office/drawing/2014/main" val="3826343073"/>
                    </a:ext>
                  </a:extLst>
                </a:gridCol>
                <a:gridCol w="384291">
                  <a:extLst>
                    <a:ext uri="{9D8B030D-6E8A-4147-A177-3AD203B41FA5}">
                      <a16:colId xmlns:a16="http://schemas.microsoft.com/office/drawing/2014/main" val="2937350704"/>
                    </a:ext>
                  </a:extLst>
                </a:gridCol>
                <a:gridCol w="402267">
                  <a:extLst>
                    <a:ext uri="{9D8B030D-6E8A-4147-A177-3AD203B41FA5}">
                      <a16:colId xmlns:a16="http://schemas.microsoft.com/office/drawing/2014/main" val="3954964281"/>
                    </a:ext>
                  </a:extLst>
                </a:gridCol>
              </a:tblGrid>
              <a:tr h="370840">
                <a:tc>
                  <a:txBody>
                    <a:bodyPr/>
                    <a:lstStyle/>
                    <a:p>
                      <a:pPr algn="ctr"/>
                      <a:r>
                        <a:rPr lang="en-IN" sz="2400"/>
                        <a:t>a</a:t>
                      </a:r>
                    </a:p>
                  </a:txBody>
                  <a:tcPr/>
                </a:tc>
                <a:tc>
                  <a:txBody>
                    <a:bodyPr/>
                    <a:lstStyle/>
                    <a:p>
                      <a:pPr algn="ctr"/>
                      <a:r>
                        <a:rPr lang="en-IN" sz="2400"/>
                        <a:t>e</a:t>
                      </a:r>
                    </a:p>
                  </a:txBody>
                  <a:tcPr/>
                </a:tc>
                <a:tc>
                  <a:txBody>
                    <a:bodyPr/>
                    <a:lstStyle/>
                    <a:p>
                      <a:pPr algn="ctr"/>
                      <a:r>
                        <a:rPr lang="en-IN" sz="2400"/>
                        <a:t>b</a:t>
                      </a:r>
                    </a:p>
                  </a:txBody>
                  <a:tcPr/>
                </a:tc>
                <a:tc>
                  <a:txBody>
                    <a:bodyPr/>
                    <a:lstStyle/>
                    <a:p>
                      <a:pPr algn="ctr"/>
                      <a:r>
                        <a:rPr lang="en-IN" sz="2400"/>
                        <a:t>g</a:t>
                      </a:r>
                    </a:p>
                  </a:txBody>
                  <a:tcPr/>
                </a:tc>
                <a:tc>
                  <a:txBody>
                    <a:bodyPr/>
                    <a:lstStyle/>
                    <a:p>
                      <a:pPr algn="ctr"/>
                      <a:r>
                        <a:rPr lang="en-IN" sz="2400"/>
                        <a:t>f</a:t>
                      </a:r>
                    </a:p>
                  </a:txBody>
                  <a:tcPr/>
                </a:tc>
                <a:tc>
                  <a:txBody>
                    <a:bodyPr/>
                    <a:lstStyle/>
                    <a:p>
                      <a:pPr algn="ctr"/>
                      <a:r>
                        <a:rPr lang="en-IN" sz="2400"/>
                        <a:t>d</a:t>
                      </a:r>
                    </a:p>
                  </a:txBody>
                  <a:tcPr/>
                </a:tc>
                <a:tc>
                  <a:txBody>
                    <a:bodyPr/>
                    <a:lstStyle/>
                    <a:p>
                      <a:pPr algn="ctr"/>
                      <a:r>
                        <a:rPr lang="en-IN" sz="2400"/>
                        <a:t>c</a:t>
                      </a:r>
                    </a:p>
                  </a:txBody>
                  <a:tcPr/>
                </a:tc>
                <a:tc>
                  <a:txBody>
                    <a:bodyPr/>
                    <a:lstStyle/>
                    <a:p>
                      <a:pPr algn="ctr"/>
                      <a:r>
                        <a:rPr lang="en-IN" sz="2400"/>
                        <a:t>h</a:t>
                      </a:r>
                    </a:p>
                  </a:txBody>
                  <a:tcPr/>
                </a:tc>
                <a:extLst>
                  <a:ext uri="{0D108BD9-81ED-4DB2-BD59-A6C34878D82A}">
                    <a16:rowId xmlns:a16="http://schemas.microsoft.com/office/drawing/2014/main" val="1871470488"/>
                  </a:ext>
                </a:extLst>
              </a:tr>
            </a:tbl>
          </a:graphicData>
        </a:graphic>
      </p:graphicFrame>
      <p:sp>
        <p:nvSpPr>
          <p:cNvPr id="9" name="TextBox 8">
            <a:extLst>
              <a:ext uri="{FF2B5EF4-FFF2-40B4-BE49-F238E27FC236}">
                <a16:creationId xmlns:a16="http://schemas.microsoft.com/office/drawing/2014/main" id="{768B775C-B344-47E3-D17B-89E98BD7BD06}"/>
              </a:ext>
            </a:extLst>
          </p:cNvPr>
          <p:cNvSpPr txBox="1"/>
          <p:nvPr/>
        </p:nvSpPr>
        <p:spPr>
          <a:xfrm>
            <a:off x="1195692" y="4876800"/>
            <a:ext cx="814647" cy="369332"/>
          </a:xfrm>
          <a:prstGeom prst="rect">
            <a:avLst/>
          </a:prstGeom>
          <a:noFill/>
        </p:spPr>
        <p:txBody>
          <a:bodyPr wrap="none" rtlCol="0">
            <a:spAutoFit/>
          </a:bodyPr>
          <a:lstStyle/>
          <a:p>
            <a:r>
              <a:rPr lang="en-IN">
                <a:latin typeface="Cambria" panose="02040503050406030204" pitchFamily="18" charset="0"/>
                <a:ea typeface="Cambria" panose="02040503050406030204" pitchFamily="18" charset="0"/>
              </a:rPr>
              <a:t>Queue</a:t>
            </a:r>
          </a:p>
        </p:txBody>
      </p:sp>
      <p:graphicFrame>
        <p:nvGraphicFramePr>
          <p:cNvPr id="10" name="Table 10">
            <a:extLst>
              <a:ext uri="{FF2B5EF4-FFF2-40B4-BE49-F238E27FC236}">
                <a16:creationId xmlns:a16="http://schemas.microsoft.com/office/drawing/2014/main" id="{E599C45D-684E-9EDF-3D71-A1D5CA105A2E}"/>
              </a:ext>
            </a:extLst>
          </p:cNvPr>
          <p:cNvGraphicFramePr>
            <a:graphicFrameLocks noGrp="1"/>
          </p:cNvGraphicFramePr>
          <p:nvPr>
            <p:extLst>
              <p:ext uri="{D42A27DB-BD31-4B8C-83A1-F6EECF244321}">
                <p14:modId xmlns:p14="http://schemas.microsoft.com/office/powerpoint/2010/main" val="599509202"/>
              </p:ext>
            </p:extLst>
          </p:nvPr>
        </p:nvGraphicFramePr>
        <p:xfrm>
          <a:off x="7467600" y="5344160"/>
          <a:ext cx="533400" cy="3708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1527073314"/>
                    </a:ext>
                  </a:extLst>
                </a:gridCol>
              </a:tblGrid>
              <a:tr h="370840">
                <a:tc>
                  <a:txBody>
                    <a:bodyPr/>
                    <a:lstStyle/>
                    <a:p>
                      <a:pPr algn="ctr"/>
                      <a:r>
                        <a:rPr lang="en-IN"/>
                        <a:t>a</a:t>
                      </a:r>
                    </a:p>
                  </a:txBody>
                  <a:tcPr/>
                </a:tc>
                <a:extLst>
                  <a:ext uri="{0D108BD9-81ED-4DB2-BD59-A6C34878D82A}">
                    <a16:rowId xmlns:a16="http://schemas.microsoft.com/office/drawing/2014/main" val="2438728786"/>
                  </a:ext>
                </a:extLst>
              </a:tr>
            </a:tbl>
          </a:graphicData>
        </a:graphic>
      </p:graphicFrame>
      <p:sp>
        <p:nvSpPr>
          <p:cNvPr id="11" name="TextBox 10">
            <a:extLst>
              <a:ext uri="{FF2B5EF4-FFF2-40B4-BE49-F238E27FC236}">
                <a16:creationId xmlns:a16="http://schemas.microsoft.com/office/drawing/2014/main" id="{27E98B45-466C-6A22-8C9C-668532ADAB57}"/>
              </a:ext>
            </a:extLst>
          </p:cNvPr>
          <p:cNvSpPr txBox="1"/>
          <p:nvPr/>
        </p:nvSpPr>
        <p:spPr>
          <a:xfrm>
            <a:off x="6781800" y="4800600"/>
            <a:ext cx="1819537" cy="369332"/>
          </a:xfrm>
          <a:prstGeom prst="rect">
            <a:avLst/>
          </a:prstGeom>
          <a:noFill/>
        </p:spPr>
        <p:txBody>
          <a:bodyPr wrap="none" rtlCol="0">
            <a:spAutoFit/>
          </a:bodyPr>
          <a:lstStyle/>
          <a:p>
            <a:r>
              <a:rPr lang="en-IN">
                <a:latin typeface="Cambria" panose="02040503050406030204" pitchFamily="18" charset="0"/>
                <a:ea typeface="Cambria" panose="02040503050406030204" pitchFamily="18" charset="0"/>
              </a:rPr>
              <a:t>Processing Node</a:t>
            </a:r>
          </a:p>
        </p:txBody>
      </p:sp>
      <p:sp>
        <p:nvSpPr>
          <p:cNvPr id="14" name="TextBox 13">
            <a:extLst>
              <a:ext uri="{FF2B5EF4-FFF2-40B4-BE49-F238E27FC236}">
                <a16:creationId xmlns:a16="http://schemas.microsoft.com/office/drawing/2014/main" id="{972A8188-CFBE-7873-3ED2-E0948F0DD26E}"/>
              </a:ext>
            </a:extLst>
          </p:cNvPr>
          <p:cNvSpPr txBox="1"/>
          <p:nvPr/>
        </p:nvSpPr>
        <p:spPr>
          <a:xfrm>
            <a:off x="2010339" y="6316930"/>
            <a:ext cx="868699" cy="369332"/>
          </a:xfrm>
          <a:prstGeom prst="rect">
            <a:avLst/>
          </a:prstGeom>
          <a:noFill/>
        </p:spPr>
        <p:txBody>
          <a:bodyPr wrap="none" rtlCol="0">
            <a:spAutoFit/>
          </a:bodyPr>
          <a:lstStyle/>
          <a:p>
            <a:r>
              <a:rPr lang="en-IN">
                <a:latin typeface="Cambria" panose="02040503050406030204" pitchFamily="18" charset="0"/>
                <a:ea typeface="Cambria" panose="02040503050406030204" pitchFamily="18" charset="0"/>
              </a:rPr>
              <a:t>Visited</a:t>
            </a:r>
          </a:p>
        </p:txBody>
      </p:sp>
    </p:spTree>
    <p:extLst>
      <p:ext uri="{BB962C8B-B14F-4D97-AF65-F5344CB8AC3E}">
        <p14:creationId xmlns:p14="http://schemas.microsoft.com/office/powerpoint/2010/main" val="2845577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pitchFamily="18" charset="0"/>
              </a:rPr>
              <a:t>Applications of (BFS)</a:t>
            </a:r>
          </a:p>
        </p:txBody>
      </p:sp>
      <p:sp>
        <p:nvSpPr>
          <p:cNvPr id="3" name="Content Placeholder 2"/>
          <p:cNvSpPr>
            <a:spLocks noGrp="1"/>
          </p:cNvSpPr>
          <p:nvPr>
            <p:ph idx="1"/>
          </p:nvPr>
        </p:nvSpPr>
        <p:spPr>
          <a:xfrm>
            <a:off x="609600" y="1143000"/>
            <a:ext cx="8077200" cy="5715000"/>
          </a:xfrm>
        </p:spPr>
        <p:txBody>
          <a:bodyPr>
            <a:normAutofit/>
          </a:bodyPr>
          <a:lstStyle/>
          <a:p>
            <a:pPr lvl="1" algn="just">
              <a:lnSpc>
                <a:spcPct val="150000"/>
              </a:lnSpc>
              <a:buFont typeface="Courier New" panose="02070309020205020404" pitchFamily="49" charset="0"/>
              <a:buChar char="o"/>
            </a:pPr>
            <a:r>
              <a:rPr lang="en-US" sz="2000">
                <a:latin typeface="Cambria" pitchFamily="18" charset="0"/>
              </a:rPr>
              <a:t>Shortest Path for unweighted graph</a:t>
            </a:r>
          </a:p>
          <a:p>
            <a:pPr lvl="1" algn="just">
              <a:lnSpc>
                <a:spcPct val="150000"/>
              </a:lnSpc>
              <a:buFont typeface="Courier New" panose="02070309020205020404" pitchFamily="49" charset="0"/>
              <a:buChar char="o"/>
            </a:pPr>
            <a:r>
              <a:rPr lang="en-US" sz="2000">
                <a:latin typeface="Cambria" pitchFamily="18" charset="0"/>
              </a:rPr>
              <a:t>Minimum Spanning Tree for weighted graphs</a:t>
            </a:r>
          </a:p>
          <a:p>
            <a:pPr lvl="1" algn="just">
              <a:lnSpc>
                <a:spcPct val="150000"/>
              </a:lnSpc>
              <a:buFont typeface="Courier New" panose="02070309020205020404" pitchFamily="49" charset="0"/>
              <a:buChar char="o"/>
            </a:pPr>
            <a:r>
              <a:rPr lang="en-US" sz="2000">
                <a:latin typeface="Cambria" pitchFamily="18" charset="0"/>
              </a:rPr>
              <a:t>Minimum Spanning Tree for weighted graphs</a:t>
            </a:r>
          </a:p>
          <a:p>
            <a:pPr lvl="1" algn="just">
              <a:lnSpc>
                <a:spcPct val="150000"/>
              </a:lnSpc>
              <a:buFont typeface="Courier New" panose="02070309020205020404" pitchFamily="49" charset="0"/>
              <a:buChar char="o"/>
            </a:pPr>
            <a:r>
              <a:rPr lang="en-US" sz="2000">
                <a:latin typeface="Cambria" pitchFamily="18" charset="0"/>
              </a:rPr>
              <a:t>Peer-to-Peer Networks (BitTorrent)</a:t>
            </a:r>
          </a:p>
          <a:p>
            <a:pPr lvl="1" algn="just">
              <a:lnSpc>
                <a:spcPct val="150000"/>
              </a:lnSpc>
              <a:buFont typeface="Courier New" panose="02070309020205020404" pitchFamily="49" charset="0"/>
              <a:buChar char="o"/>
            </a:pPr>
            <a:r>
              <a:rPr lang="en-US" sz="2000">
                <a:latin typeface="Cambria" pitchFamily="18" charset="0"/>
              </a:rPr>
              <a:t>Social Networking Websites (people within a given distance)</a:t>
            </a:r>
          </a:p>
          <a:p>
            <a:pPr lvl="1" algn="just">
              <a:lnSpc>
                <a:spcPct val="150000"/>
              </a:lnSpc>
              <a:buFont typeface="Courier New" panose="02070309020205020404" pitchFamily="49" charset="0"/>
              <a:buChar char="o"/>
            </a:pPr>
            <a:r>
              <a:rPr lang="en-US" sz="2000">
                <a:latin typeface="Cambria" pitchFamily="18" charset="0"/>
              </a:rPr>
              <a:t>GPS Navigation systems</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82418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pitchFamily="18" charset="0"/>
              </a:rPr>
              <a:t>Depth First Search (DFS)</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Content Placeholder 11">
            <a:extLst>
              <a:ext uri="{FF2B5EF4-FFF2-40B4-BE49-F238E27FC236}">
                <a16:creationId xmlns:a16="http://schemas.microsoft.com/office/drawing/2014/main" id="{57D6654F-0FF6-F184-D0A8-B1629C84300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43313"/>
          <a:stretch/>
        </p:blipFill>
        <p:spPr>
          <a:xfrm>
            <a:off x="2133600" y="1504286"/>
            <a:ext cx="4648200" cy="2629128"/>
          </a:xfrm>
        </p:spPr>
      </p:pic>
      <p:sp>
        <p:nvSpPr>
          <p:cNvPr id="13" name="TextBox 12">
            <a:extLst>
              <a:ext uri="{FF2B5EF4-FFF2-40B4-BE49-F238E27FC236}">
                <a16:creationId xmlns:a16="http://schemas.microsoft.com/office/drawing/2014/main" id="{525D5FAC-57F0-E996-353F-3871DE4D556D}"/>
              </a:ext>
            </a:extLst>
          </p:cNvPr>
          <p:cNvSpPr txBox="1"/>
          <p:nvPr/>
        </p:nvSpPr>
        <p:spPr>
          <a:xfrm>
            <a:off x="1828800" y="4876800"/>
            <a:ext cx="4322017" cy="461665"/>
          </a:xfrm>
          <a:prstGeom prst="rect">
            <a:avLst/>
          </a:prstGeom>
          <a:noFill/>
        </p:spPr>
        <p:txBody>
          <a:bodyPr wrap="none" rtlCol="0">
            <a:spAutoFit/>
          </a:bodyPr>
          <a:lstStyle/>
          <a:p>
            <a:r>
              <a:rPr lang="en-IN">
                <a:latin typeface="Cambria" panose="02040503050406030204" pitchFamily="18" charset="0"/>
                <a:ea typeface="Cambria" panose="02040503050406030204" pitchFamily="18" charset="0"/>
              </a:rPr>
              <a:t>One of the possible DFS : </a:t>
            </a:r>
            <a:r>
              <a:rPr lang="en-IN" sz="2400">
                <a:solidFill>
                  <a:srgbClr val="FF0000"/>
                </a:solidFill>
                <a:latin typeface="Cambria" panose="02040503050406030204" pitchFamily="18" charset="0"/>
                <a:ea typeface="Cambria" panose="02040503050406030204" pitchFamily="18" charset="0"/>
              </a:rPr>
              <a:t>a e d c b h g f</a:t>
            </a:r>
            <a:endParaRPr lang="en-IN">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69150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pitchFamily="18" charset="0"/>
              </a:rPr>
              <a:t>Depth First Search (DFS)</a:t>
            </a:r>
          </a:p>
        </p:txBody>
      </p:sp>
      <p:sp>
        <p:nvSpPr>
          <p:cNvPr id="3" name="Content Placeholder 2"/>
          <p:cNvSpPr>
            <a:spLocks noGrp="1"/>
          </p:cNvSpPr>
          <p:nvPr>
            <p:ph idx="1"/>
          </p:nvPr>
        </p:nvSpPr>
        <p:spPr>
          <a:xfrm>
            <a:off x="457200" y="990600"/>
            <a:ext cx="8229600" cy="5867400"/>
          </a:xfrm>
        </p:spPr>
        <p:txBody>
          <a:bodyPr>
            <a:normAutofit/>
          </a:bodyPr>
          <a:lstStyle/>
          <a:p>
            <a:pPr algn="just">
              <a:lnSpc>
                <a:spcPct val="150000"/>
              </a:lnSpc>
              <a:buFont typeface="Courier New" panose="02070309020205020404" pitchFamily="49" charset="0"/>
              <a:buChar char="o"/>
            </a:pPr>
            <a:r>
              <a:rPr lang="en-US" sz="2000">
                <a:latin typeface="Cambria" pitchFamily="18" charset="0"/>
              </a:rPr>
              <a:t>Depth-first search is an algorithm for traversing or searching tree or graph data structures. </a:t>
            </a:r>
          </a:p>
          <a:p>
            <a:pPr algn="just">
              <a:lnSpc>
                <a:spcPct val="150000"/>
              </a:lnSpc>
              <a:buFont typeface="Courier New" panose="02070309020205020404" pitchFamily="49" charset="0"/>
              <a:buChar char="o"/>
            </a:pPr>
            <a:r>
              <a:rPr lang="en-US" sz="2000">
                <a:latin typeface="Cambria" pitchFamily="18" charset="0"/>
              </a:rPr>
              <a:t>The algorithm starts at the root node (selecting some arbitrary node as the root node in the case of a graph) and explores as far as possible along each branch before backtracking.</a:t>
            </a: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r>
              <a:rPr lang="en-US" sz="2400">
                <a:latin typeface="Cambria" pitchFamily="18" charset="0"/>
              </a:rPr>
              <a:t>DFS : 8,3,1,6,4,7,10,14,13</a:t>
            </a: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endParaRPr lang="en-US" sz="2000">
              <a:latin typeface="Cambria" pitchFamily="18" charset="0"/>
            </a:endParaRP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2">
            <a:extLst>
              <a:ext uri="{FF2B5EF4-FFF2-40B4-BE49-F238E27FC236}">
                <a16:creationId xmlns:a16="http://schemas.microsoft.com/office/drawing/2014/main" id="{095A6D8A-83FF-1419-4BF2-9FE082ED9AC1}"/>
              </a:ext>
            </a:extLst>
          </p:cNvPr>
          <p:cNvPicPr>
            <a:picLocks noChangeAspect="1" noChangeArrowheads="1"/>
          </p:cNvPicPr>
          <p:nvPr/>
        </p:nvPicPr>
        <p:blipFill rotWithShape="1">
          <a:blip r:embed="rId3">
            <a:clrChange>
              <a:clrFrom>
                <a:srgbClr val="FFFFFF"/>
              </a:clrFrom>
              <a:clrTo>
                <a:srgbClr val="FFFFFF">
                  <a:alpha val="0"/>
                </a:srgbClr>
              </a:clrTo>
            </a:clrChange>
          </a:blip>
          <a:srcRect b="17708"/>
          <a:stretch/>
        </p:blipFill>
        <p:spPr bwMode="auto">
          <a:xfrm>
            <a:off x="4953000" y="3124200"/>
            <a:ext cx="3760288" cy="3505199"/>
          </a:xfrm>
          <a:prstGeom prst="rect">
            <a:avLst/>
          </a:prstGeom>
          <a:noFill/>
          <a:ln w="9525">
            <a:noFill/>
            <a:miter lim="800000"/>
            <a:headEnd/>
            <a:tailEnd/>
          </a:ln>
          <a:effectLst/>
        </p:spPr>
      </p:pic>
    </p:spTree>
    <p:extLst>
      <p:ext uri="{BB962C8B-B14F-4D97-AF65-F5344CB8AC3E}">
        <p14:creationId xmlns:p14="http://schemas.microsoft.com/office/powerpoint/2010/main" val="3505775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pPr lvl="1" algn="ctr">
              <a:lnSpc>
                <a:spcPct val="150000"/>
              </a:lnSpc>
            </a:pPr>
            <a:r>
              <a:rPr lang="en-US" sz="4400">
                <a:latin typeface="Cambria" pitchFamily="18" charset="0"/>
              </a:rPr>
              <a:t>Depth First Search (DFS)</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Content Placeholder 5">
            <a:extLst>
              <a:ext uri="{FF2B5EF4-FFF2-40B4-BE49-F238E27FC236}">
                <a16:creationId xmlns:a16="http://schemas.microsoft.com/office/drawing/2014/main" id="{09F26D85-D6A0-1B44-D6D4-4B69C829253D}"/>
              </a:ext>
            </a:extLst>
          </p:cNvPr>
          <p:cNvPicPr>
            <a:picLocks noGrp="1" noChangeAspect="1"/>
          </p:cNvPicPr>
          <p:nvPr>
            <p:ph idx="1"/>
          </p:nvPr>
        </p:nvPicPr>
        <p:blipFill>
          <a:blip r:embed="rId3"/>
          <a:stretch>
            <a:fillRect/>
          </a:stretch>
        </p:blipFill>
        <p:spPr>
          <a:xfrm>
            <a:off x="1371600" y="1600200"/>
            <a:ext cx="6248400" cy="3276600"/>
          </a:xfrm>
        </p:spPr>
      </p:pic>
      <p:graphicFrame>
        <p:nvGraphicFramePr>
          <p:cNvPr id="8" name="Table 8">
            <a:extLst>
              <a:ext uri="{FF2B5EF4-FFF2-40B4-BE49-F238E27FC236}">
                <a16:creationId xmlns:a16="http://schemas.microsoft.com/office/drawing/2014/main" id="{DA51242F-95CF-6A9F-5E68-5AEA7B6C59C7}"/>
              </a:ext>
            </a:extLst>
          </p:cNvPr>
          <p:cNvGraphicFramePr>
            <a:graphicFrameLocks noGrp="1"/>
          </p:cNvGraphicFramePr>
          <p:nvPr>
            <p:extLst>
              <p:ext uri="{D42A27DB-BD31-4B8C-83A1-F6EECF244321}">
                <p14:modId xmlns:p14="http://schemas.microsoft.com/office/powerpoint/2010/main" val="4191904444"/>
              </p:ext>
            </p:extLst>
          </p:nvPr>
        </p:nvGraphicFramePr>
        <p:xfrm>
          <a:off x="4495800" y="5562600"/>
          <a:ext cx="3581400" cy="914400"/>
        </p:xfrm>
        <a:graphic>
          <a:graphicData uri="http://schemas.openxmlformats.org/drawingml/2006/table">
            <a:tbl>
              <a:tblPr firstRow="1" bandRow="1">
                <a:tableStyleId>{073A0DAA-6AF3-43AB-8588-CEC1D06C72B9}</a:tableStyleId>
              </a:tblPr>
              <a:tblGrid>
                <a:gridCol w="465807">
                  <a:extLst>
                    <a:ext uri="{9D8B030D-6E8A-4147-A177-3AD203B41FA5}">
                      <a16:colId xmlns:a16="http://schemas.microsoft.com/office/drawing/2014/main" val="3385273368"/>
                    </a:ext>
                  </a:extLst>
                </a:gridCol>
                <a:gridCol w="465807">
                  <a:extLst>
                    <a:ext uri="{9D8B030D-6E8A-4147-A177-3AD203B41FA5}">
                      <a16:colId xmlns:a16="http://schemas.microsoft.com/office/drawing/2014/main" val="2979557868"/>
                    </a:ext>
                  </a:extLst>
                </a:gridCol>
                <a:gridCol w="465807">
                  <a:extLst>
                    <a:ext uri="{9D8B030D-6E8A-4147-A177-3AD203B41FA5}">
                      <a16:colId xmlns:a16="http://schemas.microsoft.com/office/drawing/2014/main" val="1765939353"/>
                    </a:ext>
                  </a:extLst>
                </a:gridCol>
                <a:gridCol w="465807">
                  <a:extLst>
                    <a:ext uri="{9D8B030D-6E8A-4147-A177-3AD203B41FA5}">
                      <a16:colId xmlns:a16="http://schemas.microsoft.com/office/drawing/2014/main" val="3331106463"/>
                    </a:ext>
                  </a:extLst>
                </a:gridCol>
                <a:gridCol w="465807">
                  <a:extLst>
                    <a:ext uri="{9D8B030D-6E8A-4147-A177-3AD203B41FA5}">
                      <a16:colId xmlns:a16="http://schemas.microsoft.com/office/drawing/2014/main" val="3373076897"/>
                    </a:ext>
                  </a:extLst>
                </a:gridCol>
                <a:gridCol w="465807">
                  <a:extLst>
                    <a:ext uri="{9D8B030D-6E8A-4147-A177-3AD203B41FA5}">
                      <a16:colId xmlns:a16="http://schemas.microsoft.com/office/drawing/2014/main" val="3826343073"/>
                    </a:ext>
                  </a:extLst>
                </a:gridCol>
                <a:gridCol w="384291">
                  <a:extLst>
                    <a:ext uri="{9D8B030D-6E8A-4147-A177-3AD203B41FA5}">
                      <a16:colId xmlns:a16="http://schemas.microsoft.com/office/drawing/2014/main" val="2937350704"/>
                    </a:ext>
                  </a:extLst>
                </a:gridCol>
                <a:gridCol w="402267">
                  <a:extLst>
                    <a:ext uri="{9D8B030D-6E8A-4147-A177-3AD203B41FA5}">
                      <a16:colId xmlns:a16="http://schemas.microsoft.com/office/drawing/2014/main" val="3954964281"/>
                    </a:ext>
                  </a:extLst>
                </a:gridCol>
              </a:tblGrid>
              <a:tr h="0">
                <a:tc>
                  <a:txBody>
                    <a:bodyPr/>
                    <a:lstStyle/>
                    <a:p>
                      <a:pPr algn="ctr"/>
                      <a:r>
                        <a:rPr lang="en-IN" sz="2400"/>
                        <a:t>a</a:t>
                      </a:r>
                    </a:p>
                  </a:txBody>
                  <a:tcPr/>
                </a:tc>
                <a:tc>
                  <a:txBody>
                    <a:bodyPr/>
                    <a:lstStyle/>
                    <a:p>
                      <a:pPr algn="ctr"/>
                      <a:r>
                        <a:rPr lang="en-IN" sz="2400"/>
                        <a:t>b</a:t>
                      </a:r>
                    </a:p>
                  </a:txBody>
                  <a:tcPr/>
                </a:tc>
                <a:tc>
                  <a:txBody>
                    <a:bodyPr/>
                    <a:lstStyle/>
                    <a:p>
                      <a:pPr algn="ctr"/>
                      <a:r>
                        <a:rPr lang="en-IN" sz="2400"/>
                        <a:t>c</a:t>
                      </a:r>
                    </a:p>
                  </a:txBody>
                  <a:tcPr/>
                </a:tc>
                <a:tc>
                  <a:txBody>
                    <a:bodyPr/>
                    <a:lstStyle/>
                    <a:p>
                      <a:pPr algn="ctr"/>
                      <a:r>
                        <a:rPr lang="en-IN" sz="2400"/>
                        <a:t>d</a:t>
                      </a:r>
                    </a:p>
                  </a:txBody>
                  <a:tcPr/>
                </a:tc>
                <a:tc>
                  <a:txBody>
                    <a:bodyPr/>
                    <a:lstStyle/>
                    <a:p>
                      <a:pPr algn="ctr"/>
                      <a:r>
                        <a:rPr lang="en-IN" sz="2400"/>
                        <a:t>e</a:t>
                      </a:r>
                    </a:p>
                  </a:txBody>
                  <a:tcPr/>
                </a:tc>
                <a:tc>
                  <a:txBody>
                    <a:bodyPr/>
                    <a:lstStyle/>
                    <a:p>
                      <a:pPr algn="ctr"/>
                      <a:r>
                        <a:rPr lang="en-IN" sz="2400"/>
                        <a:t>f</a:t>
                      </a:r>
                    </a:p>
                  </a:txBody>
                  <a:tcPr/>
                </a:tc>
                <a:tc>
                  <a:txBody>
                    <a:bodyPr/>
                    <a:lstStyle/>
                    <a:p>
                      <a:pPr algn="ctr"/>
                      <a:r>
                        <a:rPr lang="en-IN" sz="2400"/>
                        <a:t>g</a:t>
                      </a:r>
                    </a:p>
                  </a:txBody>
                  <a:tcPr/>
                </a:tc>
                <a:tc>
                  <a:txBody>
                    <a:bodyPr/>
                    <a:lstStyle/>
                    <a:p>
                      <a:pPr algn="ctr"/>
                      <a:r>
                        <a:rPr lang="en-IN" sz="2400"/>
                        <a:t>h</a:t>
                      </a:r>
                    </a:p>
                  </a:txBody>
                  <a:tcPr/>
                </a:tc>
                <a:extLst>
                  <a:ext uri="{0D108BD9-81ED-4DB2-BD59-A6C34878D82A}">
                    <a16:rowId xmlns:a16="http://schemas.microsoft.com/office/drawing/2014/main" val="1871470488"/>
                  </a:ext>
                </a:extLst>
              </a:tr>
              <a:tr h="0">
                <a:tc>
                  <a:txBody>
                    <a:bodyPr/>
                    <a:lstStyle/>
                    <a:p>
                      <a:pPr algn="ctr"/>
                      <a:r>
                        <a:rPr lang="en-IN" sz="2400"/>
                        <a:t>T</a:t>
                      </a:r>
                    </a:p>
                  </a:txBody>
                  <a:tcPr/>
                </a:tc>
                <a:tc>
                  <a:txBody>
                    <a:bodyPr/>
                    <a:lstStyle/>
                    <a:p>
                      <a:pPr algn="ctr"/>
                      <a:r>
                        <a:rPr lang="en-IN" sz="2400"/>
                        <a:t>F</a:t>
                      </a:r>
                    </a:p>
                  </a:txBody>
                  <a:tcPr/>
                </a:tc>
                <a:tc>
                  <a:txBody>
                    <a:bodyPr/>
                    <a:lstStyle/>
                    <a:p>
                      <a:pPr algn="ctr"/>
                      <a:r>
                        <a:rPr lang="en-IN" sz="2400"/>
                        <a:t>F</a:t>
                      </a:r>
                    </a:p>
                  </a:txBody>
                  <a:tcPr/>
                </a:tc>
                <a:tc>
                  <a:txBody>
                    <a:bodyPr/>
                    <a:lstStyle/>
                    <a:p>
                      <a:pPr algn="ctr"/>
                      <a:r>
                        <a:rPr lang="en-IN" sz="2400"/>
                        <a:t>F</a:t>
                      </a:r>
                    </a:p>
                  </a:txBody>
                  <a:tcPr/>
                </a:tc>
                <a:tc>
                  <a:txBody>
                    <a:bodyPr/>
                    <a:lstStyle/>
                    <a:p>
                      <a:pPr algn="ctr"/>
                      <a:r>
                        <a:rPr lang="en-IN" sz="2400"/>
                        <a:t>T</a:t>
                      </a:r>
                    </a:p>
                  </a:txBody>
                  <a:tcPr/>
                </a:tc>
                <a:tc>
                  <a:txBody>
                    <a:bodyPr/>
                    <a:lstStyle/>
                    <a:p>
                      <a:pPr algn="ctr"/>
                      <a:r>
                        <a:rPr lang="en-IN" sz="2400"/>
                        <a:t>F</a:t>
                      </a:r>
                    </a:p>
                  </a:txBody>
                  <a:tcPr/>
                </a:tc>
                <a:tc>
                  <a:txBody>
                    <a:bodyPr/>
                    <a:lstStyle/>
                    <a:p>
                      <a:pPr algn="ctr"/>
                      <a:r>
                        <a:rPr lang="en-IN" sz="2400"/>
                        <a:t>F</a:t>
                      </a:r>
                    </a:p>
                  </a:txBody>
                  <a:tcPr/>
                </a:tc>
                <a:tc>
                  <a:txBody>
                    <a:bodyPr/>
                    <a:lstStyle/>
                    <a:p>
                      <a:pPr algn="ctr"/>
                      <a:r>
                        <a:rPr lang="en-IN" sz="2400"/>
                        <a:t>F</a:t>
                      </a:r>
                    </a:p>
                  </a:txBody>
                  <a:tcPr/>
                </a:tc>
                <a:extLst>
                  <a:ext uri="{0D108BD9-81ED-4DB2-BD59-A6C34878D82A}">
                    <a16:rowId xmlns:a16="http://schemas.microsoft.com/office/drawing/2014/main" val="666831907"/>
                  </a:ext>
                </a:extLst>
              </a:tr>
            </a:tbl>
          </a:graphicData>
        </a:graphic>
      </p:graphicFrame>
      <p:sp>
        <p:nvSpPr>
          <p:cNvPr id="9" name="TextBox 8">
            <a:extLst>
              <a:ext uri="{FF2B5EF4-FFF2-40B4-BE49-F238E27FC236}">
                <a16:creationId xmlns:a16="http://schemas.microsoft.com/office/drawing/2014/main" id="{768B775C-B344-47E3-D17B-89E98BD7BD06}"/>
              </a:ext>
            </a:extLst>
          </p:cNvPr>
          <p:cNvSpPr txBox="1"/>
          <p:nvPr/>
        </p:nvSpPr>
        <p:spPr>
          <a:xfrm>
            <a:off x="659546" y="4449703"/>
            <a:ext cx="712054" cy="369332"/>
          </a:xfrm>
          <a:prstGeom prst="rect">
            <a:avLst/>
          </a:prstGeom>
          <a:noFill/>
        </p:spPr>
        <p:txBody>
          <a:bodyPr wrap="none" rtlCol="0">
            <a:spAutoFit/>
          </a:bodyPr>
          <a:lstStyle/>
          <a:p>
            <a:r>
              <a:rPr lang="en-IN">
                <a:latin typeface="Cambria" panose="02040503050406030204" pitchFamily="18" charset="0"/>
                <a:ea typeface="Cambria" panose="02040503050406030204" pitchFamily="18" charset="0"/>
              </a:rPr>
              <a:t>Stack</a:t>
            </a:r>
          </a:p>
        </p:txBody>
      </p:sp>
      <p:sp>
        <p:nvSpPr>
          <p:cNvPr id="11" name="TextBox 10">
            <a:extLst>
              <a:ext uri="{FF2B5EF4-FFF2-40B4-BE49-F238E27FC236}">
                <a16:creationId xmlns:a16="http://schemas.microsoft.com/office/drawing/2014/main" id="{27E98B45-466C-6A22-8C9C-668532ADAB57}"/>
              </a:ext>
            </a:extLst>
          </p:cNvPr>
          <p:cNvSpPr txBox="1"/>
          <p:nvPr/>
        </p:nvSpPr>
        <p:spPr>
          <a:xfrm>
            <a:off x="5562600" y="5073134"/>
            <a:ext cx="1545167" cy="369332"/>
          </a:xfrm>
          <a:prstGeom prst="rect">
            <a:avLst/>
          </a:prstGeom>
          <a:noFill/>
        </p:spPr>
        <p:txBody>
          <a:bodyPr wrap="none" rtlCol="0">
            <a:spAutoFit/>
          </a:bodyPr>
          <a:lstStyle/>
          <a:p>
            <a:r>
              <a:rPr lang="en-IN">
                <a:latin typeface="Cambria" panose="02040503050406030204" pitchFamily="18" charset="0"/>
                <a:ea typeface="Cambria" panose="02040503050406030204" pitchFamily="18" charset="0"/>
              </a:rPr>
              <a:t>Visiting Array</a:t>
            </a:r>
          </a:p>
        </p:txBody>
      </p:sp>
      <p:sp>
        <p:nvSpPr>
          <p:cNvPr id="14" name="TextBox 13">
            <a:extLst>
              <a:ext uri="{FF2B5EF4-FFF2-40B4-BE49-F238E27FC236}">
                <a16:creationId xmlns:a16="http://schemas.microsoft.com/office/drawing/2014/main" id="{972A8188-CFBE-7873-3ED2-E0948F0DD26E}"/>
              </a:ext>
            </a:extLst>
          </p:cNvPr>
          <p:cNvSpPr txBox="1"/>
          <p:nvPr/>
        </p:nvSpPr>
        <p:spPr>
          <a:xfrm>
            <a:off x="2010339" y="6316930"/>
            <a:ext cx="868699" cy="369332"/>
          </a:xfrm>
          <a:prstGeom prst="rect">
            <a:avLst/>
          </a:prstGeom>
          <a:noFill/>
        </p:spPr>
        <p:txBody>
          <a:bodyPr wrap="none" rtlCol="0">
            <a:spAutoFit/>
          </a:bodyPr>
          <a:lstStyle/>
          <a:p>
            <a:r>
              <a:rPr lang="en-IN">
                <a:latin typeface="Cambria" panose="02040503050406030204" pitchFamily="18" charset="0"/>
                <a:ea typeface="Cambria" panose="02040503050406030204" pitchFamily="18" charset="0"/>
              </a:rPr>
              <a:t>Visited</a:t>
            </a:r>
          </a:p>
        </p:txBody>
      </p:sp>
      <p:graphicFrame>
        <p:nvGraphicFramePr>
          <p:cNvPr id="3" name="Table 3">
            <a:extLst>
              <a:ext uri="{FF2B5EF4-FFF2-40B4-BE49-F238E27FC236}">
                <a16:creationId xmlns:a16="http://schemas.microsoft.com/office/drawing/2014/main" id="{1038F4C2-395D-7EE1-8317-10092348D14F}"/>
              </a:ext>
            </a:extLst>
          </p:cNvPr>
          <p:cNvGraphicFramePr>
            <a:graphicFrameLocks noGrp="1"/>
          </p:cNvGraphicFramePr>
          <p:nvPr>
            <p:extLst>
              <p:ext uri="{D42A27DB-BD31-4B8C-83A1-F6EECF244321}">
                <p14:modId xmlns:p14="http://schemas.microsoft.com/office/powerpoint/2010/main" val="216678659"/>
              </p:ext>
            </p:extLst>
          </p:nvPr>
        </p:nvGraphicFramePr>
        <p:xfrm>
          <a:off x="557445" y="4980350"/>
          <a:ext cx="914400" cy="1854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293511285"/>
                    </a:ext>
                  </a:extLst>
                </a:gridCol>
              </a:tblGrid>
              <a:tr h="370840">
                <a:tc>
                  <a:txBody>
                    <a:bodyPr/>
                    <a:lstStyle/>
                    <a:p>
                      <a:endParaRPr lang="en-IN"/>
                    </a:p>
                  </a:txBody>
                  <a:tcPr/>
                </a:tc>
                <a:extLst>
                  <a:ext uri="{0D108BD9-81ED-4DB2-BD59-A6C34878D82A}">
                    <a16:rowId xmlns:a16="http://schemas.microsoft.com/office/drawing/2014/main" val="787428001"/>
                  </a:ext>
                </a:extLst>
              </a:tr>
              <a:tr h="370840">
                <a:tc>
                  <a:txBody>
                    <a:bodyPr/>
                    <a:lstStyle/>
                    <a:p>
                      <a:endParaRPr lang="en-IN"/>
                    </a:p>
                  </a:txBody>
                  <a:tcPr/>
                </a:tc>
                <a:extLst>
                  <a:ext uri="{0D108BD9-81ED-4DB2-BD59-A6C34878D82A}">
                    <a16:rowId xmlns:a16="http://schemas.microsoft.com/office/drawing/2014/main" val="2759143394"/>
                  </a:ext>
                </a:extLst>
              </a:tr>
              <a:tr h="370840">
                <a:tc>
                  <a:txBody>
                    <a:bodyPr/>
                    <a:lstStyle/>
                    <a:p>
                      <a:endParaRPr lang="en-IN"/>
                    </a:p>
                  </a:txBody>
                  <a:tcPr/>
                </a:tc>
                <a:extLst>
                  <a:ext uri="{0D108BD9-81ED-4DB2-BD59-A6C34878D82A}">
                    <a16:rowId xmlns:a16="http://schemas.microsoft.com/office/drawing/2014/main" val="3480344562"/>
                  </a:ext>
                </a:extLst>
              </a:tr>
              <a:tr h="370840">
                <a:tc>
                  <a:txBody>
                    <a:bodyPr/>
                    <a:lstStyle/>
                    <a:p>
                      <a:pPr algn="ctr"/>
                      <a:r>
                        <a:rPr lang="en-IN" err="1"/>
                        <a:t>Dfs</a:t>
                      </a:r>
                      <a:r>
                        <a:rPr lang="en-IN"/>
                        <a:t>(e)</a:t>
                      </a:r>
                    </a:p>
                  </a:txBody>
                  <a:tcPr/>
                </a:tc>
                <a:extLst>
                  <a:ext uri="{0D108BD9-81ED-4DB2-BD59-A6C34878D82A}">
                    <a16:rowId xmlns:a16="http://schemas.microsoft.com/office/drawing/2014/main" val="2741373807"/>
                  </a:ext>
                </a:extLst>
              </a:tr>
              <a:tr h="370840">
                <a:tc>
                  <a:txBody>
                    <a:bodyPr/>
                    <a:lstStyle/>
                    <a:p>
                      <a:pPr algn="ctr"/>
                      <a:r>
                        <a:rPr lang="en-IN" err="1"/>
                        <a:t>Dfs</a:t>
                      </a:r>
                      <a:r>
                        <a:rPr lang="en-IN"/>
                        <a:t> (a)</a:t>
                      </a:r>
                    </a:p>
                  </a:txBody>
                  <a:tcPr/>
                </a:tc>
                <a:extLst>
                  <a:ext uri="{0D108BD9-81ED-4DB2-BD59-A6C34878D82A}">
                    <a16:rowId xmlns:a16="http://schemas.microsoft.com/office/drawing/2014/main" val="3517465235"/>
                  </a:ext>
                </a:extLst>
              </a:tr>
            </a:tbl>
          </a:graphicData>
        </a:graphic>
      </p:graphicFrame>
    </p:spTree>
    <p:extLst>
      <p:ext uri="{BB962C8B-B14F-4D97-AF65-F5344CB8AC3E}">
        <p14:creationId xmlns:p14="http://schemas.microsoft.com/office/powerpoint/2010/main" val="1343366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pitchFamily="18" charset="0"/>
              </a:rPr>
              <a:t>Applications of (BFS)</a:t>
            </a:r>
          </a:p>
        </p:txBody>
      </p:sp>
      <p:sp>
        <p:nvSpPr>
          <p:cNvPr id="3" name="Content Placeholder 2"/>
          <p:cNvSpPr>
            <a:spLocks noGrp="1"/>
          </p:cNvSpPr>
          <p:nvPr>
            <p:ph idx="1"/>
          </p:nvPr>
        </p:nvSpPr>
        <p:spPr>
          <a:xfrm>
            <a:off x="609600" y="1143000"/>
            <a:ext cx="8077200" cy="5715000"/>
          </a:xfrm>
        </p:spPr>
        <p:txBody>
          <a:bodyPr>
            <a:normAutofit/>
          </a:bodyPr>
          <a:lstStyle/>
          <a:p>
            <a:pPr lvl="1" algn="just">
              <a:lnSpc>
                <a:spcPct val="150000"/>
              </a:lnSpc>
              <a:buFont typeface="Courier New" panose="02070309020205020404" pitchFamily="49" charset="0"/>
              <a:buChar char="o"/>
            </a:pPr>
            <a:r>
              <a:rPr lang="en-US" sz="2000">
                <a:latin typeface="Cambria" pitchFamily="18" charset="0"/>
              </a:rPr>
              <a:t>Detecting cycle in a graph</a:t>
            </a:r>
          </a:p>
          <a:p>
            <a:pPr lvl="1" algn="just">
              <a:lnSpc>
                <a:spcPct val="150000"/>
              </a:lnSpc>
              <a:buFont typeface="Courier New" panose="02070309020205020404" pitchFamily="49" charset="0"/>
              <a:buChar char="o"/>
            </a:pPr>
            <a:r>
              <a:rPr lang="en-US" sz="2000">
                <a:latin typeface="Cambria" pitchFamily="18" charset="0"/>
              </a:rPr>
              <a:t>Path Finding</a:t>
            </a:r>
          </a:p>
          <a:p>
            <a:pPr lvl="1" algn="just">
              <a:lnSpc>
                <a:spcPct val="150000"/>
              </a:lnSpc>
              <a:buFont typeface="Courier New" panose="02070309020205020404" pitchFamily="49" charset="0"/>
              <a:buChar char="o"/>
            </a:pPr>
            <a:r>
              <a:rPr lang="en-US" sz="2000">
                <a:latin typeface="Cambria" pitchFamily="18" charset="0"/>
              </a:rPr>
              <a:t>Topological Sorting</a:t>
            </a:r>
          </a:p>
          <a:p>
            <a:pPr lvl="1" algn="just">
              <a:lnSpc>
                <a:spcPct val="150000"/>
              </a:lnSpc>
              <a:buFont typeface="Courier New" panose="02070309020205020404" pitchFamily="49" charset="0"/>
              <a:buChar char="o"/>
            </a:pPr>
            <a:r>
              <a:rPr lang="en-US" sz="2000">
                <a:latin typeface="Cambria" pitchFamily="18" charset="0"/>
              </a:rPr>
              <a:t>Solving puzzles with only one solution</a:t>
            </a:r>
          </a:p>
          <a:p>
            <a:pPr lvl="1" algn="just">
              <a:lnSpc>
                <a:spcPct val="150000"/>
              </a:lnSpc>
              <a:buFont typeface="Courier New" panose="02070309020205020404" pitchFamily="49" charset="0"/>
              <a:buChar char="o"/>
            </a:pPr>
            <a:r>
              <a:rPr lang="en-US" sz="2000">
                <a:latin typeface="Cambria" pitchFamily="18" charset="0"/>
              </a:rPr>
              <a:t>Web crawlers</a:t>
            </a:r>
          </a:p>
          <a:p>
            <a:pPr lvl="1" algn="just">
              <a:lnSpc>
                <a:spcPct val="150000"/>
              </a:lnSpc>
              <a:buFont typeface="Courier New" panose="02070309020205020404" pitchFamily="49" charset="0"/>
              <a:buChar char="o"/>
            </a:pPr>
            <a:r>
              <a:rPr lang="en-US" sz="2000">
                <a:latin typeface="Cambria" pitchFamily="18" charset="0"/>
              </a:rPr>
              <a:t>Backtracking</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1510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pPr>
              <a:lnSpc>
                <a:spcPct val="160000"/>
              </a:lnSpc>
            </a:pPr>
            <a:r>
              <a:rPr lang="en-US" sz="3200">
                <a:latin typeface="Cambria" pitchFamily="18" charset="0"/>
              </a:rPr>
              <a:t>Basic Terminologies In Tree Data Structure</a:t>
            </a:r>
          </a:p>
        </p:txBody>
      </p:sp>
      <p:sp>
        <p:nvSpPr>
          <p:cNvPr id="3" name="Content Placeholder 2"/>
          <p:cNvSpPr>
            <a:spLocks noGrp="1"/>
          </p:cNvSpPr>
          <p:nvPr>
            <p:ph idx="1"/>
          </p:nvPr>
        </p:nvSpPr>
        <p:spPr>
          <a:xfrm>
            <a:off x="457200" y="990600"/>
            <a:ext cx="8229600" cy="5562600"/>
          </a:xfrm>
        </p:spPr>
        <p:txBody>
          <a:bodyPr>
            <a:normAutofit/>
          </a:bodyPr>
          <a:lstStyle/>
          <a:p>
            <a:pPr lvl="2" algn="just">
              <a:lnSpc>
                <a:spcPct val="160000"/>
              </a:lnSpc>
            </a:pPr>
            <a:r>
              <a:rPr lang="en-US">
                <a:latin typeface="Cambria" pitchFamily="18" charset="0"/>
              </a:rPr>
              <a:t>Parent Node</a:t>
            </a:r>
          </a:p>
          <a:p>
            <a:pPr lvl="2" algn="just">
              <a:lnSpc>
                <a:spcPct val="160000"/>
              </a:lnSpc>
            </a:pPr>
            <a:r>
              <a:rPr lang="en-US">
                <a:latin typeface="Cambria" pitchFamily="18" charset="0"/>
              </a:rPr>
              <a:t>Child Node</a:t>
            </a:r>
          </a:p>
          <a:p>
            <a:pPr lvl="2" algn="just">
              <a:lnSpc>
                <a:spcPct val="160000"/>
              </a:lnSpc>
            </a:pPr>
            <a:r>
              <a:rPr lang="en-US">
                <a:latin typeface="Cambria" pitchFamily="18" charset="0"/>
              </a:rPr>
              <a:t>Root Node</a:t>
            </a:r>
          </a:p>
          <a:p>
            <a:pPr lvl="2" algn="just">
              <a:lnSpc>
                <a:spcPct val="160000"/>
              </a:lnSpc>
            </a:pPr>
            <a:r>
              <a:rPr lang="en-US">
                <a:latin typeface="Cambria" pitchFamily="18" charset="0"/>
              </a:rPr>
              <a:t>Leaf Node </a:t>
            </a:r>
          </a:p>
          <a:p>
            <a:pPr lvl="2" algn="just">
              <a:lnSpc>
                <a:spcPct val="160000"/>
              </a:lnSpc>
            </a:pPr>
            <a:r>
              <a:rPr lang="en-US">
                <a:latin typeface="Cambria" pitchFamily="18" charset="0"/>
              </a:rPr>
              <a:t>Ancestor of a Node</a:t>
            </a:r>
          </a:p>
          <a:p>
            <a:pPr lvl="2" algn="just">
              <a:lnSpc>
                <a:spcPct val="160000"/>
              </a:lnSpc>
            </a:pPr>
            <a:r>
              <a:rPr lang="en-US">
                <a:latin typeface="Cambria" pitchFamily="18" charset="0"/>
              </a:rPr>
              <a:t>Sibling</a:t>
            </a:r>
          </a:p>
          <a:p>
            <a:pPr lvl="2" algn="just">
              <a:lnSpc>
                <a:spcPct val="160000"/>
              </a:lnSpc>
            </a:pPr>
            <a:r>
              <a:rPr lang="en-US" err="1">
                <a:latin typeface="Cambria" pitchFamily="18" charset="0"/>
              </a:rPr>
              <a:t>Subtree</a:t>
            </a:r>
            <a:endParaRPr lang="en-US">
              <a:latin typeface="Cambria"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pitchFamily="18" charset="0"/>
              </a:rPr>
              <a:t>Samples</a:t>
            </a:r>
          </a:p>
        </p:txBody>
      </p:sp>
      <p:sp>
        <p:nvSpPr>
          <p:cNvPr id="3" name="Content Placeholder 2"/>
          <p:cNvSpPr>
            <a:spLocks noGrp="1"/>
          </p:cNvSpPr>
          <p:nvPr>
            <p:ph idx="1"/>
          </p:nvPr>
        </p:nvSpPr>
        <p:spPr>
          <a:xfrm>
            <a:off x="609600" y="1143000"/>
            <a:ext cx="8077200" cy="5715000"/>
          </a:xfrm>
        </p:spPr>
        <p:txBody>
          <a:bodyPr>
            <a:normAutofit/>
          </a:bodyPr>
          <a:lstStyle/>
          <a:p>
            <a:pPr lvl="1" algn="just">
              <a:lnSpc>
                <a:spcPct val="150000"/>
              </a:lnSpc>
              <a:buFont typeface="Courier New" panose="02070309020205020404" pitchFamily="49" charset="0"/>
              <a:buChar char="o"/>
            </a:pPr>
            <a:endParaRPr lang="en-US" sz="2000">
              <a:latin typeface="Cambria" pitchFamily="18" charset="0"/>
            </a:endParaRP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B50A30F3-DF47-0323-B896-A680C2BF4104}"/>
              </a:ext>
            </a:extLst>
          </p:cNvPr>
          <p:cNvPicPr>
            <a:picLocks noChangeAspect="1"/>
          </p:cNvPicPr>
          <p:nvPr/>
        </p:nvPicPr>
        <p:blipFill>
          <a:blip r:embed="rId3">
            <a:clrChange>
              <a:clrFrom>
                <a:srgbClr val="F8F8F8"/>
              </a:clrFrom>
              <a:clrTo>
                <a:srgbClr val="F8F8F8">
                  <a:alpha val="0"/>
                </a:srgbClr>
              </a:clrTo>
            </a:clrChange>
          </a:blip>
          <a:stretch>
            <a:fillRect/>
          </a:stretch>
        </p:blipFill>
        <p:spPr>
          <a:xfrm>
            <a:off x="542515" y="1043517"/>
            <a:ext cx="8458200" cy="5700091"/>
          </a:xfrm>
          <a:prstGeom prst="rect">
            <a:avLst/>
          </a:prstGeom>
        </p:spPr>
      </p:pic>
    </p:spTree>
    <p:extLst>
      <p:ext uri="{BB962C8B-B14F-4D97-AF65-F5344CB8AC3E}">
        <p14:creationId xmlns:p14="http://schemas.microsoft.com/office/powerpoint/2010/main" val="7672607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pitchFamily="18" charset="0"/>
              </a:rPr>
              <a:t>Disjoint Sets</a:t>
            </a:r>
          </a:p>
        </p:txBody>
      </p:sp>
      <p:sp>
        <p:nvSpPr>
          <p:cNvPr id="3" name="Content Placeholder 2"/>
          <p:cNvSpPr>
            <a:spLocks noGrp="1"/>
          </p:cNvSpPr>
          <p:nvPr>
            <p:ph idx="1"/>
          </p:nvPr>
        </p:nvSpPr>
        <p:spPr>
          <a:xfrm>
            <a:off x="609600" y="1143000"/>
            <a:ext cx="8077200" cy="5715000"/>
          </a:xfrm>
        </p:spPr>
        <p:txBody>
          <a:bodyPr>
            <a:normAutofit/>
          </a:bodyPr>
          <a:lstStyle/>
          <a:p>
            <a:pPr>
              <a:lnSpc>
                <a:spcPct val="150000"/>
              </a:lnSpc>
            </a:pPr>
            <a:r>
              <a:rPr lang="en-US" altLang="en-US" sz="2400" b="1">
                <a:latin typeface="Cambria" panose="02040503050406030204" pitchFamily="18" charset="0"/>
                <a:ea typeface="Cambria" panose="02040503050406030204" pitchFamily="18" charset="0"/>
              </a:rPr>
              <a:t>Set</a:t>
            </a:r>
            <a:r>
              <a:rPr lang="en-US" altLang="en-US" sz="2400">
                <a:latin typeface="Cambria" panose="02040503050406030204" pitchFamily="18" charset="0"/>
                <a:ea typeface="Cambria" panose="02040503050406030204" pitchFamily="18" charset="0"/>
              </a:rPr>
              <a:t>  = a collection of (distinguishable) elements</a:t>
            </a:r>
          </a:p>
          <a:p>
            <a:pPr>
              <a:lnSpc>
                <a:spcPct val="150000"/>
              </a:lnSpc>
            </a:pPr>
            <a:r>
              <a:rPr lang="en-US" altLang="en-US" sz="2400">
                <a:latin typeface="Cambria" panose="02040503050406030204" pitchFamily="18" charset="0"/>
                <a:ea typeface="Cambria" panose="02040503050406030204" pitchFamily="18" charset="0"/>
              </a:rPr>
              <a:t>Two sets are </a:t>
            </a:r>
            <a:r>
              <a:rPr lang="en-US" altLang="en-US" sz="2400" b="1">
                <a:latin typeface="Cambria" panose="02040503050406030204" pitchFamily="18" charset="0"/>
                <a:ea typeface="Cambria" panose="02040503050406030204" pitchFamily="18" charset="0"/>
              </a:rPr>
              <a:t>disjoint</a:t>
            </a:r>
            <a:r>
              <a:rPr lang="en-US" altLang="en-US" sz="2400">
                <a:latin typeface="Cambria" panose="02040503050406030204" pitchFamily="18" charset="0"/>
                <a:ea typeface="Cambria" panose="02040503050406030204" pitchFamily="18" charset="0"/>
              </a:rPr>
              <a:t> if they have no common elements </a:t>
            </a:r>
          </a:p>
          <a:p>
            <a:pPr>
              <a:lnSpc>
                <a:spcPct val="150000"/>
              </a:lnSpc>
            </a:pPr>
            <a:r>
              <a:rPr lang="en-US" altLang="en-US" sz="2400">
                <a:latin typeface="Cambria" panose="02040503050406030204" pitchFamily="18" charset="0"/>
                <a:ea typeface="Cambria" panose="02040503050406030204" pitchFamily="18" charset="0"/>
              </a:rPr>
              <a:t>Disjoint-set data structure:</a:t>
            </a:r>
          </a:p>
          <a:p>
            <a:pPr lvl="1">
              <a:lnSpc>
                <a:spcPct val="150000"/>
              </a:lnSpc>
            </a:pPr>
            <a:r>
              <a:rPr lang="en-US" altLang="en-US" sz="2400">
                <a:latin typeface="Cambria" panose="02040503050406030204" pitchFamily="18" charset="0"/>
                <a:ea typeface="Cambria" panose="02040503050406030204" pitchFamily="18" charset="0"/>
              </a:rPr>
              <a:t>maintains a </a:t>
            </a:r>
            <a:r>
              <a:rPr lang="en-US" altLang="en-US" sz="2400">
                <a:solidFill>
                  <a:schemeClr val="accent2"/>
                </a:solidFill>
                <a:latin typeface="Cambria" panose="02040503050406030204" pitchFamily="18" charset="0"/>
                <a:ea typeface="Cambria" panose="02040503050406030204" pitchFamily="18" charset="0"/>
              </a:rPr>
              <a:t>collection of disjoint sets</a:t>
            </a:r>
          </a:p>
          <a:p>
            <a:pPr lvl="1">
              <a:lnSpc>
                <a:spcPct val="150000"/>
              </a:lnSpc>
            </a:pPr>
            <a:r>
              <a:rPr lang="en-US" altLang="en-US" sz="2400">
                <a:latin typeface="Cambria" panose="02040503050406030204" pitchFamily="18" charset="0"/>
                <a:ea typeface="Cambria" panose="02040503050406030204" pitchFamily="18" charset="0"/>
              </a:rPr>
              <a:t>each set has a </a:t>
            </a:r>
            <a:r>
              <a:rPr lang="en-US" altLang="en-US" sz="2400">
                <a:solidFill>
                  <a:schemeClr val="accent2"/>
                </a:solidFill>
                <a:latin typeface="Cambria" panose="02040503050406030204" pitchFamily="18" charset="0"/>
                <a:ea typeface="Cambria" panose="02040503050406030204" pitchFamily="18" charset="0"/>
              </a:rPr>
              <a:t>representative</a:t>
            </a:r>
            <a:r>
              <a:rPr lang="en-US" altLang="en-US" sz="2400">
                <a:latin typeface="Cambria" panose="02040503050406030204" pitchFamily="18" charset="0"/>
                <a:ea typeface="Cambria" panose="02040503050406030204" pitchFamily="18" charset="0"/>
              </a:rPr>
              <a:t> element</a:t>
            </a:r>
          </a:p>
          <a:p>
            <a:pPr lvl="1">
              <a:lnSpc>
                <a:spcPct val="150000"/>
              </a:lnSpc>
            </a:pPr>
            <a:r>
              <a:rPr lang="en-US" altLang="en-US" sz="2400">
                <a:latin typeface="Cambria" panose="02040503050406030204" pitchFamily="18" charset="0"/>
                <a:ea typeface="Cambria" panose="02040503050406030204" pitchFamily="18" charset="0"/>
              </a:rPr>
              <a:t>supported operations:</a:t>
            </a:r>
          </a:p>
          <a:p>
            <a:pPr lvl="2">
              <a:lnSpc>
                <a:spcPct val="150000"/>
              </a:lnSpc>
            </a:pPr>
            <a:r>
              <a:rPr lang="en-US" altLang="en-US">
                <a:latin typeface="Cambria" panose="02040503050406030204" pitchFamily="18" charset="0"/>
                <a:ea typeface="Cambria" panose="02040503050406030204" pitchFamily="18" charset="0"/>
              </a:rPr>
              <a:t>Find(x) </a:t>
            </a:r>
          </a:p>
          <a:p>
            <a:pPr lvl="2">
              <a:lnSpc>
                <a:spcPct val="150000"/>
              </a:lnSpc>
            </a:pPr>
            <a:r>
              <a:rPr lang="en-US" altLang="en-US">
                <a:latin typeface="Cambria" panose="02040503050406030204" pitchFamily="18" charset="0"/>
                <a:ea typeface="Cambria" panose="02040503050406030204" pitchFamily="18" charset="0"/>
              </a:rPr>
              <a:t>Union(</a:t>
            </a:r>
            <a:r>
              <a:rPr lang="en-US" altLang="en-US" err="1">
                <a:latin typeface="Cambria" panose="02040503050406030204" pitchFamily="18" charset="0"/>
                <a:ea typeface="Cambria" panose="02040503050406030204" pitchFamily="18" charset="0"/>
              </a:rPr>
              <a:t>x,y</a:t>
            </a:r>
            <a:r>
              <a:rPr lang="en-US" altLang="en-US">
                <a:latin typeface="Cambria" panose="02040503050406030204" pitchFamily="18" charset="0"/>
                <a:ea typeface="Cambria" panose="02040503050406030204" pitchFamily="18" charset="0"/>
              </a:rPr>
              <a:t>)</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982575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pitchFamily="18" charset="0"/>
              </a:rPr>
              <a:t>Find operation</a:t>
            </a:r>
          </a:p>
        </p:txBody>
      </p:sp>
      <p:sp>
        <p:nvSpPr>
          <p:cNvPr id="3" name="Content Placeholder 2"/>
          <p:cNvSpPr>
            <a:spLocks noGrp="1"/>
          </p:cNvSpPr>
          <p:nvPr>
            <p:ph idx="1"/>
          </p:nvPr>
        </p:nvSpPr>
        <p:spPr>
          <a:xfrm>
            <a:off x="609600" y="1143000"/>
            <a:ext cx="8077200" cy="5715000"/>
          </a:xfrm>
        </p:spPr>
        <p:txBody>
          <a:bodyPr>
            <a:normAutofit/>
          </a:bodyPr>
          <a:lstStyle/>
          <a:p>
            <a:pPr>
              <a:lnSpc>
                <a:spcPct val="150000"/>
              </a:lnSpc>
            </a:pPr>
            <a:r>
              <a:rPr lang="en-US" altLang="en-US" sz="2400">
                <a:latin typeface="Cambria" panose="02040503050406030204" pitchFamily="18" charset="0"/>
                <a:ea typeface="Cambria" panose="02040503050406030204" pitchFamily="18" charset="0"/>
              </a:rPr>
              <a:t>It is easier to check, given 2 elements, where they belong to the same subset.</a:t>
            </a:r>
          </a:p>
          <a:p>
            <a:pPr>
              <a:lnSpc>
                <a:spcPct val="150000"/>
              </a:lnSpc>
            </a:pPr>
            <a:endParaRPr lang="en-US" altLang="en-US" sz="2400">
              <a:latin typeface="Cambria" panose="02040503050406030204" pitchFamily="18" charset="0"/>
              <a:ea typeface="Cambria" panose="02040503050406030204" pitchFamily="18" charset="0"/>
            </a:endParaRPr>
          </a:p>
          <a:p>
            <a:pPr>
              <a:lnSpc>
                <a:spcPct val="150000"/>
              </a:lnSpc>
            </a:pPr>
            <a:endParaRPr lang="en-US" altLang="en-US" sz="2400">
              <a:latin typeface="Cambria" panose="02040503050406030204" pitchFamily="18" charset="0"/>
              <a:ea typeface="Cambria" panose="02040503050406030204" pitchFamily="18" charset="0"/>
            </a:endParaRPr>
          </a:p>
          <a:p>
            <a:pPr>
              <a:lnSpc>
                <a:spcPct val="150000"/>
              </a:lnSpc>
            </a:pPr>
            <a:endParaRPr lang="en-US" altLang="en-US" sz="2400">
              <a:latin typeface="Cambria" panose="02040503050406030204" pitchFamily="18" charset="0"/>
              <a:ea typeface="Cambria" panose="02040503050406030204" pitchFamily="18" charset="0"/>
            </a:endParaRPr>
          </a:p>
          <a:p>
            <a:pPr>
              <a:lnSpc>
                <a:spcPct val="150000"/>
              </a:lnSpc>
            </a:pPr>
            <a:endParaRPr lang="en-US" altLang="en-US" sz="2400">
              <a:latin typeface="Cambria" panose="02040503050406030204" pitchFamily="18" charset="0"/>
              <a:ea typeface="Cambria" panose="02040503050406030204" pitchFamily="18" charset="0"/>
            </a:endParaRPr>
          </a:p>
          <a:p>
            <a:pPr marL="0" indent="0">
              <a:lnSpc>
                <a:spcPct val="150000"/>
              </a:lnSpc>
              <a:buNone/>
            </a:pPr>
            <a:r>
              <a:rPr lang="en-US" altLang="en-US" sz="2400">
                <a:latin typeface="Cambria" panose="02040503050406030204" pitchFamily="18" charset="0"/>
                <a:ea typeface="Cambria" panose="02040503050406030204" pitchFamily="18" charset="0"/>
              </a:rPr>
              <a:t>                         S1                                                      S2</a:t>
            </a:r>
          </a:p>
          <a:p>
            <a:pPr marL="0" indent="0">
              <a:lnSpc>
                <a:spcPct val="150000"/>
              </a:lnSpc>
              <a:buNone/>
            </a:pPr>
            <a:r>
              <a:rPr lang="en-US" altLang="en-US" sz="2400">
                <a:latin typeface="Cambria" panose="02040503050406030204" pitchFamily="18" charset="0"/>
                <a:ea typeface="Cambria" panose="02040503050406030204" pitchFamily="18" charset="0"/>
              </a:rPr>
              <a:t>  is  S(1) == S(2).?</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Oval 3">
            <a:extLst>
              <a:ext uri="{FF2B5EF4-FFF2-40B4-BE49-F238E27FC236}">
                <a16:creationId xmlns:a16="http://schemas.microsoft.com/office/drawing/2014/main" id="{FD463AC6-0101-495F-DFFB-E32B9712BB69}"/>
              </a:ext>
            </a:extLst>
          </p:cNvPr>
          <p:cNvSpPr/>
          <p:nvPr/>
        </p:nvSpPr>
        <p:spPr>
          <a:xfrm>
            <a:off x="1371600" y="3124200"/>
            <a:ext cx="2362200" cy="18288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a:solidFill>
                  <a:schemeClr val="tx1"/>
                </a:solidFill>
              </a:rPr>
              <a:t>1,2,3,4</a:t>
            </a:r>
          </a:p>
        </p:txBody>
      </p:sp>
      <p:sp>
        <p:nvSpPr>
          <p:cNvPr id="5" name="Oval 4">
            <a:extLst>
              <a:ext uri="{FF2B5EF4-FFF2-40B4-BE49-F238E27FC236}">
                <a16:creationId xmlns:a16="http://schemas.microsoft.com/office/drawing/2014/main" id="{F7ED4AE8-9CDE-C940-55BD-535B1C3D6CA2}"/>
              </a:ext>
            </a:extLst>
          </p:cNvPr>
          <p:cNvSpPr/>
          <p:nvPr/>
        </p:nvSpPr>
        <p:spPr>
          <a:xfrm>
            <a:off x="5219700" y="3086100"/>
            <a:ext cx="2362200" cy="1828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4400"/>
              <a:t>5,6,7</a:t>
            </a:r>
          </a:p>
        </p:txBody>
      </p:sp>
    </p:spTree>
    <p:extLst>
      <p:ext uri="{BB962C8B-B14F-4D97-AF65-F5344CB8AC3E}">
        <p14:creationId xmlns:p14="http://schemas.microsoft.com/office/powerpoint/2010/main" val="3332401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pitchFamily="18" charset="0"/>
              </a:rPr>
              <a:t>Union operation</a:t>
            </a:r>
          </a:p>
        </p:txBody>
      </p:sp>
      <p:sp>
        <p:nvSpPr>
          <p:cNvPr id="3" name="Content Placeholder 2"/>
          <p:cNvSpPr>
            <a:spLocks noGrp="1"/>
          </p:cNvSpPr>
          <p:nvPr>
            <p:ph idx="1"/>
          </p:nvPr>
        </p:nvSpPr>
        <p:spPr>
          <a:xfrm>
            <a:off x="609600" y="1143000"/>
            <a:ext cx="8077200" cy="5715000"/>
          </a:xfrm>
        </p:spPr>
        <p:txBody>
          <a:bodyPr>
            <a:normAutofit/>
          </a:bodyPr>
          <a:lstStyle/>
          <a:p>
            <a:pPr>
              <a:lnSpc>
                <a:spcPct val="150000"/>
              </a:lnSpc>
            </a:pPr>
            <a:r>
              <a:rPr lang="en-US" altLang="en-US" sz="2400">
                <a:latin typeface="Cambria" panose="02040503050406030204" pitchFamily="18" charset="0"/>
                <a:ea typeface="Cambria" panose="02040503050406030204" pitchFamily="18" charset="0"/>
              </a:rPr>
              <a:t>Used to merge two sets into single set ( S1 U S2 )</a:t>
            </a:r>
          </a:p>
          <a:p>
            <a:pPr>
              <a:lnSpc>
                <a:spcPct val="150000"/>
              </a:lnSpc>
            </a:pPr>
            <a:endParaRPr lang="en-US" altLang="en-US" sz="2400">
              <a:latin typeface="Cambria" panose="02040503050406030204" pitchFamily="18" charset="0"/>
              <a:ea typeface="Cambria" panose="02040503050406030204" pitchFamily="18" charset="0"/>
            </a:endParaRPr>
          </a:p>
          <a:p>
            <a:pPr>
              <a:lnSpc>
                <a:spcPct val="150000"/>
              </a:lnSpc>
            </a:pPr>
            <a:endParaRPr lang="en-US" altLang="en-US" sz="2400">
              <a:latin typeface="Cambria" panose="02040503050406030204" pitchFamily="18" charset="0"/>
              <a:ea typeface="Cambria" panose="02040503050406030204" pitchFamily="18" charset="0"/>
            </a:endParaRPr>
          </a:p>
          <a:p>
            <a:pPr marL="0" indent="0">
              <a:lnSpc>
                <a:spcPct val="150000"/>
              </a:lnSpc>
              <a:buNone/>
            </a:pPr>
            <a:endParaRPr lang="en-US" altLang="en-US" sz="2400">
              <a:latin typeface="Cambria" panose="02040503050406030204" pitchFamily="18" charset="0"/>
              <a:ea typeface="Cambria" panose="02040503050406030204" pitchFamily="18" charset="0"/>
            </a:endParaRPr>
          </a:p>
          <a:p>
            <a:pPr marL="0" indent="0">
              <a:lnSpc>
                <a:spcPct val="150000"/>
              </a:lnSpc>
              <a:buNone/>
            </a:pPr>
            <a:r>
              <a:rPr lang="en-US" altLang="en-US" sz="2400">
                <a:latin typeface="Cambria" panose="02040503050406030204" pitchFamily="18" charset="0"/>
                <a:ea typeface="Cambria" panose="02040503050406030204" pitchFamily="18" charset="0"/>
              </a:rPr>
              <a:t>                         </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Oval 3">
            <a:extLst>
              <a:ext uri="{FF2B5EF4-FFF2-40B4-BE49-F238E27FC236}">
                <a16:creationId xmlns:a16="http://schemas.microsoft.com/office/drawing/2014/main" id="{FD463AC6-0101-495F-DFFB-E32B9712BB69}"/>
              </a:ext>
            </a:extLst>
          </p:cNvPr>
          <p:cNvSpPr/>
          <p:nvPr/>
        </p:nvSpPr>
        <p:spPr>
          <a:xfrm>
            <a:off x="1547352" y="2057400"/>
            <a:ext cx="2362200" cy="18288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a:solidFill>
                  <a:schemeClr val="tx1"/>
                </a:solidFill>
              </a:rPr>
              <a:t>1,2,3,4</a:t>
            </a:r>
          </a:p>
        </p:txBody>
      </p:sp>
      <p:sp>
        <p:nvSpPr>
          <p:cNvPr id="5" name="Oval 4">
            <a:extLst>
              <a:ext uri="{FF2B5EF4-FFF2-40B4-BE49-F238E27FC236}">
                <a16:creationId xmlns:a16="http://schemas.microsoft.com/office/drawing/2014/main" id="{F7ED4AE8-9CDE-C940-55BD-535B1C3D6CA2}"/>
              </a:ext>
            </a:extLst>
          </p:cNvPr>
          <p:cNvSpPr/>
          <p:nvPr/>
        </p:nvSpPr>
        <p:spPr>
          <a:xfrm>
            <a:off x="5117076" y="2046339"/>
            <a:ext cx="2362200" cy="1828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4400"/>
              <a:t>5,6,7</a:t>
            </a:r>
          </a:p>
        </p:txBody>
      </p:sp>
      <p:sp>
        <p:nvSpPr>
          <p:cNvPr id="6" name="Oval 5">
            <a:extLst>
              <a:ext uri="{FF2B5EF4-FFF2-40B4-BE49-F238E27FC236}">
                <a16:creationId xmlns:a16="http://schemas.microsoft.com/office/drawing/2014/main" id="{9675162C-12DA-5B63-12E4-6886C150D77D}"/>
              </a:ext>
            </a:extLst>
          </p:cNvPr>
          <p:cNvSpPr/>
          <p:nvPr/>
        </p:nvSpPr>
        <p:spPr>
          <a:xfrm>
            <a:off x="3086100" y="4343400"/>
            <a:ext cx="2971800" cy="237326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4400"/>
              <a:t>1,2,3,4,5,6,7</a:t>
            </a:r>
          </a:p>
        </p:txBody>
      </p:sp>
      <p:sp>
        <p:nvSpPr>
          <p:cNvPr id="7" name="Arc 6">
            <a:extLst>
              <a:ext uri="{FF2B5EF4-FFF2-40B4-BE49-F238E27FC236}">
                <a16:creationId xmlns:a16="http://schemas.microsoft.com/office/drawing/2014/main" id="{7D2E2B34-42F2-B280-88D4-43BC21A54223}"/>
              </a:ext>
            </a:extLst>
          </p:cNvPr>
          <p:cNvSpPr/>
          <p:nvPr/>
        </p:nvSpPr>
        <p:spPr>
          <a:xfrm>
            <a:off x="3086100" y="3352800"/>
            <a:ext cx="1485900" cy="1600200"/>
          </a:xfrm>
          <a:prstGeom prst="arc">
            <a:avLst>
              <a:gd name="adj1" fmla="val 16113938"/>
              <a:gd name="adj2" fmla="val 105060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Arc 8">
            <a:extLst>
              <a:ext uri="{FF2B5EF4-FFF2-40B4-BE49-F238E27FC236}">
                <a16:creationId xmlns:a16="http://schemas.microsoft.com/office/drawing/2014/main" id="{63E0A6AD-24B8-5B54-9FE2-0F805BB2537F}"/>
              </a:ext>
            </a:extLst>
          </p:cNvPr>
          <p:cNvSpPr/>
          <p:nvPr/>
        </p:nvSpPr>
        <p:spPr>
          <a:xfrm flipH="1">
            <a:off x="4495800" y="3352800"/>
            <a:ext cx="1485900" cy="1600200"/>
          </a:xfrm>
          <a:prstGeom prst="arc">
            <a:avLst>
              <a:gd name="adj1" fmla="val 16113938"/>
              <a:gd name="adj2" fmla="val 105060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6387923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pitchFamily="18" charset="0"/>
              </a:rPr>
              <a:t>Disjoint Sets</a:t>
            </a:r>
          </a:p>
        </p:txBody>
      </p:sp>
      <p:sp>
        <p:nvSpPr>
          <p:cNvPr id="3" name="Content Placeholder 2"/>
          <p:cNvSpPr>
            <a:spLocks noGrp="1"/>
          </p:cNvSpPr>
          <p:nvPr>
            <p:ph idx="1"/>
          </p:nvPr>
        </p:nvSpPr>
        <p:spPr>
          <a:xfrm>
            <a:off x="609600" y="800101"/>
            <a:ext cx="8077200" cy="5715000"/>
          </a:xfrm>
        </p:spPr>
        <p:txBody>
          <a:bodyPr>
            <a:normAutofit/>
          </a:bodyPr>
          <a:lstStyle/>
          <a:p>
            <a:pPr>
              <a:lnSpc>
                <a:spcPct val="150000"/>
              </a:lnSpc>
            </a:pPr>
            <a:r>
              <a:rPr lang="en-US" altLang="en-US" sz="2400">
                <a:latin typeface="Cambria" panose="02040503050406030204" pitchFamily="18" charset="0"/>
                <a:ea typeface="Cambria" panose="02040503050406030204" pitchFamily="18" charset="0"/>
              </a:rPr>
              <a:t>Data structure using chaining to define a set. the chain is defined by a parent child relationship. </a:t>
            </a:r>
          </a:p>
          <a:p>
            <a:pPr>
              <a:lnSpc>
                <a:spcPct val="150000"/>
              </a:lnSpc>
            </a:pPr>
            <a:endParaRPr lang="en-US" altLang="en-US">
              <a:latin typeface="Cambria" panose="02040503050406030204" pitchFamily="18" charset="0"/>
              <a:ea typeface="Cambria" panose="02040503050406030204" pitchFamily="18" charset="0"/>
            </a:endParaRP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Oval 3">
            <a:extLst>
              <a:ext uri="{FF2B5EF4-FFF2-40B4-BE49-F238E27FC236}">
                <a16:creationId xmlns:a16="http://schemas.microsoft.com/office/drawing/2014/main" id="{4F0DEC1B-824F-DECC-8EC9-3BC793ABDEF1}"/>
              </a:ext>
            </a:extLst>
          </p:cNvPr>
          <p:cNvSpPr/>
          <p:nvPr/>
        </p:nvSpPr>
        <p:spPr>
          <a:xfrm>
            <a:off x="1447800" y="2438400"/>
            <a:ext cx="2286000" cy="76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1,2,3</a:t>
            </a:r>
          </a:p>
        </p:txBody>
      </p:sp>
      <p:sp>
        <p:nvSpPr>
          <p:cNvPr id="5" name="Oval 4">
            <a:extLst>
              <a:ext uri="{FF2B5EF4-FFF2-40B4-BE49-F238E27FC236}">
                <a16:creationId xmlns:a16="http://schemas.microsoft.com/office/drawing/2014/main" id="{DDD445D7-A47A-D0BE-3E72-210C7ABA06E9}"/>
              </a:ext>
            </a:extLst>
          </p:cNvPr>
          <p:cNvSpPr/>
          <p:nvPr/>
        </p:nvSpPr>
        <p:spPr>
          <a:xfrm>
            <a:off x="914400" y="3505200"/>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1</a:t>
            </a:r>
          </a:p>
        </p:txBody>
      </p:sp>
      <p:sp>
        <p:nvSpPr>
          <p:cNvPr id="6" name="Oval 5">
            <a:extLst>
              <a:ext uri="{FF2B5EF4-FFF2-40B4-BE49-F238E27FC236}">
                <a16:creationId xmlns:a16="http://schemas.microsoft.com/office/drawing/2014/main" id="{6CF91698-AEFF-A136-C59A-AC5251BC4024}"/>
              </a:ext>
            </a:extLst>
          </p:cNvPr>
          <p:cNvSpPr/>
          <p:nvPr/>
        </p:nvSpPr>
        <p:spPr>
          <a:xfrm>
            <a:off x="914400" y="4135800"/>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2</a:t>
            </a:r>
          </a:p>
        </p:txBody>
      </p:sp>
      <p:sp>
        <p:nvSpPr>
          <p:cNvPr id="7" name="Oval 6">
            <a:extLst>
              <a:ext uri="{FF2B5EF4-FFF2-40B4-BE49-F238E27FC236}">
                <a16:creationId xmlns:a16="http://schemas.microsoft.com/office/drawing/2014/main" id="{31792B2D-87F1-D364-C0D7-D94897191E10}"/>
              </a:ext>
            </a:extLst>
          </p:cNvPr>
          <p:cNvSpPr/>
          <p:nvPr/>
        </p:nvSpPr>
        <p:spPr>
          <a:xfrm>
            <a:off x="914400" y="4745400"/>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3</a:t>
            </a:r>
          </a:p>
        </p:txBody>
      </p:sp>
      <p:sp>
        <p:nvSpPr>
          <p:cNvPr id="8" name="Oval 7">
            <a:extLst>
              <a:ext uri="{FF2B5EF4-FFF2-40B4-BE49-F238E27FC236}">
                <a16:creationId xmlns:a16="http://schemas.microsoft.com/office/drawing/2014/main" id="{132F976C-9492-8167-CD7D-0E12DC298639}"/>
              </a:ext>
            </a:extLst>
          </p:cNvPr>
          <p:cNvSpPr/>
          <p:nvPr/>
        </p:nvSpPr>
        <p:spPr>
          <a:xfrm>
            <a:off x="3876020" y="3657601"/>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1</a:t>
            </a:r>
          </a:p>
        </p:txBody>
      </p:sp>
      <p:sp>
        <p:nvSpPr>
          <p:cNvPr id="9" name="Oval 8">
            <a:extLst>
              <a:ext uri="{FF2B5EF4-FFF2-40B4-BE49-F238E27FC236}">
                <a16:creationId xmlns:a16="http://schemas.microsoft.com/office/drawing/2014/main" id="{00B73666-F351-03F4-911C-6793620323B3}"/>
              </a:ext>
            </a:extLst>
          </p:cNvPr>
          <p:cNvSpPr/>
          <p:nvPr/>
        </p:nvSpPr>
        <p:spPr>
          <a:xfrm>
            <a:off x="3286085" y="4468201"/>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2</a:t>
            </a:r>
          </a:p>
        </p:txBody>
      </p:sp>
      <p:sp>
        <p:nvSpPr>
          <p:cNvPr id="10" name="Oval 9">
            <a:extLst>
              <a:ext uri="{FF2B5EF4-FFF2-40B4-BE49-F238E27FC236}">
                <a16:creationId xmlns:a16="http://schemas.microsoft.com/office/drawing/2014/main" id="{BF12D4BF-390B-D957-8238-1F0FD0A8A959}"/>
              </a:ext>
            </a:extLst>
          </p:cNvPr>
          <p:cNvSpPr/>
          <p:nvPr/>
        </p:nvSpPr>
        <p:spPr>
          <a:xfrm>
            <a:off x="4429085" y="4468201"/>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3</a:t>
            </a:r>
          </a:p>
        </p:txBody>
      </p:sp>
      <p:sp>
        <p:nvSpPr>
          <p:cNvPr id="11" name="Oval 10">
            <a:extLst>
              <a:ext uri="{FF2B5EF4-FFF2-40B4-BE49-F238E27FC236}">
                <a16:creationId xmlns:a16="http://schemas.microsoft.com/office/drawing/2014/main" id="{6FFFB591-C085-5E26-1C17-9EEF5EE7E4D6}"/>
              </a:ext>
            </a:extLst>
          </p:cNvPr>
          <p:cNvSpPr/>
          <p:nvPr/>
        </p:nvSpPr>
        <p:spPr>
          <a:xfrm>
            <a:off x="6650400" y="3505200"/>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2</a:t>
            </a:r>
          </a:p>
        </p:txBody>
      </p:sp>
      <p:sp>
        <p:nvSpPr>
          <p:cNvPr id="12" name="Oval 11">
            <a:extLst>
              <a:ext uri="{FF2B5EF4-FFF2-40B4-BE49-F238E27FC236}">
                <a16:creationId xmlns:a16="http://schemas.microsoft.com/office/drawing/2014/main" id="{4AEDFA07-4B85-E95B-41B7-B030C545B9EC}"/>
              </a:ext>
            </a:extLst>
          </p:cNvPr>
          <p:cNvSpPr/>
          <p:nvPr/>
        </p:nvSpPr>
        <p:spPr>
          <a:xfrm>
            <a:off x="6650400" y="4135800"/>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3</a:t>
            </a:r>
          </a:p>
        </p:txBody>
      </p:sp>
      <p:sp>
        <p:nvSpPr>
          <p:cNvPr id="13" name="Oval 12">
            <a:extLst>
              <a:ext uri="{FF2B5EF4-FFF2-40B4-BE49-F238E27FC236}">
                <a16:creationId xmlns:a16="http://schemas.microsoft.com/office/drawing/2014/main" id="{0ADD1F5E-70F7-BDEE-3D3B-6DB3A1A97C04}"/>
              </a:ext>
            </a:extLst>
          </p:cNvPr>
          <p:cNvSpPr/>
          <p:nvPr/>
        </p:nvSpPr>
        <p:spPr>
          <a:xfrm>
            <a:off x="6650400" y="4745400"/>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1</a:t>
            </a:r>
          </a:p>
        </p:txBody>
      </p:sp>
      <p:cxnSp>
        <p:nvCxnSpPr>
          <p:cNvPr id="15" name="Straight Arrow Connector 14">
            <a:extLst>
              <a:ext uri="{FF2B5EF4-FFF2-40B4-BE49-F238E27FC236}">
                <a16:creationId xmlns:a16="http://schemas.microsoft.com/office/drawing/2014/main" id="{D0614582-398A-68A7-6228-EFE46BE20B05}"/>
              </a:ext>
            </a:extLst>
          </p:cNvPr>
          <p:cNvCxnSpPr>
            <a:cxnSpLocks/>
          </p:cNvCxnSpPr>
          <p:nvPr/>
        </p:nvCxnSpPr>
        <p:spPr>
          <a:xfrm flipV="1">
            <a:off x="1094400" y="3865200"/>
            <a:ext cx="0" cy="27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E1E242-2174-F6D9-A81C-078C6162F965}"/>
              </a:ext>
            </a:extLst>
          </p:cNvPr>
          <p:cNvCxnSpPr>
            <a:cxnSpLocks/>
          </p:cNvCxnSpPr>
          <p:nvPr/>
        </p:nvCxnSpPr>
        <p:spPr>
          <a:xfrm flipV="1">
            <a:off x="1094400" y="4495800"/>
            <a:ext cx="0" cy="24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C3177E2-7483-C801-E1BD-C460A9C98E14}"/>
              </a:ext>
            </a:extLst>
          </p:cNvPr>
          <p:cNvCxnSpPr>
            <a:cxnSpLocks/>
          </p:cNvCxnSpPr>
          <p:nvPr/>
        </p:nvCxnSpPr>
        <p:spPr>
          <a:xfrm flipV="1">
            <a:off x="6830400" y="3865200"/>
            <a:ext cx="0" cy="27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B9F5143-4D47-8F0F-030D-325E2B8B776C}"/>
              </a:ext>
            </a:extLst>
          </p:cNvPr>
          <p:cNvCxnSpPr>
            <a:cxnSpLocks/>
          </p:cNvCxnSpPr>
          <p:nvPr/>
        </p:nvCxnSpPr>
        <p:spPr>
          <a:xfrm flipV="1">
            <a:off x="6830400" y="4495800"/>
            <a:ext cx="0" cy="24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Table 26">
            <a:extLst>
              <a:ext uri="{FF2B5EF4-FFF2-40B4-BE49-F238E27FC236}">
                <a16:creationId xmlns:a16="http://schemas.microsoft.com/office/drawing/2014/main" id="{105FFC82-1FC4-3F84-9744-05872DEBE892}"/>
              </a:ext>
            </a:extLst>
          </p:cNvPr>
          <p:cNvGraphicFramePr>
            <a:graphicFrameLocks noGrp="1"/>
          </p:cNvGraphicFramePr>
          <p:nvPr>
            <p:extLst>
              <p:ext uri="{D42A27DB-BD31-4B8C-83A1-F6EECF244321}">
                <p14:modId xmlns:p14="http://schemas.microsoft.com/office/powerpoint/2010/main" val="2910042384"/>
              </p:ext>
            </p:extLst>
          </p:nvPr>
        </p:nvGraphicFramePr>
        <p:xfrm>
          <a:off x="1061358" y="5615940"/>
          <a:ext cx="1205142" cy="731520"/>
        </p:xfrm>
        <a:graphic>
          <a:graphicData uri="http://schemas.openxmlformats.org/drawingml/2006/table">
            <a:tbl>
              <a:tblPr firstRow="1" bandRow="1">
                <a:tableStyleId>{5C22544A-7EE6-4342-B048-85BDC9FD1C3A}</a:tableStyleId>
              </a:tblPr>
              <a:tblGrid>
                <a:gridCol w="401714">
                  <a:extLst>
                    <a:ext uri="{9D8B030D-6E8A-4147-A177-3AD203B41FA5}">
                      <a16:colId xmlns:a16="http://schemas.microsoft.com/office/drawing/2014/main" val="3845957397"/>
                    </a:ext>
                  </a:extLst>
                </a:gridCol>
                <a:gridCol w="401714">
                  <a:extLst>
                    <a:ext uri="{9D8B030D-6E8A-4147-A177-3AD203B41FA5}">
                      <a16:colId xmlns:a16="http://schemas.microsoft.com/office/drawing/2014/main" val="2650712494"/>
                    </a:ext>
                  </a:extLst>
                </a:gridCol>
                <a:gridCol w="401714">
                  <a:extLst>
                    <a:ext uri="{9D8B030D-6E8A-4147-A177-3AD203B41FA5}">
                      <a16:colId xmlns:a16="http://schemas.microsoft.com/office/drawing/2014/main" val="2902180997"/>
                    </a:ext>
                  </a:extLst>
                </a:gridCol>
              </a:tblGrid>
              <a:tr h="293715">
                <a:tc>
                  <a:txBody>
                    <a:bodyPr/>
                    <a:lstStyle/>
                    <a:p>
                      <a:r>
                        <a:rPr lang="en-IN"/>
                        <a:t>1</a:t>
                      </a:r>
                    </a:p>
                  </a:txBody>
                  <a:tcPr/>
                </a:tc>
                <a:tc>
                  <a:txBody>
                    <a:bodyPr/>
                    <a:lstStyle/>
                    <a:p>
                      <a:r>
                        <a:rPr lang="en-IN"/>
                        <a:t>2</a:t>
                      </a:r>
                    </a:p>
                  </a:txBody>
                  <a:tcPr/>
                </a:tc>
                <a:tc>
                  <a:txBody>
                    <a:bodyPr/>
                    <a:lstStyle/>
                    <a:p>
                      <a:r>
                        <a:rPr lang="en-IN"/>
                        <a:t>3</a:t>
                      </a:r>
                    </a:p>
                  </a:txBody>
                  <a:tcPr/>
                </a:tc>
                <a:extLst>
                  <a:ext uri="{0D108BD9-81ED-4DB2-BD59-A6C34878D82A}">
                    <a16:rowId xmlns:a16="http://schemas.microsoft.com/office/drawing/2014/main" val="3906734448"/>
                  </a:ext>
                </a:extLst>
              </a:tr>
              <a:tr h="293715">
                <a:tc>
                  <a:txBody>
                    <a:bodyPr/>
                    <a:lstStyle/>
                    <a:p>
                      <a:r>
                        <a:rPr lang="en-IN"/>
                        <a:t>-1</a:t>
                      </a:r>
                    </a:p>
                  </a:txBody>
                  <a:tcPr/>
                </a:tc>
                <a:tc>
                  <a:txBody>
                    <a:bodyPr/>
                    <a:lstStyle/>
                    <a:p>
                      <a:r>
                        <a:rPr lang="en-IN"/>
                        <a:t>1</a:t>
                      </a:r>
                    </a:p>
                  </a:txBody>
                  <a:tcPr/>
                </a:tc>
                <a:tc>
                  <a:txBody>
                    <a:bodyPr/>
                    <a:lstStyle/>
                    <a:p>
                      <a:r>
                        <a:rPr lang="en-IN"/>
                        <a:t>2</a:t>
                      </a:r>
                    </a:p>
                  </a:txBody>
                  <a:tcPr/>
                </a:tc>
                <a:extLst>
                  <a:ext uri="{0D108BD9-81ED-4DB2-BD59-A6C34878D82A}">
                    <a16:rowId xmlns:a16="http://schemas.microsoft.com/office/drawing/2014/main" val="169232065"/>
                  </a:ext>
                </a:extLst>
              </a:tr>
            </a:tbl>
          </a:graphicData>
        </a:graphic>
      </p:graphicFrame>
      <p:sp>
        <p:nvSpPr>
          <p:cNvPr id="27" name="TextBox 26">
            <a:extLst>
              <a:ext uri="{FF2B5EF4-FFF2-40B4-BE49-F238E27FC236}">
                <a16:creationId xmlns:a16="http://schemas.microsoft.com/office/drawing/2014/main" id="{1711F80C-9A6F-0B33-839C-4C9091CD1EB8}"/>
              </a:ext>
            </a:extLst>
          </p:cNvPr>
          <p:cNvSpPr txBox="1"/>
          <p:nvPr/>
        </p:nvSpPr>
        <p:spPr>
          <a:xfrm>
            <a:off x="263191" y="5617368"/>
            <a:ext cx="798167" cy="646331"/>
          </a:xfrm>
          <a:prstGeom prst="rect">
            <a:avLst/>
          </a:prstGeom>
          <a:noFill/>
        </p:spPr>
        <p:txBody>
          <a:bodyPr wrap="none" rtlCol="0">
            <a:spAutoFit/>
          </a:bodyPr>
          <a:lstStyle/>
          <a:p>
            <a:r>
              <a:rPr lang="en-IN"/>
              <a:t>Node</a:t>
            </a:r>
          </a:p>
          <a:p>
            <a:r>
              <a:rPr lang="en-IN"/>
              <a:t>Parent</a:t>
            </a:r>
          </a:p>
        </p:txBody>
      </p:sp>
      <p:graphicFrame>
        <p:nvGraphicFramePr>
          <p:cNvPr id="28" name="Table 26">
            <a:extLst>
              <a:ext uri="{FF2B5EF4-FFF2-40B4-BE49-F238E27FC236}">
                <a16:creationId xmlns:a16="http://schemas.microsoft.com/office/drawing/2014/main" id="{3FCAE886-21E6-90D9-C9B4-7F57065F7E47}"/>
              </a:ext>
            </a:extLst>
          </p:cNvPr>
          <p:cNvGraphicFramePr>
            <a:graphicFrameLocks noGrp="1"/>
          </p:cNvGraphicFramePr>
          <p:nvPr>
            <p:extLst>
              <p:ext uri="{D42A27DB-BD31-4B8C-83A1-F6EECF244321}">
                <p14:modId xmlns:p14="http://schemas.microsoft.com/office/powerpoint/2010/main" val="2483335360"/>
              </p:ext>
            </p:extLst>
          </p:nvPr>
        </p:nvGraphicFramePr>
        <p:xfrm>
          <a:off x="3900258" y="5562600"/>
          <a:ext cx="1205142" cy="731520"/>
        </p:xfrm>
        <a:graphic>
          <a:graphicData uri="http://schemas.openxmlformats.org/drawingml/2006/table">
            <a:tbl>
              <a:tblPr firstRow="1" bandRow="1">
                <a:tableStyleId>{5C22544A-7EE6-4342-B048-85BDC9FD1C3A}</a:tableStyleId>
              </a:tblPr>
              <a:tblGrid>
                <a:gridCol w="401714">
                  <a:extLst>
                    <a:ext uri="{9D8B030D-6E8A-4147-A177-3AD203B41FA5}">
                      <a16:colId xmlns:a16="http://schemas.microsoft.com/office/drawing/2014/main" val="3845957397"/>
                    </a:ext>
                  </a:extLst>
                </a:gridCol>
                <a:gridCol w="401714">
                  <a:extLst>
                    <a:ext uri="{9D8B030D-6E8A-4147-A177-3AD203B41FA5}">
                      <a16:colId xmlns:a16="http://schemas.microsoft.com/office/drawing/2014/main" val="2650712494"/>
                    </a:ext>
                  </a:extLst>
                </a:gridCol>
                <a:gridCol w="401714">
                  <a:extLst>
                    <a:ext uri="{9D8B030D-6E8A-4147-A177-3AD203B41FA5}">
                      <a16:colId xmlns:a16="http://schemas.microsoft.com/office/drawing/2014/main" val="2902180997"/>
                    </a:ext>
                  </a:extLst>
                </a:gridCol>
              </a:tblGrid>
              <a:tr h="293715">
                <a:tc>
                  <a:txBody>
                    <a:bodyPr/>
                    <a:lstStyle/>
                    <a:p>
                      <a:r>
                        <a:rPr lang="en-IN"/>
                        <a:t>1</a:t>
                      </a:r>
                    </a:p>
                  </a:txBody>
                  <a:tcPr/>
                </a:tc>
                <a:tc>
                  <a:txBody>
                    <a:bodyPr/>
                    <a:lstStyle/>
                    <a:p>
                      <a:r>
                        <a:rPr lang="en-IN"/>
                        <a:t>2</a:t>
                      </a:r>
                    </a:p>
                  </a:txBody>
                  <a:tcPr/>
                </a:tc>
                <a:tc>
                  <a:txBody>
                    <a:bodyPr/>
                    <a:lstStyle/>
                    <a:p>
                      <a:r>
                        <a:rPr lang="en-IN"/>
                        <a:t>3</a:t>
                      </a:r>
                    </a:p>
                  </a:txBody>
                  <a:tcPr/>
                </a:tc>
                <a:extLst>
                  <a:ext uri="{0D108BD9-81ED-4DB2-BD59-A6C34878D82A}">
                    <a16:rowId xmlns:a16="http://schemas.microsoft.com/office/drawing/2014/main" val="3906734448"/>
                  </a:ext>
                </a:extLst>
              </a:tr>
              <a:tr h="293715">
                <a:tc>
                  <a:txBody>
                    <a:bodyPr/>
                    <a:lstStyle/>
                    <a:p>
                      <a:r>
                        <a:rPr lang="en-IN"/>
                        <a:t>-1</a:t>
                      </a:r>
                    </a:p>
                  </a:txBody>
                  <a:tcPr/>
                </a:tc>
                <a:tc>
                  <a:txBody>
                    <a:bodyPr/>
                    <a:lstStyle/>
                    <a:p>
                      <a:r>
                        <a:rPr lang="en-IN"/>
                        <a:t>1</a:t>
                      </a:r>
                    </a:p>
                  </a:txBody>
                  <a:tcPr/>
                </a:tc>
                <a:tc>
                  <a:txBody>
                    <a:bodyPr/>
                    <a:lstStyle/>
                    <a:p>
                      <a:r>
                        <a:rPr lang="en-IN"/>
                        <a:t>1</a:t>
                      </a:r>
                    </a:p>
                  </a:txBody>
                  <a:tcPr/>
                </a:tc>
                <a:extLst>
                  <a:ext uri="{0D108BD9-81ED-4DB2-BD59-A6C34878D82A}">
                    <a16:rowId xmlns:a16="http://schemas.microsoft.com/office/drawing/2014/main" val="169232065"/>
                  </a:ext>
                </a:extLst>
              </a:tr>
            </a:tbl>
          </a:graphicData>
        </a:graphic>
      </p:graphicFrame>
      <p:sp>
        <p:nvSpPr>
          <p:cNvPr id="29" name="TextBox 28">
            <a:extLst>
              <a:ext uri="{FF2B5EF4-FFF2-40B4-BE49-F238E27FC236}">
                <a16:creationId xmlns:a16="http://schemas.microsoft.com/office/drawing/2014/main" id="{CF4EC855-A742-9C25-110E-CAA910830BB3}"/>
              </a:ext>
            </a:extLst>
          </p:cNvPr>
          <p:cNvSpPr txBox="1"/>
          <p:nvPr/>
        </p:nvSpPr>
        <p:spPr>
          <a:xfrm>
            <a:off x="3102091" y="5564028"/>
            <a:ext cx="798167" cy="646331"/>
          </a:xfrm>
          <a:prstGeom prst="rect">
            <a:avLst/>
          </a:prstGeom>
          <a:noFill/>
        </p:spPr>
        <p:txBody>
          <a:bodyPr wrap="none" rtlCol="0">
            <a:spAutoFit/>
          </a:bodyPr>
          <a:lstStyle/>
          <a:p>
            <a:r>
              <a:rPr lang="en-IN"/>
              <a:t>Node</a:t>
            </a:r>
          </a:p>
          <a:p>
            <a:r>
              <a:rPr lang="en-IN"/>
              <a:t>Parent</a:t>
            </a:r>
          </a:p>
        </p:txBody>
      </p:sp>
      <p:graphicFrame>
        <p:nvGraphicFramePr>
          <p:cNvPr id="30" name="Table 26">
            <a:extLst>
              <a:ext uri="{FF2B5EF4-FFF2-40B4-BE49-F238E27FC236}">
                <a16:creationId xmlns:a16="http://schemas.microsoft.com/office/drawing/2014/main" id="{54A03BAC-0DD2-9373-0553-76028756D668}"/>
              </a:ext>
            </a:extLst>
          </p:cNvPr>
          <p:cNvGraphicFramePr>
            <a:graphicFrameLocks noGrp="1"/>
          </p:cNvGraphicFramePr>
          <p:nvPr>
            <p:extLst>
              <p:ext uri="{D42A27DB-BD31-4B8C-83A1-F6EECF244321}">
                <p14:modId xmlns:p14="http://schemas.microsoft.com/office/powerpoint/2010/main" val="1120397744"/>
              </p:ext>
            </p:extLst>
          </p:nvPr>
        </p:nvGraphicFramePr>
        <p:xfrm>
          <a:off x="6491058" y="5562600"/>
          <a:ext cx="1205142" cy="731520"/>
        </p:xfrm>
        <a:graphic>
          <a:graphicData uri="http://schemas.openxmlformats.org/drawingml/2006/table">
            <a:tbl>
              <a:tblPr firstRow="1" bandRow="1">
                <a:tableStyleId>{5C22544A-7EE6-4342-B048-85BDC9FD1C3A}</a:tableStyleId>
              </a:tblPr>
              <a:tblGrid>
                <a:gridCol w="401714">
                  <a:extLst>
                    <a:ext uri="{9D8B030D-6E8A-4147-A177-3AD203B41FA5}">
                      <a16:colId xmlns:a16="http://schemas.microsoft.com/office/drawing/2014/main" val="3845957397"/>
                    </a:ext>
                  </a:extLst>
                </a:gridCol>
                <a:gridCol w="401714">
                  <a:extLst>
                    <a:ext uri="{9D8B030D-6E8A-4147-A177-3AD203B41FA5}">
                      <a16:colId xmlns:a16="http://schemas.microsoft.com/office/drawing/2014/main" val="2650712494"/>
                    </a:ext>
                  </a:extLst>
                </a:gridCol>
                <a:gridCol w="401714">
                  <a:extLst>
                    <a:ext uri="{9D8B030D-6E8A-4147-A177-3AD203B41FA5}">
                      <a16:colId xmlns:a16="http://schemas.microsoft.com/office/drawing/2014/main" val="2902180997"/>
                    </a:ext>
                  </a:extLst>
                </a:gridCol>
              </a:tblGrid>
              <a:tr h="293715">
                <a:tc>
                  <a:txBody>
                    <a:bodyPr/>
                    <a:lstStyle/>
                    <a:p>
                      <a:r>
                        <a:rPr lang="en-IN"/>
                        <a:t>1</a:t>
                      </a:r>
                    </a:p>
                  </a:txBody>
                  <a:tcPr/>
                </a:tc>
                <a:tc>
                  <a:txBody>
                    <a:bodyPr/>
                    <a:lstStyle/>
                    <a:p>
                      <a:r>
                        <a:rPr lang="en-IN"/>
                        <a:t>2</a:t>
                      </a:r>
                    </a:p>
                  </a:txBody>
                  <a:tcPr/>
                </a:tc>
                <a:tc>
                  <a:txBody>
                    <a:bodyPr/>
                    <a:lstStyle/>
                    <a:p>
                      <a:r>
                        <a:rPr lang="en-IN"/>
                        <a:t>3</a:t>
                      </a:r>
                    </a:p>
                  </a:txBody>
                  <a:tcPr/>
                </a:tc>
                <a:extLst>
                  <a:ext uri="{0D108BD9-81ED-4DB2-BD59-A6C34878D82A}">
                    <a16:rowId xmlns:a16="http://schemas.microsoft.com/office/drawing/2014/main" val="3906734448"/>
                  </a:ext>
                </a:extLst>
              </a:tr>
              <a:tr h="293715">
                <a:tc>
                  <a:txBody>
                    <a:bodyPr/>
                    <a:lstStyle/>
                    <a:p>
                      <a:r>
                        <a:rPr lang="en-IN"/>
                        <a:t>3</a:t>
                      </a:r>
                    </a:p>
                  </a:txBody>
                  <a:tcPr/>
                </a:tc>
                <a:tc>
                  <a:txBody>
                    <a:bodyPr/>
                    <a:lstStyle/>
                    <a:p>
                      <a:r>
                        <a:rPr lang="en-IN"/>
                        <a:t>-1</a:t>
                      </a:r>
                    </a:p>
                  </a:txBody>
                  <a:tcPr/>
                </a:tc>
                <a:tc>
                  <a:txBody>
                    <a:bodyPr/>
                    <a:lstStyle/>
                    <a:p>
                      <a:r>
                        <a:rPr lang="en-IN"/>
                        <a:t>2</a:t>
                      </a:r>
                    </a:p>
                  </a:txBody>
                  <a:tcPr/>
                </a:tc>
                <a:extLst>
                  <a:ext uri="{0D108BD9-81ED-4DB2-BD59-A6C34878D82A}">
                    <a16:rowId xmlns:a16="http://schemas.microsoft.com/office/drawing/2014/main" val="169232065"/>
                  </a:ext>
                </a:extLst>
              </a:tr>
            </a:tbl>
          </a:graphicData>
        </a:graphic>
      </p:graphicFrame>
      <p:sp>
        <p:nvSpPr>
          <p:cNvPr id="31" name="TextBox 30">
            <a:extLst>
              <a:ext uri="{FF2B5EF4-FFF2-40B4-BE49-F238E27FC236}">
                <a16:creationId xmlns:a16="http://schemas.microsoft.com/office/drawing/2014/main" id="{53CB46A1-9C72-9A3F-2771-AE82EC317A07}"/>
              </a:ext>
            </a:extLst>
          </p:cNvPr>
          <p:cNvSpPr txBox="1"/>
          <p:nvPr/>
        </p:nvSpPr>
        <p:spPr>
          <a:xfrm>
            <a:off x="5692891" y="5564028"/>
            <a:ext cx="798167" cy="646331"/>
          </a:xfrm>
          <a:prstGeom prst="rect">
            <a:avLst/>
          </a:prstGeom>
          <a:noFill/>
        </p:spPr>
        <p:txBody>
          <a:bodyPr wrap="none" rtlCol="0">
            <a:spAutoFit/>
          </a:bodyPr>
          <a:lstStyle/>
          <a:p>
            <a:r>
              <a:rPr lang="en-IN"/>
              <a:t>Node</a:t>
            </a:r>
          </a:p>
          <a:p>
            <a:r>
              <a:rPr lang="en-IN"/>
              <a:t>Parent</a:t>
            </a:r>
          </a:p>
        </p:txBody>
      </p:sp>
      <p:cxnSp>
        <p:nvCxnSpPr>
          <p:cNvPr id="33" name="Straight Arrow Connector 32">
            <a:extLst>
              <a:ext uri="{FF2B5EF4-FFF2-40B4-BE49-F238E27FC236}">
                <a16:creationId xmlns:a16="http://schemas.microsoft.com/office/drawing/2014/main" id="{1508F789-04CF-B438-AEBC-CDCE39776363}"/>
              </a:ext>
            </a:extLst>
          </p:cNvPr>
          <p:cNvCxnSpPr>
            <a:stCxn id="9" idx="0"/>
            <a:endCxn id="8" idx="3"/>
          </p:cNvCxnSpPr>
          <p:nvPr/>
        </p:nvCxnSpPr>
        <p:spPr>
          <a:xfrm flipV="1">
            <a:off x="3466085" y="3964880"/>
            <a:ext cx="462656" cy="503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CCBA1FF-FDA8-98B6-1767-43993FEA072E}"/>
              </a:ext>
            </a:extLst>
          </p:cNvPr>
          <p:cNvCxnSpPr>
            <a:stCxn id="10" idx="0"/>
            <a:endCxn id="8" idx="5"/>
          </p:cNvCxnSpPr>
          <p:nvPr/>
        </p:nvCxnSpPr>
        <p:spPr>
          <a:xfrm flipH="1" flipV="1">
            <a:off x="4183299" y="3964880"/>
            <a:ext cx="425786" cy="503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411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pitchFamily="18" charset="0"/>
              </a:rPr>
              <a:t>Sets Representation</a:t>
            </a:r>
          </a:p>
        </p:txBody>
      </p:sp>
      <p:graphicFrame>
        <p:nvGraphicFramePr>
          <p:cNvPr id="20" name="Table 21">
            <a:extLst>
              <a:ext uri="{FF2B5EF4-FFF2-40B4-BE49-F238E27FC236}">
                <a16:creationId xmlns:a16="http://schemas.microsoft.com/office/drawing/2014/main" id="{768276F0-848F-4A7C-B9D9-ACD3ACB65A54}"/>
              </a:ext>
            </a:extLst>
          </p:cNvPr>
          <p:cNvGraphicFramePr>
            <a:graphicFrameLocks noGrp="1"/>
          </p:cNvGraphicFramePr>
          <p:nvPr>
            <p:ph idx="1"/>
            <p:extLst>
              <p:ext uri="{D42A27DB-BD31-4B8C-83A1-F6EECF244321}">
                <p14:modId xmlns:p14="http://schemas.microsoft.com/office/powerpoint/2010/main" val="804811002"/>
              </p:ext>
            </p:extLst>
          </p:nvPr>
        </p:nvGraphicFramePr>
        <p:xfrm>
          <a:off x="1524000" y="3983400"/>
          <a:ext cx="5910762" cy="741680"/>
        </p:xfrm>
        <a:graphic>
          <a:graphicData uri="http://schemas.openxmlformats.org/drawingml/2006/table">
            <a:tbl>
              <a:tblPr firstRow="1" bandRow="1">
                <a:tableStyleId>{5C22544A-7EE6-4342-B048-85BDC9FD1C3A}</a:tableStyleId>
              </a:tblPr>
              <a:tblGrid>
                <a:gridCol w="1035843">
                  <a:extLst>
                    <a:ext uri="{9D8B030D-6E8A-4147-A177-3AD203B41FA5}">
                      <a16:colId xmlns:a16="http://schemas.microsoft.com/office/drawing/2014/main" val="2503835372"/>
                    </a:ext>
                  </a:extLst>
                </a:gridCol>
                <a:gridCol w="934411">
                  <a:extLst>
                    <a:ext uri="{9D8B030D-6E8A-4147-A177-3AD203B41FA5}">
                      <a16:colId xmlns:a16="http://schemas.microsoft.com/office/drawing/2014/main" val="1571632151"/>
                    </a:ext>
                  </a:extLst>
                </a:gridCol>
                <a:gridCol w="985127">
                  <a:extLst>
                    <a:ext uri="{9D8B030D-6E8A-4147-A177-3AD203B41FA5}">
                      <a16:colId xmlns:a16="http://schemas.microsoft.com/office/drawing/2014/main" val="3863305625"/>
                    </a:ext>
                  </a:extLst>
                </a:gridCol>
                <a:gridCol w="985127">
                  <a:extLst>
                    <a:ext uri="{9D8B030D-6E8A-4147-A177-3AD203B41FA5}">
                      <a16:colId xmlns:a16="http://schemas.microsoft.com/office/drawing/2014/main" val="3238597144"/>
                    </a:ext>
                  </a:extLst>
                </a:gridCol>
                <a:gridCol w="985127">
                  <a:extLst>
                    <a:ext uri="{9D8B030D-6E8A-4147-A177-3AD203B41FA5}">
                      <a16:colId xmlns:a16="http://schemas.microsoft.com/office/drawing/2014/main" val="965429908"/>
                    </a:ext>
                  </a:extLst>
                </a:gridCol>
                <a:gridCol w="985127">
                  <a:extLst>
                    <a:ext uri="{9D8B030D-6E8A-4147-A177-3AD203B41FA5}">
                      <a16:colId xmlns:a16="http://schemas.microsoft.com/office/drawing/2014/main" val="2378090627"/>
                    </a:ext>
                  </a:extLst>
                </a:gridCol>
              </a:tblGrid>
              <a:tr h="370840">
                <a:tc>
                  <a:txBody>
                    <a:bodyPr/>
                    <a:lstStyle/>
                    <a:p>
                      <a:pPr algn="ctr"/>
                      <a:r>
                        <a:rPr lang="en-IN"/>
                        <a:t>1</a:t>
                      </a:r>
                    </a:p>
                  </a:txBody>
                  <a:tcPr/>
                </a:tc>
                <a:tc>
                  <a:txBody>
                    <a:bodyPr/>
                    <a:lstStyle/>
                    <a:p>
                      <a:pPr algn="ctr"/>
                      <a:r>
                        <a:rPr lang="en-IN"/>
                        <a:t>2</a:t>
                      </a:r>
                    </a:p>
                  </a:txBody>
                  <a:tcPr/>
                </a:tc>
                <a:tc>
                  <a:txBody>
                    <a:bodyPr/>
                    <a:lstStyle/>
                    <a:p>
                      <a:pPr algn="ctr"/>
                      <a:r>
                        <a:rPr lang="en-IN"/>
                        <a:t>3</a:t>
                      </a:r>
                    </a:p>
                  </a:txBody>
                  <a:tcPr/>
                </a:tc>
                <a:tc>
                  <a:txBody>
                    <a:bodyPr/>
                    <a:lstStyle/>
                    <a:p>
                      <a:pPr algn="ctr"/>
                      <a:r>
                        <a:rPr lang="en-IN"/>
                        <a:t>4</a:t>
                      </a:r>
                    </a:p>
                  </a:txBody>
                  <a:tcPr/>
                </a:tc>
                <a:tc>
                  <a:txBody>
                    <a:bodyPr/>
                    <a:lstStyle/>
                    <a:p>
                      <a:pPr algn="ctr"/>
                      <a:r>
                        <a:rPr lang="en-IN"/>
                        <a:t>5</a:t>
                      </a:r>
                    </a:p>
                  </a:txBody>
                  <a:tcPr/>
                </a:tc>
                <a:tc>
                  <a:txBody>
                    <a:bodyPr/>
                    <a:lstStyle/>
                    <a:p>
                      <a:pPr algn="ctr"/>
                      <a:r>
                        <a:rPr lang="en-IN"/>
                        <a:t>6</a:t>
                      </a:r>
                    </a:p>
                  </a:txBody>
                  <a:tcPr/>
                </a:tc>
                <a:extLst>
                  <a:ext uri="{0D108BD9-81ED-4DB2-BD59-A6C34878D82A}">
                    <a16:rowId xmlns:a16="http://schemas.microsoft.com/office/drawing/2014/main" val="693313444"/>
                  </a:ext>
                </a:extLst>
              </a:tr>
              <a:tr h="370840">
                <a:tc>
                  <a:txBody>
                    <a:bodyPr/>
                    <a:lstStyle/>
                    <a:p>
                      <a:pPr algn="ctr"/>
                      <a:r>
                        <a:rPr lang="en-IN"/>
                        <a:t>-1</a:t>
                      </a:r>
                    </a:p>
                  </a:txBody>
                  <a:tcPr/>
                </a:tc>
                <a:tc>
                  <a:txBody>
                    <a:bodyPr/>
                    <a:lstStyle/>
                    <a:p>
                      <a:pPr algn="ctr"/>
                      <a:r>
                        <a:rPr lang="en-IN"/>
                        <a:t>1</a:t>
                      </a:r>
                    </a:p>
                  </a:txBody>
                  <a:tcPr/>
                </a:tc>
                <a:tc>
                  <a:txBody>
                    <a:bodyPr/>
                    <a:lstStyle/>
                    <a:p>
                      <a:pPr algn="ctr"/>
                      <a:r>
                        <a:rPr lang="en-IN"/>
                        <a:t>2</a:t>
                      </a:r>
                    </a:p>
                  </a:txBody>
                  <a:tcPr/>
                </a:tc>
                <a:tc>
                  <a:txBody>
                    <a:bodyPr/>
                    <a:lstStyle/>
                    <a:p>
                      <a:pPr algn="ctr"/>
                      <a:r>
                        <a:rPr lang="en-IN"/>
                        <a:t>5</a:t>
                      </a:r>
                    </a:p>
                  </a:txBody>
                  <a:tcPr/>
                </a:tc>
                <a:tc>
                  <a:txBody>
                    <a:bodyPr/>
                    <a:lstStyle/>
                    <a:p>
                      <a:pPr algn="ctr"/>
                      <a:r>
                        <a:rPr lang="en-IN"/>
                        <a:t>6</a:t>
                      </a:r>
                    </a:p>
                  </a:txBody>
                  <a:tcPr/>
                </a:tc>
                <a:tc>
                  <a:txBody>
                    <a:bodyPr/>
                    <a:lstStyle/>
                    <a:p>
                      <a:pPr algn="ctr"/>
                      <a:r>
                        <a:rPr lang="en-IN"/>
                        <a:t>-1</a:t>
                      </a:r>
                    </a:p>
                  </a:txBody>
                  <a:tcPr/>
                </a:tc>
                <a:extLst>
                  <a:ext uri="{0D108BD9-81ED-4DB2-BD59-A6C34878D82A}">
                    <a16:rowId xmlns:a16="http://schemas.microsoft.com/office/drawing/2014/main" val="3420787928"/>
                  </a:ext>
                </a:extLst>
              </a:tr>
            </a:tbl>
          </a:graphicData>
        </a:graphic>
      </p:graphicFrame>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Oval 3">
            <a:extLst>
              <a:ext uri="{FF2B5EF4-FFF2-40B4-BE49-F238E27FC236}">
                <a16:creationId xmlns:a16="http://schemas.microsoft.com/office/drawing/2014/main" id="{4F0DEC1B-824F-DECC-8EC9-3BC793ABDEF1}"/>
              </a:ext>
            </a:extLst>
          </p:cNvPr>
          <p:cNvSpPr/>
          <p:nvPr/>
        </p:nvSpPr>
        <p:spPr>
          <a:xfrm>
            <a:off x="1399200" y="1184291"/>
            <a:ext cx="2286000" cy="76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1,2,3</a:t>
            </a:r>
          </a:p>
        </p:txBody>
      </p:sp>
      <p:sp>
        <p:nvSpPr>
          <p:cNvPr id="5" name="Oval 4">
            <a:extLst>
              <a:ext uri="{FF2B5EF4-FFF2-40B4-BE49-F238E27FC236}">
                <a16:creationId xmlns:a16="http://schemas.microsoft.com/office/drawing/2014/main" id="{DDD445D7-A47A-D0BE-3E72-210C7ABA06E9}"/>
              </a:ext>
            </a:extLst>
          </p:cNvPr>
          <p:cNvSpPr/>
          <p:nvPr/>
        </p:nvSpPr>
        <p:spPr>
          <a:xfrm>
            <a:off x="2362200" y="2057400"/>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1</a:t>
            </a:r>
          </a:p>
        </p:txBody>
      </p:sp>
      <p:sp>
        <p:nvSpPr>
          <p:cNvPr id="6" name="Oval 5">
            <a:extLst>
              <a:ext uri="{FF2B5EF4-FFF2-40B4-BE49-F238E27FC236}">
                <a16:creationId xmlns:a16="http://schemas.microsoft.com/office/drawing/2014/main" id="{6CF91698-AEFF-A136-C59A-AC5251BC4024}"/>
              </a:ext>
            </a:extLst>
          </p:cNvPr>
          <p:cNvSpPr/>
          <p:nvPr/>
        </p:nvSpPr>
        <p:spPr>
          <a:xfrm>
            <a:off x="2362200" y="2688000"/>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2</a:t>
            </a:r>
          </a:p>
        </p:txBody>
      </p:sp>
      <p:sp>
        <p:nvSpPr>
          <p:cNvPr id="7" name="Oval 6">
            <a:extLst>
              <a:ext uri="{FF2B5EF4-FFF2-40B4-BE49-F238E27FC236}">
                <a16:creationId xmlns:a16="http://schemas.microsoft.com/office/drawing/2014/main" id="{31792B2D-87F1-D364-C0D7-D94897191E10}"/>
              </a:ext>
            </a:extLst>
          </p:cNvPr>
          <p:cNvSpPr/>
          <p:nvPr/>
        </p:nvSpPr>
        <p:spPr>
          <a:xfrm>
            <a:off x="2362200" y="3297600"/>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3</a:t>
            </a:r>
          </a:p>
        </p:txBody>
      </p:sp>
      <p:sp>
        <p:nvSpPr>
          <p:cNvPr id="11" name="Oval 10">
            <a:extLst>
              <a:ext uri="{FF2B5EF4-FFF2-40B4-BE49-F238E27FC236}">
                <a16:creationId xmlns:a16="http://schemas.microsoft.com/office/drawing/2014/main" id="{6FFFB591-C085-5E26-1C17-9EEF5EE7E4D6}"/>
              </a:ext>
            </a:extLst>
          </p:cNvPr>
          <p:cNvSpPr/>
          <p:nvPr/>
        </p:nvSpPr>
        <p:spPr>
          <a:xfrm>
            <a:off x="5659800" y="2133600"/>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6</a:t>
            </a:r>
          </a:p>
        </p:txBody>
      </p:sp>
      <p:sp>
        <p:nvSpPr>
          <p:cNvPr id="12" name="Oval 11">
            <a:extLst>
              <a:ext uri="{FF2B5EF4-FFF2-40B4-BE49-F238E27FC236}">
                <a16:creationId xmlns:a16="http://schemas.microsoft.com/office/drawing/2014/main" id="{4AEDFA07-4B85-E95B-41B7-B030C545B9EC}"/>
              </a:ext>
            </a:extLst>
          </p:cNvPr>
          <p:cNvSpPr/>
          <p:nvPr/>
        </p:nvSpPr>
        <p:spPr>
          <a:xfrm>
            <a:off x="5659800" y="2764200"/>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5</a:t>
            </a:r>
          </a:p>
        </p:txBody>
      </p:sp>
      <p:sp>
        <p:nvSpPr>
          <p:cNvPr id="13" name="Oval 12">
            <a:extLst>
              <a:ext uri="{FF2B5EF4-FFF2-40B4-BE49-F238E27FC236}">
                <a16:creationId xmlns:a16="http://schemas.microsoft.com/office/drawing/2014/main" id="{0ADD1F5E-70F7-BDEE-3D3B-6DB3A1A97C04}"/>
              </a:ext>
            </a:extLst>
          </p:cNvPr>
          <p:cNvSpPr/>
          <p:nvPr/>
        </p:nvSpPr>
        <p:spPr>
          <a:xfrm>
            <a:off x="5659800" y="3373800"/>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4</a:t>
            </a:r>
          </a:p>
        </p:txBody>
      </p:sp>
      <p:cxnSp>
        <p:nvCxnSpPr>
          <p:cNvPr id="15" name="Straight Arrow Connector 14">
            <a:extLst>
              <a:ext uri="{FF2B5EF4-FFF2-40B4-BE49-F238E27FC236}">
                <a16:creationId xmlns:a16="http://schemas.microsoft.com/office/drawing/2014/main" id="{D0614582-398A-68A7-6228-EFE46BE20B05}"/>
              </a:ext>
            </a:extLst>
          </p:cNvPr>
          <p:cNvCxnSpPr>
            <a:cxnSpLocks/>
          </p:cNvCxnSpPr>
          <p:nvPr/>
        </p:nvCxnSpPr>
        <p:spPr>
          <a:xfrm flipV="1">
            <a:off x="2542200" y="2417400"/>
            <a:ext cx="0" cy="27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E1E242-2174-F6D9-A81C-078C6162F965}"/>
              </a:ext>
            </a:extLst>
          </p:cNvPr>
          <p:cNvCxnSpPr>
            <a:cxnSpLocks/>
          </p:cNvCxnSpPr>
          <p:nvPr/>
        </p:nvCxnSpPr>
        <p:spPr>
          <a:xfrm flipV="1">
            <a:off x="2542200" y="3048000"/>
            <a:ext cx="0" cy="24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C3177E2-7483-C801-E1BD-C460A9C98E14}"/>
              </a:ext>
            </a:extLst>
          </p:cNvPr>
          <p:cNvCxnSpPr>
            <a:cxnSpLocks/>
          </p:cNvCxnSpPr>
          <p:nvPr/>
        </p:nvCxnSpPr>
        <p:spPr>
          <a:xfrm flipV="1">
            <a:off x="5839800" y="2493600"/>
            <a:ext cx="0" cy="27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B9F5143-4D47-8F0F-030D-325E2B8B776C}"/>
              </a:ext>
            </a:extLst>
          </p:cNvPr>
          <p:cNvCxnSpPr>
            <a:cxnSpLocks/>
          </p:cNvCxnSpPr>
          <p:nvPr/>
        </p:nvCxnSpPr>
        <p:spPr>
          <a:xfrm flipV="1">
            <a:off x="5839800" y="3124200"/>
            <a:ext cx="0" cy="24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711F80C-9A6F-0B33-839C-4C9091CD1EB8}"/>
              </a:ext>
            </a:extLst>
          </p:cNvPr>
          <p:cNvSpPr txBox="1"/>
          <p:nvPr/>
        </p:nvSpPr>
        <p:spPr>
          <a:xfrm>
            <a:off x="725833" y="4078749"/>
            <a:ext cx="798167" cy="646331"/>
          </a:xfrm>
          <a:prstGeom prst="rect">
            <a:avLst/>
          </a:prstGeom>
          <a:noFill/>
        </p:spPr>
        <p:txBody>
          <a:bodyPr wrap="none" rtlCol="0">
            <a:spAutoFit/>
          </a:bodyPr>
          <a:lstStyle/>
          <a:p>
            <a:r>
              <a:rPr lang="en-IN"/>
              <a:t>Node</a:t>
            </a:r>
          </a:p>
          <a:p>
            <a:r>
              <a:rPr lang="en-IN"/>
              <a:t>Parent</a:t>
            </a:r>
          </a:p>
        </p:txBody>
      </p:sp>
      <p:sp>
        <p:nvSpPr>
          <p:cNvPr id="14" name="Oval 13">
            <a:extLst>
              <a:ext uri="{FF2B5EF4-FFF2-40B4-BE49-F238E27FC236}">
                <a16:creationId xmlns:a16="http://schemas.microsoft.com/office/drawing/2014/main" id="{7B9C64FE-1FA9-C812-A601-EC4AC72313F3}"/>
              </a:ext>
            </a:extLst>
          </p:cNvPr>
          <p:cNvSpPr/>
          <p:nvPr/>
        </p:nvSpPr>
        <p:spPr>
          <a:xfrm>
            <a:off x="4696800" y="1240200"/>
            <a:ext cx="2286000" cy="76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4,5,6</a:t>
            </a:r>
          </a:p>
        </p:txBody>
      </p:sp>
      <p:sp>
        <p:nvSpPr>
          <p:cNvPr id="22" name="TextBox 21">
            <a:extLst>
              <a:ext uri="{FF2B5EF4-FFF2-40B4-BE49-F238E27FC236}">
                <a16:creationId xmlns:a16="http://schemas.microsoft.com/office/drawing/2014/main" id="{731912A9-FD9D-42F8-AF62-44130703262A}"/>
              </a:ext>
            </a:extLst>
          </p:cNvPr>
          <p:cNvSpPr txBox="1"/>
          <p:nvPr/>
        </p:nvSpPr>
        <p:spPr>
          <a:xfrm>
            <a:off x="914400" y="5334000"/>
            <a:ext cx="4925400" cy="646331"/>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Find: Are (2,5) in the same set.?</a:t>
            </a:r>
          </a:p>
          <a:p>
            <a:r>
              <a:rPr lang="en-US">
                <a:latin typeface="Cambria" panose="02040503050406030204" pitchFamily="18" charset="0"/>
                <a:ea typeface="Cambria" panose="02040503050406030204" pitchFamily="18" charset="0"/>
              </a:rPr>
              <a:t>Merge: 2 sets into 1</a:t>
            </a:r>
            <a:endParaRPr lang="en-IN">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73413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a:ea typeface="Cambria"/>
              </a:rPr>
              <a:t>Directed Acyclic graph (DAG)</a:t>
            </a:r>
            <a:endParaRPr lang="en-US" sz="4400">
              <a:latin typeface="Cambria" pitchFamily="18" charset="0"/>
            </a:endParaRPr>
          </a:p>
        </p:txBody>
      </p:sp>
      <p:sp>
        <p:nvSpPr>
          <p:cNvPr id="3" name="Content Placeholder 2"/>
          <p:cNvSpPr>
            <a:spLocks noGrp="1"/>
          </p:cNvSpPr>
          <p:nvPr>
            <p:ph idx="1"/>
          </p:nvPr>
        </p:nvSpPr>
        <p:spPr>
          <a:xfrm>
            <a:off x="609600" y="1143000"/>
            <a:ext cx="8077200" cy="5715000"/>
          </a:xfrm>
        </p:spPr>
        <p:txBody>
          <a:bodyPr>
            <a:normAutofit/>
          </a:bodyPr>
          <a:lstStyle/>
          <a:p>
            <a:pPr algn="just">
              <a:lnSpc>
                <a:spcPct val="150000"/>
              </a:lnSpc>
            </a:pPr>
            <a:r>
              <a:rPr lang="en-US" altLang="en-US" sz="1800">
                <a:latin typeface="Cambria" panose="02040503050406030204" pitchFamily="18" charset="0"/>
                <a:ea typeface="Cambria" panose="02040503050406030204" pitchFamily="18" charset="0"/>
              </a:rPr>
              <a:t>A directed acyclic graph (DAG) is a conceptual representation of a series of activities. </a:t>
            </a:r>
          </a:p>
          <a:p>
            <a:pPr algn="just">
              <a:lnSpc>
                <a:spcPct val="150000"/>
              </a:lnSpc>
            </a:pPr>
            <a:r>
              <a:rPr lang="en-US" altLang="en-US" sz="1800">
                <a:latin typeface="Cambria" panose="02040503050406030204" pitchFamily="18" charset="0"/>
                <a:ea typeface="Cambria" panose="02040503050406030204" pitchFamily="18" charset="0"/>
              </a:rPr>
              <a:t>The order of the activities is depicted by a graph, which is visually presented as a set of circles, each one representing an activity, some of which are connected by lines, which represent the flow from one activity to another.</a:t>
            </a:r>
          </a:p>
          <a:p>
            <a:pPr algn="just">
              <a:lnSpc>
                <a:spcPct val="150000"/>
              </a:lnSpc>
            </a:pPr>
            <a:endParaRPr lang="en-US" altLang="en-US" sz="1800">
              <a:latin typeface="Cambria" panose="02040503050406030204" pitchFamily="18" charset="0"/>
              <a:ea typeface="Cambria" panose="02040503050406030204" pitchFamily="18" charset="0"/>
            </a:endParaRPr>
          </a:p>
          <a:p>
            <a:pPr algn="just">
              <a:lnSpc>
                <a:spcPct val="150000"/>
              </a:lnSpc>
            </a:pPr>
            <a:endParaRPr lang="en-US" altLang="en-US" sz="1800">
              <a:latin typeface="Cambria" panose="02040503050406030204" pitchFamily="18" charset="0"/>
              <a:ea typeface="Cambria" panose="02040503050406030204" pitchFamily="18" charset="0"/>
            </a:endParaRPr>
          </a:p>
          <a:p>
            <a:pPr algn="just">
              <a:lnSpc>
                <a:spcPct val="150000"/>
              </a:lnSpc>
            </a:pPr>
            <a:endParaRPr lang="en-US" altLang="en-US" sz="1800">
              <a:latin typeface="Cambria" panose="02040503050406030204" pitchFamily="18" charset="0"/>
              <a:ea typeface="Cambria" panose="02040503050406030204" pitchFamily="18" charset="0"/>
            </a:endParaRPr>
          </a:p>
          <a:p>
            <a:pPr algn="just">
              <a:lnSpc>
                <a:spcPct val="150000"/>
              </a:lnSpc>
            </a:pPr>
            <a:endParaRPr lang="en-US" altLang="en-US" sz="1800">
              <a:latin typeface="Cambria" panose="02040503050406030204" pitchFamily="18" charset="0"/>
              <a:ea typeface="Cambria" panose="02040503050406030204" pitchFamily="18" charset="0"/>
            </a:endParaRPr>
          </a:p>
          <a:p>
            <a:pPr algn="just">
              <a:lnSpc>
                <a:spcPct val="150000"/>
              </a:lnSpc>
            </a:pPr>
            <a:endParaRPr lang="en-US" altLang="en-US" sz="1800">
              <a:latin typeface="Cambria" panose="02040503050406030204" pitchFamily="18" charset="0"/>
              <a:ea typeface="Cambria" panose="02040503050406030204" pitchFamily="18" charset="0"/>
            </a:endParaRPr>
          </a:p>
          <a:p>
            <a:pPr algn="just">
              <a:lnSpc>
                <a:spcPct val="150000"/>
              </a:lnSpc>
            </a:pPr>
            <a:endParaRPr lang="en-US" altLang="en-US" sz="1800">
              <a:latin typeface="Cambria" panose="02040503050406030204" pitchFamily="18" charset="0"/>
              <a:ea typeface="Cambria" panose="02040503050406030204" pitchFamily="18" charset="0"/>
            </a:endParaRPr>
          </a:p>
          <a:p>
            <a:pPr marL="0" indent="0" algn="just">
              <a:lnSpc>
                <a:spcPct val="150000"/>
              </a:lnSpc>
              <a:buNone/>
            </a:pPr>
            <a:r>
              <a:rPr lang="en-US" altLang="en-US" sz="1800">
                <a:latin typeface="Cambria" panose="02040503050406030204" pitchFamily="18" charset="0"/>
                <a:ea typeface="Cambria" panose="02040503050406030204" pitchFamily="18" charset="0"/>
              </a:rPr>
              <a:t>                              Directed Acyclic Graph (DAG) Diagram</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Directed Acyclic Graph DAG.">
            <a:extLst>
              <a:ext uri="{FF2B5EF4-FFF2-40B4-BE49-F238E27FC236}">
                <a16:creationId xmlns:a16="http://schemas.microsoft.com/office/drawing/2014/main" id="{948CF0CF-DDB4-868C-6A02-2BBDE1E348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3663511"/>
            <a:ext cx="2652712" cy="2083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592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pitchFamily="18" charset="0"/>
              </a:rPr>
              <a:t>Longest Path in DAG</a:t>
            </a:r>
          </a:p>
        </p:txBody>
      </p:sp>
      <p:sp>
        <p:nvSpPr>
          <p:cNvPr id="3" name="Content Placeholder 2"/>
          <p:cNvSpPr>
            <a:spLocks noGrp="1"/>
          </p:cNvSpPr>
          <p:nvPr>
            <p:ph idx="1"/>
          </p:nvPr>
        </p:nvSpPr>
        <p:spPr>
          <a:xfrm>
            <a:off x="609600" y="1143000"/>
            <a:ext cx="8077200" cy="5715000"/>
          </a:xfrm>
        </p:spPr>
        <p:txBody>
          <a:bodyPr>
            <a:normAutofit/>
          </a:bodyPr>
          <a:lstStyle/>
          <a:p>
            <a:pPr algn="just">
              <a:lnSpc>
                <a:spcPct val="150000"/>
              </a:lnSpc>
            </a:pPr>
            <a:r>
              <a:rPr lang="en-US" altLang="en-US" sz="1800">
                <a:latin typeface="Cambria" panose="02040503050406030204" pitchFamily="18" charset="0"/>
                <a:ea typeface="Cambria" panose="02040503050406030204" pitchFamily="18" charset="0"/>
              </a:rPr>
              <a:t>Input                                                                                        Output</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Oval 3">
            <a:extLst>
              <a:ext uri="{FF2B5EF4-FFF2-40B4-BE49-F238E27FC236}">
                <a16:creationId xmlns:a16="http://schemas.microsoft.com/office/drawing/2014/main" id="{84253A27-8FD7-A782-A7C2-F951E9CEC201}"/>
              </a:ext>
            </a:extLst>
          </p:cNvPr>
          <p:cNvSpPr/>
          <p:nvPr/>
        </p:nvSpPr>
        <p:spPr>
          <a:xfrm>
            <a:off x="2470916" y="4315800"/>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1</a:t>
            </a:r>
          </a:p>
        </p:txBody>
      </p:sp>
      <p:sp>
        <p:nvSpPr>
          <p:cNvPr id="5" name="Oval 4">
            <a:extLst>
              <a:ext uri="{FF2B5EF4-FFF2-40B4-BE49-F238E27FC236}">
                <a16:creationId xmlns:a16="http://schemas.microsoft.com/office/drawing/2014/main" id="{25E4248E-6994-12B3-F548-911910B362E8}"/>
              </a:ext>
            </a:extLst>
          </p:cNvPr>
          <p:cNvSpPr/>
          <p:nvPr/>
        </p:nvSpPr>
        <p:spPr>
          <a:xfrm>
            <a:off x="2470916" y="2542200"/>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2</a:t>
            </a:r>
          </a:p>
        </p:txBody>
      </p:sp>
      <p:sp>
        <p:nvSpPr>
          <p:cNvPr id="6" name="Oval 5">
            <a:extLst>
              <a:ext uri="{FF2B5EF4-FFF2-40B4-BE49-F238E27FC236}">
                <a16:creationId xmlns:a16="http://schemas.microsoft.com/office/drawing/2014/main" id="{DD6D1ABD-D7A8-22BE-2644-7DCB9DFFD1C7}"/>
              </a:ext>
            </a:extLst>
          </p:cNvPr>
          <p:cNvSpPr/>
          <p:nvPr/>
        </p:nvSpPr>
        <p:spPr>
          <a:xfrm>
            <a:off x="2470916" y="3453300"/>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3</a:t>
            </a:r>
          </a:p>
        </p:txBody>
      </p:sp>
      <p:sp>
        <p:nvSpPr>
          <p:cNvPr id="9" name="Oval 8">
            <a:extLst>
              <a:ext uri="{FF2B5EF4-FFF2-40B4-BE49-F238E27FC236}">
                <a16:creationId xmlns:a16="http://schemas.microsoft.com/office/drawing/2014/main" id="{DC9A08EA-4FDB-F8FF-FE13-9EFD96D7FE0F}"/>
              </a:ext>
            </a:extLst>
          </p:cNvPr>
          <p:cNvSpPr/>
          <p:nvPr/>
        </p:nvSpPr>
        <p:spPr>
          <a:xfrm>
            <a:off x="1360258" y="3450842"/>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5</a:t>
            </a:r>
          </a:p>
        </p:txBody>
      </p:sp>
      <p:sp>
        <p:nvSpPr>
          <p:cNvPr id="10" name="Oval 9">
            <a:extLst>
              <a:ext uri="{FF2B5EF4-FFF2-40B4-BE49-F238E27FC236}">
                <a16:creationId xmlns:a16="http://schemas.microsoft.com/office/drawing/2014/main" id="{08D3D4EC-5BC5-89E4-5B2E-3956BD4748B7}"/>
              </a:ext>
            </a:extLst>
          </p:cNvPr>
          <p:cNvSpPr/>
          <p:nvPr/>
        </p:nvSpPr>
        <p:spPr>
          <a:xfrm>
            <a:off x="3581574" y="3459832"/>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4</a:t>
            </a:r>
          </a:p>
        </p:txBody>
      </p:sp>
      <p:cxnSp>
        <p:nvCxnSpPr>
          <p:cNvPr id="15" name="Straight Arrow Connector 14">
            <a:extLst>
              <a:ext uri="{FF2B5EF4-FFF2-40B4-BE49-F238E27FC236}">
                <a16:creationId xmlns:a16="http://schemas.microsoft.com/office/drawing/2014/main" id="{38784489-EEF3-C80C-38A5-2639A9D57FDA}"/>
              </a:ext>
            </a:extLst>
          </p:cNvPr>
          <p:cNvCxnSpPr>
            <a:stCxn id="9" idx="6"/>
            <a:endCxn id="6" idx="2"/>
          </p:cNvCxnSpPr>
          <p:nvPr/>
        </p:nvCxnSpPr>
        <p:spPr>
          <a:xfrm>
            <a:off x="1720258" y="3630842"/>
            <a:ext cx="750658" cy="2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64DD902-5E79-A8B8-65CF-4B3E7ABEF58F}"/>
              </a:ext>
            </a:extLst>
          </p:cNvPr>
          <p:cNvCxnSpPr>
            <a:stCxn id="5" idx="4"/>
            <a:endCxn id="6" idx="0"/>
          </p:cNvCxnSpPr>
          <p:nvPr/>
        </p:nvCxnSpPr>
        <p:spPr>
          <a:xfrm>
            <a:off x="2650916" y="2902200"/>
            <a:ext cx="0" cy="551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3C568E-B09A-0D2A-2C55-3BB14C203909}"/>
              </a:ext>
            </a:extLst>
          </p:cNvPr>
          <p:cNvCxnSpPr>
            <a:endCxn id="6" idx="6"/>
          </p:cNvCxnSpPr>
          <p:nvPr/>
        </p:nvCxnSpPr>
        <p:spPr>
          <a:xfrm flipH="1" flipV="1">
            <a:off x="2830916" y="3633300"/>
            <a:ext cx="750658" cy="6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1718599-77D6-5F5E-2A10-2D3632C59843}"/>
              </a:ext>
            </a:extLst>
          </p:cNvPr>
          <p:cNvCxnSpPr>
            <a:stCxn id="4" idx="0"/>
          </p:cNvCxnSpPr>
          <p:nvPr/>
        </p:nvCxnSpPr>
        <p:spPr>
          <a:xfrm flipV="1">
            <a:off x="2650916" y="3819832"/>
            <a:ext cx="0" cy="495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25E1809-1CBA-805A-5791-EF06029A297C}"/>
              </a:ext>
            </a:extLst>
          </p:cNvPr>
          <p:cNvCxnSpPr>
            <a:stCxn id="9" idx="0"/>
            <a:endCxn id="5" idx="2"/>
          </p:cNvCxnSpPr>
          <p:nvPr/>
        </p:nvCxnSpPr>
        <p:spPr>
          <a:xfrm flipV="1">
            <a:off x="1540258" y="2722200"/>
            <a:ext cx="930658" cy="728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6CA0558-8FB2-56B2-63F7-D619F4997D2E}"/>
              </a:ext>
            </a:extLst>
          </p:cNvPr>
          <p:cNvCxnSpPr>
            <a:stCxn id="9" idx="4"/>
            <a:endCxn id="4" idx="2"/>
          </p:cNvCxnSpPr>
          <p:nvPr/>
        </p:nvCxnSpPr>
        <p:spPr>
          <a:xfrm>
            <a:off x="1540258" y="3810842"/>
            <a:ext cx="930658" cy="684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A57F15B-B4C2-72DD-990B-F49F8E2BAF3B}"/>
              </a:ext>
            </a:extLst>
          </p:cNvPr>
          <p:cNvCxnSpPr/>
          <p:nvPr/>
        </p:nvCxnSpPr>
        <p:spPr>
          <a:xfrm>
            <a:off x="2830916" y="273972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0CFB380-0298-6EEB-4A1D-9A18D89A7CCD}"/>
              </a:ext>
            </a:extLst>
          </p:cNvPr>
          <p:cNvCxnSpPr>
            <a:stCxn id="5" idx="6"/>
            <a:endCxn id="10" idx="0"/>
          </p:cNvCxnSpPr>
          <p:nvPr/>
        </p:nvCxnSpPr>
        <p:spPr>
          <a:xfrm>
            <a:off x="2830916" y="2722200"/>
            <a:ext cx="930658" cy="73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CE0C701F-B212-5A42-A35A-2C65184E74C1}"/>
              </a:ext>
            </a:extLst>
          </p:cNvPr>
          <p:cNvSpPr/>
          <p:nvPr/>
        </p:nvSpPr>
        <p:spPr>
          <a:xfrm>
            <a:off x="6149342" y="1676400"/>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2</a:t>
            </a:r>
          </a:p>
        </p:txBody>
      </p:sp>
      <p:sp>
        <p:nvSpPr>
          <p:cNvPr id="34" name="Oval 33">
            <a:extLst>
              <a:ext uri="{FF2B5EF4-FFF2-40B4-BE49-F238E27FC236}">
                <a16:creationId xmlns:a16="http://schemas.microsoft.com/office/drawing/2014/main" id="{CC461D5C-F2B3-F7A2-0FFF-BC185ADA971F}"/>
              </a:ext>
            </a:extLst>
          </p:cNvPr>
          <p:cNvSpPr/>
          <p:nvPr/>
        </p:nvSpPr>
        <p:spPr>
          <a:xfrm>
            <a:off x="6149342" y="2587500"/>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3</a:t>
            </a:r>
          </a:p>
        </p:txBody>
      </p:sp>
      <p:sp>
        <p:nvSpPr>
          <p:cNvPr id="35" name="Oval 34">
            <a:extLst>
              <a:ext uri="{FF2B5EF4-FFF2-40B4-BE49-F238E27FC236}">
                <a16:creationId xmlns:a16="http://schemas.microsoft.com/office/drawing/2014/main" id="{0D4F1692-A6A5-1739-F0B1-C676422536D9}"/>
              </a:ext>
            </a:extLst>
          </p:cNvPr>
          <p:cNvSpPr/>
          <p:nvPr/>
        </p:nvSpPr>
        <p:spPr>
          <a:xfrm>
            <a:off x="5038684" y="2585042"/>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5</a:t>
            </a:r>
          </a:p>
        </p:txBody>
      </p:sp>
      <p:sp>
        <p:nvSpPr>
          <p:cNvPr id="36" name="Oval 35">
            <a:extLst>
              <a:ext uri="{FF2B5EF4-FFF2-40B4-BE49-F238E27FC236}">
                <a16:creationId xmlns:a16="http://schemas.microsoft.com/office/drawing/2014/main" id="{070C37A8-4B07-BAA9-4C04-6EA8583C161D}"/>
              </a:ext>
            </a:extLst>
          </p:cNvPr>
          <p:cNvSpPr/>
          <p:nvPr/>
        </p:nvSpPr>
        <p:spPr>
          <a:xfrm>
            <a:off x="7260000" y="2594032"/>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4</a:t>
            </a:r>
          </a:p>
        </p:txBody>
      </p:sp>
      <p:cxnSp>
        <p:nvCxnSpPr>
          <p:cNvPr id="39" name="Straight Arrow Connector 38">
            <a:extLst>
              <a:ext uri="{FF2B5EF4-FFF2-40B4-BE49-F238E27FC236}">
                <a16:creationId xmlns:a16="http://schemas.microsoft.com/office/drawing/2014/main" id="{D399D555-3567-D99D-EE2E-7F181B7BA62C}"/>
              </a:ext>
            </a:extLst>
          </p:cNvPr>
          <p:cNvCxnSpPr>
            <a:endCxn id="34" idx="6"/>
          </p:cNvCxnSpPr>
          <p:nvPr/>
        </p:nvCxnSpPr>
        <p:spPr>
          <a:xfrm flipH="1" flipV="1">
            <a:off x="6509342" y="2767500"/>
            <a:ext cx="750658" cy="6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1EE2FD4-EF5A-B022-B9B3-775490645101}"/>
              </a:ext>
            </a:extLst>
          </p:cNvPr>
          <p:cNvCxnSpPr>
            <a:stCxn id="35" idx="0"/>
            <a:endCxn id="33" idx="2"/>
          </p:cNvCxnSpPr>
          <p:nvPr/>
        </p:nvCxnSpPr>
        <p:spPr>
          <a:xfrm flipV="1">
            <a:off x="5218684" y="1856400"/>
            <a:ext cx="930658" cy="728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7746BCA-8500-7008-12BB-370A27712F13}"/>
              </a:ext>
            </a:extLst>
          </p:cNvPr>
          <p:cNvCxnSpPr/>
          <p:nvPr/>
        </p:nvCxnSpPr>
        <p:spPr>
          <a:xfrm>
            <a:off x="6509342" y="187392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66D39F8-DE09-1B43-9176-97076976E82E}"/>
              </a:ext>
            </a:extLst>
          </p:cNvPr>
          <p:cNvCxnSpPr>
            <a:stCxn id="33" idx="6"/>
            <a:endCxn id="36" idx="0"/>
          </p:cNvCxnSpPr>
          <p:nvPr/>
        </p:nvCxnSpPr>
        <p:spPr>
          <a:xfrm>
            <a:off x="6509342" y="1856400"/>
            <a:ext cx="930658" cy="73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011019AC-F46E-5225-829F-6C9C151126DD}"/>
              </a:ext>
            </a:extLst>
          </p:cNvPr>
          <p:cNvSpPr/>
          <p:nvPr/>
        </p:nvSpPr>
        <p:spPr>
          <a:xfrm>
            <a:off x="6225542" y="5507400"/>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1</a:t>
            </a:r>
          </a:p>
        </p:txBody>
      </p:sp>
      <p:sp>
        <p:nvSpPr>
          <p:cNvPr id="48" name="Oval 47">
            <a:extLst>
              <a:ext uri="{FF2B5EF4-FFF2-40B4-BE49-F238E27FC236}">
                <a16:creationId xmlns:a16="http://schemas.microsoft.com/office/drawing/2014/main" id="{C25E6268-EFED-9C2D-9BA2-2372B3864942}"/>
              </a:ext>
            </a:extLst>
          </p:cNvPr>
          <p:cNvSpPr/>
          <p:nvPr/>
        </p:nvSpPr>
        <p:spPr>
          <a:xfrm>
            <a:off x="6225542" y="4644900"/>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3</a:t>
            </a:r>
          </a:p>
        </p:txBody>
      </p:sp>
      <p:sp>
        <p:nvSpPr>
          <p:cNvPr id="49" name="Oval 48">
            <a:extLst>
              <a:ext uri="{FF2B5EF4-FFF2-40B4-BE49-F238E27FC236}">
                <a16:creationId xmlns:a16="http://schemas.microsoft.com/office/drawing/2014/main" id="{FC6AC752-7B50-781A-FB56-26B3FE254E91}"/>
              </a:ext>
            </a:extLst>
          </p:cNvPr>
          <p:cNvSpPr/>
          <p:nvPr/>
        </p:nvSpPr>
        <p:spPr>
          <a:xfrm>
            <a:off x="5114884" y="4642442"/>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5</a:t>
            </a:r>
          </a:p>
        </p:txBody>
      </p:sp>
      <p:sp>
        <p:nvSpPr>
          <p:cNvPr id="50" name="Oval 49">
            <a:extLst>
              <a:ext uri="{FF2B5EF4-FFF2-40B4-BE49-F238E27FC236}">
                <a16:creationId xmlns:a16="http://schemas.microsoft.com/office/drawing/2014/main" id="{AFA091DD-F229-8F64-000E-5834DA662824}"/>
              </a:ext>
            </a:extLst>
          </p:cNvPr>
          <p:cNvSpPr/>
          <p:nvPr/>
        </p:nvSpPr>
        <p:spPr>
          <a:xfrm>
            <a:off x="7336200" y="4651432"/>
            <a:ext cx="360000" cy="36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4</a:t>
            </a:r>
          </a:p>
        </p:txBody>
      </p:sp>
      <p:cxnSp>
        <p:nvCxnSpPr>
          <p:cNvPr id="53" name="Straight Arrow Connector 52">
            <a:extLst>
              <a:ext uri="{FF2B5EF4-FFF2-40B4-BE49-F238E27FC236}">
                <a16:creationId xmlns:a16="http://schemas.microsoft.com/office/drawing/2014/main" id="{5F26A0A2-9A52-16DC-F672-F6DFE6FDA048}"/>
              </a:ext>
            </a:extLst>
          </p:cNvPr>
          <p:cNvCxnSpPr>
            <a:endCxn id="48" idx="6"/>
          </p:cNvCxnSpPr>
          <p:nvPr/>
        </p:nvCxnSpPr>
        <p:spPr>
          <a:xfrm flipH="1" flipV="1">
            <a:off x="6585542" y="4824900"/>
            <a:ext cx="750658" cy="6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5BD522F-C878-0385-A427-7DBC8E77403D}"/>
              </a:ext>
            </a:extLst>
          </p:cNvPr>
          <p:cNvCxnSpPr>
            <a:stCxn id="49" idx="4"/>
            <a:endCxn id="46" idx="2"/>
          </p:cNvCxnSpPr>
          <p:nvPr/>
        </p:nvCxnSpPr>
        <p:spPr>
          <a:xfrm>
            <a:off x="5294884" y="5002442"/>
            <a:ext cx="930658" cy="684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01DCD73-43CD-76DD-6C1A-2FE226269F16}"/>
              </a:ext>
            </a:extLst>
          </p:cNvPr>
          <p:cNvCxnSpPr/>
          <p:nvPr/>
        </p:nvCxnSpPr>
        <p:spPr>
          <a:xfrm>
            <a:off x="6585542" y="393132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85CB12B-91B3-C6CA-B6BF-00F4332F6A08}"/>
              </a:ext>
            </a:extLst>
          </p:cNvPr>
          <p:cNvCxnSpPr>
            <a:stCxn id="4" idx="6"/>
            <a:endCxn id="10" idx="4"/>
          </p:cNvCxnSpPr>
          <p:nvPr/>
        </p:nvCxnSpPr>
        <p:spPr>
          <a:xfrm flipV="1">
            <a:off x="2830916" y="3819832"/>
            <a:ext cx="930658" cy="675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2DBAFE1-9E55-A241-4DF8-7B431B7F1D95}"/>
              </a:ext>
            </a:extLst>
          </p:cNvPr>
          <p:cNvCxnSpPr>
            <a:stCxn id="46" idx="6"/>
            <a:endCxn id="50" idx="4"/>
          </p:cNvCxnSpPr>
          <p:nvPr/>
        </p:nvCxnSpPr>
        <p:spPr>
          <a:xfrm flipV="1">
            <a:off x="6585542" y="5011432"/>
            <a:ext cx="930658" cy="675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2424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pitchFamily="18" charset="0"/>
              </a:rPr>
              <a:t>Topological Sort</a:t>
            </a:r>
          </a:p>
        </p:txBody>
      </p:sp>
      <p:sp>
        <p:nvSpPr>
          <p:cNvPr id="3" name="Content Placeholder 2"/>
          <p:cNvSpPr>
            <a:spLocks noGrp="1"/>
          </p:cNvSpPr>
          <p:nvPr>
            <p:ph idx="1"/>
          </p:nvPr>
        </p:nvSpPr>
        <p:spPr>
          <a:xfrm>
            <a:off x="609600" y="1143000"/>
            <a:ext cx="8077200" cy="5715000"/>
          </a:xfrm>
        </p:spPr>
        <p:txBody>
          <a:bodyPr>
            <a:normAutofit/>
          </a:bodyPr>
          <a:lstStyle/>
          <a:p>
            <a:pPr algn="just">
              <a:lnSpc>
                <a:spcPct val="150000"/>
              </a:lnSpc>
            </a:pPr>
            <a:r>
              <a:rPr lang="en-US" altLang="en-US" sz="1800">
                <a:latin typeface="Cambria" panose="02040503050406030204" pitchFamily="18" charset="0"/>
                <a:ea typeface="Cambria" panose="02040503050406030204" pitchFamily="18" charset="0"/>
              </a:rPr>
              <a:t>Topological sorting for Directed Acyclic Graph (DAG) is a linear ordering of vertices such that for every directed edge </a:t>
            </a:r>
            <a:r>
              <a:rPr lang="en-US" altLang="en-US" sz="1800" err="1">
                <a:latin typeface="Cambria" panose="02040503050406030204" pitchFamily="18" charset="0"/>
                <a:ea typeface="Cambria" panose="02040503050406030204" pitchFamily="18" charset="0"/>
              </a:rPr>
              <a:t>uv</a:t>
            </a:r>
            <a:r>
              <a:rPr lang="en-US" altLang="en-US" sz="1800">
                <a:latin typeface="Cambria" panose="02040503050406030204" pitchFamily="18" charset="0"/>
                <a:ea typeface="Cambria" panose="02040503050406030204" pitchFamily="18" charset="0"/>
              </a:rPr>
              <a:t>, vertex u comes before v in the ordering. </a:t>
            </a:r>
          </a:p>
          <a:p>
            <a:pPr algn="just">
              <a:lnSpc>
                <a:spcPct val="150000"/>
              </a:lnSpc>
            </a:pPr>
            <a:r>
              <a:rPr lang="en-US" altLang="en-US" sz="1800">
                <a:latin typeface="Cambria" panose="02040503050406030204" pitchFamily="18" charset="0"/>
                <a:ea typeface="Cambria" panose="02040503050406030204" pitchFamily="18" charset="0"/>
              </a:rPr>
              <a:t>Topological Sorting for a graph is not possible if the graph is not a DAG</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Oval 3">
            <a:extLst>
              <a:ext uri="{FF2B5EF4-FFF2-40B4-BE49-F238E27FC236}">
                <a16:creationId xmlns:a16="http://schemas.microsoft.com/office/drawing/2014/main" id="{D0E3CE32-EF22-3BEB-A669-1EAEC287EA69}"/>
              </a:ext>
            </a:extLst>
          </p:cNvPr>
          <p:cNvSpPr/>
          <p:nvPr/>
        </p:nvSpPr>
        <p:spPr>
          <a:xfrm>
            <a:off x="2819400" y="3409897"/>
            <a:ext cx="648000" cy="648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V1</a:t>
            </a:r>
          </a:p>
        </p:txBody>
      </p:sp>
      <p:sp>
        <p:nvSpPr>
          <p:cNvPr id="5" name="Oval 4">
            <a:extLst>
              <a:ext uri="{FF2B5EF4-FFF2-40B4-BE49-F238E27FC236}">
                <a16:creationId xmlns:a16="http://schemas.microsoft.com/office/drawing/2014/main" id="{A91EE771-37E0-72AB-2D48-F9EBC861BEDB}"/>
              </a:ext>
            </a:extLst>
          </p:cNvPr>
          <p:cNvSpPr/>
          <p:nvPr/>
        </p:nvSpPr>
        <p:spPr>
          <a:xfrm>
            <a:off x="4800600" y="3429000"/>
            <a:ext cx="648000" cy="648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V2</a:t>
            </a:r>
          </a:p>
        </p:txBody>
      </p:sp>
      <p:sp>
        <p:nvSpPr>
          <p:cNvPr id="6" name="Oval 5">
            <a:extLst>
              <a:ext uri="{FF2B5EF4-FFF2-40B4-BE49-F238E27FC236}">
                <a16:creationId xmlns:a16="http://schemas.microsoft.com/office/drawing/2014/main" id="{189B4587-F062-73D5-AD91-72FDD908824D}"/>
              </a:ext>
            </a:extLst>
          </p:cNvPr>
          <p:cNvSpPr/>
          <p:nvPr/>
        </p:nvSpPr>
        <p:spPr>
          <a:xfrm>
            <a:off x="1981200" y="4572000"/>
            <a:ext cx="648000" cy="648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V3</a:t>
            </a:r>
          </a:p>
        </p:txBody>
      </p:sp>
      <p:sp>
        <p:nvSpPr>
          <p:cNvPr id="7" name="Oval 6">
            <a:extLst>
              <a:ext uri="{FF2B5EF4-FFF2-40B4-BE49-F238E27FC236}">
                <a16:creationId xmlns:a16="http://schemas.microsoft.com/office/drawing/2014/main" id="{D78AB7F3-85AF-9072-AA88-857913BEA72E}"/>
              </a:ext>
            </a:extLst>
          </p:cNvPr>
          <p:cNvSpPr/>
          <p:nvPr/>
        </p:nvSpPr>
        <p:spPr>
          <a:xfrm>
            <a:off x="3924000" y="4572000"/>
            <a:ext cx="648000" cy="648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V4</a:t>
            </a:r>
          </a:p>
        </p:txBody>
      </p:sp>
      <p:sp>
        <p:nvSpPr>
          <p:cNvPr id="8" name="Oval 7">
            <a:extLst>
              <a:ext uri="{FF2B5EF4-FFF2-40B4-BE49-F238E27FC236}">
                <a16:creationId xmlns:a16="http://schemas.microsoft.com/office/drawing/2014/main" id="{854F491F-5C1D-319C-5444-65F8E9C285E1}"/>
              </a:ext>
            </a:extLst>
          </p:cNvPr>
          <p:cNvSpPr/>
          <p:nvPr/>
        </p:nvSpPr>
        <p:spPr>
          <a:xfrm>
            <a:off x="6019800" y="4572000"/>
            <a:ext cx="648000" cy="648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V5</a:t>
            </a:r>
          </a:p>
        </p:txBody>
      </p:sp>
      <p:sp>
        <p:nvSpPr>
          <p:cNvPr id="9" name="Oval 8">
            <a:extLst>
              <a:ext uri="{FF2B5EF4-FFF2-40B4-BE49-F238E27FC236}">
                <a16:creationId xmlns:a16="http://schemas.microsoft.com/office/drawing/2014/main" id="{C3279240-623B-BCC6-2862-80E95A242A9C}"/>
              </a:ext>
            </a:extLst>
          </p:cNvPr>
          <p:cNvSpPr/>
          <p:nvPr/>
        </p:nvSpPr>
        <p:spPr>
          <a:xfrm>
            <a:off x="2819400" y="5676794"/>
            <a:ext cx="648000" cy="648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V6</a:t>
            </a:r>
          </a:p>
        </p:txBody>
      </p:sp>
      <p:sp>
        <p:nvSpPr>
          <p:cNvPr id="10" name="Oval 9">
            <a:extLst>
              <a:ext uri="{FF2B5EF4-FFF2-40B4-BE49-F238E27FC236}">
                <a16:creationId xmlns:a16="http://schemas.microsoft.com/office/drawing/2014/main" id="{52899C5C-1901-FFCB-6C43-3E9ABDB44325}"/>
              </a:ext>
            </a:extLst>
          </p:cNvPr>
          <p:cNvSpPr/>
          <p:nvPr/>
        </p:nvSpPr>
        <p:spPr>
          <a:xfrm>
            <a:off x="4800600" y="5652775"/>
            <a:ext cx="648000" cy="648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V7</a:t>
            </a:r>
          </a:p>
        </p:txBody>
      </p:sp>
      <p:cxnSp>
        <p:nvCxnSpPr>
          <p:cNvPr id="12" name="Straight Arrow Connector 11">
            <a:extLst>
              <a:ext uri="{FF2B5EF4-FFF2-40B4-BE49-F238E27FC236}">
                <a16:creationId xmlns:a16="http://schemas.microsoft.com/office/drawing/2014/main" id="{75EB4719-8EC6-EF43-7AEB-2A848F6933E6}"/>
              </a:ext>
            </a:extLst>
          </p:cNvPr>
          <p:cNvCxnSpPr>
            <a:stCxn id="4" idx="3"/>
            <a:endCxn id="6" idx="7"/>
          </p:cNvCxnSpPr>
          <p:nvPr/>
        </p:nvCxnSpPr>
        <p:spPr>
          <a:xfrm flipH="1">
            <a:off x="2534303" y="3963000"/>
            <a:ext cx="379994" cy="703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110C6EE-F72D-7391-B0AA-1A783B530200}"/>
              </a:ext>
            </a:extLst>
          </p:cNvPr>
          <p:cNvCxnSpPr>
            <a:stCxn id="4" idx="6"/>
            <a:endCxn id="5" idx="2"/>
          </p:cNvCxnSpPr>
          <p:nvPr/>
        </p:nvCxnSpPr>
        <p:spPr>
          <a:xfrm>
            <a:off x="3467400" y="3733897"/>
            <a:ext cx="1333200" cy="19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D818842-20EC-493F-7B77-EEEE2BD1A2E2}"/>
              </a:ext>
            </a:extLst>
          </p:cNvPr>
          <p:cNvCxnSpPr>
            <a:stCxn id="4" idx="5"/>
          </p:cNvCxnSpPr>
          <p:nvPr/>
        </p:nvCxnSpPr>
        <p:spPr>
          <a:xfrm>
            <a:off x="3372503" y="3963000"/>
            <a:ext cx="742297" cy="870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08D287-7703-C779-4D82-EDD0A9D14B0E}"/>
              </a:ext>
            </a:extLst>
          </p:cNvPr>
          <p:cNvCxnSpPr>
            <a:stCxn id="5" idx="6"/>
            <a:endCxn id="8" idx="0"/>
          </p:cNvCxnSpPr>
          <p:nvPr/>
        </p:nvCxnSpPr>
        <p:spPr>
          <a:xfrm>
            <a:off x="5448600" y="3753000"/>
            <a:ext cx="895200" cy="819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DB8AFFD-60CF-CA49-7384-DED2F5181625}"/>
              </a:ext>
            </a:extLst>
          </p:cNvPr>
          <p:cNvCxnSpPr>
            <a:stCxn id="5" idx="3"/>
            <a:endCxn id="7" idx="7"/>
          </p:cNvCxnSpPr>
          <p:nvPr/>
        </p:nvCxnSpPr>
        <p:spPr>
          <a:xfrm flipH="1">
            <a:off x="4477103" y="3982103"/>
            <a:ext cx="418394" cy="684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F4BA859-F764-4288-20B3-2EB9FF1B27BD}"/>
              </a:ext>
            </a:extLst>
          </p:cNvPr>
          <p:cNvCxnSpPr>
            <a:stCxn id="6" idx="5"/>
            <a:endCxn id="9" idx="1"/>
          </p:cNvCxnSpPr>
          <p:nvPr/>
        </p:nvCxnSpPr>
        <p:spPr>
          <a:xfrm>
            <a:off x="2534303" y="5125103"/>
            <a:ext cx="379994" cy="646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8E6BF73-5FDB-D2B6-0947-EDB080B07A38}"/>
              </a:ext>
            </a:extLst>
          </p:cNvPr>
          <p:cNvCxnSpPr>
            <a:stCxn id="7" idx="2"/>
            <a:endCxn id="6" idx="6"/>
          </p:cNvCxnSpPr>
          <p:nvPr/>
        </p:nvCxnSpPr>
        <p:spPr>
          <a:xfrm flipH="1">
            <a:off x="2629200" y="4896000"/>
            <a:ext cx="1294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BAB72E8-EF24-6082-1873-6A8C9C93C2D6}"/>
              </a:ext>
            </a:extLst>
          </p:cNvPr>
          <p:cNvCxnSpPr>
            <a:stCxn id="8" idx="2"/>
            <a:endCxn id="7" idx="6"/>
          </p:cNvCxnSpPr>
          <p:nvPr/>
        </p:nvCxnSpPr>
        <p:spPr>
          <a:xfrm flipH="1">
            <a:off x="4572000" y="4896000"/>
            <a:ext cx="144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95D7EB4-A960-AB40-CF03-3A1E4387D187}"/>
              </a:ext>
            </a:extLst>
          </p:cNvPr>
          <p:cNvCxnSpPr>
            <a:stCxn id="7" idx="3"/>
            <a:endCxn id="9" idx="7"/>
          </p:cNvCxnSpPr>
          <p:nvPr/>
        </p:nvCxnSpPr>
        <p:spPr>
          <a:xfrm flipH="1">
            <a:off x="3372503" y="5125103"/>
            <a:ext cx="646394" cy="646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6E24EF6-CD07-553D-F194-411AD5926970}"/>
              </a:ext>
            </a:extLst>
          </p:cNvPr>
          <p:cNvCxnSpPr>
            <a:stCxn id="7" idx="5"/>
            <a:endCxn id="10" idx="1"/>
          </p:cNvCxnSpPr>
          <p:nvPr/>
        </p:nvCxnSpPr>
        <p:spPr>
          <a:xfrm>
            <a:off x="4477103" y="5125103"/>
            <a:ext cx="418394" cy="622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2AF14EB-F4E2-8E44-C8F8-15EC4E6E3C25}"/>
              </a:ext>
            </a:extLst>
          </p:cNvPr>
          <p:cNvCxnSpPr>
            <a:stCxn id="8" idx="3"/>
            <a:endCxn id="10" idx="7"/>
          </p:cNvCxnSpPr>
          <p:nvPr/>
        </p:nvCxnSpPr>
        <p:spPr>
          <a:xfrm flipH="1">
            <a:off x="5353703" y="5125103"/>
            <a:ext cx="760994" cy="622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DF5890B-8854-AA53-9FC6-AA6BA49F3C09}"/>
              </a:ext>
            </a:extLst>
          </p:cNvPr>
          <p:cNvCxnSpPr>
            <a:stCxn id="10" idx="2"/>
            <a:endCxn id="9" idx="6"/>
          </p:cNvCxnSpPr>
          <p:nvPr/>
        </p:nvCxnSpPr>
        <p:spPr>
          <a:xfrm flipH="1">
            <a:off x="3467400" y="5976775"/>
            <a:ext cx="1333200" cy="24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6563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pitchFamily="18" charset="0"/>
              </a:rPr>
              <a:t>Topological Sort</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11" name="Group 10">
            <a:extLst>
              <a:ext uri="{FF2B5EF4-FFF2-40B4-BE49-F238E27FC236}">
                <a16:creationId xmlns:a16="http://schemas.microsoft.com/office/drawing/2014/main" id="{08BB6194-DF95-F982-BD26-45E4A449A756}"/>
              </a:ext>
            </a:extLst>
          </p:cNvPr>
          <p:cNvGrpSpPr/>
          <p:nvPr/>
        </p:nvGrpSpPr>
        <p:grpSpPr>
          <a:xfrm>
            <a:off x="2228700" y="838200"/>
            <a:ext cx="4686600" cy="2914897"/>
            <a:chOff x="1981200" y="3409897"/>
            <a:chExt cx="4686600" cy="2914897"/>
          </a:xfrm>
        </p:grpSpPr>
        <p:sp>
          <p:nvSpPr>
            <p:cNvPr id="4" name="Oval 3">
              <a:extLst>
                <a:ext uri="{FF2B5EF4-FFF2-40B4-BE49-F238E27FC236}">
                  <a16:creationId xmlns:a16="http://schemas.microsoft.com/office/drawing/2014/main" id="{D0E3CE32-EF22-3BEB-A669-1EAEC287EA69}"/>
                </a:ext>
              </a:extLst>
            </p:cNvPr>
            <p:cNvSpPr/>
            <p:nvPr/>
          </p:nvSpPr>
          <p:spPr>
            <a:xfrm>
              <a:off x="2819400" y="3409897"/>
              <a:ext cx="648000" cy="648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V1</a:t>
              </a:r>
            </a:p>
          </p:txBody>
        </p:sp>
        <p:sp>
          <p:nvSpPr>
            <p:cNvPr id="5" name="Oval 4">
              <a:extLst>
                <a:ext uri="{FF2B5EF4-FFF2-40B4-BE49-F238E27FC236}">
                  <a16:creationId xmlns:a16="http://schemas.microsoft.com/office/drawing/2014/main" id="{A91EE771-37E0-72AB-2D48-F9EBC861BEDB}"/>
                </a:ext>
              </a:extLst>
            </p:cNvPr>
            <p:cNvSpPr/>
            <p:nvPr/>
          </p:nvSpPr>
          <p:spPr>
            <a:xfrm>
              <a:off x="4800600" y="3429000"/>
              <a:ext cx="648000" cy="648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V2</a:t>
              </a:r>
            </a:p>
          </p:txBody>
        </p:sp>
        <p:sp>
          <p:nvSpPr>
            <p:cNvPr id="6" name="Oval 5">
              <a:extLst>
                <a:ext uri="{FF2B5EF4-FFF2-40B4-BE49-F238E27FC236}">
                  <a16:creationId xmlns:a16="http://schemas.microsoft.com/office/drawing/2014/main" id="{189B4587-F062-73D5-AD91-72FDD908824D}"/>
                </a:ext>
              </a:extLst>
            </p:cNvPr>
            <p:cNvSpPr/>
            <p:nvPr/>
          </p:nvSpPr>
          <p:spPr>
            <a:xfrm>
              <a:off x="1981200" y="4572000"/>
              <a:ext cx="648000" cy="648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V3</a:t>
              </a:r>
            </a:p>
          </p:txBody>
        </p:sp>
        <p:sp>
          <p:nvSpPr>
            <p:cNvPr id="7" name="Oval 6">
              <a:extLst>
                <a:ext uri="{FF2B5EF4-FFF2-40B4-BE49-F238E27FC236}">
                  <a16:creationId xmlns:a16="http://schemas.microsoft.com/office/drawing/2014/main" id="{D78AB7F3-85AF-9072-AA88-857913BEA72E}"/>
                </a:ext>
              </a:extLst>
            </p:cNvPr>
            <p:cNvSpPr/>
            <p:nvPr/>
          </p:nvSpPr>
          <p:spPr>
            <a:xfrm>
              <a:off x="3924000" y="4572000"/>
              <a:ext cx="648000" cy="648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V4</a:t>
              </a:r>
            </a:p>
          </p:txBody>
        </p:sp>
        <p:sp>
          <p:nvSpPr>
            <p:cNvPr id="8" name="Oval 7">
              <a:extLst>
                <a:ext uri="{FF2B5EF4-FFF2-40B4-BE49-F238E27FC236}">
                  <a16:creationId xmlns:a16="http://schemas.microsoft.com/office/drawing/2014/main" id="{854F491F-5C1D-319C-5444-65F8E9C285E1}"/>
                </a:ext>
              </a:extLst>
            </p:cNvPr>
            <p:cNvSpPr/>
            <p:nvPr/>
          </p:nvSpPr>
          <p:spPr>
            <a:xfrm>
              <a:off x="6019800" y="4572000"/>
              <a:ext cx="648000" cy="648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V5</a:t>
              </a:r>
            </a:p>
          </p:txBody>
        </p:sp>
        <p:sp>
          <p:nvSpPr>
            <p:cNvPr id="9" name="Oval 8">
              <a:extLst>
                <a:ext uri="{FF2B5EF4-FFF2-40B4-BE49-F238E27FC236}">
                  <a16:creationId xmlns:a16="http://schemas.microsoft.com/office/drawing/2014/main" id="{C3279240-623B-BCC6-2862-80E95A242A9C}"/>
                </a:ext>
              </a:extLst>
            </p:cNvPr>
            <p:cNvSpPr/>
            <p:nvPr/>
          </p:nvSpPr>
          <p:spPr>
            <a:xfrm>
              <a:off x="2819400" y="5676794"/>
              <a:ext cx="648000" cy="648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V6</a:t>
              </a:r>
            </a:p>
          </p:txBody>
        </p:sp>
        <p:sp>
          <p:nvSpPr>
            <p:cNvPr id="10" name="Oval 9">
              <a:extLst>
                <a:ext uri="{FF2B5EF4-FFF2-40B4-BE49-F238E27FC236}">
                  <a16:creationId xmlns:a16="http://schemas.microsoft.com/office/drawing/2014/main" id="{52899C5C-1901-FFCB-6C43-3E9ABDB44325}"/>
                </a:ext>
              </a:extLst>
            </p:cNvPr>
            <p:cNvSpPr/>
            <p:nvPr/>
          </p:nvSpPr>
          <p:spPr>
            <a:xfrm>
              <a:off x="4800600" y="5652775"/>
              <a:ext cx="648000" cy="648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V7</a:t>
              </a:r>
            </a:p>
          </p:txBody>
        </p:sp>
        <p:cxnSp>
          <p:nvCxnSpPr>
            <p:cNvPr id="12" name="Straight Arrow Connector 11">
              <a:extLst>
                <a:ext uri="{FF2B5EF4-FFF2-40B4-BE49-F238E27FC236}">
                  <a16:creationId xmlns:a16="http://schemas.microsoft.com/office/drawing/2014/main" id="{75EB4719-8EC6-EF43-7AEB-2A848F6933E6}"/>
                </a:ext>
              </a:extLst>
            </p:cNvPr>
            <p:cNvCxnSpPr>
              <a:stCxn id="4" idx="3"/>
              <a:endCxn id="6" idx="7"/>
            </p:cNvCxnSpPr>
            <p:nvPr/>
          </p:nvCxnSpPr>
          <p:spPr>
            <a:xfrm flipH="1">
              <a:off x="2534303" y="3963000"/>
              <a:ext cx="379994" cy="703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110C6EE-F72D-7391-B0AA-1A783B530200}"/>
                </a:ext>
              </a:extLst>
            </p:cNvPr>
            <p:cNvCxnSpPr>
              <a:stCxn id="4" idx="6"/>
              <a:endCxn id="5" idx="2"/>
            </p:cNvCxnSpPr>
            <p:nvPr/>
          </p:nvCxnSpPr>
          <p:spPr>
            <a:xfrm>
              <a:off x="3467400" y="3733897"/>
              <a:ext cx="1333200" cy="19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D818842-20EC-493F-7B77-EEEE2BD1A2E2}"/>
                </a:ext>
              </a:extLst>
            </p:cNvPr>
            <p:cNvCxnSpPr>
              <a:cxnSpLocks/>
              <a:stCxn id="4" idx="5"/>
              <a:endCxn id="7" idx="1"/>
            </p:cNvCxnSpPr>
            <p:nvPr/>
          </p:nvCxnSpPr>
          <p:spPr>
            <a:xfrm>
              <a:off x="3372503" y="3963000"/>
              <a:ext cx="646394" cy="703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08D287-7703-C779-4D82-EDD0A9D14B0E}"/>
                </a:ext>
              </a:extLst>
            </p:cNvPr>
            <p:cNvCxnSpPr>
              <a:stCxn id="5" idx="6"/>
              <a:endCxn id="8" idx="0"/>
            </p:cNvCxnSpPr>
            <p:nvPr/>
          </p:nvCxnSpPr>
          <p:spPr>
            <a:xfrm>
              <a:off x="5448600" y="3753000"/>
              <a:ext cx="895200" cy="819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DB8AFFD-60CF-CA49-7384-DED2F5181625}"/>
                </a:ext>
              </a:extLst>
            </p:cNvPr>
            <p:cNvCxnSpPr>
              <a:stCxn id="5" idx="3"/>
              <a:endCxn id="7" idx="7"/>
            </p:cNvCxnSpPr>
            <p:nvPr/>
          </p:nvCxnSpPr>
          <p:spPr>
            <a:xfrm flipH="1">
              <a:off x="4477103" y="3982103"/>
              <a:ext cx="418394" cy="684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F4BA859-F764-4288-20B3-2EB9FF1B27BD}"/>
                </a:ext>
              </a:extLst>
            </p:cNvPr>
            <p:cNvCxnSpPr>
              <a:stCxn id="6" idx="5"/>
              <a:endCxn id="9" idx="1"/>
            </p:cNvCxnSpPr>
            <p:nvPr/>
          </p:nvCxnSpPr>
          <p:spPr>
            <a:xfrm>
              <a:off x="2534303" y="5125103"/>
              <a:ext cx="379994" cy="646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8E6BF73-5FDB-D2B6-0947-EDB080B07A38}"/>
                </a:ext>
              </a:extLst>
            </p:cNvPr>
            <p:cNvCxnSpPr>
              <a:stCxn id="7" idx="2"/>
              <a:endCxn id="6" idx="6"/>
            </p:cNvCxnSpPr>
            <p:nvPr/>
          </p:nvCxnSpPr>
          <p:spPr>
            <a:xfrm flipH="1">
              <a:off x="2629200" y="4896000"/>
              <a:ext cx="1294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BAB72E8-EF24-6082-1873-6A8C9C93C2D6}"/>
                </a:ext>
              </a:extLst>
            </p:cNvPr>
            <p:cNvCxnSpPr>
              <a:stCxn id="8" idx="2"/>
              <a:endCxn id="7" idx="6"/>
            </p:cNvCxnSpPr>
            <p:nvPr/>
          </p:nvCxnSpPr>
          <p:spPr>
            <a:xfrm flipH="1">
              <a:off x="4572000" y="4896000"/>
              <a:ext cx="144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95D7EB4-A960-AB40-CF03-3A1E4387D187}"/>
                </a:ext>
              </a:extLst>
            </p:cNvPr>
            <p:cNvCxnSpPr>
              <a:stCxn id="7" idx="3"/>
              <a:endCxn id="9" idx="7"/>
            </p:cNvCxnSpPr>
            <p:nvPr/>
          </p:nvCxnSpPr>
          <p:spPr>
            <a:xfrm flipH="1">
              <a:off x="3372503" y="5125103"/>
              <a:ext cx="646394" cy="646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6E24EF6-CD07-553D-F194-411AD5926970}"/>
                </a:ext>
              </a:extLst>
            </p:cNvPr>
            <p:cNvCxnSpPr>
              <a:stCxn id="7" idx="5"/>
              <a:endCxn id="10" idx="1"/>
            </p:cNvCxnSpPr>
            <p:nvPr/>
          </p:nvCxnSpPr>
          <p:spPr>
            <a:xfrm>
              <a:off x="4477103" y="5125103"/>
              <a:ext cx="418394" cy="622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2AF14EB-F4E2-8E44-C8F8-15EC4E6E3C25}"/>
                </a:ext>
              </a:extLst>
            </p:cNvPr>
            <p:cNvCxnSpPr>
              <a:stCxn id="8" idx="3"/>
              <a:endCxn id="10" idx="7"/>
            </p:cNvCxnSpPr>
            <p:nvPr/>
          </p:nvCxnSpPr>
          <p:spPr>
            <a:xfrm flipH="1">
              <a:off x="5353703" y="5125103"/>
              <a:ext cx="760994" cy="622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DF5890B-8854-AA53-9FC6-AA6BA49F3C09}"/>
                </a:ext>
              </a:extLst>
            </p:cNvPr>
            <p:cNvCxnSpPr>
              <a:stCxn id="10" idx="2"/>
              <a:endCxn id="9" idx="6"/>
            </p:cNvCxnSpPr>
            <p:nvPr/>
          </p:nvCxnSpPr>
          <p:spPr>
            <a:xfrm flipH="1">
              <a:off x="3467400" y="5976775"/>
              <a:ext cx="1333200" cy="24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9" name="Table 20">
            <a:extLst>
              <a:ext uri="{FF2B5EF4-FFF2-40B4-BE49-F238E27FC236}">
                <a16:creationId xmlns:a16="http://schemas.microsoft.com/office/drawing/2014/main" id="{178540B4-8C3F-B5D2-EC48-FC1B31B5FB3D}"/>
              </a:ext>
            </a:extLst>
          </p:cNvPr>
          <p:cNvGraphicFramePr>
            <a:graphicFrameLocks noGrp="1"/>
          </p:cNvGraphicFramePr>
          <p:nvPr>
            <p:ph idx="1"/>
            <p:extLst>
              <p:ext uri="{D42A27DB-BD31-4B8C-83A1-F6EECF244321}">
                <p14:modId xmlns:p14="http://schemas.microsoft.com/office/powerpoint/2010/main" val="2577747507"/>
              </p:ext>
            </p:extLst>
          </p:nvPr>
        </p:nvGraphicFramePr>
        <p:xfrm>
          <a:off x="1942976" y="3900794"/>
          <a:ext cx="5105048" cy="2926080"/>
        </p:xfrm>
        <a:graphic>
          <a:graphicData uri="http://schemas.openxmlformats.org/drawingml/2006/table">
            <a:tbl>
              <a:tblPr firstRow="1" bandRow="1">
                <a:tableStyleId>{5C22544A-7EE6-4342-B048-85BDC9FD1C3A}</a:tableStyleId>
              </a:tblPr>
              <a:tblGrid>
                <a:gridCol w="638131">
                  <a:extLst>
                    <a:ext uri="{9D8B030D-6E8A-4147-A177-3AD203B41FA5}">
                      <a16:colId xmlns:a16="http://schemas.microsoft.com/office/drawing/2014/main" val="3765742531"/>
                    </a:ext>
                  </a:extLst>
                </a:gridCol>
                <a:gridCol w="638131">
                  <a:extLst>
                    <a:ext uri="{9D8B030D-6E8A-4147-A177-3AD203B41FA5}">
                      <a16:colId xmlns:a16="http://schemas.microsoft.com/office/drawing/2014/main" val="2279928989"/>
                    </a:ext>
                  </a:extLst>
                </a:gridCol>
                <a:gridCol w="638131">
                  <a:extLst>
                    <a:ext uri="{9D8B030D-6E8A-4147-A177-3AD203B41FA5}">
                      <a16:colId xmlns:a16="http://schemas.microsoft.com/office/drawing/2014/main" val="1228468435"/>
                    </a:ext>
                  </a:extLst>
                </a:gridCol>
                <a:gridCol w="638131">
                  <a:extLst>
                    <a:ext uri="{9D8B030D-6E8A-4147-A177-3AD203B41FA5}">
                      <a16:colId xmlns:a16="http://schemas.microsoft.com/office/drawing/2014/main" val="3721652529"/>
                    </a:ext>
                  </a:extLst>
                </a:gridCol>
                <a:gridCol w="638131">
                  <a:extLst>
                    <a:ext uri="{9D8B030D-6E8A-4147-A177-3AD203B41FA5}">
                      <a16:colId xmlns:a16="http://schemas.microsoft.com/office/drawing/2014/main" val="1439991561"/>
                    </a:ext>
                  </a:extLst>
                </a:gridCol>
                <a:gridCol w="638131">
                  <a:extLst>
                    <a:ext uri="{9D8B030D-6E8A-4147-A177-3AD203B41FA5}">
                      <a16:colId xmlns:a16="http://schemas.microsoft.com/office/drawing/2014/main" val="3261992422"/>
                    </a:ext>
                  </a:extLst>
                </a:gridCol>
                <a:gridCol w="638131">
                  <a:extLst>
                    <a:ext uri="{9D8B030D-6E8A-4147-A177-3AD203B41FA5}">
                      <a16:colId xmlns:a16="http://schemas.microsoft.com/office/drawing/2014/main" val="132977101"/>
                    </a:ext>
                  </a:extLst>
                </a:gridCol>
                <a:gridCol w="638131">
                  <a:extLst>
                    <a:ext uri="{9D8B030D-6E8A-4147-A177-3AD203B41FA5}">
                      <a16:colId xmlns:a16="http://schemas.microsoft.com/office/drawing/2014/main" val="3879861546"/>
                    </a:ext>
                  </a:extLst>
                </a:gridCol>
              </a:tblGrid>
              <a:tr h="296622">
                <a:tc>
                  <a:txBody>
                    <a:bodyPr/>
                    <a:lstStyle/>
                    <a:p>
                      <a:endParaRPr lang="en-IN"/>
                    </a:p>
                  </a:txBody>
                  <a:tcPr/>
                </a:tc>
                <a:tc>
                  <a:txBody>
                    <a:bodyPr/>
                    <a:lstStyle/>
                    <a:p>
                      <a:r>
                        <a:rPr lang="en-IN"/>
                        <a:t>v1</a:t>
                      </a:r>
                    </a:p>
                  </a:txBody>
                  <a:tcPr/>
                </a:tc>
                <a:tc>
                  <a:txBody>
                    <a:bodyPr/>
                    <a:lstStyle/>
                    <a:p>
                      <a:r>
                        <a:rPr lang="en-IN"/>
                        <a:t>v2</a:t>
                      </a:r>
                    </a:p>
                  </a:txBody>
                  <a:tcPr/>
                </a:tc>
                <a:tc>
                  <a:txBody>
                    <a:bodyPr/>
                    <a:lstStyle/>
                    <a:p>
                      <a:r>
                        <a:rPr lang="en-IN"/>
                        <a:t>v3</a:t>
                      </a:r>
                    </a:p>
                  </a:txBody>
                  <a:tcPr/>
                </a:tc>
                <a:tc>
                  <a:txBody>
                    <a:bodyPr/>
                    <a:lstStyle/>
                    <a:p>
                      <a:r>
                        <a:rPr lang="en-IN"/>
                        <a:t>v4</a:t>
                      </a:r>
                    </a:p>
                  </a:txBody>
                  <a:tcPr/>
                </a:tc>
                <a:tc>
                  <a:txBody>
                    <a:bodyPr/>
                    <a:lstStyle/>
                    <a:p>
                      <a:r>
                        <a:rPr lang="en-IN"/>
                        <a:t>v5</a:t>
                      </a:r>
                    </a:p>
                  </a:txBody>
                  <a:tcPr/>
                </a:tc>
                <a:tc>
                  <a:txBody>
                    <a:bodyPr/>
                    <a:lstStyle/>
                    <a:p>
                      <a:r>
                        <a:rPr lang="en-IN"/>
                        <a:t>v6</a:t>
                      </a:r>
                    </a:p>
                  </a:txBody>
                  <a:tcPr/>
                </a:tc>
                <a:tc>
                  <a:txBody>
                    <a:bodyPr/>
                    <a:lstStyle/>
                    <a:p>
                      <a:r>
                        <a:rPr lang="en-IN"/>
                        <a:t>v7</a:t>
                      </a:r>
                    </a:p>
                  </a:txBody>
                  <a:tcPr/>
                </a:tc>
                <a:extLst>
                  <a:ext uri="{0D108BD9-81ED-4DB2-BD59-A6C34878D82A}">
                    <a16:rowId xmlns:a16="http://schemas.microsoft.com/office/drawing/2014/main" val="3608808303"/>
                  </a:ext>
                </a:extLst>
              </a:tr>
              <a:tr h="296622">
                <a:tc>
                  <a:txBody>
                    <a:bodyPr/>
                    <a:lstStyle/>
                    <a:p>
                      <a:r>
                        <a:rPr lang="en-IN"/>
                        <a:t>V1</a:t>
                      </a:r>
                    </a:p>
                  </a:txBody>
                  <a:tcPr/>
                </a:tc>
                <a:tc>
                  <a:txBody>
                    <a:bodyPr/>
                    <a:lstStyle/>
                    <a:p>
                      <a:r>
                        <a:rPr lang="en-IN"/>
                        <a:t>0</a:t>
                      </a:r>
                    </a:p>
                  </a:txBody>
                  <a:tcPr/>
                </a:tc>
                <a:tc>
                  <a:txBody>
                    <a:bodyPr/>
                    <a:lstStyle/>
                    <a:p>
                      <a:r>
                        <a:rPr lang="en-IN"/>
                        <a:t>1</a:t>
                      </a:r>
                    </a:p>
                  </a:txBody>
                  <a:tcPr/>
                </a:tc>
                <a:tc>
                  <a:txBody>
                    <a:bodyPr/>
                    <a:lstStyle/>
                    <a:p>
                      <a:r>
                        <a:rPr lang="en-IN"/>
                        <a:t>1</a:t>
                      </a:r>
                    </a:p>
                  </a:txBody>
                  <a:tcPr/>
                </a:tc>
                <a:tc>
                  <a:txBody>
                    <a:bodyPr/>
                    <a:lstStyle/>
                    <a:p>
                      <a:r>
                        <a:rPr lang="en-IN"/>
                        <a:t>1</a:t>
                      </a:r>
                    </a:p>
                  </a:txBody>
                  <a:tcPr/>
                </a:tc>
                <a:tc>
                  <a:txBody>
                    <a:bodyPr/>
                    <a:lstStyle/>
                    <a:p>
                      <a:r>
                        <a:rPr lang="en-IN"/>
                        <a:t>0</a:t>
                      </a:r>
                    </a:p>
                  </a:txBody>
                  <a:tcPr/>
                </a:tc>
                <a:tc>
                  <a:txBody>
                    <a:bodyPr/>
                    <a:lstStyle/>
                    <a:p>
                      <a:r>
                        <a:rPr lang="en-IN"/>
                        <a:t>0</a:t>
                      </a:r>
                    </a:p>
                  </a:txBody>
                  <a:tcPr/>
                </a:tc>
                <a:tc>
                  <a:txBody>
                    <a:bodyPr/>
                    <a:lstStyle/>
                    <a:p>
                      <a:r>
                        <a:rPr lang="en-IN"/>
                        <a:t>0</a:t>
                      </a:r>
                    </a:p>
                  </a:txBody>
                  <a:tcPr/>
                </a:tc>
                <a:extLst>
                  <a:ext uri="{0D108BD9-81ED-4DB2-BD59-A6C34878D82A}">
                    <a16:rowId xmlns:a16="http://schemas.microsoft.com/office/drawing/2014/main" val="2191399312"/>
                  </a:ext>
                </a:extLst>
              </a:tr>
              <a:tr h="296622">
                <a:tc>
                  <a:txBody>
                    <a:bodyPr/>
                    <a:lstStyle/>
                    <a:p>
                      <a:r>
                        <a:rPr lang="en-IN"/>
                        <a:t>V2</a:t>
                      </a:r>
                    </a:p>
                  </a:txBody>
                  <a:tcPr/>
                </a:tc>
                <a:tc>
                  <a:txBody>
                    <a:bodyPr/>
                    <a:lstStyle/>
                    <a:p>
                      <a:r>
                        <a:rPr lang="en-IN"/>
                        <a:t>0</a:t>
                      </a:r>
                    </a:p>
                  </a:txBody>
                  <a:tcPr/>
                </a:tc>
                <a:tc>
                  <a:txBody>
                    <a:bodyPr/>
                    <a:lstStyle/>
                    <a:p>
                      <a:r>
                        <a:rPr lang="en-IN"/>
                        <a:t>0</a:t>
                      </a:r>
                    </a:p>
                  </a:txBody>
                  <a:tcPr/>
                </a:tc>
                <a:tc>
                  <a:txBody>
                    <a:bodyPr/>
                    <a:lstStyle/>
                    <a:p>
                      <a:r>
                        <a:rPr lang="en-IN"/>
                        <a:t>0</a:t>
                      </a:r>
                    </a:p>
                  </a:txBody>
                  <a:tcPr/>
                </a:tc>
                <a:tc>
                  <a:txBody>
                    <a:bodyPr/>
                    <a:lstStyle/>
                    <a:p>
                      <a:r>
                        <a:rPr lang="en-IN"/>
                        <a:t>1</a:t>
                      </a:r>
                    </a:p>
                  </a:txBody>
                  <a:tcPr/>
                </a:tc>
                <a:tc>
                  <a:txBody>
                    <a:bodyPr/>
                    <a:lstStyle/>
                    <a:p>
                      <a:r>
                        <a:rPr lang="en-IN"/>
                        <a:t>1</a:t>
                      </a:r>
                    </a:p>
                  </a:txBody>
                  <a:tcPr/>
                </a:tc>
                <a:tc>
                  <a:txBody>
                    <a:bodyPr/>
                    <a:lstStyle/>
                    <a:p>
                      <a:r>
                        <a:rPr lang="en-IN"/>
                        <a:t>0</a:t>
                      </a:r>
                    </a:p>
                  </a:txBody>
                  <a:tcPr/>
                </a:tc>
                <a:tc>
                  <a:txBody>
                    <a:bodyPr/>
                    <a:lstStyle/>
                    <a:p>
                      <a:r>
                        <a:rPr lang="en-IN"/>
                        <a:t>0</a:t>
                      </a:r>
                    </a:p>
                  </a:txBody>
                  <a:tcPr/>
                </a:tc>
                <a:extLst>
                  <a:ext uri="{0D108BD9-81ED-4DB2-BD59-A6C34878D82A}">
                    <a16:rowId xmlns:a16="http://schemas.microsoft.com/office/drawing/2014/main" val="3711749830"/>
                  </a:ext>
                </a:extLst>
              </a:tr>
              <a:tr h="296622">
                <a:tc>
                  <a:txBody>
                    <a:bodyPr/>
                    <a:lstStyle/>
                    <a:p>
                      <a:r>
                        <a:rPr lang="en-IN"/>
                        <a:t>V3</a:t>
                      </a:r>
                    </a:p>
                  </a:txBody>
                  <a:tcPr/>
                </a:tc>
                <a:tc>
                  <a:txBody>
                    <a:bodyPr/>
                    <a:lstStyle/>
                    <a:p>
                      <a:r>
                        <a:rPr lang="en-IN"/>
                        <a:t>0</a:t>
                      </a:r>
                    </a:p>
                  </a:txBody>
                  <a:tcPr/>
                </a:tc>
                <a:tc>
                  <a:txBody>
                    <a:bodyPr/>
                    <a:lstStyle/>
                    <a:p>
                      <a:r>
                        <a:rPr lang="en-IN"/>
                        <a:t>0</a:t>
                      </a:r>
                    </a:p>
                  </a:txBody>
                  <a:tcPr/>
                </a:tc>
                <a:tc>
                  <a:txBody>
                    <a:bodyPr/>
                    <a:lstStyle/>
                    <a:p>
                      <a:r>
                        <a:rPr lang="en-IN"/>
                        <a:t>0</a:t>
                      </a:r>
                    </a:p>
                  </a:txBody>
                  <a:tcPr/>
                </a:tc>
                <a:tc>
                  <a:txBody>
                    <a:bodyPr/>
                    <a:lstStyle/>
                    <a:p>
                      <a:r>
                        <a:rPr lang="en-IN"/>
                        <a:t>0</a:t>
                      </a:r>
                    </a:p>
                  </a:txBody>
                  <a:tcPr/>
                </a:tc>
                <a:tc>
                  <a:txBody>
                    <a:bodyPr/>
                    <a:lstStyle/>
                    <a:p>
                      <a:r>
                        <a:rPr lang="en-IN"/>
                        <a:t>0</a:t>
                      </a:r>
                    </a:p>
                  </a:txBody>
                  <a:tcPr/>
                </a:tc>
                <a:tc>
                  <a:txBody>
                    <a:bodyPr/>
                    <a:lstStyle/>
                    <a:p>
                      <a:r>
                        <a:rPr lang="en-IN"/>
                        <a:t>1</a:t>
                      </a:r>
                    </a:p>
                  </a:txBody>
                  <a:tcPr/>
                </a:tc>
                <a:tc>
                  <a:txBody>
                    <a:bodyPr/>
                    <a:lstStyle/>
                    <a:p>
                      <a:r>
                        <a:rPr lang="en-IN"/>
                        <a:t>0</a:t>
                      </a:r>
                    </a:p>
                  </a:txBody>
                  <a:tcPr/>
                </a:tc>
                <a:extLst>
                  <a:ext uri="{0D108BD9-81ED-4DB2-BD59-A6C34878D82A}">
                    <a16:rowId xmlns:a16="http://schemas.microsoft.com/office/drawing/2014/main" val="1426596117"/>
                  </a:ext>
                </a:extLst>
              </a:tr>
              <a:tr h="296622">
                <a:tc>
                  <a:txBody>
                    <a:bodyPr/>
                    <a:lstStyle/>
                    <a:p>
                      <a:r>
                        <a:rPr lang="en-IN"/>
                        <a:t>V4</a:t>
                      </a:r>
                    </a:p>
                  </a:txBody>
                  <a:tcPr/>
                </a:tc>
                <a:tc>
                  <a:txBody>
                    <a:bodyPr/>
                    <a:lstStyle/>
                    <a:p>
                      <a:r>
                        <a:rPr lang="en-IN"/>
                        <a:t>0</a:t>
                      </a:r>
                    </a:p>
                  </a:txBody>
                  <a:tcPr/>
                </a:tc>
                <a:tc>
                  <a:txBody>
                    <a:bodyPr/>
                    <a:lstStyle/>
                    <a:p>
                      <a:r>
                        <a:rPr lang="en-IN"/>
                        <a:t>0</a:t>
                      </a:r>
                    </a:p>
                  </a:txBody>
                  <a:tcPr/>
                </a:tc>
                <a:tc>
                  <a:txBody>
                    <a:bodyPr/>
                    <a:lstStyle/>
                    <a:p>
                      <a:r>
                        <a:rPr lang="en-IN"/>
                        <a:t>1</a:t>
                      </a:r>
                    </a:p>
                  </a:txBody>
                  <a:tcPr/>
                </a:tc>
                <a:tc>
                  <a:txBody>
                    <a:bodyPr/>
                    <a:lstStyle/>
                    <a:p>
                      <a:r>
                        <a:rPr lang="en-IN"/>
                        <a:t>0</a:t>
                      </a:r>
                    </a:p>
                  </a:txBody>
                  <a:tcPr/>
                </a:tc>
                <a:tc>
                  <a:txBody>
                    <a:bodyPr/>
                    <a:lstStyle/>
                    <a:p>
                      <a:r>
                        <a:rPr lang="en-IN"/>
                        <a:t>0</a:t>
                      </a:r>
                    </a:p>
                  </a:txBody>
                  <a:tcPr/>
                </a:tc>
                <a:tc>
                  <a:txBody>
                    <a:bodyPr/>
                    <a:lstStyle/>
                    <a:p>
                      <a:r>
                        <a:rPr lang="en-IN"/>
                        <a:t>1</a:t>
                      </a:r>
                    </a:p>
                  </a:txBody>
                  <a:tcPr/>
                </a:tc>
                <a:tc>
                  <a:txBody>
                    <a:bodyPr/>
                    <a:lstStyle/>
                    <a:p>
                      <a:r>
                        <a:rPr lang="en-IN"/>
                        <a:t>1</a:t>
                      </a:r>
                    </a:p>
                  </a:txBody>
                  <a:tcPr/>
                </a:tc>
                <a:extLst>
                  <a:ext uri="{0D108BD9-81ED-4DB2-BD59-A6C34878D82A}">
                    <a16:rowId xmlns:a16="http://schemas.microsoft.com/office/drawing/2014/main" val="2506920231"/>
                  </a:ext>
                </a:extLst>
              </a:tr>
              <a:tr h="296622">
                <a:tc>
                  <a:txBody>
                    <a:bodyPr/>
                    <a:lstStyle/>
                    <a:p>
                      <a:r>
                        <a:rPr lang="en-IN"/>
                        <a:t>V5</a:t>
                      </a:r>
                    </a:p>
                  </a:txBody>
                  <a:tcPr/>
                </a:tc>
                <a:tc>
                  <a:txBody>
                    <a:bodyPr/>
                    <a:lstStyle/>
                    <a:p>
                      <a:r>
                        <a:rPr lang="en-IN"/>
                        <a:t>0</a:t>
                      </a:r>
                    </a:p>
                  </a:txBody>
                  <a:tcPr/>
                </a:tc>
                <a:tc>
                  <a:txBody>
                    <a:bodyPr/>
                    <a:lstStyle/>
                    <a:p>
                      <a:r>
                        <a:rPr lang="en-IN"/>
                        <a:t>0</a:t>
                      </a:r>
                    </a:p>
                  </a:txBody>
                  <a:tcPr/>
                </a:tc>
                <a:tc>
                  <a:txBody>
                    <a:bodyPr/>
                    <a:lstStyle/>
                    <a:p>
                      <a:r>
                        <a:rPr lang="en-IN"/>
                        <a:t>0</a:t>
                      </a:r>
                    </a:p>
                  </a:txBody>
                  <a:tcPr/>
                </a:tc>
                <a:tc>
                  <a:txBody>
                    <a:bodyPr/>
                    <a:lstStyle/>
                    <a:p>
                      <a:r>
                        <a:rPr lang="en-IN"/>
                        <a:t>1</a:t>
                      </a:r>
                    </a:p>
                  </a:txBody>
                  <a:tcPr/>
                </a:tc>
                <a:tc>
                  <a:txBody>
                    <a:bodyPr/>
                    <a:lstStyle/>
                    <a:p>
                      <a:r>
                        <a:rPr lang="en-IN"/>
                        <a:t>0</a:t>
                      </a:r>
                    </a:p>
                  </a:txBody>
                  <a:tcPr/>
                </a:tc>
                <a:tc>
                  <a:txBody>
                    <a:bodyPr/>
                    <a:lstStyle/>
                    <a:p>
                      <a:r>
                        <a:rPr lang="en-IN"/>
                        <a:t>0</a:t>
                      </a:r>
                    </a:p>
                  </a:txBody>
                  <a:tcPr/>
                </a:tc>
                <a:tc>
                  <a:txBody>
                    <a:bodyPr/>
                    <a:lstStyle/>
                    <a:p>
                      <a:r>
                        <a:rPr lang="en-IN"/>
                        <a:t>1</a:t>
                      </a:r>
                    </a:p>
                  </a:txBody>
                  <a:tcPr/>
                </a:tc>
                <a:extLst>
                  <a:ext uri="{0D108BD9-81ED-4DB2-BD59-A6C34878D82A}">
                    <a16:rowId xmlns:a16="http://schemas.microsoft.com/office/drawing/2014/main" val="3788810154"/>
                  </a:ext>
                </a:extLst>
              </a:tr>
              <a:tr h="296622">
                <a:tc>
                  <a:txBody>
                    <a:bodyPr/>
                    <a:lstStyle/>
                    <a:p>
                      <a:r>
                        <a:rPr lang="en-IN"/>
                        <a:t>V6</a:t>
                      </a:r>
                    </a:p>
                  </a:txBody>
                  <a:tcPr/>
                </a:tc>
                <a:tc>
                  <a:txBody>
                    <a:bodyPr/>
                    <a:lstStyle/>
                    <a:p>
                      <a:r>
                        <a:rPr lang="en-IN"/>
                        <a:t>0</a:t>
                      </a:r>
                    </a:p>
                  </a:txBody>
                  <a:tcPr/>
                </a:tc>
                <a:tc>
                  <a:txBody>
                    <a:bodyPr/>
                    <a:lstStyle/>
                    <a:p>
                      <a:r>
                        <a:rPr lang="en-IN"/>
                        <a:t>0</a:t>
                      </a:r>
                    </a:p>
                  </a:txBody>
                  <a:tcPr/>
                </a:tc>
                <a:tc>
                  <a:txBody>
                    <a:bodyPr/>
                    <a:lstStyle/>
                    <a:p>
                      <a:r>
                        <a:rPr lang="en-IN"/>
                        <a:t>0</a:t>
                      </a:r>
                    </a:p>
                  </a:txBody>
                  <a:tcPr/>
                </a:tc>
                <a:tc>
                  <a:txBody>
                    <a:bodyPr/>
                    <a:lstStyle/>
                    <a:p>
                      <a:r>
                        <a:rPr lang="en-IN"/>
                        <a:t>0</a:t>
                      </a:r>
                    </a:p>
                  </a:txBody>
                  <a:tcPr/>
                </a:tc>
                <a:tc>
                  <a:txBody>
                    <a:bodyPr/>
                    <a:lstStyle/>
                    <a:p>
                      <a:r>
                        <a:rPr lang="en-IN"/>
                        <a:t>0</a:t>
                      </a:r>
                    </a:p>
                  </a:txBody>
                  <a:tcPr/>
                </a:tc>
                <a:tc>
                  <a:txBody>
                    <a:bodyPr/>
                    <a:lstStyle/>
                    <a:p>
                      <a:r>
                        <a:rPr lang="en-IN"/>
                        <a:t>0</a:t>
                      </a:r>
                    </a:p>
                  </a:txBody>
                  <a:tcPr/>
                </a:tc>
                <a:tc>
                  <a:txBody>
                    <a:bodyPr/>
                    <a:lstStyle/>
                    <a:p>
                      <a:r>
                        <a:rPr lang="en-IN"/>
                        <a:t>0</a:t>
                      </a:r>
                    </a:p>
                  </a:txBody>
                  <a:tcPr/>
                </a:tc>
                <a:extLst>
                  <a:ext uri="{0D108BD9-81ED-4DB2-BD59-A6C34878D82A}">
                    <a16:rowId xmlns:a16="http://schemas.microsoft.com/office/drawing/2014/main" val="1798846709"/>
                  </a:ext>
                </a:extLst>
              </a:tr>
              <a:tr h="296622">
                <a:tc>
                  <a:txBody>
                    <a:bodyPr/>
                    <a:lstStyle/>
                    <a:p>
                      <a:r>
                        <a:rPr lang="en-IN"/>
                        <a:t>v7</a:t>
                      </a:r>
                    </a:p>
                  </a:txBody>
                  <a:tcPr/>
                </a:tc>
                <a:tc>
                  <a:txBody>
                    <a:bodyPr/>
                    <a:lstStyle/>
                    <a:p>
                      <a:r>
                        <a:rPr lang="en-IN"/>
                        <a:t>0</a:t>
                      </a:r>
                    </a:p>
                  </a:txBody>
                  <a:tcPr/>
                </a:tc>
                <a:tc>
                  <a:txBody>
                    <a:bodyPr/>
                    <a:lstStyle/>
                    <a:p>
                      <a:r>
                        <a:rPr lang="en-IN"/>
                        <a:t>0</a:t>
                      </a:r>
                    </a:p>
                  </a:txBody>
                  <a:tcPr/>
                </a:tc>
                <a:tc>
                  <a:txBody>
                    <a:bodyPr/>
                    <a:lstStyle/>
                    <a:p>
                      <a:r>
                        <a:rPr lang="en-IN"/>
                        <a:t>0</a:t>
                      </a:r>
                    </a:p>
                  </a:txBody>
                  <a:tcPr/>
                </a:tc>
                <a:tc>
                  <a:txBody>
                    <a:bodyPr/>
                    <a:lstStyle/>
                    <a:p>
                      <a:r>
                        <a:rPr lang="en-IN"/>
                        <a:t>0</a:t>
                      </a:r>
                    </a:p>
                  </a:txBody>
                  <a:tcPr/>
                </a:tc>
                <a:tc>
                  <a:txBody>
                    <a:bodyPr/>
                    <a:lstStyle/>
                    <a:p>
                      <a:r>
                        <a:rPr lang="en-IN"/>
                        <a:t>0</a:t>
                      </a:r>
                    </a:p>
                  </a:txBody>
                  <a:tcPr/>
                </a:tc>
                <a:tc>
                  <a:txBody>
                    <a:bodyPr/>
                    <a:lstStyle/>
                    <a:p>
                      <a:r>
                        <a:rPr lang="en-IN"/>
                        <a:t>1</a:t>
                      </a:r>
                    </a:p>
                  </a:txBody>
                  <a:tcPr/>
                </a:tc>
                <a:tc>
                  <a:txBody>
                    <a:bodyPr/>
                    <a:lstStyle/>
                    <a:p>
                      <a:r>
                        <a:rPr lang="en-IN"/>
                        <a:t>0</a:t>
                      </a:r>
                    </a:p>
                  </a:txBody>
                  <a:tcPr/>
                </a:tc>
                <a:extLst>
                  <a:ext uri="{0D108BD9-81ED-4DB2-BD59-A6C34878D82A}">
                    <a16:rowId xmlns:a16="http://schemas.microsoft.com/office/drawing/2014/main" val="1668276287"/>
                  </a:ext>
                </a:extLst>
              </a:tr>
            </a:tbl>
          </a:graphicData>
        </a:graphic>
      </p:graphicFrame>
    </p:spTree>
    <p:extLst>
      <p:ext uri="{BB962C8B-B14F-4D97-AF65-F5344CB8AC3E}">
        <p14:creationId xmlns:p14="http://schemas.microsoft.com/office/powerpoint/2010/main" val="3974542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 Types of Tree</a:t>
            </a:r>
          </a:p>
        </p:txBody>
      </p:sp>
      <p:sp>
        <p:nvSpPr>
          <p:cNvPr id="3" name="Content Placeholder 2"/>
          <p:cNvSpPr>
            <a:spLocks noGrp="1"/>
          </p:cNvSpPr>
          <p:nvPr>
            <p:ph idx="1"/>
          </p:nvPr>
        </p:nvSpPr>
        <p:spPr>
          <a:xfrm>
            <a:off x="457200" y="609600"/>
            <a:ext cx="8229600" cy="6553200"/>
          </a:xfrm>
        </p:spPr>
        <p:txBody>
          <a:bodyPr>
            <a:normAutofit fontScale="70000" lnSpcReduction="20000"/>
          </a:bodyPr>
          <a:lstStyle/>
          <a:p>
            <a:pPr algn="just">
              <a:lnSpc>
                <a:spcPct val="160000"/>
              </a:lnSpc>
            </a:pPr>
            <a:endParaRPr lang="en-US">
              <a:latin typeface="Cambria" pitchFamily="18" charset="0"/>
            </a:endParaRPr>
          </a:p>
          <a:p>
            <a:pPr algn="just">
              <a:lnSpc>
                <a:spcPct val="160000"/>
              </a:lnSpc>
            </a:pPr>
            <a:endParaRPr lang="en-US">
              <a:latin typeface="Cambria" pitchFamily="18" charset="0"/>
            </a:endParaRPr>
          </a:p>
          <a:p>
            <a:pPr algn="just">
              <a:lnSpc>
                <a:spcPct val="160000"/>
              </a:lnSpc>
            </a:pPr>
            <a:endParaRPr lang="en-US">
              <a:latin typeface="Cambria" pitchFamily="18" charset="0"/>
            </a:endParaRPr>
          </a:p>
          <a:p>
            <a:pPr algn="just">
              <a:lnSpc>
                <a:spcPct val="160000"/>
              </a:lnSpc>
            </a:pPr>
            <a:endParaRPr lang="en-US">
              <a:latin typeface="Cambria" pitchFamily="18" charset="0"/>
            </a:endParaRPr>
          </a:p>
          <a:p>
            <a:pPr algn="just">
              <a:lnSpc>
                <a:spcPct val="160000"/>
              </a:lnSpc>
            </a:pPr>
            <a:endParaRPr lang="en-US">
              <a:latin typeface="Cambria" pitchFamily="18" charset="0"/>
            </a:endParaRPr>
          </a:p>
          <a:p>
            <a:pPr algn="just">
              <a:lnSpc>
                <a:spcPct val="160000"/>
              </a:lnSpc>
            </a:pPr>
            <a:endParaRPr lang="en-US">
              <a:latin typeface="Cambria" pitchFamily="18" charset="0"/>
            </a:endParaRPr>
          </a:p>
          <a:p>
            <a:pPr algn="just">
              <a:lnSpc>
                <a:spcPct val="160000"/>
              </a:lnSpc>
            </a:pPr>
            <a:r>
              <a:rPr lang="en-US" b="1">
                <a:latin typeface="Cambria" pitchFamily="18" charset="0"/>
              </a:rPr>
              <a:t>Binary tree</a:t>
            </a:r>
            <a:r>
              <a:rPr lang="en-US">
                <a:latin typeface="Cambria" pitchFamily="18" charset="0"/>
              </a:rPr>
              <a:t>: In a binary tree, each node can have a maximum of two children linked to it. </a:t>
            </a:r>
          </a:p>
          <a:p>
            <a:pPr algn="just">
              <a:lnSpc>
                <a:spcPct val="160000"/>
              </a:lnSpc>
            </a:pPr>
            <a:r>
              <a:rPr lang="en-US" b="1">
                <a:latin typeface="Cambria" pitchFamily="18" charset="0"/>
              </a:rPr>
              <a:t>Ternary Tree</a:t>
            </a:r>
            <a:r>
              <a:rPr lang="en-US">
                <a:latin typeface="Cambria" pitchFamily="18" charset="0"/>
              </a:rPr>
              <a:t>: A Ternary Tree is a tree data structure in which each node has at most three child nodes, “left”, “mid” and “right”.</a:t>
            </a:r>
          </a:p>
          <a:p>
            <a:pPr algn="just">
              <a:lnSpc>
                <a:spcPct val="160000"/>
              </a:lnSpc>
            </a:pPr>
            <a:r>
              <a:rPr lang="en-US" b="1">
                <a:latin typeface="Cambria" pitchFamily="18" charset="0"/>
              </a:rPr>
              <a:t>N-</a:t>
            </a:r>
            <a:r>
              <a:rPr lang="en-US" b="1" err="1">
                <a:latin typeface="Cambria" pitchFamily="18" charset="0"/>
              </a:rPr>
              <a:t>ary</a:t>
            </a:r>
            <a:r>
              <a:rPr lang="en-US" b="1">
                <a:latin typeface="Cambria" pitchFamily="18" charset="0"/>
              </a:rPr>
              <a:t> Tree or Generic Tree</a:t>
            </a:r>
            <a:r>
              <a:rPr lang="en-US">
                <a:latin typeface="Cambria" pitchFamily="18" charset="0"/>
              </a:rPr>
              <a:t>: that consists of records and a list of references to its children.</a:t>
            </a:r>
          </a:p>
        </p:txBody>
      </p:sp>
      <p:sp>
        <p:nvSpPr>
          <p:cNvPr id="16386" name="AutoShape 2" descr="Types of Trees in Data Structure based on the number of childre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387" name="Picture 3" descr="D:\Balu\VIT Bhopal\2023 Data Structure\Unit - III\typoes1-768.png"/>
          <p:cNvPicPr>
            <a:picLocks noChangeAspect="1" noChangeArrowheads="1"/>
          </p:cNvPicPr>
          <p:nvPr/>
        </p:nvPicPr>
        <p:blipFill>
          <a:blip r:embed="rId2"/>
          <a:srcRect/>
          <a:stretch>
            <a:fillRect/>
          </a:stretch>
        </p:blipFill>
        <p:spPr bwMode="auto">
          <a:xfrm>
            <a:off x="1524000" y="762000"/>
            <a:ext cx="6096000" cy="3048000"/>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pitchFamily="18" charset="0"/>
              </a:rPr>
              <a:t>Topological Sort</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9" name="Table 20">
            <a:extLst>
              <a:ext uri="{FF2B5EF4-FFF2-40B4-BE49-F238E27FC236}">
                <a16:creationId xmlns:a16="http://schemas.microsoft.com/office/drawing/2014/main" id="{178540B4-8C3F-B5D2-EC48-FC1B31B5FB3D}"/>
              </a:ext>
            </a:extLst>
          </p:cNvPr>
          <p:cNvGraphicFramePr>
            <a:graphicFrameLocks noGrp="1"/>
          </p:cNvGraphicFramePr>
          <p:nvPr>
            <p:ph idx="1"/>
            <p:extLst>
              <p:ext uri="{D42A27DB-BD31-4B8C-83A1-F6EECF244321}">
                <p14:modId xmlns:p14="http://schemas.microsoft.com/office/powerpoint/2010/main" val="3004764920"/>
              </p:ext>
            </p:extLst>
          </p:nvPr>
        </p:nvGraphicFramePr>
        <p:xfrm>
          <a:off x="2438400" y="2057400"/>
          <a:ext cx="5105048" cy="2926080"/>
        </p:xfrm>
        <a:graphic>
          <a:graphicData uri="http://schemas.openxmlformats.org/drawingml/2006/table">
            <a:tbl>
              <a:tblPr firstRow="1" bandRow="1">
                <a:tableStyleId>{5C22544A-7EE6-4342-B048-85BDC9FD1C3A}</a:tableStyleId>
              </a:tblPr>
              <a:tblGrid>
                <a:gridCol w="638131">
                  <a:extLst>
                    <a:ext uri="{9D8B030D-6E8A-4147-A177-3AD203B41FA5}">
                      <a16:colId xmlns:a16="http://schemas.microsoft.com/office/drawing/2014/main" val="3765742531"/>
                    </a:ext>
                  </a:extLst>
                </a:gridCol>
                <a:gridCol w="638131">
                  <a:extLst>
                    <a:ext uri="{9D8B030D-6E8A-4147-A177-3AD203B41FA5}">
                      <a16:colId xmlns:a16="http://schemas.microsoft.com/office/drawing/2014/main" val="2279928989"/>
                    </a:ext>
                  </a:extLst>
                </a:gridCol>
                <a:gridCol w="638131">
                  <a:extLst>
                    <a:ext uri="{9D8B030D-6E8A-4147-A177-3AD203B41FA5}">
                      <a16:colId xmlns:a16="http://schemas.microsoft.com/office/drawing/2014/main" val="1228468435"/>
                    </a:ext>
                  </a:extLst>
                </a:gridCol>
                <a:gridCol w="638131">
                  <a:extLst>
                    <a:ext uri="{9D8B030D-6E8A-4147-A177-3AD203B41FA5}">
                      <a16:colId xmlns:a16="http://schemas.microsoft.com/office/drawing/2014/main" val="3721652529"/>
                    </a:ext>
                  </a:extLst>
                </a:gridCol>
                <a:gridCol w="638131">
                  <a:extLst>
                    <a:ext uri="{9D8B030D-6E8A-4147-A177-3AD203B41FA5}">
                      <a16:colId xmlns:a16="http://schemas.microsoft.com/office/drawing/2014/main" val="1439991561"/>
                    </a:ext>
                  </a:extLst>
                </a:gridCol>
                <a:gridCol w="638131">
                  <a:extLst>
                    <a:ext uri="{9D8B030D-6E8A-4147-A177-3AD203B41FA5}">
                      <a16:colId xmlns:a16="http://schemas.microsoft.com/office/drawing/2014/main" val="3261992422"/>
                    </a:ext>
                  </a:extLst>
                </a:gridCol>
                <a:gridCol w="638131">
                  <a:extLst>
                    <a:ext uri="{9D8B030D-6E8A-4147-A177-3AD203B41FA5}">
                      <a16:colId xmlns:a16="http://schemas.microsoft.com/office/drawing/2014/main" val="132977101"/>
                    </a:ext>
                  </a:extLst>
                </a:gridCol>
                <a:gridCol w="638131">
                  <a:extLst>
                    <a:ext uri="{9D8B030D-6E8A-4147-A177-3AD203B41FA5}">
                      <a16:colId xmlns:a16="http://schemas.microsoft.com/office/drawing/2014/main" val="3879861546"/>
                    </a:ext>
                  </a:extLst>
                </a:gridCol>
              </a:tblGrid>
              <a:tr h="296622">
                <a:tc>
                  <a:txBody>
                    <a:bodyPr/>
                    <a:lstStyle/>
                    <a:p>
                      <a:endParaRPr lang="en-IN"/>
                    </a:p>
                  </a:txBody>
                  <a:tcPr/>
                </a:tc>
                <a:tc>
                  <a:txBody>
                    <a:bodyPr/>
                    <a:lstStyle/>
                    <a:p>
                      <a:endParaRPr lang="en-IN"/>
                    </a:p>
                  </a:txBody>
                  <a:tcPr/>
                </a:tc>
                <a:tc>
                  <a:txBody>
                    <a:bodyPr/>
                    <a:lstStyle/>
                    <a:p>
                      <a:r>
                        <a:rPr lang="en-IN"/>
                        <a:t>P1</a:t>
                      </a:r>
                    </a:p>
                  </a:txBody>
                  <a:tcPr/>
                </a:tc>
                <a:tc>
                  <a:txBody>
                    <a:bodyPr/>
                    <a:lstStyle/>
                    <a:p>
                      <a:r>
                        <a:rPr lang="en-IN"/>
                        <a:t>p2</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608808303"/>
                  </a:ext>
                </a:extLst>
              </a:tr>
              <a:tr h="296622">
                <a:tc>
                  <a:txBody>
                    <a:bodyPr/>
                    <a:lstStyle/>
                    <a:p>
                      <a:r>
                        <a:rPr lang="en-IN"/>
                        <a:t>V1</a:t>
                      </a:r>
                    </a:p>
                  </a:txBody>
                  <a:tcPr/>
                </a:tc>
                <a:tc>
                  <a:txBody>
                    <a:bodyPr/>
                    <a:lstStyle/>
                    <a:p>
                      <a:r>
                        <a:rPr lang="en-IN"/>
                        <a:t>0</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191399312"/>
                  </a:ext>
                </a:extLst>
              </a:tr>
              <a:tr h="296622">
                <a:tc>
                  <a:txBody>
                    <a:bodyPr/>
                    <a:lstStyle/>
                    <a:p>
                      <a:r>
                        <a:rPr lang="en-IN"/>
                        <a:t>V2</a:t>
                      </a:r>
                    </a:p>
                  </a:txBody>
                  <a:tcPr/>
                </a:tc>
                <a:tc>
                  <a:txBody>
                    <a:bodyPr/>
                    <a:lstStyle/>
                    <a:p>
                      <a:r>
                        <a:rPr lang="en-IN"/>
                        <a:t>1</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711749830"/>
                  </a:ext>
                </a:extLst>
              </a:tr>
              <a:tr h="296622">
                <a:tc>
                  <a:txBody>
                    <a:bodyPr/>
                    <a:lstStyle/>
                    <a:p>
                      <a:r>
                        <a:rPr lang="en-IN"/>
                        <a:t>V3</a:t>
                      </a:r>
                    </a:p>
                  </a:txBody>
                  <a:tcPr/>
                </a:tc>
                <a:tc>
                  <a:txBody>
                    <a:bodyPr/>
                    <a:lstStyle/>
                    <a:p>
                      <a:r>
                        <a:rPr lang="en-IN"/>
                        <a:t>2</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426596117"/>
                  </a:ext>
                </a:extLst>
              </a:tr>
              <a:tr h="296622">
                <a:tc>
                  <a:txBody>
                    <a:bodyPr/>
                    <a:lstStyle/>
                    <a:p>
                      <a:r>
                        <a:rPr lang="en-IN"/>
                        <a:t>V4</a:t>
                      </a:r>
                    </a:p>
                  </a:txBody>
                  <a:tcPr/>
                </a:tc>
                <a:tc>
                  <a:txBody>
                    <a:bodyPr/>
                    <a:lstStyle/>
                    <a:p>
                      <a:r>
                        <a:rPr lang="en-IN"/>
                        <a:t>3</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506920231"/>
                  </a:ext>
                </a:extLst>
              </a:tr>
              <a:tr h="296622">
                <a:tc>
                  <a:txBody>
                    <a:bodyPr/>
                    <a:lstStyle/>
                    <a:p>
                      <a:r>
                        <a:rPr lang="en-IN"/>
                        <a:t>V5</a:t>
                      </a:r>
                    </a:p>
                  </a:txBody>
                  <a:tcPr/>
                </a:tc>
                <a:tc>
                  <a:txBody>
                    <a:bodyPr/>
                    <a:lstStyle/>
                    <a:p>
                      <a:r>
                        <a:rPr lang="en-IN"/>
                        <a:t>1</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788810154"/>
                  </a:ext>
                </a:extLst>
              </a:tr>
              <a:tr h="296622">
                <a:tc>
                  <a:txBody>
                    <a:bodyPr/>
                    <a:lstStyle/>
                    <a:p>
                      <a:r>
                        <a:rPr lang="en-IN"/>
                        <a:t>V6</a:t>
                      </a:r>
                    </a:p>
                  </a:txBody>
                  <a:tcPr/>
                </a:tc>
                <a:tc>
                  <a:txBody>
                    <a:bodyPr/>
                    <a:lstStyle/>
                    <a:p>
                      <a:r>
                        <a:rPr lang="en-IN"/>
                        <a:t>3</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798846709"/>
                  </a:ext>
                </a:extLst>
              </a:tr>
              <a:tr h="296622">
                <a:tc>
                  <a:txBody>
                    <a:bodyPr/>
                    <a:lstStyle/>
                    <a:p>
                      <a:r>
                        <a:rPr lang="en-IN"/>
                        <a:t>v7</a:t>
                      </a:r>
                    </a:p>
                  </a:txBody>
                  <a:tcPr/>
                </a:tc>
                <a:tc>
                  <a:txBody>
                    <a:bodyPr/>
                    <a:lstStyle/>
                    <a:p>
                      <a:r>
                        <a:rPr lang="en-IN"/>
                        <a:t>2</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668276287"/>
                  </a:ext>
                </a:extLst>
              </a:tr>
            </a:tbl>
          </a:graphicData>
        </a:graphic>
      </p:graphicFrame>
      <p:sp>
        <p:nvSpPr>
          <p:cNvPr id="3" name="TextBox 2">
            <a:extLst>
              <a:ext uri="{FF2B5EF4-FFF2-40B4-BE49-F238E27FC236}">
                <a16:creationId xmlns:a16="http://schemas.microsoft.com/office/drawing/2014/main" id="{F1ECBDE0-970D-AC49-1A87-54EC99042AC8}"/>
              </a:ext>
            </a:extLst>
          </p:cNvPr>
          <p:cNvSpPr txBox="1"/>
          <p:nvPr/>
        </p:nvSpPr>
        <p:spPr>
          <a:xfrm>
            <a:off x="2286000" y="1309837"/>
            <a:ext cx="5105048" cy="369332"/>
          </a:xfrm>
          <a:prstGeom prst="rect">
            <a:avLst/>
          </a:prstGeom>
          <a:noFill/>
        </p:spPr>
        <p:txBody>
          <a:bodyPr wrap="square" rtlCol="0">
            <a:spAutoFit/>
          </a:bodyPr>
          <a:lstStyle/>
          <a:p>
            <a:r>
              <a:rPr lang="en-IN"/>
              <a:t>In degree of V</a:t>
            </a:r>
          </a:p>
        </p:txBody>
      </p:sp>
      <p:sp>
        <p:nvSpPr>
          <p:cNvPr id="13" name="TextBox 12">
            <a:extLst>
              <a:ext uri="{FF2B5EF4-FFF2-40B4-BE49-F238E27FC236}">
                <a16:creationId xmlns:a16="http://schemas.microsoft.com/office/drawing/2014/main" id="{E28E5606-FD20-9815-53E2-973255CFF381}"/>
              </a:ext>
            </a:extLst>
          </p:cNvPr>
          <p:cNvSpPr txBox="1"/>
          <p:nvPr/>
        </p:nvSpPr>
        <p:spPr>
          <a:xfrm>
            <a:off x="1447800" y="5943600"/>
            <a:ext cx="3765839" cy="369332"/>
          </a:xfrm>
          <a:prstGeom prst="rect">
            <a:avLst/>
          </a:prstGeom>
          <a:noFill/>
        </p:spPr>
        <p:txBody>
          <a:bodyPr wrap="none" rtlCol="0">
            <a:spAutoFit/>
          </a:bodyPr>
          <a:lstStyle/>
          <a:p>
            <a:r>
              <a:rPr lang="en-IN"/>
              <a:t>Sort Order :  V1, V2, V5, V4, V3, V7, V6</a:t>
            </a:r>
          </a:p>
        </p:txBody>
      </p:sp>
    </p:spTree>
    <p:extLst>
      <p:ext uri="{BB962C8B-B14F-4D97-AF65-F5344CB8AC3E}">
        <p14:creationId xmlns:p14="http://schemas.microsoft.com/office/powerpoint/2010/main" val="295864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1143000"/>
          </a:xfrm>
        </p:spPr>
        <p:txBody>
          <a:bodyPr>
            <a:normAutofit/>
          </a:bodyPr>
          <a:lstStyle/>
          <a:p>
            <a:r>
              <a:rPr lang="en-US" sz="3600" b="1">
                <a:latin typeface="Cambria" pitchFamily="18" charset="0"/>
              </a:rPr>
              <a:t>Basic Operation Of Tree Data Structure</a:t>
            </a:r>
          </a:p>
        </p:txBody>
      </p:sp>
      <p:sp>
        <p:nvSpPr>
          <p:cNvPr id="3" name="Content Placeholder 2"/>
          <p:cNvSpPr>
            <a:spLocks noGrp="1"/>
          </p:cNvSpPr>
          <p:nvPr>
            <p:ph idx="1"/>
          </p:nvPr>
        </p:nvSpPr>
        <p:spPr>
          <a:xfrm>
            <a:off x="457200" y="990600"/>
            <a:ext cx="8229600" cy="5562600"/>
          </a:xfrm>
        </p:spPr>
        <p:txBody>
          <a:bodyPr>
            <a:normAutofit fontScale="70000" lnSpcReduction="20000"/>
          </a:bodyPr>
          <a:lstStyle/>
          <a:p>
            <a:pPr algn="just">
              <a:lnSpc>
                <a:spcPct val="160000"/>
              </a:lnSpc>
            </a:pPr>
            <a:r>
              <a:rPr lang="en-US">
                <a:latin typeface="Cambria" pitchFamily="18" charset="0"/>
              </a:rPr>
              <a:t>Create – create a tree in the data structure.</a:t>
            </a:r>
          </a:p>
          <a:p>
            <a:pPr algn="just">
              <a:lnSpc>
                <a:spcPct val="160000"/>
              </a:lnSpc>
            </a:pPr>
            <a:r>
              <a:rPr lang="en-US">
                <a:latin typeface="Cambria" pitchFamily="18" charset="0"/>
              </a:rPr>
              <a:t>Insert − Inserts data in a tree.</a:t>
            </a:r>
          </a:p>
          <a:p>
            <a:pPr algn="just">
              <a:lnSpc>
                <a:spcPct val="160000"/>
              </a:lnSpc>
            </a:pPr>
            <a:r>
              <a:rPr lang="en-US">
                <a:latin typeface="Cambria" pitchFamily="18" charset="0"/>
              </a:rPr>
              <a:t>Search − Searches specific data in a tree to check whether it is present or not.</a:t>
            </a:r>
          </a:p>
          <a:p>
            <a:pPr algn="just">
              <a:lnSpc>
                <a:spcPct val="160000"/>
              </a:lnSpc>
            </a:pPr>
            <a:r>
              <a:rPr lang="en-US">
                <a:latin typeface="Cambria" pitchFamily="18" charset="0"/>
              </a:rPr>
              <a:t>Traversal:</a:t>
            </a:r>
          </a:p>
          <a:p>
            <a:pPr marL="971550" lvl="1" indent="-514350" algn="just">
              <a:lnSpc>
                <a:spcPct val="160000"/>
              </a:lnSpc>
              <a:buFont typeface="Courier New" pitchFamily="49" charset="0"/>
              <a:buChar char="o"/>
            </a:pPr>
            <a:r>
              <a:rPr lang="en-US">
                <a:latin typeface="Cambria" pitchFamily="18" charset="0"/>
              </a:rPr>
              <a:t>Preorder Traversal – perform Traveling a tree in a pre-order manner in the data structure.</a:t>
            </a:r>
          </a:p>
          <a:p>
            <a:pPr marL="971550" lvl="1" indent="-514350" algn="just">
              <a:lnSpc>
                <a:spcPct val="160000"/>
              </a:lnSpc>
              <a:buFont typeface="Courier New" pitchFamily="49" charset="0"/>
              <a:buChar char="o"/>
            </a:pPr>
            <a:r>
              <a:rPr lang="en-US">
                <a:latin typeface="Cambria" pitchFamily="18" charset="0"/>
              </a:rPr>
              <a:t>In order Traversal – perform Traveling a tree in an in-order manner.</a:t>
            </a:r>
          </a:p>
          <a:p>
            <a:pPr marL="971550" lvl="1" indent="-514350" algn="just">
              <a:lnSpc>
                <a:spcPct val="160000"/>
              </a:lnSpc>
              <a:buFont typeface="Courier New" pitchFamily="49" charset="0"/>
              <a:buChar char="o"/>
            </a:pPr>
            <a:r>
              <a:rPr lang="en-US">
                <a:latin typeface="Cambria" pitchFamily="18" charset="0"/>
              </a:rPr>
              <a:t>Post-order Traversal –perform Traveling a tree in a post-order manner.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49" name="Rectangle 1844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97375" y="489508"/>
            <a:ext cx="4316172" cy="1667569"/>
          </a:xfrm>
        </p:spPr>
        <p:txBody>
          <a:bodyPr anchor="b">
            <a:normAutofit/>
          </a:bodyPr>
          <a:lstStyle/>
          <a:p>
            <a:r>
              <a:rPr lang="en-US" sz="3500">
                <a:latin typeface="Cambria" pitchFamily="18" charset="0"/>
              </a:rPr>
              <a:t>Binary Tree</a:t>
            </a:r>
          </a:p>
        </p:txBody>
      </p:sp>
      <p:pic>
        <p:nvPicPr>
          <p:cNvPr id="18435" name="Picture 3" descr="D:\Balu\VIT Bhopal\2023 Data Structure\Unit - III\binary-tree-to-DLL.png"/>
          <p:cNvPicPr>
            <a:picLocks noChangeAspect="1" noChangeArrowheads="1"/>
          </p:cNvPicPr>
          <p:nvPr/>
        </p:nvPicPr>
        <p:blipFill>
          <a:blip r:embed="rId2"/>
          <a:stretch>
            <a:fillRect/>
          </a:stretch>
        </p:blipFill>
        <p:spPr bwMode="auto">
          <a:xfrm>
            <a:off x="801097" y="2126442"/>
            <a:ext cx="2907124" cy="2173421"/>
          </a:xfrm>
          <a:prstGeom prst="rect">
            <a:avLst/>
          </a:prstGeom>
          <a:noFill/>
        </p:spPr>
      </p:pic>
      <p:sp>
        <p:nvSpPr>
          <p:cNvPr id="3" name="Content Placeholder 2"/>
          <p:cNvSpPr>
            <a:spLocks noGrp="1"/>
          </p:cNvSpPr>
          <p:nvPr>
            <p:ph idx="1"/>
          </p:nvPr>
        </p:nvSpPr>
        <p:spPr>
          <a:xfrm>
            <a:off x="4197376" y="2405894"/>
            <a:ext cx="4316172" cy="3197464"/>
          </a:xfrm>
        </p:spPr>
        <p:txBody>
          <a:bodyPr anchor="t">
            <a:normAutofit/>
          </a:bodyPr>
          <a:lstStyle/>
          <a:p>
            <a:r>
              <a:rPr lang="en-US" sz="1700">
                <a:latin typeface="Cambria" pitchFamily="18" charset="0"/>
              </a:rPr>
              <a:t>Binary Tree is defined as a tree data structure where each node has at most 2 children. Since each element in a binary tree can have only 2 children, we typically name them the left and right child.</a:t>
            </a:r>
          </a:p>
        </p:txBody>
      </p:sp>
      <p:sp>
        <p:nvSpPr>
          <p:cNvPr id="18451" name="Rectangle 1845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53" name="Rectangle 1845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4" name="AutoShape 2" descr="Binary Tree Data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Binary Tree Representation</a:t>
            </a:r>
          </a:p>
        </p:txBody>
      </p:sp>
      <p:sp>
        <p:nvSpPr>
          <p:cNvPr id="3" name="Content Placeholder 2"/>
          <p:cNvSpPr>
            <a:spLocks noGrp="1"/>
          </p:cNvSpPr>
          <p:nvPr>
            <p:ph idx="1"/>
          </p:nvPr>
        </p:nvSpPr>
        <p:spPr>
          <a:xfrm>
            <a:off x="457200" y="990600"/>
            <a:ext cx="8229600" cy="5562600"/>
          </a:xfrm>
        </p:spPr>
        <p:txBody>
          <a:bodyPr>
            <a:normAutofit/>
          </a:bodyPr>
          <a:lstStyle/>
          <a:p>
            <a:pPr algn="just">
              <a:lnSpc>
                <a:spcPct val="200000"/>
              </a:lnSpc>
            </a:pPr>
            <a:r>
              <a:rPr lang="en-US" sz="1800">
                <a:latin typeface="Cambria" pitchFamily="18" charset="0"/>
              </a:rPr>
              <a:t>A Binary tree is represented by a pointer to the topmost node (commonly known as the “root”) of the tree. If the tree is empty, then the value of the root is NULL. Each node of a Binary Tree contains the following parts:</a:t>
            </a:r>
          </a:p>
          <a:p>
            <a:pPr lvl="1" algn="just">
              <a:lnSpc>
                <a:spcPct val="200000"/>
              </a:lnSpc>
              <a:buFont typeface="Courier New" pitchFamily="49" charset="0"/>
              <a:buChar char="o"/>
            </a:pPr>
            <a:r>
              <a:rPr lang="en-US" sz="1400">
                <a:latin typeface="Cambria" pitchFamily="18" charset="0"/>
              </a:rPr>
              <a:t>Data</a:t>
            </a:r>
          </a:p>
          <a:p>
            <a:pPr lvl="1" algn="just">
              <a:lnSpc>
                <a:spcPct val="200000"/>
              </a:lnSpc>
              <a:buFont typeface="Courier New" pitchFamily="49" charset="0"/>
              <a:buChar char="o"/>
            </a:pPr>
            <a:r>
              <a:rPr lang="en-US" sz="1400">
                <a:latin typeface="Cambria" pitchFamily="18" charset="0"/>
              </a:rPr>
              <a:t>Pointer to left child</a:t>
            </a:r>
          </a:p>
          <a:p>
            <a:pPr lvl="1" algn="just">
              <a:lnSpc>
                <a:spcPct val="200000"/>
              </a:lnSpc>
              <a:buFont typeface="Courier New" pitchFamily="49" charset="0"/>
              <a:buChar char="o"/>
            </a:pPr>
            <a:r>
              <a:rPr lang="en-US" sz="1400">
                <a:latin typeface="Cambria" pitchFamily="18" charset="0"/>
              </a:rPr>
              <a:t>Pointer to right child</a:t>
            </a:r>
          </a:p>
        </p:txBody>
      </p:sp>
      <p:sp>
        <p:nvSpPr>
          <p:cNvPr id="18434" name="AutoShape 2" descr="Binary Tree Data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Binary Tree in Data Structure - Scaler Top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Binary Tree in Data Structure - Scaler Top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8" name="AutoShape 8" descr="Binary Tree in Data Structure - Scaler Top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489" name="Picture 9"/>
          <p:cNvPicPr>
            <a:picLocks noChangeAspect="1" noChangeArrowheads="1"/>
          </p:cNvPicPr>
          <p:nvPr/>
        </p:nvPicPr>
        <p:blipFill>
          <a:blip r:embed="rId2">
            <a:clrChange>
              <a:clrFrom>
                <a:srgbClr val="F6F6F6"/>
              </a:clrFrom>
              <a:clrTo>
                <a:srgbClr val="F6F6F6">
                  <a:alpha val="0"/>
                </a:srgbClr>
              </a:clrTo>
            </a:clrChange>
          </a:blip>
          <a:srcRect/>
          <a:stretch>
            <a:fillRect/>
          </a:stretch>
        </p:blipFill>
        <p:spPr bwMode="auto">
          <a:xfrm>
            <a:off x="2057400" y="3429000"/>
            <a:ext cx="5486400" cy="309203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777" y="290701"/>
            <a:ext cx="8229600" cy="1143000"/>
          </a:xfrm>
        </p:spPr>
        <p:txBody>
          <a:bodyPr>
            <a:normAutofit/>
          </a:bodyPr>
          <a:lstStyle/>
          <a:p>
            <a:r>
              <a:rPr lang="en-US">
                <a:latin typeface="Cambria" pitchFamily="18" charset="0"/>
              </a:rPr>
              <a:t>Types of Binary Trees</a:t>
            </a:r>
          </a:p>
        </p:txBody>
      </p:sp>
      <p:sp>
        <p:nvSpPr>
          <p:cNvPr id="3" name="Content Placeholder 2"/>
          <p:cNvSpPr>
            <a:spLocks noGrp="1"/>
          </p:cNvSpPr>
          <p:nvPr>
            <p:ph idx="1"/>
          </p:nvPr>
        </p:nvSpPr>
        <p:spPr>
          <a:xfrm>
            <a:off x="1252768" y="1322925"/>
            <a:ext cx="7887203" cy="5623023"/>
          </a:xfrm>
        </p:spPr>
        <p:txBody>
          <a:bodyPr>
            <a:normAutofit/>
          </a:bodyPr>
          <a:lstStyle/>
          <a:p>
            <a:pPr lvl="2" algn="just">
              <a:lnSpc>
                <a:spcPct val="200000"/>
              </a:lnSpc>
              <a:buFont typeface="Wingdings" pitchFamily="2" charset="2"/>
              <a:buChar char="ü"/>
            </a:pPr>
            <a:r>
              <a:rPr lang="en-US" sz="2800">
                <a:latin typeface="Cambria" pitchFamily="18" charset="0"/>
              </a:rPr>
              <a:t>Full Binary Tree</a:t>
            </a:r>
          </a:p>
          <a:p>
            <a:pPr lvl="2" algn="just">
              <a:lnSpc>
                <a:spcPct val="200000"/>
              </a:lnSpc>
              <a:buFont typeface="Wingdings" pitchFamily="2" charset="2"/>
              <a:buChar char="ü"/>
            </a:pPr>
            <a:r>
              <a:rPr lang="en-US" sz="2800">
                <a:latin typeface="Cambria" pitchFamily="18" charset="0"/>
              </a:rPr>
              <a:t>Complete Binary Tree</a:t>
            </a:r>
          </a:p>
          <a:p>
            <a:pPr lvl="2" algn="just">
              <a:lnSpc>
                <a:spcPct val="200000"/>
              </a:lnSpc>
              <a:buFont typeface="Wingdings" pitchFamily="2" charset="2"/>
              <a:buChar char="ü"/>
            </a:pPr>
            <a:r>
              <a:rPr lang="en-US" sz="2800">
                <a:latin typeface="Cambria" pitchFamily="18" charset="0"/>
              </a:rPr>
              <a:t>Perfect Binary Tree</a:t>
            </a:r>
          </a:p>
          <a:p>
            <a:pPr lvl="2" algn="just">
              <a:lnSpc>
                <a:spcPct val="200000"/>
              </a:lnSpc>
              <a:buFont typeface="Wingdings" pitchFamily="2" charset="2"/>
              <a:buChar char="ü"/>
            </a:pPr>
            <a:r>
              <a:rPr lang="en-US" sz="2800">
                <a:latin typeface="Cambria" pitchFamily="18" charset="0"/>
              </a:rPr>
              <a:t>Balanced Binary Tree</a:t>
            </a:r>
          </a:p>
          <a:p>
            <a:pPr lvl="2" algn="just">
              <a:lnSpc>
                <a:spcPct val="200000"/>
              </a:lnSpc>
              <a:buFont typeface="Wingdings" pitchFamily="2" charset="2"/>
              <a:buChar char="ü"/>
            </a:pPr>
            <a:r>
              <a:rPr lang="en-US" sz="2800">
                <a:latin typeface="Cambria" pitchFamily="18" charset="0"/>
              </a:rPr>
              <a:t>Degenerate Binary Tree</a:t>
            </a:r>
          </a:p>
        </p:txBody>
      </p:sp>
      <p:sp>
        <p:nvSpPr>
          <p:cNvPr id="18434" name="AutoShape 2" descr="Binary Tree Data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Binary Tree in Data Structure - Scaler Top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Binary Tree in Data Structure - Scaler Top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8" name="AutoShape 8" descr="Binary Tree in Data Structure - Scaler Top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6578D521D34234794A0BEF439DD08C7" ma:contentTypeVersion="5" ma:contentTypeDescription="Create a new document." ma:contentTypeScope="" ma:versionID="844a31cd96530d064601193802289880">
  <xsd:schema xmlns:xsd="http://www.w3.org/2001/XMLSchema" xmlns:xs="http://www.w3.org/2001/XMLSchema" xmlns:p="http://schemas.microsoft.com/office/2006/metadata/properties" xmlns:ns2="7da9531d-be9b-4989-9ef7-f115a5c12971" xmlns:ns3="782bb293-e802-45b6-84ac-a57f7e6ad7e3" targetNamespace="http://schemas.microsoft.com/office/2006/metadata/properties" ma:root="true" ma:fieldsID="3ad62623ab693673e1d7e99ef532f112" ns2:_="" ns3:_="">
    <xsd:import namespace="7da9531d-be9b-4989-9ef7-f115a5c12971"/>
    <xsd:import namespace="782bb293-e802-45b6-84ac-a57f7e6ad7e3"/>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a9531d-be9b-4989-9ef7-f115a5c129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2bb293-e802-45b6-84ac-a57f7e6ad7e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7C18E4-46E3-4F7D-85B1-0F47387DEF6C}">
  <ds:schemaRefs>
    <ds:schemaRef ds:uri="http://schemas.microsoft.com/sharepoint/v3/contenttype/forms"/>
  </ds:schemaRefs>
</ds:datastoreItem>
</file>

<file path=customXml/itemProps2.xml><?xml version="1.0" encoding="utf-8"?>
<ds:datastoreItem xmlns:ds="http://schemas.openxmlformats.org/officeDocument/2006/customXml" ds:itemID="{712F0D32-BEE5-4D9B-A096-AA460FCD3D8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0934765-8B6E-47D4-A60C-3D7AF5DE25EC}">
  <ds:schemaRefs>
    <ds:schemaRef ds:uri="782bb293-e802-45b6-84ac-a57f7e6ad7e3"/>
    <ds:schemaRef ds:uri="7da9531d-be9b-4989-9ef7-f115a5c1297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50</Slides>
  <Notes>20</Notes>
  <HiddenSlides>0</HiddenSlide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Module - III</vt:lpstr>
      <vt:lpstr>Trees</vt:lpstr>
      <vt:lpstr>Trees</vt:lpstr>
      <vt:lpstr>Basic Terminologies In Tree Data Structure</vt:lpstr>
      <vt:lpstr> Types of Tree</vt:lpstr>
      <vt:lpstr>Basic Operation Of Tree Data Structure</vt:lpstr>
      <vt:lpstr>Binary Tree</vt:lpstr>
      <vt:lpstr>Binary Tree Representation</vt:lpstr>
      <vt:lpstr>Types of Binary Trees</vt:lpstr>
      <vt:lpstr>Full Binary Tree</vt:lpstr>
      <vt:lpstr>Complete Binary Tree</vt:lpstr>
      <vt:lpstr>Perfect Binary Tree</vt:lpstr>
      <vt:lpstr>Balanced Binary Tree</vt:lpstr>
      <vt:lpstr>Degenerate Binary Tree</vt:lpstr>
      <vt:lpstr>Binary Search Trees</vt:lpstr>
      <vt:lpstr>PowerPoint Presentation</vt:lpstr>
      <vt:lpstr>Binary Search Trees</vt:lpstr>
      <vt:lpstr>Threaded Binary Trees</vt:lpstr>
      <vt:lpstr>Threaded Binary Trees</vt:lpstr>
      <vt:lpstr>Threaded Binary Trees</vt:lpstr>
      <vt:lpstr>Height Balanced Trees</vt:lpstr>
      <vt:lpstr>Height Balanced Trees</vt:lpstr>
      <vt:lpstr>Height Balanced Trees</vt:lpstr>
      <vt:lpstr>Heap</vt:lpstr>
      <vt:lpstr>Heap Types</vt:lpstr>
      <vt:lpstr>Heap</vt:lpstr>
      <vt:lpstr>Hash table</vt:lpstr>
      <vt:lpstr>Hash table</vt:lpstr>
      <vt:lpstr>Graph and its representations</vt:lpstr>
      <vt:lpstr>Graph</vt:lpstr>
      <vt:lpstr>Graph Traversal</vt:lpstr>
      <vt:lpstr>Breadth First Search (BFS)</vt:lpstr>
      <vt:lpstr>Breadth First Search (BFS)</vt:lpstr>
      <vt:lpstr>Breadth First Search (BFS)</vt:lpstr>
      <vt:lpstr>Applications of (BFS)</vt:lpstr>
      <vt:lpstr>Depth First Search (DFS)</vt:lpstr>
      <vt:lpstr>Depth First Search (DFS)</vt:lpstr>
      <vt:lpstr>Depth First Search (DFS)</vt:lpstr>
      <vt:lpstr>Applications of (BFS)</vt:lpstr>
      <vt:lpstr>Samples</vt:lpstr>
      <vt:lpstr>Disjoint Sets</vt:lpstr>
      <vt:lpstr>Find operation</vt:lpstr>
      <vt:lpstr>Union operation</vt:lpstr>
      <vt:lpstr>Disjoint Sets</vt:lpstr>
      <vt:lpstr>Sets Representation</vt:lpstr>
      <vt:lpstr>Directed Acyclic graph (DAG)</vt:lpstr>
      <vt:lpstr>Longest Path in DAG</vt:lpstr>
      <vt:lpstr>Topological Sort</vt:lpstr>
      <vt:lpstr>Topological Sort</vt:lpstr>
      <vt:lpstr>Topological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III</dc:title>
  <dc:creator>SIVA</dc:creator>
  <cp:revision>1</cp:revision>
  <dcterms:created xsi:type="dcterms:W3CDTF">2023-09-16T10:06:22Z</dcterms:created>
  <dcterms:modified xsi:type="dcterms:W3CDTF">2023-10-28T13:35:26Z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0x010100E6578D521D34234794A0BEF439DD08C7</vt:lpwstr>
  </property>
</Properties>
</file>