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0"/>
  </p:notesMasterIdLst>
  <p:sldIdLst>
    <p:sldId id="256" r:id="rId5"/>
    <p:sldId id="257" r:id="rId6"/>
    <p:sldId id="308" r:id="rId7"/>
    <p:sldId id="309" r:id="rId8"/>
    <p:sldId id="258" r:id="rId9"/>
    <p:sldId id="310" r:id="rId10"/>
    <p:sldId id="311" r:id="rId11"/>
    <p:sldId id="312" r:id="rId12"/>
    <p:sldId id="313" r:id="rId13"/>
    <p:sldId id="314" r:id="rId14"/>
    <p:sldId id="315" r:id="rId15"/>
    <p:sldId id="316" r:id="rId16"/>
    <p:sldId id="317" r:id="rId17"/>
    <p:sldId id="318" r:id="rId18"/>
    <p:sldId id="371" r:id="rId19"/>
    <p:sldId id="372" r:id="rId20"/>
    <p:sldId id="373" r:id="rId21"/>
    <p:sldId id="374" r:id="rId22"/>
    <p:sldId id="370" r:id="rId23"/>
    <p:sldId id="369" r:id="rId24"/>
    <p:sldId id="375" r:id="rId25"/>
    <p:sldId id="376" r:id="rId26"/>
    <p:sldId id="377" r:id="rId27"/>
    <p:sldId id="378" r:id="rId28"/>
    <p:sldId id="379" r:id="rId29"/>
    <p:sldId id="380" r:id="rId30"/>
    <p:sldId id="382" r:id="rId31"/>
    <p:sldId id="383" r:id="rId32"/>
    <p:sldId id="384" r:id="rId33"/>
    <p:sldId id="385" r:id="rId34"/>
    <p:sldId id="386" r:id="rId35"/>
    <p:sldId id="387" r:id="rId36"/>
    <p:sldId id="388" r:id="rId37"/>
    <p:sldId id="389" r:id="rId38"/>
    <p:sldId id="391" r:id="rId39"/>
    <p:sldId id="392" r:id="rId40"/>
    <p:sldId id="390" r:id="rId41"/>
    <p:sldId id="393" r:id="rId42"/>
    <p:sldId id="394" r:id="rId43"/>
    <p:sldId id="395" r:id="rId44"/>
    <p:sldId id="396" r:id="rId45"/>
    <p:sldId id="397" r:id="rId46"/>
    <p:sldId id="398" r:id="rId47"/>
    <p:sldId id="399" r:id="rId48"/>
    <p:sldId id="400" r:id="rId49"/>
    <p:sldId id="401" r:id="rId50"/>
    <p:sldId id="402" r:id="rId51"/>
    <p:sldId id="403" r:id="rId52"/>
    <p:sldId id="404" r:id="rId53"/>
    <p:sldId id="405" r:id="rId54"/>
    <p:sldId id="406" r:id="rId55"/>
    <p:sldId id="407" r:id="rId56"/>
    <p:sldId id="408" r:id="rId57"/>
    <p:sldId id="410" r:id="rId58"/>
    <p:sldId id="409"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4033D6-F696-4552-A6AC-74FCE4D9A42E}" v="22" dt="2023-10-29T06:23:12.436"/>
    <p1510:client id="{3C552448-5E7E-4842-AFDC-033EAC4B7357}" v="3" dt="2023-10-27T05:22:49.635"/>
    <p1510:client id="{53FE219A-C8F5-49F0-8978-5080DE0B415D}" v="1" dt="2023-10-28T18:22:33.247"/>
    <p1510:client id="{931A26C1-81B1-48C8-B789-1CD9820CF06D}" v="1" dt="2023-10-28T15:05:41.803"/>
    <p1510:client id="{B9664303-E14A-41D1-A220-D8DAC5AD6F5E}" v="2" dt="2023-10-28T20:36:07.251"/>
    <p1510:client id="{E4CEE8D7-4997-4DCF-B96B-241D5F1BDC8D}" v="2" dt="2023-10-28T20:55:14.106"/>
    <p1510:client id="{EA1F30BC-C4F8-42E0-8278-10FB4B5B1CAA}" v="1" dt="2023-10-20T08:26:55.553"/>
    <p1510:client id="{F81916A8-1184-4AA1-B666-13FACB1C6A7C}" v="3" dt="2023-10-29T07:03:41.8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2BET10012" userId="S::jayvardhansingh2022@vitbhopal.ac.in::2e67d663-a24e-40f3-9535-fe1bb7366db7" providerId="AD" clId="Web-{B9664303-E14A-41D1-A220-D8DAC5AD6F5E}"/>
    <pc:docChg chg="sldOrd">
      <pc:chgData name="22BET10012" userId="S::jayvardhansingh2022@vitbhopal.ac.in::2e67d663-a24e-40f3-9535-fe1bb7366db7" providerId="AD" clId="Web-{B9664303-E14A-41D1-A220-D8DAC5AD6F5E}" dt="2023-10-28T20:36:07.251" v="1"/>
      <pc:docMkLst>
        <pc:docMk/>
      </pc:docMkLst>
      <pc:sldChg chg="ord">
        <pc:chgData name="22BET10012" userId="S::jayvardhansingh2022@vitbhopal.ac.in::2e67d663-a24e-40f3-9535-fe1bb7366db7" providerId="AD" clId="Web-{B9664303-E14A-41D1-A220-D8DAC5AD6F5E}" dt="2023-10-28T20:18:42.916" v="0"/>
        <pc:sldMkLst>
          <pc:docMk/>
          <pc:sldMk cId="3108789726" sldId="376"/>
        </pc:sldMkLst>
      </pc:sldChg>
      <pc:sldChg chg="ord">
        <pc:chgData name="22BET10012" userId="S::jayvardhansingh2022@vitbhopal.ac.in::2e67d663-a24e-40f3-9535-fe1bb7366db7" providerId="AD" clId="Web-{B9664303-E14A-41D1-A220-D8DAC5AD6F5E}" dt="2023-10-28T20:36:07.251" v="1"/>
        <pc:sldMkLst>
          <pc:docMk/>
          <pc:sldMk cId="2766011772" sldId="383"/>
        </pc:sldMkLst>
      </pc:sldChg>
    </pc:docChg>
  </pc:docChgLst>
  <pc:docChgLst>
    <pc:chgData name="22BET10012" userId="S::jayvardhansingh2022@vitbhopal.ac.in::2e67d663-a24e-40f3-9535-fe1bb7366db7" providerId="AD" clId="Web-{53FE219A-C8F5-49F0-8978-5080DE0B415D}"/>
    <pc:docChg chg="sldOrd">
      <pc:chgData name="22BET10012" userId="S::jayvardhansingh2022@vitbhopal.ac.in::2e67d663-a24e-40f3-9535-fe1bb7366db7" providerId="AD" clId="Web-{53FE219A-C8F5-49F0-8978-5080DE0B415D}" dt="2023-10-28T18:22:33.247" v="0"/>
      <pc:docMkLst>
        <pc:docMk/>
      </pc:docMkLst>
      <pc:sldChg chg="ord">
        <pc:chgData name="22BET10012" userId="S::jayvardhansingh2022@vitbhopal.ac.in::2e67d663-a24e-40f3-9535-fe1bb7366db7" providerId="AD" clId="Web-{53FE219A-C8F5-49F0-8978-5080DE0B415D}" dt="2023-10-28T18:22:33.247" v="0"/>
        <pc:sldMkLst>
          <pc:docMk/>
          <pc:sldMk cId="0" sldId="258"/>
        </pc:sldMkLst>
      </pc:sldChg>
    </pc:docChg>
  </pc:docChgLst>
  <pc:docChgLst>
    <pc:chgData name="22BAI10387" userId="S::darshnikrohal2022@vitbhopal.ac.in::4693d01e-ded5-4f3f-9d78-ddbc61779c19" providerId="AD" clId="Web-{EA1F30BC-C4F8-42E0-8278-10FB4B5B1CAA}"/>
    <pc:docChg chg="sldOrd">
      <pc:chgData name="22BAI10387" userId="S::darshnikrohal2022@vitbhopal.ac.in::4693d01e-ded5-4f3f-9d78-ddbc61779c19" providerId="AD" clId="Web-{EA1F30BC-C4F8-42E0-8278-10FB4B5B1CAA}" dt="2023-10-20T08:26:55.553" v="0"/>
      <pc:docMkLst>
        <pc:docMk/>
      </pc:docMkLst>
      <pc:sldChg chg="ord">
        <pc:chgData name="22BAI10387" userId="S::darshnikrohal2022@vitbhopal.ac.in::4693d01e-ded5-4f3f-9d78-ddbc61779c19" providerId="AD" clId="Web-{EA1F30BC-C4F8-42E0-8278-10FB4B5B1CAA}" dt="2023-10-20T08:26:55.553" v="0"/>
        <pc:sldMkLst>
          <pc:docMk/>
          <pc:sldMk cId="1292945484" sldId="409"/>
        </pc:sldMkLst>
      </pc:sldChg>
    </pc:docChg>
  </pc:docChgLst>
  <pc:docChgLst>
    <pc:chgData name="22BSA10086" userId="S::ananyasingh2022@vitbhopal.ac.in::16481f22-faa2-4c3b-b236-e3ca09dd5def" providerId="AD" clId="Web-{304033D6-F696-4552-A6AC-74FCE4D9A42E}"/>
    <pc:docChg chg="modSld sldOrd">
      <pc:chgData name="22BSA10086" userId="S::ananyasingh2022@vitbhopal.ac.in::16481f22-faa2-4c3b-b236-e3ca09dd5def" providerId="AD" clId="Web-{304033D6-F696-4552-A6AC-74FCE4D9A42E}" dt="2023-10-29T06:23:10.936" v="16" actId="20577"/>
      <pc:docMkLst>
        <pc:docMk/>
      </pc:docMkLst>
      <pc:sldChg chg="ord">
        <pc:chgData name="22BSA10086" userId="S::ananyasingh2022@vitbhopal.ac.in::16481f22-faa2-4c3b-b236-e3ca09dd5def" providerId="AD" clId="Web-{304033D6-F696-4552-A6AC-74FCE4D9A42E}" dt="2023-10-29T05:20:27.447" v="0"/>
        <pc:sldMkLst>
          <pc:docMk/>
          <pc:sldMk cId="3108789726" sldId="376"/>
        </pc:sldMkLst>
      </pc:sldChg>
      <pc:sldChg chg="ord">
        <pc:chgData name="22BSA10086" userId="S::ananyasingh2022@vitbhopal.ac.in::16481f22-faa2-4c3b-b236-e3ca09dd5def" providerId="AD" clId="Web-{304033D6-F696-4552-A6AC-74FCE4D9A42E}" dt="2023-10-29T05:52:53.556" v="1"/>
        <pc:sldMkLst>
          <pc:docMk/>
          <pc:sldMk cId="2766011772" sldId="383"/>
        </pc:sldMkLst>
      </pc:sldChg>
      <pc:sldChg chg="ord">
        <pc:chgData name="22BSA10086" userId="S::ananyasingh2022@vitbhopal.ac.in::16481f22-faa2-4c3b-b236-e3ca09dd5def" providerId="AD" clId="Web-{304033D6-F696-4552-A6AC-74FCE4D9A42E}" dt="2023-10-29T06:17:50.160" v="2"/>
        <pc:sldMkLst>
          <pc:docMk/>
          <pc:sldMk cId="494502440" sldId="394"/>
        </pc:sldMkLst>
      </pc:sldChg>
      <pc:sldChg chg="modSp">
        <pc:chgData name="22BSA10086" userId="S::ananyasingh2022@vitbhopal.ac.in::16481f22-faa2-4c3b-b236-e3ca09dd5def" providerId="AD" clId="Web-{304033D6-F696-4552-A6AC-74FCE4D9A42E}" dt="2023-10-29T06:23:10.936" v="16" actId="20577"/>
        <pc:sldMkLst>
          <pc:docMk/>
          <pc:sldMk cId="513897021" sldId="410"/>
        </pc:sldMkLst>
        <pc:spChg chg="mod">
          <ac:chgData name="22BSA10086" userId="S::ananyasingh2022@vitbhopal.ac.in::16481f22-faa2-4c3b-b236-e3ca09dd5def" providerId="AD" clId="Web-{304033D6-F696-4552-A6AC-74FCE4D9A42E}" dt="2023-10-29T06:23:10.936" v="16" actId="20577"/>
          <ac:spMkLst>
            <pc:docMk/>
            <pc:sldMk cId="513897021" sldId="410"/>
            <ac:spMk id="3" creationId="{00000000-0000-0000-0000-000000000000}"/>
          </ac:spMkLst>
        </pc:spChg>
      </pc:sldChg>
    </pc:docChg>
  </pc:docChgLst>
  <pc:docChgLst>
    <pc:chgData name="22BAI10150" userId="S::aryanvimalejantkar2022@vitbhopal.ac.in::267d4a31-9563-434e-84f3-466eedcad683" providerId="AD" clId="Web-{3C552448-5E7E-4842-AFDC-033EAC4B7357}"/>
    <pc:docChg chg="modSld">
      <pc:chgData name="22BAI10150" userId="S::aryanvimalejantkar2022@vitbhopal.ac.in::267d4a31-9563-434e-84f3-466eedcad683" providerId="AD" clId="Web-{3C552448-5E7E-4842-AFDC-033EAC4B7357}" dt="2023-10-27T05:22:49.635" v="2" actId="1076"/>
      <pc:docMkLst>
        <pc:docMk/>
      </pc:docMkLst>
      <pc:sldChg chg="modSp">
        <pc:chgData name="22BAI10150" userId="S::aryanvimalejantkar2022@vitbhopal.ac.in::267d4a31-9563-434e-84f3-466eedcad683" providerId="AD" clId="Web-{3C552448-5E7E-4842-AFDC-033EAC4B7357}" dt="2023-10-27T05:22:49.635" v="2" actId="1076"/>
        <pc:sldMkLst>
          <pc:docMk/>
          <pc:sldMk cId="1995199517" sldId="380"/>
        </pc:sldMkLst>
        <pc:picChg chg="mod">
          <ac:chgData name="22BAI10150" userId="S::aryanvimalejantkar2022@vitbhopal.ac.in::267d4a31-9563-434e-84f3-466eedcad683" providerId="AD" clId="Web-{3C552448-5E7E-4842-AFDC-033EAC4B7357}" dt="2023-10-27T05:22:49.635" v="2" actId="1076"/>
          <ac:picMkLst>
            <pc:docMk/>
            <pc:sldMk cId="1995199517" sldId="380"/>
            <ac:picMk id="5" creationId="{A8E18B67-1A07-6D21-7D17-78693EE3B79D}"/>
          </ac:picMkLst>
        </pc:picChg>
      </pc:sldChg>
      <pc:sldChg chg="modSp">
        <pc:chgData name="22BAI10150" userId="S::aryanvimalejantkar2022@vitbhopal.ac.in::267d4a31-9563-434e-84f3-466eedcad683" providerId="AD" clId="Web-{3C552448-5E7E-4842-AFDC-033EAC4B7357}" dt="2023-10-27T05:20:01.253" v="1" actId="1076"/>
        <pc:sldMkLst>
          <pc:docMk/>
          <pc:sldMk cId="494502440" sldId="394"/>
        </pc:sldMkLst>
        <pc:picChg chg="mod">
          <ac:chgData name="22BAI10150" userId="S::aryanvimalejantkar2022@vitbhopal.ac.in::267d4a31-9563-434e-84f3-466eedcad683" providerId="AD" clId="Web-{3C552448-5E7E-4842-AFDC-033EAC4B7357}" dt="2023-10-27T05:20:01.253" v="1" actId="1076"/>
          <ac:picMkLst>
            <pc:docMk/>
            <pc:sldMk cId="494502440" sldId="394"/>
            <ac:picMk id="6" creationId="{B101FE30-8F78-2F0B-45C1-47AF3A1347EE}"/>
          </ac:picMkLst>
        </pc:picChg>
      </pc:sldChg>
    </pc:docChg>
  </pc:docChgLst>
  <pc:docChgLst>
    <pc:chgData name="22BSA10052" userId="S::ankitkumarpandit2022@vitbhopal.ac.in::d5b0299a-b65d-4058-bc00-2eb29b16b927" providerId="AD" clId="Web-{F81916A8-1184-4AA1-B666-13FACB1C6A7C}"/>
    <pc:docChg chg="modSld">
      <pc:chgData name="22BSA10052" userId="S::ankitkumarpandit2022@vitbhopal.ac.in::d5b0299a-b65d-4058-bc00-2eb29b16b927" providerId="AD" clId="Web-{F81916A8-1184-4AA1-B666-13FACB1C6A7C}" dt="2023-10-29T07:03:10.152" v="1" actId="20577"/>
      <pc:docMkLst>
        <pc:docMk/>
      </pc:docMkLst>
      <pc:sldChg chg="modSp">
        <pc:chgData name="22BSA10052" userId="S::ankitkumarpandit2022@vitbhopal.ac.in::d5b0299a-b65d-4058-bc00-2eb29b16b927" providerId="AD" clId="Web-{F81916A8-1184-4AA1-B666-13FACB1C6A7C}" dt="2023-10-29T07:03:10.152" v="1" actId="20577"/>
        <pc:sldMkLst>
          <pc:docMk/>
          <pc:sldMk cId="1995199517" sldId="380"/>
        </pc:sldMkLst>
        <pc:spChg chg="mod">
          <ac:chgData name="22BSA10052" userId="S::ankitkumarpandit2022@vitbhopal.ac.in::d5b0299a-b65d-4058-bc00-2eb29b16b927" providerId="AD" clId="Web-{F81916A8-1184-4AA1-B666-13FACB1C6A7C}" dt="2023-10-29T07:03:10.152" v="1" actId="20577"/>
          <ac:spMkLst>
            <pc:docMk/>
            <pc:sldMk cId="1995199517" sldId="380"/>
            <ac:spMk id="2" creationId="{00000000-0000-0000-0000-000000000000}"/>
          </ac:spMkLst>
        </pc:spChg>
      </pc:sldChg>
    </pc:docChg>
  </pc:docChgLst>
  <pc:docChgLst>
    <pc:chgData name="22BET10023" userId="S::tusharsaxena2022@vitbhopal.ac.in::14999371-b67c-4c1f-9939-7b5a7482a821" providerId="AD" clId="Web-{E4CEE8D7-4997-4DCF-B96B-241D5F1BDC8D}"/>
    <pc:docChg chg="sldOrd">
      <pc:chgData name="22BET10023" userId="S::tusharsaxena2022@vitbhopal.ac.in::14999371-b67c-4c1f-9939-7b5a7482a821" providerId="AD" clId="Web-{E4CEE8D7-4997-4DCF-B96B-241D5F1BDC8D}" dt="2023-10-28T20:55:14.106" v="1"/>
      <pc:docMkLst>
        <pc:docMk/>
      </pc:docMkLst>
      <pc:sldChg chg="ord">
        <pc:chgData name="22BET10023" userId="S::tusharsaxena2022@vitbhopal.ac.in::14999371-b67c-4c1f-9939-7b5a7482a821" providerId="AD" clId="Web-{E4CEE8D7-4997-4DCF-B96B-241D5F1BDC8D}" dt="2023-10-28T20:55:14.106" v="1"/>
        <pc:sldMkLst>
          <pc:docMk/>
          <pc:sldMk cId="0" sldId="314"/>
        </pc:sldMkLst>
      </pc:sldChg>
    </pc:docChg>
  </pc:docChgLst>
  <pc:docChgLst>
    <pc:chgData name="22BAI10230" userId="S::devanshagarwal.2022@vitbhopal.ac.in::bbea3a02-431d-48e9-a4d1-4769a4356725" providerId="AD" clId="Web-{931A26C1-81B1-48C8-B789-1CD9820CF06D}"/>
    <pc:docChg chg="sldOrd">
      <pc:chgData name="22BAI10230" userId="S::devanshagarwal.2022@vitbhopal.ac.in::bbea3a02-431d-48e9-a4d1-4769a4356725" providerId="AD" clId="Web-{931A26C1-81B1-48C8-B789-1CD9820CF06D}" dt="2023-10-28T15:05:41.803" v="0"/>
      <pc:docMkLst>
        <pc:docMk/>
      </pc:docMkLst>
      <pc:sldChg chg="ord">
        <pc:chgData name="22BAI10230" userId="S::devanshagarwal.2022@vitbhopal.ac.in::bbea3a02-431d-48e9-a4d1-4769a4356725" providerId="AD" clId="Web-{931A26C1-81B1-48C8-B789-1CD9820CF06D}" dt="2023-10-28T15:05:41.803" v="0"/>
        <pc:sldMkLst>
          <pc:docMk/>
          <pc:sldMk cId="494502440" sldId="39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0AE758-AD2D-45DD-AD42-1E577418421D}" type="datetimeFigureOut">
              <a:rPr lang="en-IN" smtClean="0"/>
              <a:t>28-10-2023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F114BF-92A1-41A1-B5D1-BABA1A5DD0EF}" type="slidenum">
              <a:rPr lang="en-IN" smtClean="0"/>
              <a:t>‹#›</a:t>
            </a:fld>
            <a:endParaRPr lang="en-IN"/>
          </a:p>
        </p:txBody>
      </p:sp>
    </p:spTree>
    <p:extLst>
      <p:ext uri="{BB962C8B-B14F-4D97-AF65-F5344CB8AC3E}">
        <p14:creationId xmlns:p14="http://schemas.microsoft.com/office/powerpoint/2010/main" val="3891800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4</a:t>
            </a:fld>
            <a:endParaRPr lang="en-IN"/>
          </a:p>
        </p:txBody>
      </p:sp>
    </p:spTree>
    <p:extLst>
      <p:ext uri="{BB962C8B-B14F-4D97-AF65-F5344CB8AC3E}">
        <p14:creationId xmlns:p14="http://schemas.microsoft.com/office/powerpoint/2010/main" val="182710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24</a:t>
            </a:fld>
            <a:endParaRPr lang="en-IN"/>
          </a:p>
        </p:txBody>
      </p:sp>
    </p:spTree>
    <p:extLst>
      <p:ext uri="{BB962C8B-B14F-4D97-AF65-F5344CB8AC3E}">
        <p14:creationId xmlns:p14="http://schemas.microsoft.com/office/powerpoint/2010/main" val="846612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25</a:t>
            </a:fld>
            <a:endParaRPr lang="en-IN"/>
          </a:p>
        </p:txBody>
      </p:sp>
    </p:spTree>
    <p:extLst>
      <p:ext uri="{BB962C8B-B14F-4D97-AF65-F5344CB8AC3E}">
        <p14:creationId xmlns:p14="http://schemas.microsoft.com/office/powerpoint/2010/main" val="3831697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28</a:t>
            </a:fld>
            <a:endParaRPr lang="en-IN"/>
          </a:p>
        </p:txBody>
      </p:sp>
    </p:spTree>
    <p:extLst>
      <p:ext uri="{BB962C8B-B14F-4D97-AF65-F5344CB8AC3E}">
        <p14:creationId xmlns:p14="http://schemas.microsoft.com/office/powerpoint/2010/main" val="2597189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32</a:t>
            </a:fld>
            <a:endParaRPr lang="en-IN"/>
          </a:p>
        </p:txBody>
      </p:sp>
    </p:spTree>
    <p:extLst>
      <p:ext uri="{BB962C8B-B14F-4D97-AF65-F5344CB8AC3E}">
        <p14:creationId xmlns:p14="http://schemas.microsoft.com/office/powerpoint/2010/main" val="4197293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6</a:t>
            </a:fld>
            <a:endParaRPr lang="en-IN"/>
          </a:p>
        </p:txBody>
      </p:sp>
    </p:spTree>
    <p:extLst>
      <p:ext uri="{BB962C8B-B14F-4D97-AF65-F5344CB8AC3E}">
        <p14:creationId xmlns:p14="http://schemas.microsoft.com/office/powerpoint/2010/main" val="1047171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F114BF-92A1-41A1-B5D1-BABA1A5DD0EF}" type="slidenum">
              <a:rPr lang="en-IN" smtClean="0"/>
              <a:t>7</a:t>
            </a:fld>
            <a:endParaRPr lang="en-IN"/>
          </a:p>
        </p:txBody>
      </p:sp>
    </p:spTree>
    <p:extLst>
      <p:ext uri="{BB962C8B-B14F-4D97-AF65-F5344CB8AC3E}">
        <p14:creationId xmlns:p14="http://schemas.microsoft.com/office/powerpoint/2010/main" val="3492111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12B3737-B0FC-798F-317E-256A563C48F9}"/>
              </a:ext>
            </a:extLst>
          </p:cNvPr>
          <p:cNvSpPr>
            <a:spLocks noGrp="1" noChangeArrowheads="1"/>
          </p:cNvSpPr>
          <p:nvPr>
            <p:ph type="sldNum" sz="quarter" idx="5"/>
          </p:nvPr>
        </p:nvSpPr>
        <p:spPr>
          <a:ln/>
        </p:spPr>
        <p:txBody>
          <a:bodyPr/>
          <a:lstStyle/>
          <a:p>
            <a:fld id="{84A5BC50-5639-42BB-9FF8-0BCFB235EFCB}" type="slidenum">
              <a:rPr lang="en-US" altLang="en-US"/>
              <a:pPr/>
              <a:t>15</a:t>
            </a:fld>
            <a:endParaRPr lang="en-US" altLang="en-US"/>
          </a:p>
        </p:txBody>
      </p:sp>
      <p:sp>
        <p:nvSpPr>
          <p:cNvPr id="311298" name="Rectangle 2">
            <a:extLst>
              <a:ext uri="{FF2B5EF4-FFF2-40B4-BE49-F238E27FC236}">
                <a16:creationId xmlns:a16="http://schemas.microsoft.com/office/drawing/2014/main" id="{CC7A2E55-E20F-922E-FA50-7AF2BD1C9A35}"/>
              </a:ext>
            </a:extLst>
          </p:cNvPr>
          <p:cNvSpPr>
            <a:spLocks noGrp="1" noRot="1" noChangeAspect="1" noChangeArrowheads="1" noTextEdit="1"/>
          </p:cNvSpPr>
          <p:nvPr>
            <p:ph type="sldImg"/>
          </p:nvPr>
        </p:nvSpPr>
        <p:spPr>
          <a:xfrm>
            <a:off x="1187450" y="703263"/>
            <a:ext cx="4624388" cy="3468687"/>
          </a:xfrm>
          <a:ln/>
        </p:spPr>
      </p:sp>
      <p:sp>
        <p:nvSpPr>
          <p:cNvPr id="311299" name="Rectangle 3">
            <a:extLst>
              <a:ext uri="{FF2B5EF4-FFF2-40B4-BE49-F238E27FC236}">
                <a16:creationId xmlns:a16="http://schemas.microsoft.com/office/drawing/2014/main" id="{98BA616A-40E2-8EE8-6028-F9AB39390CE2}"/>
              </a:ext>
            </a:extLst>
          </p:cNvPr>
          <p:cNvSpPr>
            <a:spLocks noGrp="1" noChangeArrowheads="1"/>
          </p:cNvSpPr>
          <p:nvPr>
            <p:ph type="body" idx="1"/>
          </p:nvPr>
        </p:nvSpPr>
        <p:spPr>
          <a:xfrm>
            <a:off x="933450" y="4410075"/>
            <a:ext cx="5130800" cy="4176713"/>
          </a:xfrm>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C62E29F-4ABC-A836-199A-C791C9C9DB2F}"/>
              </a:ext>
            </a:extLst>
          </p:cNvPr>
          <p:cNvSpPr>
            <a:spLocks noGrp="1" noChangeArrowheads="1"/>
          </p:cNvSpPr>
          <p:nvPr>
            <p:ph type="sldNum" sz="quarter" idx="5"/>
          </p:nvPr>
        </p:nvSpPr>
        <p:spPr>
          <a:ln/>
        </p:spPr>
        <p:txBody>
          <a:bodyPr/>
          <a:lstStyle/>
          <a:p>
            <a:fld id="{78F0606C-5850-496F-9460-DB66FA4A1EE4}" type="slidenum">
              <a:rPr lang="en-US" altLang="en-US"/>
              <a:pPr/>
              <a:t>16</a:t>
            </a:fld>
            <a:endParaRPr lang="en-US" altLang="en-US"/>
          </a:p>
        </p:txBody>
      </p:sp>
      <p:sp>
        <p:nvSpPr>
          <p:cNvPr id="313346" name="Rectangle 2">
            <a:extLst>
              <a:ext uri="{FF2B5EF4-FFF2-40B4-BE49-F238E27FC236}">
                <a16:creationId xmlns:a16="http://schemas.microsoft.com/office/drawing/2014/main" id="{71E21CEB-2622-BCB5-6FB0-B98AA09C4A2B}"/>
              </a:ext>
            </a:extLst>
          </p:cNvPr>
          <p:cNvSpPr>
            <a:spLocks noGrp="1" noRot="1" noChangeAspect="1" noChangeArrowheads="1" noTextEdit="1"/>
          </p:cNvSpPr>
          <p:nvPr>
            <p:ph type="sldImg"/>
          </p:nvPr>
        </p:nvSpPr>
        <p:spPr>
          <a:xfrm>
            <a:off x="1187450" y="703263"/>
            <a:ext cx="4624388" cy="3468687"/>
          </a:xfrm>
          <a:ln/>
        </p:spPr>
      </p:sp>
      <p:sp>
        <p:nvSpPr>
          <p:cNvPr id="313347" name="Rectangle 3">
            <a:extLst>
              <a:ext uri="{FF2B5EF4-FFF2-40B4-BE49-F238E27FC236}">
                <a16:creationId xmlns:a16="http://schemas.microsoft.com/office/drawing/2014/main" id="{C1AC79E5-E025-83FF-F525-E1499A93E9D4}"/>
              </a:ext>
            </a:extLst>
          </p:cNvPr>
          <p:cNvSpPr>
            <a:spLocks noGrp="1" noChangeArrowheads="1"/>
          </p:cNvSpPr>
          <p:nvPr>
            <p:ph type="body" idx="1"/>
          </p:nvPr>
        </p:nvSpPr>
        <p:spPr>
          <a:xfrm>
            <a:off x="933450" y="4410075"/>
            <a:ext cx="5130800" cy="4176713"/>
          </a:xfrm>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801ED49-3AAE-EBB5-F3CC-C2B0894B9420}"/>
              </a:ext>
            </a:extLst>
          </p:cNvPr>
          <p:cNvSpPr>
            <a:spLocks noGrp="1" noChangeArrowheads="1"/>
          </p:cNvSpPr>
          <p:nvPr>
            <p:ph type="sldNum" sz="quarter" idx="5"/>
          </p:nvPr>
        </p:nvSpPr>
        <p:spPr>
          <a:ln/>
        </p:spPr>
        <p:txBody>
          <a:bodyPr/>
          <a:lstStyle/>
          <a:p>
            <a:fld id="{12097A54-F9F0-42B3-B408-FD8FBE29C640}" type="slidenum">
              <a:rPr lang="en-US" altLang="en-US"/>
              <a:pPr/>
              <a:t>17</a:t>
            </a:fld>
            <a:endParaRPr lang="en-US" altLang="en-US"/>
          </a:p>
        </p:txBody>
      </p:sp>
      <p:sp>
        <p:nvSpPr>
          <p:cNvPr id="315394" name="Rectangle 2">
            <a:extLst>
              <a:ext uri="{FF2B5EF4-FFF2-40B4-BE49-F238E27FC236}">
                <a16:creationId xmlns:a16="http://schemas.microsoft.com/office/drawing/2014/main" id="{7A3622D0-67F7-55C9-A16D-3743203AD3C1}"/>
              </a:ext>
            </a:extLst>
          </p:cNvPr>
          <p:cNvSpPr>
            <a:spLocks noGrp="1" noRot="1" noChangeAspect="1" noChangeArrowheads="1" noTextEdit="1"/>
          </p:cNvSpPr>
          <p:nvPr>
            <p:ph type="sldImg"/>
          </p:nvPr>
        </p:nvSpPr>
        <p:spPr>
          <a:xfrm>
            <a:off x="1187450" y="703263"/>
            <a:ext cx="4624388" cy="3468687"/>
          </a:xfrm>
          <a:ln/>
        </p:spPr>
      </p:sp>
      <p:sp>
        <p:nvSpPr>
          <p:cNvPr id="315395" name="Rectangle 3">
            <a:extLst>
              <a:ext uri="{FF2B5EF4-FFF2-40B4-BE49-F238E27FC236}">
                <a16:creationId xmlns:a16="http://schemas.microsoft.com/office/drawing/2014/main" id="{C4AB750E-D65C-B401-2860-D4E1FCCD05D6}"/>
              </a:ext>
            </a:extLst>
          </p:cNvPr>
          <p:cNvSpPr>
            <a:spLocks noGrp="1" noChangeArrowheads="1"/>
          </p:cNvSpPr>
          <p:nvPr>
            <p:ph type="body" idx="1"/>
          </p:nvPr>
        </p:nvSpPr>
        <p:spPr>
          <a:xfrm>
            <a:off x="933450" y="4410075"/>
            <a:ext cx="5130800" cy="4176713"/>
          </a:xfrm>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801ED49-3AAE-EBB5-F3CC-C2B0894B9420}"/>
              </a:ext>
            </a:extLst>
          </p:cNvPr>
          <p:cNvSpPr>
            <a:spLocks noGrp="1" noChangeArrowheads="1"/>
          </p:cNvSpPr>
          <p:nvPr>
            <p:ph type="sldNum" sz="quarter" idx="5"/>
          </p:nvPr>
        </p:nvSpPr>
        <p:spPr>
          <a:ln/>
        </p:spPr>
        <p:txBody>
          <a:bodyPr/>
          <a:lstStyle/>
          <a:p>
            <a:fld id="{12097A54-F9F0-42B3-B408-FD8FBE29C640}" type="slidenum">
              <a:rPr lang="en-US" altLang="en-US"/>
              <a:pPr/>
              <a:t>18</a:t>
            </a:fld>
            <a:endParaRPr lang="en-US" altLang="en-US"/>
          </a:p>
        </p:txBody>
      </p:sp>
      <p:sp>
        <p:nvSpPr>
          <p:cNvPr id="315394" name="Rectangle 2">
            <a:extLst>
              <a:ext uri="{FF2B5EF4-FFF2-40B4-BE49-F238E27FC236}">
                <a16:creationId xmlns:a16="http://schemas.microsoft.com/office/drawing/2014/main" id="{7A3622D0-67F7-55C9-A16D-3743203AD3C1}"/>
              </a:ext>
            </a:extLst>
          </p:cNvPr>
          <p:cNvSpPr>
            <a:spLocks noGrp="1" noRot="1" noChangeAspect="1" noChangeArrowheads="1" noTextEdit="1"/>
          </p:cNvSpPr>
          <p:nvPr>
            <p:ph type="sldImg"/>
          </p:nvPr>
        </p:nvSpPr>
        <p:spPr>
          <a:xfrm>
            <a:off x="1187450" y="703263"/>
            <a:ext cx="4624388" cy="3468687"/>
          </a:xfrm>
          <a:ln/>
        </p:spPr>
      </p:sp>
      <p:sp>
        <p:nvSpPr>
          <p:cNvPr id="315395" name="Rectangle 3">
            <a:extLst>
              <a:ext uri="{FF2B5EF4-FFF2-40B4-BE49-F238E27FC236}">
                <a16:creationId xmlns:a16="http://schemas.microsoft.com/office/drawing/2014/main" id="{C4AB750E-D65C-B401-2860-D4E1FCCD05D6}"/>
              </a:ext>
            </a:extLst>
          </p:cNvPr>
          <p:cNvSpPr>
            <a:spLocks noGrp="1" noChangeArrowheads="1"/>
          </p:cNvSpPr>
          <p:nvPr>
            <p:ph type="body" idx="1"/>
          </p:nvPr>
        </p:nvSpPr>
        <p:spPr>
          <a:xfrm>
            <a:off x="933450" y="4410075"/>
            <a:ext cx="5130800" cy="4176713"/>
          </a:xfrm>
        </p:spPr>
        <p:txBody>
          <a:bodyPr/>
          <a:lstStyle/>
          <a:p>
            <a:endParaRPr lang="en-US" altLang="en-US"/>
          </a:p>
        </p:txBody>
      </p:sp>
    </p:spTree>
    <p:extLst>
      <p:ext uri="{BB962C8B-B14F-4D97-AF65-F5344CB8AC3E}">
        <p14:creationId xmlns:p14="http://schemas.microsoft.com/office/powerpoint/2010/main" val="2158567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9A3F2CE-6E1A-0141-F2DF-2C2D166EF3D0}"/>
              </a:ext>
            </a:extLst>
          </p:cNvPr>
          <p:cNvSpPr>
            <a:spLocks noGrp="1" noChangeArrowheads="1"/>
          </p:cNvSpPr>
          <p:nvPr>
            <p:ph type="sldNum" sz="quarter" idx="5"/>
          </p:nvPr>
        </p:nvSpPr>
        <p:spPr>
          <a:ln/>
        </p:spPr>
        <p:txBody>
          <a:bodyPr/>
          <a:lstStyle/>
          <a:p>
            <a:fld id="{25F88D39-378E-4A07-8F5D-B97AE9FBC79D}" type="slidenum">
              <a:rPr lang="en-US" altLang="en-US"/>
              <a:pPr/>
              <a:t>19</a:t>
            </a:fld>
            <a:endParaRPr lang="en-US" altLang="en-US"/>
          </a:p>
        </p:txBody>
      </p:sp>
      <p:sp>
        <p:nvSpPr>
          <p:cNvPr id="288770" name="Rectangle 2">
            <a:extLst>
              <a:ext uri="{FF2B5EF4-FFF2-40B4-BE49-F238E27FC236}">
                <a16:creationId xmlns:a16="http://schemas.microsoft.com/office/drawing/2014/main" id="{35E6AC18-ED8E-3392-CC6F-5846E226D395}"/>
              </a:ext>
            </a:extLst>
          </p:cNvPr>
          <p:cNvSpPr>
            <a:spLocks noGrp="1" noRot="1" noChangeAspect="1" noChangeArrowheads="1" noTextEdit="1"/>
          </p:cNvSpPr>
          <p:nvPr>
            <p:ph type="sldImg"/>
          </p:nvPr>
        </p:nvSpPr>
        <p:spPr>
          <a:ln/>
        </p:spPr>
      </p:sp>
      <p:sp>
        <p:nvSpPr>
          <p:cNvPr id="288771" name="Rectangle 3">
            <a:extLst>
              <a:ext uri="{FF2B5EF4-FFF2-40B4-BE49-F238E27FC236}">
                <a16:creationId xmlns:a16="http://schemas.microsoft.com/office/drawing/2014/main" id="{FDC8CF62-1577-581A-CA2B-73C9C78F42B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DFDD945-53BF-F913-A80D-F7EDDCF9A5B6}"/>
              </a:ext>
            </a:extLst>
          </p:cNvPr>
          <p:cNvSpPr>
            <a:spLocks noGrp="1" noChangeArrowheads="1"/>
          </p:cNvSpPr>
          <p:nvPr>
            <p:ph type="sldNum" sz="quarter" idx="5"/>
          </p:nvPr>
        </p:nvSpPr>
        <p:spPr>
          <a:ln/>
        </p:spPr>
        <p:txBody>
          <a:bodyPr/>
          <a:lstStyle/>
          <a:p>
            <a:fld id="{C08084FF-9BC0-43BF-8781-C2B5DECFE073}" type="slidenum">
              <a:rPr lang="en-US" altLang="en-US"/>
              <a:pPr/>
              <a:t>20</a:t>
            </a:fld>
            <a:endParaRPr lang="en-US" altLang="en-US"/>
          </a:p>
        </p:txBody>
      </p:sp>
      <p:sp>
        <p:nvSpPr>
          <p:cNvPr id="289794" name="Rectangle 2">
            <a:extLst>
              <a:ext uri="{FF2B5EF4-FFF2-40B4-BE49-F238E27FC236}">
                <a16:creationId xmlns:a16="http://schemas.microsoft.com/office/drawing/2014/main" id="{C8278783-7265-C492-6EC8-749E941066F3}"/>
              </a:ext>
            </a:extLst>
          </p:cNvPr>
          <p:cNvSpPr>
            <a:spLocks noGrp="1" noRot="1" noChangeAspect="1" noChangeArrowheads="1" noTextEdit="1"/>
          </p:cNvSpPr>
          <p:nvPr>
            <p:ph type="sldImg"/>
          </p:nvPr>
        </p:nvSpPr>
        <p:spPr>
          <a:ln/>
        </p:spPr>
      </p:sp>
      <p:sp>
        <p:nvSpPr>
          <p:cNvPr id="289795" name="Rectangle 3">
            <a:extLst>
              <a:ext uri="{FF2B5EF4-FFF2-40B4-BE49-F238E27FC236}">
                <a16:creationId xmlns:a16="http://schemas.microsoft.com/office/drawing/2014/main" id="{CB99BF94-2C3D-5AAC-EB70-759E0ECDDE8F}"/>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7E0D626-9F19-4023-854A-1D00DF2B58C7}" type="datetimeFigureOut">
              <a:rPr lang="en-US" smtClean="0"/>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91FC2-443D-42F3-BDBE-95D82A8386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E0D626-9F19-4023-854A-1D00DF2B58C7}" type="datetimeFigureOut">
              <a:rPr lang="en-US" smtClean="0"/>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91FC2-443D-42F3-BDBE-95D82A83861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E0D626-9F19-4023-854A-1D00DF2B58C7}" type="datetimeFigureOut">
              <a:rPr lang="en-US" smtClean="0"/>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91FC2-443D-42F3-BDBE-95D82A8386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E0D626-9F19-4023-854A-1D00DF2B58C7}" type="datetimeFigureOut">
              <a:rPr lang="en-US" smtClean="0"/>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91FC2-443D-42F3-BDBE-95D82A8386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E0D626-9F19-4023-854A-1D00DF2B58C7}" type="datetimeFigureOut">
              <a:rPr lang="en-US" smtClean="0"/>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91FC2-443D-42F3-BDBE-95D82A8386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E0D626-9F19-4023-854A-1D00DF2B58C7}" type="datetimeFigureOut">
              <a:rPr lang="en-US" smtClean="0"/>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91FC2-443D-42F3-BDBE-95D82A8386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E0D626-9F19-4023-854A-1D00DF2B58C7}" type="datetimeFigureOut">
              <a:rPr lang="en-US" smtClean="0"/>
              <a:t>10/28/2023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491FC2-443D-42F3-BDBE-95D82A8386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E0D626-9F19-4023-854A-1D00DF2B58C7}" type="datetimeFigureOut">
              <a:rPr lang="en-US" smtClean="0"/>
              <a:t>10/28/2023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491FC2-443D-42F3-BDBE-95D82A8386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0D626-9F19-4023-854A-1D00DF2B58C7}" type="datetimeFigureOut">
              <a:rPr lang="en-US" smtClean="0"/>
              <a:t>10/28/2023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491FC2-443D-42F3-BDBE-95D82A8386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E0D626-9F19-4023-854A-1D00DF2B58C7}" type="datetimeFigureOut">
              <a:rPr lang="en-US" smtClean="0"/>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91FC2-443D-42F3-BDBE-95D82A8386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E0D626-9F19-4023-854A-1D00DF2B58C7}" type="datetimeFigureOut">
              <a:rPr lang="en-US" smtClean="0"/>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91FC2-443D-42F3-BDBE-95D82A8386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E0D626-9F19-4023-854A-1D00DF2B58C7}" type="datetimeFigureOut">
              <a:rPr lang="en-US" smtClean="0"/>
              <a:t>10/28/2023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491FC2-443D-42F3-BDBE-95D82A8386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9.png"/><Relationship Id="rId3" Type="http://schemas.openxmlformats.org/officeDocument/2006/relationships/image" Target="../media/image4.wmf"/><Relationship Id="rId7" Type="http://schemas.openxmlformats.org/officeDocument/2006/relationships/image" Target="../media/image6.png"/><Relationship Id="rId12" Type="http://schemas.openxmlformats.org/officeDocument/2006/relationships/oleObject" Target="../embeddings/oleObject6.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oleObject" Target="../embeddings/oleObject8.bin"/><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63775"/>
            <a:ext cx="7772400" cy="1470025"/>
          </a:xfrm>
        </p:spPr>
        <p:txBody>
          <a:bodyPr/>
          <a:lstStyle/>
          <a:p>
            <a:r>
              <a:rPr lang="en-US" b="1">
                <a:latin typeface="Cambria" pitchFamily="18" charset="0"/>
              </a:rPr>
              <a:t>Module - IV</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2">
            <a:extLst>
              <a:ext uri="{FF2B5EF4-FFF2-40B4-BE49-F238E27FC236}">
                <a16:creationId xmlns:a16="http://schemas.microsoft.com/office/drawing/2014/main" id="{B51F7686-99D1-30D2-746E-855E31FC261F}"/>
              </a:ext>
            </a:extLst>
          </p:cNvPr>
          <p:cNvSpPr>
            <a:spLocks noGrp="1" noChangeArrowheads="1"/>
          </p:cNvSpPr>
          <p:nvPr>
            <p:ph type="title"/>
          </p:nvPr>
        </p:nvSpPr>
        <p:spPr>
          <a:xfrm>
            <a:off x="457200" y="-152400"/>
            <a:ext cx="8229600" cy="1143000"/>
          </a:xfrm>
        </p:spPr>
        <p:txBody>
          <a:bodyPr/>
          <a:lstStyle/>
          <a:p>
            <a:r>
              <a:rPr lang="en-US" altLang="en-US">
                <a:latin typeface="Cambria" panose="02040503050406030204" pitchFamily="18" charset="0"/>
                <a:ea typeface="Cambria" panose="02040503050406030204" pitchFamily="18" charset="0"/>
              </a:rPr>
              <a:t>Binary search</a:t>
            </a:r>
            <a:endParaRPr lang="en-US" altLang="en-US" sz="2800">
              <a:latin typeface="Cambria" panose="02040503050406030204" pitchFamily="18" charset="0"/>
              <a:ea typeface="Cambria" panose="02040503050406030204" pitchFamily="18" charset="0"/>
            </a:endParaRPr>
          </a:p>
        </p:txBody>
      </p:sp>
      <p:sp>
        <p:nvSpPr>
          <p:cNvPr id="1026" name="Rectangle 3">
            <a:extLst>
              <a:ext uri="{FF2B5EF4-FFF2-40B4-BE49-F238E27FC236}">
                <a16:creationId xmlns:a16="http://schemas.microsoft.com/office/drawing/2014/main" id="{9438EC0C-95CC-91D2-AD59-ACCEB0B76013}"/>
              </a:ext>
            </a:extLst>
          </p:cNvPr>
          <p:cNvSpPr>
            <a:spLocks noGrp="1" noChangeArrowheads="1"/>
          </p:cNvSpPr>
          <p:nvPr>
            <p:ph type="body" idx="1"/>
          </p:nvPr>
        </p:nvSpPr>
        <p:spPr>
          <a:xfrm>
            <a:off x="457200" y="990600"/>
            <a:ext cx="8229600" cy="5638800"/>
          </a:xfrm>
        </p:spPr>
        <p:txBody>
          <a:bodyPr/>
          <a:lstStyle/>
          <a:p>
            <a:pPr lvl="1" algn="just">
              <a:lnSpc>
                <a:spcPct val="150000"/>
              </a:lnSpc>
            </a:pPr>
            <a:r>
              <a:rPr lang="en-US" altLang="en-US">
                <a:latin typeface="Cambria" panose="02040503050406030204" pitchFamily="18" charset="0"/>
                <a:ea typeface="Cambria" panose="02040503050406030204" pitchFamily="18" charset="0"/>
              </a:rPr>
              <a:t>Can be implemented with a loop or recursively</a:t>
            </a:r>
          </a:p>
          <a:p>
            <a:pPr lvl="1" algn="just">
              <a:lnSpc>
                <a:spcPct val="150000"/>
              </a:lnSpc>
            </a:pPr>
            <a:endParaRPr lang="en-US" altLang="en-US" sz="800">
              <a:latin typeface="Cambria" panose="02040503050406030204" pitchFamily="18" charset="0"/>
              <a:ea typeface="Cambria" panose="02040503050406030204" pitchFamily="18" charset="0"/>
            </a:endParaRPr>
          </a:p>
          <a:p>
            <a:pPr marL="457200" lvl="1" indent="0" algn="just">
              <a:lnSpc>
                <a:spcPct val="150000"/>
              </a:lnSpc>
              <a:buNone/>
            </a:pPr>
            <a:r>
              <a:rPr lang="en-US" altLang="en-US" sz="2800">
                <a:latin typeface="Cambria" panose="02040503050406030204" pitchFamily="18" charset="0"/>
                <a:ea typeface="Cambria" panose="02040503050406030204" pitchFamily="18" charset="0"/>
              </a:rPr>
              <a:t>Example:</a:t>
            </a:r>
            <a:endParaRPr lang="en-US" altLang="en-US" sz="2400">
              <a:latin typeface="Cambria" panose="02040503050406030204" pitchFamily="18" charset="0"/>
              <a:ea typeface="Cambria" panose="02040503050406030204" pitchFamily="18" charset="0"/>
            </a:endParaRPr>
          </a:p>
          <a:p>
            <a:pPr lvl="1" algn="just">
              <a:lnSpc>
                <a:spcPct val="150000"/>
              </a:lnSpc>
            </a:pPr>
            <a:r>
              <a:rPr lang="en-US" altLang="en-US" sz="2400">
                <a:latin typeface="Cambria" panose="02040503050406030204" pitchFamily="18" charset="0"/>
                <a:ea typeface="Cambria" panose="02040503050406030204" pitchFamily="18" charset="0"/>
              </a:rPr>
              <a:t>Array : -4,2,7,10,15,20,22,30,36,42,50,56,68,85,92,103</a:t>
            </a:r>
          </a:p>
          <a:p>
            <a:pPr lvl="1" algn="just">
              <a:lnSpc>
                <a:spcPct val="150000"/>
              </a:lnSpc>
            </a:pPr>
            <a:r>
              <a:rPr lang="en-US" altLang="en-US">
                <a:latin typeface="Cambria" panose="02040503050406030204" pitchFamily="18" charset="0"/>
                <a:ea typeface="Cambria" panose="02040503050406030204" pitchFamily="18" charset="0"/>
              </a:rPr>
              <a:t>Searching the array below for the value </a:t>
            </a:r>
            <a:r>
              <a:rPr lang="en-US" altLang="en-US" b="1">
                <a:latin typeface="Cambria" panose="02040503050406030204" pitchFamily="18" charset="0"/>
                <a:ea typeface="Cambria" panose="02040503050406030204" pitchFamily="18" charset="0"/>
              </a:rPr>
              <a:t>42</a:t>
            </a:r>
            <a:r>
              <a:rPr lang="en-US" altLang="en-US">
                <a:latin typeface="Cambria" panose="02040503050406030204" pitchFamily="18" charset="0"/>
                <a:ea typeface="Cambria" panose="02040503050406030204" pitchFamily="18" charset="0"/>
              </a:rPr>
              <a:t>:</a:t>
            </a:r>
          </a:p>
          <a:p>
            <a:pPr lvl="1" algn="just"/>
            <a:endParaRPr lang="en-US" altLang="en-US">
              <a:latin typeface="Cambria" panose="02040503050406030204" pitchFamily="18" charset="0"/>
              <a:ea typeface="Cambria" panose="02040503050406030204" pitchFamily="18" charset="0"/>
            </a:endParaRPr>
          </a:p>
        </p:txBody>
      </p:sp>
      <p:graphicFrame>
        <p:nvGraphicFramePr>
          <p:cNvPr id="320516" name="Group 4">
            <a:extLst>
              <a:ext uri="{FF2B5EF4-FFF2-40B4-BE49-F238E27FC236}">
                <a16:creationId xmlns:a16="http://schemas.microsoft.com/office/drawing/2014/main" id="{8F9845B7-FCED-7019-6434-4D05C0AA7008}"/>
              </a:ext>
            </a:extLst>
          </p:cNvPr>
          <p:cNvGraphicFramePr>
            <a:graphicFrameLocks noGrp="1"/>
          </p:cNvGraphicFramePr>
          <p:nvPr>
            <p:extLst>
              <p:ext uri="{D42A27DB-BD31-4B8C-83A1-F6EECF244321}">
                <p14:modId xmlns:p14="http://schemas.microsoft.com/office/powerpoint/2010/main" val="411057107"/>
              </p:ext>
            </p:extLst>
          </p:nvPr>
        </p:nvGraphicFramePr>
        <p:xfrm>
          <a:off x="228600" y="4724400"/>
          <a:ext cx="8701088" cy="792408"/>
        </p:xfrm>
        <a:graphic>
          <a:graphicData uri="http://schemas.openxmlformats.org/drawingml/2006/table">
            <a:tbl>
              <a:tblPr/>
              <a:tblGrid>
                <a:gridCol w="782638">
                  <a:extLst>
                    <a:ext uri="{9D8B030D-6E8A-4147-A177-3AD203B41FA5}">
                      <a16:colId xmlns:a16="http://schemas.microsoft.com/office/drawing/2014/main" val="20000"/>
                    </a:ext>
                  </a:extLst>
                </a:gridCol>
                <a:gridCol w="460375">
                  <a:extLst>
                    <a:ext uri="{9D8B030D-6E8A-4147-A177-3AD203B41FA5}">
                      <a16:colId xmlns:a16="http://schemas.microsoft.com/office/drawing/2014/main" val="20001"/>
                    </a:ext>
                  </a:extLst>
                </a:gridCol>
                <a:gridCol w="414337">
                  <a:extLst>
                    <a:ext uri="{9D8B030D-6E8A-4147-A177-3AD203B41FA5}">
                      <a16:colId xmlns:a16="http://schemas.microsoft.com/office/drawing/2014/main" val="20002"/>
                    </a:ext>
                  </a:extLst>
                </a:gridCol>
                <a:gridCol w="460375">
                  <a:extLst>
                    <a:ext uri="{9D8B030D-6E8A-4147-A177-3AD203B41FA5}">
                      <a16:colId xmlns:a16="http://schemas.microsoft.com/office/drawing/2014/main" val="20003"/>
                    </a:ext>
                  </a:extLst>
                </a:gridCol>
                <a:gridCol w="460375">
                  <a:extLst>
                    <a:ext uri="{9D8B030D-6E8A-4147-A177-3AD203B41FA5}">
                      <a16:colId xmlns:a16="http://schemas.microsoft.com/office/drawing/2014/main" val="20004"/>
                    </a:ext>
                  </a:extLst>
                </a:gridCol>
                <a:gridCol w="460375">
                  <a:extLst>
                    <a:ext uri="{9D8B030D-6E8A-4147-A177-3AD203B41FA5}">
                      <a16:colId xmlns:a16="http://schemas.microsoft.com/office/drawing/2014/main" val="20005"/>
                    </a:ext>
                  </a:extLst>
                </a:gridCol>
                <a:gridCol w="460375">
                  <a:extLst>
                    <a:ext uri="{9D8B030D-6E8A-4147-A177-3AD203B41FA5}">
                      <a16:colId xmlns:a16="http://schemas.microsoft.com/office/drawing/2014/main" val="20006"/>
                    </a:ext>
                  </a:extLst>
                </a:gridCol>
                <a:gridCol w="460375">
                  <a:extLst>
                    <a:ext uri="{9D8B030D-6E8A-4147-A177-3AD203B41FA5}">
                      <a16:colId xmlns:a16="http://schemas.microsoft.com/office/drawing/2014/main" val="20007"/>
                    </a:ext>
                  </a:extLst>
                </a:gridCol>
                <a:gridCol w="460375">
                  <a:extLst>
                    <a:ext uri="{9D8B030D-6E8A-4147-A177-3AD203B41FA5}">
                      <a16:colId xmlns:a16="http://schemas.microsoft.com/office/drawing/2014/main" val="20008"/>
                    </a:ext>
                  </a:extLst>
                </a:gridCol>
                <a:gridCol w="460375">
                  <a:extLst>
                    <a:ext uri="{9D8B030D-6E8A-4147-A177-3AD203B41FA5}">
                      <a16:colId xmlns:a16="http://schemas.microsoft.com/office/drawing/2014/main" val="20009"/>
                    </a:ext>
                  </a:extLst>
                </a:gridCol>
                <a:gridCol w="460375">
                  <a:extLst>
                    <a:ext uri="{9D8B030D-6E8A-4147-A177-3AD203B41FA5}">
                      <a16:colId xmlns:a16="http://schemas.microsoft.com/office/drawing/2014/main" val="20010"/>
                    </a:ext>
                  </a:extLst>
                </a:gridCol>
                <a:gridCol w="460375">
                  <a:extLst>
                    <a:ext uri="{9D8B030D-6E8A-4147-A177-3AD203B41FA5}">
                      <a16:colId xmlns:a16="http://schemas.microsoft.com/office/drawing/2014/main" val="20011"/>
                    </a:ext>
                  </a:extLst>
                </a:gridCol>
                <a:gridCol w="460375">
                  <a:extLst>
                    <a:ext uri="{9D8B030D-6E8A-4147-A177-3AD203B41FA5}">
                      <a16:colId xmlns:a16="http://schemas.microsoft.com/office/drawing/2014/main" val="20012"/>
                    </a:ext>
                  </a:extLst>
                </a:gridCol>
                <a:gridCol w="460375">
                  <a:extLst>
                    <a:ext uri="{9D8B030D-6E8A-4147-A177-3AD203B41FA5}">
                      <a16:colId xmlns:a16="http://schemas.microsoft.com/office/drawing/2014/main" val="20013"/>
                    </a:ext>
                  </a:extLst>
                </a:gridCol>
                <a:gridCol w="460375">
                  <a:extLst>
                    <a:ext uri="{9D8B030D-6E8A-4147-A177-3AD203B41FA5}">
                      <a16:colId xmlns:a16="http://schemas.microsoft.com/office/drawing/2014/main" val="20014"/>
                    </a:ext>
                  </a:extLst>
                </a:gridCol>
                <a:gridCol w="460375">
                  <a:extLst>
                    <a:ext uri="{9D8B030D-6E8A-4147-A177-3AD203B41FA5}">
                      <a16:colId xmlns:a16="http://schemas.microsoft.com/office/drawing/2014/main" val="20015"/>
                    </a:ext>
                  </a:extLst>
                </a:gridCol>
                <a:gridCol w="460375">
                  <a:extLst>
                    <a:ext uri="{9D8B030D-6E8A-4147-A177-3AD203B41FA5}">
                      <a16:colId xmlns:a16="http://schemas.microsoft.com/office/drawing/2014/main" val="20016"/>
                    </a:ext>
                  </a:extLst>
                </a:gridCol>
                <a:gridCol w="598488">
                  <a:extLst>
                    <a:ext uri="{9D8B030D-6E8A-4147-A177-3AD203B41FA5}">
                      <a16:colId xmlns:a16="http://schemas.microsoft.com/office/drawing/2014/main" val="20017"/>
                    </a:ext>
                  </a:extLst>
                </a:gridCol>
              </a:tblGrid>
              <a:tr h="3960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index</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7</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8</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9</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10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11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12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13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14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15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16</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value</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7</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10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15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20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22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25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30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36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42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50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56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68</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85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92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103</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1"/>
                  </a:ext>
                </a:extLst>
              </a:tr>
            </a:tbl>
          </a:graphicData>
        </a:graphic>
      </p:graphicFrame>
      <p:grpSp>
        <p:nvGrpSpPr>
          <p:cNvPr id="320575" name="Group 63">
            <a:extLst>
              <a:ext uri="{FF2B5EF4-FFF2-40B4-BE49-F238E27FC236}">
                <a16:creationId xmlns:a16="http://schemas.microsoft.com/office/drawing/2014/main" id="{04F9326E-CA15-A95F-7165-A91B9C9600EA}"/>
              </a:ext>
            </a:extLst>
          </p:cNvPr>
          <p:cNvGrpSpPr>
            <a:grpSpLocks/>
          </p:cNvGrpSpPr>
          <p:nvPr/>
        </p:nvGrpSpPr>
        <p:grpSpPr bwMode="auto">
          <a:xfrm>
            <a:off x="981075" y="5491163"/>
            <a:ext cx="619125" cy="833437"/>
            <a:chOff x="618" y="2880"/>
            <a:chExt cx="390" cy="525"/>
          </a:xfrm>
        </p:grpSpPr>
        <p:sp>
          <p:nvSpPr>
            <p:cNvPr id="320576" name="Text Box 64">
              <a:extLst>
                <a:ext uri="{FF2B5EF4-FFF2-40B4-BE49-F238E27FC236}">
                  <a16:creationId xmlns:a16="http://schemas.microsoft.com/office/drawing/2014/main" id="{CFBA1DA8-9276-187A-3020-FBA7B2E05E0D}"/>
                </a:ext>
              </a:extLst>
            </p:cNvPr>
            <p:cNvSpPr txBox="1">
              <a:spLocks noChangeArrowheads="1"/>
            </p:cNvSpPr>
            <p:nvPr/>
          </p:nvSpPr>
          <p:spPr bwMode="auto">
            <a:xfrm>
              <a:off x="618" y="3168"/>
              <a:ext cx="390"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fontAlgn="auto">
                <a:spcBef>
                  <a:spcPts val="0"/>
                </a:spcBef>
                <a:spcAft>
                  <a:spcPts val="0"/>
                </a:spcAft>
                <a:defRPr/>
              </a:pPr>
              <a:r>
                <a:rPr lang="en-US">
                  <a:latin typeface="Tahoma" charset="0"/>
                  <a:ea typeface="+mn-ea"/>
                </a:rPr>
                <a:t>min</a:t>
              </a:r>
            </a:p>
          </p:txBody>
        </p:sp>
        <p:sp>
          <p:nvSpPr>
            <p:cNvPr id="320577" name="Line 65">
              <a:extLst>
                <a:ext uri="{FF2B5EF4-FFF2-40B4-BE49-F238E27FC236}">
                  <a16:creationId xmlns:a16="http://schemas.microsoft.com/office/drawing/2014/main" id="{6D7BD5A7-08A2-FF98-6631-4521A08EC5DE}"/>
                </a:ext>
              </a:extLst>
            </p:cNvPr>
            <p:cNvSpPr>
              <a:spLocks noChangeShapeType="1"/>
            </p:cNvSpPr>
            <p:nvPr/>
          </p:nvSpPr>
          <p:spPr bwMode="auto">
            <a:xfrm flipV="1">
              <a:off x="816" y="288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a:latin typeface="+mn-lt"/>
                <a:ea typeface="+mn-ea"/>
              </a:endParaRPr>
            </a:p>
          </p:txBody>
        </p:sp>
      </p:grpSp>
      <p:grpSp>
        <p:nvGrpSpPr>
          <p:cNvPr id="320578" name="Group 66">
            <a:extLst>
              <a:ext uri="{FF2B5EF4-FFF2-40B4-BE49-F238E27FC236}">
                <a16:creationId xmlns:a16="http://schemas.microsoft.com/office/drawing/2014/main" id="{F797655D-B60F-CCAD-BA9E-A36D52870D1B}"/>
              </a:ext>
            </a:extLst>
          </p:cNvPr>
          <p:cNvGrpSpPr>
            <a:grpSpLocks/>
          </p:cNvGrpSpPr>
          <p:nvPr/>
        </p:nvGrpSpPr>
        <p:grpSpPr bwMode="auto">
          <a:xfrm>
            <a:off x="4562475" y="5491163"/>
            <a:ext cx="619125" cy="833437"/>
            <a:chOff x="618" y="2880"/>
            <a:chExt cx="390" cy="525"/>
          </a:xfrm>
        </p:grpSpPr>
        <p:sp>
          <p:nvSpPr>
            <p:cNvPr id="320579" name="Text Box 67">
              <a:extLst>
                <a:ext uri="{FF2B5EF4-FFF2-40B4-BE49-F238E27FC236}">
                  <a16:creationId xmlns:a16="http://schemas.microsoft.com/office/drawing/2014/main" id="{1A8BD29D-007C-0FFA-F077-97697C85603D}"/>
                </a:ext>
              </a:extLst>
            </p:cNvPr>
            <p:cNvSpPr txBox="1">
              <a:spLocks noChangeArrowheads="1"/>
            </p:cNvSpPr>
            <p:nvPr/>
          </p:nvSpPr>
          <p:spPr bwMode="auto">
            <a:xfrm>
              <a:off x="618" y="3168"/>
              <a:ext cx="390"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fontAlgn="auto">
                <a:spcBef>
                  <a:spcPts val="0"/>
                </a:spcBef>
                <a:spcAft>
                  <a:spcPts val="0"/>
                </a:spcAft>
                <a:defRPr/>
              </a:pPr>
              <a:r>
                <a:rPr lang="en-US">
                  <a:latin typeface="Tahoma" charset="0"/>
                  <a:ea typeface="+mn-ea"/>
                </a:rPr>
                <a:t>mid</a:t>
              </a:r>
            </a:p>
          </p:txBody>
        </p:sp>
        <p:sp>
          <p:nvSpPr>
            <p:cNvPr id="320580" name="Line 68">
              <a:extLst>
                <a:ext uri="{FF2B5EF4-FFF2-40B4-BE49-F238E27FC236}">
                  <a16:creationId xmlns:a16="http://schemas.microsoft.com/office/drawing/2014/main" id="{371E4C0E-1822-3E0E-5423-C2467F670356}"/>
                </a:ext>
              </a:extLst>
            </p:cNvPr>
            <p:cNvSpPr>
              <a:spLocks noChangeShapeType="1"/>
            </p:cNvSpPr>
            <p:nvPr/>
          </p:nvSpPr>
          <p:spPr bwMode="auto">
            <a:xfrm flipV="1">
              <a:off x="816" y="288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a:latin typeface="+mn-lt"/>
                <a:ea typeface="+mn-ea"/>
              </a:endParaRPr>
            </a:p>
          </p:txBody>
        </p:sp>
      </p:grpSp>
      <p:grpSp>
        <p:nvGrpSpPr>
          <p:cNvPr id="320581" name="Group 69">
            <a:extLst>
              <a:ext uri="{FF2B5EF4-FFF2-40B4-BE49-F238E27FC236}">
                <a16:creationId xmlns:a16="http://schemas.microsoft.com/office/drawing/2014/main" id="{E42662A7-A815-8801-B8BF-7A7A53425E5D}"/>
              </a:ext>
            </a:extLst>
          </p:cNvPr>
          <p:cNvGrpSpPr>
            <a:grpSpLocks/>
          </p:cNvGrpSpPr>
          <p:nvPr/>
        </p:nvGrpSpPr>
        <p:grpSpPr bwMode="auto">
          <a:xfrm>
            <a:off x="8305800" y="5491163"/>
            <a:ext cx="619125" cy="833437"/>
            <a:chOff x="618" y="2880"/>
            <a:chExt cx="390" cy="525"/>
          </a:xfrm>
        </p:grpSpPr>
        <p:sp>
          <p:nvSpPr>
            <p:cNvPr id="320582" name="Text Box 70">
              <a:extLst>
                <a:ext uri="{FF2B5EF4-FFF2-40B4-BE49-F238E27FC236}">
                  <a16:creationId xmlns:a16="http://schemas.microsoft.com/office/drawing/2014/main" id="{7CD3572A-F959-8E7B-512B-18FD78A5807D}"/>
                </a:ext>
              </a:extLst>
            </p:cNvPr>
            <p:cNvSpPr txBox="1">
              <a:spLocks noChangeArrowheads="1"/>
            </p:cNvSpPr>
            <p:nvPr/>
          </p:nvSpPr>
          <p:spPr bwMode="auto">
            <a:xfrm>
              <a:off x="618" y="3168"/>
              <a:ext cx="390"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fontAlgn="auto">
                <a:spcBef>
                  <a:spcPts val="0"/>
                </a:spcBef>
                <a:spcAft>
                  <a:spcPts val="0"/>
                </a:spcAft>
                <a:defRPr/>
              </a:pPr>
              <a:r>
                <a:rPr lang="en-US">
                  <a:latin typeface="Tahoma" charset="0"/>
                  <a:ea typeface="+mn-ea"/>
                </a:rPr>
                <a:t>max</a:t>
              </a:r>
            </a:p>
          </p:txBody>
        </p:sp>
        <p:sp>
          <p:nvSpPr>
            <p:cNvPr id="320583" name="Line 71">
              <a:extLst>
                <a:ext uri="{FF2B5EF4-FFF2-40B4-BE49-F238E27FC236}">
                  <a16:creationId xmlns:a16="http://schemas.microsoft.com/office/drawing/2014/main" id="{2E30CA95-3E88-B0AC-C8F4-C91B641028E9}"/>
                </a:ext>
              </a:extLst>
            </p:cNvPr>
            <p:cNvSpPr>
              <a:spLocks noChangeShapeType="1"/>
            </p:cNvSpPr>
            <p:nvPr/>
          </p:nvSpPr>
          <p:spPr bwMode="auto">
            <a:xfrm flipV="1">
              <a:off x="816" y="288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en-US">
                <a:latin typeface="+mn-lt"/>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20575"/>
                                        </p:tgtEl>
                                        <p:attrNameLst>
                                          <p:attrName>style.visibility</p:attrName>
                                        </p:attrNameLst>
                                      </p:cBhvr>
                                      <p:to>
                                        <p:strVal val="visible"/>
                                      </p:to>
                                    </p:set>
                                    <p:animEffect transition="in" filter="fade">
                                      <p:cBhvr>
                                        <p:cTn id="7" dur="1000"/>
                                        <p:tgtEl>
                                          <p:spTgt spid="320575"/>
                                        </p:tgtEl>
                                      </p:cBhvr>
                                    </p:animEffect>
                                  </p:childTnLst>
                                </p:cTn>
                              </p:par>
                              <p:par>
                                <p:cTn id="8" presetID="10" presetClass="entr" presetSubtype="0" fill="hold" nodeType="withEffect">
                                  <p:stCondLst>
                                    <p:cond delay="0"/>
                                  </p:stCondLst>
                                  <p:childTnLst>
                                    <p:set>
                                      <p:cBhvr>
                                        <p:cTn id="9" dur="1" fill="hold">
                                          <p:stCondLst>
                                            <p:cond delay="0"/>
                                          </p:stCondLst>
                                        </p:cTn>
                                        <p:tgtEl>
                                          <p:spTgt spid="320578"/>
                                        </p:tgtEl>
                                        <p:attrNameLst>
                                          <p:attrName>style.visibility</p:attrName>
                                        </p:attrNameLst>
                                      </p:cBhvr>
                                      <p:to>
                                        <p:strVal val="visible"/>
                                      </p:to>
                                    </p:set>
                                    <p:animEffect transition="in" filter="fade">
                                      <p:cBhvr>
                                        <p:cTn id="10" dur="1000"/>
                                        <p:tgtEl>
                                          <p:spTgt spid="320578"/>
                                        </p:tgtEl>
                                      </p:cBhvr>
                                    </p:animEffect>
                                  </p:childTnLst>
                                </p:cTn>
                              </p:par>
                              <p:par>
                                <p:cTn id="11" presetID="10" presetClass="entr" presetSubtype="0" fill="hold" nodeType="withEffect">
                                  <p:stCondLst>
                                    <p:cond delay="0"/>
                                  </p:stCondLst>
                                  <p:childTnLst>
                                    <p:set>
                                      <p:cBhvr>
                                        <p:cTn id="12" dur="1" fill="hold">
                                          <p:stCondLst>
                                            <p:cond delay="0"/>
                                          </p:stCondLst>
                                        </p:cTn>
                                        <p:tgtEl>
                                          <p:spTgt spid="320581"/>
                                        </p:tgtEl>
                                        <p:attrNameLst>
                                          <p:attrName>style.visibility</p:attrName>
                                        </p:attrNameLst>
                                      </p:cBhvr>
                                      <p:to>
                                        <p:strVal val="visible"/>
                                      </p:to>
                                    </p:set>
                                    <p:animEffect transition="in" filter="fade">
                                      <p:cBhvr>
                                        <p:cTn id="13" dur="1000"/>
                                        <p:tgtEl>
                                          <p:spTgt spid="32058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63" presetClass="path" presetSubtype="0" accel="50000" decel="50000" fill="hold" nodeType="clickEffect">
                                  <p:stCondLst>
                                    <p:cond delay="0"/>
                                  </p:stCondLst>
                                  <p:childTnLst>
                                    <p:animMotion origin="layout" path="M -2.5E-6 -8.55887E-8 L 0.20052 -8.55887E-8 " pathEditMode="relative" rAng="0" ptsTypes="AA">
                                      <p:cBhvr>
                                        <p:cTn id="17" dur="2000" fill="hold"/>
                                        <p:tgtEl>
                                          <p:spTgt spid="320578"/>
                                        </p:tgtEl>
                                        <p:attrNameLst>
                                          <p:attrName>ppt_x</p:attrName>
                                          <p:attrName>ppt_y</p:attrName>
                                        </p:attrNameLst>
                                      </p:cBhvr>
                                      <p:rCtr x="10017" y="0"/>
                                    </p:animMotion>
                                  </p:childTnLst>
                                </p:cTn>
                              </p:par>
                              <p:par>
                                <p:cTn id="18" presetID="63" presetClass="path" presetSubtype="0" accel="50000" decel="50000" fill="hold" nodeType="withEffect">
                                  <p:stCondLst>
                                    <p:cond delay="0"/>
                                  </p:stCondLst>
                                  <p:childTnLst>
                                    <p:animMotion origin="layout" path="M 4.16667E-6 -8.55887E-8 L 0.44218 -8.55887E-8 " pathEditMode="relative" rAng="0" ptsTypes="AA">
                                      <p:cBhvr>
                                        <p:cTn id="19" dur="2000" fill="hold"/>
                                        <p:tgtEl>
                                          <p:spTgt spid="320575"/>
                                        </p:tgtEl>
                                        <p:attrNameLst>
                                          <p:attrName>ppt_x</p:attrName>
                                          <p:attrName>ppt_y</p:attrName>
                                        </p:attrNameLst>
                                      </p:cBhvr>
                                      <p:rCtr x="22101" y="0"/>
                                    </p:animMotion>
                                  </p:childTnLst>
                                </p:cTn>
                              </p:par>
                            </p:childTnLst>
                          </p:cTn>
                        </p:par>
                      </p:childTnLst>
                    </p:cTn>
                  </p:par>
                  <p:par>
                    <p:cTn id="20" fill="hold" nodeType="clickPar">
                      <p:stCondLst>
                        <p:cond delay="indefinite"/>
                      </p:stCondLst>
                      <p:childTnLst>
                        <p:par>
                          <p:cTn id="21" fill="hold" nodeType="withGroup">
                            <p:stCondLst>
                              <p:cond delay="0"/>
                            </p:stCondLst>
                            <p:childTnLst>
                              <p:par>
                                <p:cTn id="22" presetID="35" presetClass="path" presetSubtype="0" accel="50000" decel="50000" fill="hold" nodeType="clickEffect">
                                  <p:stCondLst>
                                    <p:cond delay="0"/>
                                  </p:stCondLst>
                                  <p:childTnLst>
                                    <p:animMotion origin="layout" path="M 0.20052 -8.55887E-8 L 0.10052 -8.55887E-8 " pathEditMode="relative" rAng="0" ptsTypes="AA">
                                      <p:cBhvr>
                                        <p:cTn id="23" dur="2000" fill="hold"/>
                                        <p:tgtEl>
                                          <p:spTgt spid="320578"/>
                                        </p:tgtEl>
                                        <p:attrNameLst>
                                          <p:attrName>ppt_x</p:attrName>
                                          <p:attrName>ppt_y</p:attrName>
                                        </p:attrNameLst>
                                      </p:cBhvr>
                                      <p:rCtr x="-5000" y="0"/>
                                    </p:animMotion>
                                  </p:childTnLst>
                                </p:cTn>
                              </p:par>
                              <p:par>
                                <p:cTn id="24" presetID="35" presetClass="path" presetSubtype="0" accel="50000" decel="50000" fill="hold" nodeType="withEffect">
                                  <p:stCondLst>
                                    <p:cond delay="0"/>
                                  </p:stCondLst>
                                  <p:childTnLst>
                                    <p:animMotion origin="layout" path="M 2.5E-6 -8.55887E-8 L -0.25886 -8.55887E-8 " pathEditMode="relative" rAng="0" ptsTypes="AA">
                                      <p:cBhvr>
                                        <p:cTn id="25" dur="2000" fill="hold"/>
                                        <p:tgtEl>
                                          <p:spTgt spid="320581"/>
                                        </p:tgtEl>
                                        <p:attrNameLst>
                                          <p:attrName>ppt_x</p:attrName>
                                          <p:attrName>ppt_y</p:attrName>
                                        </p:attrNameLst>
                                      </p:cBhvr>
                                      <p:rCtr x="-12951" y="0"/>
                                    </p:animMotion>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xit" presetSubtype="0" fill="hold" nodeType="clickEffect">
                                  <p:stCondLst>
                                    <p:cond delay="0"/>
                                  </p:stCondLst>
                                  <p:childTnLst>
                                    <p:animEffect transition="out" filter="fade">
                                      <p:cBhvr>
                                        <p:cTn id="29" dur="1000"/>
                                        <p:tgtEl>
                                          <p:spTgt spid="320575"/>
                                        </p:tgtEl>
                                      </p:cBhvr>
                                    </p:animEffect>
                                    <p:set>
                                      <p:cBhvr>
                                        <p:cTn id="30" dur="1" fill="hold">
                                          <p:stCondLst>
                                            <p:cond delay="999"/>
                                          </p:stCondLst>
                                        </p:cTn>
                                        <p:tgtEl>
                                          <p:spTgt spid="320575"/>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1000"/>
                                        <p:tgtEl>
                                          <p:spTgt spid="320581"/>
                                        </p:tgtEl>
                                      </p:cBhvr>
                                    </p:animEffect>
                                    <p:set>
                                      <p:cBhvr>
                                        <p:cTn id="33" dur="1" fill="hold">
                                          <p:stCondLst>
                                            <p:cond delay="999"/>
                                          </p:stCondLst>
                                        </p:cTn>
                                        <p:tgtEl>
                                          <p:spTgt spid="3205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a:latin typeface="Cambria" pitchFamily="18" charset="0"/>
              </a:rPr>
              <a:t>Binary Search Algorithm</a:t>
            </a:r>
          </a:p>
        </p:txBody>
      </p:sp>
      <p:sp>
        <p:nvSpPr>
          <p:cNvPr id="3" name="Content Placeholder 2"/>
          <p:cNvSpPr>
            <a:spLocks noGrp="1"/>
          </p:cNvSpPr>
          <p:nvPr>
            <p:ph idx="1"/>
          </p:nvPr>
        </p:nvSpPr>
        <p:spPr>
          <a:xfrm>
            <a:off x="457200" y="685800"/>
            <a:ext cx="8382000" cy="5943600"/>
          </a:xfrm>
        </p:spPr>
        <p:txBody>
          <a:bodyPr>
            <a:normAutofit/>
          </a:bodyPr>
          <a:lstStyle/>
          <a:p>
            <a:pPr marL="0" indent="0" algn="just">
              <a:lnSpc>
                <a:spcPct val="110000"/>
              </a:lnSpc>
              <a:buNone/>
            </a:pPr>
            <a:r>
              <a:rPr lang="en-US" sz="1600" err="1">
                <a:latin typeface="Cambria" pitchFamily="18" charset="0"/>
              </a:rPr>
              <a:t>Binary_Search</a:t>
            </a:r>
            <a:r>
              <a:rPr lang="en-US" sz="1600">
                <a:latin typeface="Cambria" pitchFamily="18" charset="0"/>
              </a:rPr>
              <a:t>(a, </a:t>
            </a:r>
            <a:r>
              <a:rPr lang="en-US" sz="1600" err="1">
                <a:latin typeface="Cambria" pitchFamily="18" charset="0"/>
              </a:rPr>
              <a:t>lower_bound</a:t>
            </a:r>
            <a:r>
              <a:rPr lang="en-US" sz="1600">
                <a:latin typeface="Cambria" pitchFamily="18" charset="0"/>
              </a:rPr>
              <a:t>, </a:t>
            </a:r>
            <a:r>
              <a:rPr lang="en-US" sz="1600" err="1">
                <a:latin typeface="Cambria" pitchFamily="18" charset="0"/>
              </a:rPr>
              <a:t>upper_bound</a:t>
            </a:r>
            <a:r>
              <a:rPr lang="en-US" sz="1600">
                <a:latin typeface="Cambria" pitchFamily="18" charset="0"/>
              </a:rPr>
              <a:t>, </a:t>
            </a:r>
            <a:r>
              <a:rPr lang="en-US" sz="1600" err="1">
                <a:latin typeface="Cambria" pitchFamily="18" charset="0"/>
              </a:rPr>
              <a:t>val</a:t>
            </a:r>
            <a:r>
              <a:rPr lang="en-US" sz="1600">
                <a:latin typeface="Cambria" pitchFamily="18" charset="0"/>
              </a:rPr>
              <a:t>) </a:t>
            </a:r>
          </a:p>
          <a:p>
            <a:pPr marL="0" indent="0" algn="just">
              <a:lnSpc>
                <a:spcPct val="110000"/>
              </a:lnSpc>
              <a:buNone/>
            </a:pPr>
            <a:r>
              <a:rPr lang="en-US" sz="1600">
                <a:latin typeface="Cambria" pitchFamily="18" charset="0"/>
              </a:rPr>
              <a:t>Step 1: set beg = </a:t>
            </a:r>
            <a:r>
              <a:rPr lang="en-US" sz="1600" err="1">
                <a:latin typeface="Cambria" pitchFamily="18" charset="0"/>
              </a:rPr>
              <a:t>lower_bound</a:t>
            </a:r>
            <a:r>
              <a:rPr lang="en-US" sz="1600">
                <a:latin typeface="Cambria" pitchFamily="18" charset="0"/>
              </a:rPr>
              <a:t>, end = </a:t>
            </a:r>
            <a:r>
              <a:rPr lang="en-US" sz="1600" err="1">
                <a:latin typeface="Cambria" pitchFamily="18" charset="0"/>
              </a:rPr>
              <a:t>upper_bound</a:t>
            </a:r>
            <a:r>
              <a:rPr lang="en-US" sz="1600">
                <a:latin typeface="Cambria" pitchFamily="18" charset="0"/>
              </a:rPr>
              <a:t>, pos = - 1  </a:t>
            </a:r>
          </a:p>
          <a:p>
            <a:pPr marL="0" indent="0" algn="just">
              <a:lnSpc>
                <a:spcPct val="110000"/>
              </a:lnSpc>
              <a:buNone/>
            </a:pPr>
            <a:r>
              <a:rPr lang="en-US" sz="1600">
                <a:latin typeface="Cambria" pitchFamily="18" charset="0"/>
              </a:rPr>
              <a:t>Step 2: repeat steps 3 and 4 while beg &lt;=end  </a:t>
            </a:r>
          </a:p>
          <a:p>
            <a:pPr marL="0" indent="0" algn="just">
              <a:lnSpc>
                <a:spcPct val="110000"/>
              </a:lnSpc>
              <a:buNone/>
            </a:pPr>
            <a:r>
              <a:rPr lang="en-US" sz="1600">
                <a:latin typeface="Cambria" pitchFamily="18" charset="0"/>
              </a:rPr>
              <a:t>Step 3: set mid = (beg + end)/2  </a:t>
            </a:r>
          </a:p>
          <a:p>
            <a:pPr marL="0" indent="0" algn="just">
              <a:lnSpc>
                <a:spcPct val="110000"/>
              </a:lnSpc>
              <a:buNone/>
            </a:pPr>
            <a:r>
              <a:rPr lang="en-US" sz="1600">
                <a:latin typeface="Cambria" pitchFamily="18" charset="0"/>
              </a:rPr>
              <a:t>Step 4: if a[mid] = </a:t>
            </a:r>
            <a:r>
              <a:rPr lang="en-US" sz="1600" err="1">
                <a:latin typeface="Cambria" pitchFamily="18" charset="0"/>
              </a:rPr>
              <a:t>val</a:t>
            </a:r>
            <a:r>
              <a:rPr lang="en-US" sz="1600">
                <a:latin typeface="Cambria" pitchFamily="18" charset="0"/>
              </a:rPr>
              <a:t>  </a:t>
            </a:r>
          </a:p>
          <a:p>
            <a:pPr marL="400050" lvl="1" indent="0" algn="just">
              <a:lnSpc>
                <a:spcPct val="110000"/>
              </a:lnSpc>
              <a:buNone/>
            </a:pPr>
            <a:r>
              <a:rPr lang="en-US" sz="1600">
                <a:latin typeface="Cambria" pitchFamily="18" charset="0"/>
              </a:rPr>
              <a:t>set pos = mid  </a:t>
            </a:r>
          </a:p>
          <a:p>
            <a:pPr marL="400050" lvl="1" indent="0" algn="just">
              <a:lnSpc>
                <a:spcPct val="110000"/>
              </a:lnSpc>
              <a:buNone/>
            </a:pPr>
            <a:r>
              <a:rPr lang="en-US" sz="1600">
                <a:latin typeface="Cambria" pitchFamily="18" charset="0"/>
              </a:rPr>
              <a:t>print pos  </a:t>
            </a:r>
          </a:p>
          <a:p>
            <a:pPr marL="0" indent="0" algn="just">
              <a:lnSpc>
                <a:spcPct val="110000"/>
              </a:lnSpc>
              <a:buNone/>
            </a:pPr>
            <a:r>
              <a:rPr lang="en-US" sz="1600">
                <a:latin typeface="Cambria" pitchFamily="18" charset="0"/>
              </a:rPr>
              <a:t>go to step 6  </a:t>
            </a:r>
          </a:p>
          <a:p>
            <a:pPr marL="400050" lvl="1" indent="0" algn="just">
              <a:lnSpc>
                <a:spcPct val="110000"/>
              </a:lnSpc>
              <a:buNone/>
            </a:pPr>
            <a:r>
              <a:rPr lang="en-US" sz="1600">
                <a:latin typeface="Cambria" pitchFamily="18" charset="0"/>
              </a:rPr>
              <a:t>else if a[mid] &gt; </a:t>
            </a:r>
            <a:r>
              <a:rPr lang="en-US" sz="1600" err="1">
                <a:latin typeface="Cambria" pitchFamily="18" charset="0"/>
              </a:rPr>
              <a:t>val</a:t>
            </a:r>
            <a:r>
              <a:rPr lang="en-US" sz="1600">
                <a:latin typeface="Cambria" pitchFamily="18" charset="0"/>
              </a:rPr>
              <a:t>  </a:t>
            </a:r>
          </a:p>
          <a:p>
            <a:pPr marL="400050" lvl="1" indent="0" algn="just">
              <a:lnSpc>
                <a:spcPct val="110000"/>
              </a:lnSpc>
              <a:buNone/>
            </a:pPr>
            <a:r>
              <a:rPr lang="en-US" sz="1600">
                <a:latin typeface="Cambria" pitchFamily="18" charset="0"/>
              </a:rPr>
              <a:t>set end = mid - 1  </a:t>
            </a:r>
          </a:p>
          <a:p>
            <a:pPr marL="400050" lvl="1" indent="0" algn="just">
              <a:lnSpc>
                <a:spcPct val="110000"/>
              </a:lnSpc>
              <a:buNone/>
            </a:pPr>
            <a:r>
              <a:rPr lang="en-US" sz="1600">
                <a:latin typeface="Cambria" pitchFamily="18" charset="0"/>
              </a:rPr>
              <a:t>else  </a:t>
            </a:r>
          </a:p>
          <a:p>
            <a:pPr marL="400050" lvl="1" indent="0" algn="just">
              <a:lnSpc>
                <a:spcPct val="110000"/>
              </a:lnSpc>
              <a:buNone/>
            </a:pPr>
            <a:r>
              <a:rPr lang="en-US" sz="1600">
                <a:latin typeface="Cambria" pitchFamily="18" charset="0"/>
              </a:rPr>
              <a:t>set beg = mid + 1  </a:t>
            </a:r>
          </a:p>
          <a:p>
            <a:pPr marL="400050" lvl="1" indent="0" algn="just">
              <a:lnSpc>
                <a:spcPct val="110000"/>
              </a:lnSpc>
              <a:buNone/>
            </a:pPr>
            <a:r>
              <a:rPr lang="en-US" sz="1600">
                <a:latin typeface="Cambria" pitchFamily="18" charset="0"/>
              </a:rPr>
              <a:t>[end of if]  </a:t>
            </a:r>
          </a:p>
          <a:p>
            <a:pPr marL="400050" lvl="1" indent="0" algn="just">
              <a:lnSpc>
                <a:spcPct val="110000"/>
              </a:lnSpc>
              <a:buNone/>
            </a:pPr>
            <a:r>
              <a:rPr lang="en-US" sz="1600">
                <a:latin typeface="Cambria" pitchFamily="18" charset="0"/>
              </a:rPr>
              <a:t>[end of loop]  </a:t>
            </a:r>
          </a:p>
          <a:p>
            <a:pPr marL="0" indent="0" algn="just">
              <a:lnSpc>
                <a:spcPct val="110000"/>
              </a:lnSpc>
              <a:buNone/>
            </a:pPr>
            <a:r>
              <a:rPr lang="en-US" sz="1600">
                <a:latin typeface="Cambria" pitchFamily="18" charset="0"/>
              </a:rPr>
              <a:t>Step 5: if pos = -1  </a:t>
            </a:r>
          </a:p>
          <a:p>
            <a:pPr marL="0" indent="0" algn="just">
              <a:lnSpc>
                <a:spcPct val="110000"/>
              </a:lnSpc>
              <a:buNone/>
            </a:pPr>
            <a:r>
              <a:rPr lang="en-US" sz="1600">
                <a:latin typeface="Cambria" pitchFamily="18" charset="0"/>
              </a:rPr>
              <a:t>print "value is not present in the array"  </a:t>
            </a:r>
          </a:p>
          <a:p>
            <a:pPr marL="0" indent="0" algn="just">
              <a:lnSpc>
                <a:spcPct val="110000"/>
              </a:lnSpc>
              <a:buNone/>
            </a:pPr>
            <a:r>
              <a:rPr lang="en-US" sz="1600">
                <a:latin typeface="Cambria" pitchFamily="18" charset="0"/>
              </a:rPr>
              <a:t>[end of if]  </a:t>
            </a:r>
          </a:p>
          <a:p>
            <a:pPr marL="0" indent="0" algn="just">
              <a:lnSpc>
                <a:spcPct val="110000"/>
              </a:lnSpc>
              <a:buNone/>
            </a:pPr>
            <a:r>
              <a:rPr lang="en-US" sz="1600">
                <a:latin typeface="Cambria" pitchFamily="18" charset="0"/>
              </a:rPr>
              <a:t>Step 6: exit </a:t>
            </a: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93168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a:latin typeface="Cambria" pitchFamily="18" charset="0"/>
              </a:rPr>
              <a:t>Binary Search Algorithm</a:t>
            </a:r>
          </a:p>
        </p:txBody>
      </p:sp>
      <p:sp>
        <p:nvSpPr>
          <p:cNvPr id="3" name="Content Placeholder 2"/>
          <p:cNvSpPr>
            <a:spLocks noGrp="1"/>
          </p:cNvSpPr>
          <p:nvPr>
            <p:ph idx="1"/>
          </p:nvPr>
        </p:nvSpPr>
        <p:spPr>
          <a:xfrm>
            <a:off x="457200" y="990600"/>
            <a:ext cx="8382000" cy="5410200"/>
          </a:xfrm>
        </p:spPr>
        <p:txBody>
          <a:bodyPr>
            <a:normAutofit/>
          </a:bodyPr>
          <a:lstStyle/>
          <a:p>
            <a:pPr marL="0" indent="0" algn="just">
              <a:lnSpc>
                <a:spcPct val="150000"/>
              </a:lnSpc>
              <a:buNone/>
            </a:pPr>
            <a:r>
              <a:rPr lang="en-US" sz="2400">
                <a:latin typeface="Cambria" pitchFamily="18" charset="0"/>
              </a:rPr>
              <a:t>Advantages of Binary Search:</a:t>
            </a:r>
          </a:p>
          <a:p>
            <a:pPr marL="685800" lvl="1" algn="just">
              <a:lnSpc>
                <a:spcPct val="150000"/>
              </a:lnSpc>
              <a:buFont typeface="Wingdings" panose="05000000000000000000" pitchFamily="2" charset="2"/>
              <a:buChar char="ü"/>
            </a:pPr>
            <a:r>
              <a:rPr lang="en-US" sz="1800">
                <a:latin typeface="Cambria" pitchFamily="18" charset="0"/>
              </a:rPr>
              <a:t>Binary search is faster than linear search, especially for large arrays.</a:t>
            </a:r>
          </a:p>
          <a:p>
            <a:pPr marL="685800" lvl="1" algn="just">
              <a:lnSpc>
                <a:spcPct val="150000"/>
              </a:lnSpc>
              <a:buFont typeface="Wingdings" panose="05000000000000000000" pitchFamily="2" charset="2"/>
              <a:buChar char="ü"/>
            </a:pPr>
            <a:r>
              <a:rPr lang="en-US" sz="1800">
                <a:latin typeface="Cambria" pitchFamily="18" charset="0"/>
              </a:rPr>
              <a:t>More efficient than other searching algorithms with a similar time complexity, such as interpolation search or exponential search.</a:t>
            </a:r>
          </a:p>
          <a:p>
            <a:pPr marL="685800" lvl="1" algn="just">
              <a:lnSpc>
                <a:spcPct val="150000"/>
              </a:lnSpc>
              <a:buFont typeface="Wingdings" panose="05000000000000000000" pitchFamily="2" charset="2"/>
              <a:buChar char="ü"/>
            </a:pPr>
            <a:r>
              <a:rPr lang="en-US" sz="1800">
                <a:latin typeface="Cambria" pitchFamily="18" charset="0"/>
              </a:rPr>
              <a:t>Binary search is well-suited for searching large datasets that are stored in external memory, such as on a hard drive or in the cloud.</a:t>
            </a:r>
          </a:p>
          <a:p>
            <a:pPr marL="0" indent="0" algn="just">
              <a:lnSpc>
                <a:spcPct val="150000"/>
              </a:lnSpc>
              <a:buNone/>
            </a:pPr>
            <a:r>
              <a:rPr lang="en-US" sz="2400">
                <a:latin typeface="Cambria" pitchFamily="18" charset="0"/>
              </a:rPr>
              <a:t>Drawbacks of Binary Search:</a:t>
            </a:r>
          </a:p>
          <a:p>
            <a:pPr marL="685800" lvl="1" algn="just">
              <a:lnSpc>
                <a:spcPct val="150000"/>
              </a:lnSpc>
              <a:buFont typeface="Courier New" panose="02070309020205020404" pitchFamily="49" charset="0"/>
              <a:buChar char="o"/>
            </a:pPr>
            <a:r>
              <a:rPr lang="en-US" sz="1800">
                <a:latin typeface="Cambria" pitchFamily="18" charset="0"/>
              </a:rPr>
              <a:t>The array should be sorted.</a:t>
            </a:r>
          </a:p>
          <a:p>
            <a:pPr marL="685800" lvl="1" algn="just">
              <a:lnSpc>
                <a:spcPct val="150000"/>
              </a:lnSpc>
              <a:buFont typeface="Courier New" panose="02070309020205020404" pitchFamily="49" charset="0"/>
              <a:buChar char="o"/>
            </a:pPr>
            <a:r>
              <a:rPr lang="en-US" sz="1800">
                <a:latin typeface="Cambria" pitchFamily="18" charset="0"/>
              </a:rPr>
              <a:t>Binary search requires that the data structure being searched be stored in contiguous memory locations. </a:t>
            </a: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99830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a:latin typeface="Cambria" pitchFamily="18" charset="0"/>
              </a:rPr>
              <a:t>Sorting Algorithms</a:t>
            </a:r>
          </a:p>
        </p:txBody>
      </p:sp>
      <p:sp>
        <p:nvSpPr>
          <p:cNvPr id="3" name="Content Placeholder 2"/>
          <p:cNvSpPr>
            <a:spLocks noGrp="1"/>
          </p:cNvSpPr>
          <p:nvPr>
            <p:ph idx="1"/>
          </p:nvPr>
        </p:nvSpPr>
        <p:spPr>
          <a:xfrm>
            <a:off x="457200" y="990600"/>
            <a:ext cx="8382000" cy="5410200"/>
          </a:xfrm>
        </p:spPr>
        <p:txBody>
          <a:bodyPr>
            <a:normAutofit lnSpcReduction="10000"/>
          </a:bodyPr>
          <a:lstStyle/>
          <a:p>
            <a:pPr algn="just">
              <a:lnSpc>
                <a:spcPct val="150000"/>
              </a:lnSpc>
            </a:pPr>
            <a:r>
              <a:rPr lang="en-US" sz="2000">
                <a:latin typeface="Cambria" pitchFamily="18" charset="0"/>
              </a:rPr>
              <a:t>A Sorting Algorithm is used to rearrange a given array or list of elements according to a comparison operator on the elements. </a:t>
            </a:r>
          </a:p>
          <a:p>
            <a:pPr algn="just">
              <a:lnSpc>
                <a:spcPct val="150000"/>
              </a:lnSpc>
            </a:pPr>
            <a:r>
              <a:rPr lang="en-US" sz="2000">
                <a:latin typeface="Cambria" pitchFamily="18" charset="0"/>
              </a:rPr>
              <a:t>The comparison operator is used to decide the new order of elements in the respective data structure.</a:t>
            </a:r>
          </a:p>
          <a:p>
            <a:pPr lvl="1" algn="just">
              <a:lnSpc>
                <a:spcPct val="170000"/>
              </a:lnSpc>
              <a:buFont typeface="Courier New" panose="02070309020205020404" pitchFamily="49" charset="0"/>
              <a:buChar char="o"/>
            </a:pPr>
            <a:r>
              <a:rPr lang="en-US" sz="1600">
                <a:latin typeface="Cambria" panose="02040503050406030204" pitchFamily="18" charset="0"/>
                <a:ea typeface="Cambria" panose="02040503050406030204" pitchFamily="18" charset="0"/>
              </a:rPr>
              <a:t>Insertion Sort</a:t>
            </a:r>
          </a:p>
          <a:p>
            <a:pPr lvl="1" algn="just">
              <a:lnSpc>
                <a:spcPct val="170000"/>
              </a:lnSpc>
              <a:buFont typeface="Courier New" panose="02070309020205020404" pitchFamily="49" charset="0"/>
              <a:buChar char="o"/>
            </a:pPr>
            <a:r>
              <a:rPr lang="en-US" sz="1600">
                <a:latin typeface="Cambria" panose="02040503050406030204" pitchFamily="18" charset="0"/>
                <a:ea typeface="Cambria" panose="02040503050406030204" pitchFamily="18" charset="0"/>
              </a:rPr>
              <a:t>Bubble sort</a:t>
            </a:r>
          </a:p>
          <a:p>
            <a:pPr lvl="1" algn="just">
              <a:lnSpc>
                <a:spcPct val="170000"/>
              </a:lnSpc>
              <a:buFont typeface="Courier New" panose="02070309020205020404" pitchFamily="49" charset="0"/>
              <a:buChar char="o"/>
            </a:pPr>
            <a:r>
              <a:rPr lang="en-US" sz="1600">
                <a:latin typeface="Cambria" panose="02040503050406030204" pitchFamily="18" charset="0"/>
                <a:ea typeface="Cambria" panose="02040503050406030204" pitchFamily="18" charset="0"/>
              </a:rPr>
              <a:t>Selection Sort</a:t>
            </a:r>
          </a:p>
          <a:p>
            <a:pPr lvl="1" algn="just">
              <a:lnSpc>
                <a:spcPct val="170000"/>
              </a:lnSpc>
              <a:buFont typeface="Courier New" panose="02070309020205020404" pitchFamily="49" charset="0"/>
              <a:buChar char="o"/>
            </a:pPr>
            <a:r>
              <a:rPr lang="en-US" sz="1600">
                <a:latin typeface="Cambria" panose="02040503050406030204" pitchFamily="18" charset="0"/>
                <a:ea typeface="Cambria" panose="02040503050406030204" pitchFamily="18" charset="0"/>
              </a:rPr>
              <a:t>Merge sort</a:t>
            </a:r>
          </a:p>
          <a:p>
            <a:pPr lvl="1" algn="just">
              <a:lnSpc>
                <a:spcPct val="170000"/>
              </a:lnSpc>
              <a:buFont typeface="Courier New" panose="02070309020205020404" pitchFamily="49" charset="0"/>
              <a:buChar char="o"/>
            </a:pPr>
            <a:r>
              <a:rPr lang="en-US" sz="1600">
                <a:latin typeface="Cambria" panose="02040503050406030204" pitchFamily="18" charset="0"/>
                <a:ea typeface="Cambria" panose="02040503050406030204" pitchFamily="18" charset="0"/>
              </a:rPr>
              <a:t>Quick Sort</a:t>
            </a:r>
          </a:p>
          <a:p>
            <a:pPr lvl="1" algn="just">
              <a:lnSpc>
                <a:spcPct val="170000"/>
              </a:lnSpc>
              <a:buFont typeface="Courier New" panose="02070309020205020404" pitchFamily="49" charset="0"/>
              <a:buChar char="o"/>
            </a:pPr>
            <a:r>
              <a:rPr lang="en-US" sz="1600">
                <a:latin typeface="Cambria" panose="02040503050406030204" pitchFamily="18" charset="0"/>
                <a:ea typeface="Cambria" panose="02040503050406030204" pitchFamily="18" charset="0"/>
              </a:rPr>
              <a:t>Heap sort</a:t>
            </a:r>
          </a:p>
          <a:p>
            <a:pPr lvl="1" algn="just">
              <a:lnSpc>
                <a:spcPct val="170000"/>
              </a:lnSpc>
              <a:buFont typeface="Courier New" panose="02070309020205020404" pitchFamily="49" charset="0"/>
              <a:buChar char="o"/>
            </a:pPr>
            <a:r>
              <a:rPr lang="en-US" sz="1600">
                <a:latin typeface="Cambria" panose="02040503050406030204" pitchFamily="18" charset="0"/>
                <a:ea typeface="Cambria" panose="02040503050406030204" pitchFamily="18" charset="0"/>
              </a:rPr>
              <a:t>Radix sort</a:t>
            </a:r>
          </a:p>
          <a:p>
            <a:pPr lvl="1" algn="just">
              <a:lnSpc>
                <a:spcPct val="170000"/>
              </a:lnSpc>
              <a:buFont typeface="Courier New" panose="02070309020205020404" pitchFamily="49" charset="0"/>
              <a:buChar char="o"/>
            </a:pPr>
            <a:r>
              <a:rPr lang="en-US" sz="1600">
                <a:latin typeface="Cambria" panose="02040503050406030204" pitchFamily="18" charset="0"/>
                <a:ea typeface="Cambria" panose="02040503050406030204" pitchFamily="18" charset="0"/>
              </a:rPr>
              <a:t>Bucket sort</a:t>
            </a:r>
          </a:p>
          <a:p>
            <a:pPr algn="just">
              <a:lnSpc>
                <a:spcPct val="150000"/>
              </a:lnSpc>
            </a:pPr>
            <a:endParaRPr lang="en-US" sz="1600">
              <a:latin typeface="Cambria" pitchFamily="18" charset="0"/>
            </a:endParaRP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68444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a:latin typeface="Cambria" pitchFamily="18" charset="0"/>
              </a:rPr>
              <a:t>Insertion Sort</a:t>
            </a:r>
          </a:p>
        </p:txBody>
      </p:sp>
      <p:sp>
        <p:nvSpPr>
          <p:cNvPr id="3" name="Content Placeholder 2"/>
          <p:cNvSpPr>
            <a:spLocks noGrp="1"/>
          </p:cNvSpPr>
          <p:nvPr>
            <p:ph idx="1"/>
          </p:nvPr>
        </p:nvSpPr>
        <p:spPr>
          <a:xfrm>
            <a:off x="457200" y="990600"/>
            <a:ext cx="8382000" cy="5410200"/>
          </a:xfrm>
        </p:spPr>
        <p:txBody>
          <a:bodyPr>
            <a:normAutofit fontScale="92500" lnSpcReduction="20000"/>
          </a:bodyPr>
          <a:lstStyle/>
          <a:p>
            <a:pPr>
              <a:lnSpc>
                <a:spcPct val="150000"/>
              </a:lnSpc>
            </a:pPr>
            <a:r>
              <a:rPr lang="en-US" altLang="en-US">
                <a:latin typeface="Cambria" panose="02040503050406030204" pitchFamily="18" charset="0"/>
                <a:ea typeface="Cambria" panose="02040503050406030204" pitchFamily="18" charset="0"/>
              </a:rPr>
              <a:t>Idea: like sorting a hand of playing cards</a:t>
            </a:r>
          </a:p>
          <a:p>
            <a:pPr lvl="1">
              <a:lnSpc>
                <a:spcPct val="150000"/>
              </a:lnSpc>
            </a:pPr>
            <a:r>
              <a:rPr lang="en-US" altLang="en-US">
                <a:latin typeface="Cambria" panose="02040503050406030204" pitchFamily="18" charset="0"/>
                <a:ea typeface="Cambria" panose="02040503050406030204" pitchFamily="18" charset="0"/>
              </a:rPr>
              <a:t>Start with an empty left hand and the cards facing down on the table.</a:t>
            </a:r>
          </a:p>
          <a:p>
            <a:pPr lvl="1">
              <a:lnSpc>
                <a:spcPct val="150000"/>
              </a:lnSpc>
            </a:pPr>
            <a:r>
              <a:rPr lang="en-US" altLang="en-US">
                <a:latin typeface="Cambria" panose="02040503050406030204" pitchFamily="18" charset="0"/>
                <a:ea typeface="Cambria" panose="02040503050406030204" pitchFamily="18" charset="0"/>
              </a:rPr>
              <a:t>Remove one card at a time from the table, and insert it into the correct position in the left hand</a:t>
            </a:r>
          </a:p>
          <a:p>
            <a:pPr lvl="2">
              <a:lnSpc>
                <a:spcPct val="150000"/>
              </a:lnSpc>
            </a:pPr>
            <a:r>
              <a:rPr lang="en-US" altLang="en-US">
                <a:latin typeface="Cambria" panose="02040503050406030204" pitchFamily="18" charset="0"/>
                <a:ea typeface="Cambria" panose="02040503050406030204" pitchFamily="18" charset="0"/>
              </a:rPr>
              <a:t>compare it with each of the cards already in the hand, from right to left</a:t>
            </a:r>
          </a:p>
          <a:p>
            <a:pPr lvl="1">
              <a:lnSpc>
                <a:spcPct val="150000"/>
              </a:lnSpc>
            </a:pPr>
            <a:r>
              <a:rPr lang="en-US" altLang="en-US">
                <a:latin typeface="Cambria" panose="02040503050406030204" pitchFamily="18" charset="0"/>
                <a:ea typeface="Cambria" panose="02040503050406030204" pitchFamily="18" charset="0"/>
              </a:rPr>
              <a:t>The cards held in the left hand are sorted</a:t>
            </a:r>
          </a:p>
          <a:p>
            <a:pPr lvl="2">
              <a:lnSpc>
                <a:spcPct val="150000"/>
              </a:lnSpc>
            </a:pPr>
            <a:r>
              <a:rPr lang="en-US" altLang="en-US">
                <a:latin typeface="Cambria" panose="02040503050406030204" pitchFamily="18" charset="0"/>
                <a:ea typeface="Cambria" panose="02040503050406030204" pitchFamily="18" charset="0"/>
              </a:rPr>
              <a:t>these cards were originally the top cards of the pile on the table</a:t>
            </a:r>
          </a:p>
          <a:p>
            <a:pPr algn="just">
              <a:lnSpc>
                <a:spcPct val="150000"/>
              </a:lnSpc>
            </a:pPr>
            <a:endParaRPr lang="en-US" sz="1600">
              <a:latin typeface="Cambria" panose="02040503050406030204" pitchFamily="18" charset="0"/>
              <a:ea typeface="Cambria" panose="02040503050406030204" pitchFamily="18" charset="0"/>
            </a:endParaRP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22747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5EFD73B9-FF01-8B96-F681-EC3577E80F25}"/>
              </a:ext>
            </a:extLst>
          </p:cNvPr>
          <p:cNvSpPr>
            <a:spLocks noGrp="1"/>
          </p:cNvSpPr>
          <p:nvPr>
            <p:ph type="sldNum" sz="quarter" idx="11"/>
          </p:nvPr>
        </p:nvSpPr>
        <p:spPr/>
        <p:txBody>
          <a:bodyPr/>
          <a:lstStyle/>
          <a:p>
            <a:fld id="{DB1B5C60-3DC6-4747-BC00-9AF24CDAF467}" type="slidenum">
              <a:rPr lang="en-US" altLang="en-US"/>
              <a:pPr/>
              <a:t>15</a:t>
            </a:fld>
            <a:endParaRPr lang="en-US" altLang="en-US"/>
          </a:p>
        </p:txBody>
      </p:sp>
      <p:sp>
        <p:nvSpPr>
          <p:cNvPr id="310274" name="Rectangle 2">
            <a:extLst>
              <a:ext uri="{FF2B5EF4-FFF2-40B4-BE49-F238E27FC236}">
                <a16:creationId xmlns:a16="http://schemas.microsoft.com/office/drawing/2014/main" id="{9353296F-E919-7DAA-0C0D-57F39A121FB9}"/>
              </a:ext>
            </a:extLst>
          </p:cNvPr>
          <p:cNvSpPr>
            <a:spLocks noChangeArrowheads="1"/>
          </p:cNvSpPr>
          <p:nvPr/>
        </p:nvSpPr>
        <p:spPr bwMode="auto">
          <a:xfrm>
            <a:off x="4398963" y="1989138"/>
            <a:ext cx="4259262" cy="1200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altLang="en-US" sz="2400" b="1">
                <a:solidFill>
                  <a:srgbClr val="990033"/>
                </a:solidFill>
                <a:latin typeface="Cambria" panose="02040503050406030204" pitchFamily="18" charset="0"/>
                <a:ea typeface="Cambria" panose="02040503050406030204" pitchFamily="18" charset="0"/>
              </a:rPr>
              <a:t>To insert 12, we need to make room for it by moving first 36 and then 24.</a:t>
            </a:r>
          </a:p>
        </p:txBody>
      </p:sp>
      <p:grpSp>
        <p:nvGrpSpPr>
          <p:cNvPr id="310276" name="Group 4">
            <a:extLst>
              <a:ext uri="{FF2B5EF4-FFF2-40B4-BE49-F238E27FC236}">
                <a16:creationId xmlns:a16="http://schemas.microsoft.com/office/drawing/2014/main" id="{DE0D7584-0F90-3A38-3EE9-6E27A015EC4D}"/>
              </a:ext>
            </a:extLst>
          </p:cNvPr>
          <p:cNvGrpSpPr>
            <a:grpSpLocks/>
          </p:cNvGrpSpPr>
          <p:nvPr/>
        </p:nvGrpSpPr>
        <p:grpSpPr bwMode="auto">
          <a:xfrm>
            <a:off x="779463" y="2933700"/>
            <a:ext cx="2087562" cy="1235075"/>
            <a:chOff x="491" y="1848"/>
            <a:chExt cx="1315" cy="778"/>
          </a:xfrm>
        </p:grpSpPr>
        <p:sp>
          <p:nvSpPr>
            <p:cNvPr id="310277" name="AutoShape 5">
              <a:extLst>
                <a:ext uri="{FF2B5EF4-FFF2-40B4-BE49-F238E27FC236}">
                  <a16:creationId xmlns:a16="http://schemas.microsoft.com/office/drawing/2014/main" id="{C5DD0E4A-E745-52D5-B4A1-2CE7A35E6FE2}"/>
                </a:ext>
              </a:extLst>
            </p:cNvPr>
            <p:cNvSpPr>
              <a:spLocks noChangeArrowheads="1"/>
            </p:cNvSpPr>
            <p:nvPr/>
          </p:nvSpPr>
          <p:spPr bwMode="auto">
            <a:xfrm rot="20400000">
              <a:off x="491" y="1941"/>
              <a:ext cx="459" cy="685"/>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0278" name="AutoShape 6">
              <a:extLst>
                <a:ext uri="{FF2B5EF4-FFF2-40B4-BE49-F238E27FC236}">
                  <a16:creationId xmlns:a16="http://schemas.microsoft.com/office/drawing/2014/main" id="{206C3060-36FB-50DE-7D53-9FD717CFF6D3}"/>
                </a:ext>
              </a:extLst>
            </p:cNvPr>
            <p:cNvSpPr>
              <a:spLocks noChangeArrowheads="1"/>
            </p:cNvSpPr>
            <p:nvPr/>
          </p:nvSpPr>
          <p:spPr bwMode="auto">
            <a:xfrm rot="21180000">
              <a:off x="931" y="1848"/>
              <a:ext cx="458" cy="684"/>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0279" name="AutoShape 7">
              <a:extLst>
                <a:ext uri="{FF2B5EF4-FFF2-40B4-BE49-F238E27FC236}">
                  <a16:creationId xmlns:a16="http://schemas.microsoft.com/office/drawing/2014/main" id="{189E6F9E-3F49-458E-AECE-600C622D8B6B}"/>
                </a:ext>
              </a:extLst>
            </p:cNvPr>
            <p:cNvSpPr>
              <a:spLocks noChangeArrowheads="1"/>
            </p:cNvSpPr>
            <p:nvPr/>
          </p:nvSpPr>
          <p:spPr bwMode="auto">
            <a:xfrm rot="720000">
              <a:off x="1341" y="1849"/>
              <a:ext cx="459" cy="684"/>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0280" name="Rectangle 8">
              <a:extLst>
                <a:ext uri="{FF2B5EF4-FFF2-40B4-BE49-F238E27FC236}">
                  <a16:creationId xmlns:a16="http://schemas.microsoft.com/office/drawing/2014/main" id="{7A0677C3-BB4A-D241-50F7-1FCE0AA5C405}"/>
                </a:ext>
              </a:extLst>
            </p:cNvPr>
            <p:cNvSpPr>
              <a:spLocks noChangeArrowheads="1"/>
            </p:cNvSpPr>
            <p:nvPr/>
          </p:nvSpPr>
          <p:spPr bwMode="auto">
            <a:xfrm rot="20460000">
              <a:off x="556" y="1981"/>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6</a:t>
              </a:r>
            </a:p>
          </p:txBody>
        </p:sp>
        <p:sp>
          <p:nvSpPr>
            <p:cNvPr id="310281" name="Rectangle 9">
              <a:extLst>
                <a:ext uri="{FF2B5EF4-FFF2-40B4-BE49-F238E27FC236}">
                  <a16:creationId xmlns:a16="http://schemas.microsoft.com/office/drawing/2014/main" id="{213C92EF-BA34-DD1A-755F-082D110E3BB3}"/>
                </a:ext>
              </a:extLst>
            </p:cNvPr>
            <p:cNvSpPr>
              <a:spLocks noChangeArrowheads="1"/>
            </p:cNvSpPr>
            <p:nvPr/>
          </p:nvSpPr>
          <p:spPr bwMode="auto">
            <a:xfrm rot="21180000">
              <a:off x="938" y="1934"/>
              <a:ext cx="4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10</a:t>
              </a:r>
            </a:p>
          </p:txBody>
        </p:sp>
        <p:sp>
          <p:nvSpPr>
            <p:cNvPr id="310282" name="Rectangle 10">
              <a:extLst>
                <a:ext uri="{FF2B5EF4-FFF2-40B4-BE49-F238E27FC236}">
                  <a16:creationId xmlns:a16="http://schemas.microsoft.com/office/drawing/2014/main" id="{57FA458C-A257-2E71-C6E8-CA10A3DAF04F}"/>
                </a:ext>
              </a:extLst>
            </p:cNvPr>
            <p:cNvSpPr>
              <a:spLocks noChangeArrowheads="1"/>
            </p:cNvSpPr>
            <p:nvPr/>
          </p:nvSpPr>
          <p:spPr bwMode="auto">
            <a:xfrm rot="480000">
              <a:off x="1405" y="1921"/>
              <a:ext cx="4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24</a:t>
              </a:r>
            </a:p>
          </p:txBody>
        </p:sp>
      </p:grpSp>
      <p:sp>
        <p:nvSpPr>
          <p:cNvPr id="310283" name="AutoShape 11">
            <a:extLst>
              <a:ext uri="{FF2B5EF4-FFF2-40B4-BE49-F238E27FC236}">
                <a16:creationId xmlns:a16="http://schemas.microsoft.com/office/drawing/2014/main" id="{57D786EF-EDBA-0FEC-875A-0D1603DFE1F8}"/>
              </a:ext>
            </a:extLst>
          </p:cNvPr>
          <p:cNvSpPr>
            <a:spLocks noChangeArrowheads="1"/>
          </p:cNvSpPr>
          <p:nvPr/>
        </p:nvSpPr>
        <p:spPr bwMode="auto">
          <a:xfrm rot="1740000" flipH="1">
            <a:off x="3019425" y="4705350"/>
            <a:ext cx="730250" cy="1085850"/>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0284" name="Rectangle 12">
            <a:extLst>
              <a:ext uri="{FF2B5EF4-FFF2-40B4-BE49-F238E27FC236}">
                <a16:creationId xmlns:a16="http://schemas.microsoft.com/office/drawing/2014/main" id="{26668F54-8E13-293F-42DB-E190C23E3385}"/>
              </a:ext>
            </a:extLst>
          </p:cNvPr>
          <p:cNvSpPr>
            <a:spLocks noChangeArrowheads="1"/>
          </p:cNvSpPr>
          <p:nvPr/>
        </p:nvSpPr>
        <p:spPr bwMode="auto">
          <a:xfrm rot="1800000">
            <a:off x="3084513" y="4832350"/>
            <a:ext cx="6365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12</a:t>
            </a:r>
          </a:p>
        </p:txBody>
      </p:sp>
      <p:sp>
        <p:nvSpPr>
          <p:cNvPr id="310285" name="AutoShape 13">
            <a:extLst>
              <a:ext uri="{FF2B5EF4-FFF2-40B4-BE49-F238E27FC236}">
                <a16:creationId xmlns:a16="http://schemas.microsoft.com/office/drawing/2014/main" id="{2B32ED1A-A5A5-460A-7D5B-2B4DE35029F8}"/>
              </a:ext>
            </a:extLst>
          </p:cNvPr>
          <p:cNvSpPr>
            <a:spLocks noChangeArrowheads="1"/>
          </p:cNvSpPr>
          <p:nvPr/>
        </p:nvSpPr>
        <p:spPr bwMode="auto">
          <a:xfrm rot="1740000" flipH="1">
            <a:off x="2784475" y="3149600"/>
            <a:ext cx="730250" cy="1085850"/>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0286" name="Rectangle 14">
            <a:extLst>
              <a:ext uri="{FF2B5EF4-FFF2-40B4-BE49-F238E27FC236}">
                <a16:creationId xmlns:a16="http://schemas.microsoft.com/office/drawing/2014/main" id="{93B8E8A4-DA16-9C4C-D76E-A555EC2C04BE}"/>
              </a:ext>
            </a:extLst>
          </p:cNvPr>
          <p:cNvSpPr>
            <a:spLocks noChangeArrowheads="1"/>
          </p:cNvSpPr>
          <p:nvPr/>
        </p:nvSpPr>
        <p:spPr bwMode="auto">
          <a:xfrm rot="1500000">
            <a:off x="2913063" y="3317875"/>
            <a:ext cx="6365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36</a:t>
            </a:r>
          </a:p>
        </p:txBody>
      </p:sp>
      <p:sp>
        <p:nvSpPr>
          <p:cNvPr id="4" name="Title 3">
            <a:extLst>
              <a:ext uri="{FF2B5EF4-FFF2-40B4-BE49-F238E27FC236}">
                <a16:creationId xmlns:a16="http://schemas.microsoft.com/office/drawing/2014/main" id="{6578C1E4-181B-9EA3-C253-68C9C5DAE883}"/>
              </a:ext>
            </a:extLst>
          </p:cNvPr>
          <p:cNvSpPr>
            <a:spLocks noGrp="1"/>
          </p:cNvSpPr>
          <p:nvPr>
            <p:ph type="title"/>
          </p:nvPr>
        </p:nvSpPr>
        <p:spPr/>
        <p:txBody>
          <a:bodyPr/>
          <a:lstStyle/>
          <a:p>
            <a:r>
              <a:rPr lang="en-US">
                <a:latin typeface="Cambria" pitchFamily="18" charset="0"/>
              </a:rPr>
              <a:t>Insertion Sort</a:t>
            </a: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4D70BA3C-E519-7FF1-7D4E-851E36C2FA52}"/>
              </a:ext>
            </a:extLst>
          </p:cNvPr>
          <p:cNvSpPr>
            <a:spLocks noGrp="1"/>
          </p:cNvSpPr>
          <p:nvPr>
            <p:ph type="sldNum" sz="quarter" idx="11"/>
          </p:nvPr>
        </p:nvSpPr>
        <p:spPr/>
        <p:txBody>
          <a:bodyPr/>
          <a:lstStyle/>
          <a:p>
            <a:fld id="{D8A1C044-57A3-4490-8B7C-381449D15615}" type="slidenum">
              <a:rPr lang="en-US" altLang="en-US"/>
              <a:pPr/>
              <a:t>16</a:t>
            </a:fld>
            <a:endParaRPr lang="en-US" altLang="en-US"/>
          </a:p>
        </p:txBody>
      </p:sp>
      <p:grpSp>
        <p:nvGrpSpPr>
          <p:cNvPr id="312322" name="Group 2">
            <a:extLst>
              <a:ext uri="{FF2B5EF4-FFF2-40B4-BE49-F238E27FC236}">
                <a16:creationId xmlns:a16="http://schemas.microsoft.com/office/drawing/2014/main" id="{1BED5D4F-A734-1B45-04F5-3D9D914391FC}"/>
              </a:ext>
            </a:extLst>
          </p:cNvPr>
          <p:cNvGrpSpPr>
            <a:grpSpLocks/>
          </p:cNvGrpSpPr>
          <p:nvPr/>
        </p:nvGrpSpPr>
        <p:grpSpPr bwMode="auto">
          <a:xfrm>
            <a:off x="779463" y="2933700"/>
            <a:ext cx="2087562" cy="1235075"/>
            <a:chOff x="491" y="1848"/>
            <a:chExt cx="1315" cy="778"/>
          </a:xfrm>
        </p:grpSpPr>
        <p:sp>
          <p:nvSpPr>
            <p:cNvPr id="312323" name="AutoShape 3">
              <a:extLst>
                <a:ext uri="{FF2B5EF4-FFF2-40B4-BE49-F238E27FC236}">
                  <a16:creationId xmlns:a16="http://schemas.microsoft.com/office/drawing/2014/main" id="{FC7D2BE8-F1F9-6D7C-D615-A3B172E7537C}"/>
                </a:ext>
              </a:extLst>
            </p:cNvPr>
            <p:cNvSpPr>
              <a:spLocks noChangeArrowheads="1"/>
            </p:cNvSpPr>
            <p:nvPr/>
          </p:nvSpPr>
          <p:spPr bwMode="auto">
            <a:xfrm rot="20400000">
              <a:off x="491" y="1941"/>
              <a:ext cx="459" cy="685"/>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2324" name="AutoShape 4">
              <a:extLst>
                <a:ext uri="{FF2B5EF4-FFF2-40B4-BE49-F238E27FC236}">
                  <a16:creationId xmlns:a16="http://schemas.microsoft.com/office/drawing/2014/main" id="{97D6C8F5-A604-12BC-1AB9-CE735B68B460}"/>
                </a:ext>
              </a:extLst>
            </p:cNvPr>
            <p:cNvSpPr>
              <a:spLocks noChangeArrowheads="1"/>
            </p:cNvSpPr>
            <p:nvPr/>
          </p:nvSpPr>
          <p:spPr bwMode="auto">
            <a:xfrm rot="21180000">
              <a:off x="931" y="1848"/>
              <a:ext cx="458" cy="684"/>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2325" name="AutoShape 5">
              <a:extLst>
                <a:ext uri="{FF2B5EF4-FFF2-40B4-BE49-F238E27FC236}">
                  <a16:creationId xmlns:a16="http://schemas.microsoft.com/office/drawing/2014/main" id="{E2FC3029-85D1-EDDF-CD42-80A9D0657369}"/>
                </a:ext>
              </a:extLst>
            </p:cNvPr>
            <p:cNvSpPr>
              <a:spLocks noChangeArrowheads="1"/>
            </p:cNvSpPr>
            <p:nvPr/>
          </p:nvSpPr>
          <p:spPr bwMode="auto">
            <a:xfrm rot="720000">
              <a:off x="1341" y="1849"/>
              <a:ext cx="459" cy="684"/>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2326" name="Rectangle 6">
              <a:extLst>
                <a:ext uri="{FF2B5EF4-FFF2-40B4-BE49-F238E27FC236}">
                  <a16:creationId xmlns:a16="http://schemas.microsoft.com/office/drawing/2014/main" id="{BA13B9A3-78D1-B136-F8FB-35E3D854A58C}"/>
                </a:ext>
              </a:extLst>
            </p:cNvPr>
            <p:cNvSpPr>
              <a:spLocks noChangeArrowheads="1"/>
            </p:cNvSpPr>
            <p:nvPr/>
          </p:nvSpPr>
          <p:spPr bwMode="auto">
            <a:xfrm rot="20460000">
              <a:off x="556" y="1981"/>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6</a:t>
              </a:r>
            </a:p>
          </p:txBody>
        </p:sp>
        <p:sp>
          <p:nvSpPr>
            <p:cNvPr id="312327" name="Rectangle 7">
              <a:extLst>
                <a:ext uri="{FF2B5EF4-FFF2-40B4-BE49-F238E27FC236}">
                  <a16:creationId xmlns:a16="http://schemas.microsoft.com/office/drawing/2014/main" id="{16DE77C5-A447-6736-2FBC-B3EA04B8282E}"/>
                </a:ext>
              </a:extLst>
            </p:cNvPr>
            <p:cNvSpPr>
              <a:spLocks noChangeArrowheads="1"/>
            </p:cNvSpPr>
            <p:nvPr/>
          </p:nvSpPr>
          <p:spPr bwMode="auto">
            <a:xfrm rot="21180000">
              <a:off x="938" y="1934"/>
              <a:ext cx="4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10</a:t>
              </a:r>
            </a:p>
          </p:txBody>
        </p:sp>
        <p:sp>
          <p:nvSpPr>
            <p:cNvPr id="312328" name="Rectangle 8">
              <a:extLst>
                <a:ext uri="{FF2B5EF4-FFF2-40B4-BE49-F238E27FC236}">
                  <a16:creationId xmlns:a16="http://schemas.microsoft.com/office/drawing/2014/main" id="{8C4AFD77-7846-A07D-6F4A-E2F1CFE39E5F}"/>
                </a:ext>
              </a:extLst>
            </p:cNvPr>
            <p:cNvSpPr>
              <a:spLocks noChangeArrowheads="1"/>
            </p:cNvSpPr>
            <p:nvPr/>
          </p:nvSpPr>
          <p:spPr bwMode="auto">
            <a:xfrm rot="480000">
              <a:off x="1405" y="1921"/>
              <a:ext cx="4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24</a:t>
              </a:r>
            </a:p>
          </p:txBody>
        </p:sp>
      </p:grpSp>
      <p:sp>
        <p:nvSpPr>
          <p:cNvPr id="312331" name="AutoShape 11">
            <a:extLst>
              <a:ext uri="{FF2B5EF4-FFF2-40B4-BE49-F238E27FC236}">
                <a16:creationId xmlns:a16="http://schemas.microsoft.com/office/drawing/2014/main" id="{71AD7347-55BF-5F9A-9326-5E4E3CB61715}"/>
              </a:ext>
            </a:extLst>
          </p:cNvPr>
          <p:cNvSpPr>
            <a:spLocks noChangeArrowheads="1"/>
          </p:cNvSpPr>
          <p:nvPr/>
        </p:nvSpPr>
        <p:spPr bwMode="auto">
          <a:xfrm rot="1740000" flipH="1">
            <a:off x="3506788" y="3149600"/>
            <a:ext cx="730250" cy="1085850"/>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2332" name="Rectangle 12">
            <a:extLst>
              <a:ext uri="{FF2B5EF4-FFF2-40B4-BE49-F238E27FC236}">
                <a16:creationId xmlns:a16="http://schemas.microsoft.com/office/drawing/2014/main" id="{9567B83B-7498-BC26-2576-476DF7A2EC2A}"/>
              </a:ext>
            </a:extLst>
          </p:cNvPr>
          <p:cNvSpPr>
            <a:spLocks noChangeArrowheads="1"/>
          </p:cNvSpPr>
          <p:nvPr/>
        </p:nvSpPr>
        <p:spPr bwMode="auto">
          <a:xfrm rot="1500000">
            <a:off x="3635375" y="3317875"/>
            <a:ext cx="6365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36</a:t>
            </a:r>
          </a:p>
        </p:txBody>
      </p:sp>
      <p:sp>
        <p:nvSpPr>
          <p:cNvPr id="312333" name="AutoShape 13">
            <a:extLst>
              <a:ext uri="{FF2B5EF4-FFF2-40B4-BE49-F238E27FC236}">
                <a16:creationId xmlns:a16="http://schemas.microsoft.com/office/drawing/2014/main" id="{85EC79BB-F2AF-89A0-C158-456E4C37B1FC}"/>
              </a:ext>
            </a:extLst>
          </p:cNvPr>
          <p:cNvSpPr>
            <a:spLocks noChangeArrowheads="1"/>
          </p:cNvSpPr>
          <p:nvPr/>
        </p:nvSpPr>
        <p:spPr bwMode="auto">
          <a:xfrm rot="1740000" flipH="1">
            <a:off x="3019425" y="4705350"/>
            <a:ext cx="730250" cy="1085850"/>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2334" name="Rectangle 14">
            <a:extLst>
              <a:ext uri="{FF2B5EF4-FFF2-40B4-BE49-F238E27FC236}">
                <a16:creationId xmlns:a16="http://schemas.microsoft.com/office/drawing/2014/main" id="{BAA2F6BD-649C-8B82-7E49-5604414A0C30}"/>
              </a:ext>
            </a:extLst>
          </p:cNvPr>
          <p:cNvSpPr>
            <a:spLocks noChangeArrowheads="1"/>
          </p:cNvSpPr>
          <p:nvPr/>
        </p:nvSpPr>
        <p:spPr bwMode="auto">
          <a:xfrm rot="1800000">
            <a:off x="3084513" y="4832350"/>
            <a:ext cx="6365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12</a:t>
            </a:r>
          </a:p>
        </p:txBody>
      </p:sp>
      <p:sp>
        <p:nvSpPr>
          <p:cNvPr id="4" name="Title 3">
            <a:extLst>
              <a:ext uri="{FF2B5EF4-FFF2-40B4-BE49-F238E27FC236}">
                <a16:creationId xmlns:a16="http://schemas.microsoft.com/office/drawing/2014/main" id="{339AB345-4DBC-F992-A442-AA1F84E983F0}"/>
              </a:ext>
            </a:extLst>
          </p:cNvPr>
          <p:cNvSpPr>
            <a:spLocks noGrp="1"/>
          </p:cNvSpPr>
          <p:nvPr>
            <p:ph type="title"/>
          </p:nvPr>
        </p:nvSpPr>
        <p:spPr/>
        <p:txBody>
          <a:bodyPr/>
          <a:lstStyle/>
          <a:p>
            <a:r>
              <a:rPr lang="en-US">
                <a:latin typeface="Cambria" pitchFamily="18" charset="0"/>
              </a:rPr>
              <a:t>Insertion Sort</a:t>
            </a:r>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A8CCDADE-7B60-2A24-0C3C-81A59A2DDEE4}"/>
              </a:ext>
            </a:extLst>
          </p:cNvPr>
          <p:cNvSpPr>
            <a:spLocks noGrp="1"/>
          </p:cNvSpPr>
          <p:nvPr>
            <p:ph type="sldNum" sz="quarter" idx="11"/>
          </p:nvPr>
        </p:nvSpPr>
        <p:spPr/>
        <p:txBody>
          <a:bodyPr/>
          <a:lstStyle/>
          <a:p>
            <a:fld id="{F271772A-A41C-46CB-99B6-07A061F31B49}" type="slidenum">
              <a:rPr lang="en-US" altLang="en-US"/>
              <a:pPr/>
              <a:t>17</a:t>
            </a:fld>
            <a:endParaRPr lang="en-US" altLang="en-US"/>
          </a:p>
        </p:txBody>
      </p:sp>
      <p:sp>
        <p:nvSpPr>
          <p:cNvPr id="314372" name="AutoShape 4">
            <a:extLst>
              <a:ext uri="{FF2B5EF4-FFF2-40B4-BE49-F238E27FC236}">
                <a16:creationId xmlns:a16="http://schemas.microsoft.com/office/drawing/2014/main" id="{C75C4D44-BFF1-0828-4621-33D257F7A723}"/>
              </a:ext>
            </a:extLst>
          </p:cNvPr>
          <p:cNvSpPr>
            <a:spLocks noChangeArrowheads="1"/>
          </p:cNvSpPr>
          <p:nvPr/>
        </p:nvSpPr>
        <p:spPr bwMode="auto">
          <a:xfrm rot="20400000">
            <a:off x="779463" y="3081338"/>
            <a:ext cx="728662" cy="1087437"/>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4373" name="AutoShape 5">
            <a:extLst>
              <a:ext uri="{FF2B5EF4-FFF2-40B4-BE49-F238E27FC236}">
                <a16:creationId xmlns:a16="http://schemas.microsoft.com/office/drawing/2014/main" id="{71018D2A-7081-05D8-6B79-03E61BA0C950}"/>
              </a:ext>
            </a:extLst>
          </p:cNvPr>
          <p:cNvSpPr>
            <a:spLocks noChangeArrowheads="1"/>
          </p:cNvSpPr>
          <p:nvPr/>
        </p:nvSpPr>
        <p:spPr bwMode="auto">
          <a:xfrm rot="21180000">
            <a:off x="1477963" y="2933700"/>
            <a:ext cx="727075" cy="1085850"/>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4374" name="Rectangle 6">
            <a:extLst>
              <a:ext uri="{FF2B5EF4-FFF2-40B4-BE49-F238E27FC236}">
                <a16:creationId xmlns:a16="http://schemas.microsoft.com/office/drawing/2014/main" id="{7F6AD63E-D9C2-11E6-EDB0-BEDC8FA053A0}"/>
              </a:ext>
            </a:extLst>
          </p:cNvPr>
          <p:cNvSpPr>
            <a:spLocks noChangeArrowheads="1"/>
          </p:cNvSpPr>
          <p:nvPr/>
        </p:nvSpPr>
        <p:spPr bwMode="auto">
          <a:xfrm rot="20460000">
            <a:off x="882650" y="3144838"/>
            <a:ext cx="4095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6</a:t>
            </a:r>
          </a:p>
        </p:txBody>
      </p:sp>
      <p:sp>
        <p:nvSpPr>
          <p:cNvPr id="314375" name="Rectangle 7">
            <a:extLst>
              <a:ext uri="{FF2B5EF4-FFF2-40B4-BE49-F238E27FC236}">
                <a16:creationId xmlns:a16="http://schemas.microsoft.com/office/drawing/2014/main" id="{BADDD61B-5707-1142-D44E-C5AD4CC16033}"/>
              </a:ext>
            </a:extLst>
          </p:cNvPr>
          <p:cNvSpPr>
            <a:spLocks noChangeArrowheads="1"/>
          </p:cNvSpPr>
          <p:nvPr/>
        </p:nvSpPr>
        <p:spPr bwMode="auto">
          <a:xfrm rot="21180000">
            <a:off x="1489075" y="3070225"/>
            <a:ext cx="6365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10</a:t>
            </a:r>
          </a:p>
        </p:txBody>
      </p:sp>
      <p:grpSp>
        <p:nvGrpSpPr>
          <p:cNvPr id="314376" name="Group 8">
            <a:extLst>
              <a:ext uri="{FF2B5EF4-FFF2-40B4-BE49-F238E27FC236}">
                <a16:creationId xmlns:a16="http://schemas.microsoft.com/office/drawing/2014/main" id="{9A965506-E3E1-7D52-1B38-D39BF46DA581}"/>
              </a:ext>
            </a:extLst>
          </p:cNvPr>
          <p:cNvGrpSpPr>
            <a:grpSpLocks/>
          </p:cNvGrpSpPr>
          <p:nvPr/>
        </p:nvGrpSpPr>
        <p:grpSpPr bwMode="auto">
          <a:xfrm>
            <a:off x="2851150" y="2935288"/>
            <a:ext cx="1420813" cy="1300162"/>
            <a:chOff x="1796" y="1849"/>
            <a:chExt cx="895" cy="819"/>
          </a:xfrm>
        </p:grpSpPr>
        <p:sp>
          <p:nvSpPr>
            <p:cNvPr id="314377" name="AutoShape 9">
              <a:extLst>
                <a:ext uri="{FF2B5EF4-FFF2-40B4-BE49-F238E27FC236}">
                  <a16:creationId xmlns:a16="http://schemas.microsoft.com/office/drawing/2014/main" id="{29BFE2CB-665A-8A3B-45DB-0151CB22FB99}"/>
                </a:ext>
              </a:extLst>
            </p:cNvPr>
            <p:cNvSpPr>
              <a:spLocks noChangeArrowheads="1"/>
            </p:cNvSpPr>
            <p:nvPr/>
          </p:nvSpPr>
          <p:spPr bwMode="auto">
            <a:xfrm rot="720000">
              <a:off x="1796" y="1849"/>
              <a:ext cx="459" cy="684"/>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4378" name="AutoShape 10">
              <a:extLst>
                <a:ext uri="{FF2B5EF4-FFF2-40B4-BE49-F238E27FC236}">
                  <a16:creationId xmlns:a16="http://schemas.microsoft.com/office/drawing/2014/main" id="{4BB051B1-EEA6-9F2B-C853-1BE4111AE746}"/>
                </a:ext>
              </a:extLst>
            </p:cNvPr>
            <p:cNvSpPr>
              <a:spLocks noChangeArrowheads="1"/>
            </p:cNvSpPr>
            <p:nvPr/>
          </p:nvSpPr>
          <p:spPr bwMode="auto">
            <a:xfrm rot="1740000" flipH="1">
              <a:off x="2209" y="1984"/>
              <a:ext cx="460" cy="684"/>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4379" name="Rectangle 11">
              <a:extLst>
                <a:ext uri="{FF2B5EF4-FFF2-40B4-BE49-F238E27FC236}">
                  <a16:creationId xmlns:a16="http://schemas.microsoft.com/office/drawing/2014/main" id="{FACF7281-C95A-F019-A4DC-C4956307F288}"/>
                </a:ext>
              </a:extLst>
            </p:cNvPr>
            <p:cNvSpPr>
              <a:spLocks noChangeArrowheads="1"/>
            </p:cNvSpPr>
            <p:nvPr/>
          </p:nvSpPr>
          <p:spPr bwMode="auto">
            <a:xfrm rot="480000">
              <a:off x="1860" y="1921"/>
              <a:ext cx="4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24</a:t>
              </a:r>
            </a:p>
          </p:txBody>
        </p:sp>
        <p:sp>
          <p:nvSpPr>
            <p:cNvPr id="314380" name="Rectangle 12">
              <a:extLst>
                <a:ext uri="{FF2B5EF4-FFF2-40B4-BE49-F238E27FC236}">
                  <a16:creationId xmlns:a16="http://schemas.microsoft.com/office/drawing/2014/main" id="{0F90C099-27A7-686C-7462-693B5881C3BB}"/>
                </a:ext>
              </a:extLst>
            </p:cNvPr>
            <p:cNvSpPr>
              <a:spLocks noChangeArrowheads="1"/>
            </p:cNvSpPr>
            <p:nvPr/>
          </p:nvSpPr>
          <p:spPr bwMode="auto">
            <a:xfrm rot="1500000">
              <a:off x="2290" y="2090"/>
              <a:ext cx="4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36</a:t>
              </a:r>
            </a:p>
          </p:txBody>
        </p:sp>
      </p:grpSp>
      <p:sp>
        <p:nvSpPr>
          <p:cNvPr id="314381" name="AutoShape 13">
            <a:extLst>
              <a:ext uri="{FF2B5EF4-FFF2-40B4-BE49-F238E27FC236}">
                <a16:creationId xmlns:a16="http://schemas.microsoft.com/office/drawing/2014/main" id="{2C6FEB69-B621-820B-6F09-2724694DE1A5}"/>
              </a:ext>
            </a:extLst>
          </p:cNvPr>
          <p:cNvSpPr>
            <a:spLocks noChangeArrowheads="1"/>
          </p:cNvSpPr>
          <p:nvPr/>
        </p:nvSpPr>
        <p:spPr bwMode="auto">
          <a:xfrm rot="1740000" flipH="1">
            <a:off x="3019425" y="4705350"/>
            <a:ext cx="730250" cy="1085850"/>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4382" name="Rectangle 14">
            <a:extLst>
              <a:ext uri="{FF2B5EF4-FFF2-40B4-BE49-F238E27FC236}">
                <a16:creationId xmlns:a16="http://schemas.microsoft.com/office/drawing/2014/main" id="{C612A88D-6BC5-A3D3-660B-1CCB5CB90E17}"/>
              </a:ext>
            </a:extLst>
          </p:cNvPr>
          <p:cNvSpPr>
            <a:spLocks noChangeArrowheads="1"/>
          </p:cNvSpPr>
          <p:nvPr/>
        </p:nvSpPr>
        <p:spPr bwMode="auto">
          <a:xfrm rot="1800000">
            <a:off x="3084513" y="4832350"/>
            <a:ext cx="6365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12</a:t>
            </a:r>
          </a:p>
        </p:txBody>
      </p:sp>
      <p:sp>
        <p:nvSpPr>
          <p:cNvPr id="4" name="Title 3">
            <a:extLst>
              <a:ext uri="{FF2B5EF4-FFF2-40B4-BE49-F238E27FC236}">
                <a16:creationId xmlns:a16="http://schemas.microsoft.com/office/drawing/2014/main" id="{C773C26E-8519-8D86-1ACC-6528CEA6D878}"/>
              </a:ext>
            </a:extLst>
          </p:cNvPr>
          <p:cNvSpPr>
            <a:spLocks noGrp="1"/>
          </p:cNvSpPr>
          <p:nvPr>
            <p:ph type="title"/>
          </p:nvPr>
        </p:nvSpPr>
        <p:spPr/>
        <p:txBody>
          <a:bodyPr/>
          <a:lstStyle/>
          <a:p>
            <a:r>
              <a:rPr lang="en-US">
                <a:latin typeface="Cambria" pitchFamily="18" charset="0"/>
              </a:rPr>
              <a:t>Insertion Sort</a:t>
            </a:r>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A8CCDADE-7B60-2A24-0C3C-81A59A2DDEE4}"/>
              </a:ext>
            </a:extLst>
          </p:cNvPr>
          <p:cNvSpPr>
            <a:spLocks noGrp="1"/>
          </p:cNvSpPr>
          <p:nvPr>
            <p:ph type="sldNum" sz="quarter" idx="11"/>
          </p:nvPr>
        </p:nvSpPr>
        <p:spPr/>
        <p:txBody>
          <a:bodyPr/>
          <a:lstStyle/>
          <a:p>
            <a:fld id="{F271772A-A41C-46CB-99B6-07A061F31B49}" type="slidenum">
              <a:rPr lang="en-US" altLang="en-US"/>
              <a:pPr/>
              <a:t>18</a:t>
            </a:fld>
            <a:endParaRPr lang="en-US" altLang="en-US"/>
          </a:p>
        </p:txBody>
      </p:sp>
      <p:sp>
        <p:nvSpPr>
          <p:cNvPr id="314372" name="AutoShape 4">
            <a:extLst>
              <a:ext uri="{FF2B5EF4-FFF2-40B4-BE49-F238E27FC236}">
                <a16:creationId xmlns:a16="http://schemas.microsoft.com/office/drawing/2014/main" id="{C75C4D44-BFF1-0828-4621-33D257F7A723}"/>
              </a:ext>
            </a:extLst>
          </p:cNvPr>
          <p:cNvSpPr>
            <a:spLocks noChangeArrowheads="1"/>
          </p:cNvSpPr>
          <p:nvPr/>
        </p:nvSpPr>
        <p:spPr bwMode="auto">
          <a:xfrm rot="20400000">
            <a:off x="779463" y="3081338"/>
            <a:ext cx="728662" cy="1087437"/>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4373" name="AutoShape 5">
            <a:extLst>
              <a:ext uri="{FF2B5EF4-FFF2-40B4-BE49-F238E27FC236}">
                <a16:creationId xmlns:a16="http://schemas.microsoft.com/office/drawing/2014/main" id="{71018D2A-7081-05D8-6B79-03E61BA0C950}"/>
              </a:ext>
            </a:extLst>
          </p:cNvPr>
          <p:cNvSpPr>
            <a:spLocks noChangeArrowheads="1"/>
          </p:cNvSpPr>
          <p:nvPr/>
        </p:nvSpPr>
        <p:spPr bwMode="auto">
          <a:xfrm rot="21180000">
            <a:off x="1477963" y="2933700"/>
            <a:ext cx="727075" cy="1085850"/>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4374" name="Rectangle 6">
            <a:extLst>
              <a:ext uri="{FF2B5EF4-FFF2-40B4-BE49-F238E27FC236}">
                <a16:creationId xmlns:a16="http://schemas.microsoft.com/office/drawing/2014/main" id="{7F6AD63E-D9C2-11E6-EDB0-BEDC8FA053A0}"/>
              </a:ext>
            </a:extLst>
          </p:cNvPr>
          <p:cNvSpPr>
            <a:spLocks noChangeArrowheads="1"/>
          </p:cNvSpPr>
          <p:nvPr/>
        </p:nvSpPr>
        <p:spPr bwMode="auto">
          <a:xfrm rot="20460000">
            <a:off x="882650" y="3144838"/>
            <a:ext cx="4095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6</a:t>
            </a:r>
          </a:p>
        </p:txBody>
      </p:sp>
      <p:sp>
        <p:nvSpPr>
          <p:cNvPr id="314375" name="Rectangle 7">
            <a:extLst>
              <a:ext uri="{FF2B5EF4-FFF2-40B4-BE49-F238E27FC236}">
                <a16:creationId xmlns:a16="http://schemas.microsoft.com/office/drawing/2014/main" id="{BADDD61B-5707-1142-D44E-C5AD4CC16033}"/>
              </a:ext>
            </a:extLst>
          </p:cNvPr>
          <p:cNvSpPr>
            <a:spLocks noChangeArrowheads="1"/>
          </p:cNvSpPr>
          <p:nvPr/>
        </p:nvSpPr>
        <p:spPr bwMode="auto">
          <a:xfrm rot="21180000">
            <a:off x="1489075" y="3070225"/>
            <a:ext cx="6365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10</a:t>
            </a:r>
          </a:p>
        </p:txBody>
      </p:sp>
      <p:grpSp>
        <p:nvGrpSpPr>
          <p:cNvPr id="314376" name="Group 8">
            <a:extLst>
              <a:ext uri="{FF2B5EF4-FFF2-40B4-BE49-F238E27FC236}">
                <a16:creationId xmlns:a16="http://schemas.microsoft.com/office/drawing/2014/main" id="{9A965506-E3E1-7D52-1B38-D39BF46DA581}"/>
              </a:ext>
            </a:extLst>
          </p:cNvPr>
          <p:cNvGrpSpPr>
            <a:grpSpLocks/>
          </p:cNvGrpSpPr>
          <p:nvPr/>
        </p:nvGrpSpPr>
        <p:grpSpPr bwMode="auto">
          <a:xfrm>
            <a:off x="2851150" y="2935288"/>
            <a:ext cx="1420813" cy="1300162"/>
            <a:chOff x="1796" y="1849"/>
            <a:chExt cx="895" cy="819"/>
          </a:xfrm>
        </p:grpSpPr>
        <p:sp>
          <p:nvSpPr>
            <p:cNvPr id="314377" name="AutoShape 9">
              <a:extLst>
                <a:ext uri="{FF2B5EF4-FFF2-40B4-BE49-F238E27FC236}">
                  <a16:creationId xmlns:a16="http://schemas.microsoft.com/office/drawing/2014/main" id="{29BFE2CB-665A-8A3B-45DB-0151CB22FB99}"/>
                </a:ext>
              </a:extLst>
            </p:cNvPr>
            <p:cNvSpPr>
              <a:spLocks noChangeArrowheads="1"/>
            </p:cNvSpPr>
            <p:nvPr/>
          </p:nvSpPr>
          <p:spPr bwMode="auto">
            <a:xfrm rot="720000">
              <a:off x="1796" y="1849"/>
              <a:ext cx="459" cy="684"/>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4378" name="AutoShape 10">
              <a:extLst>
                <a:ext uri="{FF2B5EF4-FFF2-40B4-BE49-F238E27FC236}">
                  <a16:creationId xmlns:a16="http://schemas.microsoft.com/office/drawing/2014/main" id="{4BB051B1-EEA6-9F2B-C853-1BE4111AE746}"/>
                </a:ext>
              </a:extLst>
            </p:cNvPr>
            <p:cNvSpPr>
              <a:spLocks noChangeArrowheads="1"/>
            </p:cNvSpPr>
            <p:nvPr/>
          </p:nvSpPr>
          <p:spPr bwMode="auto">
            <a:xfrm rot="1740000" flipH="1">
              <a:off x="2209" y="1984"/>
              <a:ext cx="460" cy="684"/>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4379" name="Rectangle 11">
              <a:extLst>
                <a:ext uri="{FF2B5EF4-FFF2-40B4-BE49-F238E27FC236}">
                  <a16:creationId xmlns:a16="http://schemas.microsoft.com/office/drawing/2014/main" id="{FACF7281-C95A-F019-A4DC-C4956307F288}"/>
                </a:ext>
              </a:extLst>
            </p:cNvPr>
            <p:cNvSpPr>
              <a:spLocks noChangeArrowheads="1"/>
            </p:cNvSpPr>
            <p:nvPr/>
          </p:nvSpPr>
          <p:spPr bwMode="auto">
            <a:xfrm rot="480000">
              <a:off x="1860" y="1921"/>
              <a:ext cx="4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24</a:t>
              </a:r>
            </a:p>
          </p:txBody>
        </p:sp>
        <p:sp>
          <p:nvSpPr>
            <p:cNvPr id="314380" name="Rectangle 12">
              <a:extLst>
                <a:ext uri="{FF2B5EF4-FFF2-40B4-BE49-F238E27FC236}">
                  <a16:creationId xmlns:a16="http://schemas.microsoft.com/office/drawing/2014/main" id="{0F90C099-27A7-686C-7462-693B5881C3BB}"/>
                </a:ext>
              </a:extLst>
            </p:cNvPr>
            <p:cNvSpPr>
              <a:spLocks noChangeArrowheads="1"/>
            </p:cNvSpPr>
            <p:nvPr/>
          </p:nvSpPr>
          <p:spPr bwMode="auto">
            <a:xfrm rot="1500000">
              <a:off x="2290" y="2090"/>
              <a:ext cx="4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36</a:t>
              </a:r>
            </a:p>
          </p:txBody>
        </p:sp>
      </p:grpSp>
      <p:sp>
        <p:nvSpPr>
          <p:cNvPr id="314381" name="AutoShape 13">
            <a:extLst>
              <a:ext uri="{FF2B5EF4-FFF2-40B4-BE49-F238E27FC236}">
                <a16:creationId xmlns:a16="http://schemas.microsoft.com/office/drawing/2014/main" id="{2C6FEB69-B621-820B-6F09-2724694DE1A5}"/>
              </a:ext>
            </a:extLst>
          </p:cNvPr>
          <p:cNvSpPr>
            <a:spLocks noChangeArrowheads="1"/>
          </p:cNvSpPr>
          <p:nvPr/>
        </p:nvSpPr>
        <p:spPr bwMode="auto">
          <a:xfrm flipH="1">
            <a:off x="2174426" y="2871403"/>
            <a:ext cx="730250" cy="1085850"/>
          </a:xfrm>
          <a:prstGeom prst="roundRect">
            <a:avLst>
              <a:gd name="adj" fmla="val 12495"/>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4382" name="Rectangle 14">
            <a:extLst>
              <a:ext uri="{FF2B5EF4-FFF2-40B4-BE49-F238E27FC236}">
                <a16:creationId xmlns:a16="http://schemas.microsoft.com/office/drawing/2014/main" id="{C612A88D-6BC5-A3D3-660B-1CCB5CB90E17}"/>
              </a:ext>
            </a:extLst>
          </p:cNvPr>
          <p:cNvSpPr>
            <a:spLocks noChangeArrowheads="1"/>
          </p:cNvSpPr>
          <p:nvPr/>
        </p:nvSpPr>
        <p:spPr bwMode="auto">
          <a:xfrm>
            <a:off x="2220769" y="2989519"/>
            <a:ext cx="6365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3200" b="1"/>
              <a:t>12</a:t>
            </a:r>
          </a:p>
        </p:txBody>
      </p:sp>
      <p:sp>
        <p:nvSpPr>
          <p:cNvPr id="4" name="Title 3">
            <a:extLst>
              <a:ext uri="{FF2B5EF4-FFF2-40B4-BE49-F238E27FC236}">
                <a16:creationId xmlns:a16="http://schemas.microsoft.com/office/drawing/2014/main" id="{C773C26E-8519-8D86-1ACC-6528CEA6D878}"/>
              </a:ext>
            </a:extLst>
          </p:cNvPr>
          <p:cNvSpPr>
            <a:spLocks noGrp="1"/>
          </p:cNvSpPr>
          <p:nvPr>
            <p:ph type="title"/>
          </p:nvPr>
        </p:nvSpPr>
        <p:spPr/>
        <p:txBody>
          <a:bodyPr/>
          <a:lstStyle/>
          <a:p>
            <a:r>
              <a:rPr lang="en-US">
                <a:latin typeface="Cambria" pitchFamily="18" charset="0"/>
              </a:rPr>
              <a:t>Insertion Sort</a:t>
            </a:r>
            <a:endParaRPr lang="en-IN"/>
          </a:p>
        </p:txBody>
      </p:sp>
    </p:spTree>
    <p:extLst>
      <p:ext uri="{BB962C8B-B14F-4D97-AF65-F5344CB8AC3E}">
        <p14:creationId xmlns:p14="http://schemas.microsoft.com/office/powerpoint/2010/main" val="3334919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CCCD1C74-1B33-08B7-F12F-437B99A39575}"/>
              </a:ext>
            </a:extLst>
          </p:cNvPr>
          <p:cNvSpPr>
            <a:spLocks noGrp="1"/>
          </p:cNvSpPr>
          <p:nvPr>
            <p:ph type="sldNum" sz="quarter" idx="11"/>
          </p:nvPr>
        </p:nvSpPr>
        <p:spPr/>
        <p:txBody>
          <a:bodyPr/>
          <a:lstStyle/>
          <a:p>
            <a:fld id="{C15A0BA8-A3FD-4297-8B11-F809AD074E5A}" type="slidenum">
              <a:rPr lang="en-US" altLang="en-US">
                <a:latin typeface="Cambria" panose="02040503050406030204" pitchFamily="18" charset="0"/>
                <a:ea typeface="Cambria" panose="02040503050406030204" pitchFamily="18" charset="0"/>
              </a:rPr>
              <a:pPr/>
              <a:t>19</a:t>
            </a:fld>
            <a:endParaRPr lang="en-US" altLang="en-US">
              <a:latin typeface="Cambria" panose="02040503050406030204" pitchFamily="18" charset="0"/>
              <a:ea typeface="Cambria" panose="02040503050406030204" pitchFamily="18" charset="0"/>
            </a:endParaRPr>
          </a:p>
        </p:txBody>
      </p:sp>
      <p:sp>
        <p:nvSpPr>
          <p:cNvPr id="280578" name="Rectangle 2">
            <a:extLst>
              <a:ext uri="{FF2B5EF4-FFF2-40B4-BE49-F238E27FC236}">
                <a16:creationId xmlns:a16="http://schemas.microsoft.com/office/drawing/2014/main" id="{2AA9362F-13C1-4735-4823-C19839E35075}"/>
              </a:ext>
            </a:extLst>
          </p:cNvPr>
          <p:cNvSpPr>
            <a:spLocks noGrp="1" noChangeArrowheads="1"/>
          </p:cNvSpPr>
          <p:nvPr>
            <p:ph type="title"/>
          </p:nvPr>
        </p:nvSpPr>
        <p:spPr/>
        <p:txBody>
          <a:bodyPr/>
          <a:lstStyle/>
          <a:p>
            <a:r>
              <a:rPr lang="en-US" altLang="en-US">
                <a:latin typeface="Cambria" panose="02040503050406030204" pitchFamily="18" charset="0"/>
                <a:ea typeface="Cambria" panose="02040503050406030204" pitchFamily="18" charset="0"/>
              </a:rPr>
              <a:t>Insertion Sort</a:t>
            </a:r>
          </a:p>
        </p:txBody>
      </p:sp>
      <p:pic>
        <p:nvPicPr>
          <p:cNvPr id="280579" name="Picture 3">
            <a:extLst>
              <a:ext uri="{FF2B5EF4-FFF2-40B4-BE49-F238E27FC236}">
                <a16:creationId xmlns:a16="http://schemas.microsoft.com/office/drawing/2014/main" id="{1EB5C2BC-14D0-6075-F24F-26B074045677}"/>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l="1018" t="18683" r="5267" b="65454"/>
          <a:stretch>
            <a:fillRect/>
          </a:stretch>
        </p:blipFill>
        <p:spPr>
          <a:xfrm>
            <a:off x="1992313" y="3756025"/>
            <a:ext cx="5068887" cy="855663"/>
          </a:xfrm>
          <a:noFill/>
          <a:ln/>
        </p:spPr>
      </p:pic>
      <p:sp>
        <p:nvSpPr>
          <p:cNvPr id="280587" name="Line 11">
            <a:extLst>
              <a:ext uri="{FF2B5EF4-FFF2-40B4-BE49-F238E27FC236}">
                <a16:creationId xmlns:a16="http://schemas.microsoft.com/office/drawing/2014/main" id="{00AB7A62-1FF5-10DC-4C5C-0BDE40256583}"/>
              </a:ext>
            </a:extLst>
          </p:cNvPr>
          <p:cNvSpPr>
            <a:spLocks noChangeShapeType="1"/>
          </p:cNvSpPr>
          <p:nvPr/>
        </p:nvSpPr>
        <p:spPr bwMode="auto">
          <a:xfrm>
            <a:off x="3644900" y="3611563"/>
            <a:ext cx="0" cy="831850"/>
          </a:xfrm>
          <a:prstGeom prst="line">
            <a:avLst/>
          </a:prstGeom>
          <a:noFill/>
          <a:ln w="57150">
            <a:solidFill>
              <a:srgbClr val="DD011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Cambria" panose="02040503050406030204" pitchFamily="18" charset="0"/>
              <a:ea typeface="Cambria" panose="02040503050406030204" pitchFamily="18" charset="0"/>
            </a:endParaRPr>
          </a:p>
        </p:txBody>
      </p:sp>
      <p:sp>
        <p:nvSpPr>
          <p:cNvPr id="280590" name="Text Box 14">
            <a:extLst>
              <a:ext uri="{FF2B5EF4-FFF2-40B4-BE49-F238E27FC236}">
                <a16:creationId xmlns:a16="http://schemas.microsoft.com/office/drawing/2014/main" id="{2C18A38A-80DD-BDFF-7EA7-877DF18671F9}"/>
              </a:ext>
            </a:extLst>
          </p:cNvPr>
          <p:cNvSpPr txBox="1">
            <a:spLocks noChangeArrowheads="1"/>
          </p:cNvSpPr>
          <p:nvPr/>
        </p:nvSpPr>
        <p:spPr bwMode="auto">
          <a:xfrm>
            <a:off x="2311400" y="1960563"/>
            <a:ext cx="4335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latin typeface="Cambria" panose="02040503050406030204" pitchFamily="18" charset="0"/>
                <a:ea typeface="Cambria" panose="02040503050406030204" pitchFamily="18" charset="0"/>
              </a:rPr>
              <a:t>5      2      4      6      1      3</a:t>
            </a:r>
          </a:p>
        </p:txBody>
      </p:sp>
      <p:sp>
        <p:nvSpPr>
          <p:cNvPr id="280591" name="Text Box 15">
            <a:extLst>
              <a:ext uri="{FF2B5EF4-FFF2-40B4-BE49-F238E27FC236}">
                <a16:creationId xmlns:a16="http://schemas.microsoft.com/office/drawing/2014/main" id="{21DB344B-482D-8ADF-B4C8-0FE84B4D5E06}"/>
              </a:ext>
            </a:extLst>
          </p:cNvPr>
          <p:cNvSpPr txBox="1">
            <a:spLocks noChangeArrowheads="1"/>
          </p:cNvSpPr>
          <p:nvPr/>
        </p:nvSpPr>
        <p:spPr bwMode="auto">
          <a:xfrm>
            <a:off x="3867150" y="1495425"/>
            <a:ext cx="1327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Cambria" panose="02040503050406030204" pitchFamily="18" charset="0"/>
                <a:ea typeface="Cambria" panose="02040503050406030204" pitchFamily="18" charset="0"/>
              </a:rPr>
              <a:t>input array </a:t>
            </a:r>
          </a:p>
        </p:txBody>
      </p:sp>
      <p:sp>
        <p:nvSpPr>
          <p:cNvPr id="280592" name="Text Box 16">
            <a:extLst>
              <a:ext uri="{FF2B5EF4-FFF2-40B4-BE49-F238E27FC236}">
                <a16:creationId xmlns:a16="http://schemas.microsoft.com/office/drawing/2014/main" id="{A4DEE57F-7A70-1E80-A415-77923BCB9256}"/>
              </a:ext>
            </a:extLst>
          </p:cNvPr>
          <p:cNvSpPr txBox="1">
            <a:spLocks noChangeArrowheads="1"/>
          </p:cNvSpPr>
          <p:nvPr/>
        </p:nvSpPr>
        <p:spPr bwMode="auto">
          <a:xfrm>
            <a:off x="1809750" y="3306763"/>
            <a:ext cx="1517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Cambria" panose="02040503050406030204" pitchFamily="18" charset="0"/>
                <a:ea typeface="Cambria" panose="02040503050406030204" pitchFamily="18" charset="0"/>
              </a:rPr>
              <a:t>left sub-array</a:t>
            </a:r>
          </a:p>
        </p:txBody>
      </p:sp>
      <p:sp>
        <p:nvSpPr>
          <p:cNvPr id="280593" name="Text Box 17">
            <a:extLst>
              <a:ext uri="{FF2B5EF4-FFF2-40B4-BE49-F238E27FC236}">
                <a16:creationId xmlns:a16="http://schemas.microsoft.com/office/drawing/2014/main" id="{99359EDB-342C-1CC2-23F1-9E20C7BE64FB}"/>
              </a:ext>
            </a:extLst>
          </p:cNvPr>
          <p:cNvSpPr txBox="1">
            <a:spLocks noChangeArrowheads="1"/>
          </p:cNvSpPr>
          <p:nvPr/>
        </p:nvSpPr>
        <p:spPr bwMode="auto">
          <a:xfrm>
            <a:off x="4705350" y="3322638"/>
            <a:ext cx="1657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Cambria" panose="02040503050406030204" pitchFamily="18" charset="0"/>
                <a:ea typeface="Cambria" panose="02040503050406030204" pitchFamily="18" charset="0"/>
              </a:rPr>
              <a:t>right sub-array</a:t>
            </a:r>
          </a:p>
        </p:txBody>
      </p:sp>
      <p:sp>
        <p:nvSpPr>
          <p:cNvPr id="280594" name="Text Box 18">
            <a:extLst>
              <a:ext uri="{FF2B5EF4-FFF2-40B4-BE49-F238E27FC236}">
                <a16:creationId xmlns:a16="http://schemas.microsoft.com/office/drawing/2014/main" id="{0BDEFF31-0ED4-3291-5EB3-CEC93B906C03}"/>
              </a:ext>
            </a:extLst>
          </p:cNvPr>
          <p:cNvSpPr txBox="1">
            <a:spLocks noChangeArrowheads="1"/>
          </p:cNvSpPr>
          <p:nvPr/>
        </p:nvSpPr>
        <p:spPr bwMode="auto">
          <a:xfrm>
            <a:off x="1717675" y="2832100"/>
            <a:ext cx="572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DD0111"/>
                </a:solidFill>
                <a:latin typeface="Cambria" panose="02040503050406030204" pitchFamily="18" charset="0"/>
                <a:ea typeface="Cambria" panose="02040503050406030204" pitchFamily="18" charset="0"/>
              </a:rPr>
              <a:t>at each iteration, the array is divided in two sub-arrays:</a:t>
            </a:r>
          </a:p>
        </p:txBody>
      </p:sp>
      <p:sp>
        <p:nvSpPr>
          <p:cNvPr id="280595" name="Text Box 19">
            <a:extLst>
              <a:ext uri="{FF2B5EF4-FFF2-40B4-BE49-F238E27FC236}">
                <a16:creationId xmlns:a16="http://schemas.microsoft.com/office/drawing/2014/main" id="{3AB01716-EF23-4C29-CAA8-7B57A6375AB9}"/>
              </a:ext>
            </a:extLst>
          </p:cNvPr>
          <p:cNvSpPr txBox="1">
            <a:spLocks noChangeArrowheads="1"/>
          </p:cNvSpPr>
          <p:nvPr/>
        </p:nvSpPr>
        <p:spPr bwMode="auto">
          <a:xfrm>
            <a:off x="2586038" y="4587875"/>
            <a:ext cx="819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Cambria" panose="02040503050406030204" pitchFamily="18" charset="0"/>
                <a:ea typeface="Cambria" panose="02040503050406030204" pitchFamily="18" charset="0"/>
              </a:rPr>
              <a:t>sorted</a:t>
            </a:r>
          </a:p>
        </p:txBody>
      </p:sp>
      <p:sp>
        <p:nvSpPr>
          <p:cNvPr id="280596" name="Text Box 20">
            <a:extLst>
              <a:ext uri="{FF2B5EF4-FFF2-40B4-BE49-F238E27FC236}">
                <a16:creationId xmlns:a16="http://schemas.microsoft.com/office/drawing/2014/main" id="{170CA43D-D5DB-D99D-A1BA-DA15BA53E775}"/>
              </a:ext>
            </a:extLst>
          </p:cNvPr>
          <p:cNvSpPr txBox="1">
            <a:spLocks noChangeArrowheads="1"/>
          </p:cNvSpPr>
          <p:nvPr/>
        </p:nvSpPr>
        <p:spPr bwMode="auto">
          <a:xfrm>
            <a:off x="4841875" y="4491038"/>
            <a:ext cx="1073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Cambria" panose="02040503050406030204" pitchFamily="18" charset="0"/>
                <a:ea typeface="Cambria" panose="02040503050406030204" pitchFamily="18" charset="0"/>
              </a:rPr>
              <a:t>unsorted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a:latin typeface="Cambria" pitchFamily="18" charset="0"/>
              </a:rPr>
              <a:t>Searching and Sorting</a:t>
            </a:r>
          </a:p>
        </p:txBody>
      </p:sp>
      <p:sp>
        <p:nvSpPr>
          <p:cNvPr id="3" name="Content Placeholder 2"/>
          <p:cNvSpPr>
            <a:spLocks noGrp="1"/>
          </p:cNvSpPr>
          <p:nvPr>
            <p:ph idx="1"/>
          </p:nvPr>
        </p:nvSpPr>
        <p:spPr>
          <a:xfrm>
            <a:off x="457200" y="990600"/>
            <a:ext cx="8229600" cy="5562600"/>
          </a:xfrm>
        </p:spPr>
        <p:txBody>
          <a:bodyPr>
            <a:normAutofit fontScale="85000" lnSpcReduction="10000"/>
          </a:bodyPr>
          <a:lstStyle/>
          <a:p>
            <a:pPr algn="just">
              <a:lnSpc>
                <a:spcPct val="160000"/>
              </a:lnSpc>
            </a:pPr>
            <a:r>
              <a:rPr lang="en-US">
                <a:latin typeface="Cambria" pitchFamily="18" charset="0"/>
              </a:rPr>
              <a:t>Both of these are techniques used to deal with data elements. </a:t>
            </a:r>
          </a:p>
          <a:p>
            <a:pPr algn="just">
              <a:lnSpc>
                <a:spcPct val="160000"/>
              </a:lnSpc>
            </a:pPr>
            <a:r>
              <a:rPr lang="en-US">
                <a:latin typeface="Cambria" pitchFamily="18" charset="0"/>
              </a:rPr>
              <a:t>Searching refers to a technique that helps us search a data element out of the given string or array. </a:t>
            </a:r>
          </a:p>
          <a:p>
            <a:pPr algn="just">
              <a:lnSpc>
                <a:spcPct val="160000"/>
              </a:lnSpc>
            </a:pPr>
            <a:r>
              <a:rPr lang="en-US">
                <a:latin typeface="Cambria" pitchFamily="18" charset="0"/>
              </a:rPr>
              <a:t>Sorting refers to the technique used for rearranging the data elements present in a string or an array in any specified order, descending or ascending.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A2777000-A636-6F7C-E18E-F1C6FE55D438}"/>
              </a:ext>
            </a:extLst>
          </p:cNvPr>
          <p:cNvSpPr>
            <a:spLocks noGrp="1"/>
          </p:cNvSpPr>
          <p:nvPr>
            <p:ph type="sldNum" sz="quarter" idx="11"/>
          </p:nvPr>
        </p:nvSpPr>
        <p:spPr/>
        <p:txBody>
          <a:bodyPr/>
          <a:lstStyle/>
          <a:p>
            <a:fld id="{54ED86D8-881E-4902-9104-65881FA95BFA}" type="slidenum">
              <a:rPr lang="en-US" altLang="en-US"/>
              <a:pPr/>
              <a:t>20</a:t>
            </a:fld>
            <a:endParaRPr lang="en-US" altLang="en-US"/>
          </a:p>
        </p:txBody>
      </p:sp>
      <p:sp>
        <p:nvSpPr>
          <p:cNvPr id="279554" name="Rectangle 2">
            <a:extLst>
              <a:ext uri="{FF2B5EF4-FFF2-40B4-BE49-F238E27FC236}">
                <a16:creationId xmlns:a16="http://schemas.microsoft.com/office/drawing/2014/main" id="{7529B295-7893-F414-17D7-C107EC3C7F3E}"/>
              </a:ext>
            </a:extLst>
          </p:cNvPr>
          <p:cNvSpPr>
            <a:spLocks noGrp="1" noChangeArrowheads="1"/>
          </p:cNvSpPr>
          <p:nvPr>
            <p:ph type="title"/>
          </p:nvPr>
        </p:nvSpPr>
        <p:spPr/>
        <p:txBody>
          <a:bodyPr/>
          <a:lstStyle/>
          <a:p>
            <a:r>
              <a:rPr lang="en-US" altLang="en-US">
                <a:latin typeface="Cambria" panose="02040503050406030204" pitchFamily="18" charset="0"/>
                <a:ea typeface="Cambria" panose="02040503050406030204" pitchFamily="18" charset="0"/>
              </a:rPr>
              <a:t>Insertion Sort</a:t>
            </a:r>
          </a:p>
        </p:txBody>
      </p:sp>
      <p:pic>
        <p:nvPicPr>
          <p:cNvPr id="279556" name="Picture 4">
            <a:extLst>
              <a:ext uri="{FF2B5EF4-FFF2-40B4-BE49-F238E27FC236}">
                <a16:creationId xmlns:a16="http://schemas.microsoft.com/office/drawing/2014/main" id="{5C5C39CE-E5F8-7ED8-2469-2FF21BFB94C3}"/>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l="1018" t="4437" r="5267" b="9506"/>
          <a:stretch>
            <a:fillRect/>
          </a:stretch>
        </p:blipFill>
        <p:spPr>
          <a:xfrm>
            <a:off x="501650" y="1552575"/>
            <a:ext cx="5068888" cy="4641850"/>
          </a:xfrm>
          <a:noFill/>
          <a:ln/>
        </p:spPr>
      </p:pic>
      <p:graphicFrame>
        <p:nvGraphicFramePr>
          <p:cNvPr id="279557" name="Object 5">
            <a:extLst>
              <a:ext uri="{FF2B5EF4-FFF2-40B4-BE49-F238E27FC236}">
                <a16:creationId xmlns:a16="http://schemas.microsoft.com/office/drawing/2014/main" id="{FC60D83D-2EB4-1147-DDC9-FCC75BF37103}"/>
              </a:ext>
            </a:extLst>
          </p:cNvPr>
          <p:cNvGraphicFramePr>
            <a:graphicFrameLocks noChangeAspect="1"/>
          </p:cNvGraphicFramePr>
          <p:nvPr/>
        </p:nvGraphicFramePr>
        <p:xfrm>
          <a:off x="5683250" y="1290638"/>
          <a:ext cx="1989138" cy="865187"/>
        </p:xfrm>
        <a:graphic>
          <a:graphicData uri="http://schemas.openxmlformats.org/presentationml/2006/ole">
            <mc:AlternateContent xmlns:mc="http://schemas.openxmlformats.org/markup-compatibility/2006">
              <mc:Choice xmlns:v="urn:schemas-microsoft-com:vml" Requires="v">
                <p:oleObj name="Paint Shop Pro Image" r:id="rId4" imgW="2526829" imgH="1395500" progId="PaintShopPro">
                  <p:embed/>
                </p:oleObj>
              </mc:Choice>
              <mc:Fallback>
                <p:oleObj name="Paint Shop Pro Image" r:id="rId4" imgW="2526829" imgH="1395500" progId="PaintShopPro">
                  <p:embed/>
                  <p:pic>
                    <p:nvPicPr>
                      <p:cNvPr id="279557" name="Object 5">
                        <a:extLst>
                          <a:ext uri="{FF2B5EF4-FFF2-40B4-BE49-F238E27FC236}">
                            <a16:creationId xmlns:a16="http://schemas.microsoft.com/office/drawing/2014/main" id="{FC60D83D-2EB4-1147-DDC9-FCC75BF371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3250" y="1290638"/>
                        <a:ext cx="1989138"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9558" name="Object 6">
            <a:extLst>
              <a:ext uri="{FF2B5EF4-FFF2-40B4-BE49-F238E27FC236}">
                <a16:creationId xmlns:a16="http://schemas.microsoft.com/office/drawing/2014/main" id="{B0717803-4239-17E7-86AB-2979343745A0}"/>
              </a:ext>
            </a:extLst>
          </p:cNvPr>
          <p:cNvGraphicFramePr>
            <a:graphicFrameLocks noChangeAspect="1"/>
          </p:cNvGraphicFramePr>
          <p:nvPr/>
        </p:nvGraphicFramePr>
        <p:xfrm>
          <a:off x="5637213" y="2127250"/>
          <a:ext cx="2108200" cy="912813"/>
        </p:xfrm>
        <a:graphic>
          <a:graphicData uri="http://schemas.openxmlformats.org/presentationml/2006/ole">
            <mc:AlternateContent xmlns:mc="http://schemas.openxmlformats.org/markup-compatibility/2006">
              <mc:Choice xmlns:v="urn:schemas-microsoft-com:vml" Requires="v">
                <p:oleObj name="Paint Shop Pro Image" r:id="rId6" imgW="2575610" imgH="1385741" progId="PaintShopPro">
                  <p:embed/>
                </p:oleObj>
              </mc:Choice>
              <mc:Fallback>
                <p:oleObj name="Paint Shop Pro Image" r:id="rId6" imgW="2575610" imgH="1385741" progId="PaintShopPro">
                  <p:embed/>
                  <p:pic>
                    <p:nvPicPr>
                      <p:cNvPr id="279558" name="Object 6">
                        <a:extLst>
                          <a:ext uri="{FF2B5EF4-FFF2-40B4-BE49-F238E27FC236}">
                            <a16:creationId xmlns:a16="http://schemas.microsoft.com/office/drawing/2014/main" id="{B0717803-4239-17E7-86AB-2979343745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7213" y="2127250"/>
                        <a:ext cx="2108200"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9559" name="Object 7">
            <a:extLst>
              <a:ext uri="{FF2B5EF4-FFF2-40B4-BE49-F238E27FC236}">
                <a16:creationId xmlns:a16="http://schemas.microsoft.com/office/drawing/2014/main" id="{2ABF8C1B-599C-8165-410C-50180DC2F5BB}"/>
              </a:ext>
            </a:extLst>
          </p:cNvPr>
          <p:cNvGraphicFramePr>
            <a:graphicFrameLocks noChangeAspect="1"/>
          </p:cNvGraphicFramePr>
          <p:nvPr/>
        </p:nvGraphicFramePr>
        <p:xfrm>
          <a:off x="5557838" y="3032125"/>
          <a:ext cx="2138362" cy="974725"/>
        </p:xfrm>
        <a:graphic>
          <a:graphicData uri="http://schemas.openxmlformats.org/presentationml/2006/ole">
            <mc:AlternateContent xmlns:mc="http://schemas.openxmlformats.org/markup-compatibility/2006">
              <mc:Choice xmlns:v="urn:schemas-microsoft-com:vml" Requires="v">
                <p:oleObj name="Paint Shop Pro Image" r:id="rId8" imgW="2526829" imgH="1414634" progId="PaintShopPro">
                  <p:embed/>
                </p:oleObj>
              </mc:Choice>
              <mc:Fallback>
                <p:oleObj name="Paint Shop Pro Image" r:id="rId8" imgW="2526829" imgH="1414634" progId="PaintShopPro">
                  <p:embed/>
                  <p:pic>
                    <p:nvPicPr>
                      <p:cNvPr id="279559" name="Object 7">
                        <a:extLst>
                          <a:ext uri="{FF2B5EF4-FFF2-40B4-BE49-F238E27FC236}">
                            <a16:creationId xmlns:a16="http://schemas.microsoft.com/office/drawing/2014/main" id="{2ABF8C1B-599C-8165-410C-50180DC2F5B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57838" y="3032125"/>
                        <a:ext cx="2138362"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9560" name="Object 8">
            <a:extLst>
              <a:ext uri="{FF2B5EF4-FFF2-40B4-BE49-F238E27FC236}">
                <a16:creationId xmlns:a16="http://schemas.microsoft.com/office/drawing/2014/main" id="{086005F1-C687-4533-A157-7DCFABC3DD63}"/>
              </a:ext>
            </a:extLst>
          </p:cNvPr>
          <p:cNvGraphicFramePr>
            <a:graphicFrameLocks noChangeAspect="1"/>
          </p:cNvGraphicFramePr>
          <p:nvPr/>
        </p:nvGraphicFramePr>
        <p:xfrm>
          <a:off x="5526088" y="3976688"/>
          <a:ext cx="2271712" cy="917575"/>
        </p:xfrm>
        <a:graphic>
          <a:graphicData uri="http://schemas.openxmlformats.org/presentationml/2006/ole">
            <mc:AlternateContent xmlns:mc="http://schemas.openxmlformats.org/markup-compatibility/2006">
              <mc:Choice xmlns:v="urn:schemas-microsoft-com:vml" Requires="v">
                <p:oleObj name="Paint Shop Pro Image" r:id="rId10" imgW="2712195" imgH="1453659" progId="PaintShopPro">
                  <p:embed/>
                </p:oleObj>
              </mc:Choice>
              <mc:Fallback>
                <p:oleObj name="Paint Shop Pro Image" r:id="rId10" imgW="2712195" imgH="1453659" progId="PaintShopPro">
                  <p:embed/>
                  <p:pic>
                    <p:nvPicPr>
                      <p:cNvPr id="279560" name="Object 8">
                        <a:extLst>
                          <a:ext uri="{FF2B5EF4-FFF2-40B4-BE49-F238E27FC236}">
                            <a16:creationId xmlns:a16="http://schemas.microsoft.com/office/drawing/2014/main" id="{086005F1-C687-4533-A157-7DCFABC3DD6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26088" y="3976688"/>
                        <a:ext cx="2271712"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9561" name="Object 9">
            <a:extLst>
              <a:ext uri="{FF2B5EF4-FFF2-40B4-BE49-F238E27FC236}">
                <a16:creationId xmlns:a16="http://schemas.microsoft.com/office/drawing/2014/main" id="{DBEA1D05-9A9B-2B0F-8FCE-381DB862F679}"/>
              </a:ext>
            </a:extLst>
          </p:cNvPr>
          <p:cNvGraphicFramePr>
            <a:graphicFrameLocks noChangeAspect="1"/>
          </p:cNvGraphicFramePr>
          <p:nvPr/>
        </p:nvGraphicFramePr>
        <p:xfrm>
          <a:off x="5603875" y="4879975"/>
          <a:ext cx="2108200" cy="942975"/>
        </p:xfrm>
        <a:graphic>
          <a:graphicData uri="http://schemas.openxmlformats.org/presentationml/2006/ole">
            <mc:AlternateContent xmlns:mc="http://schemas.openxmlformats.org/markup-compatibility/2006">
              <mc:Choice xmlns:v="urn:schemas-microsoft-com:vml" Requires="v">
                <p:oleObj name="Paint Shop Pro Image" r:id="rId12" imgW="2546341" imgH="1424390" progId="PaintShopPro">
                  <p:embed/>
                </p:oleObj>
              </mc:Choice>
              <mc:Fallback>
                <p:oleObj name="Paint Shop Pro Image" r:id="rId12" imgW="2546341" imgH="1424390" progId="PaintShopPro">
                  <p:embed/>
                  <p:pic>
                    <p:nvPicPr>
                      <p:cNvPr id="279561" name="Object 9">
                        <a:extLst>
                          <a:ext uri="{FF2B5EF4-FFF2-40B4-BE49-F238E27FC236}">
                            <a16:creationId xmlns:a16="http://schemas.microsoft.com/office/drawing/2014/main" id="{DBEA1D05-9A9B-2B0F-8FCE-381DB862F67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03875" y="4879975"/>
                        <a:ext cx="21082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9562" name="Line 10">
            <a:extLst>
              <a:ext uri="{FF2B5EF4-FFF2-40B4-BE49-F238E27FC236}">
                <a16:creationId xmlns:a16="http://schemas.microsoft.com/office/drawing/2014/main" id="{5806F9BD-AF3B-2897-E1C7-3CB57262108A}"/>
              </a:ext>
            </a:extLst>
          </p:cNvPr>
          <p:cNvSpPr>
            <a:spLocks noChangeShapeType="1"/>
          </p:cNvSpPr>
          <p:nvPr/>
        </p:nvSpPr>
        <p:spPr bwMode="auto">
          <a:xfrm>
            <a:off x="1298575" y="1325563"/>
            <a:ext cx="0" cy="831850"/>
          </a:xfrm>
          <a:prstGeom prst="line">
            <a:avLst/>
          </a:prstGeom>
          <a:noFill/>
          <a:ln w="57150">
            <a:solidFill>
              <a:srgbClr val="DD011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9563" name="Line 11">
            <a:extLst>
              <a:ext uri="{FF2B5EF4-FFF2-40B4-BE49-F238E27FC236}">
                <a16:creationId xmlns:a16="http://schemas.microsoft.com/office/drawing/2014/main" id="{4CA6154F-C57D-C84E-BD58-E7E59BF2F6E8}"/>
              </a:ext>
            </a:extLst>
          </p:cNvPr>
          <p:cNvSpPr>
            <a:spLocks noChangeShapeType="1"/>
          </p:cNvSpPr>
          <p:nvPr/>
        </p:nvSpPr>
        <p:spPr bwMode="auto">
          <a:xfrm>
            <a:off x="2173288" y="2209800"/>
            <a:ext cx="0" cy="831850"/>
          </a:xfrm>
          <a:prstGeom prst="line">
            <a:avLst/>
          </a:prstGeom>
          <a:noFill/>
          <a:ln w="57150">
            <a:solidFill>
              <a:srgbClr val="DD011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9564" name="Line 12">
            <a:extLst>
              <a:ext uri="{FF2B5EF4-FFF2-40B4-BE49-F238E27FC236}">
                <a16:creationId xmlns:a16="http://schemas.microsoft.com/office/drawing/2014/main" id="{6C6B6DA2-5CF5-AA6E-2FF1-AAC28790DF28}"/>
              </a:ext>
            </a:extLst>
          </p:cNvPr>
          <p:cNvSpPr>
            <a:spLocks noChangeShapeType="1"/>
          </p:cNvSpPr>
          <p:nvPr/>
        </p:nvSpPr>
        <p:spPr bwMode="auto">
          <a:xfrm>
            <a:off x="3095625" y="2987675"/>
            <a:ext cx="0" cy="831850"/>
          </a:xfrm>
          <a:prstGeom prst="line">
            <a:avLst/>
          </a:prstGeom>
          <a:noFill/>
          <a:ln w="57150">
            <a:solidFill>
              <a:srgbClr val="DD011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9565" name="Line 13">
            <a:extLst>
              <a:ext uri="{FF2B5EF4-FFF2-40B4-BE49-F238E27FC236}">
                <a16:creationId xmlns:a16="http://schemas.microsoft.com/office/drawing/2014/main" id="{8AECD8B9-5AD9-9A0F-4AD1-87332B7F14C6}"/>
              </a:ext>
            </a:extLst>
          </p:cNvPr>
          <p:cNvSpPr>
            <a:spLocks noChangeShapeType="1"/>
          </p:cNvSpPr>
          <p:nvPr/>
        </p:nvSpPr>
        <p:spPr bwMode="auto">
          <a:xfrm>
            <a:off x="3919538" y="3863975"/>
            <a:ext cx="0" cy="831850"/>
          </a:xfrm>
          <a:prstGeom prst="line">
            <a:avLst/>
          </a:prstGeom>
          <a:noFill/>
          <a:ln w="57150">
            <a:solidFill>
              <a:srgbClr val="DD011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9566" name="Line 14">
            <a:extLst>
              <a:ext uri="{FF2B5EF4-FFF2-40B4-BE49-F238E27FC236}">
                <a16:creationId xmlns:a16="http://schemas.microsoft.com/office/drawing/2014/main" id="{134835A8-72BA-0D15-159B-CA2FF8149571}"/>
              </a:ext>
            </a:extLst>
          </p:cNvPr>
          <p:cNvSpPr>
            <a:spLocks noChangeShapeType="1"/>
          </p:cNvSpPr>
          <p:nvPr/>
        </p:nvSpPr>
        <p:spPr bwMode="auto">
          <a:xfrm>
            <a:off x="4714875" y="4714875"/>
            <a:ext cx="0" cy="831850"/>
          </a:xfrm>
          <a:prstGeom prst="line">
            <a:avLst/>
          </a:prstGeom>
          <a:noFill/>
          <a:ln w="57150">
            <a:solidFill>
              <a:srgbClr val="DD011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95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955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955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956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795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a:latin typeface="Cambria" pitchFamily="18" charset="0"/>
              </a:rPr>
              <a:t>Insertion Sort Algorithm</a:t>
            </a:r>
          </a:p>
        </p:txBody>
      </p:sp>
      <p:sp>
        <p:nvSpPr>
          <p:cNvPr id="3" name="Content Placeholder 2"/>
          <p:cNvSpPr>
            <a:spLocks noGrp="1"/>
          </p:cNvSpPr>
          <p:nvPr>
            <p:ph idx="1"/>
          </p:nvPr>
        </p:nvSpPr>
        <p:spPr>
          <a:xfrm>
            <a:off x="457200" y="990600"/>
            <a:ext cx="8382000" cy="5410200"/>
          </a:xfrm>
        </p:spPr>
        <p:txBody>
          <a:bodyPr>
            <a:normAutofit/>
          </a:bodyPr>
          <a:lstStyle/>
          <a:p>
            <a:pPr marL="400050" lvl="1" indent="0" algn="just">
              <a:lnSpc>
                <a:spcPct val="150000"/>
              </a:lnSpc>
              <a:buNone/>
            </a:pPr>
            <a:r>
              <a:rPr lang="en-US" sz="1600">
                <a:latin typeface="Cambria" panose="02040503050406030204" pitchFamily="18" charset="0"/>
                <a:ea typeface="Cambria" panose="02040503050406030204" pitchFamily="18" charset="0"/>
              </a:rPr>
              <a:t>Step 1 - If the element is the first element, assume that it is already sorted. Return 1.</a:t>
            </a:r>
          </a:p>
          <a:p>
            <a:pPr marL="400050" lvl="1" indent="0" algn="just">
              <a:lnSpc>
                <a:spcPct val="150000"/>
              </a:lnSpc>
              <a:buNone/>
            </a:pPr>
            <a:r>
              <a:rPr lang="en-US" sz="1600">
                <a:latin typeface="Cambria" panose="02040503050406030204" pitchFamily="18" charset="0"/>
                <a:ea typeface="Cambria" panose="02040503050406030204" pitchFamily="18" charset="0"/>
              </a:rPr>
              <a:t>Step2 - Pick the next element, and store it separately in a key.</a:t>
            </a:r>
          </a:p>
          <a:p>
            <a:pPr marL="400050" lvl="1" indent="0" algn="just">
              <a:lnSpc>
                <a:spcPct val="150000"/>
              </a:lnSpc>
              <a:buNone/>
            </a:pPr>
            <a:r>
              <a:rPr lang="en-US" sz="1600">
                <a:latin typeface="Cambria" panose="02040503050406030204" pitchFamily="18" charset="0"/>
                <a:ea typeface="Cambria" panose="02040503050406030204" pitchFamily="18" charset="0"/>
              </a:rPr>
              <a:t>Step3 - Now, compare the key with all elements in the sorted array.</a:t>
            </a:r>
          </a:p>
          <a:p>
            <a:pPr marL="400050" lvl="1" indent="0" algn="just">
              <a:lnSpc>
                <a:spcPct val="150000"/>
              </a:lnSpc>
              <a:buNone/>
            </a:pPr>
            <a:r>
              <a:rPr lang="en-US" sz="1600">
                <a:latin typeface="Cambria" panose="02040503050406030204" pitchFamily="18" charset="0"/>
                <a:ea typeface="Cambria" panose="02040503050406030204" pitchFamily="18" charset="0"/>
              </a:rPr>
              <a:t>Step 4 - If the element in the sorted array is smaller than the current element, then move to the next element. Else, shift greater elements in the array towards the right.</a:t>
            </a:r>
          </a:p>
          <a:p>
            <a:pPr marL="400050" lvl="1" indent="0" algn="just">
              <a:lnSpc>
                <a:spcPct val="150000"/>
              </a:lnSpc>
              <a:buNone/>
            </a:pPr>
            <a:r>
              <a:rPr lang="en-US" sz="1600">
                <a:latin typeface="Cambria" panose="02040503050406030204" pitchFamily="18" charset="0"/>
                <a:ea typeface="Cambria" panose="02040503050406030204" pitchFamily="18" charset="0"/>
              </a:rPr>
              <a:t>Step 5 - Insert the value.</a:t>
            </a:r>
          </a:p>
          <a:p>
            <a:pPr marL="400050" lvl="1" indent="0" algn="just">
              <a:lnSpc>
                <a:spcPct val="150000"/>
              </a:lnSpc>
              <a:buNone/>
            </a:pPr>
            <a:r>
              <a:rPr lang="en-US" sz="1600">
                <a:latin typeface="Cambria" panose="02040503050406030204" pitchFamily="18" charset="0"/>
                <a:ea typeface="Cambria" panose="02040503050406030204" pitchFamily="18" charset="0"/>
              </a:rPr>
              <a:t>Step 6 - Repeat until the array is sorted.</a:t>
            </a:r>
          </a:p>
          <a:p>
            <a:pPr marL="0" indent="0" algn="just">
              <a:lnSpc>
                <a:spcPct val="150000"/>
              </a:lnSpc>
              <a:buNone/>
            </a:pPr>
            <a:endParaRPr lang="en-US" sz="1600">
              <a:latin typeface="Cambria" panose="02040503050406030204" pitchFamily="18" charset="0"/>
              <a:ea typeface="Cambria" panose="02040503050406030204" pitchFamily="18" charset="0"/>
            </a:endParaRPr>
          </a:p>
          <a:p>
            <a:pPr marL="0" indent="0" algn="just">
              <a:lnSpc>
                <a:spcPct val="150000"/>
              </a:lnSpc>
              <a:buNone/>
            </a:pPr>
            <a:r>
              <a:rPr lang="en-US" sz="1600">
                <a:latin typeface="Cambria" panose="02040503050406030204" pitchFamily="18" charset="0"/>
                <a:ea typeface="Cambria" panose="02040503050406030204" pitchFamily="18" charset="0"/>
              </a:rPr>
              <a:t>Characteristics of Insertion Sort</a:t>
            </a:r>
          </a:p>
          <a:p>
            <a:pPr algn="just">
              <a:lnSpc>
                <a:spcPct val="150000"/>
              </a:lnSpc>
            </a:pPr>
            <a:r>
              <a:rPr lang="en-US" sz="1600">
                <a:latin typeface="Cambria" panose="02040503050406030204" pitchFamily="18" charset="0"/>
                <a:ea typeface="Cambria" panose="02040503050406030204" pitchFamily="18" charset="0"/>
              </a:rPr>
              <a:t>This algorithm is one of the simplest algorithms with a simple implementation</a:t>
            </a:r>
          </a:p>
          <a:p>
            <a:pPr algn="just">
              <a:lnSpc>
                <a:spcPct val="150000"/>
              </a:lnSpc>
            </a:pPr>
            <a:r>
              <a:rPr lang="en-US" sz="1600">
                <a:latin typeface="Cambria" panose="02040503050406030204" pitchFamily="18" charset="0"/>
                <a:ea typeface="Cambria" panose="02040503050406030204" pitchFamily="18" charset="0"/>
              </a:rPr>
              <a:t>Basically, Insertion sort is efficient for small data values</a:t>
            </a:r>
          </a:p>
          <a:p>
            <a:pPr algn="just">
              <a:lnSpc>
                <a:spcPct val="150000"/>
              </a:lnSpc>
            </a:pPr>
            <a:r>
              <a:rPr lang="en-US" sz="1600">
                <a:latin typeface="Cambria" panose="02040503050406030204" pitchFamily="18" charset="0"/>
                <a:ea typeface="Cambria" panose="02040503050406030204" pitchFamily="18" charset="0"/>
              </a:rPr>
              <a:t>Insertion sort is adaptive in nature, i.e. it is appropriate for data sets that are already partially sorted.</a:t>
            </a: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25594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a:latin typeface="Cambria" pitchFamily="18" charset="0"/>
              </a:rPr>
              <a:t>Bubble Sort</a:t>
            </a:r>
          </a:p>
        </p:txBody>
      </p:sp>
      <p:sp>
        <p:nvSpPr>
          <p:cNvPr id="3" name="Content Placeholder 2"/>
          <p:cNvSpPr>
            <a:spLocks noGrp="1"/>
          </p:cNvSpPr>
          <p:nvPr>
            <p:ph idx="1"/>
          </p:nvPr>
        </p:nvSpPr>
        <p:spPr>
          <a:xfrm>
            <a:off x="457200" y="990600"/>
            <a:ext cx="8382000" cy="5410200"/>
          </a:xfrm>
        </p:spPr>
        <p:txBody>
          <a:bodyPr>
            <a:normAutofit/>
          </a:bodyPr>
          <a:lstStyle/>
          <a:p>
            <a:pPr algn="just">
              <a:lnSpc>
                <a:spcPct val="150000"/>
              </a:lnSpc>
            </a:pPr>
            <a:r>
              <a:rPr lang="en-US" altLang="en-US" sz="2000">
                <a:latin typeface="Cambria" panose="02040503050406030204" pitchFamily="18" charset="0"/>
                <a:ea typeface="Cambria" panose="02040503050406030204" pitchFamily="18" charset="0"/>
              </a:rPr>
              <a:t>Bubble Sort is the simplest sorting algorithm that works by repeatedly swapping the adjacent elements if they are in the wrong order. </a:t>
            </a:r>
          </a:p>
          <a:p>
            <a:pPr algn="just">
              <a:lnSpc>
                <a:spcPct val="150000"/>
              </a:lnSpc>
            </a:pPr>
            <a:r>
              <a:rPr lang="en-US" altLang="en-US" sz="2000">
                <a:latin typeface="Cambria" panose="02040503050406030204" pitchFamily="18" charset="0"/>
                <a:ea typeface="Cambria" panose="02040503050406030204" pitchFamily="18" charset="0"/>
              </a:rPr>
              <a:t>This algorithm is not suitable for large data sets as its average and worst-case time complexity is quite high.</a:t>
            </a:r>
          </a:p>
          <a:p>
            <a:pPr marL="0" indent="0" algn="just">
              <a:lnSpc>
                <a:spcPct val="150000"/>
              </a:lnSpc>
              <a:buNone/>
            </a:pPr>
            <a:r>
              <a:rPr lang="en-US" sz="2000" b="1">
                <a:latin typeface="Cambria" panose="02040503050406030204" pitchFamily="18" charset="0"/>
                <a:ea typeface="Cambria" panose="02040503050406030204" pitchFamily="18" charset="0"/>
              </a:rPr>
              <a:t>Working</a:t>
            </a:r>
          </a:p>
          <a:p>
            <a:pPr algn="just">
              <a:lnSpc>
                <a:spcPct val="150000"/>
              </a:lnSpc>
            </a:pPr>
            <a:r>
              <a:rPr lang="en-US" sz="2000">
                <a:latin typeface="Cambria" panose="02040503050406030204" pitchFamily="18" charset="0"/>
                <a:ea typeface="Cambria" panose="02040503050406030204" pitchFamily="18" charset="0"/>
              </a:rPr>
              <a:t>traverse from left and compare adjacent elements and the higher one is placed at right side. </a:t>
            </a:r>
          </a:p>
          <a:p>
            <a:pPr algn="just">
              <a:lnSpc>
                <a:spcPct val="150000"/>
              </a:lnSpc>
            </a:pPr>
            <a:r>
              <a:rPr lang="en-US" sz="2000">
                <a:latin typeface="Cambria" panose="02040503050406030204" pitchFamily="18" charset="0"/>
                <a:ea typeface="Cambria" panose="02040503050406030204" pitchFamily="18" charset="0"/>
              </a:rPr>
              <a:t>In this way, the largest element is moved to the rightmost end at first. </a:t>
            </a:r>
          </a:p>
          <a:p>
            <a:pPr algn="just">
              <a:lnSpc>
                <a:spcPct val="150000"/>
              </a:lnSpc>
            </a:pPr>
            <a:r>
              <a:rPr lang="en-US" sz="2000">
                <a:latin typeface="Cambria" panose="02040503050406030204" pitchFamily="18" charset="0"/>
                <a:ea typeface="Cambria" panose="02040503050406030204" pitchFamily="18" charset="0"/>
              </a:rPr>
              <a:t>This process is then continued to find the second largest and place it and so on until the data is sorted.</a:t>
            </a: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08789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a:latin typeface="Cambria" pitchFamily="18" charset="0"/>
              </a:rPr>
              <a:t>Bubble Sort Algorithm</a:t>
            </a:r>
          </a:p>
        </p:txBody>
      </p:sp>
      <p:sp>
        <p:nvSpPr>
          <p:cNvPr id="3" name="Content Placeholder 2"/>
          <p:cNvSpPr>
            <a:spLocks noGrp="1"/>
          </p:cNvSpPr>
          <p:nvPr>
            <p:ph idx="1"/>
          </p:nvPr>
        </p:nvSpPr>
        <p:spPr>
          <a:xfrm>
            <a:off x="457200" y="990600"/>
            <a:ext cx="8382000" cy="5638800"/>
          </a:xfrm>
        </p:spPr>
        <p:txBody>
          <a:bodyPr>
            <a:normAutofit lnSpcReduction="10000"/>
          </a:bodyPr>
          <a:lstStyle/>
          <a:p>
            <a:pPr marL="800100" lvl="2" indent="0" algn="just">
              <a:lnSpc>
                <a:spcPct val="150000"/>
              </a:lnSpc>
              <a:buNone/>
            </a:pPr>
            <a:r>
              <a:rPr lang="en-US" altLang="en-US" sz="1200">
                <a:latin typeface="Cambria" panose="02040503050406030204" pitchFamily="18" charset="0"/>
                <a:ea typeface="Cambria" panose="02040503050406030204" pitchFamily="18" charset="0"/>
              </a:rPr>
              <a:t>Step1: start</a:t>
            </a:r>
          </a:p>
          <a:p>
            <a:pPr marL="800100" lvl="2" indent="0" algn="just">
              <a:lnSpc>
                <a:spcPct val="150000"/>
              </a:lnSpc>
              <a:buNone/>
            </a:pPr>
            <a:r>
              <a:rPr lang="en-US" altLang="en-US" sz="1200">
                <a:latin typeface="Cambria" panose="02040503050406030204" pitchFamily="18" charset="0"/>
                <a:ea typeface="Cambria" panose="02040503050406030204" pitchFamily="18" charset="0"/>
              </a:rPr>
              <a:t>Step2: Input the array A[n]</a:t>
            </a:r>
          </a:p>
          <a:p>
            <a:pPr marL="800100" lvl="2" indent="0" algn="just">
              <a:lnSpc>
                <a:spcPct val="150000"/>
              </a:lnSpc>
              <a:buNone/>
            </a:pPr>
            <a:r>
              <a:rPr lang="en-US" altLang="en-US" sz="1200">
                <a:latin typeface="Cambria" panose="02040503050406030204" pitchFamily="18" charset="0"/>
                <a:ea typeface="Cambria" panose="02040503050406030204" pitchFamily="18" charset="0"/>
              </a:rPr>
              <a:t>Step3: [Compute the sorting]</a:t>
            </a:r>
          </a:p>
          <a:p>
            <a:pPr marL="800100" lvl="2" indent="0" algn="just">
              <a:lnSpc>
                <a:spcPct val="150000"/>
              </a:lnSpc>
              <a:buNone/>
            </a:pPr>
            <a:r>
              <a:rPr lang="en-US" altLang="en-US" sz="1200">
                <a:latin typeface="Cambria" panose="02040503050406030204" pitchFamily="18" charset="0"/>
                <a:ea typeface="Cambria" panose="02040503050406030204" pitchFamily="18" charset="0"/>
              </a:rPr>
              <a:t>          Repeat For I</a:t>
            </a:r>
            <a:r>
              <a:rPr lang="en-US" sz="120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altLang="en-US" sz="1200">
                <a:latin typeface="Cambria" panose="02040503050406030204" pitchFamily="18" charset="0"/>
                <a:ea typeface="Cambria" panose="02040503050406030204" pitchFamily="18" charset="0"/>
              </a:rPr>
              <a:t>0 to n-1 </a:t>
            </a:r>
          </a:p>
          <a:p>
            <a:pPr marL="800100" lvl="2" indent="0" algn="just">
              <a:lnSpc>
                <a:spcPct val="150000"/>
              </a:lnSpc>
              <a:buNone/>
            </a:pPr>
            <a:r>
              <a:rPr lang="en-US" altLang="en-US" sz="1200">
                <a:latin typeface="Cambria" panose="02040503050406030204" pitchFamily="18" charset="0"/>
                <a:ea typeface="Cambria" panose="02040503050406030204" pitchFamily="18" charset="0"/>
              </a:rPr>
              <a:t>Step4: [Compare the adjacent elements]</a:t>
            </a:r>
          </a:p>
          <a:p>
            <a:pPr marL="800100" lvl="2" indent="0" algn="just">
              <a:lnSpc>
                <a:spcPct val="150000"/>
              </a:lnSpc>
              <a:buNone/>
            </a:pPr>
            <a:r>
              <a:rPr lang="en-US" altLang="en-US" sz="1200">
                <a:latin typeface="Cambria" panose="02040503050406030204" pitchFamily="18" charset="0"/>
                <a:ea typeface="Cambria" panose="02040503050406030204" pitchFamily="18" charset="0"/>
              </a:rPr>
              <a:t>          Repeat For J</a:t>
            </a:r>
            <a:r>
              <a:rPr lang="en-US" sz="120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altLang="en-US" sz="1200">
                <a:latin typeface="Cambria" panose="02040503050406030204" pitchFamily="18" charset="0"/>
                <a:ea typeface="Cambria" panose="02040503050406030204" pitchFamily="18" charset="0"/>
              </a:rPr>
              <a:t>0 to n-1-I</a:t>
            </a:r>
          </a:p>
          <a:p>
            <a:pPr marL="800100" lvl="2" indent="0" algn="just">
              <a:lnSpc>
                <a:spcPct val="150000"/>
              </a:lnSpc>
              <a:buNone/>
            </a:pPr>
            <a:r>
              <a:rPr lang="en-US" altLang="en-US" sz="1200">
                <a:latin typeface="Cambria" panose="02040503050406030204" pitchFamily="18" charset="0"/>
                <a:ea typeface="Cambria" panose="02040503050406030204" pitchFamily="18" charset="0"/>
              </a:rPr>
              <a:t>Step5: If (A[J]&gt;A[J+1])</a:t>
            </a:r>
          </a:p>
          <a:p>
            <a:pPr marL="800100" lvl="2" indent="0" algn="just">
              <a:lnSpc>
                <a:spcPct val="150000"/>
              </a:lnSpc>
              <a:buNone/>
            </a:pPr>
            <a:r>
              <a:rPr lang="en-US" altLang="en-US" sz="1200">
                <a:latin typeface="Cambria" panose="02040503050406030204" pitchFamily="18" charset="0"/>
                <a:ea typeface="Cambria" panose="02040503050406030204" pitchFamily="18" charset="0"/>
              </a:rPr>
              <a:t>         [Interchange A[J] and A[J+1]]</a:t>
            </a:r>
          </a:p>
          <a:p>
            <a:pPr marL="800100" lvl="2" indent="0" algn="just">
              <a:lnSpc>
                <a:spcPct val="150000"/>
              </a:lnSpc>
              <a:buNone/>
            </a:pPr>
            <a:r>
              <a:rPr lang="en-US" altLang="en-US" sz="1200">
                <a:latin typeface="Cambria" panose="02040503050406030204" pitchFamily="18" charset="0"/>
                <a:ea typeface="Cambria" panose="02040503050406030204" pitchFamily="18" charset="0"/>
              </a:rPr>
              <a:t>         </a:t>
            </a:r>
            <a:r>
              <a:rPr lang="en-US" altLang="en-US" sz="1200" err="1">
                <a:latin typeface="Cambria" panose="02040503050406030204" pitchFamily="18" charset="0"/>
                <a:ea typeface="Cambria" panose="02040503050406030204" pitchFamily="18" charset="0"/>
              </a:rPr>
              <a:t>Temp</a:t>
            </a:r>
            <a:r>
              <a:rPr lang="en-US" sz="1200" err="1">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altLang="en-US" sz="1200" err="1">
                <a:latin typeface="Cambria" panose="02040503050406030204" pitchFamily="18" charset="0"/>
                <a:ea typeface="Cambria" panose="02040503050406030204" pitchFamily="18" charset="0"/>
              </a:rPr>
              <a:t>A</a:t>
            </a:r>
            <a:r>
              <a:rPr lang="en-US" altLang="en-US" sz="1200">
                <a:latin typeface="Cambria" panose="02040503050406030204" pitchFamily="18" charset="0"/>
                <a:ea typeface="Cambria" panose="02040503050406030204" pitchFamily="18" charset="0"/>
              </a:rPr>
              <a:t>[J]</a:t>
            </a:r>
          </a:p>
          <a:p>
            <a:pPr marL="800100" lvl="2" indent="0" algn="just">
              <a:lnSpc>
                <a:spcPct val="150000"/>
              </a:lnSpc>
              <a:buNone/>
            </a:pPr>
            <a:r>
              <a:rPr lang="en-US" altLang="en-US" sz="1200">
                <a:latin typeface="Cambria" panose="02040503050406030204" pitchFamily="18" charset="0"/>
                <a:ea typeface="Cambria" panose="02040503050406030204" pitchFamily="18" charset="0"/>
              </a:rPr>
              <a:t>         A[J]</a:t>
            </a:r>
            <a:r>
              <a:rPr lang="en-US" sz="120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a:t>
            </a:r>
            <a:r>
              <a:rPr lang="en-US" altLang="en-US" sz="1200">
                <a:latin typeface="Cambria" panose="02040503050406030204" pitchFamily="18" charset="0"/>
                <a:ea typeface="Cambria" panose="02040503050406030204" pitchFamily="18" charset="0"/>
              </a:rPr>
              <a:t>A[J+1]</a:t>
            </a:r>
          </a:p>
          <a:p>
            <a:pPr marL="800100" lvl="2" indent="0" algn="just">
              <a:lnSpc>
                <a:spcPct val="150000"/>
              </a:lnSpc>
              <a:buNone/>
            </a:pPr>
            <a:r>
              <a:rPr lang="en-US" altLang="en-US" sz="1200">
                <a:latin typeface="Cambria" panose="02040503050406030204" pitchFamily="18" charset="0"/>
                <a:ea typeface="Cambria" panose="02040503050406030204" pitchFamily="18" charset="0"/>
              </a:rPr>
              <a:t>          A[J+1]</a:t>
            </a:r>
            <a:r>
              <a:rPr lang="en-US" sz="120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a:t>
            </a:r>
            <a:r>
              <a:rPr lang="en-US" altLang="en-US" sz="1200">
                <a:latin typeface="Cambria" panose="02040503050406030204" pitchFamily="18" charset="0"/>
                <a:ea typeface="Cambria" panose="02040503050406030204" pitchFamily="18" charset="0"/>
              </a:rPr>
              <a:t>temp</a:t>
            </a:r>
          </a:p>
          <a:p>
            <a:pPr marL="800100" lvl="2" indent="0" algn="just">
              <a:lnSpc>
                <a:spcPct val="150000"/>
              </a:lnSpc>
              <a:buNone/>
            </a:pPr>
            <a:r>
              <a:rPr lang="en-US" altLang="en-US" sz="1200">
                <a:latin typeface="Cambria" panose="02040503050406030204" pitchFamily="18" charset="0"/>
                <a:ea typeface="Cambria" panose="02040503050406030204" pitchFamily="18" charset="0"/>
              </a:rPr>
              <a:t>          [End If]</a:t>
            </a:r>
          </a:p>
          <a:p>
            <a:pPr marL="800100" lvl="2" indent="0" algn="just">
              <a:lnSpc>
                <a:spcPct val="150000"/>
              </a:lnSpc>
              <a:buNone/>
            </a:pPr>
            <a:r>
              <a:rPr lang="en-US" altLang="en-US" sz="1200">
                <a:latin typeface="Cambria" panose="02040503050406030204" pitchFamily="18" charset="0"/>
                <a:ea typeface="Cambria" panose="02040503050406030204" pitchFamily="18" charset="0"/>
              </a:rPr>
              <a:t>         [End step3 for loop]</a:t>
            </a:r>
          </a:p>
          <a:p>
            <a:pPr marL="800100" lvl="2" indent="0" algn="just">
              <a:lnSpc>
                <a:spcPct val="150000"/>
              </a:lnSpc>
              <a:buNone/>
            </a:pPr>
            <a:r>
              <a:rPr lang="en-US" altLang="en-US" sz="1200">
                <a:latin typeface="Cambria" panose="02040503050406030204" pitchFamily="18" charset="0"/>
                <a:ea typeface="Cambria" panose="02040503050406030204" pitchFamily="18" charset="0"/>
              </a:rPr>
              <a:t>          [End step4 for loop] </a:t>
            </a:r>
          </a:p>
          <a:p>
            <a:pPr marL="800100" lvl="2" indent="0" algn="just">
              <a:lnSpc>
                <a:spcPct val="150000"/>
              </a:lnSpc>
              <a:buNone/>
            </a:pPr>
            <a:r>
              <a:rPr lang="en-US" altLang="en-US" sz="1200">
                <a:latin typeface="Cambria" panose="02040503050406030204" pitchFamily="18" charset="0"/>
                <a:ea typeface="Cambria" panose="02040503050406030204" pitchFamily="18" charset="0"/>
              </a:rPr>
              <a:t>Step6: [Display output]</a:t>
            </a:r>
          </a:p>
          <a:p>
            <a:pPr marL="800100" lvl="2" indent="0" algn="just">
              <a:lnSpc>
                <a:spcPct val="150000"/>
              </a:lnSpc>
              <a:buNone/>
            </a:pPr>
            <a:r>
              <a:rPr lang="en-US" altLang="en-US" sz="1200">
                <a:latin typeface="Cambria" panose="02040503050406030204" pitchFamily="18" charset="0"/>
                <a:ea typeface="Cambria" panose="02040503050406030204" pitchFamily="18" charset="0"/>
              </a:rPr>
              <a:t>          Repeat For I</a:t>
            </a:r>
            <a:r>
              <a:rPr lang="en-US" sz="120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altLang="en-US" sz="1200">
                <a:latin typeface="Cambria" panose="02040503050406030204" pitchFamily="18" charset="0"/>
                <a:ea typeface="Cambria" panose="02040503050406030204" pitchFamily="18" charset="0"/>
              </a:rPr>
              <a:t>0 to n-1 </a:t>
            </a:r>
          </a:p>
          <a:p>
            <a:pPr marL="800100" lvl="2" indent="0" algn="just">
              <a:lnSpc>
                <a:spcPct val="150000"/>
              </a:lnSpc>
              <a:buNone/>
            </a:pPr>
            <a:r>
              <a:rPr lang="en-US" altLang="en-US" sz="1200">
                <a:latin typeface="Cambria" panose="02040503050406030204" pitchFamily="18" charset="0"/>
                <a:ea typeface="Cambria" panose="02040503050406030204" pitchFamily="18" charset="0"/>
              </a:rPr>
              <a:t>          Output A[I]</a:t>
            </a:r>
          </a:p>
          <a:p>
            <a:pPr marL="800100" lvl="2" indent="0" algn="just">
              <a:lnSpc>
                <a:spcPct val="150000"/>
              </a:lnSpc>
              <a:buNone/>
            </a:pPr>
            <a:r>
              <a:rPr lang="en-US" altLang="en-US" sz="1200">
                <a:latin typeface="Cambria" panose="02040503050406030204" pitchFamily="18" charset="0"/>
                <a:ea typeface="Cambria" panose="02040503050406030204" pitchFamily="18" charset="0"/>
              </a:rPr>
              <a:t>          [End for]</a:t>
            </a:r>
          </a:p>
          <a:p>
            <a:pPr marL="800100" lvl="2" indent="0" algn="just">
              <a:lnSpc>
                <a:spcPct val="150000"/>
              </a:lnSpc>
              <a:buNone/>
            </a:pPr>
            <a:r>
              <a:rPr lang="en-US" altLang="en-US" sz="1200">
                <a:latin typeface="Cambria" panose="02040503050406030204" pitchFamily="18" charset="0"/>
                <a:ea typeface="Cambria" panose="02040503050406030204" pitchFamily="18" charset="0"/>
              </a:rPr>
              <a:t>Step9: stop</a:t>
            </a:r>
          </a:p>
          <a:p>
            <a:pPr algn="just">
              <a:lnSpc>
                <a:spcPct val="150000"/>
              </a:lnSpc>
            </a:pPr>
            <a:endParaRPr lang="en-US" altLang="en-US" sz="2000">
              <a:latin typeface="Cambria" panose="02040503050406030204" pitchFamily="18" charset="0"/>
              <a:ea typeface="Cambria" panose="02040503050406030204" pitchFamily="18" charset="0"/>
            </a:endParaRP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14794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a:latin typeface="Cambria" pitchFamily="18" charset="0"/>
              </a:rPr>
              <a:t>Bubble Sort Example</a:t>
            </a: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8F1C6581-E74F-CEBD-5EA0-E4257DFA1525}"/>
              </a:ext>
            </a:extLst>
          </p:cNvPr>
          <p:cNvPicPr>
            <a:picLocks noChangeAspect="1"/>
          </p:cNvPicPr>
          <p:nvPr/>
        </p:nvPicPr>
        <p:blipFill>
          <a:blip r:embed="rId3"/>
          <a:stretch>
            <a:fillRect/>
          </a:stretch>
        </p:blipFill>
        <p:spPr>
          <a:xfrm>
            <a:off x="4568844" y="3427665"/>
            <a:ext cx="6311" cy="2669"/>
          </a:xfrm>
          <a:prstGeom prst="rect">
            <a:avLst/>
          </a:prstGeom>
        </p:spPr>
      </p:pic>
      <p:sp>
        <p:nvSpPr>
          <p:cNvPr id="10" name="Content Placeholder 9">
            <a:extLst>
              <a:ext uri="{FF2B5EF4-FFF2-40B4-BE49-F238E27FC236}">
                <a16:creationId xmlns:a16="http://schemas.microsoft.com/office/drawing/2014/main" id="{AAE44DDE-F91A-466C-CB23-66CE1DCA6B4E}"/>
              </a:ext>
            </a:extLst>
          </p:cNvPr>
          <p:cNvSpPr>
            <a:spLocks noGrp="1"/>
          </p:cNvSpPr>
          <p:nvPr>
            <p:ph idx="1"/>
          </p:nvPr>
        </p:nvSpPr>
        <p:spPr>
          <a:xfrm>
            <a:off x="457200" y="914400"/>
            <a:ext cx="8229600" cy="5211763"/>
          </a:xfrm>
        </p:spPr>
        <p:txBody>
          <a:bodyPr/>
          <a:lstStyle/>
          <a:p>
            <a:r>
              <a:rPr lang="en-IN">
                <a:latin typeface="Cambria" panose="02040503050406030204" pitchFamily="18" charset="0"/>
                <a:ea typeface="Cambria" panose="02040503050406030204" pitchFamily="18" charset="0"/>
              </a:rPr>
              <a:t>Input Array = { 6,0,3,5}</a:t>
            </a:r>
          </a:p>
        </p:txBody>
      </p:sp>
      <p:pic>
        <p:nvPicPr>
          <p:cNvPr id="12" name="Picture 11">
            <a:extLst>
              <a:ext uri="{FF2B5EF4-FFF2-40B4-BE49-F238E27FC236}">
                <a16:creationId xmlns:a16="http://schemas.microsoft.com/office/drawing/2014/main" id="{74726094-BB81-4D8A-799D-BD93D366D3A6}"/>
              </a:ext>
            </a:extLst>
          </p:cNvPr>
          <p:cNvPicPr>
            <a:picLocks noChangeAspect="1"/>
          </p:cNvPicPr>
          <p:nvPr/>
        </p:nvPicPr>
        <p:blipFill>
          <a:blip r:embed="rId4"/>
          <a:stretch>
            <a:fillRect/>
          </a:stretch>
        </p:blipFill>
        <p:spPr>
          <a:xfrm>
            <a:off x="990600" y="1600200"/>
            <a:ext cx="5414121" cy="2449506"/>
          </a:xfrm>
          <a:prstGeom prst="rect">
            <a:avLst/>
          </a:prstGeom>
        </p:spPr>
      </p:pic>
      <p:graphicFrame>
        <p:nvGraphicFramePr>
          <p:cNvPr id="14" name="Object 13">
            <a:extLst>
              <a:ext uri="{FF2B5EF4-FFF2-40B4-BE49-F238E27FC236}">
                <a16:creationId xmlns:a16="http://schemas.microsoft.com/office/drawing/2014/main" id="{092FF8BA-EE1B-EE93-23FF-F7DDED0EF516}"/>
              </a:ext>
            </a:extLst>
          </p:cNvPr>
          <p:cNvGraphicFramePr>
            <a:graphicFrameLocks noChangeAspect="1"/>
          </p:cNvGraphicFramePr>
          <p:nvPr>
            <p:extLst>
              <p:ext uri="{D42A27DB-BD31-4B8C-83A1-F6EECF244321}">
                <p14:modId xmlns:p14="http://schemas.microsoft.com/office/powerpoint/2010/main" val="3090103720"/>
              </p:ext>
            </p:extLst>
          </p:nvPr>
        </p:nvGraphicFramePr>
        <p:xfrm>
          <a:off x="1143000" y="4129729"/>
          <a:ext cx="5414121" cy="2306120"/>
        </p:xfrm>
        <a:graphic>
          <a:graphicData uri="http://schemas.openxmlformats.org/presentationml/2006/ole">
            <mc:AlternateContent xmlns:mc="http://schemas.openxmlformats.org/markup-compatibility/2006">
              <mc:Choice xmlns:v="urn:schemas-microsoft-com:vml" Requires="v">
                <p:oleObj name="Bitmap Image" r:id="rId5" imgW="7513200" imgH="3200400" progId="Paint.Picture">
                  <p:embed/>
                </p:oleObj>
              </mc:Choice>
              <mc:Fallback>
                <p:oleObj name="Bitmap Image" r:id="rId5" imgW="7513200" imgH="3200400" progId="Paint.Picture">
                  <p:embed/>
                  <p:pic>
                    <p:nvPicPr>
                      <p:cNvPr id="0" name=""/>
                      <p:cNvPicPr/>
                      <p:nvPr/>
                    </p:nvPicPr>
                    <p:blipFill>
                      <a:blip r:embed="rId6"/>
                      <a:stretch>
                        <a:fillRect/>
                      </a:stretch>
                    </p:blipFill>
                    <p:spPr>
                      <a:xfrm>
                        <a:off x="1143000" y="4129729"/>
                        <a:ext cx="5414121" cy="2306120"/>
                      </a:xfrm>
                      <a:prstGeom prst="rect">
                        <a:avLst/>
                      </a:prstGeom>
                    </p:spPr>
                  </p:pic>
                </p:oleObj>
              </mc:Fallback>
            </mc:AlternateContent>
          </a:graphicData>
        </a:graphic>
      </p:graphicFrame>
    </p:spTree>
    <p:extLst>
      <p:ext uri="{BB962C8B-B14F-4D97-AF65-F5344CB8AC3E}">
        <p14:creationId xmlns:p14="http://schemas.microsoft.com/office/powerpoint/2010/main" val="2783640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a:latin typeface="Cambria" pitchFamily="18" charset="0"/>
              </a:rPr>
              <a:t>Bubble Sort Example</a:t>
            </a: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8F1C6581-E74F-CEBD-5EA0-E4257DFA1525}"/>
              </a:ext>
            </a:extLst>
          </p:cNvPr>
          <p:cNvPicPr>
            <a:picLocks noChangeAspect="1"/>
          </p:cNvPicPr>
          <p:nvPr/>
        </p:nvPicPr>
        <p:blipFill>
          <a:blip r:embed="rId3"/>
          <a:stretch>
            <a:fillRect/>
          </a:stretch>
        </p:blipFill>
        <p:spPr>
          <a:xfrm>
            <a:off x="4568844" y="3427665"/>
            <a:ext cx="6311" cy="2669"/>
          </a:xfrm>
          <a:prstGeom prst="rect">
            <a:avLst/>
          </a:prstGeom>
        </p:spPr>
      </p:pic>
      <p:sp>
        <p:nvSpPr>
          <p:cNvPr id="10" name="Content Placeholder 9">
            <a:extLst>
              <a:ext uri="{FF2B5EF4-FFF2-40B4-BE49-F238E27FC236}">
                <a16:creationId xmlns:a16="http://schemas.microsoft.com/office/drawing/2014/main" id="{AAE44DDE-F91A-466C-CB23-66CE1DCA6B4E}"/>
              </a:ext>
            </a:extLst>
          </p:cNvPr>
          <p:cNvSpPr>
            <a:spLocks noGrp="1"/>
          </p:cNvSpPr>
          <p:nvPr>
            <p:ph idx="1"/>
          </p:nvPr>
        </p:nvSpPr>
        <p:spPr>
          <a:xfrm>
            <a:off x="457200" y="914400"/>
            <a:ext cx="8686800" cy="5867400"/>
          </a:xfrm>
        </p:spPr>
        <p:txBody>
          <a:bodyPr>
            <a:normAutofit fontScale="47500" lnSpcReduction="20000"/>
          </a:bodyPr>
          <a:lstStyle/>
          <a:p>
            <a:pPr>
              <a:lnSpc>
                <a:spcPct val="170000"/>
              </a:lnSpc>
            </a:pPr>
            <a:endParaRPr lang="en-IN">
              <a:latin typeface="Cambria" panose="02040503050406030204" pitchFamily="18" charset="0"/>
              <a:ea typeface="Cambria" panose="02040503050406030204" pitchFamily="18" charset="0"/>
            </a:endParaRPr>
          </a:p>
          <a:p>
            <a:pPr>
              <a:lnSpc>
                <a:spcPct val="170000"/>
              </a:lnSpc>
            </a:pPr>
            <a:endParaRPr lang="en-IN">
              <a:latin typeface="Cambria" panose="02040503050406030204" pitchFamily="18" charset="0"/>
              <a:ea typeface="Cambria" panose="02040503050406030204" pitchFamily="18" charset="0"/>
            </a:endParaRPr>
          </a:p>
          <a:p>
            <a:pPr>
              <a:lnSpc>
                <a:spcPct val="170000"/>
              </a:lnSpc>
            </a:pPr>
            <a:endParaRPr lang="en-IN">
              <a:latin typeface="Cambria" panose="02040503050406030204" pitchFamily="18" charset="0"/>
              <a:ea typeface="Cambria" panose="02040503050406030204" pitchFamily="18" charset="0"/>
            </a:endParaRPr>
          </a:p>
          <a:p>
            <a:pPr>
              <a:lnSpc>
                <a:spcPct val="170000"/>
              </a:lnSpc>
            </a:pPr>
            <a:endParaRPr lang="en-IN">
              <a:latin typeface="Cambria" panose="02040503050406030204" pitchFamily="18" charset="0"/>
              <a:ea typeface="Cambria" panose="02040503050406030204" pitchFamily="18" charset="0"/>
            </a:endParaRPr>
          </a:p>
          <a:p>
            <a:pPr>
              <a:lnSpc>
                <a:spcPct val="170000"/>
              </a:lnSpc>
            </a:pPr>
            <a:endParaRPr lang="en-IN">
              <a:latin typeface="Cambria" panose="02040503050406030204" pitchFamily="18" charset="0"/>
              <a:ea typeface="Cambria" panose="02040503050406030204" pitchFamily="18" charset="0"/>
            </a:endParaRPr>
          </a:p>
          <a:p>
            <a:pPr>
              <a:lnSpc>
                <a:spcPct val="170000"/>
              </a:lnSpc>
            </a:pPr>
            <a:endParaRPr lang="en-IN">
              <a:latin typeface="Cambria" panose="02040503050406030204" pitchFamily="18" charset="0"/>
              <a:ea typeface="Cambria" panose="02040503050406030204" pitchFamily="18" charset="0"/>
            </a:endParaRPr>
          </a:p>
          <a:p>
            <a:pPr>
              <a:lnSpc>
                <a:spcPct val="170000"/>
              </a:lnSpc>
            </a:pPr>
            <a:endParaRPr lang="en-IN">
              <a:latin typeface="Cambria" panose="02040503050406030204" pitchFamily="18" charset="0"/>
              <a:ea typeface="Cambria" panose="02040503050406030204" pitchFamily="18" charset="0"/>
            </a:endParaRPr>
          </a:p>
          <a:p>
            <a:pPr marL="0" indent="0">
              <a:lnSpc>
                <a:spcPct val="170000"/>
              </a:lnSpc>
              <a:buNone/>
            </a:pPr>
            <a:r>
              <a:rPr lang="en-US" b="1">
                <a:latin typeface="Cambria" panose="02040503050406030204" pitchFamily="18" charset="0"/>
                <a:ea typeface="Cambria" panose="02040503050406030204" pitchFamily="18" charset="0"/>
              </a:rPr>
              <a:t>Advantages:</a:t>
            </a:r>
          </a:p>
          <a:p>
            <a:pPr>
              <a:lnSpc>
                <a:spcPct val="170000"/>
              </a:lnSpc>
            </a:pPr>
            <a:r>
              <a:rPr lang="en-US">
                <a:latin typeface="Cambria" panose="02040503050406030204" pitchFamily="18" charset="0"/>
                <a:ea typeface="Cambria" panose="02040503050406030204" pitchFamily="18" charset="0"/>
              </a:rPr>
              <a:t>Simple to understand and implement.</a:t>
            </a:r>
          </a:p>
          <a:p>
            <a:pPr>
              <a:lnSpc>
                <a:spcPct val="170000"/>
              </a:lnSpc>
            </a:pPr>
            <a:r>
              <a:rPr lang="en-US">
                <a:latin typeface="Cambria" panose="02040503050406030204" pitchFamily="18" charset="0"/>
                <a:ea typeface="Cambria" panose="02040503050406030204" pitchFamily="18" charset="0"/>
              </a:rPr>
              <a:t>Very straight forward.</a:t>
            </a:r>
          </a:p>
          <a:p>
            <a:pPr>
              <a:lnSpc>
                <a:spcPct val="170000"/>
              </a:lnSpc>
            </a:pPr>
            <a:r>
              <a:rPr lang="en-US">
                <a:latin typeface="Cambria" panose="02040503050406030204" pitchFamily="18" charset="0"/>
                <a:ea typeface="Cambria" panose="02040503050406030204" pitchFamily="18" charset="0"/>
              </a:rPr>
              <a:t>Better than selection sort.</a:t>
            </a:r>
          </a:p>
          <a:p>
            <a:pPr marL="0" indent="0">
              <a:lnSpc>
                <a:spcPct val="170000"/>
              </a:lnSpc>
              <a:buNone/>
            </a:pPr>
            <a:r>
              <a:rPr lang="en-US" b="1">
                <a:latin typeface="Cambria" panose="02040503050406030204" pitchFamily="18" charset="0"/>
                <a:ea typeface="Cambria" panose="02040503050406030204" pitchFamily="18" charset="0"/>
              </a:rPr>
              <a:t>Disadvantages:</a:t>
            </a:r>
          </a:p>
          <a:p>
            <a:pPr>
              <a:lnSpc>
                <a:spcPct val="170000"/>
              </a:lnSpc>
            </a:pPr>
            <a:r>
              <a:rPr lang="en-US">
                <a:latin typeface="Cambria" panose="02040503050406030204" pitchFamily="18" charset="0"/>
                <a:ea typeface="Cambria" panose="02040503050406030204" pitchFamily="18" charset="0"/>
              </a:rPr>
              <a:t>It runs slowly and hence it is not efficient, because more efficient sorting techniques are available.</a:t>
            </a:r>
          </a:p>
          <a:p>
            <a:pPr>
              <a:lnSpc>
                <a:spcPct val="170000"/>
              </a:lnSpc>
            </a:pPr>
            <a:r>
              <a:rPr lang="en-US">
                <a:latin typeface="Cambria" panose="02040503050406030204" pitchFamily="18" charset="0"/>
                <a:ea typeface="Cambria" panose="02040503050406030204" pitchFamily="18" charset="0"/>
              </a:rPr>
              <a:t>Even if array is sorted, n-1 comparisons are required.</a:t>
            </a:r>
          </a:p>
        </p:txBody>
      </p:sp>
      <p:pic>
        <p:nvPicPr>
          <p:cNvPr id="4" name="Picture 3">
            <a:extLst>
              <a:ext uri="{FF2B5EF4-FFF2-40B4-BE49-F238E27FC236}">
                <a16:creationId xmlns:a16="http://schemas.microsoft.com/office/drawing/2014/main" id="{7EFF3C3D-6D49-D0FF-9FBB-FDA327FBC21F}"/>
              </a:ext>
            </a:extLst>
          </p:cNvPr>
          <p:cNvPicPr>
            <a:picLocks noChangeAspect="1"/>
          </p:cNvPicPr>
          <p:nvPr/>
        </p:nvPicPr>
        <p:blipFill>
          <a:blip r:embed="rId4"/>
          <a:stretch>
            <a:fillRect/>
          </a:stretch>
        </p:blipFill>
        <p:spPr>
          <a:xfrm>
            <a:off x="1524000" y="762000"/>
            <a:ext cx="5266569" cy="2738614"/>
          </a:xfrm>
          <a:prstGeom prst="rect">
            <a:avLst/>
          </a:prstGeom>
        </p:spPr>
      </p:pic>
    </p:spTree>
    <p:extLst>
      <p:ext uri="{BB962C8B-B14F-4D97-AF65-F5344CB8AC3E}">
        <p14:creationId xmlns:p14="http://schemas.microsoft.com/office/powerpoint/2010/main" val="810419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a:latin typeface="Cambria"/>
                <a:ea typeface="Cambria"/>
              </a:rPr>
              <a:t>Selection Sort</a:t>
            </a:r>
            <a:endParaRPr lang="en-US" dirty="0">
              <a:latin typeface="Cambria" pitchFamily="18" charset="0"/>
            </a:endParaRPr>
          </a:p>
        </p:txBody>
      </p:sp>
      <p:sp>
        <p:nvSpPr>
          <p:cNvPr id="3" name="Content Placeholder 2"/>
          <p:cNvSpPr>
            <a:spLocks noGrp="1"/>
          </p:cNvSpPr>
          <p:nvPr>
            <p:ph idx="1"/>
          </p:nvPr>
        </p:nvSpPr>
        <p:spPr>
          <a:xfrm>
            <a:off x="457200" y="990600"/>
            <a:ext cx="8382000" cy="5410200"/>
          </a:xfrm>
        </p:spPr>
        <p:txBody>
          <a:bodyPr>
            <a:normAutofit fontScale="92500" lnSpcReduction="10000"/>
          </a:bodyPr>
          <a:lstStyle/>
          <a:p>
            <a:pPr algn="just">
              <a:lnSpc>
                <a:spcPct val="150000"/>
              </a:lnSpc>
            </a:pPr>
            <a:r>
              <a:rPr lang="en-US" altLang="en-US" sz="2000">
                <a:latin typeface="Cambria" panose="02040503050406030204" pitchFamily="18" charset="0"/>
                <a:ea typeface="Cambria" panose="02040503050406030204" pitchFamily="18" charset="0"/>
              </a:rPr>
              <a:t>Selection sort is a simple and efficient sorting algorithm that works by repeatedly selecting the smallest (or largest) element from the unsorted portion of the list and moving it to the sorted portion of the list. </a:t>
            </a:r>
            <a:endParaRPr lang="en-US" sz="2000">
              <a:latin typeface="Cambria" panose="02040503050406030204" pitchFamily="18" charset="0"/>
              <a:ea typeface="Cambria" panose="02040503050406030204" pitchFamily="18" charset="0"/>
            </a:endParaRPr>
          </a:p>
          <a:p>
            <a:pPr algn="just">
              <a:lnSpc>
                <a:spcPct val="150000"/>
              </a:lnSpc>
            </a:pPr>
            <a:endParaRPr lang="en-US" sz="2000">
              <a:latin typeface="Cambria" panose="02040503050406030204" pitchFamily="18" charset="0"/>
              <a:ea typeface="Cambria" panose="02040503050406030204" pitchFamily="18" charset="0"/>
            </a:endParaRPr>
          </a:p>
          <a:p>
            <a:pPr algn="just">
              <a:lnSpc>
                <a:spcPct val="150000"/>
              </a:lnSpc>
            </a:pPr>
            <a:r>
              <a:rPr lang="en-US" sz="2000">
                <a:latin typeface="Cambria" panose="02040503050406030204" pitchFamily="18" charset="0"/>
                <a:ea typeface="Cambria" panose="02040503050406030204" pitchFamily="18" charset="0"/>
              </a:rPr>
              <a:t>Lets consider the following array as an example: </a:t>
            </a:r>
            <a:r>
              <a:rPr lang="en-US" sz="2000" err="1">
                <a:latin typeface="Cambria" panose="02040503050406030204" pitchFamily="18" charset="0"/>
                <a:ea typeface="Cambria" panose="02040503050406030204" pitchFamily="18" charset="0"/>
              </a:rPr>
              <a:t>arr</a:t>
            </a:r>
            <a:r>
              <a:rPr lang="en-US" sz="2000">
                <a:latin typeface="Cambria" panose="02040503050406030204" pitchFamily="18" charset="0"/>
                <a:ea typeface="Cambria" panose="02040503050406030204" pitchFamily="18" charset="0"/>
              </a:rPr>
              <a:t>[] = {64, 25, 12, 22, 11}</a:t>
            </a:r>
          </a:p>
          <a:p>
            <a:pPr marL="0" indent="0" algn="just">
              <a:lnSpc>
                <a:spcPct val="150000"/>
              </a:lnSpc>
              <a:buNone/>
            </a:pPr>
            <a:r>
              <a:rPr lang="en-US" sz="2000">
                <a:latin typeface="Cambria" panose="02040503050406030204" pitchFamily="18" charset="0"/>
                <a:ea typeface="Cambria" panose="02040503050406030204" pitchFamily="18" charset="0"/>
              </a:rPr>
              <a:t>First pass:</a:t>
            </a:r>
          </a:p>
          <a:p>
            <a:pPr algn="just">
              <a:lnSpc>
                <a:spcPct val="150000"/>
              </a:lnSpc>
            </a:pPr>
            <a:endParaRPr lang="en-US" sz="2000">
              <a:latin typeface="Cambria" panose="02040503050406030204" pitchFamily="18" charset="0"/>
              <a:ea typeface="Cambria" panose="02040503050406030204" pitchFamily="18" charset="0"/>
            </a:endParaRPr>
          </a:p>
          <a:p>
            <a:pPr algn="just">
              <a:lnSpc>
                <a:spcPct val="150000"/>
              </a:lnSpc>
            </a:pPr>
            <a:r>
              <a:rPr lang="en-US" sz="2000">
                <a:latin typeface="Cambria" panose="02040503050406030204" pitchFamily="18" charset="0"/>
                <a:ea typeface="Cambria" panose="02040503050406030204" pitchFamily="18" charset="0"/>
              </a:rPr>
              <a:t>For the first position in the sorted array, the whole array is traversed from index 0 to 4 sequentially. The first position where 64 is stored presently, after traversing whole array it is clear that 11 is the lowest value.</a:t>
            </a:r>
          </a:p>
          <a:p>
            <a:pPr algn="just">
              <a:lnSpc>
                <a:spcPct val="150000"/>
              </a:lnSpc>
            </a:pPr>
            <a:r>
              <a:rPr lang="en-US" sz="2000">
                <a:latin typeface="Cambria" panose="02040503050406030204" pitchFamily="18" charset="0"/>
                <a:ea typeface="Cambria" panose="02040503050406030204" pitchFamily="18" charset="0"/>
              </a:rPr>
              <a:t>Thus, replace 64 with 11. After one iteration 11, which happens to be the least value in the array, tends to appear in the first position of the sorted list.</a:t>
            </a: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A8E18B67-1A07-6D21-7D17-78693EE3B79D}"/>
              </a:ext>
            </a:extLst>
          </p:cNvPr>
          <p:cNvPicPr>
            <a:picLocks noChangeAspect="1"/>
          </p:cNvPicPr>
          <p:nvPr/>
        </p:nvPicPr>
        <p:blipFill>
          <a:blip r:embed="rId2"/>
          <a:stretch>
            <a:fillRect/>
          </a:stretch>
        </p:blipFill>
        <p:spPr>
          <a:xfrm>
            <a:off x="2823283" y="3050721"/>
            <a:ext cx="3497433" cy="1143000"/>
          </a:xfrm>
          <a:prstGeom prst="rect">
            <a:avLst/>
          </a:prstGeom>
        </p:spPr>
      </p:pic>
    </p:spTree>
    <p:extLst>
      <p:ext uri="{BB962C8B-B14F-4D97-AF65-F5344CB8AC3E}">
        <p14:creationId xmlns:p14="http://schemas.microsoft.com/office/powerpoint/2010/main" val="1995199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a:latin typeface="Cambria" pitchFamily="18" charset="0"/>
              </a:rPr>
              <a:t>Selection Sort</a:t>
            </a:r>
          </a:p>
        </p:txBody>
      </p:sp>
      <p:sp>
        <p:nvSpPr>
          <p:cNvPr id="3" name="Content Placeholder 2"/>
          <p:cNvSpPr>
            <a:spLocks noGrp="1"/>
          </p:cNvSpPr>
          <p:nvPr>
            <p:ph idx="1"/>
          </p:nvPr>
        </p:nvSpPr>
        <p:spPr>
          <a:xfrm>
            <a:off x="457200" y="990600"/>
            <a:ext cx="8382000" cy="5410200"/>
          </a:xfrm>
        </p:spPr>
        <p:txBody>
          <a:bodyPr>
            <a:normAutofit/>
          </a:bodyPr>
          <a:lstStyle/>
          <a:p>
            <a:pPr algn="just">
              <a:lnSpc>
                <a:spcPct val="150000"/>
              </a:lnSpc>
            </a:pPr>
            <a:r>
              <a:rPr lang="en-US" sz="2000">
                <a:latin typeface="Cambria" panose="02040503050406030204" pitchFamily="18" charset="0"/>
                <a:ea typeface="Cambria" panose="02040503050406030204" pitchFamily="18" charset="0"/>
              </a:rPr>
              <a:t>Second Pass:</a:t>
            </a:r>
          </a:p>
          <a:p>
            <a:pPr algn="just">
              <a:lnSpc>
                <a:spcPct val="150000"/>
              </a:lnSpc>
            </a:pPr>
            <a:r>
              <a:rPr lang="en-US" sz="2000">
                <a:latin typeface="Cambria" panose="02040503050406030204" pitchFamily="18" charset="0"/>
                <a:ea typeface="Cambria" panose="02040503050406030204" pitchFamily="18" charset="0"/>
              </a:rPr>
              <a:t>For the second position, where 25 is present, again traverse the rest of the array in a sequential manner.</a:t>
            </a:r>
          </a:p>
          <a:p>
            <a:pPr algn="just">
              <a:lnSpc>
                <a:spcPct val="150000"/>
              </a:lnSpc>
            </a:pPr>
            <a:r>
              <a:rPr lang="en-US" sz="2000">
                <a:latin typeface="Cambria" panose="02040503050406030204" pitchFamily="18" charset="0"/>
                <a:ea typeface="Cambria" panose="02040503050406030204" pitchFamily="18" charset="0"/>
              </a:rPr>
              <a:t>After traversing, we found that 12 is the second lowest value in the array and it should appear at the second place in the array, thus swap these values</a:t>
            </a: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134ED69A-DD07-E73C-BCF3-2B3AA53546EE}"/>
              </a:ext>
            </a:extLst>
          </p:cNvPr>
          <p:cNvPicPr>
            <a:picLocks noChangeAspect="1"/>
          </p:cNvPicPr>
          <p:nvPr/>
        </p:nvPicPr>
        <p:blipFill>
          <a:blip r:embed="rId2"/>
          <a:stretch>
            <a:fillRect/>
          </a:stretch>
        </p:blipFill>
        <p:spPr>
          <a:xfrm>
            <a:off x="1905000" y="4059564"/>
            <a:ext cx="6506497" cy="2627624"/>
          </a:xfrm>
          <a:prstGeom prst="rect">
            <a:avLst/>
          </a:prstGeom>
        </p:spPr>
      </p:pic>
    </p:spTree>
    <p:extLst>
      <p:ext uri="{BB962C8B-B14F-4D97-AF65-F5344CB8AC3E}">
        <p14:creationId xmlns:p14="http://schemas.microsoft.com/office/powerpoint/2010/main" val="465015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a:latin typeface="Cambria" pitchFamily="18" charset="0"/>
              </a:rPr>
              <a:t>Selection Sort</a:t>
            </a:r>
          </a:p>
        </p:txBody>
      </p:sp>
      <p:sp>
        <p:nvSpPr>
          <p:cNvPr id="3" name="Content Placeholder 2"/>
          <p:cNvSpPr>
            <a:spLocks noGrp="1"/>
          </p:cNvSpPr>
          <p:nvPr>
            <p:ph idx="1"/>
          </p:nvPr>
        </p:nvSpPr>
        <p:spPr>
          <a:xfrm>
            <a:off x="457200" y="990600"/>
            <a:ext cx="8382000" cy="5410200"/>
          </a:xfrm>
        </p:spPr>
        <p:txBody>
          <a:bodyPr>
            <a:normAutofit/>
          </a:bodyPr>
          <a:lstStyle/>
          <a:p>
            <a:pPr algn="just">
              <a:lnSpc>
                <a:spcPct val="150000"/>
              </a:lnSpc>
            </a:pPr>
            <a:r>
              <a:rPr lang="en-US" sz="2000">
                <a:latin typeface="Cambria" panose="02040503050406030204" pitchFamily="18" charset="0"/>
                <a:ea typeface="Cambria" panose="02040503050406030204" pitchFamily="18" charset="0"/>
              </a:rPr>
              <a:t>Third Pass</a:t>
            </a:r>
          </a:p>
          <a:p>
            <a:pPr algn="just">
              <a:lnSpc>
                <a:spcPct val="150000"/>
              </a:lnSpc>
            </a:pPr>
            <a:endParaRPr lang="en-US" sz="2000">
              <a:latin typeface="Cambria" panose="02040503050406030204" pitchFamily="18" charset="0"/>
              <a:ea typeface="Cambria" panose="02040503050406030204" pitchFamily="18" charset="0"/>
            </a:endParaRPr>
          </a:p>
          <a:p>
            <a:pPr algn="just">
              <a:lnSpc>
                <a:spcPct val="150000"/>
              </a:lnSpc>
            </a:pPr>
            <a:endParaRPr lang="en-US" sz="2000">
              <a:latin typeface="Cambria" panose="02040503050406030204" pitchFamily="18" charset="0"/>
              <a:ea typeface="Cambria" panose="02040503050406030204" pitchFamily="18" charset="0"/>
            </a:endParaRPr>
          </a:p>
          <a:p>
            <a:pPr algn="just">
              <a:lnSpc>
                <a:spcPct val="150000"/>
              </a:lnSpc>
            </a:pPr>
            <a:endParaRPr lang="en-US" sz="2000">
              <a:latin typeface="Cambria" panose="02040503050406030204" pitchFamily="18" charset="0"/>
              <a:ea typeface="Cambria" panose="02040503050406030204" pitchFamily="18" charset="0"/>
            </a:endParaRPr>
          </a:p>
          <a:p>
            <a:pPr algn="just">
              <a:lnSpc>
                <a:spcPct val="150000"/>
              </a:lnSpc>
            </a:pPr>
            <a:r>
              <a:rPr lang="en-US" sz="2000">
                <a:latin typeface="Cambria" panose="02040503050406030204" pitchFamily="18" charset="0"/>
                <a:ea typeface="Cambria" panose="02040503050406030204" pitchFamily="18" charset="0"/>
              </a:rPr>
              <a:t>Fourth Pass</a:t>
            </a:r>
          </a:p>
          <a:p>
            <a:pPr algn="just">
              <a:lnSpc>
                <a:spcPct val="150000"/>
              </a:lnSpc>
            </a:pPr>
            <a:endParaRPr lang="en-US" sz="2000">
              <a:latin typeface="Cambria" panose="02040503050406030204" pitchFamily="18" charset="0"/>
              <a:ea typeface="Cambria" panose="02040503050406030204" pitchFamily="18" charset="0"/>
            </a:endParaRPr>
          </a:p>
          <a:p>
            <a:pPr algn="just">
              <a:lnSpc>
                <a:spcPct val="150000"/>
              </a:lnSpc>
            </a:pPr>
            <a:endParaRPr lang="en-US" sz="2000">
              <a:latin typeface="Cambria" panose="02040503050406030204" pitchFamily="18" charset="0"/>
              <a:ea typeface="Cambria" panose="02040503050406030204" pitchFamily="18" charset="0"/>
            </a:endParaRPr>
          </a:p>
          <a:p>
            <a:pPr algn="just">
              <a:lnSpc>
                <a:spcPct val="150000"/>
              </a:lnSpc>
            </a:pPr>
            <a:endParaRPr lang="en-US" sz="2000">
              <a:latin typeface="Cambria" panose="02040503050406030204" pitchFamily="18" charset="0"/>
              <a:ea typeface="Cambria" panose="02040503050406030204" pitchFamily="18" charset="0"/>
            </a:endParaRPr>
          </a:p>
          <a:p>
            <a:pPr algn="just">
              <a:lnSpc>
                <a:spcPct val="150000"/>
              </a:lnSpc>
            </a:pPr>
            <a:r>
              <a:rPr lang="en-US" sz="2000">
                <a:latin typeface="Cambria" panose="02040503050406030204" pitchFamily="18" charset="0"/>
                <a:ea typeface="Cambria" panose="02040503050406030204" pitchFamily="18" charset="0"/>
              </a:rPr>
              <a:t>Fifth Pass</a:t>
            </a: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259BEFE5-F35A-97BF-4803-F97ED63B7A17}"/>
              </a:ext>
            </a:extLst>
          </p:cNvPr>
          <p:cNvPicPr>
            <a:picLocks noChangeAspect="1"/>
          </p:cNvPicPr>
          <p:nvPr/>
        </p:nvPicPr>
        <p:blipFill>
          <a:blip r:embed="rId3"/>
          <a:stretch>
            <a:fillRect/>
          </a:stretch>
        </p:blipFill>
        <p:spPr>
          <a:xfrm>
            <a:off x="2514600" y="990600"/>
            <a:ext cx="3810003" cy="2286000"/>
          </a:xfrm>
          <a:prstGeom prst="rect">
            <a:avLst/>
          </a:prstGeom>
        </p:spPr>
      </p:pic>
      <p:pic>
        <p:nvPicPr>
          <p:cNvPr id="8" name="Picture 7">
            <a:extLst>
              <a:ext uri="{FF2B5EF4-FFF2-40B4-BE49-F238E27FC236}">
                <a16:creationId xmlns:a16="http://schemas.microsoft.com/office/drawing/2014/main" id="{42C97546-C96C-034D-715F-127E26FAB7A6}"/>
              </a:ext>
            </a:extLst>
          </p:cNvPr>
          <p:cNvPicPr>
            <a:picLocks noChangeAspect="1"/>
          </p:cNvPicPr>
          <p:nvPr/>
        </p:nvPicPr>
        <p:blipFill>
          <a:blip r:embed="rId4"/>
          <a:stretch>
            <a:fillRect/>
          </a:stretch>
        </p:blipFill>
        <p:spPr>
          <a:xfrm>
            <a:off x="1981200" y="3581401"/>
            <a:ext cx="4700588" cy="1334295"/>
          </a:xfrm>
          <a:prstGeom prst="rect">
            <a:avLst/>
          </a:prstGeom>
        </p:spPr>
      </p:pic>
      <p:graphicFrame>
        <p:nvGraphicFramePr>
          <p:cNvPr id="9" name="Object 8">
            <a:extLst>
              <a:ext uri="{FF2B5EF4-FFF2-40B4-BE49-F238E27FC236}">
                <a16:creationId xmlns:a16="http://schemas.microsoft.com/office/drawing/2014/main" id="{FD0AFF5A-34E7-FD64-A25D-C42441989458}"/>
              </a:ext>
            </a:extLst>
          </p:cNvPr>
          <p:cNvGraphicFramePr>
            <a:graphicFrameLocks noChangeAspect="1"/>
          </p:cNvGraphicFramePr>
          <p:nvPr>
            <p:extLst>
              <p:ext uri="{D42A27DB-BD31-4B8C-83A1-F6EECF244321}">
                <p14:modId xmlns:p14="http://schemas.microsoft.com/office/powerpoint/2010/main" val="855428973"/>
              </p:ext>
            </p:extLst>
          </p:nvPr>
        </p:nvGraphicFramePr>
        <p:xfrm>
          <a:off x="2690018" y="5508626"/>
          <a:ext cx="3916363" cy="1196975"/>
        </p:xfrm>
        <a:graphic>
          <a:graphicData uri="http://schemas.openxmlformats.org/presentationml/2006/ole">
            <mc:AlternateContent xmlns:mc="http://schemas.openxmlformats.org/markup-compatibility/2006">
              <mc:Choice xmlns:v="urn:schemas-microsoft-com:vml" Requires="v">
                <p:oleObj name="Bitmap Image" r:id="rId5" imgW="3916800" imgH="1196280" progId="Paint.Picture">
                  <p:embed/>
                </p:oleObj>
              </mc:Choice>
              <mc:Fallback>
                <p:oleObj name="Bitmap Image" r:id="rId5" imgW="3916800" imgH="1196280" progId="Paint.Picture">
                  <p:embed/>
                  <p:pic>
                    <p:nvPicPr>
                      <p:cNvPr id="0" name=""/>
                      <p:cNvPicPr/>
                      <p:nvPr/>
                    </p:nvPicPr>
                    <p:blipFill>
                      <a:blip r:embed="rId6"/>
                      <a:stretch>
                        <a:fillRect/>
                      </a:stretch>
                    </p:blipFill>
                    <p:spPr>
                      <a:xfrm>
                        <a:off x="2690018" y="5508626"/>
                        <a:ext cx="3916363" cy="1196975"/>
                      </a:xfrm>
                      <a:prstGeom prst="rect">
                        <a:avLst/>
                      </a:prstGeom>
                    </p:spPr>
                  </p:pic>
                </p:oleObj>
              </mc:Fallback>
            </mc:AlternateContent>
          </a:graphicData>
        </a:graphic>
      </p:graphicFrame>
    </p:spTree>
    <p:extLst>
      <p:ext uri="{BB962C8B-B14F-4D97-AF65-F5344CB8AC3E}">
        <p14:creationId xmlns:p14="http://schemas.microsoft.com/office/powerpoint/2010/main" val="27660117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a:latin typeface="Cambria" pitchFamily="18" charset="0"/>
              </a:rPr>
              <a:t>Merge Sort</a:t>
            </a:r>
          </a:p>
        </p:txBody>
      </p:sp>
      <p:sp>
        <p:nvSpPr>
          <p:cNvPr id="3" name="Content Placeholder 2"/>
          <p:cNvSpPr>
            <a:spLocks noGrp="1"/>
          </p:cNvSpPr>
          <p:nvPr>
            <p:ph idx="1"/>
          </p:nvPr>
        </p:nvSpPr>
        <p:spPr>
          <a:xfrm>
            <a:off x="457200" y="914400"/>
            <a:ext cx="8382000" cy="5265737"/>
          </a:xfrm>
        </p:spPr>
        <p:txBody>
          <a:bodyPr>
            <a:normAutofit/>
          </a:bodyPr>
          <a:lstStyle/>
          <a:p>
            <a:pPr algn="just">
              <a:lnSpc>
                <a:spcPct val="150000"/>
              </a:lnSpc>
            </a:pPr>
            <a:r>
              <a:rPr lang="en-US" sz="2000">
                <a:latin typeface="Cambria" panose="02040503050406030204" pitchFamily="18" charset="0"/>
                <a:ea typeface="Cambria" panose="02040503050406030204" pitchFamily="18" charset="0"/>
              </a:rPr>
              <a:t>Merge sort is defined as a sorting algorithm that works by dividing an array into smaller subarrays, sorting each subarray, and then merging the sorted subarrays back together to form the final sorted array.</a:t>
            </a:r>
          </a:p>
          <a:p>
            <a:pPr algn="just">
              <a:lnSpc>
                <a:spcPct val="150000"/>
              </a:lnSpc>
            </a:pPr>
            <a:r>
              <a:rPr lang="en-US" sz="2000">
                <a:latin typeface="Cambria" panose="02040503050406030204" pitchFamily="18" charset="0"/>
                <a:ea typeface="Cambria" panose="02040503050406030204" pitchFamily="18" charset="0"/>
              </a:rPr>
              <a:t>The process of merge sort is to divide the array into two halves, sort each half, and then merge the sorted halves back together. </a:t>
            </a:r>
          </a:p>
          <a:p>
            <a:pPr algn="just">
              <a:lnSpc>
                <a:spcPct val="150000"/>
              </a:lnSpc>
            </a:pPr>
            <a:r>
              <a:rPr lang="en-US" sz="2000">
                <a:latin typeface="Cambria" panose="02040503050406030204" pitchFamily="18" charset="0"/>
                <a:ea typeface="Cambria" panose="02040503050406030204" pitchFamily="18" charset="0"/>
              </a:rPr>
              <a:t>This process is repeated until the entire array is sorted.</a:t>
            </a: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2" descr="Lightbox">
            <a:extLst>
              <a:ext uri="{FF2B5EF4-FFF2-40B4-BE49-F238E27FC236}">
                <a16:creationId xmlns:a16="http://schemas.microsoft.com/office/drawing/2014/main" id="{BA4BB1DA-4A48-53D0-BDE3-BD0186EEA0F6}"/>
              </a:ext>
            </a:extLst>
          </p:cNvPr>
          <p:cNvPicPr>
            <a:picLocks noChangeAspect="1" noChangeArrowheads="1"/>
          </p:cNvPicPr>
          <p:nvPr/>
        </p:nvPicPr>
        <p:blipFill rotWithShape="1">
          <a:blip r:embed="rId2">
            <a:clrChange>
              <a:clrFrom>
                <a:srgbClr val="E9E9EA"/>
              </a:clrFrom>
              <a:clrTo>
                <a:srgbClr val="E9E9EA">
                  <a:alpha val="0"/>
                </a:srgbClr>
              </a:clrTo>
            </a:clrChange>
            <a:extLst>
              <a:ext uri="{28A0092B-C50C-407E-A947-70E740481C1C}">
                <a14:useLocalDpi xmlns:a14="http://schemas.microsoft.com/office/drawing/2010/main" val="0"/>
              </a:ext>
            </a:extLst>
          </a:blip>
          <a:srcRect l="50833" t="9826" r="5833" b="13333"/>
          <a:stretch/>
        </p:blipFill>
        <p:spPr bwMode="auto">
          <a:xfrm>
            <a:off x="2667000" y="3962400"/>
            <a:ext cx="3200400" cy="2837533"/>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728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a:latin typeface="Cambria" pitchFamily="18" charset="0"/>
              </a:rPr>
              <a:t>Searching and Sorting</a:t>
            </a:r>
          </a:p>
        </p:txBody>
      </p:sp>
      <p:sp>
        <p:nvSpPr>
          <p:cNvPr id="3" name="Content Placeholder 2"/>
          <p:cNvSpPr>
            <a:spLocks noGrp="1"/>
          </p:cNvSpPr>
          <p:nvPr>
            <p:ph idx="1"/>
          </p:nvPr>
        </p:nvSpPr>
        <p:spPr>
          <a:xfrm>
            <a:off x="685800" y="838200"/>
            <a:ext cx="8001000" cy="5867400"/>
          </a:xfrm>
        </p:spPr>
        <p:txBody>
          <a:bodyPr>
            <a:normAutofit/>
          </a:bodyPr>
          <a:lstStyle/>
          <a:p>
            <a:pPr algn="just">
              <a:lnSpc>
                <a:spcPct val="170000"/>
              </a:lnSpc>
              <a:buFont typeface="Courier New" panose="02070309020205020404" pitchFamily="49" charset="0"/>
              <a:buChar char="o"/>
            </a:pPr>
            <a:r>
              <a:rPr lang="en-US" sz="2000">
                <a:latin typeface="Cambria" pitchFamily="18" charset="0"/>
              </a:rPr>
              <a:t>Searching</a:t>
            </a:r>
          </a:p>
          <a:p>
            <a:pPr lvl="1" algn="just">
              <a:lnSpc>
                <a:spcPct val="170000"/>
              </a:lnSpc>
              <a:buFont typeface="Courier New" panose="02070309020205020404" pitchFamily="49" charset="0"/>
              <a:buChar char="o"/>
            </a:pPr>
            <a:r>
              <a:rPr lang="en-US" sz="1600">
                <a:latin typeface="Cambria" panose="02040503050406030204" pitchFamily="18" charset="0"/>
                <a:ea typeface="Cambria" panose="02040503050406030204" pitchFamily="18" charset="0"/>
              </a:rPr>
              <a:t>Linear search</a:t>
            </a:r>
          </a:p>
          <a:p>
            <a:pPr lvl="1" algn="just">
              <a:lnSpc>
                <a:spcPct val="170000"/>
              </a:lnSpc>
              <a:buFont typeface="Courier New" panose="02070309020205020404" pitchFamily="49" charset="0"/>
              <a:buChar char="o"/>
            </a:pPr>
            <a:r>
              <a:rPr lang="en-US" sz="1600">
                <a:latin typeface="Cambria" panose="02040503050406030204" pitchFamily="18" charset="0"/>
                <a:ea typeface="Cambria" panose="02040503050406030204" pitchFamily="18" charset="0"/>
              </a:rPr>
              <a:t>Binary search </a:t>
            </a:r>
          </a:p>
          <a:p>
            <a:pPr algn="just">
              <a:lnSpc>
                <a:spcPct val="170000"/>
              </a:lnSpc>
              <a:buFont typeface="Courier New" panose="02070309020205020404" pitchFamily="49" charset="0"/>
              <a:buChar char="o"/>
            </a:pPr>
            <a:r>
              <a:rPr lang="en-US" sz="2000">
                <a:latin typeface="Cambria" pitchFamily="18" charset="0"/>
              </a:rPr>
              <a:t>Sorting</a:t>
            </a:r>
          </a:p>
          <a:p>
            <a:pPr lvl="1" algn="just">
              <a:lnSpc>
                <a:spcPct val="170000"/>
              </a:lnSpc>
              <a:buFont typeface="Courier New" panose="02070309020205020404" pitchFamily="49" charset="0"/>
              <a:buChar char="o"/>
            </a:pPr>
            <a:r>
              <a:rPr lang="en-US" sz="1600">
                <a:latin typeface="Cambria" panose="02040503050406030204" pitchFamily="18" charset="0"/>
                <a:ea typeface="Cambria" panose="02040503050406030204" pitchFamily="18" charset="0"/>
              </a:rPr>
              <a:t>Insertion Sort</a:t>
            </a:r>
          </a:p>
          <a:p>
            <a:pPr lvl="1" algn="just">
              <a:lnSpc>
                <a:spcPct val="170000"/>
              </a:lnSpc>
              <a:buFont typeface="Courier New" panose="02070309020205020404" pitchFamily="49" charset="0"/>
              <a:buChar char="o"/>
            </a:pPr>
            <a:r>
              <a:rPr lang="en-US" sz="1600">
                <a:latin typeface="Cambria" panose="02040503050406030204" pitchFamily="18" charset="0"/>
                <a:ea typeface="Cambria" panose="02040503050406030204" pitchFamily="18" charset="0"/>
              </a:rPr>
              <a:t>Bubble sort</a:t>
            </a:r>
          </a:p>
          <a:p>
            <a:pPr lvl="1" algn="just">
              <a:lnSpc>
                <a:spcPct val="170000"/>
              </a:lnSpc>
              <a:buFont typeface="Courier New" panose="02070309020205020404" pitchFamily="49" charset="0"/>
              <a:buChar char="o"/>
            </a:pPr>
            <a:r>
              <a:rPr lang="en-US" sz="1600">
                <a:latin typeface="Cambria" panose="02040503050406030204" pitchFamily="18" charset="0"/>
                <a:ea typeface="Cambria" panose="02040503050406030204" pitchFamily="18" charset="0"/>
              </a:rPr>
              <a:t>Selection Sort</a:t>
            </a:r>
          </a:p>
          <a:p>
            <a:pPr lvl="1" algn="just">
              <a:lnSpc>
                <a:spcPct val="170000"/>
              </a:lnSpc>
              <a:buFont typeface="Courier New" panose="02070309020205020404" pitchFamily="49" charset="0"/>
              <a:buChar char="o"/>
            </a:pPr>
            <a:r>
              <a:rPr lang="en-US" sz="1600">
                <a:latin typeface="Cambria" panose="02040503050406030204" pitchFamily="18" charset="0"/>
                <a:ea typeface="Cambria" panose="02040503050406030204" pitchFamily="18" charset="0"/>
              </a:rPr>
              <a:t>Merge sort</a:t>
            </a:r>
          </a:p>
          <a:p>
            <a:pPr lvl="1" algn="just">
              <a:lnSpc>
                <a:spcPct val="170000"/>
              </a:lnSpc>
              <a:buFont typeface="Courier New" panose="02070309020205020404" pitchFamily="49" charset="0"/>
              <a:buChar char="o"/>
            </a:pPr>
            <a:r>
              <a:rPr lang="en-US" sz="1600">
                <a:latin typeface="Cambria" panose="02040503050406030204" pitchFamily="18" charset="0"/>
                <a:ea typeface="Cambria" panose="02040503050406030204" pitchFamily="18" charset="0"/>
              </a:rPr>
              <a:t>Quick Sort</a:t>
            </a:r>
          </a:p>
          <a:p>
            <a:pPr lvl="1" algn="just">
              <a:lnSpc>
                <a:spcPct val="170000"/>
              </a:lnSpc>
              <a:buFont typeface="Courier New" panose="02070309020205020404" pitchFamily="49" charset="0"/>
              <a:buChar char="o"/>
            </a:pPr>
            <a:r>
              <a:rPr lang="en-US" sz="1600">
                <a:latin typeface="Cambria" panose="02040503050406030204" pitchFamily="18" charset="0"/>
                <a:ea typeface="Cambria" panose="02040503050406030204" pitchFamily="18" charset="0"/>
              </a:rPr>
              <a:t>Heap sort</a:t>
            </a:r>
          </a:p>
          <a:p>
            <a:pPr lvl="1" algn="just">
              <a:lnSpc>
                <a:spcPct val="170000"/>
              </a:lnSpc>
              <a:buFont typeface="Courier New" panose="02070309020205020404" pitchFamily="49" charset="0"/>
              <a:buChar char="o"/>
            </a:pPr>
            <a:r>
              <a:rPr lang="en-US" sz="1600">
                <a:latin typeface="Cambria" panose="02040503050406030204" pitchFamily="18" charset="0"/>
                <a:ea typeface="Cambria" panose="02040503050406030204" pitchFamily="18" charset="0"/>
              </a:rPr>
              <a:t>Radix sort</a:t>
            </a:r>
          </a:p>
          <a:p>
            <a:pPr lvl="1" algn="just">
              <a:lnSpc>
                <a:spcPct val="170000"/>
              </a:lnSpc>
              <a:buFont typeface="Courier New" panose="02070309020205020404" pitchFamily="49" charset="0"/>
              <a:buChar char="o"/>
            </a:pPr>
            <a:r>
              <a:rPr lang="en-US" sz="1600">
                <a:latin typeface="Cambria" panose="02040503050406030204" pitchFamily="18" charset="0"/>
                <a:ea typeface="Cambria" panose="02040503050406030204" pitchFamily="18" charset="0"/>
              </a:rPr>
              <a:t>Bucket sort</a:t>
            </a:r>
          </a:p>
        </p:txBody>
      </p:sp>
    </p:spTree>
    <p:extLst>
      <p:ext uri="{BB962C8B-B14F-4D97-AF65-F5344CB8AC3E}">
        <p14:creationId xmlns:p14="http://schemas.microsoft.com/office/powerpoint/2010/main" val="4155414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a:latin typeface="Cambria" pitchFamily="18" charset="0"/>
              </a:rPr>
              <a:t>Merge Sort</a:t>
            </a:r>
          </a:p>
        </p:txBody>
      </p:sp>
      <p:sp>
        <p:nvSpPr>
          <p:cNvPr id="3" name="Content Placeholder 2"/>
          <p:cNvSpPr>
            <a:spLocks noGrp="1"/>
          </p:cNvSpPr>
          <p:nvPr>
            <p:ph idx="1"/>
          </p:nvPr>
        </p:nvSpPr>
        <p:spPr>
          <a:xfrm>
            <a:off x="457200" y="990600"/>
            <a:ext cx="8382000" cy="5410200"/>
          </a:xfrm>
        </p:spPr>
        <p:txBody>
          <a:bodyPr>
            <a:normAutofit/>
          </a:bodyPr>
          <a:lstStyle/>
          <a:p>
            <a:pPr algn="just">
              <a:lnSpc>
                <a:spcPct val="150000"/>
              </a:lnSpc>
            </a:pPr>
            <a:r>
              <a:rPr lang="en-US" sz="2000">
                <a:latin typeface="Cambria" panose="02040503050406030204" pitchFamily="18" charset="0"/>
                <a:ea typeface="Cambria" panose="02040503050406030204" pitchFamily="18" charset="0"/>
              </a:rPr>
              <a:t>Lets consider an array </a:t>
            </a:r>
            <a:r>
              <a:rPr lang="en-US" sz="2000" err="1">
                <a:latin typeface="Cambria" panose="02040503050406030204" pitchFamily="18" charset="0"/>
                <a:ea typeface="Cambria" panose="02040503050406030204" pitchFamily="18" charset="0"/>
              </a:rPr>
              <a:t>arr</a:t>
            </a:r>
            <a:r>
              <a:rPr lang="en-US" sz="2000">
                <a:latin typeface="Cambria" panose="02040503050406030204" pitchFamily="18" charset="0"/>
                <a:ea typeface="Cambria" panose="02040503050406030204" pitchFamily="18" charset="0"/>
              </a:rPr>
              <a:t>[] = {38, 27, 43, 10}</a:t>
            </a:r>
          </a:p>
          <a:p>
            <a:pPr marL="0" indent="0" algn="just">
              <a:lnSpc>
                <a:spcPct val="150000"/>
              </a:lnSpc>
              <a:buNone/>
            </a:pPr>
            <a:r>
              <a:rPr lang="en-US" sz="2000">
                <a:latin typeface="Cambria" panose="02040503050406030204" pitchFamily="18" charset="0"/>
                <a:ea typeface="Cambria" panose="02040503050406030204" pitchFamily="18" charset="0"/>
              </a:rPr>
              <a:t>	Initially divide the array into two equal halves</a:t>
            </a:r>
          </a:p>
          <a:p>
            <a:pPr marL="0" indent="0" algn="just">
              <a:lnSpc>
                <a:spcPct val="150000"/>
              </a:lnSpc>
              <a:buNone/>
            </a:pPr>
            <a:r>
              <a:rPr lang="en-US" sz="2000">
                <a:latin typeface="Cambria" panose="02040503050406030204" pitchFamily="18" charset="0"/>
                <a:ea typeface="Cambria" panose="02040503050406030204" pitchFamily="18" charset="0"/>
              </a:rPr>
              <a:t>Step 1:</a:t>
            </a: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0" name="Picture 2" descr="Lightbox">
            <a:extLst>
              <a:ext uri="{FF2B5EF4-FFF2-40B4-BE49-F238E27FC236}">
                <a16:creationId xmlns:a16="http://schemas.microsoft.com/office/drawing/2014/main" id="{3EFDBE84-A888-BC95-CBDD-8B0745328D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500" t="25203" r="15833" b="23431"/>
          <a:stretch/>
        </p:blipFill>
        <p:spPr bwMode="auto">
          <a:xfrm>
            <a:off x="1295400" y="3200400"/>
            <a:ext cx="60960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58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a:latin typeface="Cambria" pitchFamily="18" charset="0"/>
              </a:rPr>
              <a:t>Merge Sort</a:t>
            </a:r>
          </a:p>
        </p:txBody>
      </p:sp>
      <p:sp>
        <p:nvSpPr>
          <p:cNvPr id="3" name="Content Placeholder 2"/>
          <p:cNvSpPr>
            <a:spLocks noGrp="1"/>
          </p:cNvSpPr>
          <p:nvPr>
            <p:ph idx="1"/>
          </p:nvPr>
        </p:nvSpPr>
        <p:spPr>
          <a:xfrm>
            <a:off x="457200" y="990600"/>
            <a:ext cx="8382000" cy="5410200"/>
          </a:xfrm>
        </p:spPr>
        <p:txBody>
          <a:bodyPr>
            <a:normAutofit/>
          </a:bodyPr>
          <a:lstStyle/>
          <a:p>
            <a:pPr marL="0" indent="0" algn="just">
              <a:lnSpc>
                <a:spcPct val="150000"/>
              </a:lnSpc>
              <a:buNone/>
            </a:pPr>
            <a:r>
              <a:rPr lang="en-US" sz="2000">
                <a:latin typeface="Cambria" panose="02040503050406030204" pitchFamily="18" charset="0"/>
                <a:ea typeface="Cambria" panose="02040503050406030204" pitchFamily="18" charset="0"/>
              </a:rPr>
              <a:t>Step 2:</a:t>
            </a:r>
          </a:p>
          <a:p>
            <a:pPr marL="0" indent="0" algn="just">
              <a:lnSpc>
                <a:spcPct val="150000"/>
              </a:lnSpc>
              <a:buNone/>
            </a:pPr>
            <a:endParaRPr lang="en-US" sz="2000">
              <a:latin typeface="Cambria" panose="02040503050406030204" pitchFamily="18" charset="0"/>
              <a:ea typeface="Cambria" panose="02040503050406030204" pitchFamily="18" charset="0"/>
            </a:endParaRPr>
          </a:p>
          <a:p>
            <a:pPr marL="0" indent="0" algn="just">
              <a:lnSpc>
                <a:spcPct val="150000"/>
              </a:lnSpc>
              <a:buNone/>
            </a:pPr>
            <a:endParaRPr lang="en-US" sz="2000">
              <a:latin typeface="Cambria" panose="02040503050406030204" pitchFamily="18" charset="0"/>
              <a:ea typeface="Cambria" panose="02040503050406030204" pitchFamily="18" charset="0"/>
            </a:endParaRPr>
          </a:p>
          <a:p>
            <a:pPr marL="0" indent="0" algn="just">
              <a:lnSpc>
                <a:spcPct val="150000"/>
              </a:lnSpc>
              <a:buNone/>
            </a:pPr>
            <a:endParaRPr lang="en-US" sz="2000">
              <a:latin typeface="Cambria" panose="02040503050406030204" pitchFamily="18" charset="0"/>
              <a:ea typeface="Cambria" panose="02040503050406030204" pitchFamily="18" charset="0"/>
            </a:endParaRPr>
          </a:p>
          <a:p>
            <a:pPr marL="0" indent="0" algn="just">
              <a:lnSpc>
                <a:spcPct val="150000"/>
              </a:lnSpc>
              <a:buNone/>
            </a:pPr>
            <a:endParaRPr lang="en-US" sz="2000">
              <a:latin typeface="Cambria" panose="02040503050406030204" pitchFamily="18" charset="0"/>
              <a:ea typeface="Cambria" panose="02040503050406030204" pitchFamily="18" charset="0"/>
            </a:endParaRPr>
          </a:p>
          <a:p>
            <a:pPr marL="0" indent="0" algn="just">
              <a:lnSpc>
                <a:spcPct val="150000"/>
              </a:lnSpc>
              <a:buNone/>
            </a:pPr>
            <a:endParaRPr lang="en-US" sz="2000">
              <a:latin typeface="Cambria" panose="02040503050406030204" pitchFamily="18" charset="0"/>
              <a:ea typeface="Cambria" panose="02040503050406030204" pitchFamily="18" charset="0"/>
            </a:endParaRPr>
          </a:p>
          <a:p>
            <a:pPr marL="0" indent="0" algn="just">
              <a:lnSpc>
                <a:spcPct val="150000"/>
              </a:lnSpc>
              <a:buNone/>
            </a:pPr>
            <a:r>
              <a:rPr lang="en-US" sz="2000">
                <a:latin typeface="Cambria" panose="02040503050406030204" pitchFamily="18" charset="0"/>
                <a:ea typeface="Cambria" panose="02040503050406030204" pitchFamily="18" charset="0"/>
              </a:rPr>
              <a:t>Step 3:</a:t>
            </a:r>
          </a:p>
          <a:p>
            <a:pPr marL="0" indent="0" algn="just">
              <a:lnSpc>
                <a:spcPct val="150000"/>
              </a:lnSpc>
              <a:buNone/>
            </a:pPr>
            <a:endParaRPr lang="en-US" sz="2000">
              <a:latin typeface="Cambria" panose="02040503050406030204" pitchFamily="18" charset="0"/>
              <a:ea typeface="Cambria" panose="02040503050406030204" pitchFamily="18" charset="0"/>
            </a:endParaRP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4" name="Picture 2" descr="Lightbox">
            <a:extLst>
              <a:ext uri="{FF2B5EF4-FFF2-40B4-BE49-F238E27FC236}">
                <a16:creationId xmlns:a16="http://schemas.microsoft.com/office/drawing/2014/main" id="{AD3947F3-849D-0F52-565A-F5D4467D19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166" t="26974" r="15000" b="16347"/>
          <a:stretch/>
        </p:blipFill>
        <p:spPr bwMode="auto">
          <a:xfrm>
            <a:off x="1371600" y="1363083"/>
            <a:ext cx="6026944" cy="226896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Lightbox">
            <a:extLst>
              <a:ext uri="{FF2B5EF4-FFF2-40B4-BE49-F238E27FC236}">
                <a16:creationId xmlns:a16="http://schemas.microsoft.com/office/drawing/2014/main" id="{ABE965E7-2F6C-B15B-C15A-101637993C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088" t="26974" r="15833" b="15555"/>
          <a:stretch/>
        </p:blipFill>
        <p:spPr bwMode="auto">
          <a:xfrm>
            <a:off x="1828800" y="4648200"/>
            <a:ext cx="5025520" cy="1939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214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a:latin typeface="Cambria" pitchFamily="18" charset="0"/>
              </a:rPr>
              <a:t>Merge Sort</a:t>
            </a:r>
          </a:p>
        </p:txBody>
      </p:sp>
      <p:sp>
        <p:nvSpPr>
          <p:cNvPr id="3" name="Content Placeholder 2"/>
          <p:cNvSpPr>
            <a:spLocks noGrp="1"/>
          </p:cNvSpPr>
          <p:nvPr>
            <p:ph idx="1"/>
          </p:nvPr>
        </p:nvSpPr>
        <p:spPr>
          <a:xfrm>
            <a:off x="457200" y="762000"/>
            <a:ext cx="8382000" cy="6096000"/>
          </a:xfrm>
        </p:spPr>
        <p:txBody>
          <a:bodyPr>
            <a:normAutofit fontScale="92500"/>
          </a:bodyPr>
          <a:lstStyle/>
          <a:p>
            <a:pPr marL="0" indent="0" algn="just">
              <a:lnSpc>
                <a:spcPct val="150000"/>
              </a:lnSpc>
              <a:buNone/>
            </a:pPr>
            <a:r>
              <a:rPr lang="en-US" sz="2000">
                <a:latin typeface="Cambria" panose="02040503050406030204" pitchFamily="18" charset="0"/>
                <a:ea typeface="Cambria" panose="02040503050406030204" pitchFamily="18" charset="0"/>
              </a:rPr>
              <a:t>Step 4:</a:t>
            </a:r>
          </a:p>
          <a:p>
            <a:pPr marL="0" indent="0" algn="just">
              <a:lnSpc>
                <a:spcPct val="150000"/>
              </a:lnSpc>
              <a:buNone/>
            </a:pPr>
            <a:endParaRPr lang="en-US" sz="2000">
              <a:latin typeface="Cambria" panose="02040503050406030204" pitchFamily="18" charset="0"/>
              <a:ea typeface="Cambria" panose="02040503050406030204" pitchFamily="18" charset="0"/>
            </a:endParaRPr>
          </a:p>
          <a:p>
            <a:pPr marL="0" indent="0" algn="just">
              <a:lnSpc>
                <a:spcPct val="150000"/>
              </a:lnSpc>
              <a:buNone/>
            </a:pPr>
            <a:endParaRPr lang="en-US" sz="2000">
              <a:latin typeface="Cambria" panose="02040503050406030204" pitchFamily="18" charset="0"/>
              <a:ea typeface="Cambria" panose="02040503050406030204" pitchFamily="18" charset="0"/>
            </a:endParaRPr>
          </a:p>
          <a:p>
            <a:pPr marL="0" indent="0" algn="just">
              <a:lnSpc>
                <a:spcPct val="150000"/>
              </a:lnSpc>
              <a:buNone/>
            </a:pPr>
            <a:endParaRPr lang="en-US" sz="1500">
              <a:latin typeface="Cambria" panose="02040503050406030204" pitchFamily="18" charset="0"/>
              <a:ea typeface="Cambria" panose="02040503050406030204" pitchFamily="18" charset="0"/>
            </a:endParaRPr>
          </a:p>
          <a:p>
            <a:pPr marL="0" indent="0" algn="just">
              <a:lnSpc>
                <a:spcPct val="150000"/>
              </a:lnSpc>
              <a:buNone/>
            </a:pPr>
            <a:r>
              <a:rPr lang="en-US" sz="1500">
                <a:latin typeface="Cambria" panose="02040503050406030204" pitchFamily="18" charset="0"/>
                <a:ea typeface="Cambria" panose="02040503050406030204" pitchFamily="18" charset="0"/>
              </a:rPr>
              <a:t>The following diagram shows the complete merge sort process for an example array {38, 27, 43, 3, 9, 82, 10}. </a:t>
            </a:r>
          </a:p>
          <a:p>
            <a:pPr marL="0" indent="0" algn="just">
              <a:lnSpc>
                <a:spcPct val="150000"/>
              </a:lnSpc>
              <a:buNone/>
            </a:pPr>
            <a:r>
              <a:rPr lang="en-US" sz="2000">
                <a:latin typeface="Cambria" panose="02040503050406030204" pitchFamily="18" charset="0"/>
                <a:ea typeface="Cambria" panose="02040503050406030204" pitchFamily="18" charset="0"/>
              </a:rPr>
              <a:t>Algorithm</a:t>
            </a:r>
          </a:p>
          <a:p>
            <a:pPr marL="400050" lvl="1" indent="0" algn="just">
              <a:lnSpc>
                <a:spcPct val="150000"/>
              </a:lnSpc>
              <a:buNone/>
            </a:pPr>
            <a:r>
              <a:rPr lang="da-DK" sz="1600">
                <a:latin typeface="Cambria" panose="02040503050406030204" pitchFamily="18" charset="0"/>
                <a:ea typeface="Cambria" panose="02040503050406030204" pitchFamily="18" charset="0"/>
              </a:rPr>
              <a:t>MERGE_SORT(arr, beg, end)  </a:t>
            </a:r>
          </a:p>
          <a:p>
            <a:pPr marL="400050" lvl="1" indent="0" algn="just">
              <a:lnSpc>
                <a:spcPct val="150000"/>
              </a:lnSpc>
              <a:buNone/>
            </a:pPr>
            <a:r>
              <a:rPr lang="da-DK" sz="1600">
                <a:latin typeface="Cambria" panose="02040503050406030204" pitchFamily="18" charset="0"/>
                <a:ea typeface="Cambria" panose="02040503050406030204" pitchFamily="18" charset="0"/>
              </a:rPr>
              <a:t>  if beg &lt; end  </a:t>
            </a:r>
          </a:p>
          <a:p>
            <a:pPr marL="400050" lvl="1" indent="0" algn="just">
              <a:lnSpc>
                <a:spcPct val="150000"/>
              </a:lnSpc>
              <a:buNone/>
            </a:pPr>
            <a:r>
              <a:rPr lang="da-DK" sz="1600">
                <a:latin typeface="Cambria" panose="02040503050406030204" pitchFamily="18" charset="0"/>
                <a:ea typeface="Cambria" panose="02040503050406030204" pitchFamily="18" charset="0"/>
              </a:rPr>
              <a:t>set mid = (beg + end)/2  </a:t>
            </a:r>
          </a:p>
          <a:p>
            <a:pPr marL="400050" lvl="1" indent="0" algn="just">
              <a:lnSpc>
                <a:spcPct val="150000"/>
              </a:lnSpc>
              <a:buNone/>
            </a:pPr>
            <a:r>
              <a:rPr lang="da-DK" sz="1600">
                <a:latin typeface="Cambria" panose="02040503050406030204" pitchFamily="18" charset="0"/>
                <a:ea typeface="Cambria" panose="02040503050406030204" pitchFamily="18" charset="0"/>
              </a:rPr>
              <a:t>MERGE_SORT(arr, beg, mid)  </a:t>
            </a:r>
          </a:p>
          <a:p>
            <a:pPr marL="400050" lvl="1" indent="0" algn="just">
              <a:lnSpc>
                <a:spcPct val="150000"/>
              </a:lnSpc>
              <a:buNone/>
            </a:pPr>
            <a:r>
              <a:rPr lang="da-DK" sz="1600">
                <a:latin typeface="Cambria" panose="02040503050406030204" pitchFamily="18" charset="0"/>
                <a:ea typeface="Cambria" panose="02040503050406030204" pitchFamily="18" charset="0"/>
              </a:rPr>
              <a:t>MERGE_SORT(arr, mid + 1, end)  </a:t>
            </a:r>
          </a:p>
          <a:p>
            <a:pPr marL="400050" lvl="1" indent="0" algn="just">
              <a:lnSpc>
                <a:spcPct val="150000"/>
              </a:lnSpc>
              <a:buNone/>
            </a:pPr>
            <a:r>
              <a:rPr lang="da-DK" sz="1600">
                <a:latin typeface="Cambria" panose="02040503050406030204" pitchFamily="18" charset="0"/>
                <a:ea typeface="Cambria" panose="02040503050406030204" pitchFamily="18" charset="0"/>
              </a:rPr>
              <a:t>MERGE (arr, beg, mid, end)  </a:t>
            </a:r>
          </a:p>
          <a:p>
            <a:pPr marL="400050" lvl="1" indent="0" algn="just">
              <a:lnSpc>
                <a:spcPct val="150000"/>
              </a:lnSpc>
              <a:buNone/>
            </a:pPr>
            <a:r>
              <a:rPr lang="da-DK" sz="1600">
                <a:latin typeface="Cambria" panose="02040503050406030204" pitchFamily="18" charset="0"/>
                <a:ea typeface="Cambria" panose="02040503050406030204" pitchFamily="18" charset="0"/>
              </a:rPr>
              <a:t>end of if  </a:t>
            </a:r>
          </a:p>
          <a:p>
            <a:pPr marL="400050" lvl="1" indent="0" algn="just">
              <a:lnSpc>
                <a:spcPct val="150000"/>
              </a:lnSpc>
              <a:buNone/>
            </a:pPr>
            <a:r>
              <a:rPr lang="da-DK" sz="1600">
                <a:latin typeface="Cambria" panose="02040503050406030204" pitchFamily="18" charset="0"/>
                <a:ea typeface="Cambria" panose="02040503050406030204" pitchFamily="18" charset="0"/>
              </a:rPr>
              <a:t>END MERGE_SORT </a:t>
            </a:r>
            <a:endParaRPr lang="en-US" sz="1600">
              <a:latin typeface="Cambria" panose="02040503050406030204" pitchFamily="18" charset="0"/>
              <a:ea typeface="Cambria" panose="02040503050406030204" pitchFamily="18" charset="0"/>
            </a:endParaRP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098" name="Picture 2" descr="Lightbox">
            <a:extLst>
              <a:ext uri="{FF2B5EF4-FFF2-40B4-BE49-F238E27FC236}">
                <a16:creationId xmlns:a16="http://schemas.microsoft.com/office/drawing/2014/main" id="{07655F39-7E54-B158-084D-DDA679364DE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000" t="25203" r="24166" b="18117"/>
          <a:stretch/>
        </p:blipFill>
        <p:spPr bwMode="auto">
          <a:xfrm>
            <a:off x="2743200" y="1008894"/>
            <a:ext cx="2514600" cy="1319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7824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a:latin typeface="Cambria" pitchFamily="18" charset="0"/>
              </a:rPr>
              <a:t>Quick Sort</a:t>
            </a:r>
          </a:p>
        </p:txBody>
      </p:sp>
      <p:sp>
        <p:nvSpPr>
          <p:cNvPr id="3" name="Content Placeholder 2"/>
          <p:cNvSpPr>
            <a:spLocks noGrp="1"/>
          </p:cNvSpPr>
          <p:nvPr>
            <p:ph idx="1"/>
          </p:nvPr>
        </p:nvSpPr>
        <p:spPr>
          <a:xfrm>
            <a:off x="457200" y="762000"/>
            <a:ext cx="8382000" cy="5943600"/>
          </a:xfrm>
        </p:spPr>
        <p:txBody>
          <a:bodyPr>
            <a:normAutofit/>
          </a:bodyPr>
          <a:lstStyle/>
          <a:p>
            <a:pPr algn="just">
              <a:lnSpc>
                <a:spcPct val="150000"/>
              </a:lnSpc>
            </a:pPr>
            <a:r>
              <a:rPr lang="en-US" sz="2000">
                <a:latin typeface="Cambria" panose="02040503050406030204" pitchFamily="18" charset="0"/>
                <a:ea typeface="Cambria" panose="02040503050406030204" pitchFamily="18" charset="0"/>
              </a:rPr>
              <a:t>Quick Sort is a sorting algorithm based on the Divide and Conquer algorithm that picks an element as a pivot and partitions the given array around the picked pivot by placing the pivot in its correct position in the sorted array.</a:t>
            </a:r>
          </a:p>
          <a:p>
            <a:pPr algn="just">
              <a:lnSpc>
                <a:spcPct val="150000"/>
              </a:lnSpc>
            </a:pPr>
            <a:r>
              <a:rPr lang="en-US" sz="2000">
                <a:latin typeface="Cambria" panose="02040503050406030204" pitchFamily="18" charset="0"/>
                <a:ea typeface="Cambria" panose="02040503050406030204" pitchFamily="18" charset="0"/>
              </a:rPr>
              <a:t>The key process in quick Sort is a partition(). The target of partitions is to place the pivot (any element can be chosen to be a pivot) at its correct position in the sorted array and put all smaller elements to the left of the pivot, and all greater elements to the right of the pivot.</a:t>
            </a:r>
          </a:p>
          <a:p>
            <a:pPr marL="0" indent="0" algn="just">
              <a:lnSpc>
                <a:spcPct val="150000"/>
              </a:lnSpc>
              <a:buNone/>
            </a:pPr>
            <a:r>
              <a:rPr lang="en-US" sz="2000">
                <a:latin typeface="Cambria" panose="02040503050406030204" pitchFamily="18" charset="0"/>
                <a:ea typeface="Cambria" panose="02040503050406030204" pitchFamily="18" charset="0"/>
              </a:rPr>
              <a:t>Pivot Choice</a:t>
            </a:r>
          </a:p>
          <a:p>
            <a:pPr marL="685800" lvl="1" algn="just">
              <a:lnSpc>
                <a:spcPct val="150000"/>
              </a:lnSpc>
              <a:buFont typeface="Courier New" panose="02070309020205020404" pitchFamily="49" charset="0"/>
              <a:buChar char="o"/>
            </a:pPr>
            <a:r>
              <a:rPr lang="en-US" sz="1600">
                <a:latin typeface="Cambria" panose="02040503050406030204" pitchFamily="18" charset="0"/>
                <a:ea typeface="Cambria" panose="02040503050406030204" pitchFamily="18" charset="0"/>
              </a:rPr>
              <a:t>Always pick the first element as a pivot.</a:t>
            </a:r>
          </a:p>
          <a:p>
            <a:pPr marL="685800" lvl="1" algn="just">
              <a:lnSpc>
                <a:spcPct val="150000"/>
              </a:lnSpc>
              <a:buFont typeface="Courier New" panose="02070309020205020404" pitchFamily="49" charset="0"/>
              <a:buChar char="o"/>
            </a:pPr>
            <a:r>
              <a:rPr lang="en-US" sz="1600">
                <a:latin typeface="Cambria" panose="02040503050406030204" pitchFamily="18" charset="0"/>
                <a:ea typeface="Cambria" panose="02040503050406030204" pitchFamily="18" charset="0"/>
              </a:rPr>
              <a:t>Always pick the last element as a pivot </a:t>
            </a:r>
          </a:p>
          <a:p>
            <a:pPr marL="685800" lvl="1" algn="just">
              <a:lnSpc>
                <a:spcPct val="150000"/>
              </a:lnSpc>
              <a:buFont typeface="Courier New" panose="02070309020205020404" pitchFamily="49" charset="0"/>
              <a:buChar char="o"/>
            </a:pPr>
            <a:r>
              <a:rPr lang="en-US" sz="1600">
                <a:latin typeface="Cambria" panose="02040503050406030204" pitchFamily="18" charset="0"/>
                <a:ea typeface="Cambria" panose="02040503050406030204" pitchFamily="18" charset="0"/>
              </a:rPr>
              <a:t>Pick a random element as a pivot.</a:t>
            </a:r>
          </a:p>
          <a:p>
            <a:pPr marL="685800" lvl="1" algn="just">
              <a:lnSpc>
                <a:spcPct val="150000"/>
              </a:lnSpc>
              <a:buFont typeface="Courier New" panose="02070309020205020404" pitchFamily="49" charset="0"/>
              <a:buChar char="o"/>
            </a:pPr>
            <a:r>
              <a:rPr lang="en-US" sz="1600">
                <a:latin typeface="Cambria" panose="02040503050406030204" pitchFamily="18" charset="0"/>
                <a:ea typeface="Cambria" panose="02040503050406030204" pitchFamily="18" charset="0"/>
              </a:rPr>
              <a:t>Pick the middle as the pivot.</a:t>
            </a: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75967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a:latin typeface="Cambria" pitchFamily="18" charset="0"/>
              </a:rPr>
              <a:t>Quick Sort</a:t>
            </a:r>
          </a:p>
        </p:txBody>
      </p:sp>
      <p:sp>
        <p:nvSpPr>
          <p:cNvPr id="3" name="Content Placeholder 2"/>
          <p:cNvSpPr>
            <a:spLocks noGrp="1"/>
          </p:cNvSpPr>
          <p:nvPr>
            <p:ph idx="1"/>
          </p:nvPr>
        </p:nvSpPr>
        <p:spPr>
          <a:xfrm>
            <a:off x="457200" y="990600"/>
            <a:ext cx="8382000" cy="5791200"/>
          </a:xfrm>
        </p:spPr>
        <p:txBody>
          <a:bodyPr>
            <a:normAutofit/>
          </a:bodyPr>
          <a:lstStyle/>
          <a:p>
            <a:pPr algn="just">
              <a:lnSpc>
                <a:spcPct val="150000"/>
              </a:lnSpc>
            </a:pPr>
            <a:r>
              <a:rPr lang="en-US" sz="2000">
                <a:latin typeface="Cambria" panose="02040503050406030204" pitchFamily="18" charset="0"/>
                <a:ea typeface="Cambria" panose="02040503050406030204" pitchFamily="18" charset="0"/>
              </a:rPr>
              <a:t>Lets consider an array </a:t>
            </a:r>
            <a:r>
              <a:rPr lang="en-US" sz="2000" err="1">
                <a:latin typeface="Cambria" panose="02040503050406030204" pitchFamily="18" charset="0"/>
                <a:ea typeface="Cambria" panose="02040503050406030204" pitchFamily="18" charset="0"/>
              </a:rPr>
              <a:t>arr</a:t>
            </a:r>
            <a:r>
              <a:rPr lang="en-US" sz="2000">
                <a:latin typeface="Cambria" panose="02040503050406030204" pitchFamily="18" charset="0"/>
                <a:ea typeface="Cambria" panose="02040503050406030204" pitchFamily="18" charset="0"/>
              </a:rPr>
              <a:t>[] = {10,16,8,12,15,6,3,9,5}</a:t>
            </a:r>
          </a:p>
          <a:p>
            <a:pPr marL="0" indent="0" algn="just">
              <a:lnSpc>
                <a:spcPct val="150000"/>
              </a:lnSpc>
              <a:buNone/>
            </a:pPr>
            <a:r>
              <a:rPr lang="en-US" sz="2000">
                <a:latin typeface="Cambria" panose="02040503050406030204" pitchFamily="18" charset="0"/>
                <a:ea typeface="Cambria" panose="02040503050406030204" pitchFamily="18" charset="0"/>
              </a:rPr>
              <a:t>	Sorted – 3,5,6,8,9,10,12,15,16</a:t>
            </a:r>
          </a:p>
          <a:p>
            <a:pPr marL="0" indent="0" algn="just">
              <a:lnSpc>
                <a:spcPct val="150000"/>
              </a:lnSpc>
              <a:buNone/>
            </a:pPr>
            <a:endParaRPr lang="en-US" sz="2000">
              <a:latin typeface="Cambria" panose="02040503050406030204" pitchFamily="18" charset="0"/>
              <a:ea typeface="Cambria" panose="02040503050406030204" pitchFamily="18" charset="0"/>
            </a:endParaRPr>
          </a:p>
          <a:p>
            <a:pPr marL="0" indent="0" algn="just">
              <a:lnSpc>
                <a:spcPct val="150000"/>
              </a:lnSpc>
              <a:buNone/>
            </a:pPr>
            <a:r>
              <a:rPr lang="en-US" sz="2000">
                <a:latin typeface="Cambria" panose="02040503050406030204" pitchFamily="18" charset="0"/>
                <a:ea typeface="Cambria" panose="02040503050406030204" pitchFamily="18" charset="0"/>
              </a:rPr>
              <a:t>Step 1:     10,16,8,12,15,6,3,9,5</a:t>
            </a:r>
          </a:p>
          <a:p>
            <a:pPr marL="0" indent="0" algn="just">
              <a:lnSpc>
                <a:spcPct val="150000"/>
              </a:lnSpc>
              <a:buNone/>
            </a:pPr>
            <a:endParaRPr lang="en-US" sz="2000">
              <a:latin typeface="Cambria" panose="02040503050406030204" pitchFamily="18" charset="0"/>
              <a:ea typeface="Cambria" panose="02040503050406030204" pitchFamily="18" charset="0"/>
            </a:endParaRPr>
          </a:p>
          <a:p>
            <a:pPr marL="0" indent="0" algn="just">
              <a:lnSpc>
                <a:spcPct val="150000"/>
              </a:lnSpc>
              <a:buNone/>
            </a:pPr>
            <a:r>
              <a:rPr lang="en-US" sz="2000">
                <a:latin typeface="Cambria" panose="02040503050406030204" pitchFamily="18" charset="0"/>
                <a:ea typeface="Cambria" panose="02040503050406030204" pitchFamily="18" charset="0"/>
              </a:rPr>
              <a:t>                       Pi           </a:t>
            </a:r>
            <a:r>
              <a:rPr lang="en-US" sz="2000" err="1">
                <a:latin typeface="Cambria" panose="02040503050406030204" pitchFamily="18" charset="0"/>
                <a:ea typeface="Cambria" panose="02040503050406030204" pitchFamily="18" charset="0"/>
              </a:rPr>
              <a:t>i</a:t>
            </a:r>
            <a:r>
              <a:rPr lang="en-US" sz="2000">
                <a:latin typeface="Cambria" panose="02040503050406030204" pitchFamily="18" charset="0"/>
                <a:ea typeface="Cambria" panose="02040503050406030204" pitchFamily="18" charset="0"/>
              </a:rPr>
              <a:t>                                                                                    j</a:t>
            </a:r>
          </a:p>
          <a:p>
            <a:pPr marL="0" indent="0" algn="just">
              <a:lnSpc>
                <a:spcPct val="150000"/>
              </a:lnSpc>
              <a:buNone/>
            </a:pPr>
            <a:r>
              <a:rPr lang="en-US" sz="2000">
                <a:latin typeface="Cambria" panose="02040503050406030204" pitchFamily="18" charset="0"/>
                <a:ea typeface="Cambria" panose="02040503050406030204" pitchFamily="18" charset="0"/>
              </a:rPr>
              <a:t>Step 2:  </a:t>
            </a:r>
            <a:r>
              <a:rPr lang="en-US" sz="2000" err="1">
                <a:latin typeface="Cambria" panose="02040503050406030204" pitchFamily="18" charset="0"/>
                <a:ea typeface="Cambria" panose="02040503050406030204" pitchFamily="18" charset="0"/>
              </a:rPr>
              <a:t>i</a:t>
            </a:r>
            <a:r>
              <a:rPr lang="en-US" sz="2000">
                <a:latin typeface="Cambria" panose="02040503050406030204" pitchFamily="18" charset="0"/>
                <a:ea typeface="Cambria" panose="02040503050406030204" pitchFamily="18" charset="0"/>
              </a:rPr>
              <a:t>&lt; Pi  &amp;&amp; j&gt; pi   else Swap</a:t>
            </a:r>
          </a:p>
          <a:p>
            <a:pPr marL="0" indent="0" algn="just">
              <a:lnSpc>
                <a:spcPct val="150000"/>
              </a:lnSpc>
              <a:buNone/>
            </a:pPr>
            <a:endParaRPr lang="en-US" sz="2000">
              <a:latin typeface="Cambria" panose="02040503050406030204" pitchFamily="18" charset="0"/>
              <a:ea typeface="Cambria" panose="02040503050406030204" pitchFamily="18" charset="0"/>
            </a:endParaRPr>
          </a:p>
          <a:p>
            <a:pPr marL="0" indent="0" algn="just">
              <a:lnSpc>
                <a:spcPct val="150000"/>
              </a:lnSpc>
              <a:buNone/>
            </a:pPr>
            <a:r>
              <a:rPr lang="en-US" sz="2000">
                <a:latin typeface="Cambria" panose="02040503050406030204" pitchFamily="18" charset="0"/>
                <a:ea typeface="Cambria" panose="02040503050406030204" pitchFamily="18" charset="0"/>
              </a:rPr>
              <a:t>                       Pi           </a:t>
            </a:r>
            <a:r>
              <a:rPr lang="en-US" sz="2000" err="1">
                <a:latin typeface="Cambria" panose="02040503050406030204" pitchFamily="18" charset="0"/>
                <a:ea typeface="Cambria" panose="02040503050406030204" pitchFamily="18" charset="0"/>
              </a:rPr>
              <a:t>i</a:t>
            </a:r>
            <a:r>
              <a:rPr lang="en-US" sz="2000">
                <a:latin typeface="Cambria" panose="02040503050406030204" pitchFamily="18" charset="0"/>
                <a:ea typeface="Cambria" panose="02040503050406030204" pitchFamily="18" charset="0"/>
              </a:rPr>
              <a:t>                                                                                    j</a:t>
            </a:r>
          </a:p>
          <a:p>
            <a:pPr marL="0" indent="0" algn="just">
              <a:lnSpc>
                <a:spcPct val="150000"/>
              </a:lnSpc>
              <a:buNone/>
            </a:pPr>
            <a:endParaRPr lang="en-US" sz="2000">
              <a:latin typeface="Cambria" panose="02040503050406030204" pitchFamily="18" charset="0"/>
              <a:ea typeface="Cambria" panose="02040503050406030204" pitchFamily="18" charset="0"/>
            </a:endParaRP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a:extLst>
              <a:ext uri="{FF2B5EF4-FFF2-40B4-BE49-F238E27FC236}">
                <a16:creationId xmlns:a16="http://schemas.microsoft.com/office/drawing/2014/main" id="{6A321B08-C474-36E2-6497-7AB19C05DBAB}"/>
              </a:ext>
            </a:extLst>
          </p:cNvPr>
          <p:cNvGraphicFramePr>
            <a:graphicFrameLocks noGrp="1"/>
          </p:cNvGraphicFramePr>
          <p:nvPr>
            <p:extLst>
              <p:ext uri="{D42A27DB-BD31-4B8C-83A1-F6EECF244321}">
                <p14:modId xmlns:p14="http://schemas.microsoft.com/office/powerpoint/2010/main" val="3675512806"/>
              </p:ext>
            </p:extLst>
          </p:nvPr>
        </p:nvGraphicFramePr>
        <p:xfrm>
          <a:off x="1600200" y="3124200"/>
          <a:ext cx="6095997" cy="37084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3125602199"/>
                    </a:ext>
                  </a:extLst>
                </a:gridCol>
                <a:gridCol w="677333">
                  <a:extLst>
                    <a:ext uri="{9D8B030D-6E8A-4147-A177-3AD203B41FA5}">
                      <a16:colId xmlns:a16="http://schemas.microsoft.com/office/drawing/2014/main" val="3681379189"/>
                    </a:ext>
                  </a:extLst>
                </a:gridCol>
                <a:gridCol w="677333">
                  <a:extLst>
                    <a:ext uri="{9D8B030D-6E8A-4147-A177-3AD203B41FA5}">
                      <a16:colId xmlns:a16="http://schemas.microsoft.com/office/drawing/2014/main" val="2394732616"/>
                    </a:ext>
                  </a:extLst>
                </a:gridCol>
                <a:gridCol w="677333">
                  <a:extLst>
                    <a:ext uri="{9D8B030D-6E8A-4147-A177-3AD203B41FA5}">
                      <a16:colId xmlns:a16="http://schemas.microsoft.com/office/drawing/2014/main" val="164996607"/>
                    </a:ext>
                  </a:extLst>
                </a:gridCol>
                <a:gridCol w="677333">
                  <a:extLst>
                    <a:ext uri="{9D8B030D-6E8A-4147-A177-3AD203B41FA5}">
                      <a16:colId xmlns:a16="http://schemas.microsoft.com/office/drawing/2014/main" val="1636519185"/>
                    </a:ext>
                  </a:extLst>
                </a:gridCol>
                <a:gridCol w="677333">
                  <a:extLst>
                    <a:ext uri="{9D8B030D-6E8A-4147-A177-3AD203B41FA5}">
                      <a16:colId xmlns:a16="http://schemas.microsoft.com/office/drawing/2014/main" val="1058842780"/>
                    </a:ext>
                  </a:extLst>
                </a:gridCol>
                <a:gridCol w="677333">
                  <a:extLst>
                    <a:ext uri="{9D8B030D-6E8A-4147-A177-3AD203B41FA5}">
                      <a16:colId xmlns:a16="http://schemas.microsoft.com/office/drawing/2014/main" val="2774761052"/>
                    </a:ext>
                  </a:extLst>
                </a:gridCol>
                <a:gridCol w="677333">
                  <a:extLst>
                    <a:ext uri="{9D8B030D-6E8A-4147-A177-3AD203B41FA5}">
                      <a16:colId xmlns:a16="http://schemas.microsoft.com/office/drawing/2014/main" val="33402909"/>
                    </a:ext>
                  </a:extLst>
                </a:gridCol>
                <a:gridCol w="677333">
                  <a:extLst>
                    <a:ext uri="{9D8B030D-6E8A-4147-A177-3AD203B41FA5}">
                      <a16:colId xmlns:a16="http://schemas.microsoft.com/office/drawing/2014/main" val="1381507070"/>
                    </a:ext>
                  </a:extLst>
                </a:gridCol>
              </a:tblGrid>
              <a:tr h="370840">
                <a:tc>
                  <a:txBody>
                    <a:bodyPr/>
                    <a:lstStyle/>
                    <a:p>
                      <a:pPr algn="ctr"/>
                      <a:r>
                        <a:rPr lang="en-IN"/>
                        <a:t>10</a:t>
                      </a:r>
                    </a:p>
                  </a:txBody>
                  <a:tcPr/>
                </a:tc>
                <a:tc>
                  <a:txBody>
                    <a:bodyPr/>
                    <a:lstStyle/>
                    <a:p>
                      <a:pPr algn="ctr"/>
                      <a:r>
                        <a:rPr lang="en-IN"/>
                        <a:t>16</a:t>
                      </a:r>
                    </a:p>
                  </a:txBody>
                  <a:tcPr/>
                </a:tc>
                <a:tc>
                  <a:txBody>
                    <a:bodyPr/>
                    <a:lstStyle/>
                    <a:p>
                      <a:pPr algn="ctr"/>
                      <a:r>
                        <a:rPr lang="en-IN"/>
                        <a:t>8</a:t>
                      </a:r>
                    </a:p>
                  </a:txBody>
                  <a:tcPr/>
                </a:tc>
                <a:tc>
                  <a:txBody>
                    <a:bodyPr/>
                    <a:lstStyle/>
                    <a:p>
                      <a:pPr algn="ctr"/>
                      <a:r>
                        <a:rPr lang="en-IN"/>
                        <a:t>12</a:t>
                      </a:r>
                    </a:p>
                  </a:txBody>
                  <a:tcPr/>
                </a:tc>
                <a:tc>
                  <a:txBody>
                    <a:bodyPr/>
                    <a:lstStyle/>
                    <a:p>
                      <a:pPr algn="ctr"/>
                      <a:r>
                        <a:rPr lang="en-IN"/>
                        <a:t>15</a:t>
                      </a:r>
                    </a:p>
                  </a:txBody>
                  <a:tcPr/>
                </a:tc>
                <a:tc>
                  <a:txBody>
                    <a:bodyPr/>
                    <a:lstStyle/>
                    <a:p>
                      <a:pPr algn="ctr"/>
                      <a:r>
                        <a:rPr lang="en-IN"/>
                        <a:t>6</a:t>
                      </a:r>
                    </a:p>
                  </a:txBody>
                  <a:tcPr/>
                </a:tc>
                <a:tc>
                  <a:txBody>
                    <a:bodyPr/>
                    <a:lstStyle/>
                    <a:p>
                      <a:pPr algn="ctr"/>
                      <a:r>
                        <a:rPr lang="en-IN"/>
                        <a:t>3</a:t>
                      </a:r>
                    </a:p>
                  </a:txBody>
                  <a:tcPr/>
                </a:tc>
                <a:tc>
                  <a:txBody>
                    <a:bodyPr/>
                    <a:lstStyle/>
                    <a:p>
                      <a:pPr algn="ctr"/>
                      <a:r>
                        <a:rPr lang="en-IN"/>
                        <a:t>9</a:t>
                      </a:r>
                    </a:p>
                  </a:txBody>
                  <a:tcPr/>
                </a:tc>
                <a:tc>
                  <a:txBody>
                    <a:bodyPr/>
                    <a:lstStyle/>
                    <a:p>
                      <a:pPr algn="ctr"/>
                      <a:r>
                        <a:rPr lang="en-IN"/>
                        <a:t>5</a:t>
                      </a:r>
                    </a:p>
                  </a:txBody>
                  <a:tcPr/>
                </a:tc>
                <a:extLst>
                  <a:ext uri="{0D108BD9-81ED-4DB2-BD59-A6C34878D82A}">
                    <a16:rowId xmlns:a16="http://schemas.microsoft.com/office/drawing/2014/main" val="1305602365"/>
                  </a:ext>
                </a:extLst>
              </a:tr>
            </a:tbl>
          </a:graphicData>
        </a:graphic>
      </p:graphicFrame>
      <p:sp>
        <p:nvSpPr>
          <p:cNvPr id="5" name="Oval 4">
            <a:extLst>
              <a:ext uri="{FF2B5EF4-FFF2-40B4-BE49-F238E27FC236}">
                <a16:creationId xmlns:a16="http://schemas.microsoft.com/office/drawing/2014/main" id="{6B4C2910-97ED-3EE4-DC9D-F909019D12D4}"/>
              </a:ext>
            </a:extLst>
          </p:cNvPr>
          <p:cNvSpPr/>
          <p:nvPr/>
        </p:nvSpPr>
        <p:spPr>
          <a:xfrm>
            <a:off x="1600200" y="2981960"/>
            <a:ext cx="685800" cy="6096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6" name="Table 5">
            <a:extLst>
              <a:ext uri="{FF2B5EF4-FFF2-40B4-BE49-F238E27FC236}">
                <a16:creationId xmlns:a16="http://schemas.microsoft.com/office/drawing/2014/main" id="{DD396118-20D1-C369-18B1-3FFD13A56C1F}"/>
              </a:ext>
            </a:extLst>
          </p:cNvPr>
          <p:cNvGraphicFramePr>
            <a:graphicFrameLocks noGrp="1"/>
          </p:cNvGraphicFramePr>
          <p:nvPr>
            <p:extLst>
              <p:ext uri="{D42A27DB-BD31-4B8C-83A1-F6EECF244321}">
                <p14:modId xmlns:p14="http://schemas.microsoft.com/office/powerpoint/2010/main" val="4177168769"/>
              </p:ext>
            </p:extLst>
          </p:nvPr>
        </p:nvGraphicFramePr>
        <p:xfrm>
          <a:off x="1600200" y="4714240"/>
          <a:ext cx="6095997" cy="37084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3125602199"/>
                    </a:ext>
                  </a:extLst>
                </a:gridCol>
                <a:gridCol w="677333">
                  <a:extLst>
                    <a:ext uri="{9D8B030D-6E8A-4147-A177-3AD203B41FA5}">
                      <a16:colId xmlns:a16="http://schemas.microsoft.com/office/drawing/2014/main" val="3681379189"/>
                    </a:ext>
                  </a:extLst>
                </a:gridCol>
                <a:gridCol w="677333">
                  <a:extLst>
                    <a:ext uri="{9D8B030D-6E8A-4147-A177-3AD203B41FA5}">
                      <a16:colId xmlns:a16="http://schemas.microsoft.com/office/drawing/2014/main" val="2394732616"/>
                    </a:ext>
                  </a:extLst>
                </a:gridCol>
                <a:gridCol w="677333">
                  <a:extLst>
                    <a:ext uri="{9D8B030D-6E8A-4147-A177-3AD203B41FA5}">
                      <a16:colId xmlns:a16="http://schemas.microsoft.com/office/drawing/2014/main" val="164996607"/>
                    </a:ext>
                  </a:extLst>
                </a:gridCol>
                <a:gridCol w="677333">
                  <a:extLst>
                    <a:ext uri="{9D8B030D-6E8A-4147-A177-3AD203B41FA5}">
                      <a16:colId xmlns:a16="http://schemas.microsoft.com/office/drawing/2014/main" val="1636519185"/>
                    </a:ext>
                  </a:extLst>
                </a:gridCol>
                <a:gridCol w="677333">
                  <a:extLst>
                    <a:ext uri="{9D8B030D-6E8A-4147-A177-3AD203B41FA5}">
                      <a16:colId xmlns:a16="http://schemas.microsoft.com/office/drawing/2014/main" val="1058842780"/>
                    </a:ext>
                  </a:extLst>
                </a:gridCol>
                <a:gridCol w="677333">
                  <a:extLst>
                    <a:ext uri="{9D8B030D-6E8A-4147-A177-3AD203B41FA5}">
                      <a16:colId xmlns:a16="http://schemas.microsoft.com/office/drawing/2014/main" val="2774761052"/>
                    </a:ext>
                  </a:extLst>
                </a:gridCol>
                <a:gridCol w="677333">
                  <a:extLst>
                    <a:ext uri="{9D8B030D-6E8A-4147-A177-3AD203B41FA5}">
                      <a16:colId xmlns:a16="http://schemas.microsoft.com/office/drawing/2014/main" val="33402909"/>
                    </a:ext>
                  </a:extLst>
                </a:gridCol>
                <a:gridCol w="677333">
                  <a:extLst>
                    <a:ext uri="{9D8B030D-6E8A-4147-A177-3AD203B41FA5}">
                      <a16:colId xmlns:a16="http://schemas.microsoft.com/office/drawing/2014/main" val="1381507070"/>
                    </a:ext>
                  </a:extLst>
                </a:gridCol>
              </a:tblGrid>
              <a:tr h="370840">
                <a:tc>
                  <a:txBody>
                    <a:bodyPr/>
                    <a:lstStyle/>
                    <a:p>
                      <a:pPr algn="ctr"/>
                      <a:r>
                        <a:rPr lang="en-IN"/>
                        <a:t>10</a:t>
                      </a:r>
                    </a:p>
                  </a:txBody>
                  <a:tcPr/>
                </a:tc>
                <a:tc>
                  <a:txBody>
                    <a:bodyPr/>
                    <a:lstStyle/>
                    <a:p>
                      <a:pPr algn="ctr"/>
                      <a:r>
                        <a:rPr lang="en-IN"/>
                        <a:t>5</a:t>
                      </a:r>
                    </a:p>
                  </a:txBody>
                  <a:tcPr/>
                </a:tc>
                <a:tc>
                  <a:txBody>
                    <a:bodyPr/>
                    <a:lstStyle/>
                    <a:p>
                      <a:pPr algn="ctr"/>
                      <a:r>
                        <a:rPr lang="en-IN"/>
                        <a:t>8</a:t>
                      </a:r>
                    </a:p>
                  </a:txBody>
                  <a:tcPr/>
                </a:tc>
                <a:tc>
                  <a:txBody>
                    <a:bodyPr/>
                    <a:lstStyle/>
                    <a:p>
                      <a:pPr algn="ctr"/>
                      <a:r>
                        <a:rPr lang="en-IN"/>
                        <a:t>12</a:t>
                      </a:r>
                    </a:p>
                  </a:txBody>
                  <a:tcPr/>
                </a:tc>
                <a:tc>
                  <a:txBody>
                    <a:bodyPr/>
                    <a:lstStyle/>
                    <a:p>
                      <a:pPr algn="ctr"/>
                      <a:r>
                        <a:rPr lang="en-IN"/>
                        <a:t>15</a:t>
                      </a:r>
                    </a:p>
                  </a:txBody>
                  <a:tcPr/>
                </a:tc>
                <a:tc>
                  <a:txBody>
                    <a:bodyPr/>
                    <a:lstStyle/>
                    <a:p>
                      <a:pPr algn="ctr"/>
                      <a:r>
                        <a:rPr lang="en-IN"/>
                        <a:t>6</a:t>
                      </a:r>
                    </a:p>
                  </a:txBody>
                  <a:tcPr/>
                </a:tc>
                <a:tc>
                  <a:txBody>
                    <a:bodyPr/>
                    <a:lstStyle/>
                    <a:p>
                      <a:pPr algn="ctr"/>
                      <a:r>
                        <a:rPr lang="en-IN"/>
                        <a:t>3</a:t>
                      </a:r>
                    </a:p>
                  </a:txBody>
                  <a:tcPr/>
                </a:tc>
                <a:tc>
                  <a:txBody>
                    <a:bodyPr/>
                    <a:lstStyle/>
                    <a:p>
                      <a:pPr algn="ctr"/>
                      <a:r>
                        <a:rPr lang="en-IN"/>
                        <a:t>9</a:t>
                      </a:r>
                    </a:p>
                  </a:txBody>
                  <a:tcPr/>
                </a:tc>
                <a:tc>
                  <a:txBody>
                    <a:bodyPr/>
                    <a:lstStyle/>
                    <a:p>
                      <a:pPr algn="ctr"/>
                      <a:r>
                        <a:rPr lang="en-IN"/>
                        <a:t>16</a:t>
                      </a:r>
                    </a:p>
                  </a:txBody>
                  <a:tcPr/>
                </a:tc>
                <a:extLst>
                  <a:ext uri="{0D108BD9-81ED-4DB2-BD59-A6C34878D82A}">
                    <a16:rowId xmlns:a16="http://schemas.microsoft.com/office/drawing/2014/main" val="1305602365"/>
                  </a:ext>
                </a:extLst>
              </a:tr>
            </a:tbl>
          </a:graphicData>
        </a:graphic>
      </p:graphicFrame>
      <p:sp>
        <p:nvSpPr>
          <p:cNvPr id="7" name="Oval 6">
            <a:extLst>
              <a:ext uri="{FF2B5EF4-FFF2-40B4-BE49-F238E27FC236}">
                <a16:creationId xmlns:a16="http://schemas.microsoft.com/office/drawing/2014/main" id="{03CCCE80-D80C-C8A8-8A98-68E3F1E85DC7}"/>
              </a:ext>
            </a:extLst>
          </p:cNvPr>
          <p:cNvSpPr/>
          <p:nvPr/>
        </p:nvSpPr>
        <p:spPr>
          <a:xfrm>
            <a:off x="1600200" y="4572000"/>
            <a:ext cx="685800" cy="6096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15154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a:latin typeface="Cambria" pitchFamily="18" charset="0"/>
              </a:rPr>
              <a:t>Quick Sort</a:t>
            </a:r>
          </a:p>
        </p:txBody>
      </p:sp>
      <p:sp>
        <p:nvSpPr>
          <p:cNvPr id="3" name="Content Placeholder 2"/>
          <p:cNvSpPr>
            <a:spLocks noGrp="1"/>
          </p:cNvSpPr>
          <p:nvPr>
            <p:ph idx="1"/>
          </p:nvPr>
        </p:nvSpPr>
        <p:spPr>
          <a:xfrm>
            <a:off x="457200" y="990600"/>
            <a:ext cx="8406581" cy="5791200"/>
          </a:xfrm>
        </p:spPr>
        <p:txBody>
          <a:bodyPr>
            <a:normAutofit/>
          </a:bodyPr>
          <a:lstStyle/>
          <a:p>
            <a:pPr marL="0" indent="0" algn="just">
              <a:lnSpc>
                <a:spcPct val="150000"/>
              </a:lnSpc>
              <a:buNone/>
            </a:pPr>
            <a:r>
              <a:rPr lang="en-US" sz="2000">
                <a:latin typeface="Cambria" panose="02040503050406030204" pitchFamily="18" charset="0"/>
                <a:ea typeface="Cambria" panose="02040503050406030204" pitchFamily="18" charset="0"/>
              </a:rPr>
              <a:t>Step 3:</a:t>
            </a:r>
          </a:p>
          <a:p>
            <a:pPr marL="0" indent="0" algn="just">
              <a:lnSpc>
                <a:spcPct val="150000"/>
              </a:lnSpc>
              <a:buNone/>
            </a:pPr>
            <a:endParaRPr lang="en-US" sz="2000">
              <a:latin typeface="Cambria" panose="02040503050406030204" pitchFamily="18" charset="0"/>
              <a:ea typeface="Cambria" panose="02040503050406030204" pitchFamily="18" charset="0"/>
            </a:endParaRPr>
          </a:p>
          <a:p>
            <a:pPr marL="0" indent="0" algn="just">
              <a:lnSpc>
                <a:spcPct val="150000"/>
              </a:lnSpc>
              <a:buNone/>
            </a:pPr>
            <a:r>
              <a:rPr lang="en-US" sz="2000">
                <a:latin typeface="Cambria" panose="02040503050406030204" pitchFamily="18" charset="0"/>
                <a:ea typeface="Cambria" panose="02040503050406030204" pitchFamily="18" charset="0"/>
              </a:rPr>
              <a:t>                       Pi                      </a:t>
            </a:r>
            <a:r>
              <a:rPr lang="en-US" sz="2000" err="1">
                <a:latin typeface="Cambria" panose="02040503050406030204" pitchFamily="18" charset="0"/>
                <a:ea typeface="Cambria" panose="02040503050406030204" pitchFamily="18" charset="0"/>
              </a:rPr>
              <a:t>i</a:t>
            </a:r>
            <a:r>
              <a:rPr lang="en-US" sz="2000">
                <a:latin typeface="Cambria" panose="02040503050406030204" pitchFamily="18" charset="0"/>
                <a:ea typeface="Cambria" panose="02040503050406030204" pitchFamily="18" charset="0"/>
              </a:rPr>
              <a:t>                                                            j</a:t>
            </a:r>
          </a:p>
          <a:p>
            <a:pPr marL="0" indent="0" algn="just">
              <a:lnSpc>
                <a:spcPct val="150000"/>
              </a:lnSpc>
              <a:buNone/>
            </a:pPr>
            <a:endParaRPr lang="en-US" sz="2000">
              <a:latin typeface="Cambria" panose="02040503050406030204" pitchFamily="18" charset="0"/>
              <a:ea typeface="Cambria" panose="02040503050406030204" pitchFamily="18" charset="0"/>
            </a:endParaRPr>
          </a:p>
          <a:p>
            <a:pPr marL="0" indent="0" algn="just">
              <a:lnSpc>
                <a:spcPct val="150000"/>
              </a:lnSpc>
              <a:buNone/>
            </a:pPr>
            <a:r>
              <a:rPr lang="en-US" sz="2000">
                <a:latin typeface="Cambria" panose="02040503050406030204" pitchFamily="18" charset="0"/>
                <a:ea typeface="Cambria" panose="02040503050406030204" pitchFamily="18" charset="0"/>
              </a:rPr>
              <a:t>Step 5:</a:t>
            </a:r>
          </a:p>
          <a:p>
            <a:pPr marL="0" indent="0" algn="just">
              <a:lnSpc>
                <a:spcPct val="150000"/>
              </a:lnSpc>
              <a:buNone/>
            </a:pPr>
            <a:r>
              <a:rPr lang="en-US" sz="2000">
                <a:latin typeface="Cambria" panose="02040503050406030204" pitchFamily="18" charset="0"/>
                <a:ea typeface="Cambria" panose="02040503050406030204" pitchFamily="18" charset="0"/>
              </a:rPr>
              <a:t>                       Pi                                 </a:t>
            </a:r>
            <a:r>
              <a:rPr lang="en-US" sz="2000" err="1">
                <a:latin typeface="Cambria" panose="02040503050406030204" pitchFamily="18" charset="0"/>
                <a:ea typeface="Cambria" panose="02040503050406030204" pitchFamily="18" charset="0"/>
              </a:rPr>
              <a:t>i</a:t>
            </a:r>
            <a:r>
              <a:rPr lang="en-US" sz="2000">
                <a:latin typeface="Cambria" panose="02040503050406030204" pitchFamily="18" charset="0"/>
                <a:ea typeface="Cambria" panose="02040503050406030204" pitchFamily="18" charset="0"/>
              </a:rPr>
              <a:t>                                                 j</a:t>
            </a:r>
          </a:p>
          <a:p>
            <a:pPr marL="0" indent="0" algn="just">
              <a:lnSpc>
                <a:spcPct val="150000"/>
              </a:lnSpc>
              <a:buNone/>
            </a:pPr>
            <a:r>
              <a:rPr lang="en-US" sz="2000">
                <a:latin typeface="Cambria" panose="02040503050406030204" pitchFamily="18" charset="0"/>
                <a:ea typeface="Cambria" panose="02040503050406030204" pitchFamily="18" charset="0"/>
              </a:rPr>
              <a:t>      </a:t>
            </a:r>
          </a:p>
          <a:p>
            <a:pPr marL="0" indent="0" algn="just">
              <a:lnSpc>
                <a:spcPct val="150000"/>
              </a:lnSpc>
              <a:buNone/>
            </a:pPr>
            <a:r>
              <a:rPr lang="en-US" sz="2000">
                <a:latin typeface="Cambria" panose="02040503050406030204" pitchFamily="18" charset="0"/>
                <a:ea typeface="Cambria" panose="02040503050406030204" pitchFamily="18" charset="0"/>
              </a:rPr>
              <a:t>                Swap</a:t>
            </a:r>
          </a:p>
          <a:p>
            <a:pPr marL="0" indent="0" algn="just">
              <a:lnSpc>
                <a:spcPct val="150000"/>
              </a:lnSpc>
              <a:buNone/>
            </a:pPr>
            <a:r>
              <a:rPr lang="en-US" sz="2000">
                <a:latin typeface="Cambria" panose="02040503050406030204" pitchFamily="18" charset="0"/>
                <a:ea typeface="Cambria" panose="02040503050406030204" pitchFamily="18" charset="0"/>
              </a:rPr>
              <a:t>Step 6:</a:t>
            </a:r>
          </a:p>
          <a:p>
            <a:pPr marL="0" indent="0" algn="just">
              <a:lnSpc>
                <a:spcPct val="150000"/>
              </a:lnSpc>
              <a:buNone/>
            </a:pPr>
            <a:r>
              <a:rPr lang="en-US" sz="2000">
                <a:latin typeface="Cambria" panose="02040503050406030204" pitchFamily="18" charset="0"/>
                <a:ea typeface="Cambria" panose="02040503050406030204" pitchFamily="18" charset="0"/>
              </a:rPr>
              <a:t>                       Pi                                               </a:t>
            </a:r>
            <a:r>
              <a:rPr lang="en-US" sz="2000" err="1">
                <a:latin typeface="Cambria" panose="02040503050406030204" pitchFamily="18" charset="0"/>
                <a:ea typeface="Cambria" panose="02040503050406030204" pitchFamily="18" charset="0"/>
              </a:rPr>
              <a:t>i</a:t>
            </a:r>
            <a:r>
              <a:rPr lang="en-US" sz="2000">
                <a:latin typeface="Cambria" panose="02040503050406030204" pitchFamily="18" charset="0"/>
                <a:ea typeface="Cambria" panose="02040503050406030204" pitchFamily="18" charset="0"/>
              </a:rPr>
              <a:t>                     j</a:t>
            </a:r>
          </a:p>
          <a:p>
            <a:pPr marL="0" indent="0" algn="just">
              <a:lnSpc>
                <a:spcPct val="150000"/>
              </a:lnSpc>
              <a:buNone/>
            </a:pPr>
            <a:endParaRPr lang="en-US" sz="2000">
              <a:latin typeface="Cambria" panose="02040503050406030204" pitchFamily="18" charset="0"/>
              <a:ea typeface="Cambria" panose="02040503050406030204" pitchFamily="18" charset="0"/>
            </a:endParaRP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a:extLst>
              <a:ext uri="{FF2B5EF4-FFF2-40B4-BE49-F238E27FC236}">
                <a16:creationId xmlns:a16="http://schemas.microsoft.com/office/drawing/2014/main" id="{6A321B08-C474-36E2-6497-7AB19C05DBAB}"/>
              </a:ext>
            </a:extLst>
          </p:cNvPr>
          <p:cNvGraphicFramePr>
            <a:graphicFrameLocks noGrp="1"/>
          </p:cNvGraphicFramePr>
          <p:nvPr>
            <p:extLst>
              <p:ext uri="{D42A27DB-BD31-4B8C-83A1-F6EECF244321}">
                <p14:modId xmlns:p14="http://schemas.microsoft.com/office/powerpoint/2010/main" val="8655785"/>
              </p:ext>
            </p:extLst>
          </p:nvPr>
        </p:nvGraphicFramePr>
        <p:xfrm>
          <a:off x="1600200" y="1590040"/>
          <a:ext cx="6095997" cy="37084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3125602199"/>
                    </a:ext>
                  </a:extLst>
                </a:gridCol>
                <a:gridCol w="677333">
                  <a:extLst>
                    <a:ext uri="{9D8B030D-6E8A-4147-A177-3AD203B41FA5}">
                      <a16:colId xmlns:a16="http://schemas.microsoft.com/office/drawing/2014/main" val="3681379189"/>
                    </a:ext>
                  </a:extLst>
                </a:gridCol>
                <a:gridCol w="677333">
                  <a:extLst>
                    <a:ext uri="{9D8B030D-6E8A-4147-A177-3AD203B41FA5}">
                      <a16:colId xmlns:a16="http://schemas.microsoft.com/office/drawing/2014/main" val="2394732616"/>
                    </a:ext>
                  </a:extLst>
                </a:gridCol>
                <a:gridCol w="677333">
                  <a:extLst>
                    <a:ext uri="{9D8B030D-6E8A-4147-A177-3AD203B41FA5}">
                      <a16:colId xmlns:a16="http://schemas.microsoft.com/office/drawing/2014/main" val="164996607"/>
                    </a:ext>
                  </a:extLst>
                </a:gridCol>
                <a:gridCol w="677333">
                  <a:extLst>
                    <a:ext uri="{9D8B030D-6E8A-4147-A177-3AD203B41FA5}">
                      <a16:colId xmlns:a16="http://schemas.microsoft.com/office/drawing/2014/main" val="1636519185"/>
                    </a:ext>
                  </a:extLst>
                </a:gridCol>
                <a:gridCol w="677333">
                  <a:extLst>
                    <a:ext uri="{9D8B030D-6E8A-4147-A177-3AD203B41FA5}">
                      <a16:colId xmlns:a16="http://schemas.microsoft.com/office/drawing/2014/main" val="1058842780"/>
                    </a:ext>
                  </a:extLst>
                </a:gridCol>
                <a:gridCol w="677333">
                  <a:extLst>
                    <a:ext uri="{9D8B030D-6E8A-4147-A177-3AD203B41FA5}">
                      <a16:colId xmlns:a16="http://schemas.microsoft.com/office/drawing/2014/main" val="2774761052"/>
                    </a:ext>
                  </a:extLst>
                </a:gridCol>
                <a:gridCol w="677333">
                  <a:extLst>
                    <a:ext uri="{9D8B030D-6E8A-4147-A177-3AD203B41FA5}">
                      <a16:colId xmlns:a16="http://schemas.microsoft.com/office/drawing/2014/main" val="33402909"/>
                    </a:ext>
                  </a:extLst>
                </a:gridCol>
                <a:gridCol w="677333">
                  <a:extLst>
                    <a:ext uri="{9D8B030D-6E8A-4147-A177-3AD203B41FA5}">
                      <a16:colId xmlns:a16="http://schemas.microsoft.com/office/drawing/2014/main" val="1381507070"/>
                    </a:ext>
                  </a:extLst>
                </a:gridCol>
              </a:tblGrid>
              <a:tr h="370840">
                <a:tc>
                  <a:txBody>
                    <a:bodyPr/>
                    <a:lstStyle/>
                    <a:p>
                      <a:pPr algn="ctr"/>
                      <a:r>
                        <a:rPr lang="en-IN"/>
                        <a:t>10</a:t>
                      </a:r>
                    </a:p>
                  </a:txBody>
                  <a:tcPr/>
                </a:tc>
                <a:tc>
                  <a:txBody>
                    <a:bodyPr/>
                    <a:lstStyle/>
                    <a:p>
                      <a:pPr algn="ctr"/>
                      <a:r>
                        <a:rPr lang="en-IN"/>
                        <a:t>16</a:t>
                      </a:r>
                    </a:p>
                  </a:txBody>
                  <a:tcPr/>
                </a:tc>
                <a:tc>
                  <a:txBody>
                    <a:bodyPr/>
                    <a:lstStyle/>
                    <a:p>
                      <a:pPr algn="ctr"/>
                      <a:r>
                        <a:rPr lang="en-IN"/>
                        <a:t>8</a:t>
                      </a:r>
                    </a:p>
                  </a:txBody>
                  <a:tcPr/>
                </a:tc>
                <a:tc>
                  <a:txBody>
                    <a:bodyPr/>
                    <a:lstStyle/>
                    <a:p>
                      <a:pPr algn="ctr"/>
                      <a:r>
                        <a:rPr lang="en-IN"/>
                        <a:t>12</a:t>
                      </a:r>
                    </a:p>
                  </a:txBody>
                  <a:tcPr/>
                </a:tc>
                <a:tc>
                  <a:txBody>
                    <a:bodyPr/>
                    <a:lstStyle/>
                    <a:p>
                      <a:pPr algn="ctr"/>
                      <a:r>
                        <a:rPr lang="en-IN"/>
                        <a:t>15</a:t>
                      </a:r>
                    </a:p>
                  </a:txBody>
                  <a:tcPr/>
                </a:tc>
                <a:tc>
                  <a:txBody>
                    <a:bodyPr/>
                    <a:lstStyle/>
                    <a:p>
                      <a:pPr algn="ctr"/>
                      <a:r>
                        <a:rPr lang="en-IN"/>
                        <a:t>6</a:t>
                      </a:r>
                    </a:p>
                  </a:txBody>
                  <a:tcPr/>
                </a:tc>
                <a:tc>
                  <a:txBody>
                    <a:bodyPr/>
                    <a:lstStyle/>
                    <a:p>
                      <a:pPr algn="ctr"/>
                      <a:r>
                        <a:rPr lang="en-IN"/>
                        <a:t>3</a:t>
                      </a:r>
                    </a:p>
                  </a:txBody>
                  <a:tcPr/>
                </a:tc>
                <a:tc>
                  <a:txBody>
                    <a:bodyPr/>
                    <a:lstStyle/>
                    <a:p>
                      <a:pPr algn="ctr"/>
                      <a:r>
                        <a:rPr lang="en-IN"/>
                        <a:t>9</a:t>
                      </a:r>
                    </a:p>
                  </a:txBody>
                  <a:tcPr/>
                </a:tc>
                <a:tc>
                  <a:txBody>
                    <a:bodyPr/>
                    <a:lstStyle/>
                    <a:p>
                      <a:pPr algn="ctr"/>
                      <a:r>
                        <a:rPr lang="en-IN"/>
                        <a:t>5</a:t>
                      </a:r>
                    </a:p>
                  </a:txBody>
                  <a:tcPr/>
                </a:tc>
                <a:extLst>
                  <a:ext uri="{0D108BD9-81ED-4DB2-BD59-A6C34878D82A}">
                    <a16:rowId xmlns:a16="http://schemas.microsoft.com/office/drawing/2014/main" val="1305602365"/>
                  </a:ext>
                </a:extLst>
              </a:tr>
            </a:tbl>
          </a:graphicData>
        </a:graphic>
      </p:graphicFrame>
      <p:sp>
        <p:nvSpPr>
          <p:cNvPr id="5" name="Oval 4">
            <a:extLst>
              <a:ext uri="{FF2B5EF4-FFF2-40B4-BE49-F238E27FC236}">
                <a16:creationId xmlns:a16="http://schemas.microsoft.com/office/drawing/2014/main" id="{6B4C2910-97ED-3EE4-DC9D-F909019D12D4}"/>
              </a:ext>
            </a:extLst>
          </p:cNvPr>
          <p:cNvSpPr/>
          <p:nvPr/>
        </p:nvSpPr>
        <p:spPr>
          <a:xfrm>
            <a:off x="1600200" y="1447800"/>
            <a:ext cx="685800" cy="6096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6" name="Table 5">
            <a:extLst>
              <a:ext uri="{FF2B5EF4-FFF2-40B4-BE49-F238E27FC236}">
                <a16:creationId xmlns:a16="http://schemas.microsoft.com/office/drawing/2014/main" id="{DD396118-20D1-C369-18B1-3FFD13A56C1F}"/>
              </a:ext>
            </a:extLst>
          </p:cNvPr>
          <p:cNvGraphicFramePr>
            <a:graphicFrameLocks noGrp="1"/>
          </p:cNvGraphicFramePr>
          <p:nvPr>
            <p:extLst>
              <p:ext uri="{D42A27DB-BD31-4B8C-83A1-F6EECF244321}">
                <p14:modId xmlns:p14="http://schemas.microsoft.com/office/powerpoint/2010/main" val="4089640000"/>
              </p:ext>
            </p:extLst>
          </p:nvPr>
        </p:nvGraphicFramePr>
        <p:xfrm>
          <a:off x="1600200" y="3114040"/>
          <a:ext cx="6095997" cy="37084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3125602199"/>
                    </a:ext>
                  </a:extLst>
                </a:gridCol>
                <a:gridCol w="677333">
                  <a:extLst>
                    <a:ext uri="{9D8B030D-6E8A-4147-A177-3AD203B41FA5}">
                      <a16:colId xmlns:a16="http://schemas.microsoft.com/office/drawing/2014/main" val="3681379189"/>
                    </a:ext>
                  </a:extLst>
                </a:gridCol>
                <a:gridCol w="677333">
                  <a:extLst>
                    <a:ext uri="{9D8B030D-6E8A-4147-A177-3AD203B41FA5}">
                      <a16:colId xmlns:a16="http://schemas.microsoft.com/office/drawing/2014/main" val="2394732616"/>
                    </a:ext>
                  </a:extLst>
                </a:gridCol>
                <a:gridCol w="677333">
                  <a:extLst>
                    <a:ext uri="{9D8B030D-6E8A-4147-A177-3AD203B41FA5}">
                      <a16:colId xmlns:a16="http://schemas.microsoft.com/office/drawing/2014/main" val="164996607"/>
                    </a:ext>
                  </a:extLst>
                </a:gridCol>
                <a:gridCol w="677333">
                  <a:extLst>
                    <a:ext uri="{9D8B030D-6E8A-4147-A177-3AD203B41FA5}">
                      <a16:colId xmlns:a16="http://schemas.microsoft.com/office/drawing/2014/main" val="1636519185"/>
                    </a:ext>
                  </a:extLst>
                </a:gridCol>
                <a:gridCol w="677333">
                  <a:extLst>
                    <a:ext uri="{9D8B030D-6E8A-4147-A177-3AD203B41FA5}">
                      <a16:colId xmlns:a16="http://schemas.microsoft.com/office/drawing/2014/main" val="1058842780"/>
                    </a:ext>
                  </a:extLst>
                </a:gridCol>
                <a:gridCol w="677333">
                  <a:extLst>
                    <a:ext uri="{9D8B030D-6E8A-4147-A177-3AD203B41FA5}">
                      <a16:colId xmlns:a16="http://schemas.microsoft.com/office/drawing/2014/main" val="2774761052"/>
                    </a:ext>
                  </a:extLst>
                </a:gridCol>
                <a:gridCol w="677333">
                  <a:extLst>
                    <a:ext uri="{9D8B030D-6E8A-4147-A177-3AD203B41FA5}">
                      <a16:colId xmlns:a16="http://schemas.microsoft.com/office/drawing/2014/main" val="33402909"/>
                    </a:ext>
                  </a:extLst>
                </a:gridCol>
                <a:gridCol w="677333">
                  <a:extLst>
                    <a:ext uri="{9D8B030D-6E8A-4147-A177-3AD203B41FA5}">
                      <a16:colId xmlns:a16="http://schemas.microsoft.com/office/drawing/2014/main" val="1381507070"/>
                    </a:ext>
                  </a:extLst>
                </a:gridCol>
              </a:tblGrid>
              <a:tr h="370840">
                <a:tc>
                  <a:txBody>
                    <a:bodyPr/>
                    <a:lstStyle/>
                    <a:p>
                      <a:pPr algn="ctr"/>
                      <a:r>
                        <a:rPr lang="en-IN"/>
                        <a:t>10</a:t>
                      </a:r>
                    </a:p>
                  </a:txBody>
                  <a:tcPr/>
                </a:tc>
                <a:tc>
                  <a:txBody>
                    <a:bodyPr/>
                    <a:lstStyle/>
                    <a:p>
                      <a:pPr algn="ctr"/>
                      <a:r>
                        <a:rPr lang="en-IN"/>
                        <a:t>5</a:t>
                      </a:r>
                    </a:p>
                  </a:txBody>
                  <a:tcPr/>
                </a:tc>
                <a:tc>
                  <a:txBody>
                    <a:bodyPr/>
                    <a:lstStyle/>
                    <a:p>
                      <a:pPr algn="ctr"/>
                      <a:r>
                        <a:rPr lang="en-IN"/>
                        <a:t>8</a:t>
                      </a:r>
                    </a:p>
                  </a:txBody>
                  <a:tcPr/>
                </a:tc>
                <a:tc>
                  <a:txBody>
                    <a:bodyPr/>
                    <a:lstStyle/>
                    <a:p>
                      <a:pPr algn="ctr"/>
                      <a:r>
                        <a:rPr lang="en-IN"/>
                        <a:t>12</a:t>
                      </a:r>
                    </a:p>
                  </a:txBody>
                  <a:tcPr/>
                </a:tc>
                <a:tc>
                  <a:txBody>
                    <a:bodyPr/>
                    <a:lstStyle/>
                    <a:p>
                      <a:pPr algn="ctr"/>
                      <a:r>
                        <a:rPr lang="en-IN"/>
                        <a:t>15</a:t>
                      </a:r>
                    </a:p>
                  </a:txBody>
                  <a:tcPr/>
                </a:tc>
                <a:tc>
                  <a:txBody>
                    <a:bodyPr/>
                    <a:lstStyle/>
                    <a:p>
                      <a:pPr algn="ctr"/>
                      <a:r>
                        <a:rPr lang="en-IN"/>
                        <a:t>6</a:t>
                      </a:r>
                    </a:p>
                  </a:txBody>
                  <a:tcPr/>
                </a:tc>
                <a:tc>
                  <a:txBody>
                    <a:bodyPr/>
                    <a:lstStyle/>
                    <a:p>
                      <a:pPr algn="ctr"/>
                      <a:r>
                        <a:rPr lang="en-IN"/>
                        <a:t>3</a:t>
                      </a:r>
                    </a:p>
                  </a:txBody>
                  <a:tcPr/>
                </a:tc>
                <a:tc>
                  <a:txBody>
                    <a:bodyPr/>
                    <a:lstStyle/>
                    <a:p>
                      <a:pPr algn="ctr"/>
                      <a:r>
                        <a:rPr lang="en-IN"/>
                        <a:t>9</a:t>
                      </a:r>
                    </a:p>
                  </a:txBody>
                  <a:tcPr/>
                </a:tc>
                <a:tc>
                  <a:txBody>
                    <a:bodyPr/>
                    <a:lstStyle/>
                    <a:p>
                      <a:pPr algn="ctr"/>
                      <a:r>
                        <a:rPr lang="en-IN"/>
                        <a:t>16</a:t>
                      </a:r>
                    </a:p>
                  </a:txBody>
                  <a:tcPr/>
                </a:tc>
                <a:extLst>
                  <a:ext uri="{0D108BD9-81ED-4DB2-BD59-A6C34878D82A}">
                    <a16:rowId xmlns:a16="http://schemas.microsoft.com/office/drawing/2014/main" val="1305602365"/>
                  </a:ext>
                </a:extLst>
              </a:tr>
            </a:tbl>
          </a:graphicData>
        </a:graphic>
      </p:graphicFrame>
      <p:sp>
        <p:nvSpPr>
          <p:cNvPr id="7" name="Oval 6">
            <a:extLst>
              <a:ext uri="{FF2B5EF4-FFF2-40B4-BE49-F238E27FC236}">
                <a16:creationId xmlns:a16="http://schemas.microsoft.com/office/drawing/2014/main" id="{03CCCE80-D80C-C8A8-8A98-68E3F1E85DC7}"/>
              </a:ext>
            </a:extLst>
          </p:cNvPr>
          <p:cNvSpPr/>
          <p:nvPr/>
        </p:nvSpPr>
        <p:spPr>
          <a:xfrm>
            <a:off x="1600200" y="2971800"/>
            <a:ext cx="685800" cy="6096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8" name="Table 7">
            <a:extLst>
              <a:ext uri="{FF2B5EF4-FFF2-40B4-BE49-F238E27FC236}">
                <a16:creationId xmlns:a16="http://schemas.microsoft.com/office/drawing/2014/main" id="{CE298442-0620-9E69-E612-8DB61E894D15}"/>
              </a:ext>
            </a:extLst>
          </p:cNvPr>
          <p:cNvGraphicFramePr>
            <a:graphicFrameLocks noGrp="1"/>
          </p:cNvGraphicFramePr>
          <p:nvPr>
            <p:extLst>
              <p:ext uri="{D42A27DB-BD31-4B8C-83A1-F6EECF244321}">
                <p14:modId xmlns:p14="http://schemas.microsoft.com/office/powerpoint/2010/main" val="2937852618"/>
              </p:ext>
            </p:extLst>
          </p:nvPr>
        </p:nvGraphicFramePr>
        <p:xfrm>
          <a:off x="1600200" y="5323840"/>
          <a:ext cx="6095997" cy="37084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3125602199"/>
                    </a:ext>
                  </a:extLst>
                </a:gridCol>
                <a:gridCol w="677333">
                  <a:extLst>
                    <a:ext uri="{9D8B030D-6E8A-4147-A177-3AD203B41FA5}">
                      <a16:colId xmlns:a16="http://schemas.microsoft.com/office/drawing/2014/main" val="3681379189"/>
                    </a:ext>
                  </a:extLst>
                </a:gridCol>
                <a:gridCol w="677333">
                  <a:extLst>
                    <a:ext uri="{9D8B030D-6E8A-4147-A177-3AD203B41FA5}">
                      <a16:colId xmlns:a16="http://schemas.microsoft.com/office/drawing/2014/main" val="2394732616"/>
                    </a:ext>
                  </a:extLst>
                </a:gridCol>
                <a:gridCol w="677333">
                  <a:extLst>
                    <a:ext uri="{9D8B030D-6E8A-4147-A177-3AD203B41FA5}">
                      <a16:colId xmlns:a16="http://schemas.microsoft.com/office/drawing/2014/main" val="164996607"/>
                    </a:ext>
                  </a:extLst>
                </a:gridCol>
                <a:gridCol w="677333">
                  <a:extLst>
                    <a:ext uri="{9D8B030D-6E8A-4147-A177-3AD203B41FA5}">
                      <a16:colId xmlns:a16="http://schemas.microsoft.com/office/drawing/2014/main" val="1636519185"/>
                    </a:ext>
                  </a:extLst>
                </a:gridCol>
                <a:gridCol w="677333">
                  <a:extLst>
                    <a:ext uri="{9D8B030D-6E8A-4147-A177-3AD203B41FA5}">
                      <a16:colId xmlns:a16="http://schemas.microsoft.com/office/drawing/2014/main" val="1058842780"/>
                    </a:ext>
                  </a:extLst>
                </a:gridCol>
                <a:gridCol w="677333">
                  <a:extLst>
                    <a:ext uri="{9D8B030D-6E8A-4147-A177-3AD203B41FA5}">
                      <a16:colId xmlns:a16="http://schemas.microsoft.com/office/drawing/2014/main" val="2774761052"/>
                    </a:ext>
                  </a:extLst>
                </a:gridCol>
                <a:gridCol w="677333">
                  <a:extLst>
                    <a:ext uri="{9D8B030D-6E8A-4147-A177-3AD203B41FA5}">
                      <a16:colId xmlns:a16="http://schemas.microsoft.com/office/drawing/2014/main" val="33402909"/>
                    </a:ext>
                  </a:extLst>
                </a:gridCol>
                <a:gridCol w="677333">
                  <a:extLst>
                    <a:ext uri="{9D8B030D-6E8A-4147-A177-3AD203B41FA5}">
                      <a16:colId xmlns:a16="http://schemas.microsoft.com/office/drawing/2014/main" val="1381507070"/>
                    </a:ext>
                  </a:extLst>
                </a:gridCol>
              </a:tblGrid>
              <a:tr h="370840">
                <a:tc>
                  <a:txBody>
                    <a:bodyPr/>
                    <a:lstStyle/>
                    <a:p>
                      <a:pPr algn="ctr"/>
                      <a:r>
                        <a:rPr lang="en-IN"/>
                        <a:t>10</a:t>
                      </a:r>
                    </a:p>
                  </a:txBody>
                  <a:tcPr/>
                </a:tc>
                <a:tc>
                  <a:txBody>
                    <a:bodyPr/>
                    <a:lstStyle/>
                    <a:p>
                      <a:pPr algn="ctr"/>
                      <a:r>
                        <a:rPr lang="en-IN"/>
                        <a:t>5</a:t>
                      </a:r>
                    </a:p>
                  </a:txBody>
                  <a:tcPr/>
                </a:tc>
                <a:tc>
                  <a:txBody>
                    <a:bodyPr/>
                    <a:lstStyle/>
                    <a:p>
                      <a:pPr algn="ctr"/>
                      <a:r>
                        <a:rPr lang="en-IN"/>
                        <a:t>8</a:t>
                      </a:r>
                    </a:p>
                  </a:txBody>
                  <a:tcPr/>
                </a:tc>
                <a:tc>
                  <a:txBody>
                    <a:bodyPr/>
                    <a:lstStyle/>
                    <a:p>
                      <a:pPr algn="ctr"/>
                      <a:r>
                        <a:rPr lang="en-IN"/>
                        <a:t>9</a:t>
                      </a:r>
                    </a:p>
                  </a:txBody>
                  <a:tcPr/>
                </a:tc>
                <a:tc>
                  <a:txBody>
                    <a:bodyPr/>
                    <a:lstStyle/>
                    <a:p>
                      <a:pPr algn="ctr"/>
                      <a:r>
                        <a:rPr lang="en-IN"/>
                        <a:t>15</a:t>
                      </a:r>
                    </a:p>
                  </a:txBody>
                  <a:tcPr/>
                </a:tc>
                <a:tc>
                  <a:txBody>
                    <a:bodyPr/>
                    <a:lstStyle/>
                    <a:p>
                      <a:pPr algn="ctr"/>
                      <a:r>
                        <a:rPr lang="en-IN"/>
                        <a:t>6</a:t>
                      </a:r>
                    </a:p>
                  </a:txBody>
                  <a:tcPr/>
                </a:tc>
                <a:tc>
                  <a:txBody>
                    <a:bodyPr/>
                    <a:lstStyle/>
                    <a:p>
                      <a:pPr algn="ctr"/>
                      <a:r>
                        <a:rPr lang="en-IN"/>
                        <a:t>3</a:t>
                      </a:r>
                    </a:p>
                  </a:txBody>
                  <a:tcPr/>
                </a:tc>
                <a:tc>
                  <a:txBody>
                    <a:bodyPr/>
                    <a:lstStyle/>
                    <a:p>
                      <a:pPr algn="ctr"/>
                      <a:r>
                        <a:rPr lang="en-IN"/>
                        <a:t>12</a:t>
                      </a:r>
                    </a:p>
                  </a:txBody>
                  <a:tcPr/>
                </a:tc>
                <a:tc>
                  <a:txBody>
                    <a:bodyPr/>
                    <a:lstStyle/>
                    <a:p>
                      <a:pPr algn="ctr"/>
                      <a:r>
                        <a:rPr lang="en-IN"/>
                        <a:t>16</a:t>
                      </a:r>
                    </a:p>
                  </a:txBody>
                  <a:tcPr/>
                </a:tc>
                <a:extLst>
                  <a:ext uri="{0D108BD9-81ED-4DB2-BD59-A6C34878D82A}">
                    <a16:rowId xmlns:a16="http://schemas.microsoft.com/office/drawing/2014/main" val="1305602365"/>
                  </a:ext>
                </a:extLst>
              </a:tr>
            </a:tbl>
          </a:graphicData>
        </a:graphic>
      </p:graphicFrame>
      <p:sp>
        <p:nvSpPr>
          <p:cNvPr id="9" name="Oval 8">
            <a:extLst>
              <a:ext uri="{FF2B5EF4-FFF2-40B4-BE49-F238E27FC236}">
                <a16:creationId xmlns:a16="http://schemas.microsoft.com/office/drawing/2014/main" id="{5D3B61D5-FBE2-67C0-B6DA-D54A3CE24BCD}"/>
              </a:ext>
            </a:extLst>
          </p:cNvPr>
          <p:cNvSpPr/>
          <p:nvPr/>
        </p:nvSpPr>
        <p:spPr>
          <a:xfrm>
            <a:off x="1600200" y="5181600"/>
            <a:ext cx="685800" cy="6096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48981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a:latin typeface="Cambria" pitchFamily="18" charset="0"/>
              </a:rPr>
              <a:t>Quick Sort</a:t>
            </a:r>
          </a:p>
        </p:txBody>
      </p:sp>
      <p:sp>
        <p:nvSpPr>
          <p:cNvPr id="3" name="Content Placeholder 2"/>
          <p:cNvSpPr>
            <a:spLocks noGrp="1"/>
          </p:cNvSpPr>
          <p:nvPr>
            <p:ph idx="1"/>
          </p:nvPr>
        </p:nvSpPr>
        <p:spPr>
          <a:xfrm>
            <a:off x="457200" y="990600"/>
            <a:ext cx="8406581" cy="5791200"/>
          </a:xfrm>
        </p:spPr>
        <p:txBody>
          <a:bodyPr>
            <a:normAutofit/>
          </a:bodyPr>
          <a:lstStyle/>
          <a:p>
            <a:pPr marL="0" indent="0" algn="just">
              <a:lnSpc>
                <a:spcPct val="150000"/>
              </a:lnSpc>
              <a:buNone/>
            </a:pPr>
            <a:r>
              <a:rPr lang="en-US" sz="2000">
                <a:latin typeface="Cambria" panose="02040503050406030204" pitchFamily="18" charset="0"/>
                <a:ea typeface="Cambria" panose="02040503050406030204" pitchFamily="18" charset="0"/>
              </a:rPr>
              <a:t>Step 7:  Swap</a:t>
            </a:r>
          </a:p>
          <a:p>
            <a:pPr marL="0" indent="0" algn="just">
              <a:lnSpc>
                <a:spcPct val="150000"/>
              </a:lnSpc>
              <a:buNone/>
            </a:pPr>
            <a:endParaRPr lang="en-US" sz="2000">
              <a:latin typeface="Cambria" panose="02040503050406030204" pitchFamily="18" charset="0"/>
              <a:ea typeface="Cambria" panose="02040503050406030204" pitchFamily="18" charset="0"/>
            </a:endParaRPr>
          </a:p>
          <a:p>
            <a:pPr marL="0" indent="0" algn="just">
              <a:lnSpc>
                <a:spcPct val="150000"/>
              </a:lnSpc>
              <a:buNone/>
            </a:pPr>
            <a:r>
              <a:rPr lang="en-US" sz="2000">
                <a:latin typeface="Cambria" panose="02040503050406030204" pitchFamily="18" charset="0"/>
                <a:ea typeface="Cambria" panose="02040503050406030204" pitchFamily="18" charset="0"/>
              </a:rPr>
              <a:t>                       Pi                                                           </a:t>
            </a:r>
            <a:r>
              <a:rPr lang="en-US" sz="2000" err="1">
                <a:latin typeface="Cambria" panose="02040503050406030204" pitchFamily="18" charset="0"/>
                <a:ea typeface="Cambria" panose="02040503050406030204" pitchFamily="18" charset="0"/>
              </a:rPr>
              <a:t>i</a:t>
            </a:r>
            <a:r>
              <a:rPr lang="en-US" sz="2000">
                <a:latin typeface="Cambria" panose="02040503050406030204" pitchFamily="18" charset="0"/>
                <a:ea typeface="Cambria" panose="02040503050406030204" pitchFamily="18" charset="0"/>
              </a:rPr>
              <a:t> j            </a:t>
            </a:r>
          </a:p>
          <a:p>
            <a:pPr marL="0" indent="0" algn="just">
              <a:lnSpc>
                <a:spcPct val="150000"/>
              </a:lnSpc>
              <a:buNone/>
            </a:pPr>
            <a:endParaRPr lang="en-US" sz="2000">
              <a:latin typeface="Cambria" panose="02040503050406030204" pitchFamily="18" charset="0"/>
              <a:ea typeface="Cambria" panose="02040503050406030204" pitchFamily="18" charset="0"/>
            </a:endParaRPr>
          </a:p>
          <a:p>
            <a:pPr marL="0" indent="0" algn="just">
              <a:lnSpc>
                <a:spcPct val="150000"/>
              </a:lnSpc>
              <a:buNone/>
            </a:pPr>
            <a:endParaRPr lang="en-US" sz="2000">
              <a:latin typeface="Cambria" panose="02040503050406030204" pitchFamily="18" charset="0"/>
              <a:ea typeface="Cambria" panose="02040503050406030204" pitchFamily="18" charset="0"/>
            </a:endParaRPr>
          </a:p>
          <a:p>
            <a:pPr marL="0" indent="0" algn="just">
              <a:lnSpc>
                <a:spcPct val="150000"/>
              </a:lnSpc>
              <a:buNone/>
            </a:pPr>
            <a:endParaRPr lang="en-US" sz="2000">
              <a:latin typeface="Cambria" panose="02040503050406030204" pitchFamily="18" charset="0"/>
              <a:ea typeface="Cambria" panose="02040503050406030204" pitchFamily="18" charset="0"/>
            </a:endParaRPr>
          </a:p>
          <a:p>
            <a:pPr marL="0" indent="0" algn="just">
              <a:lnSpc>
                <a:spcPct val="150000"/>
              </a:lnSpc>
              <a:buNone/>
            </a:pPr>
            <a:endParaRPr lang="en-US" sz="2000">
              <a:latin typeface="Cambria" panose="02040503050406030204" pitchFamily="18" charset="0"/>
              <a:ea typeface="Cambria" panose="02040503050406030204" pitchFamily="18" charset="0"/>
            </a:endParaRPr>
          </a:p>
          <a:p>
            <a:pPr marL="0" indent="0" algn="just">
              <a:lnSpc>
                <a:spcPct val="150000"/>
              </a:lnSpc>
              <a:buNone/>
            </a:pPr>
            <a:r>
              <a:rPr lang="en-US" sz="2000">
                <a:latin typeface="Cambria" panose="02040503050406030204" pitchFamily="18" charset="0"/>
                <a:ea typeface="Cambria" panose="02040503050406030204" pitchFamily="18" charset="0"/>
              </a:rPr>
              <a:t>Pivot Placed here</a:t>
            </a: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a:extLst>
              <a:ext uri="{FF2B5EF4-FFF2-40B4-BE49-F238E27FC236}">
                <a16:creationId xmlns:a16="http://schemas.microsoft.com/office/drawing/2014/main" id="{6A321B08-C474-36E2-6497-7AB19C05DBAB}"/>
              </a:ext>
            </a:extLst>
          </p:cNvPr>
          <p:cNvGraphicFramePr>
            <a:graphicFrameLocks noGrp="1"/>
          </p:cNvGraphicFramePr>
          <p:nvPr>
            <p:extLst>
              <p:ext uri="{D42A27DB-BD31-4B8C-83A1-F6EECF244321}">
                <p14:modId xmlns:p14="http://schemas.microsoft.com/office/powerpoint/2010/main" val="3919724609"/>
              </p:ext>
            </p:extLst>
          </p:nvPr>
        </p:nvGraphicFramePr>
        <p:xfrm>
          <a:off x="1600200" y="1590040"/>
          <a:ext cx="6095997" cy="37084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3125602199"/>
                    </a:ext>
                  </a:extLst>
                </a:gridCol>
                <a:gridCol w="677333">
                  <a:extLst>
                    <a:ext uri="{9D8B030D-6E8A-4147-A177-3AD203B41FA5}">
                      <a16:colId xmlns:a16="http://schemas.microsoft.com/office/drawing/2014/main" val="3681379189"/>
                    </a:ext>
                  </a:extLst>
                </a:gridCol>
                <a:gridCol w="677333">
                  <a:extLst>
                    <a:ext uri="{9D8B030D-6E8A-4147-A177-3AD203B41FA5}">
                      <a16:colId xmlns:a16="http://schemas.microsoft.com/office/drawing/2014/main" val="2394732616"/>
                    </a:ext>
                  </a:extLst>
                </a:gridCol>
                <a:gridCol w="677333">
                  <a:extLst>
                    <a:ext uri="{9D8B030D-6E8A-4147-A177-3AD203B41FA5}">
                      <a16:colId xmlns:a16="http://schemas.microsoft.com/office/drawing/2014/main" val="164996607"/>
                    </a:ext>
                  </a:extLst>
                </a:gridCol>
                <a:gridCol w="677333">
                  <a:extLst>
                    <a:ext uri="{9D8B030D-6E8A-4147-A177-3AD203B41FA5}">
                      <a16:colId xmlns:a16="http://schemas.microsoft.com/office/drawing/2014/main" val="1636519185"/>
                    </a:ext>
                  </a:extLst>
                </a:gridCol>
                <a:gridCol w="677333">
                  <a:extLst>
                    <a:ext uri="{9D8B030D-6E8A-4147-A177-3AD203B41FA5}">
                      <a16:colId xmlns:a16="http://schemas.microsoft.com/office/drawing/2014/main" val="1058842780"/>
                    </a:ext>
                  </a:extLst>
                </a:gridCol>
                <a:gridCol w="677333">
                  <a:extLst>
                    <a:ext uri="{9D8B030D-6E8A-4147-A177-3AD203B41FA5}">
                      <a16:colId xmlns:a16="http://schemas.microsoft.com/office/drawing/2014/main" val="2774761052"/>
                    </a:ext>
                  </a:extLst>
                </a:gridCol>
                <a:gridCol w="677333">
                  <a:extLst>
                    <a:ext uri="{9D8B030D-6E8A-4147-A177-3AD203B41FA5}">
                      <a16:colId xmlns:a16="http://schemas.microsoft.com/office/drawing/2014/main" val="33402909"/>
                    </a:ext>
                  </a:extLst>
                </a:gridCol>
                <a:gridCol w="677333">
                  <a:extLst>
                    <a:ext uri="{9D8B030D-6E8A-4147-A177-3AD203B41FA5}">
                      <a16:colId xmlns:a16="http://schemas.microsoft.com/office/drawing/2014/main" val="1381507070"/>
                    </a:ext>
                  </a:extLst>
                </a:gridCol>
              </a:tblGrid>
              <a:tr h="370840">
                <a:tc>
                  <a:txBody>
                    <a:bodyPr/>
                    <a:lstStyle/>
                    <a:p>
                      <a:pPr algn="ctr"/>
                      <a:r>
                        <a:rPr lang="en-IN"/>
                        <a:t>10</a:t>
                      </a:r>
                    </a:p>
                  </a:txBody>
                  <a:tcPr/>
                </a:tc>
                <a:tc>
                  <a:txBody>
                    <a:bodyPr/>
                    <a:lstStyle/>
                    <a:p>
                      <a:pPr algn="ctr"/>
                      <a:r>
                        <a:rPr lang="en-IN"/>
                        <a:t>5</a:t>
                      </a:r>
                    </a:p>
                  </a:txBody>
                  <a:tcPr/>
                </a:tc>
                <a:tc>
                  <a:txBody>
                    <a:bodyPr/>
                    <a:lstStyle/>
                    <a:p>
                      <a:pPr algn="ctr"/>
                      <a:r>
                        <a:rPr lang="en-IN"/>
                        <a:t>8</a:t>
                      </a:r>
                    </a:p>
                  </a:txBody>
                  <a:tcPr/>
                </a:tc>
                <a:tc>
                  <a:txBody>
                    <a:bodyPr/>
                    <a:lstStyle/>
                    <a:p>
                      <a:pPr algn="ctr"/>
                      <a:r>
                        <a:rPr lang="en-IN"/>
                        <a:t>9</a:t>
                      </a:r>
                    </a:p>
                  </a:txBody>
                  <a:tcPr/>
                </a:tc>
                <a:tc>
                  <a:txBody>
                    <a:bodyPr/>
                    <a:lstStyle/>
                    <a:p>
                      <a:pPr algn="ctr"/>
                      <a:r>
                        <a:rPr lang="en-IN"/>
                        <a:t>3</a:t>
                      </a:r>
                    </a:p>
                  </a:txBody>
                  <a:tcPr/>
                </a:tc>
                <a:tc>
                  <a:txBody>
                    <a:bodyPr/>
                    <a:lstStyle/>
                    <a:p>
                      <a:pPr algn="ctr"/>
                      <a:r>
                        <a:rPr lang="en-IN"/>
                        <a:t>6</a:t>
                      </a:r>
                    </a:p>
                  </a:txBody>
                  <a:tcPr/>
                </a:tc>
                <a:tc>
                  <a:txBody>
                    <a:bodyPr/>
                    <a:lstStyle/>
                    <a:p>
                      <a:pPr algn="ctr"/>
                      <a:r>
                        <a:rPr lang="en-IN"/>
                        <a:t>15</a:t>
                      </a:r>
                    </a:p>
                  </a:txBody>
                  <a:tcPr/>
                </a:tc>
                <a:tc>
                  <a:txBody>
                    <a:bodyPr/>
                    <a:lstStyle/>
                    <a:p>
                      <a:pPr algn="ctr"/>
                      <a:r>
                        <a:rPr lang="en-IN"/>
                        <a:t>12</a:t>
                      </a:r>
                    </a:p>
                  </a:txBody>
                  <a:tcPr/>
                </a:tc>
                <a:tc>
                  <a:txBody>
                    <a:bodyPr/>
                    <a:lstStyle/>
                    <a:p>
                      <a:pPr algn="ctr"/>
                      <a:r>
                        <a:rPr lang="en-IN"/>
                        <a:t>16</a:t>
                      </a:r>
                    </a:p>
                  </a:txBody>
                  <a:tcPr/>
                </a:tc>
                <a:extLst>
                  <a:ext uri="{0D108BD9-81ED-4DB2-BD59-A6C34878D82A}">
                    <a16:rowId xmlns:a16="http://schemas.microsoft.com/office/drawing/2014/main" val="1305602365"/>
                  </a:ext>
                </a:extLst>
              </a:tr>
            </a:tbl>
          </a:graphicData>
        </a:graphic>
      </p:graphicFrame>
      <p:sp>
        <p:nvSpPr>
          <p:cNvPr id="5" name="Oval 4">
            <a:extLst>
              <a:ext uri="{FF2B5EF4-FFF2-40B4-BE49-F238E27FC236}">
                <a16:creationId xmlns:a16="http://schemas.microsoft.com/office/drawing/2014/main" id="{6B4C2910-97ED-3EE4-DC9D-F909019D12D4}"/>
              </a:ext>
            </a:extLst>
          </p:cNvPr>
          <p:cNvSpPr/>
          <p:nvPr/>
        </p:nvSpPr>
        <p:spPr>
          <a:xfrm>
            <a:off x="1600200" y="1447800"/>
            <a:ext cx="685800" cy="6096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6" name="Table 5">
            <a:extLst>
              <a:ext uri="{FF2B5EF4-FFF2-40B4-BE49-F238E27FC236}">
                <a16:creationId xmlns:a16="http://schemas.microsoft.com/office/drawing/2014/main" id="{DD396118-20D1-C369-18B1-3FFD13A56C1F}"/>
              </a:ext>
            </a:extLst>
          </p:cNvPr>
          <p:cNvGraphicFramePr>
            <a:graphicFrameLocks noGrp="1"/>
          </p:cNvGraphicFramePr>
          <p:nvPr>
            <p:extLst>
              <p:ext uri="{D42A27DB-BD31-4B8C-83A1-F6EECF244321}">
                <p14:modId xmlns:p14="http://schemas.microsoft.com/office/powerpoint/2010/main" val="2178220625"/>
              </p:ext>
            </p:extLst>
          </p:nvPr>
        </p:nvGraphicFramePr>
        <p:xfrm>
          <a:off x="1600200" y="3114040"/>
          <a:ext cx="6095997" cy="37084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3125602199"/>
                    </a:ext>
                  </a:extLst>
                </a:gridCol>
                <a:gridCol w="677333">
                  <a:extLst>
                    <a:ext uri="{9D8B030D-6E8A-4147-A177-3AD203B41FA5}">
                      <a16:colId xmlns:a16="http://schemas.microsoft.com/office/drawing/2014/main" val="3681379189"/>
                    </a:ext>
                  </a:extLst>
                </a:gridCol>
                <a:gridCol w="677333">
                  <a:extLst>
                    <a:ext uri="{9D8B030D-6E8A-4147-A177-3AD203B41FA5}">
                      <a16:colId xmlns:a16="http://schemas.microsoft.com/office/drawing/2014/main" val="2394732616"/>
                    </a:ext>
                  </a:extLst>
                </a:gridCol>
                <a:gridCol w="677333">
                  <a:extLst>
                    <a:ext uri="{9D8B030D-6E8A-4147-A177-3AD203B41FA5}">
                      <a16:colId xmlns:a16="http://schemas.microsoft.com/office/drawing/2014/main" val="164996607"/>
                    </a:ext>
                  </a:extLst>
                </a:gridCol>
                <a:gridCol w="677333">
                  <a:extLst>
                    <a:ext uri="{9D8B030D-6E8A-4147-A177-3AD203B41FA5}">
                      <a16:colId xmlns:a16="http://schemas.microsoft.com/office/drawing/2014/main" val="1636519185"/>
                    </a:ext>
                  </a:extLst>
                </a:gridCol>
                <a:gridCol w="677333">
                  <a:extLst>
                    <a:ext uri="{9D8B030D-6E8A-4147-A177-3AD203B41FA5}">
                      <a16:colId xmlns:a16="http://schemas.microsoft.com/office/drawing/2014/main" val="1058842780"/>
                    </a:ext>
                  </a:extLst>
                </a:gridCol>
                <a:gridCol w="677333">
                  <a:extLst>
                    <a:ext uri="{9D8B030D-6E8A-4147-A177-3AD203B41FA5}">
                      <a16:colId xmlns:a16="http://schemas.microsoft.com/office/drawing/2014/main" val="2774761052"/>
                    </a:ext>
                  </a:extLst>
                </a:gridCol>
                <a:gridCol w="677333">
                  <a:extLst>
                    <a:ext uri="{9D8B030D-6E8A-4147-A177-3AD203B41FA5}">
                      <a16:colId xmlns:a16="http://schemas.microsoft.com/office/drawing/2014/main" val="33402909"/>
                    </a:ext>
                  </a:extLst>
                </a:gridCol>
                <a:gridCol w="677333">
                  <a:extLst>
                    <a:ext uri="{9D8B030D-6E8A-4147-A177-3AD203B41FA5}">
                      <a16:colId xmlns:a16="http://schemas.microsoft.com/office/drawing/2014/main" val="1381507070"/>
                    </a:ext>
                  </a:extLst>
                </a:gridCol>
              </a:tblGrid>
              <a:tr h="370840">
                <a:tc>
                  <a:txBody>
                    <a:bodyPr/>
                    <a:lstStyle/>
                    <a:p>
                      <a:pPr algn="ctr"/>
                      <a:r>
                        <a:rPr lang="en-IN"/>
                        <a:t>5</a:t>
                      </a:r>
                    </a:p>
                  </a:txBody>
                  <a:tcPr/>
                </a:tc>
                <a:tc>
                  <a:txBody>
                    <a:bodyPr/>
                    <a:lstStyle/>
                    <a:p>
                      <a:pPr algn="ctr"/>
                      <a:r>
                        <a:rPr lang="en-IN"/>
                        <a:t>8</a:t>
                      </a:r>
                    </a:p>
                  </a:txBody>
                  <a:tcPr/>
                </a:tc>
                <a:tc>
                  <a:txBody>
                    <a:bodyPr/>
                    <a:lstStyle/>
                    <a:p>
                      <a:pPr algn="ctr"/>
                      <a:r>
                        <a:rPr lang="en-IN"/>
                        <a:t>9</a:t>
                      </a:r>
                    </a:p>
                  </a:txBody>
                  <a:tcPr/>
                </a:tc>
                <a:tc>
                  <a:txBody>
                    <a:bodyPr/>
                    <a:lstStyle/>
                    <a:p>
                      <a:pPr algn="ctr"/>
                      <a:r>
                        <a:rPr lang="en-IN"/>
                        <a:t>3</a:t>
                      </a:r>
                    </a:p>
                  </a:txBody>
                  <a:tcPr/>
                </a:tc>
                <a:tc>
                  <a:txBody>
                    <a:bodyPr/>
                    <a:lstStyle/>
                    <a:p>
                      <a:pPr algn="ctr"/>
                      <a:r>
                        <a:rPr lang="en-IN"/>
                        <a:t>6</a:t>
                      </a:r>
                    </a:p>
                  </a:txBody>
                  <a:tcPr/>
                </a:tc>
                <a:tc>
                  <a:txBody>
                    <a:bodyPr/>
                    <a:lstStyle/>
                    <a:p>
                      <a:pPr algn="ctr"/>
                      <a:r>
                        <a:rPr lang="en-IN"/>
                        <a:t>10</a:t>
                      </a:r>
                    </a:p>
                  </a:txBody>
                  <a:tcPr/>
                </a:tc>
                <a:tc>
                  <a:txBody>
                    <a:bodyPr/>
                    <a:lstStyle/>
                    <a:p>
                      <a:pPr algn="ctr"/>
                      <a:r>
                        <a:rPr lang="en-IN"/>
                        <a:t>15</a:t>
                      </a:r>
                    </a:p>
                  </a:txBody>
                  <a:tcPr/>
                </a:tc>
                <a:tc>
                  <a:txBody>
                    <a:bodyPr/>
                    <a:lstStyle/>
                    <a:p>
                      <a:pPr algn="ctr"/>
                      <a:r>
                        <a:rPr lang="en-IN"/>
                        <a:t>12</a:t>
                      </a:r>
                    </a:p>
                  </a:txBody>
                  <a:tcPr/>
                </a:tc>
                <a:tc>
                  <a:txBody>
                    <a:bodyPr/>
                    <a:lstStyle/>
                    <a:p>
                      <a:pPr algn="ctr"/>
                      <a:r>
                        <a:rPr lang="en-IN"/>
                        <a:t>16</a:t>
                      </a:r>
                    </a:p>
                  </a:txBody>
                  <a:tcPr/>
                </a:tc>
                <a:extLst>
                  <a:ext uri="{0D108BD9-81ED-4DB2-BD59-A6C34878D82A}">
                    <a16:rowId xmlns:a16="http://schemas.microsoft.com/office/drawing/2014/main" val="1305602365"/>
                  </a:ext>
                </a:extLst>
              </a:tr>
            </a:tbl>
          </a:graphicData>
        </a:graphic>
      </p:graphicFrame>
      <p:sp>
        <p:nvSpPr>
          <p:cNvPr id="7" name="Oval 6">
            <a:extLst>
              <a:ext uri="{FF2B5EF4-FFF2-40B4-BE49-F238E27FC236}">
                <a16:creationId xmlns:a16="http://schemas.microsoft.com/office/drawing/2014/main" id="{03CCCE80-D80C-C8A8-8A98-68E3F1E85DC7}"/>
              </a:ext>
            </a:extLst>
          </p:cNvPr>
          <p:cNvSpPr/>
          <p:nvPr/>
        </p:nvSpPr>
        <p:spPr>
          <a:xfrm>
            <a:off x="4953000" y="2994660"/>
            <a:ext cx="685800" cy="6096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95007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a:latin typeface="Cambria" pitchFamily="18" charset="0"/>
              </a:rPr>
              <a:t>Quick Sort</a:t>
            </a:r>
          </a:p>
        </p:txBody>
      </p:sp>
      <p:sp>
        <p:nvSpPr>
          <p:cNvPr id="3" name="Content Placeholder 2"/>
          <p:cNvSpPr>
            <a:spLocks noGrp="1"/>
          </p:cNvSpPr>
          <p:nvPr>
            <p:ph idx="1"/>
          </p:nvPr>
        </p:nvSpPr>
        <p:spPr>
          <a:xfrm>
            <a:off x="457200" y="990600"/>
            <a:ext cx="8382000" cy="5791200"/>
          </a:xfrm>
        </p:spPr>
        <p:txBody>
          <a:bodyPr>
            <a:normAutofit/>
          </a:bodyPr>
          <a:lstStyle/>
          <a:p>
            <a:pPr marL="0" indent="0" algn="just">
              <a:lnSpc>
                <a:spcPct val="150000"/>
              </a:lnSpc>
              <a:buNone/>
            </a:pPr>
            <a:r>
              <a:rPr lang="en-US" sz="2000">
                <a:latin typeface="Cambria" panose="02040503050406030204" pitchFamily="18" charset="0"/>
                <a:ea typeface="Cambria" panose="02040503050406030204" pitchFamily="18" charset="0"/>
              </a:rPr>
              <a:t>Advantages of Quick Sort:</a:t>
            </a:r>
          </a:p>
          <a:p>
            <a:pPr marL="400050" lvl="1" indent="0" algn="just">
              <a:lnSpc>
                <a:spcPct val="150000"/>
              </a:lnSpc>
              <a:buNone/>
            </a:pPr>
            <a:r>
              <a:rPr lang="en-US" sz="1600">
                <a:latin typeface="Cambria" panose="02040503050406030204" pitchFamily="18" charset="0"/>
                <a:ea typeface="Cambria" panose="02040503050406030204" pitchFamily="18" charset="0"/>
              </a:rPr>
              <a:t>It is a divide-and-conquer algorithm that makes it easier to solve problems.</a:t>
            </a:r>
          </a:p>
          <a:p>
            <a:pPr marL="400050" lvl="1" indent="0" algn="just">
              <a:lnSpc>
                <a:spcPct val="150000"/>
              </a:lnSpc>
              <a:buNone/>
            </a:pPr>
            <a:r>
              <a:rPr lang="en-US" sz="1600">
                <a:latin typeface="Cambria" panose="02040503050406030204" pitchFamily="18" charset="0"/>
                <a:ea typeface="Cambria" panose="02040503050406030204" pitchFamily="18" charset="0"/>
              </a:rPr>
              <a:t>It is efficient on large data sets.</a:t>
            </a:r>
          </a:p>
          <a:p>
            <a:pPr marL="400050" lvl="1" indent="0" algn="just">
              <a:lnSpc>
                <a:spcPct val="150000"/>
              </a:lnSpc>
              <a:buNone/>
            </a:pPr>
            <a:r>
              <a:rPr lang="en-US" sz="1600">
                <a:latin typeface="Cambria" panose="02040503050406030204" pitchFamily="18" charset="0"/>
                <a:ea typeface="Cambria" panose="02040503050406030204" pitchFamily="18" charset="0"/>
              </a:rPr>
              <a:t>It has a low overhead, as it only requires a small amount of memory to function.</a:t>
            </a:r>
          </a:p>
          <a:p>
            <a:pPr marL="0" indent="0" algn="just">
              <a:lnSpc>
                <a:spcPct val="150000"/>
              </a:lnSpc>
              <a:buNone/>
            </a:pPr>
            <a:r>
              <a:rPr lang="en-US" sz="2000">
                <a:latin typeface="Cambria" panose="02040503050406030204" pitchFamily="18" charset="0"/>
                <a:ea typeface="Cambria" panose="02040503050406030204" pitchFamily="18" charset="0"/>
              </a:rPr>
              <a:t>Disadvantages of Quick Sort:</a:t>
            </a:r>
          </a:p>
          <a:p>
            <a:pPr marL="400050" lvl="1" indent="0" algn="just">
              <a:lnSpc>
                <a:spcPct val="150000"/>
              </a:lnSpc>
              <a:buNone/>
            </a:pPr>
            <a:r>
              <a:rPr lang="en-US" sz="1600">
                <a:latin typeface="Cambria" panose="02040503050406030204" pitchFamily="18" charset="0"/>
                <a:ea typeface="Cambria" panose="02040503050406030204" pitchFamily="18" charset="0"/>
              </a:rPr>
              <a:t>It has a worst-case time complexity of O(N2), which occurs when the pivot is chosen poorly.</a:t>
            </a:r>
          </a:p>
          <a:p>
            <a:pPr marL="400050" lvl="1" indent="0" algn="just">
              <a:lnSpc>
                <a:spcPct val="150000"/>
              </a:lnSpc>
              <a:buNone/>
            </a:pPr>
            <a:r>
              <a:rPr lang="en-US" sz="1600">
                <a:latin typeface="Cambria" panose="02040503050406030204" pitchFamily="18" charset="0"/>
                <a:ea typeface="Cambria" panose="02040503050406030204" pitchFamily="18" charset="0"/>
              </a:rPr>
              <a:t>It is not a good choice for small data sets.</a:t>
            </a:r>
          </a:p>
          <a:p>
            <a:pPr marL="400050" lvl="1" indent="0" algn="just">
              <a:lnSpc>
                <a:spcPct val="150000"/>
              </a:lnSpc>
              <a:buNone/>
            </a:pPr>
            <a:r>
              <a:rPr lang="en-US" sz="1600">
                <a:latin typeface="Cambria" panose="02040503050406030204" pitchFamily="18" charset="0"/>
                <a:ea typeface="Cambria" panose="02040503050406030204" pitchFamily="18" charset="0"/>
              </a:rPr>
              <a:t>It is not a stable sort, meaning that if two elements have the same key, their relative order will not be preserved in the sorted output in case of quick sort, because here we are swapping elements according to the pivot’s position (without considering their original positions).</a:t>
            </a: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955311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a:latin typeface="Cambria" pitchFamily="18" charset="0"/>
              </a:rPr>
              <a:t>Heap Sort</a:t>
            </a:r>
          </a:p>
        </p:txBody>
      </p:sp>
      <p:sp>
        <p:nvSpPr>
          <p:cNvPr id="3" name="Content Placeholder 2"/>
          <p:cNvSpPr>
            <a:spLocks noGrp="1"/>
          </p:cNvSpPr>
          <p:nvPr>
            <p:ph idx="1"/>
          </p:nvPr>
        </p:nvSpPr>
        <p:spPr>
          <a:xfrm>
            <a:off x="457200" y="990600"/>
            <a:ext cx="8382000" cy="5791200"/>
          </a:xfrm>
        </p:spPr>
        <p:txBody>
          <a:bodyPr>
            <a:normAutofit/>
          </a:bodyPr>
          <a:lstStyle/>
          <a:p>
            <a:pPr marL="0" indent="0" algn="just">
              <a:lnSpc>
                <a:spcPct val="150000"/>
              </a:lnSpc>
              <a:buNone/>
            </a:pPr>
            <a:r>
              <a:rPr lang="en-US" sz="2000">
                <a:latin typeface="Cambria" panose="02040503050406030204" pitchFamily="18" charset="0"/>
                <a:ea typeface="Cambria" panose="02040503050406030204" pitchFamily="18" charset="0"/>
              </a:rPr>
              <a:t>Heap sort is a comparison-based sorting technique based on Binary Heap data structure. It is similar to the selection sort where we first find the minimum element and place the minimum element at the beginning. Repeat the same process for the remaining elements.</a:t>
            </a:r>
          </a:p>
          <a:p>
            <a:pPr marL="0" indent="0" algn="just">
              <a:lnSpc>
                <a:spcPct val="150000"/>
              </a:lnSpc>
              <a:buNone/>
            </a:pPr>
            <a:r>
              <a:rPr lang="en-US" sz="2000">
                <a:latin typeface="Cambria" panose="02040503050406030204" pitchFamily="18" charset="0"/>
                <a:ea typeface="Cambria" panose="02040503050406030204" pitchFamily="18" charset="0"/>
              </a:rPr>
              <a:t>Working</a:t>
            </a:r>
          </a:p>
          <a:p>
            <a:pPr algn="just">
              <a:lnSpc>
                <a:spcPct val="150000"/>
              </a:lnSpc>
              <a:buFont typeface="Courier New" panose="02070309020205020404" pitchFamily="49" charset="0"/>
              <a:buChar char="o"/>
            </a:pPr>
            <a:r>
              <a:rPr lang="en-US" sz="1800">
                <a:latin typeface="Cambria" panose="02040503050406030204" pitchFamily="18" charset="0"/>
                <a:ea typeface="Cambria" panose="02040503050406030204" pitchFamily="18" charset="0"/>
              </a:rPr>
              <a:t>Build a heap from the given input array.</a:t>
            </a:r>
          </a:p>
          <a:p>
            <a:pPr algn="just">
              <a:lnSpc>
                <a:spcPct val="150000"/>
              </a:lnSpc>
              <a:buFont typeface="Courier New" panose="02070309020205020404" pitchFamily="49" charset="0"/>
              <a:buChar char="o"/>
            </a:pPr>
            <a:r>
              <a:rPr lang="en-US" sz="1800">
                <a:latin typeface="Cambria" panose="02040503050406030204" pitchFamily="18" charset="0"/>
                <a:ea typeface="Cambria" panose="02040503050406030204" pitchFamily="18" charset="0"/>
              </a:rPr>
              <a:t>Repeat the following steps until the heap contains only one element:</a:t>
            </a:r>
          </a:p>
          <a:p>
            <a:pPr lvl="1" algn="just">
              <a:lnSpc>
                <a:spcPct val="150000"/>
              </a:lnSpc>
              <a:buFont typeface="Courier New" panose="02070309020205020404" pitchFamily="49" charset="0"/>
              <a:buChar char="o"/>
            </a:pPr>
            <a:r>
              <a:rPr lang="en-US" sz="1400">
                <a:latin typeface="Cambria" panose="02040503050406030204" pitchFamily="18" charset="0"/>
                <a:ea typeface="Cambria" panose="02040503050406030204" pitchFamily="18" charset="0"/>
              </a:rPr>
              <a:t>Swap the root element of the heap (which is the largest element) with the last element of the heap.</a:t>
            </a:r>
          </a:p>
          <a:p>
            <a:pPr lvl="1" algn="just">
              <a:lnSpc>
                <a:spcPct val="150000"/>
              </a:lnSpc>
              <a:buFont typeface="Courier New" panose="02070309020205020404" pitchFamily="49" charset="0"/>
              <a:buChar char="o"/>
            </a:pPr>
            <a:r>
              <a:rPr lang="en-US" sz="1400">
                <a:latin typeface="Cambria" panose="02040503050406030204" pitchFamily="18" charset="0"/>
                <a:ea typeface="Cambria" panose="02040503050406030204" pitchFamily="18" charset="0"/>
              </a:rPr>
              <a:t>Remove the last element of the heap (which is now in the correct position).</a:t>
            </a:r>
          </a:p>
          <a:p>
            <a:pPr algn="just">
              <a:lnSpc>
                <a:spcPct val="150000"/>
              </a:lnSpc>
              <a:buFont typeface="Courier New" panose="02070309020205020404" pitchFamily="49" charset="0"/>
              <a:buChar char="o"/>
            </a:pPr>
            <a:r>
              <a:rPr lang="en-US" sz="1800" err="1">
                <a:latin typeface="Cambria" panose="02040503050406030204" pitchFamily="18" charset="0"/>
                <a:ea typeface="Cambria" panose="02040503050406030204" pitchFamily="18" charset="0"/>
              </a:rPr>
              <a:t>Heapify</a:t>
            </a:r>
            <a:r>
              <a:rPr lang="en-US" sz="1800">
                <a:latin typeface="Cambria" panose="02040503050406030204" pitchFamily="18" charset="0"/>
                <a:ea typeface="Cambria" panose="02040503050406030204" pitchFamily="18" charset="0"/>
              </a:rPr>
              <a:t> the remaining elements of the heap.</a:t>
            </a:r>
          </a:p>
          <a:p>
            <a:pPr algn="just">
              <a:lnSpc>
                <a:spcPct val="150000"/>
              </a:lnSpc>
              <a:buFont typeface="Courier New" panose="02070309020205020404" pitchFamily="49" charset="0"/>
              <a:buChar char="o"/>
            </a:pPr>
            <a:r>
              <a:rPr lang="en-US" sz="1800">
                <a:latin typeface="Cambria" panose="02040503050406030204" pitchFamily="18" charset="0"/>
                <a:ea typeface="Cambria" panose="02040503050406030204" pitchFamily="18" charset="0"/>
              </a:rPr>
              <a:t>The sorted array is obtained by reversing the order of the elements in the input array.</a:t>
            </a: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362000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a:latin typeface="Cambria" pitchFamily="18" charset="0"/>
              </a:rPr>
              <a:t>Heap Sort</a:t>
            </a:r>
          </a:p>
        </p:txBody>
      </p:sp>
      <p:sp>
        <p:nvSpPr>
          <p:cNvPr id="3" name="Content Placeholder 2"/>
          <p:cNvSpPr>
            <a:spLocks noGrp="1"/>
          </p:cNvSpPr>
          <p:nvPr>
            <p:ph idx="1"/>
          </p:nvPr>
        </p:nvSpPr>
        <p:spPr>
          <a:xfrm>
            <a:off x="457200" y="990600"/>
            <a:ext cx="8382000" cy="5791200"/>
          </a:xfrm>
        </p:spPr>
        <p:txBody>
          <a:bodyPr>
            <a:normAutofit/>
          </a:bodyPr>
          <a:lstStyle/>
          <a:p>
            <a:pPr marL="0" indent="0" algn="just">
              <a:lnSpc>
                <a:spcPct val="150000"/>
              </a:lnSpc>
              <a:buNone/>
            </a:pPr>
            <a:r>
              <a:rPr lang="en-US" sz="1800">
                <a:latin typeface="Cambria" panose="02040503050406030204" pitchFamily="18" charset="0"/>
                <a:ea typeface="Cambria" panose="02040503050406030204" pitchFamily="18" charset="0"/>
              </a:rPr>
              <a:t>Consider the array: </a:t>
            </a:r>
            <a:r>
              <a:rPr lang="en-US" sz="1800" err="1">
                <a:latin typeface="Cambria" panose="02040503050406030204" pitchFamily="18" charset="0"/>
                <a:ea typeface="Cambria" panose="02040503050406030204" pitchFamily="18" charset="0"/>
              </a:rPr>
              <a:t>arr</a:t>
            </a:r>
            <a:r>
              <a:rPr lang="en-US" sz="1800">
                <a:latin typeface="Cambria" panose="02040503050406030204" pitchFamily="18" charset="0"/>
                <a:ea typeface="Cambria" panose="02040503050406030204" pitchFamily="18" charset="0"/>
              </a:rPr>
              <a:t>[] = {4, 10, 3, 5, 1}.</a:t>
            </a: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B101FE30-8F78-2F0B-45C1-47AF3A1347EE}"/>
              </a:ext>
            </a:extLst>
          </p:cNvPr>
          <p:cNvPicPr>
            <a:picLocks noChangeAspect="1"/>
          </p:cNvPicPr>
          <p:nvPr/>
        </p:nvPicPr>
        <p:blipFill>
          <a:blip r:embed="rId2"/>
          <a:stretch>
            <a:fillRect/>
          </a:stretch>
        </p:blipFill>
        <p:spPr>
          <a:xfrm>
            <a:off x="1676400" y="1828477"/>
            <a:ext cx="4659239" cy="2083016"/>
          </a:xfrm>
          <a:prstGeom prst="rect">
            <a:avLst/>
          </a:prstGeom>
        </p:spPr>
      </p:pic>
      <p:pic>
        <p:nvPicPr>
          <p:cNvPr id="8" name="Picture 7">
            <a:extLst>
              <a:ext uri="{FF2B5EF4-FFF2-40B4-BE49-F238E27FC236}">
                <a16:creationId xmlns:a16="http://schemas.microsoft.com/office/drawing/2014/main" id="{395C01AE-9A36-02A8-A8EA-6CCA4DDE20E5}"/>
              </a:ext>
            </a:extLst>
          </p:cNvPr>
          <p:cNvPicPr>
            <a:picLocks noChangeAspect="1"/>
          </p:cNvPicPr>
          <p:nvPr/>
        </p:nvPicPr>
        <p:blipFill>
          <a:blip r:embed="rId3"/>
          <a:stretch>
            <a:fillRect/>
          </a:stretch>
        </p:blipFill>
        <p:spPr>
          <a:xfrm>
            <a:off x="2133600" y="4495800"/>
            <a:ext cx="4876800" cy="2184830"/>
          </a:xfrm>
          <a:prstGeom prst="rect">
            <a:avLst/>
          </a:prstGeom>
        </p:spPr>
      </p:pic>
    </p:spTree>
    <p:extLst>
      <p:ext uri="{BB962C8B-B14F-4D97-AF65-F5344CB8AC3E}">
        <p14:creationId xmlns:p14="http://schemas.microsoft.com/office/powerpoint/2010/main" val="494502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a:latin typeface="Cambria" pitchFamily="18" charset="0"/>
              </a:rPr>
              <a:t>Linear search</a:t>
            </a:r>
          </a:p>
        </p:txBody>
      </p:sp>
      <p:sp>
        <p:nvSpPr>
          <p:cNvPr id="3" name="Content Placeholder 2"/>
          <p:cNvSpPr>
            <a:spLocks noGrp="1"/>
          </p:cNvSpPr>
          <p:nvPr>
            <p:ph idx="1"/>
          </p:nvPr>
        </p:nvSpPr>
        <p:spPr>
          <a:xfrm>
            <a:off x="457200" y="762000"/>
            <a:ext cx="8229600" cy="6019800"/>
          </a:xfrm>
        </p:spPr>
        <p:txBody>
          <a:bodyPr>
            <a:normAutofit/>
          </a:bodyPr>
          <a:lstStyle/>
          <a:p>
            <a:pPr algn="just">
              <a:lnSpc>
                <a:spcPct val="160000"/>
              </a:lnSpc>
            </a:pPr>
            <a:r>
              <a:rPr lang="en-US" sz="2000">
                <a:latin typeface="Cambria" pitchFamily="18" charset="0"/>
              </a:rPr>
              <a:t>Example</a:t>
            </a:r>
          </a:p>
          <a:p>
            <a:pPr algn="just">
              <a:lnSpc>
                <a:spcPct val="160000"/>
              </a:lnSpc>
            </a:pPr>
            <a:r>
              <a:rPr lang="en-US" sz="2000">
                <a:latin typeface="Cambria" pitchFamily="18" charset="0"/>
              </a:rPr>
              <a:t>Consider the array </a:t>
            </a:r>
            <a:r>
              <a:rPr lang="en-US" sz="2000" err="1">
                <a:latin typeface="Cambria" pitchFamily="18" charset="0"/>
              </a:rPr>
              <a:t>arr</a:t>
            </a:r>
            <a:r>
              <a:rPr lang="en-US" sz="2000">
                <a:latin typeface="Cambria" pitchFamily="18" charset="0"/>
              </a:rPr>
              <a:t>[] = {10, 50, 30, 70, 80, 20, 90, 40} and key = 30</a:t>
            </a:r>
          </a:p>
          <a:p>
            <a:pPr algn="just">
              <a:lnSpc>
                <a:spcPct val="160000"/>
              </a:lnSpc>
            </a:pPr>
            <a:r>
              <a:rPr lang="en-US" sz="2000">
                <a:latin typeface="Cambria" pitchFamily="18" charset="0"/>
              </a:rPr>
              <a:t>Step 1:</a:t>
            </a:r>
          </a:p>
          <a:p>
            <a:pPr algn="just">
              <a:lnSpc>
                <a:spcPct val="160000"/>
              </a:lnSpc>
            </a:pPr>
            <a:endParaRPr lang="en-US" sz="2000">
              <a:latin typeface="Cambria" pitchFamily="18" charset="0"/>
            </a:endParaRPr>
          </a:p>
          <a:p>
            <a:pPr algn="just">
              <a:lnSpc>
                <a:spcPct val="160000"/>
              </a:lnSpc>
            </a:pPr>
            <a:endParaRPr lang="en-US" sz="2000">
              <a:latin typeface="Cambria" pitchFamily="18" charset="0"/>
            </a:endParaRPr>
          </a:p>
          <a:p>
            <a:pPr algn="just">
              <a:lnSpc>
                <a:spcPct val="160000"/>
              </a:lnSpc>
            </a:pPr>
            <a:r>
              <a:rPr lang="en-US" sz="2000">
                <a:latin typeface="Cambria" pitchFamily="18" charset="0"/>
              </a:rPr>
              <a:t>Step 2:</a:t>
            </a:r>
          </a:p>
          <a:p>
            <a:pPr algn="just">
              <a:lnSpc>
                <a:spcPct val="160000"/>
              </a:lnSpc>
            </a:pPr>
            <a:endParaRPr lang="en-US" sz="2000">
              <a:latin typeface="Cambria" pitchFamily="18" charset="0"/>
            </a:endParaRPr>
          </a:p>
          <a:p>
            <a:pPr algn="just">
              <a:lnSpc>
                <a:spcPct val="160000"/>
              </a:lnSpc>
            </a:pPr>
            <a:endParaRPr lang="en-US" sz="2000">
              <a:latin typeface="Cambria" pitchFamily="18" charset="0"/>
            </a:endParaRPr>
          </a:p>
          <a:p>
            <a:pPr algn="just">
              <a:lnSpc>
                <a:spcPct val="160000"/>
              </a:lnSpc>
            </a:pPr>
            <a:r>
              <a:rPr lang="en-US" sz="2000">
                <a:latin typeface="Cambria" pitchFamily="18" charset="0"/>
              </a:rPr>
              <a:t>Step 3:</a:t>
            </a: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72462DDE-C20C-6402-92A7-3BBD29A25EF9}"/>
              </a:ext>
            </a:extLst>
          </p:cNvPr>
          <p:cNvPicPr>
            <a:picLocks noChangeAspect="1"/>
          </p:cNvPicPr>
          <p:nvPr/>
        </p:nvPicPr>
        <p:blipFill>
          <a:blip r:embed="rId3"/>
          <a:stretch>
            <a:fillRect/>
          </a:stretch>
        </p:blipFill>
        <p:spPr>
          <a:xfrm>
            <a:off x="1828800" y="2286000"/>
            <a:ext cx="3579719" cy="1143000"/>
          </a:xfrm>
          <a:prstGeom prst="rect">
            <a:avLst/>
          </a:prstGeom>
        </p:spPr>
      </p:pic>
      <p:pic>
        <p:nvPicPr>
          <p:cNvPr id="8" name="Picture 7">
            <a:extLst>
              <a:ext uri="{FF2B5EF4-FFF2-40B4-BE49-F238E27FC236}">
                <a16:creationId xmlns:a16="http://schemas.microsoft.com/office/drawing/2014/main" id="{ADA43DE1-24B4-4955-5540-CF25C94E7080}"/>
              </a:ext>
            </a:extLst>
          </p:cNvPr>
          <p:cNvPicPr>
            <a:picLocks noChangeAspect="1"/>
          </p:cNvPicPr>
          <p:nvPr/>
        </p:nvPicPr>
        <p:blipFill>
          <a:blip r:embed="rId4"/>
          <a:stretch>
            <a:fillRect/>
          </a:stretch>
        </p:blipFill>
        <p:spPr>
          <a:xfrm>
            <a:off x="1821425" y="3887088"/>
            <a:ext cx="3692839" cy="989712"/>
          </a:xfrm>
          <a:prstGeom prst="rect">
            <a:avLst/>
          </a:prstGeom>
        </p:spPr>
      </p:pic>
      <p:graphicFrame>
        <p:nvGraphicFramePr>
          <p:cNvPr id="9" name="Object 8">
            <a:extLst>
              <a:ext uri="{FF2B5EF4-FFF2-40B4-BE49-F238E27FC236}">
                <a16:creationId xmlns:a16="http://schemas.microsoft.com/office/drawing/2014/main" id="{10EC1D7A-CEA7-9C06-2680-7BE603C01457}"/>
              </a:ext>
            </a:extLst>
          </p:cNvPr>
          <p:cNvGraphicFramePr>
            <a:graphicFrameLocks noChangeAspect="1"/>
          </p:cNvGraphicFramePr>
          <p:nvPr>
            <p:extLst>
              <p:ext uri="{D42A27DB-BD31-4B8C-83A1-F6EECF244321}">
                <p14:modId xmlns:p14="http://schemas.microsoft.com/office/powerpoint/2010/main" val="107182063"/>
              </p:ext>
            </p:extLst>
          </p:nvPr>
        </p:nvGraphicFramePr>
        <p:xfrm>
          <a:off x="1831258" y="5478462"/>
          <a:ext cx="3643411" cy="1044000"/>
        </p:xfrm>
        <a:graphic>
          <a:graphicData uri="http://schemas.openxmlformats.org/presentationml/2006/ole">
            <mc:AlternateContent xmlns:mc="http://schemas.openxmlformats.org/markup-compatibility/2006">
              <mc:Choice xmlns:v="urn:schemas-microsoft-com:vml" Requires="v">
                <p:oleObj name="Bitmap Image" r:id="rId5" imgW="7101720" imgH="2034720" progId="Paint.Picture">
                  <p:embed/>
                </p:oleObj>
              </mc:Choice>
              <mc:Fallback>
                <p:oleObj name="Bitmap Image" r:id="rId5" imgW="7101720" imgH="2034720" progId="Paint.Picture">
                  <p:embed/>
                  <p:pic>
                    <p:nvPicPr>
                      <p:cNvPr id="0" name=""/>
                      <p:cNvPicPr/>
                      <p:nvPr/>
                    </p:nvPicPr>
                    <p:blipFill>
                      <a:blip r:embed="rId6"/>
                      <a:stretch>
                        <a:fillRect/>
                      </a:stretch>
                    </p:blipFill>
                    <p:spPr>
                      <a:xfrm>
                        <a:off x="1831258" y="5478462"/>
                        <a:ext cx="3643411" cy="1044000"/>
                      </a:xfrm>
                      <a:prstGeom prst="rect">
                        <a:avLst/>
                      </a:prstGeom>
                    </p:spPr>
                  </p:pic>
                </p:oleObj>
              </mc:Fallback>
            </mc:AlternateContent>
          </a:graphicData>
        </a:graphic>
      </p:graphicFrame>
    </p:spTree>
    <p:extLst>
      <p:ext uri="{BB962C8B-B14F-4D97-AF65-F5344CB8AC3E}">
        <p14:creationId xmlns:p14="http://schemas.microsoft.com/office/powerpoint/2010/main" val="31147515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a:latin typeface="Cambria" pitchFamily="18" charset="0"/>
              </a:rPr>
              <a:t>Heap Sort</a:t>
            </a:r>
          </a:p>
        </p:txBody>
      </p:sp>
      <p:sp>
        <p:nvSpPr>
          <p:cNvPr id="3" name="Content Placeholder 2"/>
          <p:cNvSpPr>
            <a:spLocks noGrp="1"/>
          </p:cNvSpPr>
          <p:nvPr>
            <p:ph idx="1"/>
          </p:nvPr>
        </p:nvSpPr>
        <p:spPr>
          <a:xfrm>
            <a:off x="457200" y="1037303"/>
            <a:ext cx="8382000" cy="5791200"/>
          </a:xfrm>
        </p:spPr>
        <p:txBody>
          <a:bodyPr>
            <a:normAutofit/>
          </a:bodyPr>
          <a:lstStyle/>
          <a:p>
            <a:pPr marL="0" indent="0" algn="just">
              <a:lnSpc>
                <a:spcPct val="150000"/>
              </a:lnSpc>
              <a:buNone/>
            </a:pPr>
            <a:endParaRPr lang="en-US" sz="1800">
              <a:latin typeface="Cambria" panose="02040503050406030204" pitchFamily="18" charset="0"/>
              <a:ea typeface="Cambria" panose="02040503050406030204" pitchFamily="18" charset="0"/>
            </a:endParaRP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EF07DD26-C36E-7AF6-9982-9D99C831B3A5}"/>
              </a:ext>
            </a:extLst>
          </p:cNvPr>
          <p:cNvPicPr>
            <a:picLocks noChangeAspect="1"/>
          </p:cNvPicPr>
          <p:nvPr/>
        </p:nvPicPr>
        <p:blipFill>
          <a:blip r:embed="rId2"/>
          <a:stretch>
            <a:fillRect/>
          </a:stretch>
        </p:blipFill>
        <p:spPr>
          <a:xfrm>
            <a:off x="1104900" y="1024052"/>
            <a:ext cx="6383594" cy="2743200"/>
          </a:xfrm>
          <a:prstGeom prst="rect">
            <a:avLst/>
          </a:prstGeom>
        </p:spPr>
      </p:pic>
      <p:pic>
        <p:nvPicPr>
          <p:cNvPr id="10" name="Picture 9">
            <a:extLst>
              <a:ext uri="{FF2B5EF4-FFF2-40B4-BE49-F238E27FC236}">
                <a16:creationId xmlns:a16="http://schemas.microsoft.com/office/drawing/2014/main" id="{70AC8850-321C-9774-6EBA-7B87870B6EC4}"/>
              </a:ext>
            </a:extLst>
          </p:cNvPr>
          <p:cNvPicPr>
            <a:picLocks noChangeAspect="1"/>
          </p:cNvPicPr>
          <p:nvPr/>
        </p:nvPicPr>
        <p:blipFill>
          <a:blip r:embed="rId3"/>
          <a:stretch>
            <a:fillRect/>
          </a:stretch>
        </p:blipFill>
        <p:spPr>
          <a:xfrm>
            <a:off x="1104900" y="3767252"/>
            <a:ext cx="6934200" cy="2898085"/>
          </a:xfrm>
          <a:prstGeom prst="rect">
            <a:avLst/>
          </a:prstGeom>
        </p:spPr>
      </p:pic>
    </p:spTree>
    <p:extLst>
      <p:ext uri="{BB962C8B-B14F-4D97-AF65-F5344CB8AC3E}">
        <p14:creationId xmlns:p14="http://schemas.microsoft.com/office/powerpoint/2010/main" val="2723266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a:latin typeface="Cambria" pitchFamily="18" charset="0"/>
              </a:rPr>
              <a:t>Heap Sort</a:t>
            </a:r>
          </a:p>
        </p:txBody>
      </p:sp>
      <p:sp>
        <p:nvSpPr>
          <p:cNvPr id="3" name="Content Placeholder 2"/>
          <p:cNvSpPr>
            <a:spLocks noGrp="1"/>
          </p:cNvSpPr>
          <p:nvPr>
            <p:ph idx="1"/>
          </p:nvPr>
        </p:nvSpPr>
        <p:spPr>
          <a:xfrm>
            <a:off x="457200" y="1037303"/>
            <a:ext cx="8382000" cy="5791200"/>
          </a:xfrm>
        </p:spPr>
        <p:txBody>
          <a:bodyPr>
            <a:normAutofit/>
          </a:bodyPr>
          <a:lstStyle/>
          <a:p>
            <a:pPr marL="0" indent="0" algn="just">
              <a:lnSpc>
                <a:spcPct val="150000"/>
              </a:lnSpc>
              <a:buNone/>
            </a:pPr>
            <a:endParaRPr lang="en-US" sz="1800">
              <a:latin typeface="Cambria" panose="02040503050406030204" pitchFamily="18" charset="0"/>
              <a:ea typeface="Cambria" panose="02040503050406030204" pitchFamily="18" charset="0"/>
            </a:endParaRP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B2BBFF6C-E152-BF29-DE19-A03BC64A1346}"/>
              </a:ext>
            </a:extLst>
          </p:cNvPr>
          <p:cNvPicPr>
            <a:picLocks noChangeAspect="1"/>
          </p:cNvPicPr>
          <p:nvPr/>
        </p:nvPicPr>
        <p:blipFill>
          <a:blip r:embed="rId2"/>
          <a:stretch>
            <a:fillRect/>
          </a:stretch>
        </p:blipFill>
        <p:spPr>
          <a:xfrm>
            <a:off x="914400" y="919438"/>
            <a:ext cx="6705600" cy="2751016"/>
          </a:xfrm>
          <a:prstGeom prst="rect">
            <a:avLst/>
          </a:prstGeom>
        </p:spPr>
      </p:pic>
      <p:pic>
        <p:nvPicPr>
          <p:cNvPr id="8" name="Picture 7">
            <a:extLst>
              <a:ext uri="{FF2B5EF4-FFF2-40B4-BE49-F238E27FC236}">
                <a16:creationId xmlns:a16="http://schemas.microsoft.com/office/drawing/2014/main" id="{75A6A2EA-0198-5EF0-54D4-540322CCD1A8}"/>
              </a:ext>
            </a:extLst>
          </p:cNvPr>
          <p:cNvPicPr>
            <a:picLocks noChangeAspect="1"/>
          </p:cNvPicPr>
          <p:nvPr/>
        </p:nvPicPr>
        <p:blipFill>
          <a:blip r:embed="rId3"/>
          <a:stretch>
            <a:fillRect/>
          </a:stretch>
        </p:blipFill>
        <p:spPr>
          <a:xfrm>
            <a:off x="540187" y="4119382"/>
            <a:ext cx="8216026" cy="2260192"/>
          </a:xfrm>
          <a:prstGeom prst="rect">
            <a:avLst/>
          </a:prstGeom>
        </p:spPr>
      </p:pic>
    </p:spTree>
    <p:extLst>
      <p:ext uri="{BB962C8B-B14F-4D97-AF65-F5344CB8AC3E}">
        <p14:creationId xmlns:p14="http://schemas.microsoft.com/office/powerpoint/2010/main" val="2909136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a:latin typeface="Cambria" pitchFamily="18" charset="0"/>
              </a:rPr>
              <a:t>Heap Sort</a:t>
            </a:r>
          </a:p>
        </p:txBody>
      </p:sp>
      <p:sp>
        <p:nvSpPr>
          <p:cNvPr id="3" name="Content Placeholder 2"/>
          <p:cNvSpPr>
            <a:spLocks noGrp="1"/>
          </p:cNvSpPr>
          <p:nvPr>
            <p:ph idx="1"/>
          </p:nvPr>
        </p:nvSpPr>
        <p:spPr>
          <a:xfrm>
            <a:off x="457200" y="838200"/>
            <a:ext cx="8382000" cy="5791200"/>
          </a:xfrm>
        </p:spPr>
        <p:txBody>
          <a:bodyPr>
            <a:normAutofit/>
          </a:bodyPr>
          <a:lstStyle/>
          <a:p>
            <a:pPr marL="0" indent="0" algn="just">
              <a:lnSpc>
                <a:spcPct val="150000"/>
              </a:lnSpc>
              <a:buNone/>
            </a:pPr>
            <a:r>
              <a:rPr lang="en-US" sz="2000">
                <a:latin typeface="Cambria" panose="02040503050406030204" pitchFamily="18" charset="0"/>
                <a:ea typeface="Cambria" panose="02040503050406030204" pitchFamily="18" charset="0"/>
              </a:rPr>
              <a:t>Advantages of Heap Sort:</a:t>
            </a:r>
          </a:p>
          <a:p>
            <a:pPr lvl="1" algn="just">
              <a:lnSpc>
                <a:spcPct val="150000"/>
              </a:lnSpc>
              <a:buFont typeface="Courier New" panose="02070309020205020404" pitchFamily="49" charset="0"/>
              <a:buChar char="o"/>
            </a:pPr>
            <a:r>
              <a:rPr lang="en-US" sz="1600">
                <a:latin typeface="Cambria" panose="02040503050406030204" pitchFamily="18" charset="0"/>
                <a:ea typeface="Cambria" panose="02040503050406030204" pitchFamily="18" charset="0"/>
              </a:rPr>
              <a:t>Efficient Time Complexity: Heap Sort has a time complexity of O(n log n) in all cases. This makes it efficient for sorting large datasets. The log n factor comes from the height of the binary heap, and it ensures that the algorithm maintains good performance even with a large number of elements.</a:t>
            </a:r>
          </a:p>
          <a:p>
            <a:pPr lvl="1" algn="just">
              <a:lnSpc>
                <a:spcPct val="150000"/>
              </a:lnSpc>
              <a:buFont typeface="Courier New" panose="02070309020205020404" pitchFamily="49" charset="0"/>
              <a:buChar char="o"/>
            </a:pPr>
            <a:r>
              <a:rPr lang="en-US" sz="1600">
                <a:latin typeface="Cambria" panose="02040503050406030204" pitchFamily="18" charset="0"/>
                <a:ea typeface="Cambria" panose="02040503050406030204" pitchFamily="18" charset="0"/>
              </a:rPr>
              <a:t>Memory Usage – Memory usage can be minimal because apart from what is necessary to hold the initial list of items to be sorted, it needs no additional memory space to work</a:t>
            </a:r>
          </a:p>
          <a:p>
            <a:pPr lvl="1" algn="just">
              <a:lnSpc>
                <a:spcPct val="150000"/>
              </a:lnSpc>
              <a:buFont typeface="Courier New" panose="02070309020205020404" pitchFamily="49" charset="0"/>
              <a:buChar char="o"/>
            </a:pPr>
            <a:r>
              <a:rPr lang="en-US" sz="1600">
                <a:latin typeface="Cambria" panose="02040503050406030204" pitchFamily="18" charset="0"/>
                <a:ea typeface="Cambria" panose="02040503050406030204" pitchFamily="18" charset="0"/>
              </a:rPr>
              <a:t>Simplicity –  It is simpler to understand than other equally efficient sorting algorithms because it does not use advanced computer science concepts such as recursion.</a:t>
            </a:r>
          </a:p>
          <a:p>
            <a:pPr marL="0" indent="0" algn="just">
              <a:lnSpc>
                <a:spcPct val="150000"/>
              </a:lnSpc>
              <a:buNone/>
            </a:pPr>
            <a:r>
              <a:rPr lang="en-US" sz="2000">
                <a:latin typeface="Cambria" panose="02040503050406030204" pitchFamily="18" charset="0"/>
                <a:ea typeface="Cambria" panose="02040503050406030204" pitchFamily="18" charset="0"/>
              </a:rPr>
              <a:t>Disadvantages of Heap Sort:</a:t>
            </a:r>
          </a:p>
          <a:p>
            <a:pPr lvl="1" algn="just">
              <a:lnSpc>
                <a:spcPct val="150000"/>
              </a:lnSpc>
              <a:buFont typeface="Courier New" panose="02070309020205020404" pitchFamily="49" charset="0"/>
              <a:buChar char="o"/>
            </a:pPr>
            <a:r>
              <a:rPr lang="en-US" sz="1600">
                <a:latin typeface="Cambria" panose="02040503050406030204" pitchFamily="18" charset="0"/>
                <a:ea typeface="Cambria" panose="02040503050406030204" pitchFamily="18" charset="0"/>
              </a:rPr>
              <a:t>Costly: Heap sort is costly.</a:t>
            </a:r>
          </a:p>
          <a:p>
            <a:pPr lvl="1" algn="just">
              <a:lnSpc>
                <a:spcPct val="150000"/>
              </a:lnSpc>
              <a:buFont typeface="Courier New" panose="02070309020205020404" pitchFamily="49" charset="0"/>
              <a:buChar char="o"/>
            </a:pPr>
            <a:r>
              <a:rPr lang="en-US" sz="1600">
                <a:latin typeface="Cambria" panose="02040503050406030204" pitchFamily="18" charset="0"/>
                <a:ea typeface="Cambria" panose="02040503050406030204" pitchFamily="18" charset="0"/>
              </a:rPr>
              <a:t>Unstable: Heap sort is unstable. It might rearrange the relative order.</a:t>
            </a:r>
          </a:p>
          <a:p>
            <a:pPr lvl="1" algn="just">
              <a:lnSpc>
                <a:spcPct val="150000"/>
              </a:lnSpc>
              <a:buFont typeface="Courier New" panose="02070309020205020404" pitchFamily="49" charset="0"/>
              <a:buChar char="o"/>
            </a:pPr>
            <a:r>
              <a:rPr lang="en-US" sz="1600">
                <a:latin typeface="Cambria" panose="02040503050406030204" pitchFamily="18" charset="0"/>
                <a:ea typeface="Cambria" panose="02040503050406030204" pitchFamily="18" charset="0"/>
              </a:rPr>
              <a:t>Efficient: Heap Sort is not very efficient when working with highly complex data. </a:t>
            </a:r>
            <a:endParaRPr lang="en-US" sz="1400">
              <a:latin typeface="Cambria" panose="02040503050406030204" pitchFamily="18" charset="0"/>
              <a:ea typeface="Cambria" panose="02040503050406030204" pitchFamily="18" charset="0"/>
            </a:endParaRP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029578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a:latin typeface="Cambria" pitchFamily="18" charset="0"/>
              </a:rPr>
              <a:t>Radix Sort</a:t>
            </a:r>
          </a:p>
        </p:txBody>
      </p:sp>
      <p:sp>
        <p:nvSpPr>
          <p:cNvPr id="3" name="Content Placeholder 2"/>
          <p:cNvSpPr>
            <a:spLocks noGrp="1"/>
          </p:cNvSpPr>
          <p:nvPr>
            <p:ph idx="1"/>
          </p:nvPr>
        </p:nvSpPr>
        <p:spPr>
          <a:xfrm>
            <a:off x="457200" y="990600"/>
            <a:ext cx="8382000" cy="5791200"/>
          </a:xfrm>
        </p:spPr>
        <p:txBody>
          <a:bodyPr>
            <a:normAutofit/>
          </a:bodyPr>
          <a:lstStyle/>
          <a:p>
            <a:pPr algn="just">
              <a:lnSpc>
                <a:spcPct val="200000"/>
              </a:lnSpc>
              <a:buFont typeface="Courier New" panose="02070309020205020404" pitchFamily="49" charset="0"/>
              <a:buChar char="o"/>
            </a:pPr>
            <a:r>
              <a:rPr lang="en-US" sz="2000">
                <a:latin typeface="Cambria" panose="02040503050406030204" pitchFamily="18" charset="0"/>
                <a:ea typeface="Cambria" panose="02040503050406030204" pitchFamily="18" charset="0"/>
              </a:rPr>
              <a:t>Radix Sort is a linear sorting algorithm that sorts elements by processing them digit by digit. It is an efficient sorting algorithm for integers or strings with fixed-size keys. </a:t>
            </a:r>
          </a:p>
          <a:p>
            <a:pPr algn="just">
              <a:lnSpc>
                <a:spcPct val="200000"/>
              </a:lnSpc>
              <a:buFont typeface="Courier New" panose="02070309020205020404" pitchFamily="49" charset="0"/>
              <a:buChar char="o"/>
            </a:pPr>
            <a:r>
              <a:rPr lang="en-US" sz="2000">
                <a:latin typeface="Cambria" panose="02040503050406030204" pitchFamily="18" charset="0"/>
                <a:ea typeface="Cambria" panose="02040503050406030204" pitchFamily="18" charset="0"/>
              </a:rPr>
              <a:t>The key idea behind Radix Sort is to exploit the concept of place value. It assumes that sorting numbers digit by digit will eventually result in a fully sorted list. </a:t>
            </a:r>
          </a:p>
          <a:p>
            <a:pPr algn="just">
              <a:lnSpc>
                <a:spcPct val="200000"/>
              </a:lnSpc>
              <a:buFont typeface="Courier New" panose="02070309020205020404" pitchFamily="49" charset="0"/>
              <a:buChar char="o"/>
            </a:pPr>
            <a:r>
              <a:rPr lang="en-US" sz="2000">
                <a:latin typeface="Cambria" panose="02040503050406030204" pitchFamily="18" charset="0"/>
                <a:ea typeface="Cambria" panose="02040503050406030204" pitchFamily="18" charset="0"/>
              </a:rPr>
              <a:t>Radix Sort can be performed using different variations, such as Least Significant Digit (LSD) Radix Sort or Most Significant Digit (MSD) Radix Sort.</a:t>
            </a: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926726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a:latin typeface="Cambria" pitchFamily="18" charset="0"/>
              </a:rPr>
              <a:t>Radix Sort</a:t>
            </a:r>
          </a:p>
        </p:txBody>
      </p:sp>
      <p:sp>
        <p:nvSpPr>
          <p:cNvPr id="3" name="Content Placeholder 2"/>
          <p:cNvSpPr>
            <a:spLocks noGrp="1"/>
          </p:cNvSpPr>
          <p:nvPr>
            <p:ph idx="1"/>
          </p:nvPr>
        </p:nvSpPr>
        <p:spPr>
          <a:xfrm>
            <a:off x="612775" y="609600"/>
            <a:ext cx="8382000" cy="5791200"/>
          </a:xfrm>
        </p:spPr>
        <p:txBody>
          <a:bodyPr>
            <a:normAutofit/>
          </a:bodyPr>
          <a:lstStyle/>
          <a:p>
            <a:pPr algn="just">
              <a:lnSpc>
                <a:spcPct val="200000"/>
              </a:lnSpc>
              <a:buFont typeface="Courier New" panose="02070309020205020404" pitchFamily="49" charset="0"/>
              <a:buChar char="o"/>
            </a:pPr>
            <a:r>
              <a:rPr lang="en-US" sz="2000">
                <a:latin typeface="Cambria" panose="02040503050406030204" pitchFamily="18" charset="0"/>
                <a:ea typeface="Cambria" panose="02040503050406030204" pitchFamily="18" charset="0"/>
              </a:rPr>
              <a:t>To perform radix sort on the array [170, 45, 75, 90, 802, 24, 2, 66], </a:t>
            </a:r>
          </a:p>
          <a:p>
            <a:pPr algn="just">
              <a:lnSpc>
                <a:spcPct val="200000"/>
              </a:lnSpc>
              <a:buFont typeface="Courier New" panose="02070309020205020404" pitchFamily="49" charset="0"/>
              <a:buChar char="o"/>
            </a:pPr>
            <a:r>
              <a:rPr lang="en-US" sz="2000">
                <a:latin typeface="Cambria" panose="02040503050406030204" pitchFamily="18" charset="0"/>
                <a:ea typeface="Cambria" panose="02040503050406030204" pitchFamily="18" charset="0"/>
              </a:rPr>
              <a:t>follow these steps:</a:t>
            </a:r>
          </a:p>
          <a:p>
            <a:pPr algn="just">
              <a:lnSpc>
                <a:spcPct val="200000"/>
              </a:lnSpc>
              <a:buFont typeface="Courier New" panose="02070309020205020404" pitchFamily="49" charset="0"/>
              <a:buChar char="o"/>
            </a:pPr>
            <a:endParaRPr lang="en-US" sz="2000">
              <a:latin typeface="Cambria" panose="02040503050406030204" pitchFamily="18" charset="0"/>
              <a:ea typeface="Cambria" panose="02040503050406030204" pitchFamily="18" charset="0"/>
            </a:endParaRPr>
          </a:p>
          <a:p>
            <a:pPr algn="just">
              <a:lnSpc>
                <a:spcPct val="200000"/>
              </a:lnSpc>
              <a:buFont typeface="Courier New" panose="02070309020205020404" pitchFamily="49" charset="0"/>
              <a:buChar char="o"/>
            </a:pPr>
            <a:endParaRPr lang="en-US" sz="2000">
              <a:latin typeface="Cambria" panose="02040503050406030204" pitchFamily="18" charset="0"/>
              <a:ea typeface="Cambria" panose="02040503050406030204" pitchFamily="18" charset="0"/>
            </a:endParaRPr>
          </a:p>
          <a:p>
            <a:pPr algn="just">
              <a:lnSpc>
                <a:spcPct val="200000"/>
              </a:lnSpc>
              <a:buFont typeface="Courier New" panose="02070309020205020404" pitchFamily="49" charset="0"/>
              <a:buChar char="o"/>
            </a:pPr>
            <a:endParaRPr lang="en-US" sz="2000">
              <a:latin typeface="Cambria" panose="02040503050406030204" pitchFamily="18" charset="0"/>
              <a:ea typeface="Cambria" panose="02040503050406030204" pitchFamily="18" charset="0"/>
            </a:endParaRPr>
          </a:p>
          <a:p>
            <a:pPr algn="just">
              <a:lnSpc>
                <a:spcPct val="200000"/>
              </a:lnSpc>
              <a:buFont typeface="Courier New" panose="02070309020205020404" pitchFamily="49" charset="0"/>
              <a:buChar char="o"/>
            </a:pPr>
            <a:r>
              <a:rPr lang="en-US" sz="2000">
                <a:latin typeface="Cambria" panose="02040503050406030204" pitchFamily="18" charset="0"/>
                <a:ea typeface="Cambria" panose="02040503050406030204" pitchFamily="18" charset="0"/>
              </a:rPr>
              <a:t>Step 1 :</a:t>
            </a:r>
          </a:p>
          <a:p>
            <a:pPr marL="0" indent="0" algn="just">
              <a:lnSpc>
                <a:spcPct val="200000"/>
              </a:lnSpc>
              <a:buNone/>
            </a:pPr>
            <a:endParaRPr lang="en-US" sz="2000">
              <a:latin typeface="Cambria" panose="02040503050406030204" pitchFamily="18" charset="0"/>
              <a:ea typeface="Cambria" panose="02040503050406030204" pitchFamily="18" charset="0"/>
            </a:endParaRP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2" descr="Lightbox">
            <a:extLst>
              <a:ext uri="{FF2B5EF4-FFF2-40B4-BE49-F238E27FC236}">
                <a16:creationId xmlns:a16="http://schemas.microsoft.com/office/drawing/2014/main" id="{3302DB85-3700-FF2C-1744-E81B68AB66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66" t="40188" r="8333" b="16062"/>
          <a:stretch/>
        </p:blipFill>
        <p:spPr bwMode="auto">
          <a:xfrm>
            <a:off x="954088" y="2209800"/>
            <a:ext cx="7699374" cy="1600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ightbox">
            <a:extLst>
              <a:ext uri="{FF2B5EF4-FFF2-40B4-BE49-F238E27FC236}">
                <a16:creationId xmlns:a16="http://schemas.microsoft.com/office/drawing/2014/main" id="{5E0BB864-E0E2-731D-8901-A88A646B42D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67" t="9946" r="4167" b="12971"/>
          <a:stretch/>
        </p:blipFill>
        <p:spPr bwMode="auto">
          <a:xfrm>
            <a:off x="1752600" y="4653742"/>
            <a:ext cx="6553200" cy="2204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2698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a:latin typeface="Cambria" pitchFamily="18" charset="0"/>
              </a:rPr>
              <a:t>Radix Sort</a:t>
            </a:r>
          </a:p>
        </p:txBody>
      </p:sp>
      <p:sp>
        <p:nvSpPr>
          <p:cNvPr id="3" name="Content Placeholder 2"/>
          <p:cNvSpPr>
            <a:spLocks noGrp="1"/>
          </p:cNvSpPr>
          <p:nvPr>
            <p:ph idx="1"/>
          </p:nvPr>
        </p:nvSpPr>
        <p:spPr>
          <a:xfrm>
            <a:off x="612775" y="609600"/>
            <a:ext cx="8382000" cy="5791200"/>
          </a:xfrm>
        </p:spPr>
        <p:txBody>
          <a:bodyPr>
            <a:normAutofit/>
          </a:bodyPr>
          <a:lstStyle/>
          <a:p>
            <a:pPr algn="just">
              <a:lnSpc>
                <a:spcPct val="200000"/>
              </a:lnSpc>
              <a:buFont typeface="Courier New" panose="02070309020205020404" pitchFamily="49" charset="0"/>
              <a:buChar char="o"/>
            </a:pPr>
            <a:r>
              <a:rPr lang="en-US" sz="2000">
                <a:latin typeface="Cambria" panose="02040503050406030204" pitchFamily="18" charset="0"/>
                <a:ea typeface="Cambria" panose="02040503050406030204" pitchFamily="18" charset="0"/>
              </a:rPr>
              <a:t>Step 3 :</a:t>
            </a:r>
          </a:p>
          <a:p>
            <a:pPr marL="0" indent="0" algn="just">
              <a:lnSpc>
                <a:spcPct val="200000"/>
              </a:lnSpc>
              <a:buNone/>
            </a:pPr>
            <a:endParaRPr lang="en-US" sz="2000">
              <a:latin typeface="Cambria" panose="02040503050406030204" pitchFamily="18" charset="0"/>
              <a:ea typeface="Cambria" panose="02040503050406030204" pitchFamily="18" charset="0"/>
            </a:endParaRPr>
          </a:p>
          <a:p>
            <a:pPr marL="0" indent="0" algn="just">
              <a:lnSpc>
                <a:spcPct val="200000"/>
              </a:lnSpc>
              <a:buNone/>
            </a:pPr>
            <a:endParaRPr lang="en-US" sz="2000">
              <a:latin typeface="Cambria" panose="02040503050406030204" pitchFamily="18" charset="0"/>
              <a:ea typeface="Cambria" panose="02040503050406030204" pitchFamily="18" charset="0"/>
            </a:endParaRPr>
          </a:p>
          <a:p>
            <a:pPr marL="0" indent="0" algn="just">
              <a:lnSpc>
                <a:spcPct val="200000"/>
              </a:lnSpc>
              <a:buNone/>
            </a:pPr>
            <a:endParaRPr lang="en-US" sz="2000">
              <a:latin typeface="Cambria" panose="02040503050406030204" pitchFamily="18" charset="0"/>
              <a:ea typeface="Cambria" panose="02040503050406030204" pitchFamily="18" charset="0"/>
            </a:endParaRPr>
          </a:p>
          <a:p>
            <a:pPr marL="0" indent="0" algn="just">
              <a:lnSpc>
                <a:spcPct val="200000"/>
              </a:lnSpc>
              <a:buNone/>
            </a:pPr>
            <a:endParaRPr lang="en-US" sz="2000">
              <a:latin typeface="Cambria" panose="02040503050406030204" pitchFamily="18" charset="0"/>
              <a:ea typeface="Cambria" panose="02040503050406030204" pitchFamily="18" charset="0"/>
            </a:endParaRPr>
          </a:p>
          <a:p>
            <a:pPr marL="0" indent="0" algn="just">
              <a:lnSpc>
                <a:spcPct val="200000"/>
              </a:lnSpc>
              <a:buNone/>
            </a:pPr>
            <a:endParaRPr lang="en-US" sz="2000">
              <a:latin typeface="Cambria" panose="02040503050406030204" pitchFamily="18" charset="0"/>
              <a:ea typeface="Cambria" panose="02040503050406030204" pitchFamily="18" charset="0"/>
            </a:endParaRPr>
          </a:p>
          <a:p>
            <a:pPr marL="0" indent="0" algn="just">
              <a:lnSpc>
                <a:spcPct val="200000"/>
              </a:lnSpc>
              <a:buNone/>
            </a:pPr>
            <a:r>
              <a:rPr lang="en-US" sz="2000">
                <a:latin typeface="Cambria" panose="02040503050406030204" pitchFamily="18" charset="0"/>
                <a:ea typeface="Cambria" panose="02040503050406030204" pitchFamily="18" charset="0"/>
              </a:rPr>
              <a:t>The sorted array based on the tens place is [802, 2, 24, 45, 66, 170, 75, 90].</a:t>
            </a: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0" name="Picture 2" descr="Lightbox">
            <a:extLst>
              <a:ext uri="{FF2B5EF4-FFF2-40B4-BE49-F238E27FC236}">
                <a16:creationId xmlns:a16="http://schemas.microsoft.com/office/drawing/2014/main" id="{0EA436D6-B504-64D9-B188-B41EF339EA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01" t="8333" r="3333" b="12500"/>
          <a:stretch/>
        </p:blipFill>
        <p:spPr bwMode="auto">
          <a:xfrm>
            <a:off x="457200" y="1600200"/>
            <a:ext cx="83820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1704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a:latin typeface="Cambria" pitchFamily="18" charset="0"/>
              </a:rPr>
              <a:t>Radix Sort</a:t>
            </a:r>
          </a:p>
        </p:txBody>
      </p:sp>
      <p:sp>
        <p:nvSpPr>
          <p:cNvPr id="3" name="Content Placeholder 2"/>
          <p:cNvSpPr>
            <a:spLocks noGrp="1"/>
          </p:cNvSpPr>
          <p:nvPr>
            <p:ph idx="1"/>
          </p:nvPr>
        </p:nvSpPr>
        <p:spPr>
          <a:xfrm>
            <a:off x="612775" y="609600"/>
            <a:ext cx="8382000" cy="5791200"/>
          </a:xfrm>
        </p:spPr>
        <p:txBody>
          <a:bodyPr>
            <a:normAutofit/>
          </a:bodyPr>
          <a:lstStyle/>
          <a:p>
            <a:pPr algn="just">
              <a:lnSpc>
                <a:spcPct val="200000"/>
              </a:lnSpc>
              <a:buFont typeface="Courier New" panose="02070309020205020404" pitchFamily="49" charset="0"/>
              <a:buChar char="o"/>
            </a:pPr>
            <a:r>
              <a:rPr lang="en-US" sz="2000">
                <a:latin typeface="Cambria" panose="02040503050406030204" pitchFamily="18" charset="0"/>
                <a:ea typeface="Cambria" panose="02040503050406030204" pitchFamily="18" charset="0"/>
              </a:rPr>
              <a:t>Step 4 :</a:t>
            </a:r>
          </a:p>
          <a:p>
            <a:pPr marL="0" indent="0" algn="just">
              <a:lnSpc>
                <a:spcPct val="200000"/>
              </a:lnSpc>
              <a:buNone/>
            </a:pPr>
            <a:endParaRPr lang="en-US" sz="2000">
              <a:latin typeface="Cambria" panose="02040503050406030204" pitchFamily="18" charset="0"/>
              <a:ea typeface="Cambria" panose="02040503050406030204" pitchFamily="18" charset="0"/>
            </a:endParaRPr>
          </a:p>
          <a:p>
            <a:pPr marL="0" indent="0" algn="just">
              <a:lnSpc>
                <a:spcPct val="200000"/>
              </a:lnSpc>
              <a:buNone/>
            </a:pPr>
            <a:endParaRPr lang="en-US" sz="2000">
              <a:latin typeface="Cambria" panose="02040503050406030204" pitchFamily="18" charset="0"/>
              <a:ea typeface="Cambria" panose="02040503050406030204" pitchFamily="18" charset="0"/>
            </a:endParaRPr>
          </a:p>
          <a:p>
            <a:pPr marL="0" indent="0" algn="just">
              <a:lnSpc>
                <a:spcPct val="200000"/>
              </a:lnSpc>
              <a:buNone/>
            </a:pPr>
            <a:endParaRPr lang="en-US" sz="2000">
              <a:latin typeface="Cambria" panose="02040503050406030204" pitchFamily="18" charset="0"/>
              <a:ea typeface="Cambria" panose="02040503050406030204" pitchFamily="18" charset="0"/>
            </a:endParaRPr>
          </a:p>
          <a:p>
            <a:pPr marL="0" indent="0" algn="just">
              <a:lnSpc>
                <a:spcPct val="200000"/>
              </a:lnSpc>
              <a:buNone/>
            </a:pPr>
            <a:endParaRPr lang="en-US" sz="2000">
              <a:latin typeface="Cambria" panose="02040503050406030204" pitchFamily="18" charset="0"/>
              <a:ea typeface="Cambria" panose="02040503050406030204" pitchFamily="18" charset="0"/>
            </a:endParaRPr>
          </a:p>
          <a:p>
            <a:pPr marL="0" indent="0" algn="just">
              <a:lnSpc>
                <a:spcPct val="200000"/>
              </a:lnSpc>
              <a:buNone/>
            </a:pPr>
            <a:endParaRPr lang="en-US" sz="2000">
              <a:latin typeface="Cambria" panose="02040503050406030204" pitchFamily="18" charset="0"/>
              <a:ea typeface="Cambria" panose="02040503050406030204" pitchFamily="18" charset="0"/>
            </a:endParaRPr>
          </a:p>
          <a:p>
            <a:pPr marL="0" indent="0" algn="just">
              <a:lnSpc>
                <a:spcPct val="200000"/>
              </a:lnSpc>
              <a:buNone/>
            </a:pPr>
            <a:r>
              <a:rPr lang="en-US" sz="2000">
                <a:latin typeface="Cambria" panose="02040503050406030204" pitchFamily="18" charset="0"/>
                <a:ea typeface="Cambria" panose="02040503050406030204" pitchFamily="18" charset="0"/>
              </a:rPr>
              <a:t>The sorted array based on the hundreds place is [2, 24, 45, 66, 75, 90, 170, 802].</a:t>
            </a: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4" name="Picture 2" descr="Lightbox">
            <a:extLst>
              <a:ext uri="{FF2B5EF4-FFF2-40B4-BE49-F238E27FC236}">
                <a16:creationId xmlns:a16="http://schemas.microsoft.com/office/drawing/2014/main" id="{3D98DAF0-7116-E606-1C18-CBD642EBF2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38" t="4167" r="5096" b="14583"/>
          <a:stretch/>
        </p:blipFill>
        <p:spPr bwMode="auto">
          <a:xfrm>
            <a:off x="381000" y="1600200"/>
            <a:ext cx="8226426"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291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a:latin typeface="Cambria" pitchFamily="18" charset="0"/>
              </a:rPr>
              <a:t>Bucket Sort</a:t>
            </a:r>
          </a:p>
        </p:txBody>
      </p:sp>
      <p:sp>
        <p:nvSpPr>
          <p:cNvPr id="3" name="Content Placeholder 2"/>
          <p:cNvSpPr>
            <a:spLocks noGrp="1"/>
          </p:cNvSpPr>
          <p:nvPr>
            <p:ph idx="1"/>
          </p:nvPr>
        </p:nvSpPr>
        <p:spPr>
          <a:xfrm>
            <a:off x="457200" y="990600"/>
            <a:ext cx="8382000" cy="5791200"/>
          </a:xfrm>
        </p:spPr>
        <p:txBody>
          <a:bodyPr>
            <a:normAutofit/>
          </a:bodyPr>
          <a:lstStyle/>
          <a:p>
            <a:pPr algn="just">
              <a:lnSpc>
                <a:spcPct val="200000"/>
              </a:lnSpc>
              <a:buFont typeface="Courier New" panose="02070309020205020404" pitchFamily="49" charset="0"/>
              <a:buChar char="o"/>
            </a:pPr>
            <a:r>
              <a:rPr lang="en-US" sz="2000">
                <a:latin typeface="Cambria" panose="02040503050406030204" pitchFamily="18" charset="0"/>
                <a:ea typeface="Cambria" panose="02040503050406030204" pitchFamily="18" charset="0"/>
              </a:rPr>
              <a:t>Bucket sort is a sorting technique that involves dividing elements into various groups, or buckets. </a:t>
            </a:r>
          </a:p>
          <a:p>
            <a:pPr algn="just">
              <a:lnSpc>
                <a:spcPct val="200000"/>
              </a:lnSpc>
              <a:buFont typeface="Courier New" panose="02070309020205020404" pitchFamily="49" charset="0"/>
              <a:buChar char="o"/>
            </a:pPr>
            <a:r>
              <a:rPr lang="en-US" sz="2000">
                <a:latin typeface="Cambria" panose="02040503050406030204" pitchFamily="18" charset="0"/>
                <a:ea typeface="Cambria" panose="02040503050406030204" pitchFamily="18" charset="0"/>
              </a:rPr>
              <a:t>These buckets are formed by uniformly distributing the elements. </a:t>
            </a:r>
          </a:p>
          <a:p>
            <a:pPr algn="just">
              <a:lnSpc>
                <a:spcPct val="200000"/>
              </a:lnSpc>
              <a:buFont typeface="Courier New" panose="02070309020205020404" pitchFamily="49" charset="0"/>
              <a:buChar char="o"/>
            </a:pPr>
            <a:r>
              <a:rPr lang="en-US" sz="2000">
                <a:latin typeface="Cambria" panose="02040503050406030204" pitchFamily="18" charset="0"/>
                <a:ea typeface="Cambria" panose="02040503050406030204" pitchFamily="18" charset="0"/>
              </a:rPr>
              <a:t>Once the elements are divided into buckets, they can be sorted using any other sorting algorithm. </a:t>
            </a:r>
          </a:p>
          <a:p>
            <a:pPr algn="just">
              <a:lnSpc>
                <a:spcPct val="200000"/>
              </a:lnSpc>
              <a:buFont typeface="Courier New" panose="02070309020205020404" pitchFamily="49" charset="0"/>
              <a:buChar char="o"/>
            </a:pPr>
            <a:r>
              <a:rPr lang="en-US" sz="2000">
                <a:latin typeface="Cambria" panose="02040503050406030204" pitchFamily="18" charset="0"/>
                <a:ea typeface="Cambria" panose="02040503050406030204" pitchFamily="18" charset="0"/>
              </a:rPr>
              <a:t>Finally, the sorted elements are gathered together in an ordered fashion.</a:t>
            </a: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456263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a:latin typeface="Cambria" pitchFamily="18" charset="0"/>
              </a:rPr>
              <a:t>Bucket Sort</a:t>
            </a:r>
          </a:p>
        </p:txBody>
      </p:sp>
      <p:sp>
        <p:nvSpPr>
          <p:cNvPr id="3" name="Content Placeholder 2"/>
          <p:cNvSpPr>
            <a:spLocks noGrp="1"/>
          </p:cNvSpPr>
          <p:nvPr>
            <p:ph idx="1"/>
          </p:nvPr>
        </p:nvSpPr>
        <p:spPr>
          <a:xfrm>
            <a:off x="612775" y="609600"/>
            <a:ext cx="8382000" cy="5791200"/>
          </a:xfrm>
        </p:spPr>
        <p:txBody>
          <a:bodyPr>
            <a:normAutofit/>
          </a:bodyPr>
          <a:lstStyle/>
          <a:p>
            <a:pPr algn="just">
              <a:lnSpc>
                <a:spcPct val="200000"/>
              </a:lnSpc>
              <a:buFont typeface="Courier New" panose="02070309020205020404" pitchFamily="49" charset="0"/>
              <a:buChar char="o"/>
            </a:pPr>
            <a:r>
              <a:rPr lang="en-US" sz="2000">
                <a:latin typeface="Cambria" panose="02040503050406030204" pitchFamily="18" charset="0"/>
                <a:ea typeface="Cambria" panose="02040503050406030204" pitchFamily="18" charset="0"/>
              </a:rPr>
              <a:t>To apply bucket sort on the input array [0.78, 0.17, 0.39, 0.26, 0.72, 0.94, 0.21, 0.12, 0.23, 0.68], </a:t>
            </a:r>
          </a:p>
          <a:p>
            <a:pPr algn="just">
              <a:lnSpc>
                <a:spcPct val="200000"/>
              </a:lnSpc>
              <a:buFont typeface="Courier New" panose="02070309020205020404" pitchFamily="49" charset="0"/>
              <a:buChar char="o"/>
            </a:pPr>
            <a:r>
              <a:rPr lang="en-US" sz="2000">
                <a:latin typeface="Cambria" panose="02040503050406030204" pitchFamily="18" charset="0"/>
                <a:ea typeface="Cambria" panose="02040503050406030204" pitchFamily="18" charset="0"/>
              </a:rPr>
              <a:t>Follow these steps</a:t>
            </a:r>
          </a:p>
          <a:p>
            <a:pPr algn="just">
              <a:lnSpc>
                <a:spcPct val="200000"/>
              </a:lnSpc>
              <a:buFont typeface="Courier New" panose="02070309020205020404" pitchFamily="49" charset="0"/>
              <a:buChar char="o"/>
            </a:pPr>
            <a:r>
              <a:rPr lang="en-US" sz="2000">
                <a:latin typeface="Cambria" panose="02040503050406030204" pitchFamily="18" charset="0"/>
                <a:ea typeface="Cambria" panose="02040503050406030204" pitchFamily="18" charset="0"/>
              </a:rPr>
              <a:t>Step 1</a:t>
            </a:r>
          </a:p>
          <a:p>
            <a:pPr algn="just">
              <a:lnSpc>
                <a:spcPct val="200000"/>
              </a:lnSpc>
              <a:buFont typeface="Courier New" panose="02070309020205020404" pitchFamily="49" charset="0"/>
              <a:buChar char="o"/>
            </a:pPr>
            <a:endParaRPr lang="en-US" sz="2000">
              <a:latin typeface="Cambria" panose="02040503050406030204" pitchFamily="18" charset="0"/>
              <a:ea typeface="Cambria" panose="02040503050406030204" pitchFamily="18" charset="0"/>
            </a:endParaRP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098" name="Picture 2" descr="Lightbox">
            <a:extLst>
              <a:ext uri="{FF2B5EF4-FFF2-40B4-BE49-F238E27FC236}">
                <a16:creationId xmlns:a16="http://schemas.microsoft.com/office/drawing/2014/main" id="{4DE686F0-6D17-3335-8D37-43B951E0FE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333" t="26667" r="2500" b="10000"/>
          <a:stretch/>
        </p:blipFill>
        <p:spPr bwMode="auto">
          <a:xfrm>
            <a:off x="612775" y="3200400"/>
            <a:ext cx="8153402"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9353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a:latin typeface="Cambria" pitchFamily="18" charset="0"/>
              </a:rPr>
              <a:t>Bucket Sort</a:t>
            </a:r>
          </a:p>
        </p:txBody>
      </p:sp>
      <p:sp>
        <p:nvSpPr>
          <p:cNvPr id="3" name="Content Placeholder 2"/>
          <p:cNvSpPr>
            <a:spLocks noGrp="1"/>
          </p:cNvSpPr>
          <p:nvPr>
            <p:ph idx="1"/>
          </p:nvPr>
        </p:nvSpPr>
        <p:spPr>
          <a:xfrm>
            <a:off x="612775" y="838200"/>
            <a:ext cx="8382000" cy="5791200"/>
          </a:xfrm>
        </p:spPr>
        <p:txBody>
          <a:bodyPr>
            <a:normAutofit/>
          </a:bodyPr>
          <a:lstStyle/>
          <a:p>
            <a:pPr algn="just">
              <a:lnSpc>
                <a:spcPct val="200000"/>
              </a:lnSpc>
              <a:buFont typeface="Courier New" panose="02070309020205020404" pitchFamily="49" charset="0"/>
              <a:buChar char="o"/>
            </a:pPr>
            <a:r>
              <a:rPr lang="en-US" sz="1600">
                <a:latin typeface="Cambria" panose="02040503050406030204" pitchFamily="18" charset="0"/>
                <a:ea typeface="Cambria" panose="02040503050406030204" pitchFamily="18" charset="0"/>
              </a:rPr>
              <a:t>Step 2: Insert elements into the buckets from the input array based on their range.</a:t>
            </a:r>
          </a:p>
          <a:p>
            <a:pPr algn="just">
              <a:lnSpc>
                <a:spcPct val="200000"/>
              </a:lnSpc>
              <a:buFont typeface="Courier New" panose="02070309020205020404" pitchFamily="49" charset="0"/>
              <a:buChar char="o"/>
            </a:pPr>
            <a:r>
              <a:rPr lang="en-US" sz="1600">
                <a:latin typeface="Cambria" panose="02040503050406030204" pitchFamily="18" charset="0"/>
                <a:ea typeface="Cambria" panose="02040503050406030204" pitchFamily="18" charset="0"/>
              </a:rPr>
              <a:t>Inserting elements into the buckets:</a:t>
            </a:r>
          </a:p>
          <a:p>
            <a:pPr algn="just">
              <a:lnSpc>
                <a:spcPct val="200000"/>
              </a:lnSpc>
              <a:buFont typeface="Courier New" panose="02070309020205020404" pitchFamily="49" charset="0"/>
              <a:buChar char="o"/>
            </a:pPr>
            <a:r>
              <a:rPr lang="en-US" sz="1600">
                <a:latin typeface="Cambria" panose="02040503050406030204" pitchFamily="18" charset="0"/>
                <a:ea typeface="Cambria" panose="02040503050406030204" pitchFamily="18" charset="0"/>
              </a:rPr>
              <a:t>Take each element from the input array.</a:t>
            </a:r>
          </a:p>
          <a:p>
            <a:pPr algn="just">
              <a:lnSpc>
                <a:spcPct val="200000"/>
              </a:lnSpc>
              <a:buFont typeface="Courier New" panose="02070309020205020404" pitchFamily="49" charset="0"/>
              <a:buChar char="o"/>
            </a:pPr>
            <a:r>
              <a:rPr lang="en-US" sz="1600">
                <a:latin typeface="Cambria" panose="02040503050406030204" pitchFamily="18" charset="0"/>
                <a:ea typeface="Cambria" panose="02040503050406030204" pitchFamily="18" charset="0"/>
              </a:rPr>
              <a:t>Multiply the element by the size of the bucket array (10 in this case). For example, for element 0.23, we get 0.23 * 10 = 2.3.</a:t>
            </a: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2" name="Picture 2" descr="Lightbox">
            <a:extLst>
              <a:ext uri="{FF2B5EF4-FFF2-40B4-BE49-F238E27FC236}">
                <a16:creationId xmlns:a16="http://schemas.microsoft.com/office/drawing/2014/main" id="{8247ED6C-821C-240E-17B0-86B77379EE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452" r="46459" b="10215"/>
          <a:stretch/>
        </p:blipFill>
        <p:spPr bwMode="auto">
          <a:xfrm>
            <a:off x="2209800" y="3581400"/>
            <a:ext cx="4895748"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523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a:latin typeface="Cambria" pitchFamily="18" charset="0"/>
              </a:rPr>
              <a:t>Linear search</a:t>
            </a:r>
          </a:p>
        </p:txBody>
      </p:sp>
      <p:sp>
        <p:nvSpPr>
          <p:cNvPr id="3" name="Content Placeholder 2"/>
          <p:cNvSpPr>
            <a:spLocks noGrp="1"/>
          </p:cNvSpPr>
          <p:nvPr>
            <p:ph idx="1"/>
          </p:nvPr>
        </p:nvSpPr>
        <p:spPr>
          <a:xfrm>
            <a:off x="457200" y="762000"/>
            <a:ext cx="8229600" cy="5791200"/>
          </a:xfrm>
        </p:spPr>
        <p:txBody>
          <a:bodyPr>
            <a:normAutofit/>
          </a:bodyPr>
          <a:lstStyle/>
          <a:p>
            <a:pPr algn="just">
              <a:lnSpc>
                <a:spcPct val="160000"/>
              </a:lnSpc>
            </a:pPr>
            <a:r>
              <a:rPr lang="en-US" sz="2000">
                <a:latin typeface="Cambria" pitchFamily="18" charset="0"/>
              </a:rPr>
              <a:t>Linear Search is defined as a sequential search algorithm </a:t>
            </a:r>
          </a:p>
          <a:p>
            <a:pPr algn="just">
              <a:lnSpc>
                <a:spcPct val="160000"/>
              </a:lnSpc>
            </a:pPr>
            <a:r>
              <a:rPr lang="en-US" sz="2000">
                <a:latin typeface="Cambria" pitchFamily="18" charset="0"/>
              </a:rPr>
              <a:t>It starts at one end and goes through each element of a list until the desired element is found, otherwise the search continues till the end of the data set.</a:t>
            </a:r>
          </a:p>
          <a:p>
            <a:pPr marL="0" indent="0" algn="just">
              <a:lnSpc>
                <a:spcPct val="160000"/>
              </a:lnSpc>
              <a:buNone/>
            </a:pPr>
            <a:r>
              <a:rPr lang="en-US" sz="2000" b="1">
                <a:latin typeface="Cambria" pitchFamily="18" charset="0"/>
              </a:rPr>
              <a:t>Working Method</a:t>
            </a:r>
          </a:p>
          <a:p>
            <a:pPr algn="just">
              <a:lnSpc>
                <a:spcPct val="160000"/>
              </a:lnSpc>
            </a:pPr>
            <a:r>
              <a:rPr lang="en-US" sz="2000">
                <a:latin typeface="Cambria" pitchFamily="18" charset="0"/>
              </a:rPr>
              <a:t>Every element is considered as a potential match for the key and checked for the same.</a:t>
            </a:r>
          </a:p>
          <a:p>
            <a:pPr algn="just">
              <a:lnSpc>
                <a:spcPct val="160000"/>
              </a:lnSpc>
            </a:pPr>
            <a:r>
              <a:rPr lang="en-US" sz="2000">
                <a:latin typeface="Cambria" pitchFamily="18" charset="0"/>
              </a:rPr>
              <a:t>If any element is found equal to the key, the search is successful and the index of that element is returned.</a:t>
            </a:r>
          </a:p>
          <a:p>
            <a:pPr algn="just">
              <a:lnSpc>
                <a:spcPct val="160000"/>
              </a:lnSpc>
            </a:pPr>
            <a:r>
              <a:rPr lang="en-US" sz="2000">
                <a:latin typeface="Cambria" pitchFamily="18" charset="0"/>
              </a:rPr>
              <a:t>If no element is found equal to the key, the search yields “No match found”.</a:t>
            </a: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a:latin typeface="Cambria" pitchFamily="18" charset="0"/>
              </a:rPr>
              <a:t>Bucket Sort</a:t>
            </a:r>
          </a:p>
        </p:txBody>
      </p:sp>
      <p:sp>
        <p:nvSpPr>
          <p:cNvPr id="3" name="Content Placeholder 2"/>
          <p:cNvSpPr>
            <a:spLocks noGrp="1"/>
          </p:cNvSpPr>
          <p:nvPr>
            <p:ph idx="1"/>
          </p:nvPr>
        </p:nvSpPr>
        <p:spPr>
          <a:xfrm>
            <a:off x="612775" y="685800"/>
            <a:ext cx="8382000" cy="5791200"/>
          </a:xfrm>
        </p:spPr>
        <p:txBody>
          <a:bodyPr>
            <a:normAutofit/>
          </a:bodyPr>
          <a:lstStyle/>
          <a:p>
            <a:pPr algn="just">
              <a:lnSpc>
                <a:spcPct val="200000"/>
              </a:lnSpc>
              <a:buFont typeface="Courier New" panose="02070309020205020404" pitchFamily="49" charset="0"/>
              <a:buChar char="o"/>
            </a:pPr>
            <a:r>
              <a:rPr lang="en-US" sz="1600">
                <a:latin typeface="Cambria" panose="02040503050406030204" pitchFamily="18" charset="0"/>
                <a:ea typeface="Cambria" panose="02040503050406030204" pitchFamily="18" charset="0"/>
              </a:rPr>
              <a:t>Step 3: Sort the elements within each bucket. In this example, we use quicksort (or any stable sorting algorithm) to sort the elements within each bucket.</a:t>
            </a:r>
          </a:p>
          <a:p>
            <a:pPr marL="0" indent="0" algn="just">
              <a:lnSpc>
                <a:spcPct val="200000"/>
              </a:lnSpc>
              <a:buNone/>
            </a:pPr>
            <a:r>
              <a:rPr lang="en-US" sz="1600">
                <a:latin typeface="Cambria" panose="02040503050406030204" pitchFamily="18" charset="0"/>
                <a:ea typeface="Cambria" panose="02040503050406030204" pitchFamily="18" charset="0"/>
              </a:rPr>
              <a:t>Sorting the elements within each bucket:</a:t>
            </a:r>
          </a:p>
          <a:p>
            <a:pPr algn="just">
              <a:lnSpc>
                <a:spcPct val="200000"/>
              </a:lnSpc>
              <a:buFont typeface="Courier New" panose="02070309020205020404" pitchFamily="49" charset="0"/>
              <a:buChar char="o"/>
            </a:pPr>
            <a:r>
              <a:rPr lang="en-US" sz="1600">
                <a:latin typeface="Cambria" panose="02040503050406030204" pitchFamily="18" charset="0"/>
                <a:ea typeface="Cambria" panose="02040503050406030204" pitchFamily="18" charset="0"/>
              </a:rPr>
              <a:t>Apply a stable sorting algorithm (e.g., quicksort) to sort the elements within each bucket.</a:t>
            </a:r>
          </a:p>
          <a:p>
            <a:pPr algn="just">
              <a:lnSpc>
                <a:spcPct val="200000"/>
              </a:lnSpc>
              <a:buFont typeface="Courier New" panose="02070309020205020404" pitchFamily="49" charset="0"/>
              <a:buChar char="o"/>
            </a:pPr>
            <a:r>
              <a:rPr lang="en-US" sz="1600">
                <a:latin typeface="Cambria" panose="02040503050406030204" pitchFamily="18" charset="0"/>
                <a:ea typeface="Cambria" panose="02040503050406030204" pitchFamily="18" charset="0"/>
              </a:rPr>
              <a:t>The elements within each bucket are now sorted</a:t>
            </a: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146" name="Picture 2" descr="Lightbox">
            <a:extLst>
              <a:ext uri="{FF2B5EF4-FFF2-40B4-BE49-F238E27FC236}">
                <a16:creationId xmlns:a16="http://schemas.microsoft.com/office/drawing/2014/main" id="{44E4ADBB-84D9-31EB-452D-D74CE38831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000" r="54167" b="9999"/>
          <a:stretch/>
        </p:blipFill>
        <p:spPr bwMode="auto">
          <a:xfrm>
            <a:off x="2708275" y="3352800"/>
            <a:ext cx="4191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3322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a:latin typeface="Cambria" pitchFamily="18" charset="0"/>
              </a:rPr>
              <a:t>Bucket Sort</a:t>
            </a:r>
          </a:p>
        </p:txBody>
      </p:sp>
      <p:sp>
        <p:nvSpPr>
          <p:cNvPr id="3" name="Content Placeholder 2"/>
          <p:cNvSpPr>
            <a:spLocks noGrp="1"/>
          </p:cNvSpPr>
          <p:nvPr>
            <p:ph idx="1"/>
          </p:nvPr>
        </p:nvSpPr>
        <p:spPr>
          <a:xfrm>
            <a:off x="606425" y="914400"/>
            <a:ext cx="8382000" cy="5791200"/>
          </a:xfrm>
        </p:spPr>
        <p:txBody>
          <a:bodyPr>
            <a:normAutofit/>
          </a:bodyPr>
          <a:lstStyle/>
          <a:p>
            <a:pPr algn="just">
              <a:lnSpc>
                <a:spcPct val="200000"/>
              </a:lnSpc>
              <a:buFont typeface="Courier New" panose="02070309020205020404" pitchFamily="49" charset="0"/>
              <a:buChar char="o"/>
            </a:pPr>
            <a:r>
              <a:rPr lang="en-US" sz="1600">
                <a:latin typeface="Cambria" panose="02040503050406030204" pitchFamily="18" charset="0"/>
                <a:ea typeface="Cambria" panose="02040503050406030204" pitchFamily="18" charset="0"/>
              </a:rPr>
              <a:t>Step 4: Gather the elements from each bucket and put them back into the original array.</a:t>
            </a:r>
          </a:p>
          <a:p>
            <a:pPr algn="just">
              <a:lnSpc>
                <a:spcPct val="200000"/>
              </a:lnSpc>
              <a:buFont typeface="Courier New" panose="02070309020205020404" pitchFamily="49" charset="0"/>
              <a:buChar char="o"/>
            </a:pPr>
            <a:endParaRPr lang="en-US" sz="1600">
              <a:latin typeface="Cambria" panose="02040503050406030204" pitchFamily="18" charset="0"/>
              <a:ea typeface="Cambria" panose="02040503050406030204" pitchFamily="18" charset="0"/>
            </a:endParaRPr>
          </a:p>
          <a:p>
            <a:pPr algn="just">
              <a:lnSpc>
                <a:spcPct val="200000"/>
              </a:lnSpc>
              <a:buFont typeface="Courier New" panose="02070309020205020404" pitchFamily="49" charset="0"/>
              <a:buChar char="o"/>
            </a:pPr>
            <a:endParaRPr lang="en-US" sz="1600">
              <a:latin typeface="Cambria" panose="02040503050406030204" pitchFamily="18" charset="0"/>
              <a:ea typeface="Cambria" panose="02040503050406030204" pitchFamily="18" charset="0"/>
            </a:endParaRPr>
          </a:p>
          <a:p>
            <a:pPr algn="just">
              <a:lnSpc>
                <a:spcPct val="200000"/>
              </a:lnSpc>
              <a:buFont typeface="Courier New" panose="02070309020205020404" pitchFamily="49" charset="0"/>
              <a:buChar char="o"/>
            </a:pPr>
            <a:endParaRPr lang="en-US" sz="1600">
              <a:latin typeface="Cambria" panose="02040503050406030204" pitchFamily="18" charset="0"/>
              <a:ea typeface="Cambria" panose="02040503050406030204" pitchFamily="18" charset="0"/>
            </a:endParaRPr>
          </a:p>
          <a:p>
            <a:pPr algn="just">
              <a:lnSpc>
                <a:spcPct val="200000"/>
              </a:lnSpc>
              <a:buFont typeface="Courier New" panose="02070309020205020404" pitchFamily="49" charset="0"/>
              <a:buChar char="o"/>
            </a:pPr>
            <a:endParaRPr lang="en-US" sz="1600">
              <a:latin typeface="Cambria" panose="02040503050406030204" pitchFamily="18" charset="0"/>
              <a:ea typeface="Cambria" panose="02040503050406030204" pitchFamily="18" charset="0"/>
            </a:endParaRPr>
          </a:p>
          <a:p>
            <a:pPr algn="just">
              <a:lnSpc>
                <a:spcPct val="200000"/>
              </a:lnSpc>
              <a:buFont typeface="Courier New" panose="02070309020205020404" pitchFamily="49" charset="0"/>
              <a:buChar char="o"/>
            </a:pPr>
            <a:endParaRPr lang="en-US" sz="1600">
              <a:latin typeface="Cambria" panose="02040503050406030204" pitchFamily="18" charset="0"/>
              <a:ea typeface="Cambria" panose="02040503050406030204" pitchFamily="18" charset="0"/>
            </a:endParaRPr>
          </a:p>
          <a:p>
            <a:pPr algn="just">
              <a:lnSpc>
                <a:spcPct val="200000"/>
              </a:lnSpc>
              <a:buFont typeface="Courier New" panose="02070309020205020404" pitchFamily="49" charset="0"/>
              <a:buChar char="o"/>
            </a:pPr>
            <a:endParaRPr lang="en-US" sz="1600">
              <a:latin typeface="Cambria" panose="02040503050406030204" pitchFamily="18" charset="0"/>
              <a:ea typeface="Cambria" panose="02040503050406030204" pitchFamily="18" charset="0"/>
            </a:endParaRPr>
          </a:p>
          <a:p>
            <a:pPr algn="just">
              <a:lnSpc>
                <a:spcPct val="200000"/>
              </a:lnSpc>
              <a:buFont typeface="Courier New" panose="02070309020205020404" pitchFamily="49" charset="0"/>
              <a:buChar char="o"/>
            </a:pPr>
            <a:endParaRPr lang="en-US" sz="1600">
              <a:latin typeface="Cambria" panose="02040503050406030204" pitchFamily="18" charset="0"/>
              <a:ea typeface="Cambria" panose="02040503050406030204" pitchFamily="18" charset="0"/>
            </a:endParaRPr>
          </a:p>
          <a:p>
            <a:pPr marL="0" indent="0" algn="just">
              <a:lnSpc>
                <a:spcPct val="200000"/>
              </a:lnSpc>
              <a:buNone/>
            </a:pPr>
            <a:r>
              <a:rPr lang="en-US" sz="1600" b="1">
                <a:latin typeface="Cambria" panose="02040503050406030204" pitchFamily="18" charset="0"/>
                <a:ea typeface="Cambria" panose="02040503050406030204" pitchFamily="18" charset="0"/>
              </a:rPr>
              <a:t>Sorted Array</a:t>
            </a: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170" name="Picture 2" descr="Lightbox">
            <a:extLst>
              <a:ext uri="{FF2B5EF4-FFF2-40B4-BE49-F238E27FC236}">
                <a16:creationId xmlns:a16="http://schemas.microsoft.com/office/drawing/2014/main" id="{E94044B9-EC7A-7226-FF85-31E43663D1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29" t="16667" r="1836" b="8333"/>
          <a:stretch/>
        </p:blipFill>
        <p:spPr bwMode="auto">
          <a:xfrm>
            <a:off x="298450" y="1828800"/>
            <a:ext cx="8689975" cy="34290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Lightbox">
            <a:extLst>
              <a:ext uri="{FF2B5EF4-FFF2-40B4-BE49-F238E27FC236}">
                <a16:creationId xmlns:a16="http://schemas.microsoft.com/office/drawing/2014/main" id="{C3F97B10-DF88-8BDA-B72B-C763EE452E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982" t="45322" r="6283" b="39678"/>
          <a:stretch/>
        </p:blipFill>
        <p:spPr bwMode="auto">
          <a:xfrm>
            <a:off x="606425" y="5905500"/>
            <a:ext cx="793115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3496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a:latin typeface="Cambria" pitchFamily="18" charset="0"/>
              </a:rPr>
              <a:t>Algorithm Design Techniques </a:t>
            </a:r>
          </a:p>
        </p:txBody>
      </p:sp>
      <p:sp>
        <p:nvSpPr>
          <p:cNvPr id="3" name="Content Placeholder 2"/>
          <p:cNvSpPr>
            <a:spLocks noGrp="1"/>
          </p:cNvSpPr>
          <p:nvPr>
            <p:ph idx="1"/>
          </p:nvPr>
        </p:nvSpPr>
        <p:spPr>
          <a:xfrm>
            <a:off x="457200" y="838200"/>
            <a:ext cx="8382000" cy="5791200"/>
          </a:xfrm>
        </p:spPr>
        <p:txBody>
          <a:bodyPr>
            <a:normAutofit/>
          </a:bodyPr>
          <a:lstStyle/>
          <a:p>
            <a:pPr marL="0" indent="0" algn="just">
              <a:lnSpc>
                <a:spcPct val="150000"/>
              </a:lnSpc>
              <a:buNone/>
            </a:pPr>
            <a:r>
              <a:rPr lang="en-US" sz="1800">
                <a:latin typeface="Cambria" panose="02040503050406030204" pitchFamily="18" charset="0"/>
                <a:ea typeface="Cambria" panose="02040503050406030204" pitchFamily="18" charset="0"/>
              </a:rPr>
              <a:t>An Algorithm is a procedure to solve a particular problem in a finite number of steps for a finite-sized input. </a:t>
            </a:r>
          </a:p>
          <a:p>
            <a:pPr marL="0" indent="0" algn="just">
              <a:lnSpc>
                <a:spcPct val="150000"/>
              </a:lnSpc>
              <a:buNone/>
            </a:pPr>
            <a:r>
              <a:rPr lang="en-US" sz="1800">
                <a:latin typeface="Cambria" panose="02040503050406030204" pitchFamily="18" charset="0"/>
                <a:ea typeface="Cambria" panose="02040503050406030204" pitchFamily="18" charset="0"/>
              </a:rPr>
              <a:t>The algorithms can be classified in various ways. They are: </a:t>
            </a:r>
          </a:p>
          <a:p>
            <a:pPr lvl="1" algn="just">
              <a:lnSpc>
                <a:spcPct val="150000"/>
              </a:lnSpc>
              <a:buFont typeface="Courier New" panose="02070309020205020404" pitchFamily="49" charset="0"/>
              <a:buChar char="o"/>
            </a:pPr>
            <a:r>
              <a:rPr lang="en-US" sz="1800">
                <a:latin typeface="Cambria" panose="02040503050406030204" pitchFamily="18" charset="0"/>
                <a:ea typeface="Cambria" panose="02040503050406030204" pitchFamily="18" charset="0"/>
              </a:rPr>
              <a:t> Implementation Method</a:t>
            </a:r>
          </a:p>
          <a:p>
            <a:pPr lvl="1" algn="just">
              <a:lnSpc>
                <a:spcPct val="150000"/>
              </a:lnSpc>
              <a:buFont typeface="Courier New" panose="02070309020205020404" pitchFamily="49" charset="0"/>
              <a:buChar char="o"/>
            </a:pPr>
            <a:r>
              <a:rPr lang="en-US" sz="1800">
                <a:latin typeface="Cambria" panose="02040503050406030204" pitchFamily="18" charset="0"/>
                <a:ea typeface="Cambria" panose="02040503050406030204" pitchFamily="18" charset="0"/>
              </a:rPr>
              <a:t>Design Method</a:t>
            </a:r>
          </a:p>
          <a:p>
            <a:pPr lvl="1" algn="just">
              <a:lnSpc>
                <a:spcPct val="150000"/>
              </a:lnSpc>
              <a:buFont typeface="Courier New" panose="02070309020205020404" pitchFamily="49" charset="0"/>
              <a:buChar char="o"/>
            </a:pPr>
            <a:r>
              <a:rPr lang="en-US" sz="1800">
                <a:latin typeface="Cambria" panose="02040503050406030204" pitchFamily="18" charset="0"/>
                <a:ea typeface="Cambria" panose="02040503050406030204" pitchFamily="18" charset="0"/>
              </a:rPr>
              <a:t>Design Approaches</a:t>
            </a:r>
          </a:p>
          <a:p>
            <a:pPr lvl="1" algn="just">
              <a:lnSpc>
                <a:spcPct val="150000"/>
              </a:lnSpc>
              <a:buFont typeface="Courier New" panose="02070309020205020404" pitchFamily="49" charset="0"/>
              <a:buChar char="o"/>
            </a:pPr>
            <a:r>
              <a:rPr lang="en-US" sz="1800">
                <a:latin typeface="Cambria" panose="02040503050406030204" pitchFamily="18" charset="0"/>
                <a:ea typeface="Cambria" panose="02040503050406030204" pitchFamily="18" charset="0"/>
              </a:rPr>
              <a:t>Other Classifications</a:t>
            </a:r>
          </a:p>
          <a:p>
            <a:pPr marL="0" indent="0" algn="just">
              <a:lnSpc>
                <a:spcPct val="150000"/>
              </a:lnSpc>
              <a:buNone/>
            </a:pPr>
            <a:r>
              <a:rPr lang="en-US" sz="2200">
                <a:latin typeface="Cambria" panose="02040503050406030204" pitchFamily="18" charset="0"/>
                <a:ea typeface="Cambria" panose="02040503050406030204" pitchFamily="18" charset="0"/>
              </a:rPr>
              <a:t>The classification of algorithms is important for several reasons</a:t>
            </a:r>
          </a:p>
          <a:p>
            <a:pPr lvl="1" algn="just">
              <a:lnSpc>
                <a:spcPct val="150000"/>
              </a:lnSpc>
              <a:buFont typeface="Courier New" panose="02070309020205020404" pitchFamily="49" charset="0"/>
              <a:buChar char="o"/>
            </a:pPr>
            <a:r>
              <a:rPr lang="en-US" sz="1800">
                <a:latin typeface="Cambria" panose="02040503050406030204" pitchFamily="18" charset="0"/>
                <a:ea typeface="Cambria" panose="02040503050406030204" pitchFamily="18" charset="0"/>
              </a:rPr>
              <a:t>Problem Solving</a:t>
            </a:r>
          </a:p>
          <a:p>
            <a:pPr lvl="1" algn="just">
              <a:lnSpc>
                <a:spcPct val="150000"/>
              </a:lnSpc>
              <a:buFont typeface="Courier New" panose="02070309020205020404" pitchFamily="49" charset="0"/>
              <a:buChar char="o"/>
            </a:pPr>
            <a:r>
              <a:rPr lang="en-US" sz="1800">
                <a:latin typeface="Cambria" panose="02040503050406030204" pitchFamily="18" charset="0"/>
                <a:ea typeface="Cambria" panose="02040503050406030204" pitchFamily="18" charset="0"/>
              </a:rPr>
              <a:t>Performance Comparison</a:t>
            </a:r>
          </a:p>
          <a:p>
            <a:pPr lvl="1" algn="just">
              <a:lnSpc>
                <a:spcPct val="150000"/>
              </a:lnSpc>
              <a:buFont typeface="Courier New" panose="02070309020205020404" pitchFamily="49" charset="0"/>
              <a:buChar char="o"/>
            </a:pPr>
            <a:r>
              <a:rPr lang="en-US" sz="1800">
                <a:latin typeface="Cambria" panose="02040503050406030204" pitchFamily="18" charset="0"/>
                <a:ea typeface="Cambria" panose="02040503050406030204" pitchFamily="18" charset="0"/>
              </a:rPr>
              <a:t>Reusability</a:t>
            </a:r>
          </a:p>
          <a:p>
            <a:pPr lvl="1" algn="just">
              <a:lnSpc>
                <a:spcPct val="150000"/>
              </a:lnSpc>
              <a:buFont typeface="Courier New" panose="02070309020205020404" pitchFamily="49" charset="0"/>
              <a:buChar char="o"/>
            </a:pPr>
            <a:r>
              <a:rPr lang="en-US" sz="1800">
                <a:latin typeface="Cambria" panose="02040503050406030204" pitchFamily="18" charset="0"/>
                <a:ea typeface="Cambria" panose="02040503050406030204" pitchFamily="18" charset="0"/>
              </a:rPr>
              <a:t>Research</a:t>
            </a: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719456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pPr lvl="1" algn="ctr">
              <a:lnSpc>
                <a:spcPct val="150000"/>
              </a:lnSpc>
            </a:pPr>
            <a:r>
              <a:rPr lang="en-US" sz="4400">
                <a:latin typeface="Cambria" panose="02040503050406030204" pitchFamily="18" charset="0"/>
                <a:ea typeface="Cambria" panose="02040503050406030204" pitchFamily="18" charset="0"/>
              </a:rPr>
              <a:t>Implementation Method</a:t>
            </a:r>
          </a:p>
        </p:txBody>
      </p:sp>
      <p:sp>
        <p:nvSpPr>
          <p:cNvPr id="3" name="Content Placeholder 2"/>
          <p:cNvSpPr>
            <a:spLocks noGrp="1"/>
          </p:cNvSpPr>
          <p:nvPr>
            <p:ph idx="1"/>
          </p:nvPr>
        </p:nvSpPr>
        <p:spPr>
          <a:xfrm>
            <a:off x="457200" y="1219200"/>
            <a:ext cx="8382000" cy="5562600"/>
          </a:xfrm>
        </p:spPr>
        <p:txBody>
          <a:bodyPr>
            <a:normAutofit fontScale="92500"/>
          </a:bodyPr>
          <a:lstStyle/>
          <a:p>
            <a:pPr algn="just">
              <a:lnSpc>
                <a:spcPct val="150000"/>
              </a:lnSpc>
              <a:buFont typeface="Courier New" panose="02070309020205020404" pitchFamily="49" charset="0"/>
              <a:buChar char="o"/>
            </a:pPr>
            <a:r>
              <a:rPr lang="en-US" sz="1800" b="1">
                <a:latin typeface="Cambria" panose="02040503050406030204" pitchFamily="18" charset="0"/>
                <a:ea typeface="Cambria" panose="02040503050406030204" pitchFamily="18" charset="0"/>
              </a:rPr>
              <a:t>Recursion or Iteration</a:t>
            </a:r>
            <a:r>
              <a:rPr lang="en-US" sz="1800">
                <a:latin typeface="Cambria" panose="02040503050406030204" pitchFamily="18" charset="0"/>
                <a:ea typeface="Cambria" panose="02040503050406030204" pitchFamily="18" charset="0"/>
              </a:rPr>
              <a:t>: A recursive algorithm is an algorithm which calls itself again and again until a base condition is achieved whereas iterative algorithms use loops and/or data structures like stacks, queues to solve any problem.</a:t>
            </a:r>
          </a:p>
          <a:p>
            <a:pPr algn="just">
              <a:lnSpc>
                <a:spcPct val="150000"/>
              </a:lnSpc>
              <a:buFont typeface="Courier New" panose="02070309020205020404" pitchFamily="49" charset="0"/>
              <a:buChar char="o"/>
            </a:pPr>
            <a:endParaRPr lang="en-US" sz="1800">
              <a:latin typeface="Cambria" panose="02040503050406030204" pitchFamily="18" charset="0"/>
              <a:ea typeface="Cambria" panose="02040503050406030204" pitchFamily="18" charset="0"/>
            </a:endParaRPr>
          </a:p>
          <a:p>
            <a:pPr algn="just">
              <a:lnSpc>
                <a:spcPct val="150000"/>
              </a:lnSpc>
              <a:buFont typeface="Courier New" panose="02070309020205020404" pitchFamily="49" charset="0"/>
              <a:buChar char="o"/>
            </a:pPr>
            <a:r>
              <a:rPr lang="en-US" sz="1800" b="1">
                <a:latin typeface="Cambria" panose="02040503050406030204" pitchFamily="18" charset="0"/>
                <a:ea typeface="Cambria" panose="02040503050406030204" pitchFamily="18" charset="0"/>
              </a:rPr>
              <a:t>Exact or Approximate</a:t>
            </a:r>
            <a:r>
              <a:rPr lang="en-US" sz="1800">
                <a:latin typeface="Cambria" panose="02040503050406030204" pitchFamily="18" charset="0"/>
                <a:ea typeface="Cambria" panose="02040503050406030204" pitchFamily="18" charset="0"/>
              </a:rPr>
              <a:t>: Algorithms that are capable of finding an optimal solution for any problem are known as the exact algorithm. where it is not possible to find the most optimized solution, an approximation algorithm is used. </a:t>
            </a:r>
          </a:p>
          <a:p>
            <a:pPr algn="just">
              <a:lnSpc>
                <a:spcPct val="150000"/>
              </a:lnSpc>
              <a:buFont typeface="Courier New" panose="02070309020205020404" pitchFamily="49" charset="0"/>
              <a:buChar char="o"/>
            </a:pPr>
            <a:endParaRPr lang="en-US" sz="1800">
              <a:latin typeface="Cambria" panose="02040503050406030204" pitchFamily="18" charset="0"/>
              <a:ea typeface="Cambria" panose="02040503050406030204" pitchFamily="18" charset="0"/>
            </a:endParaRPr>
          </a:p>
          <a:p>
            <a:pPr algn="just">
              <a:lnSpc>
                <a:spcPct val="150000"/>
              </a:lnSpc>
              <a:buFont typeface="Courier New" panose="02070309020205020404" pitchFamily="49" charset="0"/>
              <a:buChar char="o"/>
            </a:pPr>
            <a:r>
              <a:rPr lang="en-US" sz="1800" b="1">
                <a:latin typeface="Cambria" panose="02040503050406030204" pitchFamily="18" charset="0"/>
                <a:ea typeface="Cambria" panose="02040503050406030204" pitchFamily="18" charset="0"/>
              </a:rPr>
              <a:t>Serial or Parallel or Distributed Algorithms</a:t>
            </a:r>
            <a:r>
              <a:rPr lang="en-US" sz="1800">
                <a:latin typeface="Cambria" panose="02040503050406030204" pitchFamily="18" charset="0"/>
                <a:ea typeface="Cambria" panose="02040503050406030204" pitchFamily="18" charset="0"/>
              </a:rPr>
              <a:t>: In serial algorithms, one instruction is executed at a time while parallel algorithms are those in which we divide the problem into subproblems and execute them on different processors. If parallel algorithms are distributed on different machines, then they are known as distributed algorithms.</a:t>
            </a: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987645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pPr lvl="1" algn="ctr">
              <a:lnSpc>
                <a:spcPct val="150000"/>
              </a:lnSpc>
            </a:pPr>
            <a:r>
              <a:rPr lang="en-US" sz="4400">
                <a:latin typeface="Cambria" panose="02040503050406030204" pitchFamily="18" charset="0"/>
                <a:ea typeface="Cambria" panose="02040503050406030204" pitchFamily="18" charset="0"/>
              </a:rPr>
              <a:t>Classification by Design Approaches</a:t>
            </a:r>
          </a:p>
        </p:txBody>
      </p:sp>
      <p:sp>
        <p:nvSpPr>
          <p:cNvPr id="3" name="Content Placeholder 2"/>
          <p:cNvSpPr>
            <a:spLocks noGrp="1"/>
          </p:cNvSpPr>
          <p:nvPr>
            <p:ph idx="1"/>
          </p:nvPr>
        </p:nvSpPr>
        <p:spPr>
          <a:xfrm>
            <a:off x="457200" y="1219200"/>
            <a:ext cx="8382000" cy="5562600"/>
          </a:xfrm>
        </p:spPr>
        <p:txBody>
          <a:bodyPr>
            <a:normAutofit/>
          </a:bodyPr>
          <a:lstStyle/>
          <a:p>
            <a:pPr lvl="2" algn="just">
              <a:lnSpc>
                <a:spcPct val="200000"/>
              </a:lnSpc>
              <a:buFont typeface="+mj-lt"/>
              <a:buAutoNum type="arabicPeriod"/>
            </a:pPr>
            <a:r>
              <a:rPr lang="en-US" sz="2000">
                <a:latin typeface="Cambria" panose="02040503050406030204" pitchFamily="18" charset="0"/>
                <a:ea typeface="Cambria" panose="02040503050406030204" pitchFamily="18" charset="0"/>
              </a:rPr>
              <a:t>Top-Down Approach </a:t>
            </a:r>
          </a:p>
          <a:p>
            <a:pPr lvl="2" algn="just">
              <a:lnSpc>
                <a:spcPct val="200000"/>
              </a:lnSpc>
              <a:buFont typeface="+mj-lt"/>
              <a:buAutoNum type="arabicPeriod"/>
            </a:pPr>
            <a:r>
              <a:rPr lang="en-US" sz="2000">
                <a:latin typeface="Cambria" panose="02040503050406030204" pitchFamily="18" charset="0"/>
                <a:ea typeface="Cambria" panose="02040503050406030204" pitchFamily="18" charset="0"/>
              </a:rPr>
              <a:t>Bottom-up approach</a:t>
            </a:r>
            <a:endParaRPr lang="en-US" sz="800">
              <a:latin typeface="Cambria" panose="02040503050406030204" pitchFamily="18" charset="0"/>
              <a:ea typeface="Cambria" panose="02040503050406030204" pitchFamily="18" charset="0"/>
            </a:endParaRPr>
          </a:p>
          <a:p>
            <a:pPr algn="just">
              <a:lnSpc>
                <a:spcPct val="200000"/>
              </a:lnSpc>
              <a:buFont typeface="Courier New" panose="02070309020205020404" pitchFamily="49" charset="0"/>
              <a:buChar char="o"/>
            </a:pPr>
            <a:r>
              <a:rPr lang="en-US" sz="1800" b="1">
                <a:latin typeface="Cambria" panose="02040503050406030204" pitchFamily="18" charset="0"/>
                <a:ea typeface="Cambria" panose="02040503050406030204" pitchFamily="18" charset="0"/>
              </a:rPr>
              <a:t>Top-Down Approach</a:t>
            </a:r>
            <a:r>
              <a:rPr lang="en-US" sz="1800">
                <a:latin typeface="Cambria" panose="02040503050406030204" pitchFamily="18" charset="0"/>
                <a:ea typeface="Cambria" panose="02040503050406030204" pitchFamily="18" charset="0"/>
              </a:rPr>
              <a:t>: In the top-down approach, a large problem is divided into small sub-problem. and keep                repeating the process of decomposing problems until the complex problem is solved.</a:t>
            </a:r>
          </a:p>
          <a:p>
            <a:pPr algn="just">
              <a:lnSpc>
                <a:spcPct val="200000"/>
              </a:lnSpc>
              <a:buFont typeface="Courier New" panose="02070309020205020404" pitchFamily="49" charset="0"/>
              <a:buChar char="o"/>
            </a:pPr>
            <a:r>
              <a:rPr lang="en-US" sz="1800" b="1">
                <a:latin typeface="Cambria" panose="02040503050406030204" pitchFamily="18" charset="0"/>
                <a:ea typeface="Cambria" panose="02040503050406030204" pitchFamily="18" charset="0"/>
              </a:rPr>
              <a:t>Bottom-up approach</a:t>
            </a:r>
            <a:r>
              <a:rPr lang="en-US" sz="1800">
                <a:latin typeface="Cambria" panose="02040503050406030204" pitchFamily="18" charset="0"/>
                <a:ea typeface="Cambria" panose="02040503050406030204" pitchFamily="18" charset="0"/>
              </a:rPr>
              <a:t>: The bottom-up approach is also known as the reverse of top-down approaches.</a:t>
            </a:r>
          </a:p>
          <a:p>
            <a:pPr algn="just">
              <a:lnSpc>
                <a:spcPct val="200000"/>
              </a:lnSpc>
              <a:buFont typeface="Courier New" panose="02070309020205020404" pitchFamily="49" charset="0"/>
              <a:buChar char="o"/>
            </a:pPr>
            <a:r>
              <a:rPr lang="en-US" sz="1800">
                <a:latin typeface="Cambria" panose="02040503050406030204" pitchFamily="18" charset="0"/>
                <a:ea typeface="Cambria" panose="02040503050406030204" pitchFamily="18" charset="0"/>
              </a:rPr>
              <a:t>In approach different, part of a complex program is solved using a programming language and then this is combined into a complete program.</a:t>
            </a:r>
            <a:endParaRPr lang="en-US" sz="1400">
              <a:latin typeface="Cambria" panose="02040503050406030204" pitchFamily="18" charset="0"/>
              <a:ea typeface="Cambria" panose="02040503050406030204" pitchFamily="18" charset="0"/>
            </a:endParaRP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138970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pPr lvl="1" algn="ctr">
              <a:lnSpc>
                <a:spcPct val="150000"/>
              </a:lnSpc>
            </a:pPr>
            <a:r>
              <a:rPr lang="en-US" sz="4400">
                <a:latin typeface="Cambria" panose="02040503050406030204" pitchFamily="18" charset="0"/>
                <a:ea typeface="Cambria" panose="02040503050406030204" pitchFamily="18" charset="0"/>
              </a:rPr>
              <a:t>Classification by Design Method</a:t>
            </a:r>
          </a:p>
        </p:txBody>
      </p:sp>
      <p:sp>
        <p:nvSpPr>
          <p:cNvPr id="3" name="Content Placeholder 2"/>
          <p:cNvSpPr>
            <a:spLocks noGrp="1"/>
          </p:cNvSpPr>
          <p:nvPr>
            <p:ph idx="1"/>
          </p:nvPr>
        </p:nvSpPr>
        <p:spPr>
          <a:xfrm>
            <a:off x="457200" y="1219200"/>
            <a:ext cx="8382000" cy="5562600"/>
          </a:xfrm>
        </p:spPr>
        <p:txBody>
          <a:bodyPr>
            <a:normAutofit/>
          </a:bodyPr>
          <a:lstStyle/>
          <a:p>
            <a:pPr algn="just">
              <a:lnSpc>
                <a:spcPct val="150000"/>
              </a:lnSpc>
              <a:buFont typeface="Courier New" panose="02070309020205020404" pitchFamily="49" charset="0"/>
              <a:buChar char="o"/>
            </a:pPr>
            <a:r>
              <a:rPr lang="en-US" sz="1800" b="1">
                <a:latin typeface="Cambria" panose="02040503050406030204" pitchFamily="18" charset="0"/>
                <a:ea typeface="Cambria" panose="02040503050406030204" pitchFamily="18" charset="0"/>
              </a:rPr>
              <a:t>Greedy Method</a:t>
            </a:r>
            <a:r>
              <a:rPr lang="en-US" sz="1800">
                <a:latin typeface="Cambria" panose="02040503050406030204" pitchFamily="18" charset="0"/>
                <a:ea typeface="Cambria" panose="02040503050406030204" pitchFamily="18" charset="0"/>
              </a:rPr>
              <a:t>: In the greedy method, at each step, a decision is made to choose the local optimum, without thinking about the future consequences. </a:t>
            </a:r>
          </a:p>
          <a:p>
            <a:pPr lvl="1" algn="just">
              <a:lnSpc>
                <a:spcPct val="150000"/>
              </a:lnSpc>
              <a:buFont typeface="Courier New" panose="02070309020205020404" pitchFamily="49" charset="0"/>
              <a:buChar char="o"/>
            </a:pPr>
            <a:r>
              <a:rPr lang="en-US" sz="1400">
                <a:latin typeface="Cambria" panose="02040503050406030204" pitchFamily="18" charset="0"/>
                <a:ea typeface="Cambria" panose="02040503050406030204" pitchFamily="18" charset="0"/>
              </a:rPr>
              <a:t>Example: Fractional Knapsack, Activity Selection.</a:t>
            </a:r>
          </a:p>
          <a:p>
            <a:pPr algn="just">
              <a:lnSpc>
                <a:spcPct val="150000"/>
              </a:lnSpc>
              <a:buFont typeface="Courier New" panose="02070309020205020404" pitchFamily="49" charset="0"/>
              <a:buChar char="o"/>
            </a:pPr>
            <a:r>
              <a:rPr lang="en-US" sz="1800" b="1">
                <a:latin typeface="Cambria" panose="02040503050406030204" pitchFamily="18" charset="0"/>
                <a:ea typeface="Cambria" panose="02040503050406030204" pitchFamily="18" charset="0"/>
              </a:rPr>
              <a:t>Divide and Conquer</a:t>
            </a:r>
            <a:r>
              <a:rPr lang="en-US" sz="1800">
                <a:latin typeface="Cambria" panose="02040503050406030204" pitchFamily="18" charset="0"/>
                <a:ea typeface="Cambria" panose="02040503050406030204" pitchFamily="18" charset="0"/>
              </a:rPr>
              <a:t>: The Divide and Conquer strategy involves dividing the problem into sub-problem, recursively solving them, and then recombining them for the final answer. </a:t>
            </a:r>
          </a:p>
          <a:p>
            <a:pPr lvl="1" algn="just">
              <a:lnSpc>
                <a:spcPct val="150000"/>
              </a:lnSpc>
              <a:buFont typeface="Courier New" panose="02070309020205020404" pitchFamily="49" charset="0"/>
              <a:buChar char="o"/>
            </a:pPr>
            <a:r>
              <a:rPr lang="en-US" sz="1400">
                <a:latin typeface="Cambria" panose="02040503050406030204" pitchFamily="18" charset="0"/>
                <a:ea typeface="Cambria" panose="02040503050406030204" pitchFamily="18" charset="0"/>
              </a:rPr>
              <a:t>Example: Merge sort, Quicksort.</a:t>
            </a:r>
          </a:p>
          <a:p>
            <a:pPr algn="just">
              <a:lnSpc>
                <a:spcPct val="150000"/>
              </a:lnSpc>
              <a:buFont typeface="Courier New" panose="02070309020205020404" pitchFamily="49" charset="0"/>
              <a:buChar char="o"/>
            </a:pPr>
            <a:r>
              <a:rPr lang="en-US" sz="1800" b="1">
                <a:latin typeface="Cambria" panose="02040503050406030204" pitchFamily="18" charset="0"/>
                <a:ea typeface="Cambria" panose="02040503050406030204" pitchFamily="18" charset="0"/>
              </a:rPr>
              <a:t>Dynamic Programming</a:t>
            </a:r>
            <a:r>
              <a:rPr lang="en-US" sz="1800">
                <a:latin typeface="Cambria" panose="02040503050406030204" pitchFamily="18" charset="0"/>
                <a:ea typeface="Cambria" panose="02040503050406030204" pitchFamily="18" charset="0"/>
              </a:rPr>
              <a:t>: The approach of Dynamic programming is similar to divide and conquer. The difference is that whenever we have recursive function calls with the same result, instead of calling them again we try to store the result in a data structure in the form of a table and retrieve the results from the table.</a:t>
            </a:r>
          </a:p>
          <a:p>
            <a:pPr lvl="1" algn="just">
              <a:lnSpc>
                <a:spcPct val="150000"/>
              </a:lnSpc>
              <a:buFont typeface="Courier New" panose="02070309020205020404" pitchFamily="49" charset="0"/>
              <a:buChar char="o"/>
            </a:pPr>
            <a:r>
              <a:rPr lang="en-US" sz="1400">
                <a:latin typeface="Cambria" panose="02040503050406030204" pitchFamily="18" charset="0"/>
                <a:ea typeface="Cambria" panose="02040503050406030204" pitchFamily="18" charset="0"/>
              </a:rPr>
              <a:t>Example: 0-1 Knapsack, subset-sum problem.</a:t>
            </a: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92945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a:latin typeface="Cambria" pitchFamily="18" charset="0"/>
              </a:rPr>
              <a:t>Linear search</a:t>
            </a:r>
          </a:p>
        </p:txBody>
      </p:sp>
      <p:sp>
        <p:nvSpPr>
          <p:cNvPr id="3" name="Content Placeholder 2"/>
          <p:cNvSpPr>
            <a:spLocks noGrp="1"/>
          </p:cNvSpPr>
          <p:nvPr>
            <p:ph idx="1"/>
          </p:nvPr>
        </p:nvSpPr>
        <p:spPr>
          <a:xfrm>
            <a:off x="457200" y="762000"/>
            <a:ext cx="4038600" cy="6019800"/>
          </a:xfrm>
        </p:spPr>
        <p:txBody>
          <a:bodyPr>
            <a:normAutofit/>
          </a:bodyPr>
          <a:lstStyle/>
          <a:p>
            <a:pPr marL="0" indent="0" algn="just">
              <a:lnSpc>
                <a:spcPct val="160000"/>
              </a:lnSpc>
              <a:buNone/>
            </a:pPr>
            <a:r>
              <a:rPr lang="en-US" sz="2000">
                <a:latin typeface="Cambria" pitchFamily="18" charset="0"/>
              </a:rPr>
              <a:t>procedure </a:t>
            </a:r>
            <a:r>
              <a:rPr lang="en-US" sz="2000" err="1">
                <a:latin typeface="Cambria" pitchFamily="18" charset="0"/>
              </a:rPr>
              <a:t>linear_search</a:t>
            </a:r>
            <a:r>
              <a:rPr lang="en-US" sz="2000">
                <a:latin typeface="Cambria" pitchFamily="18" charset="0"/>
              </a:rPr>
              <a:t> (list, value)</a:t>
            </a:r>
          </a:p>
          <a:p>
            <a:pPr marL="0" indent="0" algn="just">
              <a:lnSpc>
                <a:spcPct val="160000"/>
              </a:lnSpc>
              <a:buNone/>
            </a:pPr>
            <a:r>
              <a:rPr lang="en-US" sz="2000">
                <a:latin typeface="Cambria" pitchFamily="18" charset="0"/>
              </a:rPr>
              <a:t>   for each item in the list</a:t>
            </a:r>
          </a:p>
          <a:p>
            <a:pPr marL="0" indent="0" algn="just">
              <a:lnSpc>
                <a:spcPct val="160000"/>
              </a:lnSpc>
              <a:buNone/>
            </a:pPr>
            <a:r>
              <a:rPr lang="en-US" sz="2000">
                <a:latin typeface="Cambria" pitchFamily="18" charset="0"/>
              </a:rPr>
              <a:t>      if match item == value</a:t>
            </a:r>
          </a:p>
          <a:p>
            <a:pPr marL="0" indent="0" algn="just">
              <a:lnSpc>
                <a:spcPct val="160000"/>
              </a:lnSpc>
              <a:buNone/>
            </a:pPr>
            <a:r>
              <a:rPr lang="en-US" sz="2000">
                <a:latin typeface="Cambria" pitchFamily="18" charset="0"/>
              </a:rPr>
              <a:t>         return the item's location</a:t>
            </a:r>
          </a:p>
          <a:p>
            <a:pPr marL="0" indent="0" algn="just">
              <a:lnSpc>
                <a:spcPct val="160000"/>
              </a:lnSpc>
              <a:buNone/>
            </a:pPr>
            <a:r>
              <a:rPr lang="en-US" sz="2000">
                <a:latin typeface="Cambria" pitchFamily="18" charset="0"/>
              </a:rPr>
              <a:t>      end if</a:t>
            </a:r>
          </a:p>
          <a:p>
            <a:pPr marL="0" indent="0" algn="just">
              <a:lnSpc>
                <a:spcPct val="160000"/>
              </a:lnSpc>
              <a:buNone/>
            </a:pPr>
            <a:r>
              <a:rPr lang="en-US" sz="2000">
                <a:latin typeface="Cambria" pitchFamily="18" charset="0"/>
              </a:rPr>
              <a:t>   end for</a:t>
            </a:r>
          </a:p>
          <a:p>
            <a:pPr marL="0" indent="0" algn="just">
              <a:lnSpc>
                <a:spcPct val="160000"/>
              </a:lnSpc>
              <a:buNone/>
            </a:pPr>
            <a:r>
              <a:rPr lang="en-US" sz="2000">
                <a:latin typeface="Cambria" pitchFamily="18" charset="0"/>
              </a:rPr>
              <a:t>end procedure</a:t>
            </a:r>
          </a:p>
          <a:p>
            <a:pPr marL="0" indent="0" algn="just">
              <a:lnSpc>
                <a:spcPct val="160000"/>
              </a:lnSpc>
              <a:buNone/>
            </a:pPr>
            <a:endParaRPr lang="en-US" sz="2000">
              <a:latin typeface="Cambria" pitchFamily="18" charset="0"/>
            </a:endParaRP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Content Placeholder 2">
            <a:extLst>
              <a:ext uri="{FF2B5EF4-FFF2-40B4-BE49-F238E27FC236}">
                <a16:creationId xmlns:a16="http://schemas.microsoft.com/office/drawing/2014/main" id="{580F3518-D6E3-9445-952B-46BB97FC8131}"/>
              </a:ext>
            </a:extLst>
          </p:cNvPr>
          <p:cNvSpPr txBox="1">
            <a:spLocks/>
          </p:cNvSpPr>
          <p:nvPr/>
        </p:nvSpPr>
        <p:spPr>
          <a:xfrm>
            <a:off x="4876800" y="914400"/>
            <a:ext cx="4038600" cy="6019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60000"/>
              </a:lnSpc>
              <a:buFont typeface="Arial" pitchFamily="34" charset="0"/>
              <a:buNone/>
            </a:pPr>
            <a:r>
              <a:rPr lang="en-US" sz="2000">
                <a:latin typeface="Cambria" pitchFamily="18" charset="0"/>
              </a:rPr>
              <a:t>Linear Search ( Array A, Value x)</a:t>
            </a:r>
          </a:p>
          <a:p>
            <a:pPr marL="0" indent="0" algn="just">
              <a:lnSpc>
                <a:spcPct val="160000"/>
              </a:lnSpc>
              <a:buFont typeface="Arial" pitchFamily="34" charset="0"/>
              <a:buNone/>
            </a:pPr>
            <a:r>
              <a:rPr lang="en-US" sz="2000">
                <a:latin typeface="Cambria" pitchFamily="18" charset="0"/>
              </a:rPr>
              <a:t>Step 1: Set </a:t>
            </a:r>
            <a:r>
              <a:rPr lang="en-US" sz="2000" err="1">
                <a:latin typeface="Cambria" pitchFamily="18" charset="0"/>
              </a:rPr>
              <a:t>i</a:t>
            </a:r>
            <a:r>
              <a:rPr lang="en-US" sz="2000">
                <a:latin typeface="Cambria" pitchFamily="18" charset="0"/>
              </a:rPr>
              <a:t> to 1</a:t>
            </a:r>
          </a:p>
          <a:p>
            <a:pPr marL="0" indent="0" algn="just">
              <a:lnSpc>
                <a:spcPct val="160000"/>
              </a:lnSpc>
              <a:buFont typeface="Arial" pitchFamily="34" charset="0"/>
              <a:buNone/>
            </a:pPr>
            <a:r>
              <a:rPr lang="en-US" sz="2000">
                <a:latin typeface="Cambria" pitchFamily="18" charset="0"/>
              </a:rPr>
              <a:t>Step 2: if </a:t>
            </a:r>
            <a:r>
              <a:rPr lang="en-US" sz="2000" err="1">
                <a:latin typeface="Cambria" pitchFamily="18" charset="0"/>
              </a:rPr>
              <a:t>i</a:t>
            </a:r>
            <a:r>
              <a:rPr lang="en-US" sz="2000">
                <a:latin typeface="Cambria" pitchFamily="18" charset="0"/>
              </a:rPr>
              <a:t> &gt; n then go to step 7</a:t>
            </a:r>
          </a:p>
          <a:p>
            <a:pPr marL="0" indent="0" algn="just">
              <a:lnSpc>
                <a:spcPct val="160000"/>
              </a:lnSpc>
              <a:buFont typeface="Arial" pitchFamily="34" charset="0"/>
              <a:buNone/>
            </a:pPr>
            <a:r>
              <a:rPr lang="en-US" sz="2000">
                <a:latin typeface="Cambria" pitchFamily="18" charset="0"/>
              </a:rPr>
              <a:t>Step 3: if A[</a:t>
            </a:r>
            <a:r>
              <a:rPr lang="en-US" sz="2000" err="1">
                <a:latin typeface="Cambria" pitchFamily="18" charset="0"/>
              </a:rPr>
              <a:t>i</a:t>
            </a:r>
            <a:r>
              <a:rPr lang="en-US" sz="2000">
                <a:latin typeface="Cambria" pitchFamily="18" charset="0"/>
              </a:rPr>
              <a:t>] = x then go to step 6</a:t>
            </a:r>
          </a:p>
          <a:p>
            <a:pPr marL="0" indent="0" algn="just">
              <a:lnSpc>
                <a:spcPct val="160000"/>
              </a:lnSpc>
              <a:buFont typeface="Arial" pitchFamily="34" charset="0"/>
              <a:buNone/>
            </a:pPr>
            <a:r>
              <a:rPr lang="en-US" sz="2000">
                <a:latin typeface="Cambria" pitchFamily="18" charset="0"/>
              </a:rPr>
              <a:t>Step 4: Set </a:t>
            </a:r>
            <a:r>
              <a:rPr lang="en-US" sz="2000" err="1">
                <a:latin typeface="Cambria" pitchFamily="18" charset="0"/>
              </a:rPr>
              <a:t>i</a:t>
            </a:r>
            <a:r>
              <a:rPr lang="en-US" sz="2000">
                <a:latin typeface="Cambria" pitchFamily="18" charset="0"/>
              </a:rPr>
              <a:t> to </a:t>
            </a:r>
            <a:r>
              <a:rPr lang="en-US" sz="2000" err="1">
                <a:latin typeface="Cambria" pitchFamily="18" charset="0"/>
              </a:rPr>
              <a:t>i</a:t>
            </a:r>
            <a:r>
              <a:rPr lang="en-US" sz="2000">
                <a:latin typeface="Cambria" pitchFamily="18" charset="0"/>
              </a:rPr>
              <a:t> + 1</a:t>
            </a:r>
          </a:p>
          <a:p>
            <a:pPr marL="0" indent="0" algn="just">
              <a:lnSpc>
                <a:spcPct val="160000"/>
              </a:lnSpc>
              <a:buFont typeface="Arial" pitchFamily="34" charset="0"/>
              <a:buNone/>
            </a:pPr>
            <a:r>
              <a:rPr lang="en-US" sz="2000">
                <a:latin typeface="Cambria" pitchFamily="18" charset="0"/>
              </a:rPr>
              <a:t>Step 5: Go to Step 2</a:t>
            </a:r>
          </a:p>
          <a:p>
            <a:pPr marL="0" indent="0" algn="just">
              <a:lnSpc>
                <a:spcPct val="160000"/>
              </a:lnSpc>
              <a:buFont typeface="Arial" pitchFamily="34" charset="0"/>
              <a:buNone/>
            </a:pPr>
            <a:r>
              <a:rPr lang="en-US" sz="2000">
                <a:latin typeface="Cambria" pitchFamily="18" charset="0"/>
              </a:rPr>
              <a:t>Step 6: Print Element x Found at index </a:t>
            </a:r>
            <a:r>
              <a:rPr lang="en-US" sz="2000" err="1">
                <a:latin typeface="Cambria" pitchFamily="18" charset="0"/>
              </a:rPr>
              <a:t>i</a:t>
            </a:r>
            <a:r>
              <a:rPr lang="en-US" sz="2000">
                <a:latin typeface="Cambria" pitchFamily="18" charset="0"/>
              </a:rPr>
              <a:t> and go to step 8</a:t>
            </a:r>
          </a:p>
          <a:p>
            <a:pPr marL="0" indent="0" algn="just">
              <a:lnSpc>
                <a:spcPct val="160000"/>
              </a:lnSpc>
              <a:buFont typeface="Arial" pitchFamily="34" charset="0"/>
              <a:buNone/>
            </a:pPr>
            <a:r>
              <a:rPr lang="en-US" sz="2000">
                <a:latin typeface="Cambria" pitchFamily="18" charset="0"/>
              </a:rPr>
              <a:t>Step 7: Print element not found</a:t>
            </a:r>
          </a:p>
          <a:p>
            <a:pPr marL="0" indent="0" algn="just">
              <a:lnSpc>
                <a:spcPct val="160000"/>
              </a:lnSpc>
              <a:buFont typeface="Arial" pitchFamily="34" charset="0"/>
              <a:buNone/>
            </a:pPr>
            <a:r>
              <a:rPr lang="en-US" sz="2000">
                <a:latin typeface="Cambria" pitchFamily="18" charset="0"/>
              </a:rPr>
              <a:t>Step 8: Exit</a:t>
            </a:r>
          </a:p>
        </p:txBody>
      </p:sp>
      <p:cxnSp>
        <p:nvCxnSpPr>
          <p:cNvPr id="7" name="Straight Connector 6">
            <a:extLst>
              <a:ext uri="{FF2B5EF4-FFF2-40B4-BE49-F238E27FC236}">
                <a16:creationId xmlns:a16="http://schemas.microsoft.com/office/drawing/2014/main" id="{14A0D617-1B46-3819-8389-EEC2DB2C00AA}"/>
              </a:ext>
            </a:extLst>
          </p:cNvPr>
          <p:cNvCxnSpPr/>
          <p:nvPr/>
        </p:nvCxnSpPr>
        <p:spPr>
          <a:xfrm>
            <a:off x="4495800" y="1066800"/>
            <a:ext cx="0" cy="5715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6952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a:latin typeface="Cambria" pitchFamily="18" charset="0"/>
              </a:rPr>
              <a:t>Linear search</a:t>
            </a:r>
          </a:p>
        </p:txBody>
      </p:sp>
      <p:sp>
        <p:nvSpPr>
          <p:cNvPr id="3" name="Content Placeholder 2"/>
          <p:cNvSpPr>
            <a:spLocks noGrp="1"/>
          </p:cNvSpPr>
          <p:nvPr>
            <p:ph idx="1"/>
          </p:nvPr>
        </p:nvSpPr>
        <p:spPr>
          <a:xfrm>
            <a:off x="457200" y="838200"/>
            <a:ext cx="8153400" cy="5943600"/>
          </a:xfrm>
        </p:spPr>
        <p:txBody>
          <a:bodyPr>
            <a:normAutofit/>
          </a:bodyPr>
          <a:lstStyle/>
          <a:p>
            <a:pPr marL="0" indent="0" algn="just">
              <a:lnSpc>
                <a:spcPct val="160000"/>
              </a:lnSpc>
              <a:buNone/>
            </a:pPr>
            <a:r>
              <a:rPr lang="en-US" sz="2400">
                <a:latin typeface="Cambria" pitchFamily="18" charset="0"/>
              </a:rPr>
              <a:t>Advantages of Linear Search:</a:t>
            </a:r>
          </a:p>
          <a:p>
            <a:pPr marL="685800" lvl="1" algn="just">
              <a:lnSpc>
                <a:spcPct val="160000"/>
              </a:lnSpc>
              <a:buFont typeface="Wingdings" panose="05000000000000000000" pitchFamily="2" charset="2"/>
              <a:buChar char="ü"/>
            </a:pPr>
            <a:r>
              <a:rPr lang="en-US" sz="1800">
                <a:latin typeface="Cambria" pitchFamily="18" charset="0"/>
              </a:rPr>
              <a:t>Linear search can be used irrespective of whether the array is sorted or not. It can be used on arrays of any data type.</a:t>
            </a:r>
          </a:p>
          <a:p>
            <a:pPr marL="685800" lvl="1" algn="just">
              <a:lnSpc>
                <a:spcPct val="160000"/>
              </a:lnSpc>
              <a:buFont typeface="Wingdings" panose="05000000000000000000" pitchFamily="2" charset="2"/>
              <a:buChar char="ü"/>
            </a:pPr>
            <a:r>
              <a:rPr lang="en-US" sz="1800">
                <a:latin typeface="Cambria" pitchFamily="18" charset="0"/>
              </a:rPr>
              <a:t>Does not require any additional memory.</a:t>
            </a:r>
          </a:p>
          <a:p>
            <a:pPr marL="685800" lvl="1" algn="just">
              <a:lnSpc>
                <a:spcPct val="160000"/>
              </a:lnSpc>
              <a:buFont typeface="Wingdings" panose="05000000000000000000" pitchFamily="2" charset="2"/>
              <a:buChar char="ü"/>
            </a:pPr>
            <a:r>
              <a:rPr lang="en-US" sz="1800">
                <a:latin typeface="Cambria" pitchFamily="18" charset="0"/>
              </a:rPr>
              <a:t>It is a well-suited algorithm for small datasets.</a:t>
            </a:r>
          </a:p>
          <a:p>
            <a:pPr marL="0" indent="0" algn="just">
              <a:lnSpc>
                <a:spcPct val="160000"/>
              </a:lnSpc>
              <a:buNone/>
            </a:pPr>
            <a:r>
              <a:rPr lang="en-US" sz="2400">
                <a:latin typeface="Cambria" pitchFamily="18" charset="0"/>
              </a:rPr>
              <a:t>Drawbacks of Linear Search:</a:t>
            </a:r>
          </a:p>
          <a:p>
            <a:pPr marL="685800" lvl="1" algn="just">
              <a:lnSpc>
                <a:spcPct val="160000"/>
              </a:lnSpc>
              <a:buFont typeface="Courier New" panose="02070309020205020404" pitchFamily="49" charset="0"/>
              <a:buChar char="o"/>
            </a:pPr>
            <a:r>
              <a:rPr lang="en-US" sz="1800">
                <a:latin typeface="Cambria" pitchFamily="18" charset="0"/>
              </a:rPr>
              <a:t>Linear search has a time complexity of O(N), which in turn makes it slow for large datasets.</a:t>
            </a:r>
          </a:p>
          <a:p>
            <a:pPr marL="685800" lvl="1" algn="just">
              <a:lnSpc>
                <a:spcPct val="160000"/>
              </a:lnSpc>
              <a:buFont typeface="Courier New" panose="02070309020205020404" pitchFamily="49" charset="0"/>
              <a:buChar char="o"/>
            </a:pPr>
            <a:r>
              <a:rPr lang="en-US" sz="1800">
                <a:latin typeface="Cambria" pitchFamily="18" charset="0"/>
              </a:rPr>
              <a:t>Not suitable for large arrays.</a:t>
            </a: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6322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a:latin typeface="Cambria" pitchFamily="18" charset="0"/>
              </a:rPr>
              <a:t>Binary search</a:t>
            </a:r>
          </a:p>
        </p:txBody>
      </p:sp>
      <p:sp>
        <p:nvSpPr>
          <p:cNvPr id="3" name="Content Placeholder 2"/>
          <p:cNvSpPr>
            <a:spLocks noGrp="1"/>
          </p:cNvSpPr>
          <p:nvPr>
            <p:ph idx="1"/>
          </p:nvPr>
        </p:nvSpPr>
        <p:spPr>
          <a:xfrm>
            <a:off x="457200" y="914400"/>
            <a:ext cx="8229600" cy="5638800"/>
          </a:xfrm>
        </p:spPr>
        <p:txBody>
          <a:bodyPr>
            <a:normAutofit/>
          </a:bodyPr>
          <a:lstStyle/>
          <a:p>
            <a:pPr algn="just">
              <a:lnSpc>
                <a:spcPct val="160000"/>
              </a:lnSpc>
            </a:pPr>
            <a:r>
              <a:rPr lang="en-US" sz="2000">
                <a:latin typeface="Cambria" pitchFamily="18" charset="0"/>
              </a:rPr>
              <a:t>Binary Search is defined as a searching algorithm used in a sorted array by repeatedly dividing the search interval in half. </a:t>
            </a:r>
          </a:p>
          <a:p>
            <a:pPr algn="just">
              <a:lnSpc>
                <a:spcPct val="160000"/>
              </a:lnSpc>
            </a:pPr>
            <a:r>
              <a:rPr lang="en-US" sz="2000">
                <a:latin typeface="Cambria" pitchFamily="18" charset="0"/>
              </a:rPr>
              <a:t>The idea of binary search is to use the information that the array is sorted and reduce the time complexity.</a:t>
            </a:r>
          </a:p>
          <a:p>
            <a:pPr marL="0" indent="0" algn="just">
              <a:lnSpc>
                <a:spcPct val="160000"/>
              </a:lnSpc>
              <a:buNone/>
            </a:pPr>
            <a:r>
              <a:rPr lang="en-US" sz="2000" b="1">
                <a:latin typeface="Cambria" pitchFamily="18" charset="0"/>
              </a:rPr>
              <a:t>Condition</a:t>
            </a:r>
          </a:p>
          <a:p>
            <a:pPr algn="just">
              <a:lnSpc>
                <a:spcPct val="160000"/>
              </a:lnSpc>
            </a:pPr>
            <a:r>
              <a:rPr lang="en-US" sz="2000" b="1">
                <a:latin typeface="Cambria" pitchFamily="18" charset="0"/>
              </a:rPr>
              <a:t>The data structure must be sorted.</a:t>
            </a: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57244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a:latin typeface="Cambria" pitchFamily="18" charset="0"/>
              </a:rPr>
              <a:t>Binary Search Algorithm</a:t>
            </a:r>
          </a:p>
        </p:txBody>
      </p:sp>
      <p:sp>
        <p:nvSpPr>
          <p:cNvPr id="3" name="Content Placeholder 2"/>
          <p:cNvSpPr>
            <a:spLocks noGrp="1"/>
          </p:cNvSpPr>
          <p:nvPr>
            <p:ph idx="1"/>
          </p:nvPr>
        </p:nvSpPr>
        <p:spPr>
          <a:xfrm>
            <a:off x="457200" y="914400"/>
            <a:ext cx="8382000" cy="5715000"/>
          </a:xfrm>
        </p:spPr>
        <p:txBody>
          <a:bodyPr>
            <a:normAutofit fontScale="92500"/>
          </a:bodyPr>
          <a:lstStyle/>
          <a:p>
            <a:pPr algn="just">
              <a:lnSpc>
                <a:spcPct val="160000"/>
              </a:lnSpc>
            </a:pPr>
            <a:r>
              <a:rPr lang="en-US" sz="2000">
                <a:latin typeface="Cambria" pitchFamily="18" charset="0"/>
              </a:rPr>
              <a:t>Divide the search space into two halves by finding the middle index “mid”. </a:t>
            </a:r>
          </a:p>
          <a:p>
            <a:pPr algn="just">
              <a:lnSpc>
                <a:spcPct val="160000"/>
              </a:lnSpc>
            </a:pPr>
            <a:r>
              <a:rPr lang="en-US" sz="2000">
                <a:latin typeface="Cambria" pitchFamily="18" charset="0"/>
              </a:rPr>
              <a:t>finding the middle index "mid" in Binary Search Algorithm</a:t>
            </a:r>
          </a:p>
          <a:p>
            <a:pPr algn="just">
              <a:lnSpc>
                <a:spcPct val="160000"/>
              </a:lnSpc>
            </a:pPr>
            <a:r>
              <a:rPr lang="en-US" sz="2000">
                <a:latin typeface="Cambria" pitchFamily="18" charset="0"/>
              </a:rPr>
              <a:t>Finding the middle index “mid” in Binary Search Algorithm</a:t>
            </a:r>
          </a:p>
          <a:p>
            <a:pPr algn="just">
              <a:lnSpc>
                <a:spcPct val="160000"/>
              </a:lnSpc>
            </a:pPr>
            <a:r>
              <a:rPr lang="en-US" sz="2000">
                <a:latin typeface="Cambria" pitchFamily="18" charset="0"/>
              </a:rPr>
              <a:t>Compare the middle element of the search space with the key. </a:t>
            </a:r>
          </a:p>
          <a:p>
            <a:pPr algn="just">
              <a:lnSpc>
                <a:spcPct val="160000"/>
              </a:lnSpc>
            </a:pPr>
            <a:r>
              <a:rPr lang="en-US" sz="2000">
                <a:latin typeface="Cambria" pitchFamily="18" charset="0"/>
              </a:rPr>
              <a:t>If the key is found at middle element, the process is terminated.</a:t>
            </a:r>
          </a:p>
          <a:p>
            <a:pPr algn="just">
              <a:lnSpc>
                <a:spcPct val="160000"/>
              </a:lnSpc>
            </a:pPr>
            <a:r>
              <a:rPr lang="en-US" sz="2000">
                <a:latin typeface="Cambria" pitchFamily="18" charset="0"/>
              </a:rPr>
              <a:t>If the key is not found at middle element, choose which half will be used as the next search space.</a:t>
            </a:r>
          </a:p>
          <a:p>
            <a:pPr lvl="1" algn="just">
              <a:lnSpc>
                <a:spcPct val="160000"/>
              </a:lnSpc>
            </a:pPr>
            <a:r>
              <a:rPr lang="en-US" sz="1600">
                <a:latin typeface="Cambria" pitchFamily="18" charset="0"/>
              </a:rPr>
              <a:t>If the key is smaller than the middle element, then the left side is used for next search.</a:t>
            </a:r>
          </a:p>
          <a:p>
            <a:pPr lvl="1" algn="just">
              <a:lnSpc>
                <a:spcPct val="160000"/>
              </a:lnSpc>
            </a:pPr>
            <a:r>
              <a:rPr lang="en-US" sz="1600">
                <a:latin typeface="Cambria" pitchFamily="18" charset="0"/>
              </a:rPr>
              <a:t>If the key is larger than the middle element, then the right side is used for next search.</a:t>
            </a:r>
          </a:p>
          <a:p>
            <a:pPr algn="just">
              <a:lnSpc>
                <a:spcPct val="160000"/>
              </a:lnSpc>
            </a:pPr>
            <a:r>
              <a:rPr lang="en-US" sz="2000">
                <a:latin typeface="Cambria" pitchFamily="18" charset="0"/>
              </a:rPr>
              <a:t>This process is continued until the key is found or the total search space is exhausted.</a:t>
            </a:r>
          </a:p>
        </p:txBody>
      </p:sp>
      <p:sp>
        <p:nvSpPr>
          <p:cNvPr id="1026" name="AutoShape 2"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ntroduction to Tree - Data Structure and Algorithm Tutorial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98922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782bb293-e802-45b6-84ac-a57f7e6ad7e3">
      <UserInfo>
        <DisplayName>22BAI10113</DisplayName>
        <AccountId>98</AccountId>
        <AccountType/>
      </UserInfo>
      <UserInfo>
        <DisplayName>22BCE11589</DisplayName>
        <AccountId>99</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6578D521D34234794A0BEF439DD08C7" ma:contentTypeVersion="5" ma:contentTypeDescription="Create a new document." ma:contentTypeScope="" ma:versionID="844a31cd96530d064601193802289880">
  <xsd:schema xmlns:xsd="http://www.w3.org/2001/XMLSchema" xmlns:xs="http://www.w3.org/2001/XMLSchema" xmlns:p="http://schemas.microsoft.com/office/2006/metadata/properties" xmlns:ns2="7da9531d-be9b-4989-9ef7-f115a5c12971" xmlns:ns3="782bb293-e802-45b6-84ac-a57f7e6ad7e3" targetNamespace="http://schemas.microsoft.com/office/2006/metadata/properties" ma:root="true" ma:fieldsID="3ad62623ab693673e1d7e99ef532f112" ns2:_="" ns3:_="">
    <xsd:import namespace="7da9531d-be9b-4989-9ef7-f115a5c12971"/>
    <xsd:import namespace="782bb293-e802-45b6-84ac-a57f7e6ad7e3"/>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a9531d-be9b-4989-9ef7-f115a5c129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82bb293-e802-45b6-84ac-a57f7e6ad7e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EC75BC-7C05-406B-960C-81E6E89E98CF}">
  <ds:schemaRefs>
    <ds:schemaRef ds:uri="782bb293-e802-45b6-84ac-a57f7e6ad7e3"/>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F5978C5-3E50-4F26-9101-36919FF7D622}">
  <ds:schemaRefs>
    <ds:schemaRef ds:uri="http://schemas.microsoft.com/sharepoint/v3/contenttype/forms"/>
  </ds:schemaRefs>
</ds:datastoreItem>
</file>

<file path=customXml/itemProps3.xml><?xml version="1.0" encoding="utf-8"?>
<ds:datastoreItem xmlns:ds="http://schemas.openxmlformats.org/officeDocument/2006/customXml" ds:itemID="{A6BA3E22-1C7D-48B8-83D1-0B0C6B363623}">
  <ds:schemaRefs>
    <ds:schemaRef ds:uri="782bb293-e802-45b6-84ac-a57f7e6ad7e3"/>
    <ds:schemaRef ds:uri="7da9531d-be9b-4989-9ef7-f115a5c1297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55</Slides>
  <Notes>13</Notes>
  <HiddenSlides>0</HiddenSlide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Module - IV</vt:lpstr>
      <vt:lpstr>Searching and Sorting</vt:lpstr>
      <vt:lpstr>Searching and Sorting</vt:lpstr>
      <vt:lpstr>Linear search</vt:lpstr>
      <vt:lpstr>Linear search</vt:lpstr>
      <vt:lpstr>Linear search</vt:lpstr>
      <vt:lpstr>Linear search</vt:lpstr>
      <vt:lpstr>Binary search</vt:lpstr>
      <vt:lpstr>Binary Search Algorithm</vt:lpstr>
      <vt:lpstr>Binary search</vt:lpstr>
      <vt:lpstr>Binary Search Algorithm</vt:lpstr>
      <vt:lpstr>Binary Search Algorithm</vt:lpstr>
      <vt:lpstr>Sorting Algorithms</vt:lpstr>
      <vt:lpstr>Insertion Sort</vt:lpstr>
      <vt:lpstr>Insertion Sort</vt:lpstr>
      <vt:lpstr>Insertion Sort</vt:lpstr>
      <vt:lpstr>Insertion Sort</vt:lpstr>
      <vt:lpstr>Insertion Sort</vt:lpstr>
      <vt:lpstr>Insertion Sort</vt:lpstr>
      <vt:lpstr>Insertion Sort</vt:lpstr>
      <vt:lpstr>Insertion Sort Algorithm</vt:lpstr>
      <vt:lpstr>Bubble Sort</vt:lpstr>
      <vt:lpstr>Bubble Sort Algorithm</vt:lpstr>
      <vt:lpstr>Bubble Sort Example</vt:lpstr>
      <vt:lpstr>Bubble Sort Example</vt:lpstr>
      <vt:lpstr>Selection Sort</vt:lpstr>
      <vt:lpstr>Selection Sort</vt:lpstr>
      <vt:lpstr>Selection Sort</vt:lpstr>
      <vt:lpstr>Merge Sort</vt:lpstr>
      <vt:lpstr>Merge Sort</vt:lpstr>
      <vt:lpstr>Merge Sort</vt:lpstr>
      <vt:lpstr>Merge Sort</vt:lpstr>
      <vt:lpstr>Quick Sort</vt:lpstr>
      <vt:lpstr>Quick Sort</vt:lpstr>
      <vt:lpstr>Quick Sort</vt:lpstr>
      <vt:lpstr>Quick Sort</vt:lpstr>
      <vt:lpstr>Quick Sort</vt:lpstr>
      <vt:lpstr>Heap Sort</vt:lpstr>
      <vt:lpstr>Heap Sort</vt:lpstr>
      <vt:lpstr>Heap Sort</vt:lpstr>
      <vt:lpstr>Heap Sort</vt:lpstr>
      <vt:lpstr>Heap Sort</vt:lpstr>
      <vt:lpstr>Radix Sort</vt:lpstr>
      <vt:lpstr>Radix Sort</vt:lpstr>
      <vt:lpstr>Radix Sort</vt:lpstr>
      <vt:lpstr>Radix Sort</vt:lpstr>
      <vt:lpstr>Bucket Sort</vt:lpstr>
      <vt:lpstr>Bucket Sort</vt:lpstr>
      <vt:lpstr>Bucket Sort</vt:lpstr>
      <vt:lpstr>Bucket Sort</vt:lpstr>
      <vt:lpstr>Bucket Sort</vt:lpstr>
      <vt:lpstr>Algorithm Design Techniques </vt:lpstr>
      <vt:lpstr>Implementation Method</vt:lpstr>
      <vt:lpstr>Classification by Design Approaches</vt:lpstr>
      <vt:lpstr>Classification by Design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 III</dc:title>
  <dc:creator>SIVA</dc:creator>
  <cp:revision>5</cp:revision>
  <dcterms:created xsi:type="dcterms:W3CDTF">2023-09-16T10:06:22Z</dcterms:created>
  <dcterms:modified xsi:type="dcterms:W3CDTF">2023-10-29T07:03:48Z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0x010100E6578D521D34234794A0BEF439DD08C7</vt:lpwstr>
  </property>
</Properties>
</file>