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288" r:id="rId6"/>
    <p:sldId id="289" r:id="rId7"/>
    <p:sldId id="291" r:id="rId8"/>
    <p:sldId id="293" r:id="rId9"/>
    <p:sldId id="294" r:id="rId10"/>
    <p:sldId id="295" r:id="rId11"/>
    <p:sldId id="296" r:id="rId12"/>
    <p:sldId id="298" r:id="rId13"/>
    <p:sldId id="297" r:id="rId14"/>
    <p:sldId id="299" r:id="rId15"/>
    <p:sldId id="300" r:id="rId16"/>
    <p:sldId id="301" r:id="rId17"/>
    <p:sldId id="302" r:id="rId18"/>
    <p:sldId id="303" r:id="rId19"/>
    <p:sldId id="304" r:id="rId20"/>
    <p:sldId id="305" r:id="rId21"/>
    <p:sldId id="306" r:id="rId22"/>
    <p:sldId id="307" r:id="rId23"/>
    <p:sldId id="372" r:id="rId24"/>
    <p:sldId id="339" r:id="rId25"/>
    <p:sldId id="340" r:id="rId26"/>
    <p:sldId id="344" r:id="rId27"/>
    <p:sldId id="345" r:id="rId28"/>
    <p:sldId id="346" r:id="rId29"/>
    <p:sldId id="347" r:id="rId30"/>
    <p:sldId id="348" r:id="rId31"/>
    <p:sldId id="349" r:id="rId32"/>
    <p:sldId id="350" r:id="rId33"/>
    <p:sldId id="351" r:id="rId34"/>
    <p:sldId id="352" r:id="rId35"/>
    <p:sldId id="362" r:id="rId36"/>
    <p:sldId id="363" r:id="rId37"/>
    <p:sldId id="364" r:id="rId38"/>
    <p:sldId id="365" r:id="rId39"/>
    <p:sldId id="366" r:id="rId40"/>
    <p:sldId id="367" r:id="rId41"/>
    <p:sldId id="368" r:id="rId42"/>
    <p:sldId id="369" r:id="rId43"/>
    <p:sldId id="370" r:id="rId44"/>
    <p:sldId id="37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4B1E6-115E-41EC-81D0-4DD8AEA0B55E}" v="8" dt="2023-10-28T11:20:09.301"/>
    <p1510:client id="{D473ECC6-D897-42CF-A888-B8C7B3C2E0CB}" v="1" dt="2023-10-21T01:10:57.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SA10052" userId="S::ankitkumarpandit2022@vitbhopal.ac.in::d5b0299a-b65d-4058-bc00-2eb29b16b927" providerId="AD" clId="Web-{6BC4B1E6-115E-41EC-81D0-4DD8AEA0B55E}"/>
    <pc:docChg chg="modSld">
      <pc:chgData name="22BSA10052" userId="S::ankitkumarpandit2022@vitbhopal.ac.in::d5b0299a-b65d-4058-bc00-2eb29b16b927" providerId="AD" clId="Web-{6BC4B1E6-115E-41EC-81D0-4DD8AEA0B55E}" dt="2023-10-28T11:20:09.301" v="7" actId="20577"/>
      <pc:docMkLst>
        <pc:docMk/>
      </pc:docMkLst>
      <pc:sldChg chg="modSp">
        <pc:chgData name="22BSA10052" userId="S::ankitkumarpandit2022@vitbhopal.ac.in::d5b0299a-b65d-4058-bc00-2eb29b16b927" providerId="AD" clId="Web-{6BC4B1E6-115E-41EC-81D0-4DD8AEA0B55E}" dt="2023-10-28T11:17:35.937" v="5" actId="20577"/>
        <pc:sldMkLst>
          <pc:docMk/>
          <pc:sldMk cId="3349331424" sldId="296"/>
        </pc:sldMkLst>
        <pc:spChg chg="mod">
          <ac:chgData name="22BSA10052" userId="S::ankitkumarpandit2022@vitbhopal.ac.in::d5b0299a-b65d-4058-bc00-2eb29b16b927" providerId="AD" clId="Web-{6BC4B1E6-115E-41EC-81D0-4DD8AEA0B55E}" dt="2023-10-28T11:17:35.937" v="5" actId="20577"/>
          <ac:spMkLst>
            <pc:docMk/>
            <pc:sldMk cId="3349331424" sldId="296"/>
            <ac:spMk id="2" creationId="{00000000-0000-0000-0000-000000000000}"/>
          </ac:spMkLst>
        </pc:spChg>
      </pc:sldChg>
      <pc:sldChg chg="modSp">
        <pc:chgData name="22BSA10052" userId="S::ankitkumarpandit2022@vitbhopal.ac.in::d5b0299a-b65d-4058-bc00-2eb29b16b927" providerId="AD" clId="Web-{6BC4B1E6-115E-41EC-81D0-4DD8AEA0B55E}" dt="2023-10-28T11:20:09.301" v="7" actId="20577"/>
        <pc:sldMkLst>
          <pc:docMk/>
          <pc:sldMk cId="3301275811" sldId="297"/>
        </pc:sldMkLst>
        <pc:spChg chg="mod">
          <ac:chgData name="22BSA10052" userId="S::ankitkumarpandit2022@vitbhopal.ac.in::d5b0299a-b65d-4058-bc00-2eb29b16b927" providerId="AD" clId="Web-{6BC4B1E6-115E-41EC-81D0-4DD8AEA0B55E}" dt="2023-10-28T11:20:09.301" v="7" actId="20577"/>
          <ac:spMkLst>
            <pc:docMk/>
            <pc:sldMk cId="3301275811" sldId="297"/>
            <ac:spMk id="2" creationId="{00000000-0000-0000-0000-000000000000}"/>
          </ac:spMkLst>
        </pc:spChg>
      </pc:sldChg>
    </pc:docChg>
  </pc:docChgLst>
  <pc:docChgLst>
    <pc:chgData name="22BAI10387" userId="S::darshnikrohal2022@vitbhopal.ac.in::4693d01e-ded5-4f3f-9d78-ddbc61779c19" providerId="AD" clId="Web-{D473ECC6-D897-42CF-A888-B8C7B3C2E0CB}"/>
    <pc:docChg chg="modSld">
      <pc:chgData name="22BAI10387" userId="S::darshnikrohal2022@vitbhopal.ac.in::4693d01e-ded5-4f3f-9d78-ddbc61779c19" providerId="AD" clId="Web-{D473ECC6-D897-42CF-A888-B8C7B3C2E0CB}" dt="2023-10-21T01:10:57.110" v="0" actId="1076"/>
      <pc:docMkLst>
        <pc:docMk/>
      </pc:docMkLst>
      <pc:sldChg chg="modSp">
        <pc:chgData name="22BAI10387" userId="S::darshnikrohal2022@vitbhopal.ac.in::4693d01e-ded5-4f3f-9d78-ddbc61779c19" providerId="AD" clId="Web-{D473ECC6-D897-42CF-A888-B8C7B3C2E0CB}" dt="2023-10-21T01:10:57.110" v="0" actId="1076"/>
        <pc:sldMkLst>
          <pc:docMk/>
          <pc:sldMk cId="3349331424" sldId="296"/>
        </pc:sldMkLst>
        <pc:picChg chg="mod">
          <ac:chgData name="22BAI10387" userId="S::darshnikrohal2022@vitbhopal.ac.in::4693d01e-ded5-4f3f-9d78-ddbc61779c19" providerId="AD" clId="Web-{D473ECC6-D897-42CF-A888-B8C7B3C2E0CB}" dt="2023-10-21T01:10:57.110" v="0" actId="1076"/>
          <ac:picMkLst>
            <pc:docMk/>
            <pc:sldMk cId="3349331424" sldId="296"/>
            <ac:picMk id="6" creationId="{CF9642C4-9DC0-7876-32C5-498093A725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AE758-AD2D-45DD-AD42-1E577418421D}" type="datetimeFigureOut">
              <a:rPr lang="en-IN" smtClean="0"/>
              <a:t>28-10-2023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114BF-92A1-41A1-B5D1-BABA1A5DD0EF}" type="slidenum">
              <a:rPr lang="en-IN" smtClean="0"/>
              <a:t>‹#›</a:t>
            </a:fld>
            <a:endParaRPr lang="en-IN"/>
          </a:p>
        </p:txBody>
      </p:sp>
    </p:spTree>
    <p:extLst>
      <p:ext uri="{BB962C8B-B14F-4D97-AF65-F5344CB8AC3E}">
        <p14:creationId xmlns:p14="http://schemas.microsoft.com/office/powerpoint/2010/main" val="389180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2</a:t>
            </a:fld>
            <a:endParaRPr lang="en-IN"/>
          </a:p>
        </p:txBody>
      </p:sp>
    </p:spTree>
    <p:extLst>
      <p:ext uri="{BB962C8B-B14F-4D97-AF65-F5344CB8AC3E}">
        <p14:creationId xmlns:p14="http://schemas.microsoft.com/office/powerpoint/2010/main" val="4205185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11</a:t>
            </a:fld>
            <a:endParaRPr lang="en-IN"/>
          </a:p>
        </p:txBody>
      </p:sp>
    </p:spTree>
    <p:extLst>
      <p:ext uri="{BB962C8B-B14F-4D97-AF65-F5344CB8AC3E}">
        <p14:creationId xmlns:p14="http://schemas.microsoft.com/office/powerpoint/2010/main" val="214341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12</a:t>
            </a:fld>
            <a:endParaRPr lang="en-IN"/>
          </a:p>
        </p:txBody>
      </p:sp>
    </p:spTree>
    <p:extLst>
      <p:ext uri="{BB962C8B-B14F-4D97-AF65-F5344CB8AC3E}">
        <p14:creationId xmlns:p14="http://schemas.microsoft.com/office/powerpoint/2010/main" val="2970349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13</a:t>
            </a:fld>
            <a:endParaRPr lang="en-IN"/>
          </a:p>
        </p:txBody>
      </p:sp>
    </p:spTree>
    <p:extLst>
      <p:ext uri="{BB962C8B-B14F-4D97-AF65-F5344CB8AC3E}">
        <p14:creationId xmlns:p14="http://schemas.microsoft.com/office/powerpoint/2010/main" val="240595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14</a:t>
            </a:fld>
            <a:endParaRPr lang="en-IN"/>
          </a:p>
        </p:txBody>
      </p:sp>
    </p:spTree>
    <p:extLst>
      <p:ext uri="{BB962C8B-B14F-4D97-AF65-F5344CB8AC3E}">
        <p14:creationId xmlns:p14="http://schemas.microsoft.com/office/powerpoint/2010/main" val="85854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15</a:t>
            </a:fld>
            <a:endParaRPr lang="en-IN"/>
          </a:p>
        </p:txBody>
      </p:sp>
    </p:spTree>
    <p:extLst>
      <p:ext uri="{BB962C8B-B14F-4D97-AF65-F5344CB8AC3E}">
        <p14:creationId xmlns:p14="http://schemas.microsoft.com/office/powerpoint/2010/main" val="1255876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16</a:t>
            </a:fld>
            <a:endParaRPr lang="en-IN"/>
          </a:p>
        </p:txBody>
      </p:sp>
    </p:spTree>
    <p:extLst>
      <p:ext uri="{BB962C8B-B14F-4D97-AF65-F5344CB8AC3E}">
        <p14:creationId xmlns:p14="http://schemas.microsoft.com/office/powerpoint/2010/main" val="1970701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17</a:t>
            </a:fld>
            <a:endParaRPr lang="en-IN"/>
          </a:p>
        </p:txBody>
      </p:sp>
    </p:spTree>
    <p:extLst>
      <p:ext uri="{BB962C8B-B14F-4D97-AF65-F5344CB8AC3E}">
        <p14:creationId xmlns:p14="http://schemas.microsoft.com/office/powerpoint/2010/main" val="4210815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18</a:t>
            </a:fld>
            <a:endParaRPr lang="en-IN"/>
          </a:p>
        </p:txBody>
      </p:sp>
    </p:spTree>
    <p:extLst>
      <p:ext uri="{BB962C8B-B14F-4D97-AF65-F5344CB8AC3E}">
        <p14:creationId xmlns:p14="http://schemas.microsoft.com/office/powerpoint/2010/main" val="21593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19</a:t>
            </a:fld>
            <a:endParaRPr lang="en-IN"/>
          </a:p>
        </p:txBody>
      </p:sp>
    </p:spTree>
    <p:extLst>
      <p:ext uri="{BB962C8B-B14F-4D97-AF65-F5344CB8AC3E}">
        <p14:creationId xmlns:p14="http://schemas.microsoft.com/office/powerpoint/2010/main" val="87048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a:t>
            </a:fld>
            <a:endParaRPr lang="en-IN"/>
          </a:p>
        </p:txBody>
      </p:sp>
    </p:spTree>
    <p:extLst>
      <p:ext uri="{BB962C8B-B14F-4D97-AF65-F5344CB8AC3E}">
        <p14:creationId xmlns:p14="http://schemas.microsoft.com/office/powerpoint/2010/main" val="248444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a:t>
            </a:fld>
            <a:endParaRPr lang="en-IN"/>
          </a:p>
        </p:txBody>
      </p:sp>
    </p:spTree>
    <p:extLst>
      <p:ext uri="{BB962C8B-B14F-4D97-AF65-F5344CB8AC3E}">
        <p14:creationId xmlns:p14="http://schemas.microsoft.com/office/powerpoint/2010/main" val="363281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5</a:t>
            </a:fld>
            <a:endParaRPr lang="en-IN"/>
          </a:p>
        </p:txBody>
      </p:sp>
    </p:spTree>
    <p:extLst>
      <p:ext uri="{BB962C8B-B14F-4D97-AF65-F5344CB8AC3E}">
        <p14:creationId xmlns:p14="http://schemas.microsoft.com/office/powerpoint/2010/main" val="13263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6</a:t>
            </a:fld>
            <a:endParaRPr lang="en-IN"/>
          </a:p>
        </p:txBody>
      </p:sp>
    </p:spTree>
    <p:extLst>
      <p:ext uri="{BB962C8B-B14F-4D97-AF65-F5344CB8AC3E}">
        <p14:creationId xmlns:p14="http://schemas.microsoft.com/office/powerpoint/2010/main" val="320632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7</a:t>
            </a:fld>
            <a:endParaRPr lang="en-IN"/>
          </a:p>
        </p:txBody>
      </p:sp>
    </p:spTree>
    <p:extLst>
      <p:ext uri="{BB962C8B-B14F-4D97-AF65-F5344CB8AC3E}">
        <p14:creationId xmlns:p14="http://schemas.microsoft.com/office/powerpoint/2010/main" val="732978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8</a:t>
            </a:fld>
            <a:endParaRPr lang="en-IN"/>
          </a:p>
        </p:txBody>
      </p:sp>
    </p:spTree>
    <p:extLst>
      <p:ext uri="{BB962C8B-B14F-4D97-AF65-F5344CB8AC3E}">
        <p14:creationId xmlns:p14="http://schemas.microsoft.com/office/powerpoint/2010/main" val="357613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9</a:t>
            </a:fld>
            <a:endParaRPr lang="en-IN"/>
          </a:p>
        </p:txBody>
      </p:sp>
    </p:spTree>
    <p:extLst>
      <p:ext uri="{BB962C8B-B14F-4D97-AF65-F5344CB8AC3E}">
        <p14:creationId xmlns:p14="http://schemas.microsoft.com/office/powerpoint/2010/main" val="264474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10</a:t>
            </a:fld>
            <a:endParaRPr lang="en-IN"/>
          </a:p>
        </p:txBody>
      </p:sp>
    </p:spTree>
    <p:extLst>
      <p:ext uri="{BB962C8B-B14F-4D97-AF65-F5344CB8AC3E}">
        <p14:creationId xmlns:p14="http://schemas.microsoft.com/office/powerpoint/2010/main" val="10372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0D626-9F19-4023-854A-1D00DF2B58C7}" type="datetimeFigureOut">
              <a:rPr lang="en-US" smtClean="0"/>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0D626-9F19-4023-854A-1D00DF2B58C7}" type="datetimeFigureOut">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0D626-9F19-4023-854A-1D00DF2B58C7}" type="datetimeFigureOut">
              <a:rPr lang="en-US" smtClean="0"/>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0D626-9F19-4023-854A-1D00DF2B58C7}" type="datetimeFigureOut">
              <a:rPr lang="en-US" smtClean="0"/>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91FC2-443D-42F3-BDBE-95D82A8386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lstStyle/>
          <a:p>
            <a:r>
              <a:rPr lang="en-US" b="1">
                <a:latin typeface="Cambria" pitchFamily="18" charset="0"/>
              </a:rPr>
              <a:t>Module -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a:ea typeface="Cambria"/>
              </a:rPr>
              <a:t>Minimum Spanning Tree</a:t>
            </a:r>
          </a:p>
        </p:txBody>
      </p:sp>
      <p:sp>
        <p:nvSpPr>
          <p:cNvPr id="3" name="Content Placeholder 2"/>
          <p:cNvSpPr>
            <a:spLocks noGrp="1"/>
          </p:cNvSpPr>
          <p:nvPr>
            <p:ph idx="1"/>
          </p:nvPr>
        </p:nvSpPr>
        <p:spPr>
          <a:xfrm>
            <a:off x="457200" y="990600"/>
            <a:ext cx="8229600" cy="58674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A minimum spanning tree (MST) is defined as a spanning tree that has the minimum weight among all the possible spanning trees.</a:t>
            </a:r>
          </a:p>
          <a:p>
            <a:pPr algn="just">
              <a:lnSpc>
                <a:spcPct val="150000"/>
              </a:lnSpc>
              <a:buFont typeface="Courier New" panose="02070309020205020404" pitchFamily="49" charset="0"/>
              <a:buChar char="o"/>
            </a:pPr>
            <a:r>
              <a:rPr lang="en-US" sz="2000">
                <a:latin typeface="Cambria" pitchFamily="18" charset="0"/>
              </a:rPr>
              <a:t>The minimum spanning tree has all the properties of a spanning tree with an added constraint of having the minimum possible weights among all possible spanning trees. Like a spanning tree, there can also be many possible MSTs for a graph.</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Lightbox">
            <a:extLst>
              <a:ext uri="{FF2B5EF4-FFF2-40B4-BE49-F238E27FC236}">
                <a16:creationId xmlns:a16="http://schemas.microsoft.com/office/drawing/2014/main" id="{752D68EC-16EF-C387-E788-01C3FECF244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 t="5280" r="10833" b="20045"/>
          <a:stretch/>
        </p:blipFill>
        <p:spPr bwMode="auto">
          <a:xfrm>
            <a:off x="2209800" y="4191000"/>
            <a:ext cx="439949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27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Minimum Spanning Tree</a:t>
            </a:r>
          </a:p>
        </p:txBody>
      </p:sp>
      <p:sp>
        <p:nvSpPr>
          <p:cNvPr id="3" name="Content Placeholder 2"/>
          <p:cNvSpPr>
            <a:spLocks noGrp="1"/>
          </p:cNvSpPr>
          <p:nvPr>
            <p:ph idx="1"/>
          </p:nvPr>
        </p:nvSpPr>
        <p:spPr>
          <a:xfrm>
            <a:off x="457200" y="990600"/>
            <a:ext cx="8229600" cy="5867400"/>
          </a:xfrm>
        </p:spPr>
        <p:txBody>
          <a:bodyPr>
            <a:normAutofit/>
          </a:bodyPr>
          <a:lstStyle/>
          <a:p>
            <a:pPr lvl="2" algn="just">
              <a:lnSpc>
                <a:spcPct val="150000"/>
              </a:lnSpc>
              <a:buFont typeface="Wingdings" panose="05000000000000000000" pitchFamily="2" charset="2"/>
              <a:buChar char="ü"/>
            </a:pPr>
            <a:r>
              <a:rPr lang="en-US" sz="1600">
                <a:latin typeface="Cambria" pitchFamily="18" charset="0"/>
              </a:rPr>
              <a:t>Prim’s Minimum Spanning Tree Algorithm</a:t>
            </a:r>
          </a:p>
          <a:p>
            <a:pPr lvl="2" algn="just">
              <a:lnSpc>
                <a:spcPct val="150000"/>
              </a:lnSpc>
              <a:buFont typeface="Wingdings" panose="05000000000000000000" pitchFamily="2" charset="2"/>
              <a:buChar char="ü"/>
            </a:pPr>
            <a:r>
              <a:rPr lang="en-US" sz="1600">
                <a:latin typeface="Cambria" pitchFamily="18" charset="0"/>
              </a:rPr>
              <a:t>Kruskal’s Minimum Spanning Tree Algorithm</a:t>
            </a:r>
          </a:p>
          <a:p>
            <a:pPr marL="0" indent="0" algn="just">
              <a:lnSpc>
                <a:spcPct val="150000"/>
              </a:lnSpc>
              <a:buNone/>
            </a:pPr>
            <a:r>
              <a:rPr lang="en-US" sz="2000">
                <a:latin typeface="Cambria" pitchFamily="18" charset="0"/>
              </a:rPr>
              <a:t>Prim’s Minimum Spanning Tree Algorithm:</a:t>
            </a:r>
          </a:p>
          <a:p>
            <a:pPr lvl="1" algn="just">
              <a:lnSpc>
                <a:spcPct val="150000"/>
              </a:lnSpc>
              <a:buFont typeface="Courier New" panose="02070309020205020404" pitchFamily="49" charset="0"/>
              <a:buChar char="o"/>
            </a:pPr>
            <a:r>
              <a:rPr lang="en-US" sz="1600">
                <a:latin typeface="Cambria" pitchFamily="18" charset="0"/>
              </a:rPr>
              <a:t>It starts by selecting an arbitrary vertex and then adding it to the MST. </a:t>
            </a:r>
          </a:p>
          <a:p>
            <a:pPr lvl="1" algn="just">
              <a:lnSpc>
                <a:spcPct val="150000"/>
              </a:lnSpc>
              <a:buFont typeface="Courier New" panose="02070309020205020404" pitchFamily="49" charset="0"/>
              <a:buChar char="o"/>
            </a:pPr>
            <a:r>
              <a:rPr lang="en-US" sz="1600">
                <a:latin typeface="Cambria" pitchFamily="18" charset="0"/>
              </a:rPr>
              <a:t>Then, it repeatedly checks for the minimum edge weight that connects one vertex of MST to another vertex that is not yet in the MST. </a:t>
            </a:r>
          </a:p>
          <a:p>
            <a:pPr lvl="1" algn="just">
              <a:lnSpc>
                <a:spcPct val="150000"/>
              </a:lnSpc>
              <a:buFont typeface="Courier New" panose="02070309020205020404" pitchFamily="49" charset="0"/>
              <a:buChar char="o"/>
            </a:pPr>
            <a:r>
              <a:rPr lang="en-US" sz="1600">
                <a:latin typeface="Cambria" pitchFamily="18" charset="0"/>
              </a:rPr>
              <a:t>This process is continued until all the vertices are included in the MST. </a:t>
            </a:r>
          </a:p>
          <a:p>
            <a:pPr marL="0" indent="0" algn="just">
              <a:lnSpc>
                <a:spcPct val="150000"/>
              </a:lnSpc>
              <a:buNone/>
            </a:pPr>
            <a:r>
              <a:rPr lang="en-US" sz="2000">
                <a:latin typeface="Cambria" pitchFamily="18" charset="0"/>
              </a:rPr>
              <a:t>Kruskal’s Minimum Spanning Tree Algorithm:</a:t>
            </a:r>
          </a:p>
          <a:p>
            <a:pPr lvl="1" algn="just">
              <a:lnSpc>
                <a:spcPct val="150000"/>
              </a:lnSpc>
              <a:buFont typeface="Courier New" panose="02070309020205020404" pitchFamily="49" charset="0"/>
              <a:buChar char="o"/>
            </a:pPr>
            <a:r>
              <a:rPr lang="en-US" sz="1600">
                <a:latin typeface="Cambria" pitchFamily="18" charset="0"/>
              </a:rPr>
              <a:t>First, it sorts all the edges of the graph by their weights, </a:t>
            </a:r>
          </a:p>
          <a:p>
            <a:pPr lvl="1" algn="just">
              <a:lnSpc>
                <a:spcPct val="150000"/>
              </a:lnSpc>
              <a:buFont typeface="Courier New" panose="02070309020205020404" pitchFamily="49" charset="0"/>
              <a:buChar char="o"/>
            </a:pPr>
            <a:r>
              <a:rPr lang="en-US" sz="1600">
                <a:latin typeface="Cambria" pitchFamily="18" charset="0"/>
              </a:rPr>
              <a:t>Then starts the iterations of finding the spanning tree. </a:t>
            </a:r>
          </a:p>
          <a:p>
            <a:pPr lvl="1" algn="just">
              <a:lnSpc>
                <a:spcPct val="150000"/>
              </a:lnSpc>
              <a:buFont typeface="Courier New" panose="02070309020205020404" pitchFamily="49" charset="0"/>
              <a:buChar char="o"/>
            </a:pPr>
            <a:r>
              <a:rPr lang="en-US" sz="1600">
                <a:latin typeface="Cambria" pitchFamily="18" charset="0"/>
              </a:rPr>
              <a:t>At each iteration, the algorithm adds the next lowest-weight edge one by one, such that the edges picked until now does not form a cycle. continued until all the vertices are included in the MST</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266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600200"/>
          </a:xfrm>
        </p:spPr>
        <p:txBody>
          <a:bodyPr>
            <a:normAutofit/>
          </a:bodyPr>
          <a:lstStyle/>
          <a:p>
            <a:pPr lvl="1" algn="ctr"/>
            <a:r>
              <a:rPr lang="en-US" sz="4400">
                <a:latin typeface="Cambria" pitchFamily="18" charset="0"/>
              </a:rPr>
              <a:t>Prim’s Algorithm for Minimum Spanning Tree (MST)</a:t>
            </a:r>
          </a:p>
        </p:txBody>
      </p:sp>
      <p:sp>
        <p:nvSpPr>
          <p:cNvPr id="3" name="Content Placeholder 2"/>
          <p:cNvSpPr>
            <a:spLocks noGrp="1"/>
          </p:cNvSpPr>
          <p:nvPr>
            <p:ph idx="1"/>
          </p:nvPr>
        </p:nvSpPr>
        <p:spPr>
          <a:xfrm>
            <a:off x="457200" y="1447800"/>
            <a:ext cx="8229600" cy="5410200"/>
          </a:xfrm>
        </p:spPr>
        <p:txBody>
          <a:bodyPr>
            <a:normAutofit/>
          </a:bodyPr>
          <a:lstStyle/>
          <a:p>
            <a:pPr marL="400050" indent="-285750" algn="just">
              <a:lnSpc>
                <a:spcPct val="150000"/>
              </a:lnSpc>
              <a:buFont typeface="Wingdings" panose="05000000000000000000" pitchFamily="2" charset="2"/>
              <a:buChar char="ü"/>
            </a:pPr>
            <a:r>
              <a:rPr lang="en-US" sz="1800">
                <a:latin typeface="Cambria" pitchFamily="18" charset="0"/>
              </a:rPr>
              <a:t>The algorithm starts with an empty spanning tree. </a:t>
            </a:r>
          </a:p>
          <a:p>
            <a:pPr marL="400050" indent="-285750" algn="just">
              <a:lnSpc>
                <a:spcPct val="150000"/>
              </a:lnSpc>
              <a:buFont typeface="Wingdings" panose="05000000000000000000" pitchFamily="2" charset="2"/>
              <a:buChar char="ü"/>
            </a:pPr>
            <a:r>
              <a:rPr lang="en-US" sz="1800">
                <a:latin typeface="Cambria" pitchFamily="18" charset="0"/>
              </a:rPr>
              <a:t>The idea is to maintain two sets of vertices. </a:t>
            </a:r>
          </a:p>
          <a:p>
            <a:pPr marL="400050" indent="-285750" algn="just">
              <a:lnSpc>
                <a:spcPct val="150000"/>
              </a:lnSpc>
              <a:buFont typeface="Wingdings" panose="05000000000000000000" pitchFamily="2" charset="2"/>
              <a:buChar char="ü"/>
            </a:pPr>
            <a:r>
              <a:rPr lang="en-US" sz="1800">
                <a:latin typeface="Cambria" pitchFamily="18" charset="0"/>
              </a:rPr>
              <a:t>The first set contains the vertices already included in the MST, and the other set contains the vertices not yet included. </a:t>
            </a:r>
          </a:p>
          <a:p>
            <a:pPr marL="400050" indent="-285750" algn="just">
              <a:lnSpc>
                <a:spcPct val="150000"/>
              </a:lnSpc>
              <a:buFont typeface="Wingdings" panose="05000000000000000000" pitchFamily="2" charset="2"/>
              <a:buChar char="ü"/>
            </a:pPr>
            <a:r>
              <a:rPr lang="en-US" sz="1800">
                <a:latin typeface="Cambria" pitchFamily="18" charset="0"/>
              </a:rPr>
              <a:t>At every step, it considers all the edges that connect the two sets and picks the minimum weight edge from these edges. </a:t>
            </a:r>
          </a:p>
          <a:p>
            <a:pPr marL="400050" indent="-285750" algn="just">
              <a:lnSpc>
                <a:spcPct val="150000"/>
              </a:lnSpc>
              <a:buFont typeface="Wingdings" panose="05000000000000000000" pitchFamily="2" charset="2"/>
              <a:buChar char="ü"/>
            </a:pPr>
            <a:r>
              <a:rPr lang="en-US" sz="1800">
                <a:latin typeface="Cambria" pitchFamily="18" charset="0"/>
              </a:rPr>
              <a:t>After picking the edge, it moves the other endpoint of the edge to the set containing MST. </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502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lvl="1" algn="ctr"/>
            <a:r>
              <a:rPr lang="en-US" sz="4400">
                <a:latin typeface="Cambria" pitchFamily="18" charset="0"/>
              </a:rPr>
              <a:t>Algorithm</a:t>
            </a:r>
          </a:p>
        </p:txBody>
      </p:sp>
      <p:sp>
        <p:nvSpPr>
          <p:cNvPr id="3" name="Content Placeholder 2"/>
          <p:cNvSpPr>
            <a:spLocks noGrp="1"/>
          </p:cNvSpPr>
          <p:nvPr>
            <p:ph idx="1"/>
          </p:nvPr>
        </p:nvSpPr>
        <p:spPr>
          <a:xfrm>
            <a:off x="457200" y="1447800"/>
            <a:ext cx="8229600" cy="5410200"/>
          </a:xfrm>
        </p:spPr>
        <p:txBody>
          <a:bodyPr>
            <a:normAutofit/>
          </a:bodyPr>
          <a:lstStyle/>
          <a:p>
            <a:pPr marL="400050" indent="-285750" algn="just">
              <a:lnSpc>
                <a:spcPct val="150000"/>
              </a:lnSpc>
              <a:buFont typeface="Wingdings" panose="05000000000000000000" pitchFamily="2" charset="2"/>
              <a:buChar char="ü"/>
            </a:pPr>
            <a:r>
              <a:rPr lang="en-US" sz="1800">
                <a:latin typeface="Cambria" pitchFamily="18" charset="0"/>
              </a:rPr>
              <a:t>Step 1: Determine an arbitrary vertex as the starting vertex of the MST.</a:t>
            </a:r>
          </a:p>
          <a:p>
            <a:pPr marL="400050" indent="-285750" algn="just">
              <a:lnSpc>
                <a:spcPct val="150000"/>
              </a:lnSpc>
              <a:buFont typeface="Wingdings" panose="05000000000000000000" pitchFamily="2" charset="2"/>
              <a:buChar char="ü"/>
            </a:pPr>
            <a:r>
              <a:rPr lang="en-US" sz="1800">
                <a:latin typeface="Cambria" pitchFamily="18" charset="0"/>
              </a:rPr>
              <a:t>Step 2: Follow steps 3 to 5 till there are vertices that are not included in the MST (known as fringe vertex).</a:t>
            </a:r>
          </a:p>
          <a:p>
            <a:pPr marL="400050" indent="-285750" algn="just">
              <a:lnSpc>
                <a:spcPct val="150000"/>
              </a:lnSpc>
              <a:buFont typeface="Wingdings" panose="05000000000000000000" pitchFamily="2" charset="2"/>
              <a:buChar char="ü"/>
            </a:pPr>
            <a:r>
              <a:rPr lang="en-US" sz="1800">
                <a:latin typeface="Cambria" pitchFamily="18" charset="0"/>
              </a:rPr>
              <a:t>Step 3: Find edges connecting any tree vertex with the fringe vertices.</a:t>
            </a:r>
          </a:p>
          <a:p>
            <a:pPr marL="400050" indent="-285750" algn="just">
              <a:lnSpc>
                <a:spcPct val="150000"/>
              </a:lnSpc>
              <a:buFont typeface="Wingdings" panose="05000000000000000000" pitchFamily="2" charset="2"/>
              <a:buChar char="ü"/>
            </a:pPr>
            <a:r>
              <a:rPr lang="en-US" sz="1800">
                <a:latin typeface="Cambria" pitchFamily="18" charset="0"/>
              </a:rPr>
              <a:t>Step 4: Find the minimum among these edges.</a:t>
            </a:r>
          </a:p>
          <a:p>
            <a:pPr marL="400050" indent="-285750" algn="just">
              <a:lnSpc>
                <a:spcPct val="150000"/>
              </a:lnSpc>
              <a:buFont typeface="Wingdings" panose="05000000000000000000" pitchFamily="2" charset="2"/>
              <a:buChar char="ü"/>
            </a:pPr>
            <a:r>
              <a:rPr lang="en-US" sz="1800">
                <a:latin typeface="Cambria" pitchFamily="18" charset="0"/>
              </a:rPr>
              <a:t>Step 5: Add the chosen edge to the MST if it does not form any cycle.</a:t>
            </a:r>
          </a:p>
          <a:p>
            <a:pPr marL="400050" indent="-285750" algn="just">
              <a:lnSpc>
                <a:spcPct val="150000"/>
              </a:lnSpc>
              <a:buFont typeface="Wingdings" panose="05000000000000000000" pitchFamily="2" charset="2"/>
              <a:buChar char="ü"/>
            </a:pPr>
            <a:r>
              <a:rPr lang="en-US" sz="1800">
                <a:latin typeface="Cambria" pitchFamily="18" charset="0"/>
              </a:rPr>
              <a:t>Step 6: Return the MST and exit</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9768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lvl="1" algn="ctr"/>
            <a:r>
              <a:rPr lang="en-US" sz="4400">
                <a:latin typeface="Cambria" pitchFamily="18" charset="0"/>
              </a:rPr>
              <a:t>Prim’s Algorithm</a:t>
            </a:r>
          </a:p>
        </p:txBody>
      </p:sp>
      <p:sp>
        <p:nvSpPr>
          <p:cNvPr id="3" name="Content Placeholder 2"/>
          <p:cNvSpPr>
            <a:spLocks noGrp="1"/>
          </p:cNvSpPr>
          <p:nvPr>
            <p:ph idx="1"/>
          </p:nvPr>
        </p:nvSpPr>
        <p:spPr>
          <a:xfrm>
            <a:off x="457200" y="1066800"/>
            <a:ext cx="8229600" cy="5791200"/>
          </a:xfrm>
        </p:spPr>
        <p:txBody>
          <a:bodyPr>
            <a:normAutofit/>
          </a:bodyPr>
          <a:lstStyle/>
          <a:p>
            <a:pPr marL="400050" indent="-285750" algn="just">
              <a:lnSpc>
                <a:spcPct val="150000"/>
              </a:lnSpc>
              <a:buFont typeface="Wingdings" panose="05000000000000000000" pitchFamily="2" charset="2"/>
              <a:buChar char="ü"/>
            </a:pPr>
            <a:endParaRPr lang="en-US" sz="18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Lightbox">
            <a:extLst>
              <a:ext uri="{FF2B5EF4-FFF2-40B4-BE49-F238E27FC236}">
                <a16:creationId xmlns:a16="http://schemas.microsoft.com/office/drawing/2014/main" id="{8CBFC9C5-1D6C-F540-D7AE-0DE704FF9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2580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6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lvl="1" algn="ctr"/>
            <a:r>
              <a:rPr lang="en-US" sz="4400">
                <a:latin typeface="Cambria" pitchFamily="18" charset="0"/>
              </a:rPr>
              <a:t>Prim’s Algorithm</a:t>
            </a:r>
          </a:p>
        </p:txBody>
      </p:sp>
      <p:sp>
        <p:nvSpPr>
          <p:cNvPr id="3" name="Content Placeholder 2"/>
          <p:cNvSpPr>
            <a:spLocks noGrp="1"/>
          </p:cNvSpPr>
          <p:nvPr>
            <p:ph idx="1"/>
          </p:nvPr>
        </p:nvSpPr>
        <p:spPr>
          <a:xfrm>
            <a:off x="457200" y="1066800"/>
            <a:ext cx="8229600" cy="5791200"/>
          </a:xfrm>
        </p:spPr>
        <p:txBody>
          <a:bodyPr>
            <a:normAutofit/>
          </a:bodyPr>
          <a:lstStyle/>
          <a:p>
            <a:pPr marL="400050" indent="-285750" algn="just">
              <a:lnSpc>
                <a:spcPct val="150000"/>
              </a:lnSpc>
              <a:buFont typeface="Wingdings" panose="05000000000000000000" pitchFamily="2" charset="2"/>
              <a:buChar char="ü"/>
            </a:pPr>
            <a:endParaRPr lang="en-US" sz="18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4" name="Picture 2" descr="Lightbox">
            <a:extLst>
              <a:ext uri="{FF2B5EF4-FFF2-40B4-BE49-F238E27FC236}">
                <a16:creationId xmlns:a16="http://schemas.microsoft.com/office/drawing/2014/main" id="{64897ACA-9806-BF79-4E39-7ABC55AA13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4" b="24660"/>
          <a:stretch/>
        </p:blipFill>
        <p:spPr bwMode="auto">
          <a:xfrm>
            <a:off x="1371600" y="1066800"/>
            <a:ext cx="5700713" cy="248148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Lightbox">
            <a:extLst>
              <a:ext uri="{FF2B5EF4-FFF2-40B4-BE49-F238E27FC236}">
                <a16:creationId xmlns:a16="http://schemas.microsoft.com/office/drawing/2014/main" id="{F4A06973-7FA9-CAA9-9184-7EC9667C7D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56" t="-146" r="3806" b="26962"/>
          <a:stretch/>
        </p:blipFill>
        <p:spPr bwMode="auto">
          <a:xfrm>
            <a:off x="1142999" y="3548287"/>
            <a:ext cx="6781801" cy="30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9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600200"/>
          </a:xfrm>
        </p:spPr>
        <p:txBody>
          <a:bodyPr>
            <a:normAutofit/>
          </a:bodyPr>
          <a:lstStyle/>
          <a:p>
            <a:pPr lvl="1" algn="ctr"/>
            <a:r>
              <a:rPr lang="en-US" sz="4400">
                <a:latin typeface="Cambria" pitchFamily="18" charset="0"/>
              </a:rPr>
              <a:t>Kruskal’s Algorithm for Minimum Spanning Tree (MST)</a:t>
            </a:r>
          </a:p>
        </p:txBody>
      </p:sp>
      <p:sp>
        <p:nvSpPr>
          <p:cNvPr id="3" name="Content Placeholder 2"/>
          <p:cNvSpPr>
            <a:spLocks noGrp="1"/>
          </p:cNvSpPr>
          <p:nvPr>
            <p:ph idx="1"/>
          </p:nvPr>
        </p:nvSpPr>
        <p:spPr>
          <a:xfrm>
            <a:off x="457200" y="1447800"/>
            <a:ext cx="8229600" cy="5410200"/>
          </a:xfrm>
        </p:spPr>
        <p:txBody>
          <a:bodyPr>
            <a:normAutofit/>
          </a:bodyPr>
          <a:lstStyle/>
          <a:p>
            <a:pPr marL="400050" indent="-285750" algn="just">
              <a:lnSpc>
                <a:spcPct val="150000"/>
              </a:lnSpc>
              <a:buFont typeface="Wingdings" panose="05000000000000000000" pitchFamily="2" charset="2"/>
              <a:buChar char="ü"/>
            </a:pPr>
            <a:r>
              <a:rPr lang="en-US" sz="1800">
                <a:latin typeface="Cambria" pitchFamily="18" charset="0"/>
              </a:rPr>
              <a:t>Kruskal’s algorithm to find the minimum cost spanning tree uses the greedy approach. The Greedy Choice is to pick the smallest weight edge that does not cause a cycle in the MST constructed so far. </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8" name="Picture 2" descr="Lightbox">
            <a:extLst>
              <a:ext uri="{FF2B5EF4-FFF2-40B4-BE49-F238E27FC236}">
                <a16:creationId xmlns:a16="http://schemas.microsoft.com/office/drawing/2014/main" id="{714029AE-637D-BAE9-BEA8-CA3988C4C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124200"/>
            <a:ext cx="5775639" cy="263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53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rmAutofit/>
          </a:bodyPr>
          <a:lstStyle/>
          <a:p>
            <a:pPr lvl="1" algn="ctr"/>
            <a:r>
              <a:rPr lang="en-US" sz="4400">
                <a:latin typeface="Cambria" pitchFamily="18" charset="0"/>
              </a:rPr>
              <a:t>Kruskal’s Algorithm</a:t>
            </a:r>
          </a:p>
        </p:txBody>
      </p:sp>
      <p:graphicFrame>
        <p:nvGraphicFramePr>
          <p:cNvPr id="4" name="Content Placeholder 3">
            <a:extLst>
              <a:ext uri="{FF2B5EF4-FFF2-40B4-BE49-F238E27FC236}">
                <a16:creationId xmlns:a16="http://schemas.microsoft.com/office/drawing/2014/main" id="{869DE065-5E4B-E09F-DBE9-6D33BFEF88D9}"/>
              </a:ext>
            </a:extLst>
          </p:cNvPr>
          <p:cNvGraphicFramePr>
            <a:graphicFrameLocks noGrp="1"/>
          </p:cNvGraphicFramePr>
          <p:nvPr>
            <p:ph idx="1"/>
            <p:extLst>
              <p:ext uri="{D42A27DB-BD31-4B8C-83A1-F6EECF244321}">
                <p14:modId xmlns:p14="http://schemas.microsoft.com/office/powerpoint/2010/main" val="2352920097"/>
              </p:ext>
            </p:extLst>
          </p:nvPr>
        </p:nvGraphicFramePr>
        <p:xfrm>
          <a:off x="228600" y="4800600"/>
          <a:ext cx="8762995" cy="990600"/>
        </p:xfrm>
        <a:graphic>
          <a:graphicData uri="http://schemas.openxmlformats.org/drawingml/2006/table">
            <a:tbl>
              <a:tblPr>
                <a:tableStyleId>{5C22544A-7EE6-4342-B048-85BDC9FD1C3A}</a:tableStyleId>
              </a:tblPr>
              <a:tblGrid>
                <a:gridCol w="800523">
                  <a:extLst>
                    <a:ext uri="{9D8B030D-6E8A-4147-A177-3AD203B41FA5}">
                      <a16:colId xmlns:a16="http://schemas.microsoft.com/office/drawing/2014/main" val="1885023317"/>
                    </a:ext>
                  </a:extLst>
                </a:gridCol>
                <a:gridCol w="568748">
                  <a:extLst>
                    <a:ext uri="{9D8B030D-6E8A-4147-A177-3AD203B41FA5}">
                      <a16:colId xmlns:a16="http://schemas.microsoft.com/office/drawing/2014/main" val="662188926"/>
                    </a:ext>
                  </a:extLst>
                </a:gridCol>
                <a:gridCol w="568748">
                  <a:extLst>
                    <a:ext uri="{9D8B030D-6E8A-4147-A177-3AD203B41FA5}">
                      <a16:colId xmlns:a16="http://schemas.microsoft.com/office/drawing/2014/main" val="1272751342"/>
                    </a:ext>
                  </a:extLst>
                </a:gridCol>
                <a:gridCol w="568748">
                  <a:extLst>
                    <a:ext uri="{9D8B030D-6E8A-4147-A177-3AD203B41FA5}">
                      <a16:colId xmlns:a16="http://schemas.microsoft.com/office/drawing/2014/main" val="2190370236"/>
                    </a:ext>
                  </a:extLst>
                </a:gridCol>
                <a:gridCol w="568748">
                  <a:extLst>
                    <a:ext uri="{9D8B030D-6E8A-4147-A177-3AD203B41FA5}">
                      <a16:colId xmlns:a16="http://schemas.microsoft.com/office/drawing/2014/main" val="3113491668"/>
                    </a:ext>
                  </a:extLst>
                </a:gridCol>
                <a:gridCol w="568748">
                  <a:extLst>
                    <a:ext uri="{9D8B030D-6E8A-4147-A177-3AD203B41FA5}">
                      <a16:colId xmlns:a16="http://schemas.microsoft.com/office/drawing/2014/main" val="412723720"/>
                    </a:ext>
                  </a:extLst>
                </a:gridCol>
                <a:gridCol w="568748">
                  <a:extLst>
                    <a:ext uri="{9D8B030D-6E8A-4147-A177-3AD203B41FA5}">
                      <a16:colId xmlns:a16="http://schemas.microsoft.com/office/drawing/2014/main" val="1584715033"/>
                    </a:ext>
                  </a:extLst>
                </a:gridCol>
                <a:gridCol w="568748">
                  <a:extLst>
                    <a:ext uri="{9D8B030D-6E8A-4147-A177-3AD203B41FA5}">
                      <a16:colId xmlns:a16="http://schemas.microsoft.com/office/drawing/2014/main" val="836669428"/>
                    </a:ext>
                  </a:extLst>
                </a:gridCol>
                <a:gridCol w="568748">
                  <a:extLst>
                    <a:ext uri="{9D8B030D-6E8A-4147-A177-3AD203B41FA5}">
                      <a16:colId xmlns:a16="http://schemas.microsoft.com/office/drawing/2014/main" val="1811491914"/>
                    </a:ext>
                  </a:extLst>
                </a:gridCol>
                <a:gridCol w="568748">
                  <a:extLst>
                    <a:ext uri="{9D8B030D-6E8A-4147-A177-3AD203B41FA5}">
                      <a16:colId xmlns:a16="http://schemas.microsoft.com/office/drawing/2014/main" val="2724976120"/>
                    </a:ext>
                  </a:extLst>
                </a:gridCol>
                <a:gridCol w="568748">
                  <a:extLst>
                    <a:ext uri="{9D8B030D-6E8A-4147-A177-3AD203B41FA5}">
                      <a16:colId xmlns:a16="http://schemas.microsoft.com/office/drawing/2014/main" val="2370343556"/>
                    </a:ext>
                  </a:extLst>
                </a:gridCol>
                <a:gridCol w="568748">
                  <a:extLst>
                    <a:ext uri="{9D8B030D-6E8A-4147-A177-3AD203B41FA5}">
                      <a16:colId xmlns:a16="http://schemas.microsoft.com/office/drawing/2014/main" val="20279365"/>
                    </a:ext>
                  </a:extLst>
                </a:gridCol>
                <a:gridCol w="568748">
                  <a:extLst>
                    <a:ext uri="{9D8B030D-6E8A-4147-A177-3AD203B41FA5}">
                      <a16:colId xmlns:a16="http://schemas.microsoft.com/office/drawing/2014/main" val="2155197985"/>
                    </a:ext>
                  </a:extLst>
                </a:gridCol>
                <a:gridCol w="568748">
                  <a:extLst>
                    <a:ext uri="{9D8B030D-6E8A-4147-A177-3AD203B41FA5}">
                      <a16:colId xmlns:a16="http://schemas.microsoft.com/office/drawing/2014/main" val="820539328"/>
                    </a:ext>
                  </a:extLst>
                </a:gridCol>
                <a:gridCol w="568748">
                  <a:extLst>
                    <a:ext uri="{9D8B030D-6E8A-4147-A177-3AD203B41FA5}">
                      <a16:colId xmlns:a16="http://schemas.microsoft.com/office/drawing/2014/main" val="3140503076"/>
                    </a:ext>
                  </a:extLst>
                </a:gridCol>
              </a:tblGrid>
              <a:tr h="330200">
                <a:tc>
                  <a:txBody>
                    <a:bodyPr/>
                    <a:lstStyle/>
                    <a:p>
                      <a:pPr algn="ctr" fontAlgn="ctr"/>
                      <a:r>
                        <a:rPr lang="en-IN" sz="1200" u="none" strike="noStrike">
                          <a:effectLst/>
                          <a:latin typeface="Cambria" panose="02040503050406030204" pitchFamily="18" charset="0"/>
                          <a:ea typeface="Cambria" panose="02040503050406030204" pitchFamily="18" charset="0"/>
                        </a:rPr>
                        <a:t>Wight</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1</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2</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2</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4</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4</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6</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7</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7</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8</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8</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9</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10</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11</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14</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extLst>
                  <a:ext uri="{0D108BD9-81ED-4DB2-BD59-A6C34878D82A}">
                    <a16:rowId xmlns:a16="http://schemas.microsoft.com/office/drawing/2014/main" val="4224821993"/>
                  </a:ext>
                </a:extLst>
              </a:tr>
              <a:tr h="330200">
                <a:tc>
                  <a:txBody>
                    <a:bodyPr/>
                    <a:lstStyle/>
                    <a:p>
                      <a:pPr algn="ctr" fontAlgn="ctr"/>
                      <a:r>
                        <a:rPr lang="en-IN" sz="1200" u="none" strike="noStrike">
                          <a:effectLst/>
                          <a:latin typeface="Cambria" panose="02040503050406030204" pitchFamily="18" charset="0"/>
                          <a:ea typeface="Cambria" panose="02040503050406030204" pitchFamily="18" charset="0"/>
                        </a:rPr>
                        <a:t>Source</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7</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8</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6</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0</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2</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8</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2</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7</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0</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1</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3</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5</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1</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3</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extLst>
                  <a:ext uri="{0D108BD9-81ED-4DB2-BD59-A6C34878D82A}">
                    <a16:rowId xmlns:a16="http://schemas.microsoft.com/office/drawing/2014/main" val="7643141"/>
                  </a:ext>
                </a:extLst>
              </a:tr>
              <a:tr h="330200">
                <a:tc>
                  <a:txBody>
                    <a:bodyPr/>
                    <a:lstStyle/>
                    <a:p>
                      <a:pPr algn="ctr" fontAlgn="ctr"/>
                      <a:r>
                        <a:rPr lang="en-IN" sz="1200" u="none" strike="noStrike">
                          <a:effectLst/>
                          <a:latin typeface="Cambria" panose="02040503050406030204" pitchFamily="18" charset="0"/>
                          <a:ea typeface="Cambria" panose="02040503050406030204" pitchFamily="18" charset="0"/>
                        </a:rPr>
                        <a:t>Destination</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6</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2</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5</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1</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5</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6</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3</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8</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7</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2</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4</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4</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7</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tc>
                  <a:txBody>
                    <a:bodyPr/>
                    <a:lstStyle/>
                    <a:p>
                      <a:pPr algn="ctr" fontAlgn="ctr"/>
                      <a:r>
                        <a:rPr lang="en-IN" sz="1200" u="none" strike="noStrike">
                          <a:effectLst/>
                          <a:latin typeface="Cambria" panose="02040503050406030204" pitchFamily="18" charset="0"/>
                          <a:ea typeface="Cambria" panose="02040503050406030204" pitchFamily="18" charset="0"/>
                        </a:rPr>
                        <a:t>5</a:t>
                      </a:r>
                      <a:endParaRPr lang="en-IN" sz="1200" b="0" i="1" u="none" strike="noStrike">
                        <a:solidFill>
                          <a:srgbClr val="000000"/>
                        </a:solidFill>
                        <a:effectLst/>
                        <a:latin typeface="Cambria" panose="02040503050406030204" pitchFamily="18" charset="0"/>
                        <a:ea typeface="Cambria" panose="02040503050406030204" pitchFamily="18" charset="0"/>
                      </a:endParaRPr>
                    </a:p>
                  </a:txBody>
                  <a:tcPr marL="7109" marR="7109" marT="7109" marB="0" anchor="ctr"/>
                </a:tc>
                <a:extLst>
                  <a:ext uri="{0D108BD9-81ED-4DB2-BD59-A6C34878D82A}">
                    <a16:rowId xmlns:a16="http://schemas.microsoft.com/office/drawing/2014/main" val="4211779137"/>
                  </a:ext>
                </a:extLst>
              </a:tr>
            </a:tbl>
          </a:graphicData>
        </a:graphic>
      </p:graphicFrame>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8" name="Picture 2" descr="Lightbox">
            <a:extLst>
              <a:ext uri="{FF2B5EF4-FFF2-40B4-BE49-F238E27FC236}">
                <a16:creationId xmlns:a16="http://schemas.microsoft.com/office/drawing/2014/main" id="{714029AE-637D-BAE9-BEA8-CA3988C4C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180" y="1447800"/>
            <a:ext cx="5775639" cy="263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0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rmAutofit/>
          </a:bodyPr>
          <a:lstStyle/>
          <a:p>
            <a:pPr lvl="1" algn="ctr"/>
            <a:r>
              <a:rPr lang="en-US" sz="4400">
                <a:latin typeface="Cambria" pitchFamily="18" charset="0"/>
              </a:rPr>
              <a:t>Kruskal’s Algorithm</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8" name="Picture 4" descr="Lightbox">
            <a:extLst>
              <a:ext uri="{FF2B5EF4-FFF2-40B4-BE49-F238E27FC236}">
                <a16:creationId xmlns:a16="http://schemas.microsoft.com/office/drawing/2014/main" id="{04226CA7-2DCB-2473-4CA4-EB0A1DA2FE9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643" t="25528" r="5679" b="2996"/>
          <a:stretch/>
        </p:blipFill>
        <p:spPr bwMode="auto">
          <a:xfrm>
            <a:off x="1548669" y="1371600"/>
            <a:ext cx="5690331"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36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lvl="1" algn="ctr"/>
            <a:r>
              <a:rPr lang="en-US" sz="4400">
                <a:latin typeface="Cambria" pitchFamily="18" charset="0"/>
              </a:rPr>
              <a:t>Applications of Spanning Tree</a:t>
            </a:r>
          </a:p>
        </p:txBody>
      </p:sp>
      <p:sp>
        <p:nvSpPr>
          <p:cNvPr id="3" name="Content Placeholder 2"/>
          <p:cNvSpPr>
            <a:spLocks noGrp="1"/>
          </p:cNvSpPr>
          <p:nvPr>
            <p:ph idx="1"/>
          </p:nvPr>
        </p:nvSpPr>
        <p:spPr>
          <a:xfrm>
            <a:off x="457200" y="1143000"/>
            <a:ext cx="8229600" cy="5715000"/>
          </a:xfrm>
        </p:spPr>
        <p:txBody>
          <a:bodyPr>
            <a:normAutofit/>
          </a:bodyPr>
          <a:lstStyle/>
          <a:p>
            <a:pPr marL="400050" indent="-285750" algn="just">
              <a:lnSpc>
                <a:spcPct val="150000"/>
              </a:lnSpc>
              <a:buFont typeface="Wingdings" panose="05000000000000000000" pitchFamily="2" charset="2"/>
              <a:buChar char="ü"/>
            </a:pPr>
            <a:r>
              <a:rPr lang="en-US" sz="1800" b="1">
                <a:latin typeface="Cambria" pitchFamily="18" charset="0"/>
              </a:rPr>
              <a:t>Network design</a:t>
            </a:r>
            <a:r>
              <a:rPr lang="en-US" sz="1800">
                <a:latin typeface="Cambria" pitchFamily="18" charset="0"/>
              </a:rPr>
              <a:t>: Spanning trees can be used in network design to find the minimum number of connections required to connect all nodes. Minimum spanning trees, in particular, can help minimize the cost of the connections by selecting the cheapest edges.</a:t>
            </a:r>
          </a:p>
          <a:p>
            <a:pPr marL="400050" indent="-285750" algn="just">
              <a:lnSpc>
                <a:spcPct val="150000"/>
              </a:lnSpc>
              <a:buFont typeface="Wingdings" panose="05000000000000000000" pitchFamily="2" charset="2"/>
              <a:buChar char="ü"/>
            </a:pPr>
            <a:r>
              <a:rPr lang="en-US" sz="1800" b="1">
                <a:latin typeface="Cambria" pitchFamily="18" charset="0"/>
              </a:rPr>
              <a:t>Image processing</a:t>
            </a:r>
            <a:r>
              <a:rPr lang="en-US" sz="1800">
                <a:latin typeface="Cambria" pitchFamily="18" charset="0"/>
              </a:rPr>
              <a:t>: Spanning trees can be used in image processing to identify regions of similar intensity or color, which can be useful for segmentation and classification tasks.</a:t>
            </a:r>
          </a:p>
          <a:p>
            <a:pPr marL="400050" indent="-285750" algn="just">
              <a:lnSpc>
                <a:spcPct val="150000"/>
              </a:lnSpc>
              <a:buFont typeface="Wingdings" panose="05000000000000000000" pitchFamily="2" charset="2"/>
              <a:buChar char="ü"/>
            </a:pPr>
            <a:r>
              <a:rPr lang="en-US" sz="1800" b="1">
                <a:latin typeface="Cambria" pitchFamily="18" charset="0"/>
              </a:rPr>
              <a:t>Social network analysis</a:t>
            </a:r>
            <a:r>
              <a:rPr lang="en-US" sz="1800">
                <a:latin typeface="Cambria" pitchFamily="18" charset="0"/>
              </a:rPr>
              <a:t>: Spanning trees and minimum spanning trees can be used in social network analysis to identify important connections and relationships among individuals or groups.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23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Breadth First Search (BFS)</a:t>
            </a:r>
          </a:p>
        </p:txBody>
      </p:sp>
      <p:sp>
        <p:nvSpPr>
          <p:cNvPr id="3" name="Content Placeholder 2"/>
          <p:cNvSpPr>
            <a:spLocks noGrp="1"/>
          </p:cNvSpPr>
          <p:nvPr>
            <p:ph idx="1"/>
          </p:nvPr>
        </p:nvSpPr>
        <p:spPr>
          <a:xfrm>
            <a:off x="457200" y="990600"/>
            <a:ext cx="8229600" cy="58674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The Breadth First Search (BFS) algorithm is used to search a graph data structure for a node that meets a set of criteria. </a:t>
            </a:r>
          </a:p>
          <a:p>
            <a:pPr algn="just">
              <a:lnSpc>
                <a:spcPct val="150000"/>
              </a:lnSpc>
              <a:buFont typeface="Courier New" panose="02070309020205020404" pitchFamily="49" charset="0"/>
              <a:buChar char="o"/>
            </a:pPr>
            <a:r>
              <a:rPr lang="en-US" sz="2000">
                <a:latin typeface="Cambria" pitchFamily="18" charset="0"/>
              </a:rPr>
              <a:t>It starts at the root of the graph and visits all nodes at the current depth level before moving on to the nodes at the next depth level.</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r>
              <a:rPr lang="en-US" sz="2400">
                <a:latin typeface="Cambria" pitchFamily="18" charset="0"/>
              </a:rPr>
              <a:t>BFS : 8,3,10,1,6,14,4,7,13</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a:extLst>
              <a:ext uri="{FF2B5EF4-FFF2-40B4-BE49-F238E27FC236}">
                <a16:creationId xmlns:a16="http://schemas.microsoft.com/office/drawing/2014/main" id="{095A6D8A-83FF-1419-4BF2-9FE082ED9AC1}"/>
              </a:ext>
            </a:extLst>
          </p:cNvPr>
          <p:cNvPicPr>
            <a:picLocks noChangeAspect="1" noChangeArrowheads="1"/>
          </p:cNvPicPr>
          <p:nvPr/>
        </p:nvPicPr>
        <p:blipFill rotWithShape="1">
          <a:blip r:embed="rId3">
            <a:clrChange>
              <a:clrFrom>
                <a:srgbClr val="FFFFFF"/>
              </a:clrFrom>
              <a:clrTo>
                <a:srgbClr val="FFFFFF">
                  <a:alpha val="0"/>
                </a:srgbClr>
              </a:clrTo>
            </a:clrChange>
          </a:blip>
          <a:srcRect b="17708"/>
          <a:stretch/>
        </p:blipFill>
        <p:spPr bwMode="auto">
          <a:xfrm>
            <a:off x="2743200" y="2819400"/>
            <a:ext cx="3062941" cy="3124200"/>
          </a:xfrm>
          <a:prstGeom prst="rect">
            <a:avLst/>
          </a:prstGeom>
          <a:noFill/>
          <a:ln w="9525">
            <a:noFill/>
            <a:miter lim="800000"/>
            <a:headEnd/>
            <a:tailEnd/>
          </a:ln>
          <a:effectLst/>
        </p:spPr>
      </p:pic>
    </p:spTree>
    <p:extLst>
      <p:ext uri="{BB962C8B-B14F-4D97-AF65-F5344CB8AC3E}">
        <p14:creationId xmlns:p14="http://schemas.microsoft.com/office/powerpoint/2010/main" val="207395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5133E641-2B40-919A-9CF4-9BC88DE2EE71}"/>
              </a:ext>
            </a:extLst>
          </p:cNvPr>
          <p:cNvSpPr>
            <a:spLocks noGrp="1" noChangeArrowheads="1"/>
          </p:cNvSpPr>
          <p:nvPr>
            <p:ph type="title"/>
          </p:nvPr>
        </p:nvSpPr>
        <p:spPr>
          <a:xfrm>
            <a:off x="467283" y="274638"/>
            <a:ext cx="8151256" cy="822325"/>
          </a:xfrm>
        </p:spPr>
        <p:txBody>
          <a:bodyPr lIns="0" tIns="0" rIns="0" bIns="0" anchor="t"/>
          <a:lstStyle/>
          <a:p>
            <a:pPr>
              <a:lnSpc>
                <a:spcPct val="95000"/>
              </a:lnSpc>
            </a:pPr>
            <a:r>
              <a:rPr lang="en-US" altLang="en-US" sz="3900" b="1">
                <a:solidFill>
                  <a:srgbClr val="3B62AF"/>
                </a:solidFill>
                <a:latin typeface="Cambria" panose="02040503050406030204" pitchFamily="18" charset="0"/>
                <a:ea typeface="Cambria" panose="02040503050406030204" pitchFamily="18" charset="0"/>
              </a:rPr>
              <a:t>Dijkstra's algorithm </a:t>
            </a:r>
          </a:p>
        </p:txBody>
      </p:sp>
      <p:sp>
        <p:nvSpPr>
          <p:cNvPr id="18435" name="Rectangle 2">
            <a:extLst>
              <a:ext uri="{FF2B5EF4-FFF2-40B4-BE49-F238E27FC236}">
                <a16:creationId xmlns:a16="http://schemas.microsoft.com/office/drawing/2014/main" id="{4E8B92FE-1354-4276-673E-35E019C9417A}"/>
              </a:ext>
            </a:extLst>
          </p:cNvPr>
          <p:cNvSpPr>
            <a:spLocks noGrp="1" noChangeArrowheads="1"/>
          </p:cNvSpPr>
          <p:nvPr>
            <p:ph sz="quarter" idx="1"/>
          </p:nvPr>
        </p:nvSpPr>
        <p:spPr>
          <a:xfrm>
            <a:off x="457200" y="1171575"/>
            <a:ext cx="8161338" cy="4938713"/>
          </a:xfrm>
        </p:spPr>
        <p:txBody>
          <a:bodyPr lIns="0" tIns="0" rIns="0" bIns="0"/>
          <a:lstStyle/>
          <a:p>
            <a:pPr marL="0" indent="0" algn="just">
              <a:lnSpc>
                <a:spcPct val="95000"/>
              </a:lnSpc>
              <a:spcBef>
                <a:spcPct val="0"/>
              </a:spcBef>
              <a:buFont typeface="Arial" panose="020B0604020202020204" pitchFamily="34" charset="0"/>
              <a:buNone/>
            </a:pPr>
            <a:r>
              <a:rPr lang="en-US" altLang="en-US" sz="2500" b="1" u="sng">
                <a:solidFill>
                  <a:srgbClr val="444444"/>
                </a:solidFill>
                <a:latin typeface="Cambria" panose="02040503050406030204" pitchFamily="18" charset="0"/>
                <a:ea typeface="Cambria" panose="02040503050406030204" pitchFamily="18" charset="0"/>
              </a:rPr>
              <a:t>Dijkstra's algorithm</a:t>
            </a:r>
            <a:r>
              <a:rPr lang="en-US" altLang="en-US" sz="2500" b="1">
                <a:solidFill>
                  <a:srgbClr val="444444"/>
                </a:solidFill>
                <a:latin typeface="Cambria" panose="02040503050406030204" pitchFamily="18" charset="0"/>
                <a:ea typeface="Cambria" panose="02040503050406030204" pitchFamily="18" charset="0"/>
              </a:rPr>
              <a:t> </a:t>
            </a:r>
            <a:r>
              <a:rPr lang="en-US" altLang="en-US" sz="2500">
                <a:solidFill>
                  <a:srgbClr val="444444"/>
                </a:solidFill>
                <a:latin typeface="Cambria" panose="02040503050406030204" pitchFamily="18" charset="0"/>
                <a:ea typeface="Cambria" panose="02040503050406030204" pitchFamily="18" charset="0"/>
              </a:rPr>
              <a:t>-</a:t>
            </a:r>
            <a:r>
              <a:rPr lang="en-US" altLang="en-US" sz="2500" b="1">
                <a:solidFill>
                  <a:srgbClr val="444444"/>
                </a:solidFill>
                <a:latin typeface="Cambria" panose="02040503050406030204" pitchFamily="18" charset="0"/>
                <a:ea typeface="Cambria" panose="02040503050406030204" pitchFamily="18" charset="0"/>
              </a:rPr>
              <a:t> </a:t>
            </a:r>
            <a:r>
              <a:rPr lang="en-US" altLang="en-US" sz="2500">
                <a:solidFill>
                  <a:srgbClr val="444444"/>
                </a:solidFill>
                <a:latin typeface="Cambria" panose="02040503050406030204" pitchFamily="18" charset="0"/>
                <a:ea typeface="Cambria" panose="02040503050406030204" pitchFamily="18" charset="0"/>
              </a:rPr>
              <a:t>is a solution to the single-source shortest path problem in graph theory. </a:t>
            </a:r>
            <a:endParaRPr lang="en-US" altLang="en-US" sz="2500">
              <a:latin typeface="Cambria" panose="02040503050406030204" pitchFamily="18" charset="0"/>
              <a:ea typeface="Cambria" panose="02040503050406030204" pitchFamily="18" charset="0"/>
            </a:endParaRPr>
          </a:p>
          <a:p>
            <a:pPr marL="0" indent="0" algn="just">
              <a:lnSpc>
                <a:spcPct val="95000"/>
              </a:lnSpc>
              <a:spcBef>
                <a:spcPct val="0"/>
              </a:spcBef>
              <a:buFont typeface="Arial" panose="020B0604020202020204" pitchFamily="34" charset="0"/>
              <a:buNone/>
            </a:pPr>
            <a:r>
              <a:rPr lang="en-US" altLang="en-US" sz="2500">
                <a:solidFill>
                  <a:srgbClr val="444444"/>
                </a:solidFill>
                <a:latin typeface="Cambria" panose="02040503050406030204" pitchFamily="18" charset="0"/>
                <a:ea typeface="Cambria" panose="02040503050406030204" pitchFamily="18" charset="0"/>
              </a:rPr>
              <a:t> </a:t>
            </a:r>
            <a:endParaRPr lang="en-US" altLang="en-US" sz="2500">
              <a:latin typeface="Cambria" panose="02040503050406030204" pitchFamily="18" charset="0"/>
              <a:ea typeface="Cambria" panose="02040503050406030204" pitchFamily="18" charset="0"/>
            </a:endParaRPr>
          </a:p>
          <a:p>
            <a:pPr marL="0" indent="0" algn="just">
              <a:lnSpc>
                <a:spcPct val="95000"/>
              </a:lnSpc>
              <a:spcBef>
                <a:spcPct val="0"/>
              </a:spcBef>
              <a:buFont typeface="Arial" panose="020B0604020202020204" pitchFamily="34" charset="0"/>
              <a:buNone/>
            </a:pPr>
            <a:r>
              <a:rPr lang="en-US" altLang="en-US" sz="2500">
                <a:solidFill>
                  <a:srgbClr val="444444"/>
                </a:solidFill>
                <a:latin typeface="Cambria" panose="02040503050406030204" pitchFamily="18" charset="0"/>
                <a:ea typeface="Cambria" panose="02040503050406030204" pitchFamily="18" charset="0"/>
              </a:rPr>
              <a:t>Works on both directed and undirected graphs. However, all edges must have nonnegative weights.</a:t>
            </a:r>
          </a:p>
          <a:p>
            <a:pPr marL="0" indent="0" algn="just">
              <a:lnSpc>
                <a:spcPct val="95000"/>
              </a:lnSpc>
              <a:spcBef>
                <a:spcPct val="0"/>
              </a:spcBef>
              <a:buFont typeface="Arial" panose="020B0604020202020204" pitchFamily="34" charset="0"/>
              <a:buNone/>
            </a:pPr>
            <a:endParaRPr lang="en-US" altLang="en-US" sz="2500">
              <a:solidFill>
                <a:srgbClr val="444444"/>
              </a:solidFill>
              <a:latin typeface="Cambria" panose="02040503050406030204" pitchFamily="18" charset="0"/>
              <a:ea typeface="Cambria" panose="02040503050406030204" pitchFamily="18" charset="0"/>
            </a:endParaRPr>
          </a:p>
          <a:p>
            <a:pPr marL="0" indent="0" algn="just">
              <a:lnSpc>
                <a:spcPct val="95000"/>
              </a:lnSpc>
              <a:spcBef>
                <a:spcPct val="0"/>
              </a:spcBef>
              <a:buFont typeface="Arial" panose="020B0604020202020204" pitchFamily="34" charset="0"/>
              <a:buNone/>
            </a:pPr>
            <a:r>
              <a:rPr lang="en-US" altLang="en-US" sz="2500">
                <a:solidFill>
                  <a:srgbClr val="990000"/>
                </a:solidFill>
                <a:latin typeface="Cambria" panose="02040503050406030204" pitchFamily="18" charset="0"/>
                <a:ea typeface="Cambria" panose="02040503050406030204" pitchFamily="18" charset="0"/>
              </a:rPr>
              <a:t>Input:</a:t>
            </a:r>
            <a:r>
              <a:rPr lang="en-US" altLang="en-US" sz="2500">
                <a:solidFill>
                  <a:srgbClr val="444444"/>
                </a:solidFill>
                <a:latin typeface="Cambria" panose="02040503050406030204" pitchFamily="18" charset="0"/>
                <a:ea typeface="Cambria" panose="02040503050406030204" pitchFamily="18" charset="0"/>
              </a:rPr>
              <a:t> Weighted graph G={E,V} and source vertex </a:t>
            </a:r>
            <a:r>
              <a:rPr lang="en-US" altLang="en-US" sz="2500" i="1" err="1">
                <a:solidFill>
                  <a:srgbClr val="444444"/>
                </a:solidFill>
                <a:latin typeface="Cambria" panose="02040503050406030204" pitchFamily="18" charset="0"/>
                <a:ea typeface="Cambria" panose="02040503050406030204" pitchFamily="18" charset="0"/>
              </a:rPr>
              <a:t>v</a:t>
            </a:r>
            <a:r>
              <a:rPr lang="en-US" altLang="en-US" sz="2500" err="1">
                <a:latin typeface="Cambria" panose="02040503050406030204" pitchFamily="18" charset="0"/>
                <a:ea typeface="Cambria" panose="02040503050406030204" pitchFamily="18" charset="0"/>
              </a:rPr>
              <a:t>∈</a:t>
            </a:r>
            <a:r>
              <a:rPr lang="en-US" altLang="en-US" sz="2500" err="1">
                <a:solidFill>
                  <a:srgbClr val="444444"/>
                </a:solidFill>
                <a:latin typeface="Cambria" panose="02040503050406030204" pitchFamily="18" charset="0"/>
                <a:ea typeface="Cambria" panose="02040503050406030204" pitchFamily="18" charset="0"/>
              </a:rPr>
              <a:t>V</a:t>
            </a:r>
            <a:r>
              <a:rPr lang="en-US" altLang="en-US" sz="2500">
                <a:solidFill>
                  <a:srgbClr val="444444"/>
                </a:solidFill>
                <a:latin typeface="Cambria" panose="02040503050406030204" pitchFamily="18" charset="0"/>
                <a:ea typeface="Cambria" panose="02040503050406030204" pitchFamily="18" charset="0"/>
              </a:rPr>
              <a:t>, such that all edge weights are nonnegative</a:t>
            </a:r>
            <a:endParaRPr lang="en-US" altLang="en-US" sz="2500">
              <a:latin typeface="Cambria" panose="02040503050406030204" pitchFamily="18" charset="0"/>
              <a:ea typeface="Cambria" panose="02040503050406030204" pitchFamily="18" charset="0"/>
            </a:endParaRPr>
          </a:p>
          <a:p>
            <a:pPr marL="0" indent="0" algn="just">
              <a:lnSpc>
                <a:spcPct val="95000"/>
              </a:lnSpc>
              <a:spcBef>
                <a:spcPct val="0"/>
              </a:spcBef>
              <a:buFont typeface="Arial" panose="020B0604020202020204" pitchFamily="34" charset="0"/>
              <a:buNone/>
            </a:pPr>
            <a:r>
              <a:rPr lang="en-US" altLang="en-US" sz="2500">
                <a:solidFill>
                  <a:srgbClr val="444444"/>
                </a:solidFill>
                <a:latin typeface="Cambria" panose="02040503050406030204" pitchFamily="18" charset="0"/>
                <a:ea typeface="Cambria" panose="02040503050406030204" pitchFamily="18" charset="0"/>
              </a:rPr>
              <a:t> </a:t>
            </a:r>
            <a:endParaRPr lang="en-US" altLang="en-US" sz="2500">
              <a:latin typeface="Cambria" panose="02040503050406030204" pitchFamily="18" charset="0"/>
              <a:ea typeface="Cambria" panose="02040503050406030204" pitchFamily="18" charset="0"/>
            </a:endParaRPr>
          </a:p>
          <a:p>
            <a:pPr marL="0" indent="0" algn="just">
              <a:lnSpc>
                <a:spcPct val="95000"/>
              </a:lnSpc>
              <a:spcBef>
                <a:spcPct val="0"/>
              </a:spcBef>
              <a:buFont typeface="Arial" panose="020B0604020202020204" pitchFamily="34" charset="0"/>
              <a:buNone/>
            </a:pPr>
            <a:r>
              <a:rPr lang="en-US" altLang="en-US" sz="2500">
                <a:solidFill>
                  <a:srgbClr val="990000"/>
                </a:solidFill>
                <a:latin typeface="Cambria" panose="02040503050406030204" pitchFamily="18" charset="0"/>
                <a:ea typeface="Cambria" panose="02040503050406030204" pitchFamily="18" charset="0"/>
              </a:rPr>
              <a:t>Output:</a:t>
            </a:r>
            <a:r>
              <a:rPr lang="en-US" altLang="en-US" sz="2500">
                <a:solidFill>
                  <a:srgbClr val="444444"/>
                </a:solidFill>
                <a:latin typeface="Cambria" panose="02040503050406030204" pitchFamily="18" charset="0"/>
                <a:ea typeface="Cambria" panose="02040503050406030204" pitchFamily="18" charset="0"/>
              </a:rPr>
              <a:t> Lengths of shortest paths (or the shortest paths themselves) from a given source vertex</a:t>
            </a:r>
            <a:r>
              <a:rPr lang="en-US" altLang="en-US" sz="2500" i="1">
                <a:solidFill>
                  <a:srgbClr val="444444"/>
                </a:solidFill>
                <a:latin typeface="Cambria" panose="02040503050406030204" pitchFamily="18" charset="0"/>
                <a:ea typeface="Cambria" panose="02040503050406030204" pitchFamily="18" charset="0"/>
              </a:rPr>
              <a:t> </a:t>
            </a:r>
            <a:r>
              <a:rPr lang="en-US" altLang="en-US" sz="2500" i="1" err="1">
                <a:solidFill>
                  <a:srgbClr val="444444"/>
                </a:solidFill>
                <a:latin typeface="Cambria" panose="02040503050406030204" pitchFamily="18" charset="0"/>
                <a:ea typeface="Cambria" panose="02040503050406030204" pitchFamily="18" charset="0"/>
              </a:rPr>
              <a:t>v</a:t>
            </a:r>
            <a:r>
              <a:rPr lang="en-US" altLang="en-US" sz="2500" err="1">
                <a:latin typeface="Cambria" panose="02040503050406030204" pitchFamily="18" charset="0"/>
                <a:ea typeface="Cambria" panose="02040503050406030204" pitchFamily="18" charset="0"/>
              </a:rPr>
              <a:t>∈</a:t>
            </a:r>
            <a:r>
              <a:rPr lang="en-US" altLang="en-US" sz="2500" err="1">
                <a:solidFill>
                  <a:srgbClr val="444444"/>
                </a:solidFill>
                <a:latin typeface="Cambria" panose="02040503050406030204" pitchFamily="18" charset="0"/>
                <a:ea typeface="Cambria" panose="02040503050406030204" pitchFamily="18" charset="0"/>
              </a:rPr>
              <a:t>V</a:t>
            </a:r>
            <a:r>
              <a:rPr lang="en-US" altLang="en-US" sz="2500">
                <a:solidFill>
                  <a:srgbClr val="444444"/>
                </a:solidFill>
                <a:latin typeface="Cambria" panose="02040503050406030204" pitchFamily="18" charset="0"/>
                <a:ea typeface="Cambria" panose="02040503050406030204" pitchFamily="18" charset="0"/>
              </a:rPr>
              <a:t>  to all other vertices</a:t>
            </a:r>
            <a:endParaRPr lang="en-US" altLang="en-US" sz="2500">
              <a:latin typeface="Cambria" panose="02040503050406030204" pitchFamily="18" charset="0"/>
              <a:ea typeface="Cambria" panose="02040503050406030204" pitchFamily="18" charset="0"/>
            </a:endParaRPr>
          </a:p>
          <a:p>
            <a:pPr marL="0" indent="0" algn="just">
              <a:lnSpc>
                <a:spcPct val="95000"/>
              </a:lnSpc>
              <a:spcBef>
                <a:spcPct val="0"/>
              </a:spcBef>
              <a:buFont typeface="Arial" panose="020B0604020202020204" pitchFamily="34" charset="0"/>
              <a:buNone/>
            </a:pPr>
            <a:endParaRPr lang="en-US" altLang="en-US" sz="2500" b="1">
              <a:solidFill>
                <a:srgbClr val="444444"/>
              </a:solidFill>
              <a:latin typeface="Cambria" panose="02040503050406030204" pitchFamily="18" charset="0"/>
              <a:ea typeface="Cambria" panose="02040503050406030204" pitchFamily="18" charset="0"/>
            </a:endParaRPr>
          </a:p>
          <a:p>
            <a:pPr marL="0" indent="0" algn="just">
              <a:lnSpc>
                <a:spcPct val="95000"/>
              </a:lnSpc>
              <a:spcBef>
                <a:spcPct val="0"/>
              </a:spcBef>
              <a:buFont typeface="Arial" panose="020B0604020202020204" pitchFamily="34" charset="0"/>
              <a:buNone/>
            </a:pPr>
            <a:endParaRPr lang="en-US" altLang="en-US" sz="2500" b="1" u="sng">
              <a:solidFill>
                <a:srgbClr val="444444"/>
              </a:solidFill>
              <a:latin typeface="Cambria" panose="02040503050406030204" pitchFamily="18" charset="0"/>
              <a:ea typeface="Cambria" panose="020405030504060302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B759FA1-81C9-4C18-80D2-EBE9200E3929}"/>
              </a:ext>
            </a:extLst>
          </p:cNvPr>
          <p:cNvSpPr>
            <a:spLocks noGrp="1" noChangeArrowheads="1"/>
          </p:cNvSpPr>
          <p:nvPr>
            <p:ph type="title"/>
          </p:nvPr>
        </p:nvSpPr>
        <p:spPr>
          <a:xfrm>
            <a:off x="457200" y="0"/>
            <a:ext cx="8229600" cy="1143000"/>
          </a:xfrm>
        </p:spPr>
        <p:txBody>
          <a:bodyPr/>
          <a:lstStyle/>
          <a:p>
            <a:r>
              <a:rPr lang="en-US" altLang="en-US" b="1">
                <a:latin typeface="Cambria" panose="02040503050406030204" pitchFamily="18" charset="0"/>
                <a:ea typeface="Cambria" panose="02040503050406030204" pitchFamily="18" charset="0"/>
                <a:cs typeface="Arial" panose="020B0604020202020204" pitchFamily="34" charset="0"/>
              </a:rPr>
              <a:t>Approach</a:t>
            </a:r>
          </a:p>
        </p:txBody>
      </p:sp>
      <p:sp>
        <p:nvSpPr>
          <p:cNvPr id="16387" name="Rectangle 3">
            <a:extLst>
              <a:ext uri="{FF2B5EF4-FFF2-40B4-BE49-F238E27FC236}">
                <a16:creationId xmlns:a16="http://schemas.microsoft.com/office/drawing/2014/main" id="{A8C595CD-DF23-7D73-DADF-915AB73E5AA6}"/>
              </a:ext>
            </a:extLst>
          </p:cNvPr>
          <p:cNvSpPr>
            <a:spLocks noGrp="1" noChangeArrowheads="1"/>
          </p:cNvSpPr>
          <p:nvPr>
            <p:ph type="body" idx="1"/>
          </p:nvPr>
        </p:nvSpPr>
        <p:spPr>
          <a:xfrm>
            <a:off x="457200" y="990600"/>
            <a:ext cx="8229600" cy="5638800"/>
          </a:xfrm>
        </p:spPr>
        <p:txBody>
          <a:bodyPr>
            <a:normAutofit fontScale="92500" lnSpcReduction="20000"/>
          </a:bodyPr>
          <a:lstStyle/>
          <a:p>
            <a:pPr>
              <a:lnSpc>
                <a:spcPct val="150000"/>
              </a:lnSpc>
            </a:pPr>
            <a:r>
              <a:rPr lang="en-US" altLang="en-US" sz="2400">
                <a:latin typeface="Cambria" panose="02040503050406030204" pitchFamily="18" charset="0"/>
                <a:ea typeface="Cambria" panose="02040503050406030204" pitchFamily="18" charset="0"/>
              </a:rPr>
              <a:t>The algorithm computes for each vertex u the distance to u from the start vertex v, that is, the weight of a shortest path between v and u.</a:t>
            </a:r>
          </a:p>
          <a:p>
            <a:pPr>
              <a:lnSpc>
                <a:spcPct val="150000"/>
              </a:lnSpc>
            </a:pPr>
            <a:r>
              <a:rPr lang="en-US" altLang="en-US" sz="2400">
                <a:latin typeface="Cambria" panose="02040503050406030204" pitchFamily="18" charset="0"/>
                <a:ea typeface="Cambria" panose="02040503050406030204" pitchFamily="18" charset="0"/>
              </a:rPr>
              <a:t>the algorithm keeps track of the set of vertices for which the distance has been computed.</a:t>
            </a:r>
          </a:p>
          <a:p>
            <a:pPr>
              <a:lnSpc>
                <a:spcPct val="150000"/>
              </a:lnSpc>
            </a:pPr>
            <a:r>
              <a:rPr lang="en-US" altLang="en-US" sz="2400">
                <a:latin typeface="Cambria" panose="02040503050406030204" pitchFamily="18" charset="0"/>
                <a:ea typeface="Cambria" panose="02040503050406030204" pitchFamily="18" charset="0"/>
              </a:rPr>
              <a:t>Every vertex has a label D associated with it. For any vertex u, D[u] stores an approximation of the distance between v and u. The algorithm will update a D[u] value when it finds a shorter path from v to u.</a:t>
            </a:r>
          </a:p>
          <a:p>
            <a:pPr>
              <a:lnSpc>
                <a:spcPct val="150000"/>
              </a:lnSpc>
            </a:pPr>
            <a:r>
              <a:rPr lang="en-US" altLang="en-US" sz="2400">
                <a:latin typeface="Cambria" panose="02040503050406030204" pitchFamily="18" charset="0"/>
                <a:ea typeface="Cambria" panose="02040503050406030204" pitchFamily="18" charset="0"/>
              </a:rPr>
              <a:t>When a vertex u is added to the cloud, its label D[u] is equal to the actual (final) distance between the starting vertex v and vertex u.</a:t>
            </a:r>
          </a:p>
          <a:p>
            <a:pPr lvl="1">
              <a:lnSpc>
                <a:spcPct val="150000"/>
              </a:lnSpc>
              <a:buFont typeface="Arial" panose="020B0604020202020204" pitchFamily="34" charset="0"/>
              <a:buNone/>
            </a:pPr>
            <a:endParaRPr lang="en-US" altLang="en-US" sz="2400">
              <a:latin typeface="Cambria" panose="02040503050406030204" pitchFamily="18" charset="0"/>
              <a:ea typeface="Cambria" panose="02040503050406030204" pitchFamily="18" charset="0"/>
              <a:cs typeface="Arial" panose="020B0604020202020204" pitchFamily="34" charset="0"/>
            </a:endParaRPr>
          </a:p>
        </p:txBody>
      </p:sp>
      <p:sp>
        <p:nvSpPr>
          <p:cNvPr id="19460" name="Slide Number Placeholder 4">
            <a:extLst>
              <a:ext uri="{FF2B5EF4-FFF2-40B4-BE49-F238E27FC236}">
                <a16:creationId xmlns:a16="http://schemas.microsoft.com/office/drawing/2014/main" id="{05C6D058-9FA7-3408-3D79-53681F58FD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6A52DE6-8521-4299-B641-A50DB71902EC}" type="slidenum">
              <a:rPr lang="en-US" altLang="en-US" sz="1200">
                <a:solidFill>
                  <a:srgbClr val="898989"/>
                </a:solidFill>
                <a:latin typeface="Cambria" panose="02040503050406030204" pitchFamily="18" charset="0"/>
                <a:ea typeface="Cambria" panose="02040503050406030204" pitchFamily="18" charset="0"/>
              </a:rPr>
              <a:pPr eaLnBrk="1" hangingPunct="1"/>
              <a:t>21</a:t>
            </a:fld>
            <a:endParaRPr lang="en-US" altLang="en-US" sz="1200">
              <a:solidFill>
                <a:srgbClr val="898989"/>
              </a:solidFill>
              <a:latin typeface="Cambria" panose="02040503050406030204" pitchFamily="18" charset="0"/>
              <a:ea typeface="Cambria" panose="020405030504060302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D8D343B-C250-8122-835A-3662E60A151A}"/>
              </a:ext>
            </a:extLst>
          </p:cNvPr>
          <p:cNvSpPr>
            <a:spLocks noGrp="1" noChangeArrowheads="1"/>
          </p:cNvSpPr>
          <p:nvPr>
            <p:ph type="title"/>
          </p:nvPr>
        </p:nvSpPr>
        <p:spPr>
          <a:xfrm>
            <a:off x="457200" y="-76200"/>
            <a:ext cx="8229600" cy="1143000"/>
          </a:xfrm>
        </p:spPr>
        <p:txBody>
          <a:bodyPr/>
          <a:lstStyle/>
          <a:p>
            <a:r>
              <a:rPr lang="en-US" altLang="en-US">
                <a:latin typeface="Cambria" panose="02040503050406030204" pitchFamily="18" charset="0"/>
                <a:ea typeface="Cambria" panose="02040503050406030204" pitchFamily="18" charset="0"/>
              </a:rPr>
              <a:t>Dijkstra pseudocode</a:t>
            </a:r>
          </a:p>
        </p:txBody>
      </p:sp>
      <p:sp>
        <p:nvSpPr>
          <p:cNvPr id="20483" name="Rectangle 3">
            <a:extLst>
              <a:ext uri="{FF2B5EF4-FFF2-40B4-BE49-F238E27FC236}">
                <a16:creationId xmlns:a16="http://schemas.microsoft.com/office/drawing/2014/main" id="{6C7200B3-39BD-094C-4EF7-D63A4C76B753}"/>
              </a:ext>
            </a:extLst>
          </p:cNvPr>
          <p:cNvSpPr>
            <a:spLocks noGrp="1" noChangeArrowheads="1"/>
          </p:cNvSpPr>
          <p:nvPr>
            <p:ph type="body" idx="1"/>
          </p:nvPr>
        </p:nvSpPr>
        <p:spPr>
          <a:xfrm>
            <a:off x="457200" y="1143000"/>
            <a:ext cx="8229600" cy="5334000"/>
          </a:xfrm>
        </p:spPr>
        <p:txBody>
          <a:bodyPr>
            <a:normAutofit/>
          </a:bodyPr>
          <a:lstStyle/>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Dijkstra(v1, v2):</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a:t>
            </a:r>
            <a:r>
              <a:rPr lang="en-US" altLang="en-US" sz="1800" i="1">
                <a:solidFill>
                  <a:srgbClr val="4F81BD"/>
                </a:solidFill>
                <a:latin typeface="Cambria" panose="02040503050406030204" pitchFamily="18" charset="0"/>
                <a:ea typeface="Cambria" panose="02040503050406030204" pitchFamily="18" charset="0"/>
              </a:rPr>
              <a:t>for each vertex v:                            // Initialization</a:t>
            </a:r>
          </a:p>
          <a:p>
            <a:pPr>
              <a:lnSpc>
                <a:spcPct val="70000"/>
              </a:lnSpc>
              <a:buFont typeface="Wingdings" panose="05000000000000000000" pitchFamily="2" charset="2"/>
              <a:buNone/>
            </a:pPr>
            <a:r>
              <a:rPr lang="en-US" altLang="en-US" sz="1800" i="1">
                <a:solidFill>
                  <a:srgbClr val="4F81BD"/>
                </a:solidFill>
                <a:latin typeface="Cambria" panose="02040503050406030204" pitchFamily="18" charset="0"/>
                <a:ea typeface="Cambria" panose="02040503050406030204" pitchFamily="18" charset="0"/>
              </a:rPr>
              <a:t>         v's distance := infinity.</a:t>
            </a:r>
          </a:p>
          <a:p>
            <a:pPr>
              <a:lnSpc>
                <a:spcPct val="70000"/>
              </a:lnSpc>
              <a:buFont typeface="Wingdings" panose="05000000000000000000" pitchFamily="2" charset="2"/>
              <a:buNone/>
            </a:pPr>
            <a:r>
              <a:rPr lang="en-US" altLang="en-US" sz="1800" i="1">
                <a:solidFill>
                  <a:srgbClr val="4F81BD"/>
                </a:solidFill>
                <a:latin typeface="Cambria" panose="02040503050406030204" pitchFamily="18" charset="0"/>
                <a:ea typeface="Cambria" panose="02040503050406030204" pitchFamily="18" charset="0"/>
              </a:rPr>
              <a:t>         v's previous := none.</a:t>
            </a:r>
          </a:p>
          <a:p>
            <a:pPr>
              <a:lnSpc>
                <a:spcPct val="70000"/>
              </a:lnSpc>
              <a:buFont typeface="Wingdings" panose="05000000000000000000" pitchFamily="2" charset="2"/>
              <a:buNone/>
            </a:pPr>
            <a:r>
              <a:rPr lang="en-US" altLang="en-US" sz="1800" i="1">
                <a:solidFill>
                  <a:srgbClr val="4F81BD"/>
                </a:solidFill>
                <a:latin typeface="Cambria" panose="02040503050406030204" pitchFamily="18" charset="0"/>
                <a:ea typeface="Cambria" panose="02040503050406030204" pitchFamily="18" charset="0"/>
              </a:rPr>
              <a:t>    v1's distance := 0.</a:t>
            </a:r>
          </a:p>
          <a:p>
            <a:pPr>
              <a:lnSpc>
                <a:spcPct val="70000"/>
              </a:lnSpc>
              <a:buFont typeface="Wingdings" panose="05000000000000000000" pitchFamily="2" charset="2"/>
              <a:buNone/>
            </a:pPr>
            <a:r>
              <a:rPr lang="en-US" altLang="en-US" sz="1800" i="1">
                <a:solidFill>
                  <a:srgbClr val="4F81BD"/>
                </a:solidFill>
                <a:latin typeface="Cambria" panose="02040503050406030204" pitchFamily="18" charset="0"/>
                <a:ea typeface="Cambria" panose="02040503050406030204" pitchFamily="18" charset="0"/>
              </a:rPr>
              <a:t>    List := {all vertices}.</a:t>
            </a:r>
          </a:p>
          <a:p>
            <a:pPr>
              <a:lnSpc>
                <a:spcPct val="70000"/>
              </a:lnSpc>
              <a:buFont typeface="Wingdings" panose="05000000000000000000" pitchFamily="2" charset="2"/>
              <a:buNone/>
            </a:pPr>
            <a:endParaRPr lang="en-US" altLang="en-US" sz="1800" i="1">
              <a:latin typeface="Cambria" panose="02040503050406030204" pitchFamily="18" charset="0"/>
              <a:ea typeface="Cambria" panose="02040503050406030204" pitchFamily="18" charset="0"/>
            </a:endParaRP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while List is not empty:</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v := remove List vertex with minimum distance.</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mark v as known.</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for each unknown neighbor n of v:</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a:t>
            </a:r>
            <a:r>
              <a:rPr lang="en-US" altLang="en-US" sz="1800" i="1" err="1">
                <a:latin typeface="Cambria" panose="02040503050406030204" pitchFamily="18" charset="0"/>
                <a:ea typeface="Cambria" panose="02040503050406030204" pitchFamily="18" charset="0"/>
              </a:rPr>
              <a:t>dist</a:t>
            </a:r>
            <a:r>
              <a:rPr lang="en-US" altLang="en-US" sz="1800" i="1">
                <a:latin typeface="Cambria" panose="02040503050406030204" pitchFamily="18" charset="0"/>
                <a:ea typeface="Cambria" panose="02040503050406030204" pitchFamily="18" charset="0"/>
              </a:rPr>
              <a:t> := v's distance + edge (v, n)'s weight.</a:t>
            </a:r>
          </a:p>
          <a:p>
            <a:pPr>
              <a:lnSpc>
                <a:spcPct val="70000"/>
              </a:lnSpc>
              <a:buFont typeface="Wingdings" panose="05000000000000000000" pitchFamily="2" charset="2"/>
              <a:buNone/>
            </a:pPr>
            <a:endParaRPr lang="en-US" altLang="en-US" sz="1800" i="1">
              <a:latin typeface="Cambria" panose="02040503050406030204" pitchFamily="18" charset="0"/>
              <a:ea typeface="Cambria" panose="02040503050406030204" pitchFamily="18" charset="0"/>
            </a:endParaRP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if </a:t>
            </a:r>
            <a:r>
              <a:rPr lang="en-US" altLang="en-US" sz="1800" i="1" err="1">
                <a:latin typeface="Cambria" panose="02040503050406030204" pitchFamily="18" charset="0"/>
                <a:ea typeface="Cambria" panose="02040503050406030204" pitchFamily="18" charset="0"/>
              </a:rPr>
              <a:t>dist</a:t>
            </a:r>
            <a:r>
              <a:rPr lang="en-US" altLang="en-US" sz="1800" i="1">
                <a:latin typeface="Cambria" panose="02040503050406030204" pitchFamily="18" charset="0"/>
                <a:ea typeface="Cambria" panose="02040503050406030204" pitchFamily="18" charset="0"/>
              </a:rPr>
              <a:t> is smaller than n's distance:</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n's distance := dist.</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n's previous := v.</a:t>
            </a:r>
          </a:p>
          <a:p>
            <a:pPr>
              <a:lnSpc>
                <a:spcPct val="70000"/>
              </a:lnSpc>
              <a:buFont typeface="Wingdings" panose="05000000000000000000" pitchFamily="2" charset="2"/>
              <a:buNone/>
            </a:pPr>
            <a:endParaRPr lang="en-US" altLang="en-US" sz="1800" i="1">
              <a:latin typeface="Cambria" panose="02040503050406030204" pitchFamily="18" charset="0"/>
              <a:ea typeface="Cambria" panose="02040503050406030204" pitchFamily="18" charset="0"/>
            </a:endParaRP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reconstruct path from v2 back to v1,</a:t>
            </a:r>
          </a:p>
          <a:p>
            <a:pPr>
              <a:lnSpc>
                <a:spcPct val="70000"/>
              </a:lnSpc>
              <a:buFont typeface="Wingdings" panose="05000000000000000000" pitchFamily="2" charset="2"/>
              <a:buNone/>
            </a:pPr>
            <a:r>
              <a:rPr lang="en-US" altLang="en-US" sz="1800" i="1">
                <a:latin typeface="Cambria" panose="02040503050406030204" pitchFamily="18" charset="0"/>
                <a:ea typeface="Cambria" panose="02040503050406030204" pitchFamily="18" charset="0"/>
              </a:rPr>
              <a:t>    following previous pointers.</a:t>
            </a:r>
          </a:p>
        </p:txBody>
      </p:sp>
      <p:sp>
        <p:nvSpPr>
          <p:cNvPr id="20484" name="Slide Number Placeholder 4">
            <a:extLst>
              <a:ext uri="{FF2B5EF4-FFF2-40B4-BE49-F238E27FC236}">
                <a16:creationId xmlns:a16="http://schemas.microsoft.com/office/drawing/2014/main" id="{7CFAD5D2-E6F2-D777-812F-C8BCCD61BA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813C6CF-3E64-4C4E-89B5-CDA8CB59AC70}" type="slidenum">
              <a:rPr lang="en-US" altLang="en-US" sz="1200">
                <a:solidFill>
                  <a:srgbClr val="898989"/>
                </a:solidFill>
                <a:latin typeface="Calibri" panose="020F0502020204030204" pitchFamily="34" charset="0"/>
              </a:rPr>
              <a:pPr eaLnBrk="1" hangingPunct="1"/>
              <a:t>22</a:t>
            </a:fld>
            <a:endParaRPr lang="en-US" altLang="en-US" sz="1200">
              <a:solidFill>
                <a:srgbClr val="898989"/>
              </a:solidFill>
              <a:latin typeface="Calibri" panose="020F050202020403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016D31C5-705F-546E-180A-D524B12109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FDE69C-0FAA-43CF-9BA3-68802D0FB508}" type="slidenum">
              <a:rPr lang="en-US" altLang="en-US" sz="1200">
                <a:solidFill>
                  <a:srgbClr val="898989"/>
                </a:solidFill>
                <a:latin typeface="Calibri" panose="020F0502020204030204" pitchFamily="34" charset="0"/>
              </a:rPr>
              <a:pPr eaLnBrk="1" hangingPunct="1"/>
              <a:t>23</a:t>
            </a:fld>
            <a:endParaRPr lang="en-US" altLang="en-US" sz="1200">
              <a:solidFill>
                <a:srgbClr val="898989"/>
              </a:solidFill>
              <a:latin typeface="Calibri" panose="020F0502020204030204" pitchFamily="34" charset="0"/>
            </a:endParaRPr>
          </a:p>
        </p:txBody>
      </p:sp>
      <p:sp>
        <p:nvSpPr>
          <p:cNvPr id="21507" name="Rectangle 2">
            <a:extLst>
              <a:ext uri="{FF2B5EF4-FFF2-40B4-BE49-F238E27FC236}">
                <a16:creationId xmlns:a16="http://schemas.microsoft.com/office/drawing/2014/main" id="{0A538755-7B59-2C7A-00AB-AB9C7BA19732}"/>
              </a:ext>
            </a:extLst>
          </p:cNvPr>
          <p:cNvSpPr>
            <a:spLocks noGrp="1" noChangeArrowheads="1"/>
          </p:cNvSpPr>
          <p:nvPr>
            <p:ph type="title"/>
          </p:nvPr>
        </p:nvSpPr>
        <p:spPr>
          <a:xfrm>
            <a:off x="457200" y="76200"/>
            <a:ext cx="8229600" cy="1143000"/>
          </a:xfrm>
        </p:spPr>
        <p:txBody>
          <a:bodyPr/>
          <a:lstStyle/>
          <a:p>
            <a:r>
              <a:rPr lang="en-US" altLang="en-US">
                <a:latin typeface="Cambria" panose="02040503050406030204" pitchFamily="18" charset="0"/>
                <a:ea typeface="Cambria" panose="02040503050406030204" pitchFamily="18" charset="0"/>
              </a:rPr>
              <a:t>Example: Initialization</a:t>
            </a:r>
          </a:p>
        </p:txBody>
      </p:sp>
      <p:sp>
        <p:nvSpPr>
          <p:cNvPr id="21508" name="Oval 3">
            <a:extLst>
              <a:ext uri="{FF2B5EF4-FFF2-40B4-BE49-F238E27FC236}">
                <a16:creationId xmlns:a16="http://schemas.microsoft.com/office/drawing/2014/main" id="{A2010274-8C74-44F3-1B79-0D6536B4ABB0}"/>
              </a:ext>
            </a:extLst>
          </p:cNvPr>
          <p:cNvSpPr>
            <a:spLocks noChangeArrowheads="1"/>
          </p:cNvSpPr>
          <p:nvPr/>
        </p:nvSpPr>
        <p:spPr bwMode="auto">
          <a:xfrm>
            <a:off x="3352800" y="2438400"/>
            <a:ext cx="457200" cy="457200"/>
          </a:xfrm>
          <a:prstGeom prst="ellipse">
            <a:avLst/>
          </a:prstGeom>
          <a:solidFill>
            <a:schemeClr val="bg1"/>
          </a:solidFill>
          <a:ln w="9525">
            <a:solidFill>
              <a:schemeClr val="accent2"/>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1509" name="Oval 4">
            <a:extLst>
              <a:ext uri="{FF2B5EF4-FFF2-40B4-BE49-F238E27FC236}">
                <a16:creationId xmlns:a16="http://schemas.microsoft.com/office/drawing/2014/main" id="{78CCE2CF-C8AB-4220-5D76-51E9CF36CE08}"/>
              </a:ext>
            </a:extLst>
          </p:cNvPr>
          <p:cNvSpPr>
            <a:spLocks noChangeArrowheads="1"/>
          </p:cNvSpPr>
          <p:nvPr/>
        </p:nvSpPr>
        <p:spPr bwMode="auto">
          <a:xfrm>
            <a:off x="54102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1510" name="Oval 5">
            <a:extLst>
              <a:ext uri="{FF2B5EF4-FFF2-40B4-BE49-F238E27FC236}">
                <a16:creationId xmlns:a16="http://schemas.microsoft.com/office/drawing/2014/main" id="{150442FF-E443-3624-1540-D77718DF0823}"/>
              </a:ext>
            </a:extLst>
          </p:cNvPr>
          <p:cNvSpPr>
            <a:spLocks noChangeArrowheads="1"/>
          </p:cNvSpPr>
          <p:nvPr/>
        </p:nvSpPr>
        <p:spPr bwMode="auto">
          <a:xfrm>
            <a:off x="33528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1511" name="AutoShape 6">
            <a:extLst>
              <a:ext uri="{FF2B5EF4-FFF2-40B4-BE49-F238E27FC236}">
                <a16:creationId xmlns:a16="http://schemas.microsoft.com/office/drawing/2014/main" id="{E546F6C4-4463-3F93-D982-C9DA5A7CFA91}"/>
              </a:ext>
            </a:extLst>
          </p:cNvPr>
          <p:cNvCxnSpPr>
            <a:cxnSpLocks noChangeShapeType="1"/>
            <a:stCxn id="21509" idx="2"/>
            <a:endCxn id="21510" idx="6"/>
          </p:cNvCxnSpPr>
          <p:nvPr/>
        </p:nvCxnSpPr>
        <p:spPr bwMode="auto">
          <a:xfrm flipH="1">
            <a:off x="3810000" y="4953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2" name="AutoShape 7">
            <a:extLst>
              <a:ext uri="{FF2B5EF4-FFF2-40B4-BE49-F238E27FC236}">
                <a16:creationId xmlns:a16="http://schemas.microsoft.com/office/drawing/2014/main" id="{EF73A6E0-0486-C084-5305-F894C0004FBA}"/>
              </a:ext>
            </a:extLst>
          </p:cNvPr>
          <p:cNvCxnSpPr>
            <a:cxnSpLocks noChangeShapeType="1"/>
            <a:stCxn id="21524" idx="2"/>
            <a:endCxn id="21521" idx="6"/>
          </p:cNvCxnSpPr>
          <p:nvPr/>
        </p:nvCxnSpPr>
        <p:spPr bwMode="auto">
          <a:xfrm flipH="1">
            <a:off x="2819400" y="3810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3" name="AutoShape 8">
            <a:extLst>
              <a:ext uri="{FF2B5EF4-FFF2-40B4-BE49-F238E27FC236}">
                <a16:creationId xmlns:a16="http://schemas.microsoft.com/office/drawing/2014/main" id="{B42D289E-DCF1-62BE-C26F-2D39EE95630C}"/>
              </a:ext>
            </a:extLst>
          </p:cNvPr>
          <p:cNvCxnSpPr>
            <a:cxnSpLocks noChangeShapeType="1"/>
            <a:stCxn id="21508" idx="6"/>
            <a:endCxn id="21514" idx="2"/>
          </p:cNvCxnSpPr>
          <p:nvPr/>
        </p:nvCxnSpPr>
        <p:spPr bwMode="auto">
          <a:xfrm>
            <a:off x="3810000" y="2667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4" name="Oval 9">
            <a:extLst>
              <a:ext uri="{FF2B5EF4-FFF2-40B4-BE49-F238E27FC236}">
                <a16:creationId xmlns:a16="http://schemas.microsoft.com/office/drawing/2014/main" id="{89141344-883D-B5DC-E235-5819CC1C7AC4}"/>
              </a:ext>
            </a:extLst>
          </p:cNvPr>
          <p:cNvSpPr>
            <a:spLocks noChangeArrowheads="1"/>
          </p:cNvSpPr>
          <p:nvPr/>
        </p:nvSpPr>
        <p:spPr bwMode="auto">
          <a:xfrm>
            <a:off x="5410200" y="2438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1515" name="Oval 10">
            <a:extLst>
              <a:ext uri="{FF2B5EF4-FFF2-40B4-BE49-F238E27FC236}">
                <a16:creationId xmlns:a16="http://schemas.microsoft.com/office/drawing/2014/main" id="{33F79FA0-DC03-E421-3748-25314A815F30}"/>
              </a:ext>
            </a:extLst>
          </p:cNvPr>
          <p:cNvSpPr>
            <a:spLocks noChangeArrowheads="1"/>
          </p:cNvSpPr>
          <p:nvPr/>
        </p:nvSpPr>
        <p:spPr bwMode="auto">
          <a:xfrm>
            <a:off x="63246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1516" name="AutoShape 11">
            <a:extLst>
              <a:ext uri="{FF2B5EF4-FFF2-40B4-BE49-F238E27FC236}">
                <a16:creationId xmlns:a16="http://schemas.microsoft.com/office/drawing/2014/main" id="{5720C224-E76A-5141-98B3-12B3BE098FBA}"/>
              </a:ext>
            </a:extLst>
          </p:cNvPr>
          <p:cNvCxnSpPr>
            <a:cxnSpLocks noChangeShapeType="1"/>
            <a:stCxn id="21515" idx="2"/>
            <a:endCxn id="21524" idx="6"/>
          </p:cNvCxnSpPr>
          <p:nvPr/>
        </p:nvCxnSpPr>
        <p:spPr bwMode="auto">
          <a:xfrm flipH="1">
            <a:off x="4876800" y="3810000"/>
            <a:ext cx="1447800"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1517" name="AutoShape 12">
            <a:extLst>
              <a:ext uri="{FF2B5EF4-FFF2-40B4-BE49-F238E27FC236}">
                <a16:creationId xmlns:a16="http://schemas.microsoft.com/office/drawing/2014/main" id="{79FE5164-F0CE-60C5-2272-C6A870BC25D3}"/>
              </a:ext>
            </a:extLst>
          </p:cNvPr>
          <p:cNvCxnSpPr>
            <a:cxnSpLocks noChangeShapeType="1"/>
            <a:stCxn id="21515" idx="1"/>
            <a:endCxn id="21514" idx="5"/>
          </p:cNvCxnSpPr>
          <p:nvPr/>
        </p:nvCxnSpPr>
        <p:spPr bwMode="auto">
          <a:xfrm flipH="1" flipV="1">
            <a:off x="5800725" y="2828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1518" name="AutoShape 13">
            <a:extLst>
              <a:ext uri="{FF2B5EF4-FFF2-40B4-BE49-F238E27FC236}">
                <a16:creationId xmlns:a16="http://schemas.microsoft.com/office/drawing/2014/main" id="{E1B1F4C4-C84B-3618-1B96-726033DAD317}"/>
              </a:ext>
            </a:extLst>
          </p:cNvPr>
          <p:cNvCxnSpPr>
            <a:cxnSpLocks noChangeShapeType="1"/>
            <a:stCxn id="21509" idx="7"/>
            <a:endCxn id="21515" idx="3"/>
          </p:cNvCxnSpPr>
          <p:nvPr/>
        </p:nvCxnSpPr>
        <p:spPr bwMode="auto">
          <a:xfrm flipV="1">
            <a:off x="5800725" y="3971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1519" name="AutoShape 14">
            <a:extLst>
              <a:ext uri="{FF2B5EF4-FFF2-40B4-BE49-F238E27FC236}">
                <a16:creationId xmlns:a16="http://schemas.microsoft.com/office/drawing/2014/main" id="{E74C885B-83F5-A533-56A8-C884E06891AF}"/>
              </a:ext>
            </a:extLst>
          </p:cNvPr>
          <p:cNvCxnSpPr>
            <a:cxnSpLocks noChangeShapeType="1"/>
            <a:stCxn id="21508" idx="5"/>
            <a:endCxn id="21524" idx="1"/>
          </p:cNvCxnSpPr>
          <p:nvPr/>
        </p:nvCxnSpPr>
        <p:spPr bwMode="auto">
          <a:xfrm>
            <a:off x="3743325" y="2828925"/>
            <a:ext cx="7429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20" name="AutoShape 15">
            <a:extLst>
              <a:ext uri="{FF2B5EF4-FFF2-40B4-BE49-F238E27FC236}">
                <a16:creationId xmlns:a16="http://schemas.microsoft.com/office/drawing/2014/main" id="{978898BF-85E5-9F0C-6699-0D7AD8946F86}"/>
              </a:ext>
            </a:extLst>
          </p:cNvPr>
          <p:cNvCxnSpPr>
            <a:cxnSpLocks noChangeShapeType="1"/>
            <a:stCxn id="21514" idx="3"/>
            <a:endCxn id="21524" idx="7"/>
          </p:cNvCxnSpPr>
          <p:nvPr/>
        </p:nvCxnSpPr>
        <p:spPr bwMode="auto">
          <a:xfrm flipH="1">
            <a:off x="48101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1" name="Oval 16">
            <a:extLst>
              <a:ext uri="{FF2B5EF4-FFF2-40B4-BE49-F238E27FC236}">
                <a16:creationId xmlns:a16="http://schemas.microsoft.com/office/drawing/2014/main" id="{E4D621EA-9329-ADF1-0080-960E09598A59}"/>
              </a:ext>
            </a:extLst>
          </p:cNvPr>
          <p:cNvSpPr>
            <a:spLocks noChangeArrowheads="1"/>
          </p:cNvSpPr>
          <p:nvPr/>
        </p:nvSpPr>
        <p:spPr bwMode="auto">
          <a:xfrm>
            <a:off x="23622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1522" name="AutoShape 17">
            <a:extLst>
              <a:ext uri="{FF2B5EF4-FFF2-40B4-BE49-F238E27FC236}">
                <a16:creationId xmlns:a16="http://schemas.microsoft.com/office/drawing/2014/main" id="{D00F1714-A9B5-1B3A-AD5E-A94E410EC42D}"/>
              </a:ext>
            </a:extLst>
          </p:cNvPr>
          <p:cNvCxnSpPr>
            <a:cxnSpLocks noChangeShapeType="1"/>
            <a:stCxn id="21521" idx="7"/>
            <a:endCxn id="21508" idx="3"/>
          </p:cNvCxnSpPr>
          <p:nvPr/>
        </p:nvCxnSpPr>
        <p:spPr bwMode="auto">
          <a:xfrm flipV="1">
            <a:off x="27527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23" name="AutoShape 18">
            <a:extLst>
              <a:ext uri="{FF2B5EF4-FFF2-40B4-BE49-F238E27FC236}">
                <a16:creationId xmlns:a16="http://schemas.microsoft.com/office/drawing/2014/main" id="{FF072BB5-33BC-703D-CECE-68C554BECC75}"/>
              </a:ext>
            </a:extLst>
          </p:cNvPr>
          <p:cNvCxnSpPr>
            <a:cxnSpLocks noChangeShapeType="1"/>
            <a:stCxn id="21510" idx="1"/>
            <a:endCxn id="21521" idx="5"/>
          </p:cNvCxnSpPr>
          <p:nvPr/>
        </p:nvCxnSpPr>
        <p:spPr bwMode="auto">
          <a:xfrm flipH="1" flipV="1">
            <a:off x="27527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1524" name="Oval 19">
            <a:extLst>
              <a:ext uri="{FF2B5EF4-FFF2-40B4-BE49-F238E27FC236}">
                <a16:creationId xmlns:a16="http://schemas.microsoft.com/office/drawing/2014/main" id="{0F75CE7D-F34C-886D-B3B7-5B6524211870}"/>
              </a:ext>
            </a:extLst>
          </p:cNvPr>
          <p:cNvSpPr>
            <a:spLocks noChangeArrowheads="1"/>
          </p:cNvSpPr>
          <p:nvPr/>
        </p:nvSpPr>
        <p:spPr bwMode="auto">
          <a:xfrm>
            <a:off x="44196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1525" name="AutoShape 20">
            <a:extLst>
              <a:ext uri="{FF2B5EF4-FFF2-40B4-BE49-F238E27FC236}">
                <a16:creationId xmlns:a16="http://schemas.microsoft.com/office/drawing/2014/main" id="{3E8BEC96-808D-EEE4-57EA-3AE31052DF01}"/>
              </a:ext>
            </a:extLst>
          </p:cNvPr>
          <p:cNvCxnSpPr>
            <a:cxnSpLocks noChangeShapeType="1"/>
            <a:stCxn id="21509" idx="1"/>
            <a:endCxn id="21524" idx="5"/>
          </p:cNvCxnSpPr>
          <p:nvPr/>
        </p:nvCxnSpPr>
        <p:spPr bwMode="auto">
          <a:xfrm flipH="1" flipV="1">
            <a:off x="48101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1526" name="AutoShape 21">
            <a:extLst>
              <a:ext uri="{FF2B5EF4-FFF2-40B4-BE49-F238E27FC236}">
                <a16:creationId xmlns:a16="http://schemas.microsoft.com/office/drawing/2014/main" id="{7ACC72C2-5B67-96E8-0BDE-B4F5CBED74B6}"/>
              </a:ext>
            </a:extLst>
          </p:cNvPr>
          <p:cNvCxnSpPr>
            <a:cxnSpLocks noChangeShapeType="1"/>
            <a:stCxn id="21510" idx="7"/>
            <a:endCxn id="21524" idx="3"/>
          </p:cNvCxnSpPr>
          <p:nvPr/>
        </p:nvCxnSpPr>
        <p:spPr bwMode="auto">
          <a:xfrm flipV="1">
            <a:off x="3743325" y="3971925"/>
            <a:ext cx="7429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1527" name="Text Box 22">
            <a:extLst>
              <a:ext uri="{FF2B5EF4-FFF2-40B4-BE49-F238E27FC236}">
                <a16:creationId xmlns:a16="http://schemas.microsoft.com/office/drawing/2014/main" id="{C9E91617-D1BD-C8D8-5618-B6C63A007AB5}"/>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1528" name="Text Box 23">
            <a:extLst>
              <a:ext uri="{FF2B5EF4-FFF2-40B4-BE49-F238E27FC236}">
                <a16:creationId xmlns:a16="http://schemas.microsoft.com/office/drawing/2014/main" id="{4E0EDB58-D102-8CFA-903E-FAD90A96462F}"/>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1529" name="Text Box 24">
            <a:extLst>
              <a:ext uri="{FF2B5EF4-FFF2-40B4-BE49-F238E27FC236}">
                <a16:creationId xmlns:a16="http://schemas.microsoft.com/office/drawing/2014/main" id="{5A3C1BEF-2D09-D7F3-5EB3-88614B06A4CE}"/>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1530" name="Text Box 25">
            <a:extLst>
              <a:ext uri="{FF2B5EF4-FFF2-40B4-BE49-F238E27FC236}">
                <a16:creationId xmlns:a16="http://schemas.microsoft.com/office/drawing/2014/main" id="{741A88AE-57AB-7A7E-4C78-638E5893E2D0}"/>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1531" name="Text Box 26">
            <a:extLst>
              <a:ext uri="{FF2B5EF4-FFF2-40B4-BE49-F238E27FC236}">
                <a16:creationId xmlns:a16="http://schemas.microsoft.com/office/drawing/2014/main" id="{06B8C286-7288-A0E9-B6E9-A0625EDB9E28}"/>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1532" name="Text Box 27">
            <a:extLst>
              <a:ext uri="{FF2B5EF4-FFF2-40B4-BE49-F238E27FC236}">
                <a16:creationId xmlns:a16="http://schemas.microsoft.com/office/drawing/2014/main" id="{5E6E6DAF-E816-66CC-2975-9B437D94A417}"/>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1533" name="Text Box 28">
            <a:extLst>
              <a:ext uri="{FF2B5EF4-FFF2-40B4-BE49-F238E27FC236}">
                <a16:creationId xmlns:a16="http://schemas.microsoft.com/office/drawing/2014/main" id="{43A9359C-AABD-A92D-2E7C-26FBE1696C92}"/>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1534" name="Text Box 29">
            <a:extLst>
              <a:ext uri="{FF2B5EF4-FFF2-40B4-BE49-F238E27FC236}">
                <a16:creationId xmlns:a16="http://schemas.microsoft.com/office/drawing/2014/main" id="{48373BAA-6D18-9EE6-9D0A-8AC1A6AF1C6B}"/>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1535" name="Text Box 30">
            <a:extLst>
              <a:ext uri="{FF2B5EF4-FFF2-40B4-BE49-F238E27FC236}">
                <a16:creationId xmlns:a16="http://schemas.microsoft.com/office/drawing/2014/main" id="{98E7E750-2EEE-C5B3-DDF4-637F14774840}"/>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1536" name="Text Box 31">
            <a:extLst>
              <a:ext uri="{FF2B5EF4-FFF2-40B4-BE49-F238E27FC236}">
                <a16:creationId xmlns:a16="http://schemas.microsoft.com/office/drawing/2014/main" id="{4B7D0266-627D-1848-A7C0-FC5C95054E3C}"/>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1537" name="Text Box 32">
            <a:extLst>
              <a:ext uri="{FF2B5EF4-FFF2-40B4-BE49-F238E27FC236}">
                <a16:creationId xmlns:a16="http://schemas.microsoft.com/office/drawing/2014/main" id="{615C4A31-A8A7-EF31-1F17-B151C95DE716}"/>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1538" name="Text Box 33">
            <a:extLst>
              <a:ext uri="{FF2B5EF4-FFF2-40B4-BE49-F238E27FC236}">
                <a16:creationId xmlns:a16="http://schemas.microsoft.com/office/drawing/2014/main" id="{653B8159-1D2A-EDEF-D183-C6499C6FFE59}"/>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1539" name="Text Box 34">
            <a:extLst>
              <a:ext uri="{FF2B5EF4-FFF2-40B4-BE49-F238E27FC236}">
                <a16:creationId xmlns:a16="http://schemas.microsoft.com/office/drawing/2014/main" id="{6E65A818-09F6-40CA-C7B1-4F15846475AF}"/>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1540" name="Text Box 35">
            <a:extLst>
              <a:ext uri="{FF2B5EF4-FFF2-40B4-BE49-F238E27FC236}">
                <a16:creationId xmlns:a16="http://schemas.microsoft.com/office/drawing/2014/main" id="{B29CB67D-A94B-C17C-C7DF-0DD17F93C764}"/>
              </a:ext>
            </a:extLst>
          </p:cNvPr>
          <p:cNvSpPr txBox="1">
            <a:spLocks noChangeArrowheads="1"/>
          </p:cNvSpPr>
          <p:nvPr/>
        </p:nvSpPr>
        <p:spPr bwMode="auto">
          <a:xfrm>
            <a:off x="5486400" y="2047875"/>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1541" name="Text Box 38">
            <a:extLst>
              <a:ext uri="{FF2B5EF4-FFF2-40B4-BE49-F238E27FC236}">
                <a16:creationId xmlns:a16="http://schemas.microsoft.com/office/drawing/2014/main" id="{34746A3D-24DD-4A99-6DB1-62562D71BFCB}"/>
              </a:ext>
            </a:extLst>
          </p:cNvPr>
          <p:cNvSpPr txBox="1">
            <a:spLocks noChangeArrowheads="1"/>
          </p:cNvSpPr>
          <p:nvPr/>
        </p:nvSpPr>
        <p:spPr bwMode="auto">
          <a:xfrm>
            <a:off x="1981200" y="36576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1542" name="Text Box 39">
            <a:extLst>
              <a:ext uri="{FF2B5EF4-FFF2-40B4-BE49-F238E27FC236}">
                <a16:creationId xmlns:a16="http://schemas.microsoft.com/office/drawing/2014/main" id="{7A796353-C508-80AB-7355-6FAA1DE4B189}"/>
              </a:ext>
            </a:extLst>
          </p:cNvPr>
          <p:cNvSpPr txBox="1">
            <a:spLocks noChangeArrowheads="1"/>
          </p:cNvSpPr>
          <p:nvPr/>
        </p:nvSpPr>
        <p:spPr bwMode="auto">
          <a:xfrm>
            <a:off x="6858000" y="35814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1543" name="Text Box 40">
            <a:extLst>
              <a:ext uri="{FF2B5EF4-FFF2-40B4-BE49-F238E27FC236}">
                <a16:creationId xmlns:a16="http://schemas.microsoft.com/office/drawing/2014/main" id="{ACC4FC0B-FD08-56E8-3680-576CAF0392A2}"/>
              </a:ext>
            </a:extLst>
          </p:cNvPr>
          <p:cNvSpPr txBox="1">
            <a:spLocks noChangeArrowheads="1"/>
          </p:cNvSpPr>
          <p:nvPr/>
        </p:nvSpPr>
        <p:spPr bwMode="auto">
          <a:xfrm>
            <a:off x="4495800" y="41148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1544" name="Text Box 43">
            <a:extLst>
              <a:ext uri="{FF2B5EF4-FFF2-40B4-BE49-F238E27FC236}">
                <a16:creationId xmlns:a16="http://schemas.microsoft.com/office/drawing/2014/main" id="{8449959F-A189-5516-4CB8-8B6BC339605C}"/>
              </a:ext>
            </a:extLst>
          </p:cNvPr>
          <p:cNvSpPr txBox="1">
            <a:spLocks noChangeArrowheads="1"/>
          </p:cNvSpPr>
          <p:nvPr/>
        </p:nvSpPr>
        <p:spPr bwMode="auto">
          <a:xfrm>
            <a:off x="2549525" y="5848350"/>
            <a:ext cx="444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vertex in List with minimum distance.</a:t>
            </a:r>
          </a:p>
        </p:txBody>
      </p:sp>
      <p:sp>
        <p:nvSpPr>
          <p:cNvPr id="21545" name="Text Box 44">
            <a:extLst>
              <a:ext uri="{FF2B5EF4-FFF2-40B4-BE49-F238E27FC236}">
                <a16:creationId xmlns:a16="http://schemas.microsoft.com/office/drawing/2014/main" id="{41D09DF4-D0F8-92EA-3456-E2F6EEB23450}"/>
              </a:ext>
            </a:extLst>
          </p:cNvPr>
          <p:cNvSpPr txBox="1">
            <a:spLocks noChangeArrowheads="1"/>
          </p:cNvSpPr>
          <p:nvPr/>
        </p:nvSpPr>
        <p:spPr bwMode="auto">
          <a:xfrm>
            <a:off x="3429000" y="52578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1546" name="Text Box 45">
            <a:extLst>
              <a:ext uri="{FF2B5EF4-FFF2-40B4-BE49-F238E27FC236}">
                <a16:creationId xmlns:a16="http://schemas.microsoft.com/office/drawing/2014/main" id="{7F3D61BB-E027-F2F9-B083-68F900300021}"/>
              </a:ext>
            </a:extLst>
          </p:cNvPr>
          <p:cNvSpPr txBox="1">
            <a:spLocks noChangeArrowheads="1"/>
          </p:cNvSpPr>
          <p:nvPr/>
        </p:nvSpPr>
        <p:spPr bwMode="auto">
          <a:xfrm>
            <a:off x="5486400" y="52578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1547" name="Text Box 46">
            <a:extLst>
              <a:ext uri="{FF2B5EF4-FFF2-40B4-BE49-F238E27FC236}">
                <a16:creationId xmlns:a16="http://schemas.microsoft.com/office/drawing/2014/main" id="{40A57221-4F75-0A8F-E894-5EC71D3ED7C3}"/>
              </a:ext>
            </a:extLst>
          </p:cNvPr>
          <p:cNvSpPr txBox="1">
            <a:spLocks noChangeArrowheads="1"/>
          </p:cNvSpPr>
          <p:nvPr/>
        </p:nvSpPr>
        <p:spPr bwMode="auto">
          <a:xfrm>
            <a:off x="457200" y="2112963"/>
            <a:ext cx="229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Distance(source) = 0</a:t>
            </a:r>
          </a:p>
        </p:txBody>
      </p:sp>
      <p:sp>
        <p:nvSpPr>
          <p:cNvPr id="21548" name="Line 47">
            <a:extLst>
              <a:ext uri="{FF2B5EF4-FFF2-40B4-BE49-F238E27FC236}">
                <a16:creationId xmlns:a16="http://schemas.microsoft.com/office/drawing/2014/main" id="{80EB6633-479C-BB54-A4BD-663CCE783330}"/>
              </a:ext>
            </a:extLst>
          </p:cNvPr>
          <p:cNvSpPr>
            <a:spLocks noChangeShapeType="1"/>
          </p:cNvSpPr>
          <p:nvPr/>
        </p:nvSpPr>
        <p:spPr bwMode="auto">
          <a:xfrm>
            <a:off x="3048000" y="2362200"/>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1549" name="Text Box 48">
            <a:extLst>
              <a:ext uri="{FF2B5EF4-FFF2-40B4-BE49-F238E27FC236}">
                <a16:creationId xmlns:a16="http://schemas.microsoft.com/office/drawing/2014/main" id="{9402625A-96A8-6819-435B-BFF989826261}"/>
              </a:ext>
            </a:extLst>
          </p:cNvPr>
          <p:cNvSpPr txBox="1">
            <a:spLocks noChangeArrowheads="1"/>
          </p:cNvSpPr>
          <p:nvPr/>
        </p:nvSpPr>
        <p:spPr bwMode="auto">
          <a:xfrm>
            <a:off x="6324600" y="2133600"/>
            <a:ext cx="2514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Distance (all vertices but source) = </a:t>
            </a:r>
            <a:r>
              <a:rPr lang="en-US" altLang="en-US" sz="1800">
                <a:solidFill>
                  <a:srgbClr val="674EA7"/>
                </a:solidFill>
                <a:latin typeface="Constantia" panose="02030602050306030303" pitchFamily="18" charset="0"/>
              </a:rPr>
              <a:t>∞ </a:t>
            </a:r>
            <a:endParaRPr lang="en-US"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2E3209C3-0777-9CFE-D324-0B25913446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7D975A-262F-459A-97E9-58214069C850}" type="slidenum">
              <a:rPr lang="en-US" altLang="en-US" sz="1200">
                <a:solidFill>
                  <a:srgbClr val="898989"/>
                </a:solidFill>
                <a:latin typeface="Calibri" panose="020F0502020204030204" pitchFamily="34" charset="0"/>
              </a:rPr>
              <a:pPr eaLnBrk="1" hangingPunct="1"/>
              <a:t>24</a:t>
            </a:fld>
            <a:endParaRPr lang="en-US" altLang="en-US" sz="1200">
              <a:solidFill>
                <a:srgbClr val="898989"/>
              </a:solidFill>
              <a:latin typeface="Calibri" panose="020F0502020204030204" pitchFamily="34" charset="0"/>
            </a:endParaRPr>
          </a:p>
        </p:txBody>
      </p:sp>
      <p:sp>
        <p:nvSpPr>
          <p:cNvPr id="22531" name="Rectangle 2">
            <a:extLst>
              <a:ext uri="{FF2B5EF4-FFF2-40B4-BE49-F238E27FC236}">
                <a16:creationId xmlns:a16="http://schemas.microsoft.com/office/drawing/2014/main" id="{229D909D-EA9F-03F1-92EA-893C38C0A6EF}"/>
              </a:ext>
            </a:extLst>
          </p:cNvPr>
          <p:cNvSpPr>
            <a:spLocks noGrp="1" noChangeArrowheads="1"/>
          </p:cNvSpPr>
          <p:nvPr>
            <p:ph type="title"/>
          </p:nvPr>
        </p:nvSpPr>
        <p:spPr/>
        <p:txBody>
          <a:bodyPr>
            <a:normAutofit fontScale="90000"/>
          </a:bodyPr>
          <a:lstStyle/>
          <a:p>
            <a:r>
              <a:rPr lang="en-US" altLang="en-US">
                <a:solidFill>
                  <a:srgbClr val="000000"/>
                </a:solidFill>
                <a:ea typeface="ＭＳ Ｐゴシック" panose="020B0600070205080204" pitchFamily="34" charset="-128"/>
              </a:rPr>
              <a:t>Example: Update neighbors' distance</a:t>
            </a:r>
          </a:p>
        </p:txBody>
      </p:sp>
      <p:sp>
        <p:nvSpPr>
          <p:cNvPr id="22532" name="Oval 3">
            <a:extLst>
              <a:ext uri="{FF2B5EF4-FFF2-40B4-BE49-F238E27FC236}">
                <a16:creationId xmlns:a16="http://schemas.microsoft.com/office/drawing/2014/main" id="{D4FED7E2-D618-52B7-558F-51FF36B806A8}"/>
              </a:ext>
            </a:extLst>
          </p:cNvPr>
          <p:cNvSpPr>
            <a:spLocks noChangeArrowheads="1"/>
          </p:cNvSpPr>
          <p:nvPr/>
        </p:nvSpPr>
        <p:spPr bwMode="auto">
          <a:xfrm>
            <a:off x="3352800" y="2438400"/>
            <a:ext cx="457200" cy="457200"/>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2533" name="Oval 4">
            <a:extLst>
              <a:ext uri="{FF2B5EF4-FFF2-40B4-BE49-F238E27FC236}">
                <a16:creationId xmlns:a16="http://schemas.microsoft.com/office/drawing/2014/main" id="{8E79BEC0-446A-F9AC-56D4-BB4EF9838D7A}"/>
              </a:ext>
            </a:extLst>
          </p:cNvPr>
          <p:cNvSpPr>
            <a:spLocks noChangeArrowheads="1"/>
          </p:cNvSpPr>
          <p:nvPr/>
        </p:nvSpPr>
        <p:spPr bwMode="auto">
          <a:xfrm>
            <a:off x="54102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2534" name="Oval 5">
            <a:extLst>
              <a:ext uri="{FF2B5EF4-FFF2-40B4-BE49-F238E27FC236}">
                <a16:creationId xmlns:a16="http://schemas.microsoft.com/office/drawing/2014/main" id="{DFB1BD43-7573-C82F-52D3-EAAE95EB6631}"/>
              </a:ext>
            </a:extLst>
          </p:cNvPr>
          <p:cNvSpPr>
            <a:spLocks noChangeArrowheads="1"/>
          </p:cNvSpPr>
          <p:nvPr/>
        </p:nvSpPr>
        <p:spPr bwMode="auto">
          <a:xfrm>
            <a:off x="33528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2535" name="AutoShape 6">
            <a:extLst>
              <a:ext uri="{FF2B5EF4-FFF2-40B4-BE49-F238E27FC236}">
                <a16:creationId xmlns:a16="http://schemas.microsoft.com/office/drawing/2014/main" id="{B21FB0DB-29FE-2BEB-360A-1BF1D4027AEA}"/>
              </a:ext>
            </a:extLst>
          </p:cNvPr>
          <p:cNvCxnSpPr>
            <a:cxnSpLocks noChangeShapeType="1"/>
            <a:stCxn id="22533" idx="2"/>
            <a:endCxn id="22534" idx="6"/>
          </p:cNvCxnSpPr>
          <p:nvPr/>
        </p:nvCxnSpPr>
        <p:spPr bwMode="auto">
          <a:xfrm flipH="1">
            <a:off x="3810000" y="4953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36" name="AutoShape 7">
            <a:extLst>
              <a:ext uri="{FF2B5EF4-FFF2-40B4-BE49-F238E27FC236}">
                <a16:creationId xmlns:a16="http://schemas.microsoft.com/office/drawing/2014/main" id="{13DDCFED-670A-8260-A595-D413B3030E38}"/>
              </a:ext>
            </a:extLst>
          </p:cNvPr>
          <p:cNvCxnSpPr>
            <a:cxnSpLocks noChangeShapeType="1"/>
            <a:stCxn id="22548" idx="2"/>
            <a:endCxn id="22545" idx="6"/>
          </p:cNvCxnSpPr>
          <p:nvPr/>
        </p:nvCxnSpPr>
        <p:spPr bwMode="auto">
          <a:xfrm flipH="1">
            <a:off x="2819400" y="3810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37" name="AutoShape 8">
            <a:extLst>
              <a:ext uri="{FF2B5EF4-FFF2-40B4-BE49-F238E27FC236}">
                <a16:creationId xmlns:a16="http://schemas.microsoft.com/office/drawing/2014/main" id="{040E0C73-6FE6-921C-818F-2F1991C07CB1}"/>
              </a:ext>
            </a:extLst>
          </p:cNvPr>
          <p:cNvCxnSpPr>
            <a:cxnSpLocks noChangeShapeType="1"/>
          </p:cNvCxnSpPr>
          <p:nvPr/>
        </p:nvCxnSpPr>
        <p:spPr bwMode="auto">
          <a:xfrm>
            <a:off x="3810000" y="2667000"/>
            <a:ext cx="1600200"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22538" name="Oval 9">
            <a:extLst>
              <a:ext uri="{FF2B5EF4-FFF2-40B4-BE49-F238E27FC236}">
                <a16:creationId xmlns:a16="http://schemas.microsoft.com/office/drawing/2014/main" id="{65181DE9-1A88-6F85-71C4-B80222CB3E84}"/>
              </a:ext>
            </a:extLst>
          </p:cNvPr>
          <p:cNvSpPr>
            <a:spLocks noChangeArrowheads="1"/>
          </p:cNvSpPr>
          <p:nvPr/>
        </p:nvSpPr>
        <p:spPr bwMode="auto">
          <a:xfrm>
            <a:off x="5410200" y="2438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2539" name="Oval 10">
            <a:extLst>
              <a:ext uri="{FF2B5EF4-FFF2-40B4-BE49-F238E27FC236}">
                <a16:creationId xmlns:a16="http://schemas.microsoft.com/office/drawing/2014/main" id="{B67069E7-9BD7-2E20-EE68-D8D1CF2FF9F0}"/>
              </a:ext>
            </a:extLst>
          </p:cNvPr>
          <p:cNvSpPr>
            <a:spLocks noChangeArrowheads="1"/>
          </p:cNvSpPr>
          <p:nvPr/>
        </p:nvSpPr>
        <p:spPr bwMode="auto">
          <a:xfrm>
            <a:off x="63246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2540" name="AutoShape 11">
            <a:extLst>
              <a:ext uri="{FF2B5EF4-FFF2-40B4-BE49-F238E27FC236}">
                <a16:creationId xmlns:a16="http://schemas.microsoft.com/office/drawing/2014/main" id="{A81DFBEF-59F2-B7EB-40B9-9C932B88E829}"/>
              </a:ext>
            </a:extLst>
          </p:cNvPr>
          <p:cNvCxnSpPr>
            <a:cxnSpLocks noChangeShapeType="1"/>
            <a:stCxn id="22539" idx="2"/>
            <a:endCxn id="22548" idx="6"/>
          </p:cNvCxnSpPr>
          <p:nvPr/>
        </p:nvCxnSpPr>
        <p:spPr bwMode="auto">
          <a:xfrm flipH="1">
            <a:off x="4876800" y="3810000"/>
            <a:ext cx="1447800"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2541" name="AutoShape 12">
            <a:extLst>
              <a:ext uri="{FF2B5EF4-FFF2-40B4-BE49-F238E27FC236}">
                <a16:creationId xmlns:a16="http://schemas.microsoft.com/office/drawing/2014/main" id="{607445FF-85E9-99E9-C62A-D1208EC8F0B5}"/>
              </a:ext>
            </a:extLst>
          </p:cNvPr>
          <p:cNvCxnSpPr>
            <a:cxnSpLocks noChangeShapeType="1"/>
            <a:stCxn id="22539" idx="1"/>
            <a:endCxn id="22538" idx="5"/>
          </p:cNvCxnSpPr>
          <p:nvPr/>
        </p:nvCxnSpPr>
        <p:spPr bwMode="auto">
          <a:xfrm flipH="1" flipV="1">
            <a:off x="5800725" y="2828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2542" name="AutoShape 13">
            <a:extLst>
              <a:ext uri="{FF2B5EF4-FFF2-40B4-BE49-F238E27FC236}">
                <a16:creationId xmlns:a16="http://schemas.microsoft.com/office/drawing/2014/main" id="{E1DA6CC6-8E32-0EC1-6417-76EB9CFAA290}"/>
              </a:ext>
            </a:extLst>
          </p:cNvPr>
          <p:cNvCxnSpPr>
            <a:cxnSpLocks noChangeShapeType="1"/>
            <a:stCxn id="22533" idx="7"/>
            <a:endCxn id="22539" idx="3"/>
          </p:cNvCxnSpPr>
          <p:nvPr/>
        </p:nvCxnSpPr>
        <p:spPr bwMode="auto">
          <a:xfrm flipV="1">
            <a:off x="5800725" y="3971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2543" name="AutoShape 14">
            <a:extLst>
              <a:ext uri="{FF2B5EF4-FFF2-40B4-BE49-F238E27FC236}">
                <a16:creationId xmlns:a16="http://schemas.microsoft.com/office/drawing/2014/main" id="{D24B9D83-C778-424B-237F-89941CB85C56}"/>
              </a:ext>
            </a:extLst>
          </p:cNvPr>
          <p:cNvCxnSpPr>
            <a:cxnSpLocks noChangeShapeType="1"/>
            <a:stCxn id="22532" idx="5"/>
            <a:endCxn id="22548" idx="1"/>
          </p:cNvCxnSpPr>
          <p:nvPr/>
        </p:nvCxnSpPr>
        <p:spPr bwMode="auto">
          <a:xfrm>
            <a:off x="3743325" y="2843213"/>
            <a:ext cx="742950" cy="804862"/>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2544" name="AutoShape 15">
            <a:extLst>
              <a:ext uri="{FF2B5EF4-FFF2-40B4-BE49-F238E27FC236}">
                <a16:creationId xmlns:a16="http://schemas.microsoft.com/office/drawing/2014/main" id="{7FF1BD0D-09E7-E8BA-0374-1F5D6C2894D7}"/>
              </a:ext>
            </a:extLst>
          </p:cNvPr>
          <p:cNvCxnSpPr>
            <a:cxnSpLocks noChangeShapeType="1"/>
            <a:stCxn id="22538" idx="3"/>
            <a:endCxn id="22548" idx="7"/>
          </p:cNvCxnSpPr>
          <p:nvPr/>
        </p:nvCxnSpPr>
        <p:spPr bwMode="auto">
          <a:xfrm flipH="1">
            <a:off x="48101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5" name="Oval 16">
            <a:extLst>
              <a:ext uri="{FF2B5EF4-FFF2-40B4-BE49-F238E27FC236}">
                <a16:creationId xmlns:a16="http://schemas.microsoft.com/office/drawing/2014/main" id="{F0240E15-A4C3-5C59-08C2-975AC85FCC5B}"/>
              </a:ext>
            </a:extLst>
          </p:cNvPr>
          <p:cNvSpPr>
            <a:spLocks noChangeArrowheads="1"/>
          </p:cNvSpPr>
          <p:nvPr/>
        </p:nvSpPr>
        <p:spPr bwMode="auto">
          <a:xfrm>
            <a:off x="23622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2546" name="AutoShape 17">
            <a:extLst>
              <a:ext uri="{FF2B5EF4-FFF2-40B4-BE49-F238E27FC236}">
                <a16:creationId xmlns:a16="http://schemas.microsoft.com/office/drawing/2014/main" id="{EF1C689D-85B4-AE5A-3713-448263CD5B32}"/>
              </a:ext>
            </a:extLst>
          </p:cNvPr>
          <p:cNvCxnSpPr>
            <a:cxnSpLocks noChangeShapeType="1"/>
            <a:stCxn id="22545" idx="7"/>
            <a:endCxn id="22532" idx="3"/>
          </p:cNvCxnSpPr>
          <p:nvPr/>
        </p:nvCxnSpPr>
        <p:spPr bwMode="auto">
          <a:xfrm flipV="1">
            <a:off x="2752725" y="2843213"/>
            <a:ext cx="666750" cy="8048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7" name="AutoShape 18">
            <a:extLst>
              <a:ext uri="{FF2B5EF4-FFF2-40B4-BE49-F238E27FC236}">
                <a16:creationId xmlns:a16="http://schemas.microsoft.com/office/drawing/2014/main" id="{319D925B-31C3-9093-87BC-99B38681AC0A}"/>
              </a:ext>
            </a:extLst>
          </p:cNvPr>
          <p:cNvCxnSpPr>
            <a:cxnSpLocks noChangeShapeType="1"/>
            <a:stCxn id="22534" idx="1"/>
            <a:endCxn id="22545" idx="5"/>
          </p:cNvCxnSpPr>
          <p:nvPr/>
        </p:nvCxnSpPr>
        <p:spPr bwMode="auto">
          <a:xfrm flipH="1" flipV="1">
            <a:off x="27527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2548" name="Oval 19">
            <a:extLst>
              <a:ext uri="{FF2B5EF4-FFF2-40B4-BE49-F238E27FC236}">
                <a16:creationId xmlns:a16="http://schemas.microsoft.com/office/drawing/2014/main" id="{50D389FB-CE37-9C30-075F-EBB3AA3576B6}"/>
              </a:ext>
            </a:extLst>
          </p:cNvPr>
          <p:cNvSpPr>
            <a:spLocks noChangeArrowheads="1"/>
          </p:cNvSpPr>
          <p:nvPr/>
        </p:nvSpPr>
        <p:spPr bwMode="auto">
          <a:xfrm>
            <a:off x="44196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2549" name="AutoShape 20">
            <a:extLst>
              <a:ext uri="{FF2B5EF4-FFF2-40B4-BE49-F238E27FC236}">
                <a16:creationId xmlns:a16="http://schemas.microsoft.com/office/drawing/2014/main" id="{F7E3C3C8-D168-7722-320D-61F808DA679D}"/>
              </a:ext>
            </a:extLst>
          </p:cNvPr>
          <p:cNvCxnSpPr>
            <a:cxnSpLocks noChangeShapeType="1"/>
            <a:stCxn id="22533" idx="1"/>
            <a:endCxn id="22548" idx="5"/>
          </p:cNvCxnSpPr>
          <p:nvPr/>
        </p:nvCxnSpPr>
        <p:spPr bwMode="auto">
          <a:xfrm flipH="1" flipV="1">
            <a:off x="48101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2550" name="AutoShape 21">
            <a:extLst>
              <a:ext uri="{FF2B5EF4-FFF2-40B4-BE49-F238E27FC236}">
                <a16:creationId xmlns:a16="http://schemas.microsoft.com/office/drawing/2014/main" id="{1F1815DC-4AA2-ECEA-F1D9-1F6912349B9D}"/>
              </a:ext>
            </a:extLst>
          </p:cNvPr>
          <p:cNvCxnSpPr>
            <a:cxnSpLocks noChangeShapeType="1"/>
            <a:stCxn id="22534" idx="7"/>
            <a:endCxn id="22548" idx="3"/>
          </p:cNvCxnSpPr>
          <p:nvPr/>
        </p:nvCxnSpPr>
        <p:spPr bwMode="auto">
          <a:xfrm flipV="1">
            <a:off x="3743325" y="3971925"/>
            <a:ext cx="7429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2551" name="Text Box 22">
            <a:extLst>
              <a:ext uri="{FF2B5EF4-FFF2-40B4-BE49-F238E27FC236}">
                <a16:creationId xmlns:a16="http://schemas.microsoft.com/office/drawing/2014/main" id="{571FEB57-3D1C-40AC-1385-EF74C62539B5}"/>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2552" name="Text Box 23">
            <a:extLst>
              <a:ext uri="{FF2B5EF4-FFF2-40B4-BE49-F238E27FC236}">
                <a16:creationId xmlns:a16="http://schemas.microsoft.com/office/drawing/2014/main" id="{9573409F-2A21-00AF-0D45-EBEB8536C4E3}"/>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2553" name="Text Box 24">
            <a:extLst>
              <a:ext uri="{FF2B5EF4-FFF2-40B4-BE49-F238E27FC236}">
                <a16:creationId xmlns:a16="http://schemas.microsoft.com/office/drawing/2014/main" id="{74CA9354-6399-8E02-24CD-0896F2293AF6}"/>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2554" name="Text Box 25">
            <a:extLst>
              <a:ext uri="{FF2B5EF4-FFF2-40B4-BE49-F238E27FC236}">
                <a16:creationId xmlns:a16="http://schemas.microsoft.com/office/drawing/2014/main" id="{2461D74F-F797-3D56-297E-ECA5D2D0B402}"/>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2555" name="Text Box 26">
            <a:extLst>
              <a:ext uri="{FF2B5EF4-FFF2-40B4-BE49-F238E27FC236}">
                <a16:creationId xmlns:a16="http://schemas.microsoft.com/office/drawing/2014/main" id="{5D83B792-D166-78D9-1EE6-8D4C9413F1A4}"/>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2556" name="Text Box 27">
            <a:extLst>
              <a:ext uri="{FF2B5EF4-FFF2-40B4-BE49-F238E27FC236}">
                <a16:creationId xmlns:a16="http://schemas.microsoft.com/office/drawing/2014/main" id="{2C067998-D61C-2860-9634-5AB1425791A6}"/>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2557" name="Text Box 28">
            <a:extLst>
              <a:ext uri="{FF2B5EF4-FFF2-40B4-BE49-F238E27FC236}">
                <a16:creationId xmlns:a16="http://schemas.microsoft.com/office/drawing/2014/main" id="{69DCD0B5-8FE5-2F96-1826-2462FAC63BCA}"/>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2558" name="Text Box 29">
            <a:extLst>
              <a:ext uri="{FF2B5EF4-FFF2-40B4-BE49-F238E27FC236}">
                <a16:creationId xmlns:a16="http://schemas.microsoft.com/office/drawing/2014/main" id="{0A21C30D-62B3-F858-25CF-47B558F9C2B7}"/>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2559" name="Text Box 30">
            <a:extLst>
              <a:ext uri="{FF2B5EF4-FFF2-40B4-BE49-F238E27FC236}">
                <a16:creationId xmlns:a16="http://schemas.microsoft.com/office/drawing/2014/main" id="{31DFF382-BD8D-BFD7-9310-E34BE7C4EE75}"/>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2560" name="Text Box 31">
            <a:extLst>
              <a:ext uri="{FF2B5EF4-FFF2-40B4-BE49-F238E27FC236}">
                <a16:creationId xmlns:a16="http://schemas.microsoft.com/office/drawing/2014/main" id="{4F5BB600-0444-A059-2F6B-C164364998B0}"/>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2561" name="Text Box 32">
            <a:extLst>
              <a:ext uri="{FF2B5EF4-FFF2-40B4-BE49-F238E27FC236}">
                <a16:creationId xmlns:a16="http://schemas.microsoft.com/office/drawing/2014/main" id="{DB9A8508-5971-FFD5-69CD-2E42A95150BC}"/>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2562" name="Text Box 33">
            <a:extLst>
              <a:ext uri="{FF2B5EF4-FFF2-40B4-BE49-F238E27FC236}">
                <a16:creationId xmlns:a16="http://schemas.microsoft.com/office/drawing/2014/main" id="{7F61E21E-4A08-C406-A65C-0509169921B4}"/>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2563" name="Text Box 34">
            <a:extLst>
              <a:ext uri="{FF2B5EF4-FFF2-40B4-BE49-F238E27FC236}">
                <a16:creationId xmlns:a16="http://schemas.microsoft.com/office/drawing/2014/main" id="{176CD68D-2E26-6991-5DB5-D117A315A9FC}"/>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2564" name="Text Box 35">
            <a:extLst>
              <a:ext uri="{FF2B5EF4-FFF2-40B4-BE49-F238E27FC236}">
                <a16:creationId xmlns:a16="http://schemas.microsoft.com/office/drawing/2014/main" id="{A72673DC-260A-5C0E-A666-AE6D56BA27EC}"/>
              </a:ext>
            </a:extLst>
          </p:cNvPr>
          <p:cNvSpPr txBox="1">
            <a:spLocks noChangeArrowheads="1"/>
          </p:cNvSpPr>
          <p:nvPr/>
        </p:nvSpPr>
        <p:spPr bwMode="auto">
          <a:xfrm>
            <a:off x="5486400" y="2057400"/>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2565" name="Text Box 36">
            <a:extLst>
              <a:ext uri="{FF2B5EF4-FFF2-40B4-BE49-F238E27FC236}">
                <a16:creationId xmlns:a16="http://schemas.microsoft.com/office/drawing/2014/main" id="{EAF82FD9-463E-584A-36F4-6EDBE346C17F}"/>
              </a:ext>
            </a:extLst>
          </p:cNvPr>
          <p:cNvSpPr txBox="1">
            <a:spLocks noChangeArrowheads="1"/>
          </p:cNvSpPr>
          <p:nvPr/>
        </p:nvSpPr>
        <p:spPr bwMode="auto">
          <a:xfrm>
            <a:off x="1981200" y="36576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2566" name="Text Box 37">
            <a:extLst>
              <a:ext uri="{FF2B5EF4-FFF2-40B4-BE49-F238E27FC236}">
                <a16:creationId xmlns:a16="http://schemas.microsoft.com/office/drawing/2014/main" id="{8356AB1E-C027-5EC0-F941-55F67DF73F97}"/>
              </a:ext>
            </a:extLst>
          </p:cNvPr>
          <p:cNvSpPr txBox="1">
            <a:spLocks noChangeArrowheads="1"/>
          </p:cNvSpPr>
          <p:nvPr/>
        </p:nvSpPr>
        <p:spPr bwMode="auto">
          <a:xfrm>
            <a:off x="6858000" y="35814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2567" name="Text Box 38">
            <a:extLst>
              <a:ext uri="{FF2B5EF4-FFF2-40B4-BE49-F238E27FC236}">
                <a16:creationId xmlns:a16="http://schemas.microsoft.com/office/drawing/2014/main" id="{D8326294-51C3-4E6C-073E-8A5C17F6E30A}"/>
              </a:ext>
            </a:extLst>
          </p:cNvPr>
          <p:cNvSpPr txBox="1">
            <a:spLocks noChangeArrowheads="1"/>
          </p:cNvSpPr>
          <p:nvPr/>
        </p:nvSpPr>
        <p:spPr bwMode="auto">
          <a:xfrm>
            <a:off x="4495800" y="4124325"/>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2568" name="Text Box 45">
            <a:extLst>
              <a:ext uri="{FF2B5EF4-FFF2-40B4-BE49-F238E27FC236}">
                <a16:creationId xmlns:a16="http://schemas.microsoft.com/office/drawing/2014/main" id="{4900C86A-E80E-14D7-3D7D-A9436EC7538B}"/>
              </a:ext>
            </a:extLst>
          </p:cNvPr>
          <p:cNvSpPr txBox="1">
            <a:spLocks noChangeArrowheads="1"/>
          </p:cNvSpPr>
          <p:nvPr/>
        </p:nvSpPr>
        <p:spPr bwMode="auto">
          <a:xfrm>
            <a:off x="3429000" y="52578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2569" name="Text Box 46">
            <a:extLst>
              <a:ext uri="{FF2B5EF4-FFF2-40B4-BE49-F238E27FC236}">
                <a16:creationId xmlns:a16="http://schemas.microsoft.com/office/drawing/2014/main" id="{B614E4D5-2116-86DC-CBD2-8309996F8569}"/>
              </a:ext>
            </a:extLst>
          </p:cNvPr>
          <p:cNvSpPr txBox="1">
            <a:spLocks noChangeArrowheads="1"/>
          </p:cNvSpPr>
          <p:nvPr/>
        </p:nvSpPr>
        <p:spPr bwMode="auto">
          <a:xfrm>
            <a:off x="5486400" y="5257800"/>
            <a:ext cx="385763"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2570" name="Text Box 47">
            <a:extLst>
              <a:ext uri="{FF2B5EF4-FFF2-40B4-BE49-F238E27FC236}">
                <a16:creationId xmlns:a16="http://schemas.microsoft.com/office/drawing/2014/main" id="{4E28A095-9AAB-6D72-1260-F4E77F321AEE}"/>
              </a:ext>
            </a:extLst>
          </p:cNvPr>
          <p:cNvSpPr txBox="1">
            <a:spLocks noChangeArrowheads="1"/>
          </p:cNvSpPr>
          <p:nvPr/>
        </p:nvSpPr>
        <p:spPr bwMode="auto">
          <a:xfrm>
            <a:off x="381000" y="4724400"/>
            <a:ext cx="19478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Distance(B) = 2</a:t>
            </a:r>
          </a:p>
          <a:p>
            <a:pPr eaLnBrk="1" hangingPunct="1">
              <a:spcBef>
                <a:spcPct val="50000"/>
              </a:spcBef>
            </a:pPr>
            <a:endParaRPr lang="en-US" altLang="en-US" sz="1800"/>
          </a:p>
        </p:txBody>
      </p:sp>
      <p:sp>
        <p:nvSpPr>
          <p:cNvPr id="22571" name="Text Box 48">
            <a:extLst>
              <a:ext uri="{FF2B5EF4-FFF2-40B4-BE49-F238E27FC236}">
                <a16:creationId xmlns:a16="http://schemas.microsoft.com/office/drawing/2014/main" id="{3CF1B4CF-412E-FD4F-D6D2-8EAADBA7D9FC}"/>
              </a:ext>
            </a:extLst>
          </p:cNvPr>
          <p:cNvSpPr txBox="1">
            <a:spLocks noChangeArrowheads="1"/>
          </p:cNvSpPr>
          <p:nvPr/>
        </p:nvSpPr>
        <p:spPr bwMode="auto">
          <a:xfrm>
            <a:off x="381000" y="5029200"/>
            <a:ext cx="19478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Distance(D) = 1</a:t>
            </a:r>
          </a:p>
          <a:p>
            <a:pPr eaLnBrk="1" hangingPunct="1">
              <a:spcBef>
                <a:spcPct val="50000"/>
              </a:spcBef>
            </a:pPr>
            <a:endParaRPr lang="en-US" altLang="en-US" sz="1800"/>
          </a:p>
        </p:txBody>
      </p:sp>
      <p:sp>
        <p:nvSpPr>
          <p:cNvPr id="22572" name="Line 43">
            <a:extLst>
              <a:ext uri="{FF2B5EF4-FFF2-40B4-BE49-F238E27FC236}">
                <a16:creationId xmlns:a16="http://schemas.microsoft.com/office/drawing/2014/main" id="{38A2278B-D06A-0CAF-BFAE-60D3A41923B0}"/>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73" name="Line 44">
            <a:extLst>
              <a:ext uri="{FF2B5EF4-FFF2-40B4-BE49-F238E27FC236}">
                <a16:creationId xmlns:a16="http://schemas.microsoft.com/office/drawing/2014/main" id="{6A4C5D86-9AE1-9C27-DF92-BFAECBFD0A0D}"/>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35D14191-D219-137F-229F-C79A6DCACC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20BF5F0-8EB6-4994-A6AE-AB66B983C0A2}" type="slidenum">
              <a:rPr lang="en-US" altLang="en-US" sz="1200">
                <a:solidFill>
                  <a:srgbClr val="898989"/>
                </a:solidFill>
                <a:latin typeface="Calibri" panose="020F0502020204030204" pitchFamily="34" charset="0"/>
              </a:rPr>
              <a:pPr eaLnBrk="1" hangingPunct="1"/>
              <a:t>25</a:t>
            </a:fld>
            <a:endParaRPr lang="en-US" altLang="en-US" sz="1200">
              <a:solidFill>
                <a:srgbClr val="898989"/>
              </a:solidFill>
              <a:latin typeface="Calibri" panose="020F0502020204030204" pitchFamily="34" charset="0"/>
            </a:endParaRPr>
          </a:p>
        </p:txBody>
      </p:sp>
      <p:sp>
        <p:nvSpPr>
          <p:cNvPr id="23555" name="Rectangle 2">
            <a:extLst>
              <a:ext uri="{FF2B5EF4-FFF2-40B4-BE49-F238E27FC236}">
                <a16:creationId xmlns:a16="http://schemas.microsoft.com/office/drawing/2014/main" id="{529A95EE-A25B-8EFB-E468-6F6808F176C9}"/>
              </a:ext>
            </a:extLst>
          </p:cNvPr>
          <p:cNvSpPr>
            <a:spLocks noGrp="1" noChangeArrowheads="1"/>
          </p:cNvSpPr>
          <p:nvPr>
            <p:ph type="title"/>
          </p:nvPr>
        </p:nvSpPr>
        <p:spPr/>
        <p:txBody>
          <a:bodyPr>
            <a:normAutofit fontScale="90000"/>
          </a:bodyPr>
          <a:lstStyle/>
          <a:p>
            <a:r>
              <a:rPr lang="en-US" altLang="en-US">
                <a:solidFill>
                  <a:srgbClr val="000000"/>
                </a:solidFill>
                <a:ea typeface="ＭＳ Ｐゴシック" panose="020B0600070205080204" pitchFamily="34" charset="-128"/>
              </a:rPr>
              <a:t>Example: Remove vertex with minimum distance</a:t>
            </a:r>
          </a:p>
        </p:txBody>
      </p:sp>
      <p:sp>
        <p:nvSpPr>
          <p:cNvPr id="23556" name="Text Box 41">
            <a:extLst>
              <a:ext uri="{FF2B5EF4-FFF2-40B4-BE49-F238E27FC236}">
                <a16:creationId xmlns:a16="http://schemas.microsoft.com/office/drawing/2014/main" id="{FF9F11F9-017D-3954-C5B7-18B8A75BD5F0}"/>
              </a:ext>
            </a:extLst>
          </p:cNvPr>
          <p:cNvSpPr txBox="1">
            <a:spLocks noChangeArrowheads="1"/>
          </p:cNvSpPr>
          <p:nvPr/>
        </p:nvSpPr>
        <p:spPr bwMode="auto">
          <a:xfrm>
            <a:off x="2182813" y="5848350"/>
            <a:ext cx="511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vertex in List with minimum distance, i.e., D</a:t>
            </a:r>
          </a:p>
        </p:txBody>
      </p:sp>
      <p:grpSp>
        <p:nvGrpSpPr>
          <p:cNvPr id="23557" name="Group 45">
            <a:extLst>
              <a:ext uri="{FF2B5EF4-FFF2-40B4-BE49-F238E27FC236}">
                <a16:creationId xmlns:a16="http://schemas.microsoft.com/office/drawing/2014/main" id="{A180A25E-05CE-AA87-25F5-DE7F482CD2B5}"/>
              </a:ext>
            </a:extLst>
          </p:cNvPr>
          <p:cNvGrpSpPr>
            <a:grpSpLocks/>
          </p:cNvGrpSpPr>
          <p:nvPr/>
        </p:nvGrpSpPr>
        <p:grpSpPr bwMode="auto">
          <a:xfrm>
            <a:off x="1981200" y="2027238"/>
            <a:ext cx="5262563" cy="3600450"/>
            <a:chOff x="1248" y="1277"/>
            <a:chExt cx="3315" cy="2268"/>
          </a:xfrm>
        </p:grpSpPr>
        <p:sp>
          <p:nvSpPr>
            <p:cNvPr id="23560" name="Oval 3">
              <a:extLst>
                <a:ext uri="{FF2B5EF4-FFF2-40B4-BE49-F238E27FC236}">
                  <a16:creationId xmlns:a16="http://schemas.microsoft.com/office/drawing/2014/main" id="{604C78C2-B1C5-B48F-3E2E-19AEF4C4EF45}"/>
                </a:ext>
              </a:extLst>
            </p:cNvPr>
            <p:cNvSpPr>
              <a:spLocks noChangeArrowheads="1"/>
            </p:cNvSpPr>
            <p:nvPr/>
          </p:nvSpPr>
          <p:spPr bwMode="auto">
            <a:xfrm>
              <a:off x="2112" y="1536"/>
              <a:ext cx="288" cy="288"/>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3561" name="Oval 4">
              <a:extLst>
                <a:ext uri="{FF2B5EF4-FFF2-40B4-BE49-F238E27FC236}">
                  <a16:creationId xmlns:a16="http://schemas.microsoft.com/office/drawing/2014/main" id="{BE856B40-AF5D-782F-4063-2433EB59E2BB}"/>
                </a:ext>
              </a:extLst>
            </p:cNvPr>
            <p:cNvSpPr>
              <a:spLocks noChangeArrowheads="1"/>
            </p:cNvSpPr>
            <p:nvPr/>
          </p:nvSpPr>
          <p:spPr bwMode="auto">
            <a:xfrm>
              <a:off x="3408" y="2976"/>
              <a:ext cx="288" cy="288"/>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3562" name="Oval 5">
              <a:extLst>
                <a:ext uri="{FF2B5EF4-FFF2-40B4-BE49-F238E27FC236}">
                  <a16:creationId xmlns:a16="http://schemas.microsoft.com/office/drawing/2014/main" id="{27313AD7-FD3C-FDF7-D82C-943B28DA1208}"/>
                </a:ext>
              </a:extLst>
            </p:cNvPr>
            <p:cNvSpPr>
              <a:spLocks noChangeArrowheads="1"/>
            </p:cNvSpPr>
            <p:nvPr/>
          </p:nvSpPr>
          <p:spPr bwMode="auto">
            <a:xfrm>
              <a:off x="2112" y="2976"/>
              <a:ext cx="288" cy="288"/>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3563" name="AutoShape 6">
              <a:extLst>
                <a:ext uri="{FF2B5EF4-FFF2-40B4-BE49-F238E27FC236}">
                  <a16:creationId xmlns:a16="http://schemas.microsoft.com/office/drawing/2014/main" id="{09881C56-4DC4-24E0-CC8C-DF062D474D09}"/>
                </a:ext>
              </a:extLst>
            </p:cNvPr>
            <p:cNvCxnSpPr>
              <a:cxnSpLocks noChangeShapeType="1"/>
              <a:stCxn id="23561" idx="2"/>
              <a:endCxn id="23562" idx="6"/>
            </p:cNvCxnSpPr>
            <p:nvPr/>
          </p:nvCxnSpPr>
          <p:spPr bwMode="auto">
            <a:xfrm flipH="1">
              <a:off x="2400" y="3120"/>
              <a:ext cx="100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4" name="AutoShape 7">
              <a:extLst>
                <a:ext uri="{FF2B5EF4-FFF2-40B4-BE49-F238E27FC236}">
                  <a16:creationId xmlns:a16="http://schemas.microsoft.com/office/drawing/2014/main" id="{3A6E531F-46F2-57AE-E1B8-A4F7EB788228}"/>
                </a:ext>
              </a:extLst>
            </p:cNvPr>
            <p:cNvCxnSpPr>
              <a:cxnSpLocks noChangeShapeType="1"/>
              <a:stCxn id="23576" idx="2"/>
              <a:endCxn id="23573" idx="6"/>
            </p:cNvCxnSpPr>
            <p:nvPr/>
          </p:nvCxnSpPr>
          <p:spPr bwMode="auto">
            <a:xfrm flipH="1">
              <a:off x="1776" y="2400"/>
              <a:ext cx="100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5" name="AutoShape 8">
              <a:extLst>
                <a:ext uri="{FF2B5EF4-FFF2-40B4-BE49-F238E27FC236}">
                  <a16:creationId xmlns:a16="http://schemas.microsoft.com/office/drawing/2014/main" id="{23D05CA4-000F-A439-B2B0-E9B69B524903}"/>
                </a:ext>
              </a:extLst>
            </p:cNvPr>
            <p:cNvCxnSpPr>
              <a:cxnSpLocks noChangeShapeType="1"/>
              <a:stCxn id="23560" idx="6"/>
              <a:endCxn id="23566" idx="2"/>
            </p:cNvCxnSpPr>
            <p:nvPr/>
          </p:nvCxnSpPr>
          <p:spPr bwMode="auto">
            <a:xfrm>
              <a:off x="2400" y="1680"/>
              <a:ext cx="100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6" name="Oval 9">
              <a:extLst>
                <a:ext uri="{FF2B5EF4-FFF2-40B4-BE49-F238E27FC236}">
                  <a16:creationId xmlns:a16="http://schemas.microsoft.com/office/drawing/2014/main" id="{399BA28C-53F7-DA0D-9343-A1F68CEEC0E4}"/>
                </a:ext>
              </a:extLst>
            </p:cNvPr>
            <p:cNvSpPr>
              <a:spLocks noChangeArrowheads="1"/>
            </p:cNvSpPr>
            <p:nvPr/>
          </p:nvSpPr>
          <p:spPr bwMode="auto">
            <a:xfrm>
              <a:off x="3408" y="1536"/>
              <a:ext cx="288" cy="288"/>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3567" name="Oval 10">
              <a:extLst>
                <a:ext uri="{FF2B5EF4-FFF2-40B4-BE49-F238E27FC236}">
                  <a16:creationId xmlns:a16="http://schemas.microsoft.com/office/drawing/2014/main" id="{0D2830B3-11AC-4A66-D541-38DDFA81CEAC}"/>
                </a:ext>
              </a:extLst>
            </p:cNvPr>
            <p:cNvSpPr>
              <a:spLocks noChangeArrowheads="1"/>
            </p:cNvSpPr>
            <p:nvPr/>
          </p:nvSpPr>
          <p:spPr bwMode="auto">
            <a:xfrm>
              <a:off x="3984" y="2256"/>
              <a:ext cx="288" cy="288"/>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3568" name="AutoShape 11">
              <a:extLst>
                <a:ext uri="{FF2B5EF4-FFF2-40B4-BE49-F238E27FC236}">
                  <a16:creationId xmlns:a16="http://schemas.microsoft.com/office/drawing/2014/main" id="{DCE7A3F2-25BE-D898-AD63-7B4B15E9A95D}"/>
                </a:ext>
              </a:extLst>
            </p:cNvPr>
            <p:cNvCxnSpPr>
              <a:cxnSpLocks noChangeShapeType="1"/>
              <a:stCxn id="23567" idx="2"/>
              <a:endCxn id="23576" idx="6"/>
            </p:cNvCxnSpPr>
            <p:nvPr/>
          </p:nvCxnSpPr>
          <p:spPr bwMode="auto">
            <a:xfrm flipH="1">
              <a:off x="3072" y="2400"/>
              <a:ext cx="912"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3569" name="AutoShape 12">
              <a:extLst>
                <a:ext uri="{FF2B5EF4-FFF2-40B4-BE49-F238E27FC236}">
                  <a16:creationId xmlns:a16="http://schemas.microsoft.com/office/drawing/2014/main" id="{DD0E7CF8-CB23-D13A-C961-AE77C727116E}"/>
                </a:ext>
              </a:extLst>
            </p:cNvPr>
            <p:cNvCxnSpPr>
              <a:cxnSpLocks noChangeShapeType="1"/>
              <a:stCxn id="23567" idx="1"/>
              <a:endCxn id="23566" idx="5"/>
            </p:cNvCxnSpPr>
            <p:nvPr/>
          </p:nvCxnSpPr>
          <p:spPr bwMode="auto">
            <a:xfrm flipH="1" flipV="1">
              <a:off x="3654" y="1782"/>
              <a:ext cx="372" cy="516"/>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3570" name="AutoShape 13">
              <a:extLst>
                <a:ext uri="{FF2B5EF4-FFF2-40B4-BE49-F238E27FC236}">
                  <a16:creationId xmlns:a16="http://schemas.microsoft.com/office/drawing/2014/main" id="{4A6C1509-7260-B2ED-44B4-EBDABF3B95B9}"/>
                </a:ext>
              </a:extLst>
            </p:cNvPr>
            <p:cNvCxnSpPr>
              <a:cxnSpLocks noChangeShapeType="1"/>
              <a:stCxn id="23561" idx="7"/>
              <a:endCxn id="23567" idx="3"/>
            </p:cNvCxnSpPr>
            <p:nvPr/>
          </p:nvCxnSpPr>
          <p:spPr bwMode="auto">
            <a:xfrm flipV="1">
              <a:off x="3654" y="2502"/>
              <a:ext cx="372" cy="516"/>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3571" name="AutoShape 14">
              <a:extLst>
                <a:ext uri="{FF2B5EF4-FFF2-40B4-BE49-F238E27FC236}">
                  <a16:creationId xmlns:a16="http://schemas.microsoft.com/office/drawing/2014/main" id="{D07C1EF8-978F-9DF7-55BE-352ACD676C56}"/>
                </a:ext>
              </a:extLst>
            </p:cNvPr>
            <p:cNvCxnSpPr>
              <a:cxnSpLocks noChangeShapeType="1"/>
              <a:stCxn id="23560" idx="5"/>
              <a:endCxn id="23576" idx="1"/>
            </p:cNvCxnSpPr>
            <p:nvPr/>
          </p:nvCxnSpPr>
          <p:spPr bwMode="auto">
            <a:xfrm>
              <a:off x="2358" y="1782"/>
              <a:ext cx="468" cy="51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2" name="AutoShape 15">
              <a:extLst>
                <a:ext uri="{FF2B5EF4-FFF2-40B4-BE49-F238E27FC236}">
                  <a16:creationId xmlns:a16="http://schemas.microsoft.com/office/drawing/2014/main" id="{E9EBF179-5C13-D126-D5AF-29E1A734A2D1}"/>
                </a:ext>
              </a:extLst>
            </p:cNvPr>
            <p:cNvCxnSpPr>
              <a:cxnSpLocks noChangeShapeType="1"/>
              <a:stCxn id="23566" idx="3"/>
              <a:endCxn id="23576" idx="7"/>
            </p:cNvCxnSpPr>
            <p:nvPr/>
          </p:nvCxnSpPr>
          <p:spPr bwMode="auto">
            <a:xfrm flipH="1">
              <a:off x="3030" y="1782"/>
              <a:ext cx="420" cy="51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3" name="Oval 16">
              <a:extLst>
                <a:ext uri="{FF2B5EF4-FFF2-40B4-BE49-F238E27FC236}">
                  <a16:creationId xmlns:a16="http://schemas.microsoft.com/office/drawing/2014/main" id="{6DFE9F52-27E6-8335-954E-1C556333422E}"/>
                </a:ext>
              </a:extLst>
            </p:cNvPr>
            <p:cNvSpPr>
              <a:spLocks noChangeArrowheads="1"/>
            </p:cNvSpPr>
            <p:nvPr/>
          </p:nvSpPr>
          <p:spPr bwMode="auto">
            <a:xfrm>
              <a:off x="1488" y="2256"/>
              <a:ext cx="288" cy="288"/>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3574" name="AutoShape 17">
              <a:extLst>
                <a:ext uri="{FF2B5EF4-FFF2-40B4-BE49-F238E27FC236}">
                  <a16:creationId xmlns:a16="http://schemas.microsoft.com/office/drawing/2014/main" id="{F27EA84C-7F37-2910-D1B7-B4AC1CBB971E}"/>
                </a:ext>
              </a:extLst>
            </p:cNvPr>
            <p:cNvCxnSpPr>
              <a:cxnSpLocks noChangeShapeType="1"/>
              <a:stCxn id="23573" idx="7"/>
              <a:endCxn id="23560" idx="3"/>
            </p:cNvCxnSpPr>
            <p:nvPr/>
          </p:nvCxnSpPr>
          <p:spPr bwMode="auto">
            <a:xfrm flipV="1">
              <a:off x="1734" y="1782"/>
              <a:ext cx="420" cy="51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5" name="AutoShape 18">
              <a:extLst>
                <a:ext uri="{FF2B5EF4-FFF2-40B4-BE49-F238E27FC236}">
                  <a16:creationId xmlns:a16="http://schemas.microsoft.com/office/drawing/2014/main" id="{9B6290D6-008D-2770-3558-FD0CAE8CCA2F}"/>
                </a:ext>
              </a:extLst>
            </p:cNvPr>
            <p:cNvCxnSpPr>
              <a:cxnSpLocks noChangeShapeType="1"/>
              <a:stCxn id="23562" idx="1"/>
              <a:endCxn id="23573" idx="5"/>
            </p:cNvCxnSpPr>
            <p:nvPr/>
          </p:nvCxnSpPr>
          <p:spPr bwMode="auto">
            <a:xfrm flipH="1" flipV="1">
              <a:off x="1734" y="2502"/>
              <a:ext cx="420" cy="516"/>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3576" name="Oval 19">
              <a:extLst>
                <a:ext uri="{FF2B5EF4-FFF2-40B4-BE49-F238E27FC236}">
                  <a16:creationId xmlns:a16="http://schemas.microsoft.com/office/drawing/2014/main" id="{54B4F15D-6C7F-CFF9-2273-57BADE5C1773}"/>
                </a:ext>
              </a:extLst>
            </p:cNvPr>
            <p:cNvSpPr>
              <a:spLocks noChangeArrowheads="1"/>
            </p:cNvSpPr>
            <p:nvPr/>
          </p:nvSpPr>
          <p:spPr bwMode="auto">
            <a:xfrm>
              <a:off x="2784" y="2256"/>
              <a:ext cx="288" cy="288"/>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3577" name="AutoShape 20">
              <a:extLst>
                <a:ext uri="{FF2B5EF4-FFF2-40B4-BE49-F238E27FC236}">
                  <a16:creationId xmlns:a16="http://schemas.microsoft.com/office/drawing/2014/main" id="{22C7EDBD-BC1B-785B-874B-C81E0E12A278}"/>
                </a:ext>
              </a:extLst>
            </p:cNvPr>
            <p:cNvCxnSpPr>
              <a:cxnSpLocks noChangeShapeType="1"/>
              <a:stCxn id="23561" idx="1"/>
              <a:endCxn id="23576" idx="5"/>
            </p:cNvCxnSpPr>
            <p:nvPr/>
          </p:nvCxnSpPr>
          <p:spPr bwMode="auto">
            <a:xfrm flipH="1" flipV="1">
              <a:off x="3030" y="2502"/>
              <a:ext cx="420" cy="516"/>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3578" name="AutoShape 21">
              <a:extLst>
                <a:ext uri="{FF2B5EF4-FFF2-40B4-BE49-F238E27FC236}">
                  <a16:creationId xmlns:a16="http://schemas.microsoft.com/office/drawing/2014/main" id="{D8A4DFB1-4C44-B6A0-D68E-56428B90EDA9}"/>
                </a:ext>
              </a:extLst>
            </p:cNvPr>
            <p:cNvCxnSpPr>
              <a:cxnSpLocks noChangeShapeType="1"/>
              <a:stCxn id="23562" idx="7"/>
              <a:endCxn id="23576" idx="3"/>
            </p:cNvCxnSpPr>
            <p:nvPr/>
          </p:nvCxnSpPr>
          <p:spPr bwMode="auto">
            <a:xfrm flipV="1">
              <a:off x="2358" y="2502"/>
              <a:ext cx="468" cy="516"/>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3579" name="Text Box 22">
              <a:extLst>
                <a:ext uri="{FF2B5EF4-FFF2-40B4-BE49-F238E27FC236}">
                  <a16:creationId xmlns:a16="http://schemas.microsoft.com/office/drawing/2014/main" id="{0ACBC00A-75B7-E9FD-F5D9-6FA2D97177A0}"/>
                </a:ext>
              </a:extLst>
            </p:cNvPr>
            <p:cNvSpPr txBox="1">
              <a:spLocks noChangeArrowheads="1"/>
            </p:cNvSpPr>
            <p:nvPr/>
          </p:nvSpPr>
          <p:spPr bwMode="auto">
            <a:xfrm>
              <a:off x="1737" y="1939"/>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3580" name="Text Box 23">
              <a:extLst>
                <a:ext uri="{FF2B5EF4-FFF2-40B4-BE49-F238E27FC236}">
                  <a16:creationId xmlns:a16="http://schemas.microsoft.com/office/drawing/2014/main" id="{E3A7213C-3FA2-6929-6491-1388FD6D74DB}"/>
                </a:ext>
              </a:extLst>
            </p:cNvPr>
            <p:cNvSpPr txBox="1">
              <a:spLocks noChangeArrowheads="1"/>
            </p:cNvSpPr>
            <p:nvPr/>
          </p:nvSpPr>
          <p:spPr bwMode="auto">
            <a:xfrm>
              <a:off x="2562" y="1930"/>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3581" name="Text Box 24">
              <a:extLst>
                <a:ext uri="{FF2B5EF4-FFF2-40B4-BE49-F238E27FC236}">
                  <a16:creationId xmlns:a16="http://schemas.microsoft.com/office/drawing/2014/main" id="{09B87BCA-916A-514F-394D-0231499190B2}"/>
                </a:ext>
              </a:extLst>
            </p:cNvPr>
            <p:cNvSpPr txBox="1">
              <a:spLocks noChangeArrowheads="1"/>
            </p:cNvSpPr>
            <p:nvPr/>
          </p:nvSpPr>
          <p:spPr bwMode="auto">
            <a:xfrm>
              <a:off x="2832" y="1536"/>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3582" name="Text Box 25">
              <a:extLst>
                <a:ext uri="{FF2B5EF4-FFF2-40B4-BE49-F238E27FC236}">
                  <a16:creationId xmlns:a16="http://schemas.microsoft.com/office/drawing/2014/main" id="{F49216F1-7EED-9A56-1200-FEAA5B4FAC0C}"/>
                </a:ext>
              </a:extLst>
            </p:cNvPr>
            <p:cNvSpPr txBox="1">
              <a:spLocks noChangeArrowheads="1"/>
            </p:cNvSpPr>
            <p:nvPr/>
          </p:nvSpPr>
          <p:spPr bwMode="auto">
            <a:xfrm>
              <a:off x="3763" y="1930"/>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3583" name="Text Box 26">
              <a:extLst>
                <a:ext uri="{FF2B5EF4-FFF2-40B4-BE49-F238E27FC236}">
                  <a16:creationId xmlns:a16="http://schemas.microsoft.com/office/drawing/2014/main" id="{E5621C61-258A-7816-C07B-E0941BB8EAE6}"/>
                </a:ext>
              </a:extLst>
            </p:cNvPr>
            <p:cNvSpPr txBox="1">
              <a:spLocks noChangeArrowheads="1"/>
            </p:cNvSpPr>
            <p:nvPr/>
          </p:nvSpPr>
          <p:spPr bwMode="auto">
            <a:xfrm>
              <a:off x="3101" y="1930"/>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3584" name="Text Box 27">
              <a:extLst>
                <a:ext uri="{FF2B5EF4-FFF2-40B4-BE49-F238E27FC236}">
                  <a16:creationId xmlns:a16="http://schemas.microsoft.com/office/drawing/2014/main" id="{4ABADC74-E442-0FA8-80C5-5AD537358D99}"/>
                </a:ext>
              </a:extLst>
            </p:cNvPr>
            <p:cNvSpPr txBox="1">
              <a:spLocks noChangeArrowheads="1"/>
            </p:cNvSpPr>
            <p:nvPr/>
          </p:nvSpPr>
          <p:spPr bwMode="auto">
            <a:xfrm>
              <a:off x="3888" y="2659"/>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3585" name="Text Box 28">
              <a:extLst>
                <a:ext uri="{FF2B5EF4-FFF2-40B4-BE49-F238E27FC236}">
                  <a16:creationId xmlns:a16="http://schemas.microsoft.com/office/drawing/2014/main" id="{A5176914-7374-49DC-E0E2-2EA7D8F2D1D1}"/>
                </a:ext>
              </a:extLst>
            </p:cNvPr>
            <p:cNvSpPr txBox="1">
              <a:spLocks noChangeArrowheads="1"/>
            </p:cNvSpPr>
            <p:nvPr/>
          </p:nvSpPr>
          <p:spPr bwMode="auto">
            <a:xfrm>
              <a:off x="3264" y="2659"/>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3586" name="Text Box 29">
              <a:extLst>
                <a:ext uri="{FF2B5EF4-FFF2-40B4-BE49-F238E27FC236}">
                  <a16:creationId xmlns:a16="http://schemas.microsoft.com/office/drawing/2014/main" id="{6ABA3DB9-3709-89BF-B189-7BDAC7090AF5}"/>
                </a:ext>
              </a:extLst>
            </p:cNvPr>
            <p:cNvSpPr txBox="1">
              <a:spLocks noChangeArrowheads="1"/>
            </p:cNvSpPr>
            <p:nvPr/>
          </p:nvSpPr>
          <p:spPr bwMode="auto">
            <a:xfrm>
              <a:off x="3456" y="2256"/>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3587" name="Text Box 30">
              <a:extLst>
                <a:ext uri="{FF2B5EF4-FFF2-40B4-BE49-F238E27FC236}">
                  <a16:creationId xmlns:a16="http://schemas.microsoft.com/office/drawing/2014/main" id="{A2C16BE3-C8A4-4529-7F29-50154462689B}"/>
                </a:ext>
              </a:extLst>
            </p:cNvPr>
            <p:cNvSpPr txBox="1">
              <a:spLocks noChangeArrowheads="1"/>
            </p:cNvSpPr>
            <p:nvPr/>
          </p:nvSpPr>
          <p:spPr bwMode="auto">
            <a:xfrm>
              <a:off x="2160" y="2256"/>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3588" name="Text Box 31">
              <a:extLst>
                <a:ext uri="{FF2B5EF4-FFF2-40B4-BE49-F238E27FC236}">
                  <a16:creationId xmlns:a16="http://schemas.microsoft.com/office/drawing/2014/main" id="{E81C8C8A-F508-5F9E-BF4B-D72ABCBF8447}"/>
                </a:ext>
              </a:extLst>
            </p:cNvPr>
            <p:cNvSpPr txBox="1">
              <a:spLocks noChangeArrowheads="1"/>
            </p:cNvSpPr>
            <p:nvPr/>
          </p:nvSpPr>
          <p:spPr bwMode="auto">
            <a:xfrm>
              <a:off x="2448" y="2659"/>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3589" name="Text Box 32">
              <a:extLst>
                <a:ext uri="{FF2B5EF4-FFF2-40B4-BE49-F238E27FC236}">
                  <a16:creationId xmlns:a16="http://schemas.microsoft.com/office/drawing/2014/main" id="{8F58F68F-DDFB-1015-EF89-D63E3346978C}"/>
                </a:ext>
              </a:extLst>
            </p:cNvPr>
            <p:cNvSpPr txBox="1">
              <a:spLocks noChangeArrowheads="1"/>
            </p:cNvSpPr>
            <p:nvPr/>
          </p:nvSpPr>
          <p:spPr bwMode="auto">
            <a:xfrm>
              <a:off x="1776" y="2659"/>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3590" name="Text Box 33">
              <a:extLst>
                <a:ext uri="{FF2B5EF4-FFF2-40B4-BE49-F238E27FC236}">
                  <a16:creationId xmlns:a16="http://schemas.microsoft.com/office/drawing/2014/main" id="{74FAEADD-43AD-1A75-8068-F5A6B9571821}"/>
                </a:ext>
              </a:extLst>
            </p:cNvPr>
            <p:cNvSpPr txBox="1">
              <a:spLocks noChangeArrowheads="1"/>
            </p:cNvSpPr>
            <p:nvPr/>
          </p:nvSpPr>
          <p:spPr bwMode="auto">
            <a:xfrm>
              <a:off x="2880" y="2976"/>
              <a:ext cx="1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3591" name="Text Box 34">
              <a:extLst>
                <a:ext uri="{FF2B5EF4-FFF2-40B4-BE49-F238E27FC236}">
                  <a16:creationId xmlns:a16="http://schemas.microsoft.com/office/drawing/2014/main" id="{BE427084-69F4-535F-B7F7-464344A60FD3}"/>
                </a:ext>
              </a:extLst>
            </p:cNvPr>
            <p:cNvSpPr txBox="1">
              <a:spLocks noChangeArrowheads="1"/>
            </p:cNvSpPr>
            <p:nvPr/>
          </p:nvSpPr>
          <p:spPr bwMode="auto">
            <a:xfrm>
              <a:off x="2160" y="1277"/>
              <a:ext cx="202" cy="23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3592" name="Text Box 35">
              <a:extLst>
                <a:ext uri="{FF2B5EF4-FFF2-40B4-BE49-F238E27FC236}">
                  <a16:creationId xmlns:a16="http://schemas.microsoft.com/office/drawing/2014/main" id="{C08AF5D2-9205-58D9-D2C5-89B02901FB1F}"/>
                </a:ext>
              </a:extLst>
            </p:cNvPr>
            <p:cNvSpPr txBox="1">
              <a:spLocks noChangeArrowheads="1"/>
            </p:cNvSpPr>
            <p:nvPr/>
          </p:nvSpPr>
          <p:spPr bwMode="auto">
            <a:xfrm>
              <a:off x="3456" y="1296"/>
              <a:ext cx="202" cy="23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3593" name="Text Box 36">
              <a:extLst>
                <a:ext uri="{FF2B5EF4-FFF2-40B4-BE49-F238E27FC236}">
                  <a16:creationId xmlns:a16="http://schemas.microsoft.com/office/drawing/2014/main" id="{D187DAD2-3D18-292E-4AC1-AB5895BD3A3B}"/>
                </a:ext>
              </a:extLst>
            </p:cNvPr>
            <p:cNvSpPr txBox="1">
              <a:spLocks noChangeArrowheads="1"/>
            </p:cNvSpPr>
            <p:nvPr/>
          </p:nvSpPr>
          <p:spPr bwMode="auto">
            <a:xfrm>
              <a:off x="1248" y="2304"/>
              <a:ext cx="243" cy="2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3594" name="Text Box 37">
              <a:extLst>
                <a:ext uri="{FF2B5EF4-FFF2-40B4-BE49-F238E27FC236}">
                  <a16:creationId xmlns:a16="http://schemas.microsoft.com/office/drawing/2014/main" id="{9776E192-0C7E-0BDC-BCE3-B2D21E625BC7}"/>
                </a:ext>
              </a:extLst>
            </p:cNvPr>
            <p:cNvSpPr txBox="1">
              <a:spLocks noChangeArrowheads="1"/>
            </p:cNvSpPr>
            <p:nvPr/>
          </p:nvSpPr>
          <p:spPr bwMode="auto">
            <a:xfrm>
              <a:off x="4320" y="2256"/>
              <a:ext cx="243" cy="2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3595" name="Text Box 38">
              <a:extLst>
                <a:ext uri="{FF2B5EF4-FFF2-40B4-BE49-F238E27FC236}">
                  <a16:creationId xmlns:a16="http://schemas.microsoft.com/office/drawing/2014/main" id="{AAE0DF05-5A7D-5474-5C5D-4EFE7A942BBE}"/>
                </a:ext>
              </a:extLst>
            </p:cNvPr>
            <p:cNvSpPr txBox="1">
              <a:spLocks noChangeArrowheads="1"/>
            </p:cNvSpPr>
            <p:nvPr/>
          </p:nvSpPr>
          <p:spPr bwMode="auto">
            <a:xfrm>
              <a:off x="2832" y="2598"/>
              <a:ext cx="202" cy="23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3596" name="Text Box 39">
              <a:extLst>
                <a:ext uri="{FF2B5EF4-FFF2-40B4-BE49-F238E27FC236}">
                  <a16:creationId xmlns:a16="http://schemas.microsoft.com/office/drawing/2014/main" id="{1DA6038D-5F01-04F7-9D46-460A50C914A0}"/>
                </a:ext>
              </a:extLst>
            </p:cNvPr>
            <p:cNvSpPr txBox="1">
              <a:spLocks noChangeArrowheads="1"/>
            </p:cNvSpPr>
            <p:nvPr/>
          </p:nvSpPr>
          <p:spPr bwMode="auto">
            <a:xfrm>
              <a:off x="2160" y="3312"/>
              <a:ext cx="243" cy="2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sp>
          <p:nvSpPr>
            <p:cNvPr id="23597" name="Text Box 40">
              <a:extLst>
                <a:ext uri="{FF2B5EF4-FFF2-40B4-BE49-F238E27FC236}">
                  <a16:creationId xmlns:a16="http://schemas.microsoft.com/office/drawing/2014/main" id="{E9B2E5FD-37FA-BD85-85AF-FB234D24BAF3}"/>
                </a:ext>
              </a:extLst>
            </p:cNvPr>
            <p:cNvSpPr txBox="1">
              <a:spLocks noChangeArrowheads="1"/>
            </p:cNvSpPr>
            <p:nvPr/>
          </p:nvSpPr>
          <p:spPr bwMode="auto">
            <a:xfrm>
              <a:off x="3456" y="3312"/>
              <a:ext cx="243" cy="2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674EA7"/>
                  </a:solidFill>
                  <a:latin typeface="Constantia" panose="02030602050306030303" pitchFamily="18" charset="0"/>
                </a:rPr>
                <a:t>∞ </a:t>
              </a:r>
              <a:endParaRPr lang="en-US" altLang="en-US" sz="1800"/>
            </a:p>
          </p:txBody>
        </p:sp>
      </p:grpSp>
      <p:sp>
        <p:nvSpPr>
          <p:cNvPr id="23558" name="Line 43">
            <a:extLst>
              <a:ext uri="{FF2B5EF4-FFF2-40B4-BE49-F238E27FC236}">
                <a16:creationId xmlns:a16="http://schemas.microsoft.com/office/drawing/2014/main" id="{B99D83D5-EDF7-A922-158F-404CA8A6212F}"/>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59" name="Line 44">
            <a:extLst>
              <a:ext uri="{FF2B5EF4-FFF2-40B4-BE49-F238E27FC236}">
                <a16:creationId xmlns:a16="http://schemas.microsoft.com/office/drawing/2014/main" id="{63D46696-E44C-E08A-6653-2C2DB347E31E}"/>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E0D358E1-277D-138A-9453-4DF07BACDA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207FC4A-B82D-4BF8-B709-EECF4FC2DA8E}" type="slidenum">
              <a:rPr lang="en-US" altLang="en-US" sz="1200">
                <a:solidFill>
                  <a:srgbClr val="898989"/>
                </a:solidFill>
                <a:latin typeface="Calibri" panose="020F0502020204030204" pitchFamily="34" charset="0"/>
              </a:rPr>
              <a:pPr eaLnBrk="1" hangingPunct="1"/>
              <a:t>26</a:t>
            </a:fld>
            <a:endParaRPr lang="en-US" altLang="en-US" sz="1200">
              <a:solidFill>
                <a:srgbClr val="898989"/>
              </a:solidFill>
              <a:latin typeface="Calibri" panose="020F0502020204030204" pitchFamily="34" charset="0"/>
            </a:endParaRPr>
          </a:p>
        </p:txBody>
      </p:sp>
      <p:sp>
        <p:nvSpPr>
          <p:cNvPr id="24579" name="Rectangle 2">
            <a:extLst>
              <a:ext uri="{FF2B5EF4-FFF2-40B4-BE49-F238E27FC236}">
                <a16:creationId xmlns:a16="http://schemas.microsoft.com/office/drawing/2014/main" id="{CB769426-C091-10DB-9CE7-27AEE0D9D2E3}"/>
              </a:ext>
            </a:extLst>
          </p:cNvPr>
          <p:cNvSpPr>
            <a:spLocks noGrp="1" noChangeArrowheads="1"/>
          </p:cNvSpPr>
          <p:nvPr>
            <p:ph type="title"/>
          </p:nvPr>
        </p:nvSpPr>
        <p:spPr/>
        <p:txBody>
          <a:bodyPr/>
          <a:lstStyle/>
          <a:p>
            <a:r>
              <a:rPr lang="en-US" altLang="en-US">
                <a:solidFill>
                  <a:srgbClr val="000000"/>
                </a:solidFill>
                <a:ea typeface="ＭＳ Ｐゴシック" panose="020B0600070205080204" pitchFamily="34" charset="-128"/>
              </a:rPr>
              <a:t>Example: Update neighbors</a:t>
            </a:r>
          </a:p>
        </p:txBody>
      </p:sp>
      <p:sp>
        <p:nvSpPr>
          <p:cNvPr id="24580" name="Oval 3">
            <a:extLst>
              <a:ext uri="{FF2B5EF4-FFF2-40B4-BE49-F238E27FC236}">
                <a16:creationId xmlns:a16="http://schemas.microsoft.com/office/drawing/2014/main" id="{542AA248-5FE1-0A3B-1C45-91707454E4C4}"/>
              </a:ext>
            </a:extLst>
          </p:cNvPr>
          <p:cNvSpPr>
            <a:spLocks noChangeArrowheads="1"/>
          </p:cNvSpPr>
          <p:nvPr/>
        </p:nvSpPr>
        <p:spPr bwMode="auto">
          <a:xfrm>
            <a:off x="33528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4581" name="Oval 4">
            <a:extLst>
              <a:ext uri="{FF2B5EF4-FFF2-40B4-BE49-F238E27FC236}">
                <a16:creationId xmlns:a16="http://schemas.microsoft.com/office/drawing/2014/main" id="{5591628E-362F-C3A7-01F0-81B00BF50386}"/>
              </a:ext>
            </a:extLst>
          </p:cNvPr>
          <p:cNvSpPr>
            <a:spLocks noChangeArrowheads="1"/>
          </p:cNvSpPr>
          <p:nvPr/>
        </p:nvSpPr>
        <p:spPr bwMode="auto">
          <a:xfrm>
            <a:off x="54102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4582" name="Oval 5">
            <a:extLst>
              <a:ext uri="{FF2B5EF4-FFF2-40B4-BE49-F238E27FC236}">
                <a16:creationId xmlns:a16="http://schemas.microsoft.com/office/drawing/2014/main" id="{0D89B287-7690-BBF3-64E1-F111BFB23211}"/>
              </a:ext>
            </a:extLst>
          </p:cNvPr>
          <p:cNvSpPr>
            <a:spLocks noChangeArrowheads="1"/>
          </p:cNvSpPr>
          <p:nvPr/>
        </p:nvSpPr>
        <p:spPr bwMode="auto">
          <a:xfrm>
            <a:off x="33528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4583" name="AutoShape 6">
            <a:extLst>
              <a:ext uri="{FF2B5EF4-FFF2-40B4-BE49-F238E27FC236}">
                <a16:creationId xmlns:a16="http://schemas.microsoft.com/office/drawing/2014/main" id="{AC1D73E5-C1B6-A41E-4749-7B95954AD82F}"/>
              </a:ext>
            </a:extLst>
          </p:cNvPr>
          <p:cNvCxnSpPr>
            <a:cxnSpLocks noChangeShapeType="1"/>
            <a:stCxn id="24581" idx="2"/>
            <a:endCxn id="24582" idx="6"/>
          </p:cNvCxnSpPr>
          <p:nvPr/>
        </p:nvCxnSpPr>
        <p:spPr bwMode="auto">
          <a:xfrm flipH="1">
            <a:off x="3810000" y="4953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7">
            <a:extLst>
              <a:ext uri="{FF2B5EF4-FFF2-40B4-BE49-F238E27FC236}">
                <a16:creationId xmlns:a16="http://schemas.microsoft.com/office/drawing/2014/main" id="{24AD7455-9AA1-AA7B-F674-D9C46DA68DB6}"/>
              </a:ext>
            </a:extLst>
          </p:cNvPr>
          <p:cNvCxnSpPr>
            <a:cxnSpLocks noChangeShapeType="1"/>
            <a:stCxn id="24596" idx="2"/>
            <a:endCxn id="24593" idx="6"/>
          </p:cNvCxnSpPr>
          <p:nvPr/>
        </p:nvCxnSpPr>
        <p:spPr bwMode="auto">
          <a:xfrm flipH="1">
            <a:off x="2819400" y="3810000"/>
            <a:ext cx="1585913"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4585" name="AutoShape 8">
            <a:extLst>
              <a:ext uri="{FF2B5EF4-FFF2-40B4-BE49-F238E27FC236}">
                <a16:creationId xmlns:a16="http://schemas.microsoft.com/office/drawing/2014/main" id="{A2AE2601-2918-1FE4-2890-9B2F0EB734FF}"/>
              </a:ext>
            </a:extLst>
          </p:cNvPr>
          <p:cNvCxnSpPr>
            <a:cxnSpLocks noChangeShapeType="1"/>
            <a:stCxn id="24580" idx="6"/>
            <a:endCxn id="24586" idx="2"/>
          </p:cNvCxnSpPr>
          <p:nvPr/>
        </p:nvCxnSpPr>
        <p:spPr bwMode="auto">
          <a:xfrm>
            <a:off x="3810000" y="2667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86" name="Oval 9">
            <a:extLst>
              <a:ext uri="{FF2B5EF4-FFF2-40B4-BE49-F238E27FC236}">
                <a16:creationId xmlns:a16="http://schemas.microsoft.com/office/drawing/2014/main" id="{71898561-94D0-E127-CA8F-D40AC6DF7E4F}"/>
              </a:ext>
            </a:extLst>
          </p:cNvPr>
          <p:cNvSpPr>
            <a:spLocks noChangeArrowheads="1"/>
          </p:cNvSpPr>
          <p:nvPr/>
        </p:nvSpPr>
        <p:spPr bwMode="auto">
          <a:xfrm>
            <a:off x="5410200" y="2438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4587" name="Oval 10">
            <a:extLst>
              <a:ext uri="{FF2B5EF4-FFF2-40B4-BE49-F238E27FC236}">
                <a16:creationId xmlns:a16="http://schemas.microsoft.com/office/drawing/2014/main" id="{B694C547-D306-E5A0-3D0C-19765D96D4F0}"/>
              </a:ext>
            </a:extLst>
          </p:cNvPr>
          <p:cNvSpPr>
            <a:spLocks noChangeArrowheads="1"/>
          </p:cNvSpPr>
          <p:nvPr/>
        </p:nvSpPr>
        <p:spPr bwMode="auto">
          <a:xfrm>
            <a:off x="63246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4588" name="AutoShape 11">
            <a:extLst>
              <a:ext uri="{FF2B5EF4-FFF2-40B4-BE49-F238E27FC236}">
                <a16:creationId xmlns:a16="http://schemas.microsoft.com/office/drawing/2014/main" id="{6B4219C9-2A44-3251-332E-0E82435DF16A}"/>
              </a:ext>
            </a:extLst>
          </p:cNvPr>
          <p:cNvCxnSpPr>
            <a:cxnSpLocks noChangeShapeType="1"/>
          </p:cNvCxnSpPr>
          <p:nvPr/>
        </p:nvCxnSpPr>
        <p:spPr bwMode="auto">
          <a:xfrm flipH="1">
            <a:off x="4876800" y="3810000"/>
            <a:ext cx="1447800" cy="0"/>
          </a:xfrm>
          <a:prstGeom prst="straightConnector1">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cxnSp>
      <p:cxnSp>
        <p:nvCxnSpPr>
          <p:cNvPr id="24589" name="AutoShape 12">
            <a:extLst>
              <a:ext uri="{FF2B5EF4-FFF2-40B4-BE49-F238E27FC236}">
                <a16:creationId xmlns:a16="http://schemas.microsoft.com/office/drawing/2014/main" id="{595C792C-4C94-3743-4A69-B56A4B59E938}"/>
              </a:ext>
            </a:extLst>
          </p:cNvPr>
          <p:cNvCxnSpPr>
            <a:cxnSpLocks noChangeShapeType="1"/>
            <a:stCxn id="24587" idx="1"/>
            <a:endCxn id="24586" idx="5"/>
          </p:cNvCxnSpPr>
          <p:nvPr/>
        </p:nvCxnSpPr>
        <p:spPr bwMode="auto">
          <a:xfrm flipH="1" flipV="1">
            <a:off x="5800725" y="2828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4590" name="AutoShape 13">
            <a:extLst>
              <a:ext uri="{FF2B5EF4-FFF2-40B4-BE49-F238E27FC236}">
                <a16:creationId xmlns:a16="http://schemas.microsoft.com/office/drawing/2014/main" id="{F1108D1F-080B-069D-B06C-FC8BEBD0667B}"/>
              </a:ext>
            </a:extLst>
          </p:cNvPr>
          <p:cNvCxnSpPr>
            <a:cxnSpLocks noChangeShapeType="1"/>
            <a:stCxn id="24581" idx="7"/>
            <a:endCxn id="24587" idx="3"/>
          </p:cNvCxnSpPr>
          <p:nvPr/>
        </p:nvCxnSpPr>
        <p:spPr bwMode="auto">
          <a:xfrm flipV="1">
            <a:off x="5800725" y="3971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4591" name="AutoShape 14">
            <a:extLst>
              <a:ext uri="{FF2B5EF4-FFF2-40B4-BE49-F238E27FC236}">
                <a16:creationId xmlns:a16="http://schemas.microsoft.com/office/drawing/2014/main" id="{6553122B-3AA9-9F90-1521-C67C6C389A1F}"/>
              </a:ext>
            </a:extLst>
          </p:cNvPr>
          <p:cNvCxnSpPr>
            <a:cxnSpLocks noChangeShapeType="1"/>
            <a:stCxn id="24580" idx="5"/>
            <a:endCxn id="24596" idx="1"/>
          </p:cNvCxnSpPr>
          <p:nvPr/>
        </p:nvCxnSpPr>
        <p:spPr bwMode="auto">
          <a:xfrm>
            <a:off x="3743325" y="2828925"/>
            <a:ext cx="742950" cy="80486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2" name="AutoShape 15">
            <a:extLst>
              <a:ext uri="{FF2B5EF4-FFF2-40B4-BE49-F238E27FC236}">
                <a16:creationId xmlns:a16="http://schemas.microsoft.com/office/drawing/2014/main" id="{62E73E04-8CEA-9003-D206-666A7AA99423}"/>
              </a:ext>
            </a:extLst>
          </p:cNvPr>
          <p:cNvCxnSpPr>
            <a:cxnSpLocks noChangeShapeType="1"/>
            <a:stCxn id="24586" idx="3"/>
            <a:endCxn id="24596" idx="7"/>
          </p:cNvCxnSpPr>
          <p:nvPr/>
        </p:nvCxnSpPr>
        <p:spPr bwMode="auto">
          <a:xfrm flipH="1">
            <a:off x="4810125" y="2828925"/>
            <a:ext cx="666750" cy="80486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3" name="Oval 16">
            <a:extLst>
              <a:ext uri="{FF2B5EF4-FFF2-40B4-BE49-F238E27FC236}">
                <a16:creationId xmlns:a16="http://schemas.microsoft.com/office/drawing/2014/main" id="{5B37CCC0-3FDA-174F-432A-2F6929774F99}"/>
              </a:ext>
            </a:extLst>
          </p:cNvPr>
          <p:cNvSpPr>
            <a:spLocks noChangeArrowheads="1"/>
          </p:cNvSpPr>
          <p:nvPr/>
        </p:nvSpPr>
        <p:spPr bwMode="auto">
          <a:xfrm>
            <a:off x="23622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4594" name="AutoShape 17">
            <a:extLst>
              <a:ext uri="{FF2B5EF4-FFF2-40B4-BE49-F238E27FC236}">
                <a16:creationId xmlns:a16="http://schemas.microsoft.com/office/drawing/2014/main" id="{0AD4A36A-E2B6-B7E9-1E80-F4C2EA87A47E}"/>
              </a:ext>
            </a:extLst>
          </p:cNvPr>
          <p:cNvCxnSpPr>
            <a:cxnSpLocks noChangeShapeType="1"/>
            <a:stCxn id="24593" idx="7"/>
            <a:endCxn id="24580" idx="3"/>
          </p:cNvCxnSpPr>
          <p:nvPr/>
        </p:nvCxnSpPr>
        <p:spPr bwMode="auto">
          <a:xfrm flipV="1">
            <a:off x="27527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5" name="AutoShape 18">
            <a:extLst>
              <a:ext uri="{FF2B5EF4-FFF2-40B4-BE49-F238E27FC236}">
                <a16:creationId xmlns:a16="http://schemas.microsoft.com/office/drawing/2014/main" id="{2B3A39F3-B633-4494-D72A-33B54E4EBF5E}"/>
              </a:ext>
            </a:extLst>
          </p:cNvPr>
          <p:cNvCxnSpPr>
            <a:cxnSpLocks noChangeShapeType="1"/>
            <a:stCxn id="24582" idx="1"/>
            <a:endCxn id="24593" idx="5"/>
          </p:cNvCxnSpPr>
          <p:nvPr/>
        </p:nvCxnSpPr>
        <p:spPr bwMode="auto">
          <a:xfrm flipH="1" flipV="1">
            <a:off x="27527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4596" name="Oval 19">
            <a:extLst>
              <a:ext uri="{FF2B5EF4-FFF2-40B4-BE49-F238E27FC236}">
                <a16:creationId xmlns:a16="http://schemas.microsoft.com/office/drawing/2014/main" id="{35032906-4B48-BD09-145D-C134C139175A}"/>
              </a:ext>
            </a:extLst>
          </p:cNvPr>
          <p:cNvSpPr>
            <a:spLocks noChangeArrowheads="1"/>
          </p:cNvSpPr>
          <p:nvPr/>
        </p:nvSpPr>
        <p:spPr bwMode="auto">
          <a:xfrm>
            <a:off x="4419600" y="3581400"/>
            <a:ext cx="457200" cy="457200"/>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4597" name="AutoShape 20">
            <a:extLst>
              <a:ext uri="{FF2B5EF4-FFF2-40B4-BE49-F238E27FC236}">
                <a16:creationId xmlns:a16="http://schemas.microsoft.com/office/drawing/2014/main" id="{3BA85F18-E345-275E-5896-C21E11905BFF}"/>
              </a:ext>
            </a:extLst>
          </p:cNvPr>
          <p:cNvCxnSpPr>
            <a:cxnSpLocks noChangeShapeType="1"/>
            <a:stCxn id="24581" idx="1"/>
            <a:endCxn id="24596" idx="5"/>
          </p:cNvCxnSpPr>
          <p:nvPr/>
        </p:nvCxnSpPr>
        <p:spPr bwMode="auto">
          <a:xfrm flipH="1" flipV="1">
            <a:off x="4810125" y="3986213"/>
            <a:ext cx="666750" cy="804862"/>
          </a:xfrm>
          <a:prstGeom prst="straightConnector1">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cxnSp>
      <p:cxnSp>
        <p:nvCxnSpPr>
          <p:cNvPr id="24598" name="AutoShape 21">
            <a:extLst>
              <a:ext uri="{FF2B5EF4-FFF2-40B4-BE49-F238E27FC236}">
                <a16:creationId xmlns:a16="http://schemas.microsoft.com/office/drawing/2014/main" id="{63A33D08-0C41-FDB2-CCF9-14D05B99137D}"/>
              </a:ext>
            </a:extLst>
          </p:cNvPr>
          <p:cNvCxnSpPr>
            <a:cxnSpLocks noChangeShapeType="1"/>
            <a:stCxn id="24582" idx="7"/>
            <a:endCxn id="24596" idx="3"/>
          </p:cNvCxnSpPr>
          <p:nvPr/>
        </p:nvCxnSpPr>
        <p:spPr bwMode="auto">
          <a:xfrm flipV="1">
            <a:off x="3743325" y="3986213"/>
            <a:ext cx="742950" cy="804862"/>
          </a:xfrm>
          <a:prstGeom prst="straightConnector1">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cxnSp>
      <p:sp>
        <p:nvSpPr>
          <p:cNvPr id="24599" name="Text Box 22">
            <a:extLst>
              <a:ext uri="{FF2B5EF4-FFF2-40B4-BE49-F238E27FC236}">
                <a16:creationId xmlns:a16="http://schemas.microsoft.com/office/drawing/2014/main" id="{954E83AD-23C3-6D72-87B0-A38BFBF813D3}"/>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4600" name="Text Box 23">
            <a:extLst>
              <a:ext uri="{FF2B5EF4-FFF2-40B4-BE49-F238E27FC236}">
                <a16:creationId xmlns:a16="http://schemas.microsoft.com/office/drawing/2014/main" id="{D47CBAD3-291F-29DB-E600-D7966351F2AB}"/>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4601" name="Text Box 24">
            <a:extLst>
              <a:ext uri="{FF2B5EF4-FFF2-40B4-BE49-F238E27FC236}">
                <a16:creationId xmlns:a16="http://schemas.microsoft.com/office/drawing/2014/main" id="{35D48F31-4EB0-3D95-9B5C-66C1E51C0123}"/>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4602" name="Text Box 25">
            <a:extLst>
              <a:ext uri="{FF2B5EF4-FFF2-40B4-BE49-F238E27FC236}">
                <a16:creationId xmlns:a16="http://schemas.microsoft.com/office/drawing/2014/main" id="{78F2511C-BD75-58A5-E3BF-063A7FAB8184}"/>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4603" name="Text Box 26">
            <a:extLst>
              <a:ext uri="{FF2B5EF4-FFF2-40B4-BE49-F238E27FC236}">
                <a16:creationId xmlns:a16="http://schemas.microsoft.com/office/drawing/2014/main" id="{F738804C-E2B0-89BE-2F21-DAB54ED04E16}"/>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4604" name="Text Box 27">
            <a:extLst>
              <a:ext uri="{FF2B5EF4-FFF2-40B4-BE49-F238E27FC236}">
                <a16:creationId xmlns:a16="http://schemas.microsoft.com/office/drawing/2014/main" id="{F244145F-9FFB-545A-8682-D180C7161F2C}"/>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4605" name="Text Box 28">
            <a:extLst>
              <a:ext uri="{FF2B5EF4-FFF2-40B4-BE49-F238E27FC236}">
                <a16:creationId xmlns:a16="http://schemas.microsoft.com/office/drawing/2014/main" id="{4545917E-CA48-7783-4A5E-2BF03E4D3382}"/>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4606" name="Text Box 29">
            <a:extLst>
              <a:ext uri="{FF2B5EF4-FFF2-40B4-BE49-F238E27FC236}">
                <a16:creationId xmlns:a16="http://schemas.microsoft.com/office/drawing/2014/main" id="{13E317F5-0492-1FEC-0874-7C00D13849D7}"/>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4607" name="Text Box 30">
            <a:extLst>
              <a:ext uri="{FF2B5EF4-FFF2-40B4-BE49-F238E27FC236}">
                <a16:creationId xmlns:a16="http://schemas.microsoft.com/office/drawing/2014/main" id="{D336292E-6D6C-EE26-6126-0664C6A162D1}"/>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4608" name="Text Box 31">
            <a:extLst>
              <a:ext uri="{FF2B5EF4-FFF2-40B4-BE49-F238E27FC236}">
                <a16:creationId xmlns:a16="http://schemas.microsoft.com/office/drawing/2014/main" id="{F33BD586-2A50-DDB4-56EB-8D349E54E007}"/>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4609" name="Text Box 32">
            <a:extLst>
              <a:ext uri="{FF2B5EF4-FFF2-40B4-BE49-F238E27FC236}">
                <a16:creationId xmlns:a16="http://schemas.microsoft.com/office/drawing/2014/main" id="{62E70810-9AFA-C867-4419-5EE02F86ECE8}"/>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4610" name="Text Box 33">
            <a:extLst>
              <a:ext uri="{FF2B5EF4-FFF2-40B4-BE49-F238E27FC236}">
                <a16:creationId xmlns:a16="http://schemas.microsoft.com/office/drawing/2014/main" id="{4F59B3B7-1B8F-CA89-9C38-1709C5AAF3BE}"/>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4611" name="Text Box 34">
            <a:extLst>
              <a:ext uri="{FF2B5EF4-FFF2-40B4-BE49-F238E27FC236}">
                <a16:creationId xmlns:a16="http://schemas.microsoft.com/office/drawing/2014/main" id="{03CB9CFA-D913-9231-AF2B-B8E89CE14EFF}"/>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4612" name="Text Box 35">
            <a:extLst>
              <a:ext uri="{FF2B5EF4-FFF2-40B4-BE49-F238E27FC236}">
                <a16:creationId xmlns:a16="http://schemas.microsoft.com/office/drawing/2014/main" id="{98E0EF8D-635C-18AB-9B38-5FC9234732AD}"/>
              </a:ext>
            </a:extLst>
          </p:cNvPr>
          <p:cNvSpPr txBox="1">
            <a:spLocks noChangeArrowheads="1"/>
          </p:cNvSpPr>
          <p:nvPr/>
        </p:nvSpPr>
        <p:spPr bwMode="auto">
          <a:xfrm>
            <a:off x="5486400" y="20574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4613" name="Text Box 36">
            <a:extLst>
              <a:ext uri="{FF2B5EF4-FFF2-40B4-BE49-F238E27FC236}">
                <a16:creationId xmlns:a16="http://schemas.microsoft.com/office/drawing/2014/main" id="{20109773-5798-BEFC-ECF8-71488D2503B5}"/>
              </a:ext>
            </a:extLst>
          </p:cNvPr>
          <p:cNvSpPr txBox="1">
            <a:spLocks noChangeArrowheads="1"/>
          </p:cNvSpPr>
          <p:nvPr/>
        </p:nvSpPr>
        <p:spPr bwMode="auto">
          <a:xfrm>
            <a:off x="1981200" y="3667125"/>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4614" name="Text Box 37">
            <a:extLst>
              <a:ext uri="{FF2B5EF4-FFF2-40B4-BE49-F238E27FC236}">
                <a16:creationId xmlns:a16="http://schemas.microsoft.com/office/drawing/2014/main" id="{0AFA2E31-D65A-F4F5-3929-4B03964D4097}"/>
              </a:ext>
            </a:extLst>
          </p:cNvPr>
          <p:cNvSpPr txBox="1">
            <a:spLocks noChangeArrowheads="1"/>
          </p:cNvSpPr>
          <p:nvPr/>
        </p:nvSpPr>
        <p:spPr bwMode="auto">
          <a:xfrm>
            <a:off x="6858000" y="3590925"/>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4615" name="Text Box 38">
            <a:extLst>
              <a:ext uri="{FF2B5EF4-FFF2-40B4-BE49-F238E27FC236}">
                <a16:creationId xmlns:a16="http://schemas.microsoft.com/office/drawing/2014/main" id="{06D976E6-5748-91B4-8060-4D5EE7E51C41}"/>
              </a:ext>
            </a:extLst>
          </p:cNvPr>
          <p:cNvSpPr txBox="1">
            <a:spLocks noChangeArrowheads="1"/>
          </p:cNvSpPr>
          <p:nvPr/>
        </p:nvSpPr>
        <p:spPr bwMode="auto">
          <a:xfrm>
            <a:off x="4495800" y="41243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4616" name="Text Box 39">
            <a:extLst>
              <a:ext uri="{FF2B5EF4-FFF2-40B4-BE49-F238E27FC236}">
                <a16:creationId xmlns:a16="http://schemas.microsoft.com/office/drawing/2014/main" id="{EF8C3D44-227B-6C43-F301-5717D2F9A719}"/>
              </a:ext>
            </a:extLst>
          </p:cNvPr>
          <p:cNvSpPr txBox="1">
            <a:spLocks noChangeArrowheads="1"/>
          </p:cNvSpPr>
          <p:nvPr/>
        </p:nvSpPr>
        <p:spPr bwMode="auto">
          <a:xfrm>
            <a:off x="3429000" y="5257800"/>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9</a:t>
            </a:r>
            <a:endParaRPr lang="en-US" altLang="en-US" sz="1800"/>
          </a:p>
        </p:txBody>
      </p:sp>
      <p:sp>
        <p:nvSpPr>
          <p:cNvPr id="24617" name="Text Box 40">
            <a:extLst>
              <a:ext uri="{FF2B5EF4-FFF2-40B4-BE49-F238E27FC236}">
                <a16:creationId xmlns:a16="http://schemas.microsoft.com/office/drawing/2014/main" id="{A4E58527-C0D4-B6FF-82DD-BB3AE8F17FFE}"/>
              </a:ext>
            </a:extLst>
          </p:cNvPr>
          <p:cNvSpPr txBox="1">
            <a:spLocks noChangeArrowheads="1"/>
          </p:cNvSpPr>
          <p:nvPr/>
        </p:nvSpPr>
        <p:spPr bwMode="auto">
          <a:xfrm>
            <a:off x="5486400" y="5257800"/>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5</a:t>
            </a:r>
            <a:endParaRPr lang="en-US" altLang="en-US" sz="1800"/>
          </a:p>
        </p:txBody>
      </p:sp>
      <p:sp>
        <p:nvSpPr>
          <p:cNvPr id="24618" name="Line 43">
            <a:extLst>
              <a:ext uri="{FF2B5EF4-FFF2-40B4-BE49-F238E27FC236}">
                <a16:creationId xmlns:a16="http://schemas.microsoft.com/office/drawing/2014/main" id="{E54243E3-80F0-1F5D-2E56-63C3DBF9EF42}"/>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19" name="Line 44">
            <a:extLst>
              <a:ext uri="{FF2B5EF4-FFF2-40B4-BE49-F238E27FC236}">
                <a16:creationId xmlns:a16="http://schemas.microsoft.com/office/drawing/2014/main" id="{09628AF2-F2A3-6672-C3CD-6E3DC4831C78}"/>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20" name="Line 45">
            <a:extLst>
              <a:ext uri="{FF2B5EF4-FFF2-40B4-BE49-F238E27FC236}">
                <a16:creationId xmlns:a16="http://schemas.microsoft.com/office/drawing/2014/main" id="{386D09C9-0794-D05B-8AAC-C7274739706A}"/>
              </a:ext>
            </a:extLst>
          </p:cNvPr>
          <p:cNvSpPr>
            <a:spLocks noChangeShapeType="1"/>
          </p:cNvSpPr>
          <p:nvPr/>
        </p:nvSpPr>
        <p:spPr bwMode="auto">
          <a:xfrm flipH="1" flipV="1">
            <a:off x="4876800" y="3962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21" name="Line 46">
            <a:extLst>
              <a:ext uri="{FF2B5EF4-FFF2-40B4-BE49-F238E27FC236}">
                <a16:creationId xmlns:a16="http://schemas.microsoft.com/office/drawing/2014/main" id="{D5CD62E4-EB8F-4AB3-AC68-2AEC81AA7778}"/>
              </a:ext>
            </a:extLst>
          </p:cNvPr>
          <p:cNvSpPr>
            <a:spLocks noChangeShapeType="1"/>
          </p:cNvSpPr>
          <p:nvPr/>
        </p:nvSpPr>
        <p:spPr bwMode="auto">
          <a:xfrm flipH="1" flipV="1">
            <a:off x="4800600" y="41148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22" name="Line 47">
            <a:extLst>
              <a:ext uri="{FF2B5EF4-FFF2-40B4-BE49-F238E27FC236}">
                <a16:creationId xmlns:a16="http://schemas.microsoft.com/office/drawing/2014/main" id="{B6935660-CBD0-67A2-5123-A3AA030D435C}"/>
              </a:ext>
            </a:extLst>
          </p:cNvPr>
          <p:cNvSpPr>
            <a:spLocks noChangeShapeType="1"/>
          </p:cNvSpPr>
          <p:nvPr/>
        </p:nvSpPr>
        <p:spPr bwMode="auto">
          <a:xfrm flipV="1">
            <a:off x="3962400" y="4114800"/>
            <a:ext cx="5334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23" name="Line 48">
            <a:extLst>
              <a:ext uri="{FF2B5EF4-FFF2-40B4-BE49-F238E27FC236}">
                <a16:creationId xmlns:a16="http://schemas.microsoft.com/office/drawing/2014/main" id="{3920C58D-8C5C-9CB6-7300-BC1EDFB95D2E}"/>
              </a:ext>
            </a:extLst>
          </p:cNvPr>
          <p:cNvSpPr>
            <a:spLocks noChangeShapeType="1"/>
          </p:cNvSpPr>
          <p:nvPr/>
        </p:nvSpPr>
        <p:spPr bwMode="auto">
          <a:xfrm flipV="1">
            <a:off x="2895600" y="39624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624" name="Text Box 49">
            <a:extLst>
              <a:ext uri="{FF2B5EF4-FFF2-40B4-BE49-F238E27FC236}">
                <a16:creationId xmlns:a16="http://schemas.microsoft.com/office/drawing/2014/main" id="{46ED0A53-1C18-991B-B36C-37599771839E}"/>
              </a:ext>
            </a:extLst>
          </p:cNvPr>
          <p:cNvSpPr txBox="1">
            <a:spLocks noChangeArrowheads="1"/>
          </p:cNvSpPr>
          <p:nvPr/>
        </p:nvSpPr>
        <p:spPr bwMode="auto">
          <a:xfrm>
            <a:off x="304800" y="4724400"/>
            <a:ext cx="27289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Distance(C) = 1 + 2 = 3 Distance(E) = 1 + 2 = 3 Distance(F) = 1 + 8 = 9 Distance(G) = 1 + 4 = 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25D68DF4-AF37-3088-E32C-0252219123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406910-33A4-4178-AEB2-899547CC6CBA}" type="slidenum">
              <a:rPr lang="en-US" altLang="en-US" sz="1200">
                <a:solidFill>
                  <a:srgbClr val="898989"/>
                </a:solidFill>
                <a:latin typeface="Calibri" panose="020F0502020204030204" pitchFamily="34" charset="0"/>
              </a:rPr>
              <a:pPr eaLnBrk="1" hangingPunct="1"/>
              <a:t>27</a:t>
            </a:fld>
            <a:endParaRPr lang="en-US" altLang="en-US" sz="1200">
              <a:solidFill>
                <a:srgbClr val="898989"/>
              </a:solidFill>
              <a:latin typeface="Calibri" panose="020F0502020204030204" pitchFamily="34" charset="0"/>
            </a:endParaRPr>
          </a:p>
        </p:txBody>
      </p:sp>
      <p:sp>
        <p:nvSpPr>
          <p:cNvPr id="25603" name="Rectangle 2">
            <a:extLst>
              <a:ext uri="{FF2B5EF4-FFF2-40B4-BE49-F238E27FC236}">
                <a16:creationId xmlns:a16="http://schemas.microsoft.com/office/drawing/2014/main" id="{A9611E98-F862-9BF8-2064-2E8408B71B40}"/>
              </a:ext>
            </a:extLst>
          </p:cNvPr>
          <p:cNvSpPr>
            <a:spLocks noGrp="1" noChangeArrowheads="1"/>
          </p:cNvSpPr>
          <p:nvPr>
            <p:ph type="title"/>
          </p:nvPr>
        </p:nvSpPr>
        <p:spPr/>
        <p:txBody>
          <a:bodyPr/>
          <a:lstStyle/>
          <a:p>
            <a:r>
              <a:rPr lang="en-US" altLang="en-US">
                <a:solidFill>
                  <a:srgbClr val="000000"/>
                </a:solidFill>
                <a:ea typeface="ＭＳ Ｐゴシック" panose="020B0600070205080204" pitchFamily="34" charset="-128"/>
              </a:rPr>
              <a:t>Example: Continued...</a:t>
            </a:r>
            <a:endParaRPr lang="en-US" altLang="en-US">
              <a:solidFill>
                <a:srgbClr val="FF0000"/>
              </a:solidFill>
              <a:ea typeface="ＭＳ Ｐゴシック" panose="020B0600070205080204" pitchFamily="34" charset="-128"/>
            </a:endParaRPr>
          </a:p>
        </p:txBody>
      </p:sp>
      <p:sp>
        <p:nvSpPr>
          <p:cNvPr id="25604" name="Oval 3">
            <a:extLst>
              <a:ext uri="{FF2B5EF4-FFF2-40B4-BE49-F238E27FC236}">
                <a16:creationId xmlns:a16="http://schemas.microsoft.com/office/drawing/2014/main" id="{9E601E51-4E72-89A6-BFEA-12118DB0330A}"/>
              </a:ext>
            </a:extLst>
          </p:cNvPr>
          <p:cNvSpPr>
            <a:spLocks noChangeArrowheads="1"/>
          </p:cNvSpPr>
          <p:nvPr/>
        </p:nvSpPr>
        <p:spPr bwMode="auto">
          <a:xfrm>
            <a:off x="33528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5605" name="Oval 4">
            <a:extLst>
              <a:ext uri="{FF2B5EF4-FFF2-40B4-BE49-F238E27FC236}">
                <a16:creationId xmlns:a16="http://schemas.microsoft.com/office/drawing/2014/main" id="{E19D41A5-F8C6-B28D-3836-F02F6B90BAD9}"/>
              </a:ext>
            </a:extLst>
          </p:cNvPr>
          <p:cNvSpPr>
            <a:spLocks noChangeArrowheads="1"/>
          </p:cNvSpPr>
          <p:nvPr/>
        </p:nvSpPr>
        <p:spPr bwMode="auto">
          <a:xfrm>
            <a:off x="54102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5606" name="Oval 5">
            <a:extLst>
              <a:ext uri="{FF2B5EF4-FFF2-40B4-BE49-F238E27FC236}">
                <a16:creationId xmlns:a16="http://schemas.microsoft.com/office/drawing/2014/main" id="{7B3A69F5-247D-61CB-1E1C-82EF33E40F9C}"/>
              </a:ext>
            </a:extLst>
          </p:cNvPr>
          <p:cNvSpPr>
            <a:spLocks noChangeArrowheads="1"/>
          </p:cNvSpPr>
          <p:nvPr/>
        </p:nvSpPr>
        <p:spPr bwMode="auto">
          <a:xfrm>
            <a:off x="33528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5607" name="AutoShape 6">
            <a:extLst>
              <a:ext uri="{FF2B5EF4-FFF2-40B4-BE49-F238E27FC236}">
                <a16:creationId xmlns:a16="http://schemas.microsoft.com/office/drawing/2014/main" id="{903C057C-BD07-4CEF-8201-9C7F5EFF0929}"/>
              </a:ext>
            </a:extLst>
          </p:cNvPr>
          <p:cNvCxnSpPr>
            <a:cxnSpLocks noChangeShapeType="1"/>
            <a:stCxn id="25605" idx="2"/>
            <a:endCxn id="25606" idx="6"/>
          </p:cNvCxnSpPr>
          <p:nvPr/>
        </p:nvCxnSpPr>
        <p:spPr bwMode="auto">
          <a:xfrm flipH="1">
            <a:off x="3810000" y="4953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08" name="AutoShape 7">
            <a:extLst>
              <a:ext uri="{FF2B5EF4-FFF2-40B4-BE49-F238E27FC236}">
                <a16:creationId xmlns:a16="http://schemas.microsoft.com/office/drawing/2014/main" id="{20CFC684-F976-31CD-B7FF-DDD0190FBC27}"/>
              </a:ext>
            </a:extLst>
          </p:cNvPr>
          <p:cNvCxnSpPr>
            <a:cxnSpLocks noChangeShapeType="1"/>
            <a:stCxn id="25620" idx="2"/>
            <a:endCxn id="25617" idx="6"/>
          </p:cNvCxnSpPr>
          <p:nvPr/>
        </p:nvCxnSpPr>
        <p:spPr bwMode="auto">
          <a:xfrm flipH="1">
            <a:off x="2819400" y="3810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09" name="AutoShape 8">
            <a:extLst>
              <a:ext uri="{FF2B5EF4-FFF2-40B4-BE49-F238E27FC236}">
                <a16:creationId xmlns:a16="http://schemas.microsoft.com/office/drawing/2014/main" id="{1238A236-B5CA-4395-1AB7-FD53F9DD1B97}"/>
              </a:ext>
            </a:extLst>
          </p:cNvPr>
          <p:cNvCxnSpPr>
            <a:cxnSpLocks noChangeShapeType="1"/>
            <a:stCxn id="25604" idx="6"/>
            <a:endCxn id="25610" idx="2"/>
          </p:cNvCxnSpPr>
          <p:nvPr/>
        </p:nvCxnSpPr>
        <p:spPr bwMode="auto">
          <a:xfrm>
            <a:off x="3810000" y="2667000"/>
            <a:ext cx="1585913"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0" name="Oval 9">
            <a:extLst>
              <a:ext uri="{FF2B5EF4-FFF2-40B4-BE49-F238E27FC236}">
                <a16:creationId xmlns:a16="http://schemas.microsoft.com/office/drawing/2014/main" id="{A52B2C79-249B-4FE1-7015-53EDAD66EDAB}"/>
              </a:ext>
            </a:extLst>
          </p:cNvPr>
          <p:cNvSpPr>
            <a:spLocks noChangeArrowheads="1"/>
          </p:cNvSpPr>
          <p:nvPr/>
        </p:nvSpPr>
        <p:spPr bwMode="auto">
          <a:xfrm>
            <a:off x="5410200" y="2438400"/>
            <a:ext cx="457200" cy="457200"/>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5611" name="Oval 10">
            <a:extLst>
              <a:ext uri="{FF2B5EF4-FFF2-40B4-BE49-F238E27FC236}">
                <a16:creationId xmlns:a16="http://schemas.microsoft.com/office/drawing/2014/main" id="{5CE27E10-FCE8-473F-4FC0-F9E8222B3016}"/>
              </a:ext>
            </a:extLst>
          </p:cNvPr>
          <p:cNvSpPr>
            <a:spLocks noChangeArrowheads="1"/>
          </p:cNvSpPr>
          <p:nvPr/>
        </p:nvSpPr>
        <p:spPr bwMode="auto">
          <a:xfrm>
            <a:off x="63246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5612" name="AutoShape 11">
            <a:extLst>
              <a:ext uri="{FF2B5EF4-FFF2-40B4-BE49-F238E27FC236}">
                <a16:creationId xmlns:a16="http://schemas.microsoft.com/office/drawing/2014/main" id="{E80E598A-C8B6-BB15-12FA-C9324928B7FE}"/>
              </a:ext>
            </a:extLst>
          </p:cNvPr>
          <p:cNvCxnSpPr>
            <a:cxnSpLocks noChangeShapeType="1"/>
            <a:stCxn id="25611" idx="2"/>
            <a:endCxn id="25620" idx="6"/>
          </p:cNvCxnSpPr>
          <p:nvPr/>
        </p:nvCxnSpPr>
        <p:spPr bwMode="auto">
          <a:xfrm flipH="1">
            <a:off x="4876800" y="3810000"/>
            <a:ext cx="1447800"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5613" name="AutoShape 12">
            <a:extLst>
              <a:ext uri="{FF2B5EF4-FFF2-40B4-BE49-F238E27FC236}">
                <a16:creationId xmlns:a16="http://schemas.microsoft.com/office/drawing/2014/main" id="{C2BE66C5-3377-B54E-2741-9DD04101EC0C}"/>
              </a:ext>
            </a:extLst>
          </p:cNvPr>
          <p:cNvCxnSpPr>
            <a:cxnSpLocks noChangeShapeType="1"/>
            <a:stCxn id="25611" idx="1"/>
            <a:endCxn id="25610" idx="5"/>
          </p:cNvCxnSpPr>
          <p:nvPr/>
        </p:nvCxnSpPr>
        <p:spPr bwMode="auto">
          <a:xfrm flipH="1" flipV="1">
            <a:off x="5800725" y="2843213"/>
            <a:ext cx="590550" cy="804862"/>
          </a:xfrm>
          <a:prstGeom prst="straightConnector1">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cxnSp>
      <p:cxnSp>
        <p:nvCxnSpPr>
          <p:cNvPr id="25614" name="AutoShape 13">
            <a:extLst>
              <a:ext uri="{FF2B5EF4-FFF2-40B4-BE49-F238E27FC236}">
                <a16:creationId xmlns:a16="http://schemas.microsoft.com/office/drawing/2014/main" id="{16A00CCA-D17F-3878-8B8A-2D859B691D14}"/>
              </a:ext>
            </a:extLst>
          </p:cNvPr>
          <p:cNvCxnSpPr>
            <a:cxnSpLocks noChangeShapeType="1"/>
            <a:stCxn id="25605" idx="7"/>
            <a:endCxn id="25611" idx="3"/>
          </p:cNvCxnSpPr>
          <p:nvPr/>
        </p:nvCxnSpPr>
        <p:spPr bwMode="auto">
          <a:xfrm flipV="1">
            <a:off x="5800725" y="3971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5615" name="AutoShape 14">
            <a:extLst>
              <a:ext uri="{FF2B5EF4-FFF2-40B4-BE49-F238E27FC236}">
                <a16:creationId xmlns:a16="http://schemas.microsoft.com/office/drawing/2014/main" id="{096A498B-BF13-FF58-25EF-90BAD7A55EC3}"/>
              </a:ext>
            </a:extLst>
          </p:cNvPr>
          <p:cNvCxnSpPr>
            <a:cxnSpLocks noChangeShapeType="1"/>
            <a:stCxn id="25604" idx="5"/>
            <a:endCxn id="25620" idx="1"/>
          </p:cNvCxnSpPr>
          <p:nvPr/>
        </p:nvCxnSpPr>
        <p:spPr bwMode="auto">
          <a:xfrm>
            <a:off x="3743325" y="2828925"/>
            <a:ext cx="7429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AutoShape 15">
            <a:extLst>
              <a:ext uri="{FF2B5EF4-FFF2-40B4-BE49-F238E27FC236}">
                <a16:creationId xmlns:a16="http://schemas.microsoft.com/office/drawing/2014/main" id="{85B93A45-BD2A-3DC5-7137-F79CEDD73BE8}"/>
              </a:ext>
            </a:extLst>
          </p:cNvPr>
          <p:cNvCxnSpPr>
            <a:cxnSpLocks noChangeShapeType="1"/>
            <a:stCxn id="25610" idx="3"/>
            <a:endCxn id="25620" idx="7"/>
          </p:cNvCxnSpPr>
          <p:nvPr/>
        </p:nvCxnSpPr>
        <p:spPr bwMode="auto">
          <a:xfrm flipH="1">
            <a:off x="4810125" y="2843213"/>
            <a:ext cx="666750" cy="804862"/>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25617" name="Oval 16">
            <a:extLst>
              <a:ext uri="{FF2B5EF4-FFF2-40B4-BE49-F238E27FC236}">
                <a16:creationId xmlns:a16="http://schemas.microsoft.com/office/drawing/2014/main" id="{83BC934A-2676-6660-928D-FFB103737C6F}"/>
              </a:ext>
            </a:extLst>
          </p:cNvPr>
          <p:cNvSpPr>
            <a:spLocks noChangeArrowheads="1"/>
          </p:cNvSpPr>
          <p:nvPr/>
        </p:nvSpPr>
        <p:spPr bwMode="auto">
          <a:xfrm>
            <a:off x="23622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5618" name="AutoShape 17">
            <a:extLst>
              <a:ext uri="{FF2B5EF4-FFF2-40B4-BE49-F238E27FC236}">
                <a16:creationId xmlns:a16="http://schemas.microsoft.com/office/drawing/2014/main" id="{29DEFFDD-7FC5-198C-84E6-FB32DFD36672}"/>
              </a:ext>
            </a:extLst>
          </p:cNvPr>
          <p:cNvCxnSpPr>
            <a:cxnSpLocks noChangeShapeType="1"/>
            <a:stCxn id="25617" idx="7"/>
            <a:endCxn id="25604" idx="3"/>
          </p:cNvCxnSpPr>
          <p:nvPr/>
        </p:nvCxnSpPr>
        <p:spPr bwMode="auto">
          <a:xfrm flipV="1">
            <a:off x="27527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9" name="AutoShape 18">
            <a:extLst>
              <a:ext uri="{FF2B5EF4-FFF2-40B4-BE49-F238E27FC236}">
                <a16:creationId xmlns:a16="http://schemas.microsoft.com/office/drawing/2014/main" id="{E11341B0-111D-0A10-210B-37F3260F2963}"/>
              </a:ext>
            </a:extLst>
          </p:cNvPr>
          <p:cNvCxnSpPr>
            <a:cxnSpLocks noChangeShapeType="1"/>
            <a:stCxn id="25606" idx="1"/>
            <a:endCxn id="25617" idx="5"/>
          </p:cNvCxnSpPr>
          <p:nvPr/>
        </p:nvCxnSpPr>
        <p:spPr bwMode="auto">
          <a:xfrm flipH="1" flipV="1">
            <a:off x="27527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5620" name="Oval 19">
            <a:extLst>
              <a:ext uri="{FF2B5EF4-FFF2-40B4-BE49-F238E27FC236}">
                <a16:creationId xmlns:a16="http://schemas.microsoft.com/office/drawing/2014/main" id="{C53C1281-F433-72B6-EBB2-8942530FD1B8}"/>
              </a:ext>
            </a:extLst>
          </p:cNvPr>
          <p:cNvSpPr>
            <a:spLocks noChangeArrowheads="1"/>
          </p:cNvSpPr>
          <p:nvPr/>
        </p:nvSpPr>
        <p:spPr bwMode="auto">
          <a:xfrm>
            <a:off x="4419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5621" name="AutoShape 20">
            <a:extLst>
              <a:ext uri="{FF2B5EF4-FFF2-40B4-BE49-F238E27FC236}">
                <a16:creationId xmlns:a16="http://schemas.microsoft.com/office/drawing/2014/main" id="{6DDAAA81-D985-C3DD-43BE-6B3BE36CDA35}"/>
              </a:ext>
            </a:extLst>
          </p:cNvPr>
          <p:cNvCxnSpPr>
            <a:cxnSpLocks noChangeShapeType="1"/>
            <a:stCxn id="25605" idx="1"/>
            <a:endCxn id="25620" idx="5"/>
          </p:cNvCxnSpPr>
          <p:nvPr/>
        </p:nvCxnSpPr>
        <p:spPr bwMode="auto">
          <a:xfrm flipH="1" flipV="1">
            <a:off x="48101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5622" name="AutoShape 21">
            <a:extLst>
              <a:ext uri="{FF2B5EF4-FFF2-40B4-BE49-F238E27FC236}">
                <a16:creationId xmlns:a16="http://schemas.microsoft.com/office/drawing/2014/main" id="{402869AC-EFF8-EAAA-5B60-2B15C75774EA}"/>
              </a:ext>
            </a:extLst>
          </p:cNvPr>
          <p:cNvCxnSpPr>
            <a:cxnSpLocks noChangeShapeType="1"/>
            <a:stCxn id="25606" idx="7"/>
            <a:endCxn id="25620" idx="3"/>
          </p:cNvCxnSpPr>
          <p:nvPr/>
        </p:nvCxnSpPr>
        <p:spPr bwMode="auto">
          <a:xfrm flipV="1">
            <a:off x="3743325" y="3971925"/>
            <a:ext cx="7429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5623" name="Text Box 22">
            <a:extLst>
              <a:ext uri="{FF2B5EF4-FFF2-40B4-BE49-F238E27FC236}">
                <a16:creationId xmlns:a16="http://schemas.microsoft.com/office/drawing/2014/main" id="{FD870AB6-2426-877F-B56A-E9B71BB42AAC}"/>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5624" name="Text Box 23">
            <a:extLst>
              <a:ext uri="{FF2B5EF4-FFF2-40B4-BE49-F238E27FC236}">
                <a16:creationId xmlns:a16="http://schemas.microsoft.com/office/drawing/2014/main" id="{64CBA0AB-BD01-6DC8-9F18-7FEB47E6DC22}"/>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5625" name="Text Box 24">
            <a:extLst>
              <a:ext uri="{FF2B5EF4-FFF2-40B4-BE49-F238E27FC236}">
                <a16:creationId xmlns:a16="http://schemas.microsoft.com/office/drawing/2014/main" id="{0F36454A-296C-2057-F65A-5AAA88FF841E}"/>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5626" name="Text Box 25">
            <a:extLst>
              <a:ext uri="{FF2B5EF4-FFF2-40B4-BE49-F238E27FC236}">
                <a16:creationId xmlns:a16="http://schemas.microsoft.com/office/drawing/2014/main" id="{A04D0301-38AD-F4BB-004C-B35FC1FB2EFC}"/>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5627" name="Text Box 26">
            <a:extLst>
              <a:ext uri="{FF2B5EF4-FFF2-40B4-BE49-F238E27FC236}">
                <a16:creationId xmlns:a16="http://schemas.microsoft.com/office/drawing/2014/main" id="{0F1AA874-4F83-3F8E-C36A-916573812171}"/>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5628" name="Text Box 27">
            <a:extLst>
              <a:ext uri="{FF2B5EF4-FFF2-40B4-BE49-F238E27FC236}">
                <a16:creationId xmlns:a16="http://schemas.microsoft.com/office/drawing/2014/main" id="{C7512D65-8FDA-FDA8-2317-B048F4A0C1CE}"/>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5629" name="Text Box 28">
            <a:extLst>
              <a:ext uri="{FF2B5EF4-FFF2-40B4-BE49-F238E27FC236}">
                <a16:creationId xmlns:a16="http://schemas.microsoft.com/office/drawing/2014/main" id="{D795A32F-43BF-88FF-C3D3-F487AF50BBB9}"/>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5630" name="Text Box 29">
            <a:extLst>
              <a:ext uri="{FF2B5EF4-FFF2-40B4-BE49-F238E27FC236}">
                <a16:creationId xmlns:a16="http://schemas.microsoft.com/office/drawing/2014/main" id="{2B6A1D2D-01D7-CD94-189B-94D35BA688E3}"/>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5631" name="Text Box 30">
            <a:extLst>
              <a:ext uri="{FF2B5EF4-FFF2-40B4-BE49-F238E27FC236}">
                <a16:creationId xmlns:a16="http://schemas.microsoft.com/office/drawing/2014/main" id="{19CE7544-B554-815D-7298-111D3116AF35}"/>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5632" name="Text Box 31">
            <a:extLst>
              <a:ext uri="{FF2B5EF4-FFF2-40B4-BE49-F238E27FC236}">
                <a16:creationId xmlns:a16="http://schemas.microsoft.com/office/drawing/2014/main" id="{A3C82DFB-1862-AE14-64B3-226669BB0574}"/>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5633" name="Text Box 32">
            <a:extLst>
              <a:ext uri="{FF2B5EF4-FFF2-40B4-BE49-F238E27FC236}">
                <a16:creationId xmlns:a16="http://schemas.microsoft.com/office/drawing/2014/main" id="{FA35107C-D8DC-EAC4-1896-23F76A656A83}"/>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5634" name="Text Box 33">
            <a:extLst>
              <a:ext uri="{FF2B5EF4-FFF2-40B4-BE49-F238E27FC236}">
                <a16:creationId xmlns:a16="http://schemas.microsoft.com/office/drawing/2014/main" id="{0C23D7C0-C2E0-FC60-2F57-47AF5F679F44}"/>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5635" name="Text Box 34">
            <a:extLst>
              <a:ext uri="{FF2B5EF4-FFF2-40B4-BE49-F238E27FC236}">
                <a16:creationId xmlns:a16="http://schemas.microsoft.com/office/drawing/2014/main" id="{D31015FF-CC0E-3222-0780-2BC634CE4A88}"/>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5636" name="Text Box 35">
            <a:extLst>
              <a:ext uri="{FF2B5EF4-FFF2-40B4-BE49-F238E27FC236}">
                <a16:creationId xmlns:a16="http://schemas.microsoft.com/office/drawing/2014/main" id="{982CAB20-A627-C84F-3C8F-417516F2A609}"/>
              </a:ext>
            </a:extLst>
          </p:cNvPr>
          <p:cNvSpPr txBox="1">
            <a:spLocks noChangeArrowheads="1"/>
          </p:cNvSpPr>
          <p:nvPr/>
        </p:nvSpPr>
        <p:spPr bwMode="auto">
          <a:xfrm>
            <a:off x="5486400" y="20574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5637" name="Text Box 36">
            <a:extLst>
              <a:ext uri="{FF2B5EF4-FFF2-40B4-BE49-F238E27FC236}">
                <a16:creationId xmlns:a16="http://schemas.microsoft.com/office/drawing/2014/main" id="{55108936-E7C4-47ED-480A-D633E196B5D6}"/>
              </a:ext>
            </a:extLst>
          </p:cNvPr>
          <p:cNvSpPr txBox="1">
            <a:spLocks noChangeArrowheads="1"/>
          </p:cNvSpPr>
          <p:nvPr/>
        </p:nvSpPr>
        <p:spPr bwMode="auto">
          <a:xfrm>
            <a:off x="1981200" y="36671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5638" name="Text Box 37">
            <a:extLst>
              <a:ext uri="{FF2B5EF4-FFF2-40B4-BE49-F238E27FC236}">
                <a16:creationId xmlns:a16="http://schemas.microsoft.com/office/drawing/2014/main" id="{3135C2FD-54BC-3D2D-319F-E7C1A7DFF360}"/>
              </a:ext>
            </a:extLst>
          </p:cNvPr>
          <p:cNvSpPr txBox="1">
            <a:spLocks noChangeArrowheads="1"/>
          </p:cNvSpPr>
          <p:nvPr/>
        </p:nvSpPr>
        <p:spPr bwMode="auto">
          <a:xfrm>
            <a:off x="6858000" y="35909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5639" name="Text Box 38">
            <a:extLst>
              <a:ext uri="{FF2B5EF4-FFF2-40B4-BE49-F238E27FC236}">
                <a16:creationId xmlns:a16="http://schemas.microsoft.com/office/drawing/2014/main" id="{E97189BE-2DF3-06D7-9F8A-3524D3CAEE2B}"/>
              </a:ext>
            </a:extLst>
          </p:cNvPr>
          <p:cNvSpPr txBox="1">
            <a:spLocks noChangeArrowheads="1"/>
          </p:cNvSpPr>
          <p:nvPr/>
        </p:nvSpPr>
        <p:spPr bwMode="auto">
          <a:xfrm>
            <a:off x="4495800" y="41243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5640" name="Text Box 42">
            <a:extLst>
              <a:ext uri="{FF2B5EF4-FFF2-40B4-BE49-F238E27FC236}">
                <a16:creationId xmlns:a16="http://schemas.microsoft.com/office/drawing/2014/main" id="{66CC4EEF-2FDF-9C01-A259-B591073AB8BA}"/>
              </a:ext>
            </a:extLst>
          </p:cNvPr>
          <p:cNvSpPr txBox="1">
            <a:spLocks noChangeArrowheads="1"/>
          </p:cNvSpPr>
          <p:nvPr/>
        </p:nvSpPr>
        <p:spPr bwMode="auto">
          <a:xfrm>
            <a:off x="914400" y="1676400"/>
            <a:ext cx="704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vertex in List with minimum distance (B) and update neighbors</a:t>
            </a:r>
          </a:p>
        </p:txBody>
      </p:sp>
      <p:sp>
        <p:nvSpPr>
          <p:cNvPr id="25641" name="Line 43">
            <a:extLst>
              <a:ext uri="{FF2B5EF4-FFF2-40B4-BE49-F238E27FC236}">
                <a16:creationId xmlns:a16="http://schemas.microsoft.com/office/drawing/2014/main" id="{DD6753FA-DEE9-AA5C-106B-FCCF767BC0CE}"/>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2" name="Line 44">
            <a:extLst>
              <a:ext uri="{FF2B5EF4-FFF2-40B4-BE49-F238E27FC236}">
                <a16:creationId xmlns:a16="http://schemas.microsoft.com/office/drawing/2014/main" id="{2F31D9BA-7809-4F17-68C4-9B546E33E98B}"/>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3" name="Line 45">
            <a:extLst>
              <a:ext uri="{FF2B5EF4-FFF2-40B4-BE49-F238E27FC236}">
                <a16:creationId xmlns:a16="http://schemas.microsoft.com/office/drawing/2014/main" id="{D0C8DA6A-E7D2-9754-B0F4-D5C613F824D0}"/>
              </a:ext>
            </a:extLst>
          </p:cNvPr>
          <p:cNvSpPr>
            <a:spLocks noChangeShapeType="1"/>
          </p:cNvSpPr>
          <p:nvPr/>
        </p:nvSpPr>
        <p:spPr bwMode="auto">
          <a:xfrm flipH="1" flipV="1">
            <a:off x="4876800" y="3962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4" name="Line 46">
            <a:extLst>
              <a:ext uri="{FF2B5EF4-FFF2-40B4-BE49-F238E27FC236}">
                <a16:creationId xmlns:a16="http://schemas.microsoft.com/office/drawing/2014/main" id="{9C4D6C87-7185-0DE3-0C71-5E8C246D581F}"/>
              </a:ext>
            </a:extLst>
          </p:cNvPr>
          <p:cNvSpPr>
            <a:spLocks noChangeShapeType="1"/>
          </p:cNvSpPr>
          <p:nvPr/>
        </p:nvSpPr>
        <p:spPr bwMode="auto">
          <a:xfrm flipH="1" flipV="1">
            <a:off x="4800600" y="41148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5" name="Line 47">
            <a:extLst>
              <a:ext uri="{FF2B5EF4-FFF2-40B4-BE49-F238E27FC236}">
                <a16:creationId xmlns:a16="http://schemas.microsoft.com/office/drawing/2014/main" id="{574A3FA5-DEBD-D8DF-6D61-7650C97D13ED}"/>
              </a:ext>
            </a:extLst>
          </p:cNvPr>
          <p:cNvSpPr>
            <a:spLocks noChangeShapeType="1"/>
          </p:cNvSpPr>
          <p:nvPr/>
        </p:nvSpPr>
        <p:spPr bwMode="auto">
          <a:xfrm flipV="1">
            <a:off x="3962400" y="4114800"/>
            <a:ext cx="5334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6" name="Line 48">
            <a:extLst>
              <a:ext uri="{FF2B5EF4-FFF2-40B4-BE49-F238E27FC236}">
                <a16:creationId xmlns:a16="http://schemas.microsoft.com/office/drawing/2014/main" id="{D8B27DB7-975F-17BD-77A9-87DC87B0BBD2}"/>
              </a:ext>
            </a:extLst>
          </p:cNvPr>
          <p:cNvSpPr>
            <a:spLocks noChangeShapeType="1"/>
          </p:cNvSpPr>
          <p:nvPr/>
        </p:nvSpPr>
        <p:spPr bwMode="auto">
          <a:xfrm flipV="1">
            <a:off x="2895600" y="39624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7" name="Text Box 49">
            <a:extLst>
              <a:ext uri="{FF2B5EF4-FFF2-40B4-BE49-F238E27FC236}">
                <a16:creationId xmlns:a16="http://schemas.microsoft.com/office/drawing/2014/main" id="{4EB7124A-BD2B-36DB-67F6-1E62E083CC1D}"/>
              </a:ext>
            </a:extLst>
          </p:cNvPr>
          <p:cNvSpPr txBox="1">
            <a:spLocks noChangeArrowheads="1"/>
          </p:cNvSpPr>
          <p:nvPr/>
        </p:nvSpPr>
        <p:spPr bwMode="auto">
          <a:xfrm>
            <a:off x="34290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9</a:t>
            </a:r>
            <a:endParaRPr lang="en-US" altLang="en-US" sz="1800"/>
          </a:p>
        </p:txBody>
      </p:sp>
      <p:sp>
        <p:nvSpPr>
          <p:cNvPr id="25648" name="Text Box 50">
            <a:extLst>
              <a:ext uri="{FF2B5EF4-FFF2-40B4-BE49-F238E27FC236}">
                <a16:creationId xmlns:a16="http://schemas.microsoft.com/office/drawing/2014/main" id="{E4EA793D-43F6-2E4F-5A6A-F748CE98FF0D}"/>
              </a:ext>
            </a:extLst>
          </p:cNvPr>
          <p:cNvSpPr txBox="1">
            <a:spLocks noChangeArrowheads="1"/>
          </p:cNvSpPr>
          <p:nvPr/>
        </p:nvSpPr>
        <p:spPr bwMode="auto">
          <a:xfrm>
            <a:off x="54864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5</a:t>
            </a:r>
            <a:endParaRPr lang="en-US" altLang="en-US" sz="1800"/>
          </a:p>
        </p:txBody>
      </p:sp>
      <p:sp>
        <p:nvSpPr>
          <p:cNvPr id="25649" name="Text Box 51">
            <a:extLst>
              <a:ext uri="{FF2B5EF4-FFF2-40B4-BE49-F238E27FC236}">
                <a16:creationId xmlns:a16="http://schemas.microsoft.com/office/drawing/2014/main" id="{0F5F0BF2-DAF1-DD95-2EB0-E6C56014E679}"/>
              </a:ext>
            </a:extLst>
          </p:cNvPr>
          <p:cNvSpPr txBox="1">
            <a:spLocks noChangeArrowheads="1"/>
          </p:cNvSpPr>
          <p:nvPr/>
        </p:nvSpPr>
        <p:spPr bwMode="auto">
          <a:xfrm>
            <a:off x="6172200" y="4419600"/>
            <a:ext cx="2743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Note : distance(D)</a:t>
            </a:r>
            <a:r>
              <a:rPr lang="en-US" altLang="en-US" sz="1800" baseline="-25000"/>
              <a:t> </a:t>
            </a:r>
            <a:r>
              <a:rPr lang="en-US" altLang="en-US" sz="1800"/>
              <a:t>not updated since D is already known and distance(E) not updated since it is larger than previously computed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6F6139B5-783B-4E1A-9E72-CD1D16306E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ABCD93-9ADA-49FE-A8D0-4BCF59CE063C}" type="slidenum">
              <a:rPr lang="en-US" altLang="en-US" sz="1200">
                <a:solidFill>
                  <a:srgbClr val="898989"/>
                </a:solidFill>
                <a:latin typeface="Calibri" panose="020F0502020204030204" pitchFamily="34" charset="0"/>
              </a:rPr>
              <a:pPr eaLnBrk="1" hangingPunct="1"/>
              <a:t>28</a:t>
            </a:fld>
            <a:endParaRPr lang="en-US" altLang="en-US" sz="1200">
              <a:solidFill>
                <a:srgbClr val="898989"/>
              </a:solidFill>
              <a:latin typeface="Calibri" panose="020F0502020204030204" pitchFamily="34" charset="0"/>
            </a:endParaRPr>
          </a:p>
        </p:txBody>
      </p:sp>
      <p:sp>
        <p:nvSpPr>
          <p:cNvPr id="26627" name="Rectangle 2">
            <a:extLst>
              <a:ext uri="{FF2B5EF4-FFF2-40B4-BE49-F238E27FC236}">
                <a16:creationId xmlns:a16="http://schemas.microsoft.com/office/drawing/2014/main" id="{C72B2C45-9DCA-A92F-4162-150F1050FF3C}"/>
              </a:ext>
            </a:extLst>
          </p:cNvPr>
          <p:cNvSpPr>
            <a:spLocks noGrp="1" noChangeArrowheads="1"/>
          </p:cNvSpPr>
          <p:nvPr>
            <p:ph type="title"/>
          </p:nvPr>
        </p:nvSpPr>
        <p:spPr/>
        <p:txBody>
          <a:bodyPr/>
          <a:lstStyle/>
          <a:p>
            <a:r>
              <a:rPr lang="en-US" altLang="en-US">
                <a:solidFill>
                  <a:srgbClr val="000000"/>
                </a:solidFill>
                <a:ea typeface="ＭＳ Ｐゴシック" panose="020B0600070205080204" pitchFamily="34" charset="-128"/>
              </a:rPr>
              <a:t>Example: Continued...</a:t>
            </a:r>
            <a:endParaRPr lang="en-US" altLang="en-US">
              <a:solidFill>
                <a:srgbClr val="FF0000"/>
              </a:solidFill>
              <a:ea typeface="ＭＳ Ｐゴシック" panose="020B0600070205080204" pitchFamily="34" charset="-128"/>
            </a:endParaRPr>
          </a:p>
        </p:txBody>
      </p:sp>
      <p:sp>
        <p:nvSpPr>
          <p:cNvPr id="26628" name="Oval 3">
            <a:extLst>
              <a:ext uri="{FF2B5EF4-FFF2-40B4-BE49-F238E27FC236}">
                <a16:creationId xmlns:a16="http://schemas.microsoft.com/office/drawing/2014/main" id="{D449D216-7871-F721-F8B9-3D36D11F8D17}"/>
              </a:ext>
            </a:extLst>
          </p:cNvPr>
          <p:cNvSpPr>
            <a:spLocks noChangeArrowheads="1"/>
          </p:cNvSpPr>
          <p:nvPr/>
        </p:nvSpPr>
        <p:spPr bwMode="auto">
          <a:xfrm>
            <a:off x="33528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6629" name="Oval 4">
            <a:extLst>
              <a:ext uri="{FF2B5EF4-FFF2-40B4-BE49-F238E27FC236}">
                <a16:creationId xmlns:a16="http://schemas.microsoft.com/office/drawing/2014/main" id="{02241C08-9E10-376E-877A-E5B6C0AEB51E}"/>
              </a:ext>
            </a:extLst>
          </p:cNvPr>
          <p:cNvSpPr>
            <a:spLocks noChangeArrowheads="1"/>
          </p:cNvSpPr>
          <p:nvPr/>
        </p:nvSpPr>
        <p:spPr bwMode="auto">
          <a:xfrm>
            <a:off x="54102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6630" name="Oval 5">
            <a:extLst>
              <a:ext uri="{FF2B5EF4-FFF2-40B4-BE49-F238E27FC236}">
                <a16:creationId xmlns:a16="http://schemas.microsoft.com/office/drawing/2014/main" id="{9AA11D62-A995-35C6-B33B-B8B11373245B}"/>
              </a:ext>
            </a:extLst>
          </p:cNvPr>
          <p:cNvSpPr>
            <a:spLocks noChangeArrowheads="1"/>
          </p:cNvSpPr>
          <p:nvPr/>
        </p:nvSpPr>
        <p:spPr bwMode="auto">
          <a:xfrm>
            <a:off x="33528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6631" name="AutoShape 6">
            <a:extLst>
              <a:ext uri="{FF2B5EF4-FFF2-40B4-BE49-F238E27FC236}">
                <a16:creationId xmlns:a16="http://schemas.microsoft.com/office/drawing/2014/main" id="{FF406978-A56A-91EF-7614-F9249317D231}"/>
              </a:ext>
            </a:extLst>
          </p:cNvPr>
          <p:cNvCxnSpPr>
            <a:cxnSpLocks noChangeShapeType="1"/>
            <a:stCxn id="26629" idx="2"/>
            <a:endCxn id="26630" idx="6"/>
          </p:cNvCxnSpPr>
          <p:nvPr/>
        </p:nvCxnSpPr>
        <p:spPr bwMode="auto">
          <a:xfrm flipH="1">
            <a:off x="3810000" y="4953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2" name="AutoShape 7">
            <a:extLst>
              <a:ext uri="{FF2B5EF4-FFF2-40B4-BE49-F238E27FC236}">
                <a16:creationId xmlns:a16="http://schemas.microsoft.com/office/drawing/2014/main" id="{09F88197-2936-A78C-4D0F-5861F5791870}"/>
              </a:ext>
            </a:extLst>
          </p:cNvPr>
          <p:cNvCxnSpPr>
            <a:cxnSpLocks noChangeShapeType="1"/>
            <a:stCxn id="26644" idx="2"/>
            <a:endCxn id="26641" idx="6"/>
          </p:cNvCxnSpPr>
          <p:nvPr/>
        </p:nvCxnSpPr>
        <p:spPr bwMode="auto">
          <a:xfrm flipH="1">
            <a:off x="2819400" y="3810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3" name="AutoShape 8">
            <a:extLst>
              <a:ext uri="{FF2B5EF4-FFF2-40B4-BE49-F238E27FC236}">
                <a16:creationId xmlns:a16="http://schemas.microsoft.com/office/drawing/2014/main" id="{DA347BEB-80AD-DFD5-37B6-02FE94FFFBC5}"/>
              </a:ext>
            </a:extLst>
          </p:cNvPr>
          <p:cNvCxnSpPr>
            <a:cxnSpLocks noChangeShapeType="1"/>
            <a:stCxn id="26628" idx="6"/>
            <a:endCxn id="26634" idx="2"/>
          </p:cNvCxnSpPr>
          <p:nvPr/>
        </p:nvCxnSpPr>
        <p:spPr bwMode="auto">
          <a:xfrm>
            <a:off x="3810000" y="2667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4" name="Oval 9">
            <a:extLst>
              <a:ext uri="{FF2B5EF4-FFF2-40B4-BE49-F238E27FC236}">
                <a16:creationId xmlns:a16="http://schemas.microsoft.com/office/drawing/2014/main" id="{538E380E-E2EF-DF40-7056-33260CC1D145}"/>
              </a:ext>
            </a:extLst>
          </p:cNvPr>
          <p:cNvSpPr>
            <a:spLocks noChangeArrowheads="1"/>
          </p:cNvSpPr>
          <p:nvPr/>
        </p:nvSpPr>
        <p:spPr bwMode="auto">
          <a:xfrm>
            <a:off x="54102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6635" name="Oval 10">
            <a:extLst>
              <a:ext uri="{FF2B5EF4-FFF2-40B4-BE49-F238E27FC236}">
                <a16:creationId xmlns:a16="http://schemas.microsoft.com/office/drawing/2014/main" id="{DE7AB2FB-B6ED-B136-0C70-8CE49E0BEDC5}"/>
              </a:ext>
            </a:extLst>
          </p:cNvPr>
          <p:cNvSpPr>
            <a:spLocks noChangeArrowheads="1"/>
          </p:cNvSpPr>
          <p:nvPr/>
        </p:nvSpPr>
        <p:spPr bwMode="auto">
          <a:xfrm>
            <a:off x="6324600" y="3581400"/>
            <a:ext cx="457200" cy="457200"/>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6636" name="AutoShape 11">
            <a:extLst>
              <a:ext uri="{FF2B5EF4-FFF2-40B4-BE49-F238E27FC236}">
                <a16:creationId xmlns:a16="http://schemas.microsoft.com/office/drawing/2014/main" id="{B8849002-FEE0-1CE7-5F66-F5AF7110BF3C}"/>
              </a:ext>
            </a:extLst>
          </p:cNvPr>
          <p:cNvCxnSpPr>
            <a:cxnSpLocks noChangeShapeType="1"/>
            <a:stCxn id="26635" idx="2"/>
            <a:endCxn id="26644" idx="6"/>
          </p:cNvCxnSpPr>
          <p:nvPr/>
        </p:nvCxnSpPr>
        <p:spPr bwMode="auto">
          <a:xfrm flipH="1">
            <a:off x="4876800" y="3810000"/>
            <a:ext cx="1433513"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6637" name="AutoShape 12">
            <a:extLst>
              <a:ext uri="{FF2B5EF4-FFF2-40B4-BE49-F238E27FC236}">
                <a16:creationId xmlns:a16="http://schemas.microsoft.com/office/drawing/2014/main" id="{7055D787-EF60-71B7-0E7B-1F0B5DEB6538}"/>
              </a:ext>
            </a:extLst>
          </p:cNvPr>
          <p:cNvCxnSpPr>
            <a:cxnSpLocks noChangeShapeType="1"/>
            <a:stCxn id="26635" idx="1"/>
            <a:endCxn id="26634" idx="5"/>
          </p:cNvCxnSpPr>
          <p:nvPr/>
        </p:nvCxnSpPr>
        <p:spPr bwMode="auto">
          <a:xfrm flipH="1" flipV="1">
            <a:off x="5800725" y="2828925"/>
            <a:ext cx="590550" cy="804863"/>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6638" name="AutoShape 13">
            <a:extLst>
              <a:ext uri="{FF2B5EF4-FFF2-40B4-BE49-F238E27FC236}">
                <a16:creationId xmlns:a16="http://schemas.microsoft.com/office/drawing/2014/main" id="{AB747946-00CC-A084-6E7B-ECDE21EB95FA}"/>
              </a:ext>
            </a:extLst>
          </p:cNvPr>
          <p:cNvCxnSpPr>
            <a:cxnSpLocks noChangeShapeType="1"/>
            <a:stCxn id="26629" idx="7"/>
            <a:endCxn id="26635" idx="3"/>
          </p:cNvCxnSpPr>
          <p:nvPr/>
        </p:nvCxnSpPr>
        <p:spPr bwMode="auto">
          <a:xfrm flipV="1">
            <a:off x="5800725" y="3986213"/>
            <a:ext cx="590550" cy="804862"/>
          </a:xfrm>
          <a:prstGeom prst="straightConnector1">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cxnSp>
      <p:cxnSp>
        <p:nvCxnSpPr>
          <p:cNvPr id="26639" name="AutoShape 14">
            <a:extLst>
              <a:ext uri="{FF2B5EF4-FFF2-40B4-BE49-F238E27FC236}">
                <a16:creationId xmlns:a16="http://schemas.microsoft.com/office/drawing/2014/main" id="{2EF6D5C2-D26B-5E89-9561-C7CF1417F403}"/>
              </a:ext>
            </a:extLst>
          </p:cNvPr>
          <p:cNvCxnSpPr>
            <a:cxnSpLocks noChangeShapeType="1"/>
            <a:stCxn id="26628" idx="5"/>
            <a:endCxn id="26644" idx="1"/>
          </p:cNvCxnSpPr>
          <p:nvPr/>
        </p:nvCxnSpPr>
        <p:spPr bwMode="auto">
          <a:xfrm>
            <a:off x="3743325" y="2828925"/>
            <a:ext cx="7429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40" name="AutoShape 15">
            <a:extLst>
              <a:ext uri="{FF2B5EF4-FFF2-40B4-BE49-F238E27FC236}">
                <a16:creationId xmlns:a16="http://schemas.microsoft.com/office/drawing/2014/main" id="{B3F44826-F118-4649-A22D-CA09359ED54F}"/>
              </a:ext>
            </a:extLst>
          </p:cNvPr>
          <p:cNvCxnSpPr>
            <a:cxnSpLocks noChangeShapeType="1"/>
            <a:stCxn id="26634" idx="3"/>
            <a:endCxn id="26644" idx="7"/>
          </p:cNvCxnSpPr>
          <p:nvPr/>
        </p:nvCxnSpPr>
        <p:spPr bwMode="auto">
          <a:xfrm flipH="1">
            <a:off x="48101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1" name="Oval 16">
            <a:extLst>
              <a:ext uri="{FF2B5EF4-FFF2-40B4-BE49-F238E27FC236}">
                <a16:creationId xmlns:a16="http://schemas.microsoft.com/office/drawing/2014/main" id="{B522B3B0-5691-7882-CAEE-5A92F5433599}"/>
              </a:ext>
            </a:extLst>
          </p:cNvPr>
          <p:cNvSpPr>
            <a:spLocks noChangeArrowheads="1"/>
          </p:cNvSpPr>
          <p:nvPr/>
        </p:nvSpPr>
        <p:spPr bwMode="auto">
          <a:xfrm>
            <a:off x="2362200" y="3581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6642" name="AutoShape 17">
            <a:extLst>
              <a:ext uri="{FF2B5EF4-FFF2-40B4-BE49-F238E27FC236}">
                <a16:creationId xmlns:a16="http://schemas.microsoft.com/office/drawing/2014/main" id="{67D605BB-CA08-6360-78D2-AFB1C7DBCBB3}"/>
              </a:ext>
            </a:extLst>
          </p:cNvPr>
          <p:cNvCxnSpPr>
            <a:cxnSpLocks noChangeShapeType="1"/>
            <a:stCxn id="26641" idx="7"/>
            <a:endCxn id="26628" idx="3"/>
          </p:cNvCxnSpPr>
          <p:nvPr/>
        </p:nvCxnSpPr>
        <p:spPr bwMode="auto">
          <a:xfrm flipV="1">
            <a:off x="27527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43" name="AutoShape 18">
            <a:extLst>
              <a:ext uri="{FF2B5EF4-FFF2-40B4-BE49-F238E27FC236}">
                <a16:creationId xmlns:a16="http://schemas.microsoft.com/office/drawing/2014/main" id="{EEEF1008-ACB8-880C-7BFB-F731A02D8BF8}"/>
              </a:ext>
            </a:extLst>
          </p:cNvPr>
          <p:cNvCxnSpPr>
            <a:cxnSpLocks noChangeShapeType="1"/>
            <a:stCxn id="26630" idx="1"/>
            <a:endCxn id="26641" idx="5"/>
          </p:cNvCxnSpPr>
          <p:nvPr/>
        </p:nvCxnSpPr>
        <p:spPr bwMode="auto">
          <a:xfrm flipH="1" flipV="1">
            <a:off x="27527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6644" name="Oval 19">
            <a:extLst>
              <a:ext uri="{FF2B5EF4-FFF2-40B4-BE49-F238E27FC236}">
                <a16:creationId xmlns:a16="http://schemas.microsoft.com/office/drawing/2014/main" id="{7C20F4BA-7B60-E6AF-6245-E4174A60712E}"/>
              </a:ext>
            </a:extLst>
          </p:cNvPr>
          <p:cNvSpPr>
            <a:spLocks noChangeArrowheads="1"/>
          </p:cNvSpPr>
          <p:nvPr/>
        </p:nvSpPr>
        <p:spPr bwMode="auto">
          <a:xfrm>
            <a:off x="4419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6645" name="AutoShape 20">
            <a:extLst>
              <a:ext uri="{FF2B5EF4-FFF2-40B4-BE49-F238E27FC236}">
                <a16:creationId xmlns:a16="http://schemas.microsoft.com/office/drawing/2014/main" id="{D7383B44-C987-6BD6-C502-52BBC22482AE}"/>
              </a:ext>
            </a:extLst>
          </p:cNvPr>
          <p:cNvCxnSpPr>
            <a:cxnSpLocks noChangeShapeType="1"/>
            <a:stCxn id="26629" idx="1"/>
            <a:endCxn id="26644" idx="5"/>
          </p:cNvCxnSpPr>
          <p:nvPr/>
        </p:nvCxnSpPr>
        <p:spPr bwMode="auto">
          <a:xfrm flipH="1" flipV="1">
            <a:off x="48101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6646" name="AutoShape 21">
            <a:extLst>
              <a:ext uri="{FF2B5EF4-FFF2-40B4-BE49-F238E27FC236}">
                <a16:creationId xmlns:a16="http://schemas.microsoft.com/office/drawing/2014/main" id="{64D89DFE-441F-5407-19A0-10D2942B9788}"/>
              </a:ext>
            </a:extLst>
          </p:cNvPr>
          <p:cNvCxnSpPr>
            <a:cxnSpLocks noChangeShapeType="1"/>
            <a:stCxn id="26630" idx="7"/>
            <a:endCxn id="26644" idx="3"/>
          </p:cNvCxnSpPr>
          <p:nvPr/>
        </p:nvCxnSpPr>
        <p:spPr bwMode="auto">
          <a:xfrm flipV="1">
            <a:off x="3743325" y="3971925"/>
            <a:ext cx="7429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6647" name="Text Box 22">
            <a:extLst>
              <a:ext uri="{FF2B5EF4-FFF2-40B4-BE49-F238E27FC236}">
                <a16:creationId xmlns:a16="http://schemas.microsoft.com/office/drawing/2014/main" id="{4702BF34-AEBF-65CB-5193-B174D6F8DFB5}"/>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6648" name="Text Box 23">
            <a:extLst>
              <a:ext uri="{FF2B5EF4-FFF2-40B4-BE49-F238E27FC236}">
                <a16:creationId xmlns:a16="http://schemas.microsoft.com/office/drawing/2014/main" id="{8712E601-317B-0693-083D-EE3C38F10DB2}"/>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6649" name="Text Box 24">
            <a:extLst>
              <a:ext uri="{FF2B5EF4-FFF2-40B4-BE49-F238E27FC236}">
                <a16:creationId xmlns:a16="http://schemas.microsoft.com/office/drawing/2014/main" id="{0C9E33ED-AAD3-A105-8837-211BACED3CF9}"/>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6650" name="Text Box 25">
            <a:extLst>
              <a:ext uri="{FF2B5EF4-FFF2-40B4-BE49-F238E27FC236}">
                <a16:creationId xmlns:a16="http://schemas.microsoft.com/office/drawing/2014/main" id="{64E9F505-A1CB-856B-D475-E35E0DF85919}"/>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6651" name="Text Box 26">
            <a:extLst>
              <a:ext uri="{FF2B5EF4-FFF2-40B4-BE49-F238E27FC236}">
                <a16:creationId xmlns:a16="http://schemas.microsoft.com/office/drawing/2014/main" id="{216FBCDE-8061-E87B-583E-E9E85A5341AA}"/>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6652" name="Text Box 27">
            <a:extLst>
              <a:ext uri="{FF2B5EF4-FFF2-40B4-BE49-F238E27FC236}">
                <a16:creationId xmlns:a16="http://schemas.microsoft.com/office/drawing/2014/main" id="{9CAF1573-2C9B-E05B-AF11-0EFD202F0846}"/>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6653" name="Text Box 28">
            <a:extLst>
              <a:ext uri="{FF2B5EF4-FFF2-40B4-BE49-F238E27FC236}">
                <a16:creationId xmlns:a16="http://schemas.microsoft.com/office/drawing/2014/main" id="{441B997C-8766-C7EC-FEEF-F0795CD8AF7A}"/>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6654" name="Text Box 29">
            <a:extLst>
              <a:ext uri="{FF2B5EF4-FFF2-40B4-BE49-F238E27FC236}">
                <a16:creationId xmlns:a16="http://schemas.microsoft.com/office/drawing/2014/main" id="{C4BF4A19-7B06-5153-BCDA-BF2330024E2B}"/>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6655" name="Text Box 30">
            <a:extLst>
              <a:ext uri="{FF2B5EF4-FFF2-40B4-BE49-F238E27FC236}">
                <a16:creationId xmlns:a16="http://schemas.microsoft.com/office/drawing/2014/main" id="{69A943A1-978C-ECCA-1984-423442327906}"/>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6656" name="Text Box 31">
            <a:extLst>
              <a:ext uri="{FF2B5EF4-FFF2-40B4-BE49-F238E27FC236}">
                <a16:creationId xmlns:a16="http://schemas.microsoft.com/office/drawing/2014/main" id="{636F6B97-BC65-0604-1253-F7CC5769EA21}"/>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6657" name="Text Box 32">
            <a:extLst>
              <a:ext uri="{FF2B5EF4-FFF2-40B4-BE49-F238E27FC236}">
                <a16:creationId xmlns:a16="http://schemas.microsoft.com/office/drawing/2014/main" id="{AC1AAA3A-CFBC-ED2F-932A-88FD36ED69EE}"/>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6658" name="Text Box 33">
            <a:extLst>
              <a:ext uri="{FF2B5EF4-FFF2-40B4-BE49-F238E27FC236}">
                <a16:creationId xmlns:a16="http://schemas.microsoft.com/office/drawing/2014/main" id="{41CAC9F7-E28C-A9BD-4092-189EBD6E0EC2}"/>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6659" name="Text Box 34">
            <a:extLst>
              <a:ext uri="{FF2B5EF4-FFF2-40B4-BE49-F238E27FC236}">
                <a16:creationId xmlns:a16="http://schemas.microsoft.com/office/drawing/2014/main" id="{18CCA977-6B23-58C4-BDC7-E930B7115DC8}"/>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6660" name="Text Box 35">
            <a:extLst>
              <a:ext uri="{FF2B5EF4-FFF2-40B4-BE49-F238E27FC236}">
                <a16:creationId xmlns:a16="http://schemas.microsoft.com/office/drawing/2014/main" id="{B5F4DE59-B590-C33E-D2DC-36DB57C90884}"/>
              </a:ext>
            </a:extLst>
          </p:cNvPr>
          <p:cNvSpPr txBox="1">
            <a:spLocks noChangeArrowheads="1"/>
          </p:cNvSpPr>
          <p:nvPr/>
        </p:nvSpPr>
        <p:spPr bwMode="auto">
          <a:xfrm>
            <a:off x="5486400" y="20574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6661" name="Text Box 36">
            <a:extLst>
              <a:ext uri="{FF2B5EF4-FFF2-40B4-BE49-F238E27FC236}">
                <a16:creationId xmlns:a16="http://schemas.microsoft.com/office/drawing/2014/main" id="{364FADD6-12C5-1A0A-B481-72CB4D74B2D2}"/>
              </a:ext>
            </a:extLst>
          </p:cNvPr>
          <p:cNvSpPr txBox="1">
            <a:spLocks noChangeArrowheads="1"/>
          </p:cNvSpPr>
          <p:nvPr/>
        </p:nvSpPr>
        <p:spPr bwMode="auto">
          <a:xfrm>
            <a:off x="1981200" y="36671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6662" name="Text Box 37">
            <a:extLst>
              <a:ext uri="{FF2B5EF4-FFF2-40B4-BE49-F238E27FC236}">
                <a16:creationId xmlns:a16="http://schemas.microsoft.com/office/drawing/2014/main" id="{26F5240E-0A8B-6702-18CE-87377C25F5FB}"/>
              </a:ext>
            </a:extLst>
          </p:cNvPr>
          <p:cNvSpPr txBox="1">
            <a:spLocks noChangeArrowheads="1"/>
          </p:cNvSpPr>
          <p:nvPr/>
        </p:nvSpPr>
        <p:spPr bwMode="auto">
          <a:xfrm>
            <a:off x="6858000" y="35909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6663" name="Text Box 38">
            <a:extLst>
              <a:ext uri="{FF2B5EF4-FFF2-40B4-BE49-F238E27FC236}">
                <a16:creationId xmlns:a16="http://schemas.microsoft.com/office/drawing/2014/main" id="{CEAE4CC8-6FEB-1859-EB0D-73604AF3E24A}"/>
              </a:ext>
            </a:extLst>
          </p:cNvPr>
          <p:cNvSpPr txBox="1">
            <a:spLocks noChangeArrowheads="1"/>
          </p:cNvSpPr>
          <p:nvPr/>
        </p:nvSpPr>
        <p:spPr bwMode="auto">
          <a:xfrm>
            <a:off x="4495800" y="41243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6664" name="Line 42">
            <a:extLst>
              <a:ext uri="{FF2B5EF4-FFF2-40B4-BE49-F238E27FC236}">
                <a16:creationId xmlns:a16="http://schemas.microsoft.com/office/drawing/2014/main" id="{CD9C795C-CB85-0925-3F55-B774559922EC}"/>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65" name="Line 43">
            <a:extLst>
              <a:ext uri="{FF2B5EF4-FFF2-40B4-BE49-F238E27FC236}">
                <a16:creationId xmlns:a16="http://schemas.microsoft.com/office/drawing/2014/main" id="{265C63DD-B428-4FD7-D85D-FB02BC72443B}"/>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66" name="Line 44">
            <a:extLst>
              <a:ext uri="{FF2B5EF4-FFF2-40B4-BE49-F238E27FC236}">
                <a16:creationId xmlns:a16="http://schemas.microsoft.com/office/drawing/2014/main" id="{27F090D5-EBA4-A246-2595-768CBF324FAA}"/>
              </a:ext>
            </a:extLst>
          </p:cNvPr>
          <p:cNvSpPr>
            <a:spLocks noChangeShapeType="1"/>
          </p:cNvSpPr>
          <p:nvPr/>
        </p:nvSpPr>
        <p:spPr bwMode="auto">
          <a:xfrm flipH="1" flipV="1">
            <a:off x="4876800" y="3962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67" name="Line 45">
            <a:extLst>
              <a:ext uri="{FF2B5EF4-FFF2-40B4-BE49-F238E27FC236}">
                <a16:creationId xmlns:a16="http://schemas.microsoft.com/office/drawing/2014/main" id="{D599AF0C-8AA0-1079-7A44-C69C823AF147}"/>
              </a:ext>
            </a:extLst>
          </p:cNvPr>
          <p:cNvSpPr>
            <a:spLocks noChangeShapeType="1"/>
          </p:cNvSpPr>
          <p:nvPr/>
        </p:nvSpPr>
        <p:spPr bwMode="auto">
          <a:xfrm flipH="1" flipV="1">
            <a:off x="4800600" y="41148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68" name="Line 46">
            <a:extLst>
              <a:ext uri="{FF2B5EF4-FFF2-40B4-BE49-F238E27FC236}">
                <a16:creationId xmlns:a16="http://schemas.microsoft.com/office/drawing/2014/main" id="{066080A9-B4CB-49F9-CFDB-F5815867201B}"/>
              </a:ext>
            </a:extLst>
          </p:cNvPr>
          <p:cNvSpPr>
            <a:spLocks noChangeShapeType="1"/>
          </p:cNvSpPr>
          <p:nvPr/>
        </p:nvSpPr>
        <p:spPr bwMode="auto">
          <a:xfrm flipV="1">
            <a:off x="3962400" y="4114800"/>
            <a:ext cx="5334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69" name="Line 47">
            <a:extLst>
              <a:ext uri="{FF2B5EF4-FFF2-40B4-BE49-F238E27FC236}">
                <a16:creationId xmlns:a16="http://schemas.microsoft.com/office/drawing/2014/main" id="{7C897789-67F5-91F5-8887-1480432B1C5F}"/>
              </a:ext>
            </a:extLst>
          </p:cNvPr>
          <p:cNvSpPr>
            <a:spLocks noChangeShapeType="1"/>
          </p:cNvSpPr>
          <p:nvPr/>
        </p:nvSpPr>
        <p:spPr bwMode="auto">
          <a:xfrm flipV="1">
            <a:off x="2895600" y="39624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6670" name="Text Box 48">
            <a:extLst>
              <a:ext uri="{FF2B5EF4-FFF2-40B4-BE49-F238E27FC236}">
                <a16:creationId xmlns:a16="http://schemas.microsoft.com/office/drawing/2014/main" id="{0212A630-ADD2-AB2F-15A7-F7B0A78B834F}"/>
              </a:ext>
            </a:extLst>
          </p:cNvPr>
          <p:cNvSpPr txBox="1">
            <a:spLocks noChangeArrowheads="1"/>
          </p:cNvSpPr>
          <p:nvPr/>
        </p:nvSpPr>
        <p:spPr bwMode="auto">
          <a:xfrm>
            <a:off x="34290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9</a:t>
            </a:r>
            <a:endParaRPr lang="en-US" altLang="en-US" sz="1800"/>
          </a:p>
        </p:txBody>
      </p:sp>
      <p:sp>
        <p:nvSpPr>
          <p:cNvPr id="26671" name="Text Box 49">
            <a:extLst>
              <a:ext uri="{FF2B5EF4-FFF2-40B4-BE49-F238E27FC236}">
                <a16:creationId xmlns:a16="http://schemas.microsoft.com/office/drawing/2014/main" id="{ECD32FCB-856D-75E5-1F61-114C5BD00F4F}"/>
              </a:ext>
            </a:extLst>
          </p:cNvPr>
          <p:cNvSpPr txBox="1">
            <a:spLocks noChangeArrowheads="1"/>
          </p:cNvSpPr>
          <p:nvPr/>
        </p:nvSpPr>
        <p:spPr bwMode="auto">
          <a:xfrm>
            <a:off x="54864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5</a:t>
            </a:r>
            <a:endParaRPr lang="en-US" altLang="en-US" sz="1800"/>
          </a:p>
        </p:txBody>
      </p:sp>
      <p:sp>
        <p:nvSpPr>
          <p:cNvPr id="26672" name="Text Box 50">
            <a:extLst>
              <a:ext uri="{FF2B5EF4-FFF2-40B4-BE49-F238E27FC236}">
                <a16:creationId xmlns:a16="http://schemas.microsoft.com/office/drawing/2014/main" id="{8870EAA1-BB69-4B49-2844-824F69AF8482}"/>
              </a:ext>
            </a:extLst>
          </p:cNvPr>
          <p:cNvSpPr txBox="1">
            <a:spLocks noChangeArrowheads="1"/>
          </p:cNvSpPr>
          <p:nvPr/>
        </p:nvSpPr>
        <p:spPr bwMode="auto">
          <a:xfrm>
            <a:off x="6400800" y="49530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No updating</a:t>
            </a:r>
          </a:p>
        </p:txBody>
      </p:sp>
      <p:sp>
        <p:nvSpPr>
          <p:cNvPr id="26673" name="Text Box 42">
            <a:extLst>
              <a:ext uri="{FF2B5EF4-FFF2-40B4-BE49-F238E27FC236}">
                <a16:creationId xmlns:a16="http://schemas.microsoft.com/office/drawing/2014/main" id="{EDFBAA2E-8B53-62B5-B52F-5C31D7F6C85B}"/>
              </a:ext>
            </a:extLst>
          </p:cNvPr>
          <p:cNvSpPr txBox="1">
            <a:spLocks noChangeArrowheads="1"/>
          </p:cNvSpPr>
          <p:nvPr/>
        </p:nvSpPr>
        <p:spPr bwMode="auto">
          <a:xfrm>
            <a:off x="1016000" y="1481138"/>
            <a:ext cx="6805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vertex List with minimum distance (E) and update neighbors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D392E6B4-9044-CA79-1326-4CC480F461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BC2B9F8-0FF3-4119-B5D4-A904D96B1B68}" type="slidenum">
              <a:rPr lang="en-US" altLang="en-US" sz="1200">
                <a:solidFill>
                  <a:srgbClr val="898989"/>
                </a:solidFill>
                <a:latin typeface="Calibri" panose="020F0502020204030204" pitchFamily="34" charset="0"/>
              </a:rPr>
              <a:pPr eaLnBrk="1" hangingPunct="1"/>
              <a:t>29</a:t>
            </a:fld>
            <a:endParaRPr lang="en-US" altLang="en-US" sz="1200">
              <a:solidFill>
                <a:srgbClr val="898989"/>
              </a:solidFill>
              <a:latin typeface="Calibri" panose="020F0502020204030204" pitchFamily="34" charset="0"/>
            </a:endParaRPr>
          </a:p>
        </p:txBody>
      </p:sp>
      <p:sp>
        <p:nvSpPr>
          <p:cNvPr id="27651" name="Rectangle 2">
            <a:extLst>
              <a:ext uri="{FF2B5EF4-FFF2-40B4-BE49-F238E27FC236}">
                <a16:creationId xmlns:a16="http://schemas.microsoft.com/office/drawing/2014/main" id="{FD503232-25AC-EFCB-618D-F50C4EB2F5F1}"/>
              </a:ext>
            </a:extLst>
          </p:cNvPr>
          <p:cNvSpPr>
            <a:spLocks noGrp="1" noChangeArrowheads="1"/>
          </p:cNvSpPr>
          <p:nvPr>
            <p:ph type="title"/>
          </p:nvPr>
        </p:nvSpPr>
        <p:spPr/>
        <p:txBody>
          <a:bodyPr/>
          <a:lstStyle/>
          <a:p>
            <a:r>
              <a:rPr lang="en-US" altLang="en-US">
                <a:solidFill>
                  <a:srgbClr val="000000"/>
                </a:solidFill>
                <a:ea typeface="ＭＳ Ｐゴシック" panose="020B0600070205080204" pitchFamily="34" charset="-128"/>
              </a:rPr>
              <a:t>Example: Continued...</a:t>
            </a:r>
            <a:endParaRPr lang="en-US" altLang="en-US">
              <a:solidFill>
                <a:srgbClr val="FF0000"/>
              </a:solidFill>
              <a:ea typeface="ＭＳ Ｐゴシック" panose="020B0600070205080204" pitchFamily="34" charset="-128"/>
            </a:endParaRPr>
          </a:p>
        </p:txBody>
      </p:sp>
      <p:sp>
        <p:nvSpPr>
          <p:cNvPr id="27652" name="Oval 3">
            <a:extLst>
              <a:ext uri="{FF2B5EF4-FFF2-40B4-BE49-F238E27FC236}">
                <a16:creationId xmlns:a16="http://schemas.microsoft.com/office/drawing/2014/main" id="{A8794B80-8C49-CBC3-CB93-88F0AD9ABB7D}"/>
              </a:ext>
            </a:extLst>
          </p:cNvPr>
          <p:cNvSpPr>
            <a:spLocks noChangeArrowheads="1"/>
          </p:cNvSpPr>
          <p:nvPr/>
        </p:nvSpPr>
        <p:spPr bwMode="auto">
          <a:xfrm>
            <a:off x="33528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7653" name="Oval 4">
            <a:extLst>
              <a:ext uri="{FF2B5EF4-FFF2-40B4-BE49-F238E27FC236}">
                <a16:creationId xmlns:a16="http://schemas.microsoft.com/office/drawing/2014/main" id="{2F32AD91-4286-7DBE-9FC7-07CA086E5E6F}"/>
              </a:ext>
            </a:extLst>
          </p:cNvPr>
          <p:cNvSpPr>
            <a:spLocks noChangeArrowheads="1"/>
          </p:cNvSpPr>
          <p:nvPr/>
        </p:nvSpPr>
        <p:spPr bwMode="auto">
          <a:xfrm>
            <a:off x="54102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7654" name="Oval 5">
            <a:extLst>
              <a:ext uri="{FF2B5EF4-FFF2-40B4-BE49-F238E27FC236}">
                <a16:creationId xmlns:a16="http://schemas.microsoft.com/office/drawing/2014/main" id="{12D707E6-4309-4F7F-60C9-209BFB0F7A4A}"/>
              </a:ext>
            </a:extLst>
          </p:cNvPr>
          <p:cNvSpPr>
            <a:spLocks noChangeArrowheads="1"/>
          </p:cNvSpPr>
          <p:nvPr/>
        </p:nvSpPr>
        <p:spPr bwMode="auto">
          <a:xfrm>
            <a:off x="33528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7655" name="AutoShape 6">
            <a:extLst>
              <a:ext uri="{FF2B5EF4-FFF2-40B4-BE49-F238E27FC236}">
                <a16:creationId xmlns:a16="http://schemas.microsoft.com/office/drawing/2014/main" id="{A1751828-0FCC-FAEC-C56D-BC1F852963FE}"/>
              </a:ext>
            </a:extLst>
          </p:cNvPr>
          <p:cNvCxnSpPr>
            <a:cxnSpLocks noChangeShapeType="1"/>
            <a:stCxn id="27653" idx="2"/>
            <a:endCxn id="27654" idx="6"/>
          </p:cNvCxnSpPr>
          <p:nvPr/>
        </p:nvCxnSpPr>
        <p:spPr bwMode="auto">
          <a:xfrm flipH="1">
            <a:off x="3810000" y="4953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6" name="AutoShape 7">
            <a:extLst>
              <a:ext uri="{FF2B5EF4-FFF2-40B4-BE49-F238E27FC236}">
                <a16:creationId xmlns:a16="http://schemas.microsoft.com/office/drawing/2014/main" id="{87152753-E89A-44DC-B14E-7EAED728147B}"/>
              </a:ext>
            </a:extLst>
          </p:cNvPr>
          <p:cNvCxnSpPr>
            <a:cxnSpLocks noChangeShapeType="1"/>
            <a:stCxn id="27668" idx="2"/>
            <a:endCxn id="27665" idx="6"/>
          </p:cNvCxnSpPr>
          <p:nvPr/>
        </p:nvCxnSpPr>
        <p:spPr bwMode="auto">
          <a:xfrm flipH="1">
            <a:off x="2833688" y="3810000"/>
            <a:ext cx="1585912"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7" name="AutoShape 8">
            <a:extLst>
              <a:ext uri="{FF2B5EF4-FFF2-40B4-BE49-F238E27FC236}">
                <a16:creationId xmlns:a16="http://schemas.microsoft.com/office/drawing/2014/main" id="{FC475EEB-117D-C4CE-00E0-42D5CC5FA7AE}"/>
              </a:ext>
            </a:extLst>
          </p:cNvPr>
          <p:cNvCxnSpPr>
            <a:cxnSpLocks noChangeShapeType="1"/>
            <a:stCxn id="27652" idx="6"/>
            <a:endCxn id="27658" idx="2"/>
          </p:cNvCxnSpPr>
          <p:nvPr/>
        </p:nvCxnSpPr>
        <p:spPr bwMode="auto">
          <a:xfrm>
            <a:off x="3810000" y="2667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58" name="Oval 9">
            <a:extLst>
              <a:ext uri="{FF2B5EF4-FFF2-40B4-BE49-F238E27FC236}">
                <a16:creationId xmlns:a16="http://schemas.microsoft.com/office/drawing/2014/main" id="{1CF4BF03-9DBB-9A09-B2AC-2F23C816C3D0}"/>
              </a:ext>
            </a:extLst>
          </p:cNvPr>
          <p:cNvSpPr>
            <a:spLocks noChangeArrowheads="1"/>
          </p:cNvSpPr>
          <p:nvPr/>
        </p:nvSpPr>
        <p:spPr bwMode="auto">
          <a:xfrm>
            <a:off x="54102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7659" name="Oval 10">
            <a:extLst>
              <a:ext uri="{FF2B5EF4-FFF2-40B4-BE49-F238E27FC236}">
                <a16:creationId xmlns:a16="http://schemas.microsoft.com/office/drawing/2014/main" id="{4E2EBE00-FA2F-A384-B109-CCFEB399015E}"/>
              </a:ext>
            </a:extLst>
          </p:cNvPr>
          <p:cNvSpPr>
            <a:spLocks noChangeArrowheads="1"/>
          </p:cNvSpPr>
          <p:nvPr/>
        </p:nvSpPr>
        <p:spPr bwMode="auto">
          <a:xfrm>
            <a:off x="6324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7660" name="AutoShape 11">
            <a:extLst>
              <a:ext uri="{FF2B5EF4-FFF2-40B4-BE49-F238E27FC236}">
                <a16:creationId xmlns:a16="http://schemas.microsoft.com/office/drawing/2014/main" id="{E892EFF1-2DFD-0B21-8D40-BEE02D406F3A}"/>
              </a:ext>
            </a:extLst>
          </p:cNvPr>
          <p:cNvCxnSpPr>
            <a:cxnSpLocks noChangeShapeType="1"/>
            <a:stCxn id="27659" idx="2"/>
            <a:endCxn id="27668" idx="6"/>
          </p:cNvCxnSpPr>
          <p:nvPr/>
        </p:nvCxnSpPr>
        <p:spPr bwMode="auto">
          <a:xfrm flipH="1">
            <a:off x="4876800" y="3810000"/>
            <a:ext cx="1447800"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7661" name="AutoShape 12">
            <a:extLst>
              <a:ext uri="{FF2B5EF4-FFF2-40B4-BE49-F238E27FC236}">
                <a16:creationId xmlns:a16="http://schemas.microsoft.com/office/drawing/2014/main" id="{075B66C5-C8B9-AE4F-F932-B14DC96A84F8}"/>
              </a:ext>
            </a:extLst>
          </p:cNvPr>
          <p:cNvCxnSpPr>
            <a:cxnSpLocks noChangeShapeType="1"/>
            <a:stCxn id="27659" idx="1"/>
            <a:endCxn id="27658" idx="5"/>
          </p:cNvCxnSpPr>
          <p:nvPr/>
        </p:nvCxnSpPr>
        <p:spPr bwMode="auto">
          <a:xfrm flipH="1" flipV="1">
            <a:off x="5800725" y="2828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7662" name="AutoShape 13">
            <a:extLst>
              <a:ext uri="{FF2B5EF4-FFF2-40B4-BE49-F238E27FC236}">
                <a16:creationId xmlns:a16="http://schemas.microsoft.com/office/drawing/2014/main" id="{D09C76B2-562A-12AA-3C1C-1F328F728A97}"/>
              </a:ext>
            </a:extLst>
          </p:cNvPr>
          <p:cNvCxnSpPr>
            <a:cxnSpLocks noChangeShapeType="1"/>
            <a:stCxn id="27653" idx="7"/>
            <a:endCxn id="27659" idx="3"/>
          </p:cNvCxnSpPr>
          <p:nvPr/>
        </p:nvCxnSpPr>
        <p:spPr bwMode="auto">
          <a:xfrm flipV="1">
            <a:off x="5800725" y="3971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7663" name="AutoShape 14">
            <a:extLst>
              <a:ext uri="{FF2B5EF4-FFF2-40B4-BE49-F238E27FC236}">
                <a16:creationId xmlns:a16="http://schemas.microsoft.com/office/drawing/2014/main" id="{6EBF1CF1-C067-94B0-3C53-EF55CEFAA2E1}"/>
              </a:ext>
            </a:extLst>
          </p:cNvPr>
          <p:cNvCxnSpPr>
            <a:cxnSpLocks noChangeShapeType="1"/>
            <a:stCxn id="27652" idx="5"/>
            <a:endCxn id="27668" idx="1"/>
          </p:cNvCxnSpPr>
          <p:nvPr/>
        </p:nvCxnSpPr>
        <p:spPr bwMode="auto">
          <a:xfrm>
            <a:off x="3743325" y="2828925"/>
            <a:ext cx="7429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4" name="AutoShape 15">
            <a:extLst>
              <a:ext uri="{FF2B5EF4-FFF2-40B4-BE49-F238E27FC236}">
                <a16:creationId xmlns:a16="http://schemas.microsoft.com/office/drawing/2014/main" id="{7424D4D1-7FC5-4A8B-07AA-3AB428C7A08A}"/>
              </a:ext>
            </a:extLst>
          </p:cNvPr>
          <p:cNvCxnSpPr>
            <a:cxnSpLocks noChangeShapeType="1"/>
            <a:stCxn id="27658" idx="3"/>
            <a:endCxn id="27668" idx="7"/>
          </p:cNvCxnSpPr>
          <p:nvPr/>
        </p:nvCxnSpPr>
        <p:spPr bwMode="auto">
          <a:xfrm flipH="1">
            <a:off x="48101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5" name="Oval 16">
            <a:extLst>
              <a:ext uri="{FF2B5EF4-FFF2-40B4-BE49-F238E27FC236}">
                <a16:creationId xmlns:a16="http://schemas.microsoft.com/office/drawing/2014/main" id="{09E235CB-1AC9-4C56-5753-091BC809AE49}"/>
              </a:ext>
            </a:extLst>
          </p:cNvPr>
          <p:cNvSpPr>
            <a:spLocks noChangeArrowheads="1"/>
          </p:cNvSpPr>
          <p:nvPr/>
        </p:nvSpPr>
        <p:spPr bwMode="auto">
          <a:xfrm>
            <a:off x="2362200" y="3581400"/>
            <a:ext cx="457200" cy="457200"/>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7666" name="AutoShape 17">
            <a:extLst>
              <a:ext uri="{FF2B5EF4-FFF2-40B4-BE49-F238E27FC236}">
                <a16:creationId xmlns:a16="http://schemas.microsoft.com/office/drawing/2014/main" id="{80F57593-2595-76BC-AB6F-615CE2BDAA8B}"/>
              </a:ext>
            </a:extLst>
          </p:cNvPr>
          <p:cNvCxnSpPr>
            <a:cxnSpLocks noChangeShapeType="1"/>
            <a:stCxn id="27665" idx="7"/>
            <a:endCxn id="27652" idx="3"/>
          </p:cNvCxnSpPr>
          <p:nvPr/>
        </p:nvCxnSpPr>
        <p:spPr bwMode="auto">
          <a:xfrm flipV="1">
            <a:off x="2752725" y="2828925"/>
            <a:ext cx="666750" cy="80486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7" name="AutoShape 18">
            <a:extLst>
              <a:ext uri="{FF2B5EF4-FFF2-40B4-BE49-F238E27FC236}">
                <a16:creationId xmlns:a16="http://schemas.microsoft.com/office/drawing/2014/main" id="{A151A07B-0B6E-6B88-4C0B-6B7D98AA0C19}"/>
              </a:ext>
            </a:extLst>
          </p:cNvPr>
          <p:cNvCxnSpPr>
            <a:cxnSpLocks noChangeShapeType="1"/>
            <a:stCxn id="27654" idx="1"/>
            <a:endCxn id="27665" idx="5"/>
          </p:cNvCxnSpPr>
          <p:nvPr/>
        </p:nvCxnSpPr>
        <p:spPr bwMode="auto">
          <a:xfrm flipH="1" flipV="1">
            <a:off x="2752725" y="3986213"/>
            <a:ext cx="666750" cy="804862"/>
          </a:xfrm>
          <a:prstGeom prst="straightConnector1">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cxnSp>
      <p:sp>
        <p:nvSpPr>
          <p:cNvPr id="27668" name="Oval 19">
            <a:extLst>
              <a:ext uri="{FF2B5EF4-FFF2-40B4-BE49-F238E27FC236}">
                <a16:creationId xmlns:a16="http://schemas.microsoft.com/office/drawing/2014/main" id="{3EE8D484-8FA7-6260-29B8-43042E307E05}"/>
              </a:ext>
            </a:extLst>
          </p:cNvPr>
          <p:cNvSpPr>
            <a:spLocks noChangeArrowheads="1"/>
          </p:cNvSpPr>
          <p:nvPr/>
        </p:nvSpPr>
        <p:spPr bwMode="auto">
          <a:xfrm>
            <a:off x="4419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7669" name="AutoShape 20">
            <a:extLst>
              <a:ext uri="{FF2B5EF4-FFF2-40B4-BE49-F238E27FC236}">
                <a16:creationId xmlns:a16="http://schemas.microsoft.com/office/drawing/2014/main" id="{886AA21E-79C2-3EC3-E5CB-A45DAE439A4B}"/>
              </a:ext>
            </a:extLst>
          </p:cNvPr>
          <p:cNvCxnSpPr>
            <a:cxnSpLocks noChangeShapeType="1"/>
            <a:stCxn id="27653" idx="1"/>
            <a:endCxn id="27668" idx="5"/>
          </p:cNvCxnSpPr>
          <p:nvPr/>
        </p:nvCxnSpPr>
        <p:spPr bwMode="auto">
          <a:xfrm flipH="1" flipV="1">
            <a:off x="48101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7670" name="AutoShape 21">
            <a:extLst>
              <a:ext uri="{FF2B5EF4-FFF2-40B4-BE49-F238E27FC236}">
                <a16:creationId xmlns:a16="http://schemas.microsoft.com/office/drawing/2014/main" id="{A1F5F4DA-B19E-B5BE-BF41-21D662A1FF54}"/>
              </a:ext>
            </a:extLst>
          </p:cNvPr>
          <p:cNvCxnSpPr>
            <a:cxnSpLocks noChangeShapeType="1"/>
            <a:stCxn id="27654" idx="7"/>
            <a:endCxn id="27668" idx="3"/>
          </p:cNvCxnSpPr>
          <p:nvPr/>
        </p:nvCxnSpPr>
        <p:spPr bwMode="auto">
          <a:xfrm flipV="1">
            <a:off x="3743325" y="3971925"/>
            <a:ext cx="7429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7671" name="Text Box 22">
            <a:extLst>
              <a:ext uri="{FF2B5EF4-FFF2-40B4-BE49-F238E27FC236}">
                <a16:creationId xmlns:a16="http://schemas.microsoft.com/office/drawing/2014/main" id="{6443F01E-8C26-A397-5EC1-E692CE7A55B1}"/>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7672" name="Text Box 23">
            <a:extLst>
              <a:ext uri="{FF2B5EF4-FFF2-40B4-BE49-F238E27FC236}">
                <a16:creationId xmlns:a16="http://schemas.microsoft.com/office/drawing/2014/main" id="{1A81FE55-F297-D127-C8BB-9C0ACD76FA2C}"/>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7673" name="Text Box 24">
            <a:extLst>
              <a:ext uri="{FF2B5EF4-FFF2-40B4-BE49-F238E27FC236}">
                <a16:creationId xmlns:a16="http://schemas.microsoft.com/office/drawing/2014/main" id="{E83CB55F-B1E1-65C4-9A2E-873A1345941D}"/>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7674" name="Text Box 25">
            <a:extLst>
              <a:ext uri="{FF2B5EF4-FFF2-40B4-BE49-F238E27FC236}">
                <a16:creationId xmlns:a16="http://schemas.microsoft.com/office/drawing/2014/main" id="{CA0F2B4E-C929-B505-5E0E-8B5E04BCA20B}"/>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7675" name="Text Box 26">
            <a:extLst>
              <a:ext uri="{FF2B5EF4-FFF2-40B4-BE49-F238E27FC236}">
                <a16:creationId xmlns:a16="http://schemas.microsoft.com/office/drawing/2014/main" id="{2A4E6929-79A0-CD7A-7075-4C082350B393}"/>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7676" name="Text Box 27">
            <a:extLst>
              <a:ext uri="{FF2B5EF4-FFF2-40B4-BE49-F238E27FC236}">
                <a16:creationId xmlns:a16="http://schemas.microsoft.com/office/drawing/2014/main" id="{635F47B6-98A7-20C3-2AF3-7632AF9FC862}"/>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7677" name="Text Box 28">
            <a:extLst>
              <a:ext uri="{FF2B5EF4-FFF2-40B4-BE49-F238E27FC236}">
                <a16:creationId xmlns:a16="http://schemas.microsoft.com/office/drawing/2014/main" id="{441DB4AB-3BC9-A73B-E26E-2C54F1A88747}"/>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7678" name="Text Box 29">
            <a:extLst>
              <a:ext uri="{FF2B5EF4-FFF2-40B4-BE49-F238E27FC236}">
                <a16:creationId xmlns:a16="http://schemas.microsoft.com/office/drawing/2014/main" id="{10F15B33-11D4-C573-A259-764429F9034B}"/>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7679" name="Text Box 30">
            <a:extLst>
              <a:ext uri="{FF2B5EF4-FFF2-40B4-BE49-F238E27FC236}">
                <a16:creationId xmlns:a16="http://schemas.microsoft.com/office/drawing/2014/main" id="{7DECC73C-4E4F-767D-E90B-55C7C2C61EA4}"/>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7680" name="Text Box 31">
            <a:extLst>
              <a:ext uri="{FF2B5EF4-FFF2-40B4-BE49-F238E27FC236}">
                <a16:creationId xmlns:a16="http://schemas.microsoft.com/office/drawing/2014/main" id="{BEB7E073-5963-6DEF-5DEB-01B6D736184F}"/>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7681" name="Text Box 32">
            <a:extLst>
              <a:ext uri="{FF2B5EF4-FFF2-40B4-BE49-F238E27FC236}">
                <a16:creationId xmlns:a16="http://schemas.microsoft.com/office/drawing/2014/main" id="{C2EDC865-4886-502E-56C3-40C89410B62C}"/>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7682" name="Text Box 33">
            <a:extLst>
              <a:ext uri="{FF2B5EF4-FFF2-40B4-BE49-F238E27FC236}">
                <a16:creationId xmlns:a16="http://schemas.microsoft.com/office/drawing/2014/main" id="{3CBAC9C9-3EE0-A251-6119-DBDFD2EA8D81}"/>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7683" name="Text Box 34">
            <a:extLst>
              <a:ext uri="{FF2B5EF4-FFF2-40B4-BE49-F238E27FC236}">
                <a16:creationId xmlns:a16="http://schemas.microsoft.com/office/drawing/2014/main" id="{70714C06-6CA7-8299-54F5-3F39F27932CC}"/>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7684" name="Text Box 35">
            <a:extLst>
              <a:ext uri="{FF2B5EF4-FFF2-40B4-BE49-F238E27FC236}">
                <a16:creationId xmlns:a16="http://schemas.microsoft.com/office/drawing/2014/main" id="{89273232-D519-9C6B-0BDA-8FD67A4E8BDD}"/>
              </a:ext>
            </a:extLst>
          </p:cNvPr>
          <p:cNvSpPr txBox="1">
            <a:spLocks noChangeArrowheads="1"/>
          </p:cNvSpPr>
          <p:nvPr/>
        </p:nvSpPr>
        <p:spPr bwMode="auto">
          <a:xfrm>
            <a:off x="5486400" y="20574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7685" name="Text Box 36">
            <a:extLst>
              <a:ext uri="{FF2B5EF4-FFF2-40B4-BE49-F238E27FC236}">
                <a16:creationId xmlns:a16="http://schemas.microsoft.com/office/drawing/2014/main" id="{0F135BBB-C7E7-8479-6CC9-75D76E5C9B30}"/>
              </a:ext>
            </a:extLst>
          </p:cNvPr>
          <p:cNvSpPr txBox="1">
            <a:spLocks noChangeArrowheads="1"/>
          </p:cNvSpPr>
          <p:nvPr/>
        </p:nvSpPr>
        <p:spPr bwMode="auto">
          <a:xfrm>
            <a:off x="1981200" y="36671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7686" name="Text Box 37">
            <a:extLst>
              <a:ext uri="{FF2B5EF4-FFF2-40B4-BE49-F238E27FC236}">
                <a16:creationId xmlns:a16="http://schemas.microsoft.com/office/drawing/2014/main" id="{5DAA8C8B-8DF2-202D-0844-1A93B368297A}"/>
              </a:ext>
            </a:extLst>
          </p:cNvPr>
          <p:cNvSpPr txBox="1">
            <a:spLocks noChangeArrowheads="1"/>
          </p:cNvSpPr>
          <p:nvPr/>
        </p:nvSpPr>
        <p:spPr bwMode="auto">
          <a:xfrm>
            <a:off x="6858000" y="35909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7687" name="Text Box 38">
            <a:extLst>
              <a:ext uri="{FF2B5EF4-FFF2-40B4-BE49-F238E27FC236}">
                <a16:creationId xmlns:a16="http://schemas.microsoft.com/office/drawing/2014/main" id="{B5110817-59D3-1901-EA48-4BEBCE6D3AC2}"/>
              </a:ext>
            </a:extLst>
          </p:cNvPr>
          <p:cNvSpPr txBox="1">
            <a:spLocks noChangeArrowheads="1"/>
          </p:cNvSpPr>
          <p:nvPr/>
        </p:nvSpPr>
        <p:spPr bwMode="auto">
          <a:xfrm>
            <a:off x="4495800" y="41243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7688" name="Line 40">
            <a:extLst>
              <a:ext uri="{FF2B5EF4-FFF2-40B4-BE49-F238E27FC236}">
                <a16:creationId xmlns:a16="http://schemas.microsoft.com/office/drawing/2014/main" id="{26A03832-5961-6086-6F6A-9058E9237457}"/>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89" name="Line 41">
            <a:extLst>
              <a:ext uri="{FF2B5EF4-FFF2-40B4-BE49-F238E27FC236}">
                <a16:creationId xmlns:a16="http://schemas.microsoft.com/office/drawing/2014/main" id="{9761F393-2DB2-98B9-18D9-E12895ADB464}"/>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90" name="Line 42">
            <a:extLst>
              <a:ext uri="{FF2B5EF4-FFF2-40B4-BE49-F238E27FC236}">
                <a16:creationId xmlns:a16="http://schemas.microsoft.com/office/drawing/2014/main" id="{EE496559-858E-818E-4B6B-8942D1522865}"/>
              </a:ext>
            </a:extLst>
          </p:cNvPr>
          <p:cNvSpPr>
            <a:spLocks noChangeShapeType="1"/>
          </p:cNvSpPr>
          <p:nvPr/>
        </p:nvSpPr>
        <p:spPr bwMode="auto">
          <a:xfrm flipH="1" flipV="1">
            <a:off x="4876800" y="3962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91" name="Line 43">
            <a:extLst>
              <a:ext uri="{FF2B5EF4-FFF2-40B4-BE49-F238E27FC236}">
                <a16:creationId xmlns:a16="http://schemas.microsoft.com/office/drawing/2014/main" id="{7791CFDA-156B-81A3-6F35-313539E7DDB5}"/>
              </a:ext>
            </a:extLst>
          </p:cNvPr>
          <p:cNvSpPr>
            <a:spLocks noChangeShapeType="1"/>
          </p:cNvSpPr>
          <p:nvPr/>
        </p:nvSpPr>
        <p:spPr bwMode="auto">
          <a:xfrm flipH="1" flipV="1">
            <a:off x="4800600" y="41148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92" name="Line 44">
            <a:extLst>
              <a:ext uri="{FF2B5EF4-FFF2-40B4-BE49-F238E27FC236}">
                <a16:creationId xmlns:a16="http://schemas.microsoft.com/office/drawing/2014/main" id="{136ECAFD-C8A3-71A3-161D-6D8B45088FF3}"/>
              </a:ext>
            </a:extLst>
          </p:cNvPr>
          <p:cNvSpPr>
            <a:spLocks noChangeShapeType="1"/>
          </p:cNvSpPr>
          <p:nvPr/>
        </p:nvSpPr>
        <p:spPr bwMode="auto">
          <a:xfrm flipH="1" flipV="1">
            <a:off x="2971800" y="4038600"/>
            <a:ext cx="5334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93" name="Line 45">
            <a:extLst>
              <a:ext uri="{FF2B5EF4-FFF2-40B4-BE49-F238E27FC236}">
                <a16:creationId xmlns:a16="http://schemas.microsoft.com/office/drawing/2014/main" id="{95532A42-BBF5-F31E-361E-9D6C1C6DBE65}"/>
              </a:ext>
            </a:extLst>
          </p:cNvPr>
          <p:cNvSpPr>
            <a:spLocks noChangeShapeType="1"/>
          </p:cNvSpPr>
          <p:nvPr/>
        </p:nvSpPr>
        <p:spPr bwMode="auto">
          <a:xfrm flipV="1">
            <a:off x="2895600" y="39624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7694" name="Text Box 46">
            <a:extLst>
              <a:ext uri="{FF2B5EF4-FFF2-40B4-BE49-F238E27FC236}">
                <a16:creationId xmlns:a16="http://schemas.microsoft.com/office/drawing/2014/main" id="{1ABDCE2A-51A2-63CB-F7BE-2A57B786B283}"/>
              </a:ext>
            </a:extLst>
          </p:cNvPr>
          <p:cNvSpPr txBox="1">
            <a:spLocks noChangeArrowheads="1"/>
          </p:cNvSpPr>
          <p:nvPr/>
        </p:nvSpPr>
        <p:spPr bwMode="auto">
          <a:xfrm>
            <a:off x="3429000" y="5257800"/>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8</a:t>
            </a:r>
            <a:endParaRPr lang="en-US" altLang="en-US" sz="1800"/>
          </a:p>
        </p:txBody>
      </p:sp>
      <p:sp>
        <p:nvSpPr>
          <p:cNvPr id="27695" name="Text Box 47">
            <a:extLst>
              <a:ext uri="{FF2B5EF4-FFF2-40B4-BE49-F238E27FC236}">
                <a16:creationId xmlns:a16="http://schemas.microsoft.com/office/drawing/2014/main" id="{5C4AF8BD-688E-8B1F-2C85-E46CD1480750}"/>
              </a:ext>
            </a:extLst>
          </p:cNvPr>
          <p:cNvSpPr txBox="1">
            <a:spLocks noChangeArrowheads="1"/>
          </p:cNvSpPr>
          <p:nvPr/>
        </p:nvSpPr>
        <p:spPr bwMode="auto">
          <a:xfrm>
            <a:off x="54864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5</a:t>
            </a:r>
            <a:endParaRPr lang="en-US" altLang="en-US" sz="1800"/>
          </a:p>
        </p:txBody>
      </p:sp>
      <p:sp>
        <p:nvSpPr>
          <p:cNvPr id="27696" name="Text Box 42">
            <a:extLst>
              <a:ext uri="{FF2B5EF4-FFF2-40B4-BE49-F238E27FC236}">
                <a16:creationId xmlns:a16="http://schemas.microsoft.com/office/drawing/2014/main" id="{05EF28F3-3500-73D0-1FA0-58FA4DA805B8}"/>
              </a:ext>
            </a:extLst>
          </p:cNvPr>
          <p:cNvSpPr txBox="1">
            <a:spLocks noChangeArrowheads="1"/>
          </p:cNvSpPr>
          <p:nvPr/>
        </p:nvSpPr>
        <p:spPr bwMode="auto">
          <a:xfrm>
            <a:off x="1016000" y="1481138"/>
            <a:ext cx="6805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vertex List with minimum distance (C) and update neighbors</a:t>
            </a:r>
          </a:p>
        </p:txBody>
      </p:sp>
      <p:sp>
        <p:nvSpPr>
          <p:cNvPr id="27697" name="Text Box 49">
            <a:extLst>
              <a:ext uri="{FF2B5EF4-FFF2-40B4-BE49-F238E27FC236}">
                <a16:creationId xmlns:a16="http://schemas.microsoft.com/office/drawing/2014/main" id="{F437C638-AED0-4633-0667-0207733A0F12}"/>
              </a:ext>
            </a:extLst>
          </p:cNvPr>
          <p:cNvSpPr txBox="1">
            <a:spLocks noChangeArrowheads="1"/>
          </p:cNvSpPr>
          <p:nvPr/>
        </p:nvSpPr>
        <p:spPr bwMode="auto">
          <a:xfrm>
            <a:off x="304800" y="4724400"/>
            <a:ext cx="2728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Distance(F) = 3 + 5 = 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Breadth First Search (BFS)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Content Placeholder 11">
            <a:extLst>
              <a:ext uri="{FF2B5EF4-FFF2-40B4-BE49-F238E27FC236}">
                <a16:creationId xmlns:a16="http://schemas.microsoft.com/office/drawing/2014/main" id="{57D6654F-0FF6-F184-D0A8-B1629C8430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981200"/>
            <a:ext cx="8199831" cy="2629128"/>
          </a:xfrm>
        </p:spPr>
      </p:pic>
      <p:sp>
        <p:nvSpPr>
          <p:cNvPr id="13" name="TextBox 12">
            <a:extLst>
              <a:ext uri="{FF2B5EF4-FFF2-40B4-BE49-F238E27FC236}">
                <a16:creationId xmlns:a16="http://schemas.microsoft.com/office/drawing/2014/main" id="{525D5FAC-57F0-E996-353F-3871DE4D556D}"/>
              </a:ext>
            </a:extLst>
          </p:cNvPr>
          <p:cNvSpPr txBox="1"/>
          <p:nvPr/>
        </p:nvSpPr>
        <p:spPr>
          <a:xfrm>
            <a:off x="1143000" y="5334000"/>
            <a:ext cx="4310795" cy="461665"/>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One of the possible BFS : </a:t>
            </a:r>
            <a:r>
              <a:rPr lang="en-IN" sz="2400">
                <a:solidFill>
                  <a:srgbClr val="FF0000"/>
                </a:solidFill>
                <a:latin typeface="Cambria" panose="02040503050406030204" pitchFamily="18" charset="0"/>
                <a:ea typeface="Cambria" panose="02040503050406030204" pitchFamily="18" charset="0"/>
              </a:rPr>
              <a:t>a e b g f d c h</a:t>
            </a:r>
            <a:endParaRPr lang="en-IN">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5958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CF666179-622B-D700-8368-6E2AA39EB9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E21041C-52A6-4FCD-9DA3-75BF715D518A}" type="slidenum">
              <a:rPr lang="en-US" altLang="en-US" sz="1200">
                <a:solidFill>
                  <a:srgbClr val="898989"/>
                </a:solidFill>
                <a:latin typeface="Calibri" panose="020F0502020204030204" pitchFamily="34" charset="0"/>
              </a:rPr>
              <a:pPr eaLnBrk="1" hangingPunct="1"/>
              <a:t>30</a:t>
            </a:fld>
            <a:endParaRPr lang="en-US" altLang="en-US" sz="1200">
              <a:solidFill>
                <a:srgbClr val="898989"/>
              </a:solidFill>
              <a:latin typeface="Calibri" panose="020F0502020204030204" pitchFamily="34" charset="0"/>
            </a:endParaRPr>
          </a:p>
        </p:txBody>
      </p:sp>
      <p:sp>
        <p:nvSpPr>
          <p:cNvPr id="28675" name="Rectangle 2">
            <a:extLst>
              <a:ext uri="{FF2B5EF4-FFF2-40B4-BE49-F238E27FC236}">
                <a16:creationId xmlns:a16="http://schemas.microsoft.com/office/drawing/2014/main" id="{770D2DD9-0BD1-37F1-DEA8-EECCAAE6BD4E}"/>
              </a:ext>
            </a:extLst>
          </p:cNvPr>
          <p:cNvSpPr>
            <a:spLocks noGrp="1" noChangeArrowheads="1"/>
          </p:cNvSpPr>
          <p:nvPr>
            <p:ph type="title"/>
          </p:nvPr>
        </p:nvSpPr>
        <p:spPr/>
        <p:txBody>
          <a:bodyPr/>
          <a:lstStyle/>
          <a:p>
            <a:r>
              <a:rPr lang="en-US" altLang="en-US">
                <a:solidFill>
                  <a:srgbClr val="000000"/>
                </a:solidFill>
                <a:ea typeface="ＭＳ Ｐゴシック" panose="020B0600070205080204" pitchFamily="34" charset="-128"/>
              </a:rPr>
              <a:t>Example: Continued...</a:t>
            </a:r>
            <a:endParaRPr lang="en-US" altLang="en-US">
              <a:solidFill>
                <a:srgbClr val="FF0000"/>
              </a:solidFill>
              <a:ea typeface="ＭＳ Ｐゴシック" panose="020B0600070205080204" pitchFamily="34" charset="-128"/>
            </a:endParaRPr>
          </a:p>
        </p:txBody>
      </p:sp>
      <p:sp>
        <p:nvSpPr>
          <p:cNvPr id="28676" name="Oval 3">
            <a:extLst>
              <a:ext uri="{FF2B5EF4-FFF2-40B4-BE49-F238E27FC236}">
                <a16:creationId xmlns:a16="http://schemas.microsoft.com/office/drawing/2014/main" id="{B0AC7726-A640-E8CC-8BCF-E8E03B65DE57}"/>
              </a:ext>
            </a:extLst>
          </p:cNvPr>
          <p:cNvSpPr>
            <a:spLocks noChangeArrowheads="1"/>
          </p:cNvSpPr>
          <p:nvPr/>
        </p:nvSpPr>
        <p:spPr bwMode="auto">
          <a:xfrm>
            <a:off x="33528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8677" name="Oval 4">
            <a:extLst>
              <a:ext uri="{FF2B5EF4-FFF2-40B4-BE49-F238E27FC236}">
                <a16:creationId xmlns:a16="http://schemas.microsoft.com/office/drawing/2014/main" id="{C1CF21D4-3BF4-0EB5-DFD3-75EC95B0F395}"/>
              </a:ext>
            </a:extLst>
          </p:cNvPr>
          <p:cNvSpPr>
            <a:spLocks noChangeArrowheads="1"/>
          </p:cNvSpPr>
          <p:nvPr/>
        </p:nvSpPr>
        <p:spPr bwMode="auto">
          <a:xfrm>
            <a:off x="5410200" y="4724400"/>
            <a:ext cx="457200" cy="457200"/>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8678" name="Oval 5">
            <a:extLst>
              <a:ext uri="{FF2B5EF4-FFF2-40B4-BE49-F238E27FC236}">
                <a16:creationId xmlns:a16="http://schemas.microsoft.com/office/drawing/2014/main" id="{8E0A3DB4-F93C-F5A3-3E71-C176E7384257}"/>
              </a:ext>
            </a:extLst>
          </p:cNvPr>
          <p:cNvSpPr>
            <a:spLocks noChangeArrowheads="1"/>
          </p:cNvSpPr>
          <p:nvPr/>
        </p:nvSpPr>
        <p:spPr bwMode="auto">
          <a:xfrm>
            <a:off x="3352800" y="4724400"/>
            <a:ext cx="4572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8679" name="AutoShape 6">
            <a:extLst>
              <a:ext uri="{FF2B5EF4-FFF2-40B4-BE49-F238E27FC236}">
                <a16:creationId xmlns:a16="http://schemas.microsoft.com/office/drawing/2014/main" id="{58918784-E314-A7FF-9394-3747110CD54E}"/>
              </a:ext>
            </a:extLst>
          </p:cNvPr>
          <p:cNvCxnSpPr>
            <a:cxnSpLocks noChangeShapeType="1"/>
            <a:stCxn id="28677" idx="2"/>
            <a:endCxn id="28678" idx="6"/>
          </p:cNvCxnSpPr>
          <p:nvPr/>
        </p:nvCxnSpPr>
        <p:spPr bwMode="auto">
          <a:xfrm flipH="1">
            <a:off x="3810000" y="4953000"/>
            <a:ext cx="1585913"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28680" name="AutoShape 7">
            <a:extLst>
              <a:ext uri="{FF2B5EF4-FFF2-40B4-BE49-F238E27FC236}">
                <a16:creationId xmlns:a16="http://schemas.microsoft.com/office/drawing/2014/main" id="{86128168-78DC-9658-CB5F-319E8BD695DF}"/>
              </a:ext>
            </a:extLst>
          </p:cNvPr>
          <p:cNvCxnSpPr>
            <a:cxnSpLocks noChangeShapeType="1"/>
            <a:stCxn id="28692" idx="2"/>
            <a:endCxn id="28689" idx="6"/>
          </p:cNvCxnSpPr>
          <p:nvPr/>
        </p:nvCxnSpPr>
        <p:spPr bwMode="auto">
          <a:xfrm flipH="1">
            <a:off x="2819400" y="3810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81" name="AutoShape 8">
            <a:extLst>
              <a:ext uri="{FF2B5EF4-FFF2-40B4-BE49-F238E27FC236}">
                <a16:creationId xmlns:a16="http://schemas.microsoft.com/office/drawing/2014/main" id="{B652CEA2-9F1E-A639-D3B5-395EA94F5C97}"/>
              </a:ext>
            </a:extLst>
          </p:cNvPr>
          <p:cNvCxnSpPr>
            <a:cxnSpLocks noChangeShapeType="1"/>
            <a:stCxn id="28676" idx="6"/>
            <a:endCxn id="28682" idx="2"/>
          </p:cNvCxnSpPr>
          <p:nvPr/>
        </p:nvCxnSpPr>
        <p:spPr bwMode="auto">
          <a:xfrm>
            <a:off x="3810000" y="2667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2" name="Oval 9">
            <a:extLst>
              <a:ext uri="{FF2B5EF4-FFF2-40B4-BE49-F238E27FC236}">
                <a16:creationId xmlns:a16="http://schemas.microsoft.com/office/drawing/2014/main" id="{3A233236-7CD7-F276-F08A-48C7BD920097}"/>
              </a:ext>
            </a:extLst>
          </p:cNvPr>
          <p:cNvSpPr>
            <a:spLocks noChangeArrowheads="1"/>
          </p:cNvSpPr>
          <p:nvPr/>
        </p:nvSpPr>
        <p:spPr bwMode="auto">
          <a:xfrm>
            <a:off x="54102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8683" name="Oval 10">
            <a:extLst>
              <a:ext uri="{FF2B5EF4-FFF2-40B4-BE49-F238E27FC236}">
                <a16:creationId xmlns:a16="http://schemas.microsoft.com/office/drawing/2014/main" id="{0A2FBCCA-B1AD-9400-834F-1ACAB769D370}"/>
              </a:ext>
            </a:extLst>
          </p:cNvPr>
          <p:cNvSpPr>
            <a:spLocks noChangeArrowheads="1"/>
          </p:cNvSpPr>
          <p:nvPr/>
        </p:nvSpPr>
        <p:spPr bwMode="auto">
          <a:xfrm>
            <a:off x="6324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8684" name="AutoShape 11">
            <a:extLst>
              <a:ext uri="{FF2B5EF4-FFF2-40B4-BE49-F238E27FC236}">
                <a16:creationId xmlns:a16="http://schemas.microsoft.com/office/drawing/2014/main" id="{8B21781A-90C3-0B43-7F08-43501AEF9CE9}"/>
              </a:ext>
            </a:extLst>
          </p:cNvPr>
          <p:cNvCxnSpPr>
            <a:cxnSpLocks noChangeShapeType="1"/>
            <a:stCxn id="28683" idx="2"/>
            <a:endCxn id="28692" idx="6"/>
          </p:cNvCxnSpPr>
          <p:nvPr/>
        </p:nvCxnSpPr>
        <p:spPr bwMode="auto">
          <a:xfrm flipH="1">
            <a:off x="4876800" y="3810000"/>
            <a:ext cx="1447800"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85" name="AutoShape 12">
            <a:extLst>
              <a:ext uri="{FF2B5EF4-FFF2-40B4-BE49-F238E27FC236}">
                <a16:creationId xmlns:a16="http://schemas.microsoft.com/office/drawing/2014/main" id="{94CB6F64-EE92-CE9F-7A59-F1DD3FD51A21}"/>
              </a:ext>
            </a:extLst>
          </p:cNvPr>
          <p:cNvCxnSpPr>
            <a:cxnSpLocks noChangeShapeType="1"/>
            <a:stCxn id="28683" idx="1"/>
            <a:endCxn id="28682" idx="5"/>
          </p:cNvCxnSpPr>
          <p:nvPr/>
        </p:nvCxnSpPr>
        <p:spPr bwMode="auto">
          <a:xfrm flipH="1" flipV="1">
            <a:off x="5800725" y="2828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86" name="AutoShape 13">
            <a:extLst>
              <a:ext uri="{FF2B5EF4-FFF2-40B4-BE49-F238E27FC236}">
                <a16:creationId xmlns:a16="http://schemas.microsoft.com/office/drawing/2014/main" id="{0F64AC8C-8351-A783-52FB-2C9E8B300642}"/>
              </a:ext>
            </a:extLst>
          </p:cNvPr>
          <p:cNvCxnSpPr>
            <a:cxnSpLocks noChangeShapeType="1"/>
            <a:stCxn id="28677" idx="7"/>
            <a:endCxn id="28683" idx="3"/>
          </p:cNvCxnSpPr>
          <p:nvPr/>
        </p:nvCxnSpPr>
        <p:spPr bwMode="auto">
          <a:xfrm flipV="1">
            <a:off x="5800725" y="3971925"/>
            <a:ext cx="590550" cy="804863"/>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87" name="AutoShape 14">
            <a:extLst>
              <a:ext uri="{FF2B5EF4-FFF2-40B4-BE49-F238E27FC236}">
                <a16:creationId xmlns:a16="http://schemas.microsoft.com/office/drawing/2014/main" id="{916E5895-FBED-E00E-082E-CFC8C7809F23}"/>
              </a:ext>
            </a:extLst>
          </p:cNvPr>
          <p:cNvCxnSpPr>
            <a:cxnSpLocks noChangeShapeType="1"/>
            <a:stCxn id="28676" idx="5"/>
            <a:endCxn id="28692" idx="1"/>
          </p:cNvCxnSpPr>
          <p:nvPr/>
        </p:nvCxnSpPr>
        <p:spPr bwMode="auto">
          <a:xfrm>
            <a:off x="3743325" y="2828925"/>
            <a:ext cx="7429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88" name="AutoShape 15">
            <a:extLst>
              <a:ext uri="{FF2B5EF4-FFF2-40B4-BE49-F238E27FC236}">
                <a16:creationId xmlns:a16="http://schemas.microsoft.com/office/drawing/2014/main" id="{BA607322-833C-BCA5-048A-DA7365BD4114}"/>
              </a:ext>
            </a:extLst>
          </p:cNvPr>
          <p:cNvCxnSpPr>
            <a:cxnSpLocks noChangeShapeType="1"/>
            <a:stCxn id="28682" idx="3"/>
            <a:endCxn id="28692" idx="7"/>
          </p:cNvCxnSpPr>
          <p:nvPr/>
        </p:nvCxnSpPr>
        <p:spPr bwMode="auto">
          <a:xfrm flipH="1">
            <a:off x="48101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9" name="Oval 16">
            <a:extLst>
              <a:ext uri="{FF2B5EF4-FFF2-40B4-BE49-F238E27FC236}">
                <a16:creationId xmlns:a16="http://schemas.microsoft.com/office/drawing/2014/main" id="{E1D6A595-01E4-C401-0C0B-42F278D9DC04}"/>
              </a:ext>
            </a:extLst>
          </p:cNvPr>
          <p:cNvSpPr>
            <a:spLocks noChangeArrowheads="1"/>
          </p:cNvSpPr>
          <p:nvPr/>
        </p:nvSpPr>
        <p:spPr bwMode="auto">
          <a:xfrm>
            <a:off x="23622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8690" name="AutoShape 17">
            <a:extLst>
              <a:ext uri="{FF2B5EF4-FFF2-40B4-BE49-F238E27FC236}">
                <a16:creationId xmlns:a16="http://schemas.microsoft.com/office/drawing/2014/main" id="{A831BEE3-A52A-D383-6538-75E35B592E88}"/>
              </a:ext>
            </a:extLst>
          </p:cNvPr>
          <p:cNvCxnSpPr>
            <a:cxnSpLocks noChangeShapeType="1"/>
            <a:stCxn id="28689" idx="7"/>
            <a:endCxn id="28676" idx="3"/>
          </p:cNvCxnSpPr>
          <p:nvPr/>
        </p:nvCxnSpPr>
        <p:spPr bwMode="auto">
          <a:xfrm flipV="1">
            <a:off x="27527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91" name="AutoShape 18">
            <a:extLst>
              <a:ext uri="{FF2B5EF4-FFF2-40B4-BE49-F238E27FC236}">
                <a16:creationId xmlns:a16="http://schemas.microsoft.com/office/drawing/2014/main" id="{48FCCE6E-EA77-CB3D-2112-5A79A5103E5F}"/>
              </a:ext>
            </a:extLst>
          </p:cNvPr>
          <p:cNvCxnSpPr>
            <a:cxnSpLocks noChangeShapeType="1"/>
            <a:stCxn id="28678" idx="1"/>
            <a:endCxn id="28689" idx="5"/>
          </p:cNvCxnSpPr>
          <p:nvPr/>
        </p:nvCxnSpPr>
        <p:spPr bwMode="auto">
          <a:xfrm flipH="1" flipV="1">
            <a:off x="27527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8692" name="Oval 19">
            <a:extLst>
              <a:ext uri="{FF2B5EF4-FFF2-40B4-BE49-F238E27FC236}">
                <a16:creationId xmlns:a16="http://schemas.microsoft.com/office/drawing/2014/main" id="{4244F7E0-B69A-2E18-1A94-8AD04D3DF49D}"/>
              </a:ext>
            </a:extLst>
          </p:cNvPr>
          <p:cNvSpPr>
            <a:spLocks noChangeArrowheads="1"/>
          </p:cNvSpPr>
          <p:nvPr/>
        </p:nvSpPr>
        <p:spPr bwMode="auto">
          <a:xfrm>
            <a:off x="4419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8693" name="AutoShape 20">
            <a:extLst>
              <a:ext uri="{FF2B5EF4-FFF2-40B4-BE49-F238E27FC236}">
                <a16:creationId xmlns:a16="http://schemas.microsoft.com/office/drawing/2014/main" id="{79C8FD51-B43D-52DA-A58A-60DF43C796B7}"/>
              </a:ext>
            </a:extLst>
          </p:cNvPr>
          <p:cNvCxnSpPr>
            <a:cxnSpLocks noChangeShapeType="1"/>
            <a:stCxn id="28677" idx="1"/>
            <a:endCxn id="28692" idx="5"/>
          </p:cNvCxnSpPr>
          <p:nvPr/>
        </p:nvCxnSpPr>
        <p:spPr bwMode="auto">
          <a:xfrm flipH="1" flipV="1">
            <a:off x="4810125" y="3971925"/>
            <a:ext cx="666750" cy="804863"/>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94" name="AutoShape 21">
            <a:extLst>
              <a:ext uri="{FF2B5EF4-FFF2-40B4-BE49-F238E27FC236}">
                <a16:creationId xmlns:a16="http://schemas.microsoft.com/office/drawing/2014/main" id="{C0BE34C9-47FB-DA34-13B2-1A217010809A}"/>
              </a:ext>
            </a:extLst>
          </p:cNvPr>
          <p:cNvCxnSpPr>
            <a:cxnSpLocks noChangeShapeType="1"/>
            <a:stCxn id="28678" idx="7"/>
            <a:endCxn id="28692" idx="3"/>
          </p:cNvCxnSpPr>
          <p:nvPr/>
        </p:nvCxnSpPr>
        <p:spPr bwMode="auto">
          <a:xfrm flipV="1">
            <a:off x="3743325" y="3971925"/>
            <a:ext cx="7429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8695" name="Text Box 22">
            <a:extLst>
              <a:ext uri="{FF2B5EF4-FFF2-40B4-BE49-F238E27FC236}">
                <a16:creationId xmlns:a16="http://schemas.microsoft.com/office/drawing/2014/main" id="{0E8628C6-586A-3A6C-818D-B77EC3633DBE}"/>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8696" name="Text Box 23">
            <a:extLst>
              <a:ext uri="{FF2B5EF4-FFF2-40B4-BE49-F238E27FC236}">
                <a16:creationId xmlns:a16="http://schemas.microsoft.com/office/drawing/2014/main" id="{0416FDA6-703F-33FD-8E7D-8023164B5AFC}"/>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8697" name="Text Box 24">
            <a:extLst>
              <a:ext uri="{FF2B5EF4-FFF2-40B4-BE49-F238E27FC236}">
                <a16:creationId xmlns:a16="http://schemas.microsoft.com/office/drawing/2014/main" id="{98CF4138-AD3A-87C7-B697-4549FEADA4DC}"/>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8698" name="Text Box 25">
            <a:extLst>
              <a:ext uri="{FF2B5EF4-FFF2-40B4-BE49-F238E27FC236}">
                <a16:creationId xmlns:a16="http://schemas.microsoft.com/office/drawing/2014/main" id="{F9FED030-5658-C6A4-0BE7-63321DAB912C}"/>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8699" name="Text Box 26">
            <a:extLst>
              <a:ext uri="{FF2B5EF4-FFF2-40B4-BE49-F238E27FC236}">
                <a16:creationId xmlns:a16="http://schemas.microsoft.com/office/drawing/2014/main" id="{1A831E0D-40E3-029E-D49F-2136092EDAE0}"/>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8700" name="Text Box 27">
            <a:extLst>
              <a:ext uri="{FF2B5EF4-FFF2-40B4-BE49-F238E27FC236}">
                <a16:creationId xmlns:a16="http://schemas.microsoft.com/office/drawing/2014/main" id="{78C49A9A-4A56-241B-49ED-0EFCF65736F4}"/>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8701" name="Text Box 28">
            <a:extLst>
              <a:ext uri="{FF2B5EF4-FFF2-40B4-BE49-F238E27FC236}">
                <a16:creationId xmlns:a16="http://schemas.microsoft.com/office/drawing/2014/main" id="{E82CAE60-759F-86AC-7027-7B71566725C2}"/>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8702" name="Text Box 29">
            <a:extLst>
              <a:ext uri="{FF2B5EF4-FFF2-40B4-BE49-F238E27FC236}">
                <a16:creationId xmlns:a16="http://schemas.microsoft.com/office/drawing/2014/main" id="{A52A1459-7EE7-C84E-73C9-7139FE8C4928}"/>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8703" name="Text Box 30">
            <a:extLst>
              <a:ext uri="{FF2B5EF4-FFF2-40B4-BE49-F238E27FC236}">
                <a16:creationId xmlns:a16="http://schemas.microsoft.com/office/drawing/2014/main" id="{F9308504-75AA-FE99-20CF-C80E0572B7AF}"/>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8704" name="Text Box 31">
            <a:extLst>
              <a:ext uri="{FF2B5EF4-FFF2-40B4-BE49-F238E27FC236}">
                <a16:creationId xmlns:a16="http://schemas.microsoft.com/office/drawing/2014/main" id="{10C79813-9902-CEC0-500C-5CCEDE9E7B95}"/>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8705" name="Text Box 32">
            <a:extLst>
              <a:ext uri="{FF2B5EF4-FFF2-40B4-BE49-F238E27FC236}">
                <a16:creationId xmlns:a16="http://schemas.microsoft.com/office/drawing/2014/main" id="{A56FC1E5-7D51-0F45-589B-D3258B6E2937}"/>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8706" name="Text Box 33">
            <a:extLst>
              <a:ext uri="{FF2B5EF4-FFF2-40B4-BE49-F238E27FC236}">
                <a16:creationId xmlns:a16="http://schemas.microsoft.com/office/drawing/2014/main" id="{E792B22C-F98B-CFDD-5E5A-1D9DA7CE9B3B}"/>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8707" name="Text Box 34">
            <a:extLst>
              <a:ext uri="{FF2B5EF4-FFF2-40B4-BE49-F238E27FC236}">
                <a16:creationId xmlns:a16="http://schemas.microsoft.com/office/drawing/2014/main" id="{22930F50-FD9E-94E1-C7F2-9880200A8ED0}"/>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8708" name="Text Box 35">
            <a:extLst>
              <a:ext uri="{FF2B5EF4-FFF2-40B4-BE49-F238E27FC236}">
                <a16:creationId xmlns:a16="http://schemas.microsoft.com/office/drawing/2014/main" id="{9B169F00-EC8D-2594-DC15-6F58CB90F80A}"/>
              </a:ext>
            </a:extLst>
          </p:cNvPr>
          <p:cNvSpPr txBox="1">
            <a:spLocks noChangeArrowheads="1"/>
          </p:cNvSpPr>
          <p:nvPr/>
        </p:nvSpPr>
        <p:spPr bwMode="auto">
          <a:xfrm>
            <a:off x="5486400" y="20574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8709" name="Text Box 36">
            <a:extLst>
              <a:ext uri="{FF2B5EF4-FFF2-40B4-BE49-F238E27FC236}">
                <a16:creationId xmlns:a16="http://schemas.microsoft.com/office/drawing/2014/main" id="{299B407B-B161-B553-D976-06A3638126D7}"/>
              </a:ext>
            </a:extLst>
          </p:cNvPr>
          <p:cNvSpPr txBox="1">
            <a:spLocks noChangeArrowheads="1"/>
          </p:cNvSpPr>
          <p:nvPr/>
        </p:nvSpPr>
        <p:spPr bwMode="auto">
          <a:xfrm>
            <a:off x="1981200" y="36671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8710" name="Text Box 37">
            <a:extLst>
              <a:ext uri="{FF2B5EF4-FFF2-40B4-BE49-F238E27FC236}">
                <a16:creationId xmlns:a16="http://schemas.microsoft.com/office/drawing/2014/main" id="{E4718536-0D7C-94A4-F7AA-22475F1CB349}"/>
              </a:ext>
            </a:extLst>
          </p:cNvPr>
          <p:cNvSpPr txBox="1">
            <a:spLocks noChangeArrowheads="1"/>
          </p:cNvSpPr>
          <p:nvPr/>
        </p:nvSpPr>
        <p:spPr bwMode="auto">
          <a:xfrm>
            <a:off x="6858000" y="35909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8711" name="Text Box 38">
            <a:extLst>
              <a:ext uri="{FF2B5EF4-FFF2-40B4-BE49-F238E27FC236}">
                <a16:creationId xmlns:a16="http://schemas.microsoft.com/office/drawing/2014/main" id="{CEB7B64D-B174-A74B-8A12-F58040FAB47E}"/>
              </a:ext>
            </a:extLst>
          </p:cNvPr>
          <p:cNvSpPr txBox="1">
            <a:spLocks noChangeArrowheads="1"/>
          </p:cNvSpPr>
          <p:nvPr/>
        </p:nvSpPr>
        <p:spPr bwMode="auto">
          <a:xfrm>
            <a:off x="4495800" y="41243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8712" name="Line 40">
            <a:extLst>
              <a:ext uri="{FF2B5EF4-FFF2-40B4-BE49-F238E27FC236}">
                <a16:creationId xmlns:a16="http://schemas.microsoft.com/office/drawing/2014/main" id="{2DD0439D-E529-B2D4-EFAE-ACD35726C89C}"/>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713" name="Line 41">
            <a:extLst>
              <a:ext uri="{FF2B5EF4-FFF2-40B4-BE49-F238E27FC236}">
                <a16:creationId xmlns:a16="http://schemas.microsoft.com/office/drawing/2014/main" id="{E34697C1-FB0D-9D8A-26EE-E6B250AC90B3}"/>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714" name="Line 42">
            <a:extLst>
              <a:ext uri="{FF2B5EF4-FFF2-40B4-BE49-F238E27FC236}">
                <a16:creationId xmlns:a16="http://schemas.microsoft.com/office/drawing/2014/main" id="{6EB1F734-380D-B2FF-2302-3DA01820891B}"/>
              </a:ext>
            </a:extLst>
          </p:cNvPr>
          <p:cNvSpPr>
            <a:spLocks noChangeShapeType="1"/>
          </p:cNvSpPr>
          <p:nvPr/>
        </p:nvSpPr>
        <p:spPr bwMode="auto">
          <a:xfrm flipH="1" flipV="1">
            <a:off x="4876800" y="3962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715" name="Line 43">
            <a:extLst>
              <a:ext uri="{FF2B5EF4-FFF2-40B4-BE49-F238E27FC236}">
                <a16:creationId xmlns:a16="http://schemas.microsoft.com/office/drawing/2014/main" id="{6AAA5D7F-89C4-5927-D485-607D7D32725B}"/>
              </a:ext>
            </a:extLst>
          </p:cNvPr>
          <p:cNvSpPr>
            <a:spLocks noChangeShapeType="1"/>
          </p:cNvSpPr>
          <p:nvPr/>
        </p:nvSpPr>
        <p:spPr bwMode="auto">
          <a:xfrm flipH="1" flipV="1">
            <a:off x="4800600" y="41148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716" name="Line 44">
            <a:extLst>
              <a:ext uri="{FF2B5EF4-FFF2-40B4-BE49-F238E27FC236}">
                <a16:creationId xmlns:a16="http://schemas.microsoft.com/office/drawing/2014/main" id="{B4C06969-3877-1BA6-30EE-04718F9EA872}"/>
              </a:ext>
            </a:extLst>
          </p:cNvPr>
          <p:cNvSpPr>
            <a:spLocks noChangeShapeType="1"/>
          </p:cNvSpPr>
          <p:nvPr/>
        </p:nvSpPr>
        <p:spPr bwMode="auto">
          <a:xfrm flipV="1">
            <a:off x="3962400" y="5105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717" name="Line 45">
            <a:extLst>
              <a:ext uri="{FF2B5EF4-FFF2-40B4-BE49-F238E27FC236}">
                <a16:creationId xmlns:a16="http://schemas.microsoft.com/office/drawing/2014/main" id="{F28307CB-3D68-5378-D1FF-9537F7F864E5}"/>
              </a:ext>
            </a:extLst>
          </p:cNvPr>
          <p:cNvSpPr>
            <a:spLocks noChangeShapeType="1"/>
          </p:cNvSpPr>
          <p:nvPr/>
        </p:nvSpPr>
        <p:spPr bwMode="auto">
          <a:xfrm flipV="1">
            <a:off x="2895600" y="39624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718" name="Text Box 46">
            <a:extLst>
              <a:ext uri="{FF2B5EF4-FFF2-40B4-BE49-F238E27FC236}">
                <a16:creationId xmlns:a16="http://schemas.microsoft.com/office/drawing/2014/main" id="{BFE520E2-EBD7-8909-FBB1-7ABE8B1FBA55}"/>
              </a:ext>
            </a:extLst>
          </p:cNvPr>
          <p:cNvSpPr txBox="1">
            <a:spLocks noChangeArrowheads="1"/>
          </p:cNvSpPr>
          <p:nvPr/>
        </p:nvSpPr>
        <p:spPr bwMode="auto">
          <a:xfrm>
            <a:off x="3429000" y="5257800"/>
            <a:ext cx="336550" cy="382588"/>
          </a:xfrm>
          <a:prstGeom prst="rect">
            <a:avLst/>
          </a:prstGeom>
          <a:solidFill>
            <a:srgbClr val="FFFFCC"/>
          </a:solidFill>
          <a:ln w="15875">
            <a:solidFill>
              <a:srgbClr val="FF0000"/>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6</a:t>
            </a:r>
            <a:endParaRPr lang="en-US" altLang="en-US" sz="1800"/>
          </a:p>
        </p:txBody>
      </p:sp>
      <p:sp>
        <p:nvSpPr>
          <p:cNvPr id="28719" name="Text Box 47">
            <a:extLst>
              <a:ext uri="{FF2B5EF4-FFF2-40B4-BE49-F238E27FC236}">
                <a16:creationId xmlns:a16="http://schemas.microsoft.com/office/drawing/2014/main" id="{A38485DC-CCCB-012A-1D54-E4DD79403E45}"/>
              </a:ext>
            </a:extLst>
          </p:cNvPr>
          <p:cNvSpPr txBox="1">
            <a:spLocks noChangeArrowheads="1"/>
          </p:cNvSpPr>
          <p:nvPr/>
        </p:nvSpPr>
        <p:spPr bwMode="auto">
          <a:xfrm>
            <a:off x="54864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5</a:t>
            </a:r>
            <a:endParaRPr lang="en-US" altLang="en-US" sz="1800"/>
          </a:p>
        </p:txBody>
      </p:sp>
      <p:sp>
        <p:nvSpPr>
          <p:cNvPr id="28720" name="Text Box 49">
            <a:extLst>
              <a:ext uri="{FF2B5EF4-FFF2-40B4-BE49-F238E27FC236}">
                <a16:creationId xmlns:a16="http://schemas.microsoft.com/office/drawing/2014/main" id="{1C251A24-4A7A-E6C9-9E3F-7423E9CB76C8}"/>
              </a:ext>
            </a:extLst>
          </p:cNvPr>
          <p:cNvSpPr txBox="1">
            <a:spLocks noChangeArrowheads="1"/>
          </p:cNvSpPr>
          <p:nvPr/>
        </p:nvSpPr>
        <p:spPr bwMode="auto">
          <a:xfrm>
            <a:off x="228600" y="5581650"/>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Distance(F) = min (8, 5+1) = 6</a:t>
            </a:r>
          </a:p>
        </p:txBody>
      </p:sp>
      <p:sp>
        <p:nvSpPr>
          <p:cNvPr id="28721" name="Text Box 50">
            <a:extLst>
              <a:ext uri="{FF2B5EF4-FFF2-40B4-BE49-F238E27FC236}">
                <a16:creationId xmlns:a16="http://schemas.microsoft.com/office/drawing/2014/main" id="{5242C3C6-7A32-1A45-8151-E7057F7A85CC}"/>
              </a:ext>
            </a:extLst>
          </p:cNvPr>
          <p:cNvSpPr txBox="1">
            <a:spLocks noChangeArrowheads="1"/>
          </p:cNvSpPr>
          <p:nvPr/>
        </p:nvSpPr>
        <p:spPr bwMode="auto">
          <a:xfrm>
            <a:off x="838200" y="50292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Previous distance</a:t>
            </a:r>
          </a:p>
        </p:txBody>
      </p:sp>
      <p:sp>
        <p:nvSpPr>
          <p:cNvPr id="28722" name="Line 51">
            <a:extLst>
              <a:ext uri="{FF2B5EF4-FFF2-40B4-BE49-F238E27FC236}">
                <a16:creationId xmlns:a16="http://schemas.microsoft.com/office/drawing/2014/main" id="{F09C9142-5DA2-C707-4108-3FDF96401081}"/>
              </a:ext>
            </a:extLst>
          </p:cNvPr>
          <p:cNvSpPr>
            <a:spLocks noChangeShapeType="1"/>
          </p:cNvSpPr>
          <p:nvPr/>
        </p:nvSpPr>
        <p:spPr bwMode="auto">
          <a:xfrm flipH="1">
            <a:off x="2336800" y="5410200"/>
            <a:ext cx="76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723" name="Text Box 42">
            <a:extLst>
              <a:ext uri="{FF2B5EF4-FFF2-40B4-BE49-F238E27FC236}">
                <a16:creationId xmlns:a16="http://schemas.microsoft.com/office/drawing/2014/main" id="{98168589-5FA2-5E51-6E3D-7ABE7221B8CC}"/>
              </a:ext>
            </a:extLst>
          </p:cNvPr>
          <p:cNvSpPr txBox="1">
            <a:spLocks noChangeArrowheads="1"/>
          </p:cNvSpPr>
          <p:nvPr/>
        </p:nvSpPr>
        <p:spPr bwMode="auto">
          <a:xfrm>
            <a:off x="1016000" y="1481138"/>
            <a:ext cx="6805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vertex List with minimum distance (G) and update neighbors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435239A9-A39F-CB4D-C73D-81B81C4F98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5C92E1A-9DA4-4B97-A983-D9487B6AA2A4}" type="slidenum">
              <a:rPr lang="en-US" altLang="en-US" sz="1200">
                <a:solidFill>
                  <a:srgbClr val="898989"/>
                </a:solidFill>
                <a:latin typeface="Calibri" panose="020F0502020204030204" pitchFamily="34" charset="0"/>
              </a:rPr>
              <a:pPr eaLnBrk="1" hangingPunct="1"/>
              <a:t>31</a:t>
            </a:fld>
            <a:endParaRPr lang="en-US" altLang="en-US" sz="1200">
              <a:solidFill>
                <a:srgbClr val="898989"/>
              </a:solidFill>
              <a:latin typeface="Calibri" panose="020F0502020204030204" pitchFamily="34" charset="0"/>
            </a:endParaRPr>
          </a:p>
        </p:txBody>
      </p:sp>
      <p:sp>
        <p:nvSpPr>
          <p:cNvPr id="29699" name="Rectangle 2">
            <a:extLst>
              <a:ext uri="{FF2B5EF4-FFF2-40B4-BE49-F238E27FC236}">
                <a16:creationId xmlns:a16="http://schemas.microsoft.com/office/drawing/2014/main" id="{F713FEF5-0346-2157-2290-39ABE6694F6B}"/>
              </a:ext>
            </a:extLst>
          </p:cNvPr>
          <p:cNvSpPr>
            <a:spLocks noGrp="1" noChangeArrowheads="1"/>
          </p:cNvSpPr>
          <p:nvPr>
            <p:ph type="title"/>
          </p:nvPr>
        </p:nvSpPr>
        <p:spPr/>
        <p:txBody>
          <a:bodyPr/>
          <a:lstStyle/>
          <a:p>
            <a:r>
              <a:rPr lang="en-US" altLang="en-US">
                <a:solidFill>
                  <a:srgbClr val="000000"/>
                </a:solidFill>
                <a:ea typeface="ＭＳ Ｐゴシック" panose="020B0600070205080204" pitchFamily="34" charset="-128"/>
              </a:rPr>
              <a:t>Example (end)</a:t>
            </a:r>
          </a:p>
        </p:txBody>
      </p:sp>
      <p:sp>
        <p:nvSpPr>
          <p:cNvPr id="29700" name="Oval 3">
            <a:extLst>
              <a:ext uri="{FF2B5EF4-FFF2-40B4-BE49-F238E27FC236}">
                <a16:creationId xmlns:a16="http://schemas.microsoft.com/office/drawing/2014/main" id="{9AABB96C-4AC4-FD60-9344-90BFF88527EE}"/>
              </a:ext>
            </a:extLst>
          </p:cNvPr>
          <p:cNvSpPr>
            <a:spLocks noChangeArrowheads="1"/>
          </p:cNvSpPr>
          <p:nvPr/>
        </p:nvSpPr>
        <p:spPr bwMode="auto">
          <a:xfrm>
            <a:off x="33528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a:t>
            </a:r>
            <a:endParaRPr lang="en-US" altLang="en-US" sz="1800" baseline="-25000">
              <a:latin typeface="Times New Roman" panose="02020603050405020304" pitchFamily="18" charset="0"/>
            </a:endParaRPr>
          </a:p>
        </p:txBody>
      </p:sp>
      <p:sp>
        <p:nvSpPr>
          <p:cNvPr id="29701" name="Oval 4">
            <a:extLst>
              <a:ext uri="{FF2B5EF4-FFF2-40B4-BE49-F238E27FC236}">
                <a16:creationId xmlns:a16="http://schemas.microsoft.com/office/drawing/2014/main" id="{A0291A3B-140D-2347-40A9-EB281D13D660}"/>
              </a:ext>
            </a:extLst>
          </p:cNvPr>
          <p:cNvSpPr>
            <a:spLocks noChangeArrowheads="1"/>
          </p:cNvSpPr>
          <p:nvPr/>
        </p:nvSpPr>
        <p:spPr bwMode="auto">
          <a:xfrm>
            <a:off x="5410200" y="4724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G</a:t>
            </a:r>
            <a:endParaRPr lang="en-US" altLang="en-US" sz="1800" baseline="-25000">
              <a:latin typeface="Times New Roman" panose="02020603050405020304" pitchFamily="18" charset="0"/>
            </a:endParaRPr>
          </a:p>
        </p:txBody>
      </p:sp>
      <p:sp>
        <p:nvSpPr>
          <p:cNvPr id="29702" name="Oval 5">
            <a:extLst>
              <a:ext uri="{FF2B5EF4-FFF2-40B4-BE49-F238E27FC236}">
                <a16:creationId xmlns:a16="http://schemas.microsoft.com/office/drawing/2014/main" id="{4C0CC982-CC75-B8CC-A7B4-D800AAC6DA60}"/>
              </a:ext>
            </a:extLst>
          </p:cNvPr>
          <p:cNvSpPr>
            <a:spLocks noChangeArrowheads="1"/>
          </p:cNvSpPr>
          <p:nvPr/>
        </p:nvSpPr>
        <p:spPr bwMode="auto">
          <a:xfrm>
            <a:off x="3352800" y="4724400"/>
            <a:ext cx="457200" cy="457200"/>
          </a:xfrm>
          <a:prstGeom prst="ellipse">
            <a:avLst/>
          </a:prstGeom>
          <a:solidFill>
            <a:schemeClr val="folHlink"/>
          </a:solidFill>
          <a:ln w="2857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F</a:t>
            </a:r>
            <a:endParaRPr lang="en-US" altLang="en-US" sz="1800" baseline="-25000">
              <a:latin typeface="Times New Roman" panose="02020603050405020304" pitchFamily="18" charset="0"/>
            </a:endParaRPr>
          </a:p>
        </p:txBody>
      </p:sp>
      <p:cxnSp>
        <p:nvCxnSpPr>
          <p:cNvPr id="29703" name="AutoShape 6">
            <a:extLst>
              <a:ext uri="{FF2B5EF4-FFF2-40B4-BE49-F238E27FC236}">
                <a16:creationId xmlns:a16="http://schemas.microsoft.com/office/drawing/2014/main" id="{66B40A29-E1C0-47AD-76D1-C87D8841B353}"/>
              </a:ext>
            </a:extLst>
          </p:cNvPr>
          <p:cNvCxnSpPr>
            <a:cxnSpLocks noChangeShapeType="1"/>
            <a:stCxn id="29701" idx="2"/>
            <a:endCxn id="29702" idx="6"/>
          </p:cNvCxnSpPr>
          <p:nvPr/>
        </p:nvCxnSpPr>
        <p:spPr bwMode="auto">
          <a:xfrm flipH="1">
            <a:off x="3824288" y="4953000"/>
            <a:ext cx="1585912"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4" name="AutoShape 7">
            <a:extLst>
              <a:ext uri="{FF2B5EF4-FFF2-40B4-BE49-F238E27FC236}">
                <a16:creationId xmlns:a16="http://schemas.microsoft.com/office/drawing/2014/main" id="{7FC7A55E-CC99-1C47-820F-31DF7E59605C}"/>
              </a:ext>
            </a:extLst>
          </p:cNvPr>
          <p:cNvCxnSpPr>
            <a:cxnSpLocks noChangeShapeType="1"/>
            <a:stCxn id="29716" idx="2"/>
            <a:endCxn id="29713" idx="6"/>
          </p:cNvCxnSpPr>
          <p:nvPr/>
        </p:nvCxnSpPr>
        <p:spPr bwMode="auto">
          <a:xfrm flipH="1">
            <a:off x="2819400" y="3810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5" name="AutoShape 8">
            <a:extLst>
              <a:ext uri="{FF2B5EF4-FFF2-40B4-BE49-F238E27FC236}">
                <a16:creationId xmlns:a16="http://schemas.microsoft.com/office/drawing/2014/main" id="{D69D5BF1-2739-334C-F8BD-26B21535599F}"/>
              </a:ext>
            </a:extLst>
          </p:cNvPr>
          <p:cNvCxnSpPr>
            <a:cxnSpLocks noChangeShapeType="1"/>
            <a:stCxn id="29700" idx="6"/>
            <a:endCxn id="29706" idx="2"/>
          </p:cNvCxnSpPr>
          <p:nvPr/>
        </p:nvCxnSpPr>
        <p:spPr bwMode="auto">
          <a:xfrm>
            <a:off x="3810000" y="2667000"/>
            <a:ext cx="1600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06" name="Oval 9">
            <a:extLst>
              <a:ext uri="{FF2B5EF4-FFF2-40B4-BE49-F238E27FC236}">
                <a16:creationId xmlns:a16="http://schemas.microsoft.com/office/drawing/2014/main" id="{E2EC5C8D-8D84-17C4-E5E1-F14DD8C38AD2}"/>
              </a:ext>
            </a:extLst>
          </p:cNvPr>
          <p:cNvSpPr>
            <a:spLocks noChangeArrowheads="1"/>
          </p:cNvSpPr>
          <p:nvPr/>
        </p:nvSpPr>
        <p:spPr bwMode="auto">
          <a:xfrm>
            <a:off x="5410200" y="2438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a:t>
            </a:r>
            <a:endParaRPr lang="en-US" altLang="en-US" sz="1800" baseline="-25000">
              <a:latin typeface="Times New Roman" panose="02020603050405020304" pitchFamily="18" charset="0"/>
            </a:endParaRPr>
          </a:p>
        </p:txBody>
      </p:sp>
      <p:sp>
        <p:nvSpPr>
          <p:cNvPr id="29707" name="Oval 10">
            <a:extLst>
              <a:ext uri="{FF2B5EF4-FFF2-40B4-BE49-F238E27FC236}">
                <a16:creationId xmlns:a16="http://schemas.microsoft.com/office/drawing/2014/main" id="{61983576-5341-BA78-3FD3-E9A9818F9E53}"/>
              </a:ext>
            </a:extLst>
          </p:cNvPr>
          <p:cNvSpPr>
            <a:spLocks noChangeArrowheads="1"/>
          </p:cNvSpPr>
          <p:nvPr/>
        </p:nvSpPr>
        <p:spPr bwMode="auto">
          <a:xfrm>
            <a:off x="6324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E</a:t>
            </a:r>
            <a:endParaRPr lang="en-US" altLang="en-US" sz="1800" baseline="-25000">
              <a:latin typeface="Times New Roman" panose="02020603050405020304" pitchFamily="18" charset="0"/>
            </a:endParaRPr>
          </a:p>
        </p:txBody>
      </p:sp>
      <p:cxnSp>
        <p:nvCxnSpPr>
          <p:cNvPr id="29708" name="AutoShape 11">
            <a:extLst>
              <a:ext uri="{FF2B5EF4-FFF2-40B4-BE49-F238E27FC236}">
                <a16:creationId xmlns:a16="http://schemas.microsoft.com/office/drawing/2014/main" id="{EC8C9CFF-6F48-4FDE-57D6-F7FF2693837D}"/>
              </a:ext>
            </a:extLst>
          </p:cNvPr>
          <p:cNvCxnSpPr>
            <a:cxnSpLocks noChangeShapeType="1"/>
            <a:stCxn id="29707" idx="2"/>
            <a:endCxn id="29716" idx="6"/>
          </p:cNvCxnSpPr>
          <p:nvPr/>
        </p:nvCxnSpPr>
        <p:spPr bwMode="auto">
          <a:xfrm flipH="1">
            <a:off x="4876800" y="3810000"/>
            <a:ext cx="1447800" cy="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9709" name="AutoShape 12">
            <a:extLst>
              <a:ext uri="{FF2B5EF4-FFF2-40B4-BE49-F238E27FC236}">
                <a16:creationId xmlns:a16="http://schemas.microsoft.com/office/drawing/2014/main" id="{F34145FE-AF45-B8A9-7E3B-F85EF89D7DD9}"/>
              </a:ext>
            </a:extLst>
          </p:cNvPr>
          <p:cNvCxnSpPr>
            <a:cxnSpLocks noChangeShapeType="1"/>
            <a:stCxn id="29707" idx="1"/>
            <a:endCxn id="29706" idx="5"/>
          </p:cNvCxnSpPr>
          <p:nvPr/>
        </p:nvCxnSpPr>
        <p:spPr bwMode="auto">
          <a:xfrm flipH="1" flipV="1">
            <a:off x="5800725" y="2828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9710" name="AutoShape 13">
            <a:extLst>
              <a:ext uri="{FF2B5EF4-FFF2-40B4-BE49-F238E27FC236}">
                <a16:creationId xmlns:a16="http://schemas.microsoft.com/office/drawing/2014/main" id="{F3ED3431-57C6-96AC-5E6A-FA310B248308}"/>
              </a:ext>
            </a:extLst>
          </p:cNvPr>
          <p:cNvCxnSpPr>
            <a:cxnSpLocks noChangeShapeType="1"/>
            <a:stCxn id="29701" idx="7"/>
            <a:endCxn id="29707" idx="3"/>
          </p:cNvCxnSpPr>
          <p:nvPr/>
        </p:nvCxnSpPr>
        <p:spPr bwMode="auto">
          <a:xfrm flipV="1">
            <a:off x="5800725" y="3971925"/>
            <a:ext cx="5905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9711" name="AutoShape 14">
            <a:extLst>
              <a:ext uri="{FF2B5EF4-FFF2-40B4-BE49-F238E27FC236}">
                <a16:creationId xmlns:a16="http://schemas.microsoft.com/office/drawing/2014/main" id="{0F25C3DD-3051-4C57-D9C2-C10C27758EA5}"/>
              </a:ext>
            </a:extLst>
          </p:cNvPr>
          <p:cNvCxnSpPr>
            <a:cxnSpLocks noChangeShapeType="1"/>
            <a:stCxn id="29700" idx="5"/>
            <a:endCxn id="29716" idx="1"/>
          </p:cNvCxnSpPr>
          <p:nvPr/>
        </p:nvCxnSpPr>
        <p:spPr bwMode="auto">
          <a:xfrm>
            <a:off x="3743325" y="2828925"/>
            <a:ext cx="7429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2" name="AutoShape 15">
            <a:extLst>
              <a:ext uri="{FF2B5EF4-FFF2-40B4-BE49-F238E27FC236}">
                <a16:creationId xmlns:a16="http://schemas.microsoft.com/office/drawing/2014/main" id="{D812A502-AD99-2F4E-0804-E7A603EF2EDE}"/>
              </a:ext>
            </a:extLst>
          </p:cNvPr>
          <p:cNvCxnSpPr>
            <a:cxnSpLocks noChangeShapeType="1"/>
            <a:stCxn id="29706" idx="3"/>
            <a:endCxn id="29716" idx="7"/>
          </p:cNvCxnSpPr>
          <p:nvPr/>
        </p:nvCxnSpPr>
        <p:spPr bwMode="auto">
          <a:xfrm flipH="1">
            <a:off x="48101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3" name="Oval 16">
            <a:extLst>
              <a:ext uri="{FF2B5EF4-FFF2-40B4-BE49-F238E27FC236}">
                <a16:creationId xmlns:a16="http://schemas.microsoft.com/office/drawing/2014/main" id="{DB1DD733-FC0D-9016-AE75-B8E510884BFB}"/>
              </a:ext>
            </a:extLst>
          </p:cNvPr>
          <p:cNvSpPr>
            <a:spLocks noChangeArrowheads="1"/>
          </p:cNvSpPr>
          <p:nvPr/>
        </p:nvSpPr>
        <p:spPr bwMode="auto">
          <a:xfrm>
            <a:off x="23622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C</a:t>
            </a:r>
            <a:endParaRPr lang="en-US" altLang="en-US" sz="1800" baseline="-25000">
              <a:latin typeface="Times New Roman" panose="02020603050405020304" pitchFamily="18" charset="0"/>
            </a:endParaRPr>
          </a:p>
        </p:txBody>
      </p:sp>
      <p:cxnSp>
        <p:nvCxnSpPr>
          <p:cNvPr id="29714" name="AutoShape 17">
            <a:extLst>
              <a:ext uri="{FF2B5EF4-FFF2-40B4-BE49-F238E27FC236}">
                <a16:creationId xmlns:a16="http://schemas.microsoft.com/office/drawing/2014/main" id="{88AC2F13-E976-B6E7-443B-D163EE6ABE8D}"/>
              </a:ext>
            </a:extLst>
          </p:cNvPr>
          <p:cNvCxnSpPr>
            <a:cxnSpLocks noChangeShapeType="1"/>
            <a:stCxn id="29713" idx="7"/>
            <a:endCxn id="29700" idx="3"/>
          </p:cNvCxnSpPr>
          <p:nvPr/>
        </p:nvCxnSpPr>
        <p:spPr bwMode="auto">
          <a:xfrm flipV="1">
            <a:off x="2752725" y="2828925"/>
            <a:ext cx="666750" cy="8191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5" name="AutoShape 18">
            <a:extLst>
              <a:ext uri="{FF2B5EF4-FFF2-40B4-BE49-F238E27FC236}">
                <a16:creationId xmlns:a16="http://schemas.microsoft.com/office/drawing/2014/main" id="{EFFBDAA7-74A4-6B12-8577-1B697A84704F}"/>
              </a:ext>
            </a:extLst>
          </p:cNvPr>
          <p:cNvCxnSpPr>
            <a:cxnSpLocks noChangeShapeType="1"/>
            <a:stCxn id="29702" idx="1"/>
            <a:endCxn id="29713" idx="5"/>
          </p:cNvCxnSpPr>
          <p:nvPr/>
        </p:nvCxnSpPr>
        <p:spPr bwMode="auto">
          <a:xfrm flipH="1" flipV="1">
            <a:off x="2752725" y="3971925"/>
            <a:ext cx="666750" cy="804863"/>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9716" name="Oval 19">
            <a:extLst>
              <a:ext uri="{FF2B5EF4-FFF2-40B4-BE49-F238E27FC236}">
                <a16:creationId xmlns:a16="http://schemas.microsoft.com/office/drawing/2014/main" id="{36C7EFF2-E673-A5A7-21CA-A36B34D3CCDB}"/>
              </a:ext>
            </a:extLst>
          </p:cNvPr>
          <p:cNvSpPr>
            <a:spLocks noChangeArrowheads="1"/>
          </p:cNvSpPr>
          <p:nvPr/>
        </p:nvSpPr>
        <p:spPr bwMode="auto">
          <a:xfrm>
            <a:off x="4419600" y="3581400"/>
            <a:ext cx="457200" cy="457200"/>
          </a:xfrm>
          <a:prstGeom prst="ellipse">
            <a:avLst/>
          </a:prstGeom>
          <a:solidFill>
            <a:schemeClr val="folHlink"/>
          </a:solidFill>
          <a:ln w="9525">
            <a:solidFill>
              <a:srgbClr val="FF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D</a:t>
            </a:r>
            <a:endParaRPr lang="en-US" altLang="en-US" sz="1800" baseline="-25000">
              <a:latin typeface="Times New Roman" panose="02020603050405020304" pitchFamily="18" charset="0"/>
            </a:endParaRPr>
          </a:p>
        </p:txBody>
      </p:sp>
      <p:cxnSp>
        <p:nvCxnSpPr>
          <p:cNvPr id="29717" name="AutoShape 20">
            <a:extLst>
              <a:ext uri="{FF2B5EF4-FFF2-40B4-BE49-F238E27FC236}">
                <a16:creationId xmlns:a16="http://schemas.microsoft.com/office/drawing/2014/main" id="{CCBFDC93-1B09-1BD7-CB3A-78F2F13A33EB}"/>
              </a:ext>
            </a:extLst>
          </p:cNvPr>
          <p:cNvCxnSpPr>
            <a:cxnSpLocks noChangeShapeType="1"/>
            <a:stCxn id="29701" idx="1"/>
            <a:endCxn id="29716" idx="5"/>
          </p:cNvCxnSpPr>
          <p:nvPr/>
        </p:nvCxnSpPr>
        <p:spPr bwMode="auto">
          <a:xfrm flipH="1" flipV="1">
            <a:off x="4810125" y="3971925"/>
            <a:ext cx="666750" cy="819150"/>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9718" name="AutoShape 21">
            <a:extLst>
              <a:ext uri="{FF2B5EF4-FFF2-40B4-BE49-F238E27FC236}">
                <a16:creationId xmlns:a16="http://schemas.microsoft.com/office/drawing/2014/main" id="{C36BA1FB-857C-D08A-D8DA-EE3CF1D91FD1}"/>
              </a:ext>
            </a:extLst>
          </p:cNvPr>
          <p:cNvCxnSpPr>
            <a:cxnSpLocks noChangeShapeType="1"/>
            <a:stCxn id="29702" idx="7"/>
            <a:endCxn id="29716" idx="3"/>
          </p:cNvCxnSpPr>
          <p:nvPr/>
        </p:nvCxnSpPr>
        <p:spPr bwMode="auto">
          <a:xfrm flipV="1">
            <a:off x="3743325" y="3971925"/>
            <a:ext cx="742950" cy="804863"/>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9719" name="Text Box 22">
            <a:extLst>
              <a:ext uri="{FF2B5EF4-FFF2-40B4-BE49-F238E27FC236}">
                <a16:creationId xmlns:a16="http://schemas.microsoft.com/office/drawing/2014/main" id="{20C17E99-4F7E-4F54-A232-3E61458C9B67}"/>
              </a:ext>
            </a:extLst>
          </p:cNvPr>
          <p:cNvSpPr txBox="1">
            <a:spLocks noChangeArrowheads="1"/>
          </p:cNvSpPr>
          <p:nvPr/>
        </p:nvSpPr>
        <p:spPr bwMode="auto">
          <a:xfrm>
            <a:off x="2757488" y="3078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9720" name="Text Box 23">
            <a:extLst>
              <a:ext uri="{FF2B5EF4-FFF2-40B4-BE49-F238E27FC236}">
                <a16:creationId xmlns:a16="http://schemas.microsoft.com/office/drawing/2014/main" id="{F4D3BA57-4C9C-A65B-A1F3-B20BD4DB7DF9}"/>
              </a:ext>
            </a:extLst>
          </p:cNvPr>
          <p:cNvSpPr txBox="1">
            <a:spLocks noChangeArrowheads="1"/>
          </p:cNvSpPr>
          <p:nvPr/>
        </p:nvSpPr>
        <p:spPr bwMode="auto">
          <a:xfrm>
            <a:off x="4067175"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9721" name="Text Box 24">
            <a:extLst>
              <a:ext uri="{FF2B5EF4-FFF2-40B4-BE49-F238E27FC236}">
                <a16:creationId xmlns:a16="http://schemas.microsoft.com/office/drawing/2014/main" id="{C3B9C488-C57C-0138-2E62-960D4A541957}"/>
              </a:ext>
            </a:extLst>
          </p:cNvPr>
          <p:cNvSpPr txBox="1">
            <a:spLocks noChangeArrowheads="1"/>
          </p:cNvSpPr>
          <p:nvPr/>
        </p:nvSpPr>
        <p:spPr bwMode="auto">
          <a:xfrm>
            <a:off x="4495800" y="2438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9722" name="Text Box 25">
            <a:extLst>
              <a:ext uri="{FF2B5EF4-FFF2-40B4-BE49-F238E27FC236}">
                <a16:creationId xmlns:a16="http://schemas.microsoft.com/office/drawing/2014/main" id="{A22D3C52-F11D-BA0B-92B7-4C2BE31F47C5}"/>
              </a:ext>
            </a:extLst>
          </p:cNvPr>
          <p:cNvSpPr txBox="1">
            <a:spLocks noChangeArrowheads="1"/>
          </p:cNvSpPr>
          <p:nvPr/>
        </p:nvSpPr>
        <p:spPr bwMode="auto">
          <a:xfrm>
            <a:off x="5973763" y="3063875"/>
            <a:ext cx="368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10</a:t>
            </a:r>
          </a:p>
        </p:txBody>
      </p:sp>
      <p:sp>
        <p:nvSpPr>
          <p:cNvPr id="29723" name="Text Box 26">
            <a:extLst>
              <a:ext uri="{FF2B5EF4-FFF2-40B4-BE49-F238E27FC236}">
                <a16:creationId xmlns:a16="http://schemas.microsoft.com/office/drawing/2014/main" id="{EED14151-F632-91D3-CAF3-F7E78C277A88}"/>
              </a:ext>
            </a:extLst>
          </p:cNvPr>
          <p:cNvSpPr txBox="1">
            <a:spLocks noChangeArrowheads="1"/>
          </p:cNvSpPr>
          <p:nvPr/>
        </p:nvSpPr>
        <p:spPr bwMode="auto">
          <a:xfrm>
            <a:off x="4922838" y="3063875"/>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3</a:t>
            </a:r>
          </a:p>
        </p:txBody>
      </p:sp>
      <p:sp>
        <p:nvSpPr>
          <p:cNvPr id="29724" name="Text Box 27">
            <a:extLst>
              <a:ext uri="{FF2B5EF4-FFF2-40B4-BE49-F238E27FC236}">
                <a16:creationId xmlns:a16="http://schemas.microsoft.com/office/drawing/2014/main" id="{18E71D76-62B1-5EEB-EC5F-A6603B6A2625}"/>
              </a:ext>
            </a:extLst>
          </p:cNvPr>
          <p:cNvSpPr txBox="1">
            <a:spLocks noChangeArrowheads="1"/>
          </p:cNvSpPr>
          <p:nvPr/>
        </p:nvSpPr>
        <p:spPr bwMode="auto">
          <a:xfrm>
            <a:off x="6172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6</a:t>
            </a:r>
          </a:p>
        </p:txBody>
      </p:sp>
      <p:sp>
        <p:nvSpPr>
          <p:cNvPr id="29725" name="Text Box 28">
            <a:extLst>
              <a:ext uri="{FF2B5EF4-FFF2-40B4-BE49-F238E27FC236}">
                <a16:creationId xmlns:a16="http://schemas.microsoft.com/office/drawing/2014/main" id="{E0726912-B9FA-E91F-A387-1109B551FBB9}"/>
              </a:ext>
            </a:extLst>
          </p:cNvPr>
          <p:cNvSpPr txBox="1">
            <a:spLocks noChangeArrowheads="1"/>
          </p:cNvSpPr>
          <p:nvPr/>
        </p:nvSpPr>
        <p:spPr bwMode="auto">
          <a:xfrm>
            <a:off x="51816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4</a:t>
            </a:r>
          </a:p>
        </p:txBody>
      </p:sp>
      <p:sp>
        <p:nvSpPr>
          <p:cNvPr id="29726" name="Text Box 29">
            <a:extLst>
              <a:ext uri="{FF2B5EF4-FFF2-40B4-BE49-F238E27FC236}">
                <a16:creationId xmlns:a16="http://schemas.microsoft.com/office/drawing/2014/main" id="{B16783C5-7D20-9031-AA98-4B10274E4337}"/>
              </a:ext>
            </a:extLst>
          </p:cNvPr>
          <p:cNvSpPr txBox="1">
            <a:spLocks noChangeArrowheads="1"/>
          </p:cNvSpPr>
          <p:nvPr/>
        </p:nvSpPr>
        <p:spPr bwMode="auto">
          <a:xfrm>
            <a:off x="54864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9727" name="Text Box 30">
            <a:extLst>
              <a:ext uri="{FF2B5EF4-FFF2-40B4-BE49-F238E27FC236}">
                <a16:creationId xmlns:a16="http://schemas.microsoft.com/office/drawing/2014/main" id="{6ACDC73C-FC15-0CB5-3BC9-8E05C99FBD82}"/>
              </a:ext>
            </a:extLst>
          </p:cNvPr>
          <p:cNvSpPr txBox="1">
            <a:spLocks noChangeArrowheads="1"/>
          </p:cNvSpPr>
          <p:nvPr/>
        </p:nvSpPr>
        <p:spPr bwMode="auto">
          <a:xfrm>
            <a:off x="3429000" y="3581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2</a:t>
            </a:r>
          </a:p>
        </p:txBody>
      </p:sp>
      <p:sp>
        <p:nvSpPr>
          <p:cNvPr id="29728" name="Text Box 31">
            <a:extLst>
              <a:ext uri="{FF2B5EF4-FFF2-40B4-BE49-F238E27FC236}">
                <a16:creationId xmlns:a16="http://schemas.microsoft.com/office/drawing/2014/main" id="{FDD09CF7-D495-43C5-07B9-EF70223B027D}"/>
              </a:ext>
            </a:extLst>
          </p:cNvPr>
          <p:cNvSpPr txBox="1">
            <a:spLocks noChangeArrowheads="1"/>
          </p:cNvSpPr>
          <p:nvPr/>
        </p:nvSpPr>
        <p:spPr bwMode="auto">
          <a:xfrm>
            <a:off x="38862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8</a:t>
            </a:r>
          </a:p>
        </p:txBody>
      </p:sp>
      <p:sp>
        <p:nvSpPr>
          <p:cNvPr id="29729" name="Text Box 32">
            <a:extLst>
              <a:ext uri="{FF2B5EF4-FFF2-40B4-BE49-F238E27FC236}">
                <a16:creationId xmlns:a16="http://schemas.microsoft.com/office/drawing/2014/main" id="{6C491641-3396-CB0C-A827-3BC1B42D2D65}"/>
              </a:ext>
            </a:extLst>
          </p:cNvPr>
          <p:cNvSpPr txBox="1">
            <a:spLocks noChangeArrowheads="1"/>
          </p:cNvSpPr>
          <p:nvPr/>
        </p:nvSpPr>
        <p:spPr bwMode="auto">
          <a:xfrm>
            <a:off x="2819400" y="4221163"/>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5</a:t>
            </a:r>
          </a:p>
        </p:txBody>
      </p:sp>
      <p:sp>
        <p:nvSpPr>
          <p:cNvPr id="29730" name="Text Box 33">
            <a:extLst>
              <a:ext uri="{FF2B5EF4-FFF2-40B4-BE49-F238E27FC236}">
                <a16:creationId xmlns:a16="http://schemas.microsoft.com/office/drawing/2014/main" id="{FDAA2772-6D8F-4C13-0F41-4C74EE4A5961}"/>
              </a:ext>
            </a:extLst>
          </p:cNvPr>
          <p:cNvSpPr txBox="1">
            <a:spLocks noChangeArrowheads="1"/>
          </p:cNvSpPr>
          <p:nvPr/>
        </p:nvSpPr>
        <p:spPr bwMode="auto">
          <a:xfrm>
            <a:off x="4572000" y="4724400"/>
            <a:ext cx="276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1</a:t>
            </a:r>
          </a:p>
        </p:txBody>
      </p:sp>
      <p:sp>
        <p:nvSpPr>
          <p:cNvPr id="29731" name="Text Box 34">
            <a:extLst>
              <a:ext uri="{FF2B5EF4-FFF2-40B4-BE49-F238E27FC236}">
                <a16:creationId xmlns:a16="http://schemas.microsoft.com/office/drawing/2014/main" id="{75BCC40B-E25A-5B15-25F0-063B7F4AA597}"/>
              </a:ext>
            </a:extLst>
          </p:cNvPr>
          <p:cNvSpPr txBox="1">
            <a:spLocks noChangeArrowheads="1"/>
          </p:cNvSpPr>
          <p:nvPr/>
        </p:nvSpPr>
        <p:spPr bwMode="auto">
          <a:xfrm>
            <a:off x="3429000" y="2027238"/>
            <a:ext cx="320675" cy="3667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29732" name="Text Box 35">
            <a:extLst>
              <a:ext uri="{FF2B5EF4-FFF2-40B4-BE49-F238E27FC236}">
                <a16:creationId xmlns:a16="http://schemas.microsoft.com/office/drawing/2014/main" id="{F0CCDC02-74E8-5696-03AE-64058D81B799}"/>
              </a:ext>
            </a:extLst>
          </p:cNvPr>
          <p:cNvSpPr txBox="1">
            <a:spLocks noChangeArrowheads="1"/>
          </p:cNvSpPr>
          <p:nvPr/>
        </p:nvSpPr>
        <p:spPr bwMode="auto">
          <a:xfrm>
            <a:off x="5486400" y="20574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2</a:t>
            </a:r>
            <a:endParaRPr lang="en-US" altLang="en-US" sz="1800"/>
          </a:p>
        </p:txBody>
      </p:sp>
      <p:sp>
        <p:nvSpPr>
          <p:cNvPr id="29733" name="Text Box 36">
            <a:extLst>
              <a:ext uri="{FF2B5EF4-FFF2-40B4-BE49-F238E27FC236}">
                <a16:creationId xmlns:a16="http://schemas.microsoft.com/office/drawing/2014/main" id="{04E4C077-0A40-3113-40B4-FB534EDF25A4}"/>
              </a:ext>
            </a:extLst>
          </p:cNvPr>
          <p:cNvSpPr txBox="1">
            <a:spLocks noChangeArrowheads="1"/>
          </p:cNvSpPr>
          <p:nvPr/>
        </p:nvSpPr>
        <p:spPr bwMode="auto">
          <a:xfrm>
            <a:off x="1981200" y="36671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9734" name="Text Box 37">
            <a:extLst>
              <a:ext uri="{FF2B5EF4-FFF2-40B4-BE49-F238E27FC236}">
                <a16:creationId xmlns:a16="http://schemas.microsoft.com/office/drawing/2014/main" id="{58305BC8-ADE1-2791-4DC6-62999E4B28F0}"/>
              </a:ext>
            </a:extLst>
          </p:cNvPr>
          <p:cNvSpPr txBox="1">
            <a:spLocks noChangeArrowheads="1"/>
          </p:cNvSpPr>
          <p:nvPr/>
        </p:nvSpPr>
        <p:spPr bwMode="auto">
          <a:xfrm>
            <a:off x="6858000" y="35909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3</a:t>
            </a:r>
            <a:endParaRPr lang="en-US" altLang="en-US" sz="1800"/>
          </a:p>
        </p:txBody>
      </p:sp>
      <p:sp>
        <p:nvSpPr>
          <p:cNvPr id="29735" name="Text Box 38">
            <a:extLst>
              <a:ext uri="{FF2B5EF4-FFF2-40B4-BE49-F238E27FC236}">
                <a16:creationId xmlns:a16="http://schemas.microsoft.com/office/drawing/2014/main" id="{4DD613A5-0371-64AD-EB69-247AD842DFFC}"/>
              </a:ext>
            </a:extLst>
          </p:cNvPr>
          <p:cNvSpPr txBox="1">
            <a:spLocks noChangeArrowheads="1"/>
          </p:cNvSpPr>
          <p:nvPr/>
        </p:nvSpPr>
        <p:spPr bwMode="auto">
          <a:xfrm>
            <a:off x="4495800" y="4124325"/>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1</a:t>
            </a:r>
            <a:endParaRPr lang="en-US" altLang="en-US" sz="1800"/>
          </a:p>
        </p:txBody>
      </p:sp>
      <p:sp>
        <p:nvSpPr>
          <p:cNvPr id="29736" name="Text Box 39">
            <a:extLst>
              <a:ext uri="{FF2B5EF4-FFF2-40B4-BE49-F238E27FC236}">
                <a16:creationId xmlns:a16="http://schemas.microsoft.com/office/drawing/2014/main" id="{D28A3BCD-7C34-2472-C985-054703B7655E}"/>
              </a:ext>
            </a:extLst>
          </p:cNvPr>
          <p:cNvSpPr txBox="1">
            <a:spLocks noChangeArrowheads="1"/>
          </p:cNvSpPr>
          <p:nvPr/>
        </p:nvSpPr>
        <p:spPr bwMode="auto">
          <a:xfrm>
            <a:off x="1660525" y="5649913"/>
            <a:ext cx="7123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Pick vertex not in S with lowest cost (F) and update neighbors</a:t>
            </a:r>
          </a:p>
        </p:txBody>
      </p:sp>
      <p:sp>
        <p:nvSpPr>
          <p:cNvPr id="29737" name="Line 40">
            <a:extLst>
              <a:ext uri="{FF2B5EF4-FFF2-40B4-BE49-F238E27FC236}">
                <a16:creationId xmlns:a16="http://schemas.microsoft.com/office/drawing/2014/main" id="{A550ED4D-2D60-9BC0-F113-BDE6F3F2F368}"/>
              </a:ext>
            </a:extLst>
          </p:cNvPr>
          <p:cNvSpPr>
            <a:spLocks noChangeShapeType="1"/>
          </p:cNvSpPr>
          <p:nvPr/>
        </p:nvSpPr>
        <p:spPr bwMode="auto">
          <a:xfrm flipH="1" flipV="1">
            <a:off x="3657600" y="2971800"/>
            <a:ext cx="6858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9738" name="Line 41">
            <a:extLst>
              <a:ext uri="{FF2B5EF4-FFF2-40B4-BE49-F238E27FC236}">
                <a16:creationId xmlns:a16="http://schemas.microsoft.com/office/drawing/2014/main" id="{5401EAA0-2DD1-3ECF-3787-661A9ACAB9C2}"/>
              </a:ext>
            </a:extLst>
          </p:cNvPr>
          <p:cNvSpPr>
            <a:spLocks noChangeShapeType="1"/>
          </p:cNvSpPr>
          <p:nvPr/>
        </p:nvSpPr>
        <p:spPr bwMode="auto">
          <a:xfrm flipH="1" flipV="1">
            <a:off x="3962400" y="27432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9739" name="Line 42">
            <a:extLst>
              <a:ext uri="{FF2B5EF4-FFF2-40B4-BE49-F238E27FC236}">
                <a16:creationId xmlns:a16="http://schemas.microsoft.com/office/drawing/2014/main" id="{BAD5FFF8-84AF-2FF5-4C0E-3EAE1812510B}"/>
              </a:ext>
            </a:extLst>
          </p:cNvPr>
          <p:cNvSpPr>
            <a:spLocks noChangeShapeType="1"/>
          </p:cNvSpPr>
          <p:nvPr/>
        </p:nvSpPr>
        <p:spPr bwMode="auto">
          <a:xfrm flipH="1" flipV="1">
            <a:off x="4876800" y="3962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9740" name="Line 43">
            <a:extLst>
              <a:ext uri="{FF2B5EF4-FFF2-40B4-BE49-F238E27FC236}">
                <a16:creationId xmlns:a16="http://schemas.microsoft.com/office/drawing/2014/main" id="{78D971ED-52E7-CFE9-6EDE-FAA3219B3376}"/>
              </a:ext>
            </a:extLst>
          </p:cNvPr>
          <p:cNvSpPr>
            <a:spLocks noChangeShapeType="1"/>
          </p:cNvSpPr>
          <p:nvPr/>
        </p:nvSpPr>
        <p:spPr bwMode="auto">
          <a:xfrm flipH="1" flipV="1">
            <a:off x="4800600" y="4114800"/>
            <a:ext cx="53340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9741" name="Line 44">
            <a:extLst>
              <a:ext uri="{FF2B5EF4-FFF2-40B4-BE49-F238E27FC236}">
                <a16:creationId xmlns:a16="http://schemas.microsoft.com/office/drawing/2014/main" id="{9EA97CDD-95AD-7E24-6E4D-17652CAFD5BF}"/>
              </a:ext>
            </a:extLst>
          </p:cNvPr>
          <p:cNvSpPr>
            <a:spLocks noChangeShapeType="1"/>
          </p:cNvSpPr>
          <p:nvPr/>
        </p:nvSpPr>
        <p:spPr bwMode="auto">
          <a:xfrm flipV="1">
            <a:off x="3962400" y="5105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9742" name="Line 45">
            <a:extLst>
              <a:ext uri="{FF2B5EF4-FFF2-40B4-BE49-F238E27FC236}">
                <a16:creationId xmlns:a16="http://schemas.microsoft.com/office/drawing/2014/main" id="{C56130C0-61AD-B3D5-8235-997F06A2FA4D}"/>
              </a:ext>
            </a:extLst>
          </p:cNvPr>
          <p:cNvSpPr>
            <a:spLocks noChangeShapeType="1"/>
          </p:cNvSpPr>
          <p:nvPr/>
        </p:nvSpPr>
        <p:spPr bwMode="auto">
          <a:xfrm flipV="1">
            <a:off x="2895600" y="39624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9743" name="Text Box 46">
            <a:extLst>
              <a:ext uri="{FF2B5EF4-FFF2-40B4-BE49-F238E27FC236}">
                <a16:creationId xmlns:a16="http://schemas.microsoft.com/office/drawing/2014/main" id="{D2355E52-83BB-5AC0-DAE2-9FA516C34774}"/>
              </a:ext>
            </a:extLst>
          </p:cNvPr>
          <p:cNvSpPr txBox="1">
            <a:spLocks noChangeArrowheads="1"/>
          </p:cNvSpPr>
          <p:nvPr/>
        </p:nvSpPr>
        <p:spPr bwMode="auto">
          <a:xfrm>
            <a:off x="34290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6</a:t>
            </a:r>
            <a:endParaRPr lang="en-US" altLang="en-US" sz="1800"/>
          </a:p>
        </p:txBody>
      </p:sp>
      <p:sp>
        <p:nvSpPr>
          <p:cNvPr id="29744" name="Text Box 47">
            <a:extLst>
              <a:ext uri="{FF2B5EF4-FFF2-40B4-BE49-F238E27FC236}">
                <a16:creationId xmlns:a16="http://schemas.microsoft.com/office/drawing/2014/main" id="{B0756C83-8EAA-1969-9D3C-AC9FA660267A}"/>
              </a:ext>
            </a:extLst>
          </p:cNvPr>
          <p:cNvSpPr txBox="1">
            <a:spLocks noChangeArrowheads="1"/>
          </p:cNvSpPr>
          <p:nvPr/>
        </p:nvSpPr>
        <p:spPr bwMode="auto">
          <a:xfrm>
            <a:off x="5486400" y="5257800"/>
            <a:ext cx="320675" cy="3667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ym typeface="Symbol" panose="05050102010706020507" pitchFamily="18" charset="2"/>
              </a:rPr>
              <a:t>5</a:t>
            </a:r>
            <a:endParaRPr lang="en-US" altLang="en-U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46EB4519-6BB3-06BE-C110-9D3B364EF697}"/>
              </a:ext>
            </a:extLst>
          </p:cNvPr>
          <p:cNvSpPr>
            <a:spLocks noGrp="1" noChangeArrowheads="1"/>
          </p:cNvSpPr>
          <p:nvPr>
            <p:ph type="title"/>
          </p:nvPr>
        </p:nvSpPr>
        <p:spPr>
          <a:xfrm>
            <a:off x="222250" y="2365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0723" name="Picture 5">
            <a:extLst>
              <a:ext uri="{FF2B5EF4-FFF2-40B4-BE49-F238E27FC236}">
                <a16:creationId xmlns:a16="http://schemas.microsoft.com/office/drawing/2014/main" id="{4E741A9C-9B1A-F515-66C0-21A917587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754063"/>
            <a:ext cx="79121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91E432DD-FAF4-370C-4EB9-80E768BDB47A}"/>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1747" name="Picture 5">
            <a:extLst>
              <a:ext uri="{FF2B5EF4-FFF2-40B4-BE49-F238E27FC236}">
                <a16:creationId xmlns:a16="http://schemas.microsoft.com/office/drawing/2014/main" id="{FCD1C24B-1259-0E82-DEC2-40DD9D934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08050"/>
            <a:ext cx="82470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727B68DC-FED5-FD26-BEB9-2239241D4953}"/>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2771" name="Picture 5">
            <a:extLst>
              <a:ext uri="{FF2B5EF4-FFF2-40B4-BE49-F238E27FC236}">
                <a16:creationId xmlns:a16="http://schemas.microsoft.com/office/drawing/2014/main" id="{00C6A295-26E7-7597-C44B-A3B14EDE0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60438"/>
            <a:ext cx="82470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A3BE915C-E4D0-FD1E-6003-B75CE6D8F9AE}"/>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3795" name="Picture 5">
            <a:extLst>
              <a:ext uri="{FF2B5EF4-FFF2-40B4-BE49-F238E27FC236}">
                <a16:creationId xmlns:a16="http://schemas.microsoft.com/office/drawing/2014/main" id="{B63EEBDB-598B-D001-3895-88F353317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08050"/>
            <a:ext cx="82470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85C9DE33-B2EB-37D5-FAAA-FB10B8A9B120}"/>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4819" name="Picture 5">
            <a:extLst>
              <a:ext uri="{FF2B5EF4-FFF2-40B4-BE49-F238E27FC236}">
                <a16:creationId xmlns:a16="http://schemas.microsoft.com/office/drawing/2014/main" id="{F71D31B6-0658-3B9C-3596-08F5056F1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08050"/>
            <a:ext cx="82470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7E22BE75-9905-7D98-5999-AA415ED26454}"/>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5843" name="Picture 5">
            <a:extLst>
              <a:ext uri="{FF2B5EF4-FFF2-40B4-BE49-F238E27FC236}">
                <a16:creationId xmlns:a16="http://schemas.microsoft.com/office/drawing/2014/main" id="{7F2D50E3-E180-A819-DC58-618DD929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071563"/>
            <a:ext cx="82454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6AB46D21-2C0E-D2DD-0BD8-42AAE58878F3}"/>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6867" name="Picture 5">
            <a:extLst>
              <a:ext uri="{FF2B5EF4-FFF2-40B4-BE49-F238E27FC236}">
                <a16:creationId xmlns:a16="http://schemas.microsoft.com/office/drawing/2014/main" id="{BB165EAC-BECC-A4A4-85C1-18383F430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1071563"/>
            <a:ext cx="8247062"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FA7C5243-BCAF-48C1-AAB5-6D694FA171A9}"/>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7891" name="Picture 5">
            <a:extLst>
              <a:ext uri="{FF2B5EF4-FFF2-40B4-BE49-F238E27FC236}">
                <a16:creationId xmlns:a16="http://schemas.microsoft.com/office/drawing/2014/main" id="{29DC0180-6765-E03E-08F8-6291F7359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071563"/>
            <a:ext cx="82454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pPr lvl="1" algn="ctr">
              <a:lnSpc>
                <a:spcPct val="150000"/>
              </a:lnSpc>
            </a:pPr>
            <a:r>
              <a:rPr lang="en-US" sz="4400">
                <a:latin typeface="Cambria" pitchFamily="18" charset="0"/>
              </a:rPr>
              <a:t>Breadth First Search (BFS)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09F26D85-D6A0-1B44-D6D4-4B69C829253D}"/>
              </a:ext>
            </a:extLst>
          </p:cNvPr>
          <p:cNvPicPr>
            <a:picLocks noGrp="1" noChangeAspect="1"/>
          </p:cNvPicPr>
          <p:nvPr>
            <p:ph idx="1"/>
          </p:nvPr>
        </p:nvPicPr>
        <p:blipFill>
          <a:blip r:embed="rId3"/>
          <a:stretch>
            <a:fillRect/>
          </a:stretch>
        </p:blipFill>
        <p:spPr>
          <a:xfrm>
            <a:off x="1371600" y="1600200"/>
            <a:ext cx="6248400" cy="3276600"/>
          </a:xfrm>
        </p:spPr>
      </p:pic>
      <p:graphicFrame>
        <p:nvGraphicFramePr>
          <p:cNvPr id="7" name="Table 7">
            <a:extLst>
              <a:ext uri="{FF2B5EF4-FFF2-40B4-BE49-F238E27FC236}">
                <a16:creationId xmlns:a16="http://schemas.microsoft.com/office/drawing/2014/main" id="{EAB651A2-7A20-A979-1FDD-5065197F7AF7}"/>
              </a:ext>
            </a:extLst>
          </p:cNvPr>
          <p:cNvGraphicFramePr>
            <a:graphicFrameLocks noGrp="1"/>
          </p:cNvGraphicFramePr>
          <p:nvPr>
            <p:extLst>
              <p:ext uri="{D42A27DB-BD31-4B8C-83A1-F6EECF244321}">
                <p14:modId xmlns:p14="http://schemas.microsoft.com/office/powerpoint/2010/main" val="2247633016"/>
              </p:ext>
            </p:extLst>
          </p:nvPr>
        </p:nvGraphicFramePr>
        <p:xfrm>
          <a:off x="310433" y="5334000"/>
          <a:ext cx="2585166" cy="457200"/>
        </p:xfrm>
        <a:graphic>
          <a:graphicData uri="http://schemas.openxmlformats.org/drawingml/2006/table">
            <a:tbl>
              <a:tblPr firstRow="1" bandRow="1">
                <a:tableStyleId>{5C22544A-7EE6-4342-B048-85BDC9FD1C3A}</a:tableStyleId>
              </a:tblPr>
              <a:tblGrid>
                <a:gridCol w="430861">
                  <a:extLst>
                    <a:ext uri="{9D8B030D-6E8A-4147-A177-3AD203B41FA5}">
                      <a16:colId xmlns:a16="http://schemas.microsoft.com/office/drawing/2014/main" val="3320644564"/>
                    </a:ext>
                  </a:extLst>
                </a:gridCol>
                <a:gridCol w="430861">
                  <a:extLst>
                    <a:ext uri="{9D8B030D-6E8A-4147-A177-3AD203B41FA5}">
                      <a16:colId xmlns:a16="http://schemas.microsoft.com/office/drawing/2014/main" val="1919791948"/>
                    </a:ext>
                  </a:extLst>
                </a:gridCol>
                <a:gridCol w="430861">
                  <a:extLst>
                    <a:ext uri="{9D8B030D-6E8A-4147-A177-3AD203B41FA5}">
                      <a16:colId xmlns:a16="http://schemas.microsoft.com/office/drawing/2014/main" val="2868931990"/>
                    </a:ext>
                  </a:extLst>
                </a:gridCol>
                <a:gridCol w="430861">
                  <a:extLst>
                    <a:ext uri="{9D8B030D-6E8A-4147-A177-3AD203B41FA5}">
                      <a16:colId xmlns:a16="http://schemas.microsoft.com/office/drawing/2014/main" val="2185887884"/>
                    </a:ext>
                  </a:extLst>
                </a:gridCol>
                <a:gridCol w="430861">
                  <a:extLst>
                    <a:ext uri="{9D8B030D-6E8A-4147-A177-3AD203B41FA5}">
                      <a16:colId xmlns:a16="http://schemas.microsoft.com/office/drawing/2014/main" val="2602580097"/>
                    </a:ext>
                  </a:extLst>
                </a:gridCol>
                <a:gridCol w="430861">
                  <a:extLst>
                    <a:ext uri="{9D8B030D-6E8A-4147-A177-3AD203B41FA5}">
                      <a16:colId xmlns:a16="http://schemas.microsoft.com/office/drawing/2014/main" val="1705423173"/>
                    </a:ext>
                  </a:extLst>
                </a:gridCol>
              </a:tblGrid>
              <a:tr h="457200">
                <a:tc>
                  <a:txBody>
                    <a:bodyPr/>
                    <a:lstStyle/>
                    <a:p>
                      <a:pPr algn="ctr"/>
                      <a:r>
                        <a:rPr lang="en-IN"/>
                        <a:t>e</a:t>
                      </a:r>
                    </a:p>
                  </a:txBody>
                  <a:tcPr/>
                </a:tc>
                <a:tc>
                  <a:txBody>
                    <a:bodyPr/>
                    <a:lstStyle/>
                    <a:p>
                      <a:pPr algn="ctr"/>
                      <a:r>
                        <a:rPr lang="en-IN"/>
                        <a:t>b</a:t>
                      </a:r>
                    </a:p>
                  </a:txBody>
                  <a:tcPr/>
                </a:tc>
                <a:tc>
                  <a:txBody>
                    <a:bodyPr/>
                    <a:lstStyle/>
                    <a:p>
                      <a:pPr algn="ctr"/>
                      <a:r>
                        <a:rPr lang="en-IN"/>
                        <a:t>g</a:t>
                      </a:r>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2098742492"/>
                  </a:ext>
                </a:extLst>
              </a:tr>
            </a:tbl>
          </a:graphicData>
        </a:graphic>
      </p:graphicFrame>
      <p:graphicFrame>
        <p:nvGraphicFramePr>
          <p:cNvPr id="8" name="Table 8">
            <a:extLst>
              <a:ext uri="{FF2B5EF4-FFF2-40B4-BE49-F238E27FC236}">
                <a16:creationId xmlns:a16="http://schemas.microsoft.com/office/drawing/2014/main" id="{DA51242F-95CF-6A9F-5E68-5AEA7B6C59C7}"/>
              </a:ext>
            </a:extLst>
          </p:cNvPr>
          <p:cNvGraphicFramePr>
            <a:graphicFrameLocks noGrp="1"/>
          </p:cNvGraphicFramePr>
          <p:nvPr>
            <p:extLst>
              <p:ext uri="{D42A27DB-BD31-4B8C-83A1-F6EECF244321}">
                <p14:modId xmlns:p14="http://schemas.microsoft.com/office/powerpoint/2010/main" val="2127780127"/>
              </p:ext>
            </p:extLst>
          </p:nvPr>
        </p:nvGraphicFramePr>
        <p:xfrm>
          <a:off x="2895600" y="6258559"/>
          <a:ext cx="3581400" cy="457200"/>
        </p:xfrm>
        <a:graphic>
          <a:graphicData uri="http://schemas.openxmlformats.org/drawingml/2006/table">
            <a:tbl>
              <a:tblPr firstRow="1" bandRow="1">
                <a:tableStyleId>{073A0DAA-6AF3-43AB-8588-CEC1D06C72B9}</a:tableStyleId>
              </a:tblPr>
              <a:tblGrid>
                <a:gridCol w="465807">
                  <a:extLst>
                    <a:ext uri="{9D8B030D-6E8A-4147-A177-3AD203B41FA5}">
                      <a16:colId xmlns:a16="http://schemas.microsoft.com/office/drawing/2014/main" val="3385273368"/>
                    </a:ext>
                  </a:extLst>
                </a:gridCol>
                <a:gridCol w="465807">
                  <a:extLst>
                    <a:ext uri="{9D8B030D-6E8A-4147-A177-3AD203B41FA5}">
                      <a16:colId xmlns:a16="http://schemas.microsoft.com/office/drawing/2014/main" val="2979557868"/>
                    </a:ext>
                  </a:extLst>
                </a:gridCol>
                <a:gridCol w="465807">
                  <a:extLst>
                    <a:ext uri="{9D8B030D-6E8A-4147-A177-3AD203B41FA5}">
                      <a16:colId xmlns:a16="http://schemas.microsoft.com/office/drawing/2014/main" val="1765939353"/>
                    </a:ext>
                  </a:extLst>
                </a:gridCol>
                <a:gridCol w="465807">
                  <a:extLst>
                    <a:ext uri="{9D8B030D-6E8A-4147-A177-3AD203B41FA5}">
                      <a16:colId xmlns:a16="http://schemas.microsoft.com/office/drawing/2014/main" val="3331106463"/>
                    </a:ext>
                  </a:extLst>
                </a:gridCol>
                <a:gridCol w="465807">
                  <a:extLst>
                    <a:ext uri="{9D8B030D-6E8A-4147-A177-3AD203B41FA5}">
                      <a16:colId xmlns:a16="http://schemas.microsoft.com/office/drawing/2014/main" val="3373076897"/>
                    </a:ext>
                  </a:extLst>
                </a:gridCol>
                <a:gridCol w="465807">
                  <a:extLst>
                    <a:ext uri="{9D8B030D-6E8A-4147-A177-3AD203B41FA5}">
                      <a16:colId xmlns:a16="http://schemas.microsoft.com/office/drawing/2014/main" val="3826343073"/>
                    </a:ext>
                  </a:extLst>
                </a:gridCol>
                <a:gridCol w="384291">
                  <a:extLst>
                    <a:ext uri="{9D8B030D-6E8A-4147-A177-3AD203B41FA5}">
                      <a16:colId xmlns:a16="http://schemas.microsoft.com/office/drawing/2014/main" val="2937350704"/>
                    </a:ext>
                  </a:extLst>
                </a:gridCol>
                <a:gridCol w="402267">
                  <a:extLst>
                    <a:ext uri="{9D8B030D-6E8A-4147-A177-3AD203B41FA5}">
                      <a16:colId xmlns:a16="http://schemas.microsoft.com/office/drawing/2014/main" val="3954964281"/>
                    </a:ext>
                  </a:extLst>
                </a:gridCol>
              </a:tblGrid>
              <a:tr h="370840">
                <a:tc>
                  <a:txBody>
                    <a:bodyPr/>
                    <a:lstStyle/>
                    <a:p>
                      <a:pPr algn="ctr"/>
                      <a:r>
                        <a:rPr lang="en-IN" sz="2400"/>
                        <a:t>a</a:t>
                      </a:r>
                    </a:p>
                  </a:txBody>
                  <a:tcPr/>
                </a:tc>
                <a:tc>
                  <a:txBody>
                    <a:bodyPr/>
                    <a:lstStyle/>
                    <a:p>
                      <a:pPr algn="ctr"/>
                      <a:r>
                        <a:rPr lang="en-IN" sz="2400"/>
                        <a:t>e</a:t>
                      </a:r>
                    </a:p>
                  </a:txBody>
                  <a:tcPr/>
                </a:tc>
                <a:tc>
                  <a:txBody>
                    <a:bodyPr/>
                    <a:lstStyle/>
                    <a:p>
                      <a:pPr algn="ctr"/>
                      <a:r>
                        <a:rPr lang="en-IN" sz="2400"/>
                        <a:t>b</a:t>
                      </a:r>
                    </a:p>
                  </a:txBody>
                  <a:tcPr/>
                </a:tc>
                <a:tc>
                  <a:txBody>
                    <a:bodyPr/>
                    <a:lstStyle/>
                    <a:p>
                      <a:pPr algn="ctr"/>
                      <a:r>
                        <a:rPr lang="en-IN" sz="2400"/>
                        <a:t>g</a:t>
                      </a:r>
                    </a:p>
                  </a:txBody>
                  <a:tcPr/>
                </a:tc>
                <a:tc>
                  <a:txBody>
                    <a:bodyPr/>
                    <a:lstStyle/>
                    <a:p>
                      <a:pPr algn="ctr"/>
                      <a:r>
                        <a:rPr lang="en-IN" sz="2400"/>
                        <a:t>f</a:t>
                      </a:r>
                    </a:p>
                  </a:txBody>
                  <a:tcPr/>
                </a:tc>
                <a:tc>
                  <a:txBody>
                    <a:bodyPr/>
                    <a:lstStyle/>
                    <a:p>
                      <a:pPr algn="ctr"/>
                      <a:r>
                        <a:rPr lang="en-IN" sz="2400"/>
                        <a:t>d</a:t>
                      </a:r>
                    </a:p>
                  </a:txBody>
                  <a:tcPr/>
                </a:tc>
                <a:tc>
                  <a:txBody>
                    <a:bodyPr/>
                    <a:lstStyle/>
                    <a:p>
                      <a:pPr algn="ctr"/>
                      <a:r>
                        <a:rPr lang="en-IN" sz="2400"/>
                        <a:t>c</a:t>
                      </a:r>
                    </a:p>
                  </a:txBody>
                  <a:tcPr/>
                </a:tc>
                <a:tc>
                  <a:txBody>
                    <a:bodyPr/>
                    <a:lstStyle/>
                    <a:p>
                      <a:pPr algn="ctr"/>
                      <a:r>
                        <a:rPr lang="en-IN" sz="2400"/>
                        <a:t>h</a:t>
                      </a:r>
                    </a:p>
                  </a:txBody>
                  <a:tcPr/>
                </a:tc>
                <a:extLst>
                  <a:ext uri="{0D108BD9-81ED-4DB2-BD59-A6C34878D82A}">
                    <a16:rowId xmlns:a16="http://schemas.microsoft.com/office/drawing/2014/main" val="1871470488"/>
                  </a:ext>
                </a:extLst>
              </a:tr>
            </a:tbl>
          </a:graphicData>
        </a:graphic>
      </p:graphicFrame>
      <p:sp>
        <p:nvSpPr>
          <p:cNvPr id="9" name="TextBox 8">
            <a:extLst>
              <a:ext uri="{FF2B5EF4-FFF2-40B4-BE49-F238E27FC236}">
                <a16:creationId xmlns:a16="http://schemas.microsoft.com/office/drawing/2014/main" id="{768B775C-B344-47E3-D17B-89E98BD7BD06}"/>
              </a:ext>
            </a:extLst>
          </p:cNvPr>
          <p:cNvSpPr txBox="1"/>
          <p:nvPr/>
        </p:nvSpPr>
        <p:spPr>
          <a:xfrm>
            <a:off x="1195692" y="4876800"/>
            <a:ext cx="814647"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Queue</a:t>
            </a:r>
          </a:p>
        </p:txBody>
      </p:sp>
      <p:graphicFrame>
        <p:nvGraphicFramePr>
          <p:cNvPr id="10" name="Table 10">
            <a:extLst>
              <a:ext uri="{FF2B5EF4-FFF2-40B4-BE49-F238E27FC236}">
                <a16:creationId xmlns:a16="http://schemas.microsoft.com/office/drawing/2014/main" id="{E599C45D-684E-9EDF-3D71-A1D5CA105A2E}"/>
              </a:ext>
            </a:extLst>
          </p:cNvPr>
          <p:cNvGraphicFramePr>
            <a:graphicFrameLocks noGrp="1"/>
          </p:cNvGraphicFramePr>
          <p:nvPr>
            <p:extLst>
              <p:ext uri="{D42A27DB-BD31-4B8C-83A1-F6EECF244321}">
                <p14:modId xmlns:p14="http://schemas.microsoft.com/office/powerpoint/2010/main" val="599509202"/>
              </p:ext>
            </p:extLst>
          </p:nvPr>
        </p:nvGraphicFramePr>
        <p:xfrm>
          <a:off x="7467600" y="5344160"/>
          <a:ext cx="533400" cy="3708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527073314"/>
                    </a:ext>
                  </a:extLst>
                </a:gridCol>
              </a:tblGrid>
              <a:tr h="370840">
                <a:tc>
                  <a:txBody>
                    <a:bodyPr/>
                    <a:lstStyle/>
                    <a:p>
                      <a:pPr algn="ctr"/>
                      <a:r>
                        <a:rPr lang="en-IN"/>
                        <a:t>a</a:t>
                      </a:r>
                    </a:p>
                  </a:txBody>
                  <a:tcPr/>
                </a:tc>
                <a:extLst>
                  <a:ext uri="{0D108BD9-81ED-4DB2-BD59-A6C34878D82A}">
                    <a16:rowId xmlns:a16="http://schemas.microsoft.com/office/drawing/2014/main" val="2438728786"/>
                  </a:ext>
                </a:extLst>
              </a:tr>
            </a:tbl>
          </a:graphicData>
        </a:graphic>
      </p:graphicFrame>
      <p:sp>
        <p:nvSpPr>
          <p:cNvPr id="11" name="TextBox 10">
            <a:extLst>
              <a:ext uri="{FF2B5EF4-FFF2-40B4-BE49-F238E27FC236}">
                <a16:creationId xmlns:a16="http://schemas.microsoft.com/office/drawing/2014/main" id="{27E98B45-466C-6A22-8C9C-668532ADAB57}"/>
              </a:ext>
            </a:extLst>
          </p:cNvPr>
          <p:cNvSpPr txBox="1"/>
          <p:nvPr/>
        </p:nvSpPr>
        <p:spPr>
          <a:xfrm>
            <a:off x="6781800" y="4800600"/>
            <a:ext cx="1819537"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Processing Node</a:t>
            </a:r>
          </a:p>
        </p:txBody>
      </p:sp>
      <p:sp>
        <p:nvSpPr>
          <p:cNvPr id="14" name="TextBox 13">
            <a:extLst>
              <a:ext uri="{FF2B5EF4-FFF2-40B4-BE49-F238E27FC236}">
                <a16:creationId xmlns:a16="http://schemas.microsoft.com/office/drawing/2014/main" id="{972A8188-CFBE-7873-3ED2-E0948F0DD26E}"/>
              </a:ext>
            </a:extLst>
          </p:cNvPr>
          <p:cNvSpPr txBox="1"/>
          <p:nvPr/>
        </p:nvSpPr>
        <p:spPr>
          <a:xfrm>
            <a:off x="2010339" y="6316930"/>
            <a:ext cx="868699"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Visited</a:t>
            </a:r>
          </a:p>
        </p:txBody>
      </p:sp>
    </p:spTree>
    <p:extLst>
      <p:ext uri="{BB962C8B-B14F-4D97-AF65-F5344CB8AC3E}">
        <p14:creationId xmlns:p14="http://schemas.microsoft.com/office/powerpoint/2010/main" val="2845577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A3F1264B-9A67-2B31-0018-F4DBCBC950F4}"/>
              </a:ext>
            </a:extLst>
          </p:cNvPr>
          <p:cNvSpPr>
            <a:spLocks noGrp="1" noChangeArrowheads="1"/>
          </p:cNvSpPr>
          <p:nvPr>
            <p:ph type="title"/>
          </p:nvPr>
        </p:nvSpPr>
        <p:spPr>
          <a:xfrm>
            <a:off x="222250" y="274638"/>
            <a:ext cx="8699500" cy="822325"/>
          </a:xfrm>
        </p:spPr>
        <p:txBody>
          <a:bodyPr lIns="0" tIns="0" rIns="0" bIns="0" anchor="t"/>
          <a:lstStyle/>
          <a:p>
            <a:pPr>
              <a:lnSpc>
                <a:spcPct val="95000"/>
              </a:lnSpc>
            </a:pPr>
            <a:r>
              <a:rPr lang="en-US" altLang="en-US" sz="3900">
                <a:solidFill>
                  <a:srgbClr val="3B62AF"/>
                </a:solidFill>
                <a:latin typeface="Arial" panose="020B0604020202020204" pitchFamily="34" charset="0"/>
                <a:ea typeface="ＭＳ Ｐゴシック" panose="020B0600070205080204" pitchFamily="34" charset="-128"/>
              </a:rPr>
              <a:t>Another Example</a:t>
            </a:r>
          </a:p>
        </p:txBody>
      </p:sp>
      <p:pic>
        <p:nvPicPr>
          <p:cNvPr id="38915" name="Picture 5">
            <a:extLst>
              <a:ext uri="{FF2B5EF4-FFF2-40B4-BE49-F238E27FC236}">
                <a16:creationId xmlns:a16="http://schemas.microsoft.com/office/drawing/2014/main" id="{03CFDCE5-4A8B-F5EE-4C44-CBB40DCDB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071563"/>
            <a:ext cx="82454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8D323038-F14E-C967-E4D4-76EFF03CA6C3}"/>
              </a:ext>
            </a:extLst>
          </p:cNvPr>
          <p:cNvSpPr>
            <a:spLocks noGrp="1" noChangeArrowheads="1"/>
          </p:cNvSpPr>
          <p:nvPr>
            <p:ph type="title"/>
          </p:nvPr>
        </p:nvSpPr>
        <p:spPr>
          <a:xfrm>
            <a:off x="223838" y="173038"/>
            <a:ext cx="8699500" cy="822325"/>
          </a:xfrm>
        </p:spPr>
        <p:txBody>
          <a:bodyPr lIns="0" tIns="0" rIns="0" bIns="0" anchor="t"/>
          <a:lstStyle/>
          <a:p>
            <a:pPr>
              <a:lnSpc>
                <a:spcPct val="95000"/>
              </a:lnSpc>
            </a:pPr>
            <a:r>
              <a:rPr lang="en-US" altLang="en-US" sz="3900">
                <a:solidFill>
                  <a:srgbClr val="3B62AF"/>
                </a:solidFill>
                <a:latin typeface="Cambria" panose="02040503050406030204" pitchFamily="18" charset="0"/>
                <a:ea typeface="Cambria" panose="02040503050406030204" pitchFamily="18" charset="0"/>
              </a:rPr>
              <a:t>Applications</a:t>
            </a:r>
          </a:p>
        </p:txBody>
      </p:sp>
      <p:sp>
        <p:nvSpPr>
          <p:cNvPr id="17411" name="Rectangle 2">
            <a:extLst>
              <a:ext uri="{FF2B5EF4-FFF2-40B4-BE49-F238E27FC236}">
                <a16:creationId xmlns:a16="http://schemas.microsoft.com/office/drawing/2014/main" id="{AFE5F0E8-6C33-159D-9DEA-473384DCBF4D}"/>
              </a:ext>
            </a:extLst>
          </p:cNvPr>
          <p:cNvSpPr>
            <a:spLocks noGrp="1" noChangeArrowheads="1"/>
          </p:cNvSpPr>
          <p:nvPr>
            <p:ph sz="quarter" idx="1"/>
          </p:nvPr>
        </p:nvSpPr>
        <p:spPr>
          <a:xfrm>
            <a:off x="220663" y="1079500"/>
            <a:ext cx="8702675" cy="4941888"/>
          </a:xfrm>
        </p:spPr>
        <p:txBody>
          <a:bodyPr lIns="0" tIns="0" rIns="0" bIns="0"/>
          <a:lstStyle/>
          <a:p>
            <a:pPr marL="0" indent="0">
              <a:lnSpc>
                <a:spcPct val="95000"/>
              </a:lnSpc>
              <a:spcBef>
                <a:spcPct val="0"/>
              </a:spcBef>
              <a:buFont typeface="Arial" panose="020B0604020202020204" pitchFamily="34" charset="0"/>
              <a:buNone/>
            </a:pPr>
            <a:r>
              <a:rPr lang="en-US" altLang="en-US" sz="2400">
                <a:solidFill>
                  <a:srgbClr val="444444"/>
                </a:solidFill>
                <a:latin typeface="Cambria" panose="02040503050406030204" pitchFamily="18" charset="0"/>
                <a:ea typeface="Cambria" panose="02040503050406030204" pitchFamily="18" charset="0"/>
              </a:rPr>
              <a:t>- Maps (Map Quest, Google Maps) </a:t>
            </a:r>
            <a:endParaRPr lang="en-US" altLang="en-US" sz="2400">
              <a:latin typeface="Cambria" panose="02040503050406030204" pitchFamily="18" charset="0"/>
              <a:ea typeface="Cambria" panose="02040503050406030204" pitchFamily="18" charset="0"/>
            </a:endParaRPr>
          </a:p>
          <a:p>
            <a:pPr marL="0" indent="0">
              <a:lnSpc>
                <a:spcPct val="95000"/>
              </a:lnSpc>
              <a:spcBef>
                <a:spcPct val="0"/>
              </a:spcBef>
              <a:buFont typeface="Arial" panose="020B0604020202020204" pitchFamily="34" charset="0"/>
              <a:buNone/>
            </a:pPr>
            <a:r>
              <a:rPr lang="en-US" altLang="en-US" sz="2400">
                <a:solidFill>
                  <a:srgbClr val="444444"/>
                </a:solidFill>
                <a:latin typeface="Cambria" panose="02040503050406030204" pitchFamily="18" charset="0"/>
                <a:ea typeface="Cambria" panose="02040503050406030204" pitchFamily="18" charset="0"/>
              </a:rPr>
              <a:t>- Routing Systems</a:t>
            </a:r>
          </a:p>
        </p:txBody>
      </p:sp>
      <p:pic>
        <p:nvPicPr>
          <p:cNvPr id="17412" name="Picture 4">
            <a:extLst>
              <a:ext uri="{FF2B5EF4-FFF2-40B4-BE49-F238E27FC236}">
                <a16:creationId xmlns:a16="http://schemas.microsoft.com/office/drawing/2014/main" id="{0EC62747-EDA7-F476-5F1F-B7AE43F5C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403475"/>
            <a:ext cx="3413125"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a:extLst>
              <a:ext uri="{FF2B5EF4-FFF2-40B4-BE49-F238E27FC236}">
                <a16:creationId xmlns:a16="http://schemas.microsoft.com/office/drawing/2014/main" id="{BA4E1177-EC48-F97A-8282-2EE317C9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2070100"/>
            <a:ext cx="3760788"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Depth First Search (DFS)</a:t>
            </a:r>
          </a:p>
        </p:txBody>
      </p:sp>
      <p:sp>
        <p:nvSpPr>
          <p:cNvPr id="3" name="Content Placeholder 2"/>
          <p:cNvSpPr>
            <a:spLocks noGrp="1"/>
          </p:cNvSpPr>
          <p:nvPr>
            <p:ph idx="1"/>
          </p:nvPr>
        </p:nvSpPr>
        <p:spPr>
          <a:xfrm>
            <a:off x="457200" y="990600"/>
            <a:ext cx="8229600" cy="58674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Depth-first search is an algorithm for traversing or searching tree or graph data structures. </a:t>
            </a:r>
          </a:p>
          <a:p>
            <a:pPr algn="just">
              <a:lnSpc>
                <a:spcPct val="150000"/>
              </a:lnSpc>
              <a:buFont typeface="Courier New" panose="02070309020205020404" pitchFamily="49" charset="0"/>
              <a:buChar char="o"/>
            </a:pPr>
            <a:r>
              <a:rPr lang="en-US" sz="2000">
                <a:latin typeface="Cambria" pitchFamily="18" charset="0"/>
              </a:rPr>
              <a:t>The algorithm starts at the root node (selecting some arbitrary node as the root node in the case of a graph) and explores as far as possible along each branch before backtracking.</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r>
              <a:rPr lang="en-US" sz="2400">
                <a:latin typeface="Cambria" pitchFamily="18" charset="0"/>
              </a:rPr>
              <a:t>DFS : 8,3,1,6,4,7,10,14,13</a:t>
            </a:r>
          </a:p>
          <a:p>
            <a:pPr algn="just">
              <a:lnSpc>
                <a:spcPct val="150000"/>
              </a:lnSpc>
              <a:buFont typeface="Courier New" panose="02070309020205020404" pitchFamily="49" charset="0"/>
              <a:buChar char="o"/>
            </a:pPr>
            <a:endParaRPr lang="en-US" sz="2000">
              <a:latin typeface="Cambria" pitchFamily="18" charset="0"/>
            </a:endParaRPr>
          </a:p>
          <a:p>
            <a:pPr algn="just">
              <a:lnSpc>
                <a:spcPct val="150000"/>
              </a:lnSpc>
              <a:buFont typeface="Courier New" panose="02070309020205020404" pitchFamily="49" charset="0"/>
              <a:buChar char="o"/>
            </a:pPr>
            <a:endParaRPr lang="en-US" sz="2000">
              <a:latin typeface="Cambria" pitchFamily="18" charset="0"/>
            </a:endParaRP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a:extLst>
              <a:ext uri="{FF2B5EF4-FFF2-40B4-BE49-F238E27FC236}">
                <a16:creationId xmlns:a16="http://schemas.microsoft.com/office/drawing/2014/main" id="{095A6D8A-83FF-1419-4BF2-9FE082ED9AC1}"/>
              </a:ext>
            </a:extLst>
          </p:cNvPr>
          <p:cNvPicPr>
            <a:picLocks noChangeAspect="1" noChangeArrowheads="1"/>
          </p:cNvPicPr>
          <p:nvPr/>
        </p:nvPicPr>
        <p:blipFill rotWithShape="1">
          <a:blip r:embed="rId3">
            <a:clrChange>
              <a:clrFrom>
                <a:srgbClr val="FFFFFF"/>
              </a:clrFrom>
              <a:clrTo>
                <a:srgbClr val="FFFFFF">
                  <a:alpha val="0"/>
                </a:srgbClr>
              </a:clrTo>
            </a:clrChange>
          </a:blip>
          <a:srcRect b="17708"/>
          <a:stretch/>
        </p:blipFill>
        <p:spPr bwMode="auto">
          <a:xfrm>
            <a:off x="4953000" y="3124200"/>
            <a:ext cx="3760288" cy="3505199"/>
          </a:xfrm>
          <a:prstGeom prst="rect">
            <a:avLst/>
          </a:prstGeom>
          <a:noFill/>
          <a:ln w="9525">
            <a:noFill/>
            <a:miter lim="800000"/>
            <a:headEnd/>
            <a:tailEnd/>
          </a:ln>
          <a:effectLst/>
        </p:spPr>
      </p:pic>
    </p:spTree>
    <p:extLst>
      <p:ext uri="{BB962C8B-B14F-4D97-AF65-F5344CB8AC3E}">
        <p14:creationId xmlns:p14="http://schemas.microsoft.com/office/powerpoint/2010/main" val="350577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Depth First Search (DFS)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Content Placeholder 11">
            <a:extLst>
              <a:ext uri="{FF2B5EF4-FFF2-40B4-BE49-F238E27FC236}">
                <a16:creationId xmlns:a16="http://schemas.microsoft.com/office/drawing/2014/main" id="{57D6654F-0FF6-F184-D0A8-B1629C84300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3313"/>
          <a:stretch/>
        </p:blipFill>
        <p:spPr>
          <a:xfrm>
            <a:off x="2133600" y="1504286"/>
            <a:ext cx="4648200" cy="2629128"/>
          </a:xfrm>
        </p:spPr>
      </p:pic>
      <p:sp>
        <p:nvSpPr>
          <p:cNvPr id="13" name="TextBox 12">
            <a:extLst>
              <a:ext uri="{FF2B5EF4-FFF2-40B4-BE49-F238E27FC236}">
                <a16:creationId xmlns:a16="http://schemas.microsoft.com/office/drawing/2014/main" id="{525D5FAC-57F0-E996-353F-3871DE4D556D}"/>
              </a:ext>
            </a:extLst>
          </p:cNvPr>
          <p:cNvSpPr txBox="1"/>
          <p:nvPr/>
        </p:nvSpPr>
        <p:spPr>
          <a:xfrm>
            <a:off x="1828800" y="4876800"/>
            <a:ext cx="4322017" cy="461665"/>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One of the possible DFS : </a:t>
            </a:r>
            <a:r>
              <a:rPr lang="en-IN" sz="2400">
                <a:solidFill>
                  <a:srgbClr val="FF0000"/>
                </a:solidFill>
                <a:latin typeface="Cambria" panose="02040503050406030204" pitchFamily="18" charset="0"/>
                <a:ea typeface="Cambria" panose="02040503050406030204" pitchFamily="18" charset="0"/>
              </a:rPr>
              <a:t>a e d c b h g f</a:t>
            </a:r>
            <a:endParaRPr lang="en-IN">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6915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pPr lvl="1" algn="ctr">
              <a:lnSpc>
                <a:spcPct val="150000"/>
              </a:lnSpc>
            </a:pPr>
            <a:r>
              <a:rPr lang="en-US" sz="4400">
                <a:latin typeface="Cambria" pitchFamily="18" charset="0"/>
              </a:rPr>
              <a:t>Depth First Search (DFS)</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09F26D85-D6A0-1B44-D6D4-4B69C829253D}"/>
              </a:ext>
            </a:extLst>
          </p:cNvPr>
          <p:cNvPicPr>
            <a:picLocks noGrp="1" noChangeAspect="1"/>
          </p:cNvPicPr>
          <p:nvPr>
            <p:ph idx="1"/>
          </p:nvPr>
        </p:nvPicPr>
        <p:blipFill>
          <a:blip r:embed="rId3"/>
          <a:stretch>
            <a:fillRect/>
          </a:stretch>
        </p:blipFill>
        <p:spPr>
          <a:xfrm>
            <a:off x="1371600" y="1600200"/>
            <a:ext cx="6248400" cy="3276600"/>
          </a:xfrm>
        </p:spPr>
      </p:pic>
      <p:graphicFrame>
        <p:nvGraphicFramePr>
          <p:cNvPr id="8" name="Table 8">
            <a:extLst>
              <a:ext uri="{FF2B5EF4-FFF2-40B4-BE49-F238E27FC236}">
                <a16:creationId xmlns:a16="http://schemas.microsoft.com/office/drawing/2014/main" id="{DA51242F-95CF-6A9F-5E68-5AEA7B6C59C7}"/>
              </a:ext>
            </a:extLst>
          </p:cNvPr>
          <p:cNvGraphicFramePr>
            <a:graphicFrameLocks noGrp="1"/>
          </p:cNvGraphicFramePr>
          <p:nvPr>
            <p:extLst>
              <p:ext uri="{D42A27DB-BD31-4B8C-83A1-F6EECF244321}">
                <p14:modId xmlns:p14="http://schemas.microsoft.com/office/powerpoint/2010/main" val="4191904444"/>
              </p:ext>
            </p:extLst>
          </p:nvPr>
        </p:nvGraphicFramePr>
        <p:xfrm>
          <a:off x="4495800" y="5562600"/>
          <a:ext cx="3581400" cy="914400"/>
        </p:xfrm>
        <a:graphic>
          <a:graphicData uri="http://schemas.openxmlformats.org/drawingml/2006/table">
            <a:tbl>
              <a:tblPr firstRow="1" bandRow="1">
                <a:tableStyleId>{073A0DAA-6AF3-43AB-8588-CEC1D06C72B9}</a:tableStyleId>
              </a:tblPr>
              <a:tblGrid>
                <a:gridCol w="465807">
                  <a:extLst>
                    <a:ext uri="{9D8B030D-6E8A-4147-A177-3AD203B41FA5}">
                      <a16:colId xmlns:a16="http://schemas.microsoft.com/office/drawing/2014/main" val="3385273368"/>
                    </a:ext>
                  </a:extLst>
                </a:gridCol>
                <a:gridCol w="465807">
                  <a:extLst>
                    <a:ext uri="{9D8B030D-6E8A-4147-A177-3AD203B41FA5}">
                      <a16:colId xmlns:a16="http://schemas.microsoft.com/office/drawing/2014/main" val="2979557868"/>
                    </a:ext>
                  </a:extLst>
                </a:gridCol>
                <a:gridCol w="465807">
                  <a:extLst>
                    <a:ext uri="{9D8B030D-6E8A-4147-A177-3AD203B41FA5}">
                      <a16:colId xmlns:a16="http://schemas.microsoft.com/office/drawing/2014/main" val="1765939353"/>
                    </a:ext>
                  </a:extLst>
                </a:gridCol>
                <a:gridCol w="465807">
                  <a:extLst>
                    <a:ext uri="{9D8B030D-6E8A-4147-A177-3AD203B41FA5}">
                      <a16:colId xmlns:a16="http://schemas.microsoft.com/office/drawing/2014/main" val="3331106463"/>
                    </a:ext>
                  </a:extLst>
                </a:gridCol>
                <a:gridCol w="465807">
                  <a:extLst>
                    <a:ext uri="{9D8B030D-6E8A-4147-A177-3AD203B41FA5}">
                      <a16:colId xmlns:a16="http://schemas.microsoft.com/office/drawing/2014/main" val="3373076897"/>
                    </a:ext>
                  </a:extLst>
                </a:gridCol>
                <a:gridCol w="465807">
                  <a:extLst>
                    <a:ext uri="{9D8B030D-6E8A-4147-A177-3AD203B41FA5}">
                      <a16:colId xmlns:a16="http://schemas.microsoft.com/office/drawing/2014/main" val="3826343073"/>
                    </a:ext>
                  </a:extLst>
                </a:gridCol>
                <a:gridCol w="384291">
                  <a:extLst>
                    <a:ext uri="{9D8B030D-6E8A-4147-A177-3AD203B41FA5}">
                      <a16:colId xmlns:a16="http://schemas.microsoft.com/office/drawing/2014/main" val="2937350704"/>
                    </a:ext>
                  </a:extLst>
                </a:gridCol>
                <a:gridCol w="402267">
                  <a:extLst>
                    <a:ext uri="{9D8B030D-6E8A-4147-A177-3AD203B41FA5}">
                      <a16:colId xmlns:a16="http://schemas.microsoft.com/office/drawing/2014/main" val="3954964281"/>
                    </a:ext>
                  </a:extLst>
                </a:gridCol>
              </a:tblGrid>
              <a:tr h="0">
                <a:tc>
                  <a:txBody>
                    <a:bodyPr/>
                    <a:lstStyle/>
                    <a:p>
                      <a:pPr algn="ctr"/>
                      <a:r>
                        <a:rPr lang="en-IN" sz="2400"/>
                        <a:t>a</a:t>
                      </a:r>
                    </a:p>
                  </a:txBody>
                  <a:tcPr/>
                </a:tc>
                <a:tc>
                  <a:txBody>
                    <a:bodyPr/>
                    <a:lstStyle/>
                    <a:p>
                      <a:pPr algn="ctr"/>
                      <a:r>
                        <a:rPr lang="en-IN" sz="2400"/>
                        <a:t>b</a:t>
                      </a:r>
                    </a:p>
                  </a:txBody>
                  <a:tcPr/>
                </a:tc>
                <a:tc>
                  <a:txBody>
                    <a:bodyPr/>
                    <a:lstStyle/>
                    <a:p>
                      <a:pPr algn="ctr"/>
                      <a:r>
                        <a:rPr lang="en-IN" sz="2400"/>
                        <a:t>c</a:t>
                      </a:r>
                    </a:p>
                  </a:txBody>
                  <a:tcPr/>
                </a:tc>
                <a:tc>
                  <a:txBody>
                    <a:bodyPr/>
                    <a:lstStyle/>
                    <a:p>
                      <a:pPr algn="ctr"/>
                      <a:r>
                        <a:rPr lang="en-IN" sz="2400"/>
                        <a:t>d</a:t>
                      </a:r>
                    </a:p>
                  </a:txBody>
                  <a:tcPr/>
                </a:tc>
                <a:tc>
                  <a:txBody>
                    <a:bodyPr/>
                    <a:lstStyle/>
                    <a:p>
                      <a:pPr algn="ctr"/>
                      <a:r>
                        <a:rPr lang="en-IN" sz="2400"/>
                        <a:t>e</a:t>
                      </a:r>
                    </a:p>
                  </a:txBody>
                  <a:tcPr/>
                </a:tc>
                <a:tc>
                  <a:txBody>
                    <a:bodyPr/>
                    <a:lstStyle/>
                    <a:p>
                      <a:pPr algn="ctr"/>
                      <a:r>
                        <a:rPr lang="en-IN" sz="2400"/>
                        <a:t>f</a:t>
                      </a:r>
                    </a:p>
                  </a:txBody>
                  <a:tcPr/>
                </a:tc>
                <a:tc>
                  <a:txBody>
                    <a:bodyPr/>
                    <a:lstStyle/>
                    <a:p>
                      <a:pPr algn="ctr"/>
                      <a:r>
                        <a:rPr lang="en-IN" sz="2400"/>
                        <a:t>g</a:t>
                      </a:r>
                    </a:p>
                  </a:txBody>
                  <a:tcPr/>
                </a:tc>
                <a:tc>
                  <a:txBody>
                    <a:bodyPr/>
                    <a:lstStyle/>
                    <a:p>
                      <a:pPr algn="ctr"/>
                      <a:r>
                        <a:rPr lang="en-IN" sz="2400"/>
                        <a:t>h</a:t>
                      </a:r>
                    </a:p>
                  </a:txBody>
                  <a:tcPr/>
                </a:tc>
                <a:extLst>
                  <a:ext uri="{0D108BD9-81ED-4DB2-BD59-A6C34878D82A}">
                    <a16:rowId xmlns:a16="http://schemas.microsoft.com/office/drawing/2014/main" val="1871470488"/>
                  </a:ext>
                </a:extLst>
              </a:tr>
              <a:tr h="0">
                <a:tc>
                  <a:txBody>
                    <a:bodyPr/>
                    <a:lstStyle/>
                    <a:p>
                      <a:pPr algn="ctr"/>
                      <a:r>
                        <a:rPr lang="en-IN" sz="2400"/>
                        <a:t>T</a:t>
                      </a:r>
                    </a:p>
                  </a:txBody>
                  <a:tcPr/>
                </a:tc>
                <a:tc>
                  <a:txBody>
                    <a:bodyPr/>
                    <a:lstStyle/>
                    <a:p>
                      <a:pPr algn="ctr"/>
                      <a:r>
                        <a:rPr lang="en-IN" sz="2400"/>
                        <a:t>F</a:t>
                      </a:r>
                    </a:p>
                  </a:txBody>
                  <a:tcPr/>
                </a:tc>
                <a:tc>
                  <a:txBody>
                    <a:bodyPr/>
                    <a:lstStyle/>
                    <a:p>
                      <a:pPr algn="ctr"/>
                      <a:r>
                        <a:rPr lang="en-IN" sz="2400"/>
                        <a:t>F</a:t>
                      </a:r>
                    </a:p>
                  </a:txBody>
                  <a:tcPr/>
                </a:tc>
                <a:tc>
                  <a:txBody>
                    <a:bodyPr/>
                    <a:lstStyle/>
                    <a:p>
                      <a:pPr algn="ctr"/>
                      <a:r>
                        <a:rPr lang="en-IN" sz="2400"/>
                        <a:t>F</a:t>
                      </a:r>
                    </a:p>
                  </a:txBody>
                  <a:tcPr/>
                </a:tc>
                <a:tc>
                  <a:txBody>
                    <a:bodyPr/>
                    <a:lstStyle/>
                    <a:p>
                      <a:pPr algn="ctr"/>
                      <a:r>
                        <a:rPr lang="en-IN" sz="2400"/>
                        <a:t>T</a:t>
                      </a:r>
                    </a:p>
                  </a:txBody>
                  <a:tcPr/>
                </a:tc>
                <a:tc>
                  <a:txBody>
                    <a:bodyPr/>
                    <a:lstStyle/>
                    <a:p>
                      <a:pPr algn="ctr"/>
                      <a:r>
                        <a:rPr lang="en-IN" sz="2400"/>
                        <a:t>F</a:t>
                      </a:r>
                    </a:p>
                  </a:txBody>
                  <a:tcPr/>
                </a:tc>
                <a:tc>
                  <a:txBody>
                    <a:bodyPr/>
                    <a:lstStyle/>
                    <a:p>
                      <a:pPr algn="ctr"/>
                      <a:r>
                        <a:rPr lang="en-IN" sz="2400"/>
                        <a:t>F</a:t>
                      </a:r>
                    </a:p>
                  </a:txBody>
                  <a:tcPr/>
                </a:tc>
                <a:tc>
                  <a:txBody>
                    <a:bodyPr/>
                    <a:lstStyle/>
                    <a:p>
                      <a:pPr algn="ctr"/>
                      <a:r>
                        <a:rPr lang="en-IN" sz="2400"/>
                        <a:t>F</a:t>
                      </a:r>
                    </a:p>
                  </a:txBody>
                  <a:tcPr/>
                </a:tc>
                <a:extLst>
                  <a:ext uri="{0D108BD9-81ED-4DB2-BD59-A6C34878D82A}">
                    <a16:rowId xmlns:a16="http://schemas.microsoft.com/office/drawing/2014/main" val="666831907"/>
                  </a:ext>
                </a:extLst>
              </a:tr>
            </a:tbl>
          </a:graphicData>
        </a:graphic>
      </p:graphicFrame>
      <p:sp>
        <p:nvSpPr>
          <p:cNvPr id="9" name="TextBox 8">
            <a:extLst>
              <a:ext uri="{FF2B5EF4-FFF2-40B4-BE49-F238E27FC236}">
                <a16:creationId xmlns:a16="http://schemas.microsoft.com/office/drawing/2014/main" id="{768B775C-B344-47E3-D17B-89E98BD7BD06}"/>
              </a:ext>
            </a:extLst>
          </p:cNvPr>
          <p:cNvSpPr txBox="1"/>
          <p:nvPr/>
        </p:nvSpPr>
        <p:spPr>
          <a:xfrm>
            <a:off x="659546" y="4449703"/>
            <a:ext cx="712054"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Stack</a:t>
            </a:r>
          </a:p>
        </p:txBody>
      </p:sp>
      <p:sp>
        <p:nvSpPr>
          <p:cNvPr id="11" name="TextBox 10">
            <a:extLst>
              <a:ext uri="{FF2B5EF4-FFF2-40B4-BE49-F238E27FC236}">
                <a16:creationId xmlns:a16="http://schemas.microsoft.com/office/drawing/2014/main" id="{27E98B45-466C-6A22-8C9C-668532ADAB57}"/>
              </a:ext>
            </a:extLst>
          </p:cNvPr>
          <p:cNvSpPr txBox="1"/>
          <p:nvPr/>
        </p:nvSpPr>
        <p:spPr>
          <a:xfrm>
            <a:off x="5562600" y="5073134"/>
            <a:ext cx="1545167"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Visiting Array</a:t>
            </a:r>
          </a:p>
        </p:txBody>
      </p:sp>
      <p:sp>
        <p:nvSpPr>
          <p:cNvPr id="14" name="TextBox 13">
            <a:extLst>
              <a:ext uri="{FF2B5EF4-FFF2-40B4-BE49-F238E27FC236}">
                <a16:creationId xmlns:a16="http://schemas.microsoft.com/office/drawing/2014/main" id="{972A8188-CFBE-7873-3ED2-E0948F0DD26E}"/>
              </a:ext>
            </a:extLst>
          </p:cNvPr>
          <p:cNvSpPr txBox="1"/>
          <p:nvPr/>
        </p:nvSpPr>
        <p:spPr>
          <a:xfrm>
            <a:off x="2010339" y="6316930"/>
            <a:ext cx="868699" cy="369332"/>
          </a:xfrm>
          <a:prstGeom prst="rect">
            <a:avLst/>
          </a:prstGeom>
          <a:noFill/>
        </p:spPr>
        <p:txBody>
          <a:bodyPr wrap="none" rtlCol="0">
            <a:spAutoFit/>
          </a:bodyPr>
          <a:lstStyle/>
          <a:p>
            <a:r>
              <a:rPr lang="en-IN">
                <a:latin typeface="Cambria" panose="02040503050406030204" pitchFamily="18" charset="0"/>
                <a:ea typeface="Cambria" panose="02040503050406030204" pitchFamily="18" charset="0"/>
              </a:rPr>
              <a:t>Visited</a:t>
            </a:r>
          </a:p>
        </p:txBody>
      </p:sp>
      <p:graphicFrame>
        <p:nvGraphicFramePr>
          <p:cNvPr id="3" name="Table 3">
            <a:extLst>
              <a:ext uri="{FF2B5EF4-FFF2-40B4-BE49-F238E27FC236}">
                <a16:creationId xmlns:a16="http://schemas.microsoft.com/office/drawing/2014/main" id="{1038F4C2-395D-7EE1-8317-10092348D14F}"/>
              </a:ext>
            </a:extLst>
          </p:cNvPr>
          <p:cNvGraphicFramePr>
            <a:graphicFrameLocks noGrp="1"/>
          </p:cNvGraphicFramePr>
          <p:nvPr>
            <p:extLst>
              <p:ext uri="{D42A27DB-BD31-4B8C-83A1-F6EECF244321}">
                <p14:modId xmlns:p14="http://schemas.microsoft.com/office/powerpoint/2010/main" val="216678659"/>
              </p:ext>
            </p:extLst>
          </p:nvPr>
        </p:nvGraphicFramePr>
        <p:xfrm>
          <a:off x="557445" y="4980350"/>
          <a:ext cx="914400"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293511285"/>
                    </a:ext>
                  </a:extLst>
                </a:gridCol>
              </a:tblGrid>
              <a:tr h="370840">
                <a:tc>
                  <a:txBody>
                    <a:bodyPr/>
                    <a:lstStyle/>
                    <a:p>
                      <a:endParaRPr lang="en-IN"/>
                    </a:p>
                  </a:txBody>
                  <a:tcPr/>
                </a:tc>
                <a:extLst>
                  <a:ext uri="{0D108BD9-81ED-4DB2-BD59-A6C34878D82A}">
                    <a16:rowId xmlns:a16="http://schemas.microsoft.com/office/drawing/2014/main" val="787428001"/>
                  </a:ext>
                </a:extLst>
              </a:tr>
              <a:tr h="370840">
                <a:tc>
                  <a:txBody>
                    <a:bodyPr/>
                    <a:lstStyle/>
                    <a:p>
                      <a:endParaRPr lang="en-IN"/>
                    </a:p>
                  </a:txBody>
                  <a:tcPr/>
                </a:tc>
                <a:extLst>
                  <a:ext uri="{0D108BD9-81ED-4DB2-BD59-A6C34878D82A}">
                    <a16:rowId xmlns:a16="http://schemas.microsoft.com/office/drawing/2014/main" val="2759143394"/>
                  </a:ext>
                </a:extLst>
              </a:tr>
              <a:tr h="370840">
                <a:tc>
                  <a:txBody>
                    <a:bodyPr/>
                    <a:lstStyle/>
                    <a:p>
                      <a:endParaRPr lang="en-IN"/>
                    </a:p>
                  </a:txBody>
                  <a:tcPr/>
                </a:tc>
                <a:extLst>
                  <a:ext uri="{0D108BD9-81ED-4DB2-BD59-A6C34878D82A}">
                    <a16:rowId xmlns:a16="http://schemas.microsoft.com/office/drawing/2014/main" val="3480344562"/>
                  </a:ext>
                </a:extLst>
              </a:tr>
              <a:tr h="370840">
                <a:tc>
                  <a:txBody>
                    <a:bodyPr/>
                    <a:lstStyle/>
                    <a:p>
                      <a:pPr algn="ctr"/>
                      <a:r>
                        <a:rPr lang="en-IN" err="1"/>
                        <a:t>Dfs</a:t>
                      </a:r>
                      <a:r>
                        <a:rPr lang="en-IN"/>
                        <a:t>(e)</a:t>
                      </a:r>
                    </a:p>
                  </a:txBody>
                  <a:tcPr/>
                </a:tc>
                <a:extLst>
                  <a:ext uri="{0D108BD9-81ED-4DB2-BD59-A6C34878D82A}">
                    <a16:rowId xmlns:a16="http://schemas.microsoft.com/office/drawing/2014/main" val="2741373807"/>
                  </a:ext>
                </a:extLst>
              </a:tr>
              <a:tr h="370840">
                <a:tc>
                  <a:txBody>
                    <a:bodyPr/>
                    <a:lstStyle/>
                    <a:p>
                      <a:pPr algn="ctr"/>
                      <a:r>
                        <a:rPr lang="en-IN" err="1"/>
                        <a:t>Dfs</a:t>
                      </a:r>
                      <a:r>
                        <a:rPr lang="en-IN"/>
                        <a:t> (a)</a:t>
                      </a:r>
                    </a:p>
                  </a:txBody>
                  <a:tcPr/>
                </a:tc>
                <a:extLst>
                  <a:ext uri="{0D108BD9-81ED-4DB2-BD59-A6C34878D82A}">
                    <a16:rowId xmlns:a16="http://schemas.microsoft.com/office/drawing/2014/main" val="3517465235"/>
                  </a:ext>
                </a:extLst>
              </a:tr>
            </a:tbl>
          </a:graphicData>
        </a:graphic>
      </p:graphicFrame>
    </p:spTree>
    <p:extLst>
      <p:ext uri="{BB962C8B-B14F-4D97-AF65-F5344CB8AC3E}">
        <p14:creationId xmlns:p14="http://schemas.microsoft.com/office/powerpoint/2010/main" val="134336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Spanning Tree</a:t>
            </a:r>
          </a:p>
        </p:txBody>
      </p:sp>
      <p:sp>
        <p:nvSpPr>
          <p:cNvPr id="3" name="Content Placeholder 2"/>
          <p:cNvSpPr>
            <a:spLocks noGrp="1"/>
          </p:cNvSpPr>
          <p:nvPr>
            <p:ph idx="1"/>
          </p:nvPr>
        </p:nvSpPr>
        <p:spPr>
          <a:xfrm>
            <a:off x="457200" y="990600"/>
            <a:ext cx="8229600" cy="58674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A spanning tree is defined as a tree-like subgraph of a connected, undirected graph that includes all the vertices of the graph</a:t>
            </a:r>
          </a:p>
          <a:p>
            <a:pPr algn="just">
              <a:lnSpc>
                <a:spcPct val="150000"/>
              </a:lnSpc>
              <a:buFont typeface="Courier New" panose="02070309020205020404" pitchFamily="49" charset="0"/>
              <a:buChar char="o"/>
            </a:pPr>
            <a:r>
              <a:rPr lang="en-US" sz="2000">
                <a:latin typeface="Cambria" pitchFamily="18" charset="0"/>
              </a:rPr>
              <a:t>it is a subset of the edges of the graph that forms a tree (acyclic) where every node of the graph is a part of the tree.</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F9642C4-9DC0-7876-32C5-498093A7256C}"/>
              </a:ext>
            </a:extLst>
          </p:cNvPr>
          <p:cNvPicPr>
            <a:picLocks noChangeAspect="1"/>
          </p:cNvPicPr>
          <p:nvPr/>
        </p:nvPicPr>
        <p:blipFill>
          <a:blip r:embed="rId3"/>
          <a:stretch>
            <a:fillRect/>
          </a:stretch>
        </p:blipFill>
        <p:spPr>
          <a:xfrm>
            <a:off x="533400" y="3590925"/>
            <a:ext cx="2196000" cy="2533849"/>
          </a:xfrm>
          <a:prstGeom prst="rect">
            <a:avLst/>
          </a:prstGeom>
        </p:spPr>
      </p:pic>
      <p:pic>
        <p:nvPicPr>
          <p:cNvPr id="1028" name="Picture 4" descr="Spanning tree">
            <a:extLst>
              <a:ext uri="{FF2B5EF4-FFF2-40B4-BE49-F238E27FC236}">
                <a16:creationId xmlns:a16="http://schemas.microsoft.com/office/drawing/2014/main" id="{3D99E8C6-691A-5651-3DB0-B255DD4AA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810415"/>
            <a:ext cx="5981700" cy="225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33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lvl="1" algn="ctr">
              <a:lnSpc>
                <a:spcPct val="150000"/>
              </a:lnSpc>
            </a:pPr>
            <a:r>
              <a:rPr lang="en-US" sz="4400">
                <a:latin typeface="Cambria" pitchFamily="18" charset="0"/>
              </a:rPr>
              <a:t>Properties of a Spanning Tree</a:t>
            </a:r>
          </a:p>
        </p:txBody>
      </p:sp>
      <p:sp>
        <p:nvSpPr>
          <p:cNvPr id="3" name="Content Placeholder 2"/>
          <p:cNvSpPr>
            <a:spLocks noGrp="1"/>
          </p:cNvSpPr>
          <p:nvPr>
            <p:ph idx="1"/>
          </p:nvPr>
        </p:nvSpPr>
        <p:spPr>
          <a:xfrm>
            <a:off x="457200" y="990600"/>
            <a:ext cx="8229600" cy="5867400"/>
          </a:xfrm>
        </p:spPr>
        <p:txBody>
          <a:bodyPr>
            <a:normAutofit/>
          </a:bodyPr>
          <a:lstStyle/>
          <a:p>
            <a:pPr algn="just">
              <a:lnSpc>
                <a:spcPct val="150000"/>
              </a:lnSpc>
              <a:buFont typeface="Courier New" panose="02070309020205020404" pitchFamily="49" charset="0"/>
              <a:buChar char="o"/>
            </a:pPr>
            <a:r>
              <a:rPr lang="en-US" sz="2000">
                <a:latin typeface="Cambria" pitchFamily="18" charset="0"/>
              </a:rPr>
              <a:t>The number of vertices (V) in the graph and the spanning tree is the same.</a:t>
            </a:r>
          </a:p>
          <a:p>
            <a:pPr algn="just">
              <a:lnSpc>
                <a:spcPct val="150000"/>
              </a:lnSpc>
              <a:buFont typeface="Courier New" panose="02070309020205020404" pitchFamily="49" charset="0"/>
              <a:buChar char="o"/>
            </a:pPr>
            <a:r>
              <a:rPr lang="en-US" sz="2000">
                <a:latin typeface="Cambria" pitchFamily="18" charset="0"/>
              </a:rPr>
              <a:t>There is a fixed number of edges in the spanning tree which is equal to one less than the total number of vertices ( E = V-1 ).</a:t>
            </a:r>
          </a:p>
          <a:p>
            <a:pPr algn="just">
              <a:lnSpc>
                <a:spcPct val="150000"/>
              </a:lnSpc>
              <a:buFont typeface="Courier New" panose="02070309020205020404" pitchFamily="49" charset="0"/>
              <a:buChar char="o"/>
            </a:pPr>
            <a:r>
              <a:rPr lang="en-US" sz="2000">
                <a:latin typeface="Cambria" pitchFamily="18" charset="0"/>
              </a:rPr>
              <a:t>The spanning tree should not be disconnected, as in there should only be a single source of component, not more than that.</a:t>
            </a:r>
          </a:p>
          <a:p>
            <a:pPr algn="just">
              <a:lnSpc>
                <a:spcPct val="150000"/>
              </a:lnSpc>
              <a:buFont typeface="Courier New" panose="02070309020205020404" pitchFamily="49" charset="0"/>
              <a:buChar char="o"/>
            </a:pPr>
            <a:r>
              <a:rPr lang="en-US" sz="2000">
                <a:latin typeface="Cambria" pitchFamily="18" charset="0"/>
              </a:rPr>
              <a:t>The spanning tree should be acyclic, which means there would not be any cycle in the tree.</a:t>
            </a:r>
          </a:p>
          <a:p>
            <a:pPr algn="just">
              <a:lnSpc>
                <a:spcPct val="150000"/>
              </a:lnSpc>
              <a:buFont typeface="Courier New" panose="02070309020205020404" pitchFamily="49" charset="0"/>
              <a:buChar char="o"/>
            </a:pPr>
            <a:r>
              <a:rPr lang="en-US" sz="2000">
                <a:latin typeface="Cambria" pitchFamily="18" charset="0"/>
              </a:rPr>
              <a:t>The total cost (or weight) of the spanning tree is defined as the sum of the edge weights of all the edges of the spanning tree.</a:t>
            </a:r>
          </a:p>
          <a:p>
            <a:pPr algn="just">
              <a:lnSpc>
                <a:spcPct val="150000"/>
              </a:lnSpc>
              <a:buFont typeface="Courier New" panose="02070309020205020404" pitchFamily="49" charset="0"/>
              <a:buChar char="o"/>
            </a:pPr>
            <a:r>
              <a:rPr lang="en-US" sz="2000">
                <a:latin typeface="Cambria" pitchFamily="18" charset="0"/>
              </a:rPr>
              <a:t>There can be many possible spanning trees for a graph.</a:t>
            </a:r>
          </a:p>
        </p:txBody>
      </p:sp>
      <p:sp>
        <p:nvSpPr>
          <p:cNvPr id="28674" name="AutoShape 2" descr="https://itpolynotes.com/wp-content/uploads/2020/02/full-threaded-binary-tree-300x183.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6" name="AutoShape 2" descr="Hash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243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578D521D34234794A0BEF439DD08C7" ma:contentTypeVersion="5" ma:contentTypeDescription="Create a new document." ma:contentTypeScope="" ma:versionID="844a31cd96530d064601193802289880">
  <xsd:schema xmlns:xsd="http://www.w3.org/2001/XMLSchema" xmlns:xs="http://www.w3.org/2001/XMLSchema" xmlns:p="http://schemas.microsoft.com/office/2006/metadata/properties" xmlns:ns2="7da9531d-be9b-4989-9ef7-f115a5c12971" xmlns:ns3="782bb293-e802-45b6-84ac-a57f7e6ad7e3" targetNamespace="http://schemas.microsoft.com/office/2006/metadata/properties" ma:root="true" ma:fieldsID="3ad62623ab693673e1d7e99ef532f112" ns2:_="" ns3:_="">
    <xsd:import namespace="7da9531d-be9b-4989-9ef7-f115a5c12971"/>
    <xsd:import namespace="782bb293-e802-45b6-84ac-a57f7e6ad7e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531d-be9b-4989-9ef7-f115a5c12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2bb293-e802-45b6-84ac-a57f7e6ad7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82bb293-e802-45b6-84ac-a57f7e6ad7e3">
      <UserInfo>
        <DisplayName>22BAI10113</DisplayName>
        <AccountId>98</AccountId>
        <AccountType/>
      </UserInfo>
    </SharedWithUsers>
  </documentManagement>
</p:properties>
</file>

<file path=customXml/itemProps1.xml><?xml version="1.0" encoding="utf-8"?>
<ds:datastoreItem xmlns:ds="http://schemas.openxmlformats.org/officeDocument/2006/customXml" ds:itemID="{E56720D1-6EB3-40F5-907F-1DBD7C77079C}">
  <ds:schemaRefs>
    <ds:schemaRef ds:uri="http://schemas.microsoft.com/sharepoint/v3/contenttype/forms"/>
  </ds:schemaRefs>
</ds:datastoreItem>
</file>

<file path=customXml/itemProps2.xml><?xml version="1.0" encoding="utf-8"?>
<ds:datastoreItem xmlns:ds="http://schemas.openxmlformats.org/officeDocument/2006/customXml" ds:itemID="{FA2767C0-367B-4B07-8C5B-89DCF2B13D12}">
  <ds:schemaRefs>
    <ds:schemaRef ds:uri="782bb293-e802-45b6-84ac-a57f7e6ad7e3"/>
    <ds:schemaRef ds:uri="7da9531d-be9b-4989-9ef7-f115a5c129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DF03EE-22EE-4AE7-9EF9-D0832091EEC8}">
  <ds:schemaRefs>
    <ds:schemaRef ds:uri="782bb293-e802-45b6-84ac-a57f7e6ad7e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41</Slides>
  <Notes>18</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Module - V</vt:lpstr>
      <vt:lpstr>Breadth First Search (BFS)</vt:lpstr>
      <vt:lpstr>Breadth First Search (BFS)</vt:lpstr>
      <vt:lpstr>Breadth First Search (BFS)</vt:lpstr>
      <vt:lpstr>Depth First Search (DFS)</vt:lpstr>
      <vt:lpstr>Depth First Search (DFS)</vt:lpstr>
      <vt:lpstr>Depth First Search (DFS)</vt:lpstr>
      <vt:lpstr>Spanning Tree</vt:lpstr>
      <vt:lpstr>Properties of a Spanning Tree</vt:lpstr>
      <vt:lpstr>Minimum Spanning Tree</vt:lpstr>
      <vt:lpstr>Minimum Spanning Tree</vt:lpstr>
      <vt:lpstr>Prim’s Algorithm for Minimum Spanning Tree (MST)</vt:lpstr>
      <vt:lpstr>Algorithm</vt:lpstr>
      <vt:lpstr>Prim’s Algorithm</vt:lpstr>
      <vt:lpstr>Prim’s Algorithm</vt:lpstr>
      <vt:lpstr>Kruskal’s Algorithm for Minimum Spanning Tree (MST)</vt:lpstr>
      <vt:lpstr>Kruskal’s Algorithm</vt:lpstr>
      <vt:lpstr>Kruskal’s Algorithm</vt:lpstr>
      <vt:lpstr>Applications of Spanning Tree</vt:lpstr>
      <vt:lpstr>Dijkstra's algorithm </vt:lpstr>
      <vt:lpstr>Approach</vt:lpstr>
      <vt:lpstr>Dijkstra pseudocode</vt:lpstr>
      <vt:lpstr>Example: Initialization</vt:lpstr>
      <vt:lpstr>Example: Update neighbors' distance</vt:lpstr>
      <vt:lpstr>Example: Remove vertex with minimum distance</vt:lpstr>
      <vt:lpstr>Example: Update neighbors</vt:lpstr>
      <vt:lpstr>Example: Continued...</vt:lpstr>
      <vt:lpstr>Example: Continued...</vt:lpstr>
      <vt:lpstr>Example: Continued...</vt:lpstr>
      <vt:lpstr>Example: Continued...</vt:lpstr>
      <vt:lpstr>Example (end)</vt:lpstr>
      <vt:lpstr>Another Example</vt:lpstr>
      <vt:lpstr>Another Example</vt:lpstr>
      <vt:lpstr>Another Example</vt:lpstr>
      <vt:lpstr>Another Example</vt:lpstr>
      <vt:lpstr>Another Example</vt:lpstr>
      <vt:lpstr>Another Example</vt:lpstr>
      <vt:lpstr>Another Example</vt:lpstr>
      <vt:lpstr>Another Example</vt:lpstr>
      <vt:lpstr>Another Example</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III</dc:title>
  <dc:creator>SIVA</dc:creator>
  <cp:revision>1</cp:revision>
  <dcterms:created xsi:type="dcterms:W3CDTF">2023-09-16T10:06:22Z</dcterms:created>
  <dcterms:modified xsi:type="dcterms:W3CDTF">2023-10-28T11:20:54Z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0x010100E6578D521D34234794A0BEF439DD08C7</vt:lpwstr>
  </property>
</Properties>
</file>