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5143500" type="screen16x9"/>
  <p:notesSz cx="6858000" cy="9144000"/>
  <p:embeddedFontLst>
    <p:embeddedFont>
      <p:font typeface="Old Standard TT" panose="020B0604020202020204" charset="0"/>
      <p:regular r:id="rId53"/>
      <p:bold r:id="rId54"/>
      <p:italic r:id="rId55"/>
    </p:embeddedFont>
    <p:embeddedFont>
      <p:font typeface="Raleway" pitchFamily="2"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Source Code Pro" panose="020B0509030403020204" pitchFamily="49" charset="0"/>
      <p:regular r:id="rId64"/>
      <p:bold r:id="rId65"/>
      <p:italic r:id="rId66"/>
      <p:boldItalic r:id="rId67"/>
    </p:embeddedFont>
    <p:embeddedFont>
      <p:font typeface="Source Sans Pro" panose="020B0503030403020204" pitchFamily="34" charset="0"/>
      <p:regular r:id="rId68"/>
      <p:bold r:id="rId69"/>
      <p:italic r:id="rId70"/>
      <p:boldItalic r:id="rId71"/>
    </p:embeddedFont>
    <p:embeddedFont>
      <p:font typeface="Verdana" panose="020B060403050404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C90CDD-CEE3-41B4-94B9-FD0EB92348F1}">
  <a:tblStyle styleId="{0EC90CDD-CEE3-41B4-94B9-FD0EB9234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font" Target="fonts/font22.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ingh" userId="28e03cf014c17e93" providerId="LiveId" clId="{F37D0CEE-9E3A-4CBE-A3CB-2886A50F3DE9}"/>
    <pc:docChg chg="modSld">
      <pc:chgData name="Divya Singh" userId="28e03cf014c17e93" providerId="LiveId" clId="{F37D0CEE-9E3A-4CBE-A3CB-2886A50F3DE9}" dt="2023-01-24T03:41:15.569" v="77" actId="20577"/>
      <pc:docMkLst>
        <pc:docMk/>
      </pc:docMkLst>
      <pc:sldChg chg="modSp mod">
        <pc:chgData name="Divya Singh" userId="28e03cf014c17e93" providerId="LiveId" clId="{F37D0CEE-9E3A-4CBE-A3CB-2886A50F3DE9}" dt="2023-01-24T03:41:15.569" v="77" actId="20577"/>
        <pc:sldMkLst>
          <pc:docMk/>
          <pc:sldMk cId="0" sldId="258"/>
        </pc:sldMkLst>
        <pc:spChg chg="mod">
          <ac:chgData name="Divya Singh" userId="28e03cf014c17e93" providerId="LiveId" clId="{F37D0CEE-9E3A-4CBE-A3CB-2886A50F3DE9}" dt="2023-01-24T03:41:15.569" v="77" actId="20577"/>
          <ac:spMkLst>
            <pc:docMk/>
            <pc:sldMk cId="0" sldId="258"/>
            <ac:spMk id="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05eda9dde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05eda9dde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05eda9dde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05eda9dde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5eda9dde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5eda9dde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5eda9dde5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5eda9dde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5eda9dde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05eda9dde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5eda9dde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5eda9dde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5eda9dde5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5eda9dde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5eda9dde5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5eda9dde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5eda9dde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5eda9dde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537d5c74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537d5c74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5c6d70c27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5c6d70c2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5eda9dde5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5eda9dde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537d5c748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537d5c74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537d5c74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537d5c748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0537d5c748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0537d5c74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537d5c74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0537d5c748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03dd86e1b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03dd86e1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03dd86e1b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03dd86e1b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3dd86e1b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3dd86e1b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03dd86e1b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03dd86e1b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03dd86e1b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03dd86e1b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5c6d70c2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5c6d70c2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3dd86e1b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03dd86e1b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5558e0a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05558e0a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3dd86e1b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03dd86e1b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05558e0a2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05558e0a2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05558e0a21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05558e0a2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5558e0a21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5558e0a2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5558e0b8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5558e0b8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5558e0b8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5558e0b8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5558e0a2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5558e0a2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5558e0a2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5558e0a2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eda9dd55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eda9dd5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5558e0a21_1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5558e0a21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05558e0a21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05558e0a21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05558e0b8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05558e0b8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5558e0b8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05558e0b8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5558e0b8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05558e0b8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05558e0b8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05558e0b8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5558e0b8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5558e0b8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05558e0b8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05558e0b8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5558e0b8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5558e0b8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5558e0b8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5558e0b8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5eda9dd5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5eda9dd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5558e0b8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5558e0b8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5eda9dde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5eda9dde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5eda9dde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05eda9dde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5eda9dde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5eda9dd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05eda9dde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05eda9dde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schools.com/python/ref_tuple_count.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hyperlink" Target="https://www.w3schools.com/python/ref_tuple_index.asp" TargetMode="External"/></Relationships>
</file>

<file path=ppt/slides/_rels/slide42.xml.rels><?xml version="1.0" encoding="UTF-8" standalone="yes"?>
<Relationships xmlns="http://schemas.openxmlformats.org/package/2006/relationships"><Relationship Id="rId8" Type="http://schemas.openxmlformats.org/officeDocument/2006/relationships/hyperlink" Target="https://www.w3schools.com/python/ref_set_discard.asp" TargetMode="External"/><Relationship Id="rId3" Type="http://schemas.openxmlformats.org/officeDocument/2006/relationships/hyperlink" Target="https://www.w3schools.com/python/ref_set_add.asp" TargetMode="External"/><Relationship Id="rId7" Type="http://schemas.openxmlformats.org/officeDocument/2006/relationships/hyperlink" Target="https://www.w3schools.com/python/ref_set_difference_update.asp" TargetMode="External"/><Relationship Id="rId2" Type="http://schemas.openxmlformats.org/officeDocument/2006/relationships/notesSlide" Target="../notesSlides/notesSlide42.xml"/><Relationship Id="rId1" Type="http://schemas.openxmlformats.org/officeDocument/2006/relationships/slideLayout" Target="../slideLayouts/slideLayout5.xml"/><Relationship Id="rId6" Type="http://schemas.openxmlformats.org/officeDocument/2006/relationships/hyperlink" Target="https://www.w3schools.com/python/ref_set_difference.asp" TargetMode="External"/><Relationship Id="rId11" Type="http://schemas.openxmlformats.org/officeDocument/2006/relationships/hyperlink" Target="https://www.w3schools.com/python/ref_set_isdisjoint.asp" TargetMode="External"/><Relationship Id="rId5" Type="http://schemas.openxmlformats.org/officeDocument/2006/relationships/hyperlink" Target="https://www.w3schools.com/python/ref_set_copy.asp" TargetMode="External"/><Relationship Id="rId10" Type="http://schemas.openxmlformats.org/officeDocument/2006/relationships/hyperlink" Target="https://www.w3schools.com/python/ref_set_intersection_update.asp" TargetMode="External"/><Relationship Id="rId4" Type="http://schemas.openxmlformats.org/officeDocument/2006/relationships/hyperlink" Target="https://www.w3schools.com/python/ref_set_clear.asp" TargetMode="External"/><Relationship Id="rId9" Type="http://schemas.openxmlformats.org/officeDocument/2006/relationships/hyperlink" Target="https://www.w3schools.com/python/ref_set_intersection.asp"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w3schools.com/python/ref_set_symmetric_difference_update.asp" TargetMode="External"/><Relationship Id="rId3" Type="http://schemas.openxmlformats.org/officeDocument/2006/relationships/hyperlink" Target="https://www.w3schools.com/python/ref_set_issubset.asp" TargetMode="External"/><Relationship Id="rId7" Type="http://schemas.openxmlformats.org/officeDocument/2006/relationships/hyperlink" Target="https://www.w3schools.com/python/ref_set_symmetric_difference.asp"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hyperlink" Target="https://www.w3schools.com/python/ref_set_remove.asp" TargetMode="External"/><Relationship Id="rId5" Type="http://schemas.openxmlformats.org/officeDocument/2006/relationships/hyperlink" Target="https://www.w3schools.com/python/ref_set_pop.asp" TargetMode="External"/><Relationship Id="rId10" Type="http://schemas.openxmlformats.org/officeDocument/2006/relationships/hyperlink" Target="https://www.w3schools.com/python/ref_set_update.asp" TargetMode="External"/><Relationship Id="rId4" Type="http://schemas.openxmlformats.org/officeDocument/2006/relationships/hyperlink" Target="https://www.w3schools.com/python/ref_set_issuperset.asp" TargetMode="External"/><Relationship Id="rId9" Type="http://schemas.openxmlformats.org/officeDocument/2006/relationships/hyperlink" Target="https://www.w3schools.com/python/ref_set_union.asp"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www.w3schools.com/python/ref_dictionary_keys.asp" TargetMode="External"/><Relationship Id="rId13" Type="http://schemas.openxmlformats.org/officeDocument/2006/relationships/hyperlink" Target="https://www.w3schools.com/python/ref_dictionary_values.asp" TargetMode="External"/><Relationship Id="rId3" Type="http://schemas.openxmlformats.org/officeDocument/2006/relationships/hyperlink" Target="https://www.w3schools.com/python/ref_dictionary_clear.asp" TargetMode="External"/><Relationship Id="rId7" Type="http://schemas.openxmlformats.org/officeDocument/2006/relationships/hyperlink" Target="https://www.w3schools.com/python/ref_dictionary_items.asp" TargetMode="External"/><Relationship Id="rId12" Type="http://schemas.openxmlformats.org/officeDocument/2006/relationships/hyperlink" Target="https://www.w3schools.com/python/ref_dictionary_update.asp" TargetMode="External"/><Relationship Id="rId2" Type="http://schemas.openxmlformats.org/officeDocument/2006/relationships/notesSlide" Target="../notesSlides/notesSlide44.xml"/><Relationship Id="rId1" Type="http://schemas.openxmlformats.org/officeDocument/2006/relationships/slideLayout" Target="../slideLayouts/slideLayout5.xml"/><Relationship Id="rId6" Type="http://schemas.openxmlformats.org/officeDocument/2006/relationships/hyperlink" Target="https://www.w3schools.com/python/ref_dictionary_get.asp" TargetMode="External"/><Relationship Id="rId11" Type="http://schemas.openxmlformats.org/officeDocument/2006/relationships/hyperlink" Target="https://www.w3schools.com/python/ref_dictionary_setdefault.asp" TargetMode="External"/><Relationship Id="rId5" Type="http://schemas.openxmlformats.org/officeDocument/2006/relationships/hyperlink" Target="https://www.w3schools.com/python/ref_dictionary_fromkeys.asp" TargetMode="External"/><Relationship Id="rId10" Type="http://schemas.openxmlformats.org/officeDocument/2006/relationships/hyperlink" Target="https://www.w3schools.com/python/ref_dictionary_popitem.asp" TargetMode="External"/><Relationship Id="rId4" Type="http://schemas.openxmlformats.org/officeDocument/2006/relationships/hyperlink" Target="https://www.w3schools.com/python/ref_dictionary_copy.asp" TargetMode="External"/><Relationship Id="rId9" Type="http://schemas.openxmlformats.org/officeDocument/2006/relationships/hyperlink" Target="https://www.w3schools.com/python/ref_dictionary_pop.asp"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python/ref_string_isupper.asp" TargetMode="External"/><Relationship Id="rId3" Type="http://schemas.openxmlformats.org/officeDocument/2006/relationships/hyperlink" Target="https://www.w3schools.com/python/ref_string_capitalize.asp" TargetMode="External"/><Relationship Id="rId7" Type="http://schemas.openxmlformats.org/officeDocument/2006/relationships/hyperlink" Target="https://www.w3schools.com/python/ref_string_islower.asp"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hyperlink" Target="https://www.w3schools.com/python/ref_string_count.asp" TargetMode="External"/><Relationship Id="rId11" Type="http://schemas.openxmlformats.org/officeDocument/2006/relationships/hyperlink" Target="https://www.w3schools.com/python/ref_string_find.asp" TargetMode="External"/><Relationship Id="rId5" Type="http://schemas.openxmlformats.org/officeDocument/2006/relationships/hyperlink" Target="https://www.w3schools.com/python/ref_string_center.asp" TargetMode="External"/><Relationship Id="rId10" Type="http://schemas.openxmlformats.org/officeDocument/2006/relationships/hyperlink" Target="https://www.w3schools.com/python/ref_string_expandtabs.asp" TargetMode="External"/><Relationship Id="rId4" Type="http://schemas.openxmlformats.org/officeDocument/2006/relationships/hyperlink" Target="https://www.w3schools.com/python/ref_string_casefold.asp" TargetMode="External"/><Relationship Id="rId9" Type="http://schemas.openxmlformats.org/officeDocument/2006/relationships/hyperlink" Target="https://www.w3schools.com/python/ref_string_endswith.asp"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w3schools.com/python/ref_string_replace.asp" TargetMode="External"/><Relationship Id="rId3" Type="http://schemas.openxmlformats.org/officeDocument/2006/relationships/hyperlink" Target="https://www.w3schools.com/python/ref_string_format.asp" TargetMode="External"/><Relationship Id="rId7" Type="http://schemas.openxmlformats.org/officeDocument/2006/relationships/hyperlink" Target="https://www.w3schools.com/python/ref_string_title.asp"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 Id="rId6" Type="http://schemas.openxmlformats.org/officeDocument/2006/relationships/hyperlink" Target="https://www.w3schools.com/python/ref_string_upper.asp" TargetMode="External"/><Relationship Id="rId5" Type="http://schemas.openxmlformats.org/officeDocument/2006/relationships/hyperlink" Target="https://www.w3schools.com/python/ref_string_lower.asp" TargetMode="External"/><Relationship Id="rId4" Type="http://schemas.openxmlformats.org/officeDocument/2006/relationships/hyperlink" Target="https://www.w3schools.com/python/ref_string_join.asp" TargetMode="External"/><Relationship Id="rId9" Type="http://schemas.openxmlformats.org/officeDocument/2006/relationships/hyperlink" Target="https://www.w3schools.com/python/ref_string_split.asp"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0150" y="1289575"/>
            <a:ext cx="8183700" cy="1369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b="0"/>
              <a:t>Introduction to Problem Solving and Programming</a:t>
            </a:r>
            <a:endParaRPr sz="2800" b="0"/>
          </a:p>
          <a:p>
            <a:pPr marL="0" lvl="0" indent="0" algn="ctr" rtl="0">
              <a:spcBef>
                <a:spcPts val="0"/>
              </a:spcBef>
              <a:spcAft>
                <a:spcPts val="0"/>
              </a:spcAft>
              <a:buNone/>
            </a:pPr>
            <a:r>
              <a:rPr lang="en" sz="2800" b="0"/>
              <a:t>Course Code: CSE 1021</a:t>
            </a:r>
            <a:endParaRPr sz="2800" b="0"/>
          </a:p>
          <a:p>
            <a:pPr marL="0" lvl="0" indent="0" algn="ctr" rtl="0">
              <a:spcBef>
                <a:spcPts val="0"/>
              </a:spcBef>
              <a:spcAft>
                <a:spcPts val="0"/>
              </a:spcAft>
              <a:buNone/>
            </a:pPr>
            <a:r>
              <a:rPr lang="en" sz="2800" b="0"/>
              <a:t>Chapter 5</a:t>
            </a:r>
            <a:endParaRPr/>
          </a:p>
        </p:txBody>
      </p:sp>
      <p:sp>
        <p:nvSpPr>
          <p:cNvPr id="59" name="Google Shape;59;p13"/>
          <p:cNvSpPr txBox="1">
            <a:spLocks noGrp="1"/>
          </p:cNvSpPr>
          <p:nvPr>
            <p:ph type="subTitle" idx="1"/>
          </p:nvPr>
        </p:nvSpPr>
        <p:spPr>
          <a:xfrm>
            <a:off x="485875" y="29572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solidFill>
                <a:schemeClr val="lt1"/>
              </a:solidFill>
            </a:endParaRPr>
          </a:p>
        </p:txBody>
      </p:sp>
      <p:pic>
        <p:nvPicPr>
          <p:cNvPr id="60" name="Google Shape;60;p13"/>
          <p:cNvPicPr preferRelativeResize="0"/>
          <p:nvPr/>
        </p:nvPicPr>
        <p:blipFill rotWithShape="1">
          <a:blip r:embed="rId3">
            <a:alphaModFix/>
          </a:blip>
          <a:srcRect/>
          <a:stretch/>
        </p:blipFill>
        <p:spPr>
          <a:xfrm>
            <a:off x="1622" y="0"/>
            <a:ext cx="2017882" cy="1235851"/>
          </a:xfrm>
          <a:prstGeom prst="rect">
            <a:avLst/>
          </a:prstGeom>
          <a:noFill/>
          <a:ln>
            <a:noFill/>
          </a:ln>
        </p:spPr>
      </p:pic>
      <p:sp>
        <p:nvSpPr>
          <p:cNvPr id="61" name="Google Shape;61;p13"/>
          <p:cNvSpPr txBox="1"/>
          <p:nvPr/>
        </p:nvSpPr>
        <p:spPr>
          <a:xfrm>
            <a:off x="2103000" y="66675"/>
            <a:ext cx="6714300" cy="933600"/>
          </a:xfrm>
          <a:prstGeom prst="rect">
            <a:avLst/>
          </a:prstGeom>
          <a:noFill/>
          <a:ln>
            <a:noFill/>
          </a:ln>
        </p:spPr>
        <p:txBody>
          <a:bodyPr spcFirstLastPara="1" wrap="square" lIns="91425" tIns="91425" rIns="91425" bIns="91425" anchor="ctr" anchorCtr="0">
            <a:normAutofit lnSpcReduction="10000"/>
          </a:bodyPr>
          <a:lstStyle/>
          <a:p>
            <a:pPr marL="0" lvl="0" indent="0" algn="ctr" rtl="0">
              <a:spcBef>
                <a:spcPts val="0"/>
              </a:spcBef>
              <a:spcAft>
                <a:spcPts val="0"/>
              </a:spcAft>
              <a:buNone/>
            </a:pPr>
            <a:r>
              <a:rPr lang="en" sz="2500" b="1">
                <a:solidFill>
                  <a:srgbClr val="212121"/>
                </a:solidFill>
                <a:highlight>
                  <a:srgbClr val="FFFFFF"/>
                </a:highlight>
                <a:latin typeface="Times New Roman"/>
                <a:ea typeface="Times New Roman"/>
                <a:cs typeface="Times New Roman"/>
                <a:sym typeface="Times New Roman"/>
              </a:rPr>
              <a:t>VIT Bhopal University</a:t>
            </a:r>
            <a:endParaRPr sz="2100" b="1">
              <a:solidFill>
                <a:srgbClr val="21212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 sz="1700">
                <a:solidFill>
                  <a:srgbClr val="212121"/>
                </a:solidFill>
                <a:highlight>
                  <a:srgbClr val="FFFFFF"/>
                </a:highlight>
                <a:latin typeface="Times New Roman"/>
                <a:ea typeface="Times New Roman"/>
                <a:cs typeface="Times New Roman"/>
                <a:sym typeface="Times New Roman"/>
              </a:rPr>
              <a:t>Bhopal-Indore Highway, Kothri Kalan, Sehore, Madhya Pradesh – 466114.</a:t>
            </a:r>
            <a:endParaRPr sz="2700">
              <a:solidFill>
                <a:srgbClr val="21212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Insertion in Array</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Insert operation is to insert one or more data elements into an array. Based on the requirement, a new element can be added at the beginning, end, or any given index of array.</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add a data element at the middle of the array using the python in-built insert()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250">
              <a:solidFill>
                <a:srgbClr val="000088"/>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insert</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60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for</a:t>
            </a:r>
            <a:r>
              <a:rPr lang="en" sz="1250">
                <a:solidFill>
                  <a:schemeClr val="dk2"/>
                </a:solidFill>
                <a:highlight>
                  <a:schemeClr val="lt1"/>
                </a:highlight>
                <a:latin typeface="Source Code Pro"/>
                <a:ea typeface="Source Code Pro"/>
                <a:cs typeface="Source Code Pro"/>
                <a:sym typeface="Source Code Pro"/>
              </a:rPr>
              <a:t> x </a:t>
            </a:r>
            <a:r>
              <a:rPr lang="en" sz="1250">
                <a:solidFill>
                  <a:srgbClr val="000088"/>
                </a:solidFill>
                <a:highlight>
                  <a:schemeClr val="lt1"/>
                </a:highlight>
                <a:latin typeface="Source Code Pro"/>
                <a:ea typeface="Source Code Pro"/>
                <a:cs typeface="Source Code Pro"/>
                <a:sym typeface="Source Code Pro"/>
              </a:rPr>
              <a:t>in</a:t>
            </a:r>
            <a:r>
              <a:rPr lang="en" sz="1250">
                <a:solidFill>
                  <a:schemeClr val="dk2"/>
                </a:solidFill>
                <a:highlight>
                  <a:schemeClr val="lt1"/>
                </a:highlight>
                <a:latin typeface="Source Code Pro"/>
                <a:ea typeface="Source Code Pro"/>
                <a:cs typeface="Source Code Pro"/>
                <a:sym typeface="Source Code Pro"/>
              </a:rPr>
              <a:t> array1</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 </a:t>
            </a:r>
            <a:r>
              <a:rPr lang="en" sz="1250">
                <a:solidFill>
                  <a:srgbClr val="000088"/>
                </a:solidFill>
                <a:highlight>
                  <a:schemeClr val="lt1"/>
                </a:highlight>
                <a:latin typeface="Source Code Pro"/>
                <a:ea typeface="Source Code Pro"/>
                <a:cs typeface="Source Code Pro"/>
                <a:sym typeface="Source Code Pro"/>
              </a:rPr>
              <a:t>print</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x</a:t>
            </a:r>
            <a:r>
              <a:rPr lang="en" sz="1250">
                <a:solidFill>
                  <a:srgbClr val="666600"/>
                </a:solidFill>
                <a:highlight>
                  <a:schemeClr val="lt1"/>
                </a:highlight>
                <a:latin typeface="Source Code Pro"/>
                <a:ea typeface="Source Code Pro"/>
                <a:cs typeface="Source Code Pro"/>
                <a:sym typeface="Source Code Pro"/>
              </a:rPr>
              <a:t>)</a:t>
            </a:r>
            <a:endParaRPr sz="1250">
              <a:solidFill>
                <a:srgbClr val="666600"/>
              </a:solidFill>
              <a:highlight>
                <a:schemeClr val="lt1"/>
              </a:highlight>
              <a:latin typeface="Source Code Pro"/>
              <a:ea typeface="Source Code Pro"/>
              <a:cs typeface="Source Code Pro"/>
              <a:sym typeface="Source Code Pro"/>
            </a:endParaRPr>
          </a:p>
          <a:p>
            <a:pPr marL="0" marR="25400" lvl="0" indent="0" algn="just" rtl="0">
              <a:spcBef>
                <a:spcPts val="600"/>
              </a:spcBef>
              <a:spcAft>
                <a:spcPts val="700"/>
              </a:spcAft>
              <a:buNone/>
            </a:pPr>
            <a:endParaRPr sz="1200">
              <a:solidFill>
                <a:schemeClr val="dk2"/>
              </a:solidFill>
              <a:latin typeface="Arial"/>
              <a:ea typeface="Arial"/>
              <a:cs typeface="Arial"/>
              <a:sym typeface="Arial"/>
            </a:endParaRPr>
          </a:p>
        </p:txBody>
      </p:sp>
      <p:sp>
        <p:nvSpPr>
          <p:cNvPr id="121" name="Google Shape;121;p22"/>
          <p:cNvSpPr txBox="1"/>
          <p:nvPr/>
        </p:nvSpPr>
        <p:spPr>
          <a:xfrm>
            <a:off x="5663975" y="2586400"/>
            <a:ext cx="1635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60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Deletion in Array</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Deletion refers to removing an existing element from the array and re-organizing all elements of an array.</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remove a data element at the middle of the array using the python in-built remove()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0088"/>
                </a:solidFill>
                <a:highlight>
                  <a:schemeClr val="lt1"/>
                </a:highlight>
                <a:latin typeface="Source Code Pro"/>
                <a:ea typeface="Source Code Pro"/>
                <a:cs typeface="Source Code Pro"/>
                <a:sym typeface="Source Code Pro"/>
              </a:rPr>
              <a:t>remove</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   #using array element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for</a:t>
            </a:r>
            <a:r>
              <a:rPr lang="en" sz="1250">
                <a:solidFill>
                  <a:schemeClr val="dk2"/>
                </a:solidFill>
                <a:highlight>
                  <a:schemeClr val="lt1"/>
                </a:highlight>
                <a:latin typeface="Source Code Pro"/>
                <a:ea typeface="Source Code Pro"/>
                <a:cs typeface="Source Code Pro"/>
                <a:sym typeface="Source Code Pro"/>
              </a:rPr>
              <a:t> x </a:t>
            </a:r>
            <a:r>
              <a:rPr lang="en" sz="1250">
                <a:solidFill>
                  <a:srgbClr val="000088"/>
                </a:solidFill>
                <a:highlight>
                  <a:schemeClr val="lt1"/>
                </a:highlight>
                <a:latin typeface="Source Code Pro"/>
                <a:ea typeface="Source Code Pro"/>
                <a:cs typeface="Source Code Pro"/>
                <a:sym typeface="Source Code Pro"/>
              </a:rPr>
              <a:t>in</a:t>
            </a:r>
            <a:r>
              <a:rPr lang="en" sz="1250">
                <a:solidFill>
                  <a:schemeClr val="dk2"/>
                </a:solidFill>
                <a:highlight>
                  <a:schemeClr val="lt1"/>
                </a:highlight>
                <a:latin typeface="Source Code Pro"/>
                <a:ea typeface="Source Code Pro"/>
                <a:cs typeface="Source Code Pro"/>
                <a:sym typeface="Source Code Pro"/>
              </a:rPr>
              <a:t> array1</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 </a:t>
            </a:r>
            <a:r>
              <a:rPr lang="en" sz="1250">
                <a:solidFill>
                  <a:srgbClr val="000088"/>
                </a:solidFill>
                <a:highlight>
                  <a:schemeClr val="lt1"/>
                </a:highlight>
                <a:latin typeface="Source Code Pro"/>
                <a:ea typeface="Source Code Pro"/>
                <a:cs typeface="Source Code Pro"/>
                <a:sym typeface="Source Code Pro"/>
              </a:rPr>
              <a:t>print</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x</a:t>
            </a:r>
            <a:r>
              <a:rPr lang="en" sz="1250">
                <a:solidFill>
                  <a:srgbClr val="666600"/>
                </a:solidFill>
                <a:highlight>
                  <a:schemeClr val="lt1"/>
                </a:highlight>
                <a:latin typeface="Source Code Pro"/>
                <a:ea typeface="Source Code Pro"/>
                <a:cs typeface="Source Code Pro"/>
                <a:sym typeface="Source Code Pro"/>
              </a:rPr>
              <a:t>)</a:t>
            </a:r>
            <a:endParaRPr sz="1600">
              <a:solidFill>
                <a:schemeClr val="dk2"/>
              </a:solidFill>
              <a:latin typeface="Source Code Pro"/>
              <a:ea typeface="Source Code Pro"/>
              <a:cs typeface="Source Code Pro"/>
              <a:sym typeface="Source Code Pro"/>
            </a:endParaRPr>
          </a:p>
        </p:txBody>
      </p:sp>
      <p:sp>
        <p:nvSpPr>
          <p:cNvPr id="128" name="Google Shape;128;p23"/>
          <p:cNvSpPr txBox="1"/>
          <p:nvPr/>
        </p:nvSpPr>
        <p:spPr>
          <a:xfrm>
            <a:off x="5663975" y="2738800"/>
            <a:ext cx="163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30</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del number[</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 removing third element using index value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 </a:t>
            </a:r>
            <a:endParaRPr sz="1200">
              <a:solidFill>
                <a:schemeClr val="dk2"/>
              </a:solidFill>
              <a:latin typeface="Source Code Pro"/>
              <a:ea typeface="Source Code Pro"/>
              <a:cs typeface="Source Code Pro"/>
              <a:sym typeface="Source Code Pro"/>
            </a:endParaRPr>
          </a:p>
          <a:p>
            <a:pPr marL="0" lvl="0" indent="0" algn="l" rtl="0">
              <a:spcBef>
                <a:spcPts val="0"/>
              </a:spcBef>
              <a:spcAft>
                <a:spcPts val="1200"/>
              </a:spcAft>
              <a:buNone/>
            </a:pPr>
            <a:endParaRPr>
              <a:latin typeface="Source Code Pro"/>
              <a:ea typeface="Source Code Pro"/>
              <a:cs typeface="Source Code Pro"/>
              <a:sym typeface="Source Code Pro"/>
            </a:endParaRPr>
          </a:p>
        </p:txBody>
      </p:sp>
      <p:sp>
        <p:nvSpPr>
          <p:cNvPr id="135" name="Google Shape;135;p24"/>
          <p:cNvSpPr txBox="1"/>
          <p:nvPr/>
        </p:nvSpPr>
        <p:spPr>
          <a:xfrm>
            <a:off x="5663975" y="2738800"/>
            <a:ext cx="1635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Search in Array</a:t>
            </a:r>
            <a:endParaRPr/>
          </a:p>
        </p:txBody>
      </p:sp>
      <p:sp>
        <p:nvSpPr>
          <p:cNvPr id="141" name="Google Shape;14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marR="25400" lvl="0" indent="0" algn="just" rtl="0">
              <a:spcBef>
                <a:spcPts val="600"/>
              </a:spcBef>
              <a:spcAft>
                <a:spcPts val="0"/>
              </a:spcAft>
              <a:buClr>
                <a:schemeClr val="dk2"/>
              </a:buClr>
              <a:buSzPts val="1100"/>
              <a:buFont typeface="Arial"/>
              <a:buNone/>
            </a:pPr>
            <a:r>
              <a:rPr lang="en" sz="1500">
                <a:solidFill>
                  <a:schemeClr val="dk2"/>
                </a:solidFill>
                <a:latin typeface="Old Standard TT"/>
                <a:ea typeface="Old Standard TT"/>
                <a:cs typeface="Old Standard TT"/>
                <a:sym typeface="Old Standard TT"/>
              </a:rPr>
              <a:t>You can perform a search for an array element based on its value or its index.</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Here, we search a data element using the python in-built index() method.</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00">
                <a:solidFill>
                  <a:schemeClr val="dk2"/>
                </a:solidFill>
                <a:latin typeface="Old Standard TT"/>
                <a:ea typeface="Old Standard TT"/>
                <a:cs typeface="Old Standard TT"/>
                <a:sym typeface="Old Standard TT"/>
              </a:rPr>
              <a:t>Example:</a:t>
            </a: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from</a:t>
            </a:r>
            <a:r>
              <a:rPr lang="en" sz="1250">
                <a:solidFill>
                  <a:schemeClr val="dk2"/>
                </a:solidFill>
                <a:highlight>
                  <a:schemeClr val="lt1"/>
                </a:highlight>
                <a:latin typeface="Source Code Pro"/>
                <a:ea typeface="Source Code Pro"/>
                <a:cs typeface="Source Code Pro"/>
                <a:sym typeface="Source Code Pro"/>
              </a:rPr>
              <a:t> array </a:t>
            </a:r>
            <a:r>
              <a:rPr lang="en" sz="1250">
                <a:solidFill>
                  <a:srgbClr val="000088"/>
                </a:solidFill>
                <a:highlight>
                  <a:schemeClr val="lt1"/>
                </a:highlight>
                <a:latin typeface="Source Code Pro"/>
                <a:ea typeface="Source Code Pro"/>
                <a:cs typeface="Source Code Pro"/>
                <a:sym typeface="Source Code Pro"/>
              </a:rPr>
              <a:t>import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250">
                <a:solidFill>
                  <a:schemeClr val="dk2"/>
                </a:solidFill>
                <a:highlight>
                  <a:schemeClr val="lt1"/>
                </a:highlight>
                <a:latin typeface="Source Code Pro"/>
                <a:ea typeface="Source Code Pro"/>
                <a:cs typeface="Source Code Pro"/>
                <a:sym typeface="Source Code Pro"/>
              </a:rPr>
              <a:t>array1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array</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8800"/>
                </a:solidFill>
                <a:highlight>
                  <a:schemeClr val="lt1"/>
                </a:highlight>
                <a:latin typeface="Source Code Pro"/>
                <a:ea typeface="Source Code Pro"/>
                <a:cs typeface="Source Code Pro"/>
                <a:sym typeface="Source Code Pro"/>
              </a:rPr>
              <a:t>'i'</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10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20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30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50</a:t>
            </a:r>
            <a:r>
              <a:rPr lang="en" sz="1250">
                <a:solidFill>
                  <a:srgbClr val="666600"/>
                </a:solidFill>
                <a:highlight>
                  <a:schemeClr val="lt1"/>
                </a:highlight>
                <a:latin typeface="Source Code Pro"/>
                <a:ea typeface="Source Code Pro"/>
                <a:cs typeface="Source Code Pro"/>
                <a:sym typeface="Source Code Pro"/>
              </a:rPr>
              <a:t>])</a:t>
            </a:r>
            <a:endParaRPr sz="1250">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2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250">
                <a:solidFill>
                  <a:srgbClr val="000088"/>
                </a:solidFill>
                <a:highlight>
                  <a:schemeClr val="lt1"/>
                </a:highlight>
                <a:latin typeface="Source Code Pro"/>
                <a:ea typeface="Source Code Pro"/>
                <a:cs typeface="Source Code Pro"/>
                <a:sym typeface="Source Code Pro"/>
              </a:rPr>
              <a:t>print</a:t>
            </a:r>
            <a:r>
              <a:rPr lang="en" sz="1250">
                <a:solidFill>
                  <a:schemeClr val="dk2"/>
                </a:solidFill>
                <a:highlight>
                  <a:schemeClr val="lt1"/>
                </a:highlight>
                <a:latin typeface="Source Code Pro"/>
                <a:ea typeface="Source Code Pro"/>
                <a:cs typeface="Source Code Pro"/>
                <a:sym typeface="Source Code Pro"/>
              </a:rPr>
              <a:t> </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array1</a:t>
            </a:r>
            <a:r>
              <a:rPr lang="en" sz="1250">
                <a:solidFill>
                  <a:srgbClr val="666600"/>
                </a:solidFill>
                <a:highlight>
                  <a:schemeClr val="lt1"/>
                </a:highlight>
                <a:latin typeface="Source Code Pro"/>
                <a:ea typeface="Source Code Pro"/>
                <a:cs typeface="Source Code Pro"/>
                <a:sym typeface="Source Code Pro"/>
              </a:rPr>
              <a:t>.</a:t>
            </a:r>
            <a:r>
              <a:rPr lang="en" sz="1250">
                <a:solidFill>
                  <a:schemeClr val="dk2"/>
                </a:solidFill>
                <a:highlight>
                  <a:schemeClr val="lt1"/>
                </a:highlight>
                <a:latin typeface="Source Code Pro"/>
                <a:ea typeface="Source Code Pro"/>
                <a:cs typeface="Source Code Pro"/>
                <a:sym typeface="Source Code Pro"/>
              </a:rPr>
              <a:t>index</a:t>
            </a:r>
            <a:r>
              <a:rPr lang="en" sz="1250">
                <a:solidFill>
                  <a:srgbClr val="666600"/>
                </a:solidFill>
                <a:highlight>
                  <a:schemeClr val="lt1"/>
                </a:highlight>
                <a:latin typeface="Source Code Pro"/>
                <a:ea typeface="Source Code Pro"/>
                <a:cs typeface="Source Code Pro"/>
                <a:sym typeface="Source Code Pro"/>
              </a:rPr>
              <a:t>(</a:t>
            </a:r>
            <a:r>
              <a:rPr lang="en" sz="1250">
                <a:solidFill>
                  <a:srgbClr val="006666"/>
                </a:solidFill>
                <a:highlight>
                  <a:schemeClr val="lt1"/>
                </a:highlight>
                <a:latin typeface="Source Code Pro"/>
                <a:ea typeface="Source Code Pro"/>
                <a:cs typeface="Source Code Pro"/>
                <a:sym typeface="Source Code Pro"/>
              </a:rPr>
              <a:t>40</a:t>
            </a:r>
            <a:r>
              <a:rPr lang="en" sz="1250">
                <a:solidFill>
                  <a:srgbClr val="666600"/>
                </a:solidFill>
                <a:highlight>
                  <a:schemeClr val="lt1"/>
                </a:highlight>
                <a:latin typeface="Source Code Pro"/>
                <a:ea typeface="Source Code Pro"/>
                <a:cs typeface="Source Code Pro"/>
                <a:sym typeface="Source Code Pro"/>
              </a:rPr>
              <a:t>))</a:t>
            </a:r>
            <a:endParaRPr sz="1250">
              <a:solidFill>
                <a:srgbClr val="666600"/>
              </a:solidFill>
              <a:highlight>
                <a:schemeClr val="lt1"/>
              </a:highlight>
              <a:latin typeface="Source Code Pro"/>
              <a:ea typeface="Source Code Pro"/>
              <a:cs typeface="Source Code Pro"/>
              <a:sym typeface="Source Code Pro"/>
            </a:endParaRPr>
          </a:p>
          <a:p>
            <a:pPr marL="25400" marR="25400" lvl="0" indent="0" algn="just" rtl="0">
              <a:spcBef>
                <a:spcPts val="600"/>
              </a:spcBef>
              <a:spcAft>
                <a:spcPts val="700"/>
              </a:spcAft>
              <a:buNone/>
            </a:pPr>
            <a:endParaRPr sz="1500">
              <a:solidFill>
                <a:schemeClr val="dk2"/>
              </a:solidFill>
              <a:latin typeface="Old Standard TT"/>
              <a:ea typeface="Old Standard TT"/>
              <a:cs typeface="Old Standard TT"/>
              <a:sym typeface="Old Standard TT"/>
            </a:endParaRPr>
          </a:p>
        </p:txBody>
      </p:sp>
      <p:sp>
        <p:nvSpPr>
          <p:cNvPr id="142" name="Google Shape;142;p25"/>
          <p:cNvSpPr txBox="1"/>
          <p:nvPr/>
        </p:nvSpPr>
        <p:spPr>
          <a:xfrm>
            <a:off x="5514475" y="3078075"/>
            <a:ext cx="170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Update in Array</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25400" marR="25400" lvl="0" indent="0" algn="just" rtl="0">
              <a:spcBef>
                <a:spcPts val="600"/>
              </a:spcBef>
              <a:spcAft>
                <a:spcPts val="0"/>
              </a:spcAft>
              <a:buClr>
                <a:schemeClr val="dk2"/>
              </a:buClr>
              <a:buSzPct val="62568"/>
              <a:buFont typeface="Arial"/>
              <a:buNone/>
            </a:pPr>
            <a:r>
              <a:rPr lang="en" sz="1758">
                <a:solidFill>
                  <a:schemeClr val="dk2"/>
                </a:solidFill>
                <a:latin typeface="Old Standard TT"/>
                <a:ea typeface="Old Standard TT"/>
                <a:cs typeface="Old Standard TT"/>
                <a:sym typeface="Old Standard TT"/>
              </a:rPr>
              <a:t>Update operation refers to updating an existing element from the array at a given index.</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758">
                <a:solidFill>
                  <a:schemeClr val="dk2"/>
                </a:solidFill>
                <a:latin typeface="Old Standard TT"/>
                <a:ea typeface="Old Standard TT"/>
                <a:cs typeface="Old Standard TT"/>
                <a:sym typeface="Old Standard TT"/>
              </a:rPr>
              <a:t>Here, we simply reassign a new value to the desired index we want to update.</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758">
                <a:solidFill>
                  <a:schemeClr val="dk2"/>
                </a:solidFill>
                <a:latin typeface="Old Standard TT"/>
                <a:ea typeface="Old Standard TT"/>
                <a:cs typeface="Old Standard TT"/>
                <a:sym typeface="Old Standard TT"/>
              </a:rPr>
              <a:t>Example:</a:t>
            </a:r>
            <a:endParaRPr sz="1758">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endParaRPr sz="1500">
              <a:solidFill>
                <a:schemeClr val="dk2"/>
              </a:solidFill>
              <a:latin typeface="Old Standard TT"/>
              <a:ea typeface="Old Standard TT"/>
              <a:cs typeface="Old Standard TT"/>
              <a:sym typeface="Old Standard TT"/>
            </a:endParaRPr>
          </a:p>
          <a:p>
            <a:pPr marL="25400" marR="25400" lvl="0" indent="0" algn="just" rtl="0">
              <a:spcBef>
                <a:spcPts val="700"/>
              </a:spcBef>
              <a:spcAft>
                <a:spcPts val="0"/>
              </a:spcAft>
              <a:buNone/>
            </a:pPr>
            <a:r>
              <a:rPr lang="en" sz="1521">
                <a:solidFill>
                  <a:srgbClr val="000088"/>
                </a:solidFill>
                <a:highlight>
                  <a:schemeClr val="lt1"/>
                </a:highlight>
                <a:latin typeface="Source Code Pro"/>
                <a:ea typeface="Source Code Pro"/>
                <a:cs typeface="Source Code Pro"/>
                <a:sym typeface="Source Code Pro"/>
              </a:rPr>
              <a:t>from</a:t>
            </a:r>
            <a:r>
              <a:rPr lang="en" sz="1521">
                <a:solidFill>
                  <a:schemeClr val="dk2"/>
                </a:solidFill>
                <a:highlight>
                  <a:schemeClr val="lt1"/>
                </a:highlight>
                <a:latin typeface="Source Code Pro"/>
                <a:ea typeface="Source Code Pro"/>
                <a:cs typeface="Source Code Pro"/>
                <a:sym typeface="Source Code Pro"/>
              </a:rPr>
              <a:t> array </a:t>
            </a:r>
            <a:r>
              <a:rPr lang="en" sz="1521">
                <a:solidFill>
                  <a:srgbClr val="000088"/>
                </a:solidFill>
                <a:highlight>
                  <a:schemeClr val="lt1"/>
                </a:highlight>
                <a:latin typeface="Source Code Pro"/>
                <a:ea typeface="Source Code Pro"/>
                <a:cs typeface="Source Code Pro"/>
                <a:sym typeface="Source Code Pro"/>
              </a:rPr>
              <a:t>import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array1 </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array</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8800"/>
                </a:solidFill>
                <a:highlight>
                  <a:schemeClr val="lt1"/>
                </a:highlight>
                <a:latin typeface="Source Code Pro"/>
                <a:ea typeface="Source Code Pro"/>
                <a:cs typeface="Source Code Pro"/>
                <a:sym typeface="Source Code Pro"/>
              </a:rPr>
              <a:t>'i'</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10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20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30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40</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50</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array1</a:t>
            </a:r>
            <a:r>
              <a:rPr lang="en" sz="1521">
                <a:solidFill>
                  <a:srgbClr val="666600"/>
                </a:solidFill>
                <a:highlight>
                  <a:schemeClr val="lt1"/>
                </a:highlight>
                <a:latin typeface="Source Code Pro"/>
                <a:ea typeface="Source Code Pro"/>
                <a:cs typeface="Source Code Pro"/>
                <a:sym typeface="Source Code Pro"/>
              </a:rPr>
              <a:t>[</a:t>
            </a:r>
            <a:r>
              <a:rPr lang="en" sz="1521">
                <a:solidFill>
                  <a:srgbClr val="006666"/>
                </a:solidFill>
                <a:highlight>
                  <a:schemeClr val="lt1"/>
                </a:highlight>
                <a:latin typeface="Source Code Pro"/>
                <a:ea typeface="Source Code Pro"/>
                <a:cs typeface="Source Code Pro"/>
                <a:sym typeface="Source Code Pro"/>
              </a:rPr>
              <a:t>2</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 </a:t>
            </a:r>
            <a:r>
              <a:rPr lang="en" sz="1521">
                <a:solidFill>
                  <a:srgbClr val="006666"/>
                </a:solidFill>
                <a:highlight>
                  <a:schemeClr val="lt1"/>
                </a:highlight>
                <a:latin typeface="Source Code Pro"/>
                <a:ea typeface="Source Code Pro"/>
                <a:cs typeface="Source Code Pro"/>
                <a:sym typeface="Source Code Pro"/>
              </a:rPr>
              <a:t>80</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endParaRPr sz="1521">
              <a:solidFill>
                <a:schemeClr val="dk2"/>
              </a:solidFill>
              <a:highlight>
                <a:schemeClr val="lt1"/>
              </a:highlight>
              <a:latin typeface="Source Code Pro"/>
              <a:ea typeface="Source Code Pro"/>
              <a:cs typeface="Source Code Pro"/>
              <a:sym typeface="Source Code Pro"/>
            </a:endParaRPr>
          </a:p>
          <a:p>
            <a:pPr marL="25400" marR="25400" lvl="0" indent="0" algn="just" rtl="0">
              <a:spcBef>
                <a:spcPts val="700"/>
              </a:spcBef>
              <a:spcAft>
                <a:spcPts val="0"/>
              </a:spcAft>
              <a:buNone/>
            </a:pPr>
            <a:r>
              <a:rPr lang="en" sz="1521">
                <a:solidFill>
                  <a:srgbClr val="000088"/>
                </a:solidFill>
                <a:highlight>
                  <a:schemeClr val="lt1"/>
                </a:highlight>
                <a:latin typeface="Source Code Pro"/>
                <a:ea typeface="Source Code Pro"/>
                <a:cs typeface="Source Code Pro"/>
                <a:sym typeface="Source Code Pro"/>
              </a:rPr>
              <a:t>for</a:t>
            </a:r>
            <a:r>
              <a:rPr lang="en" sz="1521">
                <a:solidFill>
                  <a:schemeClr val="dk2"/>
                </a:solidFill>
                <a:highlight>
                  <a:schemeClr val="lt1"/>
                </a:highlight>
                <a:latin typeface="Source Code Pro"/>
                <a:ea typeface="Source Code Pro"/>
                <a:cs typeface="Source Code Pro"/>
                <a:sym typeface="Source Code Pro"/>
              </a:rPr>
              <a:t> x </a:t>
            </a:r>
            <a:r>
              <a:rPr lang="en" sz="1521">
                <a:solidFill>
                  <a:srgbClr val="000088"/>
                </a:solidFill>
                <a:highlight>
                  <a:schemeClr val="lt1"/>
                </a:highlight>
                <a:latin typeface="Source Code Pro"/>
                <a:ea typeface="Source Code Pro"/>
                <a:cs typeface="Source Code Pro"/>
                <a:sym typeface="Source Code Pro"/>
              </a:rPr>
              <a:t>in</a:t>
            </a:r>
            <a:r>
              <a:rPr lang="en" sz="1521">
                <a:solidFill>
                  <a:schemeClr val="dk2"/>
                </a:solidFill>
                <a:highlight>
                  <a:schemeClr val="lt1"/>
                </a:highlight>
                <a:latin typeface="Source Code Pro"/>
                <a:ea typeface="Source Code Pro"/>
                <a:cs typeface="Source Code Pro"/>
                <a:sym typeface="Source Code Pro"/>
              </a:rPr>
              <a:t> array1</a:t>
            </a:r>
            <a:r>
              <a:rPr lang="en" sz="1521">
                <a:solidFill>
                  <a:srgbClr val="666600"/>
                </a:solidFill>
                <a:highlight>
                  <a:schemeClr val="lt1"/>
                </a:highlight>
                <a:latin typeface="Source Code Pro"/>
                <a:ea typeface="Source Code Pro"/>
                <a:cs typeface="Source Code Pro"/>
                <a:sym typeface="Source Code Pro"/>
              </a:rPr>
              <a:t>:</a:t>
            </a:r>
            <a:endParaRPr sz="1521">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700"/>
              </a:spcBef>
              <a:spcAft>
                <a:spcPts val="0"/>
              </a:spcAft>
              <a:buNone/>
            </a:pPr>
            <a:r>
              <a:rPr lang="en" sz="1521">
                <a:solidFill>
                  <a:schemeClr val="dk2"/>
                </a:solidFill>
                <a:highlight>
                  <a:schemeClr val="lt1"/>
                </a:highlight>
                <a:latin typeface="Source Code Pro"/>
                <a:ea typeface="Source Code Pro"/>
                <a:cs typeface="Source Code Pro"/>
                <a:sym typeface="Source Code Pro"/>
              </a:rPr>
              <a:t> </a:t>
            </a:r>
            <a:r>
              <a:rPr lang="en" sz="1521">
                <a:solidFill>
                  <a:srgbClr val="000088"/>
                </a:solidFill>
                <a:highlight>
                  <a:schemeClr val="lt1"/>
                </a:highlight>
                <a:latin typeface="Source Code Pro"/>
                <a:ea typeface="Source Code Pro"/>
                <a:cs typeface="Source Code Pro"/>
                <a:sym typeface="Source Code Pro"/>
              </a:rPr>
              <a:t>print</a:t>
            </a:r>
            <a:r>
              <a:rPr lang="en" sz="1521">
                <a:solidFill>
                  <a:srgbClr val="666600"/>
                </a:solidFill>
                <a:highlight>
                  <a:schemeClr val="lt1"/>
                </a:highlight>
                <a:latin typeface="Source Code Pro"/>
                <a:ea typeface="Source Code Pro"/>
                <a:cs typeface="Source Code Pro"/>
                <a:sym typeface="Source Code Pro"/>
              </a:rPr>
              <a:t>(</a:t>
            </a:r>
            <a:r>
              <a:rPr lang="en" sz="1521">
                <a:solidFill>
                  <a:schemeClr val="dk2"/>
                </a:solidFill>
                <a:highlight>
                  <a:schemeClr val="lt1"/>
                </a:highlight>
                <a:latin typeface="Source Code Pro"/>
                <a:ea typeface="Source Code Pro"/>
                <a:cs typeface="Source Code Pro"/>
                <a:sym typeface="Source Code Pro"/>
              </a:rPr>
              <a:t>x</a:t>
            </a:r>
            <a:r>
              <a:rPr lang="en" sz="1521">
                <a:solidFill>
                  <a:srgbClr val="666600"/>
                </a:solidFill>
                <a:highlight>
                  <a:schemeClr val="lt1"/>
                </a:highlight>
                <a:latin typeface="Source Code Pro"/>
                <a:ea typeface="Source Code Pro"/>
                <a:cs typeface="Source Code Pro"/>
                <a:sym typeface="Source Code Pro"/>
              </a:rPr>
              <a:t>)</a:t>
            </a:r>
            <a:endParaRPr sz="1471">
              <a:solidFill>
                <a:schemeClr val="dk2"/>
              </a:solidFill>
              <a:latin typeface="Source Code Pro"/>
              <a:ea typeface="Source Code Pro"/>
              <a:cs typeface="Source Code Pro"/>
              <a:sym typeface="Source Code Pro"/>
            </a:endParaRPr>
          </a:p>
          <a:p>
            <a:pPr marL="25400" marR="25400" lvl="0" indent="0" algn="l" rtl="0">
              <a:spcBef>
                <a:spcPts val="0"/>
              </a:spcBef>
              <a:spcAft>
                <a:spcPts val="0"/>
              </a:spcAft>
              <a:buNone/>
            </a:pPr>
            <a:endParaRPr sz="1250">
              <a:solidFill>
                <a:srgbClr val="666600"/>
              </a:solidFill>
              <a:highlight>
                <a:schemeClr val="lt1"/>
              </a:highlight>
              <a:latin typeface="Source Code Pro"/>
              <a:ea typeface="Source Code Pro"/>
              <a:cs typeface="Source Code Pro"/>
              <a:sym typeface="Source Code Pro"/>
            </a:endParaRPr>
          </a:p>
        </p:txBody>
      </p:sp>
      <p:sp>
        <p:nvSpPr>
          <p:cNvPr id="149" name="Google Shape;149;p26"/>
          <p:cNvSpPr txBox="1"/>
          <p:nvPr/>
        </p:nvSpPr>
        <p:spPr>
          <a:xfrm>
            <a:off x="5514475" y="2620875"/>
            <a:ext cx="1704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80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3</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5</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7</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10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#changing first element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 </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print(numbers)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#changing 3rd to 5th element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numbers[</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a:t>
            </a:r>
            <a:r>
              <a:rPr lang="en" sz="1200">
                <a:solidFill>
                  <a:srgbClr val="C00000"/>
                </a:solidFill>
                <a:latin typeface="Source Code Pro"/>
                <a:ea typeface="Source Code Pro"/>
                <a:cs typeface="Source Code Pro"/>
                <a:sym typeface="Source Code Pro"/>
              </a:rPr>
              <a:t>5</a:t>
            </a:r>
            <a:r>
              <a:rPr lang="en" sz="1200">
                <a:solidFill>
                  <a:schemeClr val="dk2"/>
                </a:solidFill>
                <a:latin typeface="Source Code Pro"/>
                <a:ea typeface="Source Code Pro"/>
                <a:cs typeface="Source Code Pro"/>
                <a:sym typeface="Source Code Pro"/>
              </a:rPr>
              <a:t>]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6</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8</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print(numbers)</a:t>
            </a:r>
            <a:endParaRPr>
              <a:latin typeface="Source Code Pro"/>
              <a:ea typeface="Source Code Pro"/>
              <a:cs typeface="Source Code Pro"/>
              <a:sym typeface="Source Code Pro"/>
            </a:endParaRPr>
          </a:p>
        </p:txBody>
      </p:sp>
      <p:sp>
        <p:nvSpPr>
          <p:cNvPr id="156" name="Google Shape;156;p27"/>
          <p:cNvSpPr txBox="1"/>
          <p:nvPr/>
        </p:nvSpPr>
        <p:spPr>
          <a:xfrm>
            <a:off x="5428225" y="2314575"/>
            <a:ext cx="270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of Array</a:t>
            </a:r>
            <a:endParaRPr/>
          </a:p>
        </p:txBody>
      </p:sp>
      <p:sp>
        <p:nvSpPr>
          <p:cNvPr id="162" name="Google Shape;16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The length of an array is defined as the number of elements present in an array. It returns an integer value that is equal to the total number of the elements present in that array.</a:t>
            </a:r>
            <a:endParaRPr sz="1600">
              <a:solidFill>
                <a:schemeClr val="accent1"/>
              </a:solidFill>
              <a:highlight>
                <a:srgbClr val="FFFFFF"/>
              </a:highlight>
              <a:latin typeface="Old Standard TT"/>
              <a:ea typeface="Old Standard TT"/>
              <a:cs typeface="Old Standard TT"/>
              <a:sym typeface="Old Standard TT"/>
            </a:endParaRPr>
          </a:p>
          <a:p>
            <a:pPr marL="0" lvl="0" indent="0" algn="just" rtl="0">
              <a:spcBef>
                <a:spcPts val="1200"/>
              </a:spcBef>
              <a:spcAft>
                <a:spcPts val="0"/>
              </a:spcAft>
              <a:buNone/>
            </a:pPr>
            <a:r>
              <a:rPr lang="en" sz="1600" b="1">
                <a:solidFill>
                  <a:schemeClr val="accent1"/>
                </a:solidFill>
                <a:highlight>
                  <a:srgbClr val="FFFFFF"/>
                </a:highlight>
                <a:latin typeface="Old Standard TT"/>
                <a:ea typeface="Old Standard TT"/>
                <a:cs typeface="Old Standard TT"/>
                <a:sym typeface="Old Standard TT"/>
              </a:rPr>
              <a:t>Syntax: 	</a:t>
            </a:r>
            <a:r>
              <a:rPr lang="en" sz="1600">
                <a:solidFill>
                  <a:schemeClr val="dk2"/>
                </a:solidFill>
                <a:latin typeface="Old Standard TT"/>
                <a:ea typeface="Old Standard TT"/>
                <a:cs typeface="Old Standard TT"/>
                <a:sym typeface="Old Standard TT"/>
              </a:rPr>
              <a:t>len(array_name)  </a:t>
            </a:r>
            <a:endParaRPr sz="1600">
              <a:solidFill>
                <a:schemeClr val="dk2"/>
              </a:solidFill>
              <a:latin typeface="Old Standard TT"/>
              <a:ea typeface="Old Standard TT"/>
              <a:cs typeface="Old Standard TT"/>
              <a:sym typeface="Old Standard TT"/>
            </a:endParaRPr>
          </a:p>
          <a:p>
            <a:pPr marL="0" lvl="0" indent="0" algn="l" rtl="0">
              <a:spcBef>
                <a:spcPts val="1100"/>
              </a:spcBef>
              <a:spcAft>
                <a:spcPts val="1200"/>
              </a:spcAft>
              <a:buNone/>
            </a:pPr>
            <a:endParaRPr sz="1600">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Concatenation</a:t>
            </a:r>
            <a:endParaRPr/>
          </a:p>
        </p:txBody>
      </p:sp>
      <p:sp>
        <p:nvSpPr>
          <p:cNvPr id="168" name="Google Shape;16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6250"/>
              </a:lnSpc>
              <a:spcBef>
                <a:spcPts val="300"/>
              </a:spcBef>
              <a:spcAft>
                <a:spcPts val="0"/>
              </a:spcAft>
              <a:buNone/>
            </a:pPr>
            <a:r>
              <a:rPr lang="en" sz="1600">
                <a:solidFill>
                  <a:schemeClr val="dk2"/>
                </a:solidFill>
                <a:latin typeface="Old Standard TT"/>
                <a:ea typeface="Old Standard TT"/>
                <a:cs typeface="Old Standard TT"/>
                <a:sym typeface="Old Standard TT"/>
              </a:rPr>
              <a:t>Example:</a:t>
            </a:r>
            <a:endParaRPr sz="1600">
              <a:solidFill>
                <a:schemeClr val="dk2"/>
              </a:solidFill>
              <a:latin typeface="Old Standard TT"/>
              <a:ea typeface="Old Standard TT"/>
              <a:cs typeface="Old Standard TT"/>
              <a:sym typeface="Old Standard TT"/>
            </a:endParaRPr>
          </a:p>
          <a:p>
            <a:pPr marL="0" lvl="0" indent="0" algn="l" rtl="0">
              <a:lnSpc>
                <a:spcPct val="156250"/>
              </a:lnSpc>
              <a:spcBef>
                <a:spcPts val="3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a=arr.array(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a:t>
            </a:r>
            <a:r>
              <a:rPr lang="en" sz="1300">
                <a:solidFill>
                  <a:srgbClr val="C00000"/>
                </a:solidFill>
                <a:latin typeface="Source Code Pro"/>
                <a:ea typeface="Source Code Pro"/>
                <a:cs typeface="Source Code Pro"/>
                <a:sym typeface="Source Code Pro"/>
              </a:rPr>
              <a:t>1.1</a:t>
            </a:r>
            <a:r>
              <a:rPr lang="en" sz="1300">
                <a:solidFill>
                  <a:schemeClr val="dk2"/>
                </a:solidFill>
                <a:latin typeface="Source Code Pro"/>
                <a:ea typeface="Source Code Pro"/>
                <a:cs typeface="Source Code Pro"/>
                <a:sym typeface="Source Code Pro"/>
              </a:rPr>
              <a:t> , </a:t>
            </a:r>
            <a:r>
              <a:rPr lang="en" sz="1300">
                <a:solidFill>
                  <a:srgbClr val="C00000"/>
                </a:solidFill>
                <a:latin typeface="Source Code Pro"/>
                <a:ea typeface="Source Code Pro"/>
                <a:cs typeface="Source Code Pro"/>
                <a:sym typeface="Source Code Pro"/>
              </a:rPr>
              <a:t>2.1</a:t>
            </a:r>
            <a:r>
              <a:rPr lang="en" sz="1300">
                <a:solidFill>
                  <a:schemeClr val="dk2"/>
                </a:solidFill>
                <a:latin typeface="Source Code Pro"/>
                <a:ea typeface="Source Code Pro"/>
                <a:cs typeface="Source Code Pro"/>
                <a:sym typeface="Source Code Pro"/>
              </a:rPr>
              <a:t> , </a:t>
            </a:r>
            <a:r>
              <a:rPr lang="en" sz="1300">
                <a:solidFill>
                  <a:srgbClr val="C00000"/>
                </a:solidFill>
                <a:latin typeface="Source Code Pro"/>
                <a:ea typeface="Source Code Pro"/>
                <a:cs typeface="Source Code Pro"/>
                <a:sym typeface="Source Code Pro"/>
              </a:rPr>
              <a:t>3.1</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2.6</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7.8</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b=arr.array(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a:t>
            </a:r>
            <a:r>
              <a:rPr lang="en" sz="1300">
                <a:solidFill>
                  <a:srgbClr val="C00000"/>
                </a:solidFill>
                <a:latin typeface="Source Code Pro"/>
                <a:ea typeface="Source Code Pro"/>
                <a:cs typeface="Source Code Pro"/>
                <a:sym typeface="Source Code Pro"/>
              </a:rPr>
              <a:t>3.7</a:t>
            </a:r>
            <a:r>
              <a:rPr lang="en" sz="1300">
                <a:solidFill>
                  <a:schemeClr val="dk2"/>
                </a:solidFill>
                <a:latin typeface="Source Code Pro"/>
                <a:ea typeface="Source Code Pro"/>
                <a:cs typeface="Source Code Pro"/>
                <a:sym typeface="Source Code Pro"/>
              </a:rPr>
              <a:t>, </a:t>
            </a:r>
            <a:r>
              <a:rPr lang="en" sz="1300">
                <a:solidFill>
                  <a:srgbClr val="C00000"/>
                </a:solidFill>
                <a:latin typeface="Source Code Pro"/>
                <a:ea typeface="Source Code Pro"/>
                <a:cs typeface="Source Code Pro"/>
                <a:sym typeface="Source Code Pro"/>
              </a:rPr>
              <a:t>8.6</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c=arr.array(</a:t>
            </a:r>
            <a:r>
              <a:rPr lang="en" sz="1300">
                <a:solidFill>
                  <a:srgbClr val="0000FF"/>
                </a:solidFill>
                <a:latin typeface="Source Code Pro"/>
                <a:ea typeface="Source Code Pro"/>
                <a:cs typeface="Source Code Pro"/>
                <a:sym typeface="Source Code Pro"/>
              </a:rPr>
              <a:t>'d'</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c=a+b  </a:t>
            </a:r>
            <a:endParaRPr sz="13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300">
                <a:solidFill>
                  <a:schemeClr val="dk2"/>
                </a:solidFill>
                <a:latin typeface="Source Code Pro"/>
                <a:ea typeface="Source Code Pro"/>
                <a:cs typeface="Source Code Pro"/>
                <a:sym typeface="Source Code Pro"/>
              </a:rPr>
              <a:t>print(</a:t>
            </a:r>
            <a:r>
              <a:rPr lang="en" sz="1300">
                <a:solidFill>
                  <a:srgbClr val="0000FF"/>
                </a:solidFill>
                <a:latin typeface="Source Code Pro"/>
                <a:ea typeface="Source Code Pro"/>
                <a:cs typeface="Source Code Pro"/>
                <a:sym typeface="Source Code Pro"/>
              </a:rPr>
              <a:t>"Array c = "</a:t>
            </a:r>
            <a:r>
              <a:rPr lang="en" sz="1300">
                <a:solidFill>
                  <a:schemeClr val="dk2"/>
                </a:solidFill>
                <a:latin typeface="Source Code Pro"/>
                <a:ea typeface="Source Code Pro"/>
                <a:cs typeface="Source Code Pro"/>
                <a:sym typeface="Source Code Pro"/>
              </a:rPr>
              <a:t>,c) </a:t>
            </a:r>
            <a:endParaRPr sz="1900">
              <a:latin typeface="Source Code Pro"/>
              <a:ea typeface="Source Code Pro"/>
              <a:cs typeface="Source Code Pro"/>
              <a:sym typeface="Source Code Pro"/>
            </a:endParaRPr>
          </a:p>
        </p:txBody>
      </p:sp>
      <p:sp>
        <p:nvSpPr>
          <p:cNvPr id="169" name="Google Shape;169;p29"/>
          <p:cNvSpPr txBox="1"/>
          <p:nvPr/>
        </p:nvSpPr>
        <p:spPr>
          <a:xfrm>
            <a:off x="5079200" y="2553375"/>
            <a:ext cx="326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1.1, 2.1, 3.1, 2.6, 7.8, 3.7, 8.6</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Order of Reversal</a:t>
            </a:r>
            <a:endParaRPr/>
          </a:p>
        </p:txBody>
      </p:sp>
      <p:sp>
        <p:nvSpPr>
          <p:cNvPr id="175" name="Google Shape;175;p30"/>
          <p:cNvSpPr txBox="1">
            <a:spLocks noGrp="1"/>
          </p:cNvSpPr>
          <p:nvPr>
            <p:ph type="body" idx="1"/>
          </p:nvPr>
        </p:nvSpPr>
        <p:spPr>
          <a:xfrm>
            <a:off x="311700" y="1152475"/>
            <a:ext cx="8520600" cy="35685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an Array List in Python,</a:t>
            </a:r>
            <a:endParaRPr sz="1600">
              <a:solidFill>
                <a:srgbClr val="0A0C10"/>
              </a:solidFill>
              <a:highlight>
                <a:srgbClr val="FFFFFF"/>
              </a:highlight>
              <a:latin typeface="Old Standard TT"/>
              <a:ea typeface="Old Standard TT"/>
              <a:cs typeface="Old Standard TT"/>
              <a:sym typeface="Old Standard TT"/>
            </a:endParaRPr>
          </a:p>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an Array of Array Module in Python,</a:t>
            </a:r>
            <a:endParaRPr sz="1600">
              <a:solidFill>
                <a:srgbClr val="0A0C10"/>
              </a:solidFill>
              <a:highlight>
                <a:srgbClr val="FFFFFF"/>
              </a:highlight>
              <a:latin typeface="Old Standard TT"/>
              <a:ea typeface="Old Standard TT"/>
              <a:cs typeface="Old Standard TT"/>
              <a:sym typeface="Old Standard TT"/>
            </a:endParaRPr>
          </a:p>
          <a:p>
            <a:pPr marL="457200" lvl="0" indent="-330200" algn="l" rtl="0">
              <a:lnSpc>
                <a:spcPct val="200000"/>
              </a:lnSpc>
              <a:spcBef>
                <a:spcPts val="0"/>
              </a:spcBef>
              <a:spcAft>
                <a:spcPts val="0"/>
              </a:spcAft>
              <a:buClr>
                <a:srgbClr val="0A0C10"/>
              </a:buClr>
              <a:buSzPts val="1600"/>
              <a:buFont typeface="Old Standard TT"/>
              <a:buChar char="●"/>
            </a:pPr>
            <a:r>
              <a:rPr lang="en" sz="1600">
                <a:solidFill>
                  <a:srgbClr val="0A0C10"/>
                </a:solidFill>
                <a:highlight>
                  <a:srgbClr val="FFFFFF"/>
                </a:highlight>
                <a:latin typeface="Old Standard TT"/>
                <a:ea typeface="Old Standard TT"/>
                <a:cs typeface="Old Standard TT"/>
                <a:sym typeface="Old Standard TT"/>
              </a:rPr>
              <a:t>Reversing a NumPy Array in Python.</a:t>
            </a:r>
            <a:endParaRPr sz="1600">
              <a:solidFill>
                <a:srgbClr val="0A0C10"/>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1.a Reverse an Array List in Python</a:t>
            </a:r>
            <a:endParaRPr/>
          </a:p>
        </p:txBody>
      </p:sp>
      <p:sp>
        <p:nvSpPr>
          <p:cNvPr id="181" name="Google Shape;181;p31"/>
          <p:cNvSpPr txBox="1">
            <a:spLocks noGrp="1"/>
          </p:cNvSpPr>
          <p:nvPr>
            <p:ph type="body" idx="1"/>
          </p:nvPr>
        </p:nvSpPr>
        <p:spPr>
          <a:xfrm>
            <a:off x="311700" y="1152475"/>
            <a:ext cx="8520600" cy="38727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r>
              <a:rPr lang="en" sz="1666" b="1">
                <a:solidFill>
                  <a:srgbClr val="0A0C10"/>
                </a:solidFill>
                <a:highlight>
                  <a:srgbClr val="FFFFFF"/>
                </a:highlight>
                <a:latin typeface="Old Standard TT"/>
                <a:ea typeface="Old Standard TT"/>
                <a:cs typeface="Old Standard TT"/>
                <a:sym typeface="Old Standard TT"/>
              </a:rPr>
              <a:t>Lists </a:t>
            </a:r>
            <a:r>
              <a:rPr lang="en" sz="1666">
                <a:solidFill>
                  <a:srgbClr val="0A0C10"/>
                </a:solidFill>
                <a:highlight>
                  <a:srgbClr val="FFFFFF"/>
                </a:highlight>
                <a:latin typeface="Old Standard TT"/>
                <a:ea typeface="Old Standard TT"/>
                <a:cs typeface="Old Standard TT"/>
                <a:sym typeface="Old Standard TT"/>
              </a:rPr>
              <a:t>and </a:t>
            </a:r>
            <a:r>
              <a:rPr lang="en" sz="1666" b="1">
                <a:solidFill>
                  <a:srgbClr val="0A0C10"/>
                </a:solidFill>
                <a:highlight>
                  <a:srgbClr val="FFFFFF"/>
                </a:highlight>
                <a:latin typeface="Old Standard TT"/>
                <a:ea typeface="Old Standard TT"/>
                <a:cs typeface="Old Standard TT"/>
                <a:sym typeface="Old Standard TT"/>
              </a:rPr>
              <a:t>Arrays </a:t>
            </a:r>
            <a:r>
              <a:rPr lang="en" sz="1666">
                <a:solidFill>
                  <a:srgbClr val="0A0C10"/>
                </a:solidFill>
                <a:highlight>
                  <a:srgbClr val="FFFFFF"/>
                </a:highlight>
                <a:latin typeface="Old Standard TT"/>
                <a:ea typeface="Old Standard TT"/>
                <a:cs typeface="Old Standard TT"/>
                <a:sym typeface="Old Standard TT"/>
              </a:rPr>
              <a:t>are similar in Python. Where the major difference among the two is that arrays only allow items of the same data type whereas lists allow them to be different.</a:t>
            </a:r>
            <a:r>
              <a:rPr lang="en" sz="1100">
                <a:solidFill>
                  <a:schemeClr val="dk2"/>
                </a:solidFill>
                <a:latin typeface="Source Code Pro"/>
                <a:ea typeface="Source Code Pro"/>
                <a:cs typeface="Source Code Pro"/>
                <a:sym typeface="Source Code Pro"/>
              </a:rPr>
              <a:t>    </a:t>
            </a:r>
            <a:endParaRPr sz="11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500">
                <a:solidFill>
                  <a:schemeClr val="dk2"/>
                </a:solidFill>
                <a:latin typeface="Old Standard TT"/>
                <a:ea typeface="Old Standard TT"/>
                <a:cs typeface="Old Standard TT"/>
                <a:sym typeface="Old Standard TT"/>
              </a:rPr>
              <a:t>Ex.</a:t>
            </a:r>
            <a:endParaRPr sz="1500">
              <a:solidFill>
                <a:schemeClr val="dk2"/>
              </a:solidFill>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 2, 3, 4, 5]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print("Original array: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i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range(0, len(arr)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    print(arr[i]),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print("Array in reverse order: ");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endParaRPr sz="1300">
              <a:solidFill>
                <a:srgbClr val="008800"/>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rgbClr val="008800"/>
                </a:solidFill>
                <a:latin typeface="Source Code Pro"/>
                <a:ea typeface="Source Code Pro"/>
                <a:cs typeface="Source Code Pro"/>
                <a:sym typeface="Source Code Pro"/>
              </a:rPr>
              <a:t>#Loop through the array in reverse order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i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range(len(arr)</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1):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300">
                <a:solidFill>
                  <a:schemeClr val="dk2"/>
                </a:solidFill>
                <a:latin typeface="Source Code Pro"/>
                <a:ea typeface="Source Code Pro"/>
                <a:cs typeface="Source Code Pro"/>
                <a:sym typeface="Source Code Pro"/>
              </a:rPr>
              <a:t>    print(arr[i])</a:t>
            </a:r>
            <a:endParaRPr sz="2000">
              <a:latin typeface="Source Code Pro"/>
              <a:ea typeface="Source Code Pro"/>
              <a:cs typeface="Source Code Pro"/>
              <a:sym typeface="Source Code Pro"/>
            </a:endParaRPr>
          </a:p>
        </p:txBody>
      </p:sp>
      <p:sp>
        <p:nvSpPr>
          <p:cNvPr id="182" name="Google Shape;182;p31"/>
          <p:cNvSpPr txBox="1"/>
          <p:nvPr/>
        </p:nvSpPr>
        <p:spPr>
          <a:xfrm>
            <a:off x="5593550" y="2039025"/>
            <a:ext cx="24063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Original array: </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Array in reverse order: </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a:t>
            </a:r>
            <a:endParaRPr>
              <a:latin typeface="Source Sans Pro"/>
              <a:ea typeface="Source Sans Pro"/>
              <a:cs typeface="Source Sans Pro"/>
              <a:sym typeface="Source Sans Pro"/>
            </a:endParaRPr>
          </a:p>
          <a:p>
            <a:pPr marL="0" lvl="0" indent="0" algn="l" rtl="0">
              <a:lnSpc>
                <a:spcPct val="110795"/>
              </a:lnSpc>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Chapter 5: Syllabus</a:t>
            </a:r>
            <a:endParaRPr/>
          </a:p>
        </p:txBody>
      </p:sp>
      <p:sp>
        <p:nvSpPr>
          <p:cNvPr id="67" name="Google Shape;67;p1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434343"/>
                </a:solidFill>
                <a:latin typeface="Raleway"/>
                <a:ea typeface="Raleway"/>
                <a:cs typeface="Raleway"/>
                <a:sym typeface="Raleway"/>
              </a:rPr>
              <a:t>Array Techniques: Introduction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Array Order Reversal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Array Counting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Finding the Maximum number in a set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Removal of Duplicates from an ordered array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Partitioning an array </a:t>
            </a:r>
            <a:endParaRPr sz="1400">
              <a:solidFill>
                <a:srgbClr val="434343"/>
              </a:solidFill>
              <a:latin typeface="Raleway"/>
              <a:ea typeface="Raleway"/>
              <a:cs typeface="Raleway"/>
              <a:sym typeface="Raleway"/>
            </a:endParaRPr>
          </a:p>
          <a:p>
            <a:pPr marL="0" lvl="0" indent="0" algn="l" rtl="0">
              <a:spcBef>
                <a:spcPts val="1200"/>
              </a:spcBef>
              <a:spcAft>
                <a:spcPts val="1200"/>
              </a:spcAft>
              <a:buNone/>
            </a:pPr>
            <a:r>
              <a:rPr lang="en" sz="1400">
                <a:solidFill>
                  <a:srgbClr val="434343"/>
                </a:solidFill>
                <a:latin typeface="Raleway"/>
                <a:ea typeface="Raleway"/>
                <a:cs typeface="Raleway"/>
                <a:sym typeface="Raleway"/>
              </a:rPr>
              <a:t>– Finding the Kth smallest element </a:t>
            </a:r>
            <a:endParaRPr sz="1400">
              <a:solidFill>
                <a:srgbClr val="434343"/>
              </a:solidFill>
              <a:latin typeface="Raleway"/>
              <a:ea typeface="Raleway"/>
              <a:cs typeface="Raleway"/>
              <a:sym typeface="Raleway"/>
            </a:endParaRPr>
          </a:p>
        </p:txBody>
      </p:sp>
      <p:sp>
        <p:nvSpPr>
          <p:cNvPr id="68" name="Google Shape;68;p14"/>
          <p:cNvSpPr txBox="1">
            <a:spLocks noGrp="1"/>
          </p:cNvSpPr>
          <p:nvPr>
            <p:ph type="body" idx="1"/>
          </p:nvPr>
        </p:nvSpPr>
        <p:spPr>
          <a:xfrm>
            <a:off x="4880075" y="1152475"/>
            <a:ext cx="4035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434343"/>
                </a:solidFill>
                <a:latin typeface="Raleway"/>
                <a:ea typeface="Raleway"/>
                <a:cs typeface="Raleway"/>
                <a:sym typeface="Raleway"/>
              </a:rPr>
              <a:t>Python Lists: List operations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Tuples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Sets Operations </a:t>
            </a:r>
            <a:endParaRPr sz="1400">
              <a:solidFill>
                <a:srgbClr val="434343"/>
              </a:solidFill>
              <a:latin typeface="Raleway"/>
              <a:ea typeface="Raleway"/>
              <a:cs typeface="Raleway"/>
              <a:sym typeface="Raleway"/>
            </a:endParaRPr>
          </a:p>
          <a:p>
            <a:pPr marL="0" lvl="0" indent="0" algn="l" rtl="0">
              <a:spcBef>
                <a:spcPts val="1200"/>
              </a:spcBef>
              <a:spcAft>
                <a:spcPts val="0"/>
              </a:spcAft>
              <a:buNone/>
            </a:pPr>
            <a:r>
              <a:rPr lang="en" sz="1400">
                <a:solidFill>
                  <a:srgbClr val="434343"/>
                </a:solidFill>
                <a:latin typeface="Raleway"/>
                <a:ea typeface="Raleway"/>
                <a:cs typeface="Raleway"/>
                <a:sym typeface="Raleway"/>
              </a:rPr>
              <a:t>– Dictionaries </a:t>
            </a:r>
            <a:endParaRPr sz="1400">
              <a:solidFill>
                <a:srgbClr val="434343"/>
              </a:solidFill>
              <a:latin typeface="Raleway"/>
              <a:ea typeface="Raleway"/>
              <a:cs typeface="Raleway"/>
              <a:sym typeface="Raleway"/>
            </a:endParaRPr>
          </a:p>
          <a:p>
            <a:pPr marL="0" lvl="0" indent="0" algn="l" rtl="0">
              <a:spcBef>
                <a:spcPts val="1200"/>
              </a:spcBef>
              <a:spcAft>
                <a:spcPts val="1200"/>
              </a:spcAft>
              <a:buNone/>
            </a:pPr>
            <a:r>
              <a:rPr lang="en" sz="1400">
                <a:solidFill>
                  <a:srgbClr val="434343"/>
                </a:solidFill>
                <a:latin typeface="Raleway"/>
                <a:ea typeface="Raleway"/>
                <a:cs typeface="Raleway"/>
                <a:sym typeface="Raleway"/>
              </a:rPr>
              <a:t>– Time Tradeoff. </a:t>
            </a:r>
            <a:endParaRPr sz="1400">
              <a:solidFill>
                <a:srgbClr val="434343"/>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1.a Reverse an Array List in Python_Cont.</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08800"/>
                </a:solidFill>
                <a:latin typeface="Source Code Pro"/>
                <a:ea typeface="Source Code Pro"/>
                <a:cs typeface="Source Code Pro"/>
                <a:sym typeface="Source Code Pro"/>
              </a:rPr>
              <a:t>#Using List Slicing to Reverse an Array in Python</a:t>
            </a:r>
            <a:endParaRPr sz="1200">
              <a:solidFill>
                <a:srgbClr val="008800"/>
              </a:solidFill>
              <a:latin typeface="Source Code Pro"/>
              <a:ea typeface="Source Code Pro"/>
              <a:cs typeface="Source Code Pro"/>
              <a:sym typeface="Source Code Pro"/>
            </a:endParaRPr>
          </a:p>
          <a:p>
            <a:pPr marL="0" lvl="0" indent="0" algn="l" rtl="0">
              <a:spcBef>
                <a:spcPts val="1200"/>
              </a:spcBef>
              <a:spcAft>
                <a:spcPts val="0"/>
              </a:spcAft>
              <a:buNone/>
            </a:pPr>
            <a:endParaRPr sz="1200">
              <a:solidFill>
                <a:srgbClr val="008800"/>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arr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[11, 22, 33, 44, 55]</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print("Array is :",arr)</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latin typeface="Source Code Pro"/>
                <a:ea typeface="Source Code Pro"/>
                <a:cs typeface="Source Code Pro"/>
                <a:sym typeface="Source Code Pro"/>
              </a:rPr>
              <a:t>res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arr[::</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1] #reversing using list slicing</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1200"/>
              </a:spcBef>
              <a:spcAft>
                <a:spcPts val="0"/>
              </a:spcAft>
              <a:buNone/>
            </a:pPr>
            <a:r>
              <a:rPr lang="en" sz="1200">
                <a:solidFill>
                  <a:schemeClr val="dk2"/>
                </a:solidFill>
                <a:latin typeface="Source Code Pro"/>
                <a:ea typeface="Source Code Pro"/>
                <a:cs typeface="Source Code Pro"/>
                <a:sym typeface="Source Code Pro"/>
              </a:rPr>
              <a:t>print("Resultant new reversed array:",res)</a:t>
            </a:r>
            <a:endParaRPr sz="12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1.b Using reverse() method</a:t>
            </a:r>
            <a:endParaRPr/>
          </a:p>
        </p:txBody>
      </p:sp>
      <p:sp>
        <p:nvSpPr>
          <p:cNvPr id="194" name="Google Shape;19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Python also provides a built-in method reverse() that directly reverses the order of list items right at the original place.</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24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arr = [11, 22, 33, 44, 55]</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print("Before reversal Array is :",arr)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r>
              <a:rPr lang="en" sz="1200">
                <a:solidFill>
                  <a:srgbClr val="0A0C10"/>
                </a:solidFill>
                <a:highlight>
                  <a:schemeClr val="lt1"/>
                </a:highlight>
                <a:latin typeface="Source Code Pro"/>
                <a:ea typeface="Source Code Pro"/>
                <a:cs typeface="Source Code Pro"/>
                <a:sym typeface="Source Code Pro"/>
              </a:rPr>
              <a:t>arr.reverse() #reversing using reverse()</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1000"/>
              </a:spcAft>
              <a:buNone/>
            </a:pPr>
            <a:r>
              <a:rPr lang="en" sz="1200">
                <a:solidFill>
                  <a:srgbClr val="0A0C10"/>
                </a:solidFill>
                <a:highlight>
                  <a:schemeClr val="lt1"/>
                </a:highlight>
                <a:latin typeface="Source Code Pro"/>
                <a:ea typeface="Source Code Pro"/>
                <a:cs typeface="Source Code Pro"/>
                <a:sym typeface="Source Code Pro"/>
              </a:rPr>
              <a:t>print("After reversing Array:",arr)</a:t>
            </a:r>
            <a:endParaRPr sz="16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1.c Using reversed() method</a:t>
            </a:r>
            <a:endParaRPr/>
          </a:p>
        </p:txBody>
      </p:sp>
      <p:sp>
        <p:nvSpPr>
          <p:cNvPr id="200" name="Google Shape;200;p34"/>
          <p:cNvSpPr txBox="1">
            <a:spLocks noGrp="1"/>
          </p:cNvSpPr>
          <p:nvPr>
            <p:ph type="body" idx="1"/>
          </p:nvPr>
        </p:nvSpPr>
        <p:spPr>
          <a:xfrm>
            <a:off x="311700" y="1152475"/>
            <a:ext cx="8520600" cy="371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We have yet another method, reversed() which when passed with a list returns an iterable having just items of the list in reverse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24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00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arr = [12, 34, 56, 78]</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print("Original Array is :",arr)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None/>
            </a:pP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08800"/>
                </a:solidFill>
                <a:highlight>
                  <a:schemeClr val="lt1"/>
                </a:highlight>
                <a:latin typeface="Source Code Pro"/>
                <a:ea typeface="Source Code Pro"/>
                <a:cs typeface="Source Code Pro"/>
                <a:sym typeface="Source Code Pro"/>
              </a:rPr>
              <a:t>#reversing using reversed()</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0"/>
              </a:spcAft>
              <a:buClr>
                <a:schemeClr val="dk2"/>
              </a:buClr>
              <a:buSzPts val="1100"/>
              <a:buFont typeface="Arial"/>
              <a:buNone/>
            </a:pPr>
            <a:r>
              <a:rPr lang="en" sz="1200">
                <a:solidFill>
                  <a:srgbClr val="0A0C10"/>
                </a:solidFill>
                <a:highlight>
                  <a:schemeClr val="lt1"/>
                </a:highlight>
                <a:latin typeface="Source Code Pro"/>
                <a:ea typeface="Source Code Pro"/>
                <a:cs typeface="Source Code Pro"/>
                <a:sym typeface="Source Code Pro"/>
              </a:rPr>
              <a:t>result=list(reversed(arr))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000"/>
              </a:spcBef>
              <a:spcAft>
                <a:spcPts val="1000"/>
              </a:spcAft>
              <a:buNone/>
            </a:pPr>
            <a:r>
              <a:rPr lang="en" sz="1200">
                <a:solidFill>
                  <a:srgbClr val="0A0C10"/>
                </a:solidFill>
                <a:highlight>
                  <a:schemeClr val="lt1"/>
                </a:highlight>
                <a:latin typeface="Source Code Pro"/>
                <a:ea typeface="Source Code Pro"/>
                <a:cs typeface="Source Code Pro"/>
                <a:sym typeface="Source Code Pro"/>
              </a:rPr>
              <a:t>print("Resultant new reversed Array:",result)</a:t>
            </a:r>
            <a:endParaRPr sz="12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Reversing an Array of Array Module in Python</a:t>
            </a:r>
            <a:endParaRPr/>
          </a:p>
        </p:txBody>
      </p:sp>
      <p:sp>
        <p:nvSpPr>
          <p:cNvPr id="206" name="Google Shape;20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2400"/>
              </a:spcAft>
              <a:buNone/>
            </a:pPr>
            <a:r>
              <a:rPr lang="en" sz="1600">
                <a:solidFill>
                  <a:srgbClr val="0A0C10"/>
                </a:solidFill>
                <a:highlight>
                  <a:srgbClr val="FFFFFF"/>
                </a:highlight>
                <a:latin typeface="Old Standard TT"/>
                <a:ea typeface="Old Standard TT"/>
                <a:cs typeface="Old Standard TT"/>
                <a:sym typeface="Old Standard TT"/>
              </a:rPr>
              <a:t>We can use the </a:t>
            </a:r>
            <a:r>
              <a:rPr lang="en" sz="1600" b="1">
                <a:solidFill>
                  <a:srgbClr val="0A0C10"/>
                </a:solidFill>
                <a:highlight>
                  <a:srgbClr val="FFFFFF"/>
                </a:highlight>
                <a:latin typeface="Old Standard TT"/>
                <a:ea typeface="Old Standard TT"/>
                <a:cs typeface="Old Standard TT"/>
                <a:sym typeface="Old Standard TT"/>
              </a:rPr>
              <a:t>Array module</a:t>
            </a:r>
            <a:r>
              <a:rPr lang="en" sz="1600">
                <a:solidFill>
                  <a:srgbClr val="0A0C10"/>
                </a:solidFill>
                <a:highlight>
                  <a:srgbClr val="FFFFFF"/>
                </a:highlight>
                <a:latin typeface="Old Standard TT"/>
                <a:ea typeface="Old Standard TT"/>
                <a:cs typeface="Old Standard TT"/>
                <a:sym typeface="Old Standard TT"/>
              </a:rPr>
              <a:t> to create array-like objects of different data types. Though this module enforces a lot of restrictions when it comes to the array’s data type, it is widely used to work with array data structures in Python.</a:t>
            </a:r>
            <a:endParaRPr sz="1600">
              <a:latin typeface="Old Standard TT"/>
              <a:ea typeface="Old Standard TT"/>
              <a:cs typeface="Old Standard TT"/>
              <a:sym typeface="Old Standard T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 Using reverse() method</a:t>
            </a:r>
            <a:endParaRPr/>
          </a:p>
        </p:txBody>
      </p:sp>
      <p:sp>
        <p:nvSpPr>
          <p:cNvPr id="212" name="Google Shape;212;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Similar to lists, the reverse() method can also be used to directly reverse an array in Python of the Array module. It reverses an array at its original location, hence doesn’t require extra space for storing the results.</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import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new_arr = array.array('i',[2,4,6,8,10,12])</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print("Original Array is :",new_arr)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08800"/>
                </a:solidFill>
                <a:highlight>
                  <a:schemeClr val="lt1"/>
                </a:highlight>
                <a:latin typeface="Source Code Pro"/>
                <a:ea typeface="Source Code Pro"/>
                <a:cs typeface="Source Code Pro"/>
                <a:sym typeface="Source Code Pro"/>
              </a:rPr>
              <a:t>#reversing using reverse()</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ct val="91666"/>
              <a:buFont typeface="Arial"/>
              <a:buNone/>
            </a:pPr>
            <a:r>
              <a:rPr lang="en" sz="1200">
                <a:solidFill>
                  <a:srgbClr val="0A0C10"/>
                </a:solidFill>
                <a:highlight>
                  <a:schemeClr val="lt1"/>
                </a:highlight>
                <a:latin typeface="Source Code Pro"/>
                <a:ea typeface="Source Code Pro"/>
                <a:cs typeface="Source Code Pro"/>
                <a:sym typeface="Source Code Pro"/>
              </a:rPr>
              <a:t>new_arr.reverse()</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print("Reversed Array:",new_arr)</a:t>
            </a:r>
            <a:endParaRPr sz="16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2.a Using reversed() method</a:t>
            </a:r>
            <a:endParaRPr/>
          </a:p>
        </p:txBody>
      </p:sp>
      <p:sp>
        <p:nvSpPr>
          <p:cNvPr id="218" name="Google Shape;218;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Again, the reversed() method when passed with an array, returns an iterable with elements in reverse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200">
                <a:solidFill>
                  <a:srgbClr val="0A0C10"/>
                </a:solidFill>
                <a:highlight>
                  <a:schemeClr val="lt1"/>
                </a:highlight>
                <a:latin typeface="Source Code Pro"/>
                <a:ea typeface="Source Code Pro"/>
                <a:cs typeface="Source Code Pro"/>
                <a:sym typeface="Source Code Pro"/>
              </a:rPr>
              <a:t>import array</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08800"/>
                </a:solidFill>
                <a:highlight>
                  <a:schemeClr val="lt1"/>
                </a:highlight>
                <a:latin typeface="Source Code Pro"/>
                <a:ea typeface="Source Code Pro"/>
                <a:cs typeface="Source Code Pro"/>
                <a:sym typeface="Source Code Pro"/>
              </a:rPr>
              <a:t>#The original array</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new_arr=array.array('i',[10,20,30,40])</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print("Original Array is :",new_arr)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 </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08800"/>
                </a:solidFill>
                <a:highlight>
                  <a:schemeClr val="lt1"/>
                </a:highlight>
                <a:latin typeface="Source Code Pro"/>
                <a:ea typeface="Source Code Pro"/>
                <a:cs typeface="Source Code Pro"/>
                <a:sym typeface="Source Code Pro"/>
              </a:rPr>
              <a:t>#reversing using reversed()</a:t>
            </a:r>
            <a:endParaRPr sz="12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res_arr=array.array('i',reversed(new_arr))</a:t>
            </a:r>
            <a:endParaRPr sz="12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200">
                <a:solidFill>
                  <a:srgbClr val="0A0C10"/>
                </a:solidFill>
                <a:highlight>
                  <a:schemeClr val="lt1"/>
                </a:highlight>
                <a:latin typeface="Source Code Pro"/>
                <a:ea typeface="Source Code Pro"/>
                <a:cs typeface="Source Code Pro"/>
                <a:sym typeface="Source Code Pro"/>
              </a:rPr>
              <a:t>print("Resultant Reversed Array:",res_arr)</a:t>
            </a:r>
            <a:endParaRPr sz="12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a:t>3. </a:t>
            </a:r>
            <a:r>
              <a:rPr lang="en" sz="2700">
                <a:highlight>
                  <a:srgbClr val="FFFFFF"/>
                </a:highlight>
              </a:rPr>
              <a:t>Reversing a NumPy Array in Python</a:t>
            </a:r>
            <a:endParaRPr sz="2700"/>
          </a:p>
        </p:txBody>
      </p:sp>
      <p:sp>
        <p:nvSpPr>
          <p:cNvPr id="224" name="Google Shape;224;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Numpy module allows us to use </a:t>
            </a:r>
            <a:r>
              <a:rPr lang="en" sz="1600" b="1">
                <a:solidFill>
                  <a:srgbClr val="0A0C10"/>
                </a:solidFill>
                <a:highlight>
                  <a:srgbClr val="FFFFFF"/>
                </a:highlight>
                <a:latin typeface="Old Standard TT"/>
                <a:ea typeface="Old Standard TT"/>
                <a:cs typeface="Old Standard TT"/>
                <a:sym typeface="Old Standard TT"/>
              </a:rPr>
              <a:t>array </a:t>
            </a:r>
            <a:r>
              <a:rPr lang="en" sz="1600">
                <a:solidFill>
                  <a:srgbClr val="0A0C10"/>
                </a:solidFill>
                <a:highlight>
                  <a:srgbClr val="FFFFFF"/>
                </a:highlight>
                <a:latin typeface="Old Standard TT"/>
                <a:ea typeface="Old Standard TT"/>
                <a:cs typeface="Old Standard TT"/>
                <a:sym typeface="Old Standard TT"/>
              </a:rPr>
              <a:t>data structures in Python which are really </a:t>
            </a:r>
            <a:r>
              <a:rPr lang="en" sz="1600" b="1">
                <a:solidFill>
                  <a:srgbClr val="0A0C10"/>
                </a:solidFill>
                <a:highlight>
                  <a:srgbClr val="FFFFFF"/>
                </a:highlight>
                <a:latin typeface="Old Standard TT"/>
                <a:ea typeface="Old Standard TT"/>
                <a:cs typeface="Old Standard TT"/>
                <a:sym typeface="Old Standard TT"/>
              </a:rPr>
              <a:t>fast </a:t>
            </a:r>
            <a:r>
              <a:rPr lang="en" sz="1600">
                <a:solidFill>
                  <a:srgbClr val="0A0C10"/>
                </a:solidFill>
                <a:highlight>
                  <a:srgbClr val="FFFFFF"/>
                </a:highlight>
                <a:latin typeface="Old Standard TT"/>
                <a:ea typeface="Old Standard TT"/>
                <a:cs typeface="Old Standard TT"/>
                <a:sym typeface="Old Standard TT"/>
              </a:rPr>
              <a:t>and only allow same data type arrays.</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1200"/>
              </a:spcAft>
              <a:buNone/>
            </a:pPr>
            <a:endParaRPr sz="1600">
              <a:solidFill>
                <a:srgbClr val="0A0C10"/>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3.a Using Flip() Method</a:t>
            </a:r>
            <a:endParaRPr/>
          </a:p>
        </p:txBody>
      </p:sp>
      <p:sp>
        <p:nvSpPr>
          <p:cNvPr id="230" name="Google Shape;230;p39"/>
          <p:cNvSpPr txBox="1">
            <a:spLocks noGrp="1"/>
          </p:cNvSpPr>
          <p:nvPr>
            <p:ph type="body" idx="1"/>
          </p:nvPr>
        </p:nvSpPr>
        <p:spPr>
          <a:xfrm>
            <a:off x="311700" y="1152475"/>
            <a:ext cx="8520600" cy="3735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flip() method in the NumPy module reverses the order of a NumPy array and returns the NumPy array object.</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new_arr=np.array(['A','s','k','P','y','t','h','o','n'])</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#reversing using flip() Method</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res_arr=np.flip(new_arr)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00000"/>
              </a:lnSpc>
              <a:spcBef>
                <a:spcPts val="1200"/>
              </a:spcBef>
              <a:spcAft>
                <a:spcPts val="120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7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3.b Using Flipud() Method</a:t>
            </a:r>
            <a:endParaRPr/>
          </a:p>
        </p:txBody>
      </p:sp>
      <p:sp>
        <p:nvSpPr>
          <p:cNvPr id="236" name="Google Shape;236;p40"/>
          <p:cNvSpPr txBox="1">
            <a:spLocks noGrp="1"/>
          </p:cNvSpPr>
          <p:nvPr>
            <p:ph type="body" idx="1"/>
          </p:nvPr>
        </p:nvSpPr>
        <p:spPr>
          <a:xfrm>
            <a:off x="311700" y="1152475"/>
            <a:ext cx="8520600" cy="373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The flipud() method is yet another method in the </a:t>
            </a:r>
            <a:r>
              <a:rPr lang="en" sz="1600" b="1">
                <a:solidFill>
                  <a:srgbClr val="0A0C10"/>
                </a:solidFill>
                <a:highlight>
                  <a:srgbClr val="FFFFFF"/>
                </a:highlight>
                <a:latin typeface="Old Standard TT"/>
                <a:ea typeface="Old Standard TT"/>
                <a:cs typeface="Old Standard TT"/>
                <a:sym typeface="Old Standard TT"/>
              </a:rPr>
              <a:t>NumPy </a:t>
            </a:r>
            <a:r>
              <a:rPr lang="en" sz="1600">
                <a:solidFill>
                  <a:srgbClr val="0A0C10"/>
                </a:solidFill>
                <a:highlight>
                  <a:srgbClr val="FFFFFF"/>
                </a:highlight>
                <a:latin typeface="Old Standard TT"/>
                <a:ea typeface="Old Standard TT"/>
                <a:cs typeface="Old Standard TT"/>
                <a:sym typeface="Old Standard TT"/>
              </a:rPr>
              <a:t>module which flips an array up/down. It can also be used to reverse a NumPy array in Python.</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new_arr=np.array(['A','s','k','P','y','t','h','o','n'])</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08800"/>
                </a:solidFill>
                <a:highlight>
                  <a:schemeClr val="lt1"/>
                </a:highlight>
                <a:latin typeface="Source Code Pro"/>
                <a:ea typeface="Source Code Pro"/>
                <a:cs typeface="Source Code Pro"/>
                <a:sym typeface="Source Code Pro"/>
              </a:rPr>
              <a:t>#reversing using flipud() Method</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res_arr=np.flipud(new_arr)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4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3.c Using Simple Slicing</a:t>
            </a:r>
            <a:endParaRPr/>
          </a:p>
        </p:txBody>
      </p:sp>
      <p:sp>
        <p:nvSpPr>
          <p:cNvPr id="242" name="Google Shape;242;p41"/>
          <p:cNvSpPr txBox="1">
            <a:spLocks noGrp="1"/>
          </p:cNvSpPr>
          <p:nvPr>
            <p:ph type="body" idx="1"/>
          </p:nvPr>
        </p:nvSpPr>
        <p:spPr>
          <a:xfrm>
            <a:off x="311700" y="1152475"/>
            <a:ext cx="8520600" cy="3857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0A0C10"/>
                </a:solidFill>
                <a:highlight>
                  <a:srgbClr val="FFFFFF"/>
                </a:highlight>
                <a:latin typeface="Old Standard TT"/>
                <a:ea typeface="Old Standard TT"/>
                <a:cs typeface="Old Standard TT"/>
                <a:sym typeface="Old Standard TT"/>
              </a:rPr>
              <a:t>As we did earlier with lists, we can reverse an array in Python built with Numpy using </a:t>
            </a:r>
            <a:r>
              <a:rPr lang="en" sz="1600" b="1">
                <a:solidFill>
                  <a:srgbClr val="0A0C10"/>
                </a:solidFill>
                <a:highlight>
                  <a:srgbClr val="FFFFFF"/>
                </a:highlight>
                <a:latin typeface="Old Standard TT"/>
                <a:ea typeface="Old Standard TT"/>
                <a:cs typeface="Old Standard TT"/>
                <a:sym typeface="Old Standard TT"/>
              </a:rPr>
              <a:t>slicing</a:t>
            </a:r>
            <a:r>
              <a:rPr lang="en" sz="1600">
                <a:solidFill>
                  <a:srgbClr val="0A0C10"/>
                </a:solidFill>
                <a:highlight>
                  <a:srgbClr val="FFFFFF"/>
                </a:highlight>
                <a:latin typeface="Old Standard TT"/>
                <a:ea typeface="Old Standard TT"/>
                <a:cs typeface="Old Standard TT"/>
                <a:sym typeface="Old Standard TT"/>
              </a:rPr>
              <a:t>. We create a new </a:t>
            </a:r>
            <a:r>
              <a:rPr lang="en" sz="1600" b="1">
                <a:solidFill>
                  <a:srgbClr val="0A0C10"/>
                </a:solidFill>
                <a:highlight>
                  <a:srgbClr val="FFFFFF"/>
                </a:highlight>
                <a:latin typeface="Old Standard TT"/>
                <a:ea typeface="Old Standard TT"/>
                <a:cs typeface="Old Standard TT"/>
                <a:sym typeface="Old Standard TT"/>
              </a:rPr>
              <a:t>NumPy </a:t>
            </a:r>
            <a:r>
              <a:rPr lang="en" sz="1600">
                <a:solidFill>
                  <a:srgbClr val="0A0C10"/>
                </a:solidFill>
                <a:highlight>
                  <a:srgbClr val="FFFFFF"/>
                </a:highlight>
                <a:latin typeface="Old Standard TT"/>
                <a:ea typeface="Old Standard TT"/>
                <a:cs typeface="Old Standard TT"/>
                <a:sym typeface="Old Standard TT"/>
              </a:rPr>
              <a:t>array object which holds items in a reversed order.</a:t>
            </a:r>
            <a:endParaRPr sz="1600">
              <a:solidFill>
                <a:srgbClr val="0A0C10"/>
              </a:solidFill>
              <a:highlight>
                <a:srgbClr val="FFFFFF"/>
              </a:highlight>
              <a:latin typeface="Old Standard TT"/>
              <a:ea typeface="Old Standard TT"/>
              <a:cs typeface="Old Standard TT"/>
              <a:sym typeface="Old Standard TT"/>
            </a:endParaRPr>
          </a:p>
          <a:p>
            <a:pPr marL="0" lvl="0" indent="0" algn="l" rtl="0">
              <a:spcBef>
                <a:spcPts val="1200"/>
              </a:spcBef>
              <a:spcAft>
                <a:spcPts val="0"/>
              </a:spcAft>
              <a:buNone/>
            </a:pPr>
            <a:r>
              <a:rPr lang="en" sz="1600">
                <a:solidFill>
                  <a:srgbClr val="0A0C10"/>
                </a:solidFill>
                <a:highlight>
                  <a:srgbClr val="FFFFFF"/>
                </a:highlight>
                <a:latin typeface="Old Standard TT"/>
                <a:ea typeface="Old Standard TT"/>
                <a:cs typeface="Old Standard TT"/>
                <a:sym typeface="Old Standard TT"/>
              </a:rPr>
              <a:t>Ex. </a:t>
            </a:r>
            <a:endParaRPr sz="1600">
              <a:solidFill>
                <a:srgbClr val="0A0C10"/>
              </a:solidFill>
              <a:highlight>
                <a:srgbClr val="FFFFFF"/>
              </a:highlight>
              <a:latin typeface="Old Standard TT"/>
              <a:ea typeface="Old Standard TT"/>
              <a:cs typeface="Old Standard TT"/>
              <a:sym typeface="Old Standard TT"/>
            </a:endParaRPr>
          </a:p>
          <a:p>
            <a:pPr marL="0" lvl="0" indent="0" algn="l" rtl="0">
              <a:lnSpc>
                <a:spcPct val="150000"/>
              </a:lnSpc>
              <a:spcBef>
                <a:spcPts val="1200"/>
              </a:spcBef>
              <a:spcAft>
                <a:spcPts val="0"/>
              </a:spcAft>
              <a:buNone/>
            </a:pPr>
            <a:r>
              <a:rPr lang="en" sz="1300">
                <a:solidFill>
                  <a:srgbClr val="0A0C10"/>
                </a:solidFill>
                <a:highlight>
                  <a:schemeClr val="lt1"/>
                </a:highlight>
                <a:latin typeface="Source Code Pro"/>
                <a:ea typeface="Source Code Pro"/>
                <a:cs typeface="Source Code Pro"/>
                <a:sym typeface="Source Code Pro"/>
              </a:rPr>
              <a:t>import numpy as np</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#The original NumPy array</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new_arr=np.array([1,3,5,7,9])</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print("Original Array is :",new_arr)</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 </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08800"/>
                </a:solidFill>
                <a:highlight>
                  <a:schemeClr val="lt1"/>
                </a:highlight>
                <a:latin typeface="Source Code Pro"/>
                <a:ea typeface="Source Code Pro"/>
                <a:cs typeface="Source Code Pro"/>
                <a:sym typeface="Source Code Pro"/>
              </a:rPr>
              <a:t>#reversing using array slicing</a:t>
            </a:r>
            <a:endParaRPr sz="1300">
              <a:solidFill>
                <a:srgbClr val="00880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Clr>
                <a:schemeClr val="dk2"/>
              </a:buClr>
              <a:buSzPts val="1100"/>
              <a:buFont typeface="Arial"/>
              <a:buNone/>
            </a:pPr>
            <a:r>
              <a:rPr lang="en" sz="1300">
                <a:solidFill>
                  <a:srgbClr val="0A0C10"/>
                </a:solidFill>
                <a:highlight>
                  <a:schemeClr val="lt1"/>
                </a:highlight>
                <a:latin typeface="Source Code Pro"/>
                <a:ea typeface="Source Code Pro"/>
                <a:cs typeface="Source Code Pro"/>
                <a:sym typeface="Source Code Pro"/>
              </a:rPr>
              <a:t>res_arr=new_arr[::-1]</a:t>
            </a:r>
            <a:endParaRPr sz="1300">
              <a:solidFill>
                <a:srgbClr val="0A0C10"/>
              </a:solidFill>
              <a:highlight>
                <a:schemeClr val="lt1"/>
              </a:highlight>
              <a:latin typeface="Source Code Pro"/>
              <a:ea typeface="Source Code Pro"/>
              <a:cs typeface="Source Code Pro"/>
              <a:sym typeface="Source Code Pro"/>
            </a:endParaRPr>
          </a:p>
          <a:p>
            <a:pPr marL="0" lvl="0" indent="0" algn="l" rtl="0">
              <a:lnSpc>
                <a:spcPct val="150000"/>
              </a:lnSpc>
              <a:spcBef>
                <a:spcPts val="0"/>
              </a:spcBef>
              <a:spcAft>
                <a:spcPts val="0"/>
              </a:spcAft>
              <a:buNone/>
            </a:pPr>
            <a:r>
              <a:rPr lang="en" sz="1300">
                <a:solidFill>
                  <a:srgbClr val="0A0C10"/>
                </a:solidFill>
                <a:highlight>
                  <a:schemeClr val="lt1"/>
                </a:highlight>
                <a:latin typeface="Source Code Pro"/>
                <a:ea typeface="Source Code Pro"/>
                <a:cs typeface="Source Code Pro"/>
                <a:sym typeface="Source Code Pro"/>
              </a:rPr>
              <a:t>print("Resultant Reversed Array:",res_arr)</a:t>
            </a:r>
            <a:endParaRPr sz="1300">
              <a:solidFill>
                <a:srgbClr val="0A0C10"/>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Array: Introduction</a:t>
            </a:r>
            <a:endParaRPr/>
          </a:p>
        </p:txBody>
      </p:sp>
      <p:sp>
        <p:nvSpPr>
          <p:cNvPr id="74" name="Google Shape;74;p15"/>
          <p:cNvSpPr txBox="1">
            <a:spLocks noGrp="1"/>
          </p:cNvSpPr>
          <p:nvPr>
            <p:ph type="body" idx="1"/>
          </p:nvPr>
        </p:nvSpPr>
        <p:spPr>
          <a:xfrm>
            <a:off x="311700" y="1152475"/>
            <a:ext cx="8520600" cy="3902100"/>
          </a:xfrm>
          <a:prstGeom prst="rect">
            <a:avLst/>
          </a:prstGeom>
        </p:spPr>
        <p:txBody>
          <a:bodyPr spcFirstLastPara="1" wrap="square" lIns="91425" tIns="91425" rIns="91425" bIns="91425" anchor="t" anchorCtr="0">
            <a:noAutofit/>
          </a:bodyPr>
          <a:lstStyle/>
          <a:p>
            <a:pPr marL="457200" lvl="0" indent="-330200" algn="just" rtl="0">
              <a:spcBef>
                <a:spcPts val="120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An array is defined as a collection of items that are stored at contiguous memory locations.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It is a container which can hold a fixed number of items, and these items should be of the same type.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An array is popular in most programming languages like C/C++, JavaScript, etc.</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Array is an idea of storing multiple items of the same type together and it makes easier to calculate the position of each element by simply adding an offset to the base value.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A combination of the arrays could save a lot of time by reducing the overall size of the code. It is used to store multiple values in single variable. </a:t>
            </a:r>
            <a:endParaRPr sz="1600" dirty="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dirty="0">
                <a:solidFill>
                  <a:schemeClr val="accent1"/>
                </a:solidFill>
                <a:highlight>
                  <a:srgbClr val="FFFFFF"/>
                </a:highlight>
                <a:latin typeface="Old Standard TT"/>
                <a:ea typeface="Old Standard TT"/>
                <a:cs typeface="Old Standard TT"/>
                <a:sym typeface="Old Standard TT"/>
              </a:rPr>
              <a:t>If you have a list of items that are stored in their corresponding variables like this:	</a:t>
            </a:r>
            <a:endParaRPr sz="1600" dirty="0">
              <a:solidFill>
                <a:schemeClr val="accent1"/>
              </a:solidFill>
              <a:highlight>
                <a:srgbClr val="FFFFFF"/>
              </a:highlight>
              <a:latin typeface="Old Standard TT"/>
              <a:ea typeface="Old Standard TT"/>
              <a:cs typeface="Old Standard TT"/>
              <a:sym typeface="Old Standard T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Counting</a:t>
            </a:r>
            <a:endParaRPr/>
          </a:p>
        </p:txBody>
      </p:sp>
      <p:sp>
        <p:nvSpPr>
          <p:cNvPr id="248" name="Google Shape;248;p42"/>
          <p:cNvSpPr txBox="1">
            <a:spLocks noGrp="1"/>
          </p:cNvSpPr>
          <p:nvPr>
            <p:ph type="body" idx="1"/>
          </p:nvPr>
        </p:nvSpPr>
        <p:spPr>
          <a:xfrm>
            <a:off x="311700" y="1152475"/>
            <a:ext cx="4165200" cy="3735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2"/>
              </a:buClr>
              <a:buSzPts val="1600"/>
              <a:buFont typeface="Old Standard TT"/>
              <a:buAutoNum type="arabicPeriod"/>
            </a:pPr>
            <a:r>
              <a:rPr lang="en" sz="1600">
                <a:solidFill>
                  <a:schemeClr val="dk2"/>
                </a:solidFill>
                <a:latin typeface="Old Standard TT"/>
                <a:ea typeface="Old Standard TT"/>
                <a:cs typeface="Old Standard TT"/>
                <a:sym typeface="Old Standard TT"/>
              </a:rPr>
              <a:t>Using length method</a:t>
            </a:r>
            <a:endParaRPr sz="1600">
              <a:solidFill>
                <a:schemeClr val="dk2"/>
              </a:solidFill>
              <a:latin typeface="Old Standard TT"/>
              <a:ea typeface="Old Standard TT"/>
              <a:cs typeface="Old Standard TT"/>
              <a:sym typeface="Old Standard TT"/>
            </a:endParaRPr>
          </a:p>
          <a:p>
            <a:pPr marL="457200" lvl="0" indent="0" algn="l" rtl="0">
              <a:spcBef>
                <a:spcPts val="1200"/>
              </a:spcBef>
              <a:spcAft>
                <a:spcPts val="0"/>
              </a:spcAft>
              <a:buNone/>
            </a:pPr>
            <a:r>
              <a:rPr lang="en" sz="1600">
                <a:solidFill>
                  <a:schemeClr val="dk2"/>
                </a:solidFill>
                <a:latin typeface="Old Standard TT"/>
                <a:ea typeface="Old Standard TT"/>
                <a:cs typeface="Old Standard TT"/>
                <a:sym typeface="Old Standard TT"/>
              </a:rPr>
              <a:t>Syntax: </a:t>
            </a:r>
            <a:endParaRPr sz="1600">
              <a:solidFill>
                <a:schemeClr val="dk2"/>
              </a:solidFill>
              <a:latin typeface="Old Standard TT"/>
              <a:ea typeface="Old Standard TT"/>
              <a:cs typeface="Old Standard TT"/>
              <a:sym typeface="Old Standard TT"/>
            </a:endParaRPr>
          </a:p>
          <a:p>
            <a:pPr marL="457200" lvl="0" indent="0" algn="l" rtl="0">
              <a:spcBef>
                <a:spcPts val="1200"/>
              </a:spcBef>
              <a:spcAft>
                <a:spcPts val="0"/>
              </a:spcAft>
              <a:buNone/>
            </a:pPr>
            <a:r>
              <a:rPr lang="en" sz="1300">
                <a:solidFill>
                  <a:schemeClr val="dk2"/>
                </a:solidFill>
                <a:latin typeface="Source Code Pro"/>
                <a:ea typeface="Source Code Pro"/>
                <a:cs typeface="Source Code Pro"/>
                <a:sym typeface="Source Code Pro"/>
              </a:rPr>
              <a:t>len(array_name)</a:t>
            </a: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1200"/>
              </a:spcAft>
              <a:buNone/>
            </a:pPr>
            <a:endParaRPr sz="1200">
              <a:solidFill>
                <a:srgbClr val="000088"/>
              </a:solidFill>
              <a:highlight>
                <a:schemeClr val="lt1"/>
              </a:highlight>
              <a:latin typeface="Source Code Pro"/>
              <a:ea typeface="Source Code Pro"/>
              <a:cs typeface="Source Code Pro"/>
              <a:sym typeface="Source Code Pro"/>
            </a:endParaRPr>
          </a:p>
        </p:txBody>
      </p:sp>
      <p:sp>
        <p:nvSpPr>
          <p:cNvPr id="249" name="Google Shape;249;p42"/>
          <p:cNvSpPr txBox="1">
            <a:spLocks noGrp="1"/>
          </p:cNvSpPr>
          <p:nvPr>
            <p:ph type="body" idx="1"/>
          </p:nvPr>
        </p:nvSpPr>
        <p:spPr>
          <a:xfrm>
            <a:off x="4578900" y="1152475"/>
            <a:ext cx="4165200" cy="373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latin typeface="Old Standard TT"/>
                <a:ea typeface="Old Standard TT"/>
                <a:cs typeface="Old Standard TT"/>
                <a:sym typeface="Old Standard TT"/>
              </a:rPr>
              <a:t>2.	Using count variable</a:t>
            </a:r>
            <a:endParaRPr sz="1600">
              <a:solidFill>
                <a:schemeClr val="dk2"/>
              </a:solidFill>
              <a:latin typeface="Old Standard TT"/>
              <a:ea typeface="Old Standard TT"/>
              <a:cs typeface="Old Standard TT"/>
              <a:sym typeface="Old Standard TT"/>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from</a:t>
            </a:r>
            <a:r>
              <a:rPr lang="en" sz="1200">
                <a:solidFill>
                  <a:schemeClr val="dk2"/>
                </a:solidFill>
                <a:highlight>
                  <a:schemeClr val="lt1"/>
                </a:highlight>
                <a:latin typeface="Source Code Pro"/>
                <a:ea typeface="Source Code Pro"/>
                <a:cs typeface="Source Code Pro"/>
                <a:sym typeface="Source Code Pro"/>
              </a:rPr>
              <a:t> array </a:t>
            </a:r>
            <a:r>
              <a:rPr lang="en" sz="1200">
                <a:solidFill>
                  <a:srgbClr val="000088"/>
                </a:solidFill>
                <a:highlight>
                  <a:schemeClr val="lt1"/>
                </a:highlight>
                <a:latin typeface="Source Code Pro"/>
                <a:ea typeface="Source Code Pro"/>
                <a:cs typeface="Source Code Pro"/>
                <a:sym typeface="Source Code Pro"/>
              </a:rPr>
              <a:t>import</a:t>
            </a:r>
            <a:r>
              <a:rPr lang="en" sz="1200">
                <a:solidFill>
                  <a:schemeClr val="dk2"/>
                </a:solidFill>
                <a:highlight>
                  <a:schemeClr val="lt1"/>
                </a:highlight>
                <a:latin typeface="Source Code Pro"/>
                <a:ea typeface="Source Code Pro"/>
                <a:cs typeface="Source Code Pro"/>
                <a:sym typeface="Source Code Pro"/>
              </a:rPr>
              <a:t> </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chemeClr val="dk2"/>
                </a:solidFill>
                <a:highlight>
                  <a:schemeClr val="lt1"/>
                </a:highlight>
                <a:latin typeface="Source Code Pro"/>
                <a:ea typeface="Source Code Pro"/>
                <a:cs typeface="Source Code Pro"/>
                <a:sym typeface="Source Code Pro"/>
              </a:rPr>
              <a:t>array1 </a:t>
            </a:r>
            <a:r>
              <a:rPr lang="en" sz="1200">
                <a:solidFill>
                  <a:srgbClr val="666600"/>
                </a:solidFill>
                <a:highlight>
                  <a:schemeClr val="lt1"/>
                </a:highlight>
                <a:latin typeface="Source Code Pro"/>
                <a:ea typeface="Source Code Pro"/>
                <a:cs typeface="Source Code Pro"/>
                <a:sym typeface="Source Code Pro"/>
              </a:rPr>
              <a:t>=</a:t>
            </a:r>
            <a:r>
              <a:rPr lang="en" sz="1200">
                <a:solidFill>
                  <a:schemeClr val="dk2"/>
                </a:solidFill>
                <a:highlight>
                  <a:schemeClr val="lt1"/>
                </a:highlight>
                <a:latin typeface="Source Code Pro"/>
                <a:ea typeface="Source Code Pro"/>
                <a:cs typeface="Source Code Pro"/>
                <a:sym typeface="Source Code Pro"/>
              </a:rPr>
              <a:t> array</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8800"/>
                </a:solidFill>
                <a:highlight>
                  <a:schemeClr val="lt1"/>
                </a:highlight>
                <a:latin typeface="Source Code Pro"/>
                <a:ea typeface="Source Code Pro"/>
                <a:cs typeface="Source Code Pro"/>
                <a:sym typeface="Source Code Pro"/>
              </a:rPr>
              <a:t>'i'</a:t>
            </a:r>
            <a:r>
              <a:rPr lang="en" sz="1200">
                <a:solidFill>
                  <a:srgbClr val="666600"/>
                </a:solidFill>
                <a:highlight>
                  <a:schemeClr val="lt1"/>
                </a:highlight>
                <a:latin typeface="Source Code Pro"/>
                <a:ea typeface="Source Code Pro"/>
                <a:cs typeface="Source Code Pro"/>
                <a:sym typeface="Source Code Pro"/>
              </a:rPr>
              <a:t>,</a:t>
            </a:r>
            <a:r>
              <a:rPr lang="en" sz="1200">
                <a:solidFill>
                  <a:schemeClr val="dk2"/>
                </a:solidFill>
                <a:highlight>
                  <a:schemeClr val="lt1"/>
                </a:highlight>
                <a:latin typeface="Source Code Pro"/>
                <a:ea typeface="Source Code Pro"/>
                <a:cs typeface="Source Code Pro"/>
                <a:sym typeface="Source Code Pro"/>
              </a:rPr>
              <a:t> </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10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20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30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40</a:t>
            </a:r>
            <a:r>
              <a:rPr lang="en" sz="1200">
                <a:solidFill>
                  <a:srgbClr val="666600"/>
                </a:solidFill>
                <a:highlight>
                  <a:schemeClr val="lt1"/>
                </a:highlight>
                <a:latin typeface="Source Code Pro"/>
                <a:ea typeface="Source Code Pro"/>
                <a:cs typeface="Source Code Pro"/>
                <a:sym typeface="Source Code Pro"/>
              </a:rPr>
              <a:t>,</a:t>
            </a:r>
            <a:r>
              <a:rPr lang="en" sz="1200">
                <a:solidFill>
                  <a:srgbClr val="006666"/>
                </a:solidFill>
                <a:highlight>
                  <a:schemeClr val="lt1"/>
                </a:highlight>
                <a:latin typeface="Source Code Pro"/>
                <a:ea typeface="Source Code Pro"/>
                <a:cs typeface="Source Code Pro"/>
                <a:sym typeface="Source Code Pro"/>
              </a:rPr>
              <a:t>50</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count = 0</a:t>
            </a: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for</a:t>
            </a:r>
            <a:r>
              <a:rPr lang="en" sz="1200">
                <a:solidFill>
                  <a:schemeClr val="dk2"/>
                </a:solidFill>
                <a:highlight>
                  <a:schemeClr val="lt1"/>
                </a:highlight>
                <a:latin typeface="Source Code Pro"/>
                <a:ea typeface="Source Code Pro"/>
                <a:cs typeface="Source Code Pro"/>
                <a:sym typeface="Source Code Pro"/>
              </a:rPr>
              <a:t> x </a:t>
            </a:r>
            <a:r>
              <a:rPr lang="en" sz="1200">
                <a:solidFill>
                  <a:srgbClr val="000088"/>
                </a:solidFill>
                <a:highlight>
                  <a:schemeClr val="lt1"/>
                </a:highlight>
                <a:latin typeface="Source Code Pro"/>
                <a:ea typeface="Source Code Pro"/>
                <a:cs typeface="Source Code Pro"/>
                <a:sym typeface="Source Code Pro"/>
              </a:rPr>
              <a:t>in</a:t>
            </a:r>
            <a:r>
              <a:rPr lang="en" sz="1200">
                <a:solidFill>
                  <a:schemeClr val="dk2"/>
                </a:solidFill>
                <a:highlight>
                  <a:schemeClr val="lt1"/>
                </a:highlight>
                <a:latin typeface="Source Code Pro"/>
                <a:ea typeface="Source Code Pro"/>
                <a:cs typeface="Source Code Pro"/>
                <a:sym typeface="Source Code Pro"/>
              </a:rPr>
              <a:t> array1</a:t>
            </a:r>
            <a:r>
              <a:rPr lang="en" sz="1200">
                <a:solidFill>
                  <a:srgbClr val="666600"/>
                </a:solidFill>
                <a:highlight>
                  <a:schemeClr val="lt1"/>
                </a:highlight>
                <a:latin typeface="Source Code Pro"/>
                <a:ea typeface="Source Code Pro"/>
                <a:cs typeface="Source Code Pro"/>
                <a:sym typeface="Source Code Pro"/>
              </a:rPr>
              <a:t>:</a:t>
            </a:r>
            <a:endParaRPr sz="1200">
              <a:solidFill>
                <a:schemeClr val="dk2"/>
              </a:solidFill>
              <a:highlight>
                <a:schemeClr val="lt1"/>
              </a:highlight>
              <a:latin typeface="Source Code Pro"/>
              <a:ea typeface="Source Code Pro"/>
              <a:cs typeface="Source Code Pro"/>
              <a:sym typeface="Source Code Pro"/>
            </a:endParaRPr>
          </a:p>
          <a:p>
            <a:pPr marL="0" lvl="0" indent="457200" algn="l" rtl="0">
              <a:spcBef>
                <a:spcPts val="1200"/>
              </a:spcBef>
              <a:spcAft>
                <a:spcPts val="0"/>
              </a:spcAft>
              <a:buNone/>
            </a:pPr>
            <a:r>
              <a:rPr lang="en" sz="1200">
                <a:solidFill>
                  <a:srgbClr val="000088"/>
                </a:solidFill>
                <a:highlight>
                  <a:schemeClr val="lt1"/>
                </a:highlight>
                <a:latin typeface="Source Code Pro"/>
                <a:ea typeface="Source Code Pro"/>
                <a:cs typeface="Source Code Pro"/>
                <a:sym typeface="Source Code Pro"/>
              </a:rPr>
              <a:t>count++</a:t>
            </a:r>
            <a:endParaRPr sz="12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1200"/>
              </a:spcAft>
              <a:buNone/>
            </a:pPr>
            <a:r>
              <a:rPr lang="en" sz="1200">
                <a:solidFill>
                  <a:srgbClr val="000088"/>
                </a:solidFill>
                <a:highlight>
                  <a:schemeClr val="lt1"/>
                </a:highlight>
                <a:latin typeface="Source Code Pro"/>
                <a:ea typeface="Source Code Pro"/>
                <a:cs typeface="Source Code Pro"/>
                <a:sym typeface="Source Code Pro"/>
              </a:rPr>
              <a:t>print(count)</a:t>
            </a:r>
            <a:endParaRPr sz="1200">
              <a:solidFill>
                <a:srgbClr val="000088"/>
              </a:solidFill>
              <a:highlight>
                <a:schemeClr val="lt1"/>
              </a:highlight>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Counting Cont.</a:t>
            </a:r>
            <a:endParaRPr/>
          </a:p>
        </p:txBody>
      </p:sp>
      <p:sp>
        <p:nvSpPr>
          <p:cNvPr id="255" name="Google Shape;255;p43"/>
          <p:cNvSpPr txBox="1">
            <a:spLocks noGrp="1"/>
          </p:cNvSpPr>
          <p:nvPr>
            <p:ph type="body" idx="1"/>
          </p:nvPr>
        </p:nvSpPr>
        <p:spPr>
          <a:xfrm>
            <a:off x="311700" y="1152475"/>
            <a:ext cx="8520600" cy="16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3. arr = [82, 49, 82, 82, 41, 82, 15, 63, 38, 25] </a:t>
            </a:r>
            <a:r>
              <a:rPr lang="en" sz="1300">
                <a:solidFill>
                  <a:srgbClr val="008800"/>
                </a:solidFill>
                <a:latin typeface="Source Code Pro"/>
                <a:ea typeface="Source Code Pro"/>
                <a:cs typeface="Source Code Pro"/>
                <a:sym typeface="Source Code Pro"/>
              </a:rPr>
              <a:t>#Array List</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r>
              <a:rPr lang="en" sz="1300">
                <a:solidFill>
                  <a:srgbClr val="008800"/>
                </a:solidFill>
                <a:latin typeface="Source Code Pro"/>
                <a:ea typeface="Source Code Pro"/>
                <a:cs typeface="Source Code Pro"/>
                <a:sym typeface="Source Code Pro"/>
              </a:rPr>
              <a:t># let's print the number of 82 in our array/list</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1200"/>
              </a:spcAft>
              <a:buNone/>
            </a:pPr>
            <a:r>
              <a:rPr lang="en" sz="1300">
                <a:solidFill>
                  <a:schemeClr val="dk2"/>
                </a:solidFill>
                <a:latin typeface="Source Code Pro"/>
                <a:ea typeface="Source Code Pro"/>
                <a:cs typeface="Source Code Pro"/>
                <a:sym typeface="Source Code Pro"/>
              </a:rPr>
              <a:t>print(arr.count(82))</a:t>
            </a:r>
            <a:endParaRPr sz="1300">
              <a:solidFill>
                <a:schemeClr val="dk2"/>
              </a:solidFill>
              <a:latin typeface="Source Code Pro"/>
              <a:ea typeface="Source Code Pro"/>
              <a:cs typeface="Source Code Pro"/>
              <a:sym typeface="Source Code Pro"/>
            </a:endParaRPr>
          </a:p>
        </p:txBody>
      </p:sp>
      <p:sp>
        <p:nvSpPr>
          <p:cNvPr id="256" name="Google Shape;256;p43"/>
          <p:cNvSpPr txBox="1">
            <a:spLocks noGrp="1"/>
          </p:cNvSpPr>
          <p:nvPr>
            <p:ph type="body" idx="1"/>
          </p:nvPr>
        </p:nvSpPr>
        <p:spPr>
          <a:xfrm>
            <a:off x="311700" y="3066100"/>
            <a:ext cx="8520600" cy="171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4. a = numpy.array([0, 3, 0, 1, 0, 1, 2, 1, 0, 0, 0, 0, 1, 3, 4]) </a:t>
            </a:r>
            <a:r>
              <a:rPr lang="en" sz="1300">
                <a:solidFill>
                  <a:srgbClr val="008800"/>
                </a:solidFill>
                <a:latin typeface="Source Code Pro"/>
                <a:ea typeface="Source Code Pro"/>
                <a:cs typeface="Source Code Pro"/>
                <a:sym typeface="Source Code Pro"/>
              </a:rPr>
              <a:t>#Numpy Array</a:t>
            </a:r>
            <a:endParaRPr sz="1300">
              <a:solidFill>
                <a:srgbClr val="008800"/>
              </a:solidFill>
              <a:latin typeface="Source Code Pro"/>
              <a:ea typeface="Source Code Pro"/>
              <a:cs typeface="Source Code Pro"/>
              <a:sym typeface="Source Code Pro"/>
            </a:endParaRPr>
          </a:p>
          <a:p>
            <a:pPr marL="0" lvl="0" indent="0" algn="l" rtl="0">
              <a:spcBef>
                <a:spcPts val="12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unique, counts = numpy.unique(a, return_counts=True)</a:t>
            </a: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1200"/>
              </a:spcBef>
              <a:spcAft>
                <a:spcPts val="1200"/>
              </a:spcAft>
              <a:buNone/>
            </a:pPr>
            <a:r>
              <a:rPr lang="en" sz="1300">
                <a:solidFill>
                  <a:schemeClr val="dk2"/>
                </a:solidFill>
                <a:latin typeface="Source Code Pro"/>
                <a:ea typeface="Source Code Pro"/>
                <a:cs typeface="Source Code Pro"/>
                <a:sym typeface="Source Code Pro"/>
              </a:rPr>
              <a:t>print(dict(zip(unique, counts)))</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the Maximum number in a set</a:t>
            </a:r>
            <a:endParaRPr/>
          </a:p>
        </p:txBody>
      </p:sp>
      <p:sp>
        <p:nvSpPr>
          <p:cNvPr id="262" name="Google Shape;262;p44"/>
          <p:cNvSpPr txBox="1">
            <a:spLocks noGrp="1"/>
          </p:cNvSpPr>
          <p:nvPr>
            <p:ph type="body" idx="1"/>
          </p:nvPr>
        </p:nvSpPr>
        <p:spPr>
          <a:xfrm>
            <a:off x="311700" y="1152475"/>
            <a:ext cx="3865200" cy="1691400"/>
          </a:xfrm>
          <a:prstGeom prst="rect">
            <a:avLst/>
          </a:prstGeom>
        </p:spPr>
        <p:txBody>
          <a:bodyPr spcFirstLastPara="1" wrap="square" lIns="91425" tIns="91425" rIns="91425" bIns="91425" anchor="t" anchorCtr="0">
            <a:normAutofit lnSpcReduction="10000"/>
          </a:bodyPr>
          <a:lstStyle/>
          <a:p>
            <a:pPr marL="457200" lvl="0" indent="-304800" algn="l" rtl="0">
              <a:lnSpc>
                <a:spcPct val="100000"/>
              </a:lnSpc>
              <a:spcBef>
                <a:spcPts val="0"/>
              </a:spcBef>
              <a:spcAft>
                <a:spcPts val="0"/>
              </a:spcAft>
              <a:buClr>
                <a:schemeClr val="dk2"/>
              </a:buClr>
              <a:buSzPts val="1200"/>
              <a:buFont typeface="Source Code Pro"/>
              <a:buAutoNum type="arabicPeriod"/>
            </a:pP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numbers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[9, 34, 11,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4, 27]</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rgbClr val="008800"/>
                </a:solidFill>
                <a:latin typeface="Source Code Pro"/>
                <a:ea typeface="Source Code Pro"/>
                <a:cs typeface="Source Code Pro"/>
                <a:sym typeface="Source Code Pro"/>
              </a:rPr>
              <a:t># find the maximum number</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max_number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max(numbers)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1200"/>
              </a:spcBef>
              <a:spcAft>
                <a:spcPts val="0"/>
              </a:spcAft>
              <a:buNone/>
            </a:pPr>
            <a:r>
              <a:rPr lang="en" sz="1200">
                <a:solidFill>
                  <a:schemeClr val="dk2"/>
                </a:solidFill>
                <a:latin typeface="Source Code Pro"/>
                <a:ea typeface="Source Code Pro"/>
                <a:cs typeface="Source Code Pro"/>
                <a:sym typeface="Source Code Pro"/>
              </a:rPr>
              <a:t>print(max_number)</a:t>
            </a:r>
            <a:endParaRPr sz="1200">
              <a:latin typeface="Source Code Pro"/>
              <a:ea typeface="Source Code Pro"/>
              <a:cs typeface="Source Code Pro"/>
              <a:sym typeface="Source Code Pro"/>
            </a:endParaRPr>
          </a:p>
        </p:txBody>
      </p:sp>
      <p:sp>
        <p:nvSpPr>
          <p:cNvPr id="263" name="Google Shape;263;p44"/>
          <p:cNvSpPr txBox="1">
            <a:spLocks noGrp="1"/>
          </p:cNvSpPr>
          <p:nvPr>
            <p:ph type="body" idx="1"/>
          </p:nvPr>
        </p:nvSpPr>
        <p:spPr>
          <a:xfrm>
            <a:off x="3843750" y="1152475"/>
            <a:ext cx="4910100" cy="374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2. </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 Python code to get the maximum element from a set</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solidFill>
                  <a:schemeClr val="dk2"/>
                </a:solidFill>
                <a:latin typeface="Source Code Pro"/>
                <a:ea typeface="Source Code Pro"/>
                <a:cs typeface="Source Code Pro"/>
                <a:sym typeface="Source Code Pro"/>
              </a:rPr>
              <a:t>def</a:t>
            </a:r>
            <a:r>
              <a:rPr lang="en" sz="1200">
                <a:solidFill>
                  <a:schemeClr val="dk2"/>
                </a:solidFill>
                <a:latin typeface="Source Code Pro"/>
                <a:ea typeface="Source Code Pro"/>
                <a:cs typeface="Source Code Pro"/>
                <a:sym typeface="Source Code Pro"/>
              </a:rPr>
              <a:t> 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return</a:t>
            </a:r>
            <a:r>
              <a:rPr lang="en" sz="1200">
                <a:solidFill>
                  <a:schemeClr val="dk2"/>
                </a:solidFill>
                <a:latin typeface="Source Code Pro"/>
                <a:ea typeface="Source Code Pro"/>
                <a:cs typeface="Source Code Pro"/>
                <a:sym typeface="Source Code Pro"/>
              </a:rPr>
              <a:t> (max(sets))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sets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set([8, 16, 24, 1, 25, 3, 10, 65, 55])</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print(MAX(sets))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300">
                <a:solidFill>
                  <a:schemeClr val="dk2"/>
                </a:solidFill>
                <a:latin typeface="Source Code Pro"/>
                <a:ea typeface="Source Code Pro"/>
                <a:cs typeface="Source Code Pro"/>
                <a:sym typeface="Source Code Pro"/>
              </a:rPr>
              <a:t>3. </a:t>
            </a:r>
            <a:endParaRPr sz="13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rgbClr val="008800"/>
                </a:solidFill>
                <a:latin typeface="Source Code Pro"/>
                <a:ea typeface="Source Code Pro"/>
                <a:cs typeface="Source Code Pro"/>
                <a:sym typeface="Source Code Pro"/>
              </a:rPr>
              <a:t># Python code to get the minimum element from a set</a:t>
            </a:r>
            <a:endParaRPr sz="1200">
              <a:solidFill>
                <a:srgbClr val="008800"/>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b="1">
                <a:solidFill>
                  <a:schemeClr val="dk2"/>
                </a:solidFill>
                <a:latin typeface="Source Code Pro"/>
                <a:ea typeface="Source Code Pro"/>
                <a:cs typeface="Source Code Pro"/>
                <a:sym typeface="Source Code Pro"/>
              </a:rPr>
              <a:t>def</a:t>
            </a:r>
            <a:r>
              <a:rPr lang="en" sz="1200">
                <a:solidFill>
                  <a:schemeClr val="dk2"/>
                </a:solidFill>
                <a:latin typeface="Source Code Pro"/>
                <a:ea typeface="Source Code Pro"/>
                <a:cs typeface="Source Code Pro"/>
                <a:sym typeface="Source Code Pro"/>
              </a:rPr>
              <a:t> MIN(sets):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return</a:t>
            </a:r>
            <a:r>
              <a:rPr lang="en" sz="1200">
                <a:solidFill>
                  <a:schemeClr val="dk2"/>
                </a:solidFill>
                <a:latin typeface="Source Code Pro"/>
                <a:ea typeface="Source Code Pro"/>
                <a:cs typeface="Source Code Pro"/>
                <a:sym typeface="Source Code Pro"/>
              </a:rPr>
              <a:t> (min(sets))</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sets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set([4, 12, 10, 9, 4, 13])</a:t>
            </a:r>
            <a:endParaRPr sz="12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print(MIN(sets))</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Finding the Maximum..Cont..</a:t>
            </a:r>
            <a:endParaRPr/>
          </a:p>
        </p:txBody>
      </p:sp>
      <p:sp>
        <p:nvSpPr>
          <p:cNvPr id="269" name="Google Shape;26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1300">
                <a:solidFill>
                  <a:schemeClr val="dk2"/>
                </a:solidFill>
                <a:latin typeface="Old Standard TT"/>
                <a:ea typeface="Old Standard TT"/>
                <a:cs typeface="Old Standard TT"/>
                <a:sym typeface="Old Standard TT"/>
              </a:rPr>
              <a:t>4. </a:t>
            </a:r>
            <a:endParaRPr sz="1300">
              <a:solidFill>
                <a:schemeClr val="dk2"/>
              </a:solidFill>
              <a:latin typeface="Old Standard TT"/>
              <a:ea typeface="Old Standard TT"/>
              <a:cs typeface="Old Standard TT"/>
              <a:sym typeface="Old Standard TT"/>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#Initialize array    </a:t>
            </a:r>
            <a:endParaRPr sz="1300">
              <a:solidFill>
                <a:srgbClr val="008800"/>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arr = [25, 11, 7, 75, 56];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#Initialize max with first element of array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max = arr[0];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rgbClr val="008800"/>
                </a:solidFill>
                <a:latin typeface="Source Code Pro"/>
                <a:ea typeface="Source Code Pro"/>
                <a:cs typeface="Source Code Pro"/>
                <a:sym typeface="Source Code Pro"/>
              </a:rPr>
              <a:t>#Loop through the array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for i in range(0, len(arr)):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r>
              <a:rPr lang="en" sz="1300">
                <a:solidFill>
                  <a:srgbClr val="008800"/>
                </a:solidFill>
                <a:latin typeface="Source Code Pro"/>
                <a:ea typeface="Source Code Pro"/>
                <a:cs typeface="Source Code Pro"/>
                <a:sym typeface="Source Code Pro"/>
              </a:rPr>
              <a:t>#Compare elements of array with max </a:t>
            </a: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if(arr[i] &gt; max):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max = arr[i];    </a:t>
            </a:r>
            <a:endParaRPr sz="1300">
              <a:solidFill>
                <a:schemeClr val="dk2"/>
              </a:solidFill>
              <a:latin typeface="Source Code Pro"/>
              <a:ea typeface="Source Code Pro"/>
              <a:cs typeface="Source Code Pro"/>
              <a:sym typeface="Source Code Pro"/>
            </a:endParaRPr>
          </a:p>
          <a:p>
            <a:pPr marL="0" lvl="0" indent="0" algn="l" rtl="0">
              <a:lnSpc>
                <a:spcPct val="80000"/>
              </a:lnSpc>
              <a:spcBef>
                <a:spcPts val="0"/>
              </a:spcBef>
              <a:spcAft>
                <a:spcPts val="0"/>
              </a:spcAft>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105000"/>
              </a:lnSpc>
              <a:spcBef>
                <a:spcPts val="0"/>
              </a:spcBef>
              <a:spcAft>
                <a:spcPts val="0"/>
              </a:spcAft>
              <a:buNone/>
            </a:pPr>
            <a:r>
              <a:rPr lang="en" sz="1300">
                <a:solidFill>
                  <a:schemeClr val="dk2"/>
                </a:solidFill>
                <a:latin typeface="Source Code Pro"/>
                <a:ea typeface="Source Code Pro"/>
                <a:cs typeface="Source Code Pro"/>
                <a:sym typeface="Source Code Pro"/>
              </a:rPr>
              <a:t>print("Largest element present in given array: " + str(max)); </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Removal of Duplicates from an Ordered Array</a:t>
            </a:r>
            <a:endParaRPr/>
          </a:p>
        </p:txBody>
      </p:sp>
      <p:sp>
        <p:nvSpPr>
          <p:cNvPr id="275" name="Google Shape;275;p46"/>
          <p:cNvSpPr txBox="1">
            <a:spLocks noGrp="1"/>
          </p:cNvSpPr>
          <p:nvPr>
            <p:ph type="body" idx="1"/>
          </p:nvPr>
        </p:nvSpPr>
        <p:spPr>
          <a:xfrm>
            <a:off x="311700" y="1152475"/>
            <a:ext cx="41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Old Standard TT"/>
                <a:ea typeface="Old Standard TT"/>
                <a:cs typeface="Old Standard TT"/>
                <a:sym typeface="Old Standard TT"/>
              </a:rPr>
              <a:t>1.</a:t>
            </a:r>
            <a:endParaRPr>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300">
                <a:solidFill>
                  <a:schemeClr val="dk2"/>
                </a:solidFill>
                <a:latin typeface="Source Code Pro"/>
                <a:ea typeface="Source Code Pro"/>
                <a:cs typeface="Source Code Pro"/>
                <a:sym typeface="Source Code Pro"/>
              </a:rPr>
              <a:t>a = [1,1,1,3,4,5,5,5,5,7,7,7,9,9]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for i in range(len(a)-1,0,-1):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    if a[i] == a[i-1]:</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        del a[i]</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print(a)</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
        <p:nvSpPr>
          <p:cNvPr id="276" name="Google Shape;276;p46"/>
          <p:cNvSpPr txBox="1">
            <a:spLocks noGrp="1"/>
          </p:cNvSpPr>
          <p:nvPr>
            <p:ph type="body" idx="1"/>
          </p:nvPr>
        </p:nvSpPr>
        <p:spPr>
          <a:xfrm>
            <a:off x="4502700" y="1068425"/>
            <a:ext cx="4131900" cy="3852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solidFill>
                  <a:schemeClr val="dk2"/>
                </a:solidFill>
                <a:latin typeface="Old Standard TT"/>
                <a:ea typeface="Old Standard TT"/>
                <a:cs typeface="Old Standard TT"/>
                <a:sym typeface="Old Standard TT"/>
              </a:rPr>
              <a:t>2.</a:t>
            </a:r>
            <a:endParaRPr>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a=[1,1,1,3,4,5,5,5,5,7,7,7,9,9]</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i =0</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l = len(a)-1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while i &lt; l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if a[i] == a[i+1]: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del a[i+1]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l -=1</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else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ct val="73333"/>
              <a:buFont typeface="Arial"/>
              <a:buNone/>
            </a:pPr>
            <a:r>
              <a:rPr lang="en" sz="1500">
                <a:solidFill>
                  <a:schemeClr val="dk2"/>
                </a:solidFill>
                <a:latin typeface="Source Code Pro"/>
                <a:ea typeface="Source Code Pro"/>
                <a:cs typeface="Source Code Pro"/>
                <a:sym typeface="Source Code Pro"/>
              </a:rPr>
              <a:t>        i +=1    </a:t>
            </a:r>
            <a:endParaRPr sz="15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print(a)</a:t>
            </a:r>
            <a:endParaRPr sz="15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5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Removal of Duplicates from an Ordered Array</a:t>
            </a:r>
            <a:endParaRPr/>
          </a:p>
        </p:txBody>
      </p:sp>
      <p:sp>
        <p:nvSpPr>
          <p:cNvPr id="282" name="Google Shape;282;p47"/>
          <p:cNvSpPr txBox="1">
            <a:spLocks noGrp="1"/>
          </p:cNvSpPr>
          <p:nvPr>
            <p:ph type="body" idx="1"/>
          </p:nvPr>
        </p:nvSpPr>
        <p:spPr>
          <a:xfrm>
            <a:off x="311700" y="1152475"/>
            <a:ext cx="41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Old Standard TT"/>
                <a:ea typeface="Old Standard TT"/>
                <a:cs typeface="Old Standard TT"/>
                <a:sym typeface="Old Standard TT"/>
              </a:rPr>
              <a:t>3.</a:t>
            </a:r>
            <a:endParaRPr sz="1500">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300">
                <a:solidFill>
                  <a:schemeClr val="dk2"/>
                </a:solidFill>
                <a:latin typeface="Source Code Pro"/>
                <a:ea typeface="Source Code Pro"/>
                <a:cs typeface="Source Code Pro"/>
                <a:sym typeface="Source Code Pro"/>
              </a:rPr>
              <a:t>from collections import OrderedDict</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 = [2, 3, 3, 2, 5, 4, 4, 6]</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b = list(OrderedDict.fromkeys(a))</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300">
                <a:solidFill>
                  <a:schemeClr val="dk2"/>
                </a:solidFill>
                <a:latin typeface="Source Code Pro"/>
                <a:ea typeface="Source Code Pro"/>
                <a:cs typeface="Source Code Pro"/>
                <a:sym typeface="Source Code Pro"/>
              </a:rPr>
              <a:t>print(b)</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Output: ?</a:t>
            </a:r>
            <a:endParaRPr sz="1300">
              <a:solidFill>
                <a:schemeClr val="dk2"/>
              </a:solidFill>
              <a:latin typeface="Source Code Pro"/>
              <a:ea typeface="Source Code Pro"/>
              <a:cs typeface="Source Code Pro"/>
              <a:sym typeface="Source Code Pro"/>
            </a:endParaRPr>
          </a:p>
        </p:txBody>
      </p:sp>
      <p:sp>
        <p:nvSpPr>
          <p:cNvPr id="283" name="Google Shape;283;p47"/>
          <p:cNvSpPr txBox="1">
            <a:spLocks noGrp="1"/>
          </p:cNvSpPr>
          <p:nvPr>
            <p:ph type="body" idx="1"/>
          </p:nvPr>
        </p:nvSpPr>
        <p:spPr>
          <a:xfrm>
            <a:off x="4243675" y="1068425"/>
            <a:ext cx="4510200" cy="385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Old Standard TT"/>
                <a:ea typeface="Old Standard TT"/>
                <a:cs typeface="Old Standard TT"/>
                <a:sym typeface="Old Standard TT"/>
              </a:rPr>
              <a:t>4.</a:t>
            </a:r>
            <a:endParaRPr sz="1500">
              <a:solidFill>
                <a:schemeClr val="dk2"/>
              </a:solidFill>
              <a:latin typeface="Old Standard TT"/>
              <a:ea typeface="Old Standard TT"/>
              <a:cs typeface="Old Standard TT"/>
              <a:sym typeface="Old Standard TT"/>
            </a:endParaRPr>
          </a:p>
          <a:p>
            <a:pPr marL="0" lvl="0" indent="0" algn="l" rtl="0">
              <a:lnSpc>
                <a:spcPct val="90000"/>
              </a:lnSpc>
              <a:spcBef>
                <a:spcPts val="1200"/>
              </a:spcBef>
              <a:spcAft>
                <a:spcPts val="0"/>
              </a:spcAft>
              <a:buNone/>
            </a:pPr>
            <a:r>
              <a:rPr lang="en" sz="1200">
                <a:solidFill>
                  <a:srgbClr val="008800"/>
                </a:solidFill>
                <a:latin typeface="Source Code Pro"/>
                <a:ea typeface="Source Code Pro"/>
                <a:cs typeface="Source Code Pro"/>
                <a:sym typeface="Source Code Pro"/>
              </a:rPr>
              <a:t># initializing list</a:t>
            </a:r>
            <a:endParaRPr sz="1200">
              <a:solidFill>
                <a:srgbClr val="008800"/>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test_list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[1, 3, 5, 6, 3, 5, 6, 1]</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print ("The original list is : "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str(test_list))</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rgbClr val="008800"/>
                </a:solidFill>
                <a:latin typeface="Source Code Pro"/>
                <a:ea typeface="Source Code Pro"/>
                <a:cs typeface="Source Code Pro"/>
                <a:sym typeface="Source Code Pro"/>
              </a:rPr>
              <a:t># using naive method to remove duplicates from list</a:t>
            </a:r>
            <a:endParaRPr sz="1200">
              <a:solidFill>
                <a:srgbClr val="008800"/>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res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b="1">
                <a:solidFill>
                  <a:schemeClr val="dk2"/>
                </a:solidFill>
                <a:latin typeface="Source Code Pro"/>
                <a:ea typeface="Source Code Pro"/>
                <a:cs typeface="Source Code Pro"/>
                <a:sym typeface="Source Code Pro"/>
              </a:rPr>
              <a:t>for</a:t>
            </a:r>
            <a:r>
              <a:rPr lang="en" sz="1200">
                <a:solidFill>
                  <a:schemeClr val="dk2"/>
                </a:solidFill>
                <a:latin typeface="Source Code Pro"/>
                <a:ea typeface="Source Code Pro"/>
                <a:cs typeface="Source Code Pro"/>
                <a:sym typeface="Source Code Pro"/>
              </a:rPr>
              <a:t> i </a:t>
            </a:r>
            <a:r>
              <a:rPr lang="en" sz="1200" b="1">
                <a:solidFill>
                  <a:schemeClr val="dk2"/>
                </a:solidFill>
                <a:latin typeface="Source Code Pro"/>
                <a:ea typeface="Source Code Pro"/>
                <a:cs typeface="Source Code Pro"/>
                <a:sym typeface="Source Code Pro"/>
              </a:rPr>
              <a:t>in</a:t>
            </a:r>
            <a:r>
              <a:rPr lang="en" sz="1200">
                <a:solidFill>
                  <a:schemeClr val="dk2"/>
                </a:solidFill>
                <a:latin typeface="Source Code Pro"/>
                <a:ea typeface="Source Code Pro"/>
                <a:cs typeface="Source Code Pro"/>
                <a:sym typeface="Source Code Pro"/>
              </a:rPr>
              <a:t> test_list:</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if</a:t>
            </a:r>
            <a:r>
              <a:rPr lang="en" sz="1200">
                <a:solidFill>
                  <a:schemeClr val="dk2"/>
                </a:solidFill>
                <a:latin typeface="Source Code Pro"/>
                <a:ea typeface="Source Code Pro"/>
                <a:cs typeface="Source Code Pro"/>
                <a:sym typeface="Source Code Pro"/>
              </a:rPr>
              <a:t> i </a:t>
            </a:r>
            <a:r>
              <a:rPr lang="en" sz="1200" b="1">
                <a:solidFill>
                  <a:schemeClr val="dk2"/>
                </a:solidFill>
                <a:latin typeface="Source Code Pro"/>
                <a:ea typeface="Source Code Pro"/>
                <a:cs typeface="Source Code Pro"/>
                <a:sym typeface="Source Code Pro"/>
              </a:rPr>
              <a:t>not</a:t>
            </a:r>
            <a:r>
              <a:rPr lang="en" sz="1200">
                <a:solidFill>
                  <a:schemeClr val="dk2"/>
                </a:solidFill>
                <a:latin typeface="Source Code Pro"/>
                <a:ea typeface="Source Code Pro"/>
                <a:cs typeface="Source Code Pro"/>
                <a:sym typeface="Source Code Pro"/>
              </a:rPr>
              <a:t> </a:t>
            </a:r>
            <a:r>
              <a:rPr lang="en" sz="1200" b="1">
                <a:solidFill>
                  <a:schemeClr val="dk2"/>
                </a:solidFill>
                <a:latin typeface="Source Code Pro"/>
                <a:ea typeface="Source Code Pro"/>
                <a:cs typeface="Source Code Pro"/>
                <a:sym typeface="Source Code Pro"/>
              </a:rPr>
              <a:t>in</a:t>
            </a:r>
            <a:r>
              <a:rPr lang="en" sz="1200">
                <a:solidFill>
                  <a:schemeClr val="dk2"/>
                </a:solidFill>
                <a:latin typeface="Source Code Pro"/>
                <a:ea typeface="Source Code Pro"/>
                <a:cs typeface="Source Code Pro"/>
                <a:sym typeface="Source Code Pro"/>
              </a:rPr>
              <a:t> res:</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chemeClr val="dk2"/>
                </a:solidFill>
                <a:latin typeface="Source Code Pro"/>
                <a:ea typeface="Source Code Pro"/>
                <a:cs typeface="Source Code Pro"/>
                <a:sym typeface="Source Code Pro"/>
              </a:rPr>
              <a:t>		res</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append(i)</a:t>
            </a: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endParaRPr sz="1200">
              <a:solidFill>
                <a:schemeClr val="dk2"/>
              </a:solidFill>
              <a:latin typeface="Source Code Pro"/>
              <a:ea typeface="Source Code Pro"/>
              <a:cs typeface="Source Code Pro"/>
              <a:sym typeface="Source Code Pro"/>
            </a:endParaRPr>
          </a:p>
          <a:p>
            <a:pPr marL="0" lvl="0" indent="0" algn="l" rtl="0">
              <a:lnSpc>
                <a:spcPct val="90000"/>
              </a:lnSpc>
              <a:spcBef>
                <a:spcPts val="0"/>
              </a:spcBef>
              <a:spcAft>
                <a:spcPts val="0"/>
              </a:spcAft>
              <a:buNone/>
            </a:pPr>
            <a:r>
              <a:rPr lang="en" sz="1200">
                <a:solidFill>
                  <a:srgbClr val="008800"/>
                </a:solidFill>
                <a:latin typeface="Source Code Pro"/>
                <a:ea typeface="Source Code Pro"/>
                <a:cs typeface="Source Code Pro"/>
                <a:sym typeface="Source Code Pro"/>
              </a:rPr>
              <a:t># printing list after removal</a:t>
            </a:r>
            <a:endParaRPr sz="1200">
              <a:solidFill>
                <a:srgbClr val="008800"/>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200">
                <a:solidFill>
                  <a:schemeClr val="dk2"/>
                </a:solidFill>
                <a:latin typeface="Source Code Pro"/>
                <a:ea typeface="Source Code Pro"/>
                <a:cs typeface="Source Code Pro"/>
                <a:sym typeface="Source Code Pro"/>
              </a:rPr>
              <a:t>print ("The list after removing duplicates : " </a:t>
            </a:r>
            <a:r>
              <a:rPr lang="en" sz="1200" b="1">
                <a:solidFill>
                  <a:schemeClr val="dk2"/>
                </a:solidFill>
                <a:latin typeface="Source Code Pro"/>
                <a:ea typeface="Source Code Pro"/>
                <a:cs typeface="Source Code Pro"/>
                <a:sym typeface="Source Code Pro"/>
              </a:rPr>
              <a:t>+</a:t>
            </a:r>
            <a:r>
              <a:rPr lang="en" sz="1200">
                <a:solidFill>
                  <a:schemeClr val="dk2"/>
                </a:solidFill>
                <a:latin typeface="Source Code Pro"/>
                <a:ea typeface="Source Code Pro"/>
                <a:cs typeface="Source Code Pro"/>
                <a:sym typeface="Source Code Pro"/>
              </a:rPr>
              <a:t> str(res))</a:t>
            </a:r>
            <a:endParaRPr sz="1600" b="1">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500">
                <a:solidFill>
                  <a:schemeClr val="dk2"/>
                </a:solidFill>
                <a:latin typeface="Source Code Pro"/>
                <a:ea typeface="Source Code Pro"/>
                <a:cs typeface="Source Code Pro"/>
                <a:sym typeface="Source Code Pro"/>
              </a:rPr>
              <a:t>Output: ?</a:t>
            </a:r>
            <a:endParaRPr sz="1500">
              <a:solidFill>
                <a:schemeClr val="dk2"/>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Splitting</a:t>
            </a:r>
            <a:endParaRPr/>
          </a:p>
        </p:txBody>
      </p:sp>
      <p:sp>
        <p:nvSpPr>
          <p:cNvPr id="289" name="Google Shape;28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rgbClr val="008800"/>
                </a:solidFill>
                <a:latin typeface="Source Code Pro"/>
                <a:ea typeface="Source Code Pro"/>
                <a:cs typeface="Source Code Pro"/>
                <a:sym typeface="Source Code Pro"/>
              </a:rPr>
              <a:t>#splitting in 3 parts</a:t>
            </a:r>
            <a:endParaRPr sz="1300">
              <a:solidFill>
                <a:srgbClr val="008800"/>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import numpy as np</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np</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array([1, 2, 3, 4, 5, 6])</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newarr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np</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array_split(arr, 3)</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print(newarr[0])</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None/>
            </a:pPr>
            <a:r>
              <a:rPr lang="en" sz="1300">
                <a:solidFill>
                  <a:schemeClr val="dk2"/>
                </a:solidFill>
                <a:latin typeface="Source Code Pro"/>
                <a:ea typeface="Source Code Pro"/>
                <a:cs typeface="Source Code Pro"/>
                <a:sym typeface="Source Code Pro"/>
              </a:rPr>
              <a:t>print(newarr[1])</a:t>
            </a:r>
            <a:endParaRPr sz="1300">
              <a:solidFill>
                <a:schemeClr val="dk2"/>
              </a:solidFill>
              <a:latin typeface="Source Code Pro"/>
              <a:ea typeface="Source Code Pro"/>
              <a:cs typeface="Source Code Pro"/>
              <a:sym typeface="Source Code Pro"/>
            </a:endParaRPr>
          </a:p>
          <a:p>
            <a:pPr marL="0" lvl="0" indent="0" algn="l" rtl="0">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print(newarr[2])</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endParaRPr sz="2000">
              <a:latin typeface="Source Code Pro"/>
              <a:ea typeface="Source Code Pro"/>
              <a:cs typeface="Source Code Pro"/>
              <a:sym typeface="Source Code Pro"/>
            </a:endParaRPr>
          </a:p>
        </p:txBody>
      </p:sp>
      <p:sp>
        <p:nvSpPr>
          <p:cNvPr id="290" name="Google Shape;290;p48"/>
          <p:cNvSpPr txBox="1"/>
          <p:nvPr/>
        </p:nvSpPr>
        <p:spPr>
          <a:xfrm>
            <a:off x="3843750" y="2899475"/>
            <a:ext cx="4988400" cy="12717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Clr>
                <a:schemeClr val="dk2"/>
              </a:buClr>
              <a:buSzPts val="1100"/>
              <a:buFont typeface="Arial"/>
              <a:buNone/>
            </a:pPr>
            <a:r>
              <a:rPr lang="en" sz="1300" b="1">
                <a:solidFill>
                  <a:schemeClr val="dk2"/>
                </a:solidFill>
                <a:latin typeface="Source Code Pro"/>
                <a:ea typeface="Source Code Pro"/>
                <a:cs typeface="Source Code Pro"/>
                <a:sym typeface="Source Code Pro"/>
              </a:rPr>
              <a:t>Output:</a:t>
            </a:r>
            <a:endParaRPr sz="1300" b="1">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[array([1, 2]), array([3, 4]), array([5, 6])]</a:t>
            </a:r>
            <a:endParaRPr sz="2000">
              <a:solidFill>
                <a:schemeClr val="lt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[1, 2]</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[3, 4]</a:t>
            </a:r>
            <a:endParaRPr sz="1300">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[5, 6]</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Splitting</a:t>
            </a:r>
            <a:endParaRPr/>
          </a:p>
        </p:txBody>
      </p:sp>
      <p:sp>
        <p:nvSpPr>
          <p:cNvPr id="296" name="Google Shape;296;p49"/>
          <p:cNvSpPr txBox="1">
            <a:spLocks noGrp="1"/>
          </p:cNvSpPr>
          <p:nvPr>
            <p:ph type="body" idx="1"/>
          </p:nvPr>
        </p:nvSpPr>
        <p:spPr>
          <a:xfrm>
            <a:off x="311700" y="1152475"/>
            <a:ext cx="8520600" cy="3857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sz="1300">
                <a:solidFill>
                  <a:srgbClr val="008800"/>
                </a:solidFill>
                <a:latin typeface="Source Code Pro"/>
                <a:ea typeface="Source Code Pro"/>
                <a:cs typeface="Source Code Pro"/>
                <a:sym typeface="Source Code Pro"/>
              </a:rPr>
              <a:t># Python program to split array and move first part to end.</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SzPts val="1018"/>
              <a:buNone/>
            </a:pP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def splitArr(arr, n, k):</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for i in range(0, k):</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x = arr[0]</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for j in range(0, n-1):</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arr[j] = arr[j + 1]</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arr[n-1] = x</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		</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rgbClr val="008800"/>
                </a:solidFill>
                <a:latin typeface="Source Code Pro"/>
                <a:ea typeface="Source Code Pro"/>
                <a:cs typeface="Source Code Pro"/>
                <a:sym typeface="Source Code Pro"/>
              </a:rPr>
              <a:t># main</a:t>
            </a:r>
            <a:endParaRPr sz="1300">
              <a:solidFill>
                <a:srgbClr val="008800"/>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arr = [12, 10, 5, 6, 52, 36]</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n = len(arr)</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position = 2</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splitArr(arr, n, position)</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for i in range(0, n):</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SzPts val="1100"/>
              <a:buNone/>
            </a:pPr>
            <a:r>
              <a:rPr lang="en" sz="1300">
                <a:solidFill>
                  <a:schemeClr val="dk2"/>
                </a:solidFill>
                <a:latin typeface="Source Code Pro"/>
                <a:ea typeface="Source Code Pro"/>
                <a:cs typeface="Source Code Pro"/>
                <a:sym typeface="Source Code Pro"/>
              </a:rPr>
              <a:t>	print(arr[i])</a:t>
            </a:r>
            <a:endParaRPr sz="1300">
              <a:solidFill>
                <a:schemeClr val="dk2"/>
              </a:solidFill>
              <a:latin typeface="Source Code Pro"/>
              <a:ea typeface="Source Code Pro"/>
              <a:cs typeface="Source Code Pro"/>
              <a:sym typeface="Source Code Pro"/>
            </a:endParaRPr>
          </a:p>
        </p:txBody>
      </p:sp>
      <p:sp>
        <p:nvSpPr>
          <p:cNvPr id="297" name="Google Shape;297;p49"/>
          <p:cNvSpPr txBox="1"/>
          <p:nvPr/>
        </p:nvSpPr>
        <p:spPr>
          <a:xfrm>
            <a:off x="5399000" y="2899475"/>
            <a:ext cx="3433200" cy="606600"/>
          </a:xfrm>
          <a:prstGeom prst="rect">
            <a:avLst/>
          </a:prstGeom>
          <a:noFill/>
          <a:ln>
            <a:noFill/>
          </a:ln>
        </p:spPr>
        <p:txBody>
          <a:bodyPr spcFirstLastPara="1" wrap="square" lIns="91425" tIns="91425" rIns="91425" bIns="91425" anchor="t" anchorCtr="0">
            <a:spAutoFit/>
          </a:bodyPr>
          <a:lstStyle/>
          <a:p>
            <a:pPr marL="0" lvl="0" indent="0" algn="l" rtl="0">
              <a:lnSpc>
                <a:spcPct val="110795"/>
              </a:lnSpc>
              <a:spcBef>
                <a:spcPts val="0"/>
              </a:spcBef>
              <a:spcAft>
                <a:spcPts val="0"/>
              </a:spcAft>
              <a:buNone/>
            </a:pPr>
            <a:r>
              <a:rPr lang="en" sz="1300" b="1">
                <a:solidFill>
                  <a:schemeClr val="dk2"/>
                </a:solidFill>
                <a:latin typeface="Source Code Pro"/>
                <a:ea typeface="Source Code Pro"/>
                <a:cs typeface="Source Code Pro"/>
                <a:sym typeface="Source Code Pro"/>
              </a:rPr>
              <a:t>Output:</a:t>
            </a:r>
            <a:endParaRPr sz="1300" b="1">
              <a:solidFill>
                <a:schemeClr val="dk2"/>
              </a:solidFill>
              <a:latin typeface="Source Code Pro"/>
              <a:ea typeface="Source Code Pro"/>
              <a:cs typeface="Source Code Pro"/>
              <a:sym typeface="Source Code Pro"/>
            </a:endParaRPr>
          </a:p>
          <a:p>
            <a:pPr marL="0" lvl="0" indent="0" algn="l" rtl="0">
              <a:lnSpc>
                <a:spcPct val="110795"/>
              </a:lnSpc>
              <a:spcBef>
                <a:spcPts val="0"/>
              </a:spcBef>
              <a:spcAft>
                <a:spcPts val="0"/>
              </a:spcAft>
              <a:buNone/>
            </a:pPr>
            <a:r>
              <a:rPr lang="en" sz="1300">
                <a:solidFill>
                  <a:schemeClr val="dk2"/>
                </a:solidFill>
                <a:latin typeface="Source Code Pro"/>
                <a:ea typeface="Source Code Pro"/>
                <a:cs typeface="Source Code Pro"/>
                <a:sym typeface="Source Code Pro"/>
              </a:rPr>
              <a:t>5 6 52 36 12 10</a:t>
            </a:r>
            <a:endParaRPr sz="1300">
              <a:solidFill>
                <a:schemeClr val="dk2"/>
              </a:solidFill>
              <a:latin typeface="Source Code Pro"/>
              <a:ea typeface="Source Code Pro"/>
              <a:cs typeface="Source Code Pro"/>
              <a:sym typeface="Source Code Pr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Partitioning an Array</a:t>
            </a:r>
            <a:endParaRPr/>
          </a:p>
        </p:txBody>
      </p:sp>
      <p:sp>
        <p:nvSpPr>
          <p:cNvPr id="303" name="Google Shape;303;p50"/>
          <p:cNvSpPr txBox="1">
            <a:spLocks noGrp="1"/>
          </p:cNvSpPr>
          <p:nvPr>
            <p:ph type="body" idx="1"/>
          </p:nvPr>
        </p:nvSpPr>
        <p:spPr>
          <a:xfrm>
            <a:off x="311700" y="1152475"/>
            <a:ext cx="8520600" cy="369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Function for Three way partitioning of an array around a given range</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b="1">
                <a:solidFill>
                  <a:schemeClr val="dk2"/>
                </a:solidFill>
                <a:latin typeface="Source Code Pro"/>
                <a:ea typeface="Source Code Pro"/>
                <a:cs typeface="Source Code Pro"/>
                <a:sym typeface="Source Code Pro"/>
              </a:rPr>
              <a:t>def</a:t>
            </a:r>
            <a:r>
              <a:rPr lang="en" sz="1300">
                <a:solidFill>
                  <a:schemeClr val="dk2"/>
                </a:solidFill>
                <a:latin typeface="Source Code Pro"/>
                <a:ea typeface="Source Code Pro"/>
                <a:cs typeface="Source Code Pro"/>
                <a:sym typeface="Source Code Pro"/>
              </a:rPr>
              <a:t> threeWay(input, lowVal, highVal):</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separate input list in three parts</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first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&lt;</a:t>
            </a:r>
            <a:r>
              <a:rPr lang="en" sz="1300">
                <a:solidFill>
                  <a:schemeClr val="dk2"/>
                </a:solidFill>
                <a:latin typeface="Source Code Pro"/>
                <a:ea typeface="Source Code Pro"/>
                <a:cs typeface="Source Code Pro"/>
                <a:sym typeface="Source Code Pro"/>
              </a:rPr>
              <a:t>lowVal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second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&gt;=</a:t>
            </a:r>
            <a:r>
              <a:rPr lang="en" sz="1300">
                <a:solidFill>
                  <a:schemeClr val="dk2"/>
                </a:solidFill>
                <a:latin typeface="Source Code Pro"/>
                <a:ea typeface="Source Code Pro"/>
                <a:cs typeface="Source Code Pro"/>
                <a:sym typeface="Source Code Pro"/>
              </a:rPr>
              <a:t>lowVal </a:t>
            </a:r>
            <a:r>
              <a:rPr lang="en" sz="1300" b="1">
                <a:solidFill>
                  <a:schemeClr val="dk2"/>
                </a:solidFill>
                <a:latin typeface="Source Code Pro"/>
                <a:ea typeface="Source Code Pro"/>
                <a:cs typeface="Source Code Pro"/>
                <a:sym typeface="Source Code Pro"/>
              </a:rPr>
              <a:t>and</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&lt;=</a:t>
            </a:r>
            <a:r>
              <a:rPr lang="en" sz="1300">
                <a:solidFill>
                  <a:schemeClr val="dk2"/>
                </a:solidFill>
                <a:latin typeface="Source Code Pro"/>
                <a:ea typeface="Source Code Pro"/>
                <a:cs typeface="Source Code Pro"/>
                <a:sym typeface="Source Code Pro"/>
              </a:rPr>
              <a:t>highVal)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third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 num </a:t>
            </a:r>
            <a:r>
              <a:rPr lang="en" sz="1300" b="1">
                <a:solidFill>
                  <a:schemeClr val="dk2"/>
                </a:solidFill>
                <a:latin typeface="Source Code Pro"/>
                <a:ea typeface="Source Code Pro"/>
                <a:cs typeface="Source Code Pro"/>
                <a:sym typeface="Source Code Pro"/>
              </a:rPr>
              <a:t>for</a:t>
            </a:r>
            <a:r>
              <a:rPr lang="en" sz="1300">
                <a:solidFill>
                  <a:schemeClr val="dk2"/>
                </a:solidFill>
                <a:latin typeface="Source Code Pro"/>
                <a:ea typeface="Source Code Pro"/>
                <a:cs typeface="Source Code Pro"/>
                <a:sym typeface="Source Code Pro"/>
              </a:rPr>
              <a:t> num </a:t>
            </a:r>
            <a:r>
              <a:rPr lang="en" sz="1300" b="1">
                <a:solidFill>
                  <a:schemeClr val="dk2"/>
                </a:solidFill>
                <a:latin typeface="Source Code Pro"/>
                <a:ea typeface="Source Code Pro"/>
                <a:cs typeface="Source Code Pro"/>
                <a:sym typeface="Source Code Pro"/>
              </a:rPr>
              <a:t>in</a:t>
            </a: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num</a:t>
            </a:r>
            <a:r>
              <a:rPr lang="en" sz="1300" b="1">
                <a:solidFill>
                  <a:schemeClr val="dk2"/>
                </a:solidFill>
                <a:latin typeface="Source Code Pro"/>
                <a:ea typeface="Source Code Pro"/>
                <a:cs typeface="Source Code Pro"/>
                <a:sym typeface="Source Code Pro"/>
              </a:rPr>
              <a:t>&gt;</a:t>
            </a:r>
            <a:r>
              <a:rPr lang="en" sz="1300">
                <a:solidFill>
                  <a:schemeClr val="dk2"/>
                </a:solidFill>
                <a:latin typeface="Source Code Pro"/>
                <a:ea typeface="Source Code Pro"/>
                <a:cs typeface="Source Code Pro"/>
                <a:sym typeface="Source Code Pro"/>
              </a:rPr>
              <a:t>highVal ]</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concatenate all three parts</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print(first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second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third)</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rgbClr val="008800"/>
                </a:solidFill>
                <a:latin typeface="Source Code Pro"/>
                <a:ea typeface="Source Code Pro"/>
                <a:cs typeface="Source Code Pro"/>
                <a:sym typeface="Source Code Pro"/>
              </a:rPr>
              <a:t># Driver program</a:t>
            </a:r>
            <a:endParaRPr sz="1300">
              <a:solidFill>
                <a:srgbClr val="008800"/>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b="1">
                <a:solidFill>
                  <a:schemeClr val="dk2"/>
                </a:solidFill>
                <a:latin typeface="Source Code Pro"/>
                <a:ea typeface="Source Code Pro"/>
                <a:cs typeface="Source Code Pro"/>
                <a:sym typeface="Source Code Pro"/>
              </a:rPr>
              <a:t>if</a:t>
            </a:r>
            <a:r>
              <a:rPr lang="en" sz="1300">
                <a:solidFill>
                  <a:schemeClr val="dk2"/>
                </a:solidFill>
                <a:latin typeface="Source Code Pro"/>
                <a:ea typeface="Source Code Pro"/>
                <a:cs typeface="Source Code Pro"/>
                <a:sym typeface="Source Code Pro"/>
              </a:rPr>
              <a:t> __name__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"__main__":</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input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 14, 5, 20, 4, 2, 54, 20, 87, 98, 3, 1, 32]</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lowVal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14</a:t>
            </a:r>
            <a:endParaRPr sz="1300">
              <a:solidFill>
                <a:schemeClr val="dk2"/>
              </a:solidFill>
              <a:latin typeface="Source Code Pro"/>
              <a:ea typeface="Source Code Pro"/>
              <a:cs typeface="Source Code Pro"/>
              <a:sym typeface="Source Code Pro"/>
            </a:endParaRPr>
          </a:p>
          <a:p>
            <a:pPr marL="0" lvl="0" indent="0" algn="l" rtl="0">
              <a:lnSpc>
                <a:spcPct val="95000"/>
              </a:lnSpc>
              <a:spcBef>
                <a:spcPts val="0"/>
              </a:spcBef>
              <a:spcAft>
                <a:spcPts val="0"/>
              </a:spcAft>
              <a:buNone/>
            </a:pPr>
            <a:r>
              <a:rPr lang="en" sz="1300">
                <a:solidFill>
                  <a:schemeClr val="dk2"/>
                </a:solidFill>
                <a:latin typeface="Source Code Pro"/>
                <a:ea typeface="Source Code Pro"/>
                <a:cs typeface="Source Code Pro"/>
                <a:sym typeface="Source Code Pro"/>
              </a:rPr>
              <a:t>	highVal </a:t>
            </a:r>
            <a:r>
              <a:rPr lang="en" sz="1300" b="1">
                <a:solidFill>
                  <a:schemeClr val="dk2"/>
                </a:solidFill>
                <a:latin typeface="Source Code Pro"/>
                <a:ea typeface="Source Code Pro"/>
                <a:cs typeface="Source Code Pro"/>
                <a:sym typeface="Source Code Pro"/>
              </a:rPr>
              <a:t>=</a:t>
            </a:r>
            <a:r>
              <a:rPr lang="en" sz="1300">
                <a:solidFill>
                  <a:schemeClr val="dk2"/>
                </a:solidFill>
                <a:latin typeface="Source Code Pro"/>
                <a:ea typeface="Source Code Pro"/>
                <a:cs typeface="Source Code Pro"/>
                <a:sym typeface="Source Code Pro"/>
              </a:rPr>
              <a:t> 20</a:t>
            </a:r>
            <a:endParaRPr sz="1300">
              <a:solidFill>
                <a:schemeClr val="dk2"/>
              </a:solidFill>
              <a:latin typeface="Source Code Pro"/>
              <a:ea typeface="Source Code Pro"/>
              <a:cs typeface="Source Code Pro"/>
              <a:sym typeface="Source Code Pro"/>
            </a:endParaRPr>
          </a:p>
          <a:p>
            <a:pPr marL="0" lvl="0" indent="0" algn="l" rtl="0">
              <a:lnSpc>
                <a:spcPct val="90795"/>
              </a:lnSpc>
              <a:spcBef>
                <a:spcPts val="0"/>
              </a:spcBef>
              <a:spcAft>
                <a:spcPts val="0"/>
              </a:spcAft>
              <a:buNone/>
            </a:pPr>
            <a:r>
              <a:rPr lang="en" sz="1300">
                <a:solidFill>
                  <a:schemeClr val="dk2"/>
                </a:solidFill>
                <a:latin typeface="Source Code Pro"/>
                <a:ea typeface="Source Code Pro"/>
                <a:cs typeface="Source Code Pro"/>
                <a:sym typeface="Source Code Pro"/>
              </a:rPr>
              <a:t>	threeWay(input, lowVal, highVal)</a:t>
            </a:r>
            <a:endParaRPr sz="2000">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Python List: List Operations</a:t>
            </a:r>
            <a:endParaRPr/>
          </a:p>
        </p:txBody>
      </p:sp>
      <p:graphicFrame>
        <p:nvGraphicFramePr>
          <p:cNvPr id="316" name="Google Shape;316;p52"/>
          <p:cNvGraphicFramePr/>
          <p:nvPr/>
        </p:nvGraphicFramePr>
        <p:xfrm>
          <a:off x="638663" y="1068520"/>
          <a:ext cx="7927775" cy="4006596"/>
        </p:xfrm>
        <a:graphic>
          <a:graphicData uri="http://schemas.openxmlformats.org/drawingml/2006/table">
            <a:tbl>
              <a:tblPr>
                <a:noFill/>
                <a:tableStyleId>{0EC90CDD-CEE3-41B4-94B9-FD0EB92348F1}</a:tableStyleId>
              </a:tblPr>
              <a:tblGrid>
                <a:gridCol w="1761850">
                  <a:extLst>
                    <a:ext uri="{9D8B030D-6E8A-4147-A177-3AD203B41FA5}">
                      <a16:colId xmlns:a16="http://schemas.microsoft.com/office/drawing/2014/main" val="20000"/>
                    </a:ext>
                  </a:extLst>
                </a:gridCol>
                <a:gridCol w="6165925">
                  <a:extLst>
                    <a:ext uri="{9D8B030D-6E8A-4147-A177-3AD203B41FA5}">
                      <a16:colId xmlns:a16="http://schemas.microsoft.com/office/drawing/2014/main" val="20001"/>
                    </a:ext>
                  </a:extLst>
                </a:gridCol>
              </a:tblGrid>
              <a:tr h="321650">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append()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Adds an element at the end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all the elements from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a copy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count()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the number of elements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extend()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 the elements of a list (or any iterable), to the end of the current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index()</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the index of the first element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insert()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Adds an element at the specified position</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element at the specified position</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remove()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first item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2"/>
                        </a:rPr>
                        <a:t>reverse()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Reverses the order of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0"/>
                  </a:ext>
                </a:extLst>
              </a:tr>
              <a:tr h="32165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3"/>
                        </a:rPr>
                        <a:t>sort()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Sorts the list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Continued..</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just" rtl="0">
              <a:spcBef>
                <a:spcPts val="120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An array can hold many values under a single name, and you can access the values by referring to an index number.</a:t>
            </a:r>
            <a:endParaRPr sz="1600">
              <a:solidFill>
                <a:schemeClr val="dk2"/>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a:solidFill>
                  <a:schemeClr val="accent1"/>
                </a:solidFill>
                <a:highlight>
                  <a:srgbClr val="FFFFFF"/>
                </a:highlight>
                <a:latin typeface="Old Standard TT"/>
                <a:ea typeface="Old Standard TT"/>
                <a:cs typeface="Old Standard TT"/>
                <a:sym typeface="Old Standard TT"/>
              </a:rPr>
              <a:t>The array can be handled in Python by a module named </a:t>
            </a:r>
            <a:r>
              <a:rPr lang="en" sz="1600" b="1">
                <a:solidFill>
                  <a:schemeClr val="accent1"/>
                </a:solidFill>
                <a:highlight>
                  <a:srgbClr val="FFFFFF"/>
                </a:highlight>
                <a:latin typeface="Old Standard TT"/>
                <a:ea typeface="Old Standard TT"/>
                <a:cs typeface="Old Standard TT"/>
                <a:sym typeface="Old Standard TT"/>
              </a:rPr>
              <a:t>array</a:t>
            </a:r>
            <a:r>
              <a:rPr lang="en" sz="1600">
                <a:solidFill>
                  <a:schemeClr val="accent1"/>
                </a:solidFill>
                <a:highlight>
                  <a:srgbClr val="FFFFFF"/>
                </a:highlight>
                <a:latin typeface="Old Standard TT"/>
                <a:ea typeface="Old Standard TT"/>
                <a:cs typeface="Old Standard TT"/>
                <a:sym typeface="Old Standard TT"/>
              </a:rPr>
              <a:t>. </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a:solidFill>
                  <a:schemeClr val="accent1"/>
                </a:solidFill>
                <a:highlight>
                  <a:srgbClr val="FFFFFF"/>
                </a:highlight>
                <a:latin typeface="Old Standard TT"/>
                <a:ea typeface="Old Standard TT"/>
                <a:cs typeface="Old Standard TT"/>
                <a:sym typeface="Old Standard TT"/>
              </a:rPr>
              <a:t>It is useful when we have to manipulate only specific data values. </a:t>
            </a:r>
            <a:endParaRPr sz="1600">
              <a:solidFill>
                <a:schemeClr val="accent1"/>
              </a:solidFill>
              <a:highlight>
                <a:srgbClr val="FFFFFF"/>
              </a:highlight>
              <a:latin typeface="Old Standard TT"/>
              <a:ea typeface="Old Standard TT"/>
              <a:cs typeface="Old Standard TT"/>
              <a:sym typeface="Old Standard TT"/>
            </a:endParaRPr>
          </a:p>
          <a:p>
            <a:pPr marL="0" lvl="0" indent="0" algn="just" rtl="0">
              <a:spcBef>
                <a:spcPts val="1200"/>
              </a:spcBef>
              <a:spcAft>
                <a:spcPts val="0"/>
              </a:spcAft>
              <a:buNone/>
            </a:pPr>
            <a:r>
              <a:rPr lang="en" sz="1600">
                <a:solidFill>
                  <a:schemeClr val="accent1"/>
                </a:solidFill>
                <a:highlight>
                  <a:srgbClr val="FFFFFF"/>
                </a:highlight>
                <a:latin typeface="Old Standard TT"/>
                <a:ea typeface="Old Standard TT"/>
                <a:cs typeface="Old Standard TT"/>
                <a:sym typeface="Old Standard TT"/>
              </a:rPr>
              <a:t>Following are the terms to understand the concept of an array:</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1200"/>
              </a:spcBef>
              <a:spcAft>
                <a:spcPts val="0"/>
              </a:spcAft>
              <a:buClr>
                <a:schemeClr val="accent1"/>
              </a:buClr>
              <a:buSzPts val="1600"/>
              <a:buFont typeface="Old Standard TT"/>
              <a:buChar char="●"/>
            </a:pPr>
            <a:r>
              <a:rPr lang="en" sz="1600" b="1">
                <a:solidFill>
                  <a:schemeClr val="accent1"/>
                </a:solidFill>
                <a:highlight>
                  <a:srgbClr val="FFFFFF"/>
                </a:highlight>
                <a:latin typeface="Old Standard TT"/>
                <a:ea typeface="Old Standard TT"/>
                <a:cs typeface="Old Standard TT"/>
                <a:sym typeface="Old Standard TT"/>
              </a:rPr>
              <a:t>Element</a:t>
            </a:r>
            <a:r>
              <a:rPr lang="en" sz="1600">
                <a:solidFill>
                  <a:schemeClr val="accent1"/>
                </a:solidFill>
                <a:highlight>
                  <a:srgbClr val="FFFFFF"/>
                </a:highlight>
                <a:latin typeface="Old Standard TT"/>
                <a:ea typeface="Old Standard TT"/>
                <a:cs typeface="Old Standard TT"/>
                <a:sym typeface="Old Standard TT"/>
              </a:rPr>
              <a:t> - Each item stored in an array is called an element.</a:t>
            </a:r>
            <a:endParaRPr sz="1600">
              <a:solidFill>
                <a:schemeClr val="accent1"/>
              </a:solidFill>
              <a:highlight>
                <a:srgbClr val="FFFFFF"/>
              </a:highlight>
              <a:latin typeface="Old Standard TT"/>
              <a:ea typeface="Old Standard TT"/>
              <a:cs typeface="Old Standard TT"/>
              <a:sym typeface="Old Standard TT"/>
            </a:endParaRPr>
          </a:p>
          <a:p>
            <a:pPr marL="457200" lvl="0" indent="-330200" algn="just" rtl="0">
              <a:spcBef>
                <a:spcPts val="0"/>
              </a:spcBef>
              <a:spcAft>
                <a:spcPts val="0"/>
              </a:spcAft>
              <a:buClr>
                <a:schemeClr val="accent1"/>
              </a:buClr>
              <a:buSzPts val="1600"/>
              <a:buFont typeface="Old Standard TT"/>
              <a:buChar char="●"/>
            </a:pPr>
            <a:r>
              <a:rPr lang="en" sz="1600" b="1">
                <a:solidFill>
                  <a:schemeClr val="accent1"/>
                </a:solidFill>
                <a:highlight>
                  <a:srgbClr val="FFFFFF"/>
                </a:highlight>
                <a:latin typeface="Old Standard TT"/>
                <a:ea typeface="Old Standard TT"/>
                <a:cs typeface="Old Standard TT"/>
                <a:sym typeface="Old Standard TT"/>
              </a:rPr>
              <a:t>Index</a:t>
            </a:r>
            <a:r>
              <a:rPr lang="en" sz="1600">
                <a:solidFill>
                  <a:schemeClr val="accent1"/>
                </a:solidFill>
                <a:highlight>
                  <a:srgbClr val="FFFFFF"/>
                </a:highlight>
                <a:latin typeface="Old Standard TT"/>
                <a:ea typeface="Old Standard TT"/>
                <a:cs typeface="Old Standard TT"/>
                <a:sym typeface="Old Standard TT"/>
              </a:rPr>
              <a:t> - The location of an element in an array has a numerical index, which is used to identify the position of the element.</a:t>
            </a:r>
            <a:endParaRPr sz="1600">
              <a:latin typeface="Old Standard TT"/>
              <a:ea typeface="Old Standard TT"/>
              <a:cs typeface="Old Standard TT"/>
              <a:sym typeface="Old Standard T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Examples:</a:t>
            </a:r>
            <a:endParaRPr/>
          </a:p>
        </p:txBody>
      </p:sp>
      <p:sp>
        <p:nvSpPr>
          <p:cNvPr id="322" name="Google Shape;322;p5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append()</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Example:</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fruits = ["apple", "banana", "cherry"]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fruits.append("orange")</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0D0D0D"/>
                </a:solidFill>
                <a:latin typeface="Source Code Pro"/>
                <a:ea typeface="Source Code Pro"/>
                <a:cs typeface="Source Code Pro"/>
                <a:sym typeface="Source Code Pro"/>
              </a:rPr>
              <a:t>print(fruits)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0D0D0D"/>
                </a:solidFill>
                <a:latin typeface="Source Code Pro"/>
                <a:ea typeface="Source Code Pro"/>
                <a:cs typeface="Source Code Pro"/>
                <a:sym typeface="Source Code Pro"/>
              </a:rPr>
              <a:t> </a:t>
            </a:r>
            <a:endParaRPr sz="1300">
              <a:solidFill>
                <a:srgbClr val="0D0D0D"/>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output: [ ‘apple’ , ‘banana’ , ‘cherry’ , ‘orange’]</a:t>
            </a:r>
            <a:endParaRPr sz="1300">
              <a:solidFill>
                <a:srgbClr val="ED7D31"/>
              </a:solidFill>
              <a:latin typeface="Source Code Pro"/>
              <a:ea typeface="Source Code Pro"/>
              <a:cs typeface="Source Code Pro"/>
              <a:sym typeface="Source Code Pro"/>
            </a:endParaRPr>
          </a:p>
          <a:p>
            <a:pPr marL="0" lvl="0" indent="0" algn="l" rtl="0">
              <a:spcBef>
                <a:spcPts val="0"/>
              </a:spcBef>
              <a:spcAft>
                <a:spcPts val="1200"/>
              </a:spcAft>
              <a:buNone/>
            </a:pPr>
            <a:endParaRPr/>
          </a:p>
        </p:txBody>
      </p:sp>
      <p:sp>
        <p:nvSpPr>
          <p:cNvPr id="323" name="Google Shape;323;p5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clear()</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fruits = ["apple", "banana", "cherry"]</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fruits.clear()</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print(fruits)</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output: []</a:t>
            </a:r>
            <a:endParaRPr sz="1300">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Tuple Operations</a:t>
            </a:r>
            <a:endParaRPr/>
          </a:p>
        </p:txBody>
      </p:sp>
      <p:graphicFrame>
        <p:nvGraphicFramePr>
          <p:cNvPr id="329" name="Google Shape;329;p54"/>
          <p:cNvGraphicFramePr/>
          <p:nvPr/>
        </p:nvGraphicFramePr>
        <p:xfrm>
          <a:off x="952500" y="2000250"/>
          <a:ext cx="7239000" cy="1314069"/>
        </p:xfrm>
        <a:graphic>
          <a:graphicData uri="http://schemas.openxmlformats.org/drawingml/2006/table">
            <a:tbl>
              <a:tblPr>
                <a:noFill/>
                <a:tableStyleId>{0EC90CDD-CEE3-41B4-94B9-FD0EB92348F1}</a:tableStyleId>
              </a:tblPr>
              <a:tblGrid>
                <a:gridCol w="1486550">
                  <a:extLst>
                    <a:ext uri="{9D8B030D-6E8A-4147-A177-3AD203B41FA5}">
                      <a16:colId xmlns:a16="http://schemas.microsoft.com/office/drawing/2014/main" val="20000"/>
                    </a:ext>
                  </a:extLst>
                </a:gridCol>
                <a:gridCol w="5752450">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1500"/>
                        </a:spcBef>
                        <a:spcAft>
                          <a:spcPts val="1500"/>
                        </a:spcAft>
                        <a:buNone/>
                      </a:pPr>
                      <a:r>
                        <a:rPr lang="en" sz="1200" b="1">
                          <a:highlight>
                            <a:srgbClr val="FFFFFF"/>
                          </a:highlight>
                          <a:latin typeface="Verdana"/>
                          <a:ea typeface="Verdana"/>
                          <a:cs typeface="Verdana"/>
                          <a:sym typeface="Verdana"/>
                        </a:rPr>
                        <a:t>Method</a:t>
                      </a:r>
                      <a:endParaRPr sz="120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b="1">
                          <a:highlight>
                            <a:srgbClr val="FFFFFF"/>
                          </a:highlight>
                          <a:latin typeface="Verdana"/>
                          <a:ea typeface="Verdana"/>
                          <a:cs typeface="Verdana"/>
                          <a:sym typeface="Verdana"/>
                        </a:rPr>
                        <a:t>Description</a:t>
                      </a:r>
                      <a:endParaRPr sz="120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81000">
                <a:tc>
                  <a:txBody>
                    <a:bodyPr/>
                    <a:lstStyle/>
                    <a:p>
                      <a:pPr marL="0" lvl="0" indent="0" algn="l" rtl="0">
                        <a:lnSpc>
                          <a:spcPct val="115000"/>
                        </a:lnSpc>
                        <a:spcBef>
                          <a:spcPts val="1500"/>
                        </a:spcBef>
                        <a:spcAft>
                          <a:spcPts val="1500"/>
                        </a:spcAft>
                        <a:buNone/>
                      </a:pPr>
                      <a:r>
                        <a:rPr lang="en" sz="1200" u="sng">
                          <a:solidFill>
                            <a:schemeClr val="hlink"/>
                          </a:solidFill>
                          <a:highlight>
                            <a:srgbClr val="FFFFFF"/>
                          </a:highlight>
                          <a:latin typeface="Verdana"/>
                          <a:ea typeface="Verdana"/>
                          <a:cs typeface="Verdana"/>
                          <a:sym typeface="Verdana"/>
                          <a:hlinkClick r:id="rId3"/>
                        </a:rPr>
                        <a:t>count()</a:t>
                      </a:r>
                      <a:endParaRPr sz="120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a:highlight>
                            <a:srgbClr val="FFFFFF"/>
                          </a:highlight>
                          <a:latin typeface="Verdana"/>
                          <a:ea typeface="Verdana"/>
                          <a:cs typeface="Verdana"/>
                          <a:sym typeface="Verdana"/>
                        </a:rPr>
                        <a:t>Returns the number of times a specified value occurs in a tuple</a:t>
                      </a:r>
                      <a:endParaRPr sz="120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81000">
                <a:tc>
                  <a:txBody>
                    <a:bodyPr/>
                    <a:lstStyle/>
                    <a:p>
                      <a:pPr marL="0" lvl="0" indent="0" algn="l" rtl="0">
                        <a:lnSpc>
                          <a:spcPct val="115000"/>
                        </a:lnSpc>
                        <a:spcBef>
                          <a:spcPts val="1500"/>
                        </a:spcBef>
                        <a:spcAft>
                          <a:spcPts val="1500"/>
                        </a:spcAft>
                        <a:buNone/>
                      </a:pPr>
                      <a:r>
                        <a:rPr lang="en" sz="1200" u="sng">
                          <a:solidFill>
                            <a:schemeClr val="hlink"/>
                          </a:solidFill>
                          <a:highlight>
                            <a:srgbClr val="FFFFFF"/>
                          </a:highlight>
                          <a:latin typeface="Verdana"/>
                          <a:ea typeface="Verdana"/>
                          <a:cs typeface="Verdana"/>
                          <a:sym typeface="Verdana"/>
                          <a:hlinkClick r:id="rId4"/>
                        </a:rPr>
                        <a:t>index()</a:t>
                      </a:r>
                      <a:endParaRPr sz="120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200">
                          <a:highlight>
                            <a:srgbClr val="FFFFFF"/>
                          </a:highlight>
                          <a:latin typeface="Verdana"/>
                          <a:ea typeface="Verdana"/>
                          <a:cs typeface="Verdana"/>
                          <a:sym typeface="Verdana"/>
                        </a:rPr>
                        <a:t>Searches the tuple for a specified value and returns the position of where it was found</a:t>
                      </a:r>
                      <a:endParaRPr sz="120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Operations</a:t>
            </a:r>
            <a:endParaRPr/>
          </a:p>
        </p:txBody>
      </p:sp>
      <p:graphicFrame>
        <p:nvGraphicFramePr>
          <p:cNvPr id="335" name="Google Shape;335;p55"/>
          <p:cNvGraphicFramePr/>
          <p:nvPr/>
        </p:nvGraphicFramePr>
        <p:xfrm>
          <a:off x="530350" y="1068425"/>
          <a:ext cx="8194375" cy="3889725"/>
        </p:xfrm>
        <a:graphic>
          <a:graphicData uri="http://schemas.openxmlformats.org/drawingml/2006/table">
            <a:tbl>
              <a:tblPr>
                <a:noFill/>
                <a:tableStyleId>{0EC90CDD-CEE3-41B4-94B9-FD0EB92348F1}</a:tableStyleId>
              </a:tblPr>
              <a:tblGrid>
                <a:gridCol w="2248650">
                  <a:extLst>
                    <a:ext uri="{9D8B030D-6E8A-4147-A177-3AD203B41FA5}">
                      <a16:colId xmlns:a16="http://schemas.microsoft.com/office/drawing/2014/main" val="20000"/>
                    </a:ext>
                  </a:extLst>
                </a:gridCol>
                <a:gridCol w="5945725">
                  <a:extLst>
                    <a:ext uri="{9D8B030D-6E8A-4147-A177-3AD203B41FA5}">
                      <a16:colId xmlns:a16="http://schemas.microsoft.com/office/drawing/2014/main" val="20001"/>
                    </a:ext>
                  </a:extLst>
                </a:gridCol>
              </a:tblGrid>
              <a:tr h="37120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add()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Adds an element to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all the elements from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copy of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difference()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set containing the difference between two or more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404525">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difference_update()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items in this set that are also included in another, specified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discard()</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 the specified item</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intersection()</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set, that is the intersection of two or more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5156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intersection_update()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items in this set that are not present in other, specified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371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isdisjoint()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whether two sets have a intersection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Operations</a:t>
            </a:r>
            <a:endParaRPr/>
          </a:p>
        </p:txBody>
      </p:sp>
      <p:graphicFrame>
        <p:nvGraphicFramePr>
          <p:cNvPr id="341" name="Google Shape;341;p56"/>
          <p:cNvGraphicFramePr/>
          <p:nvPr/>
        </p:nvGraphicFramePr>
        <p:xfrm>
          <a:off x="530350" y="1144625"/>
          <a:ext cx="8194375" cy="3518525"/>
        </p:xfrm>
        <a:graphic>
          <a:graphicData uri="http://schemas.openxmlformats.org/drawingml/2006/table">
            <a:tbl>
              <a:tblPr>
                <a:noFill/>
                <a:tableStyleId>{0EC90CDD-CEE3-41B4-94B9-FD0EB92348F1}</a:tableStyleId>
              </a:tblPr>
              <a:tblGrid>
                <a:gridCol w="2615250">
                  <a:extLst>
                    <a:ext uri="{9D8B030D-6E8A-4147-A177-3AD203B41FA5}">
                      <a16:colId xmlns:a16="http://schemas.microsoft.com/office/drawing/2014/main" val="20000"/>
                    </a:ext>
                  </a:extLst>
                </a:gridCol>
                <a:gridCol w="5579125">
                  <a:extLst>
                    <a:ext uri="{9D8B030D-6E8A-4147-A177-3AD203B41FA5}">
                      <a16:colId xmlns:a16="http://schemas.microsoft.com/office/drawing/2014/main" val="20001"/>
                    </a:ext>
                  </a:extLst>
                </a:gridCol>
              </a:tblGrid>
              <a:tr h="37120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issubset()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whether another set contains this set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issuperset()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whether this set contains another set or not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an element from the set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remove()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Removes the specified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404525">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symmetric_difference()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Returns a set with the symmetric differences of two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symmetric_difference_update()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inserts the symmetric differences from this set and another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712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union()</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Return a set containing the union of sets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515600">
                <a:tc>
                  <a:txBody>
                    <a:bodyPr/>
                    <a:lstStyle/>
                    <a:p>
                      <a:pPr marL="0" lvl="0" indent="0" algn="l" rtl="0">
                        <a:lnSpc>
                          <a:spcPct val="115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Update the set with another set, or any other iterable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Dictionary Operations</a:t>
            </a:r>
            <a:endParaRPr/>
          </a:p>
        </p:txBody>
      </p:sp>
      <p:graphicFrame>
        <p:nvGraphicFramePr>
          <p:cNvPr id="347" name="Google Shape;347;p57"/>
          <p:cNvGraphicFramePr/>
          <p:nvPr/>
        </p:nvGraphicFramePr>
        <p:xfrm>
          <a:off x="752525" y="1010034"/>
          <a:ext cx="7644475" cy="4133460"/>
        </p:xfrm>
        <a:graphic>
          <a:graphicData uri="http://schemas.openxmlformats.org/drawingml/2006/table">
            <a:tbl>
              <a:tblPr>
                <a:noFill/>
                <a:tableStyleId>{0EC90CDD-CEE3-41B4-94B9-FD0EB92348F1}</a:tableStyleId>
              </a:tblPr>
              <a:tblGrid>
                <a:gridCol w="1456350">
                  <a:extLst>
                    <a:ext uri="{9D8B030D-6E8A-4147-A177-3AD203B41FA5}">
                      <a16:colId xmlns:a16="http://schemas.microsoft.com/office/drawing/2014/main" val="20000"/>
                    </a:ext>
                  </a:extLst>
                </a:gridCol>
                <a:gridCol w="6188125">
                  <a:extLst>
                    <a:ext uri="{9D8B030D-6E8A-4147-A177-3AD203B41FA5}">
                      <a16:colId xmlns:a16="http://schemas.microsoft.com/office/drawing/2014/main" val="20001"/>
                    </a:ext>
                  </a:extLst>
                </a:gridCol>
              </a:tblGrid>
              <a:tr h="327650">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3"/>
                        </a:rPr>
                        <a:t>clear()</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all the elements from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4"/>
                        </a:rPr>
                        <a:t>copy()</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copy of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5"/>
                        </a:rPr>
                        <a:t>fromkeys()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dictionary with the specified keys and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6"/>
                        </a:rPr>
                        <a:t>get()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the value of the specified key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7"/>
                        </a:rPr>
                        <a:t>items()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containing a tuple for each key value pair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8"/>
                        </a:rPr>
                        <a:t>keys()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containing the dictionary's keys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9"/>
                        </a:rPr>
                        <a:t>pop()</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element with the specified key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7"/>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0"/>
                        </a:rPr>
                        <a:t>popitem()</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Removes the last inserted key-value pair</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8"/>
                  </a:ext>
                </a:extLst>
              </a:tr>
              <a:tr h="52920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1"/>
                        </a:rPr>
                        <a:t>setdefault()</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the value of the specified key. If the key does not exist: insert the key, with the specified value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9"/>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2"/>
                        </a:rPr>
                        <a:t>update()</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Updates the dictionary with the specified key-value pairs</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0"/>
                  </a:ext>
                </a:extLst>
              </a:tr>
              <a:tr h="327650">
                <a:tc>
                  <a:txBody>
                    <a:bodyPr/>
                    <a:lstStyle/>
                    <a:p>
                      <a:pPr marL="0" lvl="0" indent="0" algn="l" rtl="0">
                        <a:lnSpc>
                          <a:spcPct val="100000"/>
                        </a:lnSpc>
                        <a:spcBef>
                          <a:spcPts val="1500"/>
                        </a:spcBef>
                        <a:spcAft>
                          <a:spcPts val="1500"/>
                        </a:spcAft>
                        <a:buNone/>
                      </a:pPr>
                      <a:r>
                        <a:rPr lang="en" sz="1150" u="sng">
                          <a:solidFill>
                            <a:schemeClr val="hlink"/>
                          </a:solidFill>
                          <a:highlight>
                            <a:srgbClr val="FFFFFF"/>
                          </a:highlight>
                          <a:latin typeface="Verdana"/>
                          <a:ea typeface="Verdana"/>
                          <a:cs typeface="Verdana"/>
                          <a:sym typeface="Verdana"/>
                          <a:hlinkClick r:id="rId13"/>
                        </a:rPr>
                        <a:t>values()</a:t>
                      </a:r>
                      <a:endParaRPr sz="1150" u="sng">
                        <a:solidFill>
                          <a:schemeClr val="hlink"/>
                        </a:solidFill>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00000"/>
                        </a:lnSpc>
                        <a:spcBef>
                          <a:spcPts val="1500"/>
                        </a:spcBef>
                        <a:spcAft>
                          <a:spcPts val="1500"/>
                        </a:spcAft>
                        <a:buNone/>
                      </a:pPr>
                      <a:r>
                        <a:rPr lang="en" sz="1150">
                          <a:highlight>
                            <a:srgbClr val="FFFFFF"/>
                          </a:highlight>
                          <a:latin typeface="Verdana"/>
                          <a:ea typeface="Verdana"/>
                          <a:cs typeface="Verdana"/>
                          <a:sym typeface="Verdana"/>
                        </a:rPr>
                        <a:t>Returns a list of all the values in the dictionary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1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Operations</a:t>
            </a:r>
            <a:endParaRPr/>
          </a:p>
        </p:txBody>
      </p:sp>
      <p:graphicFrame>
        <p:nvGraphicFramePr>
          <p:cNvPr id="353" name="Google Shape;353;p58"/>
          <p:cNvGraphicFramePr/>
          <p:nvPr/>
        </p:nvGraphicFramePr>
        <p:xfrm>
          <a:off x="435925" y="1047750"/>
          <a:ext cx="8249925" cy="4037800"/>
        </p:xfrm>
        <a:graphic>
          <a:graphicData uri="http://schemas.openxmlformats.org/drawingml/2006/table">
            <a:tbl>
              <a:tblPr>
                <a:noFill/>
                <a:tableStyleId>{0EC90CDD-CEE3-41B4-94B9-FD0EB92348F1}</a:tableStyleId>
              </a:tblPr>
              <a:tblGrid>
                <a:gridCol w="1922050">
                  <a:extLst>
                    <a:ext uri="{9D8B030D-6E8A-4147-A177-3AD203B41FA5}">
                      <a16:colId xmlns:a16="http://schemas.microsoft.com/office/drawing/2014/main" val="20000"/>
                    </a:ext>
                  </a:extLst>
                </a:gridCol>
                <a:gridCol w="632787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 sz="1200" b="1">
                          <a:solidFill>
                            <a:schemeClr val="dk2"/>
                          </a:solidFill>
                          <a:latin typeface="Verdana"/>
                          <a:ea typeface="Verdana"/>
                          <a:cs typeface="Verdana"/>
                          <a:sym typeface="Verdana"/>
                        </a:rPr>
                        <a:t>Method</a:t>
                      </a:r>
                      <a:endParaRPr sz="1200" b="1">
                        <a:solidFill>
                          <a:schemeClr val="dk2"/>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b="1">
                          <a:solidFill>
                            <a:schemeClr val="dk2"/>
                          </a:solidFill>
                          <a:latin typeface="Verdana"/>
                          <a:ea typeface="Verdana"/>
                          <a:cs typeface="Verdana"/>
                          <a:sym typeface="Verdana"/>
                        </a:rPr>
                        <a:t>Description</a:t>
                      </a:r>
                      <a:endParaRPr sz="1200" b="1">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3"/>
                        </a:rPr>
                        <a:t>capitalize()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the first character to uppercase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4"/>
                        </a:rPr>
                        <a:t>casefold()</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string into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5"/>
                        </a:rPr>
                        <a:t>center()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a centred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6"/>
                        </a:rPr>
                        <a:t>count()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the number of times a specified value occurs in a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7"/>
                        </a:rPr>
                        <a:t>islower()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all characters in the string are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8"/>
                        </a:rPr>
                        <a:t>isupper()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all characters in the string are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endswith()</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true if the string ends with the specified value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10"/>
                        </a:rPr>
                        <a:t>expandtabs()</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Sets the tab size of the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8"/>
                  </a:ext>
                </a:extLst>
              </a:tr>
              <a:tr h="6088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11"/>
                        </a:rPr>
                        <a:t>find()</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Searches the string for a specified value and returns the position of where it was found</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String Operations</a:t>
            </a:r>
            <a:endParaRPr/>
          </a:p>
        </p:txBody>
      </p:sp>
      <p:graphicFrame>
        <p:nvGraphicFramePr>
          <p:cNvPr id="359" name="Google Shape;359;p59"/>
          <p:cNvGraphicFramePr/>
          <p:nvPr/>
        </p:nvGraphicFramePr>
        <p:xfrm>
          <a:off x="435925" y="1123950"/>
          <a:ext cx="8249925" cy="3844780"/>
        </p:xfrm>
        <a:graphic>
          <a:graphicData uri="http://schemas.openxmlformats.org/drawingml/2006/table">
            <a:tbl>
              <a:tblPr>
                <a:noFill/>
                <a:tableStyleId>{0EC90CDD-CEE3-41B4-94B9-FD0EB92348F1}</a:tableStyleId>
              </a:tblPr>
              <a:tblGrid>
                <a:gridCol w="1922050">
                  <a:extLst>
                    <a:ext uri="{9D8B030D-6E8A-4147-A177-3AD203B41FA5}">
                      <a16:colId xmlns:a16="http://schemas.microsoft.com/office/drawing/2014/main" val="20000"/>
                    </a:ext>
                  </a:extLst>
                </a:gridCol>
                <a:gridCol w="632787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0"/>
                        </a:spcBef>
                        <a:spcAft>
                          <a:spcPts val="0"/>
                        </a:spcAft>
                        <a:buNone/>
                      </a:pPr>
                      <a:r>
                        <a:rPr lang="en" sz="1300" b="1">
                          <a:solidFill>
                            <a:schemeClr val="dk2"/>
                          </a:solidFill>
                          <a:latin typeface="Verdana"/>
                          <a:ea typeface="Verdana"/>
                          <a:cs typeface="Verdana"/>
                          <a:sym typeface="Verdana"/>
                        </a:rPr>
                        <a:t>Method</a:t>
                      </a:r>
                      <a:endParaRPr sz="1300" b="1">
                        <a:solidFill>
                          <a:schemeClr val="dk2"/>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300" b="1">
                          <a:solidFill>
                            <a:schemeClr val="dk2"/>
                          </a:solidFill>
                          <a:latin typeface="Verdana"/>
                          <a:ea typeface="Verdana"/>
                          <a:cs typeface="Verdana"/>
                          <a:sym typeface="Verdana"/>
                        </a:rPr>
                        <a:t>Description</a:t>
                      </a:r>
                      <a:endParaRPr sz="1300" b="1">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3"/>
                        </a:rPr>
                        <a:t>format()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2"/>
                          </a:solidFill>
                          <a:latin typeface="Verdana"/>
                          <a:ea typeface="Verdana"/>
                          <a:cs typeface="Verdana"/>
                          <a:sym typeface="Verdana"/>
                        </a:rPr>
                        <a:t>Formats specified values in a string</a:t>
                      </a:r>
                      <a:endParaRPr sz="1200">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format_map()</a:t>
                      </a:r>
                      <a:endParaRPr sz="1200">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Formats specified values in a string</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4"/>
                        </a:rPr>
                        <a:t>join()</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2"/>
                          </a:solidFill>
                          <a:latin typeface="Verdana"/>
                          <a:ea typeface="Verdana"/>
                          <a:cs typeface="Verdana"/>
                          <a:sym typeface="Verdana"/>
                        </a:rPr>
                        <a:t>Converts the elements of an iterable into a string</a:t>
                      </a:r>
                      <a:endParaRPr sz="1200">
                        <a:solidFill>
                          <a:schemeClr val="dk2"/>
                        </a:solidFill>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5"/>
                        </a:rPr>
                        <a:t>lower()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a string into lower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6"/>
                        </a:rPr>
                        <a:t>upper()</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a string into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7"/>
                        </a:rPr>
                        <a:t>title()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Converts the first character of each word to upper case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8"/>
                        </a:rPr>
                        <a:t>replace()</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Returns a string where a specified value is replaced with a specified value</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7"/>
                  </a:ext>
                </a:extLst>
              </a:tr>
              <a:tr h="381000">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split()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Splits the string at the specified separator, and returns a list</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8"/>
                  </a:ext>
                </a:extLst>
              </a:tr>
              <a:tr h="408825">
                <a:tc>
                  <a:txBody>
                    <a:bodyPr/>
                    <a:lstStyle/>
                    <a:p>
                      <a:pPr marL="0" lvl="0" indent="0" algn="l" rtl="0">
                        <a:lnSpc>
                          <a:spcPct val="115000"/>
                        </a:lnSpc>
                        <a:spcBef>
                          <a:spcPts val="0"/>
                        </a:spcBef>
                        <a:spcAft>
                          <a:spcPts val="0"/>
                        </a:spcAft>
                        <a:buNone/>
                      </a:pPr>
                      <a:r>
                        <a:rPr lang="en" sz="1200" u="sng">
                          <a:solidFill>
                            <a:schemeClr val="hlink"/>
                          </a:solidFill>
                          <a:latin typeface="Verdana"/>
                          <a:ea typeface="Verdana"/>
                          <a:cs typeface="Verdana"/>
                          <a:sym typeface="Verdana"/>
                          <a:hlinkClick r:id="rId9"/>
                        </a:rPr>
                        <a:t>split()</a:t>
                      </a:r>
                      <a:endParaRPr sz="1200" u="sng">
                        <a:solidFill>
                          <a:schemeClr val="hlink"/>
                        </a:solidFill>
                        <a:latin typeface="Verdana"/>
                        <a:ea typeface="Verdana"/>
                        <a:cs typeface="Verdana"/>
                        <a:sym typeface="Verdana"/>
                      </a:endParaRPr>
                    </a:p>
                  </a:txBody>
                  <a:tcPr marL="91425" marR="91425" marT="91425" marB="91425"/>
                </a:tc>
                <a:tc>
                  <a:txBody>
                    <a:bodyPr/>
                    <a:lstStyle/>
                    <a:p>
                      <a:pPr marL="0" lvl="0" indent="0" algn="l" rtl="0">
                        <a:lnSpc>
                          <a:spcPct val="115000"/>
                        </a:lnSpc>
                        <a:spcBef>
                          <a:spcPts val="0"/>
                        </a:spcBef>
                        <a:spcAft>
                          <a:spcPts val="0"/>
                        </a:spcAft>
                        <a:buNone/>
                      </a:pPr>
                      <a:r>
                        <a:rPr lang="en" sz="1200">
                          <a:latin typeface="Verdana"/>
                          <a:ea typeface="Verdana"/>
                          <a:cs typeface="Verdana"/>
                          <a:sym typeface="Verdana"/>
                        </a:rPr>
                        <a:t>Splits the string at the specified separator, and returns a list</a:t>
                      </a:r>
                      <a:endParaRPr sz="1200">
                        <a:latin typeface="Verdana"/>
                        <a:ea typeface="Verdana"/>
                        <a:cs typeface="Verdana"/>
                        <a:sym typeface="Verdana"/>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Examples</a:t>
            </a:r>
            <a:endParaRPr/>
          </a:p>
        </p:txBody>
      </p:sp>
      <p:sp>
        <p:nvSpPr>
          <p:cNvPr id="365" name="Google Shape;365;p6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capitalize()</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txt = "hello, and welcome to my world."</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x = txt.capitalize()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chemeClr val="dk2"/>
                </a:solidFill>
                <a:latin typeface="Source Code Pro"/>
                <a:ea typeface="Source Code Pro"/>
                <a:cs typeface="Source Code Pro"/>
                <a:sym typeface="Source Code Pro"/>
              </a:rPr>
              <a:t>print (x)</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Output:</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Hello, and welcome to my world.</a:t>
            </a:r>
            <a:endParaRPr sz="1300">
              <a:latin typeface="Source Code Pro"/>
              <a:ea typeface="Source Code Pro"/>
              <a:cs typeface="Source Code Pro"/>
              <a:sym typeface="Source Code Pro"/>
            </a:endParaRPr>
          </a:p>
        </p:txBody>
      </p:sp>
      <p:sp>
        <p:nvSpPr>
          <p:cNvPr id="366" name="Google Shape;366;p6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2"/>
              </a:buClr>
              <a:buSzPts val="1100"/>
              <a:buFont typeface="Arial"/>
              <a:buNone/>
            </a:pPr>
            <a:r>
              <a:rPr lang="en" sz="1300">
                <a:solidFill>
                  <a:srgbClr val="ED7D31"/>
                </a:solidFill>
                <a:latin typeface="Source Code Pro"/>
                <a:ea typeface="Source Code Pro"/>
                <a:cs typeface="Source Code Pro"/>
                <a:sym typeface="Source Code Pro"/>
              </a:rPr>
              <a:t>islower()</a:t>
            </a:r>
            <a:endParaRPr sz="1300">
              <a:solidFill>
                <a:srgbClr val="ED7D31"/>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Example:</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txt = "hello world!"</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x = txt.islower()</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print(x)</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endParaRPr sz="1300" u="sng">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Clr>
                <a:schemeClr val="dk2"/>
              </a:buClr>
              <a:buSzPts val="1100"/>
              <a:buFont typeface="Arial"/>
              <a:buNone/>
            </a:pPr>
            <a:r>
              <a:rPr lang="en" sz="1300">
                <a:solidFill>
                  <a:schemeClr val="dk2"/>
                </a:solidFill>
                <a:latin typeface="Source Code Pro"/>
                <a:ea typeface="Source Code Pro"/>
                <a:cs typeface="Source Code Pro"/>
                <a:sym typeface="Source Code Pro"/>
              </a:rPr>
              <a:t>Output :</a:t>
            </a:r>
            <a:endParaRPr sz="1300">
              <a:solidFill>
                <a:schemeClr val="dk2"/>
              </a:solidFill>
              <a:latin typeface="Source Code Pro"/>
              <a:ea typeface="Source Code Pro"/>
              <a:cs typeface="Source Code Pro"/>
              <a:sym typeface="Source Code Pro"/>
            </a:endParaRPr>
          </a:p>
          <a:p>
            <a:pPr marL="0" lvl="0" indent="0" algn="l" rtl="0">
              <a:lnSpc>
                <a:spcPct val="90000"/>
              </a:lnSpc>
              <a:spcBef>
                <a:spcPts val="1000"/>
              </a:spcBef>
              <a:spcAft>
                <a:spcPts val="0"/>
              </a:spcAft>
              <a:buNone/>
            </a:pPr>
            <a:r>
              <a:rPr lang="en" sz="1300">
                <a:solidFill>
                  <a:srgbClr val="ED7D31"/>
                </a:solidFill>
                <a:latin typeface="Source Code Pro"/>
                <a:ea typeface="Source Code Pro"/>
                <a:cs typeface="Source Code Pro"/>
                <a:sym typeface="Source Code Pro"/>
              </a:rPr>
              <a:t>True</a:t>
            </a:r>
            <a:endParaRPr sz="1300">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a:t>
            </a:r>
            <a:endParaRPr/>
          </a:p>
        </p:txBody>
      </p:sp>
      <p:sp>
        <p:nvSpPr>
          <p:cNvPr id="372" name="Google Shape;37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Sometimes the choice of an algorithm that involves a space-time tradeoff. That is by increasing the amount of space for storing the data, we may be able to reduce the time needed for processing data or vice-versa.</a:t>
            </a:r>
            <a:endParaRPr sz="1500">
              <a:solidFill>
                <a:schemeClr val="dk2"/>
              </a:solidFill>
              <a:highlight>
                <a:srgbClr val="FFFFFF"/>
              </a:highlight>
              <a:latin typeface="Old Standard TT"/>
              <a:ea typeface="Old Standard TT"/>
              <a:cs typeface="Old Standard TT"/>
              <a:sym typeface="Old Standard TT"/>
            </a:endParaRPr>
          </a:p>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Basically it is a way of solving problems in:</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Less time by using more memory</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Solving a problem in little space by spending a long time.</a:t>
            </a:r>
            <a:endParaRPr sz="1500">
              <a:solidFill>
                <a:schemeClr val="dk2"/>
              </a:solidFill>
              <a:highlight>
                <a:srgbClr val="FFFFFF"/>
              </a:highlight>
              <a:latin typeface="Old Standard TT"/>
              <a:ea typeface="Old Standard TT"/>
              <a:cs typeface="Old Standard TT"/>
              <a:sym typeface="Old Standard TT"/>
            </a:endParaRPr>
          </a:p>
          <a:p>
            <a:pPr marL="0" lvl="0" indent="0" algn="l" rtl="0">
              <a:spcBef>
                <a:spcPts val="0"/>
              </a:spcBef>
              <a:spcAft>
                <a:spcPts val="0"/>
              </a:spcAft>
              <a:buClr>
                <a:schemeClr val="dk2"/>
              </a:buClr>
              <a:buSzPts val="1100"/>
              <a:buFont typeface="Arial"/>
              <a:buNone/>
            </a:pPr>
            <a:endParaRPr sz="1500">
              <a:solidFill>
                <a:schemeClr val="dk2"/>
              </a:solidFill>
              <a:latin typeface="Old Standard TT"/>
              <a:ea typeface="Old Standard TT"/>
              <a:cs typeface="Old Standard TT"/>
              <a:sym typeface="Old Standard TT"/>
            </a:endParaRPr>
          </a:p>
          <a:p>
            <a:pPr marL="0" lvl="0" indent="0" algn="just" rtl="0">
              <a:lnSpc>
                <a:spcPct val="120000"/>
              </a:lnSpc>
              <a:spcBef>
                <a:spcPts val="0"/>
              </a:spcBef>
              <a:spcAft>
                <a:spcPts val="0"/>
              </a:spcAft>
              <a:buClr>
                <a:schemeClr val="dk2"/>
              </a:buClr>
              <a:buSzPts val="1100"/>
              <a:buFont typeface="Arial"/>
              <a:buNone/>
            </a:pPr>
            <a:r>
              <a:rPr lang="en" sz="1500">
                <a:solidFill>
                  <a:schemeClr val="dk2"/>
                </a:solidFill>
                <a:highlight>
                  <a:srgbClr val="FFFFFF"/>
                </a:highlight>
                <a:latin typeface="Old Standard TT"/>
                <a:ea typeface="Old Standard TT"/>
                <a:cs typeface="Old Standard TT"/>
                <a:sym typeface="Old Standard TT"/>
              </a:rPr>
              <a:t>TYPE OF TIME SPACE TRADE OFF:</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Compressed / Uncompressed data</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Re -Rendering / Sorted image</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Smaller code / Loop Unrolling</a:t>
            </a:r>
            <a:endParaRPr sz="1500">
              <a:solidFill>
                <a:schemeClr val="dk2"/>
              </a:solidFill>
              <a:highlight>
                <a:srgbClr val="FFFFFF"/>
              </a:highlight>
              <a:latin typeface="Old Standard TT"/>
              <a:ea typeface="Old Standard TT"/>
              <a:cs typeface="Old Standard TT"/>
              <a:sym typeface="Old Standard TT"/>
            </a:endParaRPr>
          </a:p>
          <a:p>
            <a:pPr marL="596900" lvl="0" indent="-323850" algn="l" rtl="0">
              <a:spcBef>
                <a:spcPts val="0"/>
              </a:spcBef>
              <a:spcAft>
                <a:spcPts val="0"/>
              </a:spcAft>
              <a:buClr>
                <a:schemeClr val="dk2"/>
              </a:buClr>
              <a:buSzPts val="1500"/>
              <a:buFont typeface="Old Standard TT"/>
              <a:buAutoNum type="arabicPeriod"/>
            </a:pPr>
            <a:r>
              <a:rPr lang="en" sz="1500">
                <a:solidFill>
                  <a:schemeClr val="dk2"/>
                </a:solidFill>
                <a:highlight>
                  <a:srgbClr val="FFFFFF"/>
                </a:highlight>
                <a:latin typeface="Old Standard TT"/>
                <a:ea typeface="Old Standard TT"/>
                <a:cs typeface="Old Standard TT"/>
                <a:sym typeface="Old Standard TT"/>
              </a:rPr>
              <a:t>Lookup table / Recalculation </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 Cont.</a:t>
            </a:r>
            <a:endParaRPr/>
          </a:p>
        </p:txBody>
      </p:sp>
      <p:sp>
        <p:nvSpPr>
          <p:cNvPr id="378" name="Google Shape;378;p62"/>
          <p:cNvSpPr txBox="1">
            <a:spLocks noGrp="1"/>
          </p:cNvSpPr>
          <p:nvPr>
            <p:ph type="body" idx="1"/>
          </p:nvPr>
        </p:nvSpPr>
        <p:spPr>
          <a:xfrm>
            <a:off x="311700" y="1152475"/>
            <a:ext cx="8520600" cy="3591000"/>
          </a:xfrm>
          <a:prstGeom prst="rect">
            <a:avLst/>
          </a:prstGeom>
        </p:spPr>
        <p:txBody>
          <a:bodyPr spcFirstLastPara="1" wrap="square" lIns="91425" tIns="91425" rIns="91425" bIns="91425" anchor="t" anchorCtr="0">
            <a:noAutofit/>
          </a:bodyPr>
          <a:lstStyle/>
          <a:p>
            <a:pPr marL="457200" lvl="0" indent="-323850" algn="l" rtl="0">
              <a:lnSpc>
                <a:spcPct val="95000"/>
              </a:lnSpc>
              <a:spcBef>
                <a:spcPts val="0"/>
              </a:spcBef>
              <a:spcAft>
                <a:spcPts val="0"/>
              </a:spcAft>
              <a:buClr>
                <a:schemeClr val="dk2"/>
              </a:buClr>
              <a:buSzPts val="1500"/>
              <a:buFont typeface="Old Standard TT"/>
              <a:buAutoNum type="arabicPeriod"/>
            </a:pPr>
            <a:r>
              <a:rPr lang="en" sz="1500">
                <a:solidFill>
                  <a:schemeClr val="dk2"/>
                </a:solidFill>
                <a:latin typeface="Old Standard TT"/>
                <a:ea typeface="Old Standard TT"/>
                <a:cs typeface="Old Standard TT"/>
                <a:sym typeface="Old Standard TT"/>
              </a:rPr>
              <a:t>Compressed / Uncompressed data:</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A space time trade off can be applied to the problem of solving data storage. If data is uncompressed it take more space but less time.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If data is compressed it takes less space but more time to run decompressed data.</a:t>
            </a:r>
            <a:endParaRPr sz="1500">
              <a:solidFill>
                <a:schemeClr val="dk2"/>
              </a:solidFill>
              <a:latin typeface="Old Standard TT"/>
              <a:ea typeface="Old Standard TT"/>
              <a:cs typeface="Old Standard TT"/>
              <a:sym typeface="Old Standard TT"/>
            </a:endParaRPr>
          </a:p>
          <a:p>
            <a:pPr marL="457200" lvl="0" indent="0" algn="l" rtl="0">
              <a:lnSpc>
                <a:spcPct val="95000"/>
              </a:lnSpc>
              <a:spcBef>
                <a:spcPts val="0"/>
              </a:spcBef>
              <a:spcAft>
                <a:spcPts val="0"/>
              </a:spcAft>
              <a:buNone/>
            </a:pPr>
            <a:endParaRPr sz="1500">
              <a:solidFill>
                <a:schemeClr val="dk2"/>
              </a:solidFill>
              <a:latin typeface="Old Standard TT"/>
              <a:ea typeface="Old Standard TT"/>
              <a:cs typeface="Old Standard TT"/>
              <a:sym typeface="Old Standard TT"/>
            </a:endParaRPr>
          </a:p>
          <a:p>
            <a:pPr marL="457200" lvl="0" indent="-323850" algn="l" rtl="0">
              <a:lnSpc>
                <a:spcPct val="95000"/>
              </a:lnSpc>
              <a:spcBef>
                <a:spcPts val="0"/>
              </a:spcBef>
              <a:spcAft>
                <a:spcPts val="0"/>
              </a:spcAft>
              <a:buClr>
                <a:schemeClr val="dk2"/>
              </a:buClr>
              <a:buSzPts val="1500"/>
              <a:buFont typeface="Old Standard TT"/>
              <a:buAutoNum type="arabicPeriod"/>
            </a:pPr>
            <a:r>
              <a:rPr lang="en" sz="1500">
                <a:solidFill>
                  <a:schemeClr val="dk2"/>
                </a:solidFill>
                <a:latin typeface="Old Standard TT"/>
                <a:ea typeface="Old Standard TT"/>
                <a:cs typeface="Old Standard TT"/>
                <a:sym typeface="Old Standard TT"/>
              </a:rPr>
              <a:t>Re -Rendering / Sorted image: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Sorting only the source and rendering an image every time a page is requested would be trading time for space.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More time used but less space.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Sorting the image would be trade space for time.</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More space used but less time.</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Representation</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An array can be declared in various ways and different languages. The important points that should be considered are as follows:</a:t>
            </a:r>
            <a:endParaRPr sz="1600">
              <a:solidFill>
                <a:schemeClr val="accent1"/>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150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Index starts with 0.</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We can access each element via its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Old Standard TT"/>
              <a:buChar char="●"/>
            </a:pPr>
            <a:r>
              <a:rPr lang="en" sz="1600">
                <a:solidFill>
                  <a:schemeClr val="dk2"/>
                </a:solidFill>
                <a:highlight>
                  <a:srgbClr val="FFFFFF"/>
                </a:highlight>
                <a:latin typeface="Old Standard TT"/>
                <a:ea typeface="Old Standard TT"/>
                <a:cs typeface="Old Standard TT"/>
                <a:sym typeface="Old Standard TT"/>
              </a:rPr>
              <a:t>The length of the array defines the capacity to store the elements.</a:t>
            </a:r>
            <a:endParaRPr sz="1600">
              <a:latin typeface="Old Standard TT"/>
              <a:ea typeface="Old Standard TT"/>
              <a:cs typeface="Old Standard TT"/>
              <a:sym typeface="Old Standard TT"/>
            </a:endParaRPr>
          </a:p>
        </p:txBody>
      </p:sp>
      <p:pic>
        <p:nvPicPr>
          <p:cNvPr id="87" name="Google Shape;87;p17"/>
          <p:cNvPicPr preferRelativeResize="0"/>
          <p:nvPr/>
        </p:nvPicPr>
        <p:blipFill>
          <a:blip r:embed="rId3">
            <a:alphaModFix/>
          </a:blip>
          <a:stretch>
            <a:fillRect/>
          </a:stretch>
        </p:blipFill>
        <p:spPr>
          <a:xfrm>
            <a:off x="457200" y="3409950"/>
            <a:ext cx="3810000" cy="1066800"/>
          </a:xfrm>
          <a:prstGeom prst="rect">
            <a:avLst/>
          </a:prstGeom>
          <a:noFill/>
          <a:ln>
            <a:noFill/>
          </a:ln>
        </p:spPr>
      </p:pic>
      <p:pic>
        <p:nvPicPr>
          <p:cNvPr id="88" name="Google Shape;88;p17"/>
          <p:cNvPicPr preferRelativeResize="0"/>
          <p:nvPr/>
        </p:nvPicPr>
        <p:blipFill>
          <a:blip r:embed="rId4">
            <a:alphaModFix/>
          </a:blip>
          <a:stretch>
            <a:fillRect/>
          </a:stretch>
        </p:blipFill>
        <p:spPr>
          <a:xfrm>
            <a:off x="4705350" y="3529013"/>
            <a:ext cx="4000500" cy="9810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6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Tradeoff Cont.</a:t>
            </a:r>
            <a:endParaRPr/>
          </a:p>
        </p:txBody>
      </p:sp>
      <p:sp>
        <p:nvSpPr>
          <p:cNvPr id="384" name="Google Shape;38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00">
                <a:solidFill>
                  <a:schemeClr val="dk2"/>
                </a:solidFill>
                <a:latin typeface="Old Standard TT"/>
                <a:ea typeface="Old Standard TT"/>
                <a:cs typeface="Old Standard TT"/>
                <a:sym typeface="Old Standard TT"/>
              </a:rPr>
              <a:t>3.	Smaller code(with loop) / Larger code(without loop):</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Smaller code occupies less space in memory but it require high computation time which is required for jumping back to the beginning of the loop at the end of each iteration. </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Larger code or loop unrolling can be trade of higher programming speed. It occupies more space in memory but require less computation time.</a:t>
            </a:r>
            <a:endParaRPr sz="1500">
              <a:solidFill>
                <a:schemeClr val="dk2"/>
              </a:solidFill>
              <a:latin typeface="Old Standard TT"/>
              <a:ea typeface="Old Standard TT"/>
              <a:cs typeface="Old Standard TT"/>
              <a:sym typeface="Old Standard TT"/>
            </a:endParaRPr>
          </a:p>
          <a:p>
            <a:pPr marL="457200" lvl="0" indent="0" algn="l" rtl="0">
              <a:lnSpc>
                <a:spcPct val="100000"/>
              </a:lnSpc>
              <a:spcBef>
                <a:spcPts val="0"/>
              </a:spcBef>
              <a:spcAft>
                <a:spcPts val="0"/>
              </a:spcAft>
              <a:buSzPts val="1018"/>
              <a:buNone/>
            </a:pPr>
            <a:endParaRPr sz="1500">
              <a:solidFill>
                <a:schemeClr val="dk2"/>
              </a:solidFill>
              <a:latin typeface="Old Standard TT"/>
              <a:ea typeface="Old Standard TT"/>
              <a:cs typeface="Old Standard TT"/>
              <a:sym typeface="Old Standard TT"/>
            </a:endParaRPr>
          </a:p>
          <a:p>
            <a:pPr marL="0" lvl="0" indent="0" algn="l" rtl="0">
              <a:lnSpc>
                <a:spcPct val="95000"/>
              </a:lnSpc>
              <a:spcBef>
                <a:spcPts val="0"/>
              </a:spcBef>
              <a:spcAft>
                <a:spcPts val="0"/>
              </a:spcAft>
              <a:buNone/>
            </a:pPr>
            <a:r>
              <a:rPr lang="en" sz="1500">
                <a:solidFill>
                  <a:schemeClr val="dk2"/>
                </a:solidFill>
                <a:latin typeface="Old Standard TT"/>
                <a:ea typeface="Old Standard TT"/>
                <a:cs typeface="Old Standard TT"/>
                <a:sym typeface="Old Standard TT"/>
              </a:rPr>
              <a:t>4. 	Lookup Table/ Recalculation:</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In lookup table an implementation can include the entire table which reduce computing time but increase the amount of memory needed.</a:t>
            </a:r>
            <a:endParaRPr sz="1500">
              <a:solidFill>
                <a:schemeClr val="dk2"/>
              </a:solidFill>
              <a:latin typeface="Old Standard TT"/>
              <a:ea typeface="Old Standard TT"/>
              <a:cs typeface="Old Standard TT"/>
              <a:sym typeface="Old Standard TT"/>
            </a:endParaRPr>
          </a:p>
          <a:p>
            <a:pPr marL="457200" lvl="0" indent="-323850" algn="l" rtl="0">
              <a:lnSpc>
                <a:spcPct val="115000"/>
              </a:lnSpc>
              <a:spcBef>
                <a:spcPts val="0"/>
              </a:spcBef>
              <a:spcAft>
                <a:spcPts val="0"/>
              </a:spcAft>
              <a:buClr>
                <a:schemeClr val="dk2"/>
              </a:buClr>
              <a:buSzPts val="1500"/>
              <a:buFont typeface="Old Standard TT"/>
              <a:buChar char="●"/>
            </a:pPr>
            <a:r>
              <a:rPr lang="en" sz="1500">
                <a:solidFill>
                  <a:schemeClr val="dk2"/>
                </a:solidFill>
                <a:latin typeface="Old Standard TT"/>
                <a:ea typeface="Old Standard TT"/>
                <a:cs typeface="Old Standard TT"/>
                <a:sym typeface="Old Standard TT"/>
              </a:rPr>
              <a:t>It can recalculate i.e. compute table entire as needed, increasing computing time but reducing memory requirement.</a:t>
            </a:r>
            <a:endParaRPr sz="1500">
              <a:solidFill>
                <a:schemeClr val="dk2"/>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Operations</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2"/>
              </a:buClr>
              <a:buSzPts val="1100"/>
              <a:buFont typeface="Arial"/>
              <a:buNone/>
            </a:pPr>
            <a:r>
              <a:rPr lang="en" sz="1600">
                <a:solidFill>
                  <a:schemeClr val="accent1"/>
                </a:solidFill>
                <a:highlight>
                  <a:srgbClr val="FFFFFF"/>
                </a:highlight>
                <a:latin typeface="Old Standard TT"/>
                <a:ea typeface="Old Standard TT"/>
                <a:cs typeface="Old Standard TT"/>
                <a:sym typeface="Old Standard TT"/>
              </a:rPr>
              <a:t>Some of the basic operations supported by an array are as follows:</a:t>
            </a:r>
            <a:endParaRPr sz="1600">
              <a:solidFill>
                <a:schemeClr val="accent1"/>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150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Traverse</a:t>
            </a:r>
            <a:r>
              <a:rPr lang="en" sz="1600">
                <a:solidFill>
                  <a:schemeClr val="dk2"/>
                </a:solidFill>
                <a:highlight>
                  <a:srgbClr val="FFFFFF"/>
                </a:highlight>
                <a:latin typeface="Old Standard TT"/>
                <a:ea typeface="Old Standard TT"/>
                <a:cs typeface="Old Standard TT"/>
                <a:sym typeface="Old Standard TT"/>
              </a:rPr>
              <a:t> - It prints all the elements one by one.</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Insertion</a:t>
            </a:r>
            <a:r>
              <a:rPr lang="en" sz="1600">
                <a:solidFill>
                  <a:schemeClr val="dk2"/>
                </a:solidFill>
                <a:highlight>
                  <a:srgbClr val="FFFFFF"/>
                </a:highlight>
                <a:latin typeface="Old Standard TT"/>
                <a:ea typeface="Old Standard TT"/>
                <a:cs typeface="Old Standard TT"/>
                <a:sym typeface="Old Standard TT"/>
              </a:rPr>
              <a:t> - It adds an element at the given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Deletion</a:t>
            </a:r>
            <a:r>
              <a:rPr lang="en" sz="1600">
                <a:solidFill>
                  <a:schemeClr val="dk2"/>
                </a:solidFill>
                <a:highlight>
                  <a:srgbClr val="FFFFFF"/>
                </a:highlight>
                <a:latin typeface="Old Standard TT"/>
                <a:ea typeface="Old Standard TT"/>
                <a:cs typeface="Old Standard TT"/>
                <a:sym typeface="Old Standard TT"/>
              </a:rPr>
              <a:t> - It deletes an element at the given index.</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Search</a:t>
            </a:r>
            <a:r>
              <a:rPr lang="en" sz="1600">
                <a:solidFill>
                  <a:schemeClr val="dk2"/>
                </a:solidFill>
                <a:highlight>
                  <a:srgbClr val="FFFFFF"/>
                </a:highlight>
                <a:latin typeface="Old Standard TT"/>
                <a:ea typeface="Old Standard TT"/>
                <a:cs typeface="Old Standard TT"/>
                <a:sym typeface="Old Standard TT"/>
              </a:rPr>
              <a:t> - It searches an element using the given index or by the value.</a:t>
            </a:r>
            <a:endParaRPr sz="1600">
              <a:solidFill>
                <a:schemeClr val="dk2"/>
              </a:solidFill>
              <a:highlight>
                <a:srgbClr val="FFFFFF"/>
              </a:highlight>
              <a:latin typeface="Old Standard TT"/>
              <a:ea typeface="Old Standard TT"/>
              <a:cs typeface="Old Standard TT"/>
              <a:sym typeface="Old Standard TT"/>
            </a:endParaRPr>
          </a:p>
          <a:p>
            <a:pPr marL="457200" marR="25400" lvl="0" indent="-330200" algn="l" rtl="0">
              <a:lnSpc>
                <a:spcPct val="156250"/>
              </a:lnSpc>
              <a:spcBef>
                <a:spcPts val="0"/>
              </a:spcBef>
              <a:spcAft>
                <a:spcPts val="0"/>
              </a:spcAft>
              <a:buClr>
                <a:schemeClr val="dk2"/>
              </a:buClr>
              <a:buSzPts val="1600"/>
              <a:buFont typeface="Roboto"/>
              <a:buChar char="●"/>
            </a:pPr>
            <a:r>
              <a:rPr lang="en" sz="1600" b="1">
                <a:solidFill>
                  <a:schemeClr val="dk2"/>
                </a:solidFill>
                <a:highlight>
                  <a:srgbClr val="FFFFFF"/>
                </a:highlight>
                <a:latin typeface="Old Standard TT"/>
                <a:ea typeface="Old Standard TT"/>
                <a:cs typeface="Old Standard TT"/>
                <a:sym typeface="Old Standard TT"/>
              </a:rPr>
              <a:t>Update</a:t>
            </a:r>
            <a:r>
              <a:rPr lang="en" sz="1600">
                <a:solidFill>
                  <a:schemeClr val="dk2"/>
                </a:solidFill>
                <a:highlight>
                  <a:srgbClr val="FFFFFF"/>
                </a:highlight>
                <a:latin typeface="Old Standard TT"/>
                <a:ea typeface="Old Standard TT"/>
                <a:cs typeface="Old Standard TT"/>
                <a:sym typeface="Old Standard TT"/>
              </a:rPr>
              <a:t> - It updates an element at the given index.</a:t>
            </a:r>
            <a:endParaRPr sz="1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Array module</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50">
                <a:solidFill>
                  <a:srgbClr val="000088"/>
                </a:solidFill>
                <a:highlight>
                  <a:schemeClr val="lt1"/>
                </a:highlight>
                <a:latin typeface="Source Code Pro"/>
                <a:ea typeface="Source Code Pro"/>
                <a:cs typeface="Source Code Pro"/>
                <a:sym typeface="Source Code Pro"/>
              </a:rPr>
              <a:t>from</a:t>
            </a:r>
            <a:r>
              <a:rPr lang="en" sz="1150">
                <a:solidFill>
                  <a:schemeClr val="dk2"/>
                </a:solidFill>
                <a:highlight>
                  <a:schemeClr val="lt1"/>
                </a:highlight>
                <a:latin typeface="Source Code Pro"/>
                <a:ea typeface="Source Code Pro"/>
                <a:cs typeface="Source Code Pro"/>
                <a:sym typeface="Source Code Pro"/>
              </a:rPr>
              <a:t> array </a:t>
            </a:r>
            <a:r>
              <a:rPr lang="en" sz="1150">
                <a:solidFill>
                  <a:srgbClr val="000088"/>
                </a:solidFill>
                <a:highlight>
                  <a:schemeClr val="lt1"/>
                </a:highlight>
                <a:latin typeface="Source Code Pro"/>
                <a:ea typeface="Source Code Pro"/>
                <a:cs typeface="Source Code Pro"/>
                <a:sym typeface="Source Code Pro"/>
              </a:rPr>
              <a:t>import</a:t>
            </a:r>
            <a:r>
              <a:rPr lang="en" sz="1150">
                <a:solidFill>
                  <a:schemeClr val="dk2"/>
                </a:solidFill>
                <a:highlight>
                  <a:schemeClr val="lt1"/>
                </a:highlight>
                <a:latin typeface="Source Code Pro"/>
                <a:ea typeface="Source Code Pro"/>
                <a:cs typeface="Source Code Pro"/>
                <a:sym typeface="Source Code Pro"/>
              </a:rPr>
              <a:t> </a:t>
            </a:r>
            <a:r>
              <a:rPr lang="en" sz="1150">
                <a:solidFill>
                  <a:srgbClr val="666600"/>
                </a:solidFill>
                <a:highlight>
                  <a:schemeClr val="lt1"/>
                </a:highlight>
                <a:latin typeface="Source Code Pro"/>
                <a:ea typeface="Source Code Pro"/>
                <a:cs typeface="Source Code Pro"/>
                <a:sym typeface="Source Code Pro"/>
              </a:rPr>
              <a:t>*</a:t>
            </a:r>
            <a:endParaRPr sz="1150">
              <a:solidFill>
                <a:schemeClr val="dk2"/>
              </a:solidFill>
              <a:highlight>
                <a:schemeClr val="lt1"/>
              </a:highlight>
              <a:latin typeface="Source Code Pro"/>
              <a:ea typeface="Source Code Pro"/>
              <a:cs typeface="Source Code Pro"/>
              <a:sym typeface="Source Code Pro"/>
            </a:endParaRPr>
          </a:p>
          <a:p>
            <a:pPr marL="25400" marR="25400" lvl="0" indent="0" algn="l" rtl="0">
              <a:spcBef>
                <a:spcPts val="1200"/>
              </a:spcBef>
              <a:spcAft>
                <a:spcPts val="0"/>
              </a:spcAft>
              <a:buNone/>
            </a:pPr>
            <a:r>
              <a:rPr lang="en" sz="1150">
                <a:solidFill>
                  <a:schemeClr val="dk2"/>
                </a:solidFill>
                <a:highlight>
                  <a:schemeClr val="lt1"/>
                </a:highlight>
                <a:latin typeface="Source Code Pro"/>
                <a:ea typeface="Source Code Pro"/>
                <a:cs typeface="Source Code Pro"/>
                <a:sym typeface="Source Code Pro"/>
              </a:rPr>
              <a:t>arrayName </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 array</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typecode</a:t>
            </a:r>
            <a:r>
              <a:rPr lang="en" sz="1150">
                <a:solidFill>
                  <a:srgbClr val="666600"/>
                </a:solidFill>
                <a:highlight>
                  <a:schemeClr val="lt1"/>
                </a:highlight>
                <a:latin typeface="Source Code Pro"/>
                <a:ea typeface="Source Code Pro"/>
                <a:cs typeface="Source Code Pro"/>
                <a:sym typeface="Source Code Pro"/>
              </a:rPr>
              <a:t>,</a:t>
            </a:r>
            <a:r>
              <a:rPr lang="en" sz="1150">
                <a:solidFill>
                  <a:schemeClr val="dk2"/>
                </a:solidFill>
                <a:highlight>
                  <a:schemeClr val="lt1"/>
                </a:highlight>
                <a:latin typeface="Source Code Pro"/>
                <a:ea typeface="Source Code Pro"/>
                <a:cs typeface="Source Code Pro"/>
                <a:sym typeface="Source Code Pro"/>
              </a:rPr>
              <a:t> </a:t>
            </a:r>
            <a:r>
              <a:rPr lang="en" sz="1150">
                <a:solidFill>
                  <a:srgbClr val="666600"/>
                </a:solidFill>
                <a:highlight>
                  <a:schemeClr val="lt1"/>
                </a:highlight>
                <a:latin typeface="Source Code Pro"/>
                <a:ea typeface="Source Code Pro"/>
                <a:cs typeface="Source Code Pro"/>
                <a:sym typeface="Source Code Pro"/>
              </a:rPr>
              <a:t>[</a:t>
            </a:r>
            <a:r>
              <a:rPr lang="en" sz="1150">
                <a:solidFill>
                  <a:srgbClr val="660066"/>
                </a:solidFill>
                <a:highlight>
                  <a:schemeClr val="lt1"/>
                </a:highlight>
                <a:latin typeface="Source Code Pro"/>
                <a:ea typeface="Source Code Pro"/>
                <a:cs typeface="Source Code Pro"/>
                <a:sym typeface="Source Code Pro"/>
              </a:rPr>
              <a:t>Initializers</a:t>
            </a:r>
            <a:r>
              <a:rPr lang="en" sz="1150">
                <a:solidFill>
                  <a:srgbClr val="666600"/>
                </a:solidFill>
                <a:highlight>
                  <a:schemeClr val="lt1"/>
                </a:highlight>
                <a:latin typeface="Source Code Pro"/>
                <a:ea typeface="Source Code Pro"/>
                <a:cs typeface="Source Code Pro"/>
                <a:sym typeface="Source Code Pro"/>
              </a:rPr>
              <a:t>])</a:t>
            </a: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r>
              <a:rPr lang="en" sz="1150">
                <a:solidFill>
                  <a:srgbClr val="666600"/>
                </a:solidFill>
                <a:highlight>
                  <a:schemeClr val="lt1"/>
                </a:highlight>
                <a:latin typeface="Source Code Pro"/>
                <a:ea typeface="Source Code Pro"/>
                <a:cs typeface="Source Code Pro"/>
                <a:sym typeface="Source Code Pro"/>
              </a:rPr>
              <a:t>OR</a:t>
            </a:r>
            <a:endParaRPr sz="1150">
              <a:solidFill>
                <a:srgbClr val="666600"/>
              </a:solidFill>
              <a:highlight>
                <a:schemeClr val="lt1"/>
              </a:highlight>
              <a:latin typeface="Source Code Pro"/>
              <a:ea typeface="Source Code Pro"/>
              <a:cs typeface="Source Code Pro"/>
              <a:sym typeface="Source Code Pro"/>
            </a:endParaRPr>
          </a:p>
          <a:p>
            <a:pPr marL="25400" marR="25400" lvl="0" indent="0" algn="l" rtl="0">
              <a:spcBef>
                <a:spcPts val="0"/>
              </a:spcBef>
              <a:spcAft>
                <a:spcPts val="0"/>
              </a:spcAft>
              <a:buNone/>
            </a:pPr>
            <a:endParaRPr sz="1150">
              <a:solidFill>
                <a:srgbClr val="666600"/>
              </a:solidFill>
              <a:highlight>
                <a:schemeClr val="lt1"/>
              </a:highlight>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b="1">
                <a:solidFill>
                  <a:srgbClr val="006699"/>
                </a:solidFill>
                <a:latin typeface="Source Code Pro"/>
                <a:ea typeface="Source Code Pro"/>
                <a:cs typeface="Source Code Pro"/>
                <a:sym typeface="Source Code Pro"/>
              </a:rPr>
              <a:t>import</a:t>
            </a:r>
            <a:r>
              <a:rPr lang="en" sz="1200">
                <a:solidFill>
                  <a:schemeClr val="dk2"/>
                </a:solidFill>
                <a:latin typeface="Source Code Pro"/>
                <a:ea typeface="Source Code Pro"/>
                <a:cs typeface="Source Code Pro"/>
                <a:sym typeface="Source Code Pro"/>
              </a:rPr>
              <a:t> array as arr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a = arr.array(</a:t>
            </a:r>
            <a:r>
              <a:rPr lang="en" sz="1200">
                <a:solidFill>
                  <a:srgbClr val="0000FF"/>
                </a:solidFill>
                <a:latin typeface="Source Code Pro"/>
                <a:ea typeface="Source Code Pro"/>
                <a:cs typeface="Source Code Pro"/>
                <a:sym typeface="Source Code Pro"/>
              </a:rPr>
              <a:t>'i'</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2</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4</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6</a:t>
            </a:r>
            <a:r>
              <a:rPr lang="en" sz="1200">
                <a:solidFill>
                  <a:schemeClr val="dk2"/>
                </a:solidFill>
                <a:latin typeface="Source Code Pro"/>
                <a:ea typeface="Source Code Pro"/>
                <a:cs typeface="Source Code Pro"/>
                <a:sym typeface="Source Code Pro"/>
              </a:rPr>
              <a:t>, </a:t>
            </a:r>
            <a:r>
              <a:rPr lang="en" sz="1200">
                <a:solidFill>
                  <a:srgbClr val="C00000"/>
                </a:solidFill>
                <a:latin typeface="Source Code Pro"/>
                <a:ea typeface="Source Code Pro"/>
                <a:cs typeface="Source Code Pro"/>
                <a:sym typeface="Source Code Pro"/>
              </a:rPr>
              <a:t>8</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"First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0</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"Second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  </a:t>
            </a:r>
            <a:endParaRPr sz="1200">
              <a:solidFill>
                <a:schemeClr val="dk2"/>
              </a:solidFill>
              <a:latin typeface="Source Code Pro"/>
              <a:ea typeface="Source Code Pro"/>
              <a:cs typeface="Source Code Pro"/>
              <a:sym typeface="Source Code Pro"/>
            </a:endParaRPr>
          </a:p>
          <a:p>
            <a:pPr marL="0" lvl="0" indent="0" algn="l" rtl="0">
              <a:lnSpc>
                <a:spcPct val="156250"/>
              </a:lnSpc>
              <a:spcBef>
                <a:spcPts val="300"/>
              </a:spcBef>
              <a:spcAft>
                <a:spcPts val="0"/>
              </a:spcAft>
              <a:buNone/>
            </a:pPr>
            <a:r>
              <a:rPr lang="en" sz="1200">
                <a:solidFill>
                  <a:schemeClr val="dk2"/>
                </a:solidFill>
                <a:latin typeface="Source Code Pro"/>
                <a:ea typeface="Source Code Pro"/>
                <a:cs typeface="Source Code Pro"/>
                <a:sym typeface="Source Code Pro"/>
              </a:rPr>
              <a:t>print(</a:t>
            </a:r>
            <a:r>
              <a:rPr lang="en" sz="1200">
                <a:solidFill>
                  <a:srgbClr val="0000FF"/>
                </a:solidFill>
                <a:latin typeface="Source Code Pro"/>
                <a:ea typeface="Source Code Pro"/>
                <a:cs typeface="Source Code Pro"/>
                <a:sym typeface="Source Code Pro"/>
              </a:rPr>
              <a:t>"Second last element:"</a:t>
            </a:r>
            <a:r>
              <a:rPr lang="en" sz="1200">
                <a:solidFill>
                  <a:schemeClr val="dk2"/>
                </a:solidFill>
                <a:latin typeface="Source Code Pro"/>
                <a:ea typeface="Source Code Pro"/>
                <a:cs typeface="Source Code Pro"/>
                <a:sym typeface="Source Code Pro"/>
              </a:rPr>
              <a:t>, a[-</a:t>
            </a:r>
            <a:r>
              <a:rPr lang="en" sz="1200">
                <a:solidFill>
                  <a:srgbClr val="C00000"/>
                </a:solidFill>
                <a:latin typeface="Source Code Pro"/>
                <a:ea typeface="Source Code Pro"/>
                <a:cs typeface="Source Code Pro"/>
                <a:sym typeface="Source Code Pro"/>
              </a:rPr>
              <a:t>1</a:t>
            </a:r>
            <a:r>
              <a:rPr lang="en" sz="1200">
                <a:solidFill>
                  <a:schemeClr val="dk2"/>
                </a:solidFill>
                <a:latin typeface="Source Code Pro"/>
                <a:ea typeface="Source Code Pro"/>
                <a:cs typeface="Source Code Pro"/>
                <a:sym typeface="Source Code Pro"/>
              </a:rPr>
              <a:t>])</a:t>
            </a:r>
            <a:endParaRPr>
              <a:highlight>
                <a:schemeClr val="lt1"/>
              </a:highlight>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Typecode in Python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500">
                <a:solidFill>
                  <a:schemeClr val="dk2"/>
                </a:solidFill>
                <a:highlight>
                  <a:srgbClr val="FFFFFF"/>
                </a:highlight>
                <a:latin typeface="Old Standard TT"/>
                <a:ea typeface="Old Standard TT"/>
                <a:cs typeface="Old Standard TT"/>
                <a:sym typeface="Old Standard TT"/>
              </a:rPr>
              <a:t>Typecode are the codes that are used to define the type of value the array will hold. Some common type codes used are:</a:t>
            </a:r>
            <a:endParaRPr sz="1500">
              <a:solidFill>
                <a:schemeClr val="dk2"/>
              </a:solidFill>
              <a:highlight>
                <a:srgbClr val="FFFFFF"/>
              </a:highlight>
              <a:latin typeface="Old Standard TT"/>
              <a:ea typeface="Old Standard TT"/>
              <a:cs typeface="Old Standard TT"/>
              <a:sym typeface="Old Standard TT"/>
            </a:endParaRPr>
          </a:p>
        </p:txBody>
      </p:sp>
      <p:graphicFrame>
        <p:nvGraphicFramePr>
          <p:cNvPr id="107" name="Google Shape;107;p20"/>
          <p:cNvGraphicFramePr/>
          <p:nvPr/>
        </p:nvGraphicFramePr>
        <p:xfrm>
          <a:off x="952500" y="1809750"/>
          <a:ext cx="7239000" cy="3066288"/>
        </p:xfrm>
        <a:graphic>
          <a:graphicData uri="http://schemas.openxmlformats.org/drawingml/2006/table">
            <a:tbl>
              <a:tblPr>
                <a:noFill/>
                <a:tableStyleId>{0EC90CDD-CEE3-41B4-94B9-FD0EB92348F1}</a:tableStyleId>
              </a:tblPr>
              <a:tblGrid>
                <a:gridCol w="892800">
                  <a:extLst>
                    <a:ext uri="{9D8B030D-6E8A-4147-A177-3AD203B41FA5}">
                      <a16:colId xmlns:a16="http://schemas.microsoft.com/office/drawing/2014/main" val="20000"/>
                    </a:ext>
                  </a:extLst>
                </a:gridCol>
                <a:gridCol w="4453800">
                  <a:extLst>
                    <a:ext uri="{9D8B030D-6E8A-4147-A177-3AD203B41FA5}">
                      <a16:colId xmlns:a16="http://schemas.microsoft.com/office/drawing/2014/main" val="20001"/>
                    </a:ext>
                  </a:extLst>
                </a:gridCol>
                <a:gridCol w="1892400">
                  <a:extLst>
                    <a:ext uri="{9D8B030D-6E8A-4147-A177-3AD203B41FA5}">
                      <a16:colId xmlns:a16="http://schemas.microsoft.com/office/drawing/2014/main" val="20002"/>
                    </a:ext>
                  </a:extLst>
                </a:gridCol>
              </a:tblGrid>
              <a:tr h="381000">
                <a:tc>
                  <a:txBody>
                    <a:bodyPr/>
                    <a:lstStyle/>
                    <a:p>
                      <a:pPr marL="0" lvl="0" indent="0" algn="ctr" rtl="0">
                        <a:lnSpc>
                          <a:spcPct val="142857"/>
                        </a:lnSpc>
                        <a:spcBef>
                          <a:spcPts val="0"/>
                        </a:spcBef>
                        <a:spcAft>
                          <a:spcPts val="1500"/>
                        </a:spcAft>
                        <a:buNone/>
                      </a:pPr>
                      <a:r>
                        <a:rPr lang="en" sz="1200" b="1"/>
                        <a:t>Typecode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1500"/>
                        </a:spcAft>
                        <a:buNone/>
                      </a:pPr>
                      <a:r>
                        <a:rPr lang="en" sz="1200" b="1"/>
                        <a:t>Value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tc>
                  <a:txBody>
                    <a:bodyPr/>
                    <a:lstStyle/>
                    <a:p>
                      <a:pPr marL="0" lvl="0" indent="0" algn="ctr" rtl="0">
                        <a:lnSpc>
                          <a:spcPct val="142857"/>
                        </a:lnSpc>
                        <a:spcBef>
                          <a:spcPts val="0"/>
                        </a:spcBef>
                        <a:spcAft>
                          <a:spcPts val="1500"/>
                        </a:spcAft>
                        <a:buNone/>
                      </a:pPr>
                      <a:r>
                        <a:rPr lang="en" sz="1200" b="1"/>
                        <a:t>Range</a:t>
                      </a:r>
                      <a:endParaRPr sz="1200" b="1"/>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381000">
                <a:tc>
                  <a:txBody>
                    <a:bodyPr/>
                    <a:lstStyle/>
                    <a:p>
                      <a:pPr marL="0" lvl="0" indent="0" algn="ctr" rtl="0">
                        <a:lnSpc>
                          <a:spcPct val="142857"/>
                        </a:lnSpc>
                        <a:spcBef>
                          <a:spcPts val="0"/>
                        </a:spcBef>
                        <a:spcAft>
                          <a:spcPts val="1500"/>
                        </a:spcAft>
                        <a:buNone/>
                      </a:pPr>
                      <a:r>
                        <a:rPr lang="en" sz="1200"/>
                        <a:t>b</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signed integer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-128 to 127</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42857"/>
                        </a:lnSpc>
                        <a:spcBef>
                          <a:spcPts val="0"/>
                        </a:spcBef>
                        <a:spcAft>
                          <a:spcPts val="1500"/>
                        </a:spcAft>
                        <a:buNone/>
                      </a:pPr>
                      <a:r>
                        <a:rPr lang="en" sz="1200"/>
                        <a:t>B</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unsigned integer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(+ve) 0 to 255</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42857"/>
                        </a:lnSpc>
                        <a:spcBef>
                          <a:spcPts val="0"/>
                        </a:spcBef>
                        <a:spcAft>
                          <a:spcPts val="1500"/>
                        </a:spcAft>
                        <a:buNone/>
                      </a:pPr>
                      <a:r>
                        <a:rPr lang="en" sz="1200"/>
                        <a:t>c</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character of size 1 byte</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42857"/>
                        </a:lnSpc>
                        <a:spcBef>
                          <a:spcPts val="0"/>
                        </a:spcBef>
                        <a:spcAft>
                          <a:spcPts val="1500"/>
                        </a:spcAft>
                        <a:buNone/>
                      </a:pPr>
                      <a:r>
                        <a:rPr lang="en"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signed integer of size 2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lnSpc>
                          <a:spcPct val="142857"/>
                        </a:lnSpc>
                        <a:spcBef>
                          <a:spcPts val="0"/>
                        </a:spcBef>
                        <a:spcAft>
                          <a:spcPts val="1500"/>
                        </a:spcAft>
                        <a:buNone/>
                      </a:pPr>
                      <a:r>
                        <a:rPr lang="en" sz="1200"/>
                        <a:t>I</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unsigned integer of size 2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lnSpc>
                          <a:spcPct val="142857"/>
                        </a:lnSpc>
                        <a:spcBef>
                          <a:spcPts val="0"/>
                        </a:spcBef>
                        <a:spcAft>
                          <a:spcPts val="1500"/>
                        </a:spcAft>
                        <a:buNone/>
                      </a:pPr>
                      <a:r>
                        <a:rPr lang="en" sz="1200"/>
                        <a:t>f</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floating point of size 4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ctr" rtl="0">
                        <a:lnSpc>
                          <a:spcPct val="142857"/>
                        </a:lnSpc>
                        <a:spcBef>
                          <a:spcPts val="0"/>
                        </a:spcBef>
                        <a:spcAft>
                          <a:spcPts val="1500"/>
                        </a:spcAft>
                        <a:buNone/>
                      </a:pPr>
                      <a:r>
                        <a:rPr lang="en" sz="1200"/>
                        <a:t>d</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Represents floating point of size 8 bytes</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ctr" rtl="0">
                        <a:lnSpc>
                          <a:spcPct val="142857"/>
                        </a:lnSpc>
                        <a:spcBef>
                          <a:spcPts val="0"/>
                        </a:spcBef>
                        <a:spcAft>
                          <a:spcPts val="1500"/>
                        </a:spcAft>
                        <a:buNone/>
                      </a:pPr>
                      <a:r>
                        <a:rPr lang="en" sz="1200"/>
                        <a:t>?</a:t>
                      </a:r>
                      <a:endParaRPr sz="1200"/>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Accessing Array Elements</a:t>
            </a:r>
            <a:endParaRPr/>
          </a:p>
        </p:txBody>
      </p:sp>
      <p:sp>
        <p:nvSpPr>
          <p:cNvPr id="113" name="Google Shape;11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000088"/>
                </a:solidFill>
                <a:highlight>
                  <a:schemeClr val="lt1"/>
                </a:highlight>
                <a:latin typeface="Source Code Pro"/>
                <a:ea typeface="Source Code Pro"/>
                <a:cs typeface="Source Code Pro"/>
                <a:sym typeface="Source Code Pro"/>
              </a:rPr>
              <a:t>from</a:t>
            </a:r>
            <a:r>
              <a:rPr lang="en" sz="1300">
                <a:solidFill>
                  <a:schemeClr val="dk2"/>
                </a:solidFill>
                <a:highlight>
                  <a:schemeClr val="lt1"/>
                </a:highlight>
                <a:latin typeface="Source Code Pro"/>
                <a:ea typeface="Source Code Pro"/>
                <a:cs typeface="Source Code Pro"/>
                <a:sym typeface="Source Code Pro"/>
              </a:rPr>
              <a:t> array </a:t>
            </a:r>
            <a:r>
              <a:rPr lang="en" sz="1300">
                <a:solidFill>
                  <a:srgbClr val="000088"/>
                </a:solidFill>
                <a:highlight>
                  <a:schemeClr val="lt1"/>
                </a:highlight>
                <a:latin typeface="Source Code Pro"/>
                <a:ea typeface="Source Code Pro"/>
                <a:cs typeface="Source Code Pro"/>
                <a:sym typeface="Source Code Pro"/>
              </a:rPr>
              <a:t>import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chemeClr val="dk2"/>
                </a:solidFill>
                <a:highlight>
                  <a:schemeClr val="lt1"/>
                </a:highlight>
                <a:latin typeface="Source Code Pro"/>
                <a:ea typeface="Source Code Pro"/>
                <a:cs typeface="Source Code Pro"/>
                <a:sym typeface="Source Code Pro"/>
              </a:rPr>
              <a:t>array1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 array</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8800"/>
                </a:solidFill>
                <a:highlight>
                  <a:schemeClr val="lt1"/>
                </a:highlight>
                <a:latin typeface="Source Code Pro"/>
                <a:ea typeface="Source Code Pro"/>
                <a:cs typeface="Source Code Pro"/>
                <a:sym typeface="Source Code Pro"/>
              </a:rPr>
              <a:t>'i'</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10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20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30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40</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50</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300">
              <a:solidFill>
                <a:srgbClr val="000088"/>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for</a:t>
            </a:r>
            <a:r>
              <a:rPr lang="en" sz="1300">
                <a:solidFill>
                  <a:schemeClr val="dk2"/>
                </a:solidFill>
                <a:highlight>
                  <a:schemeClr val="lt1"/>
                </a:highlight>
                <a:latin typeface="Source Code Pro"/>
                <a:ea typeface="Source Code Pro"/>
                <a:cs typeface="Source Code Pro"/>
                <a:sym typeface="Source Code Pro"/>
              </a:rPr>
              <a:t> x </a:t>
            </a:r>
            <a:r>
              <a:rPr lang="en" sz="1300">
                <a:solidFill>
                  <a:srgbClr val="000088"/>
                </a:solidFill>
                <a:highlight>
                  <a:schemeClr val="lt1"/>
                </a:highlight>
                <a:latin typeface="Source Code Pro"/>
                <a:ea typeface="Source Code Pro"/>
                <a:cs typeface="Source Code Pro"/>
                <a:sym typeface="Source Code Pro"/>
              </a:rPr>
              <a:t>in</a:t>
            </a:r>
            <a:r>
              <a:rPr lang="en" sz="1300">
                <a:solidFill>
                  <a:schemeClr val="dk2"/>
                </a:solidFill>
                <a:highlight>
                  <a:schemeClr val="lt1"/>
                </a:highlight>
                <a:latin typeface="Source Code Pro"/>
                <a:ea typeface="Source Code Pro"/>
                <a:cs typeface="Source Code Pro"/>
                <a:sym typeface="Source Code Pro"/>
              </a:rPr>
              <a:t> array1</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lvl="0" indent="45720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x</a:t>
            </a:r>
            <a:r>
              <a:rPr lang="en" sz="1300">
                <a:solidFill>
                  <a:srgbClr val="666600"/>
                </a:solidFill>
                <a:highlight>
                  <a:schemeClr val="lt1"/>
                </a:highlight>
                <a:latin typeface="Source Code Pro"/>
                <a:ea typeface="Source Code Pro"/>
                <a:cs typeface="Source Code Pro"/>
                <a:sym typeface="Source Code Pro"/>
              </a:rPr>
              <a:t>)</a:t>
            </a:r>
            <a:endParaRPr sz="1300">
              <a:solidFill>
                <a:srgbClr val="666600"/>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endParaRPr sz="1300">
              <a:solidFill>
                <a:srgbClr val="666600"/>
              </a:solidFill>
              <a:highlight>
                <a:schemeClr val="lt1"/>
              </a:highlight>
              <a:latin typeface="Source Code Pro"/>
              <a:ea typeface="Source Code Pro"/>
              <a:cs typeface="Source Code Pro"/>
              <a:sym typeface="Source Code Pro"/>
            </a:endParaRPr>
          </a:p>
          <a:p>
            <a:pPr marL="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array1</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0</a:t>
            </a:r>
            <a:r>
              <a:rPr lang="en" sz="1300">
                <a:solidFill>
                  <a:srgbClr val="666600"/>
                </a:solidFill>
                <a:highlight>
                  <a:schemeClr val="lt1"/>
                </a:highlight>
                <a:latin typeface="Source Code Pro"/>
                <a:ea typeface="Source Code Pro"/>
                <a:cs typeface="Source Code Pro"/>
                <a:sym typeface="Source Code Pro"/>
              </a:rPr>
              <a:t>])</a:t>
            </a:r>
            <a:endParaRPr sz="1300">
              <a:solidFill>
                <a:schemeClr val="dk2"/>
              </a:solidFill>
              <a:highlight>
                <a:schemeClr val="lt1"/>
              </a:highlight>
              <a:latin typeface="Source Code Pro"/>
              <a:ea typeface="Source Code Pro"/>
              <a:cs typeface="Source Code Pro"/>
              <a:sym typeface="Source Code Pro"/>
            </a:endParaRPr>
          </a:p>
          <a:p>
            <a:pPr marL="0" marR="25400" lvl="0" indent="0" algn="l" rtl="0">
              <a:spcBef>
                <a:spcPts val="1200"/>
              </a:spcBef>
              <a:spcAft>
                <a:spcPts val="0"/>
              </a:spcAft>
              <a:buNone/>
            </a:pPr>
            <a:r>
              <a:rPr lang="en" sz="1300">
                <a:solidFill>
                  <a:srgbClr val="000088"/>
                </a:solidFill>
                <a:highlight>
                  <a:schemeClr val="lt1"/>
                </a:highlight>
                <a:latin typeface="Source Code Pro"/>
                <a:ea typeface="Source Code Pro"/>
                <a:cs typeface="Source Code Pro"/>
                <a:sym typeface="Source Code Pro"/>
              </a:rPr>
              <a:t>print</a:t>
            </a:r>
            <a:r>
              <a:rPr lang="en" sz="1300">
                <a:solidFill>
                  <a:schemeClr val="dk2"/>
                </a:solidFill>
                <a:highlight>
                  <a:schemeClr val="lt1"/>
                </a:highlight>
                <a:latin typeface="Source Code Pro"/>
                <a:ea typeface="Source Code Pro"/>
                <a:cs typeface="Source Code Pro"/>
                <a:sym typeface="Source Code Pro"/>
              </a:rPr>
              <a:t> </a:t>
            </a:r>
            <a:r>
              <a:rPr lang="en" sz="1300">
                <a:solidFill>
                  <a:srgbClr val="666600"/>
                </a:solidFill>
                <a:highlight>
                  <a:schemeClr val="lt1"/>
                </a:highlight>
                <a:latin typeface="Source Code Pro"/>
                <a:ea typeface="Source Code Pro"/>
                <a:cs typeface="Source Code Pro"/>
                <a:sym typeface="Source Code Pro"/>
              </a:rPr>
              <a:t>(</a:t>
            </a:r>
            <a:r>
              <a:rPr lang="en" sz="1300">
                <a:solidFill>
                  <a:schemeClr val="dk2"/>
                </a:solidFill>
                <a:highlight>
                  <a:schemeClr val="lt1"/>
                </a:highlight>
                <a:latin typeface="Source Code Pro"/>
                <a:ea typeface="Source Code Pro"/>
                <a:cs typeface="Source Code Pro"/>
                <a:sym typeface="Source Code Pro"/>
              </a:rPr>
              <a:t>array1</a:t>
            </a:r>
            <a:r>
              <a:rPr lang="en" sz="1300">
                <a:solidFill>
                  <a:srgbClr val="666600"/>
                </a:solidFill>
                <a:highlight>
                  <a:schemeClr val="lt1"/>
                </a:highlight>
                <a:latin typeface="Source Code Pro"/>
                <a:ea typeface="Source Code Pro"/>
                <a:cs typeface="Source Code Pro"/>
                <a:sym typeface="Source Code Pro"/>
              </a:rPr>
              <a:t>[</a:t>
            </a:r>
            <a:r>
              <a:rPr lang="en" sz="1300">
                <a:solidFill>
                  <a:srgbClr val="006666"/>
                </a:solidFill>
                <a:highlight>
                  <a:schemeClr val="lt1"/>
                </a:highlight>
                <a:latin typeface="Source Code Pro"/>
                <a:ea typeface="Source Code Pro"/>
                <a:cs typeface="Source Code Pro"/>
                <a:sym typeface="Source Code Pro"/>
              </a:rPr>
              <a:t>2</a:t>
            </a:r>
            <a:r>
              <a:rPr lang="en" sz="1300">
                <a:solidFill>
                  <a:srgbClr val="666600"/>
                </a:solidFill>
                <a:highlight>
                  <a:schemeClr val="lt1"/>
                </a:highlight>
                <a:latin typeface="Source Code Pro"/>
                <a:ea typeface="Source Code Pro"/>
                <a:cs typeface="Source Code Pro"/>
                <a:sym typeface="Source Code Pro"/>
              </a:rPr>
              <a:t>])</a:t>
            </a:r>
            <a:endParaRPr sz="1300">
              <a:highlight>
                <a:schemeClr val="lt1"/>
              </a:highlight>
              <a:latin typeface="Source Code Pro"/>
              <a:ea typeface="Source Code Pro"/>
              <a:cs typeface="Source Code Pro"/>
              <a:sym typeface="Source Code Pro"/>
            </a:endParaRPr>
          </a:p>
        </p:txBody>
      </p:sp>
      <p:sp>
        <p:nvSpPr>
          <p:cNvPr id="114" name="Google Shape;114;p21"/>
          <p:cNvSpPr txBox="1"/>
          <p:nvPr/>
        </p:nvSpPr>
        <p:spPr>
          <a:xfrm>
            <a:off x="5663975" y="2434000"/>
            <a:ext cx="1635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Output:</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40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50</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30</a:t>
            </a:r>
            <a:endParaRPr>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4429</Words>
  <Application>Microsoft Office PowerPoint</Application>
  <PresentationFormat>On-screen Show (16:9)</PresentationFormat>
  <Paragraphs>681</Paragraphs>
  <Slides>50</Slides>
  <Notes>50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Roboto</vt:lpstr>
      <vt:lpstr>Verdana</vt:lpstr>
      <vt:lpstr>Arial</vt:lpstr>
      <vt:lpstr>Source Code Pro</vt:lpstr>
      <vt:lpstr>Raleway</vt:lpstr>
      <vt:lpstr>Times New Roman</vt:lpstr>
      <vt:lpstr>Source Sans Pro</vt:lpstr>
      <vt:lpstr>Old Standard TT</vt:lpstr>
      <vt:lpstr>Plum</vt:lpstr>
      <vt:lpstr>Introduction to Problem Solving and Programming Course Code: CSE 1021 Chapter 5</vt:lpstr>
      <vt:lpstr>Chapter 5: Syllabus</vt:lpstr>
      <vt:lpstr>Python Array: Introduction</vt:lpstr>
      <vt:lpstr>Continued..</vt:lpstr>
      <vt:lpstr>Array Representation</vt:lpstr>
      <vt:lpstr>Array Operations</vt:lpstr>
      <vt:lpstr>Array module</vt:lpstr>
      <vt:lpstr>Typecode in Python</vt:lpstr>
      <vt:lpstr>Accessing Array Elements</vt:lpstr>
      <vt:lpstr>Insertion in Array</vt:lpstr>
      <vt:lpstr>Deletion in Array</vt:lpstr>
      <vt:lpstr>Example:</vt:lpstr>
      <vt:lpstr>Search in Array</vt:lpstr>
      <vt:lpstr>Update in Array</vt:lpstr>
      <vt:lpstr>Example:</vt:lpstr>
      <vt:lpstr>Length of Array</vt:lpstr>
      <vt:lpstr>Array Concatenation</vt:lpstr>
      <vt:lpstr>Array Order of Reversal</vt:lpstr>
      <vt:lpstr>1.a Reverse an Array List in Python</vt:lpstr>
      <vt:lpstr>1.a Reverse an Array List in Python_Cont.</vt:lpstr>
      <vt:lpstr>1.b Using reverse() method</vt:lpstr>
      <vt:lpstr>1.c Using reversed() method</vt:lpstr>
      <vt:lpstr>2. Reversing an Array of Array Module in Python</vt:lpstr>
      <vt:lpstr>2.a Using reverse() method</vt:lpstr>
      <vt:lpstr>2.a Using reversed() method</vt:lpstr>
      <vt:lpstr>3. Reversing a NumPy Array in Python</vt:lpstr>
      <vt:lpstr>3.a Using Flip() Method</vt:lpstr>
      <vt:lpstr>3.b Using Flipud() Method</vt:lpstr>
      <vt:lpstr>3.c Using Simple Slicing</vt:lpstr>
      <vt:lpstr>Array Counting</vt:lpstr>
      <vt:lpstr>Array Counting Cont.</vt:lpstr>
      <vt:lpstr>Finding the Maximum number in a set</vt:lpstr>
      <vt:lpstr>Finding the Maximum..Cont..</vt:lpstr>
      <vt:lpstr>Removal of Duplicates from an Ordered Array</vt:lpstr>
      <vt:lpstr>Removal of Duplicates from an Ordered Array</vt:lpstr>
      <vt:lpstr>Array Splitting</vt:lpstr>
      <vt:lpstr>Array Splitting</vt:lpstr>
      <vt:lpstr>Partitioning an Array</vt:lpstr>
      <vt:lpstr>Python List: List Operations</vt:lpstr>
      <vt:lpstr>Some Examples:</vt:lpstr>
      <vt:lpstr>Tuple Operations</vt:lpstr>
      <vt:lpstr>Set Operations</vt:lpstr>
      <vt:lpstr>Set Operations</vt:lpstr>
      <vt:lpstr>Dictionary Operations</vt:lpstr>
      <vt:lpstr>String Operations</vt:lpstr>
      <vt:lpstr>String Operations</vt:lpstr>
      <vt:lpstr>Some Examples</vt:lpstr>
      <vt:lpstr>Time Tradeoff</vt:lpstr>
      <vt:lpstr>Time Tradeoff Cont.</vt:lpstr>
      <vt:lpstr>Time Tradeoff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Course Code: CSE 1021 Chapter 5</dc:title>
  <cp:lastModifiedBy>22PHD10018</cp:lastModifiedBy>
  <cp:revision>3</cp:revision>
  <dcterms:modified xsi:type="dcterms:W3CDTF">2023-05-23T03:39:50Z</dcterms:modified>
</cp:coreProperties>
</file>