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handoutMasterIdLst>
    <p:handoutMasterId r:id="rId35"/>
  </p:handoutMasterIdLst>
  <p:sldIdLst>
    <p:sldId id="256" r:id="rId5"/>
    <p:sldId id="259" r:id="rId6"/>
    <p:sldId id="282" r:id="rId7"/>
    <p:sldId id="260" r:id="rId8"/>
    <p:sldId id="262" r:id="rId9"/>
    <p:sldId id="263" r:id="rId10"/>
    <p:sldId id="264" r:id="rId11"/>
    <p:sldId id="265" r:id="rId12"/>
    <p:sldId id="266" r:id="rId13"/>
    <p:sldId id="267" r:id="rId14"/>
    <p:sldId id="268" r:id="rId15"/>
    <p:sldId id="269" r:id="rId16"/>
    <p:sldId id="270" r:id="rId17"/>
    <p:sldId id="261" r:id="rId18"/>
    <p:sldId id="272" r:id="rId19"/>
    <p:sldId id="275" r:id="rId20"/>
    <p:sldId id="274" r:id="rId21"/>
    <p:sldId id="277" r:id="rId22"/>
    <p:sldId id="279" r:id="rId23"/>
    <p:sldId id="295" r:id="rId24"/>
    <p:sldId id="278" r:id="rId25"/>
    <p:sldId id="281" r:id="rId26"/>
    <p:sldId id="294" r:id="rId27"/>
    <p:sldId id="280" r:id="rId28"/>
    <p:sldId id="285" r:id="rId29"/>
    <p:sldId id="284" r:id="rId30"/>
    <p:sldId id="283" r:id="rId31"/>
    <p:sldId id="287"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53552-8C94-4555-A382-BE15632AEDB4}" v="11" dt="2023-07-10T13:36:30.731"/>
    <p1510:client id="{2678E79C-F465-4E08-BAB3-6DADCA663F64}" v="1" dt="2023-07-10T09:22:10.464"/>
    <p1510:client id="{64702FD5-488B-41B4-B142-21A7235707EE}" v="1" dt="2023-06-30T15:26:21.287"/>
    <p1510:client id="{98C8C469-B5E6-42E2-BBA0-B58B766F8180}" v="2" dt="2023-07-09T16:49:01.084"/>
    <p1510:client id="{9CD2916C-08CD-4410-9D5F-94CDEE858058}" v="3" dt="2023-07-10T10:06:44.933"/>
    <p1510:client id="{9D1C9F18-3125-4171-8CCE-6B5BEDD55D02}" v="1" dt="2023-07-10T16:32:27.305"/>
    <p1510:client id="{E0E09565-2316-459F-B0F2-CB04E10D5866}" v="1" dt="2023-06-21T11:22:12.201"/>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S10018" userId="S::shruthi.kunjikrishnan2021@vitbhopal.ac.in::15d1e507-9d88-4b5e-ae21-d467c8b651be" providerId="AD" clId="Web-{9D1C9F18-3125-4171-8CCE-6B5BEDD55D02}"/>
    <pc:docChg chg="modSld">
      <pc:chgData name="21BAS10018" userId="S::shruthi.kunjikrishnan2021@vitbhopal.ac.in::15d1e507-9d88-4b5e-ae21-d467c8b651be" providerId="AD" clId="Web-{9D1C9F18-3125-4171-8CCE-6B5BEDD55D02}" dt="2023-07-10T16:32:27.305" v="0" actId="1076"/>
      <pc:docMkLst>
        <pc:docMk/>
      </pc:docMkLst>
      <pc:sldChg chg="modSp">
        <pc:chgData name="21BAS10018" userId="S::shruthi.kunjikrishnan2021@vitbhopal.ac.in::15d1e507-9d88-4b5e-ae21-d467c8b651be" providerId="AD" clId="Web-{9D1C9F18-3125-4171-8CCE-6B5BEDD55D02}" dt="2023-07-10T16:32:27.305" v="0" actId="1076"/>
        <pc:sldMkLst>
          <pc:docMk/>
          <pc:sldMk cId="0" sldId="265"/>
        </pc:sldMkLst>
        <pc:picChg chg="mod">
          <ac:chgData name="21BAS10018" userId="S::shruthi.kunjikrishnan2021@vitbhopal.ac.in::15d1e507-9d88-4b5e-ae21-d467c8b651be" providerId="AD" clId="Web-{9D1C9F18-3125-4171-8CCE-6B5BEDD55D02}" dt="2023-07-10T16:32:27.305" v="0" actId="1076"/>
          <ac:picMkLst>
            <pc:docMk/>
            <pc:sldMk cId="0" sldId="265"/>
            <ac:picMk id="1026" creationId="{00000000-0000-0000-0000-000000000000}"/>
          </ac:picMkLst>
        </pc:picChg>
      </pc:sldChg>
    </pc:docChg>
  </pc:docChgLst>
  <pc:docChgLst>
    <pc:chgData name="21BAS10108" userId="S::s.ajaysundaran2021@vitbhopal.ac.in::e16fafdf-0057-425e-93fd-bc037096e6cc" providerId="AD" clId="Web-{02553552-8C94-4555-A382-BE15632AEDB4}"/>
    <pc:docChg chg="sldOrd">
      <pc:chgData name="21BAS10108" userId="S::s.ajaysundaran2021@vitbhopal.ac.in::e16fafdf-0057-425e-93fd-bc037096e6cc" providerId="AD" clId="Web-{02553552-8C94-4555-A382-BE15632AEDB4}" dt="2023-07-10T13:34:47.964" v="1"/>
      <pc:docMkLst>
        <pc:docMk/>
      </pc:docMkLst>
      <pc:sldChg chg="ord">
        <pc:chgData name="21BAS10108" userId="S::s.ajaysundaran2021@vitbhopal.ac.in::e16fafdf-0057-425e-93fd-bc037096e6cc" providerId="AD" clId="Web-{02553552-8C94-4555-A382-BE15632AEDB4}" dt="2023-07-10T13:34:47.964" v="1"/>
        <pc:sldMkLst>
          <pc:docMk/>
          <pc:sldMk cId="0" sldId="264"/>
        </pc:sldMkLst>
      </pc:sldChg>
    </pc:docChg>
  </pc:docChgLst>
  <pc:docChgLst>
    <pc:chgData name="21BAI10367" userId="S::chhavi.mohitkar2021@vitbhopal.ac.in::b54cf9f3-54ec-4dbc-9c41-ab2960e20a0c" providerId="AD" clId="Web-{2678E79C-F465-4E08-BAB3-6DADCA663F64}"/>
    <pc:docChg chg="sldOrd">
      <pc:chgData name="21BAI10367" userId="S::chhavi.mohitkar2021@vitbhopal.ac.in::b54cf9f3-54ec-4dbc-9c41-ab2960e20a0c" providerId="AD" clId="Web-{2678E79C-F465-4E08-BAB3-6DADCA663F64}" dt="2023-07-10T09:22:10.464" v="0"/>
      <pc:docMkLst>
        <pc:docMk/>
      </pc:docMkLst>
      <pc:sldChg chg="ord">
        <pc:chgData name="21BAI10367" userId="S::chhavi.mohitkar2021@vitbhopal.ac.in::b54cf9f3-54ec-4dbc-9c41-ab2960e20a0c" providerId="AD" clId="Web-{2678E79C-F465-4E08-BAB3-6DADCA663F64}" dt="2023-07-10T09:22:10.464" v="0"/>
        <pc:sldMkLst>
          <pc:docMk/>
          <pc:sldMk cId="0" sldId="281"/>
        </pc:sldMkLst>
      </pc:sldChg>
    </pc:docChg>
  </pc:docChgLst>
  <pc:docChgLst>
    <pc:chgData name="21BAI10160" userId="S::jigyasa.shukla2021@vitbhopal.ac.in::5f769462-b2dc-4f48-a932-8605c20f998c" providerId="AD" clId="Web-{64702FD5-488B-41B4-B142-21A7235707EE}"/>
    <pc:docChg chg="sldOrd">
      <pc:chgData name="21BAI10160" userId="S::jigyasa.shukla2021@vitbhopal.ac.in::5f769462-b2dc-4f48-a932-8605c20f998c" providerId="AD" clId="Web-{64702FD5-488B-41B4-B142-21A7235707EE}" dt="2023-06-30T15:26:21.287" v="0"/>
      <pc:docMkLst>
        <pc:docMk/>
      </pc:docMkLst>
      <pc:sldChg chg="ord">
        <pc:chgData name="21BAI10160" userId="S::jigyasa.shukla2021@vitbhopal.ac.in::5f769462-b2dc-4f48-a932-8605c20f998c" providerId="AD" clId="Web-{64702FD5-488B-41B4-B142-21A7235707EE}" dt="2023-06-30T15:26:21.287" v="0"/>
        <pc:sldMkLst>
          <pc:docMk/>
          <pc:sldMk cId="0" sldId="262"/>
        </pc:sldMkLst>
      </pc:sldChg>
    </pc:docChg>
  </pc:docChgLst>
  <pc:docChgLst>
    <pc:chgData name="21BAI10433" userId="S::vaibhav.agarwal2021@vitbhopal.ac.in::c1ae00ac-58e4-4fc2-a1d5-dc0c11e88763" providerId="AD" clId="Web-{98C8C469-B5E6-42E2-BBA0-B58B766F8180}"/>
    <pc:docChg chg="addSld delSld">
      <pc:chgData name="21BAI10433" userId="S::vaibhav.agarwal2021@vitbhopal.ac.in::c1ae00ac-58e4-4fc2-a1d5-dc0c11e88763" providerId="AD" clId="Web-{98C8C469-B5E6-42E2-BBA0-B58B766F8180}" dt="2023-07-09T16:49:01.084" v="1"/>
      <pc:docMkLst>
        <pc:docMk/>
      </pc:docMkLst>
      <pc:sldChg chg="new del">
        <pc:chgData name="21BAI10433" userId="S::vaibhav.agarwal2021@vitbhopal.ac.in::c1ae00ac-58e4-4fc2-a1d5-dc0c11e88763" providerId="AD" clId="Web-{98C8C469-B5E6-42E2-BBA0-B58B766F8180}" dt="2023-07-09T16:49:01.084" v="1"/>
        <pc:sldMkLst>
          <pc:docMk/>
          <pc:sldMk cId="2142450889" sldId="296"/>
        </pc:sldMkLst>
      </pc:sldChg>
    </pc:docChg>
  </pc:docChgLst>
  <pc:docChgLst>
    <pc:chgData name="21BAI10082" userId="S::arundathi.nair2021@vitbhopal.ac.in::dbd63b4a-392c-4e3d-ba5e-c425715005b1" providerId="AD" clId="Web-{9CD2916C-08CD-4410-9D5F-94CDEE858058}"/>
    <pc:docChg chg="modSld">
      <pc:chgData name="21BAI10082" userId="S::arundathi.nair2021@vitbhopal.ac.in::dbd63b4a-392c-4e3d-ba5e-c425715005b1" providerId="AD" clId="Web-{9CD2916C-08CD-4410-9D5F-94CDEE858058}" dt="2023-07-10T10:06:38.183" v="1" actId="20577"/>
      <pc:docMkLst>
        <pc:docMk/>
      </pc:docMkLst>
      <pc:sldChg chg="modSp">
        <pc:chgData name="21BAI10082" userId="S::arundathi.nair2021@vitbhopal.ac.in::dbd63b4a-392c-4e3d-ba5e-c425715005b1" providerId="AD" clId="Web-{9CD2916C-08CD-4410-9D5F-94CDEE858058}" dt="2023-07-10T10:06:38.183" v="1" actId="20577"/>
        <pc:sldMkLst>
          <pc:docMk/>
          <pc:sldMk cId="0" sldId="267"/>
        </pc:sldMkLst>
        <pc:spChg chg="mod">
          <ac:chgData name="21BAI10082" userId="S::arundathi.nair2021@vitbhopal.ac.in::dbd63b4a-392c-4e3d-ba5e-c425715005b1" providerId="AD" clId="Web-{9CD2916C-08CD-4410-9D5F-94CDEE858058}" dt="2023-07-10T10:06:38.183" v="1" actId="20577"/>
          <ac:spMkLst>
            <pc:docMk/>
            <pc:sldMk cId="0" sldId="267"/>
            <ac:spMk id="3" creationId="{00000000-0000-0000-0000-000000000000}"/>
          </ac:spMkLst>
        </pc:spChg>
      </pc:sldChg>
    </pc:docChg>
  </pc:docChgLst>
  <pc:docChgLst>
    <pc:chgData name="21BAI10036" userId="S::prince.gupta2021@vitbhopal.ac.in::0509c52e-3185-448d-a9c7-fdd78ea0b5c2" providerId="AD" clId="Web-{E0E09565-2316-459F-B0F2-CB04E10D5866}"/>
    <pc:docChg chg="sldOrd">
      <pc:chgData name="21BAI10036" userId="S::prince.gupta2021@vitbhopal.ac.in::0509c52e-3185-448d-a9c7-fdd78ea0b5c2" providerId="AD" clId="Web-{E0E09565-2316-459F-B0F2-CB04E10D5866}" dt="2023-06-21T11:22:12.201" v="0"/>
      <pc:docMkLst>
        <pc:docMk/>
      </pc:docMkLst>
      <pc:sldChg chg="ord">
        <pc:chgData name="21BAI10036" userId="S::prince.gupta2021@vitbhopal.ac.in::0509c52e-3185-448d-a9c7-fdd78ea0b5c2" providerId="AD" clId="Web-{E0E09565-2316-459F-B0F2-CB04E10D5866}" dt="2023-06-21T11:22:12.201" v="0"/>
        <pc:sldMkLst>
          <pc:docMk/>
          <pc:sldMk cId="0"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7/27/2023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670746-C165-45FF-951D-01698162DE75}" type="datetime1">
              <a:rPr lang="en-US" smtClean="0"/>
              <a:t>7/27/2023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5F346-BF3F-404C-97A3-8971CBC5A3BC}" type="datetime1">
              <a:rPr lang="en-US" smtClean="0"/>
              <a:t>7/27/2023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89C7A6-0AAB-4222-B844-BB198B335E1F}" type="datetime1">
              <a:rPr lang="en-US" smtClean="0"/>
              <a:t>7/27/2023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BDDCD-1047-4D1E-815D-E67948DAA746}" type="datetime1">
              <a:rPr lang="en-US" smtClean="0"/>
              <a:t>7/27/2023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80B2A-E6A4-42FE-82C4-7FCFB5DA46E5}" type="datetime1">
              <a:rPr lang="en-US" smtClean="0"/>
              <a:t>7/27/2023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5C879D-6F15-46C9-8EAE-C5F2DADC5E06}" type="datetime1">
              <a:rPr lang="en-US" smtClean="0"/>
              <a:t>7/27/2023</a:t>
            </a:fld>
            <a:endParaRPr lang="en-US"/>
          </a:p>
        </p:txBody>
      </p:sp>
      <p:sp>
        <p:nvSpPr>
          <p:cNvPr id="6" name="Footer Placeholder 5"/>
          <p:cNvSpPr>
            <a:spLocks noGrp="1"/>
          </p:cNvSpPr>
          <p:nvPr>
            <p:ph type="ftr" sz="quarter" idx="11"/>
          </p:nvPr>
        </p:nvSpPr>
        <p:spPr/>
        <p:txBody>
          <a:bodyPr/>
          <a:lstStyle/>
          <a:p>
            <a:r>
              <a:rPr lang="fr-FR"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98DBA-17B7-49EC-AD05-29239D9310DF}" type="datetime1">
              <a:rPr lang="en-US" smtClean="0"/>
              <a:t>7/27/2023</a:t>
            </a:fld>
            <a:endParaRPr lang="en-US"/>
          </a:p>
        </p:txBody>
      </p:sp>
      <p:sp>
        <p:nvSpPr>
          <p:cNvPr id="8" name="Footer Placeholder 7"/>
          <p:cNvSpPr>
            <a:spLocks noGrp="1"/>
          </p:cNvSpPr>
          <p:nvPr>
            <p:ph type="ftr" sz="quarter" idx="11"/>
          </p:nvPr>
        </p:nvSpPr>
        <p:spPr/>
        <p:txBody>
          <a:bodyPr/>
          <a:lstStyle/>
          <a:p>
            <a:r>
              <a:rPr lang="fr-FR" smtClean="0"/>
              <a:t>Unit-1 Java Introduction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65FB20-C539-4EAC-9E13-3B82398299AF}" type="datetime1">
              <a:rPr lang="en-US" smtClean="0"/>
              <a:t>7/27/2023</a:t>
            </a:fld>
            <a:endParaRPr lang="en-US"/>
          </a:p>
        </p:txBody>
      </p:sp>
      <p:sp>
        <p:nvSpPr>
          <p:cNvPr id="4" name="Footer Placeholder 3"/>
          <p:cNvSpPr>
            <a:spLocks noGrp="1"/>
          </p:cNvSpPr>
          <p:nvPr>
            <p:ph type="ftr" sz="quarter" idx="11"/>
          </p:nvPr>
        </p:nvSpPr>
        <p:spPr/>
        <p:txBody>
          <a:bodyPr/>
          <a:lstStyle/>
          <a:p>
            <a:r>
              <a:rPr lang="fr-FR" smtClean="0"/>
              <a:t>Unit-1 Java Introduction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2D666-B183-4EE9-A6D0-3BF8C1C444F7}" type="datetime1">
              <a:rPr lang="en-US" smtClean="0"/>
              <a:t>7/27/2023</a:t>
            </a:fld>
            <a:endParaRPr lang="en-US"/>
          </a:p>
        </p:txBody>
      </p:sp>
      <p:sp>
        <p:nvSpPr>
          <p:cNvPr id="3" name="Footer Placeholder 2"/>
          <p:cNvSpPr>
            <a:spLocks noGrp="1"/>
          </p:cNvSpPr>
          <p:nvPr>
            <p:ph type="ftr" sz="quarter" idx="11"/>
          </p:nvPr>
        </p:nvSpPr>
        <p:spPr/>
        <p:txBody>
          <a:bodyPr/>
          <a:lstStyle/>
          <a:p>
            <a:r>
              <a:rPr lang="fr-FR" smtClean="0"/>
              <a:t>Unit-1 Java Introduction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45678-1ADC-4887-9D28-3D1D0EC1760C}" type="datetime1">
              <a:rPr lang="en-US" smtClean="0"/>
              <a:t>7/27/2023</a:t>
            </a:fld>
            <a:endParaRPr lang="en-US"/>
          </a:p>
        </p:txBody>
      </p:sp>
      <p:sp>
        <p:nvSpPr>
          <p:cNvPr id="6" name="Footer Placeholder 5"/>
          <p:cNvSpPr>
            <a:spLocks noGrp="1"/>
          </p:cNvSpPr>
          <p:nvPr>
            <p:ph type="ftr" sz="quarter" idx="11"/>
          </p:nvPr>
        </p:nvSpPr>
        <p:spPr/>
        <p:txBody>
          <a:bodyPr/>
          <a:lstStyle/>
          <a:p>
            <a:r>
              <a:rPr lang="fr-FR"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173D90-0C67-4A4B-BA37-DCC89E20B784}" type="datetime1">
              <a:rPr lang="en-US" smtClean="0"/>
              <a:t>7/27/2023</a:t>
            </a:fld>
            <a:endParaRPr lang="en-US"/>
          </a:p>
        </p:txBody>
      </p:sp>
      <p:sp>
        <p:nvSpPr>
          <p:cNvPr id="6" name="Footer Placeholder 5"/>
          <p:cNvSpPr>
            <a:spLocks noGrp="1"/>
          </p:cNvSpPr>
          <p:nvPr>
            <p:ph type="ftr" sz="quarter" idx="11"/>
          </p:nvPr>
        </p:nvSpPr>
        <p:spPr/>
        <p:txBody>
          <a:bodyPr/>
          <a:lstStyle/>
          <a:p>
            <a:r>
              <a:rPr lang="fr-FR" smtClean="0"/>
              <a:t>Unit-1 Java 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1EA4F-63EB-4E85-99B3-E8396B2A5234}" type="datetime1">
              <a:rPr lang="en-US" smtClean="0"/>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Unit-1 Java Introduction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a:solidFill>
                  <a:srgbClr val="FF0000"/>
                </a:solidFill>
              </a:rPr>
              <a:t>CSE 2006 - Programming in Java </a:t>
            </a:r>
            <a:r>
              <a:rPr lang="en-US" b="1"/>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vert="horz" lIns="91440" tIns="45720" rIns="91440" bIns="45720" rtlCol="0" anchor="t">
            <a:noAutofit/>
          </a:bodyPr>
          <a:lstStyle/>
          <a:p>
            <a:pPr algn="just"/>
            <a:r>
              <a:rPr lang="en-US" sz="2000" b="1">
                <a:solidFill>
                  <a:srgbClr val="FF0000"/>
                </a:solidFill>
              </a:rPr>
              <a:t>Secured</a:t>
            </a:r>
            <a:endParaRPr lang="en-US" sz="2000" b="1">
              <a:solidFill>
                <a:srgbClr val="FF0000"/>
              </a:solidFill>
              <a:cs typeface="Calibri"/>
            </a:endParaRPr>
          </a:p>
          <a:p>
            <a:pPr algn="just"/>
            <a:r>
              <a:rPr lang="en-US" sz="2000" b="1"/>
              <a:t>Class loader:</a:t>
            </a:r>
            <a:r>
              <a:rPr lang="en-US" sz="2000"/>
              <a:t> Class loader in Java is a part of the Java Runtime Environment (JRE) which is used to load Java classes into the Java Virtual Machine dynamically. It adds security by separating the package for the classes of the local file system from those that are imported from network sources.</a:t>
            </a:r>
            <a:endParaRPr lang="en-US" sz="2000">
              <a:cs typeface="Calibri"/>
            </a:endParaRPr>
          </a:p>
          <a:p>
            <a:pPr algn="just"/>
            <a:r>
              <a:rPr lang="en-US" sz="2000" b="1"/>
              <a:t>Byte code Verifier:</a:t>
            </a:r>
            <a:r>
              <a:rPr lang="en-US" sz="2000"/>
              <a:t> It checks the code fragments for illegal code that can violate access rights to objects.</a:t>
            </a:r>
            <a:endParaRPr lang="en-US" sz="2000">
              <a:cs typeface="Calibri"/>
            </a:endParaRPr>
          </a:p>
          <a:p>
            <a:pPr algn="just"/>
            <a:r>
              <a:rPr lang="en-US" sz="2000" b="1"/>
              <a:t>Security Manager:</a:t>
            </a:r>
            <a:r>
              <a:rPr lang="en-US" sz="2000"/>
              <a:t> It determines what resources a class can access such as reading and writing to the local disk.</a:t>
            </a:r>
            <a:endParaRPr lang="en-US" sz="2000">
              <a:cs typeface="Calibri"/>
            </a:endParaRPr>
          </a:p>
          <a:p>
            <a:pPr algn="just"/>
            <a:r>
              <a:rPr lang="en-US" sz="2000"/>
              <a:t>Java language provides these securities by default. Some security can also be provided by an application developer explicitly through SSL, JAAS, Cryptography, etc.</a:t>
            </a:r>
            <a:endParaRPr lang="en-US" sz="2000">
              <a:cs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7"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000" b="1">
                <a:solidFill>
                  <a:srgbClr val="FF0000"/>
                </a:solidFill>
              </a:rPr>
              <a:t>Robust</a:t>
            </a:r>
          </a:p>
          <a:p>
            <a:pPr algn="just"/>
            <a:r>
              <a:rPr lang="en-US" sz="2000" b="1"/>
              <a:t>The English mining of Robust is strong. Java is robust because:</a:t>
            </a:r>
          </a:p>
          <a:p>
            <a:pPr algn="just"/>
            <a:r>
              <a:rPr lang="en-US" sz="2000"/>
              <a:t>It uses strong memory management.</a:t>
            </a:r>
          </a:p>
          <a:p>
            <a:pPr algn="just"/>
            <a:r>
              <a:rPr lang="en-US" sz="2000"/>
              <a:t>There is a lack of pointers that avoids security problems.</a:t>
            </a:r>
          </a:p>
          <a:p>
            <a:pPr algn="just"/>
            <a:r>
              <a:rPr lang="en-US" sz="2000"/>
              <a:t>Java provides automatic garbage collection which runs on the Java Virtual Machine to get rid of objects which are not being used by a Java application anymore.</a:t>
            </a:r>
          </a:p>
          <a:p>
            <a:pPr algn="just"/>
            <a:r>
              <a:rPr lang="en-US" sz="2000"/>
              <a:t>There are exception handling and the type checking mechanism in Java. All these points make Java robust.</a:t>
            </a:r>
          </a:p>
          <a:p>
            <a:pPr algn="just"/>
            <a:r>
              <a:rPr lang="en-US" sz="2000" b="1">
                <a:solidFill>
                  <a:srgbClr val="FF0000"/>
                </a:solidFill>
              </a:rPr>
              <a:t>Architecture-neutral</a:t>
            </a:r>
          </a:p>
          <a:p>
            <a:pPr algn="just"/>
            <a:r>
              <a:rPr lang="en-US" sz="2000"/>
              <a:t>Java is architecture neutral because there are no implementation dependent features, for example, the size of primitive types is fixed.</a:t>
            </a:r>
          </a:p>
          <a:p>
            <a:pPr algn="just"/>
            <a:r>
              <a:rPr lang="en-US" sz="2000"/>
              <a:t>In C programming, </a:t>
            </a:r>
            <a:r>
              <a:rPr lang="en-US" sz="2000" err="1"/>
              <a:t>int</a:t>
            </a:r>
            <a:r>
              <a:rPr lang="en-US" sz="2000"/>
              <a:t> data type occupies 2 bytes of memory for 32-bit architecture and 4 bytes of memory for 64-bit architecture. However, it occupies 4 bytes of memory for both 32 and 64-bit architectures in Java.</a:t>
            </a:r>
          </a:p>
          <a:p>
            <a:pPr algn="just"/>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7"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000" b="1">
                <a:solidFill>
                  <a:srgbClr val="FF0000"/>
                </a:solidFill>
              </a:rPr>
              <a:t>Portable</a:t>
            </a:r>
          </a:p>
          <a:p>
            <a:pPr algn="just"/>
            <a:r>
              <a:rPr lang="en-US" sz="2000"/>
              <a:t>Java is portable because it facilitates you to carry the Java bytecode to any platform. It doesn't require any implementation.</a:t>
            </a:r>
          </a:p>
          <a:p>
            <a:pPr algn="just"/>
            <a:r>
              <a:rPr lang="en-US" sz="2000" b="1">
                <a:solidFill>
                  <a:srgbClr val="FF0000"/>
                </a:solidFill>
              </a:rPr>
              <a:t>High-performance</a:t>
            </a:r>
          </a:p>
          <a:p>
            <a:pPr algn="just"/>
            <a:r>
              <a:rPr lang="en-US" sz="200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p>
          <a:p>
            <a:pPr algn="just"/>
            <a:r>
              <a:rPr lang="en-US" sz="2000" b="1">
                <a:solidFill>
                  <a:srgbClr val="FF0000"/>
                </a:solidFill>
              </a:rPr>
              <a:t>Distributed</a:t>
            </a:r>
          </a:p>
          <a:p>
            <a:pPr algn="just"/>
            <a:r>
              <a:rPr lang="en-US" sz="2000"/>
              <a:t>Java is distributed because it facilitates users to create distributed applications in Java. RMI and EJB are used for creating distributed applications. This feature of Java makes us able to access files by calling the methods from any machine on the internet.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7"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000" b="1">
                <a:solidFill>
                  <a:srgbClr val="FF0000"/>
                </a:solidFill>
              </a:rPr>
              <a:t>Multi-threaded</a:t>
            </a:r>
          </a:p>
          <a:p>
            <a:pPr algn="just"/>
            <a:r>
              <a:rPr lang="en-US" sz="200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algn="just"/>
            <a:r>
              <a:rPr lang="en-US" sz="2000" b="1">
                <a:solidFill>
                  <a:srgbClr val="FF0000"/>
                </a:solidFill>
              </a:rPr>
              <a:t>Dynamic</a:t>
            </a:r>
          </a:p>
          <a:p>
            <a:pPr algn="just"/>
            <a:r>
              <a:rPr lang="en-US" sz="2000"/>
              <a:t>Java is a dynamic language. It supports the dynamic loading of classes. It means classes are loaded on demand. It also supports functions from its native languages, i.e., C and C++.</a:t>
            </a:r>
          </a:p>
          <a:p>
            <a:pPr algn="just"/>
            <a:r>
              <a:rPr lang="en-US" sz="2000"/>
              <a:t>Java supports dynamic compilation and automatic memory management (</a:t>
            </a:r>
            <a:r>
              <a:rPr lang="en-US" sz="2000" b="1"/>
              <a:t>garbage collection</a:t>
            </a:r>
            <a:r>
              <a:rPr lang="en-US" sz="2000"/>
              <a:t>).</a:t>
            </a:r>
          </a:p>
          <a:p>
            <a:pPr algn="just"/>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7"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dk1"/>
          </a:lnRef>
          <a:fillRef idx="2">
            <a:schemeClr val="dk1"/>
          </a:fillRef>
          <a:effectRef idx="1">
            <a:schemeClr val="dk1"/>
          </a:effectRef>
          <a:fontRef idx="minor">
            <a:schemeClr val="dk1"/>
          </a:fontRef>
        </p:style>
        <p:txBody>
          <a:bodyPr>
            <a:noAutofit/>
          </a:bodyPr>
          <a:lstStyle/>
          <a:p>
            <a:r>
              <a:rPr lang="en-US" sz="2200" b="1">
                <a:solidFill>
                  <a:srgbClr val="0000FF"/>
                </a:solidFill>
              </a:rPr>
              <a:t>Defining how the Java language achieves platform independence</a:t>
            </a:r>
          </a:p>
        </p:txBody>
      </p:sp>
      <p:sp>
        <p:nvSpPr>
          <p:cNvPr id="3" name="Content Placeholder 2"/>
          <p:cNvSpPr>
            <a:spLocks noGrp="1"/>
          </p:cNvSpPr>
          <p:nvPr>
            <p:ph idx="1"/>
          </p:nvPr>
        </p:nvSpPr>
        <p:spPr>
          <a:xfrm>
            <a:off x="304800" y="685800"/>
            <a:ext cx="4572000" cy="5257800"/>
          </a:xfrm>
        </p:spPr>
        <p:txBody>
          <a:bodyPr>
            <a:noAutofit/>
          </a:bodyPr>
          <a:lstStyle/>
          <a:p>
            <a:pPr algn="just" fontAlgn="base"/>
            <a:r>
              <a:rPr lang="en-US" sz="2000" b="1">
                <a:solidFill>
                  <a:srgbClr val="FF0000"/>
                </a:solidFill>
              </a:rPr>
              <a:t>Step by step Execution of Java Program:</a:t>
            </a:r>
            <a:endParaRPr lang="en-US" sz="2000">
              <a:solidFill>
                <a:srgbClr val="FF0000"/>
              </a:solidFill>
            </a:endParaRPr>
          </a:p>
          <a:p>
            <a:pPr algn="just"/>
            <a:r>
              <a:rPr lang="en-US" sz="2000"/>
              <a:t>Whenever, a program is written in JAVA, the </a:t>
            </a:r>
            <a:r>
              <a:rPr lang="en-US" sz="2000" err="1"/>
              <a:t>javac</a:t>
            </a:r>
            <a:r>
              <a:rPr lang="en-US" sz="2000"/>
              <a:t> compiles it.</a:t>
            </a:r>
          </a:p>
          <a:p>
            <a:pPr algn="just"/>
            <a:r>
              <a:rPr lang="en-US" sz="2000"/>
              <a:t>The result of the JAVA compiler is the </a:t>
            </a:r>
            <a:r>
              <a:rPr lang="en-US" sz="2000" b="1">
                <a:solidFill>
                  <a:srgbClr val="FF0000"/>
                </a:solidFill>
              </a:rPr>
              <a:t>.class file or the bytecode</a:t>
            </a:r>
            <a:r>
              <a:rPr lang="en-US" sz="2000">
                <a:solidFill>
                  <a:srgbClr val="FF0000"/>
                </a:solidFill>
              </a:rPr>
              <a:t> </a:t>
            </a:r>
            <a:r>
              <a:rPr lang="en-US" sz="2000"/>
              <a:t>and not the machine native code (unlike C compiler).</a:t>
            </a:r>
          </a:p>
          <a:p>
            <a:pPr algn="just"/>
            <a:r>
              <a:rPr lang="en-US" sz="2000"/>
              <a:t>The bytecode generated is a non-executable code and needs an interpreter to execute on a machine. This interpreter is the JVM and thus the Bytecode is executed by the JVM.</a:t>
            </a:r>
          </a:p>
          <a:p>
            <a:pPr algn="just"/>
            <a:r>
              <a:rPr lang="en-US" sz="2000"/>
              <a:t>And finally program runs to give the desired output.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8194" name="Picture 2" descr="https://tutorialspoint.dev/image/java-platform-independent.png"/>
          <p:cNvPicPr>
            <a:picLocks noChangeAspect="1" noChangeArrowheads="1"/>
          </p:cNvPicPr>
          <p:nvPr/>
        </p:nvPicPr>
        <p:blipFill>
          <a:blip r:embed="rId2"/>
          <a:srcRect/>
          <a:stretch>
            <a:fillRect/>
          </a:stretch>
        </p:blipFill>
        <p:spPr bwMode="auto">
          <a:xfrm>
            <a:off x="4857571" y="685800"/>
            <a:ext cx="4151119" cy="5105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2200" b="1">
                <a:solidFill>
                  <a:srgbClr val="0000FF"/>
                </a:solidFill>
              </a:rPr>
              <a:t>Differentiating between the Java ME, Java SE, and Java EE Platforms</a:t>
            </a:r>
          </a:p>
        </p:txBody>
      </p:sp>
      <p:sp>
        <p:nvSpPr>
          <p:cNvPr id="3" name="Content Placeholder 2"/>
          <p:cNvSpPr>
            <a:spLocks noGrp="1"/>
          </p:cNvSpPr>
          <p:nvPr>
            <p:ph idx="1"/>
          </p:nvPr>
        </p:nvSpPr>
        <p:spPr>
          <a:xfrm>
            <a:off x="304800" y="762000"/>
            <a:ext cx="8458200" cy="5257800"/>
          </a:xfrm>
        </p:spPr>
        <p:txBody>
          <a:bodyPr>
            <a:noAutofit/>
          </a:bodyPr>
          <a:lstStyle/>
          <a:p>
            <a:r>
              <a:rPr lang="en-US" sz="2000" b="1">
                <a:solidFill>
                  <a:srgbClr val="FF0000"/>
                </a:solidFill>
              </a:rPr>
              <a:t>4 Edition’s of Java</a:t>
            </a:r>
          </a:p>
          <a:p>
            <a:pPr marL="457200" indent="-457200">
              <a:buFont typeface="+mj-lt"/>
              <a:buAutoNum type="arabicPeriod"/>
            </a:pPr>
            <a:r>
              <a:rPr lang="en-US" sz="2000"/>
              <a:t>Java Platform, Standard Edition (Java SE)</a:t>
            </a:r>
          </a:p>
          <a:p>
            <a:pPr marL="457200" indent="-457200">
              <a:buFont typeface="+mj-lt"/>
              <a:buAutoNum type="arabicPeriod"/>
            </a:pPr>
            <a:r>
              <a:rPr lang="en-US" sz="2000"/>
              <a:t>Java Platform, Enterprise Edition (Java EE)</a:t>
            </a:r>
          </a:p>
          <a:p>
            <a:pPr marL="457200" indent="-457200">
              <a:buFont typeface="+mj-lt"/>
              <a:buAutoNum type="arabicPeriod"/>
            </a:pPr>
            <a:r>
              <a:rPr lang="en-US" sz="2000"/>
              <a:t>Java Platform, Micro Edition (Java ME)</a:t>
            </a:r>
          </a:p>
          <a:p>
            <a:pPr marL="457200" indent="-457200">
              <a:buFont typeface="+mj-lt"/>
              <a:buAutoNum type="arabicPeriod"/>
            </a:pPr>
            <a:r>
              <a:rPr lang="en-US" sz="2000"/>
              <a:t>Java FX</a:t>
            </a:r>
          </a:p>
          <a:p>
            <a:pPr marL="457200" indent="-457200">
              <a:buNone/>
            </a:pPr>
            <a:endParaRPr lang="en-US" sz="2000"/>
          </a:p>
          <a:p>
            <a:pPr algn="just"/>
            <a:r>
              <a:rPr lang="en-US" sz="2000" b="1">
                <a:solidFill>
                  <a:srgbClr val="FF0000"/>
                </a:solidFill>
              </a:rPr>
              <a:t>Java SE</a:t>
            </a:r>
          </a:p>
          <a:p>
            <a:pPr algn="just"/>
            <a:r>
              <a:rPr lang="en-US" sz="2000"/>
              <a:t>It defines everything from the basic types and objects of the Java programming language to high-level classes that are used for networking, security, database access, graphical user interface (GUI) development, and XML parsing.</a:t>
            </a:r>
          </a:p>
          <a:p>
            <a:pPr algn="just"/>
            <a:r>
              <a:rPr lang="en-US" sz="2000"/>
              <a:t>In addition to the core API, the Java SE platform consists of a virtual machine, development tools, deployment technologies, and other class libraries and toolkits commonly used in Java technology applications.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2200" b="1">
                <a:solidFill>
                  <a:srgbClr val="0000FF"/>
                </a:solidFill>
              </a:rPr>
              <a:t>Differentiating between the Java ME, Java SE, and Java EE Platforms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31746" name="Picture 2" descr="Java Platform and IDE Netbeans 6.7 for Developing Enterprise and Web …"/>
          <p:cNvPicPr>
            <a:picLocks noChangeAspect="1" noChangeArrowheads="1"/>
          </p:cNvPicPr>
          <p:nvPr/>
        </p:nvPicPr>
        <p:blipFill>
          <a:blip r:embed="rId2"/>
          <a:srcRect t="24908" b="13553"/>
          <a:stretch>
            <a:fillRect/>
          </a:stretch>
        </p:blipFill>
        <p:spPr bwMode="auto">
          <a:xfrm>
            <a:off x="762000" y="609600"/>
            <a:ext cx="7467601" cy="2958861"/>
          </a:xfrm>
          <a:prstGeom prst="rect">
            <a:avLst/>
          </a:prstGeom>
          <a:noFill/>
        </p:spPr>
      </p:pic>
      <p:pic>
        <p:nvPicPr>
          <p:cNvPr id="31748" name="Picture 4" descr="App10: Differences between Java EE and Java SE"/>
          <p:cNvPicPr>
            <a:picLocks noChangeAspect="1" noChangeArrowheads="1"/>
          </p:cNvPicPr>
          <p:nvPr/>
        </p:nvPicPr>
        <p:blipFill>
          <a:blip r:embed="rId3"/>
          <a:srcRect/>
          <a:stretch>
            <a:fillRect/>
          </a:stretch>
        </p:blipFill>
        <p:spPr bwMode="auto">
          <a:xfrm>
            <a:off x="1981200" y="3733800"/>
            <a:ext cx="4572000" cy="25190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Differentiating between the Java ME, Java SE, and Java EE Platforms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000" b="1">
                <a:solidFill>
                  <a:srgbClr val="FF0000"/>
                </a:solidFill>
              </a:rPr>
              <a:t>Java EE</a:t>
            </a:r>
          </a:p>
          <a:p>
            <a:pPr algn="just"/>
            <a:r>
              <a:rPr lang="en-US" sz="2000"/>
              <a:t>The Java EE platform is built on top of the Java SE platform. The Java EE platform provides an API and runtime environment for developing and running large-scale, multi-tiered, scalable, reliable, and secure network applications.</a:t>
            </a:r>
          </a:p>
          <a:p>
            <a:pPr algn="just"/>
            <a:r>
              <a:rPr lang="en-US" sz="2000" b="1">
                <a:solidFill>
                  <a:srgbClr val="FF0000"/>
                </a:solidFill>
              </a:rPr>
              <a:t>Java ME</a:t>
            </a:r>
          </a:p>
          <a:p>
            <a:pPr algn="just"/>
            <a:r>
              <a:rPr lang="en-US" sz="2000"/>
              <a:t>The Java ME platform provides an API and a small-footprint virtual machine for running Java programming language applications on small devices, like mobile phones. </a:t>
            </a:r>
          </a:p>
          <a:p>
            <a:pPr algn="just"/>
            <a:r>
              <a:rPr lang="en-US" sz="2000"/>
              <a:t>The API is a subset of the Java SE API, along with special class libraries useful for small device application development. Java ME applications are often clients of Java EE platform services.</a:t>
            </a:r>
          </a:p>
          <a:p>
            <a:pPr algn="just"/>
            <a:r>
              <a:rPr lang="en-US" sz="2000" b="1">
                <a:solidFill>
                  <a:srgbClr val="FF0000"/>
                </a:solidFill>
              </a:rPr>
              <a:t>Java FX</a:t>
            </a:r>
          </a:p>
          <a:p>
            <a:pPr algn="just"/>
            <a:r>
              <a:rPr lang="en-US" sz="2000"/>
              <a:t>Java FX technology is a platform for creating rich internet applications written in Java FX </a:t>
            </a:r>
            <a:r>
              <a:rPr lang="en-US" sz="2000" err="1"/>
              <a:t>Script</a:t>
            </a:r>
            <a:r>
              <a:rPr lang="en-US" sz="2000" baseline="30000" err="1"/>
              <a:t>TM</a:t>
            </a:r>
            <a:r>
              <a:rPr lang="en-US" sz="2000"/>
              <a:t>. Java FX Script is a statically-typed declarative language that is compiled to Java technology bytecode, which can then be run on a Java VM. Applications written for the Java FX platform can include and link to Java programming language classes, and may be clients of Java EE platform services.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Hello World Program</a:t>
            </a:r>
          </a:p>
        </p:txBody>
      </p:sp>
      <p:sp>
        <p:nvSpPr>
          <p:cNvPr id="3" name="Content Placeholder 2"/>
          <p:cNvSpPr>
            <a:spLocks noGrp="1"/>
          </p:cNvSpPr>
          <p:nvPr>
            <p:ph idx="1"/>
          </p:nvPr>
        </p:nvSpPr>
        <p:spPr>
          <a:xfrm>
            <a:off x="304800" y="609600"/>
            <a:ext cx="8458200" cy="5257800"/>
          </a:xfrm>
        </p:spPr>
        <p:txBody>
          <a:bodyPr>
            <a:noAutofit/>
          </a:bodyPr>
          <a:lstStyle/>
          <a:p>
            <a:pPr algn="just"/>
            <a:r>
              <a:rPr lang="en-US" sz="2400">
                <a:solidFill>
                  <a:srgbClr val="FF0000"/>
                </a:solidFill>
              </a:rPr>
              <a:t>First Java Program | Hello World Example</a:t>
            </a:r>
          </a:p>
          <a:p>
            <a:pPr algn="just"/>
            <a:r>
              <a:rPr lang="en-US" sz="2400"/>
              <a:t>We will learn how to write the simple program of Java. We can write a simple hello Java program easily after installing the JDK.</a:t>
            </a:r>
          </a:p>
          <a:p>
            <a:pPr algn="just"/>
            <a:r>
              <a:rPr lang="en-US" sz="2400"/>
              <a:t>To create a simple Java program, you need to create a class that contains the main method. Let's understand the requirement first.</a:t>
            </a:r>
          </a:p>
          <a:p>
            <a:pPr algn="just"/>
            <a:r>
              <a:rPr lang="en-US" sz="2400"/>
              <a:t>The requirement for Java Hello World Example</a:t>
            </a:r>
          </a:p>
          <a:p>
            <a:pPr algn="just"/>
            <a:r>
              <a:rPr lang="en-US" sz="2000"/>
              <a:t>For executing any Java program, the following software or application must be properly installed.</a:t>
            </a:r>
          </a:p>
          <a:p>
            <a:pPr algn="just"/>
            <a:r>
              <a:rPr lang="en-US" sz="2000"/>
              <a:t>Install the JDK if you don't have installed it, download the JDK and install it.</a:t>
            </a:r>
          </a:p>
          <a:p>
            <a:pPr algn="just"/>
            <a:r>
              <a:rPr lang="en-US" sz="2000">
                <a:hlinkClick r:id="rId2"/>
              </a:rPr>
              <a:t>https://www.oracle.com/java/technologies/downloads/</a:t>
            </a:r>
            <a:endParaRPr lang="en-US" sz="2000"/>
          </a:p>
          <a:p>
            <a:pPr algn="just"/>
            <a:r>
              <a:rPr lang="en-US" sz="2000"/>
              <a:t>Set path of the </a:t>
            </a:r>
            <a:r>
              <a:rPr lang="en-US" sz="2000" err="1"/>
              <a:t>jdk</a:t>
            </a:r>
            <a:r>
              <a:rPr lang="en-US" sz="2000"/>
              <a:t>/bin directory. </a:t>
            </a:r>
          </a:p>
          <a:p>
            <a:pPr algn="just"/>
            <a:r>
              <a:rPr lang="en-US" sz="2000"/>
              <a:t>Create the Java program</a:t>
            </a:r>
          </a:p>
          <a:p>
            <a:pPr algn="just"/>
            <a:r>
              <a:rPr lang="en-US" sz="2000"/>
              <a:t>Compile and run the Java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200" b="1">
                <a:solidFill>
                  <a:srgbClr val="0000FF"/>
                </a:solidFill>
              </a:rPr>
              <a:t>Structure of Java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13314" name="Picture 2" descr="Structure of Java Program - Javatpoint"/>
          <p:cNvPicPr>
            <a:picLocks noChangeAspect="1" noChangeArrowheads="1"/>
          </p:cNvPicPr>
          <p:nvPr/>
        </p:nvPicPr>
        <p:blipFill>
          <a:blip r:embed="rId2"/>
          <a:srcRect b="9333"/>
          <a:stretch>
            <a:fillRect/>
          </a:stretch>
        </p:blipFill>
        <p:spPr bwMode="auto">
          <a:xfrm>
            <a:off x="2362200" y="838200"/>
            <a:ext cx="4038600" cy="500835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800" b="1">
                <a:solidFill>
                  <a:srgbClr val="0000FF"/>
                </a:solidFill>
              </a:rPr>
              <a:t>Unit-1 Java Introduction</a:t>
            </a:r>
          </a:p>
        </p:txBody>
      </p:sp>
      <p:sp>
        <p:nvSpPr>
          <p:cNvPr id="3" name="Content Placeholder 2"/>
          <p:cNvSpPr>
            <a:spLocks noGrp="1"/>
          </p:cNvSpPr>
          <p:nvPr>
            <p:ph idx="1"/>
          </p:nvPr>
        </p:nvSpPr>
        <p:spPr>
          <a:xfrm>
            <a:off x="457200" y="685800"/>
            <a:ext cx="8305800" cy="5334000"/>
          </a:xfrm>
        </p:spPr>
        <p:txBody>
          <a:bodyPr>
            <a:noAutofit/>
          </a:bodyPr>
          <a:lstStyle/>
          <a:p>
            <a:pPr algn="just">
              <a:buNone/>
            </a:pPr>
            <a:r>
              <a:rPr lang="en-US" sz="2400" b="1">
                <a:solidFill>
                  <a:srgbClr val="FF0000"/>
                </a:solidFill>
              </a:rPr>
              <a:t>Students who complete this course will be able to </a:t>
            </a:r>
          </a:p>
          <a:p>
            <a:pPr algn="just"/>
            <a:r>
              <a:rPr lang="en-US" sz="2400"/>
              <a:t>Analyze the Java flow control using essentials of Java programming.</a:t>
            </a:r>
          </a:p>
          <a:p>
            <a:pPr algn="just"/>
            <a:r>
              <a:rPr lang="en-US" sz="2400"/>
              <a:t>Solve simple business problems using an object-oriented approach.</a:t>
            </a:r>
          </a:p>
          <a:p>
            <a:pPr algn="just"/>
            <a:r>
              <a:rPr lang="en-US" sz="2400"/>
              <a:t>Demonstrate synchronization among different processes using a multithreading approach and exception handling techniques.</a:t>
            </a:r>
          </a:p>
          <a:p>
            <a:pPr algn="just"/>
            <a:r>
              <a:rPr lang="en-US" sz="2400"/>
              <a:t>Implement Java Input and Output streaming using Java packages.</a:t>
            </a:r>
          </a:p>
          <a:p>
            <a:pPr algn="just"/>
            <a:r>
              <a:rPr lang="en-US" sz="2400"/>
              <a:t>Develop and create real-time applications using JDBC and JPA technology.</a:t>
            </a:r>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2714171" y="6356350"/>
            <a:ext cx="3305629" cy="365125"/>
          </a:xfrm>
        </p:spPr>
        <p:txBody>
          <a:bodyPr/>
          <a:lstStyle/>
          <a:p>
            <a:r>
              <a:rPr lang="fr-FR" smtClean="0"/>
              <a:t>Unit-1 Java 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200" b="1">
                <a:solidFill>
                  <a:srgbClr val="0000FF"/>
                </a:solidFill>
              </a:rPr>
              <a:t>Structure of Java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13316" name="Picture 4" descr="Basic Structure of a Java Program | Dremendo"/>
          <p:cNvPicPr>
            <a:picLocks noChangeAspect="1" noChangeArrowheads="1"/>
          </p:cNvPicPr>
          <p:nvPr/>
        </p:nvPicPr>
        <p:blipFill>
          <a:blip r:embed="rId2"/>
          <a:srcRect/>
          <a:stretch>
            <a:fillRect/>
          </a:stretch>
        </p:blipFill>
        <p:spPr bwMode="auto">
          <a:xfrm>
            <a:off x="457200" y="628649"/>
            <a:ext cx="8086725" cy="546735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458200" cy="5257800"/>
          </a:xfrm>
        </p:spPr>
        <p:txBody>
          <a:bodyPr>
            <a:noAutofit/>
          </a:bodyPr>
          <a:lstStyle/>
          <a:p>
            <a:r>
              <a:rPr lang="en-US" sz="2400"/>
              <a:t>Creating Hello World Example</a:t>
            </a:r>
          </a:p>
          <a:p>
            <a:r>
              <a:rPr lang="en-US" sz="2400"/>
              <a:t>Let's create the hello java program:</a:t>
            </a:r>
          </a:p>
          <a:p>
            <a:pPr>
              <a:buNone/>
            </a:pPr>
            <a:r>
              <a:rPr lang="en-US" sz="2400" b="1">
                <a:solidFill>
                  <a:srgbClr val="FF0000"/>
                </a:solidFill>
              </a:rPr>
              <a:t>// First java program</a:t>
            </a:r>
          </a:p>
          <a:p>
            <a:pPr>
              <a:buNone/>
            </a:pPr>
            <a:r>
              <a:rPr lang="en-US" sz="2400" b="1"/>
              <a:t>class</a:t>
            </a:r>
            <a:r>
              <a:rPr lang="en-US" sz="2400"/>
              <a:t> Simple</a:t>
            </a:r>
          </a:p>
          <a:p>
            <a:pPr>
              <a:buNone/>
            </a:pPr>
            <a:r>
              <a:rPr lang="en-US" sz="2400"/>
              <a:t>{  </a:t>
            </a:r>
          </a:p>
          <a:p>
            <a:pPr>
              <a:buNone/>
            </a:pPr>
            <a:r>
              <a:rPr lang="en-US" sz="2400"/>
              <a:t>    </a:t>
            </a: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a:t>
            </a:r>
          </a:p>
          <a:p>
            <a:pPr>
              <a:buNone/>
            </a:pPr>
            <a:r>
              <a:rPr lang="en-US" sz="2400"/>
              <a:t>     System.out.println("Hello Java");  </a:t>
            </a:r>
          </a:p>
          <a:p>
            <a:pPr>
              <a:buNone/>
            </a:pPr>
            <a:r>
              <a:rPr lang="en-US" sz="2400"/>
              <a:t>    }  </a:t>
            </a:r>
          </a:p>
          <a:p>
            <a:pPr>
              <a:buNone/>
            </a:pPr>
            <a:r>
              <a:rPr lang="en-US" sz="2400"/>
              <a:t>}  </a:t>
            </a:r>
          </a:p>
          <a:p>
            <a:pPr>
              <a:buNone/>
            </a:pPr>
            <a:endParaRPr lang="en-US" sz="2400"/>
          </a:p>
          <a:p>
            <a:pPr>
              <a:buNone/>
            </a:pPr>
            <a:r>
              <a:rPr lang="en-US" sz="2400"/>
              <a:t>Save the above file as Simple.java.</a:t>
            </a:r>
          </a:p>
          <a:p>
            <a:pPr>
              <a:buNone/>
            </a:pPr>
            <a:r>
              <a:rPr lang="en-US" sz="2400" b="1"/>
              <a:t>To compile: </a:t>
            </a:r>
            <a:r>
              <a:rPr lang="en-US" sz="2400" err="1"/>
              <a:t>javac</a:t>
            </a:r>
            <a:r>
              <a:rPr lang="en-US" sz="2400"/>
              <a:t> Simple.java</a:t>
            </a:r>
          </a:p>
          <a:p>
            <a:pPr>
              <a:buNone/>
            </a:pPr>
            <a:r>
              <a:rPr lang="en-US" sz="2400" b="1"/>
              <a:t>To execute: </a:t>
            </a:r>
            <a:r>
              <a:rPr lang="en-US" sz="2400"/>
              <a:t>java Simple</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6" name="Rectangle 5"/>
          <p:cNvSpPr/>
          <p:nvPr/>
        </p:nvSpPr>
        <p:spPr>
          <a:xfrm>
            <a:off x="5562600" y="4800600"/>
            <a:ext cx="2057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None/>
            </a:pPr>
            <a:r>
              <a:rPr lang="en-US" b="1">
                <a:solidFill>
                  <a:srgbClr val="FF0000"/>
                </a:solidFill>
              </a:rPr>
              <a:t>Output:</a:t>
            </a:r>
            <a:endParaRPr lang="en-US">
              <a:solidFill>
                <a:srgbClr val="FF0000"/>
              </a:solidFill>
            </a:endParaRPr>
          </a:p>
          <a:p>
            <a:pPr>
              <a:buNone/>
            </a:pPr>
            <a:r>
              <a:rPr lang="en-US"/>
              <a:t>Hello Java</a:t>
            </a:r>
          </a:p>
        </p:txBody>
      </p:sp>
      <p:sp>
        <p:nvSpPr>
          <p:cNvPr id="8" name="Title 1"/>
          <p:cNvSpPr>
            <a:spLocks noGrp="1"/>
          </p:cNvSpPr>
          <p:nvPr>
            <p:ph type="title"/>
          </p:nvPr>
        </p:nvSpPr>
        <p:spPr>
          <a:xfrm>
            <a:off x="457200" y="76200"/>
            <a:ext cx="8229600" cy="487362"/>
          </a:xfrm>
        </p:spPr>
        <p:txBody>
          <a:bodyPr>
            <a:noAutofit/>
          </a:bodyPr>
          <a:lstStyle/>
          <a:p>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Hello World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38914" name="Picture 2" descr="C:\Users\Admin\Desktop\java-program-execution.png"/>
          <p:cNvPicPr>
            <a:picLocks noChangeAspect="1" noChangeArrowheads="1"/>
          </p:cNvPicPr>
          <p:nvPr/>
        </p:nvPicPr>
        <p:blipFill>
          <a:blip r:embed="rId2"/>
          <a:srcRect/>
          <a:stretch>
            <a:fillRect/>
          </a:stretch>
        </p:blipFill>
        <p:spPr bwMode="auto">
          <a:xfrm>
            <a:off x="1295400" y="914400"/>
            <a:ext cx="6248400" cy="5334000"/>
          </a:xfrm>
          <a:prstGeom prst="rect">
            <a:avLst/>
          </a:prstGeom>
          <a:noFill/>
        </p:spPr>
      </p:pic>
      <p:sp>
        <p:nvSpPr>
          <p:cNvPr id="6" name="Title 1"/>
          <p:cNvSpPr>
            <a:spLocks noGrp="1"/>
          </p:cNvSpPr>
          <p:nvPr>
            <p:ph type="title"/>
          </p:nvPr>
        </p:nvSpPr>
        <p:spPr>
          <a:xfrm>
            <a:off x="457200" y="76200"/>
            <a:ext cx="8229600" cy="487362"/>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Compilation Flow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Compilation Flow</a:t>
            </a:r>
          </a:p>
        </p:txBody>
      </p:sp>
      <p:sp>
        <p:nvSpPr>
          <p:cNvPr id="3" name="Content Placeholder 2"/>
          <p:cNvSpPr>
            <a:spLocks noGrp="1"/>
          </p:cNvSpPr>
          <p:nvPr>
            <p:ph idx="1"/>
          </p:nvPr>
        </p:nvSpPr>
        <p:spPr>
          <a:xfrm>
            <a:off x="304800" y="914400"/>
            <a:ext cx="8458200" cy="5257800"/>
          </a:xfrm>
        </p:spPr>
        <p:txBody>
          <a:bodyPr>
            <a:noAutofit/>
          </a:bodyPr>
          <a:lstStyle/>
          <a:p>
            <a:r>
              <a:rPr lang="en-US" sz="2400"/>
              <a:t>When we compile Java program using </a:t>
            </a:r>
            <a:r>
              <a:rPr lang="en-US" sz="2400" err="1"/>
              <a:t>javac</a:t>
            </a:r>
            <a:r>
              <a:rPr lang="en-US" sz="2400"/>
              <a:t> tool, the Java compiler converts the source code into byte code.</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2050" name="Picture 2" descr="Java How to Compile"/>
          <p:cNvPicPr>
            <a:picLocks noChangeAspect="1" noChangeArrowheads="1"/>
          </p:cNvPicPr>
          <p:nvPr/>
        </p:nvPicPr>
        <p:blipFill>
          <a:blip r:embed="rId2"/>
          <a:srcRect/>
          <a:stretch>
            <a:fillRect/>
          </a:stretch>
        </p:blipFill>
        <p:spPr bwMode="auto">
          <a:xfrm>
            <a:off x="914400" y="2362200"/>
            <a:ext cx="7467600" cy="2438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Parameters used in First Java Program</a:t>
            </a:r>
          </a:p>
        </p:txBody>
      </p:sp>
      <p:sp>
        <p:nvSpPr>
          <p:cNvPr id="3" name="Content Placeholder 2"/>
          <p:cNvSpPr>
            <a:spLocks noGrp="1"/>
          </p:cNvSpPr>
          <p:nvPr>
            <p:ph idx="1"/>
          </p:nvPr>
        </p:nvSpPr>
        <p:spPr>
          <a:xfrm>
            <a:off x="304800" y="533400"/>
            <a:ext cx="8458200" cy="5791200"/>
          </a:xfrm>
        </p:spPr>
        <p:txBody>
          <a:bodyPr>
            <a:noAutofit/>
          </a:bodyPr>
          <a:lstStyle/>
          <a:p>
            <a:pPr algn="just"/>
            <a:r>
              <a:rPr lang="en-US" sz="2050"/>
              <a:t>Let's see what is the meaning of class, public, static, void, main, String[], System.out.println().</a:t>
            </a:r>
          </a:p>
          <a:p>
            <a:pPr algn="just"/>
            <a:r>
              <a:rPr lang="en-US" sz="2050" b="1"/>
              <a:t>class</a:t>
            </a:r>
            <a:r>
              <a:rPr lang="en-US" sz="2050"/>
              <a:t> keyword is used to declare a class in Java.</a:t>
            </a:r>
          </a:p>
          <a:p>
            <a:pPr algn="just"/>
            <a:r>
              <a:rPr lang="en-US" sz="2050" b="1"/>
              <a:t>public</a:t>
            </a:r>
            <a:r>
              <a:rPr lang="en-US" sz="2050"/>
              <a:t> keyword is an access modifier that represents visibility. It means it is visible to all.</a:t>
            </a:r>
          </a:p>
          <a:p>
            <a:pPr algn="just"/>
            <a:r>
              <a:rPr lang="en-US" sz="2050" b="1"/>
              <a:t>static</a:t>
            </a:r>
            <a:r>
              <a:rPr lang="en-US" sz="205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pPr algn="just"/>
            <a:r>
              <a:rPr lang="en-US" sz="2050" b="1"/>
              <a:t>void</a:t>
            </a:r>
            <a:r>
              <a:rPr lang="en-US" sz="2050"/>
              <a:t> is the return type of the method. It means it doesn't return any value.</a:t>
            </a:r>
          </a:p>
          <a:p>
            <a:pPr algn="just"/>
            <a:r>
              <a:rPr lang="en-US" sz="2050" b="1"/>
              <a:t>main</a:t>
            </a:r>
            <a:r>
              <a:rPr lang="en-US" sz="2050"/>
              <a:t> represents the starting point of the program.</a:t>
            </a:r>
          </a:p>
          <a:p>
            <a:pPr algn="just"/>
            <a:r>
              <a:rPr lang="en-US" sz="2050" b="1"/>
              <a:t>String[] </a:t>
            </a:r>
            <a:r>
              <a:rPr lang="en-US" sz="2050" b="1" err="1"/>
              <a:t>args</a:t>
            </a:r>
            <a:r>
              <a:rPr lang="en-US" sz="2050"/>
              <a:t> or </a:t>
            </a:r>
            <a:r>
              <a:rPr lang="en-US" sz="2050" b="1"/>
              <a:t>String </a:t>
            </a:r>
            <a:r>
              <a:rPr lang="en-US" sz="2050" b="1" err="1"/>
              <a:t>args</a:t>
            </a:r>
            <a:r>
              <a:rPr lang="en-US" sz="2050" b="1"/>
              <a:t>[]</a:t>
            </a:r>
            <a:r>
              <a:rPr lang="en-US" sz="2050"/>
              <a:t> is used for command line argument. </a:t>
            </a:r>
          </a:p>
          <a:p>
            <a:pPr algn="just"/>
            <a:r>
              <a:rPr lang="en-US" sz="2050" b="1"/>
              <a:t>System.out.println()</a:t>
            </a:r>
            <a:r>
              <a:rPr lang="en-US" sz="2050"/>
              <a:t> is used to print statement. Here, System is a class, out is an object of the </a:t>
            </a:r>
            <a:r>
              <a:rPr lang="en-US" sz="2050" err="1"/>
              <a:t>PrintStream</a:t>
            </a:r>
            <a:r>
              <a:rPr lang="en-US" sz="2050"/>
              <a:t> class, </a:t>
            </a:r>
            <a:r>
              <a:rPr lang="en-US" sz="2050" err="1"/>
              <a:t>println</a:t>
            </a:r>
            <a:r>
              <a:rPr lang="en-US" sz="2050"/>
              <a:t>() is a method of the </a:t>
            </a:r>
            <a:r>
              <a:rPr lang="en-US" sz="2050" err="1"/>
              <a:t>PrintStream</a:t>
            </a:r>
            <a:r>
              <a:rPr lang="en-US" sz="2050"/>
              <a:t> class. We will discuss the internal working of System.out.println() statement in the coming section.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Java JVM, JRE and JDK</a:t>
            </a:r>
          </a:p>
        </p:txBody>
      </p:sp>
      <p:sp>
        <p:nvSpPr>
          <p:cNvPr id="3" name="Content Placeholder 2"/>
          <p:cNvSpPr>
            <a:spLocks noGrp="1"/>
          </p:cNvSpPr>
          <p:nvPr>
            <p:ph idx="1"/>
          </p:nvPr>
        </p:nvSpPr>
        <p:spPr>
          <a:xfrm>
            <a:off x="304800" y="457200"/>
            <a:ext cx="8458200" cy="5791200"/>
          </a:xfrm>
        </p:spPr>
        <p:txBody>
          <a:bodyPr>
            <a:noAutofit/>
          </a:bodyPr>
          <a:lstStyle/>
          <a:p>
            <a:pPr algn="just" fontAlgn="base"/>
            <a:r>
              <a:rPr lang="en-US" sz="2400" b="1">
                <a:solidFill>
                  <a:srgbClr val="FF0000"/>
                </a:solidFill>
              </a:rPr>
              <a:t>Java Development Kit </a:t>
            </a:r>
            <a:r>
              <a:rPr lang="en-US" sz="2000" b="1"/>
              <a:t>(JDK</a:t>
            </a:r>
            <a:r>
              <a:rPr lang="en-US" sz="2000"/>
              <a:t>) is a software development environment used for developing Java applications and applets. It includes the Java Runtime Environment (JRE), an interpreter/loader (Java), a compiler (</a:t>
            </a:r>
            <a:r>
              <a:rPr lang="en-US" sz="2000" err="1"/>
              <a:t>javac</a:t>
            </a:r>
            <a:r>
              <a:rPr lang="en-US" sz="2000"/>
              <a:t>), an </a:t>
            </a:r>
            <a:r>
              <a:rPr lang="en-US" sz="2000" err="1"/>
              <a:t>archiver</a:t>
            </a:r>
            <a:r>
              <a:rPr lang="en-US" sz="2000"/>
              <a:t> (jar), a documentation generator (</a:t>
            </a:r>
            <a:r>
              <a:rPr lang="en-US" sz="2000" err="1"/>
              <a:t>Javadoc</a:t>
            </a:r>
            <a:r>
              <a:rPr lang="en-US" sz="2000"/>
              <a:t>), and other tools needed in Java development. </a:t>
            </a:r>
          </a:p>
          <a:p>
            <a:pPr algn="just" fontAlgn="base"/>
            <a:r>
              <a:rPr lang="en-US" sz="2000"/>
              <a:t>Now we need an environment to make a run of our program. Henceforth,</a:t>
            </a:r>
            <a:r>
              <a:rPr lang="en-US" sz="2000" b="1"/>
              <a:t> </a:t>
            </a:r>
            <a:r>
              <a:rPr lang="en-US" sz="2000" b="1">
                <a:solidFill>
                  <a:srgbClr val="FF0000"/>
                </a:solidFill>
              </a:rPr>
              <a:t>JRE</a:t>
            </a:r>
            <a:r>
              <a:rPr lang="en-US" sz="2000">
                <a:solidFill>
                  <a:srgbClr val="FF0000"/>
                </a:solidFill>
              </a:rPr>
              <a:t> </a:t>
            </a:r>
            <a:r>
              <a:rPr lang="en-US" sz="2000" b="1">
                <a:solidFill>
                  <a:srgbClr val="FF0000"/>
                </a:solidFill>
              </a:rPr>
              <a:t>“</a:t>
            </a:r>
            <a:r>
              <a:rPr lang="en-US" sz="2400" b="1">
                <a:solidFill>
                  <a:srgbClr val="FF0000"/>
                </a:solidFill>
              </a:rPr>
              <a:t>Java Runtime Environment</a:t>
            </a:r>
            <a:r>
              <a:rPr lang="en-US" sz="2000" b="1">
                <a:solidFill>
                  <a:srgbClr val="FF0000"/>
                </a:solidFill>
              </a:rPr>
              <a:t>”</a:t>
            </a:r>
            <a:r>
              <a:rPr lang="en-US" sz="2000"/>
              <a:t> and may also be written as </a:t>
            </a:r>
            <a:r>
              <a:rPr lang="en-US" sz="2000" b="1"/>
              <a:t>“Java RTE.”</a:t>
            </a:r>
            <a:r>
              <a:rPr lang="en-US" sz="2000"/>
              <a:t> The Java Runtime Environment provides the minimum requirements for executing a Java application; it consists of the </a:t>
            </a:r>
            <a:r>
              <a:rPr lang="en-US" sz="2000" i="1"/>
              <a:t>Java Virtual Machine (JVM), core classes</a:t>
            </a:r>
            <a:r>
              <a:rPr lang="en-US" sz="2000"/>
              <a:t>, and </a:t>
            </a:r>
            <a:r>
              <a:rPr lang="en-US" sz="2000" i="1"/>
              <a:t>supporting files</a:t>
            </a:r>
            <a:r>
              <a:rPr lang="en-US" sz="2000"/>
              <a:t>. </a:t>
            </a:r>
          </a:p>
          <a:p>
            <a:pPr algn="just" fontAlgn="base"/>
            <a:r>
              <a:rPr lang="en-US" sz="2000"/>
              <a:t> </a:t>
            </a:r>
            <a:r>
              <a:rPr lang="en-US" sz="2000" b="1"/>
              <a:t>JVM</a:t>
            </a:r>
            <a:r>
              <a:rPr lang="en-US" sz="2000"/>
              <a:t>, </a:t>
            </a:r>
            <a:r>
              <a:rPr lang="en-US" sz="2400" b="1">
                <a:solidFill>
                  <a:srgbClr val="FF0000"/>
                </a:solidFill>
              </a:rPr>
              <a:t>java virtual machine</a:t>
            </a:r>
            <a:r>
              <a:rPr lang="en-US" sz="2000"/>
              <a:t>. It is as follows:</a:t>
            </a:r>
          </a:p>
          <a:p>
            <a:pPr algn="just" fontAlgn="base"/>
            <a:r>
              <a:rPr lang="en-US" sz="2000"/>
              <a:t>A </a:t>
            </a:r>
            <a:r>
              <a:rPr lang="en-US" sz="2000" b="1"/>
              <a:t>specification</a:t>
            </a:r>
            <a:r>
              <a:rPr lang="en-US" sz="2000"/>
              <a:t> where the working of Java Virtual Machine is specified. But implementation provider is independent to choose the algorithm. Its implementation has been provided by Sun and other companies.</a:t>
            </a:r>
          </a:p>
          <a:p>
            <a:pPr algn="just" fontAlgn="base"/>
            <a:r>
              <a:rPr lang="en-US" sz="2000"/>
              <a:t>An </a:t>
            </a:r>
            <a:r>
              <a:rPr lang="en-US" sz="2000" b="1"/>
              <a:t>implementation</a:t>
            </a:r>
            <a:r>
              <a:rPr lang="en-US" sz="2000"/>
              <a:t> is a computer program that meets the requirements of the JVM specification.</a:t>
            </a:r>
          </a:p>
          <a:p>
            <a:pPr algn="just" fontAlgn="base"/>
            <a:r>
              <a:rPr lang="en-US" sz="2000" b="1"/>
              <a:t>Runtime Instance</a:t>
            </a:r>
            <a:r>
              <a:rPr lang="en-US" sz="2000"/>
              <a:t> Whenever you write a java command on the command prompt to run the java class, an instance of JVM is created.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Java JVM, JRE and JDK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40962" name="Picture 2" descr="Lightbox"/>
          <p:cNvPicPr>
            <a:picLocks noChangeAspect="1" noChangeArrowheads="1"/>
          </p:cNvPicPr>
          <p:nvPr/>
        </p:nvPicPr>
        <p:blipFill>
          <a:blip r:embed="rId2"/>
          <a:srcRect/>
          <a:stretch>
            <a:fillRect/>
          </a:stretch>
        </p:blipFill>
        <p:spPr bwMode="auto">
          <a:xfrm>
            <a:off x="228600" y="685800"/>
            <a:ext cx="8572500" cy="42862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Java JVM, JRE and JDK</a:t>
            </a:r>
          </a:p>
        </p:txBody>
      </p:sp>
      <p:sp>
        <p:nvSpPr>
          <p:cNvPr id="3" name="Content Placeholder 2"/>
          <p:cNvSpPr>
            <a:spLocks noGrp="1"/>
          </p:cNvSpPr>
          <p:nvPr>
            <p:ph idx="1"/>
          </p:nvPr>
        </p:nvSpPr>
        <p:spPr>
          <a:xfrm>
            <a:off x="304800" y="457200"/>
            <a:ext cx="8458200" cy="5791200"/>
          </a:xfrm>
        </p:spPr>
        <p:txBody>
          <a:bodyPr>
            <a:noAutofit/>
          </a:bodyPr>
          <a:lstStyle/>
          <a:p>
            <a:pPr algn="just" fontAlgn="base"/>
            <a:r>
              <a:rPr lang="en-US" sz="2400" b="1">
                <a:solidFill>
                  <a:srgbClr val="FF0000"/>
                </a:solidFill>
              </a:rPr>
              <a:t>1. JDK</a:t>
            </a:r>
            <a:r>
              <a:rPr lang="en-US" sz="2400">
                <a:solidFill>
                  <a:srgbClr val="FF0000"/>
                </a:solidFill>
              </a:rPr>
              <a:t> (Java Development Kit) </a:t>
            </a:r>
            <a:r>
              <a:rPr lang="en-US" sz="2400"/>
              <a:t>is a Kit that provides the environment to </a:t>
            </a:r>
            <a:r>
              <a:rPr lang="en-US" sz="2400" b="1"/>
              <a:t>develop and execute(run)</a:t>
            </a:r>
            <a:r>
              <a:rPr lang="en-US" sz="2400"/>
              <a:t> the Java program. JDK is a kit(or package) that includes two things</a:t>
            </a:r>
          </a:p>
          <a:p>
            <a:pPr algn="just" fontAlgn="base"/>
            <a:r>
              <a:rPr lang="en-US" sz="2400"/>
              <a:t>Development Tools(to provide an environment to develop your java programs), JRE (to execute your java program).</a:t>
            </a:r>
          </a:p>
          <a:p>
            <a:pPr algn="just"/>
            <a:r>
              <a:rPr lang="en-US" sz="2400" b="1"/>
              <a:t>JDK is an implementation of any one of the below given Java Platforms released by Oracle corporation:</a:t>
            </a:r>
          </a:p>
          <a:p>
            <a:pPr lvl="1"/>
            <a:r>
              <a:rPr lang="en-US" sz="1800"/>
              <a:t>Standard Edition Java Platform</a:t>
            </a:r>
          </a:p>
          <a:p>
            <a:pPr lvl="1"/>
            <a:r>
              <a:rPr lang="en-US" sz="1800"/>
              <a:t>Enterprise Edition Java Platform</a:t>
            </a:r>
          </a:p>
          <a:p>
            <a:pPr lvl="1"/>
            <a:r>
              <a:rPr lang="en-US" sz="1800"/>
              <a:t>Micro Edition Java Platform</a:t>
            </a:r>
          </a:p>
          <a:p>
            <a:pPr algn="just" fontAlgn="base">
              <a:buNone/>
            </a:pPr>
            <a:r>
              <a:rPr lang="en-US" sz="2400"/>
              <a:t/>
            </a:r>
            <a:br>
              <a:rPr lang="en-US" sz="2400"/>
            </a:br>
            <a:r>
              <a:rPr lang="en-US" sz="2400" b="1"/>
              <a:t>2. </a:t>
            </a:r>
            <a:r>
              <a:rPr lang="en-US" sz="2400" b="1">
                <a:solidFill>
                  <a:srgbClr val="FF0000"/>
                </a:solidFill>
              </a:rPr>
              <a:t>JRE (Java Runtime Environment) </a:t>
            </a:r>
            <a:r>
              <a:rPr lang="en-US" sz="2400"/>
              <a:t>is an installation package that provides an environment to </a:t>
            </a:r>
            <a:r>
              <a:rPr lang="en-US" sz="2400" b="1"/>
              <a:t>only run(not develop)</a:t>
            </a:r>
            <a:r>
              <a:rPr lang="en-US" sz="2400"/>
              <a:t> the java program(or application)onto your machine. JRE is only used by those who only want to run Java programs that are end-users of your system.</a:t>
            </a:r>
          </a:p>
          <a:p>
            <a:pPr algn="just" fontAlgn="base">
              <a:buNone/>
            </a:pP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Java JVM, JRE and JDK</a:t>
            </a:r>
          </a:p>
        </p:txBody>
      </p:sp>
      <p:sp>
        <p:nvSpPr>
          <p:cNvPr id="3" name="Content Placeholder 2"/>
          <p:cNvSpPr>
            <a:spLocks noGrp="1"/>
          </p:cNvSpPr>
          <p:nvPr>
            <p:ph idx="1"/>
          </p:nvPr>
        </p:nvSpPr>
        <p:spPr>
          <a:xfrm>
            <a:off x="304800" y="457200"/>
            <a:ext cx="8458200" cy="5791200"/>
          </a:xfrm>
        </p:spPr>
        <p:txBody>
          <a:bodyPr>
            <a:noAutofit/>
          </a:bodyPr>
          <a:lstStyle/>
          <a:p>
            <a:pPr algn="just" fontAlgn="base"/>
            <a:r>
              <a:rPr lang="en-US" sz="2400" b="1"/>
              <a:t>3. </a:t>
            </a:r>
            <a:r>
              <a:rPr lang="en-US" sz="2400" b="1" u="sng">
                <a:solidFill>
                  <a:srgbClr val="FF0000"/>
                </a:solidFill>
              </a:rPr>
              <a:t>JVM</a:t>
            </a:r>
            <a:r>
              <a:rPr lang="en-US" sz="2400" u="sng">
                <a:solidFill>
                  <a:srgbClr val="FF0000"/>
                </a:solidFill>
              </a:rPr>
              <a:t> (</a:t>
            </a:r>
            <a:r>
              <a:rPr lang="en-US" sz="2400" b="1" u="sng">
                <a:solidFill>
                  <a:srgbClr val="FF0000"/>
                </a:solidFill>
              </a:rPr>
              <a:t>Java Virtual Machine)</a:t>
            </a:r>
            <a:r>
              <a:rPr lang="en-US" sz="2400" b="1"/>
              <a:t> </a:t>
            </a:r>
            <a:r>
              <a:rPr lang="en-US" sz="2400"/>
              <a:t>is a very important part of both JDK and JRE because it is contained or inbuilt in both. Whatever Java program you run using JRE or JDK goes into JVM and JVM is responsible for executing the java program </a:t>
            </a:r>
            <a:r>
              <a:rPr lang="en-US" sz="2400" b="1">
                <a:solidFill>
                  <a:srgbClr val="FF0000"/>
                </a:solidFill>
              </a:rPr>
              <a:t>line by line</a:t>
            </a:r>
            <a:r>
              <a:rPr lang="en-US" sz="2400"/>
              <a:t>, hence it is also known as an </a:t>
            </a:r>
            <a:r>
              <a:rPr lang="en-US" sz="2400" b="1" u="sng"/>
              <a:t>i</a:t>
            </a:r>
            <a:r>
              <a:rPr lang="en-US" sz="2400" b="1" i="1" u="sng"/>
              <a:t>nterpreter</a:t>
            </a:r>
            <a:r>
              <a:rPr lang="en-US" sz="2400" b="1"/>
              <a:t>.</a:t>
            </a:r>
            <a:endParaRPr lang="en-US" sz="2400"/>
          </a:p>
          <a:p>
            <a:pPr algn="just" fontAlgn="base"/>
            <a:r>
              <a:rPr lang="en-US" sz="2400"/>
              <a:t>Now let us discuss the components of JRE in order to understand its importance of it and perceive how it actually works. For this let us discuss components.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a:solidFill>
                  <a:srgbClr val="0000FF"/>
                </a:solidFill>
              </a:rPr>
              <a:t>Java JVM, JRE and JDK</a:t>
            </a:r>
          </a:p>
        </p:txBody>
      </p:sp>
      <p:sp>
        <p:nvSpPr>
          <p:cNvPr id="3" name="Content Placeholder 2"/>
          <p:cNvSpPr>
            <a:spLocks noGrp="1"/>
          </p:cNvSpPr>
          <p:nvPr>
            <p:ph idx="1"/>
          </p:nvPr>
        </p:nvSpPr>
        <p:spPr>
          <a:xfrm>
            <a:off x="304800" y="304800"/>
            <a:ext cx="8458200" cy="5791200"/>
          </a:xfrm>
        </p:spPr>
        <p:txBody>
          <a:bodyPr>
            <a:noAutofit/>
          </a:bodyPr>
          <a:lstStyle/>
          <a:p>
            <a:pPr algn="just" fontAlgn="base"/>
            <a:r>
              <a:rPr lang="en-US" sz="2000" b="1">
                <a:solidFill>
                  <a:srgbClr val="FF0000"/>
                </a:solidFill>
              </a:rPr>
              <a:t>The components of JRE are as follows:</a:t>
            </a:r>
          </a:p>
          <a:p>
            <a:pPr algn="just" fontAlgn="base"/>
            <a:r>
              <a:rPr lang="en-US" sz="2000" b="1"/>
              <a:t>Deployment technologies</a:t>
            </a:r>
            <a:r>
              <a:rPr lang="en-US" sz="2000"/>
              <a:t>, including deployment, Java Web Start, and Java Plug-in.</a:t>
            </a:r>
          </a:p>
          <a:p>
            <a:pPr algn="just" fontAlgn="base"/>
            <a:r>
              <a:rPr lang="en-US" sz="2000" b="1"/>
              <a:t>User interface toolkits</a:t>
            </a:r>
            <a:r>
              <a:rPr lang="en-US" sz="2000"/>
              <a:t>, including Abstract Window Toolkit (AWT), Swing, Java 2D, Accessibility, Image I/O, Print Service, Sound, drag, and drop (</a:t>
            </a:r>
            <a:r>
              <a:rPr lang="en-US" sz="2000" err="1"/>
              <a:t>DnD</a:t>
            </a:r>
            <a:r>
              <a:rPr lang="en-US" sz="2000"/>
              <a:t>), and input methods.</a:t>
            </a:r>
          </a:p>
          <a:p>
            <a:pPr algn="just" fontAlgn="base"/>
            <a:r>
              <a:rPr lang="en-US" sz="2000" b="1"/>
              <a:t>Integration libraries</a:t>
            </a:r>
            <a:r>
              <a:rPr lang="en-US" sz="2000"/>
              <a:t>, including Interface Definition Language (IDL), Java Database Connectivity (JDBC), Java Naming and Directory Interface (JNDI), Remote Method Invocation (RMI), Remote Method Invocation Over Internet Inter-Orb Protocol (RMI-IIOP), and scripting.</a:t>
            </a:r>
          </a:p>
          <a:p>
            <a:pPr algn="just" fontAlgn="base"/>
            <a:r>
              <a:rPr lang="en-US" sz="2000" b="1"/>
              <a:t>Other base libraries</a:t>
            </a:r>
            <a:r>
              <a:rPr lang="en-US" sz="2000"/>
              <a:t>, including international support, input/output (I/O), extension mechanism, Beans, Java Management Extensions (JMX), Java Native Interface (JNI), Math, Networking, Override Mechanism, Security, Serialization, and Java for XML Processing (XML JAXP).</a:t>
            </a:r>
          </a:p>
          <a:p>
            <a:pPr algn="just" fontAlgn="base"/>
            <a:r>
              <a:rPr lang="en-US" sz="2000" b="1"/>
              <a:t>Lang and util base libraries</a:t>
            </a:r>
            <a:r>
              <a:rPr lang="en-US" sz="2000"/>
              <a:t>, including lang and util, management, versioning, zip, instrument, reflection, Collections, Concurrency Utilities, Java Archive (JAR), Logging, Preferences API, Ref Objects, and Regular Expressions.</a:t>
            </a:r>
          </a:p>
          <a:p>
            <a:pPr algn="just" fontAlgn="base"/>
            <a:r>
              <a:rPr lang="en-US" sz="2000" b="1"/>
              <a:t>Java Virtual Machine (JVM)</a:t>
            </a:r>
            <a:r>
              <a:rPr lang="en-US" sz="2000"/>
              <a:t>, including Java </a:t>
            </a:r>
            <a:r>
              <a:rPr lang="en-US" sz="2000" err="1"/>
              <a:t>HotSpot</a:t>
            </a:r>
            <a:r>
              <a:rPr lang="en-US" sz="2000"/>
              <a:t> Client and Server Virtual Machines.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a:solidFill>
                  <a:srgbClr val="0000FF"/>
                </a:solidFill>
              </a:rPr>
              <a:t>Unit-1  Contents</a:t>
            </a:r>
          </a:p>
        </p:txBody>
      </p:sp>
      <p:sp>
        <p:nvSpPr>
          <p:cNvPr id="3" name="Content Placeholder 2"/>
          <p:cNvSpPr>
            <a:spLocks noGrp="1"/>
          </p:cNvSpPr>
          <p:nvPr>
            <p:ph idx="1"/>
          </p:nvPr>
        </p:nvSpPr>
        <p:spPr>
          <a:xfrm>
            <a:off x="457200" y="685800"/>
            <a:ext cx="8458200" cy="5334000"/>
          </a:xfrm>
        </p:spPr>
        <p:txBody>
          <a:bodyPr>
            <a:noAutofit/>
          </a:bodyPr>
          <a:lstStyle/>
          <a:p>
            <a:pPr algn="just"/>
            <a:r>
              <a:rPr lang="en-US" sz="2800" b="1">
                <a:solidFill>
                  <a:srgbClr val="FF0000"/>
                </a:solidFill>
              </a:rPr>
              <a:t>Java Introduction</a:t>
            </a:r>
          </a:p>
          <a:p>
            <a:pPr algn="just"/>
            <a:r>
              <a:rPr lang="en-US" sz="2800"/>
              <a:t>Java Hello World, Java JVM, JRE and JDK, Difference between C &amp; C++, Java Variables, Java Data Types, Java Operators, Java Input and Output, Java Expressions &amp; Blocks, Java Comment </a:t>
            </a:r>
          </a:p>
          <a:p>
            <a:pPr algn="just"/>
            <a:r>
              <a:rPr lang="en-US" sz="2800" b="1">
                <a:solidFill>
                  <a:srgbClr val="FF0000"/>
                </a:solidFill>
              </a:rPr>
              <a:t>Java Flow Control</a:t>
            </a:r>
          </a:p>
          <a:p>
            <a:pPr algn="just"/>
            <a:r>
              <a:rPr lang="en-US" sz="2800"/>
              <a:t>Java if...else, Java switch Statement, Java for Loop, Java for-each Loop, Java while Loop, Java break Statement, Java continue Statement </a:t>
            </a: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200"/>
              <a:t>The primary objective of </a:t>
            </a:r>
            <a:r>
              <a:rPr lang="en-US" sz="2200" b="1"/>
              <a:t>Java programming </a:t>
            </a:r>
            <a:r>
              <a:rPr lang="en-US" sz="2200"/>
              <a:t>language creation was to make it portable, simple and secure programming language. The features of Java are also known as </a:t>
            </a:r>
            <a:r>
              <a:rPr lang="en-US" sz="2200" b="1">
                <a:solidFill>
                  <a:srgbClr val="FF0000"/>
                </a:solidFill>
              </a:rPr>
              <a:t>Java buzzwords.</a:t>
            </a:r>
          </a:p>
          <a:p>
            <a:pPr algn="just"/>
            <a:r>
              <a:rPr lang="en-US" sz="2200"/>
              <a:t>A list of the most important features of the Java language is,</a:t>
            </a:r>
          </a:p>
          <a:p>
            <a:pPr lvl="1" algn="just"/>
            <a:r>
              <a:rPr lang="en-US" sz="2100" b="1"/>
              <a:t>Simple</a:t>
            </a:r>
          </a:p>
          <a:p>
            <a:pPr lvl="1" algn="just"/>
            <a:r>
              <a:rPr lang="en-US" sz="2100" b="1"/>
              <a:t>Object-Oriented</a:t>
            </a:r>
          </a:p>
          <a:p>
            <a:pPr lvl="1" algn="just"/>
            <a:r>
              <a:rPr lang="en-US" sz="2100" b="1"/>
              <a:t>Portable</a:t>
            </a:r>
          </a:p>
          <a:p>
            <a:pPr lvl="1" algn="just"/>
            <a:r>
              <a:rPr lang="en-US" sz="2100" b="1"/>
              <a:t>Platform independent</a:t>
            </a:r>
          </a:p>
          <a:p>
            <a:pPr lvl="1" algn="just"/>
            <a:r>
              <a:rPr lang="en-US" sz="2100" b="1"/>
              <a:t>Secured</a:t>
            </a:r>
          </a:p>
          <a:p>
            <a:pPr lvl="1" algn="just"/>
            <a:r>
              <a:rPr lang="en-US" sz="2100" b="1"/>
              <a:t>Robust</a:t>
            </a:r>
          </a:p>
          <a:p>
            <a:pPr lvl="1" algn="just"/>
            <a:r>
              <a:rPr lang="en-US" sz="2100" b="1"/>
              <a:t>Architecture neutral</a:t>
            </a:r>
          </a:p>
          <a:p>
            <a:pPr lvl="1" algn="just"/>
            <a:r>
              <a:rPr lang="en-US" sz="2100" b="1"/>
              <a:t>Interpreted</a:t>
            </a:r>
          </a:p>
          <a:p>
            <a:pPr lvl="1" algn="just"/>
            <a:r>
              <a:rPr lang="en-US" sz="2100" b="1"/>
              <a:t>High Performance</a:t>
            </a:r>
          </a:p>
          <a:p>
            <a:pPr lvl="1" algn="just"/>
            <a:r>
              <a:rPr lang="en-US" sz="2100" b="1"/>
              <a:t>Multithreaded</a:t>
            </a:r>
          </a:p>
          <a:p>
            <a:pPr lvl="1" algn="just"/>
            <a:r>
              <a:rPr lang="en-US" sz="2100" b="1"/>
              <a:t>Distributed</a:t>
            </a:r>
          </a:p>
          <a:p>
            <a:pPr lvl="1" algn="just"/>
            <a:r>
              <a:rPr lang="en-US" sz="2100" b="1"/>
              <a:t>Dynamic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9218" name="Picture 2" descr="Java Features"/>
          <p:cNvPicPr>
            <a:picLocks noChangeAspect="1" noChangeArrowheads="1"/>
          </p:cNvPicPr>
          <p:nvPr/>
        </p:nvPicPr>
        <p:blipFill>
          <a:blip r:embed="rId2"/>
          <a:srcRect/>
          <a:stretch>
            <a:fillRect/>
          </a:stretch>
        </p:blipFill>
        <p:spPr bwMode="auto">
          <a:xfrm>
            <a:off x="4038600" y="2057401"/>
            <a:ext cx="4114800" cy="41724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200" b="1">
                <a:solidFill>
                  <a:srgbClr val="FF0000"/>
                </a:solidFill>
              </a:rPr>
              <a:t>Simple</a:t>
            </a:r>
          </a:p>
          <a:p>
            <a:pPr algn="just"/>
            <a:r>
              <a:rPr lang="en-US" sz="2200"/>
              <a:t>Java is very easy to learn, and its syntax is simple, clean and easy to understand. According to Sun </a:t>
            </a:r>
            <a:r>
              <a:rPr lang="en-US" sz="2200" err="1"/>
              <a:t>Microsystem</a:t>
            </a:r>
            <a:r>
              <a:rPr lang="en-US" sz="2200"/>
              <a:t>, Java language is a simple programming language because:</a:t>
            </a:r>
          </a:p>
          <a:p>
            <a:pPr lvl="1" algn="just"/>
            <a:r>
              <a:rPr lang="en-US" sz="2000"/>
              <a:t>Java syntax is based on C++ (so easier for programmers to learn it after C++).</a:t>
            </a:r>
          </a:p>
          <a:p>
            <a:pPr lvl="1" algn="just"/>
            <a:r>
              <a:rPr lang="en-US" sz="2000"/>
              <a:t>Java has removed many complicated and rarely-used features, for example, explicit pointers, operator overloading, etc.</a:t>
            </a:r>
          </a:p>
          <a:p>
            <a:pPr lvl="1" algn="just"/>
            <a:r>
              <a:rPr lang="en-US" sz="2000"/>
              <a:t>There is no need to remove unreferenced objects because there is an Automatic Garbage Collection in Java.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200" b="1">
                <a:solidFill>
                  <a:srgbClr val="FF0000"/>
                </a:solidFill>
              </a:rPr>
              <a:t>Object-oriented</a:t>
            </a:r>
          </a:p>
          <a:p>
            <a:pPr algn="just"/>
            <a:r>
              <a:rPr lang="en-US" sz="2200"/>
              <a:t>Java is an object-oriented programming language. Everything in Java is an </a:t>
            </a:r>
            <a:r>
              <a:rPr lang="en-US" sz="2200" b="1"/>
              <a:t>object. </a:t>
            </a:r>
            <a:r>
              <a:rPr lang="en-US" sz="2200"/>
              <a:t>Object-oriented means we organize our software as a combination of different types of objects that incorporate both data and behavior.</a:t>
            </a:r>
          </a:p>
          <a:p>
            <a:pPr algn="just"/>
            <a:r>
              <a:rPr lang="en-US" sz="2200"/>
              <a:t>Object-oriented programming (OOPs) is a methodology that simplifies software development and maintenance by providing some rules.</a:t>
            </a:r>
          </a:p>
          <a:p>
            <a:pPr algn="just"/>
            <a:r>
              <a:rPr lang="en-US" sz="2200" b="1"/>
              <a:t>Basic concepts of OOPs are:</a:t>
            </a:r>
          </a:p>
          <a:p>
            <a:pPr lvl="1" algn="just"/>
            <a:r>
              <a:rPr lang="en-US" sz="2000"/>
              <a:t>Object</a:t>
            </a:r>
          </a:p>
          <a:p>
            <a:pPr lvl="1" algn="just"/>
            <a:r>
              <a:rPr lang="en-US" sz="2000"/>
              <a:t>Class</a:t>
            </a:r>
          </a:p>
          <a:p>
            <a:pPr lvl="1" algn="just"/>
            <a:r>
              <a:rPr lang="en-US" sz="2000"/>
              <a:t>Inheritance</a:t>
            </a:r>
          </a:p>
          <a:p>
            <a:pPr lvl="1" algn="just"/>
            <a:r>
              <a:rPr lang="en-US" sz="2000"/>
              <a:t>Polymorphism</a:t>
            </a:r>
          </a:p>
          <a:p>
            <a:pPr lvl="1" algn="just"/>
            <a:r>
              <a:rPr lang="en-US" sz="2000"/>
              <a:t>Abstraction</a:t>
            </a:r>
          </a:p>
          <a:p>
            <a:pPr lvl="1" algn="just"/>
            <a:r>
              <a:rPr lang="en-US" sz="2000"/>
              <a:t>Encapsulation</a:t>
            </a:r>
          </a:p>
          <a:p>
            <a:pPr algn="just"/>
            <a:endParaRPr lang="en-US" sz="2200" b="1">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200" b="1">
                <a:solidFill>
                  <a:srgbClr val="FF0000"/>
                </a:solidFill>
              </a:rPr>
              <a:t>Platform independent</a:t>
            </a:r>
          </a:p>
          <a:p>
            <a:pPr algn="just"/>
            <a:r>
              <a:rPr lang="en-US" sz="2200"/>
              <a:t>Java is platform independent because it is different from other languages like C, C++, etc. which are compiled into platform specific machines while Java is a write once, run anywhere language. A platform is the hardware or software environment in which a program runs.</a:t>
            </a:r>
          </a:p>
          <a:p>
            <a:pPr algn="just"/>
            <a:r>
              <a:rPr lang="en-US" sz="2200"/>
              <a:t>There are two types of platforms </a:t>
            </a:r>
            <a:r>
              <a:rPr lang="en-US" sz="2200" b="1"/>
              <a:t>software-based and hardware-based.</a:t>
            </a:r>
            <a:r>
              <a:rPr lang="en-US" sz="2200"/>
              <a:t>  Java provides a software-based platform.</a:t>
            </a:r>
          </a:p>
          <a:p>
            <a:pPr algn="just"/>
            <a:r>
              <a:rPr lang="en-US" sz="2200"/>
              <a:t>The Java platform differs from most other platforms in the sense that it is a software-based platform that runs on top of other hardware-based platforms. </a:t>
            </a:r>
            <a:r>
              <a:rPr lang="en-US" sz="2200" b="1"/>
              <a:t>It has two components:</a:t>
            </a:r>
          </a:p>
          <a:p>
            <a:pPr algn="just"/>
            <a:r>
              <a:rPr lang="en-US" sz="2200" b="1"/>
              <a:t>Runtime Environment  and API(Application Programming Interface)</a:t>
            </a:r>
          </a:p>
        </p:txBody>
      </p:sp>
      <p:sp>
        <p:nvSpPr>
          <p:cNvPr id="4" name="Slide Number Placeholder 3"/>
          <p:cNvSpPr>
            <a:spLocks noGrp="1"/>
          </p:cNvSpPr>
          <p:nvPr>
            <p:ph type="sldNum" sz="quarter" idx="12"/>
          </p:nvPr>
        </p:nvSpPr>
        <p:spPr/>
        <p:txBody>
          <a:bodyPr/>
          <a:lstStyle/>
          <a:p>
            <a:fld id="{B6F15528-21DE-4FAA-801E-634DDDAF4B2B}" type="slidenum">
              <a:rPr lang="en-US" dirty="0" smtClean="0"/>
              <a:pPr/>
              <a:t>7</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sp>
        <p:nvSpPr>
          <p:cNvPr id="7" name="Title 1"/>
          <p:cNvSpPr txBox="1">
            <a:spLocks/>
          </p:cNvSpPr>
          <p:nvPr/>
        </p:nvSpPr>
        <p:spPr>
          <a:xfrm>
            <a:off x="457200" y="76200"/>
            <a:ext cx="8229600" cy="48736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rgbClr val="0000FF"/>
                </a:solidFill>
                <a:effectLst/>
                <a:uLnTx/>
                <a:uFillTx/>
                <a:latin typeface="+mn-lt"/>
                <a:ea typeface="+mn-ea"/>
                <a:cs typeface="+mn-cs"/>
              </a:rPr>
              <a:t>Features of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458200" cy="5257800"/>
          </a:xfrm>
        </p:spPr>
        <p:txBody>
          <a:bodyPr>
            <a:noAutofit/>
          </a:bodyPr>
          <a:lstStyle/>
          <a:p>
            <a:pPr algn="just"/>
            <a:r>
              <a:rPr lang="en-US" sz="2200"/>
              <a:t>Java code can be executed on multiple platforms, for example, Windows, Linux, Sun Solaris, Mac/OS, etc. Java code is compiled by the compiler and converted into bytecode. This bytecode is a platform-independent code because it can be run on multiple platforms, i.e., Write Once and Run Anywhere (WORA).</a:t>
            </a:r>
          </a:p>
          <a:p>
            <a:pPr algn="just"/>
            <a:endParaRPr lang="en-US" sz="2200"/>
          </a:p>
        </p:txBody>
      </p:sp>
      <p:sp>
        <p:nvSpPr>
          <p:cNvPr id="4" name="Slide Number Placeholder 3"/>
          <p:cNvSpPr>
            <a:spLocks noGrp="1"/>
          </p:cNvSpPr>
          <p:nvPr>
            <p:ph type="sldNum" sz="quarter" idx="12"/>
          </p:nvPr>
        </p:nvSpPr>
        <p:spPr/>
        <p:txBody>
          <a:bodyPr/>
          <a:lstStyle/>
          <a:p>
            <a:fld id="{B6F15528-21DE-4FAA-801E-634DDDAF4B2B}" type="slidenum">
              <a:rPr lang="en-US" dirty="0" smtClean="0"/>
              <a:pPr/>
              <a:t>8</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1026" name="Picture 2" descr="Java is platform independent"/>
          <p:cNvPicPr>
            <a:picLocks noChangeAspect="1" noChangeArrowheads="1"/>
          </p:cNvPicPr>
          <p:nvPr/>
        </p:nvPicPr>
        <p:blipFill>
          <a:blip r:embed="rId2"/>
          <a:srcRect/>
          <a:stretch>
            <a:fillRect/>
          </a:stretch>
        </p:blipFill>
        <p:spPr bwMode="auto">
          <a:xfrm>
            <a:off x="5045646" y="2473485"/>
            <a:ext cx="3810000" cy="3886200"/>
          </a:xfrm>
          <a:prstGeom prst="rect">
            <a:avLst/>
          </a:prstGeom>
          <a:noFill/>
        </p:spPr>
      </p:pic>
      <p:pic>
        <p:nvPicPr>
          <p:cNvPr id="1028" name="Picture 4" descr="How Java is Platform Independent? | Coding Ninjas Blog"/>
          <p:cNvPicPr>
            <a:picLocks noChangeAspect="1" noChangeArrowheads="1"/>
          </p:cNvPicPr>
          <p:nvPr/>
        </p:nvPicPr>
        <p:blipFill>
          <a:blip r:embed="rId3"/>
          <a:srcRect/>
          <a:stretch>
            <a:fillRect/>
          </a:stretch>
        </p:blipFill>
        <p:spPr bwMode="auto">
          <a:xfrm>
            <a:off x="0" y="2257696"/>
            <a:ext cx="4343400" cy="4219304"/>
          </a:xfrm>
          <a:prstGeom prst="rect">
            <a:avLst/>
          </a:prstGeom>
          <a:noFill/>
        </p:spPr>
      </p:pic>
      <p:sp>
        <p:nvSpPr>
          <p:cNvPr id="9"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257800"/>
          </a:xfrm>
        </p:spPr>
        <p:txBody>
          <a:bodyPr>
            <a:noAutofit/>
          </a:bodyPr>
          <a:lstStyle/>
          <a:p>
            <a:pPr algn="just"/>
            <a:r>
              <a:rPr lang="en-US" sz="2000" b="1">
                <a:solidFill>
                  <a:srgbClr val="FF0000"/>
                </a:solidFill>
              </a:rPr>
              <a:t>Secured</a:t>
            </a:r>
          </a:p>
          <a:p>
            <a:pPr algn="just"/>
            <a:r>
              <a:rPr lang="en-US" sz="2000"/>
              <a:t>Java is best known for its security. With Java, we can develop virus-free systems. Java is secured because:</a:t>
            </a:r>
          </a:p>
          <a:p>
            <a:pPr algn="just"/>
            <a:r>
              <a:rPr lang="en-US" sz="2000" b="1"/>
              <a:t>No explicit pointer</a:t>
            </a:r>
            <a:endParaRPr lang="en-US" sz="2000"/>
          </a:p>
          <a:p>
            <a:pPr algn="just"/>
            <a:r>
              <a:rPr lang="en-US" sz="2000" b="1"/>
              <a:t>Java Programs run inside a virtual machine sandbox</a:t>
            </a:r>
            <a:endParaRPr lang="en-US"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fr-FR" smtClean="0"/>
              <a:t>Unit-1 Java Introduction</a:t>
            </a:r>
            <a:endParaRPr lang="en-US"/>
          </a:p>
        </p:txBody>
      </p:sp>
      <p:pic>
        <p:nvPicPr>
          <p:cNvPr id="25602" name="Picture 2" descr="how Java is secured"/>
          <p:cNvPicPr>
            <a:picLocks noChangeAspect="1" noChangeArrowheads="1"/>
          </p:cNvPicPr>
          <p:nvPr/>
        </p:nvPicPr>
        <p:blipFill>
          <a:blip r:embed="rId2"/>
          <a:srcRect/>
          <a:stretch>
            <a:fillRect/>
          </a:stretch>
        </p:blipFill>
        <p:spPr bwMode="auto">
          <a:xfrm>
            <a:off x="1371600" y="2438400"/>
            <a:ext cx="6324600" cy="3678810"/>
          </a:xfrm>
          <a:prstGeom prst="rect">
            <a:avLst/>
          </a:prstGeom>
          <a:noFill/>
        </p:spPr>
      </p:pic>
      <p:sp>
        <p:nvSpPr>
          <p:cNvPr id="8"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b="1">
                <a:solidFill>
                  <a:srgbClr val="0000FF"/>
                </a:solidFill>
              </a:rPr>
              <a:t>Features of Java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0" ma:contentTypeDescription="Create a new document." ma:contentTypeScope="" ma:versionID="05794deeac82d346d9b9d9aca82afe0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6C330D-72D1-42A4-B4D4-4A05E08B1B34}">
  <ds:schemaRefs>
    <ds:schemaRef ds:uri="http://schemas.microsoft.com/sharepoint/v3/contenttype/forms"/>
  </ds:schemaRefs>
</ds:datastoreItem>
</file>

<file path=customXml/itemProps2.xml><?xml version="1.0" encoding="utf-8"?>
<ds:datastoreItem xmlns:ds="http://schemas.openxmlformats.org/officeDocument/2006/customXml" ds:itemID="{3CDA1EA2-5FC1-41F9-8A73-1E91FB12EF23}"/>
</file>

<file path=customXml/itemProps3.xml><?xml version="1.0" encoding="utf-8"?>
<ds:datastoreItem xmlns:ds="http://schemas.openxmlformats.org/officeDocument/2006/customXml" ds:itemID="{6E9CA661-9C97-4AEC-9F91-7F417C7AE908}">
  <ds:schemaRefs>
    <ds:schemaRef ds:uri="c2a42399-4665-45ed-9c4d-b0744917de0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1558</Words>
  <Application>Microsoft Office PowerPoint</Application>
  <PresentationFormat>On-screen Show (4:3)</PresentationFormat>
  <Paragraphs>238</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CSE 2006 - Programming in Java Course Type: LP          Credits: 3</vt:lpstr>
      <vt:lpstr>Unit-1 Java Introduction</vt:lpstr>
      <vt:lpstr>Unit-1  Contents</vt:lpstr>
      <vt:lpstr>Features of Java</vt:lpstr>
      <vt:lpstr>Features of Java</vt:lpstr>
      <vt:lpstr>Features of Java</vt:lpstr>
      <vt:lpstr>PowerPoint Presentation</vt:lpstr>
      <vt:lpstr>Features of Java</vt:lpstr>
      <vt:lpstr>Features of Java</vt:lpstr>
      <vt:lpstr>Features of Java</vt:lpstr>
      <vt:lpstr>Features of Java</vt:lpstr>
      <vt:lpstr>Features of Java</vt:lpstr>
      <vt:lpstr>Features of Java</vt:lpstr>
      <vt:lpstr>Defining how the Java language achieves platform independence</vt:lpstr>
      <vt:lpstr>Differentiating between the Java ME, Java SE, and Java EE Platforms</vt:lpstr>
      <vt:lpstr>Differentiating between the Java ME, Java SE, and Java EE Platforms</vt:lpstr>
      <vt:lpstr>Differentiating between the Java ME, Java SE, and Java EE Platforms</vt:lpstr>
      <vt:lpstr>Java Hello World Program</vt:lpstr>
      <vt:lpstr>Structure of Java program</vt:lpstr>
      <vt:lpstr>Structure of Java program</vt:lpstr>
      <vt:lpstr>Java Hello World Program</vt:lpstr>
      <vt:lpstr>Compilation Flow</vt:lpstr>
      <vt:lpstr>Compilation Flow</vt:lpstr>
      <vt:lpstr>Parameters used in First Java Program</vt:lpstr>
      <vt:lpstr>Java JVM, JRE and JDK</vt:lpstr>
      <vt:lpstr>Java JVM, JRE and JDK</vt:lpstr>
      <vt:lpstr>Java JVM, JRE and JDK</vt:lpstr>
      <vt:lpstr>Java JVM, JRE and JDK</vt:lpstr>
      <vt:lpstr>Java JVM, JRE and JDK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3</cp:revision>
  <dcterms:created xsi:type="dcterms:W3CDTF">2006-08-16T00:00:00Z</dcterms:created>
  <dcterms:modified xsi:type="dcterms:W3CDTF">2023-07-27T05:20:36Z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