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0"/>
  </p:notesMasterIdLst>
  <p:handoutMasterIdLst>
    <p:handoutMasterId r:id="rId41"/>
  </p:handoutMasterIdLst>
  <p:sldIdLst>
    <p:sldId id="256" r:id="rId5"/>
    <p:sldId id="282" r:id="rId6"/>
    <p:sldId id="288" r:id="rId7"/>
    <p:sldId id="289" r:id="rId8"/>
    <p:sldId id="290" r:id="rId9"/>
    <p:sldId id="291" r:id="rId10"/>
    <p:sldId id="292" r:id="rId11"/>
    <p:sldId id="293" r:id="rId12"/>
    <p:sldId id="296" r:id="rId13"/>
    <p:sldId id="297" r:id="rId14"/>
    <p:sldId id="298" r:id="rId15"/>
    <p:sldId id="299" r:id="rId16"/>
    <p:sldId id="300" r:id="rId17"/>
    <p:sldId id="301" r:id="rId18"/>
    <p:sldId id="302" r:id="rId19"/>
    <p:sldId id="303" r:id="rId20"/>
    <p:sldId id="320" r:id="rId21"/>
    <p:sldId id="321" r:id="rId22"/>
    <p:sldId id="323" r:id="rId23"/>
    <p:sldId id="32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7" d="100"/>
          <a:sy n="77" d="100"/>
        </p:scale>
        <p:origin x="112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E42AC-03F5-46EF-A1D2-DD61C8374439}" type="datetimeFigureOut">
              <a:rPr lang="en-US" smtClean="0"/>
              <a:pPr/>
              <a:t>11/23/2023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Dr Komarasamy G </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95BC91-7B8D-45A0-9746-B8EB680FFFBC}"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FE275-A2F4-47BE-BF64-2188A1178E48}" type="datetimeFigureOut">
              <a:rPr lang="en-US" smtClean="0"/>
              <a:pPr/>
              <a:t>11/23/2023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Dr Komarasamy G </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F9DC3-3B45-4498-A69F-89DE79C6E2AF}"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55EBFE-7E70-4398-BE54-13B8780ACA6A}" type="datetime1">
              <a:rPr lang="en-US" smtClean="0"/>
              <a:t>11/23/2023</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9AD66-C8B7-49B5-B432-0EC9C70BCE99}" type="datetime1">
              <a:rPr lang="en-US" smtClean="0"/>
              <a:t>11/23/2023</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DDD317-E26D-4D9D-BD87-28211772FA57}" type="datetime1">
              <a:rPr lang="en-US" smtClean="0"/>
              <a:t>11/23/2023</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BD2FE-2F3F-43B8-9B6B-7F588670C753}" type="datetime1">
              <a:rPr lang="en-US" smtClean="0"/>
              <a:t>11/23/2023</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A4C3B3-1321-48A2-8EC5-6A2A8CB80506}" type="datetime1">
              <a:rPr lang="en-US" smtClean="0"/>
              <a:t>11/23/2023</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2BE066-69C3-428A-860C-9C8588962BCB}" type="datetime1">
              <a:rPr lang="en-US" smtClean="0"/>
              <a:t>11/23/2023</a:t>
            </a:fld>
            <a:endParaRPr lang="en-US"/>
          </a:p>
        </p:txBody>
      </p:sp>
      <p:sp>
        <p:nvSpPr>
          <p:cNvPr id="6" name="Footer Placeholder 5"/>
          <p:cNvSpPr>
            <a:spLocks noGrp="1"/>
          </p:cNvSpPr>
          <p:nvPr>
            <p:ph type="ftr" sz="quarter" idx="11"/>
          </p:nvPr>
        </p:nvSpPr>
        <p:spPr/>
        <p:txBody>
          <a:bodyPr/>
          <a:lstStyle/>
          <a:p>
            <a:r>
              <a:rPr lang="fr-FR" smtClean="0"/>
              <a:t>Unit-1 Java Introduction/ Dr Subash Chandra Bose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990599-D02D-4723-9461-8915C3720F9C}" type="datetime1">
              <a:rPr lang="en-US" smtClean="0"/>
              <a:t>11/23/2023</a:t>
            </a:fld>
            <a:endParaRPr lang="en-US"/>
          </a:p>
        </p:txBody>
      </p:sp>
      <p:sp>
        <p:nvSpPr>
          <p:cNvPr id="8" name="Footer Placeholder 7"/>
          <p:cNvSpPr>
            <a:spLocks noGrp="1"/>
          </p:cNvSpPr>
          <p:nvPr>
            <p:ph type="ftr" sz="quarter" idx="11"/>
          </p:nvPr>
        </p:nvSpPr>
        <p:spPr/>
        <p:txBody>
          <a:bodyPr/>
          <a:lstStyle/>
          <a:p>
            <a:r>
              <a:rPr lang="fr-FR" smtClean="0"/>
              <a:t>Unit-1 Java Introduction/ Dr Subash Chandra Bose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E61C4E-8756-4016-BC07-8EEDA736F209}" type="datetime1">
              <a:rPr lang="en-US" smtClean="0"/>
              <a:t>11/23/2023</a:t>
            </a:fld>
            <a:endParaRPr lang="en-US"/>
          </a:p>
        </p:txBody>
      </p:sp>
      <p:sp>
        <p:nvSpPr>
          <p:cNvPr id="4" name="Footer Placeholder 3"/>
          <p:cNvSpPr>
            <a:spLocks noGrp="1"/>
          </p:cNvSpPr>
          <p:nvPr>
            <p:ph type="ftr" sz="quarter" idx="11"/>
          </p:nvPr>
        </p:nvSpPr>
        <p:spPr/>
        <p:txBody>
          <a:bodyPr/>
          <a:lstStyle/>
          <a:p>
            <a:r>
              <a:rPr lang="fr-FR" smtClean="0"/>
              <a:t>Unit-1 Java Introduction/ Dr Subash Chandra Bose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27F2E-8A57-4281-B5FD-987FC33076D2}" type="datetime1">
              <a:rPr lang="en-US" smtClean="0"/>
              <a:t>11/23/2023</a:t>
            </a:fld>
            <a:endParaRPr lang="en-US"/>
          </a:p>
        </p:txBody>
      </p:sp>
      <p:sp>
        <p:nvSpPr>
          <p:cNvPr id="3" name="Footer Placeholder 2"/>
          <p:cNvSpPr>
            <a:spLocks noGrp="1"/>
          </p:cNvSpPr>
          <p:nvPr>
            <p:ph type="ftr" sz="quarter" idx="11"/>
          </p:nvPr>
        </p:nvSpPr>
        <p:spPr/>
        <p:txBody>
          <a:bodyPr/>
          <a:lstStyle/>
          <a:p>
            <a:r>
              <a:rPr lang="fr-FR" smtClean="0"/>
              <a:t>Unit-1 Java Introduction/ Dr Subash Chandra Bose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2F02D1-2381-4805-A96D-4DCBBF1E0BB8}" type="datetime1">
              <a:rPr lang="en-US" smtClean="0"/>
              <a:t>11/23/2023</a:t>
            </a:fld>
            <a:endParaRPr lang="en-US"/>
          </a:p>
        </p:txBody>
      </p:sp>
      <p:sp>
        <p:nvSpPr>
          <p:cNvPr id="6" name="Footer Placeholder 5"/>
          <p:cNvSpPr>
            <a:spLocks noGrp="1"/>
          </p:cNvSpPr>
          <p:nvPr>
            <p:ph type="ftr" sz="quarter" idx="11"/>
          </p:nvPr>
        </p:nvSpPr>
        <p:spPr/>
        <p:txBody>
          <a:bodyPr/>
          <a:lstStyle/>
          <a:p>
            <a:r>
              <a:rPr lang="fr-FR" smtClean="0"/>
              <a:t>Unit-1 Java Introduction/ Dr Subash Chandra Bose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3E0DDD-1A6C-4D64-9A83-9CD99BB21319}" type="datetime1">
              <a:rPr lang="en-US" smtClean="0"/>
              <a:t>11/23/2023</a:t>
            </a:fld>
            <a:endParaRPr lang="en-US"/>
          </a:p>
        </p:txBody>
      </p:sp>
      <p:sp>
        <p:nvSpPr>
          <p:cNvPr id="6" name="Footer Placeholder 5"/>
          <p:cNvSpPr>
            <a:spLocks noGrp="1"/>
          </p:cNvSpPr>
          <p:nvPr>
            <p:ph type="ftr" sz="quarter" idx="11"/>
          </p:nvPr>
        </p:nvSpPr>
        <p:spPr/>
        <p:txBody>
          <a:bodyPr/>
          <a:lstStyle/>
          <a:p>
            <a:r>
              <a:rPr lang="fr-FR" smtClean="0"/>
              <a:t>Unit-1 Java Introduction/ Dr Subash Chandra Bose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C93B0-0A62-490C-82D9-7E4E17C5DB34}" type="datetime1">
              <a:rPr lang="en-US" smtClean="0"/>
              <a:t>11/23/2023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Unit-1 Java Introduction/ Dr Subash Chandra Bose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java/java_operators.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javatpoint.com/operators-in-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encapsulation-in-c/" TargetMode="External"/><Relationship Id="rId7" Type="http://schemas.openxmlformats.org/officeDocument/2006/relationships/hyperlink" Target="https://www.geeksforgeeks.org/introduction-of-programming-paradigms/" TargetMode="External"/><Relationship Id="rId2" Type="http://schemas.openxmlformats.org/officeDocument/2006/relationships/hyperlink" Target="https://www.geeksforgeeks.org/polymorphism-in-c/" TargetMode="External"/><Relationship Id="rId1" Type="http://schemas.openxmlformats.org/officeDocument/2006/relationships/slideLayout" Target="../slideLayouts/slideLayout2.xml"/><Relationship Id="rId6" Type="http://schemas.openxmlformats.org/officeDocument/2006/relationships/hyperlink" Target="https://www.geeksforgeeks.org/cc-tokens/" TargetMode="External"/><Relationship Id="rId5" Type="http://schemas.openxmlformats.org/officeDocument/2006/relationships/hyperlink" Target="https://www.geeksforgeeks.org/variables-and-keywords-in-c/" TargetMode="External"/><Relationship Id="rId4" Type="http://schemas.openxmlformats.org/officeDocument/2006/relationships/hyperlink" Target="https://www.geeksforgeeks.org/inheritance-in-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javatpoint.com/java-variables" TargetMode="External"/><Relationship Id="rId2" Type="http://schemas.openxmlformats.org/officeDocument/2006/relationships/hyperlink" Target="https://www.javatpoint.com/java-program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namespace-in-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geeksforgeeks.org/exception-handling-c/" TargetMode="External"/><Relationship Id="rId3" Type="http://schemas.openxmlformats.org/officeDocument/2006/relationships/hyperlink" Target="https://www.geeksforgeeks.org/basic-input-output-c/" TargetMode="External"/><Relationship Id="rId7" Type="http://schemas.openxmlformats.org/officeDocument/2006/relationships/hyperlink" Target="https://www.geeksforgeeks.org/new-and-delete-operators-in-cpp-for-dynamic-memory/" TargetMode="External"/><Relationship Id="rId2" Type="http://schemas.openxmlformats.org/officeDocument/2006/relationships/hyperlink" Target="https://www.geeksforgeeks.org/whats-difference-between-and/" TargetMode="External"/><Relationship Id="rId1" Type="http://schemas.openxmlformats.org/officeDocument/2006/relationships/slideLayout" Target="../slideLayouts/slideLayout2.xml"/><Relationship Id="rId6" Type="http://schemas.openxmlformats.org/officeDocument/2006/relationships/hyperlink" Target="https://www.geeksforgeeks.org/dynamic-memory-allocation-in-c-using-malloc-calloc-free-and-realloc/" TargetMode="External"/><Relationship Id="rId5" Type="http://schemas.openxmlformats.org/officeDocument/2006/relationships/hyperlink" Target="https://www.geeksforgeeks.org/friend-class-function-cpp/" TargetMode="External"/><Relationship Id="rId4" Type="http://schemas.openxmlformats.org/officeDocument/2006/relationships/hyperlink" Target="https://www.geeksforgeeks.org/virtual-function-cp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basic-input-output-c/" TargetMode="External"/><Relationship Id="rId2" Type="http://schemas.openxmlformats.org/officeDocument/2006/relationships/hyperlink" Target="https://www.geeksforgeeks.org/scanf-and-fscanf-in-c-simple-yet-powefu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772400" cy="1470025"/>
          </a:xfrm>
        </p:spPr>
        <p:txBody>
          <a:bodyPr>
            <a:normAutofit/>
          </a:bodyPr>
          <a:lstStyle/>
          <a:p>
            <a:r>
              <a:rPr lang="en-US" b="1" smtClean="0">
                <a:solidFill>
                  <a:srgbClr val="FF0000"/>
                </a:solidFill>
              </a:rPr>
              <a:t>CSE 2006 - Programming in Java </a:t>
            </a:r>
            <a:r>
              <a:rPr lang="en-US" b="1" dirty="0" smtClean="0">
                <a:solidFill>
                  <a:srgbClr val="FF0000"/>
                </a:solidFill>
              </a:rPr>
              <a:t/>
            </a:r>
            <a:br>
              <a:rPr lang="en-US" b="1" dirty="0" smtClean="0">
                <a:solidFill>
                  <a:srgbClr val="FF0000"/>
                </a:solidFill>
              </a:rPr>
            </a:br>
            <a:r>
              <a:rPr lang="en-US" b="1" dirty="0" smtClean="0"/>
              <a:t>Course Type: LP          Credits: 3</a:t>
            </a:r>
            <a:endParaRPr lang="en-US" b="1" dirty="0"/>
          </a:p>
        </p:txBody>
      </p:sp>
      <p:sp>
        <p:nvSpPr>
          <p:cNvPr id="3" name="Subtitle 2"/>
          <p:cNvSpPr>
            <a:spLocks noGrp="1"/>
          </p:cNvSpPr>
          <p:nvPr>
            <p:ph type="subTitle" idx="1"/>
          </p:nvPr>
        </p:nvSpPr>
        <p:spPr/>
        <p:txBody>
          <a:bodyPr>
            <a:normAutofit fontScale="70000" lnSpcReduction="20000"/>
          </a:bodyPr>
          <a:lstStyle/>
          <a:p>
            <a:pPr algn="r"/>
            <a:r>
              <a:rPr lang="en-US" b="1" dirty="0" smtClean="0">
                <a:solidFill>
                  <a:srgbClr val="0000FF"/>
                </a:solidFill>
              </a:rPr>
              <a:t>Prepared by</a:t>
            </a:r>
          </a:p>
          <a:p>
            <a:pPr algn="r"/>
            <a:r>
              <a:rPr lang="en-US" b="1" dirty="0" err="1" smtClean="0">
                <a:solidFill>
                  <a:schemeClr val="tx1"/>
                </a:solidFill>
              </a:rPr>
              <a:t>Dr</a:t>
            </a:r>
            <a:r>
              <a:rPr lang="en-US" b="1" dirty="0" smtClean="0">
                <a:solidFill>
                  <a:schemeClr val="tx1"/>
                </a:solidFill>
              </a:rPr>
              <a:t> Subash Chandra Bose</a:t>
            </a:r>
          </a:p>
          <a:p>
            <a:pPr algn="r"/>
            <a:r>
              <a:rPr lang="en-US" b="1" dirty="0" smtClean="0">
                <a:solidFill>
                  <a:schemeClr val="tx1"/>
                </a:solidFill>
              </a:rPr>
              <a:t>Associate Professor (Grade-2)</a:t>
            </a:r>
          </a:p>
          <a:p>
            <a:pPr algn="r"/>
            <a:r>
              <a:rPr lang="en-US" b="1" dirty="0" smtClean="0">
                <a:solidFill>
                  <a:schemeClr val="tx1"/>
                </a:solidFill>
              </a:rPr>
              <a:t>School of Computing Science and Engineering</a:t>
            </a:r>
          </a:p>
          <a:p>
            <a:pPr algn="r"/>
            <a:r>
              <a:rPr lang="en-US" b="1" dirty="0" smtClean="0">
                <a:solidFill>
                  <a:schemeClr val="tx1"/>
                </a:solidFill>
              </a:rPr>
              <a:t>VIT Bhopal University</a:t>
            </a:r>
            <a:endParaRPr lang="en-IN" sz="2400" b="1" dirty="0" smtClean="0">
              <a:solidFill>
                <a:schemeClr val="tx1"/>
              </a:solidFill>
            </a:endParaRPr>
          </a:p>
        </p:txBody>
      </p:sp>
      <p:pic>
        <p:nvPicPr>
          <p:cNvPr id="4" name="Picture 2" descr="See the source image">
            <a:extLst>
              <a:ext uri="{FF2B5EF4-FFF2-40B4-BE49-F238E27FC236}">
                <a16:creationId xmlns:a16="http://schemas.microsoft.com/office/drawing/2014/main" id="{8D133CDA-C601-44FA-81D9-28E4CC9C58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8600"/>
            <a:ext cx="2793414"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Java Data Types</a:t>
            </a:r>
          </a:p>
        </p:txBody>
      </p:sp>
      <p:sp>
        <p:nvSpPr>
          <p:cNvPr id="3" name="Content Placeholder 2"/>
          <p:cNvSpPr>
            <a:spLocks noGrp="1"/>
          </p:cNvSpPr>
          <p:nvPr>
            <p:ph idx="1"/>
          </p:nvPr>
        </p:nvSpPr>
        <p:spPr>
          <a:xfrm>
            <a:off x="304800" y="685800"/>
            <a:ext cx="8458200" cy="5791200"/>
          </a:xfrm>
        </p:spPr>
        <p:txBody>
          <a:bodyPr>
            <a:noAutofit/>
          </a:bodyPr>
          <a:lstStyle/>
          <a:p>
            <a:pPr algn="just"/>
            <a:r>
              <a:rPr lang="en-US" sz="2200" dirty="0" smtClean="0"/>
              <a:t>Data types specify the different sizes and values that can be stored in the variable. There are two types of data types in Java:</a:t>
            </a:r>
          </a:p>
          <a:p>
            <a:pPr algn="just"/>
            <a:r>
              <a:rPr lang="en-US" sz="2200" b="1" dirty="0" smtClean="0">
                <a:solidFill>
                  <a:srgbClr val="FF0000"/>
                </a:solidFill>
              </a:rPr>
              <a:t>Primitive data types:</a:t>
            </a:r>
            <a:r>
              <a:rPr lang="en-US" sz="2200" dirty="0" smtClean="0"/>
              <a:t> The primitive data types include </a:t>
            </a:r>
            <a:r>
              <a:rPr lang="en-US" sz="2200" b="1" dirty="0" smtClean="0"/>
              <a:t>boolean, char, byte, short, </a:t>
            </a:r>
            <a:r>
              <a:rPr lang="en-US" sz="2200" b="1" dirty="0" err="1" smtClean="0"/>
              <a:t>int</a:t>
            </a:r>
            <a:r>
              <a:rPr lang="en-US" sz="2200" b="1" dirty="0" smtClean="0"/>
              <a:t>, long, float and double.</a:t>
            </a:r>
          </a:p>
          <a:p>
            <a:pPr algn="just"/>
            <a:r>
              <a:rPr lang="en-US" sz="2200" b="1" dirty="0" smtClean="0">
                <a:solidFill>
                  <a:srgbClr val="FF0000"/>
                </a:solidFill>
              </a:rPr>
              <a:t>Non-primitive data types:</a:t>
            </a:r>
            <a:r>
              <a:rPr lang="en-US" sz="2200" dirty="0" smtClean="0"/>
              <a:t> The non-primitive data types include </a:t>
            </a:r>
            <a:r>
              <a:rPr lang="en-US" sz="2200" b="1" dirty="0" smtClean="0"/>
              <a:t>Classes, Interfaces, and Arrays.</a:t>
            </a:r>
          </a:p>
          <a:p>
            <a:pPr algn="just"/>
            <a:r>
              <a:rPr lang="en-US" sz="2200" dirty="0" smtClean="0"/>
              <a:t>Java Primitive Data Types</a:t>
            </a:r>
          </a:p>
          <a:p>
            <a:pPr algn="just"/>
            <a:r>
              <a:rPr lang="en-US" sz="2200" dirty="0" smtClean="0"/>
              <a:t>In Java language, primitive data types are the building blocks of data manipulation. </a:t>
            </a:r>
          </a:p>
          <a:p>
            <a:pPr algn="just"/>
            <a:r>
              <a:rPr lang="en-US" sz="2200" dirty="0" smtClean="0"/>
              <a:t>These are the most basic data types available in Java language.</a:t>
            </a:r>
          </a:p>
          <a:p>
            <a:pPr algn="just"/>
            <a:endParaRPr lang="en-US" sz="2200" dirty="0" smtClean="0"/>
          </a:p>
          <a:p>
            <a:pPr algn="just"/>
            <a:r>
              <a:rPr lang="en-US" sz="2400" dirty="0" smtClean="0"/>
              <a:t>Java is a </a:t>
            </a:r>
            <a:r>
              <a:rPr lang="en-US" sz="2400" dirty="0" smtClean="0">
                <a:solidFill>
                  <a:srgbClr val="FF0000"/>
                </a:solidFill>
              </a:rPr>
              <a:t>statically-typed programming language</a:t>
            </a:r>
            <a:r>
              <a:rPr lang="en-US" sz="2400" dirty="0" smtClean="0"/>
              <a:t>. </a:t>
            </a:r>
          </a:p>
          <a:p>
            <a:pPr algn="just"/>
            <a:r>
              <a:rPr lang="en-US" sz="2400" dirty="0" smtClean="0"/>
              <a:t>It means, all variables must be declared before its use. That is why we need to declare variable's type and name.</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Java Data Types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pic>
        <p:nvPicPr>
          <p:cNvPr id="53250" name="Picture 2" descr="Java Data Types"/>
          <p:cNvPicPr>
            <a:picLocks noChangeAspect="1" noChangeArrowheads="1"/>
          </p:cNvPicPr>
          <p:nvPr/>
        </p:nvPicPr>
        <p:blipFill>
          <a:blip r:embed="rId2"/>
          <a:srcRect/>
          <a:stretch>
            <a:fillRect/>
          </a:stretch>
        </p:blipFill>
        <p:spPr bwMode="auto">
          <a:xfrm>
            <a:off x="304800" y="838200"/>
            <a:ext cx="8451270" cy="4648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Java Data Types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graphicFrame>
        <p:nvGraphicFramePr>
          <p:cNvPr id="7" name="Table 6"/>
          <p:cNvGraphicFramePr>
            <a:graphicFrameLocks noGrp="1"/>
          </p:cNvGraphicFramePr>
          <p:nvPr/>
        </p:nvGraphicFramePr>
        <p:xfrm>
          <a:off x="1371600" y="1066800"/>
          <a:ext cx="6858000" cy="4403304"/>
        </p:xfrm>
        <a:graphic>
          <a:graphicData uri="http://schemas.openxmlformats.org/drawingml/2006/table">
            <a:tbl>
              <a:tblPr/>
              <a:tblGrid>
                <a:gridCol w="1582615">
                  <a:extLst>
                    <a:ext uri="{9D8B030D-6E8A-4147-A177-3AD203B41FA5}">
                      <a16:colId xmlns:a16="http://schemas.microsoft.com/office/drawing/2014/main" val="20000"/>
                    </a:ext>
                  </a:extLst>
                </a:gridCol>
                <a:gridCol w="2110154">
                  <a:extLst>
                    <a:ext uri="{9D8B030D-6E8A-4147-A177-3AD203B41FA5}">
                      <a16:colId xmlns:a16="http://schemas.microsoft.com/office/drawing/2014/main" val="20001"/>
                    </a:ext>
                  </a:extLst>
                </a:gridCol>
                <a:gridCol w="3165231">
                  <a:extLst>
                    <a:ext uri="{9D8B030D-6E8A-4147-A177-3AD203B41FA5}">
                      <a16:colId xmlns:a16="http://schemas.microsoft.com/office/drawing/2014/main" val="20002"/>
                    </a:ext>
                  </a:extLst>
                </a:gridCol>
              </a:tblGrid>
              <a:tr h="386090">
                <a:tc>
                  <a:txBody>
                    <a:bodyPr/>
                    <a:lstStyle/>
                    <a:p>
                      <a:pPr algn="l" fontAlgn="t"/>
                      <a:r>
                        <a:rPr lang="en-US" sz="2400" b="1" dirty="0">
                          <a:solidFill>
                            <a:srgbClr val="0000FF"/>
                          </a:solidFill>
                          <a:latin typeface="+mn-lt"/>
                        </a:rPr>
                        <a:t>Data Type</a:t>
                      </a:r>
                      <a:endParaRPr lang="en-US" sz="2400" dirty="0">
                        <a:solidFill>
                          <a:srgbClr val="0000FF"/>
                        </a:solidFill>
                        <a:latin typeface="+mn-lt"/>
                      </a:endParaRPr>
                    </a:p>
                  </a:txBody>
                  <a:tcPr marL="87748" marR="87748" marT="87748" marB="87748">
                    <a:lnL w="9525" cap="flat" cmpd="sng" algn="ctr">
                      <a:solidFill>
                        <a:srgbClr val="0092E6"/>
                      </a:solidFill>
                      <a:prstDash val="solid"/>
                      <a:round/>
                      <a:headEnd type="none" w="med" len="med"/>
                      <a:tailEnd type="none" w="med" len="med"/>
                    </a:lnL>
                    <a:lnR w="9525" cap="flat" cmpd="sng" algn="ctr">
                      <a:solidFill>
                        <a:srgbClr val="0092E6"/>
                      </a:solidFill>
                      <a:prstDash val="solid"/>
                      <a:round/>
                      <a:headEnd type="none" w="med" len="med"/>
                      <a:tailEnd type="none" w="med" len="med"/>
                    </a:lnR>
                    <a:lnT w="9525" cap="flat" cmpd="sng" algn="ctr">
                      <a:solidFill>
                        <a:srgbClr val="0092E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b="1" dirty="0">
                          <a:solidFill>
                            <a:srgbClr val="0000FF"/>
                          </a:solidFill>
                          <a:latin typeface="+mn-lt"/>
                        </a:rPr>
                        <a:t>Default Value</a:t>
                      </a:r>
                      <a:endParaRPr lang="en-US" sz="2400" dirty="0">
                        <a:solidFill>
                          <a:srgbClr val="0000FF"/>
                        </a:solidFill>
                        <a:latin typeface="+mn-lt"/>
                      </a:endParaRPr>
                    </a:p>
                  </a:txBody>
                  <a:tcPr marL="87748" marR="87748" marT="87748" marB="87748">
                    <a:lnL w="9525" cap="flat" cmpd="sng" algn="ctr">
                      <a:solidFill>
                        <a:srgbClr val="0092E6"/>
                      </a:solidFill>
                      <a:prstDash val="solid"/>
                      <a:round/>
                      <a:headEnd type="none" w="med" len="med"/>
                      <a:tailEnd type="none" w="med" len="med"/>
                    </a:lnL>
                    <a:lnR w="9525" cap="flat" cmpd="sng" algn="ctr">
                      <a:solidFill>
                        <a:srgbClr val="0092E6"/>
                      </a:solidFill>
                      <a:prstDash val="solid"/>
                      <a:round/>
                      <a:headEnd type="none" w="med" len="med"/>
                      <a:tailEnd type="none" w="med" len="med"/>
                    </a:lnR>
                    <a:lnT w="9525" cap="flat" cmpd="sng" algn="ctr">
                      <a:solidFill>
                        <a:srgbClr val="0092E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b="1" dirty="0">
                          <a:solidFill>
                            <a:srgbClr val="0000FF"/>
                          </a:solidFill>
                          <a:latin typeface="+mn-lt"/>
                        </a:rPr>
                        <a:t>Default size</a:t>
                      </a:r>
                      <a:endParaRPr lang="en-US" sz="2400" dirty="0">
                        <a:solidFill>
                          <a:srgbClr val="0000FF"/>
                        </a:solidFill>
                        <a:latin typeface="+mn-lt"/>
                      </a:endParaRPr>
                    </a:p>
                  </a:txBody>
                  <a:tcPr marL="87748" marR="87748" marT="87748" marB="87748">
                    <a:lnL w="9525" cap="flat" cmpd="sng" algn="ctr">
                      <a:solidFill>
                        <a:srgbClr val="0092E6"/>
                      </a:solidFill>
                      <a:prstDash val="solid"/>
                      <a:round/>
                      <a:headEnd type="none" w="med" len="med"/>
                      <a:tailEnd type="none" w="med" len="med"/>
                    </a:lnL>
                    <a:lnR w="9525" cap="flat" cmpd="sng" algn="ctr">
                      <a:solidFill>
                        <a:srgbClr val="0092E6"/>
                      </a:solidFill>
                      <a:prstDash val="solid"/>
                      <a:round/>
                      <a:headEnd type="none" w="med" len="med"/>
                      <a:tailEnd type="none" w="med" len="med"/>
                    </a:lnR>
                    <a:lnT w="9525" cap="flat" cmpd="sng" algn="ctr">
                      <a:solidFill>
                        <a:srgbClr val="0092E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27591">
                <a:tc>
                  <a:txBody>
                    <a:bodyPr/>
                    <a:lstStyle/>
                    <a:p>
                      <a:pPr algn="just" fontAlgn="t"/>
                      <a:r>
                        <a:rPr lang="en-US" sz="2400" dirty="0">
                          <a:solidFill>
                            <a:schemeClr val="tx1"/>
                          </a:solidFill>
                          <a:latin typeface="+mn-lt"/>
                        </a:rPr>
                        <a:t>boolean</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chemeClr val="tx1"/>
                          </a:solidFill>
                          <a:latin typeface="+mn-lt"/>
                        </a:rPr>
                        <a:t>false</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chemeClr val="tx1"/>
                          </a:solidFill>
                          <a:latin typeface="+mn-lt"/>
                        </a:rPr>
                        <a:t>1 bit</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27591">
                <a:tc>
                  <a:txBody>
                    <a:bodyPr/>
                    <a:lstStyle/>
                    <a:p>
                      <a:pPr algn="just" fontAlgn="t"/>
                      <a:r>
                        <a:rPr lang="en-US" sz="2400" dirty="0">
                          <a:solidFill>
                            <a:schemeClr val="tx1"/>
                          </a:solidFill>
                          <a:latin typeface="+mn-lt"/>
                        </a:rPr>
                        <a:t>char</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chemeClr val="tx1"/>
                          </a:solidFill>
                          <a:latin typeface="+mn-lt"/>
                        </a:rPr>
                        <a:t>'\u0000'</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chemeClr val="tx1"/>
                          </a:solidFill>
                          <a:latin typeface="+mn-lt"/>
                        </a:rPr>
                        <a:t>2 byte</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27591">
                <a:tc>
                  <a:txBody>
                    <a:bodyPr/>
                    <a:lstStyle/>
                    <a:p>
                      <a:pPr algn="just" fontAlgn="t"/>
                      <a:r>
                        <a:rPr lang="en-US" sz="2400">
                          <a:solidFill>
                            <a:schemeClr val="tx1"/>
                          </a:solidFill>
                          <a:latin typeface="+mn-lt"/>
                        </a:rPr>
                        <a:t>byte</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chemeClr val="tx1"/>
                          </a:solidFill>
                          <a:latin typeface="+mn-lt"/>
                        </a:rPr>
                        <a:t>0</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chemeClr val="tx1"/>
                          </a:solidFill>
                          <a:latin typeface="+mn-lt"/>
                        </a:rPr>
                        <a:t>1 byte</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7591">
                <a:tc>
                  <a:txBody>
                    <a:bodyPr/>
                    <a:lstStyle/>
                    <a:p>
                      <a:pPr algn="just" fontAlgn="t"/>
                      <a:r>
                        <a:rPr lang="en-US" sz="2400">
                          <a:solidFill>
                            <a:schemeClr val="tx1"/>
                          </a:solidFill>
                          <a:latin typeface="+mn-lt"/>
                        </a:rPr>
                        <a:t>short</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chemeClr val="tx1"/>
                          </a:solidFill>
                          <a:latin typeface="+mn-lt"/>
                        </a:rPr>
                        <a:t>0</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chemeClr val="tx1"/>
                          </a:solidFill>
                          <a:latin typeface="+mn-lt"/>
                        </a:rPr>
                        <a:t>2 byte</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27591">
                <a:tc>
                  <a:txBody>
                    <a:bodyPr/>
                    <a:lstStyle/>
                    <a:p>
                      <a:pPr algn="just" fontAlgn="t"/>
                      <a:r>
                        <a:rPr lang="en-US" sz="2400">
                          <a:solidFill>
                            <a:schemeClr val="tx1"/>
                          </a:solidFill>
                          <a:latin typeface="+mn-lt"/>
                        </a:rPr>
                        <a:t>int</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chemeClr val="tx1"/>
                          </a:solidFill>
                          <a:latin typeface="+mn-lt"/>
                        </a:rPr>
                        <a:t>0</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chemeClr val="tx1"/>
                          </a:solidFill>
                          <a:latin typeface="+mn-lt"/>
                        </a:rPr>
                        <a:t>4 byte</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27591">
                <a:tc>
                  <a:txBody>
                    <a:bodyPr/>
                    <a:lstStyle/>
                    <a:p>
                      <a:pPr algn="just" fontAlgn="t"/>
                      <a:r>
                        <a:rPr lang="en-US" sz="2400">
                          <a:solidFill>
                            <a:schemeClr val="tx1"/>
                          </a:solidFill>
                          <a:latin typeface="+mn-lt"/>
                        </a:rPr>
                        <a:t>long</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chemeClr val="tx1"/>
                          </a:solidFill>
                          <a:latin typeface="+mn-lt"/>
                        </a:rPr>
                        <a:t>0L</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chemeClr val="tx1"/>
                          </a:solidFill>
                          <a:latin typeface="+mn-lt"/>
                        </a:rPr>
                        <a:t>8 byte</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27591">
                <a:tc>
                  <a:txBody>
                    <a:bodyPr/>
                    <a:lstStyle/>
                    <a:p>
                      <a:pPr algn="just" fontAlgn="t"/>
                      <a:r>
                        <a:rPr lang="en-US" sz="2400">
                          <a:solidFill>
                            <a:schemeClr val="tx1"/>
                          </a:solidFill>
                          <a:latin typeface="+mn-lt"/>
                        </a:rPr>
                        <a:t>float</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chemeClr val="tx1"/>
                          </a:solidFill>
                          <a:latin typeface="+mn-lt"/>
                        </a:rPr>
                        <a:t>0.0f</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chemeClr val="tx1"/>
                          </a:solidFill>
                          <a:latin typeface="+mn-lt"/>
                        </a:rPr>
                        <a:t>4 byte</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27591">
                <a:tc>
                  <a:txBody>
                    <a:bodyPr/>
                    <a:lstStyle/>
                    <a:p>
                      <a:pPr algn="just" fontAlgn="t"/>
                      <a:r>
                        <a:rPr lang="en-US" sz="2400">
                          <a:solidFill>
                            <a:schemeClr val="tx1"/>
                          </a:solidFill>
                          <a:latin typeface="+mn-lt"/>
                        </a:rPr>
                        <a:t>double</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chemeClr val="tx1"/>
                          </a:solidFill>
                          <a:latin typeface="+mn-lt"/>
                        </a:rPr>
                        <a:t>0.0d</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chemeClr val="tx1"/>
                          </a:solidFill>
                          <a:latin typeface="+mn-lt"/>
                        </a:rPr>
                        <a:t>8 byte</a:t>
                      </a:r>
                    </a:p>
                  </a:txBody>
                  <a:tcPr marL="58498" marR="58498" marT="58498" marB="584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Java Data Types</a:t>
            </a:r>
          </a:p>
        </p:txBody>
      </p:sp>
      <p:sp>
        <p:nvSpPr>
          <p:cNvPr id="3" name="Content Placeholder 2"/>
          <p:cNvSpPr>
            <a:spLocks noGrp="1"/>
          </p:cNvSpPr>
          <p:nvPr>
            <p:ph idx="1"/>
          </p:nvPr>
        </p:nvSpPr>
        <p:spPr>
          <a:xfrm>
            <a:off x="304800" y="685800"/>
            <a:ext cx="8458200" cy="5791200"/>
          </a:xfrm>
        </p:spPr>
        <p:txBody>
          <a:bodyPr>
            <a:noAutofit/>
          </a:bodyPr>
          <a:lstStyle/>
          <a:p>
            <a:pPr algn="just">
              <a:buNone/>
            </a:pPr>
            <a:r>
              <a:rPr lang="en-US" sz="2000" b="1" dirty="0" smtClean="0">
                <a:solidFill>
                  <a:srgbClr val="FF0000"/>
                </a:solidFill>
              </a:rPr>
              <a:t>Boolean Data Type</a:t>
            </a:r>
          </a:p>
          <a:p>
            <a:pPr algn="just"/>
            <a:r>
              <a:rPr lang="en-US" sz="2000" dirty="0" smtClean="0"/>
              <a:t>The Boolean data type is used to store only two possible values: </a:t>
            </a:r>
            <a:r>
              <a:rPr lang="en-US" sz="2000" b="1" dirty="0" smtClean="0"/>
              <a:t>true and false. </a:t>
            </a:r>
            <a:r>
              <a:rPr lang="en-US" sz="2000" dirty="0" smtClean="0"/>
              <a:t>This data type is used for simple flags that track true/false conditions.</a:t>
            </a:r>
          </a:p>
          <a:p>
            <a:pPr algn="just"/>
            <a:r>
              <a:rPr lang="en-US" sz="2000" dirty="0" smtClean="0"/>
              <a:t>The Boolean data type specifies one bit of information, but its "size" can't be defined precisely.</a:t>
            </a:r>
          </a:p>
          <a:p>
            <a:pPr algn="just"/>
            <a:r>
              <a:rPr lang="en-US" sz="2000" b="1" dirty="0" smtClean="0"/>
              <a:t>Example:   </a:t>
            </a:r>
            <a:r>
              <a:rPr lang="en-US" sz="2000" dirty="0" smtClean="0">
                <a:solidFill>
                  <a:srgbClr val="0000FF"/>
                </a:solidFill>
              </a:rPr>
              <a:t>Boolean one = </a:t>
            </a:r>
            <a:r>
              <a:rPr lang="en-US" sz="2000" b="1" dirty="0" smtClean="0">
                <a:solidFill>
                  <a:srgbClr val="0000FF"/>
                </a:solidFill>
              </a:rPr>
              <a:t>false</a:t>
            </a:r>
            <a:r>
              <a:rPr lang="en-US" sz="2000" dirty="0" smtClean="0">
                <a:solidFill>
                  <a:srgbClr val="0000FF"/>
                </a:solidFill>
              </a:rPr>
              <a:t>  </a:t>
            </a:r>
          </a:p>
          <a:p>
            <a:pPr algn="just">
              <a:buNone/>
            </a:pPr>
            <a:endParaRPr lang="en-US" sz="2000" dirty="0" smtClean="0"/>
          </a:p>
          <a:p>
            <a:pPr algn="just">
              <a:buNone/>
            </a:pPr>
            <a:r>
              <a:rPr lang="en-US" sz="2000" b="1" dirty="0" smtClean="0">
                <a:solidFill>
                  <a:srgbClr val="FF0000"/>
                </a:solidFill>
              </a:rPr>
              <a:t>Byte Data Type</a:t>
            </a:r>
          </a:p>
          <a:p>
            <a:pPr algn="just"/>
            <a:r>
              <a:rPr lang="en-US" sz="2000" dirty="0" smtClean="0"/>
              <a:t>The byte data type is an example of primitive data type. It </a:t>
            </a:r>
            <a:r>
              <a:rPr lang="en-US" sz="2000" dirty="0" err="1" smtClean="0"/>
              <a:t>isan</a:t>
            </a:r>
            <a:r>
              <a:rPr lang="en-US" sz="2000" dirty="0" smtClean="0"/>
              <a:t> 8-bit signed two's complement integer. Its value-range lies between -128 to 127 (inclusive). Its minimum value is -128 and maximum value is 127. Its default value is 0.</a:t>
            </a:r>
          </a:p>
          <a:p>
            <a:pPr algn="just"/>
            <a:r>
              <a:rPr lang="en-US" sz="2000" dirty="0" smtClean="0"/>
              <a:t>The byte data type is used to save memory in large arrays where the memory savings is most required. It saves space because a byte is 4 times smaller than an integer. It can also be used in place of "</a:t>
            </a:r>
            <a:r>
              <a:rPr lang="en-US" sz="2000" dirty="0" err="1" smtClean="0"/>
              <a:t>int</a:t>
            </a:r>
            <a:r>
              <a:rPr lang="en-US" sz="2000" dirty="0" smtClean="0"/>
              <a:t>" data type.</a:t>
            </a:r>
          </a:p>
          <a:p>
            <a:pPr algn="just"/>
            <a:r>
              <a:rPr lang="en-US" sz="2000" b="1" dirty="0" smtClean="0"/>
              <a:t>Example:  </a:t>
            </a:r>
            <a:r>
              <a:rPr lang="en-US" sz="2000" b="1" dirty="0" smtClean="0">
                <a:solidFill>
                  <a:srgbClr val="0000FF"/>
                </a:solidFill>
              </a:rPr>
              <a:t>byte</a:t>
            </a:r>
            <a:r>
              <a:rPr lang="en-US" sz="2000" dirty="0" smtClean="0">
                <a:solidFill>
                  <a:srgbClr val="0000FF"/>
                </a:solidFill>
              </a:rPr>
              <a:t> a = 10, </a:t>
            </a:r>
            <a:r>
              <a:rPr lang="en-US" sz="2000" b="1" dirty="0" smtClean="0">
                <a:solidFill>
                  <a:srgbClr val="0000FF"/>
                </a:solidFill>
              </a:rPr>
              <a:t>byte</a:t>
            </a:r>
            <a:r>
              <a:rPr lang="en-US" sz="2000" dirty="0" smtClean="0">
                <a:solidFill>
                  <a:srgbClr val="0000FF"/>
                </a:solidFill>
              </a:rPr>
              <a:t> b = -20  </a:t>
            </a:r>
          </a:p>
          <a:p>
            <a:pPr algn="just"/>
            <a:endParaRPr lang="en-US" sz="2000" dirty="0">
              <a:solidFill>
                <a:srgbClr val="0000FF"/>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Java Data Types</a:t>
            </a:r>
          </a:p>
        </p:txBody>
      </p:sp>
      <p:sp>
        <p:nvSpPr>
          <p:cNvPr id="3" name="Content Placeholder 2"/>
          <p:cNvSpPr>
            <a:spLocks noGrp="1"/>
          </p:cNvSpPr>
          <p:nvPr>
            <p:ph idx="1"/>
          </p:nvPr>
        </p:nvSpPr>
        <p:spPr>
          <a:xfrm>
            <a:off x="304800" y="685800"/>
            <a:ext cx="8458200" cy="5791200"/>
          </a:xfrm>
        </p:spPr>
        <p:txBody>
          <a:bodyPr>
            <a:noAutofit/>
          </a:bodyPr>
          <a:lstStyle/>
          <a:p>
            <a:pPr algn="just">
              <a:buNone/>
            </a:pPr>
            <a:r>
              <a:rPr lang="en-US" sz="2000" b="1" dirty="0" smtClean="0">
                <a:solidFill>
                  <a:srgbClr val="FF0000"/>
                </a:solidFill>
              </a:rPr>
              <a:t>Short Data Type</a:t>
            </a:r>
          </a:p>
          <a:p>
            <a:pPr algn="just"/>
            <a:r>
              <a:rPr lang="en-US" sz="2000" dirty="0" smtClean="0"/>
              <a:t>The short data type is a 16-bit signed two's complement integer. Its value-range lies between -32,768 to 32,767 (inclusive). Its minimum value is -32,768 and maximum value is 32,767. Its default value is 0.</a:t>
            </a:r>
          </a:p>
          <a:p>
            <a:pPr algn="just"/>
            <a:r>
              <a:rPr lang="en-US" sz="2000" dirty="0" smtClean="0"/>
              <a:t>The short data type can also be used to save memory just like byte data type. A short data type is 2 times smaller than an integer.</a:t>
            </a:r>
          </a:p>
          <a:p>
            <a:pPr algn="just"/>
            <a:r>
              <a:rPr lang="en-US" sz="2000" b="1" dirty="0" smtClean="0"/>
              <a:t>short</a:t>
            </a:r>
            <a:r>
              <a:rPr lang="en-US" sz="2000" dirty="0" smtClean="0"/>
              <a:t> s = 10000, </a:t>
            </a:r>
            <a:r>
              <a:rPr lang="en-US" sz="2000" b="1" dirty="0" smtClean="0"/>
              <a:t>short</a:t>
            </a:r>
            <a:r>
              <a:rPr lang="en-US" sz="2000" dirty="0" smtClean="0"/>
              <a:t> r = -5000  </a:t>
            </a:r>
          </a:p>
          <a:p>
            <a:pPr algn="just">
              <a:buNone/>
            </a:pPr>
            <a:r>
              <a:rPr lang="en-US" sz="2000" b="1" dirty="0" err="1" smtClean="0">
                <a:solidFill>
                  <a:srgbClr val="FF0000"/>
                </a:solidFill>
              </a:rPr>
              <a:t>Int</a:t>
            </a:r>
            <a:r>
              <a:rPr lang="en-US" sz="2000" b="1" dirty="0" smtClean="0">
                <a:solidFill>
                  <a:srgbClr val="FF0000"/>
                </a:solidFill>
              </a:rPr>
              <a:t> Data Type</a:t>
            </a:r>
          </a:p>
          <a:p>
            <a:pPr algn="just"/>
            <a:r>
              <a:rPr lang="en-US" sz="2000" dirty="0" smtClean="0"/>
              <a:t>The </a:t>
            </a:r>
            <a:r>
              <a:rPr lang="en-US" sz="2000" dirty="0" err="1" smtClean="0"/>
              <a:t>int</a:t>
            </a:r>
            <a:r>
              <a:rPr lang="en-US" sz="2000" dirty="0" smtClean="0"/>
              <a:t> data type is a 32-bit signed two's complement integer. Its value-range lies between - 2,147,483,648 (-2^31) to 2,147,483,647 (2^31 -1) (inclusive). Its minimum value is - 2,147,483,648and maximum value is 2,147,483,647. Its default value is 0.</a:t>
            </a:r>
          </a:p>
          <a:p>
            <a:pPr algn="just"/>
            <a:r>
              <a:rPr lang="en-US" sz="2000" dirty="0" smtClean="0"/>
              <a:t>The </a:t>
            </a:r>
            <a:r>
              <a:rPr lang="en-US" sz="2000" dirty="0" err="1" smtClean="0"/>
              <a:t>int</a:t>
            </a:r>
            <a:r>
              <a:rPr lang="en-US" sz="2000" dirty="0" smtClean="0"/>
              <a:t> data type is generally used as a default data type for integral values unless if there is no problem about memory.</a:t>
            </a:r>
          </a:p>
          <a:p>
            <a:pPr algn="just"/>
            <a:r>
              <a:rPr lang="en-US" sz="2000" b="1" dirty="0" smtClean="0"/>
              <a:t>Example:</a:t>
            </a:r>
            <a:endParaRPr lang="en-US" sz="2000" dirty="0" smtClean="0"/>
          </a:p>
          <a:p>
            <a:pPr algn="just"/>
            <a:r>
              <a:rPr lang="en-US" sz="2000" b="1" dirty="0" err="1" smtClean="0"/>
              <a:t>int</a:t>
            </a:r>
            <a:r>
              <a:rPr lang="en-US" sz="2000" dirty="0" smtClean="0"/>
              <a:t> a = 100000, </a:t>
            </a:r>
            <a:r>
              <a:rPr lang="en-US" sz="2000" b="1" dirty="0" err="1" smtClean="0"/>
              <a:t>int</a:t>
            </a:r>
            <a:r>
              <a:rPr lang="en-US" sz="2000" dirty="0" smtClean="0"/>
              <a:t> b = -200000  </a:t>
            </a:r>
          </a:p>
          <a:p>
            <a:pPr algn="just"/>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Java Data Types</a:t>
            </a:r>
          </a:p>
        </p:txBody>
      </p:sp>
      <p:sp>
        <p:nvSpPr>
          <p:cNvPr id="3" name="Content Placeholder 2"/>
          <p:cNvSpPr>
            <a:spLocks noGrp="1"/>
          </p:cNvSpPr>
          <p:nvPr>
            <p:ph idx="1"/>
          </p:nvPr>
        </p:nvSpPr>
        <p:spPr>
          <a:xfrm>
            <a:off x="304800" y="685800"/>
            <a:ext cx="8458200" cy="5791200"/>
          </a:xfrm>
        </p:spPr>
        <p:txBody>
          <a:bodyPr>
            <a:noAutofit/>
          </a:bodyPr>
          <a:lstStyle/>
          <a:p>
            <a:pPr algn="just">
              <a:buNone/>
            </a:pPr>
            <a:r>
              <a:rPr lang="en-US" sz="2000" b="1" dirty="0" smtClean="0">
                <a:solidFill>
                  <a:srgbClr val="FF0000"/>
                </a:solidFill>
              </a:rPr>
              <a:t>Long Data Type</a:t>
            </a:r>
          </a:p>
          <a:p>
            <a:r>
              <a:rPr lang="en-US" sz="2000" dirty="0" smtClean="0"/>
              <a:t>The long data type is a 64-bit two's complement integer. Its value-range lies between -9,223,372,036,854,775,808(-2^63) to 9,223,372,036,854,775,807(2^63 -1)(inclusive). Its minimum value is - 9,223,372,036,854,775,808and maximum value is 9,223,372,036,854,775,807. Its default value is 0. The long data type is used when you need a range of values more than those provided by int. </a:t>
            </a:r>
          </a:p>
          <a:p>
            <a:pPr algn="just"/>
            <a:r>
              <a:rPr lang="en-US" sz="2000" b="1" dirty="0" smtClean="0"/>
              <a:t>Example:  long</a:t>
            </a:r>
            <a:r>
              <a:rPr lang="en-US" sz="2000" dirty="0" smtClean="0"/>
              <a:t> a = 100000L, </a:t>
            </a:r>
            <a:r>
              <a:rPr lang="en-US" sz="2000" b="1" dirty="0" smtClean="0"/>
              <a:t>long</a:t>
            </a:r>
            <a:r>
              <a:rPr lang="en-US" sz="2000" dirty="0" smtClean="0"/>
              <a:t> b = -200000L  </a:t>
            </a:r>
          </a:p>
          <a:p>
            <a:pPr algn="just">
              <a:buNone/>
            </a:pPr>
            <a:endParaRPr lang="en-US" sz="2000" b="1" dirty="0" smtClean="0">
              <a:solidFill>
                <a:srgbClr val="FF0000"/>
              </a:solidFill>
            </a:endParaRPr>
          </a:p>
          <a:p>
            <a:pPr algn="just">
              <a:buNone/>
            </a:pPr>
            <a:r>
              <a:rPr lang="en-US" sz="2000" b="1" dirty="0" smtClean="0">
                <a:solidFill>
                  <a:srgbClr val="FF0000"/>
                </a:solidFill>
              </a:rPr>
              <a:t>Float Data Type</a:t>
            </a:r>
          </a:p>
          <a:p>
            <a:pPr algn="just"/>
            <a:r>
              <a:rPr lang="en-US" sz="2000" dirty="0" smtClean="0"/>
              <a:t>The float data type is a single-precision 32-bit IEEE 754 floating </a:t>
            </a:r>
            <a:r>
              <a:rPr lang="en-US" sz="2000" dirty="0" err="1" smtClean="0"/>
              <a:t>point.Its</a:t>
            </a:r>
            <a:r>
              <a:rPr lang="en-US" sz="2000" dirty="0" smtClean="0"/>
              <a:t> value range is unlimited. It is recommended to use a float (instead of double) if you need to save memory in large arrays of floating point numbers. The float data type should never be used for precise values, such as currency. Its default value is 0.0F.</a:t>
            </a:r>
          </a:p>
          <a:p>
            <a:pPr algn="just"/>
            <a:r>
              <a:rPr lang="en-US" sz="2000" b="1" dirty="0" smtClean="0"/>
              <a:t>Example: float</a:t>
            </a:r>
            <a:r>
              <a:rPr lang="en-US" sz="2000" dirty="0" smtClean="0"/>
              <a:t> f1 = 234.5f  </a:t>
            </a:r>
          </a:p>
          <a:p>
            <a:pPr algn="just"/>
            <a:endParaRPr lang="en-US" sz="2000" dirty="0" smtClean="0"/>
          </a:p>
          <a:p>
            <a:pPr algn="just"/>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Java Data Types</a:t>
            </a:r>
          </a:p>
        </p:txBody>
      </p:sp>
      <p:sp>
        <p:nvSpPr>
          <p:cNvPr id="3" name="Content Placeholder 2"/>
          <p:cNvSpPr>
            <a:spLocks noGrp="1"/>
          </p:cNvSpPr>
          <p:nvPr>
            <p:ph idx="1"/>
          </p:nvPr>
        </p:nvSpPr>
        <p:spPr>
          <a:xfrm>
            <a:off x="304800" y="685800"/>
            <a:ext cx="8458200" cy="5791200"/>
          </a:xfrm>
        </p:spPr>
        <p:txBody>
          <a:bodyPr>
            <a:noAutofit/>
          </a:bodyPr>
          <a:lstStyle/>
          <a:p>
            <a:pPr algn="just">
              <a:buNone/>
            </a:pPr>
            <a:r>
              <a:rPr lang="en-US" sz="2000" b="1" dirty="0" smtClean="0">
                <a:solidFill>
                  <a:srgbClr val="FF0000"/>
                </a:solidFill>
              </a:rPr>
              <a:t>Double Data Type</a:t>
            </a:r>
          </a:p>
          <a:p>
            <a:pPr algn="just"/>
            <a:r>
              <a:rPr lang="en-US" sz="2000" dirty="0" smtClean="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p>
          <a:p>
            <a:pPr algn="just"/>
            <a:r>
              <a:rPr lang="en-US" sz="2000" b="1" dirty="0" smtClean="0"/>
              <a:t>Example:</a:t>
            </a:r>
            <a:endParaRPr lang="en-US" sz="2000" dirty="0" smtClean="0"/>
          </a:p>
          <a:p>
            <a:pPr algn="just"/>
            <a:r>
              <a:rPr lang="en-US" sz="2000" b="1" dirty="0" smtClean="0"/>
              <a:t>double</a:t>
            </a:r>
            <a:r>
              <a:rPr lang="en-US" sz="2000" dirty="0" smtClean="0"/>
              <a:t> d1 = 12.3  </a:t>
            </a:r>
          </a:p>
          <a:p>
            <a:pPr algn="just"/>
            <a:endParaRPr lang="en-US" sz="2000" dirty="0" smtClean="0"/>
          </a:p>
          <a:p>
            <a:pPr algn="just">
              <a:buNone/>
            </a:pPr>
            <a:r>
              <a:rPr lang="en-US" sz="2000" b="1" dirty="0" smtClean="0">
                <a:solidFill>
                  <a:srgbClr val="FF0000"/>
                </a:solidFill>
              </a:rPr>
              <a:t>Char Data Type</a:t>
            </a:r>
          </a:p>
          <a:p>
            <a:pPr algn="just"/>
            <a:r>
              <a:rPr lang="en-US" sz="2000" dirty="0" smtClean="0"/>
              <a:t>The char data type is a single 16-bit Unicode character. Its value-range lies between '\u0000' (or 0) to '\</a:t>
            </a:r>
            <a:r>
              <a:rPr lang="en-US" sz="2000" dirty="0" err="1" smtClean="0"/>
              <a:t>uffff</a:t>
            </a:r>
            <a:r>
              <a:rPr lang="en-US" sz="2000" dirty="0" smtClean="0"/>
              <a:t>' (or 65,535 inclusive).The char data type is used to store characters.</a:t>
            </a:r>
          </a:p>
          <a:p>
            <a:pPr algn="just"/>
            <a:r>
              <a:rPr lang="en-US" sz="2000" b="1" dirty="0" smtClean="0"/>
              <a:t>Example:</a:t>
            </a:r>
            <a:endParaRPr lang="en-US" sz="2000" dirty="0" smtClean="0"/>
          </a:p>
          <a:p>
            <a:pPr algn="just"/>
            <a:r>
              <a:rPr lang="en-US" sz="2000" b="1" dirty="0" smtClean="0"/>
              <a:t>char</a:t>
            </a:r>
            <a:r>
              <a:rPr lang="en-US" sz="2000" dirty="0" smtClean="0"/>
              <a:t> </a:t>
            </a:r>
            <a:r>
              <a:rPr lang="en-US" sz="2000" dirty="0" err="1" smtClean="0"/>
              <a:t>letterA</a:t>
            </a:r>
            <a:r>
              <a:rPr lang="en-US" sz="2000" dirty="0" smtClean="0"/>
              <a:t> = 'A'  </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457200"/>
            <a:ext cx="8458200" cy="5257800"/>
          </a:xfrm>
        </p:spPr>
        <p:txBody>
          <a:bodyPr>
            <a:noAutofit/>
          </a:bodyPr>
          <a:lstStyle/>
          <a:p>
            <a:pPr algn="just"/>
            <a:r>
              <a:rPr lang="en-US" sz="2400" dirty="0" smtClean="0"/>
              <a:t>Operators are symbols that perform operations on variables and values. For example, + is an operator used for addition, while * is also an operator used for multiplication.</a:t>
            </a:r>
          </a:p>
          <a:p>
            <a:pPr algn="just"/>
            <a:r>
              <a:rPr lang="en-US" sz="2400" b="1" dirty="0" smtClean="0">
                <a:solidFill>
                  <a:srgbClr val="FF0000"/>
                </a:solidFill>
              </a:rPr>
              <a:t>Operators in Java can be classified into 5 types:</a:t>
            </a:r>
          </a:p>
          <a:p>
            <a:pPr marL="457200" indent="-457200" algn="just">
              <a:buFont typeface="+mj-lt"/>
              <a:buAutoNum type="arabicPeriod"/>
            </a:pPr>
            <a:r>
              <a:rPr lang="en-US" sz="2400" dirty="0" smtClean="0"/>
              <a:t>Arithmetic Operators</a:t>
            </a:r>
          </a:p>
          <a:p>
            <a:pPr marL="457200" indent="-457200" algn="just">
              <a:buFont typeface="+mj-lt"/>
              <a:buAutoNum type="arabicPeriod"/>
            </a:pPr>
            <a:r>
              <a:rPr lang="en-US" sz="2400" dirty="0" smtClean="0"/>
              <a:t>Assignment Operators</a:t>
            </a:r>
          </a:p>
          <a:p>
            <a:pPr marL="457200" indent="-457200" algn="just">
              <a:buFont typeface="+mj-lt"/>
              <a:buAutoNum type="arabicPeriod"/>
            </a:pPr>
            <a:r>
              <a:rPr lang="en-US" sz="2400" dirty="0" smtClean="0"/>
              <a:t>Relational Operators</a:t>
            </a:r>
          </a:p>
          <a:p>
            <a:pPr marL="457200" indent="-457200" algn="just">
              <a:buFont typeface="+mj-lt"/>
              <a:buAutoNum type="arabicPeriod"/>
            </a:pPr>
            <a:r>
              <a:rPr lang="en-US" sz="2400" dirty="0" smtClean="0"/>
              <a:t>Logical Operators</a:t>
            </a:r>
          </a:p>
          <a:p>
            <a:pPr marL="457200" indent="-457200" algn="just">
              <a:buFont typeface="+mj-lt"/>
              <a:buAutoNum type="arabicPeriod"/>
            </a:pPr>
            <a:r>
              <a:rPr lang="en-US" sz="2400" dirty="0" smtClean="0"/>
              <a:t>Unary Operators</a:t>
            </a:r>
          </a:p>
          <a:p>
            <a:pPr marL="457200" indent="-457200" algn="just">
              <a:buFont typeface="+mj-lt"/>
              <a:buAutoNum type="arabicPeriod"/>
            </a:pPr>
            <a:r>
              <a:rPr lang="en-US" sz="2400" dirty="0" smtClean="0"/>
              <a:t>Bitwise Operators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457200"/>
            <a:ext cx="8458200" cy="5257800"/>
          </a:xfrm>
        </p:spPr>
        <p:txBody>
          <a:bodyPr>
            <a:noAutofit/>
          </a:bodyPr>
          <a:lstStyle/>
          <a:p>
            <a:pPr algn="just"/>
            <a:r>
              <a:rPr lang="en-US" sz="2200" b="1" dirty="0" smtClean="0"/>
              <a:t>1. Java Arithmetic Operators</a:t>
            </a:r>
          </a:p>
          <a:p>
            <a:pPr algn="just"/>
            <a:r>
              <a:rPr lang="en-US" sz="2200" dirty="0" smtClean="0"/>
              <a:t>Arithmetic operators are used to perform arithmetic operations on variables and data.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graphicFrame>
        <p:nvGraphicFramePr>
          <p:cNvPr id="9" name="Table 8"/>
          <p:cNvGraphicFramePr>
            <a:graphicFrameLocks noGrp="1"/>
          </p:cNvGraphicFramePr>
          <p:nvPr/>
        </p:nvGraphicFramePr>
        <p:xfrm>
          <a:off x="914400" y="1828800"/>
          <a:ext cx="7772400" cy="3992843"/>
        </p:xfrm>
        <a:graphic>
          <a:graphicData uri="http://schemas.openxmlformats.org/drawingml/2006/table">
            <a:tbl>
              <a:tblPr>
                <a:tableStyleId>{3C2FFA5D-87B4-456A-9821-1D502468CF0F}</a:tableStyleId>
              </a:tblPr>
              <a:tblGrid>
                <a:gridCol w="10668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3713563">
                  <a:extLst>
                    <a:ext uri="{9D8B030D-6E8A-4147-A177-3AD203B41FA5}">
                      <a16:colId xmlns:a16="http://schemas.microsoft.com/office/drawing/2014/main" val="20002"/>
                    </a:ext>
                  </a:extLst>
                </a:gridCol>
                <a:gridCol w="1468037">
                  <a:extLst>
                    <a:ext uri="{9D8B030D-6E8A-4147-A177-3AD203B41FA5}">
                      <a16:colId xmlns:a16="http://schemas.microsoft.com/office/drawing/2014/main" val="20003"/>
                    </a:ext>
                  </a:extLst>
                </a:gridCol>
              </a:tblGrid>
              <a:tr h="313611">
                <a:tc>
                  <a:txBody>
                    <a:bodyPr/>
                    <a:lstStyle/>
                    <a:p>
                      <a:pPr algn="ctr" fontAlgn="t"/>
                      <a:r>
                        <a:rPr lang="en-US" sz="1800" b="1" dirty="0">
                          <a:solidFill>
                            <a:srgbClr val="FF0000"/>
                          </a:solidFill>
                        </a:rPr>
                        <a:t>Operator</a:t>
                      </a:r>
                    </a:p>
                  </a:txBody>
                  <a:tcPr marL="112004" marR="56002" marT="56002" marB="56002"/>
                </a:tc>
                <a:tc>
                  <a:txBody>
                    <a:bodyPr/>
                    <a:lstStyle/>
                    <a:p>
                      <a:pPr algn="ctr" fontAlgn="t"/>
                      <a:r>
                        <a:rPr lang="en-US" sz="1800" b="1" dirty="0">
                          <a:solidFill>
                            <a:srgbClr val="FF0000"/>
                          </a:solidFill>
                        </a:rPr>
                        <a:t>Name</a:t>
                      </a:r>
                    </a:p>
                  </a:txBody>
                  <a:tcPr marL="56002" marR="56002" marT="56002" marB="56002"/>
                </a:tc>
                <a:tc>
                  <a:txBody>
                    <a:bodyPr/>
                    <a:lstStyle/>
                    <a:p>
                      <a:pPr algn="ctr" fontAlgn="t"/>
                      <a:r>
                        <a:rPr lang="en-US" sz="1800" b="1" dirty="0">
                          <a:solidFill>
                            <a:srgbClr val="FF0000"/>
                          </a:solidFill>
                        </a:rPr>
                        <a:t>Description</a:t>
                      </a:r>
                    </a:p>
                  </a:txBody>
                  <a:tcPr marL="56002" marR="56002" marT="56002" marB="56002"/>
                </a:tc>
                <a:tc>
                  <a:txBody>
                    <a:bodyPr/>
                    <a:lstStyle/>
                    <a:p>
                      <a:pPr algn="ctr" fontAlgn="t"/>
                      <a:r>
                        <a:rPr lang="en-US" sz="1800" b="1" dirty="0">
                          <a:solidFill>
                            <a:srgbClr val="FF0000"/>
                          </a:solidFill>
                        </a:rPr>
                        <a:t>Example</a:t>
                      </a:r>
                    </a:p>
                  </a:txBody>
                  <a:tcPr marL="56002" marR="56002" marT="56002" marB="56002"/>
                </a:tc>
                <a:extLst>
                  <a:ext uri="{0D108BD9-81ED-4DB2-BD59-A6C34878D82A}">
                    <a16:rowId xmlns:a16="http://schemas.microsoft.com/office/drawing/2014/main" val="10000"/>
                  </a:ext>
                </a:extLst>
              </a:tr>
              <a:tr h="515217">
                <a:tc>
                  <a:txBody>
                    <a:bodyPr/>
                    <a:lstStyle/>
                    <a:p>
                      <a:pPr algn="l" fontAlgn="t"/>
                      <a:r>
                        <a:rPr lang="en-US" sz="1800"/>
                        <a:t>+</a:t>
                      </a:r>
                    </a:p>
                  </a:txBody>
                  <a:tcPr marL="112004" marR="56002" marT="56002" marB="56002"/>
                </a:tc>
                <a:tc>
                  <a:txBody>
                    <a:bodyPr/>
                    <a:lstStyle/>
                    <a:p>
                      <a:pPr algn="l" fontAlgn="t"/>
                      <a:r>
                        <a:rPr lang="en-US" sz="1800" dirty="0"/>
                        <a:t>Addition</a:t>
                      </a:r>
                    </a:p>
                  </a:txBody>
                  <a:tcPr marL="56002" marR="56002" marT="56002" marB="56002"/>
                </a:tc>
                <a:tc>
                  <a:txBody>
                    <a:bodyPr/>
                    <a:lstStyle/>
                    <a:p>
                      <a:pPr algn="l" fontAlgn="t"/>
                      <a:r>
                        <a:rPr lang="en-US" sz="1800"/>
                        <a:t>Adds together two values</a:t>
                      </a:r>
                    </a:p>
                  </a:txBody>
                  <a:tcPr marL="56002" marR="56002" marT="56002" marB="56002"/>
                </a:tc>
                <a:tc>
                  <a:txBody>
                    <a:bodyPr/>
                    <a:lstStyle/>
                    <a:p>
                      <a:pPr algn="l" fontAlgn="t"/>
                      <a:r>
                        <a:rPr lang="en-US" sz="1800"/>
                        <a:t>x + y</a:t>
                      </a:r>
                    </a:p>
                  </a:txBody>
                  <a:tcPr marL="56002" marR="56002" marT="56002" marB="56002"/>
                </a:tc>
                <a:extLst>
                  <a:ext uri="{0D108BD9-81ED-4DB2-BD59-A6C34878D82A}">
                    <a16:rowId xmlns:a16="http://schemas.microsoft.com/office/drawing/2014/main" val="10001"/>
                  </a:ext>
                </a:extLst>
              </a:tr>
              <a:tr h="515217">
                <a:tc>
                  <a:txBody>
                    <a:bodyPr/>
                    <a:lstStyle/>
                    <a:p>
                      <a:pPr algn="l" fontAlgn="t"/>
                      <a:r>
                        <a:rPr lang="en-US" sz="1800"/>
                        <a:t>-</a:t>
                      </a:r>
                    </a:p>
                  </a:txBody>
                  <a:tcPr marL="112004" marR="56002" marT="56002" marB="56002"/>
                </a:tc>
                <a:tc>
                  <a:txBody>
                    <a:bodyPr/>
                    <a:lstStyle/>
                    <a:p>
                      <a:pPr algn="l" fontAlgn="t"/>
                      <a:r>
                        <a:rPr lang="en-US" sz="1800"/>
                        <a:t>Subtraction</a:t>
                      </a:r>
                    </a:p>
                  </a:txBody>
                  <a:tcPr marL="56002" marR="56002" marT="56002" marB="56002"/>
                </a:tc>
                <a:tc>
                  <a:txBody>
                    <a:bodyPr/>
                    <a:lstStyle/>
                    <a:p>
                      <a:pPr algn="l" fontAlgn="t"/>
                      <a:r>
                        <a:rPr lang="en-US" sz="1800" dirty="0"/>
                        <a:t>Subtracts one value from another</a:t>
                      </a:r>
                    </a:p>
                  </a:txBody>
                  <a:tcPr marL="56002" marR="56002" marT="56002" marB="56002"/>
                </a:tc>
                <a:tc>
                  <a:txBody>
                    <a:bodyPr/>
                    <a:lstStyle/>
                    <a:p>
                      <a:pPr algn="l" fontAlgn="t"/>
                      <a:r>
                        <a:rPr lang="en-US" sz="1800"/>
                        <a:t>x - y</a:t>
                      </a:r>
                    </a:p>
                  </a:txBody>
                  <a:tcPr marL="56002" marR="56002" marT="56002" marB="56002"/>
                </a:tc>
                <a:extLst>
                  <a:ext uri="{0D108BD9-81ED-4DB2-BD59-A6C34878D82A}">
                    <a16:rowId xmlns:a16="http://schemas.microsoft.com/office/drawing/2014/main" val="10002"/>
                  </a:ext>
                </a:extLst>
              </a:tr>
              <a:tr h="515217">
                <a:tc>
                  <a:txBody>
                    <a:bodyPr/>
                    <a:lstStyle/>
                    <a:p>
                      <a:pPr algn="l" fontAlgn="t"/>
                      <a:r>
                        <a:rPr lang="en-US" sz="1800"/>
                        <a:t>*</a:t>
                      </a:r>
                    </a:p>
                  </a:txBody>
                  <a:tcPr marL="112004" marR="56002" marT="56002" marB="56002"/>
                </a:tc>
                <a:tc>
                  <a:txBody>
                    <a:bodyPr/>
                    <a:lstStyle/>
                    <a:p>
                      <a:pPr algn="l" fontAlgn="t"/>
                      <a:r>
                        <a:rPr lang="en-US" sz="1800"/>
                        <a:t>Multiplication</a:t>
                      </a:r>
                    </a:p>
                  </a:txBody>
                  <a:tcPr marL="56002" marR="56002" marT="56002" marB="56002"/>
                </a:tc>
                <a:tc>
                  <a:txBody>
                    <a:bodyPr/>
                    <a:lstStyle/>
                    <a:p>
                      <a:pPr algn="l" fontAlgn="t"/>
                      <a:r>
                        <a:rPr lang="en-US" sz="1800" dirty="0"/>
                        <a:t>Multiplies two values</a:t>
                      </a:r>
                    </a:p>
                  </a:txBody>
                  <a:tcPr marL="56002" marR="56002" marT="56002" marB="56002"/>
                </a:tc>
                <a:tc>
                  <a:txBody>
                    <a:bodyPr/>
                    <a:lstStyle/>
                    <a:p>
                      <a:pPr algn="l" fontAlgn="t"/>
                      <a:r>
                        <a:rPr lang="en-US" sz="1800" dirty="0"/>
                        <a:t>x * y</a:t>
                      </a:r>
                    </a:p>
                  </a:txBody>
                  <a:tcPr marL="56002" marR="56002" marT="56002" marB="56002"/>
                </a:tc>
                <a:extLst>
                  <a:ext uri="{0D108BD9-81ED-4DB2-BD59-A6C34878D82A}">
                    <a16:rowId xmlns:a16="http://schemas.microsoft.com/office/drawing/2014/main" val="10003"/>
                  </a:ext>
                </a:extLst>
              </a:tr>
              <a:tr h="515217">
                <a:tc>
                  <a:txBody>
                    <a:bodyPr/>
                    <a:lstStyle/>
                    <a:p>
                      <a:pPr algn="l" fontAlgn="t"/>
                      <a:r>
                        <a:rPr lang="en-US" sz="1800"/>
                        <a:t>/</a:t>
                      </a:r>
                    </a:p>
                  </a:txBody>
                  <a:tcPr marL="112004" marR="56002" marT="56002" marB="56002"/>
                </a:tc>
                <a:tc>
                  <a:txBody>
                    <a:bodyPr/>
                    <a:lstStyle/>
                    <a:p>
                      <a:pPr algn="l" fontAlgn="t"/>
                      <a:r>
                        <a:rPr lang="en-US" sz="1800"/>
                        <a:t>Division</a:t>
                      </a:r>
                    </a:p>
                  </a:txBody>
                  <a:tcPr marL="56002" marR="56002" marT="56002" marB="56002"/>
                </a:tc>
                <a:tc>
                  <a:txBody>
                    <a:bodyPr/>
                    <a:lstStyle/>
                    <a:p>
                      <a:pPr algn="l" fontAlgn="t"/>
                      <a:r>
                        <a:rPr lang="en-US" sz="1800"/>
                        <a:t>Divides one value by another</a:t>
                      </a:r>
                    </a:p>
                  </a:txBody>
                  <a:tcPr marL="56002" marR="56002" marT="56002" marB="56002"/>
                </a:tc>
                <a:tc>
                  <a:txBody>
                    <a:bodyPr/>
                    <a:lstStyle/>
                    <a:p>
                      <a:pPr algn="l" fontAlgn="t"/>
                      <a:r>
                        <a:rPr lang="en-US" sz="1800" dirty="0"/>
                        <a:t>x / y</a:t>
                      </a:r>
                    </a:p>
                  </a:txBody>
                  <a:tcPr marL="56002" marR="56002" marT="56002" marB="56002"/>
                </a:tc>
                <a:extLst>
                  <a:ext uri="{0D108BD9-81ED-4DB2-BD59-A6C34878D82A}">
                    <a16:rowId xmlns:a16="http://schemas.microsoft.com/office/drawing/2014/main" val="10004"/>
                  </a:ext>
                </a:extLst>
              </a:tr>
              <a:tr h="515217">
                <a:tc>
                  <a:txBody>
                    <a:bodyPr/>
                    <a:lstStyle/>
                    <a:p>
                      <a:pPr algn="l" fontAlgn="t"/>
                      <a:r>
                        <a:rPr lang="en-US" sz="1800"/>
                        <a:t>%</a:t>
                      </a:r>
                    </a:p>
                  </a:txBody>
                  <a:tcPr marL="112004" marR="56002" marT="56002" marB="56002"/>
                </a:tc>
                <a:tc>
                  <a:txBody>
                    <a:bodyPr/>
                    <a:lstStyle/>
                    <a:p>
                      <a:pPr algn="l" fontAlgn="t"/>
                      <a:r>
                        <a:rPr lang="en-US" sz="1800"/>
                        <a:t>Modulus</a:t>
                      </a:r>
                    </a:p>
                  </a:txBody>
                  <a:tcPr marL="56002" marR="56002" marT="56002" marB="56002"/>
                </a:tc>
                <a:tc>
                  <a:txBody>
                    <a:bodyPr/>
                    <a:lstStyle/>
                    <a:p>
                      <a:pPr algn="l" fontAlgn="t"/>
                      <a:r>
                        <a:rPr lang="en-US" sz="1800"/>
                        <a:t>Returns the division remainder</a:t>
                      </a:r>
                    </a:p>
                  </a:txBody>
                  <a:tcPr marL="56002" marR="56002" marT="56002" marB="56002"/>
                </a:tc>
                <a:tc>
                  <a:txBody>
                    <a:bodyPr/>
                    <a:lstStyle/>
                    <a:p>
                      <a:pPr algn="l" fontAlgn="t"/>
                      <a:r>
                        <a:rPr lang="en-US" sz="1800" dirty="0"/>
                        <a:t>x % y</a:t>
                      </a:r>
                    </a:p>
                  </a:txBody>
                  <a:tcPr marL="56002" marR="56002" marT="56002" marB="56002"/>
                </a:tc>
                <a:extLst>
                  <a:ext uri="{0D108BD9-81ED-4DB2-BD59-A6C34878D82A}">
                    <a16:rowId xmlns:a16="http://schemas.microsoft.com/office/drawing/2014/main" val="10005"/>
                  </a:ext>
                </a:extLst>
              </a:tr>
              <a:tr h="515217">
                <a:tc>
                  <a:txBody>
                    <a:bodyPr/>
                    <a:lstStyle/>
                    <a:p>
                      <a:pPr algn="l" fontAlgn="t"/>
                      <a:r>
                        <a:rPr lang="en-US" sz="1800"/>
                        <a:t>++</a:t>
                      </a:r>
                    </a:p>
                  </a:txBody>
                  <a:tcPr marL="112004" marR="56002" marT="56002" marB="56002"/>
                </a:tc>
                <a:tc>
                  <a:txBody>
                    <a:bodyPr/>
                    <a:lstStyle/>
                    <a:p>
                      <a:pPr algn="l" fontAlgn="t"/>
                      <a:r>
                        <a:rPr lang="en-US" sz="1800"/>
                        <a:t>Increment</a:t>
                      </a:r>
                    </a:p>
                  </a:txBody>
                  <a:tcPr marL="56002" marR="56002" marT="56002" marB="56002"/>
                </a:tc>
                <a:tc>
                  <a:txBody>
                    <a:bodyPr/>
                    <a:lstStyle/>
                    <a:p>
                      <a:pPr algn="l" fontAlgn="t"/>
                      <a:r>
                        <a:rPr lang="en-US" sz="1800"/>
                        <a:t>Increases the value of a variable by 1</a:t>
                      </a:r>
                    </a:p>
                  </a:txBody>
                  <a:tcPr marL="56002" marR="56002" marT="56002" marB="56002"/>
                </a:tc>
                <a:tc>
                  <a:txBody>
                    <a:bodyPr/>
                    <a:lstStyle/>
                    <a:p>
                      <a:pPr algn="l" fontAlgn="t"/>
                      <a:r>
                        <a:rPr lang="en-US" sz="1800" dirty="0"/>
                        <a:t>++x</a:t>
                      </a:r>
                    </a:p>
                  </a:txBody>
                  <a:tcPr marL="56002" marR="56002" marT="56002" marB="56002"/>
                </a:tc>
                <a:extLst>
                  <a:ext uri="{0D108BD9-81ED-4DB2-BD59-A6C34878D82A}">
                    <a16:rowId xmlns:a16="http://schemas.microsoft.com/office/drawing/2014/main" val="10006"/>
                  </a:ext>
                </a:extLst>
              </a:tr>
              <a:tr h="515217">
                <a:tc>
                  <a:txBody>
                    <a:bodyPr/>
                    <a:lstStyle/>
                    <a:p>
                      <a:pPr algn="l" fontAlgn="t"/>
                      <a:r>
                        <a:rPr lang="en-US" sz="1800"/>
                        <a:t>--</a:t>
                      </a:r>
                    </a:p>
                  </a:txBody>
                  <a:tcPr marL="112004" marR="56002" marT="56002" marB="56002"/>
                </a:tc>
                <a:tc>
                  <a:txBody>
                    <a:bodyPr/>
                    <a:lstStyle/>
                    <a:p>
                      <a:pPr algn="l" fontAlgn="t"/>
                      <a:r>
                        <a:rPr lang="en-US" sz="1800"/>
                        <a:t>Decrement</a:t>
                      </a:r>
                    </a:p>
                  </a:txBody>
                  <a:tcPr marL="56002" marR="56002" marT="56002" marB="56002"/>
                </a:tc>
                <a:tc>
                  <a:txBody>
                    <a:bodyPr/>
                    <a:lstStyle/>
                    <a:p>
                      <a:pPr algn="l" fontAlgn="t"/>
                      <a:r>
                        <a:rPr lang="en-US" sz="1800"/>
                        <a:t>Decreases the value of a variable by 1</a:t>
                      </a:r>
                    </a:p>
                  </a:txBody>
                  <a:tcPr marL="56002" marR="56002" marT="56002" marB="56002"/>
                </a:tc>
                <a:tc>
                  <a:txBody>
                    <a:bodyPr/>
                    <a:lstStyle/>
                    <a:p>
                      <a:pPr algn="l" fontAlgn="t"/>
                      <a:r>
                        <a:rPr lang="en-US" sz="1800" dirty="0"/>
                        <a:t>--x</a:t>
                      </a:r>
                    </a:p>
                  </a:txBody>
                  <a:tcPr marL="56002" marR="56002" marT="56002" marB="56002"/>
                </a:tc>
                <a:extLst>
                  <a:ext uri="{0D108BD9-81ED-4DB2-BD59-A6C34878D82A}">
                    <a16:rowId xmlns:a16="http://schemas.microsoft.com/office/drawing/2014/main" val="10007"/>
                  </a:ext>
                </a:extLst>
              </a:tr>
            </a:tbl>
          </a:graphicData>
        </a:graphic>
      </p:graphicFrame>
      <p:sp>
        <p:nvSpPr>
          <p:cNvPr id="11" name="Rectangle 10"/>
          <p:cNvSpPr/>
          <p:nvPr/>
        </p:nvSpPr>
        <p:spPr>
          <a:xfrm>
            <a:off x="533400" y="5943600"/>
            <a:ext cx="6934200" cy="646331"/>
          </a:xfrm>
          <a:prstGeom prst="rect">
            <a:avLst/>
          </a:prstGeom>
        </p:spPr>
        <p:txBody>
          <a:bodyPr wrap="square">
            <a:spAutoFit/>
          </a:bodyPr>
          <a:lstStyle/>
          <a:p>
            <a:r>
              <a:rPr lang="en-US" dirty="0" smtClean="0">
                <a:hlinkClick r:id="rId2"/>
              </a:rPr>
              <a:t>https://www.w3schools.com/java/java_operators.asp</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400" b="1" dirty="0" smtClean="0">
                <a:solidFill>
                  <a:srgbClr val="0000FF"/>
                </a:solidFill>
              </a:rPr>
              <a:t>Java Operators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25601" name="Rectangle 1"/>
          <p:cNvSpPr>
            <a:spLocks noChangeArrowheads="1"/>
          </p:cNvSpPr>
          <p:nvPr/>
        </p:nvSpPr>
        <p:spPr bwMode="auto">
          <a:xfrm>
            <a:off x="0" y="0"/>
            <a:ext cx="65" cy="456479"/>
          </a:xfrm>
          <a:prstGeom prst="rect">
            <a:avLst/>
          </a:prstGeom>
          <a:solidFill>
            <a:srgbClr val="4CAF50"/>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Content Placeholder 2"/>
          <p:cNvSpPr txBox="1">
            <a:spLocks/>
          </p:cNvSpPr>
          <p:nvPr/>
        </p:nvSpPr>
        <p:spPr>
          <a:xfrm>
            <a:off x="304800" y="457200"/>
            <a:ext cx="8458200" cy="5257800"/>
          </a:xfrm>
          <a:prstGeom prst="rect">
            <a:avLst/>
          </a:prstGeom>
        </p:spPr>
        <p:txBody>
          <a:bodyPr vert="horz" lIns="91440" tIns="45720" rIns="91440" bIns="45720" rtlCol="0">
            <a:noAutofit/>
          </a:bodyPr>
          <a:lstStyle/>
          <a:p>
            <a:pPr marL="342900" lvl="0" indent="-342900" algn="just">
              <a:spcBef>
                <a:spcPct val="20000"/>
              </a:spcBef>
              <a:buFont typeface="Arial" pitchFamily="34" charset="0"/>
              <a:buChar char="•"/>
            </a:pPr>
            <a:r>
              <a:rPr lang="en-US" sz="2400" b="1" dirty="0" smtClean="0">
                <a:solidFill>
                  <a:srgbClr val="FF0000"/>
                </a:solidFill>
              </a:rPr>
              <a:t>Java Logical Operators</a:t>
            </a:r>
          </a:p>
          <a:p>
            <a:pPr marL="342900" lvl="0" indent="-342900" algn="just">
              <a:spcBef>
                <a:spcPct val="20000"/>
              </a:spcBef>
              <a:buFont typeface="Arial" pitchFamily="34" charset="0"/>
              <a:buChar char="•"/>
            </a:pPr>
            <a:r>
              <a:rPr lang="en-US" sz="2400" dirty="0" smtClean="0"/>
              <a:t>Logical operators are used to determine the logic between variables or values:</a:t>
            </a:r>
          </a:p>
        </p:txBody>
      </p:sp>
      <p:graphicFrame>
        <p:nvGraphicFramePr>
          <p:cNvPr id="10" name="Table 9"/>
          <p:cNvGraphicFramePr>
            <a:graphicFrameLocks noGrp="1"/>
          </p:cNvGraphicFramePr>
          <p:nvPr/>
        </p:nvGraphicFramePr>
        <p:xfrm>
          <a:off x="609600" y="1981200"/>
          <a:ext cx="8077200" cy="3048001"/>
        </p:xfrm>
        <a:graphic>
          <a:graphicData uri="http://schemas.openxmlformats.org/drawingml/2006/table">
            <a:tbl>
              <a:tblPr>
                <a:tableStyleId>{08FB837D-C827-4EFA-A057-4D05807E0F7C}</a:tableStyleId>
              </a:tblPr>
              <a:tblGrid>
                <a:gridCol w="1346175">
                  <a:extLst>
                    <a:ext uri="{9D8B030D-6E8A-4147-A177-3AD203B41FA5}">
                      <a16:colId xmlns:a16="http://schemas.microsoft.com/office/drawing/2014/main" val="20000"/>
                    </a:ext>
                  </a:extLst>
                </a:gridCol>
                <a:gridCol w="1168425">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514120">
                <a:tc>
                  <a:txBody>
                    <a:bodyPr/>
                    <a:lstStyle/>
                    <a:p>
                      <a:pPr algn="l" fontAlgn="t"/>
                      <a:r>
                        <a:rPr lang="en-US" sz="1800" b="1" dirty="0">
                          <a:solidFill>
                            <a:srgbClr val="0000FF"/>
                          </a:solidFill>
                        </a:rPr>
                        <a:t>Operator</a:t>
                      </a:r>
                    </a:p>
                  </a:txBody>
                  <a:tcPr marL="112133" marR="56066" marT="56066" marB="56066"/>
                </a:tc>
                <a:tc>
                  <a:txBody>
                    <a:bodyPr/>
                    <a:lstStyle/>
                    <a:p>
                      <a:pPr algn="l" fontAlgn="t"/>
                      <a:r>
                        <a:rPr lang="en-US" sz="1800" b="1" dirty="0">
                          <a:solidFill>
                            <a:srgbClr val="0000FF"/>
                          </a:solidFill>
                        </a:rPr>
                        <a:t>Name</a:t>
                      </a:r>
                    </a:p>
                  </a:txBody>
                  <a:tcPr marL="56066" marR="56066" marT="56066" marB="56066"/>
                </a:tc>
                <a:tc>
                  <a:txBody>
                    <a:bodyPr/>
                    <a:lstStyle/>
                    <a:p>
                      <a:pPr algn="l" fontAlgn="t"/>
                      <a:r>
                        <a:rPr lang="en-US" sz="1800" b="1" dirty="0">
                          <a:solidFill>
                            <a:srgbClr val="0000FF"/>
                          </a:solidFill>
                        </a:rPr>
                        <a:t>Description</a:t>
                      </a:r>
                    </a:p>
                  </a:txBody>
                  <a:tcPr marL="56066" marR="56066" marT="56066" marB="56066"/>
                </a:tc>
                <a:tc>
                  <a:txBody>
                    <a:bodyPr/>
                    <a:lstStyle/>
                    <a:p>
                      <a:pPr algn="l" fontAlgn="t"/>
                      <a:r>
                        <a:rPr lang="en-US" sz="1800" b="1" dirty="0">
                          <a:solidFill>
                            <a:srgbClr val="0000FF"/>
                          </a:solidFill>
                        </a:rPr>
                        <a:t>Example</a:t>
                      </a:r>
                    </a:p>
                  </a:txBody>
                  <a:tcPr marL="56066" marR="56066" marT="56066" marB="56066"/>
                </a:tc>
                <a:extLst>
                  <a:ext uri="{0D108BD9-81ED-4DB2-BD59-A6C34878D82A}">
                    <a16:rowId xmlns:a16="http://schemas.microsoft.com/office/drawing/2014/main" val="10000"/>
                  </a:ext>
                </a:extLst>
              </a:tr>
              <a:tr h="844627">
                <a:tc>
                  <a:txBody>
                    <a:bodyPr/>
                    <a:lstStyle/>
                    <a:p>
                      <a:pPr algn="l" fontAlgn="t"/>
                      <a:r>
                        <a:rPr lang="en-US" sz="1800"/>
                        <a:t>&amp;&amp; </a:t>
                      </a:r>
                    </a:p>
                  </a:txBody>
                  <a:tcPr marL="112133" marR="56066" marT="56066" marB="56066"/>
                </a:tc>
                <a:tc>
                  <a:txBody>
                    <a:bodyPr/>
                    <a:lstStyle/>
                    <a:p>
                      <a:pPr algn="l" fontAlgn="t"/>
                      <a:r>
                        <a:rPr lang="en-US" sz="1800" dirty="0"/>
                        <a:t>Logical and</a:t>
                      </a:r>
                    </a:p>
                  </a:txBody>
                  <a:tcPr marL="56066" marR="56066" marT="56066" marB="56066"/>
                </a:tc>
                <a:tc>
                  <a:txBody>
                    <a:bodyPr/>
                    <a:lstStyle/>
                    <a:p>
                      <a:pPr algn="l" fontAlgn="t"/>
                      <a:r>
                        <a:rPr lang="en-US" sz="1800" dirty="0"/>
                        <a:t>Returns true if both statements are true</a:t>
                      </a:r>
                    </a:p>
                  </a:txBody>
                  <a:tcPr marL="56066" marR="56066" marT="56066" marB="56066"/>
                </a:tc>
                <a:tc>
                  <a:txBody>
                    <a:bodyPr/>
                    <a:lstStyle/>
                    <a:p>
                      <a:pPr algn="l" fontAlgn="t"/>
                      <a:r>
                        <a:rPr lang="en-US" sz="1800"/>
                        <a:t>x &lt; 5 &amp;&amp;  x &lt; 10</a:t>
                      </a:r>
                    </a:p>
                  </a:txBody>
                  <a:tcPr marL="56066" marR="56066" marT="56066" marB="56066"/>
                </a:tc>
                <a:extLst>
                  <a:ext uri="{0D108BD9-81ED-4DB2-BD59-A6C34878D82A}">
                    <a16:rowId xmlns:a16="http://schemas.microsoft.com/office/drawing/2014/main" val="10001"/>
                  </a:ext>
                </a:extLst>
              </a:tr>
              <a:tr h="844627">
                <a:tc>
                  <a:txBody>
                    <a:bodyPr/>
                    <a:lstStyle/>
                    <a:p>
                      <a:pPr algn="l" fontAlgn="t"/>
                      <a:r>
                        <a:rPr lang="en-US" sz="1800"/>
                        <a:t>|| </a:t>
                      </a:r>
                    </a:p>
                  </a:txBody>
                  <a:tcPr marL="112133" marR="56066" marT="56066" marB="56066"/>
                </a:tc>
                <a:tc>
                  <a:txBody>
                    <a:bodyPr/>
                    <a:lstStyle/>
                    <a:p>
                      <a:pPr algn="l" fontAlgn="t"/>
                      <a:r>
                        <a:rPr lang="en-US" sz="1800"/>
                        <a:t>Logical or</a:t>
                      </a:r>
                    </a:p>
                  </a:txBody>
                  <a:tcPr marL="56066" marR="56066" marT="56066" marB="56066"/>
                </a:tc>
                <a:tc>
                  <a:txBody>
                    <a:bodyPr/>
                    <a:lstStyle/>
                    <a:p>
                      <a:pPr algn="l" fontAlgn="t"/>
                      <a:r>
                        <a:rPr lang="en-US" sz="1800" dirty="0"/>
                        <a:t>Returns true if one of the statements is true</a:t>
                      </a:r>
                    </a:p>
                  </a:txBody>
                  <a:tcPr marL="56066" marR="56066" marT="56066" marB="56066"/>
                </a:tc>
                <a:tc>
                  <a:txBody>
                    <a:bodyPr/>
                    <a:lstStyle/>
                    <a:p>
                      <a:pPr algn="l" fontAlgn="t"/>
                      <a:r>
                        <a:rPr lang="en-US" sz="1800" dirty="0"/>
                        <a:t>x &lt; 5 || x &lt; 4</a:t>
                      </a:r>
                    </a:p>
                  </a:txBody>
                  <a:tcPr marL="56066" marR="56066" marT="56066" marB="56066"/>
                </a:tc>
                <a:extLst>
                  <a:ext uri="{0D108BD9-81ED-4DB2-BD59-A6C34878D82A}">
                    <a16:rowId xmlns:a16="http://schemas.microsoft.com/office/drawing/2014/main" val="10002"/>
                  </a:ext>
                </a:extLst>
              </a:tr>
              <a:tr h="844627">
                <a:tc>
                  <a:txBody>
                    <a:bodyPr/>
                    <a:lstStyle/>
                    <a:p>
                      <a:pPr algn="l" fontAlgn="t"/>
                      <a:r>
                        <a:rPr lang="en-US" sz="1800"/>
                        <a:t>!</a:t>
                      </a:r>
                    </a:p>
                  </a:txBody>
                  <a:tcPr marL="112133" marR="56066" marT="56066" marB="56066"/>
                </a:tc>
                <a:tc>
                  <a:txBody>
                    <a:bodyPr/>
                    <a:lstStyle/>
                    <a:p>
                      <a:pPr algn="l" fontAlgn="t"/>
                      <a:r>
                        <a:rPr lang="en-US" sz="1800"/>
                        <a:t>Logical not</a:t>
                      </a:r>
                    </a:p>
                  </a:txBody>
                  <a:tcPr marL="56066" marR="56066" marT="56066" marB="56066"/>
                </a:tc>
                <a:tc>
                  <a:txBody>
                    <a:bodyPr/>
                    <a:lstStyle/>
                    <a:p>
                      <a:pPr algn="l" fontAlgn="t"/>
                      <a:r>
                        <a:rPr lang="en-US" sz="1800" dirty="0"/>
                        <a:t>Reverse the result, returns false if the result is true</a:t>
                      </a:r>
                    </a:p>
                  </a:txBody>
                  <a:tcPr marL="56066" marR="56066" marT="56066" marB="56066"/>
                </a:tc>
                <a:tc>
                  <a:txBody>
                    <a:bodyPr/>
                    <a:lstStyle/>
                    <a:p>
                      <a:pPr algn="l" fontAlgn="t"/>
                      <a:r>
                        <a:rPr lang="en-US" sz="1800" dirty="0"/>
                        <a:t>!(x &lt; 5 &amp;&amp; x &lt; 10)</a:t>
                      </a:r>
                    </a:p>
                  </a:txBody>
                  <a:tcPr marL="56066" marR="56066" marT="56066" marB="56066"/>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800" b="1" dirty="0" smtClean="0">
                <a:solidFill>
                  <a:srgbClr val="0000FF"/>
                </a:solidFill>
              </a:rPr>
              <a:t>Unit-1  Contents</a:t>
            </a:r>
            <a:endParaRPr lang="en-US" sz="2800" b="1" dirty="0">
              <a:solidFill>
                <a:srgbClr val="0000FF"/>
              </a:solidFill>
            </a:endParaRPr>
          </a:p>
        </p:txBody>
      </p:sp>
      <p:sp>
        <p:nvSpPr>
          <p:cNvPr id="3" name="Content Placeholder 2"/>
          <p:cNvSpPr>
            <a:spLocks noGrp="1"/>
          </p:cNvSpPr>
          <p:nvPr>
            <p:ph idx="1"/>
          </p:nvPr>
        </p:nvSpPr>
        <p:spPr>
          <a:xfrm>
            <a:off x="457200" y="685800"/>
            <a:ext cx="8305800" cy="4267200"/>
          </a:xfrm>
        </p:spPr>
        <p:txBody>
          <a:bodyPr>
            <a:noAutofit/>
          </a:bodyPr>
          <a:lstStyle/>
          <a:p>
            <a:pPr algn="just"/>
            <a:r>
              <a:rPr lang="en-US" sz="2800" b="1" dirty="0" smtClean="0">
                <a:solidFill>
                  <a:srgbClr val="FF0000"/>
                </a:solidFill>
              </a:rPr>
              <a:t>Java Introduction</a:t>
            </a:r>
          </a:p>
          <a:p>
            <a:pPr algn="just"/>
            <a:r>
              <a:rPr lang="en-US" sz="2800" dirty="0" smtClean="0"/>
              <a:t>Java Hello World, Java JVM, JRE and JDK, Difference between C &amp; C++, Java Variables, Java Data Types, Java Operators, Java Input and Output, Java Expressions &amp; Blocks, Java Comment </a:t>
            </a:r>
          </a:p>
          <a:p>
            <a:pPr algn="just"/>
            <a:r>
              <a:rPr lang="en-US" sz="2800" b="1" dirty="0" smtClean="0">
                <a:solidFill>
                  <a:srgbClr val="FF0000"/>
                </a:solidFill>
              </a:rPr>
              <a:t>Java Flow Control</a:t>
            </a:r>
          </a:p>
          <a:p>
            <a:pPr algn="just"/>
            <a:r>
              <a:rPr lang="en-US" sz="2800" dirty="0" smtClean="0"/>
              <a:t>Java if...else, Java switch Statement, Java for Loop, Java for-each Loop, Java while Loop, Java break Statement, Java continue Statement </a:t>
            </a: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457200"/>
            <a:ext cx="8458200" cy="5257800"/>
          </a:xfrm>
        </p:spPr>
        <p:txBody>
          <a:bodyPr>
            <a:noAutofit/>
          </a:bodyPr>
          <a:lstStyle/>
          <a:p>
            <a:pPr algn="just">
              <a:spcBef>
                <a:spcPts val="0"/>
              </a:spcBef>
              <a:buNone/>
            </a:pPr>
            <a:r>
              <a:rPr lang="en-US" sz="1200" dirty="0" smtClean="0">
                <a:latin typeface="Times New Roman" panose="02020603050405020304" pitchFamily="18" charset="0"/>
                <a:ea typeface="SimSun" panose="02010600030101010101" pitchFamily="2" charset="-122"/>
                <a:cs typeface="Times New Roman" panose="02020603050405020304" pitchFamily="18" charset="0"/>
              </a:rPr>
              <a:t>// Java </a:t>
            </a:r>
            <a:r>
              <a:rPr lang="en-US" sz="1200" dirty="0">
                <a:latin typeface="Times New Roman" panose="02020603050405020304" pitchFamily="18" charset="0"/>
                <a:ea typeface="SimSun" panose="02010600030101010101" pitchFamily="2" charset="-122"/>
                <a:cs typeface="Times New Roman" panose="02020603050405020304" pitchFamily="18" charset="0"/>
              </a:rPr>
              <a:t>Arithmetic operations</a:t>
            </a:r>
          </a:p>
          <a:p>
            <a:pPr algn="just">
              <a:spcBef>
                <a:spcPts val="0"/>
              </a:spcBef>
              <a:buNone/>
            </a:pPr>
            <a:r>
              <a:rPr lang="en-US" sz="1200" dirty="0" smtClean="0">
                <a:latin typeface="Times New Roman" panose="02020603050405020304" pitchFamily="18" charset="0"/>
                <a:ea typeface="SimSun" panose="02010600030101010101" pitchFamily="2" charset="-122"/>
                <a:cs typeface="Times New Roman" panose="02020603050405020304" pitchFamily="18" charset="0"/>
              </a:rPr>
              <a:t>import </a:t>
            </a:r>
            <a:r>
              <a:rPr lang="en-US" sz="1200" dirty="0" err="1">
                <a:latin typeface="Times New Roman" panose="02020603050405020304" pitchFamily="18" charset="0"/>
                <a:ea typeface="SimSun" panose="02010600030101010101" pitchFamily="2" charset="-122"/>
                <a:cs typeface="Times New Roman" panose="02020603050405020304" pitchFamily="18" charset="0"/>
              </a:rPr>
              <a:t>java.util.Scanner</a:t>
            </a:r>
            <a:r>
              <a:rPr lang="en-US" sz="1200" dirty="0">
                <a:latin typeface="Times New Roman" panose="02020603050405020304" pitchFamily="18" charset="0"/>
                <a:ea typeface="SimSun" panose="02010600030101010101" pitchFamily="2" charset="-122"/>
                <a:cs typeface="Times New Roman" panose="02020603050405020304" pitchFamily="18" charset="0"/>
              </a:rPr>
              <a:t>;</a:t>
            </a:r>
          </a:p>
          <a:p>
            <a:pPr algn="just">
              <a:spcBef>
                <a:spcPts val="0"/>
              </a:spcBef>
              <a:buNone/>
            </a:pPr>
            <a:endParaRPr lang="en-US" sz="1200" dirty="0">
              <a:latin typeface="Times New Roman" panose="02020603050405020304" pitchFamily="18" charset="0"/>
              <a:ea typeface="SimSun" panose="02010600030101010101" pitchFamily="2" charset="-122"/>
              <a:cs typeface="Times New Roman" panose="02020603050405020304" pitchFamily="18" charset="0"/>
            </a:endParaRP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public class Main {</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public static void main(String[] </a:t>
            </a:r>
            <a:r>
              <a:rPr lang="en-US" sz="1200" dirty="0" err="1">
                <a:latin typeface="Times New Roman" panose="02020603050405020304" pitchFamily="18" charset="0"/>
                <a:ea typeface="SimSun" panose="02010600030101010101" pitchFamily="2" charset="-122"/>
                <a:cs typeface="Times New Roman" panose="02020603050405020304" pitchFamily="18" charset="0"/>
              </a:rPr>
              <a:t>args</a:t>
            </a:r>
            <a:r>
              <a:rPr lang="en-US" sz="1200" dirty="0">
                <a:latin typeface="Times New Roman" panose="02020603050405020304" pitchFamily="18" charset="0"/>
                <a:ea typeface="SimSun" panose="02010600030101010101" pitchFamily="2" charset="-122"/>
                <a:cs typeface="Times New Roman" panose="02020603050405020304" pitchFamily="18" charset="0"/>
              </a:rPr>
              <a:t>) </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 Create a Scanner object to read input from the user</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Scanner input = new Scanner(System.in);</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 Prompt the user to input the first number</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latin typeface="Times New Roman" panose="02020603050405020304" pitchFamily="18" charset="0"/>
                <a:ea typeface="SimSun" panose="02010600030101010101" pitchFamily="2" charset="-122"/>
                <a:cs typeface="Times New Roman" panose="02020603050405020304" pitchFamily="18" charset="0"/>
              </a:rPr>
              <a:t>System.out.print</a:t>
            </a:r>
            <a:r>
              <a:rPr lang="en-US" sz="1200" dirty="0">
                <a:latin typeface="Times New Roman" panose="02020603050405020304" pitchFamily="18" charset="0"/>
                <a:ea typeface="SimSun" panose="02010600030101010101" pitchFamily="2" charset="-122"/>
                <a:cs typeface="Times New Roman" panose="02020603050405020304" pitchFamily="18" charset="0"/>
              </a:rPr>
              <a:t>("Input the first number: ");</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 Read and store the first number</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latin typeface="Times New Roman" panose="02020603050405020304" pitchFamily="18" charset="0"/>
                <a:ea typeface="SimSun" panose="02010600030101010101" pitchFamily="2" charset="-122"/>
                <a:cs typeface="Times New Roman" panose="02020603050405020304" pitchFamily="18" charset="0"/>
              </a:rPr>
              <a:t>int</a:t>
            </a: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latin typeface="Times New Roman" panose="02020603050405020304" pitchFamily="18" charset="0"/>
                <a:ea typeface="SimSun" panose="02010600030101010101" pitchFamily="2" charset="-122"/>
                <a:cs typeface="Times New Roman" panose="02020603050405020304" pitchFamily="18" charset="0"/>
              </a:rPr>
              <a:t>i</a:t>
            </a:r>
            <a:r>
              <a:rPr lang="en-US" sz="1200" dirty="0">
                <a:latin typeface="Times New Roman" panose="02020603050405020304" pitchFamily="18" charset="0"/>
                <a:ea typeface="SimSun" panose="02010600030101010101" pitchFamily="2" charset="-122"/>
                <a:cs typeface="Times New Roman" panose="02020603050405020304" pitchFamily="18" charset="0"/>
              </a:rPr>
              <a:t> = </a:t>
            </a:r>
            <a:r>
              <a:rPr lang="en-US" sz="1200" dirty="0" err="1">
                <a:latin typeface="Times New Roman" panose="02020603050405020304" pitchFamily="18" charset="0"/>
                <a:ea typeface="SimSun" panose="02010600030101010101" pitchFamily="2" charset="-122"/>
                <a:cs typeface="Times New Roman" panose="02020603050405020304" pitchFamily="18" charset="0"/>
              </a:rPr>
              <a:t>input.nextInt</a:t>
            </a:r>
            <a:r>
              <a:rPr lang="en-US" sz="1200" dirty="0">
                <a:latin typeface="Times New Roman" panose="02020603050405020304" pitchFamily="18" charset="0"/>
                <a:ea typeface="SimSun" panose="02010600030101010101" pitchFamily="2" charset="-122"/>
                <a:cs typeface="Times New Roman" panose="02020603050405020304" pitchFamily="18" charset="0"/>
              </a:rPr>
              <a:t>();</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 Prompt the user to input the second number</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latin typeface="Times New Roman" panose="02020603050405020304" pitchFamily="18" charset="0"/>
                <a:ea typeface="SimSun" panose="02010600030101010101" pitchFamily="2" charset="-122"/>
                <a:cs typeface="Times New Roman" panose="02020603050405020304" pitchFamily="18" charset="0"/>
              </a:rPr>
              <a:t>System.out.print</a:t>
            </a:r>
            <a:r>
              <a:rPr lang="en-US" sz="1200" dirty="0">
                <a:latin typeface="Times New Roman" panose="02020603050405020304" pitchFamily="18" charset="0"/>
                <a:ea typeface="SimSun" panose="02010600030101010101" pitchFamily="2" charset="-122"/>
                <a:cs typeface="Times New Roman" panose="02020603050405020304" pitchFamily="18" charset="0"/>
              </a:rPr>
              <a:t>("Input the second number: ");</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 Read and store the second number</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latin typeface="Times New Roman" panose="02020603050405020304" pitchFamily="18" charset="0"/>
                <a:ea typeface="SimSun" panose="02010600030101010101" pitchFamily="2" charset="-122"/>
                <a:cs typeface="Times New Roman" panose="02020603050405020304" pitchFamily="18" charset="0"/>
              </a:rPr>
              <a:t>int</a:t>
            </a:r>
            <a:r>
              <a:rPr lang="en-US" sz="1200" dirty="0">
                <a:latin typeface="Times New Roman" panose="02020603050405020304" pitchFamily="18" charset="0"/>
                <a:ea typeface="SimSun" panose="02010600030101010101" pitchFamily="2" charset="-122"/>
                <a:cs typeface="Times New Roman" panose="02020603050405020304" pitchFamily="18" charset="0"/>
              </a:rPr>
              <a:t> j = </a:t>
            </a:r>
            <a:r>
              <a:rPr lang="en-US" sz="1200" dirty="0" err="1">
                <a:latin typeface="Times New Roman" panose="02020603050405020304" pitchFamily="18" charset="0"/>
                <a:ea typeface="SimSun" panose="02010600030101010101" pitchFamily="2" charset="-122"/>
                <a:cs typeface="Times New Roman" panose="02020603050405020304" pitchFamily="18" charset="0"/>
              </a:rPr>
              <a:t>input.nextInt</a:t>
            </a:r>
            <a:r>
              <a:rPr lang="en-US" sz="1200" dirty="0">
                <a:latin typeface="Times New Roman" panose="02020603050405020304" pitchFamily="18" charset="0"/>
                <a:ea typeface="SimSun" panose="02010600030101010101" pitchFamily="2" charset="-122"/>
                <a:cs typeface="Times New Roman" panose="02020603050405020304" pitchFamily="18" charset="0"/>
              </a:rPr>
              <a:t>();</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latin typeface="Times New Roman" panose="02020603050405020304" pitchFamily="18" charset="0"/>
                <a:ea typeface="SimSun" panose="02010600030101010101" pitchFamily="2" charset="-122"/>
                <a:cs typeface="Times New Roman" panose="02020603050405020304" pitchFamily="18" charset="0"/>
              </a:rPr>
              <a:t>System.out.println</a:t>
            </a:r>
            <a:r>
              <a:rPr lang="en-US" sz="1200" dirty="0">
                <a:latin typeface="Times New Roman" panose="02020603050405020304" pitchFamily="18" charset="0"/>
                <a:ea typeface="SimSun" panose="02010600030101010101" pitchFamily="2" charset="-122"/>
                <a:cs typeface="Times New Roman" panose="02020603050405020304" pitchFamily="18" charset="0"/>
              </a:rPr>
              <a:t>("addition is" + (</a:t>
            </a:r>
            <a:r>
              <a:rPr lang="en-US" sz="1200" dirty="0" err="1">
                <a:latin typeface="Times New Roman" panose="02020603050405020304" pitchFamily="18" charset="0"/>
                <a:ea typeface="SimSun" panose="02010600030101010101" pitchFamily="2" charset="-122"/>
                <a:cs typeface="Times New Roman" panose="02020603050405020304" pitchFamily="18" charset="0"/>
              </a:rPr>
              <a:t>i+j</a:t>
            </a:r>
            <a:r>
              <a:rPr lang="en-US" sz="1200" dirty="0">
                <a:latin typeface="Times New Roman" panose="02020603050405020304" pitchFamily="18" charset="0"/>
                <a:ea typeface="SimSun" panose="02010600030101010101" pitchFamily="2" charset="-122"/>
                <a:cs typeface="Times New Roman" panose="02020603050405020304" pitchFamily="18" charset="0"/>
              </a:rPr>
              <a:t>)+'\n');</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latin typeface="Times New Roman" panose="02020603050405020304" pitchFamily="18" charset="0"/>
                <a:ea typeface="SimSun" panose="02010600030101010101" pitchFamily="2" charset="-122"/>
                <a:cs typeface="Times New Roman" panose="02020603050405020304" pitchFamily="18" charset="0"/>
              </a:rPr>
              <a:t>System.out.println</a:t>
            </a:r>
            <a:r>
              <a:rPr lang="en-US" sz="1200" dirty="0">
                <a:latin typeface="Times New Roman" panose="02020603050405020304" pitchFamily="18" charset="0"/>
                <a:ea typeface="SimSun" panose="02010600030101010101" pitchFamily="2" charset="-122"/>
                <a:cs typeface="Times New Roman" panose="02020603050405020304" pitchFamily="18" charset="0"/>
              </a:rPr>
              <a:t>("subtraction is" + (</a:t>
            </a:r>
            <a:r>
              <a:rPr lang="en-US" sz="1200" dirty="0" err="1">
                <a:latin typeface="Times New Roman" panose="02020603050405020304" pitchFamily="18" charset="0"/>
                <a:ea typeface="SimSun" panose="02010600030101010101" pitchFamily="2" charset="-122"/>
                <a:cs typeface="Times New Roman" panose="02020603050405020304" pitchFamily="18" charset="0"/>
              </a:rPr>
              <a:t>i</a:t>
            </a:r>
            <a:r>
              <a:rPr lang="en-US" sz="1200" dirty="0">
                <a:latin typeface="Times New Roman" panose="02020603050405020304" pitchFamily="18" charset="0"/>
                <a:ea typeface="SimSun" panose="02010600030101010101" pitchFamily="2" charset="-122"/>
                <a:cs typeface="Times New Roman" panose="02020603050405020304" pitchFamily="18" charset="0"/>
              </a:rPr>
              <a:t>-j)+'\n');</a:t>
            </a:r>
          </a:p>
          <a:p>
            <a:pPr algn="just">
              <a:spcBef>
                <a:spcPts val="0"/>
              </a:spcBef>
              <a:buNone/>
            </a:pPr>
            <a:endParaRPr lang="en-US" sz="1200" dirty="0">
              <a:latin typeface="Times New Roman" panose="02020603050405020304" pitchFamily="18" charset="0"/>
              <a:ea typeface="SimSun" panose="02010600030101010101" pitchFamily="2" charset="-122"/>
              <a:cs typeface="Times New Roman" panose="02020603050405020304" pitchFamily="18" charset="0"/>
            </a:endParaRP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smtClean="0">
                <a:latin typeface="Times New Roman" panose="02020603050405020304" pitchFamily="18" charset="0"/>
                <a:ea typeface="SimSun" panose="02010600030101010101" pitchFamily="2" charset="-122"/>
                <a:cs typeface="Times New Roman" panose="02020603050405020304" pitchFamily="18" charset="0"/>
              </a:rPr>
              <a:t>System.out.println</a:t>
            </a:r>
            <a:r>
              <a:rPr lang="en-US" sz="1200" dirty="0">
                <a:latin typeface="Times New Roman" panose="02020603050405020304" pitchFamily="18" charset="0"/>
                <a:ea typeface="SimSun" panose="02010600030101010101" pitchFamily="2" charset="-122"/>
                <a:cs typeface="Times New Roman" panose="02020603050405020304" pitchFamily="18" charset="0"/>
              </a:rPr>
              <a:t>("multiplication is" + (</a:t>
            </a:r>
            <a:r>
              <a:rPr lang="en-US" sz="1200" dirty="0" err="1">
                <a:latin typeface="Times New Roman" panose="02020603050405020304" pitchFamily="18" charset="0"/>
                <a:ea typeface="SimSun" panose="02010600030101010101" pitchFamily="2" charset="-122"/>
                <a:cs typeface="Times New Roman" panose="02020603050405020304" pitchFamily="18" charset="0"/>
              </a:rPr>
              <a:t>i</a:t>
            </a:r>
            <a:r>
              <a:rPr lang="en-US" sz="1200" dirty="0">
                <a:latin typeface="Times New Roman" panose="02020603050405020304" pitchFamily="18" charset="0"/>
                <a:ea typeface="SimSun" panose="02010600030101010101" pitchFamily="2" charset="-122"/>
                <a:cs typeface="Times New Roman" panose="02020603050405020304" pitchFamily="18" charset="0"/>
              </a:rPr>
              <a:t>*j)+'\n');</a:t>
            </a:r>
          </a:p>
          <a:p>
            <a:pPr algn="just">
              <a:spcBef>
                <a:spcPts val="0"/>
              </a:spcBef>
              <a:buNone/>
            </a:pPr>
            <a:endParaRPr lang="en-US" sz="1200" dirty="0">
              <a:latin typeface="Times New Roman" panose="02020603050405020304" pitchFamily="18" charset="0"/>
              <a:ea typeface="SimSun" panose="02010600030101010101" pitchFamily="2" charset="-122"/>
              <a:cs typeface="Times New Roman" panose="02020603050405020304" pitchFamily="18" charset="0"/>
            </a:endParaRP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smtClean="0">
                <a:latin typeface="Times New Roman" panose="02020603050405020304" pitchFamily="18" charset="0"/>
                <a:ea typeface="SimSun" panose="02010600030101010101" pitchFamily="2" charset="-122"/>
                <a:cs typeface="Times New Roman" panose="02020603050405020304" pitchFamily="18" charset="0"/>
              </a:rPr>
              <a:t>System.out.println</a:t>
            </a:r>
            <a:r>
              <a:rPr lang="en-US" sz="1200" dirty="0">
                <a:latin typeface="Times New Roman" panose="02020603050405020304" pitchFamily="18" charset="0"/>
                <a:ea typeface="SimSun" panose="02010600030101010101" pitchFamily="2" charset="-122"/>
                <a:cs typeface="Times New Roman" panose="02020603050405020304" pitchFamily="18" charset="0"/>
              </a:rPr>
              <a:t>("</a:t>
            </a:r>
            <a:r>
              <a:rPr lang="en-US" sz="1200" dirty="0" err="1">
                <a:latin typeface="Times New Roman" panose="02020603050405020304" pitchFamily="18" charset="0"/>
                <a:ea typeface="SimSun" panose="02010600030101010101" pitchFamily="2" charset="-122"/>
                <a:cs typeface="Times New Roman" panose="02020603050405020304" pitchFamily="18" charset="0"/>
              </a:rPr>
              <a:t>divisionion</a:t>
            </a:r>
            <a:r>
              <a:rPr lang="en-US" sz="1200" dirty="0">
                <a:latin typeface="Times New Roman" panose="02020603050405020304" pitchFamily="18" charset="0"/>
                <a:ea typeface="SimSun" panose="02010600030101010101" pitchFamily="2" charset="-122"/>
                <a:cs typeface="Times New Roman" panose="02020603050405020304" pitchFamily="18" charset="0"/>
              </a:rPr>
              <a:t> is" + (</a:t>
            </a:r>
            <a:r>
              <a:rPr lang="en-US" sz="1200" dirty="0" err="1">
                <a:latin typeface="Times New Roman" panose="02020603050405020304" pitchFamily="18" charset="0"/>
                <a:ea typeface="SimSun" panose="02010600030101010101" pitchFamily="2" charset="-122"/>
                <a:cs typeface="Times New Roman" panose="02020603050405020304" pitchFamily="18" charset="0"/>
              </a:rPr>
              <a:t>i</a:t>
            </a:r>
            <a:r>
              <a:rPr lang="en-US" sz="1200" dirty="0">
                <a:latin typeface="Times New Roman" panose="02020603050405020304" pitchFamily="18" charset="0"/>
                <a:ea typeface="SimSun" panose="02010600030101010101" pitchFamily="2" charset="-122"/>
                <a:cs typeface="Times New Roman" panose="02020603050405020304" pitchFamily="18" charset="0"/>
              </a:rPr>
              <a:t>/j)+'\n');</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smtClean="0">
                <a:latin typeface="Times New Roman" panose="02020603050405020304" pitchFamily="18" charset="0"/>
                <a:ea typeface="SimSun" panose="02010600030101010101" pitchFamily="2" charset="-122"/>
                <a:cs typeface="Times New Roman" panose="02020603050405020304" pitchFamily="18" charset="0"/>
              </a:rPr>
              <a:t>System.out.println</a:t>
            </a:r>
            <a:r>
              <a:rPr lang="en-US" sz="1200" dirty="0">
                <a:latin typeface="Times New Roman" panose="02020603050405020304" pitchFamily="18" charset="0"/>
                <a:ea typeface="SimSun" panose="02010600030101010101" pitchFamily="2" charset="-122"/>
                <a:cs typeface="Times New Roman" panose="02020603050405020304" pitchFamily="18" charset="0"/>
              </a:rPr>
              <a:t>("modulo division  is" +(</a:t>
            </a:r>
            <a:r>
              <a:rPr lang="en-US" sz="1200" dirty="0" err="1">
                <a:latin typeface="Times New Roman" panose="02020603050405020304" pitchFamily="18" charset="0"/>
                <a:ea typeface="SimSun" panose="02010600030101010101" pitchFamily="2" charset="-122"/>
                <a:cs typeface="Times New Roman" panose="02020603050405020304" pitchFamily="18" charset="0"/>
              </a:rPr>
              <a:t>i%j</a:t>
            </a:r>
            <a:r>
              <a:rPr lang="en-US" sz="1200" dirty="0">
                <a:latin typeface="Times New Roman" panose="02020603050405020304" pitchFamily="18" charset="0"/>
                <a:ea typeface="SimSun" panose="02010600030101010101" pitchFamily="2" charset="-122"/>
                <a:cs typeface="Times New Roman" panose="02020603050405020304" pitchFamily="18" charset="0"/>
              </a:rPr>
              <a:t>)+'\n');</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  }</a:t>
            </a:r>
          </a:p>
          <a:p>
            <a:pPr algn="just">
              <a:spcBef>
                <a:spcPts val="0"/>
              </a:spcBef>
              <a:buNone/>
            </a:pPr>
            <a:r>
              <a:rPr lang="en-US" sz="1200" dirty="0">
                <a:latin typeface="Times New Roman" panose="02020603050405020304" pitchFamily="18" charset="0"/>
                <a:ea typeface="SimSun" panose="02010600030101010101" pitchFamily="2" charset="-122"/>
                <a:cs typeface="Times New Roman" panose="02020603050405020304" pitchFamily="18" charset="0"/>
              </a:rPr>
              <a:t>}</a:t>
            </a:r>
          </a:p>
          <a:p>
            <a:pPr algn="just">
              <a:spcBef>
                <a:spcPts val="0"/>
              </a:spcBef>
              <a:buNone/>
            </a:pPr>
            <a:endParaRPr lang="en-US" sz="12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533400"/>
            <a:ext cx="8458200" cy="5791200"/>
          </a:xfrm>
        </p:spPr>
        <p:txBody>
          <a:bodyPr>
            <a:noAutofit/>
          </a:bodyPr>
          <a:lstStyle/>
          <a:p>
            <a:r>
              <a:rPr lang="en-US" sz="2000" b="1" dirty="0" smtClean="0">
                <a:solidFill>
                  <a:srgbClr val="FF0000"/>
                </a:solidFill>
              </a:rPr>
              <a:t>Java Operator Precedence</a:t>
            </a:r>
            <a:endParaRPr lang="en-US" sz="2000" b="1"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graphicFrame>
        <p:nvGraphicFramePr>
          <p:cNvPr id="6" name="Table 5"/>
          <p:cNvGraphicFramePr>
            <a:graphicFrameLocks noGrp="1"/>
          </p:cNvGraphicFramePr>
          <p:nvPr/>
        </p:nvGraphicFramePr>
        <p:xfrm>
          <a:off x="762000" y="914400"/>
          <a:ext cx="7696200" cy="5567302"/>
        </p:xfrm>
        <a:graphic>
          <a:graphicData uri="http://schemas.openxmlformats.org/drawingml/2006/table">
            <a:tbl>
              <a:tblPr/>
              <a:tblGrid>
                <a:gridCol w="1676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290915">
                <a:tc>
                  <a:txBody>
                    <a:bodyPr/>
                    <a:lstStyle/>
                    <a:p>
                      <a:pPr algn="ctr" fontAlgn="t"/>
                      <a:r>
                        <a:rPr lang="en-US" sz="1800" b="1" dirty="0">
                          <a:solidFill>
                            <a:srgbClr val="0000FF"/>
                          </a:solidFill>
                          <a:latin typeface="+mn-lt"/>
                        </a:rPr>
                        <a:t>Operator Type</a:t>
                      </a:r>
                    </a:p>
                  </a:txBody>
                  <a:tcPr marL="66117" marR="66117" marT="66117" marB="66117">
                    <a:lnL w="9525" cap="flat" cmpd="sng" algn="ctr">
                      <a:solidFill>
                        <a:srgbClr val="70669E"/>
                      </a:solidFill>
                      <a:prstDash val="solid"/>
                      <a:round/>
                      <a:headEnd type="none" w="med" len="med"/>
                      <a:tailEnd type="none" w="med" len="med"/>
                    </a:lnL>
                    <a:lnR w="9525" cap="flat" cmpd="sng" algn="ctr">
                      <a:solidFill>
                        <a:srgbClr val="70669E"/>
                      </a:solidFill>
                      <a:prstDash val="solid"/>
                      <a:round/>
                      <a:headEnd type="none" w="med" len="med"/>
                      <a:tailEnd type="none" w="med" len="med"/>
                    </a:lnR>
                    <a:lnT w="9525" cap="flat" cmpd="sng" algn="ctr">
                      <a:solidFill>
                        <a:srgbClr val="70669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b="1" dirty="0">
                          <a:solidFill>
                            <a:srgbClr val="0000FF"/>
                          </a:solidFill>
                          <a:latin typeface="+mn-lt"/>
                        </a:rPr>
                        <a:t>Category</a:t>
                      </a:r>
                    </a:p>
                  </a:txBody>
                  <a:tcPr marL="66117" marR="66117" marT="66117" marB="66117">
                    <a:lnL w="9525" cap="flat" cmpd="sng" algn="ctr">
                      <a:solidFill>
                        <a:srgbClr val="70669E"/>
                      </a:solidFill>
                      <a:prstDash val="solid"/>
                      <a:round/>
                      <a:headEnd type="none" w="med" len="med"/>
                      <a:tailEnd type="none" w="med" len="med"/>
                    </a:lnL>
                    <a:lnR w="9525" cap="flat" cmpd="sng" algn="ctr">
                      <a:solidFill>
                        <a:srgbClr val="70669E"/>
                      </a:solidFill>
                      <a:prstDash val="solid"/>
                      <a:round/>
                      <a:headEnd type="none" w="med" len="med"/>
                      <a:tailEnd type="none" w="med" len="med"/>
                    </a:lnR>
                    <a:lnT w="9525" cap="flat" cmpd="sng" algn="ctr">
                      <a:solidFill>
                        <a:srgbClr val="70669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b="1" dirty="0">
                          <a:solidFill>
                            <a:srgbClr val="0000FF"/>
                          </a:solidFill>
                          <a:latin typeface="+mn-lt"/>
                        </a:rPr>
                        <a:t>Precedence</a:t>
                      </a:r>
                    </a:p>
                  </a:txBody>
                  <a:tcPr marL="66117" marR="66117" marT="66117" marB="66117">
                    <a:lnL w="9525" cap="flat" cmpd="sng" algn="ctr">
                      <a:solidFill>
                        <a:srgbClr val="70669E"/>
                      </a:solidFill>
                      <a:prstDash val="solid"/>
                      <a:round/>
                      <a:headEnd type="none" w="med" len="med"/>
                      <a:tailEnd type="none" w="med" len="med"/>
                    </a:lnL>
                    <a:lnR w="9525" cap="flat" cmpd="sng" algn="ctr">
                      <a:solidFill>
                        <a:srgbClr val="70669E"/>
                      </a:solidFill>
                      <a:prstDash val="solid"/>
                      <a:round/>
                      <a:headEnd type="none" w="med" len="med"/>
                      <a:tailEnd type="none" w="med" len="med"/>
                    </a:lnR>
                    <a:lnT w="9525" cap="flat" cmpd="sng" algn="ctr">
                      <a:solidFill>
                        <a:srgbClr val="70669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246837">
                <a:tc rowSpan="2">
                  <a:txBody>
                    <a:bodyPr/>
                    <a:lstStyle/>
                    <a:p>
                      <a:pPr algn="just" fontAlgn="t"/>
                      <a:r>
                        <a:rPr lang="en-US" sz="1800" dirty="0">
                          <a:solidFill>
                            <a:srgbClr val="333333"/>
                          </a:solidFill>
                          <a:latin typeface="+mn-lt"/>
                        </a:rPr>
                        <a:t>Unary</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latin typeface="+mn-lt"/>
                        </a:rPr>
                        <a:t>postfix</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i="1">
                          <a:solidFill>
                            <a:srgbClr val="333333"/>
                          </a:solidFill>
                          <a:latin typeface="+mn-lt"/>
                        </a:rPr>
                        <a:t>expr</a:t>
                      </a:r>
                      <a:r>
                        <a:rPr lang="en-US" sz="1800">
                          <a:solidFill>
                            <a:srgbClr val="333333"/>
                          </a:solidFill>
                          <a:latin typeface="+mn-lt"/>
                        </a:rPr>
                        <a:t>++ </a:t>
                      </a:r>
                      <a:r>
                        <a:rPr lang="en-US" sz="1800" i="1">
                          <a:solidFill>
                            <a:srgbClr val="333333"/>
                          </a:solidFill>
                          <a:latin typeface="+mn-lt"/>
                        </a:rPr>
                        <a:t>expr</a:t>
                      </a:r>
                      <a:r>
                        <a:rPr lang="en-US" sz="1800">
                          <a:solidFill>
                            <a:srgbClr val="333333"/>
                          </a:solidFill>
                          <a:latin typeface="+mn-lt"/>
                        </a:rPr>
                        <a:t>--</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05518">
                <a:tc vMerge="1">
                  <a:txBody>
                    <a:bodyPr/>
                    <a:lstStyle/>
                    <a:p>
                      <a:endParaRPr lang="en-US"/>
                    </a:p>
                  </a:txBody>
                  <a:tcPr/>
                </a:tc>
                <a:tc>
                  <a:txBody>
                    <a:bodyPr/>
                    <a:lstStyle/>
                    <a:p>
                      <a:pPr algn="just" fontAlgn="t"/>
                      <a:r>
                        <a:rPr lang="en-US" sz="1800" dirty="0">
                          <a:solidFill>
                            <a:srgbClr val="333333"/>
                          </a:solidFill>
                          <a:latin typeface="+mn-lt"/>
                        </a:rPr>
                        <a:t>prefix</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latin typeface="+mn-lt"/>
                        </a:rPr>
                        <a:t>++</a:t>
                      </a:r>
                      <a:r>
                        <a:rPr lang="en-US" sz="1800" i="1">
                          <a:solidFill>
                            <a:srgbClr val="333333"/>
                          </a:solidFill>
                          <a:latin typeface="+mn-lt"/>
                        </a:rPr>
                        <a:t>expr</a:t>
                      </a:r>
                      <a:r>
                        <a:rPr lang="en-US" sz="1800">
                          <a:solidFill>
                            <a:srgbClr val="333333"/>
                          </a:solidFill>
                          <a:latin typeface="+mn-lt"/>
                        </a:rPr>
                        <a:t> --</a:t>
                      </a:r>
                      <a:r>
                        <a:rPr lang="en-US" sz="1800" i="1">
                          <a:solidFill>
                            <a:srgbClr val="333333"/>
                          </a:solidFill>
                          <a:latin typeface="+mn-lt"/>
                        </a:rPr>
                        <a:t>expr</a:t>
                      </a:r>
                      <a:r>
                        <a:rPr lang="en-US" sz="1800">
                          <a:solidFill>
                            <a:srgbClr val="333333"/>
                          </a:solidFill>
                          <a:latin typeface="+mn-lt"/>
                        </a:rPr>
                        <a:t> +</a:t>
                      </a:r>
                      <a:r>
                        <a:rPr lang="en-US" sz="1800" i="1">
                          <a:solidFill>
                            <a:srgbClr val="333333"/>
                          </a:solidFill>
                          <a:latin typeface="+mn-lt"/>
                        </a:rPr>
                        <a:t>expr</a:t>
                      </a:r>
                      <a:r>
                        <a:rPr lang="en-US" sz="1800">
                          <a:solidFill>
                            <a:srgbClr val="333333"/>
                          </a:solidFill>
                          <a:latin typeface="+mn-lt"/>
                        </a:rPr>
                        <a:t> -</a:t>
                      </a:r>
                      <a:r>
                        <a:rPr lang="en-US" sz="1800" i="1">
                          <a:solidFill>
                            <a:srgbClr val="333333"/>
                          </a:solidFill>
                          <a:latin typeface="+mn-lt"/>
                        </a:rPr>
                        <a:t>expr</a:t>
                      </a:r>
                      <a:r>
                        <a:rPr lang="en-US" sz="1800">
                          <a:solidFill>
                            <a:srgbClr val="333333"/>
                          </a:solidFill>
                          <a:latin typeface="+mn-lt"/>
                        </a:rPr>
                        <a:t> ~ !</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46837">
                <a:tc rowSpan="2">
                  <a:txBody>
                    <a:bodyPr/>
                    <a:lstStyle/>
                    <a:p>
                      <a:pPr algn="just" fontAlgn="t"/>
                      <a:r>
                        <a:rPr lang="en-US" sz="1800">
                          <a:solidFill>
                            <a:srgbClr val="333333"/>
                          </a:solidFill>
                          <a:latin typeface="+mn-lt"/>
                        </a:rPr>
                        <a:t>Arithmetic</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latin typeface="+mn-lt"/>
                        </a:rPr>
                        <a:t>multiplicative</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latin typeface="+mn-lt"/>
                        </a:rPr>
                        <a:t>* / %</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6837">
                <a:tc vMerge="1">
                  <a:txBody>
                    <a:bodyPr/>
                    <a:lstStyle/>
                    <a:p>
                      <a:endParaRPr lang="en-US"/>
                    </a:p>
                  </a:txBody>
                  <a:tcPr/>
                </a:tc>
                <a:tc>
                  <a:txBody>
                    <a:bodyPr/>
                    <a:lstStyle/>
                    <a:p>
                      <a:pPr algn="just" fontAlgn="t"/>
                      <a:r>
                        <a:rPr lang="en-US" sz="1800" dirty="0">
                          <a:solidFill>
                            <a:srgbClr val="333333"/>
                          </a:solidFill>
                          <a:latin typeface="+mn-lt"/>
                        </a:rPr>
                        <a:t>additive</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latin typeface="+mn-lt"/>
                        </a:rPr>
                        <a:t>+ -</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46837">
                <a:tc>
                  <a:txBody>
                    <a:bodyPr/>
                    <a:lstStyle/>
                    <a:p>
                      <a:pPr algn="just" fontAlgn="t"/>
                      <a:r>
                        <a:rPr lang="en-US" sz="1800">
                          <a:solidFill>
                            <a:srgbClr val="333333"/>
                          </a:solidFill>
                          <a:latin typeface="+mn-lt"/>
                        </a:rPr>
                        <a:t>Shift</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latin typeface="+mn-lt"/>
                        </a:rPr>
                        <a:t>shift</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latin typeface="+mn-lt"/>
                        </a:rPr>
                        <a:t>&lt;&lt; &gt;&gt; &gt;&gt;&gt;</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6837">
                <a:tc rowSpan="2">
                  <a:txBody>
                    <a:bodyPr/>
                    <a:lstStyle/>
                    <a:p>
                      <a:pPr algn="just" fontAlgn="t"/>
                      <a:r>
                        <a:rPr lang="en-US" sz="1800">
                          <a:solidFill>
                            <a:srgbClr val="333333"/>
                          </a:solidFill>
                          <a:latin typeface="+mn-lt"/>
                        </a:rPr>
                        <a:t>Relational</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latin typeface="+mn-lt"/>
                        </a:rPr>
                        <a:t>comparison</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latin typeface="+mn-lt"/>
                        </a:rPr>
                        <a:t>&lt; &gt; &lt;= &gt;= instanceof</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246837">
                <a:tc vMerge="1">
                  <a:txBody>
                    <a:bodyPr/>
                    <a:lstStyle/>
                    <a:p>
                      <a:endParaRPr lang="en-US"/>
                    </a:p>
                  </a:txBody>
                  <a:tcPr/>
                </a:tc>
                <a:tc>
                  <a:txBody>
                    <a:bodyPr/>
                    <a:lstStyle/>
                    <a:p>
                      <a:pPr algn="just" fontAlgn="t"/>
                      <a:r>
                        <a:rPr lang="en-US" sz="1800">
                          <a:solidFill>
                            <a:srgbClr val="333333"/>
                          </a:solidFill>
                          <a:latin typeface="+mn-lt"/>
                        </a:rPr>
                        <a:t>equality</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latin typeface="+mn-lt"/>
                        </a:rPr>
                        <a:t>== !=</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46837">
                <a:tc rowSpan="3">
                  <a:txBody>
                    <a:bodyPr/>
                    <a:lstStyle/>
                    <a:p>
                      <a:pPr algn="just" fontAlgn="t"/>
                      <a:r>
                        <a:rPr lang="en-US" sz="1800">
                          <a:solidFill>
                            <a:srgbClr val="333333"/>
                          </a:solidFill>
                          <a:latin typeface="+mn-lt"/>
                        </a:rPr>
                        <a:t>Bitwise</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latin typeface="+mn-lt"/>
                        </a:rPr>
                        <a:t>bitwise AND</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latin typeface="+mn-lt"/>
                        </a:rPr>
                        <a:t>&amp;</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246837">
                <a:tc vMerge="1">
                  <a:txBody>
                    <a:bodyPr/>
                    <a:lstStyle/>
                    <a:p>
                      <a:endParaRPr lang="en-US"/>
                    </a:p>
                  </a:txBody>
                  <a:tcPr/>
                </a:tc>
                <a:tc>
                  <a:txBody>
                    <a:bodyPr/>
                    <a:lstStyle/>
                    <a:p>
                      <a:pPr algn="just" fontAlgn="t"/>
                      <a:r>
                        <a:rPr lang="en-US" sz="1800">
                          <a:solidFill>
                            <a:srgbClr val="333333"/>
                          </a:solidFill>
                          <a:latin typeface="+mn-lt"/>
                        </a:rPr>
                        <a:t>bitwise exclusive OR</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latin typeface="+mn-lt"/>
                        </a:rPr>
                        <a:t>^</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46837">
                <a:tc vMerge="1">
                  <a:txBody>
                    <a:bodyPr/>
                    <a:lstStyle/>
                    <a:p>
                      <a:endParaRPr lang="en-US"/>
                    </a:p>
                  </a:txBody>
                  <a:tcPr/>
                </a:tc>
                <a:tc>
                  <a:txBody>
                    <a:bodyPr/>
                    <a:lstStyle/>
                    <a:p>
                      <a:pPr algn="just" fontAlgn="t"/>
                      <a:r>
                        <a:rPr lang="en-US" sz="1800">
                          <a:solidFill>
                            <a:srgbClr val="333333"/>
                          </a:solidFill>
                          <a:latin typeface="+mn-lt"/>
                        </a:rPr>
                        <a:t>bitwise inclusive OR</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latin typeface="+mn-lt"/>
                        </a:rPr>
                        <a:t>|</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246837">
                <a:tc rowSpan="2">
                  <a:txBody>
                    <a:bodyPr/>
                    <a:lstStyle/>
                    <a:p>
                      <a:pPr algn="just" fontAlgn="t"/>
                      <a:r>
                        <a:rPr lang="en-US" sz="1800">
                          <a:solidFill>
                            <a:srgbClr val="333333"/>
                          </a:solidFill>
                          <a:latin typeface="+mn-lt"/>
                        </a:rPr>
                        <a:t>Logical</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latin typeface="+mn-lt"/>
                        </a:rPr>
                        <a:t>logical AND</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latin typeface="+mn-lt"/>
                        </a:rPr>
                        <a:t>&amp;&amp;</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46837">
                <a:tc vMerge="1">
                  <a:txBody>
                    <a:bodyPr/>
                    <a:lstStyle/>
                    <a:p>
                      <a:endParaRPr lang="en-US"/>
                    </a:p>
                  </a:txBody>
                  <a:tcPr/>
                </a:tc>
                <a:tc>
                  <a:txBody>
                    <a:bodyPr/>
                    <a:lstStyle/>
                    <a:p>
                      <a:pPr algn="just" fontAlgn="t"/>
                      <a:r>
                        <a:rPr lang="en-US" sz="1800">
                          <a:solidFill>
                            <a:srgbClr val="333333"/>
                          </a:solidFill>
                          <a:latin typeface="+mn-lt"/>
                        </a:rPr>
                        <a:t>logical OR</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latin typeface="+mn-lt"/>
                        </a:rPr>
                        <a:t>||</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246837">
                <a:tc>
                  <a:txBody>
                    <a:bodyPr/>
                    <a:lstStyle/>
                    <a:p>
                      <a:pPr algn="just" fontAlgn="t"/>
                      <a:r>
                        <a:rPr lang="en-US" sz="1800">
                          <a:solidFill>
                            <a:srgbClr val="333333"/>
                          </a:solidFill>
                          <a:latin typeface="+mn-lt"/>
                        </a:rPr>
                        <a:t>Ternary</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latin typeface="+mn-lt"/>
                        </a:rPr>
                        <a:t>ternary</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latin typeface="+mn-lt"/>
                        </a:rPr>
                        <a:t>? :</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405518">
                <a:tc>
                  <a:txBody>
                    <a:bodyPr/>
                    <a:lstStyle/>
                    <a:p>
                      <a:pPr algn="just" fontAlgn="t"/>
                      <a:r>
                        <a:rPr lang="en-US" sz="1800">
                          <a:solidFill>
                            <a:srgbClr val="333333"/>
                          </a:solidFill>
                          <a:latin typeface="+mn-lt"/>
                        </a:rPr>
                        <a:t>Assignment</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latin typeface="+mn-lt"/>
                        </a:rPr>
                        <a:t>assignment</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latin typeface="+mn-lt"/>
                        </a:rPr>
                        <a:t>= += -= *= /= %= &amp;= ^= |= &lt;&lt;= &gt;&gt;= &gt;&gt;&gt;=</a:t>
                      </a:r>
                    </a:p>
                  </a:txBody>
                  <a:tcPr marL="44078" marR="44078" marT="44078" marB="440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685800"/>
            <a:ext cx="8458200" cy="5791200"/>
          </a:xfrm>
        </p:spPr>
        <p:txBody>
          <a:bodyPr>
            <a:noAutofit/>
          </a:bodyPr>
          <a:lstStyle/>
          <a:p>
            <a:pPr algn="just"/>
            <a:r>
              <a:rPr lang="en-US" sz="2400" b="1" dirty="0" smtClean="0">
                <a:hlinkClick r:id="rId2"/>
              </a:rPr>
              <a:t>https://www.javatpoint.com/operators-in-java</a:t>
            </a:r>
            <a:endParaRPr lang="en-US" sz="2400" b="1" dirty="0" smtClean="0"/>
          </a:p>
          <a:p>
            <a:pPr algn="just"/>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685800"/>
            <a:ext cx="8458200" cy="5791200"/>
          </a:xfrm>
        </p:spPr>
        <p:txBody>
          <a:bodyPr>
            <a:noAutofit/>
          </a:bodyPr>
          <a:lstStyle/>
          <a:p>
            <a:r>
              <a:rPr lang="en-US" sz="2400" b="1" dirty="0" smtClean="0">
                <a:solidFill>
                  <a:srgbClr val="FF0000"/>
                </a:solidFill>
              </a:rPr>
              <a:t>Java Unary Operator</a:t>
            </a:r>
          </a:p>
          <a:p>
            <a:r>
              <a:rPr lang="en-US" sz="2400" dirty="0" smtClean="0"/>
              <a:t>The Java unary operators require only one operand.</a:t>
            </a:r>
          </a:p>
          <a:p>
            <a:pPr>
              <a:buNone/>
            </a:pPr>
            <a:r>
              <a:rPr lang="en-US" sz="2400" b="1" dirty="0" smtClean="0"/>
              <a:t>Unary operators are used to perform various operations i.e.:</a:t>
            </a:r>
          </a:p>
          <a:p>
            <a:r>
              <a:rPr lang="en-US" sz="2400" dirty="0" smtClean="0"/>
              <a:t>incrementing/decrementing a value by one</a:t>
            </a:r>
          </a:p>
          <a:p>
            <a:r>
              <a:rPr lang="en-US" sz="2400" dirty="0" smtClean="0"/>
              <a:t>negating an expression</a:t>
            </a:r>
          </a:p>
          <a:p>
            <a:r>
              <a:rPr lang="en-US" sz="2400" dirty="0" smtClean="0"/>
              <a:t>inverting the value of a boolean</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685800"/>
            <a:ext cx="8458200" cy="5791200"/>
          </a:xfrm>
        </p:spPr>
        <p:txBody>
          <a:bodyPr>
            <a:noAutofit/>
          </a:bodyPr>
          <a:lstStyle/>
          <a:p>
            <a:r>
              <a:rPr lang="en-US" sz="2400" b="1" dirty="0" smtClean="0">
                <a:solidFill>
                  <a:srgbClr val="FF0000"/>
                </a:solidFill>
              </a:rPr>
              <a:t>Java Unary Operator Example: ++ and --</a:t>
            </a:r>
          </a:p>
          <a:p>
            <a:pPr>
              <a:buNone/>
            </a:pPr>
            <a:r>
              <a:rPr lang="en-US" sz="2400" b="1" dirty="0" smtClean="0"/>
              <a:t>public</a:t>
            </a:r>
            <a:r>
              <a:rPr lang="en-US" sz="2400" dirty="0" smtClean="0"/>
              <a:t> </a:t>
            </a:r>
            <a:r>
              <a:rPr lang="en-US" sz="2400" b="1" dirty="0" smtClean="0"/>
              <a:t>class</a:t>
            </a:r>
            <a:r>
              <a:rPr lang="en-US" sz="2400" dirty="0" smtClean="0"/>
              <a:t> </a:t>
            </a:r>
            <a:r>
              <a:rPr lang="en-US" sz="2400" dirty="0" err="1" smtClean="0"/>
              <a:t>OperatorExample</a:t>
            </a:r>
            <a:r>
              <a:rPr lang="en-US" sz="2400" dirty="0" smtClean="0"/>
              <a:t>{  </a:t>
            </a:r>
          </a:p>
          <a:p>
            <a:pPr>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b="1" dirty="0" err="1" smtClean="0"/>
              <a:t>int</a:t>
            </a:r>
            <a:r>
              <a:rPr lang="en-US" sz="2400" dirty="0" smtClean="0"/>
              <a:t> x=10;  </a:t>
            </a:r>
          </a:p>
          <a:p>
            <a:pPr>
              <a:buNone/>
            </a:pPr>
            <a:r>
              <a:rPr lang="en-US" sz="2400" dirty="0" smtClean="0"/>
              <a:t>System.out.println(x++);//10 (11)  </a:t>
            </a:r>
          </a:p>
          <a:p>
            <a:pPr>
              <a:buNone/>
            </a:pPr>
            <a:r>
              <a:rPr lang="en-US" sz="2400" dirty="0" smtClean="0"/>
              <a:t>System.out.println(++x);//12  </a:t>
            </a:r>
          </a:p>
          <a:p>
            <a:pPr>
              <a:buNone/>
            </a:pPr>
            <a:r>
              <a:rPr lang="en-US" sz="2400" dirty="0" smtClean="0"/>
              <a:t>System.out.println(x--);//12 (11)  </a:t>
            </a:r>
          </a:p>
          <a:p>
            <a:pPr>
              <a:buNone/>
            </a:pPr>
            <a:r>
              <a:rPr lang="en-US" sz="2400" dirty="0" smtClean="0"/>
              <a:t>System.out.println(--x);//10  </a:t>
            </a:r>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5638800" y="1905000"/>
            <a:ext cx="2057400"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2800" b="1" dirty="0" smtClean="0">
                <a:solidFill>
                  <a:srgbClr val="FF0000"/>
                </a:solidFill>
                <a:cs typeface="Arial" pitchFamily="34" charset="0"/>
              </a:rPr>
              <a:t>Output:</a:t>
            </a:r>
          </a:p>
          <a:p>
            <a:pPr lvl="0" algn="just" fontAlgn="base">
              <a:spcBef>
                <a:spcPct val="0"/>
              </a:spcBef>
              <a:spcAft>
                <a:spcPct val="0"/>
              </a:spcAft>
            </a:pPr>
            <a:r>
              <a:rPr lang="en-US" sz="2800" b="1" dirty="0" smtClean="0">
                <a:solidFill>
                  <a:srgbClr val="333333"/>
                </a:solidFill>
                <a:cs typeface="Arial" pitchFamily="34" charset="0"/>
              </a:rPr>
              <a:t>10</a:t>
            </a:r>
          </a:p>
          <a:p>
            <a:pPr lvl="0" algn="just" fontAlgn="base">
              <a:spcBef>
                <a:spcPct val="0"/>
              </a:spcBef>
              <a:spcAft>
                <a:spcPct val="0"/>
              </a:spcAft>
            </a:pPr>
            <a:r>
              <a:rPr lang="en-US" sz="2800" b="1" dirty="0" smtClean="0">
                <a:solidFill>
                  <a:srgbClr val="333333"/>
                </a:solidFill>
                <a:cs typeface="Arial" pitchFamily="34" charset="0"/>
              </a:rPr>
              <a:t>12</a:t>
            </a:r>
          </a:p>
          <a:p>
            <a:pPr lvl="0" algn="just" fontAlgn="base">
              <a:spcBef>
                <a:spcPct val="0"/>
              </a:spcBef>
              <a:spcAft>
                <a:spcPct val="0"/>
              </a:spcAft>
            </a:pPr>
            <a:r>
              <a:rPr lang="en-US" sz="2800" b="1" dirty="0" smtClean="0">
                <a:solidFill>
                  <a:srgbClr val="333333"/>
                </a:solidFill>
                <a:cs typeface="Arial" pitchFamily="34" charset="0"/>
              </a:rPr>
              <a:t>12</a:t>
            </a:r>
          </a:p>
          <a:p>
            <a:pPr lvl="0" algn="just" fontAlgn="base">
              <a:spcBef>
                <a:spcPct val="0"/>
              </a:spcBef>
              <a:spcAft>
                <a:spcPct val="0"/>
              </a:spcAft>
            </a:pPr>
            <a:r>
              <a:rPr lang="en-US" sz="2800" b="1" dirty="0" smtClean="0">
                <a:solidFill>
                  <a:srgbClr val="333333"/>
                </a:solidFill>
                <a:cs typeface="Arial" pitchFamily="34" charset="0"/>
              </a:rPr>
              <a:t>10</a:t>
            </a:r>
            <a:endParaRPr lang="en-US" sz="1400" dirty="0" smtClean="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685800"/>
            <a:ext cx="8458200" cy="5791200"/>
          </a:xfrm>
        </p:spPr>
        <p:txBody>
          <a:bodyPr>
            <a:noAutofit/>
          </a:bodyPr>
          <a:lstStyle/>
          <a:p>
            <a:r>
              <a:rPr lang="en-US" sz="2400" b="1" dirty="0" smtClean="0">
                <a:solidFill>
                  <a:srgbClr val="FF0000"/>
                </a:solidFill>
              </a:rPr>
              <a:t>Java Unary Operator Example 2: ++ and --</a:t>
            </a:r>
          </a:p>
          <a:p>
            <a:pPr>
              <a:buNone/>
            </a:pPr>
            <a:r>
              <a:rPr lang="en-US" sz="2400" b="1" dirty="0" smtClean="0"/>
              <a:t>public</a:t>
            </a:r>
            <a:r>
              <a:rPr lang="en-US" sz="2400" dirty="0" smtClean="0"/>
              <a:t> </a:t>
            </a:r>
            <a:r>
              <a:rPr lang="en-US" sz="2400" b="1" dirty="0" smtClean="0"/>
              <a:t>class</a:t>
            </a:r>
            <a:r>
              <a:rPr lang="en-US" sz="2400" dirty="0" smtClean="0"/>
              <a:t> </a:t>
            </a:r>
            <a:r>
              <a:rPr lang="en-US" sz="2400" dirty="0" err="1" smtClean="0"/>
              <a:t>OperatorExample</a:t>
            </a:r>
            <a:r>
              <a:rPr lang="en-US" sz="2400" dirty="0" smtClean="0"/>
              <a:t>{  </a:t>
            </a:r>
          </a:p>
          <a:p>
            <a:pPr>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b="1" dirty="0" err="1" smtClean="0"/>
              <a:t>int</a:t>
            </a:r>
            <a:r>
              <a:rPr lang="en-US" sz="2400" dirty="0" smtClean="0"/>
              <a:t> a=10;  </a:t>
            </a:r>
          </a:p>
          <a:p>
            <a:pPr>
              <a:buNone/>
            </a:pPr>
            <a:r>
              <a:rPr lang="en-US" sz="2400" b="1" dirty="0" err="1" smtClean="0"/>
              <a:t>int</a:t>
            </a:r>
            <a:r>
              <a:rPr lang="en-US" sz="2400" dirty="0" smtClean="0"/>
              <a:t> b=10;  </a:t>
            </a:r>
          </a:p>
          <a:p>
            <a:pPr>
              <a:buNone/>
            </a:pPr>
            <a:r>
              <a:rPr lang="en-US" sz="2400" dirty="0" smtClean="0"/>
              <a:t>System.out.println(a++ + ++a);//10+12=22  </a:t>
            </a:r>
          </a:p>
          <a:p>
            <a:pPr>
              <a:buNone/>
            </a:pPr>
            <a:r>
              <a:rPr lang="en-US" sz="2400" dirty="0" smtClean="0"/>
              <a:t>System.out.println(b++ + b++);//10+11=21  </a:t>
            </a:r>
          </a:p>
          <a:p>
            <a:pPr>
              <a:buNone/>
            </a:pPr>
            <a:r>
              <a:rPr lang="en-US" sz="2400" dirty="0" smtClean="0"/>
              <a:t>  </a:t>
            </a:r>
          </a:p>
          <a:p>
            <a:pPr>
              <a:buNone/>
            </a:pP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6553200" y="2438400"/>
            <a:ext cx="2057400"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2800" b="1" dirty="0" smtClean="0">
                <a:solidFill>
                  <a:srgbClr val="FF0000"/>
                </a:solidFill>
                <a:cs typeface="Arial" pitchFamily="34" charset="0"/>
              </a:rPr>
              <a:t>Output:</a:t>
            </a:r>
          </a:p>
          <a:p>
            <a:pPr lvl="0" algn="just" fontAlgn="base">
              <a:spcBef>
                <a:spcPct val="0"/>
              </a:spcBef>
              <a:spcAft>
                <a:spcPct val="0"/>
              </a:spcAft>
            </a:pPr>
            <a:r>
              <a:rPr lang="en-US" sz="2800" b="1" dirty="0" smtClean="0">
                <a:solidFill>
                  <a:srgbClr val="333333"/>
                </a:solidFill>
                <a:cs typeface="Arial" pitchFamily="34" charset="0"/>
              </a:rPr>
              <a:t>22</a:t>
            </a:r>
          </a:p>
          <a:p>
            <a:pPr lvl="0" algn="just" fontAlgn="base">
              <a:spcBef>
                <a:spcPct val="0"/>
              </a:spcBef>
              <a:spcAft>
                <a:spcPct val="0"/>
              </a:spcAft>
            </a:pPr>
            <a:r>
              <a:rPr lang="en-US" sz="2800" b="1" dirty="0" smtClean="0">
                <a:solidFill>
                  <a:srgbClr val="333333"/>
                </a:solidFill>
                <a:cs typeface="Arial" pitchFamily="34" charset="0"/>
              </a:rPr>
              <a:t>21</a:t>
            </a:r>
            <a:endParaRPr lang="en-US" sz="1400" dirty="0" smtClean="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685800"/>
            <a:ext cx="8458200" cy="5791200"/>
          </a:xfrm>
        </p:spPr>
        <p:txBody>
          <a:bodyPr>
            <a:noAutofit/>
          </a:bodyPr>
          <a:lstStyle/>
          <a:p>
            <a:r>
              <a:rPr lang="en-US" sz="2400" b="1" dirty="0" smtClean="0">
                <a:solidFill>
                  <a:srgbClr val="FF0000"/>
                </a:solidFill>
              </a:rPr>
              <a:t>Java Unary Operator Example: ~ and !</a:t>
            </a:r>
          </a:p>
          <a:p>
            <a:pPr>
              <a:buNone/>
            </a:pPr>
            <a:r>
              <a:rPr lang="en-US" sz="2400" b="1" dirty="0" smtClean="0"/>
              <a:t>public</a:t>
            </a:r>
            <a:r>
              <a:rPr lang="en-US" sz="2400" dirty="0" smtClean="0"/>
              <a:t> </a:t>
            </a:r>
            <a:r>
              <a:rPr lang="en-US" sz="2400" b="1" dirty="0" smtClean="0"/>
              <a:t>class</a:t>
            </a:r>
            <a:r>
              <a:rPr lang="en-US" sz="2400" dirty="0" smtClean="0"/>
              <a:t> </a:t>
            </a:r>
            <a:r>
              <a:rPr lang="en-US" sz="2400" dirty="0" err="1" smtClean="0"/>
              <a:t>OperatorExample</a:t>
            </a:r>
            <a:r>
              <a:rPr lang="en-US" sz="2400" dirty="0" smtClean="0"/>
              <a:t>{  </a:t>
            </a:r>
          </a:p>
          <a:p>
            <a:pPr>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b="1" dirty="0" err="1" smtClean="0"/>
              <a:t>int</a:t>
            </a:r>
            <a:r>
              <a:rPr lang="en-US" sz="2400" dirty="0" smtClean="0"/>
              <a:t> a=10;  </a:t>
            </a:r>
          </a:p>
          <a:p>
            <a:pPr>
              <a:buNone/>
            </a:pPr>
            <a:r>
              <a:rPr lang="en-US" sz="2400" b="1" dirty="0" err="1" smtClean="0"/>
              <a:t>int</a:t>
            </a:r>
            <a:r>
              <a:rPr lang="en-US" sz="2400" dirty="0" smtClean="0"/>
              <a:t> b=-10;  </a:t>
            </a:r>
          </a:p>
          <a:p>
            <a:pPr>
              <a:buNone/>
            </a:pPr>
            <a:r>
              <a:rPr lang="en-US" sz="2400" b="1" dirty="0" smtClean="0"/>
              <a:t>boolean</a:t>
            </a:r>
            <a:r>
              <a:rPr lang="en-US" sz="2400" dirty="0" smtClean="0"/>
              <a:t> c=</a:t>
            </a:r>
            <a:r>
              <a:rPr lang="en-US" sz="2400" b="1" dirty="0" smtClean="0"/>
              <a:t>true</a:t>
            </a:r>
            <a:r>
              <a:rPr lang="en-US" sz="2400" dirty="0" smtClean="0"/>
              <a:t>;  </a:t>
            </a:r>
          </a:p>
          <a:p>
            <a:pPr>
              <a:buNone/>
            </a:pPr>
            <a:r>
              <a:rPr lang="en-US" sz="2400" b="1" dirty="0" smtClean="0"/>
              <a:t>boolean</a:t>
            </a:r>
            <a:r>
              <a:rPr lang="en-US" sz="2400" dirty="0" smtClean="0"/>
              <a:t> d=</a:t>
            </a:r>
            <a:r>
              <a:rPr lang="en-US" sz="2400" b="1" dirty="0" smtClean="0"/>
              <a:t>false</a:t>
            </a:r>
            <a:r>
              <a:rPr lang="en-US" sz="2400" dirty="0" smtClean="0"/>
              <a:t>;  </a:t>
            </a:r>
          </a:p>
          <a:p>
            <a:pPr>
              <a:buNone/>
            </a:pPr>
            <a:r>
              <a:rPr lang="en-US" sz="2400" dirty="0" smtClean="0"/>
              <a:t>System.out.println(~a);</a:t>
            </a:r>
          </a:p>
          <a:p>
            <a:pPr>
              <a:buNone/>
            </a:pPr>
            <a:r>
              <a:rPr lang="en-US" sz="2400" dirty="0" smtClean="0"/>
              <a:t>//-11 (minus of total positive value which starts from 0)  </a:t>
            </a:r>
          </a:p>
          <a:p>
            <a:pPr>
              <a:buNone/>
            </a:pPr>
            <a:r>
              <a:rPr lang="en-US" sz="2400" dirty="0" smtClean="0"/>
              <a:t>System.out.println(~b);</a:t>
            </a:r>
          </a:p>
          <a:p>
            <a:pPr>
              <a:buNone/>
            </a:pPr>
            <a:r>
              <a:rPr lang="en-US" sz="2400" dirty="0" smtClean="0"/>
              <a:t>//9 (positive of total minus, positive starts from 0)  </a:t>
            </a:r>
          </a:p>
          <a:p>
            <a:pPr>
              <a:buNone/>
            </a:pPr>
            <a:r>
              <a:rPr lang="en-US" sz="2400" dirty="0" smtClean="0"/>
              <a:t>System.out.println(!c);   //false (opposite of boolean value)  </a:t>
            </a:r>
          </a:p>
          <a:p>
            <a:pPr>
              <a:buNone/>
            </a:pPr>
            <a:r>
              <a:rPr lang="en-US" sz="2400" dirty="0" smtClean="0"/>
              <a:t>System.out.println(!d);  //true  </a:t>
            </a:r>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6934200" y="990600"/>
            <a:ext cx="1447800"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2800" b="1" dirty="0" smtClean="0">
                <a:solidFill>
                  <a:srgbClr val="FF0000"/>
                </a:solidFill>
                <a:cs typeface="Arial" pitchFamily="34" charset="0"/>
              </a:rPr>
              <a:t>Output:</a:t>
            </a:r>
          </a:p>
          <a:p>
            <a:pPr lvl="0" algn="just" fontAlgn="base">
              <a:spcBef>
                <a:spcPct val="0"/>
              </a:spcBef>
              <a:spcAft>
                <a:spcPct val="0"/>
              </a:spcAft>
            </a:pPr>
            <a:r>
              <a:rPr lang="en-US" sz="2800" dirty="0" smtClean="0"/>
              <a:t>-11 </a:t>
            </a:r>
          </a:p>
          <a:p>
            <a:pPr lvl="0" algn="just" fontAlgn="base">
              <a:spcBef>
                <a:spcPct val="0"/>
              </a:spcBef>
              <a:spcAft>
                <a:spcPct val="0"/>
              </a:spcAft>
            </a:pPr>
            <a:r>
              <a:rPr lang="en-US" sz="2800" dirty="0" smtClean="0"/>
              <a:t>9 </a:t>
            </a:r>
          </a:p>
          <a:p>
            <a:pPr lvl="0" algn="just" fontAlgn="base">
              <a:spcBef>
                <a:spcPct val="0"/>
              </a:spcBef>
              <a:spcAft>
                <a:spcPct val="0"/>
              </a:spcAft>
            </a:pPr>
            <a:r>
              <a:rPr lang="en-US" sz="2800" dirty="0" smtClean="0"/>
              <a:t>false true</a:t>
            </a:r>
            <a:endParaRPr lang="en-US" sz="1400" dirty="0" smtClean="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81000" y="728662"/>
            <a:ext cx="8458200" cy="5791200"/>
          </a:xfrm>
        </p:spPr>
        <p:txBody>
          <a:bodyPr>
            <a:noAutofit/>
          </a:bodyPr>
          <a:lstStyle/>
          <a:p>
            <a:r>
              <a:rPr lang="en-US" sz="2400" b="1" dirty="0" smtClean="0">
                <a:solidFill>
                  <a:srgbClr val="FF0000"/>
                </a:solidFill>
              </a:rPr>
              <a:t>Java Arithmetic Operator Example: Expression</a:t>
            </a:r>
          </a:p>
          <a:p>
            <a:pPr>
              <a:buNone/>
            </a:pPr>
            <a:r>
              <a:rPr lang="en-US" sz="2400" b="1" dirty="0" smtClean="0"/>
              <a:t>public</a:t>
            </a:r>
            <a:r>
              <a:rPr lang="en-US" sz="2400" dirty="0" smtClean="0"/>
              <a:t> </a:t>
            </a:r>
            <a:r>
              <a:rPr lang="en-US" sz="2400" b="1" dirty="0" smtClean="0"/>
              <a:t>class</a:t>
            </a:r>
            <a:r>
              <a:rPr lang="en-US" sz="2400" dirty="0" smtClean="0"/>
              <a:t> </a:t>
            </a:r>
            <a:r>
              <a:rPr lang="en-US" sz="2400" dirty="0" err="1" smtClean="0"/>
              <a:t>OperatorExample</a:t>
            </a:r>
            <a:r>
              <a:rPr lang="en-US" sz="2400" dirty="0" smtClean="0"/>
              <a:t>{  </a:t>
            </a:r>
          </a:p>
          <a:p>
            <a:pPr>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dirty="0" smtClean="0"/>
              <a:t>System.out.println(10*10/5+3-1*4/2);  </a:t>
            </a:r>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6477000" y="2819400"/>
            <a:ext cx="1447800" cy="9541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2800" b="1" dirty="0" smtClean="0">
                <a:solidFill>
                  <a:srgbClr val="FF0000"/>
                </a:solidFill>
                <a:cs typeface="Arial" pitchFamily="34" charset="0"/>
              </a:rPr>
              <a:t>Output:</a:t>
            </a:r>
          </a:p>
          <a:p>
            <a:r>
              <a:rPr lang="fr-FR" sz="2800" dirty="0" smtClean="0"/>
              <a:t>21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685800"/>
            <a:ext cx="8458200" cy="5791200"/>
          </a:xfrm>
        </p:spPr>
        <p:txBody>
          <a:bodyPr>
            <a:noAutofit/>
          </a:bodyPr>
          <a:lstStyle/>
          <a:p>
            <a:r>
              <a:rPr lang="en-US" sz="2400" b="1" dirty="0" smtClean="0">
                <a:solidFill>
                  <a:srgbClr val="FF0000"/>
                </a:solidFill>
              </a:rPr>
              <a:t>Java Left Shift Operator</a:t>
            </a:r>
          </a:p>
          <a:p>
            <a:r>
              <a:rPr lang="en-US" sz="2400" dirty="0" smtClean="0"/>
              <a:t>The Java left shift operator &lt;&lt; is used to shift all of the bits in a value to the left side of a specified number of times.</a:t>
            </a:r>
          </a:p>
          <a:p>
            <a:pPr>
              <a:buNone/>
            </a:pPr>
            <a:endParaRPr lang="en-US" sz="2400" b="1" dirty="0" smtClean="0">
              <a:solidFill>
                <a:srgbClr val="FF0000"/>
              </a:solidFill>
            </a:endParaRPr>
          </a:p>
          <a:p>
            <a:pPr>
              <a:buNone/>
            </a:pPr>
            <a:r>
              <a:rPr lang="en-US" sz="2400" b="1" dirty="0" smtClean="0">
                <a:solidFill>
                  <a:srgbClr val="FF0000"/>
                </a:solidFill>
              </a:rPr>
              <a:t>Java Left Shift Operator Example</a:t>
            </a:r>
          </a:p>
          <a:p>
            <a:pPr>
              <a:buNone/>
            </a:pPr>
            <a:r>
              <a:rPr lang="en-US" sz="2400" b="1" dirty="0" smtClean="0"/>
              <a:t>public</a:t>
            </a:r>
            <a:r>
              <a:rPr lang="en-US" sz="2400" dirty="0" smtClean="0"/>
              <a:t> </a:t>
            </a:r>
            <a:r>
              <a:rPr lang="en-US" sz="2400" b="1" dirty="0" smtClean="0"/>
              <a:t>class</a:t>
            </a:r>
            <a:r>
              <a:rPr lang="en-US" sz="2400" dirty="0" smtClean="0"/>
              <a:t> </a:t>
            </a:r>
            <a:r>
              <a:rPr lang="en-US" sz="2400" dirty="0" err="1" smtClean="0"/>
              <a:t>OperatorExample</a:t>
            </a:r>
            <a:r>
              <a:rPr lang="en-US" sz="2400" dirty="0" smtClean="0"/>
              <a:t>{  </a:t>
            </a:r>
          </a:p>
          <a:p>
            <a:pPr>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dirty="0" smtClean="0"/>
              <a:t>System.out.println(10&lt;&lt;2);//10*2^2=10*4=40  </a:t>
            </a:r>
          </a:p>
          <a:p>
            <a:pPr>
              <a:buNone/>
            </a:pPr>
            <a:r>
              <a:rPr lang="en-US" sz="2400" dirty="0" smtClean="0"/>
              <a:t>System.out.println(10&lt;&lt;3);//10*2^3=10*8=80  </a:t>
            </a:r>
          </a:p>
          <a:p>
            <a:pPr>
              <a:buNone/>
            </a:pPr>
            <a:r>
              <a:rPr lang="en-US" sz="2400" dirty="0" smtClean="0"/>
              <a:t>System.out.println(20&lt;&lt;2);//20*2^2=20*4=80  </a:t>
            </a:r>
          </a:p>
          <a:p>
            <a:pPr>
              <a:buNone/>
            </a:pPr>
            <a:r>
              <a:rPr lang="en-US" sz="2400" dirty="0" smtClean="0"/>
              <a:t>System.out.println(15&lt;&lt;4);//15*2^4=15*16=240  </a:t>
            </a:r>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6934200" y="2895600"/>
            <a:ext cx="1447800"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2800" b="1" dirty="0" smtClean="0">
                <a:solidFill>
                  <a:srgbClr val="FF0000"/>
                </a:solidFill>
                <a:cs typeface="Arial" pitchFamily="34" charset="0"/>
              </a:rPr>
              <a:t>Output:</a:t>
            </a:r>
          </a:p>
          <a:p>
            <a:r>
              <a:rPr lang="en-US" sz="2800" dirty="0" smtClean="0"/>
              <a:t>40 </a:t>
            </a:r>
          </a:p>
          <a:p>
            <a:r>
              <a:rPr lang="en-US" sz="2800" dirty="0" smtClean="0"/>
              <a:t>80 </a:t>
            </a:r>
          </a:p>
          <a:p>
            <a:r>
              <a:rPr lang="en-US" sz="2800" dirty="0" smtClean="0"/>
              <a:t>80 </a:t>
            </a:r>
          </a:p>
          <a:p>
            <a:r>
              <a:rPr lang="en-US" sz="2800" dirty="0" smtClean="0"/>
              <a:t>240</a:t>
            </a:r>
            <a:endParaRPr lang="fr-FR"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685800"/>
            <a:ext cx="8458200" cy="5791200"/>
          </a:xfrm>
        </p:spPr>
        <p:txBody>
          <a:bodyPr>
            <a:noAutofit/>
          </a:bodyPr>
          <a:lstStyle/>
          <a:p>
            <a:r>
              <a:rPr lang="en-US" sz="2400" b="1" dirty="0" smtClean="0">
                <a:solidFill>
                  <a:srgbClr val="FF0000"/>
                </a:solidFill>
              </a:rPr>
              <a:t>Java Right Shift Operator</a:t>
            </a:r>
          </a:p>
          <a:p>
            <a:r>
              <a:rPr lang="en-US" sz="2400" dirty="0" smtClean="0"/>
              <a:t>The Java right shift operator &gt;&gt; is used to move the value of the left operand to right by the number of bits specified by the right operand.</a:t>
            </a:r>
          </a:p>
          <a:p>
            <a:pPr>
              <a:buNone/>
            </a:pPr>
            <a:endParaRPr lang="en-US" sz="2400" b="1" dirty="0" smtClean="0">
              <a:solidFill>
                <a:srgbClr val="FF0000"/>
              </a:solidFill>
            </a:endParaRPr>
          </a:p>
          <a:p>
            <a:pPr>
              <a:buNone/>
            </a:pPr>
            <a:r>
              <a:rPr lang="en-US" sz="2400" b="1" dirty="0" smtClean="0">
                <a:solidFill>
                  <a:srgbClr val="FF0000"/>
                </a:solidFill>
              </a:rPr>
              <a:t>Java Right Shift Operator Example</a:t>
            </a:r>
          </a:p>
          <a:p>
            <a:pPr>
              <a:buNone/>
            </a:pPr>
            <a:r>
              <a:rPr lang="en-US" sz="2400" b="1" dirty="0" smtClean="0"/>
              <a:t>public</a:t>
            </a:r>
            <a:r>
              <a:rPr lang="en-US" sz="2400" dirty="0" smtClean="0"/>
              <a:t> </a:t>
            </a:r>
            <a:r>
              <a:rPr lang="en-US" sz="2400" b="1" dirty="0"/>
              <a:t> class </a:t>
            </a:r>
            <a:r>
              <a:rPr lang="en-US" sz="2400" dirty="0" err="1" smtClean="0"/>
              <a:t>OperatorExample</a:t>
            </a:r>
            <a:r>
              <a:rPr lang="en-US" sz="2400" dirty="0" smtClean="0"/>
              <a:t>{  </a:t>
            </a:r>
          </a:p>
          <a:p>
            <a:pPr>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dirty="0" err="1" smtClean="0"/>
              <a:t>System.out.println</a:t>
            </a:r>
            <a:r>
              <a:rPr lang="en-US" sz="2400" dirty="0" smtClean="0"/>
              <a:t>(10&gt;&gt;2);   //10/2^2=10/4=2  </a:t>
            </a:r>
          </a:p>
          <a:p>
            <a:pPr>
              <a:buNone/>
            </a:pPr>
            <a:r>
              <a:rPr lang="en-US" sz="2400" dirty="0" err="1" smtClean="0"/>
              <a:t>System.out.println</a:t>
            </a:r>
            <a:r>
              <a:rPr lang="en-US" sz="2400" dirty="0" smtClean="0"/>
              <a:t>(20&gt;&gt;2);   //20/2^2=20/4=5  </a:t>
            </a:r>
          </a:p>
          <a:p>
            <a:pPr>
              <a:buNone/>
            </a:pPr>
            <a:r>
              <a:rPr lang="en-US" sz="2400" dirty="0" err="1" smtClean="0"/>
              <a:t>System.out.println</a:t>
            </a:r>
            <a:r>
              <a:rPr lang="en-US" sz="2400" dirty="0" smtClean="0"/>
              <a:t>(20&gt;&gt;3);   //20/2^3=20/8=2  </a:t>
            </a:r>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6858000" y="3505200"/>
            <a:ext cx="1447800"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2800" b="1" dirty="0" smtClean="0">
                <a:solidFill>
                  <a:srgbClr val="FF0000"/>
                </a:solidFill>
                <a:cs typeface="Arial" pitchFamily="34" charset="0"/>
              </a:rPr>
              <a:t>Output:</a:t>
            </a:r>
          </a:p>
          <a:p>
            <a:r>
              <a:rPr lang="en-US" sz="2800" dirty="0" smtClean="0"/>
              <a:t>2</a:t>
            </a:r>
          </a:p>
          <a:p>
            <a:r>
              <a:rPr lang="en-US" sz="2800" dirty="0" smtClean="0"/>
              <a:t>5</a:t>
            </a:r>
          </a:p>
          <a:p>
            <a:r>
              <a:rPr lang="en-US" sz="2800" dirty="0" smtClean="0"/>
              <a:t>2</a:t>
            </a:r>
            <a:endParaRPr lang="fr-FR"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400" b="1" dirty="0" smtClean="0">
                <a:solidFill>
                  <a:srgbClr val="0000FF"/>
                </a:solidFill>
                <a:latin typeface="+mn-lt"/>
              </a:rPr>
              <a:t>Difference between C &amp; C++</a:t>
            </a:r>
            <a:endParaRPr lang="en-US" sz="2200" b="1" dirty="0" smtClean="0">
              <a:solidFill>
                <a:srgbClr val="0000FF"/>
              </a:solidFill>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graphicFrame>
        <p:nvGraphicFramePr>
          <p:cNvPr id="7" name="Table 6"/>
          <p:cNvGraphicFramePr>
            <a:graphicFrameLocks noGrp="1"/>
          </p:cNvGraphicFramePr>
          <p:nvPr/>
        </p:nvGraphicFramePr>
        <p:xfrm>
          <a:off x="533400" y="609600"/>
          <a:ext cx="8305800" cy="5625186"/>
        </p:xfrm>
        <a:graphic>
          <a:graphicData uri="http://schemas.openxmlformats.org/drawingml/2006/table">
            <a:tbl>
              <a:tblPr>
                <a:tableStyleId>{BC89EF96-8CEA-46FF-86C4-4CE0E7609802}</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100043">
                <a:tc>
                  <a:txBody>
                    <a:bodyPr/>
                    <a:lstStyle/>
                    <a:p>
                      <a:pPr algn="ctr" fontAlgn="base"/>
                      <a:r>
                        <a:rPr lang="en-US" sz="2000" b="1" dirty="0">
                          <a:solidFill>
                            <a:srgbClr val="FF0000"/>
                          </a:solidFill>
                        </a:rPr>
                        <a:t>C</a:t>
                      </a:r>
                    </a:p>
                  </a:txBody>
                  <a:tcPr marL="23595" marR="23595" marT="23595" marB="23595" anchor="ctr"/>
                </a:tc>
                <a:tc>
                  <a:txBody>
                    <a:bodyPr/>
                    <a:lstStyle/>
                    <a:p>
                      <a:pPr algn="ctr" fontAlgn="base"/>
                      <a:r>
                        <a:rPr lang="en-US" sz="2000" b="1" dirty="0">
                          <a:solidFill>
                            <a:srgbClr val="FF0000"/>
                          </a:solidFill>
                        </a:rPr>
                        <a:t>C++</a:t>
                      </a:r>
                    </a:p>
                  </a:txBody>
                  <a:tcPr marL="23595" marR="23595" marT="23595" marB="23595" anchor="ctr"/>
                </a:tc>
                <a:extLst>
                  <a:ext uri="{0D108BD9-81ED-4DB2-BD59-A6C34878D82A}">
                    <a16:rowId xmlns:a16="http://schemas.microsoft.com/office/drawing/2014/main" val="10000"/>
                  </a:ext>
                </a:extLst>
              </a:tr>
              <a:tr h="160446">
                <a:tc>
                  <a:txBody>
                    <a:bodyPr/>
                    <a:lstStyle/>
                    <a:p>
                      <a:pPr algn="just" fontAlgn="base"/>
                      <a:r>
                        <a:rPr lang="en-US" sz="2000" dirty="0"/>
                        <a:t>C was developed by Dennis Ritchie between the year 1969 and 1973 at AT&amp;T Bell Labs.</a:t>
                      </a:r>
                      <a:endParaRPr lang="en-US" sz="2000" b="0" dirty="0"/>
                    </a:p>
                  </a:txBody>
                  <a:tcPr marL="23595" marR="23595" marT="33033" marB="33033" anchor="ctr"/>
                </a:tc>
                <a:tc>
                  <a:txBody>
                    <a:bodyPr/>
                    <a:lstStyle/>
                    <a:p>
                      <a:pPr algn="just" fontAlgn="base"/>
                      <a:r>
                        <a:rPr lang="en-US" sz="2000" dirty="0"/>
                        <a:t>C++ was developed by </a:t>
                      </a:r>
                      <a:r>
                        <a:rPr lang="en-US" sz="2000" dirty="0" err="1"/>
                        <a:t>Bjarne</a:t>
                      </a:r>
                      <a:r>
                        <a:rPr lang="en-US" sz="2000" dirty="0"/>
                        <a:t> </a:t>
                      </a:r>
                      <a:r>
                        <a:rPr lang="en-US" sz="2000" dirty="0" err="1"/>
                        <a:t>Stroustrup</a:t>
                      </a:r>
                      <a:r>
                        <a:rPr lang="en-US" sz="2000" dirty="0"/>
                        <a:t> in 1979.</a:t>
                      </a:r>
                      <a:endParaRPr lang="en-US" sz="2000" b="0" dirty="0"/>
                    </a:p>
                  </a:txBody>
                  <a:tcPr marL="23595" marR="23595" marT="33033" marB="33033" anchor="ctr"/>
                </a:tc>
                <a:extLst>
                  <a:ext uri="{0D108BD9-81ED-4DB2-BD59-A6C34878D82A}">
                    <a16:rowId xmlns:a16="http://schemas.microsoft.com/office/drawing/2014/main" val="10001"/>
                  </a:ext>
                </a:extLst>
              </a:tr>
              <a:tr h="254826">
                <a:tc>
                  <a:txBody>
                    <a:bodyPr/>
                    <a:lstStyle/>
                    <a:p>
                      <a:pPr algn="just" fontAlgn="base"/>
                      <a:r>
                        <a:rPr lang="en-US" sz="2000" dirty="0"/>
                        <a:t>C does no support polymorphism, encapsulation, and inheritance which means that C does not support object oriented programming.</a:t>
                      </a:r>
                      <a:endParaRPr lang="en-US" sz="2000" b="0" dirty="0"/>
                    </a:p>
                  </a:txBody>
                  <a:tcPr marL="23595" marR="23595" marT="33033" marB="33033" anchor="ctr"/>
                </a:tc>
                <a:tc>
                  <a:txBody>
                    <a:bodyPr/>
                    <a:lstStyle/>
                    <a:p>
                      <a:pPr algn="just" fontAlgn="base"/>
                      <a:r>
                        <a:rPr lang="en-US" sz="2000" dirty="0"/>
                        <a:t>C++ </a:t>
                      </a:r>
                      <a:r>
                        <a:rPr lang="en-US" sz="2000" dirty="0" smtClean="0"/>
                        <a:t>supports</a:t>
                      </a:r>
                      <a:r>
                        <a:rPr lang="en-US" sz="2000" dirty="0"/>
                        <a:t> </a:t>
                      </a:r>
                      <a:r>
                        <a:rPr lang="en-US" sz="2000" u="sng" dirty="0">
                          <a:hlinkClick r:id="rId2"/>
                        </a:rPr>
                        <a:t>polymorphism</a:t>
                      </a:r>
                      <a:r>
                        <a:rPr lang="en-US" sz="2000" dirty="0"/>
                        <a:t>, </a:t>
                      </a:r>
                      <a:r>
                        <a:rPr lang="en-US" sz="2000" u="sng" dirty="0">
                          <a:hlinkClick r:id="rId3"/>
                        </a:rPr>
                        <a:t>encapsulation</a:t>
                      </a:r>
                      <a:r>
                        <a:rPr lang="en-US" sz="2000" dirty="0"/>
                        <a:t>, and </a:t>
                      </a:r>
                      <a:r>
                        <a:rPr lang="en-US" sz="2000" u="sng" dirty="0">
                          <a:hlinkClick r:id="rId4"/>
                        </a:rPr>
                        <a:t>inheritance</a:t>
                      </a:r>
                      <a:r>
                        <a:rPr lang="en-US" sz="2000" dirty="0"/>
                        <a:t> because it is an object oriented programming language.</a:t>
                      </a:r>
                      <a:endParaRPr lang="en-US" sz="2000" b="0" dirty="0"/>
                    </a:p>
                  </a:txBody>
                  <a:tcPr marL="23595" marR="23595" marT="33033" marB="33033" anchor="ctr"/>
                </a:tc>
                <a:extLst>
                  <a:ext uri="{0D108BD9-81ED-4DB2-BD59-A6C34878D82A}">
                    <a16:rowId xmlns:a16="http://schemas.microsoft.com/office/drawing/2014/main" val="10002"/>
                  </a:ext>
                </a:extLst>
              </a:tr>
              <a:tr h="113256">
                <a:tc>
                  <a:txBody>
                    <a:bodyPr/>
                    <a:lstStyle/>
                    <a:p>
                      <a:pPr algn="just" fontAlgn="base"/>
                      <a:r>
                        <a:rPr lang="en-US" sz="2000"/>
                        <a:t>C is a subset of C++.</a:t>
                      </a:r>
                      <a:endParaRPr lang="en-US" sz="2000" b="0"/>
                    </a:p>
                  </a:txBody>
                  <a:tcPr marL="23595" marR="23595" marT="33033" marB="33033" anchor="ctr"/>
                </a:tc>
                <a:tc>
                  <a:txBody>
                    <a:bodyPr/>
                    <a:lstStyle/>
                    <a:p>
                      <a:pPr algn="just" fontAlgn="base"/>
                      <a:r>
                        <a:rPr lang="en-US" sz="2000" dirty="0"/>
                        <a:t>C++ is a superset of C.</a:t>
                      </a:r>
                      <a:endParaRPr lang="en-US" sz="2000" b="0" dirty="0"/>
                    </a:p>
                  </a:txBody>
                  <a:tcPr marL="23595" marR="23595" marT="33033" marB="33033" anchor="ctr"/>
                </a:tc>
                <a:extLst>
                  <a:ext uri="{0D108BD9-81ED-4DB2-BD59-A6C34878D82A}">
                    <a16:rowId xmlns:a16="http://schemas.microsoft.com/office/drawing/2014/main" val="10003"/>
                  </a:ext>
                </a:extLst>
              </a:tr>
              <a:tr h="113256">
                <a:tc>
                  <a:txBody>
                    <a:bodyPr/>
                    <a:lstStyle/>
                    <a:p>
                      <a:pPr algn="just" fontAlgn="base"/>
                      <a:r>
                        <a:rPr lang="en-US" sz="2000"/>
                        <a:t>C contains 32 </a:t>
                      </a:r>
                      <a:r>
                        <a:rPr lang="en-US" sz="2000" u="sng">
                          <a:hlinkClick r:id="rId5"/>
                        </a:rPr>
                        <a:t>keywords</a:t>
                      </a:r>
                      <a:r>
                        <a:rPr lang="en-US" sz="2000"/>
                        <a:t>.</a:t>
                      </a:r>
                      <a:endParaRPr lang="en-US" sz="2000" b="0"/>
                    </a:p>
                  </a:txBody>
                  <a:tcPr marL="23595" marR="23595" marT="33033" marB="33033" anchor="ctr"/>
                </a:tc>
                <a:tc>
                  <a:txBody>
                    <a:bodyPr/>
                    <a:lstStyle/>
                    <a:p>
                      <a:pPr algn="just" fontAlgn="base"/>
                      <a:r>
                        <a:rPr lang="en-US" sz="2000" dirty="0"/>
                        <a:t>C++ contains 63 </a:t>
                      </a:r>
                      <a:r>
                        <a:rPr lang="en-US" sz="2000" u="sng" dirty="0">
                          <a:hlinkClick r:id="rId6"/>
                        </a:rPr>
                        <a:t>keywords</a:t>
                      </a:r>
                      <a:r>
                        <a:rPr lang="en-US" sz="2000" dirty="0"/>
                        <a:t>.</a:t>
                      </a:r>
                      <a:endParaRPr lang="en-US" sz="2000" b="0" dirty="0"/>
                    </a:p>
                  </a:txBody>
                  <a:tcPr marL="23595" marR="23595" marT="33033" marB="33033" anchor="ctr"/>
                </a:tc>
                <a:extLst>
                  <a:ext uri="{0D108BD9-81ED-4DB2-BD59-A6C34878D82A}">
                    <a16:rowId xmlns:a16="http://schemas.microsoft.com/office/drawing/2014/main" val="10004"/>
                  </a:ext>
                </a:extLst>
              </a:tr>
              <a:tr h="207636">
                <a:tc>
                  <a:txBody>
                    <a:bodyPr/>
                    <a:lstStyle/>
                    <a:p>
                      <a:pPr algn="just" fontAlgn="base"/>
                      <a:r>
                        <a:rPr lang="en-US" sz="2000"/>
                        <a:t>For the development of code, C supports </a:t>
                      </a:r>
                      <a:r>
                        <a:rPr lang="en-US" sz="2000" u="sng">
                          <a:hlinkClick r:id="rId7"/>
                        </a:rPr>
                        <a:t>procedural programming</a:t>
                      </a:r>
                      <a:r>
                        <a:rPr lang="en-US" sz="2000"/>
                        <a:t>.</a:t>
                      </a:r>
                      <a:endParaRPr lang="en-US" sz="2000" b="0"/>
                    </a:p>
                  </a:txBody>
                  <a:tcPr marL="23595" marR="23595" marT="33033" marB="33033" anchor="ctr"/>
                </a:tc>
                <a:tc>
                  <a:txBody>
                    <a:bodyPr/>
                    <a:lstStyle/>
                    <a:p>
                      <a:pPr algn="just" fontAlgn="base"/>
                      <a:r>
                        <a:rPr lang="en-US" sz="2000" dirty="0"/>
                        <a:t>C++ is known as hybrid language because C++ supports both </a:t>
                      </a:r>
                      <a:r>
                        <a:rPr lang="en-US" sz="2000" u="sng" dirty="0">
                          <a:hlinkClick r:id="rId7"/>
                        </a:rPr>
                        <a:t>procedural</a:t>
                      </a:r>
                      <a:r>
                        <a:rPr lang="en-US" sz="2000" dirty="0"/>
                        <a:t> and </a:t>
                      </a:r>
                      <a:r>
                        <a:rPr lang="en-US" sz="2000" u="sng" dirty="0">
                          <a:hlinkClick r:id="rId7"/>
                        </a:rPr>
                        <a:t>object oriented programming paradigms</a:t>
                      </a:r>
                      <a:r>
                        <a:rPr lang="en-US" sz="2000" dirty="0"/>
                        <a:t>.</a:t>
                      </a:r>
                      <a:endParaRPr lang="en-US" sz="2000" b="0" dirty="0"/>
                    </a:p>
                  </a:txBody>
                  <a:tcPr marL="23595" marR="23595" marT="33033" marB="33033" anchor="ctr"/>
                </a:tc>
                <a:extLst>
                  <a:ext uri="{0D108BD9-81ED-4DB2-BD59-A6C34878D82A}">
                    <a16:rowId xmlns:a16="http://schemas.microsoft.com/office/drawing/2014/main" val="10005"/>
                  </a:ext>
                </a:extLst>
              </a:tr>
              <a:tr h="207636">
                <a:tc>
                  <a:txBody>
                    <a:bodyPr/>
                    <a:lstStyle/>
                    <a:p>
                      <a:pPr algn="just" fontAlgn="base"/>
                      <a:r>
                        <a:rPr lang="en-US" sz="2000"/>
                        <a:t>Data and functions are separated in C because it is a procedural programming language.</a:t>
                      </a:r>
                      <a:endParaRPr lang="en-US" sz="2000" b="0"/>
                    </a:p>
                  </a:txBody>
                  <a:tcPr marL="23595" marR="23595" marT="33033" marB="33033" anchor="ctr"/>
                </a:tc>
                <a:tc>
                  <a:txBody>
                    <a:bodyPr/>
                    <a:lstStyle/>
                    <a:p>
                      <a:pPr algn="just" fontAlgn="base"/>
                      <a:r>
                        <a:rPr lang="en-US" sz="2000" dirty="0"/>
                        <a:t>Data and functions are encapsulated together in form of an object in C++.</a:t>
                      </a:r>
                      <a:endParaRPr lang="en-US" sz="2000" b="0" dirty="0"/>
                    </a:p>
                  </a:txBody>
                  <a:tcPr marL="23595" marR="23595" marT="33033" marB="33033"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685800"/>
            <a:ext cx="8458200" cy="5791200"/>
          </a:xfrm>
        </p:spPr>
        <p:txBody>
          <a:bodyPr>
            <a:noAutofit/>
          </a:bodyPr>
          <a:lstStyle/>
          <a:p>
            <a:r>
              <a:rPr lang="en-US" sz="2400" b="1" dirty="0" smtClean="0">
                <a:solidFill>
                  <a:srgbClr val="FF0000"/>
                </a:solidFill>
              </a:rPr>
              <a:t>Java Assignment Operator</a:t>
            </a:r>
          </a:p>
          <a:p>
            <a:r>
              <a:rPr lang="en-US" sz="2400" dirty="0" smtClean="0"/>
              <a:t>Java assignment operator is one of the most common operators. It is used to assign the value on its right to the operand on its left.</a:t>
            </a:r>
          </a:p>
          <a:p>
            <a:pPr>
              <a:buNone/>
            </a:pPr>
            <a:r>
              <a:rPr lang="en-US" sz="2400" b="1" dirty="0" smtClean="0">
                <a:solidFill>
                  <a:srgbClr val="FF0000"/>
                </a:solidFill>
              </a:rPr>
              <a:t>Java Assignment Operator Example</a:t>
            </a:r>
          </a:p>
          <a:p>
            <a:pPr>
              <a:buNone/>
            </a:pPr>
            <a:r>
              <a:rPr lang="en-US" sz="2400" b="1" dirty="0" smtClean="0"/>
              <a:t>public</a:t>
            </a:r>
            <a:r>
              <a:rPr lang="en-US" sz="2400" dirty="0" smtClean="0"/>
              <a:t> </a:t>
            </a:r>
            <a:r>
              <a:rPr lang="en-US" sz="2400" b="1" dirty="0" smtClean="0"/>
              <a:t>class</a:t>
            </a:r>
            <a:r>
              <a:rPr lang="en-US" sz="2400" dirty="0" smtClean="0"/>
              <a:t> </a:t>
            </a:r>
            <a:r>
              <a:rPr lang="en-US" sz="2400" dirty="0" err="1" smtClean="0"/>
              <a:t>OperatorExample</a:t>
            </a:r>
            <a:r>
              <a:rPr lang="en-US" sz="2400" dirty="0" smtClean="0"/>
              <a:t>{  </a:t>
            </a:r>
          </a:p>
          <a:p>
            <a:pPr>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b="1" dirty="0" err="1" smtClean="0"/>
              <a:t>int</a:t>
            </a:r>
            <a:r>
              <a:rPr lang="en-US" sz="2400" dirty="0" smtClean="0"/>
              <a:t> a=10;  </a:t>
            </a:r>
          </a:p>
          <a:p>
            <a:pPr>
              <a:buNone/>
            </a:pPr>
            <a:r>
              <a:rPr lang="en-US" sz="2400" b="1" dirty="0" err="1" smtClean="0"/>
              <a:t>int</a:t>
            </a:r>
            <a:r>
              <a:rPr lang="en-US" sz="2400" dirty="0" smtClean="0"/>
              <a:t> b=20;  </a:t>
            </a:r>
          </a:p>
          <a:p>
            <a:pPr>
              <a:buNone/>
            </a:pPr>
            <a:r>
              <a:rPr lang="en-US" sz="2400" dirty="0" smtClean="0"/>
              <a:t>a+=4;//a=a+4 (a=10+4)  </a:t>
            </a:r>
          </a:p>
          <a:p>
            <a:pPr>
              <a:buNone/>
            </a:pPr>
            <a:r>
              <a:rPr lang="en-US" sz="2400" dirty="0" smtClean="0"/>
              <a:t>b-=4;//b=b-4 (b=20-4)  </a:t>
            </a:r>
          </a:p>
          <a:p>
            <a:pPr>
              <a:buNone/>
            </a:pPr>
            <a:r>
              <a:rPr lang="en-US" sz="2400" dirty="0" smtClean="0"/>
              <a:t>System.out.println(a);  </a:t>
            </a:r>
          </a:p>
          <a:p>
            <a:pPr>
              <a:buNone/>
            </a:pPr>
            <a:r>
              <a:rPr lang="en-US" sz="2400" dirty="0" smtClean="0"/>
              <a:t>System.out.println(b);  </a:t>
            </a:r>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6019800" y="4495800"/>
            <a:ext cx="1447800"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2800" b="1" dirty="0" smtClean="0">
                <a:solidFill>
                  <a:srgbClr val="FF0000"/>
                </a:solidFill>
                <a:cs typeface="Arial" pitchFamily="34" charset="0"/>
              </a:rPr>
              <a:t>Output:</a:t>
            </a:r>
          </a:p>
          <a:p>
            <a:r>
              <a:rPr lang="en-US" sz="2800" dirty="0" smtClean="0"/>
              <a:t>14</a:t>
            </a:r>
          </a:p>
          <a:p>
            <a:r>
              <a:rPr lang="en-US" sz="2800" dirty="0" smtClean="0"/>
              <a:t>16</a:t>
            </a:r>
            <a:endParaRPr lang="fr-FR" sz="2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685800"/>
            <a:ext cx="8458200" cy="5791200"/>
          </a:xfrm>
        </p:spPr>
        <p:txBody>
          <a:bodyPr>
            <a:noAutofit/>
          </a:bodyPr>
          <a:lstStyle/>
          <a:p>
            <a:r>
              <a:rPr lang="en-US" sz="2400" b="1" dirty="0" smtClean="0">
                <a:solidFill>
                  <a:srgbClr val="FF0000"/>
                </a:solidFill>
              </a:rPr>
              <a:t>Java Assignment Operator Example</a:t>
            </a:r>
          </a:p>
          <a:p>
            <a:pPr>
              <a:buNone/>
            </a:pPr>
            <a:r>
              <a:rPr lang="en-US" sz="2400" b="1" dirty="0" smtClean="0"/>
              <a:t>public</a:t>
            </a:r>
            <a:r>
              <a:rPr lang="en-US" sz="2400" dirty="0" smtClean="0"/>
              <a:t> </a:t>
            </a:r>
            <a:r>
              <a:rPr lang="en-US" sz="2400" b="1" dirty="0" smtClean="0"/>
              <a:t>class</a:t>
            </a:r>
            <a:r>
              <a:rPr lang="en-US" sz="2400" dirty="0" smtClean="0"/>
              <a:t> </a:t>
            </a:r>
            <a:r>
              <a:rPr lang="en-US" sz="2400" dirty="0" err="1" smtClean="0"/>
              <a:t>OperatorExample</a:t>
            </a:r>
            <a:r>
              <a:rPr lang="en-US" sz="2400" dirty="0" smtClean="0"/>
              <a:t>{  </a:t>
            </a:r>
          </a:p>
          <a:p>
            <a:pPr>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b="1" dirty="0" err="1" smtClean="0"/>
              <a:t>int</a:t>
            </a:r>
            <a:r>
              <a:rPr lang="en-US" sz="2400" dirty="0" smtClean="0"/>
              <a:t> a=10;  </a:t>
            </a:r>
          </a:p>
          <a:p>
            <a:pPr>
              <a:buNone/>
            </a:pPr>
            <a:r>
              <a:rPr lang="en-US" sz="2400" dirty="0" smtClean="0"/>
              <a:t>a+=3;//10+3  </a:t>
            </a:r>
          </a:p>
          <a:p>
            <a:pPr>
              <a:buNone/>
            </a:pPr>
            <a:r>
              <a:rPr lang="en-US" sz="2400" dirty="0" smtClean="0"/>
              <a:t>System.out.println(a);  </a:t>
            </a:r>
          </a:p>
          <a:p>
            <a:pPr>
              <a:buNone/>
            </a:pPr>
            <a:r>
              <a:rPr lang="en-US" sz="2400" dirty="0" smtClean="0"/>
              <a:t>a-=4;//13-4  </a:t>
            </a:r>
          </a:p>
          <a:p>
            <a:pPr>
              <a:buNone/>
            </a:pPr>
            <a:r>
              <a:rPr lang="en-US" sz="2400" dirty="0" smtClean="0"/>
              <a:t>System.out.println(a);  </a:t>
            </a:r>
          </a:p>
          <a:p>
            <a:pPr>
              <a:buNone/>
            </a:pPr>
            <a:r>
              <a:rPr lang="en-US" sz="2400" dirty="0" smtClean="0"/>
              <a:t>a*=2;//9*2  </a:t>
            </a:r>
          </a:p>
          <a:p>
            <a:pPr>
              <a:buNone/>
            </a:pPr>
            <a:r>
              <a:rPr lang="en-US" sz="2400" dirty="0" smtClean="0"/>
              <a:t>System.out.println(a);  </a:t>
            </a:r>
          </a:p>
          <a:p>
            <a:pPr>
              <a:buNone/>
            </a:pPr>
            <a:r>
              <a:rPr lang="en-US" sz="2400" dirty="0" smtClean="0"/>
              <a:t>a/=2;//18/2  </a:t>
            </a:r>
          </a:p>
          <a:p>
            <a:pPr>
              <a:buNone/>
            </a:pPr>
            <a:r>
              <a:rPr lang="en-US" sz="2400" dirty="0" smtClean="0"/>
              <a:t>System.out.println(a);  </a:t>
            </a:r>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5562600" y="2971800"/>
            <a:ext cx="1447800"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2800" b="1" dirty="0" smtClean="0">
                <a:solidFill>
                  <a:srgbClr val="FF0000"/>
                </a:solidFill>
                <a:cs typeface="Arial" pitchFamily="34" charset="0"/>
              </a:rPr>
              <a:t>Output:</a:t>
            </a:r>
          </a:p>
          <a:p>
            <a:r>
              <a:rPr lang="en-US" sz="2800" dirty="0" smtClean="0"/>
              <a:t>13</a:t>
            </a:r>
          </a:p>
          <a:p>
            <a:r>
              <a:rPr lang="en-US" sz="2800" dirty="0" smtClean="0"/>
              <a:t>9</a:t>
            </a:r>
          </a:p>
          <a:p>
            <a:r>
              <a:rPr lang="en-US" sz="2800" dirty="0" smtClean="0"/>
              <a:t>18</a:t>
            </a:r>
          </a:p>
          <a:p>
            <a:r>
              <a:rPr lang="en-US" sz="2800" dirty="0" smtClean="0"/>
              <a:t>9</a:t>
            </a:r>
            <a:endParaRPr lang="fr-FR" sz="28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685800"/>
            <a:ext cx="8458200" cy="5791200"/>
          </a:xfrm>
        </p:spPr>
        <p:txBody>
          <a:bodyPr>
            <a:noAutofit/>
          </a:bodyPr>
          <a:lstStyle/>
          <a:p>
            <a:r>
              <a:rPr lang="en-US" sz="2400" b="1" dirty="0" smtClean="0">
                <a:solidFill>
                  <a:srgbClr val="FF0000"/>
                </a:solidFill>
              </a:rPr>
              <a:t>Java Assignment Operator Example: Adding short</a:t>
            </a:r>
          </a:p>
          <a:p>
            <a:pPr>
              <a:buNone/>
            </a:pPr>
            <a:r>
              <a:rPr lang="en-US" sz="2400" b="1" dirty="0" smtClean="0"/>
              <a:t>public</a:t>
            </a:r>
            <a:r>
              <a:rPr lang="en-US" sz="2400" dirty="0" smtClean="0"/>
              <a:t> </a:t>
            </a:r>
            <a:r>
              <a:rPr lang="en-US" sz="2400" b="1" dirty="0" smtClean="0"/>
              <a:t>class</a:t>
            </a:r>
            <a:r>
              <a:rPr lang="en-US" sz="2400" dirty="0" smtClean="0"/>
              <a:t> </a:t>
            </a:r>
            <a:r>
              <a:rPr lang="en-US" sz="2400" dirty="0" err="1" smtClean="0"/>
              <a:t>OperatorExample</a:t>
            </a:r>
            <a:r>
              <a:rPr lang="en-US" sz="2400" dirty="0" smtClean="0"/>
              <a:t>{  </a:t>
            </a:r>
          </a:p>
          <a:p>
            <a:pPr>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b="1" dirty="0" smtClean="0"/>
              <a:t>short</a:t>
            </a:r>
            <a:r>
              <a:rPr lang="en-US" sz="2400" dirty="0" smtClean="0"/>
              <a:t> a=10;  </a:t>
            </a:r>
          </a:p>
          <a:p>
            <a:pPr>
              <a:buNone/>
            </a:pPr>
            <a:r>
              <a:rPr lang="en-US" sz="2400" b="1" dirty="0" smtClean="0"/>
              <a:t>short</a:t>
            </a:r>
            <a:r>
              <a:rPr lang="en-US" sz="2400" dirty="0" smtClean="0"/>
              <a:t> b=10;  </a:t>
            </a:r>
          </a:p>
          <a:p>
            <a:pPr>
              <a:buNone/>
            </a:pPr>
            <a:r>
              <a:rPr lang="en-US" sz="2400" dirty="0" smtClean="0"/>
              <a:t>//a+=b;//a=</a:t>
            </a:r>
            <a:r>
              <a:rPr lang="en-US" sz="2400" dirty="0" err="1" smtClean="0"/>
              <a:t>a+b</a:t>
            </a:r>
            <a:r>
              <a:rPr lang="en-US" sz="2400" dirty="0" smtClean="0"/>
              <a:t> internally so fine  </a:t>
            </a:r>
          </a:p>
          <a:p>
            <a:pPr>
              <a:buNone/>
            </a:pPr>
            <a:r>
              <a:rPr lang="en-US" sz="2400" dirty="0" smtClean="0"/>
              <a:t>a=</a:t>
            </a:r>
            <a:r>
              <a:rPr lang="en-US" sz="2400" dirty="0" err="1" smtClean="0"/>
              <a:t>a+b</a:t>
            </a:r>
            <a:r>
              <a:rPr lang="en-US" sz="2400" dirty="0" smtClean="0"/>
              <a:t>;//Compile time error because 10+10=20 now </a:t>
            </a:r>
            <a:r>
              <a:rPr lang="en-US" sz="2400" dirty="0" err="1" smtClean="0"/>
              <a:t>int</a:t>
            </a:r>
            <a:r>
              <a:rPr lang="en-US" sz="2400" dirty="0" smtClean="0"/>
              <a:t>  </a:t>
            </a:r>
          </a:p>
          <a:p>
            <a:pPr>
              <a:buNone/>
            </a:pPr>
            <a:r>
              <a:rPr lang="en-US" sz="2400" dirty="0" smtClean="0"/>
              <a:t>System.out.println(a);  </a:t>
            </a:r>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4343400" y="4572000"/>
            <a:ext cx="3962400" cy="9541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2800" b="1" dirty="0" smtClean="0">
                <a:solidFill>
                  <a:srgbClr val="FF0000"/>
                </a:solidFill>
                <a:cs typeface="Arial" pitchFamily="34" charset="0"/>
              </a:rPr>
              <a:t>Output:</a:t>
            </a:r>
          </a:p>
          <a:p>
            <a:r>
              <a:rPr lang="en-US" sz="2800" dirty="0" smtClean="0"/>
              <a:t>Compile time error</a:t>
            </a:r>
            <a:endParaRPr lang="fr-FR" sz="28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Java Operators</a:t>
            </a:r>
          </a:p>
        </p:txBody>
      </p:sp>
      <p:sp>
        <p:nvSpPr>
          <p:cNvPr id="3" name="Content Placeholder 2"/>
          <p:cNvSpPr>
            <a:spLocks noGrp="1"/>
          </p:cNvSpPr>
          <p:nvPr>
            <p:ph idx="1"/>
          </p:nvPr>
        </p:nvSpPr>
        <p:spPr>
          <a:xfrm>
            <a:off x="304800" y="685800"/>
            <a:ext cx="8458200" cy="5791200"/>
          </a:xfrm>
        </p:spPr>
        <p:txBody>
          <a:bodyPr>
            <a:noAutofit/>
          </a:bodyPr>
          <a:lstStyle/>
          <a:p>
            <a:r>
              <a:rPr lang="en-US" sz="2400" b="1" dirty="0" smtClean="0">
                <a:solidFill>
                  <a:srgbClr val="FF0000"/>
                </a:solidFill>
              </a:rPr>
              <a:t>After type cast:</a:t>
            </a:r>
          </a:p>
          <a:p>
            <a:pPr>
              <a:buNone/>
            </a:pPr>
            <a:r>
              <a:rPr lang="en-US" sz="2400" b="1" dirty="0" smtClean="0"/>
              <a:t>public</a:t>
            </a:r>
            <a:r>
              <a:rPr lang="en-US" sz="2400" dirty="0" smtClean="0"/>
              <a:t> </a:t>
            </a:r>
            <a:r>
              <a:rPr lang="en-US" sz="2400" b="1" dirty="0" smtClean="0"/>
              <a:t>class</a:t>
            </a:r>
            <a:r>
              <a:rPr lang="en-US" sz="2400" dirty="0" smtClean="0"/>
              <a:t> </a:t>
            </a:r>
            <a:r>
              <a:rPr lang="en-US" sz="2400" dirty="0" err="1" smtClean="0"/>
              <a:t>OperatorExample</a:t>
            </a:r>
            <a:r>
              <a:rPr lang="en-US" sz="2400" dirty="0" smtClean="0"/>
              <a:t>{  </a:t>
            </a:r>
          </a:p>
          <a:p>
            <a:pPr>
              <a:buNone/>
            </a:pP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buNone/>
            </a:pPr>
            <a:r>
              <a:rPr lang="en-US" sz="2400" b="1" dirty="0" smtClean="0"/>
              <a:t>short</a:t>
            </a:r>
            <a:r>
              <a:rPr lang="en-US" sz="2400" dirty="0" smtClean="0"/>
              <a:t> a=10;  </a:t>
            </a:r>
          </a:p>
          <a:p>
            <a:pPr>
              <a:buNone/>
            </a:pPr>
            <a:r>
              <a:rPr lang="en-US" sz="2400" b="1" dirty="0" smtClean="0"/>
              <a:t>short</a:t>
            </a:r>
            <a:r>
              <a:rPr lang="en-US" sz="2400" dirty="0" smtClean="0"/>
              <a:t> b=10;  </a:t>
            </a:r>
          </a:p>
          <a:p>
            <a:pPr>
              <a:buNone/>
            </a:pPr>
            <a:r>
              <a:rPr lang="en-US" sz="2400" dirty="0" smtClean="0"/>
              <a:t>a=(</a:t>
            </a:r>
            <a:r>
              <a:rPr lang="en-US" sz="2400" b="1" dirty="0" smtClean="0"/>
              <a:t>short</a:t>
            </a:r>
            <a:r>
              <a:rPr lang="en-US" sz="2400" dirty="0" smtClean="0"/>
              <a:t>)(</a:t>
            </a:r>
            <a:r>
              <a:rPr lang="en-US" sz="2400" dirty="0" err="1" smtClean="0"/>
              <a:t>a+b</a:t>
            </a:r>
            <a:r>
              <a:rPr lang="en-US" sz="2400" dirty="0" smtClean="0"/>
              <a:t>);//20 which is </a:t>
            </a:r>
            <a:r>
              <a:rPr lang="en-US" sz="2400" dirty="0" err="1" smtClean="0"/>
              <a:t>int</a:t>
            </a:r>
            <a:r>
              <a:rPr lang="en-US" sz="2400" dirty="0" smtClean="0"/>
              <a:t> now converted to short  </a:t>
            </a:r>
          </a:p>
          <a:p>
            <a:pPr>
              <a:buNone/>
            </a:pPr>
            <a:r>
              <a:rPr lang="en-US" sz="2400" dirty="0" smtClean="0"/>
              <a:t>System.out.println(a);  </a:t>
            </a:r>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4419600" y="3810000"/>
            <a:ext cx="2362200" cy="9541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just" fontAlgn="base">
              <a:spcBef>
                <a:spcPct val="0"/>
              </a:spcBef>
              <a:spcAft>
                <a:spcPct val="0"/>
              </a:spcAft>
            </a:pPr>
            <a:r>
              <a:rPr lang="en-US" sz="2800" b="1" dirty="0" smtClean="0">
                <a:solidFill>
                  <a:srgbClr val="FF0000"/>
                </a:solidFill>
                <a:cs typeface="Arial" pitchFamily="34" charset="0"/>
              </a:rPr>
              <a:t>Output:</a:t>
            </a:r>
          </a:p>
          <a:p>
            <a:pPr lvl="0" algn="just" fontAlgn="base">
              <a:spcBef>
                <a:spcPct val="0"/>
              </a:spcBef>
              <a:spcAft>
                <a:spcPct val="0"/>
              </a:spcAft>
            </a:pPr>
            <a:r>
              <a:rPr lang="en-US" sz="2800" b="1" dirty="0" smtClean="0">
                <a:solidFill>
                  <a:srgbClr val="FF0000"/>
                </a:solidFill>
                <a:cs typeface="Arial" pitchFamily="34" charset="0"/>
              </a:rPr>
              <a:t>20</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4"/>
          </a:lnRef>
          <a:fillRef idx="2">
            <a:schemeClr val="accent4"/>
          </a:fillRef>
          <a:effectRef idx="1">
            <a:schemeClr val="accent4"/>
          </a:effectRef>
          <a:fontRef idx="minor">
            <a:schemeClr val="dk1"/>
          </a:fontRef>
        </p:style>
        <p:txBody>
          <a:bodyPr>
            <a:noAutofit/>
          </a:bodyPr>
          <a:lstStyle/>
          <a:p>
            <a:r>
              <a:rPr lang="en-US" sz="2400" b="1" dirty="0" smtClean="0">
                <a:solidFill>
                  <a:srgbClr val="0000FF"/>
                </a:solidFill>
              </a:rPr>
              <a:t>Java Expressions</a:t>
            </a:r>
          </a:p>
        </p:txBody>
      </p:sp>
      <p:sp>
        <p:nvSpPr>
          <p:cNvPr id="3" name="Content Placeholder 2"/>
          <p:cNvSpPr>
            <a:spLocks noGrp="1"/>
          </p:cNvSpPr>
          <p:nvPr>
            <p:ph idx="1"/>
          </p:nvPr>
        </p:nvSpPr>
        <p:spPr>
          <a:xfrm>
            <a:off x="304800" y="685800"/>
            <a:ext cx="8458200" cy="5791200"/>
          </a:xfrm>
        </p:spPr>
        <p:txBody>
          <a:bodyPr>
            <a:noAutofit/>
          </a:bodyPr>
          <a:lstStyle/>
          <a:p>
            <a:pPr algn="just"/>
            <a:r>
              <a:rPr lang="en-US" sz="2400" b="1" dirty="0" smtClean="0">
                <a:solidFill>
                  <a:srgbClr val="FF0000"/>
                </a:solidFill>
              </a:rPr>
              <a:t>What is statement in Java?</a:t>
            </a:r>
          </a:p>
          <a:p>
            <a:pPr algn="just"/>
            <a:r>
              <a:rPr lang="en-US" sz="2400" dirty="0" smtClean="0"/>
              <a:t>In Java, a </a:t>
            </a:r>
            <a:r>
              <a:rPr lang="en-US" sz="2400" b="1" dirty="0" smtClean="0"/>
              <a:t>statement</a:t>
            </a:r>
            <a:r>
              <a:rPr lang="en-US" sz="2400" dirty="0" smtClean="0"/>
              <a:t> is an executable instruction that tells the compiler what to perform. It forms a complete command to be executed and can include one or more</a:t>
            </a:r>
            <a:r>
              <a:rPr lang="en-US" sz="2400" b="1" dirty="0" smtClean="0">
                <a:solidFill>
                  <a:srgbClr val="0000FF"/>
                </a:solidFill>
              </a:rPr>
              <a:t> expressions</a:t>
            </a:r>
            <a:r>
              <a:rPr lang="en-US" sz="2400" dirty="0" smtClean="0"/>
              <a:t>. A sentence forms a complete idea that can include one or more clauses.</a:t>
            </a:r>
          </a:p>
          <a:p>
            <a:pPr algn="just"/>
            <a:endParaRPr lang="en-US" sz="2400" dirty="0" smtClean="0"/>
          </a:p>
          <a:p>
            <a:r>
              <a:rPr lang="en-US" sz="2400" b="1" dirty="0" smtClean="0">
                <a:solidFill>
                  <a:srgbClr val="FF0000"/>
                </a:solidFill>
              </a:rPr>
              <a:t>Expression Statements</a:t>
            </a:r>
          </a:p>
          <a:p>
            <a:pPr algn="just"/>
            <a:r>
              <a:rPr lang="en-US" sz="2400" dirty="0" smtClean="0"/>
              <a:t>Expression is an essential building block of any Java program</a:t>
            </a:r>
            <a:endParaRPr lang="en-US" sz="2400" dirty="0" smtClean="0">
              <a:hlinkClick r:id="rId2"/>
            </a:endParaRPr>
          </a:p>
          <a:p>
            <a:pPr algn="just"/>
            <a:r>
              <a:rPr lang="en-US" sz="2400" dirty="0" smtClean="0"/>
              <a:t>. Generally, it is used to generate a new value. Sometimes, we can also assign a value to a variable</a:t>
            </a:r>
            <a:endParaRPr lang="en-US" sz="2400" dirty="0" smtClean="0">
              <a:hlinkClick r:id="rId3"/>
            </a:endParaRPr>
          </a:p>
          <a:p>
            <a:pPr algn="just"/>
            <a:r>
              <a:rPr lang="en-US" sz="2400" dirty="0" smtClean="0"/>
              <a:t>. In Java, expression is the combination of values, variables, operators, and method calls.</a:t>
            </a:r>
          </a:p>
          <a:p>
            <a:pPr algn="just"/>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487362"/>
          </a:xfrm>
        </p:spPr>
        <p:style>
          <a:lnRef idx="1">
            <a:schemeClr val="accent4"/>
          </a:lnRef>
          <a:fillRef idx="2">
            <a:schemeClr val="accent4"/>
          </a:fillRef>
          <a:effectRef idx="1">
            <a:schemeClr val="accent4"/>
          </a:effectRef>
          <a:fontRef idx="minor">
            <a:schemeClr val="dk1"/>
          </a:fontRef>
        </p:style>
        <p:txBody>
          <a:bodyPr>
            <a:noAutofit/>
          </a:bodyPr>
          <a:lstStyle/>
          <a:p>
            <a:r>
              <a:rPr lang="en-US" sz="2400" b="1" dirty="0" smtClean="0">
                <a:solidFill>
                  <a:srgbClr val="0000FF"/>
                </a:solidFill>
              </a:rPr>
              <a:t>Java Expressions</a:t>
            </a:r>
          </a:p>
        </p:txBody>
      </p:sp>
      <p:sp>
        <p:nvSpPr>
          <p:cNvPr id="3" name="Content Placeholder 2"/>
          <p:cNvSpPr>
            <a:spLocks noGrp="1"/>
          </p:cNvSpPr>
          <p:nvPr>
            <p:ph idx="1"/>
          </p:nvPr>
        </p:nvSpPr>
        <p:spPr>
          <a:xfrm>
            <a:off x="304800" y="685800"/>
            <a:ext cx="8458200" cy="5791200"/>
          </a:xfrm>
        </p:spPr>
        <p:txBody>
          <a:bodyPr>
            <a:noAutofit/>
          </a:bodyPr>
          <a:lstStyle/>
          <a:p>
            <a:pPr algn="just"/>
            <a:r>
              <a:rPr lang="en-US" sz="2400" b="1" dirty="0" smtClean="0">
                <a:solidFill>
                  <a:srgbClr val="FF0000"/>
                </a:solidFill>
              </a:rPr>
              <a:t>There are three types of expressions in Java:</a:t>
            </a:r>
          </a:p>
          <a:p>
            <a:pPr algn="just"/>
            <a:r>
              <a:rPr lang="en-US" sz="2400" dirty="0" smtClean="0"/>
              <a:t>Expressions that </a:t>
            </a:r>
            <a:r>
              <a:rPr lang="en-US" sz="2400" b="1" dirty="0" smtClean="0"/>
              <a:t>produce</a:t>
            </a:r>
            <a:r>
              <a:rPr lang="en-US" sz="2400" dirty="0" smtClean="0"/>
              <a:t> a value. For example, </a:t>
            </a:r>
            <a:r>
              <a:rPr lang="en-US" sz="2400" b="1" dirty="0" smtClean="0"/>
              <a:t>(6+9), (9%2), (pi*radius) + 2</a:t>
            </a:r>
            <a:r>
              <a:rPr lang="en-US" sz="2400" dirty="0" smtClean="0"/>
              <a:t>. Note that the expression enclosed in the parentheses will be evaluate first, after that rest of the expression.</a:t>
            </a:r>
          </a:p>
          <a:p>
            <a:pPr algn="just"/>
            <a:r>
              <a:rPr lang="en-US" sz="2400" dirty="0" smtClean="0"/>
              <a:t>Expressions that </a:t>
            </a:r>
            <a:r>
              <a:rPr lang="en-US" sz="2400" b="1" dirty="0" smtClean="0"/>
              <a:t>assign</a:t>
            </a:r>
            <a:r>
              <a:rPr lang="en-US" sz="2400" dirty="0" smtClean="0"/>
              <a:t> a value. For example, </a:t>
            </a:r>
            <a:r>
              <a:rPr lang="en-US" sz="2400" b="1" dirty="0" smtClean="0"/>
              <a:t>number = 90, pi = 3.14.</a:t>
            </a:r>
            <a:endParaRPr lang="en-US" sz="2400" dirty="0" smtClean="0"/>
          </a:p>
          <a:p>
            <a:pPr algn="just"/>
            <a:r>
              <a:rPr lang="en-US" sz="2400" dirty="0" smtClean="0"/>
              <a:t>Expression that </a:t>
            </a:r>
            <a:r>
              <a:rPr lang="en-US" sz="2400" b="1" dirty="0" smtClean="0"/>
              <a:t>neither produces any result nor assigns a value</a:t>
            </a:r>
            <a:r>
              <a:rPr lang="en-US" sz="2400" dirty="0" smtClean="0"/>
              <a:t>. For example, </a:t>
            </a:r>
            <a:r>
              <a:rPr lang="en-US" sz="2400" b="1" dirty="0" smtClean="0"/>
              <a:t>increment</a:t>
            </a:r>
            <a:r>
              <a:rPr lang="en-US" sz="2400" dirty="0" smtClean="0"/>
              <a:t> or </a:t>
            </a:r>
            <a:r>
              <a:rPr lang="en-US" sz="2400" b="1" dirty="0" smtClean="0"/>
              <a:t>decrement</a:t>
            </a:r>
            <a:r>
              <a:rPr lang="en-US" sz="2400" dirty="0" smtClean="0"/>
              <a:t> a value by using increment or decrement operator respectively, </a:t>
            </a:r>
            <a:r>
              <a:rPr lang="en-US" sz="2400" b="1" dirty="0" smtClean="0"/>
              <a:t>method invocation</a:t>
            </a:r>
            <a:r>
              <a:rPr lang="en-US" sz="2400" dirty="0" smtClean="0"/>
              <a:t>, etc. These expressions modify the value of a variable or state (memory) of a program. For example, </a:t>
            </a:r>
            <a:r>
              <a:rPr lang="en-US" sz="2400" b="1" dirty="0" smtClean="0"/>
              <a:t>count++, </a:t>
            </a:r>
            <a:r>
              <a:rPr lang="en-US" sz="2400" b="1" dirty="0" err="1" smtClean="0"/>
              <a:t>int</a:t>
            </a:r>
            <a:r>
              <a:rPr lang="en-US" sz="2400" b="1" dirty="0" smtClean="0"/>
              <a:t> sum = a + b</a:t>
            </a:r>
            <a:r>
              <a:rPr lang="en-US" sz="2400" dirty="0" smtClean="0"/>
              <a:t>; The expression changes only the value of the variable </a:t>
            </a:r>
            <a:r>
              <a:rPr lang="en-US" sz="2400" b="1" dirty="0" smtClean="0"/>
              <a:t>sum</a:t>
            </a:r>
            <a:r>
              <a:rPr lang="en-US" sz="2400" dirty="0" smtClean="0"/>
              <a:t>. The value of variables </a:t>
            </a:r>
            <a:r>
              <a:rPr lang="en-US" sz="2400" b="1" dirty="0" smtClean="0"/>
              <a:t>a</a:t>
            </a:r>
            <a:r>
              <a:rPr lang="en-US" sz="2400" dirty="0" smtClean="0"/>
              <a:t> and </a:t>
            </a:r>
            <a:r>
              <a:rPr lang="en-US" sz="2400" b="1" dirty="0" smtClean="0"/>
              <a:t>b</a:t>
            </a:r>
            <a:r>
              <a:rPr lang="en-US" sz="2400" dirty="0" smtClean="0"/>
              <a:t> do not change, so it is also a side effect.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
        <p:nvSpPr>
          <p:cNvPr id="1025"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400" b="1" dirty="0" smtClean="0">
                <a:solidFill>
                  <a:srgbClr val="0000FF"/>
                </a:solidFill>
                <a:latin typeface="+mn-lt"/>
              </a:rPr>
              <a:t>Difference between C &amp; C++</a:t>
            </a:r>
            <a:endParaRPr lang="en-US" sz="2200" b="1" dirty="0" smtClean="0">
              <a:solidFill>
                <a:srgbClr val="0000FF"/>
              </a:solidFill>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graphicFrame>
        <p:nvGraphicFramePr>
          <p:cNvPr id="7" name="Table 6"/>
          <p:cNvGraphicFramePr>
            <a:graphicFrameLocks noGrp="1"/>
          </p:cNvGraphicFramePr>
          <p:nvPr/>
        </p:nvGraphicFramePr>
        <p:xfrm>
          <a:off x="533400" y="609600"/>
          <a:ext cx="8305800" cy="5386452"/>
        </p:xfrm>
        <a:graphic>
          <a:graphicData uri="http://schemas.openxmlformats.org/drawingml/2006/table">
            <a:tbl>
              <a:tblPr>
                <a:tableStyleId>{BC89EF96-8CEA-46FF-86C4-4CE0E7609802}</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100043">
                <a:tc>
                  <a:txBody>
                    <a:bodyPr/>
                    <a:lstStyle/>
                    <a:p>
                      <a:pPr algn="ctr" fontAlgn="base"/>
                      <a:r>
                        <a:rPr lang="en-US" sz="2000" b="1" dirty="0">
                          <a:solidFill>
                            <a:srgbClr val="FF0000"/>
                          </a:solidFill>
                        </a:rPr>
                        <a:t>C</a:t>
                      </a:r>
                    </a:p>
                  </a:txBody>
                  <a:tcPr marL="23595" marR="23595" marT="23595" marB="23595" anchor="ctr"/>
                </a:tc>
                <a:tc>
                  <a:txBody>
                    <a:bodyPr/>
                    <a:lstStyle/>
                    <a:p>
                      <a:pPr algn="ctr" fontAlgn="base"/>
                      <a:r>
                        <a:rPr lang="en-US" sz="2000" b="1" dirty="0">
                          <a:solidFill>
                            <a:srgbClr val="FF0000"/>
                          </a:solidFill>
                        </a:rPr>
                        <a:t>C++</a:t>
                      </a:r>
                    </a:p>
                  </a:txBody>
                  <a:tcPr marL="23595" marR="23595" marT="23595" marB="23595" anchor="ctr"/>
                </a:tc>
                <a:extLst>
                  <a:ext uri="{0D108BD9-81ED-4DB2-BD59-A6C34878D82A}">
                    <a16:rowId xmlns:a16="http://schemas.microsoft.com/office/drawing/2014/main" val="10000"/>
                  </a:ext>
                </a:extLst>
              </a:tr>
              <a:tr h="207636">
                <a:tc>
                  <a:txBody>
                    <a:bodyPr/>
                    <a:lstStyle/>
                    <a:p>
                      <a:pPr algn="l" fontAlgn="base"/>
                      <a:r>
                        <a:rPr lang="en-US" sz="2000" dirty="0"/>
                        <a:t>C does not support information hiding.</a:t>
                      </a:r>
                      <a:endParaRPr lang="en-US" sz="2000" b="0" dirty="0"/>
                    </a:p>
                  </a:txBody>
                  <a:tcPr marL="23595" marR="23595" marT="33033" marB="33033" anchor="ctr"/>
                </a:tc>
                <a:tc>
                  <a:txBody>
                    <a:bodyPr/>
                    <a:lstStyle/>
                    <a:p>
                      <a:pPr algn="l" fontAlgn="base"/>
                      <a:r>
                        <a:rPr lang="en-US" sz="2000"/>
                        <a:t>Data is hidden by the Encapsulation to ensure that data structures and operators are used as intended.</a:t>
                      </a:r>
                      <a:endParaRPr lang="en-US" sz="2000" b="0"/>
                    </a:p>
                  </a:txBody>
                  <a:tcPr marL="23595" marR="23595" marT="33033" marB="33033" anchor="ctr"/>
                </a:tc>
                <a:extLst>
                  <a:ext uri="{0D108BD9-81ED-4DB2-BD59-A6C34878D82A}">
                    <a16:rowId xmlns:a16="http://schemas.microsoft.com/office/drawing/2014/main" val="10001"/>
                  </a:ext>
                </a:extLst>
              </a:tr>
              <a:tr h="160446">
                <a:tc>
                  <a:txBody>
                    <a:bodyPr/>
                    <a:lstStyle/>
                    <a:p>
                      <a:pPr algn="l" fontAlgn="base"/>
                      <a:r>
                        <a:rPr lang="en-US" sz="2000"/>
                        <a:t>Built-in data types is supported in C.</a:t>
                      </a:r>
                      <a:endParaRPr lang="en-US" sz="2000" b="0"/>
                    </a:p>
                  </a:txBody>
                  <a:tcPr marL="23595" marR="23595" marT="33033" marB="33033" anchor="ctr"/>
                </a:tc>
                <a:tc>
                  <a:txBody>
                    <a:bodyPr/>
                    <a:lstStyle/>
                    <a:p>
                      <a:pPr algn="l" fontAlgn="base"/>
                      <a:r>
                        <a:rPr lang="en-US" sz="2000"/>
                        <a:t>Built-in &amp; user-defined data types is supported in C++.</a:t>
                      </a:r>
                      <a:endParaRPr lang="en-US" sz="2000" b="0"/>
                    </a:p>
                  </a:txBody>
                  <a:tcPr marL="23595" marR="23595" marT="33033" marB="33033" anchor="ctr"/>
                </a:tc>
                <a:extLst>
                  <a:ext uri="{0D108BD9-81ED-4DB2-BD59-A6C34878D82A}">
                    <a16:rowId xmlns:a16="http://schemas.microsoft.com/office/drawing/2014/main" val="10002"/>
                  </a:ext>
                </a:extLst>
              </a:tr>
              <a:tr h="160446">
                <a:tc>
                  <a:txBody>
                    <a:bodyPr/>
                    <a:lstStyle/>
                    <a:p>
                      <a:pPr algn="l" fontAlgn="base"/>
                      <a:r>
                        <a:rPr lang="en-US" sz="2000" dirty="0"/>
                        <a:t>C is a function driven language because C is a procedural programming language.</a:t>
                      </a:r>
                      <a:endParaRPr lang="en-US" sz="2000" b="0" dirty="0"/>
                    </a:p>
                  </a:txBody>
                  <a:tcPr marL="23595" marR="23595" marT="33033" marB="33033" anchor="ctr"/>
                </a:tc>
                <a:tc>
                  <a:txBody>
                    <a:bodyPr/>
                    <a:lstStyle/>
                    <a:p>
                      <a:pPr algn="l" fontAlgn="base"/>
                      <a:r>
                        <a:rPr lang="en-US" sz="2000"/>
                        <a:t>C++ is an object driven language because it is an object oriented programming.</a:t>
                      </a:r>
                      <a:endParaRPr lang="en-US" sz="2000" b="0"/>
                    </a:p>
                  </a:txBody>
                  <a:tcPr marL="23595" marR="23595" marT="33033" marB="33033" anchor="ctr"/>
                </a:tc>
                <a:extLst>
                  <a:ext uri="{0D108BD9-81ED-4DB2-BD59-A6C34878D82A}">
                    <a16:rowId xmlns:a16="http://schemas.microsoft.com/office/drawing/2014/main" val="10003"/>
                  </a:ext>
                </a:extLst>
              </a:tr>
              <a:tr h="160446">
                <a:tc>
                  <a:txBody>
                    <a:bodyPr/>
                    <a:lstStyle/>
                    <a:p>
                      <a:pPr algn="l" fontAlgn="base"/>
                      <a:r>
                        <a:rPr lang="en-US" sz="2000"/>
                        <a:t>Function and operator overloading is not supported in C.</a:t>
                      </a:r>
                      <a:endParaRPr lang="en-US" sz="2000" b="0"/>
                    </a:p>
                  </a:txBody>
                  <a:tcPr marL="23595" marR="23595" marT="33033" marB="33033" anchor="ctr"/>
                </a:tc>
                <a:tc>
                  <a:txBody>
                    <a:bodyPr/>
                    <a:lstStyle/>
                    <a:p>
                      <a:pPr algn="l" fontAlgn="base"/>
                      <a:r>
                        <a:rPr lang="en-US" sz="2000"/>
                        <a:t>Function and operator overloading is supported by C++.</a:t>
                      </a:r>
                      <a:endParaRPr lang="en-US" sz="2000" b="0"/>
                    </a:p>
                  </a:txBody>
                  <a:tcPr marL="23595" marR="23595" marT="33033" marB="33033" anchor="ctr"/>
                </a:tc>
                <a:extLst>
                  <a:ext uri="{0D108BD9-81ED-4DB2-BD59-A6C34878D82A}">
                    <a16:rowId xmlns:a16="http://schemas.microsoft.com/office/drawing/2014/main" val="10004"/>
                  </a:ext>
                </a:extLst>
              </a:tr>
              <a:tr h="113256">
                <a:tc>
                  <a:txBody>
                    <a:bodyPr/>
                    <a:lstStyle/>
                    <a:p>
                      <a:pPr algn="l" fontAlgn="base"/>
                      <a:r>
                        <a:rPr lang="en-US" sz="2000"/>
                        <a:t>C is a function-driven language.</a:t>
                      </a:r>
                      <a:endParaRPr lang="en-US" sz="2000" b="0"/>
                    </a:p>
                  </a:txBody>
                  <a:tcPr marL="23595" marR="23595" marT="33033" marB="33033" anchor="ctr"/>
                </a:tc>
                <a:tc>
                  <a:txBody>
                    <a:bodyPr/>
                    <a:lstStyle/>
                    <a:p>
                      <a:pPr algn="l" fontAlgn="base"/>
                      <a:r>
                        <a:rPr lang="en-US" sz="2000"/>
                        <a:t>C++ is an object-driven language</a:t>
                      </a:r>
                      <a:endParaRPr lang="en-US" sz="2000" b="0"/>
                    </a:p>
                  </a:txBody>
                  <a:tcPr marL="23595" marR="23595" marT="33033" marB="33033" anchor="ctr"/>
                </a:tc>
                <a:extLst>
                  <a:ext uri="{0D108BD9-81ED-4DB2-BD59-A6C34878D82A}">
                    <a16:rowId xmlns:a16="http://schemas.microsoft.com/office/drawing/2014/main" val="10005"/>
                  </a:ext>
                </a:extLst>
              </a:tr>
              <a:tr h="160446">
                <a:tc>
                  <a:txBody>
                    <a:bodyPr/>
                    <a:lstStyle/>
                    <a:p>
                      <a:pPr algn="l" fontAlgn="base"/>
                      <a:r>
                        <a:rPr lang="en-US" sz="2000"/>
                        <a:t>Functions in C are not defined inside structures.</a:t>
                      </a:r>
                      <a:endParaRPr lang="en-US" sz="2000" b="0"/>
                    </a:p>
                  </a:txBody>
                  <a:tcPr marL="23595" marR="23595" marT="33033" marB="33033" anchor="ctr"/>
                </a:tc>
                <a:tc>
                  <a:txBody>
                    <a:bodyPr/>
                    <a:lstStyle/>
                    <a:p>
                      <a:pPr algn="l" fontAlgn="base"/>
                      <a:r>
                        <a:rPr lang="en-US" sz="2000"/>
                        <a:t>Functions can be used inside a structure in C++.</a:t>
                      </a:r>
                      <a:endParaRPr lang="en-US" sz="2000" b="0"/>
                    </a:p>
                  </a:txBody>
                  <a:tcPr marL="23595" marR="23595" marT="33033" marB="33033" anchor="ctr"/>
                </a:tc>
                <a:extLst>
                  <a:ext uri="{0D108BD9-81ED-4DB2-BD59-A6C34878D82A}">
                    <a16:rowId xmlns:a16="http://schemas.microsoft.com/office/drawing/2014/main" val="10006"/>
                  </a:ext>
                </a:extLst>
              </a:tr>
              <a:tr h="160446">
                <a:tc>
                  <a:txBody>
                    <a:bodyPr/>
                    <a:lstStyle/>
                    <a:p>
                      <a:pPr algn="l" fontAlgn="base"/>
                      <a:r>
                        <a:rPr lang="en-US" sz="2000"/>
                        <a:t>Namespace features are not present inside the C.</a:t>
                      </a:r>
                      <a:endParaRPr lang="en-US" sz="2000" b="0"/>
                    </a:p>
                  </a:txBody>
                  <a:tcPr marL="23595" marR="23595" marT="33033" marB="33033" anchor="ctr"/>
                </a:tc>
                <a:tc>
                  <a:txBody>
                    <a:bodyPr/>
                    <a:lstStyle/>
                    <a:p>
                      <a:pPr algn="l" fontAlgn="base"/>
                      <a:r>
                        <a:rPr lang="en-US" sz="2000" u="sng" dirty="0">
                          <a:hlinkClick r:id="rId2"/>
                        </a:rPr>
                        <a:t>Namespace</a:t>
                      </a:r>
                      <a:r>
                        <a:rPr lang="en-US" sz="2000" dirty="0"/>
                        <a:t> is used by C++, which avoid name collisions.</a:t>
                      </a:r>
                      <a:endParaRPr lang="en-US" sz="2000" b="0" dirty="0"/>
                    </a:p>
                  </a:txBody>
                  <a:tcPr marL="23595" marR="23595" marT="33033" marB="33033"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400" b="1" dirty="0" smtClean="0">
                <a:solidFill>
                  <a:srgbClr val="0000FF"/>
                </a:solidFill>
                <a:latin typeface="+mn-lt"/>
              </a:rPr>
              <a:t>Difference between C &amp; C++</a:t>
            </a:r>
            <a:endParaRPr lang="en-US" sz="2200" b="1" dirty="0" smtClean="0">
              <a:solidFill>
                <a:srgbClr val="0000FF"/>
              </a:solidFill>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graphicFrame>
        <p:nvGraphicFramePr>
          <p:cNvPr id="7" name="Table 6"/>
          <p:cNvGraphicFramePr>
            <a:graphicFrameLocks noGrp="1"/>
          </p:cNvGraphicFramePr>
          <p:nvPr/>
        </p:nvGraphicFramePr>
        <p:xfrm>
          <a:off x="533400" y="609600"/>
          <a:ext cx="8305800" cy="5081652"/>
        </p:xfrm>
        <a:graphic>
          <a:graphicData uri="http://schemas.openxmlformats.org/drawingml/2006/table">
            <a:tbl>
              <a:tblPr>
                <a:tableStyleId>{BC89EF96-8CEA-46FF-86C4-4CE0E7609802}</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100043">
                <a:tc>
                  <a:txBody>
                    <a:bodyPr/>
                    <a:lstStyle/>
                    <a:p>
                      <a:pPr algn="ctr" fontAlgn="base"/>
                      <a:r>
                        <a:rPr lang="en-US" sz="2000" b="1" dirty="0">
                          <a:solidFill>
                            <a:srgbClr val="FF0000"/>
                          </a:solidFill>
                        </a:rPr>
                        <a:t>C</a:t>
                      </a:r>
                    </a:p>
                  </a:txBody>
                  <a:tcPr marL="23595" marR="23595" marT="23595" marB="23595" anchor="ctr"/>
                </a:tc>
                <a:tc>
                  <a:txBody>
                    <a:bodyPr/>
                    <a:lstStyle/>
                    <a:p>
                      <a:pPr algn="ctr" fontAlgn="base"/>
                      <a:r>
                        <a:rPr lang="en-US" sz="2000" b="1" dirty="0">
                          <a:solidFill>
                            <a:srgbClr val="FF0000"/>
                          </a:solidFill>
                        </a:rPr>
                        <a:t>C++</a:t>
                      </a:r>
                    </a:p>
                  </a:txBody>
                  <a:tcPr marL="23595" marR="23595" marT="23595" marB="23595" anchor="ctr"/>
                </a:tc>
                <a:extLst>
                  <a:ext uri="{0D108BD9-81ED-4DB2-BD59-A6C34878D82A}">
                    <a16:rowId xmlns:a16="http://schemas.microsoft.com/office/drawing/2014/main" val="10000"/>
                  </a:ext>
                </a:extLst>
              </a:tr>
              <a:tr h="113256">
                <a:tc>
                  <a:txBody>
                    <a:bodyPr/>
                    <a:lstStyle/>
                    <a:p>
                      <a:pPr algn="l" fontAlgn="base"/>
                      <a:r>
                        <a:rPr lang="en-US" sz="2000" dirty="0"/>
                        <a:t>Header file used by C is </a:t>
                      </a:r>
                      <a:r>
                        <a:rPr lang="en-US" sz="2000" u="sng" dirty="0" err="1">
                          <a:hlinkClick r:id="rId2"/>
                        </a:rPr>
                        <a:t>stdio.h</a:t>
                      </a:r>
                      <a:r>
                        <a:rPr lang="en-US" sz="2000" dirty="0"/>
                        <a:t>.</a:t>
                      </a:r>
                      <a:endParaRPr lang="en-US" sz="2000" b="0" dirty="0"/>
                    </a:p>
                  </a:txBody>
                  <a:tcPr marL="23595" marR="23595" marT="33033" marB="33033" anchor="ctr"/>
                </a:tc>
                <a:tc>
                  <a:txBody>
                    <a:bodyPr/>
                    <a:lstStyle/>
                    <a:p>
                      <a:pPr algn="l" fontAlgn="base"/>
                      <a:r>
                        <a:rPr lang="en-US" sz="2000"/>
                        <a:t>Header file used by C++ is </a:t>
                      </a:r>
                      <a:r>
                        <a:rPr lang="en-US" sz="2000" u="sng">
                          <a:hlinkClick r:id="rId3"/>
                        </a:rPr>
                        <a:t>iostream.h</a:t>
                      </a:r>
                      <a:r>
                        <a:rPr lang="en-US" sz="2000"/>
                        <a:t>.</a:t>
                      </a:r>
                      <a:endParaRPr lang="en-US" sz="2000" b="0"/>
                    </a:p>
                  </a:txBody>
                  <a:tcPr marL="23595" marR="23595" marT="33033" marB="33033" anchor="ctr"/>
                </a:tc>
                <a:extLst>
                  <a:ext uri="{0D108BD9-81ED-4DB2-BD59-A6C34878D82A}">
                    <a16:rowId xmlns:a16="http://schemas.microsoft.com/office/drawing/2014/main" val="10001"/>
                  </a:ext>
                </a:extLst>
              </a:tr>
              <a:tr h="113256">
                <a:tc>
                  <a:txBody>
                    <a:bodyPr/>
                    <a:lstStyle/>
                    <a:p>
                      <a:pPr algn="l" fontAlgn="base"/>
                      <a:r>
                        <a:rPr lang="en-US" sz="2000"/>
                        <a:t>Reference variables are not supported by C.</a:t>
                      </a:r>
                      <a:endParaRPr lang="en-US" sz="2000" b="0"/>
                    </a:p>
                  </a:txBody>
                  <a:tcPr marL="23595" marR="23595" marT="33033" marB="33033" anchor="ctr"/>
                </a:tc>
                <a:tc>
                  <a:txBody>
                    <a:bodyPr/>
                    <a:lstStyle/>
                    <a:p>
                      <a:pPr algn="l" fontAlgn="base"/>
                      <a:r>
                        <a:rPr lang="en-US" sz="2000"/>
                        <a:t>Reference variables are supported by C++.</a:t>
                      </a:r>
                      <a:endParaRPr lang="en-US" sz="2000" b="0"/>
                    </a:p>
                  </a:txBody>
                  <a:tcPr marL="23595" marR="23595" marT="33033" marB="33033" anchor="ctr"/>
                </a:tc>
                <a:extLst>
                  <a:ext uri="{0D108BD9-81ED-4DB2-BD59-A6C34878D82A}">
                    <a16:rowId xmlns:a16="http://schemas.microsoft.com/office/drawing/2014/main" val="10002"/>
                  </a:ext>
                </a:extLst>
              </a:tr>
              <a:tr h="160446">
                <a:tc>
                  <a:txBody>
                    <a:bodyPr/>
                    <a:lstStyle/>
                    <a:p>
                      <a:pPr algn="l" fontAlgn="base"/>
                      <a:r>
                        <a:rPr lang="en-US" sz="2000" dirty="0"/>
                        <a:t>Virtual and friend functions are not supported by C.</a:t>
                      </a:r>
                      <a:endParaRPr lang="en-US" sz="2000" b="0" dirty="0"/>
                    </a:p>
                  </a:txBody>
                  <a:tcPr marL="23595" marR="23595" marT="33033" marB="33033" anchor="ctr"/>
                </a:tc>
                <a:tc>
                  <a:txBody>
                    <a:bodyPr/>
                    <a:lstStyle/>
                    <a:p>
                      <a:pPr algn="l" fontAlgn="base"/>
                      <a:r>
                        <a:rPr lang="en-US" sz="2000" u="sng">
                          <a:hlinkClick r:id="rId4"/>
                        </a:rPr>
                        <a:t>Virtual</a:t>
                      </a:r>
                      <a:r>
                        <a:rPr lang="en-US" sz="2000"/>
                        <a:t> and </a:t>
                      </a:r>
                      <a:r>
                        <a:rPr lang="en-US" sz="2000" u="sng">
                          <a:hlinkClick r:id="rId5"/>
                        </a:rPr>
                        <a:t>friend functions</a:t>
                      </a:r>
                      <a:r>
                        <a:rPr lang="en-US" sz="2000"/>
                        <a:t> are supported by C++.</a:t>
                      </a:r>
                      <a:endParaRPr lang="en-US" sz="2000" b="0"/>
                    </a:p>
                  </a:txBody>
                  <a:tcPr marL="23595" marR="23595" marT="33033" marB="33033" anchor="ctr"/>
                </a:tc>
                <a:extLst>
                  <a:ext uri="{0D108BD9-81ED-4DB2-BD59-A6C34878D82A}">
                    <a16:rowId xmlns:a16="http://schemas.microsoft.com/office/drawing/2014/main" val="10003"/>
                  </a:ext>
                </a:extLst>
              </a:tr>
              <a:tr h="113256">
                <a:tc>
                  <a:txBody>
                    <a:bodyPr/>
                    <a:lstStyle/>
                    <a:p>
                      <a:pPr algn="l" fontAlgn="base"/>
                      <a:r>
                        <a:rPr lang="en-US" sz="2000" dirty="0"/>
                        <a:t>C does not support inheritance.</a:t>
                      </a:r>
                      <a:endParaRPr lang="en-US" sz="2000" b="0" dirty="0"/>
                    </a:p>
                  </a:txBody>
                  <a:tcPr marL="23595" marR="23595" marT="33033" marB="33033" anchor="ctr"/>
                </a:tc>
                <a:tc>
                  <a:txBody>
                    <a:bodyPr/>
                    <a:lstStyle/>
                    <a:p>
                      <a:pPr algn="l" fontAlgn="base"/>
                      <a:r>
                        <a:rPr lang="en-US" sz="2000"/>
                        <a:t>C++ supports inheritance.</a:t>
                      </a:r>
                      <a:endParaRPr lang="en-US" sz="2000" b="0"/>
                    </a:p>
                  </a:txBody>
                  <a:tcPr marL="23595" marR="23595" marT="33033" marB="33033" anchor="ctr"/>
                </a:tc>
                <a:extLst>
                  <a:ext uri="{0D108BD9-81ED-4DB2-BD59-A6C34878D82A}">
                    <a16:rowId xmlns:a16="http://schemas.microsoft.com/office/drawing/2014/main" val="10004"/>
                  </a:ext>
                </a:extLst>
              </a:tr>
              <a:tr h="160446">
                <a:tc>
                  <a:txBody>
                    <a:bodyPr/>
                    <a:lstStyle/>
                    <a:p>
                      <a:pPr algn="l" fontAlgn="base"/>
                      <a:r>
                        <a:rPr lang="en-US" sz="2000"/>
                        <a:t>Instead of focusing on data, C focuses on method or process.</a:t>
                      </a:r>
                      <a:endParaRPr lang="en-US" sz="2000" b="0"/>
                    </a:p>
                  </a:txBody>
                  <a:tcPr marL="23595" marR="23595" marT="33033" marB="33033" anchor="ctr"/>
                </a:tc>
                <a:tc>
                  <a:txBody>
                    <a:bodyPr/>
                    <a:lstStyle/>
                    <a:p>
                      <a:pPr algn="l" fontAlgn="base"/>
                      <a:r>
                        <a:rPr lang="en-US" sz="2000"/>
                        <a:t>C++ focuses on data instead of focusing on method or procedure.</a:t>
                      </a:r>
                      <a:endParaRPr lang="en-US" sz="2000" b="0"/>
                    </a:p>
                  </a:txBody>
                  <a:tcPr marL="23595" marR="23595" marT="33033" marB="33033" anchor="ctr"/>
                </a:tc>
                <a:extLst>
                  <a:ext uri="{0D108BD9-81ED-4DB2-BD59-A6C34878D82A}">
                    <a16:rowId xmlns:a16="http://schemas.microsoft.com/office/drawing/2014/main" val="10005"/>
                  </a:ext>
                </a:extLst>
              </a:tr>
              <a:tr h="207636">
                <a:tc>
                  <a:txBody>
                    <a:bodyPr/>
                    <a:lstStyle/>
                    <a:p>
                      <a:pPr algn="l" fontAlgn="base"/>
                      <a:r>
                        <a:rPr lang="en-US" sz="2000" dirty="0" smtClean="0"/>
                        <a:t>C</a:t>
                      </a:r>
                      <a:r>
                        <a:rPr lang="en-US" sz="2000" baseline="0" dirty="0" smtClean="0"/>
                        <a:t> </a:t>
                      </a:r>
                      <a:r>
                        <a:rPr lang="en-US" sz="2000" dirty="0" smtClean="0"/>
                        <a:t>provides</a:t>
                      </a:r>
                      <a:r>
                        <a:rPr lang="en-US" sz="2000" dirty="0"/>
                        <a:t> </a:t>
                      </a:r>
                      <a:r>
                        <a:rPr lang="en-US" sz="2000" u="sng" dirty="0" err="1">
                          <a:hlinkClick r:id="rId6"/>
                        </a:rPr>
                        <a:t>malloc</a:t>
                      </a:r>
                      <a:r>
                        <a:rPr lang="en-US" sz="2000" u="sng" dirty="0">
                          <a:hlinkClick r:id="rId6"/>
                        </a:rPr>
                        <a:t>()</a:t>
                      </a:r>
                      <a:r>
                        <a:rPr lang="en-US" sz="2000" dirty="0"/>
                        <a:t> and </a:t>
                      </a:r>
                      <a:r>
                        <a:rPr lang="en-US" sz="2000" u="sng" dirty="0" err="1">
                          <a:hlinkClick r:id="rId6"/>
                        </a:rPr>
                        <a:t>calloc</a:t>
                      </a:r>
                      <a:r>
                        <a:rPr lang="en-US" sz="2000" u="sng" dirty="0">
                          <a:hlinkClick r:id="rId6"/>
                        </a:rPr>
                        <a:t>()</a:t>
                      </a:r>
                      <a:r>
                        <a:rPr lang="en-US" sz="2000" dirty="0"/>
                        <a:t> functions for </a:t>
                      </a:r>
                      <a:r>
                        <a:rPr lang="en-US" sz="2000" u="sng" dirty="0">
                          <a:hlinkClick r:id="rId6"/>
                        </a:rPr>
                        <a:t>dynamic memory allocation</a:t>
                      </a:r>
                      <a:r>
                        <a:rPr lang="en-US" sz="2000" dirty="0"/>
                        <a:t>, and </a:t>
                      </a:r>
                      <a:r>
                        <a:rPr lang="en-US" sz="2000" u="sng" dirty="0">
                          <a:hlinkClick r:id="rId6"/>
                        </a:rPr>
                        <a:t>free()</a:t>
                      </a:r>
                      <a:r>
                        <a:rPr lang="en-US" sz="2000" dirty="0"/>
                        <a:t> for memory de-allocation.</a:t>
                      </a:r>
                      <a:endParaRPr lang="en-US" sz="2000" b="0" dirty="0"/>
                    </a:p>
                  </a:txBody>
                  <a:tcPr marL="23595" marR="23595" marT="33033" marB="33033" anchor="ctr"/>
                </a:tc>
                <a:tc>
                  <a:txBody>
                    <a:bodyPr/>
                    <a:lstStyle/>
                    <a:p>
                      <a:pPr algn="l" fontAlgn="base"/>
                      <a:r>
                        <a:rPr lang="en-US" sz="2000"/>
                        <a:t>C++ provides </a:t>
                      </a:r>
                      <a:r>
                        <a:rPr lang="en-US" sz="2000" u="sng">
                          <a:hlinkClick r:id="rId7"/>
                        </a:rPr>
                        <a:t>new operator</a:t>
                      </a:r>
                      <a:r>
                        <a:rPr lang="en-US" sz="2000"/>
                        <a:t> for memory allocation and </a:t>
                      </a:r>
                      <a:r>
                        <a:rPr lang="en-US" sz="2000" u="sng">
                          <a:hlinkClick r:id="rId7"/>
                        </a:rPr>
                        <a:t>delete operator</a:t>
                      </a:r>
                      <a:r>
                        <a:rPr lang="en-US" sz="2000"/>
                        <a:t> for memory de-allocation.</a:t>
                      </a:r>
                      <a:endParaRPr lang="en-US" sz="2000" b="0"/>
                    </a:p>
                  </a:txBody>
                  <a:tcPr marL="23595" marR="23595" marT="33033" marB="33033" anchor="ctr"/>
                </a:tc>
                <a:extLst>
                  <a:ext uri="{0D108BD9-81ED-4DB2-BD59-A6C34878D82A}">
                    <a16:rowId xmlns:a16="http://schemas.microsoft.com/office/drawing/2014/main" val="10006"/>
                  </a:ext>
                </a:extLst>
              </a:tr>
              <a:tr h="160446">
                <a:tc>
                  <a:txBody>
                    <a:bodyPr/>
                    <a:lstStyle/>
                    <a:p>
                      <a:pPr algn="l" fontAlgn="base"/>
                      <a:r>
                        <a:rPr lang="en-US" sz="2000" dirty="0"/>
                        <a:t>Direct support for exception handling is not supported by C.</a:t>
                      </a:r>
                      <a:endParaRPr lang="en-US" sz="2000" b="0" dirty="0"/>
                    </a:p>
                  </a:txBody>
                  <a:tcPr marL="23595" marR="23595" marT="33033" marB="33033" anchor="ctr"/>
                </a:tc>
                <a:tc>
                  <a:txBody>
                    <a:bodyPr/>
                    <a:lstStyle/>
                    <a:p>
                      <a:pPr algn="l" fontAlgn="base"/>
                      <a:r>
                        <a:rPr lang="en-US" sz="2000" u="sng" dirty="0">
                          <a:hlinkClick r:id="rId8"/>
                        </a:rPr>
                        <a:t>Exception handling</a:t>
                      </a:r>
                      <a:r>
                        <a:rPr lang="en-US" sz="2000" dirty="0"/>
                        <a:t> is supported by C++.</a:t>
                      </a:r>
                      <a:endParaRPr lang="en-US" sz="2000" b="0" dirty="0"/>
                    </a:p>
                  </a:txBody>
                  <a:tcPr marL="23595" marR="23595" marT="33033" marB="33033"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400" b="1" dirty="0" smtClean="0">
                <a:solidFill>
                  <a:srgbClr val="0000FF"/>
                </a:solidFill>
                <a:latin typeface="+mn-lt"/>
              </a:rPr>
              <a:t>Difference between C &amp; C++</a:t>
            </a:r>
            <a:endParaRPr lang="en-US" sz="2200" b="1" dirty="0" smtClean="0">
              <a:solidFill>
                <a:srgbClr val="0000FF"/>
              </a:solidFill>
              <a:latin typeface="+mn-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a:xfrm>
            <a:off x="3124200" y="6356350"/>
            <a:ext cx="3429000" cy="365125"/>
          </a:xfrm>
        </p:spPr>
        <p:txBody>
          <a:bodyPr/>
          <a:lstStyle/>
          <a:p>
            <a:r>
              <a:rPr lang="fr-FR" dirty="0" smtClean="0"/>
              <a:t>Unit-1 Java Introduction/ Dr Subash Chandra Bose</a:t>
            </a:r>
            <a:endParaRPr lang="en-US" dirty="0"/>
          </a:p>
        </p:txBody>
      </p:sp>
      <p:graphicFrame>
        <p:nvGraphicFramePr>
          <p:cNvPr id="7" name="Table 6"/>
          <p:cNvGraphicFramePr>
            <a:graphicFrameLocks noGrp="1"/>
          </p:cNvGraphicFramePr>
          <p:nvPr/>
        </p:nvGraphicFramePr>
        <p:xfrm>
          <a:off x="533400" y="609600"/>
          <a:ext cx="8305800" cy="3730320"/>
        </p:xfrm>
        <a:graphic>
          <a:graphicData uri="http://schemas.openxmlformats.org/drawingml/2006/table">
            <a:tbl>
              <a:tblPr>
                <a:tableStyleId>{BC89EF96-8CEA-46FF-86C4-4CE0E7609802}</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100043">
                <a:tc>
                  <a:txBody>
                    <a:bodyPr/>
                    <a:lstStyle/>
                    <a:p>
                      <a:pPr algn="ctr" fontAlgn="base"/>
                      <a:r>
                        <a:rPr lang="en-US" sz="2000" b="1" dirty="0">
                          <a:solidFill>
                            <a:srgbClr val="FF0000"/>
                          </a:solidFill>
                        </a:rPr>
                        <a:t>C</a:t>
                      </a:r>
                    </a:p>
                  </a:txBody>
                  <a:tcPr marL="23595" marR="23595" marT="23595" marB="23595" anchor="ctr"/>
                </a:tc>
                <a:tc>
                  <a:txBody>
                    <a:bodyPr/>
                    <a:lstStyle/>
                    <a:p>
                      <a:pPr algn="ctr" fontAlgn="base"/>
                      <a:r>
                        <a:rPr lang="en-US" sz="2000" b="1" dirty="0">
                          <a:solidFill>
                            <a:srgbClr val="FF0000"/>
                          </a:solidFill>
                        </a:rPr>
                        <a:t>C++</a:t>
                      </a:r>
                    </a:p>
                  </a:txBody>
                  <a:tcPr marL="23595" marR="23595" marT="23595" marB="23595" anchor="ctr"/>
                </a:tc>
                <a:extLst>
                  <a:ext uri="{0D108BD9-81ED-4DB2-BD59-A6C34878D82A}">
                    <a16:rowId xmlns:a16="http://schemas.microsoft.com/office/drawing/2014/main" val="10000"/>
                  </a:ext>
                </a:extLst>
              </a:tr>
              <a:tr h="160446">
                <a:tc>
                  <a:txBody>
                    <a:bodyPr/>
                    <a:lstStyle/>
                    <a:p>
                      <a:pPr algn="l" fontAlgn="base"/>
                      <a:r>
                        <a:rPr lang="en-US" sz="2000" u="sng" dirty="0" err="1">
                          <a:hlinkClick r:id="rId2"/>
                        </a:rPr>
                        <a:t>scanf</a:t>
                      </a:r>
                      <a:r>
                        <a:rPr lang="en-US" sz="2000" u="sng" dirty="0">
                          <a:hlinkClick r:id="rId2"/>
                        </a:rPr>
                        <a:t>()</a:t>
                      </a:r>
                      <a:r>
                        <a:rPr lang="en-US" sz="2000" dirty="0"/>
                        <a:t> and </a:t>
                      </a:r>
                      <a:r>
                        <a:rPr lang="en-US" sz="2000" dirty="0" err="1"/>
                        <a:t>printf</a:t>
                      </a:r>
                      <a:r>
                        <a:rPr lang="en-US" sz="2000" dirty="0"/>
                        <a:t>() functions are used for input/output in C.</a:t>
                      </a:r>
                      <a:endParaRPr lang="en-US" sz="2000" b="0" dirty="0"/>
                    </a:p>
                  </a:txBody>
                  <a:tcPr marL="23595" marR="23595" marT="33033" marB="33033" anchor="ctr"/>
                </a:tc>
                <a:tc>
                  <a:txBody>
                    <a:bodyPr/>
                    <a:lstStyle/>
                    <a:p>
                      <a:pPr algn="l" fontAlgn="base"/>
                      <a:r>
                        <a:rPr lang="en-US" sz="2000" u="sng">
                          <a:hlinkClick r:id="rId3"/>
                        </a:rPr>
                        <a:t>cin and cout</a:t>
                      </a:r>
                      <a:r>
                        <a:rPr lang="en-US" sz="2000"/>
                        <a:t> are used for </a:t>
                      </a:r>
                      <a:r>
                        <a:rPr lang="en-US" sz="2000" u="sng">
                          <a:hlinkClick r:id="rId3"/>
                        </a:rPr>
                        <a:t>input/output in C++</a:t>
                      </a:r>
                      <a:r>
                        <a:rPr lang="en-US" sz="2000"/>
                        <a:t>.</a:t>
                      </a:r>
                      <a:endParaRPr lang="en-US" sz="2000" b="0"/>
                    </a:p>
                  </a:txBody>
                  <a:tcPr marL="23595" marR="23595" marT="33033" marB="33033" anchor="ctr"/>
                </a:tc>
                <a:extLst>
                  <a:ext uri="{0D108BD9-81ED-4DB2-BD59-A6C34878D82A}">
                    <a16:rowId xmlns:a16="http://schemas.microsoft.com/office/drawing/2014/main" val="10001"/>
                  </a:ext>
                </a:extLst>
              </a:tr>
              <a:tr h="113256">
                <a:tc>
                  <a:txBody>
                    <a:bodyPr/>
                    <a:lstStyle/>
                    <a:p>
                      <a:pPr algn="l" fontAlgn="base"/>
                      <a:r>
                        <a:rPr lang="en-US" sz="2000"/>
                        <a:t>C structures don’t have access modifiers.</a:t>
                      </a:r>
                      <a:endParaRPr lang="en-US" sz="2000" b="0"/>
                    </a:p>
                  </a:txBody>
                  <a:tcPr marL="23595" marR="23595" marT="33033" marB="33033" anchor="ctr"/>
                </a:tc>
                <a:tc>
                  <a:txBody>
                    <a:bodyPr/>
                    <a:lstStyle/>
                    <a:p>
                      <a:pPr algn="l" fontAlgn="base"/>
                      <a:r>
                        <a:rPr lang="en-US" sz="2000" dirty="0"/>
                        <a:t>C ++ structures have access modifiers.</a:t>
                      </a:r>
                      <a:endParaRPr lang="en-US" sz="2000" b="0" dirty="0"/>
                    </a:p>
                  </a:txBody>
                  <a:tcPr marL="23595" marR="23595" marT="33033" marB="33033" anchor="ctr"/>
                </a:tc>
                <a:extLst>
                  <a:ext uri="{0D108BD9-81ED-4DB2-BD59-A6C34878D82A}">
                    <a16:rowId xmlns:a16="http://schemas.microsoft.com/office/drawing/2014/main" val="10002"/>
                  </a:ext>
                </a:extLst>
              </a:tr>
              <a:tr h="113256">
                <a:tc>
                  <a:txBody>
                    <a:bodyPr/>
                    <a:lstStyle/>
                    <a:p>
                      <a:pPr algn="l" fontAlgn="base"/>
                      <a:r>
                        <a:rPr lang="en-US" sz="2000"/>
                        <a:t>C follows the top-down approach</a:t>
                      </a:r>
                      <a:endParaRPr lang="en-US" sz="2000" b="0"/>
                    </a:p>
                  </a:txBody>
                  <a:tcPr marL="23595" marR="23595" marT="33033" marB="33033" anchor="ctr"/>
                </a:tc>
                <a:tc>
                  <a:txBody>
                    <a:bodyPr/>
                    <a:lstStyle/>
                    <a:p>
                      <a:pPr algn="l" fontAlgn="base"/>
                      <a:r>
                        <a:rPr lang="en-US" sz="2000" dirty="0"/>
                        <a:t>C++ follows the Bottom-up approach</a:t>
                      </a:r>
                      <a:endParaRPr lang="en-US" sz="2000" b="0" dirty="0"/>
                    </a:p>
                  </a:txBody>
                  <a:tcPr marL="23595" marR="23595" marT="33033" marB="33033" anchor="ctr"/>
                </a:tc>
                <a:extLst>
                  <a:ext uri="{0D108BD9-81ED-4DB2-BD59-A6C34878D82A}">
                    <a16:rowId xmlns:a16="http://schemas.microsoft.com/office/drawing/2014/main" val="10003"/>
                  </a:ext>
                </a:extLst>
              </a:tr>
              <a:tr h="254826">
                <a:tc>
                  <a:txBody>
                    <a:bodyPr/>
                    <a:lstStyle/>
                    <a:p>
                      <a:pPr algn="l" fontAlgn="base"/>
                      <a:r>
                        <a:rPr lang="en-US" sz="2000" dirty="0"/>
                        <a:t>There is no strict type checking in C programming language.</a:t>
                      </a:r>
                      <a:endParaRPr lang="en-US" sz="2000" b="0" dirty="0"/>
                    </a:p>
                  </a:txBody>
                  <a:tcPr marL="23595" marR="23595" marT="33033" marB="33033" anchor="ctr"/>
                </a:tc>
                <a:tc>
                  <a:txBody>
                    <a:bodyPr/>
                    <a:lstStyle/>
                    <a:p>
                      <a:pPr algn="l" fontAlgn="base"/>
                      <a:r>
                        <a:rPr lang="en-US" sz="2000"/>
                        <a:t>Strict type checking in done in C++.  So many programs that run well in C compiler will result in many warnings and errors under C++ compiler.</a:t>
                      </a:r>
                      <a:endParaRPr lang="en-US" sz="2000" b="0"/>
                    </a:p>
                  </a:txBody>
                  <a:tcPr marL="23595" marR="23595" marT="33033" marB="33033" anchor="ctr"/>
                </a:tc>
                <a:extLst>
                  <a:ext uri="{0D108BD9-81ED-4DB2-BD59-A6C34878D82A}">
                    <a16:rowId xmlns:a16="http://schemas.microsoft.com/office/drawing/2014/main" val="10004"/>
                  </a:ext>
                </a:extLst>
              </a:tr>
              <a:tr h="113256">
                <a:tc>
                  <a:txBody>
                    <a:bodyPr/>
                    <a:lstStyle/>
                    <a:p>
                      <a:pPr algn="l" fontAlgn="base"/>
                      <a:r>
                        <a:rPr lang="en-US" sz="2000"/>
                        <a:t>C does not support overloading</a:t>
                      </a:r>
                      <a:endParaRPr lang="en-US" sz="2000" b="0"/>
                    </a:p>
                  </a:txBody>
                  <a:tcPr marL="23595" marR="23595" marT="33033" marB="33033" anchor="ctr"/>
                </a:tc>
                <a:tc>
                  <a:txBody>
                    <a:bodyPr/>
                    <a:lstStyle/>
                    <a:p>
                      <a:pPr algn="l" fontAlgn="base"/>
                      <a:r>
                        <a:rPr lang="en-US" sz="2000" dirty="0"/>
                        <a:t>C++ does support overloading</a:t>
                      </a:r>
                      <a:endParaRPr lang="en-US" sz="2000" b="0" dirty="0"/>
                    </a:p>
                  </a:txBody>
                  <a:tcPr marL="23595" marR="23595" marT="33033" marB="33033"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200" b="1" dirty="0" smtClean="0">
                <a:solidFill>
                  <a:srgbClr val="0000FF"/>
                </a:solidFill>
              </a:rPr>
              <a:t>Java Variables</a:t>
            </a:r>
          </a:p>
        </p:txBody>
      </p:sp>
      <p:sp>
        <p:nvSpPr>
          <p:cNvPr id="3" name="Content Placeholder 2"/>
          <p:cNvSpPr>
            <a:spLocks noGrp="1"/>
          </p:cNvSpPr>
          <p:nvPr>
            <p:ph idx="1"/>
          </p:nvPr>
        </p:nvSpPr>
        <p:spPr>
          <a:xfrm>
            <a:off x="304800" y="457200"/>
            <a:ext cx="8458200" cy="5791200"/>
          </a:xfrm>
        </p:spPr>
        <p:txBody>
          <a:bodyPr>
            <a:noAutofit/>
          </a:bodyPr>
          <a:lstStyle/>
          <a:p>
            <a:pPr algn="just"/>
            <a:r>
              <a:rPr lang="en-US" sz="2200" dirty="0" smtClean="0"/>
              <a:t>A variable is a container which holds the value while the Java program is executed. </a:t>
            </a:r>
            <a:r>
              <a:rPr lang="en-US" sz="2200" b="1" i="1" dirty="0" smtClean="0"/>
              <a:t>A variable is assigned with a data type.</a:t>
            </a:r>
          </a:p>
          <a:p>
            <a:pPr algn="just"/>
            <a:r>
              <a:rPr lang="en-US" sz="2200" dirty="0" smtClean="0"/>
              <a:t>Variable is a name of memory location. There are three types of variables in java: </a:t>
            </a:r>
            <a:r>
              <a:rPr lang="en-US" sz="2200" b="1" dirty="0" smtClean="0">
                <a:solidFill>
                  <a:srgbClr val="0000FF"/>
                </a:solidFill>
              </a:rPr>
              <a:t>local, instance and static.</a:t>
            </a:r>
          </a:p>
          <a:p>
            <a:pPr algn="just"/>
            <a:r>
              <a:rPr lang="en-US" sz="2200" dirty="0" smtClean="0"/>
              <a:t>There are two types of data types in Java: </a:t>
            </a:r>
            <a:r>
              <a:rPr lang="en-US" sz="2200" b="1" dirty="0" smtClean="0">
                <a:solidFill>
                  <a:srgbClr val="FF0000"/>
                </a:solidFill>
              </a:rPr>
              <a:t>primitive and non-primitive.</a:t>
            </a:r>
          </a:p>
          <a:p>
            <a:pPr algn="just"/>
            <a:r>
              <a:rPr lang="en-US" sz="2200" dirty="0" smtClean="0"/>
              <a:t>A variable is the name of a reserved area </a:t>
            </a:r>
            <a:r>
              <a:rPr lang="en-US" sz="2200" b="1" dirty="0" smtClean="0"/>
              <a:t>allocated in memory. </a:t>
            </a:r>
          </a:p>
          <a:p>
            <a:pPr algn="just"/>
            <a:r>
              <a:rPr lang="en-US" sz="2200" dirty="0" smtClean="0"/>
              <a:t>In other words, it is a name of the memory location. It is a combination of "vary + able" which means its value can be changed.</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pic>
        <p:nvPicPr>
          <p:cNvPr id="1026" name="Picture 2" descr="variables in java"/>
          <p:cNvPicPr>
            <a:picLocks noChangeAspect="1" noChangeArrowheads="1"/>
          </p:cNvPicPr>
          <p:nvPr/>
        </p:nvPicPr>
        <p:blipFill>
          <a:blip r:embed="rId2"/>
          <a:srcRect/>
          <a:stretch>
            <a:fillRect/>
          </a:stretch>
        </p:blipFill>
        <p:spPr bwMode="auto">
          <a:xfrm>
            <a:off x="609600" y="4038600"/>
            <a:ext cx="3657600" cy="2218301"/>
          </a:xfrm>
          <a:prstGeom prst="rect">
            <a:avLst/>
          </a:prstGeom>
          <a:noFill/>
        </p:spPr>
      </p:pic>
      <p:sp>
        <p:nvSpPr>
          <p:cNvPr id="7" name="Rectangle 6"/>
          <p:cNvSpPr/>
          <p:nvPr/>
        </p:nvSpPr>
        <p:spPr>
          <a:xfrm>
            <a:off x="3581400" y="4876800"/>
            <a:ext cx="4943789" cy="461665"/>
          </a:xfrm>
          <a:prstGeom prst="rect">
            <a:avLst/>
          </a:prstGeom>
        </p:spPr>
        <p:txBody>
          <a:bodyPr wrap="none">
            <a:spAutoFit/>
          </a:bodyPr>
          <a:lstStyle/>
          <a:p>
            <a:r>
              <a:rPr lang="en-US" sz="2400" b="1" dirty="0" err="1" smtClean="0"/>
              <a:t>int</a:t>
            </a:r>
            <a:r>
              <a:rPr lang="en-US" sz="2400" b="1" dirty="0" smtClean="0"/>
              <a:t> data=50;   //Here data is variable  </a:t>
            </a:r>
            <a:endParaRPr 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400" b="1" dirty="0" smtClean="0">
                <a:solidFill>
                  <a:srgbClr val="0000FF"/>
                </a:solidFill>
              </a:rPr>
              <a:t>Types of Variables</a:t>
            </a:r>
          </a:p>
        </p:txBody>
      </p:sp>
      <p:sp>
        <p:nvSpPr>
          <p:cNvPr id="3" name="Content Placeholder 2"/>
          <p:cNvSpPr>
            <a:spLocks noGrp="1"/>
          </p:cNvSpPr>
          <p:nvPr>
            <p:ph idx="1"/>
          </p:nvPr>
        </p:nvSpPr>
        <p:spPr>
          <a:xfrm>
            <a:off x="304800" y="609600"/>
            <a:ext cx="8458200" cy="5791200"/>
          </a:xfrm>
        </p:spPr>
        <p:txBody>
          <a:bodyPr>
            <a:noAutofit/>
          </a:bodyPr>
          <a:lstStyle/>
          <a:p>
            <a:pPr algn="just"/>
            <a:r>
              <a:rPr lang="en-US" sz="2000" b="1" dirty="0" smtClean="0">
                <a:solidFill>
                  <a:srgbClr val="FF0000"/>
                </a:solidFill>
              </a:rPr>
              <a:t>There are three types of variables in Java:</a:t>
            </a:r>
          </a:p>
          <a:p>
            <a:pPr algn="just"/>
            <a:r>
              <a:rPr lang="en-US" sz="2000" b="1" dirty="0" smtClean="0">
                <a:solidFill>
                  <a:srgbClr val="FF0000"/>
                </a:solidFill>
              </a:rPr>
              <a:t>1) Local Variable</a:t>
            </a:r>
          </a:p>
          <a:p>
            <a:pPr algn="just"/>
            <a:r>
              <a:rPr lang="en-US" sz="2000" dirty="0" smtClean="0"/>
              <a:t>A variable declared inside the body of the method is called local variable. You can use this variable only within that method and the other methods in the class aren't even aware that the variable exists.</a:t>
            </a:r>
          </a:p>
          <a:p>
            <a:pPr algn="just"/>
            <a:r>
              <a:rPr lang="en-US" sz="2000" dirty="0" smtClean="0"/>
              <a:t>A local variable cannot be defined with "static" keyword.</a:t>
            </a:r>
          </a:p>
          <a:p>
            <a:pPr algn="just"/>
            <a:r>
              <a:rPr lang="en-US" sz="2000" b="1" dirty="0" smtClean="0">
                <a:solidFill>
                  <a:srgbClr val="FF0000"/>
                </a:solidFill>
              </a:rPr>
              <a:t>2) Instance Variable</a:t>
            </a:r>
          </a:p>
          <a:p>
            <a:pPr algn="just"/>
            <a:r>
              <a:rPr lang="en-US" sz="2000" dirty="0" smtClean="0"/>
              <a:t>A variable declared inside the class but outside the body of the method, is called an instance variable. It is not declared as static.</a:t>
            </a:r>
          </a:p>
          <a:p>
            <a:pPr algn="just"/>
            <a:r>
              <a:rPr lang="en-US" sz="2000" dirty="0" smtClean="0"/>
              <a:t>It is called an instance variable because its value is instance-specific and is not shared among instances.</a:t>
            </a:r>
          </a:p>
          <a:p>
            <a:pPr algn="just"/>
            <a:r>
              <a:rPr lang="en-US" sz="2000" b="1" dirty="0" smtClean="0">
                <a:solidFill>
                  <a:srgbClr val="FF0000"/>
                </a:solidFill>
              </a:rPr>
              <a:t>3) Static variable</a:t>
            </a:r>
          </a:p>
          <a:p>
            <a:pPr algn="just"/>
            <a:r>
              <a:rPr lang="en-US" sz="2000" dirty="0" smtClean="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p>
          <a:p>
            <a:pPr algn="just">
              <a:buNone/>
            </a:pPr>
            <a:r>
              <a:rPr lang="en-US" sz="2000" dirty="0" smtClean="0"/>
              <a:t/>
            </a:r>
            <a:br>
              <a:rPr lang="en-US" sz="2000" dirty="0" smtClean="0"/>
            </a:b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Autofit/>
          </a:bodyPr>
          <a:lstStyle/>
          <a:p>
            <a:r>
              <a:rPr lang="en-US" sz="2400" b="1" dirty="0" smtClean="0">
                <a:solidFill>
                  <a:srgbClr val="0000FF"/>
                </a:solidFill>
              </a:rPr>
              <a:t>Types of Variables</a:t>
            </a:r>
          </a:p>
        </p:txBody>
      </p:sp>
      <p:sp>
        <p:nvSpPr>
          <p:cNvPr id="3" name="Content Placeholder 2"/>
          <p:cNvSpPr>
            <a:spLocks noGrp="1"/>
          </p:cNvSpPr>
          <p:nvPr>
            <p:ph idx="1"/>
          </p:nvPr>
        </p:nvSpPr>
        <p:spPr>
          <a:xfrm>
            <a:off x="304800" y="609600"/>
            <a:ext cx="8458200" cy="5791200"/>
          </a:xfrm>
        </p:spPr>
        <p:txBody>
          <a:bodyPr>
            <a:noAutofit/>
          </a:bodyPr>
          <a:lstStyle/>
          <a:p>
            <a:pPr>
              <a:spcBef>
                <a:spcPts val="0"/>
              </a:spcBef>
            </a:pPr>
            <a:r>
              <a:rPr lang="en-US" sz="2400" b="1" dirty="0" smtClean="0">
                <a:solidFill>
                  <a:srgbClr val="FF0000"/>
                </a:solidFill>
              </a:rPr>
              <a:t>Example to understand the types of variables in java</a:t>
            </a:r>
          </a:p>
          <a:p>
            <a:pPr>
              <a:spcBef>
                <a:spcPts val="0"/>
              </a:spcBef>
              <a:buNone/>
            </a:pPr>
            <a:endParaRPr lang="en-US" sz="2400" b="1" dirty="0" smtClean="0"/>
          </a:p>
          <a:p>
            <a:pPr>
              <a:spcBef>
                <a:spcPts val="0"/>
              </a:spcBef>
              <a:buNone/>
            </a:pPr>
            <a:r>
              <a:rPr lang="en-US" sz="2400" b="1" dirty="0" smtClean="0"/>
              <a:t>public</a:t>
            </a:r>
            <a:r>
              <a:rPr lang="en-US" sz="2400" dirty="0" smtClean="0"/>
              <a:t> </a:t>
            </a:r>
            <a:r>
              <a:rPr lang="en-US" sz="2400" b="1" dirty="0" smtClean="0"/>
              <a:t>class</a:t>
            </a:r>
            <a:r>
              <a:rPr lang="en-US" sz="2400" dirty="0" smtClean="0"/>
              <a:t> A  </a:t>
            </a:r>
          </a:p>
          <a:p>
            <a:pPr>
              <a:spcBef>
                <a:spcPts val="0"/>
              </a:spcBef>
              <a:buNone/>
            </a:pPr>
            <a:r>
              <a:rPr lang="en-US" sz="2400" dirty="0" smtClean="0"/>
              <a:t>{  </a:t>
            </a:r>
          </a:p>
          <a:p>
            <a:pPr>
              <a:spcBef>
                <a:spcPts val="0"/>
              </a:spcBef>
              <a:buNone/>
            </a:pPr>
            <a:r>
              <a:rPr lang="en-US" sz="2400" dirty="0" smtClean="0"/>
              <a:t>    </a:t>
            </a:r>
            <a:r>
              <a:rPr lang="en-US" sz="2400" b="1" dirty="0" smtClean="0"/>
              <a:t>static</a:t>
            </a:r>
            <a:r>
              <a:rPr lang="en-US" sz="2400" dirty="0" smtClean="0"/>
              <a:t> </a:t>
            </a:r>
            <a:r>
              <a:rPr lang="en-US" sz="2400" b="1" dirty="0" err="1" smtClean="0"/>
              <a:t>int</a:t>
            </a:r>
            <a:r>
              <a:rPr lang="en-US" sz="2400" dirty="0" smtClean="0"/>
              <a:t> m=100; </a:t>
            </a:r>
            <a:r>
              <a:rPr lang="en-US" sz="2400" b="1" dirty="0" smtClean="0">
                <a:solidFill>
                  <a:srgbClr val="FF0000"/>
                </a:solidFill>
              </a:rPr>
              <a:t>//static variable  </a:t>
            </a:r>
          </a:p>
          <a:p>
            <a:pPr>
              <a:spcBef>
                <a:spcPts val="0"/>
              </a:spcBef>
              <a:buNone/>
            </a:pPr>
            <a:r>
              <a:rPr lang="en-US" sz="2400" dirty="0" smtClean="0"/>
              <a:t>    </a:t>
            </a:r>
            <a:r>
              <a:rPr lang="en-US" sz="2400" b="1" dirty="0" smtClean="0"/>
              <a:t>void</a:t>
            </a:r>
            <a:r>
              <a:rPr lang="en-US" sz="2400" dirty="0" smtClean="0"/>
              <a:t> method()  </a:t>
            </a:r>
          </a:p>
          <a:p>
            <a:pPr>
              <a:spcBef>
                <a:spcPts val="0"/>
              </a:spcBef>
              <a:buNone/>
            </a:pPr>
            <a:r>
              <a:rPr lang="en-US" sz="2400" dirty="0" smtClean="0"/>
              <a:t>    {    </a:t>
            </a:r>
          </a:p>
          <a:p>
            <a:pPr>
              <a:spcBef>
                <a:spcPts val="0"/>
              </a:spcBef>
              <a:buNone/>
            </a:pPr>
            <a:r>
              <a:rPr lang="en-US" sz="2400" dirty="0" smtClean="0"/>
              <a:t>        </a:t>
            </a:r>
            <a:r>
              <a:rPr lang="en-US" sz="2400" b="1" dirty="0" err="1" smtClean="0"/>
              <a:t>int</a:t>
            </a:r>
            <a:r>
              <a:rPr lang="en-US" sz="2400" dirty="0" smtClean="0"/>
              <a:t> n=90; </a:t>
            </a:r>
            <a:r>
              <a:rPr lang="en-US" sz="2400" b="1" dirty="0" smtClean="0">
                <a:solidFill>
                  <a:srgbClr val="FF0000"/>
                </a:solidFill>
              </a:rPr>
              <a:t>//local variable </a:t>
            </a:r>
            <a:r>
              <a:rPr lang="en-US" sz="2400" dirty="0" smtClean="0"/>
              <a:t>   </a:t>
            </a:r>
          </a:p>
          <a:p>
            <a:pPr>
              <a:spcBef>
                <a:spcPts val="0"/>
              </a:spcBef>
              <a:buNone/>
            </a:pPr>
            <a:r>
              <a:rPr lang="en-US" sz="2400" dirty="0" smtClean="0"/>
              <a:t>    }  </a:t>
            </a:r>
          </a:p>
          <a:p>
            <a:pPr>
              <a:spcBef>
                <a:spcPts val="0"/>
              </a:spcBef>
              <a:buNone/>
            </a:pPr>
            <a:r>
              <a:rPr lang="en-US" sz="2400" dirty="0" smtClean="0"/>
              <a:t>    </a:t>
            </a:r>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args</a:t>
            </a:r>
            <a:r>
              <a:rPr lang="en-US" sz="2400" dirty="0" smtClean="0"/>
              <a:t>[])  </a:t>
            </a:r>
          </a:p>
          <a:p>
            <a:pPr>
              <a:spcBef>
                <a:spcPts val="0"/>
              </a:spcBef>
              <a:buNone/>
            </a:pPr>
            <a:r>
              <a:rPr lang="en-US" sz="2400" dirty="0" smtClean="0"/>
              <a:t>    {  </a:t>
            </a:r>
          </a:p>
          <a:p>
            <a:pPr>
              <a:spcBef>
                <a:spcPts val="0"/>
              </a:spcBef>
              <a:buNone/>
            </a:pPr>
            <a:r>
              <a:rPr lang="en-US" sz="2400" dirty="0" smtClean="0"/>
              <a:t>        </a:t>
            </a:r>
            <a:r>
              <a:rPr lang="en-US" sz="2400" b="1" dirty="0" err="1" smtClean="0"/>
              <a:t>int</a:t>
            </a:r>
            <a:r>
              <a:rPr lang="en-US" sz="2400" dirty="0" smtClean="0"/>
              <a:t> data=50; </a:t>
            </a:r>
            <a:r>
              <a:rPr lang="en-US" sz="2400" b="1" dirty="0" smtClean="0">
                <a:solidFill>
                  <a:srgbClr val="FF0000"/>
                </a:solidFill>
              </a:rPr>
              <a:t>//instance variable</a:t>
            </a:r>
            <a:r>
              <a:rPr lang="en-US" sz="2400" dirty="0" smtClean="0"/>
              <a:t>    </a:t>
            </a:r>
          </a:p>
          <a:p>
            <a:pPr>
              <a:spcBef>
                <a:spcPts val="0"/>
              </a:spcBef>
              <a:buNone/>
            </a:pPr>
            <a:r>
              <a:rPr lang="en-US" sz="2400" dirty="0" smtClean="0"/>
              <a:t>    }  </a:t>
            </a:r>
          </a:p>
          <a:p>
            <a:pPr>
              <a:spcBef>
                <a:spcPts val="0"/>
              </a:spcBef>
              <a:buNone/>
            </a:pPr>
            <a:r>
              <a:rPr lang="en-US" sz="2400" dirty="0" smtClean="0"/>
              <a:t>}//end of class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p:txBody>
          <a:bodyPr/>
          <a:lstStyle/>
          <a:p>
            <a:r>
              <a:rPr lang="fr-FR" smtClean="0"/>
              <a:t>Unit-1 Java Introduction/ Dr Subash Chandra Bose</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10EBE9624386D49ABC9988ACF6DA595" ma:contentTypeVersion="0" ma:contentTypeDescription="Create a new document." ma:contentTypeScope="" ma:versionID="05794deeac82d346d9b9d9aca82afe0b">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8DA561-3F27-4FFC-8006-377CDC6629C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3E6BF62-3558-4F11-8214-4EF6A570931D}"/>
</file>

<file path=customXml/itemProps3.xml><?xml version="1.0" encoding="utf-8"?>
<ds:datastoreItem xmlns:ds="http://schemas.openxmlformats.org/officeDocument/2006/customXml" ds:itemID="{75FF8F7F-9E31-4388-B8E2-EE482D2217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352</TotalTime>
  <Words>1935</Words>
  <Application>Microsoft Office PowerPoint</Application>
  <PresentationFormat>On-screen Show (4:3)</PresentationFormat>
  <Paragraphs>556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SimSun</vt:lpstr>
      <vt:lpstr>Arial</vt:lpstr>
      <vt:lpstr>Calibri</vt:lpstr>
      <vt:lpstr>Times New Roman</vt:lpstr>
      <vt:lpstr>Office Theme</vt:lpstr>
      <vt:lpstr>CSE 2006 - Programming in Java  Course Type: LP          Credits: 3</vt:lpstr>
      <vt:lpstr>Unit-1  Contents</vt:lpstr>
      <vt:lpstr>Difference between C &amp; C++</vt:lpstr>
      <vt:lpstr>Difference between C &amp; C++</vt:lpstr>
      <vt:lpstr>Difference between C &amp; C++</vt:lpstr>
      <vt:lpstr>Difference between C &amp; C++</vt:lpstr>
      <vt:lpstr>Java Variables</vt:lpstr>
      <vt:lpstr>Types of Variables</vt:lpstr>
      <vt:lpstr>Types of Variables</vt:lpstr>
      <vt:lpstr>Java Data Types</vt:lpstr>
      <vt:lpstr>Java Data Types</vt:lpstr>
      <vt:lpstr>Java Data Types</vt:lpstr>
      <vt:lpstr>Java Data Types</vt:lpstr>
      <vt:lpstr>Java Data Types</vt:lpstr>
      <vt:lpstr>Java Data Types</vt:lpstr>
      <vt:lpstr>Java Data Types</vt:lpstr>
      <vt:lpstr>Java Operators</vt:lpstr>
      <vt:lpstr>Java Operators</vt:lpstr>
      <vt:lpstr>Java Operators</vt:lpstr>
      <vt:lpstr>Java Operators</vt:lpstr>
      <vt:lpstr>Java Operators</vt:lpstr>
      <vt:lpstr>Java Operators</vt:lpstr>
      <vt:lpstr>Java Operators</vt:lpstr>
      <vt:lpstr>Java Operators</vt:lpstr>
      <vt:lpstr>Java Operators</vt:lpstr>
      <vt:lpstr>Java Operators</vt:lpstr>
      <vt:lpstr>Java Operators</vt:lpstr>
      <vt:lpstr>Java Operators</vt:lpstr>
      <vt:lpstr>Java Operators</vt:lpstr>
      <vt:lpstr>Java Operators</vt:lpstr>
      <vt:lpstr>Java Operators</vt:lpstr>
      <vt:lpstr>Java Operators</vt:lpstr>
      <vt:lpstr>Java Operators</vt:lpstr>
      <vt:lpstr>Java Expressions</vt:lpstr>
      <vt:lpstr>Java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3002 - Programming in Java  Course Type: LTP  Credits: 4</dc:title>
  <dc:creator>Admin</dc:creator>
  <cp:lastModifiedBy>Subash Chandra Bose</cp:lastModifiedBy>
  <cp:revision>91</cp:revision>
  <dcterms:created xsi:type="dcterms:W3CDTF">2006-08-16T00:00:00Z</dcterms:created>
  <dcterms:modified xsi:type="dcterms:W3CDTF">2023-11-23T04:35:00Z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0x010100110EBE9624386D49ABC9988ACF6DA595</vt:lpwstr>
  </property>
</Properties>
</file>