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8"/>
  </p:notesMasterIdLst>
  <p:handoutMasterIdLst>
    <p:handoutMasterId r:id="rId49"/>
  </p:handoutMasterIdLst>
  <p:sldIdLst>
    <p:sldId id="256" r:id="rId5"/>
    <p:sldId id="282" r:id="rId6"/>
    <p:sldId id="319" r:id="rId7"/>
    <p:sldId id="320" r:id="rId8"/>
    <p:sldId id="321" r:id="rId9"/>
    <p:sldId id="322" r:id="rId10"/>
    <p:sldId id="324" r:id="rId11"/>
    <p:sldId id="323" r:id="rId12"/>
    <p:sldId id="325" r:id="rId13"/>
    <p:sldId id="326" r:id="rId14"/>
    <p:sldId id="328" r:id="rId15"/>
    <p:sldId id="327" r:id="rId16"/>
    <p:sldId id="329" r:id="rId17"/>
    <p:sldId id="330" r:id="rId18"/>
    <p:sldId id="331" r:id="rId19"/>
    <p:sldId id="332" r:id="rId20"/>
    <p:sldId id="333" r:id="rId21"/>
    <p:sldId id="334" r:id="rId22"/>
    <p:sldId id="335" r:id="rId23"/>
    <p:sldId id="337" r:id="rId24"/>
    <p:sldId id="336"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36B5D-9D8B-4DD1-9700-221126709963}" v="2" dt="2023-06-18T07:11:50.274"/>
    <p1510:client id="{4CBB64E5-FEB6-42B4-B5BF-B33DC2C557B4}" v="3" dt="2023-07-11T03:42:10.629"/>
    <p1510:client id="{B661A408-7B9E-4DA3-97D5-5A039B3B68C0}" v="1" dt="2023-07-05T15:15:40.431"/>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54"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AI10230" userId="S::nameera.sajid2021@vitbhopal.ac.in::23604e05-87f7-4358-89a3-cebb4cc96ec5" providerId="AD" clId="Web-{2DC36B5D-9D8B-4DD1-9700-221126709963}"/>
    <pc:docChg chg="modSld">
      <pc:chgData name="21BAI10230" userId="S::nameera.sajid2021@vitbhopal.ac.in::23604e05-87f7-4358-89a3-cebb4cc96ec5" providerId="AD" clId="Web-{2DC36B5D-9D8B-4DD1-9700-221126709963}" dt="2023-06-18T07:11:50.274" v="1" actId="14100"/>
      <pc:docMkLst>
        <pc:docMk/>
      </pc:docMkLst>
      <pc:sldChg chg="modSp">
        <pc:chgData name="21BAI10230" userId="S::nameera.sajid2021@vitbhopal.ac.in::23604e05-87f7-4358-89a3-cebb4cc96ec5" providerId="AD" clId="Web-{2DC36B5D-9D8B-4DD1-9700-221126709963}" dt="2023-06-17T17:11:06.713" v="0" actId="14100"/>
        <pc:sldMkLst>
          <pc:docMk/>
          <pc:sldMk cId="0" sldId="326"/>
        </pc:sldMkLst>
        <pc:spChg chg="mod">
          <ac:chgData name="21BAI10230" userId="S::nameera.sajid2021@vitbhopal.ac.in::23604e05-87f7-4358-89a3-cebb4cc96ec5" providerId="AD" clId="Web-{2DC36B5D-9D8B-4DD1-9700-221126709963}" dt="2023-06-17T17:11:06.713" v="0" actId="14100"/>
          <ac:spMkLst>
            <pc:docMk/>
            <pc:sldMk cId="0" sldId="326"/>
            <ac:spMk id="3" creationId="{00000000-0000-0000-0000-000000000000}"/>
          </ac:spMkLst>
        </pc:spChg>
      </pc:sldChg>
      <pc:sldChg chg="modSp">
        <pc:chgData name="21BAI10230" userId="S::nameera.sajid2021@vitbhopal.ac.in::23604e05-87f7-4358-89a3-cebb4cc96ec5" providerId="AD" clId="Web-{2DC36B5D-9D8B-4DD1-9700-221126709963}" dt="2023-06-18T07:11:50.274" v="1" actId="14100"/>
        <pc:sldMkLst>
          <pc:docMk/>
          <pc:sldMk cId="0" sldId="342"/>
        </pc:sldMkLst>
        <pc:spChg chg="mod">
          <ac:chgData name="21BAI10230" userId="S::nameera.sajid2021@vitbhopal.ac.in::23604e05-87f7-4358-89a3-cebb4cc96ec5" providerId="AD" clId="Web-{2DC36B5D-9D8B-4DD1-9700-221126709963}" dt="2023-06-18T07:11:50.274" v="1" actId="14100"/>
          <ac:spMkLst>
            <pc:docMk/>
            <pc:sldMk cId="0" sldId="342"/>
            <ac:spMk id="3" creationId="{00000000-0000-0000-0000-000000000000}"/>
          </ac:spMkLst>
        </pc:spChg>
      </pc:sldChg>
    </pc:docChg>
  </pc:docChgLst>
  <pc:docChgLst>
    <pc:chgData name="21BAS10040" userId="S::ivan.khondekar2021@vitbhopal.ac.in::6071210e-e682-47e9-b535-ed514799082d" providerId="AD" clId="Web-{B661A408-7B9E-4DA3-97D5-5A039B3B68C0}"/>
    <pc:docChg chg="modSld">
      <pc:chgData name="21BAS10040" userId="S::ivan.khondekar2021@vitbhopal.ac.in::6071210e-e682-47e9-b535-ed514799082d" providerId="AD" clId="Web-{B661A408-7B9E-4DA3-97D5-5A039B3B68C0}" dt="2023-07-05T15:15:40.431" v="0" actId="1076"/>
      <pc:docMkLst>
        <pc:docMk/>
      </pc:docMkLst>
      <pc:sldChg chg="modSp">
        <pc:chgData name="21BAS10040" userId="S::ivan.khondekar2021@vitbhopal.ac.in::6071210e-e682-47e9-b535-ed514799082d" providerId="AD" clId="Web-{B661A408-7B9E-4DA3-97D5-5A039B3B68C0}" dt="2023-07-05T15:15:40.431" v="0" actId="1076"/>
        <pc:sldMkLst>
          <pc:docMk/>
          <pc:sldMk cId="0" sldId="338"/>
        </pc:sldMkLst>
        <pc:picChg chg="mod">
          <ac:chgData name="21BAS10040" userId="S::ivan.khondekar2021@vitbhopal.ac.in::6071210e-e682-47e9-b535-ed514799082d" providerId="AD" clId="Web-{B661A408-7B9E-4DA3-97D5-5A039B3B68C0}" dt="2023-07-05T15:15:40.431" v="0" actId="1076"/>
          <ac:picMkLst>
            <pc:docMk/>
            <pc:sldMk cId="0" sldId="338"/>
            <ac:picMk id="1026" creationId="{00000000-0000-0000-0000-000000000000}"/>
          </ac:picMkLst>
        </pc:picChg>
      </pc:sldChg>
    </pc:docChg>
  </pc:docChgLst>
  <pc:docChgLst>
    <pc:chgData name="21BAS10025" userId="S::chinmay.shishulkar2021@vitbhopal.ac.in::c940565f-3bc9-4459-ac8c-2b8065b93ee1" providerId="AD" clId="Web-{4CBB64E5-FEB6-42B4-B5BF-B33DC2C557B4}"/>
    <pc:docChg chg="sldOrd">
      <pc:chgData name="21BAS10025" userId="S::chinmay.shishulkar2021@vitbhopal.ac.in::c940565f-3bc9-4459-ac8c-2b8065b93ee1" providerId="AD" clId="Web-{4CBB64E5-FEB6-42B4-B5BF-B33DC2C557B4}" dt="2023-07-11T03:42:10.629" v="2"/>
      <pc:docMkLst>
        <pc:docMk/>
      </pc:docMkLst>
      <pc:sldChg chg="ord">
        <pc:chgData name="21BAS10025" userId="S::chinmay.shishulkar2021@vitbhopal.ac.in::c940565f-3bc9-4459-ac8c-2b8065b93ee1" providerId="AD" clId="Web-{4CBB64E5-FEB6-42B4-B5BF-B33DC2C557B4}" dt="2023-07-11T03:38:33.949" v="0"/>
        <pc:sldMkLst>
          <pc:docMk/>
          <pc:sldMk cId="0" sldId="323"/>
        </pc:sldMkLst>
      </pc:sldChg>
      <pc:sldChg chg="ord">
        <pc:chgData name="21BAS10025" userId="S::chinmay.shishulkar2021@vitbhopal.ac.in::c940565f-3bc9-4459-ac8c-2b8065b93ee1" providerId="AD" clId="Web-{4CBB64E5-FEB6-42B4-B5BF-B33DC2C557B4}" dt="2023-07-11T03:40:24.766" v="1"/>
        <pc:sldMkLst>
          <pc:docMk/>
          <pc:sldMk cId="0" sldId="327"/>
        </pc:sldMkLst>
      </pc:sldChg>
      <pc:sldChg chg="ord">
        <pc:chgData name="21BAS10025" userId="S::chinmay.shishulkar2021@vitbhopal.ac.in::c940565f-3bc9-4459-ac8c-2b8065b93ee1" providerId="AD" clId="Web-{4CBB64E5-FEB6-42B4-B5BF-B33DC2C557B4}" dt="2023-07-11T03:42:10.629" v="2"/>
        <pc:sldMkLst>
          <pc:docMk/>
          <pc:sldMk cId="0"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E42AC-03F5-46EF-A1D2-DD61C8374439}" type="datetimeFigureOut">
              <a:rPr lang="en-US" smtClean="0"/>
              <a:pPr/>
              <a:t>11/24/2023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95BC91-7B8D-45A0-9746-B8EB680FFFB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FE275-A2F4-47BE-BF64-2188A1178E48}" type="datetimeFigureOut">
              <a:rPr lang="en-US" smtClean="0"/>
              <a:pPr/>
              <a:t>11/24/2023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F9DC3-3B45-4498-A69F-89DE79C6E2AF}"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F08F09-3ED2-4839-BAA6-51AAD39B2731}" type="datetime1">
              <a:rPr lang="en-US" smtClean="0"/>
              <a:t>11/24/2023</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ACEFD5-4881-441D-8A3C-D7E570DF57A6}" type="datetime1">
              <a:rPr lang="en-US" smtClean="0"/>
              <a:t>11/24/2023</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002698-1F4E-4D10-BEC0-6E7931B21DDB}" type="datetime1">
              <a:rPr lang="en-US" smtClean="0"/>
              <a:t>11/24/2023</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4DC29-D0F5-4EEF-BFE9-C0CB8DFE92DC}" type="datetime1">
              <a:rPr lang="en-US" smtClean="0"/>
              <a:t>11/24/2023</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81DE3-A219-4D4D-A8D0-8F73521A50A4}" type="datetime1">
              <a:rPr lang="en-US" smtClean="0"/>
              <a:t>11/24/2023</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6C6B78-2068-4B20-9B85-94381C2A477B}" type="datetime1">
              <a:rPr lang="en-US" smtClean="0"/>
              <a:t>11/24/2023</a:t>
            </a:fld>
            <a:endParaRPr lang="en-US"/>
          </a:p>
        </p:txBody>
      </p:sp>
      <p:sp>
        <p:nvSpPr>
          <p:cNvPr id="6" name="Footer Placeholder 5"/>
          <p:cNvSpPr>
            <a:spLocks noGrp="1"/>
          </p:cNvSpPr>
          <p:nvPr>
            <p:ph type="ftr" sz="quarter" idx="11"/>
          </p:nvPr>
        </p:nvSpPr>
        <p:spPr/>
        <p:txBody>
          <a:bodyPr/>
          <a:lstStyle/>
          <a:p>
            <a:r>
              <a:rPr lang="en-US" smtClean="0"/>
              <a:t>Unit-1 Java Introduction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5A4C03-6FF0-45A9-803D-C3F587AE72DB}" type="datetime1">
              <a:rPr lang="en-US" smtClean="0"/>
              <a:t>11/24/2023</a:t>
            </a:fld>
            <a:endParaRPr lang="en-US"/>
          </a:p>
        </p:txBody>
      </p:sp>
      <p:sp>
        <p:nvSpPr>
          <p:cNvPr id="8" name="Footer Placeholder 7"/>
          <p:cNvSpPr>
            <a:spLocks noGrp="1"/>
          </p:cNvSpPr>
          <p:nvPr>
            <p:ph type="ftr" sz="quarter" idx="11"/>
          </p:nvPr>
        </p:nvSpPr>
        <p:spPr/>
        <p:txBody>
          <a:bodyPr/>
          <a:lstStyle/>
          <a:p>
            <a:r>
              <a:rPr lang="en-US" smtClean="0"/>
              <a:t>Unit-1 Java Introduction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7AA6D0-604D-4C02-939F-967C0533B019}" type="datetime1">
              <a:rPr lang="en-US" smtClean="0"/>
              <a:t>11/24/2023</a:t>
            </a:fld>
            <a:endParaRPr lang="en-US"/>
          </a:p>
        </p:txBody>
      </p:sp>
      <p:sp>
        <p:nvSpPr>
          <p:cNvPr id="4" name="Footer Placeholder 3"/>
          <p:cNvSpPr>
            <a:spLocks noGrp="1"/>
          </p:cNvSpPr>
          <p:nvPr>
            <p:ph type="ftr" sz="quarter" idx="11"/>
          </p:nvPr>
        </p:nvSpPr>
        <p:spPr/>
        <p:txBody>
          <a:bodyPr/>
          <a:lstStyle/>
          <a:p>
            <a:r>
              <a:rPr lang="en-US" smtClean="0"/>
              <a:t>Unit-1 Java Introduction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9C282-B435-41F7-9F8C-88481C198AD7}" type="datetime1">
              <a:rPr lang="en-US" smtClean="0"/>
              <a:t>11/24/2023</a:t>
            </a:fld>
            <a:endParaRPr lang="en-US"/>
          </a:p>
        </p:txBody>
      </p:sp>
      <p:sp>
        <p:nvSpPr>
          <p:cNvPr id="3" name="Footer Placeholder 2"/>
          <p:cNvSpPr>
            <a:spLocks noGrp="1"/>
          </p:cNvSpPr>
          <p:nvPr>
            <p:ph type="ftr" sz="quarter" idx="11"/>
          </p:nvPr>
        </p:nvSpPr>
        <p:spPr/>
        <p:txBody>
          <a:bodyPr/>
          <a:lstStyle/>
          <a:p>
            <a:r>
              <a:rPr lang="en-US" smtClean="0"/>
              <a:t>Unit-1 Java Introduction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69DC62-4E8C-4ADC-A8A6-1548CAC670D2}" type="datetime1">
              <a:rPr lang="en-US" smtClean="0"/>
              <a:t>11/24/2023</a:t>
            </a:fld>
            <a:endParaRPr lang="en-US"/>
          </a:p>
        </p:txBody>
      </p:sp>
      <p:sp>
        <p:nvSpPr>
          <p:cNvPr id="6" name="Footer Placeholder 5"/>
          <p:cNvSpPr>
            <a:spLocks noGrp="1"/>
          </p:cNvSpPr>
          <p:nvPr>
            <p:ph type="ftr" sz="quarter" idx="11"/>
          </p:nvPr>
        </p:nvSpPr>
        <p:spPr/>
        <p:txBody>
          <a:bodyPr/>
          <a:lstStyle/>
          <a:p>
            <a:r>
              <a:rPr lang="en-US" smtClean="0"/>
              <a:t>Unit-1 Java Introduction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76CF64-E2EA-4AE4-86DC-E5ECAA322910}" type="datetime1">
              <a:rPr lang="en-US" smtClean="0"/>
              <a:t>11/24/2023</a:t>
            </a:fld>
            <a:endParaRPr lang="en-US"/>
          </a:p>
        </p:txBody>
      </p:sp>
      <p:sp>
        <p:nvSpPr>
          <p:cNvPr id="6" name="Footer Placeholder 5"/>
          <p:cNvSpPr>
            <a:spLocks noGrp="1"/>
          </p:cNvSpPr>
          <p:nvPr>
            <p:ph type="ftr" sz="quarter" idx="11"/>
          </p:nvPr>
        </p:nvSpPr>
        <p:spPr/>
        <p:txBody>
          <a:bodyPr/>
          <a:lstStyle/>
          <a:p>
            <a:r>
              <a:rPr lang="en-US" smtClean="0"/>
              <a:t>Unit-1 Java Introduction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0E13B-2EE7-4A1F-8D76-39EC3E7BD1EB}" type="datetime1">
              <a:rPr lang="en-US" smtClean="0"/>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Unit-1 Java Introduction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 Id="rId4" Type="http://schemas.openxmlformats.org/officeDocument/2006/relationships/hyperlink" Target="https://www.javatpoint.com/java-variable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javatpoint.com/java-for-lo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types-of-statements-in-jav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javatpoint.com/java-for-loo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javatpoint.com/java-for-loop" TargetMode="External"/><Relationship Id="rId2" Type="http://schemas.openxmlformats.org/officeDocument/2006/relationships/hyperlink" Target="https://www.javatpoint.com/java-switch" TargetMode="External"/><Relationship Id="rId1" Type="http://schemas.openxmlformats.org/officeDocument/2006/relationships/slideLayout" Target="../slideLayouts/slideLayout2.xml"/><Relationship Id="rId5" Type="http://schemas.openxmlformats.org/officeDocument/2006/relationships/hyperlink" Target="https://www.javatpoint.com/java-do-while-loop" TargetMode="External"/><Relationship Id="rId4" Type="http://schemas.openxmlformats.org/officeDocument/2006/relationships/hyperlink" Target="https://www.javatpoint.com/java-while-loop"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return-statement-in-java" TargetMode="External"/><Relationship Id="rId2" Type="http://schemas.openxmlformats.org/officeDocument/2006/relationships/hyperlink" Target="https://www.javatpoint.com/java-switch" TargetMode="External"/><Relationship Id="rId1" Type="http://schemas.openxmlformats.org/officeDocument/2006/relationships/slideLayout" Target="../slideLayouts/slideLayout2.xml"/><Relationship Id="rId6" Type="http://schemas.openxmlformats.org/officeDocument/2006/relationships/hyperlink" Target="https://www.javatpoint.com/java-do-while-loop" TargetMode="External"/><Relationship Id="rId5" Type="http://schemas.openxmlformats.org/officeDocument/2006/relationships/hyperlink" Target="https://www.javatpoint.com/java-for-loop" TargetMode="External"/><Relationship Id="rId4" Type="http://schemas.openxmlformats.org/officeDocument/2006/relationships/hyperlink" Target="https://www.javatpoint.com/java-continu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javatpoint.com/java-variables"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object-and-class-in-java"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www.youtube.com/hashtag/javatutorialforbeginners" TargetMode="External"/><Relationship Id="rId3" Type="http://schemas.openxmlformats.org/officeDocument/2006/relationships/hyperlink" Target="https://www.javatpoint.com/java-tutorial" TargetMode="External"/><Relationship Id="rId7" Type="http://schemas.openxmlformats.org/officeDocument/2006/relationships/hyperlink" Target="https://youtu.be/CFD9EFcNZTQ" TargetMode="External"/><Relationship Id="rId2" Type="http://schemas.openxmlformats.org/officeDocument/2006/relationships/hyperlink" Target="https://youtu.be/F3Mh6NS69Z0" TargetMode="External"/><Relationship Id="rId1" Type="http://schemas.openxmlformats.org/officeDocument/2006/relationships/slideLayout" Target="../slideLayouts/slideLayout2.xml"/><Relationship Id="rId6" Type="http://schemas.openxmlformats.org/officeDocument/2006/relationships/hyperlink" Target="https://simplesnippets.tech/courses/core-java-programming-tutorials-for-beginners/" TargetMode="External"/><Relationship Id="rId5" Type="http://schemas.openxmlformats.org/officeDocument/2006/relationships/hyperlink" Target="https://www.tutorialspoint.com/java/index.htm" TargetMode="External"/><Relationship Id="rId4" Type="http://schemas.openxmlformats.org/officeDocument/2006/relationships/hyperlink" Target="https://www.w3schools.com/java/default.as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1470025"/>
          </a:xfrm>
        </p:spPr>
        <p:txBody>
          <a:bodyPr>
            <a:normAutofit/>
          </a:bodyPr>
          <a:lstStyle/>
          <a:p>
            <a:r>
              <a:rPr lang="en-US" b="1">
                <a:solidFill>
                  <a:srgbClr val="FF0000"/>
                </a:solidFill>
              </a:rPr>
              <a:t>CSE 2006 - Programming in Java </a:t>
            </a:r>
            <a:br>
              <a:rPr lang="en-US" b="1">
                <a:solidFill>
                  <a:srgbClr val="FF0000"/>
                </a:solidFill>
              </a:rPr>
            </a:br>
            <a:r>
              <a:rPr lang="en-US" b="1"/>
              <a:t>Course Type: LP          Credits: 3</a:t>
            </a:r>
          </a:p>
        </p:txBody>
      </p:sp>
      <p:pic>
        <p:nvPicPr>
          <p:cNvPr id="4" name="Picture 2" descr="See the source image">
            <a:extLst>
              <a:ext uri="{FF2B5EF4-FFF2-40B4-BE49-F238E27FC236}">
                <a16:creationId xmlns:a16="http://schemas.microsoft.com/office/drawing/2014/main" id="{8D133CDA-C601-44FA-81D9-28E4CC9C5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8600"/>
            <a:ext cx="2793414"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6094555"/>
          </a:xfrm>
        </p:spPr>
        <p:txBody>
          <a:bodyPr>
            <a:noAutofit/>
          </a:bodyPr>
          <a:lstStyle/>
          <a:p>
            <a:r>
              <a:rPr lang="en-US" sz="2400" b="1">
                <a:solidFill>
                  <a:srgbClr val="FF0000"/>
                </a:solidFill>
              </a:rPr>
              <a:t>Using Ternary Operator</a:t>
            </a:r>
          </a:p>
          <a:p>
            <a:pPr algn="just"/>
            <a:r>
              <a:rPr lang="en-US" sz="2000"/>
              <a:t>We can also use ternary operator (? :) to perform the task of if...else statement. It is a shorthand way to check the condition. If the condition is true, the result of ? is returned. But, if the condition is false, the result of : is returned.</a:t>
            </a:r>
          </a:p>
          <a:p>
            <a:pPr>
              <a:buNone/>
            </a:pPr>
            <a:r>
              <a:rPr lang="en-US" sz="2400" b="1"/>
              <a:t>Example:</a:t>
            </a:r>
            <a:endParaRPr lang="en-US" sz="2400"/>
          </a:p>
          <a:p>
            <a:pPr>
              <a:buNone/>
            </a:pPr>
            <a:r>
              <a:rPr lang="en-US" sz="2400" b="1"/>
              <a:t>public</a:t>
            </a:r>
            <a:r>
              <a:rPr lang="en-US" sz="2400"/>
              <a:t> </a:t>
            </a:r>
            <a:r>
              <a:rPr lang="en-US" sz="2400" b="1"/>
              <a:t>class</a:t>
            </a:r>
            <a:r>
              <a:rPr lang="en-US" sz="2400"/>
              <a:t> </a:t>
            </a:r>
            <a:r>
              <a:rPr lang="en-US" sz="2400" err="1"/>
              <a:t>IfElseTernaryExample</a:t>
            </a:r>
            <a:r>
              <a:rPr lang="en-US" sz="2400"/>
              <a:t> {    </a:t>
            </a:r>
          </a:p>
          <a:p>
            <a:pPr>
              <a:buNone/>
            </a:pP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    </a:t>
            </a:r>
          </a:p>
          <a:p>
            <a:pPr>
              <a:buNone/>
            </a:pPr>
            <a:r>
              <a:rPr lang="en-US" sz="2400"/>
              <a:t>    </a:t>
            </a:r>
            <a:r>
              <a:rPr lang="en-US" sz="2400" b="1" err="1"/>
              <a:t>int</a:t>
            </a:r>
            <a:r>
              <a:rPr lang="en-US" sz="2400"/>
              <a:t> number=13;    </a:t>
            </a:r>
          </a:p>
          <a:p>
            <a:pPr>
              <a:buNone/>
            </a:pPr>
            <a:r>
              <a:rPr lang="en-US" sz="2400"/>
              <a:t>    //Using ternary operator  </a:t>
            </a:r>
          </a:p>
          <a:p>
            <a:pPr>
              <a:buNone/>
            </a:pPr>
            <a:r>
              <a:rPr lang="en-US" sz="2400"/>
              <a:t>    String output=(number%2==0)?"even number":"odd number";    </a:t>
            </a:r>
          </a:p>
          <a:p>
            <a:pPr>
              <a:buNone/>
            </a:pPr>
            <a:r>
              <a:rPr lang="en-US" sz="2400"/>
              <a:t>    System.out.println(output);  </a:t>
            </a:r>
          </a:p>
          <a:p>
            <a:pPr>
              <a:buNone/>
            </a:pPr>
            <a:r>
              <a:rPr lang="en-US" sz="2400"/>
              <a:t>}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6781800" y="3352800"/>
            <a:ext cx="18288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r>
              <a:rPr lang="en-US" sz="2400">
                <a:cs typeface="Arial" pitchFamily="34" charset="0"/>
              </a:rPr>
              <a:t>:</a:t>
            </a:r>
          </a:p>
          <a:p>
            <a:pPr lvl="0" algn="just" eaLnBrk="0" fontAlgn="base" hangingPunct="0">
              <a:spcBef>
                <a:spcPct val="0"/>
              </a:spcBef>
              <a:spcAft>
                <a:spcPct val="0"/>
              </a:spcAft>
            </a:pPr>
            <a:r>
              <a:rPr lang="en-US" sz="2400"/>
              <a:t>odd number</a:t>
            </a:r>
            <a:endParaRPr lang="en-US" sz="240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5791200"/>
          </a:xfrm>
        </p:spPr>
        <p:txBody>
          <a:bodyPr>
            <a:noAutofit/>
          </a:bodyPr>
          <a:lstStyle/>
          <a:p>
            <a:r>
              <a:rPr lang="en-US" sz="2000" b="1">
                <a:solidFill>
                  <a:srgbClr val="FF0000"/>
                </a:solidFill>
              </a:rPr>
              <a:t>Java if-else-if ladder Statement</a:t>
            </a:r>
          </a:p>
          <a:p>
            <a:pPr>
              <a:buNone/>
            </a:pPr>
            <a:endParaRPr lang="en-US" sz="200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6866" name="Picture 2" descr="if-else-if ladder statement in java"/>
          <p:cNvPicPr>
            <a:picLocks noChangeAspect="1" noChangeArrowheads="1"/>
          </p:cNvPicPr>
          <p:nvPr/>
        </p:nvPicPr>
        <p:blipFill>
          <a:blip r:embed="rId2"/>
          <a:srcRect/>
          <a:stretch>
            <a:fillRect/>
          </a:stretch>
        </p:blipFill>
        <p:spPr bwMode="auto">
          <a:xfrm>
            <a:off x="1066800" y="1219200"/>
            <a:ext cx="6524625" cy="49339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5791200"/>
          </a:xfrm>
        </p:spPr>
        <p:txBody>
          <a:bodyPr>
            <a:noAutofit/>
          </a:bodyPr>
          <a:lstStyle/>
          <a:p>
            <a:r>
              <a:rPr lang="en-US" sz="2000" b="1">
                <a:solidFill>
                  <a:srgbClr val="FF0000"/>
                </a:solidFill>
              </a:rPr>
              <a:t>Java if-else-if ladder Statement</a:t>
            </a:r>
          </a:p>
          <a:p>
            <a:r>
              <a:rPr lang="en-US" sz="2000"/>
              <a:t>The if-else-if ladder statement executes one condition from multiple statements.</a:t>
            </a:r>
          </a:p>
          <a:p>
            <a:r>
              <a:rPr lang="en-US" sz="2000" b="1"/>
              <a:t>Syntax:</a:t>
            </a:r>
          </a:p>
          <a:p>
            <a:pPr>
              <a:buNone/>
            </a:pPr>
            <a:r>
              <a:rPr lang="en-US" sz="2000" b="1"/>
              <a:t>if</a:t>
            </a:r>
            <a:r>
              <a:rPr lang="en-US" sz="2000"/>
              <a:t>(condition1){  </a:t>
            </a:r>
          </a:p>
          <a:p>
            <a:pPr>
              <a:buNone/>
            </a:pPr>
            <a:r>
              <a:rPr lang="en-US" sz="2000"/>
              <a:t>//code to be executed if condition1 is true  </a:t>
            </a:r>
          </a:p>
          <a:p>
            <a:pPr>
              <a:buNone/>
            </a:pPr>
            <a:r>
              <a:rPr lang="en-US" sz="2000"/>
              <a:t>}</a:t>
            </a:r>
            <a:r>
              <a:rPr lang="en-US" sz="2000" b="1"/>
              <a:t>else</a:t>
            </a:r>
            <a:r>
              <a:rPr lang="en-US" sz="2000"/>
              <a:t> </a:t>
            </a:r>
            <a:r>
              <a:rPr lang="en-US" sz="2000" b="1"/>
              <a:t>if</a:t>
            </a:r>
            <a:r>
              <a:rPr lang="en-US" sz="2000"/>
              <a:t>(condition2){  </a:t>
            </a:r>
          </a:p>
          <a:p>
            <a:pPr>
              <a:buNone/>
            </a:pPr>
            <a:r>
              <a:rPr lang="en-US" sz="2000"/>
              <a:t>//code to be executed if condition2 is true  </a:t>
            </a:r>
          </a:p>
          <a:p>
            <a:pPr>
              <a:buNone/>
            </a:pPr>
            <a:r>
              <a:rPr lang="en-US" sz="2000"/>
              <a:t>}  </a:t>
            </a:r>
          </a:p>
          <a:p>
            <a:pPr>
              <a:buNone/>
            </a:pPr>
            <a:r>
              <a:rPr lang="en-US" sz="2000" b="1"/>
              <a:t>else</a:t>
            </a:r>
            <a:r>
              <a:rPr lang="en-US" sz="2000"/>
              <a:t> </a:t>
            </a:r>
            <a:r>
              <a:rPr lang="en-US" sz="2000" b="1"/>
              <a:t>if</a:t>
            </a:r>
            <a:r>
              <a:rPr lang="en-US" sz="2000"/>
              <a:t>(condition3){  </a:t>
            </a:r>
          </a:p>
          <a:p>
            <a:pPr>
              <a:buNone/>
            </a:pPr>
            <a:r>
              <a:rPr lang="en-US" sz="2000"/>
              <a:t>//code to be executed if condition3 is true  </a:t>
            </a:r>
          </a:p>
          <a:p>
            <a:pPr>
              <a:buNone/>
            </a:pPr>
            <a:r>
              <a:rPr lang="en-US" sz="2000"/>
              <a:t>}  </a:t>
            </a:r>
          </a:p>
          <a:p>
            <a:pPr>
              <a:buNone/>
            </a:pPr>
            <a:r>
              <a:rPr lang="en-US" sz="2000"/>
              <a:t>...  </a:t>
            </a:r>
          </a:p>
          <a:p>
            <a:pPr>
              <a:buNone/>
            </a:pPr>
            <a:r>
              <a:rPr lang="en-US" sz="2000" b="1"/>
              <a:t>else</a:t>
            </a:r>
            <a:r>
              <a:rPr lang="en-US" sz="2000"/>
              <a:t>{  </a:t>
            </a:r>
          </a:p>
          <a:p>
            <a:pPr>
              <a:buNone/>
            </a:pPr>
            <a:r>
              <a:rPr lang="en-US" sz="2000"/>
              <a:t>//code to be executed if all the conditions are false  </a:t>
            </a:r>
          </a:p>
          <a:p>
            <a:pPr>
              <a:buNone/>
            </a:pPr>
            <a:r>
              <a:rPr lang="en-US" sz="2000"/>
              <a:t>} </a:t>
            </a:r>
          </a:p>
          <a:p>
            <a:pPr>
              <a:buNone/>
            </a:pPr>
            <a:endParaRPr lang="en-US" sz="200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5791200"/>
          </a:xfrm>
        </p:spPr>
        <p:txBody>
          <a:bodyPr>
            <a:noAutofit/>
          </a:bodyPr>
          <a:lstStyle/>
          <a:p>
            <a:r>
              <a:rPr lang="en-US" sz="2000" b="1"/>
              <a:t>Example:</a:t>
            </a:r>
            <a:endParaRPr lang="en-US" sz="2000"/>
          </a:p>
          <a:p>
            <a:r>
              <a:rPr lang="en-US" sz="2000"/>
              <a:t>//Java Program to demonstrate the use of If else-if ladder.  </a:t>
            </a:r>
          </a:p>
          <a:p>
            <a:r>
              <a:rPr lang="en-US" sz="2000"/>
              <a:t>//It is a program of grading system for fail, D grade, C grade, B grade, A grade and A+.  </a:t>
            </a:r>
          </a:p>
          <a:p>
            <a:pPr>
              <a:buNone/>
            </a:pPr>
            <a:r>
              <a:rPr lang="en-US" sz="2000" b="1"/>
              <a:t>public</a:t>
            </a:r>
            <a:r>
              <a:rPr lang="en-US" sz="2000"/>
              <a:t> </a:t>
            </a:r>
            <a:r>
              <a:rPr lang="en-US" sz="2000" b="1"/>
              <a:t>class</a:t>
            </a:r>
            <a:r>
              <a:rPr lang="en-US" sz="2000"/>
              <a:t> </a:t>
            </a:r>
            <a:r>
              <a:rPr lang="en-US" sz="2000" err="1"/>
              <a:t>IfElseIfExample</a:t>
            </a:r>
            <a:r>
              <a:rPr lang="en-US" sz="2000"/>
              <a:t> {  </a:t>
            </a:r>
          </a:p>
          <a:p>
            <a:pPr>
              <a:buNone/>
            </a:pPr>
            <a:r>
              <a:rPr lang="en-US" sz="2000" b="1"/>
              <a:t>public</a:t>
            </a:r>
            <a:r>
              <a:rPr lang="en-US" sz="2000"/>
              <a:t> </a:t>
            </a:r>
            <a:r>
              <a:rPr lang="en-US" sz="2000" b="1"/>
              <a:t>static</a:t>
            </a:r>
            <a:r>
              <a:rPr lang="en-US" sz="2000"/>
              <a:t> </a:t>
            </a:r>
            <a:r>
              <a:rPr lang="en-US" sz="2000" b="1"/>
              <a:t>void</a:t>
            </a:r>
            <a:r>
              <a:rPr lang="en-US" sz="2000"/>
              <a:t> main(String[] </a:t>
            </a:r>
            <a:r>
              <a:rPr lang="en-US" sz="2000" err="1"/>
              <a:t>args</a:t>
            </a:r>
            <a:r>
              <a:rPr lang="en-US" sz="2000"/>
              <a:t>) {  </a:t>
            </a:r>
          </a:p>
          <a:p>
            <a:pPr>
              <a:buNone/>
            </a:pPr>
            <a:r>
              <a:rPr lang="en-US" sz="2000"/>
              <a:t>    </a:t>
            </a:r>
            <a:r>
              <a:rPr lang="en-US" sz="2000" b="1" err="1"/>
              <a:t>int</a:t>
            </a:r>
            <a:r>
              <a:rPr lang="en-US" sz="2000"/>
              <a:t> marks=65;  </a:t>
            </a:r>
          </a:p>
          <a:p>
            <a:pPr>
              <a:buNone/>
            </a:pPr>
            <a:r>
              <a:rPr lang="en-US" sz="2000"/>
              <a:t>      </a:t>
            </a:r>
          </a:p>
          <a:p>
            <a:pPr>
              <a:buNone/>
            </a:pPr>
            <a:r>
              <a:rPr lang="en-US" sz="2000"/>
              <a:t>    </a:t>
            </a:r>
            <a:r>
              <a:rPr lang="en-US" sz="2000" b="1"/>
              <a:t>if</a:t>
            </a:r>
            <a:r>
              <a:rPr lang="en-US" sz="2000"/>
              <a:t>(marks&lt;50){  </a:t>
            </a:r>
          </a:p>
          <a:p>
            <a:pPr>
              <a:buNone/>
            </a:pPr>
            <a:r>
              <a:rPr lang="en-US" sz="2000"/>
              <a:t>        System.out.println("fail");  </a:t>
            </a:r>
          </a:p>
          <a:p>
            <a:pPr>
              <a:buNone/>
            </a:pPr>
            <a:r>
              <a:rPr lang="en-US" sz="2000"/>
              <a:t>    }  </a:t>
            </a:r>
          </a:p>
          <a:p>
            <a:pPr>
              <a:buNone/>
            </a:pPr>
            <a:r>
              <a:rPr lang="en-US" sz="2000"/>
              <a:t>    </a:t>
            </a:r>
            <a:r>
              <a:rPr lang="en-US" sz="2000" b="1"/>
              <a:t>else</a:t>
            </a:r>
            <a:r>
              <a:rPr lang="en-US" sz="2000"/>
              <a:t> </a:t>
            </a:r>
            <a:r>
              <a:rPr lang="en-US" sz="2000" b="1"/>
              <a:t>if</a:t>
            </a:r>
            <a:r>
              <a:rPr lang="en-US" sz="2000"/>
              <a:t>(marks&gt;=50 &amp;&amp; marks&lt;60){  </a:t>
            </a:r>
          </a:p>
          <a:p>
            <a:pPr>
              <a:buNone/>
            </a:pPr>
            <a:r>
              <a:rPr lang="en-US" sz="2000"/>
              <a:t>        System.out.println("D grade");  </a:t>
            </a:r>
          </a:p>
          <a:p>
            <a:pPr>
              <a:buNone/>
            </a:pPr>
            <a:r>
              <a:rPr lang="en-US" sz="2000"/>
              <a:t>    }  </a:t>
            </a:r>
          </a:p>
          <a:p>
            <a:pPr>
              <a:buNone/>
            </a:pPr>
            <a:r>
              <a:rPr lang="en-US" sz="2000"/>
              <a:t>    </a:t>
            </a:r>
            <a:r>
              <a:rPr lang="en-US" sz="2000" b="1"/>
              <a:t>else</a:t>
            </a:r>
            <a:r>
              <a:rPr lang="en-US" sz="2000"/>
              <a:t> </a:t>
            </a:r>
            <a:r>
              <a:rPr lang="en-US" sz="2000" b="1"/>
              <a:t>if</a:t>
            </a:r>
            <a:r>
              <a:rPr lang="en-US" sz="2000"/>
              <a:t>(marks&gt;=60 &amp;&amp; marks&lt;70){  </a:t>
            </a:r>
          </a:p>
          <a:p>
            <a:pPr>
              <a:buNone/>
            </a:pPr>
            <a:r>
              <a:rPr lang="en-US" sz="2000"/>
              <a:t>        System.out.println("C grade");  </a:t>
            </a:r>
          </a:p>
          <a:p>
            <a:pPr>
              <a:buNone/>
            </a:pPr>
            <a:r>
              <a:rPr lang="en-US" sz="2000"/>
              <a:t>    }  </a:t>
            </a:r>
          </a:p>
          <a:p>
            <a:pPr>
              <a:buNone/>
            </a:pPr>
            <a:r>
              <a:rPr lang="en-US" sz="20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5791200"/>
          </a:xfrm>
        </p:spPr>
        <p:txBody>
          <a:bodyPr>
            <a:noAutofit/>
          </a:bodyPr>
          <a:lstStyle/>
          <a:p>
            <a:pPr>
              <a:buNone/>
            </a:pPr>
            <a:r>
              <a:rPr lang="en-US" sz="2000"/>
              <a:t> </a:t>
            </a:r>
          </a:p>
          <a:p>
            <a:pPr>
              <a:buNone/>
            </a:pPr>
            <a:r>
              <a:rPr lang="en-US" sz="2000"/>
              <a:t>    </a:t>
            </a:r>
            <a:r>
              <a:rPr lang="en-US" sz="2000" b="1"/>
              <a:t>else</a:t>
            </a:r>
            <a:r>
              <a:rPr lang="en-US" sz="2000"/>
              <a:t> </a:t>
            </a:r>
            <a:r>
              <a:rPr lang="en-US" sz="2000" b="1"/>
              <a:t>if</a:t>
            </a:r>
            <a:r>
              <a:rPr lang="en-US" sz="2000"/>
              <a:t>(marks&gt;=70 &amp;&amp; marks&lt;80){  </a:t>
            </a:r>
          </a:p>
          <a:p>
            <a:pPr>
              <a:buNone/>
            </a:pPr>
            <a:r>
              <a:rPr lang="en-US" sz="2000"/>
              <a:t>        System.out.println("B grade");  </a:t>
            </a:r>
          </a:p>
          <a:p>
            <a:pPr>
              <a:buNone/>
            </a:pPr>
            <a:r>
              <a:rPr lang="en-US" sz="2000"/>
              <a:t>    }  </a:t>
            </a:r>
          </a:p>
          <a:p>
            <a:pPr>
              <a:buNone/>
            </a:pPr>
            <a:r>
              <a:rPr lang="en-US" sz="2000"/>
              <a:t>    </a:t>
            </a:r>
            <a:r>
              <a:rPr lang="en-US" sz="2000" b="1"/>
              <a:t>else</a:t>
            </a:r>
            <a:r>
              <a:rPr lang="en-US" sz="2000"/>
              <a:t> </a:t>
            </a:r>
            <a:r>
              <a:rPr lang="en-US" sz="2000" b="1"/>
              <a:t>if</a:t>
            </a:r>
            <a:r>
              <a:rPr lang="en-US" sz="2000"/>
              <a:t>(marks&gt;=80 &amp;&amp; marks&lt;90){  </a:t>
            </a:r>
          </a:p>
          <a:p>
            <a:pPr>
              <a:buNone/>
            </a:pPr>
            <a:r>
              <a:rPr lang="en-US" sz="2000"/>
              <a:t>        System.out.println("A grade");  </a:t>
            </a:r>
          </a:p>
          <a:p>
            <a:pPr>
              <a:buNone/>
            </a:pPr>
            <a:r>
              <a:rPr lang="en-US" sz="2000"/>
              <a:t>    }</a:t>
            </a:r>
            <a:r>
              <a:rPr lang="en-US" sz="2000" b="1"/>
              <a:t>else</a:t>
            </a:r>
            <a:r>
              <a:rPr lang="en-US" sz="2000"/>
              <a:t> </a:t>
            </a:r>
            <a:r>
              <a:rPr lang="en-US" sz="2000" b="1"/>
              <a:t>if</a:t>
            </a:r>
            <a:r>
              <a:rPr lang="en-US" sz="2000"/>
              <a:t>(marks&gt;=90 &amp;&amp; marks&lt;100){  </a:t>
            </a:r>
          </a:p>
          <a:p>
            <a:pPr>
              <a:buNone/>
            </a:pPr>
            <a:r>
              <a:rPr lang="en-US" sz="2000"/>
              <a:t>        System.out.println("A+ grade");  </a:t>
            </a:r>
          </a:p>
          <a:p>
            <a:pPr>
              <a:buNone/>
            </a:pPr>
            <a:r>
              <a:rPr lang="en-US" sz="2000"/>
              <a:t>    }</a:t>
            </a:r>
            <a:r>
              <a:rPr lang="en-US" sz="2000" b="1"/>
              <a:t>else</a:t>
            </a:r>
            <a:r>
              <a:rPr lang="en-US" sz="2000"/>
              <a:t>{  </a:t>
            </a:r>
          </a:p>
          <a:p>
            <a:pPr>
              <a:buNone/>
            </a:pPr>
            <a:r>
              <a:rPr lang="en-US" sz="2000"/>
              <a:t>        System.out.println("Invalid!");  </a:t>
            </a:r>
          </a:p>
          <a:p>
            <a:pPr>
              <a:buNone/>
            </a:pPr>
            <a:r>
              <a:rPr lang="en-US" sz="2000"/>
              <a:t>    }  </a:t>
            </a:r>
          </a:p>
          <a:p>
            <a:pPr>
              <a:buNone/>
            </a:pPr>
            <a:r>
              <a:rPr lang="en-US" sz="2000"/>
              <a:t>}  </a:t>
            </a:r>
          </a:p>
          <a:p>
            <a:pPr>
              <a:buNone/>
            </a:pPr>
            <a:r>
              <a:rPr lang="en-US" sz="20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6"/>
          <p:cNvSpPr/>
          <p:nvPr/>
        </p:nvSpPr>
        <p:spPr>
          <a:xfrm>
            <a:off x="5638800" y="3048000"/>
            <a:ext cx="18288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r>
              <a:rPr lang="en-US" sz="2400">
                <a:cs typeface="Arial" pitchFamily="34" charset="0"/>
              </a:rPr>
              <a:t>:</a:t>
            </a:r>
          </a:p>
          <a:p>
            <a:pPr lvl="0" algn="just" eaLnBrk="0" fontAlgn="base" hangingPunct="0">
              <a:spcBef>
                <a:spcPct val="0"/>
              </a:spcBef>
              <a:spcAft>
                <a:spcPct val="0"/>
              </a:spcAft>
            </a:pPr>
            <a:r>
              <a:rPr lang="en-US" sz="2400"/>
              <a:t>C grade</a:t>
            </a:r>
            <a:endParaRPr lang="en-US" sz="240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81000" y="685800"/>
            <a:ext cx="8458200" cy="5791200"/>
          </a:xfrm>
        </p:spPr>
        <p:txBody>
          <a:bodyPr>
            <a:noAutofit/>
          </a:bodyPr>
          <a:lstStyle/>
          <a:p>
            <a:r>
              <a:rPr lang="en-US" sz="2000" b="1">
                <a:solidFill>
                  <a:srgbClr val="FF0000"/>
                </a:solidFill>
              </a:rPr>
              <a:t>Program to check POSITIVE, NEGATIVE or ZERO:</a:t>
            </a:r>
            <a:endParaRPr lang="en-US" sz="2000">
              <a:solidFill>
                <a:srgbClr val="FF0000"/>
              </a:solidFill>
            </a:endParaRPr>
          </a:p>
          <a:p>
            <a:pPr>
              <a:buNone/>
            </a:pPr>
            <a:r>
              <a:rPr lang="en-US" sz="2400" b="1"/>
              <a:t>public</a:t>
            </a:r>
            <a:r>
              <a:rPr lang="en-US" sz="2400"/>
              <a:t> </a:t>
            </a:r>
            <a:r>
              <a:rPr lang="en-US" sz="2400" b="1"/>
              <a:t>class</a:t>
            </a:r>
            <a:r>
              <a:rPr lang="en-US" sz="2400"/>
              <a:t> </a:t>
            </a:r>
            <a:r>
              <a:rPr lang="en-US" sz="2400" err="1"/>
              <a:t>PositiveNegativeExample</a:t>
            </a:r>
            <a:r>
              <a:rPr lang="en-US" sz="2400"/>
              <a:t> {    </a:t>
            </a:r>
          </a:p>
          <a:p>
            <a:pPr>
              <a:buNone/>
            </a:pP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    </a:t>
            </a:r>
          </a:p>
          <a:p>
            <a:pPr>
              <a:buNone/>
            </a:pPr>
            <a:r>
              <a:rPr lang="en-US" sz="2400"/>
              <a:t>    </a:t>
            </a:r>
            <a:r>
              <a:rPr lang="en-US" sz="2400" b="1" err="1"/>
              <a:t>int</a:t>
            </a:r>
            <a:r>
              <a:rPr lang="en-US" sz="2400"/>
              <a:t> number=-13;    </a:t>
            </a:r>
          </a:p>
          <a:p>
            <a:pPr>
              <a:buNone/>
            </a:pPr>
            <a:r>
              <a:rPr lang="en-US" sz="2400"/>
              <a:t>    </a:t>
            </a:r>
            <a:r>
              <a:rPr lang="en-US" sz="2400" b="1"/>
              <a:t>if</a:t>
            </a:r>
            <a:r>
              <a:rPr lang="en-US" sz="2400"/>
              <a:t>(number&gt;0){  </a:t>
            </a:r>
          </a:p>
          <a:p>
            <a:pPr>
              <a:buNone/>
            </a:pPr>
            <a:r>
              <a:rPr lang="en-US" sz="2400"/>
              <a:t>    System.out.println("POSITIVE");  </a:t>
            </a:r>
          </a:p>
          <a:p>
            <a:pPr>
              <a:buNone/>
            </a:pPr>
            <a:r>
              <a:rPr lang="en-US" sz="2400"/>
              <a:t>    }</a:t>
            </a:r>
            <a:r>
              <a:rPr lang="en-US" sz="2400" b="1"/>
              <a:t>else</a:t>
            </a:r>
            <a:r>
              <a:rPr lang="en-US" sz="2400"/>
              <a:t> </a:t>
            </a:r>
            <a:r>
              <a:rPr lang="en-US" sz="2400" b="1"/>
              <a:t>if</a:t>
            </a:r>
            <a:r>
              <a:rPr lang="en-US" sz="2400"/>
              <a:t>(number&lt;0){  </a:t>
            </a:r>
          </a:p>
          <a:p>
            <a:pPr>
              <a:buNone/>
            </a:pPr>
            <a:r>
              <a:rPr lang="en-US" sz="2400"/>
              <a:t>    System.out.println("NEGATIVE");  </a:t>
            </a:r>
          </a:p>
          <a:p>
            <a:pPr>
              <a:buNone/>
            </a:pPr>
            <a:r>
              <a:rPr lang="en-US" sz="2400"/>
              <a:t>    }</a:t>
            </a:r>
            <a:r>
              <a:rPr lang="en-US" sz="2400" b="1"/>
              <a:t>else</a:t>
            </a:r>
            <a:r>
              <a:rPr lang="en-US" sz="2400"/>
              <a:t>{  </a:t>
            </a:r>
          </a:p>
          <a:p>
            <a:pPr>
              <a:buNone/>
            </a:pPr>
            <a:r>
              <a:rPr lang="en-US" sz="2400"/>
              <a:t>    System.out.println("ZERO");  </a:t>
            </a:r>
          </a:p>
          <a:p>
            <a:pPr>
              <a:buNone/>
            </a:pPr>
            <a:r>
              <a:rPr lang="en-US" sz="2400"/>
              <a:t>   }  </a:t>
            </a:r>
          </a:p>
          <a:p>
            <a:pPr>
              <a:buNone/>
            </a:pPr>
            <a:r>
              <a:rPr lang="en-US" sz="2400"/>
              <a:t>}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6"/>
          <p:cNvSpPr/>
          <p:nvPr/>
        </p:nvSpPr>
        <p:spPr>
          <a:xfrm>
            <a:off x="5638800" y="3048000"/>
            <a:ext cx="18288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r>
              <a:rPr lang="en-US" sz="2400">
                <a:cs typeface="Arial" pitchFamily="34" charset="0"/>
              </a:rPr>
              <a:t>:</a:t>
            </a:r>
          </a:p>
          <a:p>
            <a:pPr lvl="0" algn="just" eaLnBrk="0" fontAlgn="base" hangingPunct="0">
              <a:spcBef>
                <a:spcPct val="0"/>
              </a:spcBef>
              <a:spcAft>
                <a:spcPct val="0"/>
              </a:spcAft>
            </a:pPr>
            <a:r>
              <a:rPr lang="en-US" sz="2400"/>
              <a:t>NEGATIVE</a:t>
            </a:r>
            <a:endParaRPr lang="en-US" sz="240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81000" y="685800"/>
            <a:ext cx="8458200" cy="5791200"/>
          </a:xfrm>
        </p:spPr>
        <p:txBody>
          <a:bodyPr>
            <a:noAutofit/>
          </a:bodyPr>
          <a:lstStyle/>
          <a:p>
            <a:r>
              <a:rPr lang="en-US" sz="2400" b="1"/>
              <a:t>Java Nested if statement</a:t>
            </a:r>
          </a:p>
          <a:p>
            <a:r>
              <a:rPr lang="en-US" sz="2400"/>
              <a:t>The nested if statement represents the </a:t>
            </a:r>
            <a:r>
              <a:rPr lang="en-US" sz="2400" i="1"/>
              <a:t>if block within another if block</a:t>
            </a:r>
            <a:r>
              <a:rPr lang="en-US" sz="2400"/>
              <a:t>. Here, the inner if block condition executes only when outer if block condition is true.</a:t>
            </a:r>
          </a:p>
          <a:p>
            <a:pPr>
              <a:buNone/>
            </a:pPr>
            <a:r>
              <a:rPr lang="en-US" sz="2400" b="1"/>
              <a:t>Syntax:</a:t>
            </a:r>
            <a:endParaRPr lang="en-US" sz="2400"/>
          </a:p>
          <a:p>
            <a:pPr>
              <a:buNone/>
            </a:pPr>
            <a:r>
              <a:rPr lang="en-US" sz="2400" b="1"/>
              <a:t>if</a:t>
            </a:r>
            <a:r>
              <a:rPr lang="en-US" sz="2400"/>
              <a:t>(condition){    </a:t>
            </a:r>
          </a:p>
          <a:p>
            <a:pPr>
              <a:buNone/>
            </a:pPr>
            <a:r>
              <a:rPr lang="en-US" sz="2400"/>
              <a:t>     //code to be executed    </a:t>
            </a:r>
          </a:p>
          <a:p>
            <a:pPr>
              <a:buNone/>
            </a:pPr>
            <a:r>
              <a:rPr lang="en-US" sz="2400"/>
              <a:t>          </a:t>
            </a:r>
            <a:r>
              <a:rPr lang="en-US" sz="2400" b="1"/>
              <a:t>if</a:t>
            </a:r>
            <a:r>
              <a:rPr lang="en-US" sz="2400"/>
              <a:t>(condition){  </a:t>
            </a:r>
          </a:p>
          <a:p>
            <a:pPr>
              <a:buNone/>
            </a:pPr>
            <a:r>
              <a:rPr lang="en-US" sz="2400"/>
              <a:t>             //code to be executed    </a:t>
            </a:r>
          </a:p>
          <a:p>
            <a:pPr>
              <a:buNone/>
            </a:pPr>
            <a:r>
              <a:rPr lang="en-US" sz="2400"/>
              <a:t>    }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81000" y="685800"/>
            <a:ext cx="8458200" cy="5791200"/>
          </a:xfrm>
        </p:spPr>
        <p:txBody>
          <a:bodyPr>
            <a:noAutofit/>
          </a:bodyPr>
          <a:lstStyle/>
          <a:p>
            <a:r>
              <a:rPr lang="en-US" sz="2400" b="1"/>
              <a:t>Java Nested if statement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0962" name="Picture 2" descr="Java Nested If Statement"/>
          <p:cNvPicPr>
            <a:picLocks noChangeAspect="1" noChangeArrowheads="1"/>
          </p:cNvPicPr>
          <p:nvPr/>
        </p:nvPicPr>
        <p:blipFill>
          <a:blip r:embed="rId2"/>
          <a:srcRect/>
          <a:stretch>
            <a:fillRect/>
          </a:stretch>
        </p:blipFill>
        <p:spPr bwMode="auto">
          <a:xfrm>
            <a:off x="6172200" y="0"/>
            <a:ext cx="1933575" cy="66675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81000" y="685800"/>
            <a:ext cx="8458200" cy="5791200"/>
          </a:xfrm>
        </p:spPr>
        <p:txBody>
          <a:bodyPr>
            <a:noAutofit/>
          </a:bodyPr>
          <a:lstStyle/>
          <a:p>
            <a:r>
              <a:rPr lang="en-US" sz="2400" b="1"/>
              <a:t>Example:</a:t>
            </a:r>
            <a:endParaRPr lang="en-US" sz="2400"/>
          </a:p>
          <a:p>
            <a:pPr>
              <a:buNone/>
            </a:pPr>
            <a:r>
              <a:rPr lang="en-US" sz="2400"/>
              <a:t>//Java Program to demonstrate the use of Nested If Statement.  </a:t>
            </a:r>
          </a:p>
          <a:p>
            <a:pPr>
              <a:buNone/>
            </a:pPr>
            <a:r>
              <a:rPr lang="en-US" sz="2400" b="1"/>
              <a:t>public</a:t>
            </a:r>
            <a:r>
              <a:rPr lang="en-US" sz="2400"/>
              <a:t> </a:t>
            </a:r>
            <a:r>
              <a:rPr lang="en-US" sz="2400" b="1"/>
              <a:t>class</a:t>
            </a:r>
            <a:r>
              <a:rPr lang="en-US" sz="2400"/>
              <a:t> </a:t>
            </a:r>
            <a:r>
              <a:rPr lang="en-US" sz="2400" err="1"/>
              <a:t>JavaNestedIfExample</a:t>
            </a:r>
            <a:r>
              <a:rPr lang="en-US" sz="2400"/>
              <a:t> {    </a:t>
            </a:r>
          </a:p>
          <a:p>
            <a:pPr>
              <a:buNone/>
            </a:pP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    </a:t>
            </a:r>
          </a:p>
          <a:p>
            <a:pPr>
              <a:buNone/>
            </a:pPr>
            <a:r>
              <a:rPr lang="en-US" sz="2400"/>
              <a:t>    //Creating two variables for age and weight  </a:t>
            </a:r>
          </a:p>
          <a:p>
            <a:pPr>
              <a:buNone/>
            </a:pPr>
            <a:r>
              <a:rPr lang="en-US" sz="2400"/>
              <a:t>    </a:t>
            </a:r>
            <a:r>
              <a:rPr lang="en-US" sz="2400" b="1" err="1"/>
              <a:t>int</a:t>
            </a:r>
            <a:r>
              <a:rPr lang="en-US" sz="2400"/>
              <a:t> age=20;  </a:t>
            </a:r>
          </a:p>
          <a:p>
            <a:pPr>
              <a:buNone/>
            </a:pPr>
            <a:r>
              <a:rPr lang="en-US" sz="2400"/>
              <a:t>    </a:t>
            </a:r>
            <a:r>
              <a:rPr lang="en-US" sz="2400" b="1" err="1"/>
              <a:t>int</a:t>
            </a:r>
            <a:r>
              <a:rPr lang="en-US" sz="2400"/>
              <a:t> weight=80;    </a:t>
            </a:r>
          </a:p>
          <a:p>
            <a:pPr>
              <a:buNone/>
            </a:pPr>
            <a:r>
              <a:rPr lang="en-US" sz="2400"/>
              <a:t>    //applying condition on age and weight  </a:t>
            </a:r>
          </a:p>
          <a:p>
            <a:pPr>
              <a:buNone/>
            </a:pPr>
            <a:r>
              <a:rPr lang="en-US" sz="2400"/>
              <a:t>    </a:t>
            </a:r>
            <a:r>
              <a:rPr lang="en-US" sz="2400" b="1"/>
              <a:t>if</a:t>
            </a:r>
            <a:r>
              <a:rPr lang="en-US" sz="2400"/>
              <a:t>(age&gt;=18){    </a:t>
            </a:r>
          </a:p>
          <a:p>
            <a:pPr>
              <a:buNone/>
            </a:pPr>
            <a:r>
              <a:rPr lang="en-US" sz="2400"/>
              <a:t>        </a:t>
            </a:r>
            <a:r>
              <a:rPr lang="en-US" sz="2400" b="1"/>
              <a:t>if</a:t>
            </a:r>
            <a:r>
              <a:rPr lang="en-US" sz="2400"/>
              <a:t>(weight&gt;50){  </a:t>
            </a:r>
          </a:p>
          <a:p>
            <a:pPr>
              <a:buNone/>
            </a:pPr>
            <a:r>
              <a:rPr lang="en-US" sz="2400"/>
              <a:t>            System.out.println("You are eligible to donate blood");  </a:t>
            </a:r>
          </a:p>
          <a:p>
            <a:pPr>
              <a:buNone/>
            </a:pPr>
            <a:r>
              <a:rPr lang="en-US" sz="2400"/>
              <a:t>        }    </a:t>
            </a:r>
          </a:p>
          <a:p>
            <a:pPr>
              <a:buNone/>
            </a:pPr>
            <a:r>
              <a:rPr lang="en-US" sz="2400"/>
              <a:t>    }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4267200" y="4274403"/>
            <a:ext cx="4648200" cy="8309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r>
              <a:rPr lang="en-US" sz="2400">
                <a:cs typeface="Arial" pitchFamily="34" charset="0"/>
              </a:rPr>
              <a:t>:</a:t>
            </a:r>
          </a:p>
          <a:p>
            <a:pPr lvl="0" algn="just" eaLnBrk="0" fontAlgn="base" hangingPunct="0">
              <a:spcBef>
                <a:spcPct val="0"/>
              </a:spcBef>
              <a:spcAft>
                <a:spcPct val="0"/>
              </a:spcAft>
            </a:pPr>
            <a:r>
              <a:rPr lang="en-US" sz="2400"/>
              <a:t>You are eligible to donate blood</a:t>
            </a:r>
            <a:endParaRPr lang="en-US" sz="240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81000" y="685800"/>
            <a:ext cx="8458200" cy="5791200"/>
          </a:xfrm>
        </p:spPr>
        <p:txBody>
          <a:bodyPr>
            <a:noAutofit/>
          </a:bodyPr>
          <a:lstStyle/>
          <a:p>
            <a:r>
              <a:rPr lang="en-US" sz="2400" b="1"/>
              <a:t>Example:</a:t>
            </a:r>
            <a:endParaRPr lang="en-US" sz="2400"/>
          </a:p>
          <a:p>
            <a:pPr>
              <a:buNone/>
            </a:pPr>
            <a:r>
              <a:rPr lang="en-US" sz="2400"/>
              <a:t>//Java Program to demonstrate the use of Nested If Statement.  </a:t>
            </a:r>
          </a:p>
          <a:p>
            <a:pPr>
              <a:buNone/>
            </a:pPr>
            <a:r>
              <a:rPr lang="en-US" sz="2400" b="1"/>
              <a:t>public</a:t>
            </a:r>
            <a:r>
              <a:rPr lang="en-US" sz="2400"/>
              <a:t> </a:t>
            </a:r>
            <a:r>
              <a:rPr lang="en-US" sz="2400" b="1"/>
              <a:t>class</a:t>
            </a:r>
            <a:r>
              <a:rPr lang="en-US" sz="2400"/>
              <a:t> </a:t>
            </a:r>
            <a:r>
              <a:rPr lang="en-US" sz="2400" err="1"/>
              <a:t>JavaNestedIfExample</a:t>
            </a:r>
            <a:r>
              <a:rPr lang="en-US" sz="2400"/>
              <a:t> {    </a:t>
            </a:r>
          </a:p>
          <a:p>
            <a:pPr>
              <a:buNone/>
            </a:pP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    </a:t>
            </a:r>
          </a:p>
          <a:p>
            <a:pPr>
              <a:buNone/>
            </a:pPr>
            <a:r>
              <a:rPr lang="en-US" sz="2400"/>
              <a:t>    //Creating two variables for age and weight  </a:t>
            </a:r>
          </a:p>
          <a:p>
            <a:pPr>
              <a:buNone/>
            </a:pPr>
            <a:r>
              <a:rPr lang="en-US" sz="2400"/>
              <a:t>    </a:t>
            </a:r>
            <a:r>
              <a:rPr lang="en-US" sz="2400" b="1" err="1"/>
              <a:t>int</a:t>
            </a:r>
            <a:r>
              <a:rPr lang="en-US" sz="2400"/>
              <a:t> age=20;  </a:t>
            </a:r>
          </a:p>
          <a:p>
            <a:pPr>
              <a:buNone/>
            </a:pPr>
            <a:r>
              <a:rPr lang="en-US" sz="2400"/>
              <a:t>    </a:t>
            </a:r>
            <a:r>
              <a:rPr lang="en-US" sz="2400" b="1" err="1"/>
              <a:t>int</a:t>
            </a:r>
            <a:r>
              <a:rPr lang="en-US" sz="2400"/>
              <a:t> weight=80;    </a:t>
            </a:r>
          </a:p>
          <a:p>
            <a:pPr>
              <a:buNone/>
            </a:pPr>
            <a:r>
              <a:rPr lang="en-US" sz="2400"/>
              <a:t>    //applying condition on age and weight  </a:t>
            </a:r>
          </a:p>
          <a:p>
            <a:pPr>
              <a:buNone/>
            </a:pPr>
            <a:r>
              <a:rPr lang="en-US" sz="2400"/>
              <a:t>    </a:t>
            </a:r>
            <a:r>
              <a:rPr lang="en-US" sz="2400" b="1"/>
              <a:t>if</a:t>
            </a:r>
            <a:r>
              <a:rPr lang="en-US" sz="2400"/>
              <a:t>(age&gt;=18){    </a:t>
            </a:r>
          </a:p>
          <a:p>
            <a:pPr>
              <a:buNone/>
            </a:pPr>
            <a:r>
              <a:rPr lang="en-US" sz="2400"/>
              <a:t>        </a:t>
            </a:r>
            <a:r>
              <a:rPr lang="en-US" sz="2400" b="1"/>
              <a:t>if</a:t>
            </a:r>
            <a:r>
              <a:rPr lang="en-US" sz="2400"/>
              <a:t>(weight&gt;50){  </a:t>
            </a:r>
          </a:p>
          <a:p>
            <a:pPr>
              <a:buNone/>
            </a:pPr>
            <a:r>
              <a:rPr lang="en-US" sz="2400"/>
              <a:t>            System.out.println("You are eligible to donate blood");  </a:t>
            </a:r>
          </a:p>
          <a:p>
            <a:pPr>
              <a:buNone/>
            </a:pPr>
            <a:r>
              <a:rPr lang="en-US" sz="2400"/>
              <a:t>        }    </a:t>
            </a:r>
          </a:p>
          <a:p>
            <a:pPr>
              <a:buNone/>
            </a:pPr>
            <a:r>
              <a:rPr lang="en-US" sz="2400"/>
              <a:t>    }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4267200" y="4274403"/>
            <a:ext cx="4648200" cy="8309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r>
              <a:rPr lang="en-US" sz="2400">
                <a:cs typeface="Arial" pitchFamily="34" charset="0"/>
              </a:rPr>
              <a:t>:</a:t>
            </a:r>
          </a:p>
          <a:p>
            <a:pPr lvl="0" algn="just" eaLnBrk="0" fontAlgn="base" hangingPunct="0">
              <a:spcBef>
                <a:spcPct val="0"/>
              </a:spcBef>
              <a:spcAft>
                <a:spcPct val="0"/>
              </a:spcAft>
            </a:pPr>
            <a:r>
              <a:rPr lang="en-US" sz="2400"/>
              <a:t>You are eligible to donate blood</a:t>
            </a:r>
            <a:endParaRPr lang="en-US" sz="240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800" b="1">
                <a:solidFill>
                  <a:srgbClr val="0000FF"/>
                </a:solidFill>
              </a:rPr>
              <a:t>Unit-1  Contents</a:t>
            </a:r>
          </a:p>
        </p:txBody>
      </p:sp>
      <p:sp>
        <p:nvSpPr>
          <p:cNvPr id="3" name="Content Placeholder 2"/>
          <p:cNvSpPr>
            <a:spLocks noGrp="1"/>
          </p:cNvSpPr>
          <p:nvPr>
            <p:ph idx="1"/>
          </p:nvPr>
        </p:nvSpPr>
        <p:spPr>
          <a:xfrm>
            <a:off x="457200" y="685800"/>
            <a:ext cx="8305800" cy="4267200"/>
          </a:xfrm>
        </p:spPr>
        <p:txBody>
          <a:bodyPr>
            <a:noAutofit/>
          </a:bodyPr>
          <a:lstStyle/>
          <a:p>
            <a:pPr algn="just"/>
            <a:r>
              <a:rPr lang="en-US" sz="2800" b="1">
                <a:solidFill>
                  <a:srgbClr val="FF0000"/>
                </a:solidFill>
              </a:rPr>
              <a:t>Java Introduction</a:t>
            </a:r>
          </a:p>
          <a:p>
            <a:pPr algn="just"/>
            <a:r>
              <a:rPr lang="en-US" sz="2800"/>
              <a:t>Java Hello World, Java JVM, JRE and JDK, Difference between C &amp; C++, Java Variables, Java Data Types, Java Operators, Java Input and Output, Java Expressions &amp; Blocks, Java Comment </a:t>
            </a:r>
          </a:p>
          <a:p>
            <a:pPr algn="just"/>
            <a:r>
              <a:rPr lang="en-US" sz="2800" b="1">
                <a:solidFill>
                  <a:srgbClr val="FF0000"/>
                </a:solidFill>
              </a:rPr>
              <a:t>Java Flow Control</a:t>
            </a:r>
          </a:p>
          <a:p>
            <a:pPr algn="just"/>
            <a:r>
              <a:rPr lang="en-US" sz="2800"/>
              <a:t>Java if...else, Java switch Statement, Java for Loop, Java for-each Loop, Java while Loop, Java break Statement, Java continue Statement </a:t>
            </a:r>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2"/>
          </a:lnRef>
          <a:fillRef idx="2">
            <a:schemeClr val="accent2"/>
          </a:fillRef>
          <a:effectRef idx="1">
            <a:schemeClr val="accent2"/>
          </a:effectRef>
          <a:fontRef idx="minor">
            <a:schemeClr val="dk1"/>
          </a:fontRef>
        </p:style>
        <p:txBody>
          <a:bodyPr>
            <a:noAutofit/>
          </a:bodyPr>
          <a:lstStyle/>
          <a:p>
            <a:r>
              <a:rPr lang="en-US" sz="3200" b="1">
                <a:solidFill>
                  <a:srgbClr val="0000FF"/>
                </a:solidFill>
              </a:rPr>
              <a:t>Java Simple for Loop</a:t>
            </a:r>
          </a:p>
        </p:txBody>
      </p:sp>
      <p:sp>
        <p:nvSpPr>
          <p:cNvPr id="3" name="Content Placeholder 2"/>
          <p:cNvSpPr>
            <a:spLocks noGrp="1"/>
          </p:cNvSpPr>
          <p:nvPr>
            <p:ph idx="1"/>
          </p:nvPr>
        </p:nvSpPr>
        <p:spPr>
          <a:xfrm>
            <a:off x="381000" y="685800"/>
            <a:ext cx="8458200" cy="5791200"/>
          </a:xfrm>
        </p:spPr>
        <p:txBody>
          <a:bodyPr>
            <a:noAutofit/>
          </a:bodyPr>
          <a:lstStyle/>
          <a:p>
            <a:pPr algn="just"/>
            <a:r>
              <a:rPr lang="en-US" sz="2400"/>
              <a:t>A simple for loop is the same as </a:t>
            </a:r>
            <a:r>
              <a:rPr lang="en-US" sz="2400">
                <a:hlinkClick r:id="rId2"/>
              </a:rPr>
              <a:t>C</a:t>
            </a:r>
            <a:r>
              <a:rPr lang="en-US" sz="2400"/>
              <a:t>/</a:t>
            </a:r>
            <a:r>
              <a:rPr lang="en-US" sz="2400">
                <a:hlinkClick r:id="rId3"/>
              </a:rPr>
              <a:t>C++</a:t>
            </a:r>
            <a:r>
              <a:rPr lang="en-US" sz="2400"/>
              <a:t>. We can initialize the </a:t>
            </a:r>
            <a:r>
              <a:rPr lang="en-US" sz="2400">
                <a:hlinkClick r:id="rId4"/>
              </a:rPr>
              <a:t>variable</a:t>
            </a:r>
            <a:r>
              <a:rPr lang="en-US" sz="2400"/>
              <a:t>, check condition and increment/decrement value. It consists of four parts:</a:t>
            </a:r>
          </a:p>
          <a:p>
            <a:pPr algn="just"/>
            <a:r>
              <a:rPr lang="en-US" sz="2400" b="1"/>
              <a:t>Initialization</a:t>
            </a:r>
            <a:r>
              <a:rPr lang="en-US" sz="2400"/>
              <a:t>: It is the initial condition which is executed once when the loop starts. Here, we can initialize the variable, or we can use an already initialized variable. It is an optional condition.</a:t>
            </a:r>
          </a:p>
          <a:p>
            <a:pPr algn="just"/>
            <a:r>
              <a:rPr lang="en-US" sz="2400" b="1"/>
              <a:t>Condition</a:t>
            </a:r>
            <a:r>
              <a:rPr lang="en-US" sz="2400"/>
              <a:t>: It is the second condition which is executed each time to test the condition of the loop. It continues execution until the condition is false. It must return boolean value either true or false. It is an optional condition.</a:t>
            </a:r>
          </a:p>
          <a:p>
            <a:pPr algn="just"/>
            <a:r>
              <a:rPr lang="en-US" sz="2400" b="1"/>
              <a:t>Increment/Decrement</a:t>
            </a:r>
            <a:r>
              <a:rPr lang="en-US" sz="2400"/>
              <a:t>: It increments or decrements the variable value. It is an optional condition.</a:t>
            </a:r>
          </a:p>
          <a:p>
            <a:pPr algn="just"/>
            <a:r>
              <a:rPr lang="en-US" sz="2400" b="1"/>
              <a:t>Statement</a:t>
            </a:r>
            <a:r>
              <a:rPr lang="en-US" sz="2400"/>
              <a:t>: The statement of the loop is executed each time until the second condition is false.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2"/>
          </a:lnRef>
          <a:fillRef idx="2">
            <a:schemeClr val="accent2"/>
          </a:fillRef>
          <a:effectRef idx="1">
            <a:schemeClr val="accent2"/>
          </a:effectRef>
          <a:fontRef idx="minor">
            <a:schemeClr val="dk1"/>
          </a:fontRef>
        </p:style>
        <p:txBody>
          <a:bodyPr>
            <a:noAutofit/>
          </a:bodyPr>
          <a:lstStyle/>
          <a:p>
            <a:r>
              <a:rPr lang="en-US" sz="3200" b="1">
                <a:solidFill>
                  <a:srgbClr val="0000FF"/>
                </a:solidFill>
              </a:rPr>
              <a:t>Loops in Java</a:t>
            </a:r>
          </a:p>
        </p:txBody>
      </p:sp>
      <p:sp>
        <p:nvSpPr>
          <p:cNvPr id="3" name="Content Placeholder 2"/>
          <p:cNvSpPr>
            <a:spLocks noGrp="1"/>
          </p:cNvSpPr>
          <p:nvPr>
            <p:ph idx="1"/>
          </p:nvPr>
        </p:nvSpPr>
        <p:spPr>
          <a:xfrm>
            <a:off x="381000" y="685800"/>
            <a:ext cx="8458200" cy="5791200"/>
          </a:xfrm>
        </p:spPr>
        <p:txBody>
          <a:bodyPr>
            <a:noAutofit/>
          </a:bodyPr>
          <a:lstStyle/>
          <a:p>
            <a:pPr algn="just"/>
            <a:r>
              <a:rPr lang="en-US" sz="2400"/>
              <a:t>The Java </a:t>
            </a:r>
            <a:r>
              <a:rPr lang="en-US" sz="2400" i="1"/>
              <a:t>for loop</a:t>
            </a:r>
            <a:r>
              <a:rPr lang="en-US" sz="2400"/>
              <a:t> is used to iterate a part of the program several times. If the number of iteration is </a:t>
            </a:r>
            <a:r>
              <a:rPr lang="en-US" sz="2400" b="1"/>
              <a:t>fixed</a:t>
            </a:r>
            <a:r>
              <a:rPr lang="en-US" sz="2400"/>
              <a:t>, it is recommended to use for loop. There are three types of for loops in Java.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5058" name="Picture 2" descr="Loops in Java"/>
          <p:cNvPicPr>
            <a:picLocks noChangeAspect="1" noChangeArrowheads="1"/>
          </p:cNvPicPr>
          <p:nvPr/>
        </p:nvPicPr>
        <p:blipFill>
          <a:blip r:embed="rId2"/>
          <a:srcRect/>
          <a:stretch>
            <a:fillRect/>
          </a:stretch>
        </p:blipFill>
        <p:spPr bwMode="auto">
          <a:xfrm>
            <a:off x="1447800" y="1600200"/>
            <a:ext cx="6191578" cy="4876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ox(in)">
                                      <p:cBhvr>
                                        <p:cTn id="7"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2"/>
          </a:lnRef>
          <a:fillRef idx="2">
            <a:schemeClr val="accent2"/>
          </a:fillRef>
          <a:effectRef idx="1">
            <a:schemeClr val="accent2"/>
          </a:effectRef>
          <a:fontRef idx="minor">
            <a:schemeClr val="dk1"/>
          </a:fontRef>
        </p:style>
        <p:txBody>
          <a:bodyPr>
            <a:noAutofit/>
          </a:bodyPr>
          <a:lstStyle/>
          <a:p>
            <a:r>
              <a:rPr lang="en-US" sz="3200" b="1">
                <a:solidFill>
                  <a:srgbClr val="0000FF"/>
                </a:solidFill>
              </a:rPr>
              <a:t>Java Simple for Loop</a:t>
            </a:r>
          </a:p>
        </p:txBody>
      </p:sp>
      <p:sp>
        <p:nvSpPr>
          <p:cNvPr id="3" name="Content Placeholder 2"/>
          <p:cNvSpPr>
            <a:spLocks noGrp="1"/>
          </p:cNvSpPr>
          <p:nvPr>
            <p:ph idx="1"/>
          </p:nvPr>
        </p:nvSpPr>
        <p:spPr>
          <a:xfrm>
            <a:off x="381000" y="685800"/>
            <a:ext cx="8458200" cy="5791200"/>
          </a:xfrm>
        </p:spPr>
        <p:txBody>
          <a:bodyPr>
            <a:noAutofit/>
          </a:bodyPr>
          <a:lstStyle/>
          <a:p>
            <a:pPr algn="just"/>
            <a:r>
              <a:rPr lang="en-US" sz="2400" b="1"/>
              <a:t>Syntax</a:t>
            </a:r>
          </a:p>
          <a:p>
            <a:pPr>
              <a:buNone/>
            </a:pPr>
            <a:r>
              <a:rPr lang="en-US" sz="2400" b="1"/>
              <a:t>for</a:t>
            </a:r>
            <a:r>
              <a:rPr lang="en-US" sz="2400"/>
              <a:t>(initialization; condition; increment/decrement){    </a:t>
            </a:r>
          </a:p>
          <a:p>
            <a:pPr>
              <a:buNone/>
            </a:pPr>
            <a:r>
              <a:rPr lang="en-US" sz="2400"/>
              <a:t>//statement or code to be executed    </a:t>
            </a:r>
          </a:p>
          <a:p>
            <a:pPr>
              <a:buNone/>
            </a:pPr>
            <a:r>
              <a:rPr lang="en-US" sz="2400"/>
              <a:t>}    </a:t>
            </a:r>
          </a:p>
          <a:p>
            <a:pPr algn="just"/>
            <a:endParaRPr lang="en-US" sz="2400" b="1"/>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descr="for loop in java flowchart"/>
          <p:cNvPicPr>
            <a:picLocks noChangeAspect="1" noChangeArrowheads="1"/>
          </p:cNvPicPr>
          <p:nvPr/>
        </p:nvPicPr>
        <p:blipFill>
          <a:blip r:embed="rId2"/>
          <a:srcRect/>
          <a:stretch>
            <a:fillRect/>
          </a:stretch>
        </p:blipFill>
        <p:spPr bwMode="auto">
          <a:xfrm>
            <a:off x="5086350" y="1539586"/>
            <a:ext cx="3886200" cy="52387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2"/>
          </a:lnRef>
          <a:fillRef idx="2">
            <a:schemeClr val="accent2"/>
          </a:fillRef>
          <a:effectRef idx="1">
            <a:schemeClr val="accent2"/>
          </a:effectRef>
          <a:fontRef idx="minor">
            <a:schemeClr val="dk1"/>
          </a:fontRef>
        </p:style>
        <p:txBody>
          <a:bodyPr>
            <a:noAutofit/>
          </a:bodyPr>
          <a:lstStyle/>
          <a:p>
            <a:r>
              <a:rPr lang="en-US" sz="3200" b="1">
                <a:solidFill>
                  <a:srgbClr val="0000FF"/>
                </a:solidFill>
              </a:rPr>
              <a:t>Java Simple for Loop</a:t>
            </a:r>
          </a:p>
        </p:txBody>
      </p:sp>
      <p:sp>
        <p:nvSpPr>
          <p:cNvPr id="3" name="Content Placeholder 2"/>
          <p:cNvSpPr>
            <a:spLocks noGrp="1"/>
          </p:cNvSpPr>
          <p:nvPr>
            <p:ph idx="1"/>
          </p:nvPr>
        </p:nvSpPr>
        <p:spPr>
          <a:xfrm>
            <a:off x="381000" y="685800"/>
            <a:ext cx="8458200" cy="5791200"/>
          </a:xfrm>
        </p:spPr>
        <p:txBody>
          <a:bodyPr>
            <a:noAutofit/>
          </a:bodyPr>
          <a:lstStyle/>
          <a:p>
            <a:r>
              <a:rPr lang="en-US" sz="2400" b="1" dirty="0"/>
              <a:t>Example:</a:t>
            </a:r>
            <a:endParaRPr lang="en-US" sz="2400" dirty="0"/>
          </a:p>
          <a:p>
            <a:r>
              <a:rPr lang="en-US" sz="2400" b="1" dirty="0"/>
              <a:t>ForExample.java</a:t>
            </a:r>
            <a:endParaRPr lang="en-US" sz="2400" dirty="0"/>
          </a:p>
          <a:p>
            <a:pPr>
              <a:buNone/>
            </a:pPr>
            <a:r>
              <a:rPr lang="en-US" sz="2400" dirty="0"/>
              <a:t>//Java Program to demonstrate the example of for loop  </a:t>
            </a:r>
          </a:p>
          <a:p>
            <a:pPr>
              <a:buNone/>
            </a:pPr>
            <a:r>
              <a:rPr lang="en-US" sz="2400" dirty="0"/>
              <a:t>//which prints table of 1  </a:t>
            </a:r>
          </a:p>
          <a:p>
            <a:pPr>
              <a:buNone/>
            </a:pPr>
            <a:r>
              <a:rPr lang="en-US" sz="2400" b="1" dirty="0"/>
              <a:t>public</a:t>
            </a:r>
            <a:r>
              <a:rPr lang="en-US" sz="2400" dirty="0"/>
              <a:t> </a:t>
            </a:r>
            <a:r>
              <a:rPr lang="en-US" sz="2400" b="1" dirty="0"/>
              <a:t>class</a:t>
            </a:r>
            <a:r>
              <a:rPr lang="en-US" sz="2400" dirty="0"/>
              <a:t> </a:t>
            </a:r>
            <a:r>
              <a:rPr lang="en-US" sz="2400" dirty="0" err="1"/>
              <a:t>ForExample</a:t>
            </a:r>
            <a:r>
              <a:rPr lang="en-US" sz="2400" dirty="0"/>
              <a:t> {  </a:t>
            </a:r>
          </a:p>
          <a:p>
            <a:pPr>
              <a:buNone/>
            </a:pP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  </a:t>
            </a:r>
          </a:p>
          <a:p>
            <a:pPr>
              <a:buNone/>
            </a:pPr>
            <a:r>
              <a:rPr lang="en-US" sz="2400" dirty="0"/>
              <a:t>    //Code of Java for loop  </a:t>
            </a:r>
          </a:p>
          <a:p>
            <a:pPr>
              <a:buNone/>
            </a:pPr>
            <a:r>
              <a:rPr lang="en-US" sz="2400" dirty="0"/>
              <a:t>    </a:t>
            </a:r>
            <a:r>
              <a:rPr lang="en-US" sz="2400" b="1" dirty="0"/>
              <a:t>for</a:t>
            </a:r>
            <a:r>
              <a:rPr lang="en-US" sz="2400" dirty="0"/>
              <a:t>(</a:t>
            </a:r>
            <a:r>
              <a:rPr lang="en-US" sz="2400" b="1" dirty="0" err="1"/>
              <a:t>int</a:t>
            </a:r>
            <a:r>
              <a:rPr lang="en-US" sz="2400" dirty="0"/>
              <a:t> </a:t>
            </a:r>
            <a:r>
              <a:rPr lang="en-US" sz="2400" dirty="0" err="1"/>
              <a:t>i</a:t>
            </a:r>
            <a:r>
              <a:rPr lang="en-US" sz="2400" dirty="0"/>
              <a:t>=1;i&lt;=10;i++){  </a:t>
            </a:r>
          </a:p>
          <a:p>
            <a:pPr>
              <a:buNone/>
            </a:pPr>
            <a:r>
              <a:rPr lang="en-US" sz="2400" dirty="0"/>
              <a:t>        </a:t>
            </a:r>
            <a:r>
              <a:rPr lang="en-US" sz="2400" dirty="0" err="1"/>
              <a:t>System.out.println</a:t>
            </a:r>
            <a:r>
              <a:rPr lang="en-US" sz="2400" dirty="0"/>
              <a:t>(</a:t>
            </a:r>
            <a:r>
              <a:rPr lang="en-US" sz="2400" dirty="0" err="1"/>
              <a:t>i</a:t>
            </a:r>
            <a:r>
              <a:rPr lang="en-US" sz="2400" dirty="0"/>
              <a:t>);  </a:t>
            </a:r>
          </a:p>
          <a:p>
            <a:pPr>
              <a:buNone/>
            </a:pPr>
            <a:r>
              <a:rPr lang="en-US" sz="2400" dirty="0"/>
              <a:t>    }  </a:t>
            </a:r>
          </a:p>
          <a:p>
            <a:pPr>
              <a:buNone/>
            </a:pPr>
            <a:r>
              <a:rPr lang="en-US" sz="2400" dirty="0"/>
              <a:t>}  </a:t>
            </a:r>
          </a:p>
          <a:p>
            <a:pPr>
              <a:buNone/>
            </a:pPr>
            <a:r>
              <a:rPr lang="en-US" sz="2400" dirty="0"/>
              <a:t>}  </a:t>
            </a:r>
          </a:p>
          <a:p>
            <a:pPr algn="just"/>
            <a:endParaRPr lang="en-US"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4724400" y="3886200"/>
            <a:ext cx="35052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3200" b="1">
                <a:solidFill>
                  <a:srgbClr val="FF0000"/>
                </a:solidFill>
                <a:cs typeface="Arial" pitchFamily="34" charset="0"/>
              </a:rPr>
              <a:t>Output</a:t>
            </a:r>
            <a:r>
              <a:rPr lang="en-US" sz="3200">
                <a:cs typeface="Arial" pitchFamily="34" charset="0"/>
              </a:rPr>
              <a:t>:</a:t>
            </a:r>
          </a:p>
          <a:p>
            <a:r>
              <a:rPr lang="en-US" sz="3200"/>
              <a:t>1 2 3 4 5 6 7 8 9 10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2"/>
          </a:lnRef>
          <a:fillRef idx="2">
            <a:schemeClr val="accent2"/>
          </a:fillRef>
          <a:effectRef idx="1">
            <a:schemeClr val="accent2"/>
          </a:effectRef>
          <a:fontRef idx="minor">
            <a:schemeClr val="dk1"/>
          </a:fontRef>
        </p:style>
        <p:txBody>
          <a:bodyPr>
            <a:noAutofit/>
          </a:bodyPr>
          <a:lstStyle/>
          <a:p>
            <a:r>
              <a:rPr lang="en-US" sz="3200" b="1">
                <a:solidFill>
                  <a:srgbClr val="0000FF"/>
                </a:solidFill>
              </a:rPr>
              <a:t>Java Nested for Loop</a:t>
            </a:r>
          </a:p>
        </p:txBody>
      </p:sp>
      <p:sp>
        <p:nvSpPr>
          <p:cNvPr id="3" name="Content Placeholder 2"/>
          <p:cNvSpPr>
            <a:spLocks noGrp="1"/>
          </p:cNvSpPr>
          <p:nvPr>
            <p:ph idx="1"/>
          </p:nvPr>
        </p:nvSpPr>
        <p:spPr>
          <a:xfrm>
            <a:off x="381000" y="685800"/>
            <a:ext cx="8458200" cy="5791200"/>
          </a:xfrm>
        </p:spPr>
        <p:txBody>
          <a:bodyPr>
            <a:noAutofit/>
          </a:bodyPr>
          <a:lstStyle/>
          <a:p>
            <a:r>
              <a:rPr lang="en-US" sz="2400" dirty="0"/>
              <a:t>If we have a for loop inside the another loop, it is known as nested for loop. The inner loop executes completely whenever outer loop executes.</a:t>
            </a:r>
          </a:p>
          <a:p>
            <a:r>
              <a:rPr lang="en-US" sz="2400" b="1" dirty="0"/>
              <a:t>NestedForExample.java</a:t>
            </a:r>
            <a:endParaRPr lang="en-US" sz="2400" dirty="0"/>
          </a:p>
          <a:p>
            <a:pPr>
              <a:buNone/>
            </a:pPr>
            <a:r>
              <a:rPr lang="en-US" sz="2000" b="1" dirty="0"/>
              <a:t>public</a:t>
            </a:r>
            <a:r>
              <a:rPr lang="en-US" sz="2000" dirty="0"/>
              <a:t> </a:t>
            </a:r>
            <a:r>
              <a:rPr lang="en-US" sz="2000" b="1" dirty="0"/>
              <a:t>class</a:t>
            </a:r>
            <a:r>
              <a:rPr lang="en-US" sz="2000" dirty="0"/>
              <a:t> </a:t>
            </a:r>
            <a:r>
              <a:rPr lang="en-US" sz="2000" dirty="0" err="1"/>
              <a:t>NestedForExample</a:t>
            </a:r>
            <a:r>
              <a:rPr lang="en-US" sz="2000" dirty="0"/>
              <a:t> {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buNone/>
            </a:pPr>
            <a:r>
              <a:rPr lang="en-US" sz="2000" dirty="0"/>
              <a:t>//loop of </a:t>
            </a:r>
            <a:r>
              <a:rPr lang="en-US" sz="2000" dirty="0" err="1"/>
              <a:t>i</a:t>
            </a:r>
            <a:r>
              <a:rPr lang="en-US" sz="2000" dirty="0"/>
              <a:t>  </a:t>
            </a:r>
          </a:p>
          <a:p>
            <a:pPr>
              <a:buNone/>
            </a:pPr>
            <a:r>
              <a:rPr lang="en-US" sz="2000" b="1" dirty="0"/>
              <a:t>for</a:t>
            </a:r>
            <a:r>
              <a:rPr lang="en-US" sz="2000" dirty="0"/>
              <a:t>(</a:t>
            </a:r>
            <a:r>
              <a:rPr lang="en-US" sz="2000" b="1" dirty="0" err="1"/>
              <a:t>int</a:t>
            </a:r>
            <a:r>
              <a:rPr lang="en-US" sz="2000" dirty="0"/>
              <a:t> </a:t>
            </a:r>
            <a:r>
              <a:rPr lang="en-US" sz="2000" dirty="0" err="1"/>
              <a:t>i</a:t>
            </a:r>
            <a:r>
              <a:rPr lang="en-US" sz="2000" dirty="0"/>
              <a:t>=1;i&lt;=3;i++){  </a:t>
            </a:r>
          </a:p>
          <a:p>
            <a:pPr>
              <a:buNone/>
            </a:pPr>
            <a:r>
              <a:rPr lang="en-US" sz="2000" dirty="0"/>
              <a:t>//loop of j  </a:t>
            </a:r>
          </a:p>
          <a:p>
            <a:pPr>
              <a:buNone/>
            </a:pPr>
            <a:r>
              <a:rPr lang="en-US" sz="2000" b="1" dirty="0"/>
              <a:t>for</a:t>
            </a:r>
            <a:r>
              <a:rPr lang="en-US" sz="2000" dirty="0"/>
              <a:t>(</a:t>
            </a:r>
            <a:r>
              <a:rPr lang="en-US" sz="2000" b="1" dirty="0" err="1"/>
              <a:t>int</a:t>
            </a:r>
            <a:r>
              <a:rPr lang="en-US" sz="2000" dirty="0"/>
              <a:t> j=1;j&lt;=3;j++){  </a:t>
            </a:r>
          </a:p>
          <a:p>
            <a:pPr>
              <a:buNone/>
            </a:pPr>
            <a:r>
              <a:rPr lang="en-US" sz="2000" dirty="0"/>
              <a:t>        </a:t>
            </a:r>
            <a:r>
              <a:rPr lang="en-US" sz="2000" dirty="0" err="1"/>
              <a:t>System.out.println</a:t>
            </a:r>
            <a:r>
              <a:rPr lang="en-US" sz="2000" dirty="0"/>
              <a:t>(</a:t>
            </a:r>
            <a:r>
              <a:rPr lang="en-US" sz="2000" dirty="0" err="1"/>
              <a:t>i</a:t>
            </a:r>
            <a:r>
              <a:rPr lang="en-US" sz="2000" dirty="0"/>
              <a:t>+" "+j);  </a:t>
            </a:r>
          </a:p>
          <a:p>
            <a:pPr>
              <a:buNone/>
            </a:pPr>
            <a:r>
              <a:rPr lang="en-US" sz="2000" dirty="0"/>
              <a:t>}//end of </a:t>
            </a:r>
            <a:r>
              <a:rPr lang="en-US" sz="2000" dirty="0" err="1"/>
              <a:t>i</a:t>
            </a:r>
            <a:r>
              <a:rPr lang="en-US" sz="2000" dirty="0"/>
              <a:t>  </a:t>
            </a:r>
          </a:p>
          <a:p>
            <a:pPr>
              <a:buNone/>
            </a:pPr>
            <a:r>
              <a:rPr lang="en-US" sz="2000" dirty="0"/>
              <a:t>}//end of j  </a:t>
            </a:r>
          </a:p>
          <a:p>
            <a:pPr>
              <a:buNone/>
            </a:pPr>
            <a:r>
              <a:rPr lang="en-US" sz="2000" dirty="0"/>
              <a:t>}  </a:t>
            </a:r>
          </a:p>
          <a:p>
            <a:pPr>
              <a:buNone/>
            </a:pPr>
            <a:r>
              <a:rPr lang="en-US" sz="2000" dirty="0"/>
              <a:t>}  </a:t>
            </a:r>
          </a:p>
          <a:p>
            <a:pPr algn="just"/>
            <a:endParaRPr lang="en-US"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5943600" y="1524000"/>
            <a:ext cx="1828800" cy="501675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3200" b="1">
                <a:solidFill>
                  <a:srgbClr val="FF0000"/>
                </a:solidFill>
                <a:cs typeface="Arial" pitchFamily="34" charset="0"/>
              </a:rPr>
              <a:t>Output</a:t>
            </a:r>
            <a:r>
              <a:rPr lang="en-US" sz="3200">
                <a:cs typeface="Arial" pitchFamily="34" charset="0"/>
              </a:rPr>
              <a:t>:</a:t>
            </a:r>
          </a:p>
          <a:p>
            <a:r>
              <a:rPr lang="en-US" sz="3200"/>
              <a:t>1 1 </a:t>
            </a:r>
          </a:p>
          <a:p>
            <a:r>
              <a:rPr lang="en-US" sz="3200"/>
              <a:t>1 2 </a:t>
            </a:r>
          </a:p>
          <a:p>
            <a:r>
              <a:rPr lang="en-US" sz="3200"/>
              <a:t>1 3 </a:t>
            </a:r>
          </a:p>
          <a:p>
            <a:r>
              <a:rPr lang="en-US" sz="3200"/>
              <a:t>2 1 </a:t>
            </a:r>
          </a:p>
          <a:p>
            <a:r>
              <a:rPr lang="en-US" sz="3200"/>
              <a:t>2 2 </a:t>
            </a:r>
          </a:p>
          <a:p>
            <a:r>
              <a:rPr lang="en-US" sz="3200"/>
              <a:t>2 3 </a:t>
            </a:r>
          </a:p>
          <a:p>
            <a:r>
              <a:rPr lang="en-US" sz="3200"/>
              <a:t>3 1 </a:t>
            </a:r>
          </a:p>
          <a:p>
            <a:r>
              <a:rPr lang="en-US" sz="3200"/>
              <a:t>3 2 </a:t>
            </a:r>
          </a:p>
          <a:p>
            <a:r>
              <a:rPr lang="en-US" sz="3200"/>
              <a:t>3 3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2"/>
          </a:lnRef>
          <a:fillRef idx="2">
            <a:schemeClr val="accent2"/>
          </a:fillRef>
          <a:effectRef idx="1">
            <a:schemeClr val="accent2"/>
          </a:effectRef>
          <a:fontRef idx="minor">
            <a:schemeClr val="dk1"/>
          </a:fontRef>
        </p:style>
        <p:txBody>
          <a:bodyPr>
            <a:noAutofit/>
          </a:bodyPr>
          <a:lstStyle/>
          <a:p>
            <a:r>
              <a:rPr lang="en-US" sz="3200" b="1">
                <a:solidFill>
                  <a:srgbClr val="0000FF"/>
                </a:solidFill>
              </a:rPr>
              <a:t>Java Nested for Loop</a:t>
            </a:r>
          </a:p>
        </p:txBody>
      </p:sp>
      <p:sp>
        <p:nvSpPr>
          <p:cNvPr id="3" name="Content Placeholder 2"/>
          <p:cNvSpPr>
            <a:spLocks noGrp="1"/>
          </p:cNvSpPr>
          <p:nvPr>
            <p:ph idx="1"/>
          </p:nvPr>
        </p:nvSpPr>
        <p:spPr>
          <a:xfrm>
            <a:off x="381000" y="685800"/>
            <a:ext cx="8458200" cy="5791200"/>
          </a:xfrm>
        </p:spPr>
        <p:txBody>
          <a:bodyPr>
            <a:noAutofit/>
          </a:bodyPr>
          <a:lstStyle/>
          <a:p>
            <a:r>
              <a:rPr lang="en-US" sz="2400" b="1"/>
              <a:t>Pyramid Example 1:</a:t>
            </a:r>
            <a:endParaRPr lang="en-US" sz="2400"/>
          </a:p>
          <a:p>
            <a:r>
              <a:rPr lang="en-US" sz="2400" b="1"/>
              <a:t>PyramidExample.java</a:t>
            </a:r>
            <a:endParaRPr lang="en-US" sz="2400"/>
          </a:p>
          <a:p>
            <a:pPr>
              <a:buNone/>
            </a:pPr>
            <a:r>
              <a:rPr lang="en-US" sz="2400" b="1"/>
              <a:t>public</a:t>
            </a:r>
            <a:r>
              <a:rPr lang="en-US" sz="2400"/>
              <a:t> </a:t>
            </a:r>
            <a:r>
              <a:rPr lang="en-US" sz="2400" b="1"/>
              <a:t>class</a:t>
            </a:r>
            <a:r>
              <a:rPr lang="en-US" sz="2400"/>
              <a:t> </a:t>
            </a:r>
            <a:r>
              <a:rPr lang="en-US" sz="2400" err="1"/>
              <a:t>PyramidExample</a:t>
            </a:r>
            <a:r>
              <a:rPr lang="en-US" sz="2400"/>
              <a:t> {  </a:t>
            </a:r>
          </a:p>
          <a:p>
            <a:pPr>
              <a:buNone/>
            </a:pP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  </a:t>
            </a:r>
          </a:p>
          <a:p>
            <a:pPr>
              <a:buNone/>
            </a:pPr>
            <a:r>
              <a:rPr lang="en-US" sz="2400" b="1"/>
              <a:t>for</a:t>
            </a:r>
            <a:r>
              <a:rPr lang="en-US" sz="2400"/>
              <a:t>(</a:t>
            </a:r>
            <a:r>
              <a:rPr lang="en-US" sz="2400" b="1" err="1"/>
              <a:t>int</a:t>
            </a:r>
            <a:r>
              <a:rPr lang="en-US" sz="2400"/>
              <a:t> i=1;i&lt;=5;i++){  </a:t>
            </a:r>
          </a:p>
          <a:p>
            <a:pPr>
              <a:buNone/>
            </a:pPr>
            <a:r>
              <a:rPr lang="en-US" sz="2400" b="1"/>
              <a:t>for</a:t>
            </a:r>
            <a:r>
              <a:rPr lang="en-US" sz="2400"/>
              <a:t>(</a:t>
            </a:r>
            <a:r>
              <a:rPr lang="en-US" sz="2400" b="1" err="1"/>
              <a:t>int</a:t>
            </a:r>
            <a:r>
              <a:rPr lang="en-US" sz="2400"/>
              <a:t> j=1;j&lt;=</a:t>
            </a:r>
            <a:r>
              <a:rPr lang="en-US" sz="2400" err="1"/>
              <a:t>i;j</a:t>
            </a:r>
            <a:r>
              <a:rPr lang="en-US" sz="2400"/>
              <a:t>++){  </a:t>
            </a:r>
          </a:p>
          <a:p>
            <a:pPr>
              <a:buNone/>
            </a:pPr>
            <a:r>
              <a:rPr lang="en-US" sz="2400"/>
              <a:t>        </a:t>
            </a:r>
            <a:r>
              <a:rPr lang="en-US" sz="2400" err="1"/>
              <a:t>System.out.print</a:t>
            </a:r>
            <a:r>
              <a:rPr lang="en-US" sz="2400"/>
              <a:t>("* ");  </a:t>
            </a:r>
          </a:p>
          <a:p>
            <a:pPr>
              <a:buNone/>
            </a:pPr>
            <a:r>
              <a:rPr lang="en-US" sz="2400"/>
              <a:t>}  </a:t>
            </a:r>
          </a:p>
          <a:p>
            <a:pPr>
              <a:buNone/>
            </a:pPr>
            <a:r>
              <a:rPr lang="en-US" sz="2400"/>
              <a:t>System.out.println();//new line  </a:t>
            </a:r>
          </a:p>
          <a:p>
            <a:pPr>
              <a:buNone/>
            </a:pPr>
            <a:r>
              <a:rPr lang="en-US" sz="2400"/>
              <a:t>}  </a:t>
            </a:r>
          </a:p>
          <a:p>
            <a:pPr>
              <a:buNone/>
            </a:pPr>
            <a:r>
              <a:rPr lang="en-US" sz="2400"/>
              <a:t>}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5943600" y="1524000"/>
            <a:ext cx="1981200" cy="304698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3200" b="1">
                <a:solidFill>
                  <a:srgbClr val="FF0000"/>
                </a:solidFill>
                <a:cs typeface="Arial" pitchFamily="34" charset="0"/>
              </a:rPr>
              <a:t>Output</a:t>
            </a:r>
            <a:r>
              <a:rPr lang="en-US" sz="3200">
                <a:cs typeface="Arial" pitchFamily="34" charset="0"/>
              </a:rPr>
              <a:t>:</a:t>
            </a:r>
          </a:p>
          <a:p>
            <a:r>
              <a:rPr lang="en-US" sz="3200"/>
              <a:t>* </a:t>
            </a:r>
          </a:p>
          <a:p>
            <a:r>
              <a:rPr lang="en-US" sz="3200"/>
              <a:t>* *</a:t>
            </a:r>
          </a:p>
          <a:p>
            <a:r>
              <a:rPr lang="en-US" sz="3200"/>
              <a:t>* * *</a:t>
            </a:r>
          </a:p>
          <a:p>
            <a:r>
              <a:rPr lang="en-US" sz="3200"/>
              <a:t>* * * * </a:t>
            </a:r>
          </a:p>
          <a:p>
            <a:r>
              <a:rPr lang="en-US" sz="3200"/>
              <a:t>* *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2"/>
          </a:lnRef>
          <a:fillRef idx="2">
            <a:schemeClr val="accent2"/>
          </a:fillRef>
          <a:effectRef idx="1">
            <a:schemeClr val="accent2"/>
          </a:effectRef>
          <a:fontRef idx="minor">
            <a:schemeClr val="dk1"/>
          </a:fontRef>
        </p:style>
        <p:txBody>
          <a:bodyPr>
            <a:noAutofit/>
          </a:bodyPr>
          <a:lstStyle/>
          <a:p>
            <a:r>
              <a:rPr lang="en-US" sz="3200" b="1">
                <a:solidFill>
                  <a:srgbClr val="0000FF"/>
                </a:solidFill>
              </a:rPr>
              <a:t>Java for-each Loop</a:t>
            </a:r>
          </a:p>
        </p:txBody>
      </p:sp>
      <p:sp>
        <p:nvSpPr>
          <p:cNvPr id="3" name="Content Placeholder 2"/>
          <p:cNvSpPr>
            <a:spLocks noGrp="1"/>
          </p:cNvSpPr>
          <p:nvPr>
            <p:ph idx="1"/>
          </p:nvPr>
        </p:nvSpPr>
        <p:spPr>
          <a:xfrm>
            <a:off x="381000" y="685800"/>
            <a:ext cx="8458200" cy="5661191"/>
          </a:xfrm>
        </p:spPr>
        <p:txBody>
          <a:bodyPr>
            <a:noAutofit/>
          </a:bodyPr>
          <a:lstStyle/>
          <a:p>
            <a:r>
              <a:rPr lang="en-US" sz="2400"/>
              <a:t>The for-each loop is used to traverse array or collection in Java. It is easier to use than simple for loop because we don't need to increment value and use subscript notation.</a:t>
            </a:r>
          </a:p>
          <a:p>
            <a:r>
              <a:rPr lang="en-US" sz="2400"/>
              <a:t>It works on the basis of elements and not the index. It returns element one by one in the defined variable.</a:t>
            </a:r>
          </a:p>
          <a:p>
            <a:endParaRPr lang="en-US" sz="2400"/>
          </a:p>
          <a:p>
            <a:r>
              <a:rPr lang="en-US" sz="2400" b="1"/>
              <a:t>Syntax:</a:t>
            </a:r>
            <a:endParaRPr lang="en-US" sz="2400"/>
          </a:p>
          <a:p>
            <a:pPr>
              <a:buNone/>
            </a:pPr>
            <a:r>
              <a:rPr lang="en-US" sz="2400" b="1"/>
              <a:t>for</a:t>
            </a:r>
            <a:r>
              <a:rPr lang="en-US" sz="2400"/>
              <a:t>(</a:t>
            </a:r>
            <a:r>
              <a:rPr lang="en-US" sz="2400" err="1"/>
              <a:t>data_type</a:t>
            </a:r>
            <a:r>
              <a:rPr lang="en-US" sz="2400"/>
              <a:t> variable : </a:t>
            </a:r>
            <a:r>
              <a:rPr lang="en-US" sz="2400" err="1"/>
              <a:t>array_name</a:t>
            </a:r>
            <a:r>
              <a:rPr lang="en-US" sz="2400"/>
              <a:t>){    </a:t>
            </a:r>
          </a:p>
          <a:p>
            <a:pPr>
              <a:buNone/>
            </a:pPr>
            <a:r>
              <a:rPr lang="en-US" sz="2400"/>
              <a:t>//code to be executed    </a:t>
            </a:r>
          </a:p>
          <a:p>
            <a:pPr>
              <a:buNone/>
            </a:pPr>
            <a:r>
              <a:rPr lang="en-US" sz="2400"/>
              <a:t>}    </a:t>
            </a:r>
          </a:p>
          <a:p>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2"/>
          </a:lnRef>
          <a:fillRef idx="2">
            <a:schemeClr val="accent2"/>
          </a:fillRef>
          <a:effectRef idx="1">
            <a:schemeClr val="accent2"/>
          </a:effectRef>
          <a:fontRef idx="minor">
            <a:schemeClr val="dk1"/>
          </a:fontRef>
        </p:style>
        <p:txBody>
          <a:bodyPr>
            <a:noAutofit/>
          </a:bodyPr>
          <a:lstStyle/>
          <a:p>
            <a:r>
              <a:rPr lang="en-US" sz="3200" b="1">
                <a:solidFill>
                  <a:srgbClr val="0000FF"/>
                </a:solidFill>
              </a:rPr>
              <a:t>Java Nested for Loop</a:t>
            </a:r>
          </a:p>
        </p:txBody>
      </p:sp>
      <p:sp>
        <p:nvSpPr>
          <p:cNvPr id="3" name="Content Placeholder 2"/>
          <p:cNvSpPr>
            <a:spLocks noGrp="1"/>
          </p:cNvSpPr>
          <p:nvPr>
            <p:ph idx="1"/>
          </p:nvPr>
        </p:nvSpPr>
        <p:spPr>
          <a:xfrm>
            <a:off x="381000" y="685800"/>
            <a:ext cx="8458200" cy="5791200"/>
          </a:xfrm>
        </p:spPr>
        <p:txBody>
          <a:bodyPr>
            <a:noAutofit/>
          </a:bodyPr>
          <a:lstStyle/>
          <a:p>
            <a:r>
              <a:rPr lang="en-US" sz="2400" b="1"/>
              <a:t>Example: ForEachExample.java</a:t>
            </a:r>
            <a:endParaRPr lang="en-US" sz="2400"/>
          </a:p>
          <a:p>
            <a:pPr>
              <a:buNone/>
            </a:pPr>
            <a:r>
              <a:rPr lang="en-US" sz="2400"/>
              <a:t>//Java For-each loop example which prints the  </a:t>
            </a:r>
          </a:p>
          <a:p>
            <a:pPr>
              <a:buNone/>
            </a:pPr>
            <a:r>
              <a:rPr lang="en-US" sz="2400"/>
              <a:t>//elements of the array  </a:t>
            </a:r>
          </a:p>
          <a:p>
            <a:pPr>
              <a:buNone/>
            </a:pPr>
            <a:r>
              <a:rPr lang="en-US" sz="2400" b="1"/>
              <a:t>public</a:t>
            </a:r>
            <a:r>
              <a:rPr lang="en-US" sz="2400"/>
              <a:t> </a:t>
            </a:r>
            <a:r>
              <a:rPr lang="en-US" sz="2400" b="1"/>
              <a:t>class</a:t>
            </a:r>
            <a:r>
              <a:rPr lang="en-US" sz="2400"/>
              <a:t> </a:t>
            </a:r>
            <a:r>
              <a:rPr lang="en-US" sz="2400" err="1"/>
              <a:t>ForEachExample</a:t>
            </a:r>
            <a:r>
              <a:rPr lang="en-US" sz="2400"/>
              <a:t> {  </a:t>
            </a:r>
          </a:p>
          <a:p>
            <a:pPr>
              <a:buNone/>
            </a:pP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  </a:t>
            </a:r>
          </a:p>
          <a:p>
            <a:pPr>
              <a:buNone/>
            </a:pPr>
            <a:r>
              <a:rPr lang="en-US" sz="2400"/>
              <a:t>    //Declaring an array  </a:t>
            </a:r>
          </a:p>
          <a:p>
            <a:pPr>
              <a:buNone/>
            </a:pPr>
            <a:r>
              <a:rPr lang="en-US" sz="2400"/>
              <a:t>    </a:t>
            </a:r>
            <a:r>
              <a:rPr lang="en-US" sz="2400" b="1" err="1"/>
              <a:t>int</a:t>
            </a:r>
            <a:r>
              <a:rPr lang="en-US" sz="2400"/>
              <a:t> </a:t>
            </a:r>
            <a:r>
              <a:rPr lang="en-US" sz="2400" err="1"/>
              <a:t>arr</a:t>
            </a:r>
            <a:r>
              <a:rPr lang="en-US" sz="2400"/>
              <a:t>[]={12,23,44,56,78};  </a:t>
            </a:r>
          </a:p>
          <a:p>
            <a:pPr>
              <a:buNone/>
            </a:pPr>
            <a:r>
              <a:rPr lang="en-US" sz="2400"/>
              <a:t>    //Printing array using for-each loop  </a:t>
            </a:r>
          </a:p>
          <a:p>
            <a:pPr>
              <a:buNone/>
            </a:pPr>
            <a:r>
              <a:rPr lang="en-US" sz="2400"/>
              <a:t>    </a:t>
            </a:r>
            <a:r>
              <a:rPr lang="en-US" sz="2400" b="1"/>
              <a:t>for</a:t>
            </a:r>
            <a:r>
              <a:rPr lang="en-US" sz="2400"/>
              <a:t>(</a:t>
            </a:r>
            <a:r>
              <a:rPr lang="en-US" sz="2400" b="1" err="1"/>
              <a:t>int</a:t>
            </a:r>
            <a:r>
              <a:rPr lang="en-US" sz="2400"/>
              <a:t> i:arr){  </a:t>
            </a:r>
          </a:p>
          <a:p>
            <a:pPr>
              <a:buNone/>
            </a:pPr>
            <a:r>
              <a:rPr lang="en-US" sz="2400"/>
              <a:t>        System.out.println(i);  </a:t>
            </a:r>
          </a:p>
          <a:p>
            <a:pPr>
              <a:buNone/>
            </a:pPr>
            <a:r>
              <a:rPr lang="en-US" sz="2400"/>
              <a:t>    }  </a:t>
            </a:r>
          </a:p>
          <a:p>
            <a:pPr>
              <a:buNone/>
            </a:pPr>
            <a:r>
              <a:rPr lang="en-US" sz="2400"/>
              <a:t>}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6324600" y="2057400"/>
            <a:ext cx="1676400" cy="304698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3200" b="1">
                <a:solidFill>
                  <a:srgbClr val="FF0000"/>
                </a:solidFill>
                <a:cs typeface="Arial" pitchFamily="34" charset="0"/>
              </a:rPr>
              <a:t>Output</a:t>
            </a:r>
            <a:r>
              <a:rPr lang="en-US" sz="3200">
                <a:cs typeface="Arial" pitchFamily="34" charset="0"/>
              </a:rPr>
              <a:t>:</a:t>
            </a:r>
          </a:p>
          <a:p>
            <a:r>
              <a:rPr lang="en-US" sz="3200"/>
              <a:t>12 </a:t>
            </a:r>
          </a:p>
          <a:p>
            <a:r>
              <a:rPr lang="en-US" sz="3200"/>
              <a:t>23 </a:t>
            </a:r>
          </a:p>
          <a:p>
            <a:r>
              <a:rPr lang="en-US" sz="3200"/>
              <a:t>44 </a:t>
            </a:r>
          </a:p>
          <a:p>
            <a:r>
              <a:rPr lang="en-US" sz="3200"/>
              <a:t>56 </a:t>
            </a:r>
          </a:p>
          <a:p>
            <a:r>
              <a:rPr lang="en-US" sz="3200"/>
              <a:t>78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2"/>
          </a:lnRef>
          <a:fillRef idx="2">
            <a:schemeClr val="accent2"/>
          </a:fillRef>
          <a:effectRef idx="1">
            <a:schemeClr val="accent2"/>
          </a:effectRef>
          <a:fontRef idx="minor">
            <a:schemeClr val="dk1"/>
          </a:fontRef>
        </p:style>
        <p:txBody>
          <a:bodyPr>
            <a:noAutofit/>
          </a:bodyPr>
          <a:lstStyle/>
          <a:p>
            <a:r>
              <a:rPr lang="en-US" sz="3200" b="1">
                <a:solidFill>
                  <a:srgbClr val="0000FF"/>
                </a:solidFill>
              </a:rPr>
              <a:t>Java Infinitive for Loop</a:t>
            </a:r>
          </a:p>
        </p:txBody>
      </p:sp>
      <p:sp>
        <p:nvSpPr>
          <p:cNvPr id="3" name="Content Placeholder 2"/>
          <p:cNvSpPr>
            <a:spLocks noGrp="1"/>
          </p:cNvSpPr>
          <p:nvPr>
            <p:ph idx="1"/>
          </p:nvPr>
        </p:nvSpPr>
        <p:spPr>
          <a:xfrm>
            <a:off x="381000" y="685800"/>
            <a:ext cx="8458200" cy="5791200"/>
          </a:xfrm>
        </p:spPr>
        <p:txBody>
          <a:bodyPr>
            <a:noAutofit/>
          </a:bodyPr>
          <a:lstStyle/>
          <a:p>
            <a:r>
              <a:rPr lang="en-US" sz="2400"/>
              <a:t>If you use two semicolons ;; in the for loop, it will be infinitive for loop.</a:t>
            </a:r>
          </a:p>
          <a:p>
            <a:pPr>
              <a:buNone/>
            </a:pPr>
            <a:r>
              <a:rPr lang="en-US" sz="2400" b="1"/>
              <a:t>Syntax:</a:t>
            </a:r>
            <a:endParaRPr lang="en-US" sz="2400"/>
          </a:p>
          <a:p>
            <a:pPr>
              <a:buNone/>
            </a:pPr>
            <a:r>
              <a:rPr lang="en-US" sz="2400" b="1"/>
              <a:t>for</a:t>
            </a:r>
            <a:r>
              <a:rPr lang="en-US" sz="2400"/>
              <a:t>(;;){  </a:t>
            </a:r>
          </a:p>
          <a:p>
            <a:pPr>
              <a:buNone/>
            </a:pPr>
            <a:r>
              <a:rPr lang="en-US" sz="2400"/>
              <a:t>//code to be executed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2"/>
          </a:lnRef>
          <a:fillRef idx="2">
            <a:schemeClr val="accent2"/>
          </a:fillRef>
          <a:effectRef idx="1">
            <a:schemeClr val="accent2"/>
          </a:effectRef>
          <a:fontRef idx="minor">
            <a:schemeClr val="dk1"/>
          </a:fontRef>
        </p:style>
        <p:txBody>
          <a:bodyPr>
            <a:noAutofit/>
          </a:bodyPr>
          <a:lstStyle/>
          <a:p>
            <a:r>
              <a:rPr lang="en-US" sz="3200" b="1">
                <a:solidFill>
                  <a:srgbClr val="0000FF"/>
                </a:solidFill>
              </a:rPr>
              <a:t>Java Infinitive for Loop</a:t>
            </a:r>
          </a:p>
        </p:txBody>
      </p:sp>
      <p:sp>
        <p:nvSpPr>
          <p:cNvPr id="3" name="Content Placeholder 2"/>
          <p:cNvSpPr>
            <a:spLocks noGrp="1"/>
          </p:cNvSpPr>
          <p:nvPr>
            <p:ph idx="1"/>
          </p:nvPr>
        </p:nvSpPr>
        <p:spPr>
          <a:xfrm>
            <a:off x="381000" y="685800"/>
            <a:ext cx="8458200" cy="5791200"/>
          </a:xfrm>
        </p:spPr>
        <p:txBody>
          <a:bodyPr>
            <a:noAutofit/>
          </a:bodyPr>
          <a:lstStyle/>
          <a:p>
            <a:r>
              <a:rPr lang="en-US" sz="2400" b="1"/>
              <a:t>Example:</a:t>
            </a:r>
            <a:endParaRPr lang="en-US" sz="2400"/>
          </a:p>
          <a:p>
            <a:r>
              <a:rPr lang="en-US" sz="2400" b="1"/>
              <a:t>ForExample.java</a:t>
            </a:r>
            <a:endParaRPr lang="en-US" sz="2400"/>
          </a:p>
          <a:p>
            <a:pPr>
              <a:buNone/>
            </a:pPr>
            <a:r>
              <a:rPr lang="en-US" sz="2400"/>
              <a:t>//Java program to demonstrate the use of infinite for loop  </a:t>
            </a:r>
          </a:p>
          <a:p>
            <a:pPr>
              <a:buNone/>
            </a:pPr>
            <a:r>
              <a:rPr lang="en-US" sz="2400"/>
              <a:t>//which prints an statement  </a:t>
            </a:r>
          </a:p>
          <a:p>
            <a:pPr>
              <a:buNone/>
            </a:pPr>
            <a:r>
              <a:rPr lang="en-US" sz="2400" b="1"/>
              <a:t>public</a:t>
            </a:r>
            <a:r>
              <a:rPr lang="en-US" sz="2400"/>
              <a:t> </a:t>
            </a:r>
            <a:r>
              <a:rPr lang="en-US" sz="2400" b="1"/>
              <a:t>class</a:t>
            </a:r>
            <a:r>
              <a:rPr lang="en-US" sz="2400"/>
              <a:t> </a:t>
            </a:r>
            <a:r>
              <a:rPr lang="en-US" sz="2400" err="1"/>
              <a:t>ForExample</a:t>
            </a:r>
            <a:r>
              <a:rPr lang="en-US" sz="2400"/>
              <a:t> {  </a:t>
            </a:r>
          </a:p>
          <a:p>
            <a:pPr>
              <a:buNone/>
            </a:pP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  </a:t>
            </a:r>
          </a:p>
          <a:p>
            <a:pPr>
              <a:buNone/>
            </a:pPr>
            <a:r>
              <a:rPr lang="en-US" sz="2400"/>
              <a:t>    //Using no condition in for loop  </a:t>
            </a:r>
          </a:p>
          <a:p>
            <a:pPr>
              <a:buNone/>
            </a:pPr>
            <a:r>
              <a:rPr lang="en-US" sz="2400"/>
              <a:t>    </a:t>
            </a:r>
            <a:r>
              <a:rPr lang="en-US" sz="2400" b="1"/>
              <a:t>for</a:t>
            </a:r>
            <a:r>
              <a:rPr lang="en-US" sz="2400"/>
              <a:t>(;;){  </a:t>
            </a:r>
          </a:p>
          <a:p>
            <a:pPr>
              <a:buNone/>
            </a:pPr>
            <a:r>
              <a:rPr lang="en-US" sz="2400"/>
              <a:t>        System.out.println("infinitive loop");  </a:t>
            </a:r>
          </a:p>
          <a:p>
            <a:pPr>
              <a:buNone/>
            </a:pPr>
            <a:r>
              <a:rPr lang="en-US" sz="2400"/>
              <a:t>    }  </a:t>
            </a:r>
          </a:p>
          <a:p>
            <a:pPr>
              <a:buNone/>
            </a:pPr>
            <a:r>
              <a:rPr lang="en-US" sz="2400"/>
              <a:t>}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6019800" y="2743200"/>
            <a:ext cx="2819400"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400" b="1" dirty="0">
                <a:solidFill>
                  <a:srgbClr val="FF0000"/>
                </a:solidFill>
                <a:cs typeface="Arial" pitchFamily="34" charset="0"/>
              </a:rPr>
              <a:t>Output</a:t>
            </a:r>
            <a:r>
              <a:rPr lang="en-US" sz="2400" dirty="0">
                <a:cs typeface="Arial" pitchFamily="34" charset="0"/>
              </a:rPr>
              <a:t>:</a:t>
            </a:r>
          </a:p>
          <a:p>
            <a:r>
              <a:rPr lang="en-US" sz="2400" dirty="0"/>
              <a:t>infinitive loop infinitive loop infinitive loop infinitive loop infinitive loop </a:t>
            </a:r>
            <a:endParaRPr lang="en-US" sz="2400" dirty="0" smtClean="0"/>
          </a:p>
          <a:p>
            <a:r>
              <a:rPr lang="en-US" sz="2400" dirty="0" err="1" smtClean="0"/>
              <a:t>ctrl+c</a:t>
            </a:r>
            <a:endParaRPr lang="en-US" sz="2400" dirty="0"/>
          </a:p>
        </p:txBody>
      </p:sp>
      <p:sp>
        <p:nvSpPr>
          <p:cNvPr id="9" name="Rectangle 8"/>
          <p:cNvSpPr/>
          <p:nvPr/>
        </p:nvSpPr>
        <p:spPr>
          <a:xfrm>
            <a:off x="2133600" y="5715001"/>
            <a:ext cx="5448223"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a:hlinkClick r:id="rId2"/>
              </a:rPr>
              <a:t>https://www.javatpoint.com/java-for-loop</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5791200"/>
          </a:xfrm>
        </p:spPr>
        <p:txBody>
          <a:bodyPr>
            <a:noAutofit/>
          </a:bodyPr>
          <a:lstStyle/>
          <a:p>
            <a:r>
              <a:rPr lang="en-US" sz="2200" b="1">
                <a:solidFill>
                  <a:srgbClr val="FF0000"/>
                </a:solidFill>
              </a:rPr>
              <a:t>Control Statement</a:t>
            </a:r>
          </a:p>
          <a:p>
            <a:pPr algn="just"/>
            <a:r>
              <a:rPr lang="en-US" sz="2200"/>
              <a:t>Control statements decide the flow (order or sequence of execution of statements) of a Java program. In Java, statements are parsed from top to bottom. Therefore, using the control flow statements can interrupt a particular section of a program based on a certain condition.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descr="Types of Statements in Java"/>
          <p:cNvPicPr>
            <a:picLocks noChangeAspect="1" noChangeArrowheads="1"/>
          </p:cNvPicPr>
          <p:nvPr/>
        </p:nvPicPr>
        <p:blipFill>
          <a:blip r:embed="rId2"/>
          <a:srcRect/>
          <a:stretch>
            <a:fillRect/>
          </a:stretch>
        </p:blipFill>
        <p:spPr bwMode="auto">
          <a:xfrm>
            <a:off x="1066800" y="2743200"/>
            <a:ext cx="7162800" cy="3276600"/>
          </a:xfrm>
          <a:prstGeom prst="rect">
            <a:avLst/>
          </a:prstGeom>
          <a:noFill/>
        </p:spPr>
      </p:pic>
      <p:sp>
        <p:nvSpPr>
          <p:cNvPr id="8" name="Rectangle 7"/>
          <p:cNvSpPr/>
          <p:nvPr/>
        </p:nvSpPr>
        <p:spPr>
          <a:xfrm>
            <a:off x="533400" y="6096000"/>
            <a:ext cx="6858000" cy="646331"/>
          </a:xfrm>
          <a:prstGeom prst="rect">
            <a:avLst/>
          </a:prstGeom>
        </p:spPr>
        <p:txBody>
          <a:bodyPr wrap="square">
            <a:spAutoFit/>
          </a:bodyPr>
          <a:lstStyle/>
          <a:p>
            <a:r>
              <a:rPr lang="en-US" b="1">
                <a:hlinkClick r:id="rId3"/>
              </a:rPr>
              <a:t>https://www.javatpoint.com/types-of-statements-in-java</a:t>
            </a:r>
            <a:endParaRPr lang="en-US" b="1"/>
          </a:p>
          <a:p>
            <a:endParaRPr lang="en-US"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3200" b="1">
                <a:solidFill>
                  <a:srgbClr val="0000FF"/>
                </a:solidFill>
              </a:rPr>
              <a:t>Java While Loop</a:t>
            </a:r>
          </a:p>
        </p:txBody>
      </p:sp>
      <p:sp>
        <p:nvSpPr>
          <p:cNvPr id="3" name="Content Placeholder 2"/>
          <p:cNvSpPr>
            <a:spLocks noGrp="1"/>
          </p:cNvSpPr>
          <p:nvPr>
            <p:ph idx="1"/>
          </p:nvPr>
        </p:nvSpPr>
        <p:spPr>
          <a:xfrm>
            <a:off x="381000" y="685800"/>
            <a:ext cx="8458200" cy="5791200"/>
          </a:xfrm>
        </p:spPr>
        <p:txBody>
          <a:bodyPr>
            <a:noAutofit/>
          </a:bodyPr>
          <a:lstStyle/>
          <a:p>
            <a:pPr algn="just"/>
            <a:r>
              <a:rPr lang="en-US" sz="2400" dirty="0"/>
              <a:t>The Java </a:t>
            </a:r>
            <a:r>
              <a:rPr lang="en-US" sz="2400" i="1" dirty="0"/>
              <a:t>while loop</a:t>
            </a:r>
            <a:r>
              <a:rPr lang="en-US" sz="2400" dirty="0"/>
              <a:t> is used to iterate a part of the program repeatedly until the specified Boolean condition is true. As soon as the Boolean condition becomes false, the loop automatically stops.</a:t>
            </a:r>
          </a:p>
          <a:p>
            <a:pPr algn="just"/>
            <a:r>
              <a:rPr lang="en-US" sz="2400" dirty="0"/>
              <a:t>The while loop is considered as a repeating if statement. If the number of iteration is not fixed, it is recommended to use the while </a:t>
            </a:r>
            <a:r>
              <a:rPr lang="en-US" sz="2400" dirty="0">
                <a:hlinkClick r:id="rId2"/>
              </a:rPr>
              <a:t>loop</a:t>
            </a:r>
            <a:r>
              <a:rPr lang="en-US" sz="2400" dirty="0"/>
              <a:t>. </a:t>
            </a:r>
          </a:p>
          <a:p>
            <a:pPr algn="just"/>
            <a:endParaRPr lang="en-US" sz="2400" dirty="0"/>
          </a:p>
          <a:p>
            <a:pPr algn="just">
              <a:buNone/>
            </a:pPr>
            <a:r>
              <a:rPr lang="en-US" sz="2400" b="1" dirty="0"/>
              <a:t>Syntax:</a:t>
            </a:r>
            <a:endParaRPr lang="en-US" sz="2400" dirty="0"/>
          </a:p>
          <a:p>
            <a:pPr algn="just">
              <a:buNone/>
            </a:pPr>
            <a:r>
              <a:rPr lang="en-US" sz="2400" b="1" dirty="0"/>
              <a:t>while</a:t>
            </a:r>
            <a:r>
              <a:rPr lang="en-US" sz="2400" dirty="0"/>
              <a:t> (condition){    </a:t>
            </a:r>
          </a:p>
          <a:p>
            <a:pPr algn="just">
              <a:buNone/>
            </a:pPr>
            <a:r>
              <a:rPr lang="en-US" sz="2400" dirty="0"/>
              <a:t>//code to be executed   </a:t>
            </a:r>
          </a:p>
          <a:p>
            <a:pPr algn="just">
              <a:buNone/>
            </a:pPr>
            <a:r>
              <a:rPr lang="en-US" sz="2400" dirty="0" smtClean="0"/>
              <a:t>Increment</a:t>
            </a:r>
            <a:r>
              <a:rPr lang="en-US" sz="2400" dirty="0"/>
              <a:t> / decrement statement  </a:t>
            </a:r>
          </a:p>
          <a:p>
            <a:pPr algn="just">
              <a:buNone/>
            </a:pPr>
            <a:r>
              <a:rPr lang="en-US" sz="2400" dirty="0"/>
              <a:t>}    </a:t>
            </a:r>
          </a:p>
          <a:p>
            <a:pPr algn="just"/>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2133600" y="5867400"/>
            <a:ext cx="6477000"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a:t>https://www.javatpoint.com/java-while-loop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3200" b="1">
                <a:solidFill>
                  <a:srgbClr val="0000FF"/>
                </a:solidFill>
              </a:rPr>
              <a:t>Java While Loop</a:t>
            </a:r>
          </a:p>
        </p:txBody>
      </p:sp>
      <p:sp>
        <p:nvSpPr>
          <p:cNvPr id="3" name="Content Placeholder 2"/>
          <p:cNvSpPr>
            <a:spLocks noGrp="1"/>
          </p:cNvSpPr>
          <p:nvPr>
            <p:ph idx="1"/>
          </p:nvPr>
        </p:nvSpPr>
        <p:spPr>
          <a:xfrm>
            <a:off x="381000" y="685800"/>
            <a:ext cx="8458200" cy="5791200"/>
          </a:xfrm>
        </p:spPr>
        <p:txBody>
          <a:bodyPr>
            <a:noAutofit/>
          </a:bodyPr>
          <a:lstStyle/>
          <a:p>
            <a:pPr algn="just"/>
            <a:r>
              <a:rPr lang="en-US" sz="2400" b="1">
                <a:solidFill>
                  <a:srgbClr val="FF0000"/>
                </a:solidFill>
              </a:rPr>
              <a:t>Flowchart</a:t>
            </a:r>
          </a:p>
          <a:p>
            <a:pPr algn="just"/>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7890" name="Picture 2" descr="flowchart of java while loop"/>
          <p:cNvPicPr>
            <a:picLocks noChangeAspect="1" noChangeArrowheads="1"/>
          </p:cNvPicPr>
          <p:nvPr/>
        </p:nvPicPr>
        <p:blipFill>
          <a:blip r:embed="rId2"/>
          <a:srcRect/>
          <a:stretch>
            <a:fillRect/>
          </a:stretch>
        </p:blipFill>
        <p:spPr bwMode="auto">
          <a:xfrm>
            <a:off x="3048000" y="1447800"/>
            <a:ext cx="4200525" cy="428625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3200" b="1">
                <a:solidFill>
                  <a:srgbClr val="0000FF"/>
                </a:solidFill>
              </a:rPr>
              <a:t>Java While Loop</a:t>
            </a:r>
          </a:p>
        </p:txBody>
      </p:sp>
      <p:sp>
        <p:nvSpPr>
          <p:cNvPr id="3" name="Content Placeholder 2"/>
          <p:cNvSpPr>
            <a:spLocks noGrp="1"/>
          </p:cNvSpPr>
          <p:nvPr>
            <p:ph idx="1"/>
          </p:nvPr>
        </p:nvSpPr>
        <p:spPr>
          <a:xfrm>
            <a:off x="381000" y="685800"/>
            <a:ext cx="8458200" cy="5791200"/>
          </a:xfrm>
        </p:spPr>
        <p:txBody>
          <a:bodyPr>
            <a:noAutofit/>
          </a:bodyPr>
          <a:lstStyle/>
          <a:p>
            <a:pPr algn="just"/>
            <a:r>
              <a:rPr lang="en-US" sz="2400" dirty="0"/>
              <a:t>In the below example, we print integer values from 1 to 10. Unlike the for loop, we separately need to initialize and increment the variable used in the condition (here, </a:t>
            </a:r>
            <a:r>
              <a:rPr lang="en-US" sz="2400" dirty="0" err="1"/>
              <a:t>i</a:t>
            </a:r>
            <a:r>
              <a:rPr lang="en-US" sz="2400" dirty="0"/>
              <a:t>). Otherwise, the loop will execute infinitely.</a:t>
            </a:r>
          </a:p>
          <a:p>
            <a:pPr>
              <a:buNone/>
            </a:pPr>
            <a:endParaRPr lang="en-US" sz="2200" b="1" dirty="0"/>
          </a:p>
          <a:p>
            <a:pPr>
              <a:buNone/>
            </a:pPr>
            <a:r>
              <a:rPr lang="en-US" sz="2200" b="1" dirty="0"/>
              <a:t>WhileExample.java</a:t>
            </a:r>
            <a:endParaRPr lang="en-US" sz="2200" dirty="0"/>
          </a:p>
          <a:p>
            <a:pPr>
              <a:buNone/>
            </a:pPr>
            <a:r>
              <a:rPr lang="en-US" sz="2200" b="1" dirty="0"/>
              <a:t>public</a:t>
            </a:r>
            <a:r>
              <a:rPr lang="en-US" sz="2200" dirty="0"/>
              <a:t> </a:t>
            </a:r>
            <a:r>
              <a:rPr lang="en-US" sz="2200" b="1" dirty="0"/>
              <a:t>class</a:t>
            </a:r>
            <a:r>
              <a:rPr lang="en-US" sz="2200" dirty="0"/>
              <a:t> </a:t>
            </a:r>
            <a:r>
              <a:rPr lang="en-US" sz="2200" dirty="0" err="1"/>
              <a:t>WhileExample</a:t>
            </a:r>
            <a:r>
              <a:rPr lang="en-US" sz="2200" dirty="0"/>
              <a:t> {  </a:t>
            </a:r>
          </a:p>
          <a:p>
            <a:pPr>
              <a:buNone/>
            </a:pPr>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  </a:t>
            </a:r>
          </a:p>
          <a:p>
            <a:pPr>
              <a:buNone/>
            </a:pPr>
            <a:r>
              <a:rPr lang="en-US" sz="2200" dirty="0"/>
              <a:t>    </a:t>
            </a:r>
            <a:r>
              <a:rPr lang="en-US" sz="2200" b="1" dirty="0" err="1"/>
              <a:t>int</a:t>
            </a:r>
            <a:r>
              <a:rPr lang="en-US" sz="2200" dirty="0"/>
              <a:t> </a:t>
            </a:r>
            <a:r>
              <a:rPr lang="en-US" sz="2200" dirty="0" err="1"/>
              <a:t>i</a:t>
            </a:r>
            <a:r>
              <a:rPr lang="en-US" sz="2200" dirty="0"/>
              <a:t>=1;  </a:t>
            </a:r>
          </a:p>
          <a:p>
            <a:pPr>
              <a:buNone/>
            </a:pPr>
            <a:r>
              <a:rPr lang="en-US" sz="2200" dirty="0"/>
              <a:t>    </a:t>
            </a:r>
            <a:r>
              <a:rPr lang="en-US" sz="2200" b="1" dirty="0"/>
              <a:t>while</a:t>
            </a:r>
            <a:r>
              <a:rPr lang="en-US" sz="2200" dirty="0"/>
              <a:t>(</a:t>
            </a:r>
            <a:r>
              <a:rPr lang="en-US" sz="2200" dirty="0" err="1"/>
              <a:t>i</a:t>
            </a:r>
            <a:r>
              <a:rPr lang="en-US" sz="2200" dirty="0"/>
              <a:t>&lt;=10){  </a:t>
            </a:r>
          </a:p>
          <a:p>
            <a:pPr>
              <a:buNone/>
            </a:pPr>
            <a:r>
              <a:rPr lang="en-US" sz="2200" dirty="0"/>
              <a:t>        </a:t>
            </a:r>
            <a:r>
              <a:rPr lang="en-US" sz="2200" dirty="0" err="1"/>
              <a:t>System.out.println</a:t>
            </a:r>
            <a:r>
              <a:rPr lang="en-US" sz="2200" dirty="0"/>
              <a:t>(</a:t>
            </a:r>
            <a:r>
              <a:rPr lang="en-US" sz="2200" dirty="0" err="1"/>
              <a:t>i</a:t>
            </a:r>
            <a:r>
              <a:rPr lang="en-US" sz="2200" dirty="0"/>
              <a:t>);  </a:t>
            </a:r>
          </a:p>
          <a:p>
            <a:pPr>
              <a:buNone/>
            </a:pPr>
            <a:r>
              <a:rPr lang="en-US" sz="2200" dirty="0"/>
              <a:t>    </a:t>
            </a:r>
            <a:r>
              <a:rPr lang="en-US" sz="2200" dirty="0" err="1"/>
              <a:t>i</a:t>
            </a:r>
            <a:r>
              <a:rPr lang="en-US" sz="2200" dirty="0"/>
              <a:t>++;  </a:t>
            </a:r>
          </a:p>
          <a:p>
            <a:pPr>
              <a:buNone/>
            </a:pPr>
            <a:r>
              <a:rPr lang="en-US" sz="2200" dirty="0"/>
              <a:t>    }  </a:t>
            </a:r>
          </a:p>
          <a:p>
            <a:pPr>
              <a:buNone/>
            </a:pPr>
            <a:r>
              <a:rPr lang="en-US" sz="2200" dirty="0"/>
              <a:t>}  </a:t>
            </a:r>
          </a:p>
          <a:p>
            <a:pPr>
              <a:buNone/>
            </a:pPr>
            <a:r>
              <a:rPr lang="en-US" sz="22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2133600" y="5867400"/>
            <a:ext cx="6477000"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a:t>https://www.javatpoint.com/java-while-loop</a:t>
            </a:r>
          </a:p>
        </p:txBody>
      </p:sp>
      <p:sp>
        <p:nvSpPr>
          <p:cNvPr id="10" name="Rectangle 9"/>
          <p:cNvSpPr/>
          <p:nvPr/>
        </p:nvSpPr>
        <p:spPr>
          <a:xfrm>
            <a:off x="5029200" y="4191000"/>
            <a:ext cx="35052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3200" b="1">
                <a:solidFill>
                  <a:srgbClr val="FF0000"/>
                </a:solidFill>
                <a:cs typeface="Arial" pitchFamily="34" charset="0"/>
              </a:rPr>
              <a:t>Output</a:t>
            </a:r>
            <a:r>
              <a:rPr lang="en-US" sz="3200">
                <a:cs typeface="Arial" pitchFamily="34" charset="0"/>
              </a:rPr>
              <a:t>:</a:t>
            </a:r>
          </a:p>
          <a:p>
            <a:r>
              <a:rPr lang="en-US" sz="3200"/>
              <a:t>1 2 3 4 5 6 7 8 9 10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3200" b="1">
                <a:solidFill>
                  <a:srgbClr val="0000FF"/>
                </a:solidFill>
              </a:rPr>
              <a:t>Java do-while Loop</a:t>
            </a:r>
          </a:p>
        </p:txBody>
      </p:sp>
      <p:sp>
        <p:nvSpPr>
          <p:cNvPr id="3" name="Content Placeholder 2"/>
          <p:cNvSpPr>
            <a:spLocks noGrp="1"/>
          </p:cNvSpPr>
          <p:nvPr>
            <p:ph idx="1"/>
          </p:nvPr>
        </p:nvSpPr>
        <p:spPr>
          <a:xfrm>
            <a:off x="381000" y="685800"/>
            <a:ext cx="8458200" cy="5791200"/>
          </a:xfrm>
        </p:spPr>
        <p:txBody>
          <a:bodyPr>
            <a:noAutofit/>
          </a:bodyPr>
          <a:lstStyle/>
          <a:p>
            <a:pPr algn="just"/>
            <a:r>
              <a:rPr lang="en-US" sz="2400"/>
              <a:t>The Java </a:t>
            </a:r>
            <a:r>
              <a:rPr lang="en-US" sz="2400" i="1"/>
              <a:t>do-while loop</a:t>
            </a:r>
            <a:r>
              <a:rPr lang="en-US" sz="2400"/>
              <a:t> is used to iterate a part of the program repeatedly, until the specified condition is true. </a:t>
            </a:r>
          </a:p>
          <a:p>
            <a:pPr algn="just"/>
            <a:r>
              <a:rPr lang="en-US" sz="2400"/>
              <a:t>If the number of iteration is not fixed and you must have to execute the loop at least once, it is recommended to use a do-while loop. Java do-while loop is called an </a:t>
            </a:r>
            <a:r>
              <a:rPr lang="en-US" sz="2400" b="1"/>
              <a:t>exit control loop</a:t>
            </a:r>
            <a:r>
              <a:rPr lang="en-US" sz="2400"/>
              <a:t>. </a:t>
            </a:r>
          </a:p>
          <a:p>
            <a:pPr algn="just"/>
            <a:r>
              <a:rPr lang="en-US" sz="2400"/>
              <a:t>Therefore, unlike while loop and for loop, the do-while check the condition at the end of loop body. The Java </a:t>
            </a:r>
            <a:r>
              <a:rPr lang="en-US" sz="2400" i="1"/>
              <a:t>do-while loop</a:t>
            </a:r>
            <a:r>
              <a:rPr lang="en-US" sz="2400"/>
              <a:t> is executed at least once because condition is checked after loop body.</a:t>
            </a:r>
          </a:p>
          <a:p>
            <a:r>
              <a:rPr lang="en-US" sz="2400" b="1"/>
              <a:t>Syntax:</a:t>
            </a:r>
            <a:endParaRPr lang="en-US" sz="2400"/>
          </a:p>
          <a:p>
            <a:pPr>
              <a:buNone/>
            </a:pPr>
            <a:r>
              <a:rPr lang="en-US" sz="2400" b="1"/>
              <a:t>do</a:t>
            </a:r>
            <a:r>
              <a:rPr lang="en-US" sz="2400"/>
              <a:t>{    </a:t>
            </a:r>
          </a:p>
          <a:p>
            <a:pPr>
              <a:buNone/>
            </a:pPr>
            <a:r>
              <a:rPr lang="en-US" sz="2400"/>
              <a:t>//code to be executed / loop body  </a:t>
            </a:r>
          </a:p>
          <a:p>
            <a:pPr>
              <a:buNone/>
            </a:pPr>
            <a:r>
              <a:rPr lang="en-US" sz="2400"/>
              <a:t>//update statement   </a:t>
            </a:r>
          </a:p>
          <a:p>
            <a:pPr>
              <a:buNone/>
            </a:pPr>
            <a:r>
              <a:rPr lang="en-US" sz="2400"/>
              <a:t>}</a:t>
            </a:r>
            <a:r>
              <a:rPr lang="en-US" sz="2400" b="1"/>
              <a:t>while</a:t>
            </a:r>
            <a:r>
              <a:rPr lang="en-US" sz="2400"/>
              <a:t> (condition);    </a:t>
            </a:r>
          </a:p>
          <a:p>
            <a:pPr algn="just">
              <a:buNone/>
            </a:pPr>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3200" b="1">
                <a:solidFill>
                  <a:srgbClr val="0000FF"/>
                </a:solidFill>
              </a:rPr>
              <a:t>Java do-while Loop</a:t>
            </a:r>
          </a:p>
        </p:txBody>
      </p:sp>
      <p:sp>
        <p:nvSpPr>
          <p:cNvPr id="3" name="Content Placeholder 2"/>
          <p:cNvSpPr>
            <a:spLocks noGrp="1"/>
          </p:cNvSpPr>
          <p:nvPr>
            <p:ph idx="1"/>
          </p:nvPr>
        </p:nvSpPr>
        <p:spPr>
          <a:xfrm>
            <a:off x="381000" y="685800"/>
            <a:ext cx="8458200" cy="5791200"/>
          </a:xfrm>
        </p:spPr>
        <p:txBody>
          <a:bodyPr>
            <a:noAutofit/>
          </a:bodyPr>
          <a:lstStyle/>
          <a:p>
            <a:pPr algn="just"/>
            <a:r>
              <a:rPr lang="en-US" sz="2400" b="1"/>
              <a:t>Flowchart of do-while loop:</a:t>
            </a:r>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7106" name="Picture 2" descr="flowchart of do while loop in java"/>
          <p:cNvPicPr>
            <a:picLocks noChangeAspect="1" noChangeArrowheads="1"/>
          </p:cNvPicPr>
          <p:nvPr/>
        </p:nvPicPr>
        <p:blipFill>
          <a:blip r:embed="rId2"/>
          <a:srcRect/>
          <a:stretch>
            <a:fillRect/>
          </a:stretch>
        </p:blipFill>
        <p:spPr bwMode="auto">
          <a:xfrm>
            <a:off x="3657600" y="1219200"/>
            <a:ext cx="3733800" cy="4955352"/>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3200" b="1">
                <a:solidFill>
                  <a:srgbClr val="0000FF"/>
                </a:solidFill>
              </a:rPr>
              <a:t>Java do-while Loop</a:t>
            </a:r>
          </a:p>
        </p:txBody>
      </p:sp>
      <p:sp>
        <p:nvSpPr>
          <p:cNvPr id="3" name="Content Placeholder 2"/>
          <p:cNvSpPr>
            <a:spLocks noGrp="1"/>
          </p:cNvSpPr>
          <p:nvPr>
            <p:ph idx="1"/>
          </p:nvPr>
        </p:nvSpPr>
        <p:spPr>
          <a:xfrm>
            <a:off x="381000" y="685800"/>
            <a:ext cx="8458200" cy="5791200"/>
          </a:xfrm>
        </p:spPr>
        <p:txBody>
          <a:bodyPr>
            <a:noAutofit/>
          </a:bodyPr>
          <a:lstStyle/>
          <a:p>
            <a:r>
              <a:rPr lang="en-US" sz="2400"/>
              <a:t>In the below example, we print integer values from 1 to 10. Unlike the for loop, we separately need to initialize and increment the variable used in the condition (here, i). Otherwise, the loop will execute infinitely.</a:t>
            </a:r>
          </a:p>
          <a:p>
            <a:r>
              <a:rPr lang="en-US" sz="2400" b="1"/>
              <a:t>DoWhileExample.java</a:t>
            </a:r>
            <a:endParaRPr lang="en-US" sz="2400"/>
          </a:p>
          <a:p>
            <a:pPr>
              <a:buNone/>
            </a:pPr>
            <a:r>
              <a:rPr lang="en-US" sz="2400" b="1"/>
              <a:t>public</a:t>
            </a:r>
            <a:r>
              <a:rPr lang="en-US" sz="2400"/>
              <a:t> </a:t>
            </a:r>
            <a:r>
              <a:rPr lang="en-US" sz="2400" b="1"/>
              <a:t>class</a:t>
            </a:r>
            <a:r>
              <a:rPr lang="en-US" sz="2400"/>
              <a:t> </a:t>
            </a:r>
            <a:r>
              <a:rPr lang="en-US" sz="2400" err="1"/>
              <a:t>DoWhileExample</a:t>
            </a:r>
            <a:r>
              <a:rPr lang="en-US" sz="2400"/>
              <a:t> {    </a:t>
            </a:r>
          </a:p>
          <a:p>
            <a:pPr>
              <a:buNone/>
            </a:pP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    </a:t>
            </a:r>
          </a:p>
          <a:p>
            <a:pPr>
              <a:buNone/>
            </a:pPr>
            <a:r>
              <a:rPr lang="en-US" sz="2400"/>
              <a:t>    </a:t>
            </a:r>
            <a:r>
              <a:rPr lang="en-US" sz="2400" b="1" err="1"/>
              <a:t>int</a:t>
            </a:r>
            <a:r>
              <a:rPr lang="en-US" sz="2400"/>
              <a:t> i=1;    </a:t>
            </a:r>
          </a:p>
          <a:p>
            <a:pPr>
              <a:buNone/>
            </a:pPr>
            <a:r>
              <a:rPr lang="en-US" sz="2400"/>
              <a:t>    </a:t>
            </a:r>
            <a:r>
              <a:rPr lang="en-US" sz="2400" b="1"/>
              <a:t>do</a:t>
            </a:r>
            <a:r>
              <a:rPr lang="en-US" sz="2400"/>
              <a:t>{    </a:t>
            </a:r>
          </a:p>
          <a:p>
            <a:pPr>
              <a:buNone/>
            </a:pPr>
            <a:r>
              <a:rPr lang="en-US" sz="2400"/>
              <a:t>        System.out.println(i);    </a:t>
            </a:r>
          </a:p>
          <a:p>
            <a:pPr>
              <a:buNone/>
            </a:pPr>
            <a:r>
              <a:rPr lang="en-US" sz="2400"/>
              <a:t>    i++;    </a:t>
            </a:r>
          </a:p>
          <a:p>
            <a:pPr>
              <a:buNone/>
            </a:pPr>
            <a:r>
              <a:rPr lang="en-US" sz="2400"/>
              <a:t>    }</a:t>
            </a:r>
            <a:r>
              <a:rPr lang="en-US" sz="2400" b="1"/>
              <a:t>while</a:t>
            </a:r>
            <a:r>
              <a:rPr lang="en-US" sz="2400"/>
              <a:t>(i&lt;=10);    </a:t>
            </a:r>
          </a:p>
          <a:p>
            <a:pPr>
              <a:buNone/>
            </a:pPr>
            <a:r>
              <a:rPr lang="en-US" sz="2400"/>
              <a:t>}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5029200" y="4191000"/>
            <a:ext cx="35052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3200" b="1">
                <a:solidFill>
                  <a:srgbClr val="FF0000"/>
                </a:solidFill>
                <a:cs typeface="Arial" pitchFamily="34" charset="0"/>
              </a:rPr>
              <a:t>Output</a:t>
            </a:r>
            <a:r>
              <a:rPr lang="en-US" sz="3200">
                <a:cs typeface="Arial" pitchFamily="34" charset="0"/>
              </a:rPr>
              <a:t>:</a:t>
            </a:r>
          </a:p>
          <a:p>
            <a:r>
              <a:rPr lang="en-US" sz="3200"/>
              <a:t>1 2 3 4 5 6 7 8 9 10</a:t>
            </a:r>
          </a:p>
        </p:txBody>
      </p:sp>
      <p:sp>
        <p:nvSpPr>
          <p:cNvPr id="9" name="Rectangle 8"/>
          <p:cNvSpPr/>
          <p:nvPr/>
        </p:nvSpPr>
        <p:spPr>
          <a:xfrm>
            <a:off x="2209800" y="5867400"/>
            <a:ext cx="662940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a:t>https://www.javatpoint.com/java-do-while-loop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b="1">
                <a:solidFill>
                  <a:srgbClr val="0000FF"/>
                </a:solidFill>
              </a:rPr>
              <a:t>Java Break Statement</a:t>
            </a:r>
          </a:p>
        </p:txBody>
      </p:sp>
      <p:sp>
        <p:nvSpPr>
          <p:cNvPr id="3" name="Content Placeholder 2"/>
          <p:cNvSpPr>
            <a:spLocks noGrp="1"/>
          </p:cNvSpPr>
          <p:nvPr>
            <p:ph idx="1"/>
          </p:nvPr>
        </p:nvSpPr>
        <p:spPr>
          <a:xfrm>
            <a:off x="381000" y="685800"/>
            <a:ext cx="8458200" cy="5791200"/>
          </a:xfrm>
        </p:spPr>
        <p:txBody>
          <a:bodyPr>
            <a:noAutofit/>
          </a:bodyPr>
          <a:lstStyle/>
          <a:p>
            <a:r>
              <a:rPr lang="en-US" sz="2400"/>
              <a:t>When a break statement is encountered inside a loop, the loop is immediately terminated and the program control resumes at the next statement following the loop.</a:t>
            </a:r>
          </a:p>
          <a:p>
            <a:r>
              <a:rPr lang="en-US" sz="2400"/>
              <a:t>The Java </a:t>
            </a:r>
            <a:r>
              <a:rPr lang="en-US" sz="2400" i="1"/>
              <a:t>break</a:t>
            </a:r>
            <a:r>
              <a:rPr lang="en-US" sz="2400"/>
              <a:t> statement is used to break loop or </a:t>
            </a:r>
            <a:r>
              <a:rPr lang="en-US" sz="2400">
                <a:hlinkClick r:id="rId2"/>
              </a:rPr>
              <a:t>switch</a:t>
            </a:r>
            <a:r>
              <a:rPr lang="en-US" sz="2400"/>
              <a:t> statement. It breaks the current flow of the program at specified condition. In case of inner loop, it breaks only inner loop.</a:t>
            </a:r>
          </a:p>
          <a:p>
            <a:r>
              <a:rPr lang="en-US" sz="2400"/>
              <a:t>We can use Java break statement in all types of loops such as </a:t>
            </a:r>
            <a:r>
              <a:rPr lang="en-US" sz="2400">
                <a:hlinkClick r:id="rId3"/>
              </a:rPr>
              <a:t>for loop</a:t>
            </a:r>
            <a:r>
              <a:rPr lang="en-US" sz="2400"/>
              <a:t>, </a:t>
            </a:r>
            <a:r>
              <a:rPr lang="en-US" sz="2400">
                <a:hlinkClick r:id="rId4"/>
              </a:rPr>
              <a:t>while loop</a:t>
            </a:r>
            <a:r>
              <a:rPr lang="en-US" sz="2400"/>
              <a:t> and </a:t>
            </a:r>
            <a:r>
              <a:rPr lang="en-US" sz="2400">
                <a:hlinkClick r:id="rId5"/>
              </a:rPr>
              <a:t>do-while loop</a:t>
            </a:r>
            <a:r>
              <a:rPr lang="en-US" sz="2400"/>
              <a:t>.</a:t>
            </a:r>
          </a:p>
          <a:p>
            <a:r>
              <a:rPr lang="en-US" sz="2400" b="1"/>
              <a:t>Syntax:</a:t>
            </a:r>
          </a:p>
          <a:p>
            <a:pPr>
              <a:buNone/>
            </a:pPr>
            <a:r>
              <a:rPr lang="en-US" sz="2400"/>
              <a:t>jump-statement;    </a:t>
            </a:r>
          </a:p>
          <a:p>
            <a:pPr>
              <a:buNone/>
            </a:pPr>
            <a:r>
              <a:rPr lang="en-US" sz="2400" b="1"/>
              <a:t>break</a:t>
            </a:r>
            <a:r>
              <a:rPr lang="en-US" sz="2400"/>
              <a:t>;   </a:t>
            </a:r>
          </a:p>
          <a:p>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b="1">
                <a:solidFill>
                  <a:srgbClr val="0000FF"/>
                </a:solidFill>
              </a:rPr>
              <a:t>Java Break Statement</a:t>
            </a:r>
          </a:p>
        </p:txBody>
      </p:sp>
      <p:sp>
        <p:nvSpPr>
          <p:cNvPr id="3" name="Content Placeholder 2"/>
          <p:cNvSpPr>
            <a:spLocks noGrp="1"/>
          </p:cNvSpPr>
          <p:nvPr>
            <p:ph idx="1"/>
          </p:nvPr>
        </p:nvSpPr>
        <p:spPr>
          <a:xfrm>
            <a:off x="381000" y="685800"/>
            <a:ext cx="8458200" cy="5791200"/>
          </a:xfrm>
        </p:spPr>
        <p:txBody>
          <a:bodyPr>
            <a:noAutofit/>
          </a:bodyPr>
          <a:lstStyle/>
          <a:p>
            <a:r>
              <a:rPr lang="en-US" sz="2400" b="1"/>
              <a:t>Flowchart of Break Statement</a:t>
            </a:r>
            <a:endParaRPr lang="en-US" sz="2400"/>
          </a:p>
          <a:p>
            <a:pPr>
              <a:buNone/>
            </a:pPr>
            <a:r>
              <a:rPr lang="en-US" sz="2400"/>
              <a:t/>
            </a:r>
            <a:br>
              <a:rPr lang="en-US" sz="2400"/>
            </a:br>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0178" name="Picture 2" descr="java break statement flowchart"/>
          <p:cNvPicPr>
            <a:picLocks noChangeAspect="1" noChangeArrowheads="1"/>
          </p:cNvPicPr>
          <p:nvPr/>
        </p:nvPicPr>
        <p:blipFill>
          <a:blip r:embed="rId2"/>
          <a:srcRect/>
          <a:stretch>
            <a:fillRect/>
          </a:stretch>
        </p:blipFill>
        <p:spPr bwMode="auto">
          <a:xfrm>
            <a:off x="990600" y="1600200"/>
            <a:ext cx="7216289" cy="39624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b="1">
                <a:solidFill>
                  <a:srgbClr val="0000FF"/>
                </a:solidFill>
              </a:rPr>
              <a:t>Java Break Statement with Loop</a:t>
            </a:r>
          </a:p>
        </p:txBody>
      </p:sp>
      <p:sp>
        <p:nvSpPr>
          <p:cNvPr id="3" name="Content Placeholder 2"/>
          <p:cNvSpPr>
            <a:spLocks noGrp="1"/>
          </p:cNvSpPr>
          <p:nvPr>
            <p:ph idx="1"/>
          </p:nvPr>
        </p:nvSpPr>
        <p:spPr>
          <a:xfrm>
            <a:off x="381000" y="685800"/>
            <a:ext cx="8458200" cy="5791200"/>
          </a:xfrm>
        </p:spPr>
        <p:txBody>
          <a:bodyPr>
            <a:noAutofit/>
          </a:bodyPr>
          <a:lstStyle/>
          <a:p>
            <a:r>
              <a:rPr lang="en-US" sz="2400" b="1"/>
              <a:t>Example: BreakExample.java</a:t>
            </a:r>
            <a:endParaRPr lang="en-US" sz="2400"/>
          </a:p>
          <a:p>
            <a:r>
              <a:rPr lang="en-US" sz="2400"/>
              <a:t>//Java Program to demonstrate the use of break statement    </a:t>
            </a:r>
          </a:p>
          <a:p>
            <a:pPr>
              <a:buNone/>
            </a:pPr>
            <a:r>
              <a:rPr lang="en-US" sz="2300" b="1"/>
              <a:t>public</a:t>
            </a:r>
            <a:r>
              <a:rPr lang="en-US" sz="2300"/>
              <a:t> </a:t>
            </a:r>
            <a:r>
              <a:rPr lang="en-US" sz="2300" b="1"/>
              <a:t>class</a:t>
            </a:r>
            <a:r>
              <a:rPr lang="en-US" sz="2300"/>
              <a:t> </a:t>
            </a:r>
            <a:r>
              <a:rPr lang="en-US" sz="2300" err="1"/>
              <a:t>BreakExample</a:t>
            </a:r>
            <a:r>
              <a:rPr lang="en-US" sz="2300"/>
              <a:t> {  </a:t>
            </a:r>
          </a:p>
          <a:p>
            <a:pPr>
              <a:buNone/>
            </a:pPr>
            <a:r>
              <a:rPr lang="en-US" sz="2300" b="1"/>
              <a:t>public</a:t>
            </a:r>
            <a:r>
              <a:rPr lang="en-US" sz="2300"/>
              <a:t> </a:t>
            </a:r>
            <a:r>
              <a:rPr lang="en-US" sz="2300" b="1"/>
              <a:t>static</a:t>
            </a:r>
            <a:r>
              <a:rPr lang="en-US" sz="2300"/>
              <a:t> </a:t>
            </a:r>
            <a:r>
              <a:rPr lang="en-US" sz="2300" b="1"/>
              <a:t>void</a:t>
            </a:r>
            <a:r>
              <a:rPr lang="en-US" sz="2300"/>
              <a:t> main(String[] </a:t>
            </a:r>
            <a:r>
              <a:rPr lang="en-US" sz="2300" err="1"/>
              <a:t>args</a:t>
            </a:r>
            <a:r>
              <a:rPr lang="en-US" sz="2300"/>
              <a:t>) {  </a:t>
            </a:r>
          </a:p>
          <a:p>
            <a:pPr>
              <a:buNone/>
            </a:pPr>
            <a:r>
              <a:rPr lang="en-US" sz="2300"/>
              <a:t>    //using for loop  </a:t>
            </a:r>
          </a:p>
          <a:p>
            <a:pPr>
              <a:buNone/>
            </a:pPr>
            <a:r>
              <a:rPr lang="en-US" sz="2300"/>
              <a:t>    </a:t>
            </a:r>
            <a:r>
              <a:rPr lang="en-US" sz="2300" b="1"/>
              <a:t>for</a:t>
            </a:r>
            <a:r>
              <a:rPr lang="en-US" sz="2300"/>
              <a:t>(</a:t>
            </a:r>
            <a:r>
              <a:rPr lang="en-US" sz="2300" b="1" err="1"/>
              <a:t>int</a:t>
            </a:r>
            <a:r>
              <a:rPr lang="en-US" sz="2300"/>
              <a:t> i=1;i&lt;=10;i++){  </a:t>
            </a:r>
          </a:p>
          <a:p>
            <a:pPr>
              <a:buNone/>
            </a:pPr>
            <a:r>
              <a:rPr lang="en-US" sz="2300"/>
              <a:t>        </a:t>
            </a:r>
            <a:r>
              <a:rPr lang="en-US" sz="2300" b="1"/>
              <a:t>if</a:t>
            </a:r>
            <a:r>
              <a:rPr lang="en-US" sz="2300"/>
              <a:t>(i==5){  </a:t>
            </a:r>
          </a:p>
          <a:p>
            <a:pPr>
              <a:buNone/>
            </a:pPr>
            <a:r>
              <a:rPr lang="en-US" sz="2300"/>
              <a:t>            //breaking the loop  </a:t>
            </a:r>
          </a:p>
          <a:p>
            <a:pPr>
              <a:buNone/>
            </a:pPr>
            <a:r>
              <a:rPr lang="en-US" sz="2300"/>
              <a:t>            </a:t>
            </a:r>
            <a:r>
              <a:rPr lang="en-US" sz="2300" b="1"/>
              <a:t>break</a:t>
            </a:r>
            <a:r>
              <a:rPr lang="en-US" sz="2300"/>
              <a:t>;  </a:t>
            </a:r>
          </a:p>
          <a:p>
            <a:pPr>
              <a:buNone/>
            </a:pPr>
            <a:r>
              <a:rPr lang="en-US" sz="2300"/>
              <a:t>        }  </a:t>
            </a:r>
          </a:p>
          <a:p>
            <a:pPr>
              <a:buNone/>
            </a:pPr>
            <a:r>
              <a:rPr lang="en-US" sz="2300"/>
              <a:t>        System.out.println(i);  </a:t>
            </a:r>
          </a:p>
          <a:p>
            <a:pPr>
              <a:buNone/>
            </a:pPr>
            <a:r>
              <a:rPr lang="en-US" sz="2300"/>
              <a:t>    }  </a:t>
            </a:r>
          </a:p>
          <a:p>
            <a:pPr>
              <a:buNone/>
            </a:pPr>
            <a:r>
              <a:rPr lang="en-US" sz="2300"/>
              <a:t>}  </a:t>
            </a:r>
          </a:p>
          <a:p>
            <a:pPr>
              <a:buNone/>
            </a:pPr>
            <a:r>
              <a:rPr lang="en-US" sz="23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5715000" y="2514600"/>
            <a:ext cx="1828800" cy="255454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3200" b="1">
                <a:solidFill>
                  <a:srgbClr val="FF0000"/>
                </a:solidFill>
                <a:cs typeface="Arial" pitchFamily="34" charset="0"/>
              </a:rPr>
              <a:t>Output</a:t>
            </a:r>
            <a:r>
              <a:rPr lang="en-US" sz="3200">
                <a:cs typeface="Arial" pitchFamily="34" charset="0"/>
              </a:rPr>
              <a:t>:</a:t>
            </a:r>
          </a:p>
          <a:p>
            <a:r>
              <a:rPr lang="en-US" sz="3200"/>
              <a:t>1 </a:t>
            </a:r>
          </a:p>
          <a:p>
            <a:r>
              <a:rPr lang="en-US" sz="3200"/>
              <a:t>2 </a:t>
            </a:r>
          </a:p>
          <a:p>
            <a:r>
              <a:rPr lang="en-US" sz="3200"/>
              <a:t>3</a:t>
            </a:r>
          </a:p>
          <a:p>
            <a:r>
              <a:rPr lang="en-US" sz="3200"/>
              <a:t>4</a:t>
            </a:r>
          </a:p>
        </p:txBody>
      </p:sp>
      <p:sp>
        <p:nvSpPr>
          <p:cNvPr id="9" name="Rectangle 8"/>
          <p:cNvSpPr/>
          <p:nvPr/>
        </p:nvSpPr>
        <p:spPr>
          <a:xfrm>
            <a:off x="2895600" y="5638800"/>
            <a:ext cx="5146089" cy="461665"/>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2400"/>
              <a:t>https://www.javatpoint.com/java-break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a:solidFill>
                  <a:srgbClr val="0000FF"/>
                </a:solidFill>
              </a:rPr>
              <a:t>Java Continue Statement</a:t>
            </a:r>
          </a:p>
        </p:txBody>
      </p:sp>
      <p:sp>
        <p:nvSpPr>
          <p:cNvPr id="3" name="Content Placeholder 2"/>
          <p:cNvSpPr>
            <a:spLocks noGrp="1"/>
          </p:cNvSpPr>
          <p:nvPr>
            <p:ph idx="1"/>
          </p:nvPr>
        </p:nvSpPr>
        <p:spPr>
          <a:xfrm>
            <a:off x="381000" y="685800"/>
            <a:ext cx="8458200" cy="5791200"/>
          </a:xfrm>
        </p:spPr>
        <p:txBody>
          <a:bodyPr>
            <a:noAutofit/>
          </a:bodyPr>
          <a:lstStyle/>
          <a:p>
            <a:pPr algn="just"/>
            <a:r>
              <a:rPr lang="en-US" sz="2400"/>
              <a:t>The continue statement is used in loop control structure when you need to jump to the next iteration of the loop immediately. It can be used with for loop or while loop.</a:t>
            </a:r>
          </a:p>
          <a:p>
            <a:pPr algn="just"/>
            <a:r>
              <a:rPr lang="en-US" sz="2400"/>
              <a:t>The Java </a:t>
            </a:r>
            <a:r>
              <a:rPr lang="en-US" sz="2400" i="1"/>
              <a:t>continue statement</a:t>
            </a:r>
            <a:r>
              <a:rPr lang="en-US" sz="2400"/>
              <a:t> is used to continue the loop. It continues the current flow of the program and skips the remaining code at the specified condition. In case of an inner loop, it continues the inner loop only.</a:t>
            </a:r>
          </a:p>
          <a:p>
            <a:pPr algn="just"/>
            <a:r>
              <a:rPr lang="en-US" sz="2400"/>
              <a:t>We can use Java continue statement in all types of loops such as for loop, while loop and do-while loop. </a:t>
            </a:r>
          </a:p>
          <a:p>
            <a:endParaRPr lang="en-US" sz="2400"/>
          </a:p>
          <a:p>
            <a:r>
              <a:rPr lang="en-US" sz="2400" b="1"/>
              <a:t>Syntax:</a:t>
            </a:r>
          </a:p>
          <a:p>
            <a:pPr>
              <a:buNone/>
            </a:pPr>
            <a:r>
              <a:rPr lang="en-US" sz="2400"/>
              <a:t>jump-statement;    </a:t>
            </a:r>
          </a:p>
          <a:p>
            <a:pPr>
              <a:buNone/>
            </a:pPr>
            <a:r>
              <a:rPr lang="en-US" sz="2400" b="1"/>
              <a:t>continue</a:t>
            </a:r>
            <a:r>
              <a:rPr lang="en-US" sz="2400"/>
              <a:t>;   </a:t>
            </a:r>
          </a:p>
          <a:p>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5791200"/>
          </a:xfrm>
        </p:spPr>
        <p:txBody>
          <a:bodyPr>
            <a:noAutofit/>
          </a:bodyPr>
          <a:lstStyle/>
          <a:p>
            <a:r>
              <a:rPr lang="en-US" sz="2400"/>
              <a:t>here are the following types of control statements:</a:t>
            </a:r>
          </a:p>
          <a:p>
            <a:r>
              <a:rPr lang="en-US" sz="2400" b="1">
                <a:solidFill>
                  <a:srgbClr val="FF0000"/>
                </a:solidFill>
              </a:rPr>
              <a:t>Conditional or Selection Statements</a:t>
            </a:r>
            <a:endParaRPr lang="en-US" sz="2400">
              <a:solidFill>
                <a:srgbClr val="FF0000"/>
              </a:solidFill>
            </a:endParaRPr>
          </a:p>
          <a:p>
            <a:pPr lvl="1"/>
            <a:r>
              <a:rPr lang="en-US" sz="2400"/>
              <a:t>if Statement</a:t>
            </a:r>
          </a:p>
          <a:p>
            <a:pPr lvl="1"/>
            <a:r>
              <a:rPr lang="en-US" sz="2400"/>
              <a:t>if-else statement</a:t>
            </a:r>
          </a:p>
          <a:p>
            <a:pPr lvl="1"/>
            <a:r>
              <a:rPr lang="en-US" sz="2400"/>
              <a:t>if-else-if statement</a:t>
            </a:r>
          </a:p>
          <a:p>
            <a:pPr lvl="1"/>
            <a:r>
              <a:rPr lang="en-US" sz="2400">
                <a:hlinkClick r:id="rId2"/>
              </a:rPr>
              <a:t>S</a:t>
            </a:r>
            <a:r>
              <a:rPr lang="en-US" sz="2400"/>
              <a:t>witch statement</a:t>
            </a:r>
          </a:p>
          <a:p>
            <a:endParaRPr lang="en-US" sz="2400"/>
          </a:p>
          <a:p>
            <a:r>
              <a:rPr lang="en-US" sz="2400" b="1">
                <a:solidFill>
                  <a:srgbClr val="FF0000"/>
                </a:solidFill>
              </a:rPr>
              <a:t>Flow Control or Jump Statements</a:t>
            </a:r>
            <a:endParaRPr lang="en-US" sz="2400">
              <a:solidFill>
                <a:srgbClr val="FF0000"/>
              </a:solidFill>
            </a:endParaRPr>
          </a:p>
          <a:p>
            <a:pPr lvl="1"/>
            <a:r>
              <a:rPr lang="en-US" sz="2400"/>
              <a:t>return</a:t>
            </a:r>
            <a:endParaRPr lang="en-US" sz="2400">
              <a:hlinkClick r:id="rId3"/>
            </a:endParaRPr>
          </a:p>
          <a:p>
            <a:pPr lvl="1"/>
            <a:r>
              <a:rPr lang="en-US" sz="2400"/>
              <a:t>continue</a:t>
            </a:r>
            <a:endParaRPr lang="en-US" sz="2400">
              <a:hlinkClick r:id="rId4"/>
            </a:endParaRPr>
          </a:p>
          <a:p>
            <a:pPr lvl="1"/>
            <a:r>
              <a:rPr lang="en-US" sz="2400"/>
              <a:t>break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4800600" y="4267200"/>
            <a:ext cx="4038600" cy="1938992"/>
          </a:xfrm>
          <a:prstGeom prst="rect">
            <a:avLst/>
          </a:prstGeom>
        </p:spPr>
        <p:txBody>
          <a:bodyPr wrap="square">
            <a:spAutoFit/>
          </a:bodyPr>
          <a:lstStyle/>
          <a:p>
            <a:r>
              <a:rPr lang="en-US" sz="2400" b="1">
                <a:solidFill>
                  <a:srgbClr val="FF0000"/>
                </a:solidFill>
              </a:rPr>
              <a:t>Loop or Iterative Statements</a:t>
            </a:r>
            <a:endParaRPr lang="en-US" sz="2400">
              <a:solidFill>
                <a:srgbClr val="FF0000"/>
              </a:solidFill>
            </a:endParaRPr>
          </a:p>
          <a:p>
            <a:pPr lvl="1"/>
            <a:r>
              <a:rPr lang="en-US" sz="2400">
                <a:hlinkClick r:id="rId5"/>
              </a:rPr>
              <a:t>F</a:t>
            </a:r>
            <a:r>
              <a:rPr lang="en-US" sz="2400"/>
              <a:t>or  Loop</a:t>
            </a:r>
          </a:p>
          <a:p>
            <a:pPr lvl="1"/>
            <a:r>
              <a:rPr lang="en-US" sz="2400">
                <a:hlinkClick r:id="rId6"/>
              </a:rPr>
              <a:t>W</a:t>
            </a:r>
            <a:r>
              <a:rPr lang="en-US" sz="2400"/>
              <a:t>hile Loop</a:t>
            </a:r>
          </a:p>
          <a:p>
            <a:pPr lvl="1"/>
            <a:r>
              <a:rPr lang="en-US" sz="2400"/>
              <a:t>do-while Loop</a:t>
            </a:r>
          </a:p>
          <a:p>
            <a:pPr lvl="1"/>
            <a:r>
              <a:rPr lang="en-US" sz="2400"/>
              <a:t>for-each Loop</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a:solidFill>
                  <a:srgbClr val="0000FF"/>
                </a:solidFill>
              </a:rPr>
              <a:t>Java Continue Statement</a:t>
            </a:r>
          </a:p>
        </p:txBody>
      </p:sp>
      <p:sp>
        <p:nvSpPr>
          <p:cNvPr id="3" name="Content Placeholder 2"/>
          <p:cNvSpPr>
            <a:spLocks noGrp="1"/>
          </p:cNvSpPr>
          <p:nvPr>
            <p:ph idx="1"/>
          </p:nvPr>
        </p:nvSpPr>
        <p:spPr>
          <a:xfrm>
            <a:off x="381000" y="685800"/>
            <a:ext cx="8458200" cy="5791200"/>
          </a:xfrm>
        </p:spPr>
        <p:txBody>
          <a:bodyPr>
            <a:noAutofit/>
          </a:bodyPr>
          <a:lstStyle/>
          <a:p>
            <a:r>
              <a:rPr lang="en-US" sz="2400" b="1"/>
              <a:t>ContinueExample.java</a:t>
            </a:r>
            <a:endParaRPr lang="en-US" sz="2400"/>
          </a:p>
          <a:p>
            <a:r>
              <a:rPr lang="en-US" sz="2400"/>
              <a:t>//Java Program to demonstrate the use of continue statement  </a:t>
            </a:r>
          </a:p>
          <a:p>
            <a:pPr>
              <a:buNone/>
            </a:pPr>
            <a:r>
              <a:rPr lang="en-US" sz="2300" b="1"/>
              <a:t>public</a:t>
            </a:r>
            <a:r>
              <a:rPr lang="en-US" sz="2300"/>
              <a:t> </a:t>
            </a:r>
            <a:r>
              <a:rPr lang="en-US" sz="2300" b="1"/>
              <a:t>class</a:t>
            </a:r>
            <a:r>
              <a:rPr lang="en-US" sz="2300"/>
              <a:t> </a:t>
            </a:r>
            <a:r>
              <a:rPr lang="en-US" sz="2300" err="1"/>
              <a:t>ContinueExample</a:t>
            </a:r>
            <a:r>
              <a:rPr lang="en-US" sz="2300"/>
              <a:t> {  </a:t>
            </a:r>
          </a:p>
          <a:p>
            <a:pPr>
              <a:buNone/>
            </a:pPr>
            <a:r>
              <a:rPr lang="en-US" sz="2300" b="1"/>
              <a:t>public</a:t>
            </a:r>
            <a:r>
              <a:rPr lang="en-US" sz="2300"/>
              <a:t> </a:t>
            </a:r>
            <a:r>
              <a:rPr lang="en-US" sz="2300" b="1"/>
              <a:t>static</a:t>
            </a:r>
            <a:r>
              <a:rPr lang="en-US" sz="2300"/>
              <a:t> </a:t>
            </a:r>
            <a:r>
              <a:rPr lang="en-US" sz="2300" b="1"/>
              <a:t>void</a:t>
            </a:r>
            <a:r>
              <a:rPr lang="en-US" sz="2300"/>
              <a:t> main(String[] </a:t>
            </a:r>
            <a:r>
              <a:rPr lang="en-US" sz="2300" err="1"/>
              <a:t>args</a:t>
            </a:r>
            <a:r>
              <a:rPr lang="en-US" sz="2300"/>
              <a:t>) {  </a:t>
            </a:r>
          </a:p>
          <a:p>
            <a:pPr>
              <a:buNone/>
            </a:pPr>
            <a:r>
              <a:rPr lang="en-US" sz="2300"/>
              <a:t>    //for loop  </a:t>
            </a:r>
          </a:p>
          <a:p>
            <a:pPr>
              <a:buNone/>
            </a:pPr>
            <a:r>
              <a:rPr lang="en-US" sz="2300"/>
              <a:t>    </a:t>
            </a:r>
            <a:r>
              <a:rPr lang="en-US" sz="2300" b="1"/>
              <a:t>for</a:t>
            </a:r>
            <a:r>
              <a:rPr lang="en-US" sz="2300"/>
              <a:t>(</a:t>
            </a:r>
            <a:r>
              <a:rPr lang="en-US" sz="2300" b="1" err="1"/>
              <a:t>int</a:t>
            </a:r>
            <a:r>
              <a:rPr lang="en-US" sz="2300"/>
              <a:t> i=1;i&lt;=10;i++){  </a:t>
            </a:r>
          </a:p>
          <a:p>
            <a:pPr>
              <a:buNone/>
            </a:pPr>
            <a:r>
              <a:rPr lang="en-US" sz="2300"/>
              <a:t>        </a:t>
            </a:r>
            <a:r>
              <a:rPr lang="en-US" sz="2300" b="1"/>
              <a:t>if</a:t>
            </a:r>
            <a:r>
              <a:rPr lang="en-US" sz="2300"/>
              <a:t>(i==5){  </a:t>
            </a:r>
          </a:p>
          <a:p>
            <a:pPr>
              <a:buNone/>
            </a:pPr>
            <a:r>
              <a:rPr lang="en-US" sz="2300"/>
              <a:t>            //using continue statement  </a:t>
            </a:r>
          </a:p>
          <a:p>
            <a:pPr>
              <a:buNone/>
            </a:pPr>
            <a:r>
              <a:rPr lang="en-US" sz="2300"/>
              <a:t>            </a:t>
            </a:r>
            <a:r>
              <a:rPr lang="en-US" sz="2300" b="1"/>
              <a:t>continue</a:t>
            </a:r>
            <a:r>
              <a:rPr lang="en-US" sz="2300"/>
              <a:t>;//it will skip the rest statement  </a:t>
            </a:r>
          </a:p>
          <a:p>
            <a:pPr>
              <a:buNone/>
            </a:pPr>
            <a:r>
              <a:rPr lang="en-US" sz="2300"/>
              <a:t>        }  </a:t>
            </a:r>
          </a:p>
          <a:p>
            <a:pPr>
              <a:buNone/>
            </a:pPr>
            <a:r>
              <a:rPr lang="en-US" sz="2300"/>
              <a:t>        System.out.println(i);  </a:t>
            </a:r>
          </a:p>
          <a:p>
            <a:pPr>
              <a:buNone/>
            </a:pPr>
            <a:r>
              <a:rPr lang="en-US" sz="2300"/>
              <a:t>    }  </a:t>
            </a:r>
          </a:p>
          <a:p>
            <a:pPr>
              <a:buNone/>
            </a:pPr>
            <a:r>
              <a:rPr lang="en-US" sz="2300"/>
              <a:t>}  </a:t>
            </a:r>
          </a:p>
          <a:p>
            <a:pPr>
              <a:buNone/>
            </a:pPr>
            <a:r>
              <a:rPr lang="en-US" sz="23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6"/>
          <p:cNvSpPr/>
          <p:nvPr/>
        </p:nvSpPr>
        <p:spPr>
          <a:xfrm>
            <a:off x="5257800" y="2362200"/>
            <a:ext cx="35052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3200" b="1">
                <a:solidFill>
                  <a:srgbClr val="FF0000"/>
                </a:solidFill>
                <a:cs typeface="Arial" pitchFamily="34" charset="0"/>
              </a:rPr>
              <a:t>Output</a:t>
            </a:r>
            <a:r>
              <a:rPr lang="en-US" sz="3200">
                <a:cs typeface="Arial" pitchFamily="34" charset="0"/>
              </a:rPr>
              <a:t>:</a:t>
            </a:r>
          </a:p>
          <a:p>
            <a:r>
              <a:rPr lang="en-US" sz="3200"/>
              <a:t>1 2 3 4 5 6 7 8 9 10</a:t>
            </a:r>
          </a:p>
        </p:txBody>
      </p:sp>
      <p:sp>
        <p:nvSpPr>
          <p:cNvPr id="8" name="Rectangle 7"/>
          <p:cNvSpPr/>
          <p:nvPr/>
        </p:nvSpPr>
        <p:spPr>
          <a:xfrm>
            <a:off x="2743200" y="5562600"/>
            <a:ext cx="5745227"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400" b="1"/>
              <a:t>https://www.javatpoint.com/java-continue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a:solidFill>
                  <a:srgbClr val="0000FF"/>
                </a:solidFill>
              </a:rPr>
              <a:t>Java Comments</a:t>
            </a:r>
          </a:p>
        </p:txBody>
      </p:sp>
      <p:sp>
        <p:nvSpPr>
          <p:cNvPr id="3" name="Content Placeholder 2"/>
          <p:cNvSpPr>
            <a:spLocks noGrp="1"/>
          </p:cNvSpPr>
          <p:nvPr>
            <p:ph idx="1"/>
          </p:nvPr>
        </p:nvSpPr>
        <p:spPr>
          <a:xfrm>
            <a:off x="381000" y="685800"/>
            <a:ext cx="8458200" cy="5791200"/>
          </a:xfrm>
        </p:spPr>
        <p:txBody>
          <a:bodyPr>
            <a:noAutofit/>
          </a:bodyPr>
          <a:lstStyle/>
          <a:p>
            <a:pPr algn="just"/>
            <a:r>
              <a:rPr lang="en-US" sz="2300"/>
              <a:t>The </a:t>
            </a:r>
            <a:r>
              <a:rPr lang="en-US" sz="2300">
                <a:hlinkClick r:id="rId2"/>
              </a:rPr>
              <a:t>Java</a:t>
            </a:r>
            <a:r>
              <a:rPr lang="en-US" sz="2300"/>
              <a:t> comments are the statements in a program that are not executed by the compiler and interpreter.</a:t>
            </a:r>
          </a:p>
          <a:p>
            <a:pPr algn="just"/>
            <a:r>
              <a:rPr lang="en-US" sz="2300"/>
              <a:t>Why do we use comments in a code?</a:t>
            </a:r>
          </a:p>
          <a:p>
            <a:pPr algn="just"/>
            <a:r>
              <a:rPr lang="en-US" sz="2300"/>
              <a:t>Comments are used to make the program more readable by adding the details of the code.</a:t>
            </a:r>
          </a:p>
          <a:p>
            <a:pPr algn="just"/>
            <a:r>
              <a:rPr lang="en-US" sz="2300"/>
              <a:t>It makes easy to maintain the code and to find the errors easily.</a:t>
            </a:r>
          </a:p>
          <a:p>
            <a:pPr algn="just"/>
            <a:r>
              <a:rPr lang="en-US" sz="2300"/>
              <a:t>The comments can be used to provide information or explanation about the </a:t>
            </a:r>
            <a:r>
              <a:rPr lang="en-US" sz="2300">
                <a:hlinkClick r:id="rId3"/>
              </a:rPr>
              <a:t>variable</a:t>
            </a:r>
            <a:r>
              <a:rPr lang="en-US" sz="2300"/>
              <a:t>, method, </a:t>
            </a:r>
            <a:r>
              <a:rPr lang="en-US" sz="2300">
                <a:hlinkClick r:id="rId4"/>
              </a:rPr>
              <a:t>class</a:t>
            </a:r>
            <a:r>
              <a:rPr lang="en-US" sz="2300"/>
              <a:t>, or any statement.</a:t>
            </a:r>
          </a:p>
          <a:p>
            <a:pPr algn="just"/>
            <a:r>
              <a:rPr lang="en-US" sz="2300"/>
              <a:t>It can also be used to prevent the execution of program code while testing the alternative code.</a:t>
            </a:r>
          </a:p>
          <a:p>
            <a:pPr algn="just"/>
            <a:r>
              <a:rPr lang="en-US" sz="2300" b="1">
                <a:solidFill>
                  <a:srgbClr val="FF0000"/>
                </a:solidFill>
              </a:rPr>
              <a:t>Types of Java Comments</a:t>
            </a:r>
          </a:p>
          <a:p>
            <a:pPr algn="just">
              <a:buNone/>
            </a:pPr>
            <a:r>
              <a:rPr lang="en-US" sz="2300" b="1">
                <a:solidFill>
                  <a:srgbClr val="FF0000"/>
                </a:solidFill>
              </a:rPr>
              <a:t>There are three types of comments in Java.</a:t>
            </a:r>
          </a:p>
          <a:p>
            <a:pPr algn="just"/>
            <a:r>
              <a:rPr lang="en-US" sz="2300"/>
              <a:t>Single Line Comment</a:t>
            </a:r>
          </a:p>
          <a:p>
            <a:pPr algn="just"/>
            <a:r>
              <a:rPr lang="en-US" sz="2300"/>
              <a:t>Multi Line Comment</a:t>
            </a:r>
          </a:p>
          <a:p>
            <a:pPr algn="just"/>
            <a:r>
              <a:rPr lang="en-US" sz="2300"/>
              <a:t>Documentation Comment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a:solidFill>
                  <a:srgbClr val="0000FF"/>
                </a:solidFill>
              </a:rPr>
              <a:t>Types of Java Comments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descr="Java Types of Comments"/>
          <p:cNvPicPr>
            <a:picLocks noChangeAspect="1" noChangeArrowheads="1"/>
          </p:cNvPicPr>
          <p:nvPr/>
        </p:nvPicPr>
        <p:blipFill>
          <a:blip r:embed="rId2"/>
          <a:srcRect t="14915"/>
          <a:stretch>
            <a:fillRect/>
          </a:stretch>
        </p:blipFill>
        <p:spPr bwMode="auto">
          <a:xfrm>
            <a:off x="685800" y="990600"/>
            <a:ext cx="7772400" cy="4781646"/>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a:solidFill>
                  <a:srgbClr val="0000FF"/>
                </a:solidFill>
              </a:rPr>
              <a:t>More Java Links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8369" name="Rectangle 1"/>
          <p:cNvSpPr>
            <a:spLocks noChangeArrowheads="1"/>
          </p:cNvSpPr>
          <p:nvPr/>
        </p:nvSpPr>
        <p:spPr bwMode="auto">
          <a:xfrm>
            <a:off x="0" y="0"/>
            <a:ext cx="184731" cy="369332"/>
          </a:xfrm>
          <a:prstGeom prst="rect">
            <a:avLst/>
          </a:prstGeom>
          <a:solidFill>
            <a:srgbClr val="F9F9F9"/>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304800" y="838200"/>
            <a:ext cx="8610600" cy="4524315"/>
          </a:xfrm>
          <a:prstGeom prst="rect">
            <a:avLst/>
          </a:prstGeom>
        </p:spPr>
        <p:txBody>
          <a:bodyPr wrap="square">
            <a:spAutoFit/>
          </a:bodyPr>
          <a:lstStyle/>
          <a:p>
            <a:pPr marL="285750" lvl="0" indent="-285750" fontAlgn="base">
              <a:spcBef>
                <a:spcPct val="0"/>
              </a:spcBef>
              <a:spcAft>
                <a:spcPct val="0"/>
              </a:spcAft>
              <a:buFont typeface="Arial" pitchFamily="34" charset="0"/>
              <a:buChar char="•"/>
            </a:pPr>
            <a:r>
              <a:rPr lang="en-US" sz="2400" b="1">
                <a:latin typeface="Calibri" pitchFamily="34" charset="0"/>
                <a:ea typeface="Times New Roman" pitchFamily="18" charset="0"/>
                <a:cs typeface="Arial" pitchFamily="34" charset="0"/>
              </a:rPr>
              <a:t>How to Run Java Program in Command Prompt (JDK Installation)</a:t>
            </a:r>
            <a:endParaRPr lang="en-US" sz="1200" b="1">
              <a:latin typeface="Arial" pitchFamily="34" charset="0"/>
              <a:cs typeface="Arial" pitchFamily="34" charset="0"/>
            </a:endParaRPr>
          </a:p>
          <a:p>
            <a:pPr marL="285750" lvl="0" indent="-285750" eaLnBrk="0" fontAlgn="base" hangingPunct="0">
              <a:spcBef>
                <a:spcPct val="0"/>
              </a:spcBef>
              <a:spcAft>
                <a:spcPct val="0"/>
              </a:spcAft>
              <a:buFont typeface="Arial" pitchFamily="34" charset="0"/>
              <a:buChar char="•"/>
            </a:pPr>
            <a:r>
              <a:rPr lang="en-US" sz="2400" b="1">
                <a:latin typeface="Calibri" pitchFamily="34" charset="0"/>
                <a:ea typeface="Times New Roman" pitchFamily="18" charset="0"/>
                <a:cs typeface="Times New Roman" pitchFamily="18" charset="0"/>
                <a:hlinkClick r:id="rId2"/>
              </a:rPr>
              <a:t>https://youtu.be/F3Mh6NS69Z0</a:t>
            </a:r>
            <a:endParaRPr lang="en-US" sz="1200" b="1">
              <a:latin typeface="Arial" pitchFamily="34" charset="0"/>
              <a:cs typeface="Arial" pitchFamily="34" charset="0"/>
            </a:endParaRPr>
          </a:p>
          <a:p>
            <a:pPr marL="285750" lvl="0" indent="-285750" eaLnBrk="0" fontAlgn="base" hangingPunct="0">
              <a:spcBef>
                <a:spcPct val="0"/>
              </a:spcBef>
              <a:spcAft>
                <a:spcPct val="0"/>
              </a:spcAft>
              <a:buFont typeface="Arial" pitchFamily="34" charset="0"/>
              <a:buChar char="•"/>
            </a:pPr>
            <a:r>
              <a:rPr lang="en-US" sz="2400" b="1">
                <a:latin typeface="Calibri" pitchFamily="34" charset="0"/>
                <a:ea typeface="Times New Roman" pitchFamily="18" charset="0"/>
                <a:cs typeface="Times New Roman" pitchFamily="18" charset="0"/>
              </a:rPr>
              <a:t>Java Programming reference Links</a:t>
            </a:r>
            <a:endParaRPr lang="en-US" sz="1200" b="1">
              <a:latin typeface="Arial" pitchFamily="34" charset="0"/>
              <a:cs typeface="Arial" pitchFamily="34" charset="0"/>
            </a:endParaRPr>
          </a:p>
          <a:p>
            <a:pPr marL="285750" lvl="0" indent="-285750" eaLnBrk="0" fontAlgn="base" hangingPunct="0">
              <a:spcBef>
                <a:spcPct val="0"/>
              </a:spcBef>
              <a:spcAft>
                <a:spcPct val="0"/>
              </a:spcAft>
              <a:buFont typeface="Arial" pitchFamily="34" charset="0"/>
              <a:buChar char="•"/>
            </a:pPr>
            <a:r>
              <a:rPr lang="en-US" sz="2400" b="1">
                <a:latin typeface="Calibri" pitchFamily="34" charset="0"/>
                <a:ea typeface="Times New Roman" pitchFamily="18" charset="0"/>
                <a:cs typeface="Times New Roman" pitchFamily="18" charset="0"/>
                <a:hlinkClick r:id="rId3"/>
              </a:rPr>
              <a:t>https://www.javatpoint.com/java-tutorial</a:t>
            </a:r>
            <a:endParaRPr lang="en-US" sz="1200" b="1">
              <a:latin typeface="Arial" pitchFamily="34" charset="0"/>
              <a:cs typeface="Arial" pitchFamily="34" charset="0"/>
            </a:endParaRPr>
          </a:p>
          <a:p>
            <a:pPr marL="285750" lvl="0" indent="-285750" eaLnBrk="0" fontAlgn="base" hangingPunct="0">
              <a:spcBef>
                <a:spcPct val="0"/>
              </a:spcBef>
              <a:spcAft>
                <a:spcPct val="0"/>
              </a:spcAft>
              <a:buFont typeface="Arial" pitchFamily="34" charset="0"/>
              <a:buChar char="•"/>
            </a:pPr>
            <a:r>
              <a:rPr lang="en-US" sz="2400" b="1">
                <a:latin typeface="Calibri" pitchFamily="34" charset="0"/>
                <a:ea typeface="Times New Roman" pitchFamily="18" charset="0"/>
                <a:cs typeface="Times New Roman" pitchFamily="18" charset="0"/>
                <a:hlinkClick r:id="rId4"/>
              </a:rPr>
              <a:t>https://www.w3schools.com/java/default.asp</a:t>
            </a:r>
            <a:endParaRPr lang="en-US" sz="1200" b="1">
              <a:latin typeface="Arial" pitchFamily="34" charset="0"/>
              <a:cs typeface="Arial" pitchFamily="34" charset="0"/>
            </a:endParaRPr>
          </a:p>
          <a:p>
            <a:pPr marL="285750" lvl="0" indent="-285750" eaLnBrk="0" fontAlgn="base" hangingPunct="0">
              <a:spcBef>
                <a:spcPct val="0"/>
              </a:spcBef>
              <a:spcAft>
                <a:spcPct val="0"/>
              </a:spcAft>
              <a:buFont typeface="Arial" pitchFamily="34" charset="0"/>
              <a:buChar char="•"/>
            </a:pPr>
            <a:r>
              <a:rPr lang="en-US" sz="2400" b="1">
                <a:latin typeface="Calibri" pitchFamily="34" charset="0"/>
                <a:ea typeface="Times New Roman" pitchFamily="18" charset="0"/>
                <a:cs typeface="Times New Roman" pitchFamily="18" charset="0"/>
                <a:hlinkClick r:id="rId5"/>
              </a:rPr>
              <a:t>https://www.tutorialspoint.com/java/index.htm</a:t>
            </a:r>
            <a:endParaRPr lang="en-US" sz="1200" b="1">
              <a:latin typeface="Arial" pitchFamily="34" charset="0"/>
              <a:cs typeface="Arial" pitchFamily="34" charset="0"/>
            </a:endParaRPr>
          </a:p>
          <a:p>
            <a:pPr marL="285750" lvl="0" indent="-285750" eaLnBrk="0" fontAlgn="base" hangingPunct="0">
              <a:spcBef>
                <a:spcPct val="0"/>
              </a:spcBef>
              <a:spcAft>
                <a:spcPct val="0"/>
              </a:spcAft>
              <a:buFont typeface="Arial" pitchFamily="34" charset="0"/>
              <a:buChar char="•"/>
            </a:pPr>
            <a:r>
              <a:rPr lang="en-US" sz="2400" b="1">
                <a:latin typeface="Calibri" pitchFamily="34" charset="0"/>
                <a:ea typeface="Times New Roman" pitchFamily="18" charset="0"/>
                <a:cs typeface="Times New Roman" pitchFamily="18" charset="0"/>
                <a:hlinkClick r:id="rId6"/>
              </a:rPr>
              <a:t>https://simplesnippets.tech/courses/core-java-programming-tutorials-for-beginners/</a:t>
            </a:r>
            <a:endParaRPr lang="en-US" sz="1200" b="1">
              <a:latin typeface="Arial" pitchFamily="34" charset="0"/>
              <a:cs typeface="Arial" pitchFamily="34" charset="0"/>
            </a:endParaRPr>
          </a:p>
          <a:p>
            <a:pPr marL="285750" lvl="0" indent="-285750" eaLnBrk="0" fontAlgn="base" hangingPunct="0">
              <a:spcBef>
                <a:spcPct val="0"/>
              </a:spcBef>
              <a:spcAft>
                <a:spcPct val="0"/>
              </a:spcAft>
              <a:buFont typeface="Arial" pitchFamily="34" charset="0"/>
              <a:buChar char="•"/>
            </a:pPr>
            <a:r>
              <a:rPr lang="en-US" sz="2400" b="1">
                <a:latin typeface="Calibri" pitchFamily="34" charset="0"/>
                <a:ea typeface="Times New Roman" pitchFamily="18" charset="0"/>
                <a:cs typeface="Times New Roman" pitchFamily="18" charset="0"/>
              </a:rPr>
              <a:t>Java Full Course In 11 Hours | Java Programming |</a:t>
            </a:r>
            <a:r>
              <a:rPr lang="en-US" sz="2400" b="1" err="1">
                <a:latin typeface="Calibri" pitchFamily="34" charset="0"/>
                <a:ea typeface="Times New Roman" pitchFamily="18" charset="0"/>
                <a:cs typeface="Times New Roman" pitchFamily="18" charset="0"/>
              </a:rPr>
              <a:t>Simplilearn</a:t>
            </a:r>
            <a:endParaRPr lang="en-US" sz="1200" b="1">
              <a:latin typeface="Arial" pitchFamily="34" charset="0"/>
              <a:cs typeface="Arial" pitchFamily="34" charset="0"/>
            </a:endParaRPr>
          </a:p>
          <a:p>
            <a:pPr marL="285750" lvl="0" indent="-285750" eaLnBrk="0" fontAlgn="base" hangingPunct="0">
              <a:spcBef>
                <a:spcPct val="0"/>
              </a:spcBef>
              <a:spcAft>
                <a:spcPct val="0"/>
              </a:spcAft>
              <a:buFont typeface="Arial" pitchFamily="34" charset="0"/>
              <a:buChar char="•"/>
            </a:pPr>
            <a:r>
              <a:rPr lang="en-US" sz="2400" b="1">
                <a:latin typeface="Calibri" pitchFamily="34" charset="0"/>
                <a:ea typeface="Times New Roman" pitchFamily="18" charset="0"/>
                <a:cs typeface="Times New Roman" pitchFamily="18" charset="0"/>
                <a:hlinkClick r:id="rId7"/>
              </a:rPr>
              <a:t>https://youtu.be/CFD9EFcNZTQ</a:t>
            </a:r>
            <a:endParaRPr lang="en-US" sz="1200" b="1">
              <a:latin typeface="Arial" pitchFamily="34" charset="0"/>
              <a:cs typeface="Arial" pitchFamily="34" charset="0"/>
            </a:endParaRPr>
          </a:p>
          <a:p>
            <a:pPr marL="285750" lvl="0" indent="-285750" eaLnBrk="0" fontAlgn="base" hangingPunct="0">
              <a:spcBef>
                <a:spcPct val="0"/>
              </a:spcBef>
              <a:spcAft>
                <a:spcPct val="0"/>
              </a:spcAft>
              <a:buFont typeface="Arial" pitchFamily="34" charset="0"/>
              <a:buChar char="•"/>
            </a:pPr>
            <a:r>
              <a:rPr lang="en-US" sz="2400" b="1">
                <a:latin typeface="Calibri" pitchFamily="34" charset="0"/>
                <a:ea typeface="Times New Roman" pitchFamily="18" charset="0"/>
                <a:cs typeface="Times New Roman" pitchFamily="18" charset="0"/>
              </a:rPr>
              <a:t>Simply learn for java</a:t>
            </a:r>
            <a:endParaRPr lang="en-US" sz="2400" b="1">
              <a:latin typeface="Calibri" pitchFamily="34" charset="0"/>
              <a:ea typeface="Times New Roman" pitchFamily="18" charset="0"/>
              <a:cs typeface="Times New Roman" pitchFamily="18" charset="0"/>
              <a:hlinkClick r:id="rId8"/>
            </a:endParaRPr>
          </a:p>
          <a:p>
            <a:pPr marL="285750" lvl="0" indent="-285750" eaLnBrk="0" fontAlgn="base" hangingPunct="0">
              <a:spcBef>
                <a:spcPct val="0"/>
              </a:spcBef>
              <a:spcAft>
                <a:spcPct val="0"/>
              </a:spcAft>
              <a:buFont typeface="Arial" pitchFamily="34" charset="0"/>
              <a:buChar char="•"/>
            </a:pPr>
            <a:r>
              <a:rPr lang="en-US" sz="2400" b="1">
                <a:latin typeface="Calibri" pitchFamily="34" charset="0"/>
                <a:ea typeface="Times New Roman" pitchFamily="18" charset="0"/>
                <a:cs typeface="Times New Roman" pitchFamily="18" charset="0"/>
                <a:hlinkClick r:id="rId8"/>
              </a:rPr>
              <a:t>https://www.youtube.com/hashtag/javatutorialforbeginners</a:t>
            </a:r>
            <a:r>
              <a:rPr lang="en-US" sz="1200" b="1">
                <a:latin typeface="Arial" pitchFamily="34" charset="0"/>
                <a:cs typeface="Arial" pitchFamily="34" charset="0"/>
              </a:rPr>
              <a:t> </a:t>
            </a:r>
            <a:endParaRPr lang="en-US" sz="3600" b="1">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5791200"/>
          </a:xfrm>
        </p:spPr>
        <p:txBody>
          <a:bodyPr>
            <a:noAutofit/>
          </a:bodyPr>
          <a:lstStyle/>
          <a:p>
            <a:r>
              <a:rPr lang="en-US" sz="2400" b="1">
                <a:solidFill>
                  <a:srgbClr val="FF0000"/>
                </a:solidFill>
              </a:rPr>
              <a:t>Java if Statement</a:t>
            </a:r>
          </a:p>
          <a:p>
            <a:r>
              <a:rPr lang="en-US" sz="2400"/>
              <a:t>The Java if statement tests the condition. It executes the </a:t>
            </a:r>
            <a:r>
              <a:rPr lang="en-US" sz="2400" i="1"/>
              <a:t>if block</a:t>
            </a:r>
            <a:r>
              <a:rPr lang="en-US" sz="2400"/>
              <a:t> if condition is true.</a:t>
            </a:r>
          </a:p>
          <a:p>
            <a:pPr>
              <a:buNone/>
            </a:pPr>
            <a:r>
              <a:rPr lang="en-US" sz="2400" b="1"/>
              <a:t>Syntax:</a:t>
            </a:r>
            <a:endParaRPr lang="en-US" sz="2400"/>
          </a:p>
          <a:p>
            <a:pPr>
              <a:buNone/>
            </a:pPr>
            <a:r>
              <a:rPr lang="en-US" sz="2400" b="1"/>
              <a:t>if</a:t>
            </a:r>
            <a:r>
              <a:rPr lang="en-US" sz="2400"/>
              <a:t>(condition){  </a:t>
            </a:r>
          </a:p>
          <a:p>
            <a:pPr>
              <a:buNone/>
            </a:pPr>
            <a:r>
              <a:rPr lang="en-US" sz="2400"/>
              <a:t>//code to be executed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1746" name="Picture 2" descr="if statement in java"/>
          <p:cNvPicPr>
            <a:picLocks noChangeAspect="1" noChangeArrowheads="1"/>
          </p:cNvPicPr>
          <p:nvPr/>
        </p:nvPicPr>
        <p:blipFill>
          <a:blip r:embed="rId2"/>
          <a:srcRect/>
          <a:stretch>
            <a:fillRect/>
          </a:stretch>
        </p:blipFill>
        <p:spPr bwMode="auto">
          <a:xfrm>
            <a:off x="4343400" y="1905000"/>
            <a:ext cx="3065417" cy="3657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5791200"/>
          </a:xfrm>
        </p:spPr>
        <p:txBody>
          <a:bodyPr>
            <a:noAutofit/>
          </a:bodyPr>
          <a:lstStyle/>
          <a:p>
            <a:r>
              <a:rPr lang="en-US" sz="2400" dirty="0"/>
              <a:t>//Java Program to </a:t>
            </a:r>
            <a:r>
              <a:rPr lang="en-US" sz="2400" dirty="0" err="1"/>
              <a:t>demonstate</a:t>
            </a:r>
            <a:r>
              <a:rPr lang="en-US" sz="2400" dirty="0"/>
              <a:t> the use of if statement.  </a:t>
            </a:r>
          </a:p>
          <a:p>
            <a:pPr>
              <a:buNone/>
            </a:pPr>
            <a:r>
              <a:rPr lang="en-US" sz="2400" b="1" dirty="0"/>
              <a:t>public</a:t>
            </a:r>
            <a:r>
              <a:rPr lang="en-US" sz="2400" dirty="0"/>
              <a:t> </a:t>
            </a:r>
            <a:r>
              <a:rPr lang="en-US" sz="2400" b="1" dirty="0"/>
              <a:t>class</a:t>
            </a:r>
            <a:r>
              <a:rPr lang="en-US" sz="2400" dirty="0"/>
              <a:t> </a:t>
            </a:r>
            <a:r>
              <a:rPr lang="en-US" sz="2400" dirty="0" err="1"/>
              <a:t>IfExample</a:t>
            </a:r>
            <a:r>
              <a:rPr lang="en-US" sz="2400" dirty="0"/>
              <a:t> {  </a:t>
            </a:r>
          </a:p>
          <a:p>
            <a:pPr>
              <a:buNone/>
            </a:pP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  </a:t>
            </a:r>
          </a:p>
          <a:p>
            <a:pPr>
              <a:buNone/>
            </a:pPr>
            <a:r>
              <a:rPr lang="en-US" sz="2400" dirty="0"/>
              <a:t>    //defining an 'age' variable  </a:t>
            </a:r>
          </a:p>
          <a:p>
            <a:pPr>
              <a:buNone/>
            </a:pPr>
            <a:r>
              <a:rPr lang="en-US" sz="2400" dirty="0"/>
              <a:t>    </a:t>
            </a:r>
            <a:r>
              <a:rPr lang="en-US" sz="2400" b="1" dirty="0" err="1"/>
              <a:t>int</a:t>
            </a:r>
            <a:r>
              <a:rPr lang="en-US" sz="2400" dirty="0"/>
              <a:t> age=20;  </a:t>
            </a:r>
          </a:p>
          <a:p>
            <a:pPr>
              <a:buNone/>
            </a:pPr>
            <a:r>
              <a:rPr lang="en-US" sz="2400" dirty="0"/>
              <a:t>    //checking the age  </a:t>
            </a:r>
          </a:p>
          <a:p>
            <a:pPr>
              <a:buNone/>
            </a:pPr>
            <a:r>
              <a:rPr lang="en-US" sz="2400" dirty="0"/>
              <a:t>    </a:t>
            </a:r>
            <a:r>
              <a:rPr lang="en-US" sz="2400" b="1" dirty="0"/>
              <a:t>if</a:t>
            </a:r>
            <a:r>
              <a:rPr lang="en-US" sz="2400" dirty="0"/>
              <a:t>(age&gt;18){  </a:t>
            </a:r>
          </a:p>
          <a:p>
            <a:pPr>
              <a:buNone/>
            </a:pPr>
            <a:r>
              <a:rPr lang="en-US" sz="2400" dirty="0"/>
              <a:t>        </a:t>
            </a:r>
            <a:r>
              <a:rPr lang="en-US" sz="2400" dirty="0" err="1"/>
              <a:t>System.out.print</a:t>
            </a:r>
            <a:r>
              <a:rPr lang="en-US" sz="2400" dirty="0"/>
              <a:t>("Age is greater than 18");  </a:t>
            </a:r>
          </a:p>
          <a:p>
            <a:pPr>
              <a:buNone/>
            </a:pPr>
            <a:r>
              <a:rPr lang="en-US" sz="2400" dirty="0"/>
              <a:t>    }  </a:t>
            </a:r>
          </a:p>
          <a:p>
            <a:pPr>
              <a:buNone/>
            </a:pPr>
            <a:r>
              <a:rPr lang="en-US" sz="2400" dirty="0"/>
              <a:t>}  </a:t>
            </a:r>
          </a:p>
          <a:p>
            <a:pPr>
              <a:buNone/>
            </a:pPr>
            <a:r>
              <a:rPr lang="en-US" sz="24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3962400" y="4953000"/>
            <a:ext cx="34290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r>
              <a:rPr lang="en-US" sz="2400">
                <a:cs typeface="Arial" pitchFamily="34" charset="0"/>
              </a:rPr>
              <a:t>:</a:t>
            </a:r>
          </a:p>
          <a:p>
            <a:pPr lvl="0" algn="just" eaLnBrk="0" fontAlgn="base" hangingPunct="0">
              <a:spcBef>
                <a:spcPct val="0"/>
              </a:spcBef>
              <a:spcAft>
                <a:spcPct val="0"/>
              </a:spcAft>
            </a:pPr>
            <a:r>
              <a:rPr lang="en-US" sz="2400">
                <a:cs typeface="Arial" pitchFamily="34" charset="0"/>
              </a:rPr>
              <a:t>Age is greater than 18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5791200"/>
          </a:xfrm>
        </p:spPr>
        <p:txBody>
          <a:bodyPr>
            <a:noAutofit/>
          </a:bodyPr>
          <a:lstStyle/>
          <a:p>
            <a:r>
              <a:rPr lang="en-US" sz="2400"/>
              <a:t>//A Java Program to demonstrate the use of if-else statement.  </a:t>
            </a:r>
          </a:p>
          <a:p>
            <a:r>
              <a:rPr lang="en-US" sz="2400"/>
              <a:t>//It is a program of odd and even number.  </a:t>
            </a:r>
          </a:p>
          <a:p>
            <a:pPr>
              <a:buNone/>
            </a:pPr>
            <a:r>
              <a:rPr lang="en-US" sz="2400" b="1"/>
              <a:t>public</a:t>
            </a:r>
            <a:r>
              <a:rPr lang="en-US" sz="2400"/>
              <a:t> </a:t>
            </a:r>
            <a:r>
              <a:rPr lang="en-US" sz="2400" b="1"/>
              <a:t>class</a:t>
            </a:r>
            <a:r>
              <a:rPr lang="en-US" sz="2400"/>
              <a:t> </a:t>
            </a:r>
            <a:r>
              <a:rPr lang="en-US" sz="2400" err="1"/>
              <a:t>IfElseExample</a:t>
            </a:r>
            <a:r>
              <a:rPr lang="en-US" sz="2400"/>
              <a:t> {  </a:t>
            </a:r>
          </a:p>
          <a:p>
            <a:pPr>
              <a:buNone/>
            </a:pP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  </a:t>
            </a:r>
          </a:p>
          <a:p>
            <a:pPr>
              <a:buNone/>
            </a:pPr>
            <a:r>
              <a:rPr lang="en-US" sz="2400"/>
              <a:t>    //defining a variable  </a:t>
            </a:r>
          </a:p>
          <a:p>
            <a:pPr>
              <a:buNone/>
            </a:pPr>
            <a:r>
              <a:rPr lang="en-US" sz="2400"/>
              <a:t>    </a:t>
            </a:r>
            <a:r>
              <a:rPr lang="en-US" sz="2400" b="1" err="1"/>
              <a:t>int</a:t>
            </a:r>
            <a:r>
              <a:rPr lang="en-US" sz="2400"/>
              <a:t> number=13;  </a:t>
            </a:r>
          </a:p>
          <a:p>
            <a:pPr>
              <a:buNone/>
            </a:pPr>
            <a:r>
              <a:rPr lang="en-US" sz="2400"/>
              <a:t>    //Check if the number is divisible by 2 or not  </a:t>
            </a:r>
          </a:p>
          <a:p>
            <a:pPr>
              <a:buNone/>
            </a:pPr>
            <a:r>
              <a:rPr lang="en-US" sz="2400"/>
              <a:t>    </a:t>
            </a:r>
            <a:r>
              <a:rPr lang="en-US" sz="2400" b="1"/>
              <a:t>if</a:t>
            </a:r>
            <a:r>
              <a:rPr lang="en-US" sz="2400"/>
              <a:t>(number%2==0){  </a:t>
            </a:r>
          </a:p>
          <a:p>
            <a:pPr>
              <a:buNone/>
            </a:pPr>
            <a:r>
              <a:rPr lang="en-US" sz="2400"/>
              <a:t>        System.out.println("even number");  </a:t>
            </a:r>
          </a:p>
          <a:p>
            <a:pPr>
              <a:buNone/>
            </a:pPr>
            <a:r>
              <a:rPr lang="en-US" sz="2400"/>
              <a:t>    }</a:t>
            </a:r>
            <a:r>
              <a:rPr lang="en-US" sz="2400" b="1"/>
              <a:t>else</a:t>
            </a:r>
            <a:r>
              <a:rPr lang="en-US" sz="2400"/>
              <a:t>{  </a:t>
            </a:r>
          </a:p>
          <a:p>
            <a:pPr>
              <a:buNone/>
            </a:pPr>
            <a:r>
              <a:rPr lang="en-US" sz="2400"/>
              <a:t>        System.out.println("odd number");  </a:t>
            </a:r>
          </a:p>
          <a:p>
            <a:pPr>
              <a:buNone/>
            </a:pPr>
            <a:r>
              <a:rPr lang="en-US" sz="2400"/>
              <a:t>    }  </a:t>
            </a:r>
          </a:p>
          <a:p>
            <a:pPr>
              <a:buNone/>
            </a:pPr>
            <a:r>
              <a:rPr lang="en-US" sz="2400"/>
              <a:t>}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6629400" y="4724400"/>
            <a:ext cx="18288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r>
              <a:rPr lang="en-US" sz="2400">
                <a:cs typeface="Arial" pitchFamily="34" charset="0"/>
              </a:rPr>
              <a:t>:</a:t>
            </a:r>
          </a:p>
          <a:p>
            <a:pPr lvl="0" algn="just" eaLnBrk="0" fontAlgn="base" hangingPunct="0">
              <a:spcBef>
                <a:spcPct val="0"/>
              </a:spcBef>
              <a:spcAft>
                <a:spcPct val="0"/>
              </a:spcAft>
            </a:pPr>
            <a:r>
              <a:rPr lang="en-US" sz="2400"/>
              <a:t>odd number</a:t>
            </a:r>
            <a:endParaRPr lang="en-US" sz="240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5791200"/>
          </a:xfrm>
        </p:spPr>
        <p:txBody>
          <a:bodyPr>
            <a:noAutofit/>
          </a:bodyPr>
          <a:lstStyle/>
          <a:p>
            <a:r>
              <a:rPr lang="en-US" sz="2400" b="1">
                <a:solidFill>
                  <a:srgbClr val="FF0000"/>
                </a:solidFill>
              </a:rPr>
              <a:t>Java if-else Statement</a:t>
            </a:r>
          </a:p>
          <a:p>
            <a:r>
              <a:rPr lang="en-US" sz="2400"/>
              <a:t>The Java if-else statement also tests the condition. It executes the </a:t>
            </a:r>
            <a:r>
              <a:rPr lang="en-US" sz="2400" i="1"/>
              <a:t>if block</a:t>
            </a:r>
            <a:r>
              <a:rPr lang="en-US" sz="2400"/>
              <a:t> if condition is true otherwise </a:t>
            </a:r>
            <a:r>
              <a:rPr lang="en-US" sz="2400" i="1"/>
              <a:t>else block</a:t>
            </a:r>
            <a:r>
              <a:rPr lang="en-US" sz="2400"/>
              <a:t> is executed.</a:t>
            </a:r>
          </a:p>
          <a:p>
            <a:pPr>
              <a:buNone/>
            </a:pPr>
            <a:r>
              <a:rPr lang="en-US" sz="2400" b="1"/>
              <a:t>Syntax:</a:t>
            </a:r>
            <a:endParaRPr lang="en-US" sz="2400"/>
          </a:p>
          <a:p>
            <a:pPr>
              <a:buNone/>
            </a:pPr>
            <a:r>
              <a:rPr lang="en-US" sz="2400" b="1"/>
              <a:t>if</a:t>
            </a:r>
            <a:r>
              <a:rPr lang="en-US" sz="2400"/>
              <a:t>(condition){  </a:t>
            </a:r>
          </a:p>
          <a:p>
            <a:pPr>
              <a:buNone/>
            </a:pPr>
            <a:r>
              <a:rPr lang="en-US" sz="2400"/>
              <a:t>//code if condition is true  </a:t>
            </a:r>
          </a:p>
          <a:p>
            <a:pPr>
              <a:buNone/>
            </a:pPr>
            <a:r>
              <a:rPr lang="en-US" sz="2400"/>
              <a:t>}</a:t>
            </a:r>
            <a:r>
              <a:rPr lang="en-US" sz="2400" b="1"/>
              <a:t>else</a:t>
            </a:r>
            <a:r>
              <a:rPr lang="en-US" sz="2400"/>
              <a:t>{  </a:t>
            </a:r>
          </a:p>
          <a:p>
            <a:pPr>
              <a:buNone/>
            </a:pPr>
            <a:r>
              <a:rPr lang="en-US" sz="2400"/>
              <a:t>//code if condition is false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5842" name="Picture 2" descr="if-else statement in java"/>
          <p:cNvPicPr>
            <a:picLocks noChangeAspect="1" noChangeArrowheads="1"/>
          </p:cNvPicPr>
          <p:nvPr/>
        </p:nvPicPr>
        <p:blipFill>
          <a:blip r:embed="rId2"/>
          <a:srcRect/>
          <a:stretch>
            <a:fillRect/>
          </a:stretch>
        </p:blipFill>
        <p:spPr bwMode="auto">
          <a:xfrm>
            <a:off x="4724400" y="1905000"/>
            <a:ext cx="3048000" cy="363621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6"/>
          </a:lnRef>
          <a:fillRef idx="2">
            <a:schemeClr val="accent6"/>
          </a:fillRef>
          <a:effectRef idx="1">
            <a:schemeClr val="accent6"/>
          </a:effectRef>
          <a:fontRef idx="minor">
            <a:schemeClr val="dk1"/>
          </a:fontRef>
        </p:style>
        <p:txBody>
          <a:bodyPr>
            <a:noAutofit/>
          </a:bodyPr>
          <a:lstStyle/>
          <a:p>
            <a:r>
              <a:rPr lang="en-US" sz="2400" b="1">
                <a:solidFill>
                  <a:srgbClr val="0000FF"/>
                </a:solidFill>
              </a:rPr>
              <a:t>Java Flow Control</a:t>
            </a:r>
          </a:p>
        </p:txBody>
      </p:sp>
      <p:sp>
        <p:nvSpPr>
          <p:cNvPr id="3" name="Content Placeholder 2"/>
          <p:cNvSpPr>
            <a:spLocks noGrp="1"/>
          </p:cNvSpPr>
          <p:nvPr>
            <p:ph idx="1"/>
          </p:nvPr>
        </p:nvSpPr>
        <p:spPr>
          <a:xfrm>
            <a:off x="304800" y="685800"/>
            <a:ext cx="8458200" cy="5791200"/>
          </a:xfrm>
        </p:spPr>
        <p:txBody>
          <a:bodyPr>
            <a:noAutofit/>
          </a:bodyPr>
          <a:lstStyle/>
          <a:p>
            <a:r>
              <a:rPr lang="en-US" sz="2400" b="1">
                <a:solidFill>
                  <a:srgbClr val="FF0000"/>
                </a:solidFill>
              </a:rPr>
              <a:t>Leap Year Example:</a:t>
            </a:r>
            <a:endParaRPr lang="en-US" sz="2400">
              <a:solidFill>
                <a:srgbClr val="FF0000"/>
              </a:solidFill>
            </a:endParaRPr>
          </a:p>
          <a:p>
            <a:r>
              <a:rPr lang="en-US" sz="2400"/>
              <a:t>A year is leap, if it is divisible by 4 and 400. But, not by 100.</a:t>
            </a:r>
          </a:p>
          <a:p>
            <a:pPr>
              <a:buNone/>
            </a:pPr>
            <a:r>
              <a:rPr lang="en-US" sz="2400" b="1"/>
              <a:t>public</a:t>
            </a:r>
            <a:r>
              <a:rPr lang="en-US" sz="2400"/>
              <a:t> </a:t>
            </a:r>
            <a:r>
              <a:rPr lang="en-US" sz="2400" b="1"/>
              <a:t>class</a:t>
            </a:r>
            <a:r>
              <a:rPr lang="en-US" sz="2400"/>
              <a:t> </a:t>
            </a:r>
            <a:r>
              <a:rPr lang="en-US" sz="2400" err="1"/>
              <a:t>LeapYearExample</a:t>
            </a:r>
            <a:r>
              <a:rPr lang="en-US" sz="2400"/>
              <a:t> {    </a:t>
            </a:r>
          </a:p>
          <a:p>
            <a:pPr>
              <a:buNone/>
            </a:pP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    </a:t>
            </a:r>
          </a:p>
          <a:p>
            <a:pPr>
              <a:buNone/>
            </a:pPr>
            <a:r>
              <a:rPr lang="en-US" sz="2400"/>
              <a:t>    </a:t>
            </a:r>
            <a:r>
              <a:rPr lang="en-US" sz="2400" b="1" err="1"/>
              <a:t>int</a:t>
            </a:r>
            <a:r>
              <a:rPr lang="en-US" sz="2400"/>
              <a:t> year=2020;    </a:t>
            </a:r>
          </a:p>
          <a:p>
            <a:pPr>
              <a:buNone/>
            </a:pPr>
            <a:r>
              <a:rPr lang="en-US" sz="2400"/>
              <a:t>    </a:t>
            </a:r>
            <a:r>
              <a:rPr lang="en-US" sz="2400" b="1"/>
              <a:t>if</a:t>
            </a:r>
            <a:r>
              <a:rPr lang="en-US" sz="2400"/>
              <a:t>(((year % 4 ==0) &amp;&amp; (year % 100 !=0)) || (year % 400==0)){  </a:t>
            </a:r>
          </a:p>
          <a:p>
            <a:pPr>
              <a:buNone/>
            </a:pPr>
            <a:r>
              <a:rPr lang="en-US" sz="2400"/>
              <a:t>        System.out.println("LEAP YEAR");  </a:t>
            </a:r>
          </a:p>
          <a:p>
            <a:pPr>
              <a:buNone/>
            </a:pPr>
            <a:r>
              <a:rPr lang="en-US" sz="2400"/>
              <a:t>    }  </a:t>
            </a:r>
          </a:p>
          <a:p>
            <a:pPr>
              <a:buNone/>
            </a:pPr>
            <a:r>
              <a:rPr lang="en-US" sz="2400"/>
              <a:t>    </a:t>
            </a:r>
            <a:r>
              <a:rPr lang="en-US" sz="2400" b="1"/>
              <a:t>else</a:t>
            </a:r>
            <a:r>
              <a:rPr lang="en-US" sz="2400"/>
              <a:t>{  </a:t>
            </a:r>
          </a:p>
          <a:p>
            <a:pPr>
              <a:buNone/>
            </a:pPr>
            <a:r>
              <a:rPr lang="en-US" sz="2400"/>
              <a:t>        System.out.println("COMMON YEAR");  </a:t>
            </a:r>
          </a:p>
          <a:p>
            <a:pPr>
              <a:buNone/>
            </a:pPr>
            <a:r>
              <a:rPr lang="en-US" sz="2400"/>
              <a:t>    }  </a:t>
            </a:r>
          </a:p>
          <a:p>
            <a:pPr>
              <a:buNone/>
            </a:pPr>
            <a:r>
              <a:rPr lang="en-US" sz="2400"/>
              <a:t>}    </a:t>
            </a:r>
          </a:p>
          <a:p>
            <a:pPr>
              <a:buNone/>
            </a:pPr>
            <a:r>
              <a:rPr lang="en-US" sz="240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Unit-1 Java Introduction</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6629400" y="4724400"/>
            <a:ext cx="18288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r>
              <a:rPr lang="en-US" sz="2400">
                <a:cs typeface="Arial" pitchFamily="34" charset="0"/>
              </a:rPr>
              <a:t>:</a:t>
            </a:r>
          </a:p>
          <a:p>
            <a:pPr lvl="0" algn="just" eaLnBrk="0" fontAlgn="base" hangingPunct="0">
              <a:spcBef>
                <a:spcPct val="0"/>
              </a:spcBef>
              <a:spcAft>
                <a:spcPct val="0"/>
              </a:spcAft>
            </a:pPr>
            <a:r>
              <a:rPr lang="en-US" sz="2400"/>
              <a:t>LEAP YEAR</a:t>
            </a:r>
            <a:endParaRPr lang="en-US" sz="240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0EBE9624386D49ABC9988ACF6DA595" ma:contentTypeVersion="3" ma:contentTypeDescription="Create a new document." ma:contentTypeScope="" ma:versionID="fbd1f8e5b948081c1fc58e041d2a6ce1">
  <xsd:schema xmlns:xsd="http://www.w3.org/2001/XMLSchema" xmlns:xs="http://www.w3.org/2001/XMLSchema" xmlns:p="http://schemas.microsoft.com/office/2006/metadata/properties" xmlns:ns2="4d9ecad1-6bea-4701-ac36-8f7544a08216" targetNamespace="http://schemas.microsoft.com/office/2006/metadata/properties" ma:root="true" ma:fieldsID="efb485366bc43f4f13fc8e2abdaee201" ns2:_="">
    <xsd:import namespace="4d9ecad1-6bea-4701-ac36-8f7544a0821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9ecad1-6bea-4701-ac36-8f7544a08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75352D-DF3A-4E57-901E-8BEAEC0308C0}">
  <ds:schemaRefs>
    <ds:schemaRef ds:uri="http://schemas.microsoft.com/office/2006/metadata/properties"/>
    <ds:schemaRef ds:uri="http://schemas.microsoft.com/office/infopath/2007/PartnerControls"/>
    <ds:schemaRef ds:uri="c2a42399-4665-45ed-9c4d-b0744917de01"/>
  </ds:schemaRefs>
</ds:datastoreItem>
</file>

<file path=customXml/itemProps2.xml><?xml version="1.0" encoding="utf-8"?>
<ds:datastoreItem xmlns:ds="http://schemas.openxmlformats.org/officeDocument/2006/customXml" ds:itemID="{C6703DF3-D832-4C0A-BA25-BA44044D17FD}">
  <ds:schemaRefs>
    <ds:schemaRef ds:uri="http://schemas.microsoft.com/sharepoint/v3/contenttype/forms"/>
  </ds:schemaRefs>
</ds:datastoreItem>
</file>

<file path=customXml/itemProps3.xml><?xml version="1.0" encoding="utf-8"?>
<ds:datastoreItem xmlns:ds="http://schemas.openxmlformats.org/officeDocument/2006/customXml" ds:itemID="{3E4C6721-9D04-42E6-BA03-B57BAC87AE4C}"/>
</file>

<file path=docProps/app.xml><?xml version="1.0" encoding="utf-8"?>
<Properties xmlns="http://schemas.openxmlformats.org/officeDocument/2006/extended-properties" xmlns:vt="http://schemas.openxmlformats.org/officeDocument/2006/docPropsVTypes">
  <TotalTime>80</TotalTime>
  <Words>1200</Words>
  <Application>Microsoft Office PowerPoint</Application>
  <PresentationFormat>On-screen Show (4:3)</PresentationFormat>
  <Paragraphs>560</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Times New Roman</vt:lpstr>
      <vt:lpstr>Office Theme</vt:lpstr>
      <vt:lpstr>CSE 2006 - Programming in Java  Course Type: LP          Credits: 3</vt:lpstr>
      <vt:lpstr>Unit-1  Contents</vt:lpstr>
      <vt:lpstr>Java Flow Control</vt:lpstr>
      <vt:lpstr>Java Flow Control</vt:lpstr>
      <vt:lpstr>Java Flow Control</vt:lpstr>
      <vt:lpstr>Java Flow Control</vt:lpstr>
      <vt:lpstr>Java Flow Control</vt:lpstr>
      <vt:lpstr>Java Flow Control</vt:lpstr>
      <vt:lpstr>Java Flow Control</vt:lpstr>
      <vt:lpstr>Java Flow Control</vt:lpstr>
      <vt:lpstr>Java Flow Control</vt:lpstr>
      <vt:lpstr>Java Flow Control</vt:lpstr>
      <vt:lpstr>Java Flow Control</vt:lpstr>
      <vt:lpstr>Java Flow Control</vt:lpstr>
      <vt:lpstr>Java Flow Control</vt:lpstr>
      <vt:lpstr>Java Flow Control</vt:lpstr>
      <vt:lpstr>Java Flow Control</vt:lpstr>
      <vt:lpstr>Java Flow Control</vt:lpstr>
      <vt:lpstr>Java Flow Control</vt:lpstr>
      <vt:lpstr>Java Simple for Loop</vt:lpstr>
      <vt:lpstr>Loops in Java</vt:lpstr>
      <vt:lpstr>Java Simple for Loop</vt:lpstr>
      <vt:lpstr>Java Simple for Loop</vt:lpstr>
      <vt:lpstr>Java Nested for Loop</vt:lpstr>
      <vt:lpstr>Java Nested for Loop</vt:lpstr>
      <vt:lpstr>Java for-each Loop</vt:lpstr>
      <vt:lpstr>Java Nested for Loop</vt:lpstr>
      <vt:lpstr>Java Infinitive for Loop</vt:lpstr>
      <vt:lpstr>Java Infinitive for Loop</vt:lpstr>
      <vt:lpstr>Java While Loop</vt:lpstr>
      <vt:lpstr>Java While Loop</vt:lpstr>
      <vt:lpstr>Java While Loop</vt:lpstr>
      <vt:lpstr>Java do-while Loop</vt:lpstr>
      <vt:lpstr>Java do-while Loop</vt:lpstr>
      <vt:lpstr>Java do-while Loop</vt:lpstr>
      <vt:lpstr>Java Break Statement</vt:lpstr>
      <vt:lpstr>Java Break Statement</vt:lpstr>
      <vt:lpstr>Java Break Statement with Loop</vt:lpstr>
      <vt:lpstr>Java Continue Statement</vt:lpstr>
      <vt:lpstr>Java Continue Statement</vt:lpstr>
      <vt:lpstr>Java Comments</vt:lpstr>
      <vt:lpstr>Types of Java Comments</vt:lpstr>
      <vt:lpstr>More Java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3002 - Programming in Java  Course Type: LTP  Credits: 4</dc:title>
  <dc:creator>Admin</dc:creator>
  <cp:lastModifiedBy>Subash Chandra Bose</cp:lastModifiedBy>
  <cp:revision>10</cp:revision>
  <dcterms:created xsi:type="dcterms:W3CDTF">2006-08-16T00:00:00Z</dcterms:created>
  <dcterms:modified xsi:type="dcterms:W3CDTF">2023-11-24T06:05:55Z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0x010100110EBE9624386D49ABC9988ACF6DA595</vt:lpwstr>
  </property>
</Properties>
</file>