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5"/>
  </p:notesMasterIdLst>
  <p:handoutMasterIdLst>
    <p:handoutMasterId r:id="rId56"/>
  </p:handoutMasterIdLst>
  <p:sldIdLst>
    <p:sldId id="256" r:id="rId5"/>
    <p:sldId id="282" r:id="rId6"/>
    <p:sldId id="351" r:id="rId7"/>
    <p:sldId id="262" r:id="rId8"/>
    <p:sldId id="350" r:id="rId9"/>
    <p:sldId id="283" r:id="rId10"/>
    <p:sldId id="284" r:id="rId11"/>
    <p:sldId id="285" r:id="rId12"/>
    <p:sldId id="286" r:id="rId13"/>
    <p:sldId id="287" r:id="rId14"/>
    <p:sldId id="289" r:id="rId15"/>
    <p:sldId id="290" r:id="rId16"/>
    <p:sldId id="291" r:id="rId17"/>
    <p:sldId id="292"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9" r:id="rId31"/>
    <p:sldId id="307" r:id="rId32"/>
    <p:sldId id="308" r:id="rId33"/>
    <p:sldId id="310" r:id="rId34"/>
    <p:sldId id="311" r:id="rId35"/>
    <p:sldId id="312" r:id="rId36"/>
    <p:sldId id="313" r:id="rId37"/>
    <p:sldId id="316" r:id="rId38"/>
    <p:sldId id="323" r:id="rId39"/>
    <p:sldId id="325" r:id="rId40"/>
    <p:sldId id="324" r:id="rId41"/>
    <p:sldId id="326" r:id="rId42"/>
    <p:sldId id="327" r:id="rId43"/>
    <p:sldId id="329" r:id="rId44"/>
    <p:sldId id="328" r:id="rId45"/>
    <p:sldId id="331" r:id="rId46"/>
    <p:sldId id="333" r:id="rId47"/>
    <p:sldId id="334" r:id="rId48"/>
    <p:sldId id="349" r:id="rId49"/>
    <p:sldId id="335" r:id="rId50"/>
    <p:sldId id="336" r:id="rId51"/>
    <p:sldId id="337" r:id="rId52"/>
    <p:sldId id="339" r:id="rId53"/>
    <p:sldId id="34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B02DC-BA1D-4CC7-9D84-86EC30CACDDA}" v="1" dt="2023-06-23T08:37:57.626"/>
    <p1510:client id="{3814DC8E-7BD4-4FAB-9F40-CC71900BAE8E}" v="1" dt="2023-06-12T09:43:50.657"/>
    <p1510:client id="{512D4CF7-A079-454B-B214-A6936C4A07A1}" v="3" dt="2023-06-19T17:38:12.946"/>
    <p1510:client id="{688236FB-5426-4A2D-8B91-05F1337320ED}" v="1" dt="2023-06-16T06:35:43.128"/>
    <p1510:client id="{6F1B781D-B0BE-4A48-A6CD-540A7DC1BF40}" v="1" dt="2023-06-14T18:18:58.199"/>
    <p1510:client id="{75918A09-58EB-4B7E-A815-49A36BFBF9AE}" v="2" dt="2023-07-10T16:12:19.403"/>
    <p1510:client id="{8DCE2624-D1F3-42FA-A978-0DFDB4DFFBB3}" v="2" dt="2023-07-10T10:23:18.830"/>
    <p1510:client id="{98AF2089-FAED-47DE-8C13-574D16386625}" v="1" dt="2023-07-05T09:46:46.993"/>
    <p1510:client id="{C7C676EF-918F-4AAD-A6CE-0289421E7555}" v="1" dt="2023-06-15T07:31:08.308"/>
    <p1510:client id="{C8299F86-37B5-402D-8B81-56BB7AC3BAFE}" v="35" dt="2023-07-11T05:55:51.753"/>
    <p1510:client id="{D41E626D-6BB5-4820-AD4F-C3F46F46EAA8}" v="1" dt="2023-06-12T09:43:20.958"/>
    <p1510:client id="{EB52F409-54E9-4B50-963F-56274A364C7B}" v="2" dt="2023-07-11T04:48:31.535"/>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S10058" userId="S::keerthana.m2021@vitbhopal.ac.in::cbd1b3e2-31d0-4c06-92b1-af6f9e63a743" providerId="AD" clId="Web-{6F1B781D-B0BE-4A48-A6CD-540A7DC1BF40}"/>
    <pc:docChg chg="modSld">
      <pc:chgData name="21BAS10058" userId="S::keerthana.m2021@vitbhopal.ac.in::cbd1b3e2-31d0-4c06-92b1-af6f9e63a743" providerId="AD" clId="Web-{6F1B781D-B0BE-4A48-A6CD-540A7DC1BF40}" dt="2023-06-14T18:18:58.199" v="0" actId="1076"/>
      <pc:docMkLst>
        <pc:docMk/>
      </pc:docMkLst>
      <pc:sldChg chg="modSp">
        <pc:chgData name="21BAS10058" userId="S::keerthana.m2021@vitbhopal.ac.in::cbd1b3e2-31d0-4c06-92b1-af6f9e63a743" providerId="AD" clId="Web-{6F1B781D-B0BE-4A48-A6CD-540A7DC1BF40}" dt="2023-06-14T18:18:58.199" v="0" actId="1076"/>
        <pc:sldMkLst>
          <pc:docMk/>
          <pc:sldMk cId="0" sldId="298"/>
        </pc:sldMkLst>
        <pc:spChg chg="mod">
          <ac:chgData name="21BAS10058" userId="S::keerthana.m2021@vitbhopal.ac.in::cbd1b3e2-31d0-4c06-92b1-af6f9e63a743" providerId="AD" clId="Web-{6F1B781D-B0BE-4A48-A6CD-540A7DC1BF40}" dt="2023-06-14T18:18:58.199" v="0" actId="1076"/>
          <ac:spMkLst>
            <pc:docMk/>
            <pc:sldMk cId="0" sldId="298"/>
            <ac:spMk id="3" creationId="{00000000-0000-0000-0000-000000000000}"/>
          </ac:spMkLst>
        </pc:spChg>
      </pc:sldChg>
    </pc:docChg>
  </pc:docChgLst>
  <pc:docChgLst>
    <pc:chgData name="21BAI10409" userId="S::ankit.choudhary2021@vitbhopal.ac.in::b6c0df6c-cd69-4753-a4c6-dcd3a620573a" providerId="AD" clId="Web-{D41E626D-6BB5-4820-AD4F-C3F46F46EAA8}"/>
    <pc:docChg chg="addSld">
      <pc:chgData name="21BAI10409" userId="S::ankit.choudhary2021@vitbhopal.ac.in::b6c0df6c-cd69-4753-a4c6-dcd3a620573a" providerId="AD" clId="Web-{D41E626D-6BB5-4820-AD4F-C3F46F46EAA8}" dt="2023-06-12T09:43:20.958" v="0"/>
      <pc:docMkLst>
        <pc:docMk/>
      </pc:docMkLst>
      <pc:sldChg chg="new">
        <pc:chgData name="21BAI10409" userId="S::ankit.choudhary2021@vitbhopal.ac.in::b6c0df6c-cd69-4753-a4c6-dcd3a620573a" providerId="AD" clId="Web-{D41E626D-6BB5-4820-AD4F-C3F46F46EAA8}" dt="2023-06-12T09:43:20.958" v="0"/>
        <pc:sldMkLst>
          <pc:docMk/>
          <pc:sldMk cId="625763639" sldId="352"/>
        </pc:sldMkLst>
      </pc:sldChg>
    </pc:docChg>
  </pc:docChgLst>
  <pc:docChgLst>
    <pc:chgData name="21BAI10482" userId="S::ishika.kewalramani2021@vitbhopal.ac.in::f71f69bf-f4a9-4b18-a5a0-073764bf165f" providerId="AD" clId="Web-{75918A09-58EB-4B7E-A815-49A36BFBF9AE}"/>
    <pc:docChg chg="modSld">
      <pc:chgData name="21BAI10482" userId="S::ishika.kewalramani2021@vitbhopal.ac.in::f71f69bf-f4a9-4b18-a5a0-073764bf165f" providerId="AD" clId="Web-{75918A09-58EB-4B7E-A815-49A36BFBF9AE}" dt="2023-07-10T16:12:19.403" v="1" actId="1076"/>
      <pc:docMkLst>
        <pc:docMk/>
      </pc:docMkLst>
      <pc:sldChg chg="modSp">
        <pc:chgData name="21BAI10482" userId="S::ishika.kewalramani2021@vitbhopal.ac.in::f71f69bf-f4a9-4b18-a5a0-073764bf165f" providerId="AD" clId="Web-{75918A09-58EB-4B7E-A815-49A36BFBF9AE}" dt="2023-07-10T16:12:19.403" v="1" actId="1076"/>
        <pc:sldMkLst>
          <pc:docMk/>
          <pc:sldMk cId="0" sldId="286"/>
        </pc:sldMkLst>
        <pc:spChg chg="mod">
          <ac:chgData name="21BAI10482" userId="S::ishika.kewalramani2021@vitbhopal.ac.in::f71f69bf-f4a9-4b18-a5a0-073764bf165f" providerId="AD" clId="Web-{75918A09-58EB-4B7E-A815-49A36BFBF9AE}" dt="2023-07-10T16:12:19.403" v="1" actId="1076"/>
          <ac:spMkLst>
            <pc:docMk/>
            <pc:sldMk cId="0" sldId="286"/>
            <ac:spMk id="3" creationId="{00000000-0000-0000-0000-000000000000}"/>
          </ac:spMkLst>
        </pc:spChg>
      </pc:sldChg>
    </pc:docChg>
  </pc:docChgLst>
  <pc:docChgLst>
    <pc:chgData name="21BAS10025" userId="S::chinmay.shishulkar2021@vitbhopal.ac.in::c940565f-3bc9-4459-ac8c-2b8065b93ee1" providerId="AD" clId="Web-{EB52F409-54E9-4B50-963F-56274A364C7B}"/>
    <pc:docChg chg="sldOrd">
      <pc:chgData name="21BAS10025" userId="S::chinmay.shishulkar2021@vitbhopal.ac.in::c940565f-3bc9-4459-ac8c-2b8065b93ee1" providerId="AD" clId="Web-{EB52F409-54E9-4B50-963F-56274A364C7B}" dt="2023-07-11T04:48:31.535" v="1"/>
      <pc:docMkLst>
        <pc:docMk/>
      </pc:docMkLst>
      <pc:sldChg chg="ord">
        <pc:chgData name="21BAS10025" userId="S::chinmay.shishulkar2021@vitbhopal.ac.in::c940565f-3bc9-4459-ac8c-2b8065b93ee1" providerId="AD" clId="Web-{EB52F409-54E9-4B50-963F-56274A364C7B}" dt="2023-07-11T04:47:25.971" v="0"/>
        <pc:sldMkLst>
          <pc:docMk/>
          <pc:sldMk cId="0" sldId="324"/>
        </pc:sldMkLst>
      </pc:sldChg>
      <pc:sldChg chg="ord">
        <pc:chgData name="21BAS10025" userId="S::chinmay.shishulkar2021@vitbhopal.ac.in::c940565f-3bc9-4459-ac8c-2b8065b93ee1" providerId="AD" clId="Web-{EB52F409-54E9-4B50-963F-56274A364C7B}" dt="2023-07-11T04:48:31.535" v="1"/>
        <pc:sldMkLst>
          <pc:docMk/>
          <pc:sldMk cId="0" sldId="328"/>
        </pc:sldMkLst>
      </pc:sldChg>
    </pc:docChg>
  </pc:docChgLst>
  <pc:docChgLst>
    <pc:chgData name="21BAI10160" userId="S::jigyasa.shukla2021@vitbhopal.ac.in::5f769462-b2dc-4f48-a932-8605c20f998c" providerId="AD" clId="Web-{8DCE2624-D1F3-42FA-A978-0DFDB4DFFBB3}"/>
    <pc:docChg chg="sldOrd">
      <pc:chgData name="21BAI10160" userId="S::jigyasa.shukla2021@vitbhopal.ac.in::5f769462-b2dc-4f48-a932-8605c20f998c" providerId="AD" clId="Web-{8DCE2624-D1F3-42FA-A978-0DFDB4DFFBB3}" dt="2023-07-10T10:23:18.830" v="1"/>
      <pc:docMkLst>
        <pc:docMk/>
      </pc:docMkLst>
      <pc:sldChg chg="ord">
        <pc:chgData name="21BAI10160" userId="S::jigyasa.shukla2021@vitbhopal.ac.in::5f769462-b2dc-4f48-a932-8605c20f998c" providerId="AD" clId="Web-{8DCE2624-D1F3-42FA-A978-0DFDB4DFFBB3}" dt="2023-07-10T10:23:18.830" v="1"/>
        <pc:sldMkLst>
          <pc:docMk/>
          <pc:sldMk cId="0" sldId="307"/>
        </pc:sldMkLst>
      </pc:sldChg>
      <pc:sldChg chg="ord">
        <pc:chgData name="21BAI10160" userId="S::jigyasa.shukla2021@vitbhopal.ac.in::5f769462-b2dc-4f48-a932-8605c20f998c" providerId="AD" clId="Web-{8DCE2624-D1F3-42FA-A978-0DFDB4DFFBB3}" dt="2023-07-10T10:23:17.299" v="0"/>
        <pc:sldMkLst>
          <pc:docMk/>
          <pc:sldMk cId="0" sldId="309"/>
        </pc:sldMkLst>
      </pc:sldChg>
    </pc:docChg>
  </pc:docChgLst>
  <pc:docChgLst>
    <pc:chgData name="21BAI10420" userId="S::tushar.swarnkar2021@vitbhopal.ac.in::c788fe8c-c1ac-4ae5-98df-80de96aab81c" providerId="AD" clId="Web-{C8299F86-37B5-402D-8B81-56BB7AC3BAFE}"/>
    <pc:docChg chg="addSld delSld">
      <pc:chgData name="21BAI10420" userId="S::tushar.swarnkar2021@vitbhopal.ac.in::c788fe8c-c1ac-4ae5-98df-80de96aab81c" providerId="AD" clId="Web-{C8299F86-37B5-402D-8B81-56BB7AC3BAFE}" dt="2023-07-11T05:55:51.753" v="13"/>
      <pc:docMkLst>
        <pc:docMk/>
      </pc:docMkLst>
      <pc:sldChg chg="add del">
        <pc:chgData name="21BAI10420" userId="S::tushar.swarnkar2021@vitbhopal.ac.in::c788fe8c-c1ac-4ae5-98df-80de96aab81c" providerId="AD" clId="Web-{C8299F86-37B5-402D-8B81-56BB7AC3BAFE}" dt="2023-07-11T05:55:38.159" v="9"/>
        <pc:sldMkLst>
          <pc:docMk/>
          <pc:sldMk cId="0" sldId="326"/>
        </pc:sldMkLst>
      </pc:sldChg>
      <pc:sldChg chg="add del">
        <pc:chgData name="21BAI10420" userId="S::tushar.swarnkar2021@vitbhopal.ac.in::c788fe8c-c1ac-4ae5-98df-80de96aab81c" providerId="AD" clId="Web-{C8299F86-37B5-402D-8B81-56BB7AC3BAFE}" dt="2023-07-11T05:55:33.487" v="8"/>
        <pc:sldMkLst>
          <pc:docMk/>
          <pc:sldMk cId="0" sldId="327"/>
        </pc:sldMkLst>
      </pc:sldChg>
      <pc:sldChg chg="add del">
        <pc:chgData name="21BAI10420" userId="S::tushar.swarnkar2021@vitbhopal.ac.in::c788fe8c-c1ac-4ae5-98df-80de96aab81c" providerId="AD" clId="Web-{C8299F86-37B5-402D-8B81-56BB7AC3BAFE}" dt="2023-07-11T05:55:31.674" v="7"/>
        <pc:sldMkLst>
          <pc:docMk/>
          <pc:sldMk cId="0" sldId="329"/>
        </pc:sldMkLst>
      </pc:sldChg>
      <pc:sldChg chg="new del">
        <pc:chgData name="21BAI10420" userId="S::tushar.swarnkar2021@vitbhopal.ac.in::c788fe8c-c1ac-4ae5-98df-80de96aab81c" providerId="AD" clId="Web-{C8299F86-37B5-402D-8B81-56BB7AC3BAFE}" dt="2023-07-11T05:55:51.753" v="13"/>
        <pc:sldMkLst>
          <pc:docMk/>
          <pc:sldMk cId="2985240251" sldId="352"/>
        </pc:sldMkLst>
      </pc:sldChg>
      <pc:sldChg chg="new del">
        <pc:chgData name="21BAI10420" userId="S::tushar.swarnkar2021@vitbhopal.ac.in::c788fe8c-c1ac-4ae5-98df-80de96aab81c" providerId="AD" clId="Web-{C8299F86-37B5-402D-8B81-56BB7AC3BAFE}" dt="2023-07-11T05:55:48.800" v="12"/>
        <pc:sldMkLst>
          <pc:docMk/>
          <pc:sldMk cId="3485438947" sldId="353"/>
        </pc:sldMkLst>
      </pc:sldChg>
      <pc:sldChg chg="new add del">
        <pc:chgData name="21BAI10420" userId="S::tushar.swarnkar2021@vitbhopal.ac.in::c788fe8c-c1ac-4ae5-98df-80de96aab81c" providerId="AD" clId="Web-{C8299F86-37B5-402D-8B81-56BB7AC3BAFE}" dt="2023-07-11T05:55:47.894" v="11"/>
        <pc:sldMkLst>
          <pc:docMk/>
          <pc:sldMk cId="2400244239" sldId="354"/>
        </pc:sldMkLst>
      </pc:sldChg>
    </pc:docChg>
  </pc:docChgLst>
  <pc:docChgLst>
    <pc:chgData name="21BAI10270" userId="S::abhay.kushwaha2021@vitbhopal.ac.in::fe683336-ce90-45b1-b2d0-124bff2b16cc" providerId="AD" clId="Web-{C7C676EF-918F-4AAD-A6CE-0289421E7555}"/>
    <pc:docChg chg="addSld">
      <pc:chgData name="21BAI10270" userId="S::abhay.kushwaha2021@vitbhopal.ac.in::fe683336-ce90-45b1-b2d0-124bff2b16cc" providerId="AD" clId="Web-{C7C676EF-918F-4AAD-A6CE-0289421E7555}" dt="2023-06-15T07:31:08.308" v="0"/>
      <pc:docMkLst>
        <pc:docMk/>
      </pc:docMkLst>
      <pc:sldChg chg="new">
        <pc:chgData name="21BAI10270" userId="S::abhay.kushwaha2021@vitbhopal.ac.in::fe683336-ce90-45b1-b2d0-124bff2b16cc" providerId="AD" clId="Web-{C7C676EF-918F-4AAD-A6CE-0289421E7555}" dt="2023-06-15T07:31:08.308" v="0"/>
        <pc:sldMkLst>
          <pc:docMk/>
          <pc:sldMk cId="277316487" sldId="352"/>
        </pc:sldMkLst>
      </pc:sldChg>
    </pc:docChg>
  </pc:docChgLst>
  <pc:docChgLst>
    <pc:chgData name="21BAI10270" userId="S::abhay.kushwaha2021@vitbhopal.ac.in::fe683336-ce90-45b1-b2d0-124bff2b16cc" providerId="AD" clId="Web-{688236FB-5426-4A2D-8B91-05F1337320ED}"/>
    <pc:docChg chg="delSld">
      <pc:chgData name="21BAI10270" userId="S::abhay.kushwaha2021@vitbhopal.ac.in::fe683336-ce90-45b1-b2d0-124bff2b16cc" providerId="AD" clId="Web-{688236FB-5426-4A2D-8B91-05F1337320ED}" dt="2023-06-16T06:35:43.128" v="0"/>
      <pc:docMkLst>
        <pc:docMk/>
      </pc:docMkLst>
      <pc:sldChg chg="del">
        <pc:chgData name="21BAI10270" userId="S::abhay.kushwaha2021@vitbhopal.ac.in::fe683336-ce90-45b1-b2d0-124bff2b16cc" providerId="AD" clId="Web-{688236FB-5426-4A2D-8B91-05F1337320ED}" dt="2023-06-16T06:35:43.128" v="0"/>
        <pc:sldMkLst>
          <pc:docMk/>
          <pc:sldMk cId="277316487" sldId="352"/>
        </pc:sldMkLst>
      </pc:sldChg>
    </pc:docChg>
  </pc:docChgLst>
  <pc:docChgLst>
    <pc:chgData name="21BAS10095" userId="S::riju.tiwari2021@vitbhopal.ac.in::793cba7d-03da-49c2-b0f8-543da23a8737" providerId="AD" clId="Web-{512D4CF7-A079-454B-B214-A6936C4A07A1}"/>
    <pc:docChg chg="modSld">
      <pc:chgData name="21BAS10095" userId="S::riju.tiwari2021@vitbhopal.ac.in::793cba7d-03da-49c2-b0f8-543da23a8737" providerId="AD" clId="Web-{512D4CF7-A079-454B-B214-A6936C4A07A1}" dt="2023-06-19T17:38:12.946" v="2" actId="1076"/>
      <pc:docMkLst>
        <pc:docMk/>
      </pc:docMkLst>
      <pc:sldChg chg="modSp">
        <pc:chgData name="21BAS10095" userId="S::riju.tiwari2021@vitbhopal.ac.in::793cba7d-03da-49c2-b0f8-543da23a8737" providerId="AD" clId="Web-{512D4CF7-A079-454B-B214-A6936C4A07A1}" dt="2023-06-19T17:38:12.946" v="2" actId="1076"/>
        <pc:sldMkLst>
          <pc:docMk/>
          <pc:sldMk cId="0" sldId="333"/>
        </pc:sldMkLst>
        <pc:picChg chg="mod">
          <ac:chgData name="21BAS10095" userId="S::riju.tiwari2021@vitbhopal.ac.in::793cba7d-03da-49c2-b0f8-543da23a8737" providerId="AD" clId="Web-{512D4CF7-A079-454B-B214-A6936C4A07A1}" dt="2023-06-19T17:38:12.946" v="2" actId="1076"/>
          <ac:picMkLst>
            <pc:docMk/>
            <pc:sldMk cId="0" sldId="333"/>
            <ac:picMk id="21507" creationId="{00000000-0000-0000-0000-000000000000}"/>
          </ac:picMkLst>
        </pc:picChg>
      </pc:sldChg>
    </pc:docChg>
  </pc:docChgLst>
  <pc:docChgLst>
    <pc:chgData name="21BAI10409" userId="S::ankit.choudhary2021@vitbhopal.ac.in::b6c0df6c-cd69-4753-a4c6-dcd3a620573a" providerId="AD" clId="Web-{3814DC8E-7BD4-4FAB-9F40-CC71900BAE8E}"/>
    <pc:docChg chg="delSld">
      <pc:chgData name="21BAI10409" userId="S::ankit.choudhary2021@vitbhopal.ac.in::b6c0df6c-cd69-4753-a4c6-dcd3a620573a" providerId="AD" clId="Web-{3814DC8E-7BD4-4FAB-9F40-CC71900BAE8E}" dt="2023-06-12T09:43:50.657" v="0"/>
      <pc:docMkLst>
        <pc:docMk/>
      </pc:docMkLst>
      <pc:sldChg chg="del">
        <pc:chgData name="21BAI10409" userId="S::ankit.choudhary2021@vitbhopal.ac.in::b6c0df6c-cd69-4753-a4c6-dcd3a620573a" providerId="AD" clId="Web-{3814DC8E-7BD4-4FAB-9F40-CC71900BAE8E}" dt="2023-06-12T09:43:50.657" v="0"/>
        <pc:sldMkLst>
          <pc:docMk/>
          <pc:sldMk cId="625763639" sldId="352"/>
        </pc:sldMkLst>
      </pc:sldChg>
    </pc:docChg>
  </pc:docChgLst>
  <pc:docChgLst>
    <pc:chgData name="21BAI10082" userId="S::arundathi.nair2021@vitbhopal.ac.in::dbd63b4a-392c-4e3d-ba5e-c425715005b1" providerId="AD" clId="Web-{98AF2089-FAED-47DE-8C13-574D16386625}"/>
    <pc:docChg chg="modSld">
      <pc:chgData name="21BAI10082" userId="S::arundathi.nair2021@vitbhopal.ac.in::dbd63b4a-392c-4e3d-ba5e-c425715005b1" providerId="AD" clId="Web-{98AF2089-FAED-47DE-8C13-574D16386625}" dt="2023-07-05T09:46:46.993" v="0" actId="1076"/>
      <pc:docMkLst>
        <pc:docMk/>
      </pc:docMkLst>
      <pc:sldChg chg="modSp">
        <pc:chgData name="21BAI10082" userId="S::arundathi.nair2021@vitbhopal.ac.in::dbd63b4a-392c-4e3d-ba5e-c425715005b1" providerId="AD" clId="Web-{98AF2089-FAED-47DE-8C13-574D16386625}" dt="2023-07-05T09:46:46.993" v="0" actId="1076"/>
        <pc:sldMkLst>
          <pc:docMk/>
          <pc:sldMk cId="0" sldId="285"/>
        </pc:sldMkLst>
        <pc:picChg chg="mod">
          <ac:chgData name="21BAI10082" userId="S::arundathi.nair2021@vitbhopal.ac.in::dbd63b4a-392c-4e3d-ba5e-c425715005b1" providerId="AD" clId="Web-{98AF2089-FAED-47DE-8C13-574D16386625}" dt="2023-07-05T09:46:46.993" v="0" actId="1076"/>
          <ac:picMkLst>
            <pc:docMk/>
            <pc:sldMk cId="0" sldId="285"/>
            <ac:picMk id="24578" creationId="{00000000-0000-0000-0000-000000000000}"/>
          </ac:picMkLst>
        </pc:picChg>
      </pc:sldChg>
    </pc:docChg>
  </pc:docChgLst>
  <pc:docChgLst>
    <pc:chgData name="21BAI10269" userId="S::kata.reddy2021@vitbhopal.ac.in::a4a3bad2-aab1-438f-8446-b46bee6bca45" providerId="AD" clId="Web-{2C6B02DC-BA1D-4CC7-9D84-86EC30CACDDA}"/>
    <pc:docChg chg="modSld">
      <pc:chgData name="21BAI10269" userId="S::kata.reddy2021@vitbhopal.ac.in::a4a3bad2-aab1-438f-8446-b46bee6bca45" providerId="AD" clId="Web-{2C6B02DC-BA1D-4CC7-9D84-86EC30CACDDA}" dt="2023-06-23T08:37:57.626" v="0" actId="1076"/>
      <pc:docMkLst>
        <pc:docMk/>
      </pc:docMkLst>
      <pc:sldChg chg="modSp">
        <pc:chgData name="21BAI10269" userId="S::kata.reddy2021@vitbhopal.ac.in::a4a3bad2-aab1-438f-8446-b46bee6bca45" providerId="AD" clId="Web-{2C6B02DC-BA1D-4CC7-9D84-86EC30CACDDA}" dt="2023-06-23T08:37:57.626" v="0" actId="1076"/>
        <pc:sldMkLst>
          <pc:docMk/>
          <pc:sldMk cId="0" sldId="295"/>
        </pc:sldMkLst>
        <pc:picChg chg="mod">
          <ac:chgData name="21BAI10269" userId="S::kata.reddy2021@vitbhopal.ac.in::a4a3bad2-aab1-438f-8446-b46bee6bca45" providerId="AD" clId="Web-{2C6B02DC-BA1D-4CC7-9D84-86EC30CACDDA}" dt="2023-06-23T08:37:57.626" v="0" actId="1076"/>
          <ac:picMkLst>
            <pc:docMk/>
            <pc:sldMk cId="0" sldId="295"/>
            <ac:picMk id="3277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11/27/2023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21</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24</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25</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31</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6</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33</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7</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8</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9</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10</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11</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12</a:t>
            </a:fld>
            <a:endParaRPr lang="en-US"/>
          </a:p>
        </p:txBody>
      </p:sp>
      <p:sp>
        <p:nvSpPr>
          <p:cNvPr id="5" name="Footer Placeholder 4"/>
          <p:cNvSpPr>
            <a:spLocks noGrp="1"/>
          </p:cNvSpPr>
          <p:nvPr>
            <p:ph type="ftr" sz="quarter" idx="11"/>
          </p:nvPr>
        </p:nvSpPr>
        <p:spPr/>
        <p:txBody>
          <a:bodyPr/>
          <a:lstStyle/>
          <a:p>
            <a:r>
              <a:rPr lang="en-US"/>
              <a:t>Dr Komarasamy 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7D34A5-F2F6-4296-9955-F9DD74D203AA}"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22C446-4956-4863-916D-F8D0001AD5C4}"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611D20-286B-45C6-9640-0DC7677B383B}"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E6CA5D-08EF-4C10-8CD2-E0FDEC85BF46}"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6DA374-2E02-4896-A1E6-6209D92267F8}"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84B08A-34EB-4B8A-8998-D62C92EE544D}"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Unit-2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D2DEE-7A9A-41E7-B6A5-95D86E218B76}" type="datetime1">
              <a:rPr lang="en-US" smtClean="0"/>
              <a:t>11/27/2023</a:t>
            </a:fld>
            <a:endParaRPr lang="en-US"/>
          </a:p>
        </p:txBody>
      </p:sp>
      <p:sp>
        <p:nvSpPr>
          <p:cNvPr id="8" name="Footer Placeholder 7"/>
          <p:cNvSpPr>
            <a:spLocks noGrp="1"/>
          </p:cNvSpPr>
          <p:nvPr>
            <p:ph type="ftr" sz="quarter" idx="11"/>
          </p:nvPr>
        </p:nvSpPr>
        <p:spPr/>
        <p:txBody>
          <a:bodyPr/>
          <a:lstStyle/>
          <a:p>
            <a:r>
              <a:rPr lang="en-US" smtClean="0"/>
              <a:t>Unit-2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E9115A-0D3D-4230-B88A-7BBC2F2FB2CF}" type="datetime1">
              <a:rPr lang="en-US" smtClean="0"/>
              <a:t>11/27/2023</a:t>
            </a:fld>
            <a:endParaRPr lang="en-US"/>
          </a:p>
        </p:txBody>
      </p:sp>
      <p:sp>
        <p:nvSpPr>
          <p:cNvPr id="4" name="Footer Placeholder 3"/>
          <p:cNvSpPr>
            <a:spLocks noGrp="1"/>
          </p:cNvSpPr>
          <p:nvPr>
            <p:ph type="ftr" sz="quarter" idx="11"/>
          </p:nvPr>
        </p:nvSpPr>
        <p:spPr/>
        <p:txBody>
          <a:bodyPr/>
          <a:lstStyle/>
          <a:p>
            <a:r>
              <a:rPr lang="en-US" smtClean="0"/>
              <a:t>Unit-2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0860F-439B-4BE1-ACF3-C416DB616AC8}" type="datetime1">
              <a:rPr lang="en-US" smtClean="0"/>
              <a:t>11/27/2023</a:t>
            </a:fld>
            <a:endParaRPr lang="en-US"/>
          </a:p>
        </p:txBody>
      </p:sp>
      <p:sp>
        <p:nvSpPr>
          <p:cNvPr id="3" name="Footer Placeholder 2"/>
          <p:cNvSpPr>
            <a:spLocks noGrp="1"/>
          </p:cNvSpPr>
          <p:nvPr>
            <p:ph type="ftr" sz="quarter" idx="11"/>
          </p:nvPr>
        </p:nvSpPr>
        <p:spPr/>
        <p:txBody>
          <a:bodyPr/>
          <a:lstStyle/>
          <a:p>
            <a:r>
              <a:rPr lang="en-US" smtClean="0"/>
              <a:t>Unit-2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7249D-D6A6-48D4-93E7-F26AB61F46A5}"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Unit-2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308BE-548A-4C74-AE72-3996BF76F581}"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Unit-2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93E3E-36E4-4DE0-A144-89B05A021A0F}" type="datetime1">
              <a:rPr lang="en-US" smtClean="0"/>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avatpoint.com/method-in-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a:solidFill>
                  <a:srgbClr val="FF0000"/>
                </a:solidFill>
              </a:rPr>
              <a:t>CSE 2006 - Programming in Java </a:t>
            </a:r>
            <a:br>
              <a:rPr lang="en-US" b="1">
                <a:solidFill>
                  <a:srgbClr val="FF0000"/>
                </a:solidFill>
              </a:rPr>
            </a:br>
            <a:r>
              <a:rPr lang="en-US" b="1"/>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r>
              <a:rPr lang="en-US" sz="2100" b="1" dirty="0">
                <a:solidFill>
                  <a:srgbClr val="FF0000"/>
                </a:solidFill>
              </a:rPr>
              <a:t>Object and Class Example: main within the class</a:t>
            </a:r>
          </a:p>
          <a:p>
            <a:r>
              <a:rPr lang="en-US" sz="2100" dirty="0"/>
              <a:t>created a Student class which has two data members id and name. We are creating the object of the Student class by new keyword and printing the object's value. Here, we are creating a main() method inside the class.</a:t>
            </a:r>
          </a:p>
          <a:p>
            <a:r>
              <a:rPr lang="en-US" sz="2100" b="1" i="1" dirty="0"/>
              <a:t>File: Student.java</a:t>
            </a:r>
          </a:p>
          <a:p>
            <a:pPr>
              <a:buNone/>
            </a:pPr>
            <a:r>
              <a:rPr lang="en-US" sz="2100" b="1" dirty="0"/>
              <a:t>class</a:t>
            </a:r>
            <a:r>
              <a:rPr lang="en-US" sz="2100" dirty="0"/>
              <a:t> Student{         //defining fields  </a:t>
            </a:r>
          </a:p>
          <a:p>
            <a:pPr>
              <a:buNone/>
            </a:pPr>
            <a:r>
              <a:rPr lang="en-US" sz="2100" dirty="0"/>
              <a:t> </a:t>
            </a:r>
            <a:r>
              <a:rPr lang="en-US" sz="2100" b="1" dirty="0" err="1"/>
              <a:t>int</a:t>
            </a:r>
            <a:r>
              <a:rPr lang="en-US" sz="2100" dirty="0"/>
              <a:t> id;     //field or data member or instance variable  </a:t>
            </a:r>
          </a:p>
          <a:p>
            <a:pPr>
              <a:buNone/>
            </a:pPr>
            <a:r>
              <a:rPr lang="en-US" sz="2100" b="1" dirty="0"/>
              <a:t> String</a:t>
            </a:r>
            <a:r>
              <a:rPr lang="en-US" sz="2100" dirty="0"/>
              <a:t> name;  //creating main method inside the Student class  </a:t>
            </a:r>
          </a:p>
          <a:p>
            <a:pPr>
              <a:buNone/>
            </a:pPr>
            <a:r>
              <a:rPr lang="en-US" sz="2100" dirty="0"/>
              <a:t> </a:t>
            </a:r>
            <a:r>
              <a:rPr lang="en-US" sz="2100" b="1" dirty="0">
                <a:solidFill>
                  <a:srgbClr val="FF0000"/>
                </a:solidFill>
              </a:rPr>
              <a:t>public static void main(String </a:t>
            </a:r>
            <a:r>
              <a:rPr lang="en-US" sz="2100" b="1" dirty="0" err="1">
                <a:solidFill>
                  <a:srgbClr val="FF0000"/>
                </a:solidFill>
              </a:rPr>
              <a:t>args</a:t>
            </a:r>
            <a:r>
              <a:rPr lang="en-US" sz="2100" b="1" dirty="0">
                <a:solidFill>
                  <a:srgbClr val="FF0000"/>
                </a:solidFill>
              </a:rPr>
              <a:t>[]){</a:t>
            </a:r>
            <a:r>
              <a:rPr lang="en-US" sz="2100" dirty="0"/>
              <a:t>  </a:t>
            </a:r>
          </a:p>
          <a:p>
            <a:pPr>
              <a:buNone/>
            </a:pPr>
            <a:r>
              <a:rPr lang="en-US" sz="2100" dirty="0"/>
              <a:t>  //Creating an object or instance  </a:t>
            </a:r>
          </a:p>
          <a:p>
            <a:pPr>
              <a:buNone/>
            </a:pPr>
            <a:r>
              <a:rPr lang="en-US" sz="2100" dirty="0"/>
              <a:t>  Student s1=</a:t>
            </a:r>
            <a:r>
              <a:rPr lang="en-US" sz="2100" b="1" dirty="0"/>
              <a:t>new</a:t>
            </a:r>
            <a:r>
              <a:rPr lang="en-US" sz="2100" dirty="0"/>
              <a:t> Student();//creating an object of Student  </a:t>
            </a:r>
          </a:p>
          <a:p>
            <a:pPr>
              <a:buNone/>
            </a:pPr>
            <a:r>
              <a:rPr lang="en-US" sz="2100" dirty="0"/>
              <a:t>  //Printing values of the object  </a:t>
            </a:r>
          </a:p>
          <a:p>
            <a:pPr>
              <a:buNone/>
            </a:pPr>
            <a:r>
              <a:rPr lang="en-US" sz="2100" dirty="0"/>
              <a:t>  </a:t>
            </a:r>
            <a:r>
              <a:rPr lang="en-US" sz="2100" dirty="0" err="1"/>
              <a:t>System.out.println</a:t>
            </a:r>
            <a:r>
              <a:rPr lang="en-US" sz="2100" dirty="0"/>
              <a:t>(s1.id);//accessing member through reference variable  </a:t>
            </a:r>
          </a:p>
          <a:p>
            <a:pPr>
              <a:buNone/>
            </a:pPr>
            <a:r>
              <a:rPr lang="en-US" sz="2100" dirty="0"/>
              <a:t>  </a:t>
            </a:r>
            <a:r>
              <a:rPr lang="en-US" sz="2100" dirty="0" err="1"/>
              <a:t>System.out.println</a:t>
            </a:r>
            <a:r>
              <a:rPr lang="en-US" sz="2100" dirty="0"/>
              <a:t>(s1.name);  </a:t>
            </a:r>
          </a:p>
          <a:p>
            <a:pPr>
              <a:buNone/>
            </a:pPr>
            <a:r>
              <a:rPr lang="en-US" sz="2100" dirty="0"/>
              <a:t> }  </a:t>
            </a:r>
          </a:p>
          <a:p>
            <a:pPr>
              <a:buNone/>
            </a:pPr>
            <a:r>
              <a:rPr lang="en-US" sz="2100" dirty="0"/>
              <a:t>}  </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7620000" y="2590800"/>
            <a:ext cx="121920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cs typeface="Arial" pitchFamily="34" charset="0"/>
              </a:rPr>
              <a:t>0 </a:t>
            </a:r>
          </a:p>
          <a:p>
            <a:pPr lvl="0" algn="just" eaLnBrk="0" fontAlgn="base" hangingPunct="0">
              <a:spcBef>
                <a:spcPct val="0"/>
              </a:spcBef>
              <a:spcAft>
                <a:spcPct val="0"/>
              </a:spcAft>
            </a:pPr>
            <a:r>
              <a:rPr lang="en-US" sz="2400">
                <a:cs typeface="Arial" pitchFamily="34" charset="0"/>
              </a:rPr>
              <a:t>null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400" b="1">
                <a:solidFill>
                  <a:srgbClr val="FF0000"/>
                </a:solidFill>
              </a:rPr>
              <a:t>Object and Class Example: main outside the class</a:t>
            </a:r>
          </a:p>
          <a:p>
            <a:pPr algn="just"/>
            <a:r>
              <a:rPr lang="en-US" sz="2400"/>
              <a:t>In real time development, we create classes and use it from another class. It is a better approach than previous one. </a:t>
            </a:r>
          </a:p>
          <a:p>
            <a:pPr algn="just"/>
            <a:r>
              <a:rPr lang="en-US" sz="2400"/>
              <a:t>Let's see a simple example, where we are having main() method in another class. </a:t>
            </a:r>
          </a:p>
          <a:p>
            <a:pPr algn="just"/>
            <a:endParaRPr lang="en-US" sz="2400"/>
          </a:p>
          <a:p>
            <a:pPr algn="just"/>
            <a:r>
              <a:rPr lang="en-US" sz="2400"/>
              <a:t>We can have multiple classes in different Java files or single Java file. If you define multiple classes in a single Java source file, it is a good idea to save the file name with the class name which has main() method.</a:t>
            </a:r>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r>
              <a:rPr lang="en-US" sz="2400" b="1">
                <a:solidFill>
                  <a:srgbClr val="FF0000"/>
                </a:solidFill>
              </a:rPr>
              <a:t>3 Ways to initialize object</a:t>
            </a:r>
          </a:p>
          <a:p>
            <a:r>
              <a:rPr lang="en-US" sz="2400"/>
              <a:t>There are 3 ways to initialize object in Java.</a:t>
            </a:r>
          </a:p>
          <a:p>
            <a:pPr marL="457200" indent="-457200">
              <a:buFont typeface="+mj-lt"/>
              <a:buAutoNum type="arabicPeriod"/>
            </a:pPr>
            <a:r>
              <a:rPr lang="en-US" sz="2400"/>
              <a:t>By reference variable</a:t>
            </a:r>
          </a:p>
          <a:p>
            <a:pPr marL="457200" indent="-457200">
              <a:buFont typeface="+mj-lt"/>
              <a:buAutoNum type="arabicPeriod"/>
            </a:pPr>
            <a:r>
              <a:rPr lang="en-US" sz="2400"/>
              <a:t>By method</a:t>
            </a:r>
          </a:p>
          <a:p>
            <a:pPr marL="457200" indent="-457200">
              <a:buFont typeface="+mj-lt"/>
              <a:buAutoNum type="arabicPeriod"/>
            </a:pPr>
            <a:r>
              <a:rPr lang="en-US" sz="2400"/>
              <a:t>By constructor</a:t>
            </a:r>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r>
              <a:rPr lang="en-US" sz="2000" b="1" dirty="0">
                <a:solidFill>
                  <a:srgbClr val="FF0000"/>
                </a:solidFill>
              </a:rPr>
              <a:t>1) Object and Class Example: Initialization through reference</a:t>
            </a:r>
          </a:p>
          <a:p>
            <a:r>
              <a:rPr lang="en-US" sz="2000" dirty="0"/>
              <a:t>Initializing an object means storing data into the object. Let's see a simple example where we are going to initialize the object through a reference variable.</a:t>
            </a:r>
          </a:p>
          <a:p>
            <a:r>
              <a:rPr lang="en-US" sz="2000" i="1" dirty="0"/>
              <a:t>File: TestStudent2.java</a:t>
            </a:r>
          </a:p>
          <a:p>
            <a:pPr>
              <a:buNone/>
            </a:pPr>
            <a:r>
              <a:rPr lang="en-US" sz="2000" b="1" dirty="0"/>
              <a:t>class</a:t>
            </a:r>
            <a:r>
              <a:rPr lang="en-US" sz="2000" dirty="0"/>
              <a:t> Student{  </a:t>
            </a:r>
          </a:p>
          <a:p>
            <a:pPr>
              <a:buNone/>
            </a:pPr>
            <a:r>
              <a:rPr lang="en-US" sz="2000" dirty="0"/>
              <a:t> </a:t>
            </a:r>
            <a:r>
              <a:rPr lang="en-US" sz="2000" b="1" dirty="0" err="1"/>
              <a:t>int</a:t>
            </a:r>
            <a:r>
              <a:rPr lang="en-US" sz="2000" dirty="0"/>
              <a:t> id;  </a:t>
            </a:r>
          </a:p>
          <a:p>
            <a:pPr>
              <a:buNone/>
            </a:pPr>
            <a:r>
              <a:rPr lang="en-US" sz="2000" dirty="0"/>
              <a:t> String name;  </a:t>
            </a:r>
          </a:p>
          <a:p>
            <a:pPr>
              <a:buNone/>
            </a:pPr>
            <a:r>
              <a:rPr lang="en-US" sz="2000" dirty="0"/>
              <a:t>}  </a:t>
            </a:r>
          </a:p>
          <a:p>
            <a:pPr>
              <a:buNone/>
            </a:pPr>
            <a:r>
              <a:rPr lang="en-US" sz="2000" b="1" dirty="0"/>
              <a:t>class</a:t>
            </a:r>
            <a:r>
              <a:rPr lang="en-US" sz="2000" dirty="0"/>
              <a:t> TestStudent2{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Student s1=</a:t>
            </a:r>
            <a:r>
              <a:rPr lang="en-US" sz="2000" b="1" dirty="0"/>
              <a:t>new</a:t>
            </a:r>
            <a:r>
              <a:rPr lang="en-US" sz="2000" dirty="0"/>
              <a:t> Student();  </a:t>
            </a:r>
          </a:p>
          <a:p>
            <a:pPr>
              <a:buNone/>
            </a:pPr>
            <a:r>
              <a:rPr lang="en-US" sz="2000" dirty="0"/>
              <a:t>  s1.id=101;  </a:t>
            </a:r>
          </a:p>
          <a:p>
            <a:pPr>
              <a:buNone/>
            </a:pPr>
            <a:r>
              <a:rPr lang="en-US" sz="2000" dirty="0"/>
              <a:t>  s1.name="</a:t>
            </a:r>
            <a:r>
              <a:rPr lang="en-US" sz="2000" dirty="0" smtClean="0"/>
              <a:t>Subash";</a:t>
            </a:r>
            <a:r>
              <a:rPr lang="en-US" sz="2000" dirty="0"/>
              <a:t>  </a:t>
            </a:r>
          </a:p>
          <a:p>
            <a:pPr>
              <a:buNone/>
            </a:pPr>
            <a:r>
              <a:rPr lang="en-US" sz="2000" dirty="0"/>
              <a:t>  </a:t>
            </a:r>
            <a:r>
              <a:rPr lang="en-US" sz="2000" dirty="0" err="1"/>
              <a:t>System.out.println</a:t>
            </a:r>
            <a:r>
              <a:rPr lang="en-US" sz="2000" dirty="0"/>
              <a:t>(s1.id+" "+s1.name);//printing members with a white space  </a:t>
            </a:r>
          </a:p>
          <a:p>
            <a:pPr>
              <a:buNone/>
            </a:pPr>
            <a:r>
              <a:rPr lang="en-US" sz="2000" dirty="0"/>
              <a:t> }  </a:t>
            </a:r>
          </a:p>
          <a:p>
            <a:pPr>
              <a:buNone/>
            </a:pPr>
            <a:r>
              <a:rPr lang="en-US" sz="2000" dirty="0"/>
              <a:t>}  </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5638800" y="4114800"/>
            <a:ext cx="23622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dirty="0">
                <a:solidFill>
                  <a:srgbClr val="FF0000"/>
                </a:solidFill>
                <a:cs typeface="Arial" pitchFamily="34" charset="0"/>
              </a:rPr>
              <a:t>Output:</a:t>
            </a:r>
          </a:p>
          <a:p>
            <a:pPr lvl="0" algn="just" eaLnBrk="0" fontAlgn="base" hangingPunct="0">
              <a:spcBef>
                <a:spcPct val="0"/>
              </a:spcBef>
              <a:spcAft>
                <a:spcPct val="0"/>
              </a:spcAft>
            </a:pPr>
            <a:r>
              <a:rPr lang="en-US" sz="2400" dirty="0"/>
              <a:t>101 </a:t>
            </a:r>
            <a:r>
              <a:rPr lang="en-US" sz="2400" dirty="0" smtClean="0"/>
              <a:t>Subash</a:t>
            </a:r>
            <a:endParaRPr lang="en-US" sz="2400" dirty="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000" dirty="0"/>
              <a:t>We can also create multiple objects and store information in it through reference variable.</a:t>
            </a:r>
          </a:p>
          <a:p>
            <a:r>
              <a:rPr lang="en-US" sz="2000" b="1" i="1" dirty="0">
                <a:solidFill>
                  <a:srgbClr val="FF0000"/>
                </a:solidFill>
              </a:rPr>
              <a:t>File: TestStudent3.java</a:t>
            </a:r>
          </a:p>
          <a:p>
            <a:pPr>
              <a:buNone/>
            </a:pPr>
            <a:r>
              <a:rPr lang="en-US" sz="2000" b="1" dirty="0"/>
              <a:t>class</a:t>
            </a:r>
            <a:r>
              <a:rPr lang="en-US" sz="2000" dirty="0"/>
              <a:t> Student{  </a:t>
            </a:r>
          </a:p>
          <a:p>
            <a:pPr>
              <a:buNone/>
            </a:pPr>
            <a:r>
              <a:rPr lang="en-US" sz="2000" dirty="0"/>
              <a:t> </a:t>
            </a:r>
            <a:r>
              <a:rPr lang="en-US" sz="2000" b="1" dirty="0" err="1"/>
              <a:t>int</a:t>
            </a:r>
            <a:r>
              <a:rPr lang="en-US" sz="2000" dirty="0"/>
              <a:t> id;  </a:t>
            </a:r>
          </a:p>
          <a:p>
            <a:pPr>
              <a:buNone/>
            </a:pPr>
            <a:r>
              <a:rPr lang="en-US" sz="2000" dirty="0"/>
              <a:t> String name;  </a:t>
            </a:r>
          </a:p>
          <a:p>
            <a:pPr>
              <a:buNone/>
            </a:pPr>
            <a:r>
              <a:rPr lang="en-US" sz="2000" dirty="0"/>
              <a:t>}  </a:t>
            </a:r>
          </a:p>
          <a:p>
            <a:pPr>
              <a:buNone/>
            </a:pPr>
            <a:r>
              <a:rPr lang="en-US" sz="2000" b="1" dirty="0"/>
              <a:t>class</a:t>
            </a:r>
            <a:r>
              <a:rPr lang="en-US" sz="2000" dirty="0"/>
              <a:t> TestStudent3{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//Creating objects  </a:t>
            </a:r>
          </a:p>
          <a:p>
            <a:pPr>
              <a:buNone/>
            </a:pPr>
            <a:r>
              <a:rPr lang="en-US" sz="2000" dirty="0"/>
              <a:t>  Student s1=</a:t>
            </a:r>
            <a:r>
              <a:rPr lang="en-US" sz="2000" b="1" dirty="0"/>
              <a:t>new</a:t>
            </a:r>
            <a:r>
              <a:rPr lang="en-US" sz="2000" dirty="0"/>
              <a:t> Student();  </a:t>
            </a:r>
          </a:p>
          <a:p>
            <a:pPr>
              <a:buNone/>
            </a:pPr>
            <a:r>
              <a:rPr lang="en-US" sz="2000" dirty="0"/>
              <a:t>  Student s2=</a:t>
            </a:r>
            <a:r>
              <a:rPr lang="en-US" sz="2000" b="1" dirty="0"/>
              <a:t>new</a:t>
            </a:r>
            <a:r>
              <a:rPr lang="en-US" sz="2000" dirty="0"/>
              <a:t> Student();  </a:t>
            </a:r>
          </a:p>
          <a:p>
            <a:pPr>
              <a:buNone/>
            </a:pPr>
            <a:r>
              <a:rPr lang="en-US" sz="2000" dirty="0"/>
              <a:t>  //Initializing objects  </a:t>
            </a:r>
          </a:p>
          <a:p>
            <a:pPr>
              <a:buNone/>
            </a:pPr>
            <a:r>
              <a:rPr lang="en-US" sz="2000" dirty="0"/>
              <a:t>  s1.id=101;  </a:t>
            </a:r>
          </a:p>
          <a:p>
            <a:pPr>
              <a:buNone/>
            </a:pPr>
            <a:r>
              <a:rPr lang="en-US" sz="2000" dirty="0"/>
              <a:t>  s1.name="</a:t>
            </a:r>
            <a:r>
              <a:rPr lang="en-US" sz="2000" dirty="0" smtClean="0"/>
              <a:t>Subash";</a:t>
            </a:r>
            <a:r>
              <a:rPr lang="en-US" sz="2000" dirty="0"/>
              <a:t>  </a:t>
            </a:r>
          </a:p>
          <a:p>
            <a:pPr>
              <a:buNone/>
            </a:pPr>
            <a:r>
              <a:rPr lang="en-US" sz="2000" dirty="0"/>
              <a:t>  s2.id=102;  </a:t>
            </a:r>
          </a:p>
          <a:p>
            <a:pPr>
              <a:buNone/>
            </a:pPr>
            <a:r>
              <a:rPr lang="en-US" sz="2000" dirty="0"/>
              <a:t>  s2.name="Amit";  </a:t>
            </a:r>
          </a:p>
          <a:p>
            <a:pPr>
              <a:buNone/>
            </a:pPr>
            <a:r>
              <a:rPr lang="en-US" sz="2000" dirty="0"/>
              <a:t>  </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5638800" y="4114800"/>
            <a:ext cx="2362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dirty="0">
                <a:solidFill>
                  <a:srgbClr val="FF0000"/>
                </a:solidFill>
                <a:cs typeface="Arial" pitchFamily="34" charset="0"/>
              </a:rPr>
              <a:t>Output:</a:t>
            </a:r>
          </a:p>
          <a:p>
            <a:pPr lvl="0" algn="just" eaLnBrk="0" fontAlgn="base" hangingPunct="0">
              <a:spcBef>
                <a:spcPct val="0"/>
              </a:spcBef>
              <a:spcAft>
                <a:spcPct val="0"/>
              </a:spcAft>
            </a:pPr>
            <a:r>
              <a:rPr lang="en-US" sz="2400" dirty="0"/>
              <a:t>101 </a:t>
            </a:r>
            <a:r>
              <a:rPr lang="en-US" sz="2400" dirty="0" smtClean="0"/>
              <a:t>Subash </a:t>
            </a:r>
            <a:endParaRPr lang="en-US" sz="2400" dirty="0"/>
          </a:p>
          <a:p>
            <a:pPr lvl="0" algn="just" eaLnBrk="0" fontAlgn="base" hangingPunct="0">
              <a:spcBef>
                <a:spcPct val="0"/>
              </a:spcBef>
              <a:spcAft>
                <a:spcPct val="0"/>
              </a:spcAft>
            </a:pPr>
            <a:r>
              <a:rPr lang="en-US" sz="2400" dirty="0"/>
              <a:t>102 Amit</a:t>
            </a:r>
            <a:endParaRPr lang="en-US" sz="2400" dirty="0">
              <a:cs typeface="Arial" pitchFamily="34" charset="0"/>
            </a:endParaRPr>
          </a:p>
        </p:txBody>
      </p:sp>
      <p:sp>
        <p:nvSpPr>
          <p:cNvPr id="7" name="Rectangle 6"/>
          <p:cNvSpPr/>
          <p:nvPr/>
        </p:nvSpPr>
        <p:spPr>
          <a:xfrm>
            <a:off x="4267200" y="1143000"/>
            <a:ext cx="4572000" cy="163121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None/>
            </a:pPr>
            <a:r>
              <a:rPr lang="en-US" sz="2000" b="1" dirty="0"/>
              <a:t>//Printing data</a:t>
            </a:r>
            <a:r>
              <a:rPr lang="en-US" sz="2000" dirty="0"/>
              <a:t>  </a:t>
            </a:r>
          </a:p>
          <a:p>
            <a:pPr>
              <a:buNone/>
            </a:pPr>
            <a:r>
              <a:rPr lang="en-US" sz="2000" dirty="0"/>
              <a:t>  </a:t>
            </a:r>
            <a:r>
              <a:rPr lang="en-US" sz="2000" dirty="0" err="1"/>
              <a:t>System.out.println</a:t>
            </a:r>
            <a:r>
              <a:rPr lang="en-US" sz="2000" dirty="0"/>
              <a:t>(s1.id+" "+s1.name);  </a:t>
            </a:r>
          </a:p>
          <a:p>
            <a:pPr>
              <a:buNone/>
            </a:pPr>
            <a:r>
              <a:rPr lang="en-US" sz="2000" dirty="0"/>
              <a:t>  </a:t>
            </a:r>
            <a:r>
              <a:rPr lang="en-US" sz="2000" dirty="0" err="1"/>
              <a:t>System.out.println</a:t>
            </a:r>
            <a:r>
              <a:rPr lang="en-US" sz="2000" dirty="0"/>
              <a:t>(s2.id+" "+s2.name);  </a:t>
            </a:r>
          </a:p>
          <a:p>
            <a:pPr>
              <a:buNone/>
            </a:pPr>
            <a:r>
              <a:rPr lang="en-US" sz="2000" dirty="0"/>
              <a:t> }  </a:t>
            </a:r>
          </a:p>
          <a:p>
            <a:pPr>
              <a:buNone/>
            </a:pPr>
            <a:r>
              <a:rPr lang="en-US" sz="2000"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400" b="1">
                <a:solidFill>
                  <a:srgbClr val="FF0000"/>
                </a:solidFill>
              </a:rPr>
              <a:t>2) Object and Class Example: Initialization through method</a:t>
            </a:r>
          </a:p>
          <a:p>
            <a:pPr algn="just"/>
            <a:r>
              <a:rPr lang="en-US" sz="2400"/>
              <a:t>In this example, we are creating the two objects of Student class and initializing the value to these objects by invoking the </a:t>
            </a:r>
            <a:r>
              <a:rPr lang="en-US" sz="2400" err="1"/>
              <a:t>insertRecord</a:t>
            </a:r>
            <a:r>
              <a:rPr lang="en-US" sz="2400"/>
              <a:t> method. Here, we are displaying the state (data) of the objects by invoking the </a:t>
            </a:r>
            <a:r>
              <a:rPr lang="en-US" sz="2400" err="1"/>
              <a:t>displayInformation</a:t>
            </a:r>
            <a:r>
              <a:rPr lang="en-US" sz="2400"/>
              <a:t>() method.</a:t>
            </a:r>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000" b="1" i="1" dirty="0">
                <a:solidFill>
                  <a:srgbClr val="FF0000"/>
                </a:solidFill>
              </a:rPr>
              <a:t>File: TestStudent4.java</a:t>
            </a:r>
          </a:p>
          <a:p>
            <a:pPr>
              <a:buNone/>
            </a:pPr>
            <a:r>
              <a:rPr lang="en-US" sz="2000" b="1" dirty="0"/>
              <a:t>class</a:t>
            </a:r>
            <a:r>
              <a:rPr lang="en-US" sz="2000" dirty="0"/>
              <a:t> Student{  </a:t>
            </a:r>
          </a:p>
          <a:p>
            <a:pPr>
              <a:buNone/>
            </a:pPr>
            <a:r>
              <a:rPr lang="en-US" sz="2000" dirty="0"/>
              <a:t> </a:t>
            </a:r>
            <a:r>
              <a:rPr lang="en-US" sz="2000" b="1" dirty="0" err="1"/>
              <a:t>int</a:t>
            </a:r>
            <a:r>
              <a:rPr lang="en-US" sz="2000" dirty="0"/>
              <a:t> </a:t>
            </a:r>
            <a:r>
              <a:rPr lang="en-US" sz="2000" dirty="0" err="1"/>
              <a:t>rollno</a:t>
            </a:r>
            <a:r>
              <a:rPr lang="en-US" sz="2000" dirty="0"/>
              <a:t>;  </a:t>
            </a:r>
          </a:p>
          <a:p>
            <a:pPr>
              <a:buNone/>
            </a:pPr>
            <a:r>
              <a:rPr lang="en-US" sz="2000" dirty="0"/>
              <a:t> String name;  </a:t>
            </a:r>
          </a:p>
          <a:p>
            <a:pPr>
              <a:buNone/>
            </a:pPr>
            <a:r>
              <a:rPr lang="en-US" sz="2000" dirty="0"/>
              <a:t> </a:t>
            </a:r>
            <a:r>
              <a:rPr lang="en-US" sz="2000" b="1" dirty="0"/>
              <a:t>void</a:t>
            </a:r>
            <a:r>
              <a:rPr lang="en-US" sz="2000" dirty="0"/>
              <a:t> </a:t>
            </a:r>
            <a:r>
              <a:rPr lang="en-US" sz="2000" dirty="0" err="1"/>
              <a:t>insertRecord</a:t>
            </a:r>
            <a:r>
              <a:rPr lang="en-US" sz="2000" dirty="0"/>
              <a:t>(</a:t>
            </a:r>
            <a:r>
              <a:rPr lang="en-US" sz="2000" b="1" dirty="0" err="1"/>
              <a:t>int</a:t>
            </a:r>
            <a:r>
              <a:rPr lang="en-US" sz="2000" dirty="0"/>
              <a:t> r, String n){  </a:t>
            </a:r>
          </a:p>
          <a:p>
            <a:pPr>
              <a:buNone/>
            </a:pPr>
            <a:r>
              <a:rPr lang="en-US" sz="2000" dirty="0"/>
              <a:t>  </a:t>
            </a:r>
            <a:r>
              <a:rPr lang="en-US" sz="2000" dirty="0" err="1"/>
              <a:t>rollno</a:t>
            </a:r>
            <a:r>
              <a:rPr lang="en-US" sz="2000" dirty="0"/>
              <a:t>=r;  </a:t>
            </a:r>
          </a:p>
          <a:p>
            <a:pPr>
              <a:buNone/>
            </a:pPr>
            <a:r>
              <a:rPr lang="en-US" sz="2000" dirty="0"/>
              <a:t>  name=n;   }  </a:t>
            </a:r>
          </a:p>
          <a:p>
            <a:pPr>
              <a:buNone/>
            </a:pPr>
            <a:r>
              <a:rPr lang="en-US" sz="2000" dirty="0"/>
              <a:t> </a:t>
            </a:r>
            <a:r>
              <a:rPr lang="en-US" sz="2000" b="1" dirty="0">
                <a:solidFill>
                  <a:srgbClr val="FF0000"/>
                </a:solidFill>
              </a:rPr>
              <a:t>void </a:t>
            </a:r>
            <a:r>
              <a:rPr lang="en-US" sz="2000" b="1" dirty="0" err="1">
                <a:solidFill>
                  <a:srgbClr val="FF0000"/>
                </a:solidFill>
              </a:rPr>
              <a:t>displayInformation</a:t>
            </a:r>
            <a:r>
              <a:rPr lang="en-US" sz="2000" b="1" dirty="0">
                <a:solidFill>
                  <a:srgbClr val="FF0000"/>
                </a:solidFill>
              </a:rPr>
              <a:t>() </a:t>
            </a:r>
            <a:r>
              <a:rPr lang="en-US" sz="2000" dirty="0"/>
              <a:t>{</a:t>
            </a:r>
            <a:r>
              <a:rPr lang="en-US" sz="2000" dirty="0" err="1"/>
              <a:t>System.out.println</a:t>
            </a:r>
            <a:r>
              <a:rPr lang="en-US" sz="2000" dirty="0"/>
              <a:t>(</a:t>
            </a:r>
            <a:r>
              <a:rPr lang="en-US" sz="2000" dirty="0" err="1"/>
              <a:t>rollno</a:t>
            </a:r>
            <a:r>
              <a:rPr lang="en-US" sz="2000" dirty="0"/>
              <a:t>+" "+name);}  }  </a:t>
            </a:r>
          </a:p>
          <a:p>
            <a:pPr>
              <a:buNone/>
            </a:pPr>
            <a:r>
              <a:rPr lang="en-US" sz="2000" b="1" dirty="0"/>
              <a:t>class</a:t>
            </a:r>
            <a:r>
              <a:rPr lang="en-US" sz="2000" dirty="0"/>
              <a:t> TestStudent4{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Student s1=</a:t>
            </a:r>
            <a:r>
              <a:rPr lang="en-US" sz="2000" b="1" dirty="0"/>
              <a:t>new</a:t>
            </a:r>
            <a:r>
              <a:rPr lang="en-US" sz="2000" dirty="0"/>
              <a:t> Student();  </a:t>
            </a:r>
          </a:p>
          <a:p>
            <a:pPr>
              <a:buNone/>
            </a:pPr>
            <a:r>
              <a:rPr lang="en-US" sz="2000" dirty="0"/>
              <a:t>  Student s2=</a:t>
            </a:r>
            <a:r>
              <a:rPr lang="en-US" sz="2000" b="1" dirty="0"/>
              <a:t>new</a:t>
            </a:r>
            <a:r>
              <a:rPr lang="en-US" sz="2000" dirty="0"/>
              <a:t> Student();  </a:t>
            </a:r>
          </a:p>
          <a:p>
            <a:pPr>
              <a:buNone/>
            </a:pPr>
            <a:r>
              <a:rPr lang="en-US" sz="2000" dirty="0"/>
              <a:t>  s1.insertRecord(111,"Karan");  </a:t>
            </a:r>
          </a:p>
          <a:p>
            <a:pPr>
              <a:buNone/>
            </a:pPr>
            <a:r>
              <a:rPr lang="en-US" sz="2000" dirty="0"/>
              <a:t>  s2.insertRecord(222,"Aryan");  </a:t>
            </a:r>
          </a:p>
          <a:p>
            <a:pPr>
              <a:buNone/>
            </a:pPr>
            <a:r>
              <a:rPr lang="en-US" sz="2000" dirty="0"/>
              <a:t>  s1.displayInformation();  </a:t>
            </a:r>
          </a:p>
          <a:p>
            <a:pPr>
              <a:buNone/>
            </a:pPr>
            <a:r>
              <a:rPr lang="en-US" sz="2000" dirty="0"/>
              <a:t>  s2.displayInformation();  </a:t>
            </a:r>
          </a:p>
          <a:p>
            <a:pPr>
              <a:buNone/>
            </a:pPr>
            <a:r>
              <a:rPr lang="en-US" sz="2000" dirty="0"/>
              <a:t> }  }  </a:t>
            </a:r>
          </a:p>
          <a:p>
            <a:pPr algn="just"/>
            <a:endParaRPr lang="en-US" sz="2000" i="1" dirty="0"/>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5638800" y="4114800"/>
            <a:ext cx="1752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t>111 Karan </a:t>
            </a:r>
          </a:p>
          <a:p>
            <a:pPr lvl="0" algn="just" eaLnBrk="0" fontAlgn="base" hangingPunct="0">
              <a:spcBef>
                <a:spcPct val="0"/>
              </a:spcBef>
              <a:spcAft>
                <a:spcPct val="0"/>
              </a:spcAft>
            </a:pPr>
            <a:r>
              <a:rPr lang="en-US" sz="2400"/>
              <a:t>222 Aryan</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32770" name="Picture 2" descr="Object in Java with values"/>
          <p:cNvPicPr>
            <a:picLocks noChangeAspect="1" noChangeArrowheads="1"/>
          </p:cNvPicPr>
          <p:nvPr/>
        </p:nvPicPr>
        <p:blipFill>
          <a:blip r:embed="rId3"/>
          <a:srcRect/>
          <a:stretch>
            <a:fillRect/>
          </a:stretch>
        </p:blipFill>
        <p:spPr bwMode="auto">
          <a:xfrm>
            <a:off x="1371600" y="622024"/>
            <a:ext cx="6096000" cy="3291624"/>
          </a:xfrm>
          <a:prstGeom prst="rect">
            <a:avLst/>
          </a:prstGeom>
          <a:noFill/>
        </p:spPr>
      </p:pic>
      <p:sp>
        <p:nvSpPr>
          <p:cNvPr id="8" name="Rectangle 7"/>
          <p:cNvSpPr/>
          <p:nvPr/>
        </p:nvSpPr>
        <p:spPr>
          <a:xfrm>
            <a:off x="304800" y="4267200"/>
            <a:ext cx="84582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400" b="1"/>
              <a:t>Object gets the memory in heap memory area. The reference variable refers to the object allocated in the heap memory area. Here, s1 and s2 both are reference variables that refer to the objects allocated in memory.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400" b="1">
                <a:solidFill>
                  <a:srgbClr val="FF0000"/>
                </a:solidFill>
              </a:rPr>
              <a:t>3) Object and Class Example: Initialization through a constructor</a:t>
            </a:r>
          </a:p>
          <a:p>
            <a:pPr algn="just"/>
            <a:endParaRPr lang="en-US" sz="2400" b="1">
              <a:solidFill>
                <a:srgbClr val="FF0000"/>
              </a:solidFill>
            </a:endParaRPr>
          </a:p>
          <a:p>
            <a:pPr algn="just"/>
            <a:r>
              <a:rPr lang="en-US" sz="2400"/>
              <a:t>A constructor in Java is a </a:t>
            </a:r>
            <a:r>
              <a:rPr lang="en-US" sz="2400" b="1"/>
              <a:t>special method</a:t>
            </a:r>
            <a:r>
              <a:rPr lang="en-US" sz="2400"/>
              <a:t> that is used to initialize objects. The constructor is called when an object of a class is created. It can be used to set initial values for object attributes</a:t>
            </a:r>
          </a:p>
          <a:p>
            <a:pPr algn="just"/>
            <a:endParaRPr lang="en-US" sz="2400" b="1">
              <a:solidFill>
                <a:srgbClr val="FF0000"/>
              </a:solidFill>
            </a:endParaRPr>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18886"/>
            <a:ext cx="8458200" cy="556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2000" b="1" dirty="0">
                <a:solidFill>
                  <a:srgbClr val="FF0000"/>
                </a:solidFill>
              </a:rPr>
              <a:t>Object and Class Example: Employee</a:t>
            </a:r>
          </a:p>
          <a:p>
            <a:pPr>
              <a:buNone/>
            </a:pPr>
            <a:endParaRPr lang="en-US" sz="2000" i="1" dirty="0"/>
          </a:p>
          <a:p>
            <a:pPr>
              <a:buNone/>
            </a:pPr>
            <a:r>
              <a:rPr lang="en-US" sz="2000" b="1" i="1" dirty="0">
                <a:solidFill>
                  <a:srgbClr val="FF0000"/>
                </a:solidFill>
              </a:rPr>
              <a:t>File: TestEmployee.java</a:t>
            </a:r>
          </a:p>
          <a:p>
            <a:pPr>
              <a:buNone/>
            </a:pPr>
            <a:r>
              <a:rPr lang="en-US" sz="2000" b="1" dirty="0"/>
              <a:t>class</a:t>
            </a:r>
            <a:r>
              <a:rPr lang="en-US" sz="2000" dirty="0"/>
              <a:t> Employee{  </a:t>
            </a:r>
          </a:p>
          <a:p>
            <a:pPr>
              <a:buNone/>
            </a:pPr>
            <a:r>
              <a:rPr lang="en-US" sz="2000" dirty="0"/>
              <a:t>    </a:t>
            </a:r>
            <a:r>
              <a:rPr lang="en-US" sz="2000" b="1" dirty="0" err="1"/>
              <a:t>int</a:t>
            </a:r>
            <a:r>
              <a:rPr lang="en-US" sz="2000" dirty="0"/>
              <a:t> id;  </a:t>
            </a:r>
          </a:p>
          <a:p>
            <a:pPr>
              <a:buNone/>
            </a:pPr>
            <a:r>
              <a:rPr lang="en-US" sz="2000" dirty="0"/>
              <a:t>    String name;  </a:t>
            </a:r>
          </a:p>
          <a:p>
            <a:pPr>
              <a:buNone/>
            </a:pPr>
            <a:r>
              <a:rPr lang="en-US" sz="2000" dirty="0"/>
              <a:t>    </a:t>
            </a:r>
            <a:r>
              <a:rPr lang="en-US" sz="2000" b="1" dirty="0"/>
              <a:t>float</a:t>
            </a:r>
            <a:r>
              <a:rPr lang="en-US" sz="2000" dirty="0"/>
              <a:t> salary;  </a:t>
            </a:r>
          </a:p>
          <a:p>
            <a:pPr>
              <a:buNone/>
            </a:pPr>
            <a:r>
              <a:rPr lang="en-US" sz="2000" dirty="0"/>
              <a:t>    </a:t>
            </a:r>
            <a:r>
              <a:rPr lang="en-US" sz="2000" b="1" dirty="0"/>
              <a:t>void</a:t>
            </a:r>
            <a:r>
              <a:rPr lang="en-US" sz="2000" dirty="0"/>
              <a:t> insert(</a:t>
            </a:r>
            <a:r>
              <a:rPr lang="en-US" sz="2000" b="1" dirty="0" err="1"/>
              <a:t>int</a:t>
            </a:r>
            <a:r>
              <a:rPr lang="en-US" sz="2000" dirty="0"/>
              <a:t> </a:t>
            </a:r>
            <a:r>
              <a:rPr lang="en-US" sz="2000" dirty="0" err="1"/>
              <a:t>i</a:t>
            </a:r>
            <a:r>
              <a:rPr lang="en-US" sz="2000" dirty="0"/>
              <a:t>, String n, </a:t>
            </a:r>
            <a:r>
              <a:rPr lang="en-US" sz="2000" b="1" dirty="0"/>
              <a:t>float</a:t>
            </a:r>
            <a:r>
              <a:rPr lang="en-US" sz="2000" dirty="0"/>
              <a:t> s) </a:t>
            </a:r>
          </a:p>
          <a:p>
            <a:pPr>
              <a:buNone/>
            </a:pPr>
            <a:r>
              <a:rPr lang="en-US" sz="2000" dirty="0"/>
              <a:t>{  </a:t>
            </a:r>
          </a:p>
          <a:p>
            <a:pPr>
              <a:buNone/>
            </a:pPr>
            <a:r>
              <a:rPr lang="en-US" sz="2000" dirty="0"/>
              <a:t>        id=</a:t>
            </a:r>
            <a:r>
              <a:rPr lang="en-US" sz="2000" dirty="0" err="1"/>
              <a:t>i</a:t>
            </a:r>
            <a:r>
              <a:rPr lang="en-US" sz="2000" dirty="0"/>
              <a:t>;  </a:t>
            </a:r>
          </a:p>
          <a:p>
            <a:pPr>
              <a:buNone/>
            </a:pPr>
            <a:r>
              <a:rPr lang="en-US" sz="2000" dirty="0"/>
              <a:t>        name=n;  </a:t>
            </a:r>
          </a:p>
          <a:p>
            <a:pPr>
              <a:buNone/>
            </a:pPr>
            <a:r>
              <a:rPr lang="en-US" sz="2000" dirty="0"/>
              <a:t>        salary=s;  </a:t>
            </a:r>
          </a:p>
          <a:p>
            <a:pPr>
              <a:buNone/>
            </a:pPr>
            <a:r>
              <a:rPr lang="en-US" sz="2000" dirty="0"/>
              <a:t>    }  </a:t>
            </a:r>
          </a:p>
          <a:p>
            <a:pPr>
              <a:buNone/>
            </a:pPr>
            <a:r>
              <a:rPr lang="en-US" sz="2000" dirty="0"/>
              <a:t>    </a:t>
            </a:r>
            <a:r>
              <a:rPr lang="en-US" sz="2000" b="1" dirty="0"/>
              <a:t>void</a:t>
            </a:r>
            <a:r>
              <a:rPr lang="en-US" sz="2000" dirty="0"/>
              <a:t> display(){</a:t>
            </a:r>
            <a:r>
              <a:rPr lang="en-US" sz="2000" dirty="0" err="1"/>
              <a:t>System.out.println</a:t>
            </a:r>
            <a:r>
              <a:rPr lang="en-US" sz="2000" dirty="0"/>
              <a:t>(id+" "+name+" "+salary);}  </a:t>
            </a:r>
          </a:p>
          <a:p>
            <a:pPr>
              <a:buNone/>
            </a:pPr>
            <a:r>
              <a:rPr lang="en-US" sz="2000" dirty="0"/>
              <a:t>}  </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4191000" y="990600"/>
            <a:ext cx="4572000" cy="406265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None/>
            </a:pPr>
            <a:r>
              <a:rPr lang="en-US" sz="2000" b="1" dirty="0" smtClean="0"/>
              <a:t>class</a:t>
            </a:r>
            <a:r>
              <a:rPr lang="en-US" sz="2000" dirty="0"/>
              <a:t> </a:t>
            </a:r>
            <a:r>
              <a:rPr lang="en-US" sz="2000" dirty="0" err="1"/>
              <a:t>TestEmployee</a:t>
            </a:r>
            <a:r>
              <a:rPr lang="en-US" sz="2000" dirty="0"/>
              <a:t> {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    Employee e1=</a:t>
            </a:r>
            <a:r>
              <a:rPr lang="en-US" sz="2000" b="1" dirty="0"/>
              <a:t>new</a:t>
            </a:r>
            <a:r>
              <a:rPr lang="en-US" sz="2000" dirty="0"/>
              <a:t> Employee();  </a:t>
            </a:r>
          </a:p>
          <a:p>
            <a:pPr>
              <a:buNone/>
            </a:pPr>
            <a:r>
              <a:rPr lang="en-US" sz="2000" dirty="0"/>
              <a:t>    Employee e2=</a:t>
            </a:r>
            <a:r>
              <a:rPr lang="en-US" sz="2000" b="1" dirty="0"/>
              <a:t>new</a:t>
            </a:r>
            <a:r>
              <a:rPr lang="en-US" sz="2000" dirty="0"/>
              <a:t> Employee();  </a:t>
            </a:r>
          </a:p>
          <a:p>
            <a:pPr>
              <a:buNone/>
            </a:pPr>
            <a:r>
              <a:rPr lang="en-US" sz="2000" dirty="0"/>
              <a:t>    Employee e3=</a:t>
            </a:r>
            <a:r>
              <a:rPr lang="en-US" sz="2000" b="1" dirty="0"/>
              <a:t>new</a:t>
            </a:r>
            <a:r>
              <a:rPr lang="en-US" sz="2000" dirty="0"/>
              <a:t> Employee();  </a:t>
            </a:r>
          </a:p>
          <a:p>
            <a:pPr>
              <a:buNone/>
            </a:pPr>
            <a:r>
              <a:rPr lang="en-US" sz="2000" dirty="0"/>
              <a:t>    e1.insert(101,"ajeet",45000);  </a:t>
            </a:r>
          </a:p>
          <a:p>
            <a:pPr>
              <a:buNone/>
            </a:pPr>
            <a:r>
              <a:rPr lang="en-US" sz="2000" dirty="0"/>
              <a:t>    e2.insert(102,"irfan",25000);  </a:t>
            </a:r>
          </a:p>
          <a:p>
            <a:pPr>
              <a:buNone/>
            </a:pPr>
            <a:r>
              <a:rPr lang="en-US" sz="2000" dirty="0"/>
              <a:t>    e3.insert(103,"nakul",55000);  </a:t>
            </a:r>
          </a:p>
          <a:p>
            <a:pPr>
              <a:buNone/>
            </a:pPr>
            <a:r>
              <a:rPr lang="en-US" sz="2000" dirty="0"/>
              <a:t>    e1.display();  </a:t>
            </a:r>
          </a:p>
          <a:p>
            <a:pPr>
              <a:buNone/>
            </a:pPr>
            <a:r>
              <a:rPr lang="en-US" sz="2000" dirty="0"/>
              <a:t>    e2.display();  </a:t>
            </a:r>
          </a:p>
          <a:p>
            <a:pPr>
              <a:buNone/>
            </a:pPr>
            <a:r>
              <a:rPr lang="en-US" sz="2000" dirty="0"/>
              <a:t>    e3.display();  </a:t>
            </a:r>
          </a:p>
          <a:p>
            <a:pPr>
              <a:buNone/>
            </a:pPr>
            <a:r>
              <a:rPr lang="en-US" sz="2000" dirty="0"/>
              <a:t>}  </a:t>
            </a:r>
          </a:p>
          <a:p>
            <a:pPr>
              <a:buNone/>
            </a:pPr>
            <a:r>
              <a:rPr lang="en-US" sz="2000" dirty="0"/>
              <a:t>}  </a:t>
            </a:r>
          </a:p>
        </p:txBody>
      </p:sp>
      <p:sp>
        <p:nvSpPr>
          <p:cNvPr id="7" name="Rectangle 6"/>
          <p:cNvSpPr/>
          <p:nvPr/>
        </p:nvSpPr>
        <p:spPr>
          <a:xfrm>
            <a:off x="6477000" y="3581400"/>
            <a:ext cx="26670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fi-FI" sz="2400"/>
              <a:t>101 ajeet 45000.0 102 irfan 25000.0 103 nakul 55000.0  </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a:t>
            </a:r>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nit</a:t>
            </a:r>
            <a:r>
              <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Object-oriented Programming </a:t>
            </a:r>
            <a:endPar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81000" y="685800"/>
            <a:ext cx="8458200" cy="5334000"/>
          </a:xfrm>
        </p:spPr>
        <p:txBody>
          <a:bodyPr>
            <a:noAutofit/>
          </a:bodyPr>
          <a:lstStyle/>
          <a:p>
            <a:pPr algn="just"/>
            <a:r>
              <a:rPr lang="en-US" sz="2400" b="1">
                <a:solidFill>
                  <a:srgbClr val="FF0000"/>
                </a:solidFill>
              </a:rPr>
              <a:t>Java OOP (Basics)</a:t>
            </a:r>
          </a:p>
          <a:p>
            <a:pPr algn="just"/>
            <a:r>
              <a:rPr lang="en-US" sz="2400"/>
              <a:t>Java Class and Objects, Java Methods, Java Constructor, Java Strings, Java Access Modifiers, Java this keyword, Java final keyword, Java Recursion, Java instance of Operator, Java Single Class and Anonymous Class, Java </a:t>
            </a:r>
            <a:r>
              <a:rPr lang="en-US" sz="2400" err="1"/>
              <a:t>enum</a:t>
            </a:r>
            <a:r>
              <a:rPr lang="en-US" sz="2400"/>
              <a:t> Class </a:t>
            </a:r>
          </a:p>
          <a:p>
            <a:pPr algn="just"/>
            <a:r>
              <a:rPr lang="en-US" sz="2400" b="1">
                <a:solidFill>
                  <a:srgbClr val="FF0000"/>
                </a:solidFill>
              </a:rPr>
              <a:t>Java OOP (Inheritance &amp; Polymorphism)</a:t>
            </a:r>
          </a:p>
          <a:p>
            <a:pPr algn="just"/>
            <a:r>
              <a:rPr lang="en-US" sz="2400"/>
              <a:t>Java Inheritance, Java Method Overriding, Java super Keyword, Abstract Class &amp;  Method, Java Interfaces, Java Polymorphism (overloading &amp; overriding), Java Encapsulation</a:t>
            </a:r>
          </a:p>
          <a:p>
            <a:pPr algn="just"/>
            <a:r>
              <a:rPr lang="en-US" sz="2400" b="1"/>
              <a:t> </a:t>
            </a:r>
            <a:r>
              <a:rPr lang="en-US" sz="2400" b="1">
                <a:solidFill>
                  <a:srgbClr val="FF0000"/>
                </a:solidFill>
              </a:rPr>
              <a:t>Java OOP (Other types of classes)</a:t>
            </a:r>
          </a:p>
          <a:p>
            <a:pPr algn="just"/>
            <a:r>
              <a:rPr lang="en-US" sz="2400"/>
              <a:t>Nested &amp; Inner Class, Java Static Class, Java Anonymous Class, Java </a:t>
            </a:r>
            <a:r>
              <a:rPr lang="pt-BR" sz="2400"/>
              <a:t>Singleton, Java enum Class, Java enum Constructor, Java enum </a:t>
            </a:r>
            <a:r>
              <a:rPr lang="en-US" sz="2400"/>
              <a:t>String, Java Reflection</a:t>
            </a:r>
            <a:endParaRPr lang="en-US" sz="2000"/>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42900" y="828675"/>
            <a:ext cx="8458200"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000" b="1">
                <a:solidFill>
                  <a:srgbClr val="FF0000"/>
                </a:solidFill>
              </a:rPr>
              <a:t>Object and Class Example: Rectangle</a:t>
            </a:r>
          </a:p>
          <a:p>
            <a:r>
              <a:rPr lang="en-US" sz="2000" i="1"/>
              <a:t>File: TestRectangle1.java</a:t>
            </a:r>
          </a:p>
          <a:p>
            <a:pPr>
              <a:buNone/>
            </a:pPr>
            <a:endParaRPr lang="en-US" sz="2000" b="1"/>
          </a:p>
          <a:p>
            <a:pPr>
              <a:buNone/>
            </a:pPr>
            <a:endParaRPr lang="en-US" sz="2000" b="1"/>
          </a:p>
          <a:p>
            <a:pPr>
              <a:buNone/>
            </a:pPr>
            <a:endParaRPr lang="en-US" sz="2000" b="1"/>
          </a:p>
          <a:p>
            <a:pPr>
              <a:buNone/>
            </a:pPr>
            <a:r>
              <a:rPr lang="en-US" sz="2000" b="1"/>
              <a:t>class</a:t>
            </a:r>
            <a:r>
              <a:rPr lang="en-US" sz="2000"/>
              <a:t> Rectangle{  </a:t>
            </a:r>
          </a:p>
          <a:p>
            <a:pPr>
              <a:buNone/>
            </a:pPr>
            <a:r>
              <a:rPr lang="en-US" sz="2000"/>
              <a:t> </a:t>
            </a:r>
            <a:r>
              <a:rPr lang="en-US" sz="2000" b="1" err="1"/>
              <a:t>int</a:t>
            </a:r>
            <a:r>
              <a:rPr lang="en-US" sz="2000"/>
              <a:t> length;  </a:t>
            </a:r>
          </a:p>
          <a:p>
            <a:pPr>
              <a:buNone/>
            </a:pPr>
            <a:r>
              <a:rPr lang="en-US" sz="2000"/>
              <a:t> </a:t>
            </a:r>
            <a:r>
              <a:rPr lang="en-US" sz="2000" b="1" err="1"/>
              <a:t>int</a:t>
            </a:r>
            <a:r>
              <a:rPr lang="en-US" sz="2000"/>
              <a:t> width;  </a:t>
            </a:r>
          </a:p>
          <a:p>
            <a:pPr>
              <a:buNone/>
            </a:pPr>
            <a:r>
              <a:rPr lang="en-US" sz="2000"/>
              <a:t> </a:t>
            </a:r>
            <a:r>
              <a:rPr lang="en-US" sz="2000" b="1"/>
              <a:t>void</a:t>
            </a:r>
            <a:r>
              <a:rPr lang="en-US" sz="2000"/>
              <a:t> insert(</a:t>
            </a:r>
            <a:r>
              <a:rPr lang="en-US" sz="2000" b="1" err="1"/>
              <a:t>int</a:t>
            </a:r>
            <a:r>
              <a:rPr lang="en-US" sz="2000"/>
              <a:t> l, </a:t>
            </a:r>
            <a:r>
              <a:rPr lang="en-US" sz="2000" b="1" err="1"/>
              <a:t>int</a:t>
            </a:r>
            <a:r>
              <a:rPr lang="en-US" sz="2000"/>
              <a:t> w){  </a:t>
            </a:r>
          </a:p>
          <a:p>
            <a:pPr>
              <a:buNone/>
            </a:pPr>
            <a:r>
              <a:rPr lang="en-US" sz="2000"/>
              <a:t>  length=l;  </a:t>
            </a:r>
          </a:p>
          <a:p>
            <a:pPr>
              <a:buNone/>
            </a:pPr>
            <a:r>
              <a:rPr lang="en-US" sz="2000"/>
              <a:t>  width=w;  </a:t>
            </a:r>
          </a:p>
          <a:p>
            <a:pPr>
              <a:buNone/>
            </a:pPr>
            <a:r>
              <a:rPr lang="en-US" sz="2000"/>
              <a:t> }  </a:t>
            </a:r>
          </a:p>
          <a:p>
            <a:pPr>
              <a:buNone/>
            </a:pPr>
            <a:r>
              <a:rPr lang="en-US" sz="2000"/>
              <a:t> </a:t>
            </a:r>
            <a:r>
              <a:rPr lang="en-US" sz="2000" b="1"/>
              <a:t>void</a:t>
            </a:r>
            <a:r>
              <a:rPr lang="en-US" sz="2000"/>
              <a:t> </a:t>
            </a:r>
            <a:r>
              <a:rPr lang="en-US" sz="2000" err="1"/>
              <a:t>calculateArea</a:t>
            </a:r>
            <a:r>
              <a:rPr lang="en-US" sz="2000"/>
              <a:t>()</a:t>
            </a:r>
          </a:p>
          <a:p>
            <a:pPr>
              <a:buNone/>
            </a:pPr>
            <a:r>
              <a:rPr lang="en-US" sz="2000"/>
              <a:t>          {System.out.println(length*width);}  </a:t>
            </a:r>
          </a:p>
          <a:p>
            <a:pPr>
              <a:buNone/>
            </a:pPr>
            <a:r>
              <a:rPr lang="en-US" sz="2000"/>
              <a:t>}  </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6" name="Rectangle 5"/>
          <p:cNvSpPr/>
          <p:nvPr/>
        </p:nvSpPr>
        <p:spPr>
          <a:xfrm>
            <a:off x="4038600" y="1143000"/>
            <a:ext cx="4572000" cy="34778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None/>
            </a:pPr>
            <a:r>
              <a:rPr lang="en-US" sz="2000" b="1"/>
              <a:t>class</a:t>
            </a:r>
            <a:r>
              <a:rPr lang="en-US" sz="2000"/>
              <a:t> TestRectangle1{  </a:t>
            </a:r>
          </a:p>
          <a:p>
            <a:pPr>
              <a:buNone/>
            </a:pPr>
            <a:r>
              <a:rPr lang="en-US" sz="2000"/>
              <a:t> </a:t>
            </a:r>
            <a:r>
              <a:rPr lang="en-US" sz="2000" b="1"/>
              <a:t>public</a:t>
            </a:r>
            <a:r>
              <a:rPr lang="en-US" sz="2000"/>
              <a:t> </a:t>
            </a:r>
            <a:r>
              <a:rPr lang="en-US" sz="2000" b="1"/>
              <a:t>static</a:t>
            </a:r>
            <a:r>
              <a:rPr lang="en-US" sz="2000"/>
              <a:t> </a:t>
            </a:r>
            <a:r>
              <a:rPr lang="en-US" sz="2000" b="1"/>
              <a:t>void</a:t>
            </a:r>
            <a:r>
              <a:rPr lang="en-US" sz="2000"/>
              <a:t> main(String </a:t>
            </a:r>
            <a:r>
              <a:rPr lang="en-US" sz="2000" err="1"/>
              <a:t>args</a:t>
            </a:r>
            <a:r>
              <a:rPr lang="en-US" sz="2000"/>
              <a:t>[]){  </a:t>
            </a:r>
          </a:p>
          <a:p>
            <a:pPr>
              <a:buNone/>
            </a:pPr>
            <a:r>
              <a:rPr lang="en-US" sz="2000"/>
              <a:t>  Rectangle r1=</a:t>
            </a:r>
            <a:r>
              <a:rPr lang="en-US" sz="2000" b="1"/>
              <a:t>new</a:t>
            </a:r>
            <a:r>
              <a:rPr lang="en-US" sz="2000"/>
              <a:t> Rectangle();  </a:t>
            </a:r>
          </a:p>
          <a:p>
            <a:pPr>
              <a:buNone/>
            </a:pPr>
            <a:r>
              <a:rPr lang="en-US" sz="2000"/>
              <a:t>  Rectangle r2=</a:t>
            </a:r>
            <a:r>
              <a:rPr lang="en-US" sz="2000" b="1"/>
              <a:t>new</a:t>
            </a:r>
            <a:r>
              <a:rPr lang="en-US" sz="2000"/>
              <a:t> Rectangle();  </a:t>
            </a:r>
          </a:p>
          <a:p>
            <a:pPr>
              <a:buNone/>
            </a:pPr>
            <a:r>
              <a:rPr lang="en-US" sz="2000"/>
              <a:t>  r1.insert(11,5);  </a:t>
            </a:r>
          </a:p>
          <a:p>
            <a:pPr>
              <a:buNone/>
            </a:pPr>
            <a:r>
              <a:rPr lang="en-US" sz="2000"/>
              <a:t>  r2.insert(3,15);  </a:t>
            </a:r>
          </a:p>
          <a:p>
            <a:pPr>
              <a:buNone/>
            </a:pPr>
            <a:r>
              <a:rPr lang="en-US" sz="2000"/>
              <a:t>  r1.calculateArea();  </a:t>
            </a:r>
          </a:p>
          <a:p>
            <a:pPr>
              <a:buNone/>
            </a:pPr>
            <a:r>
              <a:rPr lang="en-US" sz="2000"/>
              <a:t>  r2.calculateArea();  </a:t>
            </a:r>
          </a:p>
          <a:p>
            <a:pPr>
              <a:buNone/>
            </a:pPr>
            <a:r>
              <a:rPr lang="en-US" sz="2000"/>
              <a:t>}  </a:t>
            </a:r>
          </a:p>
          <a:p>
            <a:pPr>
              <a:buNone/>
            </a:pPr>
            <a:r>
              <a:rPr lang="en-US" sz="2000"/>
              <a:t>}  </a:t>
            </a:r>
          </a:p>
          <a:p>
            <a:pPr>
              <a:buNone/>
            </a:pPr>
            <a:r>
              <a:rPr lang="en-US" sz="2000"/>
              <a:t> </a:t>
            </a:r>
          </a:p>
        </p:txBody>
      </p:sp>
      <p:sp>
        <p:nvSpPr>
          <p:cNvPr id="7" name="Rectangle 6"/>
          <p:cNvSpPr/>
          <p:nvPr/>
        </p:nvSpPr>
        <p:spPr>
          <a:xfrm>
            <a:off x="6934200" y="3429000"/>
            <a:ext cx="1600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fi-FI" sz="2400"/>
              <a:t>55</a:t>
            </a:r>
          </a:p>
          <a:p>
            <a:pPr lvl="0" algn="just" eaLnBrk="0" fontAlgn="base" hangingPunct="0">
              <a:spcBef>
                <a:spcPct val="0"/>
              </a:spcBef>
              <a:spcAft>
                <a:spcPct val="0"/>
              </a:spcAft>
            </a:pPr>
            <a:r>
              <a:rPr lang="fi-FI" sz="2400">
                <a:cs typeface="Arial" pitchFamily="34" charset="0"/>
              </a:rPr>
              <a:t>45</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200"/>
              <a:t>In general, a </a:t>
            </a:r>
            <a:r>
              <a:rPr lang="en-US" sz="2200" b="1"/>
              <a:t>method</a:t>
            </a:r>
            <a:r>
              <a:rPr lang="en-US" sz="2200"/>
              <a:t> is a way to perform some task. Similarly, the </a:t>
            </a:r>
            <a:r>
              <a:rPr lang="en-US" sz="2200" b="1"/>
              <a:t>method in Java</a:t>
            </a:r>
            <a:r>
              <a:rPr lang="en-US" sz="2200"/>
              <a:t> is a collection of instructions that performs a specific task. It provides the reusability of code. We can also easily modify code using </a:t>
            </a:r>
            <a:r>
              <a:rPr lang="en-US" sz="2200" b="1"/>
              <a:t>methods</a:t>
            </a:r>
            <a:r>
              <a:rPr lang="en-US" sz="2200"/>
              <a:t>. In this section, we will learn </a:t>
            </a:r>
            <a:r>
              <a:rPr lang="en-US" sz="2200" b="1"/>
              <a:t>what is a method in Java, types of methods, method declaration,</a:t>
            </a:r>
            <a:r>
              <a:rPr lang="en-US" sz="2200"/>
              <a:t> and </a:t>
            </a:r>
            <a:r>
              <a:rPr lang="en-US" sz="2200" b="1"/>
              <a:t>how to call a method in Java</a:t>
            </a:r>
            <a:r>
              <a:rPr lang="en-US" sz="2200"/>
              <a:t>.</a:t>
            </a:r>
          </a:p>
          <a:p>
            <a:pPr algn="just"/>
            <a:r>
              <a:rPr lang="en-US" sz="2200" b="1">
                <a:solidFill>
                  <a:srgbClr val="FF0000"/>
                </a:solidFill>
              </a:rPr>
              <a:t>What is a method in Java?</a:t>
            </a:r>
          </a:p>
          <a:p>
            <a:pPr algn="just"/>
            <a:r>
              <a:rPr lang="en-US" sz="2200"/>
              <a:t>A </a:t>
            </a:r>
            <a:r>
              <a:rPr lang="en-US" sz="2200" b="1"/>
              <a:t>method</a:t>
            </a:r>
            <a:r>
              <a:rPr lang="en-US" sz="2200"/>
              <a:t> is a block of code or collection of statements or a set of code grouped together to perform a certain task or operation. It is used to achieve the </a:t>
            </a:r>
            <a:r>
              <a:rPr lang="en-US" sz="2200" b="1"/>
              <a:t>reusability</a:t>
            </a:r>
            <a:r>
              <a:rPr lang="en-US" sz="2200"/>
              <a:t> of code. We write a method once and use it many times. We do not require to write code again and again. It also provides the </a:t>
            </a:r>
            <a:r>
              <a:rPr lang="en-US" sz="2200" b="1"/>
              <a:t>easy modification</a:t>
            </a:r>
            <a:r>
              <a:rPr lang="en-US" sz="2200"/>
              <a:t> and </a:t>
            </a:r>
            <a:r>
              <a:rPr lang="en-US" sz="2200" b="1"/>
              <a:t>readability</a:t>
            </a:r>
            <a:r>
              <a:rPr lang="en-US" sz="2200"/>
              <a:t> of code, just by adding or removing a chunk of code. The method is executed only when we call or invoke it.</a:t>
            </a:r>
          </a:p>
          <a:p>
            <a:pPr algn="just"/>
            <a:r>
              <a:rPr lang="en-US" sz="2200"/>
              <a:t>The most important method in Java is the </a:t>
            </a:r>
            <a:r>
              <a:rPr lang="en-US" sz="2200" b="1"/>
              <a:t>main()</a:t>
            </a:r>
            <a:r>
              <a:rPr lang="en-US" sz="2200"/>
              <a:t> method. If you want to read more about the main() method.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000" b="1">
                <a:solidFill>
                  <a:srgbClr val="FF0000"/>
                </a:solidFill>
              </a:rPr>
              <a:t>Method Declaration</a:t>
            </a:r>
          </a:p>
          <a:p>
            <a:pPr algn="just"/>
            <a:r>
              <a:rPr lang="en-US" sz="2000"/>
              <a:t>The method declaration provides information about method attributes, such as visibility, return-type, name, and arguments. It has six components that are known as </a:t>
            </a:r>
            <a:r>
              <a:rPr lang="en-US" sz="2000" b="1"/>
              <a:t>method header</a:t>
            </a:r>
            <a:r>
              <a:rPr lang="en-US" sz="2000"/>
              <a:t>, as we have shown in the following figure.</a:t>
            </a:r>
          </a:p>
        </p:txBody>
      </p:sp>
      <p:pic>
        <p:nvPicPr>
          <p:cNvPr id="49154" name="Picture 2" descr="Method in Java"/>
          <p:cNvPicPr>
            <a:picLocks noChangeAspect="1" noChangeArrowheads="1"/>
          </p:cNvPicPr>
          <p:nvPr/>
        </p:nvPicPr>
        <p:blipFill>
          <a:blip r:embed="rId3"/>
          <a:srcRect/>
          <a:stretch>
            <a:fillRect/>
          </a:stretch>
        </p:blipFill>
        <p:spPr bwMode="auto">
          <a:xfrm>
            <a:off x="457200" y="2057400"/>
            <a:ext cx="8066849" cy="3733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100" b="1"/>
              <a:t>Method Signature:</a:t>
            </a:r>
            <a:r>
              <a:rPr lang="en-US" sz="2100"/>
              <a:t> Every method has a method signature. It is a part of the method declaration. It includes the </a:t>
            </a:r>
            <a:r>
              <a:rPr lang="en-US" sz="2100" b="1"/>
              <a:t>method name</a:t>
            </a:r>
            <a:r>
              <a:rPr lang="en-US" sz="2100"/>
              <a:t> and </a:t>
            </a:r>
            <a:r>
              <a:rPr lang="en-US" sz="2100" b="1"/>
              <a:t>parameter list</a:t>
            </a:r>
            <a:r>
              <a:rPr lang="en-US" sz="2100"/>
              <a:t>.</a:t>
            </a:r>
          </a:p>
          <a:p>
            <a:pPr algn="just"/>
            <a:r>
              <a:rPr lang="en-US" sz="2100" b="1"/>
              <a:t>Access Specifier:</a:t>
            </a:r>
            <a:r>
              <a:rPr lang="en-US" sz="2100"/>
              <a:t> Access specifier or modifier is the access type of the method. It specifies the visibility of the method. Java provides </a:t>
            </a:r>
            <a:r>
              <a:rPr lang="en-US" sz="2100" b="1"/>
              <a:t>four</a:t>
            </a:r>
            <a:r>
              <a:rPr lang="en-US" sz="2100"/>
              <a:t> types of access specifier:</a:t>
            </a:r>
          </a:p>
          <a:p>
            <a:pPr lvl="1" algn="just"/>
            <a:r>
              <a:rPr lang="en-US" sz="2000" b="1"/>
              <a:t>Public:</a:t>
            </a:r>
            <a:r>
              <a:rPr lang="en-US" sz="2000"/>
              <a:t> The method is accessible by all classes when we use public specifier in our application.</a:t>
            </a:r>
          </a:p>
          <a:p>
            <a:pPr lvl="1" algn="just"/>
            <a:r>
              <a:rPr lang="en-US" sz="2000" b="1"/>
              <a:t>Private:</a:t>
            </a:r>
            <a:r>
              <a:rPr lang="en-US" sz="2000"/>
              <a:t> When we use a private access specifier, the method is accessible only in the classes in which it is defined.</a:t>
            </a:r>
          </a:p>
          <a:p>
            <a:pPr lvl="1" algn="just"/>
            <a:r>
              <a:rPr lang="en-US" sz="2000" b="1"/>
              <a:t>Protected:</a:t>
            </a:r>
            <a:r>
              <a:rPr lang="en-US" sz="2000"/>
              <a:t> When we use protected access specifier, the method is accessible within the same package or subclasses in a different package.</a:t>
            </a:r>
          </a:p>
          <a:p>
            <a:pPr lvl="1" algn="just"/>
            <a:r>
              <a:rPr lang="en-US" sz="2000" b="1"/>
              <a:t>Default:</a:t>
            </a:r>
            <a:r>
              <a:rPr lang="en-US" sz="2000"/>
              <a:t> When we do not use any access specifier in the method declaration, Java uses default access specifier by default. It is visible only from the same package only.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100" b="1"/>
              <a:t>Return Type:</a:t>
            </a:r>
            <a:r>
              <a:rPr lang="en-US" sz="2100"/>
              <a:t> Return type is a data type that the method returns. It may have a primitive data type, object, collection, void, etc. If the method does not return anything, we use void keyword.</a:t>
            </a:r>
          </a:p>
          <a:p>
            <a:pPr algn="just"/>
            <a:r>
              <a:rPr lang="en-US" sz="2100" b="1"/>
              <a:t>Method Name:</a:t>
            </a:r>
            <a:r>
              <a:rPr lang="en-US" sz="2100"/>
              <a:t> It is a unique name that is used to define the name of a method. It must be corresponding to the functionality of the method. Suppose, if we are creating a method for subtraction of two numbers, the method name must be </a:t>
            </a:r>
            <a:r>
              <a:rPr lang="en-US" sz="2100" b="1"/>
              <a:t>subtraction().</a:t>
            </a:r>
            <a:r>
              <a:rPr lang="en-US" sz="2100"/>
              <a:t> A method is invoked by its name.</a:t>
            </a:r>
          </a:p>
          <a:p>
            <a:pPr algn="just"/>
            <a:r>
              <a:rPr lang="en-US" sz="2100" b="1"/>
              <a:t>Parameter List:</a:t>
            </a:r>
            <a:r>
              <a:rPr lang="en-US" sz="2100"/>
              <a:t> It is the list of parameters separated by a comma and enclosed in the pair of parentheses. It contains the data type and variable name. If the method has no parameter, left the parentheses blank.</a:t>
            </a:r>
          </a:p>
          <a:p>
            <a:pPr algn="just"/>
            <a:r>
              <a:rPr lang="en-US" sz="2100" b="1"/>
              <a:t>Method Body:</a:t>
            </a:r>
            <a:r>
              <a:rPr lang="en-US" sz="2100"/>
              <a:t> It is a part of the method declaration. It contains all the actions to be performed. It is enclosed within the pair of curly braces.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400" b="1">
                <a:solidFill>
                  <a:srgbClr val="FF0000"/>
                </a:solidFill>
              </a:rPr>
              <a:t>Naming a Method</a:t>
            </a:r>
          </a:p>
          <a:p>
            <a:pPr algn="just"/>
            <a:r>
              <a:rPr lang="en-US" sz="2400"/>
              <a:t>While defining a method, remember that the method name must be a </a:t>
            </a:r>
            <a:r>
              <a:rPr lang="en-US" sz="2400" b="1"/>
              <a:t>verb</a:t>
            </a:r>
            <a:r>
              <a:rPr lang="en-US" sz="2400"/>
              <a:t> and start with a </a:t>
            </a:r>
            <a:r>
              <a:rPr lang="en-US" sz="2400" b="1"/>
              <a:t>lowercase</a:t>
            </a:r>
            <a:r>
              <a:rPr lang="en-US" sz="2400"/>
              <a:t> letter. If the method name has more than two words, the first name must be a verb followed by adjective or noun. In the multi-word method name, the first letter of each word must be in </a:t>
            </a:r>
            <a:r>
              <a:rPr lang="en-US" sz="2400" b="1"/>
              <a:t>uppercase</a:t>
            </a:r>
            <a:r>
              <a:rPr lang="en-US" sz="2400"/>
              <a:t> except the first word. For example:</a:t>
            </a:r>
          </a:p>
          <a:p>
            <a:pPr algn="just"/>
            <a:r>
              <a:rPr lang="en-US" sz="2400" b="1"/>
              <a:t>Single-word method name:</a:t>
            </a:r>
            <a:r>
              <a:rPr lang="en-US" sz="2400"/>
              <a:t> sum(), area()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000" b="1"/>
              <a:t>Multi-word method name:</a:t>
            </a:r>
            <a:r>
              <a:rPr lang="en-US" sz="2000"/>
              <a:t> </a:t>
            </a:r>
            <a:r>
              <a:rPr lang="en-US" sz="2000" err="1"/>
              <a:t>areaOfCircle</a:t>
            </a:r>
            <a:r>
              <a:rPr lang="en-US" sz="2000"/>
              <a:t>(), </a:t>
            </a:r>
            <a:r>
              <a:rPr lang="en-US" sz="2000" err="1"/>
              <a:t>stringComparision</a:t>
            </a:r>
            <a:r>
              <a:rPr lang="en-US" sz="2000"/>
              <a:t>()</a:t>
            </a:r>
          </a:p>
          <a:p>
            <a:pPr algn="just"/>
            <a:r>
              <a:rPr lang="en-US" sz="2000"/>
              <a:t>It is also possible that a method has the same name as another method name in the same class, it is known as </a:t>
            </a:r>
            <a:r>
              <a:rPr lang="en-US" sz="2000" b="1"/>
              <a:t>method overloading</a:t>
            </a:r>
            <a:r>
              <a:rPr lang="en-US" sz="2000"/>
              <a:t>.</a:t>
            </a:r>
          </a:p>
          <a:p>
            <a:pPr algn="just"/>
            <a:r>
              <a:rPr lang="en-US" sz="2000" b="1">
                <a:solidFill>
                  <a:srgbClr val="FF0000"/>
                </a:solidFill>
              </a:rPr>
              <a:t>Types of Method</a:t>
            </a:r>
          </a:p>
          <a:p>
            <a:pPr algn="just"/>
            <a:r>
              <a:rPr lang="en-US" sz="2000"/>
              <a:t>There are two types of methods in Java:</a:t>
            </a:r>
          </a:p>
          <a:p>
            <a:pPr lvl="1" algn="just"/>
            <a:r>
              <a:rPr lang="en-US" sz="2000" b="1"/>
              <a:t>Predefined Method</a:t>
            </a:r>
          </a:p>
          <a:p>
            <a:pPr lvl="1" algn="just"/>
            <a:r>
              <a:rPr lang="en-US" sz="2000" b="1"/>
              <a:t>User-defined Method</a:t>
            </a:r>
            <a:endParaRPr lang="en-US" sz="1600" b="1"/>
          </a:p>
          <a:p>
            <a:pPr algn="just"/>
            <a:r>
              <a:rPr lang="en-US" sz="2000" b="1">
                <a:solidFill>
                  <a:srgbClr val="FF0000"/>
                </a:solidFill>
              </a:rPr>
              <a:t>Predefined Method</a:t>
            </a:r>
          </a:p>
          <a:p>
            <a:pPr algn="just"/>
            <a:r>
              <a:rPr lang="en-US" sz="2000"/>
              <a:t>In Java, predefined methods are the method that is already defined in the Java class libraries is known as predefined methods. It is also known as the </a:t>
            </a:r>
            <a:r>
              <a:rPr lang="en-US" sz="2000" b="1"/>
              <a:t>standard library method</a:t>
            </a:r>
            <a:r>
              <a:rPr lang="en-US" sz="2000"/>
              <a:t> or </a:t>
            </a:r>
            <a:r>
              <a:rPr lang="en-US" sz="2000" b="1"/>
              <a:t>built-in method</a:t>
            </a:r>
            <a:r>
              <a:rPr lang="en-US" sz="2000"/>
              <a:t>. We can directly use these methods just by calling them in the program at any point. Some pre-defined methods are </a:t>
            </a:r>
            <a:r>
              <a:rPr lang="en-US" sz="2000" b="1"/>
              <a:t>length(), equals(), </a:t>
            </a:r>
            <a:r>
              <a:rPr lang="en-US" sz="2000" b="1" err="1"/>
              <a:t>compareTo</a:t>
            </a:r>
            <a:r>
              <a:rPr lang="en-US" sz="2000" b="1"/>
              <a:t>(), </a:t>
            </a:r>
            <a:r>
              <a:rPr lang="en-US" sz="2000" b="1" err="1"/>
              <a:t>sqrt</a:t>
            </a:r>
            <a:r>
              <a:rPr lang="en-US" sz="2000" b="1"/>
              <a:t>(),</a:t>
            </a:r>
            <a:r>
              <a:rPr lang="en-US" sz="2000"/>
              <a:t> etc. When we call any of the predefined methods in our program, a series of codes related to the corresponding method runs in the background that is already stored in the library.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b="1" dirty="0">
                <a:solidFill>
                  <a:srgbClr val="FF0000"/>
                </a:solidFill>
              </a:rPr>
              <a:t>How to Call or Invoke a User-defined Method</a:t>
            </a:r>
          </a:p>
          <a:p>
            <a:r>
              <a:rPr lang="en-US" sz="2000" dirty="0"/>
              <a:t>Once we have defined a method, it should be called. The calling of a method in a program is simple. When we call or invoke a user-defined method, the program control transfer to the called method.</a:t>
            </a:r>
          </a:p>
          <a:p>
            <a:pPr>
              <a:buNone/>
            </a:pPr>
            <a:r>
              <a:rPr lang="en-US" sz="2000" b="1" dirty="0"/>
              <a:t>import</a:t>
            </a:r>
            <a:r>
              <a:rPr lang="en-US" sz="2000" dirty="0"/>
              <a:t> </a:t>
            </a:r>
            <a:r>
              <a:rPr lang="en-US" sz="2000" dirty="0" err="1"/>
              <a:t>java.util.Scanner</a:t>
            </a:r>
            <a:r>
              <a:rPr lang="en-US" sz="2000" dirty="0"/>
              <a:t>;  </a:t>
            </a:r>
          </a:p>
          <a:p>
            <a:pPr>
              <a:buNone/>
            </a:pPr>
            <a:r>
              <a:rPr lang="en-US" sz="2000" b="1" dirty="0"/>
              <a:t>public</a:t>
            </a:r>
            <a:r>
              <a:rPr lang="en-US" sz="2000" dirty="0"/>
              <a:t> </a:t>
            </a:r>
            <a:r>
              <a:rPr lang="en-US" sz="2000" b="1" dirty="0"/>
              <a:t>class</a:t>
            </a:r>
            <a:r>
              <a:rPr lang="en-US" sz="2000" dirty="0"/>
              <a:t> </a:t>
            </a:r>
            <a:r>
              <a:rPr lang="en-US" sz="2000" dirty="0" err="1"/>
              <a:t>EvenOdd</a:t>
            </a:r>
            <a:r>
              <a:rPr lang="en-US" sz="2000" dirty="0"/>
              <a:t>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 (String </a:t>
            </a:r>
            <a:r>
              <a:rPr lang="en-US" sz="2000" dirty="0" err="1"/>
              <a:t>args</a:t>
            </a:r>
            <a:r>
              <a:rPr lang="en-US" sz="2000" dirty="0"/>
              <a:t>[])  </a:t>
            </a:r>
          </a:p>
          <a:p>
            <a:pPr>
              <a:buNone/>
            </a:pPr>
            <a:r>
              <a:rPr lang="en-US" sz="2000" dirty="0"/>
              <a:t>{  </a:t>
            </a:r>
          </a:p>
          <a:p>
            <a:pPr>
              <a:buNone/>
            </a:pPr>
            <a:r>
              <a:rPr lang="en-US" sz="2000" dirty="0"/>
              <a:t>//creating Scanner class object     </a:t>
            </a:r>
          </a:p>
          <a:p>
            <a:pPr>
              <a:buNone/>
            </a:pPr>
            <a:r>
              <a:rPr lang="en-US" sz="2000" dirty="0"/>
              <a:t>Scanner scan=</a:t>
            </a:r>
            <a:r>
              <a:rPr lang="en-US" sz="2000" b="1" dirty="0"/>
              <a:t>new</a:t>
            </a:r>
            <a:r>
              <a:rPr lang="en-US" sz="2000" dirty="0"/>
              <a:t> Scanner(System.in);  </a:t>
            </a:r>
          </a:p>
          <a:p>
            <a:pPr>
              <a:buNone/>
            </a:pPr>
            <a:r>
              <a:rPr lang="en-US" sz="2000" dirty="0" err="1"/>
              <a:t>System.out.print</a:t>
            </a:r>
            <a:r>
              <a:rPr lang="en-US" sz="2000" dirty="0"/>
              <a:t>("Enter the number: ");  </a:t>
            </a:r>
          </a:p>
          <a:p>
            <a:pPr>
              <a:buNone/>
            </a:pPr>
            <a:r>
              <a:rPr lang="en-US" sz="2000" dirty="0"/>
              <a:t>//reading value from the user  </a:t>
            </a:r>
          </a:p>
          <a:p>
            <a:pPr>
              <a:buNone/>
            </a:pPr>
            <a:r>
              <a:rPr lang="en-US" sz="2000" b="1" dirty="0" err="1"/>
              <a:t>int</a:t>
            </a:r>
            <a:r>
              <a:rPr lang="en-US" sz="2000" dirty="0"/>
              <a:t> </a:t>
            </a:r>
            <a:r>
              <a:rPr lang="en-US" sz="2000" dirty="0" err="1"/>
              <a:t>num</a:t>
            </a:r>
            <a:r>
              <a:rPr lang="en-US" sz="2000" dirty="0"/>
              <a:t>=</a:t>
            </a:r>
            <a:r>
              <a:rPr lang="en-US" sz="2000" dirty="0" err="1"/>
              <a:t>scan.nextInt</a:t>
            </a:r>
            <a:r>
              <a:rPr lang="en-US" sz="2000" dirty="0"/>
              <a:t>();  </a:t>
            </a:r>
          </a:p>
          <a:p>
            <a:pPr>
              <a:buNone/>
            </a:pPr>
            <a:r>
              <a:rPr lang="en-US" sz="2000" dirty="0"/>
              <a:t>//method calling  </a:t>
            </a:r>
          </a:p>
          <a:p>
            <a:pPr>
              <a:buNone/>
            </a:pPr>
            <a:r>
              <a:rPr lang="en-US" sz="2800" b="1" dirty="0" err="1">
                <a:solidFill>
                  <a:srgbClr val="FF0000"/>
                </a:solidFill>
              </a:rPr>
              <a:t>findEvenOdd</a:t>
            </a:r>
            <a:r>
              <a:rPr lang="en-US" sz="2800" b="1" dirty="0">
                <a:solidFill>
                  <a:srgbClr val="FF0000"/>
                </a:solidFill>
              </a:rPr>
              <a:t>(</a:t>
            </a:r>
            <a:r>
              <a:rPr lang="en-US" sz="2800" b="1" dirty="0" err="1">
                <a:solidFill>
                  <a:srgbClr val="FF0000"/>
                </a:solidFill>
              </a:rPr>
              <a:t>num</a:t>
            </a:r>
            <a:r>
              <a:rPr lang="en-US" sz="2800" b="1" dirty="0">
                <a:solidFill>
                  <a:srgbClr val="FF0000"/>
                </a:solidFill>
              </a:rPr>
              <a:t>);  </a:t>
            </a:r>
          </a:p>
          <a:p>
            <a:pPr>
              <a:buNone/>
            </a:pPr>
            <a:r>
              <a:rPr lang="en-US" sz="2000"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lgn="just"/>
            <a:r>
              <a:rPr lang="en-US" sz="2000" dirty="0"/>
              <a:t>Each and every predefined method is defined inside a class. Such as </a:t>
            </a:r>
            <a:r>
              <a:rPr lang="en-US" sz="2000" b="1" dirty="0"/>
              <a:t>print()</a:t>
            </a:r>
            <a:r>
              <a:rPr lang="en-US" sz="2000" dirty="0"/>
              <a:t> method is defined in the </a:t>
            </a:r>
            <a:r>
              <a:rPr lang="en-US" sz="2000" b="1" dirty="0" err="1"/>
              <a:t>java.io.PrintStream</a:t>
            </a:r>
            <a:r>
              <a:rPr lang="en-US" sz="2000" dirty="0"/>
              <a:t> class. It prints the statement that we write inside the method. For example, </a:t>
            </a:r>
            <a:r>
              <a:rPr lang="en-US" sz="2000" b="1" dirty="0"/>
              <a:t>print("Java")</a:t>
            </a:r>
            <a:r>
              <a:rPr lang="en-US" sz="2000" dirty="0"/>
              <a:t>, it prints Java on the console.</a:t>
            </a:r>
          </a:p>
          <a:p>
            <a:pPr algn="just"/>
            <a:endParaRPr lang="en-US" sz="2000" dirty="0"/>
          </a:p>
          <a:p>
            <a:r>
              <a:rPr lang="en-US" sz="2000" dirty="0"/>
              <a:t>Let's see an example of the predefined method.</a:t>
            </a:r>
          </a:p>
          <a:p>
            <a:pPr>
              <a:buNone/>
            </a:pPr>
            <a:r>
              <a:rPr lang="en-US" sz="2000" b="1" dirty="0"/>
              <a:t>Demo.java</a:t>
            </a:r>
            <a:endParaRPr lang="en-US" sz="2000" dirty="0"/>
          </a:p>
          <a:p>
            <a:pPr>
              <a:buNone/>
            </a:pPr>
            <a:r>
              <a:rPr lang="en-US" sz="2000" b="1" dirty="0"/>
              <a:t>public</a:t>
            </a:r>
            <a:r>
              <a:rPr lang="en-US" sz="2000" dirty="0"/>
              <a:t> </a:t>
            </a:r>
            <a:r>
              <a:rPr lang="en-US" sz="2000" b="1" dirty="0"/>
              <a:t>class</a:t>
            </a:r>
            <a:r>
              <a:rPr lang="en-US" sz="2000" dirty="0"/>
              <a:t> Demo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a:t>
            </a:r>
          </a:p>
          <a:p>
            <a:pPr>
              <a:buNone/>
            </a:pPr>
            <a:r>
              <a:rPr lang="en-US" sz="2000" dirty="0"/>
              <a:t>// using the max() method of Math class  </a:t>
            </a:r>
          </a:p>
          <a:p>
            <a:pPr>
              <a:buNone/>
            </a:pPr>
            <a:r>
              <a:rPr lang="en-US" sz="2000" dirty="0" err="1"/>
              <a:t>System.out.print</a:t>
            </a:r>
            <a:r>
              <a:rPr lang="en-US" sz="2000" dirty="0"/>
              <a:t>("The maximum number is: " + </a:t>
            </a:r>
            <a:r>
              <a:rPr lang="en-US" sz="2800" b="1" dirty="0" err="1"/>
              <a:t>Math.max</a:t>
            </a:r>
            <a:r>
              <a:rPr lang="en-US" sz="2800" b="1" dirty="0"/>
              <a:t>(9,7));  </a:t>
            </a:r>
            <a:endParaRPr lang="en-US" sz="2000" b="1" dirty="0"/>
          </a:p>
          <a:p>
            <a:pPr>
              <a:buNone/>
            </a:pPr>
            <a:r>
              <a:rPr lang="en-US" sz="2000" dirty="0"/>
              <a:t>}  </a:t>
            </a:r>
          </a:p>
          <a:p>
            <a:pPr>
              <a:buNone/>
            </a:pPr>
            <a:r>
              <a:rPr lang="en-US" sz="2000" dirty="0"/>
              <a:t>}  </a:t>
            </a:r>
          </a:p>
          <a:p>
            <a:pPr algn="just"/>
            <a:endParaRPr lang="en-US" sz="2000" dirty="0"/>
          </a:p>
        </p:txBody>
      </p:sp>
      <p:sp>
        <p:nvSpPr>
          <p:cNvPr id="6" name="Rectangle 5"/>
          <p:cNvSpPr/>
          <p:nvPr/>
        </p:nvSpPr>
        <p:spPr>
          <a:xfrm>
            <a:off x="3657600" y="5486400"/>
            <a:ext cx="44958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t>The maximum number is: 9</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b="1" dirty="0">
                <a:solidFill>
                  <a:srgbClr val="FF0000"/>
                </a:solidFill>
              </a:rPr>
              <a:t>User-defined Method</a:t>
            </a:r>
          </a:p>
          <a:p>
            <a:r>
              <a:rPr lang="en-US" sz="2000" dirty="0"/>
              <a:t>The method written by the user or programmer is known as </a:t>
            </a:r>
            <a:r>
              <a:rPr lang="en-US" sz="2000" b="1" dirty="0"/>
              <a:t>a user-defined</a:t>
            </a:r>
            <a:r>
              <a:rPr lang="en-US" sz="2000" dirty="0"/>
              <a:t> method. These methods are modified according to the requirement.</a:t>
            </a:r>
          </a:p>
          <a:p>
            <a:r>
              <a:rPr lang="en-US" sz="2000" dirty="0"/>
              <a:t>How to Create a User-defined Method</a:t>
            </a:r>
          </a:p>
          <a:p>
            <a:r>
              <a:rPr lang="en-US" sz="2000" dirty="0"/>
              <a:t>Let's create a user defined method that checks the number is even or odd. First, we will define the method.</a:t>
            </a:r>
          </a:p>
          <a:p>
            <a:endParaRPr lang="en-US" sz="2000" dirty="0"/>
          </a:p>
          <a:p>
            <a:r>
              <a:rPr lang="en-US" sz="2000" dirty="0"/>
              <a:t>//user defined method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a:t>
            </a:r>
            <a:r>
              <a:rPr lang="en-US" sz="2800" dirty="0" err="1">
                <a:solidFill>
                  <a:srgbClr val="FF0000"/>
                </a:solidFill>
              </a:rPr>
              <a:t>findEvenOdd</a:t>
            </a:r>
            <a:r>
              <a:rPr lang="en-US" sz="2800" dirty="0">
                <a:solidFill>
                  <a:srgbClr val="FF0000"/>
                </a:solidFill>
              </a:rPr>
              <a:t>(</a:t>
            </a:r>
            <a:r>
              <a:rPr lang="en-US" sz="2800" b="1" dirty="0" err="1">
                <a:solidFill>
                  <a:srgbClr val="FF0000"/>
                </a:solidFill>
              </a:rPr>
              <a:t>int</a:t>
            </a:r>
            <a:r>
              <a:rPr lang="en-US" sz="2800" dirty="0">
                <a:solidFill>
                  <a:srgbClr val="FF0000"/>
                </a:solidFill>
              </a:rPr>
              <a:t> </a:t>
            </a:r>
            <a:r>
              <a:rPr lang="en-US" sz="2800" dirty="0" err="1">
                <a:solidFill>
                  <a:srgbClr val="FF0000"/>
                </a:solidFill>
              </a:rPr>
              <a:t>num</a:t>
            </a:r>
            <a:r>
              <a:rPr lang="en-US" sz="2800" dirty="0">
                <a:solidFill>
                  <a:srgbClr val="FF0000"/>
                </a:solidFill>
              </a:rPr>
              <a:t>) </a:t>
            </a:r>
            <a:r>
              <a:rPr lang="en-US" sz="2000" dirty="0"/>
              <a:t> </a:t>
            </a:r>
          </a:p>
          <a:p>
            <a:pPr>
              <a:buNone/>
            </a:pPr>
            <a:r>
              <a:rPr lang="en-US" sz="2000" dirty="0"/>
              <a:t>{  </a:t>
            </a:r>
          </a:p>
          <a:p>
            <a:pPr>
              <a:buNone/>
            </a:pPr>
            <a:r>
              <a:rPr lang="en-US" sz="2000" dirty="0"/>
              <a:t>//method body  </a:t>
            </a:r>
          </a:p>
          <a:p>
            <a:pPr>
              <a:buNone/>
            </a:pPr>
            <a:r>
              <a:rPr lang="en-US" sz="2000" b="1" dirty="0"/>
              <a:t>if</a:t>
            </a:r>
            <a:r>
              <a:rPr lang="en-US" sz="2000" dirty="0"/>
              <a:t>(num%2==0)   </a:t>
            </a:r>
          </a:p>
          <a:p>
            <a:pPr>
              <a:buNone/>
            </a:pPr>
            <a:r>
              <a:rPr lang="en-US" sz="2000" dirty="0" err="1"/>
              <a:t>System.out.println</a:t>
            </a:r>
            <a:r>
              <a:rPr lang="en-US" sz="2000" dirty="0"/>
              <a:t>(</a:t>
            </a:r>
            <a:r>
              <a:rPr lang="en-US" sz="2000" dirty="0" err="1"/>
              <a:t>num</a:t>
            </a:r>
            <a:r>
              <a:rPr lang="en-US" sz="2000" dirty="0"/>
              <a:t>+" is even");   </a:t>
            </a:r>
          </a:p>
          <a:p>
            <a:pPr>
              <a:buNone/>
            </a:pPr>
            <a:r>
              <a:rPr lang="en-US" sz="2000" b="1" dirty="0"/>
              <a:t>else</a:t>
            </a:r>
            <a:r>
              <a:rPr lang="en-US" sz="2000" dirty="0"/>
              <a:t>   </a:t>
            </a:r>
          </a:p>
          <a:p>
            <a:pPr>
              <a:buNone/>
            </a:pPr>
            <a:r>
              <a:rPr lang="en-US" sz="2000" dirty="0" err="1"/>
              <a:t>System.out.println</a:t>
            </a:r>
            <a:r>
              <a:rPr lang="en-US" sz="2000" dirty="0"/>
              <a:t>(</a:t>
            </a:r>
            <a:r>
              <a:rPr lang="en-US" sz="2000" dirty="0" err="1"/>
              <a:t>num</a:t>
            </a:r>
            <a:r>
              <a:rPr lang="en-US" sz="2000" dirty="0"/>
              <a:t>+" is odd");  </a:t>
            </a:r>
          </a:p>
          <a:p>
            <a:pPr>
              <a:buNone/>
            </a:pPr>
            <a:r>
              <a:rPr lang="en-US" sz="20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600200" y="0"/>
            <a:ext cx="6019800" cy="461963"/>
          </a:xfrm>
          <a:prstGeom prst="rect">
            <a:avLst/>
          </a:prstGeom>
          <a:noFill/>
          <a:ln w="9525">
            <a:noFill/>
            <a:miter lim="800000"/>
            <a:headEnd/>
            <a:tailEnd/>
          </a:ln>
        </p:spPr>
        <p:txBody>
          <a:bodyPr>
            <a:spAutoFit/>
          </a:bodyPr>
          <a:lstStyle/>
          <a:p>
            <a:pPr algn="ctr" eaLnBrk="1" hangingPunct="1"/>
            <a:r>
              <a:rPr lang="en-US" sz="2400" b="1">
                <a:solidFill>
                  <a:srgbClr val="0000FF"/>
                </a:solidFill>
              </a:rPr>
              <a:t>   What do you understand?</a:t>
            </a:r>
            <a:endParaRPr lang="en-IN" sz="2400">
              <a:solidFill>
                <a:srgbClr val="0000FF"/>
              </a:solidFill>
            </a:endParaRPr>
          </a:p>
        </p:txBody>
      </p:sp>
      <p:pic>
        <p:nvPicPr>
          <p:cNvPr id="4100" name="Picture 2"/>
          <p:cNvPicPr>
            <a:picLocks noChangeAspect="1" noChangeArrowheads="1"/>
          </p:cNvPicPr>
          <p:nvPr/>
        </p:nvPicPr>
        <p:blipFill>
          <a:blip r:embed="rId2"/>
          <a:srcRect/>
          <a:stretch>
            <a:fillRect/>
          </a:stretch>
        </p:blipFill>
        <p:spPr bwMode="auto">
          <a:xfrm>
            <a:off x="533400" y="762000"/>
            <a:ext cx="7997372" cy="44196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dirty="0"/>
              <a:t>Let's combine both snippets of codes in a single program and execute it.</a:t>
            </a:r>
          </a:p>
          <a:p>
            <a:r>
              <a:rPr lang="en-US" sz="2000" b="1" dirty="0"/>
              <a:t>EvenOdd.java</a:t>
            </a:r>
            <a:endParaRPr lang="en-US" sz="2000" dirty="0"/>
          </a:p>
          <a:p>
            <a:pPr>
              <a:buNone/>
            </a:pPr>
            <a:r>
              <a:rPr lang="en-US" sz="2000" b="1" dirty="0"/>
              <a:t>import</a:t>
            </a:r>
            <a:r>
              <a:rPr lang="en-US" sz="2000" dirty="0"/>
              <a:t> </a:t>
            </a:r>
            <a:r>
              <a:rPr lang="en-US" sz="2000" dirty="0" err="1"/>
              <a:t>java.util.Scanner</a:t>
            </a:r>
            <a:r>
              <a:rPr lang="en-US" sz="2000" dirty="0"/>
              <a:t>;  </a:t>
            </a:r>
          </a:p>
          <a:p>
            <a:pPr>
              <a:buNone/>
            </a:pPr>
            <a:r>
              <a:rPr lang="en-US" sz="2000" b="1" dirty="0"/>
              <a:t>public</a:t>
            </a:r>
            <a:r>
              <a:rPr lang="en-US" sz="2000" dirty="0"/>
              <a:t> </a:t>
            </a:r>
            <a:r>
              <a:rPr lang="en-US" sz="2000" b="1" dirty="0"/>
              <a:t>class</a:t>
            </a:r>
            <a:r>
              <a:rPr lang="en-US" sz="2000" dirty="0"/>
              <a:t> </a:t>
            </a:r>
            <a:r>
              <a:rPr lang="en-US" sz="2000" dirty="0" err="1"/>
              <a:t>EvenOdd</a:t>
            </a:r>
            <a:r>
              <a:rPr lang="en-US" sz="2000" dirty="0"/>
              <a:t>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 (String </a:t>
            </a:r>
            <a:r>
              <a:rPr lang="en-US" sz="2000" dirty="0" err="1"/>
              <a:t>args</a:t>
            </a:r>
            <a:r>
              <a:rPr lang="en-US" sz="2000" dirty="0"/>
              <a:t>[])  </a:t>
            </a:r>
          </a:p>
          <a:p>
            <a:pPr>
              <a:buNone/>
            </a:pPr>
            <a:r>
              <a:rPr lang="en-US" sz="2000" dirty="0"/>
              <a:t>{  </a:t>
            </a:r>
          </a:p>
          <a:p>
            <a:pPr>
              <a:buNone/>
            </a:pPr>
            <a:r>
              <a:rPr lang="en-US" sz="2000" dirty="0"/>
              <a:t>//creating Scanner class object     </a:t>
            </a:r>
          </a:p>
          <a:p>
            <a:pPr>
              <a:buNone/>
            </a:pPr>
            <a:r>
              <a:rPr lang="en-US" sz="2000" dirty="0"/>
              <a:t>Scanner scan=</a:t>
            </a:r>
            <a:r>
              <a:rPr lang="en-US" sz="2000" b="1" dirty="0"/>
              <a:t>new</a:t>
            </a:r>
            <a:r>
              <a:rPr lang="en-US" sz="2000" dirty="0"/>
              <a:t> Scanner(System.in);  </a:t>
            </a:r>
          </a:p>
          <a:p>
            <a:pPr>
              <a:buNone/>
            </a:pPr>
            <a:r>
              <a:rPr lang="en-US" sz="2000" dirty="0" err="1"/>
              <a:t>System.out.print</a:t>
            </a:r>
            <a:r>
              <a:rPr lang="en-US" sz="2000" dirty="0"/>
              <a:t>("Enter the number: ");  </a:t>
            </a:r>
          </a:p>
          <a:p>
            <a:pPr>
              <a:buNone/>
            </a:pPr>
            <a:r>
              <a:rPr lang="en-US" sz="2000" dirty="0"/>
              <a:t>//reading value from user  </a:t>
            </a:r>
          </a:p>
          <a:p>
            <a:pPr>
              <a:buNone/>
            </a:pPr>
            <a:r>
              <a:rPr lang="en-US" sz="2000" b="1" dirty="0" err="1"/>
              <a:t>int</a:t>
            </a:r>
            <a:r>
              <a:rPr lang="en-US" sz="2000" dirty="0"/>
              <a:t> </a:t>
            </a:r>
            <a:r>
              <a:rPr lang="en-US" sz="2000" dirty="0" err="1"/>
              <a:t>num</a:t>
            </a:r>
            <a:r>
              <a:rPr lang="en-US" sz="2000" dirty="0"/>
              <a:t>=</a:t>
            </a:r>
            <a:r>
              <a:rPr lang="en-US" sz="2000" dirty="0" err="1"/>
              <a:t>scan.nextInt</a:t>
            </a:r>
            <a:r>
              <a:rPr lang="en-US" sz="2000" dirty="0"/>
              <a:t>();  </a:t>
            </a:r>
          </a:p>
          <a:p>
            <a:pPr>
              <a:buNone/>
            </a:pPr>
            <a:r>
              <a:rPr lang="en-US" sz="2000" dirty="0"/>
              <a:t>//method calling  </a:t>
            </a:r>
          </a:p>
          <a:p>
            <a:pPr>
              <a:buNone/>
            </a:pPr>
            <a:r>
              <a:rPr lang="en-US" sz="2000" dirty="0" err="1"/>
              <a:t>findEvenOdd</a:t>
            </a:r>
            <a:r>
              <a:rPr lang="en-US" sz="2000" dirty="0"/>
              <a:t>(</a:t>
            </a:r>
            <a:r>
              <a:rPr lang="en-US" sz="2000" dirty="0" err="1"/>
              <a:t>num</a:t>
            </a:r>
            <a:r>
              <a:rPr lang="en-US" sz="2000" dirty="0"/>
              <a:t>);  </a:t>
            </a:r>
          </a:p>
          <a:p>
            <a:pPr>
              <a:buNone/>
            </a:pPr>
            <a:r>
              <a:rPr lang="en-US" sz="2000" dirty="0"/>
              <a:t>}  </a:t>
            </a:r>
          </a:p>
        </p:txBody>
      </p:sp>
      <p:sp>
        <p:nvSpPr>
          <p:cNvPr id="6" name="Rectangle 5"/>
          <p:cNvSpPr/>
          <p:nvPr/>
        </p:nvSpPr>
        <p:spPr>
          <a:xfrm>
            <a:off x="4572000" y="1143000"/>
            <a:ext cx="4572000" cy="317009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buNone/>
            </a:pPr>
            <a:r>
              <a:rPr lang="en-US" sz="2000" dirty="0"/>
              <a:t>//user defined method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a:t>
            </a:r>
            <a:r>
              <a:rPr lang="en-US" sz="2000" dirty="0" err="1"/>
              <a:t>findEvenOdd</a:t>
            </a:r>
            <a:r>
              <a:rPr lang="en-US" sz="2000" dirty="0"/>
              <a:t>(</a:t>
            </a:r>
            <a:r>
              <a:rPr lang="en-US" sz="2000" b="1" dirty="0" err="1"/>
              <a:t>int</a:t>
            </a:r>
            <a:r>
              <a:rPr lang="en-US" sz="2000" dirty="0"/>
              <a:t> </a:t>
            </a:r>
            <a:r>
              <a:rPr lang="en-US" sz="2000" dirty="0" err="1"/>
              <a:t>num</a:t>
            </a:r>
            <a:r>
              <a:rPr lang="en-US" sz="2000" dirty="0"/>
              <a:t>)  </a:t>
            </a:r>
          </a:p>
          <a:p>
            <a:pPr>
              <a:buNone/>
            </a:pPr>
            <a:r>
              <a:rPr lang="en-US" sz="2000" dirty="0"/>
              <a:t>{  </a:t>
            </a:r>
          </a:p>
          <a:p>
            <a:pPr>
              <a:buNone/>
            </a:pPr>
            <a:r>
              <a:rPr lang="en-US" sz="2000" dirty="0"/>
              <a:t>//method body  </a:t>
            </a:r>
          </a:p>
          <a:p>
            <a:pPr>
              <a:buNone/>
            </a:pPr>
            <a:r>
              <a:rPr lang="en-US" sz="2000" b="1" dirty="0"/>
              <a:t>if</a:t>
            </a:r>
            <a:r>
              <a:rPr lang="en-US" sz="2000" dirty="0"/>
              <a:t>(num%2==0)   </a:t>
            </a:r>
          </a:p>
          <a:p>
            <a:pPr>
              <a:buNone/>
            </a:pPr>
            <a:r>
              <a:rPr lang="en-US" sz="2000" dirty="0" err="1"/>
              <a:t>System.out.println</a:t>
            </a:r>
            <a:r>
              <a:rPr lang="en-US" sz="2000" dirty="0"/>
              <a:t>(</a:t>
            </a:r>
            <a:r>
              <a:rPr lang="en-US" sz="2000" dirty="0" err="1"/>
              <a:t>num</a:t>
            </a:r>
            <a:r>
              <a:rPr lang="en-US" sz="2000" dirty="0"/>
              <a:t>+" is even");   </a:t>
            </a:r>
          </a:p>
          <a:p>
            <a:pPr>
              <a:buNone/>
            </a:pPr>
            <a:r>
              <a:rPr lang="en-US" sz="2000" b="1" dirty="0"/>
              <a:t>else</a:t>
            </a:r>
            <a:r>
              <a:rPr lang="en-US" sz="2000" dirty="0"/>
              <a:t>   </a:t>
            </a:r>
          </a:p>
          <a:p>
            <a:pPr>
              <a:buNone/>
            </a:pPr>
            <a:r>
              <a:rPr lang="en-US" sz="2000" dirty="0" err="1"/>
              <a:t>System.out.println</a:t>
            </a:r>
            <a:r>
              <a:rPr lang="en-US" sz="2000" dirty="0"/>
              <a:t>(</a:t>
            </a:r>
            <a:r>
              <a:rPr lang="en-US" sz="2000" dirty="0" err="1"/>
              <a:t>num</a:t>
            </a:r>
            <a:r>
              <a:rPr lang="en-US" sz="2000" dirty="0"/>
              <a:t>+" is odd");  </a:t>
            </a:r>
          </a:p>
          <a:p>
            <a:pPr>
              <a:buNone/>
            </a:pPr>
            <a:r>
              <a:rPr lang="en-US" sz="2000" dirty="0"/>
              <a:t>}  </a:t>
            </a:r>
          </a:p>
          <a:p>
            <a:pPr>
              <a:buNone/>
            </a:pPr>
            <a:r>
              <a:rPr lang="en-US" sz="2000" dirty="0"/>
              <a:t>}  </a:t>
            </a:r>
          </a:p>
        </p:txBody>
      </p:sp>
      <p:sp>
        <p:nvSpPr>
          <p:cNvPr id="7" name="Rectangle 6"/>
          <p:cNvSpPr/>
          <p:nvPr/>
        </p:nvSpPr>
        <p:spPr>
          <a:xfrm>
            <a:off x="4495800" y="4572000"/>
            <a:ext cx="35814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t>Enter the number: 12 </a:t>
            </a:r>
          </a:p>
          <a:p>
            <a:pPr lvl="0" algn="just" eaLnBrk="0" fontAlgn="base" hangingPunct="0">
              <a:spcBef>
                <a:spcPct val="0"/>
              </a:spcBef>
              <a:spcAft>
                <a:spcPct val="0"/>
              </a:spcAft>
            </a:pPr>
            <a:r>
              <a:rPr lang="en-US" sz="2400"/>
              <a:t>12 is even</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228600" y="685800"/>
            <a:ext cx="8458200" cy="5257800"/>
          </a:xfrm>
        </p:spPr>
        <p:txBody>
          <a:bodyPr>
            <a:noAutofit/>
          </a:bodyPr>
          <a:lstStyle/>
          <a:p>
            <a:r>
              <a:rPr lang="en-US" sz="2000" b="1"/>
              <a:t>Addition.java</a:t>
            </a:r>
            <a:endParaRPr lang="en-US" sz="2000"/>
          </a:p>
          <a:p>
            <a:pPr>
              <a:buNone/>
            </a:pPr>
            <a:r>
              <a:rPr lang="en-US" sz="2000" b="1"/>
              <a:t>public</a:t>
            </a:r>
            <a:r>
              <a:rPr lang="en-US" sz="2000"/>
              <a:t> </a:t>
            </a:r>
            <a:r>
              <a:rPr lang="en-US" sz="2000" b="1"/>
              <a:t>class</a:t>
            </a:r>
            <a:r>
              <a:rPr lang="en-US" sz="2000"/>
              <a:t> Addition   </a:t>
            </a:r>
          </a:p>
          <a:p>
            <a:pPr>
              <a:buNone/>
            </a:pPr>
            <a:r>
              <a:rPr lang="en-US" sz="2000"/>
              <a:t>{  </a:t>
            </a:r>
          </a:p>
          <a:p>
            <a:pPr>
              <a:buNone/>
            </a:pPr>
            <a:r>
              <a:rPr lang="en-US" sz="2000" b="1"/>
              <a:t>public</a:t>
            </a:r>
            <a:r>
              <a:rPr lang="en-US" sz="2000"/>
              <a:t> </a:t>
            </a:r>
            <a:r>
              <a:rPr lang="en-US" sz="2000" b="1"/>
              <a:t>static</a:t>
            </a:r>
            <a:r>
              <a:rPr lang="en-US" sz="2000"/>
              <a:t> </a:t>
            </a:r>
            <a:r>
              <a:rPr lang="en-US" sz="2000" b="1"/>
              <a:t>void</a:t>
            </a:r>
            <a:r>
              <a:rPr lang="en-US" sz="2000"/>
              <a:t> main(String[] </a:t>
            </a:r>
            <a:r>
              <a:rPr lang="en-US" sz="2000" err="1"/>
              <a:t>args</a:t>
            </a:r>
            <a:r>
              <a:rPr lang="en-US" sz="2000"/>
              <a:t>)   </a:t>
            </a:r>
          </a:p>
          <a:p>
            <a:pPr>
              <a:buNone/>
            </a:pPr>
            <a:r>
              <a:rPr lang="en-US" sz="2000"/>
              <a:t>{  </a:t>
            </a:r>
          </a:p>
          <a:p>
            <a:pPr>
              <a:buNone/>
            </a:pPr>
            <a:r>
              <a:rPr lang="en-US" sz="2000" b="1" err="1"/>
              <a:t>int</a:t>
            </a:r>
            <a:r>
              <a:rPr lang="en-US" sz="2000"/>
              <a:t> a = 19;  </a:t>
            </a:r>
          </a:p>
          <a:p>
            <a:pPr>
              <a:buNone/>
            </a:pPr>
            <a:r>
              <a:rPr lang="en-US" sz="2000" b="1" err="1"/>
              <a:t>int</a:t>
            </a:r>
            <a:r>
              <a:rPr lang="en-US" sz="2000"/>
              <a:t> b = 5;  </a:t>
            </a:r>
          </a:p>
          <a:p>
            <a:pPr>
              <a:buNone/>
            </a:pPr>
            <a:r>
              <a:rPr lang="en-US" sz="2000"/>
              <a:t>//method calling  </a:t>
            </a:r>
          </a:p>
          <a:p>
            <a:pPr>
              <a:buNone/>
            </a:pPr>
            <a:r>
              <a:rPr lang="en-US" sz="2000" b="1" err="1"/>
              <a:t>int</a:t>
            </a:r>
            <a:r>
              <a:rPr lang="en-US" sz="2000"/>
              <a:t> c = add(a, b);   //a and b are actual parameters  </a:t>
            </a:r>
          </a:p>
          <a:p>
            <a:pPr>
              <a:buNone/>
            </a:pPr>
            <a:r>
              <a:rPr lang="en-US" sz="2000"/>
              <a:t>System.out.println("The sum of a and b is= " + c);  </a:t>
            </a:r>
          </a:p>
          <a:p>
            <a:pPr>
              <a:buNone/>
            </a:pPr>
            <a:r>
              <a:rPr lang="en-US" sz="2000"/>
              <a:t>}  </a:t>
            </a:r>
          </a:p>
        </p:txBody>
      </p:sp>
      <p:sp>
        <p:nvSpPr>
          <p:cNvPr id="6" name="Rectangle 5"/>
          <p:cNvSpPr/>
          <p:nvPr/>
        </p:nvSpPr>
        <p:spPr>
          <a:xfrm>
            <a:off x="4572000" y="685800"/>
            <a:ext cx="4572000" cy="286232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buNone/>
            </a:pPr>
            <a:r>
              <a:rPr lang="en-US" sz="2000"/>
              <a:t>//user defined method  </a:t>
            </a:r>
          </a:p>
          <a:p>
            <a:pPr>
              <a:buNone/>
            </a:pPr>
            <a:r>
              <a:rPr lang="en-US" sz="2000" b="1"/>
              <a:t>public</a:t>
            </a:r>
            <a:r>
              <a:rPr lang="en-US" sz="2000"/>
              <a:t> </a:t>
            </a:r>
            <a:r>
              <a:rPr lang="en-US" sz="2000" b="1"/>
              <a:t>static</a:t>
            </a:r>
            <a:r>
              <a:rPr lang="en-US" sz="2000"/>
              <a:t> </a:t>
            </a:r>
            <a:r>
              <a:rPr lang="en-US" sz="2000" b="1" err="1"/>
              <a:t>int</a:t>
            </a:r>
            <a:r>
              <a:rPr lang="en-US" sz="2000"/>
              <a:t> add(</a:t>
            </a:r>
            <a:r>
              <a:rPr lang="en-US" sz="2000" b="1" err="1"/>
              <a:t>int</a:t>
            </a:r>
            <a:r>
              <a:rPr lang="en-US" sz="2000"/>
              <a:t> n1, </a:t>
            </a:r>
            <a:r>
              <a:rPr lang="en-US" sz="2000" b="1" err="1"/>
              <a:t>int</a:t>
            </a:r>
            <a:r>
              <a:rPr lang="en-US" sz="2000"/>
              <a:t> n2)   </a:t>
            </a:r>
          </a:p>
          <a:p>
            <a:pPr>
              <a:buNone/>
            </a:pPr>
            <a:r>
              <a:rPr lang="en-US" sz="2000"/>
              <a:t>//n1 and n2 are formal parameters  </a:t>
            </a:r>
          </a:p>
          <a:p>
            <a:pPr>
              <a:buNone/>
            </a:pPr>
            <a:r>
              <a:rPr lang="en-US" sz="2000"/>
              <a:t>{  </a:t>
            </a:r>
          </a:p>
          <a:p>
            <a:pPr>
              <a:buNone/>
            </a:pPr>
            <a:r>
              <a:rPr lang="en-US" sz="2000" b="1" err="1"/>
              <a:t>int</a:t>
            </a:r>
            <a:r>
              <a:rPr lang="en-US" sz="2000"/>
              <a:t> s;  </a:t>
            </a:r>
          </a:p>
          <a:p>
            <a:pPr>
              <a:buNone/>
            </a:pPr>
            <a:r>
              <a:rPr lang="en-US" sz="2000"/>
              <a:t>s=n1+n2;  </a:t>
            </a:r>
          </a:p>
          <a:p>
            <a:pPr>
              <a:buNone/>
            </a:pPr>
            <a:r>
              <a:rPr lang="en-US" sz="2000" b="1"/>
              <a:t>return</a:t>
            </a:r>
            <a:r>
              <a:rPr lang="en-US" sz="2000"/>
              <a:t> s; //returning the sum  </a:t>
            </a:r>
          </a:p>
          <a:p>
            <a:pPr>
              <a:buNone/>
            </a:pPr>
            <a:r>
              <a:rPr lang="en-US" sz="2000"/>
              <a:t>}  </a:t>
            </a:r>
          </a:p>
          <a:p>
            <a:pPr>
              <a:buNone/>
            </a:pPr>
            <a:r>
              <a:rPr lang="en-US" sz="2000"/>
              <a:t>}  </a:t>
            </a:r>
          </a:p>
        </p:txBody>
      </p:sp>
      <p:sp>
        <p:nvSpPr>
          <p:cNvPr id="7" name="Rectangle 6"/>
          <p:cNvSpPr/>
          <p:nvPr/>
        </p:nvSpPr>
        <p:spPr>
          <a:xfrm>
            <a:off x="4495800" y="4572000"/>
            <a:ext cx="3581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t>The sum of a and b is= 24</a:t>
            </a:r>
            <a:endParaRPr lang="en-US" sz="240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228600" y="685800"/>
            <a:ext cx="8458200" cy="5257800"/>
          </a:xfrm>
        </p:spPr>
        <p:txBody>
          <a:bodyPr>
            <a:noAutofit/>
          </a:bodyPr>
          <a:lstStyle/>
          <a:p>
            <a:pPr algn="just"/>
            <a:r>
              <a:rPr lang="en-US" sz="2000" b="1">
                <a:solidFill>
                  <a:srgbClr val="FF0000"/>
                </a:solidFill>
              </a:rPr>
              <a:t>Static Method</a:t>
            </a:r>
          </a:p>
          <a:p>
            <a:pPr algn="just"/>
            <a:r>
              <a:rPr lang="en-US" sz="2000"/>
              <a:t>A method that has static keyword is known as static method. In other words, a method that belongs to a class rather than an instance of a class is known as a static method. We can also create a static method by using the keyword </a:t>
            </a:r>
            <a:r>
              <a:rPr lang="en-US" sz="2000" b="1"/>
              <a:t>static</a:t>
            </a:r>
            <a:r>
              <a:rPr lang="en-US" sz="2000"/>
              <a:t> before the method name.</a:t>
            </a:r>
          </a:p>
          <a:p>
            <a:pPr algn="just"/>
            <a:r>
              <a:rPr lang="en-US" sz="2000" b="1">
                <a:solidFill>
                  <a:srgbClr val="FF0000"/>
                </a:solidFill>
              </a:rPr>
              <a:t>The main advantage of a static method is that we can call it without creating an object. </a:t>
            </a:r>
          </a:p>
          <a:p>
            <a:pPr algn="just"/>
            <a:r>
              <a:rPr lang="en-US" sz="2000"/>
              <a:t>It can access static data members and also change the value of it. It is used to create an instance method. It is invoked by using the class name. The best example of a static method is the </a:t>
            </a:r>
            <a:r>
              <a:rPr lang="en-US" sz="2000" b="1"/>
              <a:t>main()</a:t>
            </a:r>
            <a:r>
              <a:rPr lang="en-US" sz="2000"/>
              <a:t> method.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solidFill>
                  <a:srgbClr val="0000FF"/>
                </a:solidFill>
              </a:rPr>
              <a:t>Java method</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228600" y="685800"/>
            <a:ext cx="8458200" cy="5257800"/>
          </a:xfrm>
        </p:spPr>
        <p:txBody>
          <a:bodyPr>
            <a:noAutofit/>
          </a:bodyPr>
          <a:lstStyle/>
          <a:p>
            <a:r>
              <a:rPr lang="en-US" sz="2000" b="1" dirty="0"/>
              <a:t>Example of static method</a:t>
            </a:r>
          </a:p>
          <a:p>
            <a:r>
              <a:rPr lang="en-US" sz="2000" b="1" dirty="0"/>
              <a:t>Display.java</a:t>
            </a:r>
            <a:endParaRPr lang="en-US" sz="2000" dirty="0"/>
          </a:p>
          <a:p>
            <a:pPr>
              <a:buNone/>
            </a:pPr>
            <a:r>
              <a:rPr lang="en-US" sz="2000" b="1" dirty="0"/>
              <a:t>public</a:t>
            </a:r>
            <a:r>
              <a:rPr lang="en-US" sz="2000" dirty="0"/>
              <a:t> </a:t>
            </a:r>
            <a:r>
              <a:rPr lang="en-US" sz="2000" b="1" dirty="0"/>
              <a:t>class</a:t>
            </a:r>
            <a:r>
              <a:rPr lang="en-US" sz="2000" dirty="0"/>
              <a:t> Display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a:t>
            </a:r>
          </a:p>
          <a:p>
            <a:pPr>
              <a:buNone/>
            </a:pPr>
            <a:r>
              <a:rPr lang="en-US" sz="2000" dirty="0"/>
              <a:t>show();  </a:t>
            </a:r>
          </a:p>
          <a:p>
            <a:pPr>
              <a:buNone/>
            </a:pPr>
            <a:r>
              <a:rPr lang="en-US" sz="2000" dirty="0"/>
              <a:t>}  </a:t>
            </a:r>
          </a:p>
          <a:p>
            <a:pPr>
              <a:buNone/>
            </a:pPr>
            <a:r>
              <a:rPr lang="en-US" sz="2000" b="1" dirty="0"/>
              <a:t>static</a:t>
            </a:r>
            <a:r>
              <a:rPr lang="en-US" sz="2000" dirty="0"/>
              <a:t> </a:t>
            </a:r>
            <a:r>
              <a:rPr lang="en-US" sz="2000" b="1" dirty="0"/>
              <a:t>void</a:t>
            </a:r>
            <a:r>
              <a:rPr lang="en-US" sz="2000" dirty="0"/>
              <a:t> show()   </a:t>
            </a:r>
          </a:p>
          <a:p>
            <a:pPr>
              <a:buNone/>
            </a:pPr>
            <a:r>
              <a:rPr lang="en-US" sz="2000" dirty="0"/>
              <a:t>{  </a:t>
            </a:r>
          </a:p>
          <a:p>
            <a:pPr>
              <a:buNone/>
            </a:pPr>
            <a:r>
              <a:rPr lang="en-US" sz="2000" dirty="0" err="1"/>
              <a:t>System.out.println</a:t>
            </a:r>
            <a:r>
              <a:rPr lang="en-US" sz="2000" dirty="0"/>
              <a:t>("It is an example of static method.");  </a:t>
            </a:r>
          </a:p>
          <a:p>
            <a:pPr>
              <a:buNone/>
            </a:pPr>
            <a:r>
              <a:rPr lang="en-US" sz="2000" dirty="0"/>
              <a:t>}  </a:t>
            </a:r>
          </a:p>
          <a:p>
            <a:pPr>
              <a:buNone/>
            </a:pPr>
            <a:r>
              <a:rPr lang="en-US" sz="2000" dirty="0"/>
              <a:t>} </a:t>
            </a:r>
          </a:p>
        </p:txBody>
      </p:sp>
      <p:sp>
        <p:nvSpPr>
          <p:cNvPr id="7" name="Rectangle 6"/>
          <p:cNvSpPr/>
          <p:nvPr/>
        </p:nvSpPr>
        <p:spPr>
          <a:xfrm>
            <a:off x="2971800" y="2971800"/>
            <a:ext cx="55626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en-US" sz="2400" b="1">
                <a:solidFill>
                  <a:srgbClr val="FF0000"/>
                </a:solidFill>
                <a:cs typeface="Arial" pitchFamily="34" charset="0"/>
              </a:rPr>
              <a:t>Output:</a:t>
            </a:r>
          </a:p>
          <a:p>
            <a:pPr lvl="0" algn="just" eaLnBrk="0" fontAlgn="base" hangingPunct="0">
              <a:spcBef>
                <a:spcPct val="0"/>
              </a:spcBef>
              <a:spcAft>
                <a:spcPct val="0"/>
              </a:spcAft>
            </a:pPr>
            <a:r>
              <a:rPr lang="en-US" sz="2400"/>
              <a:t>It is an example of a static method.</a:t>
            </a:r>
            <a:endParaRPr lang="en-US" sz="2400">
              <a:cs typeface="Arial" pitchFamily="34" charset="0"/>
            </a:endParaRPr>
          </a:p>
        </p:txBody>
      </p:sp>
      <p:sp>
        <p:nvSpPr>
          <p:cNvPr id="6" name="Rectangle 5"/>
          <p:cNvSpPr/>
          <p:nvPr/>
        </p:nvSpPr>
        <p:spPr>
          <a:xfrm>
            <a:off x="2057400" y="5334000"/>
            <a:ext cx="5257800" cy="1200329"/>
          </a:xfrm>
          <a:prstGeom prst="rect">
            <a:avLst/>
          </a:prstGeom>
        </p:spPr>
        <p:txBody>
          <a:bodyPr wrap="square">
            <a:spAutoFit/>
          </a:bodyPr>
          <a:lstStyle/>
          <a:p>
            <a:r>
              <a:rPr lang="en-US"/>
              <a:t>More details: </a:t>
            </a:r>
          </a:p>
          <a:p>
            <a:r>
              <a:rPr lang="en-US">
                <a:hlinkClick r:id="rId3"/>
              </a:rPr>
              <a:t>https://www.javatpoint.com/method-in-java</a:t>
            </a:r>
            <a:endParaRPr lang="en-US"/>
          </a:p>
          <a:p>
            <a:endParaRPr lang="en-US"/>
          </a:p>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600200" y="0"/>
            <a:ext cx="6019800" cy="461963"/>
          </a:xfrm>
          <a:prstGeom prst="rect">
            <a:avLst/>
          </a:prstGeom>
          <a:noFill/>
          <a:ln w="9525">
            <a:noFill/>
            <a:miter lim="800000"/>
            <a:headEnd/>
            <a:tailEnd/>
          </a:ln>
        </p:spPr>
        <p:txBody>
          <a:bodyPr>
            <a:spAutoFit/>
          </a:bodyPr>
          <a:lstStyle/>
          <a:p>
            <a:pPr algn="ctr" eaLnBrk="1" hangingPunct="1"/>
            <a:r>
              <a:rPr lang="en-US" sz="2400" b="1">
                <a:solidFill>
                  <a:srgbClr val="0000FF"/>
                </a:solidFill>
              </a:rPr>
              <a:t>   What do you understand?</a:t>
            </a:r>
            <a:endParaRPr lang="en-IN" sz="2400">
              <a:solidFill>
                <a:srgbClr val="0000FF"/>
              </a:solidFill>
            </a:endParaRPr>
          </a:p>
        </p:txBody>
      </p:sp>
      <p:pic>
        <p:nvPicPr>
          <p:cNvPr id="4101" name="Picture 3"/>
          <p:cNvPicPr>
            <a:picLocks noChangeAspect="1" noChangeArrowheads="1"/>
          </p:cNvPicPr>
          <p:nvPr/>
        </p:nvPicPr>
        <p:blipFill>
          <a:blip r:embed="rId2"/>
          <a:srcRect/>
          <a:stretch>
            <a:fillRect/>
          </a:stretch>
        </p:blipFill>
        <p:spPr bwMode="auto">
          <a:xfrm>
            <a:off x="990600" y="1295400"/>
            <a:ext cx="7252138" cy="3048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504825"/>
            <a:ext cx="8610600" cy="6124575"/>
          </a:xfrm>
          <a:prstGeom prst="rect">
            <a:avLst/>
          </a:prstGeom>
          <a:noFill/>
          <a:ln w="9525">
            <a:noFill/>
            <a:miter lim="800000"/>
            <a:headEnd/>
            <a:tailEnd/>
          </a:ln>
        </p:spPr>
        <p:txBody>
          <a:bodyPr anchor="ctr">
            <a:spAutoFit/>
          </a:bodyPr>
          <a:lstStyle/>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In Java, a constructor is a block of codes </a:t>
            </a:r>
            <a:r>
              <a:rPr lang="en-US" sz="2200" b="1">
                <a:solidFill>
                  <a:srgbClr val="1D1D1E"/>
                </a:solidFill>
                <a:latin typeface="+mn-lt"/>
                <a:cs typeface="Times New Roman" pitchFamily="18" charset="0"/>
              </a:rPr>
              <a:t>similar to the method. </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It is called when an </a:t>
            </a:r>
            <a:r>
              <a:rPr lang="en-US" sz="2200" b="1">
                <a:solidFill>
                  <a:srgbClr val="1D1D1E"/>
                </a:solidFill>
                <a:latin typeface="+mn-lt"/>
                <a:cs typeface="Times New Roman" pitchFamily="18" charset="0"/>
              </a:rPr>
              <a:t>instance of the class</a:t>
            </a:r>
            <a:r>
              <a:rPr lang="en-US" sz="2200">
                <a:solidFill>
                  <a:srgbClr val="1D1D1E"/>
                </a:solidFill>
                <a:latin typeface="+mn-lt"/>
                <a:cs typeface="Times New Roman" pitchFamily="18" charset="0"/>
              </a:rPr>
              <a:t> is created. At the time of </a:t>
            </a:r>
            <a:r>
              <a:rPr lang="en-US" sz="2200" b="1">
                <a:solidFill>
                  <a:srgbClr val="FF0000"/>
                </a:solidFill>
                <a:latin typeface="+mn-lt"/>
                <a:cs typeface="Times New Roman" pitchFamily="18" charset="0"/>
              </a:rPr>
              <a:t>calling constructor, memory for the object is allocated</a:t>
            </a:r>
            <a:r>
              <a:rPr lang="en-US" sz="2200">
                <a:solidFill>
                  <a:srgbClr val="1D1D1E"/>
                </a:solidFill>
                <a:latin typeface="+mn-lt"/>
                <a:cs typeface="Times New Roman" pitchFamily="18" charset="0"/>
              </a:rPr>
              <a:t> in the memory.</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It is a special type of method which is used to initialize the object.</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Every time an object is created using the </a:t>
            </a:r>
            <a:r>
              <a:rPr lang="en-US" sz="2200" b="1">
                <a:solidFill>
                  <a:srgbClr val="FF0000"/>
                </a:solidFill>
                <a:latin typeface="+mn-lt"/>
                <a:cs typeface="Times New Roman" pitchFamily="18" charset="0"/>
              </a:rPr>
              <a:t>new() keyword</a:t>
            </a:r>
            <a:r>
              <a:rPr lang="en-US" sz="2200">
                <a:solidFill>
                  <a:srgbClr val="1D1D1E"/>
                </a:solidFill>
                <a:latin typeface="+mn-lt"/>
                <a:cs typeface="Times New Roman" pitchFamily="18" charset="0"/>
              </a:rPr>
              <a:t>, at least one constructor is called.</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It calls a default constructor if there is no constructor available in the class. In such case, Java compiler provides a default constructor by default.</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There are </a:t>
            </a:r>
            <a:r>
              <a:rPr lang="en-US" sz="2200" b="1">
                <a:solidFill>
                  <a:srgbClr val="FF0000"/>
                </a:solidFill>
                <a:latin typeface="+mn-lt"/>
                <a:cs typeface="Times New Roman" pitchFamily="18" charset="0"/>
              </a:rPr>
              <a:t>two types of constructors in Java</a:t>
            </a:r>
            <a:r>
              <a:rPr lang="en-US" sz="2200">
                <a:solidFill>
                  <a:srgbClr val="1D1D1E"/>
                </a:solidFill>
                <a:latin typeface="+mn-lt"/>
                <a:cs typeface="Times New Roman" pitchFamily="18" charset="0"/>
              </a:rPr>
              <a:t>: </a:t>
            </a:r>
          </a:p>
          <a:p>
            <a:pPr marL="803275" lvl="1" indent="-346075" algn="just">
              <a:spcBef>
                <a:spcPts val="600"/>
              </a:spcBef>
              <a:buFont typeface="Arial" pitchFamily="34" charset="0"/>
              <a:buChar char="•"/>
              <a:defRPr/>
            </a:pPr>
            <a:r>
              <a:rPr lang="en-US" sz="2200" b="1">
                <a:solidFill>
                  <a:srgbClr val="1D1D1E"/>
                </a:solidFill>
                <a:latin typeface="+mn-lt"/>
                <a:cs typeface="Times New Roman" pitchFamily="18" charset="0"/>
              </a:rPr>
              <a:t>No-argument constructor, and parameterized constructor.</a:t>
            </a:r>
          </a:p>
          <a:p>
            <a:pPr marL="346075" indent="-346075" algn="just">
              <a:spcBef>
                <a:spcPts val="600"/>
              </a:spcBef>
              <a:buFont typeface="Arial" pitchFamily="34" charset="0"/>
              <a:buChar char="•"/>
              <a:defRPr/>
            </a:pPr>
            <a:r>
              <a:rPr lang="en-US" sz="2200" b="1">
                <a:solidFill>
                  <a:srgbClr val="FF0000"/>
                </a:solidFill>
                <a:latin typeface="+mn-lt"/>
                <a:cs typeface="Times New Roman" pitchFamily="18" charset="0"/>
              </a:rPr>
              <a:t>Note:</a:t>
            </a:r>
            <a:r>
              <a:rPr lang="en-US" sz="2200">
                <a:solidFill>
                  <a:srgbClr val="1D1D1E"/>
                </a:solidFill>
                <a:latin typeface="+mn-lt"/>
                <a:cs typeface="Times New Roman" pitchFamily="18" charset="0"/>
              </a:rPr>
              <a:t> It is called constructor because it constructs the values at the time of object creation. It is not necessary to write a constructor for a class. It is because java compiler creates a default constructor if your class doesn't have any.</a:t>
            </a:r>
          </a:p>
          <a:p>
            <a:pPr marL="346075" indent="-346075" algn="just">
              <a:spcBef>
                <a:spcPts val="600"/>
              </a:spcBef>
              <a:buFont typeface="Arial" pitchFamily="34" charset="0"/>
              <a:buChar char="•"/>
              <a:defRPr/>
            </a:pPr>
            <a:endParaRPr lang="en-US" sz="2200">
              <a:solidFill>
                <a:srgbClr val="1D1D1E"/>
              </a:solidFill>
              <a:latin typeface="+mn-lt"/>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Unit-2</a:t>
            </a:r>
            <a:endParaRPr lang="en-US"/>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a:solidFill>
                  <a:srgbClr val="0000FF"/>
                </a:solidFill>
                <a:latin typeface="+mn-lt"/>
                <a:cs typeface="Times New Roman" pitchFamily="18" charset="0"/>
              </a:rPr>
              <a:t>Constructors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381000"/>
            <a:ext cx="8610600" cy="1677988"/>
          </a:xfrm>
          <a:prstGeom prst="rect">
            <a:avLst/>
          </a:prstGeom>
          <a:noFill/>
          <a:ln w="9525">
            <a:noFill/>
            <a:miter lim="800000"/>
            <a:headEnd/>
            <a:tailEnd/>
          </a:ln>
        </p:spPr>
        <p:txBody>
          <a:bodyPr anchor="ctr">
            <a:spAutoFit/>
          </a:bodyPr>
          <a:lstStyle/>
          <a:p>
            <a:pPr marL="346075" indent="-346075" algn="just">
              <a:spcBef>
                <a:spcPts val="600"/>
              </a:spcBef>
              <a:buFont typeface="Arial" pitchFamily="34" charset="0"/>
              <a:buChar char="•"/>
              <a:defRPr/>
            </a:pPr>
            <a:r>
              <a:rPr lang="en-US" sz="2200" b="1">
                <a:solidFill>
                  <a:srgbClr val="FF0000"/>
                </a:solidFill>
                <a:latin typeface="+mn-lt"/>
                <a:cs typeface="Times New Roman" pitchFamily="18" charset="0"/>
              </a:rPr>
              <a:t>Types of Java constructors</a:t>
            </a:r>
          </a:p>
          <a:p>
            <a:pPr marL="346075" indent="-346075" algn="just">
              <a:spcBef>
                <a:spcPts val="600"/>
              </a:spcBef>
              <a:buFont typeface="Arial" pitchFamily="34" charset="0"/>
              <a:buChar char="•"/>
              <a:defRPr/>
            </a:pPr>
            <a:r>
              <a:rPr lang="en-US" sz="2200" b="1">
                <a:latin typeface="+mn-lt"/>
                <a:cs typeface="Times New Roman" pitchFamily="18" charset="0"/>
              </a:rPr>
              <a:t>There are two types of constructors in Java:</a:t>
            </a:r>
          </a:p>
          <a:p>
            <a:pPr marL="858838" indent="-401638" algn="just">
              <a:spcBef>
                <a:spcPts val="600"/>
              </a:spcBef>
              <a:buFont typeface="+mj-lt"/>
              <a:buAutoNum type="arabicPeriod"/>
              <a:defRPr/>
            </a:pPr>
            <a:r>
              <a:rPr lang="en-US" sz="2200" b="1">
                <a:latin typeface="+mn-lt"/>
                <a:cs typeface="Times New Roman" pitchFamily="18" charset="0"/>
              </a:rPr>
              <a:t>Default constructor (no-argument constructor)</a:t>
            </a:r>
          </a:p>
          <a:p>
            <a:pPr marL="858838" indent="-401638" algn="just">
              <a:spcBef>
                <a:spcPts val="600"/>
              </a:spcBef>
              <a:buFont typeface="+mj-lt"/>
              <a:buAutoNum type="arabicPeriod"/>
              <a:defRPr/>
            </a:pPr>
            <a:r>
              <a:rPr lang="en-US" sz="2200" b="1">
                <a:latin typeface="+mn-lt"/>
                <a:cs typeface="Times New Roman" pitchFamily="18" charset="0"/>
              </a:rPr>
              <a:t>Parameterized constructor</a:t>
            </a:r>
          </a:p>
        </p:txBody>
      </p:sp>
      <p:sp>
        <p:nvSpPr>
          <p:cNvPr id="4" name="Footer Placeholder 3"/>
          <p:cNvSpPr>
            <a:spLocks noGrp="1"/>
          </p:cNvSpPr>
          <p:nvPr>
            <p:ph type="ftr" sz="quarter" idx="11"/>
          </p:nvPr>
        </p:nvSpPr>
        <p:spPr/>
        <p:txBody>
          <a:bodyPr/>
          <a:lstStyle/>
          <a:p>
            <a:pPr>
              <a:defRPr/>
            </a:pPr>
            <a:r>
              <a:rPr lang="en-US" smtClean="0"/>
              <a:t>Unit-2</a:t>
            </a:r>
            <a:endParaRPr lang="en-US"/>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a:solidFill>
                  <a:srgbClr val="0000FF"/>
                </a:solidFill>
                <a:latin typeface="+mn-lt"/>
                <a:cs typeface="Times New Roman" pitchFamily="18" charset="0"/>
              </a:rPr>
              <a:t>Constructors</a:t>
            </a:r>
          </a:p>
        </p:txBody>
      </p:sp>
      <p:graphicFrame>
        <p:nvGraphicFramePr>
          <p:cNvPr id="6" name="Table 5"/>
          <p:cNvGraphicFramePr>
            <a:graphicFrameLocks noGrp="1"/>
          </p:cNvGraphicFramePr>
          <p:nvPr/>
        </p:nvGraphicFramePr>
        <p:xfrm>
          <a:off x="381000" y="2057400"/>
          <a:ext cx="8229600" cy="628084"/>
        </p:xfrm>
        <a:graphic>
          <a:graphicData uri="http://schemas.openxmlformats.org/drawingml/2006/table">
            <a:tbl>
              <a:tblPr>
                <a:tableStyleId>{C4B1156A-380E-4F78-BDF5-A606A8083BF9}</a:tableStyleId>
              </a:tblPr>
              <a:tblGrid>
                <a:gridCol w="8229600">
                  <a:extLst>
                    <a:ext uri="{9D8B030D-6E8A-4147-A177-3AD203B41FA5}">
                      <a16:colId xmlns:a16="http://schemas.microsoft.com/office/drawing/2014/main" val="20000"/>
                    </a:ext>
                  </a:extLst>
                </a:gridCol>
              </a:tblGrid>
              <a:tr h="556107">
                <a:tc>
                  <a:txBody>
                    <a:bodyPr/>
                    <a:lstStyle/>
                    <a:p>
                      <a:pPr algn="just"/>
                      <a:r>
                        <a:rPr lang="en-US" sz="1800" b="1"/>
                        <a:t>In this example, we are creating the no-</a:t>
                      </a:r>
                      <a:r>
                        <a:rPr lang="en-US" sz="1800" b="1" err="1"/>
                        <a:t>arg</a:t>
                      </a:r>
                      <a:r>
                        <a:rPr lang="en-US" sz="1800" b="1"/>
                        <a:t> constructor in the Bike class. It will be invoked at the time of object creation.</a:t>
                      </a:r>
                      <a:endParaRPr lang="en-US" sz="1800" b="1">
                        <a:solidFill>
                          <a:srgbClr val="333333"/>
                        </a:solidFill>
                        <a:latin typeface="inter-regular"/>
                      </a:endParaRPr>
                    </a:p>
                  </a:txBody>
                  <a:tcPr marL="79444" marR="79444" marT="39722" marB="39722" anchor="ctr"/>
                </a:tc>
                <a:extLst>
                  <a:ext uri="{0D108BD9-81ED-4DB2-BD59-A6C34878D82A}">
                    <a16:rowId xmlns:a16="http://schemas.microsoft.com/office/drawing/2014/main" val="10000"/>
                  </a:ext>
                </a:extLst>
              </a:tr>
            </a:tbl>
          </a:graphicData>
        </a:graphic>
      </p:graphicFrame>
      <p:sp>
        <p:nvSpPr>
          <p:cNvPr id="13324" name="Rectangle 1"/>
          <p:cNvSpPr>
            <a:spLocks noChangeArrowheads="1"/>
          </p:cNvSpPr>
          <p:nvPr/>
        </p:nvSpPr>
        <p:spPr bwMode="auto">
          <a:xfrm>
            <a:off x="0" y="0"/>
            <a:ext cx="0" cy="307975"/>
          </a:xfrm>
          <a:prstGeom prst="rect">
            <a:avLst/>
          </a:prstGeom>
          <a:solidFill>
            <a:srgbClr val="FFFFFF"/>
          </a:solidFill>
          <a:ln w="9525">
            <a:noFill/>
            <a:miter lim="800000"/>
            <a:headEnd/>
            <a:tailEnd/>
          </a:ln>
        </p:spPr>
        <p:txBody>
          <a:bodyPr wrap="none" lIns="0" tIns="0" rIns="0" bIns="0" anchor="ctr">
            <a:spAutoFit/>
          </a:bodyPr>
          <a:lstStyle/>
          <a:p>
            <a:endParaRPr lang="en-US"/>
          </a:p>
        </p:txBody>
      </p:sp>
      <p:sp>
        <p:nvSpPr>
          <p:cNvPr id="8" name="Rectangle 7"/>
          <p:cNvSpPr/>
          <p:nvPr/>
        </p:nvSpPr>
        <p:spPr>
          <a:xfrm>
            <a:off x="457200" y="2819400"/>
            <a:ext cx="7620000" cy="3646488"/>
          </a:xfrm>
          <a:prstGeom prst="rect">
            <a:avLst/>
          </a:prstGeom>
        </p:spPr>
        <p:txBody>
          <a:bodyPr>
            <a:spAutoFit/>
          </a:bodyPr>
          <a:lstStyle/>
          <a:p>
            <a:pPr>
              <a:defRPr/>
            </a:pPr>
            <a:r>
              <a:rPr lang="en-US" sz="2100" b="1" dirty="0">
                <a:solidFill>
                  <a:srgbClr val="FF0000"/>
                </a:solidFill>
                <a:latin typeface="+mn-lt"/>
                <a:cs typeface="Tahoma" pitchFamily="34" charset="0"/>
              </a:rPr>
              <a:t>Example of default constructor</a:t>
            </a:r>
          </a:p>
          <a:p>
            <a:pPr>
              <a:defRPr/>
            </a:pPr>
            <a:r>
              <a:rPr lang="en-US" sz="2100" dirty="0">
                <a:solidFill>
                  <a:srgbClr val="008200"/>
                </a:solidFill>
                <a:latin typeface="+mn-lt"/>
              </a:rPr>
              <a:t>//Java Program to create and call a default constructor</a:t>
            </a:r>
            <a:r>
              <a:rPr lang="en-US" sz="2100" dirty="0">
                <a:solidFill>
                  <a:srgbClr val="000000"/>
                </a:solidFill>
                <a:latin typeface="+mn-lt"/>
              </a:rPr>
              <a:t>  </a:t>
            </a:r>
          </a:p>
          <a:p>
            <a:pPr>
              <a:defRPr/>
            </a:pPr>
            <a:r>
              <a:rPr lang="en-US" sz="2100" b="1" dirty="0">
                <a:solidFill>
                  <a:srgbClr val="006699"/>
                </a:solidFill>
                <a:latin typeface="+mn-lt"/>
              </a:rPr>
              <a:t>class</a:t>
            </a:r>
            <a:r>
              <a:rPr lang="en-US" sz="2100" dirty="0">
                <a:solidFill>
                  <a:srgbClr val="000000"/>
                </a:solidFill>
                <a:latin typeface="+mn-lt"/>
              </a:rPr>
              <a:t> Bike1{  </a:t>
            </a:r>
          </a:p>
          <a:p>
            <a:pPr>
              <a:defRPr/>
            </a:pPr>
            <a:r>
              <a:rPr lang="en-US" sz="2100" dirty="0">
                <a:solidFill>
                  <a:srgbClr val="008200"/>
                </a:solidFill>
                <a:latin typeface="+mn-lt"/>
              </a:rPr>
              <a:t>//creating a default constructor</a:t>
            </a:r>
            <a:r>
              <a:rPr lang="en-US" sz="2100" dirty="0">
                <a:solidFill>
                  <a:srgbClr val="000000"/>
                </a:solidFill>
                <a:latin typeface="+mn-lt"/>
              </a:rPr>
              <a:t>  </a:t>
            </a:r>
          </a:p>
          <a:p>
            <a:pPr>
              <a:defRPr/>
            </a:pPr>
            <a:r>
              <a:rPr lang="en-US" sz="2100" dirty="0">
                <a:solidFill>
                  <a:srgbClr val="000000"/>
                </a:solidFill>
                <a:latin typeface="+mn-lt"/>
              </a:rPr>
              <a:t>Bike1()	</a:t>
            </a:r>
          </a:p>
          <a:p>
            <a:pPr>
              <a:defRPr/>
            </a:pPr>
            <a:r>
              <a:rPr lang="en-US" sz="2100" dirty="0">
                <a:solidFill>
                  <a:srgbClr val="000000"/>
                </a:solidFill>
                <a:latin typeface="+mn-lt"/>
              </a:rPr>
              <a:t>{  </a:t>
            </a:r>
            <a:r>
              <a:rPr lang="en-US" sz="2100" dirty="0" err="1">
                <a:solidFill>
                  <a:srgbClr val="000000"/>
                </a:solidFill>
                <a:latin typeface="+mn-lt"/>
              </a:rPr>
              <a:t>System.out.println</a:t>
            </a:r>
            <a:r>
              <a:rPr lang="en-US" sz="2100" dirty="0">
                <a:solidFill>
                  <a:srgbClr val="000000"/>
                </a:solidFill>
                <a:latin typeface="+mn-lt"/>
              </a:rPr>
              <a:t>(</a:t>
            </a:r>
            <a:r>
              <a:rPr lang="en-US" sz="2100" dirty="0">
                <a:solidFill>
                  <a:srgbClr val="0000FF"/>
                </a:solidFill>
                <a:latin typeface="+mn-lt"/>
              </a:rPr>
              <a:t>"Bike is created"</a:t>
            </a:r>
            <a:r>
              <a:rPr lang="en-US" sz="2100" dirty="0">
                <a:solidFill>
                  <a:srgbClr val="000000"/>
                </a:solidFill>
                <a:latin typeface="+mn-lt"/>
              </a:rPr>
              <a:t>); }  </a:t>
            </a:r>
          </a:p>
          <a:p>
            <a:pPr>
              <a:defRPr/>
            </a:pPr>
            <a:r>
              <a:rPr lang="en-US" sz="2100" dirty="0">
                <a:solidFill>
                  <a:srgbClr val="008200"/>
                </a:solidFill>
                <a:latin typeface="+mn-lt"/>
              </a:rPr>
              <a:t>//main method</a:t>
            </a:r>
            <a:r>
              <a:rPr lang="en-US" sz="2100" dirty="0">
                <a:solidFill>
                  <a:srgbClr val="000000"/>
                </a:solidFill>
                <a:latin typeface="+mn-lt"/>
              </a:rPr>
              <a:t>  </a:t>
            </a:r>
          </a:p>
          <a:p>
            <a:pPr>
              <a:defRPr/>
            </a:pPr>
            <a:r>
              <a:rPr lang="en-US" sz="2100" b="1" dirty="0">
                <a:solidFill>
                  <a:srgbClr val="006699"/>
                </a:solidFill>
                <a:latin typeface="+mn-lt"/>
              </a:rPr>
              <a:t>public</a:t>
            </a:r>
            <a:r>
              <a:rPr lang="en-US" sz="2100" dirty="0">
                <a:solidFill>
                  <a:srgbClr val="000000"/>
                </a:solidFill>
                <a:latin typeface="+mn-lt"/>
              </a:rPr>
              <a:t> </a:t>
            </a:r>
            <a:r>
              <a:rPr lang="en-US" sz="2100" b="1" dirty="0">
                <a:solidFill>
                  <a:srgbClr val="006699"/>
                </a:solidFill>
                <a:latin typeface="+mn-lt"/>
              </a:rPr>
              <a:t>static</a:t>
            </a:r>
            <a:r>
              <a:rPr lang="en-US" sz="2100" dirty="0">
                <a:solidFill>
                  <a:srgbClr val="000000"/>
                </a:solidFill>
                <a:latin typeface="+mn-lt"/>
              </a:rPr>
              <a:t> </a:t>
            </a:r>
            <a:r>
              <a:rPr lang="en-US" sz="2100" b="1" dirty="0">
                <a:solidFill>
                  <a:srgbClr val="006699"/>
                </a:solidFill>
                <a:latin typeface="+mn-lt"/>
              </a:rPr>
              <a:t>void</a:t>
            </a:r>
            <a:r>
              <a:rPr lang="en-US" sz="2100" dirty="0">
                <a:solidFill>
                  <a:srgbClr val="000000"/>
                </a:solidFill>
                <a:latin typeface="+mn-lt"/>
              </a:rPr>
              <a:t> main(String </a:t>
            </a:r>
            <a:r>
              <a:rPr lang="en-US" sz="2100" dirty="0" err="1">
                <a:solidFill>
                  <a:srgbClr val="000000"/>
                </a:solidFill>
                <a:latin typeface="+mn-lt"/>
              </a:rPr>
              <a:t>args</a:t>
            </a:r>
            <a:r>
              <a:rPr lang="en-US" sz="2100" dirty="0">
                <a:solidFill>
                  <a:srgbClr val="000000"/>
                </a:solidFill>
                <a:latin typeface="+mn-lt"/>
              </a:rPr>
              <a:t>[]){  </a:t>
            </a:r>
          </a:p>
          <a:p>
            <a:pPr>
              <a:defRPr/>
            </a:pPr>
            <a:r>
              <a:rPr lang="en-US" sz="2100" dirty="0">
                <a:solidFill>
                  <a:srgbClr val="008200"/>
                </a:solidFill>
                <a:latin typeface="+mn-lt"/>
              </a:rPr>
              <a:t>//calling a default constructor</a:t>
            </a:r>
            <a:r>
              <a:rPr lang="en-US" sz="2100" dirty="0">
                <a:solidFill>
                  <a:srgbClr val="000000"/>
                </a:solidFill>
                <a:latin typeface="+mn-lt"/>
              </a:rPr>
              <a:t>  </a:t>
            </a:r>
          </a:p>
          <a:p>
            <a:pPr>
              <a:defRPr/>
            </a:pPr>
            <a:r>
              <a:rPr lang="en-US" sz="2100" dirty="0">
                <a:solidFill>
                  <a:srgbClr val="000000"/>
                </a:solidFill>
                <a:latin typeface="+mn-lt"/>
              </a:rPr>
              <a:t>Bike1 b=</a:t>
            </a:r>
            <a:r>
              <a:rPr lang="en-US" sz="2100" b="1" dirty="0">
                <a:solidFill>
                  <a:srgbClr val="006699"/>
                </a:solidFill>
                <a:latin typeface="+mn-lt"/>
              </a:rPr>
              <a:t>new</a:t>
            </a:r>
            <a:r>
              <a:rPr lang="en-US" sz="2100" dirty="0">
                <a:solidFill>
                  <a:srgbClr val="000000"/>
                </a:solidFill>
                <a:latin typeface="+mn-lt"/>
              </a:rPr>
              <a:t> Bike1();  </a:t>
            </a:r>
          </a:p>
          <a:p>
            <a:pPr>
              <a:defRPr/>
            </a:pPr>
            <a:r>
              <a:rPr lang="en-US" sz="2100" dirty="0">
                <a:solidFill>
                  <a:srgbClr val="000000"/>
                </a:solidFill>
                <a:latin typeface="+mn-lt"/>
              </a:rPr>
              <a:t>}  }  </a:t>
            </a:r>
            <a:endParaRPr lang="en-US" sz="2100" dirty="0">
              <a:latin typeface="+mn-lt"/>
            </a:endParaRPr>
          </a:p>
        </p:txBody>
      </p:sp>
      <p:sp>
        <p:nvSpPr>
          <p:cNvPr id="9" name="Rectangle 8"/>
          <p:cNvSpPr/>
          <p:nvPr/>
        </p:nvSpPr>
        <p:spPr>
          <a:xfrm>
            <a:off x="5264150" y="4833938"/>
            <a:ext cx="2736850" cy="8318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400" b="1">
                <a:solidFill>
                  <a:srgbClr val="FF0000"/>
                </a:solidFill>
              </a:rPr>
              <a:t>Output:</a:t>
            </a:r>
          </a:p>
          <a:p>
            <a:pPr>
              <a:defRPr/>
            </a:pPr>
            <a:r>
              <a:rPr lang="en-US" sz="2400">
                <a:solidFill>
                  <a:srgbClr val="333333"/>
                </a:solidFill>
              </a:rPr>
              <a:t>Bike is created</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504825"/>
            <a:ext cx="8610600" cy="3678238"/>
          </a:xfrm>
          <a:prstGeom prst="rect">
            <a:avLst/>
          </a:prstGeom>
          <a:noFill/>
          <a:ln w="9525">
            <a:noFill/>
            <a:miter lim="800000"/>
            <a:headEnd/>
            <a:tailEnd/>
          </a:ln>
        </p:spPr>
        <p:txBody>
          <a:bodyPr anchor="ctr">
            <a:spAutoFit/>
          </a:bodyPr>
          <a:lstStyle/>
          <a:p>
            <a:pPr marL="346075" indent="-346075" algn="just">
              <a:spcBef>
                <a:spcPts val="600"/>
              </a:spcBef>
              <a:buFont typeface="Arial" pitchFamily="34" charset="0"/>
              <a:buChar char="•"/>
              <a:defRPr/>
            </a:pPr>
            <a:r>
              <a:rPr lang="en-US" sz="2200" b="1">
                <a:solidFill>
                  <a:srgbClr val="FF0000"/>
                </a:solidFill>
                <a:latin typeface="+mn-lt"/>
                <a:cs typeface="Times New Roman" pitchFamily="18" charset="0"/>
              </a:rPr>
              <a:t>Rules for creating Java constructor</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There are two rules defined for the constructor.</a:t>
            </a:r>
          </a:p>
          <a:p>
            <a:pPr marL="803275" lvl="1" indent="-346075" algn="just">
              <a:spcBef>
                <a:spcPts val="600"/>
              </a:spcBef>
              <a:buFont typeface="Arial" pitchFamily="34" charset="0"/>
              <a:buChar char="•"/>
              <a:defRPr/>
            </a:pPr>
            <a:r>
              <a:rPr lang="en-US" sz="2200" b="1">
                <a:solidFill>
                  <a:srgbClr val="1D1D1E"/>
                </a:solidFill>
                <a:latin typeface="+mn-lt"/>
                <a:cs typeface="Times New Roman" pitchFamily="18" charset="0"/>
              </a:rPr>
              <a:t>Constructor name must be the same as its class name</a:t>
            </a:r>
          </a:p>
          <a:p>
            <a:pPr marL="803275" lvl="1" indent="-346075" algn="just">
              <a:spcBef>
                <a:spcPts val="600"/>
              </a:spcBef>
              <a:buFont typeface="Arial" pitchFamily="34" charset="0"/>
              <a:buChar char="•"/>
              <a:defRPr/>
            </a:pPr>
            <a:r>
              <a:rPr lang="en-US" sz="2200" b="1">
                <a:solidFill>
                  <a:srgbClr val="1D1D1E"/>
                </a:solidFill>
                <a:latin typeface="+mn-lt"/>
                <a:cs typeface="Times New Roman" pitchFamily="18" charset="0"/>
              </a:rPr>
              <a:t>A Constructor must have no explicit return type</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A Java constructor cannot be </a:t>
            </a:r>
            <a:r>
              <a:rPr lang="en-US" sz="2200" b="1">
                <a:solidFill>
                  <a:srgbClr val="FF0000"/>
                </a:solidFill>
                <a:latin typeface="+mn-lt"/>
                <a:cs typeface="Times New Roman" pitchFamily="18" charset="0"/>
              </a:rPr>
              <a:t>abstract, static, final, and synchronized</a:t>
            </a:r>
          </a:p>
          <a:p>
            <a:pPr marL="346075" indent="-346075" algn="just">
              <a:spcBef>
                <a:spcPts val="600"/>
              </a:spcBef>
              <a:buFont typeface="Arial" pitchFamily="34" charset="0"/>
              <a:buChar char="•"/>
              <a:defRPr/>
            </a:pPr>
            <a:endParaRPr lang="en-US" sz="2200">
              <a:solidFill>
                <a:srgbClr val="1D1D1E"/>
              </a:solidFill>
              <a:latin typeface="+mn-lt"/>
              <a:cs typeface="Times New Roman" pitchFamily="18" charset="0"/>
            </a:endParaRP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Note: We can use access modifiers while declaring a constructor. </a:t>
            </a:r>
          </a:p>
          <a:p>
            <a:pPr marL="346075" indent="-346075" algn="just">
              <a:spcBef>
                <a:spcPts val="600"/>
              </a:spcBef>
              <a:buFont typeface="Arial" pitchFamily="34" charset="0"/>
              <a:buChar char="•"/>
              <a:defRPr/>
            </a:pPr>
            <a:r>
              <a:rPr lang="en-US" sz="2200">
                <a:solidFill>
                  <a:srgbClr val="1D1D1E"/>
                </a:solidFill>
                <a:latin typeface="+mn-lt"/>
                <a:cs typeface="Times New Roman" pitchFamily="18" charset="0"/>
              </a:rPr>
              <a:t>It controls the object creation. In other words, we can have private, protected, public or default constructor in Java.</a:t>
            </a:r>
          </a:p>
        </p:txBody>
      </p:sp>
      <p:sp>
        <p:nvSpPr>
          <p:cNvPr id="4" name="Footer Placeholder 3"/>
          <p:cNvSpPr>
            <a:spLocks noGrp="1"/>
          </p:cNvSpPr>
          <p:nvPr>
            <p:ph type="ftr" sz="quarter" idx="11"/>
          </p:nvPr>
        </p:nvSpPr>
        <p:spPr/>
        <p:txBody>
          <a:bodyPr/>
          <a:lstStyle/>
          <a:p>
            <a:pPr>
              <a:defRPr/>
            </a:pPr>
            <a:r>
              <a:rPr lang="en-US" smtClean="0"/>
              <a:t>Unit-2</a:t>
            </a:r>
            <a:endParaRPr lang="en-US"/>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a:solidFill>
                  <a:srgbClr val="0000FF"/>
                </a:solidFill>
                <a:latin typeface="+mn-lt"/>
                <a:cs typeface="Times New Roman" pitchFamily="18" charset="0"/>
              </a:rPr>
              <a:t>Constructors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415925"/>
            <a:ext cx="8610600" cy="4846638"/>
          </a:xfrm>
          <a:prstGeom prst="rect">
            <a:avLst/>
          </a:prstGeom>
          <a:noFill/>
          <a:ln w="9525">
            <a:noFill/>
            <a:miter lim="800000"/>
            <a:headEnd/>
            <a:tailEnd/>
          </a:ln>
        </p:spPr>
        <p:txBody>
          <a:bodyPr anchor="ctr">
            <a:spAutoFit/>
          </a:bodyPr>
          <a:lstStyle/>
          <a:p>
            <a:pPr marL="346075" indent="-346075" algn="just">
              <a:spcBef>
                <a:spcPts val="600"/>
              </a:spcBef>
              <a:buFont typeface="Arial" pitchFamily="34" charset="0"/>
              <a:buChar char="•"/>
              <a:defRPr/>
            </a:pPr>
            <a:r>
              <a:rPr lang="en-US" sz="2200" b="1" dirty="0">
                <a:solidFill>
                  <a:srgbClr val="FF0000"/>
                </a:solidFill>
                <a:latin typeface="+mn-lt"/>
                <a:cs typeface="Times New Roman" pitchFamily="18" charset="0"/>
              </a:rPr>
              <a:t>Rule: </a:t>
            </a:r>
            <a:r>
              <a:rPr lang="en-US" sz="2200" b="1" dirty="0">
                <a:latin typeface="+mn-lt"/>
                <a:cs typeface="Times New Roman" pitchFamily="18" charset="0"/>
              </a:rPr>
              <a:t>If there is no constructor in a class, compiler automatically creates a default constructor.</a:t>
            </a: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r>
              <a:rPr lang="en-US" sz="2200" b="1" dirty="0">
                <a:solidFill>
                  <a:srgbClr val="FF0000"/>
                </a:solidFill>
                <a:latin typeface="+mn-lt"/>
                <a:cs typeface="Times New Roman" pitchFamily="18" charset="0"/>
              </a:rPr>
              <a:t>What is the purpose of a default constructor?</a:t>
            </a:r>
          </a:p>
          <a:p>
            <a:pPr marL="346075" indent="-346075" algn="just">
              <a:spcBef>
                <a:spcPts val="600"/>
              </a:spcBef>
              <a:buFont typeface="Arial" pitchFamily="34" charset="0"/>
              <a:buChar char="•"/>
              <a:defRPr/>
            </a:pPr>
            <a:r>
              <a:rPr lang="en-US" sz="2200" dirty="0">
                <a:latin typeface="+mn-lt"/>
                <a:cs typeface="Times New Roman" pitchFamily="18" charset="0"/>
              </a:rPr>
              <a:t>The default constructor is used to provide the default values to the object like </a:t>
            </a:r>
            <a:r>
              <a:rPr lang="en-US" sz="2200" b="1" dirty="0">
                <a:solidFill>
                  <a:srgbClr val="FF0000"/>
                </a:solidFill>
                <a:latin typeface="+mn-lt"/>
                <a:cs typeface="Times New Roman" pitchFamily="18" charset="0"/>
              </a:rPr>
              <a:t>0, null, etc</a:t>
            </a:r>
            <a:r>
              <a:rPr lang="en-US" sz="2200" dirty="0">
                <a:latin typeface="+mn-lt"/>
                <a:cs typeface="Times New Roman" pitchFamily="18" charset="0"/>
              </a:rPr>
              <a:t>., depending on the type.</a:t>
            </a:r>
          </a:p>
          <a:p>
            <a:pPr marL="346075" indent="-346075" algn="just">
              <a:spcBef>
                <a:spcPts val="600"/>
              </a:spcBef>
              <a:buFont typeface="Arial" pitchFamily="34" charset="0"/>
              <a:buChar char="•"/>
              <a:defRPr/>
            </a:pPr>
            <a:endParaRPr lang="en-US" sz="2200" b="1">
              <a:latin typeface="+mn-lt"/>
              <a:cs typeface="Times New Roman" pitchFamily="18" charset="0"/>
            </a:endParaRPr>
          </a:p>
          <a:p>
            <a:pPr marL="346075" indent="-346075" algn="just">
              <a:spcBef>
                <a:spcPts val="600"/>
              </a:spcBef>
              <a:buFont typeface="Arial" pitchFamily="34" charset="0"/>
              <a:buChar char="•"/>
              <a:defRPr/>
            </a:pPr>
            <a:endParaRPr lang="en-US" sz="2200" b="1">
              <a:latin typeface="+mn-lt"/>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Unit-2</a:t>
            </a:r>
            <a:endParaRPr lang="en-US" dirty="0"/>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dirty="0">
                <a:solidFill>
                  <a:srgbClr val="0000FF"/>
                </a:solidFill>
                <a:latin typeface="+mn-lt"/>
                <a:cs typeface="Times New Roman" pitchFamily="18" charset="0"/>
              </a:rPr>
              <a:t>Constructors</a:t>
            </a:r>
          </a:p>
        </p:txBody>
      </p:sp>
      <p:sp>
        <p:nvSpPr>
          <p:cNvPr id="14342" name="Rectangle 1"/>
          <p:cNvSpPr>
            <a:spLocks noChangeArrowheads="1"/>
          </p:cNvSpPr>
          <p:nvPr/>
        </p:nvSpPr>
        <p:spPr bwMode="auto">
          <a:xfrm>
            <a:off x="0" y="0"/>
            <a:ext cx="0" cy="307975"/>
          </a:xfrm>
          <a:prstGeom prst="rect">
            <a:avLst/>
          </a:prstGeom>
          <a:solidFill>
            <a:srgbClr val="FFFFFF"/>
          </a:solidFill>
          <a:ln w="9525">
            <a:noFill/>
            <a:miter lim="800000"/>
            <a:headEnd/>
            <a:tailEnd/>
          </a:ln>
        </p:spPr>
        <p:txBody>
          <a:bodyPr wrap="none" lIns="0" tIns="0" rIns="0" bIns="0" anchor="ctr">
            <a:spAutoFit/>
          </a:bodyPr>
          <a:lstStyle/>
          <a:p>
            <a:endParaRPr lang="en-US"/>
          </a:p>
        </p:txBody>
      </p:sp>
      <p:pic>
        <p:nvPicPr>
          <p:cNvPr id="14343" name="Picture 2" descr="Java default constructor"/>
          <p:cNvPicPr>
            <a:picLocks noChangeAspect="1" noChangeArrowheads="1"/>
          </p:cNvPicPr>
          <p:nvPr/>
        </p:nvPicPr>
        <p:blipFill>
          <a:blip r:embed="rId2"/>
          <a:srcRect l="3448" t="9796" r="3448" b="11836"/>
          <a:stretch>
            <a:fillRect/>
          </a:stretch>
        </p:blipFill>
        <p:spPr bwMode="auto">
          <a:xfrm>
            <a:off x="1295400" y="1295400"/>
            <a:ext cx="6172200"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415925"/>
            <a:ext cx="8610600" cy="6184900"/>
          </a:xfrm>
          <a:prstGeom prst="rect">
            <a:avLst/>
          </a:prstGeom>
          <a:noFill/>
          <a:ln w="9525">
            <a:noFill/>
            <a:miter lim="800000"/>
            <a:headEnd/>
            <a:tailEnd/>
          </a:ln>
        </p:spPr>
        <p:txBody>
          <a:bodyPr anchor="ctr">
            <a:spAutoFit/>
          </a:bodyPr>
          <a:lstStyle/>
          <a:p>
            <a:pPr>
              <a:defRPr/>
            </a:pPr>
            <a:r>
              <a:rPr lang="en-US" sz="2200" b="1" dirty="0">
                <a:solidFill>
                  <a:srgbClr val="FF0000"/>
                </a:solidFill>
                <a:latin typeface="+mn-lt"/>
              </a:rPr>
              <a:t>Example of default constructor that displays the default values</a:t>
            </a:r>
          </a:p>
          <a:p>
            <a:pPr>
              <a:defRPr/>
            </a:pPr>
            <a:r>
              <a:rPr lang="en-US" sz="2200" dirty="0">
                <a:latin typeface="+mn-lt"/>
              </a:rPr>
              <a:t>//Let us see another example of default constructor  </a:t>
            </a:r>
          </a:p>
          <a:p>
            <a:pPr>
              <a:defRPr/>
            </a:pPr>
            <a:r>
              <a:rPr lang="en-US" sz="2200" dirty="0">
                <a:latin typeface="+mn-lt"/>
              </a:rPr>
              <a:t>//which displays the default values  </a:t>
            </a:r>
          </a:p>
          <a:p>
            <a:pPr>
              <a:defRPr/>
            </a:pPr>
            <a:r>
              <a:rPr lang="en-US" sz="2200" b="1" dirty="0">
                <a:latin typeface="+mn-lt"/>
              </a:rPr>
              <a:t>class</a:t>
            </a:r>
            <a:r>
              <a:rPr lang="en-US" sz="2200" dirty="0">
                <a:latin typeface="+mn-lt"/>
              </a:rPr>
              <a:t> Student3{  </a:t>
            </a:r>
          </a:p>
          <a:p>
            <a:pPr>
              <a:defRPr/>
            </a:pPr>
            <a:r>
              <a:rPr lang="en-US" sz="2200" b="1" dirty="0" err="1">
                <a:latin typeface="+mn-lt"/>
              </a:rPr>
              <a:t>int</a:t>
            </a:r>
            <a:r>
              <a:rPr lang="en-US" sz="2200" dirty="0">
                <a:latin typeface="+mn-lt"/>
              </a:rPr>
              <a:t> id;  </a:t>
            </a:r>
          </a:p>
          <a:p>
            <a:pPr>
              <a:defRPr/>
            </a:pPr>
            <a:r>
              <a:rPr lang="en-US" sz="2200" dirty="0">
                <a:latin typeface="+mn-lt"/>
              </a:rPr>
              <a:t>String name;  </a:t>
            </a:r>
          </a:p>
          <a:p>
            <a:pPr>
              <a:defRPr/>
            </a:pPr>
            <a:r>
              <a:rPr lang="en-US" sz="2200" dirty="0">
                <a:latin typeface="+mn-lt"/>
              </a:rPr>
              <a:t>//method to display the value of id and name  </a:t>
            </a:r>
          </a:p>
          <a:p>
            <a:pPr>
              <a:defRPr/>
            </a:pPr>
            <a:r>
              <a:rPr lang="en-US" sz="2200" b="1" dirty="0">
                <a:latin typeface="+mn-lt"/>
              </a:rPr>
              <a:t>void</a:t>
            </a:r>
            <a:r>
              <a:rPr lang="en-US" sz="2200" dirty="0">
                <a:latin typeface="+mn-lt"/>
              </a:rPr>
              <a:t> display(){</a:t>
            </a:r>
            <a:r>
              <a:rPr lang="en-US" sz="2200" dirty="0" err="1">
                <a:latin typeface="+mn-lt"/>
              </a:rPr>
              <a:t>System.out.println</a:t>
            </a:r>
            <a:r>
              <a:rPr lang="en-US" sz="2200" dirty="0">
                <a:latin typeface="+mn-lt"/>
              </a:rPr>
              <a:t>(id+" "+name);}  </a:t>
            </a:r>
          </a:p>
          <a:p>
            <a:pPr>
              <a:defRPr/>
            </a:pPr>
            <a:r>
              <a:rPr lang="en-US" sz="2200" dirty="0">
                <a:latin typeface="+mn-lt"/>
              </a:rPr>
              <a:t>  </a:t>
            </a:r>
          </a:p>
          <a:p>
            <a:pPr>
              <a:defRPr/>
            </a:pPr>
            <a:r>
              <a:rPr lang="en-US" sz="2200" b="1" dirty="0">
                <a:latin typeface="+mn-lt"/>
              </a:rPr>
              <a:t>public</a:t>
            </a:r>
            <a:r>
              <a:rPr lang="en-US" sz="2200" dirty="0">
                <a:latin typeface="+mn-lt"/>
              </a:rPr>
              <a:t> </a:t>
            </a:r>
            <a:r>
              <a:rPr lang="en-US" sz="2200" b="1" dirty="0">
                <a:latin typeface="+mn-lt"/>
              </a:rPr>
              <a:t>static</a:t>
            </a:r>
            <a:r>
              <a:rPr lang="en-US" sz="2200" dirty="0">
                <a:latin typeface="+mn-lt"/>
              </a:rPr>
              <a:t> </a:t>
            </a:r>
            <a:r>
              <a:rPr lang="en-US" sz="2200" b="1" dirty="0">
                <a:latin typeface="+mn-lt"/>
              </a:rPr>
              <a:t>void</a:t>
            </a:r>
            <a:r>
              <a:rPr lang="en-US" sz="2200" dirty="0">
                <a:latin typeface="+mn-lt"/>
              </a:rPr>
              <a:t> main(String </a:t>
            </a:r>
            <a:r>
              <a:rPr lang="en-US" sz="2200" dirty="0" err="1">
                <a:latin typeface="+mn-lt"/>
              </a:rPr>
              <a:t>args</a:t>
            </a:r>
            <a:r>
              <a:rPr lang="en-US" sz="2200" dirty="0">
                <a:latin typeface="+mn-lt"/>
              </a:rPr>
              <a:t>[]){  </a:t>
            </a:r>
          </a:p>
          <a:p>
            <a:pPr>
              <a:defRPr/>
            </a:pPr>
            <a:r>
              <a:rPr lang="en-US" sz="2200" dirty="0">
                <a:latin typeface="+mn-lt"/>
              </a:rPr>
              <a:t>//creating objects  </a:t>
            </a:r>
          </a:p>
          <a:p>
            <a:pPr>
              <a:defRPr/>
            </a:pPr>
            <a:r>
              <a:rPr lang="en-US" sz="2200" dirty="0">
                <a:latin typeface="+mn-lt"/>
              </a:rPr>
              <a:t>Student3 s1=</a:t>
            </a:r>
            <a:r>
              <a:rPr lang="en-US" sz="2200" b="1" dirty="0">
                <a:latin typeface="+mn-lt"/>
              </a:rPr>
              <a:t>new</a:t>
            </a:r>
            <a:r>
              <a:rPr lang="en-US" sz="2200" dirty="0">
                <a:latin typeface="+mn-lt"/>
              </a:rPr>
              <a:t> Student3();  </a:t>
            </a:r>
          </a:p>
          <a:p>
            <a:pPr>
              <a:defRPr/>
            </a:pPr>
            <a:r>
              <a:rPr lang="en-US" sz="2200" dirty="0">
                <a:latin typeface="+mn-lt"/>
              </a:rPr>
              <a:t>Student3 s2=</a:t>
            </a:r>
            <a:r>
              <a:rPr lang="en-US" sz="2200" b="1" dirty="0">
                <a:latin typeface="+mn-lt"/>
              </a:rPr>
              <a:t>new</a:t>
            </a:r>
            <a:r>
              <a:rPr lang="en-US" sz="2200" dirty="0">
                <a:latin typeface="+mn-lt"/>
              </a:rPr>
              <a:t> Student3();  </a:t>
            </a:r>
          </a:p>
          <a:p>
            <a:pPr>
              <a:defRPr/>
            </a:pPr>
            <a:r>
              <a:rPr lang="en-US" sz="2200" dirty="0">
                <a:latin typeface="+mn-lt"/>
              </a:rPr>
              <a:t>//displaying values of the object  </a:t>
            </a:r>
          </a:p>
          <a:p>
            <a:pPr>
              <a:defRPr/>
            </a:pPr>
            <a:r>
              <a:rPr lang="en-US" sz="2200" dirty="0">
                <a:latin typeface="+mn-lt"/>
              </a:rPr>
              <a:t>s1.display();  </a:t>
            </a:r>
          </a:p>
          <a:p>
            <a:pPr>
              <a:defRPr/>
            </a:pPr>
            <a:r>
              <a:rPr lang="en-US" sz="2200" dirty="0">
                <a:latin typeface="+mn-lt"/>
              </a:rPr>
              <a:t>s2.display();  </a:t>
            </a:r>
          </a:p>
          <a:p>
            <a:pPr>
              <a:defRPr/>
            </a:pPr>
            <a:r>
              <a:rPr lang="en-US" sz="2200" dirty="0">
                <a:latin typeface="+mn-lt"/>
              </a:rPr>
              <a:t>}  </a:t>
            </a:r>
          </a:p>
          <a:p>
            <a:pPr>
              <a:defRPr/>
            </a:pPr>
            <a:r>
              <a:rPr lang="en-US" sz="2200" dirty="0">
                <a:latin typeface="+mn-lt"/>
              </a:rPr>
              <a:t>}  </a:t>
            </a:r>
          </a:p>
        </p:txBody>
      </p:sp>
      <p:sp>
        <p:nvSpPr>
          <p:cNvPr id="4" name="Footer Placeholder 3"/>
          <p:cNvSpPr>
            <a:spLocks noGrp="1"/>
          </p:cNvSpPr>
          <p:nvPr>
            <p:ph type="ftr" sz="quarter" idx="11"/>
          </p:nvPr>
        </p:nvSpPr>
        <p:spPr/>
        <p:txBody>
          <a:bodyPr/>
          <a:lstStyle/>
          <a:p>
            <a:pPr>
              <a:defRPr/>
            </a:pPr>
            <a:r>
              <a:rPr lang="en-US" smtClean="0"/>
              <a:t>Unit-2</a:t>
            </a:r>
            <a:endParaRPr lang="en-US" dirty="0"/>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dirty="0">
                <a:solidFill>
                  <a:srgbClr val="0000FF"/>
                </a:solidFill>
                <a:latin typeface="+mn-lt"/>
                <a:cs typeface="Times New Roman" pitchFamily="18" charset="0"/>
              </a:rPr>
              <a:t>Constructors</a:t>
            </a:r>
          </a:p>
        </p:txBody>
      </p:sp>
      <p:sp>
        <p:nvSpPr>
          <p:cNvPr id="15366" name="Rectangle 1"/>
          <p:cNvSpPr>
            <a:spLocks noChangeArrowheads="1"/>
          </p:cNvSpPr>
          <p:nvPr/>
        </p:nvSpPr>
        <p:spPr bwMode="auto">
          <a:xfrm>
            <a:off x="0" y="0"/>
            <a:ext cx="0" cy="307975"/>
          </a:xfrm>
          <a:prstGeom prst="rect">
            <a:avLst/>
          </a:prstGeom>
          <a:solidFill>
            <a:srgbClr val="FFFFFF"/>
          </a:solidFill>
          <a:ln w="9525">
            <a:noFill/>
            <a:miter lim="800000"/>
            <a:headEnd/>
            <a:tailEnd/>
          </a:ln>
        </p:spPr>
        <p:txBody>
          <a:bodyPr wrap="none" lIns="0" tIns="0" rIns="0" bIns="0" anchor="ctr">
            <a:spAutoFit/>
          </a:bodyPr>
          <a:lstStyle/>
          <a:p>
            <a:endParaRPr lang="en-US"/>
          </a:p>
        </p:txBody>
      </p:sp>
      <p:sp>
        <p:nvSpPr>
          <p:cNvPr id="9" name="Rectangle 8"/>
          <p:cNvSpPr/>
          <p:nvPr/>
        </p:nvSpPr>
        <p:spPr>
          <a:xfrm>
            <a:off x="5181600" y="4114800"/>
            <a:ext cx="2736850" cy="12001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400" b="1" dirty="0">
                <a:solidFill>
                  <a:srgbClr val="FF0000"/>
                </a:solidFill>
              </a:rPr>
              <a:t>Output:</a:t>
            </a:r>
          </a:p>
          <a:p>
            <a:pPr>
              <a:defRPr/>
            </a:pPr>
            <a:r>
              <a:rPr lang="en-US" sz="2400" dirty="0">
                <a:solidFill>
                  <a:srgbClr val="333333"/>
                </a:solidFill>
              </a:rPr>
              <a:t>0 null </a:t>
            </a:r>
          </a:p>
          <a:p>
            <a:pPr>
              <a:defRPr/>
            </a:pPr>
            <a:r>
              <a:rPr lang="en-US" sz="2400" dirty="0">
                <a:solidFill>
                  <a:srgbClr val="333333"/>
                </a:solidFill>
              </a:rPr>
              <a:t>0 null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200"/>
              <a:t>An object in Java is the physical as well as a logical entity, whereas, a class in Java is a logical entity only.</a:t>
            </a:r>
          </a:p>
          <a:p>
            <a:pPr algn="just"/>
            <a:r>
              <a:rPr lang="en-US" sz="2200" b="1">
                <a:solidFill>
                  <a:srgbClr val="FF0000"/>
                </a:solidFill>
              </a:rPr>
              <a:t>What is an object in Java?</a:t>
            </a:r>
          </a:p>
          <a:p>
            <a:pPr algn="just"/>
            <a:r>
              <a:rPr lang="en-US" sz="2200"/>
              <a:t>An entity that has state and behavior is known as an object e.g., chair, bike, marker, pen, table, car, etc. It can be physical or logical (tangible and intangible). The example of an intangible object is the banking system.</a:t>
            </a:r>
          </a:p>
          <a:p>
            <a:pPr algn="just">
              <a:buNone/>
            </a:pPr>
            <a:r>
              <a:rPr lang="en-US" sz="2400"/>
              <a:t/>
            </a:r>
            <a:br>
              <a:rPr lang="en-US" sz="2400"/>
            </a:br>
            <a:endParaRPr lang="en-US" sz="2200"/>
          </a:p>
          <a:p>
            <a:pPr algn="just"/>
            <a:endParaRPr lang="en-US" sz="2200"/>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3074" name="Picture 2" descr="object in Java"/>
          <p:cNvPicPr>
            <a:picLocks noChangeAspect="1" noChangeArrowheads="1"/>
          </p:cNvPicPr>
          <p:nvPr/>
        </p:nvPicPr>
        <p:blipFill>
          <a:blip r:embed="rId3"/>
          <a:srcRect/>
          <a:stretch>
            <a:fillRect/>
          </a:stretch>
        </p:blipFill>
        <p:spPr bwMode="auto">
          <a:xfrm>
            <a:off x="2590800" y="2819401"/>
            <a:ext cx="3142608" cy="3429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415925"/>
            <a:ext cx="8610600" cy="6246813"/>
          </a:xfrm>
          <a:prstGeom prst="rect">
            <a:avLst/>
          </a:prstGeom>
          <a:noFill/>
          <a:ln w="9525">
            <a:noFill/>
            <a:miter lim="800000"/>
            <a:headEnd/>
            <a:tailEnd/>
          </a:ln>
        </p:spPr>
        <p:txBody>
          <a:bodyPr anchor="ctr">
            <a:spAutoFit/>
          </a:bodyPr>
          <a:lstStyle/>
          <a:p>
            <a:pPr>
              <a:defRPr/>
            </a:pPr>
            <a:r>
              <a:rPr lang="en-US" b="1" dirty="0">
                <a:solidFill>
                  <a:srgbClr val="FF0000"/>
                </a:solidFill>
                <a:latin typeface="+mn-lt"/>
              </a:rPr>
              <a:t>//Java Program to demonstrate the use of the parameterized constructor.  </a:t>
            </a:r>
          </a:p>
          <a:p>
            <a:pPr>
              <a:defRPr/>
            </a:pPr>
            <a:r>
              <a:rPr lang="en-US" b="1" dirty="0">
                <a:latin typeface="+mn-lt"/>
              </a:rPr>
              <a:t>class</a:t>
            </a:r>
            <a:r>
              <a:rPr lang="en-US" dirty="0">
                <a:latin typeface="+mn-lt"/>
              </a:rPr>
              <a:t> Student4{  </a:t>
            </a:r>
          </a:p>
          <a:p>
            <a:pPr>
              <a:defRPr/>
            </a:pPr>
            <a:r>
              <a:rPr lang="en-US" dirty="0">
                <a:latin typeface="+mn-lt"/>
              </a:rPr>
              <a:t>    </a:t>
            </a:r>
            <a:r>
              <a:rPr lang="en-US" b="1" dirty="0" err="1">
                <a:latin typeface="+mn-lt"/>
              </a:rPr>
              <a:t>int</a:t>
            </a:r>
            <a:r>
              <a:rPr lang="en-US" dirty="0">
                <a:latin typeface="+mn-lt"/>
              </a:rPr>
              <a:t> id;  </a:t>
            </a:r>
          </a:p>
          <a:p>
            <a:pPr>
              <a:defRPr/>
            </a:pPr>
            <a:r>
              <a:rPr lang="en-US" dirty="0">
                <a:latin typeface="+mn-lt"/>
              </a:rPr>
              <a:t>    String name;  </a:t>
            </a:r>
          </a:p>
          <a:p>
            <a:pPr>
              <a:defRPr/>
            </a:pPr>
            <a:r>
              <a:rPr lang="en-US" dirty="0">
                <a:latin typeface="+mn-lt"/>
              </a:rPr>
              <a:t>    //creating a parameterized constructor  </a:t>
            </a:r>
          </a:p>
          <a:p>
            <a:pPr>
              <a:defRPr/>
            </a:pPr>
            <a:r>
              <a:rPr lang="en-US" dirty="0">
                <a:latin typeface="+mn-lt"/>
              </a:rPr>
              <a:t>    Student4(</a:t>
            </a:r>
            <a:r>
              <a:rPr lang="en-US" b="1" dirty="0" err="1">
                <a:latin typeface="+mn-lt"/>
              </a:rPr>
              <a:t>int</a:t>
            </a:r>
            <a:r>
              <a:rPr lang="en-US" dirty="0">
                <a:latin typeface="+mn-lt"/>
              </a:rPr>
              <a:t> </a:t>
            </a:r>
            <a:r>
              <a:rPr lang="en-US" dirty="0" err="1">
                <a:latin typeface="+mn-lt"/>
              </a:rPr>
              <a:t>i,String</a:t>
            </a:r>
            <a:r>
              <a:rPr lang="en-US" dirty="0">
                <a:latin typeface="+mn-lt"/>
              </a:rPr>
              <a:t> n){  </a:t>
            </a:r>
          </a:p>
          <a:p>
            <a:pPr>
              <a:defRPr/>
            </a:pPr>
            <a:r>
              <a:rPr lang="en-US" dirty="0">
                <a:latin typeface="+mn-lt"/>
              </a:rPr>
              <a:t>    id = </a:t>
            </a:r>
            <a:r>
              <a:rPr lang="en-US" dirty="0" err="1">
                <a:latin typeface="+mn-lt"/>
              </a:rPr>
              <a:t>i</a:t>
            </a:r>
            <a:r>
              <a:rPr lang="en-US" dirty="0">
                <a:latin typeface="+mn-lt"/>
              </a:rPr>
              <a:t>;  </a:t>
            </a:r>
          </a:p>
          <a:p>
            <a:pPr>
              <a:defRPr/>
            </a:pPr>
            <a:r>
              <a:rPr lang="en-US" dirty="0">
                <a:latin typeface="+mn-lt"/>
              </a:rPr>
              <a:t>    name = n;  </a:t>
            </a:r>
          </a:p>
          <a:p>
            <a:pPr>
              <a:defRPr/>
            </a:pPr>
            <a:r>
              <a:rPr lang="en-US" dirty="0">
                <a:latin typeface="+mn-lt"/>
              </a:rPr>
              <a:t>    }  </a:t>
            </a:r>
          </a:p>
          <a:p>
            <a:pPr>
              <a:defRPr/>
            </a:pPr>
            <a:r>
              <a:rPr lang="en-US" dirty="0">
                <a:latin typeface="+mn-lt"/>
              </a:rPr>
              <a:t>    //method to display the values  </a:t>
            </a:r>
          </a:p>
          <a:p>
            <a:pPr>
              <a:defRPr/>
            </a:pPr>
            <a:r>
              <a:rPr lang="en-US" dirty="0">
                <a:latin typeface="+mn-lt"/>
              </a:rPr>
              <a:t>    </a:t>
            </a:r>
            <a:r>
              <a:rPr lang="en-US" b="1" dirty="0">
                <a:latin typeface="+mn-lt"/>
              </a:rPr>
              <a:t>void</a:t>
            </a:r>
            <a:r>
              <a:rPr lang="en-US" dirty="0">
                <a:latin typeface="+mn-lt"/>
              </a:rPr>
              <a:t> display(){</a:t>
            </a:r>
            <a:r>
              <a:rPr lang="en-US" dirty="0" err="1">
                <a:latin typeface="+mn-lt"/>
              </a:rPr>
              <a:t>System.out.println</a:t>
            </a:r>
            <a:r>
              <a:rPr lang="en-US" dirty="0">
                <a:latin typeface="+mn-lt"/>
              </a:rPr>
              <a:t>(id+" "+name);}  </a:t>
            </a:r>
          </a:p>
          <a:p>
            <a:pPr>
              <a:defRPr/>
            </a:pPr>
            <a:r>
              <a:rPr lang="en-US" dirty="0">
                <a:latin typeface="+mn-lt"/>
              </a:rPr>
              <a:t>       </a:t>
            </a:r>
            <a:r>
              <a:rPr lang="en-US" b="1" dirty="0">
                <a:latin typeface="+mn-lt"/>
              </a:rPr>
              <a:t>public</a:t>
            </a:r>
            <a:r>
              <a:rPr lang="en-US" dirty="0">
                <a:latin typeface="+mn-lt"/>
              </a:rPr>
              <a:t> </a:t>
            </a:r>
            <a:r>
              <a:rPr lang="en-US" b="1" dirty="0">
                <a:latin typeface="+mn-lt"/>
              </a:rPr>
              <a:t>static</a:t>
            </a:r>
            <a:r>
              <a:rPr lang="en-US" dirty="0">
                <a:latin typeface="+mn-lt"/>
              </a:rPr>
              <a:t> </a:t>
            </a:r>
            <a:r>
              <a:rPr lang="en-US" b="1" dirty="0">
                <a:latin typeface="+mn-lt"/>
              </a:rPr>
              <a:t>void</a:t>
            </a:r>
            <a:r>
              <a:rPr lang="en-US" dirty="0">
                <a:latin typeface="+mn-lt"/>
              </a:rPr>
              <a:t> main(String </a:t>
            </a:r>
            <a:r>
              <a:rPr lang="en-US" dirty="0" err="1">
                <a:latin typeface="+mn-lt"/>
              </a:rPr>
              <a:t>args</a:t>
            </a:r>
            <a:r>
              <a:rPr lang="en-US" dirty="0">
                <a:latin typeface="+mn-lt"/>
              </a:rPr>
              <a:t>[]){  </a:t>
            </a:r>
          </a:p>
          <a:p>
            <a:pPr>
              <a:defRPr/>
            </a:pPr>
            <a:r>
              <a:rPr lang="en-US" dirty="0">
                <a:latin typeface="+mn-lt"/>
              </a:rPr>
              <a:t>    //creating objects and passing values  </a:t>
            </a:r>
          </a:p>
          <a:p>
            <a:pPr>
              <a:defRPr/>
            </a:pPr>
            <a:r>
              <a:rPr lang="en-US" dirty="0">
                <a:latin typeface="+mn-lt"/>
              </a:rPr>
              <a:t>    Student4 s1 = </a:t>
            </a:r>
            <a:r>
              <a:rPr lang="en-US" b="1" dirty="0">
                <a:latin typeface="+mn-lt"/>
              </a:rPr>
              <a:t>new</a:t>
            </a:r>
            <a:r>
              <a:rPr lang="en-US" dirty="0">
                <a:latin typeface="+mn-lt"/>
              </a:rPr>
              <a:t> Student4(111,"Karan");  </a:t>
            </a:r>
          </a:p>
          <a:p>
            <a:pPr>
              <a:defRPr/>
            </a:pPr>
            <a:r>
              <a:rPr lang="en-US" dirty="0">
                <a:latin typeface="+mn-lt"/>
              </a:rPr>
              <a:t>    Student4 s2 = </a:t>
            </a:r>
            <a:r>
              <a:rPr lang="en-US" b="1" dirty="0">
                <a:latin typeface="+mn-lt"/>
              </a:rPr>
              <a:t>new</a:t>
            </a:r>
            <a:r>
              <a:rPr lang="en-US" dirty="0">
                <a:latin typeface="+mn-lt"/>
              </a:rPr>
              <a:t> Student4(222,"Aryan");  </a:t>
            </a:r>
          </a:p>
          <a:p>
            <a:pPr>
              <a:defRPr/>
            </a:pPr>
            <a:r>
              <a:rPr lang="en-US" dirty="0">
                <a:latin typeface="+mn-lt"/>
              </a:rPr>
              <a:t>    //calling method to display the values of object  </a:t>
            </a:r>
          </a:p>
          <a:p>
            <a:pPr>
              <a:defRPr/>
            </a:pPr>
            <a:r>
              <a:rPr lang="en-US" dirty="0">
                <a:latin typeface="+mn-lt"/>
              </a:rPr>
              <a:t>    s1.display();  </a:t>
            </a:r>
          </a:p>
          <a:p>
            <a:pPr>
              <a:defRPr/>
            </a:pPr>
            <a:r>
              <a:rPr lang="en-US" dirty="0">
                <a:latin typeface="+mn-lt"/>
              </a:rPr>
              <a:t>    s2.display();  </a:t>
            </a:r>
          </a:p>
          <a:p>
            <a:pPr>
              <a:defRPr/>
            </a:pPr>
            <a:r>
              <a:rPr lang="en-US" dirty="0">
                <a:latin typeface="+mn-lt"/>
              </a:rPr>
              <a:t>   }  </a:t>
            </a:r>
          </a:p>
          <a:p>
            <a:pPr>
              <a:defRPr/>
            </a:pPr>
            <a:r>
              <a:rPr lang="en-US" dirty="0">
                <a:latin typeface="+mn-lt"/>
              </a:rPr>
              <a:t>}  </a:t>
            </a:r>
          </a:p>
        </p:txBody>
      </p:sp>
      <p:sp>
        <p:nvSpPr>
          <p:cNvPr id="4" name="Footer Placeholder 3"/>
          <p:cNvSpPr>
            <a:spLocks noGrp="1"/>
          </p:cNvSpPr>
          <p:nvPr>
            <p:ph type="ftr" sz="quarter" idx="11"/>
          </p:nvPr>
        </p:nvSpPr>
        <p:spPr/>
        <p:txBody>
          <a:bodyPr/>
          <a:lstStyle/>
          <a:p>
            <a:pPr>
              <a:defRPr/>
            </a:pPr>
            <a:r>
              <a:rPr lang="en-US" smtClean="0"/>
              <a:t>Unit-2</a:t>
            </a:r>
            <a:endParaRPr lang="en-US"/>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a:solidFill>
                  <a:srgbClr val="0000FF"/>
                </a:solidFill>
                <a:latin typeface="+mn-lt"/>
                <a:cs typeface="Times New Roman" pitchFamily="18" charset="0"/>
              </a:rPr>
              <a:t>Constructors</a:t>
            </a:r>
          </a:p>
        </p:txBody>
      </p:sp>
      <p:sp>
        <p:nvSpPr>
          <p:cNvPr id="17414" name="Rectangle 1"/>
          <p:cNvSpPr>
            <a:spLocks noChangeArrowheads="1"/>
          </p:cNvSpPr>
          <p:nvPr/>
        </p:nvSpPr>
        <p:spPr bwMode="auto">
          <a:xfrm>
            <a:off x="0" y="0"/>
            <a:ext cx="0" cy="307975"/>
          </a:xfrm>
          <a:prstGeom prst="rect">
            <a:avLst/>
          </a:prstGeom>
          <a:solidFill>
            <a:srgbClr val="FFFFFF"/>
          </a:solidFill>
          <a:ln w="9525">
            <a:noFill/>
            <a:miter lim="800000"/>
            <a:headEnd/>
            <a:tailEnd/>
          </a:ln>
        </p:spPr>
        <p:txBody>
          <a:bodyPr wrap="none" lIns="0" tIns="0" rIns="0" bIns="0" anchor="ctr">
            <a:spAutoFit/>
          </a:bodyPr>
          <a:lstStyle/>
          <a:p>
            <a:endParaRPr lang="en-US"/>
          </a:p>
        </p:txBody>
      </p:sp>
      <p:sp>
        <p:nvSpPr>
          <p:cNvPr id="7" name="Rectangle 6"/>
          <p:cNvSpPr/>
          <p:nvPr/>
        </p:nvSpPr>
        <p:spPr>
          <a:xfrm>
            <a:off x="5867400" y="3124200"/>
            <a:ext cx="1981200" cy="12001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400" b="1">
                <a:solidFill>
                  <a:srgbClr val="FF0000"/>
                </a:solidFill>
              </a:rPr>
              <a:t>Output:</a:t>
            </a:r>
          </a:p>
          <a:p>
            <a:pPr>
              <a:defRPr/>
            </a:pPr>
            <a:r>
              <a:rPr lang="en-US" sz="2400"/>
              <a:t>111 Karan </a:t>
            </a:r>
          </a:p>
          <a:p>
            <a:pPr>
              <a:defRPr/>
            </a:pPr>
            <a:r>
              <a:rPr lang="en-US" sz="2400"/>
              <a:t>222 Aryan</a:t>
            </a:r>
            <a:endParaRPr lang="en-US" sz="2400">
              <a:solidFill>
                <a:srgbClr val="333333"/>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
          <p:cNvSpPr>
            <a:spLocks noChangeArrowheads="1"/>
          </p:cNvSpPr>
          <p:nvPr/>
        </p:nvSpPr>
        <p:spPr bwMode="auto">
          <a:xfrm>
            <a:off x="228600" y="415925"/>
            <a:ext cx="8610600" cy="3816350"/>
          </a:xfrm>
          <a:prstGeom prst="rect">
            <a:avLst/>
          </a:prstGeom>
          <a:noFill/>
          <a:ln w="9525">
            <a:noFill/>
            <a:miter lim="800000"/>
            <a:headEnd/>
            <a:tailEnd/>
          </a:ln>
        </p:spPr>
        <p:txBody>
          <a:bodyPr anchor="ctr">
            <a:spAutoFit/>
          </a:bodyPr>
          <a:lstStyle/>
          <a:p>
            <a:pPr marL="290513" indent="-290513" algn="just">
              <a:buFont typeface="Arial" pitchFamily="34" charset="0"/>
              <a:buChar char="•"/>
              <a:defRPr/>
            </a:pPr>
            <a:r>
              <a:rPr lang="en-US" sz="2200" b="1">
                <a:solidFill>
                  <a:srgbClr val="FF0000"/>
                </a:solidFill>
                <a:latin typeface="+mn-lt"/>
              </a:rPr>
              <a:t>Parameterized Constructor</a:t>
            </a:r>
          </a:p>
          <a:p>
            <a:pPr marL="290513" indent="-290513" algn="just">
              <a:buFont typeface="Arial" pitchFamily="34" charset="0"/>
              <a:buChar char="•"/>
              <a:defRPr/>
            </a:pPr>
            <a:r>
              <a:rPr lang="en-US" sz="2200">
                <a:latin typeface="+mn-lt"/>
              </a:rPr>
              <a:t>A constructor which has a specific number of parameters is called a parameterized constructor.</a:t>
            </a:r>
          </a:p>
          <a:p>
            <a:pPr marL="290513" indent="-290513" algn="just">
              <a:buFont typeface="Arial" pitchFamily="34" charset="0"/>
              <a:buChar char="•"/>
              <a:defRPr/>
            </a:pPr>
            <a:r>
              <a:rPr lang="en-US" sz="2200" b="1">
                <a:latin typeface="+mn-lt"/>
              </a:rPr>
              <a:t>Why use the parameterized constructor?</a:t>
            </a:r>
          </a:p>
          <a:p>
            <a:pPr marL="290513" indent="-290513" algn="just">
              <a:buFont typeface="Arial" pitchFamily="34" charset="0"/>
              <a:buChar char="•"/>
              <a:defRPr/>
            </a:pPr>
            <a:r>
              <a:rPr lang="en-US" sz="2200">
                <a:latin typeface="+mn-lt"/>
              </a:rPr>
              <a:t>The parameterized constructor is used to provide different values to distinct objects. However, you can provide the same values also.</a:t>
            </a:r>
          </a:p>
          <a:p>
            <a:pPr marL="290513" indent="-290513" algn="just">
              <a:defRPr/>
            </a:pPr>
            <a:endParaRPr lang="en-US" sz="2200" b="1">
              <a:solidFill>
                <a:srgbClr val="FF0000"/>
              </a:solidFill>
              <a:latin typeface="+mn-lt"/>
            </a:endParaRPr>
          </a:p>
          <a:p>
            <a:pPr marL="290513" indent="-290513" algn="just">
              <a:defRPr/>
            </a:pPr>
            <a:r>
              <a:rPr lang="en-US" sz="2200" b="1">
                <a:solidFill>
                  <a:srgbClr val="FF0000"/>
                </a:solidFill>
                <a:latin typeface="+mn-lt"/>
              </a:rPr>
              <a:t>Example of parameterized constructor</a:t>
            </a:r>
          </a:p>
          <a:p>
            <a:pPr marL="290513" indent="-290513" algn="just">
              <a:buFont typeface="Arial" pitchFamily="34" charset="0"/>
              <a:buChar char="•"/>
              <a:defRPr/>
            </a:pPr>
            <a:r>
              <a:rPr lang="en-US" sz="2200">
                <a:latin typeface="+mn-lt"/>
              </a:rPr>
              <a:t>In this example, we have created the constructor of Student class that have two parameters. We can have any number of parameters in the constructor.</a:t>
            </a:r>
          </a:p>
        </p:txBody>
      </p:sp>
      <p:sp>
        <p:nvSpPr>
          <p:cNvPr id="4" name="Footer Placeholder 3"/>
          <p:cNvSpPr>
            <a:spLocks noGrp="1"/>
          </p:cNvSpPr>
          <p:nvPr>
            <p:ph type="ftr" sz="quarter" idx="11"/>
          </p:nvPr>
        </p:nvSpPr>
        <p:spPr/>
        <p:txBody>
          <a:bodyPr/>
          <a:lstStyle/>
          <a:p>
            <a:pPr>
              <a:defRPr/>
            </a:pPr>
            <a:r>
              <a:rPr lang="en-US" smtClean="0"/>
              <a:t>Unit-2</a:t>
            </a:r>
            <a:endParaRPr lang="en-US"/>
          </a:p>
        </p:txBody>
      </p:sp>
      <p:sp>
        <p:nvSpPr>
          <p:cNvPr id="5" name="Rectangle 4"/>
          <p:cNvSpPr/>
          <p:nvPr/>
        </p:nvSpPr>
        <p:spPr>
          <a:xfrm>
            <a:off x="3352800" y="0"/>
            <a:ext cx="2074863" cy="523875"/>
          </a:xfrm>
          <a:prstGeom prst="rect">
            <a:avLst/>
          </a:prstGeom>
        </p:spPr>
        <p:txBody>
          <a:bodyPr wrap="none">
            <a:spAutoFit/>
          </a:bodyPr>
          <a:lstStyle/>
          <a:p>
            <a:pPr algn="just">
              <a:defRPr/>
            </a:pPr>
            <a:r>
              <a:rPr lang="en-US" sz="2800" b="1">
                <a:solidFill>
                  <a:srgbClr val="0000FF"/>
                </a:solidFill>
                <a:latin typeface="+mn-lt"/>
                <a:cs typeface="Times New Roman" pitchFamily="18" charset="0"/>
              </a:rPr>
              <a:t>Constructors</a:t>
            </a:r>
          </a:p>
        </p:txBody>
      </p:sp>
      <p:sp>
        <p:nvSpPr>
          <p:cNvPr id="16390" name="Rectangle 1"/>
          <p:cNvSpPr>
            <a:spLocks noChangeArrowheads="1"/>
          </p:cNvSpPr>
          <p:nvPr/>
        </p:nvSpPr>
        <p:spPr bwMode="auto">
          <a:xfrm>
            <a:off x="0" y="0"/>
            <a:ext cx="0" cy="307975"/>
          </a:xfrm>
          <a:prstGeom prst="rect">
            <a:avLst/>
          </a:prstGeom>
          <a:solidFill>
            <a:srgbClr val="FFFFFF"/>
          </a:solidFill>
          <a:ln w="9525">
            <a:noFill/>
            <a:miter lim="800000"/>
            <a:headEnd/>
            <a:tailEnd/>
          </a:ln>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ChangeArrowheads="1"/>
          </p:cNvSpPr>
          <p:nvPr/>
        </p:nvSpPr>
        <p:spPr bwMode="auto">
          <a:xfrm>
            <a:off x="457200" y="152400"/>
            <a:ext cx="8382000" cy="6186488"/>
          </a:xfrm>
          <a:prstGeom prst="rect">
            <a:avLst/>
          </a:prstGeom>
          <a:noFill/>
          <a:ln w="9525">
            <a:noFill/>
            <a:miter lim="800000"/>
            <a:headEnd/>
            <a:tailEnd/>
          </a:ln>
        </p:spPr>
        <p:txBody>
          <a:bodyPr anchor="ctr">
            <a:spAutoFit/>
          </a:bodyPr>
          <a:lstStyle/>
          <a:p>
            <a:pPr eaLnBrk="1" hangingPunct="1">
              <a:defRPr/>
            </a:pPr>
            <a:r>
              <a:rPr lang="en-US" sz="1800" b="1" dirty="0">
                <a:solidFill>
                  <a:srgbClr val="FF0000"/>
                </a:solidFill>
                <a:latin typeface="+mn-lt"/>
              </a:rPr>
              <a:t>// parameterized constructor to initialize the dimensions of a box.</a:t>
            </a:r>
            <a:endParaRPr lang="en-IN" sz="1800" b="1" dirty="0">
              <a:solidFill>
                <a:srgbClr val="FF0000"/>
              </a:solidFill>
              <a:latin typeface="+mn-lt"/>
            </a:endParaRPr>
          </a:p>
          <a:p>
            <a:pPr eaLnBrk="1" hangingPunct="1">
              <a:defRPr/>
            </a:pPr>
            <a:r>
              <a:rPr lang="en-US" sz="1800" b="1" dirty="0">
                <a:latin typeface="+mn-lt"/>
              </a:rPr>
              <a:t>class Box {</a:t>
            </a:r>
            <a:endParaRPr lang="en-IN" sz="1800" b="1" dirty="0">
              <a:latin typeface="+mn-lt"/>
            </a:endParaRPr>
          </a:p>
          <a:p>
            <a:pPr eaLnBrk="1" hangingPunct="1">
              <a:defRPr/>
            </a:pPr>
            <a:r>
              <a:rPr lang="en-US" sz="1800" b="1" dirty="0">
                <a:latin typeface="+mn-lt"/>
              </a:rPr>
              <a:t>double width;</a:t>
            </a:r>
            <a:endParaRPr lang="en-IN" sz="1800" b="1" dirty="0">
              <a:latin typeface="+mn-lt"/>
            </a:endParaRPr>
          </a:p>
          <a:p>
            <a:pPr eaLnBrk="1" hangingPunct="1">
              <a:defRPr/>
            </a:pPr>
            <a:r>
              <a:rPr lang="en-US" sz="1800" b="1" dirty="0">
                <a:latin typeface="+mn-lt"/>
              </a:rPr>
              <a:t>double height;</a:t>
            </a:r>
            <a:endParaRPr lang="en-IN" sz="1800" b="1" dirty="0">
              <a:latin typeface="+mn-lt"/>
            </a:endParaRPr>
          </a:p>
          <a:p>
            <a:pPr eaLnBrk="1" hangingPunct="1">
              <a:defRPr/>
            </a:pPr>
            <a:r>
              <a:rPr lang="en-US" sz="1800" b="1" dirty="0">
                <a:latin typeface="+mn-lt"/>
              </a:rPr>
              <a:t>double depth;</a:t>
            </a:r>
            <a:endParaRPr lang="en-IN" sz="1800" b="1" dirty="0">
              <a:latin typeface="+mn-lt"/>
            </a:endParaRPr>
          </a:p>
          <a:p>
            <a:pPr eaLnBrk="1" hangingPunct="1">
              <a:defRPr/>
            </a:pPr>
            <a:r>
              <a:rPr lang="en-US" sz="1800" b="1" dirty="0">
                <a:latin typeface="+mn-lt"/>
              </a:rPr>
              <a:t>Box(double w, double h, double d) {</a:t>
            </a:r>
            <a:endParaRPr lang="en-IN" sz="1800" b="1" dirty="0">
              <a:latin typeface="+mn-lt"/>
            </a:endParaRPr>
          </a:p>
          <a:p>
            <a:pPr eaLnBrk="1" hangingPunct="1">
              <a:defRPr/>
            </a:pPr>
            <a:r>
              <a:rPr lang="en-US" sz="1800" b="1" dirty="0">
                <a:latin typeface="+mn-lt"/>
              </a:rPr>
              <a:t>width = w;</a:t>
            </a:r>
            <a:endParaRPr lang="en-IN" sz="1800" b="1" dirty="0">
              <a:latin typeface="+mn-lt"/>
            </a:endParaRPr>
          </a:p>
          <a:p>
            <a:pPr eaLnBrk="1" hangingPunct="1">
              <a:defRPr/>
            </a:pPr>
            <a:r>
              <a:rPr lang="en-US" sz="1800" b="1" dirty="0">
                <a:latin typeface="+mn-lt"/>
              </a:rPr>
              <a:t>height = h;</a:t>
            </a:r>
            <a:endParaRPr lang="en-IN" sz="1800" b="1" dirty="0">
              <a:latin typeface="+mn-lt"/>
            </a:endParaRPr>
          </a:p>
          <a:p>
            <a:pPr eaLnBrk="1" hangingPunct="1">
              <a:defRPr/>
            </a:pPr>
            <a:r>
              <a:rPr lang="en-US" sz="1800" b="1" dirty="0">
                <a:latin typeface="+mn-lt"/>
              </a:rPr>
              <a:t>depth = d;</a:t>
            </a:r>
            <a:endParaRPr lang="en-IN" sz="1800" b="1" dirty="0">
              <a:latin typeface="+mn-lt"/>
            </a:endParaRPr>
          </a:p>
          <a:p>
            <a:pPr eaLnBrk="1" hangingPunct="1">
              <a:defRPr/>
            </a:pPr>
            <a:r>
              <a:rPr lang="en-US" sz="1800" b="1" dirty="0">
                <a:latin typeface="+mn-lt"/>
              </a:rPr>
              <a:t>}</a:t>
            </a:r>
            <a:endParaRPr lang="en-IN" sz="1800" b="1" dirty="0">
              <a:latin typeface="+mn-lt"/>
            </a:endParaRPr>
          </a:p>
          <a:p>
            <a:pPr eaLnBrk="1" hangingPunct="1">
              <a:defRPr/>
            </a:pPr>
            <a:r>
              <a:rPr lang="en-US" sz="1800" b="1" dirty="0">
                <a:latin typeface="+mn-lt"/>
              </a:rPr>
              <a:t>double volume() // compute and return volume</a:t>
            </a:r>
            <a:endParaRPr lang="en-IN" sz="1800" b="1" dirty="0">
              <a:latin typeface="+mn-lt"/>
            </a:endParaRPr>
          </a:p>
          <a:p>
            <a:pPr eaLnBrk="1" hangingPunct="1">
              <a:defRPr/>
            </a:pPr>
            <a:r>
              <a:rPr lang="en-US" sz="1800" b="1" dirty="0">
                <a:latin typeface="+mn-lt"/>
              </a:rPr>
              <a:t>{    return width * height * depth;  }  }</a:t>
            </a:r>
            <a:endParaRPr lang="en-IN" sz="1800" b="1" dirty="0">
              <a:latin typeface="+mn-lt"/>
            </a:endParaRPr>
          </a:p>
          <a:p>
            <a:pPr eaLnBrk="1" hangingPunct="1">
              <a:defRPr/>
            </a:pPr>
            <a:r>
              <a:rPr lang="en-US" sz="1800" b="1" dirty="0">
                <a:latin typeface="+mn-lt"/>
              </a:rPr>
              <a:t>class BoxDemo7 {</a:t>
            </a:r>
            <a:endParaRPr lang="en-IN" sz="1800" b="1" dirty="0">
              <a:latin typeface="+mn-lt"/>
            </a:endParaRPr>
          </a:p>
          <a:p>
            <a:pPr eaLnBrk="1" hangingPunct="1">
              <a:defRPr/>
            </a:pPr>
            <a:r>
              <a:rPr lang="en-US" sz="1800" b="1" dirty="0">
                <a:latin typeface="+mn-lt"/>
              </a:rPr>
              <a:t>public static void main(String </a:t>
            </a:r>
            <a:r>
              <a:rPr lang="en-US" sz="1800" b="1" dirty="0" err="1">
                <a:latin typeface="+mn-lt"/>
              </a:rPr>
              <a:t>args</a:t>
            </a:r>
            <a:r>
              <a:rPr lang="en-US" sz="1800" b="1" dirty="0">
                <a:latin typeface="+mn-lt"/>
              </a:rPr>
              <a:t>[]) {</a:t>
            </a:r>
            <a:endParaRPr lang="en-IN" sz="1800" b="1" dirty="0">
              <a:latin typeface="+mn-lt"/>
            </a:endParaRPr>
          </a:p>
          <a:p>
            <a:pPr eaLnBrk="1" hangingPunct="1">
              <a:defRPr/>
            </a:pPr>
            <a:r>
              <a:rPr lang="en-US" sz="1800" b="1" dirty="0">
                <a:latin typeface="+mn-lt"/>
              </a:rPr>
              <a:t>Box mybox1 = new Box(10, 20, 15);	</a:t>
            </a:r>
          </a:p>
          <a:p>
            <a:pPr eaLnBrk="1" hangingPunct="1">
              <a:defRPr/>
            </a:pPr>
            <a:r>
              <a:rPr lang="en-US" sz="1800" b="1" dirty="0">
                <a:latin typeface="+mn-lt"/>
              </a:rPr>
              <a:t>Box mybox2 = new Box(3, 6, 9);</a:t>
            </a:r>
            <a:endParaRPr lang="en-IN" sz="1800" b="1" dirty="0">
              <a:latin typeface="+mn-lt"/>
            </a:endParaRPr>
          </a:p>
          <a:p>
            <a:pPr eaLnBrk="1" hangingPunct="1">
              <a:defRPr/>
            </a:pPr>
            <a:r>
              <a:rPr lang="en-US" sz="1800" b="1" dirty="0">
                <a:latin typeface="+mn-lt"/>
              </a:rPr>
              <a:t>double </a:t>
            </a:r>
            <a:r>
              <a:rPr lang="en-US" sz="1800" b="1" dirty="0" err="1">
                <a:latin typeface="+mn-lt"/>
              </a:rPr>
              <a:t>vol</a:t>
            </a:r>
            <a:r>
              <a:rPr lang="en-US" sz="1800" b="1" dirty="0">
                <a:latin typeface="+mn-lt"/>
              </a:rPr>
              <a:t>;</a:t>
            </a:r>
            <a:endParaRPr lang="en-IN" sz="1800" b="1" dirty="0">
              <a:latin typeface="+mn-lt"/>
            </a:endParaRPr>
          </a:p>
          <a:p>
            <a:pPr eaLnBrk="1" hangingPunct="1">
              <a:defRPr/>
            </a:pPr>
            <a:r>
              <a:rPr lang="en-US" sz="1800" b="1" dirty="0" err="1">
                <a:latin typeface="+mn-lt"/>
              </a:rPr>
              <a:t>vol</a:t>
            </a:r>
            <a:r>
              <a:rPr lang="en-US" sz="1800" b="1" dirty="0">
                <a:latin typeface="+mn-lt"/>
              </a:rPr>
              <a:t> = mybox1.volume();	// get volume of first box</a:t>
            </a:r>
            <a:endParaRPr lang="en-IN" sz="1800" b="1" dirty="0">
              <a:latin typeface="+mn-lt"/>
            </a:endParaRPr>
          </a:p>
          <a:p>
            <a:pPr eaLnBrk="1" hangingPunct="1">
              <a:defRPr/>
            </a:pPr>
            <a:r>
              <a:rPr lang="en-US" sz="1800" b="1" dirty="0" err="1">
                <a:solidFill>
                  <a:srgbClr val="FF0000"/>
                </a:solidFill>
                <a:latin typeface="+mn-lt"/>
              </a:rPr>
              <a:t>System.out.println</a:t>
            </a:r>
            <a:r>
              <a:rPr lang="en-US" sz="1800" b="1" dirty="0">
                <a:solidFill>
                  <a:srgbClr val="FF0000"/>
                </a:solidFill>
                <a:latin typeface="+mn-lt"/>
              </a:rPr>
              <a:t>("Volume is " + </a:t>
            </a:r>
            <a:r>
              <a:rPr lang="en-US" sz="1800" b="1" dirty="0" err="1">
                <a:solidFill>
                  <a:srgbClr val="FF0000"/>
                </a:solidFill>
                <a:latin typeface="+mn-lt"/>
              </a:rPr>
              <a:t>vol</a:t>
            </a:r>
            <a:r>
              <a:rPr lang="en-US" sz="1800" b="1" dirty="0">
                <a:solidFill>
                  <a:srgbClr val="FF0000"/>
                </a:solidFill>
                <a:latin typeface="+mn-lt"/>
              </a:rPr>
              <a:t>);</a:t>
            </a:r>
            <a:endParaRPr lang="en-IN" sz="1800" b="1" dirty="0">
              <a:solidFill>
                <a:srgbClr val="FF0000"/>
              </a:solidFill>
              <a:latin typeface="+mn-lt"/>
            </a:endParaRPr>
          </a:p>
          <a:p>
            <a:pPr eaLnBrk="1" hangingPunct="1">
              <a:defRPr/>
            </a:pPr>
            <a:r>
              <a:rPr lang="en-US" sz="1800" b="1" dirty="0" err="1">
                <a:latin typeface="+mn-lt"/>
              </a:rPr>
              <a:t>vol</a:t>
            </a:r>
            <a:r>
              <a:rPr lang="en-US" sz="1800" b="1" dirty="0">
                <a:latin typeface="+mn-lt"/>
              </a:rPr>
              <a:t> = mybox2.volume(); 	// get volume of second box</a:t>
            </a:r>
            <a:endParaRPr lang="en-IN" sz="1800" b="1" dirty="0">
              <a:latin typeface="+mn-lt"/>
            </a:endParaRPr>
          </a:p>
          <a:p>
            <a:pPr eaLnBrk="1" hangingPunct="1">
              <a:defRPr/>
            </a:pPr>
            <a:r>
              <a:rPr lang="en-US" sz="1800" b="1" dirty="0" err="1">
                <a:solidFill>
                  <a:srgbClr val="FF0000"/>
                </a:solidFill>
                <a:latin typeface="+mn-lt"/>
              </a:rPr>
              <a:t>System.out.println</a:t>
            </a:r>
            <a:r>
              <a:rPr lang="en-US" sz="1800" b="1" dirty="0">
                <a:solidFill>
                  <a:srgbClr val="FF0000"/>
                </a:solidFill>
                <a:latin typeface="+mn-lt"/>
              </a:rPr>
              <a:t>("Volume is " + </a:t>
            </a:r>
            <a:r>
              <a:rPr lang="en-US" sz="1800" b="1" dirty="0" err="1">
                <a:solidFill>
                  <a:srgbClr val="FF0000"/>
                </a:solidFill>
                <a:latin typeface="+mn-lt"/>
              </a:rPr>
              <a:t>vol</a:t>
            </a:r>
            <a:r>
              <a:rPr lang="en-US" sz="1800" b="1" dirty="0">
                <a:solidFill>
                  <a:srgbClr val="FF0000"/>
                </a:solidFill>
                <a:latin typeface="+mn-lt"/>
              </a:rPr>
              <a:t>);</a:t>
            </a:r>
            <a:endParaRPr lang="en-IN" sz="1800" b="1" dirty="0">
              <a:solidFill>
                <a:srgbClr val="FF0000"/>
              </a:solidFill>
              <a:latin typeface="+mn-lt"/>
            </a:endParaRPr>
          </a:p>
          <a:p>
            <a:pPr eaLnBrk="1" hangingPunct="1">
              <a:defRPr/>
            </a:pPr>
            <a:r>
              <a:rPr lang="en-US" sz="1800" b="1" dirty="0">
                <a:latin typeface="+mn-lt"/>
              </a:rPr>
              <a:t>}}</a:t>
            </a:r>
            <a:endParaRPr lang="en-IN" sz="1800" b="1" dirty="0">
              <a:latin typeface="+mn-lt"/>
            </a:endParaRPr>
          </a:p>
        </p:txBody>
      </p:sp>
      <p:sp>
        <p:nvSpPr>
          <p:cNvPr id="19460" name="Rectangle 4"/>
          <p:cNvSpPr>
            <a:spLocks noChangeArrowheads="1"/>
          </p:cNvSpPr>
          <p:nvPr/>
        </p:nvSpPr>
        <p:spPr bwMode="auto">
          <a:xfrm>
            <a:off x="6019800" y="1219200"/>
            <a:ext cx="2362200" cy="1016000"/>
          </a:xfrm>
          <a:prstGeom prst="rect">
            <a:avLst/>
          </a:prstGeom>
          <a:noFill/>
          <a:ln w="9525">
            <a:noFill/>
            <a:miter lim="800000"/>
            <a:headEnd/>
            <a:tailEnd/>
          </a:ln>
        </p:spPr>
        <p:txBody>
          <a:bodyPr>
            <a:spAutoFit/>
          </a:bodyPr>
          <a:lstStyle/>
          <a:p>
            <a:pPr eaLnBrk="1" hangingPunct="1"/>
            <a:r>
              <a:rPr lang="en-US" b="1">
                <a:solidFill>
                  <a:srgbClr val="FF0000"/>
                </a:solidFill>
              </a:rPr>
              <a:t>Output:</a:t>
            </a:r>
            <a:endParaRPr lang="en-IN" b="1">
              <a:solidFill>
                <a:srgbClr val="FF0000"/>
              </a:solidFill>
            </a:endParaRPr>
          </a:p>
          <a:p>
            <a:pPr eaLnBrk="1" hangingPunct="1"/>
            <a:r>
              <a:rPr lang="en-US"/>
              <a:t>Volume is 3000.0</a:t>
            </a:r>
            <a:endParaRPr lang="en-IN"/>
          </a:p>
          <a:p>
            <a:pPr eaLnBrk="1" hangingPunct="1"/>
            <a:r>
              <a:rPr lang="en-US"/>
              <a:t>Volume is 162.0</a:t>
            </a:r>
            <a:endParaRPr lang="en-IN"/>
          </a:p>
        </p:txBody>
      </p:sp>
      <p:sp>
        <p:nvSpPr>
          <p:cNvPr id="5" name="Footer Placeholder 4"/>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2"/>
          <a:srcRect/>
          <a:stretch>
            <a:fillRect/>
          </a:stretch>
        </p:blipFill>
        <p:spPr bwMode="auto">
          <a:xfrm>
            <a:off x="381000" y="323693"/>
            <a:ext cx="8001000" cy="62484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srcRect/>
          <a:stretch>
            <a:fillRect/>
          </a:stretch>
        </p:blipFill>
        <p:spPr bwMode="auto">
          <a:xfrm>
            <a:off x="0" y="914400"/>
            <a:ext cx="7162800" cy="3886200"/>
          </a:xfrm>
          <a:prstGeom prst="rect">
            <a:avLst/>
          </a:prstGeom>
          <a:noFill/>
          <a:ln w="9525">
            <a:noFill/>
            <a:miter lim="800000"/>
            <a:headEnd/>
            <a:tailEnd/>
          </a:ln>
        </p:spPr>
      </p:pic>
      <p:pic>
        <p:nvPicPr>
          <p:cNvPr id="22532" name="Picture 4"/>
          <p:cNvPicPr>
            <a:picLocks noChangeAspect="1" noChangeArrowheads="1"/>
          </p:cNvPicPr>
          <p:nvPr/>
        </p:nvPicPr>
        <p:blipFill>
          <a:blip r:embed="rId3"/>
          <a:srcRect/>
          <a:stretch>
            <a:fillRect/>
          </a:stretch>
        </p:blipFill>
        <p:spPr bwMode="auto">
          <a:xfrm>
            <a:off x="7162800" y="1981200"/>
            <a:ext cx="1438275" cy="1524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ChangeArrowheads="1"/>
          </p:cNvSpPr>
          <p:nvPr/>
        </p:nvSpPr>
        <p:spPr bwMode="auto">
          <a:xfrm>
            <a:off x="0" y="228600"/>
            <a:ext cx="8229600" cy="5847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lang="en-US" b="1">
                <a:solidFill>
                  <a:srgbClr val="0000FF"/>
                </a:solidFill>
                <a:latin typeface="+mn-lt"/>
                <a:cs typeface="Tahoma" panose="020B0604030504040204" pitchFamily="34" charset="0"/>
              </a:rPr>
              <a:t>Stack Operation</a:t>
            </a:r>
            <a:endParaRPr lang="en-US">
              <a:solidFill>
                <a:srgbClr val="0000FF"/>
              </a:solidFill>
              <a:latin typeface="+mn-lt"/>
              <a:cs typeface="Tahoma" panose="020B0604030504040204" pitchFamily="34" charset="0"/>
            </a:endParaRPr>
          </a:p>
        </p:txBody>
      </p:sp>
      <p:sp>
        <p:nvSpPr>
          <p:cNvPr id="7" name="Footer Placeholder 6"/>
          <p:cNvSpPr>
            <a:spLocks noGrp="1"/>
          </p:cNvSpPr>
          <p:nvPr>
            <p:ph type="ftr" sz="quarter" idx="11"/>
          </p:nvPr>
        </p:nvSpPr>
        <p:spPr/>
        <p:txBody>
          <a:bodyPr/>
          <a:lstStyle/>
          <a:p>
            <a:pPr>
              <a:defRPr/>
            </a:pPr>
            <a:r>
              <a:rPr lang="en-US" smtClean="0"/>
              <a:t>Unit-2</a:t>
            </a:r>
            <a:endParaRPr lang="en-US"/>
          </a:p>
        </p:txBody>
      </p:sp>
      <p:pic>
        <p:nvPicPr>
          <p:cNvPr id="1026" name="Picture 2" descr="Java Stack - Javatpoint"/>
          <p:cNvPicPr>
            <a:picLocks noChangeAspect="1" noChangeArrowheads="1"/>
          </p:cNvPicPr>
          <p:nvPr/>
        </p:nvPicPr>
        <p:blipFill>
          <a:blip r:embed="rId2"/>
          <a:srcRect/>
          <a:stretch>
            <a:fillRect/>
          </a:stretch>
        </p:blipFill>
        <p:spPr bwMode="auto">
          <a:xfrm>
            <a:off x="1828800" y="1143000"/>
            <a:ext cx="5619750" cy="4495800"/>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ChangeArrowheads="1"/>
          </p:cNvSpPr>
          <p:nvPr/>
        </p:nvSpPr>
        <p:spPr bwMode="auto">
          <a:xfrm>
            <a:off x="304800" y="512763"/>
            <a:ext cx="4343400" cy="5908675"/>
          </a:xfrm>
          <a:prstGeom prst="rect">
            <a:avLst/>
          </a:prstGeom>
          <a:noFill/>
          <a:ln>
            <a:noFill/>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sz="1800">
                <a:solidFill>
                  <a:srgbClr val="1D1D1E"/>
                </a:solidFill>
                <a:latin typeface="+mn-lt"/>
                <a:cs typeface="Times New Roman" panose="02020603050405020304" pitchFamily="18" charset="0"/>
              </a:rPr>
              <a:t>class Stack {</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   </a:t>
            </a:r>
            <a:r>
              <a:rPr lang="en-US" sz="1800" err="1">
                <a:solidFill>
                  <a:srgbClr val="1D1D1E"/>
                </a:solidFill>
                <a:latin typeface="+mn-lt"/>
                <a:cs typeface="Times New Roman" panose="02020603050405020304" pitchFamily="18" charset="0"/>
              </a:rPr>
              <a:t>int</a:t>
            </a:r>
            <a:r>
              <a:rPr lang="en-US" sz="1800">
                <a:solidFill>
                  <a:srgbClr val="1D1D1E"/>
                </a:solidFill>
                <a:latin typeface="+mn-lt"/>
                <a:cs typeface="Times New Roman" panose="02020603050405020304" pitchFamily="18" charset="0"/>
              </a:rPr>
              <a:t> </a:t>
            </a:r>
            <a:r>
              <a:rPr lang="en-US" sz="1800" err="1">
                <a:solidFill>
                  <a:srgbClr val="1D1D1E"/>
                </a:solidFill>
                <a:latin typeface="+mn-lt"/>
                <a:cs typeface="Times New Roman" panose="02020603050405020304" pitchFamily="18" charset="0"/>
              </a:rPr>
              <a:t>stck</a:t>
            </a:r>
            <a:r>
              <a:rPr lang="en-US" sz="1800">
                <a:solidFill>
                  <a:srgbClr val="1D1D1E"/>
                </a:solidFill>
                <a:latin typeface="+mn-lt"/>
                <a:cs typeface="Times New Roman" panose="02020603050405020304" pitchFamily="18" charset="0"/>
              </a:rPr>
              <a:t>[] = new </a:t>
            </a:r>
            <a:r>
              <a:rPr lang="en-US" sz="1800" err="1">
                <a:solidFill>
                  <a:srgbClr val="1D1D1E"/>
                </a:solidFill>
                <a:latin typeface="+mn-lt"/>
                <a:cs typeface="Times New Roman" panose="02020603050405020304" pitchFamily="18" charset="0"/>
              </a:rPr>
              <a:t>int</a:t>
            </a:r>
            <a:r>
              <a:rPr lang="en-US" sz="1800">
                <a:solidFill>
                  <a:srgbClr val="1D1D1E"/>
                </a:solidFill>
                <a:latin typeface="+mn-lt"/>
                <a:cs typeface="Times New Roman" panose="02020603050405020304" pitchFamily="18" charset="0"/>
              </a:rPr>
              <a:t>[10];</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   </a:t>
            </a:r>
            <a:r>
              <a:rPr lang="en-US" sz="1800" err="1">
                <a:solidFill>
                  <a:srgbClr val="1D1D1E"/>
                </a:solidFill>
                <a:latin typeface="+mn-lt"/>
                <a:cs typeface="Times New Roman" panose="02020603050405020304" pitchFamily="18" charset="0"/>
              </a:rPr>
              <a:t>int</a:t>
            </a:r>
            <a:r>
              <a:rPr lang="en-US" sz="1800">
                <a:solidFill>
                  <a:srgbClr val="1D1D1E"/>
                </a:solidFill>
                <a:latin typeface="+mn-lt"/>
                <a:cs typeface="Times New Roman" panose="02020603050405020304" pitchFamily="18" charset="0"/>
              </a:rPr>
              <a:t> top;</a:t>
            </a:r>
            <a:endParaRPr lang="en-US" sz="1800">
              <a:latin typeface="+mn-lt"/>
              <a:cs typeface="Times New Roman" panose="02020603050405020304" pitchFamily="18" charset="0"/>
            </a:endParaRPr>
          </a:p>
          <a:p>
            <a:pPr>
              <a:spcBef>
                <a:spcPct val="0"/>
              </a:spcBef>
              <a:buFontTx/>
              <a:buNone/>
              <a:defRPr/>
            </a:pPr>
            <a:r>
              <a:rPr lang="en-US" sz="1800" b="1">
                <a:solidFill>
                  <a:srgbClr val="1D1D1E"/>
                </a:solidFill>
                <a:latin typeface="+mn-lt"/>
                <a:cs typeface="Times New Roman" panose="02020603050405020304" pitchFamily="18" charset="0"/>
              </a:rPr>
              <a:t>// Initialize top-of-stack</a:t>
            </a:r>
            <a:endParaRPr lang="en-US" sz="1800" b="1">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Stack() {</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top = -1;</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a:t>
            </a:r>
            <a:endParaRPr lang="en-US" sz="1800">
              <a:latin typeface="+mn-lt"/>
              <a:cs typeface="Times New Roman" panose="02020603050405020304" pitchFamily="18" charset="0"/>
            </a:endParaRPr>
          </a:p>
          <a:p>
            <a:pPr>
              <a:spcBef>
                <a:spcPct val="0"/>
              </a:spcBef>
              <a:buFontTx/>
              <a:buNone/>
              <a:defRPr/>
            </a:pPr>
            <a:r>
              <a:rPr lang="en-US" sz="1800" b="1">
                <a:solidFill>
                  <a:srgbClr val="1D1D1E"/>
                </a:solidFill>
                <a:latin typeface="+mn-lt"/>
                <a:cs typeface="Times New Roman" panose="02020603050405020304" pitchFamily="18" charset="0"/>
              </a:rPr>
              <a:t>// Push an item onto the stack</a:t>
            </a:r>
            <a:endParaRPr lang="en-US" sz="1800" b="1">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void push(</a:t>
            </a:r>
            <a:r>
              <a:rPr lang="en-US" sz="1800" err="1">
                <a:solidFill>
                  <a:srgbClr val="1D1D1E"/>
                </a:solidFill>
                <a:latin typeface="+mn-lt"/>
                <a:cs typeface="Times New Roman" panose="02020603050405020304" pitchFamily="18" charset="0"/>
              </a:rPr>
              <a:t>int</a:t>
            </a:r>
            <a:r>
              <a:rPr lang="en-US" sz="1800">
                <a:solidFill>
                  <a:srgbClr val="1D1D1E"/>
                </a:solidFill>
                <a:latin typeface="+mn-lt"/>
                <a:cs typeface="Times New Roman" panose="02020603050405020304" pitchFamily="18" charset="0"/>
              </a:rPr>
              <a:t> item) {</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if(top==9)</a:t>
            </a:r>
            <a:endParaRPr lang="en-US" sz="1800">
              <a:latin typeface="+mn-lt"/>
              <a:cs typeface="Times New Roman" panose="02020603050405020304" pitchFamily="18" charset="0"/>
            </a:endParaRPr>
          </a:p>
          <a:p>
            <a:pPr>
              <a:spcBef>
                <a:spcPct val="0"/>
              </a:spcBef>
              <a:buFontTx/>
              <a:buNone/>
              <a:defRPr/>
            </a:pPr>
            <a:r>
              <a:rPr lang="en-US" sz="1800" err="1">
                <a:solidFill>
                  <a:srgbClr val="1D1D1E"/>
                </a:solidFill>
                <a:latin typeface="+mn-lt"/>
                <a:cs typeface="Times New Roman" panose="02020603050405020304" pitchFamily="18" charset="0"/>
              </a:rPr>
              <a:t>System.out.println</a:t>
            </a:r>
            <a:r>
              <a:rPr lang="en-US" sz="1800">
                <a:solidFill>
                  <a:srgbClr val="1D1D1E"/>
                </a:solidFill>
                <a:latin typeface="+mn-lt"/>
                <a:cs typeface="Times New Roman" panose="02020603050405020304" pitchFamily="18" charset="0"/>
              </a:rPr>
              <a:t>("Stack is full.");</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else</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   </a:t>
            </a:r>
            <a:r>
              <a:rPr lang="en-US" sz="1800" err="1">
                <a:solidFill>
                  <a:srgbClr val="1D1D1E"/>
                </a:solidFill>
                <a:latin typeface="+mn-lt"/>
                <a:cs typeface="Times New Roman" panose="02020603050405020304" pitchFamily="18" charset="0"/>
              </a:rPr>
              <a:t>stck</a:t>
            </a:r>
            <a:r>
              <a:rPr lang="en-US" sz="1800">
                <a:solidFill>
                  <a:srgbClr val="1D1D1E"/>
                </a:solidFill>
                <a:latin typeface="+mn-lt"/>
                <a:cs typeface="Times New Roman" panose="02020603050405020304" pitchFamily="18" charset="0"/>
              </a:rPr>
              <a:t>[++top] = item;}</a:t>
            </a:r>
            <a:endParaRPr lang="en-US" sz="1800">
              <a:latin typeface="+mn-lt"/>
              <a:cs typeface="Times New Roman" panose="02020603050405020304" pitchFamily="18" charset="0"/>
            </a:endParaRPr>
          </a:p>
          <a:p>
            <a:pPr>
              <a:spcBef>
                <a:spcPct val="0"/>
              </a:spcBef>
              <a:buFontTx/>
              <a:buNone/>
              <a:defRPr/>
            </a:pPr>
            <a:r>
              <a:rPr lang="en-US" sz="1800" b="1">
                <a:solidFill>
                  <a:srgbClr val="1D1D1E"/>
                </a:solidFill>
                <a:latin typeface="+mn-lt"/>
                <a:cs typeface="Times New Roman" panose="02020603050405020304" pitchFamily="18" charset="0"/>
              </a:rPr>
              <a:t>// Pop an item from the stack</a:t>
            </a:r>
            <a:endParaRPr lang="en-US" sz="1800" b="1">
              <a:latin typeface="+mn-lt"/>
              <a:cs typeface="Times New Roman" panose="02020603050405020304" pitchFamily="18" charset="0"/>
            </a:endParaRPr>
          </a:p>
          <a:p>
            <a:pPr>
              <a:spcBef>
                <a:spcPct val="0"/>
              </a:spcBef>
              <a:buFontTx/>
              <a:buNone/>
              <a:defRPr/>
            </a:pPr>
            <a:r>
              <a:rPr lang="en-US" sz="1800" err="1">
                <a:solidFill>
                  <a:srgbClr val="1D1D1E"/>
                </a:solidFill>
                <a:latin typeface="+mn-lt"/>
                <a:cs typeface="Times New Roman" panose="02020603050405020304" pitchFamily="18" charset="0"/>
              </a:rPr>
              <a:t>int</a:t>
            </a:r>
            <a:r>
              <a:rPr lang="en-US" sz="1800">
                <a:solidFill>
                  <a:srgbClr val="1D1D1E"/>
                </a:solidFill>
                <a:latin typeface="+mn-lt"/>
                <a:cs typeface="Times New Roman" panose="02020603050405020304" pitchFamily="18" charset="0"/>
              </a:rPr>
              <a:t> pop() {</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if(top &lt; 0) {</a:t>
            </a:r>
            <a:endParaRPr lang="en-US" sz="1800">
              <a:latin typeface="+mn-lt"/>
              <a:cs typeface="Times New Roman" panose="02020603050405020304" pitchFamily="18" charset="0"/>
            </a:endParaRPr>
          </a:p>
          <a:p>
            <a:pPr>
              <a:spcBef>
                <a:spcPct val="0"/>
              </a:spcBef>
              <a:buFontTx/>
              <a:buNone/>
              <a:defRPr/>
            </a:pPr>
            <a:r>
              <a:rPr lang="en-US" sz="1800" err="1">
                <a:solidFill>
                  <a:srgbClr val="1D1D1E"/>
                </a:solidFill>
                <a:latin typeface="+mn-lt"/>
                <a:cs typeface="Times New Roman" panose="02020603050405020304" pitchFamily="18" charset="0"/>
              </a:rPr>
              <a:t>System.out.println</a:t>
            </a:r>
            <a:r>
              <a:rPr lang="en-US" sz="1800">
                <a:solidFill>
                  <a:srgbClr val="1D1D1E"/>
                </a:solidFill>
                <a:latin typeface="+mn-lt"/>
                <a:cs typeface="Times New Roman" panose="02020603050405020304" pitchFamily="18" charset="0"/>
              </a:rPr>
              <a:t>("Stack underflow.");</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return 0;</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}else</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return </a:t>
            </a:r>
            <a:r>
              <a:rPr lang="en-US" sz="1800" err="1">
                <a:solidFill>
                  <a:srgbClr val="1D1D1E"/>
                </a:solidFill>
                <a:latin typeface="+mn-lt"/>
                <a:cs typeface="Times New Roman" panose="02020603050405020304" pitchFamily="18" charset="0"/>
              </a:rPr>
              <a:t>stck</a:t>
            </a:r>
            <a:r>
              <a:rPr lang="en-US" sz="1800">
                <a:solidFill>
                  <a:srgbClr val="1D1D1E"/>
                </a:solidFill>
                <a:latin typeface="+mn-lt"/>
                <a:cs typeface="Times New Roman" panose="02020603050405020304" pitchFamily="18" charset="0"/>
              </a:rPr>
              <a:t>[top--];</a:t>
            </a:r>
            <a:endParaRPr lang="en-US" sz="1800">
              <a:latin typeface="+mn-lt"/>
              <a:cs typeface="Times New Roman" panose="02020603050405020304" pitchFamily="18" charset="0"/>
            </a:endParaRPr>
          </a:p>
          <a:p>
            <a:pPr>
              <a:spcBef>
                <a:spcPct val="0"/>
              </a:spcBef>
              <a:buFontTx/>
              <a:buNone/>
              <a:defRPr/>
            </a:pPr>
            <a:r>
              <a:rPr lang="en-US" sz="1800">
                <a:solidFill>
                  <a:srgbClr val="1D1D1E"/>
                </a:solidFill>
                <a:latin typeface="+mn-lt"/>
                <a:cs typeface="Times New Roman" panose="02020603050405020304" pitchFamily="18" charset="0"/>
              </a:rPr>
              <a:t>}}</a:t>
            </a:r>
            <a:endParaRPr lang="en-US" sz="1800">
              <a:latin typeface="+mn-lt"/>
              <a:cs typeface="Times New Roman" panose="02020603050405020304" pitchFamily="18" charset="0"/>
            </a:endParaRPr>
          </a:p>
        </p:txBody>
      </p:sp>
      <p:sp>
        <p:nvSpPr>
          <p:cNvPr id="26628" name="Rectangle 5"/>
          <p:cNvSpPr>
            <a:spLocks noChangeArrowheads="1"/>
          </p:cNvSpPr>
          <p:nvPr/>
        </p:nvSpPr>
        <p:spPr bwMode="auto">
          <a:xfrm>
            <a:off x="4267200" y="1066800"/>
            <a:ext cx="4572000" cy="48006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sz="1800">
                <a:solidFill>
                  <a:srgbClr val="1D1D1E"/>
                </a:solidFill>
                <a:latin typeface="+mn-lt"/>
                <a:cs typeface="Times New Roman" panose="02020603050405020304" pitchFamily="18" charset="0"/>
              </a:rPr>
              <a:t>class TestStack {</a:t>
            </a:r>
          </a:p>
          <a:p>
            <a:pPr>
              <a:spcBef>
                <a:spcPct val="0"/>
              </a:spcBef>
              <a:buFontTx/>
              <a:buNone/>
              <a:defRPr/>
            </a:pPr>
            <a:r>
              <a:rPr lang="en-US" sz="1800">
                <a:solidFill>
                  <a:srgbClr val="1D1D1E"/>
                </a:solidFill>
                <a:latin typeface="+mn-lt"/>
                <a:cs typeface="Times New Roman" panose="02020603050405020304" pitchFamily="18" charset="0"/>
              </a:rPr>
              <a:t>public static void main(String args[]) </a:t>
            </a:r>
          </a:p>
          <a:p>
            <a:pPr>
              <a:spcBef>
                <a:spcPct val="0"/>
              </a:spcBef>
              <a:buFontTx/>
              <a:buNone/>
              <a:defRPr/>
            </a:pPr>
            <a:r>
              <a:rPr lang="en-US" sz="1800">
                <a:solidFill>
                  <a:srgbClr val="1D1D1E"/>
                </a:solidFill>
                <a:latin typeface="+mn-lt"/>
                <a:cs typeface="Times New Roman" panose="02020603050405020304" pitchFamily="18" charset="0"/>
              </a:rPr>
              <a:t>{</a:t>
            </a:r>
          </a:p>
          <a:p>
            <a:pPr>
              <a:spcBef>
                <a:spcPct val="0"/>
              </a:spcBef>
              <a:buFontTx/>
              <a:buNone/>
              <a:defRPr/>
            </a:pPr>
            <a:r>
              <a:rPr lang="en-US" sz="1800">
                <a:solidFill>
                  <a:srgbClr val="1D1D1E"/>
                </a:solidFill>
                <a:latin typeface="+mn-lt"/>
                <a:cs typeface="Times New Roman" panose="02020603050405020304" pitchFamily="18" charset="0"/>
              </a:rPr>
              <a:t>Stack mystack1 = new Stack();</a:t>
            </a:r>
          </a:p>
          <a:p>
            <a:pPr>
              <a:spcBef>
                <a:spcPct val="0"/>
              </a:spcBef>
              <a:buFontTx/>
              <a:buNone/>
              <a:defRPr/>
            </a:pPr>
            <a:r>
              <a:rPr lang="en-US" sz="1800">
                <a:solidFill>
                  <a:srgbClr val="1D1D1E"/>
                </a:solidFill>
                <a:latin typeface="+mn-lt"/>
                <a:cs typeface="Times New Roman" panose="02020603050405020304" pitchFamily="18" charset="0"/>
              </a:rPr>
              <a:t>Stack mystack2 = new Stack();</a:t>
            </a:r>
          </a:p>
          <a:p>
            <a:pPr>
              <a:spcBef>
                <a:spcPct val="0"/>
              </a:spcBef>
              <a:buFontTx/>
              <a:buNone/>
              <a:defRPr/>
            </a:pPr>
            <a:r>
              <a:rPr lang="en-US" sz="1800" b="1">
                <a:solidFill>
                  <a:srgbClr val="1D1D1E"/>
                </a:solidFill>
                <a:latin typeface="+mn-lt"/>
                <a:cs typeface="Times New Roman" panose="02020603050405020304" pitchFamily="18" charset="0"/>
              </a:rPr>
              <a:t>// push some numbers onto the stack</a:t>
            </a:r>
          </a:p>
          <a:p>
            <a:pPr>
              <a:spcBef>
                <a:spcPct val="0"/>
              </a:spcBef>
              <a:buFontTx/>
              <a:buNone/>
              <a:defRPr/>
            </a:pPr>
            <a:r>
              <a:rPr lang="en-US" sz="1800">
                <a:solidFill>
                  <a:srgbClr val="1D1D1E"/>
                </a:solidFill>
                <a:latin typeface="+mn-lt"/>
                <a:cs typeface="Times New Roman" panose="02020603050405020304" pitchFamily="18" charset="0"/>
              </a:rPr>
              <a:t>for(int i=0; i&lt;10; i++) mystack1.push(i);</a:t>
            </a:r>
          </a:p>
          <a:p>
            <a:pPr>
              <a:spcBef>
                <a:spcPct val="0"/>
              </a:spcBef>
              <a:buFontTx/>
              <a:buNone/>
              <a:defRPr/>
            </a:pPr>
            <a:r>
              <a:rPr lang="en-US" sz="1800">
                <a:solidFill>
                  <a:srgbClr val="1D1D1E"/>
                </a:solidFill>
                <a:latin typeface="+mn-lt"/>
                <a:cs typeface="Times New Roman" panose="02020603050405020304" pitchFamily="18" charset="0"/>
              </a:rPr>
              <a:t>for(int i=10; i&lt;20; i++) mystack2.push(i);</a:t>
            </a:r>
          </a:p>
          <a:p>
            <a:pPr>
              <a:spcBef>
                <a:spcPct val="0"/>
              </a:spcBef>
              <a:buFontTx/>
              <a:buNone/>
              <a:defRPr/>
            </a:pPr>
            <a:r>
              <a:rPr lang="en-US" sz="1800" b="1">
                <a:solidFill>
                  <a:srgbClr val="1D1D1E"/>
                </a:solidFill>
                <a:latin typeface="+mn-lt"/>
                <a:cs typeface="Times New Roman" panose="02020603050405020304" pitchFamily="18" charset="0"/>
              </a:rPr>
              <a:t>// pop those numbers off the stack</a:t>
            </a:r>
          </a:p>
          <a:p>
            <a:pPr>
              <a:spcBef>
                <a:spcPct val="0"/>
              </a:spcBef>
              <a:buFontTx/>
              <a:buNone/>
              <a:defRPr/>
            </a:pPr>
            <a:r>
              <a:rPr lang="en-US" sz="1800">
                <a:solidFill>
                  <a:srgbClr val="1D1D1E"/>
                </a:solidFill>
                <a:latin typeface="+mn-lt"/>
                <a:cs typeface="Times New Roman" panose="02020603050405020304" pitchFamily="18" charset="0"/>
              </a:rPr>
              <a:t>System.out.println("Stack in mystack1:");</a:t>
            </a:r>
          </a:p>
          <a:p>
            <a:pPr>
              <a:spcBef>
                <a:spcPct val="0"/>
              </a:spcBef>
              <a:buFontTx/>
              <a:buNone/>
              <a:defRPr/>
            </a:pPr>
            <a:r>
              <a:rPr lang="en-US" sz="1800">
                <a:solidFill>
                  <a:srgbClr val="1D1D1E"/>
                </a:solidFill>
                <a:latin typeface="+mn-lt"/>
                <a:cs typeface="Times New Roman" panose="02020603050405020304" pitchFamily="18" charset="0"/>
              </a:rPr>
              <a:t>for(int i=0; i&lt;10; i++)</a:t>
            </a:r>
          </a:p>
          <a:p>
            <a:pPr>
              <a:spcBef>
                <a:spcPct val="0"/>
              </a:spcBef>
              <a:buFontTx/>
              <a:buNone/>
              <a:defRPr/>
            </a:pPr>
            <a:r>
              <a:rPr lang="en-US" sz="1800">
                <a:solidFill>
                  <a:srgbClr val="1D1D1E"/>
                </a:solidFill>
                <a:latin typeface="+mn-lt"/>
                <a:cs typeface="Times New Roman" panose="02020603050405020304" pitchFamily="18" charset="0"/>
              </a:rPr>
              <a:t>System.out.println(mystack1.pop());</a:t>
            </a:r>
          </a:p>
          <a:p>
            <a:pPr>
              <a:spcBef>
                <a:spcPct val="0"/>
              </a:spcBef>
              <a:buFontTx/>
              <a:buNone/>
              <a:defRPr/>
            </a:pPr>
            <a:r>
              <a:rPr lang="en-US" sz="1800">
                <a:solidFill>
                  <a:srgbClr val="1D1D1E"/>
                </a:solidFill>
                <a:latin typeface="+mn-lt"/>
                <a:cs typeface="Times New Roman" panose="02020603050405020304" pitchFamily="18" charset="0"/>
              </a:rPr>
              <a:t>System.out.println("Stack in mystack2:");</a:t>
            </a:r>
          </a:p>
          <a:p>
            <a:pPr>
              <a:spcBef>
                <a:spcPct val="0"/>
              </a:spcBef>
              <a:buFontTx/>
              <a:buNone/>
              <a:defRPr/>
            </a:pPr>
            <a:r>
              <a:rPr lang="en-US" sz="1800">
                <a:solidFill>
                  <a:srgbClr val="1D1D1E"/>
                </a:solidFill>
                <a:latin typeface="+mn-lt"/>
                <a:cs typeface="Times New Roman" panose="02020603050405020304" pitchFamily="18" charset="0"/>
              </a:rPr>
              <a:t>for(int i=0; i&lt;10; i++)</a:t>
            </a:r>
          </a:p>
          <a:p>
            <a:pPr>
              <a:spcBef>
                <a:spcPct val="0"/>
              </a:spcBef>
              <a:buFontTx/>
              <a:buNone/>
              <a:defRPr/>
            </a:pPr>
            <a:r>
              <a:rPr lang="en-US" sz="1800">
                <a:solidFill>
                  <a:srgbClr val="1D1D1E"/>
                </a:solidFill>
                <a:latin typeface="+mn-lt"/>
                <a:cs typeface="Times New Roman" panose="02020603050405020304" pitchFamily="18" charset="0"/>
              </a:rPr>
              <a:t>System.out.println(mystack2.pop());</a:t>
            </a:r>
          </a:p>
          <a:p>
            <a:pPr>
              <a:spcBef>
                <a:spcPct val="0"/>
              </a:spcBef>
              <a:buFontTx/>
              <a:buNone/>
              <a:defRPr/>
            </a:pPr>
            <a:r>
              <a:rPr lang="en-US" sz="1800">
                <a:solidFill>
                  <a:srgbClr val="1D1D1E"/>
                </a:solidFill>
                <a:latin typeface="+mn-lt"/>
                <a:cs typeface="Times New Roman" panose="02020603050405020304" pitchFamily="18" charset="0"/>
              </a:rPr>
              <a:t>}</a:t>
            </a:r>
          </a:p>
          <a:p>
            <a:pPr>
              <a:spcBef>
                <a:spcPct val="0"/>
              </a:spcBef>
              <a:buFontTx/>
              <a:buNone/>
              <a:defRPr/>
            </a:pPr>
            <a:r>
              <a:rPr lang="en-US" sz="1800">
                <a:solidFill>
                  <a:srgbClr val="1D1D1E"/>
                </a:solidFill>
                <a:latin typeface="+mn-lt"/>
                <a:cs typeface="Times New Roman" panose="02020603050405020304" pitchFamily="18" charset="0"/>
              </a:rPr>
              <a:t>}</a:t>
            </a:r>
          </a:p>
        </p:txBody>
      </p:sp>
      <p:sp>
        <p:nvSpPr>
          <p:cNvPr id="26629" name="Rectangle 6"/>
          <p:cNvSpPr>
            <a:spLocks noChangeArrowheads="1"/>
          </p:cNvSpPr>
          <p:nvPr/>
        </p:nvSpPr>
        <p:spPr bwMode="auto">
          <a:xfrm>
            <a:off x="381000" y="0"/>
            <a:ext cx="8229600" cy="4000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sz="2000" b="1">
                <a:solidFill>
                  <a:srgbClr val="0000FF"/>
                </a:solidFill>
                <a:latin typeface="+mn-lt"/>
                <a:cs typeface="Tahoma" panose="020B0604030504040204" pitchFamily="34" charset="0"/>
              </a:rPr>
              <a:t>// This class defines an integer stack that can hold 10 values.</a:t>
            </a:r>
            <a:endParaRPr lang="en-US" sz="2000">
              <a:solidFill>
                <a:srgbClr val="0000FF"/>
              </a:solidFill>
              <a:latin typeface="+mn-lt"/>
              <a:cs typeface="Tahoma" panose="020B0604030504040204" pitchFamily="34" charset="0"/>
            </a:endParaRPr>
          </a:p>
        </p:txBody>
      </p:sp>
      <p:cxnSp>
        <p:nvCxnSpPr>
          <p:cNvPr id="3" name="Straight Connector 2"/>
          <p:cNvCxnSpPr/>
          <p:nvPr/>
        </p:nvCxnSpPr>
        <p:spPr>
          <a:xfrm>
            <a:off x="4114800" y="400050"/>
            <a:ext cx="76200" cy="6138863"/>
          </a:xfrm>
          <a:prstGeom prst="line">
            <a:avLst/>
          </a:prstGeom>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pPr>
              <a:defRPr/>
            </a:pPr>
            <a:r>
              <a:rPr lang="en-US" smtClean="0"/>
              <a:t>Unit-2</a:t>
            </a: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a:solidFill>
                  <a:srgbClr val="0000FF"/>
                </a:solidFill>
              </a:rPr>
              <a:t>Java Constructor</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b="1">
                <a:solidFill>
                  <a:srgbClr val="FF0000"/>
                </a:solidFill>
              </a:rPr>
              <a:t>Difference between constructor and method in Java</a:t>
            </a:r>
          </a:p>
        </p:txBody>
      </p:sp>
      <p:graphicFrame>
        <p:nvGraphicFramePr>
          <p:cNvPr id="6" name="Table 5"/>
          <p:cNvGraphicFramePr>
            <a:graphicFrameLocks noGrp="1"/>
          </p:cNvGraphicFramePr>
          <p:nvPr/>
        </p:nvGraphicFramePr>
        <p:xfrm>
          <a:off x="762000" y="1295400"/>
          <a:ext cx="8001000" cy="4364252"/>
        </p:xfrm>
        <a:graphic>
          <a:graphicData uri="http://schemas.openxmlformats.org/drawingml/2006/table">
            <a:tbl>
              <a:tblPr>
                <a:tableStyleId>{0505E3EF-67EA-436B-97B2-0124C06EBD24}</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400334">
                <a:tc>
                  <a:txBody>
                    <a:bodyPr/>
                    <a:lstStyle/>
                    <a:p>
                      <a:pPr algn="ctr" fontAlgn="t"/>
                      <a:r>
                        <a:rPr lang="en-US" sz="2000" b="1">
                          <a:solidFill>
                            <a:srgbClr val="FF0000"/>
                          </a:solidFill>
                        </a:rPr>
                        <a:t>Java Constructor</a:t>
                      </a:r>
                      <a:endParaRPr lang="en-US" sz="2000" b="1">
                        <a:solidFill>
                          <a:srgbClr val="FF0000"/>
                        </a:solidFill>
                        <a:latin typeface="times new roman"/>
                      </a:endParaRPr>
                    </a:p>
                  </a:txBody>
                  <a:tcPr marL="90985" marR="90985" marT="90985" marB="90985"/>
                </a:tc>
                <a:tc>
                  <a:txBody>
                    <a:bodyPr/>
                    <a:lstStyle/>
                    <a:p>
                      <a:pPr algn="ctr" fontAlgn="t"/>
                      <a:r>
                        <a:rPr lang="en-US" sz="2000" b="1">
                          <a:solidFill>
                            <a:srgbClr val="FF0000"/>
                          </a:solidFill>
                        </a:rPr>
                        <a:t>Java Method</a:t>
                      </a:r>
                      <a:endParaRPr lang="en-US" sz="2000" b="1">
                        <a:solidFill>
                          <a:srgbClr val="FF0000"/>
                        </a:solidFill>
                        <a:latin typeface="times new roman"/>
                      </a:endParaRPr>
                    </a:p>
                  </a:txBody>
                  <a:tcPr marL="90985" marR="90985" marT="90985" marB="90985"/>
                </a:tc>
                <a:extLst>
                  <a:ext uri="{0D108BD9-81ED-4DB2-BD59-A6C34878D82A}">
                    <a16:rowId xmlns:a16="http://schemas.microsoft.com/office/drawing/2014/main" val="10000"/>
                  </a:ext>
                </a:extLst>
              </a:tr>
              <a:tr h="776406">
                <a:tc>
                  <a:txBody>
                    <a:bodyPr/>
                    <a:lstStyle/>
                    <a:p>
                      <a:pPr algn="just" fontAlgn="t"/>
                      <a:r>
                        <a:rPr lang="en-US" sz="2000"/>
                        <a:t>A constructor is used to initialize the state of an object.</a:t>
                      </a:r>
                      <a:endParaRPr lang="en-US" sz="2000">
                        <a:solidFill>
                          <a:srgbClr val="333333"/>
                        </a:solidFill>
                        <a:latin typeface="inter-regular"/>
                      </a:endParaRPr>
                    </a:p>
                  </a:txBody>
                  <a:tcPr marL="60657" marR="60657" marT="60657" marB="60657"/>
                </a:tc>
                <a:tc>
                  <a:txBody>
                    <a:bodyPr/>
                    <a:lstStyle/>
                    <a:p>
                      <a:pPr algn="just" fontAlgn="t"/>
                      <a:r>
                        <a:rPr lang="en-US" sz="2000"/>
                        <a:t>A method is used to expose the behavior of an object.</a:t>
                      </a:r>
                      <a:endParaRPr lang="en-US" sz="2000">
                        <a:solidFill>
                          <a:srgbClr val="333333"/>
                        </a:solidFill>
                        <a:latin typeface="inter-regular"/>
                      </a:endParaRPr>
                    </a:p>
                  </a:txBody>
                  <a:tcPr marL="60657" marR="60657" marT="60657" marB="60657"/>
                </a:tc>
                <a:extLst>
                  <a:ext uri="{0D108BD9-81ED-4DB2-BD59-A6C34878D82A}">
                    <a16:rowId xmlns:a16="http://schemas.microsoft.com/office/drawing/2014/main" val="10001"/>
                  </a:ext>
                </a:extLst>
              </a:tr>
              <a:tr h="558042">
                <a:tc>
                  <a:txBody>
                    <a:bodyPr/>
                    <a:lstStyle/>
                    <a:p>
                      <a:pPr algn="just" fontAlgn="t"/>
                      <a:r>
                        <a:rPr lang="en-US" sz="2000"/>
                        <a:t>A constructor must not have a return type.</a:t>
                      </a:r>
                      <a:endParaRPr lang="en-US" sz="2000">
                        <a:solidFill>
                          <a:srgbClr val="333333"/>
                        </a:solidFill>
                        <a:latin typeface="inter-regular"/>
                      </a:endParaRPr>
                    </a:p>
                  </a:txBody>
                  <a:tcPr marL="60657" marR="60657" marT="60657" marB="60657"/>
                </a:tc>
                <a:tc>
                  <a:txBody>
                    <a:bodyPr/>
                    <a:lstStyle/>
                    <a:p>
                      <a:pPr algn="just" fontAlgn="t"/>
                      <a:r>
                        <a:rPr lang="en-US" sz="2000"/>
                        <a:t>A method must have a return type.</a:t>
                      </a:r>
                      <a:endParaRPr lang="en-US" sz="2000">
                        <a:solidFill>
                          <a:srgbClr val="333333"/>
                        </a:solidFill>
                        <a:latin typeface="inter-regular"/>
                      </a:endParaRPr>
                    </a:p>
                  </a:txBody>
                  <a:tcPr marL="60657" marR="60657" marT="60657" marB="60657"/>
                </a:tc>
                <a:extLst>
                  <a:ext uri="{0D108BD9-81ED-4DB2-BD59-A6C34878D82A}">
                    <a16:rowId xmlns:a16="http://schemas.microsoft.com/office/drawing/2014/main" val="10002"/>
                  </a:ext>
                </a:extLst>
              </a:tr>
              <a:tr h="558042">
                <a:tc>
                  <a:txBody>
                    <a:bodyPr/>
                    <a:lstStyle/>
                    <a:p>
                      <a:pPr algn="just" fontAlgn="t"/>
                      <a:r>
                        <a:rPr lang="en-US" sz="2000"/>
                        <a:t>The constructor is invoked implicitly.</a:t>
                      </a:r>
                      <a:endParaRPr lang="en-US" sz="2000">
                        <a:solidFill>
                          <a:srgbClr val="333333"/>
                        </a:solidFill>
                        <a:latin typeface="inter-regular"/>
                      </a:endParaRPr>
                    </a:p>
                  </a:txBody>
                  <a:tcPr marL="60657" marR="60657" marT="60657" marB="60657"/>
                </a:tc>
                <a:tc>
                  <a:txBody>
                    <a:bodyPr/>
                    <a:lstStyle/>
                    <a:p>
                      <a:pPr algn="just" fontAlgn="t"/>
                      <a:r>
                        <a:rPr lang="en-US" sz="2000"/>
                        <a:t>The method is invoked explicitly.</a:t>
                      </a:r>
                      <a:endParaRPr lang="en-US" sz="2000">
                        <a:solidFill>
                          <a:srgbClr val="333333"/>
                        </a:solidFill>
                        <a:latin typeface="inter-regular"/>
                      </a:endParaRPr>
                    </a:p>
                  </a:txBody>
                  <a:tcPr marL="60657" marR="60657" marT="60657" marB="60657"/>
                </a:tc>
                <a:extLst>
                  <a:ext uri="{0D108BD9-81ED-4DB2-BD59-A6C34878D82A}">
                    <a16:rowId xmlns:a16="http://schemas.microsoft.com/office/drawing/2014/main" val="10003"/>
                  </a:ext>
                </a:extLst>
              </a:tr>
              <a:tr h="994770">
                <a:tc>
                  <a:txBody>
                    <a:bodyPr/>
                    <a:lstStyle/>
                    <a:p>
                      <a:pPr algn="just" fontAlgn="t"/>
                      <a:r>
                        <a:rPr lang="en-US" sz="2000"/>
                        <a:t>The Java compiler provides a default constructor if you don't have any constructor in a class.</a:t>
                      </a:r>
                      <a:endParaRPr lang="en-US" sz="2000">
                        <a:solidFill>
                          <a:srgbClr val="333333"/>
                        </a:solidFill>
                        <a:latin typeface="inter-regular"/>
                      </a:endParaRPr>
                    </a:p>
                  </a:txBody>
                  <a:tcPr marL="60657" marR="60657" marT="60657" marB="60657"/>
                </a:tc>
                <a:tc>
                  <a:txBody>
                    <a:bodyPr/>
                    <a:lstStyle/>
                    <a:p>
                      <a:pPr algn="just" fontAlgn="t"/>
                      <a:r>
                        <a:rPr lang="en-US" sz="2000"/>
                        <a:t>The method is not provided by the compiler in any case.</a:t>
                      </a:r>
                      <a:endParaRPr lang="en-US" sz="2000">
                        <a:solidFill>
                          <a:srgbClr val="333333"/>
                        </a:solidFill>
                        <a:latin typeface="inter-regular"/>
                      </a:endParaRPr>
                    </a:p>
                  </a:txBody>
                  <a:tcPr marL="60657" marR="60657" marT="60657" marB="60657"/>
                </a:tc>
                <a:extLst>
                  <a:ext uri="{0D108BD9-81ED-4DB2-BD59-A6C34878D82A}">
                    <a16:rowId xmlns:a16="http://schemas.microsoft.com/office/drawing/2014/main" val="10004"/>
                  </a:ext>
                </a:extLst>
              </a:tr>
              <a:tr h="776406">
                <a:tc>
                  <a:txBody>
                    <a:bodyPr/>
                    <a:lstStyle/>
                    <a:p>
                      <a:pPr algn="just" fontAlgn="t"/>
                      <a:r>
                        <a:rPr lang="en-US" sz="2000"/>
                        <a:t>The constructor name must be same as the class name.</a:t>
                      </a:r>
                      <a:endParaRPr lang="en-US" sz="2000">
                        <a:solidFill>
                          <a:srgbClr val="333333"/>
                        </a:solidFill>
                        <a:latin typeface="inter-regular"/>
                      </a:endParaRPr>
                    </a:p>
                  </a:txBody>
                  <a:tcPr marL="60657" marR="60657" marT="60657" marB="60657"/>
                </a:tc>
                <a:tc>
                  <a:txBody>
                    <a:bodyPr/>
                    <a:lstStyle/>
                    <a:p>
                      <a:pPr algn="just" fontAlgn="t"/>
                      <a:r>
                        <a:rPr lang="en-US" sz="2000"/>
                        <a:t>The method name may or may not be same as the class name.</a:t>
                      </a:r>
                      <a:endParaRPr lang="en-US" sz="2000">
                        <a:solidFill>
                          <a:srgbClr val="333333"/>
                        </a:solidFill>
                        <a:latin typeface="inter-regular"/>
                      </a:endParaRPr>
                    </a:p>
                  </a:txBody>
                  <a:tcPr marL="60657" marR="60657" marT="60657" marB="60657"/>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a:solidFill>
                  <a:srgbClr val="0000FF"/>
                </a:solidFill>
              </a:rPr>
              <a:t>Java Constructor</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b="1">
                <a:solidFill>
                  <a:srgbClr val="FF0000"/>
                </a:solidFill>
              </a:rPr>
              <a:t>Java Copy Constructor</a:t>
            </a:r>
          </a:p>
          <a:p>
            <a:r>
              <a:rPr lang="en-US" sz="2000"/>
              <a:t>There is no copy constructor in Java. However, we can copy the values from one object to another like copy constructor in C++.</a:t>
            </a:r>
          </a:p>
          <a:p>
            <a:r>
              <a:rPr lang="en-US" sz="2000"/>
              <a:t>There are many ways to copy the values of one object into another in Java. They are:</a:t>
            </a:r>
          </a:p>
          <a:p>
            <a:pPr lvl="1"/>
            <a:r>
              <a:rPr lang="en-US" sz="2000" b="1"/>
              <a:t>By constructor</a:t>
            </a:r>
          </a:p>
          <a:p>
            <a:pPr lvl="1"/>
            <a:r>
              <a:rPr lang="en-US" sz="2000" b="1"/>
              <a:t>By assigning the values of one object into another</a:t>
            </a:r>
          </a:p>
          <a:p>
            <a:pPr lvl="1"/>
            <a:r>
              <a:rPr lang="en-US" sz="2000" b="1"/>
              <a:t>By clone() method of Object class</a:t>
            </a:r>
          </a:p>
          <a:p>
            <a:r>
              <a:rPr lang="en-US" sz="2000"/>
              <a:t>In this example, we are going to copy the values of one object into another using Java constructor.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a:solidFill>
                  <a:srgbClr val="0000FF"/>
                </a:solidFill>
              </a:rPr>
              <a:t>Java Constructor</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pPr>
              <a:buNone/>
            </a:pPr>
            <a:r>
              <a:rPr lang="en-US" sz="2000"/>
              <a:t>//Java program to initialize the values from one object to another object.  </a:t>
            </a:r>
          </a:p>
          <a:p>
            <a:pPr>
              <a:buNone/>
            </a:pPr>
            <a:r>
              <a:rPr lang="en-US" sz="2000" b="1"/>
              <a:t>class</a:t>
            </a:r>
            <a:r>
              <a:rPr lang="en-US" sz="2000"/>
              <a:t> Student6{  </a:t>
            </a:r>
          </a:p>
          <a:p>
            <a:pPr>
              <a:buNone/>
            </a:pPr>
            <a:r>
              <a:rPr lang="en-US" sz="2000"/>
              <a:t>    </a:t>
            </a:r>
            <a:r>
              <a:rPr lang="en-US" sz="2000" b="1" err="1"/>
              <a:t>int</a:t>
            </a:r>
            <a:r>
              <a:rPr lang="en-US" sz="2000"/>
              <a:t> id;  </a:t>
            </a:r>
          </a:p>
          <a:p>
            <a:pPr>
              <a:buNone/>
            </a:pPr>
            <a:r>
              <a:rPr lang="en-US" sz="2000"/>
              <a:t>    String name;  </a:t>
            </a:r>
          </a:p>
          <a:p>
            <a:pPr>
              <a:buNone/>
            </a:pPr>
            <a:r>
              <a:rPr lang="en-US" sz="1600"/>
              <a:t>    //constructor to initialize integer and string</a:t>
            </a:r>
            <a:r>
              <a:rPr lang="en-US" sz="2000"/>
              <a:t>  </a:t>
            </a:r>
          </a:p>
          <a:p>
            <a:pPr>
              <a:buNone/>
            </a:pPr>
            <a:r>
              <a:rPr lang="en-US" sz="2000"/>
              <a:t>    Student6(</a:t>
            </a:r>
            <a:r>
              <a:rPr lang="en-US" sz="2000" b="1" err="1"/>
              <a:t>int</a:t>
            </a:r>
            <a:r>
              <a:rPr lang="en-US" sz="2000"/>
              <a:t> </a:t>
            </a:r>
            <a:r>
              <a:rPr lang="en-US" sz="2000" err="1"/>
              <a:t>i,String</a:t>
            </a:r>
            <a:r>
              <a:rPr lang="en-US" sz="2000"/>
              <a:t> n){  </a:t>
            </a:r>
          </a:p>
          <a:p>
            <a:pPr>
              <a:buNone/>
            </a:pPr>
            <a:r>
              <a:rPr lang="en-US" sz="2000"/>
              <a:t>    id = i;  </a:t>
            </a:r>
          </a:p>
          <a:p>
            <a:pPr>
              <a:buNone/>
            </a:pPr>
            <a:r>
              <a:rPr lang="en-US" sz="2000"/>
              <a:t>    name = n;  </a:t>
            </a:r>
          </a:p>
          <a:p>
            <a:pPr>
              <a:buNone/>
            </a:pPr>
            <a:r>
              <a:rPr lang="en-US" sz="2000"/>
              <a:t>    }  </a:t>
            </a:r>
          </a:p>
          <a:p>
            <a:pPr>
              <a:buNone/>
            </a:pPr>
            <a:r>
              <a:rPr lang="en-US" sz="2000"/>
              <a:t>    //constructor to initialize another object  </a:t>
            </a:r>
          </a:p>
          <a:p>
            <a:pPr>
              <a:buNone/>
            </a:pPr>
            <a:r>
              <a:rPr lang="en-US" sz="2000"/>
              <a:t>    Student6(Student6 s){  </a:t>
            </a:r>
          </a:p>
          <a:p>
            <a:pPr>
              <a:buNone/>
            </a:pPr>
            <a:r>
              <a:rPr lang="en-US" sz="2000"/>
              <a:t>    id = s.id;  </a:t>
            </a:r>
          </a:p>
          <a:p>
            <a:pPr>
              <a:buNone/>
            </a:pPr>
            <a:r>
              <a:rPr lang="en-US" sz="2000"/>
              <a:t>    name =s.name;  </a:t>
            </a:r>
          </a:p>
          <a:p>
            <a:pPr>
              <a:buNone/>
            </a:pPr>
            <a:r>
              <a:rPr lang="en-US" sz="2000"/>
              <a:t>    }  </a:t>
            </a:r>
          </a:p>
          <a:p>
            <a:pPr>
              <a:buNone/>
            </a:pPr>
            <a:r>
              <a:rPr lang="en-US" sz="2000"/>
              <a:t>    </a:t>
            </a:r>
            <a:r>
              <a:rPr lang="en-US" sz="2000" b="1"/>
              <a:t>void</a:t>
            </a:r>
            <a:r>
              <a:rPr lang="en-US" sz="2000"/>
              <a:t> display(){System.out.println(id+" "+name);}  </a:t>
            </a:r>
          </a:p>
          <a:p>
            <a:pPr>
              <a:buNone/>
            </a:pPr>
            <a:r>
              <a:rPr lang="en-US" sz="2000"/>
              <a:t>   </a:t>
            </a:r>
          </a:p>
          <a:p>
            <a:pPr>
              <a:buNone/>
            </a:pPr>
            <a:r>
              <a:rPr lang="en-US" sz="2000"/>
              <a:t>    </a:t>
            </a:r>
          </a:p>
        </p:txBody>
      </p:sp>
      <p:sp>
        <p:nvSpPr>
          <p:cNvPr id="6" name="Rectangle 5"/>
          <p:cNvSpPr/>
          <p:nvPr/>
        </p:nvSpPr>
        <p:spPr>
          <a:xfrm>
            <a:off x="4354286" y="1020762"/>
            <a:ext cx="4572000" cy="221599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dirty="0"/>
              <a:t>    Student6 s1 = </a:t>
            </a:r>
            <a:r>
              <a:rPr lang="en-US" b="1" dirty="0"/>
              <a:t>new</a:t>
            </a:r>
            <a:r>
              <a:rPr lang="en-US" dirty="0"/>
              <a:t> Student6(111,"Karan");  </a:t>
            </a:r>
          </a:p>
          <a:p>
            <a:pPr>
              <a:buNone/>
            </a:pPr>
            <a:r>
              <a:rPr lang="en-US" sz="2000" dirty="0"/>
              <a:t>    Student6 s2 = </a:t>
            </a:r>
            <a:r>
              <a:rPr lang="en-US" sz="2000" b="1" dirty="0"/>
              <a:t>new</a:t>
            </a:r>
            <a:r>
              <a:rPr lang="en-US" sz="2000" dirty="0"/>
              <a:t> Student6(s1);  </a:t>
            </a:r>
          </a:p>
          <a:p>
            <a:pPr>
              <a:buNone/>
            </a:pPr>
            <a:r>
              <a:rPr lang="en-US" sz="2000" dirty="0"/>
              <a:t>    s1.display();  </a:t>
            </a:r>
          </a:p>
          <a:p>
            <a:pPr>
              <a:buNone/>
            </a:pPr>
            <a:r>
              <a:rPr lang="en-US" sz="2000" dirty="0"/>
              <a:t>    s2.display();  </a:t>
            </a:r>
          </a:p>
          <a:p>
            <a:pPr>
              <a:buNone/>
            </a:pPr>
            <a:r>
              <a:rPr lang="en-US" sz="2000" dirty="0"/>
              <a:t>   }  </a:t>
            </a:r>
          </a:p>
          <a:p>
            <a:pPr>
              <a:buNone/>
            </a:pPr>
            <a:r>
              <a:rPr lang="en-US" sz="2000" dirty="0"/>
              <a:t>}  </a:t>
            </a:r>
          </a:p>
        </p:txBody>
      </p:sp>
      <p:sp>
        <p:nvSpPr>
          <p:cNvPr id="7" name="Rectangle 6"/>
          <p:cNvSpPr/>
          <p:nvPr/>
        </p:nvSpPr>
        <p:spPr>
          <a:xfrm>
            <a:off x="6019800" y="4191000"/>
            <a:ext cx="1981200"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400" b="1">
                <a:solidFill>
                  <a:srgbClr val="FF0000"/>
                </a:solidFill>
              </a:rPr>
              <a:t>Output:</a:t>
            </a:r>
          </a:p>
          <a:p>
            <a:pPr>
              <a:defRPr/>
            </a:pPr>
            <a:r>
              <a:rPr lang="en-US" sz="2400"/>
              <a:t>111 Karan </a:t>
            </a:r>
          </a:p>
          <a:p>
            <a:pPr>
              <a:defRPr/>
            </a:pPr>
            <a:r>
              <a:rPr lang="en-US" sz="2400"/>
              <a:t>111 Karan</a:t>
            </a:r>
            <a:endParaRPr lang="en-US" sz="2400">
              <a:solidFill>
                <a:srgbClr val="33333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762000"/>
            <a:ext cx="8458200" cy="5257800"/>
          </a:xfrm>
        </p:spPr>
        <p:txBody>
          <a:bodyPr>
            <a:noAutofit/>
          </a:bodyPr>
          <a:lstStyle/>
          <a:p>
            <a:pPr algn="just"/>
            <a:r>
              <a:rPr lang="en-US" sz="2200" b="1">
                <a:solidFill>
                  <a:srgbClr val="FF0000"/>
                </a:solidFill>
              </a:rPr>
              <a:t>An object has three characteristics:</a:t>
            </a:r>
          </a:p>
          <a:p>
            <a:pPr algn="just"/>
            <a:r>
              <a:rPr lang="en-US" sz="2200" b="1"/>
              <a:t>State:</a:t>
            </a:r>
            <a:r>
              <a:rPr lang="en-US" sz="2200"/>
              <a:t> represents the data (value) of an object.</a:t>
            </a:r>
          </a:p>
          <a:p>
            <a:pPr algn="just"/>
            <a:r>
              <a:rPr lang="en-US" sz="2200" b="1"/>
              <a:t>Behavior:</a:t>
            </a:r>
            <a:r>
              <a:rPr lang="en-US" sz="2200"/>
              <a:t> represents the behavior (functionality) of an object such as deposit, withdraw, etc.</a:t>
            </a:r>
          </a:p>
          <a:p>
            <a:pPr algn="just"/>
            <a:r>
              <a:rPr lang="en-US" sz="2200" b="1"/>
              <a:t>Identity:</a:t>
            </a:r>
            <a:r>
              <a:rPr lang="en-US" sz="2200"/>
              <a:t> An object identity is typically implemented via a unique ID. The value of the ID is not visible to the external user. However, it is used internally by the JVM to identify each object uniquely.</a:t>
            </a:r>
          </a:p>
          <a:p>
            <a:pPr algn="just">
              <a:buNone/>
            </a:pPr>
            <a:r>
              <a:rPr lang="en-US" sz="2400"/>
              <a:t/>
            </a:r>
            <a:br>
              <a:rPr lang="en-US" sz="2400"/>
            </a:br>
            <a:endParaRPr lang="en-US" sz="2200"/>
          </a:p>
          <a:p>
            <a:pPr algn="just"/>
            <a:endParaRPr lang="en-US" sz="2200"/>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3074" name="Picture 2" descr="object in Java"/>
          <p:cNvPicPr>
            <a:picLocks noChangeAspect="1" noChangeArrowheads="1"/>
          </p:cNvPicPr>
          <p:nvPr/>
        </p:nvPicPr>
        <p:blipFill>
          <a:blip r:embed="rId3"/>
          <a:srcRect/>
          <a:stretch>
            <a:fillRect/>
          </a:stretch>
        </p:blipFill>
        <p:spPr bwMode="auto">
          <a:xfrm>
            <a:off x="2590800" y="3429000"/>
            <a:ext cx="2590800" cy="2826904"/>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a:solidFill>
                  <a:srgbClr val="0000FF"/>
                </a:solidFill>
              </a:rPr>
              <a:t>Java Constructor</a:t>
            </a:r>
          </a:p>
        </p:txBody>
      </p:sp>
      <p:sp>
        <p:nvSpPr>
          <p:cNvPr id="5" name="Footer Placeholder 4"/>
          <p:cNvSpPr>
            <a:spLocks noGrp="1"/>
          </p:cNvSpPr>
          <p:nvPr>
            <p:ph type="ftr" sz="quarter" idx="11"/>
          </p:nvPr>
        </p:nvSpPr>
        <p:spPr/>
        <p:txBody>
          <a:bodyPr/>
          <a:lstStyle/>
          <a:p>
            <a:r>
              <a:rPr lang="en-US" smtClean="0"/>
              <a:t>Unit-2</a:t>
            </a:r>
            <a:endParaRPr lang="en-US"/>
          </a:p>
        </p:txBody>
      </p:sp>
      <p:sp>
        <p:nvSpPr>
          <p:cNvPr id="9" name="Content Placeholder 2"/>
          <p:cNvSpPr>
            <a:spLocks noGrp="1"/>
          </p:cNvSpPr>
          <p:nvPr>
            <p:ph idx="1"/>
          </p:nvPr>
        </p:nvSpPr>
        <p:spPr>
          <a:xfrm>
            <a:off x="304800" y="533400"/>
            <a:ext cx="8458200" cy="5257800"/>
          </a:xfrm>
        </p:spPr>
        <p:txBody>
          <a:bodyPr>
            <a:noAutofit/>
          </a:bodyPr>
          <a:lstStyle/>
          <a:p>
            <a:r>
              <a:rPr lang="en-US" sz="2000" b="1">
                <a:solidFill>
                  <a:srgbClr val="FF0000"/>
                </a:solidFill>
              </a:rPr>
              <a:t>Copying values without constructor</a:t>
            </a:r>
          </a:p>
          <a:p>
            <a:r>
              <a:rPr lang="en-US" sz="2000"/>
              <a:t>We can copy the values of one object into another by assigning the objects values to another object. In this case, there is no need to create the constructor.</a:t>
            </a:r>
          </a:p>
          <a:p>
            <a:pPr>
              <a:buNone/>
            </a:pPr>
            <a:r>
              <a:rPr lang="en-US" sz="2000" b="1"/>
              <a:t>class</a:t>
            </a:r>
            <a:r>
              <a:rPr lang="en-US" sz="2000"/>
              <a:t> Student7{  </a:t>
            </a:r>
          </a:p>
          <a:p>
            <a:pPr>
              <a:buNone/>
            </a:pPr>
            <a:r>
              <a:rPr lang="en-US" sz="2000"/>
              <a:t>    </a:t>
            </a:r>
            <a:r>
              <a:rPr lang="en-US" sz="2000" b="1" err="1"/>
              <a:t>int</a:t>
            </a:r>
            <a:r>
              <a:rPr lang="en-US" sz="2000"/>
              <a:t> id;  </a:t>
            </a:r>
          </a:p>
          <a:p>
            <a:pPr>
              <a:buNone/>
            </a:pPr>
            <a:r>
              <a:rPr lang="en-US" sz="2000"/>
              <a:t>    String name;  </a:t>
            </a:r>
          </a:p>
          <a:p>
            <a:pPr>
              <a:buNone/>
            </a:pPr>
            <a:r>
              <a:rPr lang="en-US" sz="2000"/>
              <a:t>    Student7(</a:t>
            </a:r>
            <a:r>
              <a:rPr lang="en-US" sz="2000" b="1" err="1"/>
              <a:t>int</a:t>
            </a:r>
            <a:r>
              <a:rPr lang="en-US" sz="2000"/>
              <a:t> </a:t>
            </a:r>
            <a:r>
              <a:rPr lang="en-US" sz="2000" err="1"/>
              <a:t>i,String</a:t>
            </a:r>
            <a:r>
              <a:rPr lang="en-US" sz="2000"/>
              <a:t> n){  </a:t>
            </a:r>
          </a:p>
          <a:p>
            <a:pPr>
              <a:buNone/>
            </a:pPr>
            <a:r>
              <a:rPr lang="en-US" sz="2000"/>
              <a:t>    id = i;  </a:t>
            </a:r>
          </a:p>
          <a:p>
            <a:pPr>
              <a:buNone/>
            </a:pPr>
            <a:r>
              <a:rPr lang="en-US" sz="2000"/>
              <a:t>    name = n;  </a:t>
            </a:r>
          </a:p>
          <a:p>
            <a:pPr>
              <a:buNone/>
            </a:pPr>
            <a:r>
              <a:rPr lang="en-US" sz="2000"/>
              <a:t>    }  </a:t>
            </a:r>
          </a:p>
          <a:p>
            <a:pPr>
              <a:buNone/>
            </a:pPr>
            <a:r>
              <a:rPr lang="en-US" sz="2000"/>
              <a:t>    Student7(){}  </a:t>
            </a:r>
          </a:p>
          <a:p>
            <a:pPr>
              <a:buNone/>
            </a:pPr>
            <a:r>
              <a:rPr lang="en-US" sz="2000"/>
              <a:t>    </a:t>
            </a:r>
            <a:r>
              <a:rPr lang="en-US" sz="2000" b="1"/>
              <a:t>void</a:t>
            </a:r>
            <a:r>
              <a:rPr lang="en-US" sz="2000"/>
              <a:t> display()</a:t>
            </a:r>
          </a:p>
          <a:p>
            <a:pPr>
              <a:buNone/>
            </a:pPr>
            <a:r>
              <a:rPr lang="en-US" sz="2000"/>
              <a:t>        {System.out.println(id+" "+name);}  </a:t>
            </a:r>
          </a:p>
          <a:p>
            <a:pPr>
              <a:buNone/>
            </a:pPr>
            <a:r>
              <a:rPr lang="en-US" sz="2000"/>
              <a:t>   </a:t>
            </a:r>
          </a:p>
          <a:p>
            <a:pPr>
              <a:buNone/>
            </a:pPr>
            <a:r>
              <a:rPr lang="en-US" sz="2000"/>
              <a:t>    </a:t>
            </a:r>
          </a:p>
        </p:txBody>
      </p:sp>
      <p:sp>
        <p:nvSpPr>
          <p:cNvPr id="6" name="Rectangle 5"/>
          <p:cNvSpPr/>
          <p:nvPr/>
        </p:nvSpPr>
        <p:spPr>
          <a:xfrm>
            <a:off x="4572000" y="1752600"/>
            <a:ext cx="4572000" cy="34778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None/>
            </a:pPr>
            <a:r>
              <a:rPr lang="en-US" sz="2000" b="1"/>
              <a:t>public</a:t>
            </a:r>
            <a:r>
              <a:rPr lang="en-US" sz="2000"/>
              <a:t> </a:t>
            </a:r>
            <a:r>
              <a:rPr lang="en-US" sz="2000" b="1"/>
              <a:t>static</a:t>
            </a:r>
            <a:r>
              <a:rPr lang="en-US" sz="2000"/>
              <a:t> </a:t>
            </a:r>
            <a:r>
              <a:rPr lang="en-US" sz="2000" b="1"/>
              <a:t>void</a:t>
            </a:r>
            <a:r>
              <a:rPr lang="en-US" sz="2000"/>
              <a:t> main(String </a:t>
            </a:r>
            <a:r>
              <a:rPr lang="en-US" sz="2000" err="1"/>
              <a:t>args</a:t>
            </a:r>
            <a:r>
              <a:rPr lang="en-US" sz="2000"/>
              <a:t>[]){  </a:t>
            </a:r>
          </a:p>
          <a:p>
            <a:pPr>
              <a:buNone/>
            </a:pPr>
            <a:r>
              <a:rPr lang="en-US" sz="2000"/>
              <a:t>    Student7 s1 = </a:t>
            </a:r>
            <a:r>
              <a:rPr lang="en-US" sz="2000" b="1"/>
              <a:t>new</a:t>
            </a:r>
            <a:r>
              <a:rPr lang="en-US" sz="2000"/>
              <a:t> Student7(111,"Karan");  </a:t>
            </a:r>
          </a:p>
          <a:p>
            <a:pPr>
              <a:buNone/>
            </a:pPr>
            <a:r>
              <a:rPr lang="en-US" sz="2000"/>
              <a:t>    Student7 s2 = </a:t>
            </a:r>
            <a:r>
              <a:rPr lang="en-US" sz="2000" b="1"/>
              <a:t>new</a:t>
            </a:r>
            <a:r>
              <a:rPr lang="en-US" sz="2000"/>
              <a:t> Student7();  </a:t>
            </a:r>
          </a:p>
          <a:p>
            <a:pPr>
              <a:buNone/>
            </a:pPr>
            <a:r>
              <a:rPr lang="en-US" sz="2000"/>
              <a:t>    s2.id=s1.id;  </a:t>
            </a:r>
          </a:p>
          <a:p>
            <a:pPr>
              <a:buNone/>
            </a:pPr>
            <a:r>
              <a:rPr lang="en-US" sz="2000"/>
              <a:t>    s2.name=s1.name;  </a:t>
            </a:r>
          </a:p>
          <a:p>
            <a:pPr>
              <a:buNone/>
            </a:pPr>
            <a:r>
              <a:rPr lang="en-US" sz="2000"/>
              <a:t>    s1.display();  </a:t>
            </a:r>
          </a:p>
          <a:p>
            <a:pPr>
              <a:buNone/>
            </a:pPr>
            <a:r>
              <a:rPr lang="en-US" sz="2000"/>
              <a:t>    s2.display();  </a:t>
            </a:r>
          </a:p>
          <a:p>
            <a:pPr>
              <a:buNone/>
            </a:pPr>
            <a:r>
              <a:rPr lang="en-US" sz="2000"/>
              <a:t>   }  </a:t>
            </a:r>
          </a:p>
          <a:p>
            <a:pPr>
              <a:buNone/>
            </a:pPr>
            <a:r>
              <a:rPr lang="en-US" sz="2000"/>
              <a:t>}</a:t>
            </a:r>
          </a:p>
          <a:p>
            <a:pPr>
              <a:buNone/>
            </a:pPr>
            <a:r>
              <a:rPr lang="en-US" sz="2000"/>
              <a:t> </a:t>
            </a:r>
          </a:p>
        </p:txBody>
      </p:sp>
      <p:sp>
        <p:nvSpPr>
          <p:cNvPr id="7" name="Rectangle 6"/>
          <p:cNvSpPr/>
          <p:nvPr/>
        </p:nvSpPr>
        <p:spPr>
          <a:xfrm>
            <a:off x="6400800" y="4724400"/>
            <a:ext cx="1981200"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400" b="1">
                <a:solidFill>
                  <a:srgbClr val="FF0000"/>
                </a:solidFill>
              </a:rPr>
              <a:t>Output:</a:t>
            </a:r>
          </a:p>
          <a:p>
            <a:pPr>
              <a:defRPr/>
            </a:pPr>
            <a:r>
              <a:rPr lang="en-US" sz="2400"/>
              <a:t>111 Karan </a:t>
            </a:r>
          </a:p>
          <a:p>
            <a:pPr>
              <a:defRPr/>
            </a:pPr>
            <a:r>
              <a:rPr lang="en-US" sz="2400"/>
              <a:t>111 Karan</a:t>
            </a:r>
            <a:endParaRPr lang="en-US" sz="2400">
              <a:solidFill>
                <a:srgbClr val="333333"/>
              </a:solidFill>
            </a:endParaRPr>
          </a:p>
        </p:txBody>
      </p:sp>
      <p:sp>
        <p:nvSpPr>
          <p:cNvPr id="8" name="Rectangle 7"/>
          <p:cNvSpPr/>
          <p:nvPr/>
        </p:nvSpPr>
        <p:spPr>
          <a:xfrm>
            <a:off x="609600" y="5867400"/>
            <a:ext cx="4598054" cy="369332"/>
          </a:xfrm>
          <a:prstGeom prst="rect">
            <a:avLst/>
          </a:prstGeom>
        </p:spPr>
        <p:txBody>
          <a:bodyPr wrap="none">
            <a:spAutoFit/>
          </a:bodyPr>
          <a:lstStyle/>
          <a:p>
            <a:pPr>
              <a:buNone/>
            </a:pPr>
            <a:r>
              <a:rPr lang="en-US" b="1">
                <a:hlinkClick r:id="rId3"/>
              </a:rPr>
              <a:t>https://www.javatpoint.com/java-constructor</a:t>
            </a:r>
            <a:endParaRPr lang="en-US"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22530" name="Picture 2" descr="Characteristics of Object in Java"/>
          <p:cNvPicPr>
            <a:picLocks noChangeAspect="1" noChangeArrowheads="1"/>
          </p:cNvPicPr>
          <p:nvPr/>
        </p:nvPicPr>
        <p:blipFill>
          <a:blip r:embed="rId3"/>
          <a:srcRect/>
          <a:stretch>
            <a:fillRect/>
          </a:stretch>
        </p:blipFill>
        <p:spPr bwMode="auto">
          <a:xfrm>
            <a:off x="1676400" y="838199"/>
            <a:ext cx="5181600" cy="531033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r>
              <a:rPr lang="en-US" sz="2400"/>
              <a:t>For Example, Pen is an object. Its name is Reynolds; color is white, known as its state. It is used to write, so writing is its behavior.</a:t>
            </a:r>
          </a:p>
          <a:p>
            <a:r>
              <a:rPr lang="en-US" sz="2400" b="1"/>
              <a:t>An object is an instance of a class.</a:t>
            </a:r>
            <a:r>
              <a:rPr lang="en-US" sz="2400"/>
              <a:t> A class is a template or blueprint from which objects are created. So, an object is the instance(result) of a class.</a:t>
            </a:r>
          </a:p>
          <a:p>
            <a:pPr>
              <a:buNone/>
            </a:pPr>
            <a:r>
              <a:rPr lang="en-US" sz="2400" b="1">
                <a:solidFill>
                  <a:srgbClr val="FF0000"/>
                </a:solidFill>
              </a:rPr>
              <a:t>Object Definitions:</a:t>
            </a:r>
            <a:endParaRPr lang="en-US" sz="2400">
              <a:solidFill>
                <a:srgbClr val="FF0000"/>
              </a:solidFill>
            </a:endParaRPr>
          </a:p>
          <a:p>
            <a:r>
              <a:rPr lang="en-US" sz="2400"/>
              <a:t>An object is </a:t>
            </a:r>
            <a:r>
              <a:rPr lang="en-US" sz="2400" i="1"/>
              <a:t>a real-world entity</a:t>
            </a:r>
            <a:r>
              <a:rPr lang="en-US" sz="2400"/>
              <a:t>.</a:t>
            </a:r>
          </a:p>
          <a:p>
            <a:r>
              <a:rPr lang="en-US" sz="2400"/>
              <a:t>An object is </a:t>
            </a:r>
            <a:r>
              <a:rPr lang="en-US" sz="2400" i="1"/>
              <a:t>a runtime entity</a:t>
            </a:r>
            <a:r>
              <a:rPr lang="en-US" sz="2400"/>
              <a:t>.</a:t>
            </a:r>
          </a:p>
          <a:p>
            <a:r>
              <a:rPr lang="en-US" sz="2400"/>
              <a:t>The object is </a:t>
            </a:r>
            <a:r>
              <a:rPr lang="en-US" sz="2400" i="1"/>
              <a:t>an entity which has state and behavior</a:t>
            </a:r>
            <a:r>
              <a:rPr lang="en-US" sz="2400"/>
              <a:t>.</a:t>
            </a:r>
          </a:p>
          <a:p>
            <a:r>
              <a:rPr lang="en-US" sz="2400"/>
              <a:t>The object is </a:t>
            </a:r>
            <a:r>
              <a:rPr lang="en-US" sz="2400" i="1"/>
              <a:t>an instance of a class</a:t>
            </a:r>
            <a:r>
              <a:rPr lang="en-US" sz="2400"/>
              <a:t>.</a:t>
            </a:r>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3074" name="Picture 2" descr="object in Java"/>
          <p:cNvPicPr>
            <a:picLocks noChangeAspect="1" noChangeArrowheads="1"/>
          </p:cNvPicPr>
          <p:nvPr/>
        </p:nvPicPr>
        <p:blipFill>
          <a:blip r:embed="rId3"/>
          <a:srcRect/>
          <a:stretch>
            <a:fillRect/>
          </a:stretch>
        </p:blipFill>
        <p:spPr bwMode="auto">
          <a:xfrm>
            <a:off x="7239000" y="4779394"/>
            <a:ext cx="1905000" cy="207860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04800" y="533400"/>
            <a:ext cx="8458200" cy="5257800"/>
          </a:xfrm>
        </p:spPr>
        <p:txBody>
          <a:bodyPr>
            <a:noAutofit/>
          </a:bodyPr>
          <a:lstStyle/>
          <a:p>
            <a:pPr algn="just"/>
            <a:r>
              <a:rPr lang="en-US" sz="2400" b="1">
                <a:solidFill>
                  <a:srgbClr val="FF0000"/>
                </a:solidFill>
              </a:rPr>
              <a:t>What is a class in Java</a:t>
            </a:r>
          </a:p>
          <a:p>
            <a:pPr algn="just"/>
            <a:r>
              <a:rPr lang="en-US" sz="2400"/>
              <a:t>A class is a group of objects which have common properties. It is a template or blueprint from which objects are created. It is a logical entity. It can't be physical.</a:t>
            </a:r>
          </a:p>
          <a:p>
            <a:pPr algn="just"/>
            <a:r>
              <a:rPr lang="en-US" sz="2400"/>
              <a:t>A class in Java can contain:</a:t>
            </a:r>
          </a:p>
          <a:p>
            <a:pPr lvl="1" algn="just"/>
            <a:r>
              <a:rPr lang="en-US" sz="2000" b="1"/>
              <a:t>Fields</a:t>
            </a:r>
            <a:endParaRPr lang="en-US" sz="2000"/>
          </a:p>
          <a:p>
            <a:pPr lvl="1" algn="just"/>
            <a:r>
              <a:rPr lang="en-US" sz="2000" b="1"/>
              <a:t>Methods</a:t>
            </a:r>
            <a:endParaRPr lang="en-US" sz="2000"/>
          </a:p>
          <a:p>
            <a:pPr lvl="1" algn="just"/>
            <a:r>
              <a:rPr lang="en-US" sz="2000" b="1"/>
              <a:t>Constructors</a:t>
            </a:r>
            <a:endParaRPr lang="en-US" sz="2000"/>
          </a:p>
          <a:p>
            <a:pPr lvl="1" algn="just"/>
            <a:r>
              <a:rPr lang="en-US" sz="2000" b="1"/>
              <a:t>Blocks</a:t>
            </a:r>
            <a:endParaRPr lang="en-US" sz="2000"/>
          </a:p>
          <a:p>
            <a:pPr lvl="1" algn="just"/>
            <a:r>
              <a:rPr lang="en-US" sz="2000" b="1"/>
              <a:t>Nested class and interface</a:t>
            </a:r>
            <a:endParaRPr lang="en-US" sz="2000"/>
          </a:p>
        </p:txBody>
      </p:sp>
      <p:sp>
        <p:nvSpPr>
          <p:cNvPr id="5" name="Footer Placeholder 4"/>
          <p:cNvSpPr>
            <a:spLocks noGrp="1"/>
          </p:cNvSpPr>
          <p:nvPr>
            <p:ph type="ftr" sz="quarter" idx="11"/>
          </p:nvPr>
        </p:nvSpPr>
        <p:spPr/>
        <p:txBody>
          <a:bodyPr/>
          <a:lstStyle/>
          <a:p>
            <a:r>
              <a:rPr lang="en-US" smtClean="0"/>
              <a:t>Unit-2</a:t>
            </a:r>
            <a:endParaRPr lang="en-US"/>
          </a:p>
        </p:txBody>
      </p:sp>
      <p:pic>
        <p:nvPicPr>
          <p:cNvPr id="24578" name="Picture 2" descr="Class in Java"/>
          <p:cNvPicPr>
            <a:picLocks noChangeAspect="1" noChangeArrowheads="1"/>
          </p:cNvPicPr>
          <p:nvPr/>
        </p:nvPicPr>
        <p:blipFill>
          <a:blip r:embed="rId3"/>
          <a:srcRect l="15789" t="5395" r="13158" b="8289"/>
          <a:stretch>
            <a:fillRect/>
          </a:stretch>
        </p:blipFill>
        <p:spPr bwMode="auto">
          <a:xfrm>
            <a:off x="6172200" y="2009775"/>
            <a:ext cx="2590800" cy="4605867"/>
          </a:xfrm>
          <a:prstGeom prst="rect">
            <a:avLst/>
          </a:prstGeom>
          <a:noFill/>
        </p:spPr>
      </p:pic>
      <p:sp>
        <p:nvSpPr>
          <p:cNvPr id="7" name="Rectangle 6"/>
          <p:cNvSpPr/>
          <p:nvPr/>
        </p:nvSpPr>
        <p:spPr>
          <a:xfrm>
            <a:off x="457200" y="4419600"/>
            <a:ext cx="36576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b="1">
                <a:solidFill>
                  <a:srgbClr val="FF0000"/>
                </a:solidFill>
              </a:rPr>
              <a:t>Syntax to declare a class:</a:t>
            </a:r>
          </a:p>
          <a:p>
            <a:r>
              <a:rPr lang="en-US" sz="2400" b="1"/>
              <a:t>class</a:t>
            </a:r>
            <a:r>
              <a:rPr lang="en-US" sz="2400"/>
              <a:t> &lt;</a:t>
            </a:r>
            <a:r>
              <a:rPr lang="en-US" sz="2400" err="1"/>
              <a:t>class_name</a:t>
            </a:r>
            <a:r>
              <a:rPr lang="en-US" sz="2400"/>
              <a:t>&gt;</a:t>
            </a:r>
          </a:p>
          <a:p>
            <a:r>
              <a:rPr lang="en-US" sz="2400"/>
              <a:t>{  </a:t>
            </a:r>
          </a:p>
          <a:p>
            <a:r>
              <a:rPr lang="en-US" sz="2400"/>
              <a:t>    field;  </a:t>
            </a:r>
          </a:p>
          <a:p>
            <a:r>
              <a:rPr lang="en-US" sz="2400"/>
              <a:t>    method;  </a:t>
            </a:r>
          </a:p>
          <a:p>
            <a:r>
              <a:rPr 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a:solidFill>
                  <a:srgbClr val="0000FF"/>
                </a:solidFill>
              </a:rPr>
              <a:t>Java Class and Objects</a:t>
            </a:r>
          </a:p>
        </p:txBody>
      </p:sp>
      <p:sp>
        <p:nvSpPr>
          <p:cNvPr id="3" name="Content Placeholder 2"/>
          <p:cNvSpPr>
            <a:spLocks noGrp="1"/>
          </p:cNvSpPr>
          <p:nvPr>
            <p:ph idx="1"/>
          </p:nvPr>
        </p:nvSpPr>
        <p:spPr>
          <a:xfrm>
            <a:off x="342900" y="762000"/>
            <a:ext cx="8458200" cy="5257800"/>
          </a:xfrm>
        </p:spPr>
        <p:txBody>
          <a:bodyPr>
            <a:noAutofit/>
          </a:bodyPr>
          <a:lstStyle/>
          <a:p>
            <a:pPr algn="just"/>
            <a:r>
              <a:rPr lang="en-US" sz="2400" b="1">
                <a:solidFill>
                  <a:srgbClr val="FF0000"/>
                </a:solidFill>
              </a:rPr>
              <a:t>Instance variable in Java</a:t>
            </a:r>
          </a:p>
          <a:p>
            <a:pPr algn="just"/>
            <a:r>
              <a:rPr lang="en-US" sz="2400"/>
              <a:t>A variable which is created </a:t>
            </a:r>
            <a:r>
              <a:rPr lang="en-US" sz="2400" b="1">
                <a:solidFill>
                  <a:srgbClr val="0000FF"/>
                </a:solidFill>
              </a:rPr>
              <a:t>inside the class but outside the method is known as an instance variable. </a:t>
            </a:r>
            <a:r>
              <a:rPr lang="en-US" sz="2400"/>
              <a:t>Instance variable doesn't get memory at compile time. It gets memory at runtime when an object or instance is created. That is why it is known as an instance variable.</a:t>
            </a:r>
          </a:p>
          <a:p>
            <a:pPr algn="just"/>
            <a:r>
              <a:rPr lang="en-US" sz="2400" b="1">
                <a:solidFill>
                  <a:srgbClr val="FF0000"/>
                </a:solidFill>
              </a:rPr>
              <a:t>new keyword in Java</a:t>
            </a:r>
          </a:p>
          <a:p>
            <a:pPr algn="just"/>
            <a:r>
              <a:rPr lang="en-US" sz="2400"/>
              <a:t>The new keyword is used to </a:t>
            </a:r>
            <a:r>
              <a:rPr lang="en-US" sz="2400" b="1">
                <a:solidFill>
                  <a:srgbClr val="0000FF"/>
                </a:solidFill>
              </a:rPr>
              <a:t>allocate memory at runtime. </a:t>
            </a:r>
          </a:p>
          <a:p>
            <a:pPr algn="just"/>
            <a:r>
              <a:rPr lang="en-US" sz="2400"/>
              <a:t>All objects get memory in Heap memory area.</a:t>
            </a:r>
          </a:p>
          <a:p>
            <a:pPr algn="just"/>
            <a:r>
              <a:rPr lang="en-US" sz="2400" b="1">
                <a:solidFill>
                  <a:srgbClr val="FF0000"/>
                </a:solidFill>
              </a:rPr>
              <a:t>Method in Java</a:t>
            </a:r>
          </a:p>
          <a:p>
            <a:pPr algn="just"/>
            <a:r>
              <a:rPr lang="en-US" sz="2400"/>
              <a:t>In Java, a method is like a function which is used to expose the behavior of an object.</a:t>
            </a:r>
          </a:p>
          <a:p>
            <a:pPr algn="just"/>
            <a:r>
              <a:rPr lang="en-US" sz="2400" b="1">
                <a:solidFill>
                  <a:srgbClr val="FF0000"/>
                </a:solidFill>
              </a:rPr>
              <a:t>Advantage of Method</a:t>
            </a:r>
          </a:p>
          <a:p>
            <a:pPr lvl="1" algn="just"/>
            <a:r>
              <a:rPr lang="en-US" sz="2400" b="1">
                <a:solidFill>
                  <a:srgbClr val="0000FF"/>
                </a:solidFill>
              </a:rPr>
              <a:t>Code Reusability and Code Optimization</a:t>
            </a:r>
            <a:endParaRPr lang="en-US" sz="2000" b="1">
              <a:solidFill>
                <a:srgbClr val="0000FF"/>
              </a:solidFill>
            </a:endParaRPr>
          </a:p>
          <a:p>
            <a:pPr algn="just"/>
            <a:endParaRPr lang="en-US" sz="2400"/>
          </a:p>
        </p:txBody>
      </p:sp>
      <p:sp>
        <p:nvSpPr>
          <p:cNvPr id="5" name="Footer Placeholder 4"/>
          <p:cNvSpPr>
            <a:spLocks noGrp="1"/>
          </p:cNvSpPr>
          <p:nvPr>
            <p:ph type="ftr" sz="quarter" idx="11"/>
          </p:nvPr>
        </p:nvSpPr>
        <p:spPr/>
        <p:txBody>
          <a:bodyPr/>
          <a:lstStyle/>
          <a:p>
            <a:r>
              <a:rPr lang="en-US" smtClean="0"/>
              <a:t>Unit-2</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3" ma:contentTypeDescription="Create a new document." ma:contentTypeScope="" ma:versionID="fbd1f8e5b948081c1fc58e041d2a6ce1">
  <xsd:schema xmlns:xsd="http://www.w3.org/2001/XMLSchema" xmlns:xs="http://www.w3.org/2001/XMLSchema" xmlns:p="http://schemas.microsoft.com/office/2006/metadata/properties" xmlns:ns2="4d9ecad1-6bea-4701-ac36-8f7544a08216" targetNamespace="http://schemas.microsoft.com/office/2006/metadata/properties" ma:root="true" ma:fieldsID="efb485366bc43f4f13fc8e2abdaee201" ns2:_="">
    <xsd:import namespace="4d9ecad1-6bea-4701-ac36-8f7544a0821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ecad1-6bea-4701-ac36-8f7544a08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EB1CBE-B67B-4267-B21D-4E58287C628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3F2A54-C339-4F7C-B15C-D39F31F2F4CD}"/>
</file>

<file path=customXml/itemProps3.xml><?xml version="1.0" encoding="utf-8"?>
<ds:datastoreItem xmlns:ds="http://schemas.openxmlformats.org/officeDocument/2006/customXml" ds:itemID="{972460F3-B16B-4220-9D37-F6DBC56B4C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697</TotalTime>
  <Words>2225</Words>
  <Application>Microsoft Office PowerPoint</Application>
  <PresentationFormat>On-screen Show (4:3)</PresentationFormat>
  <Paragraphs>735</Paragraphs>
  <Slides>50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inter-regular</vt:lpstr>
      <vt:lpstr>Tahoma</vt:lpstr>
      <vt:lpstr>times new roman</vt:lpstr>
      <vt:lpstr>times new roman</vt:lpstr>
      <vt:lpstr>Office Theme</vt:lpstr>
      <vt:lpstr>CSE 2006 - Programming in Java  Course Type: LP          Credits: 3</vt:lpstr>
      <vt:lpstr>Unit-2  Java Object-oriented Programming </vt:lpstr>
      <vt:lpstr>PowerPoint Presentation</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Class and Objects</vt:lpstr>
      <vt:lpstr>Java method</vt:lpstr>
      <vt:lpstr>Java method</vt:lpstr>
      <vt:lpstr>Java method</vt:lpstr>
      <vt:lpstr>Java method</vt:lpstr>
      <vt:lpstr>Java method</vt:lpstr>
      <vt:lpstr>Java method</vt:lpstr>
      <vt:lpstr>Java method</vt:lpstr>
      <vt:lpstr>Java method</vt:lpstr>
      <vt:lpstr>Java method</vt:lpstr>
      <vt:lpstr>Java method</vt:lpstr>
      <vt:lpstr>Java method</vt:lpstr>
      <vt:lpstr>Java method</vt:lpstr>
      <vt:lpstr>Java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Constructor</vt:lpstr>
      <vt:lpstr>Java Constructor</vt:lpstr>
      <vt:lpstr>Java Constructor</vt:lpstr>
      <vt:lpstr>Java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21</cp:revision>
  <dcterms:created xsi:type="dcterms:W3CDTF">2006-08-16T00:00:00Z</dcterms:created>
  <dcterms:modified xsi:type="dcterms:W3CDTF">2023-11-27T05:57:02Z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