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56" r:id="rId5"/>
    <p:sldId id="282"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76" r:id="rId23"/>
    <p:sldId id="378" r:id="rId24"/>
    <p:sldId id="377"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6A98-D3E9-4882-9F8A-E79D17A47822}" v="3" dt="2023-07-11T04:58:18.273"/>
    <p1510:client id="{32BB8F54-E7FE-4778-9AF5-72CEAE53FEF2}" v="4" dt="2023-07-01T12:57:57.791"/>
    <p1510:client id="{E86A1A58-2E78-4B37-8EE1-839928C92E5C}" v="3" dt="2023-07-11T06:18:24.459"/>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30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AS10020" userId="S::yenugudhati.lalitha2021@vitbhopal.ac.in::7e028458-27c2-4c93-b2ae-db4a538930bb" providerId="AD" clId="Web-{32BB8F54-E7FE-4778-9AF5-72CEAE53FEF2}"/>
    <pc:docChg chg="modSld">
      <pc:chgData name="21BAS10020" userId="S::yenugudhati.lalitha2021@vitbhopal.ac.in::7e028458-27c2-4c93-b2ae-db4a538930bb" providerId="AD" clId="Web-{32BB8F54-E7FE-4778-9AF5-72CEAE53FEF2}" dt="2023-07-01T12:57:57.791" v="4" actId="20577"/>
      <pc:docMkLst>
        <pc:docMk/>
      </pc:docMkLst>
      <pc:sldChg chg="modSp">
        <pc:chgData name="21BAS10020" userId="S::yenugudhati.lalitha2021@vitbhopal.ac.in::7e028458-27c2-4c93-b2ae-db4a538930bb" providerId="AD" clId="Web-{32BB8F54-E7FE-4778-9AF5-72CEAE53FEF2}" dt="2023-07-01T12:46:08.225" v="1" actId="20577"/>
        <pc:sldMkLst>
          <pc:docMk/>
          <pc:sldMk cId="0" sldId="348"/>
        </pc:sldMkLst>
        <pc:spChg chg="mod">
          <ac:chgData name="21BAS10020" userId="S::yenugudhati.lalitha2021@vitbhopal.ac.in::7e028458-27c2-4c93-b2ae-db4a538930bb" providerId="AD" clId="Web-{32BB8F54-E7FE-4778-9AF5-72CEAE53FEF2}" dt="2023-07-01T12:46:08.225" v="1" actId="20577"/>
          <ac:spMkLst>
            <pc:docMk/>
            <pc:sldMk cId="0" sldId="348"/>
            <ac:spMk id="9" creationId="{00000000-0000-0000-0000-000000000000}"/>
          </ac:spMkLst>
        </pc:spChg>
      </pc:sldChg>
      <pc:sldChg chg="modSp">
        <pc:chgData name="21BAS10020" userId="S::yenugudhati.lalitha2021@vitbhopal.ac.in::7e028458-27c2-4c93-b2ae-db4a538930bb" providerId="AD" clId="Web-{32BB8F54-E7FE-4778-9AF5-72CEAE53FEF2}" dt="2023-07-01T12:57:57.791" v="4" actId="20577"/>
        <pc:sldMkLst>
          <pc:docMk/>
          <pc:sldMk cId="0" sldId="360"/>
        </pc:sldMkLst>
        <pc:spChg chg="mod">
          <ac:chgData name="21BAS10020" userId="S::yenugudhati.lalitha2021@vitbhopal.ac.in::7e028458-27c2-4c93-b2ae-db4a538930bb" providerId="AD" clId="Web-{32BB8F54-E7FE-4778-9AF5-72CEAE53FEF2}" dt="2023-07-01T12:57:57.791" v="4" actId="20577"/>
          <ac:spMkLst>
            <pc:docMk/>
            <pc:sldMk cId="0" sldId="360"/>
            <ac:spMk id="9" creationId="{00000000-0000-0000-0000-000000000000}"/>
          </ac:spMkLst>
        </pc:spChg>
      </pc:sldChg>
    </pc:docChg>
  </pc:docChgLst>
  <pc:docChgLst>
    <pc:chgData name="21BAS10025" userId="S::chinmay.shishulkar2021@vitbhopal.ac.in::c940565f-3bc9-4459-ac8c-2b8065b93ee1" providerId="AD" clId="Web-{15E26A98-D3E9-4882-9F8A-E79D17A47822}"/>
    <pc:docChg chg="sldOrd">
      <pc:chgData name="21BAS10025" userId="S::chinmay.shishulkar2021@vitbhopal.ac.in::c940565f-3bc9-4459-ac8c-2b8065b93ee1" providerId="AD" clId="Web-{15E26A98-D3E9-4882-9F8A-E79D17A47822}" dt="2023-07-11T04:58:18.273" v="2"/>
      <pc:docMkLst>
        <pc:docMk/>
      </pc:docMkLst>
      <pc:sldChg chg="ord">
        <pc:chgData name="21BAS10025" userId="S::chinmay.shishulkar2021@vitbhopal.ac.in::c940565f-3bc9-4459-ac8c-2b8065b93ee1" providerId="AD" clId="Web-{15E26A98-D3E9-4882-9F8A-E79D17A47822}" dt="2023-07-11T04:49:09.131" v="0"/>
        <pc:sldMkLst>
          <pc:docMk/>
          <pc:sldMk cId="0" sldId="282"/>
        </pc:sldMkLst>
      </pc:sldChg>
      <pc:sldChg chg="ord">
        <pc:chgData name="21BAS10025" userId="S::chinmay.shishulkar2021@vitbhopal.ac.in::c940565f-3bc9-4459-ac8c-2b8065b93ee1" providerId="AD" clId="Web-{15E26A98-D3E9-4882-9F8A-E79D17A47822}" dt="2023-07-11T04:58:18.273" v="2"/>
        <pc:sldMkLst>
          <pc:docMk/>
          <pc:sldMk cId="0" sldId="364"/>
        </pc:sldMkLst>
      </pc:sldChg>
      <pc:sldChg chg="ord">
        <pc:chgData name="21BAS10025" userId="S::chinmay.shishulkar2021@vitbhopal.ac.in::c940565f-3bc9-4459-ac8c-2b8065b93ee1" providerId="AD" clId="Web-{15E26A98-D3E9-4882-9F8A-E79D17A47822}" dt="2023-07-11T04:58:04.022" v="1"/>
        <pc:sldMkLst>
          <pc:docMk/>
          <pc:sldMk cId="0" sldId="377"/>
        </pc:sldMkLst>
      </pc:sldChg>
    </pc:docChg>
  </pc:docChgLst>
  <pc:docChgLst>
    <pc:chgData name="21BAI10420" userId="S::tushar.swarnkar2021@vitbhopal.ac.in::c788fe8c-c1ac-4ae5-98df-80de96aab81c" providerId="AD" clId="Web-{E86A1A58-2E78-4B37-8EE1-839928C92E5C}"/>
    <pc:docChg chg="modSld">
      <pc:chgData name="21BAI10420" userId="S::tushar.swarnkar2021@vitbhopal.ac.in::c788fe8c-c1ac-4ae5-98df-80de96aab81c" providerId="AD" clId="Web-{E86A1A58-2E78-4B37-8EE1-839928C92E5C}" dt="2023-07-11T06:18:24.459" v="2" actId="20577"/>
      <pc:docMkLst>
        <pc:docMk/>
      </pc:docMkLst>
      <pc:sldChg chg="modSp">
        <pc:chgData name="21BAI10420" userId="S::tushar.swarnkar2021@vitbhopal.ac.in::c788fe8c-c1ac-4ae5-98df-80de96aab81c" providerId="AD" clId="Web-{E86A1A58-2E78-4B37-8EE1-839928C92E5C}" dt="2023-07-11T06:18:24.459" v="2" actId="20577"/>
        <pc:sldMkLst>
          <pc:docMk/>
          <pc:sldMk cId="0" sldId="350"/>
        </pc:sldMkLst>
        <pc:spChg chg="mod">
          <ac:chgData name="21BAI10420" userId="S::tushar.swarnkar2021@vitbhopal.ac.in::c788fe8c-c1ac-4ae5-98df-80de96aab81c" providerId="AD" clId="Web-{E86A1A58-2E78-4B37-8EE1-839928C92E5C}" dt="2023-07-11T06:18:24.459" v="2" actId="20577"/>
          <ac:spMkLst>
            <pc:docMk/>
            <pc:sldMk cId="0" sldId="350"/>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11/28/2023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11/28/2023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12</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13</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14</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15</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16</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17</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18</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22</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23</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24</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4</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25</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26</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27</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28</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29</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30</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31</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32</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33</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5</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6</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7</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8</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9</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10</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11</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C54634-4771-47C5-B44A-6E16AB98C6B2}"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2BF2B0-497E-4EA0-84B2-8CA10A8BB61E}"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1DE99-4A7A-4452-8EAD-FFD3042F831A}"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30C102-D6F9-41D0-8D46-CECDF14759F0}"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A0E4B-5E78-4819-B3F1-C436A0B6D2A1}"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97392-BC51-4885-9AEB-8794CB24CE13}" type="datetime1">
              <a:rPr lang="en-US" smtClean="0"/>
              <a:t>11/28/2023</a:t>
            </a:fld>
            <a:endParaRPr lang="en-US"/>
          </a:p>
        </p:txBody>
      </p:sp>
      <p:sp>
        <p:nvSpPr>
          <p:cNvPr id="6" name="Footer Placeholder 5"/>
          <p:cNvSpPr>
            <a:spLocks noGrp="1"/>
          </p:cNvSpPr>
          <p:nvPr>
            <p:ph type="ftr" sz="quarter" idx="11"/>
          </p:nvPr>
        </p:nvSpPr>
        <p:spPr/>
        <p:txBody>
          <a:bodyPr/>
          <a:lstStyle/>
          <a:p>
            <a:r>
              <a:rPr lang="en-US" smtClean="0"/>
              <a:t>Unit-2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D943B1-ED9C-4098-ABBD-B07E582AF52D}" type="datetime1">
              <a:rPr lang="en-US" smtClean="0"/>
              <a:t>11/28/2023</a:t>
            </a:fld>
            <a:endParaRPr lang="en-US"/>
          </a:p>
        </p:txBody>
      </p:sp>
      <p:sp>
        <p:nvSpPr>
          <p:cNvPr id="8" name="Footer Placeholder 7"/>
          <p:cNvSpPr>
            <a:spLocks noGrp="1"/>
          </p:cNvSpPr>
          <p:nvPr>
            <p:ph type="ftr" sz="quarter" idx="11"/>
          </p:nvPr>
        </p:nvSpPr>
        <p:spPr/>
        <p:txBody>
          <a:bodyPr/>
          <a:lstStyle/>
          <a:p>
            <a:r>
              <a:rPr lang="en-US" smtClean="0"/>
              <a:t>Unit-2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7D50B8-4F72-42B2-B764-CD995B1BB6E8}" type="datetime1">
              <a:rPr lang="en-US" smtClean="0"/>
              <a:t>11/28/2023</a:t>
            </a:fld>
            <a:endParaRPr lang="en-US"/>
          </a:p>
        </p:txBody>
      </p:sp>
      <p:sp>
        <p:nvSpPr>
          <p:cNvPr id="4" name="Footer Placeholder 3"/>
          <p:cNvSpPr>
            <a:spLocks noGrp="1"/>
          </p:cNvSpPr>
          <p:nvPr>
            <p:ph type="ftr" sz="quarter" idx="11"/>
          </p:nvPr>
        </p:nvSpPr>
        <p:spPr/>
        <p:txBody>
          <a:bodyPr/>
          <a:lstStyle/>
          <a:p>
            <a:r>
              <a:rPr lang="en-US" smtClean="0"/>
              <a:t>Unit-2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BC099-030C-4ADD-8269-2903E5362DD4}" type="datetime1">
              <a:rPr lang="en-US" smtClean="0"/>
              <a:t>11/28/2023</a:t>
            </a:fld>
            <a:endParaRPr lang="en-US"/>
          </a:p>
        </p:txBody>
      </p:sp>
      <p:sp>
        <p:nvSpPr>
          <p:cNvPr id="3" name="Footer Placeholder 2"/>
          <p:cNvSpPr>
            <a:spLocks noGrp="1"/>
          </p:cNvSpPr>
          <p:nvPr>
            <p:ph type="ftr" sz="quarter" idx="11"/>
          </p:nvPr>
        </p:nvSpPr>
        <p:spPr/>
        <p:txBody>
          <a:bodyPr/>
          <a:lstStyle/>
          <a:p>
            <a:r>
              <a:rPr lang="en-US" smtClean="0"/>
              <a:t>Unit-2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DACB4C-56FF-4358-9D56-475C9C57EA73}" type="datetime1">
              <a:rPr lang="en-US" smtClean="0"/>
              <a:t>11/28/2023</a:t>
            </a:fld>
            <a:endParaRPr lang="en-US"/>
          </a:p>
        </p:txBody>
      </p:sp>
      <p:sp>
        <p:nvSpPr>
          <p:cNvPr id="6" name="Footer Placeholder 5"/>
          <p:cNvSpPr>
            <a:spLocks noGrp="1"/>
          </p:cNvSpPr>
          <p:nvPr>
            <p:ph type="ftr" sz="quarter" idx="11"/>
          </p:nvPr>
        </p:nvSpPr>
        <p:spPr/>
        <p:txBody>
          <a:bodyPr/>
          <a:lstStyle/>
          <a:p>
            <a:r>
              <a:rPr lang="en-US" smtClean="0"/>
              <a:t>Unit-2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5103F2-E0CC-45B3-9777-EC08EB8F14B5}" type="datetime1">
              <a:rPr lang="en-US" smtClean="0"/>
              <a:t>11/28/2023</a:t>
            </a:fld>
            <a:endParaRPr lang="en-US"/>
          </a:p>
        </p:txBody>
      </p:sp>
      <p:sp>
        <p:nvSpPr>
          <p:cNvPr id="6" name="Footer Placeholder 5"/>
          <p:cNvSpPr>
            <a:spLocks noGrp="1"/>
          </p:cNvSpPr>
          <p:nvPr>
            <p:ph type="ftr" sz="quarter" idx="11"/>
          </p:nvPr>
        </p:nvSpPr>
        <p:spPr/>
        <p:txBody>
          <a:bodyPr/>
          <a:lstStyle/>
          <a:p>
            <a:r>
              <a:rPr lang="en-US" smtClean="0"/>
              <a:t>Unit-2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E3B65-167B-4BEA-A173-9A8E3AA62A5C}" type="datetime1">
              <a:rPr lang="en-US" smtClean="0"/>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this-keywor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final-keywor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recursion-in-jav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javatpoint.com/downcasting-with-instanceof-operator"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javatpoint.com/enum-in-java"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a:bodyPr>
          <a:lstStyle/>
          <a:p>
            <a:r>
              <a:rPr lang="en-US" b="1" dirty="0">
                <a:solidFill>
                  <a:srgbClr val="FF0000"/>
                </a:solidFill>
              </a:rPr>
              <a:t>CSE 2006 - Programming in Java </a:t>
            </a:r>
            <a:br>
              <a:rPr lang="en-US" b="1" dirty="0">
                <a:solidFill>
                  <a:srgbClr val="FF0000"/>
                </a:solidFill>
              </a:rPr>
            </a:br>
            <a:r>
              <a:rPr lang="en-US" b="1" dirty="0"/>
              <a:t>Course Type: LP          Credits: 3</a:t>
            </a:r>
          </a:p>
        </p:txBody>
      </p:sp>
      <p:pic>
        <p:nvPicPr>
          <p:cNvPr id="4" name="Picture 2" descr="See the source image">
            <a:extLst>
              <a:ext uri="{FF2B5EF4-FFF2-40B4-BE49-F238E27FC236}">
                <a16:creationId xmlns:a16="http://schemas.microsoft.com/office/drawing/2014/main" id="{8D133CDA-C601-44FA-81D9-28E4CC9C5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8600"/>
            <a:ext cx="2793414"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pPr>
              <a:buNone/>
            </a:pPr>
            <a:r>
              <a:rPr lang="en-US" sz="2000" b="1" dirty="0"/>
              <a:t>class</a:t>
            </a:r>
            <a:r>
              <a:rPr lang="en-US" sz="2000" dirty="0"/>
              <a:t> A{  </a:t>
            </a:r>
          </a:p>
          <a:p>
            <a:pPr>
              <a:buNone/>
            </a:pPr>
            <a:r>
              <a:rPr lang="en-US" sz="2000" b="1" dirty="0"/>
              <a:t>void</a:t>
            </a:r>
            <a:r>
              <a:rPr lang="en-US" sz="2000" dirty="0"/>
              <a:t> m(){System.out.println("hello m");}  </a:t>
            </a:r>
          </a:p>
          <a:p>
            <a:pPr>
              <a:buNone/>
            </a:pPr>
            <a:r>
              <a:rPr lang="en-US" sz="2000" b="1" dirty="0"/>
              <a:t>void</a:t>
            </a:r>
            <a:r>
              <a:rPr lang="en-US" sz="2000" dirty="0"/>
              <a:t> n(){  </a:t>
            </a:r>
          </a:p>
          <a:p>
            <a:pPr>
              <a:buNone/>
            </a:pPr>
            <a:r>
              <a:rPr lang="en-US" sz="2000" dirty="0"/>
              <a:t>System.out.println("hello n");  </a:t>
            </a:r>
          </a:p>
          <a:p>
            <a:pPr>
              <a:buNone/>
            </a:pPr>
            <a:r>
              <a:rPr lang="en-US" sz="2000" dirty="0"/>
              <a:t>//m();//same as </a:t>
            </a:r>
            <a:r>
              <a:rPr lang="en-US" sz="2000" dirty="0" err="1"/>
              <a:t>this.m</a:t>
            </a:r>
            <a:r>
              <a:rPr lang="en-US" sz="2000" dirty="0"/>
              <a:t>()  </a:t>
            </a:r>
          </a:p>
          <a:p>
            <a:pPr>
              <a:buNone/>
            </a:pPr>
            <a:r>
              <a:rPr lang="en-US" sz="2000" b="1" dirty="0" err="1"/>
              <a:t>this</a:t>
            </a:r>
            <a:r>
              <a:rPr lang="en-US" sz="2000" dirty="0" err="1"/>
              <a:t>.m</a:t>
            </a:r>
            <a:r>
              <a:rPr lang="en-US" sz="2000" dirty="0"/>
              <a:t>();  </a:t>
            </a:r>
          </a:p>
          <a:p>
            <a:pPr>
              <a:buNone/>
            </a:pPr>
            <a:r>
              <a:rPr lang="en-US" sz="2000" dirty="0"/>
              <a:t>}  </a:t>
            </a:r>
          </a:p>
          <a:p>
            <a:pPr>
              <a:buNone/>
            </a:pPr>
            <a:r>
              <a:rPr lang="en-US" sz="2000" dirty="0"/>
              <a:t>}  </a:t>
            </a:r>
          </a:p>
          <a:p>
            <a:pPr>
              <a:buNone/>
            </a:pPr>
            <a:r>
              <a:rPr lang="en-US" sz="2000" b="1" dirty="0"/>
              <a:t>class</a:t>
            </a:r>
            <a:r>
              <a:rPr lang="en-US" sz="2000" dirty="0"/>
              <a:t> TestThis4{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A </a:t>
            </a:r>
            <a:r>
              <a:rPr lang="en-US" sz="2000" dirty="0" err="1"/>
              <a:t>a</a:t>
            </a:r>
            <a:r>
              <a:rPr lang="en-US" sz="2000" dirty="0"/>
              <a:t>=</a:t>
            </a:r>
            <a:r>
              <a:rPr lang="en-US" sz="2000" b="1" dirty="0"/>
              <a:t>new</a:t>
            </a:r>
            <a:r>
              <a:rPr lang="en-US" sz="2000" dirty="0"/>
              <a:t> A();  </a:t>
            </a:r>
          </a:p>
          <a:p>
            <a:pPr>
              <a:buNone/>
            </a:pPr>
            <a:r>
              <a:rPr lang="en-US" sz="2000" dirty="0" err="1"/>
              <a:t>a.n</a:t>
            </a:r>
            <a:r>
              <a:rPr lang="en-US" sz="2000" dirty="0"/>
              <a:t>();  </a:t>
            </a:r>
          </a:p>
          <a:p>
            <a:pPr>
              <a:buNone/>
            </a:pPr>
            <a:r>
              <a:rPr lang="en-US" sz="2000" dirty="0"/>
              <a:t>}}  </a:t>
            </a:r>
          </a:p>
        </p:txBody>
      </p:sp>
      <p:sp>
        <p:nvSpPr>
          <p:cNvPr id="6" name="Rectangle 5"/>
          <p:cNvSpPr/>
          <p:nvPr/>
        </p:nvSpPr>
        <p:spPr>
          <a:xfrm>
            <a:off x="5638800" y="3048000"/>
            <a:ext cx="1905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buNone/>
            </a:pPr>
            <a:r>
              <a:rPr lang="en-US" sz="2400" b="1" dirty="0">
                <a:solidFill>
                  <a:srgbClr val="FF0000"/>
                </a:solidFill>
              </a:rPr>
              <a:t>Output:</a:t>
            </a:r>
          </a:p>
          <a:p>
            <a:pPr>
              <a:buNone/>
            </a:pPr>
            <a:r>
              <a:rPr lang="en-US" sz="2400" dirty="0"/>
              <a:t>hello n </a:t>
            </a:r>
          </a:p>
          <a:p>
            <a:pPr>
              <a:buNone/>
            </a:pPr>
            <a:r>
              <a:rPr lang="en-US" sz="2400" dirty="0"/>
              <a:t>hello 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3) this() : to invoke current class constructor</a:t>
            </a:r>
          </a:p>
          <a:p>
            <a:r>
              <a:rPr lang="en-US" sz="2000" dirty="0"/>
              <a:t>The this() constructor call can be used to invoke the current class constructor. It is used to reuse the constructor. In other words, it is used for constructor chaining.</a:t>
            </a:r>
          </a:p>
          <a:p>
            <a:r>
              <a:rPr lang="en-US" sz="2000" b="1" dirty="0"/>
              <a:t>Calling default constructor from parameterized constructor:</a:t>
            </a:r>
          </a:p>
          <a:p>
            <a:pPr>
              <a:buNone/>
            </a:pPr>
            <a:r>
              <a:rPr lang="en-US" sz="2000" b="1" dirty="0"/>
              <a:t>class</a:t>
            </a:r>
            <a:r>
              <a:rPr lang="en-US" sz="2000" dirty="0"/>
              <a:t> A{  </a:t>
            </a:r>
          </a:p>
          <a:p>
            <a:pPr>
              <a:buNone/>
            </a:pPr>
            <a:r>
              <a:rPr lang="en-US" sz="2000" dirty="0"/>
              <a:t>A(){System.out.println("hello a");}  </a:t>
            </a:r>
          </a:p>
          <a:p>
            <a:pPr>
              <a:buNone/>
            </a:pPr>
            <a:r>
              <a:rPr lang="en-US" sz="2000" dirty="0"/>
              <a:t>A(</a:t>
            </a:r>
            <a:r>
              <a:rPr lang="en-US" sz="2000" b="1" dirty="0" err="1"/>
              <a:t>int</a:t>
            </a:r>
            <a:r>
              <a:rPr lang="en-US" sz="2000" dirty="0"/>
              <a:t> x){  </a:t>
            </a:r>
          </a:p>
          <a:p>
            <a:pPr>
              <a:buNone/>
            </a:pPr>
            <a:r>
              <a:rPr lang="en-US" sz="2000" b="1" dirty="0"/>
              <a:t>this</a:t>
            </a:r>
            <a:r>
              <a:rPr lang="en-US" sz="2000" dirty="0"/>
              <a:t>();  </a:t>
            </a:r>
          </a:p>
          <a:p>
            <a:pPr>
              <a:buNone/>
            </a:pPr>
            <a:r>
              <a:rPr lang="en-US" sz="2000" dirty="0"/>
              <a:t>System.out.println(x);  </a:t>
            </a:r>
          </a:p>
          <a:p>
            <a:pPr>
              <a:buNone/>
            </a:pPr>
            <a:r>
              <a:rPr lang="en-US" sz="2000" dirty="0"/>
              <a:t>}  </a:t>
            </a:r>
          </a:p>
          <a:p>
            <a:pPr>
              <a:buNone/>
            </a:pPr>
            <a:r>
              <a:rPr lang="en-US" sz="2000" dirty="0"/>
              <a:t>}  </a:t>
            </a:r>
          </a:p>
          <a:p>
            <a:pPr>
              <a:buNone/>
            </a:pPr>
            <a:r>
              <a:rPr lang="en-US" sz="2000" b="1" dirty="0"/>
              <a:t>class</a:t>
            </a:r>
            <a:r>
              <a:rPr lang="en-US" sz="2000" dirty="0"/>
              <a:t> TestThis5{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A </a:t>
            </a:r>
            <a:r>
              <a:rPr lang="en-US" sz="2000" dirty="0" err="1"/>
              <a:t>a</a:t>
            </a:r>
            <a:r>
              <a:rPr lang="en-US" sz="2000" dirty="0"/>
              <a:t>=</a:t>
            </a:r>
            <a:r>
              <a:rPr lang="en-US" sz="2000" b="1" dirty="0"/>
              <a:t>new</a:t>
            </a:r>
            <a:r>
              <a:rPr lang="en-US" sz="2000" dirty="0"/>
              <a:t> A(10);  </a:t>
            </a:r>
          </a:p>
          <a:p>
            <a:pPr>
              <a:buNone/>
            </a:pPr>
            <a:r>
              <a:rPr lang="en-US" sz="2000" dirty="0"/>
              <a:t>}}  </a:t>
            </a:r>
          </a:p>
          <a:p>
            <a:endParaRPr lang="en-US" sz="2000" dirty="0"/>
          </a:p>
        </p:txBody>
      </p:sp>
      <p:sp>
        <p:nvSpPr>
          <p:cNvPr id="6" name="Rectangle 5"/>
          <p:cNvSpPr/>
          <p:nvPr/>
        </p:nvSpPr>
        <p:spPr>
          <a:xfrm>
            <a:off x="5638800" y="3048000"/>
            <a:ext cx="1905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buNone/>
            </a:pPr>
            <a:r>
              <a:rPr lang="en-US" sz="2400" b="1" dirty="0">
                <a:solidFill>
                  <a:srgbClr val="FF0000"/>
                </a:solidFill>
              </a:rPr>
              <a:t>Output:</a:t>
            </a:r>
          </a:p>
          <a:p>
            <a:pPr>
              <a:buNone/>
            </a:pPr>
            <a:r>
              <a:rPr lang="en-US" sz="2400" dirty="0"/>
              <a:t>hello a </a:t>
            </a:r>
          </a:p>
          <a:p>
            <a:pPr>
              <a:buNone/>
            </a:pPr>
            <a:r>
              <a:rPr lang="en-US" sz="2400" dirty="0"/>
              <a:t>10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Calling parameterized constructor from default constructor:</a:t>
            </a:r>
            <a:endParaRPr lang="en-US" sz="2000" dirty="0">
              <a:solidFill>
                <a:srgbClr val="FF0000"/>
              </a:solidFill>
            </a:endParaRPr>
          </a:p>
          <a:p>
            <a:pPr>
              <a:buNone/>
            </a:pPr>
            <a:r>
              <a:rPr lang="en-US" sz="2000" b="1" dirty="0"/>
              <a:t>class</a:t>
            </a:r>
            <a:r>
              <a:rPr lang="en-US" sz="2000" dirty="0"/>
              <a:t> A{  </a:t>
            </a:r>
          </a:p>
          <a:p>
            <a:pPr>
              <a:buNone/>
            </a:pPr>
            <a:r>
              <a:rPr lang="en-US" sz="2000" dirty="0"/>
              <a:t>A(){  </a:t>
            </a:r>
          </a:p>
          <a:p>
            <a:pPr>
              <a:buNone/>
            </a:pPr>
            <a:r>
              <a:rPr lang="en-US" sz="2000" b="1" dirty="0"/>
              <a:t>this</a:t>
            </a:r>
            <a:r>
              <a:rPr lang="en-US" sz="2000" dirty="0"/>
              <a:t>(5);  </a:t>
            </a:r>
          </a:p>
          <a:p>
            <a:pPr>
              <a:buNone/>
            </a:pPr>
            <a:r>
              <a:rPr lang="en-US" sz="2000" dirty="0"/>
              <a:t>System.out.println("hello a");  </a:t>
            </a:r>
          </a:p>
          <a:p>
            <a:pPr>
              <a:buNone/>
            </a:pPr>
            <a:r>
              <a:rPr lang="en-US" sz="2000" dirty="0"/>
              <a:t>}  </a:t>
            </a:r>
          </a:p>
          <a:p>
            <a:pPr>
              <a:buNone/>
            </a:pPr>
            <a:r>
              <a:rPr lang="en-US" sz="2000" dirty="0"/>
              <a:t>A(</a:t>
            </a:r>
            <a:r>
              <a:rPr lang="en-US" sz="2000" b="1" dirty="0" err="1"/>
              <a:t>int</a:t>
            </a:r>
            <a:r>
              <a:rPr lang="en-US" sz="2000" dirty="0"/>
              <a:t> x){  </a:t>
            </a:r>
          </a:p>
          <a:p>
            <a:pPr>
              <a:buNone/>
            </a:pPr>
            <a:r>
              <a:rPr lang="en-US" sz="2000" dirty="0"/>
              <a:t>System.out.println(x);  </a:t>
            </a:r>
          </a:p>
          <a:p>
            <a:pPr>
              <a:buNone/>
            </a:pPr>
            <a:r>
              <a:rPr lang="en-US" sz="2000" dirty="0"/>
              <a:t>}  </a:t>
            </a:r>
          </a:p>
          <a:p>
            <a:pPr>
              <a:buNone/>
            </a:pPr>
            <a:r>
              <a:rPr lang="en-US" sz="2000" dirty="0"/>
              <a:t>}  </a:t>
            </a:r>
          </a:p>
          <a:p>
            <a:pPr>
              <a:buNone/>
            </a:pPr>
            <a:r>
              <a:rPr lang="en-US" sz="2000" b="1" dirty="0"/>
              <a:t>class</a:t>
            </a:r>
            <a:r>
              <a:rPr lang="en-US" sz="2000" dirty="0"/>
              <a:t> TestThis6{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A </a:t>
            </a:r>
            <a:r>
              <a:rPr lang="en-US" sz="2000" dirty="0" err="1"/>
              <a:t>a</a:t>
            </a:r>
            <a:r>
              <a:rPr lang="en-US" sz="2000" dirty="0"/>
              <a:t>=</a:t>
            </a:r>
            <a:r>
              <a:rPr lang="en-US" sz="2000" b="1" dirty="0"/>
              <a:t>new</a:t>
            </a:r>
            <a:r>
              <a:rPr lang="en-US" sz="2000" dirty="0"/>
              <a:t> A();  </a:t>
            </a:r>
          </a:p>
          <a:p>
            <a:pPr>
              <a:buNone/>
            </a:pPr>
            <a:r>
              <a:rPr lang="en-US" sz="2000" dirty="0"/>
              <a:t>}}  </a:t>
            </a:r>
          </a:p>
        </p:txBody>
      </p:sp>
      <p:sp>
        <p:nvSpPr>
          <p:cNvPr id="6" name="Rectangle 5"/>
          <p:cNvSpPr/>
          <p:nvPr/>
        </p:nvSpPr>
        <p:spPr>
          <a:xfrm>
            <a:off x="5638800" y="3048000"/>
            <a:ext cx="1905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buNone/>
            </a:pPr>
            <a:r>
              <a:rPr lang="en-US" sz="2400" b="1" dirty="0">
                <a:solidFill>
                  <a:srgbClr val="FF0000"/>
                </a:solidFill>
              </a:rPr>
              <a:t>Output:</a:t>
            </a:r>
          </a:p>
          <a:p>
            <a:pPr>
              <a:buNone/>
            </a:pPr>
            <a:r>
              <a:rPr lang="en-US" sz="2400" dirty="0"/>
              <a:t>5</a:t>
            </a:r>
          </a:p>
          <a:p>
            <a:pPr>
              <a:buNone/>
            </a:pPr>
            <a:r>
              <a:rPr lang="en-US" sz="2400" dirty="0"/>
              <a:t>hello a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pPr algn="just"/>
            <a:r>
              <a:rPr lang="en-US" sz="2400" b="1" dirty="0">
                <a:solidFill>
                  <a:srgbClr val="FF0000"/>
                </a:solidFill>
              </a:rPr>
              <a:t>Real usage of this() constructor call</a:t>
            </a:r>
          </a:p>
          <a:p>
            <a:pPr algn="just"/>
            <a:r>
              <a:rPr lang="en-US" sz="2400" dirty="0"/>
              <a:t>The this() constructor call should be used to reuse the constructor from the constructor. It maintains the chain between the constructors i.e. it is used for constructor chaining. Let's see the example given below that displays the actual use of this keyword.</a:t>
            </a:r>
          </a:p>
          <a:p>
            <a:pPr algn="just"/>
            <a:endParaRPr lang="en-US" sz="2400" dirty="0"/>
          </a:p>
          <a:p>
            <a:pPr algn="just"/>
            <a:endParaRPr lang="en-US" sz="2400" dirty="0"/>
          </a:p>
          <a:p>
            <a:pPr algn="just"/>
            <a:endParaRPr lang="en-US" sz="2400" dirty="0"/>
          </a:p>
          <a:p>
            <a:pPr algn="just"/>
            <a:r>
              <a:rPr lang="en-US" sz="2400" b="1" dirty="0"/>
              <a:t>More details:</a:t>
            </a:r>
          </a:p>
        </p:txBody>
      </p:sp>
      <p:sp>
        <p:nvSpPr>
          <p:cNvPr id="7" name="Rectangle 6"/>
          <p:cNvSpPr/>
          <p:nvPr/>
        </p:nvSpPr>
        <p:spPr>
          <a:xfrm>
            <a:off x="685800" y="4953000"/>
            <a:ext cx="4756110" cy="707886"/>
          </a:xfrm>
          <a:prstGeom prst="rect">
            <a:avLst/>
          </a:prstGeom>
        </p:spPr>
        <p:txBody>
          <a:bodyPr wrap="none">
            <a:spAutoFit/>
          </a:bodyPr>
          <a:lstStyle/>
          <a:p>
            <a:r>
              <a:rPr lang="en-US" sz="2000" b="1" dirty="0">
                <a:hlinkClick r:id="rId3"/>
              </a:rPr>
              <a:t>https://www.javatpoint.com/this-keyword</a:t>
            </a:r>
            <a:endParaRPr lang="en-US" sz="2000" b="1" dirty="0"/>
          </a:p>
          <a:p>
            <a:endParaRPr lang="en-US"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Real usage of this() constructor call</a:t>
            </a:r>
          </a:p>
          <a:p>
            <a:pPr>
              <a:buNone/>
            </a:pPr>
            <a:r>
              <a:rPr lang="en-US" sz="2000" b="1" dirty="0"/>
              <a:t>class</a:t>
            </a:r>
            <a:r>
              <a:rPr lang="en-US" sz="2000" dirty="0"/>
              <a:t> Student{  </a:t>
            </a:r>
          </a:p>
          <a:p>
            <a:pPr>
              <a:buNone/>
            </a:pPr>
            <a:r>
              <a:rPr lang="en-US" sz="2000" b="1" dirty="0" err="1"/>
              <a:t>int</a:t>
            </a:r>
            <a:r>
              <a:rPr lang="en-US" sz="2000" dirty="0"/>
              <a:t> </a:t>
            </a:r>
            <a:r>
              <a:rPr lang="en-US" sz="2000" dirty="0" err="1"/>
              <a:t>rollno</a:t>
            </a:r>
            <a:r>
              <a:rPr lang="en-US" sz="2000" dirty="0"/>
              <a:t>;  </a:t>
            </a:r>
          </a:p>
          <a:p>
            <a:pPr>
              <a:buNone/>
            </a:pPr>
            <a:r>
              <a:rPr lang="en-US" sz="2000" dirty="0"/>
              <a:t>String </a:t>
            </a:r>
            <a:r>
              <a:rPr lang="en-US" sz="2000" dirty="0" err="1"/>
              <a:t>name,course</a:t>
            </a:r>
            <a:r>
              <a:rPr lang="en-US" sz="2000" dirty="0"/>
              <a:t>;  </a:t>
            </a:r>
          </a:p>
          <a:p>
            <a:pPr>
              <a:buNone/>
            </a:pPr>
            <a:r>
              <a:rPr lang="en-US" sz="2000" b="1" dirty="0"/>
              <a:t>float</a:t>
            </a:r>
            <a:r>
              <a:rPr lang="en-US" sz="2000" dirty="0"/>
              <a:t> fee;  </a:t>
            </a:r>
          </a:p>
          <a:p>
            <a:pPr>
              <a:buNone/>
            </a:pPr>
            <a:r>
              <a:rPr lang="en-US" sz="2000" dirty="0"/>
              <a:t>Student(</a:t>
            </a:r>
            <a:r>
              <a:rPr lang="en-US" sz="2000" b="1" dirty="0" err="1"/>
              <a:t>int</a:t>
            </a:r>
            <a:r>
              <a:rPr lang="en-US" sz="2000" dirty="0"/>
              <a:t> </a:t>
            </a:r>
            <a:r>
              <a:rPr lang="en-US" sz="2000" dirty="0" err="1"/>
              <a:t>rollno,String</a:t>
            </a:r>
            <a:r>
              <a:rPr lang="en-US" sz="2000" dirty="0"/>
              <a:t> name,</a:t>
            </a:r>
          </a:p>
          <a:p>
            <a:pPr>
              <a:buNone/>
            </a:pPr>
            <a:r>
              <a:rPr lang="en-US" sz="2000" dirty="0"/>
              <a:t>               String course){  </a:t>
            </a:r>
          </a:p>
          <a:p>
            <a:pPr>
              <a:buNone/>
            </a:pPr>
            <a:r>
              <a:rPr lang="en-US" sz="2000" b="1" dirty="0" err="1"/>
              <a:t>this</a:t>
            </a:r>
            <a:r>
              <a:rPr lang="en-US" sz="2000" dirty="0" err="1"/>
              <a:t>.rollno</a:t>
            </a:r>
            <a:r>
              <a:rPr lang="en-US" sz="2000" dirty="0"/>
              <a:t>=</a:t>
            </a:r>
            <a:r>
              <a:rPr lang="en-US" sz="2000" dirty="0" err="1"/>
              <a:t>rollno</a:t>
            </a:r>
            <a:r>
              <a:rPr lang="en-US" sz="2000" dirty="0"/>
              <a:t>;  </a:t>
            </a:r>
          </a:p>
          <a:p>
            <a:pPr>
              <a:buNone/>
            </a:pPr>
            <a:r>
              <a:rPr lang="en-US" sz="2000" b="1" dirty="0"/>
              <a:t>this</a:t>
            </a:r>
            <a:r>
              <a:rPr lang="en-US" sz="2000" dirty="0"/>
              <a:t>.name=name;  </a:t>
            </a:r>
          </a:p>
          <a:p>
            <a:pPr>
              <a:buNone/>
            </a:pPr>
            <a:r>
              <a:rPr lang="en-US" sz="2000" b="1" dirty="0" err="1"/>
              <a:t>this</a:t>
            </a:r>
            <a:r>
              <a:rPr lang="en-US" sz="2000" dirty="0" err="1"/>
              <a:t>.course</a:t>
            </a:r>
            <a:r>
              <a:rPr lang="en-US" sz="2000" dirty="0"/>
              <a:t>=course;  </a:t>
            </a:r>
          </a:p>
          <a:p>
            <a:pPr>
              <a:buNone/>
            </a:pPr>
            <a:r>
              <a:rPr lang="en-US" sz="2000" dirty="0"/>
              <a:t>}  </a:t>
            </a:r>
          </a:p>
          <a:p>
            <a:pPr>
              <a:buNone/>
            </a:pPr>
            <a:r>
              <a:rPr lang="en-US" sz="2000" dirty="0"/>
              <a:t>Student(</a:t>
            </a:r>
            <a:r>
              <a:rPr lang="en-US" sz="2000" b="1" dirty="0" err="1"/>
              <a:t>int</a:t>
            </a:r>
            <a:r>
              <a:rPr lang="en-US" sz="2000" dirty="0"/>
              <a:t> </a:t>
            </a:r>
            <a:r>
              <a:rPr lang="en-US" sz="2000" dirty="0" err="1"/>
              <a:t>rollno,String</a:t>
            </a:r>
            <a:r>
              <a:rPr lang="en-US" sz="2000" dirty="0"/>
              <a:t> </a:t>
            </a:r>
            <a:r>
              <a:rPr lang="en-US" sz="2000" dirty="0" err="1"/>
              <a:t>name,String</a:t>
            </a:r>
            <a:r>
              <a:rPr lang="en-US" sz="2000" dirty="0"/>
              <a:t> </a:t>
            </a:r>
            <a:r>
              <a:rPr lang="en-US" sz="2000" dirty="0" err="1"/>
              <a:t>course,</a:t>
            </a:r>
            <a:r>
              <a:rPr lang="en-US" sz="2000" b="1" dirty="0" err="1"/>
              <a:t>float</a:t>
            </a:r>
            <a:r>
              <a:rPr lang="en-US" sz="2000" dirty="0"/>
              <a:t> fee){  </a:t>
            </a:r>
          </a:p>
          <a:p>
            <a:pPr>
              <a:buNone/>
            </a:pPr>
            <a:r>
              <a:rPr lang="en-US" sz="2000" b="1" dirty="0"/>
              <a:t>this</a:t>
            </a:r>
            <a:r>
              <a:rPr lang="en-US" sz="2000" dirty="0"/>
              <a:t>(</a:t>
            </a:r>
            <a:r>
              <a:rPr lang="en-US" sz="2000" dirty="0" err="1"/>
              <a:t>rollno,name,course</a:t>
            </a:r>
            <a:r>
              <a:rPr lang="en-US" sz="2000" dirty="0"/>
              <a:t>);//reusing constructor  </a:t>
            </a:r>
          </a:p>
          <a:p>
            <a:pPr>
              <a:buNone/>
            </a:pPr>
            <a:r>
              <a:rPr lang="en-US" sz="2000" b="1" dirty="0"/>
              <a:t>this</a:t>
            </a:r>
            <a:r>
              <a:rPr lang="en-US" sz="2000" dirty="0"/>
              <a:t>.fee=fee;  </a:t>
            </a:r>
          </a:p>
          <a:p>
            <a:pPr>
              <a:buNone/>
            </a:pPr>
            <a:r>
              <a:rPr lang="en-US" sz="2000" dirty="0"/>
              <a:t>}  </a:t>
            </a:r>
          </a:p>
          <a:p>
            <a:pPr>
              <a:buNone/>
            </a:pPr>
            <a:r>
              <a:rPr lang="en-US" sz="2000" b="1" dirty="0"/>
              <a:t>void</a:t>
            </a:r>
            <a:r>
              <a:rPr lang="en-US" sz="2000" dirty="0"/>
              <a:t> display(){System.out.println(</a:t>
            </a:r>
            <a:r>
              <a:rPr lang="en-US" sz="2000" dirty="0" err="1"/>
              <a:t>rollno</a:t>
            </a:r>
            <a:r>
              <a:rPr lang="en-US" sz="2000" dirty="0"/>
              <a:t>+" "+name+" "+course+" "+fee);} }  </a:t>
            </a:r>
          </a:p>
        </p:txBody>
      </p:sp>
      <p:sp>
        <p:nvSpPr>
          <p:cNvPr id="6" name="Rectangle 5"/>
          <p:cNvSpPr/>
          <p:nvPr/>
        </p:nvSpPr>
        <p:spPr>
          <a:xfrm>
            <a:off x="4191000" y="3429000"/>
            <a:ext cx="37338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buNone/>
            </a:pPr>
            <a:r>
              <a:rPr lang="en-US" sz="2400" b="1" dirty="0">
                <a:solidFill>
                  <a:srgbClr val="FF0000"/>
                </a:solidFill>
              </a:rPr>
              <a:t>Output:</a:t>
            </a:r>
          </a:p>
          <a:p>
            <a:pPr>
              <a:buNone/>
            </a:pPr>
            <a:r>
              <a:rPr lang="fi-FI" sz="2400" dirty="0"/>
              <a:t>111 ankit java 0.0 </a:t>
            </a:r>
          </a:p>
          <a:p>
            <a:pPr>
              <a:buNone/>
            </a:pPr>
            <a:r>
              <a:rPr lang="fi-FI" sz="2400" dirty="0"/>
              <a:t>112 sumit java 6000.0</a:t>
            </a:r>
            <a:endParaRPr lang="en-US" sz="2400" dirty="0"/>
          </a:p>
        </p:txBody>
      </p:sp>
      <p:sp>
        <p:nvSpPr>
          <p:cNvPr id="7" name="Rectangle 6"/>
          <p:cNvSpPr/>
          <p:nvPr/>
        </p:nvSpPr>
        <p:spPr>
          <a:xfrm>
            <a:off x="3886200" y="1066800"/>
            <a:ext cx="50292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b="1" dirty="0"/>
              <a:t>class</a:t>
            </a:r>
            <a:r>
              <a:rPr lang="en-US" dirty="0"/>
              <a:t> TestThis7{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Student s1=</a:t>
            </a:r>
            <a:r>
              <a:rPr lang="en-US" b="1" dirty="0"/>
              <a:t>new</a:t>
            </a:r>
            <a:r>
              <a:rPr lang="en-US" dirty="0"/>
              <a:t> Student(111,"ankit","java");  </a:t>
            </a:r>
          </a:p>
          <a:p>
            <a:pPr>
              <a:buNone/>
            </a:pPr>
            <a:r>
              <a:rPr lang="en-US" dirty="0"/>
              <a:t>Student s2=</a:t>
            </a:r>
            <a:r>
              <a:rPr lang="en-US" b="1" dirty="0"/>
              <a:t>new</a:t>
            </a:r>
            <a:r>
              <a:rPr lang="en-US" dirty="0"/>
              <a:t> Student(112,"sumit","java",6000f);</a:t>
            </a:r>
          </a:p>
          <a:p>
            <a:pPr>
              <a:buNone/>
            </a:pPr>
            <a:r>
              <a:rPr lang="en-US" dirty="0"/>
              <a:t>s1.display();  </a:t>
            </a:r>
          </a:p>
          <a:p>
            <a:pPr>
              <a:buNone/>
            </a:pPr>
            <a:r>
              <a:rPr lang="en-US" dirty="0"/>
              <a:t>s2.display();  </a:t>
            </a:r>
          </a:p>
          <a:p>
            <a:pPr>
              <a:buNone/>
            </a:pPr>
            <a:r>
              <a:rPr lang="en-US" dirty="0"/>
              <a:t>}}  </a:t>
            </a:r>
          </a:p>
          <a:p>
            <a:pPr>
              <a:buNone/>
            </a:pPr>
            <a:endParaRPr lang="en-US" dirty="0"/>
          </a:p>
        </p:txBody>
      </p:sp>
      <p:sp>
        <p:nvSpPr>
          <p:cNvPr id="8" name="Rectangle 7"/>
          <p:cNvSpPr/>
          <p:nvPr/>
        </p:nvSpPr>
        <p:spPr>
          <a:xfrm>
            <a:off x="3657600" y="5486400"/>
            <a:ext cx="51054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b="1" dirty="0"/>
              <a:t>Rule: Call to this() must be the first statement in constructor.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Java final keyword</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vert="horz" lIns="91440" tIns="45720" rIns="91440" bIns="45720" rtlCol="0" anchor="t">
            <a:noAutofit/>
          </a:bodyPr>
          <a:lstStyle/>
          <a:p>
            <a:pPr algn="just"/>
            <a:r>
              <a:rPr lang="en-US" sz="2000" dirty="0"/>
              <a:t>The </a:t>
            </a:r>
            <a:r>
              <a:rPr lang="en-US" sz="2000" b="1" dirty="0"/>
              <a:t>final keyword</a:t>
            </a:r>
            <a:r>
              <a:rPr lang="en-US" sz="2000" dirty="0"/>
              <a:t> in java is used to restrict the user. The java final keyword can be used in many context. Final can be:</a:t>
            </a:r>
          </a:p>
          <a:p>
            <a:pPr algn="just"/>
            <a:r>
              <a:rPr lang="en-US" sz="2000" b="1" dirty="0">
                <a:solidFill>
                  <a:srgbClr val="FF0000"/>
                </a:solidFill>
              </a:rPr>
              <a:t>variable</a:t>
            </a:r>
            <a:endParaRPr lang="en-US" sz="2000" b="1">
              <a:solidFill>
                <a:srgbClr val="FF0000"/>
              </a:solidFill>
              <a:cs typeface="Calibri"/>
            </a:endParaRPr>
          </a:p>
          <a:p>
            <a:pPr algn="just"/>
            <a:r>
              <a:rPr lang="en-US" sz="2000" b="1" dirty="0">
                <a:solidFill>
                  <a:srgbClr val="FF0000"/>
                </a:solidFill>
              </a:rPr>
              <a:t>method</a:t>
            </a:r>
            <a:endParaRPr lang="en-US" sz="2000" b="1">
              <a:solidFill>
                <a:srgbClr val="FF0000"/>
              </a:solidFill>
              <a:cs typeface="Calibri"/>
            </a:endParaRPr>
          </a:p>
          <a:p>
            <a:pPr algn="just"/>
            <a:r>
              <a:rPr lang="en-US" sz="2000" b="1" dirty="0">
                <a:solidFill>
                  <a:srgbClr val="FF0000"/>
                </a:solidFill>
              </a:rPr>
              <a:t>class</a:t>
            </a:r>
            <a:endParaRPr lang="en-US" sz="2000" b="1">
              <a:solidFill>
                <a:srgbClr val="FF0000"/>
              </a:solidFill>
              <a:cs typeface="Calibri"/>
            </a:endParaRPr>
          </a:p>
          <a:p>
            <a:pPr algn="just"/>
            <a:r>
              <a:rPr lang="en-US" sz="2000" dirty="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p>
          <a:p>
            <a:pPr algn="just">
              <a:buNone/>
            </a:pPr>
            <a:r>
              <a:rPr lang="en-US" sz="2000" b="1" dirty="0">
                <a:solidFill>
                  <a:srgbClr val="FF0000"/>
                </a:solidFill>
              </a:rPr>
              <a:t>1) Java final variable</a:t>
            </a:r>
            <a:endParaRPr lang="en-US" sz="2000" b="1">
              <a:solidFill>
                <a:srgbClr val="FF0000"/>
              </a:solidFill>
            </a:endParaRPr>
          </a:p>
          <a:p>
            <a:pPr algn="just"/>
            <a:r>
              <a:rPr lang="en-US" sz="2000" dirty="0">
                <a:solidFill>
                  <a:srgbClr val="000000"/>
                </a:solidFill>
              </a:rPr>
              <a:t>If you make any variable as final, you cannot change the value of final variable(It will be constant).</a:t>
            </a:r>
            <a:endParaRPr lang="en-US"/>
          </a:p>
          <a:p>
            <a:pPr algn="just"/>
            <a:r>
              <a:rPr lang="en-US" sz="2000" b="1" dirty="0"/>
              <a:t>Example of final variable</a:t>
            </a:r>
          </a:p>
          <a:p>
            <a:pPr algn="just"/>
            <a:r>
              <a:rPr lang="en-US" sz="2000" dirty="0"/>
              <a:t>There is a final variable </a:t>
            </a:r>
            <a:r>
              <a:rPr lang="en-US" sz="2000" dirty="0" err="1"/>
              <a:t>speedlimit</a:t>
            </a:r>
            <a:r>
              <a:rPr lang="en-US" sz="2000" dirty="0"/>
              <a:t>, we are going to change the value of this variable, but It can't be changed because final variable once assigned a value can never be changed.</a:t>
            </a:r>
          </a:p>
          <a:p>
            <a:pPr algn="just"/>
            <a:endParaRPr 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Java final keyword</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pPr>
              <a:buNone/>
            </a:pPr>
            <a:r>
              <a:rPr lang="en-US" sz="2000" b="1" dirty="0"/>
              <a:t>class</a:t>
            </a:r>
            <a:r>
              <a:rPr lang="en-US" sz="2000" dirty="0"/>
              <a:t> Bike9{  </a:t>
            </a:r>
          </a:p>
          <a:p>
            <a:pPr>
              <a:buNone/>
            </a:pPr>
            <a:r>
              <a:rPr lang="en-US" sz="2000" dirty="0"/>
              <a:t> </a:t>
            </a:r>
            <a:r>
              <a:rPr lang="en-US" sz="2000" b="1" dirty="0"/>
              <a:t>final</a:t>
            </a:r>
            <a:r>
              <a:rPr lang="en-US" sz="2000" dirty="0"/>
              <a:t> </a:t>
            </a:r>
            <a:r>
              <a:rPr lang="en-US" sz="2000" b="1" dirty="0" err="1"/>
              <a:t>int</a:t>
            </a:r>
            <a:r>
              <a:rPr lang="en-US" sz="2000" dirty="0"/>
              <a:t> </a:t>
            </a:r>
            <a:r>
              <a:rPr lang="en-US" sz="2000" dirty="0" err="1"/>
              <a:t>speedlimit</a:t>
            </a:r>
            <a:r>
              <a:rPr lang="en-US" sz="2000" dirty="0"/>
              <a:t>=90;//final variable  </a:t>
            </a:r>
          </a:p>
          <a:p>
            <a:pPr>
              <a:buNone/>
            </a:pPr>
            <a:r>
              <a:rPr lang="en-US" sz="2000" dirty="0"/>
              <a:t> </a:t>
            </a:r>
            <a:r>
              <a:rPr lang="en-US" sz="2000" b="1" dirty="0"/>
              <a:t>void</a:t>
            </a:r>
            <a:r>
              <a:rPr lang="en-US" sz="2000" dirty="0"/>
              <a:t> run(){  </a:t>
            </a:r>
          </a:p>
          <a:p>
            <a:pPr>
              <a:buNone/>
            </a:pPr>
            <a:r>
              <a:rPr lang="en-US" sz="2000" dirty="0"/>
              <a:t>  </a:t>
            </a:r>
            <a:r>
              <a:rPr lang="en-US" sz="2000" dirty="0" err="1"/>
              <a:t>speedlimit</a:t>
            </a:r>
            <a:r>
              <a:rPr lang="en-US" sz="2000" dirty="0"/>
              <a:t>=400;  </a:t>
            </a:r>
          </a:p>
          <a:p>
            <a:pPr>
              <a:buNone/>
            </a:pPr>
            <a:r>
              <a:rPr lang="en-US" sz="2000" dirty="0"/>
              <a:t> }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Bike9 </a:t>
            </a:r>
            <a:r>
              <a:rPr lang="en-US" sz="2000" dirty="0" err="1"/>
              <a:t>obj</a:t>
            </a:r>
            <a:r>
              <a:rPr lang="en-US" sz="2000" dirty="0"/>
              <a:t>=</a:t>
            </a:r>
            <a:r>
              <a:rPr lang="en-US" sz="2000" b="1" dirty="0"/>
              <a:t>new</a:t>
            </a:r>
            <a:r>
              <a:rPr lang="en-US" sz="2000" dirty="0"/>
              <a:t>  Bike9();  </a:t>
            </a:r>
          </a:p>
          <a:p>
            <a:pPr>
              <a:buNone/>
            </a:pPr>
            <a:r>
              <a:rPr lang="en-US" sz="2000" dirty="0"/>
              <a:t> </a:t>
            </a:r>
            <a:r>
              <a:rPr lang="en-US" sz="2000" dirty="0" err="1"/>
              <a:t>obj.run</a:t>
            </a:r>
            <a:r>
              <a:rPr lang="en-US" sz="2000" dirty="0"/>
              <a:t>();  </a:t>
            </a:r>
          </a:p>
          <a:p>
            <a:pPr>
              <a:buNone/>
            </a:pPr>
            <a:r>
              <a:rPr lang="en-US" sz="2000" dirty="0"/>
              <a:t> }  </a:t>
            </a:r>
          </a:p>
          <a:p>
            <a:pPr>
              <a:buNone/>
            </a:pPr>
            <a:r>
              <a:rPr lang="en-US" sz="2000" dirty="0"/>
              <a:t>}//end of class  </a:t>
            </a:r>
          </a:p>
          <a:p>
            <a:pPr>
              <a:buNone/>
            </a:pPr>
            <a:endParaRPr lang="en-US" sz="2000" dirty="0"/>
          </a:p>
          <a:p>
            <a:pPr>
              <a:buNone/>
            </a:pPr>
            <a:endParaRPr lang="en-US" sz="2000" dirty="0"/>
          </a:p>
          <a:p>
            <a:pPr>
              <a:buNone/>
            </a:pPr>
            <a:endParaRPr lang="en-US" sz="2000" dirty="0"/>
          </a:p>
          <a:p>
            <a:pPr>
              <a:buNone/>
            </a:pPr>
            <a:r>
              <a:rPr lang="en-US" sz="2000" b="1" dirty="0">
                <a:solidFill>
                  <a:srgbClr val="FF0000"/>
                </a:solidFill>
              </a:rPr>
              <a:t>Output: Compile Time Error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Java final keyword</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2) Java final method</a:t>
            </a:r>
          </a:p>
          <a:p>
            <a:r>
              <a:rPr lang="en-US" sz="2000" dirty="0"/>
              <a:t>If you make any method as final, you cannot override it.</a:t>
            </a:r>
          </a:p>
          <a:p>
            <a:r>
              <a:rPr lang="en-US" sz="2000" b="1" dirty="0"/>
              <a:t>Example of final method</a:t>
            </a:r>
          </a:p>
          <a:p>
            <a:pPr>
              <a:buNone/>
            </a:pPr>
            <a:r>
              <a:rPr lang="en-US" sz="2000" b="1" dirty="0"/>
              <a:t>class</a:t>
            </a:r>
            <a:r>
              <a:rPr lang="en-US" sz="2000" dirty="0"/>
              <a:t> Bike{  </a:t>
            </a:r>
          </a:p>
          <a:p>
            <a:pPr>
              <a:buNone/>
            </a:pPr>
            <a:r>
              <a:rPr lang="en-US" sz="2000" dirty="0"/>
              <a:t>  </a:t>
            </a:r>
            <a:r>
              <a:rPr lang="en-US" sz="2000" b="1" dirty="0"/>
              <a:t>final</a:t>
            </a:r>
            <a:r>
              <a:rPr lang="en-US" sz="2000" dirty="0"/>
              <a:t> </a:t>
            </a:r>
            <a:r>
              <a:rPr lang="en-US" sz="2000" b="1" dirty="0"/>
              <a:t>void</a:t>
            </a:r>
            <a:r>
              <a:rPr lang="en-US" sz="2000" dirty="0"/>
              <a:t> run(){System.out.println("running");}  </a:t>
            </a:r>
          </a:p>
          <a:p>
            <a:pPr>
              <a:buNone/>
            </a:pPr>
            <a:r>
              <a:rPr lang="en-US" sz="2000" dirty="0"/>
              <a:t>}  </a:t>
            </a:r>
          </a:p>
          <a:p>
            <a:pPr>
              <a:buNone/>
            </a:pPr>
            <a:r>
              <a:rPr lang="en-US" sz="2000" dirty="0"/>
              <a:t>     </a:t>
            </a:r>
          </a:p>
          <a:p>
            <a:pPr>
              <a:buNone/>
            </a:pPr>
            <a:r>
              <a:rPr lang="en-US" sz="2000" b="1" dirty="0"/>
              <a:t>class</a:t>
            </a:r>
            <a:r>
              <a:rPr lang="en-US" sz="2000" dirty="0"/>
              <a:t> Honda </a:t>
            </a:r>
            <a:r>
              <a:rPr lang="en-US" sz="2000" b="1" dirty="0"/>
              <a:t>extends</a:t>
            </a:r>
            <a:r>
              <a:rPr lang="en-US" sz="2000" dirty="0"/>
              <a:t> Bike{  </a:t>
            </a:r>
          </a:p>
          <a:p>
            <a:pPr>
              <a:buNone/>
            </a:pPr>
            <a:r>
              <a:rPr lang="en-US" sz="2000" dirty="0"/>
              <a:t>   </a:t>
            </a:r>
            <a:r>
              <a:rPr lang="en-US" sz="2000" b="1" dirty="0"/>
              <a:t>void</a:t>
            </a:r>
            <a:r>
              <a:rPr lang="en-US" sz="2000" dirty="0"/>
              <a:t> run(){System.out.println("running safely with 100kmph");}  </a:t>
            </a:r>
          </a:p>
          <a:p>
            <a:pPr>
              <a:buNone/>
            </a:pPr>
            <a:r>
              <a:rPr lang="en-US" sz="2000" dirty="0"/>
              <a:t>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Honda </a:t>
            </a:r>
            <a:r>
              <a:rPr lang="en-US" sz="2000" dirty="0" err="1"/>
              <a:t>honda</a:t>
            </a:r>
            <a:r>
              <a:rPr lang="en-US" sz="2000" dirty="0"/>
              <a:t>= </a:t>
            </a:r>
            <a:r>
              <a:rPr lang="en-US" sz="2000" b="1" dirty="0"/>
              <a:t>new</a:t>
            </a:r>
            <a:r>
              <a:rPr lang="en-US" sz="2000" dirty="0"/>
              <a:t> Honda();  </a:t>
            </a:r>
          </a:p>
          <a:p>
            <a:pPr>
              <a:buNone/>
            </a:pPr>
            <a:r>
              <a:rPr lang="en-US" sz="2000" dirty="0"/>
              <a:t>   </a:t>
            </a:r>
            <a:r>
              <a:rPr lang="en-US" sz="2000" dirty="0" err="1"/>
              <a:t>honda.run</a:t>
            </a:r>
            <a:r>
              <a:rPr lang="en-US" sz="2000" dirty="0"/>
              <a:t>();  </a:t>
            </a:r>
          </a:p>
          <a:p>
            <a:pPr>
              <a:buNone/>
            </a:pPr>
            <a:r>
              <a:rPr lang="en-US" sz="2000" dirty="0"/>
              <a:t>   }  </a:t>
            </a:r>
          </a:p>
          <a:p>
            <a:pPr>
              <a:buNone/>
            </a:pPr>
            <a:r>
              <a:rPr lang="en-US" sz="2000" dirty="0"/>
              <a:t>}  </a:t>
            </a:r>
          </a:p>
        </p:txBody>
      </p:sp>
      <p:sp>
        <p:nvSpPr>
          <p:cNvPr id="6" name="Rectangle 5"/>
          <p:cNvSpPr/>
          <p:nvPr/>
        </p:nvSpPr>
        <p:spPr>
          <a:xfrm>
            <a:off x="3962400" y="5334000"/>
            <a:ext cx="282840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b="1" dirty="0">
                <a:solidFill>
                  <a:srgbClr val="FF0000"/>
                </a:solidFill>
              </a:rPr>
              <a:t>Output: Compile Time Error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Java final keyword</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3) Java final class</a:t>
            </a:r>
          </a:p>
          <a:p>
            <a:r>
              <a:rPr lang="en-US" sz="2000" dirty="0"/>
              <a:t>If you make any class as final, you cannot extend it.</a:t>
            </a:r>
          </a:p>
          <a:p>
            <a:r>
              <a:rPr lang="en-US" sz="2000" b="1" dirty="0"/>
              <a:t>Example of final class</a:t>
            </a:r>
          </a:p>
          <a:p>
            <a:pPr>
              <a:buNone/>
            </a:pPr>
            <a:r>
              <a:rPr lang="en-US" sz="2000" b="1" dirty="0"/>
              <a:t>final</a:t>
            </a:r>
            <a:r>
              <a:rPr lang="en-US" sz="2000" dirty="0"/>
              <a:t> </a:t>
            </a:r>
            <a:r>
              <a:rPr lang="en-US" sz="2000" b="1" dirty="0"/>
              <a:t>class</a:t>
            </a:r>
            <a:r>
              <a:rPr lang="en-US" sz="2000" dirty="0"/>
              <a:t> Bike{}  </a:t>
            </a:r>
          </a:p>
          <a:p>
            <a:pPr>
              <a:buNone/>
            </a:pPr>
            <a:r>
              <a:rPr lang="en-US" sz="2000" dirty="0"/>
              <a:t>  </a:t>
            </a:r>
          </a:p>
          <a:p>
            <a:pPr>
              <a:buNone/>
            </a:pPr>
            <a:r>
              <a:rPr lang="en-US" sz="2000" b="1" dirty="0"/>
              <a:t>class</a:t>
            </a:r>
            <a:r>
              <a:rPr lang="en-US" sz="2000" dirty="0"/>
              <a:t> Honda1 </a:t>
            </a:r>
            <a:r>
              <a:rPr lang="en-US" sz="2000" b="1" dirty="0"/>
              <a:t>extends</a:t>
            </a:r>
            <a:r>
              <a:rPr lang="en-US" sz="2000" dirty="0"/>
              <a:t> Bike{  </a:t>
            </a:r>
          </a:p>
          <a:p>
            <a:pPr>
              <a:buNone/>
            </a:pPr>
            <a:r>
              <a:rPr lang="en-US" sz="2000" dirty="0"/>
              <a:t>  </a:t>
            </a:r>
            <a:r>
              <a:rPr lang="en-US" sz="2000" b="1" dirty="0"/>
              <a:t>void</a:t>
            </a:r>
            <a:r>
              <a:rPr lang="en-US" sz="2000" dirty="0"/>
              <a:t> run(){System.out.println("running safely with 100kmph");}  </a:t>
            </a:r>
          </a:p>
          <a:p>
            <a:pPr>
              <a:buNone/>
            </a:pPr>
            <a:r>
              <a:rPr lang="en-US" sz="2000" dirty="0"/>
              <a:t>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Honda1 </a:t>
            </a:r>
            <a:r>
              <a:rPr lang="en-US" sz="2000" dirty="0" err="1"/>
              <a:t>honda</a:t>
            </a:r>
            <a:r>
              <a:rPr lang="en-US" sz="2000" dirty="0"/>
              <a:t>= </a:t>
            </a:r>
            <a:r>
              <a:rPr lang="en-US" sz="2000" b="1" dirty="0"/>
              <a:t>new</a:t>
            </a:r>
            <a:r>
              <a:rPr lang="en-US" sz="2000" dirty="0"/>
              <a:t> Honda1();  </a:t>
            </a:r>
          </a:p>
          <a:p>
            <a:pPr>
              <a:buNone/>
            </a:pPr>
            <a:r>
              <a:rPr lang="en-US" sz="2000" dirty="0"/>
              <a:t>  </a:t>
            </a:r>
            <a:r>
              <a:rPr lang="en-US" sz="2000" dirty="0" err="1"/>
              <a:t>honda.run</a:t>
            </a:r>
            <a:r>
              <a:rPr lang="en-US" sz="2000" dirty="0"/>
              <a:t>();  </a:t>
            </a:r>
          </a:p>
          <a:p>
            <a:pPr>
              <a:buNone/>
            </a:pPr>
            <a:r>
              <a:rPr lang="en-US" sz="2000" dirty="0"/>
              <a:t>  }  </a:t>
            </a:r>
          </a:p>
          <a:p>
            <a:pPr>
              <a:buNone/>
            </a:pPr>
            <a:r>
              <a:rPr lang="en-US" sz="2000" dirty="0"/>
              <a:t>}  </a:t>
            </a:r>
          </a:p>
          <a:p>
            <a:pPr>
              <a:buNone/>
            </a:pPr>
            <a:endParaRPr lang="en-US" sz="2000" dirty="0"/>
          </a:p>
          <a:p>
            <a:pPr>
              <a:buNone/>
            </a:pPr>
            <a:r>
              <a:rPr lang="en-US" sz="2000" b="1" dirty="0"/>
              <a:t>More details: </a:t>
            </a:r>
            <a:r>
              <a:rPr lang="en-US" sz="2000" dirty="0">
                <a:hlinkClick r:id="rId3"/>
              </a:rPr>
              <a:t>https://www.javatpoint.com/final-keyword</a:t>
            </a:r>
            <a:endParaRPr lang="en-US" sz="2000" dirty="0"/>
          </a:p>
          <a:p>
            <a:pPr>
              <a:buNone/>
            </a:pPr>
            <a:endParaRPr lang="en-US" sz="2000" dirty="0"/>
          </a:p>
        </p:txBody>
      </p:sp>
      <p:sp>
        <p:nvSpPr>
          <p:cNvPr id="6" name="Rectangle 5"/>
          <p:cNvSpPr/>
          <p:nvPr/>
        </p:nvSpPr>
        <p:spPr>
          <a:xfrm>
            <a:off x="3962400" y="4953000"/>
            <a:ext cx="282840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b="1" dirty="0">
                <a:solidFill>
                  <a:srgbClr val="FF0000"/>
                </a:solidFill>
              </a:rPr>
              <a:t>Output: Compile Time Error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381000" y="457200"/>
            <a:ext cx="8382000" cy="5324535"/>
          </a:xfrm>
          <a:prstGeom prst="rect">
            <a:avLst/>
          </a:prstGeom>
          <a:noFill/>
          <a:ln w="9525">
            <a:noFill/>
            <a:miter lim="800000"/>
            <a:headEnd/>
            <a:tailEnd/>
          </a:ln>
        </p:spPr>
        <p:txBody>
          <a:bodyPr wrap="square" anchor="ctr">
            <a:spAutoFit/>
          </a:bodyPr>
          <a:lstStyle/>
          <a:p>
            <a:r>
              <a:rPr lang="en-US" sz="2000" b="1" dirty="0">
                <a:solidFill>
                  <a:srgbClr val="0000FF"/>
                </a:solidFill>
              </a:rPr>
              <a:t>Q) What is blank or uninitialized final variable?</a:t>
            </a:r>
          </a:p>
          <a:p>
            <a:r>
              <a:rPr lang="en-US" sz="2000" dirty="0"/>
              <a:t>A final variable that is not initialized at the time of declaration is known as blank final variable.</a:t>
            </a:r>
          </a:p>
          <a:p>
            <a:r>
              <a:rPr lang="en-US" sz="2000" dirty="0"/>
              <a:t>If you want to create a variable that is initialized at the time of creating object and once initialized may not be changed, it is useful. For example PAN CARD number of an employee.</a:t>
            </a:r>
          </a:p>
          <a:p>
            <a:r>
              <a:rPr lang="en-US" sz="2000" dirty="0"/>
              <a:t>It can be initialized only in constructor.</a:t>
            </a:r>
          </a:p>
          <a:p>
            <a:endParaRPr lang="en-US" sz="2000" dirty="0"/>
          </a:p>
          <a:p>
            <a:r>
              <a:rPr lang="en-US" sz="2000" b="1" dirty="0">
                <a:solidFill>
                  <a:srgbClr val="FF0000"/>
                </a:solidFill>
              </a:rPr>
              <a:t>Example of blank final variable</a:t>
            </a:r>
          </a:p>
          <a:p>
            <a:endParaRPr lang="en-US" sz="2000" dirty="0"/>
          </a:p>
          <a:p>
            <a:r>
              <a:rPr lang="en-US" sz="2000" b="1" dirty="0"/>
              <a:t>class</a:t>
            </a:r>
            <a:r>
              <a:rPr lang="en-US" sz="2000" dirty="0"/>
              <a:t> Student</a:t>
            </a:r>
          </a:p>
          <a:p>
            <a:r>
              <a:rPr lang="en-US" sz="2000" dirty="0"/>
              <a:t>{  </a:t>
            </a:r>
          </a:p>
          <a:p>
            <a:r>
              <a:rPr lang="en-US" sz="2000" b="1" dirty="0" err="1"/>
              <a:t>int</a:t>
            </a:r>
            <a:r>
              <a:rPr lang="en-US" sz="2000" dirty="0"/>
              <a:t> id;  </a:t>
            </a:r>
          </a:p>
          <a:p>
            <a:r>
              <a:rPr lang="en-US" sz="2000" dirty="0"/>
              <a:t>String name;  </a:t>
            </a:r>
          </a:p>
          <a:p>
            <a:r>
              <a:rPr lang="en-US" sz="2000" b="1" dirty="0"/>
              <a:t>final</a:t>
            </a:r>
            <a:r>
              <a:rPr lang="en-US" sz="2000" dirty="0"/>
              <a:t> String PAN_CARD_NUMBER;  </a:t>
            </a:r>
          </a:p>
          <a:p>
            <a:r>
              <a:rPr lang="en-US" sz="2000" dirty="0"/>
              <a:t>...  </a:t>
            </a:r>
          </a:p>
          <a:p>
            <a:r>
              <a:rPr lang="en-US" sz="2000" dirty="0"/>
              <a:t>}  </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Rectangle 5"/>
          <p:cNvSpPr/>
          <p:nvPr/>
        </p:nvSpPr>
        <p:spPr>
          <a:xfrm>
            <a:off x="2895600" y="0"/>
            <a:ext cx="4036041" cy="461665"/>
          </a:xfrm>
          <a:prstGeom prst="rect">
            <a:avLst/>
          </a:prstGeom>
        </p:spPr>
        <p:txBody>
          <a:bodyPr wrap="none">
            <a:spAutoFit/>
          </a:bodyPr>
          <a:lstStyle/>
          <a:p>
            <a:r>
              <a:rPr lang="en-US" sz="2400" b="1" dirty="0">
                <a:solidFill>
                  <a:srgbClr val="FF0000"/>
                </a:solidFill>
              </a:rPr>
              <a:t>Applying final keyword in Java</a:t>
            </a:r>
            <a:endParaRPr lang="en-US" sz="2400" dirty="0">
              <a:solidFill>
                <a:srgbClr val="FF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800" b="1" cap="all" dirty="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rPr>
              <a:t>U</a:t>
            </a:r>
            <a:r>
              <a:rPr lang="en-US" sz="2800" b="1" dirty="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rPr>
              <a:t>nit</a:t>
            </a:r>
            <a:r>
              <a:rPr lang="en-US" sz="2800" b="1" cap="all" dirty="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rPr>
              <a:t>-2  </a:t>
            </a:r>
            <a:r>
              <a:rPr lang="en-US" sz="2800" b="1" dirty="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rPr>
              <a:t>Java Object-oriented Programming </a:t>
            </a:r>
            <a:endParaRPr lang="en-US" sz="2800" b="1" cap="all" dirty="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304800" y="762000"/>
            <a:ext cx="8458200" cy="5334000"/>
          </a:xfrm>
        </p:spPr>
        <p:txBody>
          <a:bodyPr>
            <a:noAutofit/>
          </a:bodyPr>
          <a:lstStyle/>
          <a:p>
            <a:pPr algn="just"/>
            <a:r>
              <a:rPr lang="en-US" sz="2400" b="1" dirty="0">
                <a:solidFill>
                  <a:srgbClr val="FF0000"/>
                </a:solidFill>
              </a:rPr>
              <a:t>Java OOP (Basics)</a:t>
            </a:r>
          </a:p>
          <a:p>
            <a:pPr algn="just"/>
            <a:r>
              <a:rPr lang="en-US" sz="2400" dirty="0"/>
              <a:t>Java Class and Objects, Java Methods, Java Constructor, Java Strings, Java Access Modifiers, </a:t>
            </a:r>
            <a:r>
              <a:rPr lang="en-US" sz="2400" b="1" dirty="0">
                <a:solidFill>
                  <a:srgbClr val="0000FF"/>
                </a:solidFill>
              </a:rPr>
              <a:t>Java this keyword, Java final keyword, Java Recursion, Java instance of Operator, Java Single Class and Anonymous Class, Java </a:t>
            </a:r>
            <a:r>
              <a:rPr lang="en-US" sz="2400" b="1" dirty="0" err="1">
                <a:solidFill>
                  <a:srgbClr val="0000FF"/>
                </a:solidFill>
              </a:rPr>
              <a:t>enum</a:t>
            </a:r>
            <a:r>
              <a:rPr lang="en-US" sz="2400" b="1" dirty="0">
                <a:solidFill>
                  <a:srgbClr val="0000FF"/>
                </a:solidFill>
              </a:rPr>
              <a:t> Class </a:t>
            </a:r>
          </a:p>
          <a:p>
            <a:pPr algn="just"/>
            <a:r>
              <a:rPr lang="en-US" sz="2400" b="1" dirty="0">
                <a:solidFill>
                  <a:srgbClr val="FF0000"/>
                </a:solidFill>
              </a:rPr>
              <a:t>Java OOP (Inheritance &amp; Polymorphism)</a:t>
            </a:r>
          </a:p>
          <a:p>
            <a:pPr algn="just"/>
            <a:r>
              <a:rPr lang="en-US" sz="2400" dirty="0"/>
              <a:t>Java Inheritance, Java Method Overriding, Java super Keyword, Abstract Class &amp;  Method, Java Interfaces, Java Polymorphism (overloading &amp; overriding), Java Encapsulation</a:t>
            </a:r>
          </a:p>
          <a:p>
            <a:pPr algn="just"/>
            <a:r>
              <a:rPr lang="en-US" sz="2400" b="1" dirty="0"/>
              <a:t> </a:t>
            </a:r>
            <a:r>
              <a:rPr lang="en-US" sz="2400" b="1" dirty="0">
                <a:solidFill>
                  <a:srgbClr val="FF0000"/>
                </a:solidFill>
              </a:rPr>
              <a:t>Java OOP (Other types of classes)</a:t>
            </a:r>
          </a:p>
          <a:p>
            <a:pPr algn="just"/>
            <a:r>
              <a:rPr lang="en-US" sz="2400" dirty="0"/>
              <a:t>Nested &amp; Inner Class, Java Static Class, Java Anonymous Class, Java </a:t>
            </a:r>
            <a:r>
              <a:rPr lang="pt-BR" sz="2400" dirty="0"/>
              <a:t>Singleton, Java enum Class, Java enum Constructor, Java enum </a:t>
            </a:r>
            <a:r>
              <a:rPr lang="en-US" sz="2400" dirty="0"/>
              <a:t>String, Java Reflection</a:t>
            </a:r>
            <a:endParaRPr lang="en-US" sz="2000" dirty="0"/>
          </a:p>
        </p:txBody>
      </p:sp>
      <p:sp>
        <p:nvSpPr>
          <p:cNvPr id="5" name="Footer Placeholder 4"/>
          <p:cNvSpPr>
            <a:spLocks noGrp="1"/>
          </p:cNvSpPr>
          <p:nvPr>
            <p:ph type="ftr" sz="quarter" idx="11"/>
          </p:nvPr>
        </p:nvSpPr>
        <p:spPr/>
        <p:txBody>
          <a:bodyPr/>
          <a:lstStyle/>
          <a:p>
            <a:r>
              <a:rPr lang="en-US" smtClean="0"/>
              <a:t>Unit-2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381000" y="457200"/>
            <a:ext cx="8382000" cy="5632311"/>
          </a:xfrm>
          <a:prstGeom prst="rect">
            <a:avLst/>
          </a:prstGeom>
          <a:noFill/>
          <a:ln w="9525">
            <a:noFill/>
            <a:miter lim="800000"/>
            <a:headEnd/>
            <a:tailEnd/>
          </a:ln>
        </p:spPr>
        <p:txBody>
          <a:bodyPr wrap="square" anchor="ctr">
            <a:spAutoFit/>
          </a:bodyPr>
          <a:lstStyle/>
          <a:p>
            <a:pPr algn="just"/>
            <a:r>
              <a:rPr lang="en-US" sz="2000" b="1" dirty="0">
                <a:solidFill>
                  <a:srgbClr val="0000FF"/>
                </a:solidFill>
              </a:rPr>
              <a:t>static blank final variable</a:t>
            </a:r>
          </a:p>
          <a:p>
            <a:pPr algn="just"/>
            <a:r>
              <a:rPr lang="en-US" sz="2000" dirty="0"/>
              <a:t>A static final variable that is not initialized at the time of declaration is known as static blank final variable. It can be initialized only in static block.</a:t>
            </a:r>
          </a:p>
          <a:p>
            <a:pPr algn="just"/>
            <a:endParaRPr lang="en-US" sz="2000" dirty="0"/>
          </a:p>
          <a:p>
            <a:r>
              <a:rPr lang="en-US" sz="2000" b="1" dirty="0">
                <a:solidFill>
                  <a:srgbClr val="FF0000"/>
                </a:solidFill>
              </a:rPr>
              <a:t>Example of static blank final variable</a:t>
            </a:r>
          </a:p>
          <a:p>
            <a:r>
              <a:rPr lang="en-US" sz="2000" b="1" dirty="0"/>
              <a:t>class</a:t>
            </a:r>
            <a:r>
              <a:rPr lang="en-US" sz="2000" dirty="0"/>
              <a:t> A</a:t>
            </a:r>
          </a:p>
          <a:p>
            <a:r>
              <a:rPr lang="en-US" sz="2000" dirty="0"/>
              <a:t>{  </a:t>
            </a:r>
          </a:p>
          <a:p>
            <a:r>
              <a:rPr lang="en-US" sz="2000" dirty="0"/>
              <a:t>  </a:t>
            </a:r>
            <a:r>
              <a:rPr lang="en-US" sz="2000" b="1" dirty="0"/>
              <a:t>static</a:t>
            </a:r>
            <a:r>
              <a:rPr lang="en-US" sz="2000" dirty="0"/>
              <a:t> </a:t>
            </a:r>
            <a:r>
              <a:rPr lang="en-US" sz="2000" b="1" dirty="0"/>
              <a:t>final</a:t>
            </a:r>
            <a:r>
              <a:rPr lang="en-US" sz="2000" dirty="0"/>
              <a:t> </a:t>
            </a:r>
            <a:r>
              <a:rPr lang="en-US" sz="2000" b="1" dirty="0" err="1"/>
              <a:t>int</a:t>
            </a:r>
            <a:r>
              <a:rPr lang="en-US" sz="2000" dirty="0"/>
              <a:t> data;    //static blank final variable  </a:t>
            </a:r>
          </a:p>
          <a:p>
            <a:r>
              <a:rPr lang="en-US" sz="2000" dirty="0"/>
              <a:t>  </a:t>
            </a:r>
            <a:r>
              <a:rPr lang="en-US" sz="2000" b="1" dirty="0"/>
              <a:t>static</a:t>
            </a:r>
          </a:p>
          <a:p>
            <a:r>
              <a:rPr lang="en-US" sz="2000" b="1" dirty="0"/>
              <a:t>       </a:t>
            </a:r>
            <a:r>
              <a:rPr lang="en-US" sz="2000" dirty="0"/>
              <a:t>{ data=50;}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a:t>
            </a:r>
          </a:p>
          <a:p>
            <a:r>
              <a:rPr lang="en-US" sz="2000" dirty="0"/>
              <a:t>{  </a:t>
            </a:r>
          </a:p>
          <a:p>
            <a:r>
              <a:rPr lang="en-US" sz="2000" dirty="0"/>
              <a:t>    System.out.println(</a:t>
            </a:r>
            <a:r>
              <a:rPr lang="en-US" sz="2000" dirty="0" err="1"/>
              <a:t>A.data</a:t>
            </a:r>
            <a:r>
              <a:rPr lang="en-US" sz="2000" dirty="0"/>
              <a:t>);  </a:t>
            </a:r>
          </a:p>
          <a:p>
            <a:r>
              <a:rPr lang="en-US" sz="2000" dirty="0"/>
              <a:t> }  </a:t>
            </a:r>
          </a:p>
          <a:p>
            <a:r>
              <a:rPr lang="en-US" sz="2000" dirty="0"/>
              <a:t>}  </a:t>
            </a:r>
          </a:p>
          <a:p>
            <a:pPr algn="just"/>
            <a:endParaRPr lang="en-US" sz="2000" dirty="0"/>
          </a:p>
          <a:p>
            <a:pPr algn="just"/>
            <a:r>
              <a:rPr lang="en-US" sz="2000" dirty="0"/>
              <a:t/>
            </a:r>
            <a:br>
              <a:rPr lang="en-US" sz="2000" dirty="0"/>
            </a:br>
            <a:endParaRPr lang="en-US" sz="2000" dirty="0"/>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Rectangle 5"/>
          <p:cNvSpPr/>
          <p:nvPr/>
        </p:nvSpPr>
        <p:spPr>
          <a:xfrm>
            <a:off x="2895600" y="0"/>
            <a:ext cx="4036041" cy="461665"/>
          </a:xfrm>
          <a:prstGeom prst="rect">
            <a:avLst/>
          </a:prstGeom>
        </p:spPr>
        <p:txBody>
          <a:bodyPr wrap="none">
            <a:spAutoFit/>
          </a:bodyPr>
          <a:lstStyle/>
          <a:p>
            <a:r>
              <a:rPr lang="en-US" sz="2400" b="1" dirty="0">
                <a:solidFill>
                  <a:srgbClr val="FF0000"/>
                </a:solidFill>
              </a:rPr>
              <a:t>Applying final keyword in Java</a:t>
            </a:r>
            <a:endParaRPr lang="en-US" sz="2400" dirty="0">
              <a:solidFill>
                <a:srgbClr val="FF0000"/>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381000" y="457200"/>
            <a:ext cx="8382000" cy="5016758"/>
          </a:xfrm>
          <a:prstGeom prst="rect">
            <a:avLst/>
          </a:prstGeom>
          <a:noFill/>
          <a:ln w="9525">
            <a:noFill/>
            <a:miter lim="800000"/>
            <a:headEnd/>
            <a:tailEnd/>
          </a:ln>
        </p:spPr>
        <p:txBody>
          <a:bodyPr wrap="square" anchor="ctr">
            <a:spAutoFit/>
          </a:bodyPr>
          <a:lstStyle/>
          <a:p>
            <a:r>
              <a:rPr lang="en-US" sz="2000" b="1" dirty="0" err="1">
                <a:solidFill>
                  <a:srgbClr val="0000FF"/>
                </a:solidFill>
              </a:rPr>
              <a:t>Que</a:t>
            </a:r>
            <a:r>
              <a:rPr lang="en-US" sz="2000" b="1" dirty="0">
                <a:solidFill>
                  <a:srgbClr val="0000FF"/>
                </a:solidFill>
              </a:rPr>
              <a:t>) Can we initialize blank final variable?</a:t>
            </a:r>
          </a:p>
          <a:p>
            <a:r>
              <a:rPr lang="en-US" sz="2000" dirty="0"/>
              <a:t>Yes, but only in constructor. For example:</a:t>
            </a:r>
          </a:p>
          <a:p>
            <a:r>
              <a:rPr lang="en-US" sz="2000" b="1" dirty="0"/>
              <a:t>class</a:t>
            </a:r>
            <a:r>
              <a:rPr lang="en-US" sz="2000" dirty="0"/>
              <a:t> Bike10{  </a:t>
            </a:r>
          </a:p>
          <a:p>
            <a:r>
              <a:rPr lang="en-US" sz="2000" dirty="0"/>
              <a:t>  </a:t>
            </a:r>
            <a:r>
              <a:rPr lang="en-US" sz="2000" b="1" dirty="0"/>
              <a:t>final</a:t>
            </a:r>
            <a:r>
              <a:rPr lang="en-US" sz="2000" dirty="0"/>
              <a:t> </a:t>
            </a:r>
            <a:r>
              <a:rPr lang="en-US" sz="2000" b="1" dirty="0" err="1"/>
              <a:t>int</a:t>
            </a:r>
            <a:r>
              <a:rPr lang="en-US" sz="2000" dirty="0"/>
              <a:t> </a:t>
            </a:r>
            <a:r>
              <a:rPr lang="en-US" sz="2000" dirty="0" err="1"/>
              <a:t>speedlimit</a:t>
            </a:r>
            <a:r>
              <a:rPr lang="en-US" sz="2000" dirty="0"/>
              <a:t>;//blank final variable  </a:t>
            </a:r>
          </a:p>
          <a:p>
            <a:r>
              <a:rPr lang="en-US" sz="2000" dirty="0"/>
              <a:t>    </a:t>
            </a:r>
          </a:p>
          <a:p>
            <a:r>
              <a:rPr lang="en-US" sz="2000" dirty="0"/>
              <a:t>  Bike10(){  </a:t>
            </a:r>
          </a:p>
          <a:p>
            <a:r>
              <a:rPr lang="en-US" sz="2000" dirty="0"/>
              <a:t>  </a:t>
            </a:r>
            <a:r>
              <a:rPr lang="en-US" sz="2000" dirty="0" err="1"/>
              <a:t>speedlimit</a:t>
            </a:r>
            <a:r>
              <a:rPr lang="en-US" sz="2000" dirty="0"/>
              <a:t>=70;  </a:t>
            </a:r>
          </a:p>
          <a:p>
            <a:r>
              <a:rPr lang="en-US" sz="2000" dirty="0"/>
              <a:t>  System.out.println(</a:t>
            </a:r>
            <a:r>
              <a:rPr lang="en-US" sz="2000" dirty="0" err="1"/>
              <a:t>speedlimit</a:t>
            </a:r>
            <a:r>
              <a:rPr lang="en-US" sz="2000" dirty="0"/>
              <a:t>);  </a:t>
            </a:r>
          </a:p>
          <a:p>
            <a:r>
              <a:rPr lang="en-US" sz="2000" dirty="0"/>
              <a:t>  }  </a:t>
            </a:r>
          </a:p>
          <a:p>
            <a:r>
              <a:rPr lang="en-US" sz="2000" dirty="0"/>
              <a:t>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a:t>
            </a:r>
            <a:r>
              <a:rPr lang="en-US" sz="2000" b="1" dirty="0"/>
              <a:t>new</a:t>
            </a:r>
            <a:r>
              <a:rPr lang="en-US" sz="2000" dirty="0"/>
              <a:t> Bike10();  </a:t>
            </a:r>
          </a:p>
          <a:p>
            <a:r>
              <a:rPr lang="en-US" sz="2000" dirty="0"/>
              <a:t> }  </a:t>
            </a:r>
          </a:p>
          <a:p>
            <a:r>
              <a:rPr lang="en-US" sz="2000" dirty="0"/>
              <a:t>}  </a:t>
            </a:r>
          </a:p>
          <a:p>
            <a:endParaRPr lang="en-US" sz="2000" dirty="0"/>
          </a:p>
          <a:p>
            <a:endParaRPr lang="en-US" sz="2000" dirty="0"/>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Rectangle 5"/>
          <p:cNvSpPr/>
          <p:nvPr/>
        </p:nvSpPr>
        <p:spPr>
          <a:xfrm>
            <a:off x="2895600" y="0"/>
            <a:ext cx="4036041" cy="461665"/>
          </a:xfrm>
          <a:prstGeom prst="rect">
            <a:avLst/>
          </a:prstGeom>
        </p:spPr>
        <p:txBody>
          <a:bodyPr wrap="none">
            <a:spAutoFit/>
          </a:bodyPr>
          <a:lstStyle/>
          <a:p>
            <a:r>
              <a:rPr lang="en-US" sz="2400" b="1" dirty="0">
                <a:solidFill>
                  <a:srgbClr val="FF0000"/>
                </a:solidFill>
              </a:rPr>
              <a:t>Applying final keyword in Java</a:t>
            </a:r>
            <a:endParaRPr lang="en-US" sz="2400" dirty="0">
              <a:solidFill>
                <a:srgbClr val="FF0000"/>
              </a:solidFill>
            </a:endParaRPr>
          </a:p>
        </p:txBody>
      </p:sp>
      <p:sp>
        <p:nvSpPr>
          <p:cNvPr id="7" name="Rectangle 6"/>
          <p:cNvSpPr/>
          <p:nvPr/>
        </p:nvSpPr>
        <p:spPr>
          <a:xfrm>
            <a:off x="5410200" y="2514600"/>
            <a:ext cx="1257075" cy="83099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400" b="1" dirty="0">
                <a:solidFill>
                  <a:srgbClr val="0000FF"/>
                </a:solidFill>
              </a:rPr>
              <a:t>Output: </a:t>
            </a:r>
          </a:p>
          <a:p>
            <a:r>
              <a:rPr lang="en-US" sz="2400" b="1" dirty="0">
                <a:solidFill>
                  <a:srgbClr val="FF0000"/>
                </a:solidFill>
              </a:rPr>
              <a:t>70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Recursion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pPr algn="just"/>
            <a:r>
              <a:rPr lang="en-US" sz="2400" dirty="0"/>
              <a:t>Recursion in java is a process in which a </a:t>
            </a:r>
            <a:r>
              <a:rPr lang="en-US" sz="2400" b="1" dirty="0">
                <a:solidFill>
                  <a:srgbClr val="FF0000"/>
                </a:solidFill>
              </a:rPr>
              <a:t>method calls itself continuously. </a:t>
            </a:r>
          </a:p>
          <a:p>
            <a:pPr algn="just"/>
            <a:r>
              <a:rPr lang="en-US" sz="2400" dirty="0"/>
              <a:t>A method in java that calls itself is called recursive method.</a:t>
            </a:r>
          </a:p>
          <a:p>
            <a:pPr algn="just"/>
            <a:r>
              <a:rPr lang="en-US" sz="2400" dirty="0"/>
              <a:t>It makes the code compact but complex to understand.</a:t>
            </a:r>
          </a:p>
          <a:p>
            <a:pPr algn="just"/>
            <a:endParaRPr lang="en-US" sz="2400" dirty="0"/>
          </a:p>
          <a:p>
            <a:pPr algn="just">
              <a:buNone/>
            </a:pPr>
            <a:r>
              <a:rPr lang="en-US" sz="2400" b="1" dirty="0"/>
              <a:t>Syntax:</a:t>
            </a:r>
            <a:endParaRPr lang="en-US" sz="2400" dirty="0"/>
          </a:p>
          <a:p>
            <a:pPr algn="just">
              <a:buNone/>
            </a:pPr>
            <a:r>
              <a:rPr lang="en-US" sz="2400" dirty="0" err="1"/>
              <a:t>returntype</a:t>
            </a:r>
            <a:r>
              <a:rPr lang="en-US" sz="2400" dirty="0"/>
              <a:t> </a:t>
            </a:r>
            <a:r>
              <a:rPr lang="en-US" sz="2400" dirty="0" err="1"/>
              <a:t>methodname</a:t>
            </a:r>
            <a:r>
              <a:rPr lang="en-US" sz="2400" dirty="0"/>
              <a:t>(){  </a:t>
            </a:r>
          </a:p>
          <a:p>
            <a:pPr algn="just">
              <a:buNone/>
            </a:pPr>
            <a:r>
              <a:rPr lang="en-US" sz="2400" dirty="0"/>
              <a:t>//code to be executed  </a:t>
            </a:r>
          </a:p>
          <a:p>
            <a:pPr algn="just">
              <a:buNone/>
            </a:pPr>
            <a:r>
              <a:rPr lang="en-US" sz="2400" dirty="0" err="1"/>
              <a:t>methodname</a:t>
            </a:r>
            <a:r>
              <a:rPr lang="en-US" sz="2400" dirty="0"/>
              <a:t>();//calling same method  </a:t>
            </a:r>
          </a:p>
          <a:p>
            <a:pPr algn="just">
              <a:buNone/>
            </a:pPr>
            <a:r>
              <a:rPr lang="en-US" sz="2400" dirty="0"/>
              <a:t>} </a:t>
            </a:r>
          </a:p>
          <a:p>
            <a:pPr algn="just"/>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Recursion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Java Recursion Example 1: Infinite times</a:t>
            </a:r>
          </a:p>
          <a:p>
            <a:pPr>
              <a:buNone/>
            </a:pPr>
            <a:r>
              <a:rPr lang="en-US" sz="2000" b="1" dirty="0"/>
              <a:t>public</a:t>
            </a:r>
            <a:r>
              <a:rPr lang="en-US" sz="2000" dirty="0"/>
              <a:t> </a:t>
            </a:r>
            <a:r>
              <a:rPr lang="en-US" sz="2000" b="1" dirty="0"/>
              <a:t>class</a:t>
            </a:r>
            <a:r>
              <a:rPr lang="en-US" sz="2000" dirty="0"/>
              <a:t> RecursionExample1 {  </a:t>
            </a:r>
          </a:p>
          <a:p>
            <a:pPr>
              <a:buNone/>
            </a:pPr>
            <a:r>
              <a:rPr lang="en-US" sz="2000" b="1" dirty="0"/>
              <a:t>static</a:t>
            </a:r>
            <a:r>
              <a:rPr lang="en-US" sz="2000" dirty="0"/>
              <a:t> </a:t>
            </a:r>
            <a:r>
              <a:rPr lang="en-US" sz="2000" b="1" dirty="0"/>
              <a:t>void</a:t>
            </a:r>
            <a:r>
              <a:rPr lang="en-US" sz="2000" dirty="0"/>
              <a:t> p(){  </a:t>
            </a:r>
          </a:p>
          <a:p>
            <a:pPr>
              <a:buNone/>
            </a:pPr>
            <a:r>
              <a:rPr lang="en-US" sz="2000" dirty="0"/>
              <a:t>System.out.println("hello");  </a:t>
            </a:r>
          </a:p>
          <a:p>
            <a:pPr>
              <a:buNone/>
            </a:pPr>
            <a:r>
              <a:rPr lang="en-US" sz="2000" dirty="0"/>
              <a:t>p();  </a:t>
            </a:r>
          </a:p>
          <a:p>
            <a:pPr>
              <a:buNone/>
            </a:pPr>
            <a:r>
              <a:rPr lang="en-US" sz="2000" dirty="0"/>
              <a:t>}  </a:t>
            </a:r>
          </a:p>
          <a:p>
            <a:pPr>
              <a:buNone/>
            </a:pPr>
            <a:r>
              <a:rPr lang="en-US" sz="2000" dirty="0"/>
              <a:t>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buNone/>
            </a:pPr>
            <a:r>
              <a:rPr lang="en-US" sz="2000" dirty="0"/>
              <a:t>p();  </a:t>
            </a:r>
          </a:p>
          <a:p>
            <a:pPr>
              <a:buNone/>
            </a:pPr>
            <a:r>
              <a:rPr lang="en-US" sz="2000" dirty="0"/>
              <a:t>}  </a:t>
            </a:r>
          </a:p>
          <a:p>
            <a:pPr>
              <a:buNone/>
            </a:pPr>
            <a:r>
              <a:rPr lang="en-US" sz="2000" dirty="0"/>
              <a:t>}  </a:t>
            </a:r>
          </a:p>
        </p:txBody>
      </p:sp>
      <p:sp>
        <p:nvSpPr>
          <p:cNvPr id="6" name="Rectangle 5"/>
          <p:cNvSpPr/>
          <p:nvPr/>
        </p:nvSpPr>
        <p:spPr>
          <a:xfrm>
            <a:off x="4038600" y="4038600"/>
            <a:ext cx="3197157" cy="163121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sz="2000" b="1" dirty="0">
                <a:solidFill>
                  <a:srgbClr val="FF0000"/>
                </a:solidFill>
              </a:rPr>
              <a:t>Output: </a:t>
            </a:r>
          </a:p>
          <a:p>
            <a:pPr>
              <a:buNone/>
            </a:pPr>
            <a:r>
              <a:rPr lang="en-US" sz="2000" dirty="0"/>
              <a:t>hello </a:t>
            </a:r>
          </a:p>
          <a:p>
            <a:pPr>
              <a:buNone/>
            </a:pPr>
            <a:r>
              <a:rPr lang="en-US" sz="2000" dirty="0"/>
              <a:t>hello </a:t>
            </a:r>
          </a:p>
          <a:p>
            <a:pPr>
              <a:buNone/>
            </a:pPr>
            <a:r>
              <a:rPr lang="en-US" sz="2000" dirty="0"/>
              <a:t>... </a:t>
            </a:r>
          </a:p>
          <a:p>
            <a:pPr>
              <a:buNone/>
            </a:pPr>
            <a:r>
              <a:rPr lang="en-US" sz="2000" dirty="0" err="1"/>
              <a:t>java.lang.StackOverflowError</a:t>
            </a:r>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Recursion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Java Recursion Example 2: Finite times</a:t>
            </a:r>
          </a:p>
          <a:p>
            <a:pPr>
              <a:buNone/>
            </a:pPr>
            <a:r>
              <a:rPr lang="en-US" sz="2000" b="1" dirty="0"/>
              <a:t>public</a:t>
            </a:r>
            <a:r>
              <a:rPr lang="en-US" sz="2000" dirty="0"/>
              <a:t> </a:t>
            </a:r>
            <a:r>
              <a:rPr lang="en-US" sz="2000" b="1" dirty="0"/>
              <a:t>class</a:t>
            </a:r>
            <a:r>
              <a:rPr lang="en-US" sz="2000" dirty="0"/>
              <a:t> RecursionExample2 {  </a:t>
            </a:r>
          </a:p>
          <a:p>
            <a:pPr>
              <a:buNone/>
            </a:pPr>
            <a:r>
              <a:rPr lang="en-US" sz="2000" b="1" dirty="0"/>
              <a:t>static</a:t>
            </a:r>
            <a:r>
              <a:rPr lang="en-US" sz="2000" dirty="0"/>
              <a:t> </a:t>
            </a:r>
            <a:r>
              <a:rPr lang="en-US" sz="2000" b="1" dirty="0" err="1"/>
              <a:t>int</a:t>
            </a:r>
            <a:r>
              <a:rPr lang="en-US" sz="2000" dirty="0"/>
              <a:t> count=0;  </a:t>
            </a:r>
          </a:p>
          <a:p>
            <a:pPr>
              <a:buNone/>
            </a:pPr>
            <a:r>
              <a:rPr lang="en-US" sz="2000" b="1" dirty="0"/>
              <a:t>static</a:t>
            </a:r>
            <a:r>
              <a:rPr lang="en-US" sz="2000" dirty="0"/>
              <a:t> </a:t>
            </a:r>
            <a:r>
              <a:rPr lang="en-US" sz="2000" b="1" dirty="0"/>
              <a:t>void</a:t>
            </a:r>
            <a:r>
              <a:rPr lang="en-US" sz="2000" dirty="0"/>
              <a:t> p(){  </a:t>
            </a:r>
          </a:p>
          <a:p>
            <a:pPr>
              <a:buNone/>
            </a:pPr>
            <a:r>
              <a:rPr lang="en-US" sz="2000" dirty="0"/>
              <a:t>count++;  </a:t>
            </a:r>
          </a:p>
          <a:p>
            <a:pPr>
              <a:buNone/>
            </a:pPr>
            <a:r>
              <a:rPr lang="en-US" sz="2000" b="1" dirty="0"/>
              <a:t>if</a:t>
            </a:r>
            <a:r>
              <a:rPr lang="en-US" sz="2000" dirty="0"/>
              <a:t>(count&lt;=5){  </a:t>
            </a:r>
          </a:p>
          <a:p>
            <a:pPr>
              <a:buNone/>
            </a:pPr>
            <a:r>
              <a:rPr lang="en-US" sz="2000" dirty="0"/>
              <a:t>System.out.println("hello "+count);  </a:t>
            </a:r>
          </a:p>
          <a:p>
            <a:pPr>
              <a:buNone/>
            </a:pPr>
            <a:r>
              <a:rPr lang="en-US" sz="2000" dirty="0"/>
              <a:t>p();  </a:t>
            </a:r>
          </a:p>
          <a:p>
            <a:pPr>
              <a:buNone/>
            </a:pPr>
            <a:r>
              <a:rPr lang="en-US" sz="2000" dirty="0"/>
              <a:t>}  </a:t>
            </a:r>
          </a:p>
          <a:p>
            <a:pPr>
              <a:buNone/>
            </a:pPr>
            <a:r>
              <a:rPr lang="en-US" sz="2000" dirty="0"/>
              <a:t>}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buNone/>
            </a:pPr>
            <a:r>
              <a:rPr lang="en-US" sz="2000" dirty="0"/>
              <a:t>p();  </a:t>
            </a:r>
          </a:p>
          <a:p>
            <a:pPr>
              <a:buNone/>
            </a:pPr>
            <a:r>
              <a:rPr lang="en-US" sz="2000" dirty="0"/>
              <a:t>}  </a:t>
            </a:r>
          </a:p>
          <a:p>
            <a:pPr>
              <a:buNone/>
            </a:pPr>
            <a:r>
              <a:rPr lang="en-US" sz="2000" dirty="0"/>
              <a:t>}  </a:t>
            </a:r>
          </a:p>
        </p:txBody>
      </p:sp>
      <p:sp>
        <p:nvSpPr>
          <p:cNvPr id="6" name="Rectangle 5"/>
          <p:cNvSpPr/>
          <p:nvPr/>
        </p:nvSpPr>
        <p:spPr>
          <a:xfrm>
            <a:off x="5181600" y="2057400"/>
            <a:ext cx="1075936" cy="193899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sz="2000" b="1" dirty="0">
                <a:solidFill>
                  <a:srgbClr val="FF0000"/>
                </a:solidFill>
              </a:rPr>
              <a:t>Output: </a:t>
            </a:r>
          </a:p>
          <a:p>
            <a:pPr>
              <a:buNone/>
            </a:pPr>
            <a:r>
              <a:rPr lang="nn-NO" sz="2000" dirty="0"/>
              <a:t>hello 1 </a:t>
            </a:r>
          </a:p>
          <a:p>
            <a:pPr>
              <a:buNone/>
            </a:pPr>
            <a:r>
              <a:rPr lang="nn-NO" sz="2000" dirty="0"/>
              <a:t>hello 2 </a:t>
            </a:r>
          </a:p>
          <a:p>
            <a:pPr>
              <a:buNone/>
            </a:pPr>
            <a:r>
              <a:rPr lang="nn-NO" sz="2000" dirty="0"/>
              <a:t>hello 3 </a:t>
            </a:r>
          </a:p>
          <a:p>
            <a:pPr>
              <a:buNone/>
            </a:pPr>
            <a:r>
              <a:rPr lang="nn-NO" sz="2000" dirty="0"/>
              <a:t>hello 4 </a:t>
            </a:r>
          </a:p>
          <a:p>
            <a:pPr>
              <a:buNone/>
            </a:pPr>
            <a:r>
              <a:rPr lang="nn-NO" sz="2000" dirty="0"/>
              <a:t>hello 5</a:t>
            </a:r>
            <a:endParaRPr lang="en-US" sz="2000" b="1"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Recursion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Java Recursion Example 3: Factorial Number</a:t>
            </a:r>
          </a:p>
          <a:p>
            <a:pPr>
              <a:buNone/>
            </a:pPr>
            <a:r>
              <a:rPr lang="en-US" sz="2000" b="1" dirty="0"/>
              <a:t>public</a:t>
            </a:r>
            <a:r>
              <a:rPr lang="en-US" sz="2000" dirty="0"/>
              <a:t> </a:t>
            </a:r>
            <a:r>
              <a:rPr lang="en-US" sz="2000" b="1" dirty="0"/>
              <a:t>class</a:t>
            </a:r>
            <a:r>
              <a:rPr lang="en-US" sz="2000" dirty="0"/>
              <a:t> RecursionExample3 {  </a:t>
            </a:r>
          </a:p>
          <a:p>
            <a:pPr>
              <a:buNone/>
            </a:pPr>
            <a:r>
              <a:rPr lang="en-US" sz="2000" dirty="0"/>
              <a:t>    </a:t>
            </a:r>
            <a:r>
              <a:rPr lang="en-US" sz="2000" b="1" dirty="0"/>
              <a:t>static</a:t>
            </a:r>
            <a:r>
              <a:rPr lang="en-US" sz="2000" dirty="0"/>
              <a:t> </a:t>
            </a:r>
            <a:r>
              <a:rPr lang="en-US" sz="2000" b="1" dirty="0" err="1"/>
              <a:t>int</a:t>
            </a:r>
            <a:r>
              <a:rPr lang="en-US" sz="2000" dirty="0"/>
              <a:t> factorial(</a:t>
            </a:r>
            <a:r>
              <a:rPr lang="en-US" sz="2000" b="1" dirty="0" err="1"/>
              <a:t>int</a:t>
            </a:r>
            <a:r>
              <a:rPr lang="en-US" sz="2000" dirty="0"/>
              <a:t> n){      </a:t>
            </a:r>
          </a:p>
          <a:p>
            <a:pPr>
              <a:buNone/>
            </a:pPr>
            <a:r>
              <a:rPr lang="en-US" sz="2000" dirty="0"/>
              <a:t>          </a:t>
            </a:r>
            <a:r>
              <a:rPr lang="en-US" sz="2000" b="1" dirty="0"/>
              <a:t>if</a:t>
            </a:r>
            <a:r>
              <a:rPr lang="en-US" sz="2000" dirty="0"/>
              <a:t> (n == 1)      </a:t>
            </a:r>
          </a:p>
          <a:p>
            <a:pPr>
              <a:buNone/>
            </a:pPr>
            <a:r>
              <a:rPr lang="en-US" sz="2000" dirty="0"/>
              <a:t>            </a:t>
            </a:r>
            <a:r>
              <a:rPr lang="en-US" sz="2000" b="1" dirty="0"/>
              <a:t>return</a:t>
            </a:r>
            <a:r>
              <a:rPr lang="en-US" sz="2000" dirty="0"/>
              <a:t> 1;      </a:t>
            </a:r>
          </a:p>
          <a:p>
            <a:pPr>
              <a:buNone/>
            </a:pPr>
            <a:r>
              <a:rPr lang="en-US" sz="2000" dirty="0"/>
              <a:t>          </a:t>
            </a:r>
            <a:r>
              <a:rPr lang="en-US" sz="2000" b="1" dirty="0"/>
              <a:t>else</a:t>
            </a:r>
            <a:r>
              <a:rPr lang="en-US" sz="2000" dirty="0"/>
              <a:t>      </a:t>
            </a:r>
          </a:p>
          <a:p>
            <a:pPr>
              <a:buNone/>
            </a:pPr>
            <a:r>
              <a:rPr lang="en-US" sz="2000" dirty="0"/>
              <a:t>            </a:t>
            </a:r>
            <a:r>
              <a:rPr lang="en-US" sz="2000" b="1" dirty="0"/>
              <a:t>return</a:t>
            </a:r>
            <a:r>
              <a:rPr lang="en-US" sz="2000" dirty="0"/>
              <a:t>(n * factorial(n-1));      </a:t>
            </a:r>
          </a:p>
          <a:p>
            <a:pPr>
              <a:buNone/>
            </a:pPr>
            <a:r>
              <a:rPr lang="en-US" sz="2000" dirty="0"/>
              <a:t>    }      </a:t>
            </a:r>
          </a:p>
          <a:p>
            <a:pPr>
              <a:buNone/>
            </a:pPr>
            <a:r>
              <a:rPr lang="en-US" sz="2000" dirty="0"/>
              <a:t>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buNone/>
            </a:pPr>
            <a:r>
              <a:rPr lang="en-US" sz="2000" dirty="0"/>
              <a:t>System.out.println("Factorial of 5 is: "+factorial(5));  </a:t>
            </a:r>
          </a:p>
          <a:p>
            <a:pPr>
              <a:buNone/>
            </a:pPr>
            <a:r>
              <a:rPr lang="en-US" sz="2000" dirty="0"/>
              <a:t>}  </a:t>
            </a:r>
          </a:p>
          <a:p>
            <a:pPr>
              <a:buNone/>
            </a:pPr>
            <a:r>
              <a:rPr lang="en-US" sz="2000" dirty="0"/>
              <a:t>}  </a:t>
            </a:r>
          </a:p>
        </p:txBody>
      </p:sp>
      <p:sp>
        <p:nvSpPr>
          <p:cNvPr id="6" name="Rectangle 5"/>
          <p:cNvSpPr/>
          <p:nvPr/>
        </p:nvSpPr>
        <p:spPr>
          <a:xfrm>
            <a:off x="3276600" y="5181600"/>
            <a:ext cx="2272032" cy="70788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sz="2000" b="1" dirty="0">
                <a:solidFill>
                  <a:srgbClr val="FF0000"/>
                </a:solidFill>
              </a:rPr>
              <a:t>Output: </a:t>
            </a:r>
          </a:p>
          <a:p>
            <a:pPr>
              <a:buNone/>
            </a:pPr>
            <a:r>
              <a:rPr lang="en-US" sz="2000" dirty="0"/>
              <a:t>Factorial of 5 is: 120</a:t>
            </a:r>
            <a:endParaRPr lang="en-US" sz="2000"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Recursion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Java Recursion Example 4: Fibonacci Series</a:t>
            </a:r>
          </a:p>
          <a:p>
            <a:pPr>
              <a:buNone/>
            </a:pPr>
            <a:r>
              <a:rPr lang="en-US" sz="2000" b="1" dirty="0"/>
              <a:t>public</a:t>
            </a:r>
            <a:r>
              <a:rPr lang="en-US" sz="2000" dirty="0"/>
              <a:t> </a:t>
            </a:r>
            <a:r>
              <a:rPr lang="en-US" sz="2000" b="1" dirty="0"/>
              <a:t>class</a:t>
            </a:r>
            <a:r>
              <a:rPr lang="en-US" sz="2000" dirty="0"/>
              <a:t> RecursionExample4 {  </a:t>
            </a:r>
          </a:p>
          <a:p>
            <a:pPr>
              <a:buNone/>
            </a:pPr>
            <a:r>
              <a:rPr lang="en-US" sz="2000" dirty="0"/>
              <a:t>    </a:t>
            </a:r>
            <a:r>
              <a:rPr lang="en-US" sz="2000" b="1" dirty="0"/>
              <a:t>static</a:t>
            </a:r>
            <a:r>
              <a:rPr lang="en-US" sz="2000" dirty="0"/>
              <a:t> </a:t>
            </a:r>
            <a:r>
              <a:rPr lang="en-US" sz="2000" b="1" dirty="0" err="1"/>
              <a:t>int</a:t>
            </a:r>
            <a:r>
              <a:rPr lang="en-US" sz="2000" dirty="0"/>
              <a:t> n1=0,n2=1,n3=0;      </a:t>
            </a:r>
          </a:p>
          <a:p>
            <a:pPr>
              <a:buNone/>
            </a:pPr>
            <a:r>
              <a:rPr lang="en-US" sz="2000" dirty="0"/>
              <a:t>     </a:t>
            </a:r>
            <a:r>
              <a:rPr lang="en-US" sz="2000" b="1" dirty="0"/>
              <a:t>static</a:t>
            </a:r>
            <a:r>
              <a:rPr lang="en-US" sz="2000" dirty="0"/>
              <a:t> </a:t>
            </a:r>
            <a:r>
              <a:rPr lang="en-US" sz="2000" b="1" dirty="0"/>
              <a:t>void</a:t>
            </a:r>
            <a:r>
              <a:rPr lang="en-US" sz="2000" dirty="0"/>
              <a:t> </a:t>
            </a:r>
            <a:r>
              <a:rPr lang="en-US" sz="2000" dirty="0" err="1"/>
              <a:t>printFibo</a:t>
            </a:r>
            <a:r>
              <a:rPr lang="en-US" sz="2000" dirty="0"/>
              <a:t>(</a:t>
            </a:r>
            <a:r>
              <a:rPr lang="en-US" sz="2000" b="1" dirty="0" err="1"/>
              <a:t>int</a:t>
            </a:r>
            <a:r>
              <a:rPr lang="en-US" sz="2000" dirty="0"/>
              <a:t> count){      </a:t>
            </a:r>
          </a:p>
          <a:p>
            <a:pPr>
              <a:buNone/>
            </a:pPr>
            <a:r>
              <a:rPr lang="en-US" sz="2000" dirty="0"/>
              <a:t>        </a:t>
            </a:r>
            <a:r>
              <a:rPr lang="en-US" sz="2000" b="1" dirty="0"/>
              <a:t>if</a:t>
            </a:r>
            <a:r>
              <a:rPr lang="en-US" sz="2000" dirty="0"/>
              <a:t>(count&gt;0){      </a:t>
            </a:r>
          </a:p>
          <a:p>
            <a:pPr>
              <a:buNone/>
            </a:pPr>
            <a:r>
              <a:rPr lang="en-US" sz="2000" dirty="0"/>
              <a:t>             n3 = n1 + n2;      </a:t>
            </a:r>
          </a:p>
          <a:p>
            <a:pPr>
              <a:buNone/>
            </a:pPr>
            <a:r>
              <a:rPr lang="en-US" sz="2000" dirty="0"/>
              <a:t>             n1 = n2;      </a:t>
            </a:r>
          </a:p>
          <a:p>
            <a:pPr>
              <a:buNone/>
            </a:pPr>
            <a:r>
              <a:rPr lang="en-US" sz="2000" dirty="0"/>
              <a:t>             n2 = n3;      </a:t>
            </a:r>
          </a:p>
          <a:p>
            <a:pPr>
              <a:buNone/>
            </a:pPr>
            <a:r>
              <a:rPr lang="en-US" sz="2000" dirty="0"/>
              <a:t>             </a:t>
            </a:r>
            <a:r>
              <a:rPr lang="en-US" sz="2000" dirty="0" err="1"/>
              <a:t>System.out.print</a:t>
            </a:r>
            <a:r>
              <a:rPr lang="en-US" sz="2000" dirty="0"/>
              <a:t>(" "+n3);     </a:t>
            </a:r>
          </a:p>
          <a:p>
            <a:pPr>
              <a:buNone/>
            </a:pPr>
            <a:r>
              <a:rPr lang="en-US" sz="2000" dirty="0"/>
              <a:t>             </a:t>
            </a:r>
            <a:r>
              <a:rPr lang="en-US" sz="2000" dirty="0" err="1"/>
              <a:t>printFibo</a:t>
            </a:r>
            <a:r>
              <a:rPr lang="en-US" sz="2000" dirty="0"/>
              <a:t>(count-1);      </a:t>
            </a:r>
          </a:p>
          <a:p>
            <a:pPr>
              <a:buNone/>
            </a:pPr>
            <a:r>
              <a:rPr lang="en-US" sz="2000" dirty="0"/>
              <a:t>         }      </a:t>
            </a:r>
          </a:p>
          <a:p>
            <a:pPr>
              <a:buNone/>
            </a:pPr>
            <a:r>
              <a:rPr lang="en-US" sz="2000" dirty="0"/>
              <a:t>     }       </a:t>
            </a:r>
          </a:p>
          <a:p>
            <a:pPr>
              <a:buNone/>
            </a:pPr>
            <a:endParaRPr lang="en-US" sz="2000" dirty="0"/>
          </a:p>
          <a:p>
            <a:pPr>
              <a:buNone/>
            </a:pPr>
            <a:endParaRPr lang="en-US" sz="2000" dirty="0"/>
          </a:p>
          <a:p>
            <a:pPr>
              <a:buNone/>
            </a:pPr>
            <a:r>
              <a:rPr lang="en-US" sz="2000" b="1" dirty="0"/>
              <a:t>More details: </a:t>
            </a:r>
            <a:r>
              <a:rPr lang="en-US" sz="2000" dirty="0">
                <a:hlinkClick r:id="rId3"/>
              </a:rPr>
              <a:t>https://www.javatpoint.com/recursion-in-java</a:t>
            </a:r>
            <a:endParaRPr lang="en-US" sz="2000" dirty="0"/>
          </a:p>
          <a:p>
            <a:pPr>
              <a:buNone/>
            </a:pPr>
            <a:endParaRPr lang="en-US" sz="2000" dirty="0"/>
          </a:p>
          <a:p>
            <a:pPr>
              <a:buNone/>
            </a:pPr>
            <a:r>
              <a:rPr lang="en-US" sz="2000" dirty="0"/>
              <a:t> </a:t>
            </a:r>
          </a:p>
          <a:p>
            <a:pPr>
              <a:buNone/>
            </a:pPr>
            <a:r>
              <a:rPr lang="en-US" sz="2000" dirty="0"/>
              <a:t>  </a:t>
            </a:r>
          </a:p>
        </p:txBody>
      </p:sp>
      <p:sp>
        <p:nvSpPr>
          <p:cNvPr id="6" name="Rectangle 5"/>
          <p:cNvSpPr/>
          <p:nvPr/>
        </p:nvSpPr>
        <p:spPr>
          <a:xfrm>
            <a:off x="3200400" y="4724400"/>
            <a:ext cx="4368504" cy="70788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sz="2000" b="1" dirty="0">
                <a:solidFill>
                  <a:srgbClr val="FF0000"/>
                </a:solidFill>
              </a:rPr>
              <a:t>Output: </a:t>
            </a:r>
          </a:p>
          <a:p>
            <a:pPr>
              <a:buNone/>
            </a:pPr>
            <a:r>
              <a:rPr lang="en-US" sz="2000" dirty="0"/>
              <a:t>0 1 1 2 3 5 8 13 21 34 55 89 144 233 377</a:t>
            </a:r>
            <a:endParaRPr lang="en-US" sz="2000" b="1" dirty="0">
              <a:solidFill>
                <a:srgbClr val="FF0000"/>
              </a:solidFill>
            </a:endParaRPr>
          </a:p>
        </p:txBody>
      </p:sp>
      <p:sp>
        <p:nvSpPr>
          <p:cNvPr id="7" name="Rectangle 6"/>
          <p:cNvSpPr/>
          <p:nvPr/>
        </p:nvSpPr>
        <p:spPr>
          <a:xfrm>
            <a:off x="4267200" y="1371600"/>
            <a:ext cx="457200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buNone/>
            </a:pPr>
            <a:r>
              <a:rPr lang="en-US" sz="2000" dirty="0"/>
              <a:t>    </a:t>
            </a:r>
            <a:r>
              <a:rPr lang="en-US" sz="2000" b="1" dirty="0" err="1"/>
              <a:t>int</a:t>
            </a:r>
            <a:r>
              <a:rPr lang="en-US" sz="2000" dirty="0"/>
              <a:t> count=15;      </a:t>
            </a:r>
          </a:p>
          <a:p>
            <a:pPr>
              <a:buNone/>
            </a:pPr>
            <a:r>
              <a:rPr lang="en-US" sz="2000" dirty="0"/>
              <a:t>      </a:t>
            </a:r>
            <a:r>
              <a:rPr lang="en-US" sz="2000" dirty="0" err="1"/>
              <a:t>System.out.print</a:t>
            </a:r>
            <a:r>
              <a:rPr lang="en-US" sz="2000" dirty="0"/>
              <a:t>(n1+" "+n2);</a:t>
            </a:r>
          </a:p>
          <a:p>
            <a:pPr>
              <a:buNone/>
            </a:pPr>
            <a:r>
              <a:rPr lang="en-US" sz="2000" dirty="0"/>
              <a:t>           //printing 0 and 1      </a:t>
            </a:r>
          </a:p>
          <a:p>
            <a:pPr>
              <a:buNone/>
            </a:pPr>
            <a:r>
              <a:rPr lang="en-US" sz="2000" dirty="0"/>
              <a:t>      </a:t>
            </a:r>
            <a:r>
              <a:rPr lang="en-US" sz="2000" dirty="0" err="1"/>
              <a:t>printFibo</a:t>
            </a:r>
            <a:r>
              <a:rPr lang="en-US" sz="2000" dirty="0"/>
              <a:t>(count-2);</a:t>
            </a:r>
          </a:p>
          <a:p>
            <a:pPr>
              <a:buNone/>
            </a:pPr>
            <a:r>
              <a:rPr lang="en-US" sz="2000" dirty="0"/>
              <a:t>      </a:t>
            </a:r>
            <a:r>
              <a:rPr lang="en-US" sz="1600" b="1" dirty="0"/>
              <a:t>//n-2 because 2 numbers are already printed     </a:t>
            </a:r>
            <a:endParaRPr lang="en-US" sz="2000" b="1" dirty="0"/>
          </a:p>
          <a:p>
            <a:pPr>
              <a:buNone/>
            </a:pPr>
            <a:r>
              <a:rPr lang="en-US" sz="2000" dirty="0"/>
              <a:t>}  </a:t>
            </a:r>
          </a:p>
          <a:p>
            <a:pPr>
              <a:buNone/>
            </a:pPr>
            <a:r>
              <a:rPr lang="en-US" sz="20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solidFill>
                  <a:srgbClr val="0000FF"/>
                </a:solidFill>
              </a:rPr>
              <a:t>Java instance of Operator</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pPr algn="just"/>
            <a:r>
              <a:rPr lang="en-US" sz="2000" dirty="0"/>
              <a:t>The </a:t>
            </a:r>
            <a:r>
              <a:rPr lang="en-US" sz="2000" b="1" dirty="0"/>
              <a:t>java instanceof operator</a:t>
            </a:r>
            <a:r>
              <a:rPr lang="en-US" sz="2000" dirty="0"/>
              <a:t> is used to test whether the object is an instance of the specified type (</a:t>
            </a:r>
            <a:r>
              <a:rPr lang="en-US" sz="2000" b="1" dirty="0">
                <a:solidFill>
                  <a:srgbClr val="FF0000"/>
                </a:solidFill>
              </a:rPr>
              <a:t>class or subclass or interface</a:t>
            </a:r>
            <a:r>
              <a:rPr lang="en-US" sz="2000" dirty="0"/>
              <a:t>).</a:t>
            </a:r>
          </a:p>
          <a:p>
            <a:pPr algn="just"/>
            <a:r>
              <a:rPr lang="en-US" sz="2000" dirty="0"/>
              <a:t>The instanceof in java is also known as type </a:t>
            </a:r>
            <a:r>
              <a:rPr lang="en-US" sz="2000" i="1" dirty="0"/>
              <a:t>comparison operator</a:t>
            </a:r>
            <a:r>
              <a:rPr lang="en-US" sz="2000" dirty="0"/>
              <a:t> because it compares the instance with type. It returns either true or false. If we apply the instanceof operator with any variable that has null value, it returns false.</a:t>
            </a:r>
          </a:p>
          <a:p>
            <a:pPr>
              <a:buNone/>
            </a:pPr>
            <a:endParaRPr lang="en-US" sz="2000" dirty="0"/>
          </a:p>
          <a:p>
            <a:pPr>
              <a:buNone/>
            </a:pPr>
            <a:r>
              <a:rPr lang="en-US" sz="2000" b="1" dirty="0">
                <a:solidFill>
                  <a:srgbClr val="FF0000"/>
                </a:solidFill>
              </a:rPr>
              <a:t>Simple example of java instanceof</a:t>
            </a:r>
          </a:p>
          <a:p>
            <a:pPr>
              <a:buNone/>
            </a:pPr>
            <a:r>
              <a:rPr lang="en-US" sz="2000" dirty="0"/>
              <a:t>Let's see the simple example of instance operator where it tests the current class.</a:t>
            </a:r>
          </a:p>
          <a:p>
            <a:pPr>
              <a:buNone/>
            </a:pPr>
            <a:r>
              <a:rPr lang="en-US" sz="2000" b="1" dirty="0"/>
              <a:t>class</a:t>
            </a:r>
            <a:r>
              <a:rPr lang="en-US" sz="2000" dirty="0"/>
              <a:t> Simple1{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a:t>
            </a:r>
          </a:p>
          <a:p>
            <a:pPr>
              <a:buNone/>
            </a:pPr>
            <a:r>
              <a:rPr lang="en-US" sz="2000" dirty="0"/>
              <a:t>{  </a:t>
            </a:r>
          </a:p>
          <a:p>
            <a:pPr>
              <a:buNone/>
            </a:pPr>
            <a:r>
              <a:rPr lang="en-US" sz="2000" dirty="0"/>
              <a:t> Simple1 s=</a:t>
            </a:r>
            <a:r>
              <a:rPr lang="en-US" sz="2000" b="1" dirty="0"/>
              <a:t>new</a:t>
            </a:r>
            <a:r>
              <a:rPr lang="en-US" sz="2000" dirty="0"/>
              <a:t> Simple1();  </a:t>
            </a:r>
          </a:p>
          <a:p>
            <a:pPr>
              <a:buNone/>
            </a:pPr>
            <a:r>
              <a:rPr lang="en-US" sz="2000" dirty="0"/>
              <a:t> System.out.println(s </a:t>
            </a:r>
            <a:r>
              <a:rPr lang="en-US" sz="2000" b="1" dirty="0"/>
              <a:t>instanceof</a:t>
            </a:r>
            <a:r>
              <a:rPr lang="en-US" sz="2000" dirty="0"/>
              <a:t> Simple1);  //true  </a:t>
            </a:r>
          </a:p>
          <a:p>
            <a:pPr>
              <a:buNone/>
            </a:pPr>
            <a:r>
              <a:rPr lang="en-US" sz="2000" dirty="0"/>
              <a:t> }  </a:t>
            </a:r>
          </a:p>
          <a:p>
            <a:pPr>
              <a:buNone/>
            </a:pPr>
            <a:r>
              <a:rPr lang="en-US" sz="2000" dirty="0"/>
              <a:t>}  </a:t>
            </a:r>
          </a:p>
          <a:p>
            <a:pPr algn="just"/>
            <a:endParaRPr lang="en-US" sz="2000" b="1" dirty="0">
              <a:solidFill>
                <a:srgbClr val="FF0000"/>
              </a:solidFill>
            </a:endParaRPr>
          </a:p>
        </p:txBody>
      </p:sp>
      <p:sp>
        <p:nvSpPr>
          <p:cNvPr id="8" name="Rectangle 7"/>
          <p:cNvSpPr/>
          <p:nvPr/>
        </p:nvSpPr>
        <p:spPr>
          <a:xfrm>
            <a:off x="6629400" y="5105400"/>
            <a:ext cx="1075936" cy="70788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sz="2000" b="1" dirty="0">
                <a:solidFill>
                  <a:srgbClr val="FF0000"/>
                </a:solidFill>
              </a:rPr>
              <a:t>Output: </a:t>
            </a:r>
          </a:p>
          <a:p>
            <a:pPr>
              <a:buNone/>
            </a:pPr>
            <a:r>
              <a:rPr lang="en-US" sz="2000" dirty="0"/>
              <a:t>true</a:t>
            </a:r>
            <a:endParaRPr lang="en-US" sz="2000"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solidFill>
                  <a:srgbClr val="0000FF"/>
                </a:solidFill>
              </a:rPr>
              <a:t>Java instance of Operator</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pPr algn="just"/>
            <a:r>
              <a:rPr lang="en-US" sz="2000" dirty="0"/>
              <a:t>An object of subclass type is also a type of parent class. For example, if Dog extends Animal then object of Dog can be referred by either Dog or Animal class.</a:t>
            </a:r>
          </a:p>
          <a:p>
            <a:pPr algn="just"/>
            <a:endParaRPr lang="en-US" sz="2000" b="1" dirty="0">
              <a:solidFill>
                <a:srgbClr val="FF0000"/>
              </a:solidFill>
            </a:endParaRPr>
          </a:p>
          <a:p>
            <a:r>
              <a:rPr lang="en-US" sz="2000" dirty="0"/>
              <a:t>Another example of java instanceof operator</a:t>
            </a:r>
          </a:p>
          <a:p>
            <a:pPr>
              <a:buNone/>
            </a:pPr>
            <a:r>
              <a:rPr lang="en-US" sz="2000" b="1" dirty="0"/>
              <a:t>class</a:t>
            </a:r>
            <a:r>
              <a:rPr lang="en-US" sz="2000" dirty="0"/>
              <a:t> Animal{}  </a:t>
            </a:r>
          </a:p>
          <a:p>
            <a:pPr>
              <a:buNone/>
            </a:pPr>
            <a:r>
              <a:rPr lang="en-US" sz="2000" b="1" dirty="0"/>
              <a:t>class</a:t>
            </a:r>
            <a:r>
              <a:rPr lang="en-US" sz="2000" dirty="0"/>
              <a:t> Dog1 </a:t>
            </a:r>
            <a:r>
              <a:rPr lang="en-US" sz="2000" b="1" dirty="0"/>
              <a:t>extends</a:t>
            </a:r>
            <a:r>
              <a:rPr lang="en-US" sz="2000" dirty="0"/>
              <a:t> Animal{//Dog inherits Animal  </a:t>
            </a:r>
          </a:p>
          <a:p>
            <a:pPr>
              <a:buNone/>
            </a:pPr>
            <a:r>
              <a:rPr lang="en-US" sz="2000" dirty="0"/>
              <a:t>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Dog1 d=</a:t>
            </a:r>
            <a:r>
              <a:rPr lang="en-US" sz="2000" b="1" dirty="0"/>
              <a:t>new</a:t>
            </a:r>
            <a:r>
              <a:rPr lang="en-US" sz="2000" dirty="0"/>
              <a:t> Dog1();  </a:t>
            </a:r>
          </a:p>
          <a:p>
            <a:pPr>
              <a:buNone/>
            </a:pPr>
            <a:r>
              <a:rPr lang="en-US" sz="2000" dirty="0"/>
              <a:t> System.out.println(d </a:t>
            </a:r>
            <a:r>
              <a:rPr lang="en-US" sz="2000" b="1" dirty="0"/>
              <a:t>instanceof</a:t>
            </a:r>
            <a:r>
              <a:rPr lang="en-US" sz="2000" dirty="0"/>
              <a:t> Animal);//true  </a:t>
            </a:r>
          </a:p>
          <a:p>
            <a:pPr>
              <a:buNone/>
            </a:pPr>
            <a:r>
              <a:rPr lang="en-US" sz="2000" dirty="0"/>
              <a:t> }  </a:t>
            </a:r>
          </a:p>
          <a:p>
            <a:pPr>
              <a:buNone/>
            </a:pPr>
            <a:r>
              <a:rPr lang="en-US" sz="2000" dirty="0"/>
              <a:t>}  </a:t>
            </a:r>
          </a:p>
          <a:p>
            <a:pPr algn="just"/>
            <a:endParaRPr lang="en-US" sz="2000" b="1" dirty="0">
              <a:solidFill>
                <a:srgbClr val="FF0000"/>
              </a:solidFill>
            </a:endParaRPr>
          </a:p>
        </p:txBody>
      </p:sp>
      <p:sp>
        <p:nvSpPr>
          <p:cNvPr id="8" name="Rectangle 7"/>
          <p:cNvSpPr/>
          <p:nvPr/>
        </p:nvSpPr>
        <p:spPr>
          <a:xfrm>
            <a:off x="6629400" y="5105400"/>
            <a:ext cx="1075936" cy="70788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sz="2000" b="1" dirty="0">
                <a:solidFill>
                  <a:srgbClr val="FF0000"/>
                </a:solidFill>
              </a:rPr>
              <a:t>Output: </a:t>
            </a:r>
          </a:p>
          <a:p>
            <a:pPr>
              <a:buNone/>
            </a:pPr>
            <a:r>
              <a:rPr lang="en-US" sz="2000" dirty="0"/>
              <a:t>true</a:t>
            </a:r>
            <a:endParaRPr lang="en-US" sz="20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solidFill>
                  <a:srgbClr val="0000FF"/>
                </a:solidFill>
              </a:rPr>
              <a:t>Java instance of Operator</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instanceof in java with a variable that have null value</a:t>
            </a:r>
          </a:p>
          <a:p>
            <a:r>
              <a:rPr lang="en-US" sz="2000" dirty="0"/>
              <a:t>If we apply instanceof operator with a variable that have null value, it returns false. Let's see the example given below where we apply instanceof operator with the variable that have null value.</a:t>
            </a:r>
          </a:p>
          <a:p>
            <a:pPr>
              <a:buNone/>
            </a:pPr>
            <a:r>
              <a:rPr lang="en-US" sz="2000" b="1" dirty="0"/>
              <a:t>class</a:t>
            </a:r>
            <a:r>
              <a:rPr lang="en-US" sz="2000" dirty="0"/>
              <a:t> Dog2{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Dog2 d=</a:t>
            </a:r>
            <a:r>
              <a:rPr lang="en-US" sz="2000" b="1" dirty="0"/>
              <a:t>null</a:t>
            </a:r>
            <a:r>
              <a:rPr lang="en-US" sz="2000" dirty="0"/>
              <a:t>;  </a:t>
            </a:r>
          </a:p>
          <a:p>
            <a:pPr>
              <a:buNone/>
            </a:pPr>
            <a:r>
              <a:rPr lang="en-US" sz="2000" dirty="0"/>
              <a:t>  System.out.println(d </a:t>
            </a:r>
            <a:r>
              <a:rPr lang="en-US" sz="2000" b="1" dirty="0"/>
              <a:t>instanceof</a:t>
            </a:r>
            <a:r>
              <a:rPr lang="en-US" sz="2000" dirty="0"/>
              <a:t> Dog2);  //false  </a:t>
            </a:r>
          </a:p>
          <a:p>
            <a:pPr>
              <a:buNone/>
            </a:pPr>
            <a:r>
              <a:rPr lang="en-US" sz="2000" dirty="0"/>
              <a:t> }  </a:t>
            </a:r>
          </a:p>
          <a:p>
            <a:pPr>
              <a:buNone/>
            </a:pPr>
            <a:r>
              <a:rPr lang="en-US" sz="2000" dirty="0"/>
              <a:t>}</a:t>
            </a:r>
          </a:p>
          <a:p>
            <a:pPr>
              <a:buNone/>
            </a:pPr>
            <a:endParaRPr lang="en-US" sz="2000" dirty="0"/>
          </a:p>
          <a:p>
            <a:pPr>
              <a:buNone/>
            </a:pPr>
            <a:r>
              <a:rPr lang="en-US" sz="2000" dirty="0"/>
              <a:t>More details: </a:t>
            </a:r>
          </a:p>
          <a:p>
            <a:pPr>
              <a:buNone/>
            </a:pPr>
            <a:r>
              <a:rPr lang="en-US" sz="2000" dirty="0">
                <a:hlinkClick r:id="rId3"/>
              </a:rPr>
              <a:t>https://www.javatpoint.com/downcasting-with-instanceof-operator</a:t>
            </a:r>
            <a:endParaRPr lang="en-US" sz="2000" dirty="0"/>
          </a:p>
          <a:p>
            <a:pPr>
              <a:buNone/>
            </a:pPr>
            <a:endParaRPr lang="en-US" sz="2000" dirty="0"/>
          </a:p>
          <a:p>
            <a:pPr>
              <a:buNone/>
            </a:pPr>
            <a:endParaRPr lang="en-US" sz="2000" dirty="0"/>
          </a:p>
        </p:txBody>
      </p:sp>
      <p:sp>
        <p:nvSpPr>
          <p:cNvPr id="8" name="Rectangle 7"/>
          <p:cNvSpPr/>
          <p:nvPr/>
        </p:nvSpPr>
        <p:spPr>
          <a:xfrm>
            <a:off x="6248400" y="3200400"/>
            <a:ext cx="1075936" cy="70788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sz="2000" b="1" dirty="0">
                <a:solidFill>
                  <a:srgbClr val="FF0000"/>
                </a:solidFill>
              </a:rPr>
              <a:t>Output: </a:t>
            </a:r>
          </a:p>
          <a:p>
            <a:pPr>
              <a:buNone/>
            </a:pPr>
            <a:r>
              <a:rPr lang="en-US" sz="2000" dirty="0"/>
              <a:t>false</a:t>
            </a:r>
            <a:endParaRPr lang="en-US" sz="20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vert="horz" lIns="91440" tIns="45720" rIns="91440" bIns="45720" rtlCol="0" anchor="t">
            <a:noAutofit/>
          </a:bodyPr>
          <a:lstStyle/>
          <a:p>
            <a:r>
              <a:rPr lang="en-US" sz="2000" dirty="0"/>
              <a:t>There can be a lot of usage of </a:t>
            </a:r>
            <a:r>
              <a:rPr lang="en-US" sz="2000" b="1" dirty="0"/>
              <a:t>Java this keyword</a:t>
            </a:r>
            <a:r>
              <a:rPr lang="en-US" sz="2000" dirty="0"/>
              <a:t>. In Java, this is a </a:t>
            </a:r>
            <a:r>
              <a:rPr lang="en-US" sz="2000" b="1" dirty="0"/>
              <a:t>reference variable</a:t>
            </a:r>
            <a:r>
              <a:rPr lang="en-US" sz="2000" dirty="0"/>
              <a:t> that refers to the current object.</a:t>
            </a: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r>
              <a:rPr lang="en-US" sz="2000" b="1" dirty="0">
                <a:solidFill>
                  <a:srgbClr val="FF0000"/>
                </a:solidFill>
              </a:rPr>
              <a:t>Usage of Java this keyword</a:t>
            </a:r>
            <a:endParaRPr lang="en-US"/>
          </a:p>
          <a:p>
            <a:pPr lvl="1"/>
            <a:r>
              <a:rPr lang="en-US" sz="1600" b="1" dirty="0">
                <a:solidFill>
                  <a:srgbClr val="000000"/>
                </a:solidFill>
              </a:rPr>
              <a:t>Here is given the 6 usage of java this keyword.</a:t>
            </a:r>
            <a:endParaRPr lang="en-US"/>
          </a:p>
          <a:p>
            <a:pPr marL="457200" indent="-457200">
              <a:buAutoNum type="arabicPeriod"/>
            </a:pPr>
            <a:r>
              <a:rPr lang="en-US" sz="2000" b="1" dirty="0">
                <a:solidFill>
                  <a:srgbClr val="000000"/>
                </a:solidFill>
              </a:rPr>
              <a:t>this can be used to refer current class instance variable.</a:t>
            </a:r>
            <a:endParaRPr lang="en-US"/>
          </a:p>
          <a:p>
            <a:pPr marL="457200" indent="-457200">
              <a:buAutoNum type="arabicPeriod"/>
            </a:pPr>
            <a:r>
              <a:rPr lang="en-US" sz="2000" b="1" dirty="0">
                <a:solidFill>
                  <a:srgbClr val="000000"/>
                </a:solidFill>
              </a:rPr>
              <a:t>this can be used to invoke current class method (implicitly)</a:t>
            </a:r>
            <a:endParaRPr lang="en-US"/>
          </a:p>
          <a:p>
            <a:pPr marL="457200" indent="-457200">
              <a:buAutoNum type="arabicPeriod"/>
            </a:pPr>
            <a:r>
              <a:rPr lang="en-US" sz="2000" b="1" dirty="0">
                <a:solidFill>
                  <a:srgbClr val="000000"/>
                </a:solidFill>
              </a:rPr>
              <a:t>this() can be used to invoke current class constructor.</a:t>
            </a:r>
            <a:endParaRPr lang="en-US"/>
          </a:p>
          <a:p>
            <a:pPr marL="457200" indent="-457200">
              <a:buAutoNum type="arabicPeriod"/>
            </a:pPr>
            <a:r>
              <a:rPr lang="en-US" sz="2000" b="1" dirty="0">
                <a:solidFill>
                  <a:srgbClr val="000000"/>
                </a:solidFill>
              </a:rPr>
              <a:t>this can be passed as an argument in the method call.</a:t>
            </a:r>
            <a:endParaRPr lang="en-US"/>
          </a:p>
          <a:p>
            <a:pPr marL="457200" indent="-457200">
              <a:buAutoNum type="arabicPeriod"/>
            </a:pPr>
            <a:r>
              <a:rPr lang="en-US" sz="2000" b="1" dirty="0">
                <a:solidFill>
                  <a:srgbClr val="000000"/>
                </a:solidFill>
              </a:rPr>
              <a:t>this can be passed as argument in the constructor call.</a:t>
            </a:r>
            <a:endParaRPr lang="en-US"/>
          </a:p>
          <a:p>
            <a:pPr marL="457200" indent="-457200">
              <a:buAutoNum type="arabicPeriod"/>
            </a:pPr>
            <a:r>
              <a:rPr lang="en-US" sz="2000" b="1" dirty="0">
                <a:solidFill>
                  <a:srgbClr val="000000"/>
                </a:solidFill>
              </a:rPr>
              <a:t>this can be used to return the current class instance from the method.</a:t>
            </a:r>
            <a:endParaRPr lang="en-US"/>
          </a:p>
          <a:p>
            <a:endParaRPr lang="en-US" sz="2000" dirty="0"/>
          </a:p>
          <a:p>
            <a:endParaRPr lang="en-US" sz="2000" b="1" dirty="0">
              <a:solidFill>
                <a:srgbClr val="FF0000"/>
              </a:solidFill>
            </a:endParaRPr>
          </a:p>
        </p:txBody>
      </p:sp>
      <p:pic>
        <p:nvPicPr>
          <p:cNvPr id="4098" name="Picture 2" descr="java this keyword"/>
          <p:cNvPicPr>
            <a:picLocks noChangeAspect="1" noChangeArrowheads="1"/>
          </p:cNvPicPr>
          <p:nvPr/>
        </p:nvPicPr>
        <p:blipFill>
          <a:blip r:embed="rId3"/>
          <a:srcRect/>
          <a:stretch>
            <a:fillRect/>
          </a:stretch>
        </p:blipFill>
        <p:spPr bwMode="auto">
          <a:xfrm>
            <a:off x="1905000" y="1371600"/>
            <a:ext cx="4114800" cy="1788619"/>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Java </a:t>
            </a:r>
            <a:r>
              <a:rPr lang="en-US" sz="2400" b="1" dirty="0" err="1">
                <a:solidFill>
                  <a:srgbClr val="0000FF"/>
                </a:solidFill>
              </a:rPr>
              <a:t>enum</a:t>
            </a:r>
            <a:r>
              <a:rPr lang="en-US" sz="2400" b="1" dirty="0">
                <a:solidFill>
                  <a:srgbClr val="0000FF"/>
                </a:solidFill>
              </a:rPr>
              <a:t>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pPr algn="just"/>
            <a:r>
              <a:rPr lang="en-US" sz="2000" dirty="0"/>
              <a:t>The </a:t>
            </a:r>
            <a:r>
              <a:rPr lang="en-US" sz="2000" b="1" dirty="0" err="1"/>
              <a:t>Enum</a:t>
            </a:r>
            <a:r>
              <a:rPr lang="en-US" sz="2000" b="1" dirty="0"/>
              <a:t> in Java</a:t>
            </a:r>
            <a:r>
              <a:rPr lang="en-US" sz="2000" dirty="0"/>
              <a:t> is a data type which </a:t>
            </a:r>
            <a:r>
              <a:rPr lang="en-US" sz="2000" b="1" dirty="0">
                <a:solidFill>
                  <a:srgbClr val="FF0000"/>
                </a:solidFill>
              </a:rPr>
              <a:t>contains a fixed set of constants.</a:t>
            </a:r>
          </a:p>
          <a:p>
            <a:pPr algn="just"/>
            <a:r>
              <a:rPr lang="en-US" sz="2000" dirty="0"/>
              <a:t>It can be used for days of the week (SUNDAY, MONDAY, TUESDAY, WEDNESDAY, THURSDAY, FRIDAY, and SATURDAY) , directions (NORTH, SOUTH, EAST, and WEST), season (SPRING, SUMMER, WINTER, and AUTUMN or FALL), colors (RED, YELLOW, BLUE, GREEN, WHITE, and BLACK) etc. According to the Java naming conventions, we should have all constants in capital letters. So, we have </a:t>
            </a:r>
            <a:r>
              <a:rPr lang="en-US" sz="2000" dirty="0" err="1"/>
              <a:t>enum</a:t>
            </a:r>
            <a:r>
              <a:rPr lang="en-US" sz="2000" dirty="0"/>
              <a:t> constants in capital letters.</a:t>
            </a:r>
          </a:p>
          <a:p>
            <a:pPr algn="just"/>
            <a:r>
              <a:rPr lang="en-US" sz="2000" dirty="0"/>
              <a:t>Java </a:t>
            </a:r>
            <a:r>
              <a:rPr lang="en-US" sz="2000" dirty="0" err="1"/>
              <a:t>Enums</a:t>
            </a:r>
            <a:r>
              <a:rPr lang="en-US" sz="2000" dirty="0"/>
              <a:t> can be thought of as classes which have a fixed set of constants (a variable that does not change). </a:t>
            </a:r>
          </a:p>
          <a:p>
            <a:pPr algn="just"/>
            <a:r>
              <a:rPr lang="en-US" sz="2000" b="1" dirty="0">
                <a:solidFill>
                  <a:srgbClr val="FF0000"/>
                </a:solidFill>
              </a:rPr>
              <a:t>The Java </a:t>
            </a:r>
            <a:r>
              <a:rPr lang="en-US" sz="2000" b="1" dirty="0" err="1">
                <a:solidFill>
                  <a:srgbClr val="FF0000"/>
                </a:solidFill>
              </a:rPr>
              <a:t>enum</a:t>
            </a:r>
            <a:r>
              <a:rPr lang="en-US" sz="2000" b="1" dirty="0">
                <a:solidFill>
                  <a:srgbClr val="FF0000"/>
                </a:solidFill>
              </a:rPr>
              <a:t> constants are static and final implicitly. It is available since JDK 1.5.</a:t>
            </a:r>
          </a:p>
          <a:p>
            <a:pPr algn="just"/>
            <a:r>
              <a:rPr lang="en-US" sz="2000" dirty="0" err="1"/>
              <a:t>Enums</a:t>
            </a:r>
            <a:r>
              <a:rPr lang="en-US" sz="2000" dirty="0"/>
              <a:t> are used to create our own data type like classes. The </a:t>
            </a:r>
            <a:r>
              <a:rPr lang="en-US" sz="2000" b="1" dirty="0" err="1"/>
              <a:t>enum</a:t>
            </a:r>
            <a:r>
              <a:rPr lang="en-US" sz="2000" dirty="0"/>
              <a:t> data type (also known as Enumerated Data Type) is used to define an </a:t>
            </a:r>
            <a:r>
              <a:rPr lang="en-US" sz="2000" dirty="0" err="1"/>
              <a:t>enum</a:t>
            </a:r>
            <a:r>
              <a:rPr lang="en-US" sz="2000" dirty="0"/>
              <a:t> in Java. Unlike C/C++, </a:t>
            </a:r>
            <a:r>
              <a:rPr lang="en-US" sz="2000" dirty="0" err="1"/>
              <a:t>enum</a:t>
            </a:r>
            <a:r>
              <a:rPr lang="en-US" sz="2000" dirty="0"/>
              <a:t> in Java is more </a:t>
            </a:r>
            <a:r>
              <a:rPr lang="en-US" sz="2000" i="1" dirty="0"/>
              <a:t>powerful</a:t>
            </a:r>
            <a:r>
              <a:rPr lang="en-US" sz="2000" dirty="0"/>
              <a:t>. Here, we can define an </a:t>
            </a:r>
            <a:r>
              <a:rPr lang="en-US" sz="2000" dirty="0" err="1"/>
              <a:t>enum</a:t>
            </a:r>
            <a:r>
              <a:rPr lang="en-US" sz="2000" dirty="0"/>
              <a:t> either inside the class or outside the class.</a:t>
            </a:r>
          </a:p>
          <a:p>
            <a:pPr algn="just"/>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Java </a:t>
            </a:r>
            <a:r>
              <a:rPr lang="en-US" sz="2400" b="1" dirty="0" err="1">
                <a:solidFill>
                  <a:srgbClr val="0000FF"/>
                </a:solidFill>
              </a:rPr>
              <a:t>enum</a:t>
            </a:r>
            <a:r>
              <a:rPr lang="en-US" sz="2400" b="1" dirty="0">
                <a:solidFill>
                  <a:srgbClr val="0000FF"/>
                </a:solidFill>
              </a:rPr>
              <a:t>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dirty="0"/>
              <a:t>Java </a:t>
            </a:r>
            <a:r>
              <a:rPr lang="en-US" sz="2000" dirty="0" err="1"/>
              <a:t>Enum</a:t>
            </a:r>
            <a:r>
              <a:rPr lang="en-US" sz="2000" dirty="0"/>
              <a:t> internally inherits the </a:t>
            </a:r>
            <a:r>
              <a:rPr lang="en-US" sz="2000" i="1" dirty="0" err="1"/>
              <a:t>Enum</a:t>
            </a:r>
            <a:r>
              <a:rPr lang="en-US" sz="2000" i="1" dirty="0"/>
              <a:t> class</a:t>
            </a:r>
            <a:r>
              <a:rPr lang="en-US" sz="2000" dirty="0"/>
              <a:t>, so it cannot inherit any other class, but it can implement many interfaces. We can have fields, constructors, methods, and main methods in Java </a:t>
            </a:r>
            <a:r>
              <a:rPr lang="en-US" sz="2000" dirty="0" err="1"/>
              <a:t>enum</a:t>
            </a:r>
            <a:r>
              <a:rPr lang="en-US" sz="2000" dirty="0"/>
              <a:t>.</a:t>
            </a:r>
          </a:p>
          <a:p>
            <a:endParaRPr lang="en-US" sz="2000" dirty="0"/>
          </a:p>
          <a:p>
            <a:pPr>
              <a:buNone/>
            </a:pPr>
            <a:r>
              <a:rPr lang="en-US" sz="2000" b="1" dirty="0">
                <a:solidFill>
                  <a:srgbClr val="FF0000"/>
                </a:solidFill>
              </a:rPr>
              <a:t>Points to remember for Java </a:t>
            </a:r>
            <a:r>
              <a:rPr lang="en-US" sz="2000" b="1" dirty="0" err="1">
                <a:solidFill>
                  <a:srgbClr val="FF0000"/>
                </a:solidFill>
              </a:rPr>
              <a:t>Enum</a:t>
            </a:r>
            <a:endParaRPr lang="en-US" sz="2000" b="1" dirty="0">
              <a:solidFill>
                <a:srgbClr val="FF0000"/>
              </a:solidFill>
            </a:endParaRPr>
          </a:p>
          <a:p>
            <a:r>
              <a:rPr lang="en-US" sz="2000" dirty="0" err="1"/>
              <a:t>Enum</a:t>
            </a:r>
            <a:r>
              <a:rPr lang="en-US" sz="2000" dirty="0"/>
              <a:t> improves type safety</a:t>
            </a:r>
          </a:p>
          <a:p>
            <a:r>
              <a:rPr lang="en-US" sz="2000" dirty="0" err="1"/>
              <a:t>Enum</a:t>
            </a:r>
            <a:r>
              <a:rPr lang="en-US" sz="2000" dirty="0"/>
              <a:t> can be easily used in switch</a:t>
            </a:r>
          </a:p>
          <a:p>
            <a:r>
              <a:rPr lang="en-US" sz="2000" dirty="0" err="1"/>
              <a:t>Enum</a:t>
            </a:r>
            <a:r>
              <a:rPr lang="en-US" sz="2000" dirty="0"/>
              <a:t> can be traversed</a:t>
            </a:r>
          </a:p>
          <a:p>
            <a:r>
              <a:rPr lang="en-US" sz="2000" dirty="0" err="1"/>
              <a:t>Enum</a:t>
            </a:r>
            <a:r>
              <a:rPr lang="en-US" sz="2000" dirty="0"/>
              <a:t> can have fields, constructors and methods</a:t>
            </a:r>
          </a:p>
          <a:p>
            <a:r>
              <a:rPr lang="en-US" sz="2000" dirty="0" err="1"/>
              <a:t>Enum</a:t>
            </a:r>
            <a:r>
              <a:rPr lang="en-US" sz="2000" dirty="0"/>
              <a:t> may implement many interfaces but cannot extend any class because it internally extends </a:t>
            </a:r>
            <a:r>
              <a:rPr lang="en-US" sz="2000" dirty="0" err="1"/>
              <a:t>Enum</a:t>
            </a:r>
            <a:r>
              <a:rPr lang="en-US" sz="2000" dirty="0"/>
              <a:t> class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Java </a:t>
            </a:r>
            <a:r>
              <a:rPr lang="en-US" sz="2400" b="1" dirty="0" err="1">
                <a:solidFill>
                  <a:srgbClr val="0000FF"/>
                </a:solidFill>
              </a:rPr>
              <a:t>enum</a:t>
            </a:r>
            <a:r>
              <a:rPr lang="en-US" sz="2400" b="1" dirty="0">
                <a:solidFill>
                  <a:srgbClr val="0000FF"/>
                </a:solidFill>
              </a:rPr>
              <a:t>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Simple Example of Java </a:t>
            </a:r>
            <a:r>
              <a:rPr lang="en-US" sz="2000" b="1" dirty="0" err="1">
                <a:solidFill>
                  <a:srgbClr val="FF0000"/>
                </a:solidFill>
              </a:rPr>
              <a:t>Enum</a:t>
            </a:r>
            <a:endParaRPr lang="en-US" sz="2000" b="1" dirty="0">
              <a:solidFill>
                <a:srgbClr val="FF0000"/>
              </a:solidFill>
            </a:endParaRPr>
          </a:p>
          <a:p>
            <a:pPr>
              <a:buNone/>
            </a:pPr>
            <a:r>
              <a:rPr lang="en-US" sz="2000" b="1" dirty="0"/>
              <a:t>class</a:t>
            </a:r>
            <a:r>
              <a:rPr lang="en-US" sz="2000" dirty="0"/>
              <a:t> EnumExample1{  </a:t>
            </a:r>
          </a:p>
          <a:p>
            <a:pPr>
              <a:buNone/>
            </a:pPr>
            <a:r>
              <a:rPr lang="en-US" sz="2000" dirty="0"/>
              <a:t>//defining the </a:t>
            </a:r>
            <a:r>
              <a:rPr lang="en-US" sz="2000" dirty="0" err="1"/>
              <a:t>enum</a:t>
            </a:r>
            <a:r>
              <a:rPr lang="en-US" sz="2000" dirty="0"/>
              <a:t> inside the class  </a:t>
            </a:r>
          </a:p>
          <a:p>
            <a:pPr>
              <a:buNone/>
            </a:pPr>
            <a:r>
              <a:rPr lang="en-US" sz="2000" b="1" dirty="0"/>
              <a:t>public</a:t>
            </a:r>
            <a:r>
              <a:rPr lang="en-US" sz="2000" dirty="0"/>
              <a:t> </a:t>
            </a:r>
            <a:r>
              <a:rPr lang="en-US" sz="2000" b="1" dirty="0" err="1"/>
              <a:t>enum</a:t>
            </a:r>
            <a:r>
              <a:rPr lang="en-US" sz="2000" dirty="0"/>
              <a:t> Season { WINTER, SPRING, SUMMER, FALL }  </a:t>
            </a:r>
          </a:p>
          <a:p>
            <a:pPr>
              <a:buNone/>
            </a:pPr>
            <a:r>
              <a:rPr lang="en-US" sz="2000" dirty="0"/>
              <a:t>//main method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buNone/>
            </a:pPr>
            <a:r>
              <a:rPr lang="en-US" sz="2000" dirty="0"/>
              <a:t>//traversing the </a:t>
            </a:r>
            <a:r>
              <a:rPr lang="en-US" sz="2000" dirty="0" err="1"/>
              <a:t>enum</a:t>
            </a:r>
            <a:r>
              <a:rPr lang="en-US" sz="2000" dirty="0"/>
              <a:t>  </a:t>
            </a:r>
          </a:p>
          <a:p>
            <a:pPr>
              <a:buNone/>
            </a:pPr>
            <a:r>
              <a:rPr lang="en-US" sz="2000" b="1" dirty="0"/>
              <a:t>for</a:t>
            </a:r>
            <a:r>
              <a:rPr lang="en-US" sz="2000" dirty="0"/>
              <a:t> (Season s : </a:t>
            </a:r>
            <a:r>
              <a:rPr lang="en-US" sz="2000" dirty="0" err="1"/>
              <a:t>Season.values</a:t>
            </a:r>
            <a:r>
              <a:rPr lang="en-US" sz="2000" dirty="0"/>
              <a:t>())  </a:t>
            </a:r>
          </a:p>
          <a:p>
            <a:pPr>
              <a:buNone/>
            </a:pPr>
            <a:r>
              <a:rPr lang="en-US" sz="2000" dirty="0"/>
              <a:t>System.out.println(s);  </a:t>
            </a:r>
          </a:p>
          <a:p>
            <a:pPr>
              <a:buNone/>
            </a:pPr>
            <a:r>
              <a:rPr lang="en-US" sz="2000" dirty="0"/>
              <a:t>}}  </a:t>
            </a:r>
          </a:p>
          <a:p>
            <a:pPr>
              <a:buNone/>
            </a:pPr>
            <a:endParaRPr lang="en-US" sz="2000" dirty="0"/>
          </a:p>
          <a:p>
            <a:pPr>
              <a:buNone/>
            </a:pPr>
            <a:endParaRPr lang="en-US" sz="2000" dirty="0"/>
          </a:p>
          <a:p>
            <a:pPr>
              <a:buNone/>
            </a:pPr>
            <a:endParaRPr lang="en-US" sz="2000" dirty="0"/>
          </a:p>
        </p:txBody>
      </p:sp>
      <p:sp>
        <p:nvSpPr>
          <p:cNvPr id="6" name="Rectangle 5"/>
          <p:cNvSpPr/>
          <p:nvPr/>
        </p:nvSpPr>
        <p:spPr>
          <a:xfrm>
            <a:off x="6248400" y="3200400"/>
            <a:ext cx="1229824" cy="163121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sz="2000" b="1" dirty="0">
                <a:solidFill>
                  <a:srgbClr val="FF0000"/>
                </a:solidFill>
              </a:rPr>
              <a:t>Output: </a:t>
            </a:r>
          </a:p>
          <a:p>
            <a:pPr>
              <a:buNone/>
            </a:pPr>
            <a:r>
              <a:rPr lang="en-US" sz="2000" dirty="0"/>
              <a:t>WINTER </a:t>
            </a:r>
          </a:p>
          <a:p>
            <a:pPr>
              <a:buNone/>
            </a:pPr>
            <a:r>
              <a:rPr lang="en-US" sz="2000" dirty="0"/>
              <a:t>SPRING</a:t>
            </a:r>
          </a:p>
          <a:p>
            <a:pPr>
              <a:buNone/>
            </a:pPr>
            <a:r>
              <a:rPr lang="en-US" sz="2000" dirty="0"/>
              <a:t>SUMMER </a:t>
            </a:r>
          </a:p>
          <a:p>
            <a:pPr>
              <a:buNone/>
            </a:pPr>
            <a:r>
              <a:rPr lang="en-US" sz="2000" dirty="0"/>
              <a:t>FALL</a:t>
            </a:r>
            <a:endParaRPr lang="en-US" sz="2000"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Java </a:t>
            </a:r>
            <a:r>
              <a:rPr lang="en-US" sz="2400" b="1" dirty="0" err="1">
                <a:solidFill>
                  <a:srgbClr val="0000FF"/>
                </a:solidFill>
              </a:rPr>
              <a:t>enum</a:t>
            </a:r>
            <a:r>
              <a:rPr lang="en-US" sz="2400" b="1" dirty="0">
                <a:solidFill>
                  <a:srgbClr val="0000FF"/>
                </a:solidFill>
              </a:rPr>
              <a:t>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Java </a:t>
            </a:r>
            <a:r>
              <a:rPr lang="en-US" sz="2000" b="1" dirty="0" err="1">
                <a:solidFill>
                  <a:srgbClr val="FF0000"/>
                </a:solidFill>
              </a:rPr>
              <a:t>Enum</a:t>
            </a:r>
            <a:r>
              <a:rPr lang="en-US" sz="2000" b="1" dirty="0">
                <a:solidFill>
                  <a:srgbClr val="FF0000"/>
                </a:solidFill>
              </a:rPr>
              <a:t> Example: Defined inside class</a:t>
            </a:r>
          </a:p>
          <a:p>
            <a:pPr>
              <a:buNone/>
            </a:pPr>
            <a:r>
              <a:rPr lang="en-US" sz="2000" b="1" dirty="0"/>
              <a:t>class</a:t>
            </a:r>
            <a:r>
              <a:rPr lang="en-US" sz="2000" dirty="0"/>
              <a:t> EnumExample3{  </a:t>
            </a:r>
          </a:p>
          <a:p>
            <a:pPr>
              <a:buNone/>
            </a:pPr>
            <a:r>
              <a:rPr lang="en-US" sz="2000" b="1" dirty="0" err="1"/>
              <a:t>enum</a:t>
            </a:r>
            <a:r>
              <a:rPr lang="en-US" sz="2000" dirty="0"/>
              <a:t> Season { WINTER, SPRING, SUMMER, FALL; }</a:t>
            </a:r>
          </a:p>
          <a:p>
            <a:pPr>
              <a:buNone/>
            </a:pPr>
            <a:r>
              <a:rPr lang="en-US" sz="2000" dirty="0"/>
              <a:t>              //semicolon(;) is optional here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buNone/>
            </a:pPr>
            <a:r>
              <a:rPr lang="en-US" sz="2000" dirty="0"/>
              <a:t>Season s=</a:t>
            </a:r>
            <a:r>
              <a:rPr lang="en-US" sz="2000" dirty="0" err="1"/>
              <a:t>Season.WINTER</a:t>
            </a:r>
            <a:r>
              <a:rPr lang="en-US" sz="2000" dirty="0"/>
              <a:t>;//</a:t>
            </a:r>
            <a:r>
              <a:rPr lang="en-US" sz="2000" dirty="0" err="1"/>
              <a:t>enum</a:t>
            </a:r>
            <a:r>
              <a:rPr lang="en-US" sz="2000" dirty="0"/>
              <a:t> type is required to access WINTER  </a:t>
            </a:r>
          </a:p>
          <a:p>
            <a:pPr>
              <a:buNone/>
            </a:pPr>
            <a:r>
              <a:rPr lang="en-US" sz="2000" dirty="0"/>
              <a:t>System.out.println(s);  </a:t>
            </a:r>
          </a:p>
          <a:p>
            <a:pPr>
              <a:buNone/>
            </a:pPr>
            <a:r>
              <a:rPr lang="en-US" sz="2000" dirty="0"/>
              <a:t>}}  </a:t>
            </a:r>
          </a:p>
          <a:p>
            <a:pPr>
              <a:buNone/>
            </a:pPr>
            <a:endParaRPr lang="en-US" sz="2000" dirty="0"/>
          </a:p>
          <a:p>
            <a:pPr>
              <a:buNone/>
            </a:pPr>
            <a:endParaRPr lang="en-US" sz="2000" dirty="0"/>
          </a:p>
          <a:p>
            <a:pPr>
              <a:buNone/>
            </a:pPr>
            <a:r>
              <a:rPr lang="en-US" sz="2000" b="1" dirty="0"/>
              <a:t>More details:</a:t>
            </a:r>
          </a:p>
          <a:p>
            <a:pPr>
              <a:buNone/>
            </a:pPr>
            <a:r>
              <a:rPr lang="en-US" sz="2000" dirty="0">
                <a:hlinkClick r:id="rId3"/>
              </a:rPr>
              <a:t>https://www.javatpoint.com/enum-in-java</a:t>
            </a:r>
            <a:endParaRPr lang="en-US" sz="2000" dirty="0"/>
          </a:p>
          <a:p>
            <a:pPr>
              <a:buNone/>
            </a:pPr>
            <a:endParaRPr lang="en-US" sz="2000" dirty="0"/>
          </a:p>
        </p:txBody>
      </p:sp>
      <p:sp>
        <p:nvSpPr>
          <p:cNvPr id="6" name="Rectangle 5"/>
          <p:cNvSpPr/>
          <p:nvPr/>
        </p:nvSpPr>
        <p:spPr>
          <a:xfrm>
            <a:off x="6248400" y="3200400"/>
            <a:ext cx="1088760" cy="70788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buNone/>
            </a:pPr>
            <a:r>
              <a:rPr lang="en-US" sz="2000" b="1" dirty="0">
                <a:solidFill>
                  <a:srgbClr val="FF0000"/>
                </a:solidFill>
              </a:rPr>
              <a:t>Output: </a:t>
            </a:r>
          </a:p>
          <a:p>
            <a:pPr>
              <a:buNone/>
            </a:pPr>
            <a:r>
              <a:rPr lang="en-US" sz="2000" dirty="0"/>
              <a:t>WINTER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pic>
        <p:nvPicPr>
          <p:cNvPr id="47106" name="Picture 2" descr="Usage of Java this keyword"/>
          <p:cNvPicPr>
            <a:picLocks noChangeAspect="1" noChangeArrowheads="1"/>
          </p:cNvPicPr>
          <p:nvPr/>
        </p:nvPicPr>
        <p:blipFill>
          <a:blip r:embed="rId3"/>
          <a:srcRect/>
          <a:stretch>
            <a:fillRect/>
          </a:stretch>
        </p:blipFill>
        <p:spPr bwMode="auto">
          <a:xfrm>
            <a:off x="609600" y="762000"/>
            <a:ext cx="7833813" cy="5486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vert="horz" lIns="91440" tIns="45720" rIns="91440" bIns="45720" rtlCol="0" anchor="t">
            <a:noAutofit/>
          </a:bodyPr>
          <a:lstStyle/>
          <a:p>
            <a:pPr algn="just"/>
            <a:r>
              <a:rPr lang="en-US" sz="2400" b="1" dirty="0">
                <a:solidFill>
                  <a:srgbClr val="FF0000"/>
                </a:solidFill>
              </a:rPr>
              <a:t>1) this: to refer current class instance variable</a:t>
            </a:r>
            <a:endParaRPr lang="en-US" sz="2400" b="1" dirty="0">
              <a:solidFill>
                <a:srgbClr val="FF0000"/>
              </a:solidFill>
              <a:ea typeface="Calibri"/>
              <a:cs typeface="Calibri"/>
            </a:endParaRPr>
          </a:p>
          <a:p>
            <a:pPr algn="just"/>
            <a:r>
              <a:rPr lang="en-US" sz="2400" dirty="0"/>
              <a:t>The this keyword can be used to refer </a:t>
            </a:r>
            <a:r>
              <a:rPr lang="en-US" sz="2400" b="1" dirty="0"/>
              <a:t>current class instance variable. </a:t>
            </a:r>
          </a:p>
          <a:p>
            <a:pPr algn="just"/>
            <a:r>
              <a:rPr lang="en-US" sz="2400" dirty="0"/>
              <a:t>If there is ambiguity between the instance variables and </a:t>
            </a:r>
            <a:r>
              <a:rPr lang="en-US" sz="2400"/>
              <a:t>parameters, "this" keyword resolves the problem of ambiguity.</a:t>
            </a:r>
            <a:endParaRPr lang="en-US" sz="2400">
              <a:ea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533400"/>
            <a:ext cx="8458200" cy="5638800"/>
          </a:xfrm>
        </p:spPr>
        <p:txBody>
          <a:bodyPr>
            <a:noAutofit/>
          </a:bodyPr>
          <a:lstStyle/>
          <a:p>
            <a:r>
              <a:rPr lang="en-US" sz="2000" b="1" dirty="0">
                <a:solidFill>
                  <a:srgbClr val="FF0000"/>
                </a:solidFill>
              </a:rPr>
              <a:t>Understanding the problem without this keyword</a:t>
            </a:r>
          </a:p>
          <a:p>
            <a:r>
              <a:rPr lang="en-US" sz="2000" dirty="0"/>
              <a:t>Let's understand the problem if we don't use this keyword by the example given below:</a:t>
            </a:r>
          </a:p>
          <a:p>
            <a:pPr>
              <a:buNone/>
            </a:pPr>
            <a:r>
              <a:rPr lang="en-US" sz="2000" b="1" dirty="0"/>
              <a:t>class</a:t>
            </a:r>
            <a:r>
              <a:rPr lang="en-US" sz="2000" dirty="0"/>
              <a:t> Student{  </a:t>
            </a:r>
          </a:p>
          <a:p>
            <a:pPr>
              <a:buNone/>
            </a:pPr>
            <a:r>
              <a:rPr lang="en-US" sz="2000" b="1" dirty="0" err="1"/>
              <a:t>int</a:t>
            </a:r>
            <a:r>
              <a:rPr lang="en-US" sz="2000" dirty="0"/>
              <a:t> </a:t>
            </a:r>
            <a:r>
              <a:rPr lang="en-US" sz="2000" dirty="0" err="1"/>
              <a:t>rollno</a:t>
            </a:r>
            <a:r>
              <a:rPr lang="en-US" sz="2000" dirty="0"/>
              <a:t>;  </a:t>
            </a:r>
          </a:p>
          <a:p>
            <a:pPr>
              <a:buNone/>
            </a:pPr>
            <a:r>
              <a:rPr lang="en-US" sz="2000" dirty="0"/>
              <a:t>String name;  </a:t>
            </a:r>
          </a:p>
          <a:p>
            <a:pPr>
              <a:buNone/>
            </a:pPr>
            <a:r>
              <a:rPr lang="en-US" sz="2000" b="1" dirty="0"/>
              <a:t>float</a:t>
            </a:r>
            <a:r>
              <a:rPr lang="en-US" sz="2000" dirty="0"/>
              <a:t> fee;  </a:t>
            </a:r>
          </a:p>
          <a:p>
            <a:pPr>
              <a:buNone/>
            </a:pPr>
            <a:r>
              <a:rPr lang="en-US" sz="2000" dirty="0"/>
              <a:t>Student(</a:t>
            </a:r>
            <a:r>
              <a:rPr lang="en-US" sz="2000" b="1" dirty="0" err="1"/>
              <a:t>int</a:t>
            </a:r>
            <a:r>
              <a:rPr lang="en-US" sz="2000" dirty="0"/>
              <a:t> </a:t>
            </a:r>
            <a:r>
              <a:rPr lang="en-US" sz="2000" dirty="0" err="1"/>
              <a:t>rollno,String</a:t>
            </a:r>
            <a:r>
              <a:rPr lang="en-US" sz="2000" dirty="0"/>
              <a:t> name,</a:t>
            </a:r>
          </a:p>
          <a:p>
            <a:pPr>
              <a:buNone/>
            </a:pPr>
            <a:r>
              <a:rPr lang="en-US" sz="2000" b="1" dirty="0"/>
              <a:t>                 float</a:t>
            </a:r>
            <a:r>
              <a:rPr lang="en-US" sz="2000" dirty="0"/>
              <a:t> fee)</a:t>
            </a:r>
          </a:p>
          <a:p>
            <a:pPr>
              <a:buNone/>
            </a:pPr>
            <a:r>
              <a:rPr lang="en-US" sz="2000" dirty="0"/>
              <a:t>{  </a:t>
            </a:r>
          </a:p>
          <a:p>
            <a:pPr>
              <a:buNone/>
            </a:pPr>
            <a:r>
              <a:rPr lang="en-US" sz="2000" dirty="0" err="1"/>
              <a:t>rollno</a:t>
            </a:r>
            <a:r>
              <a:rPr lang="en-US" sz="2000" dirty="0"/>
              <a:t>=</a:t>
            </a:r>
            <a:r>
              <a:rPr lang="en-US" sz="2000" dirty="0" err="1"/>
              <a:t>rollno</a:t>
            </a:r>
            <a:r>
              <a:rPr lang="en-US" sz="2000" dirty="0"/>
              <a:t>;  </a:t>
            </a:r>
          </a:p>
          <a:p>
            <a:pPr>
              <a:buNone/>
            </a:pPr>
            <a:r>
              <a:rPr lang="en-US" sz="2000" dirty="0"/>
              <a:t>name=name;  </a:t>
            </a:r>
          </a:p>
          <a:p>
            <a:pPr>
              <a:buNone/>
            </a:pPr>
            <a:r>
              <a:rPr lang="en-US" sz="2000" dirty="0"/>
              <a:t>fee=fee;  </a:t>
            </a:r>
          </a:p>
          <a:p>
            <a:pPr>
              <a:buNone/>
            </a:pPr>
            <a:r>
              <a:rPr lang="en-US" sz="2000" dirty="0"/>
              <a:t>}  </a:t>
            </a:r>
          </a:p>
          <a:p>
            <a:pPr>
              <a:buNone/>
            </a:pPr>
            <a:r>
              <a:rPr lang="en-US" sz="2000" b="1" dirty="0"/>
              <a:t>void</a:t>
            </a:r>
            <a:r>
              <a:rPr lang="en-US" sz="2000" dirty="0"/>
              <a:t> display()</a:t>
            </a:r>
          </a:p>
          <a:p>
            <a:pPr>
              <a:buNone/>
            </a:pPr>
            <a:r>
              <a:rPr lang="en-US" sz="2000" dirty="0"/>
              <a:t>{System.out.println(</a:t>
            </a:r>
            <a:r>
              <a:rPr lang="en-US" sz="2000" dirty="0" err="1"/>
              <a:t>rollno</a:t>
            </a:r>
            <a:r>
              <a:rPr lang="en-US" sz="2000" dirty="0"/>
              <a:t>+" "+name+" "+fee);}  </a:t>
            </a:r>
          </a:p>
          <a:p>
            <a:pPr>
              <a:buNone/>
            </a:pPr>
            <a:r>
              <a:rPr lang="en-US" sz="2000" dirty="0"/>
              <a:t>}  </a:t>
            </a:r>
          </a:p>
        </p:txBody>
      </p:sp>
      <p:sp>
        <p:nvSpPr>
          <p:cNvPr id="6" name="Rectangle 5"/>
          <p:cNvSpPr/>
          <p:nvPr/>
        </p:nvSpPr>
        <p:spPr>
          <a:xfrm>
            <a:off x="4114800" y="1295400"/>
            <a:ext cx="47244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b="1" dirty="0"/>
              <a:t>class</a:t>
            </a:r>
            <a:r>
              <a:rPr lang="en-US" dirty="0"/>
              <a:t> TestThis1{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Student s1=</a:t>
            </a:r>
            <a:r>
              <a:rPr lang="en-US" b="1" dirty="0"/>
              <a:t>new</a:t>
            </a:r>
            <a:r>
              <a:rPr lang="en-US" dirty="0"/>
              <a:t> Student(111,"ankit",5000f);  </a:t>
            </a:r>
          </a:p>
          <a:p>
            <a:pPr>
              <a:buNone/>
            </a:pPr>
            <a:r>
              <a:rPr lang="en-US" dirty="0"/>
              <a:t>Student s2=</a:t>
            </a:r>
            <a:r>
              <a:rPr lang="en-US" b="1" dirty="0"/>
              <a:t>new</a:t>
            </a:r>
            <a:r>
              <a:rPr lang="en-US" dirty="0"/>
              <a:t> Student(112,"sumit",6000f);  </a:t>
            </a:r>
          </a:p>
          <a:p>
            <a:pPr>
              <a:buNone/>
            </a:pPr>
            <a:r>
              <a:rPr lang="en-US" dirty="0"/>
              <a:t>s1.display();  </a:t>
            </a:r>
          </a:p>
          <a:p>
            <a:pPr>
              <a:buNone/>
            </a:pPr>
            <a:r>
              <a:rPr lang="en-US" dirty="0"/>
              <a:t>s2.display();  </a:t>
            </a:r>
          </a:p>
          <a:p>
            <a:pPr>
              <a:buNone/>
            </a:pPr>
            <a:r>
              <a:rPr lang="en-US" dirty="0"/>
              <a:t>}}  </a:t>
            </a:r>
          </a:p>
        </p:txBody>
      </p:sp>
      <p:sp>
        <p:nvSpPr>
          <p:cNvPr id="7" name="Rectangle 6"/>
          <p:cNvSpPr/>
          <p:nvPr/>
        </p:nvSpPr>
        <p:spPr>
          <a:xfrm>
            <a:off x="5943600" y="2819400"/>
            <a:ext cx="23622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buNone/>
            </a:pPr>
            <a:r>
              <a:rPr lang="en-US" sz="2400" b="1" dirty="0"/>
              <a:t>Output:</a:t>
            </a:r>
          </a:p>
          <a:p>
            <a:pPr>
              <a:buNone/>
            </a:pPr>
            <a:r>
              <a:rPr lang="it-IT" sz="2400" dirty="0"/>
              <a:t>0 null 0.0 </a:t>
            </a:r>
          </a:p>
          <a:p>
            <a:pPr>
              <a:buNone/>
            </a:pPr>
            <a:r>
              <a:rPr lang="it-IT" sz="2400" dirty="0"/>
              <a:t>0 null 0.0</a:t>
            </a:r>
            <a:endParaRPr lang="en-US" sz="2400" dirty="0"/>
          </a:p>
        </p:txBody>
      </p:sp>
      <p:sp>
        <p:nvSpPr>
          <p:cNvPr id="8" name="Rectangle 7"/>
          <p:cNvSpPr/>
          <p:nvPr/>
        </p:nvSpPr>
        <p:spPr>
          <a:xfrm>
            <a:off x="3276600" y="4267200"/>
            <a:ext cx="5562600"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r>
              <a:rPr lang="en-US" sz="2000" b="1" dirty="0"/>
              <a:t>In the above example, parameters (formal arguments) and </a:t>
            </a:r>
            <a:r>
              <a:rPr lang="en-US" sz="2000" b="1" dirty="0">
                <a:solidFill>
                  <a:srgbClr val="FF0000"/>
                </a:solidFill>
              </a:rPr>
              <a:t>instance variables are same. </a:t>
            </a:r>
            <a:r>
              <a:rPr lang="en-US" sz="2000" b="1" dirty="0"/>
              <a:t>So, we are using this keyword to distinguish local variable and instance variable.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533400"/>
            <a:ext cx="8458200" cy="5638800"/>
          </a:xfrm>
        </p:spPr>
        <p:txBody>
          <a:bodyPr>
            <a:noAutofit/>
          </a:bodyPr>
          <a:lstStyle/>
          <a:p>
            <a:r>
              <a:rPr lang="en-US" sz="2000" b="1" dirty="0">
                <a:solidFill>
                  <a:srgbClr val="FF0000"/>
                </a:solidFill>
              </a:rPr>
              <a:t>Solution of the above problem by this keyword</a:t>
            </a:r>
          </a:p>
          <a:p>
            <a:pPr>
              <a:buNone/>
            </a:pPr>
            <a:r>
              <a:rPr lang="en-US" sz="2000" b="1" dirty="0"/>
              <a:t>class</a:t>
            </a:r>
            <a:r>
              <a:rPr lang="en-US" sz="2000" dirty="0"/>
              <a:t> Student{  </a:t>
            </a:r>
          </a:p>
          <a:p>
            <a:pPr>
              <a:buNone/>
            </a:pPr>
            <a:r>
              <a:rPr lang="en-US" sz="2000" b="1" dirty="0" err="1"/>
              <a:t>int</a:t>
            </a:r>
            <a:r>
              <a:rPr lang="en-US" sz="2000" dirty="0"/>
              <a:t> </a:t>
            </a:r>
            <a:r>
              <a:rPr lang="en-US" sz="2000" dirty="0" err="1"/>
              <a:t>rollno</a:t>
            </a:r>
            <a:r>
              <a:rPr lang="en-US" sz="2000" dirty="0"/>
              <a:t>;  </a:t>
            </a:r>
          </a:p>
          <a:p>
            <a:pPr>
              <a:buNone/>
            </a:pPr>
            <a:r>
              <a:rPr lang="en-US" sz="2000" dirty="0"/>
              <a:t>String name;  </a:t>
            </a:r>
          </a:p>
          <a:p>
            <a:pPr>
              <a:buNone/>
            </a:pPr>
            <a:r>
              <a:rPr lang="en-US" sz="2000" b="1" dirty="0"/>
              <a:t>float</a:t>
            </a:r>
            <a:r>
              <a:rPr lang="en-US" sz="2000" dirty="0"/>
              <a:t> fee;  </a:t>
            </a:r>
          </a:p>
          <a:p>
            <a:pPr>
              <a:buNone/>
            </a:pPr>
            <a:r>
              <a:rPr lang="en-US" sz="2000" dirty="0"/>
              <a:t>Student(</a:t>
            </a:r>
            <a:r>
              <a:rPr lang="en-US" sz="2000" b="1" dirty="0" err="1"/>
              <a:t>int</a:t>
            </a:r>
            <a:r>
              <a:rPr lang="en-US" sz="2000" dirty="0"/>
              <a:t> </a:t>
            </a:r>
            <a:r>
              <a:rPr lang="en-US" sz="2000" dirty="0" err="1"/>
              <a:t>rollno,String</a:t>
            </a:r>
            <a:r>
              <a:rPr lang="en-US" sz="2000" dirty="0"/>
              <a:t> name,</a:t>
            </a:r>
          </a:p>
          <a:p>
            <a:pPr>
              <a:buNone/>
            </a:pPr>
            <a:r>
              <a:rPr lang="en-US" sz="2000" b="1" dirty="0"/>
              <a:t>               float</a:t>
            </a:r>
            <a:r>
              <a:rPr lang="en-US" sz="2000" dirty="0"/>
              <a:t> fee)</a:t>
            </a:r>
          </a:p>
          <a:p>
            <a:pPr>
              <a:buNone/>
            </a:pPr>
            <a:r>
              <a:rPr lang="en-US" sz="2000" dirty="0"/>
              <a:t>{  </a:t>
            </a:r>
          </a:p>
          <a:p>
            <a:pPr>
              <a:buNone/>
            </a:pPr>
            <a:r>
              <a:rPr lang="en-US" sz="2000" b="1" dirty="0" err="1"/>
              <a:t>this</a:t>
            </a:r>
            <a:r>
              <a:rPr lang="en-US" sz="2000" dirty="0" err="1"/>
              <a:t>.rollno</a:t>
            </a:r>
            <a:r>
              <a:rPr lang="en-US" sz="2000" dirty="0"/>
              <a:t>=</a:t>
            </a:r>
            <a:r>
              <a:rPr lang="en-US" sz="2000" dirty="0" err="1"/>
              <a:t>rollno</a:t>
            </a:r>
            <a:r>
              <a:rPr lang="en-US" sz="2000" dirty="0"/>
              <a:t>;  </a:t>
            </a:r>
          </a:p>
          <a:p>
            <a:pPr>
              <a:buNone/>
            </a:pPr>
            <a:r>
              <a:rPr lang="en-US" sz="2000" b="1" dirty="0"/>
              <a:t>this</a:t>
            </a:r>
            <a:r>
              <a:rPr lang="en-US" sz="2000" dirty="0"/>
              <a:t>.name=name;  </a:t>
            </a:r>
          </a:p>
          <a:p>
            <a:pPr>
              <a:buNone/>
            </a:pPr>
            <a:r>
              <a:rPr lang="en-US" sz="2000" b="1" dirty="0"/>
              <a:t>this</a:t>
            </a:r>
            <a:r>
              <a:rPr lang="en-US" sz="2000" dirty="0"/>
              <a:t>.fee=fee;  </a:t>
            </a:r>
          </a:p>
          <a:p>
            <a:pPr>
              <a:buNone/>
            </a:pPr>
            <a:r>
              <a:rPr lang="en-US" sz="2000" dirty="0"/>
              <a:t>}  </a:t>
            </a:r>
          </a:p>
          <a:p>
            <a:pPr>
              <a:buNone/>
            </a:pPr>
            <a:r>
              <a:rPr lang="en-US" sz="2000" b="1" dirty="0"/>
              <a:t>void</a:t>
            </a:r>
            <a:r>
              <a:rPr lang="en-US" sz="2000" dirty="0"/>
              <a:t> display(){System.out.println(</a:t>
            </a:r>
            <a:r>
              <a:rPr lang="en-US" sz="2000" dirty="0" err="1"/>
              <a:t>rollno</a:t>
            </a:r>
            <a:r>
              <a:rPr lang="en-US" sz="2000" dirty="0"/>
              <a:t>+" "+name+" "+fee);}  </a:t>
            </a:r>
          </a:p>
          <a:p>
            <a:pPr>
              <a:buNone/>
            </a:pPr>
            <a:r>
              <a:rPr lang="en-US" sz="2000" dirty="0"/>
              <a:t>}  </a:t>
            </a:r>
          </a:p>
          <a:p>
            <a:pPr>
              <a:buNone/>
            </a:pPr>
            <a:r>
              <a:rPr lang="en-US" sz="2000" dirty="0"/>
              <a:t>  </a:t>
            </a:r>
          </a:p>
        </p:txBody>
      </p:sp>
      <p:sp>
        <p:nvSpPr>
          <p:cNvPr id="6" name="Rectangle 5"/>
          <p:cNvSpPr/>
          <p:nvPr/>
        </p:nvSpPr>
        <p:spPr>
          <a:xfrm>
            <a:off x="4114800" y="1295400"/>
            <a:ext cx="47244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b="1" dirty="0"/>
              <a:t>class</a:t>
            </a:r>
            <a:r>
              <a:rPr lang="en-US" dirty="0"/>
              <a:t> TestThis2{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Student s1=</a:t>
            </a:r>
            <a:r>
              <a:rPr lang="en-US" b="1" dirty="0"/>
              <a:t>new</a:t>
            </a:r>
            <a:r>
              <a:rPr lang="en-US" dirty="0"/>
              <a:t> Student(111,"ankit",5000f);  </a:t>
            </a:r>
          </a:p>
          <a:p>
            <a:pPr>
              <a:buNone/>
            </a:pPr>
            <a:r>
              <a:rPr lang="en-US" dirty="0"/>
              <a:t>Student s2=</a:t>
            </a:r>
            <a:r>
              <a:rPr lang="en-US" b="1" dirty="0"/>
              <a:t>new</a:t>
            </a:r>
            <a:r>
              <a:rPr lang="en-US" dirty="0"/>
              <a:t> Student(112,"sumit",6000f);  </a:t>
            </a:r>
          </a:p>
          <a:p>
            <a:pPr>
              <a:buNone/>
            </a:pPr>
            <a:r>
              <a:rPr lang="en-US" dirty="0"/>
              <a:t>s1.display();  </a:t>
            </a:r>
          </a:p>
          <a:p>
            <a:pPr>
              <a:buNone/>
            </a:pPr>
            <a:r>
              <a:rPr lang="en-US" dirty="0"/>
              <a:t>s2.display();  </a:t>
            </a:r>
          </a:p>
          <a:p>
            <a:pPr>
              <a:buNone/>
            </a:pPr>
            <a:r>
              <a:rPr lang="en-US" dirty="0"/>
              <a:t>}}  </a:t>
            </a:r>
          </a:p>
        </p:txBody>
      </p:sp>
      <p:sp>
        <p:nvSpPr>
          <p:cNvPr id="7" name="Rectangle 6"/>
          <p:cNvSpPr/>
          <p:nvPr/>
        </p:nvSpPr>
        <p:spPr>
          <a:xfrm>
            <a:off x="5638800" y="3048000"/>
            <a:ext cx="2667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buNone/>
            </a:pPr>
            <a:r>
              <a:rPr lang="en-US" sz="2400" b="1" dirty="0"/>
              <a:t>Output:</a:t>
            </a:r>
          </a:p>
          <a:p>
            <a:pPr>
              <a:buNone/>
            </a:pPr>
            <a:r>
              <a:rPr lang="fi-FI" sz="2400" dirty="0"/>
              <a:t>111 ankit 5000.0 112 sumit 6000.0</a:t>
            </a:r>
            <a:endParaRPr lang="en-US" sz="2400" dirty="0"/>
          </a:p>
        </p:txBody>
      </p:sp>
      <p:sp>
        <p:nvSpPr>
          <p:cNvPr id="8" name="Rectangle 7"/>
          <p:cNvSpPr/>
          <p:nvPr/>
        </p:nvSpPr>
        <p:spPr>
          <a:xfrm>
            <a:off x="990600" y="5616714"/>
            <a:ext cx="7848600" cy="70788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r>
              <a:rPr lang="en-US" sz="2000" b="1" dirty="0"/>
              <a:t>If local variables(formal arguments) and instance variables are different, there is no need to use this keyword like in the following program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Program where this keyword is not required</a:t>
            </a:r>
          </a:p>
          <a:p>
            <a:pPr>
              <a:buNone/>
            </a:pPr>
            <a:r>
              <a:rPr lang="en-US" sz="2000" b="1" dirty="0"/>
              <a:t>class</a:t>
            </a:r>
            <a:r>
              <a:rPr lang="en-US" sz="2000" dirty="0"/>
              <a:t> Student{  </a:t>
            </a:r>
          </a:p>
          <a:p>
            <a:pPr>
              <a:buNone/>
            </a:pPr>
            <a:r>
              <a:rPr lang="en-US" sz="2000" b="1" dirty="0" err="1"/>
              <a:t>int</a:t>
            </a:r>
            <a:r>
              <a:rPr lang="en-US" sz="2000" dirty="0"/>
              <a:t> </a:t>
            </a:r>
            <a:r>
              <a:rPr lang="en-US" sz="2000" dirty="0" err="1"/>
              <a:t>rollno</a:t>
            </a:r>
            <a:r>
              <a:rPr lang="en-US" sz="2000" dirty="0"/>
              <a:t>;  </a:t>
            </a:r>
          </a:p>
          <a:p>
            <a:pPr>
              <a:buNone/>
            </a:pPr>
            <a:r>
              <a:rPr lang="en-US" sz="2000" dirty="0"/>
              <a:t>String name;  </a:t>
            </a:r>
          </a:p>
          <a:p>
            <a:pPr>
              <a:buNone/>
            </a:pPr>
            <a:r>
              <a:rPr lang="en-US" sz="2000" b="1" dirty="0"/>
              <a:t>float</a:t>
            </a:r>
            <a:r>
              <a:rPr lang="en-US" sz="2000" dirty="0"/>
              <a:t> fee;  </a:t>
            </a:r>
          </a:p>
          <a:p>
            <a:pPr>
              <a:buNone/>
            </a:pPr>
            <a:r>
              <a:rPr lang="en-US" sz="2000" dirty="0"/>
              <a:t>Student(</a:t>
            </a:r>
            <a:r>
              <a:rPr lang="en-US" sz="2000" b="1" dirty="0" err="1"/>
              <a:t>int</a:t>
            </a:r>
            <a:r>
              <a:rPr lang="en-US" sz="2000" dirty="0"/>
              <a:t> </a:t>
            </a:r>
            <a:r>
              <a:rPr lang="en-US" sz="2000" dirty="0" err="1"/>
              <a:t>r,String</a:t>
            </a:r>
            <a:r>
              <a:rPr lang="en-US" sz="2000" dirty="0"/>
              <a:t> </a:t>
            </a:r>
            <a:r>
              <a:rPr lang="en-US" sz="2000" dirty="0" err="1"/>
              <a:t>n,</a:t>
            </a:r>
            <a:r>
              <a:rPr lang="en-US" sz="2000" b="1" dirty="0" err="1"/>
              <a:t>float</a:t>
            </a:r>
            <a:r>
              <a:rPr lang="en-US" sz="2000" dirty="0"/>
              <a:t> f){  </a:t>
            </a:r>
          </a:p>
          <a:p>
            <a:pPr>
              <a:buNone/>
            </a:pPr>
            <a:r>
              <a:rPr lang="en-US" sz="2000" dirty="0" err="1"/>
              <a:t>rollno</a:t>
            </a:r>
            <a:r>
              <a:rPr lang="en-US" sz="2000" dirty="0"/>
              <a:t>=r;  </a:t>
            </a:r>
          </a:p>
          <a:p>
            <a:pPr>
              <a:buNone/>
            </a:pPr>
            <a:r>
              <a:rPr lang="en-US" sz="2000" dirty="0"/>
              <a:t>name=n;  </a:t>
            </a:r>
          </a:p>
          <a:p>
            <a:pPr>
              <a:buNone/>
            </a:pPr>
            <a:r>
              <a:rPr lang="en-US" sz="2000" dirty="0"/>
              <a:t>fee=f;  </a:t>
            </a:r>
          </a:p>
          <a:p>
            <a:pPr>
              <a:buNone/>
            </a:pPr>
            <a:r>
              <a:rPr lang="en-US" sz="2000" dirty="0"/>
              <a:t>}  </a:t>
            </a:r>
          </a:p>
          <a:p>
            <a:pPr>
              <a:buNone/>
            </a:pPr>
            <a:r>
              <a:rPr lang="en-US" sz="2000" b="1" dirty="0"/>
              <a:t>void</a:t>
            </a:r>
            <a:r>
              <a:rPr lang="en-US" sz="2000" dirty="0"/>
              <a:t> display(){System.out.println(</a:t>
            </a:r>
            <a:r>
              <a:rPr lang="en-US" sz="2000" dirty="0" err="1"/>
              <a:t>rollno</a:t>
            </a:r>
            <a:r>
              <a:rPr lang="en-US" sz="2000" dirty="0"/>
              <a:t>+" "+name+" "+fee);}  </a:t>
            </a:r>
          </a:p>
          <a:p>
            <a:pPr>
              <a:buNone/>
            </a:pPr>
            <a:r>
              <a:rPr lang="en-US" sz="2000" dirty="0"/>
              <a:t>}  </a:t>
            </a:r>
          </a:p>
          <a:p>
            <a:pPr>
              <a:buNone/>
            </a:pPr>
            <a:r>
              <a:rPr lang="en-US" sz="2000" dirty="0"/>
              <a:t>  </a:t>
            </a:r>
          </a:p>
        </p:txBody>
      </p:sp>
      <p:sp>
        <p:nvSpPr>
          <p:cNvPr id="6" name="Rectangle 5"/>
          <p:cNvSpPr/>
          <p:nvPr/>
        </p:nvSpPr>
        <p:spPr>
          <a:xfrm>
            <a:off x="4114800" y="1295400"/>
            <a:ext cx="47244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b="1" dirty="0"/>
              <a:t>class</a:t>
            </a:r>
            <a:r>
              <a:rPr lang="en-US" dirty="0"/>
              <a:t> TestThis3{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Student s1=</a:t>
            </a:r>
            <a:r>
              <a:rPr lang="en-US" b="1" dirty="0"/>
              <a:t>new</a:t>
            </a:r>
            <a:r>
              <a:rPr lang="en-US" dirty="0"/>
              <a:t> Student(111,"ankit",5000f);  </a:t>
            </a:r>
          </a:p>
          <a:p>
            <a:pPr>
              <a:buNone/>
            </a:pPr>
            <a:r>
              <a:rPr lang="en-US" dirty="0"/>
              <a:t>Student s2=</a:t>
            </a:r>
            <a:r>
              <a:rPr lang="en-US" b="1" dirty="0"/>
              <a:t>new</a:t>
            </a:r>
            <a:r>
              <a:rPr lang="en-US" dirty="0"/>
              <a:t> Student(112,"sumit",6000f);  </a:t>
            </a:r>
          </a:p>
          <a:p>
            <a:pPr>
              <a:buNone/>
            </a:pPr>
            <a:r>
              <a:rPr lang="en-US" dirty="0"/>
              <a:t>s1.display();  </a:t>
            </a:r>
          </a:p>
          <a:p>
            <a:pPr>
              <a:buNone/>
            </a:pPr>
            <a:r>
              <a:rPr lang="en-US" dirty="0"/>
              <a:t>s2.display();  </a:t>
            </a:r>
          </a:p>
          <a:p>
            <a:pPr>
              <a:buNone/>
            </a:pPr>
            <a:r>
              <a:rPr lang="en-US" dirty="0"/>
              <a:t>}}  </a:t>
            </a:r>
          </a:p>
        </p:txBody>
      </p:sp>
      <p:sp>
        <p:nvSpPr>
          <p:cNvPr id="7" name="Rectangle 6"/>
          <p:cNvSpPr/>
          <p:nvPr/>
        </p:nvSpPr>
        <p:spPr>
          <a:xfrm>
            <a:off x="5638800" y="3048000"/>
            <a:ext cx="2667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buNone/>
            </a:pPr>
            <a:r>
              <a:rPr lang="en-US" sz="2400" b="1" dirty="0"/>
              <a:t>Output:</a:t>
            </a:r>
          </a:p>
          <a:p>
            <a:pPr>
              <a:buNone/>
            </a:pPr>
            <a:r>
              <a:rPr lang="fi-FI" sz="2400" dirty="0"/>
              <a:t>111 ankit 5000.0 112 sumit 6000.0</a:t>
            </a:r>
            <a:endParaRPr lang="en-US" sz="2400" dirty="0"/>
          </a:p>
        </p:txBody>
      </p:sp>
      <p:sp>
        <p:nvSpPr>
          <p:cNvPr id="8" name="Rectangle 7"/>
          <p:cNvSpPr/>
          <p:nvPr/>
        </p:nvSpPr>
        <p:spPr>
          <a:xfrm>
            <a:off x="533400" y="5105400"/>
            <a:ext cx="807720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b="1" dirty="0"/>
              <a:t>It is better approach to use meaningful names for variables. So we use same name for instance variables and parameters in real time, and always use this keyword.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a:solidFill>
                  <a:srgbClr val="0000FF"/>
                </a:solidFill>
              </a:rPr>
              <a:t>this keyword in Java</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9" name="Content Placeholder 2"/>
          <p:cNvSpPr>
            <a:spLocks noGrp="1"/>
          </p:cNvSpPr>
          <p:nvPr>
            <p:ph idx="1"/>
          </p:nvPr>
        </p:nvSpPr>
        <p:spPr>
          <a:xfrm>
            <a:off x="304800" y="685800"/>
            <a:ext cx="8458200" cy="5638800"/>
          </a:xfrm>
        </p:spPr>
        <p:txBody>
          <a:bodyPr>
            <a:noAutofit/>
          </a:bodyPr>
          <a:lstStyle/>
          <a:p>
            <a:r>
              <a:rPr lang="en-US" sz="2000" b="1" dirty="0">
                <a:solidFill>
                  <a:srgbClr val="FF0000"/>
                </a:solidFill>
              </a:rPr>
              <a:t>2) this: to invoke current class method</a:t>
            </a:r>
          </a:p>
          <a:p>
            <a:r>
              <a:rPr lang="en-US" sz="2000" dirty="0"/>
              <a:t>You may invoke the method of the current class by using the this keyword. If you don't use the this keyword, compiler automatically adds this keyword while invoking the method. Let's see the example</a:t>
            </a:r>
          </a:p>
          <a:p>
            <a:pPr>
              <a:buNone/>
            </a:pPr>
            <a:r>
              <a:rPr lang="en-US" sz="2000" dirty="0"/>
              <a:t/>
            </a:r>
            <a:br>
              <a:rPr lang="en-US" sz="2000" dirty="0"/>
            </a:br>
            <a:endParaRPr lang="en-US" sz="2000" dirty="0"/>
          </a:p>
        </p:txBody>
      </p:sp>
      <p:pic>
        <p:nvPicPr>
          <p:cNvPr id="49154" name="Picture 2" descr="this keyword"/>
          <p:cNvPicPr>
            <a:picLocks noChangeAspect="1" noChangeArrowheads="1"/>
          </p:cNvPicPr>
          <p:nvPr/>
        </p:nvPicPr>
        <p:blipFill>
          <a:blip r:embed="rId3"/>
          <a:srcRect/>
          <a:stretch>
            <a:fillRect/>
          </a:stretch>
        </p:blipFill>
        <p:spPr bwMode="auto">
          <a:xfrm>
            <a:off x="0" y="2133600"/>
            <a:ext cx="8798596" cy="3581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ADFD4B1A9F3C419422AB33D5DFF3BF" ma:contentTypeVersion="5" ma:contentTypeDescription="Create a new document." ma:contentTypeScope="" ma:versionID="25fd6209b165196c1bf8bb87a0a02bda">
  <xsd:schema xmlns:xsd="http://www.w3.org/2001/XMLSchema" xmlns:xs="http://www.w3.org/2001/XMLSchema" xmlns:p="http://schemas.microsoft.com/office/2006/metadata/properties" xmlns:ns2="a0e15575-646f-4799-8f63-8f219632ccae" xmlns:ns3="c2a42399-4665-45ed-9c4d-b0744917de01" targetNamespace="http://schemas.microsoft.com/office/2006/metadata/properties" ma:root="true" ma:fieldsID="93eff7f95b200c457ac675536aaf5976" ns2:_="" ns3:_="">
    <xsd:import namespace="a0e15575-646f-4799-8f63-8f219632ccae"/>
    <xsd:import namespace="c2a42399-4665-45ed-9c4d-b0744917de0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15575-646f-4799-8f63-8f219632cc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a42399-4665-45ed-9c4d-b0744917de0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CE7F3E-09F1-465B-9E4D-941BE4CAFE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e15575-646f-4799-8f63-8f219632ccae"/>
    <ds:schemaRef ds:uri="c2a42399-4665-45ed-9c4d-b0744917d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A9E13A-BD29-46AD-862A-D51149AC203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69EBAA5-0346-4D1D-8313-079C59242F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547</TotalTime>
  <Words>1235</Words>
  <Application>Microsoft Office PowerPoint</Application>
  <PresentationFormat>On-screen Show (4:3)</PresentationFormat>
  <Paragraphs>578</Paragraphs>
  <Slides>33</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CSE 2006 - Programming in Java  Course Type: LP          Credits: 3</vt:lpstr>
      <vt:lpstr>Unit-2  Java Object-oriented Programming </vt:lpstr>
      <vt:lpstr>this keyword in Java</vt:lpstr>
      <vt:lpstr>this keyword in Java</vt:lpstr>
      <vt:lpstr>this keyword in Java</vt:lpstr>
      <vt:lpstr>this keyword in Java</vt:lpstr>
      <vt:lpstr>this keyword in Java</vt:lpstr>
      <vt:lpstr>this keyword in Java</vt:lpstr>
      <vt:lpstr>this keyword in Java</vt:lpstr>
      <vt:lpstr>this keyword in Java</vt:lpstr>
      <vt:lpstr>this keyword in Java</vt:lpstr>
      <vt:lpstr>this keyword in Java</vt:lpstr>
      <vt:lpstr>this keyword in Java</vt:lpstr>
      <vt:lpstr>this keyword in Java</vt:lpstr>
      <vt:lpstr>Java final keyword</vt:lpstr>
      <vt:lpstr>Java final keyword</vt:lpstr>
      <vt:lpstr>Java final keyword</vt:lpstr>
      <vt:lpstr>Java final keyword</vt:lpstr>
      <vt:lpstr>PowerPoint Presentation</vt:lpstr>
      <vt:lpstr>PowerPoint Presentation</vt:lpstr>
      <vt:lpstr>PowerPoint Presentation</vt:lpstr>
      <vt:lpstr>Recursion in Java</vt:lpstr>
      <vt:lpstr>Recursion in Java</vt:lpstr>
      <vt:lpstr>Recursion in Java</vt:lpstr>
      <vt:lpstr>Recursion in Java</vt:lpstr>
      <vt:lpstr>Recursion in Java</vt:lpstr>
      <vt:lpstr>Java instance of Operator</vt:lpstr>
      <vt:lpstr>Java instance of Operator</vt:lpstr>
      <vt:lpstr>Java instance of Operator</vt:lpstr>
      <vt:lpstr>Java enum Class</vt:lpstr>
      <vt:lpstr>Java enum Class</vt:lpstr>
      <vt:lpstr>Java enum Class</vt:lpstr>
      <vt:lpstr>Java enum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Subash Chandra Bose</cp:lastModifiedBy>
  <cp:revision>140</cp:revision>
  <dcterms:created xsi:type="dcterms:W3CDTF">2006-08-16T00:00:00Z</dcterms:created>
  <dcterms:modified xsi:type="dcterms:W3CDTF">2023-11-28T05:55:02Z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0x01010005ADFD4B1A9F3C419422AB33D5DFF3BF</vt:lpwstr>
  </property>
</Properties>
</file>