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3"/>
  </p:notesMasterIdLst>
  <p:handoutMasterIdLst>
    <p:handoutMasterId r:id="rId54"/>
  </p:handoutMasterIdLst>
  <p:sldIdLst>
    <p:sldId id="256" r:id="rId5"/>
    <p:sldId id="282" r:id="rId6"/>
    <p:sldId id="377" r:id="rId7"/>
    <p:sldId id="378" r:id="rId8"/>
    <p:sldId id="379" r:id="rId9"/>
    <p:sldId id="380" r:id="rId10"/>
    <p:sldId id="381" r:id="rId11"/>
    <p:sldId id="383" r:id="rId12"/>
    <p:sldId id="382" r:id="rId13"/>
    <p:sldId id="384" r:id="rId14"/>
    <p:sldId id="385" r:id="rId15"/>
    <p:sldId id="386" r:id="rId16"/>
    <p:sldId id="396" r:id="rId17"/>
    <p:sldId id="397" r:id="rId18"/>
    <p:sldId id="398" r:id="rId19"/>
    <p:sldId id="387" r:id="rId20"/>
    <p:sldId id="388" r:id="rId21"/>
    <p:sldId id="389" r:id="rId22"/>
    <p:sldId id="390" r:id="rId23"/>
    <p:sldId id="391" r:id="rId24"/>
    <p:sldId id="392" r:id="rId25"/>
    <p:sldId id="393" r:id="rId26"/>
    <p:sldId id="394" r:id="rId27"/>
    <p:sldId id="395" r:id="rId28"/>
    <p:sldId id="401" r:id="rId29"/>
    <p:sldId id="402" r:id="rId30"/>
    <p:sldId id="403" r:id="rId31"/>
    <p:sldId id="404" r:id="rId32"/>
    <p:sldId id="405" r:id="rId33"/>
    <p:sldId id="406" r:id="rId34"/>
    <p:sldId id="407" r:id="rId35"/>
    <p:sldId id="408" r:id="rId36"/>
    <p:sldId id="409" r:id="rId37"/>
    <p:sldId id="410" r:id="rId38"/>
    <p:sldId id="411" r:id="rId39"/>
    <p:sldId id="412" r:id="rId40"/>
    <p:sldId id="413" r:id="rId41"/>
    <p:sldId id="414" r:id="rId42"/>
    <p:sldId id="415" r:id="rId43"/>
    <p:sldId id="416" r:id="rId44"/>
    <p:sldId id="417" r:id="rId45"/>
    <p:sldId id="418" r:id="rId46"/>
    <p:sldId id="419" r:id="rId47"/>
    <p:sldId id="420" r:id="rId48"/>
    <p:sldId id="421" r:id="rId49"/>
    <p:sldId id="422" r:id="rId50"/>
    <p:sldId id="423" r:id="rId51"/>
    <p:sldId id="424"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A13B05-1292-4E6C-80A3-CF1E9FBE267C}" v="1" dt="2023-07-10T16:25:00.581"/>
  </p1510:revLst>
</p1510:revInfo>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620"/>
    <p:restoredTop sz="94660"/>
  </p:normalViewPr>
  <p:slideViewPr>
    <p:cSldViewPr>
      <p:cViewPr varScale="1">
        <p:scale>
          <a:sx n="70" d="100"/>
          <a:sy n="70" d="100"/>
        </p:scale>
        <p:origin x="66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1BAI10482" userId="S::ishika.kewalramani2021@vitbhopal.ac.in::f71f69bf-f4a9-4b18-a5a0-073764bf165f" providerId="AD" clId="Web-{AAA13B05-1292-4E6C-80A3-CF1E9FBE267C}"/>
    <pc:docChg chg="sldOrd">
      <pc:chgData name="21BAI10482" userId="S::ishika.kewalramani2021@vitbhopal.ac.in::f71f69bf-f4a9-4b18-a5a0-073764bf165f" providerId="AD" clId="Web-{AAA13B05-1292-4E6C-80A3-CF1E9FBE267C}" dt="2023-07-10T16:25:00.581" v="0"/>
      <pc:docMkLst>
        <pc:docMk/>
      </pc:docMkLst>
      <pc:sldChg chg="ord">
        <pc:chgData name="21BAI10482" userId="S::ishika.kewalramani2021@vitbhopal.ac.in::f71f69bf-f4a9-4b18-a5a0-073764bf165f" providerId="AD" clId="Web-{AAA13B05-1292-4E6C-80A3-CF1E9FBE267C}" dt="2023-07-10T16:25:00.581" v="0"/>
        <pc:sldMkLst>
          <pc:docMk/>
          <pc:sldMk cId="0" sldId="38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2E42AC-03F5-46EF-A1D2-DD61C8374439}" type="datetimeFigureOut">
              <a:rPr lang="en-US" smtClean="0"/>
              <a:pPr/>
              <a:t>11/29/2023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Dr Komarasamy G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95BC91-7B8D-45A0-9746-B8EB680FFFBC}"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6FE275-A2F4-47BE-BF64-2188A1178E48}" type="datetimeFigureOut">
              <a:rPr lang="en-US" smtClean="0"/>
              <a:pPr/>
              <a:t>11/29/2023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Dr Komarasamy G </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AF9DC3-3B45-4498-A69F-89DE79C6E2AF}"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
          <p:cNvSpPr>
            <a:spLocks noGrp="1" noRot="1" noChangeAspect="1" noChangeArrowheads="1" noTextEdit="1"/>
          </p:cNvSpPr>
          <p:nvPr>
            <p:ph type="sldImg"/>
          </p:nvPr>
        </p:nvSpPr>
        <p:spPr bwMode="auto">
          <a:noFill/>
          <a:ln>
            <a:solidFill>
              <a:srgbClr val="000000"/>
            </a:solidFill>
            <a:miter lim="800000"/>
            <a:headEnd/>
            <a:tailEnd/>
          </a:ln>
        </p:spPr>
      </p:sp>
      <p:sp>
        <p:nvSpPr>
          <p:cNvPr id="23555" name="Rectangle 2"/>
          <p:cNvSpPr>
            <a:spLocks noGrp="1" noChangeArrowheads="1"/>
          </p:cNvSpPr>
          <p:nvPr>
            <p:ph type="body" idx="1"/>
          </p:nvPr>
        </p:nvSpPr>
        <p:spPr bwMode="auto">
          <a:xfrm>
            <a:off x="685641" y="4343510"/>
            <a:ext cx="5486719" cy="276999"/>
          </a:xfrm>
          <a:noFill/>
        </p:spPr>
        <p:txBody>
          <a:bodyPr wrap="square" numCol="1" anchor="t" anchorCtr="0" compatLnSpc="1">
            <a:prstTxWarp prst="textNoShape">
              <a:avLst/>
            </a:prstTxWarp>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38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28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29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30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31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32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33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849EAA-1DDC-4DC7-8047-EAE59E35CD85}" type="datetime1">
              <a:rPr lang="en-US" smtClean="0"/>
              <a:t>11/29/2023</a:t>
            </a:fld>
            <a:endParaRPr lang="en-US"/>
          </a:p>
        </p:txBody>
      </p:sp>
      <p:sp>
        <p:nvSpPr>
          <p:cNvPr id="5" name="Footer Placeholder 4"/>
          <p:cNvSpPr>
            <a:spLocks noGrp="1"/>
          </p:cNvSpPr>
          <p:nvPr>
            <p:ph type="ftr" sz="quarter" idx="11"/>
          </p:nvPr>
        </p:nvSpPr>
        <p:spPr/>
        <p:txBody>
          <a:bodyPr/>
          <a:lstStyle/>
          <a:p>
            <a:r>
              <a:rPr lang="en-US" smtClean="0"/>
              <a:t>Unit-2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7448D2-8850-4F80-AD1D-7307ECF5EC1D}" type="datetime1">
              <a:rPr lang="en-US" smtClean="0"/>
              <a:t>11/29/2023</a:t>
            </a:fld>
            <a:endParaRPr lang="en-US"/>
          </a:p>
        </p:txBody>
      </p:sp>
      <p:sp>
        <p:nvSpPr>
          <p:cNvPr id="5" name="Footer Placeholder 4"/>
          <p:cNvSpPr>
            <a:spLocks noGrp="1"/>
          </p:cNvSpPr>
          <p:nvPr>
            <p:ph type="ftr" sz="quarter" idx="11"/>
          </p:nvPr>
        </p:nvSpPr>
        <p:spPr/>
        <p:txBody>
          <a:bodyPr/>
          <a:lstStyle/>
          <a:p>
            <a:r>
              <a:rPr lang="en-US" smtClean="0"/>
              <a:t>Unit-2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7B2D16-8511-44AA-BB67-2745D72437A7}" type="datetime1">
              <a:rPr lang="en-US" smtClean="0"/>
              <a:t>11/29/2023</a:t>
            </a:fld>
            <a:endParaRPr lang="en-US"/>
          </a:p>
        </p:txBody>
      </p:sp>
      <p:sp>
        <p:nvSpPr>
          <p:cNvPr id="5" name="Footer Placeholder 4"/>
          <p:cNvSpPr>
            <a:spLocks noGrp="1"/>
          </p:cNvSpPr>
          <p:nvPr>
            <p:ph type="ftr" sz="quarter" idx="11"/>
          </p:nvPr>
        </p:nvSpPr>
        <p:spPr/>
        <p:txBody>
          <a:bodyPr/>
          <a:lstStyle/>
          <a:p>
            <a:r>
              <a:rPr lang="en-US" smtClean="0"/>
              <a:t>Unit-2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4E99F8-880E-451C-B079-8BD8897AC872}" type="datetime1">
              <a:rPr lang="en-US" smtClean="0"/>
              <a:t>11/29/2023</a:t>
            </a:fld>
            <a:endParaRPr lang="en-US"/>
          </a:p>
        </p:txBody>
      </p:sp>
      <p:sp>
        <p:nvSpPr>
          <p:cNvPr id="5" name="Footer Placeholder 4"/>
          <p:cNvSpPr>
            <a:spLocks noGrp="1"/>
          </p:cNvSpPr>
          <p:nvPr>
            <p:ph type="ftr" sz="quarter" idx="11"/>
          </p:nvPr>
        </p:nvSpPr>
        <p:spPr/>
        <p:txBody>
          <a:bodyPr/>
          <a:lstStyle/>
          <a:p>
            <a:r>
              <a:rPr lang="en-US" smtClean="0"/>
              <a:t>Unit-2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943D6D-7FAA-4593-A0A9-B6998EDC47D2}" type="datetime1">
              <a:rPr lang="en-US" smtClean="0"/>
              <a:t>11/29/2023</a:t>
            </a:fld>
            <a:endParaRPr lang="en-US"/>
          </a:p>
        </p:txBody>
      </p:sp>
      <p:sp>
        <p:nvSpPr>
          <p:cNvPr id="5" name="Footer Placeholder 4"/>
          <p:cNvSpPr>
            <a:spLocks noGrp="1"/>
          </p:cNvSpPr>
          <p:nvPr>
            <p:ph type="ftr" sz="quarter" idx="11"/>
          </p:nvPr>
        </p:nvSpPr>
        <p:spPr/>
        <p:txBody>
          <a:bodyPr/>
          <a:lstStyle/>
          <a:p>
            <a:r>
              <a:rPr lang="en-US" smtClean="0"/>
              <a:t>Unit-2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D4290F-EB41-41CE-BB52-1CF889B1618E}" type="datetime1">
              <a:rPr lang="en-US" smtClean="0"/>
              <a:t>11/29/2023</a:t>
            </a:fld>
            <a:endParaRPr lang="en-US"/>
          </a:p>
        </p:txBody>
      </p:sp>
      <p:sp>
        <p:nvSpPr>
          <p:cNvPr id="6" name="Footer Placeholder 5"/>
          <p:cNvSpPr>
            <a:spLocks noGrp="1"/>
          </p:cNvSpPr>
          <p:nvPr>
            <p:ph type="ftr" sz="quarter" idx="11"/>
          </p:nvPr>
        </p:nvSpPr>
        <p:spPr/>
        <p:txBody>
          <a:bodyPr/>
          <a:lstStyle/>
          <a:p>
            <a:r>
              <a:rPr lang="en-US" smtClean="0"/>
              <a:t>Unit-2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3AA8EA-359F-4547-A2D4-768C598B1489}" type="datetime1">
              <a:rPr lang="en-US" smtClean="0"/>
              <a:t>11/29/2023</a:t>
            </a:fld>
            <a:endParaRPr lang="en-US"/>
          </a:p>
        </p:txBody>
      </p:sp>
      <p:sp>
        <p:nvSpPr>
          <p:cNvPr id="8" name="Footer Placeholder 7"/>
          <p:cNvSpPr>
            <a:spLocks noGrp="1"/>
          </p:cNvSpPr>
          <p:nvPr>
            <p:ph type="ftr" sz="quarter" idx="11"/>
          </p:nvPr>
        </p:nvSpPr>
        <p:spPr/>
        <p:txBody>
          <a:bodyPr/>
          <a:lstStyle/>
          <a:p>
            <a:r>
              <a:rPr lang="en-US" smtClean="0"/>
              <a:t>Unit-2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77C6C5-E790-4367-B430-A956EC01CA73}" type="datetime1">
              <a:rPr lang="en-US" smtClean="0"/>
              <a:t>11/29/2023</a:t>
            </a:fld>
            <a:endParaRPr lang="en-US"/>
          </a:p>
        </p:txBody>
      </p:sp>
      <p:sp>
        <p:nvSpPr>
          <p:cNvPr id="4" name="Footer Placeholder 3"/>
          <p:cNvSpPr>
            <a:spLocks noGrp="1"/>
          </p:cNvSpPr>
          <p:nvPr>
            <p:ph type="ftr" sz="quarter" idx="11"/>
          </p:nvPr>
        </p:nvSpPr>
        <p:spPr/>
        <p:txBody>
          <a:bodyPr/>
          <a:lstStyle/>
          <a:p>
            <a:r>
              <a:rPr lang="en-US" smtClean="0"/>
              <a:t>Unit-2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2673C6-619A-4247-B1FD-FCF9A6886058}" type="datetime1">
              <a:rPr lang="en-US" smtClean="0"/>
              <a:t>11/29/2023</a:t>
            </a:fld>
            <a:endParaRPr lang="en-US"/>
          </a:p>
        </p:txBody>
      </p:sp>
      <p:sp>
        <p:nvSpPr>
          <p:cNvPr id="3" name="Footer Placeholder 2"/>
          <p:cNvSpPr>
            <a:spLocks noGrp="1"/>
          </p:cNvSpPr>
          <p:nvPr>
            <p:ph type="ftr" sz="quarter" idx="11"/>
          </p:nvPr>
        </p:nvSpPr>
        <p:spPr/>
        <p:txBody>
          <a:bodyPr/>
          <a:lstStyle/>
          <a:p>
            <a:r>
              <a:rPr lang="en-US" smtClean="0"/>
              <a:t>Unit-2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F2F2A3-381F-474A-8070-A7DE6EA06B49}" type="datetime1">
              <a:rPr lang="en-US" smtClean="0"/>
              <a:t>11/29/2023</a:t>
            </a:fld>
            <a:endParaRPr lang="en-US"/>
          </a:p>
        </p:txBody>
      </p:sp>
      <p:sp>
        <p:nvSpPr>
          <p:cNvPr id="6" name="Footer Placeholder 5"/>
          <p:cNvSpPr>
            <a:spLocks noGrp="1"/>
          </p:cNvSpPr>
          <p:nvPr>
            <p:ph type="ftr" sz="quarter" idx="11"/>
          </p:nvPr>
        </p:nvSpPr>
        <p:spPr/>
        <p:txBody>
          <a:bodyPr/>
          <a:lstStyle/>
          <a:p>
            <a:r>
              <a:rPr lang="en-US" smtClean="0"/>
              <a:t>Unit-2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00CC80-852E-4889-83BB-D0E89CB7D6E1}" type="datetime1">
              <a:rPr lang="en-US" smtClean="0"/>
              <a:t>11/29/2023</a:t>
            </a:fld>
            <a:endParaRPr lang="en-US"/>
          </a:p>
        </p:txBody>
      </p:sp>
      <p:sp>
        <p:nvSpPr>
          <p:cNvPr id="6" name="Footer Placeholder 5"/>
          <p:cNvSpPr>
            <a:spLocks noGrp="1"/>
          </p:cNvSpPr>
          <p:nvPr>
            <p:ph type="ftr" sz="quarter" idx="11"/>
          </p:nvPr>
        </p:nvSpPr>
        <p:spPr/>
        <p:txBody>
          <a:bodyPr/>
          <a:lstStyle/>
          <a:p>
            <a:r>
              <a:rPr lang="en-US" smtClean="0"/>
              <a:t>Unit-2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F1115-AE9C-454F-A530-D2CB58C9684F}" type="datetime1">
              <a:rPr lang="en-US" smtClean="0"/>
              <a:t>11/29/2023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Unit-2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www.javatpoint.com/access-modifiers"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www.javatpoint.com/super-keyword"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www.javatpoint.com/method-overriding-in-java"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76400"/>
            <a:ext cx="7772400" cy="1470025"/>
          </a:xfrm>
        </p:spPr>
        <p:txBody>
          <a:bodyPr>
            <a:normAutofit/>
          </a:bodyPr>
          <a:lstStyle/>
          <a:p>
            <a:r>
              <a:rPr lang="en-US" b="1" dirty="0">
                <a:solidFill>
                  <a:srgbClr val="FF0000"/>
                </a:solidFill>
              </a:rPr>
              <a:t>CSE 2006 - Programming in Java </a:t>
            </a:r>
            <a:br>
              <a:rPr lang="en-US" b="1" dirty="0">
                <a:solidFill>
                  <a:srgbClr val="FF0000"/>
                </a:solidFill>
              </a:rPr>
            </a:br>
            <a:r>
              <a:rPr lang="en-US" b="1" dirty="0"/>
              <a:t>Course Type: LP          Credits: 3</a:t>
            </a:r>
          </a:p>
        </p:txBody>
      </p:sp>
      <p:pic>
        <p:nvPicPr>
          <p:cNvPr id="4" name="Picture 2" descr="See the source image">
            <a:extLst>
              <a:ext uri="{FF2B5EF4-FFF2-40B4-BE49-F238E27FC236}">
                <a16:creationId xmlns:a16="http://schemas.microsoft.com/office/drawing/2014/main" id="{8D133CDA-C601-44FA-81D9-28E4CC9C58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228600"/>
            <a:ext cx="2793414" cy="121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ChangeArrowheads="1"/>
          </p:cNvSpPr>
          <p:nvPr/>
        </p:nvSpPr>
        <p:spPr bwMode="auto">
          <a:xfrm>
            <a:off x="304800" y="152400"/>
            <a:ext cx="8534400" cy="2554545"/>
          </a:xfrm>
          <a:prstGeom prst="rect">
            <a:avLst/>
          </a:prstGeom>
          <a:noFill/>
          <a:ln w="9525">
            <a:noFill/>
            <a:miter lim="800000"/>
            <a:headEnd/>
            <a:tailEnd/>
          </a:ln>
        </p:spPr>
        <p:txBody>
          <a:bodyPr>
            <a:spAutoFit/>
          </a:bodyPr>
          <a:lstStyle/>
          <a:p>
            <a:pPr algn="ctr" eaLnBrk="1" hangingPunct="1"/>
            <a:r>
              <a:rPr lang="en-IN" sz="2400" b="1" dirty="0">
                <a:solidFill>
                  <a:srgbClr val="0000FF"/>
                </a:solidFill>
              </a:rPr>
              <a:t>1. super to call superclass constructors</a:t>
            </a:r>
          </a:p>
          <a:p>
            <a:pPr algn="just" eaLnBrk="1" hangingPunct="1"/>
            <a:r>
              <a:rPr lang="en-IN" sz="2000" dirty="0"/>
              <a:t>A subclass can call a constructor method defined by its superclass by use of the following form of </a:t>
            </a:r>
            <a:r>
              <a:rPr lang="en-IN" sz="2000" b="1" dirty="0"/>
              <a:t>super:</a:t>
            </a:r>
          </a:p>
          <a:p>
            <a:pPr algn="just" eaLnBrk="1" hangingPunct="1"/>
            <a:r>
              <a:rPr lang="en-IN" sz="2000" dirty="0"/>
              <a:t>	</a:t>
            </a:r>
            <a:r>
              <a:rPr lang="en-IN" sz="2800" dirty="0"/>
              <a:t>	</a:t>
            </a:r>
            <a:r>
              <a:rPr lang="en-IN" sz="2800" b="1" dirty="0">
                <a:solidFill>
                  <a:srgbClr val="FF0000"/>
                </a:solidFill>
              </a:rPr>
              <a:t>super(parameter-list);</a:t>
            </a:r>
            <a:endParaRPr lang="en-IN" sz="2000" b="1" dirty="0">
              <a:solidFill>
                <a:srgbClr val="FF0000"/>
              </a:solidFill>
            </a:endParaRPr>
          </a:p>
          <a:p>
            <a:pPr algn="just" eaLnBrk="1" hangingPunct="1"/>
            <a:r>
              <a:rPr lang="en-IN" sz="2000" dirty="0"/>
              <a:t>Here, parameter-list specifies any parameters needed by the constructor in the superclass. </a:t>
            </a:r>
            <a:r>
              <a:rPr lang="en-IN" sz="2400" b="1" dirty="0">
                <a:solidFill>
                  <a:srgbClr val="0000FF"/>
                </a:solidFill>
              </a:rPr>
              <a:t>super( ) must always be the first statement executed inside a subclass’ constructor.</a:t>
            </a:r>
            <a:endParaRPr lang="en-IN" sz="2000" b="1" dirty="0">
              <a:solidFill>
                <a:srgbClr val="0000FF"/>
              </a:solidFill>
              <a:cs typeface="Times New Roman" pitchFamily="18" charset="0"/>
            </a:endParaRPr>
          </a:p>
        </p:txBody>
      </p:sp>
      <p:sp>
        <p:nvSpPr>
          <p:cNvPr id="10244" name="Rectangle 10"/>
          <p:cNvSpPr>
            <a:spLocks noChangeArrowheads="1"/>
          </p:cNvSpPr>
          <p:nvPr/>
        </p:nvSpPr>
        <p:spPr bwMode="auto">
          <a:xfrm>
            <a:off x="381000" y="2667000"/>
            <a:ext cx="8382000" cy="707886"/>
          </a:xfrm>
          <a:prstGeom prst="rect">
            <a:avLst/>
          </a:prstGeom>
          <a:noFill/>
          <a:ln w="9525">
            <a:noFill/>
            <a:miter lim="800000"/>
            <a:headEnd/>
            <a:tailEnd/>
          </a:ln>
        </p:spPr>
        <p:txBody>
          <a:bodyPr>
            <a:spAutoFit/>
          </a:bodyPr>
          <a:lstStyle/>
          <a:p>
            <a:pPr algn="just" eaLnBrk="1" hangingPunct="1"/>
            <a:r>
              <a:rPr lang="en-IN" sz="2000" dirty="0"/>
              <a:t>To see how super( ) is used, consider this improved version of the </a:t>
            </a:r>
            <a:r>
              <a:rPr lang="en-IN" sz="2000" dirty="0" err="1"/>
              <a:t>BoxWeight</a:t>
            </a:r>
            <a:r>
              <a:rPr lang="en-IN" sz="2000" dirty="0"/>
              <a:t>( ) class:</a:t>
            </a:r>
          </a:p>
        </p:txBody>
      </p:sp>
      <p:pic>
        <p:nvPicPr>
          <p:cNvPr id="10245" name="Picture 2"/>
          <p:cNvPicPr>
            <a:picLocks noChangeAspect="1" noChangeArrowheads="1"/>
          </p:cNvPicPr>
          <p:nvPr/>
        </p:nvPicPr>
        <p:blipFill>
          <a:blip r:embed="rId2"/>
          <a:srcRect/>
          <a:stretch>
            <a:fillRect/>
          </a:stretch>
        </p:blipFill>
        <p:spPr bwMode="auto">
          <a:xfrm>
            <a:off x="685800" y="3581400"/>
            <a:ext cx="7086600" cy="297180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US" smtClean="0"/>
              <a:t>Unit-2 </a:t>
            </a:r>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a:spLocks noChangeArrowheads="1"/>
          </p:cNvSpPr>
          <p:nvPr/>
        </p:nvSpPr>
        <p:spPr bwMode="auto">
          <a:xfrm>
            <a:off x="533400" y="381000"/>
            <a:ext cx="8153400" cy="5509200"/>
          </a:xfrm>
          <a:prstGeom prst="rect">
            <a:avLst/>
          </a:prstGeom>
          <a:noFill/>
          <a:ln w="9525">
            <a:noFill/>
            <a:miter lim="800000"/>
            <a:headEnd/>
            <a:tailEnd/>
          </a:ln>
        </p:spPr>
        <p:txBody>
          <a:bodyPr>
            <a:spAutoFit/>
          </a:bodyPr>
          <a:lstStyle/>
          <a:p>
            <a:pPr algn="ctr" eaLnBrk="1" hangingPunct="1">
              <a:defRPr/>
            </a:pPr>
            <a:r>
              <a:rPr lang="en-IN" sz="3200" b="1" dirty="0">
                <a:solidFill>
                  <a:srgbClr val="0000FF"/>
                </a:solidFill>
              </a:rPr>
              <a:t>2. Second Use for super</a:t>
            </a:r>
          </a:p>
          <a:p>
            <a:pPr algn="ctr" eaLnBrk="1" hangingPunct="1">
              <a:defRPr/>
            </a:pPr>
            <a:endParaRPr lang="en-IN" sz="3200" b="1" dirty="0">
              <a:solidFill>
                <a:srgbClr val="0000FF"/>
              </a:solidFill>
            </a:endParaRPr>
          </a:p>
          <a:p>
            <a:pPr marL="401638" indent="-401638" algn="just" eaLnBrk="1" hangingPunct="1">
              <a:buFont typeface="Arial" pitchFamily="34" charset="0"/>
              <a:buChar char="•"/>
              <a:defRPr/>
            </a:pPr>
            <a:r>
              <a:rPr lang="en-IN" sz="2400" dirty="0"/>
              <a:t>The second form of </a:t>
            </a:r>
            <a:r>
              <a:rPr lang="en-IN" sz="2400" b="1" dirty="0"/>
              <a:t>super acts somewhat like this, except that it always refers to </a:t>
            </a:r>
            <a:r>
              <a:rPr lang="en-IN" sz="2400" dirty="0"/>
              <a:t>the superclass of the subclass in which it is used. </a:t>
            </a:r>
          </a:p>
          <a:p>
            <a:pPr marL="401638" indent="-401638" algn="just" eaLnBrk="1" hangingPunct="1">
              <a:buFont typeface="Arial" pitchFamily="34" charset="0"/>
              <a:buChar char="•"/>
              <a:defRPr/>
            </a:pPr>
            <a:endParaRPr lang="en-IN" sz="2400" dirty="0"/>
          </a:p>
          <a:p>
            <a:pPr marL="401638" indent="-401638" algn="just" eaLnBrk="1" hangingPunct="1">
              <a:buFont typeface="Arial" pitchFamily="34" charset="0"/>
              <a:buChar char="•"/>
              <a:defRPr/>
            </a:pPr>
            <a:r>
              <a:rPr lang="en-IN" sz="2400" dirty="0"/>
              <a:t>This usage has the following general form</a:t>
            </a:r>
          </a:p>
          <a:p>
            <a:pPr marL="401638" indent="-401638" algn="just" eaLnBrk="1" hangingPunct="1">
              <a:defRPr/>
            </a:pPr>
            <a:r>
              <a:rPr lang="en-IN" sz="2400" b="1" dirty="0">
                <a:solidFill>
                  <a:srgbClr val="FF0000"/>
                </a:solidFill>
              </a:rPr>
              <a:t>				super.member</a:t>
            </a:r>
          </a:p>
          <a:p>
            <a:pPr marL="401638" indent="-401638" algn="just" eaLnBrk="1" hangingPunct="1">
              <a:buFont typeface="Arial" pitchFamily="34" charset="0"/>
              <a:buChar char="•"/>
              <a:defRPr/>
            </a:pPr>
            <a:endParaRPr lang="en-IN" sz="2400" b="1" dirty="0">
              <a:solidFill>
                <a:srgbClr val="FF0000"/>
              </a:solidFill>
            </a:endParaRPr>
          </a:p>
          <a:p>
            <a:pPr marL="401638" indent="-401638" algn="just" eaLnBrk="1" hangingPunct="1">
              <a:buFont typeface="Arial" pitchFamily="34" charset="0"/>
              <a:buChar char="•"/>
              <a:defRPr/>
            </a:pPr>
            <a:r>
              <a:rPr lang="en-IN" sz="2400" b="1" dirty="0"/>
              <a:t>Here, member can be either a method or instance variable.</a:t>
            </a:r>
          </a:p>
          <a:p>
            <a:pPr marL="401638" indent="-401638" algn="just" eaLnBrk="1" hangingPunct="1">
              <a:buFont typeface="Arial" pitchFamily="34" charset="0"/>
              <a:buChar char="•"/>
              <a:defRPr/>
            </a:pPr>
            <a:endParaRPr lang="en-IN" sz="2400" i="1" dirty="0"/>
          </a:p>
          <a:p>
            <a:pPr marL="401638" indent="-401638" algn="just" eaLnBrk="1" hangingPunct="1">
              <a:buFont typeface="Arial" pitchFamily="34" charset="0"/>
              <a:buChar char="•"/>
              <a:defRPr/>
            </a:pPr>
            <a:r>
              <a:rPr lang="en-IN" sz="2400" dirty="0"/>
              <a:t>This second form of </a:t>
            </a:r>
            <a:r>
              <a:rPr lang="en-IN" sz="2400" b="1" dirty="0"/>
              <a:t>super is most applicable to situations in which member names </a:t>
            </a:r>
            <a:r>
              <a:rPr lang="en-IN" sz="2400" dirty="0"/>
              <a:t>of a subclass hide members by the same name in the superclass.</a:t>
            </a:r>
            <a:endParaRPr lang="en-IN" sz="2400" b="1" dirty="0">
              <a:solidFill>
                <a:srgbClr val="0000FF"/>
              </a:solidFill>
              <a:cs typeface="Times New Roman" pitchFamily="18" charset="0"/>
            </a:endParaRPr>
          </a:p>
        </p:txBody>
      </p:sp>
      <p:sp>
        <p:nvSpPr>
          <p:cNvPr id="4" name="Footer Placeholder 3"/>
          <p:cNvSpPr>
            <a:spLocks noGrp="1"/>
          </p:cNvSpPr>
          <p:nvPr>
            <p:ph type="ftr" sz="quarter" idx="11"/>
          </p:nvPr>
        </p:nvSpPr>
        <p:spPr/>
        <p:txBody>
          <a:bodyPr/>
          <a:lstStyle/>
          <a:p>
            <a:r>
              <a:rPr lang="en-US" smtClean="0"/>
              <a:t>Unit-2 </a:t>
            </a:r>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2"/>
          <p:cNvPicPr>
            <a:picLocks noChangeAspect="1" noChangeArrowheads="1"/>
          </p:cNvPicPr>
          <p:nvPr/>
        </p:nvPicPr>
        <p:blipFill>
          <a:blip r:embed="rId2"/>
          <a:srcRect/>
          <a:stretch>
            <a:fillRect/>
          </a:stretch>
        </p:blipFill>
        <p:spPr bwMode="auto">
          <a:xfrm>
            <a:off x="609600" y="152400"/>
            <a:ext cx="6400800" cy="6477000"/>
          </a:xfrm>
          <a:prstGeom prst="rect">
            <a:avLst/>
          </a:prstGeom>
          <a:noFill/>
          <a:ln w="9525">
            <a:noFill/>
            <a:miter lim="800000"/>
            <a:headEnd/>
            <a:tailEnd/>
          </a:ln>
        </p:spPr>
      </p:pic>
      <p:sp>
        <p:nvSpPr>
          <p:cNvPr id="12292" name="Rectangle 3"/>
          <p:cNvSpPr>
            <a:spLocks noChangeArrowheads="1"/>
          </p:cNvSpPr>
          <p:nvPr/>
        </p:nvSpPr>
        <p:spPr bwMode="auto">
          <a:xfrm>
            <a:off x="6324600" y="5029200"/>
            <a:ext cx="2438400" cy="1016000"/>
          </a:xfrm>
          <a:prstGeom prst="rect">
            <a:avLst/>
          </a:prstGeom>
          <a:noFill/>
          <a:ln w="9525">
            <a:noFill/>
            <a:miter lim="800000"/>
            <a:headEnd/>
            <a:tailEnd/>
          </a:ln>
        </p:spPr>
        <p:txBody>
          <a:bodyPr>
            <a:spAutoFit/>
          </a:bodyPr>
          <a:lstStyle/>
          <a:p>
            <a:pPr eaLnBrk="1" hangingPunct="1"/>
            <a:r>
              <a:rPr lang="en-US" b="1">
                <a:solidFill>
                  <a:srgbClr val="FF0000"/>
                </a:solidFill>
              </a:rPr>
              <a:t>Output:</a:t>
            </a:r>
            <a:endParaRPr lang="en-IN" b="1">
              <a:solidFill>
                <a:srgbClr val="FF0000"/>
              </a:solidFill>
            </a:endParaRPr>
          </a:p>
          <a:p>
            <a:pPr eaLnBrk="1" hangingPunct="1"/>
            <a:r>
              <a:rPr lang="en-IN"/>
              <a:t>i in superclass: 1</a:t>
            </a:r>
          </a:p>
          <a:p>
            <a:pPr eaLnBrk="1" hangingPunct="1"/>
            <a:r>
              <a:rPr lang="en-IN"/>
              <a:t>i in subclass: 2</a:t>
            </a:r>
          </a:p>
        </p:txBody>
      </p:sp>
      <p:sp>
        <p:nvSpPr>
          <p:cNvPr id="5" name="Footer Placeholder 4"/>
          <p:cNvSpPr>
            <a:spLocks noGrp="1"/>
          </p:cNvSpPr>
          <p:nvPr>
            <p:ph type="ftr" sz="quarter" idx="11"/>
          </p:nvPr>
        </p:nvSpPr>
        <p:spPr/>
        <p:txBody>
          <a:bodyPr/>
          <a:lstStyle/>
          <a:p>
            <a:r>
              <a:rPr lang="en-US" smtClean="0"/>
              <a:t>Unit-2 </a:t>
            </a:r>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a:spLocks noChangeArrowheads="1"/>
          </p:cNvSpPr>
          <p:nvPr/>
        </p:nvSpPr>
        <p:spPr bwMode="auto">
          <a:xfrm>
            <a:off x="533400" y="381000"/>
            <a:ext cx="8153400" cy="3970318"/>
          </a:xfrm>
          <a:prstGeom prst="rect">
            <a:avLst/>
          </a:prstGeom>
          <a:noFill/>
          <a:ln w="9525">
            <a:noFill/>
            <a:miter lim="800000"/>
            <a:headEnd/>
            <a:tailEnd/>
          </a:ln>
        </p:spPr>
        <p:txBody>
          <a:bodyPr>
            <a:spAutoFit/>
          </a:bodyPr>
          <a:lstStyle/>
          <a:p>
            <a:pPr algn="ctr" eaLnBrk="1" hangingPunct="1">
              <a:defRPr/>
            </a:pPr>
            <a:r>
              <a:rPr lang="en-IN" sz="3200" b="1" dirty="0">
                <a:solidFill>
                  <a:srgbClr val="0000FF"/>
                </a:solidFill>
              </a:rPr>
              <a:t>super Keyword</a:t>
            </a:r>
          </a:p>
          <a:p>
            <a:pPr algn="just"/>
            <a:r>
              <a:rPr lang="en-US" sz="2200" dirty="0"/>
              <a:t>The </a:t>
            </a:r>
            <a:r>
              <a:rPr lang="en-US" sz="2200" b="1" dirty="0"/>
              <a:t>super</a:t>
            </a:r>
            <a:r>
              <a:rPr lang="en-US" sz="2200" dirty="0"/>
              <a:t> keyword in java is a reference variable that is used to refer immediate parent class object.</a:t>
            </a:r>
          </a:p>
          <a:p>
            <a:pPr algn="just"/>
            <a:endParaRPr lang="en-US" sz="2200" dirty="0"/>
          </a:p>
          <a:p>
            <a:pPr algn="just"/>
            <a:r>
              <a:rPr lang="en-US" sz="2200" dirty="0"/>
              <a:t>Whenever you create the instance of subclass, an instance of parent class is created implicitly i.e. </a:t>
            </a:r>
            <a:r>
              <a:rPr lang="en-US" sz="2200" b="1" dirty="0"/>
              <a:t>referred by super reference variable.</a:t>
            </a:r>
          </a:p>
          <a:p>
            <a:pPr algn="just"/>
            <a:endParaRPr lang="en-US" sz="2200" dirty="0"/>
          </a:p>
          <a:p>
            <a:pPr algn="just"/>
            <a:r>
              <a:rPr lang="en-US" sz="2200" b="1" dirty="0">
                <a:solidFill>
                  <a:srgbClr val="FF0000"/>
                </a:solidFill>
              </a:rPr>
              <a:t>Usage of java super Keyword</a:t>
            </a:r>
            <a:endParaRPr lang="en-US" sz="2200" dirty="0">
              <a:solidFill>
                <a:srgbClr val="FF0000"/>
              </a:solidFill>
            </a:endParaRPr>
          </a:p>
          <a:p>
            <a:pPr marL="234950" lvl="0" indent="-234950" algn="just">
              <a:buFont typeface="Arial" pitchFamily="34" charset="0"/>
              <a:buChar char="•"/>
            </a:pPr>
            <a:r>
              <a:rPr lang="en-US" sz="2200" dirty="0"/>
              <a:t>super is used to refer immediate parent class instance variable.</a:t>
            </a:r>
          </a:p>
          <a:p>
            <a:pPr marL="234950" lvl="0" indent="-234950" algn="just">
              <a:buFont typeface="Arial" pitchFamily="34" charset="0"/>
              <a:buChar char="•"/>
            </a:pPr>
            <a:r>
              <a:rPr lang="en-US" sz="2200" dirty="0"/>
              <a:t>super() is used to invoke immediate parent class constructor.</a:t>
            </a:r>
          </a:p>
          <a:p>
            <a:pPr marL="234950" lvl="0" indent="-234950" algn="just">
              <a:buFont typeface="Arial" pitchFamily="34" charset="0"/>
              <a:buChar char="•"/>
            </a:pPr>
            <a:r>
              <a:rPr lang="en-US" sz="2200" dirty="0"/>
              <a:t>super is used to invoke immediate parent class method.</a:t>
            </a:r>
          </a:p>
        </p:txBody>
      </p:sp>
      <p:sp>
        <p:nvSpPr>
          <p:cNvPr id="4" name="Footer Placeholder 3"/>
          <p:cNvSpPr>
            <a:spLocks noGrp="1"/>
          </p:cNvSpPr>
          <p:nvPr>
            <p:ph type="ftr" sz="quarter" idx="11"/>
          </p:nvPr>
        </p:nvSpPr>
        <p:spPr/>
        <p:txBody>
          <a:bodyPr/>
          <a:lstStyle/>
          <a:p>
            <a:r>
              <a:rPr lang="en-US" smtClean="0"/>
              <a:t>Unit-2 </a:t>
            </a:r>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a:spLocks noChangeArrowheads="1"/>
          </p:cNvSpPr>
          <p:nvPr/>
        </p:nvSpPr>
        <p:spPr bwMode="auto">
          <a:xfrm>
            <a:off x="381000" y="304800"/>
            <a:ext cx="8153400" cy="6186309"/>
          </a:xfrm>
          <a:prstGeom prst="rect">
            <a:avLst/>
          </a:prstGeom>
          <a:noFill/>
          <a:ln w="9525">
            <a:noFill/>
            <a:miter lim="800000"/>
            <a:headEnd/>
            <a:tailEnd/>
          </a:ln>
        </p:spPr>
        <p:txBody>
          <a:bodyPr>
            <a:spAutoFit/>
          </a:bodyPr>
          <a:lstStyle/>
          <a:p>
            <a:r>
              <a:rPr lang="en-US" sz="2800" b="1" i="1" dirty="0">
                <a:solidFill>
                  <a:srgbClr val="FF0000"/>
                </a:solidFill>
              </a:rPr>
              <a:t>Solution by super keyword</a:t>
            </a:r>
            <a:r>
              <a:rPr lang="en-US" sz="2800" b="1" dirty="0">
                <a:solidFill>
                  <a:srgbClr val="FF0000"/>
                </a:solidFill>
              </a:rPr>
              <a:t> </a:t>
            </a:r>
          </a:p>
          <a:p>
            <a:pPr lvl="0"/>
            <a:r>
              <a:rPr lang="en-US" sz="2000" dirty="0"/>
              <a:t>//example of super keyword  </a:t>
            </a:r>
          </a:p>
          <a:p>
            <a:pPr lvl="0"/>
            <a:r>
              <a:rPr lang="en-US" sz="2000" dirty="0"/>
              <a:t>  </a:t>
            </a:r>
          </a:p>
          <a:p>
            <a:pPr lvl="0"/>
            <a:r>
              <a:rPr lang="en-US" sz="2000" dirty="0"/>
              <a:t>class Vehicle{  </a:t>
            </a:r>
          </a:p>
          <a:p>
            <a:pPr lvl="0"/>
            <a:r>
              <a:rPr lang="en-US" sz="2000" dirty="0"/>
              <a:t>  </a:t>
            </a:r>
            <a:r>
              <a:rPr lang="en-US" sz="2000" dirty="0" err="1"/>
              <a:t>int</a:t>
            </a:r>
            <a:r>
              <a:rPr lang="en-US" sz="2000" dirty="0"/>
              <a:t> speed=50;  </a:t>
            </a:r>
          </a:p>
          <a:p>
            <a:pPr lvl="0"/>
            <a:r>
              <a:rPr lang="en-US" sz="2000" dirty="0"/>
              <a:t>}  </a:t>
            </a:r>
          </a:p>
          <a:p>
            <a:pPr lvl="0"/>
            <a:r>
              <a:rPr lang="en-US" sz="2000" dirty="0"/>
              <a:t>  </a:t>
            </a:r>
          </a:p>
          <a:p>
            <a:pPr lvl="0"/>
            <a:r>
              <a:rPr lang="en-US" sz="2000" dirty="0"/>
              <a:t>class Bike4 extends Vehicle{  </a:t>
            </a:r>
          </a:p>
          <a:p>
            <a:pPr lvl="0"/>
            <a:r>
              <a:rPr lang="en-US" sz="2000" dirty="0"/>
              <a:t>  </a:t>
            </a:r>
            <a:r>
              <a:rPr lang="en-US" sz="2000" dirty="0" err="1"/>
              <a:t>int</a:t>
            </a:r>
            <a:r>
              <a:rPr lang="en-US" sz="2000" dirty="0"/>
              <a:t> speed=100;  </a:t>
            </a:r>
          </a:p>
          <a:p>
            <a:pPr lvl="0"/>
            <a:r>
              <a:rPr lang="en-US" sz="2000" dirty="0"/>
              <a:t>      </a:t>
            </a:r>
          </a:p>
          <a:p>
            <a:pPr lvl="0"/>
            <a:r>
              <a:rPr lang="en-US" sz="2000" dirty="0"/>
              <a:t>  void display(){  </a:t>
            </a:r>
          </a:p>
          <a:p>
            <a:pPr lvl="0"/>
            <a:r>
              <a:rPr lang="en-US" sz="2000" dirty="0"/>
              <a:t>   System.out.println(</a:t>
            </a:r>
            <a:r>
              <a:rPr lang="en-US" sz="2800" b="1" dirty="0" err="1"/>
              <a:t>super.speed</a:t>
            </a:r>
            <a:r>
              <a:rPr lang="en-US" sz="2000" dirty="0"/>
              <a:t>);       //will print speed of Vehicle now  </a:t>
            </a:r>
          </a:p>
          <a:p>
            <a:pPr lvl="0"/>
            <a:r>
              <a:rPr lang="en-US" sz="2000" dirty="0"/>
              <a:t>  }  </a:t>
            </a:r>
          </a:p>
          <a:p>
            <a:pPr lvl="0"/>
            <a:r>
              <a:rPr lang="en-US" sz="2000" dirty="0"/>
              <a:t>  public static void main(String </a:t>
            </a:r>
            <a:r>
              <a:rPr lang="en-US" sz="2000" dirty="0" err="1"/>
              <a:t>args</a:t>
            </a:r>
            <a:r>
              <a:rPr lang="en-US" sz="2000" dirty="0"/>
              <a:t>[]){  </a:t>
            </a:r>
          </a:p>
          <a:p>
            <a:pPr lvl="0"/>
            <a:r>
              <a:rPr lang="en-US" sz="2000" dirty="0"/>
              <a:t>   Bike4 b=new Bike4();  </a:t>
            </a:r>
          </a:p>
          <a:p>
            <a:pPr lvl="0"/>
            <a:r>
              <a:rPr lang="en-US" sz="2000" dirty="0"/>
              <a:t>   </a:t>
            </a:r>
            <a:r>
              <a:rPr lang="en-US" sz="2000" dirty="0" err="1"/>
              <a:t>b.display</a:t>
            </a:r>
            <a:r>
              <a:rPr lang="en-US" sz="2000" dirty="0"/>
              <a:t>();  </a:t>
            </a:r>
          </a:p>
          <a:p>
            <a:pPr lvl="0"/>
            <a:r>
              <a:rPr lang="en-US" sz="2000" dirty="0"/>
              <a:t>     </a:t>
            </a:r>
          </a:p>
          <a:p>
            <a:pPr lvl="0"/>
            <a:r>
              <a:rPr lang="en-US" sz="2000" dirty="0"/>
              <a:t>}  </a:t>
            </a:r>
          </a:p>
          <a:p>
            <a:pPr lvl="0"/>
            <a:r>
              <a:rPr lang="en-US" sz="2000" dirty="0"/>
              <a:t>}   </a:t>
            </a:r>
          </a:p>
        </p:txBody>
      </p:sp>
      <p:sp>
        <p:nvSpPr>
          <p:cNvPr id="4" name="Footer Placeholder 3"/>
          <p:cNvSpPr>
            <a:spLocks noGrp="1"/>
          </p:cNvSpPr>
          <p:nvPr>
            <p:ph type="ftr" sz="quarter" idx="11"/>
          </p:nvPr>
        </p:nvSpPr>
        <p:spPr/>
        <p:txBody>
          <a:bodyPr/>
          <a:lstStyle/>
          <a:p>
            <a:r>
              <a:rPr lang="en-US" smtClean="0"/>
              <a:t>Unit-2 </a:t>
            </a:r>
            <a:endParaRPr lang="en-US"/>
          </a:p>
        </p:txBody>
      </p:sp>
      <p:sp>
        <p:nvSpPr>
          <p:cNvPr id="6" name="Rectangle 5"/>
          <p:cNvSpPr/>
          <p:nvPr/>
        </p:nvSpPr>
        <p:spPr>
          <a:xfrm>
            <a:off x="4800600" y="5257800"/>
            <a:ext cx="182880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b="1" dirty="0">
                <a:solidFill>
                  <a:srgbClr val="FF0000"/>
                </a:solidFill>
              </a:rPr>
              <a:t>Output:</a:t>
            </a:r>
          </a:p>
          <a:p>
            <a:r>
              <a:rPr lang="en-US" dirty="0"/>
              <a:t>50</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a:spLocks noChangeArrowheads="1"/>
          </p:cNvSpPr>
          <p:nvPr/>
        </p:nvSpPr>
        <p:spPr bwMode="auto">
          <a:xfrm>
            <a:off x="533400" y="381000"/>
            <a:ext cx="8153400" cy="5509200"/>
          </a:xfrm>
          <a:prstGeom prst="rect">
            <a:avLst/>
          </a:prstGeom>
          <a:noFill/>
          <a:ln w="9525">
            <a:noFill/>
            <a:miter lim="800000"/>
            <a:headEnd/>
            <a:tailEnd/>
          </a:ln>
        </p:spPr>
        <p:txBody>
          <a:bodyPr>
            <a:spAutoFit/>
          </a:bodyPr>
          <a:lstStyle/>
          <a:p>
            <a:r>
              <a:rPr lang="en-US" sz="2200" b="1" dirty="0">
                <a:solidFill>
                  <a:srgbClr val="FF0000"/>
                </a:solidFill>
              </a:rPr>
              <a:t>1) super is used to refer immediate parent class instance variable.</a:t>
            </a:r>
            <a:endParaRPr lang="en-US" sz="2200" dirty="0">
              <a:solidFill>
                <a:srgbClr val="FF0000"/>
              </a:solidFill>
            </a:endParaRPr>
          </a:p>
          <a:p>
            <a:r>
              <a:rPr lang="en-US" sz="2200" b="1" i="1" dirty="0">
                <a:solidFill>
                  <a:srgbClr val="FF0000"/>
                </a:solidFill>
              </a:rPr>
              <a:t>Problem without super keyword</a:t>
            </a:r>
            <a:r>
              <a:rPr lang="en-US" sz="2200" dirty="0">
                <a:solidFill>
                  <a:srgbClr val="FF0000"/>
                </a:solidFill>
              </a:rPr>
              <a:t> </a:t>
            </a:r>
          </a:p>
          <a:p>
            <a:pPr lvl="0"/>
            <a:r>
              <a:rPr lang="en-US" sz="2200" dirty="0"/>
              <a:t>class Vehicle{  </a:t>
            </a:r>
          </a:p>
          <a:p>
            <a:pPr lvl="0"/>
            <a:r>
              <a:rPr lang="en-US" sz="2200" dirty="0"/>
              <a:t>  </a:t>
            </a:r>
            <a:r>
              <a:rPr lang="en-US" sz="2200" dirty="0" err="1"/>
              <a:t>int</a:t>
            </a:r>
            <a:r>
              <a:rPr lang="en-US" sz="2200" dirty="0"/>
              <a:t> speed=50;  </a:t>
            </a:r>
          </a:p>
          <a:p>
            <a:pPr lvl="0"/>
            <a:r>
              <a:rPr lang="en-US" sz="2200" dirty="0"/>
              <a:t>}  </a:t>
            </a:r>
          </a:p>
          <a:p>
            <a:pPr lvl="0"/>
            <a:r>
              <a:rPr lang="en-US" sz="2200" dirty="0"/>
              <a:t>class Bike3 extends Vehicle{  </a:t>
            </a:r>
          </a:p>
          <a:p>
            <a:pPr lvl="0"/>
            <a:r>
              <a:rPr lang="en-US" sz="2200" dirty="0"/>
              <a:t>  </a:t>
            </a:r>
            <a:r>
              <a:rPr lang="en-US" sz="2200" dirty="0" err="1"/>
              <a:t>int</a:t>
            </a:r>
            <a:r>
              <a:rPr lang="en-US" sz="2200" dirty="0"/>
              <a:t> speed=100;  </a:t>
            </a:r>
          </a:p>
          <a:p>
            <a:pPr lvl="0"/>
            <a:r>
              <a:rPr lang="en-US" sz="2200" dirty="0"/>
              <a:t>  void display(){  </a:t>
            </a:r>
          </a:p>
          <a:p>
            <a:pPr lvl="0"/>
            <a:r>
              <a:rPr lang="en-US" sz="2200" dirty="0"/>
              <a:t>   System.out.println(speed);//will print speed of Bike   </a:t>
            </a:r>
          </a:p>
          <a:p>
            <a:pPr lvl="0"/>
            <a:r>
              <a:rPr lang="en-US" sz="2200" dirty="0"/>
              <a:t>  }  </a:t>
            </a:r>
          </a:p>
          <a:p>
            <a:pPr lvl="0"/>
            <a:r>
              <a:rPr lang="en-US" sz="2200" dirty="0"/>
              <a:t>  public static void main(String </a:t>
            </a:r>
            <a:r>
              <a:rPr lang="en-US" sz="2200" dirty="0" err="1"/>
              <a:t>args</a:t>
            </a:r>
            <a:r>
              <a:rPr lang="en-US" sz="2200" dirty="0"/>
              <a:t>[]){  </a:t>
            </a:r>
          </a:p>
          <a:p>
            <a:pPr lvl="0"/>
            <a:r>
              <a:rPr lang="en-US" sz="2200" dirty="0"/>
              <a:t>   Bike3 b=new Bike3();  </a:t>
            </a:r>
          </a:p>
          <a:p>
            <a:pPr lvl="0"/>
            <a:r>
              <a:rPr lang="en-US" sz="2200" dirty="0"/>
              <a:t>   </a:t>
            </a:r>
            <a:r>
              <a:rPr lang="en-US" sz="2200" dirty="0" err="1"/>
              <a:t>b.display</a:t>
            </a:r>
            <a:r>
              <a:rPr lang="en-US" sz="2200" dirty="0"/>
              <a:t>();  </a:t>
            </a:r>
          </a:p>
          <a:p>
            <a:pPr lvl="0"/>
            <a:r>
              <a:rPr lang="en-US" sz="2200" dirty="0"/>
              <a:t>}  </a:t>
            </a:r>
          </a:p>
          <a:p>
            <a:pPr lvl="0"/>
            <a:r>
              <a:rPr lang="en-US" sz="2200" dirty="0"/>
              <a:t>}  </a:t>
            </a:r>
          </a:p>
          <a:p>
            <a:endParaRPr lang="en-US" sz="2200" dirty="0"/>
          </a:p>
        </p:txBody>
      </p:sp>
      <p:sp>
        <p:nvSpPr>
          <p:cNvPr id="4" name="Footer Placeholder 3"/>
          <p:cNvSpPr>
            <a:spLocks noGrp="1"/>
          </p:cNvSpPr>
          <p:nvPr>
            <p:ph type="ftr" sz="quarter" idx="11"/>
          </p:nvPr>
        </p:nvSpPr>
        <p:spPr/>
        <p:txBody>
          <a:bodyPr/>
          <a:lstStyle/>
          <a:p>
            <a:r>
              <a:rPr lang="en-US" smtClean="0"/>
              <a:t>Unit-2 </a:t>
            </a:r>
            <a:endParaRPr lang="en-US"/>
          </a:p>
        </p:txBody>
      </p:sp>
      <p:sp>
        <p:nvSpPr>
          <p:cNvPr id="6" name="Rectangle 5"/>
          <p:cNvSpPr/>
          <p:nvPr/>
        </p:nvSpPr>
        <p:spPr>
          <a:xfrm>
            <a:off x="3886200" y="4953000"/>
            <a:ext cx="182880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b="1" dirty="0">
                <a:solidFill>
                  <a:srgbClr val="FF0000"/>
                </a:solidFill>
              </a:rPr>
              <a:t>Output:</a:t>
            </a:r>
          </a:p>
          <a:p>
            <a:r>
              <a:rPr lang="en-US" dirty="0"/>
              <a:t>100</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828800" y="304800"/>
            <a:ext cx="5659438" cy="369888"/>
          </a:xfrm>
          <a:prstGeom prst="rect">
            <a:avLst/>
          </a:prstGeom>
          <a:noFill/>
          <a:ln w="9525">
            <a:noFill/>
            <a:miter lim="800000"/>
            <a:headEnd/>
            <a:tailEnd/>
          </a:ln>
        </p:spPr>
        <p:txBody>
          <a:bodyPr lIns="0" tIns="0" rIns="0" bIns="0">
            <a:spAutoFit/>
          </a:bodyPr>
          <a:lstStyle/>
          <a:p>
            <a:pPr eaLnBrk="1" hangingPunct="1">
              <a:buClr>
                <a:srgbClr val="000000"/>
              </a:buClr>
              <a:buSzPct val="38000"/>
              <a:tabLst>
                <a:tab pos="655638" algn="l"/>
                <a:tab pos="1312863" algn="l"/>
                <a:tab pos="1968500" algn="l"/>
                <a:tab pos="2625725" algn="l"/>
                <a:tab pos="3282950" algn="l"/>
                <a:tab pos="3938588" algn="l"/>
              </a:tabLst>
            </a:pPr>
            <a:r>
              <a:rPr lang="en-GB" sz="2400" b="1">
                <a:solidFill>
                  <a:srgbClr val="0000FF"/>
                </a:solidFill>
                <a:latin typeface="Helvetica" charset="0"/>
              </a:rPr>
              <a:t>Constructors and Initialization</a:t>
            </a:r>
          </a:p>
        </p:txBody>
      </p:sp>
      <p:sp>
        <p:nvSpPr>
          <p:cNvPr id="13315" name="Text Box 3"/>
          <p:cNvSpPr txBox="1">
            <a:spLocks noChangeArrowheads="1"/>
          </p:cNvSpPr>
          <p:nvPr/>
        </p:nvSpPr>
        <p:spPr bwMode="auto">
          <a:xfrm>
            <a:off x="533400" y="990600"/>
            <a:ext cx="8305800" cy="4511675"/>
          </a:xfrm>
          <a:prstGeom prst="rect">
            <a:avLst/>
          </a:prstGeom>
          <a:noFill/>
          <a:ln w="9525">
            <a:noFill/>
            <a:miter lim="800000"/>
            <a:headEnd/>
            <a:tailEnd/>
          </a:ln>
        </p:spPr>
        <p:txBody>
          <a:bodyPr lIns="0" tIns="0" rIns="0" bIns="0">
            <a:spAutoFit/>
          </a:bodyPr>
          <a:lstStyle/>
          <a:p>
            <a:pPr marL="190500" indent="-190500" algn="just" eaLnBrk="1" hangingPunct="1">
              <a:spcBef>
                <a:spcPts val="500"/>
              </a:spcBef>
              <a:buClr>
                <a:srgbClr val="000000"/>
              </a:buClr>
              <a:buSzPct val="59000"/>
              <a:tabLst>
                <a:tab pos="655638" algn="l"/>
                <a:tab pos="1312863" algn="l"/>
                <a:tab pos="1968500" algn="l"/>
                <a:tab pos="2625725" algn="l"/>
                <a:tab pos="3282950" algn="l"/>
                <a:tab pos="3938588" algn="l"/>
                <a:tab pos="4595813" algn="l"/>
                <a:tab pos="5253038" algn="l"/>
                <a:tab pos="5908675" algn="l"/>
                <a:tab pos="6565900" algn="l"/>
                <a:tab pos="7223125" algn="l"/>
              </a:tabLst>
              <a:defRPr/>
            </a:pPr>
            <a:r>
              <a:rPr lang="en-GB" sz="2200" b="1" dirty="0">
                <a:solidFill>
                  <a:srgbClr val="FF0000"/>
                </a:solidFill>
                <a:latin typeface="Helvetica" charset="0"/>
              </a:rPr>
              <a:t>Classes use constructors to initialize instance variables</a:t>
            </a:r>
          </a:p>
          <a:p>
            <a:pPr marL="390525" lvl="1" indent="-195263" algn="just" eaLnBrk="1" hangingPunct="1">
              <a:spcBef>
                <a:spcPts val="500"/>
              </a:spcBef>
              <a:buClr>
                <a:srgbClr val="000000"/>
              </a:buClr>
              <a:buSzPct val="85000"/>
              <a:buFontTx/>
              <a:buBlip>
                <a:blip r:embed="rId3"/>
              </a:buBlip>
              <a:tabLst>
                <a:tab pos="655638" algn="l"/>
                <a:tab pos="1312863" algn="l"/>
                <a:tab pos="1968500" algn="l"/>
                <a:tab pos="2625725" algn="l"/>
                <a:tab pos="3282950" algn="l"/>
                <a:tab pos="3938588" algn="l"/>
                <a:tab pos="4595813" algn="l"/>
                <a:tab pos="5253038" algn="l"/>
                <a:tab pos="5908675" algn="l"/>
                <a:tab pos="6565900" algn="l"/>
                <a:tab pos="7223125" algn="l"/>
              </a:tabLst>
              <a:defRPr/>
            </a:pPr>
            <a:r>
              <a:rPr lang="en-GB" sz="2200" dirty="0">
                <a:latin typeface="Helvetica" charset="0"/>
              </a:rPr>
              <a:t>When a subclass object is created, its constructor is called.</a:t>
            </a:r>
          </a:p>
          <a:p>
            <a:pPr marL="390525" lvl="1" indent="-195263" algn="just" eaLnBrk="1" hangingPunct="1">
              <a:spcBef>
                <a:spcPts val="500"/>
              </a:spcBef>
              <a:buClr>
                <a:srgbClr val="000000"/>
              </a:buClr>
              <a:buSzPct val="85000"/>
              <a:buFontTx/>
              <a:buBlip>
                <a:blip r:embed="rId3"/>
              </a:buBlip>
              <a:tabLst>
                <a:tab pos="655638" algn="l"/>
                <a:tab pos="1312863" algn="l"/>
                <a:tab pos="1968500" algn="l"/>
                <a:tab pos="2625725" algn="l"/>
                <a:tab pos="3282950" algn="l"/>
                <a:tab pos="3938588" algn="l"/>
                <a:tab pos="4595813" algn="l"/>
                <a:tab pos="5253038" algn="l"/>
                <a:tab pos="5908675" algn="l"/>
                <a:tab pos="6565900" algn="l"/>
                <a:tab pos="7223125" algn="l"/>
              </a:tabLst>
              <a:defRPr/>
            </a:pPr>
            <a:r>
              <a:rPr lang="en-GB" sz="2200" dirty="0">
                <a:latin typeface="Helvetica" charset="0"/>
              </a:rPr>
              <a:t>It is the responsibility of the subclass constructor to invoke the appropriate superclass constructors so that the instance variables defined in the superclass are properly initialized</a:t>
            </a:r>
          </a:p>
          <a:p>
            <a:pPr marL="190500" indent="-190500" algn="just" eaLnBrk="1" hangingPunct="1">
              <a:spcBef>
                <a:spcPts val="500"/>
              </a:spcBef>
              <a:buClr>
                <a:srgbClr val="000000"/>
              </a:buClr>
              <a:buSzPct val="343000"/>
              <a:tabLst>
                <a:tab pos="655638" algn="l"/>
                <a:tab pos="1312863" algn="l"/>
                <a:tab pos="1968500" algn="l"/>
                <a:tab pos="2625725" algn="l"/>
                <a:tab pos="3282950" algn="l"/>
                <a:tab pos="3938588" algn="l"/>
                <a:tab pos="4595813" algn="l"/>
                <a:tab pos="5253038" algn="l"/>
                <a:tab pos="5908675" algn="l"/>
                <a:tab pos="6565900" algn="l"/>
                <a:tab pos="7223125" algn="l"/>
              </a:tabLst>
              <a:defRPr/>
            </a:pPr>
            <a:endParaRPr lang="en-GB" sz="2200" dirty="0">
              <a:latin typeface="Helvetica" charset="0"/>
            </a:endParaRPr>
          </a:p>
          <a:p>
            <a:pPr marL="190500" indent="-190500" algn="just" eaLnBrk="1" hangingPunct="1">
              <a:spcBef>
                <a:spcPts val="500"/>
              </a:spcBef>
              <a:buClr>
                <a:srgbClr val="000000"/>
              </a:buClr>
              <a:buSzPct val="59000"/>
              <a:buFontTx/>
              <a:buBlip>
                <a:blip r:embed="rId3"/>
              </a:buBlip>
              <a:tabLst>
                <a:tab pos="655638" algn="l"/>
                <a:tab pos="1312863" algn="l"/>
                <a:tab pos="1968500" algn="l"/>
                <a:tab pos="2625725" algn="l"/>
                <a:tab pos="3282950" algn="l"/>
                <a:tab pos="3938588" algn="l"/>
                <a:tab pos="4595813" algn="l"/>
                <a:tab pos="5253038" algn="l"/>
                <a:tab pos="5908675" algn="l"/>
                <a:tab pos="6565900" algn="l"/>
                <a:tab pos="7223125" algn="l"/>
              </a:tabLst>
              <a:defRPr/>
            </a:pPr>
            <a:r>
              <a:rPr lang="en-GB" sz="2200" dirty="0">
                <a:latin typeface="Helvetica" charset="0"/>
              </a:rPr>
              <a:t>Superclass constructors can be called using the "</a:t>
            </a:r>
            <a:r>
              <a:rPr lang="en-GB" sz="2200" dirty="0">
                <a:solidFill>
                  <a:srgbClr val="FF0000"/>
                </a:solidFill>
                <a:latin typeface="Helvetica" charset="0"/>
              </a:rPr>
              <a:t>super</a:t>
            </a:r>
            <a:r>
              <a:rPr lang="en-GB" sz="2200" dirty="0">
                <a:latin typeface="Helvetica" charset="0"/>
              </a:rPr>
              <a:t>" keyword in a manner similar to "this“ keyword</a:t>
            </a:r>
          </a:p>
          <a:p>
            <a:pPr marL="0" lvl="1" indent="195263" algn="just" eaLnBrk="1" hangingPunct="1">
              <a:spcBef>
                <a:spcPts val="500"/>
              </a:spcBef>
              <a:buClr>
                <a:srgbClr val="000000"/>
              </a:buClr>
              <a:buSzPct val="59000"/>
              <a:buFontTx/>
              <a:buBlip>
                <a:blip r:embed="rId3"/>
              </a:buBlip>
              <a:tabLst>
                <a:tab pos="655638" algn="l"/>
                <a:tab pos="1312863" algn="l"/>
                <a:tab pos="1968500" algn="l"/>
                <a:tab pos="2625725" algn="l"/>
                <a:tab pos="3282950" algn="l"/>
                <a:tab pos="3938588" algn="l"/>
                <a:tab pos="4595813" algn="l"/>
                <a:tab pos="5253038" algn="l"/>
                <a:tab pos="5908675" algn="l"/>
                <a:tab pos="6565900" algn="l"/>
                <a:tab pos="7223125" algn="l"/>
              </a:tabLst>
              <a:defRPr/>
            </a:pPr>
            <a:r>
              <a:rPr lang="en-GB" sz="2200" dirty="0">
                <a:latin typeface="Helvetica" charset="0"/>
              </a:rPr>
              <a:t>It must be the first line of code in the constructor.</a:t>
            </a:r>
          </a:p>
          <a:p>
            <a:pPr marL="390525" lvl="1" indent="-195263" algn="just" eaLnBrk="1" hangingPunct="1">
              <a:spcBef>
                <a:spcPts val="500"/>
              </a:spcBef>
              <a:buClr>
                <a:srgbClr val="000000"/>
              </a:buClr>
              <a:buSzPct val="343000"/>
              <a:tabLst>
                <a:tab pos="655638" algn="l"/>
                <a:tab pos="1312863" algn="l"/>
                <a:tab pos="1968500" algn="l"/>
                <a:tab pos="2625725" algn="l"/>
                <a:tab pos="3282950" algn="l"/>
                <a:tab pos="3938588" algn="l"/>
                <a:tab pos="4595813" algn="l"/>
                <a:tab pos="5253038" algn="l"/>
                <a:tab pos="5908675" algn="l"/>
                <a:tab pos="6565900" algn="l"/>
                <a:tab pos="7223125" algn="l"/>
              </a:tabLst>
              <a:defRPr/>
            </a:pPr>
            <a:endParaRPr lang="en-GB" sz="2200" dirty="0">
              <a:latin typeface="Helvetica" charset="0"/>
            </a:endParaRPr>
          </a:p>
          <a:p>
            <a:pPr marL="190500" indent="-190500" algn="just" eaLnBrk="1" hangingPunct="1">
              <a:spcBef>
                <a:spcPts val="500"/>
              </a:spcBef>
              <a:buClr>
                <a:srgbClr val="000000"/>
              </a:buClr>
              <a:buSzPct val="59000"/>
              <a:buFontTx/>
              <a:buBlip>
                <a:blip r:embed="rId3"/>
              </a:buBlip>
              <a:tabLst>
                <a:tab pos="655638" algn="l"/>
                <a:tab pos="1312863" algn="l"/>
                <a:tab pos="1968500" algn="l"/>
                <a:tab pos="2625725" algn="l"/>
                <a:tab pos="3282950" algn="l"/>
                <a:tab pos="3938588" algn="l"/>
                <a:tab pos="4595813" algn="l"/>
                <a:tab pos="5253038" algn="l"/>
                <a:tab pos="5908675" algn="l"/>
                <a:tab pos="6565900" algn="l"/>
                <a:tab pos="7223125" algn="l"/>
              </a:tabLst>
              <a:defRPr/>
            </a:pPr>
            <a:r>
              <a:rPr lang="en-GB" sz="2200" dirty="0">
                <a:latin typeface="Helvetica" charset="0"/>
              </a:rPr>
              <a:t>If a call to super is not made, the system will automatically attempt to invoke the no-argument constructor of the superclass.</a:t>
            </a:r>
          </a:p>
        </p:txBody>
      </p:sp>
      <p:sp>
        <p:nvSpPr>
          <p:cNvPr id="4" name="Footer Placeholder 3"/>
          <p:cNvSpPr>
            <a:spLocks noGrp="1"/>
          </p:cNvSpPr>
          <p:nvPr>
            <p:ph type="ftr" sz="quarter" idx="11"/>
          </p:nvPr>
        </p:nvSpPr>
        <p:spPr/>
        <p:txBody>
          <a:bodyPr/>
          <a:lstStyle/>
          <a:p>
            <a:r>
              <a:rPr lang="en-US" smtClean="0"/>
              <a:t>Unit-2 </a:t>
            </a:r>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4"/>
          <p:cNvSpPr>
            <a:spLocks noChangeArrowheads="1"/>
          </p:cNvSpPr>
          <p:nvPr/>
        </p:nvSpPr>
        <p:spPr bwMode="auto">
          <a:xfrm>
            <a:off x="2438400" y="228600"/>
            <a:ext cx="4080669" cy="461665"/>
          </a:xfrm>
          <a:prstGeom prst="rect">
            <a:avLst/>
          </a:prstGeom>
          <a:noFill/>
          <a:ln w="9525">
            <a:noFill/>
            <a:miter lim="800000"/>
            <a:headEnd/>
            <a:tailEnd/>
          </a:ln>
        </p:spPr>
        <p:txBody>
          <a:bodyPr wrap="none">
            <a:spAutoFit/>
          </a:bodyPr>
          <a:lstStyle/>
          <a:p>
            <a:pPr eaLnBrk="1" hangingPunct="1"/>
            <a:r>
              <a:rPr lang="en-US" sz="2400" b="1" dirty="0">
                <a:solidFill>
                  <a:srgbClr val="0000FF"/>
                </a:solidFill>
              </a:rPr>
              <a:t>When Constructors Are Called </a:t>
            </a:r>
            <a:endParaRPr lang="en-IN" sz="2400" dirty="0">
              <a:solidFill>
                <a:srgbClr val="0000FF"/>
              </a:solidFill>
            </a:endParaRPr>
          </a:p>
        </p:txBody>
      </p:sp>
      <p:sp>
        <p:nvSpPr>
          <p:cNvPr id="14340" name="Rectangle 5"/>
          <p:cNvSpPr>
            <a:spLocks noChangeArrowheads="1"/>
          </p:cNvSpPr>
          <p:nvPr/>
        </p:nvSpPr>
        <p:spPr bwMode="auto">
          <a:xfrm>
            <a:off x="381000" y="838200"/>
            <a:ext cx="7772400" cy="5632450"/>
          </a:xfrm>
          <a:prstGeom prst="rect">
            <a:avLst/>
          </a:prstGeom>
          <a:noFill/>
          <a:ln w="9525">
            <a:noFill/>
            <a:miter lim="800000"/>
            <a:headEnd/>
            <a:tailEnd/>
          </a:ln>
        </p:spPr>
        <p:txBody>
          <a:bodyPr>
            <a:spAutoFit/>
          </a:bodyPr>
          <a:lstStyle/>
          <a:p>
            <a:pPr eaLnBrk="1" hangingPunct="1"/>
            <a:r>
              <a:rPr lang="en-IN" sz="1800" b="1" dirty="0">
                <a:solidFill>
                  <a:srgbClr val="800000"/>
                </a:solidFill>
              </a:rPr>
              <a:t>// Demonstrate when constructors are called. Create a super class</a:t>
            </a:r>
            <a:r>
              <a:rPr lang="en-IN" sz="1800" dirty="0"/>
              <a:t>.</a:t>
            </a:r>
          </a:p>
          <a:p>
            <a:pPr eaLnBrk="1" hangingPunct="1"/>
            <a:r>
              <a:rPr lang="en-IN" sz="1800" dirty="0"/>
              <a:t>class A {</a:t>
            </a:r>
          </a:p>
          <a:p>
            <a:pPr eaLnBrk="1" hangingPunct="1"/>
            <a:r>
              <a:rPr lang="en-IN" sz="1800" dirty="0"/>
              <a:t>A() {</a:t>
            </a:r>
          </a:p>
          <a:p>
            <a:pPr eaLnBrk="1" hangingPunct="1"/>
            <a:r>
              <a:rPr lang="en-IN" sz="1800" dirty="0"/>
              <a:t>System.out.println("Inside A's constructor.");</a:t>
            </a:r>
          </a:p>
          <a:p>
            <a:pPr eaLnBrk="1" hangingPunct="1"/>
            <a:r>
              <a:rPr lang="en-IN" sz="1800" dirty="0"/>
              <a:t>}}</a:t>
            </a:r>
          </a:p>
          <a:p>
            <a:pPr eaLnBrk="1" hangingPunct="1"/>
            <a:r>
              <a:rPr lang="en-IN" sz="1800" dirty="0"/>
              <a:t>// Create a subclass by extending class A.</a:t>
            </a:r>
          </a:p>
          <a:p>
            <a:pPr eaLnBrk="1" hangingPunct="1"/>
            <a:r>
              <a:rPr lang="en-IN" sz="1800" dirty="0"/>
              <a:t>class B extends A {</a:t>
            </a:r>
          </a:p>
          <a:p>
            <a:pPr eaLnBrk="1" hangingPunct="1"/>
            <a:r>
              <a:rPr lang="en-IN" sz="1800" dirty="0"/>
              <a:t>B() {</a:t>
            </a:r>
          </a:p>
          <a:p>
            <a:pPr eaLnBrk="1" hangingPunct="1"/>
            <a:r>
              <a:rPr lang="en-IN" sz="1800" dirty="0"/>
              <a:t>System.out.println("Inside B's constructor.");</a:t>
            </a:r>
          </a:p>
          <a:p>
            <a:pPr eaLnBrk="1" hangingPunct="1"/>
            <a:r>
              <a:rPr lang="en-IN" sz="1800" dirty="0"/>
              <a:t>}}</a:t>
            </a:r>
          </a:p>
          <a:p>
            <a:pPr eaLnBrk="1" hangingPunct="1"/>
            <a:r>
              <a:rPr lang="en-IN" sz="1800" dirty="0"/>
              <a:t>// Create another subclass by extending B.</a:t>
            </a:r>
          </a:p>
          <a:p>
            <a:pPr eaLnBrk="1" hangingPunct="1"/>
            <a:r>
              <a:rPr lang="en-IN" sz="1800" dirty="0"/>
              <a:t>class C extends B {</a:t>
            </a:r>
          </a:p>
          <a:p>
            <a:pPr eaLnBrk="1" hangingPunct="1"/>
            <a:r>
              <a:rPr lang="en-IN" sz="1800" dirty="0"/>
              <a:t>C() {</a:t>
            </a:r>
          </a:p>
          <a:p>
            <a:pPr eaLnBrk="1" hangingPunct="1"/>
            <a:r>
              <a:rPr lang="en-IN" sz="1800" dirty="0"/>
              <a:t>System.out.println("Inside C's constructor.");</a:t>
            </a:r>
          </a:p>
          <a:p>
            <a:pPr eaLnBrk="1" hangingPunct="1"/>
            <a:r>
              <a:rPr lang="en-IN" sz="1800" dirty="0"/>
              <a:t>}}</a:t>
            </a:r>
          </a:p>
          <a:p>
            <a:pPr eaLnBrk="1" hangingPunct="1"/>
            <a:r>
              <a:rPr lang="en-IN" sz="1800" dirty="0"/>
              <a:t>class </a:t>
            </a:r>
            <a:r>
              <a:rPr lang="en-IN" sz="1800" dirty="0" err="1"/>
              <a:t>CallingCons</a:t>
            </a:r>
            <a:r>
              <a:rPr lang="en-IN" sz="1800" dirty="0"/>
              <a:t> {</a:t>
            </a:r>
          </a:p>
          <a:p>
            <a:pPr eaLnBrk="1" hangingPunct="1"/>
            <a:r>
              <a:rPr lang="en-IN" sz="1800" dirty="0"/>
              <a:t>public static void main(String </a:t>
            </a:r>
            <a:r>
              <a:rPr lang="en-IN" sz="1800" dirty="0" err="1"/>
              <a:t>args</a:t>
            </a:r>
            <a:r>
              <a:rPr lang="en-IN" sz="1800" dirty="0"/>
              <a:t>[]) {</a:t>
            </a:r>
          </a:p>
          <a:p>
            <a:pPr eaLnBrk="1" hangingPunct="1"/>
            <a:r>
              <a:rPr lang="en-IN" sz="1800" dirty="0"/>
              <a:t>C </a:t>
            </a:r>
            <a:r>
              <a:rPr lang="en-IN" sz="1800" dirty="0" err="1"/>
              <a:t>c</a:t>
            </a:r>
            <a:r>
              <a:rPr lang="en-IN" sz="1800" dirty="0"/>
              <a:t> = new C();</a:t>
            </a:r>
          </a:p>
          <a:p>
            <a:pPr eaLnBrk="1" hangingPunct="1"/>
            <a:r>
              <a:rPr lang="en-IN" sz="1800" dirty="0"/>
              <a:t>}</a:t>
            </a:r>
          </a:p>
          <a:p>
            <a:pPr eaLnBrk="1" hangingPunct="1"/>
            <a:r>
              <a:rPr lang="en-IN" sz="1800" dirty="0"/>
              <a:t>}</a:t>
            </a:r>
          </a:p>
        </p:txBody>
      </p:sp>
      <p:sp>
        <p:nvSpPr>
          <p:cNvPr id="14341" name="Rectangle 6"/>
          <p:cNvSpPr>
            <a:spLocks noChangeArrowheads="1"/>
          </p:cNvSpPr>
          <p:nvPr/>
        </p:nvSpPr>
        <p:spPr bwMode="auto">
          <a:xfrm>
            <a:off x="5486400" y="4572000"/>
            <a:ext cx="3048000" cy="1323975"/>
          </a:xfrm>
          <a:prstGeom prst="rect">
            <a:avLst/>
          </a:prstGeom>
          <a:noFill/>
          <a:ln w="9525">
            <a:noFill/>
            <a:miter lim="800000"/>
            <a:headEnd/>
            <a:tailEnd/>
          </a:ln>
        </p:spPr>
        <p:txBody>
          <a:bodyPr>
            <a:spAutoFit/>
          </a:bodyPr>
          <a:lstStyle/>
          <a:p>
            <a:pPr eaLnBrk="1" hangingPunct="1"/>
            <a:r>
              <a:rPr lang="en-IN" b="1">
                <a:solidFill>
                  <a:srgbClr val="800000"/>
                </a:solidFill>
              </a:rPr>
              <a:t>Output:</a:t>
            </a:r>
          </a:p>
          <a:p>
            <a:pPr eaLnBrk="1" hangingPunct="1"/>
            <a:r>
              <a:rPr lang="en-IN"/>
              <a:t>Inside A’s constructor</a:t>
            </a:r>
          </a:p>
          <a:p>
            <a:pPr eaLnBrk="1" hangingPunct="1"/>
            <a:r>
              <a:rPr lang="en-IN"/>
              <a:t>Inside B’s constructor</a:t>
            </a:r>
          </a:p>
          <a:p>
            <a:pPr eaLnBrk="1" hangingPunct="1"/>
            <a:r>
              <a:rPr lang="en-IN"/>
              <a:t>Inside C’s constructor</a:t>
            </a:r>
          </a:p>
        </p:txBody>
      </p:sp>
      <p:sp>
        <p:nvSpPr>
          <p:cNvPr id="6" name="Footer Placeholder 5"/>
          <p:cNvSpPr>
            <a:spLocks noGrp="1"/>
          </p:cNvSpPr>
          <p:nvPr>
            <p:ph type="ftr" sz="quarter" idx="11"/>
          </p:nvPr>
        </p:nvSpPr>
        <p:spPr/>
        <p:txBody>
          <a:bodyPr/>
          <a:lstStyle/>
          <a:p>
            <a:r>
              <a:rPr lang="en-US" smtClean="0"/>
              <a:t>Unit-2 </a:t>
            </a:r>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Unit-2 </a:t>
            </a:r>
            <a:endParaRPr lang="en-US"/>
          </a:p>
        </p:txBody>
      </p:sp>
      <p:sp>
        <p:nvSpPr>
          <p:cNvPr id="2" name="TextBox 1"/>
          <p:cNvSpPr txBox="1"/>
          <p:nvPr/>
        </p:nvSpPr>
        <p:spPr>
          <a:xfrm>
            <a:off x="914400" y="609600"/>
            <a:ext cx="7315200" cy="4538230"/>
          </a:xfrm>
          <a:prstGeom prst="rect">
            <a:avLst/>
          </a:prstGeom>
          <a:noFill/>
        </p:spPr>
        <p:txBody>
          <a:bodyPr wrap="square" rtlCol="0">
            <a:spAutoFit/>
          </a:bodyPr>
          <a:lstStyle/>
          <a:p>
            <a:pPr>
              <a:lnSpc>
                <a:spcPct val="300000"/>
              </a:lnSpc>
            </a:pPr>
            <a:r>
              <a:rPr lang="en-US" sz="2000" dirty="0" smtClean="0">
                <a:latin typeface="Times New Roman" panose="02020603050405020304" pitchFamily="18" charset="0"/>
                <a:cs typeface="Times New Roman" panose="02020603050405020304" pitchFamily="18" charset="0"/>
              </a:rPr>
              <a:t>What are the types of Inheritance?</a:t>
            </a:r>
          </a:p>
          <a:p>
            <a:pPr>
              <a:lnSpc>
                <a:spcPct val="300000"/>
              </a:lnSpc>
            </a:pPr>
            <a:r>
              <a:rPr lang="en-US" sz="2000" dirty="0" smtClean="0">
                <a:latin typeface="Times New Roman" panose="02020603050405020304" pitchFamily="18" charset="0"/>
                <a:cs typeface="Times New Roman" panose="02020603050405020304" pitchFamily="18" charset="0"/>
              </a:rPr>
              <a:t>Single Inheritance: One super class and single sub class.</a:t>
            </a:r>
          </a:p>
          <a:p>
            <a:pPr>
              <a:lnSpc>
                <a:spcPct val="300000"/>
              </a:lnSpc>
            </a:pPr>
            <a:r>
              <a:rPr lang="en-US" sz="2000" dirty="0" smtClean="0">
                <a:latin typeface="Times New Roman" panose="02020603050405020304" pitchFamily="18" charset="0"/>
                <a:cs typeface="Times New Roman" panose="02020603050405020304" pitchFamily="18" charset="0"/>
              </a:rPr>
              <a:t>Multiple : More than one super class and single sub class.</a:t>
            </a:r>
          </a:p>
          <a:p>
            <a:pPr>
              <a:lnSpc>
                <a:spcPct val="300000"/>
              </a:lnSpc>
            </a:pPr>
            <a:r>
              <a:rPr lang="en-US" sz="2000" dirty="0" smtClean="0">
                <a:latin typeface="Times New Roman" panose="02020603050405020304" pitchFamily="18" charset="0"/>
                <a:cs typeface="Times New Roman" panose="02020603050405020304" pitchFamily="18" charset="0"/>
              </a:rPr>
              <a:t>Hierarchical Inheritance: One super class and more than one subclass.</a:t>
            </a:r>
          </a:p>
          <a:p>
            <a:pPr>
              <a:lnSpc>
                <a:spcPct val="300000"/>
              </a:lnSpc>
            </a:pPr>
            <a:r>
              <a:rPr lang="en-US" sz="2000" dirty="0" smtClean="0">
                <a:latin typeface="Times New Roman" panose="02020603050405020304" pitchFamily="18" charset="0"/>
                <a:cs typeface="Times New Roman" panose="02020603050405020304" pitchFamily="18" charset="0"/>
              </a:rPr>
              <a:t>Multilevel Inheritance: Derived a sub class from another sub class.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2" descr="Types of inheritance in Java"/>
          <p:cNvPicPr>
            <a:picLocks noChangeAspect="1" noChangeArrowheads="1"/>
          </p:cNvPicPr>
          <p:nvPr/>
        </p:nvPicPr>
        <p:blipFill>
          <a:blip r:embed="rId2"/>
          <a:srcRect/>
          <a:stretch>
            <a:fillRect/>
          </a:stretch>
        </p:blipFill>
        <p:spPr bwMode="auto">
          <a:xfrm>
            <a:off x="838200" y="1219200"/>
            <a:ext cx="7143750" cy="3790950"/>
          </a:xfrm>
          <a:prstGeom prst="rect">
            <a:avLst/>
          </a:prstGeom>
          <a:noFill/>
          <a:ln w="9525">
            <a:noFill/>
            <a:miter lim="800000"/>
            <a:headEnd/>
            <a:tailEnd/>
          </a:ln>
        </p:spPr>
      </p:pic>
      <p:sp>
        <p:nvSpPr>
          <p:cNvPr id="16388" name="Text Box 2"/>
          <p:cNvSpPr txBox="1">
            <a:spLocks noChangeArrowheads="1"/>
          </p:cNvSpPr>
          <p:nvPr/>
        </p:nvSpPr>
        <p:spPr bwMode="auto">
          <a:xfrm>
            <a:off x="1828800" y="304800"/>
            <a:ext cx="5659438" cy="369888"/>
          </a:xfrm>
          <a:prstGeom prst="rect">
            <a:avLst/>
          </a:prstGeom>
          <a:noFill/>
          <a:ln w="9525">
            <a:noFill/>
            <a:miter lim="800000"/>
            <a:headEnd/>
            <a:tailEnd/>
          </a:ln>
        </p:spPr>
        <p:txBody>
          <a:bodyPr lIns="0" tIns="0" rIns="0" bIns="0">
            <a:spAutoFit/>
          </a:bodyPr>
          <a:lstStyle/>
          <a:p>
            <a:pPr algn="ctr" eaLnBrk="1" hangingPunct="1">
              <a:buClr>
                <a:srgbClr val="000000"/>
              </a:buClr>
              <a:buSzPct val="38000"/>
              <a:tabLst>
                <a:tab pos="655638" algn="l"/>
                <a:tab pos="1312863" algn="l"/>
                <a:tab pos="1968500" algn="l"/>
                <a:tab pos="2625725" algn="l"/>
                <a:tab pos="3282950" algn="l"/>
                <a:tab pos="3938588" algn="l"/>
              </a:tabLst>
            </a:pPr>
            <a:r>
              <a:rPr lang="en-US" sz="2400" b="1">
                <a:solidFill>
                  <a:srgbClr val="0000FF"/>
                </a:solidFill>
                <a:latin typeface="Helvetica" charset="0"/>
              </a:rPr>
              <a:t>Types of inheritance in java</a:t>
            </a:r>
          </a:p>
        </p:txBody>
      </p:sp>
      <p:sp>
        <p:nvSpPr>
          <p:cNvPr id="5" name="Footer Placeholder 4"/>
          <p:cNvSpPr>
            <a:spLocks noGrp="1"/>
          </p:cNvSpPr>
          <p:nvPr>
            <p:ph type="ftr" sz="quarter" idx="11"/>
          </p:nvPr>
        </p:nvSpPr>
        <p:spPr/>
        <p:txBody>
          <a:bodyPr/>
          <a:lstStyle/>
          <a:p>
            <a:r>
              <a:rPr lang="en-US" smtClean="0"/>
              <a:t>Unit-2 </a:t>
            </a: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U</a:t>
            </a:r>
            <a:r>
              <a:rPr lang="en-US" sz="2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nit</a:t>
            </a: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  </a:t>
            </a:r>
            <a:r>
              <a:rPr lang="en-US" sz="2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Java Object-oriented Programming </a:t>
            </a:r>
            <a:endPar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idx="1"/>
          </p:nvPr>
        </p:nvSpPr>
        <p:spPr>
          <a:xfrm>
            <a:off x="304800" y="762000"/>
            <a:ext cx="8458200" cy="5334000"/>
          </a:xfrm>
        </p:spPr>
        <p:txBody>
          <a:bodyPr>
            <a:noAutofit/>
          </a:bodyPr>
          <a:lstStyle/>
          <a:p>
            <a:pPr algn="just"/>
            <a:r>
              <a:rPr lang="en-US" sz="2400" b="1" dirty="0">
                <a:solidFill>
                  <a:srgbClr val="FF0000"/>
                </a:solidFill>
              </a:rPr>
              <a:t>Java OOP (Basics)</a:t>
            </a:r>
          </a:p>
          <a:p>
            <a:pPr algn="just"/>
            <a:r>
              <a:rPr lang="en-US" sz="2400" dirty="0"/>
              <a:t>Java Class and Objects, Java Methods, Java Constructor, Java Strings, Java Access Modifiers, Java this keyword, Java final keyword, Java Recursion, Java instance of Operator, Java Single Class and Anonymous Class, Java </a:t>
            </a:r>
            <a:r>
              <a:rPr lang="en-US" sz="2400" dirty="0" err="1"/>
              <a:t>enum</a:t>
            </a:r>
            <a:r>
              <a:rPr lang="en-US" sz="2400" dirty="0"/>
              <a:t> Class </a:t>
            </a:r>
          </a:p>
          <a:p>
            <a:pPr algn="just"/>
            <a:r>
              <a:rPr lang="en-US" sz="2400" b="1" dirty="0">
                <a:solidFill>
                  <a:srgbClr val="FF0000"/>
                </a:solidFill>
              </a:rPr>
              <a:t>Java OOP (Inheritance &amp; Polymorphism)</a:t>
            </a:r>
          </a:p>
          <a:p>
            <a:pPr algn="just"/>
            <a:r>
              <a:rPr lang="en-US" sz="2400" dirty="0"/>
              <a:t>Java Inheritance, Java Method Overriding, Java super Keyword, Abstract Class &amp;  Method, Java Interfaces, Java Polymorphism (overloading &amp; overriding), Java Encapsulation</a:t>
            </a:r>
          </a:p>
          <a:p>
            <a:pPr algn="just"/>
            <a:r>
              <a:rPr lang="en-US" sz="2400" b="1" dirty="0"/>
              <a:t> </a:t>
            </a:r>
            <a:r>
              <a:rPr lang="en-US" sz="2400" b="1" dirty="0">
                <a:solidFill>
                  <a:srgbClr val="FF0000"/>
                </a:solidFill>
              </a:rPr>
              <a:t>Java OOP (Other types of classes)</a:t>
            </a:r>
          </a:p>
          <a:p>
            <a:pPr algn="just"/>
            <a:r>
              <a:rPr lang="en-US" sz="2400" dirty="0"/>
              <a:t>Nested &amp; Inner Class, Java Static Class, Java Anonymous Class, Java </a:t>
            </a:r>
            <a:r>
              <a:rPr lang="pt-BR" sz="2400" dirty="0"/>
              <a:t>Singleton, Java enum Class, Java enum Constructor, Java enum </a:t>
            </a:r>
            <a:r>
              <a:rPr lang="en-US" sz="2400" dirty="0"/>
              <a:t>String, Java Reflection</a:t>
            </a:r>
            <a:endParaRPr lang="en-US" sz="2000" dirty="0"/>
          </a:p>
        </p:txBody>
      </p:sp>
      <p:sp>
        <p:nvSpPr>
          <p:cNvPr id="5" name="Footer Placeholder 4"/>
          <p:cNvSpPr>
            <a:spLocks noGrp="1"/>
          </p:cNvSpPr>
          <p:nvPr>
            <p:ph type="ftr" sz="quarter" idx="11"/>
          </p:nvPr>
        </p:nvSpPr>
        <p:spPr/>
        <p:txBody>
          <a:bodyPr/>
          <a:lstStyle/>
          <a:p>
            <a:r>
              <a:rPr lang="en-US" smtClean="0"/>
              <a:t>Unit-2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2"/>
          <p:cNvSpPr txBox="1">
            <a:spLocks noChangeArrowheads="1"/>
          </p:cNvSpPr>
          <p:nvPr/>
        </p:nvSpPr>
        <p:spPr bwMode="auto">
          <a:xfrm>
            <a:off x="1828800" y="304800"/>
            <a:ext cx="5659438" cy="369888"/>
          </a:xfrm>
          <a:prstGeom prst="rect">
            <a:avLst/>
          </a:prstGeom>
          <a:noFill/>
          <a:ln w="9525">
            <a:noFill/>
            <a:miter lim="800000"/>
            <a:headEnd/>
            <a:tailEnd/>
          </a:ln>
        </p:spPr>
        <p:txBody>
          <a:bodyPr lIns="0" tIns="0" rIns="0" bIns="0">
            <a:spAutoFit/>
          </a:bodyPr>
          <a:lstStyle/>
          <a:p>
            <a:pPr algn="ctr" eaLnBrk="1" hangingPunct="1">
              <a:buClr>
                <a:srgbClr val="000000"/>
              </a:buClr>
              <a:buSzPct val="38000"/>
              <a:tabLst>
                <a:tab pos="655638" algn="l"/>
                <a:tab pos="1312863" algn="l"/>
                <a:tab pos="1968500" algn="l"/>
                <a:tab pos="2625725" algn="l"/>
                <a:tab pos="3282950" algn="l"/>
                <a:tab pos="3938588" algn="l"/>
              </a:tabLst>
            </a:pPr>
            <a:r>
              <a:rPr lang="en-US" sz="2400" b="1">
                <a:solidFill>
                  <a:srgbClr val="0000FF"/>
                </a:solidFill>
                <a:latin typeface="Helvetica" charset="0"/>
              </a:rPr>
              <a:t>Types of inheritance in java</a:t>
            </a:r>
          </a:p>
        </p:txBody>
      </p:sp>
      <p:pic>
        <p:nvPicPr>
          <p:cNvPr id="17412" name="Picture 2" descr="Multiple inheritance in Java"/>
          <p:cNvPicPr>
            <a:picLocks noChangeAspect="1" noChangeArrowheads="1"/>
          </p:cNvPicPr>
          <p:nvPr/>
        </p:nvPicPr>
        <p:blipFill>
          <a:blip r:embed="rId2"/>
          <a:srcRect/>
          <a:stretch>
            <a:fillRect/>
          </a:stretch>
        </p:blipFill>
        <p:spPr bwMode="auto">
          <a:xfrm>
            <a:off x="990600" y="1295400"/>
            <a:ext cx="6991350" cy="39243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smtClean="0"/>
              <a:t>Unit-2 </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1828800" y="76200"/>
            <a:ext cx="5659438" cy="369888"/>
          </a:xfrm>
          <a:prstGeom prst="rect">
            <a:avLst/>
          </a:prstGeom>
          <a:noFill/>
          <a:ln w="9525">
            <a:noFill/>
            <a:miter lim="800000"/>
            <a:headEnd/>
            <a:tailEnd/>
          </a:ln>
        </p:spPr>
        <p:txBody>
          <a:bodyPr lIns="0" tIns="0" rIns="0" bIns="0">
            <a:spAutoFit/>
          </a:bodyPr>
          <a:lstStyle/>
          <a:p>
            <a:pPr algn="ctr" eaLnBrk="1" hangingPunct="1">
              <a:buClr>
                <a:srgbClr val="000000"/>
              </a:buClr>
              <a:buSzPct val="38000"/>
              <a:tabLst>
                <a:tab pos="655638" algn="l"/>
                <a:tab pos="1312863" algn="l"/>
                <a:tab pos="1968500" algn="l"/>
                <a:tab pos="2625725" algn="l"/>
                <a:tab pos="3282950" algn="l"/>
                <a:tab pos="3938588" algn="l"/>
              </a:tabLst>
            </a:pPr>
            <a:r>
              <a:rPr lang="en-US" sz="2400" b="1">
                <a:solidFill>
                  <a:srgbClr val="0000FF"/>
                </a:solidFill>
                <a:latin typeface="Helvetica" charset="0"/>
              </a:rPr>
              <a:t>Single Inheritance Example</a:t>
            </a:r>
          </a:p>
        </p:txBody>
      </p:sp>
      <p:sp>
        <p:nvSpPr>
          <p:cNvPr id="6" name="Rectangle 5"/>
          <p:cNvSpPr/>
          <p:nvPr/>
        </p:nvSpPr>
        <p:spPr>
          <a:xfrm>
            <a:off x="609600" y="533400"/>
            <a:ext cx="8077200" cy="5754688"/>
          </a:xfrm>
          <a:prstGeom prst="rect">
            <a:avLst/>
          </a:prstGeom>
        </p:spPr>
        <p:txBody>
          <a:bodyPr>
            <a:spAutoFit/>
          </a:bodyPr>
          <a:lstStyle/>
          <a:p>
            <a:pPr algn="just">
              <a:defRPr/>
            </a:pPr>
            <a:r>
              <a:rPr lang="en-US" sz="2200" dirty="0">
                <a:latin typeface="+mn-lt"/>
              </a:rPr>
              <a:t>When a class inherits another class, it is known as a </a:t>
            </a:r>
            <a:r>
              <a:rPr lang="en-US" sz="2200" i="1" dirty="0">
                <a:latin typeface="+mn-lt"/>
              </a:rPr>
              <a:t>single inheritance</a:t>
            </a:r>
            <a:r>
              <a:rPr lang="en-US" sz="2200" dirty="0">
                <a:latin typeface="+mn-lt"/>
              </a:rPr>
              <a:t>. In the example given below, Dog class inherits the Animal class, so there is the single inheritance.</a:t>
            </a:r>
          </a:p>
          <a:p>
            <a:pPr algn="just">
              <a:defRPr/>
            </a:pPr>
            <a:r>
              <a:rPr lang="en-US" sz="2200" b="1" i="1" dirty="0">
                <a:solidFill>
                  <a:srgbClr val="FF0000"/>
                </a:solidFill>
                <a:latin typeface="+mn-lt"/>
              </a:rPr>
              <a:t>File: TestInheritance.java</a:t>
            </a:r>
          </a:p>
          <a:p>
            <a:pPr algn="just">
              <a:defRPr/>
            </a:pPr>
            <a:r>
              <a:rPr lang="en-US" b="1" dirty="0">
                <a:solidFill>
                  <a:srgbClr val="006699"/>
                </a:solidFill>
                <a:latin typeface="+mn-lt"/>
              </a:rPr>
              <a:t>class</a:t>
            </a:r>
            <a:r>
              <a:rPr lang="en-US" dirty="0">
                <a:solidFill>
                  <a:srgbClr val="000000"/>
                </a:solidFill>
                <a:latin typeface="+mn-lt"/>
              </a:rPr>
              <a:t> Animal{  </a:t>
            </a:r>
          </a:p>
          <a:p>
            <a:pPr algn="just">
              <a:defRPr/>
            </a:pPr>
            <a:r>
              <a:rPr lang="en-US" b="1" dirty="0">
                <a:solidFill>
                  <a:srgbClr val="006699"/>
                </a:solidFill>
                <a:latin typeface="+mn-lt"/>
              </a:rPr>
              <a:t>void</a:t>
            </a:r>
            <a:r>
              <a:rPr lang="en-US" dirty="0">
                <a:solidFill>
                  <a:srgbClr val="000000"/>
                </a:solidFill>
                <a:latin typeface="+mn-lt"/>
              </a:rPr>
              <a:t> eat()</a:t>
            </a:r>
          </a:p>
          <a:p>
            <a:pPr algn="just">
              <a:defRPr/>
            </a:pPr>
            <a:r>
              <a:rPr lang="en-US" dirty="0">
                <a:solidFill>
                  <a:srgbClr val="000000"/>
                </a:solidFill>
                <a:latin typeface="+mn-lt"/>
              </a:rPr>
              <a:t>{</a:t>
            </a:r>
            <a:r>
              <a:rPr lang="en-US" dirty="0" err="1">
                <a:solidFill>
                  <a:srgbClr val="000000"/>
                </a:solidFill>
                <a:latin typeface="+mn-lt"/>
              </a:rPr>
              <a:t>System.out.println</a:t>
            </a:r>
            <a:r>
              <a:rPr lang="en-US" dirty="0">
                <a:solidFill>
                  <a:srgbClr val="000000"/>
                </a:solidFill>
                <a:latin typeface="+mn-lt"/>
              </a:rPr>
              <a:t>(</a:t>
            </a:r>
            <a:r>
              <a:rPr lang="en-US" dirty="0">
                <a:solidFill>
                  <a:srgbClr val="0000FF"/>
                </a:solidFill>
                <a:latin typeface="+mn-lt"/>
              </a:rPr>
              <a:t>"eating..."</a:t>
            </a:r>
            <a:r>
              <a:rPr lang="en-US" dirty="0">
                <a:solidFill>
                  <a:srgbClr val="000000"/>
                </a:solidFill>
                <a:latin typeface="+mn-lt"/>
              </a:rPr>
              <a:t>);}  </a:t>
            </a:r>
          </a:p>
          <a:p>
            <a:pPr algn="just">
              <a:defRPr/>
            </a:pPr>
            <a:r>
              <a:rPr lang="en-US" dirty="0">
                <a:solidFill>
                  <a:srgbClr val="000000"/>
                </a:solidFill>
                <a:latin typeface="+mn-lt"/>
              </a:rPr>
              <a:t>}  </a:t>
            </a:r>
          </a:p>
          <a:p>
            <a:pPr algn="just">
              <a:defRPr/>
            </a:pPr>
            <a:r>
              <a:rPr lang="en-US" b="1" dirty="0">
                <a:solidFill>
                  <a:srgbClr val="006699"/>
                </a:solidFill>
                <a:latin typeface="+mn-lt"/>
              </a:rPr>
              <a:t>class</a:t>
            </a:r>
            <a:r>
              <a:rPr lang="en-US" dirty="0">
                <a:solidFill>
                  <a:srgbClr val="000000"/>
                </a:solidFill>
                <a:latin typeface="+mn-lt"/>
              </a:rPr>
              <a:t> Dog </a:t>
            </a:r>
            <a:r>
              <a:rPr lang="en-US" b="1" dirty="0">
                <a:solidFill>
                  <a:srgbClr val="006699"/>
                </a:solidFill>
                <a:latin typeface="+mn-lt"/>
              </a:rPr>
              <a:t>extends</a:t>
            </a:r>
            <a:r>
              <a:rPr lang="en-US" dirty="0">
                <a:solidFill>
                  <a:srgbClr val="000000"/>
                </a:solidFill>
                <a:latin typeface="+mn-lt"/>
              </a:rPr>
              <a:t> Animal{  </a:t>
            </a:r>
          </a:p>
          <a:p>
            <a:pPr algn="just">
              <a:defRPr/>
            </a:pPr>
            <a:r>
              <a:rPr lang="en-US" b="1" dirty="0">
                <a:solidFill>
                  <a:srgbClr val="006699"/>
                </a:solidFill>
                <a:latin typeface="+mn-lt"/>
              </a:rPr>
              <a:t>void</a:t>
            </a:r>
            <a:r>
              <a:rPr lang="en-US" dirty="0">
                <a:solidFill>
                  <a:srgbClr val="000000"/>
                </a:solidFill>
                <a:latin typeface="+mn-lt"/>
              </a:rPr>
              <a:t> bark()</a:t>
            </a:r>
          </a:p>
          <a:p>
            <a:pPr algn="just">
              <a:defRPr/>
            </a:pPr>
            <a:r>
              <a:rPr lang="en-US" dirty="0">
                <a:solidFill>
                  <a:srgbClr val="000000"/>
                </a:solidFill>
                <a:latin typeface="+mn-lt"/>
              </a:rPr>
              <a:t>{</a:t>
            </a:r>
            <a:r>
              <a:rPr lang="en-US" dirty="0" err="1">
                <a:solidFill>
                  <a:srgbClr val="000000"/>
                </a:solidFill>
                <a:latin typeface="+mn-lt"/>
              </a:rPr>
              <a:t>System.out.println</a:t>
            </a:r>
            <a:r>
              <a:rPr lang="en-US" dirty="0">
                <a:solidFill>
                  <a:srgbClr val="000000"/>
                </a:solidFill>
                <a:latin typeface="+mn-lt"/>
              </a:rPr>
              <a:t>(</a:t>
            </a:r>
            <a:r>
              <a:rPr lang="en-US" dirty="0">
                <a:solidFill>
                  <a:srgbClr val="0000FF"/>
                </a:solidFill>
                <a:latin typeface="+mn-lt"/>
              </a:rPr>
              <a:t>"barking..."</a:t>
            </a:r>
            <a:r>
              <a:rPr lang="en-US" dirty="0">
                <a:solidFill>
                  <a:srgbClr val="000000"/>
                </a:solidFill>
                <a:latin typeface="+mn-lt"/>
              </a:rPr>
              <a:t>);}  </a:t>
            </a:r>
          </a:p>
          <a:p>
            <a:pPr algn="just">
              <a:defRPr/>
            </a:pPr>
            <a:r>
              <a:rPr lang="en-US" dirty="0">
                <a:solidFill>
                  <a:srgbClr val="000000"/>
                </a:solidFill>
                <a:latin typeface="+mn-lt"/>
              </a:rPr>
              <a:t>}  </a:t>
            </a:r>
          </a:p>
          <a:p>
            <a:pPr algn="just">
              <a:defRPr/>
            </a:pPr>
            <a:r>
              <a:rPr lang="en-US" b="1" dirty="0">
                <a:solidFill>
                  <a:srgbClr val="006699"/>
                </a:solidFill>
                <a:latin typeface="+mn-lt"/>
              </a:rPr>
              <a:t>class</a:t>
            </a:r>
            <a:r>
              <a:rPr lang="en-US" dirty="0">
                <a:solidFill>
                  <a:srgbClr val="000000"/>
                </a:solidFill>
                <a:latin typeface="+mn-lt"/>
              </a:rPr>
              <a:t> </a:t>
            </a:r>
            <a:r>
              <a:rPr lang="en-US" dirty="0" err="1">
                <a:solidFill>
                  <a:srgbClr val="000000"/>
                </a:solidFill>
                <a:latin typeface="+mn-lt"/>
              </a:rPr>
              <a:t>TestInheritance</a:t>
            </a:r>
            <a:r>
              <a:rPr lang="en-US" dirty="0">
                <a:solidFill>
                  <a:srgbClr val="000000"/>
                </a:solidFill>
                <a:latin typeface="+mn-lt"/>
              </a:rPr>
              <a:t>{  </a:t>
            </a:r>
          </a:p>
          <a:p>
            <a:pPr algn="just">
              <a:defRPr/>
            </a:pPr>
            <a:r>
              <a:rPr lang="en-US" b="1" dirty="0">
                <a:solidFill>
                  <a:srgbClr val="006699"/>
                </a:solidFill>
                <a:latin typeface="+mn-lt"/>
              </a:rPr>
              <a:t>public</a:t>
            </a:r>
            <a:r>
              <a:rPr lang="en-US" dirty="0">
                <a:solidFill>
                  <a:srgbClr val="000000"/>
                </a:solidFill>
                <a:latin typeface="+mn-lt"/>
              </a:rPr>
              <a:t> </a:t>
            </a:r>
            <a:r>
              <a:rPr lang="en-US" b="1" dirty="0">
                <a:solidFill>
                  <a:srgbClr val="006699"/>
                </a:solidFill>
                <a:latin typeface="+mn-lt"/>
              </a:rPr>
              <a:t>static</a:t>
            </a:r>
            <a:r>
              <a:rPr lang="en-US" dirty="0">
                <a:solidFill>
                  <a:srgbClr val="000000"/>
                </a:solidFill>
                <a:latin typeface="+mn-lt"/>
              </a:rPr>
              <a:t> </a:t>
            </a:r>
            <a:r>
              <a:rPr lang="en-US" b="1" dirty="0">
                <a:solidFill>
                  <a:srgbClr val="006699"/>
                </a:solidFill>
                <a:latin typeface="+mn-lt"/>
              </a:rPr>
              <a:t>void</a:t>
            </a:r>
            <a:r>
              <a:rPr lang="en-US" dirty="0">
                <a:solidFill>
                  <a:srgbClr val="000000"/>
                </a:solidFill>
                <a:latin typeface="+mn-lt"/>
              </a:rPr>
              <a:t> main(String </a:t>
            </a:r>
            <a:r>
              <a:rPr lang="en-US" dirty="0" err="1">
                <a:solidFill>
                  <a:srgbClr val="000000"/>
                </a:solidFill>
                <a:latin typeface="+mn-lt"/>
              </a:rPr>
              <a:t>args</a:t>
            </a:r>
            <a:r>
              <a:rPr lang="en-US" dirty="0">
                <a:solidFill>
                  <a:srgbClr val="000000"/>
                </a:solidFill>
                <a:latin typeface="+mn-lt"/>
              </a:rPr>
              <a:t>[]){  </a:t>
            </a:r>
          </a:p>
          <a:p>
            <a:pPr algn="just">
              <a:defRPr/>
            </a:pPr>
            <a:r>
              <a:rPr lang="en-US" dirty="0">
                <a:solidFill>
                  <a:srgbClr val="000000"/>
                </a:solidFill>
                <a:latin typeface="+mn-lt"/>
              </a:rPr>
              <a:t>Dog d=</a:t>
            </a:r>
            <a:r>
              <a:rPr lang="en-US" b="1" dirty="0">
                <a:solidFill>
                  <a:srgbClr val="006699"/>
                </a:solidFill>
                <a:latin typeface="+mn-lt"/>
              </a:rPr>
              <a:t>new</a:t>
            </a:r>
            <a:r>
              <a:rPr lang="en-US" dirty="0">
                <a:solidFill>
                  <a:srgbClr val="000000"/>
                </a:solidFill>
                <a:latin typeface="+mn-lt"/>
              </a:rPr>
              <a:t> Dog();  </a:t>
            </a:r>
          </a:p>
          <a:p>
            <a:pPr algn="just">
              <a:defRPr/>
            </a:pPr>
            <a:r>
              <a:rPr lang="en-US" dirty="0" err="1">
                <a:solidFill>
                  <a:srgbClr val="000000"/>
                </a:solidFill>
                <a:latin typeface="+mn-lt"/>
              </a:rPr>
              <a:t>d.bark</a:t>
            </a:r>
            <a:r>
              <a:rPr lang="en-US" dirty="0">
                <a:solidFill>
                  <a:srgbClr val="000000"/>
                </a:solidFill>
                <a:latin typeface="+mn-lt"/>
              </a:rPr>
              <a:t>();  </a:t>
            </a:r>
          </a:p>
          <a:p>
            <a:pPr algn="just">
              <a:defRPr/>
            </a:pPr>
            <a:r>
              <a:rPr lang="en-US" dirty="0">
                <a:solidFill>
                  <a:srgbClr val="000000"/>
                </a:solidFill>
                <a:latin typeface="+mn-lt"/>
              </a:rPr>
              <a:t>d.eat();  </a:t>
            </a:r>
          </a:p>
          <a:p>
            <a:pPr algn="just">
              <a:defRPr/>
            </a:pPr>
            <a:r>
              <a:rPr lang="en-US" dirty="0">
                <a:solidFill>
                  <a:srgbClr val="000000"/>
                </a:solidFill>
                <a:latin typeface="+mn-lt"/>
              </a:rPr>
              <a:t>}}  </a:t>
            </a:r>
            <a:endParaRPr lang="en-US" dirty="0">
              <a:solidFill>
                <a:srgbClr val="333333"/>
              </a:solidFill>
              <a:latin typeface="+mn-lt"/>
            </a:endParaRPr>
          </a:p>
        </p:txBody>
      </p:sp>
      <p:sp>
        <p:nvSpPr>
          <p:cNvPr id="18437" name="Rectangle 6"/>
          <p:cNvSpPr>
            <a:spLocks noChangeArrowheads="1"/>
          </p:cNvSpPr>
          <p:nvPr/>
        </p:nvSpPr>
        <p:spPr bwMode="auto">
          <a:xfrm>
            <a:off x="5410200" y="5181600"/>
            <a:ext cx="2286000" cy="1016000"/>
          </a:xfrm>
          <a:prstGeom prst="rect">
            <a:avLst/>
          </a:prstGeom>
          <a:noFill/>
          <a:ln w="9525">
            <a:noFill/>
            <a:miter lim="800000"/>
            <a:headEnd/>
            <a:tailEnd/>
          </a:ln>
        </p:spPr>
        <p:txBody>
          <a:bodyPr>
            <a:spAutoFit/>
          </a:bodyPr>
          <a:lstStyle/>
          <a:p>
            <a:pPr algn="just"/>
            <a:r>
              <a:rPr lang="en-US"/>
              <a:t>Output:</a:t>
            </a:r>
          </a:p>
          <a:p>
            <a:pPr algn="just"/>
            <a:r>
              <a:rPr lang="en-US"/>
              <a:t>barking... </a:t>
            </a:r>
          </a:p>
          <a:p>
            <a:pPr algn="just"/>
            <a:r>
              <a:rPr lang="en-US"/>
              <a:t>eating…</a:t>
            </a:r>
            <a:endParaRPr lang="en-US" b="1" i="1"/>
          </a:p>
        </p:txBody>
      </p:sp>
      <p:sp>
        <p:nvSpPr>
          <p:cNvPr id="7" name="Footer Placeholder 6"/>
          <p:cNvSpPr>
            <a:spLocks noGrp="1"/>
          </p:cNvSpPr>
          <p:nvPr>
            <p:ph type="ftr" sz="quarter" idx="11"/>
          </p:nvPr>
        </p:nvSpPr>
        <p:spPr/>
        <p:txBody>
          <a:bodyPr/>
          <a:lstStyle/>
          <a:p>
            <a:r>
              <a:rPr lang="en-US" smtClean="0"/>
              <a:t>Unit-2 </a:t>
            </a:r>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2"/>
          <p:cNvSpPr txBox="1">
            <a:spLocks noChangeArrowheads="1"/>
          </p:cNvSpPr>
          <p:nvPr/>
        </p:nvSpPr>
        <p:spPr bwMode="auto">
          <a:xfrm>
            <a:off x="1828800" y="76200"/>
            <a:ext cx="5659438" cy="369888"/>
          </a:xfrm>
          <a:prstGeom prst="rect">
            <a:avLst/>
          </a:prstGeom>
          <a:noFill/>
          <a:ln w="9525">
            <a:noFill/>
            <a:miter lim="800000"/>
            <a:headEnd/>
            <a:tailEnd/>
          </a:ln>
        </p:spPr>
        <p:txBody>
          <a:bodyPr lIns="0" tIns="0" rIns="0" bIns="0">
            <a:spAutoFit/>
          </a:bodyPr>
          <a:lstStyle/>
          <a:p>
            <a:pPr algn="ctr" eaLnBrk="1" hangingPunct="1">
              <a:buClr>
                <a:srgbClr val="000000"/>
              </a:buClr>
              <a:buSzPct val="38000"/>
              <a:tabLst>
                <a:tab pos="655638" algn="l"/>
                <a:tab pos="1312863" algn="l"/>
                <a:tab pos="1968500" algn="l"/>
                <a:tab pos="2625725" algn="l"/>
                <a:tab pos="3282950" algn="l"/>
                <a:tab pos="3938588" algn="l"/>
              </a:tabLst>
            </a:pPr>
            <a:r>
              <a:rPr lang="en-US" sz="2400" b="1">
                <a:solidFill>
                  <a:srgbClr val="0000FF"/>
                </a:solidFill>
                <a:latin typeface="Helvetica" charset="0"/>
              </a:rPr>
              <a:t>Multilevel Inheritance Example</a:t>
            </a:r>
          </a:p>
        </p:txBody>
      </p:sp>
      <p:sp>
        <p:nvSpPr>
          <p:cNvPr id="6" name="Rectangle 5"/>
          <p:cNvSpPr/>
          <p:nvPr/>
        </p:nvSpPr>
        <p:spPr>
          <a:xfrm>
            <a:off x="609600" y="457200"/>
            <a:ext cx="8077200" cy="6556375"/>
          </a:xfrm>
          <a:prstGeom prst="rect">
            <a:avLst/>
          </a:prstGeom>
        </p:spPr>
        <p:txBody>
          <a:bodyPr>
            <a:spAutoFit/>
          </a:bodyPr>
          <a:lstStyle/>
          <a:p>
            <a:pPr algn="just">
              <a:defRPr/>
            </a:pPr>
            <a:r>
              <a:rPr lang="en-US" dirty="0">
                <a:latin typeface="+mn-lt"/>
              </a:rPr>
              <a:t>When there is a chain of inheritance, it is known as </a:t>
            </a:r>
            <a:r>
              <a:rPr lang="en-US" i="1" dirty="0">
                <a:latin typeface="+mn-lt"/>
              </a:rPr>
              <a:t>multilevel inheritance</a:t>
            </a:r>
            <a:r>
              <a:rPr lang="en-US" dirty="0">
                <a:latin typeface="+mn-lt"/>
              </a:rPr>
              <a:t>. As you can see in the example given below, </a:t>
            </a:r>
            <a:r>
              <a:rPr lang="en-US" dirty="0" err="1">
                <a:latin typeface="+mn-lt"/>
              </a:rPr>
              <a:t>BabyDog</a:t>
            </a:r>
            <a:r>
              <a:rPr lang="en-US" dirty="0">
                <a:latin typeface="+mn-lt"/>
              </a:rPr>
              <a:t> class inherits the Dog class which again inherits the Animal class, so there is a multilevel inheritance.</a:t>
            </a:r>
          </a:p>
          <a:p>
            <a:pPr algn="just">
              <a:defRPr/>
            </a:pPr>
            <a:r>
              <a:rPr lang="en-US" b="1" i="1" dirty="0">
                <a:solidFill>
                  <a:srgbClr val="FF0000"/>
                </a:solidFill>
                <a:latin typeface="+mn-lt"/>
              </a:rPr>
              <a:t>File: TestInheritance2.java</a:t>
            </a:r>
          </a:p>
          <a:p>
            <a:pPr algn="just">
              <a:defRPr/>
            </a:pPr>
            <a:r>
              <a:rPr lang="en-US" b="1" dirty="0">
                <a:latin typeface="+mn-lt"/>
              </a:rPr>
              <a:t>class</a:t>
            </a:r>
            <a:r>
              <a:rPr lang="en-US" dirty="0">
                <a:latin typeface="+mn-lt"/>
              </a:rPr>
              <a:t> Animal{  </a:t>
            </a:r>
          </a:p>
          <a:p>
            <a:pPr algn="just">
              <a:defRPr/>
            </a:pPr>
            <a:r>
              <a:rPr lang="en-US" b="1" dirty="0">
                <a:latin typeface="+mn-lt"/>
              </a:rPr>
              <a:t>void</a:t>
            </a:r>
            <a:r>
              <a:rPr lang="en-US" dirty="0">
                <a:latin typeface="+mn-lt"/>
              </a:rPr>
              <a:t> eat(){</a:t>
            </a:r>
            <a:r>
              <a:rPr lang="en-US" dirty="0" err="1">
                <a:latin typeface="+mn-lt"/>
              </a:rPr>
              <a:t>System.out.println</a:t>
            </a:r>
            <a:r>
              <a:rPr lang="en-US" dirty="0">
                <a:latin typeface="+mn-lt"/>
              </a:rPr>
              <a:t>("eating...");}  </a:t>
            </a:r>
          </a:p>
          <a:p>
            <a:pPr algn="just">
              <a:defRPr/>
            </a:pPr>
            <a:r>
              <a:rPr lang="en-US" dirty="0">
                <a:latin typeface="+mn-lt"/>
              </a:rPr>
              <a:t>}  </a:t>
            </a:r>
          </a:p>
          <a:p>
            <a:pPr algn="just">
              <a:defRPr/>
            </a:pPr>
            <a:r>
              <a:rPr lang="en-US" b="1" dirty="0">
                <a:latin typeface="+mn-lt"/>
              </a:rPr>
              <a:t>class</a:t>
            </a:r>
            <a:r>
              <a:rPr lang="en-US" dirty="0">
                <a:latin typeface="+mn-lt"/>
              </a:rPr>
              <a:t> Dog </a:t>
            </a:r>
            <a:r>
              <a:rPr lang="en-US" b="1" dirty="0">
                <a:latin typeface="+mn-lt"/>
              </a:rPr>
              <a:t>extends</a:t>
            </a:r>
            <a:r>
              <a:rPr lang="en-US" dirty="0">
                <a:latin typeface="+mn-lt"/>
              </a:rPr>
              <a:t> Animal{  </a:t>
            </a:r>
          </a:p>
          <a:p>
            <a:pPr algn="just">
              <a:defRPr/>
            </a:pPr>
            <a:r>
              <a:rPr lang="en-US" b="1" dirty="0">
                <a:latin typeface="+mn-lt"/>
              </a:rPr>
              <a:t>void</a:t>
            </a:r>
            <a:r>
              <a:rPr lang="en-US" dirty="0">
                <a:latin typeface="+mn-lt"/>
              </a:rPr>
              <a:t> bark(){</a:t>
            </a:r>
            <a:r>
              <a:rPr lang="en-US" dirty="0" err="1">
                <a:latin typeface="+mn-lt"/>
              </a:rPr>
              <a:t>System.out.println</a:t>
            </a:r>
            <a:r>
              <a:rPr lang="en-US" dirty="0">
                <a:latin typeface="+mn-lt"/>
              </a:rPr>
              <a:t>("barking...");}  </a:t>
            </a:r>
          </a:p>
          <a:p>
            <a:pPr algn="just">
              <a:defRPr/>
            </a:pPr>
            <a:r>
              <a:rPr lang="en-US" dirty="0">
                <a:latin typeface="+mn-lt"/>
              </a:rPr>
              <a:t>}  </a:t>
            </a:r>
          </a:p>
          <a:p>
            <a:pPr algn="just">
              <a:defRPr/>
            </a:pPr>
            <a:r>
              <a:rPr lang="en-US" b="1" dirty="0">
                <a:latin typeface="+mn-lt"/>
              </a:rPr>
              <a:t>class</a:t>
            </a:r>
            <a:r>
              <a:rPr lang="en-US" dirty="0">
                <a:latin typeface="+mn-lt"/>
              </a:rPr>
              <a:t> </a:t>
            </a:r>
            <a:r>
              <a:rPr lang="en-US" dirty="0" err="1">
                <a:latin typeface="+mn-lt"/>
              </a:rPr>
              <a:t>BabyDog</a:t>
            </a:r>
            <a:r>
              <a:rPr lang="en-US" dirty="0">
                <a:latin typeface="+mn-lt"/>
              </a:rPr>
              <a:t> </a:t>
            </a:r>
            <a:r>
              <a:rPr lang="en-US" b="1" dirty="0">
                <a:latin typeface="+mn-lt"/>
              </a:rPr>
              <a:t>extends</a:t>
            </a:r>
            <a:r>
              <a:rPr lang="en-US" dirty="0">
                <a:latin typeface="+mn-lt"/>
              </a:rPr>
              <a:t> Dog{  </a:t>
            </a:r>
          </a:p>
          <a:p>
            <a:pPr algn="just">
              <a:defRPr/>
            </a:pPr>
            <a:r>
              <a:rPr lang="en-US" b="1" dirty="0">
                <a:latin typeface="+mn-lt"/>
              </a:rPr>
              <a:t>void</a:t>
            </a:r>
            <a:r>
              <a:rPr lang="en-US" dirty="0">
                <a:latin typeface="+mn-lt"/>
              </a:rPr>
              <a:t> weep(){</a:t>
            </a:r>
            <a:r>
              <a:rPr lang="en-US" dirty="0" err="1">
                <a:latin typeface="+mn-lt"/>
              </a:rPr>
              <a:t>System.out.println</a:t>
            </a:r>
            <a:r>
              <a:rPr lang="en-US" dirty="0">
                <a:latin typeface="+mn-lt"/>
              </a:rPr>
              <a:t>("weeping...");}  </a:t>
            </a:r>
          </a:p>
          <a:p>
            <a:pPr algn="just">
              <a:defRPr/>
            </a:pPr>
            <a:r>
              <a:rPr lang="en-US" dirty="0">
                <a:latin typeface="+mn-lt"/>
              </a:rPr>
              <a:t>}  </a:t>
            </a:r>
          </a:p>
          <a:p>
            <a:pPr algn="just">
              <a:defRPr/>
            </a:pPr>
            <a:r>
              <a:rPr lang="en-US" b="1" dirty="0">
                <a:latin typeface="+mn-lt"/>
              </a:rPr>
              <a:t>class</a:t>
            </a:r>
            <a:r>
              <a:rPr lang="en-US" dirty="0">
                <a:latin typeface="+mn-lt"/>
              </a:rPr>
              <a:t> TestInheritance2{  </a:t>
            </a:r>
          </a:p>
          <a:p>
            <a:pPr algn="just">
              <a:defRPr/>
            </a:pPr>
            <a:r>
              <a:rPr lang="en-US" b="1" dirty="0">
                <a:latin typeface="+mn-lt"/>
              </a:rPr>
              <a:t>public</a:t>
            </a:r>
            <a:r>
              <a:rPr lang="en-US" dirty="0">
                <a:latin typeface="+mn-lt"/>
              </a:rPr>
              <a:t> </a:t>
            </a:r>
            <a:r>
              <a:rPr lang="en-US" b="1" dirty="0">
                <a:latin typeface="+mn-lt"/>
              </a:rPr>
              <a:t>static</a:t>
            </a:r>
            <a:r>
              <a:rPr lang="en-US" dirty="0">
                <a:latin typeface="+mn-lt"/>
              </a:rPr>
              <a:t> </a:t>
            </a:r>
            <a:r>
              <a:rPr lang="en-US" b="1" dirty="0">
                <a:latin typeface="+mn-lt"/>
              </a:rPr>
              <a:t>void</a:t>
            </a:r>
            <a:r>
              <a:rPr lang="en-US" dirty="0">
                <a:latin typeface="+mn-lt"/>
              </a:rPr>
              <a:t> main(String </a:t>
            </a:r>
            <a:r>
              <a:rPr lang="en-US" dirty="0" err="1">
                <a:latin typeface="+mn-lt"/>
              </a:rPr>
              <a:t>args</a:t>
            </a:r>
            <a:r>
              <a:rPr lang="en-US" dirty="0">
                <a:latin typeface="+mn-lt"/>
              </a:rPr>
              <a:t>[]){  </a:t>
            </a:r>
          </a:p>
          <a:p>
            <a:pPr algn="just">
              <a:defRPr/>
            </a:pPr>
            <a:r>
              <a:rPr lang="en-US" dirty="0" err="1">
                <a:latin typeface="+mn-lt"/>
              </a:rPr>
              <a:t>BabyDog</a:t>
            </a:r>
            <a:r>
              <a:rPr lang="en-US" dirty="0">
                <a:latin typeface="+mn-lt"/>
              </a:rPr>
              <a:t> d=</a:t>
            </a:r>
            <a:r>
              <a:rPr lang="en-US" b="1" dirty="0">
                <a:latin typeface="+mn-lt"/>
              </a:rPr>
              <a:t>new</a:t>
            </a:r>
            <a:r>
              <a:rPr lang="en-US" dirty="0">
                <a:latin typeface="+mn-lt"/>
              </a:rPr>
              <a:t> </a:t>
            </a:r>
            <a:r>
              <a:rPr lang="en-US" dirty="0" err="1">
                <a:latin typeface="+mn-lt"/>
              </a:rPr>
              <a:t>BabyDog</a:t>
            </a:r>
            <a:r>
              <a:rPr lang="en-US" dirty="0">
                <a:latin typeface="+mn-lt"/>
              </a:rPr>
              <a:t>();  </a:t>
            </a:r>
          </a:p>
          <a:p>
            <a:pPr algn="just">
              <a:defRPr/>
            </a:pPr>
            <a:r>
              <a:rPr lang="en-US" dirty="0" err="1">
                <a:latin typeface="+mn-lt"/>
              </a:rPr>
              <a:t>d.weep</a:t>
            </a:r>
            <a:r>
              <a:rPr lang="en-US" dirty="0">
                <a:latin typeface="+mn-lt"/>
              </a:rPr>
              <a:t>();  </a:t>
            </a:r>
          </a:p>
          <a:p>
            <a:pPr algn="just">
              <a:defRPr/>
            </a:pPr>
            <a:r>
              <a:rPr lang="en-US" dirty="0" err="1">
                <a:latin typeface="+mn-lt"/>
              </a:rPr>
              <a:t>d.bark</a:t>
            </a:r>
            <a:r>
              <a:rPr lang="en-US" dirty="0">
                <a:latin typeface="+mn-lt"/>
              </a:rPr>
              <a:t>();  </a:t>
            </a:r>
          </a:p>
          <a:p>
            <a:pPr algn="just">
              <a:defRPr/>
            </a:pPr>
            <a:r>
              <a:rPr lang="en-US" dirty="0">
                <a:latin typeface="+mn-lt"/>
              </a:rPr>
              <a:t>d.eat();  </a:t>
            </a:r>
          </a:p>
          <a:p>
            <a:pPr algn="just">
              <a:defRPr/>
            </a:pPr>
            <a:r>
              <a:rPr lang="en-US" dirty="0">
                <a:latin typeface="+mn-lt"/>
              </a:rPr>
              <a:t>}}  </a:t>
            </a:r>
          </a:p>
        </p:txBody>
      </p:sp>
      <p:sp>
        <p:nvSpPr>
          <p:cNvPr id="19461" name="Rectangle 6"/>
          <p:cNvSpPr>
            <a:spLocks noChangeArrowheads="1"/>
          </p:cNvSpPr>
          <p:nvPr/>
        </p:nvSpPr>
        <p:spPr bwMode="auto">
          <a:xfrm>
            <a:off x="5410200" y="5181600"/>
            <a:ext cx="2286000" cy="1323975"/>
          </a:xfrm>
          <a:prstGeom prst="rect">
            <a:avLst/>
          </a:prstGeom>
          <a:noFill/>
          <a:ln w="9525">
            <a:noFill/>
            <a:miter lim="800000"/>
            <a:headEnd/>
            <a:tailEnd/>
          </a:ln>
        </p:spPr>
        <p:txBody>
          <a:bodyPr>
            <a:spAutoFit/>
          </a:bodyPr>
          <a:lstStyle/>
          <a:p>
            <a:pPr algn="just"/>
            <a:r>
              <a:rPr lang="en-US" b="1">
                <a:solidFill>
                  <a:srgbClr val="FF0000"/>
                </a:solidFill>
              </a:rPr>
              <a:t>Output:</a:t>
            </a:r>
          </a:p>
          <a:p>
            <a:pPr algn="just"/>
            <a:r>
              <a:rPr lang="en-US"/>
              <a:t>weeping... barking... </a:t>
            </a:r>
          </a:p>
          <a:p>
            <a:pPr algn="just"/>
            <a:r>
              <a:rPr lang="en-US"/>
              <a:t>eating...</a:t>
            </a:r>
          </a:p>
        </p:txBody>
      </p:sp>
      <p:sp>
        <p:nvSpPr>
          <p:cNvPr id="7" name="Footer Placeholder 6"/>
          <p:cNvSpPr>
            <a:spLocks noGrp="1"/>
          </p:cNvSpPr>
          <p:nvPr>
            <p:ph type="ftr" sz="quarter" idx="11"/>
          </p:nvPr>
        </p:nvSpPr>
        <p:spPr/>
        <p:txBody>
          <a:bodyPr/>
          <a:lstStyle/>
          <a:p>
            <a:r>
              <a:rPr lang="en-US" smtClean="0"/>
              <a:t>Unit-2 </a:t>
            </a:r>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2"/>
          <p:cNvSpPr txBox="1">
            <a:spLocks noChangeArrowheads="1"/>
          </p:cNvSpPr>
          <p:nvPr/>
        </p:nvSpPr>
        <p:spPr bwMode="auto">
          <a:xfrm>
            <a:off x="1828800" y="76200"/>
            <a:ext cx="5659438" cy="369888"/>
          </a:xfrm>
          <a:prstGeom prst="rect">
            <a:avLst/>
          </a:prstGeom>
          <a:noFill/>
          <a:ln w="9525">
            <a:noFill/>
            <a:miter lim="800000"/>
            <a:headEnd/>
            <a:tailEnd/>
          </a:ln>
        </p:spPr>
        <p:txBody>
          <a:bodyPr lIns="0" tIns="0" rIns="0" bIns="0">
            <a:spAutoFit/>
          </a:bodyPr>
          <a:lstStyle/>
          <a:p>
            <a:pPr algn="ctr" eaLnBrk="1" hangingPunct="1">
              <a:buClr>
                <a:srgbClr val="000000"/>
              </a:buClr>
              <a:buSzPct val="38000"/>
              <a:tabLst>
                <a:tab pos="655638" algn="l"/>
                <a:tab pos="1312863" algn="l"/>
                <a:tab pos="1968500" algn="l"/>
                <a:tab pos="2625725" algn="l"/>
                <a:tab pos="3282950" algn="l"/>
                <a:tab pos="3938588" algn="l"/>
              </a:tabLst>
            </a:pPr>
            <a:r>
              <a:rPr lang="en-US" sz="2400" b="1">
                <a:solidFill>
                  <a:srgbClr val="0000FF"/>
                </a:solidFill>
                <a:latin typeface="Helvetica" charset="0"/>
              </a:rPr>
              <a:t>Hierarchical Inheritance Example</a:t>
            </a:r>
          </a:p>
        </p:txBody>
      </p:sp>
      <p:sp>
        <p:nvSpPr>
          <p:cNvPr id="6" name="Rectangle 5"/>
          <p:cNvSpPr/>
          <p:nvPr/>
        </p:nvSpPr>
        <p:spPr>
          <a:xfrm>
            <a:off x="457200" y="533400"/>
            <a:ext cx="8382000" cy="6186309"/>
          </a:xfrm>
          <a:prstGeom prst="rect">
            <a:avLst/>
          </a:prstGeom>
        </p:spPr>
        <p:txBody>
          <a:bodyPr wrap="square">
            <a:spAutoFit/>
          </a:bodyPr>
          <a:lstStyle/>
          <a:p>
            <a:pPr algn="just">
              <a:defRPr/>
            </a:pPr>
            <a:r>
              <a:rPr lang="en-US" sz="2000" b="1" dirty="0">
                <a:latin typeface="+mn-lt"/>
              </a:rPr>
              <a:t>When two or more classes inherits a single class, it is known as hierarchical inheritance. In the example given below, Dog and Cat classes inherits the Animal class, so there is hierarchical inheritance.</a:t>
            </a:r>
          </a:p>
          <a:p>
            <a:pPr algn="just">
              <a:defRPr/>
            </a:pPr>
            <a:endParaRPr lang="en-US" dirty="0">
              <a:latin typeface="+mn-lt"/>
            </a:endParaRPr>
          </a:p>
          <a:p>
            <a:pPr algn="just">
              <a:defRPr/>
            </a:pPr>
            <a:r>
              <a:rPr lang="en-US" sz="2400" b="1" dirty="0">
                <a:solidFill>
                  <a:srgbClr val="FF0000"/>
                </a:solidFill>
                <a:latin typeface="+mn-lt"/>
              </a:rPr>
              <a:t>File: TestInheritance3.java</a:t>
            </a:r>
          </a:p>
          <a:p>
            <a:pPr algn="just">
              <a:defRPr/>
            </a:pPr>
            <a:r>
              <a:rPr lang="en-US" dirty="0">
                <a:latin typeface="+mn-lt"/>
              </a:rPr>
              <a:t>class Animal{  </a:t>
            </a:r>
          </a:p>
          <a:p>
            <a:pPr algn="just">
              <a:defRPr/>
            </a:pPr>
            <a:r>
              <a:rPr lang="en-US" dirty="0">
                <a:latin typeface="+mn-lt"/>
              </a:rPr>
              <a:t>void eat(){</a:t>
            </a:r>
            <a:r>
              <a:rPr lang="en-US" dirty="0" err="1">
                <a:latin typeface="+mn-lt"/>
              </a:rPr>
              <a:t>System.out.println</a:t>
            </a:r>
            <a:r>
              <a:rPr lang="en-US" dirty="0">
                <a:latin typeface="+mn-lt"/>
              </a:rPr>
              <a:t>("eating...");}  </a:t>
            </a:r>
          </a:p>
          <a:p>
            <a:pPr algn="just">
              <a:defRPr/>
            </a:pPr>
            <a:r>
              <a:rPr lang="en-US" dirty="0">
                <a:latin typeface="+mn-lt"/>
              </a:rPr>
              <a:t>}  </a:t>
            </a:r>
          </a:p>
          <a:p>
            <a:pPr algn="just">
              <a:defRPr/>
            </a:pPr>
            <a:r>
              <a:rPr lang="en-US" dirty="0">
                <a:latin typeface="+mn-lt"/>
              </a:rPr>
              <a:t>class Dog extends Animal{  </a:t>
            </a:r>
          </a:p>
          <a:p>
            <a:pPr algn="just">
              <a:defRPr/>
            </a:pPr>
            <a:r>
              <a:rPr lang="en-US" dirty="0">
                <a:latin typeface="+mn-lt"/>
              </a:rPr>
              <a:t>void bark(){</a:t>
            </a:r>
            <a:r>
              <a:rPr lang="en-US" dirty="0" err="1">
                <a:latin typeface="+mn-lt"/>
              </a:rPr>
              <a:t>System.out.println</a:t>
            </a:r>
            <a:r>
              <a:rPr lang="en-US" dirty="0">
                <a:latin typeface="+mn-lt"/>
              </a:rPr>
              <a:t>("barking...");}  </a:t>
            </a:r>
          </a:p>
          <a:p>
            <a:pPr algn="just">
              <a:defRPr/>
            </a:pPr>
            <a:r>
              <a:rPr lang="en-US" dirty="0">
                <a:latin typeface="+mn-lt"/>
              </a:rPr>
              <a:t>}  </a:t>
            </a:r>
          </a:p>
          <a:p>
            <a:pPr algn="just">
              <a:defRPr/>
            </a:pPr>
            <a:r>
              <a:rPr lang="en-US" dirty="0">
                <a:latin typeface="+mn-lt"/>
              </a:rPr>
              <a:t>class Cat extends Animal{  </a:t>
            </a:r>
          </a:p>
          <a:p>
            <a:pPr algn="just">
              <a:defRPr/>
            </a:pPr>
            <a:r>
              <a:rPr lang="en-US" dirty="0">
                <a:latin typeface="+mn-lt"/>
              </a:rPr>
              <a:t>void meow(){</a:t>
            </a:r>
            <a:r>
              <a:rPr lang="en-US" dirty="0" err="1">
                <a:latin typeface="+mn-lt"/>
              </a:rPr>
              <a:t>System.out.println</a:t>
            </a:r>
            <a:r>
              <a:rPr lang="en-US" dirty="0">
                <a:latin typeface="+mn-lt"/>
              </a:rPr>
              <a:t>("meowing...");}  </a:t>
            </a:r>
          </a:p>
          <a:p>
            <a:pPr algn="just">
              <a:defRPr/>
            </a:pPr>
            <a:r>
              <a:rPr lang="en-US" dirty="0">
                <a:latin typeface="+mn-lt"/>
              </a:rPr>
              <a:t>}  </a:t>
            </a:r>
          </a:p>
          <a:p>
            <a:pPr algn="just">
              <a:defRPr/>
            </a:pPr>
            <a:r>
              <a:rPr lang="en-US" dirty="0">
                <a:latin typeface="+mn-lt"/>
              </a:rPr>
              <a:t>class TestInheritance3{  </a:t>
            </a:r>
          </a:p>
          <a:p>
            <a:pPr algn="just">
              <a:defRPr/>
            </a:pPr>
            <a:r>
              <a:rPr lang="en-US" dirty="0">
                <a:latin typeface="+mn-lt"/>
              </a:rPr>
              <a:t>public static void main(String </a:t>
            </a:r>
            <a:r>
              <a:rPr lang="en-US" dirty="0" err="1">
                <a:latin typeface="+mn-lt"/>
              </a:rPr>
              <a:t>args</a:t>
            </a:r>
            <a:r>
              <a:rPr lang="en-US" dirty="0">
                <a:latin typeface="+mn-lt"/>
              </a:rPr>
              <a:t>[]){  </a:t>
            </a:r>
          </a:p>
          <a:p>
            <a:pPr algn="just">
              <a:defRPr/>
            </a:pPr>
            <a:r>
              <a:rPr lang="en-US" dirty="0">
                <a:latin typeface="+mn-lt"/>
              </a:rPr>
              <a:t>Cat c=new Cat();  </a:t>
            </a:r>
          </a:p>
          <a:p>
            <a:pPr algn="just">
              <a:defRPr/>
            </a:pPr>
            <a:r>
              <a:rPr lang="en-US" dirty="0" err="1">
                <a:latin typeface="+mn-lt"/>
              </a:rPr>
              <a:t>c.meow</a:t>
            </a:r>
            <a:r>
              <a:rPr lang="en-US" dirty="0">
                <a:latin typeface="+mn-lt"/>
              </a:rPr>
              <a:t>();  </a:t>
            </a:r>
          </a:p>
          <a:p>
            <a:pPr algn="just">
              <a:defRPr/>
            </a:pPr>
            <a:r>
              <a:rPr lang="en-US" dirty="0">
                <a:latin typeface="+mn-lt"/>
              </a:rPr>
              <a:t>c.eat();  </a:t>
            </a:r>
          </a:p>
          <a:p>
            <a:pPr algn="just">
              <a:defRPr/>
            </a:pPr>
            <a:r>
              <a:rPr lang="en-US" sz="2400" b="1" dirty="0">
                <a:latin typeface="+mn-lt"/>
              </a:rPr>
              <a:t>//</a:t>
            </a:r>
            <a:r>
              <a:rPr lang="en-US" sz="2400" b="1" dirty="0" err="1">
                <a:latin typeface="+mn-lt"/>
              </a:rPr>
              <a:t>c.bark</a:t>
            </a:r>
            <a:r>
              <a:rPr lang="en-US" sz="2400" b="1" dirty="0">
                <a:latin typeface="+mn-lt"/>
              </a:rPr>
              <a:t>();        </a:t>
            </a:r>
            <a:r>
              <a:rPr lang="en-US" b="1" dirty="0">
                <a:solidFill>
                  <a:srgbClr val="FF0000"/>
                </a:solidFill>
                <a:latin typeface="+mn-lt"/>
              </a:rPr>
              <a:t>//</a:t>
            </a:r>
            <a:r>
              <a:rPr lang="en-US" b="1" dirty="0" err="1">
                <a:solidFill>
                  <a:srgbClr val="FF0000"/>
                </a:solidFill>
                <a:latin typeface="+mn-lt"/>
              </a:rPr>
              <a:t>C.T.Error</a:t>
            </a:r>
            <a:r>
              <a:rPr lang="en-US" dirty="0">
                <a:latin typeface="+mn-lt"/>
              </a:rPr>
              <a:t>  </a:t>
            </a:r>
          </a:p>
          <a:p>
            <a:pPr algn="just">
              <a:defRPr/>
            </a:pPr>
            <a:r>
              <a:rPr lang="en-US" dirty="0">
                <a:latin typeface="+mn-lt"/>
              </a:rPr>
              <a:t>}} </a:t>
            </a:r>
          </a:p>
        </p:txBody>
      </p:sp>
      <p:sp>
        <p:nvSpPr>
          <p:cNvPr id="20485" name="Rectangle 6"/>
          <p:cNvSpPr>
            <a:spLocks noChangeArrowheads="1"/>
          </p:cNvSpPr>
          <p:nvPr/>
        </p:nvSpPr>
        <p:spPr bwMode="auto">
          <a:xfrm>
            <a:off x="5638800" y="4953000"/>
            <a:ext cx="2286000" cy="646331"/>
          </a:xfrm>
          <a:prstGeom prst="rect">
            <a:avLst/>
          </a:prstGeom>
          <a:noFill/>
          <a:ln w="9525">
            <a:noFill/>
            <a:miter lim="800000"/>
            <a:headEnd/>
            <a:tailEnd/>
          </a:ln>
        </p:spPr>
        <p:txBody>
          <a:bodyPr>
            <a:spAutoFit/>
          </a:bodyPr>
          <a:lstStyle/>
          <a:p>
            <a:pPr algn="just"/>
            <a:r>
              <a:rPr lang="en-US" b="1" dirty="0">
                <a:solidFill>
                  <a:srgbClr val="FF0000"/>
                </a:solidFill>
              </a:rPr>
              <a:t>Output:</a:t>
            </a:r>
          </a:p>
          <a:p>
            <a:pPr algn="just"/>
            <a:r>
              <a:rPr lang="en-US" dirty="0"/>
              <a:t>meowing... eating…</a:t>
            </a:r>
          </a:p>
        </p:txBody>
      </p:sp>
      <p:sp>
        <p:nvSpPr>
          <p:cNvPr id="7" name="Footer Placeholder 6"/>
          <p:cNvSpPr>
            <a:spLocks noGrp="1"/>
          </p:cNvSpPr>
          <p:nvPr>
            <p:ph type="ftr" sz="quarter" idx="11"/>
          </p:nvPr>
        </p:nvSpPr>
        <p:spPr/>
        <p:txBody>
          <a:bodyPr/>
          <a:lstStyle/>
          <a:p>
            <a:r>
              <a:rPr lang="en-US" smtClean="0"/>
              <a:t>Unit-2 </a:t>
            </a:r>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2"/>
          <p:cNvSpPr txBox="1">
            <a:spLocks noChangeArrowheads="1"/>
          </p:cNvSpPr>
          <p:nvPr/>
        </p:nvSpPr>
        <p:spPr bwMode="auto">
          <a:xfrm>
            <a:off x="1828800" y="76200"/>
            <a:ext cx="5659438" cy="369888"/>
          </a:xfrm>
          <a:prstGeom prst="rect">
            <a:avLst/>
          </a:prstGeom>
          <a:noFill/>
          <a:ln w="9525">
            <a:noFill/>
            <a:miter lim="800000"/>
            <a:headEnd/>
            <a:tailEnd/>
          </a:ln>
        </p:spPr>
        <p:txBody>
          <a:bodyPr lIns="0" tIns="0" rIns="0" bIns="0">
            <a:spAutoFit/>
          </a:bodyPr>
          <a:lstStyle/>
          <a:p>
            <a:pPr algn="ctr" eaLnBrk="1" hangingPunct="1">
              <a:buClr>
                <a:srgbClr val="000000"/>
              </a:buClr>
              <a:buSzPct val="38000"/>
              <a:tabLst>
                <a:tab pos="655638" algn="l"/>
                <a:tab pos="1312863" algn="l"/>
                <a:tab pos="1968500" algn="l"/>
                <a:tab pos="2625725" algn="l"/>
                <a:tab pos="3282950" algn="l"/>
                <a:tab pos="3938588" algn="l"/>
              </a:tabLst>
            </a:pPr>
            <a:r>
              <a:rPr lang="en-US" sz="2400" b="1">
                <a:solidFill>
                  <a:srgbClr val="0000FF"/>
                </a:solidFill>
                <a:latin typeface="Helvetica" charset="0"/>
              </a:rPr>
              <a:t>Hierarchical Inheritance Example</a:t>
            </a:r>
          </a:p>
        </p:txBody>
      </p:sp>
      <p:sp>
        <p:nvSpPr>
          <p:cNvPr id="6" name="Rectangle 5"/>
          <p:cNvSpPr/>
          <p:nvPr/>
        </p:nvSpPr>
        <p:spPr>
          <a:xfrm>
            <a:off x="609600" y="457200"/>
            <a:ext cx="8077200" cy="6248400"/>
          </a:xfrm>
          <a:prstGeom prst="rect">
            <a:avLst/>
          </a:prstGeom>
        </p:spPr>
        <p:txBody>
          <a:bodyPr>
            <a:spAutoFit/>
          </a:bodyPr>
          <a:lstStyle/>
          <a:p>
            <a:pPr algn="just">
              <a:defRPr/>
            </a:pPr>
            <a:r>
              <a:rPr lang="en-US" b="1" dirty="0">
                <a:solidFill>
                  <a:srgbClr val="FF0000"/>
                </a:solidFill>
                <a:latin typeface="+mn-lt"/>
              </a:rPr>
              <a:t>Q) Why multiple inheritance is not supported in java?</a:t>
            </a:r>
          </a:p>
          <a:p>
            <a:pPr algn="just">
              <a:defRPr/>
            </a:pPr>
            <a:r>
              <a:rPr lang="en-US" dirty="0">
                <a:latin typeface="+mn-lt"/>
              </a:rPr>
              <a:t>To reduce the complexity and simplify the language, multiple inheritance is not supported in java.</a:t>
            </a:r>
          </a:p>
          <a:p>
            <a:pPr algn="just">
              <a:defRPr/>
            </a:pPr>
            <a:r>
              <a:rPr lang="en-US" dirty="0">
                <a:latin typeface="+mn-lt"/>
              </a:rPr>
              <a:t>Consider a scenario where A, B, and C are three classes. The C class inherits A and B classes. If A and B classes have the same method and you call it from child class object, there will be ambiguity to call the method of A or B class.</a:t>
            </a:r>
          </a:p>
          <a:p>
            <a:pPr algn="just">
              <a:defRPr/>
            </a:pPr>
            <a:r>
              <a:rPr lang="en-US" dirty="0">
                <a:latin typeface="+mn-lt"/>
              </a:rPr>
              <a:t>Since compile-time errors are better than runtime errors, Java renders compile-time error if you inherit 2 classes. So whether you have same method or different, there will be compile time error.</a:t>
            </a:r>
          </a:p>
          <a:p>
            <a:pPr algn="just">
              <a:defRPr/>
            </a:pPr>
            <a:r>
              <a:rPr lang="en-US" b="1" dirty="0">
                <a:latin typeface="+mn-lt"/>
              </a:rPr>
              <a:t>class</a:t>
            </a:r>
            <a:r>
              <a:rPr lang="en-US" dirty="0">
                <a:latin typeface="+mn-lt"/>
              </a:rPr>
              <a:t> A{  </a:t>
            </a:r>
          </a:p>
          <a:p>
            <a:pPr algn="just">
              <a:defRPr/>
            </a:pPr>
            <a:r>
              <a:rPr lang="en-US" b="1" dirty="0">
                <a:latin typeface="+mn-lt"/>
              </a:rPr>
              <a:t>void</a:t>
            </a:r>
            <a:r>
              <a:rPr lang="en-US" dirty="0">
                <a:latin typeface="+mn-lt"/>
              </a:rPr>
              <a:t> </a:t>
            </a:r>
            <a:r>
              <a:rPr lang="en-US" dirty="0" err="1">
                <a:latin typeface="+mn-lt"/>
              </a:rPr>
              <a:t>msg</a:t>
            </a:r>
            <a:r>
              <a:rPr lang="en-US" dirty="0">
                <a:latin typeface="+mn-lt"/>
              </a:rPr>
              <a:t>(){</a:t>
            </a:r>
            <a:r>
              <a:rPr lang="en-US" dirty="0" err="1">
                <a:latin typeface="+mn-lt"/>
              </a:rPr>
              <a:t>System.out.println</a:t>
            </a:r>
            <a:r>
              <a:rPr lang="en-US" dirty="0">
                <a:latin typeface="+mn-lt"/>
              </a:rPr>
              <a:t>("Hello");}  }  </a:t>
            </a:r>
          </a:p>
          <a:p>
            <a:pPr algn="just">
              <a:defRPr/>
            </a:pPr>
            <a:r>
              <a:rPr lang="en-US" b="1" dirty="0">
                <a:latin typeface="+mn-lt"/>
              </a:rPr>
              <a:t>class</a:t>
            </a:r>
            <a:r>
              <a:rPr lang="en-US" dirty="0">
                <a:latin typeface="+mn-lt"/>
              </a:rPr>
              <a:t> B{  </a:t>
            </a:r>
          </a:p>
          <a:p>
            <a:pPr algn="just">
              <a:defRPr/>
            </a:pPr>
            <a:r>
              <a:rPr lang="en-US" b="1" dirty="0">
                <a:latin typeface="+mn-lt"/>
              </a:rPr>
              <a:t>void</a:t>
            </a:r>
            <a:r>
              <a:rPr lang="en-US" dirty="0">
                <a:latin typeface="+mn-lt"/>
              </a:rPr>
              <a:t> </a:t>
            </a:r>
            <a:r>
              <a:rPr lang="en-US" dirty="0" err="1">
                <a:latin typeface="+mn-lt"/>
              </a:rPr>
              <a:t>msg</a:t>
            </a:r>
            <a:r>
              <a:rPr lang="en-US" dirty="0">
                <a:latin typeface="+mn-lt"/>
              </a:rPr>
              <a:t>(){</a:t>
            </a:r>
            <a:r>
              <a:rPr lang="en-US" dirty="0" err="1">
                <a:latin typeface="+mn-lt"/>
              </a:rPr>
              <a:t>System.out.println</a:t>
            </a:r>
            <a:r>
              <a:rPr lang="en-US" dirty="0">
                <a:latin typeface="+mn-lt"/>
              </a:rPr>
              <a:t>("Welcome");}  </a:t>
            </a:r>
          </a:p>
          <a:p>
            <a:pPr algn="just">
              <a:defRPr/>
            </a:pPr>
            <a:r>
              <a:rPr lang="en-US" dirty="0">
                <a:latin typeface="+mn-lt"/>
              </a:rPr>
              <a:t>}  </a:t>
            </a:r>
          </a:p>
          <a:p>
            <a:pPr algn="just">
              <a:defRPr/>
            </a:pPr>
            <a:r>
              <a:rPr lang="en-US" b="1" dirty="0">
                <a:latin typeface="+mn-lt"/>
              </a:rPr>
              <a:t>class</a:t>
            </a:r>
            <a:r>
              <a:rPr lang="en-US" dirty="0">
                <a:latin typeface="+mn-lt"/>
              </a:rPr>
              <a:t> C </a:t>
            </a:r>
            <a:r>
              <a:rPr lang="en-US" b="1" dirty="0">
                <a:latin typeface="+mn-lt"/>
              </a:rPr>
              <a:t>extends</a:t>
            </a:r>
            <a:r>
              <a:rPr lang="en-US" dirty="0">
                <a:latin typeface="+mn-lt"/>
              </a:rPr>
              <a:t> A,B{      </a:t>
            </a:r>
            <a:r>
              <a:rPr lang="en-US" b="1" dirty="0">
                <a:solidFill>
                  <a:srgbClr val="FF0000"/>
                </a:solidFill>
                <a:latin typeface="+mn-lt"/>
              </a:rPr>
              <a:t>//suppose if it were</a:t>
            </a:r>
            <a:r>
              <a:rPr lang="en-US" dirty="0">
                <a:latin typeface="+mn-lt"/>
              </a:rPr>
              <a:t>  </a:t>
            </a:r>
          </a:p>
          <a:p>
            <a:pPr algn="just">
              <a:defRPr/>
            </a:pPr>
            <a:r>
              <a:rPr lang="en-US" b="1" dirty="0">
                <a:latin typeface="+mn-lt"/>
              </a:rPr>
              <a:t>public</a:t>
            </a:r>
            <a:r>
              <a:rPr lang="en-US" dirty="0">
                <a:latin typeface="+mn-lt"/>
              </a:rPr>
              <a:t> </a:t>
            </a:r>
            <a:r>
              <a:rPr lang="en-US" b="1" dirty="0">
                <a:latin typeface="+mn-lt"/>
              </a:rPr>
              <a:t>static</a:t>
            </a:r>
            <a:r>
              <a:rPr lang="en-US" dirty="0">
                <a:latin typeface="+mn-lt"/>
              </a:rPr>
              <a:t> </a:t>
            </a:r>
            <a:r>
              <a:rPr lang="en-US" b="1" dirty="0">
                <a:latin typeface="+mn-lt"/>
              </a:rPr>
              <a:t>void</a:t>
            </a:r>
            <a:r>
              <a:rPr lang="en-US" dirty="0">
                <a:latin typeface="+mn-lt"/>
              </a:rPr>
              <a:t> main(String </a:t>
            </a:r>
            <a:r>
              <a:rPr lang="en-US" dirty="0" err="1">
                <a:latin typeface="+mn-lt"/>
              </a:rPr>
              <a:t>args</a:t>
            </a:r>
            <a:r>
              <a:rPr lang="en-US" dirty="0">
                <a:latin typeface="+mn-lt"/>
              </a:rPr>
              <a:t>[]){  </a:t>
            </a:r>
          </a:p>
          <a:p>
            <a:pPr algn="just">
              <a:defRPr/>
            </a:pPr>
            <a:r>
              <a:rPr lang="en-US" dirty="0">
                <a:latin typeface="+mn-lt"/>
              </a:rPr>
              <a:t>   C </a:t>
            </a:r>
            <a:r>
              <a:rPr lang="en-US" dirty="0" err="1">
                <a:latin typeface="+mn-lt"/>
              </a:rPr>
              <a:t>obj</a:t>
            </a:r>
            <a:r>
              <a:rPr lang="en-US" dirty="0">
                <a:latin typeface="+mn-lt"/>
              </a:rPr>
              <a:t>=</a:t>
            </a:r>
            <a:r>
              <a:rPr lang="en-US" b="1" dirty="0">
                <a:latin typeface="+mn-lt"/>
              </a:rPr>
              <a:t>new</a:t>
            </a:r>
            <a:r>
              <a:rPr lang="en-US" dirty="0">
                <a:latin typeface="+mn-lt"/>
              </a:rPr>
              <a:t> C();  </a:t>
            </a:r>
          </a:p>
          <a:p>
            <a:pPr algn="just">
              <a:defRPr/>
            </a:pPr>
            <a:r>
              <a:rPr lang="en-US" dirty="0">
                <a:latin typeface="+mn-lt"/>
              </a:rPr>
              <a:t>   obj.msg();//Now which </a:t>
            </a:r>
            <a:r>
              <a:rPr lang="en-US" dirty="0" err="1">
                <a:latin typeface="+mn-lt"/>
              </a:rPr>
              <a:t>msg</a:t>
            </a:r>
            <a:r>
              <a:rPr lang="en-US" dirty="0">
                <a:latin typeface="+mn-lt"/>
              </a:rPr>
              <a:t>() method would be invoked?  </a:t>
            </a:r>
          </a:p>
          <a:p>
            <a:pPr algn="just">
              <a:defRPr/>
            </a:pPr>
            <a:r>
              <a:rPr lang="en-US" dirty="0">
                <a:latin typeface="+mn-lt"/>
              </a:rPr>
              <a:t>}  }  </a:t>
            </a:r>
          </a:p>
        </p:txBody>
      </p:sp>
      <p:sp>
        <p:nvSpPr>
          <p:cNvPr id="21509" name="Rectangle 6"/>
          <p:cNvSpPr>
            <a:spLocks noChangeArrowheads="1"/>
          </p:cNvSpPr>
          <p:nvPr/>
        </p:nvSpPr>
        <p:spPr bwMode="auto">
          <a:xfrm>
            <a:off x="5715000" y="5181600"/>
            <a:ext cx="2971800" cy="400050"/>
          </a:xfrm>
          <a:prstGeom prst="rect">
            <a:avLst/>
          </a:prstGeom>
          <a:noFill/>
          <a:ln w="9525">
            <a:noFill/>
            <a:miter lim="800000"/>
            <a:headEnd/>
            <a:tailEnd/>
          </a:ln>
        </p:spPr>
        <p:txBody>
          <a:bodyPr>
            <a:spAutoFit/>
          </a:bodyPr>
          <a:lstStyle/>
          <a:p>
            <a:pPr algn="just"/>
            <a:r>
              <a:rPr lang="en-US" b="1">
                <a:solidFill>
                  <a:srgbClr val="FF0000"/>
                </a:solidFill>
              </a:rPr>
              <a:t>Compile Time Error</a:t>
            </a:r>
            <a:endParaRPr lang="en-US"/>
          </a:p>
        </p:txBody>
      </p:sp>
      <p:sp>
        <p:nvSpPr>
          <p:cNvPr id="7" name="Footer Placeholder 6"/>
          <p:cNvSpPr>
            <a:spLocks noGrp="1"/>
          </p:cNvSpPr>
          <p:nvPr>
            <p:ph type="ftr" sz="quarter" idx="11"/>
          </p:nvPr>
        </p:nvSpPr>
        <p:spPr/>
        <p:txBody>
          <a:bodyPr/>
          <a:lstStyle/>
          <a:p>
            <a:r>
              <a:rPr lang="en-US" smtClean="0"/>
              <a:t>Unit-2 </a:t>
            </a:r>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4"/>
          <p:cNvSpPr>
            <a:spLocks noChangeArrowheads="1"/>
          </p:cNvSpPr>
          <p:nvPr/>
        </p:nvSpPr>
        <p:spPr bwMode="auto">
          <a:xfrm>
            <a:off x="381000" y="457200"/>
            <a:ext cx="8534400" cy="6001643"/>
          </a:xfrm>
          <a:prstGeom prst="rect">
            <a:avLst/>
          </a:prstGeom>
          <a:noFill/>
          <a:ln w="9525">
            <a:noFill/>
            <a:miter lim="800000"/>
            <a:headEnd/>
            <a:tailEnd/>
          </a:ln>
        </p:spPr>
        <p:txBody>
          <a:bodyPr>
            <a:spAutoFit/>
          </a:bodyPr>
          <a:lstStyle/>
          <a:p>
            <a:pPr algn="just"/>
            <a:r>
              <a:rPr lang="en-US" sz="2400" b="1" dirty="0">
                <a:solidFill>
                  <a:srgbClr val="FF0000"/>
                </a:solidFill>
              </a:rPr>
              <a:t>There are four types of Java access modifiers:</a:t>
            </a:r>
          </a:p>
          <a:p>
            <a:pPr algn="just"/>
            <a:r>
              <a:rPr lang="en-US" sz="2400" b="1" dirty="0">
                <a:solidFill>
                  <a:srgbClr val="FF0000"/>
                </a:solidFill>
              </a:rPr>
              <a:t>Private</a:t>
            </a:r>
            <a:r>
              <a:rPr lang="en-US" sz="2400" dirty="0">
                <a:solidFill>
                  <a:srgbClr val="FF0000"/>
                </a:solidFill>
              </a:rPr>
              <a:t>: </a:t>
            </a:r>
            <a:r>
              <a:rPr lang="en-US" sz="2400" dirty="0"/>
              <a:t>The access level of a private modifier is only within the class. It cannot be accessed from outside the class.</a:t>
            </a:r>
          </a:p>
          <a:p>
            <a:pPr algn="just"/>
            <a:r>
              <a:rPr lang="en-US" sz="2400" b="1" dirty="0">
                <a:solidFill>
                  <a:srgbClr val="FF0000"/>
                </a:solidFill>
              </a:rPr>
              <a:t>Default</a:t>
            </a:r>
            <a:r>
              <a:rPr lang="en-US" sz="2400" dirty="0">
                <a:solidFill>
                  <a:srgbClr val="FF0000"/>
                </a:solidFill>
              </a:rPr>
              <a:t>: </a:t>
            </a:r>
            <a:r>
              <a:rPr lang="en-US" sz="2400" dirty="0"/>
              <a:t>The access level of a default modifier is only within the package. It cannot be accessed from outside the package. If you do not specify any access level, it will be the default.</a:t>
            </a:r>
          </a:p>
          <a:p>
            <a:pPr algn="just"/>
            <a:r>
              <a:rPr lang="en-US" sz="2400" b="1" dirty="0">
                <a:solidFill>
                  <a:srgbClr val="FF0000"/>
                </a:solidFill>
              </a:rPr>
              <a:t>Protected</a:t>
            </a:r>
            <a:r>
              <a:rPr lang="en-US" sz="2400" dirty="0">
                <a:solidFill>
                  <a:srgbClr val="FF0000"/>
                </a:solidFill>
              </a:rPr>
              <a:t>: </a:t>
            </a:r>
            <a:r>
              <a:rPr lang="en-US" sz="2400" dirty="0"/>
              <a:t>The access level of a protected modifier is within the package and outside the package through child class. If you do not make the child class, it cannot be accessed from outside the package.</a:t>
            </a:r>
          </a:p>
          <a:p>
            <a:pPr algn="just"/>
            <a:r>
              <a:rPr lang="en-US" sz="2400" b="1" dirty="0">
                <a:solidFill>
                  <a:srgbClr val="FF0000"/>
                </a:solidFill>
              </a:rPr>
              <a:t>Public</a:t>
            </a:r>
            <a:r>
              <a:rPr lang="en-US" sz="2400" dirty="0">
                <a:solidFill>
                  <a:srgbClr val="FF0000"/>
                </a:solidFill>
              </a:rPr>
              <a:t>: </a:t>
            </a:r>
            <a:r>
              <a:rPr lang="en-US" sz="2400" dirty="0"/>
              <a:t>The access level of a public modifier is everywhere. It can be accessed from within the class, outside the class, within the package and outside the package.</a:t>
            </a:r>
          </a:p>
          <a:p>
            <a:pPr algn="just"/>
            <a:r>
              <a:rPr lang="en-US" sz="2000" dirty="0"/>
              <a:t>There are many non-access modifiers, such as static, abstract, synchronized, native, volatile, transient, etc. Here, we are going to learn the access modifiers only.</a:t>
            </a:r>
          </a:p>
        </p:txBody>
      </p:sp>
      <p:sp>
        <p:nvSpPr>
          <p:cNvPr id="4" name="Footer Placeholder 3"/>
          <p:cNvSpPr>
            <a:spLocks noGrp="1"/>
          </p:cNvSpPr>
          <p:nvPr>
            <p:ph type="ftr" sz="quarter" idx="11"/>
          </p:nvPr>
        </p:nvSpPr>
        <p:spPr/>
        <p:txBody>
          <a:bodyPr/>
          <a:lstStyle/>
          <a:p>
            <a:r>
              <a:rPr lang="en-US" smtClean="0"/>
              <a:t>Unit-2 </a:t>
            </a:r>
            <a:endParaRPr lang="en-US"/>
          </a:p>
        </p:txBody>
      </p:sp>
      <p:sp>
        <p:nvSpPr>
          <p:cNvPr id="5" name="Rectangle 4"/>
          <p:cNvSpPr/>
          <p:nvPr/>
        </p:nvSpPr>
        <p:spPr>
          <a:xfrm>
            <a:off x="3048000" y="0"/>
            <a:ext cx="3253006" cy="461665"/>
          </a:xfrm>
          <a:prstGeom prst="rect">
            <a:avLst/>
          </a:prstGeom>
        </p:spPr>
        <p:txBody>
          <a:bodyPr wrap="none">
            <a:spAutoFit/>
          </a:bodyPr>
          <a:lstStyle/>
          <a:p>
            <a:r>
              <a:rPr lang="en-US" sz="2400" b="1" dirty="0">
                <a:solidFill>
                  <a:srgbClr val="0000FF"/>
                </a:solidFill>
              </a:rPr>
              <a:t>Access Modifiers in Java</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Unit-2 </a:t>
            </a:r>
            <a:endParaRPr lang="en-US"/>
          </a:p>
        </p:txBody>
      </p:sp>
      <p:sp>
        <p:nvSpPr>
          <p:cNvPr id="5" name="Rectangle 4"/>
          <p:cNvSpPr/>
          <p:nvPr/>
        </p:nvSpPr>
        <p:spPr>
          <a:xfrm>
            <a:off x="3048000" y="0"/>
            <a:ext cx="3253006" cy="461665"/>
          </a:xfrm>
          <a:prstGeom prst="rect">
            <a:avLst/>
          </a:prstGeom>
        </p:spPr>
        <p:txBody>
          <a:bodyPr wrap="none">
            <a:spAutoFit/>
          </a:bodyPr>
          <a:lstStyle/>
          <a:p>
            <a:r>
              <a:rPr lang="en-US" sz="2400" b="1" dirty="0">
                <a:solidFill>
                  <a:srgbClr val="0000FF"/>
                </a:solidFill>
              </a:rPr>
              <a:t>Access Modifiers in Java</a:t>
            </a:r>
          </a:p>
        </p:txBody>
      </p:sp>
      <p:graphicFrame>
        <p:nvGraphicFramePr>
          <p:cNvPr id="6" name="Table 5"/>
          <p:cNvGraphicFramePr>
            <a:graphicFrameLocks noGrp="1"/>
          </p:cNvGraphicFramePr>
          <p:nvPr/>
        </p:nvGraphicFramePr>
        <p:xfrm>
          <a:off x="457199" y="1638300"/>
          <a:ext cx="8153400" cy="2971800"/>
        </p:xfrm>
        <a:graphic>
          <a:graphicData uri="http://schemas.openxmlformats.org/drawingml/2006/table">
            <a:tbl>
              <a:tblPr>
                <a:tableStyleId>{69C7853C-536D-4A76-A0AE-DD22124D55A5}</a:tableStyleId>
              </a:tblPr>
              <a:tblGrid>
                <a:gridCol w="1630680">
                  <a:extLst>
                    <a:ext uri="{9D8B030D-6E8A-4147-A177-3AD203B41FA5}">
                      <a16:colId xmlns:a16="http://schemas.microsoft.com/office/drawing/2014/main" val="20000"/>
                    </a:ext>
                  </a:extLst>
                </a:gridCol>
                <a:gridCol w="1630680">
                  <a:extLst>
                    <a:ext uri="{9D8B030D-6E8A-4147-A177-3AD203B41FA5}">
                      <a16:colId xmlns:a16="http://schemas.microsoft.com/office/drawing/2014/main" val="20001"/>
                    </a:ext>
                  </a:extLst>
                </a:gridCol>
                <a:gridCol w="1630680">
                  <a:extLst>
                    <a:ext uri="{9D8B030D-6E8A-4147-A177-3AD203B41FA5}">
                      <a16:colId xmlns:a16="http://schemas.microsoft.com/office/drawing/2014/main" val="20002"/>
                    </a:ext>
                  </a:extLst>
                </a:gridCol>
                <a:gridCol w="1630680">
                  <a:extLst>
                    <a:ext uri="{9D8B030D-6E8A-4147-A177-3AD203B41FA5}">
                      <a16:colId xmlns:a16="http://schemas.microsoft.com/office/drawing/2014/main" val="20003"/>
                    </a:ext>
                  </a:extLst>
                </a:gridCol>
                <a:gridCol w="1630680">
                  <a:extLst>
                    <a:ext uri="{9D8B030D-6E8A-4147-A177-3AD203B41FA5}">
                      <a16:colId xmlns:a16="http://schemas.microsoft.com/office/drawing/2014/main" val="20004"/>
                    </a:ext>
                  </a:extLst>
                </a:gridCol>
              </a:tblGrid>
              <a:tr h="952500">
                <a:tc>
                  <a:txBody>
                    <a:bodyPr/>
                    <a:lstStyle/>
                    <a:p>
                      <a:pPr algn="ctr" fontAlgn="t"/>
                      <a:r>
                        <a:rPr lang="en-US" sz="2000" b="1" dirty="0">
                          <a:solidFill>
                            <a:srgbClr val="FF0000"/>
                          </a:solidFill>
                        </a:rPr>
                        <a:t>Access Modifier</a:t>
                      </a:r>
                      <a:endParaRPr lang="en-US" sz="2000" b="1" dirty="0">
                        <a:solidFill>
                          <a:srgbClr val="FF0000"/>
                        </a:solidFill>
                        <a:latin typeface="times new roman"/>
                      </a:endParaRPr>
                    </a:p>
                  </a:txBody>
                  <a:tcPr marL="114300" marR="114300" marT="114300" marB="114300" anchor="ctr"/>
                </a:tc>
                <a:tc>
                  <a:txBody>
                    <a:bodyPr/>
                    <a:lstStyle/>
                    <a:p>
                      <a:pPr algn="ctr" fontAlgn="t"/>
                      <a:r>
                        <a:rPr lang="en-US" sz="2000" b="1" dirty="0">
                          <a:solidFill>
                            <a:srgbClr val="FF0000"/>
                          </a:solidFill>
                        </a:rPr>
                        <a:t>within class</a:t>
                      </a:r>
                      <a:endParaRPr lang="en-US" sz="2000" b="1" dirty="0">
                        <a:solidFill>
                          <a:srgbClr val="FF0000"/>
                        </a:solidFill>
                        <a:latin typeface="times new roman"/>
                      </a:endParaRPr>
                    </a:p>
                  </a:txBody>
                  <a:tcPr marL="114300" marR="114300" marT="114300" marB="114300" anchor="ctr"/>
                </a:tc>
                <a:tc>
                  <a:txBody>
                    <a:bodyPr/>
                    <a:lstStyle/>
                    <a:p>
                      <a:pPr algn="ctr" fontAlgn="t"/>
                      <a:r>
                        <a:rPr lang="en-US" sz="2000" b="1" dirty="0">
                          <a:solidFill>
                            <a:srgbClr val="FF0000"/>
                          </a:solidFill>
                        </a:rPr>
                        <a:t>within package</a:t>
                      </a:r>
                      <a:endParaRPr lang="en-US" sz="2000" b="1" dirty="0">
                        <a:solidFill>
                          <a:srgbClr val="FF0000"/>
                        </a:solidFill>
                        <a:latin typeface="times new roman"/>
                      </a:endParaRPr>
                    </a:p>
                  </a:txBody>
                  <a:tcPr marL="114300" marR="114300" marT="114300" marB="114300" anchor="ctr"/>
                </a:tc>
                <a:tc>
                  <a:txBody>
                    <a:bodyPr/>
                    <a:lstStyle/>
                    <a:p>
                      <a:pPr algn="ctr" fontAlgn="t"/>
                      <a:r>
                        <a:rPr lang="en-US" sz="2000" b="1" dirty="0">
                          <a:solidFill>
                            <a:srgbClr val="FF0000"/>
                          </a:solidFill>
                        </a:rPr>
                        <a:t>outside package by subclass only</a:t>
                      </a:r>
                      <a:endParaRPr lang="en-US" sz="2000" b="1" dirty="0">
                        <a:solidFill>
                          <a:srgbClr val="FF0000"/>
                        </a:solidFill>
                        <a:latin typeface="times new roman"/>
                      </a:endParaRPr>
                    </a:p>
                  </a:txBody>
                  <a:tcPr marL="114300" marR="114300" marT="114300" marB="114300" anchor="ctr"/>
                </a:tc>
                <a:tc>
                  <a:txBody>
                    <a:bodyPr/>
                    <a:lstStyle/>
                    <a:p>
                      <a:pPr algn="ctr" fontAlgn="t"/>
                      <a:r>
                        <a:rPr lang="en-US" sz="2000" b="1" dirty="0">
                          <a:solidFill>
                            <a:srgbClr val="FF0000"/>
                          </a:solidFill>
                        </a:rPr>
                        <a:t>outside package</a:t>
                      </a:r>
                      <a:endParaRPr lang="en-US" sz="2000" b="1" dirty="0">
                        <a:solidFill>
                          <a:srgbClr val="FF0000"/>
                        </a:solidFill>
                        <a:latin typeface="times new roman"/>
                      </a:endParaRPr>
                    </a:p>
                  </a:txBody>
                  <a:tcPr marL="114300" marR="114300" marT="114300" marB="114300" anchor="ctr"/>
                </a:tc>
                <a:extLst>
                  <a:ext uri="{0D108BD9-81ED-4DB2-BD59-A6C34878D82A}">
                    <a16:rowId xmlns:a16="http://schemas.microsoft.com/office/drawing/2014/main" val="10000"/>
                  </a:ext>
                </a:extLst>
              </a:tr>
              <a:tr h="0">
                <a:tc>
                  <a:txBody>
                    <a:bodyPr/>
                    <a:lstStyle/>
                    <a:p>
                      <a:pPr algn="just" fontAlgn="t"/>
                      <a:r>
                        <a:rPr lang="en-US" sz="2000" b="1" dirty="0"/>
                        <a:t>Private</a:t>
                      </a:r>
                      <a:endParaRPr lang="en-US" sz="2000" b="1" dirty="0">
                        <a:solidFill>
                          <a:srgbClr val="333333"/>
                        </a:solidFill>
                        <a:latin typeface="inter-regular"/>
                      </a:endParaRPr>
                    </a:p>
                  </a:txBody>
                  <a:tcPr marL="76200" marR="76200" marT="76200" marB="76200"/>
                </a:tc>
                <a:tc>
                  <a:txBody>
                    <a:bodyPr/>
                    <a:lstStyle/>
                    <a:p>
                      <a:pPr algn="ctr" fontAlgn="t"/>
                      <a:r>
                        <a:rPr lang="en-US" sz="2000" b="1" dirty="0"/>
                        <a:t>Y</a:t>
                      </a:r>
                      <a:endParaRPr lang="en-US" sz="2000" b="1" dirty="0">
                        <a:solidFill>
                          <a:srgbClr val="333333"/>
                        </a:solidFill>
                        <a:latin typeface="inter-regular"/>
                      </a:endParaRPr>
                    </a:p>
                  </a:txBody>
                  <a:tcPr marL="76200" marR="76200" marT="76200" marB="76200"/>
                </a:tc>
                <a:tc>
                  <a:txBody>
                    <a:bodyPr/>
                    <a:lstStyle/>
                    <a:p>
                      <a:pPr algn="ctr" fontAlgn="t"/>
                      <a:r>
                        <a:rPr lang="en-US" sz="2000" b="1" dirty="0"/>
                        <a:t>N</a:t>
                      </a:r>
                      <a:endParaRPr lang="en-US" sz="2000" b="1" dirty="0">
                        <a:solidFill>
                          <a:srgbClr val="333333"/>
                        </a:solidFill>
                        <a:latin typeface="inter-regular"/>
                      </a:endParaRPr>
                    </a:p>
                  </a:txBody>
                  <a:tcPr marL="76200" marR="76200" marT="76200" marB="76200"/>
                </a:tc>
                <a:tc>
                  <a:txBody>
                    <a:bodyPr/>
                    <a:lstStyle/>
                    <a:p>
                      <a:pPr algn="ctr" fontAlgn="t"/>
                      <a:r>
                        <a:rPr lang="en-US" sz="2000" b="1" dirty="0"/>
                        <a:t>N</a:t>
                      </a:r>
                      <a:endParaRPr lang="en-US" sz="2000" b="1" dirty="0">
                        <a:solidFill>
                          <a:srgbClr val="333333"/>
                        </a:solidFill>
                        <a:latin typeface="inter-regular"/>
                      </a:endParaRPr>
                    </a:p>
                  </a:txBody>
                  <a:tcPr marL="76200" marR="76200" marT="76200" marB="76200"/>
                </a:tc>
                <a:tc>
                  <a:txBody>
                    <a:bodyPr/>
                    <a:lstStyle/>
                    <a:p>
                      <a:pPr algn="ctr" fontAlgn="t"/>
                      <a:r>
                        <a:rPr lang="en-US" sz="2000" b="1" dirty="0"/>
                        <a:t>N</a:t>
                      </a:r>
                      <a:endParaRPr lang="en-US" sz="2000" b="1" dirty="0">
                        <a:solidFill>
                          <a:srgbClr val="333333"/>
                        </a:solidFill>
                        <a:latin typeface="inter-regular"/>
                      </a:endParaRPr>
                    </a:p>
                  </a:txBody>
                  <a:tcPr marL="76200" marR="76200" marT="76200" marB="76200"/>
                </a:tc>
                <a:extLst>
                  <a:ext uri="{0D108BD9-81ED-4DB2-BD59-A6C34878D82A}">
                    <a16:rowId xmlns:a16="http://schemas.microsoft.com/office/drawing/2014/main" val="10001"/>
                  </a:ext>
                </a:extLst>
              </a:tr>
              <a:tr h="0">
                <a:tc>
                  <a:txBody>
                    <a:bodyPr/>
                    <a:lstStyle/>
                    <a:p>
                      <a:pPr algn="just" fontAlgn="t"/>
                      <a:r>
                        <a:rPr lang="en-US" sz="2000" b="1"/>
                        <a:t>Default</a:t>
                      </a:r>
                      <a:endParaRPr lang="en-US" sz="2000" b="1">
                        <a:solidFill>
                          <a:srgbClr val="333333"/>
                        </a:solidFill>
                        <a:latin typeface="inter-regular"/>
                      </a:endParaRPr>
                    </a:p>
                  </a:txBody>
                  <a:tcPr marL="76200" marR="76200" marT="76200" marB="76200"/>
                </a:tc>
                <a:tc>
                  <a:txBody>
                    <a:bodyPr/>
                    <a:lstStyle/>
                    <a:p>
                      <a:pPr algn="ctr" fontAlgn="t"/>
                      <a:r>
                        <a:rPr lang="en-US" sz="2000" b="1" dirty="0"/>
                        <a:t>Y</a:t>
                      </a:r>
                      <a:endParaRPr lang="en-US" sz="2000" b="1" dirty="0">
                        <a:solidFill>
                          <a:srgbClr val="333333"/>
                        </a:solidFill>
                        <a:latin typeface="inter-regular"/>
                      </a:endParaRPr>
                    </a:p>
                  </a:txBody>
                  <a:tcPr marL="76200" marR="76200" marT="76200" marB="76200"/>
                </a:tc>
                <a:tc>
                  <a:txBody>
                    <a:bodyPr/>
                    <a:lstStyle/>
                    <a:p>
                      <a:pPr algn="ctr" fontAlgn="t"/>
                      <a:r>
                        <a:rPr lang="en-US" sz="2000" b="1" dirty="0"/>
                        <a:t>Y</a:t>
                      </a:r>
                      <a:endParaRPr lang="en-US" sz="2000" b="1" dirty="0">
                        <a:solidFill>
                          <a:srgbClr val="333333"/>
                        </a:solidFill>
                        <a:latin typeface="inter-regular"/>
                      </a:endParaRPr>
                    </a:p>
                  </a:txBody>
                  <a:tcPr marL="76200" marR="76200" marT="76200" marB="76200"/>
                </a:tc>
                <a:tc>
                  <a:txBody>
                    <a:bodyPr/>
                    <a:lstStyle/>
                    <a:p>
                      <a:pPr algn="ctr" fontAlgn="t"/>
                      <a:r>
                        <a:rPr lang="en-US" sz="2000" b="1" dirty="0"/>
                        <a:t>N</a:t>
                      </a:r>
                      <a:endParaRPr lang="en-US" sz="2000" b="1" dirty="0">
                        <a:solidFill>
                          <a:srgbClr val="333333"/>
                        </a:solidFill>
                        <a:latin typeface="inter-regular"/>
                      </a:endParaRPr>
                    </a:p>
                  </a:txBody>
                  <a:tcPr marL="76200" marR="76200" marT="76200" marB="76200"/>
                </a:tc>
                <a:tc>
                  <a:txBody>
                    <a:bodyPr/>
                    <a:lstStyle/>
                    <a:p>
                      <a:pPr algn="ctr" fontAlgn="t"/>
                      <a:r>
                        <a:rPr lang="en-US" sz="2000" b="1" dirty="0"/>
                        <a:t>N</a:t>
                      </a:r>
                      <a:endParaRPr lang="en-US" sz="2000" b="1" dirty="0">
                        <a:solidFill>
                          <a:srgbClr val="333333"/>
                        </a:solidFill>
                        <a:latin typeface="inter-regular"/>
                      </a:endParaRPr>
                    </a:p>
                  </a:txBody>
                  <a:tcPr marL="76200" marR="76200" marT="76200" marB="76200"/>
                </a:tc>
                <a:extLst>
                  <a:ext uri="{0D108BD9-81ED-4DB2-BD59-A6C34878D82A}">
                    <a16:rowId xmlns:a16="http://schemas.microsoft.com/office/drawing/2014/main" val="10002"/>
                  </a:ext>
                </a:extLst>
              </a:tr>
              <a:tr h="0">
                <a:tc>
                  <a:txBody>
                    <a:bodyPr/>
                    <a:lstStyle/>
                    <a:p>
                      <a:pPr algn="just" fontAlgn="t"/>
                      <a:r>
                        <a:rPr lang="en-US" sz="2000" b="1"/>
                        <a:t>Protected</a:t>
                      </a:r>
                      <a:endParaRPr lang="en-US" sz="2000" b="1">
                        <a:solidFill>
                          <a:srgbClr val="333333"/>
                        </a:solidFill>
                        <a:latin typeface="inter-regular"/>
                      </a:endParaRPr>
                    </a:p>
                  </a:txBody>
                  <a:tcPr marL="76200" marR="76200" marT="76200" marB="76200"/>
                </a:tc>
                <a:tc>
                  <a:txBody>
                    <a:bodyPr/>
                    <a:lstStyle/>
                    <a:p>
                      <a:pPr algn="ctr" fontAlgn="t"/>
                      <a:r>
                        <a:rPr lang="en-US" sz="2000" b="1"/>
                        <a:t>Y</a:t>
                      </a:r>
                      <a:endParaRPr lang="en-US" sz="2000" b="1">
                        <a:solidFill>
                          <a:srgbClr val="333333"/>
                        </a:solidFill>
                        <a:latin typeface="inter-regular"/>
                      </a:endParaRPr>
                    </a:p>
                  </a:txBody>
                  <a:tcPr marL="76200" marR="76200" marT="76200" marB="76200"/>
                </a:tc>
                <a:tc>
                  <a:txBody>
                    <a:bodyPr/>
                    <a:lstStyle/>
                    <a:p>
                      <a:pPr algn="ctr" fontAlgn="t"/>
                      <a:r>
                        <a:rPr lang="en-US" sz="2000" b="1" dirty="0"/>
                        <a:t>Y</a:t>
                      </a:r>
                      <a:endParaRPr lang="en-US" sz="2000" b="1" dirty="0">
                        <a:solidFill>
                          <a:srgbClr val="333333"/>
                        </a:solidFill>
                        <a:latin typeface="inter-regular"/>
                      </a:endParaRPr>
                    </a:p>
                  </a:txBody>
                  <a:tcPr marL="76200" marR="76200" marT="76200" marB="76200"/>
                </a:tc>
                <a:tc>
                  <a:txBody>
                    <a:bodyPr/>
                    <a:lstStyle/>
                    <a:p>
                      <a:pPr algn="ctr" fontAlgn="t"/>
                      <a:r>
                        <a:rPr lang="en-US" sz="2000" b="1" dirty="0"/>
                        <a:t>Y</a:t>
                      </a:r>
                      <a:endParaRPr lang="en-US" sz="2000" b="1" dirty="0">
                        <a:solidFill>
                          <a:srgbClr val="333333"/>
                        </a:solidFill>
                        <a:latin typeface="inter-regular"/>
                      </a:endParaRPr>
                    </a:p>
                  </a:txBody>
                  <a:tcPr marL="76200" marR="76200" marT="76200" marB="76200"/>
                </a:tc>
                <a:tc>
                  <a:txBody>
                    <a:bodyPr/>
                    <a:lstStyle/>
                    <a:p>
                      <a:pPr algn="ctr" fontAlgn="t"/>
                      <a:r>
                        <a:rPr lang="en-US" sz="2000" b="1" dirty="0"/>
                        <a:t>N</a:t>
                      </a:r>
                      <a:endParaRPr lang="en-US" sz="2000" b="1" dirty="0">
                        <a:solidFill>
                          <a:srgbClr val="333333"/>
                        </a:solidFill>
                        <a:latin typeface="inter-regular"/>
                      </a:endParaRPr>
                    </a:p>
                  </a:txBody>
                  <a:tcPr marL="76200" marR="76200" marT="76200" marB="76200"/>
                </a:tc>
                <a:extLst>
                  <a:ext uri="{0D108BD9-81ED-4DB2-BD59-A6C34878D82A}">
                    <a16:rowId xmlns:a16="http://schemas.microsoft.com/office/drawing/2014/main" val="10003"/>
                  </a:ext>
                </a:extLst>
              </a:tr>
              <a:tr h="0">
                <a:tc>
                  <a:txBody>
                    <a:bodyPr/>
                    <a:lstStyle/>
                    <a:p>
                      <a:pPr algn="just" fontAlgn="t"/>
                      <a:r>
                        <a:rPr lang="en-US" sz="2000" b="1"/>
                        <a:t>Public</a:t>
                      </a:r>
                      <a:endParaRPr lang="en-US" sz="2000" b="1">
                        <a:solidFill>
                          <a:srgbClr val="333333"/>
                        </a:solidFill>
                        <a:latin typeface="inter-regular"/>
                      </a:endParaRPr>
                    </a:p>
                  </a:txBody>
                  <a:tcPr marL="76200" marR="76200" marT="76200" marB="76200"/>
                </a:tc>
                <a:tc>
                  <a:txBody>
                    <a:bodyPr/>
                    <a:lstStyle/>
                    <a:p>
                      <a:pPr algn="ctr" fontAlgn="t"/>
                      <a:r>
                        <a:rPr lang="en-US" sz="2000" b="1"/>
                        <a:t>Y</a:t>
                      </a:r>
                      <a:endParaRPr lang="en-US" sz="2000" b="1">
                        <a:solidFill>
                          <a:srgbClr val="333333"/>
                        </a:solidFill>
                        <a:latin typeface="inter-regular"/>
                      </a:endParaRPr>
                    </a:p>
                  </a:txBody>
                  <a:tcPr marL="76200" marR="76200" marT="76200" marB="76200"/>
                </a:tc>
                <a:tc>
                  <a:txBody>
                    <a:bodyPr/>
                    <a:lstStyle/>
                    <a:p>
                      <a:pPr algn="ctr" fontAlgn="t"/>
                      <a:r>
                        <a:rPr lang="en-US" sz="2000" b="1"/>
                        <a:t>Y</a:t>
                      </a:r>
                      <a:endParaRPr lang="en-US" sz="2000" b="1">
                        <a:solidFill>
                          <a:srgbClr val="333333"/>
                        </a:solidFill>
                        <a:latin typeface="inter-regular"/>
                      </a:endParaRPr>
                    </a:p>
                  </a:txBody>
                  <a:tcPr marL="76200" marR="76200" marT="76200" marB="76200"/>
                </a:tc>
                <a:tc>
                  <a:txBody>
                    <a:bodyPr/>
                    <a:lstStyle/>
                    <a:p>
                      <a:pPr algn="ctr" fontAlgn="t"/>
                      <a:r>
                        <a:rPr lang="en-US" sz="2000" b="1" dirty="0"/>
                        <a:t>Y</a:t>
                      </a:r>
                      <a:endParaRPr lang="en-US" sz="2000" b="1" dirty="0">
                        <a:solidFill>
                          <a:srgbClr val="333333"/>
                        </a:solidFill>
                        <a:latin typeface="inter-regular"/>
                      </a:endParaRPr>
                    </a:p>
                  </a:txBody>
                  <a:tcPr marL="76200" marR="76200" marT="76200" marB="76200"/>
                </a:tc>
                <a:tc>
                  <a:txBody>
                    <a:bodyPr/>
                    <a:lstStyle/>
                    <a:p>
                      <a:pPr algn="ctr" fontAlgn="t"/>
                      <a:r>
                        <a:rPr lang="en-US" sz="2000" b="1" dirty="0"/>
                        <a:t>Y</a:t>
                      </a:r>
                      <a:endParaRPr lang="en-US" sz="2000" b="1" dirty="0">
                        <a:solidFill>
                          <a:srgbClr val="333333"/>
                        </a:solidFill>
                        <a:latin typeface="inter-regular"/>
                      </a:endParaRPr>
                    </a:p>
                  </a:txBody>
                  <a:tcPr marL="76200" marR="76200" marT="76200" marB="76200"/>
                </a:tc>
                <a:extLst>
                  <a:ext uri="{0D108BD9-81ED-4DB2-BD59-A6C34878D82A}">
                    <a16:rowId xmlns:a16="http://schemas.microsoft.com/office/drawing/2014/main" val="10004"/>
                  </a:ext>
                </a:extLst>
              </a:tr>
            </a:tbl>
          </a:graphicData>
        </a:graphic>
      </p:graphicFrame>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8" name="Rectangle 7"/>
          <p:cNvSpPr/>
          <p:nvPr/>
        </p:nvSpPr>
        <p:spPr>
          <a:xfrm>
            <a:off x="457200" y="457200"/>
            <a:ext cx="8229600" cy="830997"/>
          </a:xfrm>
          <a:prstGeom prst="rect">
            <a:avLst/>
          </a:prstGeom>
        </p:spPr>
        <p:txBody>
          <a:bodyPr wrap="square">
            <a:spAutoFit/>
          </a:bodyPr>
          <a:lstStyle/>
          <a:p>
            <a:pPr lvl="0" algn="just" fontAlgn="base">
              <a:spcBef>
                <a:spcPct val="0"/>
              </a:spcBef>
              <a:spcAft>
                <a:spcPct val="0"/>
              </a:spcAft>
            </a:pPr>
            <a:r>
              <a:rPr lang="en-US" sz="2400" b="1" dirty="0">
                <a:solidFill>
                  <a:srgbClr val="610B38"/>
                </a:solidFill>
                <a:cs typeface="Arial" pitchFamily="34" charset="0"/>
              </a:rPr>
              <a:t>Understanding Java Access Modifiers</a:t>
            </a:r>
          </a:p>
          <a:p>
            <a:pPr lvl="0" algn="just" eaLnBrk="0" fontAlgn="base" hangingPunct="0">
              <a:spcBef>
                <a:spcPct val="0"/>
              </a:spcBef>
              <a:spcAft>
                <a:spcPct val="0"/>
              </a:spcAft>
            </a:pPr>
            <a:r>
              <a:rPr lang="en-US" sz="2400" b="1" dirty="0">
                <a:solidFill>
                  <a:srgbClr val="333333"/>
                </a:solidFill>
                <a:cs typeface="Arial" pitchFamily="34" charset="0"/>
              </a:rPr>
              <a:t>Let's understand the access modifiers in Java by a simple table.</a:t>
            </a:r>
            <a:endParaRPr lang="en-US" sz="2400" b="1" dirty="0">
              <a:cs typeface="Arial" pitchFamily="34" charset="0"/>
            </a:endParaRPr>
          </a:p>
        </p:txBody>
      </p:sp>
      <p:sp>
        <p:nvSpPr>
          <p:cNvPr id="9" name="Rectangle 8"/>
          <p:cNvSpPr/>
          <p:nvPr/>
        </p:nvSpPr>
        <p:spPr>
          <a:xfrm>
            <a:off x="609600" y="5105400"/>
            <a:ext cx="4490973" cy="646331"/>
          </a:xfrm>
          <a:prstGeom prst="rect">
            <a:avLst/>
          </a:prstGeom>
        </p:spPr>
        <p:txBody>
          <a:bodyPr wrap="none">
            <a:spAutoFit/>
          </a:bodyPr>
          <a:lstStyle/>
          <a:p>
            <a:r>
              <a:rPr lang="en-US" dirty="0">
                <a:hlinkClick r:id="rId2"/>
              </a:rPr>
              <a:t>https://www.javatpoint.com/access-modifiers</a:t>
            </a:r>
            <a:endParaRPr lang="en-US" dirty="0"/>
          </a:p>
          <a:p>
            <a:endParaRPr 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304800" y="533400"/>
            <a:ext cx="8534400" cy="3524042"/>
          </a:xfrm>
          <a:prstGeom prst="rect">
            <a:avLst/>
          </a:prstGeom>
          <a:noFill/>
          <a:ln w="9525">
            <a:noFill/>
            <a:miter lim="800000"/>
            <a:headEnd/>
            <a:tailEnd/>
          </a:ln>
        </p:spPr>
        <p:txBody>
          <a:bodyPr anchor="ctr">
            <a:spAutoFit/>
          </a:bodyPr>
          <a:lstStyle/>
          <a:p>
            <a:pPr marL="457200" indent="-457200" algn="just">
              <a:spcBef>
                <a:spcPts val="600"/>
              </a:spcBef>
              <a:buFont typeface="Arial" pitchFamily="34" charset="0"/>
              <a:buChar char="•"/>
            </a:pPr>
            <a:r>
              <a:rPr lang="en-US" sz="2200" dirty="0"/>
              <a:t>The super keyword in Java is a reference variable which is used to </a:t>
            </a:r>
            <a:r>
              <a:rPr lang="en-US" sz="2200" b="1" dirty="0">
                <a:solidFill>
                  <a:srgbClr val="FF0000"/>
                </a:solidFill>
              </a:rPr>
              <a:t>refer immediate parent class object.</a:t>
            </a:r>
          </a:p>
          <a:p>
            <a:pPr marL="457200" indent="-457200" algn="just">
              <a:spcBef>
                <a:spcPts val="600"/>
              </a:spcBef>
              <a:buFont typeface="Arial" pitchFamily="34" charset="0"/>
              <a:buChar char="•"/>
            </a:pPr>
            <a:r>
              <a:rPr lang="en-US" sz="2200" dirty="0"/>
              <a:t>Whenever you create the instance of subclass, an instance of parent class is created implicitly which is referred by </a:t>
            </a:r>
            <a:r>
              <a:rPr lang="en-US" sz="2200" b="1" dirty="0">
                <a:solidFill>
                  <a:srgbClr val="FF0000"/>
                </a:solidFill>
              </a:rPr>
              <a:t>super reference variable.</a:t>
            </a:r>
          </a:p>
          <a:p>
            <a:pPr marL="457200" indent="-457200" algn="just">
              <a:spcBef>
                <a:spcPts val="600"/>
              </a:spcBef>
            </a:pPr>
            <a:r>
              <a:rPr lang="en-US" sz="2200" b="1" dirty="0">
                <a:solidFill>
                  <a:srgbClr val="FF0000"/>
                </a:solidFill>
              </a:rPr>
              <a:t>Usage of Java super Keyword</a:t>
            </a:r>
          </a:p>
          <a:p>
            <a:pPr marL="457200" indent="-457200" algn="just">
              <a:spcBef>
                <a:spcPts val="600"/>
              </a:spcBef>
              <a:buFont typeface="Arial" pitchFamily="34" charset="0"/>
              <a:buChar char="•"/>
            </a:pPr>
            <a:r>
              <a:rPr lang="en-US" sz="2200" dirty="0"/>
              <a:t>super can be used to refer immediate parent class instance variable.</a:t>
            </a:r>
          </a:p>
          <a:p>
            <a:pPr marL="457200" indent="-457200" algn="just">
              <a:spcBef>
                <a:spcPts val="600"/>
              </a:spcBef>
              <a:buFont typeface="Arial" pitchFamily="34" charset="0"/>
              <a:buChar char="•"/>
            </a:pPr>
            <a:r>
              <a:rPr lang="en-US" sz="2200" dirty="0"/>
              <a:t>super can be used to invoke immediate </a:t>
            </a:r>
            <a:r>
              <a:rPr lang="en-US" sz="2200" b="1" dirty="0">
                <a:solidFill>
                  <a:srgbClr val="FF0000"/>
                </a:solidFill>
              </a:rPr>
              <a:t>parent class method.</a:t>
            </a:r>
          </a:p>
          <a:p>
            <a:pPr marL="457200" indent="-457200" algn="just">
              <a:spcBef>
                <a:spcPts val="600"/>
              </a:spcBef>
              <a:buFont typeface="Arial" pitchFamily="34" charset="0"/>
              <a:buChar char="•"/>
            </a:pPr>
            <a:r>
              <a:rPr lang="en-US" sz="2200" dirty="0"/>
              <a:t>super() can be used to invoke immediate parent class constructor.</a:t>
            </a:r>
          </a:p>
        </p:txBody>
      </p:sp>
      <p:sp>
        <p:nvSpPr>
          <p:cNvPr id="7172" name="Rectangle 4"/>
          <p:cNvSpPr>
            <a:spLocks noChangeArrowheads="1"/>
          </p:cNvSpPr>
          <p:nvPr/>
        </p:nvSpPr>
        <p:spPr bwMode="auto">
          <a:xfrm>
            <a:off x="2895600" y="0"/>
            <a:ext cx="3522439" cy="523220"/>
          </a:xfrm>
          <a:prstGeom prst="rect">
            <a:avLst/>
          </a:prstGeom>
          <a:noFill/>
          <a:ln w="9525">
            <a:noFill/>
            <a:miter lim="800000"/>
            <a:headEnd/>
            <a:tailEnd/>
          </a:ln>
        </p:spPr>
        <p:txBody>
          <a:bodyPr wrap="none">
            <a:spAutoFit/>
          </a:bodyPr>
          <a:lstStyle/>
          <a:p>
            <a:r>
              <a:rPr lang="en-IN" sz="2800" b="1" dirty="0">
                <a:solidFill>
                  <a:srgbClr val="0000FF"/>
                </a:solidFill>
                <a:cs typeface="Times New Roman" pitchFamily="18" charset="0"/>
              </a:rPr>
              <a:t>Super Keyword in Java</a:t>
            </a:r>
          </a:p>
        </p:txBody>
      </p:sp>
      <p:sp>
        <p:nvSpPr>
          <p:cNvPr id="5" name="Footer Placeholder 4"/>
          <p:cNvSpPr>
            <a:spLocks noGrp="1"/>
          </p:cNvSpPr>
          <p:nvPr>
            <p:ph type="ftr" sz="quarter" idx="11"/>
          </p:nvPr>
        </p:nvSpPr>
        <p:spPr/>
        <p:txBody>
          <a:bodyPr/>
          <a:lstStyle/>
          <a:p>
            <a:r>
              <a:rPr lang="en-US" smtClean="0"/>
              <a:t>Unit-2 </a:t>
            </a:r>
            <a:endParaRPr lang="en-US" dirty="0"/>
          </a:p>
        </p:txBody>
      </p:sp>
      <p:sp>
        <p:nvSpPr>
          <p:cNvPr id="6" name="Rectangle 5"/>
          <p:cNvSpPr/>
          <p:nvPr/>
        </p:nvSpPr>
        <p:spPr>
          <a:xfrm>
            <a:off x="457200" y="4876800"/>
            <a:ext cx="6324600" cy="646331"/>
          </a:xfrm>
          <a:prstGeom prst="rect">
            <a:avLst/>
          </a:prstGeom>
        </p:spPr>
        <p:txBody>
          <a:bodyPr wrap="square">
            <a:spAutoFit/>
          </a:bodyPr>
          <a:lstStyle/>
          <a:p>
            <a:r>
              <a:rPr lang="en-US" dirty="0">
                <a:hlinkClick r:id="rId3"/>
              </a:rPr>
              <a:t>https://www.javatpoint.com/super-keyword</a:t>
            </a:r>
            <a:endParaRPr lang="en-US" dirty="0"/>
          </a:p>
          <a:p>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2895600" y="0"/>
            <a:ext cx="3522439" cy="523220"/>
          </a:xfrm>
          <a:prstGeom prst="rect">
            <a:avLst/>
          </a:prstGeom>
          <a:noFill/>
          <a:ln w="9525">
            <a:noFill/>
            <a:miter lim="800000"/>
            <a:headEnd/>
            <a:tailEnd/>
          </a:ln>
        </p:spPr>
        <p:txBody>
          <a:bodyPr wrap="none">
            <a:spAutoFit/>
          </a:bodyPr>
          <a:lstStyle/>
          <a:p>
            <a:r>
              <a:rPr lang="en-IN" sz="2800" b="1" dirty="0">
                <a:solidFill>
                  <a:srgbClr val="0000FF"/>
                </a:solidFill>
                <a:cs typeface="Times New Roman" pitchFamily="18" charset="0"/>
              </a:rPr>
              <a:t>Super Keyword in Java</a:t>
            </a:r>
          </a:p>
        </p:txBody>
      </p:sp>
      <p:sp>
        <p:nvSpPr>
          <p:cNvPr id="5" name="Footer Placeholder 4"/>
          <p:cNvSpPr>
            <a:spLocks noGrp="1"/>
          </p:cNvSpPr>
          <p:nvPr>
            <p:ph type="ftr" sz="quarter" idx="11"/>
          </p:nvPr>
        </p:nvSpPr>
        <p:spPr/>
        <p:txBody>
          <a:bodyPr/>
          <a:lstStyle/>
          <a:p>
            <a:r>
              <a:rPr lang="en-US" smtClean="0"/>
              <a:t>Unit-2 </a:t>
            </a:r>
            <a:endParaRPr lang="en-US" dirty="0"/>
          </a:p>
        </p:txBody>
      </p:sp>
      <p:pic>
        <p:nvPicPr>
          <p:cNvPr id="32770" name="Picture 2" descr="Usage of Java Super keyword"/>
          <p:cNvPicPr>
            <a:picLocks noChangeAspect="1" noChangeArrowheads="1"/>
          </p:cNvPicPr>
          <p:nvPr/>
        </p:nvPicPr>
        <p:blipFill>
          <a:blip r:embed="rId3"/>
          <a:srcRect/>
          <a:stretch>
            <a:fillRect/>
          </a:stretch>
        </p:blipFill>
        <p:spPr bwMode="auto">
          <a:xfrm>
            <a:off x="2133600" y="533400"/>
            <a:ext cx="5377453" cy="5715000"/>
          </a:xfrm>
          <a:prstGeom prst="rect">
            <a:avLst/>
          </a:prstGeom>
          <a:noFill/>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2895600" y="0"/>
            <a:ext cx="3522439" cy="523220"/>
          </a:xfrm>
          <a:prstGeom prst="rect">
            <a:avLst/>
          </a:prstGeom>
          <a:noFill/>
          <a:ln w="9525">
            <a:noFill/>
            <a:miter lim="800000"/>
            <a:headEnd/>
            <a:tailEnd/>
          </a:ln>
        </p:spPr>
        <p:txBody>
          <a:bodyPr wrap="none">
            <a:spAutoFit/>
          </a:bodyPr>
          <a:lstStyle/>
          <a:p>
            <a:r>
              <a:rPr lang="en-IN" sz="2800" b="1" dirty="0">
                <a:solidFill>
                  <a:srgbClr val="0000FF"/>
                </a:solidFill>
                <a:cs typeface="Times New Roman" pitchFamily="18" charset="0"/>
              </a:rPr>
              <a:t>Super Keyword in Java</a:t>
            </a:r>
          </a:p>
        </p:txBody>
      </p:sp>
      <p:sp>
        <p:nvSpPr>
          <p:cNvPr id="5" name="Footer Placeholder 4"/>
          <p:cNvSpPr>
            <a:spLocks noGrp="1"/>
          </p:cNvSpPr>
          <p:nvPr>
            <p:ph type="ftr" sz="quarter" idx="11"/>
          </p:nvPr>
        </p:nvSpPr>
        <p:spPr/>
        <p:txBody>
          <a:bodyPr/>
          <a:lstStyle/>
          <a:p>
            <a:r>
              <a:rPr lang="en-US" smtClean="0"/>
              <a:t>Unit-2 </a:t>
            </a:r>
            <a:endParaRPr lang="en-US" dirty="0"/>
          </a:p>
        </p:txBody>
      </p:sp>
      <p:sp>
        <p:nvSpPr>
          <p:cNvPr id="6" name="Rectangle 5"/>
          <p:cNvSpPr/>
          <p:nvPr/>
        </p:nvSpPr>
        <p:spPr>
          <a:xfrm>
            <a:off x="381000" y="533400"/>
            <a:ext cx="8763000" cy="5693866"/>
          </a:xfrm>
          <a:prstGeom prst="rect">
            <a:avLst/>
          </a:prstGeom>
        </p:spPr>
        <p:txBody>
          <a:bodyPr wrap="square">
            <a:spAutoFit/>
          </a:bodyPr>
          <a:lstStyle/>
          <a:p>
            <a:r>
              <a:rPr lang="en-US" sz="2400" b="1" dirty="0">
                <a:solidFill>
                  <a:srgbClr val="FF0000"/>
                </a:solidFill>
              </a:rPr>
              <a:t>1) super is used to refer immediate parent class instance variable.</a:t>
            </a:r>
          </a:p>
          <a:p>
            <a:pPr marL="166688" indent="-166688">
              <a:buFont typeface="Arial" pitchFamily="34" charset="0"/>
              <a:buChar char="•"/>
            </a:pPr>
            <a:r>
              <a:rPr lang="en-US" sz="2000" dirty="0"/>
              <a:t>We can use super keyword to access the data member or field of parent class.</a:t>
            </a:r>
          </a:p>
          <a:p>
            <a:pPr marL="166688" indent="-166688">
              <a:buFont typeface="Arial" pitchFamily="34" charset="0"/>
              <a:buChar char="•"/>
            </a:pPr>
            <a:r>
              <a:rPr lang="en-US" sz="2000" dirty="0"/>
              <a:t>It is used if parent class and child class have same fields.</a:t>
            </a:r>
          </a:p>
          <a:p>
            <a:r>
              <a:rPr lang="en-US" sz="2000" b="1" dirty="0"/>
              <a:t>class</a:t>
            </a:r>
            <a:r>
              <a:rPr lang="en-US" sz="2000" dirty="0"/>
              <a:t> Animal{  </a:t>
            </a:r>
          </a:p>
          <a:p>
            <a:r>
              <a:rPr lang="en-US" sz="2000" dirty="0"/>
              <a:t>String color="white";  </a:t>
            </a:r>
          </a:p>
          <a:p>
            <a:r>
              <a:rPr lang="en-US" sz="2000" dirty="0"/>
              <a:t>}  </a:t>
            </a:r>
          </a:p>
          <a:p>
            <a:r>
              <a:rPr lang="en-US" sz="2000" b="1" dirty="0"/>
              <a:t>class</a:t>
            </a:r>
            <a:r>
              <a:rPr lang="en-US" sz="2000" dirty="0"/>
              <a:t> Dog </a:t>
            </a:r>
            <a:r>
              <a:rPr lang="en-US" sz="2000" b="1" dirty="0"/>
              <a:t>extends</a:t>
            </a:r>
            <a:r>
              <a:rPr lang="en-US" sz="2000" dirty="0"/>
              <a:t> Animal{  </a:t>
            </a:r>
          </a:p>
          <a:p>
            <a:r>
              <a:rPr lang="en-US" sz="2000" dirty="0"/>
              <a:t>String color="black";  </a:t>
            </a:r>
          </a:p>
          <a:p>
            <a:r>
              <a:rPr lang="en-US" sz="2000" b="1" dirty="0"/>
              <a:t>void</a:t>
            </a:r>
            <a:r>
              <a:rPr lang="en-US" sz="2000" dirty="0"/>
              <a:t> </a:t>
            </a:r>
            <a:r>
              <a:rPr lang="en-US" sz="2000" dirty="0" err="1"/>
              <a:t>printColor</a:t>
            </a:r>
            <a:r>
              <a:rPr lang="en-US" sz="2000" dirty="0"/>
              <a:t>(){  </a:t>
            </a:r>
          </a:p>
          <a:p>
            <a:r>
              <a:rPr lang="en-US" sz="2000" dirty="0" err="1"/>
              <a:t>System.out.println</a:t>
            </a:r>
            <a:r>
              <a:rPr lang="en-US" sz="2000" dirty="0"/>
              <a:t>(color);		//prints color of Dog class  </a:t>
            </a:r>
          </a:p>
          <a:p>
            <a:r>
              <a:rPr lang="en-US" sz="2000" dirty="0" err="1"/>
              <a:t>System.out.println</a:t>
            </a:r>
            <a:r>
              <a:rPr lang="en-US" sz="2000" dirty="0"/>
              <a:t>(</a:t>
            </a:r>
            <a:r>
              <a:rPr lang="en-US" sz="2000" b="1" dirty="0" err="1"/>
              <a:t>super</a:t>
            </a:r>
            <a:r>
              <a:rPr lang="en-US" sz="2000" dirty="0" err="1"/>
              <a:t>.color</a:t>
            </a:r>
            <a:r>
              <a:rPr lang="en-US" sz="2000" dirty="0"/>
              <a:t>);	//prints color of Animal class  </a:t>
            </a:r>
          </a:p>
          <a:p>
            <a:r>
              <a:rPr lang="en-US" sz="2000" dirty="0"/>
              <a:t>}  </a:t>
            </a:r>
          </a:p>
          <a:p>
            <a:r>
              <a:rPr lang="en-US" sz="2000" dirty="0"/>
              <a:t>}  </a:t>
            </a:r>
          </a:p>
          <a:p>
            <a:r>
              <a:rPr lang="en-US" sz="2000" b="1" dirty="0"/>
              <a:t>class</a:t>
            </a:r>
            <a:r>
              <a:rPr lang="en-US" sz="2000" dirty="0"/>
              <a:t> TestSuper1{  </a:t>
            </a:r>
          </a:p>
          <a:p>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Dog d=</a:t>
            </a:r>
            <a:r>
              <a:rPr lang="en-US" sz="2000" b="1" dirty="0"/>
              <a:t>new</a:t>
            </a:r>
            <a:r>
              <a:rPr lang="en-US" sz="2000" dirty="0"/>
              <a:t> Dog();  </a:t>
            </a:r>
          </a:p>
          <a:p>
            <a:r>
              <a:rPr lang="en-US" sz="2000" dirty="0" err="1"/>
              <a:t>d.printColor</a:t>
            </a:r>
            <a:r>
              <a:rPr lang="en-US" sz="2000" dirty="0"/>
              <a:t>();  </a:t>
            </a:r>
          </a:p>
          <a:p>
            <a:r>
              <a:rPr lang="en-US" sz="2000" dirty="0"/>
              <a:t>}}  </a:t>
            </a:r>
          </a:p>
        </p:txBody>
      </p:sp>
      <p:sp>
        <p:nvSpPr>
          <p:cNvPr id="3993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F9F9F9"/>
                </a:solidFill>
                <a:effectLst/>
                <a:latin typeface="Arial Unicode MS" pitchFamily="34" charset="-128"/>
                <a:cs typeface="Arial" pitchFamily="34" charset="0"/>
              </a:rPr>
              <a:t>black white</a:t>
            </a:r>
            <a:r>
              <a:rPr kumimoji="0" lang="en-US" sz="8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7"/>
          <p:cNvSpPr/>
          <p:nvPr/>
        </p:nvSpPr>
        <p:spPr>
          <a:xfrm>
            <a:off x="5791200" y="4572000"/>
            <a:ext cx="1188146" cy="1200329"/>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sz="2400" b="1" dirty="0">
                <a:solidFill>
                  <a:srgbClr val="FF0000"/>
                </a:solidFill>
              </a:rPr>
              <a:t>Output:</a:t>
            </a:r>
          </a:p>
          <a:p>
            <a:r>
              <a:rPr lang="en-US" sz="2400" dirty="0"/>
              <a:t>black </a:t>
            </a:r>
          </a:p>
          <a:p>
            <a:r>
              <a:rPr lang="en-US" sz="2400" dirty="0"/>
              <a:t>white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2057400" y="0"/>
            <a:ext cx="4495800" cy="461963"/>
          </a:xfrm>
          <a:prstGeom prst="rect">
            <a:avLst/>
          </a:prstGeom>
          <a:noFill/>
          <a:ln w="9525">
            <a:noFill/>
            <a:miter lim="800000"/>
            <a:headEnd/>
            <a:tailEnd/>
          </a:ln>
        </p:spPr>
        <p:txBody>
          <a:bodyPr>
            <a:spAutoFit/>
          </a:bodyPr>
          <a:lstStyle/>
          <a:p>
            <a:pPr eaLnBrk="1" hangingPunct="1"/>
            <a:r>
              <a:rPr lang="en-US" sz="2400" b="1">
                <a:solidFill>
                  <a:srgbClr val="0000FF"/>
                </a:solidFill>
              </a:rPr>
              <a:t>   What do you understand?</a:t>
            </a:r>
            <a:endParaRPr lang="en-IN" sz="2400">
              <a:solidFill>
                <a:srgbClr val="0000FF"/>
              </a:solidFill>
            </a:endParaRPr>
          </a:p>
        </p:txBody>
      </p:sp>
      <p:pic>
        <p:nvPicPr>
          <p:cNvPr id="3076" name="Picture 5"/>
          <p:cNvPicPr>
            <a:picLocks noChangeAspect="1" noChangeArrowheads="1"/>
          </p:cNvPicPr>
          <p:nvPr/>
        </p:nvPicPr>
        <p:blipFill>
          <a:blip r:embed="rId2"/>
          <a:srcRect/>
          <a:stretch>
            <a:fillRect/>
          </a:stretch>
        </p:blipFill>
        <p:spPr bwMode="auto">
          <a:xfrm>
            <a:off x="914400" y="533400"/>
            <a:ext cx="4800600" cy="2819400"/>
          </a:xfrm>
          <a:prstGeom prst="rect">
            <a:avLst/>
          </a:prstGeom>
          <a:noFill/>
          <a:ln w="9525">
            <a:noFill/>
            <a:miter lim="800000"/>
            <a:headEnd/>
            <a:tailEnd/>
          </a:ln>
        </p:spPr>
      </p:pic>
      <p:pic>
        <p:nvPicPr>
          <p:cNvPr id="3077" name="Picture 6" descr="People"/>
          <p:cNvPicPr>
            <a:picLocks noChangeAspect="1" noChangeArrowheads="1"/>
          </p:cNvPicPr>
          <p:nvPr/>
        </p:nvPicPr>
        <p:blipFill>
          <a:blip r:embed="rId3"/>
          <a:srcRect/>
          <a:stretch>
            <a:fillRect/>
          </a:stretch>
        </p:blipFill>
        <p:spPr bwMode="auto">
          <a:xfrm>
            <a:off x="1524000" y="3810000"/>
            <a:ext cx="6102350" cy="236220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US" smtClean="0"/>
              <a:t>Unit-2 </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2895600" y="0"/>
            <a:ext cx="3522439" cy="523220"/>
          </a:xfrm>
          <a:prstGeom prst="rect">
            <a:avLst/>
          </a:prstGeom>
          <a:noFill/>
          <a:ln w="9525">
            <a:noFill/>
            <a:miter lim="800000"/>
            <a:headEnd/>
            <a:tailEnd/>
          </a:ln>
        </p:spPr>
        <p:txBody>
          <a:bodyPr wrap="none">
            <a:spAutoFit/>
          </a:bodyPr>
          <a:lstStyle/>
          <a:p>
            <a:r>
              <a:rPr lang="en-IN" sz="2800" b="1" dirty="0">
                <a:solidFill>
                  <a:srgbClr val="0000FF"/>
                </a:solidFill>
                <a:cs typeface="Times New Roman" pitchFamily="18" charset="0"/>
              </a:rPr>
              <a:t>Super Keyword in Java</a:t>
            </a:r>
          </a:p>
        </p:txBody>
      </p:sp>
      <p:sp>
        <p:nvSpPr>
          <p:cNvPr id="5" name="Footer Placeholder 4"/>
          <p:cNvSpPr>
            <a:spLocks noGrp="1"/>
          </p:cNvSpPr>
          <p:nvPr>
            <p:ph type="ftr" sz="quarter" idx="11"/>
          </p:nvPr>
        </p:nvSpPr>
        <p:spPr/>
        <p:txBody>
          <a:bodyPr/>
          <a:lstStyle/>
          <a:p>
            <a:r>
              <a:rPr lang="en-US" smtClean="0"/>
              <a:t>Unit-2 </a:t>
            </a:r>
            <a:endParaRPr lang="en-US" dirty="0"/>
          </a:p>
        </p:txBody>
      </p:sp>
      <p:sp>
        <p:nvSpPr>
          <p:cNvPr id="6" name="Rectangle 5"/>
          <p:cNvSpPr/>
          <p:nvPr/>
        </p:nvSpPr>
        <p:spPr>
          <a:xfrm>
            <a:off x="533400" y="533400"/>
            <a:ext cx="8077200" cy="2462213"/>
          </a:xfrm>
          <a:prstGeom prst="rect">
            <a:avLst/>
          </a:prstGeom>
        </p:spPr>
        <p:txBody>
          <a:bodyPr wrap="square">
            <a:spAutoFit/>
          </a:bodyPr>
          <a:lstStyle/>
          <a:p>
            <a:pPr marL="285750" indent="-285750" algn="just">
              <a:buFont typeface="Arial" pitchFamily="34" charset="0"/>
              <a:buChar char="•"/>
            </a:pPr>
            <a:r>
              <a:rPr lang="en-US" sz="2200" dirty="0"/>
              <a:t>In the previous slide, Animal and Dog both classes have a common property color. </a:t>
            </a:r>
          </a:p>
          <a:p>
            <a:pPr marL="285750" indent="-285750" algn="just">
              <a:buFont typeface="Arial" pitchFamily="34" charset="0"/>
              <a:buChar char="•"/>
            </a:pPr>
            <a:r>
              <a:rPr lang="en-US" sz="2200" dirty="0"/>
              <a:t>If we print color property, it will print the color of current class by default. </a:t>
            </a:r>
          </a:p>
          <a:p>
            <a:pPr marL="285750" indent="-285750" algn="just">
              <a:buFont typeface="Arial" pitchFamily="34" charset="0"/>
              <a:buChar char="•"/>
            </a:pPr>
            <a:r>
              <a:rPr lang="en-US" sz="2200" dirty="0"/>
              <a:t>To access the parent property, we need to use super keyword.</a:t>
            </a:r>
          </a:p>
          <a:p>
            <a:pPr algn="just"/>
            <a:r>
              <a:rPr lang="en-US" sz="2200" dirty="0"/>
              <a:t/>
            </a:r>
            <a:br>
              <a:rPr lang="en-US" sz="2200" dirty="0"/>
            </a:br>
            <a:endParaRPr lang="en-US" sz="2200" dirty="0"/>
          </a:p>
        </p:txBody>
      </p:sp>
      <p:sp>
        <p:nvSpPr>
          <p:cNvPr id="3993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F9F9F9"/>
                </a:solidFill>
                <a:effectLst/>
                <a:latin typeface="Arial Unicode MS" pitchFamily="34" charset="-128"/>
                <a:cs typeface="Arial" pitchFamily="34" charset="0"/>
              </a:rPr>
              <a:t>black white</a:t>
            </a:r>
            <a:r>
              <a:rPr kumimoji="0" lang="en-US" sz="8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2895600" y="0"/>
            <a:ext cx="3522439" cy="523220"/>
          </a:xfrm>
          <a:prstGeom prst="rect">
            <a:avLst/>
          </a:prstGeom>
          <a:noFill/>
          <a:ln w="9525">
            <a:noFill/>
            <a:miter lim="800000"/>
            <a:headEnd/>
            <a:tailEnd/>
          </a:ln>
        </p:spPr>
        <p:txBody>
          <a:bodyPr wrap="none">
            <a:spAutoFit/>
          </a:bodyPr>
          <a:lstStyle/>
          <a:p>
            <a:r>
              <a:rPr lang="en-IN" sz="2800" b="1" dirty="0">
                <a:solidFill>
                  <a:srgbClr val="0000FF"/>
                </a:solidFill>
                <a:cs typeface="Times New Roman" pitchFamily="18" charset="0"/>
              </a:rPr>
              <a:t>Super Keyword in Java</a:t>
            </a:r>
          </a:p>
        </p:txBody>
      </p:sp>
      <p:sp>
        <p:nvSpPr>
          <p:cNvPr id="5" name="Footer Placeholder 4"/>
          <p:cNvSpPr>
            <a:spLocks noGrp="1"/>
          </p:cNvSpPr>
          <p:nvPr>
            <p:ph type="ftr" sz="quarter" idx="11"/>
          </p:nvPr>
        </p:nvSpPr>
        <p:spPr/>
        <p:txBody>
          <a:bodyPr/>
          <a:lstStyle/>
          <a:p>
            <a:r>
              <a:rPr lang="en-US" smtClean="0"/>
              <a:t>Unit-2 </a:t>
            </a:r>
            <a:endParaRPr lang="en-US" dirty="0"/>
          </a:p>
        </p:txBody>
      </p:sp>
      <p:sp>
        <p:nvSpPr>
          <p:cNvPr id="6" name="Rectangle 5"/>
          <p:cNvSpPr/>
          <p:nvPr/>
        </p:nvSpPr>
        <p:spPr>
          <a:xfrm>
            <a:off x="533400" y="457200"/>
            <a:ext cx="8077200" cy="6309420"/>
          </a:xfrm>
          <a:prstGeom prst="rect">
            <a:avLst/>
          </a:prstGeom>
        </p:spPr>
        <p:txBody>
          <a:bodyPr wrap="square">
            <a:spAutoFit/>
          </a:bodyPr>
          <a:lstStyle/>
          <a:p>
            <a:r>
              <a:rPr lang="en-US" sz="2800" b="1" dirty="0">
                <a:solidFill>
                  <a:srgbClr val="FF0000"/>
                </a:solidFill>
              </a:rPr>
              <a:t>2) super can be used to invoke parent class method</a:t>
            </a:r>
          </a:p>
          <a:p>
            <a:pPr algn="just"/>
            <a:r>
              <a:rPr lang="en-US" sz="2000" b="1" dirty="0"/>
              <a:t>The super keyword can also be used to invoke parent class method. It should be used if subclass contains the same method as parent class. In other words, it is used if </a:t>
            </a:r>
            <a:r>
              <a:rPr lang="en-US" sz="2000" b="1" dirty="0">
                <a:solidFill>
                  <a:srgbClr val="FF0000"/>
                </a:solidFill>
              </a:rPr>
              <a:t>method is overridden.</a:t>
            </a:r>
          </a:p>
          <a:p>
            <a:r>
              <a:rPr lang="en-US" sz="2000" b="1" dirty="0"/>
              <a:t>class</a:t>
            </a:r>
            <a:r>
              <a:rPr lang="en-US" sz="2000" dirty="0"/>
              <a:t> Animal{  </a:t>
            </a:r>
          </a:p>
          <a:p>
            <a:r>
              <a:rPr lang="en-US" sz="2000" b="1" dirty="0"/>
              <a:t>void</a:t>
            </a:r>
            <a:r>
              <a:rPr lang="en-US" sz="2000" dirty="0"/>
              <a:t> eat(){System.out.println("eating...");}  </a:t>
            </a:r>
          </a:p>
          <a:p>
            <a:r>
              <a:rPr lang="en-US" sz="2000" dirty="0"/>
              <a:t>}  </a:t>
            </a:r>
          </a:p>
          <a:p>
            <a:r>
              <a:rPr lang="en-US" sz="2000" b="1" dirty="0"/>
              <a:t>class</a:t>
            </a:r>
            <a:r>
              <a:rPr lang="en-US" sz="2000" dirty="0"/>
              <a:t> Dog </a:t>
            </a:r>
            <a:r>
              <a:rPr lang="en-US" sz="2000" b="1" dirty="0"/>
              <a:t>extends</a:t>
            </a:r>
            <a:r>
              <a:rPr lang="en-US" sz="2000" dirty="0"/>
              <a:t> Animal{  </a:t>
            </a:r>
          </a:p>
          <a:p>
            <a:r>
              <a:rPr lang="en-US" sz="2000" b="1" dirty="0"/>
              <a:t>void</a:t>
            </a:r>
            <a:r>
              <a:rPr lang="en-US" sz="2000" dirty="0"/>
              <a:t> eat(){System.out.println("eating bread...");}  </a:t>
            </a:r>
          </a:p>
          <a:p>
            <a:r>
              <a:rPr lang="en-US" sz="2000" b="1" dirty="0"/>
              <a:t>void</a:t>
            </a:r>
            <a:r>
              <a:rPr lang="en-US" sz="2000" dirty="0"/>
              <a:t> bark()  {System.out.println("barking...");}  </a:t>
            </a:r>
          </a:p>
          <a:p>
            <a:r>
              <a:rPr lang="en-US" sz="2000" b="1" dirty="0"/>
              <a:t>void</a:t>
            </a:r>
            <a:r>
              <a:rPr lang="en-US" sz="2000" dirty="0"/>
              <a:t> work(){  </a:t>
            </a:r>
          </a:p>
          <a:p>
            <a:r>
              <a:rPr lang="en-US" sz="2000" b="1" dirty="0"/>
              <a:t>super</a:t>
            </a:r>
            <a:r>
              <a:rPr lang="en-US" sz="2000" dirty="0"/>
              <a:t>.eat();  </a:t>
            </a:r>
            <a:r>
              <a:rPr lang="en-US" sz="2000" dirty="0">
                <a:solidFill>
                  <a:srgbClr val="FF0000"/>
                </a:solidFill>
              </a:rPr>
              <a:t>//</a:t>
            </a:r>
            <a:r>
              <a:rPr lang="en-US" sz="2000" b="1" dirty="0">
                <a:solidFill>
                  <a:srgbClr val="FF0000"/>
                </a:solidFill>
              </a:rPr>
              <a:t>invoke parent class method</a:t>
            </a:r>
            <a:endParaRPr lang="en-US" sz="2000" dirty="0">
              <a:solidFill>
                <a:srgbClr val="FF0000"/>
              </a:solidFill>
            </a:endParaRPr>
          </a:p>
          <a:p>
            <a:r>
              <a:rPr lang="en-US" sz="2000" dirty="0"/>
              <a:t>bark();  </a:t>
            </a:r>
          </a:p>
          <a:p>
            <a:r>
              <a:rPr lang="en-US" sz="2000" dirty="0"/>
              <a:t>}  </a:t>
            </a:r>
          </a:p>
          <a:p>
            <a:r>
              <a:rPr lang="en-US" sz="2000" dirty="0"/>
              <a:t>}  </a:t>
            </a:r>
          </a:p>
          <a:p>
            <a:r>
              <a:rPr lang="en-US" sz="2000" b="1" dirty="0"/>
              <a:t>class</a:t>
            </a:r>
            <a:r>
              <a:rPr lang="en-US" sz="2000" dirty="0"/>
              <a:t> TestSuper2{  </a:t>
            </a:r>
          </a:p>
          <a:p>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Dog d=</a:t>
            </a:r>
            <a:r>
              <a:rPr lang="en-US" sz="2000" b="1" dirty="0"/>
              <a:t>new</a:t>
            </a:r>
            <a:r>
              <a:rPr lang="en-US" sz="2000" dirty="0"/>
              <a:t> Dog();  </a:t>
            </a:r>
          </a:p>
          <a:p>
            <a:r>
              <a:rPr lang="en-US" sz="2000" dirty="0" err="1"/>
              <a:t>d.work</a:t>
            </a:r>
            <a:r>
              <a:rPr lang="en-US" sz="2000" dirty="0"/>
              <a:t>();  </a:t>
            </a:r>
          </a:p>
          <a:p>
            <a:r>
              <a:rPr lang="en-US" sz="2000" dirty="0"/>
              <a:t>}}  </a:t>
            </a:r>
          </a:p>
        </p:txBody>
      </p:sp>
      <p:sp>
        <p:nvSpPr>
          <p:cNvPr id="3993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F9F9F9"/>
                </a:solidFill>
                <a:effectLst/>
                <a:latin typeface="Arial Unicode MS" pitchFamily="34" charset="-128"/>
                <a:cs typeface="Arial" pitchFamily="34" charset="0"/>
              </a:rPr>
              <a:t>black white</a:t>
            </a:r>
            <a:r>
              <a:rPr kumimoji="0" lang="en-US" sz="8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6"/>
          <p:cNvSpPr/>
          <p:nvPr/>
        </p:nvSpPr>
        <p:spPr>
          <a:xfrm>
            <a:off x="5791200" y="4572000"/>
            <a:ext cx="1348446" cy="1200329"/>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sz="2400" b="1" dirty="0">
                <a:solidFill>
                  <a:srgbClr val="FF0000"/>
                </a:solidFill>
              </a:rPr>
              <a:t>Output:</a:t>
            </a:r>
          </a:p>
          <a:p>
            <a:r>
              <a:rPr lang="en-US" sz="2400" dirty="0"/>
              <a:t>eating... </a:t>
            </a:r>
          </a:p>
          <a:p>
            <a:r>
              <a:rPr lang="en-US" sz="2400" dirty="0"/>
              <a:t>barking...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2895600" y="0"/>
            <a:ext cx="3522439" cy="523220"/>
          </a:xfrm>
          <a:prstGeom prst="rect">
            <a:avLst/>
          </a:prstGeom>
          <a:noFill/>
          <a:ln w="9525">
            <a:noFill/>
            <a:miter lim="800000"/>
            <a:headEnd/>
            <a:tailEnd/>
          </a:ln>
        </p:spPr>
        <p:txBody>
          <a:bodyPr wrap="none">
            <a:spAutoFit/>
          </a:bodyPr>
          <a:lstStyle/>
          <a:p>
            <a:r>
              <a:rPr lang="en-IN" sz="2800" b="1" dirty="0">
                <a:solidFill>
                  <a:srgbClr val="0000FF"/>
                </a:solidFill>
                <a:cs typeface="Times New Roman" pitchFamily="18" charset="0"/>
              </a:rPr>
              <a:t>Super Keyword in Java</a:t>
            </a:r>
          </a:p>
        </p:txBody>
      </p:sp>
      <p:sp>
        <p:nvSpPr>
          <p:cNvPr id="5" name="Footer Placeholder 4"/>
          <p:cNvSpPr>
            <a:spLocks noGrp="1"/>
          </p:cNvSpPr>
          <p:nvPr>
            <p:ph type="ftr" sz="quarter" idx="11"/>
          </p:nvPr>
        </p:nvSpPr>
        <p:spPr/>
        <p:txBody>
          <a:bodyPr/>
          <a:lstStyle/>
          <a:p>
            <a:r>
              <a:rPr lang="en-US" smtClean="0"/>
              <a:t>Unit-2 </a:t>
            </a:r>
            <a:endParaRPr lang="en-US" dirty="0"/>
          </a:p>
        </p:txBody>
      </p:sp>
      <p:sp>
        <p:nvSpPr>
          <p:cNvPr id="6" name="Rectangle 5"/>
          <p:cNvSpPr/>
          <p:nvPr/>
        </p:nvSpPr>
        <p:spPr>
          <a:xfrm>
            <a:off x="533400" y="533400"/>
            <a:ext cx="8077200" cy="1446550"/>
          </a:xfrm>
          <a:prstGeom prst="rect">
            <a:avLst/>
          </a:prstGeom>
        </p:spPr>
        <p:txBody>
          <a:bodyPr wrap="square">
            <a:spAutoFit/>
          </a:bodyPr>
          <a:lstStyle/>
          <a:p>
            <a:pPr marL="285750" indent="-285750" algn="just">
              <a:buFont typeface="Arial" pitchFamily="34" charset="0"/>
              <a:buChar char="•"/>
            </a:pPr>
            <a:r>
              <a:rPr lang="en-US" sz="2200" dirty="0"/>
              <a:t>In the above example Animal and Dog both classes have eat() method if we call eat() method from Dog class, it will call the eat() method of Dog class by default because priority is given to local.</a:t>
            </a:r>
          </a:p>
          <a:p>
            <a:pPr marL="285750" indent="-285750" algn="just">
              <a:buFont typeface="Arial" pitchFamily="34" charset="0"/>
              <a:buChar char="•"/>
            </a:pPr>
            <a:r>
              <a:rPr lang="en-US" sz="2200" b="1" dirty="0">
                <a:solidFill>
                  <a:srgbClr val="FF0000"/>
                </a:solidFill>
              </a:rPr>
              <a:t>To call the parent class method, we need to use super keyword.</a:t>
            </a:r>
          </a:p>
        </p:txBody>
      </p:sp>
      <p:sp>
        <p:nvSpPr>
          <p:cNvPr id="3993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F9F9F9"/>
                </a:solidFill>
                <a:effectLst/>
                <a:latin typeface="Arial Unicode MS" pitchFamily="34" charset="-128"/>
                <a:cs typeface="Arial" pitchFamily="34" charset="0"/>
              </a:rPr>
              <a:t>black white</a:t>
            </a:r>
            <a:r>
              <a:rPr kumimoji="0" lang="en-US" sz="8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2895600" y="0"/>
            <a:ext cx="3522439" cy="523220"/>
          </a:xfrm>
          <a:prstGeom prst="rect">
            <a:avLst/>
          </a:prstGeom>
          <a:noFill/>
          <a:ln w="9525">
            <a:noFill/>
            <a:miter lim="800000"/>
            <a:headEnd/>
            <a:tailEnd/>
          </a:ln>
        </p:spPr>
        <p:txBody>
          <a:bodyPr wrap="none">
            <a:spAutoFit/>
          </a:bodyPr>
          <a:lstStyle/>
          <a:p>
            <a:r>
              <a:rPr lang="en-IN" sz="2800" b="1" dirty="0">
                <a:solidFill>
                  <a:srgbClr val="0000FF"/>
                </a:solidFill>
                <a:cs typeface="Times New Roman" pitchFamily="18" charset="0"/>
              </a:rPr>
              <a:t>Super Keyword in Java</a:t>
            </a:r>
          </a:p>
        </p:txBody>
      </p:sp>
      <p:sp>
        <p:nvSpPr>
          <p:cNvPr id="5" name="Footer Placeholder 4"/>
          <p:cNvSpPr>
            <a:spLocks noGrp="1"/>
          </p:cNvSpPr>
          <p:nvPr>
            <p:ph type="ftr" sz="quarter" idx="11"/>
          </p:nvPr>
        </p:nvSpPr>
        <p:spPr/>
        <p:txBody>
          <a:bodyPr/>
          <a:lstStyle/>
          <a:p>
            <a:r>
              <a:rPr lang="en-US" smtClean="0"/>
              <a:t>Unit-2 </a:t>
            </a:r>
            <a:endParaRPr lang="en-US" dirty="0"/>
          </a:p>
        </p:txBody>
      </p:sp>
      <p:sp>
        <p:nvSpPr>
          <p:cNvPr id="6" name="Rectangle 5"/>
          <p:cNvSpPr/>
          <p:nvPr/>
        </p:nvSpPr>
        <p:spPr>
          <a:xfrm>
            <a:off x="533400" y="533400"/>
            <a:ext cx="8077200" cy="5940088"/>
          </a:xfrm>
          <a:prstGeom prst="rect">
            <a:avLst/>
          </a:prstGeom>
        </p:spPr>
        <p:txBody>
          <a:bodyPr wrap="square">
            <a:spAutoFit/>
          </a:bodyPr>
          <a:lstStyle/>
          <a:p>
            <a:r>
              <a:rPr lang="en-US" sz="2800" b="1" dirty="0">
                <a:solidFill>
                  <a:srgbClr val="FF0000"/>
                </a:solidFill>
              </a:rPr>
              <a:t>3) super is used to invoke parent class constructor.</a:t>
            </a:r>
          </a:p>
          <a:p>
            <a:pPr algn="just"/>
            <a:r>
              <a:rPr lang="en-US" sz="2200" dirty="0"/>
              <a:t>The super keyword can also be used to invoke the parent class constructor. Let's see a simple example:</a:t>
            </a:r>
          </a:p>
          <a:p>
            <a:r>
              <a:rPr lang="en-US" sz="2200" b="1" dirty="0"/>
              <a:t>class</a:t>
            </a:r>
            <a:r>
              <a:rPr lang="en-US" sz="2200" dirty="0"/>
              <a:t> Animal{  </a:t>
            </a:r>
          </a:p>
          <a:p>
            <a:r>
              <a:rPr lang="en-US" sz="2200" dirty="0"/>
              <a:t>Animal(){System.out.println("animal is created");}  </a:t>
            </a:r>
          </a:p>
          <a:p>
            <a:r>
              <a:rPr lang="en-US" sz="2200" dirty="0"/>
              <a:t>}  </a:t>
            </a:r>
          </a:p>
          <a:p>
            <a:r>
              <a:rPr lang="en-US" sz="2200" b="1" dirty="0"/>
              <a:t>class</a:t>
            </a:r>
            <a:r>
              <a:rPr lang="en-US" sz="2200" dirty="0"/>
              <a:t> Dog </a:t>
            </a:r>
            <a:r>
              <a:rPr lang="en-US" sz="2200" b="1" dirty="0"/>
              <a:t>extends</a:t>
            </a:r>
            <a:r>
              <a:rPr lang="en-US" sz="2200" dirty="0"/>
              <a:t> Animal{  </a:t>
            </a:r>
          </a:p>
          <a:p>
            <a:r>
              <a:rPr lang="en-US" sz="2200" dirty="0"/>
              <a:t>Dog(){  </a:t>
            </a:r>
          </a:p>
          <a:p>
            <a:r>
              <a:rPr lang="en-US" sz="2200" b="1" dirty="0"/>
              <a:t>super</a:t>
            </a:r>
            <a:r>
              <a:rPr lang="en-US" sz="2200" dirty="0"/>
              <a:t>();  </a:t>
            </a:r>
          </a:p>
          <a:p>
            <a:r>
              <a:rPr lang="en-US" sz="2200" dirty="0"/>
              <a:t>System.out.println("dog is created");  </a:t>
            </a:r>
          </a:p>
          <a:p>
            <a:r>
              <a:rPr lang="en-US" sz="2200" dirty="0"/>
              <a:t>}  </a:t>
            </a:r>
          </a:p>
          <a:p>
            <a:r>
              <a:rPr lang="en-US" sz="2200" dirty="0"/>
              <a:t>}  </a:t>
            </a:r>
          </a:p>
          <a:p>
            <a:r>
              <a:rPr lang="en-US" sz="2200" b="1" dirty="0"/>
              <a:t>class</a:t>
            </a:r>
            <a:r>
              <a:rPr lang="en-US" sz="2200" dirty="0"/>
              <a:t> TestSuper3{  </a:t>
            </a:r>
          </a:p>
          <a:p>
            <a:r>
              <a:rPr lang="en-US" sz="2200" b="1" dirty="0"/>
              <a:t>public</a:t>
            </a:r>
            <a:r>
              <a:rPr lang="en-US" sz="2200" dirty="0"/>
              <a:t> </a:t>
            </a:r>
            <a:r>
              <a:rPr lang="en-US" sz="2200" b="1" dirty="0"/>
              <a:t>static</a:t>
            </a:r>
            <a:r>
              <a:rPr lang="en-US" sz="2200" dirty="0"/>
              <a:t> </a:t>
            </a:r>
            <a:r>
              <a:rPr lang="en-US" sz="2200" b="1" dirty="0"/>
              <a:t>void</a:t>
            </a:r>
            <a:r>
              <a:rPr lang="en-US" sz="2200" dirty="0"/>
              <a:t> main(String </a:t>
            </a:r>
            <a:r>
              <a:rPr lang="en-US" sz="2200" dirty="0" err="1"/>
              <a:t>args</a:t>
            </a:r>
            <a:r>
              <a:rPr lang="en-US" sz="2200" dirty="0"/>
              <a:t>[]){  </a:t>
            </a:r>
          </a:p>
          <a:p>
            <a:r>
              <a:rPr lang="en-US" sz="2200" dirty="0"/>
              <a:t>Dog d=</a:t>
            </a:r>
            <a:r>
              <a:rPr lang="en-US" sz="2200" b="1" dirty="0"/>
              <a:t>new</a:t>
            </a:r>
            <a:r>
              <a:rPr lang="en-US" sz="2200" dirty="0"/>
              <a:t> Dog();  </a:t>
            </a:r>
          </a:p>
          <a:p>
            <a:r>
              <a:rPr lang="en-US" sz="2200" dirty="0"/>
              <a:t>}}  </a:t>
            </a:r>
          </a:p>
          <a:p>
            <a:endParaRPr lang="en-US" sz="2200" b="1" dirty="0"/>
          </a:p>
        </p:txBody>
      </p:sp>
      <p:sp>
        <p:nvSpPr>
          <p:cNvPr id="3993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F9F9F9"/>
                </a:solidFill>
                <a:effectLst/>
                <a:latin typeface="Arial Unicode MS" pitchFamily="34" charset="-128"/>
                <a:cs typeface="Arial" pitchFamily="34" charset="0"/>
              </a:rPr>
              <a:t>black white</a:t>
            </a:r>
            <a:r>
              <a:rPr kumimoji="0" lang="en-US" sz="8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6"/>
          <p:cNvSpPr/>
          <p:nvPr/>
        </p:nvSpPr>
        <p:spPr>
          <a:xfrm>
            <a:off x="6096000" y="3581400"/>
            <a:ext cx="2372124" cy="1200329"/>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sz="2400" b="1" dirty="0">
                <a:solidFill>
                  <a:srgbClr val="FF0000"/>
                </a:solidFill>
              </a:rPr>
              <a:t>Output:</a:t>
            </a:r>
          </a:p>
          <a:p>
            <a:r>
              <a:rPr lang="en-US" sz="2400" dirty="0"/>
              <a:t>animal is created </a:t>
            </a:r>
          </a:p>
          <a:p>
            <a:r>
              <a:rPr lang="en-US" sz="2400" dirty="0"/>
              <a:t>dog is created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Unit-2 </a:t>
            </a:r>
            <a:endParaRPr lang="en-US"/>
          </a:p>
        </p:txBody>
      </p:sp>
      <p:sp>
        <p:nvSpPr>
          <p:cNvPr id="5" name="Rectangle 4"/>
          <p:cNvSpPr/>
          <p:nvPr/>
        </p:nvSpPr>
        <p:spPr>
          <a:xfrm>
            <a:off x="762000" y="533400"/>
            <a:ext cx="7924800" cy="193899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n-US" sz="2000" b="1" dirty="0">
                <a:solidFill>
                  <a:srgbClr val="FF0000"/>
                </a:solidFill>
              </a:rPr>
              <a:t>Note: </a:t>
            </a:r>
            <a:r>
              <a:rPr lang="en-US" sz="2000" b="1" dirty="0">
                <a:solidFill>
                  <a:schemeClr val="tx1"/>
                </a:solidFill>
              </a:rPr>
              <a:t>super() is added in each class constructor automatically by compiler if there is no super() or this().</a:t>
            </a:r>
          </a:p>
          <a:p>
            <a:pPr algn="just"/>
            <a:endParaRPr lang="en-US" sz="2000" b="1" dirty="0">
              <a:solidFill>
                <a:schemeClr val="tx1"/>
              </a:solidFill>
            </a:endParaRPr>
          </a:p>
          <a:p>
            <a:pPr algn="just"/>
            <a:r>
              <a:rPr lang="en-US" sz="2000" b="1" dirty="0">
                <a:solidFill>
                  <a:schemeClr val="tx1"/>
                </a:solidFill>
              </a:rPr>
              <a:t>As we know well that default constructor is provided by compiler automatically if there is no constructor. </a:t>
            </a:r>
          </a:p>
          <a:p>
            <a:pPr algn="just"/>
            <a:r>
              <a:rPr lang="en-US" sz="2000" b="1" dirty="0">
                <a:solidFill>
                  <a:schemeClr val="tx1"/>
                </a:solidFill>
              </a:rPr>
              <a:t>But, it also adds super() as the first statement.</a:t>
            </a:r>
          </a:p>
        </p:txBody>
      </p:sp>
      <p:sp>
        <p:nvSpPr>
          <p:cNvPr id="6" name="Rectangle 4"/>
          <p:cNvSpPr>
            <a:spLocks noChangeArrowheads="1"/>
          </p:cNvSpPr>
          <p:nvPr/>
        </p:nvSpPr>
        <p:spPr bwMode="auto">
          <a:xfrm>
            <a:off x="2895600" y="0"/>
            <a:ext cx="3522439" cy="523220"/>
          </a:xfrm>
          <a:prstGeom prst="rect">
            <a:avLst/>
          </a:prstGeom>
          <a:noFill/>
          <a:ln w="9525">
            <a:noFill/>
            <a:miter lim="800000"/>
            <a:headEnd/>
            <a:tailEnd/>
          </a:ln>
        </p:spPr>
        <p:txBody>
          <a:bodyPr wrap="none">
            <a:spAutoFit/>
          </a:bodyPr>
          <a:lstStyle/>
          <a:p>
            <a:r>
              <a:rPr lang="en-IN" sz="2800" b="1" dirty="0">
                <a:solidFill>
                  <a:srgbClr val="0000FF"/>
                </a:solidFill>
                <a:cs typeface="Times New Roman" pitchFamily="18" charset="0"/>
              </a:rPr>
              <a:t>Super Keyword in Java</a:t>
            </a:r>
          </a:p>
        </p:txBody>
      </p:sp>
      <p:pic>
        <p:nvPicPr>
          <p:cNvPr id="49154" name="Picture 2" descr="java super"/>
          <p:cNvPicPr>
            <a:picLocks noChangeAspect="1" noChangeArrowheads="1"/>
          </p:cNvPicPr>
          <p:nvPr/>
        </p:nvPicPr>
        <p:blipFill>
          <a:blip r:embed="rId2"/>
          <a:srcRect/>
          <a:stretch>
            <a:fillRect/>
          </a:stretch>
        </p:blipFill>
        <p:spPr bwMode="auto">
          <a:xfrm>
            <a:off x="914400" y="2819400"/>
            <a:ext cx="7724083" cy="312420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Unit-2 </a:t>
            </a:r>
            <a:endParaRPr lang="en-US"/>
          </a:p>
        </p:txBody>
      </p:sp>
      <p:sp>
        <p:nvSpPr>
          <p:cNvPr id="6" name="Rectangle 4"/>
          <p:cNvSpPr>
            <a:spLocks noChangeArrowheads="1"/>
          </p:cNvSpPr>
          <p:nvPr/>
        </p:nvSpPr>
        <p:spPr bwMode="auto">
          <a:xfrm>
            <a:off x="2895600" y="0"/>
            <a:ext cx="3522439" cy="523220"/>
          </a:xfrm>
          <a:prstGeom prst="rect">
            <a:avLst/>
          </a:prstGeom>
          <a:noFill/>
          <a:ln w="9525">
            <a:noFill/>
            <a:miter lim="800000"/>
            <a:headEnd/>
            <a:tailEnd/>
          </a:ln>
        </p:spPr>
        <p:txBody>
          <a:bodyPr wrap="none">
            <a:spAutoFit/>
          </a:bodyPr>
          <a:lstStyle/>
          <a:p>
            <a:r>
              <a:rPr lang="en-IN" sz="2800" b="1" dirty="0">
                <a:solidFill>
                  <a:srgbClr val="0000FF"/>
                </a:solidFill>
                <a:cs typeface="Times New Roman" pitchFamily="18" charset="0"/>
              </a:rPr>
              <a:t>Super Keyword in Java</a:t>
            </a:r>
          </a:p>
        </p:txBody>
      </p:sp>
      <p:sp>
        <p:nvSpPr>
          <p:cNvPr id="7" name="Rectangle 6"/>
          <p:cNvSpPr/>
          <p:nvPr/>
        </p:nvSpPr>
        <p:spPr>
          <a:xfrm>
            <a:off x="685800" y="609600"/>
            <a:ext cx="7620000" cy="5016758"/>
          </a:xfrm>
          <a:prstGeom prst="rect">
            <a:avLst/>
          </a:prstGeom>
        </p:spPr>
        <p:txBody>
          <a:bodyPr wrap="square">
            <a:spAutoFit/>
          </a:bodyPr>
          <a:lstStyle/>
          <a:p>
            <a:pPr algn="just"/>
            <a:r>
              <a:rPr lang="en-US" sz="2000" b="1" dirty="0">
                <a:solidFill>
                  <a:srgbClr val="FF0000"/>
                </a:solidFill>
              </a:rPr>
              <a:t>Another example of super keyword where super() is provided by the compiler implicitly.</a:t>
            </a:r>
            <a:endParaRPr lang="en-US" sz="2000" dirty="0">
              <a:solidFill>
                <a:srgbClr val="FF0000"/>
              </a:solidFill>
            </a:endParaRPr>
          </a:p>
          <a:p>
            <a:r>
              <a:rPr lang="en-US" sz="2000" b="1" dirty="0"/>
              <a:t>class</a:t>
            </a:r>
            <a:r>
              <a:rPr lang="en-US" sz="2000" dirty="0"/>
              <a:t> Animal{  </a:t>
            </a:r>
          </a:p>
          <a:p>
            <a:r>
              <a:rPr lang="en-US" sz="2000" dirty="0"/>
              <a:t>Animal(){System.out.println("animal is created");}  </a:t>
            </a:r>
          </a:p>
          <a:p>
            <a:r>
              <a:rPr lang="en-US" sz="2000" dirty="0"/>
              <a:t>}  </a:t>
            </a:r>
          </a:p>
          <a:p>
            <a:r>
              <a:rPr lang="en-US" sz="2000" b="1" dirty="0"/>
              <a:t>class</a:t>
            </a:r>
            <a:r>
              <a:rPr lang="en-US" sz="2000" dirty="0"/>
              <a:t> Dog </a:t>
            </a:r>
            <a:r>
              <a:rPr lang="en-US" sz="2000" b="1" dirty="0"/>
              <a:t>extends</a:t>
            </a:r>
            <a:r>
              <a:rPr lang="en-US" sz="2000" dirty="0"/>
              <a:t> Animal{  </a:t>
            </a:r>
          </a:p>
          <a:p>
            <a:r>
              <a:rPr lang="en-US" sz="2000" dirty="0"/>
              <a:t>Dog(){  </a:t>
            </a:r>
          </a:p>
          <a:p>
            <a:r>
              <a:rPr lang="en-US" sz="2000" dirty="0"/>
              <a:t>System.out.println("dog is created");  </a:t>
            </a:r>
          </a:p>
          <a:p>
            <a:r>
              <a:rPr lang="en-US" sz="2000" dirty="0"/>
              <a:t>}  </a:t>
            </a:r>
          </a:p>
          <a:p>
            <a:r>
              <a:rPr lang="en-US" sz="2000" dirty="0"/>
              <a:t>}  </a:t>
            </a:r>
          </a:p>
          <a:p>
            <a:r>
              <a:rPr lang="en-US" sz="2000" b="1" dirty="0"/>
              <a:t>class</a:t>
            </a:r>
            <a:r>
              <a:rPr lang="en-US" sz="2000" dirty="0"/>
              <a:t> TestSuper4{  </a:t>
            </a:r>
          </a:p>
          <a:p>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Dog d=</a:t>
            </a:r>
            <a:r>
              <a:rPr lang="en-US" sz="2000" b="1" dirty="0"/>
              <a:t>new</a:t>
            </a:r>
            <a:r>
              <a:rPr lang="en-US" sz="2000" dirty="0"/>
              <a:t> Dog();  </a:t>
            </a:r>
          </a:p>
          <a:p>
            <a:r>
              <a:rPr lang="en-US" sz="2000" dirty="0"/>
              <a:t>}}  </a:t>
            </a:r>
          </a:p>
          <a:p>
            <a:endParaRPr lang="en-US" sz="2000" dirty="0"/>
          </a:p>
          <a:p>
            <a:endParaRPr lang="en-US" sz="2000" dirty="0"/>
          </a:p>
        </p:txBody>
      </p:sp>
      <p:sp>
        <p:nvSpPr>
          <p:cNvPr id="8" name="Rectangle 7"/>
          <p:cNvSpPr/>
          <p:nvPr/>
        </p:nvSpPr>
        <p:spPr>
          <a:xfrm>
            <a:off x="4876800" y="4495800"/>
            <a:ext cx="259080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a:solidFill>
                  <a:srgbClr val="FF0000"/>
                </a:solidFill>
              </a:rPr>
              <a:t>Output:</a:t>
            </a:r>
          </a:p>
          <a:p>
            <a:r>
              <a:rPr lang="en-US" dirty="0"/>
              <a:t>animal is created</a:t>
            </a:r>
          </a:p>
          <a:p>
            <a:r>
              <a:rPr lang="en-US" dirty="0"/>
              <a:t>dog is created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Unit-2 </a:t>
            </a:r>
            <a:endParaRPr lang="en-US"/>
          </a:p>
        </p:txBody>
      </p:sp>
      <p:sp>
        <p:nvSpPr>
          <p:cNvPr id="6" name="Rectangle 4"/>
          <p:cNvSpPr>
            <a:spLocks noChangeArrowheads="1"/>
          </p:cNvSpPr>
          <p:nvPr/>
        </p:nvSpPr>
        <p:spPr bwMode="auto">
          <a:xfrm>
            <a:off x="2895600" y="0"/>
            <a:ext cx="3522439" cy="523220"/>
          </a:xfrm>
          <a:prstGeom prst="rect">
            <a:avLst/>
          </a:prstGeom>
          <a:noFill/>
          <a:ln w="9525">
            <a:noFill/>
            <a:miter lim="800000"/>
            <a:headEnd/>
            <a:tailEnd/>
          </a:ln>
        </p:spPr>
        <p:txBody>
          <a:bodyPr wrap="none">
            <a:spAutoFit/>
          </a:bodyPr>
          <a:lstStyle/>
          <a:p>
            <a:r>
              <a:rPr lang="en-IN" sz="2800" b="1" dirty="0">
                <a:solidFill>
                  <a:srgbClr val="0000FF"/>
                </a:solidFill>
                <a:cs typeface="Times New Roman" pitchFamily="18" charset="0"/>
              </a:rPr>
              <a:t>Super Keyword in Java</a:t>
            </a:r>
          </a:p>
        </p:txBody>
      </p:sp>
      <p:sp>
        <p:nvSpPr>
          <p:cNvPr id="7" name="Rectangle 6"/>
          <p:cNvSpPr/>
          <p:nvPr/>
        </p:nvSpPr>
        <p:spPr>
          <a:xfrm>
            <a:off x="381000" y="457200"/>
            <a:ext cx="8305800" cy="6124754"/>
          </a:xfrm>
          <a:prstGeom prst="rect">
            <a:avLst/>
          </a:prstGeom>
        </p:spPr>
        <p:txBody>
          <a:bodyPr wrap="square">
            <a:spAutoFit/>
          </a:bodyPr>
          <a:lstStyle/>
          <a:p>
            <a:pPr algn="just"/>
            <a:r>
              <a:rPr lang="en-US" sz="2800" b="1" dirty="0">
                <a:solidFill>
                  <a:srgbClr val="FF0000"/>
                </a:solidFill>
              </a:rPr>
              <a:t>super example: real use</a:t>
            </a:r>
          </a:p>
          <a:p>
            <a:pPr algn="just"/>
            <a:r>
              <a:rPr lang="en-US" sz="2000" dirty="0"/>
              <a:t>Here, </a:t>
            </a:r>
            <a:r>
              <a:rPr lang="en-US" sz="2000" dirty="0" err="1"/>
              <a:t>Emp</a:t>
            </a:r>
            <a:r>
              <a:rPr lang="en-US" sz="2000" dirty="0"/>
              <a:t> class inherits Person class so all the properties of Person will be inherited to </a:t>
            </a:r>
            <a:r>
              <a:rPr lang="en-US" sz="2000" dirty="0" err="1"/>
              <a:t>Emp</a:t>
            </a:r>
            <a:r>
              <a:rPr lang="en-US" sz="2000" dirty="0"/>
              <a:t> by default. To initialize all the property, we are using parent class constructor from child class. In such way, we </a:t>
            </a:r>
            <a:r>
              <a:rPr lang="en-US" sz="2000" b="1" dirty="0">
                <a:solidFill>
                  <a:srgbClr val="0000FF"/>
                </a:solidFill>
              </a:rPr>
              <a:t>are reusing the parent class constructor.</a:t>
            </a:r>
          </a:p>
          <a:p>
            <a:pPr algn="just"/>
            <a:r>
              <a:rPr lang="en-US" sz="2000" b="1" dirty="0"/>
              <a:t>class</a:t>
            </a:r>
            <a:r>
              <a:rPr lang="en-US" sz="2000" dirty="0"/>
              <a:t> Person{  </a:t>
            </a:r>
          </a:p>
          <a:p>
            <a:pPr algn="just"/>
            <a:r>
              <a:rPr lang="en-US" sz="2000" b="1" dirty="0" err="1"/>
              <a:t>int</a:t>
            </a:r>
            <a:r>
              <a:rPr lang="en-US" sz="2000" dirty="0"/>
              <a:t> id;  </a:t>
            </a:r>
          </a:p>
          <a:p>
            <a:pPr algn="just"/>
            <a:r>
              <a:rPr lang="en-US" sz="2000" dirty="0"/>
              <a:t>String name;  </a:t>
            </a:r>
          </a:p>
          <a:p>
            <a:pPr algn="just"/>
            <a:r>
              <a:rPr lang="en-US" sz="2000" dirty="0"/>
              <a:t>Person(</a:t>
            </a:r>
            <a:r>
              <a:rPr lang="en-US" sz="2000" b="1" dirty="0" err="1"/>
              <a:t>int</a:t>
            </a:r>
            <a:r>
              <a:rPr lang="en-US" sz="2000" dirty="0"/>
              <a:t> </a:t>
            </a:r>
            <a:r>
              <a:rPr lang="en-US" sz="2000" dirty="0" err="1"/>
              <a:t>id,String</a:t>
            </a:r>
            <a:r>
              <a:rPr lang="en-US" sz="2000" dirty="0"/>
              <a:t> name){  </a:t>
            </a:r>
          </a:p>
          <a:p>
            <a:pPr algn="just"/>
            <a:r>
              <a:rPr lang="en-US" sz="2000" b="1" dirty="0"/>
              <a:t>this</a:t>
            </a:r>
            <a:r>
              <a:rPr lang="en-US" sz="2000" dirty="0"/>
              <a:t>.id=id;  </a:t>
            </a:r>
          </a:p>
          <a:p>
            <a:pPr algn="just"/>
            <a:r>
              <a:rPr lang="en-US" sz="2000" b="1" dirty="0"/>
              <a:t>this</a:t>
            </a:r>
            <a:r>
              <a:rPr lang="en-US" sz="2000" dirty="0"/>
              <a:t>.name=name;  </a:t>
            </a:r>
          </a:p>
          <a:p>
            <a:pPr algn="just"/>
            <a:r>
              <a:rPr lang="en-US" sz="2000" dirty="0"/>
              <a:t>}  }  </a:t>
            </a:r>
          </a:p>
          <a:p>
            <a:pPr algn="just"/>
            <a:r>
              <a:rPr lang="en-US" sz="2000" b="1" dirty="0"/>
              <a:t>class</a:t>
            </a:r>
            <a:r>
              <a:rPr lang="en-US" sz="2000" dirty="0"/>
              <a:t> </a:t>
            </a:r>
            <a:r>
              <a:rPr lang="en-US" sz="2000" dirty="0" err="1"/>
              <a:t>Emp</a:t>
            </a:r>
            <a:r>
              <a:rPr lang="en-US" sz="2000" dirty="0"/>
              <a:t> </a:t>
            </a:r>
            <a:r>
              <a:rPr lang="en-US" sz="2000" b="1" dirty="0"/>
              <a:t>extends</a:t>
            </a:r>
            <a:r>
              <a:rPr lang="en-US" sz="2000" dirty="0"/>
              <a:t> Person{  </a:t>
            </a:r>
          </a:p>
          <a:p>
            <a:pPr algn="just"/>
            <a:r>
              <a:rPr lang="en-US" sz="2000" b="1" dirty="0"/>
              <a:t>float</a:t>
            </a:r>
            <a:r>
              <a:rPr lang="en-US" sz="2000" dirty="0"/>
              <a:t> salary;  </a:t>
            </a:r>
          </a:p>
          <a:p>
            <a:pPr algn="just"/>
            <a:r>
              <a:rPr lang="en-US" sz="2000" dirty="0" err="1"/>
              <a:t>Emp</a:t>
            </a:r>
            <a:r>
              <a:rPr lang="en-US" sz="2000" dirty="0"/>
              <a:t>(</a:t>
            </a:r>
            <a:r>
              <a:rPr lang="en-US" sz="2000" b="1" dirty="0" err="1"/>
              <a:t>int</a:t>
            </a:r>
            <a:r>
              <a:rPr lang="en-US" sz="2000" dirty="0"/>
              <a:t> </a:t>
            </a:r>
            <a:r>
              <a:rPr lang="en-US" sz="2000" dirty="0" err="1"/>
              <a:t>id,String</a:t>
            </a:r>
            <a:r>
              <a:rPr lang="en-US" sz="2000" dirty="0"/>
              <a:t> </a:t>
            </a:r>
            <a:r>
              <a:rPr lang="en-US" sz="2000" dirty="0" err="1"/>
              <a:t>name,</a:t>
            </a:r>
            <a:r>
              <a:rPr lang="en-US" sz="2000" b="1" dirty="0" err="1"/>
              <a:t>float</a:t>
            </a:r>
            <a:r>
              <a:rPr lang="en-US" sz="2000" dirty="0"/>
              <a:t> salary){  </a:t>
            </a:r>
          </a:p>
          <a:p>
            <a:pPr algn="just"/>
            <a:r>
              <a:rPr lang="en-US" sz="2400" b="1" dirty="0">
                <a:solidFill>
                  <a:srgbClr val="FF0000"/>
                </a:solidFill>
              </a:rPr>
              <a:t>super(</a:t>
            </a:r>
            <a:r>
              <a:rPr lang="en-US" sz="2400" b="1" dirty="0" err="1">
                <a:solidFill>
                  <a:srgbClr val="FF0000"/>
                </a:solidFill>
              </a:rPr>
              <a:t>id,name</a:t>
            </a:r>
            <a:r>
              <a:rPr lang="en-US" sz="2400" b="1" dirty="0">
                <a:solidFill>
                  <a:srgbClr val="FF0000"/>
                </a:solidFill>
              </a:rPr>
              <a:t>);   </a:t>
            </a:r>
            <a:r>
              <a:rPr lang="en-US" sz="2000" b="1" dirty="0">
                <a:solidFill>
                  <a:srgbClr val="0000FF"/>
                </a:solidFill>
              </a:rPr>
              <a:t>//reusing parent constructor</a:t>
            </a:r>
            <a:r>
              <a:rPr lang="en-US" sz="2000" dirty="0"/>
              <a:t>  </a:t>
            </a:r>
          </a:p>
          <a:p>
            <a:pPr algn="just"/>
            <a:r>
              <a:rPr lang="en-US" sz="2000" b="1" dirty="0" err="1"/>
              <a:t>this</a:t>
            </a:r>
            <a:r>
              <a:rPr lang="en-US" sz="2000" dirty="0" err="1"/>
              <a:t>.salary</a:t>
            </a:r>
            <a:r>
              <a:rPr lang="en-US" sz="2000" dirty="0"/>
              <a:t>=salary;  }  </a:t>
            </a:r>
          </a:p>
          <a:p>
            <a:pPr algn="just"/>
            <a:r>
              <a:rPr lang="en-US" sz="2000" b="1" dirty="0"/>
              <a:t>void</a:t>
            </a:r>
            <a:r>
              <a:rPr lang="en-US" sz="2000" dirty="0"/>
              <a:t> display(){System.out.println(id+" "+name+" "+salary);}  </a:t>
            </a:r>
          </a:p>
          <a:p>
            <a:pPr algn="just"/>
            <a:r>
              <a:rPr lang="en-US" sz="2000" dirty="0"/>
              <a:t>}  </a:t>
            </a:r>
          </a:p>
        </p:txBody>
      </p:sp>
      <p:sp>
        <p:nvSpPr>
          <p:cNvPr id="8" name="Rectangle 7"/>
          <p:cNvSpPr/>
          <p:nvPr/>
        </p:nvSpPr>
        <p:spPr>
          <a:xfrm>
            <a:off x="4191000" y="2209800"/>
            <a:ext cx="4191000"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a:t>class</a:t>
            </a:r>
            <a:r>
              <a:rPr lang="en-US" sz="2000" dirty="0"/>
              <a:t> TestSuper5{  </a:t>
            </a:r>
          </a:p>
          <a:p>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a:t>
            </a:r>
          </a:p>
          <a:p>
            <a:r>
              <a:rPr lang="en-US" sz="2000" dirty="0"/>
              <a:t>{  </a:t>
            </a:r>
          </a:p>
          <a:p>
            <a:r>
              <a:rPr lang="en-US" sz="2000" dirty="0" err="1"/>
              <a:t>Emp</a:t>
            </a:r>
            <a:r>
              <a:rPr lang="en-US" sz="2000" dirty="0"/>
              <a:t> e1=</a:t>
            </a:r>
            <a:r>
              <a:rPr lang="en-US" sz="2000" b="1" dirty="0"/>
              <a:t>new</a:t>
            </a:r>
            <a:r>
              <a:rPr lang="en-US" sz="2000" dirty="0"/>
              <a:t> </a:t>
            </a:r>
            <a:r>
              <a:rPr lang="en-US" sz="2000" dirty="0" err="1"/>
              <a:t>Emp</a:t>
            </a:r>
            <a:r>
              <a:rPr lang="en-US" sz="2000" dirty="0"/>
              <a:t>(1,"ankit",45000f);  </a:t>
            </a:r>
          </a:p>
          <a:p>
            <a:r>
              <a:rPr lang="en-US" sz="2000" dirty="0"/>
              <a:t>e1.display();  </a:t>
            </a:r>
          </a:p>
          <a:p>
            <a:r>
              <a:rPr lang="en-US" sz="2000" dirty="0"/>
              <a:t>}}  </a:t>
            </a:r>
          </a:p>
        </p:txBody>
      </p:sp>
      <p:sp>
        <p:nvSpPr>
          <p:cNvPr id="9" name="Rectangle 8"/>
          <p:cNvSpPr/>
          <p:nvPr/>
        </p:nvSpPr>
        <p:spPr>
          <a:xfrm>
            <a:off x="5638800" y="4572000"/>
            <a:ext cx="198120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b="1" dirty="0">
                <a:solidFill>
                  <a:srgbClr val="FF0000"/>
                </a:solidFill>
              </a:rPr>
              <a:t>Output:</a:t>
            </a:r>
          </a:p>
          <a:p>
            <a:r>
              <a:rPr lang="en-US" dirty="0"/>
              <a:t>1 </a:t>
            </a:r>
            <a:r>
              <a:rPr lang="en-US" dirty="0" err="1"/>
              <a:t>ankit</a:t>
            </a:r>
            <a:r>
              <a:rPr lang="en-US" dirty="0"/>
              <a:t> 45000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304800" y="533400"/>
            <a:ext cx="8534400" cy="5401479"/>
          </a:xfrm>
          <a:prstGeom prst="rect">
            <a:avLst/>
          </a:prstGeom>
          <a:noFill/>
          <a:ln w="9525">
            <a:noFill/>
            <a:miter lim="800000"/>
            <a:headEnd/>
            <a:tailEnd/>
          </a:ln>
        </p:spPr>
        <p:txBody>
          <a:bodyPr anchor="ctr">
            <a:spAutoFit/>
          </a:bodyPr>
          <a:lstStyle/>
          <a:p>
            <a:pPr marL="457200" indent="-457200" algn="just" eaLnBrk="1" hangingPunct="1">
              <a:spcBef>
                <a:spcPts val="600"/>
              </a:spcBef>
              <a:buFont typeface="Wingdings" pitchFamily="2" charset="2"/>
              <a:buChar char="§"/>
            </a:pPr>
            <a:r>
              <a:rPr lang="en-US" sz="2200" dirty="0"/>
              <a:t>In a class hierarchy, when a method in a subclass has the </a:t>
            </a:r>
            <a:r>
              <a:rPr lang="en-US" sz="2200" b="1" dirty="0">
                <a:solidFill>
                  <a:srgbClr val="FF0000"/>
                </a:solidFill>
              </a:rPr>
              <a:t>same name and type signature </a:t>
            </a:r>
            <a:r>
              <a:rPr lang="en-US" sz="2200" dirty="0"/>
              <a:t>as a method in its superclass.</a:t>
            </a:r>
          </a:p>
          <a:p>
            <a:pPr marL="457200" indent="-457200" algn="just" eaLnBrk="1" hangingPunct="1">
              <a:spcBef>
                <a:spcPts val="600"/>
              </a:spcBef>
              <a:buFont typeface="Wingdings" pitchFamily="2" charset="2"/>
              <a:buChar char="§"/>
            </a:pPr>
            <a:r>
              <a:rPr lang="en-US" sz="2200" dirty="0"/>
              <a:t>Then the method in the subclass is said to </a:t>
            </a:r>
            <a:r>
              <a:rPr lang="en-US" sz="2200" b="1" dirty="0">
                <a:solidFill>
                  <a:srgbClr val="FF0000"/>
                </a:solidFill>
              </a:rPr>
              <a:t>override</a:t>
            </a:r>
            <a:r>
              <a:rPr lang="en-US" sz="2200" i="1" dirty="0"/>
              <a:t> </a:t>
            </a:r>
            <a:r>
              <a:rPr lang="en-US" sz="2200" dirty="0"/>
              <a:t>the method in the Superclass. </a:t>
            </a:r>
          </a:p>
          <a:p>
            <a:pPr marL="457200" indent="-457200" algn="just" eaLnBrk="1" hangingPunct="1">
              <a:spcBef>
                <a:spcPts val="600"/>
              </a:spcBef>
              <a:buFont typeface="Wingdings" pitchFamily="2" charset="2"/>
              <a:buChar char="§"/>
            </a:pPr>
            <a:r>
              <a:rPr lang="en-US" sz="2200" dirty="0"/>
              <a:t>When an overridden method is called from within a subclass, it will always refer to the version of that method defined by the subclass. </a:t>
            </a:r>
          </a:p>
          <a:p>
            <a:pPr marL="457200" indent="-457200" algn="just" eaLnBrk="1" hangingPunct="1">
              <a:spcBef>
                <a:spcPts val="600"/>
              </a:spcBef>
            </a:pPr>
            <a:r>
              <a:rPr lang="en-US" sz="2200" b="1" dirty="0">
                <a:solidFill>
                  <a:srgbClr val="FF0000"/>
                </a:solidFill>
              </a:rPr>
              <a:t>Usage of Java Method Overriding</a:t>
            </a:r>
          </a:p>
          <a:p>
            <a:pPr lvl="1" indent="-457200" algn="just">
              <a:buFont typeface="Arial" pitchFamily="34" charset="0"/>
              <a:buChar char="•"/>
            </a:pPr>
            <a:r>
              <a:rPr lang="en-US" sz="2200" dirty="0"/>
              <a:t>Method overriding is used to provide the specific implementation of a method which is </a:t>
            </a:r>
            <a:r>
              <a:rPr lang="en-US" sz="2200" b="1" dirty="0"/>
              <a:t>already provided by its superclass.</a:t>
            </a:r>
          </a:p>
          <a:p>
            <a:pPr lvl="1" indent="-457200" algn="just">
              <a:buFont typeface="Arial" pitchFamily="34" charset="0"/>
              <a:buChar char="•"/>
            </a:pPr>
            <a:r>
              <a:rPr lang="en-US" sz="2200" b="1" dirty="0">
                <a:solidFill>
                  <a:srgbClr val="0000FF"/>
                </a:solidFill>
              </a:rPr>
              <a:t>Method overriding is used for runtime polymorphism.</a:t>
            </a:r>
          </a:p>
          <a:p>
            <a:pPr lvl="1" indent="-457200" algn="just">
              <a:buFont typeface="Arial" pitchFamily="34" charset="0"/>
              <a:buChar char="•"/>
            </a:pPr>
            <a:endParaRPr lang="en-US" sz="2200" b="1" dirty="0">
              <a:solidFill>
                <a:srgbClr val="0000FF"/>
              </a:solidFill>
            </a:endParaRPr>
          </a:p>
          <a:p>
            <a:pPr lvl="1" indent="-457200" algn="just"/>
            <a:r>
              <a:rPr lang="en-US" sz="2200" b="1" dirty="0">
                <a:solidFill>
                  <a:srgbClr val="FF0000"/>
                </a:solidFill>
              </a:rPr>
              <a:t>Rules for Java Method Overriding</a:t>
            </a:r>
          </a:p>
          <a:p>
            <a:pPr lvl="1" indent="-457200" algn="just">
              <a:buFont typeface="Arial" pitchFamily="34" charset="0"/>
              <a:buChar char="•"/>
            </a:pPr>
            <a:r>
              <a:rPr lang="en-US" sz="2200" dirty="0"/>
              <a:t>The method must have the </a:t>
            </a:r>
            <a:r>
              <a:rPr lang="en-US" sz="2200" b="1" dirty="0">
                <a:solidFill>
                  <a:srgbClr val="0000FF"/>
                </a:solidFill>
              </a:rPr>
              <a:t>same name as in the parent class.</a:t>
            </a:r>
          </a:p>
          <a:p>
            <a:pPr lvl="1" indent="-457200" algn="just">
              <a:buFont typeface="Arial" pitchFamily="34" charset="0"/>
              <a:buChar char="•"/>
            </a:pPr>
            <a:r>
              <a:rPr lang="en-US" sz="2200" dirty="0"/>
              <a:t>The method must have the </a:t>
            </a:r>
            <a:r>
              <a:rPr lang="en-US" sz="2200" b="1" dirty="0">
                <a:solidFill>
                  <a:srgbClr val="0000FF"/>
                </a:solidFill>
              </a:rPr>
              <a:t>same parameter as in the parent class.</a:t>
            </a:r>
          </a:p>
          <a:p>
            <a:pPr lvl="1" indent="-457200" algn="just">
              <a:buFont typeface="Arial" pitchFamily="34" charset="0"/>
              <a:buChar char="•"/>
            </a:pPr>
            <a:r>
              <a:rPr lang="en-US" sz="2200" dirty="0"/>
              <a:t>There must be an </a:t>
            </a:r>
            <a:r>
              <a:rPr lang="en-US" sz="2200" b="1" dirty="0">
                <a:solidFill>
                  <a:srgbClr val="0000FF"/>
                </a:solidFill>
              </a:rPr>
              <a:t>IS-A relationship (inheritance).</a:t>
            </a:r>
            <a:endParaRPr lang="en-IN" sz="2200" b="1" dirty="0">
              <a:solidFill>
                <a:srgbClr val="0000FF"/>
              </a:solidFill>
            </a:endParaRPr>
          </a:p>
        </p:txBody>
      </p:sp>
      <p:sp>
        <p:nvSpPr>
          <p:cNvPr id="7172" name="Rectangle 4"/>
          <p:cNvSpPr>
            <a:spLocks noChangeArrowheads="1"/>
          </p:cNvSpPr>
          <p:nvPr/>
        </p:nvSpPr>
        <p:spPr bwMode="auto">
          <a:xfrm>
            <a:off x="2895600" y="0"/>
            <a:ext cx="3379788" cy="523875"/>
          </a:xfrm>
          <a:prstGeom prst="rect">
            <a:avLst/>
          </a:prstGeom>
          <a:noFill/>
          <a:ln w="9525">
            <a:noFill/>
            <a:miter lim="800000"/>
            <a:headEnd/>
            <a:tailEnd/>
          </a:ln>
        </p:spPr>
        <p:txBody>
          <a:bodyPr wrap="none">
            <a:spAutoFit/>
          </a:bodyPr>
          <a:lstStyle/>
          <a:p>
            <a:r>
              <a:rPr lang="en-IN" sz="2800" b="1" dirty="0">
                <a:solidFill>
                  <a:srgbClr val="0000FF"/>
                </a:solidFill>
                <a:cs typeface="Times New Roman" pitchFamily="18" charset="0"/>
              </a:rPr>
              <a:t>Method Overriding</a:t>
            </a:r>
          </a:p>
        </p:txBody>
      </p:sp>
      <p:sp>
        <p:nvSpPr>
          <p:cNvPr id="5" name="Footer Placeholder 4"/>
          <p:cNvSpPr>
            <a:spLocks noGrp="1"/>
          </p:cNvSpPr>
          <p:nvPr>
            <p:ph type="ftr" sz="quarter" idx="11"/>
          </p:nvPr>
        </p:nvSpPr>
        <p:spPr/>
        <p:txBody>
          <a:bodyPr/>
          <a:lstStyle/>
          <a:p>
            <a:r>
              <a:rPr lang="en-US" smtClean="0"/>
              <a:t>Unit-2 </a:t>
            </a:r>
            <a:endParaRPr 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304800" y="533400"/>
            <a:ext cx="8534400" cy="1292662"/>
          </a:xfrm>
          <a:prstGeom prst="rect">
            <a:avLst/>
          </a:prstGeom>
          <a:noFill/>
          <a:ln w="9525">
            <a:noFill/>
            <a:miter lim="800000"/>
            <a:headEnd/>
            <a:tailEnd/>
          </a:ln>
        </p:spPr>
        <p:txBody>
          <a:bodyPr anchor="ctr">
            <a:spAutoFit/>
          </a:bodyPr>
          <a:lstStyle/>
          <a:p>
            <a:pPr marL="457200" indent="-457200" algn="just" eaLnBrk="1" hangingPunct="1">
              <a:spcBef>
                <a:spcPts val="600"/>
              </a:spcBef>
              <a:buFont typeface="Wingdings" pitchFamily="2" charset="2"/>
              <a:buChar char="§"/>
            </a:pPr>
            <a:r>
              <a:rPr lang="en-US" sz="2200" dirty="0"/>
              <a:t>Reference:</a:t>
            </a:r>
          </a:p>
          <a:p>
            <a:pPr marL="457200" indent="-457200" algn="just">
              <a:spcBef>
                <a:spcPts val="600"/>
              </a:spcBef>
              <a:buFont typeface="Wingdings" pitchFamily="2" charset="2"/>
              <a:buChar char="§"/>
            </a:pPr>
            <a:r>
              <a:rPr lang="en-US" sz="2200" dirty="0"/>
              <a:t> </a:t>
            </a:r>
            <a:r>
              <a:rPr lang="en-IN" sz="2400" b="1" dirty="0">
                <a:solidFill>
                  <a:srgbClr val="0000FF"/>
                </a:solidFill>
                <a:cs typeface="Times New Roman" pitchFamily="18" charset="0"/>
              </a:rPr>
              <a:t>Method Overloading and Overriding </a:t>
            </a:r>
          </a:p>
          <a:p>
            <a:pPr marL="457200" indent="-457200" algn="just" eaLnBrk="1" hangingPunct="1">
              <a:spcBef>
                <a:spcPts val="600"/>
              </a:spcBef>
              <a:buFont typeface="Wingdings" pitchFamily="2" charset="2"/>
              <a:buChar char="§"/>
            </a:pPr>
            <a:endParaRPr lang="en-IN" sz="2200" b="1" dirty="0">
              <a:solidFill>
                <a:srgbClr val="0000FF"/>
              </a:solidFill>
            </a:endParaRPr>
          </a:p>
        </p:txBody>
      </p:sp>
      <p:sp>
        <p:nvSpPr>
          <p:cNvPr id="7172" name="Rectangle 4"/>
          <p:cNvSpPr>
            <a:spLocks noChangeArrowheads="1"/>
          </p:cNvSpPr>
          <p:nvPr/>
        </p:nvSpPr>
        <p:spPr bwMode="auto">
          <a:xfrm>
            <a:off x="2895600" y="0"/>
            <a:ext cx="3379788" cy="523875"/>
          </a:xfrm>
          <a:prstGeom prst="rect">
            <a:avLst/>
          </a:prstGeom>
          <a:noFill/>
          <a:ln w="9525">
            <a:noFill/>
            <a:miter lim="800000"/>
            <a:headEnd/>
            <a:tailEnd/>
          </a:ln>
        </p:spPr>
        <p:txBody>
          <a:bodyPr wrap="none">
            <a:spAutoFit/>
          </a:bodyPr>
          <a:lstStyle/>
          <a:p>
            <a:r>
              <a:rPr lang="en-IN" sz="2800" b="1" dirty="0">
                <a:solidFill>
                  <a:srgbClr val="0000FF"/>
                </a:solidFill>
                <a:cs typeface="Times New Roman" pitchFamily="18" charset="0"/>
              </a:rPr>
              <a:t>Method Overriding</a:t>
            </a:r>
          </a:p>
        </p:txBody>
      </p:sp>
      <p:sp>
        <p:nvSpPr>
          <p:cNvPr id="5" name="Footer Placeholder 4"/>
          <p:cNvSpPr>
            <a:spLocks noGrp="1"/>
          </p:cNvSpPr>
          <p:nvPr>
            <p:ph type="ftr" sz="quarter" idx="11"/>
          </p:nvPr>
        </p:nvSpPr>
        <p:spPr/>
        <p:txBody>
          <a:bodyPr/>
          <a:lstStyle/>
          <a:p>
            <a:r>
              <a:rPr lang="en-US" smtClean="0"/>
              <a:t>Unit-2 </a:t>
            </a:r>
            <a:endParaRPr lang="en-US" dirty="0"/>
          </a:p>
        </p:txBody>
      </p:sp>
      <p:sp>
        <p:nvSpPr>
          <p:cNvPr id="6" name="Rectangle 5"/>
          <p:cNvSpPr/>
          <p:nvPr/>
        </p:nvSpPr>
        <p:spPr>
          <a:xfrm>
            <a:off x="762000" y="1676400"/>
            <a:ext cx="6324600" cy="1938992"/>
          </a:xfrm>
          <a:prstGeom prst="rect">
            <a:avLst/>
          </a:prstGeom>
        </p:spPr>
        <p:txBody>
          <a:bodyPr wrap="square">
            <a:spAutoFit/>
          </a:bodyPr>
          <a:lstStyle/>
          <a:p>
            <a:r>
              <a:rPr lang="en-US" sz="2000" dirty="0">
                <a:hlinkClick r:id="rId3"/>
              </a:rPr>
              <a:t>https://youtu.be/KqAXwUcMR9M</a:t>
            </a:r>
          </a:p>
          <a:p>
            <a:endParaRPr lang="en-US" sz="2000" dirty="0">
              <a:hlinkClick r:id="rId3"/>
            </a:endParaRPr>
          </a:p>
          <a:p>
            <a:r>
              <a:rPr lang="en-US" sz="2000" dirty="0">
                <a:hlinkClick r:id="rId3"/>
              </a:rPr>
              <a:t>https://youtu.be/jg4MpYr1TBc</a:t>
            </a:r>
          </a:p>
          <a:p>
            <a:endParaRPr lang="en-US" sz="2000" dirty="0">
              <a:hlinkClick r:id="rId3"/>
            </a:endParaRPr>
          </a:p>
          <a:p>
            <a:r>
              <a:rPr lang="en-US" sz="2000" dirty="0">
                <a:hlinkClick r:id="rId3"/>
              </a:rPr>
              <a:t>https://www.javatpoint.com/method-overriding-in-java</a:t>
            </a:r>
            <a:endParaRPr lang="en-US" sz="2000" dirty="0"/>
          </a:p>
          <a:p>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
          <p:cNvSpPr>
            <a:spLocks noChangeArrowheads="1"/>
          </p:cNvSpPr>
          <p:nvPr/>
        </p:nvSpPr>
        <p:spPr bwMode="auto">
          <a:xfrm>
            <a:off x="228600" y="457200"/>
            <a:ext cx="4876800" cy="6462713"/>
          </a:xfrm>
          <a:prstGeom prst="rect">
            <a:avLst/>
          </a:prstGeom>
          <a:noFill/>
          <a:ln w="9525">
            <a:noFill/>
            <a:miter lim="800000"/>
            <a:headEnd/>
            <a:tailEnd/>
          </a:ln>
        </p:spPr>
        <p:txBody>
          <a:bodyPr anchor="ctr">
            <a:spAutoFit/>
          </a:bodyPr>
          <a:lstStyle/>
          <a:p>
            <a:pPr eaLnBrk="1" hangingPunct="1"/>
            <a:r>
              <a:rPr lang="en-US" sz="1800" b="1" dirty="0">
                <a:solidFill>
                  <a:srgbClr val="0000FF"/>
                </a:solidFill>
              </a:rPr>
              <a:t>class A </a:t>
            </a:r>
            <a:r>
              <a:rPr lang="en-US" sz="1800" dirty="0"/>
              <a:t>{</a:t>
            </a:r>
            <a:endParaRPr lang="en-IN" sz="1800" dirty="0"/>
          </a:p>
          <a:p>
            <a:pPr eaLnBrk="1" hangingPunct="1"/>
            <a:r>
              <a:rPr lang="en-US" sz="1800" dirty="0" err="1"/>
              <a:t>int</a:t>
            </a:r>
            <a:r>
              <a:rPr lang="en-US" sz="1800" dirty="0"/>
              <a:t> </a:t>
            </a:r>
            <a:r>
              <a:rPr lang="en-US" sz="1800" dirty="0" err="1"/>
              <a:t>i</a:t>
            </a:r>
            <a:r>
              <a:rPr lang="en-US" sz="1800" dirty="0"/>
              <a:t>, j;</a:t>
            </a:r>
            <a:endParaRPr lang="en-IN" sz="1800" dirty="0"/>
          </a:p>
          <a:p>
            <a:pPr eaLnBrk="1" hangingPunct="1"/>
            <a:r>
              <a:rPr lang="en-US" sz="1800" dirty="0"/>
              <a:t>A(</a:t>
            </a:r>
            <a:r>
              <a:rPr lang="en-US" sz="1800" dirty="0" err="1"/>
              <a:t>int</a:t>
            </a:r>
            <a:r>
              <a:rPr lang="en-US" sz="1800" dirty="0"/>
              <a:t> a, </a:t>
            </a:r>
            <a:r>
              <a:rPr lang="en-US" sz="1800" dirty="0" err="1"/>
              <a:t>int</a:t>
            </a:r>
            <a:r>
              <a:rPr lang="en-US" sz="1800" dirty="0"/>
              <a:t> b) {</a:t>
            </a:r>
            <a:endParaRPr lang="en-IN" sz="1800" dirty="0"/>
          </a:p>
          <a:p>
            <a:pPr eaLnBrk="1" hangingPunct="1"/>
            <a:r>
              <a:rPr lang="en-US" sz="1800" dirty="0" err="1"/>
              <a:t>i</a:t>
            </a:r>
            <a:r>
              <a:rPr lang="en-US" sz="1800" dirty="0"/>
              <a:t> = a;</a:t>
            </a:r>
            <a:endParaRPr lang="en-IN" sz="1800" dirty="0"/>
          </a:p>
          <a:p>
            <a:pPr eaLnBrk="1" hangingPunct="1"/>
            <a:r>
              <a:rPr lang="en-US" sz="1800" dirty="0"/>
              <a:t>j = b;</a:t>
            </a:r>
            <a:endParaRPr lang="en-IN" sz="1800" dirty="0"/>
          </a:p>
          <a:p>
            <a:pPr eaLnBrk="1" hangingPunct="1"/>
            <a:r>
              <a:rPr lang="en-US" sz="1800" dirty="0"/>
              <a:t>}</a:t>
            </a:r>
            <a:endParaRPr lang="en-IN" sz="1800" dirty="0"/>
          </a:p>
          <a:p>
            <a:pPr eaLnBrk="1" hangingPunct="1"/>
            <a:r>
              <a:rPr lang="en-US" sz="1800" b="1" dirty="0"/>
              <a:t>// display </a:t>
            </a:r>
            <a:r>
              <a:rPr lang="en-US" sz="1800" b="1" dirty="0" err="1"/>
              <a:t>i</a:t>
            </a:r>
            <a:r>
              <a:rPr lang="en-US" sz="1800" b="1" dirty="0"/>
              <a:t> and j</a:t>
            </a:r>
            <a:endParaRPr lang="en-IN" sz="1800" b="1" dirty="0"/>
          </a:p>
          <a:p>
            <a:pPr eaLnBrk="1" hangingPunct="1"/>
            <a:r>
              <a:rPr lang="en-US" sz="1800" b="1" dirty="0">
                <a:solidFill>
                  <a:srgbClr val="FF0000"/>
                </a:solidFill>
              </a:rPr>
              <a:t>void show() </a:t>
            </a:r>
            <a:r>
              <a:rPr lang="en-US" sz="1800" dirty="0"/>
              <a:t>{</a:t>
            </a:r>
            <a:endParaRPr lang="en-IN" sz="1800" dirty="0"/>
          </a:p>
          <a:p>
            <a:pPr eaLnBrk="1" hangingPunct="1"/>
            <a:r>
              <a:rPr lang="en-US" sz="1800" dirty="0"/>
              <a:t>System.out.println("</a:t>
            </a:r>
            <a:r>
              <a:rPr lang="en-US" sz="1800" dirty="0" err="1"/>
              <a:t>i</a:t>
            </a:r>
            <a:r>
              <a:rPr lang="en-US" sz="1800" dirty="0"/>
              <a:t> and j: " + </a:t>
            </a:r>
            <a:r>
              <a:rPr lang="en-US" sz="1800" dirty="0" err="1"/>
              <a:t>i</a:t>
            </a:r>
            <a:r>
              <a:rPr lang="en-US" sz="1800" dirty="0"/>
              <a:t> + " " + j);</a:t>
            </a:r>
            <a:endParaRPr lang="en-IN" sz="1800" dirty="0"/>
          </a:p>
          <a:p>
            <a:pPr eaLnBrk="1" hangingPunct="1"/>
            <a:r>
              <a:rPr lang="en-US" sz="1800" dirty="0"/>
              <a:t>}</a:t>
            </a:r>
            <a:endParaRPr lang="en-IN" sz="1800" dirty="0"/>
          </a:p>
          <a:p>
            <a:pPr eaLnBrk="1" hangingPunct="1"/>
            <a:r>
              <a:rPr lang="en-US" sz="1800" dirty="0"/>
              <a:t>}</a:t>
            </a:r>
            <a:endParaRPr lang="en-IN" sz="1800" dirty="0"/>
          </a:p>
          <a:p>
            <a:pPr eaLnBrk="1" hangingPunct="1"/>
            <a:r>
              <a:rPr lang="en-US" sz="1800" b="1" dirty="0">
                <a:solidFill>
                  <a:srgbClr val="0000FF"/>
                </a:solidFill>
              </a:rPr>
              <a:t>class B </a:t>
            </a:r>
            <a:r>
              <a:rPr lang="en-US" sz="1800" dirty="0"/>
              <a:t>extends A {</a:t>
            </a:r>
            <a:endParaRPr lang="en-IN" sz="1800" dirty="0"/>
          </a:p>
          <a:p>
            <a:pPr eaLnBrk="1" hangingPunct="1"/>
            <a:r>
              <a:rPr lang="en-US" sz="1800" dirty="0" err="1"/>
              <a:t>int</a:t>
            </a:r>
            <a:r>
              <a:rPr lang="en-US" sz="1800" dirty="0"/>
              <a:t> k;</a:t>
            </a:r>
            <a:endParaRPr lang="en-IN" sz="1800" dirty="0"/>
          </a:p>
          <a:p>
            <a:pPr eaLnBrk="1" hangingPunct="1"/>
            <a:r>
              <a:rPr lang="en-US" sz="1800" dirty="0"/>
              <a:t>B(</a:t>
            </a:r>
            <a:r>
              <a:rPr lang="en-US" sz="1800" dirty="0" err="1"/>
              <a:t>int</a:t>
            </a:r>
            <a:r>
              <a:rPr lang="en-US" sz="1800" dirty="0"/>
              <a:t> a, </a:t>
            </a:r>
            <a:r>
              <a:rPr lang="en-US" sz="1800" dirty="0" err="1"/>
              <a:t>int</a:t>
            </a:r>
            <a:r>
              <a:rPr lang="en-US" sz="1800" dirty="0"/>
              <a:t> b, </a:t>
            </a:r>
            <a:r>
              <a:rPr lang="en-US" sz="1800" dirty="0" err="1"/>
              <a:t>int</a:t>
            </a:r>
            <a:r>
              <a:rPr lang="en-US" sz="1800" dirty="0"/>
              <a:t> c) {</a:t>
            </a:r>
            <a:endParaRPr lang="en-IN" sz="1800" dirty="0"/>
          </a:p>
          <a:p>
            <a:pPr eaLnBrk="1" hangingPunct="1"/>
            <a:r>
              <a:rPr lang="en-US" sz="1800" b="1" dirty="0"/>
              <a:t>super(a, b);</a:t>
            </a:r>
            <a:endParaRPr lang="en-IN" sz="1800" b="1" dirty="0"/>
          </a:p>
          <a:p>
            <a:pPr eaLnBrk="1" hangingPunct="1"/>
            <a:r>
              <a:rPr lang="en-US" sz="1800" dirty="0"/>
              <a:t>k = c;</a:t>
            </a:r>
            <a:endParaRPr lang="en-IN" sz="1800" dirty="0"/>
          </a:p>
          <a:p>
            <a:pPr eaLnBrk="1" hangingPunct="1"/>
            <a:r>
              <a:rPr lang="en-US" sz="1800" dirty="0"/>
              <a:t>}</a:t>
            </a:r>
            <a:endParaRPr lang="en-IN" sz="1800" dirty="0"/>
          </a:p>
          <a:p>
            <a:pPr eaLnBrk="1" hangingPunct="1"/>
            <a:r>
              <a:rPr lang="en-US" sz="1800" b="1" dirty="0"/>
              <a:t>// display k – this overrides show() in A</a:t>
            </a:r>
            <a:endParaRPr lang="en-IN" sz="1800" b="1" dirty="0"/>
          </a:p>
          <a:p>
            <a:pPr eaLnBrk="1" hangingPunct="1"/>
            <a:r>
              <a:rPr lang="en-US" sz="1800" b="1" dirty="0">
                <a:solidFill>
                  <a:srgbClr val="FF0000"/>
                </a:solidFill>
              </a:rPr>
              <a:t>void show() </a:t>
            </a:r>
            <a:r>
              <a:rPr lang="en-US" sz="1800" dirty="0"/>
              <a:t>{</a:t>
            </a:r>
            <a:endParaRPr lang="en-IN" sz="1800" dirty="0"/>
          </a:p>
          <a:p>
            <a:pPr eaLnBrk="1" hangingPunct="1"/>
            <a:r>
              <a:rPr lang="en-US" sz="1800" dirty="0"/>
              <a:t>System.out.println("k: " + k);</a:t>
            </a:r>
            <a:endParaRPr lang="en-IN" sz="1800" dirty="0"/>
          </a:p>
          <a:p>
            <a:pPr eaLnBrk="1" hangingPunct="1"/>
            <a:r>
              <a:rPr lang="en-US" sz="1800" dirty="0"/>
              <a:t>}</a:t>
            </a:r>
            <a:endParaRPr lang="en-IN" sz="1800" dirty="0"/>
          </a:p>
          <a:p>
            <a:pPr eaLnBrk="1" hangingPunct="1"/>
            <a:r>
              <a:rPr lang="en-US" sz="1800" dirty="0"/>
              <a:t>}</a:t>
            </a:r>
            <a:endParaRPr lang="en-IN" sz="1800" dirty="0"/>
          </a:p>
          <a:p>
            <a:pPr eaLnBrk="1" hangingPunct="1"/>
            <a:endParaRPr lang="en-IN" sz="1800" dirty="0"/>
          </a:p>
        </p:txBody>
      </p:sp>
      <p:sp>
        <p:nvSpPr>
          <p:cNvPr id="8196" name="Rectangle 4"/>
          <p:cNvSpPr>
            <a:spLocks noChangeArrowheads="1"/>
          </p:cNvSpPr>
          <p:nvPr/>
        </p:nvSpPr>
        <p:spPr bwMode="auto">
          <a:xfrm>
            <a:off x="2895600" y="0"/>
            <a:ext cx="3379788" cy="523875"/>
          </a:xfrm>
          <a:prstGeom prst="rect">
            <a:avLst/>
          </a:prstGeom>
          <a:noFill/>
          <a:ln w="9525">
            <a:noFill/>
            <a:miter lim="800000"/>
            <a:headEnd/>
            <a:tailEnd/>
          </a:ln>
        </p:spPr>
        <p:txBody>
          <a:bodyPr wrap="none">
            <a:spAutoFit/>
          </a:bodyPr>
          <a:lstStyle/>
          <a:p>
            <a:r>
              <a:rPr lang="en-IN" sz="2800" b="1">
                <a:solidFill>
                  <a:srgbClr val="0000FF"/>
                </a:solidFill>
                <a:cs typeface="Times New Roman" pitchFamily="18" charset="0"/>
              </a:rPr>
              <a:t>Method Overriding</a:t>
            </a:r>
          </a:p>
        </p:txBody>
      </p:sp>
      <p:sp>
        <p:nvSpPr>
          <p:cNvPr id="8197" name="Rectangle 4"/>
          <p:cNvSpPr>
            <a:spLocks noChangeArrowheads="1"/>
          </p:cNvSpPr>
          <p:nvPr/>
        </p:nvSpPr>
        <p:spPr bwMode="auto">
          <a:xfrm>
            <a:off x="4876800" y="1447800"/>
            <a:ext cx="4038600" cy="2585323"/>
          </a:xfrm>
          <a:prstGeom prst="rect">
            <a:avLst/>
          </a:prstGeom>
          <a:noFill/>
          <a:ln w="9525">
            <a:noFill/>
            <a:miter lim="800000"/>
            <a:headEnd/>
            <a:tailEnd/>
          </a:ln>
        </p:spPr>
        <p:txBody>
          <a:bodyPr wrap="square">
            <a:spAutoFit/>
          </a:bodyPr>
          <a:lstStyle/>
          <a:p>
            <a:pPr eaLnBrk="1" hangingPunct="1"/>
            <a:r>
              <a:rPr lang="en-US" sz="1800" dirty="0"/>
              <a:t>class Override {</a:t>
            </a:r>
            <a:endParaRPr lang="en-IN" sz="1800" dirty="0"/>
          </a:p>
          <a:p>
            <a:pPr eaLnBrk="1" hangingPunct="1"/>
            <a:r>
              <a:rPr lang="en-US" sz="1800" dirty="0"/>
              <a:t>public static void main(String </a:t>
            </a:r>
            <a:r>
              <a:rPr lang="en-US" sz="1800" dirty="0" err="1"/>
              <a:t>args</a:t>
            </a:r>
            <a:r>
              <a:rPr lang="en-US" sz="1800" dirty="0"/>
              <a:t>[]) {</a:t>
            </a:r>
            <a:endParaRPr lang="en-IN" sz="1800" dirty="0"/>
          </a:p>
          <a:p>
            <a:pPr eaLnBrk="1" hangingPunct="1"/>
            <a:r>
              <a:rPr lang="en-US" sz="1800" dirty="0"/>
              <a:t>B </a:t>
            </a:r>
            <a:r>
              <a:rPr lang="en-US" sz="1800" dirty="0" err="1"/>
              <a:t>subOb</a:t>
            </a:r>
            <a:r>
              <a:rPr lang="en-US" sz="1800" dirty="0"/>
              <a:t> = new B(1, 2, 3);</a:t>
            </a:r>
            <a:endParaRPr lang="en-IN" sz="1800" dirty="0"/>
          </a:p>
          <a:p>
            <a:pPr eaLnBrk="1" hangingPunct="1"/>
            <a:r>
              <a:rPr lang="en-US" sz="1800" dirty="0" err="1"/>
              <a:t>subOb.show</a:t>
            </a:r>
            <a:r>
              <a:rPr lang="en-US" sz="1800" dirty="0"/>
              <a:t>(); </a:t>
            </a:r>
            <a:r>
              <a:rPr lang="en-US" sz="1800" b="1" dirty="0">
                <a:solidFill>
                  <a:srgbClr val="0000FF"/>
                </a:solidFill>
              </a:rPr>
              <a:t>// this calls show() in B</a:t>
            </a:r>
            <a:endParaRPr lang="en-IN" sz="1800" b="1" dirty="0">
              <a:solidFill>
                <a:srgbClr val="0000FF"/>
              </a:solidFill>
            </a:endParaRPr>
          </a:p>
          <a:p>
            <a:pPr eaLnBrk="1" hangingPunct="1"/>
            <a:r>
              <a:rPr lang="en-US" sz="1800" dirty="0"/>
              <a:t>}</a:t>
            </a:r>
            <a:endParaRPr lang="en-IN" sz="1800" dirty="0"/>
          </a:p>
          <a:p>
            <a:pPr eaLnBrk="1" hangingPunct="1"/>
            <a:r>
              <a:rPr lang="en-US" sz="1800" dirty="0"/>
              <a:t>}</a:t>
            </a:r>
            <a:endParaRPr lang="en-IN" sz="1800" dirty="0"/>
          </a:p>
          <a:p>
            <a:pPr eaLnBrk="1" hangingPunct="1"/>
            <a:endParaRPr lang="en-US" sz="1800" dirty="0"/>
          </a:p>
          <a:p>
            <a:pPr eaLnBrk="1" hangingPunct="1"/>
            <a:endParaRPr lang="en-US" sz="1800" dirty="0"/>
          </a:p>
          <a:p>
            <a:pPr eaLnBrk="1" hangingPunct="1"/>
            <a:endParaRPr lang="en-US" sz="1800" dirty="0"/>
          </a:p>
        </p:txBody>
      </p:sp>
      <p:cxnSp>
        <p:nvCxnSpPr>
          <p:cNvPr id="7" name="Straight Connector 6"/>
          <p:cNvCxnSpPr/>
          <p:nvPr/>
        </p:nvCxnSpPr>
        <p:spPr>
          <a:xfrm rot="5400000">
            <a:off x="1714501" y="3617912"/>
            <a:ext cx="6019800" cy="3175"/>
          </a:xfrm>
          <a:prstGeom prst="line">
            <a:avLst/>
          </a:prstGeom>
        </p:spPr>
        <p:style>
          <a:lnRef idx="3">
            <a:schemeClr val="accent2"/>
          </a:lnRef>
          <a:fillRef idx="0">
            <a:schemeClr val="accent2"/>
          </a:fillRef>
          <a:effectRef idx="2">
            <a:schemeClr val="accent2"/>
          </a:effectRef>
          <a:fontRef idx="minor">
            <a:schemeClr val="tx1"/>
          </a:fontRef>
        </p:style>
      </p:cxnSp>
      <p:sp>
        <p:nvSpPr>
          <p:cNvPr id="8" name="Footer Placeholder 7"/>
          <p:cNvSpPr>
            <a:spLocks noGrp="1"/>
          </p:cNvSpPr>
          <p:nvPr>
            <p:ph type="ftr" sz="quarter" idx="11"/>
          </p:nvPr>
        </p:nvSpPr>
        <p:spPr/>
        <p:txBody>
          <a:bodyPr/>
          <a:lstStyle/>
          <a:p>
            <a:r>
              <a:rPr lang="en-US" smtClean="0"/>
              <a:t>Unit-2 </a:t>
            </a:r>
            <a:endParaRPr lang="en-US"/>
          </a:p>
        </p:txBody>
      </p:sp>
      <p:sp>
        <p:nvSpPr>
          <p:cNvPr id="9" name="Rectangle 8"/>
          <p:cNvSpPr/>
          <p:nvPr/>
        </p:nvSpPr>
        <p:spPr>
          <a:xfrm>
            <a:off x="5029200" y="3886200"/>
            <a:ext cx="1828800" cy="646331"/>
          </a:xfrm>
          <a:prstGeom prst="rect">
            <a:avLst/>
          </a:prstGeom>
        </p:spPr>
        <p:txBody>
          <a:bodyPr wrap="square">
            <a:spAutoFit/>
          </a:bodyPr>
          <a:lstStyle/>
          <a:p>
            <a:r>
              <a:rPr lang="en-US" b="1" dirty="0">
                <a:solidFill>
                  <a:srgbClr val="FF0000"/>
                </a:solidFill>
              </a:rPr>
              <a:t>Output:</a:t>
            </a:r>
            <a:endParaRPr lang="en-IN" b="1" dirty="0">
              <a:solidFill>
                <a:srgbClr val="FF0000"/>
              </a:solidFill>
            </a:endParaRPr>
          </a:p>
          <a:p>
            <a:r>
              <a:rPr lang="en-US" b="1" dirty="0"/>
              <a:t>k: 3</a:t>
            </a:r>
            <a:endParaRPr lang="en-IN"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1600200" y="0"/>
            <a:ext cx="6019800" cy="461963"/>
          </a:xfrm>
          <a:prstGeom prst="rect">
            <a:avLst/>
          </a:prstGeom>
          <a:noFill/>
          <a:ln w="9525">
            <a:noFill/>
            <a:miter lim="800000"/>
            <a:headEnd/>
            <a:tailEnd/>
          </a:ln>
        </p:spPr>
        <p:txBody>
          <a:bodyPr>
            <a:spAutoFit/>
          </a:bodyPr>
          <a:lstStyle/>
          <a:p>
            <a:pPr algn="ctr" eaLnBrk="1" hangingPunct="1"/>
            <a:r>
              <a:rPr lang="en-US" sz="2400" b="1">
                <a:solidFill>
                  <a:srgbClr val="0000FF"/>
                </a:solidFill>
              </a:rPr>
              <a:t>   What do you understand?</a:t>
            </a:r>
            <a:endParaRPr lang="en-IN" sz="2400">
              <a:solidFill>
                <a:srgbClr val="0000FF"/>
              </a:solidFill>
            </a:endParaRPr>
          </a:p>
        </p:txBody>
      </p:sp>
      <p:pic>
        <p:nvPicPr>
          <p:cNvPr id="4100" name="Picture 6" descr="ANd9GcSG10Bja7X_m6X8d2r7S2O-OCNXFbRqoEP6uZk3a-R8akfCVqbK6w"/>
          <p:cNvPicPr>
            <a:picLocks noChangeAspect="1" noChangeArrowheads="1"/>
          </p:cNvPicPr>
          <p:nvPr/>
        </p:nvPicPr>
        <p:blipFill>
          <a:blip r:embed="rId2"/>
          <a:srcRect/>
          <a:stretch>
            <a:fillRect/>
          </a:stretch>
        </p:blipFill>
        <p:spPr bwMode="auto">
          <a:xfrm>
            <a:off x="1066800" y="1066800"/>
            <a:ext cx="7158182" cy="381000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US" smtClean="0"/>
              <a:t>Unit-2 </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ChangeArrowheads="1"/>
          </p:cNvSpPr>
          <p:nvPr/>
        </p:nvSpPr>
        <p:spPr bwMode="auto">
          <a:xfrm>
            <a:off x="152400" y="0"/>
            <a:ext cx="8839200" cy="400110"/>
          </a:xfrm>
          <a:prstGeom prst="rect">
            <a:avLst/>
          </a:prstGeom>
          <a:noFill/>
          <a:ln w="9525">
            <a:noFill/>
            <a:miter lim="800000"/>
            <a:headEnd/>
            <a:tailEnd/>
          </a:ln>
        </p:spPr>
        <p:txBody>
          <a:bodyPr>
            <a:spAutoFit/>
          </a:bodyPr>
          <a:lstStyle/>
          <a:p>
            <a:r>
              <a:rPr lang="en-US" sz="2000" b="1" dirty="0">
                <a:solidFill>
                  <a:srgbClr val="0000FF"/>
                </a:solidFill>
                <a:cs typeface="Times New Roman" pitchFamily="18" charset="0"/>
              </a:rPr>
              <a:t>// Methods with differing type signatures are overloaded – </a:t>
            </a:r>
            <a:r>
              <a:rPr lang="en-US" sz="2000" b="1" dirty="0">
                <a:solidFill>
                  <a:srgbClr val="FF0000"/>
                </a:solidFill>
                <a:cs typeface="Times New Roman" pitchFamily="18" charset="0"/>
              </a:rPr>
              <a:t>not overridden</a:t>
            </a:r>
            <a:r>
              <a:rPr lang="en-US" sz="2000" b="1" dirty="0">
                <a:solidFill>
                  <a:srgbClr val="0000FF"/>
                </a:solidFill>
                <a:cs typeface="Times New Roman" pitchFamily="18" charset="0"/>
              </a:rPr>
              <a:t>.</a:t>
            </a:r>
            <a:endParaRPr lang="en-US" sz="2000" dirty="0">
              <a:solidFill>
                <a:srgbClr val="0000FF"/>
              </a:solidFill>
            </a:endParaRPr>
          </a:p>
        </p:txBody>
      </p:sp>
      <p:sp>
        <p:nvSpPr>
          <p:cNvPr id="9220" name="Rectangle 7"/>
          <p:cNvSpPr>
            <a:spLocks noChangeArrowheads="1"/>
          </p:cNvSpPr>
          <p:nvPr/>
        </p:nvSpPr>
        <p:spPr bwMode="auto">
          <a:xfrm>
            <a:off x="381000" y="609600"/>
            <a:ext cx="8534400" cy="5908675"/>
          </a:xfrm>
          <a:prstGeom prst="rect">
            <a:avLst/>
          </a:prstGeom>
          <a:noFill/>
          <a:ln w="9525">
            <a:noFill/>
            <a:miter lim="800000"/>
            <a:headEnd/>
            <a:tailEnd/>
          </a:ln>
        </p:spPr>
        <p:txBody>
          <a:bodyPr wrap="square" anchor="ctr">
            <a:spAutoFit/>
          </a:bodyPr>
          <a:lstStyle/>
          <a:p>
            <a:r>
              <a:rPr lang="en-US" sz="1800" b="1" dirty="0">
                <a:solidFill>
                  <a:srgbClr val="0000FF"/>
                </a:solidFill>
                <a:cs typeface="Times New Roman" pitchFamily="18" charset="0"/>
              </a:rPr>
              <a:t>class A </a:t>
            </a:r>
            <a:r>
              <a:rPr lang="en-US" sz="1800" dirty="0">
                <a:solidFill>
                  <a:srgbClr val="1D1D1E"/>
                </a:solidFill>
                <a:cs typeface="Times New Roman" pitchFamily="18" charset="0"/>
              </a:rPr>
              <a:t>{</a:t>
            </a:r>
            <a:endParaRPr lang="en-US" sz="1800" dirty="0"/>
          </a:p>
          <a:p>
            <a:r>
              <a:rPr lang="en-US" sz="1800" dirty="0" err="1">
                <a:solidFill>
                  <a:srgbClr val="1D1D1E"/>
                </a:solidFill>
                <a:cs typeface="Times New Roman" pitchFamily="18" charset="0"/>
              </a:rPr>
              <a:t>int</a:t>
            </a:r>
            <a:r>
              <a:rPr lang="en-US" sz="1800" dirty="0">
                <a:solidFill>
                  <a:srgbClr val="1D1D1E"/>
                </a:solidFill>
                <a:cs typeface="Times New Roman" pitchFamily="18" charset="0"/>
              </a:rPr>
              <a:t> </a:t>
            </a:r>
            <a:r>
              <a:rPr lang="en-US" sz="1800" dirty="0" err="1">
                <a:solidFill>
                  <a:srgbClr val="1D1D1E"/>
                </a:solidFill>
                <a:cs typeface="Times New Roman" pitchFamily="18" charset="0"/>
              </a:rPr>
              <a:t>i</a:t>
            </a:r>
            <a:r>
              <a:rPr lang="en-US" sz="1800" dirty="0">
                <a:solidFill>
                  <a:srgbClr val="1D1D1E"/>
                </a:solidFill>
                <a:cs typeface="Times New Roman" pitchFamily="18" charset="0"/>
              </a:rPr>
              <a:t>, j;</a:t>
            </a:r>
            <a:endParaRPr lang="en-US" sz="1800" dirty="0"/>
          </a:p>
          <a:p>
            <a:r>
              <a:rPr lang="en-US" sz="1800" dirty="0">
                <a:solidFill>
                  <a:srgbClr val="1D1D1E"/>
                </a:solidFill>
                <a:cs typeface="Times New Roman" pitchFamily="18" charset="0"/>
              </a:rPr>
              <a:t>A(</a:t>
            </a:r>
            <a:r>
              <a:rPr lang="en-US" sz="1800" dirty="0" err="1">
                <a:solidFill>
                  <a:srgbClr val="1D1D1E"/>
                </a:solidFill>
                <a:cs typeface="Times New Roman" pitchFamily="18" charset="0"/>
              </a:rPr>
              <a:t>int</a:t>
            </a:r>
            <a:r>
              <a:rPr lang="en-US" sz="1800" dirty="0">
                <a:solidFill>
                  <a:srgbClr val="1D1D1E"/>
                </a:solidFill>
                <a:cs typeface="Times New Roman" pitchFamily="18" charset="0"/>
              </a:rPr>
              <a:t> a, </a:t>
            </a:r>
            <a:r>
              <a:rPr lang="en-US" sz="1800" dirty="0" err="1">
                <a:solidFill>
                  <a:srgbClr val="1D1D1E"/>
                </a:solidFill>
                <a:cs typeface="Times New Roman" pitchFamily="18" charset="0"/>
              </a:rPr>
              <a:t>int</a:t>
            </a:r>
            <a:r>
              <a:rPr lang="en-US" sz="1800" dirty="0">
                <a:solidFill>
                  <a:srgbClr val="1D1D1E"/>
                </a:solidFill>
                <a:cs typeface="Times New Roman" pitchFamily="18" charset="0"/>
              </a:rPr>
              <a:t> b) {</a:t>
            </a:r>
            <a:endParaRPr lang="en-US" sz="1800" dirty="0"/>
          </a:p>
          <a:p>
            <a:r>
              <a:rPr lang="en-US" sz="1800" dirty="0" err="1">
                <a:solidFill>
                  <a:srgbClr val="1D1D1E"/>
                </a:solidFill>
                <a:cs typeface="Times New Roman" pitchFamily="18" charset="0"/>
              </a:rPr>
              <a:t>i</a:t>
            </a:r>
            <a:r>
              <a:rPr lang="en-US" sz="1800" dirty="0">
                <a:solidFill>
                  <a:srgbClr val="1D1D1E"/>
                </a:solidFill>
                <a:cs typeface="Times New Roman" pitchFamily="18" charset="0"/>
              </a:rPr>
              <a:t> = a;</a:t>
            </a:r>
            <a:endParaRPr lang="en-US" sz="1800" dirty="0"/>
          </a:p>
          <a:p>
            <a:r>
              <a:rPr lang="en-US" sz="1800" dirty="0">
                <a:solidFill>
                  <a:srgbClr val="1D1D1E"/>
                </a:solidFill>
                <a:cs typeface="Times New Roman" pitchFamily="18" charset="0"/>
              </a:rPr>
              <a:t>j = b;</a:t>
            </a:r>
            <a:endParaRPr lang="en-US" sz="1800" dirty="0"/>
          </a:p>
          <a:p>
            <a:r>
              <a:rPr lang="en-US" sz="1800" dirty="0">
                <a:solidFill>
                  <a:srgbClr val="1D1D1E"/>
                </a:solidFill>
                <a:cs typeface="Times New Roman" pitchFamily="18" charset="0"/>
              </a:rPr>
              <a:t>}</a:t>
            </a:r>
            <a:endParaRPr lang="en-US" sz="1800" dirty="0"/>
          </a:p>
          <a:p>
            <a:r>
              <a:rPr lang="en-US" sz="1800" dirty="0">
                <a:solidFill>
                  <a:srgbClr val="1D1D1E"/>
                </a:solidFill>
                <a:cs typeface="Times New Roman" pitchFamily="18" charset="0"/>
              </a:rPr>
              <a:t>// display </a:t>
            </a:r>
            <a:r>
              <a:rPr lang="en-US" sz="1800" dirty="0" err="1">
                <a:solidFill>
                  <a:srgbClr val="1D1D1E"/>
                </a:solidFill>
                <a:cs typeface="Times New Roman" pitchFamily="18" charset="0"/>
              </a:rPr>
              <a:t>i</a:t>
            </a:r>
            <a:r>
              <a:rPr lang="en-US" sz="1800" dirty="0">
                <a:solidFill>
                  <a:srgbClr val="1D1D1E"/>
                </a:solidFill>
                <a:cs typeface="Times New Roman" pitchFamily="18" charset="0"/>
              </a:rPr>
              <a:t> and j</a:t>
            </a:r>
            <a:endParaRPr lang="en-US" sz="1800" dirty="0"/>
          </a:p>
          <a:p>
            <a:r>
              <a:rPr lang="en-US" sz="1800" b="1" dirty="0">
                <a:solidFill>
                  <a:srgbClr val="FF0000"/>
                </a:solidFill>
                <a:cs typeface="Times New Roman" pitchFamily="18" charset="0"/>
              </a:rPr>
              <a:t>void show() </a:t>
            </a:r>
            <a:r>
              <a:rPr lang="en-US" sz="1800" dirty="0">
                <a:solidFill>
                  <a:srgbClr val="1D1D1E"/>
                </a:solidFill>
                <a:cs typeface="Times New Roman" pitchFamily="18" charset="0"/>
              </a:rPr>
              <a:t>{</a:t>
            </a:r>
            <a:endParaRPr lang="en-US" sz="1800" dirty="0"/>
          </a:p>
          <a:p>
            <a:r>
              <a:rPr lang="en-US" sz="1800" dirty="0">
                <a:solidFill>
                  <a:srgbClr val="1D1D1E"/>
                </a:solidFill>
                <a:cs typeface="Times New Roman" pitchFamily="18" charset="0"/>
              </a:rPr>
              <a:t>System.out.println("</a:t>
            </a:r>
            <a:r>
              <a:rPr lang="en-US" sz="1800" dirty="0" err="1">
                <a:solidFill>
                  <a:srgbClr val="1D1D1E"/>
                </a:solidFill>
                <a:cs typeface="Times New Roman" pitchFamily="18" charset="0"/>
              </a:rPr>
              <a:t>i</a:t>
            </a:r>
            <a:r>
              <a:rPr lang="en-US" sz="1800" dirty="0">
                <a:solidFill>
                  <a:srgbClr val="1D1D1E"/>
                </a:solidFill>
                <a:cs typeface="Times New Roman" pitchFamily="18" charset="0"/>
              </a:rPr>
              <a:t> and j: " + </a:t>
            </a:r>
            <a:r>
              <a:rPr lang="en-US" sz="1800" dirty="0" err="1">
                <a:solidFill>
                  <a:srgbClr val="1D1D1E"/>
                </a:solidFill>
                <a:cs typeface="Times New Roman" pitchFamily="18" charset="0"/>
              </a:rPr>
              <a:t>i</a:t>
            </a:r>
            <a:r>
              <a:rPr lang="en-US" sz="1800" dirty="0">
                <a:solidFill>
                  <a:srgbClr val="1D1D1E"/>
                </a:solidFill>
                <a:cs typeface="Times New Roman" pitchFamily="18" charset="0"/>
              </a:rPr>
              <a:t> + " " + j);</a:t>
            </a:r>
            <a:endParaRPr lang="en-US" sz="1800" dirty="0"/>
          </a:p>
          <a:p>
            <a:r>
              <a:rPr lang="en-US" sz="1800" dirty="0">
                <a:solidFill>
                  <a:srgbClr val="1D1D1E"/>
                </a:solidFill>
                <a:cs typeface="Times New Roman" pitchFamily="18" charset="0"/>
              </a:rPr>
              <a:t>}}</a:t>
            </a:r>
            <a:endParaRPr lang="en-US" sz="1800" dirty="0"/>
          </a:p>
          <a:p>
            <a:r>
              <a:rPr lang="en-US" sz="1800" b="1" dirty="0">
                <a:solidFill>
                  <a:srgbClr val="1D1D1E"/>
                </a:solidFill>
                <a:cs typeface="Times New Roman" pitchFamily="18" charset="0"/>
              </a:rPr>
              <a:t>// Create a subclass by extending class A.</a:t>
            </a:r>
            <a:endParaRPr lang="en-US" sz="1800" dirty="0"/>
          </a:p>
          <a:p>
            <a:r>
              <a:rPr lang="en-US" sz="1800" b="1" dirty="0">
                <a:solidFill>
                  <a:srgbClr val="0000FF"/>
                </a:solidFill>
                <a:cs typeface="Times New Roman" pitchFamily="18" charset="0"/>
              </a:rPr>
              <a:t>class B </a:t>
            </a:r>
            <a:r>
              <a:rPr lang="en-US" sz="1800" dirty="0">
                <a:solidFill>
                  <a:srgbClr val="1D1D1E"/>
                </a:solidFill>
                <a:cs typeface="Times New Roman" pitchFamily="18" charset="0"/>
              </a:rPr>
              <a:t>extends A {</a:t>
            </a:r>
            <a:endParaRPr lang="en-US" sz="1800" dirty="0"/>
          </a:p>
          <a:p>
            <a:r>
              <a:rPr lang="en-US" sz="1800" dirty="0" err="1">
                <a:solidFill>
                  <a:srgbClr val="1D1D1E"/>
                </a:solidFill>
                <a:cs typeface="Times New Roman" pitchFamily="18" charset="0"/>
              </a:rPr>
              <a:t>int</a:t>
            </a:r>
            <a:r>
              <a:rPr lang="en-US" sz="1800" dirty="0">
                <a:solidFill>
                  <a:srgbClr val="1D1D1E"/>
                </a:solidFill>
                <a:cs typeface="Times New Roman" pitchFamily="18" charset="0"/>
              </a:rPr>
              <a:t> k;</a:t>
            </a:r>
            <a:endParaRPr lang="en-US" sz="1800" dirty="0"/>
          </a:p>
          <a:p>
            <a:r>
              <a:rPr lang="en-US" sz="1800" dirty="0">
                <a:solidFill>
                  <a:srgbClr val="1D1D1E"/>
                </a:solidFill>
                <a:cs typeface="Times New Roman" pitchFamily="18" charset="0"/>
              </a:rPr>
              <a:t>B(</a:t>
            </a:r>
            <a:r>
              <a:rPr lang="en-US" sz="1800" dirty="0" err="1">
                <a:solidFill>
                  <a:srgbClr val="1D1D1E"/>
                </a:solidFill>
                <a:cs typeface="Times New Roman" pitchFamily="18" charset="0"/>
              </a:rPr>
              <a:t>int</a:t>
            </a:r>
            <a:r>
              <a:rPr lang="en-US" sz="1800" dirty="0">
                <a:solidFill>
                  <a:srgbClr val="1D1D1E"/>
                </a:solidFill>
                <a:cs typeface="Times New Roman" pitchFamily="18" charset="0"/>
              </a:rPr>
              <a:t> a, </a:t>
            </a:r>
            <a:r>
              <a:rPr lang="en-US" sz="1800" dirty="0" err="1">
                <a:solidFill>
                  <a:srgbClr val="1D1D1E"/>
                </a:solidFill>
                <a:cs typeface="Times New Roman" pitchFamily="18" charset="0"/>
              </a:rPr>
              <a:t>int</a:t>
            </a:r>
            <a:r>
              <a:rPr lang="en-US" sz="1800" dirty="0">
                <a:solidFill>
                  <a:srgbClr val="1D1D1E"/>
                </a:solidFill>
                <a:cs typeface="Times New Roman" pitchFamily="18" charset="0"/>
              </a:rPr>
              <a:t> b, </a:t>
            </a:r>
            <a:r>
              <a:rPr lang="en-US" sz="1800" dirty="0" err="1">
                <a:solidFill>
                  <a:srgbClr val="1D1D1E"/>
                </a:solidFill>
                <a:cs typeface="Times New Roman" pitchFamily="18" charset="0"/>
              </a:rPr>
              <a:t>int</a:t>
            </a:r>
            <a:r>
              <a:rPr lang="en-US" sz="1800" dirty="0">
                <a:solidFill>
                  <a:srgbClr val="1D1D1E"/>
                </a:solidFill>
                <a:cs typeface="Times New Roman" pitchFamily="18" charset="0"/>
              </a:rPr>
              <a:t> c) {</a:t>
            </a:r>
            <a:endParaRPr lang="en-US" sz="1800" dirty="0"/>
          </a:p>
          <a:p>
            <a:r>
              <a:rPr lang="en-US" sz="1800" dirty="0">
                <a:solidFill>
                  <a:srgbClr val="1D1D1E"/>
                </a:solidFill>
                <a:cs typeface="Times New Roman" pitchFamily="18" charset="0"/>
              </a:rPr>
              <a:t>super(a, b);</a:t>
            </a:r>
            <a:endParaRPr lang="en-US" sz="1800" dirty="0"/>
          </a:p>
          <a:p>
            <a:r>
              <a:rPr lang="en-US" sz="1800" dirty="0">
                <a:solidFill>
                  <a:srgbClr val="1D1D1E"/>
                </a:solidFill>
                <a:cs typeface="Times New Roman" pitchFamily="18" charset="0"/>
              </a:rPr>
              <a:t>k = c;</a:t>
            </a:r>
            <a:endParaRPr lang="en-US" sz="1800" dirty="0"/>
          </a:p>
          <a:p>
            <a:r>
              <a:rPr lang="en-US" sz="1800" dirty="0">
                <a:solidFill>
                  <a:srgbClr val="1D1D1E"/>
                </a:solidFill>
                <a:cs typeface="Times New Roman" pitchFamily="18" charset="0"/>
              </a:rPr>
              <a:t>}</a:t>
            </a:r>
            <a:endParaRPr lang="en-US" sz="1800" dirty="0"/>
          </a:p>
          <a:p>
            <a:r>
              <a:rPr lang="en-US" sz="1800" b="1" dirty="0">
                <a:solidFill>
                  <a:srgbClr val="1D1D1E"/>
                </a:solidFill>
                <a:cs typeface="Times New Roman" pitchFamily="18" charset="0"/>
              </a:rPr>
              <a:t>// overload show()</a:t>
            </a:r>
            <a:endParaRPr lang="en-US" sz="1800" dirty="0"/>
          </a:p>
          <a:p>
            <a:r>
              <a:rPr lang="en-US" sz="1800" b="1" dirty="0">
                <a:solidFill>
                  <a:srgbClr val="FF0000"/>
                </a:solidFill>
                <a:cs typeface="Times New Roman" pitchFamily="18" charset="0"/>
              </a:rPr>
              <a:t>void show(String </a:t>
            </a:r>
            <a:r>
              <a:rPr lang="en-US" sz="1800" b="1" dirty="0" err="1">
                <a:solidFill>
                  <a:srgbClr val="FF0000"/>
                </a:solidFill>
                <a:cs typeface="Times New Roman" pitchFamily="18" charset="0"/>
              </a:rPr>
              <a:t>msg</a:t>
            </a:r>
            <a:r>
              <a:rPr lang="en-US" sz="1800" b="1" dirty="0">
                <a:solidFill>
                  <a:srgbClr val="FF0000"/>
                </a:solidFill>
                <a:cs typeface="Times New Roman" pitchFamily="18" charset="0"/>
              </a:rPr>
              <a:t>) </a:t>
            </a:r>
            <a:r>
              <a:rPr lang="en-US" sz="1800" dirty="0">
                <a:solidFill>
                  <a:srgbClr val="1D1D1E"/>
                </a:solidFill>
                <a:cs typeface="Times New Roman" pitchFamily="18" charset="0"/>
              </a:rPr>
              <a:t>{</a:t>
            </a:r>
            <a:endParaRPr lang="en-US" sz="1800" dirty="0"/>
          </a:p>
          <a:p>
            <a:r>
              <a:rPr lang="en-US" sz="1800" dirty="0">
                <a:solidFill>
                  <a:srgbClr val="1D1D1E"/>
                </a:solidFill>
                <a:cs typeface="Times New Roman" pitchFamily="18" charset="0"/>
              </a:rPr>
              <a:t>System.out.println(</a:t>
            </a:r>
            <a:r>
              <a:rPr lang="en-US" sz="1800" dirty="0" err="1">
                <a:solidFill>
                  <a:srgbClr val="1D1D1E"/>
                </a:solidFill>
                <a:cs typeface="Times New Roman" pitchFamily="18" charset="0"/>
              </a:rPr>
              <a:t>msg</a:t>
            </a:r>
            <a:r>
              <a:rPr lang="en-US" sz="1800" dirty="0">
                <a:solidFill>
                  <a:srgbClr val="1D1D1E"/>
                </a:solidFill>
                <a:cs typeface="Times New Roman" pitchFamily="18" charset="0"/>
              </a:rPr>
              <a:t> + k);</a:t>
            </a:r>
            <a:endParaRPr lang="en-US" sz="1800" dirty="0"/>
          </a:p>
          <a:p>
            <a:r>
              <a:rPr lang="en-US" sz="1800" dirty="0">
                <a:solidFill>
                  <a:srgbClr val="1D1D1E"/>
                </a:solidFill>
                <a:cs typeface="Times New Roman" pitchFamily="18" charset="0"/>
              </a:rPr>
              <a:t>}}</a:t>
            </a:r>
            <a:endParaRPr lang="en-US" sz="1800" dirty="0"/>
          </a:p>
        </p:txBody>
      </p:sp>
      <p:sp>
        <p:nvSpPr>
          <p:cNvPr id="9221" name="Rectangle 7"/>
          <p:cNvSpPr>
            <a:spLocks noChangeArrowheads="1"/>
          </p:cNvSpPr>
          <p:nvPr/>
        </p:nvSpPr>
        <p:spPr bwMode="auto">
          <a:xfrm>
            <a:off x="4813300" y="1349375"/>
            <a:ext cx="4267200" cy="3231654"/>
          </a:xfrm>
          <a:prstGeom prst="rect">
            <a:avLst/>
          </a:prstGeom>
          <a:noFill/>
          <a:ln w="9525">
            <a:noFill/>
            <a:miter lim="800000"/>
            <a:headEnd/>
            <a:tailEnd/>
          </a:ln>
        </p:spPr>
        <p:txBody>
          <a:bodyPr>
            <a:spAutoFit/>
          </a:bodyPr>
          <a:lstStyle/>
          <a:p>
            <a:r>
              <a:rPr lang="en-US" sz="1800" dirty="0">
                <a:solidFill>
                  <a:srgbClr val="1D1D1E"/>
                </a:solidFill>
                <a:cs typeface="Times New Roman" pitchFamily="18" charset="0"/>
              </a:rPr>
              <a:t>class Override {</a:t>
            </a:r>
            <a:endParaRPr lang="en-US" sz="1800" dirty="0"/>
          </a:p>
          <a:p>
            <a:r>
              <a:rPr lang="en-US" sz="1800" dirty="0">
                <a:solidFill>
                  <a:srgbClr val="1D1D1E"/>
                </a:solidFill>
                <a:cs typeface="Times New Roman" pitchFamily="18" charset="0"/>
              </a:rPr>
              <a:t>public static void main(String </a:t>
            </a:r>
            <a:r>
              <a:rPr lang="en-US" sz="1800" dirty="0" err="1">
                <a:solidFill>
                  <a:srgbClr val="1D1D1E"/>
                </a:solidFill>
                <a:cs typeface="Times New Roman" pitchFamily="18" charset="0"/>
              </a:rPr>
              <a:t>args</a:t>
            </a:r>
            <a:r>
              <a:rPr lang="en-US" sz="1800" dirty="0">
                <a:solidFill>
                  <a:srgbClr val="1D1D1E"/>
                </a:solidFill>
                <a:cs typeface="Times New Roman" pitchFamily="18" charset="0"/>
              </a:rPr>
              <a:t>[]) {</a:t>
            </a:r>
            <a:endParaRPr lang="en-US" sz="1800" dirty="0"/>
          </a:p>
          <a:p>
            <a:r>
              <a:rPr lang="en-US" sz="1800" dirty="0">
                <a:solidFill>
                  <a:srgbClr val="1D1D1E"/>
                </a:solidFill>
                <a:cs typeface="Times New Roman" pitchFamily="18" charset="0"/>
              </a:rPr>
              <a:t>B </a:t>
            </a:r>
            <a:r>
              <a:rPr lang="en-US" sz="1800" dirty="0" err="1">
                <a:solidFill>
                  <a:srgbClr val="1D1D1E"/>
                </a:solidFill>
                <a:cs typeface="Times New Roman" pitchFamily="18" charset="0"/>
              </a:rPr>
              <a:t>subOb</a:t>
            </a:r>
            <a:r>
              <a:rPr lang="en-US" sz="1800" dirty="0">
                <a:solidFill>
                  <a:srgbClr val="1D1D1E"/>
                </a:solidFill>
                <a:cs typeface="Times New Roman" pitchFamily="18" charset="0"/>
              </a:rPr>
              <a:t> = new B(1, 2, 3);</a:t>
            </a:r>
            <a:endParaRPr lang="en-US" sz="1800" dirty="0"/>
          </a:p>
          <a:p>
            <a:r>
              <a:rPr lang="en-US" sz="1800" dirty="0" err="1">
                <a:solidFill>
                  <a:srgbClr val="1D1D1E"/>
                </a:solidFill>
                <a:cs typeface="Times New Roman" pitchFamily="18" charset="0"/>
              </a:rPr>
              <a:t>subOb.show</a:t>
            </a:r>
            <a:r>
              <a:rPr lang="en-US" sz="1800" dirty="0">
                <a:solidFill>
                  <a:srgbClr val="1D1D1E"/>
                </a:solidFill>
                <a:cs typeface="Times New Roman" pitchFamily="18" charset="0"/>
              </a:rPr>
              <a:t>("This is k: "); </a:t>
            </a:r>
          </a:p>
          <a:p>
            <a:r>
              <a:rPr lang="en-US" sz="1800" dirty="0">
                <a:solidFill>
                  <a:srgbClr val="1D1D1E"/>
                </a:solidFill>
                <a:cs typeface="Times New Roman" pitchFamily="18" charset="0"/>
              </a:rPr>
              <a:t>                  </a:t>
            </a:r>
            <a:r>
              <a:rPr lang="en-US" sz="1800" b="1" dirty="0">
                <a:solidFill>
                  <a:srgbClr val="0000FF"/>
                </a:solidFill>
                <a:cs typeface="Times New Roman" pitchFamily="18" charset="0"/>
              </a:rPr>
              <a:t>// this calls show() in B</a:t>
            </a:r>
            <a:endParaRPr lang="en-US" sz="1800" b="1" dirty="0">
              <a:solidFill>
                <a:srgbClr val="0000FF"/>
              </a:solidFill>
            </a:endParaRPr>
          </a:p>
          <a:p>
            <a:r>
              <a:rPr lang="en-US" sz="1800" dirty="0" err="1">
                <a:solidFill>
                  <a:srgbClr val="1D1D1E"/>
                </a:solidFill>
                <a:cs typeface="Times New Roman" pitchFamily="18" charset="0"/>
              </a:rPr>
              <a:t>subOb.show</a:t>
            </a:r>
            <a:r>
              <a:rPr lang="en-US" sz="1800" dirty="0">
                <a:solidFill>
                  <a:srgbClr val="1D1D1E"/>
                </a:solidFill>
                <a:cs typeface="Times New Roman" pitchFamily="18" charset="0"/>
              </a:rPr>
              <a:t>(); // this calls show() in A</a:t>
            </a:r>
            <a:endParaRPr lang="en-US" sz="1800" dirty="0"/>
          </a:p>
          <a:p>
            <a:r>
              <a:rPr lang="en-US" sz="1800" dirty="0">
                <a:solidFill>
                  <a:srgbClr val="1D1D1E"/>
                </a:solidFill>
                <a:cs typeface="Times New Roman" pitchFamily="18" charset="0"/>
              </a:rPr>
              <a:t>}</a:t>
            </a:r>
            <a:endParaRPr lang="en-US" sz="1800" dirty="0"/>
          </a:p>
          <a:p>
            <a:r>
              <a:rPr lang="en-US" sz="1800" dirty="0">
                <a:solidFill>
                  <a:srgbClr val="1D1D1E"/>
                </a:solidFill>
                <a:cs typeface="Times New Roman" pitchFamily="18" charset="0"/>
              </a:rPr>
              <a:t>}</a:t>
            </a:r>
            <a:endParaRPr lang="en-US" sz="1800" dirty="0"/>
          </a:p>
          <a:p>
            <a:endParaRPr lang="en-US" sz="1800" dirty="0">
              <a:solidFill>
                <a:srgbClr val="1D1D1E"/>
              </a:solidFill>
              <a:cs typeface="Times New Roman" pitchFamily="18" charset="0"/>
            </a:endParaRPr>
          </a:p>
          <a:p>
            <a:endParaRPr lang="en-US" sz="1800" dirty="0">
              <a:solidFill>
                <a:srgbClr val="1D1D1E"/>
              </a:solidFill>
              <a:cs typeface="Times New Roman" pitchFamily="18" charset="0"/>
            </a:endParaRPr>
          </a:p>
          <a:p>
            <a:endParaRPr lang="en-US" sz="2400" dirty="0"/>
          </a:p>
        </p:txBody>
      </p:sp>
      <p:cxnSp>
        <p:nvCxnSpPr>
          <p:cNvPr id="7" name="Straight Connector 6"/>
          <p:cNvCxnSpPr/>
          <p:nvPr/>
        </p:nvCxnSpPr>
        <p:spPr>
          <a:xfrm rot="5400000">
            <a:off x="1637507" y="3618706"/>
            <a:ext cx="6172200" cy="1587"/>
          </a:xfrm>
          <a:prstGeom prst="line">
            <a:avLst/>
          </a:prstGeom>
        </p:spPr>
        <p:style>
          <a:lnRef idx="2">
            <a:schemeClr val="accent2"/>
          </a:lnRef>
          <a:fillRef idx="0">
            <a:schemeClr val="accent2"/>
          </a:fillRef>
          <a:effectRef idx="1">
            <a:schemeClr val="accent2"/>
          </a:effectRef>
          <a:fontRef idx="minor">
            <a:schemeClr val="tx1"/>
          </a:fontRef>
        </p:style>
      </p:cxnSp>
      <p:sp>
        <p:nvSpPr>
          <p:cNvPr id="8" name="Footer Placeholder 7"/>
          <p:cNvSpPr>
            <a:spLocks noGrp="1"/>
          </p:cNvSpPr>
          <p:nvPr>
            <p:ph type="ftr" sz="quarter" idx="11"/>
          </p:nvPr>
        </p:nvSpPr>
        <p:spPr/>
        <p:txBody>
          <a:bodyPr/>
          <a:lstStyle/>
          <a:p>
            <a:r>
              <a:rPr lang="en-US" smtClean="0"/>
              <a:t>Unit-2 </a:t>
            </a:r>
            <a:endParaRPr lang="en-US"/>
          </a:p>
        </p:txBody>
      </p:sp>
      <p:sp>
        <p:nvSpPr>
          <p:cNvPr id="9" name="Rectangle 8"/>
          <p:cNvSpPr/>
          <p:nvPr/>
        </p:nvSpPr>
        <p:spPr>
          <a:xfrm>
            <a:off x="4953000" y="4038600"/>
            <a:ext cx="2057400" cy="923330"/>
          </a:xfrm>
          <a:prstGeom prst="rect">
            <a:avLst/>
          </a:prstGeom>
        </p:spPr>
        <p:txBody>
          <a:bodyPr wrap="square">
            <a:spAutoFit/>
          </a:bodyPr>
          <a:lstStyle/>
          <a:p>
            <a:r>
              <a:rPr lang="en-US" b="1" dirty="0">
                <a:solidFill>
                  <a:srgbClr val="FF0000"/>
                </a:solidFill>
                <a:cs typeface="Times New Roman" pitchFamily="18" charset="0"/>
              </a:rPr>
              <a:t>Output:</a:t>
            </a:r>
            <a:endParaRPr lang="en-US" b="1" dirty="0">
              <a:solidFill>
                <a:srgbClr val="FF0000"/>
              </a:solidFill>
            </a:endParaRPr>
          </a:p>
          <a:p>
            <a:r>
              <a:rPr lang="en-US" dirty="0">
                <a:solidFill>
                  <a:srgbClr val="1D1D1E"/>
                </a:solidFill>
                <a:cs typeface="Times New Roman" pitchFamily="18" charset="0"/>
              </a:rPr>
              <a:t>This is k: 3</a:t>
            </a:r>
            <a:endParaRPr lang="en-US" dirty="0"/>
          </a:p>
          <a:p>
            <a:r>
              <a:rPr lang="en-US" dirty="0" err="1">
                <a:solidFill>
                  <a:srgbClr val="1D1D1E"/>
                </a:solidFill>
                <a:cs typeface="Times New Roman" pitchFamily="18" charset="0"/>
              </a:rPr>
              <a:t>i</a:t>
            </a:r>
            <a:r>
              <a:rPr lang="en-US" dirty="0">
                <a:solidFill>
                  <a:srgbClr val="1D1D1E"/>
                </a:solidFill>
                <a:cs typeface="Times New Roman" pitchFamily="18" charset="0"/>
              </a:rPr>
              <a:t> and j: 1 2</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smtClean="0"/>
              <a:t>Unit-2 </a:t>
            </a:r>
            <a:endParaRPr lang="en-US"/>
          </a:p>
        </p:txBody>
      </p:sp>
      <p:sp>
        <p:nvSpPr>
          <p:cNvPr id="9" name="Rectangle 8"/>
          <p:cNvSpPr/>
          <p:nvPr/>
        </p:nvSpPr>
        <p:spPr>
          <a:xfrm>
            <a:off x="457200" y="381000"/>
            <a:ext cx="8229600" cy="6247864"/>
          </a:xfrm>
          <a:prstGeom prst="rect">
            <a:avLst/>
          </a:prstGeom>
        </p:spPr>
        <p:txBody>
          <a:bodyPr wrap="square">
            <a:spAutoFit/>
          </a:bodyPr>
          <a:lstStyle/>
          <a:p>
            <a:r>
              <a:rPr lang="en-US" sz="2000" b="1" dirty="0">
                <a:solidFill>
                  <a:srgbClr val="FF0000"/>
                </a:solidFill>
              </a:rPr>
              <a:t>Understanding the problem without method overriding</a:t>
            </a:r>
          </a:p>
          <a:p>
            <a:pPr algn="just"/>
            <a:r>
              <a:rPr lang="en-US" sz="2000" b="1" dirty="0"/>
              <a:t>Let's understand the problem that we may face in the program if we don't use method overriding.</a:t>
            </a:r>
          </a:p>
          <a:p>
            <a:r>
              <a:rPr lang="en-US" sz="2000" dirty="0"/>
              <a:t>//Java Program to demonstrate why we need method overriding  </a:t>
            </a:r>
          </a:p>
          <a:p>
            <a:r>
              <a:rPr lang="en-US" sz="2000" dirty="0"/>
              <a:t>//Here, we are calling the method of parent class with child  </a:t>
            </a:r>
          </a:p>
          <a:p>
            <a:endParaRPr lang="en-US" sz="2000" dirty="0"/>
          </a:p>
          <a:p>
            <a:r>
              <a:rPr lang="en-US" sz="2000" b="1" dirty="0">
                <a:solidFill>
                  <a:srgbClr val="0000FF"/>
                </a:solidFill>
              </a:rPr>
              <a:t>//Creating a parent class  </a:t>
            </a:r>
          </a:p>
          <a:p>
            <a:r>
              <a:rPr lang="en-US" sz="2000" b="1" dirty="0"/>
              <a:t>class</a:t>
            </a:r>
            <a:r>
              <a:rPr lang="en-US" sz="2000" dirty="0"/>
              <a:t> Vehicle</a:t>
            </a:r>
          </a:p>
          <a:p>
            <a:r>
              <a:rPr lang="en-US" sz="2000" dirty="0"/>
              <a:t>{    </a:t>
            </a:r>
            <a:r>
              <a:rPr lang="en-US" sz="2000" b="1" dirty="0"/>
              <a:t>void</a:t>
            </a:r>
            <a:r>
              <a:rPr lang="en-US" sz="2000" dirty="0"/>
              <a:t> run()  {System.out.println("Vehicle is running");   }  </a:t>
            </a:r>
          </a:p>
          <a:p>
            <a:r>
              <a:rPr lang="en-US" sz="2000" dirty="0"/>
              <a:t>}  </a:t>
            </a:r>
          </a:p>
          <a:p>
            <a:r>
              <a:rPr lang="en-US" sz="2000" b="1" dirty="0">
                <a:solidFill>
                  <a:srgbClr val="0000FF"/>
                </a:solidFill>
              </a:rPr>
              <a:t>//Creating a child class</a:t>
            </a:r>
            <a:r>
              <a:rPr lang="en-US" sz="2000" b="1" dirty="0">
                <a:solidFill>
                  <a:srgbClr val="FF0000"/>
                </a:solidFill>
              </a:rPr>
              <a:t>  </a:t>
            </a:r>
          </a:p>
          <a:p>
            <a:r>
              <a:rPr lang="en-US" sz="2000" b="1" dirty="0"/>
              <a:t>class</a:t>
            </a:r>
            <a:r>
              <a:rPr lang="en-US" sz="2000" dirty="0"/>
              <a:t> Bike </a:t>
            </a:r>
            <a:r>
              <a:rPr lang="en-US" sz="2000" b="1" dirty="0"/>
              <a:t>extends</a:t>
            </a:r>
            <a:r>
              <a:rPr lang="en-US" sz="2000" dirty="0"/>
              <a:t> Vehicle{  </a:t>
            </a:r>
          </a:p>
          <a:p>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b="1" dirty="0"/>
              <a:t>  //creating an instance of child class  </a:t>
            </a:r>
          </a:p>
          <a:p>
            <a:r>
              <a:rPr lang="en-US" sz="2000" dirty="0"/>
              <a:t>  Bike </a:t>
            </a:r>
            <a:r>
              <a:rPr lang="en-US" sz="2000" dirty="0" err="1"/>
              <a:t>obj</a:t>
            </a:r>
            <a:r>
              <a:rPr lang="en-US" sz="2000" dirty="0"/>
              <a:t> = </a:t>
            </a:r>
            <a:r>
              <a:rPr lang="en-US" sz="2000" b="1" dirty="0"/>
              <a:t>new</a:t>
            </a:r>
            <a:r>
              <a:rPr lang="en-US" sz="2000" dirty="0"/>
              <a:t> Bike();  </a:t>
            </a:r>
          </a:p>
          <a:p>
            <a:r>
              <a:rPr lang="en-US" sz="2000" dirty="0"/>
              <a:t>  //calling the method with child class instance  </a:t>
            </a:r>
          </a:p>
          <a:p>
            <a:r>
              <a:rPr lang="en-US" sz="2000" b="1" dirty="0"/>
              <a:t>  </a:t>
            </a:r>
            <a:r>
              <a:rPr lang="en-US" sz="2000" b="1" dirty="0" err="1"/>
              <a:t>obj.run</a:t>
            </a:r>
            <a:r>
              <a:rPr lang="en-US" sz="2000" b="1" dirty="0"/>
              <a:t>(); </a:t>
            </a:r>
            <a:r>
              <a:rPr lang="en-US" sz="2000" dirty="0"/>
              <a:t> </a:t>
            </a:r>
          </a:p>
          <a:p>
            <a:r>
              <a:rPr lang="en-US" sz="2000" dirty="0"/>
              <a:t>  }  </a:t>
            </a:r>
          </a:p>
          <a:p>
            <a:r>
              <a:rPr lang="en-US" sz="2000" dirty="0"/>
              <a:t>}  </a:t>
            </a:r>
          </a:p>
          <a:p>
            <a:endParaRPr lang="en-US" sz="2000" dirty="0"/>
          </a:p>
        </p:txBody>
      </p:sp>
      <p:sp>
        <p:nvSpPr>
          <p:cNvPr id="10" name="Rectangle 9"/>
          <p:cNvSpPr/>
          <p:nvPr/>
        </p:nvSpPr>
        <p:spPr>
          <a:xfrm>
            <a:off x="5181600" y="5486400"/>
            <a:ext cx="2438400" cy="70788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000" b="1" dirty="0">
                <a:solidFill>
                  <a:srgbClr val="FF0000"/>
                </a:solidFill>
              </a:rPr>
              <a:t>Output:</a:t>
            </a:r>
          </a:p>
          <a:p>
            <a:r>
              <a:rPr lang="en-US" sz="2000" dirty="0"/>
              <a:t>Vehicle is running</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smtClean="0"/>
              <a:t>Unit-2 </a:t>
            </a:r>
            <a:endParaRPr lang="en-US"/>
          </a:p>
        </p:txBody>
      </p:sp>
      <p:sp>
        <p:nvSpPr>
          <p:cNvPr id="9" name="Rectangle 8"/>
          <p:cNvSpPr/>
          <p:nvPr/>
        </p:nvSpPr>
        <p:spPr>
          <a:xfrm>
            <a:off x="304800" y="363915"/>
            <a:ext cx="8229600" cy="5940088"/>
          </a:xfrm>
          <a:prstGeom prst="rect">
            <a:avLst/>
          </a:prstGeom>
        </p:spPr>
        <p:txBody>
          <a:bodyPr wrap="square">
            <a:spAutoFit/>
          </a:bodyPr>
          <a:lstStyle/>
          <a:p>
            <a:r>
              <a:rPr lang="en-US" sz="2000" b="1" dirty="0">
                <a:solidFill>
                  <a:srgbClr val="FF0000"/>
                </a:solidFill>
              </a:rPr>
              <a:t>Example of method overriding</a:t>
            </a:r>
          </a:p>
          <a:p>
            <a:pPr algn="just"/>
            <a:r>
              <a:rPr lang="en-US" sz="2000" b="1" dirty="0"/>
              <a:t>In this example, we have defined the run method in the subclass as defined in the parent class but it has some specific implementation. The </a:t>
            </a:r>
            <a:r>
              <a:rPr lang="en-US" sz="2000" b="1" dirty="0">
                <a:solidFill>
                  <a:srgbClr val="0000FF"/>
                </a:solidFill>
              </a:rPr>
              <a:t>name and parameter of the method are the same</a:t>
            </a:r>
            <a:r>
              <a:rPr lang="en-US" sz="2000" b="1" dirty="0"/>
              <a:t>, and there is </a:t>
            </a:r>
            <a:r>
              <a:rPr lang="en-US" sz="2000" b="1" dirty="0" err="1"/>
              <a:t>IS</a:t>
            </a:r>
            <a:r>
              <a:rPr lang="en-US" sz="2000" b="1" dirty="0"/>
              <a:t>-A relationship between the classes, so there is </a:t>
            </a:r>
            <a:r>
              <a:rPr lang="en-US" sz="2000" b="1" dirty="0">
                <a:solidFill>
                  <a:srgbClr val="FF0000"/>
                </a:solidFill>
              </a:rPr>
              <a:t>method overriding.</a:t>
            </a:r>
          </a:p>
          <a:p>
            <a:r>
              <a:rPr lang="en-US" sz="2000" dirty="0"/>
              <a:t>//Java Program to illustrate the use of Java Method Overriding  </a:t>
            </a:r>
          </a:p>
          <a:p>
            <a:r>
              <a:rPr lang="en-US" sz="2000" b="1" dirty="0">
                <a:solidFill>
                  <a:srgbClr val="0000FF"/>
                </a:solidFill>
              </a:rPr>
              <a:t>//Creating a parent class.  </a:t>
            </a:r>
          </a:p>
          <a:p>
            <a:r>
              <a:rPr lang="en-US" sz="2000" b="1" dirty="0"/>
              <a:t>class</a:t>
            </a:r>
            <a:r>
              <a:rPr lang="en-US" sz="2000" dirty="0"/>
              <a:t> Vehicle{  </a:t>
            </a:r>
          </a:p>
          <a:p>
            <a:r>
              <a:rPr lang="en-US" sz="2000" dirty="0"/>
              <a:t>  //defining a method  </a:t>
            </a:r>
          </a:p>
          <a:p>
            <a:r>
              <a:rPr lang="en-US" sz="2000" dirty="0"/>
              <a:t>  </a:t>
            </a:r>
            <a:r>
              <a:rPr lang="en-US" sz="2000" b="1" dirty="0"/>
              <a:t>void</a:t>
            </a:r>
            <a:r>
              <a:rPr lang="en-US" sz="2000" dirty="0"/>
              <a:t> run(){System.out.println("Vehicle is running");}  }  </a:t>
            </a:r>
          </a:p>
          <a:p>
            <a:r>
              <a:rPr lang="en-US" sz="2000" b="1" dirty="0">
                <a:solidFill>
                  <a:srgbClr val="0000FF"/>
                </a:solidFill>
              </a:rPr>
              <a:t>//Creating a child class</a:t>
            </a:r>
            <a:r>
              <a:rPr lang="en-US" sz="2000" dirty="0"/>
              <a:t>  </a:t>
            </a:r>
          </a:p>
          <a:p>
            <a:r>
              <a:rPr lang="en-US" sz="2000" b="1" dirty="0"/>
              <a:t>class</a:t>
            </a:r>
            <a:r>
              <a:rPr lang="en-US" sz="2000" dirty="0"/>
              <a:t> Bike2 </a:t>
            </a:r>
            <a:r>
              <a:rPr lang="en-US" sz="2000" b="1" dirty="0"/>
              <a:t>extends</a:t>
            </a:r>
            <a:r>
              <a:rPr lang="en-US" sz="2000" dirty="0"/>
              <a:t> Vehicle{  </a:t>
            </a:r>
          </a:p>
          <a:p>
            <a:r>
              <a:rPr lang="en-US" sz="2000" dirty="0"/>
              <a:t>  //defining the same method as in the parent class  </a:t>
            </a:r>
          </a:p>
          <a:p>
            <a:r>
              <a:rPr lang="en-US" sz="2000" dirty="0"/>
              <a:t>  </a:t>
            </a:r>
            <a:r>
              <a:rPr lang="en-US" sz="2000" b="1" dirty="0"/>
              <a:t>void</a:t>
            </a:r>
            <a:r>
              <a:rPr lang="en-US" sz="2000" dirty="0"/>
              <a:t> run(){System.out.println("Bike is running safely");}  </a:t>
            </a:r>
          </a:p>
          <a:p>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  Bike2 </a:t>
            </a:r>
            <a:r>
              <a:rPr lang="en-US" sz="2000" dirty="0" err="1"/>
              <a:t>obj</a:t>
            </a:r>
            <a:r>
              <a:rPr lang="en-US" sz="2000" dirty="0"/>
              <a:t> = </a:t>
            </a:r>
            <a:r>
              <a:rPr lang="en-US" sz="2000" b="1" dirty="0"/>
              <a:t>new</a:t>
            </a:r>
            <a:r>
              <a:rPr lang="en-US" sz="2000" dirty="0"/>
              <a:t> Bike2(); //creating object  </a:t>
            </a:r>
          </a:p>
          <a:p>
            <a:r>
              <a:rPr lang="en-US" sz="2000" dirty="0"/>
              <a:t>  </a:t>
            </a:r>
            <a:r>
              <a:rPr lang="en-US" sz="2000" dirty="0" err="1"/>
              <a:t>obj.run</a:t>
            </a:r>
            <a:r>
              <a:rPr lang="en-US" sz="2000" dirty="0"/>
              <a:t>(); </a:t>
            </a:r>
            <a:r>
              <a:rPr lang="en-US" sz="2000" b="1" dirty="0">
                <a:solidFill>
                  <a:srgbClr val="FF0000"/>
                </a:solidFill>
              </a:rPr>
              <a:t>//calling sub class method </a:t>
            </a:r>
            <a:r>
              <a:rPr lang="en-US" sz="2000" dirty="0"/>
              <a:t> </a:t>
            </a:r>
          </a:p>
          <a:p>
            <a:r>
              <a:rPr lang="en-US" sz="2000" dirty="0"/>
              <a:t>  }  </a:t>
            </a:r>
          </a:p>
          <a:p>
            <a:r>
              <a:rPr lang="en-US" sz="2000" dirty="0"/>
              <a:t>}  </a:t>
            </a:r>
          </a:p>
        </p:txBody>
      </p:sp>
      <p:sp>
        <p:nvSpPr>
          <p:cNvPr id="10" name="Rectangle 9"/>
          <p:cNvSpPr/>
          <p:nvPr/>
        </p:nvSpPr>
        <p:spPr>
          <a:xfrm>
            <a:off x="5181600" y="5486400"/>
            <a:ext cx="2438400" cy="70788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000" b="1" dirty="0">
                <a:solidFill>
                  <a:srgbClr val="FF0000"/>
                </a:solidFill>
              </a:rPr>
              <a:t>Output:</a:t>
            </a:r>
          </a:p>
          <a:p>
            <a:r>
              <a:rPr lang="en-US" sz="2000" dirty="0"/>
              <a:t>Bike is running safely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smtClean="0"/>
              <a:t>Unit-2 </a:t>
            </a:r>
            <a:endParaRPr lang="en-US"/>
          </a:p>
        </p:txBody>
      </p:sp>
      <p:sp>
        <p:nvSpPr>
          <p:cNvPr id="9" name="Rectangle 8"/>
          <p:cNvSpPr/>
          <p:nvPr/>
        </p:nvSpPr>
        <p:spPr>
          <a:xfrm>
            <a:off x="381000" y="363915"/>
            <a:ext cx="8229600" cy="1631216"/>
          </a:xfrm>
          <a:prstGeom prst="rect">
            <a:avLst/>
          </a:prstGeom>
        </p:spPr>
        <p:txBody>
          <a:bodyPr wrap="square">
            <a:spAutoFit/>
          </a:bodyPr>
          <a:lstStyle/>
          <a:p>
            <a:pPr algn="just"/>
            <a:r>
              <a:rPr lang="en-US" sz="2000" b="1" dirty="0">
                <a:solidFill>
                  <a:srgbClr val="0000FF"/>
                </a:solidFill>
              </a:rPr>
              <a:t>A real example of Java Method Overriding</a:t>
            </a:r>
          </a:p>
          <a:p>
            <a:pPr algn="just"/>
            <a:r>
              <a:rPr lang="en-US" sz="2000" dirty="0"/>
              <a:t>Consider a scenario where Bank is a class that provides functionality to get the rate of interest. However, the rate of interest varies according to banks. For example, SBI, ICICI and AXIS banks could provide 8%, 7%, and 9% rate of interest.</a:t>
            </a:r>
          </a:p>
        </p:txBody>
      </p:sp>
      <p:pic>
        <p:nvPicPr>
          <p:cNvPr id="50178" name="Picture 2" descr="Java method overriding example of bank"/>
          <p:cNvPicPr>
            <a:picLocks noChangeAspect="1" noChangeArrowheads="1"/>
          </p:cNvPicPr>
          <p:nvPr/>
        </p:nvPicPr>
        <p:blipFill>
          <a:blip r:embed="rId2"/>
          <a:srcRect/>
          <a:stretch>
            <a:fillRect/>
          </a:stretch>
        </p:blipFill>
        <p:spPr bwMode="auto">
          <a:xfrm>
            <a:off x="533400" y="1905000"/>
            <a:ext cx="8201025" cy="3200400"/>
          </a:xfrm>
          <a:prstGeom prst="rect">
            <a:avLst/>
          </a:prstGeom>
          <a:noFill/>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Unit-2 </a:t>
            </a:r>
            <a:endParaRPr lang="en-US"/>
          </a:p>
        </p:txBody>
      </p:sp>
      <p:sp>
        <p:nvSpPr>
          <p:cNvPr id="4" name="Rectangle 3"/>
          <p:cNvSpPr/>
          <p:nvPr/>
        </p:nvSpPr>
        <p:spPr>
          <a:xfrm>
            <a:off x="381000" y="304800"/>
            <a:ext cx="8305800" cy="6463308"/>
          </a:xfrm>
          <a:prstGeom prst="rect">
            <a:avLst/>
          </a:prstGeom>
        </p:spPr>
        <p:txBody>
          <a:bodyPr wrap="square">
            <a:spAutoFit/>
          </a:bodyPr>
          <a:lstStyle/>
          <a:p>
            <a:r>
              <a:rPr lang="en-US" sz="2000" b="1" dirty="0">
                <a:solidFill>
                  <a:srgbClr val="FF0000"/>
                </a:solidFill>
              </a:rPr>
              <a:t>//Java Program to demonstrate the real scenario of Java Method Overriding  </a:t>
            </a:r>
          </a:p>
          <a:p>
            <a:r>
              <a:rPr lang="en-US" b="1" dirty="0">
                <a:solidFill>
                  <a:srgbClr val="0000FF"/>
                </a:solidFill>
              </a:rPr>
              <a:t>//Creating a parent class.  </a:t>
            </a:r>
          </a:p>
          <a:p>
            <a:r>
              <a:rPr lang="en-US" b="1" dirty="0"/>
              <a:t>class</a:t>
            </a:r>
            <a:r>
              <a:rPr lang="en-US" dirty="0"/>
              <a:t> Bank{  </a:t>
            </a:r>
          </a:p>
          <a:p>
            <a:r>
              <a:rPr lang="en-US" b="1" dirty="0" err="1"/>
              <a:t>int</a:t>
            </a:r>
            <a:r>
              <a:rPr lang="en-US" dirty="0"/>
              <a:t> </a:t>
            </a:r>
            <a:r>
              <a:rPr lang="en-US" dirty="0" err="1"/>
              <a:t>getRateOfInterest</a:t>
            </a:r>
            <a:r>
              <a:rPr lang="en-US" dirty="0"/>
              <a:t>(){</a:t>
            </a:r>
            <a:r>
              <a:rPr lang="en-US" b="1" dirty="0"/>
              <a:t>return</a:t>
            </a:r>
            <a:r>
              <a:rPr lang="en-US" dirty="0"/>
              <a:t> 0;}  </a:t>
            </a:r>
          </a:p>
          <a:p>
            <a:r>
              <a:rPr lang="en-US" dirty="0"/>
              <a:t>}  </a:t>
            </a:r>
          </a:p>
          <a:p>
            <a:r>
              <a:rPr lang="en-US" b="1" dirty="0">
                <a:solidFill>
                  <a:srgbClr val="0000FF"/>
                </a:solidFill>
              </a:rPr>
              <a:t>//Creating child classes.  </a:t>
            </a:r>
          </a:p>
          <a:p>
            <a:r>
              <a:rPr lang="en-US" b="1" dirty="0"/>
              <a:t>class</a:t>
            </a:r>
            <a:r>
              <a:rPr lang="en-US" dirty="0"/>
              <a:t> SBI </a:t>
            </a:r>
            <a:r>
              <a:rPr lang="en-US" b="1" dirty="0"/>
              <a:t>extends</a:t>
            </a:r>
            <a:r>
              <a:rPr lang="en-US" dirty="0"/>
              <a:t> Bank</a:t>
            </a:r>
          </a:p>
          <a:p>
            <a:r>
              <a:rPr lang="en-US" dirty="0"/>
              <a:t>{  </a:t>
            </a:r>
            <a:r>
              <a:rPr lang="en-US" b="1" dirty="0" err="1"/>
              <a:t>int</a:t>
            </a:r>
            <a:r>
              <a:rPr lang="en-US" dirty="0"/>
              <a:t> </a:t>
            </a:r>
            <a:r>
              <a:rPr lang="en-US" dirty="0" err="1"/>
              <a:t>getRateOfInterest</a:t>
            </a:r>
            <a:r>
              <a:rPr lang="en-US" dirty="0"/>
              <a:t>(){</a:t>
            </a:r>
            <a:r>
              <a:rPr lang="en-US" b="1" dirty="0"/>
              <a:t>return</a:t>
            </a:r>
            <a:r>
              <a:rPr lang="en-US" dirty="0"/>
              <a:t> 8;}  }  </a:t>
            </a:r>
          </a:p>
          <a:p>
            <a:r>
              <a:rPr lang="en-US" b="1" dirty="0"/>
              <a:t>class</a:t>
            </a:r>
            <a:r>
              <a:rPr lang="en-US" dirty="0"/>
              <a:t> ICICI </a:t>
            </a:r>
            <a:r>
              <a:rPr lang="en-US" b="1" dirty="0"/>
              <a:t>extends</a:t>
            </a:r>
            <a:r>
              <a:rPr lang="en-US" dirty="0"/>
              <a:t> Bank</a:t>
            </a:r>
          </a:p>
          <a:p>
            <a:r>
              <a:rPr lang="en-US" dirty="0"/>
              <a:t>{  </a:t>
            </a:r>
            <a:r>
              <a:rPr lang="en-US" b="1" dirty="0" err="1"/>
              <a:t>int</a:t>
            </a:r>
            <a:r>
              <a:rPr lang="en-US" dirty="0"/>
              <a:t> </a:t>
            </a:r>
            <a:r>
              <a:rPr lang="en-US" dirty="0" err="1"/>
              <a:t>getRateOfInterest</a:t>
            </a:r>
            <a:r>
              <a:rPr lang="en-US" dirty="0"/>
              <a:t>(){</a:t>
            </a:r>
            <a:r>
              <a:rPr lang="en-US" b="1" dirty="0"/>
              <a:t>return</a:t>
            </a:r>
            <a:r>
              <a:rPr lang="en-US" dirty="0"/>
              <a:t> 7;}  }  </a:t>
            </a:r>
          </a:p>
          <a:p>
            <a:r>
              <a:rPr lang="en-US" b="1" dirty="0"/>
              <a:t>class</a:t>
            </a:r>
            <a:r>
              <a:rPr lang="en-US" dirty="0"/>
              <a:t> AXIS </a:t>
            </a:r>
            <a:r>
              <a:rPr lang="en-US" b="1" dirty="0"/>
              <a:t>extends</a:t>
            </a:r>
            <a:r>
              <a:rPr lang="en-US" dirty="0"/>
              <a:t> Bank</a:t>
            </a:r>
          </a:p>
          <a:p>
            <a:r>
              <a:rPr lang="en-US" dirty="0"/>
              <a:t>{  </a:t>
            </a:r>
            <a:r>
              <a:rPr lang="en-US" b="1" dirty="0" err="1"/>
              <a:t>int</a:t>
            </a:r>
            <a:r>
              <a:rPr lang="en-US" dirty="0"/>
              <a:t> </a:t>
            </a:r>
            <a:r>
              <a:rPr lang="en-US" dirty="0" err="1"/>
              <a:t>getRateOfInterest</a:t>
            </a:r>
            <a:r>
              <a:rPr lang="en-US" dirty="0"/>
              <a:t>(){</a:t>
            </a:r>
            <a:r>
              <a:rPr lang="en-US" b="1" dirty="0"/>
              <a:t>return</a:t>
            </a:r>
            <a:r>
              <a:rPr lang="en-US" dirty="0"/>
              <a:t> 9;}  }  </a:t>
            </a:r>
          </a:p>
          <a:p>
            <a:r>
              <a:rPr lang="en-US" b="1" dirty="0">
                <a:solidFill>
                  <a:srgbClr val="0000FF"/>
                </a:solidFill>
              </a:rPr>
              <a:t>//Test class to create objects and call the methods </a:t>
            </a:r>
            <a:r>
              <a:rPr lang="en-US" dirty="0"/>
              <a:t> </a:t>
            </a:r>
          </a:p>
          <a:p>
            <a:r>
              <a:rPr lang="en-US" b="1" dirty="0"/>
              <a:t>class</a:t>
            </a:r>
            <a:r>
              <a:rPr lang="en-US" dirty="0"/>
              <a:t> Test2</a:t>
            </a:r>
          </a:p>
          <a:p>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SBI s=</a:t>
            </a:r>
            <a:r>
              <a:rPr lang="en-US" b="1" dirty="0"/>
              <a:t>new</a:t>
            </a:r>
            <a:r>
              <a:rPr lang="en-US" dirty="0"/>
              <a:t> SBI();  </a:t>
            </a:r>
          </a:p>
          <a:p>
            <a:r>
              <a:rPr lang="en-US" dirty="0"/>
              <a:t>ICICI </a:t>
            </a:r>
            <a:r>
              <a:rPr lang="en-US" dirty="0" err="1"/>
              <a:t>i</a:t>
            </a:r>
            <a:r>
              <a:rPr lang="en-US" dirty="0"/>
              <a:t>=</a:t>
            </a:r>
            <a:r>
              <a:rPr lang="en-US" b="1" dirty="0"/>
              <a:t>new</a:t>
            </a:r>
            <a:r>
              <a:rPr lang="en-US" dirty="0"/>
              <a:t> ICICI();  </a:t>
            </a:r>
          </a:p>
          <a:p>
            <a:r>
              <a:rPr lang="en-US" dirty="0"/>
              <a:t>AXIS a=</a:t>
            </a:r>
            <a:r>
              <a:rPr lang="en-US" b="1" dirty="0"/>
              <a:t>new</a:t>
            </a:r>
            <a:r>
              <a:rPr lang="en-US" dirty="0"/>
              <a:t> AXIS();  </a:t>
            </a:r>
          </a:p>
          <a:p>
            <a:r>
              <a:rPr lang="en-US" dirty="0"/>
              <a:t>System.out.println("SBI Rate of Interest: "+</a:t>
            </a:r>
            <a:r>
              <a:rPr lang="en-US" dirty="0" err="1"/>
              <a:t>s.getRateOfInterest</a:t>
            </a:r>
            <a:r>
              <a:rPr lang="en-US" dirty="0"/>
              <a:t>());  </a:t>
            </a:r>
          </a:p>
          <a:p>
            <a:r>
              <a:rPr lang="en-US" dirty="0"/>
              <a:t>System.out.println("ICICI Rate of Interest: "+</a:t>
            </a:r>
            <a:r>
              <a:rPr lang="en-US" dirty="0" err="1"/>
              <a:t>i.getRateOfInterest</a:t>
            </a:r>
            <a:r>
              <a:rPr lang="en-US" dirty="0"/>
              <a:t>());  </a:t>
            </a:r>
          </a:p>
          <a:p>
            <a:r>
              <a:rPr lang="en-US" dirty="0"/>
              <a:t>System.out.println("AXIS Rate of Interest: "+</a:t>
            </a:r>
            <a:r>
              <a:rPr lang="en-US" dirty="0" err="1"/>
              <a:t>a.getRateOfInterest</a:t>
            </a:r>
            <a:r>
              <a:rPr lang="en-US" dirty="0"/>
              <a:t>());  </a:t>
            </a:r>
          </a:p>
          <a:p>
            <a:r>
              <a:rPr lang="en-US" dirty="0"/>
              <a:t>}  }  </a:t>
            </a:r>
          </a:p>
        </p:txBody>
      </p:sp>
      <p:sp>
        <p:nvSpPr>
          <p:cNvPr id="7" name="Rectangle 6"/>
          <p:cNvSpPr/>
          <p:nvPr/>
        </p:nvSpPr>
        <p:spPr>
          <a:xfrm>
            <a:off x="5715000" y="3276600"/>
            <a:ext cx="2743200" cy="123110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000" b="1" dirty="0">
                <a:solidFill>
                  <a:srgbClr val="FF0000"/>
                </a:solidFill>
              </a:rPr>
              <a:t>Output: </a:t>
            </a:r>
          </a:p>
          <a:p>
            <a:r>
              <a:rPr lang="en-US" dirty="0"/>
              <a:t>SBI Rate of Interest: 8</a:t>
            </a:r>
          </a:p>
          <a:p>
            <a:r>
              <a:rPr lang="en-US" dirty="0"/>
              <a:t>ICICI Rate of Interest: 7 </a:t>
            </a:r>
          </a:p>
          <a:p>
            <a:r>
              <a:rPr lang="en-US" dirty="0"/>
              <a:t>AXIS Rate of Interest: 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4"/>
          <p:cNvSpPr>
            <a:spLocks noChangeArrowheads="1"/>
          </p:cNvSpPr>
          <p:nvPr/>
        </p:nvSpPr>
        <p:spPr bwMode="auto">
          <a:xfrm>
            <a:off x="457200" y="668953"/>
            <a:ext cx="8382000" cy="4893647"/>
          </a:xfrm>
          <a:prstGeom prst="rect">
            <a:avLst/>
          </a:prstGeom>
          <a:noFill/>
          <a:ln w="9525">
            <a:noFill/>
            <a:miter lim="800000"/>
            <a:headEnd/>
            <a:tailEnd/>
          </a:ln>
        </p:spPr>
        <p:txBody>
          <a:bodyPr wrap="square">
            <a:spAutoFit/>
          </a:bodyPr>
          <a:lstStyle/>
          <a:p>
            <a:pPr marL="285750" indent="-285750" algn="just">
              <a:buFont typeface="Arial" pitchFamily="34" charset="0"/>
              <a:buChar char="•"/>
            </a:pPr>
            <a:r>
              <a:rPr lang="en-US" sz="2400" b="1" dirty="0"/>
              <a:t>Polymorphism in Java</a:t>
            </a:r>
            <a:r>
              <a:rPr lang="en-US" sz="2400" dirty="0"/>
              <a:t> is a concept by which we can perform a </a:t>
            </a:r>
            <a:r>
              <a:rPr lang="en-US" sz="2400" b="1" i="1" dirty="0">
                <a:solidFill>
                  <a:srgbClr val="0000FF"/>
                </a:solidFill>
              </a:rPr>
              <a:t>single action in different ways</a:t>
            </a:r>
            <a:r>
              <a:rPr lang="en-US" sz="2400" dirty="0"/>
              <a:t>. </a:t>
            </a:r>
          </a:p>
          <a:p>
            <a:pPr marL="285750" indent="-285750" algn="just">
              <a:buFont typeface="Arial" pitchFamily="34" charset="0"/>
              <a:buChar char="•"/>
            </a:pPr>
            <a:r>
              <a:rPr lang="en-US" sz="2400" dirty="0"/>
              <a:t>Polymorphism is derived </a:t>
            </a:r>
            <a:r>
              <a:rPr lang="en-US" sz="2400" b="1" dirty="0">
                <a:solidFill>
                  <a:srgbClr val="0000FF"/>
                </a:solidFill>
              </a:rPr>
              <a:t>from 2 Greek words: </a:t>
            </a:r>
            <a:r>
              <a:rPr lang="en-US" sz="2400" b="1" dirty="0"/>
              <a:t>poly and morphs</a:t>
            </a:r>
            <a:r>
              <a:rPr lang="en-US" sz="2400" dirty="0"/>
              <a:t>. </a:t>
            </a:r>
          </a:p>
          <a:p>
            <a:pPr marL="285750" indent="-285750" algn="just">
              <a:buFont typeface="Arial" pitchFamily="34" charset="0"/>
              <a:buChar char="•"/>
            </a:pPr>
            <a:r>
              <a:rPr lang="en-US" sz="2400" dirty="0"/>
              <a:t>The word "poly" means many and "morphs" means forms. So polymorphism means </a:t>
            </a:r>
            <a:r>
              <a:rPr lang="en-US" sz="2400" b="1" dirty="0">
                <a:solidFill>
                  <a:srgbClr val="FF0000"/>
                </a:solidFill>
              </a:rPr>
              <a:t>many forms.</a:t>
            </a:r>
          </a:p>
          <a:p>
            <a:pPr marL="285750" indent="-285750" algn="just">
              <a:buFont typeface="Arial" pitchFamily="34" charset="0"/>
              <a:buChar char="•"/>
            </a:pPr>
            <a:r>
              <a:rPr lang="en-US" sz="2400" dirty="0"/>
              <a:t>There are two types of polymorphism in Java: </a:t>
            </a:r>
          </a:p>
          <a:p>
            <a:pPr marL="914400" lvl="1" indent="-457200" algn="just">
              <a:buFont typeface="+mj-lt"/>
              <a:buAutoNum type="arabicPeriod"/>
            </a:pPr>
            <a:r>
              <a:rPr lang="en-US" sz="2400" b="1" dirty="0"/>
              <a:t>compile-time polymorphism </a:t>
            </a:r>
          </a:p>
          <a:p>
            <a:pPr marL="914400" lvl="1" indent="-457200" algn="just">
              <a:buFont typeface="+mj-lt"/>
              <a:buAutoNum type="arabicPeriod"/>
            </a:pPr>
            <a:r>
              <a:rPr lang="en-US" sz="2400" b="1" dirty="0"/>
              <a:t>runtime polymorphism. </a:t>
            </a:r>
          </a:p>
          <a:p>
            <a:pPr marL="285750" indent="-285750" algn="just">
              <a:buFont typeface="Arial" pitchFamily="34" charset="0"/>
              <a:buChar char="•"/>
            </a:pPr>
            <a:r>
              <a:rPr lang="en-US" sz="2400" dirty="0"/>
              <a:t>We can perform polymorphism in java by method </a:t>
            </a:r>
            <a:r>
              <a:rPr lang="en-US" sz="2400" b="1" dirty="0">
                <a:solidFill>
                  <a:srgbClr val="FF0000"/>
                </a:solidFill>
              </a:rPr>
              <a:t>overloading and method overriding.</a:t>
            </a:r>
          </a:p>
          <a:p>
            <a:pPr marL="285750" indent="-285750" algn="just">
              <a:buFont typeface="Arial" pitchFamily="34" charset="0"/>
              <a:buChar char="•"/>
            </a:pPr>
            <a:r>
              <a:rPr lang="en-US" sz="2400" dirty="0"/>
              <a:t>If you overload a static method in Java, it is the example of </a:t>
            </a:r>
            <a:r>
              <a:rPr lang="en-US" sz="2400" b="1" dirty="0"/>
              <a:t>compile time polymorphism. </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6" name="Rectangle 5"/>
          <p:cNvSpPr/>
          <p:nvPr/>
        </p:nvSpPr>
        <p:spPr>
          <a:xfrm>
            <a:off x="2971800" y="147935"/>
            <a:ext cx="3183896" cy="461665"/>
          </a:xfrm>
          <a:prstGeom prst="rect">
            <a:avLst/>
          </a:prstGeom>
        </p:spPr>
        <p:txBody>
          <a:bodyPr wrap="square">
            <a:spAutoFit/>
          </a:bodyPr>
          <a:lstStyle/>
          <a:p>
            <a:pPr marL="285750" indent="-285750" algn="ctr"/>
            <a:r>
              <a:rPr lang="en-US" sz="2400" b="1" dirty="0">
                <a:solidFill>
                  <a:srgbClr val="FF0000"/>
                </a:solidFill>
              </a:rPr>
              <a:t>Polymorphism in Java</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4"/>
          <p:cNvSpPr>
            <a:spLocks noChangeArrowheads="1"/>
          </p:cNvSpPr>
          <p:nvPr/>
        </p:nvSpPr>
        <p:spPr bwMode="auto">
          <a:xfrm>
            <a:off x="304800" y="152400"/>
            <a:ext cx="8534400" cy="5847755"/>
          </a:xfrm>
          <a:prstGeom prst="rect">
            <a:avLst/>
          </a:prstGeom>
          <a:noFill/>
          <a:ln w="9525">
            <a:noFill/>
            <a:miter lim="800000"/>
            <a:headEnd/>
            <a:tailEnd/>
          </a:ln>
        </p:spPr>
        <p:txBody>
          <a:bodyPr>
            <a:spAutoFit/>
          </a:bodyPr>
          <a:lstStyle/>
          <a:p>
            <a:pPr algn="just" eaLnBrk="1" hangingPunct="1"/>
            <a:r>
              <a:rPr lang="en-US" sz="2200" b="1" dirty="0">
                <a:solidFill>
                  <a:srgbClr val="0000FF"/>
                </a:solidFill>
              </a:rPr>
              <a:t>Why Overridden Methods? </a:t>
            </a:r>
            <a:endParaRPr lang="en-IN" sz="2200" dirty="0">
              <a:solidFill>
                <a:srgbClr val="0000FF"/>
              </a:solidFill>
            </a:endParaRPr>
          </a:p>
          <a:p>
            <a:pPr marL="342900" indent="-342900" algn="just" eaLnBrk="1" hangingPunct="1">
              <a:buFont typeface="Arial" pitchFamily="34" charset="0"/>
              <a:buChar char="•"/>
            </a:pPr>
            <a:r>
              <a:rPr lang="en-US" sz="2200" dirty="0"/>
              <a:t>Overridden methods allow Java to support </a:t>
            </a:r>
            <a:r>
              <a:rPr lang="en-US" sz="2200" b="1" dirty="0"/>
              <a:t>run-time polymorphism. </a:t>
            </a:r>
          </a:p>
          <a:p>
            <a:pPr marL="342900" indent="-342900" algn="just" eaLnBrk="1" hangingPunct="1">
              <a:buFont typeface="Arial" pitchFamily="34" charset="0"/>
              <a:buChar char="•"/>
            </a:pPr>
            <a:r>
              <a:rPr lang="en-US" sz="2200" dirty="0"/>
              <a:t>Polymorphism is essential to object-oriented programming for </a:t>
            </a:r>
            <a:r>
              <a:rPr lang="en-US" sz="2200" b="1" dirty="0">
                <a:solidFill>
                  <a:srgbClr val="FF0000"/>
                </a:solidFill>
              </a:rPr>
              <a:t>one reason: </a:t>
            </a:r>
          </a:p>
          <a:p>
            <a:pPr marL="800100" lvl="1" indent="-342900" algn="just">
              <a:buFont typeface="Arial" pitchFamily="34" charset="0"/>
              <a:buChar char="•"/>
            </a:pPr>
            <a:r>
              <a:rPr lang="en-US" sz="2200" dirty="0"/>
              <a:t>it allows a general class to specify </a:t>
            </a:r>
            <a:r>
              <a:rPr lang="en-US" sz="2200" b="1" dirty="0">
                <a:solidFill>
                  <a:srgbClr val="FF0000"/>
                </a:solidFill>
              </a:rPr>
              <a:t>methods that will be common to all of its derivatives</a:t>
            </a:r>
            <a:r>
              <a:rPr lang="en-US" sz="2200" b="1" dirty="0"/>
              <a:t>, </a:t>
            </a:r>
            <a:r>
              <a:rPr lang="en-US" sz="2200" dirty="0"/>
              <a:t>while allowing subclasses to define the specific implementation of some or all of those methods.</a:t>
            </a:r>
            <a:endParaRPr lang="en-IN" sz="2200" dirty="0"/>
          </a:p>
          <a:p>
            <a:pPr algn="just" eaLnBrk="1" hangingPunct="1"/>
            <a:r>
              <a:rPr lang="en-US" sz="2200" b="1" dirty="0"/>
              <a:t> </a:t>
            </a:r>
            <a:endParaRPr lang="en-IN" sz="2200" dirty="0"/>
          </a:p>
          <a:p>
            <a:pPr algn="just" eaLnBrk="1" hangingPunct="1"/>
            <a:r>
              <a:rPr lang="en-US" sz="2200" b="1" dirty="0">
                <a:solidFill>
                  <a:srgbClr val="0000FF"/>
                </a:solidFill>
              </a:rPr>
              <a:t>Applying Method Overriding</a:t>
            </a:r>
            <a:endParaRPr lang="en-IN" sz="2200" dirty="0">
              <a:solidFill>
                <a:srgbClr val="0000FF"/>
              </a:solidFill>
            </a:endParaRPr>
          </a:p>
          <a:p>
            <a:pPr marL="342900" indent="-342900" algn="just" eaLnBrk="1" hangingPunct="1">
              <a:buFont typeface="Arial" pitchFamily="34" charset="0"/>
              <a:buChar char="•"/>
            </a:pPr>
            <a:r>
              <a:rPr lang="en-US" sz="2200" dirty="0"/>
              <a:t>The following program creates a superclass called </a:t>
            </a:r>
            <a:r>
              <a:rPr lang="en-US" sz="2200" b="1" dirty="0"/>
              <a:t>Figure </a:t>
            </a:r>
            <a:r>
              <a:rPr lang="en-US" sz="2200" dirty="0"/>
              <a:t>that stores the dimensions of various two-dimensional objects.</a:t>
            </a:r>
          </a:p>
          <a:p>
            <a:pPr marL="342900" indent="-342900" algn="just" eaLnBrk="1" hangingPunct="1">
              <a:buFont typeface="Arial" pitchFamily="34" charset="0"/>
              <a:buChar char="•"/>
            </a:pPr>
            <a:r>
              <a:rPr lang="en-US" sz="2200" dirty="0"/>
              <a:t>It also defines a method called </a:t>
            </a:r>
            <a:r>
              <a:rPr lang="en-US" sz="2200" b="1" dirty="0"/>
              <a:t>area( ) </a:t>
            </a:r>
            <a:r>
              <a:rPr lang="en-US" sz="2200" dirty="0"/>
              <a:t>that computes the area of an object. </a:t>
            </a:r>
          </a:p>
          <a:p>
            <a:pPr marL="342900" indent="-342900" algn="just" eaLnBrk="1" hangingPunct="1">
              <a:buFont typeface="Arial" pitchFamily="34" charset="0"/>
              <a:buChar char="•"/>
            </a:pPr>
            <a:r>
              <a:rPr lang="en-US" sz="2200" dirty="0"/>
              <a:t>The program derives two subclasses from </a:t>
            </a:r>
            <a:r>
              <a:rPr lang="en-US" sz="2200" b="1" dirty="0"/>
              <a:t>Figure</a:t>
            </a:r>
            <a:r>
              <a:rPr lang="en-US" sz="2200" dirty="0"/>
              <a:t>. The first is </a:t>
            </a:r>
            <a:r>
              <a:rPr lang="en-US" sz="2200" b="1" dirty="0"/>
              <a:t>Rectangle </a:t>
            </a:r>
            <a:r>
              <a:rPr lang="en-US" sz="2200" dirty="0"/>
              <a:t>and the second is </a:t>
            </a:r>
            <a:r>
              <a:rPr lang="en-US" sz="2200" b="1" dirty="0"/>
              <a:t>Triangle</a:t>
            </a:r>
            <a:r>
              <a:rPr lang="en-US" sz="2200" dirty="0"/>
              <a:t>. </a:t>
            </a:r>
          </a:p>
          <a:p>
            <a:pPr marL="342900" indent="-342900" algn="just" eaLnBrk="1" hangingPunct="1">
              <a:buFont typeface="Arial" pitchFamily="34" charset="0"/>
              <a:buChar char="•"/>
            </a:pPr>
            <a:r>
              <a:rPr lang="en-US" sz="2200" dirty="0"/>
              <a:t>Each of these subclasses overrides </a:t>
            </a:r>
            <a:r>
              <a:rPr lang="en-US" sz="2200" b="1" dirty="0"/>
              <a:t>area( ) </a:t>
            </a:r>
            <a:r>
              <a:rPr lang="en-US" sz="2200" dirty="0"/>
              <a:t>so that it returns the area of a rectangle and a triangle, respectively.</a:t>
            </a:r>
            <a:endParaRPr lang="en-IN" sz="2200" dirty="0"/>
          </a:p>
        </p:txBody>
      </p:sp>
      <p:sp>
        <p:nvSpPr>
          <p:cNvPr id="4" name="Footer Placeholder 3"/>
          <p:cNvSpPr>
            <a:spLocks noGrp="1"/>
          </p:cNvSpPr>
          <p:nvPr>
            <p:ph type="ftr" sz="quarter" idx="11"/>
          </p:nvPr>
        </p:nvSpPr>
        <p:spPr/>
        <p:txBody>
          <a:bodyPr/>
          <a:lstStyle/>
          <a:p>
            <a:r>
              <a:rPr lang="en-US" smtClean="0"/>
              <a:t>Unit-2 </a:t>
            </a:r>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4"/>
          <p:cNvSpPr>
            <a:spLocks noChangeArrowheads="1"/>
          </p:cNvSpPr>
          <p:nvPr/>
        </p:nvSpPr>
        <p:spPr bwMode="auto">
          <a:xfrm>
            <a:off x="228600" y="457200"/>
            <a:ext cx="4267200" cy="5354638"/>
          </a:xfrm>
          <a:prstGeom prst="rect">
            <a:avLst/>
          </a:prstGeom>
          <a:noFill/>
          <a:ln w="9525">
            <a:noFill/>
            <a:miter lim="800000"/>
            <a:headEnd/>
            <a:tailEnd/>
          </a:ln>
        </p:spPr>
        <p:txBody>
          <a:bodyPr>
            <a:spAutoFit/>
          </a:bodyPr>
          <a:lstStyle/>
          <a:p>
            <a:pPr eaLnBrk="1" hangingPunct="1"/>
            <a:r>
              <a:rPr lang="en-US" sz="1800" b="1" dirty="0">
                <a:solidFill>
                  <a:srgbClr val="0000FF"/>
                </a:solidFill>
              </a:rPr>
              <a:t>// Using run-time polymorphism.</a:t>
            </a:r>
            <a:endParaRPr lang="en-IN" sz="1800" b="1" dirty="0">
              <a:solidFill>
                <a:srgbClr val="0000FF"/>
              </a:solidFill>
            </a:endParaRPr>
          </a:p>
          <a:p>
            <a:pPr eaLnBrk="1" hangingPunct="1"/>
            <a:r>
              <a:rPr lang="en-US" sz="1800" dirty="0"/>
              <a:t>class Figure</a:t>
            </a:r>
          </a:p>
          <a:p>
            <a:pPr eaLnBrk="1" hangingPunct="1"/>
            <a:r>
              <a:rPr lang="en-US" sz="1800" dirty="0"/>
              <a:t> {</a:t>
            </a:r>
            <a:endParaRPr lang="en-IN" sz="1800" dirty="0"/>
          </a:p>
          <a:p>
            <a:pPr eaLnBrk="1" hangingPunct="1"/>
            <a:r>
              <a:rPr lang="en-US" sz="1800" dirty="0"/>
              <a:t>double dim1;</a:t>
            </a:r>
            <a:endParaRPr lang="en-IN" sz="1800" dirty="0"/>
          </a:p>
          <a:p>
            <a:pPr eaLnBrk="1" hangingPunct="1"/>
            <a:r>
              <a:rPr lang="en-US" sz="1800" dirty="0"/>
              <a:t>double dim2;</a:t>
            </a:r>
            <a:endParaRPr lang="en-IN" sz="1800" dirty="0"/>
          </a:p>
          <a:p>
            <a:pPr eaLnBrk="1" hangingPunct="1"/>
            <a:r>
              <a:rPr lang="en-US" sz="1800" dirty="0"/>
              <a:t>Figure(double a, double b) {</a:t>
            </a:r>
            <a:endParaRPr lang="en-IN" sz="1800" dirty="0"/>
          </a:p>
          <a:p>
            <a:pPr eaLnBrk="1" hangingPunct="1"/>
            <a:r>
              <a:rPr lang="en-US" sz="1800" dirty="0"/>
              <a:t>dim1 = a;</a:t>
            </a:r>
            <a:endParaRPr lang="en-IN" sz="1800" dirty="0"/>
          </a:p>
          <a:p>
            <a:pPr eaLnBrk="1" hangingPunct="1"/>
            <a:r>
              <a:rPr lang="en-US" sz="1800" dirty="0"/>
              <a:t>dim2 = b;</a:t>
            </a:r>
            <a:endParaRPr lang="en-IN" sz="1800" dirty="0"/>
          </a:p>
          <a:p>
            <a:pPr eaLnBrk="1" hangingPunct="1"/>
            <a:r>
              <a:rPr lang="en-US" sz="1800" dirty="0"/>
              <a:t>}</a:t>
            </a:r>
            <a:endParaRPr lang="en-IN" sz="1800" dirty="0"/>
          </a:p>
          <a:p>
            <a:pPr eaLnBrk="1" hangingPunct="1"/>
            <a:r>
              <a:rPr lang="en-US" sz="1800" b="1" dirty="0">
                <a:solidFill>
                  <a:srgbClr val="FF0000"/>
                </a:solidFill>
              </a:rPr>
              <a:t>double area() </a:t>
            </a:r>
            <a:r>
              <a:rPr lang="en-US" sz="1800" dirty="0"/>
              <a:t>{</a:t>
            </a:r>
            <a:endParaRPr lang="en-IN" sz="1800" dirty="0"/>
          </a:p>
          <a:p>
            <a:pPr eaLnBrk="1" hangingPunct="1"/>
            <a:r>
              <a:rPr lang="en-US" sz="1800" dirty="0"/>
              <a:t>System.out.println</a:t>
            </a:r>
          </a:p>
          <a:p>
            <a:pPr eaLnBrk="1" hangingPunct="1"/>
            <a:r>
              <a:rPr lang="en-US" sz="1800" dirty="0"/>
              <a:t>         ("Area for Figure is undefined.");</a:t>
            </a:r>
            <a:endParaRPr lang="en-IN" sz="1800" dirty="0"/>
          </a:p>
          <a:p>
            <a:pPr eaLnBrk="1" hangingPunct="1"/>
            <a:r>
              <a:rPr lang="en-US" sz="1800" dirty="0"/>
              <a:t>return 0;</a:t>
            </a:r>
            <a:endParaRPr lang="en-IN" sz="1800" dirty="0"/>
          </a:p>
          <a:p>
            <a:pPr eaLnBrk="1" hangingPunct="1"/>
            <a:r>
              <a:rPr lang="en-US" sz="1800" dirty="0"/>
              <a:t>}</a:t>
            </a:r>
            <a:endParaRPr lang="en-IN" sz="1800" dirty="0"/>
          </a:p>
          <a:p>
            <a:pPr eaLnBrk="1" hangingPunct="1"/>
            <a:r>
              <a:rPr lang="en-US" sz="1800" dirty="0"/>
              <a:t>}</a:t>
            </a:r>
            <a:endParaRPr lang="en-IN" sz="1800" dirty="0"/>
          </a:p>
          <a:p>
            <a:pPr eaLnBrk="1" hangingPunct="1"/>
            <a:r>
              <a:rPr lang="en-US" sz="1800" dirty="0"/>
              <a:t>class Rectangle extends Figure {</a:t>
            </a:r>
            <a:endParaRPr lang="en-IN" sz="1800" dirty="0"/>
          </a:p>
          <a:p>
            <a:pPr eaLnBrk="1" hangingPunct="1"/>
            <a:r>
              <a:rPr lang="en-US" sz="1800" dirty="0"/>
              <a:t>Rectangle(double a, double b) {</a:t>
            </a:r>
            <a:endParaRPr lang="en-IN" sz="1800" dirty="0"/>
          </a:p>
          <a:p>
            <a:pPr eaLnBrk="1" hangingPunct="1"/>
            <a:r>
              <a:rPr lang="en-US" sz="1800" b="1" dirty="0"/>
              <a:t>super(a, b);</a:t>
            </a:r>
            <a:endParaRPr lang="en-IN" sz="1800" b="1" dirty="0"/>
          </a:p>
          <a:p>
            <a:pPr eaLnBrk="1" hangingPunct="1"/>
            <a:r>
              <a:rPr lang="en-US" sz="1800" dirty="0"/>
              <a:t>}</a:t>
            </a:r>
            <a:endParaRPr lang="en-IN" sz="1800" dirty="0"/>
          </a:p>
        </p:txBody>
      </p:sp>
      <p:sp>
        <p:nvSpPr>
          <p:cNvPr id="13316" name="Rectangle 3"/>
          <p:cNvSpPr>
            <a:spLocks noChangeArrowheads="1"/>
          </p:cNvSpPr>
          <p:nvPr/>
        </p:nvSpPr>
        <p:spPr bwMode="auto">
          <a:xfrm>
            <a:off x="4800600" y="685800"/>
            <a:ext cx="3962400" cy="5078413"/>
          </a:xfrm>
          <a:prstGeom prst="rect">
            <a:avLst/>
          </a:prstGeom>
          <a:noFill/>
          <a:ln w="9525">
            <a:noFill/>
            <a:miter lim="800000"/>
            <a:headEnd/>
            <a:tailEnd/>
          </a:ln>
        </p:spPr>
        <p:txBody>
          <a:bodyPr>
            <a:spAutoFit/>
          </a:bodyPr>
          <a:lstStyle/>
          <a:p>
            <a:pPr eaLnBrk="1" hangingPunct="1"/>
            <a:r>
              <a:rPr lang="en-US" sz="1800" b="1" dirty="0">
                <a:solidFill>
                  <a:srgbClr val="FF0000"/>
                </a:solidFill>
              </a:rPr>
              <a:t>// override area for rectangle</a:t>
            </a:r>
            <a:endParaRPr lang="en-IN" sz="1800" b="1" dirty="0">
              <a:solidFill>
                <a:srgbClr val="FF0000"/>
              </a:solidFill>
            </a:endParaRPr>
          </a:p>
          <a:p>
            <a:pPr eaLnBrk="1" hangingPunct="1"/>
            <a:r>
              <a:rPr lang="en-US" sz="1800" b="1" dirty="0">
                <a:solidFill>
                  <a:srgbClr val="FF0000"/>
                </a:solidFill>
              </a:rPr>
              <a:t>double area() </a:t>
            </a:r>
            <a:r>
              <a:rPr lang="en-US" sz="1800" dirty="0"/>
              <a:t>{</a:t>
            </a:r>
            <a:endParaRPr lang="en-IN" sz="1800" dirty="0"/>
          </a:p>
          <a:p>
            <a:pPr eaLnBrk="1" hangingPunct="1"/>
            <a:r>
              <a:rPr lang="en-US" sz="1800" dirty="0"/>
              <a:t>System.out.println("Inside Area for Rectangle.");</a:t>
            </a:r>
            <a:endParaRPr lang="en-IN" sz="1800" dirty="0"/>
          </a:p>
          <a:p>
            <a:pPr eaLnBrk="1" hangingPunct="1"/>
            <a:r>
              <a:rPr lang="en-US" sz="1800" dirty="0"/>
              <a:t>return dim1 * dim2;</a:t>
            </a:r>
            <a:endParaRPr lang="en-IN" sz="1800" dirty="0"/>
          </a:p>
          <a:p>
            <a:pPr eaLnBrk="1" hangingPunct="1"/>
            <a:r>
              <a:rPr lang="en-US" sz="1800" dirty="0"/>
              <a:t>}</a:t>
            </a:r>
            <a:endParaRPr lang="en-IN" sz="1800" dirty="0"/>
          </a:p>
          <a:p>
            <a:pPr eaLnBrk="1" hangingPunct="1"/>
            <a:r>
              <a:rPr lang="en-US" sz="1800" dirty="0"/>
              <a:t>}</a:t>
            </a:r>
            <a:endParaRPr lang="en-IN" sz="1800" dirty="0"/>
          </a:p>
          <a:p>
            <a:pPr eaLnBrk="1" hangingPunct="1"/>
            <a:r>
              <a:rPr lang="en-US" sz="1800" dirty="0"/>
              <a:t>class Triangle extends Figure {</a:t>
            </a:r>
            <a:endParaRPr lang="en-IN" sz="1800" dirty="0"/>
          </a:p>
          <a:p>
            <a:pPr eaLnBrk="1" hangingPunct="1"/>
            <a:r>
              <a:rPr lang="en-US" sz="1800" dirty="0"/>
              <a:t>Triangle(double a, double b) {</a:t>
            </a:r>
            <a:endParaRPr lang="en-IN" sz="1800" dirty="0"/>
          </a:p>
          <a:p>
            <a:pPr eaLnBrk="1" hangingPunct="1"/>
            <a:r>
              <a:rPr lang="en-US" sz="1800" dirty="0"/>
              <a:t>super(a, b);</a:t>
            </a:r>
            <a:endParaRPr lang="en-IN" sz="1800" dirty="0"/>
          </a:p>
          <a:p>
            <a:pPr eaLnBrk="1" hangingPunct="1"/>
            <a:r>
              <a:rPr lang="en-US" sz="1800" dirty="0"/>
              <a:t>}</a:t>
            </a:r>
            <a:endParaRPr lang="en-IN" sz="1800" dirty="0"/>
          </a:p>
          <a:p>
            <a:pPr eaLnBrk="1" hangingPunct="1"/>
            <a:r>
              <a:rPr lang="en-US" sz="1800" dirty="0"/>
              <a:t>// override area for right triangle</a:t>
            </a:r>
            <a:endParaRPr lang="en-IN" sz="1800" dirty="0"/>
          </a:p>
          <a:p>
            <a:pPr eaLnBrk="1" hangingPunct="1"/>
            <a:r>
              <a:rPr lang="en-US" sz="1800" b="1" dirty="0">
                <a:solidFill>
                  <a:srgbClr val="FF0000"/>
                </a:solidFill>
              </a:rPr>
              <a:t>double area() </a:t>
            </a:r>
            <a:r>
              <a:rPr lang="en-US" sz="1800" dirty="0"/>
              <a:t>{</a:t>
            </a:r>
            <a:endParaRPr lang="en-IN" sz="1800" dirty="0"/>
          </a:p>
          <a:p>
            <a:pPr eaLnBrk="1" hangingPunct="1"/>
            <a:r>
              <a:rPr lang="en-US" sz="1800" dirty="0"/>
              <a:t>System.out.println</a:t>
            </a:r>
          </a:p>
          <a:p>
            <a:pPr eaLnBrk="1" hangingPunct="1"/>
            <a:r>
              <a:rPr lang="en-US" sz="1800" dirty="0"/>
              <a:t>              ("Inside Area for Triangle.");</a:t>
            </a:r>
            <a:endParaRPr lang="en-IN" sz="1800" dirty="0"/>
          </a:p>
          <a:p>
            <a:pPr eaLnBrk="1" hangingPunct="1"/>
            <a:r>
              <a:rPr lang="en-US" sz="1800" dirty="0"/>
              <a:t>return dim1 * dim2 / 2;</a:t>
            </a:r>
            <a:endParaRPr lang="en-IN" sz="1800" dirty="0"/>
          </a:p>
          <a:p>
            <a:pPr eaLnBrk="1" hangingPunct="1"/>
            <a:r>
              <a:rPr lang="en-US" sz="1800" dirty="0"/>
              <a:t>}</a:t>
            </a:r>
            <a:endParaRPr lang="en-IN" sz="1800" dirty="0"/>
          </a:p>
          <a:p>
            <a:pPr eaLnBrk="1" hangingPunct="1"/>
            <a:r>
              <a:rPr lang="en-US" sz="1800" dirty="0"/>
              <a:t>}</a:t>
            </a:r>
            <a:endParaRPr lang="en-IN" sz="1800" dirty="0"/>
          </a:p>
        </p:txBody>
      </p:sp>
      <p:sp>
        <p:nvSpPr>
          <p:cNvPr id="5" name="Footer Placeholder 4"/>
          <p:cNvSpPr>
            <a:spLocks noGrp="1"/>
          </p:cNvSpPr>
          <p:nvPr>
            <p:ph type="ftr" sz="quarter" idx="11"/>
          </p:nvPr>
        </p:nvSpPr>
        <p:spPr/>
        <p:txBody>
          <a:bodyPr/>
          <a:lstStyle/>
          <a:p>
            <a:r>
              <a:rPr lang="en-US" smtClean="0"/>
              <a:t>Unit-2 </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box(in)">
                                      <p:cBhvr>
                                        <p:cTn id="7"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5"/>
          <p:cNvSpPr>
            <a:spLocks noChangeArrowheads="1"/>
          </p:cNvSpPr>
          <p:nvPr/>
        </p:nvSpPr>
        <p:spPr bwMode="auto">
          <a:xfrm>
            <a:off x="457200" y="117475"/>
            <a:ext cx="5486400" cy="6464300"/>
          </a:xfrm>
          <a:prstGeom prst="rect">
            <a:avLst/>
          </a:prstGeom>
          <a:noFill/>
          <a:ln w="9525">
            <a:noFill/>
            <a:miter lim="800000"/>
            <a:headEnd/>
            <a:tailEnd/>
          </a:ln>
        </p:spPr>
        <p:txBody>
          <a:bodyPr anchor="ctr">
            <a:spAutoFit/>
          </a:bodyPr>
          <a:lstStyle/>
          <a:p>
            <a:r>
              <a:rPr lang="en-US" sz="1800" dirty="0">
                <a:solidFill>
                  <a:srgbClr val="1D1D1E"/>
                </a:solidFill>
                <a:cs typeface="Times New Roman" pitchFamily="18" charset="0"/>
              </a:rPr>
              <a:t>class </a:t>
            </a:r>
            <a:r>
              <a:rPr lang="en-US" sz="1800" dirty="0" err="1">
                <a:solidFill>
                  <a:srgbClr val="1D1D1E"/>
                </a:solidFill>
                <a:cs typeface="Times New Roman" pitchFamily="18" charset="0"/>
              </a:rPr>
              <a:t>FindAreas</a:t>
            </a:r>
            <a:r>
              <a:rPr lang="en-US" sz="1800" dirty="0">
                <a:solidFill>
                  <a:srgbClr val="1D1D1E"/>
                </a:solidFill>
                <a:cs typeface="Times New Roman" pitchFamily="18" charset="0"/>
              </a:rPr>
              <a:t> {</a:t>
            </a:r>
            <a:endParaRPr lang="en-US" sz="1800" dirty="0"/>
          </a:p>
          <a:p>
            <a:r>
              <a:rPr lang="en-US" sz="1800" dirty="0">
                <a:solidFill>
                  <a:srgbClr val="1D1D1E"/>
                </a:solidFill>
                <a:cs typeface="Times New Roman" pitchFamily="18" charset="0"/>
              </a:rPr>
              <a:t>public static void main(String </a:t>
            </a:r>
            <a:r>
              <a:rPr lang="en-US" sz="1800" dirty="0" err="1">
                <a:solidFill>
                  <a:srgbClr val="1D1D1E"/>
                </a:solidFill>
                <a:cs typeface="Times New Roman" pitchFamily="18" charset="0"/>
              </a:rPr>
              <a:t>args</a:t>
            </a:r>
            <a:r>
              <a:rPr lang="en-US" sz="1800" dirty="0">
                <a:solidFill>
                  <a:srgbClr val="1D1D1E"/>
                </a:solidFill>
                <a:cs typeface="Times New Roman" pitchFamily="18" charset="0"/>
              </a:rPr>
              <a:t>[]) {</a:t>
            </a:r>
            <a:endParaRPr lang="en-US" sz="1800" dirty="0"/>
          </a:p>
          <a:p>
            <a:r>
              <a:rPr lang="en-US" sz="1800" b="1" dirty="0">
                <a:solidFill>
                  <a:srgbClr val="FF0000"/>
                </a:solidFill>
                <a:cs typeface="Times New Roman" pitchFamily="18" charset="0"/>
              </a:rPr>
              <a:t>Figure f = new Figure(10, 10);    </a:t>
            </a:r>
            <a:r>
              <a:rPr lang="en-US" sz="1800" b="1" dirty="0">
                <a:solidFill>
                  <a:srgbClr val="0000FF"/>
                </a:solidFill>
                <a:cs typeface="Times New Roman" pitchFamily="18" charset="0"/>
              </a:rPr>
              <a:t>//super class object</a:t>
            </a:r>
            <a:endParaRPr lang="en-US" sz="1800" b="1" dirty="0">
              <a:solidFill>
                <a:srgbClr val="0000FF"/>
              </a:solidFill>
            </a:endParaRPr>
          </a:p>
          <a:p>
            <a:r>
              <a:rPr lang="en-US" sz="1800" b="1" dirty="0">
                <a:solidFill>
                  <a:srgbClr val="FF0000"/>
                </a:solidFill>
                <a:cs typeface="Times New Roman" pitchFamily="18" charset="0"/>
              </a:rPr>
              <a:t>Rectangle r = new Rectangle(9, 5);</a:t>
            </a:r>
            <a:endParaRPr lang="en-US" sz="1800" b="1" dirty="0">
              <a:solidFill>
                <a:srgbClr val="FF0000"/>
              </a:solidFill>
            </a:endParaRPr>
          </a:p>
          <a:p>
            <a:r>
              <a:rPr lang="en-US" sz="1800" b="1" dirty="0">
                <a:solidFill>
                  <a:srgbClr val="FF0000"/>
                </a:solidFill>
                <a:cs typeface="Times New Roman" pitchFamily="18" charset="0"/>
              </a:rPr>
              <a:t>Triangle t = new Triangle(10, 8);</a:t>
            </a:r>
            <a:endParaRPr lang="en-US" sz="1800" b="1" dirty="0">
              <a:solidFill>
                <a:srgbClr val="FF0000"/>
              </a:solidFill>
            </a:endParaRPr>
          </a:p>
          <a:p>
            <a:r>
              <a:rPr lang="en-US" sz="1800" dirty="0">
                <a:solidFill>
                  <a:srgbClr val="1D1D1E"/>
                </a:solidFill>
                <a:cs typeface="Times New Roman" pitchFamily="18" charset="0"/>
              </a:rPr>
              <a:t>Figure </a:t>
            </a:r>
            <a:r>
              <a:rPr lang="en-US" sz="1800" dirty="0" err="1">
                <a:solidFill>
                  <a:srgbClr val="1D1D1E"/>
                </a:solidFill>
                <a:cs typeface="Times New Roman" pitchFamily="18" charset="0"/>
              </a:rPr>
              <a:t>figref</a:t>
            </a:r>
            <a:r>
              <a:rPr lang="en-US" sz="1800" dirty="0">
                <a:solidFill>
                  <a:srgbClr val="1D1D1E"/>
                </a:solidFill>
                <a:cs typeface="Times New Roman" pitchFamily="18" charset="0"/>
              </a:rPr>
              <a:t>;</a:t>
            </a:r>
            <a:endParaRPr lang="en-US" sz="1800" dirty="0"/>
          </a:p>
          <a:p>
            <a:r>
              <a:rPr lang="en-US" sz="1800" dirty="0" err="1">
                <a:solidFill>
                  <a:srgbClr val="1D1D1E"/>
                </a:solidFill>
                <a:cs typeface="Times New Roman" pitchFamily="18" charset="0"/>
              </a:rPr>
              <a:t>figref</a:t>
            </a:r>
            <a:r>
              <a:rPr lang="en-US" sz="1800" dirty="0">
                <a:solidFill>
                  <a:srgbClr val="1D1D1E"/>
                </a:solidFill>
                <a:cs typeface="Times New Roman" pitchFamily="18" charset="0"/>
              </a:rPr>
              <a:t> = r;</a:t>
            </a:r>
            <a:endParaRPr lang="en-US" sz="1800" dirty="0"/>
          </a:p>
          <a:p>
            <a:r>
              <a:rPr lang="en-US" sz="1800" dirty="0">
                <a:solidFill>
                  <a:srgbClr val="1D1D1E"/>
                </a:solidFill>
                <a:cs typeface="Times New Roman" pitchFamily="18" charset="0"/>
              </a:rPr>
              <a:t>System.out.println("Area is " + </a:t>
            </a:r>
            <a:r>
              <a:rPr lang="en-US" sz="1800" dirty="0" err="1">
                <a:solidFill>
                  <a:srgbClr val="1D1D1E"/>
                </a:solidFill>
                <a:cs typeface="Times New Roman" pitchFamily="18" charset="0"/>
              </a:rPr>
              <a:t>figref.area</a:t>
            </a:r>
            <a:r>
              <a:rPr lang="en-US" sz="1800" dirty="0">
                <a:solidFill>
                  <a:srgbClr val="1D1D1E"/>
                </a:solidFill>
                <a:cs typeface="Times New Roman" pitchFamily="18" charset="0"/>
              </a:rPr>
              <a:t>());</a:t>
            </a:r>
            <a:endParaRPr lang="en-US" sz="1800" dirty="0"/>
          </a:p>
          <a:p>
            <a:r>
              <a:rPr lang="en-US" sz="1800" dirty="0" err="1">
                <a:solidFill>
                  <a:srgbClr val="1D1D1E"/>
                </a:solidFill>
                <a:cs typeface="Times New Roman" pitchFamily="18" charset="0"/>
              </a:rPr>
              <a:t>figref</a:t>
            </a:r>
            <a:r>
              <a:rPr lang="en-US" sz="1800" dirty="0">
                <a:solidFill>
                  <a:srgbClr val="1D1D1E"/>
                </a:solidFill>
                <a:cs typeface="Times New Roman" pitchFamily="18" charset="0"/>
              </a:rPr>
              <a:t> = t;</a:t>
            </a:r>
            <a:endParaRPr lang="en-US" sz="1800" dirty="0"/>
          </a:p>
          <a:p>
            <a:r>
              <a:rPr lang="en-US" sz="1800" dirty="0">
                <a:solidFill>
                  <a:srgbClr val="1D1D1E"/>
                </a:solidFill>
                <a:cs typeface="Times New Roman" pitchFamily="18" charset="0"/>
              </a:rPr>
              <a:t>System.out.println("Area is " + </a:t>
            </a:r>
            <a:r>
              <a:rPr lang="en-US" sz="1800" dirty="0" err="1">
                <a:solidFill>
                  <a:srgbClr val="1D1D1E"/>
                </a:solidFill>
                <a:cs typeface="Times New Roman" pitchFamily="18" charset="0"/>
              </a:rPr>
              <a:t>figref.area</a:t>
            </a:r>
            <a:r>
              <a:rPr lang="en-US" sz="1800" dirty="0">
                <a:solidFill>
                  <a:srgbClr val="1D1D1E"/>
                </a:solidFill>
                <a:cs typeface="Times New Roman" pitchFamily="18" charset="0"/>
              </a:rPr>
              <a:t>());</a:t>
            </a:r>
            <a:endParaRPr lang="en-US" sz="1800" dirty="0"/>
          </a:p>
          <a:p>
            <a:r>
              <a:rPr lang="en-US" sz="1800" dirty="0" err="1">
                <a:solidFill>
                  <a:srgbClr val="1D1D1E"/>
                </a:solidFill>
                <a:cs typeface="Times New Roman" pitchFamily="18" charset="0"/>
              </a:rPr>
              <a:t>figref</a:t>
            </a:r>
            <a:r>
              <a:rPr lang="en-US" sz="1800" dirty="0">
                <a:solidFill>
                  <a:srgbClr val="1D1D1E"/>
                </a:solidFill>
                <a:cs typeface="Times New Roman" pitchFamily="18" charset="0"/>
              </a:rPr>
              <a:t> = f;</a:t>
            </a:r>
            <a:endParaRPr lang="en-US" sz="1800" dirty="0"/>
          </a:p>
          <a:p>
            <a:r>
              <a:rPr lang="en-US" sz="1800" dirty="0">
                <a:solidFill>
                  <a:srgbClr val="1D1D1E"/>
                </a:solidFill>
                <a:cs typeface="Times New Roman" pitchFamily="18" charset="0"/>
              </a:rPr>
              <a:t>System.out.println("Area is " + </a:t>
            </a:r>
            <a:r>
              <a:rPr lang="en-US" sz="1800" dirty="0" err="1">
                <a:solidFill>
                  <a:srgbClr val="1D1D1E"/>
                </a:solidFill>
                <a:cs typeface="Times New Roman" pitchFamily="18" charset="0"/>
              </a:rPr>
              <a:t>figref.area</a:t>
            </a:r>
            <a:r>
              <a:rPr lang="en-US" sz="1800" dirty="0">
                <a:solidFill>
                  <a:srgbClr val="1D1D1E"/>
                </a:solidFill>
                <a:cs typeface="Times New Roman" pitchFamily="18" charset="0"/>
              </a:rPr>
              <a:t>());</a:t>
            </a:r>
            <a:endParaRPr lang="en-US" sz="1800" dirty="0"/>
          </a:p>
          <a:p>
            <a:r>
              <a:rPr lang="en-US" sz="1800" dirty="0">
                <a:solidFill>
                  <a:srgbClr val="1D1D1E"/>
                </a:solidFill>
                <a:cs typeface="Times New Roman" pitchFamily="18" charset="0"/>
              </a:rPr>
              <a:t>}</a:t>
            </a:r>
            <a:endParaRPr lang="en-US" sz="1800" dirty="0"/>
          </a:p>
          <a:p>
            <a:r>
              <a:rPr lang="en-US" sz="1800" dirty="0">
                <a:solidFill>
                  <a:srgbClr val="1D1D1E"/>
                </a:solidFill>
                <a:cs typeface="Times New Roman" pitchFamily="18" charset="0"/>
              </a:rPr>
              <a:t>}</a:t>
            </a:r>
            <a:endParaRPr lang="en-US" sz="1800" dirty="0"/>
          </a:p>
          <a:p>
            <a:endParaRPr lang="en-US" sz="1800" dirty="0">
              <a:solidFill>
                <a:srgbClr val="1D1D1E"/>
              </a:solidFill>
              <a:cs typeface="Times New Roman" pitchFamily="18" charset="0"/>
            </a:endParaRPr>
          </a:p>
          <a:p>
            <a:r>
              <a:rPr lang="en-US" b="1" dirty="0">
                <a:solidFill>
                  <a:srgbClr val="0000FF"/>
                </a:solidFill>
                <a:cs typeface="Times New Roman" pitchFamily="18" charset="0"/>
              </a:rPr>
              <a:t>O</a:t>
            </a:r>
            <a:r>
              <a:rPr lang="en-US" sz="1800" b="1" dirty="0">
                <a:solidFill>
                  <a:srgbClr val="0000FF"/>
                </a:solidFill>
                <a:cs typeface="Times New Roman" pitchFamily="18" charset="0"/>
              </a:rPr>
              <a:t>utput:</a:t>
            </a:r>
            <a:endParaRPr lang="en-US" sz="1800" b="1" dirty="0">
              <a:solidFill>
                <a:srgbClr val="0000FF"/>
              </a:solidFill>
            </a:endParaRPr>
          </a:p>
          <a:p>
            <a:r>
              <a:rPr lang="en-US" sz="1800" b="1" dirty="0">
                <a:solidFill>
                  <a:srgbClr val="1D1D1E"/>
                </a:solidFill>
                <a:cs typeface="Times New Roman" pitchFamily="18" charset="0"/>
              </a:rPr>
              <a:t>Inside Area for Rectangle.</a:t>
            </a:r>
            <a:endParaRPr lang="en-US" sz="1800" b="1" dirty="0"/>
          </a:p>
          <a:p>
            <a:r>
              <a:rPr lang="en-US" sz="1800" b="1" dirty="0">
                <a:solidFill>
                  <a:srgbClr val="1D1D1E"/>
                </a:solidFill>
                <a:cs typeface="Times New Roman" pitchFamily="18" charset="0"/>
              </a:rPr>
              <a:t>Area is 45</a:t>
            </a:r>
            <a:endParaRPr lang="en-US" sz="1800" b="1" dirty="0"/>
          </a:p>
          <a:p>
            <a:r>
              <a:rPr lang="en-US" sz="1800" b="1" dirty="0">
                <a:solidFill>
                  <a:srgbClr val="1D1D1E"/>
                </a:solidFill>
                <a:cs typeface="Times New Roman" pitchFamily="18" charset="0"/>
              </a:rPr>
              <a:t>Inside Area for Triangle.</a:t>
            </a:r>
            <a:endParaRPr lang="en-US" sz="1800" b="1" dirty="0"/>
          </a:p>
          <a:p>
            <a:r>
              <a:rPr lang="en-US" sz="1800" b="1" dirty="0">
                <a:solidFill>
                  <a:srgbClr val="1D1D1E"/>
                </a:solidFill>
                <a:cs typeface="Times New Roman" pitchFamily="18" charset="0"/>
              </a:rPr>
              <a:t>Area is 40</a:t>
            </a:r>
            <a:endParaRPr lang="en-US" sz="1800" b="1" dirty="0"/>
          </a:p>
          <a:p>
            <a:r>
              <a:rPr lang="en-US" sz="1800" b="1" dirty="0">
                <a:solidFill>
                  <a:srgbClr val="1D1D1E"/>
                </a:solidFill>
                <a:cs typeface="Times New Roman" pitchFamily="18" charset="0"/>
              </a:rPr>
              <a:t>Area for Figure is undefined.</a:t>
            </a:r>
            <a:endParaRPr lang="en-US" sz="1800" b="1" dirty="0"/>
          </a:p>
          <a:p>
            <a:r>
              <a:rPr lang="en-US" sz="1800" b="1" dirty="0">
                <a:solidFill>
                  <a:srgbClr val="1D1D1E"/>
                </a:solidFill>
                <a:cs typeface="Times New Roman" pitchFamily="18" charset="0"/>
              </a:rPr>
              <a:t>Area is 0</a:t>
            </a:r>
            <a:endParaRPr lang="en-US" sz="1800" b="1" dirty="0"/>
          </a:p>
          <a:p>
            <a:endParaRPr lang="en-US" sz="1800" dirty="0"/>
          </a:p>
        </p:txBody>
      </p:sp>
      <p:sp>
        <p:nvSpPr>
          <p:cNvPr id="4" name="Footer Placeholder 3"/>
          <p:cNvSpPr>
            <a:spLocks noGrp="1"/>
          </p:cNvSpPr>
          <p:nvPr>
            <p:ph type="ftr" sz="quarter" idx="11"/>
          </p:nvPr>
        </p:nvSpPr>
        <p:spPr/>
        <p:txBody>
          <a:bodyPr/>
          <a:lstStyle/>
          <a:p>
            <a:r>
              <a:rPr lang="en-US" smtClean="0"/>
              <a:t>Unit-2 </a:t>
            </a:r>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
          <p:cNvSpPr>
            <a:spLocks noChangeArrowheads="1"/>
          </p:cNvSpPr>
          <p:nvPr/>
        </p:nvSpPr>
        <p:spPr bwMode="auto">
          <a:xfrm>
            <a:off x="457200" y="838200"/>
            <a:ext cx="8305800" cy="3786188"/>
          </a:xfrm>
          <a:prstGeom prst="rect">
            <a:avLst/>
          </a:prstGeom>
          <a:noFill/>
          <a:ln w="9525">
            <a:noFill/>
            <a:miter lim="800000"/>
            <a:headEnd/>
            <a:tailEnd/>
          </a:ln>
        </p:spPr>
        <p:txBody>
          <a:bodyPr anchor="ctr">
            <a:spAutoFit/>
          </a:bodyPr>
          <a:lstStyle/>
          <a:p>
            <a:pPr marL="228600" indent="-228600" algn="just" eaLnBrk="1" hangingPunct="1">
              <a:buFont typeface="Arial" pitchFamily="34" charset="0"/>
              <a:buChar char="•"/>
              <a:defRPr/>
            </a:pPr>
            <a:r>
              <a:rPr lang="en-US" sz="2400" dirty="0">
                <a:latin typeface="+mn-lt"/>
              </a:rPr>
              <a:t>Inheritance is the process by which one object acquires the properties of another objects.</a:t>
            </a:r>
          </a:p>
          <a:p>
            <a:pPr marL="228600" indent="-228600" algn="just" eaLnBrk="1" hangingPunct="1">
              <a:buFont typeface="Arial" pitchFamily="34" charset="0"/>
              <a:buChar char="•"/>
              <a:defRPr/>
            </a:pPr>
            <a:r>
              <a:rPr lang="en-US" sz="2400" dirty="0">
                <a:latin typeface="+mn-lt"/>
              </a:rPr>
              <a:t>By use of inheritance an object need to define only qualities that make it unique within class. </a:t>
            </a:r>
          </a:p>
          <a:p>
            <a:pPr marL="228600" indent="-228600" algn="just" eaLnBrk="1" hangingPunct="1">
              <a:buFont typeface="Arial" pitchFamily="34" charset="0"/>
              <a:buChar char="•"/>
              <a:defRPr/>
            </a:pPr>
            <a:r>
              <a:rPr lang="en-US" sz="2400" dirty="0">
                <a:latin typeface="+mn-lt"/>
              </a:rPr>
              <a:t>It can inherit its general attributed from its parent.</a:t>
            </a:r>
          </a:p>
          <a:p>
            <a:pPr marL="228600" indent="-228600" algn="just" eaLnBrk="1" hangingPunct="1">
              <a:buFont typeface="Arial" pitchFamily="34" charset="0"/>
              <a:buChar char="•"/>
              <a:defRPr/>
            </a:pPr>
            <a:r>
              <a:rPr lang="en-US" sz="2400" dirty="0">
                <a:latin typeface="+mn-lt"/>
              </a:rPr>
              <a:t>It provides code</a:t>
            </a:r>
            <a:r>
              <a:rPr lang="en-US" sz="2400" b="1" dirty="0">
                <a:solidFill>
                  <a:srgbClr val="FF0000"/>
                </a:solidFill>
                <a:latin typeface="+mn-lt"/>
              </a:rPr>
              <a:t> re-usability </a:t>
            </a:r>
            <a:r>
              <a:rPr lang="en-US" sz="2400" dirty="0">
                <a:latin typeface="+mn-lt"/>
              </a:rPr>
              <a:t>feature. </a:t>
            </a:r>
          </a:p>
          <a:p>
            <a:pPr marL="228600" indent="-228600" algn="just" eaLnBrk="1" hangingPunct="1">
              <a:buFont typeface="Arial" pitchFamily="34" charset="0"/>
              <a:buChar char="•"/>
              <a:defRPr/>
            </a:pPr>
            <a:r>
              <a:rPr lang="en-US" sz="2400" dirty="0">
                <a:latin typeface="+mn-lt"/>
              </a:rPr>
              <a:t>Only single inheritance is allowed among classes. </a:t>
            </a:r>
          </a:p>
          <a:p>
            <a:pPr marL="228600" indent="-228600" algn="just" eaLnBrk="1" hangingPunct="1">
              <a:buFont typeface="Arial" pitchFamily="34" charset="0"/>
              <a:buChar char="•"/>
              <a:defRPr/>
            </a:pPr>
            <a:r>
              <a:rPr lang="en-US" sz="2400" dirty="0">
                <a:latin typeface="+mn-lt"/>
              </a:rPr>
              <a:t>All public</a:t>
            </a:r>
            <a:r>
              <a:rPr lang="en-GB" sz="2400" dirty="0">
                <a:latin typeface="+mn-lt"/>
              </a:rPr>
              <a:t> and protected members of a super class are accessible in the subclasses. </a:t>
            </a:r>
          </a:p>
          <a:p>
            <a:pPr marL="228600" indent="-228600" algn="just" eaLnBrk="1" hangingPunct="1">
              <a:buFont typeface="Arial" pitchFamily="34" charset="0"/>
              <a:buChar char="•"/>
              <a:defRPr/>
            </a:pPr>
            <a:r>
              <a:rPr lang="en-GB" sz="2400" dirty="0">
                <a:latin typeface="+mn-lt"/>
              </a:rPr>
              <a:t>All protected members are also accessible within the package.</a:t>
            </a:r>
            <a:endParaRPr lang="en-IN" sz="2400" dirty="0">
              <a:latin typeface="+mn-lt"/>
              <a:cs typeface="Arial" pitchFamily="34" charset="0"/>
            </a:endParaRPr>
          </a:p>
        </p:txBody>
      </p:sp>
      <p:sp>
        <p:nvSpPr>
          <p:cNvPr id="5124" name="Rectangle 4"/>
          <p:cNvSpPr>
            <a:spLocks noChangeArrowheads="1"/>
          </p:cNvSpPr>
          <p:nvPr/>
        </p:nvSpPr>
        <p:spPr bwMode="auto">
          <a:xfrm>
            <a:off x="2895600" y="228600"/>
            <a:ext cx="3462338" cy="523875"/>
          </a:xfrm>
          <a:prstGeom prst="rect">
            <a:avLst/>
          </a:prstGeom>
          <a:noFill/>
          <a:ln w="9525">
            <a:noFill/>
            <a:miter lim="800000"/>
            <a:headEnd/>
            <a:tailEnd/>
          </a:ln>
        </p:spPr>
        <p:txBody>
          <a:bodyPr wrap="none">
            <a:spAutoFit/>
          </a:bodyPr>
          <a:lstStyle/>
          <a:p>
            <a:r>
              <a:rPr lang="en-IN" sz="2800" b="1">
                <a:solidFill>
                  <a:srgbClr val="0000FF"/>
                </a:solidFill>
                <a:cs typeface="Times New Roman" pitchFamily="18" charset="0"/>
              </a:rPr>
              <a:t>Inheritance Basics </a:t>
            </a:r>
          </a:p>
        </p:txBody>
      </p:sp>
      <p:sp>
        <p:nvSpPr>
          <p:cNvPr id="5" name="Footer Placeholder 4"/>
          <p:cNvSpPr>
            <a:spLocks noGrp="1"/>
          </p:cNvSpPr>
          <p:nvPr>
            <p:ph type="ftr" sz="quarter" idx="11"/>
          </p:nvPr>
        </p:nvSpPr>
        <p:spPr/>
        <p:txBody>
          <a:bodyPr/>
          <a:lstStyle/>
          <a:p>
            <a:r>
              <a:rPr lang="en-US" smtClean="0"/>
              <a:t>Unit-2 </a:t>
            </a:r>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ChangeArrowheads="1"/>
          </p:cNvSpPr>
          <p:nvPr/>
        </p:nvSpPr>
        <p:spPr bwMode="auto">
          <a:xfrm>
            <a:off x="2971800" y="0"/>
            <a:ext cx="3462338" cy="523875"/>
          </a:xfrm>
          <a:prstGeom prst="rect">
            <a:avLst/>
          </a:prstGeom>
          <a:noFill/>
          <a:ln w="9525">
            <a:noFill/>
            <a:miter lim="800000"/>
            <a:headEnd/>
            <a:tailEnd/>
          </a:ln>
        </p:spPr>
        <p:txBody>
          <a:bodyPr wrap="none">
            <a:spAutoFit/>
          </a:bodyPr>
          <a:lstStyle/>
          <a:p>
            <a:r>
              <a:rPr lang="en-IN" sz="2800" b="1">
                <a:solidFill>
                  <a:srgbClr val="0000FF"/>
                </a:solidFill>
                <a:cs typeface="Times New Roman" pitchFamily="18" charset="0"/>
              </a:rPr>
              <a:t>Inheritance Basics </a:t>
            </a:r>
          </a:p>
        </p:txBody>
      </p:sp>
      <p:pic>
        <p:nvPicPr>
          <p:cNvPr id="6148" name="Picture 2"/>
          <p:cNvPicPr>
            <a:picLocks noChangeAspect="1" noChangeArrowheads="1"/>
          </p:cNvPicPr>
          <p:nvPr/>
        </p:nvPicPr>
        <p:blipFill>
          <a:blip r:embed="rId2"/>
          <a:srcRect/>
          <a:stretch>
            <a:fillRect/>
          </a:stretch>
        </p:blipFill>
        <p:spPr bwMode="auto">
          <a:xfrm>
            <a:off x="762000" y="609600"/>
            <a:ext cx="6781800" cy="57912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smtClean="0"/>
              <a:t>Unit-2 </a:t>
            </a: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p:cNvSpPr>
            <a:spLocks noChangeArrowheads="1"/>
          </p:cNvSpPr>
          <p:nvPr/>
        </p:nvSpPr>
        <p:spPr bwMode="auto">
          <a:xfrm>
            <a:off x="2971800" y="0"/>
            <a:ext cx="3462338" cy="400050"/>
          </a:xfrm>
          <a:prstGeom prst="rect">
            <a:avLst/>
          </a:prstGeom>
          <a:noFill/>
          <a:ln w="9525">
            <a:noFill/>
            <a:miter lim="800000"/>
            <a:headEnd/>
            <a:tailEnd/>
          </a:ln>
        </p:spPr>
        <p:txBody>
          <a:bodyPr>
            <a:spAutoFit/>
          </a:bodyPr>
          <a:lstStyle/>
          <a:p>
            <a:r>
              <a:rPr lang="en-IN" b="1">
                <a:solidFill>
                  <a:srgbClr val="0000FF"/>
                </a:solidFill>
                <a:cs typeface="Times New Roman" pitchFamily="18" charset="0"/>
              </a:rPr>
              <a:t>Inheritance Basics </a:t>
            </a:r>
          </a:p>
        </p:txBody>
      </p:sp>
      <p:pic>
        <p:nvPicPr>
          <p:cNvPr id="7172" name="Picture 2"/>
          <p:cNvPicPr>
            <a:picLocks noChangeAspect="1" noChangeArrowheads="1"/>
          </p:cNvPicPr>
          <p:nvPr/>
        </p:nvPicPr>
        <p:blipFill>
          <a:blip r:embed="rId2"/>
          <a:srcRect/>
          <a:stretch>
            <a:fillRect/>
          </a:stretch>
        </p:blipFill>
        <p:spPr bwMode="auto">
          <a:xfrm>
            <a:off x="187325" y="381000"/>
            <a:ext cx="4953000" cy="838200"/>
          </a:xfrm>
          <a:prstGeom prst="rect">
            <a:avLst/>
          </a:prstGeom>
          <a:noFill/>
          <a:ln w="9525">
            <a:noFill/>
            <a:miter lim="800000"/>
            <a:headEnd/>
            <a:tailEnd/>
          </a:ln>
        </p:spPr>
      </p:pic>
      <p:pic>
        <p:nvPicPr>
          <p:cNvPr id="7173" name="Picture 3"/>
          <p:cNvPicPr>
            <a:picLocks noChangeAspect="1" noChangeArrowheads="1"/>
          </p:cNvPicPr>
          <p:nvPr/>
        </p:nvPicPr>
        <p:blipFill>
          <a:blip r:embed="rId3"/>
          <a:srcRect/>
          <a:stretch>
            <a:fillRect/>
          </a:stretch>
        </p:blipFill>
        <p:spPr bwMode="auto">
          <a:xfrm>
            <a:off x="201613" y="1219200"/>
            <a:ext cx="6208712" cy="5448300"/>
          </a:xfrm>
          <a:prstGeom prst="rect">
            <a:avLst/>
          </a:prstGeom>
          <a:noFill/>
          <a:ln w="9525">
            <a:noFill/>
            <a:miter lim="800000"/>
            <a:headEnd/>
            <a:tailEnd/>
          </a:ln>
        </p:spPr>
      </p:pic>
      <p:sp>
        <p:nvSpPr>
          <p:cNvPr id="7174" name="Rectangle 6"/>
          <p:cNvSpPr>
            <a:spLocks noChangeArrowheads="1"/>
          </p:cNvSpPr>
          <p:nvPr/>
        </p:nvSpPr>
        <p:spPr bwMode="auto">
          <a:xfrm>
            <a:off x="5867400" y="228600"/>
            <a:ext cx="3048000" cy="2308225"/>
          </a:xfrm>
          <a:prstGeom prst="rect">
            <a:avLst/>
          </a:prstGeom>
          <a:noFill/>
          <a:ln w="9525">
            <a:noFill/>
            <a:miter lim="800000"/>
            <a:headEnd/>
            <a:tailEnd/>
          </a:ln>
        </p:spPr>
        <p:txBody>
          <a:bodyPr>
            <a:spAutoFit/>
          </a:bodyPr>
          <a:lstStyle/>
          <a:p>
            <a:pPr eaLnBrk="1" hangingPunct="1"/>
            <a:r>
              <a:rPr lang="en-US" sz="1800" b="1">
                <a:solidFill>
                  <a:srgbClr val="FF0000"/>
                </a:solidFill>
              </a:rPr>
              <a:t>output:</a:t>
            </a:r>
          </a:p>
          <a:p>
            <a:pPr eaLnBrk="1" hangingPunct="1"/>
            <a:r>
              <a:rPr lang="en-US" sz="1800"/>
              <a:t>Contents of superOb:</a:t>
            </a:r>
          </a:p>
          <a:p>
            <a:pPr eaLnBrk="1" hangingPunct="1"/>
            <a:r>
              <a:rPr lang="en-US" sz="1800"/>
              <a:t>i and j: 10 20</a:t>
            </a:r>
          </a:p>
          <a:p>
            <a:pPr eaLnBrk="1" hangingPunct="1"/>
            <a:r>
              <a:rPr lang="en-US" sz="1800"/>
              <a:t>Contents of subOb:</a:t>
            </a:r>
          </a:p>
          <a:p>
            <a:pPr eaLnBrk="1" hangingPunct="1"/>
            <a:r>
              <a:rPr lang="en-US" sz="1800"/>
              <a:t>i and j: 7 8</a:t>
            </a:r>
          </a:p>
          <a:p>
            <a:pPr eaLnBrk="1" hangingPunct="1"/>
            <a:r>
              <a:rPr lang="en-US" sz="1800"/>
              <a:t>k: 9</a:t>
            </a:r>
          </a:p>
          <a:p>
            <a:pPr eaLnBrk="1" hangingPunct="1"/>
            <a:r>
              <a:rPr lang="en-US" sz="1800"/>
              <a:t>Sum of i, j and k in subOb:</a:t>
            </a:r>
          </a:p>
          <a:p>
            <a:pPr eaLnBrk="1" hangingPunct="1"/>
            <a:r>
              <a:rPr lang="en-US" sz="1800"/>
              <a:t>i+j+k: 24</a:t>
            </a:r>
          </a:p>
        </p:txBody>
      </p:sp>
      <p:sp>
        <p:nvSpPr>
          <p:cNvPr id="7" name="Footer Placeholder 6"/>
          <p:cNvSpPr>
            <a:spLocks noGrp="1"/>
          </p:cNvSpPr>
          <p:nvPr>
            <p:ph type="ftr" sz="quarter" idx="11"/>
          </p:nvPr>
        </p:nvSpPr>
        <p:spPr/>
        <p:txBody>
          <a:bodyPr/>
          <a:lstStyle/>
          <a:p>
            <a:r>
              <a:rPr lang="en-US" smtClean="0"/>
              <a:t>Unit-2 </a:t>
            </a:r>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ChangeArrowheads="1"/>
          </p:cNvSpPr>
          <p:nvPr/>
        </p:nvSpPr>
        <p:spPr bwMode="auto">
          <a:xfrm>
            <a:off x="2895600" y="381000"/>
            <a:ext cx="2262188" cy="523875"/>
          </a:xfrm>
          <a:prstGeom prst="rect">
            <a:avLst/>
          </a:prstGeom>
          <a:noFill/>
          <a:ln w="9525">
            <a:noFill/>
            <a:miter lim="800000"/>
            <a:headEnd/>
            <a:tailEnd/>
          </a:ln>
        </p:spPr>
        <p:txBody>
          <a:bodyPr wrap="none">
            <a:spAutoFit/>
          </a:bodyPr>
          <a:lstStyle/>
          <a:p>
            <a:pPr eaLnBrk="1" hangingPunct="1"/>
            <a:r>
              <a:rPr lang="en-IN" sz="2800" b="1">
                <a:solidFill>
                  <a:srgbClr val="0000FF"/>
                </a:solidFill>
              </a:rPr>
              <a:t>Using super</a:t>
            </a:r>
          </a:p>
        </p:txBody>
      </p:sp>
      <p:sp>
        <p:nvSpPr>
          <p:cNvPr id="9220" name="Rectangle 3"/>
          <p:cNvSpPr>
            <a:spLocks noChangeArrowheads="1"/>
          </p:cNvSpPr>
          <p:nvPr/>
        </p:nvSpPr>
        <p:spPr bwMode="auto">
          <a:xfrm>
            <a:off x="685800" y="1143000"/>
            <a:ext cx="7772400" cy="2677656"/>
          </a:xfrm>
          <a:prstGeom prst="rect">
            <a:avLst/>
          </a:prstGeom>
          <a:noFill/>
          <a:ln w="9525">
            <a:noFill/>
            <a:miter lim="800000"/>
            <a:headEnd/>
            <a:tailEnd/>
          </a:ln>
        </p:spPr>
        <p:txBody>
          <a:bodyPr>
            <a:spAutoFit/>
          </a:bodyPr>
          <a:lstStyle/>
          <a:p>
            <a:pPr eaLnBrk="1" hangingPunct="1">
              <a:defRPr/>
            </a:pPr>
            <a:r>
              <a:rPr lang="en-IN" sz="2400" b="1" dirty="0">
                <a:solidFill>
                  <a:srgbClr val="0000FF"/>
                </a:solidFill>
              </a:rPr>
              <a:t>super has two general forms. </a:t>
            </a:r>
          </a:p>
          <a:p>
            <a:pPr eaLnBrk="1" hangingPunct="1">
              <a:defRPr/>
            </a:pPr>
            <a:endParaRPr lang="en-IN" sz="2400" b="1" dirty="0"/>
          </a:p>
          <a:p>
            <a:pPr marL="457200" indent="-457200" eaLnBrk="1" hangingPunct="1">
              <a:buFont typeface="+mj-lt"/>
              <a:buAutoNum type="arabicPeriod"/>
              <a:defRPr/>
            </a:pPr>
            <a:r>
              <a:rPr lang="en-IN" sz="2400" b="1" dirty="0"/>
              <a:t>The first </a:t>
            </a:r>
            <a:r>
              <a:rPr lang="en-IN" sz="2400" dirty="0"/>
              <a:t>calls the super class constructor. </a:t>
            </a:r>
          </a:p>
          <a:p>
            <a:pPr marL="457200" indent="-457200" eaLnBrk="1" hangingPunct="1">
              <a:buFont typeface="+mj-lt"/>
              <a:buAutoNum type="arabicPeriod"/>
              <a:defRPr/>
            </a:pPr>
            <a:endParaRPr lang="en-IN" sz="2400" b="1" dirty="0"/>
          </a:p>
          <a:p>
            <a:pPr marL="457200" indent="-457200" algn="just" eaLnBrk="1" hangingPunct="1">
              <a:buFont typeface="+mj-lt"/>
              <a:buAutoNum type="arabicPeriod"/>
              <a:defRPr/>
            </a:pPr>
            <a:r>
              <a:rPr lang="en-IN" sz="2400" b="1" dirty="0"/>
              <a:t>The second </a:t>
            </a:r>
            <a:r>
              <a:rPr lang="en-IN" sz="2400" dirty="0"/>
              <a:t>is used to access a member of the superclass that has been hidden by a member of a subclass. </a:t>
            </a:r>
          </a:p>
          <a:p>
            <a:pPr eaLnBrk="1" hangingPunct="1">
              <a:defRPr/>
            </a:pPr>
            <a:endParaRPr lang="en-IN" sz="2400" dirty="0"/>
          </a:p>
        </p:txBody>
      </p:sp>
      <p:sp>
        <p:nvSpPr>
          <p:cNvPr id="5" name="Footer Placeholder 4"/>
          <p:cNvSpPr>
            <a:spLocks noGrp="1"/>
          </p:cNvSpPr>
          <p:nvPr>
            <p:ph type="ftr" sz="quarter" idx="11"/>
          </p:nvPr>
        </p:nvSpPr>
        <p:spPr/>
        <p:txBody>
          <a:bodyPr/>
          <a:lstStyle/>
          <a:p>
            <a:r>
              <a:rPr lang="en-US" smtClean="0"/>
              <a:t>Unit-2 </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ChangeArrowheads="1"/>
          </p:cNvSpPr>
          <p:nvPr/>
        </p:nvSpPr>
        <p:spPr bwMode="auto">
          <a:xfrm>
            <a:off x="2209800" y="228600"/>
            <a:ext cx="4191000" cy="400050"/>
          </a:xfrm>
          <a:prstGeom prst="rect">
            <a:avLst/>
          </a:prstGeom>
          <a:noFill/>
          <a:ln w="9525">
            <a:noFill/>
            <a:miter lim="800000"/>
            <a:headEnd/>
            <a:tailEnd/>
          </a:ln>
        </p:spPr>
        <p:txBody>
          <a:bodyPr>
            <a:spAutoFit/>
          </a:bodyPr>
          <a:lstStyle/>
          <a:p>
            <a:r>
              <a:rPr lang="en-IN" b="1">
                <a:solidFill>
                  <a:srgbClr val="0000FF"/>
                </a:solidFill>
              </a:rPr>
              <a:t>Member Access and Inheritance</a:t>
            </a:r>
            <a:endParaRPr lang="en-IN" b="1">
              <a:solidFill>
                <a:srgbClr val="0000FF"/>
              </a:solidFill>
              <a:cs typeface="Times New Roman" pitchFamily="18" charset="0"/>
            </a:endParaRPr>
          </a:p>
        </p:txBody>
      </p:sp>
      <p:sp>
        <p:nvSpPr>
          <p:cNvPr id="8196" name="Rectangle 6"/>
          <p:cNvSpPr>
            <a:spLocks noChangeArrowheads="1"/>
          </p:cNvSpPr>
          <p:nvPr/>
        </p:nvSpPr>
        <p:spPr bwMode="auto">
          <a:xfrm>
            <a:off x="304800" y="685800"/>
            <a:ext cx="7772400" cy="5324475"/>
          </a:xfrm>
          <a:prstGeom prst="rect">
            <a:avLst/>
          </a:prstGeom>
          <a:noFill/>
          <a:ln w="9525">
            <a:noFill/>
            <a:miter lim="800000"/>
            <a:headEnd/>
            <a:tailEnd/>
          </a:ln>
        </p:spPr>
        <p:txBody>
          <a:bodyPr>
            <a:spAutoFit/>
          </a:bodyPr>
          <a:lstStyle/>
          <a:p>
            <a:pPr eaLnBrk="1" hangingPunct="1"/>
            <a:r>
              <a:rPr lang="en-IN" b="1">
                <a:latin typeface="Times New Roman" pitchFamily="18" charset="0"/>
                <a:cs typeface="Times New Roman" pitchFamily="18" charset="0"/>
              </a:rPr>
              <a:t>/* In a class hierarchy, private members remain private to their class.</a:t>
            </a:r>
          </a:p>
          <a:p>
            <a:pPr eaLnBrk="1" hangingPunct="1"/>
            <a:r>
              <a:rPr lang="en-IN" b="1">
                <a:latin typeface="Times New Roman" pitchFamily="18" charset="0"/>
                <a:cs typeface="Times New Roman" pitchFamily="18" charset="0"/>
              </a:rPr>
              <a:t>This program contains an error and will not compile. */</a:t>
            </a:r>
          </a:p>
          <a:p>
            <a:pPr eaLnBrk="1" hangingPunct="1"/>
            <a:r>
              <a:rPr lang="en-IN">
                <a:latin typeface="Times New Roman" pitchFamily="18" charset="0"/>
                <a:cs typeface="Times New Roman" pitchFamily="18" charset="0"/>
              </a:rPr>
              <a:t>// Create a superclass.</a:t>
            </a:r>
          </a:p>
          <a:p>
            <a:pPr eaLnBrk="1" hangingPunct="1"/>
            <a:r>
              <a:rPr lang="en-IN">
                <a:latin typeface="Times New Roman" pitchFamily="18" charset="0"/>
                <a:cs typeface="Times New Roman" pitchFamily="18" charset="0"/>
              </a:rPr>
              <a:t>class A {</a:t>
            </a:r>
          </a:p>
          <a:p>
            <a:pPr eaLnBrk="1" hangingPunct="1"/>
            <a:r>
              <a:rPr lang="en-IN">
                <a:latin typeface="Times New Roman" pitchFamily="18" charset="0"/>
                <a:cs typeface="Times New Roman" pitchFamily="18" charset="0"/>
              </a:rPr>
              <a:t>int i; // public by default</a:t>
            </a:r>
          </a:p>
          <a:p>
            <a:pPr eaLnBrk="1" hangingPunct="1"/>
            <a:r>
              <a:rPr lang="nb-NO">
                <a:latin typeface="Times New Roman" pitchFamily="18" charset="0"/>
                <a:cs typeface="Times New Roman" pitchFamily="18" charset="0"/>
              </a:rPr>
              <a:t>private int j; // private to A</a:t>
            </a:r>
          </a:p>
          <a:p>
            <a:pPr eaLnBrk="1" hangingPunct="1"/>
            <a:r>
              <a:rPr lang="fr-FR">
                <a:latin typeface="Times New Roman" pitchFamily="18" charset="0"/>
                <a:cs typeface="Times New Roman" pitchFamily="18" charset="0"/>
              </a:rPr>
              <a:t>void setij(int x, int y) {</a:t>
            </a:r>
          </a:p>
          <a:p>
            <a:pPr eaLnBrk="1" hangingPunct="1"/>
            <a:r>
              <a:rPr lang="en-IN">
                <a:latin typeface="Times New Roman" pitchFamily="18" charset="0"/>
                <a:cs typeface="Times New Roman" pitchFamily="18" charset="0"/>
              </a:rPr>
              <a:t>i = x;</a:t>
            </a:r>
          </a:p>
          <a:p>
            <a:pPr eaLnBrk="1" hangingPunct="1"/>
            <a:r>
              <a:rPr lang="en-IN">
                <a:latin typeface="Times New Roman" pitchFamily="18" charset="0"/>
                <a:cs typeface="Times New Roman" pitchFamily="18" charset="0"/>
              </a:rPr>
              <a:t>j = y;</a:t>
            </a:r>
          </a:p>
          <a:p>
            <a:pPr eaLnBrk="1" hangingPunct="1"/>
            <a:r>
              <a:rPr lang="en-IN">
                <a:latin typeface="Times New Roman" pitchFamily="18" charset="0"/>
                <a:cs typeface="Times New Roman" pitchFamily="18" charset="0"/>
              </a:rPr>
              <a:t>} }</a:t>
            </a:r>
          </a:p>
          <a:p>
            <a:pPr eaLnBrk="1" hangingPunct="1"/>
            <a:r>
              <a:rPr lang="en-IN">
                <a:latin typeface="Times New Roman" pitchFamily="18" charset="0"/>
                <a:cs typeface="Times New Roman" pitchFamily="18" charset="0"/>
              </a:rPr>
              <a:t>// A's j is not accessible here.</a:t>
            </a:r>
          </a:p>
          <a:p>
            <a:pPr eaLnBrk="1" hangingPunct="1"/>
            <a:r>
              <a:rPr lang="en-IN">
                <a:latin typeface="Times New Roman" pitchFamily="18" charset="0"/>
                <a:cs typeface="Times New Roman" pitchFamily="18" charset="0"/>
              </a:rPr>
              <a:t>class B extends A {</a:t>
            </a:r>
          </a:p>
          <a:p>
            <a:pPr eaLnBrk="1" hangingPunct="1"/>
            <a:r>
              <a:rPr lang="en-IN">
                <a:latin typeface="Times New Roman" pitchFamily="18" charset="0"/>
                <a:cs typeface="Times New Roman" pitchFamily="18" charset="0"/>
              </a:rPr>
              <a:t>int total;</a:t>
            </a:r>
          </a:p>
          <a:p>
            <a:pPr eaLnBrk="1" hangingPunct="1"/>
            <a:r>
              <a:rPr lang="en-IN">
                <a:latin typeface="Times New Roman" pitchFamily="18" charset="0"/>
                <a:cs typeface="Times New Roman" pitchFamily="18" charset="0"/>
              </a:rPr>
              <a:t>void sum() {</a:t>
            </a:r>
          </a:p>
          <a:p>
            <a:pPr eaLnBrk="1" hangingPunct="1"/>
            <a:r>
              <a:rPr lang="en-IN">
                <a:latin typeface="Times New Roman" pitchFamily="18" charset="0"/>
                <a:cs typeface="Times New Roman" pitchFamily="18" charset="0"/>
              </a:rPr>
              <a:t>total = i + j; // ERROR, j is not accessible here</a:t>
            </a:r>
          </a:p>
          <a:p>
            <a:pPr eaLnBrk="1" hangingPunct="1"/>
            <a:r>
              <a:rPr lang="en-IN">
                <a:latin typeface="Times New Roman" pitchFamily="18" charset="0"/>
                <a:cs typeface="Times New Roman" pitchFamily="18" charset="0"/>
              </a:rPr>
              <a:t>}</a:t>
            </a:r>
          </a:p>
          <a:p>
            <a:pPr eaLnBrk="1" hangingPunct="1"/>
            <a:r>
              <a:rPr lang="en-IN">
                <a:latin typeface="Times New Roman" pitchFamily="18" charset="0"/>
                <a:cs typeface="Times New Roman" pitchFamily="18" charset="0"/>
              </a:rPr>
              <a:t>}</a:t>
            </a:r>
          </a:p>
        </p:txBody>
      </p:sp>
      <p:sp>
        <p:nvSpPr>
          <p:cNvPr id="8197" name="Rectangle 7"/>
          <p:cNvSpPr>
            <a:spLocks noChangeArrowheads="1"/>
          </p:cNvSpPr>
          <p:nvPr/>
        </p:nvSpPr>
        <p:spPr bwMode="auto">
          <a:xfrm>
            <a:off x="3886200" y="1447800"/>
            <a:ext cx="5029200" cy="2554288"/>
          </a:xfrm>
          <a:prstGeom prst="rect">
            <a:avLst/>
          </a:prstGeom>
          <a:noFill/>
          <a:ln w="9525">
            <a:noFill/>
            <a:miter lim="800000"/>
            <a:headEnd/>
            <a:tailEnd/>
          </a:ln>
        </p:spPr>
        <p:txBody>
          <a:bodyPr>
            <a:spAutoFit/>
          </a:bodyPr>
          <a:lstStyle/>
          <a:p>
            <a:pPr eaLnBrk="1" hangingPunct="1"/>
            <a:r>
              <a:rPr lang="en-IN">
                <a:latin typeface="Times New Roman" pitchFamily="18" charset="0"/>
                <a:cs typeface="Times New Roman" pitchFamily="18" charset="0"/>
              </a:rPr>
              <a:t>class Access {</a:t>
            </a:r>
          </a:p>
          <a:p>
            <a:pPr eaLnBrk="1" hangingPunct="1"/>
            <a:r>
              <a:rPr lang="en-IN">
                <a:latin typeface="Times New Roman" pitchFamily="18" charset="0"/>
                <a:cs typeface="Times New Roman" pitchFamily="18" charset="0"/>
              </a:rPr>
              <a:t>public static void main(String args[]) {</a:t>
            </a:r>
          </a:p>
          <a:p>
            <a:pPr eaLnBrk="1" hangingPunct="1"/>
            <a:r>
              <a:rPr lang="en-IN">
                <a:latin typeface="Times New Roman" pitchFamily="18" charset="0"/>
                <a:cs typeface="Times New Roman" pitchFamily="18" charset="0"/>
              </a:rPr>
              <a:t>B subOb = new B();</a:t>
            </a:r>
          </a:p>
          <a:p>
            <a:pPr eaLnBrk="1" hangingPunct="1"/>
            <a:r>
              <a:rPr lang="en-IN">
                <a:latin typeface="Times New Roman" pitchFamily="18" charset="0"/>
                <a:cs typeface="Times New Roman" pitchFamily="18" charset="0"/>
              </a:rPr>
              <a:t>subOb.setij(10, 12);</a:t>
            </a:r>
          </a:p>
          <a:p>
            <a:pPr eaLnBrk="1" hangingPunct="1"/>
            <a:r>
              <a:rPr lang="en-IN">
                <a:latin typeface="Times New Roman" pitchFamily="18" charset="0"/>
                <a:cs typeface="Times New Roman" pitchFamily="18" charset="0"/>
              </a:rPr>
              <a:t>subOb.sum();</a:t>
            </a:r>
          </a:p>
          <a:p>
            <a:pPr eaLnBrk="1" hangingPunct="1"/>
            <a:r>
              <a:rPr lang="en-IN">
                <a:latin typeface="Times New Roman" pitchFamily="18" charset="0"/>
                <a:cs typeface="Times New Roman" pitchFamily="18" charset="0"/>
              </a:rPr>
              <a:t>System.out.println("Total is " + subOb.total);</a:t>
            </a:r>
          </a:p>
          <a:p>
            <a:pPr eaLnBrk="1" hangingPunct="1"/>
            <a:r>
              <a:rPr lang="en-IN">
                <a:latin typeface="Times New Roman" pitchFamily="18" charset="0"/>
                <a:cs typeface="Times New Roman" pitchFamily="18" charset="0"/>
              </a:rPr>
              <a:t>}</a:t>
            </a:r>
          </a:p>
          <a:p>
            <a:pPr eaLnBrk="1" hangingPunct="1"/>
            <a:r>
              <a:rPr lang="en-IN">
                <a:latin typeface="Times New Roman" pitchFamily="18" charset="0"/>
                <a:cs typeface="Times New Roman" pitchFamily="18" charset="0"/>
              </a:rPr>
              <a:t>}</a:t>
            </a:r>
          </a:p>
        </p:txBody>
      </p:sp>
      <p:sp>
        <p:nvSpPr>
          <p:cNvPr id="8198" name="Rectangle 8"/>
          <p:cNvSpPr>
            <a:spLocks noChangeArrowheads="1"/>
          </p:cNvSpPr>
          <p:nvPr/>
        </p:nvSpPr>
        <p:spPr bwMode="auto">
          <a:xfrm>
            <a:off x="228600" y="6019800"/>
            <a:ext cx="8915400" cy="646113"/>
          </a:xfrm>
          <a:prstGeom prst="rect">
            <a:avLst/>
          </a:prstGeom>
          <a:noFill/>
          <a:ln w="9525">
            <a:noFill/>
            <a:miter lim="800000"/>
            <a:headEnd/>
            <a:tailEnd/>
          </a:ln>
        </p:spPr>
        <p:txBody>
          <a:bodyPr>
            <a:spAutoFit/>
          </a:bodyPr>
          <a:lstStyle/>
          <a:p>
            <a:pPr eaLnBrk="1" hangingPunct="1"/>
            <a:r>
              <a:rPr lang="en-IN" sz="1800" b="1"/>
              <a:t>A class member that has been declared as private will remain private to its class. It is not accessible by any code outside its class, including subclasses.</a:t>
            </a:r>
          </a:p>
        </p:txBody>
      </p:sp>
      <p:sp>
        <p:nvSpPr>
          <p:cNvPr id="7" name="Footer Placeholder 6"/>
          <p:cNvSpPr>
            <a:spLocks noGrp="1"/>
          </p:cNvSpPr>
          <p:nvPr>
            <p:ph type="ftr" sz="quarter" idx="11"/>
          </p:nvPr>
        </p:nvSpPr>
        <p:spPr/>
        <p:txBody>
          <a:bodyPr/>
          <a:lstStyle/>
          <a:p>
            <a:r>
              <a:rPr lang="en-US" smtClean="0"/>
              <a:t>Unit-2 </a:t>
            </a:r>
            <a:endParaRPr lang="en-US"/>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5ADFD4B1A9F3C419422AB33D5DFF3BF" ma:contentTypeVersion="5" ma:contentTypeDescription="Create a new document." ma:contentTypeScope="" ma:versionID="25fd6209b165196c1bf8bb87a0a02bda">
  <xsd:schema xmlns:xsd="http://www.w3.org/2001/XMLSchema" xmlns:xs="http://www.w3.org/2001/XMLSchema" xmlns:p="http://schemas.microsoft.com/office/2006/metadata/properties" xmlns:ns2="a0e15575-646f-4799-8f63-8f219632ccae" xmlns:ns3="c2a42399-4665-45ed-9c4d-b0744917de01" targetNamespace="http://schemas.microsoft.com/office/2006/metadata/properties" ma:root="true" ma:fieldsID="93eff7f95b200c457ac675536aaf5976" ns2:_="" ns3:_="">
    <xsd:import namespace="a0e15575-646f-4799-8f63-8f219632ccae"/>
    <xsd:import namespace="c2a42399-4665-45ed-9c4d-b0744917de0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e15575-646f-4799-8f63-8f219632cc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2a42399-4665-45ed-9c4d-b0744917de0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C6F295-27DE-42F2-98C7-EB7CC4F68C8C}">
  <ds:schemaRefs>
    <ds:schemaRef ds:uri="http://schemas.microsoft.com/sharepoint/v3/contenttype/forms"/>
  </ds:schemaRefs>
</ds:datastoreItem>
</file>

<file path=customXml/itemProps2.xml><?xml version="1.0" encoding="utf-8"?>
<ds:datastoreItem xmlns:ds="http://schemas.openxmlformats.org/officeDocument/2006/customXml" ds:itemID="{535743DA-AEA4-4A5A-8B45-7D1B25B97ED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C84CFBA-C8B6-4CFB-BC54-7B5F2D3B0F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e15575-646f-4799-8f63-8f219632ccae"/>
    <ds:schemaRef ds:uri="c2a42399-4665-45ed-9c4d-b0744917de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490</TotalTime>
  <Words>2796</Words>
  <Application>Microsoft Office PowerPoint</Application>
  <PresentationFormat>On-screen Show (4:3)</PresentationFormat>
  <Paragraphs>701</Paragraphs>
  <Slides>48</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Arial Unicode MS</vt:lpstr>
      <vt:lpstr>Calibri</vt:lpstr>
      <vt:lpstr>Helvetica</vt:lpstr>
      <vt:lpstr>inter-regular</vt:lpstr>
      <vt:lpstr>Times New Roman</vt:lpstr>
      <vt:lpstr>Times New Roman</vt:lpstr>
      <vt:lpstr>Wingdings</vt:lpstr>
      <vt:lpstr>Office Theme</vt:lpstr>
      <vt:lpstr>CSE 2006 - Programming in Java  Course Type: LP          Credits: 3</vt:lpstr>
      <vt:lpstr>Unit-2  Java Object-oriented Programming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3002 - Programming in Java  Course Type: LTP  Credits: 4</dc:title>
  <dc:creator>Admin</dc:creator>
  <cp:lastModifiedBy>Subash Chandra Bose</cp:lastModifiedBy>
  <cp:revision>132</cp:revision>
  <dcterms:created xsi:type="dcterms:W3CDTF">2006-08-16T00:00:00Z</dcterms:created>
  <dcterms:modified xsi:type="dcterms:W3CDTF">2023-11-29T04:51:19Z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0x01010005ADFD4B1A9F3C419422AB33D5DFF3BF</vt:lpwstr>
  </property>
</Properties>
</file>