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50"/>
  </p:notesMasterIdLst>
  <p:sldIdLst>
    <p:sldId id="299" r:id="rId5"/>
    <p:sldId id="338" r:id="rId6"/>
    <p:sldId id="270" r:id="rId7"/>
    <p:sldId id="276" r:id="rId8"/>
    <p:sldId id="277" r:id="rId9"/>
    <p:sldId id="278" r:id="rId10"/>
    <p:sldId id="279" r:id="rId11"/>
    <p:sldId id="280" r:id="rId12"/>
    <p:sldId id="282" r:id="rId13"/>
    <p:sldId id="283" r:id="rId14"/>
    <p:sldId id="284" r:id="rId15"/>
    <p:sldId id="271" r:id="rId16"/>
    <p:sldId id="329"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31" r:id="rId43"/>
    <p:sldId id="333" r:id="rId44"/>
    <p:sldId id="332" r:id="rId45"/>
    <p:sldId id="334" r:id="rId46"/>
    <p:sldId id="335" r:id="rId47"/>
    <p:sldId id="336" r:id="rId48"/>
    <p:sldId id="33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8C387B-C8E3-4679-AE31-A814299AD7A2}" v="6" dt="2023-06-19T19:31:26.440"/>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50" d="100"/>
          <a:sy n="50" d="100"/>
        </p:scale>
        <p:origin x="60" y="4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AS10095" userId="S::riju.tiwari2021@vitbhopal.ac.in::793cba7d-03da-49c2-b0f8-543da23a8737" providerId="AD" clId="Web-{CC8C387B-C8E3-4679-AE31-A814299AD7A2}"/>
    <pc:docChg chg="modSld">
      <pc:chgData name="21BAS10095" userId="S::riju.tiwari2021@vitbhopal.ac.in::793cba7d-03da-49c2-b0f8-543da23a8737" providerId="AD" clId="Web-{CC8C387B-C8E3-4679-AE31-A814299AD7A2}" dt="2023-06-19T19:31:26.425" v="2" actId="20577"/>
      <pc:docMkLst>
        <pc:docMk/>
      </pc:docMkLst>
      <pc:sldChg chg="modSp">
        <pc:chgData name="21BAS10095" userId="S::riju.tiwari2021@vitbhopal.ac.in::793cba7d-03da-49c2-b0f8-543da23a8737" providerId="AD" clId="Web-{CC8C387B-C8E3-4679-AE31-A814299AD7A2}" dt="2023-06-19T19:31:26.425" v="2" actId="20577"/>
        <pc:sldMkLst>
          <pc:docMk/>
          <pc:sldMk cId="0" sldId="336"/>
        </pc:sldMkLst>
        <pc:spChg chg="mod">
          <ac:chgData name="21BAS10095" userId="S::riju.tiwari2021@vitbhopal.ac.in::793cba7d-03da-49c2-b0f8-543da23a8737" providerId="AD" clId="Web-{CC8C387B-C8E3-4679-AE31-A814299AD7A2}" dt="2023-06-19T19:31:26.425" v="2" actId="20577"/>
          <ac:spMkLst>
            <pc:docMk/>
            <pc:sldMk cId="0" sldId="336"/>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C16C8-7C75-4750-91D2-3AC6EE92187E}" type="datetimeFigureOut">
              <a:rPr lang="en-US" smtClean="0"/>
              <a:pPr/>
              <a:t>11/29/2023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C2707-5349-481D-BF1B-E43DD451DD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CC2707-5349-481D-BF1B-E43DD451DDAA}" type="slidenum">
              <a:rPr lang="en-US" smtClean="0"/>
              <a:pPr/>
              <a:t>45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4534A8-5819-4E0D-A1AC-6731C26007AA}"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Java prg - Unit-2 </a:t>
            </a:r>
            <a:endParaRPr lang="en-US"/>
          </a:p>
        </p:txBody>
      </p:sp>
      <p:sp>
        <p:nvSpPr>
          <p:cNvPr id="6" name="Slide Number Placeholder 5"/>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E47C60-3F84-4EC6-8337-638C81B4E8D8}"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Java prg - Unit-2 </a:t>
            </a:r>
            <a:endParaRPr lang="en-US"/>
          </a:p>
        </p:txBody>
      </p:sp>
      <p:sp>
        <p:nvSpPr>
          <p:cNvPr id="6" name="Slide Number Placeholder 5"/>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268E15-90D6-4A29-B741-01EB60F5325C}"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Java prg - Unit-2 </a:t>
            </a:r>
            <a:endParaRPr lang="en-US"/>
          </a:p>
        </p:txBody>
      </p:sp>
      <p:sp>
        <p:nvSpPr>
          <p:cNvPr id="6" name="Slide Number Placeholder 5"/>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DE1541-90D5-41A2-B4DD-5714973A018C}"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Java prg - Unit-2 </a:t>
            </a:r>
            <a:endParaRPr lang="en-US"/>
          </a:p>
        </p:txBody>
      </p:sp>
      <p:sp>
        <p:nvSpPr>
          <p:cNvPr id="6" name="Slide Number Placeholder 5"/>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17E7-68AE-4A74-9616-5F8C3B38D0FF}" type="datetime1">
              <a:rPr lang="en-US" smtClean="0"/>
              <a:t>11/29/2023</a:t>
            </a:fld>
            <a:endParaRPr lang="en-US"/>
          </a:p>
        </p:txBody>
      </p:sp>
      <p:sp>
        <p:nvSpPr>
          <p:cNvPr id="5" name="Footer Placeholder 4"/>
          <p:cNvSpPr>
            <a:spLocks noGrp="1"/>
          </p:cNvSpPr>
          <p:nvPr>
            <p:ph type="ftr" sz="quarter" idx="11"/>
          </p:nvPr>
        </p:nvSpPr>
        <p:spPr/>
        <p:txBody>
          <a:bodyPr/>
          <a:lstStyle/>
          <a:p>
            <a:r>
              <a:rPr lang="en-US" smtClean="0"/>
              <a:t>Java prg - Unit-2 </a:t>
            </a:r>
            <a:endParaRPr lang="en-US"/>
          </a:p>
        </p:txBody>
      </p:sp>
      <p:sp>
        <p:nvSpPr>
          <p:cNvPr id="6" name="Slide Number Placeholder 5"/>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1EBDE6-86C4-413D-ACEA-EE30DA3459B4}" type="datetime1">
              <a:rPr lang="en-US" smtClean="0"/>
              <a:t>11/29/2023</a:t>
            </a:fld>
            <a:endParaRPr lang="en-US"/>
          </a:p>
        </p:txBody>
      </p:sp>
      <p:sp>
        <p:nvSpPr>
          <p:cNvPr id="6" name="Footer Placeholder 5"/>
          <p:cNvSpPr>
            <a:spLocks noGrp="1"/>
          </p:cNvSpPr>
          <p:nvPr>
            <p:ph type="ftr" sz="quarter" idx="11"/>
          </p:nvPr>
        </p:nvSpPr>
        <p:spPr/>
        <p:txBody>
          <a:bodyPr/>
          <a:lstStyle/>
          <a:p>
            <a:r>
              <a:rPr lang="en-US" smtClean="0"/>
              <a:t>Java prg - Unit-2 </a:t>
            </a:r>
            <a:endParaRPr lang="en-US"/>
          </a:p>
        </p:txBody>
      </p:sp>
      <p:sp>
        <p:nvSpPr>
          <p:cNvPr id="7" name="Slide Number Placeholder 6"/>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9BEE3B-A019-4910-B213-B8410F4E8792}" type="datetime1">
              <a:rPr lang="en-US" smtClean="0"/>
              <a:t>11/29/2023</a:t>
            </a:fld>
            <a:endParaRPr lang="en-US"/>
          </a:p>
        </p:txBody>
      </p:sp>
      <p:sp>
        <p:nvSpPr>
          <p:cNvPr id="8" name="Footer Placeholder 7"/>
          <p:cNvSpPr>
            <a:spLocks noGrp="1"/>
          </p:cNvSpPr>
          <p:nvPr>
            <p:ph type="ftr" sz="quarter" idx="11"/>
          </p:nvPr>
        </p:nvSpPr>
        <p:spPr/>
        <p:txBody>
          <a:bodyPr/>
          <a:lstStyle/>
          <a:p>
            <a:r>
              <a:rPr lang="en-US" smtClean="0"/>
              <a:t>Java prg - Unit-2 </a:t>
            </a:r>
            <a:endParaRPr lang="en-US"/>
          </a:p>
        </p:txBody>
      </p:sp>
      <p:sp>
        <p:nvSpPr>
          <p:cNvPr id="9" name="Slide Number Placeholder 8"/>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B22420-F3AD-448B-89F3-298C6784B5D0}" type="datetime1">
              <a:rPr lang="en-US" smtClean="0"/>
              <a:t>11/29/2023</a:t>
            </a:fld>
            <a:endParaRPr lang="en-US"/>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Slide Number Placeholder 4"/>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B06EA-92E0-4648-9258-39E9BB26421A}" type="datetime1">
              <a:rPr lang="en-US" smtClean="0"/>
              <a:t>11/29/2023</a:t>
            </a:fld>
            <a:endParaRPr lang="en-US"/>
          </a:p>
        </p:txBody>
      </p:sp>
      <p:sp>
        <p:nvSpPr>
          <p:cNvPr id="3" name="Footer Placeholder 2"/>
          <p:cNvSpPr>
            <a:spLocks noGrp="1"/>
          </p:cNvSpPr>
          <p:nvPr>
            <p:ph type="ftr" sz="quarter" idx="11"/>
          </p:nvPr>
        </p:nvSpPr>
        <p:spPr/>
        <p:txBody>
          <a:bodyPr/>
          <a:lstStyle/>
          <a:p>
            <a:r>
              <a:rPr lang="en-US" smtClean="0"/>
              <a:t>Java prg - Unit-2 </a:t>
            </a:r>
            <a:endParaRPr lang="en-US"/>
          </a:p>
        </p:txBody>
      </p:sp>
      <p:sp>
        <p:nvSpPr>
          <p:cNvPr id="4" name="Slide Number Placeholder 3"/>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13CF75-7DBA-436D-838F-43C59585368F}" type="datetime1">
              <a:rPr lang="en-US" smtClean="0"/>
              <a:t>11/29/2023</a:t>
            </a:fld>
            <a:endParaRPr lang="en-US"/>
          </a:p>
        </p:txBody>
      </p:sp>
      <p:sp>
        <p:nvSpPr>
          <p:cNvPr id="6" name="Footer Placeholder 5"/>
          <p:cNvSpPr>
            <a:spLocks noGrp="1"/>
          </p:cNvSpPr>
          <p:nvPr>
            <p:ph type="ftr" sz="quarter" idx="11"/>
          </p:nvPr>
        </p:nvSpPr>
        <p:spPr/>
        <p:txBody>
          <a:bodyPr/>
          <a:lstStyle/>
          <a:p>
            <a:r>
              <a:rPr lang="en-US" smtClean="0"/>
              <a:t>Java prg - Unit-2 </a:t>
            </a:r>
            <a:endParaRPr lang="en-US"/>
          </a:p>
        </p:txBody>
      </p:sp>
      <p:sp>
        <p:nvSpPr>
          <p:cNvPr id="7" name="Slide Number Placeholder 6"/>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6FBC9-7091-426E-B4D6-DA37F6E16512}" type="datetime1">
              <a:rPr lang="en-US" smtClean="0"/>
              <a:t>11/29/2023</a:t>
            </a:fld>
            <a:endParaRPr lang="en-US"/>
          </a:p>
        </p:txBody>
      </p:sp>
      <p:sp>
        <p:nvSpPr>
          <p:cNvPr id="6" name="Footer Placeholder 5"/>
          <p:cNvSpPr>
            <a:spLocks noGrp="1"/>
          </p:cNvSpPr>
          <p:nvPr>
            <p:ph type="ftr" sz="quarter" idx="11"/>
          </p:nvPr>
        </p:nvSpPr>
        <p:spPr/>
        <p:txBody>
          <a:bodyPr/>
          <a:lstStyle/>
          <a:p>
            <a:r>
              <a:rPr lang="en-US" smtClean="0"/>
              <a:t>Java prg - Unit-2 </a:t>
            </a:r>
            <a:endParaRPr lang="en-US"/>
          </a:p>
        </p:txBody>
      </p:sp>
      <p:sp>
        <p:nvSpPr>
          <p:cNvPr id="7" name="Slide Number Placeholder 6"/>
          <p:cNvSpPr>
            <a:spLocks noGrp="1"/>
          </p:cNvSpPr>
          <p:nvPr>
            <p:ph type="sldNum" sz="quarter" idx="12"/>
          </p:nvPr>
        </p:nvSpPr>
        <p:spPr/>
        <p:txBody>
          <a:bodyPr/>
          <a:lstStyle/>
          <a:p>
            <a:fld id="{F0E914B3-3230-44A8-8856-114C11397C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B0CE-811F-48F0-9EEA-2B09FBF1CC5C}" type="datetime1">
              <a:rPr lang="en-US" smtClean="0"/>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Java prg - Unit-2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914B3-3230-44A8-8856-114C11397C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5X0Y--92pMI" TargetMode="External"/><Relationship Id="rId2" Type="http://schemas.openxmlformats.org/officeDocument/2006/relationships/hyperlink" Target="https://youtu.be/p_4Dyfplqkw" TargetMode="External"/><Relationship Id="rId1" Type="http://schemas.openxmlformats.org/officeDocument/2006/relationships/slideLayout" Target="../slideLayouts/slideLayout7.xml"/><Relationship Id="rId4" Type="http://schemas.openxmlformats.org/officeDocument/2006/relationships/hyperlink" Target="https://youtu.be/vkYJFrTrh5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jJ8L3SeFy_E" TargetMode="External"/><Relationship Id="rId2" Type="http://schemas.openxmlformats.org/officeDocument/2006/relationships/hyperlink" Target="https://www.javatpoint.com/interface-in-java"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676400"/>
            <a:ext cx="7772400" cy="1470025"/>
          </a:xfrm>
        </p:spPr>
        <p:txBody>
          <a:bodyPr>
            <a:normAutofit/>
          </a:bodyPr>
          <a:lstStyle/>
          <a:p>
            <a:r>
              <a:rPr lang="en-US" b="1" dirty="0">
                <a:solidFill>
                  <a:srgbClr val="FF0000"/>
                </a:solidFill>
              </a:rPr>
              <a:t>CSE 2006 - Programming in Java </a:t>
            </a:r>
            <a:br>
              <a:rPr lang="en-US" b="1" dirty="0">
                <a:solidFill>
                  <a:srgbClr val="FF0000"/>
                </a:solidFill>
              </a:rPr>
            </a:br>
            <a:r>
              <a:rPr lang="en-US" b="1" dirty="0"/>
              <a:t>Course Type: LP          Credits: 3</a:t>
            </a:r>
          </a:p>
        </p:txBody>
      </p:sp>
      <p:pic>
        <p:nvPicPr>
          <p:cNvPr id="4" name="Picture 2" descr="See the source image">
            <a:extLst>
              <a:ext uri="{FF2B5EF4-FFF2-40B4-BE49-F238E27FC236}">
                <a16:creationId xmlns:a16="http://schemas.microsoft.com/office/drawing/2014/main" id="{8D133CDA-C601-44FA-81D9-28E4CC9C58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228600"/>
            <a:ext cx="2793414"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381000"/>
            <a:ext cx="8382000" cy="6555641"/>
          </a:xfrm>
          <a:prstGeom prst="rect">
            <a:avLst/>
          </a:prstGeom>
          <a:noFill/>
          <a:ln w="9525">
            <a:noFill/>
            <a:miter lim="800000"/>
            <a:headEnd/>
            <a:tailEnd/>
          </a:ln>
        </p:spPr>
        <p:txBody>
          <a:bodyPr wrap="square">
            <a:spAutoFit/>
          </a:bodyPr>
          <a:lstStyle/>
          <a:p>
            <a:r>
              <a:rPr lang="en-US" sz="2000" b="1" dirty="0">
                <a:solidFill>
                  <a:srgbClr val="FF0000"/>
                </a:solidFill>
              </a:rPr>
              <a:t>Abstract class having constructor, data member and methods</a:t>
            </a:r>
          </a:p>
          <a:p>
            <a:r>
              <a:rPr lang="en-US" sz="2000" dirty="0"/>
              <a:t>An abstract class can have a data member, abstract method, method body (non-abstract method), constructor, and even main() method.</a:t>
            </a:r>
          </a:p>
          <a:p>
            <a:r>
              <a:rPr lang="en-US" sz="2000" i="1" dirty="0"/>
              <a:t>File: </a:t>
            </a:r>
            <a:r>
              <a:rPr lang="en-US" sz="2000" b="1" i="1" dirty="0">
                <a:solidFill>
                  <a:srgbClr val="0000FF"/>
                </a:solidFill>
              </a:rPr>
              <a:t>TestAbstraction2.java</a:t>
            </a:r>
          </a:p>
          <a:p>
            <a:r>
              <a:rPr lang="en-US" sz="2000" dirty="0"/>
              <a:t>//Example of an abstract class that has abstract and non-abstract methods  </a:t>
            </a:r>
          </a:p>
          <a:p>
            <a:r>
              <a:rPr lang="en-US" sz="2000" dirty="0"/>
              <a:t> </a:t>
            </a:r>
            <a:r>
              <a:rPr lang="en-US" sz="2000" b="1" dirty="0"/>
              <a:t>abstract</a:t>
            </a:r>
            <a:r>
              <a:rPr lang="en-US" sz="2000" dirty="0"/>
              <a:t> </a:t>
            </a:r>
            <a:r>
              <a:rPr lang="en-US" sz="2000" b="1" dirty="0"/>
              <a:t>class</a:t>
            </a:r>
            <a:r>
              <a:rPr lang="en-US" sz="2000" dirty="0"/>
              <a:t> Bike{  </a:t>
            </a:r>
          </a:p>
          <a:p>
            <a:r>
              <a:rPr lang="en-US" sz="2000" dirty="0"/>
              <a:t>   Bike() {System.out.println("bike is created");}  </a:t>
            </a:r>
          </a:p>
          <a:p>
            <a:r>
              <a:rPr lang="en-US" sz="2000" dirty="0"/>
              <a:t>   </a:t>
            </a:r>
            <a:r>
              <a:rPr lang="en-US" sz="2000" b="1" dirty="0"/>
              <a:t>abstract</a:t>
            </a:r>
            <a:r>
              <a:rPr lang="en-US" sz="2000" dirty="0"/>
              <a:t> </a:t>
            </a:r>
            <a:r>
              <a:rPr lang="en-US" sz="2000" b="1" dirty="0"/>
              <a:t>void</a:t>
            </a:r>
            <a:r>
              <a:rPr lang="en-US" sz="2000" dirty="0"/>
              <a:t> run();  </a:t>
            </a:r>
          </a:p>
          <a:p>
            <a:r>
              <a:rPr lang="en-US" sz="2000" dirty="0"/>
              <a:t>   </a:t>
            </a:r>
            <a:r>
              <a:rPr lang="en-US" sz="2000" b="1" dirty="0"/>
              <a:t>void</a:t>
            </a:r>
            <a:r>
              <a:rPr lang="en-US" sz="2000" dirty="0"/>
              <a:t> </a:t>
            </a:r>
            <a:r>
              <a:rPr lang="en-US" sz="2000" dirty="0" err="1"/>
              <a:t>changeGear</a:t>
            </a:r>
            <a:r>
              <a:rPr lang="en-US" sz="2000" dirty="0"/>
              <a:t>()  {System.out.println("gear changed");}   }  </a:t>
            </a:r>
          </a:p>
          <a:p>
            <a:endParaRPr lang="en-US" sz="2000" dirty="0"/>
          </a:p>
          <a:p>
            <a:r>
              <a:rPr lang="en-US" sz="2000" b="1" dirty="0">
                <a:solidFill>
                  <a:srgbClr val="0000FF"/>
                </a:solidFill>
              </a:rPr>
              <a:t>//Creating a Child class which inherits Abstract class  </a:t>
            </a:r>
          </a:p>
          <a:p>
            <a:r>
              <a:rPr lang="en-US" sz="2000" dirty="0"/>
              <a:t> </a:t>
            </a:r>
            <a:r>
              <a:rPr lang="en-US" sz="2000" b="1" dirty="0"/>
              <a:t>class</a:t>
            </a:r>
            <a:r>
              <a:rPr lang="en-US" sz="2000" dirty="0"/>
              <a:t> Honda </a:t>
            </a:r>
            <a:r>
              <a:rPr lang="en-US" sz="2000" b="1" dirty="0"/>
              <a:t>extends</a:t>
            </a:r>
            <a:r>
              <a:rPr lang="en-US" sz="2000" dirty="0"/>
              <a:t> Bike{  </a:t>
            </a:r>
          </a:p>
          <a:p>
            <a:r>
              <a:rPr lang="en-US" sz="2000" dirty="0"/>
              <a:t> </a:t>
            </a:r>
            <a:r>
              <a:rPr lang="en-US" sz="2000" b="1" dirty="0"/>
              <a:t>void</a:t>
            </a:r>
            <a:r>
              <a:rPr lang="en-US" sz="2000" dirty="0"/>
              <a:t> run(){System.out.println("running safely..");}   } </a:t>
            </a:r>
          </a:p>
          <a:p>
            <a:r>
              <a:rPr lang="en-US" sz="2000" dirty="0"/>
              <a:t> </a:t>
            </a:r>
          </a:p>
          <a:p>
            <a:r>
              <a:rPr lang="en-US" sz="2000" b="1" dirty="0">
                <a:solidFill>
                  <a:srgbClr val="0000FF"/>
                </a:solidFill>
              </a:rPr>
              <a:t>//Creating a Test class which calls abstract and non-abstract methods  </a:t>
            </a:r>
          </a:p>
          <a:p>
            <a:r>
              <a:rPr lang="en-US" sz="2000" dirty="0"/>
              <a:t> </a:t>
            </a:r>
            <a:r>
              <a:rPr lang="en-US" sz="2000" b="1" dirty="0"/>
              <a:t>class</a:t>
            </a:r>
            <a:r>
              <a:rPr lang="en-US" sz="2000" dirty="0"/>
              <a:t> TestAbstraction2{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Bike </a:t>
            </a:r>
            <a:r>
              <a:rPr lang="en-US" sz="2000" dirty="0" err="1"/>
              <a:t>obj</a:t>
            </a:r>
            <a:r>
              <a:rPr lang="en-US" sz="2000" dirty="0"/>
              <a:t> = </a:t>
            </a:r>
            <a:r>
              <a:rPr lang="en-US" sz="2000" b="1" dirty="0"/>
              <a:t>new</a:t>
            </a:r>
            <a:r>
              <a:rPr lang="en-US" sz="2000" dirty="0"/>
              <a:t> Honda();  </a:t>
            </a:r>
          </a:p>
          <a:p>
            <a:r>
              <a:rPr lang="en-US" sz="2000" b="1" dirty="0"/>
              <a:t>  </a:t>
            </a:r>
            <a:r>
              <a:rPr lang="en-US" sz="2000" b="1" dirty="0" err="1"/>
              <a:t>obj.run</a:t>
            </a:r>
            <a:r>
              <a:rPr lang="en-US" sz="2000" b="1" dirty="0"/>
              <a:t>();</a:t>
            </a:r>
            <a:r>
              <a:rPr lang="en-US" sz="2000" dirty="0"/>
              <a:t>  </a:t>
            </a:r>
          </a:p>
          <a:p>
            <a:r>
              <a:rPr lang="en-US" sz="2000" dirty="0"/>
              <a:t>  </a:t>
            </a:r>
            <a:r>
              <a:rPr lang="en-US" sz="2000" dirty="0" err="1"/>
              <a:t>obj.changeGear</a:t>
            </a:r>
            <a:r>
              <a:rPr lang="en-US" sz="2000" dirty="0"/>
              <a:t>();  </a:t>
            </a:r>
          </a:p>
          <a:p>
            <a:r>
              <a:rPr lang="en-US" sz="2000" dirty="0"/>
              <a:t> }  }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
        <p:nvSpPr>
          <p:cNvPr id="6" name="Rectangle 5"/>
          <p:cNvSpPr/>
          <p:nvPr/>
        </p:nvSpPr>
        <p:spPr>
          <a:xfrm>
            <a:off x="5867400" y="5105400"/>
            <a:ext cx="220980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b="1" dirty="0">
                <a:solidFill>
                  <a:srgbClr val="FF0000"/>
                </a:solidFill>
              </a:rPr>
              <a:t>Output:</a:t>
            </a:r>
          </a:p>
          <a:p>
            <a:pPr algn="just"/>
            <a:r>
              <a:rPr lang="en-US" sz="2000" dirty="0"/>
              <a:t>bike is created </a:t>
            </a:r>
          </a:p>
          <a:p>
            <a:pPr algn="just"/>
            <a:r>
              <a:rPr lang="en-US" sz="2000" dirty="0"/>
              <a:t>running safely.. </a:t>
            </a:r>
          </a:p>
          <a:p>
            <a:pPr algn="just"/>
            <a:r>
              <a:rPr lang="en-US" sz="2000" dirty="0"/>
              <a:t>gear changed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64403"/>
            <a:ext cx="8382000" cy="563231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n-US" sz="2400" b="1" dirty="0">
                <a:solidFill>
                  <a:srgbClr val="FF0000"/>
                </a:solidFill>
              </a:rPr>
              <a:t>Rule: </a:t>
            </a:r>
            <a:r>
              <a:rPr lang="en-US" sz="2400" dirty="0"/>
              <a:t>If there is an abstract method in a class, that class must be abstract.</a:t>
            </a:r>
          </a:p>
          <a:p>
            <a:pPr algn="just"/>
            <a:endParaRPr lang="en-US" sz="2400" dirty="0"/>
          </a:p>
          <a:p>
            <a:r>
              <a:rPr lang="en-US" sz="2400" b="1" dirty="0"/>
              <a:t>class</a:t>
            </a:r>
            <a:r>
              <a:rPr lang="en-US" sz="2400" dirty="0"/>
              <a:t> Bike12</a:t>
            </a:r>
          </a:p>
          <a:p>
            <a:r>
              <a:rPr lang="en-US" sz="2400" dirty="0"/>
              <a:t>{  </a:t>
            </a:r>
          </a:p>
          <a:p>
            <a:r>
              <a:rPr lang="en-US" sz="2400" b="1" dirty="0"/>
              <a:t>abstract</a:t>
            </a:r>
            <a:r>
              <a:rPr lang="en-US" sz="2400" dirty="0"/>
              <a:t> </a:t>
            </a:r>
            <a:r>
              <a:rPr lang="en-US" sz="2400" b="1" dirty="0"/>
              <a:t>void</a:t>
            </a:r>
            <a:r>
              <a:rPr lang="en-US" sz="2400" dirty="0"/>
              <a:t> run();  </a:t>
            </a:r>
          </a:p>
          <a:p>
            <a:r>
              <a:rPr lang="en-US" sz="2400" dirty="0"/>
              <a:t>} </a:t>
            </a:r>
          </a:p>
          <a:p>
            <a:endParaRPr lang="en-US" sz="2400" dirty="0"/>
          </a:p>
          <a:p>
            <a:r>
              <a:rPr lang="en-US" sz="2400" b="1" dirty="0">
                <a:solidFill>
                  <a:srgbClr val="0000FF"/>
                </a:solidFill>
              </a:rPr>
              <a:t>Output:</a:t>
            </a:r>
          </a:p>
          <a:p>
            <a:r>
              <a:rPr lang="en-US" sz="2400" dirty="0"/>
              <a:t>compile time error</a:t>
            </a:r>
          </a:p>
          <a:p>
            <a:endParaRPr lang="en-US" sz="2400" dirty="0"/>
          </a:p>
          <a:p>
            <a:pPr algn="just"/>
            <a:r>
              <a:rPr lang="en-US" sz="2400" b="1" dirty="0">
                <a:solidFill>
                  <a:srgbClr val="FF0000"/>
                </a:solidFill>
              </a:rPr>
              <a:t>Rule: </a:t>
            </a:r>
            <a:r>
              <a:rPr lang="en-US" sz="2400" dirty="0"/>
              <a:t>If you are extending an abstract class that has an abstract method, you must either provide the implementation of the method or make this class abstract.</a:t>
            </a:r>
          </a:p>
          <a:p>
            <a:endParaRPr lang="en-US" sz="24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3">
                                            <p:txEl>
                                              <p:pRg st="7" end="7"/>
                                            </p:txEl>
                                          </p:spTgt>
                                        </p:tgtEl>
                                        <p:attrNameLst>
                                          <p:attrName>style.visibility</p:attrName>
                                        </p:attrNameLst>
                                      </p:cBhvr>
                                      <p:to>
                                        <p:strVal val="visible"/>
                                      </p:to>
                                    </p:set>
                                    <p:animEffect transition="in" filter="checkerboard(across)">
                                      <p:cBhvr>
                                        <p:cTn id="7" dur="500"/>
                                        <p:tgtEl>
                                          <p:spTgt spid="1536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363">
                                            <p:txEl>
                                              <p:pRg st="8" end="8"/>
                                            </p:txEl>
                                          </p:spTgt>
                                        </p:tgtEl>
                                        <p:attrNameLst>
                                          <p:attrName>style.visibility</p:attrName>
                                        </p:attrNameLst>
                                      </p:cBhvr>
                                      <p:to>
                                        <p:strVal val="visible"/>
                                      </p:to>
                                    </p:set>
                                    <p:animEffect transition="in" filter="checkerboard(across)">
                                      <p:cBhvr>
                                        <p:cTn id="10" dur="500"/>
                                        <p:tgtEl>
                                          <p:spTgt spid="1536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5363">
                                            <p:txEl>
                                              <p:pRg st="10" end="10"/>
                                            </p:txEl>
                                          </p:spTgt>
                                        </p:tgtEl>
                                        <p:attrNameLst>
                                          <p:attrName>style.visibility</p:attrName>
                                        </p:attrNameLst>
                                      </p:cBhvr>
                                      <p:to>
                                        <p:strVal val="visible"/>
                                      </p:to>
                                    </p:set>
                                    <p:animEffect transition="in" filter="box(in)">
                                      <p:cBhvr>
                                        <p:cTn id="15" dur="500"/>
                                        <p:tgtEl>
                                          <p:spTgt spid="153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ChangeArrowheads="1"/>
          </p:cNvSpPr>
          <p:nvPr/>
        </p:nvSpPr>
        <p:spPr bwMode="auto">
          <a:xfrm>
            <a:off x="381000" y="228600"/>
            <a:ext cx="7615238" cy="6186309"/>
          </a:xfrm>
          <a:prstGeom prst="rect">
            <a:avLst/>
          </a:prstGeom>
          <a:noFill/>
          <a:ln w="9525">
            <a:noFill/>
            <a:miter lim="800000"/>
            <a:headEnd/>
            <a:tailEnd/>
          </a:ln>
        </p:spPr>
        <p:txBody>
          <a:bodyPr wrap="square" anchor="ctr">
            <a:spAutoFit/>
          </a:bodyPr>
          <a:lstStyle/>
          <a:p>
            <a:r>
              <a:rPr lang="en-US" b="1" dirty="0">
                <a:solidFill>
                  <a:srgbClr val="0000FF"/>
                </a:solidFill>
                <a:cs typeface="Times New Roman" pitchFamily="18" charset="0"/>
              </a:rPr>
              <a:t>// A Simple demonstration of abstract.</a:t>
            </a:r>
            <a:endParaRPr lang="en-US" b="1" dirty="0">
              <a:solidFill>
                <a:srgbClr val="0000FF"/>
              </a:solidFill>
            </a:endParaRPr>
          </a:p>
          <a:p>
            <a:r>
              <a:rPr lang="en-US" dirty="0">
                <a:solidFill>
                  <a:srgbClr val="1D1D1E"/>
                </a:solidFill>
                <a:cs typeface="Times New Roman" pitchFamily="18" charset="0"/>
              </a:rPr>
              <a:t>abstract class A {</a:t>
            </a:r>
            <a:endParaRPr lang="en-US" dirty="0"/>
          </a:p>
          <a:p>
            <a:r>
              <a:rPr lang="en-US" dirty="0">
                <a:solidFill>
                  <a:srgbClr val="1D1D1E"/>
                </a:solidFill>
                <a:cs typeface="Times New Roman" pitchFamily="18" charset="0"/>
              </a:rPr>
              <a:t>abstract void </a:t>
            </a:r>
            <a:r>
              <a:rPr lang="en-US" dirty="0" err="1">
                <a:solidFill>
                  <a:srgbClr val="1D1D1E"/>
                </a:solidFill>
                <a:cs typeface="Times New Roman" pitchFamily="18" charset="0"/>
              </a:rPr>
              <a:t>callme</a:t>
            </a:r>
            <a:r>
              <a:rPr lang="en-US" dirty="0">
                <a:solidFill>
                  <a:srgbClr val="1D1D1E"/>
                </a:solidFill>
                <a:cs typeface="Times New Roman" pitchFamily="18" charset="0"/>
              </a:rPr>
              <a:t>();</a:t>
            </a:r>
            <a:endParaRPr lang="en-US" dirty="0"/>
          </a:p>
          <a:p>
            <a:r>
              <a:rPr lang="en-US" dirty="0">
                <a:solidFill>
                  <a:srgbClr val="1D1D1E"/>
                </a:solidFill>
                <a:cs typeface="Times New Roman" pitchFamily="18" charset="0"/>
              </a:rPr>
              <a:t>// concrete methods are still allowed in abstract classes</a:t>
            </a:r>
            <a:endParaRPr lang="en-US" dirty="0"/>
          </a:p>
          <a:p>
            <a:r>
              <a:rPr lang="en-US" dirty="0">
                <a:solidFill>
                  <a:srgbClr val="1D1D1E"/>
                </a:solidFill>
                <a:cs typeface="Times New Roman" pitchFamily="18" charset="0"/>
              </a:rPr>
              <a:t>void </a:t>
            </a:r>
            <a:r>
              <a:rPr lang="en-US" dirty="0" err="1">
                <a:solidFill>
                  <a:srgbClr val="1D1D1E"/>
                </a:solidFill>
                <a:cs typeface="Times New Roman" pitchFamily="18" charset="0"/>
              </a:rPr>
              <a:t>callmetoo</a:t>
            </a:r>
            <a:r>
              <a:rPr lang="en-US" dirty="0">
                <a:solidFill>
                  <a:srgbClr val="1D1D1E"/>
                </a:solidFill>
                <a:cs typeface="Times New Roman" pitchFamily="18" charset="0"/>
              </a:rPr>
              <a:t>() {</a:t>
            </a:r>
            <a:endParaRPr lang="en-US" dirty="0"/>
          </a:p>
          <a:p>
            <a:r>
              <a:rPr lang="en-US" dirty="0" err="1">
                <a:solidFill>
                  <a:srgbClr val="1D1D1E"/>
                </a:solidFill>
                <a:cs typeface="Times New Roman" pitchFamily="18" charset="0"/>
              </a:rPr>
              <a:t>System.out.println</a:t>
            </a:r>
            <a:r>
              <a:rPr lang="en-US" dirty="0">
                <a:solidFill>
                  <a:srgbClr val="1D1D1E"/>
                </a:solidFill>
                <a:cs typeface="Times New Roman" pitchFamily="18" charset="0"/>
              </a:rPr>
              <a:t>("This is a concrete method.");</a:t>
            </a:r>
            <a:endParaRPr lang="en-US" dirty="0"/>
          </a:p>
          <a:p>
            <a:r>
              <a:rPr lang="en-US" dirty="0">
                <a:solidFill>
                  <a:srgbClr val="1D1D1E"/>
                </a:solidFill>
                <a:cs typeface="Times New Roman" pitchFamily="18" charset="0"/>
              </a:rPr>
              <a:t>}</a:t>
            </a:r>
          </a:p>
          <a:p>
            <a:r>
              <a:rPr lang="en-US" dirty="0">
                <a:solidFill>
                  <a:srgbClr val="1D1D1E"/>
                </a:solidFill>
                <a:cs typeface="Times New Roman" pitchFamily="18" charset="0"/>
              </a:rPr>
              <a:t>}</a:t>
            </a:r>
            <a:endParaRPr lang="en-US" dirty="0"/>
          </a:p>
          <a:p>
            <a:endParaRPr lang="en-US" dirty="0">
              <a:solidFill>
                <a:srgbClr val="1D1D1E"/>
              </a:solidFill>
              <a:cs typeface="Times New Roman" pitchFamily="18" charset="0"/>
            </a:endParaRPr>
          </a:p>
          <a:p>
            <a:r>
              <a:rPr lang="en-US" dirty="0">
                <a:solidFill>
                  <a:srgbClr val="1D1D1E"/>
                </a:solidFill>
                <a:cs typeface="Times New Roman" pitchFamily="18" charset="0"/>
              </a:rPr>
              <a:t>class B extends A {</a:t>
            </a:r>
            <a:endParaRPr lang="en-US" dirty="0"/>
          </a:p>
          <a:p>
            <a:r>
              <a:rPr lang="en-US" dirty="0">
                <a:solidFill>
                  <a:srgbClr val="1D1D1E"/>
                </a:solidFill>
                <a:cs typeface="Times New Roman" pitchFamily="18" charset="0"/>
              </a:rPr>
              <a:t>void </a:t>
            </a:r>
            <a:r>
              <a:rPr lang="en-US" dirty="0" err="1">
                <a:solidFill>
                  <a:srgbClr val="1D1D1E"/>
                </a:solidFill>
                <a:cs typeface="Times New Roman" pitchFamily="18" charset="0"/>
              </a:rPr>
              <a:t>callme</a:t>
            </a:r>
            <a:r>
              <a:rPr lang="en-US" dirty="0">
                <a:solidFill>
                  <a:srgbClr val="1D1D1E"/>
                </a:solidFill>
                <a:cs typeface="Times New Roman" pitchFamily="18" charset="0"/>
              </a:rPr>
              <a:t>() {</a:t>
            </a:r>
            <a:endParaRPr lang="en-US" dirty="0"/>
          </a:p>
          <a:p>
            <a:r>
              <a:rPr lang="en-US" dirty="0" err="1">
                <a:solidFill>
                  <a:srgbClr val="1D1D1E"/>
                </a:solidFill>
                <a:cs typeface="Times New Roman" pitchFamily="18" charset="0"/>
              </a:rPr>
              <a:t>System.out.println</a:t>
            </a:r>
            <a:r>
              <a:rPr lang="en-US" dirty="0">
                <a:solidFill>
                  <a:srgbClr val="1D1D1E"/>
                </a:solidFill>
                <a:cs typeface="Times New Roman" pitchFamily="18" charset="0"/>
              </a:rPr>
              <a:t>("B's implementation of </a:t>
            </a:r>
            <a:r>
              <a:rPr lang="en-US" dirty="0" err="1">
                <a:solidFill>
                  <a:srgbClr val="1D1D1E"/>
                </a:solidFill>
                <a:cs typeface="Times New Roman" pitchFamily="18" charset="0"/>
              </a:rPr>
              <a:t>callme</a:t>
            </a:r>
            <a:r>
              <a:rPr lang="en-US" dirty="0">
                <a:solidFill>
                  <a:srgbClr val="1D1D1E"/>
                </a:solidFill>
                <a:cs typeface="Times New Roman" pitchFamily="18" charset="0"/>
              </a:rPr>
              <a:t>.");</a:t>
            </a:r>
            <a:endParaRPr lang="en-US" dirty="0"/>
          </a:p>
          <a:p>
            <a:r>
              <a:rPr lang="en-US" dirty="0">
                <a:solidFill>
                  <a:srgbClr val="1D1D1E"/>
                </a:solidFill>
                <a:cs typeface="Times New Roman" pitchFamily="18" charset="0"/>
              </a:rPr>
              <a:t>}</a:t>
            </a:r>
          </a:p>
          <a:p>
            <a:r>
              <a:rPr lang="en-US" dirty="0">
                <a:solidFill>
                  <a:srgbClr val="1D1D1E"/>
                </a:solidFill>
                <a:cs typeface="Times New Roman" pitchFamily="18" charset="0"/>
              </a:rPr>
              <a:t>}</a:t>
            </a:r>
            <a:endParaRPr lang="en-US" dirty="0"/>
          </a:p>
          <a:p>
            <a:endParaRPr lang="en-US" dirty="0">
              <a:solidFill>
                <a:srgbClr val="1D1D1E"/>
              </a:solidFill>
              <a:cs typeface="Times New Roman" pitchFamily="18" charset="0"/>
            </a:endParaRPr>
          </a:p>
          <a:p>
            <a:r>
              <a:rPr lang="en-US" dirty="0">
                <a:solidFill>
                  <a:srgbClr val="1D1D1E"/>
                </a:solidFill>
                <a:cs typeface="Times New Roman" pitchFamily="18" charset="0"/>
              </a:rPr>
              <a:t>class </a:t>
            </a:r>
            <a:r>
              <a:rPr lang="en-US" dirty="0" err="1">
                <a:solidFill>
                  <a:srgbClr val="1D1D1E"/>
                </a:solidFill>
                <a:cs typeface="Times New Roman" pitchFamily="18" charset="0"/>
              </a:rPr>
              <a:t>AbstractDemo</a:t>
            </a:r>
            <a:r>
              <a:rPr lang="en-US" dirty="0">
                <a:solidFill>
                  <a:srgbClr val="1D1D1E"/>
                </a:solidFill>
                <a:cs typeface="Times New Roman" pitchFamily="18" charset="0"/>
              </a:rPr>
              <a:t> {</a:t>
            </a:r>
            <a:endParaRPr lang="en-US" dirty="0"/>
          </a:p>
          <a:p>
            <a:r>
              <a:rPr lang="en-US" dirty="0">
                <a:solidFill>
                  <a:srgbClr val="1D1D1E"/>
                </a:solidFill>
                <a:cs typeface="Times New Roman" pitchFamily="18" charset="0"/>
              </a:rPr>
              <a:t>public static void main(String </a:t>
            </a:r>
            <a:r>
              <a:rPr lang="en-US" dirty="0" err="1">
                <a:solidFill>
                  <a:srgbClr val="1D1D1E"/>
                </a:solidFill>
                <a:cs typeface="Times New Roman" pitchFamily="18" charset="0"/>
              </a:rPr>
              <a:t>args</a:t>
            </a:r>
            <a:r>
              <a:rPr lang="en-US" dirty="0">
                <a:solidFill>
                  <a:srgbClr val="1D1D1E"/>
                </a:solidFill>
                <a:cs typeface="Times New Roman" pitchFamily="18" charset="0"/>
              </a:rPr>
              <a:t>[]) {</a:t>
            </a:r>
            <a:endParaRPr lang="en-US" dirty="0"/>
          </a:p>
          <a:p>
            <a:r>
              <a:rPr lang="en-US" dirty="0">
                <a:solidFill>
                  <a:srgbClr val="1D1D1E"/>
                </a:solidFill>
                <a:cs typeface="Times New Roman" pitchFamily="18" charset="0"/>
              </a:rPr>
              <a:t>B </a:t>
            </a:r>
            <a:r>
              <a:rPr lang="en-US" dirty="0" err="1">
                <a:solidFill>
                  <a:srgbClr val="1D1D1E"/>
                </a:solidFill>
                <a:cs typeface="Times New Roman" pitchFamily="18" charset="0"/>
              </a:rPr>
              <a:t>b</a:t>
            </a:r>
            <a:r>
              <a:rPr lang="en-US" dirty="0">
                <a:solidFill>
                  <a:srgbClr val="1D1D1E"/>
                </a:solidFill>
                <a:cs typeface="Times New Roman" pitchFamily="18" charset="0"/>
              </a:rPr>
              <a:t> = new B();</a:t>
            </a:r>
            <a:endParaRPr lang="en-US" dirty="0"/>
          </a:p>
          <a:p>
            <a:r>
              <a:rPr lang="en-US" dirty="0" err="1">
                <a:solidFill>
                  <a:srgbClr val="1D1D1E"/>
                </a:solidFill>
                <a:cs typeface="Times New Roman" pitchFamily="18" charset="0"/>
              </a:rPr>
              <a:t>b.callme</a:t>
            </a:r>
            <a:r>
              <a:rPr lang="en-US" dirty="0">
                <a:solidFill>
                  <a:srgbClr val="1D1D1E"/>
                </a:solidFill>
                <a:cs typeface="Times New Roman" pitchFamily="18" charset="0"/>
              </a:rPr>
              <a:t>();</a:t>
            </a:r>
            <a:endParaRPr lang="en-US" dirty="0"/>
          </a:p>
          <a:p>
            <a:r>
              <a:rPr lang="en-US" dirty="0" err="1">
                <a:solidFill>
                  <a:srgbClr val="1D1D1E"/>
                </a:solidFill>
                <a:cs typeface="Times New Roman" pitchFamily="18" charset="0"/>
              </a:rPr>
              <a:t>b.callmetoo</a:t>
            </a:r>
            <a:r>
              <a:rPr lang="en-US" dirty="0">
                <a:solidFill>
                  <a:srgbClr val="1D1D1E"/>
                </a:solidFill>
                <a:cs typeface="Times New Roman" pitchFamily="18" charset="0"/>
              </a:rPr>
              <a:t>();</a:t>
            </a:r>
            <a:endParaRPr lang="en-US" dirty="0"/>
          </a:p>
          <a:p>
            <a:r>
              <a:rPr lang="en-US" dirty="0">
                <a:solidFill>
                  <a:srgbClr val="1D1D1E"/>
                </a:solidFill>
                <a:cs typeface="Times New Roman" pitchFamily="18" charset="0"/>
              </a:rPr>
              <a:t>}</a:t>
            </a:r>
            <a:endParaRPr lang="en-US" dirty="0"/>
          </a:p>
          <a:p>
            <a:r>
              <a:rPr lang="en-US" dirty="0">
                <a:solidFill>
                  <a:srgbClr val="1D1D1E"/>
                </a:solidFill>
                <a:cs typeface="Times New Roman" pitchFamily="18" charset="0"/>
              </a:rPr>
              <a:t>}</a:t>
            </a:r>
            <a:endParaRPr lang="en-US" dirty="0"/>
          </a:p>
        </p:txBody>
      </p:sp>
      <p:sp>
        <p:nvSpPr>
          <p:cNvPr id="16388" name="Rectangle 3"/>
          <p:cNvSpPr>
            <a:spLocks noChangeArrowheads="1"/>
          </p:cNvSpPr>
          <p:nvPr/>
        </p:nvSpPr>
        <p:spPr bwMode="auto">
          <a:xfrm>
            <a:off x="5029200" y="4876800"/>
            <a:ext cx="3440113" cy="1016000"/>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spAutoFit/>
          </a:bodyPr>
          <a:lstStyle/>
          <a:p>
            <a:pPr eaLnBrk="1" hangingPunct="1"/>
            <a:r>
              <a:rPr lang="en-US" b="1" dirty="0">
                <a:solidFill>
                  <a:srgbClr val="FF0000"/>
                </a:solidFill>
                <a:cs typeface="Times New Roman" pitchFamily="18" charset="0"/>
              </a:rPr>
              <a:t>Output:</a:t>
            </a:r>
          </a:p>
          <a:p>
            <a:pPr eaLnBrk="1" hangingPunct="1"/>
            <a:r>
              <a:rPr lang="en-US" dirty="0">
                <a:solidFill>
                  <a:srgbClr val="1D1D1E"/>
                </a:solidFill>
                <a:cs typeface="Times New Roman" pitchFamily="18" charset="0"/>
              </a:rPr>
              <a:t>B's implementation of </a:t>
            </a:r>
            <a:r>
              <a:rPr lang="en-US" dirty="0" err="1">
                <a:solidFill>
                  <a:srgbClr val="1D1D1E"/>
                </a:solidFill>
                <a:cs typeface="Times New Roman" pitchFamily="18" charset="0"/>
              </a:rPr>
              <a:t>callme</a:t>
            </a:r>
            <a:endParaRPr lang="en-US" dirty="0">
              <a:solidFill>
                <a:srgbClr val="1D1D1E"/>
              </a:solidFill>
              <a:cs typeface="Times New Roman" pitchFamily="18" charset="0"/>
            </a:endParaRPr>
          </a:p>
          <a:p>
            <a:pPr eaLnBrk="1" hangingPunct="1"/>
            <a:r>
              <a:rPr lang="en-US" dirty="0">
                <a:solidFill>
                  <a:srgbClr val="1D1D1E"/>
                </a:solidFill>
                <a:cs typeface="Times New Roman" pitchFamily="18" charset="0"/>
              </a:rPr>
              <a:t>This is a concrete method</a:t>
            </a:r>
            <a:endParaRPr lang="en-US" dirty="0"/>
          </a:p>
        </p:txBody>
      </p:sp>
      <p:sp>
        <p:nvSpPr>
          <p:cNvPr id="5" name="Footer Placeholder 4"/>
          <p:cNvSpPr>
            <a:spLocks noGrp="1"/>
          </p:cNvSpPr>
          <p:nvPr>
            <p:ph type="ftr" sz="quarter" idx="11"/>
          </p:nvPr>
        </p:nvSpPr>
        <p:spPr/>
        <p:txBody>
          <a:bodyPr/>
          <a:lstStyle/>
          <a:p>
            <a:r>
              <a:rPr lang="en-US" smtClean="0"/>
              <a:t>Java prg - Unit-2 </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heckerboard(across)">
                                      <p:cBhvr>
                                        <p:cTn id="7" dur="10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
        <p:nvSpPr>
          <p:cNvPr id="6" name="Rectangle 5"/>
          <p:cNvSpPr/>
          <p:nvPr/>
        </p:nvSpPr>
        <p:spPr>
          <a:xfrm>
            <a:off x="533400" y="990600"/>
            <a:ext cx="8001000" cy="3785652"/>
          </a:xfrm>
          <a:prstGeom prst="rect">
            <a:avLst/>
          </a:prstGeom>
        </p:spPr>
        <p:txBody>
          <a:bodyPr wrap="square">
            <a:spAutoFit/>
          </a:bodyPr>
          <a:lstStyle/>
          <a:p>
            <a:r>
              <a:rPr lang="en-US" sz="2400" b="1" dirty="0">
                <a:solidFill>
                  <a:srgbClr val="FF0000"/>
                </a:solidFill>
              </a:rPr>
              <a:t>Abstract class in Java references: </a:t>
            </a:r>
          </a:p>
          <a:p>
            <a:r>
              <a:rPr lang="en-US" sz="2400" dirty="0">
                <a:hlinkClick r:id="rId2"/>
              </a:rPr>
              <a:t>https://youtu.be/p_4Dyfplqkw</a:t>
            </a:r>
            <a:endParaRPr lang="en-US" sz="2400" dirty="0"/>
          </a:p>
          <a:p>
            <a:endParaRPr lang="en-US" sz="2400" dirty="0"/>
          </a:p>
          <a:p>
            <a:r>
              <a:rPr lang="en-US" sz="2400" dirty="0" err="1"/>
              <a:t>Edureka</a:t>
            </a:r>
            <a:r>
              <a:rPr lang="en-US" sz="2400" dirty="0"/>
              <a:t>: </a:t>
            </a:r>
            <a:r>
              <a:rPr lang="en-US" sz="2400" dirty="0">
                <a:hlinkClick r:id="rId3"/>
              </a:rPr>
              <a:t>https://youtu.be/5X0Y--92pMI</a:t>
            </a:r>
            <a:endParaRPr lang="en-US" sz="2400" dirty="0"/>
          </a:p>
          <a:p>
            <a:endParaRPr lang="en-US" sz="2400" dirty="0"/>
          </a:p>
          <a:p>
            <a:r>
              <a:rPr lang="en-US" sz="2400" dirty="0"/>
              <a:t>Tutorial point: </a:t>
            </a:r>
            <a:r>
              <a:rPr lang="en-US" sz="2400" dirty="0">
                <a:hlinkClick r:id="rId4"/>
              </a:rPr>
              <a:t>https://youtu.be/vkYJFrTrh5M</a:t>
            </a:r>
            <a:endParaRPr lang="en-US" sz="2400" dirty="0"/>
          </a:p>
          <a:p>
            <a:endParaRPr lang="en-US" sz="2400" dirty="0"/>
          </a:p>
          <a:p>
            <a:endParaRPr lang="en-US" sz="2400" dirty="0"/>
          </a:p>
          <a:p>
            <a:endParaRPr lang="en-US" sz="2400" dirty="0"/>
          </a:p>
          <a:p>
            <a:endParaRPr lang="en-US" sz="24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05800" cy="6217087"/>
          </a:xfrm>
          <a:prstGeom prst="rect">
            <a:avLst/>
          </a:prstGeom>
          <a:noFill/>
          <a:ln w="9525">
            <a:noFill/>
            <a:miter lim="800000"/>
            <a:headEnd/>
            <a:tailEnd/>
          </a:ln>
        </p:spPr>
        <p:txBody>
          <a:bodyPr wrap="square">
            <a:spAutoFit/>
          </a:bodyPr>
          <a:lstStyle/>
          <a:p>
            <a:pPr algn="just"/>
            <a:r>
              <a:rPr lang="en-US" sz="2000" b="1" dirty="0">
                <a:solidFill>
                  <a:srgbClr val="FF0000"/>
                </a:solidFill>
              </a:rPr>
              <a:t>Interface in Java</a:t>
            </a:r>
          </a:p>
          <a:p>
            <a:pPr marL="228600" indent="-228600" algn="just">
              <a:buFont typeface="Arial" pitchFamily="34" charset="0"/>
              <a:buChar char="•"/>
            </a:pPr>
            <a:r>
              <a:rPr lang="en-US" sz="2000" dirty="0"/>
              <a:t>An </a:t>
            </a:r>
            <a:r>
              <a:rPr lang="en-US" sz="2000" b="1" dirty="0"/>
              <a:t>interface in Java</a:t>
            </a:r>
            <a:r>
              <a:rPr lang="en-US" sz="2000" dirty="0"/>
              <a:t> is a blueprint of a class. It has static constants and abstract methods.</a:t>
            </a:r>
          </a:p>
          <a:p>
            <a:pPr marL="228600" indent="-228600" algn="just">
              <a:buFont typeface="Arial" pitchFamily="34" charset="0"/>
              <a:buChar char="•"/>
            </a:pPr>
            <a:r>
              <a:rPr lang="en-US" sz="2000" dirty="0"/>
              <a:t>The interface in Java is </a:t>
            </a:r>
            <a:r>
              <a:rPr lang="en-US" sz="2000" i="1" dirty="0"/>
              <a:t>a mechanism to achieve abstraction</a:t>
            </a:r>
            <a:r>
              <a:rPr lang="en-US" sz="2000" dirty="0"/>
              <a:t>. There can be only abstract methods in the Java interface, not method body. It is used to achieve abstraction and multiple inheritance in Java.</a:t>
            </a:r>
          </a:p>
          <a:p>
            <a:pPr marL="228600" indent="-228600" algn="just">
              <a:buFont typeface="Arial" pitchFamily="34" charset="0"/>
              <a:buChar char="•"/>
            </a:pPr>
            <a:r>
              <a:rPr lang="en-US" sz="2000" dirty="0"/>
              <a:t>In other words, you can say that interfaces can have </a:t>
            </a:r>
            <a:r>
              <a:rPr lang="en-US" sz="2000" b="1" dirty="0">
                <a:solidFill>
                  <a:srgbClr val="FF0000"/>
                </a:solidFill>
              </a:rPr>
              <a:t>abstract methods </a:t>
            </a:r>
            <a:r>
              <a:rPr lang="en-US" sz="2000" dirty="0"/>
              <a:t>and </a:t>
            </a:r>
            <a:r>
              <a:rPr lang="en-US" sz="2000" b="1" dirty="0">
                <a:solidFill>
                  <a:srgbClr val="FF0000"/>
                </a:solidFill>
              </a:rPr>
              <a:t>variables. </a:t>
            </a:r>
            <a:r>
              <a:rPr lang="en-US" sz="2000" dirty="0"/>
              <a:t>It cannot have a method body.</a:t>
            </a:r>
          </a:p>
          <a:p>
            <a:pPr marL="228600" indent="-228600" algn="just">
              <a:buFont typeface="Arial" pitchFamily="34" charset="0"/>
              <a:buChar char="•"/>
            </a:pPr>
            <a:r>
              <a:rPr lang="en-US" sz="2000" dirty="0"/>
              <a:t>Java Interface also </a:t>
            </a:r>
            <a:r>
              <a:rPr lang="en-US" sz="2000" b="1" dirty="0"/>
              <a:t>represents the </a:t>
            </a:r>
            <a:r>
              <a:rPr lang="en-US" sz="2000" b="1" dirty="0">
                <a:solidFill>
                  <a:srgbClr val="FF0000"/>
                </a:solidFill>
              </a:rPr>
              <a:t>IS-A relationship</a:t>
            </a:r>
            <a:r>
              <a:rPr lang="en-US" sz="2000" dirty="0">
                <a:solidFill>
                  <a:srgbClr val="FF0000"/>
                </a:solidFill>
              </a:rPr>
              <a:t>.</a:t>
            </a:r>
          </a:p>
          <a:p>
            <a:pPr marL="228600" indent="-228600" algn="just">
              <a:buFont typeface="Arial" pitchFamily="34" charset="0"/>
              <a:buChar char="•"/>
            </a:pPr>
            <a:r>
              <a:rPr lang="en-US" sz="2000" dirty="0"/>
              <a:t>It cannot be instantiated just like the abstract class.</a:t>
            </a:r>
          </a:p>
          <a:p>
            <a:pPr marL="228600" indent="-228600" algn="just">
              <a:buFont typeface="Arial" pitchFamily="34" charset="0"/>
              <a:buChar char="•"/>
            </a:pPr>
            <a:r>
              <a:rPr lang="en-US" sz="2000" dirty="0"/>
              <a:t>Since Java 8, we can have default and static methods in an interface.</a:t>
            </a:r>
          </a:p>
          <a:p>
            <a:pPr marL="228600" indent="-228600" algn="just">
              <a:buFont typeface="Arial" pitchFamily="34" charset="0"/>
              <a:buChar char="•"/>
            </a:pPr>
            <a:r>
              <a:rPr lang="en-US" sz="2000" dirty="0"/>
              <a:t>Since Java 9, we can have private methods in an interface.</a:t>
            </a:r>
          </a:p>
          <a:p>
            <a:pPr marL="228600" indent="-228600" algn="just">
              <a:buFont typeface="Arial" pitchFamily="34" charset="0"/>
              <a:buChar char="•"/>
            </a:pPr>
            <a:endParaRPr lang="en-US" sz="2000" dirty="0"/>
          </a:p>
          <a:p>
            <a:pPr algn="just"/>
            <a:r>
              <a:rPr lang="en-US" sz="2000" b="1" dirty="0">
                <a:solidFill>
                  <a:srgbClr val="FF0000"/>
                </a:solidFill>
              </a:rPr>
              <a:t>Why use Java interface?</a:t>
            </a:r>
          </a:p>
          <a:p>
            <a:pPr marL="228600" indent="-228600" algn="just"/>
            <a:r>
              <a:rPr lang="en-US" sz="2000" b="1" dirty="0"/>
              <a:t>There are mainly three reasons to use interface. They are given below.</a:t>
            </a:r>
          </a:p>
          <a:p>
            <a:pPr marL="457200" indent="-457200" algn="just">
              <a:buFont typeface="+mj-lt"/>
              <a:buAutoNum type="arabicPeriod"/>
            </a:pPr>
            <a:r>
              <a:rPr lang="en-US" sz="2000" dirty="0"/>
              <a:t>It is used to achieve abstraction.</a:t>
            </a:r>
          </a:p>
          <a:p>
            <a:pPr marL="457200" indent="-457200" algn="just">
              <a:buFont typeface="+mj-lt"/>
              <a:buAutoNum type="arabicPeriod"/>
            </a:pPr>
            <a:r>
              <a:rPr lang="en-US" sz="2000" dirty="0"/>
              <a:t>By interface, we can support the functionality of </a:t>
            </a:r>
            <a:r>
              <a:rPr lang="en-US" sz="2000" b="1" dirty="0">
                <a:solidFill>
                  <a:srgbClr val="FF0000"/>
                </a:solidFill>
              </a:rPr>
              <a:t>multiple inheritance.</a:t>
            </a:r>
          </a:p>
          <a:p>
            <a:pPr marL="457200" indent="-457200" algn="just">
              <a:buFont typeface="+mj-lt"/>
              <a:buAutoNum type="arabicPeriod"/>
            </a:pPr>
            <a:r>
              <a:rPr lang="en-US" sz="2000" dirty="0"/>
              <a:t>It can be used to achieve loose coupling.</a:t>
            </a:r>
          </a:p>
          <a:p>
            <a:pPr marL="228600" indent="-228600" algn="just">
              <a:buFont typeface="Arial" pitchFamily="34" charset="0"/>
              <a:buChar char="•"/>
            </a:pPr>
            <a:endParaRPr lang="en-US" sz="2000" dirty="0"/>
          </a:p>
          <a:p>
            <a:pPr marL="228600" indent="-228600" algn="just">
              <a:buFont typeface="Arial" pitchFamily="34" charset="0"/>
              <a:buChar char="•"/>
            </a:pPr>
            <a:endParaRPr lang="en-US" sz="2000" dirty="0">
              <a:solidFill>
                <a:srgbClr val="FF0000"/>
              </a:solidFill>
            </a:endParaRP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05800" cy="4708981"/>
          </a:xfrm>
          <a:prstGeom prst="rect">
            <a:avLst/>
          </a:prstGeom>
          <a:noFill/>
          <a:ln w="9525">
            <a:noFill/>
            <a:miter lim="800000"/>
            <a:headEnd/>
            <a:tailEnd/>
          </a:ln>
        </p:spPr>
        <p:txBody>
          <a:bodyPr wrap="square">
            <a:spAutoFit/>
          </a:bodyPr>
          <a:lstStyle/>
          <a:p>
            <a:pPr algn="just"/>
            <a:r>
              <a:rPr lang="en-US" sz="2000" b="1" dirty="0">
                <a:solidFill>
                  <a:srgbClr val="FF0000"/>
                </a:solidFill>
              </a:rPr>
              <a:t>How to declare an interface?</a:t>
            </a:r>
          </a:p>
          <a:p>
            <a:pPr marL="228600" indent="-228600" algn="just">
              <a:buFont typeface="Arial" pitchFamily="34" charset="0"/>
              <a:buChar char="•"/>
            </a:pPr>
            <a:r>
              <a:rPr lang="en-US" sz="2000" dirty="0"/>
              <a:t>An interface is declared by using the </a:t>
            </a:r>
            <a:r>
              <a:rPr lang="en-US" sz="2000" b="1" dirty="0"/>
              <a:t>interface keyword. </a:t>
            </a:r>
          </a:p>
          <a:p>
            <a:pPr marL="228600" indent="-228600" algn="just">
              <a:buFont typeface="Arial" pitchFamily="34" charset="0"/>
              <a:buChar char="•"/>
            </a:pPr>
            <a:r>
              <a:rPr lang="en-US" sz="2000" dirty="0"/>
              <a:t>It provides total abstraction; means all the methods in an interface are declared with the empty body, and all the fields are public, static and final by default. </a:t>
            </a:r>
          </a:p>
          <a:p>
            <a:pPr marL="228600" indent="-228600" algn="just">
              <a:buFont typeface="Arial" pitchFamily="34" charset="0"/>
              <a:buChar char="•"/>
            </a:pPr>
            <a:r>
              <a:rPr lang="en-US" sz="2000" dirty="0"/>
              <a:t>A </a:t>
            </a:r>
            <a:r>
              <a:rPr lang="en-US" sz="2000" b="1" dirty="0">
                <a:solidFill>
                  <a:srgbClr val="FF0000"/>
                </a:solidFill>
              </a:rPr>
              <a:t>class that implements </a:t>
            </a:r>
            <a:r>
              <a:rPr lang="en-US" sz="2000" dirty="0"/>
              <a:t>an interface must implement all the methods declared in the interface.</a:t>
            </a:r>
          </a:p>
          <a:p>
            <a:pPr algn="just"/>
            <a:endParaRPr lang="en-US" sz="2000" dirty="0"/>
          </a:p>
          <a:p>
            <a:pPr algn="just"/>
            <a:r>
              <a:rPr lang="en-US" sz="2000" b="1" dirty="0"/>
              <a:t>Syntax:</a:t>
            </a:r>
          </a:p>
          <a:p>
            <a:pPr algn="just"/>
            <a:r>
              <a:rPr lang="en-US" sz="2000" b="1" dirty="0"/>
              <a:t>interface</a:t>
            </a:r>
            <a:r>
              <a:rPr lang="en-US" sz="2000" dirty="0"/>
              <a:t> &lt;interface_name&gt;</a:t>
            </a:r>
          </a:p>
          <a:p>
            <a:pPr algn="just"/>
            <a:r>
              <a:rPr lang="en-US" sz="2000" dirty="0"/>
              <a:t>{  </a:t>
            </a:r>
          </a:p>
          <a:p>
            <a:pPr algn="just"/>
            <a:r>
              <a:rPr lang="en-US" sz="2000" dirty="0"/>
              <a:t>    // declare constant fields  </a:t>
            </a:r>
          </a:p>
          <a:p>
            <a:pPr algn="just"/>
            <a:r>
              <a:rPr lang="en-US" sz="2000" dirty="0"/>
              <a:t>    // declare methods that abstract   </a:t>
            </a:r>
          </a:p>
          <a:p>
            <a:pPr algn="just"/>
            <a:r>
              <a:rPr lang="en-US" sz="2000" dirty="0"/>
              <a:t>    // by default.  </a:t>
            </a:r>
          </a:p>
          <a:p>
            <a:pPr algn="just"/>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6" name="Rectangle 5"/>
          <p:cNvSpPr/>
          <p:nvPr/>
        </p:nvSpPr>
        <p:spPr>
          <a:xfrm>
            <a:off x="4038600" y="4648200"/>
            <a:ext cx="4458721" cy="147732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a:t>Interface in Java:</a:t>
            </a:r>
          </a:p>
          <a:p>
            <a:r>
              <a:rPr lang="en-US" dirty="0">
                <a:hlinkClick r:id="rId2"/>
              </a:rPr>
              <a:t>https://www.javatpoint.com/interface-in-java</a:t>
            </a:r>
            <a:endParaRPr lang="en-US" dirty="0"/>
          </a:p>
          <a:p>
            <a:endParaRPr lang="en-US" dirty="0"/>
          </a:p>
          <a:p>
            <a:r>
              <a:rPr lang="en-US" dirty="0"/>
              <a:t> </a:t>
            </a:r>
            <a:r>
              <a:rPr lang="en-US" dirty="0">
                <a:hlinkClick r:id="rId3"/>
              </a:rPr>
              <a:t>https://youtu.be/jJ8L3SeFy_E</a:t>
            </a:r>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05800" cy="2246769"/>
          </a:xfrm>
          <a:prstGeom prst="rect">
            <a:avLst/>
          </a:prstGeom>
          <a:noFill/>
          <a:ln w="9525">
            <a:noFill/>
            <a:miter lim="800000"/>
            <a:headEnd/>
            <a:tailEnd/>
          </a:ln>
        </p:spPr>
        <p:txBody>
          <a:bodyPr wrap="square">
            <a:spAutoFit/>
          </a:bodyPr>
          <a:lstStyle/>
          <a:p>
            <a:r>
              <a:rPr lang="en-US" sz="2000" b="1" dirty="0">
                <a:solidFill>
                  <a:srgbClr val="FF0000"/>
                </a:solidFill>
              </a:rPr>
              <a:t>Internal addition by the compiler</a:t>
            </a:r>
          </a:p>
          <a:p>
            <a:pPr marL="342900" indent="-342900" algn="just">
              <a:buFont typeface="Arial" pitchFamily="34" charset="0"/>
              <a:buChar char="•"/>
            </a:pPr>
            <a:r>
              <a:rPr lang="en-US" sz="2000" b="1" dirty="0"/>
              <a:t>The Java compiler adds public and abstract keywords before the interface method. Moreover, it adds public, static and final keywords before data members.</a:t>
            </a:r>
          </a:p>
          <a:p>
            <a:pPr marL="342900" indent="-342900" algn="just">
              <a:buFont typeface="Arial" pitchFamily="34" charset="0"/>
              <a:buChar char="•"/>
            </a:pPr>
            <a:endParaRPr lang="en-US" sz="2000" dirty="0"/>
          </a:p>
          <a:p>
            <a:pPr marL="342900" indent="-342900" algn="just">
              <a:buFont typeface="Arial" pitchFamily="34" charset="0"/>
              <a:buChar char="•"/>
            </a:pPr>
            <a:r>
              <a:rPr lang="en-US" sz="2000" dirty="0"/>
              <a:t>In other words, Interface fields are public, static and final by default, and the methods are public and abstract.</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pic>
        <p:nvPicPr>
          <p:cNvPr id="1026" name="Picture 2" descr="interface in java"/>
          <p:cNvPicPr>
            <a:picLocks noChangeAspect="1" noChangeArrowheads="1"/>
          </p:cNvPicPr>
          <p:nvPr/>
        </p:nvPicPr>
        <p:blipFill>
          <a:blip r:embed="rId2"/>
          <a:srcRect/>
          <a:stretch>
            <a:fillRect/>
          </a:stretch>
        </p:blipFill>
        <p:spPr bwMode="auto">
          <a:xfrm>
            <a:off x="457200" y="3048000"/>
            <a:ext cx="7967488" cy="1752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05800" cy="1015663"/>
          </a:xfrm>
          <a:prstGeom prst="rect">
            <a:avLst/>
          </a:prstGeom>
          <a:noFill/>
          <a:ln w="9525">
            <a:noFill/>
            <a:miter lim="800000"/>
            <a:headEnd/>
            <a:tailEnd/>
          </a:ln>
        </p:spPr>
        <p:txBody>
          <a:bodyPr wrap="square">
            <a:spAutoFit/>
          </a:bodyPr>
          <a:lstStyle/>
          <a:p>
            <a:r>
              <a:rPr lang="en-US" sz="2000" b="1" dirty="0">
                <a:solidFill>
                  <a:srgbClr val="FF0000"/>
                </a:solidFill>
              </a:rPr>
              <a:t>The relationship between classes and interfaces</a:t>
            </a:r>
          </a:p>
          <a:p>
            <a:r>
              <a:rPr lang="en-US" sz="2000" dirty="0"/>
              <a:t>As shown in the figure given below, a class extends another class, an interface extends another interface, but a </a:t>
            </a:r>
            <a:r>
              <a:rPr lang="en-US" sz="2000" b="1" dirty="0"/>
              <a:t>class implements an interface</a:t>
            </a:r>
            <a:r>
              <a:rPr lang="en-US" sz="2000" dirty="0"/>
              <a:t>.</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pic>
        <p:nvPicPr>
          <p:cNvPr id="30722" name="Picture 2" descr="The relationship between class and interface"/>
          <p:cNvPicPr>
            <a:picLocks noChangeAspect="1" noChangeArrowheads="1"/>
          </p:cNvPicPr>
          <p:nvPr/>
        </p:nvPicPr>
        <p:blipFill>
          <a:blip r:embed="rId2"/>
          <a:srcRect/>
          <a:stretch>
            <a:fillRect/>
          </a:stretch>
        </p:blipFill>
        <p:spPr bwMode="auto">
          <a:xfrm>
            <a:off x="990600" y="1524000"/>
            <a:ext cx="7729618" cy="3733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checkerboard(across)">
                                      <p:cBhvr>
                                        <p:cTn id="7" dur="20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05800" cy="5940088"/>
          </a:xfrm>
          <a:prstGeom prst="rect">
            <a:avLst/>
          </a:prstGeom>
          <a:noFill/>
          <a:ln w="9525">
            <a:noFill/>
            <a:miter lim="800000"/>
            <a:headEnd/>
            <a:tailEnd/>
          </a:ln>
        </p:spPr>
        <p:txBody>
          <a:bodyPr wrap="square">
            <a:spAutoFit/>
          </a:bodyPr>
          <a:lstStyle/>
          <a:p>
            <a:pPr algn="just"/>
            <a:r>
              <a:rPr lang="en-US" sz="2000" b="1" dirty="0">
                <a:solidFill>
                  <a:srgbClr val="FF0000"/>
                </a:solidFill>
              </a:rPr>
              <a:t>Java Interface Example</a:t>
            </a:r>
          </a:p>
          <a:p>
            <a:pPr algn="just"/>
            <a:r>
              <a:rPr lang="en-US" sz="2000" dirty="0"/>
              <a:t>In this example, the Printable interface has only one method, and its implementation is provided in the A6 class.</a:t>
            </a:r>
          </a:p>
          <a:p>
            <a:pPr algn="just"/>
            <a:endParaRPr lang="en-US" sz="2000" dirty="0"/>
          </a:p>
          <a:p>
            <a:pPr algn="just"/>
            <a:r>
              <a:rPr lang="en-US" sz="2000" b="1" dirty="0"/>
              <a:t>interface</a:t>
            </a:r>
            <a:r>
              <a:rPr lang="en-US" sz="2000" dirty="0"/>
              <a:t> printable</a:t>
            </a:r>
          </a:p>
          <a:p>
            <a:pPr algn="just"/>
            <a:r>
              <a:rPr lang="en-US" sz="2000" dirty="0"/>
              <a:t>{  </a:t>
            </a:r>
          </a:p>
          <a:p>
            <a:pPr algn="just"/>
            <a:r>
              <a:rPr lang="en-US" sz="2000" b="1" dirty="0"/>
              <a:t>void</a:t>
            </a:r>
            <a:r>
              <a:rPr lang="en-US" sz="2000" dirty="0"/>
              <a:t> print();  </a:t>
            </a:r>
          </a:p>
          <a:p>
            <a:pPr algn="just"/>
            <a:r>
              <a:rPr lang="en-US" sz="2000" dirty="0"/>
              <a:t>}  </a:t>
            </a:r>
          </a:p>
          <a:p>
            <a:pPr algn="just"/>
            <a:r>
              <a:rPr lang="en-US" sz="2000" b="1" dirty="0"/>
              <a:t>class</a:t>
            </a:r>
            <a:r>
              <a:rPr lang="en-US" sz="2000" dirty="0"/>
              <a:t> A6 </a:t>
            </a:r>
            <a:r>
              <a:rPr lang="en-US" sz="2000" b="1" dirty="0"/>
              <a:t>implements</a:t>
            </a:r>
            <a:r>
              <a:rPr lang="en-US" sz="2000" dirty="0"/>
              <a:t> printable{  </a:t>
            </a:r>
          </a:p>
          <a:p>
            <a:pPr algn="just"/>
            <a:r>
              <a:rPr lang="en-US" sz="2000" b="1" dirty="0"/>
              <a:t>public</a:t>
            </a:r>
            <a:r>
              <a:rPr lang="en-US" sz="2000" dirty="0"/>
              <a:t> </a:t>
            </a:r>
            <a:r>
              <a:rPr lang="en-US" sz="2000" b="1" dirty="0"/>
              <a:t>void</a:t>
            </a:r>
            <a:r>
              <a:rPr lang="en-US" sz="2000" dirty="0"/>
              <a:t> print()</a:t>
            </a:r>
          </a:p>
          <a:p>
            <a:pPr algn="just"/>
            <a:r>
              <a:rPr lang="en-US" sz="2000" dirty="0"/>
              <a:t>{System.out.println("Hello");}  </a:t>
            </a:r>
          </a:p>
          <a:p>
            <a:pPr algn="just"/>
            <a:r>
              <a:rPr lang="en-US" sz="2000" dirty="0"/>
              <a:t>  </a:t>
            </a:r>
          </a:p>
          <a:p>
            <a:pPr algn="just"/>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lgn="just"/>
            <a:r>
              <a:rPr lang="en-US" sz="2000" dirty="0"/>
              <a:t>A6 </a:t>
            </a:r>
            <a:r>
              <a:rPr lang="en-US" sz="2000" dirty="0" err="1"/>
              <a:t>obj</a:t>
            </a:r>
            <a:r>
              <a:rPr lang="en-US" sz="2000" dirty="0"/>
              <a:t> = </a:t>
            </a:r>
            <a:r>
              <a:rPr lang="en-US" sz="2000" b="1" dirty="0"/>
              <a:t>new</a:t>
            </a:r>
            <a:r>
              <a:rPr lang="en-US" sz="2000" dirty="0"/>
              <a:t> A6();  </a:t>
            </a:r>
          </a:p>
          <a:p>
            <a:pPr algn="just"/>
            <a:r>
              <a:rPr lang="en-US" sz="2000" dirty="0" err="1"/>
              <a:t>obj.print</a:t>
            </a:r>
            <a:r>
              <a:rPr lang="en-US" sz="2000" dirty="0"/>
              <a:t>();  </a:t>
            </a:r>
          </a:p>
          <a:p>
            <a:pPr algn="just"/>
            <a:r>
              <a:rPr lang="en-US" sz="2000" dirty="0"/>
              <a:t> }  </a:t>
            </a:r>
          </a:p>
          <a:p>
            <a:pPr algn="just"/>
            <a:r>
              <a:rPr lang="en-US" sz="2000" dirty="0"/>
              <a:t>}  </a:t>
            </a:r>
          </a:p>
          <a:p>
            <a:pPr algn="just"/>
            <a:endParaRPr lang="en-US" sz="2000" dirty="0"/>
          </a:p>
          <a:p>
            <a:pPr algn="just"/>
            <a:endParaRPr lang="en-US" sz="20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4191000" y="4724400"/>
            <a:ext cx="17526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solidFill>
                  <a:srgbClr val="FF0000"/>
                </a:solidFill>
              </a:rPr>
              <a:t>Output:</a:t>
            </a:r>
          </a:p>
          <a:p>
            <a:r>
              <a:rPr lang="en-US" sz="2400" dirty="0"/>
              <a:t>Hello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05800" cy="3046988"/>
          </a:xfrm>
          <a:prstGeom prst="rect">
            <a:avLst/>
          </a:prstGeom>
          <a:noFill/>
          <a:ln w="9525">
            <a:noFill/>
            <a:miter lim="800000"/>
            <a:headEnd/>
            <a:tailEnd/>
          </a:ln>
        </p:spPr>
        <p:txBody>
          <a:bodyPr wrap="square">
            <a:spAutoFit/>
          </a:bodyPr>
          <a:lstStyle/>
          <a:p>
            <a:pPr algn="just"/>
            <a:r>
              <a:rPr lang="en-US" sz="2400" b="1" dirty="0">
                <a:solidFill>
                  <a:srgbClr val="FF0000"/>
                </a:solidFill>
              </a:rPr>
              <a:t>Java Interface Example: </a:t>
            </a:r>
            <a:r>
              <a:rPr lang="en-US" sz="2400" b="1" dirty="0" err="1">
                <a:solidFill>
                  <a:srgbClr val="FF0000"/>
                </a:solidFill>
              </a:rPr>
              <a:t>Drawable</a:t>
            </a:r>
            <a:endParaRPr lang="en-US" sz="2400" b="1" dirty="0">
              <a:solidFill>
                <a:srgbClr val="FF0000"/>
              </a:solidFill>
            </a:endParaRPr>
          </a:p>
          <a:p>
            <a:pPr marL="234950" indent="-234950" algn="just">
              <a:buFont typeface="Arial" pitchFamily="34" charset="0"/>
              <a:buChar char="•"/>
            </a:pPr>
            <a:r>
              <a:rPr lang="en-US" sz="2400" dirty="0"/>
              <a:t>In this example, the </a:t>
            </a:r>
            <a:r>
              <a:rPr lang="en-US" sz="2400" dirty="0" err="1"/>
              <a:t>Drawable</a:t>
            </a:r>
            <a:r>
              <a:rPr lang="en-US" sz="2400" dirty="0"/>
              <a:t> interface has only one method. </a:t>
            </a:r>
          </a:p>
          <a:p>
            <a:pPr marL="234950" indent="-234950" algn="just">
              <a:buFont typeface="Arial" pitchFamily="34" charset="0"/>
              <a:buChar char="•"/>
            </a:pPr>
            <a:r>
              <a:rPr lang="en-US" sz="2400" dirty="0"/>
              <a:t>Its implementation is provided by Rectangle and Circle classes. </a:t>
            </a:r>
          </a:p>
          <a:p>
            <a:pPr marL="234950" indent="-234950" algn="just">
              <a:buFont typeface="Arial" pitchFamily="34" charset="0"/>
              <a:buChar char="•"/>
            </a:pPr>
            <a:r>
              <a:rPr lang="en-US" sz="2400" dirty="0"/>
              <a:t>In a real scenario, an interface is defined by someone else, but its implementation is provided by different implementation providers. </a:t>
            </a:r>
          </a:p>
          <a:p>
            <a:pPr marL="234950" indent="-234950" algn="just">
              <a:buFont typeface="Arial" pitchFamily="34" charset="0"/>
              <a:buChar char="•"/>
            </a:pPr>
            <a:r>
              <a:rPr lang="en-US" sz="2400" dirty="0"/>
              <a:t>Moreover, it is used by someone else. The implementation part is hidden by the user who uses the interface.</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a:t>
            </a: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nit</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a:t>
            </a: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Object-oriented Programming </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304800" y="762000"/>
            <a:ext cx="8458200" cy="5334000"/>
          </a:xfrm>
        </p:spPr>
        <p:txBody>
          <a:bodyPr>
            <a:noAutofit/>
          </a:bodyPr>
          <a:lstStyle/>
          <a:p>
            <a:pPr algn="just"/>
            <a:r>
              <a:rPr lang="en-US" sz="2400" b="1" dirty="0">
                <a:solidFill>
                  <a:srgbClr val="FF0000"/>
                </a:solidFill>
              </a:rPr>
              <a:t>Java OOP (Basics)</a:t>
            </a:r>
          </a:p>
          <a:p>
            <a:pPr algn="just"/>
            <a:r>
              <a:rPr lang="en-US" sz="2400" dirty="0"/>
              <a:t>Java Class and Objects, Java Methods, Java Constructor, Java Strings, Java Access Modifiers, Java this keyword, Java final keyword, Java Recursion, Java instance of Operator, Java Single Class and Anonymous Class, Java </a:t>
            </a:r>
            <a:r>
              <a:rPr lang="en-US" sz="2400" dirty="0" err="1"/>
              <a:t>enum</a:t>
            </a:r>
            <a:r>
              <a:rPr lang="en-US" sz="2400" dirty="0"/>
              <a:t> Class </a:t>
            </a:r>
          </a:p>
          <a:p>
            <a:pPr algn="just"/>
            <a:r>
              <a:rPr lang="en-US" sz="2400" b="1" dirty="0">
                <a:solidFill>
                  <a:srgbClr val="FF0000"/>
                </a:solidFill>
              </a:rPr>
              <a:t>Java OOP (Inheritance &amp; Polymorphism)</a:t>
            </a:r>
          </a:p>
          <a:p>
            <a:pPr algn="just"/>
            <a:r>
              <a:rPr lang="en-US" sz="2400" dirty="0"/>
              <a:t>Java Inheritance, Java Method Overriding, Java super Keyword, </a:t>
            </a:r>
            <a:r>
              <a:rPr lang="en-US" sz="2400" b="1" dirty="0">
                <a:solidFill>
                  <a:srgbClr val="0000FF"/>
                </a:solidFill>
              </a:rPr>
              <a:t>Abstract Class &amp;  Method, Java Interfaces, Java Polymorphism (overloading &amp; overriding),</a:t>
            </a:r>
            <a:r>
              <a:rPr lang="en-US" sz="2400" dirty="0"/>
              <a:t> </a:t>
            </a:r>
            <a:r>
              <a:rPr lang="en-US" sz="2400" b="1" dirty="0">
                <a:solidFill>
                  <a:srgbClr val="0000FF"/>
                </a:solidFill>
              </a:rPr>
              <a:t>Java Encapsulation</a:t>
            </a:r>
          </a:p>
          <a:p>
            <a:pPr algn="just"/>
            <a:r>
              <a:rPr lang="en-US" sz="2400" b="1" dirty="0"/>
              <a:t> </a:t>
            </a:r>
            <a:r>
              <a:rPr lang="en-US" sz="2400" b="1" dirty="0">
                <a:solidFill>
                  <a:srgbClr val="FF0000"/>
                </a:solidFill>
              </a:rPr>
              <a:t>Java OOP (Other types of classes)</a:t>
            </a:r>
          </a:p>
          <a:p>
            <a:pPr algn="just"/>
            <a:r>
              <a:rPr lang="en-US" sz="2400" dirty="0"/>
              <a:t>Nested &amp; Inner Class, Java Static Class, Java Anonymous Class, Java </a:t>
            </a:r>
            <a:r>
              <a:rPr lang="pt-BR" sz="2400" dirty="0"/>
              <a:t>Singleton, Java enum Class, Java enum Constructor, Java enum </a:t>
            </a:r>
            <a:r>
              <a:rPr lang="en-US" sz="2400" dirty="0"/>
              <a:t>String, Java Reflection</a:t>
            </a:r>
            <a:endParaRPr lang="en-US" sz="2000" dirty="0"/>
          </a:p>
        </p:txBody>
      </p:sp>
      <p:sp>
        <p:nvSpPr>
          <p:cNvPr id="5" name="Footer Placeholder 4"/>
          <p:cNvSpPr>
            <a:spLocks noGrp="1"/>
          </p:cNvSpPr>
          <p:nvPr>
            <p:ph type="ftr" sz="quarter" idx="11"/>
          </p:nvPr>
        </p:nvSpPr>
        <p:spPr/>
        <p:txBody>
          <a:bodyPr/>
          <a:lstStyle/>
          <a:p>
            <a:r>
              <a:rPr lang="fi-FI" smtClean="0"/>
              <a:t>Java prg - Unit-2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304800"/>
            <a:ext cx="8305800" cy="6555641"/>
          </a:xfrm>
          <a:prstGeom prst="rect">
            <a:avLst/>
          </a:prstGeom>
          <a:noFill/>
          <a:ln w="9525">
            <a:noFill/>
            <a:miter lim="800000"/>
            <a:headEnd/>
            <a:tailEnd/>
          </a:ln>
        </p:spPr>
        <p:txBody>
          <a:bodyPr wrap="square">
            <a:spAutoFit/>
          </a:bodyPr>
          <a:lstStyle/>
          <a:p>
            <a:pPr algn="just"/>
            <a:r>
              <a:rPr lang="en-US" sz="2000" b="1" dirty="0">
                <a:solidFill>
                  <a:srgbClr val="FF0000"/>
                </a:solidFill>
              </a:rPr>
              <a:t>Java Interface Example: </a:t>
            </a:r>
            <a:r>
              <a:rPr lang="en-US" sz="2000" b="1" dirty="0" err="1">
                <a:solidFill>
                  <a:srgbClr val="FF0000"/>
                </a:solidFill>
              </a:rPr>
              <a:t>Drawable</a:t>
            </a:r>
            <a:endParaRPr lang="en-US" sz="2000" b="1" dirty="0">
              <a:solidFill>
                <a:srgbClr val="FF0000"/>
              </a:solidFill>
            </a:endParaRPr>
          </a:p>
          <a:p>
            <a:pPr algn="just"/>
            <a:r>
              <a:rPr lang="en-US" sz="2000" i="1" dirty="0"/>
              <a:t>File:</a:t>
            </a:r>
            <a:r>
              <a:rPr lang="en-US" sz="2000" b="1" i="1" dirty="0">
                <a:solidFill>
                  <a:srgbClr val="0000FF"/>
                </a:solidFill>
              </a:rPr>
              <a:t> TestInterface1.java</a:t>
            </a:r>
          </a:p>
          <a:p>
            <a:pPr algn="just"/>
            <a:r>
              <a:rPr lang="en-US" sz="2000" dirty="0"/>
              <a:t>//Interface declaration: by first user  </a:t>
            </a:r>
          </a:p>
          <a:p>
            <a:pPr algn="just"/>
            <a:r>
              <a:rPr lang="en-US" sz="2000" b="1" dirty="0"/>
              <a:t>interface</a:t>
            </a:r>
            <a:r>
              <a:rPr lang="en-US" sz="2000" dirty="0"/>
              <a:t> </a:t>
            </a:r>
            <a:r>
              <a:rPr lang="en-US" sz="2000" dirty="0" err="1"/>
              <a:t>Drawable</a:t>
            </a:r>
            <a:r>
              <a:rPr lang="en-US" sz="2000" dirty="0"/>
              <a:t>{  </a:t>
            </a:r>
          </a:p>
          <a:p>
            <a:pPr algn="just"/>
            <a:r>
              <a:rPr lang="en-US" sz="2000" b="1" dirty="0"/>
              <a:t>void</a:t>
            </a:r>
            <a:r>
              <a:rPr lang="en-US" sz="2000" dirty="0"/>
              <a:t> draw();  </a:t>
            </a:r>
          </a:p>
          <a:p>
            <a:pPr algn="just"/>
            <a:r>
              <a:rPr lang="en-US" sz="2000" dirty="0"/>
              <a:t>}  </a:t>
            </a:r>
          </a:p>
          <a:p>
            <a:pPr algn="just"/>
            <a:r>
              <a:rPr lang="en-US" sz="2000" dirty="0"/>
              <a:t>//Implementation: by second user  </a:t>
            </a:r>
          </a:p>
          <a:p>
            <a:pPr algn="just"/>
            <a:r>
              <a:rPr lang="en-US" sz="2000" b="1" dirty="0"/>
              <a:t>class</a:t>
            </a:r>
            <a:r>
              <a:rPr lang="en-US" sz="2000" dirty="0"/>
              <a:t> Rectangle </a:t>
            </a:r>
            <a:r>
              <a:rPr lang="en-US" sz="2000" b="1" dirty="0"/>
              <a:t>implements</a:t>
            </a:r>
            <a:r>
              <a:rPr lang="en-US" sz="2000" dirty="0"/>
              <a:t> </a:t>
            </a:r>
            <a:r>
              <a:rPr lang="en-US" sz="2000" dirty="0" err="1"/>
              <a:t>Drawable</a:t>
            </a:r>
            <a:r>
              <a:rPr lang="en-US" sz="2000" dirty="0"/>
              <a:t>{  </a:t>
            </a:r>
          </a:p>
          <a:p>
            <a:pPr algn="just"/>
            <a:r>
              <a:rPr lang="en-US" sz="2000" b="1" dirty="0"/>
              <a:t>public</a:t>
            </a:r>
            <a:r>
              <a:rPr lang="en-US" sz="2000" dirty="0"/>
              <a:t> </a:t>
            </a:r>
            <a:r>
              <a:rPr lang="en-US" sz="2000" b="1" dirty="0"/>
              <a:t>void</a:t>
            </a:r>
            <a:r>
              <a:rPr lang="en-US" sz="2000" dirty="0"/>
              <a:t> draw(){System.out.println("drawing rectangle");}  </a:t>
            </a:r>
          </a:p>
          <a:p>
            <a:pPr algn="just"/>
            <a:r>
              <a:rPr lang="en-US" sz="2000" dirty="0"/>
              <a:t>}  </a:t>
            </a:r>
          </a:p>
          <a:p>
            <a:pPr algn="just"/>
            <a:r>
              <a:rPr lang="en-US" sz="2000" b="1" dirty="0"/>
              <a:t>class</a:t>
            </a:r>
            <a:r>
              <a:rPr lang="en-US" sz="2000" dirty="0"/>
              <a:t> Circle </a:t>
            </a:r>
            <a:r>
              <a:rPr lang="en-US" sz="2000" b="1" dirty="0"/>
              <a:t>implements</a:t>
            </a:r>
            <a:r>
              <a:rPr lang="en-US" sz="2000" dirty="0"/>
              <a:t> </a:t>
            </a:r>
            <a:r>
              <a:rPr lang="en-US" sz="2000" dirty="0" err="1"/>
              <a:t>Drawable</a:t>
            </a:r>
            <a:r>
              <a:rPr lang="en-US" sz="2000" dirty="0"/>
              <a:t>{  </a:t>
            </a:r>
          </a:p>
          <a:p>
            <a:pPr algn="just"/>
            <a:r>
              <a:rPr lang="en-US" sz="2000" b="1" dirty="0"/>
              <a:t>public</a:t>
            </a:r>
            <a:r>
              <a:rPr lang="en-US" sz="2000" dirty="0"/>
              <a:t> </a:t>
            </a:r>
            <a:r>
              <a:rPr lang="en-US" sz="2000" b="1" dirty="0"/>
              <a:t>void</a:t>
            </a:r>
            <a:r>
              <a:rPr lang="en-US" sz="2000" dirty="0"/>
              <a:t> draw(){System.out.println("drawing circle");}  </a:t>
            </a:r>
          </a:p>
          <a:p>
            <a:pPr algn="just"/>
            <a:r>
              <a:rPr lang="en-US" sz="2000" dirty="0"/>
              <a:t>}  </a:t>
            </a:r>
          </a:p>
          <a:p>
            <a:pPr algn="just"/>
            <a:r>
              <a:rPr lang="en-US" sz="2000" dirty="0"/>
              <a:t>//Using interface: by third user  </a:t>
            </a:r>
          </a:p>
          <a:p>
            <a:pPr algn="just"/>
            <a:r>
              <a:rPr lang="en-US" sz="2000" b="1" dirty="0"/>
              <a:t>class</a:t>
            </a:r>
            <a:r>
              <a:rPr lang="en-US" sz="2000" dirty="0"/>
              <a:t> TestInterface1</a:t>
            </a:r>
          </a:p>
          <a:p>
            <a:pPr algn="just"/>
            <a:r>
              <a:rPr lang="en-US" sz="2000" dirty="0"/>
              <a:t>{  </a:t>
            </a:r>
          </a:p>
          <a:p>
            <a:pPr algn="just"/>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err="1"/>
              <a:t>Drawable</a:t>
            </a:r>
            <a:r>
              <a:rPr lang="en-US" sz="2000" dirty="0"/>
              <a:t> d=</a:t>
            </a:r>
            <a:r>
              <a:rPr lang="en-US" sz="2000" b="1" dirty="0"/>
              <a:t>new</a:t>
            </a:r>
            <a:r>
              <a:rPr lang="en-US" sz="2000" dirty="0"/>
              <a:t> Circle(); </a:t>
            </a:r>
            <a:r>
              <a:rPr lang="en-US" b="1" dirty="0">
                <a:solidFill>
                  <a:srgbClr val="0000FF"/>
                </a:solidFill>
              </a:rPr>
              <a:t>//In real scenario, object is provided by method e.g. </a:t>
            </a:r>
            <a:r>
              <a:rPr lang="en-US" b="1" dirty="0" err="1">
                <a:solidFill>
                  <a:srgbClr val="0000FF"/>
                </a:solidFill>
              </a:rPr>
              <a:t>getDrawable</a:t>
            </a:r>
            <a:r>
              <a:rPr lang="en-US" b="1" dirty="0">
                <a:solidFill>
                  <a:srgbClr val="0000FF"/>
                </a:solidFill>
              </a:rPr>
              <a:t>() </a:t>
            </a:r>
            <a:r>
              <a:rPr lang="en-US" sz="2000" dirty="0"/>
              <a:t> </a:t>
            </a:r>
          </a:p>
          <a:p>
            <a:pPr algn="just"/>
            <a:r>
              <a:rPr lang="en-US" sz="2000" dirty="0" err="1"/>
              <a:t>d.draw</a:t>
            </a:r>
            <a:r>
              <a:rPr lang="en-US" sz="2000" dirty="0"/>
              <a:t>();  </a:t>
            </a:r>
          </a:p>
          <a:p>
            <a:pPr algn="just"/>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5257800" y="4419600"/>
            <a:ext cx="21336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solidFill>
                  <a:srgbClr val="FF0000"/>
                </a:solidFill>
              </a:rPr>
              <a:t>Output:</a:t>
            </a:r>
          </a:p>
          <a:p>
            <a:r>
              <a:rPr lang="en-US" sz="2400" dirty="0"/>
              <a:t>drawing circle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304800"/>
            <a:ext cx="8305800" cy="5601533"/>
          </a:xfrm>
          <a:prstGeom prst="rect">
            <a:avLst/>
          </a:prstGeom>
          <a:noFill/>
          <a:ln w="9525">
            <a:noFill/>
            <a:miter lim="800000"/>
            <a:headEnd/>
            <a:tailEnd/>
          </a:ln>
        </p:spPr>
        <p:txBody>
          <a:bodyPr wrap="square">
            <a:spAutoFit/>
          </a:bodyPr>
          <a:lstStyle/>
          <a:p>
            <a:r>
              <a:rPr lang="en-US" sz="2000" b="1" dirty="0">
                <a:solidFill>
                  <a:srgbClr val="FF0000"/>
                </a:solidFill>
              </a:rPr>
              <a:t>Java Interface Example: Bank</a:t>
            </a:r>
          </a:p>
          <a:p>
            <a:r>
              <a:rPr lang="en-US" sz="2000" dirty="0"/>
              <a:t>Let's see another example of java interface which provides the implementation of Bank interface.</a:t>
            </a:r>
          </a:p>
          <a:p>
            <a:r>
              <a:rPr lang="en-US" sz="2000" i="1" dirty="0"/>
              <a:t>File: </a:t>
            </a:r>
            <a:r>
              <a:rPr lang="en-US" sz="2000" b="1" i="1" dirty="0">
                <a:solidFill>
                  <a:srgbClr val="0000FF"/>
                </a:solidFill>
              </a:rPr>
              <a:t>TestInterface2.java</a:t>
            </a:r>
          </a:p>
          <a:p>
            <a:r>
              <a:rPr lang="en-US" sz="2000" b="1" dirty="0"/>
              <a:t>interface</a:t>
            </a:r>
            <a:r>
              <a:rPr lang="en-US" sz="2000" dirty="0"/>
              <a:t> Bank{  </a:t>
            </a:r>
          </a:p>
          <a:p>
            <a:r>
              <a:rPr lang="en-US" sz="2000" b="1" dirty="0"/>
              <a:t>float</a:t>
            </a:r>
            <a:r>
              <a:rPr lang="en-US" sz="2000" dirty="0"/>
              <a:t> </a:t>
            </a:r>
            <a:r>
              <a:rPr lang="en-US" sz="2000" dirty="0" err="1"/>
              <a:t>rateOfInterest</a:t>
            </a:r>
            <a:r>
              <a:rPr lang="en-US" sz="2000" dirty="0"/>
              <a:t>();  </a:t>
            </a:r>
          </a:p>
          <a:p>
            <a:r>
              <a:rPr lang="en-US" sz="2000" dirty="0"/>
              <a:t>}  </a:t>
            </a:r>
          </a:p>
          <a:p>
            <a:r>
              <a:rPr lang="en-US" sz="2000" b="1" dirty="0"/>
              <a:t>class</a:t>
            </a:r>
            <a:r>
              <a:rPr lang="en-US" sz="2000" dirty="0"/>
              <a:t> SBI </a:t>
            </a:r>
            <a:r>
              <a:rPr lang="en-US" sz="2000" b="1" dirty="0"/>
              <a:t>implements</a:t>
            </a:r>
            <a:r>
              <a:rPr lang="en-US" sz="2000" dirty="0"/>
              <a:t> Bank{  </a:t>
            </a:r>
          </a:p>
          <a:p>
            <a:r>
              <a:rPr lang="en-US" sz="2000" b="1" dirty="0"/>
              <a:t>public</a:t>
            </a:r>
            <a:r>
              <a:rPr lang="en-US" sz="2000" dirty="0"/>
              <a:t> </a:t>
            </a:r>
            <a:r>
              <a:rPr lang="en-US" sz="2000" b="1" dirty="0"/>
              <a:t>float</a:t>
            </a:r>
            <a:r>
              <a:rPr lang="en-US" sz="2000" dirty="0"/>
              <a:t> </a:t>
            </a:r>
            <a:r>
              <a:rPr lang="en-US" sz="2000" dirty="0" err="1"/>
              <a:t>rateOfInterest</a:t>
            </a:r>
            <a:r>
              <a:rPr lang="en-US" sz="2000" dirty="0"/>
              <a:t>(){</a:t>
            </a:r>
            <a:r>
              <a:rPr lang="en-US" sz="2000" b="1" dirty="0"/>
              <a:t>return</a:t>
            </a:r>
            <a:r>
              <a:rPr lang="en-US" sz="2000" dirty="0"/>
              <a:t> 9.15f;}  </a:t>
            </a:r>
          </a:p>
          <a:p>
            <a:r>
              <a:rPr lang="en-US" sz="2000" dirty="0"/>
              <a:t>}  </a:t>
            </a:r>
          </a:p>
          <a:p>
            <a:r>
              <a:rPr lang="en-US" sz="2000" b="1" dirty="0"/>
              <a:t>class</a:t>
            </a:r>
            <a:r>
              <a:rPr lang="en-US" sz="2000" dirty="0"/>
              <a:t> PNB </a:t>
            </a:r>
            <a:r>
              <a:rPr lang="en-US" sz="2000" b="1" dirty="0"/>
              <a:t>implements</a:t>
            </a:r>
            <a:r>
              <a:rPr lang="en-US" sz="2000" dirty="0"/>
              <a:t> Bank{  </a:t>
            </a:r>
          </a:p>
          <a:p>
            <a:r>
              <a:rPr lang="en-US" sz="2000" b="1" dirty="0"/>
              <a:t>public</a:t>
            </a:r>
            <a:r>
              <a:rPr lang="en-US" sz="2000" dirty="0"/>
              <a:t> </a:t>
            </a:r>
            <a:r>
              <a:rPr lang="en-US" sz="2000" b="1" dirty="0"/>
              <a:t>float</a:t>
            </a:r>
            <a:r>
              <a:rPr lang="en-US" sz="2000" dirty="0"/>
              <a:t> </a:t>
            </a:r>
            <a:r>
              <a:rPr lang="en-US" sz="2000" dirty="0" err="1"/>
              <a:t>rateOfInterest</a:t>
            </a:r>
            <a:r>
              <a:rPr lang="en-US" sz="2000" dirty="0"/>
              <a:t>(){</a:t>
            </a:r>
            <a:r>
              <a:rPr lang="en-US" sz="2000" b="1" dirty="0"/>
              <a:t>return</a:t>
            </a:r>
            <a:r>
              <a:rPr lang="en-US" sz="2000" dirty="0"/>
              <a:t> 9.7f;}  </a:t>
            </a:r>
          </a:p>
          <a:p>
            <a:r>
              <a:rPr lang="en-US" sz="2000" dirty="0"/>
              <a:t>}  </a:t>
            </a:r>
          </a:p>
          <a:p>
            <a:r>
              <a:rPr lang="en-US" sz="2000" b="1" dirty="0"/>
              <a:t>class</a:t>
            </a:r>
            <a:r>
              <a:rPr lang="en-US" sz="2000" dirty="0"/>
              <a:t> TestInterface2{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Bank b=</a:t>
            </a:r>
            <a:r>
              <a:rPr lang="en-US" sz="2000" b="1" dirty="0"/>
              <a:t>new</a:t>
            </a:r>
            <a:r>
              <a:rPr lang="en-US" sz="2000" dirty="0"/>
              <a:t> SBI();  </a:t>
            </a:r>
          </a:p>
          <a:p>
            <a:r>
              <a:rPr lang="en-US" sz="2000" dirty="0"/>
              <a:t>System.out.println("ROI: "+</a:t>
            </a:r>
            <a:r>
              <a:rPr lang="en-US" sz="2000" dirty="0" err="1"/>
              <a:t>b.rateOfInterest</a:t>
            </a:r>
            <a:r>
              <a:rPr lang="en-US" sz="2000" dirty="0"/>
              <a:t>());  </a:t>
            </a:r>
          </a:p>
          <a:p>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5181600" y="4038600"/>
            <a:ext cx="1676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solidFill>
                  <a:srgbClr val="FF0000"/>
                </a:solidFill>
              </a:rPr>
              <a:t>Output:</a:t>
            </a:r>
          </a:p>
          <a:p>
            <a:r>
              <a:rPr lang="en-US" sz="2400" dirty="0"/>
              <a:t>ROI: 9.15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1015663"/>
          </a:xfrm>
          <a:prstGeom prst="rect">
            <a:avLst/>
          </a:prstGeom>
          <a:noFill/>
          <a:ln w="9525">
            <a:noFill/>
            <a:miter lim="800000"/>
            <a:headEnd/>
            <a:tailEnd/>
          </a:ln>
        </p:spPr>
        <p:txBody>
          <a:bodyPr wrap="square">
            <a:spAutoFit/>
          </a:bodyPr>
          <a:lstStyle/>
          <a:p>
            <a:pPr algn="just"/>
            <a:r>
              <a:rPr lang="en-US" sz="2000" b="1" dirty="0">
                <a:solidFill>
                  <a:srgbClr val="FF0000"/>
                </a:solidFill>
              </a:rPr>
              <a:t>Multiple inheritance in Java by interface</a:t>
            </a:r>
          </a:p>
          <a:p>
            <a:pPr algn="just"/>
            <a:r>
              <a:rPr lang="en-US" sz="2000" dirty="0"/>
              <a:t>If a class implements multiple interfaces, or an interface extends multiple interfaces, it is known as multiple inheritance.</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pic>
        <p:nvPicPr>
          <p:cNvPr id="31746" name="Picture 2" descr=" multiple inheritance in java"/>
          <p:cNvPicPr>
            <a:picLocks noChangeAspect="1" noChangeArrowheads="1"/>
          </p:cNvPicPr>
          <p:nvPr/>
        </p:nvPicPr>
        <p:blipFill>
          <a:blip r:embed="rId2"/>
          <a:srcRect/>
          <a:stretch>
            <a:fillRect/>
          </a:stretch>
        </p:blipFill>
        <p:spPr bwMode="auto">
          <a:xfrm>
            <a:off x="838200" y="1676400"/>
            <a:ext cx="6896100" cy="274320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checkerboard(across)">
                                      <p:cBhvr>
                                        <p:cTn id="7" dur="20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5324535"/>
          </a:xfrm>
          <a:prstGeom prst="rect">
            <a:avLst/>
          </a:prstGeom>
          <a:noFill/>
          <a:ln w="9525">
            <a:noFill/>
            <a:miter lim="800000"/>
            <a:headEnd/>
            <a:tailEnd/>
          </a:ln>
        </p:spPr>
        <p:txBody>
          <a:bodyPr wrap="square">
            <a:spAutoFit/>
          </a:bodyPr>
          <a:lstStyle/>
          <a:p>
            <a:r>
              <a:rPr lang="en-US" sz="2000" b="1" dirty="0"/>
              <a:t>interface</a:t>
            </a:r>
            <a:r>
              <a:rPr lang="en-US" sz="2000" dirty="0"/>
              <a:t> Printable</a:t>
            </a:r>
          </a:p>
          <a:p>
            <a:r>
              <a:rPr lang="en-US" sz="2000" dirty="0"/>
              <a:t>{  </a:t>
            </a:r>
          </a:p>
          <a:p>
            <a:r>
              <a:rPr lang="en-US" sz="2000" b="1" dirty="0"/>
              <a:t>void</a:t>
            </a:r>
            <a:r>
              <a:rPr lang="en-US" sz="2000" dirty="0"/>
              <a:t> print();  </a:t>
            </a:r>
          </a:p>
          <a:p>
            <a:r>
              <a:rPr lang="en-US" sz="2000" dirty="0"/>
              <a:t>}  </a:t>
            </a:r>
          </a:p>
          <a:p>
            <a:r>
              <a:rPr lang="en-US" sz="2000" b="1" dirty="0"/>
              <a:t>interface</a:t>
            </a:r>
            <a:r>
              <a:rPr lang="en-US" sz="2000" dirty="0"/>
              <a:t> </a:t>
            </a:r>
            <a:r>
              <a:rPr lang="en-US" sz="2000" dirty="0" err="1"/>
              <a:t>Showable</a:t>
            </a:r>
            <a:r>
              <a:rPr lang="en-US" sz="2000" dirty="0"/>
              <a:t>{  </a:t>
            </a:r>
          </a:p>
          <a:p>
            <a:r>
              <a:rPr lang="en-US" sz="2000" b="1" dirty="0"/>
              <a:t>void</a:t>
            </a:r>
            <a:r>
              <a:rPr lang="en-US" sz="2000" dirty="0"/>
              <a:t> show();  </a:t>
            </a:r>
          </a:p>
          <a:p>
            <a:r>
              <a:rPr lang="en-US" sz="2000" dirty="0"/>
              <a:t>}  </a:t>
            </a:r>
          </a:p>
          <a:p>
            <a:r>
              <a:rPr lang="en-US" sz="2000" b="1" dirty="0"/>
              <a:t>class</a:t>
            </a:r>
            <a:r>
              <a:rPr lang="en-US" sz="2000" dirty="0"/>
              <a:t> A7 </a:t>
            </a:r>
            <a:r>
              <a:rPr lang="en-US" sz="2000" b="1" dirty="0"/>
              <a:t>implements</a:t>
            </a:r>
            <a:r>
              <a:rPr lang="en-US" sz="2000" dirty="0"/>
              <a:t> </a:t>
            </a:r>
            <a:r>
              <a:rPr lang="en-US" sz="2000" dirty="0" err="1"/>
              <a:t>Printable,Showable</a:t>
            </a:r>
            <a:r>
              <a:rPr lang="en-US" sz="2000" dirty="0"/>
              <a:t>{  </a:t>
            </a:r>
          </a:p>
          <a:p>
            <a:r>
              <a:rPr lang="en-US" sz="2000" b="1" dirty="0"/>
              <a:t>public</a:t>
            </a:r>
            <a:r>
              <a:rPr lang="en-US" sz="2000" dirty="0"/>
              <a:t> </a:t>
            </a:r>
            <a:r>
              <a:rPr lang="en-US" sz="2000" b="1" dirty="0"/>
              <a:t>void</a:t>
            </a:r>
            <a:r>
              <a:rPr lang="en-US" sz="2000" dirty="0"/>
              <a:t> print(){System.out.println("Hello");}  </a:t>
            </a:r>
          </a:p>
          <a:p>
            <a:r>
              <a:rPr lang="en-US" sz="2000" b="1" dirty="0"/>
              <a:t>public</a:t>
            </a:r>
            <a:r>
              <a:rPr lang="en-US" sz="2000" dirty="0"/>
              <a:t> </a:t>
            </a:r>
            <a:r>
              <a:rPr lang="en-US" sz="2000" b="1" dirty="0"/>
              <a:t>void</a:t>
            </a:r>
            <a:r>
              <a:rPr lang="en-US" sz="2000" dirty="0"/>
              <a:t> show(){System.out.println("Welcome");}  </a:t>
            </a:r>
          </a:p>
          <a:p>
            <a:r>
              <a:rPr lang="en-US" sz="2000" dirty="0"/>
              <a:t>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A7 </a:t>
            </a:r>
            <a:r>
              <a:rPr lang="en-US" sz="2000" dirty="0" err="1"/>
              <a:t>obj</a:t>
            </a:r>
            <a:r>
              <a:rPr lang="en-US" sz="2000" dirty="0"/>
              <a:t> = </a:t>
            </a:r>
            <a:r>
              <a:rPr lang="en-US" sz="2000" b="1" dirty="0"/>
              <a:t>new</a:t>
            </a:r>
            <a:r>
              <a:rPr lang="en-US" sz="2000" dirty="0"/>
              <a:t> A7();  </a:t>
            </a:r>
          </a:p>
          <a:p>
            <a:r>
              <a:rPr lang="en-US" sz="2000" dirty="0" err="1"/>
              <a:t>obj.print</a:t>
            </a:r>
            <a:r>
              <a:rPr lang="en-US" sz="2000" dirty="0"/>
              <a:t>();  </a:t>
            </a:r>
          </a:p>
          <a:p>
            <a:r>
              <a:rPr lang="en-US" sz="2000" dirty="0" err="1"/>
              <a:t>obj.show</a:t>
            </a:r>
            <a:r>
              <a:rPr lang="en-US" sz="2000" dirty="0"/>
              <a:t>();  </a:t>
            </a:r>
          </a:p>
          <a:p>
            <a:r>
              <a:rPr lang="en-US" sz="2000" dirty="0"/>
              <a:t> }  </a:t>
            </a:r>
          </a:p>
          <a:p>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5181600" y="4038600"/>
            <a:ext cx="17526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a:t>
            </a:r>
          </a:p>
          <a:p>
            <a:r>
              <a:rPr lang="en-US" sz="2000" dirty="0"/>
              <a:t>Hello </a:t>
            </a:r>
          </a:p>
          <a:p>
            <a:r>
              <a:rPr lang="en-US" sz="2000" dirty="0"/>
              <a:t>Welcome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6247864"/>
          </a:xfrm>
          <a:prstGeom prst="rect">
            <a:avLst/>
          </a:prstGeom>
          <a:noFill/>
          <a:ln w="9525">
            <a:noFill/>
            <a:miter lim="800000"/>
            <a:headEnd/>
            <a:tailEnd/>
          </a:ln>
        </p:spPr>
        <p:txBody>
          <a:bodyPr wrap="square">
            <a:spAutoFit/>
          </a:bodyPr>
          <a:lstStyle/>
          <a:p>
            <a:pPr algn="just"/>
            <a:r>
              <a:rPr lang="en-US" sz="2000" b="1" dirty="0">
                <a:solidFill>
                  <a:srgbClr val="FF0000"/>
                </a:solidFill>
              </a:rPr>
              <a:t>Q) Multiple inheritance is not supported through class in java, but it is possible by an interface, why?</a:t>
            </a:r>
          </a:p>
          <a:p>
            <a:pPr algn="just"/>
            <a:r>
              <a:rPr lang="en-US" sz="2000" dirty="0"/>
              <a:t>As we have explained in the inheritance chapter, multiple inheritance is not supported in the case of </a:t>
            </a:r>
            <a:r>
              <a:rPr lang="en-US" sz="2000" dirty="0">
                <a:hlinkClick r:id="rId2"/>
              </a:rPr>
              <a:t>class</a:t>
            </a:r>
            <a:r>
              <a:rPr lang="en-US" sz="2000" dirty="0"/>
              <a:t> because of ambiguity. However, it is supported in case of an interface because there is no ambiguity. It is because its implementation is provided by the implementation class. For example:</a:t>
            </a:r>
          </a:p>
          <a:p>
            <a:pPr algn="just"/>
            <a:r>
              <a:rPr lang="en-US" sz="2000" b="1" dirty="0"/>
              <a:t>interface</a:t>
            </a:r>
            <a:r>
              <a:rPr lang="en-US" sz="2000" dirty="0"/>
              <a:t> Printable{  </a:t>
            </a:r>
          </a:p>
          <a:p>
            <a:pPr algn="just"/>
            <a:r>
              <a:rPr lang="en-US" sz="2000" b="1" dirty="0"/>
              <a:t>void</a:t>
            </a:r>
            <a:r>
              <a:rPr lang="en-US" sz="2000" dirty="0"/>
              <a:t> print();  </a:t>
            </a:r>
          </a:p>
          <a:p>
            <a:pPr algn="just"/>
            <a:r>
              <a:rPr lang="en-US" sz="2000" dirty="0"/>
              <a:t>}  </a:t>
            </a:r>
          </a:p>
          <a:p>
            <a:pPr algn="just"/>
            <a:r>
              <a:rPr lang="en-US" sz="2000" b="1" dirty="0"/>
              <a:t>interface</a:t>
            </a:r>
            <a:r>
              <a:rPr lang="en-US" sz="2000" dirty="0"/>
              <a:t> </a:t>
            </a:r>
            <a:r>
              <a:rPr lang="en-US" sz="2000" dirty="0" err="1"/>
              <a:t>Showable</a:t>
            </a:r>
            <a:r>
              <a:rPr lang="en-US" sz="2000" dirty="0"/>
              <a:t>{  </a:t>
            </a:r>
          </a:p>
          <a:p>
            <a:pPr algn="just"/>
            <a:r>
              <a:rPr lang="en-US" sz="2000" b="1" dirty="0"/>
              <a:t>void</a:t>
            </a:r>
            <a:r>
              <a:rPr lang="en-US" sz="2000" dirty="0"/>
              <a:t> print();  </a:t>
            </a:r>
          </a:p>
          <a:p>
            <a:pPr algn="just"/>
            <a:r>
              <a:rPr lang="en-US" sz="2000" dirty="0"/>
              <a:t>}  </a:t>
            </a:r>
          </a:p>
          <a:p>
            <a:pPr algn="just"/>
            <a:r>
              <a:rPr lang="en-US" sz="2000" b="1" dirty="0"/>
              <a:t>class</a:t>
            </a:r>
            <a:r>
              <a:rPr lang="en-US" sz="2000" dirty="0"/>
              <a:t> TestInterface3 </a:t>
            </a:r>
            <a:r>
              <a:rPr lang="en-US" sz="2000" b="1" dirty="0"/>
              <a:t>implements</a:t>
            </a:r>
            <a:r>
              <a:rPr lang="en-US" sz="2000" dirty="0"/>
              <a:t> Printable, </a:t>
            </a:r>
            <a:r>
              <a:rPr lang="en-US" sz="2000" dirty="0" err="1"/>
              <a:t>Showable</a:t>
            </a:r>
            <a:endParaRPr lang="en-US" sz="2000" dirty="0"/>
          </a:p>
          <a:p>
            <a:pPr algn="just"/>
            <a:r>
              <a:rPr lang="en-US" sz="2000" dirty="0"/>
              <a:t>{  </a:t>
            </a:r>
          </a:p>
          <a:p>
            <a:pPr algn="just"/>
            <a:r>
              <a:rPr lang="en-US" sz="2000" b="1" dirty="0"/>
              <a:t>public</a:t>
            </a:r>
            <a:r>
              <a:rPr lang="en-US" sz="2000" dirty="0"/>
              <a:t> </a:t>
            </a:r>
            <a:r>
              <a:rPr lang="en-US" sz="2000" b="1" dirty="0"/>
              <a:t>void</a:t>
            </a:r>
            <a:r>
              <a:rPr lang="en-US" sz="2000" dirty="0"/>
              <a:t> print(){System.out.println("Hello");}  </a:t>
            </a:r>
          </a:p>
          <a:p>
            <a:pPr algn="just"/>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lgn="just"/>
            <a:r>
              <a:rPr lang="en-US" sz="2000" dirty="0"/>
              <a:t>TestInterface3 </a:t>
            </a:r>
            <a:r>
              <a:rPr lang="en-US" sz="2000" dirty="0" err="1"/>
              <a:t>obj</a:t>
            </a:r>
            <a:r>
              <a:rPr lang="en-US" sz="2000" dirty="0"/>
              <a:t> = </a:t>
            </a:r>
            <a:r>
              <a:rPr lang="en-US" sz="2000" b="1" dirty="0"/>
              <a:t>new</a:t>
            </a:r>
            <a:r>
              <a:rPr lang="en-US" sz="2000" dirty="0"/>
              <a:t> TestInterface3();  </a:t>
            </a:r>
          </a:p>
          <a:p>
            <a:pPr algn="just"/>
            <a:r>
              <a:rPr lang="en-US" sz="2000" dirty="0" err="1"/>
              <a:t>obj.print</a:t>
            </a:r>
            <a:r>
              <a:rPr lang="en-US" sz="2000" dirty="0"/>
              <a:t>();  </a:t>
            </a:r>
          </a:p>
          <a:p>
            <a:pPr algn="just"/>
            <a:r>
              <a:rPr lang="en-US" sz="2000" dirty="0"/>
              <a:t> }  </a:t>
            </a:r>
          </a:p>
          <a:p>
            <a:pPr algn="just"/>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5410200" y="2667000"/>
            <a:ext cx="16764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solidFill>
                  <a:srgbClr val="FF0000"/>
                </a:solidFill>
              </a:rPr>
              <a:t>Output:</a:t>
            </a:r>
          </a:p>
          <a:p>
            <a:r>
              <a:rPr lang="en-US" sz="2400" dirty="0"/>
              <a:t>Hello </a:t>
            </a:r>
          </a:p>
        </p:txBody>
      </p:sp>
      <p:sp>
        <p:nvSpPr>
          <p:cNvPr id="8" name="Rectangle 7"/>
          <p:cNvSpPr/>
          <p:nvPr/>
        </p:nvSpPr>
        <p:spPr>
          <a:xfrm>
            <a:off x="5562600" y="4549676"/>
            <a:ext cx="34290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b="1" dirty="0"/>
              <a:t>As you can see in the above example, Printable and </a:t>
            </a:r>
            <a:r>
              <a:rPr lang="en-US" b="1" dirty="0" err="1"/>
              <a:t>Showable</a:t>
            </a:r>
            <a:r>
              <a:rPr lang="en-US" b="1" dirty="0"/>
              <a:t> interface have same methods but its implementation is provided by class TestTnterface1, so there is no ambiguity.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5632311"/>
          </a:xfrm>
          <a:prstGeom prst="rect">
            <a:avLst/>
          </a:prstGeom>
          <a:noFill/>
          <a:ln w="9525">
            <a:noFill/>
            <a:miter lim="800000"/>
            <a:headEnd/>
            <a:tailEnd/>
          </a:ln>
        </p:spPr>
        <p:txBody>
          <a:bodyPr wrap="square">
            <a:spAutoFit/>
          </a:bodyPr>
          <a:lstStyle/>
          <a:p>
            <a:r>
              <a:rPr lang="en-US" sz="2000" b="1" dirty="0">
                <a:solidFill>
                  <a:srgbClr val="FF0000"/>
                </a:solidFill>
              </a:rPr>
              <a:t>Interface inheritance</a:t>
            </a:r>
          </a:p>
          <a:p>
            <a:r>
              <a:rPr lang="en-US" sz="2000" dirty="0"/>
              <a:t>A class implements an interface, but one interface extends another interface.</a:t>
            </a:r>
          </a:p>
          <a:p>
            <a:r>
              <a:rPr lang="en-US" sz="2000" b="1" dirty="0"/>
              <a:t>interface</a:t>
            </a:r>
            <a:r>
              <a:rPr lang="en-US" sz="2000" dirty="0"/>
              <a:t> Printable{  </a:t>
            </a:r>
          </a:p>
          <a:p>
            <a:r>
              <a:rPr lang="en-US" sz="2000" b="1" dirty="0"/>
              <a:t>void</a:t>
            </a:r>
            <a:r>
              <a:rPr lang="en-US" sz="2000" dirty="0"/>
              <a:t> print();  </a:t>
            </a:r>
          </a:p>
          <a:p>
            <a:r>
              <a:rPr lang="en-US" sz="2000" dirty="0"/>
              <a:t>}  </a:t>
            </a:r>
          </a:p>
          <a:p>
            <a:r>
              <a:rPr lang="en-US" sz="2000" b="1" dirty="0"/>
              <a:t>interface</a:t>
            </a:r>
            <a:r>
              <a:rPr lang="en-US" sz="2000" dirty="0"/>
              <a:t> </a:t>
            </a:r>
            <a:r>
              <a:rPr lang="en-US" sz="2000" dirty="0" err="1"/>
              <a:t>Showable</a:t>
            </a:r>
            <a:r>
              <a:rPr lang="en-US" sz="2000" dirty="0"/>
              <a:t> </a:t>
            </a:r>
            <a:r>
              <a:rPr lang="en-US" sz="2000" b="1" dirty="0"/>
              <a:t>extends</a:t>
            </a:r>
            <a:r>
              <a:rPr lang="en-US" sz="2000" dirty="0"/>
              <a:t> Printable{  </a:t>
            </a:r>
          </a:p>
          <a:p>
            <a:r>
              <a:rPr lang="en-US" sz="2000" b="1" dirty="0"/>
              <a:t>void</a:t>
            </a:r>
            <a:r>
              <a:rPr lang="en-US" sz="2000" dirty="0"/>
              <a:t> show();  </a:t>
            </a:r>
          </a:p>
          <a:p>
            <a:r>
              <a:rPr lang="en-US" sz="2000" dirty="0"/>
              <a:t>}  </a:t>
            </a:r>
          </a:p>
          <a:p>
            <a:r>
              <a:rPr lang="en-US" sz="2000" b="1" dirty="0"/>
              <a:t>class</a:t>
            </a:r>
            <a:r>
              <a:rPr lang="en-US" sz="2000" dirty="0"/>
              <a:t> TestInterface4 </a:t>
            </a:r>
            <a:r>
              <a:rPr lang="en-US" sz="2000" b="1" dirty="0"/>
              <a:t>implements</a:t>
            </a:r>
            <a:r>
              <a:rPr lang="en-US" sz="2000" dirty="0"/>
              <a:t> </a:t>
            </a:r>
            <a:r>
              <a:rPr lang="en-US" sz="2000" dirty="0" err="1"/>
              <a:t>Showable</a:t>
            </a:r>
            <a:r>
              <a:rPr lang="en-US" sz="2000" dirty="0"/>
              <a:t>{  </a:t>
            </a:r>
          </a:p>
          <a:p>
            <a:r>
              <a:rPr lang="en-US" sz="2000" b="1" dirty="0"/>
              <a:t>public</a:t>
            </a:r>
            <a:r>
              <a:rPr lang="en-US" sz="2000" dirty="0"/>
              <a:t> </a:t>
            </a:r>
            <a:r>
              <a:rPr lang="en-US" sz="2000" b="1" dirty="0"/>
              <a:t>void</a:t>
            </a:r>
            <a:r>
              <a:rPr lang="en-US" sz="2000" dirty="0"/>
              <a:t> print(){System.out.println("Hello");}  </a:t>
            </a:r>
          </a:p>
          <a:p>
            <a:r>
              <a:rPr lang="en-US" sz="2000" b="1" dirty="0"/>
              <a:t>public</a:t>
            </a:r>
            <a:r>
              <a:rPr lang="en-US" sz="2000" dirty="0"/>
              <a:t> </a:t>
            </a:r>
            <a:r>
              <a:rPr lang="en-US" sz="2000" b="1" dirty="0"/>
              <a:t>void</a:t>
            </a:r>
            <a:r>
              <a:rPr lang="en-US" sz="2000" dirty="0"/>
              <a:t> show(){System.out.println("Welcome");}  </a:t>
            </a:r>
          </a:p>
          <a:p>
            <a:r>
              <a:rPr lang="en-US" sz="2000" dirty="0"/>
              <a:t>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TestInterface4 </a:t>
            </a:r>
            <a:r>
              <a:rPr lang="en-US" sz="2000" dirty="0" err="1"/>
              <a:t>obj</a:t>
            </a:r>
            <a:r>
              <a:rPr lang="en-US" sz="2000" dirty="0"/>
              <a:t> = </a:t>
            </a:r>
            <a:r>
              <a:rPr lang="en-US" sz="2000" b="1" dirty="0"/>
              <a:t>new</a:t>
            </a:r>
            <a:r>
              <a:rPr lang="en-US" sz="2000" dirty="0"/>
              <a:t> TestInterface4();  </a:t>
            </a:r>
          </a:p>
          <a:p>
            <a:r>
              <a:rPr lang="en-US" sz="2000" dirty="0" err="1"/>
              <a:t>obj.print</a:t>
            </a:r>
            <a:r>
              <a:rPr lang="en-US" sz="2000" dirty="0"/>
              <a:t>();  </a:t>
            </a:r>
          </a:p>
          <a:p>
            <a:r>
              <a:rPr lang="en-US" sz="2000" dirty="0" err="1"/>
              <a:t>obj.show</a:t>
            </a:r>
            <a:r>
              <a:rPr lang="en-US" sz="2000" dirty="0"/>
              <a:t>();  </a:t>
            </a:r>
          </a:p>
          <a:p>
            <a:r>
              <a:rPr lang="en-US" sz="2000" dirty="0"/>
              <a:t> }  </a:t>
            </a:r>
          </a:p>
          <a:p>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5410200" y="4800600"/>
            <a:ext cx="16764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400" b="1" dirty="0">
                <a:solidFill>
                  <a:srgbClr val="FF0000"/>
                </a:solidFill>
              </a:rPr>
              <a:t>Output:</a:t>
            </a:r>
          </a:p>
          <a:p>
            <a:r>
              <a:rPr lang="en-US" sz="2400" dirty="0"/>
              <a:t>Hello </a:t>
            </a:r>
          </a:p>
          <a:p>
            <a:r>
              <a:rPr lang="en-US" sz="2400" dirty="0"/>
              <a:t>Welcome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5293757"/>
          </a:xfrm>
          <a:prstGeom prst="rect">
            <a:avLst/>
          </a:prstGeom>
          <a:noFill/>
          <a:ln w="9525">
            <a:noFill/>
            <a:miter lim="800000"/>
            <a:headEnd/>
            <a:tailEnd/>
          </a:ln>
        </p:spPr>
        <p:txBody>
          <a:bodyPr wrap="square">
            <a:spAutoFit/>
          </a:bodyPr>
          <a:lstStyle/>
          <a:p>
            <a:r>
              <a:rPr lang="en-US" sz="2000" b="1" dirty="0">
                <a:solidFill>
                  <a:srgbClr val="FF0000"/>
                </a:solidFill>
              </a:rPr>
              <a:t>Java 8 Static Method in Interface</a:t>
            </a:r>
          </a:p>
          <a:p>
            <a:r>
              <a:rPr lang="en-US" sz="2000" dirty="0"/>
              <a:t>Since Java 8, we can have static method in interface. Let's see an example:</a:t>
            </a:r>
          </a:p>
          <a:p>
            <a:r>
              <a:rPr lang="en-US" sz="2000" i="1" dirty="0"/>
              <a:t>File: </a:t>
            </a:r>
            <a:r>
              <a:rPr lang="en-US" sz="2000" b="1" i="1" dirty="0">
                <a:solidFill>
                  <a:srgbClr val="0000FF"/>
                </a:solidFill>
              </a:rPr>
              <a:t>TestInterfaceStatic.java</a:t>
            </a:r>
          </a:p>
          <a:p>
            <a:r>
              <a:rPr lang="en-US" sz="2000" b="1" dirty="0"/>
              <a:t>interface</a:t>
            </a:r>
            <a:r>
              <a:rPr lang="en-US" sz="2000" dirty="0"/>
              <a:t> </a:t>
            </a:r>
            <a:r>
              <a:rPr lang="en-US" sz="2000" dirty="0" err="1"/>
              <a:t>Drawable</a:t>
            </a:r>
            <a:r>
              <a:rPr lang="en-US" sz="2000" dirty="0"/>
              <a:t>{  </a:t>
            </a:r>
          </a:p>
          <a:p>
            <a:r>
              <a:rPr lang="en-US" sz="2000" b="1" dirty="0"/>
              <a:t>void</a:t>
            </a:r>
            <a:r>
              <a:rPr lang="en-US" sz="2000" dirty="0"/>
              <a:t> draw();  </a:t>
            </a:r>
          </a:p>
          <a:p>
            <a:r>
              <a:rPr lang="en-US" sz="2000" b="1" dirty="0"/>
              <a:t>static</a:t>
            </a:r>
            <a:r>
              <a:rPr lang="en-US" sz="2000" dirty="0"/>
              <a:t> </a:t>
            </a:r>
            <a:r>
              <a:rPr lang="en-US" sz="2000" b="1" dirty="0" err="1"/>
              <a:t>int</a:t>
            </a:r>
            <a:r>
              <a:rPr lang="en-US" sz="2000" dirty="0"/>
              <a:t> cube(</a:t>
            </a:r>
            <a:r>
              <a:rPr lang="en-US" sz="2000" b="1" dirty="0" err="1"/>
              <a:t>int</a:t>
            </a:r>
            <a:r>
              <a:rPr lang="en-US" sz="2000" dirty="0"/>
              <a:t> x){</a:t>
            </a:r>
            <a:r>
              <a:rPr lang="en-US" sz="2000" b="1" dirty="0"/>
              <a:t>return</a:t>
            </a:r>
            <a:r>
              <a:rPr lang="en-US" sz="2000" dirty="0"/>
              <a:t> x*x*x;}  </a:t>
            </a:r>
          </a:p>
          <a:p>
            <a:r>
              <a:rPr lang="en-US" sz="2000" dirty="0"/>
              <a:t>}  </a:t>
            </a:r>
          </a:p>
          <a:p>
            <a:r>
              <a:rPr lang="en-US" sz="2000" b="1" dirty="0"/>
              <a:t>class</a:t>
            </a:r>
            <a:r>
              <a:rPr lang="en-US" sz="2000" dirty="0"/>
              <a:t> Rectangle </a:t>
            </a:r>
            <a:r>
              <a:rPr lang="en-US" sz="2000" b="1" dirty="0"/>
              <a:t>implements</a:t>
            </a:r>
            <a:r>
              <a:rPr lang="en-US" sz="2000" dirty="0"/>
              <a:t> </a:t>
            </a:r>
            <a:r>
              <a:rPr lang="en-US" sz="2000" dirty="0" err="1"/>
              <a:t>Drawable</a:t>
            </a:r>
            <a:r>
              <a:rPr lang="en-US" sz="2000" dirty="0"/>
              <a:t>{  </a:t>
            </a:r>
          </a:p>
          <a:p>
            <a:r>
              <a:rPr lang="en-US" sz="2000" b="1" dirty="0"/>
              <a:t>public</a:t>
            </a:r>
            <a:r>
              <a:rPr lang="en-US" sz="2000" dirty="0"/>
              <a:t> </a:t>
            </a:r>
            <a:r>
              <a:rPr lang="en-US" sz="2000" b="1" dirty="0"/>
              <a:t>void</a:t>
            </a:r>
            <a:r>
              <a:rPr lang="en-US" sz="2000" dirty="0"/>
              <a:t> draw(){System.out.println("drawing rectangle");}  </a:t>
            </a:r>
          </a:p>
          <a:p>
            <a:r>
              <a:rPr lang="en-US" sz="2000" dirty="0"/>
              <a:t>}  </a:t>
            </a:r>
          </a:p>
          <a:p>
            <a:r>
              <a:rPr lang="en-US" sz="2000" dirty="0"/>
              <a:t>  </a:t>
            </a:r>
          </a:p>
          <a:p>
            <a:r>
              <a:rPr lang="en-US" sz="2000" b="1" dirty="0"/>
              <a:t>class</a:t>
            </a:r>
            <a:r>
              <a:rPr lang="en-US" sz="2000" dirty="0"/>
              <a:t> </a:t>
            </a:r>
            <a:r>
              <a:rPr lang="en-US" sz="2000" dirty="0" err="1"/>
              <a:t>TestInterfaceStatic</a:t>
            </a:r>
            <a:r>
              <a:rPr lang="en-US" sz="2000" dirty="0"/>
              <a:t>{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err="1"/>
              <a:t>Drawable</a:t>
            </a:r>
            <a:r>
              <a:rPr lang="en-US" sz="2000" dirty="0"/>
              <a:t> d=</a:t>
            </a:r>
            <a:r>
              <a:rPr lang="en-US" sz="2000" b="1" dirty="0"/>
              <a:t>new</a:t>
            </a:r>
            <a:r>
              <a:rPr lang="en-US" sz="2000" dirty="0"/>
              <a:t> Rectangle();  </a:t>
            </a:r>
          </a:p>
          <a:p>
            <a:r>
              <a:rPr lang="en-US" sz="2000" dirty="0" err="1"/>
              <a:t>d.draw</a:t>
            </a:r>
            <a:r>
              <a:rPr lang="en-US" sz="2000" dirty="0"/>
              <a:t>();  </a:t>
            </a:r>
          </a:p>
          <a:p>
            <a:r>
              <a:rPr lang="en-US" sz="2000" dirty="0"/>
              <a:t>System.out.println(</a:t>
            </a:r>
            <a:r>
              <a:rPr lang="en-US" sz="2000" dirty="0" err="1"/>
              <a:t>Drawable.cube</a:t>
            </a:r>
            <a:r>
              <a:rPr lang="en-US" sz="2000" dirty="0"/>
              <a:t>(3));  </a:t>
            </a:r>
          </a:p>
          <a:p>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7" name="Rectangle 6"/>
          <p:cNvSpPr/>
          <p:nvPr/>
        </p:nvSpPr>
        <p:spPr>
          <a:xfrm>
            <a:off x="5410200" y="3733800"/>
            <a:ext cx="22098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a:t>
            </a:r>
          </a:p>
          <a:p>
            <a:r>
              <a:rPr lang="en-US" sz="2000" dirty="0"/>
              <a:t>drawing rectangle 27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6247864"/>
          </a:xfrm>
          <a:prstGeom prst="rect">
            <a:avLst/>
          </a:prstGeom>
          <a:noFill/>
          <a:ln w="9525">
            <a:noFill/>
            <a:miter lim="800000"/>
            <a:headEnd/>
            <a:tailEnd/>
          </a:ln>
        </p:spPr>
        <p:txBody>
          <a:bodyPr wrap="square">
            <a:spAutoFit/>
          </a:bodyPr>
          <a:lstStyle/>
          <a:p>
            <a:pPr algn="just"/>
            <a:r>
              <a:rPr lang="en-US" sz="2000" b="1" dirty="0">
                <a:solidFill>
                  <a:srgbClr val="FF0000"/>
                </a:solidFill>
              </a:rPr>
              <a:t>Q) What is marker or tagged interface?</a:t>
            </a:r>
          </a:p>
          <a:p>
            <a:pPr algn="just"/>
            <a:r>
              <a:rPr lang="en-US" sz="2000" dirty="0"/>
              <a:t>An interface which has no member is known as a marker or tagged interface, for example, Serializable, </a:t>
            </a:r>
            <a:r>
              <a:rPr lang="en-US" sz="2000" dirty="0" err="1"/>
              <a:t>Cloneable</a:t>
            </a:r>
            <a:r>
              <a:rPr lang="en-US" sz="2000" dirty="0"/>
              <a:t>, Remote, etc. They are used to provide some essential information to the JVM so that JVM may perform some useful operation.</a:t>
            </a:r>
          </a:p>
          <a:p>
            <a:pPr algn="just"/>
            <a:endParaRPr lang="en-US" sz="2000" dirty="0"/>
          </a:p>
          <a:p>
            <a:pPr algn="just"/>
            <a:r>
              <a:rPr lang="en-US" sz="2000" dirty="0"/>
              <a:t>//How Serializable interface is written?  </a:t>
            </a:r>
          </a:p>
          <a:p>
            <a:pPr algn="just"/>
            <a:r>
              <a:rPr lang="en-US" sz="2000" b="1" dirty="0"/>
              <a:t>public</a:t>
            </a:r>
            <a:r>
              <a:rPr lang="en-US" sz="2000" dirty="0"/>
              <a:t> </a:t>
            </a:r>
            <a:r>
              <a:rPr lang="en-US" sz="2000" b="1" dirty="0"/>
              <a:t>interface</a:t>
            </a:r>
            <a:r>
              <a:rPr lang="en-US" sz="2000" dirty="0"/>
              <a:t> Serializable</a:t>
            </a:r>
          </a:p>
          <a:p>
            <a:pPr algn="just"/>
            <a:r>
              <a:rPr lang="en-US" sz="2000" dirty="0"/>
              <a:t>{  } </a:t>
            </a:r>
          </a:p>
          <a:p>
            <a:pPr algn="just"/>
            <a:endParaRPr lang="en-US" sz="2000" dirty="0"/>
          </a:p>
          <a:p>
            <a:pPr algn="just"/>
            <a:r>
              <a:rPr lang="en-US" sz="2000" b="1" dirty="0">
                <a:solidFill>
                  <a:srgbClr val="FF0000"/>
                </a:solidFill>
              </a:rPr>
              <a:t>Nested Interface in Java</a:t>
            </a:r>
          </a:p>
          <a:p>
            <a:pPr algn="just"/>
            <a:r>
              <a:rPr lang="en-US" sz="2000" dirty="0"/>
              <a:t>Note: An interface can have another interface which is known as a nested interface. We will learn it in detail in the nested classes chapter. </a:t>
            </a:r>
          </a:p>
          <a:p>
            <a:pPr algn="just"/>
            <a:r>
              <a:rPr lang="en-US" sz="2000" dirty="0"/>
              <a:t>For example:</a:t>
            </a:r>
          </a:p>
          <a:p>
            <a:pPr algn="just"/>
            <a:r>
              <a:rPr lang="en-US" sz="2000" b="1" dirty="0"/>
              <a:t>interface</a:t>
            </a:r>
            <a:r>
              <a:rPr lang="en-US" sz="2000" dirty="0"/>
              <a:t> printable{  </a:t>
            </a:r>
          </a:p>
          <a:p>
            <a:pPr algn="just"/>
            <a:r>
              <a:rPr lang="en-US" sz="2000" dirty="0"/>
              <a:t> </a:t>
            </a:r>
            <a:r>
              <a:rPr lang="en-US" sz="2000" b="1" dirty="0"/>
              <a:t>void</a:t>
            </a:r>
            <a:r>
              <a:rPr lang="en-US" sz="2000" dirty="0"/>
              <a:t> print();  </a:t>
            </a:r>
          </a:p>
          <a:p>
            <a:pPr algn="just"/>
            <a:r>
              <a:rPr lang="en-US" sz="2000" dirty="0"/>
              <a:t> </a:t>
            </a:r>
            <a:r>
              <a:rPr lang="en-US" sz="2000" b="1" dirty="0"/>
              <a:t>interface</a:t>
            </a:r>
            <a:r>
              <a:rPr lang="en-US" sz="2000" dirty="0"/>
              <a:t> </a:t>
            </a:r>
            <a:r>
              <a:rPr lang="en-US" sz="2000" dirty="0" err="1"/>
              <a:t>MessagePrintable</a:t>
            </a:r>
            <a:r>
              <a:rPr lang="en-US" sz="2000" dirty="0"/>
              <a:t>{  </a:t>
            </a:r>
          </a:p>
          <a:p>
            <a:pPr algn="just"/>
            <a:r>
              <a:rPr lang="en-US" sz="2000" dirty="0"/>
              <a:t>   </a:t>
            </a:r>
            <a:r>
              <a:rPr lang="en-US" sz="2000" b="1" dirty="0"/>
              <a:t>void</a:t>
            </a:r>
            <a:r>
              <a:rPr lang="en-US" sz="2000" dirty="0"/>
              <a:t> </a:t>
            </a:r>
            <a:r>
              <a:rPr lang="en-US" sz="2000" dirty="0" err="1"/>
              <a:t>msg</a:t>
            </a:r>
            <a:r>
              <a:rPr lang="en-US" sz="2000" dirty="0"/>
              <a:t>();  </a:t>
            </a:r>
          </a:p>
          <a:p>
            <a:pPr algn="just"/>
            <a:r>
              <a:rPr lang="en-US" sz="2000" dirty="0"/>
              <a:t> }  </a:t>
            </a:r>
          </a:p>
          <a:p>
            <a:pPr algn="just"/>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2862322"/>
          </a:xfrm>
          <a:prstGeom prst="rect">
            <a:avLst/>
          </a:prstGeom>
          <a:noFill/>
          <a:ln w="9525">
            <a:noFill/>
            <a:miter lim="800000"/>
            <a:headEnd/>
            <a:tailEnd/>
          </a:ln>
        </p:spPr>
        <p:txBody>
          <a:bodyPr wrap="square">
            <a:spAutoFit/>
          </a:bodyPr>
          <a:lstStyle/>
          <a:p>
            <a:r>
              <a:rPr lang="en-US" sz="2000" b="1" dirty="0">
                <a:solidFill>
                  <a:srgbClr val="FF0000"/>
                </a:solidFill>
              </a:rPr>
              <a:t>Can we define a class inside the interface?</a:t>
            </a:r>
          </a:p>
          <a:p>
            <a:r>
              <a:rPr lang="en-US" sz="2000" dirty="0"/>
              <a:t>Yes, if we define a class inside the interface, the Java compiler creates a static nested class.</a:t>
            </a:r>
          </a:p>
          <a:p>
            <a:endParaRPr lang="en-US" sz="2000" dirty="0"/>
          </a:p>
          <a:p>
            <a:r>
              <a:rPr lang="en-US" sz="2000" dirty="0"/>
              <a:t>Let's see how can we define a class within the interface:</a:t>
            </a:r>
          </a:p>
          <a:p>
            <a:r>
              <a:rPr lang="en-US" sz="2000" b="1" dirty="0"/>
              <a:t>interface</a:t>
            </a:r>
            <a:r>
              <a:rPr lang="en-US" sz="2000" dirty="0"/>
              <a:t> M</a:t>
            </a:r>
          </a:p>
          <a:p>
            <a:r>
              <a:rPr lang="en-US" sz="2000" dirty="0"/>
              <a:t>{  </a:t>
            </a:r>
          </a:p>
          <a:p>
            <a:r>
              <a:rPr lang="en-US" sz="2000" dirty="0"/>
              <a:t>  </a:t>
            </a:r>
            <a:r>
              <a:rPr lang="en-US" sz="2000" b="1" dirty="0"/>
              <a:t>class</a:t>
            </a:r>
            <a:r>
              <a:rPr lang="en-US" sz="2000" dirty="0"/>
              <a:t> A{}  </a:t>
            </a:r>
          </a:p>
          <a:p>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6247864"/>
          </a:xfrm>
          <a:prstGeom prst="rect">
            <a:avLst/>
          </a:prstGeom>
          <a:noFill/>
          <a:ln w="9525">
            <a:noFill/>
            <a:miter lim="800000"/>
            <a:headEnd/>
            <a:tailEnd/>
          </a:ln>
        </p:spPr>
        <p:txBody>
          <a:bodyPr wrap="square">
            <a:spAutoFit/>
          </a:bodyPr>
          <a:lstStyle/>
          <a:p>
            <a:r>
              <a:rPr lang="en-US" sz="2000" b="1" dirty="0">
                <a:solidFill>
                  <a:srgbClr val="FF0000"/>
                </a:solidFill>
              </a:rPr>
              <a:t>Example of nested interface which is declared within the interface</a:t>
            </a:r>
          </a:p>
          <a:p>
            <a:r>
              <a:rPr lang="en-US" sz="2000" dirty="0"/>
              <a:t>In this example, we will learn how to declare the nested interface and how we can access it.</a:t>
            </a:r>
          </a:p>
          <a:p>
            <a:r>
              <a:rPr lang="en-US" sz="2000" b="1" dirty="0"/>
              <a:t>TestNestedInterface1.java</a:t>
            </a:r>
          </a:p>
          <a:p>
            <a:endParaRPr lang="en-US" sz="2000" b="1" dirty="0"/>
          </a:p>
          <a:p>
            <a:r>
              <a:rPr lang="en-US" sz="2000" b="1" dirty="0"/>
              <a:t>interface</a:t>
            </a:r>
            <a:r>
              <a:rPr lang="en-US" sz="2000" dirty="0"/>
              <a:t> </a:t>
            </a:r>
            <a:r>
              <a:rPr lang="en-US" sz="2000" dirty="0" err="1"/>
              <a:t>Showable</a:t>
            </a:r>
            <a:r>
              <a:rPr lang="en-US" sz="2000" dirty="0"/>
              <a:t>{  </a:t>
            </a:r>
          </a:p>
          <a:p>
            <a:r>
              <a:rPr lang="en-US" sz="2000" dirty="0"/>
              <a:t>  </a:t>
            </a:r>
            <a:r>
              <a:rPr lang="en-US" sz="2000" b="1" dirty="0"/>
              <a:t>void</a:t>
            </a:r>
            <a:r>
              <a:rPr lang="en-US" sz="2000" dirty="0"/>
              <a:t> show();  </a:t>
            </a:r>
          </a:p>
          <a:p>
            <a:r>
              <a:rPr lang="en-US" sz="2000" dirty="0"/>
              <a:t>  </a:t>
            </a:r>
            <a:r>
              <a:rPr lang="en-US" sz="2000" b="1" dirty="0"/>
              <a:t>interface</a:t>
            </a:r>
            <a:r>
              <a:rPr lang="en-US" sz="2000" dirty="0"/>
              <a:t> Message{  </a:t>
            </a:r>
          </a:p>
          <a:p>
            <a:r>
              <a:rPr lang="en-US" sz="2000" dirty="0"/>
              <a:t>   </a:t>
            </a:r>
            <a:r>
              <a:rPr lang="en-US" sz="2000" b="1" dirty="0"/>
              <a:t>void</a:t>
            </a:r>
            <a:r>
              <a:rPr lang="en-US" sz="2000" dirty="0"/>
              <a:t> </a:t>
            </a:r>
            <a:r>
              <a:rPr lang="en-US" sz="2000" dirty="0" err="1"/>
              <a:t>msg</a:t>
            </a:r>
            <a:r>
              <a:rPr lang="en-US" sz="2000" dirty="0"/>
              <a:t>();  </a:t>
            </a:r>
          </a:p>
          <a:p>
            <a:r>
              <a:rPr lang="en-US" sz="2000" dirty="0"/>
              <a:t>  }  </a:t>
            </a:r>
          </a:p>
          <a:p>
            <a:r>
              <a:rPr lang="en-US" sz="2000" dirty="0"/>
              <a:t>}  </a:t>
            </a:r>
          </a:p>
          <a:p>
            <a:r>
              <a:rPr lang="en-US" sz="2000" b="1" dirty="0"/>
              <a:t>class</a:t>
            </a:r>
            <a:r>
              <a:rPr lang="en-US" sz="2000" dirty="0"/>
              <a:t> TestNestedInterface1 </a:t>
            </a:r>
            <a:r>
              <a:rPr lang="en-US" sz="2000" b="1" dirty="0"/>
              <a:t>implements</a:t>
            </a:r>
            <a:r>
              <a:rPr lang="en-US" sz="2000" dirty="0"/>
              <a:t> </a:t>
            </a:r>
            <a:r>
              <a:rPr lang="en-US" sz="2000" dirty="0" err="1"/>
              <a:t>Showable.Message</a:t>
            </a:r>
            <a:r>
              <a:rPr lang="en-US" sz="2000" dirty="0"/>
              <a:t>{  </a:t>
            </a:r>
          </a:p>
          <a:p>
            <a:r>
              <a:rPr lang="en-US" sz="2000" dirty="0"/>
              <a:t> </a:t>
            </a:r>
            <a:r>
              <a:rPr lang="en-US" sz="2000" b="1" dirty="0"/>
              <a:t>public</a:t>
            </a:r>
            <a:r>
              <a:rPr lang="en-US" sz="2000" dirty="0"/>
              <a:t> </a:t>
            </a:r>
            <a:r>
              <a:rPr lang="en-US" sz="2000" b="1" dirty="0"/>
              <a:t>void</a:t>
            </a:r>
            <a:r>
              <a:rPr lang="en-US" sz="2000" dirty="0"/>
              <a:t> </a:t>
            </a:r>
            <a:r>
              <a:rPr lang="en-US" sz="2000" dirty="0" err="1"/>
              <a:t>msg</a:t>
            </a:r>
            <a:r>
              <a:rPr lang="en-US" sz="2000" dirty="0"/>
              <a:t>(){System.out.println("Hello nested interface");}  </a:t>
            </a:r>
          </a:p>
          <a:p>
            <a:r>
              <a:rPr lang="en-US" sz="2000" dirty="0"/>
              <a:t>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t>
            </a:r>
            <a:r>
              <a:rPr lang="en-US" sz="2000" dirty="0" err="1"/>
              <a:t>Showable.Message</a:t>
            </a:r>
            <a:r>
              <a:rPr lang="en-US" sz="2000" dirty="0"/>
              <a:t> message=</a:t>
            </a:r>
            <a:r>
              <a:rPr lang="en-US" sz="2000" b="1" dirty="0"/>
              <a:t>new</a:t>
            </a:r>
            <a:r>
              <a:rPr lang="en-US" sz="2000" dirty="0"/>
              <a:t> TestNestedInterface1();//</a:t>
            </a:r>
            <a:r>
              <a:rPr lang="en-US" sz="2000" dirty="0" err="1"/>
              <a:t>upcasting</a:t>
            </a:r>
            <a:r>
              <a:rPr lang="en-US" sz="2000" dirty="0"/>
              <a:t> here  </a:t>
            </a:r>
          </a:p>
          <a:p>
            <a:r>
              <a:rPr lang="en-US" sz="2000" dirty="0"/>
              <a:t>  message.msg();  </a:t>
            </a:r>
          </a:p>
          <a:p>
            <a:r>
              <a:rPr lang="en-US" sz="2000" dirty="0"/>
              <a:t> }  </a:t>
            </a:r>
          </a:p>
          <a:p>
            <a:r>
              <a:rPr lang="en-US" sz="2000" dirty="0"/>
              <a:t>}  </a:t>
            </a:r>
          </a:p>
          <a:p>
            <a:endParaRPr lang="en-US" sz="20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6" name="Rectangle 5"/>
          <p:cNvSpPr/>
          <p:nvPr/>
        </p:nvSpPr>
        <p:spPr>
          <a:xfrm>
            <a:off x="5105400" y="1905000"/>
            <a:ext cx="2743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a:t>
            </a:r>
          </a:p>
          <a:p>
            <a:r>
              <a:rPr lang="en-US" sz="2000" dirty="0"/>
              <a:t>hello nested interface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82000" cy="5847755"/>
          </a:xfrm>
          <a:prstGeom prst="rect">
            <a:avLst/>
          </a:prstGeom>
          <a:noFill/>
          <a:ln w="9525">
            <a:noFill/>
            <a:miter lim="800000"/>
            <a:headEnd/>
            <a:tailEnd/>
          </a:ln>
        </p:spPr>
        <p:txBody>
          <a:bodyPr wrap="square">
            <a:spAutoFit/>
          </a:bodyPr>
          <a:lstStyle/>
          <a:p>
            <a:pPr marL="290513" indent="-290513" algn="just">
              <a:buFont typeface="Arial" pitchFamily="34" charset="0"/>
              <a:buChar char="•"/>
            </a:pPr>
            <a:r>
              <a:rPr lang="en-US" sz="2200" dirty="0"/>
              <a:t>A class which is declared with the abstract keyword is known as an </a:t>
            </a:r>
            <a:r>
              <a:rPr lang="en-US" sz="2200" b="1" dirty="0"/>
              <a:t>abstract class in Java</a:t>
            </a:r>
            <a:r>
              <a:rPr lang="en-US" sz="2200" dirty="0"/>
              <a:t>. </a:t>
            </a:r>
          </a:p>
          <a:p>
            <a:pPr marL="290513" indent="-290513" algn="just">
              <a:buFont typeface="Arial" pitchFamily="34" charset="0"/>
              <a:buChar char="•"/>
            </a:pPr>
            <a:r>
              <a:rPr lang="en-US" sz="2200" dirty="0"/>
              <a:t>It can have </a:t>
            </a:r>
            <a:r>
              <a:rPr lang="en-US" sz="2200" b="1" dirty="0">
                <a:solidFill>
                  <a:srgbClr val="FF0000"/>
                </a:solidFill>
              </a:rPr>
              <a:t>abstract and non-abstract methods </a:t>
            </a:r>
            <a:r>
              <a:rPr lang="en-US" sz="2200" dirty="0"/>
              <a:t>(method with the body).</a:t>
            </a:r>
          </a:p>
          <a:p>
            <a:pPr marL="290513" indent="-290513" algn="just"/>
            <a:r>
              <a:rPr lang="en-US" sz="2200" b="1" dirty="0">
                <a:solidFill>
                  <a:srgbClr val="FF0000"/>
                </a:solidFill>
              </a:rPr>
              <a:t>Abstraction in Java</a:t>
            </a:r>
          </a:p>
          <a:p>
            <a:pPr marL="290513" indent="-290513" algn="just">
              <a:buFont typeface="Arial" pitchFamily="34" charset="0"/>
              <a:buChar char="•"/>
            </a:pPr>
            <a:r>
              <a:rPr lang="en-US" sz="2200" b="1" dirty="0"/>
              <a:t>Abstraction</a:t>
            </a:r>
            <a:r>
              <a:rPr lang="en-US" sz="2200" dirty="0"/>
              <a:t> is a </a:t>
            </a:r>
            <a:r>
              <a:rPr lang="en-US" sz="2200" b="1" dirty="0">
                <a:solidFill>
                  <a:srgbClr val="0000FF"/>
                </a:solidFill>
              </a:rPr>
              <a:t>process of hiding the implementation details </a:t>
            </a:r>
            <a:r>
              <a:rPr lang="en-US" sz="2200" dirty="0"/>
              <a:t>and showing only functionality to the user.</a:t>
            </a:r>
          </a:p>
          <a:p>
            <a:pPr marL="290513" indent="-290513" algn="just">
              <a:buFont typeface="Arial" pitchFamily="34" charset="0"/>
              <a:buChar char="•"/>
            </a:pPr>
            <a:r>
              <a:rPr lang="en-US" sz="2200" dirty="0"/>
              <a:t>Another way, it </a:t>
            </a:r>
            <a:r>
              <a:rPr lang="en-US" sz="2200" b="1" dirty="0">
                <a:solidFill>
                  <a:srgbClr val="0000FF"/>
                </a:solidFill>
              </a:rPr>
              <a:t>shows only essential things </a:t>
            </a:r>
            <a:r>
              <a:rPr lang="en-US" sz="2200" dirty="0"/>
              <a:t>to the user and hides the internal details </a:t>
            </a:r>
          </a:p>
          <a:p>
            <a:pPr marL="290513" indent="-290513" algn="just">
              <a:buFont typeface="Arial" pitchFamily="34" charset="0"/>
              <a:buChar char="•"/>
            </a:pPr>
            <a:r>
              <a:rPr lang="en-US" sz="2200" dirty="0"/>
              <a:t>Example, </a:t>
            </a:r>
            <a:r>
              <a:rPr lang="en-US" sz="2200" b="1" dirty="0">
                <a:solidFill>
                  <a:srgbClr val="0000FF"/>
                </a:solidFill>
              </a:rPr>
              <a:t>sending SMS </a:t>
            </a:r>
            <a:r>
              <a:rPr lang="en-US" sz="2200" dirty="0"/>
              <a:t>where you type the text and send the message. </a:t>
            </a:r>
          </a:p>
          <a:p>
            <a:pPr marL="290513" indent="-290513" algn="just">
              <a:buFont typeface="Arial" pitchFamily="34" charset="0"/>
              <a:buChar char="•"/>
            </a:pPr>
            <a:r>
              <a:rPr lang="en-US" sz="2200" b="1" dirty="0">
                <a:solidFill>
                  <a:srgbClr val="FF0000"/>
                </a:solidFill>
              </a:rPr>
              <a:t>You don't know the internal processing </a:t>
            </a:r>
            <a:r>
              <a:rPr lang="en-US" sz="2200" dirty="0"/>
              <a:t>about the message delivery.</a:t>
            </a:r>
          </a:p>
          <a:p>
            <a:pPr marL="290513" indent="-290513" algn="just">
              <a:buFont typeface="Arial" pitchFamily="34" charset="0"/>
              <a:buChar char="•"/>
            </a:pPr>
            <a:r>
              <a:rPr lang="en-US" sz="2200" dirty="0"/>
              <a:t>Abstraction lets you focus on what the object does instead of how it does it. Ways to achieve Abstraction</a:t>
            </a:r>
          </a:p>
          <a:p>
            <a:pPr marL="290513" indent="-290513" algn="just"/>
            <a:r>
              <a:rPr lang="en-US" sz="2200" b="1" dirty="0"/>
              <a:t>There are two ways to achieve abstraction in java</a:t>
            </a:r>
          </a:p>
          <a:p>
            <a:pPr marL="290513" indent="-290513" algn="just">
              <a:buFont typeface="Arial" pitchFamily="34" charset="0"/>
              <a:buChar char="•"/>
            </a:pPr>
            <a:r>
              <a:rPr lang="en-US" sz="2200" b="1" dirty="0">
                <a:solidFill>
                  <a:srgbClr val="FF0000"/>
                </a:solidFill>
              </a:rPr>
              <a:t>Abstract class and Interface.</a:t>
            </a:r>
          </a:p>
          <a:p>
            <a:pPr marL="290513" indent="-290513" algn="just">
              <a:buFont typeface="Arial" pitchFamily="34" charset="0"/>
              <a:buChar char="•"/>
            </a:pPr>
            <a:endParaRPr lang="en-US" sz="22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32137"/>
            <a:ext cx="8305800" cy="5601533"/>
          </a:xfrm>
          <a:prstGeom prst="rect">
            <a:avLst/>
          </a:prstGeom>
          <a:noFill/>
          <a:ln w="9525">
            <a:noFill/>
            <a:miter lim="800000"/>
            <a:headEnd/>
            <a:tailEnd/>
          </a:ln>
        </p:spPr>
        <p:txBody>
          <a:bodyPr wrap="square">
            <a:spAutoFit/>
          </a:bodyPr>
          <a:lstStyle/>
          <a:p>
            <a:r>
              <a:rPr lang="en-US" sz="2000" b="1" dirty="0">
                <a:solidFill>
                  <a:srgbClr val="FF0000"/>
                </a:solidFill>
              </a:rPr>
              <a:t>Example of nested interface which is declared within the class</a:t>
            </a:r>
          </a:p>
          <a:p>
            <a:r>
              <a:rPr lang="en-US" sz="2000" dirty="0"/>
              <a:t>Let's see how we can define an interface inside the class and how we can access it.</a:t>
            </a:r>
          </a:p>
          <a:p>
            <a:r>
              <a:rPr lang="en-US" sz="2000" b="1" dirty="0"/>
              <a:t>TestNestedInterface2.java</a:t>
            </a:r>
            <a:endParaRPr lang="en-US" sz="2000" dirty="0"/>
          </a:p>
          <a:p>
            <a:r>
              <a:rPr lang="en-US" sz="2000" b="1" dirty="0"/>
              <a:t>class</a:t>
            </a:r>
            <a:r>
              <a:rPr lang="en-US" sz="2000" dirty="0"/>
              <a:t> A{  </a:t>
            </a:r>
          </a:p>
          <a:p>
            <a:r>
              <a:rPr lang="en-US" sz="2000" dirty="0"/>
              <a:t>  </a:t>
            </a:r>
            <a:r>
              <a:rPr lang="en-US" sz="2000" b="1" dirty="0"/>
              <a:t>interface</a:t>
            </a:r>
            <a:r>
              <a:rPr lang="en-US" sz="2000" dirty="0"/>
              <a:t> Message{  </a:t>
            </a:r>
          </a:p>
          <a:p>
            <a:r>
              <a:rPr lang="en-US" sz="2000" dirty="0"/>
              <a:t>   </a:t>
            </a:r>
            <a:r>
              <a:rPr lang="en-US" sz="2000" b="1" dirty="0"/>
              <a:t>void</a:t>
            </a:r>
            <a:r>
              <a:rPr lang="en-US" sz="2000" dirty="0"/>
              <a:t> </a:t>
            </a:r>
            <a:r>
              <a:rPr lang="en-US" sz="2000" dirty="0" err="1"/>
              <a:t>msg</a:t>
            </a:r>
            <a:r>
              <a:rPr lang="en-US" sz="2000" dirty="0"/>
              <a:t>();  </a:t>
            </a:r>
          </a:p>
          <a:p>
            <a:r>
              <a:rPr lang="en-US" sz="2000" dirty="0"/>
              <a:t>  }  </a:t>
            </a:r>
          </a:p>
          <a:p>
            <a:r>
              <a:rPr lang="en-US" sz="2000" dirty="0"/>
              <a:t>}  </a:t>
            </a:r>
          </a:p>
          <a:p>
            <a:r>
              <a:rPr lang="en-US" sz="2000" dirty="0"/>
              <a:t>  </a:t>
            </a:r>
          </a:p>
          <a:p>
            <a:r>
              <a:rPr lang="en-US" sz="2000" b="1" dirty="0"/>
              <a:t>class</a:t>
            </a:r>
            <a:r>
              <a:rPr lang="en-US" sz="2000" dirty="0"/>
              <a:t> TestNestedInterface2 </a:t>
            </a:r>
            <a:r>
              <a:rPr lang="en-US" sz="2000" b="1" dirty="0"/>
              <a:t>implements</a:t>
            </a:r>
            <a:r>
              <a:rPr lang="en-US" sz="2000" dirty="0"/>
              <a:t> </a:t>
            </a:r>
            <a:r>
              <a:rPr lang="en-US" sz="2000" dirty="0" err="1"/>
              <a:t>A.Message</a:t>
            </a:r>
            <a:r>
              <a:rPr lang="en-US" sz="2000" dirty="0"/>
              <a:t>{  </a:t>
            </a:r>
          </a:p>
          <a:p>
            <a:r>
              <a:rPr lang="en-US" sz="2000" dirty="0"/>
              <a:t> </a:t>
            </a:r>
            <a:r>
              <a:rPr lang="en-US" sz="2000" b="1" dirty="0"/>
              <a:t>public</a:t>
            </a:r>
            <a:r>
              <a:rPr lang="en-US" sz="2000" dirty="0"/>
              <a:t> </a:t>
            </a:r>
            <a:r>
              <a:rPr lang="en-US" sz="2000" b="1" dirty="0"/>
              <a:t>void</a:t>
            </a:r>
            <a:r>
              <a:rPr lang="en-US" sz="2000" dirty="0"/>
              <a:t> </a:t>
            </a:r>
            <a:r>
              <a:rPr lang="en-US" sz="2000" dirty="0" err="1"/>
              <a:t>msg</a:t>
            </a:r>
            <a:r>
              <a:rPr lang="en-US" sz="2000" dirty="0"/>
              <a:t>(){System.out.println("Hello nested interface");}  </a:t>
            </a:r>
          </a:p>
          <a:p>
            <a:r>
              <a:rPr lang="en-US" sz="2000" dirty="0"/>
              <a:t>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t>
            </a:r>
            <a:r>
              <a:rPr lang="en-US" sz="2000" dirty="0" err="1"/>
              <a:t>A.Message</a:t>
            </a:r>
            <a:r>
              <a:rPr lang="en-US" sz="2000" dirty="0"/>
              <a:t> message=</a:t>
            </a:r>
            <a:r>
              <a:rPr lang="en-US" sz="2000" b="1" dirty="0"/>
              <a:t>new</a:t>
            </a:r>
            <a:r>
              <a:rPr lang="en-US" sz="2000" dirty="0"/>
              <a:t> TestNestedInterface2();//</a:t>
            </a:r>
            <a:r>
              <a:rPr lang="en-US" sz="2000" dirty="0" err="1"/>
              <a:t>upcasting</a:t>
            </a:r>
            <a:r>
              <a:rPr lang="en-US" sz="2000" dirty="0"/>
              <a:t> here  </a:t>
            </a:r>
          </a:p>
          <a:p>
            <a:r>
              <a:rPr lang="en-US" sz="2000" dirty="0"/>
              <a:t>  message.msg();  </a:t>
            </a:r>
          </a:p>
          <a:p>
            <a:r>
              <a:rPr lang="en-US" sz="2000" dirty="0"/>
              <a:t> }  </a:t>
            </a:r>
          </a:p>
          <a:p>
            <a:r>
              <a:rPr lang="en-US" sz="2000" dirty="0"/>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371547" cy="461665"/>
          </a:xfrm>
          <a:prstGeom prst="rect">
            <a:avLst/>
          </a:prstGeom>
        </p:spPr>
        <p:txBody>
          <a:bodyPr wrap="none">
            <a:spAutoFit/>
          </a:bodyPr>
          <a:lstStyle/>
          <a:p>
            <a:r>
              <a:rPr lang="en-US" sz="2400" b="1" dirty="0">
                <a:solidFill>
                  <a:srgbClr val="0000FF"/>
                </a:solidFill>
              </a:rPr>
              <a:t>Interfaces in Java</a:t>
            </a:r>
          </a:p>
        </p:txBody>
      </p:sp>
      <p:sp>
        <p:nvSpPr>
          <p:cNvPr id="6" name="Rectangle 5"/>
          <p:cNvSpPr/>
          <p:nvPr/>
        </p:nvSpPr>
        <p:spPr>
          <a:xfrm>
            <a:off x="5105400" y="1905000"/>
            <a:ext cx="27432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FF0000"/>
                </a:solidFill>
              </a:rPr>
              <a:t>Output:</a:t>
            </a:r>
          </a:p>
          <a:p>
            <a:r>
              <a:rPr lang="en-US" sz="2000" dirty="0"/>
              <a:t>hello nested interface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1524000" y="0"/>
            <a:ext cx="6236194" cy="461665"/>
          </a:xfrm>
          <a:prstGeom prst="rect">
            <a:avLst/>
          </a:prstGeom>
        </p:spPr>
        <p:txBody>
          <a:bodyPr wrap="none">
            <a:spAutoFit/>
          </a:bodyPr>
          <a:lstStyle/>
          <a:p>
            <a:r>
              <a:rPr lang="en-US" sz="2400" b="1" dirty="0">
                <a:solidFill>
                  <a:srgbClr val="0000FF"/>
                </a:solidFill>
              </a:rPr>
              <a:t>Difference between abstract class and interface</a:t>
            </a:r>
          </a:p>
        </p:txBody>
      </p:sp>
      <p:graphicFrame>
        <p:nvGraphicFramePr>
          <p:cNvPr id="7" name="Table 6"/>
          <p:cNvGraphicFramePr>
            <a:graphicFrameLocks noGrp="1"/>
          </p:cNvGraphicFramePr>
          <p:nvPr/>
        </p:nvGraphicFramePr>
        <p:xfrm>
          <a:off x="533400" y="533400"/>
          <a:ext cx="8229600" cy="6020580"/>
        </p:xfrm>
        <a:graphic>
          <a:graphicData uri="http://schemas.openxmlformats.org/drawingml/2006/table">
            <a:tbl>
              <a:tblPr>
                <a:tableStyleId>{BC89EF96-8CEA-46FF-86C4-4CE0E7609802}</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87046">
                <a:tc>
                  <a:txBody>
                    <a:bodyPr/>
                    <a:lstStyle/>
                    <a:p>
                      <a:pPr algn="ctr" fontAlgn="t"/>
                      <a:r>
                        <a:rPr lang="en-US" sz="2000" b="1" dirty="0">
                          <a:solidFill>
                            <a:srgbClr val="FF0000"/>
                          </a:solidFill>
                        </a:rPr>
                        <a:t>Abstract class</a:t>
                      </a:r>
                      <a:endParaRPr lang="en-US" sz="2000" b="1" dirty="0">
                        <a:solidFill>
                          <a:srgbClr val="FF0000"/>
                        </a:solidFill>
                        <a:latin typeface="+mn-lt"/>
                      </a:endParaRPr>
                    </a:p>
                  </a:txBody>
                  <a:tcPr marL="42510" marR="42510" marT="42510" marB="42510"/>
                </a:tc>
                <a:tc>
                  <a:txBody>
                    <a:bodyPr/>
                    <a:lstStyle/>
                    <a:p>
                      <a:pPr algn="ctr" fontAlgn="t"/>
                      <a:r>
                        <a:rPr lang="en-US" sz="2000" b="1" dirty="0">
                          <a:solidFill>
                            <a:srgbClr val="FF0000"/>
                          </a:solidFill>
                        </a:rPr>
                        <a:t>Interface</a:t>
                      </a:r>
                      <a:endParaRPr lang="en-US" sz="2000" b="1" dirty="0">
                        <a:solidFill>
                          <a:srgbClr val="FF0000"/>
                        </a:solidFill>
                        <a:latin typeface="+mn-lt"/>
                      </a:endParaRPr>
                    </a:p>
                  </a:txBody>
                  <a:tcPr marL="42510" marR="42510" marT="42510" marB="42510"/>
                </a:tc>
                <a:extLst>
                  <a:ext uri="{0D108BD9-81ED-4DB2-BD59-A6C34878D82A}">
                    <a16:rowId xmlns:a16="http://schemas.microsoft.com/office/drawing/2014/main" val="10000"/>
                  </a:ext>
                </a:extLst>
              </a:tr>
              <a:tr h="464781">
                <a:tc>
                  <a:txBody>
                    <a:bodyPr/>
                    <a:lstStyle/>
                    <a:p>
                      <a:pPr algn="l" fontAlgn="t"/>
                      <a:r>
                        <a:rPr lang="en-US" sz="1600" dirty="0"/>
                        <a:t>1) Abstract class can have abstract and non-abstract methods.</a:t>
                      </a:r>
                      <a:endParaRPr lang="en-US" sz="1600" dirty="0">
                        <a:solidFill>
                          <a:srgbClr val="333333"/>
                        </a:solidFill>
                        <a:latin typeface="+mn-lt"/>
                      </a:endParaRPr>
                    </a:p>
                  </a:txBody>
                  <a:tcPr marL="28340" marR="28340" marT="28340" marB="28340"/>
                </a:tc>
                <a:tc>
                  <a:txBody>
                    <a:bodyPr/>
                    <a:lstStyle/>
                    <a:p>
                      <a:pPr algn="l" fontAlgn="t"/>
                      <a:r>
                        <a:rPr lang="en-US" sz="1600"/>
                        <a:t>Interface can have only abstract methods. Since Java 8, it can have default and static methods also.</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1"/>
                  </a:ext>
                </a:extLst>
              </a:tr>
              <a:tr h="362756">
                <a:tc>
                  <a:txBody>
                    <a:bodyPr/>
                    <a:lstStyle/>
                    <a:p>
                      <a:pPr algn="l" fontAlgn="t"/>
                      <a:r>
                        <a:rPr lang="en-US" sz="1600"/>
                        <a:t>2) Abstract class doesn't support multiple inheritance.</a:t>
                      </a:r>
                      <a:endParaRPr lang="en-US" sz="1600">
                        <a:solidFill>
                          <a:srgbClr val="333333"/>
                        </a:solidFill>
                        <a:latin typeface="+mn-lt"/>
                      </a:endParaRPr>
                    </a:p>
                  </a:txBody>
                  <a:tcPr marL="28340" marR="28340" marT="28340" marB="28340"/>
                </a:tc>
                <a:tc>
                  <a:txBody>
                    <a:bodyPr/>
                    <a:lstStyle/>
                    <a:p>
                      <a:pPr algn="l" fontAlgn="t"/>
                      <a:r>
                        <a:rPr lang="en-US" sz="1600"/>
                        <a:t>Interface supports multiple inheritance.</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2"/>
                  </a:ext>
                </a:extLst>
              </a:tr>
              <a:tr h="362756">
                <a:tc>
                  <a:txBody>
                    <a:bodyPr/>
                    <a:lstStyle/>
                    <a:p>
                      <a:pPr algn="l" fontAlgn="t"/>
                      <a:r>
                        <a:rPr lang="en-US" sz="1600"/>
                        <a:t>3) Abstract class can have final, non-final, static and non-static variables.</a:t>
                      </a:r>
                      <a:endParaRPr lang="en-US" sz="1600">
                        <a:solidFill>
                          <a:srgbClr val="333333"/>
                        </a:solidFill>
                        <a:latin typeface="+mn-lt"/>
                      </a:endParaRPr>
                    </a:p>
                  </a:txBody>
                  <a:tcPr marL="28340" marR="28340" marT="28340" marB="28340"/>
                </a:tc>
                <a:tc>
                  <a:txBody>
                    <a:bodyPr/>
                    <a:lstStyle/>
                    <a:p>
                      <a:pPr algn="l" fontAlgn="t"/>
                      <a:r>
                        <a:rPr lang="en-US" sz="1600" dirty="0"/>
                        <a:t>Interface has only static and final variables.</a:t>
                      </a:r>
                      <a:endParaRPr lang="en-US" sz="1600" dirty="0">
                        <a:solidFill>
                          <a:srgbClr val="333333"/>
                        </a:solidFill>
                        <a:latin typeface="+mn-lt"/>
                      </a:endParaRPr>
                    </a:p>
                  </a:txBody>
                  <a:tcPr marL="28340" marR="28340" marT="28340" marB="28340"/>
                </a:tc>
                <a:extLst>
                  <a:ext uri="{0D108BD9-81ED-4DB2-BD59-A6C34878D82A}">
                    <a16:rowId xmlns:a16="http://schemas.microsoft.com/office/drawing/2014/main" val="10003"/>
                  </a:ext>
                </a:extLst>
              </a:tr>
              <a:tr h="464781">
                <a:tc>
                  <a:txBody>
                    <a:bodyPr/>
                    <a:lstStyle/>
                    <a:p>
                      <a:pPr algn="l" fontAlgn="t"/>
                      <a:r>
                        <a:rPr lang="en-US" sz="1600"/>
                        <a:t>4) Abstract class can provide the implementation of interface.</a:t>
                      </a:r>
                      <a:endParaRPr lang="en-US" sz="1600">
                        <a:solidFill>
                          <a:srgbClr val="333333"/>
                        </a:solidFill>
                        <a:latin typeface="+mn-lt"/>
                      </a:endParaRPr>
                    </a:p>
                  </a:txBody>
                  <a:tcPr marL="28340" marR="28340" marT="28340" marB="28340"/>
                </a:tc>
                <a:tc>
                  <a:txBody>
                    <a:bodyPr/>
                    <a:lstStyle/>
                    <a:p>
                      <a:pPr algn="l" fontAlgn="t"/>
                      <a:r>
                        <a:rPr lang="en-US" sz="1600"/>
                        <a:t>Interface can't provide the implementation of abstract class.</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4"/>
                  </a:ext>
                </a:extLst>
              </a:tr>
              <a:tr h="362756">
                <a:tc>
                  <a:txBody>
                    <a:bodyPr/>
                    <a:lstStyle/>
                    <a:p>
                      <a:pPr algn="l" fontAlgn="t"/>
                      <a:r>
                        <a:rPr lang="en-US" sz="1600"/>
                        <a:t>5) The abstract keyword is used to declare abstract class.</a:t>
                      </a:r>
                      <a:endParaRPr lang="en-US" sz="1600">
                        <a:solidFill>
                          <a:srgbClr val="333333"/>
                        </a:solidFill>
                        <a:latin typeface="+mn-lt"/>
                      </a:endParaRPr>
                    </a:p>
                  </a:txBody>
                  <a:tcPr marL="28340" marR="28340" marT="28340" marB="28340"/>
                </a:tc>
                <a:tc>
                  <a:txBody>
                    <a:bodyPr/>
                    <a:lstStyle/>
                    <a:p>
                      <a:pPr algn="l" fontAlgn="t"/>
                      <a:r>
                        <a:rPr lang="en-US" sz="1600"/>
                        <a:t>The interface keyword is used to declare interface.</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5"/>
                  </a:ext>
                </a:extLst>
              </a:tr>
              <a:tr h="464781">
                <a:tc>
                  <a:txBody>
                    <a:bodyPr/>
                    <a:lstStyle/>
                    <a:p>
                      <a:pPr algn="l" fontAlgn="t"/>
                      <a:r>
                        <a:rPr lang="en-US" sz="1600"/>
                        <a:t>6) An abstract class can extend another Java class and implement multiple Java interfaces.</a:t>
                      </a:r>
                      <a:endParaRPr lang="en-US" sz="1600">
                        <a:solidFill>
                          <a:srgbClr val="333333"/>
                        </a:solidFill>
                        <a:latin typeface="+mn-lt"/>
                      </a:endParaRPr>
                    </a:p>
                  </a:txBody>
                  <a:tcPr marL="28340" marR="28340" marT="28340" marB="28340"/>
                </a:tc>
                <a:tc>
                  <a:txBody>
                    <a:bodyPr/>
                    <a:lstStyle/>
                    <a:p>
                      <a:pPr algn="l" fontAlgn="t"/>
                      <a:r>
                        <a:rPr lang="en-US" sz="1600"/>
                        <a:t>An interface can extend another Java interface only.</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6"/>
                  </a:ext>
                </a:extLst>
              </a:tr>
              <a:tr h="362756">
                <a:tc>
                  <a:txBody>
                    <a:bodyPr/>
                    <a:lstStyle/>
                    <a:p>
                      <a:pPr algn="l" fontAlgn="t"/>
                      <a:r>
                        <a:rPr lang="en-US" sz="1600"/>
                        <a:t>7) An abstract class can be extended using keyword "extends".</a:t>
                      </a:r>
                      <a:endParaRPr lang="en-US" sz="1600">
                        <a:solidFill>
                          <a:srgbClr val="333333"/>
                        </a:solidFill>
                        <a:latin typeface="+mn-lt"/>
                      </a:endParaRPr>
                    </a:p>
                  </a:txBody>
                  <a:tcPr marL="28340" marR="28340" marT="28340" marB="28340"/>
                </a:tc>
                <a:tc>
                  <a:txBody>
                    <a:bodyPr/>
                    <a:lstStyle/>
                    <a:p>
                      <a:pPr algn="l" fontAlgn="t"/>
                      <a:r>
                        <a:rPr lang="en-US" sz="1600"/>
                        <a:t>An interface can be implemented using keyword "implements".</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7"/>
                  </a:ext>
                </a:extLst>
              </a:tr>
              <a:tr h="464781">
                <a:tc>
                  <a:txBody>
                    <a:bodyPr/>
                    <a:lstStyle/>
                    <a:p>
                      <a:pPr algn="l" fontAlgn="t"/>
                      <a:r>
                        <a:rPr lang="en-US" sz="1600"/>
                        <a:t>8) A Java abstract class can have class members like private, protected, etc.</a:t>
                      </a:r>
                      <a:endParaRPr lang="en-US" sz="1600">
                        <a:solidFill>
                          <a:srgbClr val="333333"/>
                        </a:solidFill>
                        <a:latin typeface="+mn-lt"/>
                      </a:endParaRPr>
                    </a:p>
                  </a:txBody>
                  <a:tcPr marL="28340" marR="28340" marT="28340" marB="28340"/>
                </a:tc>
                <a:tc>
                  <a:txBody>
                    <a:bodyPr/>
                    <a:lstStyle/>
                    <a:p>
                      <a:pPr algn="l" fontAlgn="t"/>
                      <a:r>
                        <a:rPr lang="en-US" sz="1600"/>
                        <a:t>Members of a Java interface are public by default.</a:t>
                      </a:r>
                      <a:endParaRPr lang="en-US" sz="1600">
                        <a:solidFill>
                          <a:srgbClr val="333333"/>
                        </a:solidFill>
                        <a:latin typeface="+mn-lt"/>
                      </a:endParaRPr>
                    </a:p>
                  </a:txBody>
                  <a:tcPr marL="28340" marR="28340" marT="28340" marB="28340"/>
                </a:tc>
                <a:extLst>
                  <a:ext uri="{0D108BD9-81ED-4DB2-BD59-A6C34878D82A}">
                    <a16:rowId xmlns:a16="http://schemas.microsoft.com/office/drawing/2014/main" val="10008"/>
                  </a:ext>
                </a:extLst>
              </a:tr>
              <a:tr h="566806">
                <a:tc>
                  <a:txBody>
                    <a:bodyPr/>
                    <a:lstStyle/>
                    <a:p>
                      <a:pPr algn="l" fontAlgn="t"/>
                      <a:r>
                        <a:rPr lang="en-US" sz="1600" dirty="0"/>
                        <a:t>9)Example:</a:t>
                      </a:r>
                      <a:br>
                        <a:rPr lang="en-US" sz="1600" dirty="0"/>
                      </a:br>
                      <a:r>
                        <a:rPr lang="en-US" sz="1600" dirty="0"/>
                        <a:t>public abstract class Shape{</a:t>
                      </a:r>
                      <a:br>
                        <a:rPr lang="en-US" sz="1600" dirty="0"/>
                      </a:br>
                      <a:r>
                        <a:rPr lang="en-US" sz="1600" dirty="0"/>
                        <a:t>public abstract void draw();</a:t>
                      </a:r>
                      <a:br>
                        <a:rPr lang="en-US" sz="1600" dirty="0"/>
                      </a:br>
                      <a:r>
                        <a:rPr lang="en-US" sz="1600" dirty="0"/>
                        <a:t>}</a:t>
                      </a:r>
                      <a:endParaRPr lang="en-US" sz="1600" dirty="0">
                        <a:solidFill>
                          <a:srgbClr val="333333"/>
                        </a:solidFill>
                        <a:latin typeface="+mn-lt"/>
                      </a:endParaRPr>
                    </a:p>
                  </a:txBody>
                  <a:tcPr marL="28340" marR="28340" marT="28340" marB="28340"/>
                </a:tc>
                <a:tc>
                  <a:txBody>
                    <a:bodyPr/>
                    <a:lstStyle/>
                    <a:p>
                      <a:pPr algn="l" fontAlgn="t"/>
                      <a:r>
                        <a:rPr lang="en-US" sz="1600" dirty="0"/>
                        <a:t>Example:</a:t>
                      </a:r>
                      <a:br>
                        <a:rPr lang="en-US" sz="1600" dirty="0"/>
                      </a:br>
                      <a:r>
                        <a:rPr lang="en-US" sz="1600" dirty="0"/>
                        <a:t>public interface </a:t>
                      </a:r>
                      <a:r>
                        <a:rPr lang="en-US" sz="1600" dirty="0" err="1"/>
                        <a:t>Drawable</a:t>
                      </a:r>
                      <a:r>
                        <a:rPr lang="en-US" sz="1600" dirty="0"/>
                        <a:t>{</a:t>
                      </a:r>
                      <a:br>
                        <a:rPr lang="en-US" sz="1600" dirty="0"/>
                      </a:br>
                      <a:r>
                        <a:rPr lang="en-US" sz="1600" dirty="0"/>
                        <a:t>void draw();</a:t>
                      </a:r>
                      <a:br>
                        <a:rPr lang="en-US" sz="1600" dirty="0"/>
                      </a:br>
                      <a:r>
                        <a:rPr lang="en-US" sz="1600" dirty="0"/>
                        <a:t>}</a:t>
                      </a:r>
                      <a:endParaRPr lang="en-US" sz="1600" dirty="0">
                        <a:solidFill>
                          <a:srgbClr val="333333"/>
                        </a:solidFill>
                        <a:latin typeface="+mn-lt"/>
                      </a:endParaRPr>
                    </a:p>
                  </a:txBody>
                  <a:tcPr marL="28340" marR="28340" marT="28340" marB="28340"/>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Java prg - Unit-2 </a:t>
            </a:r>
            <a:endParaRPr lang="en-US"/>
          </a:p>
        </p:txBody>
      </p:sp>
      <p:sp>
        <p:nvSpPr>
          <p:cNvPr id="4" name="Rectangle 3"/>
          <p:cNvSpPr/>
          <p:nvPr/>
        </p:nvSpPr>
        <p:spPr>
          <a:xfrm>
            <a:off x="2057400" y="0"/>
            <a:ext cx="4578048" cy="369332"/>
          </a:xfrm>
          <a:prstGeom prst="rect">
            <a:avLst/>
          </a:prstGeom>
        </p:spPr>
        <p:txBody>
          <a:bodyPr wrap="none">
            <a:spAutoFit/>
          </a:bodyPr>
          <a:lstStyle/>
          <a:p>
            <a:r>
              <a:rPr lang="en-US" b="1" dirty="0">
                <a:solidFill>
                  <a:srgbClr val="0000FF"/>
                </a:solidFill>
              </a:rPr>
              <a:t>Example of abstract class and interface in Java</a:t>
            </a:r>
          </a:p>
        </p:txBody>
      </p:sp>
      <p:sp>
        <p:nvSpPr>
          <p:cNvPr id="5" name="Rectangle 4"/>
          <p:cNvSpPr/>
          <p:nvPr/>
        </p:nvSpPr>
        <p:spPr>
          <a:xfrm>
            <a:off x="152400" y="533400"/>
            <a:ext cx="5181600" cy="60631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FF0000"/>
                </a:solidFill>
              </a:rPr>
              <a:t>/Creating interface that has 4 methods  </a:t>
            </a:r>
          </a:p>
          <a:p>
            <a:r>
              <a:rPr lang="en-US" b="1" dirty="0"/>
              <a:t>interface</a:t>
            </a:r>
            <a:r>
              <a:rPr lang="en-US" dirty="0"/>
              <a:t> A{  </a:t>
            </a:r>
          </a:p>
          <a:p>
            <a:r>
              <a:rPr lang="en-US" b="1" dirty="0"/>
              <a:t>void</a:t>
            </a:r>
            <a:r>
              <a:rPr lang="en-US" dirty="0"/>
              <a:t> a();//</a:t>
            </a:r>
            <a:r>
              <a:rPr lang="en-US" dirty="0" err="1"/>
              <a:t>bydefault</a:t>
            </a:r>
            <a:r>
              <a:rPr lang="en-US" dirty="0"/>
              <a:t>, public and abstract  </a:t>
            </a:r>
          </a:p>
          <a:p>
            <a:r>
              <a:rPr lang="en-US" b="1" dirty="0"/>
              <a:t>void</a:t>
            </a:r>
            <a:r>
              <a:rPr lang="en-US" dirty="0"/>
              <a:t> b();  </a:t>
            </a:r>
          </a:p>
          <a:p>
            <a:r>
              <a:rPr lang="en-US" b="1" dirty="0"/>
              <a:t>void</a:t>
            </a:r>
            <a:r>
              <a:rPr lang="en-US" dirty="0"/>
              <a:t> c();  </a:t>
            </a:r>
          </a:p>
          <a:p>
            <a:r>
              <a:rPr lang="en-US" b="1" dirty="0"/>
              <a:t>void</a:t>
            </a:r>
            <a:r>
              <a:rPr lang="en-US" dirty="0"/>
              <a:t> d();  </a:t>
            </a:r>
          </a:p>
          <a:p>
            <a:r>
              <a:rPr lang="en-US" dirty="0"/>
              <a:t>}  </a:t>
            </a:r>
          </a:p>
          <a:p>
            <a:r>
              <a:rPr lang="en-US" dirty="0"/>
              <a:t>  </a:t>
            </a:r>
          </a:p>
          <a:p>
            <a:r>
              <a:rPr lang="en-US" sz="1600" b="1" dirty="0">
                <a:solidFill>
                  <a:srgbClr val="FF0000"/>
                </a:solidFill>
              </a:rPr>
              <a:t>//Creating abstract class that provides the implementation of one method of A interface  </a:t>
            </a:r>
          </a:p>
          <a:p>
            <a:r>
              <a:rPr lang="en-US" b="1" dirty="0"/>
              <a:t>abstract</a:t>
            </a:r>
            <a:r>
              <a:rPr lang="en-US" dirty="0"/>
              <a:t> </a:t>
            </a:r>
            <a:r>
              <a:rPr lang="en-US" b="1" dirty="0"/>
              <a:t>class</a:t>
            </a:r>
            <a:r>
              <a:rPr lang="en-US" dirty="0"/>
              <a:t> B </a:t>
            </a:r>
            <a:r>
              <a:rPr lang="en-US" b="1" dirty="0"/>
              <a:t>implements</a:t>
            </a:r>
            <a:r>
              <a:rPr lang="en-US" dirty="0"/>
              <a:t> A{  </a:t>
            </a:r>
          </a:p>
          <a:p>
            <a:r>
              <a:rPr lang="en-US" b="1" dirty="0"/>
              <a:t>public</a:t>
            </a:r>
            <a:r>
              <a:rPr lang="en-US" dirty="0"/>
              <a:t> </a:t>
            </a:r>
            <a:r>
              <a:rPr lang="en-US" b="1" dirty="0"/>
              <a:t>void</a:t>
            </a:r>
            <a:r>
              <a:rPr lang="en-US" dirty="0"/>
              <a:t> c()</a:t>
            </a:r>
          </a:p>
          <a:p>
            <a:r>
              <a:rPr lang="en-US" dirty="0"/>
              <a:t>{System.out.println("I am C");}  </a:t>
            </a:r>
          </a:p>
          <a:p>
            <a:r>
              <a:rPr lang="en-US" dirty="0"/>
              <a:t>}  </a:t>
            </a:r>
          </a:p>
          <a:p>
            <a:r>
              <a:rPr lang="en-US" sz="1600" b="1" dirty="0">
                <a:solidFill>
                  <a:srgbClr val="FF0000"/>
                </a:solidFill>
              </a:rPr>
              <a:t> //Creating subclass of abstract class, now we need to provide the implementation of rest of the methods  </a:t>
            </a:r>
          </a:p>
          <a:p>
            <a:r>
              <a:rPr lang="en-US" b="1" dirty="0"/>
              <a:t>class</a:t>
            </a:r>
            <a:r>
              <a:rPr lang="en-US" dirty="0"/>
              <a:t> M </a:t>
            </a:r>
            <a:r>
              <a:rPr lang="en-US" b="1" dirty="0"/>
              <a:t>extends</a:t>
            </a:r>
            <a:r>
              <a:rPr lang="en-US" dirty="0"/>
              <a:t> B{  </a:t>
            </a:r>
          </a:p>
          <a:p>
            <a:r>
              <a:rPr lang="en-US" b="1" dirty="0"/>
              <a:t>public</a:t>
            </a:r>
            <a:r>
              <a:rPr lang="en-US" dirty="0"/>
              <a:t> </a:t>
            </a:r>
            <a:r>
              <a:rPr lang="en-US" b="1" dirty="0"/>
              <a:t>void</a:t>
            </a:r>
            <a:r>
              <a:rPr lang="en-US" dirty="0"/>
              <a:t> a(){System.out.println("I am a");}  </a:t>
            </a:r>
          </a:p>
          <a:p>
            <a:r>
              <a:rPr lang="en-US" b="1" dirty="0"/>
              <a:t>public</a:t>
            </a:r>
            <a:r>
              <a:rPr lang="en-US" dirty="0"/>
              <a:t> </a:t>
            </a:r>
            <a:r>
              <a:rPr lang="en-US" b="1" dirty="0"/>
              <a:t>void</a:t>
            </a:r>
            <a:r>
              <a:rPr lang="en-US" dirty="0"/>
              <a:t> b(){System.out.println("I am b");}  </a:t>
            </a:r>
          </a:p>
          <a:p>
            <a:r>
              <a:rPr lang="en-US" b="1" dirty="0"/>
              <a:t>public</a:t>
            </a:r>
            <a:r>
              <a:rPr lang="en-US" dirty="0"/>
              <a:t> </a:t>
            </a:r>
            <a:r>
              <a:rPr lang="en-US" b="1" dirty="0"/>
              <a:t>void</a:t>
            </a:r>
            <a:r>
              <a:rPr lang="en-US" dirty="0"/>
              <a:t> d(){System.out.println("I am d");}  </a:t>
            </a:r>
          </a:p>
          <a:p>
            <a:r>
              <a:rPr lang="en-US" dirty="0"/>
              <a:t>}  </a:t>
            </a:r>
          </a:p>
          <a:p>
            <a:r>
              <a:rPr lang="en-US" dirty="0"/>
              <a:t> </a:t>
            </a:r>
          </a:p>
        </p:txBody>
      </p:sp>
      <p:sp>
        <p:nvSpPr>
          <p:cNvPr id="6" name="Rectangle 5"/>
          <p:cNvSpPr/>
          <p:nvPr/>
        </p:nvSpPr>
        <p:spPr>
          <a:xfrm>
            <a:off x="5410200" y="533400"/>
            <a:ext cx="35814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solidFill>
                  <a:srgbClr val="0000FF"/>
                </a:solidFill>
              </a:rPr>
              <a:t>//Creating a test class that calls the methods of A interface  </a:t>
            </a:r>
          </a:p>
          <a:p>
            <a:r>
              <a:rPr lang="en-US" b="1" dirty="0"/>
              <a:t>class</a:t>
            </a:r>
            <a:r>
              <a:rPr lang="en-US" dirty="0"/>
              <a:t> Test5{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r>
              <a:rPr lang="en-US" dirty="0"/>
              <a:t>{  </a:t>
            </a:r>
          </a:p>
          <a:p>
            <a:r>
              <a:rPr lang="en-US" dirty="0"/>
              <a:t>A </a:t>
            </a:r>
            <a:r>
              <a:rPr lang="en-US" dirty="0" err="1"/>
              <a:t>a</a:t>
            </a:r>
            <a:r>
              <a:rPr lang="en-US" dirty="0"/>
              <a:t>=</a:t>
            </a:r>
            <a:r>
              <a:rPr lang="en-US" b="1" dirty="0"/>
              <a:t>new</a:t>
            </a:r>
            <a:r>
              <a:rPr lang="en-US" dirty="0"/>
              <a:t> M();  </a:t>
            </a:r>
          </a:p>
          <a:p>
            <a:r>
              <a:rPr lang="en-US" dirty="0" err="1"/>
              <a:t>a.a</a:t>
            </a:r>
            <a:r>
              <a:rPr lang="en-US" dirty="0"/>
              <a:t>();  </a:t>
            </a:r>
          </a:p>
          <a:p>
            <a:r>
              <a:rPr lang="en-US" dirty="0" err="1"/>
              <a:t>a.b</a:t>
            </a:r>
            <a:r>
              <a:rPr lang="en-US" dirty="0"/>
              <a:t>();  </a:t>
            </a:r>
          </a:p>
          <a:p>
            <a:r>
              <a:rPr lang="en-US" dirty="0" err="1"/>
              <a:t>a.c</a:t>
            </a:r>
            <a:r>
              <a:rPr lang="en-US" dirty="0"/>
              <a:t>();  </a:t>
            </a:r>
          </a:p>
          <a:p>
            <a:r>
              <a:rPr lang="en-US" dirty="0" err="1"/>
              <a:t>a.d</a:t>
            </a:r>
            <a:r>
              <a:rPr lang="en-US" dirty="0"/>
              <a:t>();  </a:t>
            </a:r>
          </a:p>
          <a:p>
            <a:r>
              <a:rPr lang="en-US" dirty="0"/>
              <a:t>}}  </a:t>
            </a:r>
          </a:p>
          <a:p>
            <a:endParaRPr lang="en-US" dirty="0"/>
          </a:p>
        </p:txBody>
      </p:sp>
      <p:sp>
        <p:nvSpPr>
          <p:cNvPr id="7" name="Rectangle 6"/>
          <p:cNvSpPr/>
          <p:nvPr/>
        </p:nvSpPr>
        <p:spPr>
          <a:xfrm>
            <a:off x="5638800" y="4267200"/>
            <a:ext cx="16764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a:solidFill>
                  <a:srgbClr val="FF0000"/>
                </a:solidFill>
              </a:rPr>
              <a:t>Output:</a:t>
            </a:r>
          </a:p>
          <a:p>
            <a:r>
              <a:rPr lang="en-US" dirty="0"/>
              <a:t>I am a</a:t>
            </a:r>
          </a:p>
          <a:p>
            <a:r>
              <a:rPr lang="en-US" dirty="0"/>
              <a:t>I am b </a:t>
            </a:r>
          </a:p>
          <a:p>
            <a:r>
              <a:rPr lang="en-US" dirty="0"/>
              <a:t>I am c </a:t>
            </a:r>
          </a:p>
          <a:p>
            <a:r>
              <a:rPr lang="en-US" dirty="0"/>
              <a:t>I am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52400"/>
            <a:ext cx="8229600" cy="6492875"/>
          </a:xfrm>
        </p:spPr>
        <p:txBody>
          <a:bodyPr>
            <a:normAutofit/>
          </a:bodyPr>
          <a:lstStyle/>
          <a:p>
            <a:pPr marL="0" indent="0" eaLnBrk="1" hangingPunct="1">
              <a:buFont typeface="Arial" panose="020B0604020202020204" pitchFamily="34" charset="0"/>
              <a:buNone/>
              <a:defRPr/>
            </a:pPr>
            <a:r>
              <a:rPr lang="en-US" sz="2000" b="1" dirty="0">
                <a:solidFill>
                  <a:srgbClr val="0000CC"/>
                </a:solidFill>
              </a:rPr>
              <a:t>Applying Interfaces</a:t>
            </a:r>
          </a:p>
          <a:p>
            <a:pPr marL="0" indent="0" eaLnBrk="1" hangingPunct="1">
              <a:buFont typeface="Arial" panose="020B0604020202020204" pitchFamily="34" charset="0"/>
              <a:buNone/>
              <a:defRPr/>
            </a:pPr>
            <a:r>
              <a:rPr lang="en-US" sz="2000" dirty="0"/>
              <a:t>interface </a:t>
            </a:r>
            <a:r>
              <a:rPr lang="en-US" sz="2000" dirty="0" err="1"/>
              <a:t>IntStack</a:t>
            </a:r>
            <a:r>
              <a:rPr lang="en-US" sz="2000" dirty="0"/>
              <a:t>    </a:t>
            </a:r>
            <a:r>
              <a:rPr lang="en-US" sz="2000" b="1" dirty="0">
                <a:solidFill>
                  <a:srgbClr val="FF0000"/>
                </a:solidFill>
              </a:rPr>
              <a:t>// Define an integer stack interface</a:t>
            </a:r>
          </a:p>
          <a:p>
            <a:pPr eaLnBrk="1" hangingPunct="1">
              <a:buFont typeface="Arial" panose="020B0604020202020204" pitchFamily="34" charset="0"/>
              <a:buNone/>
              <a:defRPr/>
            </a:pPr>
            <a:r>
              <a:rPr lang="en-US" sz="2000" dirty="0"/>
              <a:t>{</a:t>
            </a:r>
          </a:p>
          <a:p>
            <a:pPr eaLnBrk="1" hangingPunct="1">
              <a:buFont typeface="Arial" panose="020B0604020202020204" pitchFamily="34" charset="0"/>
              <a:buNone/>
              <a:defRPr/>
            </a:pPr>
            <a:r>
              <a:rPr lang="en-US" sz="2000" dirty="0"/>
              <a:t>  void push(</a:t>
            </a:r>
            <a:r>
              <a:rPr lang="en-US" sz="2000" dirty="0" err="1"/>
              <a:t>int</a:t>
            </a:r>
            <a:r>
              <a:rPr lang="en-US" sz="2000" dirty="0"/>
              <a:t> item); 		// store an item</a:t>
            </a:r>
          </a:p>
          <a:p>
            <a:pPr eaLnBrk="1" hangingPunct="1">
              <a:buFont typeface="Arial" panose="020B0604020202020204" pitchFamily="34" charset="0"/>
              <a:buNone/>
              <a:defRPr/>
            </a:pPr>
            <a:r>
              <a:rPr lang="en-US" sz="2000" dirty="0"/>
              <a:t>  </a:t>
            </a:r>
            <a:r>
              <a:rPr lang="en-US" sz="2000" dirty="0" err="1"/>
              <a:t>int</a:t>
            </a:r>
            <a:r>
              <a:rPr lang="en-US" sz="2000" dirty="0"/>
              <a:t> pop(); 			// retrieve an item</a:t>
            </a:r>
          </a:p>
          <a:p>
            <a:pPr eaLnBrk="1" hangingPunct="1">
              <a:buFont typeface="Arial" panose="020B0604020202020204" pitchFamily="34" charset="0"/>
              <a:buNone/>
              <a:defRPr/>
            </a:pPr>
            <a:r>
              <a:rPr lang="en-US" sz="2000" dirty="0"/>
              <a:t>}</a:t>
            </a:r>
          </a:p>
          <a:p>
            <a:pPr eaLnBrk="1" hangingPunct="1">
              <a:buFont typeface="Arial" panose="020B0604020202020204" pitchFamily="34" charset="0"/>
              <a:buNone/>
              <a:defRPr/>
            </a:pPr>
            <a:r>
              <a:rPr lang="en-US" sz="2000" b="1" dirty="0">
                <a:solidFill>
                  <a:srgbClr val="FF0000"/>
                </a:solidFill>
              </a:rPr>
              <a:t>// An implementation of </a:t>
            </a:r>
            <a:r>
              <a:rPr lang="en-US" sz="2000" b="1" dirty="0" err="1">
                <a:solidFill>
                  <a:srgbClr val="FF0000"/>
                </a:solidFill>
              </a:rPr>
              <a:t>IntStack</a:t>
            </a:r>
            <a:r>
              <a:rPr lang="en-US" sz="2000" b="1" dirty="0">
                <a:solidFill>
                  <a:srgbClr val="FF0000"/>
                </a:solidFill>
              </a:rPr>
              <a:t> that uses fixed storage.</a:t>
            </a:r>
          </a:p>
          <a:p>
            <a:pPr eaLnBrk="1" hangingPunct="1">
              <a:buFont typeface="Arial" panose="020B0604020202020204" pitchFamily="34" charset="0"/>
              <a:buNone/>
              <a:defRPr/>
            </a:pPr>
            <a:r>
              <a:rPr lang="en-US" sz="2000" dirty="0"/>
              <a:t>class </a:t>
            </a:r>
            <a:r>
              <a:rPr lang="en-US" sz="2000" dirty="0" err="1"/>
              <a:t>FixedStack</a:t>
            </a:r>
            <a:r>
              <a:rPr lang="en-US" sz="2000" dirty="0"/>
              <a:t> implements </a:t>
            </a:r>
            <a:r>
              <a:rPr lang="en-US" sz="2000" dirty="0" err="1"/>
              <a:t>IntStack</a:t>
            </a:r>
            <a:r>
              <a:rPr lang="en-US" sz="2000" dirty="0"/>
              <a:t> {</a:t>
            </a:r>
          </a:p>
          <a:p>
            <a:pPr eaLnBrk="1" hangingPunct="1">
              <a:buFont typeface="Arial" panose="020B0604020202020204" pitchFamily="34" charset="0"/>
              <a:buNone/>
              <a:defRPr/>
            </a:pPr>
            <a:r>
              <a:rPr lang="en-US" sz="2000" dirty="0"/>
              <a:t>  private </a:t>
            </a:r>
            <a:r>
              <a:rPr lang="en-US" sz="2000" dirty="0" err="1"/>
              <a:t>int</a:t>
            </a:r>
            <a:r>
              <a:rPr lang="en-US" sz="2000" dirty="0"/>
              <a:t> </a:t>
            </a:r>
            <a:r>
              <a:rPr lang="en-US" sz="2000" dirty="0" err="1"/>
              <a:t>stck</a:t>
            </a:r>
            <a:r>
              <a:rPr lang="en-US" sz="2000" dirty="0"/>
              <a:t>[];</a:t>
            </a:r>
          </a:p>
          <a:p>
            <a:pPr eaLnBrk="1" hangingPunct="1">
              <a:buFont typeface="Arial" panose="020B0604020202020204" pitchFamily="34" charset="0"/>
              <a:buNone/>
              <a:defRPr/>
            </a:pPr>
            <a:r>
              <a:rPr lang="en-US" sz="2000" dirty="0"/>
              <a:t>  private </a:t>
            </a:r>
            <a:r>
              <a:rPr lang="en-US" sz="2000" dirty="0" err="1"/>
              <a:t>int</a:t>
            </a:r>
            <a:r>
              <a:rPr lang="en-US" sz="2000" dirty="0"/>
              <a:t> </a:t>
            </a:r>
            <a:r>
              <a:rPr lang="en-US" sz="2000" dirty="0" err="1"/>
              <a:t>tos</a:t>
            </a:r>
            <a:r>
              <a:rPr lang="en-US" sz="2000" dirty="0"/>
              <a:t>;</a:t>
            </a:r>
          </a:p>
          <a:p>
            <a:pPr eaLnBrk="1" hangingPunct="1">
              <a:buFont typeface="Arial" panose="020B0604020202020204" pitchFamily="34" charset="0"/>
              <a:buNone/>
              <a:defRPr/>
            </a:pPr>
            <a:r>
              <a:rPr lang="en-US" sz="2000" dirty="0"/>
              <a:t>  // allocate and initialize stack</a:t>
            </a:r>
          </a:p>
          <a:p>
            <a:pPr eaLnBrk="1" hangingPunct="1">
              <a:buFont typeface="Arial" panose="020B0604020202020204" pitchFamily="34" charset="0"/>
              <a:buNone/>
              <a:defRPr/>
            </a:pPr>
            <a:r>
              <a:rPr lang="en-US" sz="2000" dirty="0"/>
              <a:t>  </a:t>
            </a:r>
            <a:r>
              <a:rPr lang="en-US" sz="2000" dirty="0" err="1"/>
              <a:t>FixedStack</a:t>
            </a:r>
            <a:r>
              <a:rPr lang="en-US" sz="2000" dirty="0"/>
              <a:t>(</a:t>
            </a:r>
            <a:r>
              <a:rPr lang="en-US" sz="2000" dirty="0" err="1"/>
              <a:t>int</a:t>
            </a:r>
            <a:r>
              <a:rPr lang="en-US" sz="2000" dirty="0"/>
              <a:t> size) {</a:t>
            </a:r>
          </a:p>
          <a:p>
            <a:pPr eaLnBrk="1" hangingPunct="1">
              <a:buFont typeface="Arial" panose="020B0604020202020204" pitchFamily="34" charset="0"/>
              <a:buNone/>
              <a:defRPr/>
            </a:pPr>
            <a:r>
              <a:rPr lang="en-US" sz="2000" dirty="0"/>
              <a:t>    </a:t>
            </a:r>
            <a:r>
              <a:rPr lang="en-US" sz="2000" dirty="0" err="1"/>
              <a:t>stck</a:t>
            </a:r>
            <a:r>
              <a:rPr lang="en-US" sz="2000" dirty="0"/>
              <a:t> = new </a:t>
            </a:r>
            <a:r>
              <a:rPr lang="en-US" sz="2000" dirty="0" err="1"/>
              <a:t>int</a:t>
            </a:r>
            <a:r>
              <a:rPr lang="en-US" sz="2000" dirty="0"/>
              <a:t>[size];</a:t>
            </a:r>
          </a:p>
          <a:p>
            <a:pPr eaLnBrk="1" hangingPunct="1">
              <a:buFont typeface="Arial" panose="020B0604020202020204" pitchFamily="34" charset="0"/>
              <a:buNone/>
              <a:defRPr/>
            </a:pPr>
            <a:r>
              <a:rPr lang="en-US" sz="2000" dirty="0"/>
              <a:t>    </a:t>
            </a:r>
            <a:r>
              <a:rPr lang="en-US" sz="2000" dirty="0" err="1"/>
              <a:t>tos</a:t>
            </a:r>
            <a:r>
              <a:rPr lang="en-US" sz="2000" dirty="0"/>
              <a:t> = -1;     }</a:t>
            </a:r>
          </a:p>
        </p:txBody>
      </p:sp>
      <p:sp>
        <p:nvSpPr>
          <p:cNvPr id="4" name="Footer Placeholder 3"/>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228600"/>
            <a:ext cx="8229600" cy="6400800"/>
          </a:xfrm>
        </p:spPr>
        <p:txBody>
          <a:bodyPr>
            <a:normAutofit/>
          </a:bodyPr>
          <a:lstStyle/>
          <a:p>
            <a:pPr eaLnBrk="1" hangingPunct="1">
              <a:buFont typeface="Arial" charset="0"/>
              <a:buNone/>
            </a:pPr>
            <a:r>
              <a:rPr lang="en-US" sz="2000" b="1" dirty="0">
                <a:solidFill>
                  <a:srgbClr val="FF0000"/>
                </a:solidFill>
              </a:rPr>
              <a:t>  // Push an item onto the stack</a:t>
            </a:r>
          </a:p>
          <a:p>
            <a:pPr eaLnBrk="1" hangingPunct="1">
              <a:buFont typeface="Arial" charset="0"/>
              <a:buNone/>
            </a:pPr>
            <a:r>
              <a:rPr lang="en-US" sz="2000" dirty="0"/>
              <a:t>  public void push(</a:t>
            </a:r>
            <a:r>
              <a:rPr lang="en-US" sz="2000" dirty="0" err="1"/>
              <a:t>int</a:t>
            </a:r>
            <a:r>
              <a:rPr lang="en-US" sz="2000" dirty="0"/>
              <a:t> item) {</a:t>
            </a:r>
          </a:p>
          <a:p>
            <a:pPr eaLnBrk="1" hangingPunct="1">
              <a:buFont typeface="Arial" charset="0"/>
              <a:buNone/>
            </a:pPr>
            <a:r>
              <a:rPr lang="en-US" sz="2000" dirty="0"/>
              <a:t>    if(</a:t>
            </a:r>
            <a:r>
              <a:rPr lang="en-US" sz="2000" dirty="0" err="1"/>
              <a:t>tos</a:t>
            </a:r>
            <a:r>
              <a:rPr lang="en-US" sz="2000" dirty="0"/>
              <a:t>==stck.length-1) 	// use length member </a:t>
            </a:r>
          </a:p>
          <a:p>
            <a:pPr eaLnBrk="1" hangingPunct="1">
              <a:buFont typeface="Arial" charset="0"/>
              <a:buNone/>
            </a:pPr>
            <a:r>
              <a:rPr lang="en-US" sz="2000" dirty="0"/>
              <a:t>      System.out.println("Stack is full.");</a:t>
            </a:r>
          </a:p>
          <a:p>
            <a:pPr eaLnBrk="1" hangingPunct="1">
              <a:buFont typeface="Arial" charset="0"/>
              <a:buNone/>
            </a:pPr>
            <a:r>
              <a:rPr lang="en-US" sz="2000" dirty="0"/>
              <a:t>    else </a:t>
            </a:r>
          </a:p>
          <a:p>
            <a:pPr eaLnBrk="1" hangingPunct="1">
              <a:buFont typeface="Arial" charset="0"/>
              <a:buNone/>
            </a:pPr>
            <a:r>
              <a:rPr lang="en-US" sz="2000" dirty="0"/>
              <a:t>      </a:t>
            </a:r>
            <a:r>
              <a:rPr lang="en-US" sz="2000" dirty="0" err="1"/>
              <a:t>stck</a:t>
            </a:r>
            <a:r>
              <a:rPr lang="en-US" sz="2000" dirty="0"/>
              <a:t>[++</a:t>
            </a:r>
            <a:r>
              <a:rPr lang="en-US" sz="2000" dirty="0" err="1"/>
              <a:t>tos</a:t>
            </a:r>
            <a:r>
              <a:rPr lang="en-US" sz="2000" dirty="0"/>
              <a:t>] = item;</a:t>
            </a:r>
          </a:p>
          <a:p>
            <a:pPr eaLnBrk="1" hangingPunct="1">
              <a:buFont typeface="Arial" charset="0"/>
              <a:buNone/>
            </a:pPr>
            <a:r>
              <a:rPr lang="en-US" sz="2000" dirty="0"/>
              <a:t>  }</a:t>
            </a:r>
          </a:p>
          <a:p>
            <a:pPr eaLnBrk="1" hangingPunct="1">
              <a:buFont typeface="Arial" charset="0"/>
              <a:buNone/>
            </a:pPr>
            <a:r>
              <a:rPr lang="en-US" sz="2000" b="1" dirty="0">
                <a:solidFill>
                  <a:srgbClr val="FF0000"/>
                </a:solidFill>
              </a:rPr>
              <a:t>  // Pop an item from the stack</a:t>
            </a:r>
          </a:p>
          <a:p>
            <a:pPr eaLnBrk="1" hangingPunct="1">
              <a:buFont typeface="Arial" charset="0"/>
              <a:buNone/>
            </a:pPr>
            <a:r>
              <a:rPr lang="en-US" sz="2000" dirty="0"/>
              <a:t>  public </a:t>
            </a:r>
            <a:r>
              <a:rPr lang="en-US" sz="2000" dirty="0" err="1"/>
              <a:t>int</a:t>
            </a:r>
            <a:r>
              <a:rPr lang="en-US" sz="2000" dirty="0"/>
              <a:t> pop() {</a:t>
            </a:r>
          </a:p>
          <a:p>
            <a:pPr eaLnBrk="1" hangingPunct="1">
              <a:buFont typeface="Arial" charset="0"/>
              <a:buNone/>
            </a:pPr>
            <a:r>
              <a:rPr lang="en-US" sz="2000" dirty="0"/>
              <a:t>    if(</a:t>
            </a:r>
            <a:r>
              <a:rPr lang="en-US" sz="2000" dirty="0" err="1"/>
              <a:t>tos</a:t>
            </a:r>
            <a:r>
              <a:rPr lang="en-US" sz="2000" dirty="0"/>
              <a:t> &lt; 0) {</a:t>
            </a:r>
          </a:p>
          <a:p>
            <a:pPr eaLnBrk="1" hangingPunct="1">
              <a:buFont typeface="Arial" charset="0"/>
              <a:buNone/>
            </a:pPr>
            <a:r>
              <a:rPr lang="en-US" sz="2000" dirty="0"/>
              <a:t>      System.out.println("Stack underflow.");</a:t>
            </a:r>
          </a:p>
          <a:p>
            <a:pPr eaLnBrk="1" hangingPunct="1">
              <a:buFont typeface="Arial" charset="0"/>
              <a:buNone/>
            </a:pPr>
            <a:r>
              <a:rPr lang="en-US" sz="2000" dirty="0"/>
              <a:t>      return 0;        }</a:t>
            </a:r>
          </a:p>
          <a:p>
            <a:pPr eaLnBrk="1" hangingPunct="1">
              <a:buFont typeface="Arial" charset="0"/>
              <a:buNone/>
            </a:pPr>
            <a:r>
              <a:rPr lang="en-US" sz="2000" dirty="0"/>
              <a:t>    else </a:t>
            </a:r>
          </a:p>
          <a:p>
            <a:pPr eaLnBrk="1" hangingPunct="1">
              <a:buFont typeface="Arial" charset="0"/>
              <a:buNone/>
            </a:pPr>
            <a:r>
              <a:rPr lang="en-US" sz="2000" dirty="0"/>
              <a:t>      return </a:t>
            </a:r>
            <a:r>
              <a:rPr lang="en-US" sz="2000" dirty="0" err="1"/>
              <a:t>stck</a:t>
            </a:r>
            <a:r>
              <a:rPr lang="en-US" sz="2000" dirty="0"/>
              <a:t>[</a:t>
            </a:r>
            <a:r>
              <a:rPr lang="en-US" sz="2000" dirty="0" err="1"/>
              <a:t>tos</a:t>
            </a:r>
            <a:r>
              <a:rPr lang="en-US" sz="2000" dirty="0"/>
              <a:t>--];      }      }</a:t>
            </a:r>
          </a:p>
        </p:txBody>
      </p:sp>
      <p:sp>
        <p:nvSpPr>
          <p:cNvPr id="4" name="Footer Placeholder 3"/>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228600"/>
            <a:ext cx="8229600" cy="5902325"/>
          </a:xfrm>
        </p:spPr>
        <p:txBody>
          <a:bodyPr>
            <a:normAutofit/>
          </a:bodyPr>
          <a:lstStyle/>
          <a:p>
            <a:pPr marL="114300" indent="-114300" eaLnBrk="1" hangingPunct="1">
              <a:buFont typeface="Arial" panose="020B0604020202020204" pitchFamily="34" charset="0"/>
              <a:buNone/>
              <a:defRPr/>
            </a:pPr>
            <a:r>
              <a:rPr lang="en-US" sz="2000" dirty="0"/>
              <a:t>	</a:t>
            </a:r>
            <a:r>
              <a:rPr lang="en-US" sz="2000" b="1" dirty="0">
                <a:solidFill>
                  <a:srgbClr val="FF0000"/>
                </a:solidFill>
              </a:rPr>
              <a:t>class </a:t>
            </a:r>
            <a:r>
              <a:rPr lang="en-US" sz="2000" b="1" dirty="0" err="1">
                <a:solidFill>
                  <a:srgbClr val="FF0000"/>
                </a:solidFill>
              </a:rPr>
              <a:t>IFTest</a:t>
            </a:r>
            <a:r>
              <a:rPr lang="en-US" sz="2000" b="1" dirty="0">
                <a:solidFill>
                  <a:srgbClr val="FF0000"/>
                </a:solidFill>
              </a:rPr>
              <a:t> </a:t>
            </a:r>
            <a:r>
              <a:rPr lang="en-US" sz="2000" b="1" dirty="0">
                <a:solidFill>
                  <a:srgbClr val="0000CC"/>
                </a:solidFill>
              </a:rPr>
              <a:t>{</a:t>
            </a:r>
          </a:p>
          <a:p>
            <a:pPr eaLnBrk="1" hangingPunct="1">
              <a:buFont typeface="Arial" panose="020B0604020202020204" pitchFamily="34" charset="0"/>
              <a:buNone/>
              <a:defRPr/>
            </a:pPr>
            <a:r>
              <a:rPr lang="en-US" sz="2000" dirty="0"/>
              <a:t>  public static void main(String </a:t>
            </a:r>
            <a:r>
              <a:rPr lang="en-US" sz="2000" dirty="0" err="1"/>
              <a:t>args</a:t>
            </a:r>
            <a:r>
              <a:rPr lang="en-US" sz="2000" dirty="0"/>
              <a:t>[]) {</a:t>
            </a:r>
          </a:p>
          <a:p>
            <a:pPr eaLnBrk="1" hangingPunct="1">
              <a:buFont typeface="Arial" panose="020B0604020202020204" pitchFamily="34" charset="0"/>
              <a:buNone/>
              <a:defRPr/>
            </a:pPr>
            <a:r>
              <a:rPr lang="en-US" sz="2000" dirty="0"/>
              <a:t>    </a:t>
            </a:r>
            <a:r>
              <a:rPr lang="en-US" sz="2000" dirty="0" err="1"/>
              <a:t>FixedStack</a:t>
            </a:r>
            <a:r>
              <a:rPr lang="en-US" sz="2000" dirty="0"/>
              <a:t> mystack1 = new </a:t>
            </a:r>
            <a:r>
              <a:rPr lang="en-US" sz="2000" dirty="0" err="1"/>
              <a:t>FixedStack</a:t>
            </a:r>
            <a:r>
              <a:rPr lang="en-US" sz="2000" dirty="0"/>
              <a:t>(5);</a:t>
            </a:r>
          </a:p>
          <a:p>
            <a:pPr eaLnBrk="1" hangingPunct="1">
              <a:buFont typeface="Arial" panose="020B0604020202020204" pitchFamily="34" charset="0"/>
              <a:buNone/>
              <a:defRPr/>
            </a:pPr>
            <a:r>
              <a:rPr lang="en-US" sz="2000" dirty="0"/>
              <a:t>    </a:t>
            </a:r>
            <a:r>
              <a:rPr lang="en-US" sz="2000" dirty="0" err="1"/>
              <a:t>FixedStack</a:t>
            </a:r>
            <a:r>
              <a:rPr lang="en-US" sz="2000" dirty="0"/>
              <a:t> mystack2 = new </a:t>
            </a:r>
            <a:r>
              <a:rPr lang="en-US" sz="2000" dirty="0" err="1"/>
              <a:t>FixedStack</a:t>
            </a:r>
            <a:r>
              <a:rPr lang="en-US" sz="2000" dirty="0"/>
              <a:t>(8);</a:t>
            </a:r>
          </a:p>
          <a:p>
            <a:pPr eaLnBrk="1" hangingPunct="1">
              <a:buFont typeface="Arial" panose="020B0604020202020204" pitchFamily="34" charset="0"/>
              <a:buNone/>
              <a:defRPr/>
            </a:pPr>
            <a:r>
              <a:rPr lang="en-US" sz="2000" dirty="0"/>
              <a:t>    // push some numbers onto the stack</a:t>
            </a:r>
          </a:p>
          <a:p>
            <a:pPr eaLnBrk="1" hangingPunct="1">
              <a:buFont typeface="Arial" panose="020B0604020202020204" pitchFamily="34" charset="0"/>
              <a:buNone/>
              <a:defRPr/>
            </a:pPr>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&lt;5; </a:t>
            </a:r>
            <a:r>
              <a:rPr lang="en-US" sz="2000" dirty="0" err="1"/>
              <a:t>i</a:t>
            </a:r>
            <a:r>
              <a:rPr lang="en-US" sz="2000" dirty="0"/>
              <a:t>++) mystack1.push(</a:t>
            </a:r>
            <a:r>
              <a:rPr lang="en-US" sz="2000" dirty="0" err="1"/>
              <a:t>i</a:t>
            </a:r>
            <a:r>
              <a:rPr lang="en-US" sz="2000" dirty="0"/>
              <a:t>);</a:t>
            </a:r>
          </a:p>
          <a:p>
            <a:pPr eaLnBrk="1" hangingPunct="1">
              <a:buFont typeface="Arial" panose="020B0604020202020204" pitchFamily="34" charset="0"/>
              <a:buNone/>
              <a:defRPr/>
            </a:pPr>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&lt;8; </a:t>
            </a:r>
            <a:r>
              <a:rPr lang="en-US" sz="2000" dirty="0" err="1"/>
              <a:t>i</a:t>
            </a:r>
            <a:r>
              <a:rPr lang="en-US" sz="2000" dirty="0"/>
              <a:t>++) mystack2.push(</a:t>
            </a:r>
            <a:r>
              <a:rPr lang="en-US" sz="2000" dirty="0" err="1"/>
              <a:t>i</a:t>
            </a:r>
            <a:r>
              <a:rPr lang="en-US" sz="2000" dirty="0"/>
              <a:t>);</a:t>
            </a:r>
          </a:p>
          <a:p>
            <a:pPr eaLnBrk="1" hangingPunct="1">
              <a:buFont typeface="Arial" panose="020B0604020202020204" pitchFamily="34" charset="0"/>
              <a:buNone/>
              <a:defRPr/>
            </a:pPr>
            <a:r>
              <a:rPr lang="en-US" sz="2000" dirty="0"/>
              <a:t>    // pop those numbers off the stack</a:t>
            </a:r>
          </a:p>
          <a:p>
            <a:pPr eaLnBrk="1" hangingPunct="1">
              <a:buFont typeface="Arial" panose="020B0604020202020204" pitchFamily="34" charset="0"/>
              <a:buNone/>
              <a:defRPr/>
            </a:pPr>
            <a:r>
              <a:rPr lang="en-US" sz="2000" dirty="0"/>
              <a:t>    </a:t>
            </a:r>
            <a:r>
              <a:rPr lang="en-US" sz="2000" dirty="0" err="1"/>
              <a:t>System.out.println</a:t>
            </a:r>
            <a:r>
              <a:rPr lang="en-US" sz="2000" dirty="0"/>
              <a:t>("Stack in mystack1:");</a:t>
            </a:r>
          </a:p>
          <a:p>
            <a:pPr eaLnBrk="1" hangingPunct="1">
              <a:buFont typeface="Arial" panose="020B0604020202020204" pitchFamily="34" charset="0"/>
              <a:buNone/>
              <a:defRPr/>
            </a:pPr>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&lt;5; </a:t>
            </a:r>
            <a:r>
              <a:rPr lang="en-US" sz="2000" dirty="0" err="1"/>
              <a:t>i</a:t>
            </a:r>
            <a:r>
              <a:rPr lang="en-US" sz="2000" dirty="0"/>
              <a:t>++) </a:t>
            </a:r>
          </a:p>
          <a:p>
            <a:pPr eaLnBrk="1" hangingPunct="1">
              <a:buFont typeface="Arial" panose="020B0604020202020204" pitchFamily="34" charset="0"/>
              <a:buNone/>
              <a:defRPr/>
            </a:pPr>
            <a:r>
              <a:rPr lang="en-US" sz="2000" dirty="0"/>
              <a:t>       </a:t>
            </a:r>
            <a:r>
              <a:rPr lang="en-US" sz="2000" dirty="0" err="1"/>
              <a:t>System.out.println</a:t>
            </a:r>
            <a:r>
              <a:rPr lang="en-US" sz="2000" dirty="0"/>
              <a:t>(mystack1.pop());</a:t>
            </a:r>
          </a:p>
          <a:p>
            <a:pPr eaLnBrk="1" hangingPunct="1">
              <a:buFont typeface="Arial" panose="020B0604020202020204" pitchFamily="34" charset="0"/>
              <a:buNone/>
              <a:defRPr/>
            </a:pPr>
            <a:r>
              <a:rPr lang="en-US" sz="2000" dirty="0"/>
              <a:t>    </a:t>
            </a:r>
            <a:r>
              <a:rPr lang="en-US" sz="2000" dirty="0" err="1"/>
              <a:t>System.out.println</a:t>
            </a:r>
            <a:r>
              <a:rPr lang="en-US" sz="2000" dirty="0"/>
              <a:t>("Stack in mystack2:");</a:t>
            </a:r>
          </a:p>
          <a:p>
            <a:pPr eaLnBrk="1" hangingPunct="1">
              <a:buFont typeface="Arial" panose="020B0604020202020204" pitchFamily="34" charset="0"/>
              <a:buNone/>
              <a:defRPr/>
            </a:pPr>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&lt;8; </a:t>
            </a:r>
            <a:r>
              <a:rPr lang="en-US" sz="2000" dirty="0" err="1"/>
              <a:t>i</a:t>
            </a:r>
            <a:r>
              <a:rPr lang="en-US" sz="2000" dirty="0"/>
              <a:t>++) </a:t>
            </a:r>
          </a:p>
          <a:p>
            <a:pPr eaLnBrk="1" hangingPunct="1">
              <a:buFont typeface="Arial" panose="020B0604020202020204" pitchFamily="34" charset="0"/>
              <a:buNone/>
              <a:defRPr/>
            </a:pPr>
            <a:r>
              <a:rPr lang="en-US" sz="2000" dirty="0"/>
              <a:t>       </a:t>
            </a:r>
            <a:r>
              <a:rPr lang="en-US" sz="2000" dirty="0" err="1"/>
              <a:t>System.out.println</a:t>
            </a:r>
            <a:r>
              <a:rPr lang="en-US" sz="2000" dirty="0"/>
              <a:t>(mystack2.pop());</a:t>
            </a:r>
          </a:p>
          <a:p>
            <a:pPr eaLnBrk="1" hangingPunct="1">
              <a:buFont typeface="Arial" panose="020B0604020202020204" pitchFamily="34" charset="0"/>
              <a:buNone/>
              <a:defRPr/>
            </a:pPr>
            <a:r>
              <a:rPr lang="en-US" sz="2000" dirty="0"/>
              <a:t>  }     </a:t>
            </a:r>
            <a:r>
              <a:rPr lang="en-US" sz="2000" b="1" dirty="0">
                <a:solidFill>
                  <a:srgbClr val="0000CC"/>
                </a:solidFill>
              </a:rPr>
              <a:t> }</a:t>
            </a:r>
          </a:p>
        </p:txBody>
      </p:sp>
      <p:sp>
        <p:nvSpPr>
          <p:cNvPr id="4" name="Footer Placeholder 3"/>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304800"/>
            <a:ext cx="8305800" cy="3581400"/>
          </a:xfrm>
        </p:spPr>
        <p:txBody>
          <a:bodyPr>
            <a:normAutofit/>
          </a:bodyPr>
          <a:lstStyle/>
          <a:p>
            <a:pPr algn="just" eaLnBrk="1" hangingPunct="1">
              <a:spcBef>
                <a:spcPts val="1000"/>
              </a:spcBef>
              <a:buFont typeface="Arial" charset="0"/>
              <a:buNone/>
            </a:pPr>
            <a:r>
              <a:rPr lang="en-US" sz="2400" b="1" dirty="0">
                <a:solidFill>
                  <a:srgbClr val="0000CC"/>
                </a:solidFill>
              </a:rPr>
              <a:t>	Interfaces can be Extended</a:t>
            </a:r>
          </a:p>
          <a:p>
            <a:pPr algn="just" eaLnBrk="1" hangingPunct="1">
              <a:spcBef>
                <a:spcPts val="1000"/>
              </a:spcBef>
            </a:pPr>
            <a:r>
              <a:rPr lang="en-US" sz="2400" dirty="0"/>
              <a:t>One interface can inherit another by use of the keyword </a:t>
            </a:r>
            <a:r>
              <a:rPr lang="en-US" sz="2400" b="1" dirty="0"/>
              <a:t>extends. </a:t>
            </a:r>
          </a:p>
          <a:p>
            <a:pPr algn="just" eaLnBrk="1" hangingPunct="1">
              <a:spcBef>
                <a:spcPts val="1000"/>
              </a:spcBef>
            </a:pPr>
            <a:r>
              <a:rPr lang="en-US" sz="2400" dirty="0"/>
              <a:t>When a class implements an interface that inherits another interface, it must provide implementations for all methods defined within the interface inheritance chain.</a:t>
            </a:r>
          </a:p>
        </p:txBody>
      </p:sp>
      <p:sp>
        <p:nvSpPr>
          <p:cNvPr id="4" name="Footer Placeholder 3"/>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914400" y="381000"/>
            <a:ext cx="7010400" cy="59436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447800" y="533400"/>
            <a:ext cx="4724400" cy="1143000"/>
          </a:xfrm>
          <a:prstGeom prst="rect">
            <a:avLst/>
          </a:prstGeom>
          <a:noFill/>
          <a:ln w="9525">
            <a:noFill/>
            <a:miter lim="800000"/>
            <a:headEnd/>
            <a:tailEnd/>
          </a:ln>
        </p:spPr>
      </p:pic>
      <p:pic>
        <p:nvPicPr>
          <p:cNvPr id="13315" name="Picture 3"/>
          <p:cNvPicPr>
            <a:picLocks noChangeAspect="1" noChangeArrowheads="1"/>
          </p:cNvPicPr>
          <p:nvPr/>
        </p:nvPicPr>
        <p:blipFill>
          <a:blip r:embed="rId3"/>
          <a:srcRect/>
          <a:stretch>
            <a:fillRect/>
          </a:stretch>
        </p:blipFill>
        <p:spPr bwMode="auto">
          <a:xfrm>
            <a:off x="1524000" y="1676400"/>
            <a:ext cx="2209800" cy="13716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Java prg - Unit-2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a:t>
            </a: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nit</a:t>
            </a: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a:t>
            </a:r>
            <a:r>
              <a:rPr lang="en-US" sz="2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Object-oriented Programming </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304800" y="762000"/>
            <a:ext cx="8458200" cy="5334000"/>
          </a:xfrm>
        </p:spPr>
        <p:txBody>
          <a:bodyPr>
            <a:noAutofit/>
          </a:bodyPr>
          <a:lstStyle/>
          <a:p>
            <a:pPr algn="just"/>
            <a:r>
              <a:rPr lang="en-US" sz="2400" b="1" dirty="0">
                <a:solidFill>
                  <a:srgbClr val="FF0000"/>
                </a:solidFill>
              </a:rPr>
              <a:t>Java OOP (Basics)</a:t>
            </a:r>
          </a:p>
          <a:p>
            <a:pPr algn="just"/>
            <a:r>
              <a:rPr lang="en-US" sz="2400" dirty="0"/>
              <a:t>Java Class and Objects, Java Methods, Java Constructor, Java Strings, Java Access Modifiers, Java this keyword, Java final keyword, Java Recursion, Java instance of Operator, Java Single Class and Anonymous Class, Java </a:t>
            </a:r>
            <a:r>
              <a:rPr lang="en-US" sz="2400" dirty="0" err="1"/>
              <a:t>enum</a:t>
            </a:r>
            <a:r>
              <a:rPr lang="en-US" sz="2400" dirty="0"/>
              <a:t> Class </a:t>
            </a:r>
          </a:p>
          <a:p>
            <a:pPr algn="just"/>
            <a:r>
              <a:rPr lang="en-US" sz="2400" b="1" dirty="0">
                <a:solidFill>
                  <a:srgbClr val="FF0000"/>
                </a:solidFill>
              </a:rPr>
              <a:t>Java OOP (Inheritance &amp; Polymorphism)</a:t>
            </a:r>
          </a:p>
          <a:p>
            <a:pPr algn="just"/>
            <a:r>
              <a:rPr lang="en-US" sz="2400" dirty="0"/>
              <a:t>Java Inheritance, Java Method Overriding, Java super Keyword, Abstract Class &amp;  Method, Java Interfaces, Java Polymorphism (overloading &amp; overriding), </a:t>
            </a:r>
            <a:r>
              <a:rPr lang="en-US" sz="2400" b="1" dirty="0">
                <a:solidFill>
                  <a:srgbClr val="0000FF"/>
                </a:solidFill>
              </a:rPr>
              <a:t>Java Encapsulation</a:t>
            </a:r>
          </a:p>
          <a:p>
            <a:pPr algn="just"/>
            <a:r>
              <a:rPr lang="en-US" sz="2400" b="1" dirty="0"/>
              <a:t> </a:t>
            </a:r>
            <a:r>
              <a:rPr lang="en-US" sz="2400" b="1" dirty="0">
                <a:solidFill>
                  <a:srgbClr val="FF0000"/>
                </a:solidFill>
              </a:rPr>
              <a:t>Java OOP (Other types of classes)</a:t>
            </a:r>
          </a:p>
          <a:p>
            <a:pPr algn="just"/>
            <a:r>
              <a:rPr lang="en-US" sz="2400" dirty="0"/>
              <a:t>Nested &amp; Inner Class, Java Static Class, Java Anonymous Class, Java </a:t>
            </a:r>
            <a:r>
              <a:rPr lang="pt-BR" sz="2400" dirty="0"/>
              <a:t>Singleton, Java enum Class, Java enum Constructor, Java enum </a:t>
            </a:r>
            <a:r>
              <a:rPr lang="en-US" sz="2400" dirty="0"/>
              <a:t>String, Java Reflection</a:t>
            </a:r>
            <a:endParaRPr lang="en-US" sz="2000" dirty="0"/>
          </a:p>
        </p:txBody>
      </p:sp>
      <p:sp>
        <p:nvSpPr>
          <p:cNvPr id="5" name="Footer Placeholder 4"/>
          <p:cNvSpPr>
            <a:spLocks noGrp="1"/>
          </p:cNvSpPr>
          <p:nvPr>
            <p:ph type="ftr" sz="quarter" idx="11"/>
          </p:nvPr>
        </p:nvSpPr>
        <p:spPr/>
        <p:txBody>
          <a:bodyPr/>
          <a:lstStyle/>
          <a:p>
            <a:r>
              <a:rPr lang="fi-FI" smtClean="0"/>
              <a:t>Java prg - Unit-2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82000" cy="5632311"/>
          </a:xfrm>
          <a:prstGeom prst="rect">
            <a:avLst/>
          </a:prstGeom>
          <a:noFill/>
          <a:ln w="9525">
            <a:noFill/>
            <a:miter lim="800000"/>
            <a:headEnd/>
            <a:tailEnd/>
          </a:ln>
        </p:spPr>
        <p:txBody>
          <a:bodyPr wrap="square">
            <a:spAutoFit/>
          </a:bodyPr>
          <a:lstStyle/>
          <a:p>
            <a:pPr marL="290513" indent="-290513" algn="just">
              <a:buFont typeface="Arial" pitchFamily="34" charset="0"/>
              <a:buChar char="•"/>
            </a:pPr>
            <a:r>
              <a:rPr lang="en-US" sz="2200" b="1" dirty="0">
                <a:solidFill>
                  <a:srgbClr val="FF0000"/>
                </a:solidFill>
              </a:rPr>
              <a:t>Abstract class in Java</a:t>
            </a:r>
          </a:p>
          <a:p>
            <a:pPr marL="290513" indent="-290513" algn="just">
              <a:buFont typeface="Arial" pitchFamily="34" charset="0"/>
              <a:buChar char="•"/>
            </a:pPr>
            <a:r>
              <a:rPr lang="en-US" sz="2200" dirty="0"/>
              <a:t>A class which is declared as </a:t>
            </a:r>
            <a:r>
              <a:rPr lang="en-US" sz="2200" b="1" dirty="0"/>
              <a:t>abstract is known as an abstract class. </a:t>
            </a:r>
          </a:p>
          <a:p>
            <a:pPr marL="290513" indent="-290513" algn="just">
              <a:buFont typeface="Arial" pitchFamily="34" charset="0"/>
              <a:buChar char="•"/>
            </a:pPr>
            <a:r>
              <a:rPr lang="en-US" sz="2200" dirty="0"/>
              <a:t>It can have abstract and non-abstract methods. It needs to be extended and its method implemented. It cannot be instantiated.</a:t>
            </a:r>
          </a:p>
          <a:p>
            <a:pPr marL="290513" indent="-290513" algn="just">
              <a:buFont typeface="Arial" pitchFamily="34" charset="0"/>
              <a:buChar char="•"/>
            </a:pPr>
            <a:endParaRPr lang="en-US" sz="2200" dirty="0"/>
          </a:p>
          <a:p>
            <a:pPr marL="290513" indent="-290513" algn="just"/>
            <a:r>
              <a:rPr lang="en-US" sz="2200" b="1" dirty="0">
                <a:solidFill>
                  <a:srgbClr val="FF0000"/>
                </a:solidFill>
              </a:rPr>
              <a:t>Points to Remember</a:t>
            </a:r>
          </a:p>
          <a:p>
            <a:pPr marL="290513" indent="-290513" algn="just">
              <a:buFont typeface="Arial" pitchFamily="34" charset="0"/>
              <a:buChar char="•"/>
            </a:pPr>
            <a:r>
              <a:rPr lang="en-US" sz="2200" dirty="0"/>
              <a:t>An abstract class must be declared with an </a:t>
            </a:r>
            <a:r>
              <a:rPr lang="en-US" sz="2200" b="1" dirty="0"/>
              <a:t>abstract keyword.</a:t>
            </a:r>
          </a:p>
          <a:p>
            <a:pPr marL="290513" indent="-290513" algn="just">
              <a:buFont typeface="Arial" pitchFamily="34" charset="0"/>
              <a:buChar char="•"/>
            </a:pPr>
            <a:r>
              <a:rPr lang="en-US" sz="2200" dirty="0"/>
              <a:t>It can have abstract and non-abstract methods.</a:t>
            </a:r>
          </a:p>
          <a:p>
            <a:pPr marL="290513" indent="-290513" algn="just">
              <a:buFont typeface="Arial" pitchFamily="34" charset="0"/>
              <a:buChar char="•"/>
            </a:pPr>
            <a:r>
              <a:rPr lang="en-US" sz="2200" dirty="0"/>
              <a:t>It cannot be instantiated.</a:t>
            </a:r>
          </a:p>
          <a:p>
            <a:pPr marL="290513" indent="-290513" algn="just">
              <a:buFont typeface="Arial" pitchFamily="34" charset="0"/>
              <a:buChar char="•"/>
            </a:pPr>
            <a:r>
              <a:rPr lang="en-US" sz="2200" dirty="0"/>
              <a:t>It can have </a:t>
            </a:r>
            <a:r>
              <a:rPr lang="en-US" sz="2200" b="1" dirty="0"/>
              <a:t>constructors and static methods </a:t>
            </a:r>
            <a:r>
              <a:rPr lang="en-US" sz="2200" dirty="0"/>
              <a:t>also.</a:t>
            </a:r>
          </a:p>
          <a:p>
            <a:pPr marL="290513" indent="-290513" algn="just">
              <a:buFont typeface="Arial" pitchFamily="34" charset="0"/>
              <a:buChar char="•"/>
            </a:pPr>
            <a:r>
              <a:rPr lang="en-US" sz="2200" dirty="0"/>
              <a:t>It can have </a:t>
            </a:r>
            <a:r>
              <a:rPr lang="en-US" sz="2200" b="1" dirty="0"/>
              <a:t>final methods </a:t>
            </a:r>
            <a:r>
              <a:rPr lang="en-US" sz="2200" dirty="0"/>
              <a:t>which will force the subclass not to change the body of the method.</a:t>
            </a:r>
          </a:p>
          <a:p>
            <a:pPr marL="290513" indent="-290513" algn="just">
              <a:buFont typeface="Arial" pitchFamily="34" charset="0"/>
              <a:buChar char="•"/>
            </a:pPr>
            <a:endParaRPr lang="en-US" sz="2200" dirty="0"/>
          </a:p>
          <a:p>
            <a:r>
              <a:rPr lang="en-US" sz="2400" b="1" dirty="0"/>
              <a:t>Example of abstract class</a:t>
            </a:r>
            <a:endParaRPr lang="en-US" sz="2400" dirty="0"/>
          </a:p>
          <a:p>
            <a:pPr lvl="1"/>
            <a:r>
              <a:rPr lang="en-US" sz="2800" b="1" dirty="0">
                <a:solidFill>
                  <a:srgbClr val="FF0000"/>
                </a:solidFill>
              </a:rPr>
              <a:t>abstract</a:t>
            </a:r>
            <a:r>
              <a:rPr lang="en-US" sz="2800" dirty="0">
                <a:solidFill>
                  <a:srgbClr val="FF0000"/>
                </a:solidFill>
              </a:rPr>
              <a:t> </a:t>
            </a:r>
            <a:r>
              <a:rPr lang="en-US" sz="2800" b="1" dirty="0">
                <a:solidFill>
                  <a:srgbClr val="FF0000"/>
                </a:solidFill>
              </a:rPr>
              <a:t>class</a:t>
            </a:r>
            <a:r>
              <a:rPr lang="en-US" sz="2800" dirty="0">
                <a:solidFill>
                  <a:srgbClr val="FF0000"/>
                </a:solidFill>
              </a:rPr>
              <a:t> A{} </a:t>
            </a:r>
            <a:r>
              <a:rPr lang="en-US" sz="2400" dirty="0"/>
              <a:t> </a:t>
            </a:r>
          </a:p>
          <a:p>
            <a:pPr marL="290513" indent="-290513" algn="just">
              <a:buFont typeface="Arial" pitchFamily="34" charset="0"/>
              <a:buChar char="•"/>
            </a:pPr>
            <a:endParaRPr lang="en-US" sz="22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2971800" y="152400"/>
            <a:ext cx="3342710" cy="523220"/>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en-IN" sz="2800" b="1" dirty="0">
                <a:solidFill>
                  <a:srgbClr val="0000FF"/>
                </a:solidFill>
                <a:latin typeface="+mn-lt"/>
                <a:cs typeface="Times New Roman" panose="02020603050405020304" pitchFamily="18" charset="0"/>
              </a:rPr>
              <a:t>Encapsulation in Java</a:t>
            </a:r>
          </a:p>
        </p:txBody>
      </p:sp>
      <p:sp>
        <p:nvSpPr>
          <p:cNvPr id="5" name="Footer Placeholder 4"/>
          <p:cNvSpPr>
            <a:spLocks noGrp="1"/>
          </p:cNvSpPr>
          <p:nvPr>
            <p:ph type="ftr" sz="quarter" idx="11"/>
          </p:nvPr>
        </p:nvSpPr>
        <p:spPr/>
        <p:txBody>
          <a:bodyPr/>
          <a:lstStyle/>
          <a:p>
            <a:pPr>
              <a:defRPr/>
            </a:pPr>
            <a:r>
              <a:rPr lang="fi-FI" smtClean="0"/>
              <a:t>Java prg - Unit-2 </a:t>
            </a:r>
            <a:endParaRPr lang="en-US"/>
          </a:p>
        </p:txBody>
      </p:sp>
      <p:pic>
        <p:nvPicPr>
          <p:cNvPr id="2050" name="Picture 2" descr="Why should Encapsulation to be used? | by Vaibhav Singh | Javarevisited |  Medium"/>
          <p:cNvPicPr>
            <a:picLocks noChangeAspect="1" noChangeArrowheads="1"/>
          </p:cNvPicPr>
          <p:nvPr/>
        </p:nvPicPr>
        <p:blipFill>
          <a:blip r:embed="rId2"/>
          <a:srcRect/>
          <a:stretch>
            <a:fillRect/>
          </a:stretch>
        </p:blipFill>
        <p:spPr bwMode="auto">
          <a:xfrm>
            <a:off x="381000" y="609600"/>
            <a:ext cx="4724400" cy="2729841"/>
          </a:xfrm>
          <a:prstGeom prst="rect">
            <a:avLst/>
          </a:prstGeom>
          <a:noFill/>
        </p:spPr>
      </p:pic>
      <p:pic>
        <p:nvPicPr>
          <p:cNvPr id="18440" name="Picture 8" descr="Encapsulation in Java"/>
          <p:cNvPicPr>
            <a:picLocks noChangeAspect="1" noChangeArrowheads="1"/>
          </p:cNvPicPr>
          <p:nvPr/>
        </p:nvPicPr>
        <p:blipFill>
          <a:blip r:embed="rId3"/>
          <a:srcRect t="21218"/>
          <a:stretch>
            <a:fillRect/>
          </a:stretch>
        </p:blipFill>
        <p:spPr bwMode="auto">
          <a:xfrm>
            <a:off x="2667000" y="3505200"/>
            <a:ext cx="6176204" cy="2546414"/>
          </a:xfrm>
          <a:prstGeom prst="rect">
            <a:avLst/>
          </a:prstGeom>
          <a:noFill/>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
          <p:cNvSpPr>
            <a:spLocks noChangeArrowheads="1"/>
          </p:cNvSpPr>
          <p:nvPr/>
        </p:nvSpPr>
        <p:spPr bwMode="auto">
          <a:xfrm>
            <a:off x="381000" y="609600"/>
            <a:ext cx="8305800" cy="5847755"/>
          </a:xfrm>
          <a:prstGeom prst="rect">
            <a:avLst/>
          </a:prstGeom>
          <a:noFill/>
          <a:ln w="9525">
            <a:noFill/>
            <a:miter lim="800000"/>
            <a:headEnd/>
            <a:tailEnd/>
          </a:ln>
        </p:spPr>
        <p:txBody>
          <a:bodyPr anchor="ctr">
            <a:spAutoFit/>
          </a:bodyPr>
          <a:lstStyle/>
          <a:p>
            <a:pPr marL="346075" indent="-346075" algn="just">
              <a:buFont typeface="Arial" pitchFamily="34" charset="0"/>
              <a:buChar char="•"/>
              <a:defRPr/>
            </a:pPr>
            <a:r>
              <a:rPr lang="en-US" sz="2200" dirty="0"/>
              <a:t>Encapsulation is </a:t>
            </a:r>
            <a:r>
              <a:rPr lang="en-US" sz="2200" b="1" dirty="0">
                <a:solidFill>
                  <a:srgbClr val="FF0000"/>
                </a:solidFill>
              </a:rPr>
              <a:t>one of the four fundamental OOP concepts. </a:t>
            </a:r>
            <a:r>
              <a:rPr lang="en-US" sz="2200" dirty="0"/>
              <a:t>The other three are inheritance, polymorphism, and abstraction.</a:t>
            </a:r>
          </a:p>
          <a:p>
            <a:pPr marL="346075" indent="-346075" algn="just">
              <a:buFont typeface="Arial" pitchFamily="34" charset="0"/>
              <a:buChar char="•"/>
              <a:defRPr/>
            </a:pPr>
            <a:r>
              <a:rPr lang="en-US" sz="2200" dirty="0"/>
              <a:t>Encapsulation in Java is a mechanism of </a:t>
            </a:r>
            <a:r>
              <a:rPr lang="en-US" sz="2200" b="1" dirty="0">
                <a:solidFill>
                  <a:srgbClr val="FF0000"/>
                </a:solidFill>
              </a:rPr>
              <a:t>wrapping the data (variables) and code acting on the data (methods) together as a single unit.</a:t>
            </a:r>
            <a:r>
              <a:rPr lang="en-US" sz="2200" dirty="0"/>
              <a:t> </a:t>
            </a:r>
          </a:p>
          <a:p>
            <a:pPr marL="346075" indent="-346075" algn="just">
              <a:buFont typeface="Arial" pitchFamily="34" charset="0"/>
              <a:buChar char="•"/>
              <a:defRPr/>
            </a:pPr>
            <a:r>
              <a:rPr lang="en-US" sz="2200" dirty="0"/>
              <a:t>In encapsulation, the variables of a class will be hidden from other classes, and can be accessed only through the methods of their current class. Therefore, it is also known as data hiding.</a:t>
            </a:r>
          </a:p>
          <a:p>
            <a:pPr marL="346075" indent="-346075" algn="just">
              <a:defRPr/>
            </a:pPr>
            <a:r>
              <a:rPr lang="en-US" sz="2200" b="1" dirty="0">
                <a:solidFill>
                  <a:srgbClr val="FF0000"/>
                </a:solidFill>
              </a:rPr>
              <a:t>To achieve encapsulation in Java −</a:t>
            </a:r>
          </a:p>
          <a:p>
            <a:pPr marL="346075" indent="-346075" algn="just">
              <a:buFont typeface="Arial" pitchFamily="34" charset="0"/>
              <a:buChar char="•"/>
              <a:defRPr/>
            </a:pPr>
            <a:r>
              <a:rPr lang="en-US" sz="2200" dirty="0"/>
              <a:t>Declare the variables of a class as private.</a:t>
            </a:r>
          </a:p>
          <a:p>
            <a:pPr marL="346075" indent="-346075" algn="just">
              <a:buFont typeface="Arial" pitchFamily="34" charset="0"/>
              <a:buChar char="•"/>
              <a:defRPr/>
            </a:pPr>
            <a:r>
              <a:rPr lang="en-US" sz="2200" dirty="0"/>
              <a:t>Provide public setter and getter methods to modify and view the variables values.</a:t>
            </a:r>
          </a:p>
          <a:p>
            <a:pPr lvl="0" eaLnBrk="0" fontAlgn="base" hangingPunct="0">
              <a:spcBef>
                <a:spcPct val="0"/>
              </a:spcBef>
              <a:spcAft>
                <a:spcPct val="0"/>
              </a:spcAft>
            </a:pPr>
            <a:endParaRPr kumimoji="0" lang="en-US" sz="2200" b="1" i="0" u="none" strike="noStrike" cap="none" normalizeH="0" baseline="0" dirty="0">
              <a:ln>
                <a:noFill/>
              </a:ln>
              <a:solidFill>
                <a:srgbClr val="FF0000"/>
              </a:solidFill>
              <a:effectLst/>
              <a:cs typeface="Arial" pitchFamily="34" charset="0"/>
            </a:endParaRPr>
          </a:p>
          <a:p>
            <a:pPr lvl="0" eaLnBrk="0" fontAlgn="base" hangingPunct="0">
              <a:spcBef>
                <a:spcPct val="0"/>
              </a:spcBef>
              <a:spcAft>
                <a:spcPct val="0"/>
              </a:spcAft>
            </a:pPr>
            <a:r>
              <a:rPr kumimoji="0" lang="en-US" sz="2200" b="1" i="0" u="none" strike="noStrike" cap="none" normalizeH="0" baseline="0" dirty="0">
                <a:ln>
                  <a:noFill/>
                </a:ln>
                <a:solidFill>
                  <a:srgbClr val="FF0000"/>
                </a:solidFill>
                <a:effectLst/>
                <a:cs typeface="Arial" pitchFamily="34" charset="0"/>
              </a:rPr>
              <a:t>Benefits of Encapsulation</a:t>
            </a:r>
          </a:p>
          <a:p>
            <a:pPr marL="344488" lvl="0" indent="-344488" eaLnBrk="0" fontAlgn="base" hangingPunct="0">
              <a:spcBef>
                <a:spcPct val="0"/>
              </a:spcBef>
              <a:spcAft>
                <a:spcPct val="0"/>
              </a:spcAft>
              <a:buFontTx/>
              <a:buChar char="•"/>
            </a:pPr>
            <a:r>
              <a:rPr kumimoji="0" lang="en-US" sz="2200" b="0" i="0" u="none" strike="noStrike" cap="none" normalizeH="0" baseline="0" dirty="0">
                <a:ln>
                  <a:noFill/>
                </a:ln>
                <a:solidFill>
                  <a:srgbClr val="000000"/>
                </a:solidFill>
                <a:effectLst/>
                <a:cs typeface="Arial" pitchFamily="34" charset="0"/>
              </a:rPr>
              <a:t>The fields of a class can be </a:t>
            </a:r>
            <a:r>
              <a:rPr kumimoji="0" lang="en-US" sz="2200" b="1" i="0" u="none" strike="noStrike" cap="none" normalizeH="0" baseline="0" dirty="0">
                <a:ln>
                  <a:noFill/>
                </a:ln>
                <a:solidFill>
                  <a:srgbClr val="000000"/>
                </a:solidFill>
                <a:effectLst/>
                <a:cs typeface="Arial" pitchFamily="34" charset="0"/>
              </a:rPr>
              <a:t>made read-only or write-only.</a:t>
            </a:r>
            <a:endParaRPr kumimoji="0" lang="en-US" sz="2200" b="1" i="0" u="none" strike="noStrike" cap="none" normalizeH="0" baseline="0" dirty="0">
              <a:ln>
                <a:noFill/>
              </a:ln>
              <a:solidFill>
                <a:schemeClr val="tx1"/>
              </a:solidFill>
              <a:effectLst/>
              <a:cs typeface="Arial" pitchFamily="34" charset="0"/>
            </a:endParaRPr>
          </a:p>
          <a:p>
            <a:pPr marL="344488" lvl="0" indent="-344488" eaLnBrk="0" fontAlgn="base" hangingPunct="0">
              <a:spcBef>
                <a:spcPct val="0"/>
              </a:spcBef>
              <a:spcAft>
                <a:spcPct val="0"/>
              </a:spcAft>
              <a:buFontTx/>
              <a:buChar char="•"/>
            </a:pPr>
            <a:r>
              <a:rPr kumimoji="0" lang="en-US" sz="2200" b="0" i="0" u="none" strike="noStrike" cap="none" normalizeH="0" baseline="0" dirty="0">
                <a:ln>
                  <a:noFill/>
                </a:ln>
                <a:solidFill>
                  <a:srgbClr val="000000"/>
                </a:solidFill>
                <a:effectLst/>
                <a:cs typeface="Arial" pitchFamily="34" charset="0"/>
              </a:rPr>
              <a:t>A class can have total control over what is </a:t>
            </a:r>
            <a:r>
              <a:rPr kumimoji="0" lang="en-US" sz="2200" b="1" i="0" u="none" strike="noStrike" cap="none" normalizeH="0" baseline="0" dirty="0">
                <a:ln>
                  <a:noFill/>
                </a:ln>
                <a:solidFill>
                  <a:srgbClr val="FF0000"/>
                </a:solidFill>
                <a:effectLst/>
                <a:cs typeface="Arial" pitchFamily="34" charset="0"/>
              </a:rPr>
              <a:t>stored in its fields.</a:t>
            </a:r>
          </a:p>
          <a:p>
            <a:pPr marL="346075" indent="-346075" algn="just">
              <a:buFont typeface="Arial" pitchFamily="34" charset="0"/>
              <a:buChar char="•"/>
              <a:defRPr/>
            </a:pPr>
            <a:endParaRPr lang="en-US" sz="2200" dirty="0"/>
          </a:p>
        </p:txBody>
      </p:sp>
      <p:sp>
        <p:nvSpPr>
          <p:cNvPr id="6148" name="Rectangle 4"/>
          <p:cNvSpPr>
            <a:spLocks noChangeArrowheads="1"/>
          </p:cNvSpPr>
          <p:nvPr/>
        </p:nvSpPr>
        <p:spPr bwMode="auto">
          <a:xfrm>
            <a:off x="2971800" y="152400"/>
            <a:ext cx="2264594" cy="523220"/>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en-IN" sz="2800" b="1" dirty="0">
                <a:solidFill>
                  <a:srgbClr val="0000FF"/>
                </a:solidFill>
                <a:latin typeface="+mn-lt"/>
                <a:cs typeface="Times New Roman" panose="02020603050405020304" pitchFamily="18" charset="0"/>
              </a:rPr>
              <a:t>Encapsulation</a:t>
            </a:r>
          </a:p>
        </p:txBody>
      </p:sp>
      <p:sp>
        <p:nvSpPr>
          <p:cNvPr id="5" name="Footer Placeholder 4"/>
          <p:cNvSpPr>
            <a:spLocks noGrp="1"/>
          </p:cNvSpPr>
          <p:nvPr>
            <p:ph type="ftr" sz="quarter" idx="11"/>
          </p:nvPr>
        </p:nvSpPr>
        <p:spPr/>
        <p:txBody>
          <a:bodyPr/>
          <a:lstStyle/>
          <a:p>
            <a:pPr>
              <a:defRPr/>
            </a:pPr>
            <a:r>
              <a:rPr lang="fi-FI" smtClean="0"/>
              <a:t>Java prg - Unit-2 </a:t>
            </a:r>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2971800" y="0"/>
            <a:ext cx="2264594" cy="523220"/>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en-IN" sz="2800" b="1" dirty="0">
                <a:solidFill>
                  <a:srgbClr val="0000FF"/>
                </a:solidFill>
                <a:latin typeface="+mn-lt"/>
                <a:cs typeface="Times New Roman" panose="02020603050405020304" pitchFamily="18" charset="0"/>
              </a:rPr>
              <a:t>Encapsulation</a:t>
            </a:r>
          </a:p>
        </p:txBody>
      </p:sp>
      <p:pic>
        <p:nvPicPr>
          <p:cNvPr id="1027" name="Picture 3"/>
          <p:cNvPicPr>
            <a:picLocks noChangeAspect="1" noChangeArrowheads="1"/>
          </p:cNvPicPr>
          <p:nvPr/>
        </p:nvPicPr>
        <p:blipFill>
          <a:blip r:embed="rId2"/>
          <a:srcRect/>
          <a:stretch>
            <a:fillRect/>
          </a:stretch>
        </p:blipFill>
        <p:spPr bwMode="auto">
          <a:xfrm>
            <a:off x="228600" y="457201"/>
            <a:ext cx="4191000" cy="6248400"/>
          </a:xfrm>
          <a:prstGeom prst="rect">
            <a:avLst/>
          </a:prstGeom>
          <a:noFill/>
          <a:ln w="9525">
            <a:noFill/>
            <a:miter lim="800000"/>
            <a:headEnd/>
            <a:tailEnd/>
          </a:ln>
          <a:effectLst/>
        </p:spPr>
      </p:pic>
      <p:sp>
        <p:nvSpPr>
          <p:cNvPr id="2" name="Footer Placeholder 1"/>
          <p:cNvSpPr>
            <a:spLocks noGrp="1"/>
          </p:cNvSpPr>
          <p:nvPr>
            <p:ph type="ftr" sz="quarter" idx="11"/>
          </p:nvPr>
        </p:nvSpPr>
        <p:spPr/>
        <p:txBody>
          <a:bodyPr/>
          <a:lstStyle/>
          <a:p>
            <a:r>
              <a:rPr lang="en-US" smtClean="0"/>
              <a:t>Java prg - Unit-2 </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2971800" y="0"/>
            <a:ext cx="2264594" cy="523220"/>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en-IN" sz="2800" b="1" dirty="0">
                <a:solidFill>
                  <a:srgbClr val="0000FF"/>
                </a:solidFill>
                <a:latin typeface="+mn-lt"/>
                <a:cs typeface="Times New Roman" panose="02020603050405020304" pitchFamily="18" charset="0"/>
              </a:rPr>
              <a:t>Encapsulation</a:t>
            </a:r>
          </a:p>
        </p:txBody>
      </p:sp>
      <p:sp>
        <p:nvSpPr>
          <p:cNvPr id="5" name="Footer Placeholder 4"/>
          <p:cNvSpPr>
            <a:spLocks noGrp="1"/>
          </p:cNvSpPr>
          <p:nvPr>
            <p:ph type="ftr" sz="quarter" idx="11"/>
          </p:nvPr>
        </p:nvSpPr>
        <p:spPr/>
        <p:txBody>
          <a:bodyPr/>
          <a:lstStyle/>
          <a:p>
            <a:pPr>
              <a:defRPr/>
            </a:pPr>
            <a:r>
              <a:rPr lang="fi-FI" smtClean="0"/>
              <a:t>Java prg - Unit-2 </a:t>
            </a:r>
            <a:endParaRPr lang="en-US" dirty="0"/>
          </a:p>
        </p:txBody>
      </p:sp>
      <p:pic>
        <p:nvPicPr>
          <p:cNvPr id="17410" name="Picture 2"/>
          <p:cNvPicPr>
            <a:picLocks noChangeAspect="1" noChangeArrowheads="1"/>
          </p:cNvPicPr>
          <p:nvPr/>
        </p:nvPicPr>
        <p:blipFill>
          <a:blip r:embed="rId2"/>
          <a:srcRect/>
          <a:stretch>
            <a:fillRect/>
          </a:stretch>
        </p:blipFill>
        <p:spPr bwMode="auto">
          <a:xfrm>
            <a:off x="457200" y="533400"/>
            <a:ext cx="8153400" cy="3147452"/>
          </a:xfrm>
          <a:prstGeom prst="rect">
            <a:avLst/>
          </a:prstGeom>
          <a:noFill/>
          <a:ln w="9525">
            <a:noFill/>
            <a:miter lim="800000"/>
            <a:headEnd/>
            <a:tailEnd/>
          </a:ln>
          <a:effectLst/>
        </p:spPr>
      </p:pic>
      <p:sp>
        <p:nvSpPr>
          <p:cNvPr id="8" name="Rectangle 7"/>
          <p:cNvSpPr/>
          <p:nvPr/>
        </p:nvSpPr>
        <p:spPr>
          <a:xfrm>
            <a:off x="381000" y="3962400"/>
            <a:ext cx="7848600" cy="1015663"/>
          </a:xfrm>
          <a:prstGeom prst="rect">
            <a:avLst/>
          </a:prstGeom>
        </p:spPr>
        <p:txBody>
          <a:bodyPr wrap="square">
            <a:spAutoFit/>
          </a:bodyPr>
          <a:lstStyle/>
          <a:p>
            <a:pPr lvl="0" fontAlgn="base">
              <a:spcBef>
                <a:spcPct val="0"/>
              </a:spcBef>
              <a:spcAft>
                <a:spcPct val="0"/>
              </a:spcAft>
            </a:pPr>
            <a:r>
              <a:rPr kumimoji="0" lang="en-US" sz="2000" b="0" i="0" u="none" strike="noStrike" cap="none" normalizeH="0" baseline="0" dirty="0">
                <a:ln>
                  <a:noFill/>
                </a:ln>
                <a:solidFill>
                  <a:schemeClr val="tx1"/>
                </a:solidFill>
                <a:effectLst/>
                <a:cs typeface="Arial" pitchFamily="34" charset="0"/>
              </a:rPr>
              <a:t>Output</a:t>
            </a:r>
          </a:p>
          <a:p>
            <a:pPr lvl="0" eaLnBrk="0" fontAlgn="base" hangingPunct="0">
              <a:spcBef>
                <a:spcPct val="0"/>
              </a:spcBef>
              <a:spcAft>
                <a:spcPct val="0"/>
              </a:spcAft>
            </a:pPr>
            <a:r>
              <a:rPr kumimoji="0" lang="en-US" sz="2000" b="0" i="0" u="none" strike="noStrike" cap="none" normalizeH="0" baseline="0" dirty="0">
                <a:ln>
                  <a:noFill/>
                </a:ln>
                <a:solidFill>
                  <a:schemeClr val="tx1"/>
                </a:solidFill>
                <a:effectLst/>
                <a:cs typeface="Courier New" pitchFamily="49" charset="0"/>
              </a:rPr>
              <a:t>Name : James Age : 20 </a:t>
            </a:r>
            <a:endParaRPr kumimoji="0" lang="en-US" sz="2000" b="0" i="0" u="none" strike="noStrike" cap="none" normalizeH="0" baseline="0" dirty="0">
              <a:ln>
                <a:noFill/>
              </a:ln>
              <a:solidFill>
                <a:schemeClr val="tx1"/>
              </a:solidFill>
              <a:effectLst/>
              <a:cs typeface="Arial" pitchFamily="34" charset="0"/>
            </a:endParaRPr>
          </a:p>
          <a:p>
            <a:pPr lvl="0" eaLnBrk="0" fontAlgn="base" hangingPunct="0">
              <a:spcBef>
                <a:spcPct val="0"/>
              </a:spcBef>
              <a:spcAft>
                <a:spcPct val="0"/>
              </a:spcAft>
            </a:pPr>
            <a:endParaRPr kumimoji="0" lang="en-US" sz="2000" b="0" i="0" u="none" strike="noStrike" cap="none" normalizeH="0" baseline="0" dirty="0">
              <a:ln>
                <a:noFill/>
              </a:ln>
              <a:solidFill>
                <a:schemeClr val="tx1"/>
              </a:solidFill>
              <a:effectLst/>
              <a:cs typeface="Arial"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2971800" y="0"/>
            <a:ext cx="2264594" cy="523220"/>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en-IN" sz="2800" b="1" dirty="0">
                <a:solidFill>
                  <a:srgbClr val="0000FF"/>
                </a:solidFill>
                <a:latin typeface="+mn-lt"/>
                <a:cs typeface="Times New Roman" panose="02020603050405020304" pitchFamily="18" charset="0"/>
              </a:rPr>
              <a:t>Encapsulation</a:t>
            </a:r>
          </a:p>
        </p:txBody>
      </p:sp>
      <p:sp>
        <p:nvSpPr>
          <p:cNvPr id="5" name="Footer Placeholder 4"/>
          <p:cNvSpPr>
            <a:spLocks noGrp="1"/>
          </p:cNvSpPr>
          <p:nvPr>
            <p:ph type="ftr" sz="quarter" idx="11"/>
          </p:nvPr>
        </p:nvSpPr>
        <p:spPr/>
        <p:txBody>
          <a:bodyPr/>
          <a:lstStyle/>
          <a:p>
            <a:pPr>
              <a:defRPr/>
            </a:pPr>
            <a:r>
              <a:rPr lang="fi-FI" smtClean="0"/>
              <a:t>Java prg - Unit-2 </a:t>
            </a:r>
            <a:endParaRPr lang="en-US" dirty="0"/>
          </a:p>
        </p:txBody>
      </p:sp>
      <p:sp>
        <p:nvSpPr>
          <p:cNvPr id="9" name="Rectangle 8"/>
          <p:cNvSpPr/>
          <p:nvPr/>
        </p:nvSpPr>
        <p:spPr>
          <a:xfrm>
            <a:off x="457200" y="533400"/>
            <a:ext cx="8077200" cy="6068328"/>
          </a:xfrm>
          <a:prstGeom prst="rect">
            <a:avLst/>
          </a:prstGeom>
        </p:spPr>
        <p:txBody>
          <a:bodyPr wrap="square" lIns="91440" tIns="45720" rIns="91440" bIns="45720" anchor="t">
            <a:spAutoFit/>
          </a:bodyPr>
          <a:lstStyle/>
          <a:p>
            <a:pPr lvl="0" fontAlgn="base">
              <a:spcBef>
                <a:spcPts val="200"/>
              </a:spcBef>
              <a:spcAft>
                <a:spcPct val="0"/>
              </a:spcAft>
            </a:pPr>
            <a:r>
              <a:rPr kumimoji="0" lang="en-US" sz="2000" i="0" u="none" strike="noStrike" cap="none" normalizeH="0" baseline="0" dirty="0">
                <a:ln>
                  <a:noFill/>
                </a:ln>
                <a:solidFill>
                  <a:srgbClr val="00008B"/>
                </a:solidFill>
                <a:effectLst/>
                <a:cs typeface="Courier New"/>
              </a:rPr>
              <a:t>class</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err="1">
                <a:ln>
                  <a:noFill/>
                </a:ln>
                <a:solidFill>
                  <a:srgbClr val="2B91AF"/>
                </a:solidFill>
                <a:effectLst/>
                <a:cs typeface="Courier New"/>
              </a:rPr>
              <a:t>EncapsulationDemo</a:t>
            </a:r>
            <a:endParaRPr lang="en-US" sz="2000" b="0" i="0" u="none" strike="noStrike" cap="none" normalizeH="0" baseline="0">
              <a:ln>
                <a:noFill/>
              </a:ln>
              <a:solidFill>
                <a:srgbClr val="2B91AF"/>
              </a:solidFill>
              <a:effectLst/>
              <a:cs typeface="Courier New"/>
            </a:endParaRPr>
          </a:p>
          <a:p>
            <a:pPr lvl="0" fontAlgn="base">
              <a:spcBef>
                <a:spcPts val="200"/>
              </a:spcBef>
              <a:spcAft>
                <a:spcPct val="0"/>
              </a:spcAft>
            </a:pPr>
            <a:r>
              <a:rPr lang="en-US" sz="2000" dirty="0">
                <a:solidFill>
                  <a:srgbClr val="000000"/>
                </a:solidFill>
                <a:cs typeface="Courier New" pitchFamily="49" charset="0"/>
              </a:rPr>
              <a:t>{</a:t>
            </a:r>
          </a:p>
          <a:p>
            <a:pPr fontAlgn="base">
              <a:spcBef>
                <a:spcPts val="200"/>
              </a:spcBef>
              <a:spcAft>
                <a:spcPct val="0"/>
              </a:spcAft>
            </a:pPr>
            <a:r>
              <a:rPr kumimoji="0" lang="en-US" sz="2000" b="0" i="0" u="none" strike="noStrike" cap="none" normalizeH="0" baseline="0" dirty="0">
                <a:ln>
                  <a:noFill/>
                </a:ln>
                <a:solidFill>
                  <a:srgbClr val="00008B"/>
                </a:solidFill>
                <a:effectLst/>
                <a:cs typeface="Courier New"/>
              </a:rPr>
              <a:t>private</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00008B"/>
                </a:solidFill>
                <a:effectLst/>
                <a:cs typeface="Courier New"/>
              </a:rPr>
              <a:t>int</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ssn</a:t>
            </a:r>
            <a:r>
              <a:rPr kumimoji="0" lang="en-US" sz="2000" b="0" i="0" u="none" strike="noStrike" cap="none" normalizeH="0" baseline="0" dirty="0">
                <a:ln>
                  <a:noFill/>
                </a:ln>
                <a:solidFill>
                  <a:srgbClr val="000000"/>
                </a:solidFill>
                <a:effectLst/>
                <a:cs typeface="Courier New"/>
              </a:rPr>
              <a:t>;</a:t>
            </a:r>
            <a:r>
              <a:rPr lang="en-US" sz="2000" dirty="0">
                <a:solidFill>
                  <a:srgbClr val="000000"/>
                </a:solidFill>
                <a:cs typeface="Courier New"/>
              </a:rPr>
              <a:t> </a:t>
            </a: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pitchFamily="49" charset="0"/>
              </a:rPr>
              <a:t>private</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2B91AF"/>
                </a:solidFill>
                <a:effectLst/>
                <a:cs typeface="Courier New" pitchFamily="49" charset="0"/>
              </a:rPr>
              <a:t>String</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empName</a:t>
            </a:r>
            <a:r>
              <a:rPr kumimoji="0" lang="en-US" sz="2000" b="0" i="0" u="none" strike="noStrike" cap="none" normalizeH="0" baseline="0" dirty="0">
                <a:ln>
                  <a:noFill/>
                </a:ln>
                <a:solidFill>
                  <a:srgbClr val="000000"/>
                </a:solidFill>
                <a:effectLst/>
                <a:cs typeface="Courier New" pitchFamily="49" charset="0"/>
              </a:rPr>
              <a:t>; </a:t>
            </a:r>
          </a:p>
          <a:p>
            <a:pPr fontAlgn="base">
              <a:spcBef>
                <a:spcPts val="200"/>
              </a:spcBef>
              <a:spcAft>
                <a:spcPct val="0"/>
              </a:spcAft>
            </a:pPr>
            <a:r>
              <a:rPr kumimoji="0" lang="en-US" sz="2000" b="0" i="0" u="none" strike="noStrike" cap="none" normalizeH="0" baseline="0" dirty="0">
                <a:ln>
                  <a:noFill/>
                </a:ln>
                <a:solidFill>
                  <a:srgbClr val="00008B"/>
                </a:solidFill>
                <a:effectLst/>
                <a:cs typeface="Courier New"/>
              </a:rPr>
              <a:t>private</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00008B"/>
                </a:solidFill>
                <a:effectLst/>
                <a:cs typeface="Courier New"/>
              </a:rPr>
              <a:t>int</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empAge</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808080"/>
                </a:solidFill>
                <a:effectLst/>
                <a:cs typeface="Courier New"/>
              </a:rPr>
              <a:t>//Getter and Setter methods</a:t>
            </a:r>
            <a:r>
              <a:rPr lang="en-US" sz="2000" dirty="0">
                <a:solidFill>
                  <a:srgbClr val="000000"/>
                </a:solidFill>
                <a:cs typeface="Courier New"/>
              </a:rPr>
              <a:t> </a:t>
            </a:r>
            <a:endParaRPr lang="en-US" sz="2000" b="0" i="0" u="none" strike="noStrike" cap="none" normalizeH="0" baseline="0" dirty="0">
              <a:ln>
                <a:noFill/>
              </a:ln>
              <a:solidFill>
                <a:srgbClr val="000000"/>
              </a:solidFill>
              <a:effectLst/>
              <a:cs typeface="Courier New" pitchFamily="49" charset="0"/>
            </a:endParaRP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a:rPr>
              <a:t>public</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00008B"/>
                </a:solidFill>
                <a:effectLst/>
                <a:cs typeface="Courier New"/>
              </a:rPr>
              <a:t>int</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getEmpSSN</a:t>
            </a:r>
            <a:r>
              <a:rPr kumimoji="0" lang="en-US" sz="2000" b="0" i="0" u="none" strike="noStrike" cap="none" normalizeH="0" baseline="0" dirty="0">
                <a:ln>
                  <a:noFill/>
                </a:ln>
                <a:solidFill>
                  <a:srgbClr val="000000"/>
                </a:solidFill>
                <a:effectLst/>
                <a:cs typeface="Courier New"/>
              </a:rPr>
              <a:t>()</a:t>
            </a:r>
            <a:endParaRPr lang="en-US" sz="2000" b="0" i="0" u="none" strike="noStrike" cap="none" normalizeH="0" baseline="0" dirty="0">
              <a:ln>
                <a:noFill/>
              </a:ln>
              <a:solidFill>
                <a:srgbClr val="000000"/>
              </a:solidFill>
              <a:effectLst/>
              <a:cs typeface="Courier New"/>
            </a:endParaRP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00008B"/>
                </a:solidFill>
                <a:effectLst/>
                <a:cs typeface="Courier New" pitchFamily="49" charset="0"/>
              </a:rPr>
              <a:t>return</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ssn</a:t>
            </a:r>
            <a:r>
              <a:rPr kumimoji="0" lang="en-US" sz="2000" b="0" i="0" u="none" strike="noStrike" cap="none" normalizeH="0" baseline="0" dirty="0">
                <a:ln>
                  <a:noFill/>
                </a:ln>
                <a:solidFill>
                  <a:srgbClr val="000000"/>
                </a:solidFill>
                <a:effectLst/>
                <a:cs typeface="Courier New" pitchFamily="49" charset="0"/>
              </a:rPr>
              <a:t>; } </a:t>
            </a: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pitchFamily="49" charset="0"/>
              </a:rPr>
              <a:t>public</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2B91AF"/>
                </a:solidFill>
                <a:effectLst/>
                <a:cs typeface="Courier New" pitchFamily="49" charset="0"/>
              </a:rPr>
              <a:t>String</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getEmpName</a:t>
            </a:r>
            <a:r>
              <a:rPr kumimoji="0" lang="en-US" sz="2000" b="0" i="0" u="none" strike="noStrike" cap="none" normalizeH="0" baseline="0" dirty="0">
                <a:ln>
                  <a:noFill/>
                </a:ln>
                <a:solidFill>
                  <a:srgbClr val="000000"/>
                </a:solidFill>
                <a:effectLst/>
                <a:cs typeface="Courier New" pitchFamily="49" charset="0"/>
              </a:rPr>
              <a:t>()</a:t>
            </a: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a:ln>
                  <a:noFill/>
                </a:ln>
                <a:solidFill>
                  <a:srgbClr val="00008B"/>
                </a:solidFill>
                <a:effectLst/>
                <a:cs typeface="Courier New" pitchFamily="49" charset="0"/>
              </a:rPr>
              <a:t>return</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empName</a:t>
            </a:r>
            <a:r>
              <a:rPr kumimoji="0" lang="en-US" sz="2000" b="0" i="0" u="none" strike="noStrike" cap="none" normalizeH="0" baseline="0" dirty="0">
                <a:ln>
                  <a:noFill/>
                </a:ln>
                <a:solidFill>
                  <a:srgbClr val="000000"/>
                </a:solidFill>
                <a:effectLst/>
                <a:cs typeface="Courier New" pitchFamily="49" charset="0"/>
              </a:rPr>
              <a:t>; } </a:t>
            </a: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a:rPr>
              <a:t>public</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00008B"/>
                </a:solidFill>
                <a:effectLst/>
                <a:cs typeface="Courier New"/>
              </a:rPr>
              <a:t>int</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getEmpAge</a:t>
            </a:r>
            <a:r>
              <a:rPr kumimoji="0" lang="en-US" sz="2000" b="0" i="0" u="none" strike="noStrike" cap="none" normalizeH="0" baseline="0" dirty="0">
                <a:ln>
                  <a:noFill/>
                </a:ln>
                <a:solidFill>
                  <a:srgbClr val="000000"/>
                </a:solidFill>
                <a:effectLst/>
                <a:cs typeface="Courier New"/>
              </a:rPr>
              <a:t>()</a:t>
            </a:r>
            <a:endParaRPr lang="en-US" sz="2000" b="0" i="0" u="none" strike="noStrike" cap="none" normalizeH="0" baseline="0" dirty="0">
              <a:ln>
                <a:noFill/>
              </a:ln>
              <a:solidFill>
                <a:srgbClr val="000000"/>
              </a:solidFill>
              <a:effectLst/>
              <a:cs typeface="Courier New"/>
            </a:endParaRP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a:ln>
                  <a:noFill/>
                </a:ln>
                <a:solidFill>
                  <a:srgbClr val="00008B"/>
                </a:solidFill>
                <a:effectLst/>
                <a:cs typeface="Courier New" pitchFamily="49" charset="0"/>
              </a:rPr>
              <a:t>return</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empAge</a:t>
            </a:r>
            <a:r>
              <a:rPr kumimoji="0" lang="en-US" sz="2000" b="0" i="0" u="none" strike="noStrike" cap="none" normalizeH="0" baseline="0" dirty="0">
                <a:ln>
                  <a:noFill/>
                </a:ln>
                <a:solidFill>
                  <a:srgbClr val="000000"/>
                </a:solidFill>
                <a:effectLst/>
                <a:cs typeface="Courier New" pitchFamily="49" charset="0"/>
              </a:rPr>
              <a:t>; } </a:t>
            </a: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a:rPr>
              <a:t>public</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00008B"/>
                </a:solidFill>
                <a:effectLst/>
                <a:cs typeface="Courier New"/>
              </a:rPr>
              <a:t>void</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setEmpAge</a:t>
            </a:r>
            <a:r>
              <a:rPr kumimoji="0" lang="en-US" sz="2000" b="0" i="0" u="none" strike="noStrike" cap="none" normalizeH="0" baseline="0" dirty="0">
                <a:ln>
                  <a:noFill/>
                </a:ln>
                <a:solidFill>
                  <a:srgbClr val="000000"/>
                </a:solidFill>
                <a:effectLst/>
                <a:cs typeface="Courier New"/>
              </a:rPr>
              <a:t>(</a:t>
            </a:r>
            <a:r>
              <a:rPr kumimoji="0" lang="en-US" sz="2000" b="0" i="0" u="none" strike="noStrike" cap="none" normalizeH="0" baseline="0" dirty="0">
                <a:ln>
                  <a:noFill/>
                </a:ln>
                <a:solidFill>
                  <a:srgbClr val="00008B"/>
                </a:solidFill>
                <a:effectLst/>
                <a:cs typeface="Courier New"/>
              </a:rPr>
              <a:t>int</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newValue</a:t>
            </a:r>
            <a:r>
              <a:rPr kumimoji="0" lang="en-US" sz="2000" b="0" i="0" u="none" strike="noStrike" cap="none" normalizeH="0" baseline="0" dirty="0">
                <a:ln>
                  <a:noFill/>
                </a:ln>
                <a:solidFill>
                  <a:srgbClr val="000000"/>
                </a:solidFill>
                <a:effectLst/>
                <a:cs typeface="Courier New"/>
              </a:rPr>
              <a:t>)</a:t>
            </a:r>
            <a:endParaRPr lang="en-US" sz="2000" b="0" i="0" u="none" strike="noStrike" cap="none" normalizeH="0" baseline="0" dirty="0">
              <a:ln>
                <a:noFill/>
              </a:ln>
              <a:solidFill>
                <a:srgbClr val="000000"/>
              </a:solidFill>
              <a:effectLst/>
              <a:cs typeface="Courier New"/>
            </a:endParaRP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empAge</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newValue</a:t>
            </a:r>
            <a:r>
              <a:rPr kumimoji="0" lang="en-US" sz="2000" b="0" i="0" u="none" strike="noStrike" cap="none" normalizeH="0" baseline="0" dirty="0">
                <a:ln>
                  <a:noFill/>
                </a:ln>
                <a:solidFill>
                  <a:srgbClr val="000000"/>
                </a:solidFill>
                <a:effectLst/>
                <a:cs typeface="Courier New" pitchFamily="49" charset="0"/>
              </a:rPr>
              <a:t>; } </a:t>
            </a: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pitchFamily="49" charset="0"/>
              </a:rPr>
              <a:t>public</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00008B"/>
                </a:solidFill>
                <a:effectLst/>
                <a:cs typeface="Courier New" pitchFamily="49" charset="0"/>
              </a:rPr>
              <a:t>void</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setEmpName</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2B91AF"/>
                </a:solidFill>
                <a:effectLst/>
                <a:cs typeface="Courier New" pitchFamily="49" charset="0"/>
              </a:rPr>
              <a:t>String</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newValue</a:t>
            </a:r>
            <a:r>
              <a:rPr kumimoji="0" lang="en-US" sz="2000" b="0" i="0" u="none" strike="noStrike" cap="none" normalizeH="0" baseline="0" dirty="0">
                <a:ln>
                  <a:noFill/>
                </a:ln>
                <a:solidFill>
                  <a:srgbClr val="000000"/>
                </a:solidFill>
                <a:effectLst/>
                <a:cs typeface="Courier New" pitchFamily="49" charset="0"/>
              </a:rPr>
              <a:t>)</a:t>
            </a: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empName</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newValue</a:t>
            </a:r>
            <a:r>
              <a:rPr kumimoji="0" lang="en-US" sz="2000" b="0" i="0" u="none" strike="noStrike" cap="none" normalizeH="0" baseline="0" dirty="0">
                <a:ln>
                  <a:noFill/>
                </a:ln>
                <a:solidFill>
                  <a:srgbClr val="000000"/>
                </a:solidFill>
                <a:effectLst/>
                <a:cs typeface="Courier New" pitchFamily="49" charset="0"/>
              </a:rPr>
              <a:t>; } </a:t>
            </a:r>
          </a:p>
          <a:p>
            <a:pPr lvl="0" fontAlgn="base">
              <a:spcBef>
                <a:spcPts val="200"/>
              </a:spcBef>
              <a:spcAft>
                <a:spcPct val="0"/>
              </a:spcAft>
            </a:pPr>
            <a:r>
              <a:rPr kumimoji="0" lang="en-US" sz="2000" b="0" i="0" u="none" strike="noStrike" cap="none" normalizeH="0" baseline="0" dirty="0">
                <a:ln>
                  <a:noFill/>
                </a:ln>
                <a:solidFill>
                  <a:srgbClr val="00008B"/>
                </a:solidFill>
                <a:effectLst/>
                <a:cs typeface="Courier New"/>
              </a:rPr>
              <a:t>public</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a:ln>
                  <a:noFill/>
                </a:ln>
                <a:solidFill>
                  <a:srgbClr val="00008B"/>
                </a:solidFill>
                <a:effectLst/>
                <a:cs typeface="Courier New"/>
              </a:rPr>
              <a:t>void</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setEmpSSN</a:t>
            </a:r>
            <a:r>
              <a:rPr kumimoji="0" lang="en-US" sz="2000" b="0" i="0" u="none" strike="noStrike" cap="none" normalizeH="0" baseline="0" dirty="0">
                <a:ln>
                  <a:noFill/>
                </a:ln>
                <a:solidFill>
                  <a:srgbClr val="000000"/>
                </a:solidFill>
                <a:effectLst/>
                <a:cs typeface="Courier New"/>
              </a:rPr>
              <a:t>(</a:t>
            </a:r>
            <a:r>
              <a:rPr kumimoji="0" lang="en-US" sz="2000" b="0" i="0" u="none" strike="noStrike" cap="none" normalizeH="0" baseline="0" dirty="0">
                <a:ln>
                  <a:noFill/>
                </a:ln>
                <a:solidFill>
                  <a:srgbClr val="00008B"/>
                </a:solidFill>
                <a:effectLst/>
                <a:cs typeface="Courier New"/>
              </a:rPr>
              <a:t>int</a:t>
            </a:r>
            <a:r>
              <a:rPr kumimoji="0" lang="en-US" sz="2000" b="0" i="0" u="none" strike="noStrike" cap="none" normalizeH="0" baseline="0" dirty="0">
                <a:ln>
                  <a:noFill/>
                </a:ln>
                <a:solidFill>
                  <a:srgbClr val="000000"/>
                </a:solidFill>
                <a:effectLst/>
                <a:cs typeface="Courier New"/>
              </a:rPr>
              <a:t> </a:t>
            </a:r>
            <a:r>
              <a:rPr kumimoji="0" lang="en-US" sz="2000" b="0" i="0" u="none" strike="noStrike" cap="none" normalizeH="0" baseline="0" dirty="0" err="1">
                <a:ln>
                  <a:noFill/>
                </a:ln>
                <a:solidFill>
                  <a:srgbClr val="000000"/>
                </a:solidFill>
                <a:effectLst/>
                <a:cs typeface="Courier New"/>
              </a:rPr>
              <a:t>newValue</a:t>
            </a:r>
            <a:r>
              <a:rPr kumimoji="0" lang="en-US" sz="2000" b="0" i="0" u="none" strike="noStrike" cap="none" normalizeH="0" baseline="0" dirty="0">
                <a:ln>
                  <a:noFill/>
                </a:ln>
                <a:solidFill>
                  <a:srgbClr val="000000"/>
                </a:solidFill>
                <a:effectLst/>
                <a:cs typeface="Courier New"/>
              </a:rPr>
              <a:t>)</a:t>
            </a:r>
            <a:endParaRPr lang="en-US" sz="2000" b="0" i="0" u="none" strike="noStrike" cap="none" normalizeH="0" baseline="0" dirty="0">
              <a:ln>
                <a:noFill/>
              </a:ln>
              <a:solidFill>
                <a:srgbClr val="000000"/>
              </a:solidFill>
              <a:effectLst/>
              <a:cs typeface="Courier New"/>
            </a:endParaRP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ssn</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newValue</a:t>
            </a:r>
            <a:r>
              <a:rPr kumimoji="0" lang="en-US" sz="2000" b="0" i="0" u="none" strike="noStrike" cap="none" normalizeH="0" baseline="0" dirty="0">
                <a:ln>
                  <a:noFill/>
                </a:ln>
                <a:solidFill>
                  <a:srgbClr val="000000"/>
                </a:solidFill>
                <a:effectLst/>
                <a:cs typeface="Courier New" pitchFamily="49" charset="0"/>
              </a:rPr>
              <a:t>; } </a:t>
            </a:r>
          </a:p>
          <a:p>
            <a:pPr lvl="0" fontAlgn="base">
              <a:spcBef>
                <a:spcPts val="200"/>
              </a:spcBef>
              <a:spcAft>
                <a:spcPct val="0"/>
              </a:spcAft>
            </a:pPr>
            <a:r>
              <a:rPr kumimoji="0" lang="en-US" sz="2000" b="0" i="0" u="none" strike="noStrike" cap="none" normalizeH="0" baseline="0" dirty="0">
                <a:ln>
                  <a:noFill/>
                </a:ln>
                <a:solidFill>
                  <a:srgbClr val="000000"/>
                </a:solidFill>
                <a:effectLst/>
                <a:cs typeface="Courier New" pitchFamily="49" charset="0"/>
              </a:rPr>
              <a:t>} </a:t>
            </a:r>
            <a:endParaRPr lang="en-US" sz="2000" dirty="0">
              <a:solidFill>
                <a:srgbClr val="000000"/>
              </a:solidFill>
              <a:cs typeface="Courier New" pitchFamily="49"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2971800" y="0"/>
            <a:ext cx="2264594" cy="523220"/>
          </a:xfrm>
          <a:prstGeom prst="rect">
            <a:avLst/>
          </a:prstGeom>
          <a:noFill/>
          <a:ln>
            <a:noFill/>
          </a:ln>
        </p:spPr>
        <p:txBody>
          <a:bodyPr wrap="non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defRPr/>
            </a:pPr>
            <a:r>
              <a:rPr lang="en-IN" sz="2800" b="1" dirty="0">
                <a:solidFill>
                  <a:srgbClr val="0000FF"/>
                </a:solidFill>
                <a:latin typeface="+mn-lt"/>
                <a:cs typeface="Times New Roman" panose="02020603050405020304" pitchFamily="18" charset="0"/>
              </a:rPr>
              <a:t>Encapsulation</a:t>
            </a:r>
          </a:p>
        </p:txBody>
      </p:sp>
      <p:sp>
        <p:nvSpPr>
          <p:cNvPr id="5" name="Footer Placeholder 4"/>
          <p:cNvSpPr>
            <a:spLocks noGrp="1"/>
          </p:cNvSpPr>
          <p:nvPr>
            <p:ph type="ftr" sz="quarter" idx="11"/>
          </p:nvPr>
        </p:nvSpPr>
        <p:spPr/>
        <p:txBody>
          <a:bodyPr/>
          <a:lstStyle/>
          <a:p>
            <a:pPr>
              <a:defRPr/>
            </a:pPr>
            <a:r>
              <a:rPr lang="fi-FI" smtClean="0"/>
              <a:t>Java prg - Unit-2 </a:t>
            </a:r>
            <a:endParaRPr lang="en-US" dirty="0"/>
          </a:p>
        </p:txBody>
      </p:sp>
      <p:sp>
        <p:nvSpPr>
          <p:cNvPr id="9" name="Rectangle 8"/>
          <p:cNvSpPr/>
          <p:nvPr/>
        </p:nvSpPr>
        <p:spPr>
          <a:xfrm>
            <a:off x="533400" y="533400"/>
            <a:ext cx="8077200" cy="6401753"/>
          </a:xfrm>
          <a:prstGeom prst="rect">
            <a:avLst/>
          </a:prstGeom>
        </p:spPr>
        <p:txBody>
          <a:bodyPr wrap="square">
            <a:spAutoFit/>
          </a:bodyPr>
          <a:lstStyle/>
          <a:p>
            <a:pPr lvl="0" fontAlgn="base">
              <a:spcBef>
                <a:spcPct val="0"/>
              </a:spcBef>
              <a:spcAft>
                <a:spcPct val="0"/>
              </a:spcAft>
            </a:pPr>
            <a:r>
              <a:rPr kumimoji="0" lang="en-US" sz="2000" b="0" i="0" u="none" strike="noStrike" cap="none" normalizeH="0" baseline="0" dirty="0">
                <a:ln>
                  <a:noFill/>
                </a:ln>
                <a:solidFill>
                  <a:srgbClr val="00008B"/>
                </a:solidFill>
                <a:effectLst/>
                <a:cs typeface="Courier New" pitchFamily="49" charset="0"/>
              </a:rPr>
              <a:t>public</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00008B"/>
                </a:solidFill>
                <a:effectLst/>
                <a:cs typeface="Courier New" pitchFamily="49" charset="0"/>
              </a:rPr>
              <a:t>class</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2B91AF"/>
                </a:solidFill>
                <a:effectLst/>
                <a:cs typeface="Courier New" pitchFamily="49" charset="0"/>
              </a:rPr>
              <a:t>EncapsTest</a:t>
            </a:r>
            <a:endParaRPr kumimoji="0" lang="en-US" sz="2000" b="0" i="0" u="none" strike="noStrike" cap="none" normalizeH="0" baseline="0" dirty="0">
              <a:ln>
                <a:noFill/>
              </a:ln>
              <a:solidFill>
                <a:srgbClr val="2B91AF"/>
              </a:solidFill>
              <a:effectLst/>
              <a:cs typeface="Courier New" pitchFamily="49" charset="0"/>
            </a:endParaRPr>
          </a:p>
          <a:p>
            <a:pPr lvl="0" fontAlgn="base">
              <a:spcBef>
                <a:spcPct val="0"/>
              </a:spcBef>
              <a:spcAft>
                <a:spcPct val="0"/>
              </a:spcAft>
            </a:pP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a:ln>
                  <a:noFill/>
                </a:ln>
                <a:solidFill>
                  <a:srgbClr val="00008B"/>
                </a:solidFill>
                <a:effectLst/>
                <a:cs typeface="Courier New" pitchFamily="49" charset="0"/>
              </a:rPr>
              <a:t>public</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00008B"/>
                </a:solidFill>
                <a:effectLst/>
                <a:cs typeface="Courier New" pitchFamily="49" charset="0"/>
              </a:rPr>
              <a:t>static</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a:ln>
                  <a:noFill/>
                </a:ln>
                <a:solidFill>
                  <a:srgbClr val="00008B"/>
                </a:solidFill>
                <a:effectLst/>
                <a:cs typeface="Courier New" pitchFamily="49" charset="0"/>
              </a:rPr>
              <a:t>void</a:t>
            </a:r>
            <a:r>
              <a:rPr kumimoji="0" lang="en-US" sz="2000" b="0" i="0" u="none" strike="noStrike" cap="none" normalizeH="0" baseline="0" dirty="0">
                <a:ln>
                  <a:noFill/>
                </a:ln>
                <a:solidFill>
                  <a:srgbClr val="000000"/>
                </a:solidFill>
                <a:effectLst/>
                <a:cs typeface="Courier New" pitchFamily="49" charset="0"/>
              </a:rPr>
              <a:t> main(</a:t>
            </a:r>
            <a:r>
              <a:rPr kumimoji="0" lang="en-US" sz="2000" b="0" i="0" u="none" strike="noStrike" cap="none" normalizeH="0" baseline="0" dirty="0">
                <a:ln>
                  <a:noFill/>
                </a:ln>
                <a:solidFill>
                  <a:srgbClr val="2B91AF"/>
                </a:solidFill>
                <a:effectLst/>
                <a:cs typeface="Courier New" pitchFamily="49" charset="0"/>
              </a:rPr>
              <a:t>String</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args</a:t>
            </a:r>
            <a:r>
              <a:rPr kumimoji="0" lang="en-US" sz="2000" b="0" i="0" u="none" strike="noStrike" cap="none" normalizeH="0" baseline="0" dirty="0">
                <a:ln>
                  <a:noFill/>
                </a:ln>
                <a:solidFill>
                  <a:srgbClr val="000000"/>
                </a:solidFill>
                <a:effectLst/>
                <a:cs typeface="Courier New" pitchFamily="49" charset="0"/>
              </a:rPr>
              <a:t>[])</a:t>
            </a:r>
          </a:p>
          <a:p>
            <a:pPr lvl="0" fontAlgn="base">
              <a:spcBef>
                <a:spcPct val="0"/>
              </a:spcBef>
              <a:spcAft>
                <a:spcPct val="0"/>
              </a:spcAft>
            </a:pP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err="1">
                <a:ln>
                  <a:noFill/>
                </a:ln>
                <a:solidFill>
                  <a:srgbClr val="2B91AF"/>
                </a:solidFill>
                <a:effectLst/>
                <a:cs typeface="Courier New" pitchFamily="49" charset="0"/>
              </a:rPr>
              <a:t>EncapsulationDemo</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obj</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a:ln>
                  <a:noFill/>
                </a:ln>
                <a:solidFill>
                  <a:srgbClr val="00008B"/>
                </a:solidFill>
                <a:effectLst/>
                <a:cs typeface="Courier New" pitchFamily="49" charset="0"/>
              </a:rPr>
              <a:t>new</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2B91AF"/>
                </a:solidFill>
                <a:effectLst/>
                <a:cs typeface="Courier New" pitchFamily="49" charset="0"/>
              </a:rPr>
              <a:t>EncapsulationDemo</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000000"/>
                </a:solidFill>
                <a:effectLst/>
                <a:cs typeface="Courier New" pitchFamily="49" charset="0"/>
              </a:rPr>
              <a:t>obj.setEmpName</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800000"/>
                </a:solidFill>
                <a:effectLst/>
                <a:cs typeface="Courier New" pitchFamily="49" charset="0"/>
              </a:rPr>
              <a:t>"Mario"</a:t>
            </a: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err="1">
                <a:ln>
                  <a:noFill/>
                </a:ln>
                <a:solidFill>
                  <a:srgbClr val="000000"/>
                </a:solidFill>
                <a:effectLst/>
                <a:cs typeface="Courier New" pitchFamily="49" charset="0"/>
              </a:rPr>
              <a:t>obj.setEmpAge</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800000"/>
                </a:solidFill>
                <a:effectLst/>
                <a:cs typeface="Courier New" pitchFamily="49" charset="0"/>
              </a:rPr>
              <a:t>32</a:t>
            </a: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err="1">
                <a:ln>
                  <a:noFill/>
                </a:ln>
                <a:solidFill>
                  <a:srgbClr val="000000"/>
                </a:solidFill>
                <a:effectLst/>
                <a:cs typeface="Courier New" pitchFamily="49" charset="0"/>
              </a:rPr>
              <a:t>obj.setEmpSSN</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800000"/>
                </a:solidFill>
                <a:effectLst/>
                <a:cs typeface="Courier New" pitchFamily="49" charset="0"/>
              </a:rPr>
              <a:t>112233</a:t>
            </a: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err="1">
                <a:ln>
                  <a:noFill/>
                </a:ln>
                <a:solidFill>
                  <a:srgbClr val="2B91AF"/>
                </a:solidFill>
                <a:effectLst/>
                <a:cs typeface="Courier New" pitchFamily="49" charset="0"/>
              </a:rPr>
              <a:t>System</a:t>
            </a:r>
            <a:r>
              <a:rPr kumimoji="0" lang="en-US" sz="2000" b="0" i="0" u="none" strike="noStrike" cap="none" normalizeH="0" baseline="0" dirty="0" err="1">
                <a:ln>
                  <a:noFill/>
                </a:ln>
                <a:solidFill>
                  <a:srgbClr val="000000"/>
                </a:solidFill>
                <a:effectLst/>
                <a:cs typeface="Courier New" pitchFamily="49" charset="0"/>
              </a:rPr>
              <a:t>.</a:t>
            </a:r>
            <a:r>
              <a:rPr kumimoji="0" lang="en-US" sz="2000" b="0" i="0" u="none" strike="noStrike" cap="none" normalizeH="0" baseline="0" dirty="0" err="1">
                <a:ln>
                  <a:noFill/>
                </a:ln>
                <a:solidFill>
                  <a:srgbClr val="00008B"/>
                </a:solidFill>
                <a:effectLst/>
                <a:cs typeface="Courier New" pitchFamily="49" charset="0"/>
              </a:rPr>
              <a:t>out</a:t>
            </a:r>
            <a:r>
              <a:rPr kumimoji="0" lang="en-US" sz="2000" b="0" i="0" u="none" strike="noStrike" cap="none" normalizeH="0" baseline="0" dirty="0" err="1">
                <a:ln>
                  <a:noFill/>
                </a:ln>
                <a:solidFill>
                  <a:srgbClr val="000000"/>
                </a:solidFill>
                <a:effectLst/>
                <a:cs typeface="Courier New" pitchFamily="49" charset="0"/>
              </a:rPr>
              <a:t>.println</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800000"/>
                </a:solidFill>
                <a:effectLst/>
                <a:cs typeface="Courier New" pitchFamily="49" charset="0"/>
              </a:rPr>
              <a:t>"Employee Name: "</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obj.getEmpName</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2B91AF"/>
                </a:solidFill>
                <a:effectLst/>
                <a:cs typeface="Courier New" pitchFamily="49" charset="0"/>
              </a:rPr>
              <a:t>System</a:t>
            </a:r>
            <a:r>
              <a:rPr kumimoji="0" lang="en-US" sz="2000" b="0" i="0" u="none" strike="noStrike" cap="none" normalizeH="0" baseline="0" dirty="0" err="1">
                <a:ln>
                  <a:noFill/>
                </a:ln>
                <a:solidFill>
                  <a:srgbClr val="000000"/>
                </a:solidFill>
                <a:effectLst/>
                <a:cs typeface="Courier New" pitchFamily="49" charset="0"/>
              </a:rPr>
              <a:t>.</a:t>
            </a:r>
            <a:r>
              <a:rPr kumimoji="0" lang="en-US" sz="2000" b="0" i="0" u="none" strike="noStrike" cap="none" normalizeH="0" baseline="0" dirty="0" err="1">
                <a:ln>
                  <a:noFill/>
                </a:ln>
                <a:solidFill>
                  <a:srgbClr val="00008B"/>
                </a:solidFill>
                <a:effectLst/>
                <a:cs typeface="Courier New" pitchFamily="49" charset="0"/>
              </a:rPr>
              <a:t>out</a:t>
            </a:r>
            <a:r>
              <a:rPr kumimoji="0" lang="en-US" sz="2000" b="0" i="0" u="none" strike="noStrike" cap="none" normalizeH="0" baseline="0" dirty="0" err="1">
                <a:ln>
                  <a:noFill/>
                </a:ln>
                <a:solidFill>
                  <a:srgbClr val="000000"/>
                </a:solidFill>
                <a:effectLst/>
                <a:cs typeface="Courier New" pitchFamily="49" charset="0"/>
              </a:rPr>
              <a:t>.println</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800000"/>
                </a:solidFill>
                <a:effectLst/>
                <a:cs typeface="Courier New" pitchFamily="49" charset="0"/>
              </a:rPr>
              <a:t>"Employee SSN: "</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obj.getEmpSSN</a:t>
            </a:r>
            <a:r>
              <a:rPr kumimoji="0" lang="en-US" sz="2000" b="0" i="0" u="none" strike="noStrike" cap="none" normalizeH="0" baseline="0" dirty="0">
                <a:ln>
                  <a:noFill/>
                </a:ln>
                <a:solidFill>
                  <a:srgbClr val="000000"/>
                </a:solidFill>
                <a:effectLst/>
                <a:cs typeface="Courier New" pitchFamily="49" charset="0"/>
              </a:rPr>
              <a:t>()); </a:t>
            </a:r>
            <a:r>
              <a:rPr kumimoji="0" lang="en-US" sz="2000" b="0" i="0" u="none" strike="noStrike" cap="none" normalizeH="0" baseline="0" dirty="0" err="1">
                <a:ln>
                  <a:noFill/>
                </a:ln>
                <a:solidFill>
                  <a:srgbClr val="2B91AF"/>
                </a:solidFill>
                <a:effectLst/>
                <a:cs typeface="Courier New" pitchFamily="49" charset="0"/>
              </a:rPr>
              <a:t>System</a:t>
            </a:r>
            <a:r>
              <a:rPr kumimoji="0" lang="en-US" sz="2000" b="0" i="0" u="none" strike="noStrike" cap="none" normalizeH="0" baseline="0" dirty="0" err="1">
                <a:ln>
                  <a:noFill/>
                </a:ln>
                <a:solidFill>
                  <a:srgbClr val="000000"/>
                </a:solidFill>
                <a:effectLst/>
                <a:cs typeface="Courier New" pitchFamily="49" charset="0"/>
              </a:rPr>
              <a:t>.</a:t>
            </a:r>
            <a:r>
              <a:rPr kumimoji="0" lang="en-US" sz="2000" b="0" i="0" u="none" strike="noStrike" cap="none" normalizeH="0" baseline="0" dirty="0" err="1">
                <a:ln>
                  <a:noFill/>
                </a:ln>
                <a:solidFill>
                  <a:srgbClr val="00008B"/>
                </a:solidFill>
                <a:effectLst/>
                <a:cs typeface="Courier New" pitchFamily="49" charset="0"/>
              </a:rPr>
              <a:t>out</a:t>
            </a:r>
            <a:r>
              <a:rPr kumimoji="0" lang="en-US" sz="2000" b="0" i="0" u="none" strike="noStrike" cap="none" normalizeH="0" baseline="0" dirty="0" err="1">
                <a:ln>
                  <a:noFill/>
                </a:ln>
                <a:solidFill>
                  <a:srgbClr val="000000"/>
                </a:solidFill>
                <a:effectLst/>
                <a:cs typeface="Courier New" pitchFamily="49" charset="0"/>
              </a:rPr>
              <a:t>.println</a:t>
            </a: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rgbClr val="800000"/>
                </a:solidFill>
                <a:effectLst/>
                <a:cs typeface="Courier New" pitchFamily="49" charset="0"/>
              </a:rPr>
              <a:t>"Employee Age: "</a:t>
            </a:r>
            <a:r>
              <a:rPr kumimoji="0" lang="en-US" sz="2000" b="0" i="0" u="none" strike="noStrike" cap="none" normalizeH="0" baseline="0" dirty="0">
                <a:ln>
                  <a:noFill/>
                </a:ln>
                <a:solidFill>
                  <a:srgbClr val="000000"/>
                </a:solidFill>
                <a:effectLst/>
                <a:cs typeface="Courier New" pitchFamily="49" charset="0"/>
              </a:rPr>
              <a:t> + </a:t>
            </a:r>
            <a:r>
              <a:rPr kumimoji="0" lang="en-US" sz="2000" b="0" i="0" u="none" strike="noStrike" cap="none" normalizeH="0" baseline="0" dirty="0" err="1">
                <a:ln>
                  <a:noFill/>
                </a:ln>
                <a:solidFill>
                  <a:srgbClr val="000000"/>
                </a:solidFill>
                <a:effectLst/>
                <a:cs typeface="Courier New" pitchFamily="49" charset="0"/>
              </a:rPr>
              <a:t>obj.getEmpAge</a:t>
            </a: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a:ln>
                  <a:noFill/>
                </a:ln>
                <a:solidFill>
                  <a:srgbClr val="000000"/>
                </a:solidFill>
                <a:effectLst/>
                <a:cs typeface="Courier New" pitchFamily="49" charset="0"/>
              </a:rPr>
              <a:t>} </a:t>
            </a:r>
          </a:p>
          <a:p>
            <a:pPr lvl="0" fontAlgn="base">
              <a:spcBef>
                <a:spcPct val="0"/>
              </a:spcBef>
              <a:spcAft>
                <a:spcPct val="0"/>
              </a:spcAft>
            </a:pPr>
            <a:r>
              <a:rPr kumimoji="0" lang="en-US" sz="2000" b="0" i="0" u="none" strike="noStrike" cap="none" normalizeH="0" baseline="0" dirty="0">
                <a:ln>
                  <a:noFill/>
                </a:ln>
                <a:solidFill>
                  <a:srgbClr val="000000"/>
                </a:solidFill>
                <a:effectLst/>
                <a:cs typeface="Courier New" pitchFamily="49" charset="0"/>
              </a:rPr>
              <a:t>}</a:t>
            </a:r>
            <a:r>
              <a:rPr kumimoji="0" lang="en-US" sz="2000" b="0" i="0" u="none" strike="noStrike" cap="none" normalizeH="0" baseline="0" dirty="0">
                <a:ln>
                  <a:noFill/>
                </a:ln>
                <a:solidFill>
                  <a:schemeClr val="tx1"/>
                </a:solidFill>
                <a:effectLst/>
                <a:cs typeface="Arial" pitchFamily="34" charset="0"/>
              </a:rPr>
              <a:t> </a:t>
            </a:r>
          </a:p>
          <a:p>
            <a:pPr lvl="0" fontAlgn="base">
              <a:spcBef>
                <a:spcPct val="0"/>
              </a:spcBef>
              <a:spcAft>
                <a:spcPct val="0"/>
              </a:spcAft>
            </a:pPr>
            <a:endParaRPr lang="en-US" sz="2000" dirty="0">
              <a:cs typeface="Arial" pitchFamily="34" charset="0"/>
            </a:endParaRPr>
          </a:p>
          <a:p>
            <a:pPr algn="just" fontAlgn="base">
              <a:spcBef>
                <a:spcPct val="0"/>
              </a:spcBef>
              <a:spcAft>
                <a:spcPct val="0"/>
              </a:spcAft>
            </a:pPr>
            <a:r>
              <a:rPr kumimoji="0" lang="en-US" sz="2100" b="0" i="0" u="none" strike="noStrike" cap="none" normalizeH="0" baseline="0" dirty="0">
                <a:ln>
                  <a:noFill/>
                </a:ln>
                <a:solidFill>
                  <a:schemeClr val="tx1"/>
                </a:solidFill>
                <a:effectLst/>
                <a:cs typeface="Arial" pitchFamily="34" charset="0"/>
              </a:rPr>
              <a:t>In above example all the three data members (or data fields) are private(see: Access Modifiers in Java) which cannot be accessed directly. These fields can be accessed via public methods only. Fields </a:t>
            </a:r>
            <a:r>
              <a:rPr kumimoji="0" lang="en-US" sz="2100" b="0" i="0" u="none" strike="noStrike" cap="none" normalizeH="0" baseline="0" dirty="0" err="1">
                <a:ln>
                  <a:noFill/>
                </a:ln>
                <a:solidFill>
                  <a:schemeClr val="tx1"/>
                </a:solidFill>
                <a:effectLst/>
                <a:cs typeface="Arial" pitchFamily="34" charset="0"/>
              </a:rPr>
              <a:t>empName</a:t>
            </a:r>
            <a:r>
              <a:rPr kumimoji="0" lang="en-US" sz="2100" b="0" i="0" u="none" strike="noStrike" cap="none" normalizeH="0" baseline="0" dirty="0">
                <a:ln>
                  <a:noFill/>
                </a:ln>
                <a:solidFill>
                  <a:schemeClr val="tx1"/>
                </a:solidFill>
                <a:effectLst/>
                <a:cs typeface="Arial" pitchFamily="34" charset="0"/>
              </a:rPr>
              <a:t>, </a:t>
            </a:r>
            <a:r>
              <a:rPr kumimoji="0" lang="en-US" sz="2100" b="0" i="0" u="none" strike="noStrike" cap="none" normalizeH="0" baseline="0" dirty="0" err="1">
                <a:ln>
                  <a:noFill/>
                </a:ln>
                <a:solidFill>
                  <a:schemeClr val="tx1"/>
                </a:solidFill>
                <a:effectLst/>
                <a:cs typeface="Arial" pitchFamily="34" charset="0"/>
              </a:rPr>
              <a:t>ssn</a:t>
            </a:r>
            <a:r>
              <a:rPr kumimoji="0" lang="en-US" sz="2100" b="0" i="0" u="none" strike="noStrike" cap="none" normalizeH="0" baseline="0" dirty="0">
                <a:ln>
                  <a:noFill/>
                </a:ln>
                <a:solidFill>
                  <a:schemeClr val="tx1"/>
                </a:solidFill>
                <a:effectLst/>
                <a:cs typeface="Arial" pitchFamily="34" charset="0"/>
              </a:rPr>
              <a:t> and </a:t>
            </a:r>
            <a:r>
              <a:rPr kumimoji="0" lang="en-US" sz="2100" b="0" i="0" u="none" strike="noStrike" cap="none" normalizeH="0" baseline="0" dirty="0" err="1">
                <a:ln>
                  <a:noFill/>
                </a:ln>
                <a:solidFill>
                  <a:schemeClr val="tx1"/>
                </a:solidFill>
                <a:effectLst/>
                <a:cs typeface="Arial" pitchFamily="34" charset="0"/>
              </a:rPr>
              <a:t>empAge</a:t>
            </a:r>
            <a:r>
              <a:rPr kumimoji="0" lang="en-US" sz="2100" b="0" i="0" u="none" strike="noStrike" cap="none" normalizeH="0" baseline="0" dirty="0">
                <a:ln>
                  <a:noFill/>
                </a:ln>
                <a:solidFill>
                  <a:schemeClr val="tx1"/>
                </a:solidFill>
                <a:effectLst/>
                <a:cs typeface="Arial" pitchFamily="34" charset="0"/>
              </a:rPr>
              <a:t> are made hidden data fields using </a:t>
            </a:r>
            <a:r>
              <a:rPr kumimoji="0" lang="en-US" sz="2100" b="1" i="0" u="none" strike="noStrike" cap="none" normalizeH="0" baseline="0" dirty="0">
                <a:ln>
                  <a:noFill/>
                </a:ln>
                <a:solidFill>
                  <a:srgbClr val="FF0000"/>
                </a:solidFill>
                <a:effectLst/>
                <a:cs typeface="Arial" pitchFamily="34" charset="0"/>
              </a:rPr>
              <a:t>encapsulation technique of OOPs.</a:t>
            </a:r>
          </a:p>
          <a:p>
            <a:pPr lvl="0" fontAlgn="base">
              <a:spcBef>
                <a:spcPct val="0"/>
              </a:spcBef>
              <a:spcAft>
                <a:spcPct val="0"/>
              </a:spcAft>
            </a:pPr>
            <a:endParaRPr lang="en-US" sz="2000" dirty="0">
              <a:cs typeface="Arial" pitchFamily="34" charset="0"/>
            </a:endParaRPr>
          </a:p>
        </p:txBody>
      </p:sp>
      <p:sp>
        <p:nvSpPr>
          <p:cNvPr id="7" name="Rectangle 6"/>
          <p:cNvSpPr/>
          <p:nvPr/>
        </p:nvSpPr>
        <p:spPr>
          <a:xfrm>
            <a:off x="5943600" y="304800"/>
            <a:ext cx="274320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solidFill>
                  <a:srgbClr val="FF0000"/>
                </a:solidFill>
              </a:rPr>
              <a:t>Output:</a:t>
            </a:r>
            <a:endParaRPr lang="en-US" dirty="0">
              <a:solidFill>
                <a:srgbClr val="FF0000"/>
              </a:solidFill>
            </a:endParaRPr>
          </a:p>
          <a:p>
            <a:r>
              <a:rPr lang="en-US" dirty="0"/>
              <a:t>Employee Name: Mario </a:t>
            </a:r>
          </a:p>
          <a:p>
            <a:r>
              <a:rPr lang="en-US" dirty="0"/>
              <a:t>Employee SSN: 112233 </a:t>
            </a:r>
          </a:p>
          <a:p>
            <a:r>
              <a:rPr lang="en-US" dirty="0"/>
              <a:t>Employee Age: 32</a:t>
            </a:r>
            <a:endParaRPr kumimoji="0" lang="en-US" b="0" i="0" u="none" strike="noStrike" cap="none" normalizeH="0" baseline="0" dirty="0">
              <a:ln>
                <a:noFill/>
              </a:ln>
              <a:solidFill>
                <a:schemeClr val="tx1"/>
              </a:solidFill>
              <a:effectLst/>
              <a:cs typeface="Arial"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pic>
        <p:nvPicPr>
          <p:cNvPr id="1026" name="Picture 2" descr="Rules for Java Abstract class"/>
          <p:cNvPicPr>
            <a:picLocks noChangeAspect="1" noChangeArrowheads="1"/>
          </p:cNvPicPr>
          <p:nvPr/>
        </p:nvPicPr>
        <p:blipFill>
          <a:blip r:embed="rId2"/>
          <a:srcRect/>
          <a:stretch>
            <a:fillRect/>
          </a:stretch>
        </p:blipFill>
        <p:spPr bwMode="auto">
          <a:xfrm>
            <a:off x="990600" y="609600"/>
            <a:ext cx="7315200" cy="569214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82000" cy="2308324"/>
          </a:xfrm>
          <a:prstGeom prst="rect">
            <a:avLst/>
          </a:prstGeom>
          <a:noFill/>
          <a:ln w="9525">
            <a:noFill/>
            <a:miter lim="800000"/>
            <a:headEnd/>
            <a:tailEnd/>
          </a:ln>
        </p:spPr>
        <p:txBody>
          <a:bodyPr wrap="square">
            <a:spAutoFit/>
          </a:bodyPr>
          <a:lstStyle/>
          <a:p>
            <a:pPr marL="290513" indent="-290513" algn="just">
              <a:buFont typeface="Arial" pitchFamily="34" charset="0"/>
              <a:buChar char="•"/>
            </a:pPr>
            <a:r>
              <a:rPr lang="en-US" sz="2400" b="1" dirty="0">
                <a:solidFill>
                  <a:srgbClr val="FF0000"/>
                </a:solidFill>
              </a:rPr>
              <a:t>Abstract Method in Java</a:t>
            </a:r>
          </a:p>
          <a:p>
            <a:pPr marL="290513" indent="-290513" algn="just">
              <a:buFont typeface="Arial" pitchFamily="34" charset="0"/>
              <a:buChar char="•"/>
            </a:pPr>
            <a:r>
              <a:rPr lang="en-US" sz="2400" dirty="0"/>
              <a:t>A method which is declared as abstract and does not have implementation is known as an </a:t>
            </a:r>
            <a:r>
              <a:rPr lang="en-US" sz="2400" b="1" dirty="0">
                <a:solidFill>
                  <a:srgbClr val="0000FF"/>
                </a:solidFill>
              </a:rPr>
              <a:t>abstract method.</a:t>
            </a:r>
          </a:p>
          <a:p>
            <a:pPr marL="290513" indent="-290513" algn="just">
              <a:buFont typeface="Arial" pitchFamily="34" charset="0"/>
              <a:buChar char="•"/>
            </a:pPr>
            <a:endParaRPr lang="en-US" sz="2400" dirty="0"/>
          </a:p>
          <a:p>
            <a:pPr marL="290513" indent="-290513" algn="just"/>
            <a:r>
              <a:rPr lang="en-US" sz="2400" b="1" dirty="0">
                <a:solidFill>
                  <a:srgbClr val="FF0000"/>
                </a:solidFill>
              </a:rPr>
              <a:t>Example of abstract method</a:t>
            </a:r>
          </a:p>
          <a:p>
            <a:pPr marL="290513" indent="-290513" algn="just"/>
            <a:r>
              <a:rPr lang="en-US" sz="2400" dirty="0"/>
              <a:t>	abstract void </a:t>
            </a:r>
            <a:r>
              <a:rPr lang="en-US" sz="2400" dirty="0" err="1"/>
              <a:t>printStatus</a:t>
            </a:r>
            <a:r>
              <a:rPr lang="en-US" sz="2400" dirty="0"/>
              <a:t>();	</a:t>
            </a:r>
            <a:r>
              <a:rPr lang="en-US" sz="2000" dirty="0"/>
              <a:t>	//no method body and abstract  </a:t>
            </a:r>
            <a:endParaRPr lang="en-US" sz="24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82000" cy="5909310"/>
          </a:xfrm>
          <a:prstGeom prst="rect">
            <a:avLst/>
          </a:prstGeom>
          <a:noFill/>
          <a:ln w="9525">
            <a:noFill/>
            <a:miter lim="800000"/>
            <a:headEnd/>
            <a:tailEnd/>
          </a:ln>
        </p:spPr>
        <p:txBody>
          <a:bodyPr wrap="square">
            <a:spAutoFit/>
          </a:bodyPr>
          <a:lstStyle/>
          <a:p>
            <a:pPr algn="just"/>
            <a:r>
              <a:rPr lang="en-US" sz="2400" b="1" dirty="0">
                <a:solidFill>
                  <a:srgbClr val="FF0000"/>
                </a:solidFill>
              </a:rPr>
              <a:t>Example of Abstract class that has an abstract method</a:t>
            </a:r>
          </a:p>
          <a:p>
            <a:pPr algn="just"/>
            <a:r>
              <a:rPr lang="en-US" sz="2200" dirty="0"/>
              <a:t>In this example, Bike is an abstract class that contains only one abstract method run. Its implementation is provided by the Honda class.</a:t>
            </a:r>
          </a:p>
          <a:p>
            <a:pPr algn="just"/>
            <a:endParaRPr lang="en-US" sz="2200" dirty="0"/>
          </a:p>
          <a:p>
            <a:pPr algn="just"/>
            <a:r>
              <a:rPr lang="en-US" sz="2400" b="1" dirty="0"/>
              <a:t>abstract</a:t>
            </a:r>
            <a:r>
              <a:rPr lang="en-US" sz="2400" dirty="0"/>
              <a:t> </a:t>
            </a:r>
            <a:r>
              <a:rPr lang="en-US" sz="2400" b="1" dirty="0"/>
              <a:t>class</a:t>
            </a:r>
            <a:r>
              <a:rPr lang="en-US" sz="2400" dirty="0"/>
              <a:t> Bike</a:t>
            </a:r>
          </a:p>
          <a:p>
            <a:pPr algn="just"/>
            <a:r>
              <a:rPr lang="en-US" sz="2400" dirty="0"/>
              <a:t>{  </a:t>
            </a:r>
          </a:p>
          <a:p>
            <a:pPr algn="just"/>
            <a:r>
              <a:rPr lang="en-US" sz="2400" dirty="0"/>
              <a:t>  </a:t>
            </a:r>
            <a:r>
              <a:rPr lang="en-US" sz="2400" b="1" dirty="0"/>
              <a:t>abstract</a:t>
            </a:r>
            <a:r>
              <a:rPr lang="en-US" sz="2400" dirty="0"/>
              <a:t> </a:t>
            </a:r>
            <a:r>
              <a:rPr lang="en-US" sz="2400" b="1" dirty="0"/>
              <a:t>void</a:t>
            </a:r>
            <a:r>
              <a:rPr lang="en-US" sz="2400" dirty="0"/>
              <a:t> run();  </a:t>
            </a:r>
          </a:p>
          <a:p>
            <a:pPr algn="just"/>
            <a:r>
              <a:rPr lang="en-US" sz="2400" dirty="0"/>
              <a:t>}  </a:t>
            </a:r>
          </a:p>
          <a:p>
            <a:pPr algn="just"/>
            <a:r>
              <a:rPr lang="en-US" sz="2400" b="1" dirty="0"/>
              <a:t>class</a:t>
            </a:r>
            <a:r>
              <a:rPr lang="en-US" sz="2400" dirty="0"/>
              <a:t> Honda4 </a:t>
            </a:r>
            <a:r>
              <a:rPr lang="en-US" sz="2400" b="1" dirty="0"/>
              <a:t>extends</a:t>
            </a:r>
            <a:r>
              <a:rPr lang="en-US" sz="2400" dirty="0"/>
              <a:t> Bike{  </a:t>
            </a:r>
          </a:p>
          <a:p>
            <a:pPr algn="just"/>
            <a:r>
              <a:rPr lang="en-US" sz="2400" b="1" dirty="0"/>
              <a:t>void</a:t>
            </a:r>
            <a:r>
              <a:rPr lang="en-US" sz="2400" dirty="0"/>
              <a:t> run()</a:t>
            </a:r>
          </a:p>
          <a:p>
            <a:pPr algn="just"/>
            <a:r>
              <a:rPr lang="en-US" sz="2400" dirty="0"/>
              <a:t>	{System.out.println("running safely");}  </a:t>
            </a:r>
          </a:p>
          <a:p>
            <a:pPr algn="just"/>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pPr algn="just"/>
            <a:r>
              <a:rPr lang="en-US" sz="2400" dirty="0"/>
              <a:t> Bike </a:t>
            </a:r>
            <a:r>
              <a:rPr lang="en-US" sz="2400" dirty="0" err="1"/>
              <a:t>obj</a:t>
            </a:r>
            <a:r>
              <a:rPr lang="en-US" sz="2400" dirty="0"/>
              <a:t> = </a:t>
            </a:r>
            <a:r>
              <a:rPr lang="en-US" sz="2400" b="1" dirty="0"/>
              <a:t>new</a:t>
            </a:r>
            <a:r>
              <a:rPr lang="en-US" sz="2400" dirty="0"/>
              <a:t> Honda4();  </a:t>
            </a:r>
          </a:p>
          <a:p>
            <a:pPr algn="just"/>
            <a:r>
              <a:rPr lang="en-US" sz="2400" dirty="0"/>
              <a:t> </a:t>
            </a:r>
            <a:r>
              <a:rPr lang="en-US" sz="2400" dirty="0" err="1"/>
              <a:t>obj.run</a:t>
            </a:r>
            <a:r>
              <a:rPr lang="en-US" sz="2400" dirty="0"/>
              <a:t>();  </a:t>
            </a:r>
          </a:p>
          <a:p>
            <a:pPr algn="just"/>
            <a:r>
              <a:rPr lang="en-US" sz="2400" dirty="0"/>
              <a:t>}  </a:t>
            </a:r>
          </a:p>
          <a:p>
            <a:pPr algn="just"/>
            <a:r>
              <a:rPr lang="en-US" sz="2400" dirty="0"/>
              <a:t>}</a:t>
            </a: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
        <p:nvSpPr>
          <p:cNvPr id="6" name="Rectangle 5"/>
          <p:cNvSpPr/>
          <p:nvPr/>
        </p:nvSpPr>
        <p:spPr>
          <a:xfrm>
            <a:off x="5105400" y="5105400"/>
            <a:ext cx="22098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b="1" dirty="0">
                <a:solidFill>
                  <a:srgbClr val="FF0000"/>
                </a:solidFill>
              </a:rPr>
              <a:t>Output:</a:t>
            </a:r>
          </a:p>
          <a:p>
            <a:pPr algn="just"/>
            <a:r>
              <a:rPr lang="en-US" sz="2400" dirty="0"/>
              <a:t>running safely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82000" cy="6494085"/>
          </a:xfrm>
          <a:prstGeom prst="rect">
            <a:avLst/>
          </a:prstGeom>
          <a:noFill/>
          <a:ln w="9525">
            <a:noFill/>
            <a:miter lim="800000"/>
            <a:headEnd/>
            <a:tailEnd/>
          </a:ln>
        </p:spPr>
        <p:txBody>
          <a:bodyPr wrap="square">
            <a:spAutoFit/>
          </a:bodyPr>
          <a:lstStyle/>
          <a:p>
            <a:r>
              <a:rPr lang="en-US" sz="2000" b="1" dirty="0">
                <a:solidFill>
                  <a:srgbClr val="FF0000"/>
                </a:solidFill>
              </a:rPr>
              <a:t>In this example, create the instance of Rectangle class, draw() method of Rectangle class will be invoked.</a:t>
            </a:r>
          </a:p>
          <a:p>
            <a:r>
              <a:rPr lang="en-US" sz="2000" i="1" dirty="0"/>
              <a:t>File: </a:t>
            </a:r>
            <a:r>
              <a:rPr lang="en-US" sz="2000" b="1" i="1" dirty="0">
                <a:solidFill>
                  <a:srgbClr val="0000FF"/>
                </a:solidFill>
              </a:rPr>
              <a:t>TestAbstraction1.java</a:t>
            </a:r>
          </a:p>
          <a:p>
            <a:r>
              <a:rPr lang="en-US" sz="2000" b="1" dirty="0"/>
              <a:t>abstract</a:t>
            </a:r>
            <a:r>
              <a:rPr lang="en-US" sz="2000" dirty="0"/>
              <a:t> </a:t>
            </a:r>
            <a:r>
              <a:rPr lang="en-US" sz="2000" b="1" dirty="0"/>
              <a:t>class</a:t>
            </a:r>
            <a:r>
              <a:rPr lang="en-US" sz="2000" dirty="0"/>
              <a:t> Shape</a:t>
            </a:r>
          </a:p>
          <a:p>
            <a:r>
              <a:rPr lang="en-US" sz="2000" dirty="0"/>
              <a:t>{  </a:t>
            </a:r>
            <a:r>
              <a:rPr lang="en-US" sz="2000" b="1" dirty="0"/>
              <a:t>abstract</a:t>
            </a:r>
            <a:r>
              <a:rPr lang="en-US" sz="2000" dirty="0"/>
              <a:t> </a:t>
            </a:r>
            <a:r>
              <a:rPr lang="en-US" sz="2000" b="1" dirty="0"/>
              <a:t>void</a:t>
            </a:r>
            <a:r>
              <a:rPr lang="en-US" sz="2000" dirty="0"/>
              <a:t> draw();  }  </a:t>
            </a:r>
          </a:p>
          <a:p>
            <a:r>
              <a:rPr lang="en-US" b="1" dirty="0">
                <a:solidFill>
                  <a:srgbClr val="0000FF"/>
                </a:solidFill>
              </a:rPr>
              <a:t>//In real scenario, implementation is provided by others i.e. unknown by end user  </a:t>
            </a:r>
          </a:p>
          <a:p>
            <a:r>
              <a:rPr lang="en-US" sz="2000" b="1" dirty="0"/>
              <a:t>class</a:t>
            </a:r>
            <a:r>
              <a:rPr lang="en-US" sz="2000" dirty="0"/>
              <a:t> Rectangle </a:t>
            </a:r>
            <a:r>
              <a:rPr lang="en-US" sz="2000" b="1" dirty="0"/>
              <a:t>extends</a:t>
            </a:r>
            <a:r>
              <a:rPr lang="en-US" sz="2000" dirty="0"/>
              <a:t> Shape{  </a:t>
            </a:r>
          </a:p>
          <a:p>
            <a:r>
              <a:rPr lang="en-US" sz="2000" b="1" dirty="0"/>
              <a:t>void</a:t>
            </a:r>
            <a:r>
              <a:rPr lang="en-US" sz="2000" dirty="0"/>
              <a:t> draw(){System.out.println("drawing rectangle");}  </a:t>
            </a:r>
          </a:p>
          <a:p>
            <a:r>
              <a:rPr lang="en-US" sz="2000" dirty="0"/>
              <a:t>}  </a:t>
            </a:r>
          </a:p>
          <a:p>
            <a:r>
              <a:rPr lang="en-US" sz="2000" b="1" dirty="0"/>
              <a:t>class</a:t>
            </a:r>
            <a:r>
              <a:rPr lang="en-US" sz="2000" dirty="0"/>
              <a:t> Circle1 </a:t>
            </a:r>
            <a:r>
              <a:rPr lang="en-US" sz="2000" b="1" dirty="0"/>
              <a:t>extends</a:t>
            </a:r>
            <a:r>
              <a:rPr lang="en-US" sz="2000" dirty="0"/>
              <a:t> Shape</a:t>
            </a:r>
          </a:p>
          <a:p>
            <a:r>
              <a:rPr lang="en-US" sz="2000" dirty="0"/>
              <a:t>{   </a:t>
            </a:r>
            <a:r>
              <a:rPr lang="en-US" sz="2000" b="1" dirty="0"/>
              <a:t>void</a:t>
            </a:r>
            <a:r>
              <a:rPr lang="en-US" sz="2000" dirty="0"/>
              <a:t> draw(){System.out.println("drawing circle");}  }  </a:t>
            </a:r>
          </a:p>
          <a:p>
            <a:r>
              <a:rPr lang="en-US" sz="2000" b="1" dirty="0" smtClean="0">
                <a:solidFill>
                  <a:srgbClr val="0000FF"/>
                </a:solidFill>
              </a:rPr>
              <a:t>//</a:t>
            </a:r>
            <a:r>
              <a:rPr lang="en-US" sz="2000" b="1" dirty="0">
                <a:solidFill>
                  <a:srgbClr val="0000FF"/>
                </a:solidFill>
              </a:rPr>
              <a:t>In real scenario, method is called by programmer or user  </a:t>
            </a:r>
          </a:p>
          <a:p>
            <a:r>
              <a:rPr lang="en-US" sz="2000" b="1" dirty="0"/>
              <a:t>class</a:t>
            </a:r>
            <a:r>
              <a:rPr lang="en-US" sz="2000" dirty="0"/>
              <a:t> TestAbstraction1{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Shape s=</a:t>
            </a:r>
            <a:r>
              <a:rPr lang="en-US" sz="2000" b="1" dirty="0">
                <a:solidFill>
                  <a:srgbClr val="FF0000"/>
                </a:solidFill>
              </a:rPr>
              <a:t>new</a:t>
            </a:r>
            <a:r>
              <a:rPr lang="en-US" sz="2000" dirty="0">
                <a:solidFill>
                  <a:srgbClr val="FF0000"/>
                </a:solidFill>
              </a:rPr>
              <a:t> Circle1();</a:t>
            </a:r>
          </a:p>
          <a:p>
            <a:r>
              <a:rPr lang="en-US" b="1" dirty="0">
                <a:solidFill>
                  <a:srgbClr val="0000FF"/>
                </a:solidFill>
              </a:rPr>
              <a:t>//In a real scenario, object is provided through method, e.g., </a:t>
            </a:r>
            <a:r>
              <a:rPr lang="en-US" b="1" dirty="0" err="1">
                <a:solidFill>
                  <a:srgbClr val="0000FF"/>
                </a:solidFill>
              </a:rPr>
              <a:t>getShape</a:t>
            </a:r>
            <a:r>
              <a:rPr lang="en-US" b="1" dirty="0">
                <a:solidFill>
                  <a:srgbClr val="0000FF"/>
                </a:solidFill>
              </a:rPr>
              <a:t>() method </a:t>
            </a:r>
            <a:r>
              <a:rPr lang="en-US" b="1" dirty="0"/>
              <a:t> </a:t>
            </a:r>
          </a:p>
          <a:p>
            <a:r>
              <a:rPr lang="en-US" sz="2000" dirty="0" err="1"/>
              <a:t>s.draw</a:t>
            </a:r>
            <a:r>
              <a:rPr lang="en-US" sz="2000" dirty="0"/>
              <a:t>();  </a:t>
            </a:r>
          </a:p>
          <a:p>
            <a:r>
              <a:rPr lang="en-US" sz="2000" dirty="0"/>
              <a:t>}  </a:t>
            </a:r>
          </a:p>
          <a:p>
            <a:r>
              <a:rPr lang="en-US" sz="2000" dirty="0"/>
              <a:t>}  </a:t>
            </a:r>
            <a:endParaRPr lang="en-US" sz="2000" dirty="0" smtClean="0"/>
          </a:p>
          <a:p>
            <a:r>
              <a:rPr lang="en-US" sz="2000" dirty="0"/>
              <a:t> </a:t>
            </a:r>
            <a:r>
              <a:rPr lang="en-US" sz="2000" b="1" i="1" dirty="0" smtClean="0">
                <a:solidFill>
                  <a:srgbClr val="0000FF"/>
                </a:solidFill>
              </a:rPr>
              <a:t>Note</a:t>
            </a:r>
            <a:r>
              <a:rPr lang="en-US" sz="2000" b="1" i="1" dirty="0">
                <a:solidFill>
                  <a:srgbClr val="0000FF"/>
                </a:solidFill>
              </a:rPr>
              <a:t>: Object cannot created by abstract class.</a:t>
            </a:r>
          </a:p>
          <a:p>
            <a:endParaRPr lang="en-US" sz="2000" dirty="0"/>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6" name="Rectangle 5"/>
          <p:cNvSpPr/>
          <p:nvPr/>
        </p:nvSpPr>
        <p:spPr>
          <a:xfrm>
            <a:off x="6553200" y="2971800"/>
            <a:ext cx="22098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b="1" dirty="0">
                <a:solidFill>
                  <a:srgbClr val="FF0000"/>
                </a:solidFill>
              </a:rPr>
              <a:t>Output:</a:t>
            </a:r>
          </a:p>
          <a:p>
            <a:pPr algn="just"/>
            <a:r>
              <a:rPr lang="en-US" sz="2400" dirty="0"/>
              <a:t>drawing circle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ChangeArrowheads="1"/>
          </p:cNvSpPr>
          <p:nvPr/>
        </p:nvSpPr>
        <p:spPr bwMode="auto">
          <a:xfrm>
            <a:off x="457200" y="457200"/>
            <a:ext cx="8382000" cy="5632311"/>
          </a:xfrm>
          <a:prstGeom prst="rect">
            <a:avLst/>
          </a:prstGeom>
          <a:noFill/>
          <a:ln w="9525">
            <a:noFill/>
            <a:miter lim="800000"/>
            <a:headEnd/>
            <a:tailEnd/>
          </a:ln>
        </p:spPr>
        <p:txBody>
          <a:bodyPr wrap="square">
            <a:spAutoFit/>
          </a:bodyPr>
          <a:lstStyle/>
          <a:p>
            <a:r>
              <a:rPr lang="en-US" sz="2000" b="1" dirty="0">
                <a:solidFill>
                  <a:srgbClr val="FF0000"/>
                </a:solidFill>
              </a:rPr>
              <a:t>Another example of Abstract class in java</a:t>
            </a:r>
          </a:p>
          <a:p>
            <a:r>
              <a:rPr lang="en-US" sz="2000" i="1" dirty="0"/>
              <a:t>File: </a:t>
            </a:r>
            <a:r>
              <a:rPr lang="en-US" sz="2000" b="1" i="1" dirty="0">
                <a:solidFill>
                  <a:srgbClr val="0000FF"/>
                </a:solidFill>
              </a:rPr>
              <a:t>TestBank.java</a:t>
            </a:r>
          </a:p>
          <a:p>
            <a:r>
              <a:rPr lang="en-US" sz="2000" b="1" dirty="0"/>
              <a:t>abstract</a:t>
            </a:r>
            <a:r>
              <a:rPr lang="en-US" sz="2000" dirty="0"/>
              <a:t> </a:t>
            </a:r>
            <a:r>
              <a:rPr lang="en-US" sz="2000" b="1" dirty="0"/>
              <a:t>class</a:t>
            </a:r>
            <a:r>
              <a:rPr lang="en-US" sz="2000" dirty="0"/>
              <a:t> Bank</a:t>
            </a:r>
          </a:p>
          <a:p>
            <a:r>
              <a:rPr lang="en-US" sz="2000" dirty="0"/>
              <a:t>{    </a:t>
            </a:r>
            <a:r>
              <a:rPr lang="en-US" sz="2000" b="1" dirty="0"/>
              <a:t>abstract</a:t>
            </a:r>
            <a:r>
              <a:rPr lang="en-US" sz="2000" dirty="0"/>
              <a:t> </a:t>
            </a:r>
            <a:r>
              <a:rPr lang="en-US" sz="2000" b="1" dirty="0" err="1"/>
              <a:t>int</a:t>
            </a:r>
            <a:r>
              <a:rPr lang="en-US" sz="2000" dirty="0"/>
              <a:t> </a:t>
            </a:r>
            <a:r>
              <a:rPr lang="en-US" sz="2000" dirty="0" err="1"/>
              <a:t>getRateOfInterest</a:t>
            </a:r>
            <a:r>
              <a:rPr lang="en-US" sz="2000" dirty="0"/>
              <a:t>();    }    </a:t>
            </a:r>
          </a:p>
          <a:p>
            <a:r>
              <a:rPr lang="en-US" sz="2000" b="1" dirty="0"/>
              <a:t>class</a:t>
            </a:r>
            <a:r>
              <a:rPr lang="en-US" sz="2000" dirty="0"/>
              <a:t> SBI </a:t>
            </a:r>
            <a:r>
              <a:rPr lang="en-US" sz="2000" b="1" dirty="0"/>
              <a:t>extends</a:t>
            </a:r>
            <a:r>
              <a:rPr lang="en-US" sz="2000" dirty="0"/>
              <a:t> Bank{    </a:t>
            </a:r>
          </a:p>
          <a:p>
            <a:r>
              <a:rPr lang="en-US" sz="2000" b="1" dirty="0" err="1"/>
              <a:t>int</a:t>
            </a:r>
            <a:r>
              <a:rPr lang="en-US" sz="2000" dirty="0"/>
              <a:t> </a:t>
            </a:r>
            <a:r>
              <a:rPr lang="en-US" sz="2000" dirty="0" err="1"/>
              <a:t>getRateOfInterest</a:t>
            </a:r>
            <a:r>
              <a:rPr lang="en-US" sz="2000" dirty="0"/>
              <a:t>(){</a:t>
            </a:r>
            <a:r>
              <a:rPr lang="en-US" sz="2000" b="1" dirty="0"/>
              <a:t>return</a:t>
            </a:r>
            <a:r>
              <a:rPr lang="en-US" sz="2000" dirty="0"/>
              <a:t> 7;}    </a:t>
            </a:r>
          </a:p>
          <a:p>
            <a:r>
              <a:rPr lang="en-US" sz="2000" dirty="0"/>
              <a:t>}    </a:t>
            </a:r>
          </a:p>
          <a:p>
            <a:r>
              <a:rPr lang="en-US" sz="2000" b="1" dirty="0"/>
              <a:t>class</a:t>
            </a:r>
            <a:r>
              <a:rPr lang="en-US" sz="2000" dirty="0"/>
              <a:t> PNB </a:t>
            </a:r>
            <a:r>
              <a:rPr lang="en-US" sz="2000" b="1" dirty="0"/>
              <a:t>extends</a:t>
            </a:r>
            <a:r>
              <a:rPr lang="en-US" sz="2000" dirty="0"/>
              <a:t> Bank{    </a:t>
            </a:r>
          </a:p>
          <a:p>
            <a:r>
              <a:rPr lang="en-US" sz="2000" b="1" dirty="0" err="1"/>
              <a:t>int</a:t>
            </a:r>
            <a:r>
              <a:rPr lang="en-US" sz="2000" dirty="0"/>
              <a:t> </a:t>
            </a:r>
            <a:r>
              <a:rPr lang="en-US" sz="2000" dirty="0" err="1"/>
              <a:t>getRateOfInterest</a:t>
            </a:r>
            <a:r>
              <a:rPr lang="en-US" sz="2000" dirty="0"/>
              <a:t>(){</a:t>
            </a:r>
            <a:r>
              <a:rPr lang="en-US" sz="2000" b="1" dirty="0"/>
              <a:t>return</a:t>
            </a:r>
            <a:r>
              <a:rPr lang="en-US" sz="2000" dirty="0"/>
              <a:t> 8;}    </a:t>
            </a:r>
          </a:p>
          <a:p>
            <a:r>
              <a:rPr lang="en-US" sz="2000" dirty="0"/>
              <a:t>}    </a:t>
            </a:r>
          </a:p>
          <a:p>
            <a:r>
              <a:rPr lang="en-US" sz="2000" dirty="0"/>
              <a:t> </a:t>
            </a:r>
            <a:r>
              <a:rPr lang="en-US" sz="2000" b="1" dirty="0" smtClean="0"/>
              <a:t>class</a:t>
            </a:r>
            <a:r>
              <a:rPr lang="en-US" sz="2000" dirty="0"/>
              <a:t> </a:t>
            </a:r>
            <a:r>
              <a:rPr lang="en-US" sz="2000" dirty="0" err="1"/>
              <a:t>TestBank</a:t>
            </a:r>
            <a:r>
              <a:rPr lang="en-US" sz="2000" dirty="0"/>
              <a:t>{    </a:t>
            </a:r>
          </a:p>
          <a:p>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Bank b;  </a:t>
            </a:r>
          </a:p>
          <a:p>
            <a:r>
              <a:rPr lang="en-US" sz="2000" dirty="0"/>
              <a:t>b=</a:t>
            </a:r>
            <a:r>
              <a:rPr lang="en-US" sz="2000" b="1" dirty="0"/>
              <a:t>new</a:t>
            </a:r>
            <a:r>
              <a:rPr lang="en-US" sz="2000" dirty="0"/>
              <a:t> SBI();  </a:t>
            </a:r>
          </a:p>
          <a:p>
            <a:r>
              <a:rPr lang="en-US" sz="2000" dirty="0"/>
              <a:t>System.out.println("Rate of Interest is: "+</a:t>
            </a:r>
            <a:r>
              <a:rPr lang="en-US" sz="2000" dirty="0" err="1"/>
              <a:t>b.getRateOfInterest</a:t>
            </a:r>
            <a:r>
              <a:rPr lang="en-US" sz="2000" dirty="0"/>
              <a:t>()+" %");    </a:t>
            </a:r>
          </a:p>
          <a:p>
            <a:r>
              <a:rPr lang="en-US" sz="2000" dirty="0"/>
              <a:t>b=</a:t>
            </a:r>
            <a:r>
              <a:rPr lang="en-US" sz="2000" b="1" dirty="0"/>
              <a:t>new</a:t>
            </a:r>
            <a:r>
              <a:rPr lang="en-US" sz="2000" dirty="0"/>
              <a:t> PNB();  </a:t>
            </a:r>
          </a:p>
          <a:p>
            <a:r>
              <a:rPr lang="en-US" sz="2000" dirty="0"/>
              <a:t>System.out.println("Rate of Interest is: "+</a:t>
            </a:r>
            <a:r>
              <a:rPr lang="en-US" sz="2000" dirty="0" err="1"/>
              <a:t>b.getRateOfInterest</a:t>
            </a:r>
            <a:r>
              <a:rPr lang="en-US" sz="2000" dirty="0"/>
              <a:t>()+" %");    </a:t>
            </a:r>
          </a:p>
          <a:p>
            <a:r>
              <a:rPr lang="en-US" sz="2000" dirty="0"/>
              <a:t>}}   </a:t>
            </a:r>
            <a:endParaRPr lang="en-US" sz="2000" b="1" i="1" dirty="0">
              <a:solidFill>
                <a:srgbClr val="0000FF"/>
              </a:solidFill>
            </a:endParaRPr>
          </a:p>
        </p:txBody>
      </p:sp>
      <p:sp>
        <p:nvSpPr>
          <p:cNvPr id="4" name="Footer Placeholder 3"/>
          <p:cNvSpPr>
            <a:spLocks noGrp="1"/>
          </p:cNvSpPr>
          <p:nvPr>
            <p:ph type="ftr" sz="quarter" idx="11"/>
          </p:nvPr>
        </p:nvSpPr>
        <p:spPr/>
        <p:txBody>
          <a:bodyPr/>
          <a:lstStyle/>
          <a:p>
            <a:r>
              <a:rPr lang="en-US" smtClean="0"/>
              <a:t>Java prg - Unit-2 </a:t>
            </a:r>
            <a:endParaRPr lang="en-US"/>
          </a:p>
        </p:txBody>
      </p:sp>
      <p:sp>
        <p:nvSpPr>
          <p:cNvPr id="5" name="Rectangle 4"/>
          <p:cNvSpPr/>
          <p:nvPr/>
        </p:nvSpPr>
        <p:spPr>
          <a:xfrm>
            <a:off x="3200400" y="0"/>
            <a:ext cx="2845972" cy="461665"/>
          </a:xfrm>
          <a:prstGeom prst="rect">
            <a:avLst/>
          </a:prstGeom>
        </p:spPr>
        <p:txBody>
          <a:bodyPr wrap="none">
            <a:spAutoFit/>
          </a:bodyPr>
          <a:lstStyle/>
          <a:p>
            <a:r>
              <a:rPr lang="en-US" sz="2400" b="1" dirty="0">
                <a:solidFill>
                  <a:srgbClr val="0000FF"/>
                </a:solidFill>
              </a:rPr>
              <a:t>Abstract class in Java</a:t>
            </a:r>
          </a:p>
        </p:txBody>
      </p:sp>
      <p:sp>
        <p:nvSpPr>
          <p:cNvPr id="6" name="Rectangle 5"/>
          <p:cNvSpPr/>
          <p:nvPr/>
        </p:nvSpPr>
        <p:spPr>
          <a:xfrm>
            <a:off x="4876800" y="2286000"/>
            <a:ext cx="35814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b="1" dirty="0">
                <a:solidFill>
                  <a:srgbClr val="FF0000"/>
                </a:solidFill>
              </a:rPr>
              <a:t>Output:</a:t>
            </a:r>
          </a:p>
          <a:p>
            <a:pPr algn="just"/>
            <a:r>
              <a:rPr lang="en-US" sz="2400" dirty="0"/>
              <a:t>Rate of Interest is: 7 % </a:t>
            </a:r>
          </a:p>
          <a:p>
            <a:pPr algn="just"/>
            <a:r>
              <a:rPr lang="en-US" sz="2400" dirty="0"/>
              <a:t>Rate of Interest is: 8 %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EBE9624386D49ABC9988ACF6DA595" ma:contentTypeVersion="3" ma:contentTypeDescription="Create a new document." ma:contentTypeScope="" ma:versionID="fbd1f8e5b948081c1fc58e041d2a6ce1">
  <xsd:schema xmlns:xsd="http://www.w3.org/2001/XMLSchema" xmlns:xs="http://www.w3.org/2001/XMLSchema" xmlns:p="http://schemas.microsoft.com/office/2006/metadata/properties" xmlns:ns2="4d9ecad1-6bea-4701-ac36-8f7544a08216" targetNamespace="http://schemas.microsoft.com/office/2006/metadata/properties" ma:root="true" ma:fieldsID="efb485366bc43f4f13fc8e2abdaee201" ns2:_="">
    <xsd:import namespace="4d9ecad1-6bea-4701-ac36-8f7544a0821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9ecad1-6bea-4701-ac36-8f7544a08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E0EFA9-0CDD-456E-82FF-0F4FC0DF54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515235-BED7-4C5E-8BCE-7197EEDA1E1C}">
  <ds:schemaRefs>
    <ds:schemaRef ds:uri="http://schemas.microsoft.com/sharepoint/v3/contenttype/forms"/>
  </ds:schemaRefs>
</ds:datastoreItem>
</file>

<file path=customXml/itemProps3.xml><?xml version="1.0" encoding="utf-8"?>
<ds:datastoreItem xmlns:ds="http://schemas.openxmlformats.org/officeDocument/2006/customXml" ds:itemID="{1E3E62B6-F158-49D2-8129-4D78DA390422}"/>
</file>

<file path=docProps/app.xml><?xml version="1.0" encoding="utf-8"?>
<Properties xmlns="http://schemas.openxmlformats.org/officeDocument/2006/extended-properties" xmlns:vt="http://schemas.openxmlformats.org/officeDocument/2006/docPropsVTypes">
  <TotalTime>353</TotalTime>
  <Words>1682</Words>
  <Application>Microsoft Office PowerPoint</Application>
  <PresentationFormat>On-screen Show (4:3)</PresentationFormat>
  <Paragraphs>641</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Courier New</vt:lpstr>
      <vt:lpstr>Times New Roman</vt:lpstr>
      <vt:lpstr>Office Theme</vt:lpstr>
      <vt:lpstr>CSE 2006 - Programming in Java  Course Type: LP          Credits: 3</vt:lpstr>
      <vt:lpstr>Unit-2  Java Object-oriented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Unit-2  Java Object-oriented Programming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Subash Chandra Bose</cp:lastModifiedBy>
  <cp:revision>78</cp:revision>
  <dcterms:created xsi:type="dcterms:W3CDTF">2022-01-22T10:30:44Z</dcterms:created>
  <dcterms:modified xsi:type="dcterms:W3CDTF">2023-11-29T10:19:04Z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0x010100110EBE9624386D49ABC9988ACF6DA595</vt:lpwstr>
  </property>
</Properties>
</file>