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56" r:id="rId5"/>
    <p:sldId id="28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32" r:id="rId32"/>
    <p:sldId id="433" r:id="rId33"/>
    <p:sldId id="431" r:id="rId34"/>
    <p:sldId id="428" r:id="rId35"/>
    <p:sldId id="429" r:id="rId36"/>
    <p:sldId id="43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7AB44-C48A-4319-8392-6FEACCEE31B9}" v="8" dt="2023-06-19T11:59:34.527"/>
    <p1510:client id="{C2858036-166D-488F-BCE3-23E53215499D}" v="3" dt="2023-06-19T11:39:58.382"/>
    <p1510:client id="{E5D20B41-B591-4F24-952F-4FDDE881E0F3}" v="3" dt="2023-06-19T11:40:33.455"/>
    <p1510:client id="{EF62841D-FEA6-4721-B450-F04A05963134}" v="1" dt="2023-07-06T17:11:04.556"/>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2" y="3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I10024" userId="S::sanskriti.jaiswal2021@vitbhopal.ac.in::29331992-7a2f-45ca-a6f2-5ee91e2ad280" providerId="AD" clId="Web-{EF62841D-FEA6-4721-B450-F04A05963134}"/>
    <pc:docChg chg="modSld">
      <pc:chgData name="21BAI10024" userId="S::sanskriti.jaiswal2021@vitbhopal.ac.in::29331992-7a2f-45ca-a6f2-5ee91e2ad280" providerId="AD" clId="Web-{EF62841D-FEA6-4721-B450-F04A05963134}" dt="2023-07-06T17:11:04.556" v="0" actId="1076"/>
      <pc:docMkLst>
        <pc:docMk/>
      </pc:docMkLst>
      <pc:sldChg chg="modSp">
        <pc:chgData name="21BAI10024" userId="S::sanskriti.jaiswal2021@vitbhopal.ac.in::29331992-7a2f-45ca-a6f2-5ee91e2ad280" providerId="AD" clId="Web-{EF62841D-FEA6-4721-B450-F04A05963134}" dt="2023-07-06T17:11:04.556" v="0" actId="1076"/>
        <pc:sldMkLst>
          <pc:docMk/>
          <pc:sldMk cId="0" sldId="430"/>
        </pc:sldMkLst>
        <pc:spChg chg="mod">
          <ac:chgData name="21BAI10024" userId="S::sanskriti.jaiswal2021@vitbhopal.ac.in::29331992-7a2f-45ca-a6f2-5ee91e2ad280" providerId="AD" clId="Web-{EF62841D-FEA6-4721-B450-F04A05963134}" dt="2023-07-06T17:11:04.556" v="0" actId="1076"/>
          <ac:spMkLst>
            <pc:docMk/>
            <pc:sldMk cId="0" sldId="430"/>
            <ac:spMk id="8" creationId="{00000000-0000-0000-0000-000000000000}"/>
          </ac:spMkLst>
        </pc:spChg>
      </pc:sldChg>
    </pc:docChg>
  </pc:docChgLst>
  <pc:docChgLst>
    <pc:chgData name="21BAI10269" userId="S::kata.reddy2021@vitbhopal.ac.in::a4a3bad2-aab1-438f-8446-b46bee6bca45" providerId="AD" clId="Web-{C2858036-166D-488F-BCE3-23E53215499D}"/>
    <pc:docChg chg="addSld">
      <pc:chgData name="21BAI10269" userId="S::kata.reddy2021@vitbhopal.ac.in::a4a3bad2-aab1-438f-8446-b46bee6bca45" providerId="AD" clId="Web-{C2858036-166D-488F-BCE3-23E53215499D}" dt="2023-06-19T11:39:58.382" v="2"/>
      <pc:docMkLst>
        <pc:docMk/>
      </pc:docMkLst>
      <pc:sldChg chg="new">
        <pc:chgData name="21BAI10269" userId="S::kata.reddy2021@vitbhopal.ac.in::a4a3bad2-aab1-438f-8446-b46bee6bca45" providerId="AD" clId="Web-{C2858036-166D-488F-BCE3-23E53215499D}" dt="2023-06-19T11:39:56.585" v="0"/>
        <pc:sldMkLst>
          <pc:docMk/>
          <pc:sldMk cId="658667050" sldId="434"/>
        </pc:sldMkLst>
      </pc:sldChg>
      <pc:sldChg chg="new">
        <pc:chgData name="21BAI10269" userId="S::kata.reddy2021@vitbhopal.ac.in::a4a3bad2-aab1-438f-8446-b46bee6bca45" providerId="AD" clId="Web-{C2858036-166D-488F-BCE3-23E53215499D}" dt="2023-06-19T11:39:56.882" v="1"/>
        <pc:sldMkLst>
          <pc:docMk/>
          <pc:sldMk cId="682524337" sldId="435"/>
        </pc:sldMkLst>
      </pc:sldChg>
      <pc:sldChg chg="new">
        <pc:chgData name="21BAI10269" userId="S::kata.reddy2021@vitbhopal.ac.in::a4a3bad2-aab1-438f-8446-b46bee6bca45" providerId="AD" clId="Web-{C2858036-166D-488F-BCE3-23E53215499D}" dt="2023-06-19T11:39:58.382" v="2"/>
        <pc:sldMkLst>
          <pc:docMk/>
          <pc:sldMk cId="2556332622" sldId="436"/>
        </pc:sldMkLst>
      </pc:sldChg>
    </pc:docChg>
  </pc:docChgLst>
  <pc:docChgLst>
    <pc:chgData name="21BAI10269" userId="S::kata.reddy2021@vitbhopal.ac.in::a4a3bad2-aab1-438f-8446-b46bee6bca45" providerId="AD" clId="Web-{E5D20B41-B591-4F24-952F-4FDDE881E0F3}"/>
    <pc:docChg chg="delSld">
      <pc:chgData name="21BAI10269" userId="S::kata.reddy2021@vitbhopal.ac.in::a4a3bad2-aab1-438f-8446-b46bee6bca45" providerId="AD" clId="Web-{E5D20B41-B591-4F24-952F-4FDDE881E0F3}" dt="2023-06-19T11:40:33.455" v="2"/>
      <pc:docMkLst>
        <pc:docMk/>
      </pc:docMkLst>
      <pc:sldChg chg="del">
        <pc:chgData name="21BAI10269" userId="S::kata.reddy2021@vitbhopal.ac.in::a4a3bad2-aab1-438f-8446-b46bee6bca45" providerId="AD" clId="Web-{E5D20B41-B591-4F24-952F-4FDDE881E0F3}" dt="2023-06-19T11:40:25.064" v="0"/>
        <pc:sldMkLst>
          <pc:docMk/>
          <pc:sldMk cId="658667050" sldId="434"/>
        </pc:sldMkLst>
      </pc:sldChg>
      <pc:sldChg chg="del">
        <pc:chgData name="21BAI10269" userId="S::kata.reddy2021@vitbhopal.ac.in::a4a3bad2-aab1-438f-8446-b46bee6bca45" providerId="AD" clId="Web-{E5D20B41-B591-4F24-952F-4FDDE881E0F3}" dt="2023-06-19T11:40:27.877" v="1"/>
        <pc:sldMkLst>
          <pc:docMk/>
          <pc:sldMk cId="682524337" sldId="435"/>
        </pc:sldMkLst>
      </pc:sldChg>
      <pc:sldChg chg="del">
        <pc:chgData name="21BAI10269" userId="S::kata.reddy2021@vitbhopal.ac.in::a4a3bad2-aab1-438f-8446-b46bee6bca45" providerId="AD" clId="Web-{E5D20B41-B591-4F24-952F-4FDDE881E0F3}" dt="2023-06-19T11:40:33.455" v="2"/>
        <pc:sldMkLst>
          <pc:docMk/>
          <pc:sldMk cId="2556332622" sldId="436"/>
        </pc:sldMkLst>
      </pc:sldChg>
    </pc:docChg>
  </pc:docChgLst>
  <pc:docChgLst>
    <pc:chgData name="21BAI10230" userId="S::nameera.sajid2021@vitbhopal.ac.in::23604e05-87f7-4358-89a3-cebb4cc96ec5" providerId="AD" clId="Web-{9607AB44-C48A-4319-8392-6FEACCEE31B9}"/>
    <pc:docChg chg="modSld">
      <pc:chgData name="21BAI10230" userId="S::nameera.sajid2021@vitbhopal.ac.in::23604e05-87f7-4358-89a3-cebb4cc96ec5" providerId="AD" clId="Web-{9607AB44-C48A-4319-8392-6FEACCEE31B9}" dt="2023-06-19T11:59:34.527" v="3" actId="20577"/>
      <pc:docMkLst>
        <pc:docMk/>
      </pc:docMkLst>
      <pc:sldChg chg="modSp">
        <pc:chgData name="21BAI10230" userId="S::nameera.sajid2021@vitbhopal.ac.in::23604e05-87f7-4358-89a3-cebb4cc96ec5" providerId="AD" clId="Web-{9607AB44-C48A-4319-8392-6FEACCEE31B9}" dt="2023-06-19T11:59:34.527" v="3" actId="20577"/>
        <pc:sldMkLst>
          <pc:docMk/>
          <pc:sldMk cId="0" sldId="417"/>
        </pc:sldMkLst>
        <pc:spChg chg="mod">
          <ac:chgData name="21BAI10230" userId="S::nameera.sajid2021@vitbhopal.ac.in::23604e05-87f7-4358-89a3-cebb4cc96ec5" providerId="AD" clId="Web-{9607AB44-C48A-4319-8392-6FEACCEE31B9}" dt="2023-06-19T11:59:34.527" v="3" actId="20577"/>
          <ac:spMkLst>
            <pc:docMk/>
            <pc:sldMk cId="0" sldId="417"/>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8CC2707-5349-481D-BF1B-E43DD451DDA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50A2A-9BD6-4CA3-8539-711DE44D17A1}" type="datetime1">
              <a:rPr lang="en-US" smtClean="0"/>
              <a:t>12/5/2023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BF737D-592B-4A04-94B5-695CF5D361B7}" type="datetime1">
              <a:rPr lang="en-US" smtClean="0"/>
              <a:t>12/5/2023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DB50B3-6737-47EB-935E-70FA6A36BA30}" type="datetime1">
              <a:rPr lang="en-US" smtClean="0"/>
              <a:t>12/5/2023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C43AA0-BF17-493E-BD4F-3040CBBB5EDC}" type="datetime1">
              <a:rPr lang="en-US" smtClean="0"/>
              <a:t>12/5/2023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54C77-927A-4B85-86C5-133FF775973E}" type="datetime1">
              <a:rPr lang="en-US" smtClean="0"/>
              <a:t>12/5/2023</a:t>
            </a:fld>
            <a:endParaRPr lang="en-US"/>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10476-62A8-46BF-960D-398F54852381}" type="datetime1">
              <a:rPr lang="en-US" smtClean="0"/>
              <a:t>12/5/2023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93631B-0D66-4CAE-B12E-EB6F500300A3}" type="datetime1">
              <a:rPr lang="en-US" smtClean="0"/>
              <a:t>12/5/2023</a:t>
            </a:fld>
            <a:endParaRPr lang="en-US"/>
          </a:p>
        </p:txBody>
      </p:sp>
      <p:sp>
        <p:nvSpPr>
          <p:cNvPr id="8" name="Footer Placeholder 7"/>
          <p:cNvSpPr>
            <a:spLocks noGrp="1"/>
          </p:cNvSpPr>
          <p:nvPr>
            <p:ph type="ftr" sz="quarter" idx="11"/>
          </p:nvPr>
        </p:nvSpPr>
        <p:spPr/>
        <p:txBody>
          <a:bodyPr/>
          <a:lstStyle/>
          <a:p>
            <a:r>
              <a:rPr lang="en-US" smtClean="0"/>
              <a:t>Unit-2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B3A82D-5767-4FC1-841A-6B432B72E959}" type="datetime1">
              <a:rPr lang="en-US" smtClean="0"/>
              <a:t>12/5/2023</a:t>
            </a:fld>
            <a:endParaRPr lang="en-US"/>
          </a:p>
        </p:txBody>
      </p:sp>
      <p:sp>
        <p:nvSpPr>
          <p:cNvPr id="4" name="Footer Placeholder 3"/>
          <p:cNvSpPr>
            <a:spLocks noGrp="1"/>
          </p:cNvSpPr>
          <p:nvPr>
            <p:ph type="ftr" sz="quarter" idx="11"/>
          </p:nvPr>
        </p:nvSpPr>
        <p:spPr/>
        <p:txBody>
          <a:bodyPr/>
          <a:lstStyle/>
          <a:p>
            <a:r>
              <a:rPr lang="en-US" smtClean="0"/>
              <a:t>Unit-2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CF908-46C7-43DB-B326-FEF6CA8BB116}" type="datetime1">
              <a:rPr lang="en-US" smtClean="0"/>
              <a:t>12/5/2023</a:t>
            </a:fld>
            <a:endParaRPr lang="en-US"/>
          </a:p>
        </p:txBody>
      </p:sp>
      <p:sp>
        <p:nvSpPr>
          <p:cNvPr id="3" name="Footer Placeholder 2"/>
          <p:cNvSpPr>
            <a:spLocks noGrp="1"/>
          </p:cNvSpPr>
          <p:nvPr>
            <p:ph type="ftr" sz="quarter" idx="11"/>
          </p:nvPr>
        </p:nvSpPr>
        <p:spPr/>
        <p:txBody>
          <a:bodyPr/>
          <a:lstStyle/>
          <a:p>
            <a:r>
              <a:rPr lang="en-US" smtClean="0"/>
              <a:t>Unit-2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ED19A-0709-4A38-9AA9-4AB417AAE579}" type="datetime1">
              <a:rPr lang="en-US" smtClean="0"/>
              <a:t>12/5/2023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79DF1-766D-4977-930B-8E338226BC8F}" type="datetime1">
              <a:rPr lang="en-US" smtClean="0"/>
              <a:t>12/5/2023</a:t>
            </a:fld>
            <a:endParaRPr lang="en-US"/>
          </a:p>
        </p:txBody>
      </p:sp>
      <p:sp>
        <p:nvSpPr>
          <p:cNvPr id="6" name="Footer Placeholder 5"/>
          <p:cNvSpPr>
            <a:spLocks noGrp="1"/>
          </p:cNvSpPr>
          <p:nvPr>
            <p:ph type="ftr" sz="quarter" idx="11"/>
          </p:nvPr>
        </p:nvSpPr>
        <p:spPr/>
        <p:txBody>
          <a:bodyPr/>
          <a:lstStyle/>
          <a:p>
            <a:r>
              <a:rPr lang="en-US" smtClean="0"/>
              <a:t>Unit-2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5409A-3B65-4743-8290-5FEC98858214}" type="datetime1">
              <a:rPr lang="en-US" smtClean="0"/>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gramiz.com/java-programming/singlet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java-programming/enum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reflection-in-java/"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programiz.com/java-programming/reflection"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member-inner-class" TargetMode="External"/><Relationship Id="rId7" Type="http://schemas.openxmlformats.org/officeDocument/2006/relationships/hyperlink" Target="https://www.javatpoint.com/nested-interfac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javatpoint.com/static-nested-class" TargetMode="External"/><Relationship Id="rId5" Type="http://schemas.openxmlformats.org/officeDocument/2006/relationships/hyperlink" Target="https://www.javatpoint.com/local-inner-class" TargetMode="External"/><Relationship Id="rId4" Type="http://schemas.openxmlformats.org/officeDocument/2006/relationships/hyperlink" Target="https://www.javatpoint.com/anonymous-inner-clas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a:solidFill>
                  <a:srgbClr val="FF0000"/>
                </a:solidFill>
              </a:rPr>
              <a:t>CSE 2006 - Programming in Java </a:t>
            </a:r>
            <a:br>
              <a:rPr lang="en-US" b="1">
                <a:solidFill>
                  <a:srgbClr val="FF0000"/>
                </a:solidFill>
              </a:rPr>
            </a:br>
            <a:r>
              <a:rPr lang="en-US" b="1"/>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534400" cy="4154984"/>
          </a:xfrm>
          <a:prstGeom prst="rect">
            <a:avLst/>
          </a:prstGeom>
          <a:noFill/>
          <a:ln w="9525">
            <a:noFill/>
            <a:miter lim="800000"/>
            <a:headEnd/>
            <a:tailEnd/>
          </a:ln>
        </p:spPr>
        <p:txBody>
          <a:bodyPr anchor="ctr">
            <a:spAutoFit/>
          </a:bodyPr>
          <a:lstStyle/>
          <a:p>
            <a:pPr marL="228600" indent="-228600" algn="just">
              <a:buFont typeface="Arial" pitchFamily="34" charset="0"/>
              <a:buChar char="•"/>
            </a:pPr>
            <a:r>
              <a:rPr lang="en-US" sz="2200" b="1">
                <a:solidFill>
                  <a:srgbClr val="FF0000"/>
                </a:solidFill>
              </a:rPr>
              <a:t>Java anonymous inner class </a:t>
            </a:r>
            <a:r>
              <a:rPr lang="en-US" sz="2200"/>
              <a:t>is an inner class without a name and for which only a single object is created. </a:t>
            </a:r>
          </a:p>
          <a:p>
            <a:pPr marL="228600" indent="-228600" algn="just">
              <a:buFont typeface="Arial" pitchFamily="34" charset="0"/>
              <a:buChar char="•"/>
            </a:pPr>
            <a:r>
              <a:rPr lang="en-US" sz="2200"/>
              <a:t>An anonymous inner class can be useful when making an instance of an object with certain "extras" such as overloading methods of a class or interface, without having to actually subclass a class.</a:t>
            </a:r>
          </a:p>
          <a:p>
            <a:pPr marL="228600" indent="-228600" algn="just">
              <a:buFont typeface="Arial" pitchFamily="34" charset="0"/>
              <a:buChar char="•"/>
            </a:pPr>
            <a:r>
              <a:rPr lang="en-US" sz="2200"/>
              <a:t>In simple words, a class that has no name is known as an anonymous inner class in Java. It should be used if you have to override a method of class or interface.</a:t>
            </a:r>
          </a:p>
          <a:p>
            <a:r>
              <a:rPr lang="en-US" sz="2200"/>
              <a:t> </a:t>
            </a:r>
          </a:p>
          <a:p>
            <a:r>
              <a:rPr lang="en-US" sz="2200" b="1"/>
              <a:t>Java Anonymous inner class can be created in two ways:</a:t>
            </a:r>
          </a:p>
          <a:p>
            <a:pPr marL="457200" indent="-457200">
              <a:buFont typeface="+mj-lt"/>
              <a:buAutoNum type="arabicPeriod"/>
            </a:pPr>
            <a:r>
              <a:rPr lang="en-US" sz="2200"/>
              <a:t>Class (may be abstract or concrete).</a:t>
            </a:r>
          </a:p>
          <a:p>
            <a:pPr marL="457200" indent="-457200">
              <a:buFont typeface="+mj-lt"/>
              <a:buAutoNum type="arabicPeriod"/>
            </a:pPr>
            <a:r>
              <a:rPr lang="en-US" sz="2200"/>
              <a:t>Interface</a:t>
            </a:r>
          </a:p>
        </p:txBody>
      </p:sp>
      <p:sp>
        <p:nvSpPr>
          <p:cNvPr id="7172" name="Rectangle 4"/>
          <p:cNvSpPr>
            <a:spLocks noChangeArrowheads="1"/>
          </p:cNvSpPr>
          <p:nvPr/>
        </p:nvSpPr>
        <p:spPr bwMode="auto">
          <a:xfrm>
            <a:off x="2667000" y="0"/>
            <a:ext cx="432605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800" b="1">
                <a:solidFill>
                  <a:srgbClr val="0000FF"/>
                </a:solidFill>
                <a:cs typeface="Times New Roman" pitchFamily="18" charset="0"/>
              </a:rPr>
              <a:t>Java Anonymous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534400" cy="4832092"/>
          </a:xfrm>
          <a:prstGeom prst="rect">
            <a:avLst/>
          </a:prstGeom>
          <a:noFill/>
          <a:ln w="9525">
            <a:noFill/>
            <a:miter lim="800000"/>
            <a:headEnd/>
            <a:tailEnd/>
          </a:ln>
        </p:spPr>
        <p:txBody>
          <a:bodyPr anchor="ctr">
            <a:spAutoFit/>
          </a:bodyPr>
          <a:lstStyle/>
          <a:p>
            <a:r>
              <a:rPr lang="en-US" sz="2200" b="1">
                <a:solidFill>
                  <a:srgbClr val="FF0000"/>
                </a:solidFill>
              </a:rPr>
              <a:t>Java anonymous inner class example using class</a:t>
            </a:r>
          </a:p>
          <a:p>
            <a:r>
              <a:rPr lang="en-US" sz="2200" b="1"/>
              <a:t>TestAnonymousInner.java</a:t>
            </a:r>
          </a:p>
          <a:p>
            <a:endParaRPr lang="en-US" sz="2200"/>
          </a:p>
          <a:p>
            <a:r>
              <a:rPr lang="en-US" sz="2200" b="1"/>
              <a:t>abstract</a:t>
            </a:r>
            <a:r>
              <a:rPr lang="en-US" sz="2200"/>
              <a:t> </a:t>
            </a:r>
            <a:r>
              <a:rPr lang="en-US" sz="2200" b="1"/>
              <a:t>class</a:t>
            </a:r>
            <a:r>
              <a:rPr lang="en-US" sz="2200"/>
              <a:t> Person{  </a:t>
            </a:r>
          </a:p>
          <a:p>
            <a:r>
              <a:rPr lang="en-US" sz="2200"/>
              <a:t>  </a:t>
            </a:r>
            <a:r>
              <a:rPr lang="en-US" sz="2200" b="1"/>
              <a:t>abstract</a:t>
            </a:r>
            <a:r>
              <a:rPr lang="en-US" sz="2200"/>
              <a:t> </a:t>
            </a:r>
            <a:r>
              <a:rPr lang="en-US" sz="2200" b="1"/>
              <a:t>void</a:t>
            </a:r>
            <a:r>
              <a:rPr lang="en-US" sz="2200"/>
              <a:t> eat();  </a:t>
            </a:r>
          </a:p>
          <a:p>
            <a:r>
              <a:rPr lang="en-US" sz="2200"/>
              <a:t>}  </a:t>
            </a:r>
          </a:p>
          <a:p>
            <a:r>
              <a:rPr lang="en-US" sz="2200" b="1"/>
              <a:t>class</a:t>
            </a:r>
            <a:r>
              <a:rPr lang="en-US" sz="2200"/>
              <a:t> </a:t>
            </a:r>
            <a:r>
              <a:rPr lang="en-US" sz="2200" err="1"/>
              <a:t>TestAnonymousInner</a:t>
            </a:r>
            <a:r>
              <a:rPr lang="en-US" sz="2200"/>
              <a:t>{  </a:t>
            </a:r>
          </a:p>
          <a:p>
            <a:r>
              <a:rPr lang="en-US" sz="2200"/>
              <a:t> </a:t>
            </a:r>
            <a:r>
              <a:rPr lang="en-US" sz="2200" b="1"/>
              <a:t>public</a:t>
            </a:r>
            <a:r>
              <a:rPr lang="en-US" sz="2200"/>
              <a:t> </a:t>
            </a:r>
            <a:r>
              <a:rPr lang="en-US" sz="2200" b="1"/>
              <a:t>static</a:t>
            </a:r>
            <a:r>
              <a:rPr lang="en-US" sz="2200"/>
              <a:t> </a:t>
            </a:r>
            <a:r>
              <a:rPr lang="en-US" sz="2200" b="1"/>
              <a:t>void</a:t>
            </a:r>
            <a:r>
              <a:rPr lang="en-US" sz="2200"/>
              <a:t> main(String </a:t>
            </a:r>
            <a:r>
              <a:rPr lang="en-US" sz="2200" err="1"/>
              <a:t>args</a:t>
            </a:r>
            <a:r>
              <a:rPr lang="en-US" sz="2200"/>
              <a:t>[]){  </a:t>
            </a:r>
          </a:p>
          <a:p>
            <a:r>
              <a:rPr lang="en-US" sz="2200"/>
              <a:t>  Person p=</a:t>
            </a:r>
            <a:r>
              <a:rPr lang="en-US" sz="2200" b="1"/>
              <a:t>new</a:t>
            </a:r>
            <a:r>
              <a:rPr lang="en-US" sz="2200"/>
              <a:t> Person(){  </a:t>
            </a:r>
          </a:p>
          <a:p>
            <a:r>
              <a:rPr lang="en-US" sz="2200"/>
              <a:t>  </a:t>
            </a:r>
            <a:r>
              <a:rPr lang="en-US" sz="2200" b="1"/>
              <a:t>void</a:t>
            </a:r>
            <a:r>
              <a:rPr lang="en-US" sz="2200"/>
              <a:t> eat(){System.out.println("nice fruits");}  </a:t>
            </a:r>
          </a:p>
          <a:p>
            <a:r>
              <a:rPr lang="en-US" sz="2200"/>
              <a:t>  };  </a:t>
            </a:r>
          </a:p>
          <a:p>
            <a:r>
              <a:rPr lang="en-US" sz="2200"/>
              <a:t>  p.eat();  </a:t>
            </a:r>
          </a:p>
          <a:p>
            <a:r>
              <a:rPr lang="en-US" sz="2200"/>
              <a:t> }  </a:t>
            </a:r>
          </a:p>
          <a:p>
            <a:r>
              <a:rPr lang="en-US" sz="2200"/>
              <a:t>}  </a:t>
            </a:r>
          </a:p>
        </p:txBody>
      </p:sp>
      <p:sp>
        <p:nvSpPr>
          <p:cNvPr id="7172" name="Rectangle 4"/>
          <p:cNvSpPr>
            <a:spLocks noChangeArrowheads="1"/>
          </p:cNvSpPr>
          <p:nvPr/>
        </p:nvSpPr>
        <p:spPr bwMode="auto">
          <a:xfrm>
            <a:off x="2667000" y="0"/>
            <a:ext cx="432605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800" b="1">
                <a:solidFill>
                  <a:srgbClr val="0000FF"/>
                </a:solidFill>
                <a:cs typeface="Times New Roman" pitchFamily="18" charset="0"/>
              </a:rPr>
              <a:t>Java Anonymous inner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6019800" y="4648200"/>
            <a:ext cx="1426994"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nice fruits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534400" cy="4893647"/>
          </a:xfrm>
          <a:prstGeom prst="rect">
            <a:avLst/>
          </a:prstGeom>
          <a:noFill/>
          <a:ln w="9525">
            <a:noFill/>
            <a:miter lim="800000"/>
            <a:headEnd/>
            <a:tailEnd/>
          </a:ln>
        </p:spPr>
        <p:txBody>
          <a:bodyPr anchor="ctr">
            <a:spAutoFit/>
          </a:bodyPr>
          <a:lstStyle/>
          <a:p>
            <a:r>
              <a:rPr lang="en-US" sz="2400" b="1">
                <a:solidFill>
                  <a:srgbClr val="FF0000"/>
                </a:solidFill>
              </a:rPr>
              <a:t>Java anonymous inner class example using interface</a:t>
            </a:r>
          </a:p>
          <a:p>
            <a:endParaRPr lang="en-US" sz="2400" b="1">
              <a:solidFill>
                <a:srgbClr val="FF0000"/>
              </a:solidFill>
            </a:endParaRPr>
          </a:p>
          <a:p>
            <a:r>
              <a:rPr lang="en-US" sz="2400" b="1"/>
              <a:t>interface</a:t>
            </a:r>
            <a:r>
              <a:rPr lang="en-US" sz="2400"/>
              <a:t> Eatable{  </a:t>
            </a:r>
          </a:p>
          <a:p>
            <a:r>
              <a:rPr lang="en-US" sz="2400"/>
              <a:t> </a:t>
            </a:r>
            <a:r>
              <a:rPr lang="en-US" sz="2400" b="1"/>
              <a:t>void</a:t>
            </a:r>
            <a:r>
              <a:rPr lang="en-US" sz="2400"/>
              <a:t> eat();  </a:t>
            </a:r>
          </a:p>
          <a:p>
            <a:r>
              <a:rPr lang="en-US" sz="2400"/>
              <a:t>}  </a:t>
            </a:r>
          </a:p>
          <a:p>
            <a:r>
              <a:rPr lang="en-US" sz="2400" b="1"/>
              <a:t>class</a:t>
            </a:r>
            <a:r>
              <a:rPr lang="en-US" sz="2400"/>
              <a:t> TestAnnonymousInner1{  </a:t>
            </a:r>
          </a:p>
          <a:p>
            <a:r>
              <a:rPr lang="en-US" sz="2400"/>
              <a:t> </a:t>
            </a:r>
            <a:r>
              <a:rPr lang="en-US" sz="2400" b="1"/>
              <a:t>public</a:t>
            </a:r>
            <a:r>
              <a:rPr lang="en-US" sz="2400"/>
              <a:t> </a:t>
            </a:r>
            <a:r>
              <a:rPr lang="en-US" sz="2400" b="1"/>
              <a:t>static</a:t>
            </a:r>
            <a:r>
              <a:rPr lang="en-US" sz="2400"/>
              <a:t> </a:t>
            </a:r>
            <a:r>
              <a:rPr lang="en-US" sz="2400" b="1"/>
              <a:t>void</a:t>
            </a:r>
            <a:r>
              <a:rPr lang="en-US" sz="2400"/>
              <a:t> main(String </a:t>
            </a:r>
            <a:r>
              <a:rPr lang="en-US" sz="2400" err="1"/>
              <a:t>args</a:t>
            </a:r>
            <a:r>
              <a:rPr lang="en-US" sz="2400"/>
              <a:t>[]){  </a:t>
            </a:r>
          </a:p>
          <a:p>
            <a:r>
              <a:rPr lang="en-US" sz="2400"/>
              <a:t> Eatable e=</a:t>
            </a:r>
            <a:r>
              <a:rPr lang="en-US" sz="2400" b="1"/>
              <a:t>new</a:t>
            </a:r>
            <a:r>
              <a:rPr lang="en-US" sz="2400"/>
              <a:t> Eatable(){  </a:t>
            </a:r>
          </a:p>
          <a:p>
            <a:r>
              <a:rPr lang="en-US" sz="2400"/>
              <a:t>  </a:t>
            </a:r>
            <a:r>
              <a:rPr lang="en-US" sz="2400" b="1"/>
              <a:t>public</a:t>
            </a:r>
            <a:r>
              <a:rPr lang="en-US" sz="2400"/>
              <a:t> </a:t>
            </a:r>
            <a:r>
              <a:rPr lang="en-US" sz="2400" b="1"/>
              <a:t>void</a:t>
            </a:r>
            <a:r>
              <a:rPr lang="en-US" sz="2400"/>
              <a:t> eat(){System.out.println("nice fruits");}  </a:t>
            </a:r>
          </a:p>
          <a:p>
            <a:r>
              <a:rPr lang="en-US" sz="2400"/>
              <a:t> };  </a:t>
            </a:r>
          </a:p>
          <a:p>
            <a:r>
              <a:rPr lang="en-US" sz="2400"/>
              <a:t> e.eat();  </a:t>
            </a:r>
          </a:p>
          <a:p>
            <a:r>
              <a:rPr lang="en-US" sz="2400"/>
              <a:t> }  </a:t>
            </a:r>
          </a:p>
          <a:p>
            <a:r>
              <a:rPr lang="en-US" sz="2400"/>
              <a:t>}</a:t>
            </a:r>
          </a:p>
        </p:txBody>
      </p:sp>
      <p:sp>
        <p:nvSpPr>
          <p:cNvPr id="7172" name="Rectangle 4"/>
          <p:cNvSpPr>
            <a:spLocks noChangeArrowheads="1"/>
          </p:cNvSpPr>
          <p:nvPr/>
        </p:nvSpPr>
        <p:spPr bwMode="auto">
          <a:xfrm>
            <a:off x="2667000" y="0"/>
            <a:ext cx="432605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800" b="1">
                <a:solidFill>
                  <a:srgbClr val="0000FF"/>
                </a:solidFill>
                <a:cs typeface="Times New Roman" pitchFamily="18" charset="0"/>
              </a:rPr>
              <a:t>Java Anonymous inner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6019800" y="4648200"/>
            <a:ext cx="1426994"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nice fruits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534400" cy="4832092"/>
          </a:xfrm>
          <a:prstGeom prst="rect">
            <a:avLst/>
          </a:prstGeom>
          <a:noFill/>
          <a:ln w="9525">
            <a:noFill/>
            <a:miter lim="800000"/>
            <a:headEnd/>
            <a:tailEnd/>
          </a:ln>
        </p:spPr>
        <p:txBody>
          <a:bodyPr anchor="ctr">
            <a:spAutoFit/>
          </a:bodyPr>
          <a:lstStyle/>
          <a:p>
            <a:pPr algn="just"/>
            <a:r>
              <a:rPr lang="en-US" sz="2200" b="1">
                <a:solidFill>
                  <a:srgbClr val="FF0000"/>
                </a:solidFill>
              </a:rPr>
              <a:t>Java Local inner class</a:t>
            </a:r>
          </a:p>
          <a:p>
            <a:pPr marL="228600" indent="-228600" algn="just">
              <a:buFont typeface="Arial" pitchFamily="34" charset="0"/>
              <a:buChar char="•"/>
            </a:pPr>
            <a:r>
              <a:rPr lang="en-US" sz="2200"/>
              <a:t>A class i.e., created inside a method, is called local inner class in java. Local Inner Classes are the inner classes that are defined inside a block. Generally, this block is a method body. Sometimes this block can be a for loop, or an if clause. </a:t>
            </a:r>
          </a:p>
          <a:p>
            <a:pPr marL="228600" indent="-228600" algn="just">
              <a:buFont typeface="Arial" pitchFamily="34" charset="0"/>
              <a:buChar char="•"/>
            </a:pPr>
            <a:endParaRPr lang="en-US" sz="2200"/>
          </a:p>
          <a:p>
            <a:pPr marL="228600" indent="-228600" algn="just">
              <a:buFont typeface="Arial" pitchFamily="34" charset="0"/>
              <a:buChar char="•"/>
            </a:pPr>
            <a:r>
              <a:rPr lang="en-US" sz="2200"/>
              <a:t>Local Inner classes are not a member of any enclosing classes. They belong to the block they are defined within, due to which local inner classes cannot have any access modifiers associated with them. However, they can be marked as final or abstract. These classes have access to the fields of the class enclosing it.</a:t>
            </a:r>
          </a:p>
          <a:p>
            <a:pPr algn="just"/>
            <a:endParaRPr lang="en-US" sz="2200"/>
          </a:p>
          <a:p>
            <a:pPr algn="just"/>
            <a:r>
              <a:rPr lang="en-US" sz="2200"/>
              <a:t>If you want to invoke the methods of the local inner class, you must instantiate this class inside the method.</a:t>
            </a:r>
          </a:p>
        </p:txBody>
      </p:sp>
      <p:sp>
        <p:nvSpPr>
          <p:cNvPr id="7172" name="Rectangle 4"/>
          <p:cNvSpPr>
            <a:spLocks noChangeArrowheads="1"/>
          </p:cNvSpPr>
          <p:nvPr/>
        </p:nvSpPr>
        <p:spPr bwMode="auto">
          <a:xfrm>
            <a:off x="2667000" y="0"/>
            <a:ext cx="432605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800" b="1">
                <a:solidFill>
                  <a:srgbClr val="0000FF"/>
                </a:solidFill>
                <a:cs typeface="Times New Roman" pitchFamily="18" charset="0"/>
              </a:rPr>
              <a:t>Java Anonymous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534400" cy="5847755"/>
          </a:xfrm>
          <a:prstGeom prst="rect">
            <a:avLst/>
          </a:prstGeom>
          <a:noFill/>
          <a:ln w="9525">
            <a:noFill/>
            <a:miter lim="800000"/>
            <a:headEnd/>
            <a:tailEnd/>
          </a:ln>
        </p:spPr>
        <p:txBody>
          <a:bodyPr anchor="ctr">
            <a:spAutoFit/>
          </a:bodyPr>
          <a:lstStyle/>
          <a:p>
            <a:r>
              <a:rPr lang="en-US" sz="2200" b="1">
                <a:solidFill>
                  <a:srgbClr val="FF0000"/>
                </a:solidFill>
              </a:rPr>
              <a:t>Java local inner class example</a:t>
            </a:r>
          </a:p>
          <a:p>
            <a:r>
              <a:rPr lang="en-US" sz="2200" b="1"/>
              <a:t>LocalInner1.java</a:t>
            </a:r>
          </a:p>
          <a:p>
            <a:endParaRPr lang="en-US" sz="2200"/>
          </a:p>
          <a:p>
            <a:r>
              <a:rPr lang="en-US" sz="2200" b="1"/>
              <a:t>public</a:t>
            </a:r>
            <a:r>
              <a:rPr lang="en-US" sz="2200"/>
              <a:t> </a:t>
            </a:r>
            <a:r>
              <a:rPr lang="en-US" sz="2200" b="1"/>
              <a:t>class</a:t>
            </a:r>
            <a:r>
              <a:rPr lang="en-US" sz="2200"/>
              <a:t> localInner1{  </a:t>
            </a:r>
          </a:p>
          <a:p>
            <a:r>
              <a:rPr lang="en-US" sz="2200"/>
              <a:t> </a:t>
            </a:r>
            <a:r>
              <a:rPr lang="en-US" sz="2200" b="1"/>
              <a:t>private</a:t>
            </a:r>
            <a:r>
              <a:rPr lang="en-US" sz="2200"/>
              <a:t> </a:t>
            </a:r>
            <a:r>
              <a:rPr lang="en-US" sz="2200" b="1" err="1"/>
              <a:t>int</a:t>
            </a:r>
            <a:r>
              <a:rPr lang="en-US" sz="2200"/>
              <a:t> data=30;//instance variable  </a:t>
            </a:r>
          </a:p>
          <a:p>
            <a:r>
              <a:rPr lang="en-US" sz="2200"/>
              <a:t> </a:t>
            </a:r>
            <a:r>
              <a:rPr lang="en-US" sz="2200" b="1"/>
              <a:t>void</a:t>
            </a:r>
            <a:r>
              <a:rPr lang="en-US" sz="2200"/>
              <a:t> display(){  </a:t>
            </a:r>
          </a:p>
          <a:p>
            <a:r>
              <a:rPr lang="en-US" sz="2200"/>
              <a:t>  </a:t>
            </a:r>
            <a:r>
              <a:rPr lang="en-US" sz="2200" b="1"/>
              <a:t>class</a:t>
            </a:r>
            <a:r>
              <a:rPr lang="en-US" sz="2200"/>
              <a:t> Local{  </a:t>
            </a:r>
          </a:p>
          <a:p>
            <a:r>
              <a:rPr lang="en-US" sz="2200"/>
              <a:t>   </a:t>
            </a:r>
            <a:r>
              <a:rPr lang="en-US" sz="2200" b="1"/>
              <a:t>void</a:t>
            </a:r>
            <a:r>
              <a:rPr lang="en-US" sz="2200"/>
              <a:t> </a:t>
            </a:r>
            <a:r>
              <a:rPr lang="en-US" sz="2200" err="1"/>
              <a:t>msg</a:t>
            </a:r>
            <a:r>
              <a:rPr lang="en-US" sz="2200"/>
              <a:t>(){System.out.println(data);}  </a:t>
            </a:r>
          </a:p>
          <a:p>
            <a:r>
              <a:rPr lang="en-US" sz="2200"/>
              <a:t>  }  </a:t>
            </a:r>
          </a:p>
          <a:p>
            <a:r>
              <a:rPr lang="en-US" sz="2200"/>
              <a:t>  Local l=</a:t>
            </a:r>
            <a:r>
              <a:rPr lang="en-US" sz="2200" b="1"/>
              <a:t>new</a:t>
            </a:r>
            <a:r>
              <a:rPr lang="en-US" sz="2200"/>
              <a:t> Local();  </a:t>
            </a:r>
          </a:p>
          <a:p>
            <a:r>
              <a:rPr lang="en-US" sz="2200"/>
              <a:t>  l.msg();  </a:t>
            </a:r>
          </a:p>
          <a:p>
            <a:r>
              <a:rPr lang="en-US" sz="2200"/>
              <a:t> }  </a:t>
            </a:r>
          </a:p>
          <a:p>
            <a:r>
              <a:rPr lang="en-US" sz="2200"/>
              <a:t> </a:t>
            </a:r>
            <a:r>
              <a:rPr lang="en-US" sz="2200" b="1"/>
              <a:t>public</a:t>
            </a:r>
            <a:r>
              <a:rPr lang="en-US" sz="2200"/>
              <a:t> </a:t>
            </a:r>
            <a:r>
              <a:rPr lang="en-US" sz="2200" b="1"/>
              <a:t>static</a:t>
            </a:r>
            <a:r>
              <a:rPr lang="en-US" sz="2200"/>
              <a:t> </a:t>
            </a:r>
            <a:r>
              <a:rPr lang="en-US" sz="2200" b="1"/>
              <a:t>void</a:t>
            </a:r>
            <a:r>
              <a:rPr lang="en-US" sz="2200"/>
              <a:t> main(String </a:t>
            </a:r>
            <a:r>
              <a:rPr lang="en-US" sz="2200" err="1"/>
              <a:t>args</a:t>
            </a:r>
            <a:r>
              <a:rPr lang="en-US" sz="2200"/>
              <a:t>[]){  </a:t>
            </a:r>
          </a:p>
          <a:p>
            <a:r>
              <a:rPr lang="en-US" sz="2200"/>
              <a:t>  localInner1 </a:t>
            </a:r>
            <a:r>
              <a:rPr lang="en-US" sz="2200" err="1"/>
              <a:t>obj</a:t>
            </a:r>
            <a:r>
              <a:rPr lang="en-US" sz="2200"/>
              <a:t>=</a:t>
            </a:r>
            <a:r>
              <a:rPr lang="en-US" sz="2200" b="1"/>
              <a:t>new</a:t>
            </a:r>
            <a:r>
              <a:rPr lang="en-US" sz="2200"/>
              <a:t> localInner1();  </a:t>
            </a:r>
          </a:p>
          <a:p>
            <a:r>
              <a:rPr lang="en-US" sz="2200"/>
              <a:t>  </a:t>
            </a:r>
            <a:r>
              <a:rPr lang="en-US" sz="2200" err="1"/>
              <a:t>obj.display</a:t>
            </a:r>
            <a:r>
              <a:rPr lang="en-US" sz="2200"/>
              <a:t>();  </a:t>
            </a:r>
          </a:p>
          <a:p>
            <a:r>
              <a:rPr lang="en-US" sz="2200"/>
              <a:t> }  </a:t>
            </a:r>
          </a:p>
          <a:p>
            <a:r>
              <a:rPr lang="en-US" sz="2200"/>
              <a:t>}  </a:t>
            </a:r>
          </a:p>
        </p:txBody>
      </p:sp>
      <p:sp>
        <p:nvSpPr>
          <p:cNvPr id="7172" name="Rectangle 4"/>
          <p:cNvSpPr>
            <a:spLocks noChangeArrowheads="1"/>
          </p:cNvSpPr>
          <p:nvPr/>
        </p:nvSpPr>
        <p:spPr bwMode="auto">
          <a:xfrm>
            <a:off x="2667000" y="0"/>
            <a:ext cx="4326056"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800" b="1">
                <a:solidFill>
                  <a:srgbClr val="0000FF"/>
                </a:solidFill>
                <a:cs typeface="Times New Roman" pitchFamily="18" charset="0"/>
              </a:rPr>
              <a:t>Java Anonymous inner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6019800" y="4648200"/>
            <a:ext cx="1188146"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30</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455712"/>
            <a:ext cx="8534400" cy="6432530"/>
          </a:xfrm>
          <a:prstGeom prst="rect">
            <a:avLst/>
          </a:prstGeom>
          <a:noFill/>
          <a:ln w="9525">
            <a:noFill/>
            <a:miter lim="800000"/>
            <a:headEnd/>
            <a:tailEnd/>
          </a:ln>
        </p:spPr>
        <p:txBody>
          <a:bodyPr anchor="ctr">
            <a:spAutoFit/>
          </a:bodyPr>
          <a:lstStyle/>
          <a:p>
            <a:pPr marL="228600" indent="-228600" algn="just">
              <a:buFont typeface="Arial" pitchFamily="34" charset="0"/>
              <a:buChar char="•"/>
            </a:pPr>
            <a:r>
              <a:rPr lang="en-US" sz="2200" dirty="0"/>
              <a:t>A static class is a class that is created inside a class, is called a </a:t>
            </a:r>
            <a:r>
              <a:rPr lang="en-US" sz="2200" b="1" dirty="0"/>
              <a:t>static nested class in Java</a:t>
            </a:r>
            <a:r>
              <a:rPr lang="en-US" sz="2200" dirty="0"/>
              <a:t>. It cannot access non-static data members and methods. </a:t>
            </a:r>
            <a:r>
              <a:rPr lang="en-US" sz="2200" b="1" dirty="0">
                <a:solidFill>
                  <a:srgbClr val="FF0000"/>
                </a:solidFill>
              </a:rPr>
              <a:t>It can be accessed by outer class name.</a:t>
            </a:r>
          </a:p>
          <a:p>
            <a:pPr marL="228600" indent="-228600" algn="just">
              <a:buFont typeface="Arial" pitchFamily="34" charset="0"/>
              <a:buChar char="•"/>
            </a:pPr>
            <a:r>
              <a:rPr lang="en-US" sz="2200" dirty="0"/>
              <a:t>It can access static data members of the outer class, including private.</a:t>
            </a:r>
          </a:p>
          <a:p>
            <a:pPr marL="228600" indent="-228600" algn="just">
              <a:buFont typeface="Arial" pitchFamily="34" charset="0"/>
              <a:buChar char="•"/>
            </a:pPr>
            <a:r>
              <a:rPr lang="en-US" sz="2200" dirty="0"/>
              <a:t>The static nested class cannot access non-static (instance) data members.</a:t>
            </a:r>
          </a:p>
          <a:p>
            <a:r>
              <a:rPr lang="en-US" sz="2000" b="1" dirty="0">
                <a:solidFill>
                  <a:srgbClr val="FF0000"/>
                </a:solidFill>
              </a:rPr>
              <a:t>Java static nested class example with instance method</a:t>
            </a:r>
          </a:p>
          <a:p>
            <a:r>
              <a:rPr lang="en-US" sz="2000" b="1" dirty="0"/>
              <a:t>TestOuter1.java</a:t>
            </a:r>
          </a:p>
          <a:p>
            <a:endParaRPr lang="en-US" sz="2000" dirty="0"/>
          </a:p>
          <a:p>
            <a:r>
              <a:rPr lang="en-US" sz="2000" b="1" dirty="0"/>
              <a:t>class</a:t>
            </a:r>
            <a:r>
              <a:rPr lang="en-US" sz="2000" dirty="0"/>
              <a:t> TestOuter1{  </a:t>
            </a:r>
          </a:p>
          <a:p>
            <a:r>
              <a:rPr lang="en-US" sz="2000" dirty="0"/>
              <a:t>  </a:t>
            </a:r>
            <a:r>
              <a:rPr lang="en-US" sz="2000" b="1" dirty="0"/>
              <a:t>static</a:t>
            </a:r>
            <a:r>
              <a:rPr lang="en-US" sz="2000" dirty="0"/>
              <a:t> </a:t>
            </a:r>
            <a:r>
              <a:rPr lang="en-US" sz="2000" b="1" dirty="0" err="1"/>
              <a:t>int</a:t>
            </a:r>
            <a:r>
              <a:rPr lang="en-US" sz="2000" dirty="0"/>
              <a:t> data=30;  </a:t>
            </a:r>
            <a:endParaRPr lang="en-US" sz="2000" dirty="0" smtClean="0"/>
          </a:p>
          <a:p>
            <a:endParaRPr lang="en-US" sz="2000" dirty="0"/>
          </a:p>
          <a:p>
            <a:r>
              <a:rPr lang="en-US" sz="2000" dirty="0"/>
              <a:t>  </a:t>
            </a:r>
            <a:r>
              <a:rPr lang="en-US" sz="2000" b="1" dirty="0"/>
              <a:t>static</a:t>
            </a:r>
            <a:r>
              <a:rPr lang="en-US" sz="2000" dirty="0"/>
              <a:t> </a:t>
            </a:r>
            <a:r>
              <a:rPr lang="en-US" sz="2000" b="1" dirty="0"/>
              <a:t>class</a:t>
            </a:r>
            <a:r>
              <a:rPr lang="en-US" sz="2000" dirty="0"/>
              <a:t> Inner{  </a:t>
            </a:r>
          </a:p>
          <a:p>
            <a:r>
              <a:rPr lang="en-US" sz="2000" dirty="0"/>
              <a:t>   </a:t>
            </a:r>
            <a:r>
              <a:rPr lang="en-US" sz="2000" b="1" dirty="0"/>
              <a:t>void</a:t>
            </a:r>
            <a:r>
              <a:rPr lang="en-US" sz="2000" dirty="0"/>
              <a:t> </a:t>
            </a:r>
            <a:r>
              <a:rPr lang="en-US" sz="2000" dirty="0" err="1"/>
              <a:t>msg</a:t>
            </a:r>
            <a:r>
              <a:rPr lang="en-US" sz="2000" dirty="0"/>
              <a:t>(){</a:t>
            </a:r>
            <a:r>
              <a:rPr lang="en-US" sz="2000" dirty="0" err="1"/>
              <a:t>System.out.println</a:t>
            </a:r>
            <a:r>
              <a:rPr lang="en-US" sz="2000" dirty="0"/>
              <a:t>("data is "+data);}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a:t>
            </a:r>
            <a:r>
              <a:rPr lang="en-US" sz="2000" dirty="0">
                <a:solidFill>
                  <a:srgbClr val="FF0000"/>
                </a:solidFill>
              </a:rPr>
              <a:t>Outer1.Inner</a:t>
            </a:r>
            <a:r>
              <a:rPr lang="en-US" sz="2000" dirty="0"/>
              <a:t> </a:t>
            </a:r>
            <a:r>
              <a:rPr lang="en-US" sz="2000" dirty="0" err="1"/>
              <a:t>obj</a:t>
            </a:r>
            <a:r>
              <a:rPr lang="en-US" sz="2000" dirty="0"/>
              <a:t>=</a:t>
            </a:r>
            <a:r>
              <a:rPr lang="en-US" sz="2000" b="1" dirty="0"/>
              <a:t>new</a:t>
            </a:r>
            <a:r>
              <a:rPr lang="en-US" sz="2000" dirty="0"/>
              <a:t> TestOuter1.Inner();  </a:t>
            </a:r>
          </a:p>
          <a:p>
            <a:r>
              <a:rPr lang="en-US" sz="2000" dirty="0"/>
              <a:t>  obj.msg();  </a:t>
            </a:r>
          </a:p>
          <a:p>
            <a:r>
              <a:rPr lang="en-US" sz="2000" dirty="0"/>
              <a:t>  }  </a:t>
            </a:r>
          </a:p>
          <a:p>
            <a:r>
              <a:rPr lang="en-US" sz="2000" dirty="0"/>
              <a:t>} </a:t>
            </a:r>
          </a:p>
        </p:txBody>
      </p:sp>
      <p:sp>
        <p:nvSpPr>
          <p:cNvPr id="7172" name="Rectangle 4"/>
          <p:cNvSpPr>
            <a:spLocks noChangeArrowheads="1"/>
          </p:cNvSpPr>
          <p:nvPr/>
        </p:nvSpPr>
        <p:spPr bwMode="auto">
          <a:xfrm>
            <a:off x="2667000" y="86380"/>
            <a:ext cx="3571042"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en-IN" sz="2800" b="1">
                <a:solidFill>
                  <a:srgbClr val="0000FF"/>
                </a:solidFill>
                <a:cs typeface="Times New Roman" pitchFamily="18" charset="0"/>
              </a:rPr>
              <a:t>Java static nested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4495800" y="3276600"/>
            <a:ext cx="1377044"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data is 30</a:t>
            </a:r>
          </a:p>
        </p:txBody>
      </p:sp>
      <p:sp>
        <p:nvSpPr>
          <p:cNvPr id="7" name="Rectangle 6"/>
          <p:cNvSpPr/>
          <p:nvPr/>
        </p:nvSpPr>
        <p:spPr>
          <a:xfrm>
            <a:off x="6248400" y="2743200"/>
            <a:ext cx="2667000" cy="38933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1900" b="1"/>
              <a:t>In this example, you need to create the instance of static nested class because it has instance method </a:t>
            </a:r>
            <a:r>
              <a:rPr lang="en-US" sz="1900" b="1" err="1"/>
              <a:t>msg</a:t>
            </a:r>
            <a:r>
              <a:rPr lang="en-US" sz="1900" b="1"/>
              <a:t>(). But you don't need to create the object of the Outer class because the nested class is static and static properties, methods, or classes can be accessed without an object.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639901"/>
            <a:ext cx="8458200" cy="4154984"/>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200" b="1">
                <a:solidFill>
                  <a:srgbClr val="FF0000"/>
                </a:solidFill>
              </a:rPr>
              <a:t>In Java, Singleton is a design pattern that ensures that a class can only have one object.</a:t>
            </a:r>
          </a:p>
          <a:p>
            <a:pPr marL="228600" indent="-228600" algn="just">
              <a:buFont typeface="Arial" pitchFamily="34" charset="0"/>
              <a:buChar char="•"/>
            </a:pPr>
            <a:r>
              <a:rPr lang="en-US" sz="2200" b="1"/>
              <a:t>To create a singleton class, a class must implement the following properties:</a:t>
            </a:r>
          </a:p>
          <a:p>
            <a:pPr marL="685800" lvl="1" indent="-228600" algn="just">
              <a:buFont typeface="Arial" pitchFamily="34" charset="0"/>
              <a:buChar char="•"/>
            </a:pPr>
            <a:r>
              <a:rPr lang="en-US" sz="2200"/>
              <a:t>Create a private constructor of the class to restrict object creation outside of the class.</a:t>
            </a:r>
          </a:p>
          <a:p>
            <a:pPr marL="685800" lvl="1" indent="-228600" algn="just">
              <a:buFont typeface="Arial" pitchFamily="34" charset="0"/>
              <a:buChar char="•"/>
            </a:pPr>
            <a:r>
              <a:rPr lang="en-US" sz="2200"/>
              <a:t>Create a private attribute of the class type that refers to the single object.</a:t>
            </a:r>
          </a:p>
          <a:p>
            <a:pPr marL="685800" lvl="1" indent="-228600" algn="just">
              <a:buFont typeface="Arial" pitchFamily="34" charset="0"/>
              <a:buChar char="•"/>
            </a:pPr>
            <a:r>
              <a:rPr lang="en-US" sz="2200"/>
              <a:t>Create a public static method that allows us to create and access the object we created. </a:t>
            </a:r>
          </a:p>
          <a:p>
            <a:pPr marL="685800" lvl="1" indent="-228600" algn="just">
              <a:buFont typeface="Arial" pitchFamily="34" charset="0"/>
              <a:buChar char="•"/>
            </a:pPr>
            <a:r>
              <a:rPr lang="en-US" sz="2200"/>
              <a:t>Inside the method, we will create a condition that restricts us from creating more than one object.</a:t>
            </a:r>
          </a:p>
        </p:txBody>
      </p:sp>
      <p:sp>
        <p:nvSpPr>
          <p:cNvPr id="7172" name="Rectangle 4"/>
          <p:cNvSpPr>
            <a:spLocks noChangeArrowheads="1"/>
          </p:cNvSpPr>
          <p:nvPr/>
        </p:nvSpPr>
        <p:spPr bwMode="auto">
          <a:xfrm>
            <a:off x="3048000" y="71735"/>
            <a:ext cx="2664960"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400" b="1">
                <a:solidFill>
                  <a:srgbClr val="0000FF"/>
                </a:solidFill>
                <a:cs typeface="Times New Roman" pitchFamily="18" charset="0"/>
              </a:rPr>
              <a:t>Java Singleton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457200"/>
            <a:ext cx="8458200" cy="6247864"/>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000" b="1">
                <a:solidFill>
                  <a:srgbClr val="FF0000"/>
                </a:solidFill>
              </a:rPr>
              <a:t>Example: Java Singleton Class Syntax</a:t>
            </a:r>
          </a:p>
          <a:p>
            <a:pPr marL="228600" indent="-228600" algn="just"/>
            <a:r>
              <a:rPr lang="en-US" sz="2000"/>
              <a:t>class </a:t>
            </a:r>
            <a:r>
              <a:rPr lang="en-US" sz="2000" err="1"/>
              <a:t>SingletonExample</a:t>
            </a:r>
            <a:r>
              <a:rPr lang="en-US" sz="2000"/>
              <a:t> {</a:t>
            </a:r>
          </a:p>
          <a:p>
            <a:pPr marL="228600" indent="-228600" algn="just"/>
            <a:r>
              <a:rPr lang="en-US" sz="2000"/>
              <a:t> // private field that refers to the object </a:t>
            </a:r>
          </a:p>
          <a:p>
            <a:pPr marL="228600" indent="-228600" algn="just"/>
            <a:r>
              <a:rPr lang="en-US" sz="2000"/>
              <a:t>  private static </a:t>
            </a:r>
            <a:r>
              <a:rPr lang="en-US" sz="2000" err="1"/>
              <a:t>SingletonExample</a:t>
            </a:r>
            <a:r>
              <a:rPr lang="en-US" sz="2000"/>
              <a:t> </a:t>
            </a:r>
            <a:r>
              <a:rPr lang="en-US" sz="2000" err="1"/>
              <a:t>singleObject</a:t>
            </a:r>
            <a:r>
              <a:rPr lang="en-US" sz="2000"/>
              <a:t>; </a:t>
            </a:r>
          </a:p>
          <a:p>
            <a:pPr marL="228600" indent="-228600" algn="just"/>
            <a:r>
              <a:rPr lang="en-US" sz="2000"/>
              <a:t>  private </a:t>
            </a:r>
            <a:r>
              <a:rPr lang="en-US" sz="2000" err="1"/>
              <a:t>SingletonExample</a:t>
            </a:r>
            <a:r>
              <a:rPr lang="en-US" sz="2000"/>
              <a:t>() </a:t>
            </a:r>
          </a:p>
          <a:p>
            <a:pPr marL="228600" indent="-228600" algn="just"/>
            <a:r>
              <a:rPr lang="en-US" sz="2000"/>
              <a:t>  { // constructor of the </a:t>
            </a:r>
            <a:r>
              <a:rPr lang="en-US" sz="2000" err="1"/>
              <a:t>SingletonExample</a:t>
            </a:r>
            <a:r>
              <a:rPr lang="en-US" sz="2000"/>
              <a:t> class } </a:t>
            </a:r>
          </a:p>
          <a:p>
            <a:pPr marL="228600" indent="-228600" algn="just"/>
            <a:endParaRPr lang="en-US" sz="2000"/>
          </a:p>
          <a:p>
            <a:pPr marL="228600" indent="-228600" algn="just"/>
            <a:r>
              <a:rPr lang="en-US" sz="2000"/>
              <a:t>  public static </a:t>
            </a:r>
            <a:r>
              <a:rPr lang="en-US" sz="2000" err="1"/>
              <a:t>SingletonExample</a:t>
            </a:r>
            <a:r>
              <a:rPr lang="en-US" sz="2000"/>
              <a:t> </a:t>
            </a:r>
            <a:r>
              <a:rPr lang="en-US" sz="2000" err="1"/>
              <a:t>getInstance</a:t>
            </a:r>
            <a:r>
              <a:rPr lang="en-US" sz="2000"/>
              <a:t>() </a:t>
            </a:r>
          </a:p>
          <a:p>
            <a:pPr marL="228600" indent="-228600" algn="just"/>
            <a:r>
              <a:rPr lang="en-US" sz="2000"/>
              <a:t>  { // write code that allows us to create only one object </a:t>
            </a:r>
          </a:p>
          <a:p>
            <a:pPr marL="228600" indent="-228600" algn="just"/>
            <a:r>
              <a:rPr lang="en-US" sz="2000"/>
              <a:t>    // access the object as per our need </a:t>
            </a:r>
          </a:p>
          <a:p>
            <a:pPr marL="228600" indent="-228600" algn="just"/>
            <a:r>
              <a:rPr lang="en-US" sz="2000"/>
              <a:t>  } } </a:t>
            </a:r>
          </a:p>
          <a:p>
            <a:pPr marL="228600" indent="-228600" algn="just">
              <a:buFont typeface="Arial" pitchFamily="34" charset="0"/>
              <a:buChar char="•"/>
            </a:pPr>
            <a:endParaRPr lang="en-US" sz="2000"/>
          </a:p>
          <a:p>
            <a:pPr marL="228600" indent="-228600" algn="just">
              <a:buFont typeface="Arial" pitchFamily="34" charset="0"/>
              <a:buChar char="•"/>
            </a:pPr>
            <a:r>
              <a:rPr lang="en-US" sz="2000" b="1">
                <a:solidFill>
                  <a:srgbClr val="FF0000"/>
                </a:solidFill>
              </a:rPr>
              <a:t>In the above example,</a:t>
            </a:r>
          </a:p>
          <a:p>
            <a:pPr marL="228600" indent="-228600" algn="just">
              <a:buFont typeface="Arial" pitchFamily="34" charset="0"/>
              <a:buChar char="•"/>
            </a:pPr>
            <a:r>
              <a:rPr lang="en-US" sz="2000"/>
              <a:t>private static </a:t>
            </a:r>
            <a:r>
              <a:rPr lang="en-US" sz="2000" b="1" err="1"/>
              <a:t>SingletonExample</a:t>
            </a:r>
            <a:r>
              <a:rPr lang="en-US" sz="2000" b="1"/>
              <a:t> </a:t>
            </a:r>
            <a:r>
              <a:rPr lang="en-US" sz="2000" b="1" err="1"/>
              <a:t>singleObject</a:t>
            </a:r>
            <a:r>
              <a:rPr lang="en-US" sz="2000" b="1"/>
              <a:t> </a:t>
            </a:r>
            <a:r>
              <a:rPr lang="en-US" sz="2000"/>
              <a:t>- a reference to the object of the class.</a:t>
            </a:r>
          </a:p>
          <a:p>
            <a:pPr marL="228600" indent="-228600" algn="just">
              <a:buFont typeface="Arial" pitchFamily="34" charset="0"/>
              <a:buChar char="•"/>
            </a:pPr>
            <a:r>
              <a:rPr lang="en-US" sz="2000"/>
              <a:t>private </a:t>
            </a:r>
            <a:r>
              <a:rPr lang="en-US" sz="2000" b="1" err="1"/>
              <a:t>SingletonExample</a:t>
            </a:r>
            <a:r>
              <a:rPr lang="en-US" sz="2000" b="1"/>
              <a:t>()</a:t>
            </a:r>
            <a:r>
              <a:rPr lang="en-US" sz="2000"/>
              <a:t> - a private constructor that restricts creating objects outside of the class.</a:t>
            </a:r>
          </a:p>
          <a:p>
            <a:pPr marL="228600" indent="-228600" algn="just">
              <a:buFont typeface="Arial" pitchFamily="34" charset="0"/>
              <a:buChar char="•"/>
            </a:pPr>
            <a:r>
              <a:rPr lang="en-US" sz="2000" b="1"/>
              <a:t>public static </a:t>
            </a:r>
            <a:r>
              <a:rPr lang="en-US" sz="2000" b="1" err="1"/>
              <a:t>SingletonExample</a:t>
            </a:r>
            <a:r>
              <a:rPr lang="en-US" sz="2000" b="1"/>
              <a:t> </a:t>
            </a:r>
            <a:r>
              <a:rPr lang="en-US" sz="2000" b="1" err="1"/>
              <a:t>getInstance</a:t>
            </a:r>
            <a:r>
              <a:rPr lang="en-US" sz="2000" b="1"/>
              <a:t>() </a:t>
            </a:r>
            <a:r>
              <a:rPr lang="en-US" sz="2000"/>
              <a:t>- this method returns the reference to the only object of the class. Since the method static, it can be accessed using the class name.</a:t>
            </a:r>
          </a:p>
        </p:txBody>
      </p:sp>
      <p:sp>
        <p:nvSpPr>
          <p:cNvPr id="7172" name="Rectangle 4"/>
          <p:cNvSpPr>
            <a:spLocks noChangeArrowheads="1"/>
          </p:cNvSpPr>
          <p:nvPr/>
        </p:nvSpPr>
        <p:spPr bwMode="auto">
          <a:xfrm>
            <a:off x="3048000" y="71735"/>
            <a:ext cx="2664960"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400" b="1">
                <a:solidFill>
                  <a:srgbClr val="0000FF"/>
                </a:solidFill>
                <a:cs typeface="Times New Roman" pitchFamily="18" charset="0"/>
              </a:rPr>
              <a:t>Java Singleton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7" name="Rectangle 6"/>
          <p:cNvSpPr/>
          <p:nvPr/>
        </p:nvSpPr>
        <p:spPr>
          <a:xfrm>
            <a:off x="3429000" y="3657600"/>
            <a:ext cx="4572000" cy="923330"/>
          </a:xfrm>
          <a:prstGeom prst="rect">
            <a:avLst/>
          </a:prstGeom>
        </p:spPr>
        <p:txBody>
          <a:bodyPr lIns="91440" tIns="45720" rIns="91440" bIns="45720" anchor="t">
            <a:spAutoFit/>
          </a:bodyPr>
          <a:lstStyle/>
          <a:p>
            <a:r>
              <a:rPr lang="en-US">
                <a:hlinkClick r:id="rId3"/>
              </a:rPr>
              <a:t>https://www.programiz.com/java-programming/singletonjava</a:t>
            </a:r>
            <a:endParaRPr lang="en-US"/>
          </a:p>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914400"/>
            <a:ext cx="8458200" cy="1938992"/>
          </a:xfrm>
          <a:prstGeom prst="rect">
            <a:avLst/>
          </a:prstGeom>
          <a:noFill/>
          <a:ln w="9525">
            <a:noFill/>
            <a:miter lim="800000"/>
            <a:headEnd/>
            <a:tailEnd/>
          </a:ln>
        </p:spPr>
        <p:txBody>
          <a:bodyPr wrap="square" anchor="ctr">
            <a:spAutoFit/>
          </a:bodyPr>
          <a:lstStyle/>
          <a:p>
            <a:pPr algn="just"/>
            <a:r>
              <a:rPr lang="en-US" sz="2400" b="1">
                <a:solidFill>
                  <a:srgbClr val="FF0000"/>
                </a:solidFill>
              </a:rPr>
              <a:t>Use of Singleton in Java</a:t>
            </a:r>
          </a:p>
          <a:p>
            <a:pPr algn="just"/>
            <a:r>
              <a:rPr lang="en-US" sz="2400"/>
              <a:t>Singletons can be used while working with databases. </a:t>
            </a:r>
          </a:p>
          <a:p>
            <a:pPr algn="just"/>
            <a:endParaRPr lang="en-US" sz="2400"/>
          </a:p>
          <a:p>
            <a:pPr algn="just"/>
            <a:r>
              <a:rPr lang="en-US" sz="2400"/>
              <a:t>They can be used to create a connection pool to access the database while reusing the same connection for all the clients. </a:t>
            </a:r>
          </a:p>
        </p:txBody>
      </p:sp>
      <p:sp>
        <p:nvSpPr>
          <p:cNvPr id="7172" name="Rectangle 4"/>
          <p:cNvSpPr>
            <a:spLocks noChangeArrowheads="1"/>
          </p:cNvSpPr>
          <p:nvPr/>
        </p:nvSpPr>
        <p:spPr bwMode="auto">
          <a:xfrm>
            <a:off x="3048000" y="71735"/>
            <a:ext cx="2664960"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400" b="1">
                <a:solidFill>
                  <a:srgbClr val="0000FF"/>
                </a:solidFill>
                <a:cs typeface="Times New Roman" pitchFamily="18" charset="0"/>
              </a:rPr>
              <a:t>Java Singleton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152400" y="609600"/>
            <a:ext cx="8458200" cy="5324535"/>
          </a:xfrm>
          <a:prstGeom prst="rect">
            <a:avLst/>
          </a:prstGeom>
          <a:noFill/>
          <a:ln w="9525">
            <a:noFill/>
            <a:miter lim="800000"/>
            <a:headEnd/>
            <a:tailEnd/>
          </a:ln>
        </p:spPr>
        <p:txBody>
          <a:bodyPr wrap="square" anchor="ctr">
            <a:spAutoFit/>
          </a:bodyPr>
          <a:lstStyle/>
          <a:p>
            <a:r>
              <a:rPr lang="en-US" sz="2000"/>
              <a:t>class Database {</a:t>
            </a:r>
          </a:p>
          <a:p>
            <a:r>
              <a:rPr lang="en-US" sz="2000"/>
              <a:t>   private static Database </a:t>
            </a:r>
            <a:r>
              <a:rPr lang="en-US" sz="2000" err="1"/>
              <a:t>dbObject</a:t>
            </a:r>
            <a:r>
              <a:rPr lang="en-US" sz="2000"/>
              <a:t>;</a:t>
            </a:r>
          </a:p>
          <a:p>
            <a:endParaRPr lang="en-US" sz="2000"/>
          </a:p>
          <a:p>
            <a:r>
              <a:rPr lang="en-US" sz="2000"/>
              <a:t>   private Database() {      </a:t>
            </a:r>
          </a:p>
          <a:p>
            <a:r>
              <a:rPr lang="en-US" sz="2000"/>
              <a:t>   }</a:t>
            </a:r>
          </a:p>
          <a:p>
            <a:r>
              <a:rPr lang="en-US" sz="2000"/>
              <a:t>   public static Database </a:t>
            </a:r>
            <a:r>
              <a:rPr lang="en-US" sz="2000" err="1"/>
              <a:t>getInstance</a:t>
            </a:r>
            <a:r>
              <a:rPr lang="en-US" sz="2000"/>
              <a:t>() {</a:t>
            </a:r>
          </a:p>
          <a:p>
            <a:r>
              <a:rPr lang="en-US" sz="2000"/>
              <a:t>      // create object if it's not already created</a:t>
            </a:r>
          </a:p>
          <a:p>
            <a:r>
              <a:rPr lang="en-US" sz="2000"/>
              <a:t>      if(</a:t>
            </a:r>
            <a:r>
              <a:rPr lang="en-US" sz="2000" err="1"/>
              <a:t>dbObject</a:t>
            </a:r>
            <a:r>
              <a:rPr lang="en-US" sz="2000"/>
              <a:t> == null) {</a:t>
            </a:r>
          </a:p>
          <a:p>
            <a:r>
              <a:rPr lang="en-US" sz="2000"/>
              <a:t>         </a:t>
            </a:r>
            <a:r>
              <a:rPr lang="en-US" sz="2000" err="1"/>
              <a:t>dbObject</a:t>
            </a:r>
            <a:r>
              <a:rPr lang="en-US" sz="2000"/>
              <a:t> = new Database();</a:t>
            </a:r>
          </a:p>
          <a:p>
            <a:r>
              <a:rPr lang="en-US" sz="2000"/>
              <a:t>      }</a:t>
            </a:r>
          </a:p>
          <a:p>
            <a:r>
              <a:rPr lang="en-US" sz="2000"/>
              <a:t>       // returns the singleton object</a:t>
            </a:r>
          </a:p>
          <a:p>
            <a:r>
              <a:rPr lang="en-US" sz="2000"/>
              <a:t>       return </a:t>
            </a:r>
            <a:r>
              <a:rPr lang="en-US" sz="2000" err="1"/>
              <a:t>dbObject</a:t>
            </a:r>
            <a:r>
              <a:rPr lang="en-US" sz="2000"/>
              <a:t>;</a:t>
            </a:r>
          </a:p>
          <a:p>
            <a:r>
              <a:rPr lang="en-US" sz="2000"/>
              <a:t>   }</a:t>
            </a:r>
          </a:p>
          <a:p>
            <a:r>
              <a:rPr lang="en-US" sz="2000"/>
              <a:t>   public void </a:t>
            </a:r>
            <a:r>
              <a:rPr lang="en-US" sz="2000" err="1"/>
              <a:t>getConnection</a:t>
            </a:r>
            <a:r>
              <a:rPr lang="en-US" sz="2000"/>
              <a:t>() {</a:t>
            </a:r>
          </a:p>
          <a:p>
            <a:r>
              <a:rPr lang="en-US" sz="2000"/>
              <a:t>       System.out.println("You are now connected to the database.");</a:t>
            </a:r>
          </a:p>
          <a:p>
            <a:r>
              <a:rPr lang="en-US" sz="2000"/>
              <a:t>   }</a:t>
            </a:r>
          </a:p>
          <a:p>
            <a:r>
              <a:rPr lang="en-US" sz="2000"/>
              <a:t>}</a:t>
            </a:r>
          </a:p>
        </p:txBody>
      </p:sp>
      <p:sp>
        <p:nvSpPr>
          <p:cNvPr id="7172" name="Rectangle 4"/>
          <p:cNvSpPr>
            <a:spLocks noChangeArrowheads="1"/>
          </p:cNvSpPr>
          <p:nvPr/>
        </p:nvSpPr>
        <p:spPr bwMode="auto">
          <a:xfrm>
            <a:off x="3048000" y="71735"/>
            <a:ext cx="2664960"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400" b="1">
                <a:solidFill>
                  <a:srgbClr val="0000FF"/>
                </a:solidFill>
                <a:cs typeface="Times New Roman" pitchFamily="18" charset="0"/>
              </a:rPr>
              <a:t>Java Singleton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7" name="Rectangle 6"/>
          <p:cNvSpPr/>
          <p:nvPr/>
        </p:nvSpPr>
        <p:spPr>
          <a:xfrm>
            <a:off x="4800600" y="609600"/>
            <a:ext cx="42672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t>class Main {</a:t>
            </a:r>
          </a:p>
          <a:p>
            <a:r>
              <a:rPr lang="en-US"/>
              <a:t>   public static void main(String[] </a:t>
            </a:r>
            <a:r>
              <a:rPr lang="en-US" err="1"/>
              <a:t>args</a:t>
            </a:r>
            <a:r>
              <a:rPr lang="en-US"/>
              <a:t>) {</a:t>
            </a:r>
          </a:p>
          <a:p>
            <a:r>
              <a:rPr lang="en-US"/>
              <a:t>      Database db1;</a:t>
            </a:r>
          </a:p>
          <a:p>
            <a:endParaRPr lang="en-US"/>
          </a:p>
          <a:p>
            <a:r>
              <a:rPr lang="en-US"/>
              <a:t>      // refers to the only object of Database</a:t>
            </a:r>
          </a:p>
          <a:p>
            <a:r>
              <a:rPr lang="en-US"/>
              <a:t>      db1= </a:t>
            </a:r>
            <a:r>
              <a:rPr lang="en-US" err="1"/>
              <a:t>Database.getInstance</a:t>
            </a:r>
            <a:r>
              <a:rPr lang="en-US"/>
              <a:t>();</a:t>
            </a:r>
          </a:p>
          <a:p>
            <a:r>
              <a:rPr lang="en-US"/>
              <a:t>      </a:t>
            </a:r>
          </a:p>
          <a:p>
            <a:r>
              <a:rPr lang="en-US"/>
              <a:t>      db1.getConnection();</a:t>
            </a:r>
          </a:p>
          <a:p>
            <a:r>
              <a:rPr lang="en-US"/>
              <a:t>   }</a:t>
            </a:r>
          </a:p>
          <a:p>
            <a:r>
              <a:rPr lang="en-US"/>
              <a:t>}</a:t>
            </a:r>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p:nvPr/>
        </p:nvSpPr>
        <p:spPr>
          <a:xfrm>
            <a:off x="1981200" y="5486400"/>
            <a:ext cx="44958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fontAlgn="base">
              <a:spcBef>
                <a:spcPct val="0"/>
              </a:spcBef>
              <a:spcAft>
                <a:spcPct val="0"/>
              </a:spcAft>
            </a:pPr>
            <a:r>
              <a:rPr lang="en-US" sz="2000" b="1">
                <a:solidFill>
                  <a:srgbClr val="FF0000"/>
                </a:solidFill>
                <a:cs typeface="Arial" pitchFamily="34" charset="0"/>
              </a:rPr>
              <a:t>Output:</a:t>
            </a:r>
          </a:p>
          <a:p>
            <a:pPr lvl="0" eaLnBrk="0" fontAlgn="base" hangingPunct="0">
              <a:spcBef>
                <a:spcPct val="0"/>
              </a:spcBef>
              <a:spcAft>
                <a:spcPct val="0"/>
              </a:spcAft>
            </a:pPr>
            <a:r>
              <a:rPr lang="en-US" sz="2000">
                <a:cs typeface="Arial" pitchFamily="34" charset="0"/>
              </a:rPr>
              <a:t>You are now connected to the database.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a:t>
            </a:r>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nit</a:t>
            </a:r>
            <a:r>
              <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2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Object-oriented Programming </a:t>
            </a:r>
            <a:endParaRPr lang="en-US" sz="28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04800" y="762000"/>
            <a:ext cx="8458200" cy="5334000"/>
          </a:xfrm>
        </p:spPr>
        <p:txBody>
          <a:bodyPr>
            <a:noAutofit/>
          </a:bodyPr>
          <a:lstStyle/>
          <a:p>
            <a:pPr algn="just"/>
            <a:r>
              <a:rPr lang="en-US" sz="2400" b="1">
                <a:solidFill>
                  <a:srgbClr val="FF0000"/>
                </a:solidFill>
              </a:rPr>
              <a:t>Java OOP (Basics)</a:t>
            </a:r>
          </a:p>
          <a:p>
            <a:pPr algn="just"/>
            <a:r>
              <a:rPr lang="en-US" sz="2400"/>
              <a:t>Java Class and Objects, Java Methods, Java Constructor, Java Strings, Java Access Modifiers, Java this keyword, Java final keyword, Java Recursion, Java instance of Operator, Java Single Class and Anonymous Class, Java </a:t>
            </a:r>
            <a:r>
              <a:rPr lang="en-US" sz="2400" err="1"/>
              <a:t>enum</a:t>
            </a:r>
            <a:r>
              <a:rPr lang="en-US" sz="2400"/>
              <a:t> Class </a:t>
            </a:r>
          </a:p>
          <a:p>
            <a:pPr algn="just"/>
            <a:r>
              <a:rPr lang="en-US" sz="2400" b="1">
                <a:solidFill>
                  <a:srgbClr val="FF0000"/>
                </a:solidFill>
              </a:rPr>
              <a:t>Java OOP (Inheritance &amp; Polymorphism)</a:t>
            </a:r>
          </a:p>
          <a:p>
            <a:pPr algn="just"/>
            <a:r>
              <a:rPr lang="en-US" sz="2400"/>
              <a:t>Java Inheritance, Java Method Overriding, Java super Keyword, Abstract Class &amp;  Method, Java Interfaces, Java Polymorphism (overloading &amp; overriding), Java Encapsulation</a:t>
            </a:r>
          </a:p>
          <a:p>
            <a:pPr algn="just"/>
            <a:r>
              <a:rPr lang="en-US" sz="2400" b="1"/>
              <a:t> </a:t>
            </a:r>
            <a:r>
              <a:rPr lang="en-US" sz="2400" b="1">
                <a:solidFill>
                  <a:srgbClr val="FF0000"/>
                </a:solidFill>
              </a:rPr>
              <a:t>Java OOP (Other types of classes)</a:t>
            </a:r>
          </a:p>
          <a:p>
            <a:pPr algn="just"/>
            <a:r>
              <a:rPr lang="en-US" sz="2400" b="1">
                <a:solidFill>
                  <a:srgbClr val="0000FF"/>
                </a:solidFill>
              </a:rPr>
              <a:t>Nested &amp; Inner Class, Java Static Class, Java Anonymous Class, Java </a:t>
            </a:r>
            <a:r>
              <a:rPr lang="pt-BR" sz="2400" b="1">
                <a:solidFill>
                  <a:srgbClr val="0000FF"/>
                </a:solidFill>
              </a:rPr>
              <a:t>Singleton, Java enum Class, Java enum Constructor, Java enum </a:t>
            </a:r>
            <a:r>
              <a:rPr lang="en-US" sz="2400" b="1">
                <a:solidFill>
                  <a:srgbClr val="0000FF"/>
                </a:solidFill>
              </a:rPr>
              <a:t>String, Java Reflection.</a:t>
            </a:r>
            <a:endParaRPr lang="en-US" sz="2000" b="1">
              <a:solidFill>
                <a:srgbClr val="0000FF"/>
              </a:solidFill>
            </a:endParaRP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4401205"/>
          </a:xfrm>
          <a:prstGeom prst="rect">
            <a:avLst/>
          </a:prstGeom>
          <a:noFill/>
          <a:ln w="9525">
            <a:noFill/>
            <a:miter lim="800000"/>
            <a:headEnd/>
            <a:tailEnd/>
          </a:ln>
        </p:spPr>
        <p:txBody>
          <a:bodyPr wrap="square" anchor="ctr">
            <a:spAutoFit/>
          </a:bodyPr>
          <a:lstStyle/>
          <a:p>
            <a:r>
              <a:rPr lang="en-US" sz="2000" b="1">
                <a:solidFill>
                  <a:srgbClr val="FF0000"/>
                </a:solidFill>
              </a:rPr>
              <a:t>In our above example,</a:t>
            </a:r>
          </a:p>
          <a:p>
            <a:pPr marL="228600" indent="-228600">
              <a:buFont typeface="Arial" pitchFamily="34" charset="0"/>
              <a:buChar char="•"/>
            </a:pPr>
            <a:r>
              <a:rPr lang="en-US" sz="2000"/>
              <a:t>We have created a singleton class Database.</a:t>
            </a:r>
          </a:p>
          <a:p>
            <a:pPr marL="228600" indent="-228600">
              <a:buFont typeface="Arial" pitchFamily="34" charset="0"/>
              <a:buChar char="•"/>
            </a:pPr>
            <a:r>
              <a:rPr lang="en-US" sz="2000"/>
              <a:t>The </a:t>
            </a:r>
            <a:r>
              <a:rPr lang="en-US" sz="2000" err="1"/>
              <a:t>dbObject</a:t>
            </a:r>
            <a:r>
              <a:rPr lang="en-US" sz="2000"/>
              <a:t> is a class type field. This will refer to the object of the class Database.</a:t>
            </a:r>
          </a:p>
          <a:p>
            <a:pPr marL="228600" indent="-228600">
              <a:buFont typeface="Arial" pitchFamily="34" charset="0"/>
              <a:buChar char="•"/>
            </a:pPr>
            <a:r>
              <a:rPr lang="en-US" sz="2000"/>
              <a:t>The private constructor Database() prevents object creation outside of the class.</a:t>
            </a:r>
          </a:p>
          <a:p>
            <a:pPr marL="228600" indent="-228600">
              <a:buFont typeface="Arial" pitchFamily="34" charset="0"/>
              <a:buChar char="•"/>
            </a:pPr>
            <a:r>
              <a:rPr lang="en-US" sz="2000"/>
              <a:t>The static class type method </a:t>
            </a:r>
            <a:r>
              <a:rPr lang="en-US" sz="2000" err="1"/>
              <a:t>getInstance</a:t>
            </a:r>
            <a:r>
              <a:rPr lang="en-US" sz="2000"/>
              <a:t>() returns the instance of the class to the outside world.</a:t>
            </a:r>
          </a:p>
          <a:p>
            <a:pPr marL="228600" indent="-228600">
              <a:buFont typeface="Arial" pitchFamily="34" charset="0"/>
              <a:buChar char="•"/>
            </a:pPr>
            <a:r>
              <a:rPr lang="en-US" sz="2000"/>
              <a:t>In the Main class, we have class type variable db1. We are calling </a:t>
            </a:r>
            <a:r>
              <a:rPr lang="en-US" sz="2000" err="1"/>
              <a:t>getInstance</a:t>
            </a:r>
            <a:r>
              <a:rPr lang="en-US" sz="2000"/>
              <a:t>() using db1 to get the only object of the Database.</a:t>
            </a:r>
          </a:p>
          <a:p>
            <a:pPr marL="228600" indent="-228600">
              <a:buFont typeface="Arial" pitchFamily="34" charset="0"/>
              <a:buChar char="•"/>
            </a:pPr>
            <a:r>
              <a:rPr lang="en-US" sz="2000"/>
              <a:t>The method </a:t>
            </a:r>
            <a:r>
              <a:rPr lang="en-US" sz="2000" err="1"/>
              <a:t>getConnection</a:t>
            </a:r>
            <a:r>
              <a:rPr lang="en-US" sz="2000"/>
              <a:t>() can only be accessed using the object of the Database.</a:t>
            </a:r>
          </a:p>
          <a:p>
            <a:pPr marL="228600" indent="-228600">
              <a:buFont typeface="Arial" pitchFamily="34" charset="0"/>
              <a:buChar char="•"/>
            </a:pPr>
            <a:r>
              <a:rPr lang="en-US" sz="2000"/>
              <a:t>Since the Database can have only one object, all the clients can access the database through a single connection.</a:t>
            </a:r>
          </a:p>
        </p:txBody>
      </p:sp>
      <p:sp>
        <p:nvSpPr>
          <p:cNvPr id="7172" name="Rectangle 4"/>
          <p:cNvSpPr>
            <a:spLocks noChangeArrowheads="1"/>
          </p:cNvSpPr>
          <p:nvPr/>
        </p:nvSpPr>
        <p:spPr bwMode="auto">
          <a:xfrm>
            <a:off x="3048000" y="71735"/>
            <a:ext cx="2664960" cy="4616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n-IN" sz="2400" b="1">
                <a:solidFill>
                  <a:srgbClr val="0000FF"/>
                </a:solidFill>
                <a:cs typeface="Times New Roman" pitchFamily="18" charset="0"/>
              </a:rPr>
              <a:t>Java Singleton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4832092"/>
          </a:xfrm>
          <a:prstGeom prst="rect">
            <a:avLst/>
          </a:prstGeom>
          <a:noFill/>
          <a:ln w="9525">
            <a:noFill/>
            <a:miter lim="800000"/>
            <a:headEnd/>
            <a:tailEnd/>
          </a:ln>
        </p:spPr>
        <p:txBody>
          <a:bodyPr wrap="square" anchor="ctr">
            <a:spAutoFit/>
          </a:bodyPr>
          <a:lstStyle/>
          <a:p>
            <a:pPr marL="228600" indent="-228600">
              <a:buFont typeface="Arial" pitchFamily="34" charset="0"/>
              <a:buChar char="•"/>
            </a:pPr>
            <a:r>
              <a:rPr lang="en-US" sz="2200"/>
              <a:t>In Java, an </a:t>
            </a:r>
            <a:r>
              <a:rPr lang="en-US" sz="2200" err="1"/>
              <a:t>enum</a:t>
            </a:r>
            <a:r>
              <a:rPr lang="en-US" sz="2200"/>
              <a:t> (short for enumeration) is a type that has a fixed set of constant values. We use the </a:t>
            </a:r>
            <a:r>
              <a:rPr lang="en-US" sz="2200" err="1"/>
              <a:t>enum</a:t>
            </a:r>
            <a:r>
              <a:rPr lang="en-US" sz="2200"/>
              <a:t> keyword to declare </a:t>
            </a:r>
            <a:r>
              <a:rPr lang="en-US" sz="2200" err="1"/>
              <a:t>enums</a:t>
            </a:r>
            <a:r>
              <a:rPr lang="en-US" sz="2200"/>
              <a:t>.</a:t>
            </a:r>
          </a:p>
          <a:p>
            <a:pPr marL="228600" indent="-228600">
              <a:buFont typeface="Arial" pitchFamily="34" charset="0"/>
              <a:buChar char="•"/>
            </a:pPr>
            <a:r>
              <a:rPr lang="en-US" sz="2200"/>
              <a:t>For example,</a:t>
            </a:r>
          </a:p>
          <a:p>
            <a:pPr marL="228600" indent="-228600"/>
            <a:r>
              <a:rPr lang="en-US" sz="2200"/>
              <a:t>	</a:t>
            </a:r>
            <a:r>
              <a:rPr lang="en-US" sz="2200" b="1" err="1"/>
              <a:t>enum</a:t>
            </a:r>
            <a:r>
              <a:rPr lang="en-US" sz="2200" b="1"/>
              <a:t> Size</a:t>
            </a:r>
          </a:p>
          <a:p>
            <a:pPr marL="228600" indent="-228600"/>
            <a:r>
              <a:rPr lang="en-US" sz="2200"/>
              <a:t>	{ </a:t>
            </a:r>
          </a:p>
          <a:p>
            <a:pPr marL="228600" indent="-228600"/>
            <a:r>
              <a:rPr lang="en-US" sz="2200"/>
              <a:t>       SMALL, MEDIUM, LARGE, EXTRALARGE </a:t>
            </a:r>
          </a:p>
          <a:p>
            <a:pPr marL="228600" indent="-228600"/>
            <a:r>
              <a:rPr lang="en-US" sz="2200"/>
              <a:t>     }</a:t>
            </a:r>
          </a:p>
          <a:p>
            <a:pPr marL="228600" indent="-228600"/>
            <a:endParaRPr lang="en-US" sz="2200"/>
          </a:p>
          <a:p>
            <a:r>
              <a:rPr lang="en-US" sz="2200"/>
              <a:t>Here, we have created an </a:t>
            </a:r>
            <a:r>
              <a:rPr lang="en-US" sz="2200" err="1"/>
              <a:t>enum</a:t>
            </a:r>
            <a:r>
              <a:rPr lang="en-US" sz="2200"/>
              <a:t> named Size. It contains fixed values SMALL, MEDIUM, LARGE, and EXTRALARGE.</a:t>
            </a:r>
          </a:p>
          <a:p>
            <a:endParaRPr lang="en-US" sz="2200"/>
          </a:p>
          <a:p>
            <a:r>
              <a:rPr lang="en-US" sz="2200"/>
              <a:t>These values inside the braces are called </a:t>
            </a:r>
            <a:r>
              <a:rPr lang="en-US" sz="2200" err="1"/>
              <a:t>enum</a:t>
            </a:r>
            <a:r>
              <a:rPr lang="en-US" sz="2200"/>
              <a:t> constants (values).</a:t>
            </a:r>
          </a:p>
          <a:p>
            <a:endParaRPr lang="en-US" sz="2200" b="1"/>
          </a:p>
          <a:p>
            <a:r>
              <a:rPr lang="en-US" sz="2200" b="1">
                <a:solidFill>
                  <a:srgbClr val="FF0000"/>
                </a:solidFill>
              </a:rPr>
              <a:t>Note:</a:t>
            </a:r>
            <a:r>
              <a:rPr lang="en-US" sz="2200">
                <a:solidFill>
                  <a:srgbClr val="FF0000"/>
                </a:solidFill>
              </a:rPr>
              <a:t> </a:t>
            </a:r>
            <a:r>
              <a:rPr lang="en-US" sz="2200"/>
              <a:t>The </a:t>
            </a:r>
            <a:r>
              <a:rPr lang="en-US" sz="2200" err="1"/>
              <a:t>enum</a:t>
            </a:r>
            <a:r>
              <a:rPr lang="en-US" sz="2200"/>
              <a:t> constants are usually represented in uppercase.</a:t>
            </a:r>
          </a:p>
        </p:txBody>
      </p:sp>
      <p:sp>
        <p:nvSpPr>
          <p:cNvPr id="7172" name="Rectangle 4"/>
          <p:cNvSpPr>
            <a:spLocks noChangeArrowheads="1"/>
          </p:cNvSpPr>
          <p:nvPr/>
        </p:nvSpPr>
        <p:spPr bwMode="auto">
          <a:xfrm>
            <a:off x="3048000" y="71735"/>
            <a:ext cx="2240485"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457200" y="5754469"/>
            <a:ext cx="6934200" cy="707886"/>
          </a:xfrm>
          <a:prstGeom prst="rect">
            <a:avLst/>
          </a:prstGeom>
        </p:spPr>
        <p:txBody>
          <a:bodyPr wrap="square">
            <a:spAutoFit/>
          </a:bodyPr>
          <a:lstStyle/>
          <a:p>
            <a:r>
              <a:rPr lang="en-US" sz="2000"/>
              <a:t>More: </a:t>
            </a:r>
            <a:r>
              <a:rPr lang="en-US" sz="2000">
                <a:hlinkClick r:id="rId3"/>
              </a:rPr>
              <a:t>https://www.programiz.com/java-programming/enums</a:t>
            </a:r>
            <a:endParaRPr lang="en-US" sz="2000"/>
          </a:p>
          <a:p>
            <a:endParaRPr lang="en-US" sz="20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3477875"/>
          </a:xfrm>
          <a:prstGeom prst="rect">
            <a:avLst/>
          </a:prstGeom>
          <a:noFill/>
          <a:ln w="9525">
            <a:noFill/>
            <a:miter lim="800000"/>
            <a:headEnd/>
            <a:tailEnd/>
          </a:ln>
        </p:spPr>
        <p:txBody>
          <a:bodyPr wrap="square" anchor="ctr">
            <a:spAutoFit/>
          </a:bodyPr>
          <a:lstStyle/>
          <a:p>
            <a:pPr marL="228600" indent="-228600">
              <a:buFont typeface="Arial" pitchFamily="34" charset="0"/>
              <a:buChar char="•"/>
            </a:pPr>
            <a:r>
              <a:rPr lang="en-US" sz="2200" b="1">
                <a:solidFill>
                  <a:srgbClr val="FF0000"/>
                </a:solidFill>
              </a:rPr>
              <a:t>Example 1: Java </a:t>
            </a:r>
            <a:r>
              <a:rPr lang="en-US" sz="2200" b="1" err="1">
                <a:solidFill>
                  <a:srgbClr val="FF0000"/>
                </a:solidFill>
              </a:rPr>
              <a:t>Enum</a:t>
            </a:r>
            <a:endParaRPr lang="en-US" sz="2200" b="1">
              <a:solidFill>
                <a:srgbClr val="FF0000"/>
              </a:solidFill>
            </a:endParaRPr>
          </a:p>
          <a:p>
            <a:pPr marL="228600" indent="-228600"/>
            <a:r>
              <a:rPr lang="en-US" sz="2200" err="1"/>
              <a:t>enum</a:t>
            </a:r>
            <a:r>
              <a:rPr lang="en-US" sz="2200"/>
              <a:t> Size {</a:t>
            </a:r>
          </a:p>
          <a:p>
            <a:pPr marL="228600" indent="-228600"/>
            <a:r>
              <a:rPr lang="en-US" sz="2200"/>
              <a:t>   SMALL, MEDIUM, LARGE, EXTRALARGE</a:t>
            </a:r>
          </a:p>
          <a:p>
            <a:pPr marL="228600" indent="-228600"/>
            <a:r>
              <a:rPr lang="en-US" sz="2200"/>
              <a:t>}</a:t>
            </a:r>
          </a:p>
          <a:p>
            <a:pPr marL="228600" indent="-228600"/>
            <a:r>
              <a:rPr lang="en-US" sz="2200"/>
              <a:t>class en {</a:t>
            </a:r>
          </a:p>
          <a:p>
            <a:pPr marL="228600" indent="-228600"/>
            <a:r>
              <a:rPr lang="en-US" sz="2200"/>
              <a:t>   public static void main(String[] </a:t>
            </a:r>
            <a:r>
              <a:rPr lang="en-US" sz="2200" err="1"/>
              <a:t>args</a:t>
            </a:r>
            <a:r>
              <a:rPr lang="en-US" sz="2200"/>
              <a:t>) {</a:t>
            </a:r>
          </a:p>
          <a:p>
            <a:pPr marL="228600" indent="-228600"/>
            <a:r>
              <a:rPr lang="en-US" sz="2200"/>
              <a:t>      System.out.println(</a:t>
            </a:r>
            <a:r>
              <a:rPr lang="en-US" sz="2200" err="1"/>
              <a:t>Size.SMALL</a:t>
            </a:r>
            <a:r>
              <a:rPr lang="en-US" sz="2200"/>
              <a:t>);</a:t>
            </a:r>
          </a:p>
          <a:p>
            <a:pPr marL="228600" indent="-228600"/>
            <a:r>
              <a:rPr lang="en-US" sz="2200"/>
              <a:t>      System.out.println(</a:t>
            </a:r>
            <a:r>
              <a:rPr lang="en-US" sz="2200" err="1"/>
              <a:t>Size.MEDIUM</a:t>
            </a:r>
            <a:r>
              <a:rPr lang="en-US" sz="2200"/>
              <a:t>);</a:t>
            </a:r>
          </a:p>
          <a:p>
            <a:pPr marL="228600" indent="-228600"/>
            <a:r>
              <a:rPr lang="en-US" sz="2200"/>
              <a:t>   }</a:t>
            </a:r>
          </a:p>
          <a:p>
            <a:pPr marL="228600" indent="-228600"/>
            <a:r>
              <a:rPr lang="en-US" sz="2200"/>
              <a:t>}</a:t>
            </a:r>
          </a:p>
        </p:txBody>
      </p:sp>
      <p:sp>
        <p:nvSpPr>
          <p:cNvPr id="7172" name="Rectangle 4"/>
          <p:cNvSpPr>
            <a:spLocks noChangeArrowheads="1"/>
          </p:cNvSpPr>
          <p:nvPr/>
        </p:nvSpPr>
        <p:spPr bwMode="auto">
          <a:xfrm>
            <a:off x="3048000" y="71735"/>
            <a:ext cx="2240485"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5867400" y="3657600"/>
            <a:ext cx="1324402" cy="120032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SMALL </a:t>
            </a:r>
          </a:p>
          <a:p>
            <a:r>
              <a:rPr lang="en-US" sz="2400"/>
              <a:t>MEDIUM</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1785104"/>
          </a:xfrm>
          <a:prstGeom prst="rect">
            <a:avLst/>
          </a:prstGeom>
          <a:noFill/>
          <a:ln w="9525">
            <a:noFill/>
            <a:miter lim="800000"/>
            <a:headEnd/>
            <a:tailEnd/>
          </a:ln>
        </p:spPr>
        <p:txBody>
          <a:bodyPr wrap="square" anchor="ctr">
            <a:spAutoFit/>
          </a:bodyPr>
          <a:lstStyle/>
          <a:p>
            <a:pPr marL="228600" indent="-228600">
              <a:buFont typeface="Arial" pitchFamily="34" charset="0"/>
              <a:buChar char="•"/>
            </a:pPr>
            <a:r>
              <a:rPr lang="en-US" sz="2200"/>
              <a:t>In Java, an </a:t>
            </a:r>
            <a:r>
              <a:rPr lang="en-US" sz="2200" err="1"/>
              <a:t>enum</a:t>
            </a:r>
            <a:r>
              <a:rPr lang="en-US" sz="2200"/>
              <a:t> class may include a constructor like a regular class. These </a:t>
            </a:r>
            <a:r>
              <a:rPr lang="en-US" sz="2200" err="1"/>
              <a:t>enum</a:t>
            </a:r>
            <a:r>
              <a:rPr lang="en-US" sz="2200"/>
              <a:t> constructors are either</a:t>
            </a:r>
          </a:p>
          <a:p>
            <a:pPr marL="228600" indent="-228600">
              <a:buFont typeface="Arial" pitchFamily="34" charset="0"/>
              <a:buChar char="•"/>
            </a:pPr>
            <a:r>
              <a:rPr lang="en-US" sz="2200"/>
              <a:t>private - accessible within the class</a:t>
            </a:r>
            <a:br>
              <a:rPr lang="en-US" sz="2200"/>
            </a:br>
            <a:r>
              <a:rPr lang="en-US" sz="2200" b="1"/>
              <a:t>or</a:t>
            </a:r>
          </a:p>
          <a:p>
            <a:pPr marL="228600" indent="-228600">
              <a:buFont typeface="Arial" pitchFamily="34" charset="0"/>
              <a:buChar char="•"/>
            </a:pPr>
            <a:r>
              <a:rPr lang="en-US" sz="2200"/>
              <a:t>package-private - accessible within the package</a:t>
            </a:r>
          </a:p>
        </p:txBody>
      </p:sp>
      <p:sp>
        <p:nvSpPr>
          <p:cNvPr id="7172" name="Rectangle 4"/>
          <p:cNvSpPr>
            <a:spLocks noChangeArrowheads="1"/>
          </p:cNvSpPr>
          <p:nvPr/>
        </p:nvSpPr>
        <p:spPr bwMode="auto">
          <a:xfrm>
            <a:off x="3048000" y="71735"/>
            <a:ext cx="3104440"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Constructor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4708981"/>
          </a:xfrm>
          <a:prstGeom prst="rect">
            <a:avLst/>
          </a:prstGeom>
          <a:noFill/>
          <a:ln w="9525">
            <a:noFill/>
            <a:miter lim="800000"/>
            <a:headEnd/>
            <a:tailEnd/>
          </a:ln>
        </p:spPr>
        <p:txBody>
          <a:bodyPr wrap="square" anchor="ctr">
            <a:spAutoFit/>
          </a:bodyPr>
          <a:lstStyle/>
          <a:p>
            <a:pPr marL="228600" indent="-228600">
              <a:buFont typeface="Arial" pitchFamily="34" charset="0"/>
              <a:buChar char="•"/>
            </a:pPr>
            <a:r>
              <a:rPr lang="en-US" sz="2000" b="1" dirty="0">
                <a:solidFill>
                  <a:srgbClr val="FF0000"/>
                </a:solidFill>
              </a:rPr>
              <a:t>Example: </a:t>
            </a:r>
            <a:r>
              <a:rPr lang="en-US" sz="2000" b="1" dirty="0" err="1">
                <a:solidFill>
                  <a:srgbClr val="FF0000"/>
                </a:solidFill>
              </a:rPr>
              <a:t>enum</a:t>
            </a:r>
            <a:r>
              <a:rPr lang="en-US" sz="2000" b="1" dirty="0">
                <a:solidFill>
                  <a:srgbClr val="FF0000"/>
                </a:solidFill>
              </a:rPr>
              <a:t> Constructor</a:t>
            </a:r>
          </a:p>
          <a:p>
            <a:pPr marL="228600" indent="-228600"/>
            <a:r>
              <a:rPr lang="en-US" sz="2000" dirty="0" err="1"/>
              <a:t>enum</a:t>
            </a:r>
            <a:r>
              <a:rPr lang="en-US" sz="2000" dirty="0"/>
              <a:t> Size {          // </a:t>
            </a:r>
            <a:r>
              <a:rPr lang="en-US" sz="2000" dirty="0" err="1"/>
              <a:t>enum</a:t>
            </a:r>
            <a:r>
              <a:rPr lang="en-US" sz="2000" dirty="0"/>
              <a:t> constants calling the </a:t>
            </a:r>
            <a:r>
              <a:rPr lang="en-US" sz="2000" dirty="0" err="1"/>
              <a:t>enum</a:t>
            </a:r>
            <a:r>
              <a:rPr lang="en-US" sz="2000" dirty="0"/>
              <a:t> constructors </a:t>
            </a:r>
          </a:p>
          <a:p>
            <a:pPr marL="228600" indent="-228600"/>
            <a:r>
              <a:rPr lang="en-US" sz="2000" dirty="0"/>
              <a:t>   SMALL("The size is small."),</a:t>
            </a:r>
          </a:p>
          <a:p>
            <a:pPr marL="228600" indent="-228600"/>
            <a:r>
              <a:rPr lang="en-US" sz="2000" dirty="0"/>
              <a:t>   MEDIUM("The size is medium."),</a:t>
            </a:r>
          </a:p>
          <a:p>
            <a:pPr marL="228600" indent="-228600"/>
            <a:r>
              <a:rPr lang="en-US" sz="2000" dirty="0"/>
              <a:t>   LARGE("The size is large."),</a:t>
            </a:r>
          </a:p>
          <a:p>
            <a:pPr marL="228600" indent="-228600"/>
            <a:r>
              <a:rPr lang="en-US" sz="2000" dirty="0"/>
              <a:t>   EXTRALARGE("The size is extra large.");</a:t>
            </a:r>
          </a:p>
          <a:p>
            <a:pPr marL="228600" indent="-228600"/>
            <a:r>
              <a:rPr lang="en-US" sz="2000" dirty="0"/>
              <a:t>   private final String </a:t>
            </a:r>
            <a:r>
              <a:rPr lang="en-US" sz="2000" dirty="0" err="1"/>
              <a:t>pizzaSize</a:t>
            </a:r>
            <a:r>
              <a:rPr lang="en-US" sz="2000" dirty="0"/>
              <a:t>;</a:t>
            </a:r>
          </a:p>
          <a:p>
            <a:pPr marL="228600" indent="-228600"/>
            <a:r>
              <a:rPr lang="en-US" sz="2000" dirty="0"/>
              <a:t>   // private </a:t>
            </a:r>
            <a:r>
              <a:rPr lang="en-US" sz="2000" dirty="0" err="1"/>
              <a:t>enum</a:t>
            </a:r>
            <a:r>
              <a:rPr lang="en-US" sz="2000" dirty="0"/>
              <a:t> constructor</a:t>
            </a:r>
          </a:p>
          <a:p>
            <a:pPr marL="228600" indent="-228600"/>
            <a:r>
              <a:rPr lang="en-US" sz="2000" dirty="0"/>
              <a:t>   private </a:t>
            </a:r>
            <a:r>
              <a:rPr lang="en-US" sz="2000" dirty="0">
                <a:solidFill>
                  <a:srgbClr val="FF0000"/>
                </a:solidFill>
              </a:rPr>
              <a:t>Size</a:t>
            </a:r>
            <a:r>
              <a:rPr lang="en-US" sz="2000" dirty="0"/>
              <a:t>(String </a:t>
            </a:r>
            <a:r>
              <a:rPr lang="en-US" sz="2000" dirty="0" err="1"/>
              <a:t>pizzaSize</a:t>
            </a:r>
            <a:r>
              <a:rPr lang="en-US" sz="2000" dirty="0"/>
              <a:t>) {</a:t>
            </a:r>
          </a:p>
          <a:p>
            <a:pPr marL="228600" indent="-228600"/>
            <a:r>
              <a:rPr lang="en-US" sz="2000" dirty="0"/>
              <a:t>      </a:t>
            </a:r>
            <a:r>
              <a:rPr lang="en-US" sz="2000" dirty="0" err="1"/>
              <a:t>this.pizzaSize</a:t>
            </a:r>
            <a:r>
              <a:rPr lang="en-US" sz="2000" dirty="0"/>
              <a:t> = </a:t>
            </a:r>
            <a:r>
              <a:rPr lang="en-US" sz="2000" dirty="0" err="1"/>
              <a:t>pizzaSize</a:t>
            </a:r>
            <a:r>
              <a:rPr lang="en-US" sz="2000" dirty="0"/>
              <a:t>;</a:t>
            </a:r>
          </a:p>
          <a:p>
            <a:pPr marL="228600" indent="-228600"/>
            <a:r>
              <a:rPr lang="en-US" sz="2000" dirty="0"/>
              <a:t>   }</a:t>
            </a:r>
          </a:p>
          <a:p>
            <a:pPr marL="228600" indent="-228600"/>
            <a:r>
              <a:rPr lang="en-US" sz="2000" dirty="0"/>
              <a:t>   public String </a:t>
            </a:r>
            <a:r>
              <a:rPr lang="en-US" sz="2000" dirty="0" err="1"/>
              <a:t>getSize</a:t>
            </a:r>
            <a:r>
              <a:rPr lang="en-US" sz="2000" dirty="0"/>
              <a:t>() {</a:t>
            </a:r>
          </a:p>
          <a:p>
            <a:pPr marL="228600" indent="-228600"/>
            <a:r>
              <a:rPr lang="en-US" sz="2000" dirty="0"/>
              <a:t>      return </a:t>
            </a:r>
            <a:r>
              <a:rPr lang="en-US" sz="2000" dirty="0" err="1"/>
              <a:t>pizzaSize</a:t>
            </a:r>
            <a:r>
              <a:rPr lang="en-US" sz="2000" dirty="0"/>
              <a:t>;</a:t>
            </a:r>
          </a:p>
          <a:p>
            <a:pPr marL="228600" indent="-228600"/>
            <a:r>
              <a:rPr lang="en-US" sz="2000" dirty="0"/>
              <a:t>   }</a:t>
            </a:r>
          </a:p>
          <a:p>
            <a:pPr marL="228600" indent="-228600"/>
            <a:r>
              <a:rPr lang="en-US" sz="2000" dirty="0"/>
              <a:t>}</a:t>
            </a:r>
          </a:p>
        </p:txBody>
      </p:sp>
      <p:sp>
        <p:nvSpPr>
          <p:cNvPr id="7172" name="Rectangle 4"/>
          <p:cNvSpPr>
            <a:spLocks noChangeArrowheads="1"/>
          </p:cNvSpPr>
          <p:nvPr/>
        </p:nvSpPr>
        <p:spPr bwMode="auto">
          <a:xfrm>
            <a:off x="3048000" y="71735"/>
            <a:ext cx="3104440"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Constructor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4191000" y="2819400"/>
            <a:ext cx="4572000" cy="224676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228600" indent="-228600"/>
            <a:r>
              <a:rPr lang="en-US" sz="2000" dirty="0"/>
              <a:t>class Main {</a:t>
            </a:r>
          </a:p>
          <a:p>
            <a:pPr marL="228600" indent="-228600"/>
            <a:r>
              <a:rPr lang="en-US" sz="2000" dirty="0"/>
              <a:t>   public static void main(String[] </a:t>
            </a:r>
            <a:r>
              <a:rPr lang="en-US" sz="2000" dirty="0" err="1"/>
              <a:t>args</a:t>
            </a:r>
            <a:r>
              <a:rPr lang="en-US" sz="2000" dirty="0"/>
              <a:t>) {</a:t>
            </a:r>
          </a:p>
          <a:p>
            <a:pPr marL="228600" indent="-228600"/>
            <a:r>
              <a:rPr lang="en-US" sz="2000" dirty="0"/>
              <a:t>      Size </a:t>
            </a:r>
            <a:r>
              <a:rPr lang="en-US" sz="2000" dirty="0" err="1"/>
              <a:t>size</a:t>
            </a:r>
            <a:r>
              <a:rPr lang="en-US" sz="2000" dirty="0"/>
              <a:t> = </a:t>
            </a:r>
            <a:r>
              <a:rPr lang="en-US" sz="2000" dirty="0" err="1"/>
              <a:t>Size.SMALL</a:t>
            </a:r>
            <a:r>
              <a:rPr lang="en-US" sz="2000" dirty="0"/>
              <a:t>;</a:t>
            </a:r>
          </a:p>
          <a:p>
            <a:pPr marL="228600" indent="-228600"/>
            <a:r>
              <a:rPr lang="en-US" sz="2000" dirty="0"/>
              <a:t>      </a:t>
            </a:r>
            <a:r>
              <a:rPr lang="en-US" sz="2000" dirty="0" err="1"/>
              <a:t>System.out.println</a:t>
            </a:r>
            <a:r>
              <a:rPr lang="en-US" sz="2000" dirty="0"/>
              <a:t>(</a:t>
            </a:r>
            <a:r>
              <a:rPr lang="en-US" sz="2000" dirty="0" err="1"/>
              <a:t>size.getSize</a:t>
            </a:r>
            <a:r>
              <a:rPr lang="en-US" sz="2000" dirty="0"/>
              <a:t>());</a:t>
            </a:r>
          </a:p>
          <a:p>
            <a:pPr marL="228600" indent="-228600"/>
            <a:r>
              <a:rPr lang="en-US" sz="2000" dirty="0"/>
              <a:t>   }</a:t>
            </a:r>
          </a:p>
          <a:p>
            <a:pPr marL="228600" indent="-228600"/>
            <a:r>
              <a:rPr lang="en-US" sz="2000" dirty="0"/>
              <a:t>}</a:t>
            </a:r>
          </a:p>
          <a:p>
            <a:pPr marL="228600" indent="-228600"/>
            <a:endParaRPr lang="en-US" sz="2000" dirty="0"/>
          </a:p>
        </p:txBody>
      </p:sp>
      <p:sp>
        <p:nvSpPr>
          <p:cNvPr id="8" name="Rectangle 7"/>
          <p:cNvSpPr/>
          <p:nvPr/>
        </p:nvSpPr>
        <p:spPr>
          <a:xfrm>
            <a:off x="1371600" y="5334000"/>
            <a:ext cx="2239203"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The size is small.</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3785652"/>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400"/>
              <a:t>In the above example, we have created an </a:t>
            </a:r>
            <a:r>
              <a:rPr lang="en-US" sz="2400" err="1"/>
              <a:t>enum</a:t>
            </a:r>
            <a:r>
              <a:rPr lang="en-US" sz="2400"/>
              <a:t> Size. It includes a private </a:t>
            </a:r>
            <a:r>
              <a:rPr lang="en-US" sz="2400" err="1"/>
              <a:t>enum</a:t>
            </a:r>
            <a:r>
              <a:rPr lang="en-US" sz="2400"/>
              <a:t> constructor. The constructor takes a string value as a parameter and assigns value to the variable </a:t>
            </a:r>
            <a:r>
              <a:rPr lang="en-US" sz="2400" err="1"/>
              <a:t>pizzaSize</a:t>
            </a:r>
            <a:r>
              <a:rPr lang="en-US" sz="2400"/>
              <a:t>.</a:t>
            </a:r>
          </a:p>
          <a:p>
            <a:pPr marL="228600" indent="-228600" algn="just">
              <a:buFont typeface="Arial" pitchFamily="34" charset="0"/>
              <a:buChar char="•"/>
            </a:pPr>
            <a:r>
              <a:rPr lang="en-US" sz="2400"/>
              <a:t>Since the constructor is private, we cannot access it from outside the class. However, we can use </a:t>
            </a:r>
            <a:r>
              <a:rPr lang="en-US" sz="2400" err="1"/>
              <a:t>enum</a:t>
            </a:r>
            <a:r>
              <a:rPr lang="en-US" sz="2400"/>
              <a:t> constants to call the constructor.</a:t>
            </a:r>
          </a:p>
          <a:p>
            <a:pPr marL="228600" indent="-228600" algn="just">
              <a:buFont typeface="Arial" pitchFamily="34" charset="0"/>
              <a:buChar char="•"/>
            </a:pPr>
            <a:r>
              <a:rPr lang="en-US" sz="2400"/>
              <a:t>In the Main class, we assigned SMALL to an </a:t>
            </a:r>
            <a:r>
              <a:rPr lang="en-US" sz="2400" err="1"/>
              <a:t>enum</a:t>
            </a:r>
            <a:r>
              <a:rPr lang="en-US" sz="2400"/>
              <a:t> variable size. The constant SMALL then calls the constructor Size with string as an argument.</a:t>
            </a:r>
          </a:p>
          <a:p>
            <a:pPr marL="228600" indent="-228600" algn="just">
              <a:buFont typeface="Arial" pitchFamily="34" charset="0"/>
              <a:buChar char="•"/>
            </a:pPr>
            <a:r>
              <a:rPr lang="en-US" sz="2400"/>
              <a:t>Finally, we called </a:t>
            </a:r>
            <a:r>
              <a:rPr lang="en-US" sz="2400" err="1"/>
              <a:t>getSize</a:t>
            </a:r>
            <a:r>
              <a:rPr lang="en-US" sz="2400"/>
              <a:t>() using size.</a:t>
            </a:r>
          </a:p>
        </p:txBody>
      </p:sp>
      <p:sp>
        <p:nvSpPr>
          <p:cNvPr id="7172" name="Rectangle 4"/>
          <p:cNvSpPr>
            <a:spLocks noChangeArrowheads="1"/>
          </p:cNvSpPr>
          <p:nvPr/>
        </p:nvSpPr>
        <p:spPr bwMode="auto">
          <a:xfrm>
            <a:off x="3048000" y="71735"/>
            <a:ext cx="3104440"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Constructor</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5324535"/>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000"/>
              <a:t>Before you learn about </a:t>
            </a:r>
            <a:r>
              <a:rPr lang="en-US" sz="2000" err="1"/>
              <a:t>enum</a:t>
            </a:r>
            <a:r>
              <a:rPr lang="en-US" sz="2000"/>
              <a:t> strings, make sure to know about Java </a:t>
            </a:r>
            <a:r>
              <a:rPr lang="en-US" sz="2000" err="1"/>
              <a:t>enum</a:t>
            </a:r>
            <a:r>
              <a:rPr lang="en-US" sz="2000"/>
              <a:t>.</a:t>
            </a:r>
          </a:p>
          <a:p>
            <a:pPr marL="228600" indent="-228600" algn="just">
              <a:buFont typeface="Arial" pitchFamily="34" charset="0"/>
              <a:buChar char="•"/>
            </a:pPr>
            <a:r>
              <a:rPr lang="en-US" sz="2000"/>
              <a:t>In Java, we can get the string representation of </a:t>
            </a:r>
            <a:r>
              <a:rPr lang="en-US" sz="2000" err="1"/>
              <a:t>enum</a:t>
            </a:r>
            <a:r>
              <a:rPr lang="en-US" sz="2000"/>
              <a:t> constants using the </a:t>
            </a:r>
            <a:r>
              <a:rPr lang="en-US" sz="2000" err="1"/>
              <a:t>toString</a:t>
            </a:r>
            <a:r>
              <a:rPr lang="en-US" sz="2000"/>
              <a:t>() method or the name() method. For example,</a:t>
            </a:r>
          </a:p>
          <a:p>
            <a:pPr marL="228600" indent="-228600" algn="just">
              <a:buFont typeface="Arial" pitchFamily="34" charset="0"/>
              <a:buChar char="•"/>
            </a:pPr>
            <a:endParaRPr lang="en-US" sz="2000"/>
          </a:p>
          <a:p>
            <a:pPr marL="228600" indent="-228600" algn="just"/>
            <a:r>
              <a:rPr lang="en-US" sz="2000" err="1"/>
              <a:t>enum</a:t>
            </a:r>
            <a:r>
              <a:rPr lang="en-US" sz="2000"/>
              <a:t> Size {</a:t>
            </a:r>
          </a:p>
          <a:p>
            <a:pPr marL="228600" indent="-228600" algn="just"/>
            <a:r>
              <a:rPr lang="en-US" sz="2000"/>
              <a:t>   SMALL, MEDIUM, LARGE, EXTRALARGE</a:t>
            </a:r>
          </a:p>
          <a:p>
            <a:pPr marL="228600" indent="-228600" algn="just"/>
            <a:r>
              <a:rPr lang="en-US" sz="2000"/>
              <a:t>}</a:t>
            </a:r>
          </a:p>
          <a:p>
            <a:pPr marL="228600" indent="-228600" algn="just"/>
            <a:endParaRPr lang="en-US" sz="2000"/>
          </a:p>
          <a:p>
            <a:pPr marL="228600" indent="-228600" algn="just"/>
            <a:r>
              <a:rPr lang="en-US" sz="2000"/>
              <a:t>class Main {</a:t>
            </a:r>
          </a:p>
          <a:p>
            <a:pPr marL="228600" indent="-228600" algn="just"/>
            <a:r>
              <a:rPr lang="en-US" sz="2000"/>
              <a:t>   public static void main(String[] </a:t>
            </a:r>
            <a:r>
              <a:rPr lang="en-US" sz="2000" err="1"/>
              <a:t>args</a:t>
            </a:r>
            <a:r>
              <a:rPr lang="en-US" sz="2000"/>
              <a:t>) {</a:t>
            </a:r>
          </a:p>
          <a:p>
            <a:pPr marL="228600" indent="-228600" algn="just"/>
            <a:endParaRPr lang="en-US" sz="2000"/>
          </a:p>
          <a:p>
            <a:pPr marL="228600" indent="-228600" algn="just"/>
            <a:r>
              <a:rPr lang="en-US" sz="2000"/>
              <a:t>      System.out.println("string value of SMALL is " + </a:t>
            </a:r>
            <a:r>
              <a:rPr lang="en-US" sz="2000" err="1"/>
              <a:t>Size.SMALL.toString</a:t>
            </a:r>
            <a:r>
              <a:rPr lang="en-US" sz="2000"/>
              <a:t>());</a:t>
            </a:r>
          </a:p>
          <a:p>
            <a:pPr marL="228600" indent="-228600" algn="just"/>
            <a:r>
              <a:rPr lang="en-US" sz="2000"/>
              <a:t>      System.out.println("string value of MEDIUM is " + Size.MEDIUM.name());</a:t>
            </a:r>
          </a:p>
          <a:p>
            <a:pPr marL="228600" indent="-228600" algn="just"/>
            <a:endParaRPr lang="en-US" sz="2000"/>
          </a:p>
          <a:p>
            <a:pPr marL="228600" indent="-228600" algn="just"/>
            <a:r>
              <a:rPr lang="en-US" sz="2000"/>
              <a:t>   }</a:t>
            </a:r>
          </a:p>
          <a:p>
            <a:pPr marL="228600" indent="-228600" algn="just"/>
            <a:r>
              <a:rPr lang="en-US" sz="2000"/>
              <a:t>}</a:t>
            </a:r>
          </a:p>
          <a:p>
            <a:pPr marL="228600" indent="-228600" algn="just">
              <a:buFont typeface="Arial" pitchFamily="34" charset="0"/>
              <a:buChar char="•"/>
            </a:pPr>
            <a:endParaRPr lang="en-US" sz="2000"/>
          </a:p>
        </p:txBody>
      </p:sp>
      <p:sp>
        <p:nvSpPr>
          <p:cNvPr id="7172" name="Rectangle 4"/>
          <p:cNvSpPr>
            <a:spLocks noChangeArrowheads="1"/>
          </p:cNvSpPr>
          <p:nvPr/>
        </p:nvSpPr>
        <p:spPr bwMode="auto">
          <a:xfrm>
            <a:off x="3048000" y="71735"/>
            <a:ext cx="235109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a:t>
            </a:r>
            <a:r>
              <a:rPr lang="en-IN" sz="2400" b="1" err="1">
                <a:solidFill>
                  <a:srgbClr val="0000FF"/>
                </a:solidFill>
                <a:cs typeface="Times New Roman" pitchFamily="18" charset="0"/>
              </a:rPr>
              <a:t>enum</a:t>
            </a:r>
            <a:r>
              <a:rPr lang="en-IN" sz="2400" b="1">
                <a:solidFill>
                  <a:srgbClr val="0000FF"/>
                </a:solidFill>
                <a:cs typeface="Times New Roman" pitchFamily="18" charset="0"/>
              </a:rPr>
              <a:t> String</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2133600" y="5029200"/>
            <a:ext cx="4697183" cy="120032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string value of SMALL is SMALL</a:t>
            </a:r>
          </a:p>
          <a:p>
            <a:r>
              <a:rPr lang="en-US" sz="2400"/>
              <a:t>string value of MEDIUM is MEDIUM</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1938992"/>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000"/>
              <a:t>Reflection is an API that is used to examine or modify the behavior of methods, classes, and interfaces at runtime. </a:t>
            </a:r>
          </a:p>
          <a:p>
            <a:pPr marL="228600" indent="-228600" algn="just">
              <a:buFont typeface="Arial" pitchFamily="34" charset="0"/>
              <a:buChar char="•"/>
            </a:pPr>
            <a:r>
              <a:rPr lang="en-US" sz="2000"/>
              <a:t>The required classes for reflection are provided under </a:t>
            </a:r>
            <a:r>
              <a:rPr lang="en-US" sz="2000" b="1" err="1"/>
              <a:t>java.lang.reflect</a:t>
            </a:r>
            <a:r>
              <a:rPr lang="en-US" sz="2000"/>
              <a:t> package which is essential in order to understand reflection. So we are illustrating the package with visual aids to have a better understanding as follows: </a:t>
            </a:r>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42" name="Picture 2" descr="java.lang.reflect"/>
          <p:cNvPicPr>
            <a:picLocks noChangeAspect="1" noChangeArrowheads="1"/>
          </p:cNvPicPr>
          <p:nvPr/>
        </p:nvPicPr>
        <p:blipFill>
          <a:blip r:embed="rId3"/>
          <a:srcRect/>
          <a:stretch>
            <a:fillRect/>
          </a:stretch>
        </p:blipFill>
        <p:spPr bwMode="auto">
          <a:xfrm>
            <a:off x="838200" y="2743200"/>
            <a:ext cx="7010400" cy="3505200"/>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1323439"/>
          </a:xfrm>
          <a:prstGeom prst="rect">
            <a:avLst/>
          </a:prstGeom>
          <a:noFill/>
          <a:ln w="9525">
            <a:noFill/>
            <a:miter lim="800000"/>
            <a:headEnd/>
            <a:tailEnd/>
          </a:ln>
        </p:spPr>
        <p:txBody>
          <a:bodyPr wrap="square" anchor="ctr">
            <a:spAutoFit/>
          </a:bodyPr>
          <a:lstStyle/>
          <a:p>
            <a:pPr fontAlgn="base"/>
            <a:r>
              <a:rPr lang="en-US" sz="2000"/>
              <a:t>Reflection gives us information about the class to which an object belongs and also the methods of that class that can be executed by using the object.</a:t>
            </a:r>
          </a:p>
          <a:p>
            <a:pPr fontAlgn="base"/>
            <a:r>
              <a:rPr lang="en-US" sz="2000"/>
              <a:t>Through reflection, we can invoke methods at runtime irrespective of the access specifier used with them.</a:t>
            </a:r>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7826" name="Picture 2" descr="Lightbox"/>
          <p:cNvPicPr>
            <a:picLocks noChangeAspect="1" noChangeArrowheads="1"/>
          </p:cNvPicPr>
          <p:nvPr/>
        </p:nvPicPr>
        <p:blipFill>
          <a:blip r:embed="rId3"/>
          <a:srcRect/>
          <a:stretch>
            <a:fillRect/>
          </a:stretch>
        </p:blipFill>
        <p:spPr bwMode="auto">
          <a:xfrm>
            <a:off x="1371600" y="2362200"/>
            <a:ext cx="5553957" cy="3200400"/>
          </a:xfrm>
          <a:prstGeom prst="rect">
            <a:avLst/>
          </a:prstGeo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457200" y="838200"/>
            <a:ext cx="8458200" cy="707886"/>
          </a:xfrm>
          <a:prstGeom prst="rect">
            <a:avLst/>
          </a:prstGeom>
          <a:noFill/>
          <a:ln w="9525">
            <a:noFill/>
            <a:miter lim="800000"/>
            <a:headEnd/>
            <a:tailEnd/>
          </a:ln>
        </p:spPr>
        <p:txBody>
          <a:bodyPr wrap="square" anchor="ctr">
            <a:spAutoFit/>
          </a:bodyPr>
          <a:lstStyle/>
          <a:p>
            <a:pPr fontAlgn="base"/>
            <a:r>
              <a:rPr lang="en-US" sz="2000"/>
              <a:t>Reflection can be used to get information about class, constructors, and methods as depicted below in tabular format as shown:</a:t>
            </a:r>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990600" y="1828800"/>
          <a:ext cx="7772400" cy="2628900"/>
        </p:xfrm>
        <a:graphic>
          <a:graphicData uri="http://schemas.openxmlformats.org/drawingml/2006/table">
            <a:tbl>
              <a:tblPr>
                <a:tableStyleId>{5940675A-B579-460E-94D1-54222C63F5DA}</a:tableStyleId>
              </a:tblPr>
              <a:tblGrid>
                <a:gridCol w="19050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0">
                <a:tc>
                  <a:txBody>
                    <a:bodyPr/>
                    <a:lstStyle/>
                    <a:p>
                      <a:pPr algn="l" fontAlgn="base"/>
                      <a:r>
                        <a:rPr lang="en-US" sz="2000" b="1"/>
                        <a:t>Class</a:t>
                      </a:r>
                    </a:p>
                  </a:txBody>
                  <a:tcPr anchor="ctr"/>
                </a:tc>
                <a:tc>
                  <a:txBody>
                    <a:bodyPr/>
                    <a:lstStyle/>
                    <a:p>
                      <a:pPr algn="l" fontAlgn="base"/>
                      <a:r>
                        <a:rPr lang="en-US" sz="2000"/>
                        <a:t> The getClass() method is used to get the name of the class to which an object belongs.</a:t>
                      </a:r>
                      <a:endParaRPr lang="en-US" sz="2000" b="0"/>
                    </a:p>
                  </a:txBody>
                  <a:tcPr marL="95250" marR="95250" marT="133350" marB="133350" anchor="ctr"/>
                </a:tc>
                <a:extLst>
                  <a:ext uri="{0D108BD9-81ED-4DB2-BD59-A6C34878D82A}">
                    <a16:rowId xmlns:a16="http://schemas.microsoft.com/office/drawing/2014/main" val="10000"/>
                  </a:ext>
                </a:extLst>
              </a:tr>
              <a:tr h="0">
                <a:tc>
                  <a:txBody>
                    <a:bodyPr/>
                    <a:lstStyle/>
                    <a:p>
                      <a:pPr algn="l" fontAlgn="base"/>
                      <a:r>
                        <a:rPr lang="en-US" sz="2000" b="1"/>
                        <a:t>Constructors</a:t>
                      </a:r>
                    </a:p>
                  </a:txBody>
                  <a:tcPr anchor="ctr"/>
                </a:tc>
                <a:tc>
                  <a:txBody>
                    <a:bodyPr/>
                    <a:lstStyle/>
                    <a:p>
                      <a:pPr algn="l" fontAlgn="base"/>
                      <a:r>
                        <a:rPr lang="en-US" sz="2000"/>
                        <a:t>The getConstructors() method is used to get the public constructors of the class to which an object belongs.</a:t>
                      </a:r>
                      <a:endParaRPr lang="en-US" sz="2000" b="0"/>
                    </a:p>
                  </a:txBody>
                  <a:tcPr marL="95250" marR="95250" marT="133350" marB="133350" anchor="ctr"/>
                </a:tc>
                <a:extLst>
                  <a:ext uri="{0D108BD9-81ED-4DB2-BD59-A6C34878D82A}">
                    <a16:rowId xmlns:a16="http://schemas.microsoft.com/office/drawing/2014/main" val="10001"/>
                  </a:ext>
                </a:extLst>
              </a:tr>
              <a:tr h="0">
                <a:tc>
                  <a:txBody>
                    <a:bodyPr/>
                    <a:lstStyle/>
                    <a:p>
                      <a:pPr algn="l" fontAlgn="base"/>
                      <a:r>
                        <a:rPr lang="en-US" sz="2000" b="1"/>
                        <a:t>Methods</a:t>
                      </a:r>
                    </a:p>
                  </a:txBody>
                  <a:tcPr anchor="ctr"/>
                </a:tc>
                <a:tc>
                  <a:txBody>
                    <a:bodyPr/>
                    <a:lstStyle/>
                    <a:p>
                      <a:pPr algn="l" fontAlgn="base"/>
                      <a:r>
                        <a:rPr lang="en-US" sz="2000"/>
                        <a:t>The </a:t>
                      </a:r>
                      <a:r>
                        <a:rPr lang="en-US" sz="2000" err="1"/>
                        <a:t>getMethods</a:t>
                      </a:r>
                      <a:r>
                        <a:rPr lang="en-US" sz="2000"/>
                        <a:t>() method is used to get the public methods of the class to which an object belongs.</a:t>
                      </a:r>
                      <a:endParaRPr lang="en-US" sz="2000" b="0"/>
                    </a:p>
                  </a:txBody>
                  <a:tcPr marL="95250" marR="95250" marT="133350" marB="133350" anchor="ctr"/>
                </a:tc>
                <a:extLst>
                  <a:ext uri="{0D108BD9-81ED-4DB2-BD59-A6C34878D82A}">
                    <a16:rowId xmlns:a16="http://schemas.microsoft.com/office/drawing/2014/main" val="10002"/>
                  </a:ext>
                </a:extLst>
              </a:tr>
            </a:tbl>
          </a:graphicData>
        </a:graphic>
      </p:graphicFrame>
      <p:sp>
        <p:nvSpPr>
          <p:cNvPr id="10" name="Rectangle 9"/>
          <p:cNvSpPr/>
          <p:nvPr/>
        </p:nvSpPr>
        <p:spPr>
          <a:xfrm>
            <a:off x="1066800" y="5029200"/>
            <a:ext cx="6324600" cy="707886"/>
          </a:xfrm>
          <a:prstGeom prst="rect">
            <a:avLst/>
          </a:prstGeom>
        </p:spPr>
        <p:txBody>
          <a:bodyPr wrap="square">
            <a:spAutoFit/>
          </a:bodyPr>
          <a:lstStyle/>
          <a:p>
            <a:r>
              <a:rPr lang="en-US" sz="2000" b="1">
                <a:hlinkClick r:id="rId3"/>
              </a:rPr>
              <a:t>https://www.geeksforgeeks.org/reflection-in-java/</a:t>
            </a:r>
            <a:endParaRPr lang="en-US" sz="2000" b="1"/>
          </a:p>
          <a:p>
            <a:endParaRPr lang="en-US" sz="2000"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5186035"/>
          </a:xfrm>
          <a:prstGeom prst="rect">
            <a:avLst/>
          </a:prstGeom>
          <a:noFill/>
          <a:ln w="9525">
            <a:noFill/>
            <a:miter lim="800000"/>
            <a:headEnd/>
            <a:tailEnd/>
          </a:ln>
        </p:spPr>
        <p:txBody>
          <a:bodyPr anchor="ctr">
            <a:spAutoFit/>
          </a:bodyPr>
          <a:lstStyle/>
          <a:p>
            <a:pPr marL="457200" indent="-457200" algn="just">
              <a:spcBef>
                <a:spcPts val="600"/>
              </a:spcBef>
              <a:buFont typeface="Arial" pitchFamily="34" charset="0"/>
              <a:buChar char="•"/>
            </a:pPr>
            <a:r>
              <a:rPr lang="en-US" sz="2200" b="1">
                <a:solidFill>
                  <a:srgbClr val="FF0000"/>
                </a:solidFill>
              </a:rPr>
              <a:t>Java inner class or nested class is a class that is declared inside the class or interface.</a:t>
            </a:r>
          </a:p>
          <a:p>
            <a:pPr marL="457200" indent="-457200" algn="just">
              <a:spcBef>
                <a:spcPts val="600"/>
              </a:spcBef>
              <a:buFont typeface="Arial" pitchFamily="34" charset="0"/>
              <a:buChar char="•"/>
            </a:pPr>
            <a:r>
              <a:rPr lang="en-US" sz="2200"/>
              <a:t>We use inner classes to logically group classes and interfaces in one place to be more readable and maintainable.</a:t>
            </a:r>
          </a:p>
          <a:p>
            <a:pPr marL="457200" indent="-457200" algn="just">
              <a:spcBef>
                <a:spcPts val="600"/>
              </a:spcBef>
              <a:buFont typeface="Arial" pitchFamily="34" charset="0"/>
              <a:buChar char="•"/>
            </a:pPr>
            <a:r>
              <a:rPr lang="en-US" sz="2200"/>
              <a:t>Additionally, it can access all the members of the outer class, including private data members and methods.</a:t>
            </a:r>
          </a:p>
          <a:p>
            <a:pPr marL="457200" indent="-457200" algn="just">
              <a:spcBef>
                <a:spcPts val="600"/>
              </a:spcBef>
              <a:buFont typeface="Arial" pitchFamily="34" charset="0"/>
              <a:buChar char="•"/>
            </a:pPr>
            <a:r>
              <a:rPr lang="en-US" sz="2200" b="1"/>
              <a:t>Syntax of Inner class</a:t>
            </a:r>
          </a:p>
          <a:p>
            <a:pPr marL="457200" indent="-457200" algn="just">
              <a:spcBef>
                <a:spcPts val="600"/>
              </a:spcBef>
            </a:pPr>
            <a:r>
              <a:rPr lang="en-US" sz="2200"/>
              <a:t>class </a:t>
            </a:r>
            <a:r>
              <a:rPr lang="en-US" sz="2200" err="1"/>
              <a:t>Java_Outer_class</a:t>
            </a:r>
            <a:r>
              <a:rPr lang="en-US" sz="2200"/>
              <a:t>{  </a:t>
            </a:r>
          </a:p>
          <a:p>
            <a:pPr marL="457200" indent="-457200" algn="just">
              <a:spcBef>
                <a:spcPts val="600"/>
              </a:spcBef>
            </a:pPr>
            <a:r>
              <a:rPr lang="en-US" sz="2200"/>
              <a:t> //code  </a:t>
            </a:r>
          </a:p>
          <a:p>
            <a:pPr marL="457200" indent="-457200" algn="just">
              <a:spcBef>
                <a:spcPts val="600"/>
              </a:spcBef>
            </a:pPr>
            <a:r>
              <a:rPr lang="en-US" sz="2200"/>
              <a:t> class </a:t>
            </a:r>
            <a:r>
              <a:rPr lang="en-US" sz="2200" err="1"/>
              <a:t>Java_Inner_class</a:t>
            </a:r>
            <a:r>
              <a:rPr lang="en-US" sz="2200"/>
              <a:t>{  </a:t>
            </a:r>
          </a:p>
          <a:p>
            <a:pPr marL="457200" indent="-457200" algn="just">
              <a:spcBef>
                <a:spcPts val="600"/>
              </a:spcBef>
            </a:pPr>
            <a:r>
              <a:rPr lang="en-US" sz="2200"/>
              <a:t>  //code  </a:t>
            </a:r>
          </a:p>
          <a:p>
            <a:pPr marL="457200" indent="-457200" algn="just">
              <a:spcBef>
                <a:spcPts val="600"/>
              </a:spcBef>
            </a:pPr>
            <a:r>
              <a:rPr lang="en-US" sz="2200"/>
              <a:t> }  </a:t>
            </a:r>
          </a:p>
          <a:p>
            <a:pPr marL="457200" indent="-457200" algn="just">
              <a:spcBef>
                <a:spcPts val="600"/>
              </a:spcBef>
            </a:pPr>
            <a:r>
              <a:rPr lang="en-US" sz="2200"/>
              <a:t>}  </a:t>
            </a:r>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685800"/>
            <a:ext cx="8458200" cy="2308324"/>
          </a:xfrm>
          <a:prstGeom prst="rect">
            <a:avLst/>
          </a:prstGeom>
          <a:noFill/>
          <a:ln w="9525">
            <a:noFill/>
            <a:miter lim="800000"/>
            <a:headEnd/>
            <a:tailEnd/>
          </a:ln>
        </p:spPr>
        <p:txBody>
          <a:bodyPr wrap="square" anchor="ctr">
            <a:spAutoFit/>
          </a:bodyPr>
          <a:lstStyle/>
          <a:p>
            <a:pPr marL="228600" indent="-228600" algn="just">
              <a:buFont typeface="Arial" pitchFamily="34" charset="0"/>
              <a:buChar char="•"/>
            </a:pPr>
            <a:r>
              <a:rPr lang="en-US" sz="2400"/>
              <a:t>In Java, reflection allows us to inspect and manipulate classes, interfaces, constructors, methods, and fields at run time.</a:t>
            </a:r>
          </a:p>
          <a:p>
            <a:pPr marL="228600" indent="-228600" algn="just">
              <a:buFont typeface="Arial" pitchFamily="34" charset="0"/>
              <a:buChar char="•"/>
            </a:pPr>
            <a:r>
              <a:rPr lang="en-US" sz="2400"/>
              <a:t>There is a class in Java named Class that keeps all the information about objects and classes at runtime. The object of Class can be used to perform reflection.</a:t>
            </a:r>
          </a:p>
          <a:p>
            <a:pPr marL="228600" indent="-228600" algn="just">
              <a:buFont typeface="Arial" pitchFamily="34" charset="0"/>
              <a:buChar char="•"/>
            </a:pPr>
            <a:endParaRPr lang="en-US" sz="2400"/>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457200"/>
            <a:ext cx="8458200" cy="6247864"/>
          </a:xfrm>
          <a:prstGeom prst="rect">
            <a:avLst/>
          </a:prstGeom>
          <a:noFill/>
          <a:ln w="9525">
            <a:noFill/>
            <a:miter lim="800000"/>
            <a:headEnd/>
            <a:tailEnd/>
          </a:ln>
        </p:spPr>
        <p:txBody>
          <a:bodyPr wrap="square" anchor="ctr">
            <a:spAutoFit/>
          </a:bodyPr>
          <a:lstStyle/>
          <a:p>
            <a:pPr algn="just"/>
            <a:r>
              <a:rPr lang="en-US" sz="2000" b="1">
                <a:solidFill>
                  <a:srgbClr val="FF0000"/>
                </a:solidFill>
              </a:rPr>
              <a:t>Reflection of Java Classes</a:t>
            </a:r>
          </a:p>
          <a:p>
            <a:pPr algn="just"/>
            <a:r>
              <a:rPr lang="en-US" sz="2000"/>
              <a:t>In order to reflect a Java class, we first need to create an object of Class.</a:t>
            </a:r>
          </a:p>
          <a:p>
            <a:pPr algn="just"/>
            <a:r>
              <a:rPr lang="en-US" sz="2000"/>
              <a:t>And, using the object we can call various methods to get information about methods, fields, and constructors present in a class.</a:t>
            </a:r>
          </a:p>
          <a:p>
            <a:pPr algn="just"/>
            <a:r>
              <a:rPr lang="en-US" sz="2000"/>
              <a:t>There exists three ways to create objects of Class:</a:t>
            </a:r>
          </a:p>
          <a:p>
            <a:pPr algn="just"/>
            <a:r>
              <a:rPr lang="en-US" sz="2000" b="1">
                <a:solidFill>
                  <a:srgbClr val="FF0000"/>
                </a:solidFill>
              </a:rPr>
              <a:t>1. Using </a:t>
            </a:r>
            <a:r>
              <a:rPr lang="en-US" sz="2000" b="1" err="1">
                <a:solidFill>
                  <a:srgbClr val="FF0000"/>
                </a:solidFill>
              </a:rPr>
              <a:t>forName</a:t>
            </a:r>
            <a:r>
              <a:rPr lang="en-US" sz="2000" b="1">
                <a:solidFill>
                  <a:srgbClr val="FF0000"/>
                </a:solidFill>
              </a:rPr>
              <a:t>() method</a:t>
            </a:r>
            <a:endParaRPr lang="en-US" sz="2000">
              <a:solidFill>
                <a:srgbClr val="FF0000"/>
              </a:solidFill>
            </a:endParaRPr>
          </a:p>
          <a:p>
            <a:pPr algn="just"/>
            <a:r>
              <a:rPr lang="en-US" sz="2000"/>
              <a:t>class Dog {...} // create object of Class to reflect the Dog </a:t>
            </a:r>
          </a:p>
          <a:p>
            <a:pPr algn="just"/>
            <a:r>
              <a:rPr lang="en-US" sz="2000"/>
              <a:t>class </a:t>
            </a:r>
            <a:r>
              <a:rPr lang="en-US" sz="2000" err="1"/>
              <a:t>Class</a:t>
            </a:r>
            <a:r>
              <a:rPr lang="en-US" sz="2000"/>
              <a:t> a = </a:t>
            </a:r>
            <a:r>
              <a:rPr lang="en-US" sz="2000" err="1"/>
              <a:t>Class.forName</a:t>
            </a:r>
            <a:r>
              <a:rPr lang="en-US" sz="2000"/>
              <a:t>("Dog");</a:t>
            </a:r>
          </a:p>
          <a:p>
            <a:pPr algn="just"/>
            <a:r>
              <a:rPr lang="en-US" sz="2000"/>
              <a:t>Here, the </a:t>
            </a:r>
            <a:r>
              <a:rPr lang="en-US" sz="2000" err="1"/>
              <a:t>forName</a:t>
            </a:r>
            <a:r>
              <a:rPr lang="en-US" sz="2000"/>
              <a:t>() method takes the name of the class to be reflected as its argument.</a:t>
            </a:r>
          </a:p>
          <a:p>
            <a:pPr algn="just"/>
            <a:r>
              <a:rPr lang="en-US" sz="2000" b="1">
                <a:solidFill>
                  <a:srgbClr val="FF0000"/>
                </a:solidFill>
              </a:rPr>
              <a:t>2. Using </a:t>
            </a:r>
            <a:r>
              <a:rPr lang="en-US" sz="2000" b="1" err="1">
                <a:solidFill>
                  <a:srgbClr val="FF0000"/>
                </a:solidFill>
              </a:rPr>
              <a:t>getClass</a:t>
            </a:r>
            <a:r>
              <a:rPr lang="en-US" sz="2000" b="1">
                <a:solidFill>
                  <a:srgbClr val="FF0000"/>
                </a:solidFill>
              </a:rPr>
              <a:t>() method</a:t>
            </a:r>
            <a:endParaRPr lang="en-US" sz="2000">
              <a:solidFill>
                <a:srgbClr val="FF0000"/>
              </a:solidFill>
            </a:endParaRPr>
          </a:p>
          <a:p>
            <a:pPr algn="just"/>
            <a:r>
              <a:rPr lang="en-US" sz="2000"/>
              <a:t>// create an object of Dog class </a:t>
            </a:r>
          </a:p>
          <a:p>
            <a:pPr algn="just"/>
            <a:r>
              <a:rPr lang="en-US" sz="2000"/>
              <a:t>Dog d1 = new Dog(); // create an object of Class // to reflect Dog </a:t>
            </a:r>
          </a:p>
          <a:p>
            <a:pPr algn="just"/>
            <a:r>
              <a:rPr lang="en-US" sz="2000"/>
              <a:t>Class b = d1.getClass(); </a:t>
            </a:r>
          </a:p>
          <a:p>
            <a:pPr algn="just"/>
            <a:r>
              <a:rPr lang="en-US" sz="2000"/>
              <a:t>Here, we are using the object of the Dog class to create an object of Class.</a:t>
            </a:r>
          </a:p>
          <a:p>
            <a:pPr algn="just"/>
            <a:r>
              <a:rPr lang="en-US" sz="2000" b="1">
                <a:solidFill>
                  <a:srgbClr val="FF0000"/>
                </a:solidFill>
              </a:rPr>
              <a:t>3. Using .class extension</a:t>
            </a:r>
            <a:endParaRPr lang="en-US" sz="2000">
              <a:solidFill>
                <a:srgbClr val="FF0000"/>
              </a:solidFill>
            </a:endParaRPr>
          </a:p>
          <a:p>
            <a:pPr algn="just"/>
            <a:r>
              <a:rPr lang="en-US" sz="2000"/>
              <a:t>// create an object of Class // to reflect the Dog class </a:t>
            </a:r>
          </a:p>
          <a:p>
            <a:pPr algn="just"/>
            <a:r>
              <a:rPr lang="en-US" sz="2000"/>
              <a:t>Class c = </a:t>
            </a:r>
            <a:r>
              <a:rPr lang="en-US" sz="2000" err="1"/>
              <a:t>Dog.class</a:t>
            </a:r>
            <a:r>
              <a:rPr lang="en-US" sz="2000"/>
              <a:t>;</a:t>
            </a:r>
          </a:p>
          <a:p>
            <a:pPr algn="just"/>
            <a:r>
              <a:rPr lang="en-US" sz="2000"/>
              <a:t>Now that we know how we can create objects of the Class. We can use this object to get information about the corresponding class at runtime.</a:t>
            </a:r>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1170325"/>
            <a:ext cx="8458200" cy="3477875"/>
          </a:xfrm>
          <a:prstGeom prst="rect">
            <a:avLst/>
          </a:prstGeom>
          <a:noFill/>
          <a:ln w="9525">
            <a:noFill/>
            <a:miter lim="800000"/>
            <a:headEnd/>
            <a:tailEnd/>
          </a:ln>
        </p:spPr>
        <p:txBody>
          <a:bodyPr wrap="square" anchor="ctr">
            <a:spAutoFit/>
          </a:bodyPr>
          <a:lstStyle/>
          <a:p>
            <a:r>
              <a:rPr lang="en-US" sz="2000" b="1" dirty="0"/>
              <a:t>Example: Java Class Reflection</a:t>
            </a:r>
          </a:p>
          <a:p>
            <a:r>
              <a:rPr lang="en-US" sz="2000" dirty="0"/>
              <a:t>import </a:t>
            </a:r>
            <a:r>
              <a:rPr lang="en-US" sz="2000" dirty="0" err="1"/>
              <a:t>java.lang.Class</a:t>
            </a:r>
            <a:r>
              <a:rPr lang="en-US" sz="2000" dirty="0"/>
              <a:t>;</a:t>
            </a:r>
          </a:p>
          <a:p>
            <a:r>
              <a:rPr lang="en-US" sz="2000" dirty="0"/>
              <a:t>import </a:t>
            </a:r>
            <a:r>
              <a:rPr lang="en-US" sz="2000" dirty="0" err="1"/>
              <a:t>java.lang.reflect</a:t>
            </a:r>
            <a:r>
              <a:rPr lang="en-US" sz="2000" dirty="0"/>
              <a:t>.*;</a:t>
            </a:r>
          </a:p>
          <a:p>
            <a:r>
              <a:rPr lang="en-US" sz="2000" dirty="0"/>
              <a:t>class Animal { }</a:t>
            </a:r>
          </a:p>
          <a:p>
            <a:r>
              <a:rPr lang="en-US" sz="2000" dirty="0"/>
              <a:t>// put this class in different Dog.java file</a:t>
            </a:r>
          </a:p>
          <a:p>
            <a:r>
              <a:rPr lang="en-US" sz="2000" dirty="0"/>
              <a:t>public class Dog extends Animal {</a:t>
            </a:r>
          </a:p>
          <a:p>
            <a:r>
              <a:rPr lang="en-US" sz="2000" dirty="0"/>
              <a:t>  public void display() {</a:t>
            </a:r>
          </a:p>
          <a:p>
            <a:r>
              <a:rPr lang="en-US" sz="2000" dirty="0"/>
              <a:t>    </a:t>
            </a:r>
            <a:r>
              <a:rPr lang="en-US" sz="2000" dirty="0" err="1"/>
              <a:t>System.out.println</a:t>
            </a:r>
            <a:r>
              <a:rPr lang="en-US" sz="2000" dirty="0"/>
              <a:t>("I am a dog.");</a:t>
            </a:r>
          </a:p>
          <a:p>
            <a:r>
              <a:rPr lang="en-US" sz="2000" dirty="0"/>
              <a:t>  }</a:t>
            </a:r>
          </a:p>
          <a:p>
            <a:r>
              <a:rPr lang="en-US" sz="2000" dirty="0"/>
              <a:t>}</a:t>
            </a:r>
          </a:p>
          <a:p>
            <a:r>
              <a:rPr lang="en-US" sz="2000" dirty="0"/>
              <a:t>// put this in Main.java file</a:t>
            </a:r>
          </a:p>
        </p:txBody>
      </p:sp>
      <p:sp>
        <p:nvSpPr>
          <p:cNvPr id="7172" name="Rectangle 4"/>
          <p:cNvSpPr>
            <a:spLocks noChangeArrowheads="1"/>
          </p:cNvSpPr>
          <p:nvPr/>
        </p:nvSpPr>
        <p:spPr bwMode="auto">
          <a:xfrm>
            <a:off x="3048000"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81000" y="375583"/>
            <a:ext cx="8458200" cy="6863417"/>
          </a:xfrm>
          <a:prstGeom prst="rect">
            <a:avLst/>
          </a:prstGeom>
          <a:noFill/>
          <a:ln w="9525">
            <a:noFill/>
            <a:miter lim="800000"/>
            <a:headEnd/>
            <a:tailEnd/>
          </a:ln>
        </p:spPr>
        <p:txBody>
          <a:bodyPr wrap="square" anchor="ctr">
            <a:spAutoFit/>
          </a:bodyPr>
          <a:lstStyle/>
          <a:p>
            <a:r>
              <a:rPr lang="en-US" sz="2000" b="1" dirty="0">
                <a:solidFill>
                  <a:srgbClr val="FF0000"/>
                </a:solidFill>
              </a:rPr>
              <a:t>Example: Java Class Reflection</a:t>
            </a:r>
          </a:p>
          <a:p>
            <a:r>
              <a:rPr lang="en-US" sz="2000" dirty="0"/>
              <a:t>// put this in Main.java file</a:t>
            </a:r>
          </a:p>
          <a:p>
            <a:r>
              <a:rPr lang="en-US" sz="2000" dirty="0"/>
              <a:t>class Main {</a:t>
            </a:r>
          </a:p>
          <a:p>
            <a:r>
              <a:rPr lang="en-US" sz="2000" dirty="0"/>
              <a:t>  public static void main(String[] </a:t>
            </a:r>
            <a:r>
              <a:rPr lang="en-US" sz="2000" dirty="0" err="1"/>
              <a:t>args</a:t>
            </a:r>
            <a:r>
              <a:rPr lang="en-US" sz="2000" dirty="0"/>
              <a:t>) {</a:t>
            </a:r>
          </a:p>
          <a:p>
            <a:r>
              <a:rPr lang="en-US" sz="2000" dirty="0"/>
              <a:t>    try {        // create an object of Dog</a:t>
            </a:r>
          </a:p>
          <a:p>
            <a:r>
              <a:rPr lang="en-US" sz="2000" dirty="0"/>
              <a:t>      Dog d1 = new Dog();          // create an object of Class using </a:t>
            </a:r>
            <a:r>
              <a:rPr lang="en-US" sz="2000" dirty="0" err="1"/>
              <a:t>getClass</a:t>
            </a:r>
            <a:r>
              <a:rPr lang="en-US" sz="2000" dirty="0"/>
              <a:t>()</a:t>
            </a:r>
          </a:p>
          <a:p>
            <a:r>
              <a:rPr lang="en-US" sz="2000" dirty="0"/>
              <a:t>      Class </a:t>
            </a:r>
            <a:r>
              <a:rPr lang="en-US" sz="2000" dirty="0" err="1"/>
              <a:t>obj</a:t>
            </a:r>
            <a:r>
              <a:rPr lang="en-US" sz="2000" dirty="0"/>
              <a:t> = d1.getClass();        // get name of the class</a:t>
            </a:r>
          </a:p>
          <a:p>
            <a:r>
              <a:rPr lang="en-US" sz="2000" dirty="0"/>
              <a:t>      String name = </a:t>
            </a:r>
            <a:r>
              <a:rPr lang="en-US" sz="2000" dirty="0" err="1"/>
              <a:t>obj.getName</a:t>
            </a:r>
            <a:r>
              <a:rPr lang="en-US" sz="2000" dirty="0"/>
              <a:t>();</a:t>
            </a:r>
          </a:p>
          <a:p>
            <a:r>
              <a:rPr lang="en-US" sz="2000" dirty="0">
                <a:solidFill>
                  <a:srgbClr val="FF0000"/>
                </a:solidFill>
              </a:rPr>
              <a:t>      </a:t>
            </a:r>
            <a:r>
              <a:rPr lang="en-US" sz="2000" dirty="0" err="1">
                <a:solidFill>
                  <a:srgbClr val="FF0000"/>
                </a:solidFill>
              </a:rPr>
              <a:t>System.out.println</a:t>
            </a:r>
            <a:r>
              <a:rPr lang="en-US" sz="2000" dirty="0">
                <a:solidFill>
                  <a:srgbClr val="FF0000"/>
                </a:solidFill>
              </a:rPr>
              <a:t>("Name: " + name);  </a:t>
            </a:r>
          </a:p>
          <a:p>
            <a:r>
              <a:rPr lang="en-US" sz="2000" dirty="0"/>
              <a:t>      // get the access modifier of the class</a:t>
            </a:r>
          </a:p>
          <a:p>
            <a:r>
              <a:rPr lang="en-US" sz="2000" dirty="0"/>
              <a:t>      </a:t>
            </a:r>
            <a:r>
              <a:rPr lang="en-US" sz="2000" dirty="0" err="1"/>
              <a:t>int</a:t>
            </a:r>
            <a:r>
              <a:rPr lang="en-US" sz="2000" dirty="0"/>
              <a:t> modifier = </a:t>
            </a:r>
            <a:r>
              <a:rPr lang="en-US" sz="2000" dirty="0" err="1"/>
              <a:t>obj.getModifiers</a:t>
            </a:r>
            <a:r>
              <a:rPr lang="en-US" sz="2000" dirty="0"/>
              <a:t>();</a:t>
            </a:r>
          </a:p>
          <a:p>
            <a:r>
              <a:rPr lang="en-US" sz="2000" dirty="0"/>
              <a:t>      // convert the access modifier to string</a:t>
            </a:r>
          </a:p>
          <a:p>
            <a:r>
              <a:rPr lang="en-US" sz="2000" dirty="0"/>
              <a:t>      String mod = </a:t>
            </a:r>
            <a:r>
              <a:rPr lang="en-US" sz="2000" dirty="0" err="1"/>
              <a:t>Modifier.toString</a:t>
            </a:r>
            <a:r>
              <a:rPr lang="en-US" sz="2000" dirty="0"/>
              <a:t>(modifier);</a:t>
            </a:r>
          </a:p>
          <a:p>
            <a:r>
              <a:rPr lang="en-US" sz="2000" dirty="0">
                <a:solidFill>
                  <a:srgbClr val="FF0000"/>
                </a:solidFill>
              </a:rPr>
              <a:t>      </a:t>
            </a:r>
            <a:r>
              <a:rPr lang="en-US" sz="2000" dirty="0" err="1">
                <a:solidFill>
                  <a:srgbClr val="FF0000"/>
                </a:solidFill>
              </a:rPr>
              <a:t>System.out.println</a:t>
            </a:r>
            <a:r>
              <a:rPr lang="en-US" sz="2000" dirty="0">
                <a:solidFill>
                  <a:srgbClr val="FF0000"/>
                </a:solidFill>
              </a:rPr>
              <a:t>("Modifier: " + mod);</a:t>
            </a:r>
          </a:p>
          <a:p>
            <a:r>
              <a:rPr lang="en-US" sz="2000" dirty="0"/>
              <a:t>      // get the superclass of Dog</a:t>
            </a:r>
          </a:p>
          <a:p>
            <a:r>
              <a:rPr lang="en-US" sz="2000" dirty="0"/>
              <a:t>      Class </a:t>
            </a:r>
            <a:r>
              <a:rPr lang="en-US" sz="2000" dirty="0" err="1"/>
              <a:t>superClass</a:t>
            </a:r>
            <a:r>
              <a:rPr lang="en-US" sz="2000" dirty="0"/>
              <a:t> = </a:t>
            </a:r>
            <a:r>
              <a:rPr lang="en-US" sz="2000" dirty="0" err="1"/>
              <a:t>obj.getSuperclass</a:t>
            </a:r>
            <a:r>
              <a:rPr lang="en-US" sz="2000" dirty="0"/>
              <a:t>();</a:t>
            </a:r>
          </a:p>
          <a:p>
            <a:r>
              <a:rPr lang="en-US" sz="2000" dirty="0"/>
              <a:t>      </a:t>
            </a:r>
            <a:r>
              <a:rPr lang="en-US" sz="2000" dirty="0" err="1">
                <a:solidFill>
                  <a:srgbClr val="FF0000"/>
                </a:solidFill>
              </a:rPr>
              <a:t>System.out.println</a:t>
            </a:r>
            <a:r>
              <a:rPr lang="en-US" sz="2000" dirty="0">
                <a:solidFill>
                  <a:srgbClr val="FF0000"/>
                </a:solidFill>
              </a:rPr>
              <a:t>("Superclass: " + </a:t>
            </a:r>
            <a:r>
              <a:rPr lang="en-US" sz="2000" dirty="0" err="1">
                <a:solidFill>
                  <a:srgbClr val="FF0000"/>
                </a:solidFill>
              </a:rPr>
              <a:t>superClass.getName</a:t>
            </a:r>
            <a:r>
              <a:rPr lang="en-US" sz="2000" dirty="0">
                <a:solidFill>
                  <a:srgbClr val="FF0000"/>
                </a:solidFill>
              </a:rPr>
              <a:t>());</a:t>
            </a:r>
          </a:p>
          <a:p>
            <a:r>
              <a:rPr lang="en-US" sz="2000" dirty="0"/>
              <a:t>    }</a:t>
            </a:r>
          </a:p>
          <a:p>
            <a:r>
              <a:rPr lang="en-US" sz="2000" dirty="0"/>
              <a:t>    catch (Exception e) {</a:t>
            </a:r>
          </a:p>
          <a:p>
            <a:r>
              <a:rPr lang="en-US" sz="2000" dirty="0"/>
              <a:t>      </a:t>
            </a:r>
            <a:r>
              <a:rPr lang="en-US" sz="2000" dirty="0" err="1"/>
              <a:t>e.printStackTrace</a:t>
            </a:r>
            <a:r>
              <a:rPr lang="en-US" sz="2000" dirty="0"/>
              <a:t>();</a:t>
            </a:r>
          </a:p>
          <a:p>
            <a:r>
              <a:rPr lang="en-US" sz="2000" dirty="0"/>
              <a:t>    }   }   }</a:t>
            </a:r>
          </a:p>
          <a:p>
            <a:endParaRPr lang="en-US" sz="2000" b="1" dirty="0"/>
          </a:p>
        </p:txBody>
      </p:sp>
      <p:sp>
        <p:nvSpPr>
          <p:cNvPr id="7172" name="Rectangle 4"/>
          <p:cNvSpPr>
            <a:spLocks noChangeArrowheads="1"/>
          </p:cNvSpPr>
          <p:nvPr/>
        </p:nvSpPr>
        <p:spPr bwMode="auto">
          <a:xfrm>
            <a:off x="4082717" y="71735"/>
            <a:ext cx="2089483"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r>
              <a:rPr lang="en-IN" sz="2400" b="1">
                <a:solidFill>
                  <a:srgbClr val="0000FF"/>
                </a:solidFill>
                <a:cs typeface="Times New Roman" pitchFamily="18" charset="0"/>
              </a:rPr>
              <a:t>Java Reflection</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49153" name="Rectangle 1"/>
          <p:cNvSpPr>
            <a:spLocks noChangeArrowheads="1"/>
          </p:cNvSpPr>
          <p:nvPr/>
        </p:nvSpPr>
        <p:spPr bwMode="auto">
          <a:xfrm>
            <a:off x="0" y="0"/>
            <a:ext cx="65" cy="276999"/>
          </a:xfrm>
          <a:prstGeom prst="rect">
            <a:avLst/>
          </a:prstGeom>
          <a:solidFill>
            <a:srgbClr val="383B40"/>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6"/>
          <p:cNvSpPr/>
          <p:nvPr/>
        </p:nvSpPr>
        <p:spPr>
          <a:xfrm>
            <a:off x="5486400" y="2971800"/>
            <a:ext cx="2819400"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b="1" dirty="0">
                <a:solidFill>
                  <a:srgbClr val="FF0000"/>
                </a:solidFill>
              </a:rPr>
              <a:t>Output:</a:t>
            </a:r>
          </a:p>
          <a:p>
            <a:r>
              <a:rPr lang="en-US" sz="2400" dirty="0"/>
              <a:t>Name: Dog </a:t>
            </a:r>
          </a:p>
          <a:p>
            <a:r>
              <a:rPr lang="en-US" sz="2400" dirty="0"/>
              <a:t>Modifier: public Superclass: Animal</a:t>
            </a:r>
          </a:p>
        </p:txBody>
      </p:sp>
      <p:sp>
        <p:nvSpPr>
          <p:cNvPr id="8" name="Rectangle 7"/>
          <p:cNvSpPr/>
          <p:nvPr/>
        </p:nvSpPr>
        <p:spPr>
          <a:xfrm>
            <a:off x="3399837" y="5715941"/>
            <a:ext cx="5638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hlinkClick r:id="rId3"/>
              </a:rPr>
              <a:t>https://www.programiz.com/java-programming/reflection</a:t>
            </a:r>
            <a:endParaRPr lang="en-US"/>
          </a:p>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4201150"/>
          </a:xfrm>
          <a:prstGeom prst="rect">
            <a:avLst/>
          </a:prstGeom>
          <a:noFill/>
          <a:ln w="9525">
            <a:noFill/>
            <a:miter lim="800000"/>
            <a:headEnd/>
            <a:tailEnd/>
          </a:ln>
        </p:spPr>
        <p:txBody>
          <a:bodyPr anchor="ctr">
            <a:spAutoFit/>
          </a:bodyPr>
          <a:lstStyle/>
          <a:p>
            <a:pPr marL="457200" indent="-457200" algn="just">
              <a:spcBef>
                <a:spcPts val="600"/>
              </a:spcBef>
              <a:buFont typeface="Arial" pitchFamily="34" charset="0"/>
              <a:buChar char="•"/>
            </a:pPr>
            <a:r>
              <a:rPr lang="en-US" sz="2200" b="1">
                <a:solidFill>
                  <a:srgbClr val="FF0000"/>
                </a:solidFill>
              </a:rPr>
              <a:t>Advantage of Java inner classes</a:t>
            </a:r>
          </a:p>
          <a:p>
            <a:pPr marL="457200" indent="-457200" algn="just">
              <a:spcBef>
                <a:spcPts val="600"/>
              </a:spcBef>
              <a:buFont typeface="Arial" pitchFamily="34" charset="0"/>
              <a:buChar char="•"/>
            </a:pPr>
            <a:r>
              <a:rPr lang="en-US" sz="2200"/>
              <a:t>There are three advantages of inner classes in Java. They are as follows:</a:t>
            </a:r>
          </a:p>
          <a:p>
            <a:pPr marL="457200" indent="-457200" algn="just">
              <a:spcBef>
                <a:spcPts val="600"/>
              </a:spcBef>
              <a:buFont typeface="+mj-lt"/>
              <a:buAutoNum type="arabicPeriod"/>
            </a:pPr>
            <a:r>
              <a:rPr lang="en-US" sz="2200"/>
              <a:t>Nested classes represent a particular type of relationship that is it can access all the members (data members and methods) of the outer class, including private.</a:t>
            </a:r>
          </a:p>
          <a:p>
            <a:pPr marL="457200" indent="-457200" algn="just">
              <a:spcBef>
                <a:spcPts val="600"/>
              </a:spcBef>
              <a:buFont typeface="+mj-lt"/>
              <a:buAutoNum type="arabicPeriod"/>
            </a:pPr>
            <a:r>
              <a:rPr lang="en-US" sz="2200"/>
              <a:t>Nested classes are used to develop more readable and maintainable code because it logically group classes and interfaces in one place only.</a:t>
            </a:r>
          </a:p>
          <a:p>
            <a:pPr marL="457200" indent="-457200" algn="just">
              <a:spcBef>
                <a:spcPts val="600"/>
              </a:spcBef>
              <a:buFont typeface="+mj-lt"/>
              <a:buAutoNum type="arabicPeriod"/>
            </a:pPr>
            <a:r>
              <a:rPr lang="en-US" sz="2200" b="1"/>
              <a:t>Code Optimization: </a:t>
            </a:r>
            <a:r>
              <a:rPr lang="en-US" sz="2200"/>
              <a:t>It requires less code to write.</a:t>
            </a:r>
          </a:p>
          <a:p>
            <a:pPr marL="457200" indent="-457200" algn="just">
              <a:spcBef>
                <a:spcPts val="600"/>
              </a:spcBef>
              <a:buFont typeface="+mj-lt"/>
              <a:buAutoNum type="arabicPeriod"/>
            </a:pPr>
            <a:endParaRPr lang="en-US" sz="2200"/>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3447098"/>
          </a:xfrm>
          <a:prstGeom prst="rect">
            <a:avLst/>
          </a:prstGeom>
          <a:noFill/>
          <a:ln w="9525">
            <a:noFill/>
            <a:miter lim="800000"/>
            <a:headEnd/>
            <a:tailEnd/>
          </a:ln>
        </p:spPr>
        <p:txBody>
          <a:bodyPr anchor="ctr">
            <a:spAutoFit/>
          </a:bodyPr>
          <a:lstStyle/>
          <a:p>
            <a:pPr marL="457200" indent="-457200" algn="just">
              <a:spcBef>
                <a:spcPts val="600"/>
              </a:spcBef>
              <a:buFont typeface="Arial" pitchFamily="34" charset="0"/>
              <a:buChar char="•"/>
            </a:pPr>
            <a:r>
              <a:rPr lang="en-US" sz="2200" b="1">
                <a:solidFill>
                  <a:srgbClr val="FF0000"/>
                </a:solidFill>
              </a:rPr>
              <a:t>Need of Java Inner class</a:t>
            </a:r>
          </a:p>
          <a:p>
            <a:pPr marL="457200" indent="-457200" algn="just">
              <a:spcBef>
                <a:spcPts val="600"/>
              </a:spcBef>
              <a:buFont typeface="Arial" pitchFamily="34" charset="0"/>
              <a:buChar char="•"/>
            </a:pPr>
            <a:r>
              <a:rPr lang="en-US" sz="2200"/>
              <a:t>Sometimes users need to program a class in such a way so that no other class can access it. Therefore, it would be better if you include it within other classes.</a:t>
            </a:r>
          </a:p>
          <a:p>
            <a:pPr marL="457200" indent="-457200" algn="just">
              <a:spcBef>
                <a:spcPts val="600"/>
              </a:spcBef>
              <a:buFont typeface="Arial" pitchFamily="34" charset="0"/>
              <a:buChar char="•"/>
            </a:pPr>
            <a:r>
              <a:rPr lang="en-US" sz="2200"/>
              <a:t>If all the class objects are a part of the outer object then it is easier to nest that class inside the outer class. That way all the outer class can access all the objects of the inner class.</a:t>
            </a:r>
          </a:p>
          <a:p>
            <a:pPr marL="457200" indent="-457200" algn="just">
              <a:spcBef>
                <a:spcPts val="600"/>
              </a:spcBef>
              <a:buFont typeface="+mj-lt"/>
              <a:buAutoNum type="arabicPeriod"/>
            </a:pPr>
            <a:endParaRPr lang="en-US" sz="2200"/>
          </a:p>
          <a:p>
            <a:pPr marL="457200" indent="-457200" algn="just">
              <a:spcBef>
                <a:spcPts val="600"/>
              </a:spcBef>
              <a:buFont typeface="Arial" pitchFamily="34" charset="0"/>
              <a:buChar char="•"/>
            </a:pPr>
            <a:endParaRPr lang="en-US" sz="2200"/>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5586145"/>
          </a:xfrm>
          <a:prstGeom prst="rect">
            <a:avLst/>
          </a:prstGeom>
          <a:noFill/>
          <a:ln w="9525">
            <a:noFill/>
            <a:miter lim="800000"/>
            <a:headEnd/>
            <a:tailEnd/>
          </a:ln>
        </p:spPr>
        <p:txBody>
          <a:bodyPr anchor="ctr">
            <a:spAutoFit/>
          </a:bodyPr>
          <a:lstStyle/>
          <a:p>
            <a:pPr marL="457200" indent="-457200" algn="just">
              <a:spcBef>
                <a:spcPts val="600"/>
              </a:spcBef>
              <a:buFont typeface="Arial" pitchFamily="34" charset="0"/>
              <a:buChar char="•"/>
            </a:pPr>
            <a:r>
              <a:rPr lang="en-US" sz="2400" b="1">
                <a:solidFill>
                  <a:srgbClr val="FF0000"/>
                </a:solidFill>
              </a:rPr>
              <a:t>Difference between nested class and inner class in Java</a:t>
            </a:r>
          </a:p>
          <a:p>
            <a:pPr marL="457200" indent="-457200" algn="just">
              <a:spcBef>
                <a:spcPts val="600"/>
              </a:spcBef>
              <a:buFont typeface="Arial" pitchFamily="34" charset="0"/>
              <a:buChar char="•"/>
            </a:pPr>
            <a:r>
              <a:rPr lang="en-US" sz="2400"/>
              <a:t>An inner class is a part of a nested class. Non-static nested classes are known as inner classes.</a:t>
            </a:r>
          </a:p>
          <a:p>
            <a:pPr marL="457200" indent="-457200" algn="just">
              <a:spcBef>
                <a:spcPts val="600"/>
              </a:spcBef>
            </a:pPr>
            <a:endParaRPr lang="en-US" sz="2400"/>
          </a:p>
          <a:p>
            <a:pPr marL="457200" indent="-457200" algn="just">
              <a:spcBef>
                <a:spcPts val="600"/>
              </a:spcBef>
            </a:pPr>
            <a:r>
              <a:rPr lang="en-US" sz="2400" b="1">
                <a:solidFill>
                  <a:srgbClr val="FF0000"/>
                </a:solidFill>
              </a:rPr>
              <a:t>Types of Nested classes</a:t>
            </a:r>
          </a:p>
          <a:p>
            <a:pPr marL="457200" indent="-457200" algn="just">
              <a:spcBef>
                <a:spcPts val="600"/>
              </a:spcBef>
              <a:buFont typeface="Arial" pitchFamily="34" charset="0"/>
              <a:buChar char="•"/>
            </a:pPr>
            <a:r>
              <a:rPr lang="en-US" sz="2400"/>
              <a:t>There are two types of nested classes non-static and static nested classes. The non-static nested classes are also known as inner classes.</a:t>
            </a:r>
          </a:p>
          <a:p>
            <a:pPr marL="457200" indent="-457200" algn="just">
              <a:spcBef>
                <a:spcPts val="600"/>
              </a:spcBef>
              <a:buFont typeface="Arial" pitchFamily="34" charset="0"/>
              <a:buChar char="•"/>
            </a:pPr>
            <a:r>
              <a:rPr lang="en-US" sz="2400" b="1"/>
              <a:t>Non-static nested class (inner class)</a:t>
            </a:r>
          </a:p>
          <a:p>
            <a:pPr marL="914400" lvl="1" indent="-457200" algn="just">
              <a:spcBef>
                <a:spcPts val="600"/>
              </a:spcBef>
              <a:buFont typeface="Arial" pitchFamily="34" charset="0"/>
              <a:buChar char="•"/>
            </a:pPr>
            <a:r>
              <a:rPr lang="en-US" sz="2400"/>
              <a:t>Member inner class</a:t>
            </a:r>
          </a:p>
          <a:p>
            <a:pPr marL="914400" lvl="1" indent="-457200" algn="just">
              <a:spcBef>
                <a:spcPts val="600"/>
              </a:spcBef>
              <a:buFont typeface="Arial" pitchFamily="34" charset="0"/>
              <a:buChar char="•"/>
            </a:pPr>
            <a:r>
              <a:rPr lang="en-US" sz="2400"/>
              <a:t>Anonymous inner class</a:t>
            </a:r>
          </a:p>
          <a:p>
            <a:pPr marL="914400" lvl="1" indent="-457200" algn="just">
              <a:spcBef>
                <a:spcPts val="600"/>
              </a:spcBef>
              <a:buFont typeface="Arial" pitchFamily="34" charset="0"/>
              <a:buChar char="•"/>
            </a:pPr>
            <a:r>
              <a:rPr lang="en-US" sz="2400"/>
              <a:t>Local inner class</a:t>
            </a:r>
          </a:p>
          <a:p>
            <a:pPr marL="457200" indent="-457200" algn="just">
              <a:spcBef>
                <a:spcPts val="600"/>
              </a:spcBef>
              <a:buFont typeface="Arial" pitchFamily="34" charset="0"/>
              <a:buChar char="•"/>
            </a:pPr>
            <a:r>
              <a:rPr lang="en-US" sz="2400" b="1"/>
              <a:t>Static nested class</a:t>
            </a:r>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graphicFrame>
        <p:nvGraphicFramePr>
          <p:cNvPr id="6" name="Table 5"/>
          <p:cNvGraphicFramePr>
            <a:graphicFrameLocks noGrp="1"/>
          </p:cNvGraphicFramePr>
          <p:nvPr/>
        </p:nvGraphicFramePr>
        <p:xfrm>
          <a:off x="762000" y="762000"/>
          <a:ext cx="7620001" cy="5588192"/>
        </p:xfrm>
        <a:graphic>
          <a:graphicData uri="http://schemas.openxmlformats.org/drawingml/2006/table">
            <a:tbl>
              <a:tblPr>
                <a:tableStyleId>{5DA37D80-6434-44D0-A028-1B22A696006F}</a:tableStyleId>
              </a:tblPr>
              <a:tblGrid>
                <a:gridCol w="3200400">
                  <a:extLst>
                    <a:ext uri="{9D8B030D-6E8A-4147-A177-3AD203B41FA5}">
                      <a16:colId xmlns:a16="http://schemas.microsoft.com/office/drawing/2014/main" val="20000"/>
                    </a:ext>
                  </a:extLst>
                </a:gridCol>
                <a:gridCol w="4419601">
                  <a:extLst>
                    <a:ext uri="{9D8B030D-6E8A-4147-A177-3AD203B41FA5}">
                      <a16:colId xmlns:a16="http://schemas.microsoft.com/office/drawing/2014/main" val="20001"/>
                    </a:ext>
                  </a:extLst>
                </a:gridCol>
              </a:tblGrid>
              <a:tr h="423066">
                <a:tc>
                  <a:txBody>
                    <a:bodyPr/>
                    <a:lstStyle/>
                    <a:p>
                      <a:pPr algn="ctr" fontAlgn="t"/>
                      <a:r>
                        <a:rPr lang="en-US" sz="2400" b="1">
                          <a:solidFill>
                            <a:srgbClr val="FF0000"/>
                          </a:solidFill>
                          <a:latin typeface="+mn-lt"/>
                        </a:rPr>
                        <a:t>Type</a:t>
                      </a:r>
                    </a:p>
                  </a:txBody>
                  <a:tcPr marL="96151" marR="96151" marT="96151" marB="96151"/>
                </a:tc>
                <a:tc>
                  <a:txBody>
                    <a:bodyPr/>
                    <a:lstStyle/>
                    <a:p>
                      <a:pPr algn="ctr" fontAlgn="t"/>
                      <a:r>
                        <a:rPr lang="en-US" sz="2400" b="1">
                          <a:solidFill>
                            <a:srgbClr val="FF0000"/>
                          </a:solidFill>
                          <a:latin typeface="+mn-lt"/>
                        </a:rPr>
                        <a:t>Description</a:t>
                      </a:r>
                    </a:p>
                  </a:txBody>
                  <a:tcPr marL="96151" marR="96151" marT="96151" marB="96151"/>
                </a:tc>
                <a:extLst>
                  <a:ext uri="{0D108BD9-81ED-4DB2-BD59-A6C34878D82A}">
                    <a16:rowId xmlns:a16="http://schemas.microsoft.com/office/drawing/2014/main" val="10000"/>
                  </a:ext>
                </a:extLst>
              </a:tr>
              <a:tr h="589729">
                <a:tc>
                  <a:txBody>
                    <a:bodyPr/>
                    <a:lstStyle/>
                    <a:p>
                      <a:pPr algn="just" fontAlgn="t"/>
                      <a:r>
                        <a:rPr lang="en-US" sz="2400" u="none" strike="noStrike">
                          <a:latin typeface="+mn-lt"/>
                        </a:rPr>
                        <a:t>Member Inner Class</a:t>
                      </a:r>
                      <a:endParaRPr lang="en-US" sz="2400" u="none" strike="noStrike">
                        <a:solidFill>
                          <a:srgbClr val="008000"/>
                        </a:solidFill>
                        <a:latin typeface="+mn-lt"/>
                        <a:hlinkClick r:id="rId3"/>
                      </a:endParaRPr>
                    </a:p>
                  </a:txBody>
                  <a:tcPr marL="64101" marR="64101" marT="64101" marB="64101"/>
                </a:tc>
                <a:tc>
                  <a:txBody>
                    <a:bodyPr/>
                    <a:lstStyle/>
                    <a:p>
                      <a:pPr algn="just" fontAlgn="t"/>
                      <a:r>
                        <a:rPr lang="en-US" sz="2400">
                          <a:latin typeface="+mn-lt"/>
                        </a:rPr>
                        <a:t>A class created within class and outside method.</a:t>
                      </a:r>
                      <a:endParaRPr lang="en-US" sz="2400">
                        <a:solidFill>
                          <a:srgbClr val="333333"/>
                        </a:solidFill>
                        <a:latin typeface="+mn-lt"/>
                      </a:endParaRPr>
                    </a:p>
                  </a:txBody>
                  <a:tcPr marL="64101" marR="64101" marT="64101" marB="64101"/>
                </a:tc>
                <a:extLst>
                  <a:ext uri="{0D108BD9-81ED-4DB2-BD59-A6C34878D82A}">
                    <a16:rowId xmlns:a16="http://schemas.microsoft.com/office/drawing/2014/main" val="10001"/>
                  </a:ext>
                </a:extLst>
              </a:tr>
              <a:tr h="1282019">
                <a:tc>
                  <a:txBody>
                    <a:bodyPr/>
                    <a:lstStyle/>
                    <a:p>
                      <a:pPr algn="just" fontAlgn="t"/>
                      <a:r>
                        <a:rPr lang="en-US" sz="2400" u="none" strike="noStrike">
                          <a:latin typeface="+mn-lt"/>
                        </a:rPr>
                        <a:t>Anonymous Inner Class</a:t>
                      </a:r>
                      <a:endParaRPr lang="en-US" sz="2400" u="none" strike="noStrike">
                        <a:solidFill>
                          <a:srgbClr val="008000"/>
                        </a:solidFill>
                        <a:latin typeface="+mn-lt"/>
                        <a:hlinkClick r:id="rId4"/>
                      </a:endParaRPr>
                    </a:p>
                  </a:txBody>
                  <a:tcPr marL="64101" marR="64101" marT="64101" marB="64101"/>
                </a:tc>
                <a:tc>
                  <a:txBody>
                    <a:bodyPr/>
                    <a:lstStyle/>
                    <a:p>
                      <a:pPr algn="just" fontAlgn="t"/>
                      <a:r>
                        <a:rPr lang="en-US" sz="2400">
                          <a:latin typeface="+mn-lt"/>
                        </a:rPr>
                        <a:t>A class created for implementing an interface or extending class. The java compiler decides its name.</a:t>
                      </a:r>
                      <a:endParaRPr lang="en-US" sz="2400">
                        <a:solidFill>
                          <a:srgbClr val="333333"/>
                        </a:solidFill>
                        <a:latin typeface="+mn-lt"/>
                      </a:endParaRPr>
                    </a:p>
                  </a:txBody>
                  <a:tcPr marL="64101" marR="64101" marT="64101" marB="64101"/>
                </a:tc>
                <a:extLst>
                  <a:ext uri="{0D108BD9-81ED-4DB2-BD59-A6C34878D82A}">
                    <a16:rowId xmlns:a16="http://schemas.microsoft.com/office/drawing/2014/main" val="10002"/>
                  </a:ext>
                </a:extLst>
              </a:tr>
              <a:tr h="589729">
                <a:tc>
                  <a:txBody>
                    <a:bodyPr/>
                    <a:lstStyle/>
                    <a:p>
                      <a:pPr algn="just" fontAlgn="t"/>
                      <a:r>
                        <a:rPr lang="en-US" sz="2400" u="none" strike="noStrike">
                          <a:latin typeface="+mn-lt"/>
                        </a:rPr>
                        <a:t>Local Inner Class</a:t>
                      </a:r>
                      <a:endParaRPr lang="en-US" sz="2400" u="none" strike="noStrike">
                        <a:solidFill>
                          <a:srgbClr val="008000"/>
                        </a:solidFill>
                        <a:latin typeface="+mn-lt"/>
                        <a:hlinkClick r:id="rId5"/>
                      </a:endParaRPr>
                    </a:p>
                  </a:txBody>
                  <a:tcPr marL="64101" marR="64101" marT="64101" marB="64101"/>
                </a:tc>
                <a:tc>
                  <a:txBody>
                    <a:bodyPr/>
                    <a:lstStyle/>
                    <a:p>
                      <a:pPr algn="just" fontAlgn="t"/>
                      <a:r>
                        <a:rPr lang="en-US" sz="2400">
                          <a:latin typeface="+mn-lt"/>
                        </a:rPr>
                        <a:t>A class was created within the method.</a:t>
                      </a:r>
                      <a:endParaRPr lang="en-US" sz="2400">
                        <a:solidFill>
                          <a:srgbClr val="333333"/>
                        </a:solidFill>
                        <a:latin typeface="+mn-lt"/>
                      </a:endParaRPr>
                    </a:p>
                  </a:txBody>
                  <a:tcPr marL="64101" marR="64101" marT="64101" marB="64101"/>
                </a:tc>
                <a:extLst>
                  <a:ext uri="{0D108BD9-81ED-4DB2-BD59-A6C34878D82A}">
                    <a16:rowId xmlns:a16="http://schemas.microsoft.com/office/drawing/2014/main" val="10003"/>
                  </a:ext>
                </a:extLst>
              </a:tr>
              <a:tr h="589729">
                <a:tc>
                  <a:txBody>
                    <a:bodyPr/>
                    <a:lstStyle/>
                    <a:p>
                      <a:pPr algn="just" fontAlgn="t"/>
                      <a:r>
                        <a:rPr lang="en-US" sz="2400" u="none" strike="noStrike">
                          <a:latin typeface="+mn-lt"/>
                        </a:rPr>
                        <a:t>Static Nested Class</a:t>
                      </a:r>
                      <a:endParaRPr lang="en-US" sz="2400" u="none" strike="noStrike">
                        <a:solidFill>
                          <a:srgbClr val="008000"/>
                        </a:solidFill>
                        <a:latin typeface="+mn-lt"/>
                        <a:hlinkClick r:id="rId6"/>
                      </a:endParaRPr>
                    </a:p>
                  </a:txBody>
                  <a:tcPr marL="64101" marR="64101" marT="64101" marB="64101"/>
                </a:tc>
                <a:tc>
                  <a:txBody>
                    <a:bodyPr/>
                    <a:lstStyle/>
                    <a:p>
                      <a:pPr algn="just" fontAlgn="t"/>
                      <a:r>
                        <a:rPr lang="en-US" sz="2400">
                          <a:latin typeface="+mn-lt"/>
                        </a:rPr>
                        <a:t>A static class was created within the class.</a:t>
                      </a:r>
                      <a:endParaRPr lang="en-US" sz="2400">
                        <a:solidFill>
                          <a:srgbClr val="333333"/>
                        </a:solidFill>
                        <a:latin typeface="+mn-lt"/>
                      </a:endParaRPr>
                    </a:p>
                  </a:txBody>
                  <a:tcPr marL="64101" marR="64101" marT="64101" marB="64101"/>
                </a:tc>
                <a:extLst>
                  <a:ext uri="{0D108BD9-81ED-4DB2-BD59-A6C34878D82A}">
                    <a16:rowId xmlns:a16="http://schemas.microsoft.com/office/drawing/2014/main" val="10004"/>
                  </a:ext>
                </a:extLst>
              </a:tr>
              <a:tr h="589729">
                <a:tc>
                  <a:txBody>
                    <a:bodyPr/>
                    <a:lstStyle/>
                    <a:p>
                      <a:pPr algn="just" fontAlgn="t"/>
                      <a:r>
                        <a:rPr lang="en-US" sz="2400" u="none" strike="noStrike">
                          <a:latin typeface="+mn-lt"/>
                        </a:rPr>
                        <a:t>Nested Interface</a:t>
                      </a:r>
                      <a:endParaRPr lang="en-US" sz="2400" u="none" strike="noStrike">
                        <a:solidFill>
                          <a:srgbClr val="008000"/>
                        </a:solidFill>
                        <a:latin typeface="+mn-lt"/>
                        <a:hlinkClick r:id="rId7"/>
                      </a:endParaRPr>
                    </a:p>
                  </a:txBody>
                  <a:tcPr marL="64101" marR="64101" marT="64101" marB="64101"/>
                </a:tc>
                <a:tc>
                  <a:txBody>
                    <a:bodyPr/>
                    <a:lstStyle/>
                    <a:p>
                      <a:pPr algn="just" fontAlgn="t"/>
                      <a:r>
                        <a:rPr lang="en-US" sz="2400">
                          <a:latin typeface="+mn-lt"/>
                        </a:rPr>
                        <a:t>An interface created within class or interface.</a:t>
                      </a:r>
                      <a:endParaRPr lang="en-US" sz="2400">
                        <a:solidFill>
                          <a:srgbClr val="333333"/>
                        </a:solidFill>
                        <a:latin typeface="+mn-lt"/>
                      </a:endParaRPr>
                    </a:p>
                  </a:txBody>
                  <a:tcPr marL="64101" marR="64101" marT="64101" marB="64101"/>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4493538"/>
          </a:xfrm>
          <a:prstGeom prst="rect">
            <a:avLst/>
          </a:prstGeom>
          <a:noFill/>
          <a:ln w="9525">
            <a:noFill/>
            <a:miter lim="800000"/>
            <a:headEnd/>
            <a:tailEnd/>
          </a:ln>
        </p:spPr>
        <p:txBody>
          <a:bodyPr anchor="ctr">
            <a:spAutoFit/>
          </a:bodyPr>
          <a:lstStyle/>
          <a:p>
            <a:r>
              <a:rPr lang="en-US" sz="2200" b="1">
                <a:solidFill>
                  <a:srgbClr val="FF0000"/>
                </a:solidFill>
              </a:rPr>
              <a:t>Java Member Inner class</a:t>
            </a:r>
          </a:p>
          <a:p>
            <a:pPr algn="just"/>
            <a:r>
              <a:rPr lang="en-US" sz="2200"/>
              <a:t>A non-static class that is created inside a class but outside a method is called </a:t>
            </a:r>
            <a:r>
              <a:rPr lang="en-US" sz="2200" b="1"/>
              <a:t>member inner class</a:t>
            </a:r>
            <a:r>
              <a:rPr lang="en-US" sz="2200"/>
              <a:t>. It is also known as a </a:t>
            </a:r>
            <a:r>
              <a:rPr lang="en-US" sz="2200" b="1"/>
              <a:t>regular inner class</a:t>
            </a:r>
            <a:r>
              <a:rPr lang="en-US" sz="2200"/>
              <a:t>. It can be declared with access modifiers like public, default, private, and protected.</a:t>
            </a:r>
          </a:p>
          <a:p>
            <a:endParaRPr lang="en-US" sz="2200"/>
          </a:p>
          <a:p>
            <a:r>
              <a:rPr lang="en-US" sz="2200" b="1"/>
              <a:t>Syntax:</a:t>
            </a:r>
            <a:endParaRPr lang="en-US" sz="2200"/>
          </a:p>
          <a:p>
            <a:r>
              <a:rPr lang="en-US" sz="2200" b="1"/>
              <a:t>class</a:t>
            </a:r>
            <a:r>
              <a:rPr lang="en-US" sz="2200"/>
              <a:t> Outer{  </a:t>
            </a:r>
          </a:p>
          <a:p>
            <a:r>
              <a:rPr lang="en-US" sz="2200"/>
              <a:t> //code  </a:t>
            </a:r>
          </a:p>
          <a:p>
            <a:r>
              <a:rPr lang="en-US" sz="2200"/>
              <a:t> </a:t>
            </a:r>
            <a:r>
              <a:rPr lang="en-US" sz="2200" b="1"/>
              <a:t>class</a:t>
            </a:r>
            <a:r>
              <a:rPr lang="en-US" sz="2200"/>
              <a:t> Inner{  </a:t>
            </a:r>
          </a:p>
          <a:p>
            <a:r>
              <a:rPr lang="en-US" sz="2200"/>
              <a:t>  //code  </a:t>
            </a:r>
          </a:p>
          <a:p>
            <a:r>
              <a:rPr lang="en-US" sz="2200"/>
              <a:t> }  </a:t>
            </a:r>
          </a:p>
          <a:p>
            <a:r>
              <a:rPr lang="en-US" sz="2200"/>
              <a:t>}  </a:t>
            </a:r>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
          <p:cNvSpPr>
            <a:spLocks noChangeArrowheads="1"/>
          </p:cNvSpPr>
          <p:nvPr/>
        </p:nvSpPr>
        <p:spPr bwMode="auto">
          <a:xfrm>
            <a:off x="304800" y="533400"/>
            <a:ext cx="8534400" cy="5293757"/>
          </a:xfrm>
          <a:prstGeom prst="rect">
            <a:avLst/>
          </a:prstGeom>
          <a:noFill/>
          <a:ln w="9525">
            <a:noFill/>
            <a:miter lim="800000"/>
            <a:headEnd/>
            <a:tailEnd/>
          </a:ln>
        </p:spPr>
        <p:txBody>
          <a:bodyPr anchor="ctr">
            <a:spAutoFit/>
          </a:bodyPr>
          <a:lstStyle/>
          <a:p>
            <a:r>
              <a:rPr lang="en-US" sz="2000" b="1" dirty="0">
                <a:solidFill>
                  <a:srgbClr val="FF0000"/>
                </a:solidFill>
              </a:rPr>
              <a:t>Java Member Inner Class Example</a:t>
            </a:r>
          </a:p>
          <a:p>
            <a:r>
              <a:rPr lang="en-US" sz="2000" dirty="0"/>
              <a:t>In this example, we are creating a </a:t>
            </a:r>
            <a:r>
              <a:rPr lang="en-US" sz="2000" dirty="0" err="1"/>
              <a:t>msg</a:t>
            </a:r>
            <a:r>
              <a:rPr lang="en-US" sz="2000" dirty="0"/>
              <a:t>() method in the member inner class that is accessing the private data member of the outer class.</a:t>
            </a:r>
          </a:p>
          <a:p>
            <a:endParaRPr lang="en-US" sz="2000" dirty="0"/>
          </a:p>
          <a:p>
            <a:r>
              <a:rPr lang="en-US" sz="2000" b="1" dirty="0"/>
              <a:t>TestMemberOuter1.java</a:t>
            </a:r>
          </a:p>
          <a:p>
            <a:r>
              <a:rPr lang="en-US" sz="2000" b="1" dirty="0"/>
              <a:t>class</a:t>
            </a:r>
            <a:r>
              <a:rPr lang="en-US" sz="2000" dirty="0"/>
              <a:t> TestMemberOuter1{  </a:t>
            </a:r>
          </a:p>
          <a:p>
            <a:r>
              <a:rPr lang="en-US" sz="2000" dirty="0"/>
              <a:t> </a:t>
            </a:r>
            <a:r>
              <a:rPr lang="en-US" sz="2000" b="1" dirty="0"/>
              <a:t>private</a:t>
            </a:r>
            <a:r>
              <a:rPr lang="en-US" sz="2000" dirty="0"/>
              <a:t> </a:t>
            </a:r>
            <a:r>
              <a:rPr lang="en-US" sz="2000" b="1" dirty="0" err="1"/>
              <a:t>int</a:t>
            </a:r>
            <a:r>
              <a:rPr lang="en-US" sz="2000" dirty="0"/>
              <a:t> data=30;  </a:t>
            </a:r>
          </a:p>
          <a:p>
            <a:r>
              <a:rPr lang="en-US" sz="2000" dirty="0"/>
              <a:t> </a:t>
            </a:r>
            <a:r>
              <a:rPr lang="en-US" sz="2000" b="1" dirty="0"/>
              <a:t>class</a:t>
            </a:r>
            <a:r>
              <a:rPr lang="en-US" sz="2000" dirty="0"/>
              <a:t> Inner{  </a:t>
            </a:r>
          </a:p>
          <a:p>
            <a:r>
              <a:rPr lang="en-US" sz="2000" dirty="0"/>
              <a:t>  </a:t>
            </a:r>
            <a:r>
              <a:rPr lang="en-US" sz="2000" b="1" dirty="0"/>
              <a:t>void</a:t>
            </a:r>
            <a:r>
              <a:rPr lang="en-US" sz="2000" dirty="0"/>
              <a:t> </a:t>
            </a:r>
            <a:r>
              <a:rPr lang="en-US" sz="2000" dirty="0" err="1"/>
              <a:t>msg</a:t>
            </a:r>
            <a:r>
              <a:rPr lang="en-US" sz="2000" dirty="0"/>
              <a:t>(){</a:t>
            </a:r>
            <a:r>
              <a:rPr lang="en-US" sz="2000" dirty="0" err="1"/>
              <a:t>System.out.println</a:t>
            </a:r>
            <a:r>
              <a:rPr lang="en-US" sz="2000" dirty="0"/>
              <a:t>("data is "+data);}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TestMemberOuter1 </a:t>
            </a:r>
            <a:r>
              <a:rPr lang="en-US" sz="2000" dirty="0" err="1"/>
              <a:t>obj</a:t>
            </a:r>
            <a:r>
              <a:rPr lang="en-US" sz="2000" dirty="0"/>
              <a:t>=</a:t>
            </a:r>
            <a:r>
              <a:rPr lang="en-US" sz="2000" b="1" dirty="0"/>
              <a:t>new</a:t>
            </a:r>
            <a:r>
              <a:rPr lang="en-US" sz="2000" dirty="0"/>
              <a:t> TestMemberOuter1();  </a:t>
            </a:r>
          </a:p>
          <a:p>
            <a:r>
              <a:rPr lang="en-US" sz="2000" dirty="0"/>
              <a:t>  TestMemberOuter1.Inner in=</a:t>
            </a:r>
            <a:r>
              <a:rPr lang="en-US" sz="2000" dirty="0" err="1"/>
              <a:t>obj.</a:t>
            </a:r>
            <a:r>
              <a:rPr lang="en-US" sz="2000" b="1" dirty="0" err="1"/>
              <a:t>new</a:t>
            </a:r>
            <a:r>
              <a:rPr lang="en-US" sz="2000" dirty="0"/>
              <a:t> Inner();  </a:t>
            </a:r>
          </a:p>
          <a:p>
            <a:r>
              <a:rPr lang="en-US" sz="2000" dirty="0"/>
              <a:t>  in.msg();  </a:t>
            </a:r>
          </a:p>
          <a:p>
            <a:r>
              <a:rPr lang="en-US" sz="2000" dirty="0"/>
              <a:t> }  </a:t>
            </a:r>
          </a:p>
          <a:p>
            <a:r>
              <a:rPr lang="en-US" sz="2000" dirty="0"/>
              <a:t>}  </a:t>
            </a:r>
          </a:p>
          <a:p>
            <a:endParaRPr lang="en-US" sz="2000" dirty="0"/>
          </a:p>
        </p:txBody>
      </p:sp>
      <p:sp>
        <p:nvSpPr>
          <p:cNvPr id="7172" name="Rectangle 4"/>
          <p:cNvSpPr>
            <a:spLocks noChangeArrowheads="1"/>
          </p:cNvSpPr>
          <p:nvPr/>
        </p:nvSpPr>
        <p:spPr bwMode="auto">
          <a:xfrm>
            <a:off x="2895600" y="0"/>
            <a:ext cx="3266856" cy="523220"/>
          </a:xfrm>
          <a:prstGeom prst="rect">
            <a:avLst/>
          </a:prstGeom>
          <a:noFill/>
          <a:ln w="9525">
            <a:noFill/>
            <a:miter lim="800000"/>
            <a:headEnd/>
            <a:tailEnd/>
          </a:ln>
        </p:spPr>
        <p:txBody>
          <a:bodyPr wrap="none">
            <a:spAutoFit/>
          </a:bodyPr>
          <a:lstStyle/>
          <a:p>
            <a:r>
              <a:rPr lang="en-IN" sz="2800" b="1">
                <a:solidFill>
                  <a:srgbClr val="0000FF"/>
                </a:solidFill>
                <a:cs typeface="Times New Roman" pitchFamily="18" charset="0"/>
              </a:rPr>
              <a:t>Nested &amp; Inner Class</a:t>
            </a:r>
          </a:p>
        </p:txBody>
      </p:sp>
      <p:sp>
        <p:nvSpPr>
          <p:cNvPr id="5" name="Footer Placeholder 4"/>
          <p:cNvSpPr>
            <a:spLocks noGrp="1"/>
          </p:cNvSpPr>
          <p:nvPr>
            <p:ph type="ftr" sz="quarter" idx="11"/>
          </p:nvPr>
        </p:nvSpPr>
        <p:spPr/>
        <p:txBody>
          <a:bodyPr/>
          <a:lstStyle/>
          <a:p>
            <a:r>
              <a:rPr lang="en-US" smtClean="0"/>
              <a:t>Unit-2 </a:t>
            </a:r>
            <a:endParaRPr lang="en-US"/>
          </a:p>
        </p:txBody>
      </p:sp>
      <p:sp>
        <p:nvSpPr>
          <p:cNvPr id="6" name="Rectangle 5"/>
          <p:cNvSpPr/>
          <p:nvPr/>
        </p:nvSpPr>
        <p:spPr>
          <a:xfrm>
            <a:off x="6019800" y="4648200"/>
            <a:ext cx="1377044" cy="83099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b="1">
                <a:solidFill>
                  <a:srgbClr val="FF0000"/>
                </a:solidFill>
              </a:rPr>
              <a:t>Output:</a:t>
            </a:r>
          </a:p>
          <a:p>
            <a:r>
              <a:rPr lang="en-US" sz="2400"/>
              <a:t>data is 30</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3" ma:contentTypeDescription="Create a new document." ma:contentTypeScope="" ma:versionID="fbd1f8e5b948081c1fc58e041d2a6ce1">
  <xsd:schema xmlns:xsd="http://www.w3.org/2001/XMLSchema" xmlns:xs="http://www.w3.org/2001/XMLSchema" xmlns:p="http://schemas.microsoft.com/office/2006/metadata/properties" xmlns:ns2="4d9ecad1-6bea-4701-ac36-8f7544a08216" targetNamespace="http://schemas.microsoft.com/office/2006/metadata/properties" ma:root="true" ma:fieldsID="efb485366bc43f4f13fc8e2abdaee201" ns2:_="">
    <xsd:import namespace="4d9ecad1-6bea-4701-ac36-8f7544a0821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ecad1-6bea-4701-ac36-8f7544a08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78F756-DDD3-49F2-8703-2CA072AC10F7}">
  <ds:schemaRefs>
    <ds:schemaRef ds:uri="http://schemas.microsoft.com/sharepoint/v3/contenttype/forms"/>
  </ds:schemaRefs>
</ds:datastoreItem>
</file>

<file path=customXml/itemProps2.xml><?xml version="1.0" encoding="utf-8"?>
<ds:datastoreItem xmlns:ds="http://schemas.openxmlformats.org/officeDocument/2006/customXml" ds:itemID="{5089EBEF-5DAD-41A8-A560-0C1584864845}"/>
</file>

<file path=customXml/itemProps3.xml><?xml version="1.0" encoding="utf-8"?>
<ds:datastoreItem xmlns:ds="http://schemas.openxmlformats.org/officeDocument/2006/customXml" ds:itemID="{F4A7B9A9-8988-435C-B88B-2FA8A88D89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TotalTime>
  <Words>1984</Words>
  <Application>Microsoft Office PowerPoint</Application>
  <PresentationFormat>On-screen Show (4:3)</PresentationFormat>
  <Paragraphs>457</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CSE 2006 - Programming in Java  Course Type: LP          Credits: 3</vt:lpstr>
      <vt:lpstr>Unit-2  Java Object-oriented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8</cp:revision>
  <dcterms:created xsi:type="dcterms:W3CDTF">2006-08-16T00:00:00Z</dcterms:created>
  <dcterms:modified xsi:type="dcterms:W3CDTF">2023-12-05T10:43:51Z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