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av" ContentType="audio/wav"/>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6"/>
  </p:notesMasterIdLst>
  <p:handoutMasterIdLst>
    <p:handoutMasterId r:id="rId37"/>
  </p:handoutMasterIdLst>
  <p:sldIdLst>
    <p:sldId id="256" r:id="rId5"/>
    <p:sldId id="282" r:id="rId6"/>
    <p:sldId id="284" r:id="rId7"/>
    <p:sldId id="285" r:id="rId8"/>
    <p:sldId id="264" r:id="rId9"/>
    <p:sldId id="305" r:id="rId10"/>
    <p:sldId id="307" r:id="rId11"/>
    <p:sldId id="306" r:id="rId12"/>
    <p:sldId id="308" r:id="rId13"/>
    <p:sldId id="310" r:id="rId14"/>
    <p:sldId id="309" r:id="rId15"/>
    <p:sldId id="311" r:id="rId16"/>
    <p:sldId id="312" r:id="rId17"/>
    <p:sldId id="313" r:id="rId18"/>
    <p:sldId id="314" r:id="rId19"/>
    <p:sldId id="316" r:id="rId20"/>
    <p:sldId id="315" r:id="rId21"/>
    <p:sldId id="317" r:id="rId22"/>
    <p:sldId id="292" r:id="rId23"/>
    <p:sldId id="294" r:id="rId24"/>
    <p:sldId id="293" r:id="rId25"/>
    <p:sldId id="295" r:id="rId26"/>
    <p:sldId id="296" r:id="rId27"/>
    <p:sldId id="297" r:id="rId28"/>
    <p:sldId id="298" r:id="rId29"/>
    <p:sldId id="299" r:id="rId30"/>
    <p:sldId id="300" r:id="rId31"/>
    <p:sldId id="301" r:id="rId32"/>
    <p:sldId id="318" r:id="rId33"/>
    <p:sldId id="302" r:id="rId34"/>
    <p:sldId id="304"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5CDD82-011C-6AB5-2449-B51F25F7B1BC}" v="2" dt="2023-07-05T18:20:43.335"/>
    <p1510:client id="{14C12DD6-D1A3-480C-A5A0-2DD529A4D9AA}" v="3" dt="2023-07-08T10:14:54.626"/>
    <p1510:client id="{499296C3-9CAD-4435-8919-176BF39A0FB7}" v="1" dt="2023-06-28T11:41:15.754"/>
    <p1510:client id="{67AE7228-CE49-4917-A62C-391CC113210F}" v="3" dt="2023-07-11T07:58:19.838"/>
    <p1510:client id="{8F4532B0-E31E-471F-B6CB-07203DD93271}" v="2" dt="2023-07-10T20:23:45.709"/>
    <p1510:client id="{9E3BD897-6199-42C5-BD88-A1B5F07028B1}" v="4" dt="2023-07-10T20:21:48.809"/>
    <p1510:client id="{A17E058D-34A2-4709-83EE-6289D3EC7DF3}" v="3" dt="2023-07-10T18:18:12.271"/>
    <p1510:client id="{A985E4D8-04CB-4856-98D7-651535FF6939}" v="1" dt="2023-07-08T14:34:58.924"/>
    <p1510:client id="{D7CEB333-6FA8-45E3-80F3-EC566F484038}" v="2" dt="2023-07-01T14:04:00.334"/>
    <p1510:client id="{E310B7D8-0D27-4D92-9E56-8D92E35C4640}" v="1" dt="2023-07-11T05:30:40.519"/>
  </p1510:revLst>
</p1510:revInfo>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142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1BAS10108" userId="S::s.ajaysundaran2021@vitbhopal.ac.in::e16fafdf-0057-425e-93fd-bc037096e6cc" providerId="AD" clId="Web-{0A5CDD82-011C-6AB5-2449-B51F25F7B1BC}"/>
    <pc:docChg chg="modSld">
      <pc:chgData name="21BAS10108" userId="S::s.ajaysundaran2021@vitbhopal.ac.in::e16fafdf-0057-425e-93fd-bc037096e6cc" providerId="AD" clId="Web-{0A5CDD82-011C-6AB5-2449-B51F25F7B1BC}" dt="2023-07-05T18:20:43.335" v="1" actId="1076"/>
      <pc:docMkLst>
        <pc:docMk/>
      </pc:docMkLst>
      <pc:sldChg chg="modSp">
        <pc:chgData name="21BAS10108" userId="S::s.ajaysundaran2021@vitbhopal.ac.in::e16fafdf-0057-425e-93fd-bc037096e6cc" providerId="AD" clId="Web-{0A5CDD82-011C-6AB5-2449-B51F25F7B1BC}" dt="2023-07-05T18:20:43.335" v="1" actId="1076"/>
        <pc:sldMkLst>
          <pc:docMk/>
          <pc:sldMk cId="0" sldId="306"/>
        </pc:sldMkLst>
        <pc:picChg chg="mod">
          <ac:chgData name="21BAS10108" userId="S::s.ajaysundaran2021@vitbhopal.ac.in::e16fafdf-0057-425e-93fd-bc037096e6cc" providerId="AD" clId="Web-{0A5CDD82-011C-6AB5-2449-B51F25F7B1BC}" dt="2023-07-05T18:20:43.335" v="1" actId="1076"/>
          <ac:picMkLst>
            <pc:docMk/>
            <pc:sldMk cId="0" sldId="306"/>
            <ac:picMk id="1026" creationId="{00000000-0000-0000-0000-000000000000}"/>
          </ac:picMkLst>
        </pc:picChg>
      </pc:sldChg>
    </pc:docChg>
  </pc:docChgLst>
  <pc:docChgLst>
    <pc:chgData name="21BAS10058" userId="S::keerthana.m2021@vitbhopal.ac.in::cbd1b3e2-31d0-4c06-92b1-af6f9e63a743" providerId="AD" clId="Web-{8F4532B0-E31E-471F-B6CB-07203DD93271}"/>
    <pc:docChg chg="sldOrd">
      <pc:chgData name="21BAS10058" userId="S::keerthana.m2021@vitbhopal.ac.in::cbd1b3e2-31d0-4c06-92b1-af6f9e63a743" providerId="AD" clId="Web-{8F4532B0-E31E-471F-B6CB-07203DD93271}" dt="2023-07-10T20:23:45.709" v="1"/>
      <pc:docMkLst>
        <pc:docMk/>
      </pc:docMkLst>
      <pc:sldChg chg="ord">
        <pc:chgData name="21BAS10058" userId="S::keerthana.m2021@vitbhopal.ac.in::cbd1b3e2-31d0-4c06-92b1-af6f9e63a743" providerId="AD" clId="Web-{8F4532B0-E31E-471F-B6CB-07203DD93271}" dt="2023-07-10T20:23:45.709" v="1"/>
        <pc:sldMkLst>
          <pc:docMk/>
          <pc:sldMk cId="0" sldId="309"/>
        </pc:sldMkLst>
      </pc:sldChg>
    </pc:docChg>
  </pc:docChgLst>
  <pc:docChgLst>
    <pc:chgData name="21BAS10131" userId="S::vanshika2021@vitbhopal.ac.in::36c5a311-9046-4a47-b797-c4c88c54af05" providerId="AD" clId="Web-{67AE7228-CE49-4917-A62C-391CC113210F}"/>
    <pc:docChg chg="sldOrd">
      <pc:chgData name="21BAS10131" userId="S::vanshika2021@vitbhopal.ac.in::36c5a311-9046-4a47-b797-c4c88c54af05" providerId="AD" clId="Web-{67AE7228-CE49-4917-A62C-391CC113210F}" dt="2023-07-11T07:58:19.838" v="2"/>
      <pc:docMkLst>
        <pc:docMk/>
      </pc:docMkLst>
      <pc:sldChg chg="ord">
        <pc:chgData name="21BAS10131" userId="S::vanshika2021@vitbhopal.ac.in::36c5a311-9046-4a47-b797-c4c88c54af05" providerId="AD" clId="Web-{67AE7228-CE49-4917-A62C-391CC113210F}" dt="2023-07-11T07:57:44.274" v="1"/>
        <pc:sldMkLst>
          <pc:docMk/>
          <pc:sldMk cId="0" sldId="293"/>
        </pc:sldMkLst>
      </pc:sldChg>
      <pc:sldChg chg="ord">
        <pc:chgData name="21BAS10131" userId="S::vanshika2021@vitbhopal.ac.in::36c5a311-9046-4a47-b797-c4c88c54af05" providerId="AD" clId="Web-{67AE7228-CE49-4917-A62C-391CC113210F}" dt="2023-07-11T07:46:44.739" v="0"/>
        <pc:sldMkLst>
          <pc:docMk/>
          <pc:sldMk cId="0" sldId="309"/>
        </pc:sldMkLst>
      </pc:sldChg>
      <pc:sldChg chg="ord">
        <pc:chgData name="21BAS10131" userId="S::vanshika2021@vitbhopal.ac.in::36c5a311-9046-4a47-b797-c4c88c54af05" providerId="AD" clId="Web-{67AE7228-CE49-4917-A62C-391CC113210F}" dt="2023-07-11T07:58:19.838" v="2"/>
        <pc:sldMkLst>
          <pc:docMk/>
          <pc:sldMk cId="0" sldId="318"/>
        </pc:sldMkLst>
      </pc:sldChg>
    </pc:docChg>
  </pc:docChgLst>
  <pc:docChgLst>
    <pc:chgData name="21BAI10007" userId="S::jatin.patel2021@vitbhopal.ac.in::437bf5cb-6996-4df1-a6e8-eabedc50d8a6" providerId="AD" clId="Web-{499296C3-9CAD-4435-8919-176BF39A0FB7}"/>
    <pc:docChg chg="delSld">
      <pc:chgData name="21BAI10007" userId="S::jatin.patel2021@vitbhopal.ac.in::437bf5cb-6996-4df1-a6e8-eabedc50d8a6" providerId="AD" clId="Web-{499296C3-9CAD-4435-8919-176BF39A0FB7}" dt="2023-06-28T11:41:15.754" v="0"/>
      <pc:docMkLst>
        <pc:docMk/>
      </pc:docMkLst>
      <pc:sldChg chg="del">
        <pc:chgData name="21BAI10007" userId="S::jatin.patel2021@vitbhopal.ac.in::437bf5cb-6996-4df1-a6e8-eabedc50d8a6" providerId="AD" clId="Web-{499296C3-9CAD-4435-8919-176BF39A0FB7}" dt="2023-06-28T11:41:15.754" v="0"/>
        <pc:sldMkLst>
          <pc:docMk/>
          <pc:sldMk cId="0" sldId="303"/>
        </pc:sldMkLst>
      </pc:sldChg>
    </pc:docChg>
  </pc:docChgLst>
  <pc:docChgLst>
    <pc:chgData name="21BAI10164" userId="S::abhisheksingh2021@vitbhopal.ac.in::857ce20b-a073-4108-90e6-1f495992df49" providerId="AD" clId="Web-{9E3BD897-6199-42C5-BD88-A1B5F07028B1}"/>
    <pc:docChg chg="modSld">
      <pc:chgData name="21BAI10164" userId="S::abhisheksingh2021@vitbhopal.ac.in::857ce20b-a073-4108-90e6-1f495992df49" providerId="AD" clId="Web-{9E3BD897-6199-42C5-BD88-A1B5F07028B1}" dt="2023-07-10T20:21:48.809" v="3" actId="1076"/>
      <pc:docMkLst>
        <pc:docMk/>
      </pc:docMkLst>
      <pc:sldChg chg="modSp">
        <pc:chgData name="21BAI10164" userId="S::abhisheksingh2021@vitbhopal.ac.in::857ce20b-a073-4108-90e6-1f495992df49" providerId="AD" clId="Web-{9E3BD897-6199-42C5-BD88-A1B5F07028B1}" dt="2023-07-10T20:21:48.809" v="3" actId="1076"/>
        <pc:sldMkLst>
          <pc:docMk/>
          <pc:sldMk cId="0" sldId="311"/>
        </pc:sldMkLst>
        <pc:picChg chg="mod">
          <ac:chgData name="21BAI10164" userId="S::abhisheksingh2021@vitbhopal.ac.in::857ce20b-a073-4108-90e6-1f495992df49" providerId="AD" clId="Web-{9E3BD897-6199-42C5-BD88-A1B5F07028B1}" dt="2023-07-10T20:21:48.809" v="3" actId="1076"/>
          <ac:picMkLst>
            <pc:docMk/>
            <pc:sldMk cId="0" sldId="311"/>
            <ac:picMk id="8" creationId="{00000000-0000-0000-0000-000000000000}"/>
          </ac:picMkLst>
        </pc:picChg>
      </pc:sldChg>
      <pc:sldChg chg="modSp">
        <pc:chgData name="21BAI10164" userId="S::abhisheksingh2021@vitbhopal.ac.in::857ce20b-a073-4108-90e6-1f495992df49" providerId="AD" clId="Web-{9E3BD897-6199-42C5-BD88-A1B5F07028B1}" dt="2023-07-10T20:11:16.083" v="2" actId="20577"/>
        <pc:sldMkLst>
          <pc:docMk/>
          <pc:sldMk cId="0" sldId="318"/>
        </pc:sldMkLst>
        <pc:spChg chg="mod">
          <ac:chgData name="21BAI10164" userId="S::abhisheksingh2021@vitbhopal.ac.in::857ce20b-a073-4108-90e6-1f495992df49" providerId="AD" clId="Web-{9E3BD897-6199-42C5-BD88-A1B5F07028B1}" dt="2023-07-10T20:11:16.083" v="2" actId="20577"/>
          <ac:spMkLst>
            <pc:docMk/>
            <pc:sldMk cId="0" sldId="318"/>
            <ac:spMk id="3" creationId="{00000000-0000-0000-0000-000000000000}"/>
          </ac:spMkLst>
        </pc:spChg>
      </pc:sldChg>
    </pc:docChg>
  </pc:docChgLst>
  <pc:docChgLst>
    <pc:chgData name="21BAS10018" userId="S::shruthi.kunjikrishnan2021@vitbhopal.ac.in::15d1e507-9d88-4b5e-ae21-d467c8b651be" providerId="AD" clId="Web-{A17E058D-34A2-4709-83EE-6289D3EC7DF3}"/>
    <pc:docChg chg="modSld">
      <pc:chgData name="21BAS10018" userId="S::shruthi.kunjikrishnan2021@vitbhopal.ac.in::15d1e507-9d88-4b5e-ae21-d467c8b651be" providerId="AD" clId="Web-{A17E058D-34A2-4709-83EE-6289D3EC7DF3}" dt="2023-07-10T18:18:12.271" v="2" actId="1076"/>
      <pc:docMkLst>
        <pc:docMk/>
      </pc:docMkLst>
      <pc:sldChg chg="modSp">
        <pc:chgData name="21BAS10018" userId="S::shruthi.kunjikrishnan2021@vitbhopal.ac.in::15d1e507-9d88-4b5e-ae21-d467c8b651be" providerId="AD" clId="Web-{A17E058D-34A2-4709-83EE-6289D3EC7DF3}" dt="2023-07-10T18:18:12.271" v="2" actId="1076"/>
        <pc:sldMkLst>
          <pc:docMk/>
          <pc:sldMk cId="0" sldId="306"/>
        </pc:sldMkLst>
        <pc:picChg chg="mod">
          <ac:chgData name="21BAS10018" userId="S::shruthi.kunjikrishnan2021@vitbhopal.ac.in::15d1e507-9d88-4b5e-ae21-d467c8b651be" providerId="AD" clId="Web-{A17E058D-34A2-4709-83EE-6289D3EC7DF3}" dt="2023-07-10T18:18:12.271" v="2" actId="1076"/>
          <ac:picMkLst>
            <pc:docMk/>
            <pc:sldMk cId="0" sldId="306"/>
            <ac:picMk id="1026" creationId="{00000000-0000-0000-0000-000000000000}"/>
          </ac:picMkLst>
        </pc:picChg>
      </pc:sldChg>
    </pc:docChg>
  </pc:docChgLst>
  <pc:docChgLst>
    <pc:chgData name="21BAI10072" userId="S::kratika.bhadouria2021@vitbhopal.ac.in::8c20e13a-1cad-4369-9576-7606ab25f86d" providerId="AD" clId="Web-{14C12DD6-D1A3-480C-A5A0-2DD529A4D9AA}"/>
    <pc:docChg chg="modSld">
      <pc:chgData name="21BAI10072" userId="S::kratika.bhadouria2021@vitbhopal.ac.in::8c20e13a-1cad-4369-9576-7606ab25f86d" providerId="AD" clId="Web-{14C12DD6-D1A3-480C-A5A0-2DD529A4D9AA}" dt="2023-07-08T10:14:54.626" v="2"/>
      <pc:docMkLst>
        <pc:docMk/>
      </pc:docMkLst>
      <pc:sldChg chg="modSp">
        <pc:chgData name="21BAI10072" userId="S::kratika.bhadouria2021@vitbhopal.ac.in::8c20e13a-1cad-4369-9576-7606ab25f86d" providerId="AD" clId="Web-{14C12DD6-D1A3-480C-A5A0-2DD529A4D9AA}" dt="2023-07-08T10:14:54.626" v="2"/>
        <pc:sldMkLst>
          <pc:docMk/>
          <pc:sldMk cId="0" sldId="301"/>
        </pc:sldMkLst>
        <pc:graphicFrameChg chg="modGraphic">
          <ac:chgData name="21BAI10072" userId="S::kratika.bhadouria2021@vitbhopal.ac.in::8c20e13a-1cad-4369-9576-7606ab25f86d" providerId="AD" clId="Web-{14C12DD6-D1A3-480C-A5A0-2DD529A4D9AA}" dt="2023-07-08T10:14:54.626" v="2"/>
          <ac:graphicFrameMkLst>
            <pc:docMk/>
            <pc:sldMk cId="0" sldId="301"/>
            <ac:graphicFrameMk id="4" creationId="{00000000-0000-0000-0000-000000000000}"/>
          </ac:graphicFrameMkLst>
        </pc:graphicFrameChg>
      </pc:sldChg>
    </pc:docChg>
  </pc:docChgLst>
  <pc:docChgLst>
    <pc:chgData name="21BAS10025" userId="S::chinmay.shishulkar2021@vitbhopal.ac.in::c940565f-3bc9-4459-ac8c-2b8065b93ee1" providerId="AD" clId="Web-{E310B7D8-0D27-4D92-9E56-8D92E35C4640}"/>
    <pc:docChg chg="sldOrd">
      <pc:chgData name="21BAS10025" userId="S::chinmay.shishulkar2021@vitbhopal.ac.in::c940565f-3bc9-4459-ac8c-2b8065b93ee1" providerId="AD" clId="Web-{E310B7D8-0D27-4D92-9E56-8D92E35C4640}" dt="2023-07-11T05:30:40.519" v="0"/>
      <pc:docMkLst>
        <pc:docMk/>
      </pc:docMkLst>
      <pc:sldChg chg="ord">
        <pc:chgData name="21BAS10025" userId="S::chinmay.shishulkar2021@vitbhopal.ac.in::c940565f-3bc9-4459-ac8c-2b8065b93ee1" providerId="AD" clId="Web-{E310B7D8-0D27-4D92-9E56-8D92E35C4640}" dt="2023-07-11T05:30:40.519" v="0"/>
        <pc:sldMkLst>
          <pc:docMk/>
          <pc:sldMk cId="0" sldId="315"/>
        </pc:sldMkLst>
      </pc:sldChg>
    </pc:docChg>
  </pc:docChgLst>
  <pc:docChgLst>
    <pc:chgData name="21BAS10058" userId="S::keerthana.m2021@vitbhopal.ac.in::cbd1b3e2-31d0-4c06-92b1-af6f9e63a743" providerId="AD" clId="Web-{A985E4D8-04CB-4856-98D7-651535FF6939}"/>
    <pc:docChg chg="sldOrd">
      <pc:chgData name="21BAS10058" userId="S::keerthana.m2021@vitbhopal.ac.in::cbd1b3e2-31d0-4c06-92b1-af6f9e63a743" providerId="AD" clId="Web-{A985E4D8-04CB-4856-98D7-651535FF6939}" dt="2023-07-08T14:34:58.924" v="0"/>
      <pc:docMkLst>
        <pc:docMk/>
      </pc:docMkLst>
      <pc:sldChg chg="ord">
        <pc:chgData name="21BAS10058" userId="S::keerthana.m2021@vitbhopal.ac.in::cbd1b3e2-31d0-4c06-92b1-af6f9e63a743" providerId="AD" clId="Web-{A985E4D8-04CB-4856-98D7-651535FF6939}" dt="2023-07-08T14:34:58.924" v="0"/>
        <pc:sldMkLst>
          <pc:docMk/>
          <pc:sldMk cId="0" sldId="306"/>
        </pc:sldMkLst>
      </pc:sldChg>
    </pc:docChg>
  </pc:docChgLst>
  <pc:docChgLst>
    <pc:chgData name="21BAS10020" userId="S::yenugudhati.lalitha2021@vitbhopal.ac.in::7e028458-27c2-4c93-b2ae-db4a538930bb" providerId="AD" clId="Web-{D7CEB333-6FA8-45E3-80F3-EC566F484038}"/>
    <pc:docChg chg="modSld">
      <pc:chgData name="21BAS10020" userId="S::yenugudhati.lalitha2021@vitbhopal.ac.in::7e028458-27c2-4c93-b2ae-db4a538930bb" providerId="AD" clId="Web-{D7CEB333-6FA8-45E3-80F3-EC566F484038}" dt="2023-07-01T14:04:00.334" v="1" actId="1076"/>
      <pc:docMkLst>
        <pc:docMk/>
      </pc:docMkLst>
      <pc:sldChg chg="modSp">
        <pc:chgData name="21BAS10020" userId="S::yenugudhati.lalitha2021@vitbhopal.ac.in::7e028458-27c2-4c93-b2ae-db4a538930bb" providerId="AD" clId="Web-{D7CEB333-6FA8-45E3-80F3-EC566F484038}" dt="2023-07-01T14:04:00.334" v="1" actId="1076"/>
        <pc:sldMkLst>
          <pc:docMk/>
          <pc:sldMk cId="0" sldId="306"/>
        </pc:sldMkLst>
        <pc:picChg chg="mod">
          <ac:chgData name="21BAS10020" userId="S::yenugudhati.lalitha2021@vitbhopal.ac.in::7e028458-27c2-4c93-b2ae-db4a538930bb" providerId="AD" clId="Web-{D7CEB333-6FA8-45E3-80F3-EC566F484038}" dt="2023-07-01T14:04:00.334" v="1" actId="1076"/>
          <ac:picMkLst>
            <pc:docMk/>
            <pc:sldMk cId="0" sldId="306"/>
            <ac:picMk id="1026"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2E42AC-03F5-46EF-A1D2-DD61C8374439}" type="datetimeFigureOut">
              <a:rPr lang="en-US" smtClean="0"/>
              <a:pPr/>
              <a:t>7/27/2023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Dr Komarasamy G </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95BC91-7B8D-45A0-9746-B8EB680FFFBC}"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6FE275-A2F4-47BE-BF64-2188A1178E48}" type="datetimeFigureOut">
              <a:rPr lang="en-US" smtClean="0"/>
              <a:pPr/>
              <a:t>7/27/2023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Dr Komarasamy G </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AF9DC3-3B45-4498-A69F-89DE79C6E2AF}" type="slidenum">
              <a:rPr lang="en-US" smtClean="0"/>
              <a:pPr/>
              <a:t>‹#›</a:t>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noFill/>
          <a:ln>
            <a:miter lim="800000"/>
            <a:headEnd/>
            <a:tailEnd/>
          </a:ln>
        </p:spPr>
        <p:txBody>
          <a:bodyPr/>
          <a:lstStyle/>
          <a:p>
            <a:fld id="{6DC94DC0-447E-4704-B948-8161E5503471}" type="slidenum">
              <a:rPr lang="en-US" altLang="en-US"/>
              <a:pPr/>
              <a:t>4</a:t>
            </a:fld>
            <a:endParaRPr lang="en-US" altLang="en-US"/>
          </a:p>
        </p:txBody>
      </p:sp>
      <p:sp>
        <p:nvSpPr>
          <p:cNvPr id="256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DC96751-9259-4673-A11A-8B725D41FC8D}" type="datetime1">
              <a:rPr lang="en-US" smtClean="0"/>
              <a:t>7/27/2023</a:t>
            </a:fld>
            <a:endParaRPr lang="en-US"/>
          </a:p>
        </p:txBody>
      </p:sp>
      <p:sp>
        <p:nvSpPr>
          <p:cNvPr id="5" name="Footer Placeholder 4"/>
          <p:cNvSpPr>
            <a:spLocks noGrp="1"/>
          </p:cNvSpPr>
          <p:nvPr>
            <p:ph type="ftr" sz="quarter" idx="11"/>
          </p:nvPr>
        </p:nvSpPr>
        <p:spPr/>
        <p:txBody>
          <a:bodyPr/>
          <a:lstStyle/>
          <a:p>
            <a:r>
              <a:rPr lang="fi-FI" smtClean="0"/>
              <a:t>Unit-3 Java</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4D4E57-974C-496A-896B-FDBDDAF679F4}" type="datetime1">
              <a:rPr lang="en-US" smtClean="0"/>
              <a:t>7/27/2023</a:t>
            </a:fld>
            <a:endParaRPr lang="en-US"/>
          </a:p>
        </p:txBody>
      </p:sp>
      <p:sp>
        <p:nvSpPr>
          <p:cNvPr id="5" name="Footer Placeholder 4"/>
          <p:cNvSpPr>
            <a:spLocks noGrp="1"/>
          </p:cNvSpPr>
          <p:nvPr>
            <p:ph type="ftr" sz="quarter" idx="11"/>
          </p:nvPr>
        </p:nvSpPr>
        <p:spPr/>
        <p:txBody>
          <a:bodyPr/>
          <a:lstStyle/>
          <a:p>
            <a:r>
              <a:rPr lang="fi-FI" smtClean="0"/>
              <a:t>Unit-3 Java</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3CEE80-4DB2-4AF2-BBC4-7743AFDCF908}" type="datetime1">
              <a:rPr lang="en-US" smtClean="0"/>
              <a:t>7/27/2023</a:t>
            </a:fld>
            <a:endParaRPr lang="en-US"/>
          </a:p>
        </p:txBody>
      </p:sp>
      <p:sp>
        <p:nvSpPr>
          <p:cNvPr id="5" name="Footer Placeholder 4"/>
          <p:cNvSpPr>
            <a:spLocks noGrp="1"/>
          </p:cNvSpPr>
          <p:nvPr>
            <p:ph type="ftr" sz="quarter" idx="11"/>
          </p:nvPr>
        </p:nvSpPr>
        <p:spPr/>
        <p:txBody>
          <a:bodyPr/>
          <a:lstStyle/>
          <a:p>
            <a:r>
              <a:rPr lang="fi-FI" smtClean="0"/>
              <a:t>Unit-3 Java</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FC7857-F3B7-42C9-9600-C607AE4A1119}" type="datetime1">
              <a:rPr lang="en-US" smtClean="0"/>
              <a:t>7/27/2023</a:t>
            </a:fld>
            <a:endParaRPr lang="en-US"/>
          </a:p>
        </p:txBody>
      </p:sp>
      <p:sp>
        <p:nvSpPr>
          <p:cNvPr id="5" name="Footer Placeholder 4"/>
          <p:cNvSpPr>
            <a:spLocks noGrp="1"/>
          </p:cNvSpPr>
          <p:nvPr>
            <p:ph type="ftr" sz="quarter" idx="11"/>
          </p:nvPr>
        </p:nvSpPr>
        <p:spPr/>
        <p:txBody>
          <a:bodyPr/>
          <a:lstStyle/>
          <a:p>
            <a:r>
              <a:rPr lang="fi-FI" smtClean="0"/>
              <a:t>Unit-3 Java</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1A29DA-CA71-4756-A71A-AB696150708F}" type="datetime1">
              <a:rPr lang="en-US" smtClean="0"/>
              <a:t>7/27/2023</a:t>
            </a:fld>
            <a:endParaRPr lang="en-US"/>
          </a:p>
        </p:txBody>
      </p:sp>
      <p:sp>
        <p:nvSpPr>
          <p:cNvPr id="5" name="Footer Placeholder 4"/>
          <p:cNvSpPr>
            <a:spLocks noGrp="1"/>
          </p:cNvSpPr>
          <p:nvPr>
            <p:ph type="ftr" sz="quarter" idx="11"/>
          </p:nvPr>
        </p:nvSpPr>
        <p:spPr/>
        <p:txBody>
          <a:bodyPr/>
          <a:lstStyle/>
          <a:p>
            <a:r>
              <a:rPr lang="fi-FI" smtClean="0"/>
              <a:t>Unit-3 Java</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B4C1CA-ABCC-468C-8747-61A7E7079B6A}" type="datetime1">
              <a:rPr lang="en-US" smtClean="0"/>
              <a:t>7/27/2023</a:t>
            </a:fld>
            <a:endParaRPr lang="en-US"/>
          </a:p>
        </p:txBody>
      </p:sp>
      <p:sp>
        <p:nvSpPr>
          <p:cNvPr id="6" name="Footer Placeholder 5"/>
          <p:cNvSpPr>
            <a:spLocks noGrp="1"/>
          </p:cNvSpPr>
          <p:nvPr>
            <p:ph type="ftr" sz="quarter" idx="11"/>
          </p:nvPr>
        </p:nvSpPr>
        <p:spPr/>
        <p:txBody>
          <a:bodyPr/>
          <a:lstStyle/>
          <a:p>
            <a:r>
              <a:rPr lang="fi-FI" smtClean="0"/>
              <a:t>Unit-3 Java</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2E367A0-056A-429B-8F6F-A32E4CAED58A}" type="datetime1">
              <a:rPr lang="en-US" smtClean="0"/>
              <a:t>7/27/2023</a:t>
            </a:fld>
            <a:endParaRPr lang="en-US"/>
          </a:p>
        </p:txBody>
      </p:sp>
      <p:sp>
        <p:nvSpPr>
          <p:cNvPr id="8" name="Footer Placeholder 7"/>
          <p:cNvSpPr>
            <a:spLocks noGrp="1"/>
          </p:cNvSpPr>
          <p:nvPr>
            <p:ph type="ftr" sz="quarter" idx="11"/>
          </p:nvPr>
        </p:nvSpPr>
        <p:spPr/>
        <p:txBody>
          <a:bodyPr/>
          <a:lstStyle/>
          <a:p>
            <a:r>
              <a:rPr lang="fi-FI" smtClean="0"/>
              <a:t>Unit-3 Java</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F7B3B6-3F1C-4895-8321-D5AA91410777}" type="datetime1">
              <a:rPr lang="en-US" smtClean="0"/>
              <a:t>7/27/2023</a:t>
            </a:fld>
            <a:endParaRPr lang="en-US"/>
          </a:p>
        </p:txBody>
      </p:sp>
      <p:sp>
        <p:nvSpPr>
          <p:cNvPr id="4" name="Footer Placeholder 3"/>
          <p:cNvSpPr>
            <a:spLocks noGrp="1"/>
          </p:cNvSpPr>
          <p:nvPr>
            <p:ph type="ftr" sz="quarter" idx="11"/>
          </p:nvPr>
        </p:nvSpPr>
        <p:spPr/>
        <p:txBody>
          <a:bodyPr/>
          <a:lstStyle/>
          <a:p>
            <a:r>
              <a:rPr lang="fi-FI" smtClean="0"/>
              <a:t>Unit-3 Java</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C604D3-9530-43DB-9476-CC16C93C9C7D}" type="datetime1">
              <a:rPr lang="en-US" smtClean="0"/>
              <a:t>7/27/2023</a:t>
            </a:fld>
            <a:endParaRPr lang="en-US"/>
          </a:p>
        </p:txBody>
      </p:sp>
      <p:sp>
        <p:nvSpPr>
          <p:cNvPr id="3" name="Footer Placeholder 2"/>
          <p:cNvSpPr>
            <a:spLocks noGrp="1"/>
          </p:cNvSpPr>
          <p:nvPr>
            <p:ph type="ftr" sz="quarter" idx="11"/>
          </p:nvPr>
        </p:nvSpPr>
        <p:spPr/>
        <p:txBody>
          <a:bodyPr/>
          <a:lstStyle/>
          <a:p>
            <a:r>
              <a:rPr lang="fi-FI" smtClean="0"/>
              <a:t>Unit-3 Java</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29798-2BD4-4309-A0BB-2F7A1302C764}" type="datetime1">
              <a:rPr lang="en-US" smtClean="0"/>
              <a:t>7/27/2023</a:t>
            </a:fld>
            <a:endParaRPr lang="en-US"/>
          </a:p>
        </p:txBody>
      </p:sp>
      <p:sp>
        <p:nvSpPr>
          <p:cNvPr id="6" name="Footer Placeholder 5"/>
          <p:cNvSpPr>
            <a:spLocks noGrp="1"/>
          </p:cNvSpPr>
          <p:nvPr>
            <p:ph type="ftr" sz="quarter" idx="11"/>
          </p:nvPr>
        </p:nvSpPr>
        <p:spPr/>
        <p:txBody>
          <a:bodyPr/>
          <a:lstStyle/>
          <a:p>
            <a:r>
              <a:rPr lang="fi-FI" smtClean="0"/>
              <a:t>Unit-3 Java</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3EB6C0-437F-4AAC-8EB4-2758B853D07B}" type="datetime1">
              <a:rPr lang="en-US" smtClean="0"/>
              <a:t>7/27/2023</a:t>
            </a:fld>
            <a:endParaRPr lang="en-US"/>
          </a:p>
        </p:txBody>
      </p:sp>
      <p:sp>
        <p:nvSpPr>
          <p:cNvPr id="6" name="Footer Placeholder 5"/>
          <p:cNvSpPr>
            <a:spLocks noGrp="1"/>
          </p:cNvSpPr>
          <p:nvPr>
            <p:ph type="ftr" sz="quarter" idx="11"/>
          </p:nvPr>
        </p:nvSpPr>
        <p:spPr/>
        <p:txBody>
          <a:bodyPr/>
          <a:lstStyle/>
          <a:p>
            <a:r>
              <a:rPr lang="fi-FI" smtClean="0"/>
              <a:t>Unit-3 Java</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E90EC0-624A-4206-9882-9CBE9438BFF4}" type="datetime1">
              <a:rPr lang="en-US" smtClean="0"/>
              <a:t>7/27/2023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smtClean="0"/>
              <a:t>Unit-3 Java</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javatpoint.com/java-variable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javatpoint.com/exception-handling-in-jav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8.w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image" Target="../media/image6.gif"/><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676400"/>
            <a:ext cx="7772400" cy="1470025"/>
          </a:xfrm>
        </p:spPr>
        <p:txBody>
          <a:bodyPr>
            <a:normAutofit/>
          </a:bodyPr>
          <a:lstStyle/>
          <a:p>
            <a:r>
              <a:rPr lang="en-US" b="1">
                <a:solidFill>
                  <a:srgbClr val="FF0000"/>
                </a:solidFill>
              </a:rPr>
              <a:t>CSE 3002 - Programming in Java </a:t>
            </a:r>
            <a:br>
              <a:rPr lang="en-US" b="1">
                <a:solidFill>
                  <a:srgbClr val="FF0000"/>
                </a:solidFill>
              </a:rPr>
            </a:br>
            <a:r>
              <a:rPr lang="en-US" b="1"/>
              <a:t>Course Type: LP          Credits: 3</a:t>
            </a:r>
          </a:p>
        </p:txBody>
      </p:sp>
      <p:pic>
        <p:nvPicPr>
          <p:cNvPr id="4" name="Picture 2" descr="See the source image">
            <a:extLst>
              <a:ext uri="{FF2B5EF4-FFF2-40B4-BE49-F238E27FC236}">
                <a16:creationId xmlns:a16="http://schemas.microsoft.com/office/drawing/2014/main" id="{8D133CDA-C601-44FA-81D9-28E4CC9C582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0" y="228600"/>
            <a:ext cx="2793414" cy="1219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458200" cy="5257800"/>
          </a:xfrm>
        </p:spPr>
        <p:txBody>
          <a:bodyPr>
            <a:noAutofit/>
          </a:bodyPr>
          <a:lstStyle/>
          <a:p>
            <a:pPr algn="just">
              <a:spcBef>
                <a:spcPts val="700"/>
              </a:spcBef>
              <a:buFont typeface="Wingdings" pitchFamily="2" charset="2"/>
              <a:buChar char="q"/>
            </a:pPr>
            <a:r>
              <a:rPr lang="en-US" altLang="en-US" sz="2400">
                <a:cs typeface="Arial" pitchFamily="34" charset="0"/>
              </a:rPr>
              <a:t>An </a:t>
            </a:r>
            <a:r>
              <a:rPr lang="en-US" altLang="en-US" sz="2400" b="1">
                <a:solidFill>
                  <a:srgbClr val="0000CC"/>
                </a:solidFill>
                <a:cs typeface="Arial" pitchFamily="34" charset="0"/>
              </a:rPr>
              <a:t>exception</a:t>
            </a:r>
            <a:r>
              <a:rPr lang="en-US" altLang="en-US" sz="2400" i="1">
                <a:cs typeface="Arial" pitchFamily="34" charset="0"/>
              </a:rPr>
              <a:t> </a:t>
            </a:r>
            <a:r>
              <a:rPr lang="en-US" altLang="en-US" sz="2400">
                <a:cs typeface="Arial" pitchFamily="34" charset="0"/>
              </a:rPr>
              <a:t>is an abnormal condition that arises in a code sequence at run time. </a:t>
            </a:r>
          </a:p>
          <a:p>
            <a:pPr algn="just">
              <a:spcBef>
                <a:spcPts val="700"/>
              </a:spcBef>
              <a:buFont typeface="Wingdings" pitchFamily="2" charset="2"/>
              <a:buChar char="q"/>
            </a:pPr>
            <a:r>
              <a:rPr lang="en-US" altLang="en-US" sz="2400">
                <a:cs typeface="Arial" pitchFamily="34" charset="0"/>
              </a:rPr>
              <a:t>In other words, an exception is a </a:t>
            </a:r>
            <a:r>
              <a:rPr lang="en-US" altLang="en-US" sz="2400" b="1">
                <a:solidFill>
                  <a:srgbClr val="FF0000"/>
                </a:solidFill>
                <a:cs typeface="Arial" pitchFamily="34" charset="0"/>
              </a:rPr>
              <a:t>run-time error. </a:t>
            </a:r>
          </a:p>
          <a:p>
            <a:pPr algn="just">
              <a:spcBef>
                <a:spcPts val="700"/>
              </a:spcBef>
              <a:buNone/>
            </a:pPr>
            <a:r>
              <a:rPr lang="en-US" altLang="en-US" sz="2400" b="1">
                <a:cs typeface="Arial" pitchFamily="34" charset="0"/>
              </a:rPr>
              <a:t>			</a:t>
            </a:r>
            <a:r>
              <a:rPr lang="en-US" altLang="en-US" sz="2400" b="1">
                <a:solidFill>
                  <a:srgbClr val="0000CC"/>
                </a:solidFill>
                <a:cs typeface="Arial" pitchFamily="34" charset="0"/>
              </a:rPr>
              <a:t>Exception-Handling Fundamentals</a:t>
            </a:r>
            <a:endParaRPr lang="en-IN" altLang="en-US" sz="2400">
              <a:solidFill>
                <a:srgbClr val="0000CC"/>
              </a:solidFill>
              <a:cs typeface="Arial" pitchFamily="34" charset="0"/>
            </a:endParaRPr>
          </a:p>
          <a:p>
            <a:pPr algn="just">
              <a:spcBef>
                <a:spcPts val="700"/>
              </a:spcBef>
              <a:buFont typeface="Wingdings" pitchFamily="2" charset="2"/>
              <a:buChar char="q"/>
            </a:pPr>
            <a:r>
              <a:rPr lang="en-US" altLang="en-US" sz="2400">
                <a:cs typeface="Arial" pitchFamily="34" charset="0"/>
              </a:rPr>
              <a:t>Java exception is an object that describes an exceptional (that is, error) condition that has occurred in a piece of code. </a:t>
            </a:r>
          </a:p>
          <a:p>
            <a:pPr algn="just">
              <a:spcBef>
                <a:spcPts val="700"/>
              </a:spcBef>
              <a:buFont typeface="Wingdings" pitchFamily="2" charset="2"/>
              <a:buChar char="q"/>
            </a:pPr>
            <a:r>
              <a:rPr lang="en-US" altLang="en-US" sz="2400">
                <a:cs typeface="Arial" pitchFamily="34" charset="0"/>
              </a:rPr>
              <a:t>When an exceptional condition arises, an object representing that exception is created and </a:t>
            </a:r>
            <a:r>
              <a:rPr lang="en-US" altLang="en-US" sz="2400" i="1">
                <a:cs typeface="Arial" pitchFamily="34" charset="0"/>
              </a:rPr>
              <a:t>thrown </a:t>
            </a:r>
            <a:r>
              <a:rPr lang="en-US" altLang="en-US" sz="2400">
                <a:cs typeface="Arial" pitchFamily="34" charset="0"/>
              </a:rPr>
              <a:t>in the method that caused the error.</a:t>
            </a:r>
          </a:p>
          <a:p>
            <a:pPr algn="just">
              <a:spcBef>
                <a:spcPts val="700"/>
              </a:spcBef>
              <a:buFont typeface="Wingdings" pitchFamily="2" charset="2"/>
              <a:buChar char="q"/>
            </a:pPr>
            <a:r>
              <a:rPr lang="en-US" altLang="en-US" sz="2400">
                <a:cs typeface="Arial" pitchFamily="34" charset="0"/>
              </a:rPr>
              <a:t>Java exception handling is managed via five keywords: </a:t>
            </a:r>
          </a:p>
          <a:p>
            <a:pPr algn="just">
              <a:spcBef>
                <a:spcPts val="700"/>
              </a:spcBef>
              <a:buNone/>
            </a:pPr>
            <a:r>
              <a:rPr lang="en-US" altLang="en-US" sz="2400" b="1">
                <a:solidFill>
                  <a:srgbClr val="FF0000"/>
                </a:solidFill>
                <a:cs typeface="Arial" pitchFamily="34" charset="0"/>
              </a:rPr>
              <a:t>			</a:t>
            </a:r>
            <a:r>
              <a:rPr lang="en-US" altLang="en-US" sz="2400" b="1" u="sng">
                <a:solidFill>
                  <a:srgbClr val="FF0000"/>
                </a:solidFill>
                <a:cs typeface="Arial" pitchFamily="34" charset="0"/>
              </a:rPr>
              <a:t>try, catch, throw, throws </a:t>
            </a:r>
            <a:r>
              <a:rPr lang="en-US" altLang="en-US" sz="2400" u="sng">
                <a:cs typeface="Arial" pitchFamily="34" charset="0"/>
              </a:rPr>
              <a:t>and </a:t>
            </a:r>
            <a:r>
              <a:rPr lang="en-US" altLang="en-US" sz="2400" b="1" u="sng">
                <a:solidFill>
                  <a:srgbClr val="FF0000"/>
                </a:solidFill>
                <a:cs typeface="Arial" pitchFamily="34" charset="0"/>
              </a:rPr>
              <a:t>finally. </a:t>
            </a:r>
          </a:p>
          <a:p>
            <a:pPr algn="just">
              <a:spcBef>
                <a:spcPts val="700"/>
              </a:spcBef>
              <a:buFont typeface="Wingdings" pitchFamily="2" charset="2"/>
              <a:buChar char="q"/>
            </a:pPr>
            <a:r>
              <a:rPr lang="en-US" altLang="en-US" sz="2400">
                <a:cs typeface="Arial" pitchFamily="34" charset="0"/>
              </a:rPr>
              <a:t>Program statements that you want to monitor for exceptions are contained within a </a:t>
            </a:r>
            <a:r>
              <a:rPr lang="en-US" altLang="en-US" sz="2400" b="1">
                <a:cs typeface="Arial" pitchFamily="34" charset="0"/>
              </a:rPr>
              <a:t>try </a:t>
            </a:r>
            <a:r>
              <a:rPr lang="en-US" altLang="en-US" sz="2400">
                <a:cs typeface="Arial" pitchFamily="34" charset="0"/>
              </a:rPr>
              <a:t>block.</a:t>
            </a:r>
            <a:endParaRPr lang="en-IN" altLang="en-US" sz="2400">
              <a:cs typeface="Arial" pitchFamily="34" charset="0"/>
            </a:endParaRPr>
          </a:p>
          <a:p>
            <a:pPr algn="just">
              <a:spcBef>
                <a:spcPts val="700"/>
              </a:spcBef>
              <a:buFont typeface="Wingdings" pitchFamily="2" charset="2"/>
              <a:buChar char="q"/>
            </a:pPr>
            <a:endParaRPr lang="en-IN" altLang="en-US" sz="2400">
              <a:cs typeface="Arial" pitchFamily="34" charset="0"/>
            </a:endParaRPr>
          </a:p>
        </p:txBody>
      </p:sp>
      <p:sp>
        <p:nvSpPr>
          <p:cNvPr id="5" name="Footer Placeholder 4"/>
          <p:cNvSpPr>
            <a:spLocks noGrp="1"/>
          </p:cNvSpPr>
          <p:nvPr>
            <p:ph type="ftr" sz="quarter" idx="11"/>
          </p:nvPr>
        </p:nvSpPr>
        <p:spPr>
          <a:xfrm>
            <a:off x="2895600" y="6492875"/>
            <a:ext cx="2895600" cy="365125"/>
          </a:xfrm>
        </p:spPr>
        <p:txBody>
          <a:bodyPr/>
          <a:lstStyle/>
          <a:p>
            <a:r>
              <a:rPr lang="fi-FI" smtClean="0"/>
              <a:t>Unit-3 Java</a:t>
            </a:r>
            <a:endParaRPr lang="en-US"/>
          </a:p>
        </p:txBody>
      </p:sp>
      <p:sp>
        <p:nvSpPr>
          <p:cNvPr id="7" name="Title 1"/>
          <p:cNvSpPr txBox="1">
            <a:spLocks/>
          </p:cNvSpPr>
          <p:nvPr/>
        </p:nvSpPr>
        <p:spPr>
          <a:xfrm>
            <a:off x="457200" y="76200"/>
            <a:ext cx="8229600" cy="487362"/>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p>
            <a:pPr lvl="0" algn="ctr">
              <a:spcBef>
                <a:spcPct val="0"/>
              </a:spcBef>
              <a:defRPr/>
            </a:pPr>
            <a:r>
              <a:rPr lang="en-US" sz="2800" b="1">
                <a:solidFill>
                  <a:srgbClr val="0000FF"/>
                </a:solidFill>
              </a:rPr>
              <a:t>Java Exception Handling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458200" cy="5257800"/>
          </a:xfrm>
        </p:spPr>
        <p:txBody>
          <a:bodyPr>
            <a:noAutofit/>
          </a:bodyPr>
          <a:lstStyle/>
          <a:p>
            <a:pPr algn="just"/>
            <a:r>
              <a:rPr lang="en-US" sz="2200" b="1">
                <a:solidFill>
                  <a:srgbClr val="FF0000"/>
                </a:solidFill>
              </a:rPr>
              <a:t>Java Exception Keywords</a:t>
            </a:r>
          </a:p>
          <a:p>
            <a:pPr algn="just"/>
            <a:r>
              <a:rPr lang="en-US" sz="2200"/>
              <a:t>Java provides five keywords that are used to handle the exception. The following table describes each.</a:t>
            </a:r>
          </a:p>
        </p:txBody>
      </p:sp>
      <p:sp>
        <p:nvSpPr>
          <p:cNvPr id="5" name="Footer Placeholder 4"/>
          <p:cNvSpPr>
            <a:spLocks noGrp="1"/>
          </p:cNvSpPr>
          <p:nvPr>
            <p:ph type="ftr" sz="quarter" idx="11"/>
          </p:nvPr>
        </p:nvSpPr>
        <p:spPr>
          <a:xfrm>
            <a:off x="2895600" y="6492875"/>
            <a:ext cx="2895600" cy="365125"/>
          </a:xfrm>
        </p:spPr>
        <p:txBody>
          <a:bodyPr/>
          <a:lstStyle/>
          <a:p>
            <a:r>
              <a:rPr lang="fi-FI" smtClean="0"/>
              <a:t>Unit-3 Java</a:t>
            </a:r>
            <a:endParaRPr lang="en-US"/>
          </a:p>
        </p:txBody>
      </p:sp>
      <p:sp>
        <p:nvSpPr>
          <p:cNvPr id="7" name="Title 1"/>
          <p:cNvSpPr txBox="1">
            <a:spLocks/>
          </p:cNvSpPr>
          <p:nvPr/>
        </p:nvSpPr>
        <p:spPr>
          <a:xfrm>
            <a:off x="457200" y="76200"/>
            <a:ext cx="8229600" cy="487362"/>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p>
            <a:pPr lvl="0" algn="ctr">
              <a:spcBef>
                <a:spcPct val="0"/>
              </a:spcBef>
              <a:defRPr/>
            </a:pPr>
            <a:r>
              <a:rPr lang="en-US" sz="2800" b="1">
                <a:solidFill>
                  <a:srgbClr val="0000FF"/>
                </a:solidFill>
              </a:rPr>
              <a:t>Java Exception Handling</a:t>
            </a:r>
          </a:p>
        </p:txBody>
      </p:sp>
      <p:graphicFrame>
        <p:nvGraphicFramePr>
          <p:cNvPr id="6" name="Table 5"/>
          <p:cNvGraphicFramePr>
            <a:graphicFrameLocks noGrp="1"/>
          </p:cNvGraphicFramePr>
          <p:nvPr/>
        </p:nvGraphicFramePr>
        <p:xfrm>
          <a:off x="609600" y="1906894"/>
          <a:ext cx="8229600" cy="4493906"/>
        </p:xfrm>
        <a:graphic>
          <a:graphicData uri="http://schemas.openxmlformats.org/drawingml/2006/table">
            <a:tbl>
              <a:tblPr/>
              <a:tblGrid>
                <a:gridCol w="1219200">
                  <a:extLst>
                    <a:ext uri="{9D8B030D-6E8A-4147-A177-3AD203B41FA5}">
                      <a16:colId xmlns:a16="http://schemas.microsoft.com/office/drawing/2014/main" val="20000"/>
                    </a:ext>
                  </a:extLst>
                </a:gridCol>
                <a:gridCol w="7010400">
                  <a:extLst>
                    <a:ext uri="{9D8B030D-6E8A-4147-A177-3AD203B41FA5}">
                      <a16:colId xmlns:a16="http://schemas.microsoft.com/office/drawing/2014/main" val="20001"/>
                    </a:ext>
                  </a:extLst>
                </a:gridCol>
              </a:tblGrid>
              <a:tr h="269843">
                <a:tc>
                  <a:txBody>
                    <a:bodyPr/>
                    <a:lstStyle/>
                    <a:p>
                      <a:pPr algn="ctr" fontAlgn="t"/>
                      <a:r>
                        <a:rPr lang="en-US" sz="2000" b="1">
                          <a:solidFill>
                            <a:srgbClr val="FF0000"/>
                          </a:solidFill>
                          <a:latin typeface="+mn-lt"/>
                        </a:rPr>
                        <a:t>Keyword</a:t>
                      </a:r>
                    </a:p>
                  </a:txBody>
                  <a:tcPr marL="61328" marR="61328" marT="61328" marB="61328">
                    <a:lnL w="9525" cap="flat" cmpd="sng" algn="ctr">
                      <a:solidFill>
                        <a:srgbClr val="6073EC"/>
                      </a:solidFill>
                      <a:prstDash val="solid"/>
                      <a:round/>
                      <a:headEnd type="none" w="med" len="med"/>
                      <a:tailEnd type="none" w="med" len="med"/>
                    </a:lnL>
                    <a:lnR w="9525" cap="flat" cmpd="sng" algn="ctr">
                      <a:solidFill>
                        <a:srgbClr val="6073EC"/>
                      </a:solidFill>
                      <a:prstDash val="solid"/>
                      <a:round/>
                      <a:headEnd type="none" w="med" len="med"/>
                      <a:tailEnd type="none" w="med" len="med"/>
                    </a:lnR>
                    <a:lnT w="9525" cap="flat" cmpd="sng" algn="ctr">
                      <a:solidFill>
                        <a:srgbClr val="6073E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2000" b="1">
                          <a:solidFill>
                            <a:srgbClr val="FF0000"/>
                          </a:solidFill>
                          <a:latin typeface="+mn-lt"/>
                        </a:rPr>
                        <a:t>Description</a:t>
                      </a:r>
                    </a:p>
                  </a:txBody>
                  <a:tcPr marL="61328" marR="61328" marT="61328" marB="61328">
                    <a:lnL w="9525" cap="flat" cmpd="sng" algn="ctr">
                      <a:solidFill>
                        <a:srgbClr val="6073EC"/>
                      </a:solidFill>
                      <a:prstDash val="solid"/>
                      <a:round/>
                      <a:headEnd type="none" w="med" len="med"/>
                      <a:tailEnd type="none" w="med" len="med"/>
                    </a:lnL>
                    <a:lnR w="9525" cap="flat" cmpd="sng" algn="ctr">
                      <a:solidFill>
                        <a:srgbClr val="6073EC"/>
                      </a:solidFill>
                      <a:prstDash val="solid"/>
                      <a:round/>
                      <a:headEnd type="none" w="med" len="med"/>
                      <a:tailEnd type="none" w="med" len="med"/>
                    </a:lnR>
                    <a:lnT w="9525" cap="flat" cmpd="sng" algn="ctr">
                      <a:solidFill>
                        <a:srgbClr val="6073E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964893">
                <a:tc>
                  <a:txBody>
                    <a:bodyPr/>
                    <a:lstStyle/>
                    <a:p>
                      <a:pPr algn="ctr" fontAlgn="t"/>
                      <a:r>
                        <a:rPr lang="en-US" sz="2000" b="1">
                          <a:solidFill>
                            <a:srgbClr val="0000FF"/>
                          </a:solidFill>
                          <a:latin typeface="+mn-lt"/>
                        </a:rPr>
                        <a:t>try</a:t>
                      </a:r>
                    </a:p>
                  </a:txBody>
                  <a:tcPr marL="40885" marR="40885" marT="40885" marB="40885"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latin typeface="+mn-lt"/>
                        </a:rPr>
                        <a:t>The "try" keyword is used to specify a block where we should place an exception code. It means we can't use try block alone. The try block must be followed by either catch or finally.</a:t>
                      </a:r>
                    </a:p>
                  </a:txBody>
                  <a:tcPr marL="40885" marR="40885" marT="40885" marB="408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817706">
                <a:tc>
                  <a:txBody>
                    <a:bodyPr/>
                    <a:lstStyle/>
                    <a:p>
                      <a:pPr algn="ctr" fontAlgn="t"/>
                      <a:r>
                        <a:rPr lang="en-US" sz="2000" b="1">
                          <a:solidFill>
                            <a:srgbClr val="0000FF"/>
                          </a:solidFill>
                          <a:latin typeface="+mn-lt"/>
                        </a:rPr>
                        <a:t>catch</a:t>
                      </a:r>
                    </a:p>
                  </a:txBody>
                  <a:tcPr marL="40885" marR="40885" marT="40885" marB="40885"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latin typeface="+mn-lt"/>
                        </a:rPr>
                        <a:t>The "catch" block is used to handle the exception. It must be preceded by try block which means we can't use catch block alone. It can be followed by finally block later.</a:t>
                      </a:r>
                    </a:p>
                  </a:txBody>
                  <a:tcPr marL="40885" marR="40885" marT="40885" marB="408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670519">
                <a:tc>
                  <a:txBody>
                    <a:bodyPr/>
                    <a:lstStyle/>
                    <a:p>
                      <a:pPr algn="ctr" fontAlgn="t"/>
                      <a:r>
                        <a:rPr lang="en-US" sz="2000" b="1">
                          <a:solidFill>
                            <a:srgbClr val="0000FF"/>
                          </a:solidFill>
                          <a:latin typeface="+mn-lt"/>
                        </a:rPr>
                        <a:t>finally</a:t>
                      </a:r>
                    </a:p>
                  </a:txBody>
                  <a:tcPr marL="40885" marR="40885" marT="40885" marB="40885"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latin typeface="+mn-lt"/>
                        </a:rPr>
                        <a:t>The "finally" block is used to execute the necessary code of the program. It is executed whether an exception is handled or not.</a:t>
                      </a:r>
                    </a:p>
                  </a:txBody>
                  <a:tcPr marL="40885" marR="40885" marT="40885" marB="408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76145">
                <a:tc>
                  <a:txBody>
                    <a:bodyPr/>
                    <a:lstStyle/>
                    <a:p>
                      <a:pPr algn="ctr" fontAlgn="t"/>
                      <a:r>
                        <a:rPr lang="en-US" sz="2000" b="1">
                          <a:solidFill>
                            <a:srgbClr val="0000FF"/>
                          </a:solidFill>
                          <a:latin typeface="+mn-lt"/>
                        </a:rPr>
                        <a:t>throw</a:t>
                      </a:r>
                    </a:p>
                  </a:txBody>
                  <a:tcPr marL="40885" marR="40885" marT="40885" marB="40885"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latin typeface="+mn-lt"/>
                        </a:rPr>
                        <a:t>The "throw" keyword is used to throw an exception.</a:t>
                      </a:r>
                    </a:p>
                  </a:txBody>
                  <a:tcPr marL="40885" marR="40885" marT="40885" marB="408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964893">
                <a:tc>
                  <a:txBody>
                    <a:bodyPr/>
                    <a:lstStyle/>
                    <a:p>
                      <a:pPr algn="ctr" fontAlgn="t"/>
                      <a:r>
                        <a:rPr lang="en-US" sz="2000" b="1">
                          <a:solidFill>
                            <a:srgbClr val="0000FF"/>
                          </a:solidFill>
                          <a:latin typeface="+mn-lt"/>
                        </a:rPr>
                        <a:t>throws</a:t>
                      </a:r>
                    </a:p>
                  </a:txBody>
                  <a:tcPr marL="40885" marR="40885" marT="40885" marB="40885"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latin typeface="+mn-lt"/>
                        </a:rPr>
                        <a:t>The "throws" keyword is used to declare exceptions. It specifies that there may occur an exception in the method. It doesn't throw an exception. It is always used with method signature.</a:t>
                      </a:r>
                    </a:p>
                  </a:txBody>
                  <a:tcPr marL="40885" marR="40885" marT="40885" marB="408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895600" y="6492875"/>
            <a:ext cx="2895600" cy="365125"/>
          </a:xfrm>
        </p:spPr>
        <p:txBody>
          <a:bodyPr/>
          <a:lstStyle/>
          <a:p>
            <a:r>
              <a:rPr lang="fi-FI" smtClean="0"/>
              <a:t>Unit-3 Java</a:t>
            </a:r>
            <a:endParaRPr lang="en-US"/>
          </a:p>
        </p:txBody>
      </p:sp>
      <p:sp>
        <p:nvSpPr>
          <p:cNvPr id="7" name="Title 1"/>
          <p:cNvSpPr txBox="1">
            <a:spLocks/>
          </p:cNvSpPr>
          <p:nvPr/>
        </p:nvSpPr>
        <p:spPr>
          <a:xfrm>
            <a:off x="457200" y="76200"/>
            <a:ext cx="8229600" cy="487362"/>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p>
            <a:pPr lvl="0" algn="ctr">
              <a:spcBef>
                <a:spcPct val="0"/>
              </a:spcBef>
              <a:defRPr/>
            </a:pPr>
            <a:r>
              <a:rPr lang="en-US" sz="2800" b="1">
                <a:solidFill>
                  <a:srgbClr val="0000FF"/>
                </a:solidFill>
              </a:rPr>
              <a:t>Java Exception Handling</a:t>
            </a:r>
          </a:p>
        </p:txBody>
      </p:sp>
      <p:pic>
        <p:nvPicPr>
          <p:cNvPr id="8" name="Picture 4"/>
          <p:cNvPicPr>
            <a:picLocks noChangeAspect="1" noChangeArrowheads="1"/>
          </p:cNvPicPr>
          <p:nvPr/>
        </p:nvPicPr>
        <p:blipFill>
          <a:blip r:embed="rId2"/>
          <a:srcRect/>
          <a:stretch>
            <a:fillRect/>
          </a:stretch>
        </p:blipFill>
        <p:spPr bwMode="auto">
          <a:xfrm>
            <a:off x="1219200" y="1516478"/>
            <a:ext cx="6553200" cy="4491038"/>
          </a:xfrm>
          <a:prstGeom prst="rect">
            <a:avLst/>
          </a:prstGeom>
          <a:noFill/>
          <a:ln w="9525">
            <a:noFill/>
            <a:miter lim="800000"/>
            <a:headEnd/>
            <a:tailEnd/>
          </a:ln>
        </p:spPr>
      </p:pic>
      <p:sp>
        <p:nvSpPr>
          <p:cNvPr id="9" name="Content Placeholder 2"/>
          <p:cNvSpPr>
            <a:spLocks noGrp="1"/>
          </p:cNvSpPr>
          <p:nvPr>
            <p:ph idx="1"/>
          </p:nvPr>
        </p:nvSpPr>
        <p:spPr>
          <a:xfrm>
            <a:off x="533400" y="762000"/>
            <a:ext cx="8077200" cy="609600"/>
          </a:xfrm>
        </p:spPr>
        <p:txBody>
          <a:bodyPr/>
          <a:lstStyle/>
          <a:p>
            <a:pPr>
              <a:buFont typeface="Arial" pitchFamily="34" charset="0"/>
              <a:buNone/>
            </a:pPr>
            <a:r>
              <a:rPr lang="en-US" altLang="en-US" sz="2400" b="1">
                <a:solidFill>
                  <a:srgbClr val="FF0000"/>
                </a:solidFill>
                <a:cs typeface="Arial" pitchFamily="34" charset="0"/>
              </a:rPr>
              <a:t>This is the general form of an exception-handling block:</a:t>
            </a:r>
            <a:endParaRPr lang="en-IN" altLang="en-US" sz="2400" b="1">
              <a:solidFill>
                <a:srgbClr val="FF0000"/>
              </a:solidFill>
              <a:cs typeface="Arial" pitchFamily="34" charset="0"/>
            </a:endParaRPr>
          </a:p>
          <a:p>
            <a:pPr algn="just">
              <a:buFont typeface="Arial" pitchFamily="34" charset="0"/>
              <a:buNone/>
            </a:pPr>
            <a:endParaRPr lang="en-IN" altLang="en-US" sz="2400" b="1">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458200" cy="5257800"/>
          </a:xfrm>
        </p:spPr>
        <p:txBody>
          <a:bodyPr>
            <a:noAutofit/>
          </a:bodyPr>
          <a:lstStyle/>
          <a:p>
            <a:pPr algn="just">
              <a:spcBef>
                <a:spcPts val="700"/>
              </a:spcBef>
              <a:buFont typeface="Wingdings" pitchFamily="2" charset="2"/>
              <a:buChar char="q"/>
            </a:pPr>
            <a:r>
              <a:rPr lang="en-US" altLang="en-US" sz="2400" b="1">
                <a:solidFill>
                  <a:srgbClr val="0000CC"/>
                </a:solidFill>
                <a:latin typeface="FranklinGothic-Demi"/>
              </a:rPr>
              <a:t>Exception Types</a:t>
            </a:r>
          </a:p>
          <a:p>
            <a:pPr algn="just">
              <a:spcBef>
                <a:spcPts val="1200"/>
              </a:spcBef>
              <a:buFont typeface="Wingdings" pitchFamily="2" charset="2"/>
              <a:buChar char="q"/>
            </a:pPr>
            <a:r>
              <a:rPr lang="en-US" altLang="en-US" sz="2400" b="1" err="1"/>
              <a:t>Throwable</a:t>
            </a:r>
            <a:r>
              <a:rPr lang="en-US" altLang="en-US" sz="2400" b="1"/>
              <a:t> </a:t>
            </a:r>
            <a:r>
              <a:rPr lang="en-US" altLang="en-US" sz="2400"/>
              <a:t>is at the top of the exception class hierarchy.</a:t>
            </a:r>
          </a:p>
          <a:p>
            <a:pPr algn="just">
              <a:spcBef>
                <a:spcPts val="1200"/>
              </a:spcBef>
              <a:buFont typeface="Wingdings" pitchFamily="2" charset="2"/>
              <a:buChar char="q"/>
            </a:pPr>
            <a:r>
              <a:rPr lang="en-US" altLang="en-US" sz="2400"/>
              <a:t>Immediately below </a:t>
            </a:r>
            <a:r>
              <a:rPr lang="en-US" altLang="en-US" sz="2400" b="1" err="1"/>
              <a:t>Throwable</a:t>
            </a:r>
            <a:r>
              <a:rPr lang="en-US" altLang="en-US" sz="2400" b="1"/>
              <a:t> </a:t>
            </a:r>
            <a:r>
              <a:rPr lang="en-US" altLang="en-US" sz="2400"/>
              <a:t>are two subclasses that partition exceptions into two distinct branches. </a:t>
            </a:r>
          </a:p>
          <a:p>
            <a:pPr algn="just">
              <a:spcBef>
                <a:spcPts val="1200"/>
              </a:spcBef>
              <a:buFont typeface="Wingdings" pitchFamily="2" charset="2"/>
              <a:buChar char="q"/>
            </a:pPr>
            <a:r>
              <a:rPr lang="en-US" altLang="en-US" sz="2400"/>
              <a:t>One branch is headed by </a:t>
            </a:r>
            <a:r>
              <a:rPr lang="en-US" altLang="en-US" sz="2400" b="1"/>
              <a:t>Exception. </a:t>
            </a:r>
          </a:p>
          <a:p>
            <a:pPr algn="just">
              <a:spcBef>
                <a:spcPts val="1200"/>
              </a:spcBef>
              <a:buFont typeface="Wingdings" pitchFamily="2" charset="2"/>
              <a:buChar char="q"/>
            </a:pPr>
            <a:r>
              <a:rPr lang="en-US" altLang="en-US" sz="2400"/>
              <a:t>This class is used for exceptional conditions that user programs should catch. </a:t>
            </a:r>
          </a:p>
          <a:p>
            <a:pPr algn="just">
              <a:spcBef>
                <a:spcPts val="1200"/>
              </a:spcBef>
              <a:buFont typeface="Wingdings" pitchFamily="2" charset="2"/>
              <a:buChar char="q"/>
            </a:pPr>
            <a:r>
              <a:rPr lang="en-US" altLang="en-US" sz="2400"/>
              <a:t>This is also the class that you will subclass to create your own custom exception types. </a:t>
            </a:r>
          </a:p>
          <a:p>
            <a:pPr algn="just">
              <a:spcBef>
                <a:spcPts val="1200"/>
              </a:spcBef>
              <a:buFont typeface="Wingdings" pitchFamily="2" charset="2"/>
              <a:buChar char="q"/>
            </a:pPr>
            <a:r>
              <a:rPr lang="en-US" altLang="en-US" sz="2400"/>
              <a:t>There is an important subclass of </a:t>
            </a:r>
            <a:r>
              <a:rPr lang="en-US" altLang="en-US" sz="2400" b="1"/>
              <a:t>Exception, called </a:t>
            </a:r>
            <a:r>
              <a:rPr lang="en-US" altLang="en-US" sz="2400" b="1" u="sng">
                <a:solidFill>
                  <a:srgbClr val="FF0000"/>
                </a:solidFill>
              </a:rPr>
              <a:t>Runtime Exception</a:t>
            </a:r>
            <a:r>
              <a:rPr lang="en-US" altLang="en-US" sz="2400" b="1"/>
              <a:t>.</a:t>
            </a:r>
            <a:endParaRPr lang="en-US" altLang="en-US" sz="2400"/>
          </a:p>
          <a:p>
            <a:pPr algn="just">
              <a:spcBef>
                <a:spcPts val="700"/>
              </a:spcBef>
              <a:buFont typeface="Wingdings" pitchFamily="2" charset="2"/>
              <a:buChar char="q"/>
            </a:pPr>
            <a:endParaRPr lang="en-IN" altLang="en-US" sz="2400">
              <a:cs typeface="Arial" pitchFamily="34" charset="0"/>
            </a:endParaRPr>
          </a:p>
        </p:txBody>
      </p:sp>
      <p:sp>
        <p:nvSpPr>
          <p:cNvPr id="5" name="Footer Placeholder 4"/>
          <p:cNvSpPr>
            <a:spLocks noGrp="1"/>
          </p:cNvSpPr>
          <p:nvPr>
            <p:ph type="ftr" sz="quarter" idx="11"/>
          </p:nvPr>
        </p:nvSpPr>
        <p:spPr>
          <a:xfrm>
            <a:off x="2895600" y="6492875"/>
            <a:ext cx="2895600" cy="365125"/>
          </a:xfrm>
        </p:spPr>
        <p:txBody>
          <a:bodyPr/>
          <a:lstStyle/>
          <a:p>
            <a:r>
              <a:rPr lang="fi-FI" smtClean="0"/>
              <a:t>Unit-3 Java</a:t>
            </a:r>
            <a:endParaRPr lang="en-US"/>
          </a:p>
        </p:txBody>
      </p:sp>
      <p:sp>
        <p:nvSpPr>
          <p:cNvPr id="7" name="Title 1"/>
          <p:cNvSpPr txBox="1">
            <a:spLocks/>
          </p:cNvSpPr>
          <p:nvPr/>
        </p:nvSpPr>
        <p:spPr>
          <a:xfrm>
            <a:off x="457200" y="76200"/>
            <a:ext cx="8229600" cy="487362"/>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p>
            <a:pPr lvl="0" algn="ctr">
              <a:spcBef>
                <a:spcPct val="0"/>
              </a:spcBef>
              <a:defRPr/>
            </a:pPr>
            <a:r>
              <a:rPr lang="en-US" sz="2800" b="1">
                <a:solidFill>
                  <a:srgbClr val="0000FF"/>
                </a:solidFill>
              </a:rPr>
              <a:t>Java Exception Handling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458200" cy="5257800"/>
          </a:xfrm>
        </p:spPr>
        <p:txBody>
          <a:bodyPr>
            <a:noAutofit/>
          </a:bodyPr>
          <a:lstStyle/>
          <a:p>
            <a:pPr algn="just">
              <a:spcBef>
                <a:spcPts val="700"/>
              </a:spcBef>
              <a:buFont typeface="Wingdings" pitchFamily="2" charset="2"/>
              <a:buChar char="q"/>
            </a:pPr>
            <a:r>
              <a:rPr lang="en-US" altLang="en-US" sz="2400" b="1">
                <a:solidFill>
                  <a:srgbClr val="0000CC"/>
                </a:solidFill>
              </a:rPr>
              <a:t>Uncaught Exceptions</a:t>
            </a:r>
          </a:p>
          <a:p>
            <a:pPr algn="just">
              <a:defRPr/>
            </a:pPr>
            <a:r>
              <a:rPr lang="en-US" sz="2400"/>
              <a:t>The expression that intentionally causes a </a:t>
            </a:r>
            <a:r>
              <a:rPr lang="en-US" sz="2400" b="1">
                <a:solidFill>
                  <a:srgbClr val="FF0000"/>
                </a:solidFill>
              </a:rPr>
              <a:t>divide-by-zero error.</a:t>
            </a:r>
          </a:p>
          <a:p>
            <a:pPr algn="just">
              <a:buNone/>
              <a:defRPr/>
            </a:pPr>
            <a:r>
              <a:rPr lang="en-US" sz="2400" b="1"/>
              <a:t>class Exc0 {</a:t>
            </a:r>
          </a:p>
          <a:p>
            <a:pPr algn="just">
              <a:buNone/>
              <a:defRPr/>
            </a:pPr>
            <a:r>
              <a:rPr lang="en-US" sz="2400" b="1"/>
              <a:t>public static void main(String </a:t>
            </a:r>
            <a:r>
              <a:rPr lang="en-US" sz="2400" b="1" err="1"/>
              <a:t>args</a:t>
            </a:r>
            <a:r>
              <a:rPr lang="en-US" sz="2400" b="1"/>
              <a:t>[]) {</a:t>
            </a:r>
          </a:p>
          <a:p>
            <a:pPr algn="just">
              <a:buNone/>
              <a:defRPr/>
            </a:pPr>
            <a:r>
              <a:rPr lang="en-US" sz="2400" b="1" err="1"/>
              <a:t>int</a:t>
            </a:r>
            <a:r>
              <a:rPr lang="en-US" sz="2400" b="1"/>
              <a:t> d = 0;</a:t>
            </a:r>
          </a:p>
          <a:p>
            <a:pPr algn="just">
              <a:buNone/>
              <a:defRPr/>
            </a:pPr>
            <a:r>
              <a:rPr lang="en-US" sz="2400" b="1" err="1"/>
              <a:t>int</a:t>
            </a:r>
            <a:r>
              <a:rPr lang="en-US" sz="2400" b="1"/>
              <a:t> a = 42 / d;</a:t>
            </a:r>
          </a:p>
          <a:p>
            <a:pPr algn="just">
              <a:buNone/>
              <a:defRPr/>
            </a:pPr>
            <a:r>
              <a:rPr lang="en-US" sz="2400" b="1"/>
              <a:t>}</a:t>
            </a:r>
          </a:p>
          <a:p>
            <a:pPr algn="just">
              <a:buNone/>
              <a:defRPr/>
            </a:pPr>
            <a:r>
              <a:rPr lang="en-US" sz="2400"/>
              <a:t>} </a:t>
            </a:r>
          </a:p>
          <a:p>
            <a:pPr marL="463550" indent="-463550" algn="just">
              <a:buFont typeface="Wingdings" pitchFamily="2" charset="2"/>
              <a:buChar char="q"/>
              <a:defRPr/>
            </a:pPr>
            <a:r>
              <a:rPr lang="en-US" sz="2400"/>
              <a:t>When the Java run-time system detects the attempt to divide by zero</a:t>
            </a:r>
          </a:p>
          <a:p>
            <a:pPr marL="463550" indent="-463550" algn="just">
              <a:buFont typeface="Wingdings" pitchFamily="2" charset="2"/>
              <a:buChar char="q"/>
              <a:defRPr/>
            </a:pPr>
            <a:r>
              <a:rPr lang="en-US" sz="2400"/>
              <a:t>it constructs a new exception object and then throws this exception.</a:t>
            </a:r>
          </a:p>
          <a:p>
            <a:pPr algn="just">
              <a:buNone/>
              <a:defRPr/>
            </a:pPr>
            <a:endParaRPr lang="en-US" sz="2400"/>
          </a:p>
          <a:p>
            <a:pPr algn="just">
              <a:spcBef>
                <a:spcPts val="700"/>
              </a:spcBef>
              <a:buFont typeface="Wingdings" pitchFamily="2" charset="2"/>
              <a:buChar char="q"/>
            </a:pPr>
            <a:endParaRPr lang="en-IN" altLang="en-US" sz="2400">
              <a:cs typeface="Arial" pitchFamily="34" charset="0"/>
            </a:endParaRPr>
          </a:p>
        </p:txBody>
      </p:sp>
      <p:sp>
        <p:nvSpPr>
          <p:cNvPr id="5" name="Footer Placeholder 4"/>
          <p:cNvSpPr>
            <a:spLocks noGrp="1"/>
          </p:cNvSpPr>
          <p:nvPr>
            <p:ph type="ftr" sz="quarter" idx="11"/>
          </p:nvPr>
        </p:nvSpPr>
        <p:spPr>
          <a:xfrm>
            <a:off x="2895600" y="6492875"/>
            <a:ext cx="2895600" cy="365125"/>
          </a:xfrm>
        </p:spPr>
        <p:txBody>
          <a:bodyPr/>
          <a:lstStyle/>
          <a:p>
            <a:r>
              <a:rPr lang="fi-FI" smtClean="0"/>
              <a:t>Unit-3 Java</a:t>
            </a:r>
            <a:endParaRPr lang="en-US"/>
          </a:p>
        </p:txBody>
      </p:sp>
      <p:sp>
        <p:nvSpPr>
          <p:cNvPr id="7" name="Title 1"/>
          <p:cNvSpPr txBox="1">
            <a:spLocks/>
          </p:cNvSpPr>
          <p:nvPr/>
        </p:nvSpPr>
        <p:spPr>
          <a:xfrm>
            <a:off x="457200" y="76200"/>
            <a:ext cx="8229600" cy="487362"/>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p>
            <a:pPr lvl="0" algn="ctr">
              <a:spcBef>
                <a:spcPct val="0"/>
              </a:spcBef>
              <a:defRPr/>
            </a:pPr>
            <a:r>
              <a:rPr lang="en-US" sz="2800" b="1">
                <a:solidFill>
                  <a:srgbClr val="0000FF"/>
                </a:solidFill>
              </a:rPr>
              <a:t>Java Exception Handling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458200" cy="5257800"/>
          </a:xfrm>
        </p:spPr>
        <p:txBody>
          <a:bodyPr>
            <a:noAutofit/>
          </a:bodyPr>
          <a:lstStyle/>
          <a:p>
            <a:r>
              <a:rPr lang="en-US" sz="2200"/>
              <a:t>Java Exception Handling Example</a:t>
            </a:r>
          </a:p>
          <a:p>
            <a:r>
              <a:rPr lang="en-US" sz="2200"/>
              <a:t>Let's see an example of Java Exception Handling in which we are using a try-catch statement to handle the exception.</a:t>
            </a:r>
          </a:p>
          <a:p>
            <a:pPr>
              <a:buNone/>
            </a:pPr>
            <a:r>
              <a:rPr lang="en-US" sz="2200" b="1">
                <a:solidFill>
                  <a:srgbClr val="0000FF"/>
                </a:solidFill>
              </a:rPr>
              <a:t>JavaExceptionExample.java</a:t>
            </a:r>
            <a:endParaRPr lang="en-US" sz="2200">
              <a:solidFill>
                <a:srgbClr val="0000FF"/>
              </a:solidFill>
            </a:endParaRPr>
          </a:p>
          <a:p>
            <a:pPr>
              <a:buNone/>
            </a:pPr>
            <a:r>
              <a:rPr lang="en-US" sz="2200" b="1"/>
              <a:t>public</a:t>
            </a:r>
            <a:r>
              <a:rPr lang="en-US" sz="2200"/>
              <a:t> </a:t>
            </a:r>
            <a:r>
              <a:rPr lang="en-US" sz="2200" b="1"/>
              <a:t>class</a:t>
            </a:r>
            <a:r>
              <a:rPr lang="en-US" sz="2200"/>
              <a:t> </a:t>
            </a:r>
            <a:r>
              <a:rPr lang="en-US" sz="2200" err="1"/>
              <a:t>JavaExceptionExample</a:t>
            </a:r>
            <a:r>
              <a:rPr lang="en-US" sz="2200"/>
              <a:t>{  </a:t>
            </a:r>
          </a:p>
          <a:p>
            <a:pPr>
              <a:buNone/>
            </a:pPr>
            <a:r>
              <a:rPr lang="en-US" sz="2200"/>
              <a:t>  </a:t>
            </a:r>
            <a:r>
              <a:rPr lang="en-US" sz="2200" b="1"/>
              <a:t>public</a:t>
            </a:r>
            <a:r>
              <a:rPr lang="en-US" sz="2200"/>
              <a:t> </a:t>
            </a:r>
            <a:r>
              <a:rPr lang="en-US" sz="2200" b="1"/>
              <a:t>static</a:t>
            </a:r>
            <a:r>
              <a:rPr lang="en-US" sz="2200"/>
              <a:t> </a:t>
            </a:r>
            <a:r>
              <a:rPr lang="en-US" sz="2200" b="1"/>
              <a:t>void</a:t>
            </a:r>
            <a:r>
              <a:rPr lang="en-US" sz="2200"/>
              <a:t> main(String </a:t>
            </a:r>
            <a:r>
              <a:rPr lang="en-US" sz="2200" err="1"/>
              <a:t>args</a:t>
            </a:r>
            <a:r>
              <a:rPr lang="en-US" sz="2200"/>
              <a:t>[]){  </a:t>
            </a:r>
          </a:p>
          <a:p>
            <a:pPr>
              <a:buNone/>
            </a:pPr>
            <a:r>
              <a:rPr lang="en-US" sz="2200"/>
              <a:t>   </a:t>
            </a:r>
            <a:r>
              <a:rPr lang="en-US" sz="2200" b="1"/>
              <a:t>try</a:t>
            </a:r>
            <a:r>
              <a:rPr lang="en-US" sz="2200"/>
              <a:t>{  </a:t>
            </a:r>
          </a:p>
          <a:p>
            <a:pPr>
              <a:buNone/>
            </a:pPr>
            <a:r>
              <a:rPr lang="en-US" sz="2200"/>
              <a:t>      //code that may raise exception  </a:t>
            </a:r>
          </a:p>
          <a:p>
            <a:pPr>
              <a:buNone/>
            </a:pPr>
            <a:r>
              <a:rPr lang="en-US" sz="2200"/>
              <a:t>      </a:t>
            </a:r>
            <a:r>
              <a:rPr lang="en-US" sz="2200" b="1" err="1"/>
              <a:t>int</a:t>
            </a:r>
            <a:r>
              <a:rPr lang="en-US" sz="2200"/>
              <a:t> data=100/0;  </a:t>
            </a:r>
          </a:p>
          <a:p>
            <a:pPr>
              <a:buNone/>
            </a:pPr>
            <a:r>
              <a:rPr lang="en-US" sz="2200"/>
              <a:t>   }</a:t>
            </a:r>
            <a:r>
              <a:rPr lang="en-US" sz="2200" b="1"/>
              <a:t>catch</a:t>
            </a:r>
            <a:r>
              <a:rPr lang="en-US" sz="2200"/>
              <a:t>(</a:t>
            </a:r>
            <a:r>
              <a:rPr lang="en-US" sz="2200" err="1"/>
              <a:t>ArithmeticException</a:t>
            </a:r>
            <a:r>
              <a:rPr lang="en-US" sz="2200"/>
              <a:t> e){System.out.println(e);}  </a:t>
            </a:r>
          </a:p>
          <a:p>
            <a:pPr>
              <a:buNone/>
            </a:pPr>
            <a:r>
              <a:rPr lang="en-US" sz="2200"/>
              <a:t>   //rest code of the program   </a:t>
            </a:r>
          </a:p>
          <a:p>
            <a:pPr>
              <a:buNone/>
            </a:pPr>
            <a:r>
              <a:rPr lang="en-US" sz="2200"/>
              <a:t>   System.out.println("rest of the code...");  </a:t>
            </a:r>
          </a:p>
          <a:p>
            <a:pPr>
              <a:buNone/>
            </a:pPr>
            <a:r>
              <a:rPr lang="en-US" sz="2200"/>
              <a:t>  }  </a:t>
            </a:r>
          </a:p>
          <a:p>
            <a:pPr>
              <a:buNone/>
            </a:pPr>
            <a:r>
              <a:rPr lang="en-US" sz="2200"/>
              <a:t>}  </a:t>
            </a:r>
          </a:p>
          <a:p>
            <a:pPr>
              <a:buNone/>
            </a:pPr>
            <a:endParaRPr lang="en-US" sz="2200"/>
          </a:p>
        </p:txBody>
      </p:sp>
      <p:sp>
        <p:nvSpPr>
          <p:cNvPr id="5" name="Footer Placeholder 4"/>
          <p:cNvSpPr>
            <a:spLocks noGrp="1"/>
          </p:cNvSpPr>
          <p:nvPr>
            <p:ph type="ftr" sz="quarter" idx="11"/>
          </p:nvPr>
        </p:nvSpPr>
        <p:spPr>
          <a:xfrm>
            <a:off x="2895600" y="6492875"/>
            <a:ext cx="2895600" cy="365125"/>
          </a:xfrm>
        </p:spPr>
        <p:txBody>
          <a:bodyPr/>
          <a:lstStyle/>
          <a:p>
            <a:r>
              <a:rPr lang="fi-FI" smtClean="0"/>
              <a:t>Unit-3 Java</a:t>
            </a:r>
            <a:endParaRPr lang="en-US"/>
          </a:p>
        </p:txBody>
      </p:sp>
      <p:sp>
        <p:nvSpPr>
          <p:cNvPr id="7" name="Title 1"/>
          <p:cNvSpPr txBox="1">
            <a:spLocks/>
          </p:cNvSpPr>
          <p:nvPr/>
        </p:nvSpPr>
        <p:spPr>
          <a:xfrm>
            <a:off x="457200" y="76200"/>
            <a:ext cx="8229600" cy="487362"/>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p>
            <a:pPr lvl="0" algn="ctr">
              <a:spcBef>
                <a:spcPct val="0"/>
              </a:spcBef>
              <a:defRPr/>
            </a:pPr>
            <a:r>
              <a:rPr lang="en-US" sz="2800" b="1">
                <a:solidFill>
                  <a:srgbClr val="0000FF"/>
                </a:solidFill>
              </a:rPr>
              <a:t>Java Exception Handling</a:t>
            </a:r>
          </a:p>
        </p:txBody>
      </p:sp>
      <p:sp>
        <p:nvSpPr>
          <p:cNvPr id="8" name="Rectangle 7"/>
          <p:cNvSpPr/>
          <p:nvPr/>
        </p:nvSpPr>
        <p:spPr>
          <a:xfrm>
            <a:off x="1828800" y="5553670"/>
            <a:ext cx="6248400" cy="92333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b="1">
                <a:solidFill>
                  <a:srgbClr val="0000FF"/>
                </a:solidFill>
              </a:rPr>
              <a:t>Output:</a:t>
            </a:r>
            <a:endParaRPr lang="en-US">
              <a:solidFill>
                <a:srgbClr val="0000FF"/>
              </a:solidFill>
            </a:endParaRPr>
          </a:p>
          <a:p>
            <a:r>
              <a:rPr lang="en-US"/>
              <a:t>Exception in thread main </a:t>
            </a:r>
            <a:r>
              <a:rPr lang="en-US" err="1"/>
              <a:t>java.lang.ArithmeticException</a:t>
            </a:r>
            <a:r>
              <a:rPr lang="en-US"/>
              <a:t>:/ by zero rest of the code...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458200" cy="5257800"/>
          </a:xfrm>
        </p:spPr>
        <p:txBody>
          <a:bodyPr>
            <a:noAutofit/>
          </a:bodyPr>
          <a:lstStyle/>
          <a:p>
            <a:r>
              <a:rPr lang="en-US" sz="2000" b="1">
                <a:solidFill>
                  <a:srgbClr val="FF0000"/>
                </a:solidFill>
              </a:rPr>
              <a:t>4) A scenario where </a:t>
            </a:r>
            <a:r>
              <a:rPr lang="en-US" sz="2000" b="1" err="1">
                <a:solidFill>
                  <a:srgbClr val="FF0000"/>
                </a:solidFill>
              </a:rPr>
              <a:t>ArrayIndexOutOfBoundsException</a:t>
            </a:r>
            <a:r>
              <a:rPr lang="en-US" sz="2000" b="1">
                <a:solidFill>
                  <a:srgbClr val="FF0000"/>
                </a:solidFill>
              </a:rPr>
              <a:t> occurs</a:t>
            </a:r>
          </a:p>
          <a:p>
            <a:r>
              <a:rPr lang="en-US" sz="2000"/>
              <a:t>When an array exceeds to it's size, the </a:t>
            </a:r>
            <a:r>
              <a:rPr lang="en-US" sz="2000" err="1"/>
              <a:t>ArrayIndexOutOfBoundsException</a:t>
            </a:r>
            <a:r>
              <a:rPr lang="en-US" sz="2000"/>
              <a:t> occurs. there may be other reasons to occur </a:t>
            </a:r>
            <a:r>
              <a:rPr lang="en-US" sz="2000" err="1"/>
              <a:t>ArrayIndexOutOfBoundsException</a:t>
            </a:r>
            <a:r>
              <a:rPr lang="en-US" sz="2000"/>
              <a:t>. Consider the following statements.</a:t>
            </a:r>
          </a:p>
          <a:p>
            <a:r>
              <a:rPr lang="en-US" sz="2000" err="1"/>
              <a:t>int</a:t>
            </a:r>
            <a:r>
              <a:rPr lang="en-US" sz="2000"/>
              <a:t> a[]=new </a:t>
            </a:r>
            <a:r>
              <a:rPr lang="en-US" sz="2000" err="1"/>
              <a:t>int</a:t>
            </a:r>
            <a:r>
              <a:rPr lang="en-US" sz="2000"/>
              <a:t>[5];  </a:t>
            </a:r>
          </a:p>
          <a:p>
            <a:r>
              <a:rPr lang="en-US" sz="2000"/>
              <a:t>a[10]=50; //</a:t>
            </a:r>
            <a:r>
              <a:rPr lang="en-US" sz="2000" err="1"/>
              <a:t>ArrayIndexOutOfBoundsException</a:t>
            </a:r>
            <a:r>
              <a:rPr lang="en-US" sz="2000"/>
              <a:t>  </a:t>
            </a:r>
          </a:p>
          <a:p>
            <a:endParaRPr lang="en-US" sz="2000"/>
          </a:p>
        </p:txBody>
      </p:sp>
      <p:sp>
        <p:nvSpPr>
          <p:cNvPr id="5" name="Footer Placeholder 4"/>
          <p:cNvSpPr>
            <a:spLocks noGrp="1"/>
          </p:cNvSpPr>
          <p:nvPr>
            <p:ph type="ftr" sz="quarter" idx="11"/>
          </p:nvPr>
        </p:nvSpPr>
        <p:spPr>
          <a:xfrm>
            <a:off x="2895600" y="6492875"/>
            <a:ext cx="2895600" cy="365125"/>
          </a:xfrm>
        </p:spPr>
        <p:txBody>
          <a:bodyPr/>
          <a:lstStyle/>
          <a:p>
            <a:r>
              <a:rPr lang="fi-FI" smtClean="0"/>
              <a:t>Unit-3 Java</a:t>
            </a:r>
            <a:endParaRPr lang="en-US"/>
          </a:p>
        </p:txBody>
      </p:sp>
      <p:sp>
        <p:nvSpPr>
          <p:cNvPr id="7" name="Title 1"/>
          <p:cNvSpPr txBox="1">
            <a:spLocks/>
          </p:cNvSpPr>
          <p:nvPr/>
        </p:nvSpPr>
        <p:spPr>
          <a:xfrm>
            <a:off x="457200" y="76200"/>
            <a:ext cx="8229600" cy="487362"/>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p>
            <a:pPr lvl="0" algn="ctr">
              <a:spcBef>
                <a:spcPct val="0"/>
              </a:spcBef>
              <a:defRPr/>
            </a:pPr>
            <a:r>
              <a:rPr lang="en-US" sz="2800" b="1">
                <a:solidFill>
                  <a:srgbClr val="0000FF"/>
                </a:solidFill>
              </a:rPr>
              <a:t>Common Scenarios of Java Exceptions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458200" cy="5257800"/>
          </a:xfrm>
        </p:spPr>
        <p:txBody>
          <a:bodyPr>
            <a:noAutofit/>
          </a:bodyPr>
          <a:lstStyle/>
          <a:p>
            <a:r>
              <a:rPr lang="en-US" sz="2000"/>
              <a:t>There are given some scenarios where unchecked exceptions may occur. They are as follows:</a:t>
            </a:r>
          </a:p>
          <a:p>
            <a:pPr>
              <a:buNone/>
            </a:pPr>
            <a:r>
              <a:rPr lang="en-US" sz="2000" b="1">
                <a:solidFill>
                  <a:srgbClr val="FF0000"/>
                </a:solidFill>
              </a:rPr>
              <a:t>1) A scenario where </a:t>
            </a:r>
            <a:r>
              <a:rPr lang="en-US" sz="2000" b="1" err="1">
                <a:solidFill>
                  <a:srgbClr val="FF0000"/>
                </a:solidFill>
              </a:rPr>
              <a:t>ArithmeticException</a:t>
            </a:r>
            <a:r>
              <a:rPr lang="en-US" sz="2000" b="1">
                <a:solidFill>
                  <a:srgbClr val="FF0000"/>
                </a:solidFill>
              </a:rPr>
              <a:t> occurs</a:t>
            </a:r>
          </a:p>
          <a:p>
            <a:r>
              <a:rPr lang="en-US" sz="2000"/>
              <a:t>If we divide any number by zero, there occurs an </a:t>
            </a:r>
            <a:r>
              <a:rPr lang="en-US" sz="2000" err="1"/>
              <a:t>ArithmeticException</a:t>
            </a:r>
            <a:r>
              <a:rPr lang="en-US" sz="2000"/>
              <a:t>.</a:t>
            </a:r>
          </a:p>
          <a:p>
            <a:r>
              <a:rPr lang="en-US" sz="2000" b="1" err="1"/>
              <a:t>int</a:t>
            </a:r>
            <a:r>
              <a:rPr lang="en-US" sz="2000"/>
              <a:t> a=50/0;//</a:t>
            </a:r>
            <a:r>
              <a:rPr lang="en-US" sz="2000" err="1"/>
              <a:t>ArithmeticException</a:t>
            </a:r>
            <a:r>
              <a:rPr lang="en-US" sz="2000"/>
              <a:t>  </a:t>
            </a:r>
          </a:p>
          <a:p>
            <a:pPr>
              <a:buNone/>
            </a:pPr>
            <a:r>
              <a:rPr lang="en-US" sz="2000" b="1">
                <a:solidFill>
                  <a:srgbClr val="FF0000"/>
                </a:solidFill>
              </a:rPr>
              <a:t>2) A scenario where </a:t>
            </a:r>
            <a:r>
              <a:rPr lang="en-US" sz="2000" b="1" err="1">
                <a:solidFill>
                  <a:srgbClr val="FF0000"/>
                </a:solidFill>
              </a:rPr>
              <a:t>NullPointerException</a:t>
            </a:r>
            <a:r>
              <a:rPr lang="en-US" sz="2000" b="1">
                <a:solidFill>
                  <a:srgbClr val="FF0000"/>
                </a:solidFill>
              </a:rPr>
              <a:t> occurs</a:t>
            </a:r>
          </a:p>
          <a:p>
            <a:r>
              <a:rPr lang="en-US" sz="2000"/>
              <a:t>If we have a null value in any </a:t>
            </a:r>
            <a:r>
              <a:rPr lang="en-US" sz="2000">
                <a:hlinkClick r:id="rId2"/>
              </a:rPr>
              <a:t>variable</a:t>
            </a:r>
            <a:r>
              <a:rPr lang="en-US" sz="2000"/>
              <a:t>, performing any operation on the variable throws a </a:t>
            </a:r>
            <a:r>
              <a:rPr lang="en-US" sz="2000" err="1"/>
              <a:t>NullPointerException</a:t>
            </a:r>
            <a:r>
              <a:rPr lang="en-US" sz="2000"/>
              <a:t>.</a:t>
            </a:r>
          </a:p>
          <a:p>
            <a:r>
              <a:rPr lang="en-US" sz="2000"/>
              <a:t>String s=null;  </a:t>
            </a:r>
          </a:p>
          <a:p>
            <a:r>
              <a:rPr lang="en-US" sz="2000"/>
              <a:t>System.out.println(</a:t>
            </a:r>
            <a:r>
              <a:rPr lang="en-US" sz="2000" err="1"/>
              <a:t>s.length</a:t>
            </a:r>
            <a:r>
              <a:rPr lang="en-US" sz="2000"/>
              <a:t>());//</a:t>
            </a:r>
            <a:r>
              <a:rPr lang="en-US" sz="2000" err="1"/>
              <a:t>NullPointerException</a:t>
            </a:r>
            <a:r>
              <a:rPr lang="en-US" sz="2000"/>
              <a:t>  </a:t>
            </a:r>
          </a:p>
          <a:p>
            <a:pPr>
              <a:buNone/>
            </a:pPr>
            <a:r>
              <a:rPr lang="en-US" sz="2000" b="1">
                <a:solidFill>
                  <a:srgbClr val="FF0000"/>
                </a:solidFill>
              </a:rPr>
              <a:t>3) A scenario where </a:t>
            </a:r>
            <a:r>
              <a:rPr lang="en-US" sz="2000" b="1" err="1">
                <a:solidFill>
                  <a:srgbClr val="FF0000"/>
                </a:solidFill>
              </a:rPr>
              <a:t>NumberFormatException</a:t>
            </a:r>
            <a:r>
              <a:rPr lang="en-US" sz="2000" b="1">
                <a:solidFill>
                  <a:srgbClr val="FF0000"/>
                </a:solidFill>
              </a:rPr>
              <a:t> occurs</a:t>
            </a:r>
          </a:p>
          <a:p>
            <a:r>
              <a:rPr lang="en-US" sz="2000"/>
              <a:t>If the formatting of any variable or number is mismatched, it may result into </a:t>
            </a:r>
            <a:r>
              <a:rPr lang="en-US" sz="2000" err="1"/>
              <a:t>NumberFormatException</a:t>
            </a:r>
            <a:r>
              <a:rPr lang="en-US" sz="2000"/>
              <a:t>. Suppose we have a string variable that has characters; converting this variable into digit will cause </a:t>
            </a:r>
            <a:r>
              <a:rPr lang="en-US" sz="2000" err="1"/>
              <a:t>NumberFormatException</a:t>
            </a:r>
            <a:r>
              <a:rPr lang="en-US" sz="2000"/>
              <a:t>.</a:t>
            </a:r>
          </a:p>
          <a:p>
            <a:r>
              <a:rPr lang="en-US" sz="2000"/>
              <a:t>String s="</a:t>
            </a:r>
            <a:r>
              <a:rPr lang="en-US" sz="2000" err="1"/>
              <a:t>abc</a:t>
            </a:r>
            <a:r>
              <a:rPr lang="en-US" sz="2000"/>
              <a:t>";  </a:t>
            </a:r>
          </a:p>
          <a:p>
            <a:r>
              <a:rPr lang="en-US" sz="2000" err="1"/>
              <a:t>int</a:t>
            </a:r>
            <a:r>
              <a:rPr lang="en-US" sz="2000"/>
              <a:t> i=</a:t>
            </a:r>
            <a:r>
              <a:rPr lang="en-US" sz="2000" err="1"/>
              <a:t>Integer.parseInt</a:t>
            </a:r>
            <a:r>
              <a:rPr lang="en-US" sz="2000"/>
              <a:t>(s);//</a:t>
            </a:r>
            <a:r>
              <a:rPr lang="en-US" sz="2000" err="1"/>
              <a:t>NumberFormatException</a:t>
            </a:r>
            <a:r>
              <a:rPr lang="en-US" sz="2000"/>
              <a:t>  </a:t>
            </a:r>
          </a:p>
          <a:p>
            <a:pPr>
              <a:buNone/>
            </a:pPr>
            <a:endParaRPr lang="en-US" sz="2000"/>
          </a:p>
        </p:txBody>
      </p:sp>
      <p:sp>
        <p:nvSpPr>
          <p:cNvPr id="5" name="Footer Placeholder 4"/>
          <p:cNvSpPr>
            <a:spLocks noGrp="1"/>
          </p:cNvSpPr>
          <p:nvPr>
            <p:ph type="ftr" sz="quarter" idx="11"/>
          </p:nvPr>
        </p:nvSpPr>
        <p:spPr>
          <a:xfrm>
            <a:off x="2895600" y="6492875"/>
            <a:ext cx="2895600" cy="365125"/>
          </a:xfrm>
        </p:spPr>
        <p:txBody>
          <a:bodyPr/>
          <a:lstStyle/>
          <a:p>
            <a:r>
              <a:rPr lang="fi-FI" smtClean="0"/>
              <a:t>Unit-3 Java</a:t>
            </a:r>
            <a:endParaRPr lang="en-US"/>
          </a:p>
        </p:txBody>
      </p:sp>
      <p:sp>
        <p:nvSpPr>
          <p:cNvPr id="7" name="Title 1"/>
          <p:cNvSpPr txBox="1">
            <a:spLocks/>
          </p:cNvSpPr>
          <p:nvPr/>
        </p:nvSpPr>
        <p:spPr>
          <a:xfrm>
            <a:off x="457200" y="76200"/>
            <a:ext cx="8229600" cy="487362"/>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p>
            <a:pPr lvl="0" algn="ctr">
              <a:spcBef>
                <a:spcPct val="0"/>
              </a:spcBef>
              <a:defRPr/>
            </a:pPr>
            <a:r>
              <a:rPr lang="en-US" sz="2800" b="1">
                <a:solidFill>
                  <a:srgbClr val="0000FF"/>
                </a:solidFill>
              </a:rPr>
              <a:t>Common Scenarios of Java Exceptions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458200" cy="5257800"/>
          </a:xfrm>
        </p:spPr>
        <p:txBody>
          <a:bodyPr>
            <a:noAutofit/>
          </a:bodyPr>
          <a:lstStyle/>
          <a:p>
            <a:pPr>
              <a:spcBef>
                <a:spcPct val="0"/>
              </a:spcBef>
              <a:buNone/>
            </a:pPr>
            <a:r>
              <a:rPr lang="en-US" altLang="en-US" sz="2400"/>
              <a:t>class Exc2 {</a:t>
            </a:r>
          </a:p>
          <a:p>
            <a:pPr>
              <a:spcBef>
                <a:spcPct val="0"/>
              </a:spcBef>
              <a:buNone/>
            </a:pPr>
            <a:r>
              <a:rPr lang="en-US" altLang="en-US" sz="2400"/>
              <a:t>public static void main(String </a:t>
            </a:r>
            <a:r>
              <a:rPr lang="en-US" altLang="en-US" sz="2400" err="1"/>
              <a:t>args</a:t>
            </a:r>
            <a:r>
              <a:rPr lang="en-US" altLang="en-US" sz="2400"/>
              <a:t>[]) {</a:t>
            </a:r>
          </a:p>
          <a:p>
            <a:pPr>
              <a:spcBef>
                <a:spcPct val="0"/>
              </a:spcBef>
              <a:buNone/>
            </a:pPr>
            <a:r>
              <a:rPr lang="en-US" altLang="en-US" sz="2400" err="1"/>
              <a:t>int</a:t>
            </a:r>
            <a:r>
              <a:rPr lang="en-US" altLang="en-US" sz="2400"/>
              <a:t> d, a;</a:t>
            </a:r>
          </a:p>
          <a:p>
            <a:pPr>
              <a:spcBef>
                <a:spcPct val="0"/>
              </a:spcBef>
              <a:buNone/>
            </a:pPr>
            <a:r>
              <a:rPr lang="en-US" altLang="en-US" sz="2400"/>
              <a:t>try { // monitor a block of code.</a:t>
            </a:r>
          </a:p>
          <a:p>
            <a:pPr>
              <a:spcBef>
                <a:spcPct val="0"/>
              </a:spcBef>
              <a:buNone/>
            </a:pPr>
            <a:r>
              <a:rPr lang="en-US" altLang="en-US" sz="2400"/>
              <a:t>		d = 0;</a:t>
            </a:r>
          </a:p>
          <a:p>
            <a:pPr>
              <a:spcBef>
                <a:spcPct val="0"/>
              </a:spcBef>
              <a:buNone/>
            </a:pPr>
            <a:r>
              <a:rPr lang="en-US" altLang="en-US" sz="2400"/>
              <a:t>		a = 42 / d;</a:t>
            </a:r>
          </a:p>
          <a:p>
            <a:pPr>
              <a:spcBef>
                <a:spcPct val="0"/>
              </a:spcBef>
              <a:buNone/>
            </a:pPr>
            <a:r>
              <a:rPr lang="en-US" altLang="en-US" sz="2400"/>
              <a:t>		System.out.println("This will not be printed.");</a:t>
            </a:r>
          </a:p>
          <a:p>
            <a:pPr>
              <a:spcBef>
                <a:spcPct val="0"/>
              </a:spcBef>
              <a:buNone/>
            </a:pPr>
            <a:r>
              <a:rPr lang="en-US" altLang="en-US" sz="2400"/>
              <a:t>} catch (</a:t>
            </a:r>
            <a:r>
              <a:rPr lang="en-US" altLang="en-US" sz="2400" err="1"/>
              <a:t>ArithmeticException</a:t>
            </a:r>
            <a:r>
              <a:rPr lang="en-US" altLang="en-US" sz="2400"/>
              <a:t> e) </a:t>
            </a:r>
          </a:p>
          <a:p>
            <a:pPr>
              <a:spcBef>
                <a:spcPct val="0"/>
              </a:spcBef>
              <a:buNone/>
            </a:pPr>
            <a:r>
              <a:rPr lang="en-US" altLang="en-US" sz="2400"/>
              <a:t>{ </a:t>
            </a:r>
            <a:r>
              <a:rPr lang="en-US" altLang="en-US" sz="2400" b="1">
                <a:solidFill>
                  <a:srgbClr val="FF0000"/>
                </a:solidFill>
              </a:rPr>
              <a:t>// catch divide-by-zero error</a:t>
            </a:r>
          </a:p>
          <a:p>
            <a:pPr>
              <a:spcBef>
                <a:spcPct val="0"/>
              </a:spcBef>
              <a:buNone/>
            </a:pPr>
            <a:r>
              <a:rPr lang="en-US" altLang="en-US" sz="2400"/>
              <a:t>           System.out.println("Division by zero.");</a:t>
            </a:r>
          </a:p>
          <a:p>
            <a:pPr>
              <a:spcBef>
                <a:spcPct val="0"/>
              </a:spcBef>
              <a:buNone/>
            </a:pPr>
            <a:r>
              <a:rPr lang="en-US" altLang="en-US" sz="2400"/>
              <a:t>}</a:t>
            </a:r>
          </a:p>
          <a:p>
            <a:pPr>
              <a:spcBef>
                <a:spcPct val="0"/>
              </a:spcBef>
              <a:buNone/>
            </a:pPr>
            <a:r>
              <a:rPr lang="en-US" altLang="en-US" sz="2400"/>
              <a:t>System.out.println("After catch statement.");</a:t>
            </a:r>
          </a:p>
          <a:p>
            <a:pPr>
              <a:spcBef>
                <a:spcPct val="0"/>
              </a:spcBef>
              <a:buNone/>
            </a:pPr>
            <a:r>
              <a:rPr lang="en-US" altLang="en-US" sz="2400"/>
              <a:t>}</a:t>
            </a:r>
          </a:p>
          <a:p>
            <a:pPr>
              <a:spcBef>
                <a:spcPct val="0"/>
              </a:spcBef>
              <a:buNone/>
            </a:pPr>
            <a:r>
              <a:rPr lang="en-US" altLang="en-US" sz="2400"/>
              <a:t>}</a:t>
            </a:r>
          </a:p>
        </p:txBody>
      </p:sp>
      <p:sp>
        <p:nvSpPr>
          <p:cNvPr id="5" name="Footer Placeholder 4"/>
          <p:cNvSpPr>
            <a:spLocks noGrp="1"/>
          </p:cNvSpPr>
          <p:nvPr>
            <p:ph type="ftr" sz="quarter" idx="11"/>
          </p:nvPr>
        </p:nvSpPr>
        <p:spPr>
          <a:xfrm>
            <a:off x="2895600" y="6492875"/>
            <a:ext cx="2895600" cy="365125"/>
          </a:xfrm>
        </p:spPr>
        <p:txBody>
          <a:bodyPr/>
          <a:lstStyle/>
          <a:p>
            <a:r>
              <a:rPr lang="fi-FI" smtClean="0"/>
              <a:t>Unit-3 Java</a:t>
            </a:r>
            <a:endParaRPr lang="en-US"/>
          </a:p>
        </p:txBody>
      </p:sp>
      <p:sp>
        <p:nvSpPr>
          <p:cNvPr id="7" name="Title 1"/>
          <p:cNvSpPr txBox="1">
            <a:spLocks/>
          </p:cNvSpPr>
          <p:nvPr/>
        </p:nvSpPr>
        <p:spPr>
          <a:xfrm>
            <a:off x="457200" y="76200"/>
            <a:ext cx="8229600" cy="487362"/>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p>
            <a:pPr lvl="0" algn="ctr">
              <a:spcBef>
                <a:spcPct val="0"/>
              </a:spcBef>
              <a:defRPr/>
            </a:pPr>
            <a:r>
              <a:rPr lang="en-US" sz="2800" b="1">
                <a:solidFill>
                  <a:srgbClr val="0000FF"/>
                </a:solidFill>
              </a:rPr>
              <a:t>Using try and catch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274638"/>
            <a:ext cx="8229600" cy="411162"/>
          </a:xfrm>
        </p:spPr>
        <p:txBody>
          <a:bodyPr>
            <a:normAutofit fontScale="90000"/>
          </a:bodyPr>
          <a:lstStyle/>
          <a:p>
            <a:pPr>
              <a:defRPr/>
            </a:pPr>
            <a:r>
              <a:rPr lang="en-US" altLang="en-US" sz="2800" b="1">
                <a:solidFill>
                  <a:srgbClr val="0000CC"/>
                </a:solidFill>
                <a:latin typeface="+mn-lt"/>
              </a:rPr>
              <a:t>Using try and catch</a:t>
            </a:r>
          </a:p>
        </p:txBody>
      </p:sp>
      <p:pic>
        <p:nvPicPr>
          <p:cNvPr id="11267" name="Picture 2"/>
          <p:cNvPicPr>
            <a:picLocks noChangeAspect="1" noChangeArrowheads="1"/>
          </p:cNvPicPr>
          <p:nvPr/>
        </p:nvPicPr>
        <p:blipFill>
          <a:blip r:embed="rId2"/>
          <a:srcRect/>
          <a:stretch>
            <a:fillRect/>
          </a:stretch>
        </p:blipFill>
        <p:spPr bwMode="auto">
          <a:xfrm>
            <a:off x="381000" y="1066800"/>
            <a:ext cx="8375650" cy="4114800"/>
          </a:xfrm>
          <a:prstGeom prst="rect">
            <a:avLst/>
          </a:prstGeom>
          <a:noFill/>
          <a:ln w="9525">
            <a:noFill/>
            <a:miter lim="800000"/>
            <a:headEnd/>
            <a:tailEnd/>
          </a:ln>
        </p:spPr>
      </p:pic>
      <p:sp>
        <p:nvSpPr>
          <p:cNvPr id="40963" name="Rectangle 3"/>
          <p:cNvSpPr>
            <a:spLocks noChangeArrowheads="1"/>
          </p:cNvSpPr>
          <p:nvPr/>
        </p:nvSpPr>
        <p:spPr bwMode="auto">
          <a:xfrm>
            <a:off x="457200" y="5410200"/>
            <a:ext cx="7848600" cy="10160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nchor="ctr">
            <a:spAutoFit/>
          </a:bodyPr>
          <a:lstStyle/>
          <a:p>
            <a:pPr>
              <a:defRPr/>
            </a:pPr>
            <a:r>
              <a:rPr lang="en-US" sz="2000" b="1">
                <a:solidFill>
                  <a:srgbClr val="FF0000"/>
                </a:solidFill>
                <a:cs typeface="Arial" pitchFamily="34" charset="0"/>
              </a:rPr>
              <a:t>Output:</a:t>
            </a:r>
          </a:p>
          <a:p>
            <a:pPr>
              <a:defRPr/>
            </a:pPr>
            <a:r>
              <a:rPr lang="en-US" sz="2000">
                <a:solidFill>
                  <a:schemeClr val="tx1"/>
                </a:solidFill>
                <a:cs typeface="Arial" pitchFamily="34" charset="0"/>
              </a:rPr>
              <a:t>Exception thrown :</a:t>
            </a:r>
            <a:r>
              <a:rPr lang="en-US" sz="2000" err="1">
                <a:solidFill>
                  <a:schemeClr val="tx1"/>
                </a:solidFill>
                <a:cs typeface="Arial" pitchFamily="34" charset="0"/>
              </a:rPr>
              <a:t>java.lang.ArrayIndexOutOfBoundsException</a:t>
            </a:r>
            <a:r>
              <a:rPr lang="en-US" sz="2000">
                <a:solidFill>
                  <a:schemeClr val="tx1"/>
                </a:solidFill>
                <a:cs typeface="Arial" pitchFamily="34" charset="0"/>
              </a:rPr>
              <a:t>: 3 </a:t>
            </a:r>
          </a:p>
          <a:p>
            <a:pPr>
              <a:defRPr/>
            </a:pPr>
            <a:r>
              <a:rPr lang="en-US" sz="2000">
                <a:solidFill>
                  <a:schemeClr val="tx1"/>
                </a:solidFill>
                <a:cs typeface="Arial" pitchFamily="34" charset="0"/>
              </a:rPr>
              <a:t>Out of the block</a:t>
            </a:r>
            <a:r>
              <a:rPr lang="en-US" sz="1600">
                <a:solidFill>
                  <a:schemeClr val="tx1"/>
                </a:solidFill>
                <a:cs typeface="Arial" pitchFamily="34" charset="0"/>
              </a:rPr>
              <a:t> </a:t>
            </a:r>
            <a:endParaRPr lang="en-US" sz="4400">
              <a:solidFill>
                <a:schemeClr val="tx1"/>
              </a:solidFill>
              <a:cs typeface="Arial" pitchFamily="34" charset="0"/>
            </a:endParaRPr>
          </a:p>
        </p:txBody>
      </p:sp>
      <p:sp>
        <p:nvSpPr>
          <p:cNvPr id="5" name="Footer Placeholder 4"/>
          <p:cNvSpPr>
            <a:spLocks noGrp="1"/>
          </p:cNvSpPr>
          <p:nvPr>
            <p:ph type="ftr" sz="quarter" idx="11"/>
          </p:nvPr>
        </p:nvSpPr>
        <p:spPr/>
        <p:txBody>
          <a:bodyPr/>
          <a:lstStyle/>
          <a:p>
            <a:r>
              <a:rPr lang="fi-FI" smtClean="0"/>
              <a:t>Unit-3 Java</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487362"/>
          </a:xfrm>
        </p:spPr>
        <p:style>
          <a:lnRef idx="1">
            <a:schemeClr val="accent1"/>
          </a:lnRef>
          <a:fillRef idx="2">
            <a:schemeClr val="accent1"/>
          </a:fillRef>
          <a:effectRef idx="1">
            <a:schemeClr val="accent1"/>
          </a:effectRef>
          <a:fontRef idx="minor">
            <a:schemeClr val="dk1"/>
          </a:fontRef>
        </p:style>
        <p:txBody>
          <a:bodyPr>
            <a:noAutofit/>
          </a:bodyPr>
          <a:lstStyle/>
          <a:p>
            <a:r>
              <a:rPr lang="en-US" sz="2800" b="1">
                <a:solidFill>
                  <a:srgbClr val="0000FF"/>
                </a:solidFill>
              </a:rPr>
              <a:t>Unit-3</a:t>
            </a:r>
          </a:p>
        </p:txBody>
      </p:sp>
      <p:sp>
        <p:nvSpPr>
          <p:cNvPr id="3" name="Content Placeholder 2"/>
          <p:cNvSpPr>
            <a:spLocks noGrp="1"/>
          </p:cNvSpPr>
          <p:nvPr>
            <p:ph idx="1"/>
          </p:nvPr>
        </p:nvSpPr>
        <p:spPr>
          <a:xfrm>
            <a:off x="533400" y="685800"/>
            <a:ext cx="8229600" cy="5334000"/>
          </a:xfrm>
        </p:spPr>
        <p:txBody>
          <a:bodyPr>
            <a:noAutofit/>
          </a:bodyPr>
          <a:lstStyle/>
          <a:p>
            <a:pPr algn="just"/>
            <a:r>
              <a:rPr lang="en-US" sz="2800" b="1">
                <a:solidFill>
                  <a:srgbClr val="FF0000"/>
                </a:solidFill>
              </a:rPr>
              <a:t>Java Exception Handling </a:t>
            </a:r>
          </a:p>
          <a:p>
            <a:pPr algn="just"/>
            <a:r>
              <a:rPr lang="en-US" sz="2800"/>
              <a:t>Java Exceptions, Java Exception Handling, Java try...catch, Java throw and throws, Java catch Multiple Exceptions, Java Annotations Types </a:t>
            </a:r>
          </a:p>
          <a:p>
            <a:pPr algn="just"/>
            <a:r>
              <a:rPr lang="en-US" sz="2800" b="1">
                <a:solidFill>
                  <a:srgbClr val="FF0000"/>
                </a:solidFill>
              </a:rPr>
              <a:t>Multithreading </a:t>
            </a:r>
          </a:p>
          <a:p>
            <a:pPr algn="just"/>
            <a:r>
              <a:rPr lang="en-US" sz="2800"/>
              <a:t>Introduction, Thread Creations, Thread Life Cycle, Life Cycle Methods, Java Synchronization methods, User-defined packages.</a:t>
            </a:r>
            <a:endParaRPr lang="en-US" sz="2400"/>
          </a:p>
        </p:txBody>
      </p:sp>
      <p:sp>
        <p:nvSpPr>
          <p:cNvPr id="5" name="Footer Placeholder 4"/>
          <p:cNvSpPr>
            <a:spLocks noGrp="1"/>
          </p:cNvSpPr>
          <p:nvPr>
            <p:ph type="ftr" sz="quarter" idx="11"/>
          </p:nvPr>
        </p:nvSpPr>
        <p:spPr/>
        <p:txBody>
          <a:bodyPr/>
          <a:lstStyle/>
          <a:p>
            <a:r>
              <a:rPr lang="fi-FI" smtClean="0"/>
              <a:t>Unit-3 Java</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198438"/>
            <a:ext cx="8229600" cy="411162"/>
          </a:xfrm>
        </p:spPr>
        <p:txBody>
          <a:bodyPr>
            <a:normAutofit fontScale="90000"/>
          </a:bodyPr>
          <a:lstStyle/>
          <a:p>
            <a:r>
              <a:rPr lang="en-US" altLang="en-US" sz="2800" b="1">
                <a:solidFill>
                  <a:srgbClr val="0000CC"/>
                </a:solidFill>
                <a:latin typeface="FranklinGothic-Demi"/>
              </a:rPr>
              <a:t>Multiple catch Clauses</a:t>
            </a:r>
          </a:p>
        </p:txBody>
      </p:sp>
      <p:sp>
        <p:nvSpPr>
          <p:cNvPr id="13315" name="Content Placeholder 2"/>
          <p:cNvSpPr>
            <a:spLocks noGrp="1"/>
          </p:cNvSpPr>
          <p:nvPr>
            <p:ph idx="1"/>
          </p:nvPr>
        </p:nvSpPr>
        <p:spPr>
          <a:xfrm>
            <a:off x="304800" y="838200"/>
            <a:ext cx="8610600" cy="5105400"/>
          </a:xfrm>
        </p:spPr>
        <p:txBody>
          <a:bodyPr/>
          <a:lstStyle/>
          <a:p>
            <a:pPr>
              <a:buFont typeface="Arial" pitchFamily="34" charset="0"/>
              <a:buNone/>
            </a:pPr>
            <a:r>
              <a:rPr lang="en-US" altLang="en-US" sz="2800">
                <a:solidFill>
                  <a:srgbClr val="FF0000"/>
                </a:solidFill>
              </a:rPr>
              <a:t>Here is the output generated by running it both ways:</a:t>
            </a:r>
          </a:p>
          <a:p>
            <a:pPr>
              <a:buFont typeface="Arial" pitchFamily="34" charset="0"/>
              <a:buNone/>
            </a:pPr>
            <a:r>
              <a:rPr lang="en-US" altLang="en-US" sz="2800"/>
              <a:t>C:\&gt;java MultiCatch</a:t>
            </a:r>
          </a:p>
          <a:p>
            <a:pPr>
              <a:buFont typeface="Arial" pitchFamily="34" charset="0"/>
              <a:buNone/>
            </a:pPr>
            <a:r>
              <a:rPr lang="en-US" altLang="en-US" sz="2800"/>
              <a:t>a = 0</a:t>
            </a:r>
          </a:p>
          <a:p>
            <a:pPr>
              <a:buFont typeface="Arial" pitchFamily="34" charset="0"/>
              <a:buNone/>
            </a:pPr>
            <a:r>
              <a:rPr lang="en-US" altLang="en-US" sz="2800"/>
              <a:t>Divide by 0: java.lang.ArithmeticException: / by zero</a:t>
            </a:r>
          </a:p>
          <a:p>
            <a:pPr>
              <a:buFont typeface="Arial" pitchFamily="34" charset="0"/>
              <a:buNone/>
            </a:pPr>
            <a:r>
              <a:rPr lang="en-US" altLang="en-US" sz="2800"/>
              <a:t>After try/catch blocks.</a:t>
            </a:r>
          </a:p>
          <a:p>
            <a:pPr>
              <a:buFont typeface="Arial" pitchFamily="34" charset="0"/>
              <a:buNone/>
            </a:pPr>
            <a:r>
              <a:rPr lang="en-US" altLang="en-US" sz="2800"/>
              <a:t>C:\&gt;java MultiCatch TestArg</a:t>
            </a:r>
          </a:p>
          <a:p>
            <a:pPr>
              <a:buFont typeface="Arial" pitchFamily="34" charset="0"/>
              <a:buNone/>
            </a:pPr>
            <a:r>
              <a:rPr lang="en-US" altLang="en-US" sz="2800"/>
              <a:t>a = 1</a:t>
            </a:r>
          </a:p>
          <a:p>
            <a:pPr>
              <a:buFont typeface="Arial" pitchFamily="34" charset="0"/>
              <a:buNone/>
            </a:pPr>
            <a:r>
              <a:rPr lang="en-US" altLang="en-US" sz="2800"/>
              <a:t>Array index oob: java.lang.ArrayIndexOutOfBoundsException</a:t>
            </a:r>
          </a:p>
          <a:p>
            <a:pPr>
              <a:buFont typeface="Arial" pitchFamily="34" charset="0"/>
              <a:buNone/>
            </a:pPr>
            <a:r>
              <a:rPr lang="en-US" altLang="en-US" sz="2800"/>
              <a:t>After try/catch blocks.</a:t>
            </a:r>
            <a:endParaRPr lang="en-US" altLang="en-US" sz="2500"/>
          </a:p>
        </p:txBody>
      </p:sp>
      <p:sp>
        <p:nvSpPr>
          <p:cNvPr id="4" name="Footer Placeholder 3"/>
          <p:cNvSpPr>
            <a:spLocks noGrp="1"/>
          </p:cNvSpPr>
          <p:nvPr>
            <p:ph type="ftr" sz="quarter" idx="11"/>
          </p:nvPr>
        </p:nvSpPr>
        <p:spPr/>
        <p:txBody>
          <a:bodyPr/>
          <a:lstStyle/>
          <a:p>
            <a:r>
              <a:rPr lang="fi-FI" smtClean="0"/>
              <a:t>Unit-3 Java</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46038"/>
            <a:ext cx="8229600" cy="411162"/>
          </a:xfrm>
        </p:spPr>
        <p:txBody>
          <a:bodyPr>
            <a:normAutofit fontScale="90000"/>
          </a:bodyPr>
          <a:lstStyle/>
          <a:p>
            <a:pPr>
              <a:defRPr/>
            </a:pPr>
            <a:r>
              <a:rPr lang="en-US" altLang="en-US" sz="2800" b="1">
                <a:solidFill>
                  <a:srgbClr val="0000CC"/>
                </a:solidFill>
                <a:latin typeface="+mn-lt"/>
              </a:rPr>
              <a:t>Multiple catch Clauses</a:t>
            </a:r>
          </a:p>
        </p:txBody>
      </p:sp>
      <p:sp>
        <p:nvSpPr>
          <p:cNvPr id="12291" name="Content Placeholder 2"/>
          <p:cNvSpPr>
            <a:spLocks noGrp="1"/>
          </p:cNvSpPr>
          <p:nvPr>
            <p:ph idx="1"/>
          </p:nvPr>
        </p:nvSpPr>
        <p:spPr>
          <a:xfrm>
            <a:off x="304800" y="533400"/>
            <a:ext cx="8610600" cy="6172200"/>
          </a:xfrm>
        </p:spPr>
        <p:txBody>
          <a:bodyPr/>
          <a:lstStyle/>
          <a:p>
            <a:pPr>
              <a:spcBef>
                <a:spcPct val="0"/>
              </a:spcBef>
              <a:buFont typeface="Arial" pitchFamily="34" charset="0"/>
              <a:buNone/>
            </a:pPr>
            <a:r>
              <a:rPr lang="en-US" altLang="en-US" sz="2400"/>
              <a:t>class MultiCatch {</a:t>
            </a:r>
          </a:p>
          <a:p>
            <a:pPr>
              <a:spcBef>
                <a:spcPct val="0"/>
              </a:spcBef>
              <a:buFont typeface="Arial" pitchFamily="34" charset="0"/>
              <a:buNone/>
            </a:pPr>
            <a:r>
              <a:rPr lang="en-US" altLang="en-US" sz="2400"/>
              <a:t>public static void main(String args[]) {</a:t>
            </a:r>
          </a:p>
          <a:p>
            <a:pPr>
              <a:spcBef>
                <a:spcPct val="0"/>
              </a:spcBef>
              <a:buFont typeface="Arial" pitchFamily="34" charset="0"/>
              <a:buNone/>
            </a:pPr>
            <a:r>
              <a:rPr lang="en-US" altLang="en-US" sz="2400"/>
              <a:t>try {</a:t>
            </a:r>
          </a:p>
          <a:p>
            <a:pPr>
              <a:spcBef>
                <a:spcPct val="0"/>
              </a:spcBef>
              <a:buFont typeface="Arial" pitchFamily="34" charset="0"/>
              <a:buNone/>
            </a:pPr>
            <a:r>
              <a:rPr lang="en-US" altLang="en-US" sz="2400"/>
              <a:t>	int a = args.length;</a:t>
            </a:r>
          </a:p>
          <a:p>
            <a:pPr>
              <a:spcBef>
                <a:spcPct val="0"/>
              </a:spcBef>
              <a:buFont typeface="Arial" pitchFamily="34" charset="0"/>
              <a:buNone/>
            </a:pPr>
            <a:r>
              <a:rPr lang="en-US" altLang="en-US" sz="2400"/>
              <a:t>	System.out.println("a = " + a);</a:t>
            </a:r>
          </a:p>
          <a:p>
            <a:pPr>
              <a:spcBef>
                <a:spcPct val="0"/>
              </a:spcBef>
              <a:buFont typeface="Arial" pitchFamily="34" charset="0"/>
              <a:buNone/>
            </a:pPr>
            <a:r>
              <a:rPr lang="en-US" altLang="en-US" sz="2400"/>
              <a:t>	int b = 42 / a;</a:t>
            </a:r>
          </a:p>
          <a:p>
            <a:pPr>
              <a:spcBef>
                <a:spcPct val="0"/>
              </a:spcBef>
              <a:buFont typeface="Arial" pitchFamily="34" charset="0"/>
              <a:buNone/>
            </a:pPr>
            <a:r>
              <a:rPr lang="en-US" altLang="en-US" sz="2400"/>
              <a:t>	int c[] = { 1 };</a:t>
            </a:r>
          </a:p>
          <a:p>
            <a:pPr>
              <a:spcBef>
                <a:spcPct val="0"/>
              </a:spcBef>
              <a:buFont typeface="Arial" pitchFamily="34" charset="0"/>
              <a:buNone/>
            </a:pPr>
            <a:r>
              <a:rPr lang="en-US" altLang="en-US" sz="2400"/>
              <a:t>	c[42] = 99;</a:t>
            </a:r>
          </a:p>
          <a:p>
            <a:pPr>
              <a:spcBef>
                <a:spcPct val="0"/>
              </a:spcBef>
              <a:buFont typeface="Arial" pitchFamily="34" charset="0"/>
              <a:buNone/>
            </a:pPr>
            <a:r>
              <a:rPr lang="en-US" altLang="en-US" sz="2400"/>
              <a:t>} catch(ArithmeticException e) {</a:t>
            </a:r>
          </a:p>
          <a:p>
            <a:pPr>
              <a:spcBef>
                <a:spcPct val="0"/>
              </a:spcBef>
              <a:buFont typeface="Arial" pitchFamily="34" charset="0"/>
              <a:buNone/>
            </a:pPr>
            <a:r>
              <a:rPr lang="en-US" altLang="en-US" sz="2400"/>
              <a:t>		System.out.println("Divide by 0: " + e);</a:t>
            </a:r>
          </a:p>
          <a:p>
            <a:pPr>
              <a:spcBef>
                <a:spcPct val="0"/>
              </a:spcBef>
              <a:buFont typeface="Arial" pitchFamily="34" charset="0"/>
              <a:buNone/>
            </a:pPr>
            <a:r>
              <a:rPr lang="en-US" altLang="en-US" sz="2400"/>
              <a:t>} catch(ArrayIndexOutOfBoundsException e) {</a:t>
            </a:r>
          </a:p>
          <a:p>
            <a:pPr>
              <a:spcBef>
                <a:spcPct val="0"/>
              </a:spcBef>
              <a:buFont typeface="Arial" pitchFamily="34" charset="0"/>
              <a:buNone/>
            </a:pPr>
            <a:r>
              <a:rPr lang="en-US" altLang="en-US" sz="2400"/>
              <a:t>		System.out.println("Array index oob: " + e);</a:t>
            </a:r>
          </a:p>
          <a:p>
            <a:pPr>
              <a:spcBef>
                <a:spcPct val="0"/>
              </a:spcBef>
              <a:buFont typeface="Arial" pitchFamily="34" charset="0"/>
              <a:buNone/>
            </a:pPr>
            <a:r>
              <a:rPr lang="en-US" altLang="en-US" sz="2400"/>
              <a:t>}</a:t>
            </a:r>
          </a:p>
          <a:p>
            <a:pPr>
              <a:spcBef>
                <a:spcPct val="0"/>
              </a:spcBef>
              <a:buFont typeface="Arial" pitchFamily="34" charset="0"/>
              <a:buNone/>
            </a:pPr>
            <a:r>
              <a:rPr lang="en-US" altLang="en-US" sz="2400"/>
              <a:t>System.out.println("After try/catch blocks.");</a:t>
            </a:r>
          </a:p>
          <a:p>
            <a:pPr>
              <a:spcBef>
                <a:spcPct val="0"/>
              </a:spcBef>
              <a:buFont typeface="Arial" pitchFamily="34" charset="0"/>
              <a:buNone/>
            </a:pPr>
            <a:r>
              <a:rPr lang="en-US" altLang="en-US" sz="2400"/>
              <a:t>} </a:t>
            </a:r>
          </a:p>
          <a:p>
            <a:pPr>
              <a:spcBef>
                <a:spcPct val="0"/>
              </a:spcBef>
              <a:buFont typeface="Arial" pitchFamily="34" charset="0"/>
              <a:buNone/>
            </a:pPr>
            <a:r>
              <a:rPr lang="en-US" altLang="en-US" sz="2400"/>
              <a:t>}</a:t>
            </a:r>
          </a:p>
        </p:txBody>
      </p:sp>
      <p:sp>
        <p:nvSpPr>
          <p:cNvPr id="4" name="Footer Placeholder 3"/>
          <p:cNvSpPr>
            <a:spLocks noGrp="1"/>
          </p:cNvSpPr>
          <p:nvPr>
            <p:ph type="ftr" sz="quarter" idx="11"/>
          </p:nvPr>
        </p:nvSpPr>
        <p:spPr/>
        <p:txBody>
          <a:bodyPr/>
          <a:lstStyle/>
          <a:p>
            <a:r>
              <a:rPr lang="fi-FI" smtClean="0"/>
              <a:t>Unit-3 Java</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295400" y="614363"/>
            <a:ext cx="2209800" cy="258762"/>
          </a:xfrm>
        </p:spPr>
        <p:txBody>
          <a:bodyPr>
            <a:normAutofit fontScale="90000"/>
          </a:bodyPr>
          <a:lstStyle/>
          <a:p>
            <a:pPr>
              <a:defRPr/>
            </a:pPr>
            <a:r>
              <a:rPr lang="en-US" altLang="en-US" sz="3200" b="1">
                <a:solidFill>
                  <a:srgbClr val="0000CC"/>
                </a:solidFill>
                <a:latin typeface="+mn-lt"/>
              </a:rPr>
              <a:t>throw</a:t>
            </a:r>
          </a:p>
        </p:txBody>
      </p:sp>
      <p:sp>
        <p:nvSpPr>
          <p:cNvPr id="14339" name="Content Placeholder 2"/>
          <p:cNvSpPr>
            <a:spLocks noGrp="1"/>
          </p:cNvSpPr>
          <p:nvPr>
            <p:ph idx="1"/>
          </p:nvPr>
        </p:nvSpPr>
        <p:spPr>
          <a:xfrm>
            <a:off x="533400" y="1219200"/>
            <a:ext cx="8153400" cy="5257800"/>
          </a:xfrm>
        </p:spPr>
        <p:txBody>
          <a:bodyPr>
            <a:normAutofit lnSpcReduction="10000"/>
          </a:bodyPr>
          <a:lstStyle/>
          <a:p>
            <a:pPr>
              <a:spcBef>
                <a:spcPct val="0"/>
              </a:spcBef>
              <a:buFont typeface="Arial" pitchFamily="34" charset="0"/>
              <a:buNone/>
            </a:pPr>
            <a:r>
              <a:rPr lang="en-US" altLang="en-US" sz="2400"/>
              <a:t>class ThrowDemo {</a:t>
            </a:r>
          </a:p>
          <a:p>
            <a:pPr>
              <a:spcBef>
                <a:spcPct val="0"/>
              </a:spcBef>
              <a:buFont typeface="Arial" pitchFamily="34" charset="0"/>
              <a:buNone/>
            </a:pPr>
            <a:r>
              <a:rPr lang="en-US" altLang="en-US" sz="2400"/>
              <a:t>static void demoproc() {</a:t>
            </a:r>
          </a:p>
          <a:p>
            <a:pPr>
              <a:spcBef>
                <a:spcPct val="0"/>
              </a:spcBef>
              <a:buFont typeface="Arial" pitchFamily="34" charset="0"/>
              <a:buNone/>
            </a:pPr>
            <a:r>
              <a:rPr lang="en-US" altLang="en-US" sz="2400"/>
              <a:t>try {</a:t>
            </a:r>
          </a:p>
          <a:p>
            <a:pPr>
              <a:spcBef>
                <a:spcPct val="0"/>
              </a:spcBef>
              <a:buFont typeface="Arial" pitchFamily="34" charset="0"/>
              <a:buNone/>
            </a:pPr>
            <a:r>
              <a:rPr lang="en-US" altLang="en-US" sz="2400"/>
              <a:t>	throw new NullPointerException("demo");</a:t>
            </a:r>
          </a:p>
          <a:p>
            <a:pPr>
              <a:spcBef>
                <a:spcPct val="0"/>
              </a:spcBef>
              <a:buFont typeface="Arial" pitchFamily="34" charset="0"/>
              <a:buNone/>
            </a:pPr>
            <a:r>
              <a:rPr lang="en-US" altLang="en-US" sz="2400"/>
              <a:t>	} catch(NullPointerException e) </a:t>
            </a:r>
          </a:p>
          <a:p>
            <a:pPr>
              <a:spcBef>
                <a:spcPct val="0"/>
              </a:spcBef>
              <a:buFont typeface="Arial" pitchFamily="34" charset="0"/>
              <a:buNone/>
            </a:pPr>
            <a:r>
              <a:rPr lang="en-US" altLang="en-US" sz="2400"/>
              <a:t>		{</a:t>
            </a:r>
          </a:p>
          <a:p>
            <a:pPr>
              <a:spcBef>
                <a:spcPct val="0"/>
              </a:spcBef>
              <a:buFont typeface="Arial" pitchFamily="34" charset="0"/>
              <a:buNone/>
            </a:pPr>
            <a:r>
              <a:rPr lang="en-US" altLang="en-US" sz="2400"/>
              <a:t>		System.out.println("Caught inside demoproc.");</a:t>
            </a:r>
          </a:p>
          <a:p>
            <a:pPr>
              <a:spcBef>
                <a:spcPct val="0"/>
              </a:spcBef>
              <a:buFont typeface="Arial" pitchFamily="34" charset="0"/>
              <a:buNone/>
            </a:pPr>
            <a:r>
              <a:rPr lang="en-US" altLang="en-US" sz="2400"/>
              <a:t>		throw e; // rethrow the exception</a:t>
            </a:r>
          </a:p>
          <a:p>
            <a:pPr>
              <a:spcBef>
                <a:spcPct val="0"/>
              </a:spcBef>
              <a:buFont typeface="Arial" pitchFamily="34" charset="0"/>
              <a:buNone/>
            </a:pPr>
            <a:r>
              <a:rPr lang="en-US" altLang="en-US" sz="2400"/>
              <a:t>		} </a:t>
            </a:r>
          </a:p>
          <a:p>
            <a:pPr>
              <a:spcBef>
                <a:spcPct val="0"/>
              </a:spcBef>
              <a:buFont typeface="Arial" pitchFamily="34" charset="0"/>
              <a:buNone/>
            </a:pPr>
            <a:r>
              <a:rPr lang="en-US" altLang="en-US" sz="2400"/>
              <a:t>}</a:t>
            </a:r>
          </a:p>
          <a:p>
            <a:pPr>
              <a:spcBef>
                <a:spcPct val="0"/>
              </a:spcBef>
              <a:buFont typeface="Arial" pitchFamily="34" charset="0"/>
              <a:buNone/>
            </a:pPr>
            <a:r>
              <a:rPr lang="en-US" altLang="en-US" sz="2400"/>
              <a:t>public static void main(String args[]) {</a:t>
            </a:r>
          </a:p>
          <a:p>
            <a:pPr>
              <a:spcBef>
                <a:spcPct val="0"/>
              </a:spcBef>
              <a:buFont typeface="Arial" pitchFamily="34" charset="0"/>
              <a:buNone/>
            </a:pPr>
            <a:r>
              <a:rPr lang="en-US" altLang="en-US" sz="2400"/>
              <a:t>try 	{	demoproc();</a:t>
            </a:r>
          </a:p>
          <a:p>
            <a:pPr>
              <a:spcBef>
                <a:spcPct val="0"/>
              </a:spcBef>
              <a:buFont typeface="Arial" pitchFamily="34" charset="0"/>
              <a:buNone/>
            </a:pPr>
            <a:r>
              <a:rPr lang="en-US" altLang="en-US" sz="2400"/>
              <a:t>		} catch(NullPointerException e) </a:t>
            </a:r>
          </a:p>
          <a:p>
            <a:pPr>
              <a:spcBef>
                <a:spcPct val="0"/>
              </a:spcBef>
              <a:buFont typeface="Arial" pitchFamily="34" charset="0"/>
              <a:buNone/>
            </a:pPr>
            <a:r>
              <a:rPr lang="en-US" altLang="en-US" sz="2400"/>
              <a:t>			{ System.out.println("Recaught: " + e);  } </a:t>
            </a:r>
          </a:p>
          <a:p>
            <a:pPr>
              <a:spcBef>
                <a:spcPct val="0"/>
              </a:spcBef>
              <a:buFont typeface="Arial" pitchFamily="34" charset="0"/>
              <a:buNone/>
            </a:pPr>
            <a:r>
              <a:rPr lang="en-US" altLang="en-US" sz="2400"/>
              <a:t>} }</a:t>
            </a:r>
          </a:p>
        </p:txBody>
      </p:sp>
      <p:sp>
        <p:nvSpPr>
          <p:cNvPr id="4" name="Rectangle 3"/>
          <p:cNvSpPr/>
          <p:nvPr/>
        </p:nvSpPr>
        <p:spPr>
          <a:xfrm>
            <a:off x="3886200" y="1076325"/>
            <a:ext cx="4724400" cy="92392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just" eaLnBrk="1" hangingPunct="1">
              <a:buFont typeface="Arial" pitchFamily="34" charset="0"/>
              <a:buNone/>
              <a:defRPr/>
            </a:pPr>
            <a:r>
              <a:rPr lang="en-US" b="1">
                <a:solidFill>
                  <a:srgbClr val="FF0000"/>
                </a:solidFill>
              </a:rPr>
              <a:t>output:</a:t>
            </a:r>
          </a:p>
          <a:p>
            <a:pPr algn="just" eaLnBrk="1" hangingPunct="1">
              <a:buFont typeface="Arial" pitchFamily="34" charset="0"/>
              <a:buNone/>
              <a:defRPr/>
            </a:pPr>
            <a:r>
              <a:rPr lang="en-US"/>
              <a:t>Caught inside </a:t>
            </a:r>
            <a:r>
              <a:rPr lang="en-US" err="1"/>
              <a:t>demoproc</a:t>
            </a:r>
            <a:r>
              <a:rPr lang="en-US"/>
              <a:t>.</a:t>
            </a:r>
          </a:p>
          <a:p>
            <a:pPr algn="just" eaLnBrk="1" hangingPunct="1">
              <a:buFont typeface="Arial" pitchFamily="34" charset="0"/>
              <a:buNone/>
              <a:defRPr/>
            </a:pPr>
            <a:r>
              <a:rPr lang="en-US" err="1"/>
              <a:t>Recaught</a:t>
            </a:r>
            <a:r>
              <a:rPr lang="en-US"/>
              <a:t>: </a:t>
            </a:r>
            <a:r>
              <a:rPr lang="en-US" err="1"/>
              <a:t>java.lang.NullPointerException</a:t>
            </a:r>
            <a:r>
              <a:rPr lang="en-US"/>
              <a:t>: demo</a:t>
            </a:r>
          </a:p>
        </p:txBody>
      </p:sp>
      <p:sp>
        <p:nvSpPr>
          <p:cNvPr id="5" name="Footer Placeholder 4"/>
          <p:cNvSpPr>
            <a:spLocks noGrp="1"/>
          </p:cNvSpPr>
          <p:nvPr>
            <p:ph type="ftr" sz="quarter" idx="11"/>
          </p:nvPr>
        </p:nvSpPr>
        <p:spPr/>
        <p:txBody>
          <a:bodyPr/>
          <a:lstStyle/>
          <a:p>
            <a:r>
              <a:rPr lang="fi-FI" smtClean="0"/>
              <a:t>Unit-3 Java</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762000"/>
            <a:ext cx="8229600" cy="179388"/>
          </a:xfrm>
        </p:spPr>
        <p:txBody>
          <a:bodyPr>
            <a:normAutofit fontScale="90000"/>
          </a:bodyPr>
          <a:lstStyle/>
          <a:p>
            <a:pPr>
              <a:defRPr/>
            </a:pPr>
            <a:r>
              <a:rPr lang="en-US" altLang="en-US" sz="3200" b="1">
                <a:solidFill>
                  <a:srgbClr val="0000CC"/>
                </a:solidFill>
                <a:latin typeface="+mn-lt"/>
              </a:rPr>
              <a:t>throw</a:t>
            </a:r>
          </a:p>
        </p:txBody>
      </p:sp>
      <p:sp>
        <p:nvSpPr>
          <p:cNvPr id="15363" name="Content Placeholder 3"/>
          <p:cNvSpPr>
            <a:spLocks noGrp="1"/>
          </p:cNvSpPr>
          <p:nvPr>
            <p:ph idx="1"/>
          </p:nvPr>
        </p:nvSpPr>
        <p:spPr>
          <a:xfrm>
            <a:off x="457200" y="1371600"/>
            <a:ext cx="8458200" cy="4114800"/>
          </a:xfrm>
        </p:spPr>
        <p:txBody>
          <a:bodyPr>
            <a:normAutofit lnSpcReduction="10000"/>
          </a:bodyPr>
          <a:lstStyle/>
          <a:p>
            <a:pPr algn="just"/>
            <a:r>
              <a:rPr lang="en-US" altLang="en-US" sz="2800"/>
              <a:t>This program gets two chances to deal with the same error. </a:t>
            </a:r>
          </a:p>
          <a:p>
            <a:pPr algn="just"/>
            <a:r>
              <a:rPr lang="en-US" altLang="en-US" sz="2800"/>
              <a:t>First, </a:t>
            </a:r>
            <a:r>
              <a:rPr lang="en-US" altLang="en-US" sz="2800" b="1">
                <a:solidFill>
                  <a:srgbClr val="FF0000"/>
                </a:solidFill>
              </a:rPr>
              <a:t>main( ) </a:t>
            </a:r>
            <a:r>
              <a:rPr lang="en-US" altLang="en-US" sz="2800"/>
              <a:t>sets up an exception context and then calls </a:t>
            </a:r>
            <a:r>
              <a:rPr lang="en-US" altLang="en-US" sz="2800" b="1"/>
              <a:t>demoproc( ). </a:t>
            </a:r>
          </a:p>
          <a:p>
            <a:pPr algn="just"/>
            <a:r>
              <a:rPr lang="en-US" altLang="en-US" sz="2800"/>
              <a:t>The</a:t>
            </a:r>
            <a:r>
              <a:rPr lang="en-US" altLang="en-US" sz="2800" b="1"/>
              <a:t> </a:t>
            </a:r>
            <a:r>
              <a:rPr lang="en-US" altLang="en-US" sz="2800" b="1">
                <a:solidFill>
                  <a:srgbClr val="FF0000"/>
                </a:solidFill>
              </a:rPr>
              <a:t>demoproc( ) </a:t>
            </a:r>
            <a:r>
              <a:rPr lang="en-US" altLang="en-US" sz="2800"/>
              <a:t>method then sets up another exception-handling context and immediately throws a new instance of </a:t>
            </a:r>
            <a:r>
              <a:rPr lang="en-US" altLang="en-US" sz="2800" b="1"/>
              <a:t>NullPointerException, </a:t>
            </a:r>
            <a:r>
              <a:rPr lang="en-US" altLang="en-US" sz="2800"/>
              <a:t>which is caught on the next line. </a:t>
            </a:r>
          </a:p>
          <a:p>
            <a:pPr algn="just"/>
            <a:r>
              <a:rPr lang="en-US" altLang="en-US" sz="2800"/>
              <a:t>The exception is then re-thrown. </a:t>
            </a:r>
          </a:p>
          <a:p>
            <a:pPr algn="just">
              <a:buFont typeface="Arial" pitchFamily="34" charset="0"/>
              <a:buNone/>
            </a:pPr>
            <a:endParaRPr lang="en-US" altLang="en-US" sz="2800"/>
          </a:p>
        </p:txBody>
      </p:sp>
      <p:sp>
        <p:nvSpPr>
          <p:cNvPr id="4" name="Footer Placeholder 3"/>
          <p:cNvSpPr>
            <a:spLocks noGrp="1"/>
          </p:cNvSpPr>
          <p:nvPr>
            <p:ph type="ftr" sz="quarter" idx="11"/>
          </p:nvPr>
        </p:nvSpPr>
        <p:spPr/>
        <p:txBody>
          <a:bodyPr/>
          <a:lstStyle/>
          <a:p>
            <a:r>
              <a:rPr lang="fi-FI" smtClean="0"/>
              <a:t>Unit-3 Java</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609600"/>
            <a:ext cx="8229600" cy="258763"/>
          </a:xfrm>
        </p:spPr>
        <p:txBody>
          <a:bodyPr>
            <a:normAutofit fontScale="90000"/>
          </a:bodyPr>
          <a:lstStyle/>
          <a:p>
            <a:r>
              <a:rPr lang="en-US" altLang="en-US" sz="3200" b="1">
                <a:solidFill>
                  <a:srgbClr val="0000CC"/>
                </a:solidFill>
              </a:rPr>
              <a:t>throws</a:t>
            </a:r>
          </a:p>
        </p:txBody>
      </p:sp>
      <p:sp>
        <p:nvSpPr>
          <p:cNvPr id="16387" name="Content Placeholder 3"/>
          <p:cNvSpPr>
            <a:spLocks noGrp="1"/>
          </p:cNvSpPr>
          <p:nvPr>
            <p:ph idx="1"/>
          </p:nvPr>
        </p:nvSpPr>
        <p:spPr>
          <a:xfrm>
            <a:off x="685800" y="1066800"/>
            <a:ext cx="8001000" cy="4191000"/>
          </a:xfrm>
        </p:spPr>
        <p:txBody>
          <a:bodyPr>
            <a:normAutofit lnSpcReduction="10000"/>
          </a:bodyPr>
          <a:lstStyle/>
          <a:p>
            <a:pPr algn="just"/>
            <a:r>
              <a:rPr lang="en-US" altLang="en-US" sz="2800"/>
              <a:t>A throws clause </a:t>
            </a:r>
            <a:r>
              <a:rPr lang="en-US" altLang="en-US" sz="2800" b="1">
                <a:solidFill>
                  <a:srgbClr val="FF0000"/>
                </a:solidFill>
              </a:rPr>
              <a:t>lists the types </a:t>
            </a:r>
            <a:r>
              <a:rPr lang="en-US" altLang="en-US" sz="2800"/>
              <a:t>of exceptions that a method might throw. </a:t>
            </a:r>
          </a:p>
          <a:p>
            <a:pPr algn="just"/>
            <a:r>
              <a:rPr lang="en-US" altLang="en-US" sz="2800"/>
              <a:t>All other exceptions that a method can throw must be declared in the </a:t>
            </a:r>
            <a:r>
              <a:rPr lang="en-US" altLang="en-US" sz="2800" b="1"/>
              <a:t>throws clause.</a:t>
            </a:r>
          </a:p>
          <a:p>
            <a:pPr algn="just"/>
            <a:r>
              <a:rPr lang="en-US" altLang="en-US" sz="2800" b="1"/>
              <a:t> If </a:t>
            </a:r>
            <a:r>
              <a:rPr lang="en-US" altLang="en-US" sz="2800"/>
              <a:t>they are not, a compile-time error will result.</a:t>
            </a:r>
          </a:p>
          <a:p>
            <a:pPr algn="just">
              <a:buFont typeface="Arial" pitchFamily="34" charset="0"/>
              <a:buNone/>
            </a:pPr>
            <a:r>
              <a:rPr lang="en-US" altLang="en-US" sz="2400" b="1" i="1">
                <a:solidFill>
                  <a:srgbClr val="FF0000"/>
                </a:solidFill>
              </a:rPr>
              <a:t>Type method-name(parameter-list) throws exception-list</a:t>
            </a:r>
          </a:p>
          <a:p>
            <a:pPr algn="just">
              <a:buFont typeface="Arial" pitchFamily="34" charset="0"/>
              <a:buNone/>
            </a:pPr>
            <a:r>
              <a:rPr lang="en-US" altLang="en-US" sz="2800" b="1">
                <a:solidFill>
                  <a:srgbClr val="FF0000"/>
                </a:solidFill>
              </a:rPr>
              <a:t>{		// body of method	}</a:t>
            </a:r>
          </a:p>
          <a:p>
            <a:pPr algn="just"/>
            <a:r>
              <a:rPr lang="en-US" altLang="en-US" sz="2800"/>
              <a:t>Here, </a:t>
            </a:r>
            <a:r>
              <a:rPr lang="en-US" altLang="en-US" sz="2800" b="1" i="1"/>
              <a:t>exception-list</a:t>
            </a:r>
            <a:r>
              <a:rPr lang="en-US" altLang="en-US" sz="2800" i="1"/>
              <a:t> is a comma-separated list of the exceptions that a method can throw.</a:t>
            </a:r>
          </a:p>
        </p:txBody>
      </p:sp>
      <p:sp>
        <p:nvSpPr>
          <p:cNvPr id="4" name="Footer Placeholder 3"/>
          <p:cNvSpPr>
            <a:spLocks noGrp="1"/>
          </p:cNvSpPr>
          <p:nvPr>
            <p:ph type="ftr" sz="quarter" idx="11"/>
          </p:nvPr>
        </p:nvSpPr>
        <p:spPr/>
        <p:txBody>
          <a:bodyPr/>
          <a:lstStyle/>
          <a:p>
            <a:r>
              <a:rPr lang="fi-FI" smtClean="0"/>
              <a:t>Unit-3 Java</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81000" y="762000"/>
            <a:ext cx="8229600" cy="258763"/>
          </a:xfrm>
        </p:spPr>
        <p:txBody>
          <a:bodyPr>
            <a:normAutofit fontScale="90000"/>
          </a:bodyPr>
          <a:lstStyle/>
          <a:p>
            <a:r>
              <a:rPr lang="en-US" altLang="en-US" sz="3200" b="1">
                <a:solidFill>
                  <a:srgbClr val="0000CC"/>
                </a:solidFill>
              </a:rPr>
              <a:t>throws</a:t>
            </a:r>
          </a:p>
        </p:txBody>
      </p:sp>
      <p:sp>
        <p:nvSpPr>
          <p:cNvPr id="17411" name="Content Placeholder 3"/>
          <p:cNvSpPr>
            <a:spLocks noGrp="1"/>
          </p:cNvSpPr>
          <p:nvPr>
            <p:ph idx="1"/>
          </p:nvPr>
        </p:nvSpPr>
        <p:spPr>
          <a:xfrm>
            <a:off x="457200" y="1371600"/>
            <a:ext cx="8534400" cy="4572000"/>
          </a:xfrm>
        </p:spPr>
        <p:txBody>
          <a:bodyPr>
            <a:normAutofit lnSpcReduction="10000"/>
          </a:bodyPr>
          <a:lstStyle/>
          <a:p>
            <a:pPr>
              <a:buFont typeface="Arial" pitchFamily="34" charset="0"/>
              <a:buNone/>
            </a:pPr>
            <a:r>
              <a:rPr lang="en-US" altLang="en-US" sz="2800" b="1">
                <a:solidFill>
                  <a:srgbClr val="FF0000"/>
                </a:solidFill>
              </a:rPr>
              <a:t>// This program contains an error and will not compile.</a:t>
            </a:r>
          </a:p>
          <a:p>
            <a:pPr>
              <a:buFont typeface="Arial" pitchFamily="34" charset="0"/>
              <a:buNone/>
            </a:pPr>
            <a:r>
              <a:rPr lang="en-US" altLang="en-US" sz="2800"/>
              <a:t>class ThrowsDemo {</a:t>
            </a:r>
          </a:p>
          <a:p>
            <a:pPr>
              <a:buFont typeface="Arial" pitchFamily="34" charset="0"/>
              <a:buNone/>
            </a:pPr>
            <a:r>
              <a:rPr lang="en-US" altLang="en-US" sz="2800"/>
              <a:t>static void throwOne() {</a:t>
            </a:r>
          </a:p>
          <a:p>
            <a:pPr>
              <a:buFont typeface="Arial" pitchFamily="34" charset="0"/>
              <a:buNone/>
            </a:pPr>
            <a:r>
              <a:rPr lang="en-US" altLang="en-US" sz="2800"/>
              <a:t>		System.out.println("Inside throwOne.");</a:t>
            </a:r>
          </a:p>
          <a:p>
            <a:pPr>
              <a:buFont typeface="Arial" pitchFamily="34" charset="0"/>
              <a:buNone/>
            </a:pPr>
            <a:r>
              <a:rPr lang="en-US" altLang="en-US" sz="2800"/>
              <a:t>throw new IllegalAccessException("demo");</a:t>
            </a:r>
          </a:p>
          <a:p>
            <a:pPr>
              <a:buFont typeface="Arial" pitchFamily="34" charset="0"/>
              <a:buNone/>
            </a:pPr>
            <a:r>
              <a:rPr lang="en-US" altLang="en-US" sz="2800"/>
              <a:t>}</a:t>
            </a:r>
          </a:p>
          <a:p>
            <a:pPr>
              <a:buFont typeface="Arial" pitchFamily="34" charset="0"/>
              <a:buNone/>
            </a:pPr>
            <a:r>
              <a:rPr lang="en-US" altLang="en-US" sz="2800"/>
              <a:t>public static void main(String args[]) </a:t>
            </a:r>
          </a:p>
          <a:p>
            <a:pPr>
              <a:buFont typeface="Arial" pitchFamily="34" charset="0"/>
              <a:buNone/>
            </a:pPr>
            <a:r>
              <a:rPr lang="en-US" altLang="en-US" sz="2800"/>
              <a:t>{	throwOne();	}</a:t>
            </a:r>
          </a:p>
          <a:p>
            <a:pPr>
              <a:buFont typeface="Arial" pitchFamily="34" charset="0"/>
              <a:buNone/>
            </a:pPr>
            <a:r>
              <a:rPr lang="en-US" altLang="en-US" sz="2800"/>
              <a:t>}</a:t>
            </a:r>
            <a:endParaRPr lang="en-US" altLang="en-US" sz="2800" i="1"/>
          </a:p>
        </p:txBody>
      </p:sp>
      <p:sp>
        <p:nvSpPr>
          <p:cNvPr id="4" name="Footer Placeholder 3"/>
          <p:cNvSpPr>
            <a:spLocks noGrp="1"/>
          </p:cNvSpPr>
          <p:nvPr>
            <p:ph type="ftr" sz="quarter" idx="11"/>
          </p:nvPr>
        </p:nvSpPr>
        <p:spPr/>
        <p:txBody>
          <a:bodyPr/>
          <a:lstStyle/>
          <a:p>
            <a:r>
              <a:rPr lang="fi-FI" smtClean="0"/>
              <a:t>Unit-3 Java</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152400"/>
            <a:ext cx="8229600" cy="258763"/>
          </a:xfrm>
        </p:spPr>
        <p:txBody>
          <a:bodyPr>
            <a:normAutofit fontScale="90000"/>
          </a:bodyPr>
          <a:lstStyle/>
          <a:p>
            <a:r>
              <a:rPr lang="en-US" altLang="en-US" sz="3200" b="1">
                <a:solidFill>
                  <a:srgbClr val="0000CC"/>
                </a:solidFill>
              </a:rPr>
              <a:t>throws</a:t>
            </a:r>
          </a:p>
        </p:txBody>
      </p:sp>
      <p:sp>
        <p:nvSpPr>
          <p:cNvPr id="18435" name="Content Placeholder 3"/>
          <p:cNvSpPr>
            <a:spLocks noGrp="1"/>
          </p:cNvSpPr>
          <p:nvPr>
            <p:ph idx="1"/>
          </p:nvPr>
        </p:nvSpPr>
        <p:spPr>
          <a:xfrm>
            <a:off x="381000" y="457200"/>
            <a:ext cx="8534400" cy="6019800"/>
          </a:xfrm>
        </p:spPr>
        <p:txBody>
          <a:bodyPr>
            <a:normAutofit lnSpcReduction="10000"/>
          </a:bodyPr>
          <a:lstStyle/>
          <a:p>
            <a:pPr>
              <a:spcBef>
                <a:spcPct val="0"/>
              </a:spcBef>
              <a:buFont typeface="Arial" pitchFamily="34" charset="0"/>
              <a:buNone/>
            </a:pPr>
            <a:r>
              <a:rPr lang="en-US" altLang="en-US" sz="2500" b="1">
                <a:solidFill>
                  <a:srgbClr val="FF0000"/>
                </a:solidFill>
              </a:rPr>
              <a:t>// This is now correct</a:t>
            </a:r>
          </a:p>
          <a:p>
            <a:pPr>
              <a:spcBef>
                <a:spcPct val="0"/>
              </a:spcBef>
              <a:buFont typeface="Arial" pitchFamily="34" charset="0"/>
              <a:buNone/>
            </a:pPr>
            <a:r>
              <a:rPr lang="en-US" altLang="en-US" sz="2500"/>
              <a:t>class ThrowsDemo {</a:t>
            </a:r>
          </a:p>
          <a:p>
            <a:pPr>
              <a:spcBef>
                <a:spcPct val="0"/>
              </a:spcBef>
              <a:buFont typeface="Arial" pitchFamily="34" charset="0"/>
              <a:buNone/>
            </a:pPr>
            <a:r>
              <a:rPr lang="en-US" altLang="en-US" sz="2500"/>
              <a:t>static void throwOne() throws IllegalAccessException </a:t>
            </a:r>
          </a:p>
          <a:p>
            <a:pPr>
              <a:spcBef>
                <a:spcPct val="0"/>
              </a:spcBef>
              <a:buFont typeface="Arial" pitchFamily="34" charset="0"/>
              <a:buNone/>
            </a:pPr>
            <a:r>
              <a:rPr lang="en-US" altLang="en-US" sz="2500"/>
              <a:t>{</a:t>
            </a:r>
          </a:p>
          <a:p>
            <a:pPr>
              <a:spcBef>
                <a:spcPct val="0"/>
              </a:spcBef>
              <a:buFont typeface="Arial" pitchFamily="34" charset="0"/>
              <a:buNone/>
            </a:pPr>
            <a:r>
              <a:rPr lang="en-US" altLang="en-US" sz="2500"/>
              <a:t>		System.out.println("Inside throwOne.");</a:t>
            </a:r>
          </a:p>
          <a:p>
            <a:pPr>
              <a:spcBef>
                <a:spcPct val="0"/>
              </a:spcBef>
              <a:buFont typeface="Arial" pitchFamily="34" charset="0"/>
              <a:buNone/>
            </a:pPr>
            <a:r>
              <a:rPr lang="en-US" altLang="en-US" sz="2500"/>
              <a:t>		throw new IllegalAccessException("demo");</a:t>
            </a:r>
          </a:p>
          <a:p>
            <a:pPr>
              <a:spcBef>
                <a:spcPct val="0"/>
              </a:spcBef>
              <a:buFont typeface="Arial" pitchFamily="34" charset="0"/>
              <a:buNone/>
            </a:pPr>
            <a:r>
              <a:rPr lang="en-US" altLang="en-US" sz="2500"/>
              <a:t>}</a:t>
            </a:r>
          </a:p>
          <a:p>
            <a:pPr>
              <a:spcBef>
                <a:spcPct val="0"/>
              </a:spcBef>
              <a:buFont typeface="Arial" pitchFamily="34" charset="0"/>
              <a:buNone/>
            </a:pPr>
            <a:r>
              <a:rPr lang="en-US" altLang="en-US" sz="2500"/>
              <a:t>public static void main(String args[]) {</a:t>
            </a:r>
          </a:p>
          <a:p>
            <a:pPr>
              <a:spcBef>
                <a:spcPct val="0"/>
              </a:spcBef>
              <a:buFont typeface="Arial" pitchFamily="34" charset="0"/>
              <a:buNone/>
            </a:pPr>
            <a:r>
              <a:rPr lang="en-US" altLang="en-US" sz="2500"/>
              <a:t>try {</a:t>
            </a:r>
          </a:p>
          <a:p>
            <a:pPr>
              <a:spcBef>
                <a:spcPct val="0"/>
              </a:spcBef>
              <a:buFont typeface="Arial" pitchFamily="34" charset="0"/>
              <a:buNone/>
            </a:pPr>
            <a:r>
              <a:rPr lang="en-US" altLang="en-US" sz="2500"/>
              <a:t>	    throwOne();</a:t>
            </a:r>
          </a:p>
          <a:p>
            <a:pPr>
              <a:spcBef>
                <a:spcPct val="0"/>
              </a:spcBef>
              <a:buFont typeface="Arial" pitchFamily="34" charset="0"/>
              <a:buNone/>
            </a:pPr>
            <a:r>
              <a:rPr lang="en-US" altLang="en-US" sz="2500"/>
              <a:t>       } </a:t>
            </a:r>
          </a:p>
          <a:p>
            <a:pPr>
              <a:spcBef>
                <a:spcPct val="0"/>
              </a:spcBef>
              <a:buFont typeface="Arial" pitchFamily="34" charset="0"/>
              <a:buNone/>
            </a:pPr>
            <a:r>
              <a:rPr lang="en-US" altLang="en-US" sz="2500"/>
              <a:t>catch (IllegalAccessException e) {</a:t>
            </a:r>
          </a:p>
          <a:p>
            <a:pPr>
              <a:spcBef>
                <a:spcPct val="0"/>
              </a:spcBef>
              <a:buFont typeface="Arial" pitchFamily="34" charset="0"/>
              <a:buNone/>
            </a:pPr>
            <a:r>
              <a:rPr lang="en-US" altLang="en-US" sz="2500"/>
              <a:t>System.out.println("Caught " + e);</a:t>
            </a:r>
          </a:p>
          <a:p>
            <a:pPr>
              <a:spcBef>
                <a:spcPct val="0"/>
              </a:spcBef>
              <a:buFont typeface="Arial" pitchFamily="34" charset="0"/>
              <a:buNone/>
            </a:pPr>
            <a:r>
              <a:rPr lang="en-US" altLang="en-US" sz="2500"/>
              <a:t>}</a:t>
            </a:r>
          </a:p>
          <a:p>
            <a:pPr>
              <a:spcBef>
                <a:spcPct val="0"/>
              </a:spcBef>
              <a:buFont typeface="Arial" pitchFamily="34" charset="0"/>
              <a:buNone/>
            </a:pPr>
            <a:r>
              <a:rPr lang="en-US" altLang="en-US" sz="2500"/>
              <a:t>}</a:t>
            </a:r>
          </a:p>
          <a:p>
            <a:pPr>
              <a:spcBef>
                <a:spcPct val="0"/>
              </a:spcBef>
              <a:buFont typeface="Arial" pitchFamily="34" charset="0"/>
              <a:buNone/>
            </a:pPr>
            <a:r>
              <a:rPr lang="en-US" altLang="en-US" sz="2500"/>
              <a:t>}</a:t>
            </a:r>
            <a:endParaRPr lang="en-US" altLang="en-US" sz="2500" i="1"/>
          </a:p>
        </p:txBody>
      </p:sp>
      <p:sp>
        <p:nvSpPr>
          <p:cNvPr id="15364" name="Rectangle 4"/>
          <p:cNvSpPr>
            <a:spLocks noChangeArrowheads="1"/>
          </p:cNvSpPr>
          <p:nvPr/>
        </p:nvSpPr>
        <p:spPr bwMode="auto">
          <a:xfrm>
            <a:off x="3505200" y="5715000"/>
            <a:ext cx="5105400" cy="10160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eaLnBrk="1" hangingPunct="1">
              <a:defRPr/>
            </a:pPr>
            <a:r>
              <a:rPr lang="en-US" sz="2000" b="1">
                <a:solidFill>
                  <a:srgbClr val="FF0000"/>
                </a:solidFill>
              </a:rPr>
              <a:t>Output:</a:t>
            </a:r>
          </a:p>
          <a:p>
            <a:pPr eaLnBrk="1" hangingPunct="1">
              <a:defRPr/>
            </a:pPr>
            <a:r>
              <a:rPr lang="en-US" sz="2000" b="1"/>
              <a:t>inside </a:t>
            </a:r>
            <a:r>
              <a:rPr lang="en-US" sz="2000" b="1" err="1"/>
              <a:t>throwOne</a:t>
            </a:r>
            <a:endParaRPr lang="en-US" sz="2000" b="1"/>
          </a:p>
          <a:p>
            <a:pPr eaLnBrk="1" hangingPunct="1">
              <a:defRPr/>
            </a:pPr>
            <a:r>
              <a:rPr lang="en-US" sz="2000" b="1"/>
              <a:t>caught </a:t>
            </a:r>
            <a:r>
              <a:rPr lang="en-US" sz="2000" b="1" err="1"/>
              <a:t>java.lang.IllegalAccessException</a:t>
            </a:r>
            <a:r>
              <a:rPr lang="en-US" sz="2000" b="1"/>
              <a:t>: demo</a:t>
            </a:r>
          </a:p>
        </p:txBody>
      </p:sp>
      <p:sp>
        <p:nvSpPr>
          <p:cNvPr id="5" name="Footer Placeholder 4"/>
          <p:cNvSpPr>
            <a:spLocks noGrp="1"/>
          </p:cNvSpPr>
          <p:nvPr>
            <p:ph type="ftr" sz="quarter" idx="11"/>
          </p:nvPr>
        </p:nvSpPr>
        <p:spPr/>
        <p:txBody>
          <a:bodyPr/>
          <a:lstStyle/>
          <a:p>
            <a:r>
              <a:rPr lang="fi-FI" smtClean="0"/>
              <a:t>Unit-3 Java</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
          <p:cNvSpPr>
            <a:spLocks noGrp="1"/>
          </p:cNvSpPr>
          <p:nvPr>
            <p:ph idx="1"/>
          </p:nvPr>
        </p:nvSpPr>
        <p:spPr>
          <a:xfrm>
            <a:off x="569913" y="609600"/>
            <a:ext cx="8004175" cy="5715000"/>
          </a:xfrm>
        </p:spPr>
        <p:txBody>
          <a:bodyPr/>
          <a:lstStyle/>
          <a:p>
            <a:pPr algn="just">
              <a:spcBef>
                <a:spcPts val="1000"/>
              </a:spcBef>
            </a:pPr>
            <a:r>
              <a:rPr lang="en-US" altLang="en-US" sz="2800"/>
              <a:t>finally creates a block of code that will be executed after a try/catch block has completed and before the code following the try/catch block. </a:t>
            </a:r>
          </a:p>
          <a:p>
            <a:pPr algn="just">
              <a:spcBef>
                <a:spcPts val="1000"/>
              </a:spcBef>
            </a:pPr>
            <a:r>
              <a:rPr lang="en-US" altLang="en-US" sz="2800"/>
              <a:t>The finally block will </a:t>
            </a:r>
            <a:r>
              <a:rPr lang="en-US" altLang="en-US" sz="2800" b="1">
                <a:solidFill>
                  <a:srgbClr val="FF0000"/>
                </a:solidFill>
              </a:rPr>
              <a:t>execute whether or not an exception is thrown</a:t>
            </a:r>
            <a:r>
              <a:rPr lang="en-US" altLang="en-US" sz="2800"/>
              <a:t>.</a:t>
            </a:r>
          </a:p>
          <a:p>
            <a:pPr lvl="2">
              <a:spcBef>
                <a:spcPts val="1000"/>
              </a:spcBef>
              <a:buFont typeface="Arial" pitchFamily="34" charset="0"/>
              <a:buNone/>
            </a:pPr>
            <a:r>
              <a:rPr lang="en-US" altLang="en-US" sz="3200"/>
              <a:t>finally </a:t>
            </a:r>
          </a:p>
          <a:p>
            <a:pPr lvl="2">
              <a:spcBef>
                <a:spcPts val="1000"/>
              </a:spcBef>
              <a:buFont typeface="Arial" pitchFamily="34" charset="0"/>
              <a:buNone/>
            </a:pPr>
            <a:r>
              <a:rPr lang="en-US" altLang="en-US" sz="3200"/>
              <a:t>{</a:t>
            </a:r>
          </a:p>
          <a:p>
            <a:pPr lvl="2">
              <a:spcBef>
                <a:spcPts val="1000"/>
              </a:spcBef>
              <a:buFont typeface="Arial" pitchFamily="34" charset="0"/>
              <a:buNone/>
            </a:pPr>
            <a:r>
              <a:rPr lang="en-US" altLang="en-US" sz="3200"/>
              <a:t>System.out.println("procA's finally");</a:t>
            </a:r>
          </a:p>
          <a:p>
            <a:pPr lvl="2">
              <a:spcBef>
                <a:spcPts val="1000"/>
              </a:spcBef>
              <a:buFont typeface="Arial" pitchFamily="34" charset="0"/>
              <a:buNone/>
            </a:pPr>
            <a:r>
              <a:rPr lang="en-US" altLang="en-US" sz="3200"/>
              <a:t>}</a:t>
            </a:r>
          </a:p>
        </p:txBody>
      </p:sp>
      <p:sp>
        <p:nvSpPr>
          <p:cNvPr id="21507" name="Title 2"/>
          <p:cNvSpPr>
            <a:spLocks noGrp="1"/>
          </p:cNvSpPr>
          <p:nvPr>
            <p:ph type="title"/>
          </p:nvPr>
        </p:nvSpPr>
        <p:spPr>
          <a:xfrm>
            <a:off x="1371600" y="0"/>
            <a:ext cx="6859588" cy="685800"/>
          </a:xfrm>
        </p:spPr>
        <p:txBody>
          <a:bodyPr/>
          <a:lstStyle/>
          <a:p>
            <a:pPr>
              <a:defRPr/>
            </a:pPr>
            <a:r>
              <a:rPr lang="en-US" altLang="en-US" sz="3600" b="1">
                <a:solidFill>
                  <a:srgbClr val="0000CC"/>
                </a:solidFill>
                <a:latin typeface="+mn-lt"/>
              </a:rPr>
              <a:t>Finally</a:t>
            </a:r>
          </a:p>
        </p:txBody>
      </p:sp>
      <p:sp>
        <p:nvSpPr>
          <p:cNvPr id="4" name="Footer Placeholder 3"/>
          <p:cNvSpPr>
            <a:spLocks noGrp="1"/>
          </p:cNvSpPr>
          <p:nvPr>
            <p:ph type="ftr" sz="quarter" idx="11"/>
          </p:nvPr>
        </p:nvSpPr>
        <p:spPr/>
        <p:txBody>
          <a:bodyPr/>
          <a:lstStyle/>
          <a:p>
            <a:r>
              <a:rPr lang="fi-FI" smtClean="0"/>
              <a:t>Unit-3 Java</a:t>
            </a:r>
            <a:endParaRPr lang="en-US"/>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2"/>
          <p:cNvSpPr>
            <a:spLocks noGrp="1"/>
          </p:cNvSpPr>
          <p:nvPr>
            <p:ph type="title"/>
          </p:nvPr>
        </p:nvSpPr>
        <p:spPr>
          <a:xfrm>
            <a:off x="990600" y="381000"/>
            <a:ext cx="6859588" cy="533400"/>
          </a:xfrm>
        </p:spPr>
        <p:txBody>
          <a:bodyPr>
            <a:normAutofit fontScale="90000"/>
          </a:bodyPr>
          <a:lstStyle/>
          <a:p>
            <a:pPr>
              <a:defRPr/>
            </a:pPr>
            <a:r>
              <a:rPr lang="en-US" altLang="en-US" sz="3200" b="1">
                <a:solidFill>
                  <a:srgbClr val="0000CC"/>
                </a:solidFill>
                <a:latin typeface="+mn-lt"/>
              </a:rPr>
              <a:t>Java’s Built-in Exceptions</a:t>
            </a:r>
          </a:p>
        </p:txBody>
      </p:sp>
      <p:graphicFrame>
        <p:nvGraphicFramePr>
          <p:cNvPr id="4" name="Table 3"/>
          <p:cNvGraphicFramePr>
            <a:graphicFrameLocks noGrp="1"/>
          </p:cNvGraphicFramePr>
          <p:nvPr>
            <p:extLst>
              <p:ext uri="{D42A27DB-BD31-4B8C-83A1-F6EECF244321}">
                <p14:modId xmlns:p14="http://schemas.microsoft.com/office/powerpoint/2010/main" val="2391583134"/>
              </p:ext>
            </p:extLst>
          </p:nvPr>
        </p:nvGraphicFramePr>
        <p:xfrm>
          <a:off x="152400" y="1143000"/>
          <a:ext cx="8802688" cy="5675045"/>
        </p:xfrm>
        <a:graphic>
          <a:graphicData uri="http://schemas.openxmlformats.org/drawingml/2006/table">
            <a:tbl>
              <a:tblPr firstRow="1" bandRow="1">
                <a:tableStyleId>{2D5ABB26-0587-4C30-8999-92F81FD0307C}</a:tableStyleId>
              </a:tblPr>
              <a:tblGrid>
                <a:gridCol w="3316727">
                  <a:extLst>
                    <a:ext uri="{9D8B030D-6E8A-4147-A177-3AD203B41FA5}">
                      <a16:colId xmlns:a16="http://schemas.microsoft.com/office/drawing/2014/main" val="20000"/>
                    </a:ext>
                  </a:extLst>
                </a:gridCol>
                <a:gridCol w="5485961">
                  <a:extLst>
                    <a:ext uri="{9D8B030D-6E8A-4147-A177-3AD203B41FA5}">
                      <a16:colId xmlns:a16="http://schemas.microsoft.com/office/drawing/2014/main" val="20001"/>
                    </a:ext>
                  </a:extLst>
                </a:gridCol>
              </a:tblGrid>
              <a:tr h="518190">
                <a:tc>
                  <a:txBody>
                    <a:bodyPr/>
                    <a:lstStyle/>
                    <a:p>
                      <a:pPr algn="ctr"/>
                      <a:r>
                        <a:rPr lang="en-US" sz="2800" b="1" kern="1200" baseline="0">
                          <a:solidFill>
                            <a:srgbClr val="FF0000"/>
                          </a:solidFill>
                        </a:rPr>
                        <a:t>Exception</a:t>
                      </a:r>
                      <a:endParaRPr lang="en-US" sz="2800" b="1">
                        <a:solidFill>
                          <a:srgbClr val="FF0000"/>
                        </a:solidFill>
                      </a:endParaRPr>
                    </a:p>
                  </a:txBody>
                  <a:tcPr marL="68593" marR="68593"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kern="1200" baseline="0">
                          <a:solidFill>
                            <a:srgbClr val="FF0000"/>
                          </a:solidFill>
                        </a:rPr>
                        <a:t>Meaning</a:t>
                      </a:r>
                      <a:endParaRPr lang="en-US" sz="2800" b="1">
                        <a:solidFill>
                          <a:srgbClr val="FF0000"/>
                        </a:solidFill>
                      </a:endParaRPr>
                    </a:p>
                  </a:txBody>
                  <a:tcPr marL="68593" marR="68593"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7889">
                <a:tc>
                  <a:txBody>
                    <a:bodyPr/>
                    <a:lstStyle/>
                    <a:p>
                      <a:r>
                        <a:rPr lang="en-US" sz="1800" kern="1200" baseline="0" err="1"/>
                        <a:t>ArithmeticException</a:t>
                      </a:r>
                      <a:endParaRPr lang="en-US" sz="1800"/>
                    </a:p>
                  </a:txBody>
                  <a:tcPr marL="68593" marR="68593"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a:t>Arithmetic error, such as divide-by-zero.</a:t>
                      </a:r>
                      <a:endParaRPr lang="en-US" sz="1800"/>
                    </a:p>
                  </a:txBody>
                  <a:tcPr marL="68593" marR="68593"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61">
                <a:tc>
                  <a:txBody>
                    <a:bodyPr/>
                    <a:lstStyle/>
                    <a:p>
                      <a:r>
                        <a:rPr lang="en-US" sz="1800" kern="1200" baseline="0" err="1"/>
                        <a:t>ArrayIndexOutOfBoundsException</a:t>
                      </a:r>
                      <a:endParaRPr lang="en-US" sz="1800"/>
                    </a:p>
                  </a:txBody>
                  <a:tcPr marL="68593" marR="68593"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a:t>Array index is out-of-bounds.</a:t>
                      </a:r>
                      <a:endParaRPr lang="en-US" sz="1800"/>
                    </a:p>
                  </a:txBody>
                  <a:tcPr marL="68593" marR="68593"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61">
                <a:tc>
                  <a:txBody>
                    <a:bodyPr/>
                    <a:lstStyle/>
                    <a:p>
                      <a:r>
                        <a:rPr lang="en-US" sz="1800" kern="1200" baseline="0" err="1"/>
                        <a:t>ArrayStoreException</a:t>
                      </a:r>
                      <a:endParaRPr lang="en-US" sz="1800"/>
                    </a:p>
                  </a:txBody>
                  <a:tcPr marL="68593" marR="68593"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a:t>Assignment to an array element of an incompatible type</a:t>
                      </a:r>
                      <a:endParaRPr lang="en-US" sz="1800"/>
                    </a:p>
                  </a:txBody>
                  <a:tcPr marL="68593" marR="68593"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61">
                <a:tc>
                  <a:txBody>
                    <a:bodyPr/>
                    <a:lstStyle/>
                    <a:p>
                      <a:r>
                        <a:rPr lang="en-US" sz="1800" kern="1200" baseline="0" err="1"/>
                        <a:t>ClassCastException</a:t>
                      </a:r>
                      <a:endParaRPr lang="en-US" sz="1800"/>
                    </a:p>
                  </a:txBody>
                  <a:tcPr marL="68593" marR="68593"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a:t>Invalid cast.</a:t>
                      </a:r>
                      <a:endParaRPr lang="en-US" sz="1800"/>
                    </a:p>
                  </a:txBody>
                  <a:tcPr marL="68593" marR="68593"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31844">
                <a:tc>
                  <a:txBody>
                    <a:bodyPr/>
                    <a:lstStyle/>
                    <a:p>
                      <a:r>
                        <a:rPr lang="en-US" sz="1800" kern="1200" baseline="0" err="1"/>
                        <a:t>IllegalArgumentException</a:t>
                      </a:r>
                      <a:endParaRPr lang="en-US" sz="1800"/>
                    </a:p>
                  </a:txBody>
                  <a:tcPr marL="68593" marR="68593"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a:t>Illegal argument used to invoke a method.</a:t>
                      </a:r>
                      <a:endParaRPr lang="en-US" sz="1800"/>
                    </a:p>
                  </a:txBody>
                  <a:tcPr marL="68593" marR="68593"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640117">
                <a:tc>
                  <a:txBody>
                    <a:bodyPr/>
                    <a:lstStyle/>
                    <a:p>
                      <a:r>
                        <a:rPr lang="en-US" sz="1800" kern="1200" baseline="0" err="1"/>
                        <a:t>IllegalMonitorStateException</a:t>
                      </a:r>
                      <a:endParaRPr lang="en-US" sz="1800"/>
                    </a:p>
                  </a:txBody>
                  <a:tcPr marL="68593" marR="68593"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a:t>Illegal monitor operation, </a:t>
                      </a:r>
                      <a:r>
                        <a:rPr lang="en-US" sz="1800" kern="1200" baseline="0" err="1"/>
                        <a:t>eg</a:t>
                      </a:r>
                      <a:r>
                        <a:rPr lang="en-US" sz="1800" kern="1200" baseline="0"/>
                        <a:t>: waiting on an unlocked thread.</a:t>
                      </a:r>
                      <a:endParaRPr lang="en-US" sz="1800"/>
                    </a:p>
                  </a:txBody>
                  <a:tcPr marL="68593" marR="68593"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61">
                <a:tc>
                  <a:txBody>
                    <a:bodyPr/>
                    <a:lstStyle/>
                    <a:p>
                      <a:r>
                        <a:rPr lang="en-US" sz="1800" kern="1200" baseline="0" err="1"/>
                        <a:t>IllegalStateException</a:t>
                      </a:r>
                      <a:endParaRPr lang="en-US" sz="1800"/>
                    </a:p>
                  </a:txBody>
                  <a:tcPr marL="68593" marR="68593"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a:t>Environment or application is in incorrect state</a:t>
                      </a:r>
                      <a:endParaRPr lang="en-US" sz="1800"/>
                    </a:p>
                  </a:txBody>
                  <a:tcPr marL="68593" marR="68593"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640117">
                <a:tc>
                  <a:txBody>
                    <a:bodyPr/>
                    <a:lstStyle/>
                    <a:p>
                      <a:r>
                        <a:rPr lang="en-US" sz="1800" kern="1200" baseline="0" err="1"/>
                        <a:t>IllegalThreadStateException</a:t>
                      </a:r>
                      <a:endParaRPr lang="en-US" sz="1800"/>
                    </a:p>
                  </a:txBody>
                  <a:tcPr marL="68593" marR="68593"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a:t>Requested operation not compatible with current thread state</a:t>
                      </a:r>
                      <a:endParaRPr lang="en-US" sz="1800"/>
                    </a:p>
                  </a:txBody>
                  <a:tcPr marL="68593" marR="68593"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70861">
                <a:tc>
                  <a:txBody>
                    <a:bodyPr/>
                    <a:lstStyle/>
                    <a:p>
                      <a:r>
                        <a:rPr lang="en-US" sz="1800" kern="1200" baseline="0" err="1"/>
                        <a:t>IndexOutOfBoundsException</a:t>
                      </a:r>
                      <a:endParaRPr lang="en-US" sz="1800"/>
                    </a:p>
                  </a:txBody>
                  <a:tcPr marL="68593" marR="68593"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a:t>Some type of index is out-of-bounds</a:t>
                      </a:r>
                      <a:endParaRPr lang="en-US" sz="1800"/>
                    </a:p>
                  </a:txBody>
                  <a:tcPr marL="68593" marR="68593"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70861">
                <a:tc>
                  <a:txBody>
                    <a:bodyPr/>
                    <a:lstStyle/>
                    <a:p>
                      <a:r>
                        <a:rPr lang="en-US" sz="1800" kern="1200" baseline="0" err="1"/>
                        <a:t>NegativeArraySizeException</a:t>
                      </a:r>
                      <a:endParaRPr lang="en-US" sz="1800"/>
                    </a:p>
                  </a:txBody>
                  <a:tcPr marL="68593" marR="68593"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a:t>Array created with a negative size</a:t>
                      </a:r>
                      <a:endParaRPr lang="en-US" sz="1800"/>
                    </a:p>
                  </a:txBody>
                  <a:tcPr marL="68593" marR="68593"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70861">
                <a:tc>
                  <a:txBody>
                    <a:bodyPr/>
                    <a:lstStyle/>
                    <a:p>
                      <a:r>
                        <a:rPr lang="en-US" sz="1800" kern="1200" baseline="0" err="1"/>
                        <a:t>NullPointerException</a:t>
                      </a:r>
                      <a:endParaRPr lang="en-US" sz="1800"/>
                    </a:p>
                  </a:txBody>
                  <a:tcPr marL="68593" marR="68593"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a:t>Invalid use of a null reference</a:t>
                      </a:r>
                      <a:endParaRPr lang="en-US" sz="1800"/>
                    </a:p>
                  </a:txBody>
                  <a:tcPr marL="68593" marR="68593"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70861">
                <a:tc>
                  <a:txBody>
                    <a:bodyPr/>
                    <a:lstStyle/>
                    <a:p>
                      <a:r>
                        <a:rPr lang="en-US" sz="1800" kern="1200" baseline="0" err="1"/>
                        <a:t>UnsupportedOperationException</a:t>
                      </a:r>
                      <a:endParaRPr lang="en-US" sz="1800"/>
                    </a:p>
                  </a:txBody>
                  <a:tcPr marL="68593" marR="68593"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baseline="0"/>
                        <a:t>An unsupported operation was encountered</a:t>
                      </a:r>
                      <a:endParaRPr lang="en-US" sz="1800"/>
                    </a:p>
                  </a:txBody>
                  <a:tcPr marL="68593" marR="68593"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
        <p:nvSpPr>
          <p:cNvPr id="5" name="Footer Placeholder 4"/>
          <p:cNvSpPr>
            <a:spLocks noGrp="1"/>
          </p:cNvSpPr>
          <p:nvPr>
            <p:ph type="ftr" sz="quarter" idx="11"/>
          </p:nvPr>
        </p:nvSpPr>
        <p:spPr/>
        <p:txBody>
          <a:bodyPr/>
          <a:lstStyle/>
          <a:p>
            <a:r>
              <a:rPr lang="fi-FI" smtClean="0"/>
              <a:t>Unit-3 Java</a:t>
            </a:r>
            <a:endParaRPr lang="en-US"/>
          </a:p>
        </p:txBody>
      </p:sp>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FF0000"/>
                </a:solidFill>
              </a:rPr>
              <a:t>More details</a:t>
            </a:r>
          </a:p>
        </p:txBody>
      </p:sp>
      <p:sp>
        <p:nvSpPr>
          <p:cNvPr id="3" name="Content Placeholder 2"/>
          <p:cNvSpPr>
            <a:spLocks noGrp="1"/>
          </p:cNvSpPr>
          <p:nvPr>
            <p:ph idx="1"/>
          </p:nvPr>
        </p:nvSpPr>
        <p:spPr/>
        <p:txBody>
          <a:bodyPr vert="horz" lIns="91440" tIns="45720" rIns="91440" bIns="45720" rtlCol="0" anchor="t">
            <a:normAutofit/>
          </a:bodyPr>
          <a:lstStyle/>
          <a:p>
            <a:r>
              <a:rPr lang="en-US" sz="2400">
                <a:ea typeface="+mn-lt"/>
                <a:cs typeface="+mn-lt"/>
                <a:hlinkClick r:id="rId2"/>
              </a:rPr>
              <a:t>https://www.javatpoint.com/exception-handling-in-java</a:t>
            </a:r>
            <a:endParaRPr lang="en-US" sz="2400">
              <a:ea typeface="Calibri"/>
              <a:cs typeface="Calibri"/>
            </a:endParaRPr>
          </a:p>
          <a:p>
            <a:endParaRPr lang="en-US" sz="2400"/>
          </a:p>
        </p:txBody>
      </p:sp>
      <p:sp>
        <p:nvSpPr>
          <p:cNvPr id="4" name="Footer Placeholder 3"/>
          <p:cNvSpPr>
            <a:spLocks noGrp="1"/>
          </p:cNvSpPr>
          <p:nvPr>
            <p:ph type="ftr" sz="quarter" idx="11"/>
          </p:nvPr>
        </p:nvSpPr>
        <p:spPr/>
        <p:txBody>
          <a:bodyPr/>
          <a:lstStyle/>
          <a:p>
            <a:r>
              <a:rPr lang="fi-FI" smtClean="0"/>
              <a:t>Unit-3 Java</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ChangeArrowheads="1"/>
          </p:cNvSpPr>
          <p:nvPr/>
        </p:nvSpPr>
        <p:spPr bwMode="auto">
          <a:xfrm>
            <a:off x="2209800" y="228600"/>
            <a:ext cx="4986338" cy="584200"/>
          </a:xfrm>
          <a:prstGeom prst="rect">
            <a:avLst/>
          </a:prstGeom>
          <a:noFill/>
          <a:ln w="9525">
            <a:noFill/>
            <a:miter lim="800000"/>
            <a:headEnd/>
            <a:tailEnd/>
          </a:ln>
        </p:spPr>
        <p:txBody>
          <a:bodyPr wrap="none">
            <a:spAutoFit/>
          </a:bodyPr>
          <a:lstStyle/>
          <a:p>
            <a:pPr eaLnBrk="1" hangingPunct="1"/>
            <a:r>
              <a:rPr lang="en-US" altLang="en-US" sz="3200" b="1">
                <a:solidFill>
                  <a:srgbClr val="0000CC"/>
                </a:solidFill>
              </a:rPr>
              <a:t>What do you understand</a:t>
            </a:r>
            <a:endParaRPr lang="en-IN" altLang="en-US" sz="3200">
              <a:solidFill>
                <a:srgbClr val="0000CC"/>
              </a:solidFill>
            </a:endParaRPr>
          </a:p>
        </p:txBody>
      </p:sp>
      <p:pic>
        <p:nvPicPr>
          <p:cNvPr id="3075" name="Picture 5"/>
          <p:cNvPicPr>
            <a:picLocks noChangeAspect="1" noChangeArrowheads="1"/>
          </p:cNvPicPr>
          <p:nvPr/>
        </p:nvPicPr>
        <p:blipFill>
          <a:blip r:embed="rId2"/>
          <a:srcRect/>
          <a:stretch>
            <a:fillRect/>
          </a:stretch>
        </p:blipFill>
        <p:spPr bwMode="auto">
          <a:xfrm>
            <a:off x="6324600" y="1295400"/>
            <a:ext cx="1711325" cy="1573213"/>
          </a:xfrm>
          <a:prstGeom prst="rect">
            <a:avLst/>
          </a:prstGeom>
          <a:noFill/>
          <a:ln w="9525">
            <a:noFill/>
            <a:miter lim="800000"/>
            <a:headEnd/>
            <a:tailEnd/>
          </a:ln>
        </p:spPr>
      </p:pic>
      <p:pic>
        <p:nvPicPr>
          <p:cNvPr id="3076" name="Picture 6"/>
          <p:cNvPicPr>
            <a:picLocks noChangeAspect="1" noChangeArrowheads="1"/>
          </p:cNvPicPr>
          <p:nvPr/>
        </p:nvPicPr>
        <p:blipFill>
          <a:blip r:embed="rId3"/>
          <a:srcRect/>
          <a:stretch>
            <a:fillRect/>
          </a:stretch>
        </p:blipFill>
        <p:spPr bwMode="auto">
          <a:xfrm>
            <a:off x="5562600" y="3810000"/>
            <a:ext cx="3276600" cy="2590800"/>
          </a:xfrm>
          <a:prstGeom prst="rect">
            <a:avLst/>
          </a:prstGeom>
          <a:noFill/>
          <a:ln w="9525">
            <a:noFill/>
            <a:miter lim="800000"/>
            <a:headEnd/>
            <a:tailEnd/>
          </a:ln>
        </p:spPr>
      </p:pic>
      <p:pic>
        <p:nvPicPr>
          <p:cNvPr id="3077" name="Picture 7"/>
          <p:cNvPicPr>
            <a:picLocks noChangeAspect="1" noChangeArrowheads="1"/>
          </p:cNvPicPr>
          <p:nvPr/>
        </p:nvPicPr>
        <p:blipFill>
          <a:blip r:embed="rId4"/>
          <a:srcRect/>
          <a:stretch>
            <a:fillRect/>
          </a:stretch>
        </p:blipFill>
        <p:spPr bwMode="auto">
          <a:xfrm>
            <a:off x="304800" y="1066800"/>
            <a:ext cx="4953000" cy="4648200"/>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r>
              <a:rPr lang="fi-FI" smtClean="0"/>
              <a:t>Unit-3 Java</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1"/>
          <p:cNvSpPr>
            <a:spLocks noGrp="1"/>
          </p:cNvSpPr>
          <p:nvPr>
            <p:ph idx="1"/>
          </p:nvPr>
        </p:nvSpPr>
        <p:spPr>
          <a:xfrm>
            <a:off x="381000" y="990600"/>
            <a:ext cx="8497888" cy="2667000"/>
          </a:xfrm>
        </p:spPr>
        <p:txBody>
          <a:bodyPr/>
          <a:lstStyle/>
          <a:p>
            <a:pPr algn="just">
              <a:spcBef>
                <a:spcPts val="700"/>
              </a:spcBef>
            </a:pPr>
            <a:r>
              <a:rPr lang="en-US" altLang="en-US" sz="2400"/>
              <a:t>To create your own exception types to handle situations </a:t>
            </a:r>
            <a:r>
              <a:rPr lang="en-US" altLang="en-US" sz="2400" u="sng"/>
              <a:t>specific to your applications</a:t>
            </a:r>
            <a:r>
              <a:rPr lang="en-US" altLang="en-US" sz="2400"/>
              <a:t>.</a:t>
            </a:r>
          </a:p>
          <a:p>
            <a:pPr algn="just">
              <a:spcBef>
                <a:spcPts val="700"/>
              </a:spcBef>
            </a:pPr>
            <a:r>
              <a:rPr lang="en-US" altLang="en-US" sz="2400"/>
              <a:t>Define a subclass of </a:t>
            </a:r>
            <a:r>
              <a:rPr lang="en-US" altLang="en-US" sz="2400" u="sng"/>
              <a:t>Exception</a:t>
            </a:r>
            <a:r>
              <a:rPr lang="en-US" altLang="en-US" sz="2400"/>
              <a:t>,  subclasses don’t need to actually implement anything.</a:t>
            </a:r>
          </a:p>
          <a:p>
            <a:pPr algn="just">
              <a:spcBef>
                <a:spcPts val="700"/>
              </a:spcBef>
            </a:pPr>
            <a:r>
              <a:rPr lang="en-US" altLang="en-US" sz="2400"/>
              <a:t>The Exception class </a:t>
            </a:r>
            <a:r>
              <a:rPr lang="en-US" altLang="en-US" sz="2400" u="sng"/>
              <a:t>does not define any methods of its own</a:t>
            </a:r>
            <a:r>
              <a:rPr lang="en-US" altLang="en-US" sz="2400"/>
              <a:t>. </a:t>
            </a:r>
          </a:p>
          <a:p>
            <a:pPr algn="just">
              <a:spcBef>
                <a:spcPts val="700"/>
              </a:spcBef>
            </a:pPr>
            <a:r>
              <a:rPr lang="en-US" altLang="en-US" sz="2400"/>
              <a:t>It inherit t.hose methods provided by </a:t>
            </a:r>
            <a:r>
              <a:rPr lang="en-US" altLang="en-US" sz="2400" u="sng"/>
              <a:t>Throwable</a:t>
            </a:r>
          </a:p>
        </p:txBody>
      </p:sp>
      <p:sp>
        <p:nvSpPr>
          <p:cNvPr id="23555" name="Title 2"/>
          <p:cNvSpPr>
            <a:spLocks noGrp="1"/>
          </p:cNvSpPr>
          <p:nvPr>
            <p:ph type="title"/>
          </p:nvPr>
        </p:nvSpPr>
        <p:spPr>
          <a:xfrm>
            <a:off x="533400" y="228600"/>
            <a:ext cx="8135938" cy="685800"/>
          </a:xfrm>
        </p:spPr>
        <p:txBody>
          <a:bodyPr/>
          <a:lstStyle/>
          <a:p>
            <a:pPr>
              <a:defRPr/>
            </a:pPr>
            <a:r>
              <a:rPr lang="en-US" altLang="en-US" sz="2800" b="1">
                <a:solidFill>
                  <a:srgbClr val="0000CC"/>
                </a:solidFill>
                <a:latin typeface="+mn-lt"/>
              </a:rPr>
              <a:t>Creating Your Own Exception Subclasses</a:t>
            </a:r>
          </a:p>
        </p:txBody>
      </p:sp>
      <p:sp>
        <p:nvSpPr>
          <p:cNvPr id="23556" name="Rectangle 3"/>
          <p:cNvSpPr>
            <a:spLocks noChangeArrowheads="1"/>
          </p:cNvSpPr>
          <p:nvPr/>
        </p:nvSpPr>
        <p:spPr bwMode="auto">
          <a:xfrm>
            <a:off x="152400" y="3870325"/>
            <a:ext cx="3925888"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9875" indent="-269875">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lnSpc>
                <a:spcPct val="130000"/>
              </a:lnSpc>
              <a:spcBef>
                <a:spcPct val="0"/>
              </a:spcBef>
              <a:defRPr/>
            </a:pPr>
            <a:r>
              <a:rPr lang="en-US" altLang="en-US" sz="2000" err="1">
                <a:latin typeface="+mn-lt"/>
              </a:rPr>
              <a:t>Throwable</a:t>
            </a:r>
            <a:r>
              <a:rPr lang="en-US" altLang="en-US" sz="2000">
                <a:latin typeface="+mn-lt"/>
              </a:rPr>
              <a:t> </a:t>
            </a:r>
            <a:r>
              <a:rPr lang="en-US" altLang="en-US" sz="2000" err="1">
                <a:latin typeface="+mn-lt"/>
              </a:rPr>
              <a:t>fillInStackTrace</a:t>
            </a:r>
            <a:r>
              <a:rPr lang="en-US" altLang="en-US" sz="2000">
                <a:latin typeface="+mn-lt"/>
              </a:rPr>
              <a:t>( )</a:t>
            </a:r>
          </a:p>
          <a:p>
            <a:pPr eaLnBrk="1" hangingPunct="1">
              <a:lnSpc>
                <a:spcPct val="130000"/>
              </a:lnSpc>
              <a:spcBef>
                <a:spcPct val="0"/>
              </a:spcBef>
              <a:defRPr/>
            </a:pPr>
            <a:r>
              <a:rPr lang="en-US" altLang="en-US" sz="2000" err="1">
                <a:latin typeface="+mn-lt"/>
              </a:rPr>
              <a:t>Throwable</a:t>
            </a:r>
            <a:r>
              <a:rPr lang="en-US" altLang="en-US" sz="2000">
                <a:latin typeface="+mn-lt"/>
              </a:rPr>
              <a:t> </a:t>
            </a:r>
            <a:r>
              <a:rPr lang="en-US" altLang="en-US" sz="2000" err="1">
                <a:latin typeface="+mn-lt"/>
              </a:rPr>
              <a:t>getCause</a:t>
            </a:r>
            <a:r>
              <a:rPr lang="en-US" altLang="en-US" sz="2000">
                <a:latin typeface="+mn-lt"/>
              </a:rPr>
              <a:t>( )</a:t>
            </a:r>
          </a:p>
          <a:p>
            <a:pPr eaLnBrk="1" hangingPunct="1">
              <a:lnSpc>
                <a:spcPct val="130000"/>
              </a:lnSpc>
              <a:spcBef>
                <a:spcPct val="0"/>
              </a:spcBef>
              <a:defRPr/>
            </a:pPr>
            <a:r>
              <a:rPr lang="en-US" altLang="en-US" sz="2000">
                <a:latin typeface="+mn-lt"/>
              </a:rPr>
              <a:t>String </a:t>
            </a:r>
            <a:r>
              <a:rPr lang="en-US" altLang="en-US" sz="2000" err="1">
                <a:latin typeface="+mn-lt"/>
              </a:rPr>
              <a:t>getLocalizedMessage</a:t>
            </a:r>
            <a:r>
              <a:rPr lang="en-US" altLang="en-US" sz="2000">
                <a:latin typeface="+mn-lt"/>
              </a:rPr>
              <a:t>( )</a:t>
            </a:r>
          </a:p>
          <a:p>
            <a:pPr eaLnBrk="1" hangingPunct="1">
              <a:lnSpc>
                <a:spcPct val="130000"/>
              </a:lnSpc>
              <a:spcBef>
                <a:spcPct val="0"/>
              </a:spcBef>
              <a:defRPr/>
            </a:pPr>
            <a:r>
              <a:rPr lang="en-US" altLang="en-US" sz="2000">
                <a:latin typeface="+mn-lt"/>
              </a:rPr>
              <a:t>String </a:t>
            </a:r>
            <a:r>
              <a:rPr lang="en-US" altLang="en-US" sz="2000" err="1">
                <a:latin typeface="+mn-lt"/>
              </a:rPr>
              <a:t>getMessage</a:t>
            </a:r>
            <a:r>
              <a:rPr lang="en-US" altLang="en-US" sz="2000">
                <a:latin typeface="+mn-lt"/>
              </a:rPr>
              <a:t>( )</a:t>
            </a:r>
          </a:p>
          <a:p>
            <a:pPr eaLnBrk="1" hangingPunct="1">
              <a:lnSpc>
                <a:spcPct val="130000"/>
              </a:lnSpc>
              <a:spcBef>
                <a:spcPct val="0"/>
              </a:spcBef>
              <a:defRPr/>
            </a:pPr>
            <a:r>
              <a:rPr lang="en-US" altLang="en-US" sz="2000" err="1">
                <a:latin typeface="+mn-lt"/>
              </a:rPr>
              <a:t>StackTraceElement</a:t>
            </a:r>
            <a:r>
              <a:rPr lang="en-US" altLang="en-US" sz="2000">
                <a:latin typeface="+mn-lt"/>
              </a:rPr>
              <a:t>[ ] </a:t>
            </a:r>
            <a:r>
              <a:rPr lang="en-US" altLang="en-US" sz="2000" err="1">
                <a:latin typeface="+mn-lt"/>
              </a:rPr>
              <a:t>getStackTrace</a:t>
            </a:r>
            <a:r>
              <a:rPr lang="en-US" altLang="en-US" sz="2000">
                <a:latin typeface="+mn-lt"/>
              </a:rPr>
              <a:t>( )</a:t>
            </a:r>
          </a:p>
        </p:txBody>
      </p:sp>
      <p:sp>
        <p:nvSpPr>
          <p:cNvPr id="23557" name="Rectangle 4"/>
          <p:cNvSpPr>
            <a:spLocks noChangeArrowheads="1"/>
          </p:cNvSpPr>
          <p:nvPr/>
        </p:nvSpPr>
        <p:spPr bwMode="auto">
          <a:xfrm>
            <a:off x="3886200" y="3865563"/>
            <a:ext cx="5029200"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0363" indent="-360363">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lnSpc>
                <a:spcPct val="130000"/>
              </a:lnSpc>
              <a:spcBef>
                <a:spcPct val="0"/>
              </a:spcBef>
              <a:defRPr/>
            </a:pPr>
            <a:r>
              <a:rPr lang="en-US" altLang="en-US" sz="2000" err="1">
                <a:latin typeface="+mn-lt"/>
              </a:rPr>
              <a:t>Throwable</a:t>
            </a:r>
            <a:r>
              <a:rPr lang="en-US" altLang="en-US" sz="2000">
                <a:latin typeface="+mn-lt"/>
              </a:rPr>
              <a:t> </a:t>
            </a:r>
            <a:r>
              <a:rPr lang="en-US" altLang="en-US" sz="2000" err="1">
                <a:latin typeface="+mn-lt"/>
              </a:rPr>
              <a:t>initCause</a:t>
            </a:r>
            <a:r>
              <a:rPr lang="en-US" altLang="en-US" sz="2000">
                <a:latin typeface="+mn-lt"/>
              </a:rPr>
              <a:t>(</a:t>
            </a:r>
            <a:r>
              <a:rPr lang="en-US" altLang="en-US" sz="2000" err="1">
                <a:latin typeface="+mn-lt"/>
              </a:rPr>
              <a:t>Throwable</a:t>
            </a:r>
            <a:r>
              <a:rPr lang="en-US" altLang="en-US" sz="2000">
                <a:latin typeface="+mn-lt"/>
              </a:rPr>
              <a:t> </a:t>
            </a:r>
            <a:r>
              <a:rPr lang="en-US" altLang="en-US" sz="2000" i="1" err="1">
                <a:latin typeface="+mn-lt"/>
              </a:rPr>
              <a:t>causeExc</a:t>
            </a:r>
            <a:r>
              <a:rPr lang="en-US" altLang="en-US" sz="2000" i="1">
                <a:latin typeface="+mn-lt"/>
              </a:rPr>
              <a:t>)</a:t>
            </a:r>
          </a:p>
          <a:p>
            <a:pPr eaLnBrk="1" hangingPunct="1">
              <a:lnSpc>
                <a:spcPct val="130000"/>
              </a:lnSpc>
              <a:spcBef>
                <a:spcPct val="0"/>
              </a:spcBef>
              <a:defRPr/>
            </a:pPr>
            <a:r>
              <a:rPr lang="en-US" altLang="en-US" sz="2000">
                <a:latin typeface="+mn-lt"/>
              </a:rPr>
              <a:t>void </a:t>
            </a:r>
            <a:r>
              <a:rPr lang="en-US" altLang="en-US" sz="2000" err="1">
                <a:latin typeface="+mn-lt"/>
              </a:rPr>
              <a:t>printStackTrace</a:t>
            </a:r>
            <a:r>
              <a:rPr lang="en-US" altLang="en-US" sz="2000">
                <a:latin typeface="+mn-lt"/>
              </a:rPr>
              <a:t>( )</a:t>
            </a:r>
          </a:p>
          <a:p>
            <a:pPr eaLnBrk="1" hangingPunct="1">
              <a:lnSpc>
                <a:spcPct val="130000"/>
              </a:lnSpc>
              <a:spcBef>
                <a:spcPct val="0"/>
              </a:spcBef>
              <a:defRPr/>
            </a:pPr>
            <a:r>
              <a:rPr lang="en-US" altLang="en-US" sz="2000">
                <a:latin typeface="+mn-lt"/>
              </a:rPr>
              <a:t>void </a:t>
            </a:r>
            <a:r>
              <a:rPr lang="en-US" altLang="en-US" sz="2000" err="1">
                <a:latin typeface="+mn-lt"/>
              </a:rPr>
              <a:t>printStackTrace</a:t>
            </a:r>
            <a:r>
              <a:rPr lang="en-US" altLang="en-US" sz="2000">
                <a:latin typeface="+mn-lt"/>
              </a:rPr>
              <a:t>(</a:t>
            </a:r>
            <a:r>
              <a:rPr lang="en-US" altLang="en-US" sz="2000" err="1">
                <a:latin typeface="+mn-lt"/>
              </a:rPr>
              <a:t>PrintStream</a:t>
            </a:r>
            <a:r>
              <a:rPr lang="en-US" altLang="en-US" sz="2000">
                <a:latin typeface="+mn-lt"/>
              </a:rPr>
              <a:t> </a:t>
            </a:r>
            <a:r>
              <a:rPr lang="en-US" altLang="en-US" sz="2000" i="1">
                <a:latin typeface="+mn-lt"/>
              </a:rPr>
              <a:t>stream)</a:t>
            </a:r>
          </a:p>
          <a:p>
            <a:pPr eaLnBrk="1" hangingPunct="1">
              <a:lnSpc>
                <a:spcPct val="130000"/>
              </a:lnSpc>
              <a:spcBef>
                <a:spcPct val="0"/>
              </a:spcBef>
              <a:defRPr/>
            </a:pPr>
            <a:r>
              <a:rPr lang="en-US" altLang="en-US" sz="2000">
                <a:latin typeface="+mn-lt"/>
              </a:rPr>
              <a:t>void </a:t>
            </a:r>
            <a:r>
              <a:rPr lang="en-US" altLang="en-US" sz="2000" err="1">
                <a:latin typeface="+mn-lt"/>
              </a:rPr>
              <a:t>printStackTrace</a:t>
            </a:r>
            <a:r>
              <a:rPr lang="en-US" altLang="en-US" sz="2000">
                <a:latin typeface="+mn-lt"/>
              </a:rPr>
              <a:t>(</a:t>
            </a:r>
            <a:r>
              <a:rPr lang="en-US" altLang="en-US" sz="2000" err="1">
                <a:latin typeface="+mn-lt"/>
              </a:rPr>
              <a:t>PrintWriter</a:t>
            </a:r>
            <a:r>
              <a:rPr lang="en-US" altLang="en-US" sz="2000">
                <a:latin typeface="+mn-lt"/>
              </a:rPr>
              <a:t> </a:t>
            </a:r>
            <a:r>
              <a:rPr lang="en-US" altLang="en-US" sz="2000" i="1">
                <a:latin typeface="+mn-lt"/>
              </a:rPr>
              <a:t>stream)</a:t>
            </a:r>
          </a:p>
          <a:p>
            <a:pPr eaLnBrk="1" hangingPunct="1">
              <a:lnSpc>
                <a:spcPct val="130000"/>
              </a:lnSpc>
              <a:spcBef>
                <a:spcPct val="0"/>
              </a:spcBef>
              <a:defRPr/>
            </a:pPr>
            <a:r>
              <a:rPr lang="en-US" altLang="en-US" sz="2000">
                <a:latin typeface="+mn-lt"/>
              </a:rPr>
              <a:t>void </a:t>
            </a:r>
            <a:r>
              <a:rPr lang="en-US" altLang="en-US" sz="2000" err="1">
                <a:latin typeface="+mn-lt"/>
              </a:rPr>
              <a:t>setStackTrace</a:t>
            </a:r>
            <a:r>
              <a:rPr lang="en-US" altLang="en-US" sz="2000">
                <a:latin typeface="+mn-lt"/>
              </a:rPr>
              <a:t>(</a:t>
            </a:r>
            <a:r>
              <a:rPr lang="en-US" altLang="en-US" sz="2000" err="1">
                <a:latin typeface="+mn-lt"/>
              </a:rPr>
              <a:t>StackTraceElement</a:t>
            </a:r>
            <a:r>
              <a:rPr lang="en-US" altLang="en-US" sz="2000">
                <a:latin typeface="+mn-lt"/>
              </a:rPr>
              <a:t> </a:t>
            </a:r>
            <a:r>
              <a:rPr lang="en-US" altLang="en-US" sz="2000" i="1">
                <a:latin typeface="+mn-lt"/>
              </a:rPr>
              <a:t>elements[ ])</a:t>
            </a:r>
          </a:p>
          <a:p>
            <a:pPr eaLnBrk="1" hangingPunct="1">
              <a:lnSpc>
                <a:spcPct val="130000"/>
              </a:lnSpc>
              <a:spcBef>
                <a:spcPct val="0"/>
              </a:spcBef>
              <a:defRPr/>
            </a:pPr>
            <a:r>
              <a:rPr lang="en-US" altLang="en-US" sz="2000">
                <a:latin typeface="+mn-lt"/>
              </a:rPr>
              <a:t>String </a:t>
            </a:r>
            <a:r>
              <a:rPr lang="en-US" altLang="en-US" sz="2000" err="1">
                <a:latin typeface="+mn-lt"/>
              </a:rPr>
              <a:t>toString</a:t>
            </a:r>
            <a:r>
              <a:rPr lang="en-US" altLang="en-US" sz="2000">
                <a:latin typeface="+mn-lt"/>
              </a:rPr>
              <a:t>( )</a:t>
            </a:r>
          </a:p>
        </p:txBody>
      </p:sp>
      <p:cxnSp>
        <p:nvCxnSpPr>
          <p:cNvPr id="7" name="Straight Connector 6"/>
          <p:cNvCxnSpPr/>
          <p:nvPr/>
        </p:nvCxnSpPr>
        <p:spPr>
          <a:xfrm rot="16200000" flipH="1">
            <a:off x="2400300" y="5295900"/>
            <a:ext cx="2667000"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11"/>
          </p:nvPr>
        </p:nvSpPr>
        <p:spPr/>
        <p:txBody>
          <a:bodyPr/>
          <a:lstStyle/>
          <a:p>
            <a:r>
              <a:rPr lang="fi-FI" smtClean="0"/>
              <a:t>Unit-3 Java</a:t>
            </a:r>
            <a:endParaRPr lang="en-US"/>
          </a:p>
        </p:txBody>
      </p:sp>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ChangeArrowheads="1"/>
          </p:cNvSpPr>
          <p:nvPr/>
        </p:nvSpPr>
        <p:spPr bwMode="auto">
          <a:xfrm>
            <a:off x="3124200" y="609600"/>
            <a:ext cx="2372765" cy="707886"/>
          </a:xfrm>
          <a:prstGeom prst="rect">
            <a:avLst/>
          </a:prstGeom>
          <a:noFill/>
          <a:ln w="9525">
            <a:noFill/>
            <a:miter lim="800000"/>
            <a:headEnd/>
            <a:tailEnd/>
          </a:ln>
        </p:spPr>
        <p:txBody>
          <a:bodyPr wrap="none">
            <a:spAutoFit/>
          </a:bodyPr>
          <a:lstStyle/>
          <a:p>
            <a:pPr eaLnBrk="1" hangingPunct="1"/>
            <a:r>
              <a:rPr lang="en-US" altLang="en-US" sz="4000" b="1">
                <a:solidFill>
                  <a:srgbClr val="0000FF"/>
                </a:solidFill>
              </a:rPr>
              <a:t>Mind map</a:t>
            </a:r>
            <a:endParaRPr lang="en-IN" altLang="en-US" sz="4000">
              <a:solidFill>
                <a:srgbClr val="0000FF"/>
              </a:solidFill>
            </a:endParaRPr>
          </a:p>
        </p:txBody>
      </p:sp>
      <p:sp>
        <p:nvSpPr>
          <p:cNvPr id="23555" name="Rectangle 20"/>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1" hangingPunct="1"/>
            <a:endParaRPr lang="en-US" altLang="en-US"/>
          </a:p>
        </p:txBody>
      </p:sp>
      <p:grpSp>
        <p:nvGrpSpPr>
          <p:cNvPr id="2" name="Group 4"/>
          <p:cNvGrpSpPr>
            <a:grpSpLocks noChangeAspect="1"/>
          </p:cNvGrpSpPr>
          <p:nvPr/>
        </p:nvGrpSpPr>
        <p:grpSpPr bwMode="auto">
          <a:xfrm>
            <a:off x="990600" y="1524000"/>
            <a:ext cx="7324725" cy="4572000"/>
            <a:chOff x="2662" y="2278"/>
            <a:chExt cx="7229" cy="4513"/>
          </a:xfrm>
        </p:grpSpPr>
        <p:sp>
          <p:nvSpPr>
            <p:cNvPr id="23557" name="AutoShape 19"/>
            <p:cNvSpPr>
              <a:spLocks noChangeAspect="1" noChangeArrowheads="1" noTextEdit="1"/>
            </p:cNvSpPr>
            <p:nvPr/>
          </p:nvSpPr>
          <p:spPr bwMode="auto">
            <a:xfrm>
              <a:off x="2662" y="2278"/>
              <a:ext cx="7229" cy="4513"/>
            </a:xfrm>
            <a:prstGeom prst="rect">
              <a:avLst/>
            </a:prstGeom>
            <a:noFill/>
            <a:ln w="9525">
              <a:noFill/>
              <a:miter lim="800000"/>
              <a:headEnd/>
              <a:tailEnd/>
            </a:ln>
          </p:spPr>
          <p:txBody>
            <a:bodyPr/>
            <a:lstStyle/>
            <a:p>
              <a:endParaRPr lang="en-US"/>
            </a:p>
          </p:txBody>
        </p:sp>
        <p:sp>
          <p:nvSpPr>
            <p:cNvPr id="23558" name="Oval 18"/>
            <p:cNvSpPr>
              <a:spLocks noChangeArrowheads="1"/>
            </p:cNvSpPr>
            <p:nvPr/>
          </p:nvSpPr>
          <p:spPr bwMode="auto">
            <a:xfrm>
              <a:off x="8566" y="3898"/>
              <a:ext cx="1325" cy="1107"/>
            </a:xfrm>
            <a:prstGeom prst="ellipse">
              <a:avLst/>
            </a:prstGeom>
            <a:solidFill>
              <a:srgbClr val="FFFFFF"/>
            </a:solidFill>
            <a:ln w="19050">
              <a:solidFill>
                <a:srgbClr val="FF0000"/>
              </a:solidFill>
              <a:round/>
              <a:headEnd/>
              <a:tailEnd/>
            </a:ln>
          </p:spPr>
          <p:txBody>
            <a:bodyPr/>
            <a:lstStyle/>
            <a:p>
              <a:r>
                <a:rPr lang="en-US" altLang="en-US" sz="1600">
                  <a:cs typeface="Times New Roman" pitchFamily="18" charset="0"/>
                </a:rPr>
                <a:t>throw, throws,  finally</a:t>
              </a:r>
              <a:endParaRPr lang="en-US" altLang="en-US" sz="3600"/>
            </a:p>
          </p:txBody>
        </p:sp>
        <p:sp>
          <p:nvSpPr>
            <p:cNvPr id="23559" name="Line 17"/>
            <p:cNvSpPr>
              <a:spLocks noChangeShapeType="1"/>
            </p:cNvSpPr>
            <p:nvPr/>
          </p:nvSpPr>
          <p:spPr bwMode="auto">
            <a:xfrm flipV="1">
              <a:off x="8103" y="4549"/>
              <a:ext cx="463" cy="219"/>
            </a:xfrm>
            <a:prstGeom prst="line">
              <a:avLst/>
            </a:prstGeom>
            <a:noFill/>
            <a:ln w="19050">
              <a:solidFill>
                <a:srgbClr val="000000"/>
              </a:solidFill>
              <a:round/>
              <a:headEnd/>
              <a:tailEnd/>
            </a:ln>
          </p:spPr>
          <p:txBody>
            <a:bodyPr/>
            <a:lstStyle/>
            <a:p>
              <a:endParaRPr lang="en-US"/>
            </a:p>
          </p:txBody>
        </p:sp>
        <p:sp>
          <p:nvSpPr>
            <p:cNvPr id="23560" name="AutoShape 16"/>
            <p:cNvSpPr>
              <a:spLocks noChangeArrowheads="1"/>
            </p:cNvSpPr>
            <p:nvPr/>
          </p:nvSpPr>
          <p:spPr bwMode="auto">
            <a:xfrm>
              <a:off x="5219" y="4491"/>
              <a:ext cx="3095" cy="1075"/>
            </a:xfrm>
            <a:prstGeom prst="cloudCallout">
              <a:avLst>
                <a:gd name="adj1" fmla="val 7759"/>
                <a:gd name="adj2" fmla="val -41440"/>
              </a:avLst>
            </a:prstGeom>
            <a:solidFill>
              <a:srgbClr val="FFFF99"/>
            </a:solidFill>
            <a:ln w="31750">
              <a:solidFill>
                <a:srgbClr val="008000"/>
              </a:solidFill>
              <a:round/>
              <a:headEnd/>
              <a:tailEnd/>
            </a:ln>
          </p:spPr>
          <p:txBody>
            <a:bodyPr/>
            <a:lstStyle/>
            <a:p>
              <a:pPr algn="ctr"/>
              <a:r>
                <a:rPr lang="en-US" altLang="en-US" sz="2400" b="1">
                  <a:solidFill>
                    <a:srgbClr val="0000FF"/>
                  </a:solidFill>
                  <a:cs typeface="Times New Roman" pitchFamily="18" charset="0"/>
                </a:rPr>
                <a:t>Exception Handling</a:t>
              </a:r>
              <a:endParaRPr lang="en-US" altLang="en-US" sz="3600"/>
            </a:p>
          </p:txBody>
        </p:sp>
        <p:sp>
          <p:nvSpPr>
            <p:cNvPr id="23561" name="Oval 15"/>
            <p:cNvSpPr>
              <a:spLocks noChangeArrowheads="1"/>
            </p:cNvSpPr>
            <p:nvPr/>
          </p:nvSpPr>
          <p:spPr bwMode="auto">
            <a:xfrm>
              <a:off x="4474" y="3437"/>
              <a:ext cx="1572" cy="852"/>
            </a:xfrm>
            <a:prstGeom prst="ellipse">
              <a:avLst/>
            </a:prstGeom>
            <a:solidFill>
              <a:srgbClr val="FFFFFF"/>
            </a:solidFill>
            <a:ln w="19050">
              <a:solidFill>
                <a:srgbClr val="FF0000"/>
              </a:solidFill>
              <a:round/>
              <a:headEnd/>
              <a:tailEnd/>
            </a:ln>
          </p:spPr>
          <p:txBody>
            <a:bodyPr/>
            <a:lstStyle/>
            <a:p>
              <a:r>
                <a:rPr lang="en-US" altLang="en-US" sz="1600">
                  <a:cs typeface="Times New Roman" pitchFamily="18" charset="0"/>
                </a:rPr>
                <a:t>Exception Types</a:t>
              </a:r>
              <a:endParaRPr lang="en-US" altLang="en-US" sz="3600"/>
            </a:p>
          </p:txBody>
        </p:sp>
        <p:sp>
          <p:nvSpPr>
            <p:cNvPr id="23562" name="Line 14"/>
            <p:cNvSpPr>
              <a:spLocks noChangeShapeType="1"/>
            </p:cNvSpPr>
            <p:nvPr/>
          </p:nvSpPr>
          <p:spPr bwMode="auto">
            <a:xfrm>
              <a:off x="5625" y="4192"/>
              <a:ext cx="529" cy="426"/>
            </a:xfrm>
            <a:prstGeom prst="line">
              <a:avLst/>
            </a:prstGeom>
            <a:noFill/>
            <a:ln w="19050">
              <a:solidFill>
                <a:srgbClr val="000000"/>
              </a:solidFill>
              <a:round/>
              <a:headEnd/>
              <a:tailEnd/>
            </a:ln>
          </p:spPr>
          <p:txBody>
            <a:bodyPr/>
            <a:lstStyle/>
            <a:p>
              <a:endParaRPr lang="en-US"/>
            </a:p>
          </p:txBody>
        </p:sp>
        <p:sp>
          <p:nvSpPr>
            <p:cNvPr id="23563" name="AutoShape 13"/>
            <p:cNvSpPr>
              <a:spLocks noChangeArrowheads="1"/>
            </p:cNvSpPr>
            <p:nvPr/>
          </p:nvSpPr>
          <p:spPr bwMode="auto">
            <a:xfrm>
              <a:off x="3186" y="2717"/>
              <a:ext cx="1380" cy="720"/>
            </a:xfrm>
            <a:prstGeom prst="wedgeRoundRectCallout">
              <a:avLst>
                <a:gd name="adj1" fmla="val 53769"/>
                <a:gd name="adj2" fmla="val 86250"/>
                <a:gd name="adj3" fmla="val 16667"/>
              </a:avLst>
            </a:prstGeom>
            <a:solidFill>
              <a:srgbClr val="FFFFFF"/>
            </a:solidFill>
            <a:ln w="25400">
              <a:solidFill>
                <a:srgbClr val="0000FF"/>
              </a:solidFill>
              <a:miter lim="800000"/>
              <a:headEnd/>
              <a:tailEnd/>
            </a:ln>
          </p:spPr>
          <p:txBody>
            <a:bodyPr/>
            <a:lstStyle/>
            <a:p>
              <a:r>
                <a:rPr lang="en-US" altLang="en-US" sz="1600">
                  <a:cs typeface="Times New Roman" pitchFamily="18" charset="0"/>
                </a:rPr>
                <a:t>Uncaught Exceptions</a:t>
              </a:r>
              <a:endParaRPr lang="en-US" altLang="en-US" sz="3600"/>
            </a:p>
          </p:txBody>
        </p:sp>
        <p:sp>
          <p:nvSpPr>
            <p:cNvPr id="23564" name="Oval 12"/>
            <p:cNvSpPr>
              <a:spLocks noChangeArrowheads="1"/>
            </p:cNvSpPr>
            <p:nvPr/>
          </p:nvSpPr>
          <p:spPr bwMode="auto">
            <a:xfrm>
              <a:off x="3500" y="5491"/>
              <a:ext cx="1975" cy="948"/>
            </a:xfrm>
            <a:prstGeom prst="ellipse">
              <a:avLst/>
            </a:prstGeom>
            <a:solidFill>
              <a:srgbClr val="FFFFFF"/>
            </a:solidFill>
            <a:ln w="19050">
              <a:solidFill>
                <a:srgbClr val="FF0000"/>
              </a:solidFill>
              <a:round/>
              <a:headEnd/>
              <a:tailEnd/>
            </a:ln>
          </p:spPr>
          <p:txBody>
            <a:bodyPr/>
            <a:lstStyle/>
            <a:p>
              <a:r>
                <a:rPr lang="en-US" altLang="en-US" sz="1600">
                  <a:cs typeface="Times New Roman" pitchFamily="18" charset="0"/>
                </a:rPr>
                <a:t>Java’s Built-in Exceptions</a:t>
              </a:r>
              <a:endParaRPr lang="en-US" altLang="en-US" sz="3600"/>
            </a:p>
          </p:txBody>
        </p:sp>
        <p:sp>
          <p:nvSpPr>
            <p:cNvPr id="23565" name="Line 11"/>
            <p:cNvSpPr>
              <a:spLocks noChangeShapeType="1"/>
            </p:cNvSpPr>
            <p:nvPr/>
          </p:nvSpPr>
          <p:spPr bwMode="auto">
            <a:xfrm flipV="1">
              <a:off x="4998" y="5165"/>
              <a:ext cx="477" cy="533"/>
            </a:xfrm>
            <a:prstGeom prst="line">
              <a:avLst/>
            </a:prstGeom>
            <a:noFill/>
            <a:ln w="19050">
              <a:solidFill>
                <a:srgbClr val="000000"/>
              </a:solidFill>
              <a:round/>
              <a:headEnd/>
              <a:tailEnd/>
            </a:ln>
          </p:spPr>
          <p:txBody>
            <a:bodyPr/>
            <a:lstStyle/>
            <a:p>
              <a:endParaRPr lang="en-US"/>
            </a:p>
          </p:txBody>
        </p:sp>
        <p:sp>
          <p:nvSpPr>
            <p:cNvPr id="23566" name="Oval 10"/>
            <p:cNvSpPr>
              <a:spLocks noChangeArrowheads="1"/>
            </p:cNvSpPr>
            <p:nvPr/>
          </p:nvSpPr>
          <p:spPr bwMode="auto">
            <a:xfrm>
              <a:off x="7513" y="5491"/>
              <a:ext cx="2051" cy="1097"/>
            </a:xfrm>
            <a:prstGeom prst="ellipse">
              <a:avLst/>
            </a:prstGeom>
            <a:solidFill>
              <a:srgbClr val="FFFFFF"/>
            </a:solidFill>
            <a:ln w="19050">
              <a:solidFill>
                <a:srgbClr val="FF0000"/>
              </a:solidFill>
              <a:round/>
              <a:headEnd/>
              <a:tailEnd/>
            </a:ln>
          </p:spPr>
          <p:txBody>
            <a:bodyPr/>
            <a:lstStyle/>
            <a:p>
              <a:r>
                <a:rPr lang="en-US" altLang="en-US" sz="1600">
                  <a:cs typeface="Times New Roman" pitchFamily="18" charset="0"/>
                </a:rPr>
                <a:t>Creating Own Exception Subclasses</a:t>
              </a:r>
              <a:endParaRPr lang="en-US" altLang="en-US" sz="3600"/>
            </a:p>
          </p:txBody>
        </p:sp>
        <p:sp>
          <p:nvSpPr>
            <p:cNvPr id="23567" name="Line 9"/>
            <p:cNvSpPr>
              <a:spLocks noChangeShapeType="1"/>
            </p:cNvSpPr>
            <p:nvPr/>
          </p:nvSpPr>
          <p:spPr bwMode="auto">
            <a:xfrm flipH="1" flipV="1">
              <a:off x="7699" y="5383"/>
              <a:ext cx="284" cy="183"/>
            </a:xfrm>
            <a:prstGeom prst="line">
              <a:avLst/>
            </a:prstGeom>
            <a:noFill/>
            <a:ln w="19050">
              <a:solidFill>
                <a:srgbClr val="000000"/>
              </a:solidFill>
              <a:round/>
              <a:headEnd/>
              <a:tailEnd/>
            </a:ln>
          </p:spPr>
          <p:txBody>
            <a:bodyPr/>
            <a:lstStyle/>
            <a:p>
              <a:endParaRPr lang="en-US"/>
            </a:p>
          </p:txBody>
        </p:sp>
        <p:sp>
          <p:nvSpPr>
            <p:cNvPr id="23568" name="Oval 8"/>
            <p:cNvSpPr>
              <a:spLocks noChangeArrowheads="1"/>
            </p:cNvSpPr>
            <p:nvPr/>
          </p:nvSpPr>
          <p:spPr bwMode="auto">
            <a:xfrm>
              <a:off x="6154" y="3178"/>
              <a:ext cx="1922" cy="900"/>
            </a:xfrm>
            <a:prstGeom prst="ellipse">
              <a:avLst/>
            </a:prstGeom>
            <a:solidFill>
              <a:srgbClr val="FFFFFF"/>
            </a:solidFill>
            <a:ln w="19050">
              <a:solidFill>
                <a:srgbClr val="FF0000"/>
              </a:solidFill>
              <a:round/>
              <a:headEnd/>
              <a:tailEnd/>
            </a:ln>
          </p:spPr>
          <p:txBody>
            <a:bodyPr/>
            <a:lstStyle/>
            <a:p>
              <a:r>
                <a:rPr lang="en-US" altLang="en-US" sz="1600">
                  <a:cs typeface="Times New Roman" pitchFamily="18" charset="0"/>
                </a:rPr>
                <a:t>Nested try Statements</a:t>
              </a:r>
              <a:endParaRPr lang="en-US" altLang="en-US" sz="3600"/>
            </a:p>
          </p:txBody>
        </p:sp>
        <p:sp>
          <p:nvSpPr>
            <p:cNvPr id="23569" name="Line 7"/>
            <p:cNvSpPr>
              <a:spLocks noChangeShapeType="1"/>
            </p:cNvSpPr>
            <p:nvPr/>
          </p:nvSpPr>
          <p:spPr bwMode="auto">
            <a:xfrm flipH="1">
              <a:off x="6875" y="4078"/>
              <a:ext cx="1" cy="471"/>
            </a:xfrm>
            <a:prstGeom prst="line">
              <a:avLst/>
            </a:prstGeom>
            <a:noFill/>
            <a:ln w="19050">
              <a:solidFill>
                <a:srgbClr val="000000"/>
              </a:solidFill>
              <a:round/>
              <a:headEnd/>
              <a:tailEnd/>
            </a:ln>
          </p:spPr>
          <p:txBody>
            <a:bodyPr/>
            <a:lstStyle/>
            <a:p>
              <a:endParaRPr lang="en-US"/>
            </a:p>
          </p:txBody>
        </p:sp>
        <p:sp>
          <p:nvSpPr>
            <p:cNvPr id="23570" name="AutoShape 6"/>
            <p:cNvSpPr>
              <a:spLocks noChangeArrowheads="1"/>
            </p:cNvSpPr>
            <p:nvPr/>
          </p:nvSpPr>
          <p:spPr bwMode="auto">
            <a:xfrm>
              <a:off x="4714" y="2458"/>
              <a:ext cx="1168" cy="720"/>
            </a:xfrm>
            <a:prstGeom prst="wedgeRoundRectCallout">
              <a:avLst>
                <a:gd name="adj1" fmla="val -19093"/>
                <a:gd name="adj2" fmla="val 98333"/>
                <a:gd name="adj3" fmla="val 16667"/>
              </a:avLst>
            </a:prstGeom>
            <a:solidFill>
              <a:srgbClr val="FFFFFF"/>
            </a:solidFill>
            <a:ln w="25400">
              <a:solidFill>
                <a:srgbClr val="0000FF"/>
              </a:solidFill>
              <a:miter lim="800000"/>
              <a:headEnd/>
              <a:tailEnd/>
            </a:ln>
          </p:spPr>
          <p:txBody>
            <a:bodyPr/>
            <a:lstStyle/>
            <a:p>
              <a:r>
                <a:rPr lang="en-US" altLang="en-US" sz="1600">
                  <a:cs typeface="Times New Roman" pitchFamily="18" charset="0"/>
                </a:rPr>
                <a:t>Multiple catch</a:t>
              </a:r>
              <a:endParaRPr lang="en-US" altLang="en-US" sz="3600"/>
            </a:p>
          </p:txBody>
        </p:sp>
        <p:sp>
          <p:nvSpPr>
            <p:cNvPr id="23571" name="AutoShape 5"/>
            <p:cNvSpPr>
              <a:spLocks noChangeArrowheads="1"/>
            </p:cNvSpPr>
            <p:nvPr/>
          </p:nvSpPr>
          <p:spPr bwMode="auto">
            <a:xfrm>
              <a:off x="2771" y="3669"/>
              <a:ext cx="1356" cy="720"/>
            </a:xfrm>
            <a:prstGeom prst="wedgeRoundRectCallout">
              <a:avLst>
                <a:gd name="adj1" fmla="val 85769"/>
                <a:gd name="adj2" fmla="val 5000"/>
                <a:gd name="adj3" fmla="val 16667"/>
              </a:avLst>
            </a:prstGeom>
            <a:solidFill>
              <a:srgbClr val="FFFFFF"/>
            </a:solidFill>
            <a:ln w="25400">
              <a:solidFill>
                <a:srgbClr val="0000FF"/>
              </a:solidFill>
              <a:miter lim="800000"/>
              <a:headEnd/>
              <a:tailEnd/>
            </a:ln>
          </p:spPr>
          <p:txBody>
            <a:bodyPr/>
            <a:lstStyle/>
            <a:p>
              <a:r>
                <a:rPr lang="en-US" altLang="en-US" sz="1600">
                  <a:cs typeface="Times New Roman" pitchFamily="18" charset="0"/>
                </a:rPr>
                <a:t>Chained Exceptions</a:t>
              </a:r>
              <a:endParaRPr lang="en-US" altLang="en-US" sz="3600"/>
            </a:p>
          </p:txBody>
        </p:sp>
      </p:grpSp>
      <p:sp>
        <p:nvSpPr>
          <p:cNvPr id="20" name="Footer Placeholder 19"/>
          <p:cNvSpPr>
            <a:spLocks noGrp="1"/>
          </p:cNvSpPr>
          <p:nvPr>
            <p:ph type="ftr" sz="quarter" idx="11"/>
          </p:nvPr>
        </p:nvSpPr>
        <p:spPr/>
        <p:txBody>
          <a:bodyPr/>
          <a:lstStyle/>
          <a:p>
            <a:r>
              <a:rPr lang="fi-FI" smtClean="0"/>
              <a:t>Unit-3 Java</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Rot="1" noChangeArrowheads="1"/>
          </p:cNvSpPr>
          <p:nvPr>
            <p:ph type="title"/>
          </p:nvPr>
        </p:nvSpPr>
        <p:spPr/>
        <p:txBody>
          <a:bodyPr/>
          <a:lstStyle/>
          <a:p>
            <a:r>
              <a:rPr lang="en-US" altLang="en-US" b="1">
                <a:solidFill>
                  <a:srgbClr val="FF0000"/>
                </a:solidFill>
              </a:rPr>
              <a:t>What You Will Learn</a:t>
            </a:r>
          </a:p>
        </p:txBody>
      </p:sp>
      <p:sp>
        <p:nvSpPr>
          <p:cNvPr id="4100" name="Text Box 3"/>
          <p:cNvSpPr txBox="1">
            <a:spLocks noChangeArrowheads="1"/>
          </p:cNvSpPr>
          <p:nvPr/>
        </p:nvSpPr>
        <p:spPr bwMode="auto">
          <a:xfrm>
            <a:off x="457200" y="1981200"/>
            <a:ext cx="1371600" cy="1524000"/>
          </a:xfrm>
          <a:prstGeom prst="rect">
            <a:avLst/>
          </a:prstGeom>
          <a:noFill/>
          <a:ln w="9525">
            <a:noFill/>
            <a:miter lim="800000"/>
            <a:headEnd/>
            <a:tailEnd/>
          </a:ln>
        </p:spPr>
        <p:txBody>
          <a:bodyPr>
            <a:spAutoFit/>
          </a:bodyPr>
          <a:lstStyle/>
          <a:p>
            <a:pPr eaLnBrk="1" hangingPunct="1">
              <a:spcBef>
                <a:spcPct val="50000"/>
              </a:spcBef>
            </a:pPr>
            <a:r>
              <a:rPr lang="en-US" altLang="en-US" sz="2000">
                <a:latin typeface="Comic Sans MS" pitchFamily="66" charset="0"/>
              </a:rPr>
              <a:t>Use</a:t>
            </a:r>
          </a:p>
          <a:p>
            <a:pPr eaLnBrk="1" hangingPunct="1">
              <a:spcBef>
                <a:spcPct val="50000"/>
              </a:spcBef>
            </a:pPr>
            <a:r>
              <a:rPr lang="en-US" altLang="en-US" sz="2000">
                <a:latin typeface="Comic Sans MS" pitchFamily="66" charset="0"/>
              </a:rPr>
              <a:t>try,</a:t>
            </a:r>
            <a:br>
              <a:rPr lang="en-US" altLang="en-US" sz="2000">
                <a:latin typeface="Comic Sans MS" pitchFamily="66" charset="0"/>
              </a:rPr>
            </a:br>
            <a:r>
              <a:rPr lang="en-US" altLang="en-US" sz="2000">
                <a:latin typeface="Comic Sans MS" pitchFamily="66" charset="0"/>
              </a:rPr>
              <a:t>throw,     </a:t>
            </a:r>
            <a:br>
              <a:rPr lang="en-US" altLang="en-US" sz="2000">
                <a:latin typeface="Comic Sans MS" pitchFamily="66" charset="0"/>
              </a:rPr>
            </a:br>
            <a:r>
              <a:rPr lang="en-US" altLang="en-US" sz="2000">
                <a:latin typeface="Comic Sans MS" pitchFamily="66" charset="0"/>
              </a:rPr>
              <a:t>catch</a:t>
            </a:r>
            <a:r>
              <a:rPr lang="en-US" altLang="en-US" sz="2400">
                <a:latin typeface="Times New Roman" pitchFamily="18" charset="0"/>
              </a:rPr>
              <a:t>    </a:t>
            </a:r>
          </a:p>
        </p:txBody>
      </p:sp>
      <p:sp>
        <p:nvSpPr>
          <p:cNvPr id="4101" name="Text Box 5"/>
          <p:cNvSpPr txBox="1">
            <a:spLocks noChangeArrowheads="1"/>
          </p:cNvSpPr>
          <p:nvPr/>
        </p:nvSpPr>
        <p:spPr bwMode="auto">
          <a:xfrm>
            <a:off x="5257800" y="1981200"/>
            <a:ext cx="3429000" cy="1463675"/>
          </a:xfrm>
          <a:prstGeom prst="rect">
            <a:avLst/>
          </a:prstGeom>
          <a:noFill/>
          <a:ln w="9525">
            <a:noFill/>
            <a:miter lim="800000"/>
            <a:headEnd/>
            <a:tailEnd/>
          </a:ln>
        </p:spPr>
        <p:txBody>
          <a:bodyPr>
            <a:spAutoFit/>
          </a:bodyPr>
          <a:lstStyle/>
          <a:p>
            <a:pPr eaLnBrk="1" hangingPunct="1">
              <a:spcBef>
                <a:spcPct val="50000"/>
              </a:spcBef>
            </a:pPr>
            <a:r>
              <a:rPr lang="en-US" altLang="en-US" sz="2000">
                <a:latin typeface="Comic Sans MS" pitchFamily="66" charset="0"/>
              </a:rPr>
              <a:t>to </a:t>
            </a:r>
          </a:p>
          <a:p>
            <a:pPr eaLnBrk="1" hangingPunct="1">
              <a:spcBef>
                <a:spcPct val="50000"/>
              </a:spcBef>
            </a:pPr>
            <a:r>
              <a:rPr lang="en-US" altLang="en-US" sz="2000">
                <a:latin typeface="Comic Sans MS" pitchFamily="66" charset="0"/>
              </a:rPr>
              <a:t>watch for</a:t>
            </a:r>
            <a:br>
              <a:rPr lang="en-US" altLang="en-US" sz="2000">
                <a:latin typeface="Comic Sans MS" pitchFamily="66" charset="0"/>
              </a:rPr>
            </a:br>
            <a:r>
              <a:rPr lang="en-US" altLang="en-US" sz="2000">
                <a:latin typeface="Comic Sans MS" pitchFamily="66" charset="0"/>
              </a:rPr>
              <a:t>indicate        exceptions</a:t>
            </a:r>
            <a:br>
              <a:rPr lang="en-US" altLang="en-US" sz="2000">
                <a:latin typeface="Comic Sans MS" pitchFamily="66" charset="0"/>
              </a:rPr>
            </a:br>
            <a:r>
              <a:rPr lang="en-US" altLang="en-US" sz="2000">
                <a:latin typeface="Comic Sans MS" pitchFamily="66" charset="0"/>
              </a:rPr>
              <a:t>handle</a:t>
            </a:r>
          </a:p>
        </p:txBody>
      </p:sp>
      <p:sp>
        <p:nvSpPr>
          <p:cNvPr id="4102" name="AutoShape 6"/>
          <p:cNvSpPr>
            <a:spLocks/>
          </p:cNvSpPr>
          <p:nvPr/>
        </p:nvSpPr>
        <p:spPr bwMode="auto">
          <a:xfrm>
            <a:off x="6553200" y="2438400"/>
            <a:ext cx="152400" cy="990600"/>
          </a:xfrm>
          <a:prstGeom prst="rightBrace">
            <a:avLst>
              <a:gd name="adj1" fmla="val 54167"/>
              <a:gd name="adj2" fmla="val 50000"/>
            </a:avLst>
          </a:prstGeom>
          <a:noFill/>
          <a:ln w="9525">
            <a:solidFill>
              <a:schemeClr val="tx1"/>
            </a:solidFill>
            <a:round/>
            <a:headEnd/>
            <a:tailEnd/>
          </a:ln>
        </p:spPr>
        <p:txBody>
          <a:bodyPr wrap="none" anchor="ctr"/>
          <a:lstStyle/>
          <a:p>
            <a:pPr eaLnBrk="1" hangingPunct="1"/>
            <a:endParaRPr lang="en-US" altLang="en-US"/>
          </a:p>
        </p:txBody>
      </p:sp>
      <p:pic>
        <p:nvPicPr>
          <p:cNvPr id="4103" name="Picture 7"/>
          <p:cNvPicPr>
            <a:picLocks noChangeAspect="1" noChangeArrowheads="1"/>
          </p:cNvPicPr>
          <p:nvPr/>
        </p:nvPicPr>
        <p:blipFill>
          <a:blip r:embed="rId4"/>
          <a:srcRect r="35538"/>
          <a:stretch>
            <a:fillRect/>
          </a:stretch>
        </p:blipFill>
        <p:spPr bwMode="auto">
          <a:xfrm>
            <a:off x="1676400" y="2133600"/>
            <a:ext cx="1981200" cy="1668463"/>
          </a:xfrm>
          <a:prstGeom prst="rect">
            <a:avLst/>
          </a:prstGeom>
          <a:noFill/>
          <a:ln w="9525">
            <a:noFill/>
            <a:miter lim="800000"/>
            <a:headEnd/>
            <a:tailEnd/>
          </a:ln>
        </p:spPr>
      </p:pic>
      <p:sp>
        <p:nvSpPr>
          <p:cNvPr id="80904" name="Text Box 8"/>
          <p:cNvSpPr txBox="1">
            <a:spLocks noChangeArrowheads="1"/>
          </p:cNvSpPr>
          <p:nvPr/>
        </p:nvSpPr>
        <p:spPr bwMode="auto">
          <a:xfrm>
            <a:off x="457200" y="4495800"/>
            <a:ext cx="6477000" cy="1552575"/>
          </a:xfrm>
          <a:prstGeom prst="rect">
            <a:avLst/>
          </a:prstGeom>
          <a:noFill/>
          <a:ln w="9525">
            <a:noFill/>
            <a:miter lim="800000"/>
            <a:headEnd/>
            <a:tailEnd/>
          </a:ln>
        </p:spPr>
        <p:txBody>
          <a:bodyPr>
            <a:spAutoFit/>
          </a:bodyPr>
          <a:lstStyle/>
          <a:p>
            <a:pPr eaLnBrk="1" hangingPunct="1">
              <a:spcBef>
                <a:spcPct val="50000"/>
              </a:spcBef>
            </a:pPr>
            <a:r>
              <a:rPr lang="en-US" altLang="en-US" sz="2400">
                <a:latin typeface="Comic Sans MS" pitchFamily="66" charset="0"/>
              </a:rPr>
              <a:t>How to process exceptions and failures.</a:t>
            </a:r>
          </a:p>
          <a:p>
            <a:pPr eaLnBrk="1" hangingPunct="1">
              <a:spcBef>
                <a:spcPct val="50000"/>
              </a:spcBef>
            </a:pPr>
            <a:endParaRPr lang="en-US" altLang="en-US" sz="2400">
              <a:latin typeface="Comic Sans MS" pitchFamily="66" charset="0"/>
            </a:endParaRPr>
          </a:p>
          <a:p>
            <a:pPr eaLnBrk="1" hangingPunct="1">
              <a:spcBef>
                <a:spcPct val="50000"/>
              </a:spcBef>
            </a:pPr>
            <a:endParaRPr lang="en-US" altLang="en-US" sz="2400">
              <a:latin typeface="Times New Roman" pitchFamily="18" charset="0"/>
            </a:endParaRPr>
          </a:p>
        </p:txBody>
      </p:sp>
      <p:pic>
        <p:nvPicPr>
          <p:cNvPr id="4105" name="Picture 11" descr="AG00413_"/>
          <p:cNvPicPr>
            <a:picLocks noChangeAspect="1" noChangeArrowheads="1" noCrop="1"/>
          </p:cNvPicPr>
          <p:nvPr/>
        </p:nvPicPr>
        <p:blipFill>
          <a:blip r:embed="rId5"/>
          <a:srcRect/>
          <a:stretch>
            <a:fillRect/>
          </a:stretch>
        </p:blipFill>
        <p:spPr bwMode="auto">
          <a:xfrm>
            <a:off x="3657600" y="1752600"/>
            <a:ext cx="1676400" cy="1828800"/>
          </a:xfrm>
          <a:prstGeom prst="rect">
            <a:avLst/>
          </a:prstGeom>
          <a:noFill/>
          <a:ln w="9525">
            <a:noFill/>
            <a:miter lim="800000"/>
            <a:headEnd/>
            <a:tailEnd/>
          </a:ln>
        </p:spPr>
      </p:pic>
      <p:pic>
        <p:nvPicPr>
          <p:cNvPr id="80905" name="Picture 9"/>
          <p:cNvPicPr>
            <a:picLocks noChangeAspect="1" noChangeArrowheads="1"/>
          </p:cNvPicPr>
          <p:nvPr/>
        </p:nvPicPr>
        <p:blipFill>
          <a:blip r:embed="rId6"/>
          <a:srcRect/>
          <a:stretch>
            <a:fillRect/>
          </a:stretch>
        </p:blipFill>
        <p:spPr bwMode="auto">
          <a:xfrm>
            <a:off x="3276600" y="2692400"/>
            <a:ext cx="304800" cy="304800"/>
          </a:xfrm>
          <a:prstGeom prst="rect">
            <a:avLst/>
          </a:prstGeom>
          <a:noFill/>
          <a:ln w="9525">
            <a:noFill/>
            <a:miter lim="800000"/>
            <a:headEnd/>
            <a:tailEnd/>
          </a:ln>
        </p:spPr>
      </p:pic>
      <p:pic>
        <p:nvPicPr>
          <p:cNvPr id="80908" name="Picture 12" descr="j0174439"/>
          <p:cNvPicPr>
            <a:picLocks noChangeAspect="1" noChangeArrowheads="1"/>
          </p:cNvPicPr>
          <p:nvPr/>
        </p:nvPicPr>
        <p:blipFill>
          <a:blip r:embed="rId7"/>
          <a:srcRect/>
          <a:stretch>
            <a:fillRect/>
          </a:stretch>
        </p:blipFill>
        <p:spPr bwMode="auto">
          <a:xfrm>
            <a:off x="4114800" y="5181600"/>
            <a:ext cx="1447800" cy="1225550"/>
          </a:xfrm>
          <a:prstGeom prst="rect">
            <a:avLst/>
          </a:prstGeom>
          <a:noFill/>
          <a:ln w="9525">
            <a:noFill/>
            <a:miter lim="800000"/>
            <a:headEnd/>
            <a:tailEnd/>
          </a:ln>
        </p:spPr>
      </p:pic>
      <p:sp>
        <p:nvSpPr>
          <p:cNvPr id="12" name="Footer Placeholder 11"/>
          <p:cNvSpPr>
            <a:spLocks noGrp="1"/>
          </p:cNvSpPr>
          <p:nvPr>
            <p:ph type="ftr" sz="quarter" idx="11"/>
          </p:nvPr>
        </p:nvSpPr>
        <p:spPr/>
        <p:txBody>
          <a:bodyPr/>
          <a:lstStyle/>
          <a:p>
            <a:r>
              <a:rPr lang="fi-FI" smtClean="0"/>
              <a:t>Unit-3 Java</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7" presetClass="entr" presetSubtype="2" fill="hold" nodeType="afterEffect">
                                  <p:stCondLst>
                                    <p:cond delay="4000"/>
                                  </p:stCondLst>
                                  <p:childTnLst>
                                    <p:set>
                                      <p:cBhvr>
                                        <p:cTn id="6" dur="1" fill="hold">
                                          <p:stCondLst>
                                            <p:cond delay="0"/>
                                          </p:stCondLst>
                                        </p:cTn>
                                        <p:tgtEl>
                                          <p:spTgt spid="80905"/>
                                        </p:tgtEl>
                                        <p:attrNameLst>
                                          <p:attrName>style.visibility</p:attrName>
                                        </p:attrNameLst>
                                      </p:cBhvr>
                                      <p:to>
                                        <p:strVal val="visible"/>
                                      </p:to>
                                    </p:set>
                                    <p:anim calcmode="lin" valueType="num">
                                      <p:cBhvr additive="base">
                                        <p:cTn id="7" dur="5000" fill="hold"/>
                                        <p:tgtEl>
                                          <p:spTgt spid="80905"/>
                                        </p:tgtEl>
                                        <p:attrNameLst>
                                          <p:attrName>ppt_x</p:attrName>
                                        </p:attrNameLst>
                                      </p:cBhvr>
                                      <p:tavLst>
                                        <p:tav tm="0">
                                          <p:val>
                                            <p:strVal val="1+#ppt_w/2"/>
                                          </p:val>
                                        </p:tav>
                                        <p:tav tm="100000">
                                          <p:val>
                                            <p:strVal val="#ppt_x"/>
                                          </p:val>
                                        </p:tav>
                                      </p:tavLst>
                                    </p:anim>
                                    <p:anim calcmode="lin" valueType="num">
                                      <p:cBhvr additive="base">
                                        <p:cTn id="8" dur="5000" fill="hold"/>
                                        <p:tgtEl>
                                          <p:spTgt spid="8090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par>
                          <p:cTn id="9" fill="hold" nodeType="afterGroup">
                            <p:stCondLst>
                              <p:cond delay="9000"/>
                            </p:stCondLst>
                            <p:childTnLst>
                              <p:par>
                                <p:cTn id="10" presetID="1" presetClass="entr" presetSubtype="0" fill="hold" grpId="0" nodeType="afterEffect">
                                  <p:stCondLst>
                                    <p:cond delay="4000"/>
                                  </p:stCondLst>
                                  <p:childTnLst>
                                    <p:set>
                                      <p:cBhvr>
                                        <p:cTn id="11" dur="1" fill="hold">
                                          <p:stCondLst>
                                            <p:cond delay="499"/>
                                          </p:stCondLst>
                                        </p:cTn>
                                        <p:tgtEl>
                                          <p:spTgt spid="80904"/>
                                        </p:tgtEl>
                                        <p:attrNameLst>
                                          <p:attrName>style.visibility</p:attrName>
                                        </p:attrNameLst>
                                      </p:cBhvr>
                                      <p:to>
                                        <p:strVal val="visible"/>
                                      </p:to>
                                    </p:set>
                                  </p:childTnLst>
                                </p:cTn>
                              </p:par>
                            </p:childTnLst>
                          </p:cTn>
                        </p:par>
                        <p:par>
                          <p:cTn id="12" fill="hold" nodeType="afterGroup">
                            <p:stCondLst>
                              <p:cond delay="13500"/>
                            </p:stCondLst>
                            <p:childTnLst>
                              <p:par>
                                <p:cTn id="13" presetID="12" presetClass="entr" presetSubtype="4" fill="hold" nodeType="afterEffect">
                                  <p:stCondLst>
                                    <p:cond delay="0"/>
                                  </p:stCondLst>
                                  <p:childTnLst>
                                    <p:set>
                                      <p:cBhvr>
                                        <p:cTn id="14" dur="1" fill="hold">
                                          <p:stCondLst>
                                            <p:cond delay="0"/>
                                          </p:stCondLst>
                                        </p:cTn>
                                        <p:tgtEl>
                                          <p:spTgt spid="80908"/>
                                        </p:tgtEl>
                                        <p:attrNameLst>
                                          <p:attrName>style.visibility</p:attrName>
                                        </p:attrNameLst>
                                      </p:cBhvr>
                                      <p:to>
                                        <p:strVal val="visible"/>
                                      </p:to>
                                    </p:set>
                                    <p:animEffect transition="in" filter="slide(fromBottom)">
                                      <p:cBhvr>
                                        <p:cTn id="15" dur="500"/>
                                        <p:tgtEl>
                                          <p:spTgt spid="80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458200" cy="5257800"/>
          </a:xfrm>
        </p:spPr>
        <p:txBody>
          <a:bodyPr>
            <a:noAutofit/>
          </a:bodyPr>
          <a:lstStyle/>
          <a:p>
            <a:pPr algn="just"/>
            <a:r>
              <a:rPr lang="en-US" sz="2200"/>
              <a:t>The </a:t>
            </a:r>
            <a:r>
              <a:rPr lang="en-US" sz="2200" b="1">
                <a:solidFill>
                  <a:srgbClr val="FF0000"/>
                </a:solidFill>
              </a:rPr>
              <a:t>Exception Handling </a:t>
            </a:r>
            <a:r>
              <a:rPr lang="en-US" sz="2200"/>
              <a:t>in Java is one of the powerful mechanism to handle the runtime errors so that the normal flow of the application can be maintained.</a:t>
            </a:r>
          </a:p>
          <a:p>
            <a:pPr algn="just"/>
            <a:r>
              <a:rPr lang="en-US" sz="2200"/>
              <a:t>In this tutorial, we will learn about Java exceptions, it's types, and the difference between checked and unchecked exceptions.</a:t>
            </a:r>
          </a:p>
          <a:p>
            <a:pPr algn="just"/>
            <a:endParaRPr lang="en-US" sz="2200"/>
          </a:p>
          <a:p>
            <a:pPr algn="just"/>
            <a:r>
              <a:rPr lang="en-US" sz="2200" b="1">
                <a:solidFill>
                  <a:srgbClr val="FF0000"/>
                </a:solidFill>
              </a:rPr>
              <a:t>What is Exception in Java?</a:t>
            </a:r>
          </a:p>
          <a:p>
            <a:pPr algn="just"/>
            <a:r>
              <a:rPr lang="en-US" sz="2200"/>
              <a:t>Dictionary Meaning: Exception is an abnormal condition.</a:t>
            </a:r>
          </a:p>
          <a:p>
            <a:pPr algn="just"/>
            <a:r>
              <a:rPr lang="en-US" sz="2200"/>
              <a:t>In Java, an exception is an event that disrupts the normal flow of the program. It is an object which is thrown at runtime.</a:t>
            </a:r>
          </a:p>
          <a:p>
            <a:pPr algn="just"/>
            <a:endParaRPr lang="en-US" sz="2200"/>
          </a:p>
          <a:p>
            <a:pPr algn="just"/>
            <a:r>
              <a:rPr lang="en-US" sz="2200" b="1">
                <a:solidFill>
                  <a:srgbClr val="FF0000"/>
                </a:solidFill>
              </a:rPr>
              <a:t>What is Exception Handling?</a:t>
            </a:r>
          </a:p>
          <a:p>
            <a:r>
              <a:rPr lang="en-US" sz="2200"/>
              <a:t>Exception Handling is a mechanism to handle runtime errors such as </a:t>
            </a:r>
            <a:r>
              <a:rPr lang="en-US" sz="2200" err="1"/>
              <a:t>ClassNotFoundException</a:t>
            </a:r>
            <a:r>
              <a:rPr lang="en-US" sz="2200"/>
              <a:t>, </a:t>
            </a:r>
            <a:r>
              <a:rPr lang="en-US" sz="2200" err="1"/>
              <a:t>IOException</a:t>
            </a:r>
            <a:r>
              <a:rPr lang="en-US" sz="2200"/>
              <a:t>, </a:t>
            </a:r>
            <a:r>
              <a:rPr lang="en-US" sz="2200" err="1"/>
              <a:t>SQLException</a:t>
            </a:r>
            <a:r>
              <a:rPr lang="en-US" sz="2200"/>
              <a:t>, </a:t>
            </a:r>
            <a:r>
              <a:rPr lang="en-US" sz="2200" err="1"/>
              <a:t>RemoteException</a:t>
            </a:r>
            <a:r>
              <a:rPr lang="en-US" sz="2200"/>
              <a:t>, etc.</a:t>
            </a:r>
          </a:p>
          <a:p>
            <a:pPr algn="just"/>
            <a:endParaRPr lang="en-US" sz="2200"/>
          </a:p>
          <a:p>
            <a:pPr algn="just"/>
            <a:endParaRPr lang="en-US" sz="2200"/>
          </a:p>
        </p:txBody>
      </p:sp>
      <p:sp>
        <p:nvSpPr>
          <p:cNvPr id="5" name="Footer Placeholder 4"/>
          <p:cNvSpPr>
            <a:spLocks noGrp="1"/>
          </p:cNvSpPr>
          <p:nvPr>
            <p:ph type="ftr" sz="quarter" idx="11"/>
          </p:nvPr>
        </p:nvSpPr>
        <p:spPr/>
        <p:txBody>
          <a:bodyPr/>
          <a:lstStyle/>
          <a:p>
            <a:r>
              <a:rPr lang="fi-FI" smtClean="0"/>
              <a:t>Unit-3 Java</a:t>
            </a:r>
            <a:endParaRPr lang="en-US"/>
          </a:p>
        </p:txBody>
      </p:sp>
      <p:sp>
        <p:nvSpPr>
          <p:cNvPr id="7" name="Title 1"/>
          <p:cNvSpPr txBox="1">
            <a:spLocks/>
          </p:cNvSpPr>
          <p:nvPr/>
        </p:nvSpPr>
        <p:spPr>
          <a:xfrm>
            <a:off x="457200" y="76200"/>
            <a:ext cx="8229600" cy="487362"/>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p>
            <a:pPr lvl="0" algn="ctr">
              <a:spcBef>
                <a:spcPct val="0"/>
              </a:spcBef>
              <a:defRPr/>
            </a:pPr>
            <a:r>
              <a:rPr lang="en-US" sz="2800" b="1">
                <a:solidFill>
                  <a:srgbClr val="0000FF"/>
                </a:solidFill>
              </a:rPr>
              <a:t>Java Exception Handling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458200" cy="5257800"/>
          </a:xfrm>
        </p:spPr>
        <p:txBody>
          <a:bodyPr>
            <a:noAutofit/>
          </a:bodyPr>
          <a:lstStyle/>
          <a:p>
            <a:pPr algn="just"/>
            <a:r>
              <a:rPr lang="en-US" sz="2000" b="1">
                <a:solidFill>
                  <a:srgbClr val="FF0000"/>
                </a:solidFill>
              </a:rPr>
              <a:t>Advantage of Exception Handling</a:t>
            </a:r>
          </a:p>
          <a:p>
            <a:pPr algn="just"/>
            <a:r>
              <a:rPr lang="en-US" sz="2000"/>
              <a:t>The core advantage of exception handling is to maintain the normal flow of the application. An exception normally disrupts the normal flow of the application; that is why we need to handle exceptions. Let's consider a scenario:</a:t>
            </a:r>
          </a:p>
          <a:p>
            <a:pPr algn="just"/>
            <a:r>
              <a:rPr lang="en-US" sz="2000"/>
              <a:t>statement 1;  </a:t>
            </a:r>
          </a:p>
          <a:p>
            <a:pPr algn="just"/>
            <a:r>
              <a:rPr lang="en-US" sz="2000"/>
              <a:t>statement 2;  </a:t>
            </a:r>
          </a:p>
          <a:p>
            <a:pPr algn="just"/>
            <a:r>
              <a:rPr lang="en-US" sz="2000"/>
              <a:t>Statement 3;//exception occurs  </a:t>
            </a:r>
          </a:p>
          <a:p>
            <a:pPr algn="just"/>
            <a:r>
              <a:rPr lang="en-US" sz="2000"/>
              <a:t>statement 4;  </a:t>
            </a:r>
          </a:p>
          <a:p>
            <a:pPr algn="just"/>
            <a:r>
              <a:rPr lang="en-US" sz="2000"/>
              <a:t>statement 5;  </a:t>
            </a:r>
          </a:p>
          <a:p>
            <a:pPr algn="just"/>
            <a:r>
              <a:rPr lang="en-US" sz="2000"/>
              <a:t>Suppose there are 5 statements in a Java program and an exception occurs at statement 3; the rest of the code will not be executed, i.e., statements 4 to 5 will not be executed. </a:t>
            </a:r>
          </a:p>
          <a:p>
            <a:pPr algn="just"/>
            <a:r>
              <a:rPr lang="en-US" sz="2000"/>
              <a:t>However, when we perform exception handling, the rest of the statements will be executed. That is why we use exception handling in Java.</a:t>
            </a:r>
          </a:p>
        </p:txBody>
      </p:sp>
      <p:sp>
        <p:nvSpPr>
          <p:cNvPr id="5" name="Footer Placeholder 4"/>
          <p:cNvSpPr>
            <a:spLocks noGrp="1"/>
          </p:cNvSpPr>
          <p:nvPr>
            <p:ph type="ftr" sz="quarter" idx="11"/>
          </p:nvPr>
        </p:nvSpPr>
        <p:spPr/>
        <p:txBody>
          <a:bodyPr/>
          <a:lstStyle/>
          <a:p>
            <a:r>
              <a:rPr lang="fi-FI" smtClean="0"/>
              <a:t>Unit-3 Java</a:t>
            </a:r>
            <a:endParaRPr lang="en-US"/>
          </a:p>
        </p:txBody>
      </p:sp>
      <p:sp>
        <p:nvSpPr>
          <p:cNvPr id="7" name="Title 1"/>
          <p:cNvSpPr txBox="1">
            <a:spLocks/>
          </p:cNvSpPr>
          <p:nvPr/>
        </p:nvSpPr>
        <p:spPr>
          <a:xfrm>
            <a:off x="457200" y="76200"/>
            <a:ext cx="8229600" cy="487362"/>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p>
            <a:pPr lvl="0" algn="ctr">
              <a:spcBef>
                <a:spcPct val="0"/>
              </a:spcBef>
              <a:defRPr/>
            </a:pPr>
            <a:r>
              <a:rPr lang="en-US" sz="2800" b="1">
                <a:solidFill>
                  <a:srgbClr val="0000FF"/>
                </a:solidFill>
              </a:rPr>
              <a:t>Java Exception Handling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458200" cy="5257800"/>
          </a:xfrm>
        </p:spPr>
        <p:txBody>
          <a:bodyPr>
            <a:noAutofit/>
          </a:bodyPr>
          <a:lstStyle/>
          <a:p>
            <a:r>
              <a:rPr lang="en-US" sz="2200" b="1">
                <a:solidFill>
                  <a:srgbClr val="FF0000"/>
                </a:solidFill>
              </a:rPr>
              <a:t>Types of Java Exceptions</a:t>
            </a:r>
          </a:p>
          <a:p>
            <a:pPr algn="just"/>
            <a:r>
              <a:rPr lang="en-US" sz="2200"/>
              <a:t>There are mainly two types of exceptions: checked and unchecked. An error is considered as the unchecked exception. However, according to Oracle, there are three types of exceptions namely:</a:t>
            </a:r>
          </a:p>
          <a:p>
            <a:r>
              <a:rPr lang="en-US" sz="2200" b="1">
                <a:solidFill>
                  <a:srgbClr val="FF0000"/>
                </a:solidFill>
              </a:rPr>
              <a:t>Checked Exception</a:t>
            </a:r>
          </a:p>
          <a:p>
            <a:r>
              <a:rPr lang="en-US" sz="2200" b="1">
                <a:solidFill>
                  <a:srgbClr val="FF0000"/>
                </a:solidFill>
              </a:rPr>
              <a:t>Unchecked Exception</a:t>
            </a:r>
          </a:p>
          <a:p>
            <a:r>
              <a:rPr lang="en-US" sz="2200" b="1">
                <a:solidFill>
                  <a:srgbClr val="FF0000"/>
                </a:solidFill>
              </a:rPr>
              <a:t>Error</a:t>
            </a:r>
          </a:p>
        </p:txBody>
      </p:sp>
      <p:sp>
        <p:nvSpPr>
          <p:cNvPr id="5" name="Footer Placeholder 4"/>
          <p:cNvSpPr>
            <a:spLocks noGrp="1"/>
          </p:cNvSpPr>
          <p:nvPr>
            <p:ph type="ftr" sz="quarter" idx="11"/>
          </p:nvPr>
        </p:nvSpPr>
        <p:spPr>
          <a:xfrm>
            <a:off x="2895600" y="6492875"/>
            <a:ext cx="2895600" cy="365125"/>
          </a:xfrm>
        </p:spPr>
        <p:txBody>
          <a:bodyPr/>
          <a:lstStyle/>
          <a:p>
            <a:r>
              <a:rPr lang="fi-FI" smtClean="0"/>
              <a:t>Unit-3 Java</a:t>
            </a:r>
            <a:endParaRPr lang="en-US"/>
          </a:p>
        </p:txBody>
      </p:sp>
      <p:sp>
        <p:nvSpPr>
          <p:cNvPr id="7" name="Title 1"/>
          <p:cNvSpPr txBox="1">
            <a:spLocks/>
          </p:cNvSpPr>
          <p:nvPr/>
        </p:nvSpPr>
        <p:spPr>
          <a:xfrm>
            <a:off x="457200" y="76200"/>
            <a:ext cx="8229600" cy="487362"/>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p>
            <a:pPr lvl="0" algn="ctr">
              <a:spcBef>
                <a:spcPct val="0"/>
              </a:spcBef>
              <a:defRPr/>
            </a:pPr>
            <a:r>
              <a:rPr lang="en-US" sz="2800" b="1">
                <a:solidFill>
                  <a:srgbClr val="0000FF"/>
                </a:solidFill>
              </a:rPr>
              <a:t>Java Exception Handling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458200" cy="5257800"/>
          </a:xfrm>
        </p:spPr>
        <p:txBody>
          <a:bodyPr>
            <a:noAutofit/>
          </a:bodyPr>
          <a:lstStyle/>
          <a:p>
            <a:pPr algn="just"/>
            <a:r>
              <a:rPr lang="en-US" sz="2000" b="1">
                <a:solidFill>
                  <a:srgbClr val="FF0000"/>
                </a:solidFill>
              </a:rPr>
              <a:t>Hierarchy of Java Exception classes</a:t>
            </a:r>
          </a:p>
          <a:p>
            <a:pPr algn="just"/>
            <a:r>
              <a:rPr lang="en-US" sz="2000"/>
              <a:t>The </a:t>
            </a:r>
            <a:r>
              <a:rPr lang="en-US" sz="2000" err="1"/>
              <a:t>java.lang.Throwable</a:t>
            </a:r>
            <a:r>
              <a:rPr lang="en-US" sz="2000"/>
              <a:t> class is the root class of Java Exception hierarchy inherited by two subclasses: Exception and Error. The hierarchy of Java Exception classes is given below:</a:t>
            </a:r>
          </a:p>
        </p:txBody>
      </p:sp>
      <p:sp>
        <p:nvSpPr>
          <p:cNvPr id="5" name="Footer Placeholder 4"/>
          <p:cNvSpPr>
            <a:spLocks noGrp="1"/>
          </p:cNvSpPr>
          <p:nvPr>
            <p:ph type="ftr" sz="quarter" idx="11"/>
          </p:nvPr>
        </p:nvSpPr>
        <p:spPr>
          <a:xfrm>
            <a:off x="457200" y="6492875"/>
            <a:ext cx="2895600" cy="365125"/>
          </a:xfrm>
        </p:spPr>
        <p:txBody>
          <a:bodyPr/>
          <a:lstStyle/>
          <a:p>
            <a:r>
              <a:rPr lang="fi-FI" smtClean="0"/>
              <a:t>Unit-3 Java</a:t>
            </a:r>
            <a:endParaRPr lang="en-US"/>
          </a:p>
        </p:txBody>
      </p:sp>
      <p:sp>
        <p:nvSpPr>
          <p:cNvPr id="7" name="Title 1"/>
          <p:cNvSpPr txBox="1">
            <a:spLocks/>
          </p:cNvSpPr>
          <p:nvPr/>
        </p:nvSpPr>
        <p:spPr>
          <a:xfrm>
            <a:off x="457200" y="76200"/>
            <a:ext cx="8229600" cy="487362"/>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p>
            <a:pPr lvl="0" algn="ctr">
              <a:spcBef>
                <a:spcPct val="0"/>
              </a:spcBef>
              <a:defRPr/>
            </a:pPr>
            <a:r>
              <a:rPr lang="en-US" sz="2800" b="1">
                <a:solidFill>
                  <a:srgbClr val="0000FF"/>
                </a:solidFill>
              </a:rPr>
              <a:t>Java Exception Handling</a:t>
            </a:r>
          </a:p>
        </p:txBody>
      </p:sp>
      <p:pic>
        <p:nvPicPr>
          <p:cNvPr id="1026" name="Picture 2" descr="hierarchy of exception handling"/>
          <p:cNvPicPr>
            <a:picLocks noChangeAspect="1" noChangeArrowheads="1"/>
          </p:cNvPicPr>
          <p:nvPr/>
        </p:nvPicPr>
        <p:blipFill>
          <a:blip r:embed="rId2"/>
          <a:srcRect/>
          <a:stretch>
            <a:fillRect/>
          </a:stretch>
        </p:blipFill>
        <p:spPr bwMode="auto">
          <a:xfrm>
            <a:off x="2568454" y="1577133"/>
            <a:ext cx="4591050" cy="523875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305800" cy="5715000"/>
          </a:xfrm>
        </p:spPr>
        <p:txBody>
          <a:bodyPr>
            <a:noAutofit/>
          </a:bodyPr>
          <a:lstStyle/>
          <a:p>
            <a:pPr algn="just"/>
            <a:r>
              <a:rPr lang="en-US" sz="2200" b="1"/>
              <a:t>Difference between Checked and Unchecked Exceptions</a:t>
            </a:r>
          </a:p>
          <a:p>
            <a:pPr algn="just"/>
            <a:r>
              <a:rPr lang="en-US" sz="2200" b="1">
                <a:solidFill>
                  <a:srgbClr val="FF0000"/>
                </a:solidFill>
              </a:rPr>
              <a:t>1) Checked Exception</a:t>
            </a:r>
          </a:p>
          <a:p>
            <a:pPr algn="just"/>
            <a:r>
              <a:rPr lang="en-US" sz="2200"/>
              <a:t>The classes that directly inherit the </a:t>
            </a:r>
            <a:r>
              <a:rPr lang="en-US" sz="2200" err="1"/>
              <a:t>Throwable</a:t>
            </a:r>
            <a:r>
              <a:rPr lang="en-US" sz="2200"/>
              <a:t> class except </a:t>
            </a:r>
            <a:r>
              <a:rPr lang="en-US" sz="2200" err="1"/>
              <a:t>RuntimeException</a:t>
            </a:r>
            <a:r>
              <a:rPr lang="en-US" sz="2200"/>
              <a:t> and Error are known as checked exceptions. </a:t>
            </a:r>
          </a:p>
          <a:p>
            <a:pPr algn="just"/>
            <a:r>
              <a:rPr lang="en-US" sz="2200"/>
              <a:t>For example, </a:t>
            </a:r>
            <a:r>
              <a:rPr lang="en-US" sz="2200" err="1"/>
              <a:t>IOException</a:t>
            </a:r>
            <a:r>
              <a:rPr lang="en-US" sz="2200"/>
              <a:t>, </a:t>
            </a:r>
            <a:r>
              <a:rPr lang="en-US" sz="2200" err="1"/>
              <a:t>SQLException</a:t>
            </a:r>
            <a:r>
              <a:rPr lang="en-US" sz="2200"/>
              <a:t>, etc. Checked exceptions are checked at compile-time.</a:t>
            </a:r>
          </a:p>
          <a:p>
            <a:pPr algn="just"/>
            <a:r>
              <a:rPr lang="en-US" sz="2200" b="1">
                <a:solidFill>
                  <a:srgbClr val="FF0000"/>
                </a:solidFill>
              </a:rPr>
              <a:t>2) Unchecked Exception</a:t>
            </a:r>
          </a:p>
          <a:p>
            <a:pPr algn="just"/>
            <a:r>
              <a:rPr lang="en-US" sz="2200"/>
              <a:t>The classes that inherit the </a:t>
            </a:r>
            <a:r>
              <a:rPr lang="en-US" sz="2200" err="1"/>
              <a:t>RuntimeException</a:t>
            </a:r>
            <a:r>
              <a:rPr lang="en-US" sz="2200"/>
              <a:t> are known as unchecked exceptions. For example, </a:t>
            </a:r>
            <a:r>
              <a:rPr lang="en-US" sz="2200" err="1"/>
              <a:t>ArithmeticException</a:t>
            </a:r>
            <a:r>
              <a:rPr lang="en-US" sz="2200"/>
              <a:t>, </a:t>
            </a:r>
            <a:r>
              <a:rPr lang="en-US" sz="2200" err="1"/>
              <a:t>NullPointerException</a:t>
            </a:r>
            <a:r>
              <a:rPr lang="en-US" sz="2200"/>
              <a:t>, </a:t>
            </a:r>
            <a:r>
              <a:rPr lang="en-US" sz="2200" err="1"/>
              <a:t>ArrayIndexOutOfBoundsException</a:t>
            </a:r>
            <a:r>
              <a:rPr lang="en-US" sz="2200"/>
              <a:t>, etc. Unchecked exceptions are not checked at compile-time, but they are checked at runtime.</a:t>
            </a:r>
          </a:p>
          <a:p>
            <a:pPr algn="just"/>
            <a:r>
              <a:rPr lang="en-US" sz="2200" b="1">
                <a:solidFill>
                  <a:srgbClr val="FF0000"/>
                </a:solidFill>
              </a:rPr>
              <a:t>3) Error</a:t>
            </a:r>
          </a:p>
          <a:p>
            <a:pPr algn="just"/>
            <a:r>
              <a:rPr lang="en-US" sz="2200"/>
              <a:t>Error is irrecoverable. Some example of errors are </a:t>
            </a:r>
            <a:r>
              <a:rPr lang="en-US" sz="2200" err="1"/>
              <a:t>OutOfMemoryError</a:t>
            </a:r>
            <a:r>
              <a:rPr lang="en-US" sz="2200"/>
              <a:t>, </a:t>
            </a:r>
            <a:r>
              <a:rPr lang="en-US" sz="2200" err="1"/>
              <a:t>VirtualMachineError</a:t>
            </a:r>
            <a:r>
              <a:rPr lang="en-US" sz="2200"/>
              <a:t>, </a:t>
            </a:r>
            <a:r>
              <a:rPr lang="en-US" sz="2200" err="1"/>
              <a:t>AssertionError</a:t>
            </a:r>
            <a:r>
              <a:rPr lang="en-US" sz="2200"/>
              <a:t> etc.</a:t>
            </a:r>
          </a:p>
        </p:txBody>
      </p:sp>
      <p:sp>
        <p:nvSpPr>
          <p:cNvPr id="5" name="Footer Placeholder 4"/>
          <p:cNvSpPr>
            <a:spLocks noGrp="1"/>
          </p:cNvSpPr>
          <p:nvPr>
            <p:ph type="ftr" sz="quarter" idx="11"/>
          </p:nvPr>
        </p:nvSpPr>
        <p:spPr>
          <a:xfrm>
            <a:off x="2895600" y="6492875"/>
            <a:ext cx="2895600" cy="365125"/>
          </a:xfrm>
        </p:spPr>
        <p:txBody>
          <a:bodyPr/>
          <a:lstStyle/>
          <a:p>
            <a:r>
              <a:rPr lang="fi-FI" smtClean="0"/>
              <a:t>Unit-3 Java</a:t>
            </a:r>
            <a:endParaRPr lang="en-US"/>
          </a:p>
        </p:txBody>
      </p:sp>
      <p:sp>
        <p:nvSpPr>
          <p:cNvPr id="7" name="Title 1"/>
          <p:cNvSpPr txBox="1">
            <a:spLocks/>
          </p:cNvSpPr>
          <p:nvPr/>
        </p:nvSpPr>
        <p:spPr>
          <a:xfrm>
            <a:off x="457200" y="76200"/>
            <a:ext cx="8229600" cy="487362"/>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p>
            <a:pPr lvl="0" algn="ctr">
              <a:spcBef>
                <a:spcPct val="0"/>
              </a:spcBef>
              <a:defRPr/>
            </a:pPr>
            <a:r>
              <a:rPr lang="en-US" sz="2800" b="1">
                <a:solidFill>
                  <a:srgbClr val="0000FF"/>
                </a:solidFill>
              </a:rPr>
              <a:t>Java Exception Handling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10EBE9624386D49ABC9988ACF6DA595" ma:contentTypeVersion="3" ma:contentTypeDescription="Create a new document." ma:contentTypeScope="" ma:versionID="fbd1f8e5b948081c1fc58e041d2a6ce1">
  <xsd:schema xmlns:xsd="http://www.w3.org/2001/XMLSchema" xmlns:xs="http://www.w3.org/2001/XMLSchema" xmlns:p="http://schemas.microsoft.com/office/2006/metadata/properties" xmlns:ns2="4d9ecad1-6bea-4701-ac36-8f7544a08216" targetNamespace="http://schemas.microsoft.com/office/2006/metadata/properties" ma:root="true" ma:fieldsID="efb485366bc43f4f13fc8e2abdaee201" ns2:_="">
    <xsd:import namespace="4d9ecad1-6bea-4701-ac36-8f7544a08216"/>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9ecad1-6bea-4701-ac36-8f7544a082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793A9C5-D0BB-4B0E-B4B2-E8AFB05AF2FF}">
  <ds:schemaRefs>
    <ds:schemaRef ds:uri="http://schemas.microsoft.com/sharepoint/v3/contenttype/forms"/>
  </ds:schemaRefs>
</ds:datastoreItem>
</file>

<file path=customXml/itemProps2.xml><?xml version="1.0" encoding="utf-8"?>
<ds:datastoreItem xmlns:ds="http://schemas.openxmlformats.org/officeDocument/2006/customXml" ds:itemID="{36849CC1-182C-4B3F-BB89-109AFBCCCE9F}"/>
</file>

<file path=customXml/itemProps3.xml><?xml version="1.0" encoding="utf-8"?>
<ds:datastoreItem xmlns:ds="http://schemas.openxmlformats.org/officeDocument/2006/customXml" ds:itemID="{2F2B02FC-A048-484E-938F-8274708C3D4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1408</Words>
  <Application>Microsoft Office PowerPoint</Application>
  <PresentationFormat>On-screen Show (4:3)</PresentationFormat>
  <Paragraphs>330</Paragraphs>
  <Slides>31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Comic Sans MS</vt:lpstr>
      <vt:lpstr>FranklinGothic-Demi</vt:lpstr>
      <vt:lpstr>Times New Roman</vt:lpstr>
      <vt:lpstr>Wingdings</vt:lpstr>
      <vt:lpstr>Office Theme</vt:lpstr>
      <vt:lpstr>CSE 3002 - Programming in Java  Course Type: LP          Credits: 3</vt:lpstr>
      <vt:lpstr>Unit-3</vt:lpstr>
      <vt:lpstr>PowerPoint Presentation</vt:lpstr>
      <vt:lpstr>What You Will Learn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Using try and catch</vt:lpstr>
      <vt:lpstr>Multiple catch Clauses</vt:lpstr>
      <vt:lpstr>Multiple catch Clauses</vt:lpstr>
      <vt:lpstr>throw</vt:lpstr>
      <vt:lpstr>throw</vt:lpstr>
      <vt:lpstr>throws</vt:lpstr>
      <vt:lpstr>throws</vt:lpstr>
      <vt:lpstr>throws</vt:lpstr>
      <vt:lpstr>Finally</vt:lpstr>
      <vt:lpstr>Java’s Built-in Exceptions</vt:lpstr>
      <vt:lpstr>More details</vt:lpstr>
      <vt:lpstr>Creating Your Own Exception Subclasses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3002 - Programming in Java  Course Type: LTP  Credits: 4</dc:title>
  <dc:creator>Admin</dc:creator>
  <cp:lastModifiedBy>Subash Chandra Bose</cp:lastModifiedBy>
  <cp:revision>2</cp:revision>
  <dcterms:created xsi:type="dcterms:W3CDTF">2006-08-16T00:00:00Z</dcterms:created>
  <dcterms:modified xsi:type="dcterms:W3CDTF">2023-07-27T05:32:43Z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0x010100110EBE9624386D49ABC9988ACF6DA595</vt:lpwstr>
  </property>
</Properties>
</file>