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6" r:id="rId4"/>
  </p:sldMasterIdLst>
  <p:notesMasterIdLst>
    <p:notesMasterId r:id="rId31"/>
  </p:notesMasterIdLst>
  <p:handoutMasterIdLst>
    <p:handoutMasterId r:id="rId32"/>
  </p:handoutMasterIdLst>
  <p:sldIdLst>
    <p:sldId id="350" r:id="rId5"/>
    <p:sldId id="351" r:id="rId6"/>
    <p:sldId id="345" r:id="rId7"/>
    <p:sldId id="270" r:id="rId8"/>
    <p:sldId id="287" r:id="rId9"/>
    <p:sldId id="308" r:id="rId10"/>
    <p:sldId id="324" r:id="rId11"/>
    <p:sldId id="319" r:id="rId12"/>
    <p:sldId id="325" r:id="rId13"/>
    <p:sldId id="327" r:id="rId14"/>
    <p:sldId id="328" r:id="rId15"/>
    <p:sldId id="330" r:id="rId16"/>
    <p:sldId id="329" r:id="rId17"/>
    <p:sldId id="331" r:id="rId18"/>
    <p:sldId id="332" r:id="rId19"/>
    <p:sldId id="333" r:id="rId20"/>
    <p:sldId id="334" r:id="rId21"/>
    <p:sldId id="344" r:id="rId22"/>
    <p:sldId id="336" r:id="rId23"/>
    <p:sldId id="337" r:id="rId24"/>
    <p:sldId id="338" r:id="rId25"/>
    <p:sldId id="339" r:id="rId26"/>
    <p:sldId id="340" r:id="rId27"/>
    <p:sldId id="342" r:id="rId28"/>
    <p:sldId id="343" r:id="rId29"/>
    <p:sldId id="288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E75D2-6AA6-42F8-9FA6-AF234FA28A9E}" v="2" dt="2023-07-11T08:00:24.944"/>
    <p1510:client id="{417B6C38-612D-43A4-8D2C-60635F4A13B0}" v="1" dt="2023-07-10T20:27:24.884"/>
    <p1510:client id="{ADFF8586-9B82-4D02-AD89-DC5DA5139464}" v="2" dt="2023-07-22T10:14:58.071"/>
    <p1510:client id="{B3DDD050-064A-4827-9582-C4F5D00138F0}" v="9" dt="2023-07-20T20:47:37.022"/>
    <p1510:client id="{BF461EB8-00FE-47B4-AB68-3B47786E2400}" v="9" dt="2023-07-03T14:19:15.459"/>
    <p1510:client id="{C4CE7313-37CB-3D93-B3A5-773620DBFBE9}" v="2" dt="2023-07-07T02:12:28.82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4" autoAdjust="0"/>
  </p:normalViewPr>
  <p:slideViewPr>
    <p:cSldViewPr>
      <p:cViewPr varScale="1">
        <p:scale>
          <a:sx n="70" d="100"/>
          <a:sy n="70" d="100"/>
        </p:scale>
        <p:origin x="636" y="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12/14/2023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12/14/2023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10E-C03A-47E4-9992-05EE67597A00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573E-3F58-4C77-9EE4-1BFE21CDD33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709E-6AAD-4C38-81EA-84BDAF221A70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1CBD-3DD9-4957-9EDA-491DF3D20B78}" type="datetime1">
              <a:rPr lang="en-US" smtClean="0"/>
              <a:t>12/14/2023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D468-D094-4004-90C8-870535C5316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88A6-1E88-40F6-9675-D19D4D8C57FF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BDA8-6734-4BBD-A37B-283EEFC1055F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8DA-E681-44AB-AE11-EB9D63F3C4EC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96A3-B847-4F8E-AAF7-CDE68EC0F35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B6F6-59C5-4649-8DD8-915329F4A3F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B6F5-298A-4E3A-AF5F-BA9AE6F9EB50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797D-E5B5-41E9-BEEA-912AA3648D4A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F8BF-9A5D-4804-9D80-40E76E1CE159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Unit.3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14" r:id="rId12"/>
  </p:sldLayoutIdLst>
  <p:transition spd="med"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8" y="1676401"/>
            <a:ext cx="10360501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CSE 3002 - Programming in Java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/>
              <a:t>Course Type: LP          Credits: 3</a:t>
            </a: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8D133CDA-C601-44FA-81D9-28E4CC9C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42" y="228600"/>
            <a:ext cx="372358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0012" y="0"/>
            <a:ext cx="9143538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CC"/>
                </a:solidFill>
              </a:rPr>
              <a:t>Life Cycle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412" y="533400"/>
            <a:ext cx="11582400" cy="518159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To create a new thread, your program will either </a:t>
            </a:r>
            <a:r>
              <a:rPr lang="en-US" sz="2400" u="sng" dirty="0"/>
              <a:t>extend Thread</a:t>
            </a:r>
            <a:r>
              <a:rPr lang="en-US" sz="2400" dirty="0"/>
              <a:t> or implement the </a:t>
            </a:r>
            <a:r>
              <a:rPr lang="en-US" sz="2400" u="sng" dirty="0" err="1"/>
              <a:t>Runnable</a:t>
            </a:r>
            <a:r>
              <a:rPr lang="en-US" sz="2400" u="sng" dirty="0"/>
              <a:t> interface</a:t>
            </a:r>
            <a:r>
              <a:rPr lang="en-US" sz="2400" dirty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Can’t directly refer to the </a:t>
            </a:r>
            <a:r>
              <a:rPr lang="en-US" sz="2400" u="sng" dirty="0"/>
              <a:t>real state of a running thread</a:t>
            </a:r>
            <a:r>
              <a:rPr lang="en-US" sz="2400" dirty="0"/>
              <a:t>, you will deal with it through its </a:t>
            </a:r>
            <a:r>
              <a:rPr lang="en-US" sz="2400" u="sng" dirty="0"/>
              <a:t>proxy. </a:t>
            </a:r>
            <a:r>
              <a:rPr lang="en-US" sz="2400" dirty="0"/>
              <a:t>The Thread class defines several methods that help manage threads.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08212" y="2514600"/>
          <a:ext cx="71628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baseline="0" dirty="0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baseline="0" dirty="0">
                          <a:solidFill>
                            <a:srgbClr val="FF0000"/>
                          </a:solidFill>
                        </a:rPr>
                        <a:t>Meaning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200" b="1" kern="1200" baseline="0" dirty="0" err="1">
                          <a:solidFill>
                            <a:srgbClr val="0000CC"/>
                          </a:solidFill>
                        </a:rPr>
                        <a:t>getName</a:t>
                      </a:r>
                      <a:endParaRPr 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/>
                        <a:t>Obtain a thread’s name.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200" b="1" kern="1200" baseline="0" dirty="0" err="1">
                          <a:solidFill>
                            <a:srgbClr val="0000CC"/>
                          </a:solidFill>
                        </a:rPr>
                        <a:t>getPriority</a:t>
                      </a:r>
                      <a:endParaRPr 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/>
                        <a:t>Obtain a thread’s priority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200" b="1" kern="1200" baseline="0" dirty="0" err="1">
                          <a:solidFill>
                            <a:srgbClr val="0000CC"/>
                          </a:solidFill>
                        </a:rPr>
                        <a:t>isAlive</a:t>
                      </a:r>
                      <a:endParaRPr 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/>
                        <a:t>Determine if a thread is still running.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200" b="1" kern="1200" baseline="0" dirty="0">
                          <a:solidFill>
                            <a:srgbClr val="0000CC"/>
                          </a:solidFill>
                        </a:rPr>
                        <a:t>join</a:t>
                      </a:r>
                      <a:endParaRPr 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/>
                        <a:t>Wait for a thread to terminate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200" b="1" kern="1200" baseline="0" dirty="0">
                          <a:solidFill>
                            <a:srgbClr val="0000CC"/>
                          </a:solidFill>
                        </a:rPr>
                        <a:t>run</a:t>
                      </a:r>
                      <a:endParaRPr 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/>
                        <a:t>Entry point for the thread.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200" b="1" kern="1200" baseline="0" dirty="0">
                          <a:solidFill>
                            <a:srgbClr val="0000CC"/>
                          </a:solidFill>
                        </a:rPr>
                        <a:t>sleep</a:t>
                      </a:r>
                      <a:endParaRPr 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/>
                        <a:t>Suspend a thread for a period of time.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sz="2200" b="1" kern="1200" baseline="0" dirty="0">
                          <a:solidFill>
                            <a:srgbClr val="0000CC"/>
                          </a:solidFill>
                        </a:rPr>
                        <a:t>start</a:t>
                      </a:r>
                      <a:endParaRPr 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/>
                        <a:t>Start a thread by calling its run method.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1012" y="152400"/>
            <a:ext cx="9143538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CC"/>
                </a:solidFill>
              </a:rPr>
              <a:t>Main Thread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2" y="685800"/>
            <a:ext cx="11353800" cy="54864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It is the one that is executed when </a:t>
            </a:r>
            <a:r>
              <a:rPr lang="en-US" sz="2400" u="sng" dirty="0"/>
              <a:t>program begins</a:t>
            </a:r>
            <a:r>
              <a:rPr lang="en-US" sz="2400" dirty="0"/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 main thread is important for two reasons: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It is the thread from which other “</a:t>
            </a:r>
            <a:r>
              <a:rPr lang="en-US" sz="2400" u="sng" dirty="0"/>
              <a:t>child</a:t>
            </a:r>
            <a:r>
              <a:rPr lang="en-US" sz="2400" dirty="0"/>
              <a:t>” threads will be generate.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Often it must be the </a:t>
            </a:r>
            <a:r>
              <a:rPr lang="en-US" sz="2400" u="sng" dirty="0"/>
              <a:t>last thread to finish execution</a:t>
            </a:r>
            <a:r>
              <a:rPr lang="en-US" sz="2400" dirty="0"/>
              <a:t> because it performs various shutdown actions. It can be controlled through a </a:t>
            </a:r>
            <a:r>
              <a:rPr lang="en-US" sz="2400" b="1" u="sng" dirty="0"/>
              <a:t>Thread</a:t>
            </a:r>
            <a:r>
              <a:rPr lang="en-US" sz="2400" b="1" dirty="0"/>
              <a:t> object.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To do so, obtain a </a:t>
            </a:r>
            <a:r>
              <a:rPr lang="en-US" sz="2400" u="sng" dirty="0"/>
              <a:t>reference</a:t>
            </a:r>
            <a:r>
              <a:rPr lang="en-US" sz="2400" dirty="0"/>
              <a:t> to it by calling the method </a:t>
            </a:r>
            <a:r>
              <a:rPr lang="en-US" sz="2400" u="sng" dirty="0" err="1"/>
              <a:t>currentThread</a:t>
            </a:r>
            <a:r>
              <a:rPr lang="en-US" sz="2400" dirty="0"/>
              <a:t>( 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b="1" i="1" u="sng" dirty="0">
                <a:solidFill>
                  <a:srgbClr val="FF0000"/>
                </a:solidFill>
              </a:rPr>
              <a:t>thread group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i="1" dirty="0"/>
              <a:t>is </a:t>
            </a:r>
            <a:r>
              <a:rPr lang="en-US" sz="2400" dirty="0"/>
              <a:t>a data structure that controls the state of a collection of threads as a whole.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/>
              <a:t>static void </a:t>
            </a:r>
            <a:r>
              <a:rPr lang="en-US" sz="2400" b="1" u="sng" dirty="0"/>
              <a:t>sleep</a:t>
            </a:r>
            <a:r>
              <a:rPr lang="en-US" sz="2400" b="1" dirty="0"/>
              <a:t>(long </a:t>
            </a:r>
            <a:r>
              <a:rPr lang="en-US" sz="2400" b="1" i="1" u="sng" dirty="0"/>
              <a:t>milliseconds</a:t>
            </a:r>
            <a:r>
              <a:rPr lang="en-US" sz="2400" b="1" i="1" dirty="0"/>
              <a:t>) throws </a:t>
            </a:r>
            <a:r>
              <a:rPr lang="en-US" sz="2400" b="1" i="1" dirty="0" err="1"/>
              <a:t>InterruptedException</a:t>
            </a:r>
            <a:endParaRPr lang="en-US" sz="2400" b="1" i="1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/>
              <a:t>static void </a:t>
            </a:r>
            <a:r>
              <a:rPr lang="en-US" sz="2400" b="1" u="sng" dirty="0"/>
              <a:t>sleep</a:t>
            </a:r>
            <a:r>
              <a:rPr lang="en-US" sz="2400" b="1" dirty="0"/>
              <a:t>(long </a:t>
            </a:r>
            <a:r>
              <a:rPr lang="en-US" sz="2400" b="1" i="1" u="sng" dirty="0"/>
              <a:t>milliseconds</a:t>
            </a:r>
            <a:r>
              <a:rPr lang="en-US" sz="2400" b="1" i="1" dirty="0"/>
              <a:t>, </a:t>
            </a:r>
            <a:r>
              <a:rPr lang="en-US" sz="2400" b="1" i="1" dirty="0" err="1"/>
              <a:t>int</a:t>
            </a:r>
            <a:r>
              <a:rPr lang="en-US" sz="2400" b="1" i="1" dirty="0"/>
              <a:t> </a:t>
            </a:r>
            <a:r>
              <a:rPr lang="en-US" sz="2400" b="1" i="1" u="sng" dirty="0"/>
              <a:t>nanoseconds</a:t>
            </a:r>
            <a:r>
              <a:rPr lang="en-US" sz="2400" b="1" i="1" dirty="0"/>
              <a:t>) throws </a:t>
            </a:r>
            <a:r>
              <a:rPr lang="en-US" sz="2400" b="1" i="1" dirty="0" err="1"/>
              <a:t>InterruptedException</a:t>
            </a:r>
            <a:endParaRPr lang="en-US" sz="2400" b="1" i="1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/>
              <a:t>final void </a:t>
            </a:r>
            <a:r>
              <a:rPr lang="en-US" sz="2400" b="1" u="sng" dirty="0" err="1"/>
              <a:t>setName</a:t>
            </a:r>
            <a:r>
              <a:rPr lang="en-US" sz="2400" b="1" dirty="0"/>
              <a:t>(String </a:t>
            </a:r>
            <a:r>
              <a:rPr lang="en-US" sz="2400" b="1" i="1" dirty="0" err="1"/>
              <a:t>threadName</a:t>
            </a:r>
            <a:r>
              <a:rPr lang="en-US" sz="2400" b="1" i="1" dirty="0"/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 dirty="0"/>
              <a:t>final String </a:t>
            </a:r>
            <a:r>
              <a:rPr lang="en-US" sz="2400" b="1" u="sng" dirty="0" err="1"/>
              <a:t>getName</a:t>
            </a:r>
            <a:r>
              <a:rPr lang="en-US" sz="2400" b="1" dirty="0"/>
              <a:t>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12" y="228600"/>
            <a:ext cx="7391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 </a:t>
            </a:r>
            <a:r>
              <a:rPr lang="en-US" sz="2200" dirty="0" err="1"/>
              <a:t>CurrentThreadDemo</a:t>
            </a:r>
            <a:r>
              <a:rPr lang="en-US" sz="2200" dirty="0"/>
              <a:t>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public static void main(String </a:t>
            </a:r>
            <a:r>
              <a:rPr lang="en-US" sz="2200" dirty="0" err="1"/>
              <a:t>args</a:t>
            </a:r>
            <a:r>
              <a:rPr lang="en-US" sz="2200" dirty="0"/>
              <a:t>[])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Thread t = </a:t>
            </a:r>
            <a:r>
              <a:rPr lang="en-US" sz="2200" dirty="0" err="1"/>
              <a:t>Thread.currentThread</a:t>
            </a:r>
            <a:r>
              <a:rPr lang="en-US" sz="2200" dirty="0"/>
              <a:t>();</a:t>
            </a:r>
          </a:p>
          <a:p>
            <a:r>
              <a:rPr lang="en-US" sz="2200" dirty="0" err="1"/>
              <a:t>System.out.println</a:t>
            </a:r>
            <a:r>
              <a:rPr lang="en-US" sz="2200" dirty="0"/>
              <a:t>("Current thread: " + t);</a:t>
            </a:r>
          </a:p>
          <a:p>
            <a:r>
              <a:rPr lang="en-US" sz="2200" dirty="0" err="1"/>
              <a:t>t.setName</a:t>
            </a:r>
            <a:r>
              <a:rPr lang="en-US" sz="2200" dirty="0"/>
              <a:t>("My Thread"); // change the name of the thread</a:t>
            </a:r>
          </a:p>
          <a:p>
            <a:r>
              <a:rPr lang="en-US" sz="2200" dirty="0" err="1"/>
              <a:t>System.out.println</a:t>
            </a:r>
            <a:r>
              <a:rPr lang="en-US" sz="2200" dirty="0"/>
              <a:t>("After name change: " + t);</a:t>
            </a:r>
          </a:p>
          <a:p>
            <a:r>
              <a:rPr lang="en-US" sz="2200" dirty="0"/>
              <a:t>try </a:t>
            </a:r>
          </a:p>
          <a:p>
            <a:r>
              <a:rPr lang="en-US" sz="2200" dirty="0"/>
              <a:t>{</a:t>
            </a:r>
          </a:p>
          <a:p>
            <a:r>
              <a:rPr lang="pt-BR" sz="2200" dirty="0"/>
              <a:t>for(int n = 5; n &gt; 0; n--) {</a:t>
            </a:r>
          </a:p>
          <a:p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r>
              <a:rPr lang="en-US" sz="2200" dirty="0" err="1"/>
              <a:t>Thread.sleep</a:t>
            </a:r>
            <a:r>
              <a:rPr lang="en-US" sz="2200" dirty="0"/>
              <a:t>(1000);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} catch (</a:t>
            </a:r>
            <a:r>
              <a:rPr lang="en-US" sz="2200" dirty="0" err="1"/>
              <a:t>InterruptedException</a:t>
            </a:r>
            <a:r>
              <a:rPr lang="en-US" sz="2200" dirty="0"/>
              <a:t> e) {</a:t>
            </a:r>
          </a:p>
          <a:p>
            <a:r>
              <a:rPr lang="en-US" sz="2200" dirty="0" err="1"/>
              <a:t>System.out.println</a:t>
            </a:r>
            <a:r>
              <a:rPr lang="en-US" sz="2200" dirty="0"/>
              <a:t>("Main thread interrupted");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}}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4412" y="3024187"/>
            <a:ext cx="5943600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CC"/>
                </a:solidFill>
              </a:rPr>
              <a:t>Current thread: Thread[main,5,main]</a:t>
            </a:r>
          </a:p>
          <a:p>
            <a:r>
              <a:rPr lang="en-US" sz="2200" b="1" dirty="0">
                <a:solidFill>
                  <a:srgbClr val="0000CC"/>
                </a:solidFill>
              </a:rPr>
              <a:t>After name change: Thread[My Thread,5,main]</a:t>
            </a:r>
          </a:p>
          <a:p>
            <a:r>
              <a:rPr lang="en-US" sz="2200" b="1" dirty="0">
                <a:solidFill>
                  <a:srgbClr val="0000CC"/>
                </a:solidFill>
              </a:rPr>
              <a:t>5</a:t>
            </a:r>
          </a:p>
          <a:p>
            <a:r>
              <a:rPr lang="en-US" sz="2200" b="1" dirty="0">
                <a:solidFill>
                  <a:srgbClr val="0000CC"/>
                </a:solidFill>
              </a:rPr>
              <a:t>4</a:t>
            </a:r>
          </a:p>
          <a:p>
            <a:r>
              <a:rPr lang="en-US" sz="2200" b="1" dirty="0">
                <a:solidFill>
                  <a:srgbClr val="0000CC"/>
                </a:solidFill>
              </a:rPr>
              <a:t>3</a:t>
            </a:r>
          </a:p>
          <a:p>
            <a:r>
              <a:rPr lang="en-US" sz="2200" b="1" dirty="0">
                <a:solidFill>
                  <a:srgbClr val="0000CC"/>
                </a:solidFill>
              </a:rPr>
              <a:t>2</a:t>
            </a:r>
          </a:p>
          <a:p>
            <a:r>
              <a:rPr lang="en-US" sz="2200" b="1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15240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Creating a Thread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14400"/>
            <a:ext cx="11582400" cy="2286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Java defines </a:t>
            </a:r>
            <a:r>
              <a:rPr lang="en-US" sz="2800" b="1" dirty="0">
                <a:solidFill>
                  <a:srgbClr val="0000CC"/>
                </a:solidFill>
              </a:rPr>
              <a:t>two ways </a:t>
            </a:r>
            <a:r>
              <a:rPr lang="en-US" sz="2800" dirty="0"/>
              <a:t>in which this can be accomplished:</a:t>
            </a:r>
          </a:p>
          <a:p>
            <a:pPr marL="914400" lvl="1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u="sng" dirty="0"/>
              <a:t>implement</a:t>
            </a:r>
            <a:r>
              <a:rPr lang="en-US" dirty="0"/>
              <a:t> the </a:t>
            </a:r>
            <a:r>
              <a:rPr lang="en-US" b="1" u="sng" dirty="0"/>
              <a:t>Runnable</a:t>
            </a:r>
            <a:r>
              <a:rPr lang="en-US" dirty="0"/>
              <a:t> interface</a:t>
            </a:r>
          </a:p>
          <a:p>
            <a:pPr marL="914400" lvl="1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u="sng" dirty="0"/>
              <a:t>extend</a:t>
            </a:r>
            <a:r>
              <a:rPr lang="en-US" dirty="0"/>
              <a:t> the </a:t>
            </a:r>
            <a:r>
              <a:rPr lang="en-US" b="1" u="sng" dirty="0"/>
              <a:t>Thread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1. Implementing Runnable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609600"/>
            <a:ext cx="11582400" cy="510539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The easiest way to create a thread. </a:t>
            </a:r>
            <a:r>
              <a:rPr lang="en-US" sz="2500" u="sng" dirty="0"/>
              <a:t>Runnable</a:t>
            </a:r>
            <a:r>
              <a:rPr lang="en-US" sz="2500" dirty="0"/>
              <a:t> abstracts a unit of executable code.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We can construct a thread on any object that </a:t>
            </a:r>
            <a:r>
              <a:rPr lang="en-US" sz="2500" u="sng" dirty="0"/>
              <a:t>implements </a:t>
            </a:r>
            <a:r>
              <a:rPr lang="en-US" sz="2500" u="sng" dirty="0" err="1"/>
              <a:t>Runnable</a:t>
            </a:r>
            <a:r>
              <a:rPr lang="en-US" sz="2500" dirty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To implement </a:t>
            </a:r>
            <a:r>
              <a:rPr lang="en-US" sz="2500" dirty="0" err="1"/>
              <a:t>Runnable</a:t>
            </a:r>
            <a:r>
              <a:rPr lang="en-US" sz="2500" dirty="0"/>
              <a:t>, a class need only implement a single method called </a:t>
            </a:r>
            <a:r>
              <a:rPr lang="en-US" sz="2500" u="sng" dirty="0"/>
              <a:t>run( )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/>
              <a:t>			</a:t>
            </a:r>
            <a:r>
              <a:rPr lang="en-US" sz="2500" b="1" dirty="0">
                <a:solidFill>
                  <a:srgbClr val="0000CC"/>
                </a:solidFill>
              </a:rPr>
              <a:t>public void run( 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Inside run( ), you will define the </a:t>
            </a:r>
            <a:r>
              <a:rPr lang="en-US" sz="2500" u="sng" dirty="0"/>
              <a:t>code that constitutes </a:t>
            </a:r>
            <a:r>
              <a:rPr lang="en-US" sz="2500" dirty="0"/>
              <a:t>the new thread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run( ) can call other methods, use other classes, and declare variables, just like the main thread can.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The only difference is that run( ) establishes the </a:t>
            </a:r>
            <a:r>
              <a:rPr lang="en-US" sz="2500" u="sng" dirty="0"/>
              <a:t>entry point for another, concurrent thread of execution</a:t>
            </a:r>
            <a:r>
              <a:rPr lang="en-US" sz="2500" dirty="0"/>
              <a:t> within your program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Instantiate an object of type Thread by: </a:t>
            </a:r>
            <a:r>
              <a:rPr lang="en-US" sz="2500" u="sng" dirty="0"/>
              <a:t>Thread(</a:t>
            </a:r>
            <a:r>
              <a:rPr lang="en-US" sz="2500" u="sng" dirty="0" err="1"/>
              <a:t>Runnable</a:t>
            </a:r>
            <a:r>
              <a:rPr lang="en-US" sz="2500" u="sng" dirty="0"/>
              <a:t> </a:t>
            </a:r>
            <a:r>
              <a:rPr lang="en-US" sz="2500" i="1" u="sng" dirty="0" err="1"/>
              <a:t>threadOb</a:t>
            </a:r>
            <a:r>
              <a:rPr lang="en-US" sz="2500" i="1" u="sng" dirty="0"/>
              <a:t>, String </a:t>
            </a:r>
            <a:r>
              <a:rPr lang="en-US" sz="2500" i="1" u="sng" dirty="0" err="1"/>
              <a:t>threadName</a:t>
            </a:r>
            <a:r>
              <a:rPr lang="en-US" sz="2500" i="1" u="sng" dirty="0"/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>
                <a:solidFill>
                  <a:srgbClr val="0000CC"/>
                </a:solidFill>
              </a:rPr>
              <a:t>Thread will not start running until you call its </a:t>
            </a:r>
            <a:r>
              <a:rPr lang="en-US" sz="2500" b="1" u="sng" dirty="0">
                <a:solidFill>
                  <a:srgbClr val="0000CC"/>
                </a:solidFill>
              </a:rPr>
              <a:t>start( )</a:t>
            </a:r>
            <a:r>
              <a:rPr lang="en-US" sz="2500" b="1" dirty="0">
                <a:solidFill>
                  <a:srgbClr val="0000CC"/>
                </a:solidFill>
              </a:rPr>
              <a:t> method</a:t>
            </a:r>
            <a:r>
              <a:rPr lang="en-US" sz="2500" dirty="0"/>
              <a:t>, which is declared within Thread.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8600"/>
            <a:ext cx="5561012" cy="62478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cs typeface="Calibri"/>
              </a:rPr>
              <a:t>class </a:t>
            </a:r>
            <a:r>
              <a:rPr lang="en-US" sz="2000" err="1">
                <a:cs typeface="Calibri"/>
              </a:rPr>
              <a:t>NewThread</a:t>
            </a:r>
            <a:r>
              <a:rPr lang="en-US" sz="2000" dirty="0">
                <a:cs typeface="Calibri"/>
              </a:rPr>
              <a:t> </a:t>
            </a:r>
            <a:r>
              <a:rPr lang="en-US" sz="2000" b="1" u="sng" dirty="0">
                <a:solidFill>
                  <a:srgbClr val="0000CC"/>
                </a:solidFill>
                <a:cs typeface="Calibri"/>
              </a:rPr>
              <a:t>implements </a:t>
            </a:r>
            <a:r>
              <a:rPr lang="en-US" sz="2000" b="1" u="sng" err="1">
                <a:solidFill>
                  <a:srgbClr val="0000CC"/>
                </a:solidFill>
                <a:cs typeface="Calibri"/>
              </a:rPr>
              <a:t>Runnable</a:t>
            </a:r>
            <a:r>
              <a:rPr lang="en-US" sz="2000" b="1" u="sng" dirty="0">
                <a:solidFill>
                  <a:srgbClr val="0000CC"/>
                </a:solidFill>
                <a:cs typeface="Calibri"/>
              </a:rPr>
              <a:t> </a:t>
            </a:r>
            <a:r>
              <a:rPr lang="en-US" sz="2000" dirty="0">
                <a:cs typeface="Calibri"/>
              </a:rPr>
              <a:t>{</a:t>
            </a:r>
            <a:endParaRPr lang="en-US"/>
          </a:p>
          <a:p>
            <a:r>
              <a:rPr lang="en-US" sz="2000" dirty="0">
                <a:cs typeface="Calibri"/>
              </a:rPr>
              <a:t>Thread t;</a:t>
            </a:r>
            <a:endParaRPr lang="en-US"/>
          </a:p>
          <a:p>
            <a:r>
              <a:rPr lang="en-US" sz="2000" err="1">
                <a:cs typeface="Calibri"/>
              </a:rPr>
              <a:t>NewThread</a:t>
            </a:r>
            <a:r>
              <a:rPr lang="en-US" sz="2000" dirty="0">
                <a:cs typeface="Calibri"/>
              </a:rPr>
              <a:t>() {</a:t>
            </a:r>
            <a:endParaRPr lang="en-US"/>
          </a:p>
          <a:p>
            <a:r>
              <a:rPr lang="en-US" sz="2000" dirty="0">
                <a:cs typeface="Calibri"/>
              </a:rPr>
              <a:t>// Create a new, second thread</a:t>
            </a:r>
            <a:endParaRPr lang="en-US"/>
          </a:p>
          <a:p>
            <a:r>
              <a:rPr lang="en-US" sz="2000" dirty="0">
                <a:cs typeface="Calibri"/>
              </a:rPr>
              <a:t>t = new Thread(this, "Demo Thread");</a:t>
            </a:r>
            <a:endParaRPr lang="en-US"/>
          </a:p>
          <a:p>
            <a:r>
              <a:rPr lang="en-US" sz="2000" err="1">
                <a:cs typeface="Calibri"/>
              </a:rPr>
              <a:t>System.out.println</a:t>
            </a:r>
            <a:r>
              <a:rPr lang="en-US" sz="2000" dirty="0">
                <a:cs typeface="Calibri"/>
              </a:rPr>
              <a:t>("Child thread: " + t);</a:t>
            </a:r>
            <a:endParaRPr lang="en-US"/>
          </a:p>
          <a:p>
            <a:r>
              <a:rPr lang="en-US" sz="2000" err="1">
                <a:cs typeface="Calibri"/>
              </a:rPr>
              <a:t>t.start</a:t>
            </a:r>
            <a:r>
              <a:rPr lang="en-US" sz="2000" dirty="0">
                <a:cs typeface="Calibri"/>
              </a:rPr>
              <a:t>(); // Start the thread</a:t>
            </a:r>
            <a:endParaRPr lang="en-US"/>
          </a:p>
          <a:p>
            <a:r>
              <a:rPr lang="en-US" sz="2000" dirty="0">
                <a:cs typeface="Calibri"/>
              </a:rPr>
              <a:t>}</a:t>
            </a:r>
            <a:endParaRPr lang="en-US"/>
          </a:p>
          <a:p>
            <a:r>
              <a:rPr lang="en-US" sz="2000" dirty="0">
                <a:cs typeface="Calibri"/>
              </a:rPr>
              <a:t>// This is the entry point for the second thread.</a:t>
            </a:r>
            <a:endParaRPr lang="en-US"/>
          </a:p>
          <a:p>
            <a:r>
              <a:rPr lang="en-US" sz="2000" dirty="0">
                <a:cs typeface="Calibri"/>
              </a:rPr>
              <a:t>public void run() {</a:t>
            </a:r>
            <a:endParaRPr lang="en-US"/>
          </a:p>
          <a:p>
            <a:r>
              <a:rPr lang="en-US" sz="2000" dirty="0">
                <a:cs typeface="Calibri"/>
              </a:rPr>
              <a:t>try {</a:t>
            </a:r>
            <a:endParaRPr lang="en-US"/>
          </a:p>
          <a:p>
            <a:r>
              <a:rPr lang="nn-NO" sz="2000" dirty="0">
                <a:cs typeface="Calibri"/>
              </a:rPr>
              <a:t>for(int i = 5; i &gt; 0; i--) {</a:t>
            </a:r>
            <a:endParaRPr lang="en-US"/>
          </a:p>
          <a:p>
            <a:r>
              <a:rPr lang="en-US" sz="2000" err="1">
                <a:cs typeface="Calibri"/>
              </a:rPr>
              <a:t>System.out.println</a:t>
            </a:r>
            <a:r>
              <a:rPr lang="en-US" sz="2000" dirty="0">
                <a:cs typeface="Calibri"/>
              </a:rPr>
              <a:t>("Child Thread: " + </a:t>
            </a:r>
            <a:r>
              <a:rPr lang="en-US" sz="2000" err="1">
                <a:cs typeface="Calibri"/>
              </a:rPr>
              <a:t>i</a:t>
            </a:r>
            <a:r>
              <a:rPr lang="en-US" sz="2000" dirty="0">
                <a:cs typeface="Calibri"/>
              </a:rPr>
              <a:t>);</a:t>
            </a:r>
            <a:endParaRPr lang="en-US"/>
          </a:p>
          <a:p>
            <a:r>
              <a:rPr lang="en-US" sz="2000" b="1" err="1">
                <a:solidFill>
                  <a:srgbClr val="0000CC"/>
                </a:solidFill>
                <a:cs typeface="Calibri"/>
              </a:rPr>
              <a:t>Thread.sleep</a:t>
            </a:r>
            <a:r>
              <a:rPr lang="en-US" sz="2000" b="1" dirty="0">
                <a:solidFill>
                  <a:srgbClr val="0000CC"/>
                </a:solidFill>
                <a:cs typeface="Calibri"/>
              </a:rPr>
              <a:t>(500);</a:t>
            </a:r>
            <a:endParaRPr lang="en-US"/>
          </a:p>
          <a:p>
            <a:r>
              <a:rPr lang="en-US" sz="2000" dirty="0">
                <a:cs typeface="Calibri"/>
              </a:rPr>
              <a:t>}</a:t>
            </a:r>
            <a:endParaRPr lang="en-US"/>
          </a:p>
          <a:p>
            <a:r>
              <a:rPr lang="en-US" sz="2000" dirty="0">
                <a:cs typeface="Calibri"/>
              </a:rPr>
              <a:t>} catch (</a:t>
            </a:r>
            <a:r>
              <a:rPr lang="en-US" sz="2000" err="1">
                <a:cs typeface="Calibri"/>
              </a:rPr>
              <a:t>InterruptedException</a:t>
            </a:r>
            <a:r>
              <a:rPr lang="en-US" sz="2000" dirty="0">
                <a:cs typeface="Calibri"/>
              </a:rPr>
              <a:t> e) {</a:t>
            </a:r>
            <a:endParaRPr lang="en-US"/>
          </a:p>
          <a:p>
            <a:r>
              <a:rPr lang="en-US" sz="2000" err="1">
                <a:cs typeface="Calibri"/>
              </a:rPr>
              <a:t>System.out.println</a:t>
            </a:r>
            <a:r>
              <a:rPr lang="en-US" sz="2000" dirty="0">
                <a:cs typeface="Calibri"/>
              </a:rPr>
              <a:t>("Child interrupted.");</a:t>
            </a:r>
            <a:endParaRPr lang="en-US"/>
          </a:p>
          <a:p>
            <a:r>
              <a:rPr lang="en-US" sz="2000" dirty="0">
                <a:cs typeface="Calibri"/>
              </a:rPr>
              <a:t>}</a:t>
            </a:r>
            <a:endParaRPr lang="en-US"/>
          </a:p>
          <a:p>
            <a:r>
              <a:rPr lang="en-US" sz="2000" err="1">
                <a:cs typeface="Calibri"/>
              </a:rPr>
              <a:t>System.out.println</a:t>
            </a:r>
            <a:r>
              <a:rPr lang="en-US" sz="2000" dirty="0">
                <a:cs typeface="Calibri"/>
              </a:rPr>
              <a:t>("Exiting child thread.");</a:t>
            </a:r>
            <a:endParaRPr lang="en-US"/>
          </a:p>
          <a:p>
            <a:r>
              <a:rPr lang="en-US" sz="2000" dirty="0">
                <a:cs typeface="Calibri"/>
              </a:rPr>
              <a:t>}   }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3187" y="228600"/>
            <a:ext cx="609282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ThreadDemo</a:t>
            </a:r>
            <a:r>
              <a:rPr lang="en-US" sz="2000" dirty="0"/>
              <a:t> {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(); // create a new thread</a:t>
            </a:r>
          </a:p>
          <a:p>
            <a:r>
              <a:rPr lang="en-US" sz="2000" dirty="0"/>
              <a:t>try {</a:t>
            </a:r>
          </a:p>
          <a:p>
            <a:r>
              <a:rPr lang="nn-NO" sz="2000" dirty="0"/>
              <a:t>for(int i = 5; i &gt; 0; i--) {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("Main Thread: " +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r>
              <a:rPr lang="en-US" sz="2000" b="1" dirty="0" err="1">
                <a:solidFill>
                  <a:srgbClr val="0000CC"/>
                </a:solidFill>
              </a:rPr>
              <a:t>Thread.sleep</a:t>
            </a:r>
            <a:r>
              <a:rPr lang="en-US" sz="2000" b="1" dirty="0">
                <a:solidFill>
                  <a:srgbClr val="0000CC"/>
                </a:solidFill>
              </a:rPr>
              <a:t>(1000);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 catch (</a:t>
            </a:r>
            <a:r>
              <a:rPr lang="en-US" sz="2000" dirty="0" err="1"/>
              <a:t>InterruptedException</a:t>
            </a:r>
            <a:r>
              <a:rPr lang="en-US" sz="2000" dirty="0"/>
              <a:t> e) {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("Main thread interrupted.");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("Main thread exiting.");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3412" y="4038600"/>
            <a:ext cx="6092825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/>
              <a:t>Child thread: Thread[Demo Thread,5,main]</a:t>
            </a:r>
          </a:p>
          <a:p>
            <a:r>
              <a:rPr lang="en-US" sz="2000" dirty="0"/>
              <a:t>Main Thread: 5	Child Thread: 5	Child Thread: 4</a:t>
            </a:r>
          </a:p>
          <a:p>
            <a:r>
              <a:rPr lang="en-US" sz="2000" dirty="0"/>
              <a:t>Main Thread: 4	Child Thread: 3	Child Thread: 2</a:t>
            </a:r>
          </a:p>
          <a:p>
            <a:r>
              <a:rPr lang="en-US" sz="2000" dirty="0"/>
              <a:t>Main Thread: 3	Child Thread: 1</a:t>
            </a:r>
          </a:p>
          <a:p>
            <a:r>
              <a:rPr lang="en-US" sz="2000" dirty="0"/>
              <a:t>Exiting child thread.</a:t>
            </a:r>
          </a:p>
          <a:p>
            <a:r>
              <a:rPr lang="en-US" sz="2000" dirty="0"/>
              <a:t>Main Thread: 2	Main Thread: 1</a:t>
            </a:r>
          </a:p>
          <a:p>
            <a:r>
              <a:rPr lang="en-US" sz="2000" dirty="0"/>
              <a:t>Main thread exiting.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093118" y="3314700"/>
            <a:ext cx="5868194" cy="7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5812" y="15240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2. Extending Thread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14401"/>
            <a:ext cx="11582400" cy="5105399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To create a new class that </a:t>
            </a:r>
            <a:r>
              <a:rPr lang="en-US" sz="2800" u="sng" dirty="0"/>
              <a:t>extends Thread</a:t>
            </a:r>
            <a:r>
              <a:rPr lang="en-US" sz="2800" dirty="0"/>
              <a:t>, and then to </a:t>
            </a:r>
            <a:r>
              <a:rPr lang="en-US" sz="2800" u="sng" dirty="0"/>
              <a:t>create an instance of that class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>
                <a:solidFill>
                  <a:srgbClr val="0000CC"/>
                </a:solidFill>
              </a:rPr>
              <a:t>extending class must </a:t>
            </a:r>
            <a:r>
              <a:rPr lang="en-US" sz="2800" b="1" u="sng" dirty="0">
                <a:solidFill>
                  <a:srgbClr val="0000CC"/>
                </a:solidFill>
              </a:rPr>
              <a:t>override the run( ) method</a:t>
            </a:r>
            <a:r>
              <a:rPr lang="en-US" sz="2800" dirty="0"/>
              <a:t>, which is the entry point for the new thread. </a:t>
            </a:r>
          </a:p>
          <a:p>
            <a:pPr algn="just"/>
            <a:r>
              <a:rPr lang="en-US" sz="2800" dirty="0"/>
              <a:t>It must also call </a:t>
            </a:r>
            <a:r>
              <a:rPr lang="en-US" sz="2800" u="sng" dirty="0"/>
              <a:t>start( ) </a:t>
            </a:r>
            <a:r>
              <a:rPr lang="en-US" sz="2800" dirty="0"/>
              <a:t>to begin execution of the new thread.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52562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NewThread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CC"/>
                </a:solidFill>
              </a:rPr>
              <a:t>extends Thread </a:t>
            </a:r>
            <a:r>
              <a:rPr lang="en-US" sz="2000" dirty="0"/>
              <a:t>{</a:t>
            </a:r>
          </a:p>
          <a:p>
            <a:r>
              <a:rPr lang="en-US" sz="2000" dirty="0" err="1"/>
              <a:t>NewThread</a:t>
            </a:r>
            <a:r>
              <a:rPr lang="en-US" sz="2000" dirty="0"/>
              <a:t>() {</a:t>
            </a:r>
          </a:p>
          <a:p>
            <a:r>
              <a:rPr lang="en-US" sz="2000" dirty="0"/>
              <a:t>// Create a new, second thread</a:t>
            </a:r>
          </a:p>
          <a:p>
            <a:r>
              <a:rPr lang="en-US" sz="2000" b="1" dirty="0"/>
              <a:t>super("Demo Thread");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("Child thread: " + this);</a:t>
            </a:r>
          </a:p>
          <a:p>
            <a:r>
              <a:rPr lang="en-US" sz="2000" dirty="0"/>
              <a:t>start(); // Start the thread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// This is the entry point for the second thread.</a:t>
            </a:r>
          </a:p>
          <a:p>
            <a:r>
              <a:rPr lang="en-US" sz="2000" dirty="0"/>
              <a:t>public void run() {</a:t>
            </a:r>
          </a:p>
          <a:p>
            <a:r>
              <a:rPr lang="en-US" sz="2000" dirty="0"/>
              <a:t>try {</a:t>
            </a:r>
          </a:p>
          <a:p>
            <a:r>
              <a:rPr lang="nn-NO" sz="2000" dirty="0"/>
              <a:t>for(int i = 5; i &gt; 0; i--) {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("Child Thread: " +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r>
              <a:rPr lang="en-US" sz="2000" b="1" dirty="0" err="1">
                <a:solidFill>
                  <a:srgbClr val="0000CC"/>
                </a:solidFill>
              </a:rPr>
              <a:t>Thread.sleep</a:t>
            </a:r>
            <a:r>
              <a:rPr lang="en-US" sz="2000" b="1" dirty="0">
                <a:solidFill>
                  <a:srgbClr val="0000CC"/>
                </a:solidFill>
              </a:rPr>
              <a:t>(500);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 catch (</a:t>
            </a:r>
            <a:r>
              <a:rPr lang="en-US" sz="2000" dirty="0" err="1"/>
              <a:t>InterruptedException</a:t>
            </a:r>
            <a:r>
              <a:rPr lang="en-US" sz="2000" dirty="0"/>
              <a:t> e) {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("Child interrupted.");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("Exiting child thread.");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8987" y="304800"/>
            <a:ext cx="609282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ExtendThread</a:t>
            </a:r>
            <a:r>
              <a:rPr lang="en-US" sz="2000" dirty="0"/>
              <a:t> {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(); // create a new thread</a:t>
            </a:r>
          </a:p>
          <a:p>
            <a:r>
              <a:rPr lang="en-US" sz="2000" dirty="0"/>
              <a:t>try {</a:t>
            </a:r>
          </a:p>
          <a:p>
            <a:r>
              <a:rPr lang="nn-NO" sz="2000" dirty="0"/>
              <a:t>for(int i = 5; i &gt; 0; i--) {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("Main Thread: " +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r>
              <a:rPr lang="en-US" sz="2000" b="1" dirty="0" err="1">
                <a:solidFill>
                  <a:srgbClr val="0000CC"/>
                </a:solidFill>
              </a:rPr>
              <a:t>Thread.sleep</a:t>
            </a:r>
            <a:r>
              <a:rPr lang="en-US" sz="2000" b="1" dirty="0">
                <a:solidFill>
                  <a:srgbClr val="0000CC"/>
                </a:solidFill>
              </a:rPr>
              <a:t>(1000);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 catch (</a:t>
            </a:r>
            <a:r>
              <a:rPr lang="en-US" sz="2000" dirty="0" err="1"/>
              <a:t>InterruptedException</a:t>
            </a:r>
            <a:r>
              <a:rPr lang="en-US" sz="2000" dirty="0"/>
              <a:t> e) {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("Main thread interrupted.");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("Main thread exiting.");</a:t>
            </a:r>
          </a:p>
          <a:p>
            <a:r>
              <a:rPr lang="en-US" sz="2000" dirty="0"/>
              <a:t>} }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589212" y="3352800"/>
            <a:ext cx="5943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8987" y="4343400"/>
            <a:ext cx="6092825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/>
              <a:t>Child thread: Thread[Demo Thread,5,main]</a:t>
            </a:r>
          </a:p>
          <a:p>
            <a:r>
              <a:rPr lang="en-US" sz="2000" dirty="0"/>
              <a:t>Main Thread: 5	Child Thread: 5	Child Thread: 4</a:t>
            </a:r>
          </a:p>
          <a:p>
            <a:r>
              <a:rPr lang="en-US" sz="2000" dirty="0"/>
              <a:t>Main Thread: 4	Child Thread: 3	Child Thread: 2</a:t>
            </a:r>
          </a:p>
          <a:p>
            <a:r>
              <a:rPr lang="en-US" sz="2000" dirty="0"/>
              <a:t>Main Thread: 3	Child Thread: 1</a:t>
            </a:r>
          </a:p>
          <a:p>
            <a:r>
              <a:rPr lang="en-US" sz="2000" dirty="0"/>
              <a:t>Exiting child thread.</a:t>
            </a:r>
          </a:p>
          <a:p>
            <a:r>
              <a:rPr lang="en-US" sz="2000" dirty="0"/>
              <a:t>Main Thread: 2	Main Thread: 1</a:t>
            </a:r>
          </a:p>
          <a:p>
            <a:r>
              <a:rPr lang="en-US" sz="2000" dirty="0"/>
              <a:t>Main thread exiting.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2" y="609600"/>
            <a:ext cx="115062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This program generates the same output as the preceding version. </a:t>
            </a:r>
          </a:p>
          <a:p>
            <a:r>
              <a:rPr lang="en-US" sz="2400" dirty="0"/>
              <a:t>As you can see, the child thread is created by instantiating an object of </a:t>
            </a:r>
            <a:r>
              <a:rPr lang="en-US" sz="2400" dirty="0" err="1"/>
              <a:t>NewThread</a:t>
            </a:r>
            <a:r>
              <a:rPr lang="en-US" sz="2400" dirty="0"/>
              <a:t>, which is derived from Thread.</a:t>
            </a:r>
          </a:p>
          <a:p>
            <a:r>
              <a:rPr lang="en-US" sz="2400" dirty="0"/>
              <a:t>Notice the call to </a:t>
            </a:r>
            <a:r>
              <a:rPr lang="en-US" sz="2400" b="1" dirty="0"/>
              <a:t>super( ) </a:t>
            </a:r>
            <a:r>
              <a:rPr lang="en-US" sz="2400" dirty="0"/>
              <a:t>inside </a:t>
            </a:r>
            <a:r>
              <a:rPr lang="en-US" sz="2400" dirty="0" err="1"/>
              <a:t>NewThread</a:t>
            </a:r>
            <a:r>
              <a:rPr lang="en-US" sz="2400" dirty="0"/>
              <a:t>. </a:t>
            </a:r>
          </a:p>
          <a:p>
            <a:r>
              <a:rPr lang="en-US" sz="2400" dirty="0"/>
              <a:t>This invokes the following form of the Thread constructor: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b="1" i="1" dirty="0"/>
              <a:t>public Thread(String </a:t>
            </a:r>
            <a:r>
              <a:rPr lang="en-US" sz="2400" b="1" i="1" dirty="0" err="1"/>
              <a:t>threadName</a:t>
            </a:r>
            <a:r>
              <a:rPr lang="en-US" sz="2400" b="1" i="1" dirty="0"/>
              <a:t>)</a:t>
            </a:r>
          </a:p>
          <a:p>
            <a:r>
              <a:rPr lang="en-US" sz="2400" dirty="0"/>
              <a:t>Here, </a:t>
            </a:r>
            <a:r>
              <a:rPr lang="en-US" sz="2400" i="1" dirty="0" err="1"/>
              <a:t>threadName</a:t>
            </a:r>
            <a:r>
              <a:rPr lang="en-US" sz="2400" dirty="0"/>
              <a:t> specifies the name of the thread.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612" y="152400"/>
            <a:ext cx="9143538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Creating Multiple Threads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12" y="768489"/>
            <a:ext cx="6092825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class </a:t>
            </a:r>
            <a:r>
              <a:rPr lang="en-US" sz="2000" dirty="0" err="1"/>
              <a:t>NewThread</a:t>
            </a:r>
            <a:r>
              <a:rPr lang="en-US" sz="2000" dirty="0"/>
              <a:t> implements </a:t>
            </a:r>
            <a:r>
              <a:rPr lang="en-US" sz="2000" dirty="0" err="1"/>
              <a:t>Runnable</a:t>
            </a:r>
            <a:r>
              <a:rPr lang="en-US" sz="2000" dirty="0"/>
              <a:t> {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String name;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Thread t;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NewThread</a:t>
            </a:r>
            <a:r>
              <a:rPr lang="en-US" sz="2000" dirty="0"/>
              <a:t>(String </a:t>
            </a:r>
            <a:r>
              <a:rPr lang="en-US" sz="2000" dirty="0" err="1"/>
              <a:t>threadname</a:t>
            </a:r>
            <a:r>
              <a:rPr lang="en-US" sz="2000" dirty="0"/>
              <a:t>) {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name = </a:t>
            </a:r>
            <a:r>
              <a:rPr lang="en-US" sz="2000" dirty="0" err="1"/>
              <a:t>threadname</a:t>
            </a:r>
            <a:r>
              <a:rPr lang="en-US" sz="20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 = new Thread(this, name);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System.out.println</a:t>
            </a:r>
            <a:r>
              <a:rPr lang="en-US" sz="2000" dirty="0"/>
              <a:t>("New thread: " + t);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t.start</a:t>
            </a:r>
            <a:r>
              <a:rPr lang="en-US" sz="2000" dirty="0"/>
              <a:t>();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public void run() {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try {</a:t>
            </a:r>
          </a:p>
          <a:p>
            <a:pPr>
              <a:lnSpc>
                <a:spcPct val="90000"/>
              </a:lnSpc>
            </a:pPr>
            <a:r>
              <a:rPr lang="nn-NO" sz="2000" dirty="0"/>
              <a:t>for(int i = 5; i &gt; 0; i--) {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System.out.println</a:t>
            </a:r>
            <a:r>
              <a:rPr lang="en-US" sz="2000" dirty="0"/>
              <a:t>(name + ": " + 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Thread.sleep</a:t>
            </a:r>
            <a:r>
              <a:rPr lang="en-US" sz="2000" dirty="0"/>
              <a:t>(1000);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catch (</a:t>
            </a:r>
            <a:r>
              <a:rPr lang="en-US" sz="2000" dirty="0" err="1"/>
              <a:t>InterruptedException</a:t>
            </a:r>
            <a:r>
              <a:rPr lang="en-US" sz="2000" dirty="0"/>
              <a:t> e) {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System.out.println</a:t>
            </a:r>
            <a:r>
              <a:rPr lang="en-US" sz="2000" dirty="0"/>
              <a:t>(name + "Interrupted");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4212" y="838200"/>
            <a:ext cx="419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System.out.println</a:t>
            </a:r>
            <a:r>
              <a:rPr lang="en-US" sz="2000" dirty="0"/>
              <a:t>(name + " exiting.");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}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class </a:t>
            </a:r>
            <a:r>
              <a:rPr lang="en-US" sz="2000" dirty="0" err="1"/>
              <a:t>MultiThreadDemo</a:t>
            </a:r>
            <a:r>
              <a:rPr lang="en-US" sz="2000" dirty="0"/>
              <a:t> {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("One");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("Two");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new </a:t>
            </a:r>
            <a:r>
              <a:rPr lang="en-US" sz="2000" dirty="0" err="1"/>
              <a:t>NewThread</a:t>
            </a:r>
            <a:r>
              <a:rPr lang="en-US" sz="2000" dirty="0"/>
              <a:t>("Three");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try {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Thread.sleep</a:t>
            </a:r>
            <a:r>
              <a:rPr lang="en-US" sz="2000" dirty="0"/>
              <a:t>(10000);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} catch (</a:t>
            </a:r>
            <a:r>
              <a:rPr lang="en-US" sz="2000" dirty="0" err="1"/>
              <a:t>InterruptedException</a:t>
            </a:r>
            <a:r>
              <a:rPr lang="en-US" sz="2000" dirty="0"/>
              <a:t> e) {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System.out.println</a:t>
            </a:r>
            <a:r>
              <a:rPr lang="en-US" sz="2000" dirty="0"/>
              <a:t>("Main thread Interrupted");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System.out.println</a:t>
            </a:r>
            <a:r>
              <a:rPr lang="en-US" sz="2000" dirty="0"/>
              <a:t>("Main thread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exiting.");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5212" y="689312"/>
            <a:ext cx="3733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New thread: Thread[One,5,main]</a:t>
            </a:r>
          </a:p>
          <a:p>
            <a:r>
              <a:rPr lang="en-US" sz="2000" dirty="0"/>
              <a:t>New thread: Thread[Two,5,main]</a:t>
            </a:r>
          </a:p>
          <a:p>
            <a:r>
              <a:rPr lang="en-US" sz="2000" dirty="0"/>
              <a:t>New thread: Thread[Three,5,main]</a:t>
            </a:r>
          </a:p>
          <a:p>
            <a:r>
              <a:rPr lang="en-US" sz="2000" dirty="0"/>
              <a:t>One: 5</a:t>
            </a:r>
          </a:p>
          <a:p>
            <a:r>
              <a:rPr lang="en-US" sz="2000" dirty="0"/>
              <a:t>Two: 5</a:t>
            </a:r>
          </a:p>
          <a:p>
            <a:r>
              <a:rPr lang="en-US" sz="2000" dirty="0"/>
              <a:t>Three: 5</a:t>
            </a:r>
          </a:p>
          <a:p>
            <a:r>
              <a:rPr lang="en-US" sz="2000" dirty="0"/>
              <a:t>One: 4</a:t>
            </a:r>
          </a:p>
          <a:p>
            <a:r>
              <a:rPr lang="en-US" sz="2000" dirty="0"/>
              <a:t>Two: 4</a:t>
            </a:r>
          </a:p>
          <a:p>
            <a:r>
              <a:rPr lang="en-US" sz="2000" dirty="0"/>
              <a:t>Three: 4</a:t>
            </a:r>
          </a:p>
          <a:p>
            <a:r>
              <a:rPr lang="en-US" sz="2000" dirty="0"/>
              <a:t>.</a:t>
            </a:r>
          </a:p>
          <a:p>
            <a:r>
              <a:rPr lang="en-US" sz="2000" dirty="0"/>
              <a:t>.</a:t>
            </a:r>
          </a:p>
          <a:p>
            <a:r>
              <a:rPr lang="en-US" sz="2000" dirty="0"/>
              <a:t>One: 1</a:t>
            </a:r>
          </a:p>
          <a:p>
            <a:r>
              <a:rPr lang="en-US" sz="2000" dirty="0"/>
              <a:t>Three: 1</a:t>
            </a:r>
          </a:p>
          <a:p>
            <a:r>
              <a:rPr lang="en-US" sz="2000" dirty="0"/>
              <a:t>Two: 1</a:t>
            </a:r>
          </a:p>
          <a:p>
            <a:r>
              <a:rPr lang="en-US" sz="2000" dirty="0"/>
              <a:t>One exiting.</a:t>
            </a:r>
          </a:p>
          <a:p>
            <a:r>
              <a:rPr lang="en-US" sz="2000" dirty="0"/>
              <a:t>Two exiting.</a:t>
            </a:r>
          </a:p>
          <a:p>
            <a:r>
              <a:rPr lang="en-US" sz="2000" dirty="0"/>
              <a:t>Three exiting.</a:t>
            </a:r>
          </a:p>
          <a:p>
            <a:r>
              <a:rPr lang="en-US" sz="2000" dirty="0"/>
              <a:t>Main thread exiting.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713706" y="3542506"/>
            <a:ext cx="5562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675312" y="3618706"/>
            <a:ext cx="6019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762000"/>
            <a:ext cx="868521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76200"/>
            <a:ext cx="10969943" cy="487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Unit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015" y="762000"/>
            <a:ext cx="10969943" cy="556260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Java Exception Handling </a:t>
            </a:r>
          </a:p>
          <a:p>
            <a:pPr algn="just"/>
            <a:r>
              <a:rPr lang="en-US" dirty="0"/>
              <a:t>Java Exceptions, Java Exception Handling, Java try...catch, Java throw and throws, Java catch Multiple Exceptions, Java Annotations Types.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Multithreading </a:t>
            </a:r>
          </a:p>
          <a:p>
            <a:pPr algn="just"/>
            <a:r>
              <a:rPr lang="en-US" dirty="0"/>
              <a:t>Introduction, Thread Creations, Thread Life Cycle, Life Cycle Methods, Java Synchronization methods, User-defined packages.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Unit.3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0012" y="15240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Using </a:t>
            </a:r>
            <a:r>
              <a:rPr lang="en-US" b="1" dirty="0" err="1">
                <a:solidFill>
                  <a:srgbClr val="0000CC"/>
                </a:solidFill>
              </a:rPr>
              <a:t>isAlive</a:t>
            </a:r>
            <a:r>
              <a:rPr lang="en-US" b="1" dirty="0">
                <a:solidFill>
                  <a:srgbClr val="0000CC"/>
                </a:solidFill>
              </a:rPr>
              <a:t>( ) and join(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506200" cy="5410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800" b="1" dirty="0" err="1">
                <a:solidFill>
                  <a:srgbClr val="FF0000"/>
                </a:solidFill>
              </a:rPr>
              <a:t>isAlive</a:t>
            </a:r>
            <a:r>
              <a:rPr lang="en-US" sz="2800" b="1" dirty="0">
                <a:solidFill>
                  <a:srgbClr val="FF0000"/>
                </a:solidFill>
              </a:rPr>
              <a:t>( ) </a:t>
            </a:r>
            <a:r>
              <a:rPr lang="en-US" sz="2800" dirty="0"/>
              <a:t>- to determine whether a thread has finished.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800" b="1" dirty="0">
                <a:solidFill>
                  <a:srgbClr val="0000CC"/>
                </a:solidFill>
              </a:rPr>
              <a:t>final </a:t>
            </a:r>
            <a:r>
              <a:rPr lang="en-US" sz="2800" b="1" dirty="0" err="1">
                <a:solidFill>
                  <a:srgbClr val="0000CC"/>
                </a:solidFill>
              </a:rPr>
              <a:t>boolean</a:t>
            </a:r>
            <a:r>
              <a:rPr lang="en-US" sz="2800" b="1" dirty="0">
                <a:solidFill>
                  <a:srgbClr val="0000CC"/>
                </a:solidFill>
              </a:rPr>
              <a:t> </a:t>
            </a:r>
            <a:r>
              <a:rPr lang="en-US" sz="2800" b="1" dirty="0" err="1">
                <a:solidFill>
                  <a:srgbClr val="0000CC"/>
                </a:solidFill>
              </a:rPr>
              <a:t>isAlive</a:t>
            </a:r>
            <a:r>
              <a:rPr lang="en-US" sz="2800" b="1" dirty="0">
                <a:solidFill>
                  <a:srgbClr val="0000CC"/>
                </a:solidFill>
              </a:rPr>
              <a:t>( )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The </a:t>
            </a:r>
            <a:r>
              <a:rPr lang="en-US" sz="2800" dirty="0" err="1"/>
              <a:t>isAlive</a:t>
            </a:r>
            <a:r>
              <a:rPr lang="en-US" sz="2800" dirty="0"/>
              <a:t>( ) method returns true if the thread upon which it is called is still running.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It returns false otherwise.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800" b="1" dirty="0">
                <a:solidFill>
                  <a:srgbClr val="FF0000"/>
                </a:solidFill>
              </a:rPr>
              <a:t>final void join( ) </a:t>
            </a:r>
            <a:r>
              <a:rPr lang="en-US" sz="2800" dirty="0"/>
              <a:t>throws </a:t>
            </a:r>
            <a:r>
              <a:rPr lang="en-US" sz="2800" dirty="0" err="1"/>
              <a:t>InterruptedException</a:t>
            </a:r>
            <a:endParaRPr lang="en-US" sz="2800" dirty="0"/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This method waits until the </a:t>
            </a:r>
            <a:r>
              <a:rPr lang="en-US" sz="2800" b="1" dirty="0">
                <a:solidFill>
                  <a:srgbClr val="0000CC"/>
                </a:solidFill>
              </a:rPr>
              <a:t>thread on which it is called terminates.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Allows to specify a maximum amount of time that you want to wait for the specified thread to terminate.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Thread Priorities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506200" cy="4876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b="1" u="sng" dirty="0" err="1">
                <a:solidFill>
                  <a:srgbClr val="FF0000"/>
                </a:solidFill>
              </a:rPr>
              <a:t>setPriority</a:t>
            </a:r>
            <a:r>
              <a:rPr lang="en-US" b="1" dirty="0">
                <a:solidFill>
                  <a:srgbClr val="FF0000"/>
                </a:solidFill>
              </a:rPr>
              <a:t>( ) </a:t>
            </a:r>
            <a:r>
              <a:rPr lang="en-US" dirty="0"/>
              <a:t>– Used to set a thread’s priority, which is a member of Thread. 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dirty="0"/>
              <a:t>final void </a:t>
            </a:r>
            <a:r>
              <a:rPr lang="en-US" dirty="0" err="1"/>
              <a:t>setPriority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level)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Where level specifies the new priority setting for the calling thread.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The value of level must be within the range </a:t>
            </a:r>
            <a:r>
              <a:rPr lang="en-US" b="1" dirty="0">
                <a:solidFill>
                  <a:srgbClr val="0000CC"/>
                </a:solidFill>
              </a:rPr>
              <a:t>MIN_PRIORITY</a:t>
            </a:r>
            <a:r>
              <a:rPr lang="en-US" dirty="0"/>
              <a:t> and </a:t>
            </a:r>
            <a:r>
              <a:rPr lang="en-US" b="1" dirty="0">
                <a:solidFill>
                  <a:srgbClr val="0000CC"/>
                </a:solidFill>
              </a:rPr>
              <a:t>MAX_PRIORITY</a:t>
            </a:r>
            <a:r>
              <a:rPr lang="en-US" dirty="0"/>
              <a:t>. (1 to 10)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To return a thread to default priority, specify </a:t>
            </a:r>
            <a:r>
              <a:rPr lang="en-US" b="1" dirty="0">
                <a:solidFill>
                  <a:srgbClr val="0000CC"/>
                </a:solidFill>
              </a:rPr>
              <a:t>NORM_PRIORITY, </a:t>
            </a:r>
            <a:r>
              <a:rPr lang="en-US" dirty="0"/>
              <a:t>which is currently 5.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These priorities are defined as </a:t>
            </a:r>
            <a:r>
              <a:rPr lang="en-US" b="1" u="sng" dirty="0"/>
              <a:t>final</a:t>
            </a:r>
            <a:r>
              <a:rPr lang="en-US" b="1" dirty="0"/>
              <a:t> </a:t>
            </a:r>
            <a:r>
              <a:rPr lang="en-US" dirty="0"/>
              <a:t>variables within Thread.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b="1" u="sng" dirty="0" err="1">
                <a:solidFill>
                  <a:srgbClr val="FF0000"/>
                </a:solidFill>
              </a:rPr>
              <a:t>getPriority</a:t>
            </a:r>
            <a:r>
              <a:rPr lang="en-US" b="1" dirty="0">
                <a:solidFill>
                  <a:srgbClr val="FF0000"/>
                </a:solidFill>
              </a:rPr>
              <a:t>( ) </a:t>
            </a:r>
            <a:r>
              <a:rPr lang="en-US" dirty="0"/>
              <a:t>- Obtain the current priority of Thread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dirty="0"/>
              <a:t>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getPriority</a:t>
            </a:r>
            <a:r>
              <a:rPr lang="en-US" dirty="0"/>
              <a:t>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4812" y="15240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Synchronization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990600"/>
            <a:ext cx="11506200" cy="52578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When two or more threads need access to a shared resource, they need some way to ensure that the resource will be used by </a:t>
            </a:r>
            <a:r>
              <a:rPr lang="en-US" b="1" dirty="0">
                <a:solidFill>
                  <a:srgbClr val="FF0000"/>
                </a:solidFill>
              </a:rPr>
              <a:t>only one thread at a time.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The process by which this is achieved is called </a:t>
            </a:r>
            <a:r>
              <a:rPr lang="en-US" b="1" u="sng" dirty="0">
                <a:solidFill>
                  <a:srgbClr val="0000CC"/>
                </a:solidFill>
              </a:rPr>
              <a:t>synchronization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A monitor is an object that is used as a mutually exclusive </a:t>
            </a:r>
            <a:r>
              <a:rPr lang="en-US" b="1" u="sng" dirty="0"/>
              <a:t>lock</a:t>
            </a:r>
            <a:r>
              <a:rPr lang="en-US" b="1" dirty="0"/>
              <a:t>, </a:t>
            </a:r>
            <a:r>
              <a:rPr lang="en-US" dirty="0"/>
              <a:t>or </a:t>
            </a:r>
            <a:r>
              <a:rPr lang="en-US" b="1" u="sng" dirty="0" err="1"/>
              <a:t>mutex</a:t>
            </a:r>
            <a:r>
              <a:rPr lang="en-US" b="1" dirty="0"/>
              <a:t>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b="1" dirty="0">
                <a:solidFill>
                  <a:srgbClr val="0000CC"/>
                </a:solidFill>
              </a:rPr>
              <a:t>Only one thread can own a monitor at a given time.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When a thread acquires a lock, it is said to have entered the monitor.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All other threads attempting to enter the locked monitor will be suspended until the first thread exits the monitor.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These other threads are said to be waiting for the monitor.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A thread that owns a monitor can reenter the same monitor if it so desires.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2212" y="1600200"/>
            <a:ext cx="4343400" cy="2438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Shared Resource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075612" y="1600200"/>
            <a:ext cx="3657600" cy="762000"/>
            <a:chOff x="8075612" y="1600200"/>
            <a:chExt cx="3657600" cy="762000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8075612" y="1981200"/>
              <a:ext cx="1524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9612" y="1600200"/>
              <a:ext cx="2133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Thread T1 </a:t>
              </a:r>
            </a:p>
            <a:p>
              <a:pPr algn="ctr"/>
              <a:r>
                <a:rPr lang="en-US" sz="2400" dirty="0"/>
                <a:t>(LOCK)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6612" y="1752600"/>
            <a:ext cx="2895600" cy="762000"/>
            <a:chOff x="836612" y="1752600"/>
            <a:chExt cx="2895600" cy="762000"/>
          </a:xfrm>
        </p:grpSpPr>
        <p:sp>
          <p:nvSpPr>
            <p:cNvPr id="11" name="Rectangle 10"/>
            <p:cNvSpPr/>
            <p:nvPr/>
          </p:nvSpPr>
          <p:spPr>
            <a:xfrm>
              <a:off x="836612" y="1752600"/>
              <a:ext cx="2133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Thread T2 </a:t>
              </a:r>
            </a:p>
            <a:p>
              <a:pPr algn="ctr"/>
              <a:r>
                <a:rPr lang="en-US" sz="2400" dirty="0"/>
                <a:t>(Suspended)</a:t>
              </a: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970212" y="2133600"/>
              <a:ext cx="762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6612" y="2743200"/>
            <a:ext cx="2895600" cy="762000"/>
            <a:chOff x="836612" y="2743200"/>
            <a:chExt cx="2895600" cy="762000"/>
          </a:xfrm>
        </p:grpSpPr>
        <p:sp>
          <p:nvSpPr>
            <p:cNvPr id="10" name="Rectangle 9"/>
            <p:cNvSpPr/>
            <p:nvPr/>
          </p:nvSpPr>
          <p:spPr>
            <a:xfrm>
              <a:off x="836612" y="2743200"/>
              <a:ext cx="2133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Thread T1 </a:t>
              </a:r>
            </a:p>
            <a:p>
              <a:pPr algn="ctr"/>
              <a:r>
                <a:rPr lang="en-US" sz="2400" dirty="0"/>
                <a:t>(Suspended)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970212" y="3122612"/>
              <a:ext cx="7620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466012" y="3581400"/>
            <a:ext cx="4038600" cy="1371600"/>
            <a:chOff x="7466012" y="3581400"/>
            <a:chExt cx="4038600" cy="1371600"/>
          </a:xfrm>
        </p:grpSpPr>
        <p:sp>
          <p:nvSpPr>
            <p:cNvPr id="16" name="Curved Up Arrow 15"/>
            <p:cNvSpPr/>
            <p:nvPr/>
          </p:nvSpPr>
          <p:spPr>
            <a:xfrm>
              <a:off x="7466012" y="4038600"/>
              <a:ext cx="2362200" cy="91440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18612" y="35814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Reenter</a:t>
              </a:r>
            </a:p>
          </p:txBody>
        </p:sp>
      </p:grp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1674812" y="15240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Synchronization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Synchronized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412" y="762000"/>
            <a:ext cx="11506200" cy="51816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To enter an object’s monitor, just call a method that has been modified with the </a:t>
            </a:r>
            <a:r>
              <a:rPr lang="en-US" sz="2800" b="1" u="sng" dirty="0">
                <a:solidFill>
                  <a:srgbClr val="0000CC"/>
                </a:solidFill>
              </a:rPr>
              <a:t>synchronized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keyword.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While a thread is inside a synchronized method, all other threads that try to call it (or any other synchronized method) on the same instance have to </a:t>
            </a:r>
            <a:r>
              <a:rPr lang="en-US" sz="2800" b="1" u="sng" dirty="0">
                <a:solidFill>
                  <a:srgbClr val="0000CC"/>
                </a:solidFill>
              </a:rPr>
              <a:t>wait</a:t>
            </a:r>
            <a:r>
              <a:rPr lang="en-US" sz="2800" b="1" dirty="0">
                <a:solidFill>
                  <a:srgbClr val="0000CC"/>
                </a:solidFill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800" dirty="0"/>
              <a:t>To exit the monitor and relinquish control of the object to the next waiting thread, the owner of the monitor simply </a:t>
            </a:r>
            <a:r>
              <a:rPr lang="en-US" sz="2800" b="1" u="sng" dirty="0">
                <a:solidFill>
                  <a:srgbClr val="0000CC"/>
                </a:solidFill>
              </a:rPr>
              <a:t>returns from the synchronized method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The synchronized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762000"/>
            <a:ext cx="11506200" cy="51816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Want to synchronize access to objects of a class that was not designed for multithreaded access.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That is, the class does not use synchronized methods.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</a:rPr>
              <a:t>synchronized(object)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00CC"/>
                </a:solidFill>
              </a:rPr>
              <a:t>{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00CC"/>
                </a:solidFill>
              </a:rPr>
              <a:t>// statements to be synchronized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00CC"/>
                </a:solidFill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Here, object is a </a:t>
            </a:r>
            <a:r>
              <a:rPr lang="en-US" sz="2800" u="sng" dirty="0"/>
              <a:t>reference to the object being synchronized</a:t>
            </a:r>
            <a:r>
              <a:rPr lang="en-US" sz="2800" dirty="0"/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A synchronized block ensures that a call to a method that is a </a:t>
            </a:r>
            <a:r>
              <a:rPr lang="en-US" sz="2800" u="sng" dirty="0"/>
              <a:t>member of object</a:t>
            </a:r>
            <a:r>
              <a:rPr lang="en-US" sz="2800" dirty="0"/>
              <a:t> occurs only after the current thread has </a:t>
            </a:r>
            <a:r>
              <a:rPr lang="en-US" sz="2800" b="1" u="sng" dirty="0">
                <a:solidFill>
                  <a:srgbClr val="0000CC"/>
                </a:solidFill>
              </a:rPr>
              <a:t>successfully entered object’s monitor</a:t>
            </a:r>
            <a:r>
              <a:rPr lang="en-US" sz="2800" b="1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0412" y="1066800"/>
            <a:ext cx="3581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4012" y="1752600"/>
            <a:ext cx="3581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577" name="Group 1"/>
          <p:cNvGrpSpPr>
            <a:grpSpLocks noChangeAspect="1"/>
          </p:cNvGrpSpPr>
          <p:nvPr/>
        </p:nvGrpSpPr>
        <p:grpSpPr bwMode="auto">
          <a:xfrm>
            <a:off x="76199" y="457200"/>
            <a:ext cx="11961813" cy="5867400"/>
            <a:chOff x="2662" y="2278"/>
            <a:chExt cx="9432" cy="5465"/>
          </a:xfrm>
        </p:grpSpPr>
        <p:sp>
          <p:nvSpPr>
            <p:cNvPr id="24600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662" y="2278"/>
              <a:ext cx="9432" cy="54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6181" y="3178"/>
              <a:ext cx="1843" cy="51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Main Thread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V="1">
              <a:off x="7045" y="3696"/>
              <a:ext cx="1" cy="5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7" name="AutoShape 21"/>
            <p:cNvSpPr>
              <a:spLocks noChangeArrowheads="1"/>
            </p:cNvSpPr>
            <p:nvPr/>
          </p:nvSpPr>
          <p:spPr bwMode="auto">
            <a:xfrm>
              <a:off x="5362" y="4289"/>
              <a:ext cx="3420" cy="1381"/>
            </a:xfrm>
            <a:prstGeom prst="cloudCallout">
              <a:avLst>
                <a:gd name="adj1" fmla="val 204"/>
                <a:gd name="adj2" fmla="val -52898"/>
              </a:avLst>
            </a:prstGeom>
            <a:solidFill>
              <a:srgbClr val="FFFF99"/>
            </a:solidFill>
            <a:ln w="31750">
              <a:solidFill>
                <a:srgbClr val="008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ea typeface="Times New Roman" pitchFamily="18" charset="0"/>
                  <a:cs typeface="Arial" pitchFamily="34" charset="0"/>
                </a:rPr>
                <a:t>Multithreaded Programming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94" name="Oval 18"/>
            <p:cNvSpPr>
              <a:spLocks noChangeArrowheads="1"/>
            </p:cNvSpPr>
            <p:nvPr/>
          </p:nvSpPr>
          <p:spPr bwMode="auto">
            <a:xfrm>
              <a:off x="3454" y="3538"/>
              <a:ext cx="2403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Thread Priorities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5064" y="4078"/>
              <a:ext cx="680" cy="4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AutoShape 16"/>
            <p:cNvSpPr>
              <a:spLocks noChangeArrowheads="1"/>
            </p:cNvSpPr>
            <p:nvPr/>
          </p:nvSpPr>
          <p:spPr bwMode="auto">
            <a:xfrm>
              <a:off x="2914" y="2686"/>
              <a:ext cx="1797" cy="492"/>
            </a:xfrm>
            <a:prstGeom prst="wedgeRoundRectCallout">
              <a:avLst>
                <a:gd name="adj1" fmla="val -4259"/>
                <a:gd name="adj2" fmla="val 155690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Synchronization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91" name="Oval 15"/>
            <p:cNvSpPr>
              <a:spLocks noChangeArrowheads="1"/>
            </p:cNvSpPr>
            <p:nvPr/>
          </p:nvSpPr>
          <p:spPr bwMode="auto">
            <a:xfrm>
              <a:off x="4583" y="5898"/>
              <a:ext cx="1643" cy="7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isAlive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( ) and join( 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V="1">
              <a:off x="5725" y="5543"/>
              <a:ext cx="376" cy="3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9" name="Oval 13"/>
            <p:cNvSpPr>
              <a:spLocks noChangeArrowheads="1"/>
            </p:cNvSpPr>
            <p:nvPr/>
          </p:nvSpPr>
          <p:spPr bwMode="auto">
            <a:xfrm>
              <a:off x="9195" y="3358"/>
              <a:ext cx="1644" cy="76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Creating a Thread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88" name="AutoShape 12"/>
            <p:cNvSpPr>
              <a:spLocks noChangeArrowheads="1"/>
            </p:cNvSpPr>
            <p:nvPr/>
          </p:nvSpPr>
          <p:spPr bwMode="auto">
            <a:xfrm>
              <a:off x="10740" y="2458"/>
              <a:ext cx="1354" cy="720"/>
            </a:xfrm>
            <a:prstGeom prst="wedgeRoundRectCallout">
              <a:avLst>
                <a:gd name="adj1" fmla="val -56944"/>
                <a:gd name="adj2" fmla="val 108056"/>
                <a:gd name="adj3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Extending Thread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8647" y="3976"/>
              <a:ext cx="781" cy="5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8708" y="2375"/>
              <a:ext cx="1621" cy="720"/>
            </a:xfrm>
            <a:prstGeom prst="wedgeRoundRectCallout">
              <a:avLst>
                <a:gd name="adj1" fmla="val 24708"/>
                <a:gd name="adj2" fmla="val 95278"/>
                <a:gd name="adj3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Implementing Runnable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85" name="AutoShape 9"/>
            <p:cNvSpPr>
              <a:spLocks noChangeArrowheads="1"/>
            </p:cNvSpPr>
            <p:nvPr/>
          </p:nvSpPr>
          <p:spPr bwMode="auto">
            <a:xfrm>
              <a:off x="4833" y="2686"/>
              <a:ext cx="1348" cy="492"/>
            </a:xfrm>
            <a:prstGeom prst="wedgeRoundRectCallout">
              <a:avLst>
                <a:gd name="adj1" fmla="val -31009"/>
                <a:gd name="adj2" fmla="val 158130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Messaging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2769" y="4414"/>
              <a:ext cx="2214" cy="636"/>
            </a:xfrm>
            <a:prstGeom prst="wedgeRoundRectCallout">
              <a:avLst>
                <a:gd name="adj1" fmla="val 40648"/>
                <a:gd name="adj2" fmla="val -112421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Thread Class and the Runnable Interface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9428" y="5264"/>
              <a:ext cx="2323" cy="76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Synchronization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 flipH="1" flipV="1">
              <a:off x="8631" y="5117"/>
              <a:ext cx="819" cy="4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>
              <a:off x="10087" y="4330"/>
              <a:ext cx="1621" cy="720"/>
            </a:xfrm>
            <a:prstGeom prst="wedgeRoundRectCallout">
              <a:avLst>
                <a:gd name="adj1" fmla="val 2745"/>
                <a:gd name="adj2" fmla="val 94028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Synchronized Methods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>
              <a:off x="9842" y="6292"/>
              <a:ext cx="1621" cy="720"/>
            </a:xfrm>
            <a:prstGeom prst="wedgeRoundRectCallout">
              <a:avLst>
                <a:gd name="adj1" fmla="val 11935"/>
                <a:gd name="adj2" fmla="val -98333"/>
                <a:gd name="adj3" fmla="val 16667"/>
              </a:avLst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synchronized Statement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7136" y="5917"/>
              <a:ext cx="2387" cy="7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</a:rPr>
                <a:t>Creating Multiple Threads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4578" name="Line 2"/>
            <p:cNvSpPr>
              <a:spLocks noChangeShapeType="1"/>
            </p:cNvSpPr>
            <p:nvPr/>
          </p:nvSpPr>
          <p:spPr bwMode="auto">
            <a:xfrm flipH="1" flipV="1">
              <a:off x="7609" y="5471"/>
              <a:ext cx="508" cy="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799012" y="0"/>
            <a:ext cx="1957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Mind Map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612" y="914400"/>
            <a:ext cx="10439400" cy="457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265612" y="228600"/>
            <a:ext cx="4096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do you Understand?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533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7212" y="2666999"/>
            <a:ext cx="6172200" cy="366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265612" y="381000"/>
            <a:ext cx="4096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do you Understand?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1012" y="15240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Multithreading - 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012" y="838200"/>
            <a:ext cx="11734800" cy="51816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A multithreaded program contains </a:t>
            </a:r>
            <a:r>
              <a:rPr lang="en-US" sz="2400" u="sng" dirty="0"/>
              <a:t>two or more parts </a:t>
            </a:r>
            <a:r>
              <a:rPr lang="en-US" sz="2400" dirty="0"/>
              <a:t>that can run </a:t>
            </a:r>
            <a:r>
              <a:rPr lang="en-US" sz="2400" u="sng" dirty="0"/>
              <a:t>concurrently</a:t>
            </a:r>
            <a:r>
              <a:rPr lang="en-US" sz="2400" dirty="0"/>
              <a:t>. 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Each part of such a program is called a </a:t>
            </a:r>
            <a:r>
              <a:rPr lang="en-US" sz="2400" b="1" u="sng" dirty="0">
                <a:solidFill>
                  <a:srgbClr val="FF0000"/>
                </a:solidFill>
              </a:rPr>
              <a:t>thread</a:t>
            </a:r>
            <a:r>
              <a:rPr lang="en-US" sz="2400" dirty="0"/>
              <a:t>, and each thread defines a </a:t>
            </a:r>
            <a:r>
              <a:rPr lang="en-US" sz="2400" b="1" u="sng" dirty="0">
                <a:solidFill>
                  <a:srgbClr val="FF0000"/>
                </a:solidFill>
              </a:rPr>
              <a:t>separate path of execution</a:t>
            </a:r>
            <a:r>
              <a:rPr lang="en-US" sz="2400" b="1" dirty="0">
                <a:solidFill>
                  <a:srgbClr val="FF0000"/>
                </a:solidFill>
              </a:rPr>
              <a:t>.  </a:t>
            </a:r>
            <a:r>
              <a:rPr lang="en-US" sz="2400" dirty="0"/>
              <a:t>It is a specialized form of </a:t>
            </a:r>
            <a:r>
              <a:rPr lang="en-US" sz="2400" b="1" u="sng" dirty="0">
                <a:solidFill>
                  <a:srgbClr val="FF0000"/>
                </a:solidFill>
              </a:rPr>
              <a:t>multitasking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Multitasking: </a:t>
            </a:r>
            <a:r>
              <a:rPr lang="en-US" sz="2400" b="1" u="sng" dirty="0"/>
              <a:t>process-based</a:t>
            </a:r>
            <a:r>
              <a:rPr lang="en-US" sz="2400" dirty="0"/>
              <a:t> and </a:t>
            </a:r>
            <a:r>
              <a:rPr lang="en-US" sz="2400" b="1" u="sng" dirty="0"/>
              <a:t>thread-based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Process-based: </a:t>
            </a:r>
            <a:r>
              <a:rPr lang="en-US" sz="2400" dirty="0"/>
              <a:t>(A program in execution – process) run two or more programs concurrently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Thread-based: </a:t>
            </a:r>
            <a:r>
              <a:rPr lang="en-US" sz="2400" dirty="0"/>
              <a:t>Thread is the smallest unit of </a:t>
            </a:r>
            <a:r>
              <a:rPr lang="en-US" sz="2400" u="sng" dirty="0"/>
              <a:t>dispatchable code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For instance, a text editor can format text at the same time that it is printing, as long as these two actions are being performed </a:t>
            </a:r>
            <a:r>
              <a:rPr lang="en-US" sz="2400" b="1" dirty="0">
                <a:solidFill>
                  <a:srgbClr val="FF0000"/>
                </a:solidFill>
              </a:rPr>
              <a:t>by two separate threads</a:t>
            </a:r>
            <a:r>
              <a:rPr lang="en-US" sz="2400" dirty="0"/>
              <a:t>.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Threads are lightweight process. They share the </a:t>
            </a:r>
            <a:r>
              <a:rPr lang="en-US" sz="2400" u="sng" dirty="0"/>
              <a:t>same address space</a:t>
            </a:r>
            <a:r>
              <a:rPr lang="en-US" sz="2400" dirty="0"/>
              <a:t>.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Inter-thread communication is </a:t>
            </a:r>
            <a:r>
              <a:rPr lang="en-US" sz="2400" u="sng" dirty="0"/>
              <a:t>inexpensive</a:t>
            </a:r>
            <a:r>
              <a:rPr lang="en-US" sz="2400" dirty="0"/>
              <a:t>, and </a:t>
            </a:r>
            <a:r>
              <a:rPr lang="en-US" sz="2400" u="sng" dirty="0"/>
              <a:t>context switching </a:t>
            </a:r>
            <a:r>
              <a:rPr lang="en-US" sz="2400" dirty="0"/>
              <a:t>from one thread to the next is low 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The Java Thread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1" y="838200"/>
            <a:ext cx="11658601" cy="5105399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800" dirty="0"/>
              <a:t>Single-threaded systems use an approach called an </a:t>
            </a:r>
            <a:r>
              <a:rPr lang="en-US" sz="2800" b="1" u="sng" dirty="0">
                <a:solidFill>
                  <a:srgbClr val="FF0000"/>
                </a:solidFill>
              </a:rPr>
              <a:t>event loop with polling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800" dirty="0"/>
              <a:t>A single thread of control runs in an </a:t>
            </a:r>
            <a:r>
              <a:rPr lang="en-US" sz="2800" u="sng" dirty="0"/>
              <a:t>infinite</a:t>
            </a:r>
            <a:r>
              <a:rPr lang="en-US" sz="2800" dirty="0"/>
              <a:t> loop, polling a </a:t>
            </a:r>
            <a:r>
              <a:rPr lang="en-US" sz="2800" u="sng" dirty="0"/>
              <a:t>single event</a:t>
            </a:r>
            <a:r>
              <a:rPr lang="en-US" sz="2800" dirty="0"/>
              <a:t> queue to decide what to do next.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800" dirty="0"/>
              <a:t>The benefit of Java’s multithreading is that the main </a:t>
            </a:r>
            <a:r>
              <a:rPr lang="en-US" sz="2800" u="sng" dirty="0"/>
              <a:t>loop/polling mechanism is eliminated</a:t>
            </a:r>
            <a:r>
              <a:rPr lang="en-US" sz="2800" dirty="0"/>
              <a:t>.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800" dirty="0"/>
              <a:t>One thread </a:t>
            </a:r>
            <a:r>
              <a:rPr lang="en-US" sz="2800" b="1" dirty="0">
                <a:solidFill>
                  <a:srgbClr val="FF0000"/>
                </a:solidFill>
              </a:rPr>
              <a:t>can pause </a:t>
            </a:r>
            <a:r>
              <a:rPr lang="en-US" sz="2800" dirty="0"/>
              <a:t>without stopping other parts of your program.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351688"/>
              </p:ext>
            </p:extLst>
          </p:nvPr>
        </p:nvGraphicFramePr>
        <p:xfrm>
          <a:off x="-95078" y="867670"/>
          <a:ext cx="11885612" cy="558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icture" r:id="rId3" imgW="5315040" imgH="2000160" progId="Word.Picture.8">
                  <p:embed/>
                </p:oleObj>
              </mc:Choice>
              <mc:Fallback>
                <p:oleObj name="Picture" r:id="rId3" imgW="5315040" imgH="200016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078" y="867670"/>
                        <a:ext cx="11885612" cy="5583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875212" y="0"/>
            <a:ext cx="2699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Thread Life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7212" y="0"/>
            <a:ext cx="9143538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CC"/>
                </a:solidFill>
              </a:rPr>
              <a:t>Thread Priorities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533400"/>
            <a:ext cx="11582400" cy="57912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/>
              <a:t>Determines how thread should be treated </a:t>
            </a:r>
            <a:r>
              <a:rPr lang="en-US" sz="2400" u="sng" dirty="0"/>
              <a:t>with respect to the others</a:t>
            </a:r>
            <a:r>
              <a:rPr lang="en-US" sz="2400" dirty="0"/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u="sng" dirty="0">
                <a:solidFill>
                  <a:srgbClr val="0000CC"/>
                </a:solidFill>
              </a:rPr>
              <a:t>Context switch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n-US" sz="2400" i="1" dirty="0"/>
              <a:t>- </a:t>
            </a:r>
            <a:r>
              <a:rPr lang="en-US" sz="2400" dirty="0"/>
              <a:t>A thread’s priority is used to decide when to switch from one running thread to the next thread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u="sng" dirty="0"/>
              <a:t>The rules that determine when a context switch are</a:t>
            </a: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</a:rPr>
              <a:t>A thread can voluntarily relinquish control: </a:t>
            </a:r>
            <a:r>
              <a:rPr lang="en-US" sz="2400" dirty="0"/>
              <a:t>This is done by explicitly yielding, sleeping, or blocking on pending I/O. In this scenario, all other threads are observe, and the highest-priority thread that is ready to run is given the CPU.</a:t>
            </a:r>
            <a:endParaRPr lang="en-US" sz="2400" b="1" dirty="0">
              <a:solidFill>
                <a:srgbClr val="FF0000"/>
              </a:solidFill>
            </a:endParaRPr>
          </a:p>
          <a:p>
            <a:pPr lvl="1"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</a:rPr>
              <a:t>A thread can be preempted by a higher-priority thread</a:t>
            </a:r>
            <a:r>
              <a:rPr lang="en-US" sz="2400" dirty="0"/>
              <a:t>: In this case, a lower-priority thread that does not yield the processor is simply preempted—no matter what it is doing—by a higher-priority thread. Basically, as soon as a higher-priority thread wants to run, it does. This is called </a:t>
            </a:r>
            <a:r>
              <a:rPr lang="en-US" sz="2400" b="1" i="1" dirty="0">
                <a:solidFill>
                  <a:srgbClr val="0000CC"/>
                </a:solidFill>
              </a:rPr>
              <a:t>preemptive multitasking.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9612" y="152400"/>
            <a:ext cx="914353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Synchronization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3212" y="838201"/>
            <a:ext cx="11582400" cy="25908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Two threads to </a:t>
            </a:r>
            <a:r>
              <a:rPr lang="en-US" sz="2400" b="1" u="sng" dirty="0">
                <a:solidFill>
                  <a:srgbClr val="FF0000"/>
                </a:solidFill>
              </a:rPr>
              <a:t>communicate and share </a:t>
            </a:r>
            <a:r>
              <a:rPr lang="en-US" sz="2400" dirty="0"/>
              <a:t>a complicated data structure, more than one write at a time.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Once a thread enters a </a:t>
            </a:r>
            <a:r>
              <a:rPr lang="en-US" sz="2400" u="sng" dirty="0"/>
              <a:t>monitor</a:t>
            </a:r>
            <a:r>
              <a:rPr lang="en-US" sz="2400" dirty="0"/>
              <a:t>, all other threads must wait until that thread exits the monitor.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Once a thread is inside a </a:t>
            </a:r>
            <a:r>
              <a:rPr lang="en-US" sz="2400" u="sng" dirty="0"/>
              <a:t>synchronized method</a:t>
            </a:r>
            <a:r>
              <a:rPr lang="en-US" sz="2400" dirty="0"/>
              <a:t>, no other thread can call any other synchronized method on the same object</a:t>
            </a:r>
            <a:endParaRPr lang="en-US" sz="18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79412" y="4114801"/>
            <a:ext cx="11582400" cy="2209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4320" lvl="0" indent="-274320" algn="just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400" dirty="0"/>
              <a:t>Threads to </a:t>
            </a:r>
            <a:r>
              <a:rPr lang="en-US" sz="2400" u="sng" dirty="0"/>
              <a:t>communicate</a:t>
            </a:r>
            <a:r>
              <a:rPr lang="en-US" sz="2400" dirty="0"/>
              <a:t> with each other.</a:t>
            </a:r>
          </a:p>
          <a:p>
            <a:pPr marL="274320" lvl="0" indent="-274320" algn="just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400" dirty="0"/>
              <a:t>Taken care by </a:t>
            </a:r>
            <a:r>
              <a:rPr lang="en-US" sz="2400" u="sng" dirty="0"/>
              <a:t>Java</a:t>
            </a:r>
            <a:r>
              <a:rPr lang="en-US" sz="2400" dirty="0"/>
              <a:t> and not by Operating System.</a:t>
            </a:r>
          </a:p>
          <a:p>
            <a:pPr marL="274320" lvl="0" indent="-274320" algn="just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400" dirty="0"/>
              <a:t>Allows a thread to enter a </a:t>
            </a:r>
            <a:r>
              <a:rPr lang="en-US" sz="2400" u="sng" dirty="0"/>
              <a:t>synchronized method</a:t>
            </a:r>
            <a:r>
              <a:rPr lang="en-US" sz="2400" dirty="0"/>
              <a:t> on an </a:t>
            </a:r>
          </a:p>
          <a:p>
            <a:pPr marL="274320" lvl="0" indent="-274320" algn="just">
              <a:lnSpc>
                <a:spcPct val="120000"/>
              </a:lnSpc>
              <a:buClr>
                <a:schemeClr val="tx1"/>
              </a:buClr>
              <a:buSzPct val="80000"/>
            </a:pPr>
            <a:r>
              <a:rPr lang="en-US" sz="2400" dirty="0"/>
              <a:t>    object, and then wait there until some other thread </a:t>
            </a:r>
            <a:r>
              <a:rPr lang="en-US" sz="2400" u="sng" dirty="0"/>
              <a:t>explicitly notifies</a:t>
            </a:r>
            <a:r>
              <a:rPr lang="en-US" sz="2400" dirty="0"/>
              <a:t> it to come out.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5612" y="3505200"/>
            <a:ext cx="914353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Messaging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6612" y="3124200"/>
            <a:ext cx="3352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Unit.3 Java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EBE9624386D49ABC9988ACF6DA595" ma:contentTypeVersion="3" ma:contentTypeDescription="Create a new document." ma:contentTypeScope="" ma:versionID="fbd1f8e5b948081c1fc58e041d2a6ce1">
  <xsd:schema xmlns:xsd="http://www.w3.org/2001/XMLSchema" xmlns:xs="http://www.w3.org/2001/XMLSchema" xmlns:p="http://schemas.microsoft.com/office/2006/metadata/properties" xmlns:ns2="4d9ecad1-6bea-4701-ac36-8f7544a08216" targetNamespace="http://schemas.microsoft.com/office/2006/metadata/properties" ma:root="true" ma:fieldsID="efb485366bc43f4f13fc8e2abdaee201" ns2:_="">
    <xsd:import namespace="4d9ecad1-6bea-4701-ac36-8f7544a082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ecad1-6bea-4701-ac36-8f7544a08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61423C-A028-4F34-A6DD-5F0079A031EC}"/>
</file>

<file path=customXml/itemProps2.xml><?xml version="1.0" encoding="utf-8"?>
<ds:datastoreItem xmlns:ds="http://schemas.openxmlformats.org/officeDocument/2006/customXml" ds:itemID="{A391DDB8-61B6-4C86-814E-9AE8E16ADB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BC5951F-D7D1-4AA5-AE36-1CD04B913E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2215</Words>
  <Application>Microsoft Office PowerPoint</Application>
  <PresentationFormat>Custom</PresentationFormat>
  <Paragraphs>369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Picture</vt:lpstr>
      <vt:lpstr>CSE 3002 - Programming in Java  Course Type: LP          Credits: 3</vt:lpstr>
      <vt:lpstr>Unit - 3</vt:lpstr>
      <vt:lpstr>PowerPoint Presentation</vt:lpstr>
      <vt:lpstr>PowerPoint Presentation</vt:lpstr>
      <vt:lpstr>Multithreading - Introduction</vt:lpstr>
      <vt:lpstr>The Java Thread Model</vt:lpstr>
      <vt:lpstr>PowerPoint Presentation</vt:lpstr>
      <vt:lpstr>Thread Priorities</vt:lpstr>
      <vt:lpstr>Synchronization</vt:lpstr>
      <vt:lpstr>Life Cycle Methods</vt:lpstr>
      <vt:lpstr>Main Thread</vt:lpstr>
      <vt:lpstr>PowerPoint Presentation</vt:lpstr>
      <vt:lpstr>Creating a Thread</vt:lpstr>
      <vt:lpstr>1. Implementing Runnable</vt:lpstr>
      <vt:lpstr>PowerPoint Presentation</vt:lpstr>
      <vt:lpstr>2. Extending Thread</vt:lpstr>
      <vt:lpstr>PowerPoint Presentation</vt:lpstr>
      <vt:lpstr>PowerPoint Presentation</vt:lpstr>
      <vt:lpstr>Creating Multiple Threads</vt:lpstr>
      <vt:lpstr>Using isAlive( ) and join( )</vt:lpstr>
      <vt:lpstr>Thread Priorities</vt:lpstr>
      <vt:lpstr>Synchronization</vt:lpstr>
      <vt:lpstr>Synchronization</vt:lpstr>
      <vt:lpstr>Synchronized Methods</vt:lpstr>
      <vt:lpstr>The synchronized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3002 - Programming in Java  Course Type: LP          Credits: 3</dc:title>
  <dc:creator/>
  <cp:lastModifiedBy/>
  <cp:revision>16</cp:revision>
  <dcterms:created xsi:type="dcterms:W3CDTF">2013-12-19T04:48:57Z</dcterms:created>
  <dcterms:modified xsi:type="dcterms:W3CDTF">2023-12-14T16:11:16Z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  <property fmtid="{D5CDD505-2E9C-101B-9397-08002B2CF9AE}" pid="3" name="ContentTypeId">
    <vt:lpwstr>0x010100110EBE9624386D49ABC9988ACF6DA595</vt:lpwstr>
  </property>
</Properties>
</file>