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269" r:id="rId3"/>
    <p:sldId id="274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9" r:id="rId23"/>
    <p:sldId id="290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C16C8-7C75-4750-91D2-3AC6EE92187E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C2707-5349-481D-BF1B-E43DD451D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8F63-38B5-4064-8183-55FDD0ABF4E8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9482-8D25-4B30-9CE9-061FDF07D3AE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62-D295-41C3-95B3-00E1DCFC5F43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C3DD-2A8B-45A4-BDD4-DCEF5E02E577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064-2EA9-4865-943A-263C8003C5ED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0F3B-4AF1-4FDB-810D-BD24A42B093D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7FCA-9F04-4318-9D2D-688A01CB76C5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82F-5987-4684-A541-BA9251A460D5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369A-8F77-4E50-9B06-D50EBF6F2FE4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1011-DA89-490F-A4B2-79AAF17C2A18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96E0-8C64-4199-B94B-CDD543EF01F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8959-E54B-4460-9E1E-A15CE2E8087B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14B3-3230-44A8-8856-114C11397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tolowercase" TargetMode="External"/><Relationship Id="rId7" Type="http://schemas.openxmlformats.org/officeDocument/2006/relationships/hyperlink" Target="https://www.javatpoint.com/java-string" TargetMode="External"/><Relationship Id="rId2" Type="http://schemas.openxmlformats.org/officeDocument/2006/relationships/hyperlink" Target="https://www.javatpoint.com/java-string-index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valueof" TargetMode="External"/><Relationship Id="rId5" Type="http://schemas.openxmlformats.org/officeDocument/2006/relationships/hyperlink" Target="https://www.javatpoint.com/java-string-trim" TargetMode="External"/><Relationship Id="rId4" Type="http://schemas.openxmlformats.org/officeDocument/2006/relationships/hyperlink" Target="https://www.javatpoint.com/java-string-toupperca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equals" TargetMode="External"/><Relationship Id="rId3" Type="http://schemas.openxmlformats.org/officeDocument/2006/relationships/hyperlink" Target="https://www.javatpoint.com/java-string-length" TargetMode="External"/><Relationship Id="rId7" Type="http://schemas.openxmlformats.org/officeDocument/2006/relationships/hyperlink" Target="https://www.javatpoint.com/java-string-join" TargetMode="External"/><Relationship Id="rId2" Type="http://schemas.openxmlformats.org/officeDocument/2006/relationships/hyperlink" Target="https://www.javatpoint.com/java-string-char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contains" TargetMode="External"/><Relationship Id="rId5" Type="http://schemas.openxmlformats.org/officeDocument/2006/relationships/hyperlink" Target="https://www.javatpoint.com/java-string-substring" TargetMode="External"/><Relationship Id="rId4" Type="http://schemas.openxmlformats.org/officeDocument/2006/relationships/hyperlink" Target="https://www.javatpoint.com/java-string-forma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indexof" TargetMode="External"/><Relationship Id="rId3" Type="http://schemas.openxmlformats.org/officeDocument/2006/relationships/hyperlink" Target="https://www.javatpoint.com/java-string-concat" TargetMode="External"/><Relationship Id="rId7" Type="http://schemas.openxmlformats.org/officeDocument/2006/relationships/hyperlink" Target="https://www.javatpoint.com/java-string-intern" TargetMode="External"/><Relationship Id="rId2" Type="http://schemas.openxmlformats.org/officeDocument/2006/relationships/hyperlink" Target="https://www.javatpoint.com/java-string-isemp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split" TargetMode="External"/><Relationship Id="rId5" Type="http://schemas.openxmlformats.org/officeDocument/2006/relationships/hyperlink" Target="https://www.javatpoint.com/java-string-equalsignorecase" TargetMode="External"/><Relationship Id="rId4" Type="http://schemas.openxmlformats.org/officeDocument/2006/relationships/hyperlink" Target="https://www.javatpoint.com/java-string-repl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CSE 2006 - Programming in Java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Course Type: LP          Credits: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</a:rPr>
              <a:t>Prepared by</a:t>
            </a:r>
          </a:p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Dr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Subash</a:t>
            </a:r>
            <a:r>
              <a:rPr lang="en-US" b="1" dirty="0" smtClean="0">
                <a:solidFill>
                  <a:schemeClr val="tx1"/>
                </a:solidFill>
              </a:rPr>
              <a:t> Chandra Bose                                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Associate Professor (Grade-2)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School of Computing Science and Engineering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VIT Bhopal University</a:t>
            </a:r>
            <a:endParaRPr lang="en-IN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8D133CDA-C601-44FA-81D9-28E4CC9C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"/>
            <a:ext cx="279341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859440" cy="381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Java String class method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685800"/>
          <a:ext cx="8305801" cy="375217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No.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Method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2"/>
                        </a:rPr>
                        <a:t>int indexOf(String substring, int fromIndex)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the specified substring index starting with given index.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23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String toLowerCase()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string in lowercase.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24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String toLowerCase(Locale l)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string in lowercase using specified locale.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String toUpperCase()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string in uppercase.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26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String toUpperCase(Locale l)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string in uppercase using specified locale.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27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String trim()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removes beginning and ending spaces of this string.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28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static String </a:t>
                      </a:r>
                      <a:r>
                        <a:rPr lang="en-US" sz="1800" u="none" strike="noStrike" dirty="0" err="1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valueOf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(</a:t>
                      </a:r>
                      <a:r>
                        <a:rPr lang="en-US" sz="1800" u="none" strike="noStrike" dirty="0" err="1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int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 value)</a:t>
                      </a:r>
                      <a:endParaRPr lang="en-US" sz="180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</a:rPr>
                        <a:t>It converts given type into string. It is an overloaded method.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029201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More details:</a:t>
            </a:r>
          </a:p>
          <a:p>
            <a:r>
              <a:rPr lang="en-US" sz="2400" dirty="0" smtClean="0">
                <a:hlinkClick r:id="rId7"/>
              </a:rPr>
              <a:t>https://www.javatpoint.com/java-string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88909" cy="1066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dirty="0" smtClean="0"/>
              <a:t>length of a string is the number of characters that it contains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dirty="0" smtClean="0"/>
              <a:t>String s = “Sample”;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s.length</a:t>
            </a:r>
            <a:r>
              <a:rPr lang="en-US" dirty="0" smtClean="0"/>
              <a:t>()); //6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0"/>
            <a:ext cx="685944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String Length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3746" y="1981200"/>
            <a:ext cx="8690254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lvl="0" indent="-274320">
              <a:lnSpc>
                <a:spcPct val="11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000" u="sng" dirty="0" smtClean="0"/>
              <a:t>String Literals</a:t>
            </a:r>
          </a:p>
          <a:p>
            <a:pPr marL="274320" lvl="0" indent="-274320">
              <a:lnSpc>
                <a:spcPct val="11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000" dirty="0" smtClean="0"/>
              <a:t>Explicitly create a String instance from an array of characters by using the </a:t>
            </a:r>
            <a:r>
              <a:rPr lang="en-US" sz="2000" u="sng" dirty="0" smtClean="0"/>
              <a:t>new</a:t>
            </a:r>
            <a:r>
              <a:rPr lang="en-US" sz="2000" dirty="0" smtClean="0"/>
              <a:t> operator.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char chars[] = { 'a', 'b', 'c' };  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String s1 = new String(chars); 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String s2 = "</a:t>
            </a:r>
            <a:r>
              <a:rPr lang="en-US" sz="2000" dirty="0" err="1" smtClean="0"/>
              <a:t>abc</a:t>
            </a:r>
            <a:r>
              <a:rPr lang="en-US" sz="2000" dirty="0" smtClean="0"/>
              <a:t>";</a:t>
            </a:r>
          </a:p>
          <a:p>
            <a:pPr lvl="2">
              <a:lnSpc>
                <a:spcPct val="11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abc".length</a:t>
            </a:r>
            <a:r>
              <a:rPr lang="en-US" sz="2000" dirty="0" smtClean="0"/>
              <a:t>());</a:t>
            </a:r>
            <a:endParaRPr lang="en-US" sz="2000" dirty="0"/>
          </a:p>
          <a:p>
            <a:pPr marL="274320" lvl="0" indent="-274320">
              <a:lnSpc>
                <a:spcPct val="11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000" u="sng" dirty="0" smtClean="0"/>
              <a:t>String Concatenation</a:t>
            </a:r>
          </a:p>
          <a:p>
            <a:pPr marL="274320" lvl="0" indent="-274320">
              <a:lnSpc>
                <a:spcPct val="11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000" dirty="0" smtClean="0"/>
              <a:t>+ operator.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String age = "9“;   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String s = "He is " + age + " years old.“;           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System.out.println(s);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He is 9 years old.</a:t>
            </a:r>
          </a:p>
          <a:p>
            <a:pPr lvl="2">
              <a:lnSpc>
                <a:spcPct val="110000"/>
              </a:lnSpc>
            </a:pPr>
            <a:endParaRPr lang="en-US" sz="2000" dirty="0" smtClean="0"/>
          </a:p>
          <a:p>
            <a:pPr lvl="2">
              <a:lnSpc>
                <a:spcPct val="110000"/>
              </a:lnSpc>
            </a:pPr>
            <a:endParaRPr lang="en-US" sz="200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371600" y="1447800"/>
            <a:ext cx="685944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Special String Operations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746228" cy="52578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String </a:t>
            </a:r>
            <a:r>
              <a:rPr lang="en-US" sz="2000" u="sng" dirty="0" smtClean="0"/>
              <a:t>Concatenation</a:t>
            </a:r>
            <a:r>
              <a:rPr lang="en-US" sz="2000" dirty="0" smtClean="0"/>
              <a:t> with Other Data Types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String s = "four: " + 2 + 2;  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(s);                four: 22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String s = "four: " + (2 + 2);              four: 4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u="sng" dirty="0" smtClean="0"/>
              <a:t>String Conversion and </a:t>
            </a:r>
            <a:r>
              <a:rPr lang="en-US" sz="2000" u="sng" dirty="0" err="1" smtClean="0"/>
              <a:t>toString</a:t>
            </a:r>
            <a:r>
              <a:rPr lang="en-US" sz="2000" u="sng" dirty="0" smtClean="0"/>
              <a:t>( 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valueOf</a:t>
            </a:r>
            <a:r>
              <a:rPr lang="en-US" sz="2000" dirty="0" smtClean="0"/>
              <a:t>( ) is overloaded for all the simple types and for type Object.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For the simple types, </a:t>
            </a:r>
            <a:r>
              <a:rPr lang="en-US" sz="2000" u="sng" dirty="0" err="1" smtClean="0"/>
              <a:t>valueOf</a:t>
            </a:r>
            <a:r>
              <a:rPr lang="en-US" sz="2000" u="sng" dirty="0" smtClean="0"/>
              <a:t>( ) returns a string that contains the human-readable equivalent of the value</a:t>
            </a:r>
            <a:r>
              <a:rPr lang="en-US" sz="2000" dirty="0" smtClean="0"/>
              <a:t> with which it is called.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For objects, </a:t>
            </a:r>
            <a:r>
              <a:rPr lang="en-US" sz="2000" dirty="0" err="1" smtClean="0"/>
              <a:t>valueOf</a:t>
            </a:r>
            <a:r>
              <a:rPr lang="en-US" sz="2000" dirty="0" smtClean="0"/>
              <a:t>( ) calls the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 ) method on the object.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Every class implements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 ) because it is defined by Object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u="sng" dirty="0" smtClean="0"/>
              <a:t>String </a:t>
            </a:r>
            <a:r>
              <a:rPr lang="en-US" sz="2000" u="sng" dirty="0" err="1" smtClean="0"/>
              <a:t>toString</a:t>
            </a:r>
            <a:r>
              <a:rPr lang="en-US" sz="2000" u="sng" dirty="0" smtClean="0"/>
              <a:t>( 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/>
              <a:t>To implement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 ), simply return a String object that contains the </a:t>
            </a:r>
            <a:r>
              <a:rPr lang="en-US" sz="2000" u="sng" dirty="0" smtClean="0"/>
              <a:t>human-readable string that appropriately describes an object</a:t>
            </a:r>
            <a:r>
              <a:rPr lang="en-US" sz="2000" dirty="0" smtClean="0"/>
              <a:t> of your class.</a:t>
            </a:r>
            <a:endParaRPr lang="en-US" sz="20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90600" y="0"/>
            <a:ext cx="685944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Special String Operations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99621"/>
            <a:ext cx="8458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class Box {</a:t>
            </a:r>
          </a:p>
          <a:p>
            <a:pPr algn="just"/>
            <a:r>
              <a:rPr lang="en-US" sz="2000" dirty="0" smtClean="0"/>
              <a:t>double width;</a:t>
            </a:r>
          </a:p>
          <a:p>
            <a:pPr algn="just"/>
            <a:r>
              <a:rPr lang="en-US" sz="2000" dirty="0" smtClean="0"/>
              <a:t>double height;</a:t>
            </a:r>
          </a:p>
          <a:p>
            <a:pPr algn="just"/>
            <a:r>
              <a:rPr lang="en-US" sz="2000" dirty="0" smtClean="0"/>
              <a:t>double depth;</a:t>
            </a:r>
          </a:p>
          <a:p>
            <a:pPr algn="just"/>
            <a:r>
              <a:rPr lang="fr-FR" sz="2000" dirty="0" smtClean="0"/>
              <a:t>Box(double w, double h, double d) {</a:t>
            </a:r>
          </a:p>
          <a:p>
            <a:pPr algn="just"/>
            <a:r>
              <a:rPr lang="en-US" sz="2000" dirty="0" smtClean="0"/>
              <a:t>width = w;</a:t>
            </a:r>
          </a:p>
          <a:p>
            <a:pPr algn="just"/>
            <a:r>
              <a:rPr lang="en-US" sz="2000" dirty="0" smtClean="0"/>
              <a:t>height = h;</a:t>
            </a:r>
          </a:p>
          <a:p>
            <a:pPr algn="just"/>
            <a:r>
              <a:rPr lang="en-US" sz="2000" dirty="0" smtClean="0"/>
              <a:t>depth = d;</a:t>
            </a:r>
          </a:p>
          <a:p>
            <a:pPr algn="just"/>
            <a:r>
              <a:rPr lang="en-US" sz="2000" dirty="0" smtClean="0"/>
              <a:t>}</a:t>
            </a:r>
          </a:p>
          <a:p>
            <a:pPr algn="just"/>
            <a:r>
              <a:rPr lang="en-US" sz="2000" dirty="0" smtClean="0"/>
              <a:t>public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{</a:t>
            </a:r>
          </a:p>
          <a:p>
            <a:pPr algn="just"/>
            <a:r>
              <a:rPr lang="en-US" sz="2000" dirty="0" smtClean="0"/>
              <a:t>return "Dimensions are " + width + " by " + depth + " by " + height + ".";</a:t>
            </a:r>
          </a:p>
          <a:p>
            <a:pPr algn="just"/>
            <a:r>
              <a:rPr lang="en-US" sz="2000" dirty="0" smtClean="0"/>
              <a:t>}</a:t>
            </a:r>
          </a:p>
          <a:p>
            <a:pPr algn="just"/>
            <a:r>
              <a:rPr lang="en-US" sz="2000" dirty="0" smtClean="0"/>
              <a:t>}</a:t>
            </a:r>
          </a:p>
          <a:p>
            <a:pPr algn="just"/>
            <a:r>
              <a:rPr lang="en-US" sz="2000" dirty="0" smtClean="0"/>
              <a:t>class </a:t>
            </a:r>
            <a:r>
              <a:rPr lang="en-US" sz="2000" dirty="0" err="1" smtClean="0"/>
              <a:t>toStringDemo</a:t>
            </a:r>
            <a:r>
              <a:rPr lang="en-US" sz="2000" dirty="0" smtClean="0"/>
              <a:t> {</a:t>
            </a:r>
          </a:p>
          <a:p>
            <a:pPr algn="just"/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 algn="just"/>
            <a:r>
              <a:rPr lang="en-US" sz="2000" dirty="0" smtClean="0"/>
              <a:t>Box b = new Box(10, 12, 14);</a:t>
            </a:r>
          </a:p>
          <a:p>
            <a:pPr algn="just"/>
            <a:r>
              <a:rPr lang="en-US" sz="2000" dirty="0" smtClean="0"/>
              <a:t>String s = "Box b: " + b; // concatenate Box object</a:t>
            </a:r>
          </a:p>
          <a:p>
            <a:pPr algn="just"/>
            <a:r>
              <a:rPr lang="en-US" sz="2000" dirty="0" err="1" smtClean="0"/>
              <a:t>System.out.println</a:t>
            </a:r>
            <a:r>
              <a:rPr lang="en-US" sz="2000" dirty="0" smtClean="0"/>
              <a:t>(b); // convert Box to string</a:t>
            </a:r>
          </a:p>
          <a:p>
            <a:pPr algn="just"/>
            <a:r>
              <a:rPr lang="en-US" sz="2000" dirty="0" err="1" smtClean="0"/>
              <a:t>System.out.println</a:t>
            </a:r>
            <a:r>
              <a:rPr lang="en-US" sz="2000" dirty="0" smtClean="0"/>
              <a:t>(s);</a:t>
            </a:r>
          </a:p>
          <a:p>
            <a:pPr algn="just"/>
            <a:r>
              <a:rPr lang="en-US" sz="2000" dirty="0" smtClean="0"/>
              <a:t>}</a:t>
            </a:r>
          </a:p>
          <a:p>
            <a:pPr algn="just"/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0" y="2108537"/>
            <a:ext cx="48006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Output:</a:t>
            </a:r>
          </a:p>
          <a:p>
            <a:r>
              <a:rPr lang="en-US" sz="2000" dirty="0" smtClean="0"/>
              <a:t>Dimensions are 10.0 by 14.0 by 12.0</a:t>
            </a:r>
          </a:p>
          <a:p>
            <a:r>
              <a:rPr lang="en-US" sz="2000" dirty="0" smtClean="0"/>
              <a:t>Box b: Dimensions are 10.0 by 14.0 by 12.0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468" y="609600"/>
            <a:ext cx="86117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charAt</a:t>
            </a:r>
            <a:r>
              <a:rPr lang="en-US" sz="2000" dirty="0" smtClean="0"/>
              <a:t>(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To extract a </a:t>
            </a:r>
            <a:r>
              <a:rPr lang="en-US" sz="2000" u="sng" dirty="0" smtClean="0"/>
              <a:t>single character</a:t>
            </a:r>
            <a:r>
              <a:rPr lang="en-US" sz="2000" dirty="0" smtClean="0"/>
              <a:t> from a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char </a:t>
            </a:r>
            <a:r>
              <a:rPr lang="en-US" sz="2000" dirty="0" err="1" smtClean="0"/>
              <a:t>charAt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where)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char </a:t>
            </a:r>
            <a:r>
              <a:rPr lang="en-US" sz="2000" dirty="0" err="1" smtClean="0"/>
              <a:t>ch</a:t>
            </a:r>
            <a:r>
              <a:rPr lang="en-US" sz="2000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ch</a:t>
            </a:r>
            <a:r>
              <a:rPr lang="en-US" sz="2000" dirty="0" smtClean="0"/>
              <a:t> = "</a:t>
            </a:r>
            <a:r>
              <a:rPr lang="en-US" sz="2000" dirty="0" err="1" smtClean="0"/>
              <a:t>abc".charAt</a:t>
            </a:r>
            <a:r>
              <a:rPr lang="en-US" sz="2000" dirty="0" smtClean="0"/>
              <a:t>(1);   Output : 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getChars</a:t>
            </a:r>
            <a:r>
              <a:rPr lang="en-US" sz="2000" dirty="0" smtClean="0"/>
              <a:t>(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If you need to extract </a:t>
            </a:r>
            <a:r>
              <a:rPr lang="en-US" sz="2000" u="sng" dirty="0" smtClean="0"/>
              <a:t>more than one character</a:t>
            </a:r>
            <a:r>
              <a:rPr lang="en-US" sz="2000" dirty="0" smtClean="0"/>
              <a:t> at a time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void </a:t>
            </a:r>
            <a:r>
              <a:rPr lang="en-US" sz="2000" dirty="0" err="1" smtClean="0"/>
              <a:t>getChars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sourceStart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sourceEnd</a:t>
            </a:r>
            <a:r>
              <a:rPr lang="en-US" sz="2000" dirty="0" smtClean="0"/>
              <a:t>, char target[ ],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targetStart</a:t>
            </a:r>
            <a:r>
              <a:rPr lang="en-US" sz="20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String s = "This is a demo of the </a:t>
            </a:r>
            <a:r>
              <a:rPr lang="en-US" sz="2000" dirty="0" err="1" smtClean="0"/>
              <a:t>getChars</a:t>
            </a:r>
            <a:r>
              <a:rPr lang="en-US" sz="2000" dirty="0" smtClean="0"/>
              <a:t> method.";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s.getChars</a:t>
            </a:r>
            <a:r>
              <a:rPr lang="en-US" sz="2000" dirty="0" smtClean="0"/>
              <a:t>(start, end, </a:t>
            </a:r>
            <a:r>
              <a:rPr lang="en-US" sz="2000" dirty="0" err="1" smtClean="0"/>
              <a:t>buf</a:t>
            </a:r>
            <a:r>
              <a:rPr lang="en-US" sz="2000" dirty="0" smtClean="0"/>
              <a:t>, 0);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buf</a:t>
            </a:r>
            <a:r>
              <a:rPr lang="en-US" sz="2000" dirty="0" smtClean="0"/>
              <a:t>);   Output : demo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getBytes</a:t>
            </a:r>
            <a:r>
              <a:rPr lang="en-US" sz="2000" dirty="0" smtClean="0"/>
              <a:t>(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that stores the characters in </a:t>
            </a:r>
            <a:r>
              <a:rPr lang="en-US" sz="2000" u="sng" dirty="0" smtClean="0"/>
              <a:t>an array of bytes</a:t>
            </a:r>
            <a:r>
              <a:rPr lang="en-US" sz="2000" dirty="0" smtClean="0"/>
              <a:t> -	byte[ ] </a:t>
            </a:r>
            <a:r>
              <a:rPr lang="en-US" sz="2000" dirty="0" err="1" smtClean="0"/>
              <a:t>getBytes</a:t>
            </a:r>
            <a:r>
              <a:rPr lang="en-US" sz="2000" dirty="0" smtClean="0"/>
              <a:t>(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toCharArray</a:t>
            </a:r>
            <a:r>
              <a:rPr lang="en-US" sz="2000" dirty="0" smtClean="0"/>
              <a:t>(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convert all the characters in a String object into a </a:t>
            </a:r>
            <a:r>
              <a:rPr lang="en-US" sz="2000" u="sng" dirty="0" smtClean="0"/>
              <a:t>character array</a:t>
            </a:r>
            <a:r>
              <a:rPr lang="en-US" sz="2000" dirty="0" smtClean="0"/>
              <a:t>  - char[ ] </a:t>
            </a:r>
            <a:r>
              <a:rPr lang="en-US" sz="2000" dirty="0" err="1" smtClean="0"/>
              <a:t>toCharArray</a:t>
            </a:r>
            <a:r>
              <a:rPr lang="en-US" sz="2000" dirty="0" smtClean="0"/>
              <a:t>( 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0"/>
            <a:ext cx="685944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Character Extraction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8678" y="609600"/>
            <a:ext cx="8460522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100" u="sng" dirty="0" smtClean="0">
                <a:solidFill>
                  <a:srgbClr val="0000CC"/>
                </a:solidFill>
              </a:rPr>
              <a:t>equals( ) and </a:t>
            </a:r>
            <a:r>
              <a:rPr lang="en-US" sz="2100" u="sng" dirty="0" smtClean="0">
                <a:solidFill>
                  <a:srgbClr val="1A1EB2"/>
                </a:solidFill>
              </a:rPr>
              <a:t>equalsIgnoreCase</a:t>
            </a:r>
            <a:r>
              <a:rPr lang="en-US" sz="2100" u="sng" dirty="0" smtClean="0">
                <a:solidFill>
                  <a:srgbClr val="0000CC"/>
                </a:solidFill>
              </a:rPr>
              <a:t>( )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Compare two </a:t>
            </a:r>
            <a:r>
              <a:rPr lang="en-US" sz="2100" dirty="0" smtClean="0">
                <a:solidFill>
                  <a:srgbClr val="595A5A"/>
                </a:solidFill>
              </a:rPr>
              <a:t>strings</a:t>
            </a:r>
            <a:r>
              <a:rPr lang="en-US" sz="2100" dirty="0" smtClean="0"/>
              <a:t> for equality - </a:t>
            </a:r>
            <a:r>
              <a:rPr lang="en-US" sz="2100" dirty="0" err="1" smtClean="0"/>
              <a:t>boolean</a:t>
            </a:r>
            <a:r>
              <a:rPr lang="en-US" sz="2100" dirty="0" smtClean="0"/>
              <a:t> equals(Object </a:t>
            </a:r>
            <a:r>
              <a:rPr lang="en-US" sz="2100" i="1" dirty="0" err="1" smtClean="0"/>
              <a:t>str</a:t>
            </a:r>
            <a:r>
              <a:rPr lang="en-US" sz="2100" i="1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Comparison that ignores case differences - </a:t>
            </a:r>
            <a:r>
              <a:rPr lang="en-US" sz="2100" dirty="0" err="1" smtClean="0"/>
              <a:t>boolean</a:t>
            </a:r>
            <a:r>
              <a:rPr lang="en-US" sz="2100" dirty="0" smtClean="0"/>
              <a:t> </a:t>
            </a:r>
            <a:r>
              <a:rPr lang="en-US" sz="2100" dirty="0" err="1" smtClean="0"/>
              <a:t>equalsIgnoreCase</a:t>
            </a:r>
            <a:r>
              <a:rPr lang="en-US" sz="2100" dirty="0" smtClean="0"/>
              <a:t>(String </a:t>
            </a:r>
            <a:r>
              <a:rPr lang="en-US" sz="2100" i="1" dirty="0" err="1" smtClean="0"/>
              <a:t>str</a:t>
            </a:r>
            <a:r>
              <a:rPr lang="en-US" sz="2100" i="1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100" u="sng" dirty="0" err="1" smtClean="0">
                <a:solidFill>
                  <a:srgbClr val="0000CC"/>
                </a:solidFill>
              </a:rPr>
              <a:t>regionMatches</a:t>
            </a:r>
            <a:r>
              <a:rPr lang="en-US" sz="2100" u="sng" dirty="0" smtClean="0">
                <a:solidFill>
                  <a:srgbClr val="0000CC"/>
                </a:solidFill>
              </a:rPr>
              <a:t>( )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Compares a specific region inside a string with another specific region in another string</a:t>
            </a:r>
          </a:p>
          <a:p>
            <a:pPr>
              <a:spcBef>
                <a:spcPts val="0"/>
              </a:spcBef>
            </a:pPr>
            <a:r>
              <a:rPr lang="en-US" sz="2100" dirty="0" err="1" smtClean="0"/>
              <a:t>boolean</a:t>
            </a:r>
            <a:r>
              <a:rPr lang="en-US" sz="2100" dirty="0" smtClean="0"/>
              <a:t> </a:t>
            </a:r>
            <a:r>
              <a:rPr lang="en-US" sz="2100" dirty="0" err="1" smtClean="0"/>
              <a:t>regionMatches</a:t>
            </a:r>
            <a:r>
              <a:rPr lang="en-US" sz="2100" dirty="0" smtClean="0"/>
              <a:t>(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s</a:t>
            </a:r>
            <a:r>
              <a:rPr lang="en-US" sz="2100" i="1" dirty="0" err="1" smtClean="0"/>
              <a:t>tartIndex</a:t>
            </a:r>
            <a:r>
              <a:rPr lang="en-US" sz="2100" i="1" dirty="0" smtClean="0"/>
              <a:t>, String str2, 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i="1" dirty="0" smtClean="0"/>
              <a:t>str2StartIndex, </a:t>
            </a:r>
            <a:r>
              <a:rPr lang="en-US" sz="2100" i="1" dirty="0" err="1" smtClean="0"/>
              <a:t>int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numChars</a:t>
            </a:r>
            <a:r>
              <a:rPr lang="en-US" sz="2100" i="1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100" dirty="0" err="1" smtClean="0"/>
              <a:t>boolean</a:t>
            </a:r>
            <a:r>
              <a:rPr lang="en-US" sz="2100" dirty="0" smtClean="0"/>
              <a:t> </a:t>
            </a:r>
            <a:r>
              <a:rPr lang="en-US" sz="2100" dirty="0" err="1" smtClean="0"/>
              <a:t>regionMatches</a:t>
            </a:r>
            <a:r>
              <a:rPr lang="en-US" sz="2100" dirty="0" smtClean="0"/>
              <a:t>(</a:t>
            </a:r>
            <a:r>
              <a:rPr lang="en-US" sz="2100" dirty="0" err="1" smtClean="0"/>
              <a:t>boolean</a:t>
            </a:r>
            <a:r>
              <a:rPr lang="en-US" sz="2100" dirty="0" smtClean="0"/>
              <a:t> </a:t>
            </a:r>
            <a:r>
              <a:rPr lang="en-US" sz="2100" i="1" dirty="0" err="1" smtClean="0"/>
              <a:t>ignoreCase,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i="1" dirty="0" err="1" smtClean="0"/>
              <a:t>startIndex,String</a:t>
            </a:r>
            <a:r>
              <a:rPr lang="en-US" sz="2100" i="1" dirty="0" smtClean="0"/>
              <a:t> str2,</a:t>
            </a:r>
            <a:r>
              <a:rPr lang="en-US" sz="2100" dirty="0" smtClean="0"/>
              <a:t>int </a:t>
            </a:r>
            <a:r>
              <a:rPr lang="en-US" sz="2100" i="1" dirty="0" smtClean="0"/>
              <a:t>str2StartIndex,int </a:t>
            </a:r>
            <a:r>
              <a:rPr lang="en-US" sz="2100" i="1" dirty="0" err="1" smtClean="0"/>
              <a:t>numChars</a:t>
            </a:r>
            <a:r>
              <a:rPr lang="en-US" sz="2100" i="1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100" u="sng" dirty="0" err="1" smtClean="0">
                <a:solidFill>
                  <a:srgbClr val="0000CC"/>
                </a:solidFill>
              </a:rPr>
              <a:t>startsWith</a:t>
            </a:r>
            <a:r>
              <a:rPr lang="en-US" sz="2100" u="sng" dirty="0" smtClean="0">
                <a:solidFill>
                  <a:srgbClr val="0000CC"/>
                </a:solidFill>
              </a:rPr>
              <a:t>( ) and </a:t>
            </a:r>
            <a:r>
              <a:rPr lang="en-US" sz="2100" u="sng" dirty="0" err="1" smtClean="0">
                <a:solidFill>
                  <a:srgbClr val="0000CC"/>
                </a:solidFill>
              </a:rPr>
              <a:t>endsWith</a:t>
            </a:r>
            <a:r>
              <a:rPr lang="en-US" sz="2100" u="sng" dirty="0" smtClean="0">
                <a:solidFill>
                  <a:srgbClr val="0000CC"/>
                </a:solidFill>
              </a:rPr>
              <a:t>( )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The </a:t>
            </a:r>
            <a:r>
              <a:rPr lang="en-US" sz="2100" dirty="0" err="1" smtClean="0"/>
              <a:t>startsWith</a:t>
            </a:r>
            <a:r>
              <a:rPr lang="en-US" sz="2100" dirty="0" smtClean="0"/>
              <a:t>( ) method determines whether a given String begins with a specified string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The </a:t>
            </a:r>
            <a:r>
              <a:rPr lang="en-US" sz="2100" dirty="0" err="1" smtClean="0"/>
              <a:t>endsWith</a:t>
            </a:r>
            <a:r>
              <a:rPr lang="en-US" sz="2100" dirty="0" smtClean="0"/>
              <a:t>( ) determines whether the String in question ends with a specified string.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"</a:t>
            </a:r>
            <a:r>
              <a:rPr lang="en-US" sz="2100" dirty="0" err="1" smtClean="0"/>
              <a:t>Foobar".endsWith</a:t>
            </a:r>
            <a:r>
              <a:rPr lang="en-US" sz="2100" dirty="0" smtClean="0"/>
              <a:t>("bar") and "</a:t>
            </a:r>
            <a:r>
              <a:rPr lang="en-US" sz="2100" dirty="0" err="1" smtClean="0"/>
              <a:t>Foobar".startsWith</a:t>
            </a:r>
            <a:r>
              <a:rPr lang="en-US" sz="2100" dirty="0" smtClean="0"/>
              <a:t>("</a:t>
            </a:r>
            <a:r>
              <a:rPr lang="en-US" sz="2100" dirty="0" err="1" smtClean="0"/>
              <a:t>Foo</a:t>
            </a:r>
            <a:r>
              <a:rPr lang="en-US" sz="2100" dirty="0" smtClean="0"/>
              <a:t>")   -&gt; true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685944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String Comparison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138" y="533400"/>
            <a:ext cx="9030862" cy="5181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smtClean="0"/>
              <a:t>equals( ) Versus ==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The equals( ) method compares the characters inside a String object.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The == operator compares two object references to see whether they refer to </a:t>
            </a:r>
            <a:r>
              <a:rPr lang="en-US" sz="2000" u="sng" dirty="0" smtClean="0"/>
              <a:t>the same instance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s1 = "Hello“;      String s2 = new String(s1);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(s1 + " equals " + s2 + " -&gt; " + s1.equals(s2));           	TRUE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(s1 + " == " + s2 + " -&gt; " + (s1 == s2));			FALSE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err="1" smtClean="0"/>
              <a:t>compareTo</a:t>
            </a:r>
            <a:r>
              <a:rPr lang="en-US" sz="2000" u="sng" dirty="0" smtClean="0"/>
              <a:t>( 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being compared with the invoking String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 smtClean="0"/>
              <a:t>compareToIgnoreCase</a:t>
            </a:r>
            <a:r>
              <a:rPr lang="en-US" sz="2000" dirty="0" smtClean="0"/>
              <a:t>( ) - want to ignore case differences when comparing two strings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compareToIgnoreCase</a:t>
            </a:r>
            <a:r>
              <a:rPr lang="en-US" sz="2000" dirty="0" smtClean="0"/>
              <a:t>(String </a:t>
            </a:r>
            <a:r>
              <a:rPr lang="en-US" sz="2000" i="1" dirty="0" err="1" smtClean="0"/>
              <a:t>str</a:t>
            </a:r>
            <a:r>
              <a:rPr lang="en-US" sz="2000" i="1" dirty="0" smtClean="0"/>
              <a:t>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685944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String Comparison</a:t>
            </a:r>
            <a:endParaRPr lang="en-US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724400"/>
          <a:ext cx="7317105" cy="177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</a:rPr>
                        <a:t>Meaning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000" kern="1200" baseline="0" dirty="0" smtClean="0"/>
                        <a:t>Less than zero</a:t>
                      </a:r>
                      <a:endParaRPr lang="en-US" sz="2000" dirty="0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000" kern="1200" baseline="0" dirty="0" smtClean="0"/>
                        <a:t>The invoking string is less than </a:t>
                      </a:r>
                      <a:r>
                        <a:rPr lang="en-US" sz="2000" kern="1200" baseline="0" dirty="0" err="1" smtClean="0"/>
                        <a:t>str</a:t>
                      </a:r>
                      <a:r>
                        <a:rPr lang="en-US" sz="2000" kern="1200" baseline="0" dirty="0" smtClean="0"/>
                        <a:t> in dictionary order.</a:t>
                      </a:r>
                      <a:endParaRPr lang="en-US" sz="2000" dirty="0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000" kern="1200" baseline="0" dirty="0" smtClean="0"/>
                        <a:t>Greater than zero</a:t>
                      </a:r>
                      <a:endParaRPr lang="en-US" sz="2000" dirty="0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000" kern="1200" baseline="0" dirty="0" smtClean="0"/>
                        <a:t>The invoking string is greater than </a:t>
                      </a:r>
                      <a:r>
                        <a:rPr lang="en-US" sz="2000" kern="1200" baseline="0" dirty="0" err="1" smtClean="0"/>
                        <a:t>str</a:t>
                      </a:r>
                      <a:r>
                        <a:rPr lang="en-US" sz="2000" kern="1200" baseline="0" dirty="0" smtClean="0"/>
                        <a:t> in dictionary order.</a:t>
                      </a:r>
                      <a:endParaRPr lang="en-US" sz="2000" dirty="0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000" kern="1200" baseline="0" dirty="0" smtClean="0"/>
                        <a:t>Zero</a:t>
                      </a:r>
                      <a:endParaRPr lang="en-US" sz="2000" dirty="0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000" kern="1200" baseline="0" dirty="0" smtClean="0"/>
                        <a:t>The two strings are equal.</a:t>
                      </a: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9063" cy="3962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search a string for a specified character or substring</a:t>
            </a:r>
          </a:p>
          <a:p>
            <a:r>
              <a:rPr lang="en-US" sz="2000" dirty="0" err="1" smtClean="0"/>
              <a:t>indexOf</a:t>
            </a:r>
            <a:r>
              <a:rPr lang="en-US" sz="2000" dirty="0" smtClean="0"/>
              <a:t>( ) Searches for the first occurrence of a character or substring.</a:t>
            </a:r>
          </a:p>
          <a:p>
            <a:r>
              <a:rPr lang="en-US" sz="2000" dirty="0" err="1" smtClean="0"/>
              <a:t>lastIndexOf</a:t>
            </a:r>
            <a:r>
              <a:rPr lang="en-US" sz="2000" dirty="0" smtClean="0"/>
              <a:t>( ) Searches for the last occurrence of a character or substring.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</a:t>
            </a:r>
            <a:r>
              <a:rPr lang="en-US" sz="2000" dirty="0" smtClean="0"/>
              <a:t>)		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	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startIndex</a:t>
            </a:r>
            <a:r>
              <a:rPr lang="en-US" sz="2000" dirty="0" smtClean="0"/>
              <a:t>)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startIndex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startIndex</a:t>
            </a:r>
            <a:r>
              <a:rPr lang="en-US" sz="2000" dirty="0" smtClean="0"/>
              <a:t>)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startIndex</a:t>
            </a:r>
            <a:r>
              <a:rPr lang="en-US" sz="20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0"/>
            <a:ext cx="685944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Searching Strings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 Demonstrate </a:t>
            </a:r>
            <a:r>
              <a:rPr lang="en-US" sz="2000" b="1" dirty="0" err="1" smtClean="0">
                <a:solidFill>
                  <a:srgbClr val="FF0000"/>
                </a:solidFill>
              </a:rPr>
              <a:t>indexOf</a:t>
            </a:r>
            <a:r>
              <a:rPr lang="en-US" sz="2000" b="1" dirty="0" smtClean="0">
                <a:solidFill>
                  <a:srgbClr val="FF0000"/>
                </a:solidFill>
              </a:rPr>
              <a:t>() and </a:t>
            </a:r>
            <a:r>
              <a:rPr lang="en-US" sz="2000" b="1" dirty="0" err="1" smtClean="0">
                <a:solidFill>
                  <a:srgbClr val="FF0000"/>
                </a:solidFill>
              </a:rPr>
              <a:t>lastIndexOf</a:t>
            </a:r>
            <a:r>
              <a:rPr lang="en-US" sz="2000" b="1" dirty="0" smtClean="0">
                <a:solidFill>
                  <a:srgbClr val="FF0000"/>
                </a:solidFill>
              </a:rPr>
              <a:t>().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indexOfDemo</a:t>
            </a:r>
            <a:r>
              <a:rPr lang="en-US" sz="2000" dirty="0" smtClean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String s = "Now is the time for all good men to come to the aid of their country.";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(s);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(t) = " +</a:t>
            </a:r>
            <a:r>
              <a:rPr lang="en-US" sz="2000" dirty="0" err="1" smtClean="0"/>
              <a:t>s.indexOf</a:t>
            </a:r>
            <a:r>
              <a:rPr lang="en-US" sz="2000" dirty="0" smtClean="0"/>
              <a:t>('t'));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(t) = " +</a:t>
            </a:r>
            <a:r>
              <a:rPr lang="en-US" sz="2000" dirty="0" err="1" smtClean="0"/>
              <a:t>s.lastIndexOf</a:t>
            </a:r>
            <a:r>
              <a:rPr lang="en-US" sz="2000" dirty="0" smtClean="0"/>
              <a:t>('t'));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(the) = " +</a:t>
            </a:r>
            <a:r>
              <a:rPr lang="en-US" sz="2000" dirty="0" err="1" smtClean="0"/>
              <a:t>s.indexOf</a:t>
            </a:r>
            <a:r>
              <a:rPr lang="en-US" sz="2000" dirty="0" smtClean="0"/>
              <a:t>("the"));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(the) = " +</a:t>
            </a:r>
            <a:r>
              <a:rPr lang="en-US" sz="2000" dirty="0" err="1" smtClean="0"/>
              <a:t>s.lastIndexOf</a:t>
            </a:r>
            <a:r>
              <a:rPr lang="en-US" sz="2000" dirty="0" smtClean="0"/>
              <a:t>("the"));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(t, 10) = " +</a:t>
            </a:r>
            <a:r>
              <a:rPr lang="en-US" sz="2000" dirty="0" err="1" smtClean="0"/>
              <a:t>s.indexOf</a:t>
            </a:r>
            <a:r>
              <a:rPr lang="en-US" sz="2000" dirty="0" smtClean="0"/>
              <a:t>('t', 10));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(t, 60) = " +</a:t>
            </a:r>
            <a:r>
              <a:rPr lang="en-US" sz="2000" dirty="0" err="1" smtClean="0"/>
              <a:t>s.lastIndexOf</a:t>
            </a:r>
            <a:r>
              <a:rPr lang="en-US" sz="2000" dirty="0" smtClean="0"/>
              <a:t>('t', 60));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(the, 10) = " +</a:t>
            </a:r>
            <a:r>
              <a:rPr lang="en-US" sz="2000" dirty="0" err="1" smtClean="0"/>
              <a:t>s.indexOf</a:t>
            </a:r>
            <a:r>
              <a:rPr lang="en-US" sz="2000" dirty="0" smtClean="0"/>
              <a:t>("the", 10));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(the, 60) = " +</a:t>
            </a:r>
            <a:r>
              <a:rPr lang="en-US" sz="2000" dirty="0" err="1" smtClean="0"/>
              <a:t>s.lastIndexOf</a:t>
            </a:r>
            <a:r>
              <a:rPr lang="en-US" sz="2000" dirty="0" smtClean="0"/>
              <a:t>("the", 60));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191000"/>
            <a:ext cx="6477001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Output:</a:t>
            </a:r>
          </a:p>
          <a:p>
            <a:r>
              <a:rPr lang="en-US" sz="1600" dirty="0" smtClean="0"/>
              <a:t>Now is the time for all good men to come to the aid of their country.</a:t>
            </a:r>
          </a:p>
          <a:p>
            <a:r>
              <a:rPr lang="en-US" sz="1600" dirty="0" err="1" smtClean="0"/>
              <a:t>indexOf</a:t>
            </a:r>
            <a:r>
              <a:rPr lang="en-US" sz="1600" dirty="0" smtClean="0"/>
              <a:t>(t) = 7</a:t>
            </a:r>
          </a:p>
          <a:p>
            <a:r>
              <a:rPr lang="en-US" sz="1600" dirty="0" err="1" smtClean="0"/>
              <a:t>lastIndexOf</a:t>
            </a:r>
            <a:r>
              <a:rPr lang="en-US" sz="1600" dirty="0" smtClean="0"/>
              <a:t>(t) = 65</a:t>
            </a:r>
          </a:p>
          <a:p>
            <a:r>
              <a:rPr lang="en-US" sz="1600" dirty="0" err="1" smtClean="0"/>
              <a:t>indexOf</a:t>
            </a:r>
            <a:r>
              <a:rPr lang="en-US" sz="1600" dirty="0" smtClean="0"/>
              <a:t>(the) = 7</a:t>
            </a:r>
          </a:p>
          <a:p>
            <a:r>
              <a:rPr lang="en-US" sz="1600" dirty="0" err="1" smtClean="0"/>
              <a:t>lastIndexOf</a:t>
            </a:r>
            <a:r>
              <a:rPr lang="en-US" sz="1600" dirty="0" smtClean="0"/>
              <a:t>(the) = 55</a:t>
            </a:r>
          </a:p>
          <a:p>
            <a:r>
              <a:rPr lang="en-US" sz="1600" dirty="0" err="1" smtClean="0"/>
              <a:t>indexOf</a:t>
            </a:r>
            <a:r>
              <a:rPr lang="en-US" sz="1600" dirty="0" smtClean="0"/>
              <a:t>(t, 10) = 11</a:t>
            </a:r>
          </a:p>
          <a:p>
            <a:r>
              <a:rPr lang="en-US" sz="1600" dirty="0" err="1" smtClean="0"/>
              <a:t>lastIndexOf</a:t>
            </a:r>
            <a:r>
              <a:rPr lang="en-US" sz="1600" dirty="0" smtClean="0"/>
              <a:t>(t, 60) = 55</a:t>
            </a:r>
          </a:p>
          <a:p>
            <a:r>
              <a:rPr lang="en-US" sz="1600" dirty="0" err="1" smtClean="0"/>
              <a:t>indexOf</a:t>
            </a:r>
            <a:r>
              <a:rPr lang="en-US" sz="1600" dirty="0" smtClean="0"/>
              <a:t>(the, 10) = 44</a:t>
            </a:r>
          </a:p>
          <a:p>
            <a:r>
              <a:rPr lang="en-US" sz="1600" dirty="0" err="1" smtClean="0"/>
              <a:t>lastIndexOf</a:t>
            </a:r>
            <a:r>
              <a:rPr lang="en-US" sz="1600" dirty="0" smtClean="0"/>
              <a:t>(the, 60) = 55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631898" cy="556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smtClean="0"/>
              <a:t>substring</a:t>
            </a:r>
            <a:r>
              <a:rPr lang="en-US" sz="2000" dirty="0" smtClean="0"/>
              <a:t>( ) -  To extract a substring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substring(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startIndex</a:t>
            </a:r>
            <a:r>
              <a:rPr lang="en-US" sz="2000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substring(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startIndex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endIndex</a:t>
            </a:r>
            <a:r>
              <a:rPr lang="en-US" sz="2000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err="1" smtClean="0"/>
              <a:t>concat</a:t>
            </a:r>
            <a:r>
              <a:rPr lang="en-US" sz="2000" dirty="0" smtClean="0"/>
              <a:t>( ) – To concatenate two strings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</a:t>
            </a:r>
            <a:r>
              <a:rPr lang="en-US" sz="2000" dirty="0" err="1" smtClean="0"/>
              <a:t>concat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s1 = "one";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s2 = s1.concat("two");  ||   String s2 = s1 + "two";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smtClean="0"/>
              <a:t>replace</a:t>
            </a:r>
            <a:r>
              <a:rPr lang="en-US" sz="2000" dirty="0" smtClean="0"/>
              <a:t>( ) - replaces all occurrences one character in invoking string with another character.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replace(char original, char replacement)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 = "</a:t>
            </a:r>
            <a:r>
              <a:rPr lang="en-US" sz="2000" dirty="0" err="1" smtClean="0"/>
              <a:t>Hello".replace</a:t>
            </a:r>
            <a:r>
              <a:rPr lang="en-US" sz="2000" dirty="0" smtClean="0"/>
              <a:t>('l', 'w');         Output: </a:t>
            </a:r>
            <a:r>
              <a:rPr lang="en-US" sz="2000" dirty="0" err="1" smtClean="0"/>
              <a:t>Hewwo</a:t>
            </a:r>
            <a:endParaRPr lang="en-US" sz="20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smtClean="0"/>
              <a:t>trim</a:t>
            </a:r>
            <a:r>
              <a:rPr lang="en-US" sz="2000" dirty="0" smtClean="0"/>
              <a:t>( ) - returns a copy of the invoking string from which any leading and trailing whitespace has been removed.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trim( 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String s = "           Hello World             ".trim();      Output: Hello World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0"/>
            <a:ext cx="685944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Modifying a String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  <a:r>
              <a:rPr lang="en-US" sz="28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nit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- 4 </a:t>
            </a:r>
            <a:r>
              <a:rPr lang="en-US" sz="28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 List &amp; I/O Streams  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5334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String classes</a:t>
            </a:r>
            <a:r>
              <a:rPr lang="en-US" sz="2800" dirty="0" smtClean="0"/>
              <a:t>, methods, operations on Strings and             1-D Arrays, 2-D and Jagged Arrays and its operations</a:t>
            </a:r>
          </a:p>
          <a:p>
            <a:pPr algn="just"/>
            <a:endParaRPr lang="en-US" sz="2800" dirty="0" smtClean="0"/>
          </a:p>
          <a:p>
            <a:pPr algn="just"/>
            <a:r>
              <a:rPr lang="fr-FR" sz="2800" b="1" dirty="0" smtClean="0">
                <a:solidFill>
                  <a:srgbClr val="FF0000"/>
                </a:solidFill>
              </a:rPr>
              <a:t>Java Collections Framework</a:t>
            </a:r>
            <a:r>
              <a:rPr lang="fr-FR" sz="2800" dirty="0" smtClean="0"/>
              <a:t>, Java Collection Interface, Java List </a:t>
            </a:r>
            <a:r>
              <a:rPr lang="en-US" sz="2800" dirty="0" smtClean="0"/>
              <a:t>Interface, Java Array List, Java Vector, Java Stack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Streams: </a:t>
            </a:r>
            <a:r>
              <a:rPr lang="en-US" sz="2800" dirty="0" smtClean="0"/>
              <a:t>Introduction to Byte-oriented and Character-oriented streams, Java I/O Streams, and Java Reader/Writer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3544223" cy="5562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// Substring replacement.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StringReplace</a:t>
            </a:r>
            <a:r>
              <a:rPr lang="en-US" sz="2000" dirty="0" smtClean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String org = "This is a test. This is, too.";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/>
              <a:t>String search = "is";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/>
              <a:t>String sub = "was";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String result = "";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int i;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do { // replace all matching substrings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(org);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i = </a:t>
            </a:r>
            <a:r>
              <a:rPr lang="en-US" sz="2000" dirty="0" err="1" smtClean="0"/>
              <a:t>org.indexOf</a:t>
            </a:r>
            <a:r>
              <a:rPr lang="en-US" sz="2000" dirty="0" smtClean="0"/>
              <a:t>(search);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if(i != -1)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/>
              <a:t>result = </a:t>
            </a:r>
            <a:r>
              <a:rPr lang="en-US" sz="2000" dirty="0" err="1" smtClean="0"/>
              <a:t>org.substring</a:t>
            </a:r>
            <a:r>
              <a:rPr lang="en-US" sz="2000" dirty="0" smtClean="0"/>
              <a:t>(0, i);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/>
              <a:t>result = result + sub;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0893" y="457200"/>
            <a:ext cx="4570809" cy="28069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result = result + </a:t>
            </a:r>
            <a:r>
              <a:rPr lang="en-US" sz="2100" dirty="0" err="1" smtClean="0"/>
              <a:t>org.substring</a:t>
            </a:r>
            <a:r>
              <a:rPr lang="en-US" sz="2100" dirty="0" smtClean="0"/>
              <a:t>(i + </a:t>
            </a:r>
            <a:r>
              <a:rPr lang="en-US" sz="2100" dirty="0" err="1" smtClean="0"/>
              <a:t>search.length</a:t>
            </a:r>
            <a:r>
              <a:rPr lang="en-US" sz="2100" dirty="0" smtClean="0"/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org =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} while(i != -1);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}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4229011" y="3048001"/>
            <a:ext cx="4570809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b="1" dirty="0" smtClean="0">
                <a:solidFill>
                  <a:srgbClr val="0000CC"/>
                </a:solidFill>
              </a:rPr>
              <a:t>Output :</a:t>
            </a:r>
          </a:p>
          <a:p>
            <a:r>
              <a:rPr lang="en-US" sz="2100" dirty="0" smtClean="0"/>
              <a:t>This is a test. This is, too.</a:t>
            </a:r>
          </a:p>
          <a:p>
            <a:r>
              <a:rPr lang="en-US" sz="2100" dirty="0" err="1" smtClean="0"/>
              <a:t>Thwas</a:t>
            </a:r>
            <a:r>
              <a:rPr lang="en-US" sz="2100" dirty="0" smtClean="0"/>
              <a:t> is a test. This is, too.</a:t>
            </a:r>
          </a:p>
          <a:p>
            <a:r>
              <a:rPr lang="en-US" sz="2100" dirty="0" err="1" smtClean="0"/>
              <a:t>Thwas</a:t>
            </a:r>
            <a:r>
              <a:rPr lang="en-US" sz="2100" dirty="0" smtClean="0"/>
              <a:t> was a test. This is, too.</a:t>
            </a:r>
          </a:p>
          <a:p>
            <a:r>
              <a:rPr lang="en-US" sz="2100" dirty="0" err="1" smtClean="0"/>
              <a:t>Thwas</a:t>
            </a:r>
            <a:r>
              <a:rPr lang="en-US" sz="2100" dirty="0" smtClean="0"/>
              <a:t> was a test. </a:t>
            </a:r>
            <a:r>
              <a:rPr lang="en-US" sz="2100" dirty="0" err="1" smtClean="0"/>
              <a:t>Thwas</a:t>
            </a:r>
            <a:r>
              <a:rPr lang="en-US" sz="2100" dirty="0" smtClean="0"/>
              <a:t> is, too.</a:t>
            </a:r>
          </a:p>
          <a:p>
            <a:r>
              <a:rPr lang="en-US" sz="2100" dirty="0" err="1" smtClean="0"/>
              <a:t>Thwas</a:t>
            </a:r>
            <a:r>
              <a:rPr lang="en-US" sz="2100" dirty="0" smtClean="0"/>
              <a:t> was a test. </a:t>
            </a:r>
            <a:r>
              <a:rPr lang="en-US" sz="2100" dirty="0" err="1" smtClean="0"/>
              <a:t>Thwas</a:t>
            </a:r>
            <a:r>
              <a:rPr lang="en-US" sz="2100" dirty="0" smtClean="0"/>
              <a:t> was, too.</a:t>
            </a:r>
            <a:endParaRPr lang="en-US" sz="21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161886" y="3238699"/>
            <a:ext cx="5562600" cy="119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798" y="838201"/>
            <a:ext cx="8192602" cy="3697465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String </a:t>
            </a:r>
            <a:r>
              <a:rPr lang="en-US" sz="2400" dirty="0" err="1" smtClean="0"/>
              <a:t>toLowerCase</a:t>
            </a:r>
            <a:r>
              <a:rPr lang="en-US" sz="2400" dirty="0" smtClean="0"/>
              <a:t>( 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String </a:t>
            </a:r>
            <a:r>
              <a:rPr lang="en-US" sz="2400" dirty="0" err="1" smtClean="0"/>
              <a:t>toUpperCase</a:t>
            </a:r>
            <a:r>
              <a:rPr lang="en-US" sz="2400" dirty="0" smtClean="0"/>
              <a:t>( 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Example: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String s = "This is a test.";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String upper = </a:t>
            </a:r>
            <a:r>
              <a:rPr lang="en-US" sz="2400" dirty="0" err="1" smtClean="0"/>
              <a:t>s.toUpperCase</a:t>
            </a:r>
            <a:r>
              <a:rPr lang="en-US" sz="2400" dirty="0" smtClean="0"/>
              <a:t>();		 THIS IS A TEST.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String lower = </a:t>
            </a:r>
            <a:r>
              <a:rPr lang="en-US" sz="2400" dirty="0" err="1" smtClean="0"/>
              <a:t>s.toLowerCase</a:t>
            </a:r>
            <a:r>
              <a:rPr lang="en-US" sz="2400" dirty="0" smtClean="0"/>
              <a:t>();		 this is a test.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516377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Changing the Case of Characters Within a String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946" y="1066800"/>
            <a:ext cx="268675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319" y="1752600"/>
            <a:ext cx="268675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C:\Users\SriRam\Downloads\text2mind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1"/>
            <a:ext cx="9144000" cy="609599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7468" y="381000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Mind Map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Array is a collection of </a:t>
            </a:r>
            <a:r>
              <a:rPr lang="en-US" sz="2200" b="1" dirty="0" smtClean="0">
                <a:solidFill>
                  <a:srgbClr val="0000FF"/>
                </a:solidFill>
              </a:rPr>
              <a:t>similar type of elements which has contiguous memory location.</a:t>
            </a:r>
          </a:p>
          <a:p>
            <a:pPr algn="just"/>
            <a:r>
              <a:rPr lang="en-US" sz="2200" b="1" dirty="0" smtClean="0"/>
              <a:t>Java array</a:t>
            </a:r>
            <a:r>
              <a:rPr lang="en-US" sz="2200" dirty="0" smtClean="0"/>
              <a:t> is an object which contains elements of a similar data type. </a:t>
            </a:r>
          </a:p>
          <a:p>
            <a:pPr algn="just"/>
            <a:r>
              <a:rPr lang="en-US" sz="2200" dirty="0" smtClean="0"/>
              <a:t>Additionally, The elements of an array are stored in a contiguous memory location. </a:t>
            </a:r>
          </a:p>
          <a:p>
            <a:pPr algn="just"/>
            <a:r>
              <a:rPr lang="en-US" sz="2200" dirty="0" smtClean="0"/>
              <a:t>It is a data structure where we store similar elements. We can store only a fixed set of elements in a Java array.</a:t>
            </a:r>
          </a:p>
          <a:p>
            <a:pPr algn="just"/>
            <a:r>
              <a:rPr lang="en-US" sz="2200" dirty="0" smtClean="0"/>
              <a:t>Array in Java is index-based, the first element of the array is stored at the 0th index, 2nd element is stored on 1st index and so on.</a:t>
            </a:r>
          </a:p>
          <a:p>
            <a:pPr algn="just"/>
            <a:r>
              <a:rPr lang="en-US" sz="2200" dirty="0" smtClean="0"/>
              <a:t>Unlike C/C++, we can get the length of the array using the length member. In C/C++, we need to use the </a:t>
            </a:r>
            <a:r>
              <a:rPr lang="en-US" sz="2200" dirty="0" err="1" smtClean="0"/>
              <a:t>sizeof</a:t>
            </a:r>
            <a:r>
              <a:rPr lang="en-US" sz="2200" dirty="0" smtClean="0"/>
              <a:t> operator.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Serializable as well as </a:t>
            </a:r>
            <a:r>
              <a:rPr lang="en-US" sz="2400" dirty="0" err="1" smtClean="0"/>
              <a:t>Cloneable</a:t>
            </a:r>
            <a:r>
              <a:rPr lang="en-US" sz="2400" dirty="0" smtClean="0"/>
              <a:t> interfaces. We can store primitive values or objects in an array in Java. </a:t>
            </a:r>
          </a:p>
          <a:p>
            <a:pPr algn="just"/>
            <a:r>
              <a:rPr lang="en-US" sz="2400" dirty="0" smtClean="0"/>
              <a:t>Like C/C++, we can also create single </a:t>
            </a:r>
            <a:r>
              <a:rPr lang="en-US" sz="2400" dirty="0" err="1" smtClean="0"/>
              <a:t>dimentional</a:t>
            </a:r>
            <a:r>
              <a:rPr lang="en-US" sz="2400" dirty="0" smtClean="0"/>
              <a:t> or </a:t>
            </a:r>
            <a:r>
              <a:rPr lang="en-US" sz="2400" dirty="0" err="1" smtClean="0"/>
              <a:t>multidimentional</a:t>
            </a:r>
            <a:r>
              <a:rPr lang="en-US" sz="2400" dirty="0" smtClean="0"/>
              <a:t> arrays in Java.</a:t>
            </a:r>
          </a:p>
          <a:p>
            <a:r>
              <a:rPr lang="en-US" sz="2400" dirty="0" smtClean="0"/>
              <a:t>Moreover, Java provides the feature of anonymous arrays which is not available in C/C++.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200" dirty="0"/>
          </a:p>
        </p:txBody>
      </p:sp>
      <p:pic>
        <p:nvPicPr>
          <p:cNvPr id="40962" name="Picture 2" descr="Java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29000"/>
            <a:ext cx="6629400" cy="245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Advantages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Code Optimization:</a:t>
            </a:r>
            <a:r>
              <a:rPr lang="en-US" sz="2400" dirty="0" smtClean="0"/>
              <a:t> It makes the code optimized, we can retrieve or sort the data efficiently.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Random access: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dirty="0" smtClean="0"/>
              <a:t>We can get any data located at an index position.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Disadvantages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Size Limit:</a:t>
            </a:r>
            <a:r>
              <a:rPr lang="en-US" sz="2400" dirty="0" smtClean="0"/>
              <a:t> We can store only the fixed size of elements in the array. </a:t>
            </a:r>
          </a:p>
          <a:p>
            <a:pPr algn="just"/>
            <a:r>
              <a:rPr lang="en-US" sz="2400" dirty="0" smtClean="0"/>
              <a:t>It doesn't grow its size at runtime. To solve this problem, collection framework is used in Java which grows automatically.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334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Types of Array in java</a:t>
            </a:r>
          </a:p>
          <a:p>
            <a:r>
              <a:rPr lang="en-US" sz="2400" dirty="0" smtClean="0"/>
              <a:t>There are two types of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Single Dimensional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Multidimensional Array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Single Dimensional Array in Java</a:t>
            </a:r>
          </a:p>
          <a:p>
            <a:r>
              <a:rPr lang="en-US" sz="2400" b="1" dirty="0" smtClean="0"/>
              <a:t>Syntax to Declare an Array in Java</a:t>
            </a:r>
            <a:endParaRPr lang="en-US" sz="2400" dirty="0" smtClean="0"/>
          </a:p>
          <a:p>
            <a:pPr lvl="3">
              <a:buNone/>
            </a:pPr>
            <a:r>
              <a:rPr lang="en-US" sz="2400" b="1" dirty="0" err="1" smtClean="0"/>
              <a:t>dataType</a:t>
            </a:r>
            <a:r>
              <a:rPr lang="en-US" sz="2400" b="1" dirty="0" smtClean="0"/>
              <a:t>[] 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; (or)  </a:t>
            </a:r>
          </a:p>
          <a:p>
            <a:pPr lvl="3">
              <a:buNone/>
            </a:pPr>
            <a:r>
              <a:rPr lang="en-US" sz="2400" b="1" dirty="0" err="1" smtClean="0"/>
              <a:t>dataType</a:t>
            </a:r>
            <a:r>
              <a:rPr lang="en-US" sz="2400" b="1" dirty="0" smtClean="0"/>
              <a:t> []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; (or)  </a:t>
            </a:r>
          </a:p>
          <a:p>
            <a:pPr lvl="3">
              <a:buNone/>
            </a:pPr>
            <a:r>
              <a:rPr lang="en-US" sz="2400" b="1" dirty="0" err="1" smtClean="0"/>
              <a:t>dataType</a:t>
            </a:r>
            <a:r>
              <a:rPr lang="en-US" sz="2400" b="1" dirty="0" smtClean="0"/>
              <a:t> 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[];  </a:t>
            </a:r>
          </a:p>
          <a:p>
            <a:pPr lvl="3">
              <a:buNone/>
            </a:pPr>
            <a:endParaRPr lang="en-US" sz="2400" b="1" dirty="0" smtClean="0"/>
          </a:p>
          <a:p>
            <a:r>
              <a:rPr lang="en-US" sz="2400" b="1" dirty="0" smtClean="0"/>
              <a:t>Instantiation of an Array in Java</a:t>
            </a:r>
            <a:endParaRPr lang="en-US" sz="2400" dirty="0" smtClean="0"/>
          </a:p>
          <a:p>
            <a:r>
              <a:rPr lang="en-US" sz="2400" dirty="0" err="1" smtClean="0"/>
              <a:t>arrayRefVar</a:t>
            </a:r>
            <a:r>
              <a:rPr lang="en-US" sz="2400" dirty="0" smtClean="0"/>
              <a:t>=</a:t>
            </a:r>
            <a:r>
              <a:rPr lang="en-US" sz="2400" b="1" dirty="0" smtClean="0"/>
              <a:t>new</a:t>
            </a:r>
            <a:r>
              <a:rPr lang="en-US" sz="2400" dirty="0" smtClean="0"/>
              <a:t> 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[size];  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0000FF"/>
                </a:solidFill>
              </a:rPr>
              <a:t>Example of Java Array</a:t>
            </a:r>
          </a:p>
          <a:p>
            <a:pPr algn="just"/>
            <a:r>
              <a:rPr lang="en-US" sz="2000" dirty="0" smtClean="0"/>
              <a:t>Let's see the simple example of java array, where we are going to declare, instantiate, initialize and traverse an array.</a:t>
            </a:r>
          </a:p>
          <a:p>
            <a:pPr algn="just"/>
            <a:r>
              <a:rPr lang="en-US" sz="2000" dirty="0" smtClean="0"/>
              <a:t>//Java Program to illustrate how to declare, instantiate, initialize  and traverse the Java array.  </a:t>
            </a:r>
          </a:p>
          <a:p>
            <a:pPr algn="just">
              <a:buNone/>
            </a:pP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Testarray</a:t>
            </a:r>
            <a:r>
              <a:rPr lang="en-US" sz="2000" dirty="0" smtClean="0"/>
              <a:t>{  </a:t>
            </a:r>
          </a:p>
          <a:p>
            <a:pPr algn="just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 algn="just"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a[]=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[5];//declaration and instantiation  </a:t>
            </a:r>
          </a:p>
          <a:p>
            <a:pPr algn="just">
              <a:buNone/>
            </a:pPr>
            <a:r>
              <a:rPr lang="en-US" sz="2000" dirty="0" smtClean="0"/>
              <a:t>a[0]=10;          </a:t>
            </a:r>
            <a:r>
              <a:rPr lang="en-US" sz="2000" b="1" dirty="0" smtClean="0"/>
              <a:t>//initialization </a:t>
            </a:r>
            <a:r>
              <a:rPr lang="en-US" sz="2000" dirty="0" smtClean="0"/>
              <a:t> </a:t>
            </a:r>
          </a:p>
          <a:p>
            <a:pPr algn="just">
              <a:buNone/>
            </a:pPr>
            <a:r>
              <a:rPr lang="en-US" sz="2000" dirty="0" smtClean="0"/>
              <a:t>a[1]=20;  </a:t>
            </a:r>
          </a:p>
          <a:p>
            <a:pPr algn="just">
              <a:buNone/>
            </a:pPr>
            <a:r>
              <a:rPr lang="en-US" sz="2000" dirty="0" smtClean="0"/>
              <a:t>a[2]=70;  </a:t>
            </a:r>
          </a:p>
          <a:p>
            <a:pPr algn="just">
              <a:buNone/>
            </a:pPr>
            <a:r>
              <a:rPr lang="en-US" sz="2000" dirty="0" smtClean="0"/>
              <a:t>a[3]=40;  </a:t>
            </a:r>
          </a:p>
          <a:p>
            <a:pPr algn="just">
              <a:buNone/>
            </a:pPr>
            <a:r>
              <a:rPr lang="en-US" sz="2000" dirty="0" smtClean="0"/>
              <a:t>a[4]=50;  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//traversing array  </a:t>
            </a:r>
          </a:p>
          <a:p>
            <a:pPr algn="just">
              <a:buNone/>
            </a:pP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i=0;i&lt;</a:t>
            </a:r>
            <a:r>
              <a:rPr lang="en-US" sz="2000" dirty="0" err="1" smtClean="0"/>
              <a:t>a.length;i</a:t>
            </a:r>
            <a:r>
              <a:rPr lang="en-US" sz="2000" dirty="0" smtClean="0"/>
              <a:t>++)           </a:t>
            </a:r>
            <a:r>
              <a:rPr lang="en-US" sz="2000" b="1" dirty="0" smtClean="0"/>
              <a:t>//length is the property of array</a:t>
            </a:r>
            <a:r>
              <a:rPr lang="en-US" sz="2000" dirty="0" smtClean="0"/>
              <a:t>  </a:t>
            </a:r>
          </a:p>
          <a:p>
            <a:pPr algn="just">
              <a:buNone/>
            </a:pPr>
            <a:r>
              <a:rPr lang="en-US" sz="2000" dirty="0" smtClean="0"/>
              <a:t>     System.out.println(a[i]);  </a:t>
            </a:r>
          </a:p>
          <a:p>
            <a:pPr algn="just">
              <a:buNone/>
            </a:pPr>
            <a:r>
              <a:rPr lang="en-US" sz="2000" dirty="0" smtClean="0"/>
              <a:t>}}  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48400" y="2819400"/>
            <a:ext cx="12954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Output:</a:t>
            </a:r>
          </a:p>
          <a:p>
            <a:r>
              <a:rPr lang="en-US" sz="2400" b="1" dirty="0" smtClean="0"/>
              <a:t>10 </a:t>
            </a:r>
          </a:p>
          <a:p>
            <a:r>
              <a:rPr lang="en-US" sz="2400" b="1" dirty="0" smtClean="0"/>
              <a:t>20 </a:t>
            </a:r>
          </a:p>
          <a:p>
            <a:r>
              <a:rPr lang="en-US" sz="2400" b="1" dirty="0" smtClean="0"/>
              <a:t>70</a:t>
            </a:r>
          </a:p>
          <a:p>
            <a:r>
              <a:rPr lang="en-US" sz="2400" b="1" dirty="0" smtClean="0"/>
              <a:t>40 </a:t>
            </a:r>
          </a:p>
          <a:p>
            <a:r>
              <a:rPr lang="en-US" sz="2400" b="1" dirty="0" smtClean="0"/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Declaration, Instantiation and Initialization of Java Array</a:t>
            </a:r>
          </a:p>
          <a:p>
            <a:r>
              <a:rPr lang="en-US" sz="2000" dirty="0" smtClean="0"/>
              <a:t>We can declare, instantiate and initialize the java array together by: </a:t>
            </a:r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 a[]={33,3,4,5};//declaration, instantiation and initialization  </a:t>
            </a:r>
          </a:p>
          <a:p>
            <a:r>
              <a:rPr lang="en-US" sz="2000" dirty="0" smtClean="0"/>
              <a:t>Let's see the simple example to print this array.</a:t>
            </a:r>
          </a:p>
          <a:p>
            <a:endParaRPr lang="en-US" sz="2000" dirty="0" smtClean="0"/>
          </a:p>
          <a:p>
            <a:pPr marL="171450" indent="-171450">
              <a:buNone/>
            </a:pPr>
            <a:r>
              <a:rPr lang="en-US" sz="2000" dirty="0" smtClean="0"/>
              <a:t>//Java Program to illustrate the use of declaration, instantiation  and initialization of Java array in a single line  </a:t>
            </a:r>
          </a:p>
          <a:p>
            <a:pPr>
              <a:buNone/>
            </a:pPr>
            <a:r>
              <a:rPr lang="en-US" sz="2000" b="1" dirty="0" smtClean="0"/>
              <a:t>class</a:t>
            </a:r>
            <a:r>
              <a:rPr lang="en-US" sz="2000" dirty="0" smtClean="0"/>
              <a:t> Testarray1{  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a[]={33,3,4,5};//declaration, instantiation and initialization  </a:t>
            </a:r>
          </a:p>
          <a:p>
            <a:pPr>
              <a:buNone/>
            </a:pPr>
            <a:r>
              <a:rPr lang="en-US" sz="2000" dirty="0" smtClean="0"/>
              <a:t>//printing array  </a:t>
            </a:r>
          </a:p>
          <a:p>
            <a:pPr>
              <a:buNone/>
            </a:pP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i=0;i&lt;</a:t>
            </a:r>
            <a:r>
              <a:rPr lang="en-US" sz="2000" dirty="0" err="1" smtClean="0"/>
              <a:t>a.length;i</a:t>
            </a:r>
            <a:r>
              <a:rPr lang="en-US" sz="2000" dirty="0" smtClean="0"/>
              <a:t>++)//length is the property of array  </a:t>
            </a:r>
          </a:p>
          <a:p>
            <a:pPr>
              <a:buNone/>
            </a:pPr>
            <a:r>
              <a:rPr lang="en-US" sz="2000" dirty="0" smtClean="0"/>
              <a:t>System.out.println(a[i]);  </a:t>
            </a:r>
          </a:p>
          <a:p>
            <a:pPr>
              <a:buNone/>
            </a:pPr>
            <a:r>
              <a:rPr lang="en-US" sz="2000" dirty="0" smtClean="0"/>
              <a:t>}}  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315200" y="3200400"/>
            <a:ext cx="12954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Output:</a:t>
            </a:r>
          </a:p>
          <a:p>
            <a:r>
              <a:rPr lang="en-US" sz="2400" dirty="0" smtClean="0"/>
              <a:t>33 </a:t>
            </a:r>
          </a:p>
          <a:p>
            <a:r>
              <a:rPr lang="en-US" sz="2400" dirty="0" smtClean="0"/>
              <a:t>3 </a:t>
            </a:r>
          </a:p>
          <a:p>
            <a:r>
              <a:rPr lang="en-US" sz="2400" dirty="0" smtClean="0"/>
              <a:t>4 </a:t>
            </a:r>
          </a:p>
          <a:p>
            <a:r>
              <a:rPr lang="en-US" sz="2400" dirty="0" smtClean="0"/>
              <a:t>5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Multidimensional Array in Java</a:t>
            </a:r>
          </a:p>
          <a:p>
            <a:r>
              <a:rPr lang="en-US" sz="2000" dirty="0" smtClean="0"/>
              <a:t>In such case, data is stored in row and column based index (also known as matrix form).</a:t>
            </a:r>
          </a:p>
          <a:p>
            <a:r>
              <a:rPr lang="en-US" sz="2000" b="1" dirty="0" smtClean="0"/>
              <a:t>Syntax to Declare Multidimensional Array in Java</a:t>
            </a:r>
          </a:p>
          <a:p>
            <a:r>
              <a:rPr lang="en-US" sz="2000" dirty="0" err="1" smtClean="0"/>
              <a:t>dataType</a:t>
            </a:r>
            <a:r>
              <a:rPr lang="en-US" sz="2000" dirty="0" smtClean="0"/>
              <a:t>[][] </a:t>
            </a:r>
            <a:r>
              <a:rPr lang="en-US" sz="2000" dirty="0" err="1" smtClean="0"/>
              <a:t>arrayRefVar</a:t>
            </a:r>
            <a:r>
              <a:rPr lang="en-US" sz="2000" dirty="0" smtClean="0"/>
              <a:t>; (or)  </a:t>
            </a:r>
          </a:p>
          <a:p>
            <a:r>
              <a:rPr lang="en-US" sz="2000" dirty="0" err="1" smtClean="0"/>
              <a:t>dataType</a:t>
            </a:r>
            <a:r>
              <a:rPr lang="en-US" sz="2000" dirty="0" smtClean="0"/>
              <a:t> [][]</a:t>
            </a:r>
            <a:r>
              <a:rPr lang="en-US" sz="2000" dirty="0" err="1" smtClean="0"/>
              <a:t>arrayRefVar</a:t>
            </a:r>
            <a:r>
              <a:rPr lang="en-US" sz="2000" dirty="0" smtClean="0"/>
              <a:t>; (or)  </a:t>
            </a:r>
          </a:p>
          <a:p>
            <a:r>
              <a:rPr lang="en-US" sz="2000" dirty="0" err="1" smtClean="0"/>
              <a:t>dataType</a:t>
            </a:r>
            <a:r>
              <a:rPr lang="en-US" sz="2000" dirty="0" smtClean="0"/>
              <a:t> </a:t>
            </a:r>
            <a:r>
              <a:rPr lang="en-US" sz="2000" dirty="0" err="1" smtClean="0"/>
              <a:t>arrayRefVar</a:t>
            </a:r>
            <a:r>
              <a:rPr lang="en-US" sz="2000" dirty="0" smtClean="0"/>
              <a:t>[][]; (or)  </a:t>
            </a:r>
          </a:p>
          <a:p>
            <a:r>
              <a:rPr lang="en-US" sz="2000" dirty="0" err="1" smtClean="0"/>
              <a:t>dataType</a:t>
            </a:r>
            <a:r>
              <a:rPr lang="en-US" sz="2000" dirty="0" smtClean="0"/>
              <a:t> []</a:t>
            </a:r>
            <a:r>
              <a:rPr lang="en-US" sz="2000" dirty="0" err="1" smtClean="0"/>
              <a:t>arrayRefVar</a:t>
            </a:r>
            <a:r>
              <a:rPr lang="en-US" sz="2000" dirty="0" smtClean="0"/>
              <a:t>[];   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Example to instantiate Multidimensional Array in Java</a:t>
            </a:r>
            <a:endParaRPr lang="en-US" sz="2000" dirty="0" smtClean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[][] </a:t>
            </a:r>
            <a:r>
              <a:rPr lang="en-US" sz="2000" dirty="0" err="1" smtClean="0"/>
              <a:t>arr</a:t>
            </a:r>
            <a:r>
              <a:rPr lang="en-US" sz="2000" dirty="0" smtClean="0"/>
              <a:t>=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[3][3];	//3 row and 3 column  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 Java, string is basically an object that represents sequence of char values.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 array of characters works same as Java string. For example:</a:t>
            </a:r>
          </a:p>
          <a:p>
            <a:r>
              <a:rPr lang="en-US" sz="2400" b="1" dirty="0" smtClean="0"/>
              <a:t>char</a:t>
            </a:r>
            <a:r>
              <a:rPr lang="en-US" sz="2400" dirty="0" smtClean="0"/>
              <a:t>[] </a:t>
            </a:r>
            <a:r>
              <a:rPr lang="en-US" sz="2400" dirty="0" err="1" smtClean="0"/>
              <a:t>ch</a:t>
            </a:r>
            <a:r>
              <a:rPr lang="en-US" sz="2400" dirty="0" smtClean="0"/>
              <a:t>={'</a:t>
            </a:r>
            <a:r>
              <a:rPr lang="en-US" sz="2400" dirty="0" err="1" smtClean="0"/>
              <a:t>j','a','v','a','t','p','o','i','n','t</a:t>
            </a:r>
            <a:r>
              <a:rPr lang="en-US" sz="2400" dirty="0" smtClean="0"/>
              <a:t>'};  </a:t>
            </a:r>
          </a:p>
          <a:p>
            <a:r>
              <a:rPr lang="en-US" sz="2400" dirty="0" smtClean="0"/>
              <a:t>String s=</a:t>
            </a:r>
            <a:r>
              <a:rPr lang="en-US" sz="2400" b="1" dirty="0" smtClean="0"/>
              <a:t>new</a:t>
            </a:r>
            <a:r>
              <a:rPr lang="en-US" sz="2400" dirty="0" smtClean="0"/>
              <a:t> String(</a:t>
            </a:r>
            <a:r>
              <a:rPr lang="en-US" sz="2400" dirty="0" err="1" smtClean="0"/>
              <a:t>ch</a:t>
            </a:r>
            <a:r>
              <a:rPr lang="en-US" sz="2400" dirty="0" smtClean="0"/>
              <a:t>);  </a:t>
            </a:r>
          </a:p>
          <a:p>
            <a:pPr>
              <a:buNone/>
            </a:pPr>
            <a:r>
              <a:rPr lang="en-US" sz="2400" dirty="0" smtClean="0"/>
              <a:t>	is same as:</a:t>
            </a:r>
          </a:p>
          <a:p>
            <a:r>
              <a:rPr lang="en-US" sz="2400" dirty="0" smtClean="0"/>
              <a:t>String s="</a:t>
            </a:r>
            <a:r>
              <a:rPr lang="en-US" sz="2400" dirty="0" err="1" smtClean="0"/>
              <a:t>javatpoint</a:t>
            </a:r>
            <a:r>
              <a:rPr lang="en-US" sz="2400" dirty="0" smtClean="0"/>
              <a:t>"; 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Java String class </a:t>
            </a:r>
            <a:r>
              <a:rPr lang="en-US" sz="2400" dirty="0" smtClean="0"/>
              <a:t>provides a lot of methods to perform operations on strings such as compare(), </a:t>
            </a:r>
            <a:r>
              <a:rPr lang="en-US" sz="2400" dirty="0" err="1" smtClean="0"/>
              <a:t>concat</a:t>
            </a:r>
            <a:r>
              <a:rPr lang="en-US" sz="2400" dirty="0" smtClean="0"/>
              <a:t>(), equals(), split(), length(), replace(), </a:t>
            </a:r>
            <a:r>
              <a:rPr lang="en-US" sz="2400" dirty="0" err="1" smtClean="0"/>
              <a:t>compareTo</a:t>
            </a:r>
            <a:r>
              <a:rPr lang="en-US" sz="2400" dirty="0" smtClean="0"/>
              <a:t>(), intern(), substring() etc.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java.lang.String</a:t>
            </a:r>
            <a:r>
              <a:rPr lang="en-US" sz="2400" dirty="0" smtClean="0"/>
              <a:t> class implements </a:t>
            </a:r>
            <a:r>
              <a:rPr lang="en-US" sz="2400" i="1" dirty="0" smtClean="0"/>
              <a:t>Serializable</a:t>
            </a:r>
            <a:r>
              <a:rPr lang="en-US" sz="2400" dirty="0" smtClean="0"/>
              <a:t>, </a:t>
            </a:r>
            <a:r>
              <a:rPr lang="en-US" sz="2400" i="1" dirty="0" smtClean="0"/>
              <a:t>Comparable</a:t>
            </a:r>
            <a:r>
              <a:rPr lang="en-US" sz="2400" dirty="0" smtClean="0"/>
              <a:t> and </a:t>
            </a:r>
            <a:r>
              <a:rPr lang="en-US" sz="2400" i="1" dirty="0" err="1" smtClean="0"/>
              <a:t>CharSequence</a:t>
            </a:r>
            <a:r>
              <a:rPr lang="en-US" sz="2400" dirty="0" smtClean="0"/>
              <a:t> interfaces.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685944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Java string classes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914400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Example to initialize Multidimensional Array in Java</a:t>
            </a:r>
            <a:endParaRPr lang="en-US" sz="2000" dirty="0" smtClean="0"/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[0][0]=1;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[0][1]=2;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[0][2]=3;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[1][0]=4;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[1][1]=5;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[1][2]=6;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[2][0]=7;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[2][1]=8;  </a:t>
            </a:r>
          </a:p>
          <a:p>
            <a:r>
              <a:rPr lang="en-US" sz="2000" dirty="0" err="1" smtClean="0"/>
              <a:t>arr</a:t>
            </a:r>
            <a:r>
              <a:rPr lang="en-US" sz="2000" dirty="0" smtClean="0"/>
              <a:t>[2][2]=9; 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of Multidimensional Java Array</a:t>
            </a:r>
          </a:p>
          <a:p>
            <a:r>
              <a:rPr lang="en-US" sz="2000" dirty="0" smtClean="0"/>
              <a:t>Let's see the simple example to declare, instantiate, initialize and print the 2Dimensional array.</a:t>
            </a:r>
          </a:p>
          <a:p>
            <a:r>
              <a:rPr lang="en-US" sz="2000" dirty="0" smtClean="0"/>
              <a:t>//Java Program to illustrate the use of multidimensional array  </a:t>
            </a:r>
          </a:p>
          <a:p>
            <a:pPr>
              <a:buNone/>
            </a:pPr>
            <a:r>
              <a:rPr lang="en-US" sz="2000" b="1" dirty="0" smtClean="0"/>
              <a:t>class</a:t>
            </a:r>
            <a:r>
              <a:rPr lang="en-US" sz="2000" dirty="0" smtClean="0"/>
              <a:t> Testarray3{  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>
              <a:buNone/>
            </a:pPr>
            <a:r>
              <a:rPr lang="en-US" sz="2000" dirty="0" smtClean="0"/>
              <a:t>//declaring and initializing 2D array  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</a:t>
            </a:r>
            <a:r>
              <a:rPr lang="en-US" sz="2000" dirty="0" err="1" smtClean="0"/>
              <a:t>arr</a:t>
            </a:r>
            <a:r>
              <a:rPr lang="en-US" sz="2000" dirty="0" smtClean="0"/>
              <a:t>[][]={{1,2,3},{2,4,5},{4,4,5}};  </a:t>
            </a:r>
          </a:p>
          <a:p>
            <a:pPr>
              <a:buNone/>
            </a:pPr>
            <a:r>
              <a:rPr lang="en-US" sz="2000" dirty="0" smtClean="0"/>
              <a:t>//printing 2D array  </a:t>
            </a:r>
          </a:p>
          <a:p>
            <a:pPr>
              <a:buNone/>
            </a:pP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i=0;i&lt;3;i++){  </a:t>
            </a:r>
          </a:p>
          <a:p>
            <a:pPr>
              <a:buNone/>
            </a:pPr>
            <a:r>
              <a:rPr lang="en-US" sz="2000" dirty="0" smtClean="0"/>
              <a:t> </a:t>
            </a: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j=0;j&lt;3;j++){  </a:t>
            </a:r>
          </a:p>
          <a:p>
            <a:pPr>
              <a:buNone/>
            </a:pPr>
            <a:r>
              <a:rPr lang="en-US" sz="2000" dirty="0" smtClean="0"/>
              <a:t>   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</a:t>
            </a:r>
            <a:r>
              <a:rPr lang="en-US" sz="2000" dirty="0" err="1" smtClean="0"/>
              <a:t>arr</a:t>
            </a:r>
            <a:r>
              <a:rPr lang="en-US" sz="2000" dirty="0" smtClean="0"/>
              <a:t>[i][j]+" ");  </a:t>
            </a:r>
          </a:p>
          <a:p>
            <a:pPr>
              <a:buNone/>
            </a:pPr>
            <a:r>
              <a:rPr lang="en-US" sz="2000" dirty="0" smtClean="0"/>
              <a:t> }  </a:t>
            </a:r>
          </a:p>
          <a:p>
            <a:pPr>
              <a:buNone/>
            </a:pPr>
            <a:r>
              <a:rPr lang="en-US" sz="2000" dirty="0" smtClean="0"/>
              <a:t> System.out.println();  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pPr>
              <a:buNone/>
            </a:pPr>
            <a:r>
              <a:rPr lang="en-US" sz="2000" dirty="0" smtClean="0"/>
              <a:t>}} 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800600" y="3962400"/>
            <a:ext cx="20574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2400" dirty="0" smtClean="0"/>
              <a:t>1 2 3 </a:t>
            </a:r>
          </a:p>
          <a:p>
            <a:pPr>
              <a:buNone/>
            </a:pPr>
            <a:r>
              <a:rPr lang="en-US" sz="2400" dirty="0" smtClean="0"/>
              <a:t>2 4 5</a:t>
            </a:r>
          </a:p>
          <a:p>
            <a:pPr>
              <a:buNone/>
            </a:pPr>
            <a:r>
              <a:rPr lang="en-US" sz="2400" dirty="0" smtClean="0"/>
              <a:t>4 4 5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6248400"/>
            <a:ext cx="2895600" cy="365125"/>
          </a:xfrm>
        </p:spPr>
        <p:txBody>
          <a:bodyPr/>
          <a:lstStyle/>
          <a:p>
            <a:r>
              <a:rPr lang="fi-FI" smtClean="0"/>
              <a:t>Unit-4 Java/ Dr Subash Chandra Bose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Jagged Array in Java</a:t>
            </a:r>
          </a:p>
          <a:p>
            <a:r>
              <a:rPr lang="en-US" sz="2000" dirty="0" smtClean="0"/>
              <a:t>If we are creating odd number of columns in a 2D array, it is known as a jagged array. In other words, it is an array of arrays with different number of columns.</a:t>
            </a:r>
          </a:p>
          <a:p>
            <a:r>
              <a:rPr lang="en-US" sz="2000" dirty="0" smtClean="0"/>
              <a:t>//Java Program to illustrate the jagged array  </a:t>
            </a:r>
          </a:p>
          <a:p>
            <a:pPr>
              <a:buNone/>
            </a:pPr>
            <a:r>
              <a:rPr lang="en-US" sz="1800" b="1" dirty="0" smtClean="0"/>
              <a:t>class</a:t>
            </a:r>
            <a:r>
              <a:rPr lang="en-US" sz="1800" dirty="0" smtClean="0"/>
              <a:t> </a:t>
            </a:r>
            <a:r>
              <a:rPr lang="en-US" sz="1800" dirty="0" err="1" smtClean="0"/>
              <a:t>TestJaggedArray</a:t>
            </a:r>
            <a:r>
              <a:rPr lang="en-US" sz="1800" dirty="0" smtClean="0"/>
              <a:t>{  </a:t>
            </a:r>
          </a:p>
          <a:p>
            <a:pPr>
              <a:buNone/>
            </a:pPr>
            <a:r>
              <a:rPr lang="en-US" sz="1800" dirty="0" smtClean="0"/>
              <a:t>    </a:t>
            </a:r>
            <a:r>
              <a:rPr lang="en-US" sz="1800" b="1" dirty="0" smtClean="0"/>
              <a:t>public</a:t>
            </a:r>
            <a:r>
              <a:rPr lang="en-US" sz="1800" dirty="0" smtClean="0"/>
              <a:t> </a:t>
            </a:r>
            <a:r>
              <a:rPr lang="en-US" sz="1800" b="1" dirty="0" smtClean="0"/>
              <a:t>static</a:t>
            </a:r>
            <a:r>
              <a:rPr lang="en-US" sz="1800" dirty="0" smtClean="0"/>
              <a:t> </a:t>
            </a:r>
            <a:r>
              <a:rPr lang="en-US" sz="1800" b="1" dirty="0" smtClean="0"/>
              <a:t>void</a:t>
            </a:r>
            <a:r>
              <a:rPr lang="en-US" sz="1800" dirty="0" smtClean="0"/>
              <a:t> main(String[] </a:t>
            </a:r>
            <a:r>
              <a:rPr lang="en-US" sz="1800" dirty="0" err="1" smtClean="0"/>
              <a:t>args</a:t>
            </a:r>
            <a:r>
              <a:rPr lang="en-US" sz="1800" dirty="0" smtClean="0"/>
              <a:t>){  </a:t>
            </a:r>
          </a:p>
          <a:p>
            <a:pPr>
              <a:buNone/>
            </a:pPr>
            <a:r>
              <a:rPr lang="en-US" sz="1800" dirty="0" smtClean="0"/>
              <a:t>        //declaring a 2D array with odd columns  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</a:t>
            </a:r>
            <a:r>
              <a:rPr lang="en-US" sz="1800" dirty="0" err="1" smtClean="0"/>
              <a:t>arr</a:t>
            </a:r>
            <a:r>
              <a:rPr lang="en-US" sz="1800" dirty="0" smtClean="0"/>
              <a:t>[][] = </a:t>
            </a:r>
            <a:r>
              <a:rPr lang="en-US" sz="1800" b="1" dirty="0" smtClean="0"/>
              <a:t>new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[3][];  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arr</a:t>
            </a:r>
            <a:r>
              <a:rPr lang="en-US" sz="1800" dirty="0" smtClean="0"/>
              <a:t>[0] = </a:t>
            </a:r>
            <a:r>
              <a:rPr lang="en-US" sz="1800" b="1" dirty="0" smtClean="0"/>
              <a:t>new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[3];  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arr</a:t>
            </a:r>
            <a:r>
              <a:rPr lang="en-US" sz="1800" dirty="0" smtClean="0"/>
              <a:t>[1] = </a:t>
            </a:r>
            <a:r>
              <a:rPr lang="en-US" sz="1800" b="1" dirty="0" smtClean="0"/>
              <a:t>new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[4];  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arr</a:t>
            </a:r>
            <a:r>
              <a:rPr lang="en-US" sz="1800" dirty="0" smtClean="0"/>
              <a:t>[2] = </a:t>
            </a:r>
            <a:r>
              <a:rPr lang="en-US" sz="1800" b="1" dirty="0" smtClean="0"/>
              <a:t>new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[2];  </a:t>
            </a:r>
          </a:p>
          <a:p>
            <a:pPr>
              <a:buNone/>
            </a:pPr>
            <a:r>
              <a:rPr lang="en-US" sz="1800" dirty="0" smtClean="0"/>
              <a:t>        //initializing a jagged array  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count = 0;  </a:t>
            </a:r>
          </a:p>
          <a:p>
            <a:pPr>
              <a:buNone/>
            </a:pPr>
            <a:r>
              <a:rPr lang="en-US" sz="1800" dirty="0" smtClean="0"/>
              <a:t>        </a:t>
            </a:r>
            <a:r>
              <a:rPr lang="en-US" sz="1800" b="1" dirty="0" smtClean="0"/>
              <a:t>for</a:t>
            </a:r>
            <a:r>
              <a:rPr lang="en-US" sz="1800" dirty="0" smtClean="0"/>
              <a:t> 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i=0; i&lt;</a:t>
            </a:r>
            <a:r>
              <a:rPr lang="en-US" sz="1800" dirty="0" err="1" smtClean="0"/>
              <a:t>arr.length</a:t>
            </a:r>
            <a:r>
              <a:rPr lang="en-US" sz="1800" dirty="0" smtClean="0"/>
              <a:t>; i++)  </a:t>
            </a:r>
          </a:p>
          <a:p>
            <a:pPr>
              <a:buNone/>
            </a:pPr>
            <a:r>
              <a:rPr lang="en-US" sz="1800" dirty="0" smtClean="0"/>
              <a:t>            </a:t>
            </a:r>
            <a:r>
              <a:rPr lang="en-US" sz="1800" b="1" dirty="0" smtClean="0"/>
              <a:t>for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j=0; j&lt;</a:t>
            </a:r>
            <a:r>
              <a:rPr lang="en-US" sz="1800" dirty="0" err="1" smtClean="0"/>
              <a:t>arr</a:t>
            </a:r>
            <a:r>
              <a:rPr lang="en-US" sz="1800" dirty="0" smtClean="0"/>
              <a:t>[i].length; j++)  </a:t>
            </a:r>
          </a:p>
          <a:p>
            <a:pPr>
              <a:buNone/>
            </a:pPr>
            <a:r>
              <a:rPr lang="en-US" sz="1800" dirty="0" smtClean="0"/>
              <a:t>                </a:t>
            </a:r>
            <a:r>
              <a:rPr lang="en-US" sz="1800" dirty="0" err="1" smtClean="0"/>
              <a:t>arr</a:t>
            </a:r>
            <a:r>
              <a:rPr lang="en-US" sz="1800" dirty="0" smtClean="0"/>
              <a:t>[i][j] = count++;  </a:t>
            </a:r>
          </a:p>
          <a:p>
            <a:pPr>
              <a:buNone/>
            </a:pPr>
            <a:r>
              <a:rPr lang="en-US" sz="2000" dirty="0" smtClean="0"/>
              <a:t>   </a:t>
            </a:r>
          </a:p>
          <a:p>
            <a:pPr>
              <a:buNone/>
            </a:pPr>
            <a:r>
              <a:rPr lang="en-US" sz="2000" dirty="0" smtClean="0"/>
              <a:t>       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114800" y="3429000"/>
            <a:ext cx="45720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 //printing the data of a jagged array 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for</a:t>
            </a:r>
            <a:r>
              <a:rPr lang="en-US" dirty="0" smtClean="0"/>
              <a:t> (</a:t>
            </a:r>
            <a:r>
              <a:rPr lang="en-US" b="1" dirty="0" err="1" smtClean="0"/>
              <a:t>int</a:t>
            </a:r>
            <a:r>
              <a:rPr lang="en-US" dirty="0" smtClean="0"/>
              <a:t> i=0; i&lt;</a:t>
            </a:r>
            <a:r>
              <a:rPr lang="en-US" dirty="0" err="1" smtClean="0"/>
              <a:t>arr.length</a:t>
            </a:r>
            <a:r>
              <a:rPr lang="en-US" dirty="0" smtClean="0"/>
              <a:t>; i++){  </a:t>
            </a:r>
          </a:p>
          <a:p>
            <a:r>
              <a:rPr lang="en-US" dirty="0" smtClean="0"/>
              <a:t>            </a:t>
            </a:r>
            <a:r>
              <a:rPr lang="en-US" b="1" dirty="0" smtClean="0"/>
              <a:t>for</a:t>
            </a:r>
            <a:r>
              <a:rPr lang="en-US" dirty="0" smtClean="0"/>
              <a:t> (</a:t>
            </a:r>
            <a:r>
              <a:rPr lang="en-US" b="1" dirty="0" err="1" smtClean="0"/>
              <a:t>int</a:t>
            </a:r>
            <a:r>
              <a:rPr lang="en-US" dirty="0" smtClean="0"/>
              <a:t> j=0; j&lt;</a:t>
            </a:r>
            <a:r>
              <a:rPr lang="en-US" dirty="0" err="1" smtClean="0"/>
              <a:t>arr</a:t>
            </a:r>
            <a:r>
              <a:rPr lang="en-US" dirty="0" smtClean="0"/>
              <a:t>[i].length; j++){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[i][j]+" ");  </a:t>
            </a:r>
          </a:p>
          <a:p>
            <a:r>
              <a:rPr lang="en-US" dirty="0" smtClean="0"/>
              <a:t>            }  </a:t>
            </a:r>
          </a:p>
          <a:p>
            <a:r>
              <a:rPr lang="en-US" dirty="0" smtClean="0"/>
              <a:t>            System.out.println();//new line  </a:t>
            </a:r>
          </a:p>
          <a:p>
            <a:r>
              <a:rPr lang="en-US" dirty="0" smtClean="0"/>
              <a:t>        }  </a:t>
            </a:r>
          </a:p>
          <a:p>
            <a:r>
              <a:rPr lang="en-US" dirty="0" smtClean="0"/>
              <a:t>    }  </a:t>
            </a:r>
          </a:p>
          <a:p>
            <a:r>
              <a:rPr lang="en-US" dirty="0" smtClean="0"/>
              <a:t>}  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 pitchFamily="34" charset="-128"/>
                <a:cs typeface="Arial" pitchFamily="34" charset="0"/>
              </a:rPr>
              <a:t>0 1 2 3 4 5 6 7 8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1752600"/>
            <a:ext cx="15240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 smtClean="0"/>
              <a:t>0 1 2 </a:t>
            </a:r>
          </a:p>
          <a:p>
            <a:r>
              <a:rPr lang="en-US" sz="2400" dirty="0" smtClean="0"/>
              <a:t>3 4 5 6 </a:t>
            </a:r>
          </a:p>
          <a:p>
            <a:r>
              <a:rPr lang="en-US" sz="2400" dirty="0" smtClean="0"/>
              <a:t>7 8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6248400"/>
            <a:ext cx="2895600" cy="365125"/>
          </a:xfrm>
        </p:spPr>
        <p:txBody>
          <a:bodyPr/>
          <a:lstStyle/>
          <a:p>
            <a:r>
              <a:rPr lang="fi-FI" smtClean="0"/>
              <a:t>Unit-4 Java/ Dr Subash Chandra Bose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Addition of 2 Matrices in Java</a:t>
            </a:r>
          </a:p>
          <a:p>
            <a:pPr>
              <a:buNone/>
            </a:pPr>
            <a:r>
              <a:rPr lang="en-US" sz="2000" dirty="0" smtClean="0"/>
              <a:t>//Java Program to demonstrate the addition of two matrices in Java  </a:t>
            </a:r>
          </a:p>
          <a:p>
            <a:pPr>
              <a:buNone/>
            </a:pPr>
            <a:r>
              <a:rPr lang="en-US" sz="2000" b="1" dirty="0" smtClean="0"/>
              <a:t>class</a:t>
            </a:r>
            <a:r>
              <a:rPr lang="en-US" sz="2000" dirty="0" smtClean="0"/>
              <a:t> Testarray5{  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>
              <a:buNone/>
            </a:pPr>
            <a:r>
              <a:rPr lang="en-US" sz="2000" dirty="0" smtClean="0"/>
              <a:t>//creating two matrices  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a[][]={{1,3,4},{3,4,5}};  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b[][]={{1,3,4},{3,4,5}};  </a:t>
            </a:r>
          </a:p>
          <a:p>
            <a:pPr>
              <a:buNone/>
            </a:pPr>
            <a:r>
              <a:rPr lang="en-US" sz="2000" dirty="0" smtClean="0"/>
              <a:t>//creating another matrix to store the sum of two matrices  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c[][]=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[2][3];  </a:t>
            </a:r>
          </a:p>
          <a:p>
            <a:pPr>
              <a:buNone/>
            </a:pPr>
            <a:r>
              <a:rPr lang="en-US" sz="2000" dirty="0" smtClean="0"/>
              <a:t>//adding and printing addition of 2 matrices  </a:t>
            </a:r>
          </a:p>
          <a:p>
            <a:pPr>
              <a:buNone/>
            </a:pP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i=0;i&lt;2;i++){  </a:t>
            </a:r>
          </a:p>
          <a:p>
            <a:pPr>
              <a:buNone/>
            </a:pP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j=0;j&lt;3;j++){  </a:t>
            </a:r>
          </a:p>
          <a:p>
            <a:pPr>
              <a:buNone/>
            </a:pPr>
            <a:r>
              <a:rPr lang="en-US" sz="2000" dirty="0" smtClean="0"/>
              <a:t>c[i][j]=a[i][j]+b[i][j];  </a:t>
            </a:r>
          </a:p>
          <a:p>
            <a:pPr>
              <a:buNone/>
            </a:pPr>
            <a:r>
              <a:rPr lang="en-US" sz="2000" dirty="0" err="1" smtClean="0"/>
              <a:t>System.out.print</a:t>
            </a:r>
            <a:r>
              <a:rPr lang="en-US" sz="2000" dirty="0" smtClean="0"/>
              <a:t>(c[i][j]+" ");  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pPr>
              <a:buNone/>
            </a:pPr>
            <a:r>
              <a:rPr lang="en-US" sz="2000" dirty="0" smtClean="0"/>
              <a:t>System.out.println();//new line }  </a:t>
            </a:r>
          </a:p>
          <a:p>
            <a:pPr>
              <a:buNone/>
            </a:pPr>
            <a:r>
              <a:rPr lang="en-US" sz="2000" dirty="0" smtClean="0"/>
              <a:t>}}  </a:t>
            </a:r>
          </a:p>
          <a:p>
            <a:endParaRPr lang="en-US" sz="20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 pitchFamily="34" charset="-128"/>
                <a:cs typeface="Arial" pitchFamily="34" charset="0"/>
              </a:rPr>
              <a:t>0 1 2 3 4 5 6 7 8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4191000"/>
            <a:ext cx="152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 smtClean="0"/>
              <a:t>2 6 8 </a:t>
            </a:r>
          </a:p>
          <a:p>
            <a:r>
              <a:rPr lang="en-US" sz="2400" dirty="0" smtClean="0"/>
              <a:t>6 8 10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6248400"/>
            <a:ext cx="2895600" cy="365125"/>
          </a:xfrm>
        </p:spPr>
        <p:txBody>
          <a:bodyPr/>
          <a:lstStyle/>
          <a:p>
            <a:r>
              <a:rPr lang="fi-FI" smtClean="0"/>
              <a:t>Unit-4 Java/ Dr Subash Chandra Bose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5344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Multiplication of 2 Matrices in Java</a:t>
            </a:r>
          </a:p>
          <a:p>
            <a:pPr algn="just"/>
            <a:r>
              <a:rPr lang="en-US" sz="2000" dirty="0" smtClean="0"/>
              <a:t>In the case of matrix multiplication, a one-row element of the first matrix is multiplied by all the columns of the second matrix which can be understood by the image given below.</a:t>
            </a:r>
            <a:endParaRPr lang="en-US" sz="20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 pitchFamily="34" charset="-128"/>
                <a:cs typeface="Arial" pitchFamily="34" charset="0"/>
              </a:rPr>
              <a:t>0 1 2 3 4 5 6 7 8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Matrix Multiplication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4953000" cy="4202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6248400"/>
            <a:ext cx="2895600" cy="365125"/>
          </a:xfrm>
        </p:spPr>
        <p:txBody>
          <a:bodyPr/>
          <a:lstStyle/>
          <a:p>
            <a:r>
              <a:rPr lang="fi-FI" smtClean="0"/>
              <a:t>Unit-4 Java/ Dr Subash Chandra Bose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5344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//Java Program to multiply two matrices  </a:t>
            </a:r>
          </a:p>
          <a:p>
            <a:pPr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 </a:t>
            </a:r>
            <a:r>
              <a:rPr lang="en-US" sz="1800" b="1" dirty="0" smtClean="0"/>
              <a:t>class</a:t>
            </a:r>
            <a:r>
              <a:rPr lang="en-US" sz="1800" dirty="0" smtClean="0"/>
              <a:t> </a:t>
            </a:r>
            <a:r>
              <a:rPr lang="en-US" sz="1800" dirty="0" err="1" smtClean="0"/>
              <a:t>MatrixMultiplicationExample</a:t>
            </a:r>
            <a:r>
              <a:rPr lang="en-US" sz="1800" dirty="0" smtClean="0"/>
              <a:t>{  </a:t>
            </a:r>
          </a:p>
          <a:p>
            <a:pPr>
              <a:buNone/>
            </a:pPr>
            <a:r>
              <a:rPr lang="en-US" sz="1800" b="1" dirty="0" smtClean="0"/>
              <a:t>public</a:t>
            </a:r>
            <a:r>
              <a:rPr lang="en-US" sz="1800" dirty="0" smtClean="0"/>
              <a:t> </a:t>
            </a:r>
            <a:r>
              <a:rPr lang="en-US" sz="1800" b="1" dirty="0" smtClean="0"/>
              <a:t>static</a:t>
            </a:r>
            <a:r>
              <a:rPr lang="en-US" sz="1800" dirty="0" smtClean="0"/>
              <a:t> </a:t>
            </a:r>
            <a:r>
              <a:rPr lang="en-US" sz="1800" b="1" dirty="0" smtClean="0"/>
              <a:t>void</a:t>
            </a:r>
            <a:r>
              <a:rPr lang="en-US" sz="1800" dirty="0" smtClean="0"/>
              <a:t> main(String </a:t>
            </a:r>
            <a:r>
              <a:rPr lang="en-US" sz="1800" dirty="0" err="1" smtClean="0"/>
              <a:t>args</a:t>
            </a:r>
            <a:r>
              <a:rPr lang="en-US" sz="1800" dirty="0" smtClean="0"/>
              <a:t>[]){  </a:t>
            </a:r>
          </a:p>
          <a:p>
            <a:pPr>
              <a:buNone/>
            </a:pPr>
            <a:r>
              <a:rPr lang="en-US" sz="1800" dirty="0" smtClean="0"/>
              <a:t>//creating two matrices    </a:t>
            </a:r>
          </a:p>
          <a:p>
            <a:pPr>
              <a:buNone/>
            </a:pPr>
            <a:r>
              <a:rPr lang="en-US" sz="1800" b="1" dirty="0" err="1" smtClean="0"/>
              <a:t>int</a:t>
            </a:r>
            <a:r>
              <a:rPr lang="en-US" sz="1800" dirty="0" smtClean="0"/>
              <a:t> a[][]={{1,1,1},{2,2,2},{3,3,3}};    </a:t>
            </a:r>
          </a:p>
          <a:p>
            <a:pPr>
              <a:buNone/>
            </a:pPr>
            <a:r>
              <a:rPr lang="en-US" sz="1800" b="1" dirty="0" err="1" smtClean="0"/>
              <a:t>int</a:t>
            </a:r>
            <a:r>
              <a:rPr lang="en-US" sz="1800" dirty="0" smtClean="0"/>
              <a:t> b[][]={{1,1,1},{2,2,2},{3,3,3}};    </a:t>
            </a:r>
          </a:p>
          <a:p>
            <a:pPr>
              <a:buNone/>
            </a:pPr>
            <a:r>
              <a:rPr lang="en-US" sz="1800" dirty="0" smtClean="0"/>
              <a:t>//creating another matrix to store the multiplication of two matrices    </a:t>
            </a:r>
          </a:p>
          <a:p>
            <a:pPr>
              <a:buNone/>
            </a:pPr>
            <a:r>
              <a:rPr lang="en-US" sz="1800" b="1" dirty="0" err="1" smtClean="0"/>
              <a:t>int</a:t>
            </a:r>
            <a:r>
              <a:rPr lang="en-US" sz="1800" dirty="0" smtClean="0"/>
              <a:t> c[][]=</a:t>
            </a:r>
            <a:r>
              <a:rPr lang="en-US" sz="1800" b="1" dirty="0" smtClean="0"/>
              <a:t>new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[3][3];  //3 rows and 3 columns  </a:t>
            </a:r>
          </a:p>
          <a:p>
            <a:pPr>
              <a:buNone/>
            </a:pPr>
            <a:r>
              <a:rPr lang="en-US" sz="1800" dirty="0" smtClean="0"/>
              <a:t>//multiplying and printing multiplication of 2 matrices    </a:t>
            </a:r>
          </a:p>
          <a:p>
            <a:pPr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i=0;i&lt;3;i++){    </a:t>
            </a:r>
          </a:p>
          <a:p>
            <a:pPr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j=0;j&lt;3;j++){    </a:t>
            </a:r>
          </a:p>
          <a:p>
            <a:pPr>
              <a:buNone/>
            </a:pPr>
            <a:r>
              <a:rPr lang="en-US" sz="1800" dirty="0" smtClean="0"/>
              <a:t>c[i][j]=0;      </a:t>
            </a:r>
          </a:p>
          <a:p>
            <a:pPr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 k=0;k&lt;3;k++)      </a:t>
            </a:r>
          </a:p>
          <a:p>
            <a:pPr>
              <a:buNone/>
            </a:pPr>
            <a:r>
              <a:rPr lang="en-US" sz="1800" dirty="0" smtClean="0"/>
              <a:t>{      c[i][j]+=a[i][k]*b[k][j];      </a:t>
            </a:r>
          </a:p>
          <a:p>
            <a:pPr>
              <a:buNone/>
            </a:pPr>
            <a:r>
              <a:rPr lang="en-US" sz="1800" dirty="0" smtClean="0"/>
              <a:t>}//end of k loop  </a:t>
            </a:r>
          </a:p>
          <a:p>
            <a:pPr>
              <a:buNone/>
            </a:pPr>
            <a:r>
              <a:rPr lang="en-US" sz="1800" dirty="0" err="1" smtClean="0"/>
              <a:t>System.out.print</a:t>
            </a:r>
            <a:r>
              <a:rPr lang="en-US" sz="1800" dirty="0" smtClean="0"/>
              <a:t>(c[i][j]+" ");  //printing matrix element  </a:t>
            </a:r>
          </a:p>
          <a:p>
            <a:pPr>
              <a:buNone/>
            </a:pPr>
            <a:r>
              <a:rPr lang="en-US" sz="1800" dirty="0" smtClean="0"/>
              <a:t>}//end of j loop  </a:t>
            </a:r>
          </a:p>
          <a:p>
            <a:pPr>
              <a:buNone/>
            </a:pPr>
            <a:r>
              <a:rPr lang="en-US" sz="1800" dirty="0" smtClean="0"/>
              <a:t>System.out.println();//new line    </a:t>
            </a:r>
          </a:p>
          <a:p>
            <a:pPr>
              <a:buNone/>
            </a:pPr>
            <a:r>
              <a:rPr lang="en-US" sz="1800" dirty="0" smtClean="0"/>
              <a:t>}    }}  </a:t>
            </a:r>
            <a:endParaRPr lang="en-US" sz="18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 pitchFamily="34" charset="-128"/>
                <a:cs typeface="Arial" pitchFamily="34" charset="0"/>
              </a:rPr>
              <a:t>0 1 2 3 4 5 6 7 8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657600"/>
            <a:ext cx="19050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 smtClean="0"/>
              <a:t>6 6 6 </a:t>
            </a:r>
          </a:p>
          <a:p>
            <a:r>
              <a:rPr lang="en-US" sz="2400" dirty="0" smtClean="0"/>
              <a:t>12 12 12</a:t>
            </a:r>
          </a:p>
          <a:p>
            <a:r>
              <a:rPr lang="en-US" sz="2400" dirty="0" smtClean="0"/>
              <a:t>18 18 18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0" y="5802868"/>
            <a:ext cx="4098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https://www.javatpoint.com/array-in-java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What is String in Java?</a:t>
            </a:r>
          </a:p>
          <a:p>
            <a:pPr algn="just"/>
            <a:r>
              <a:rPr lang="en-US" sz="2400" dirty="0" smtClean="0"/>
              <a:t>Generally, String is a sequence of characters. But in Java, string is an object that represents a sequence of characters. The </a:t>
            </a:r>
            <a:r>
              <a:rPr lang="en-US" sz="2400" dirty="0" err="1" smtClean="0"/>
              <a:t>java.lang.String</a:t>
            </a:r>
            <a:r>
              <a:rPr lang="en-US" sz="2400" dirty="0" smtClean="0"/>
              <a:t> class is used to create a string object.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How to create a string object?</a:t>
            </a:r>
          </a:p>
          <a:p>
            <a:pPr algn="just"/>
            <a:r>
              <a:rPr lang="en-US" sz="2400" dirty="0" smtClean="0"/>
              <a:t>There are two ways to create String object: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By string literal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By new keyword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685944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Java string classes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334000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 smtClean="0">
                <a:solidFill>
                  <a:srgbClr val="FF0000"/>
                </a:solidFill>
              </a:rPr>
              <a:t>1) String Literal</a:t>
            </a:r>
          </a:p>
          <a:p>
            <a:pPr algn="just"/>
            <a:r>
              <a:rPr lang="en-US" sz="2300" dirty="0" smtClean="0"/>
              <a:t>Java String literal is created by using double quotes. For Example:</a:t>
            </a:r>
          </a:p>
          <a:p>
            <a:pPr algn="just">
              <a:buNone/>
            </a:pPr>
            <a:r>
              <a:rPr lang="en-US" sz="2300" dirty="0" smtClean="0"/>
              <a:t>				</a:t>
            </a:r>
            <a:r>
              <a:rPr lang="en-US" sz="2300" b="1" dirty="0" smtClean="0">
                <a:solidFill>
                  <a:srgbClr val="FF0000"/>
                </a:solidFill>
              </a:rPr>
              <a:t>String s="welcome";  </a:t>
            </a:r>
          </a:p>
          <a:p>
            <a:pPr algn="just"/>
            <a:r>
              <a:rPr lang="en-US" sz="2300" dirty="0" smtClean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</a:t>
            </a:r>
          </a:p>
          <a:p>
            <a:pPr algn="just"/>
            <a:r>
              <a:rPr lang="en-US" sz="2300" dirty="0" smtClean="0"/>
              <a:t>For example:</a:t>
            </a:r>
          </a:p>
          <a:p>
            <a:pPr algn="just"/>
            <a:r>
              <a:rPr lang="en-US" sz="2300" dirty="0" smtClean="0"/>
              <a:t>String s1="Welcome";  </a:t>
            </a:r>
          </a:p>
          <a:p>
            <a:pPr algn="just"/>
            <a:r>
              <a:rPr lang="en-US" sz="2300" dirty="0" smtClean="0"/>
              <a:t>String s2="Welcome";//It doesn't create a new instance  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685944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Java string classes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5105400"/>
            <a:ext cx="81534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Why Java uses the concept of String literal?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To make Java more memory efficient (because no new objects are created if it exists already in the string constant pool).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2) By new keyword</a:t>
            </a:r>
          </a:p>
          <a:p>
            <a:pPr algn="just"/>
            <a:r>
              <a:rPr lang="en-US" sz="2400" dirty="0" smtClean="0"/>
              <a:t>String s=</a:t>
            </a:r>
            <a:r>
              <a:rPr lang="en-US" sz="2400" b="1" dirty="0" smtClean="0"/>
              <a:t>new</a:t>
            </a:r>
            <a:r>
              <a:rPr lang="en-US" sz="2400" dirty="0" smtClean="0"/>
              <a:t> String("Welcome");</a:t>
            </a:r>
          </a:p>
          <a:p>
            <a:pPr algn="just">
              <a:buNone/>
            </a:pPr>
            <a:r>
              <a:rPr lang="en-US" sz="2400" dirty="0" smtClean="0"/>
              <a:t>		//creates two objects and one reference variable  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In such case,</a:t>
            </a:r>
            <a:r>
              <a:rPr lang="en-US" sz="2400" b="1" u="sng" dirty="0" smtClean="0"/>
              <a:t> JVM will create a new string object</a:t>
            </a:r>
            <a:r>
              <a:rPr lang="en-US" sz="2400" dirty="0" smtClean="0"/>
              <a:t> in normal (non-pool) heap memory, and the literal "Welcome" will be placed in the string constant pool. </a:t>
            </a:r>
          </a:p>
          <a:p>
            <a:pPr algn="just"/>
            <a:r>
              <a:rPr lang="en-US" sz="2400" dirty="0" smtClean="0"/>
              <a:t>The variable s will refer to the object in a heap (non-pool).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685944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Java string classes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334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Java String Example</a:t>
            </a:r>
          </a:p>
          <a:p>
            <a:pPr>
              <a:buNone/>
            </a:pPr>
            <a:r>
              <a:rPr lang="en-US" sz="2000" b="1" dirty="0" smtClean="0"/>
              <a:t>StringExample.java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StringExample</a:t>
            </a:r>
            <a:r>
              <a:rPr lang="en-US" sz="2000" dirty="0" smtClean="0"/>
              <a:t>{    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  </a:t>
            </a:r>
          </a:p>
          <a:p>
            <a:pPr>
              <a:buNone/>
            </a:pPr>
            <a:r>
              <a:rPr lang="en-US" sz="2000" dirty="0" smtClean="0"/>
              <a:t>String s1="java";//creating string by Java string literal    </a:t>
            </a:r>
          </a:p>
          <a:p>
            <a:pPr>
              <a:buNone/>
            </a:pPr>
            <a:r>
              <a:rPr lang="en-US" sz="2000" b="1" dirty="0" smtClean="0"/>
              <a:t>char</a:t>
            </a:r>
            <a:r>
              <a:rPr lang="en-US" sz="2000" dirty="0" smtClean="0"/>
              <a:t> </a:t>
            </a:r>
            <a:r>
              <a:rPr lang="en-US" sz="2000" dirty="0" err="1" smtClean="0"/>
              <a:t>ch</a:t>
            </a:r>
            <a:r>
              <a:rPr lang="en-US" sz="2000" dirty="0" smtClean="0"/>
              <a:t>[]={'</a:t>
            </a:r>
            <a:r>
              <a:rPr lang="en-US" sz="2000" dirty="0" err="1" smtClean="0"/>
              <a:t>s','t','r','i','n','g','s</a:t>
            </a:r>
            <a:r>
              <a:rPr lang="en-US" sz="2000" dirty="0" smtClean="0"/>
              <a:t>'};    </a:t>
            </a:r>
          </a:p>
          <a:p>
            <a:pPr>
              <a:buNone/>
            </a:pPr>
            <a:r>
              <a:rPr lang="en-US" sz="2000" dirty="0" smtClean="0"/>
              <a:t>String s2=</a:t>
            </a:r>
            <a:r>
              <a:rPr lang="en-US" sz="2000" b="1" dirty="0" smtClean="0"/>
              <a:t>new</a:t>
            </a:r>
            <a:r>
              <a:rPr lang="en-US" sz="2000" dirty="0" smtClean="0"/>
              <a:t> String(</a:t>
            </a:r>
            <a:r>
              <a:rPr lang="en-US" sz="2000" dirty="0" err="1" smtClean="0"/>
              <a:t>ch</a:t>
            </a:r>
            <a:r>
              <a:rPr lang="en-US" sz="2000" dirty="0" smtClean="0"/>
              <a:t>);//converting char array to string    </a:t>
            </a:r>
          </a:p>
          <a:p>
            <a:pPr>
              <a:buNone/>
            </a:pPr>
            <a:r>
              <a:rPr lang="en-US" sz="2000" dirty="0" smtClean="0"/>
              <a:t>String s3=</a:t>
            </a:r>
            <a:r>
              <a:rPr lang="en-US" sz="2000" b="1" dirty="0" smtClean="0"/>
              <a:t>new</a:t>
            </a:r>
            <a:r>
              <a:rPr lang="en-US" sz="2000" dirty="0" smtClean="0"/>
              <a:t> String("example");//creating Java string by new keyword    </a:t>
            </a:r>
          </a:p>
          <a:p>
            <a:pPr>
              <a:buNone/>
            </a:pPr>
            <a:r>
              <a:rPr lang="en-US" sz="2000" dirty="0" smtClean="0"/>
              <a:t>System.out.println(s1);    </a:t>
            </a:r>
          </a:p>
          <a:p>
            <a:pPr>
              <a:buNone/>
            </a:pPr>
            <a:r>
              <a:rPr lang="en-US" sz="2000" dirty="0" smtClean="0"/>
              <a:t>System.out.println(s2);    </a:t>
            </a:r>
          </a:p>
          <a:p>
            <a:pPr>
              <a:buNone/>
            </a:pPr>
            <a:r>
              <a:rPr lang="en-US" sz="2000" dirty="0" smtClean="0"/>
              <a:t>System.out.println(s3);    </a:t>
            </a:r>
          </a:p>
          <a:p>
            <a:pPr>
              <a:buNone/>
            </a:pPr>
            <a:r>
              <a:rPr lang="en-US" sz="2000" dirty="0" smtClean="0"/>
              <a:t>}}   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685944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Java string classes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657600"/>
            <a:ext cx="16764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Output:</a:t>
            </a:r>
            <a:endParaRPr lang="en-US" dirty="0" smtClean="0"/>
          </a:p>
          <a:p>
            <a:r>
              <a:rPr lang="en-US" dirty="0" smtClean="0"/>
              <a:t>java </a:t>
            </a:r>
          </a:p>
          <a:p>
            <a:r>
              <a:rPr lang="en-US" dirty="0" smtClean="0"/>
              <a:t>strings </a:t>
            </a:r>
          </a:p>
          <a:p>
            <a:r>
              <a:rPr lang="en-US" dirty="0" smtClean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5181600"/>
            <a:ext cx="7696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The above code, converts a </a:t>
            </a:r>
            <a:r>
              <a:rPr lang="en-US" sz="2000" b="1" i="1" dirty="0" smtClean="0"/>
              <a:t>char</a:t>
            </a:r>
            <a:r>
              <a:rPr lang="en-US" sz="2000" dirty="0" smtClean="0"/>
              <a:t> array into a </a:t>
            </a:r>
            <a:r>
              <a:rPr lang="en-US" sz="2000" b="1" dirty="0" smtClean="0"/>
              <a:t>String</a:t>
            </a:r>
            <a:r>
              <a:rPr lang="en-US" sz="2000" dirty="0" smtClean="0"/>
              <a:t> object. And displays the String objects </a:t>
            </a:r>
            <a:r>
              <a:rPr lang="en-US" sz="2000" b="1" i="1" dirty="0" smtClean="0"/>
              <a:t>s1, s2</a:t>
            </a:r>
            <a:r>
              <a:rPr lang="en-US" sz="2000" dirty="0" smtClean="0"/>
              <a:t>, and </a:t>
            </a:r>
            <a:r>
              <a:rPr lang="en-US" sz="2000" b="1" i="1" dirty="0" smtClean="0"/>
              <a:t>s3</a:t>
            </a:r>
            <a:r>
              <a:rPr lang="en-US" sz="2000" dirty="0" smtClean="0"/>
              <a:t> on console using </a:t>
            </a:r>
            <a:r>
              <a:rPr lang="en-US" sz="2000" b="1" i="1" dirty="0" err="1" smtClean="0"/>
              <a:t>println</a:t>
            </a:r>
            <a:r>
              <a:rPr lang="en-US" sz="2000" b="1" i="1" dirty="0" smtClean="0"/>
              <a:t>()</a:t>
            </a:r>
            <a:r>
              <a:rPr lang="en-US" sz="2000" dirty="0" smtClean="0"/>
              <a:t> method.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859440" cy="381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Java String class method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685800"/>
          <a:ext cx="8305801" cy="600162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No.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Method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2"/>
                        </a:rPr>
                        <a:t>char charAt(int index)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char value for the particular index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int length()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string length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static String format(String format, Object... args)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formatted string.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static String format(Locale l, String format, Object... args)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formatted string with given locale.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String substring(int beginIndex)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substring for given begin index.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String substring(int beginIndex, int endIndex)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substring for given begin index and end index.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boolean contains(CharSequence s)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true or false after matching the sequence of char value.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7"/>
                        </a:rPr>
                        <a:t>static String join(CharSequence delimiter, CharSequence... elements)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joined string.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8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7"/>
                        </a:rPr>
                        <a:t>static String join(CharSequence delimiter, Iterable&lt;? extends CharSequence&gt; elements)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joined string.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boolean equals(Object another)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</a:rPr>
                        <a:t>It checks the equality of string with the given object.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859440" cy="381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Java String class method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14B3-3230-44A8-8856-114C11397C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Unit-4 Java/ Dr Subash Chandra Bose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685800"/>
          <a:ext cx="8305801" cy="492264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No.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Method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FF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3724" marR="13724" marT="13724" marB="13724">
                    <a:lnL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2"/>
                        </a:rPr>
                        <a:t>boolean isEmpty()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checks if string is empty.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String concat(String str)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concatenates the specified string.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String replace(char old, char new)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replaces all occurrences of the specified char value.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String replace(CharSequence old, CharSequence new)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replaces all occurrences of the specified CharSequence.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static String equalsIgnoreCase(String another)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compares another string. It doesn't check case.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1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String[] split(String regex)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split string matching regex.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1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800" u="none" strike="noStrike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String[] split(String regex, int limit)</a:t>
                      </a:r>
                      <a:endParaRPr lang="sv-SE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 split string matching regex and limit.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1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18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7"/>
                        </a:rPr>
                        <a:t>String intern()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an interned string.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1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19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int indexOf(int ch)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the specified char value index.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9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int indexOf(int ch, int fromIndex)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It returns the specified char value index starting with given index.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1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latin typeface="+mn-lt"/>
                        </a:rPr>
                        <a:t>21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int indexOf(String substring)</a:t>
                      </a:r>
                      <a:endParaRPr lang="en-US" sz="18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</a:rPr>
                        <a:t>It returns the specified substring index.</a:t>
                      </a:r>
                    </a:p>
                  </a:txBody>
                  <a:tcPr marL="9149" marR="9149" marT="9149" marB="91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EBE9624386D49ABC9988ACF6DA595" ma:contentTypeVersion="3" ma:contentTypeDescription="Create a new document." ma:contentTypeScope="" ma:versionID="fbd1f8e5b948081c1fc58e041d2a6ce1">
  <xsd:schema xmlns:xsd="http://www.w3.org/2001/XMLSchema" xmlns:xs="http://www.w3.org/2001/XMLSchema" xmlns:p="http://schemas.microsoft.com/office/2006/metadata/properties" xmlns:ns2="4d9ecad1-6bea-4701-ac36-8f7544a08216" targetNamespace="http://schemas.microsoft.com/office/2006/metadata/properties" ma:root="true" ma:fieldsID="efb485366bc43f4f13fc8e2abdaee201" ns2:_="">
    <xsd:import namespace="4d9ecad1-6bea-4701-ac36-8f7544a08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ecad1-6bea-4701-ac36-8f7544a08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A9D36A-9CC1-4D85-A602-1BD796B76128}"/>
</file>

<file path=customXml/itemProps2.xml><?xml version="1.0" encoding="utf-8"?>
<ds:datastoreItem xmlns:ds="http://schemas.openxmlformats.org/officeDocument/2006/customXml" ds:itemID="{2CEAE764-AC4B-46E2-B70A-10FE3D2758BF}"/>
</file>

<file path=customXml/itemProps3.xml><?xml version="1.0" encoding="utf-8"?>
<ds:datastoreItem xmlns:ds="http://schemas.openxmlformats.org/officeDocument/2006/customXml" ds:itemID="{F50A774F-669B-42C0-9987-68A3C7451008}"/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2664</Words>
  <Application>Microsoft Office PowerPoint</Application>
  <PresentationFormat>On-screen Show (4:3)</PresentationFormat>
  <Paragraphs>615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Unicode MS</vt:lpstr>
      <vt:lpstr>Calibri</vt:lpstr>
      <vt:lpstr>Wingdings</vt:lpstr>
      <vt:lpstr>Office Theme</vt:lpstr>
      <vt:lpstr>CSE 2006 - Programming in Java  Course Type: LP          Credits: 3</vt:lpstr>
      <vt:lpstr>Unit- 4 Java List &amp; I/O Streams  </vt:lpstr>
      <vt:lpstr>Java string classes</vt:lpstr>
      <vt:lpstr>Java string classes</vt:lpstr>
      <vt:lpstr>Java string classes</vt:lpstr>
      <vt:lpstr>Java string classes</vt:lpstr>
      <vt:lpstr>Java string classes</vt:lpstr>
      <vt:lpstr>Java String class method</vt:lpstr>
      <vt:lpstr>Java String class method</vt:lpstr>
      <vt:lpstr>Java String class method</vt:lpstr>
      <vt:lpstr>String Length</vt:lpstr>
      <vt:lpstr>PowerPoint Presentation</vt:lpstr>
      <vt:lpstr>PowerPoint Presentation</vt:lpstr>
      <vt:lpstr>Character Extraction</vt:lpstr>
      <vt:lpstr>String Comparison</vt:lpstr>
      <vt:lpstr>String Comparison</vt:lpstr>
      <vt:lpstr>Searching Strings</vt:lpstr>
      <vt:lpstr>PowerPoint Presentation</vt:lpstr>
      <vt:lpstr>Modifying a String</vt:lpstr>
      <vt:lpstr>PowerPoint Presentation</vt:lpstr>
      <vt:lpstr>Changing the Case of Characters Within a String</vt:lpstr>
      <vt:lpstr>PowerPoint Presentation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3002 - Programming in Java  Course Type: LTP          Credits: 4</dc:title>
  <dc:creator>Admin</dc:creator>
  <cp:lastModifiedBy>DrSubash</cp:lastModifiedBy>
  <cp:revision>40</cp:revision>
  <dcterms:created xsi:type="dcterms:W3CDTF">2022-01-22T10:30:44Z</dcterms:created>
  <dcterms:modified xsi:type="dcterms:W3CDTF">2023-12-20T06:40:34Z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0x010100110EBE9624386D49ABC9988ACF6DA595</vt:lpwstr>
  </property>
</Properties>
</file>